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2.xml" ContentType="application/vnd.openxmlformats-officedocument.them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0.xml" ContentType="application/vnd.openxmlformats-officedocument.presentationml.tags+xml"/>
  <Override PartName="/ppt/notesSlides/notesSlide2.xml" ContentType="application/vnd.openxmlformats-officedocument.presentationml.notesSlide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rts/chart1.xml" ContentType="application/vnd.openxmlformats-officedocument.drawingml.chart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6"/>
  </p:notesMasterIdLst>
  <p:sldIdLst>
    <p:sldId id="307" r:id="rId2"/>
    <p:sldId id="323" r:id="rId3"/>
    <p:sldId id="325" r:id="rId4"/>
    <p:sldId id="318" r:id="rId5"/>
    <p:sldId id="338" r:id="rId6"/>
    <p:sldId id="339" r:id="rId7"/>
    <p:sldId id="340" r:id="rId8"/>
    <p:sldId id="347" r:id="rId9"/>
    <p:sldId id="341" r:id="rId10"/>
    <p:sldId id="380" r:id="rId11"/>
    <p:sldId id="311" r:id="rId12"/>
    <p:sldId id="312" r:id="rId13"/>
    <p:sldId id="313" r:id="rId14"/>
    <p:sldId id="368" r:id="rId15"/>
    <p:sldId id="272" r:id="rId16"/>
    <p:sldId id="330" r:id="rId17"/>
    <p:sldId id="354" r:id="rId18"/>
    <p:sldId id="550" r:id="rId19"/>
    <p:sldId id="381" r:id="rId20"/>
    <p:sldId id="382" r:id="rId21"/>
    <p:sldId id="383" r:id="rId22"/>
    <p:sldId id="384" r:id="rId23"/>
    <p:sldId id="385" r:id="rId24"/>
    <p:sldId id="386" r:id="rId25"/>
    <p:sldId id="387" r:id="rId26"/>
    <p:sldId id="388" r:id="rId27"/>
    <p:sldId id="322" r:id="rId28"/>
    <p:sldId id="392" r:id="rId29"/>
    <p:sldId id="553" r:id="rId30"/>
    <p:sldId id="389" r:id="rId31"/>
    <p:sldId id="555" r:id="rId32"/>
    <p:sldId id="362" r:id="rId33"/>
    <p:sldId id="396" r:id="rId34"/>
    <p:sldId id="364" r:id="rId35"/>
    <p:sldId id="376" r:id="rId36"/>
    <p:sldId id="377" r:id="rId37"/>
    <p:sldId id="365" r:id="rId38"/>
    <p:sldId id="397" r:id="rId39"/>
    <p:sldId id="367" r:id="rId40"/>
    <p:sldId id="369" r:id="rId41"/>
    <p:sldId id="370" r:id="rId42"/>
    <p:sldId id="371" r:id="rId43"/>
    <p:sldId id="372" r:id="rId44"/>
    <p:sldId id="375" r:id="rId45"/>
  </p:sldIdLst>
  <p:sldSz cx="9906000" cy="6858000" type="A4"/>
  <p:notesSz cx="6797675" cy="9926638"/>
  <p:defaultTextStyle>
    <a:defPPr>
      <a:defRPr lang="ko-KR"/>
    </a:defPPr>
    <a:lvl1pPr marL="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884" userDrawn="1">
          <p15:clr>
            <a:srgbClr val="A4A3A4"/>
          </p15:clr>
        </p15:guide>
        <p15:guide id="2" pos="5430" userDrawn="1">
          <p15:clr>
            <a:srgbClr val="A4A3A4"/>
          </p15:clr>
        </p15:guide>
        <p15:guide id="3" pos="331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1862BD5-FBCA-AD0E-B444-9E60D7167581}" name="Otavio Henrique de Carvalho" initials="OHdC" userId="S::otavio.carvalho@msb-global.com::5a02e320-e575-4458-a070-94d68177a630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615D5B"/>
    <a:srgbClr val="FFFFCC"/>
    <a:srgbClr val="336600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보통 스타일 2 - 강조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307" autoAdjust="0"/>
    <p:restoredTop sz="94579" autoAdjust="0"/>
  </p:normalViewPr>
  <p:slideViewPr>
    <p:cSldViewPr snapToGrid="0" snapToObjects="1" showGuides="1">
      <p:cViewPr varScale="1">
        <p:scale>
          <a:sx n="78" d="100"/>
          <a:sy n="78" d="100"/>
        </p:scale>
        <p:origin x="1742" y="62"/>
      </p:cViewPr>
      <p:guideLst>
        <p:guide orient="horz" pos="3884"/>
        <p:guide pos="5430"/>
        <p:guide pos="3316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78" d="100"/>
          <a:sy n="78" d="100"/>
        </p:scale>
        <p:origin x="397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microsoft.com/office/2018/10/relationships/authors" Target="author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40"/>
      <c:rAngAx val="0"/>
    </c:view3D>
    <c:floor>
      <c:thickness val="0"/>
    </c:floor>
    <c:sideWall>
      <c:thickness val="0"/>
    </c:sideWall>
    <c:backWall>
      <c:thickness val="0"/>
    </c:backWall>
    <c:plotArea>
      <c:layout/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판매</c:v>
                </c:pt>
              </c:strCache>
            </c:strRef>
          </c:tx>
          <c:spPr>
            <a:effectLst>
              <a:outerShdw blurRad="139700" sx="64000" sy="64000" algn="ctr" rotWithShape="0">
                <a:srgbClr val="FFFFFF">
                  <a:lumMod val="50000"/>
                  <a:alpha val="69000"/>
                </a:srgbClr>
              </a:outerShdw>
            </a:effectLst>
            <a:scene3d>
              <a:camera prst="orthographicFront"/>
              <a:lightRig rig="threePt" dir="t"/>
            </a:scene3d>
            <a:sp3d prstMaterial="plastic">
              <a:bevelT prst="relaxedInset"/>
              <a:bevelB prst="relaxedInset"/>
            </a:sp3d>
          </c:spPr>
          <c:dPt>
            <c:idx val="0"/>
            <c:bubble3D val="0"/>
            <c:spPr>
              <a:solidFill>
                <a:srgbClr val="F4D7A2"/>
              </a:solidFill>
              <a:effectLst>
                <a:outerShdw blurRad="139700" sx="64000" sy="64000" algn="ctr" rotWithShape="0">
                  <a:srgbClr val="FFFFFF">
                    <a:lumMod val="50000"/>
                    <a:alpha val="69000"/>
                  </a:srgbClr>
                </a:outerShdw>
              </a:effectLst>
              <a:scene3d>
                <a:camera prst="orthographicFront"/>
                <a:lightRig rig="threePt" dir="t"/>
              </a:scene3d>
              <a:sp3d prstMaterial="plastic">
                <a:bevelT prst="relaxedInset"/>
                <a:bevelB prst="relaxedInset"/>
              </a:sp3d>
            </c:spPr>
            <c:extLst>
              <c:ext xmlns:c16="http://schemas.microsoft.com/office/drawing/2014/chart" uri="{C3380CC4-5D6E-409C-BE32-E72D297353CC}">
                <c16:uniqueId val="{00000000-BF7A-4AB2-B248-AD72EB9C15DB}"/>
              </c:ext>
            </c:extLst>
          </c:dPt>
          <c:dPt>
            <c:idx val="1"/>
            <c:bubble3D val="0"/>
            <c:spPr>
              <a:solidFill>
                <a:srgbClr val="93B3AD"/>
              </a:solidFill>
              <a:effectLst>
                <a:outerShdw blurRad="139700" sx="64000" sy="64000" algn="ctr" rotWithShape="0">
                  <a:srgbClr val="FFFFFF">
                    <a:lumMod val="50000"/>
                    <a:alpha val="69000"/>
                  </a:srgbClr>
                </a:outerShdw>
              </a:effectLst>
              <a:scene3d>
                <a:camera prst="orthographicFront"/>
                <a:lightRig rig="threePt" dir="t"/>
              </a:scene3d>
              <a:sp3d prstMaterial="plastic">
                <a:bevelT prst="relaxedInset"/>
                <a:bevelB prst="relaxedInset"/>
              </a:sp3d>
            </c:spPr>
            <c:extLst>
              <c:ext xmlns:c16="http://schemas.microsoft.com/office/drawing/2014/chart" uri="{C3380CC4-5D6E-409C-BE32-E72D297353CC}">
                <c16:uniqueId val="{00000001-BF7A-4AB2-B248-AD72EB9C15DB}"/>
              </c:ext>
            </c:extLst>
          </c:dPt>
          <c:dPt>
            <c:idx val="2"/>
            <c:bubble3D val="0"/>
            <c:spPr>
              <a:solidFill>
                <a:srgbClr val="FFAFAF">
                  <a:alpha val="94000"/>
                </a:srgbClr>
              </a:solidFill>
              <a:effectLst>
                <a:outerShdw blurRad="139700" sx="64000" sy="64000" algn="ctr" rotWithShape="0">
                  <a:srgbClr val="FFFFFF">
                    <a:lumMod val="50000"/>
                    <a:alpha val="69000"/>
                  </a:srgbClr>
                </a:outerShdw>
              </a:effectLst>
              <a:scene3d>
                <a:camera prst="orthographicFront"/>
                <a:lightRig rig="threePt" dir="t"/>
              </a:scene3d>
              <a:sp3d prstMaterial="plastic">
                <a:bevelT prst="relaxedInset"/>
                <a:bevelB prst="relaxedInset"/>
              </a:sp3d>
            </c:spPr>
            <c:extLst>
              <c:ext xmlns:c16="http://schemas.microsoft.com/office/drawing/2014/chart" uri="{C3380CC4-5D6E-409C-BE32-E72D297353CC}">
                <c16:uniqueId val="{00000002-BF7A-4AB2-B248-AD72EB9C15DB}"/>
              </c:ext>
            </c:extLst>
          </c:dPt>
          <c:dPt>
            <c:idx val="3"/>
            <c:bubble3D val="0"/>
            <c:spPr>
              <a:solidFill>
                <a:srgbClr val="FF0000">
                  <a:alpha val="85000"/>
                </a:srgbClr>
              </a:solidFill>
              <a:effectLst>
                <a:outerShdw blurRad="139700" sx="64000" sy="64000" algn="ctr" rotWithShape="0">
                  <a:srgbClr val="FFFFFF">
                    <a:lumMod val="50000"/>
                    <a:alpha val="69000"/>
                  </a:srgbClr>
                </a:outerShdw>
              </a:effectLst>
              <a:scene3d>
                <a:camera prst="orthographicFront"/>
                <a:lightRig rig="threePt" dir="t"/>
              </a:scene3d>
              <a:sp3d prstMaterial="plastic">
                <a:bevelT prst="relaxedInset"/>
                <a:bevelB prst="relaxedInset"/>
              </a:sp3d>
            </c:spPr>
            <c:extLst>
              <c:ext xmlns:c16="http://schemas.microsoft.com/office/drawing/2014/chart" uri="{C3380CC4-5D6E-409C-BE32-E72D297353CC}">
                <c16:uniqueId val="{00000003-BF7A-4AB2-B248-AD72EB9C15DB}"/>
              </c:ext>
            </c:extLst>
          </c:dPt>
          <c:dPt>
            <c:idx val="4"/>
            <c:bubble3D val="0"/>
            <c:spPr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139700" sx="64000" sy="64000" algn="ctr" rotWithShape="0">
                  <a:srgbClr val="FFFFFF">
                    <a:lumMod val="50000"/>
                    <a:alpha val="69000"/>
                  </a:srgbClr>
                </a:outerShdw>
              </a:effectLst>
              <a:scene3d>
                <a:camera prst="orthographicFront"/>
                <a:lightRig rig="threePt" dir="t"/>
              </a:scene3d>
              <a:sp3d prstMaterial="plastic">
                <a:bevelT prst="relaxedInset"/>
                <a:bevelB prst="relaxedInset"/>
              </a:sp3d>
            </c:spPr>
            <c:extLst>
              <c:ext xmlns:c16="http://schemas.microsoft.com/office/drawing/2014/chart" uri="{C3380CC4-5D6E-409C-BE32-E72D297353CC}">
                <c16:uniqueId val="{00000004-BF7A-4AB2-B248-AD72EB9C15DB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pPr>
                      <a:defRPr sz="1400"/>
                    </a:pPr>
                    <a:r>
                      <a:rPr lang="en-US" altLang="ko-KR" sz="1400" dirty="0">
                        <a:latin typeface="HY헤드라인M" pitchFamily="18" charset="-127"/>
                        <a:ea typeface="HY헤드라인M" pitchFamily="18" charset="-127"/>
                      </a:rPr>
                      <a:t>21.2%</a:t>
                    </a:r>
                  </a:p>
                </c:rich>
              </c:tx>
              <c:spPr>
                <a:ln>
                  <a:noFill/>
                </a:ln>
                <a:effectLst>
                  <a:outerShdw blurRad="889000" dist="927100" dir="8400000" sx="53000" sy="53000" algn="ctr" rotWithShape="0">
                    <a:srgbClr val="000000">
                      <a:alpha val="55000"/>
                    </a:srgbClr>
                  </a:outerShdw>
                </a:effectLst>
                <a:scene3d>
                  <a:camera prst="orthographicFront"/>
                  <a:lightRig rig="threePt" dir="t"/>
                </a:scene3d>
                <a:sp3d/>
              </c:spPr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0-BF7A-4AB2-B248-AD72EB9C15DB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r>
                      <a:rPr lang="en-US" altLang="ko-KR" sz="1400" dirty="0">
                        <a:latin typeface="HY헤드라인M" pitchFamily="18" charset="-127"/>
                        <a:ea typeface="HY헤드라인M" pitchFamily="18" charset="-127"/>
                      </a:rPr>
                      <a:t>24.3%</a:t>
                    </a:r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1-BF7A-4AB2-B248-AD72EB9C15DB}"/>
                </c:ext>
              </c:extLst>
            </c:dLbl>
            <c:dLbl>
              <c:idx val="2"/>
              <c:layout>
                <c:manualLayout>
                  <c:x val="0.21410442154968878"/>
                  <c:y val="3.4269151469281042E-2"/>
                </c:manualLayout>
              </c:layout>
              <c:tx>
                <c:rich>
                  <a:bodyPr/>
                  <a:lstStyle/>
                  <a:p>
                    <a:r>
                      <a:rPr lang="en-US" altLang="ko-KR" sz="1400" dirty="0">
                        <a:latin typeface="HY헤드라인M" pitchFamily="18" charset="-127"/>
                        <a:ea typeface="HY헤드라인M" pitchFamily="18" charset="-127"/>
                      </a:rPr>
                      <a:t>41%</a:t>
                    </a:r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2-BF7A-4AB2-B248-AD72EB9C15DB}"/>
                </c:ext>
              </c:extLst>
            </c:dLbl>
            <c:dLbl>
              <c:idx val="3"/>
              <c:layout>
                <c:manualLayout>
                  <c:x val="-0.12790986589770278"/>
                  <c:y val="1.0604684097316058E-2"/>
                </c:manualLayout>
              </c:layout>
              <c:tx>
                <c:rich>
                  <a:bodyPr/>
                  <a:lstStyle/>
                  <a:p>
                    <a:r>
                      <a:rPr lang="en-US" altLang="ko-KR" sz="1400" dirty="0">
                        <a:latin typeface="HY헤드라인M" pitchFamily="18" charset="-127"/>
                        <a:ea typeface="HY헤드라인M" pitchFamily="18" charset="-127"/>
                      </a:rPr>
                      <a:t>10.5%</a:t>
                    </a:r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3-BF7A-4AB2-B248-AD72EB9C15DB}"/>
                </c:ext>
              </c:extLst>
            </c:dLbl>
            <c:dLbl>
              <c:idx val="4"/>
              <c:layout>
                <c:manualLayout>
                  <c:x val="-1.949717637271892E-2"/>
                  <c:y val="-3.6807438977140994E-3"/>
                </c:manualLayout>
              </c:layout>
              <c:tx>
                <c:rich>
                  <a:bodyPr/>
                  <a:lstStyle/>
                  <a:p>
                    <a:r>
                      <a:rPr lang="en-US" altLang="ko-KR" sz="1400" dirty="0">
                        <a:latin typeface="HY헤드라인M" pitchFamily="18" charset="-127"/>
                        <a:ea typeface="HY헤드라인M" pitchFamily="18" charset="-127"/>
                      </a:rPr>
                      <a:t>3%</a:t>
                    </a:r>
                  </a:p>
                </c:rich>
              </c:tx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4-BF7A-4AB2-B248-AD72EB9C15D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400"/>
                </a:pPr>
                <a:endParaRPr lang="pt-BR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Sheet1!$A$2:$A$6</c:f>
              <c:strCache>
                <c:ptCount val="4"/>
                <c:pt idx="0">
                  <c:v>1분기</c:v>
                </c:pt>
                <c:pt idx="1">
                  <c:v>2분기</c:v>
                </c:pt>
                <c:pt idx="2">
                  <c:v>3분기</c:v>
                </c:pt>
                <c:pt idx="3">
                  <c:v>4분기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21.5</c:v>
                </c:pt>
                <c:pt idx="1">
                  <c:v>24</c:v>
                </c:pt>
                <c:pt idx="2">
                  <c:v>41</c:v>
                </c:pt>
                <c:pt idx="3">
                  <c:v>10.5</c:v>
                </c:pt>
                <c:pt idx="4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BF7A-4AB2-B248-AD72EB9C15DB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</c:pie3DChart>
    </c:plotArea>
    <c:plotVisOnly val="1"/>
    <c:dispBlanksAs val="gap"/>
    <c:showDLblsOverMax val="0"/>
  </c:chart>
  <c:txPr>
    <a:bodyPr/>
    <a:lstStyle/>
    <a:p>
      <a:pPr>
        <a:defRPr sz="1800"/>
      </a:pPr>
      <a:endParaRPr lang="pt-BR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EC551C-58E8-4061-85D8-2F5701107DF2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337EBB2C-C1BF-4D93-9ABC-32AF4990012C}">
      <dgm:prSet phldrT="[텍스트]" custT="1"/>
      <dgm:spPr/>
      <dgm:t>
        <a:bodyPr/>
        <a:lstStyle/>
        <a:p>
          <a:pPr latinLnBrk="1"/>
          <a:r>
            <a:rPr lang="en-US" sz="1100" b="0" i="0" dirty="0" err="1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Y헤드라인M" panose="02030600000101010101" pitchFamily="18" charset="-127"/>
              <a:ea typeface="HY헤드라인M" panose="02030600000101010101" pitchFamily="18" charset="-127"/>
            </a:rPr>
            <a:t>Tecnica</a:t>
          </a:r>
          <a:r>
            <a:rPr lang="en-US" sz="1100" b="0" i="0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Y헤드라인M" panose="02030600000101010101" pitchFamily="18" charset="-127"/>
              <a:ea typeface="HY헤드라인M" panose="02030600000101010101" pitchFamily="18" charset="-127"/>
            </a:rPr>
            <a:t> Individual</a:t>
          </a:r>
          <a:endParaRPr lang="ko-KR" altLang="en-US" sz="1100" dirty="0">
            <a:solidFill>
              <a:schemeClr val="bg1">
                <a:lumMod val="5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HY헤드라인M" pitchFamily="18" charset="-127"/>
            <a:ea typeface="HY헤드라인M" pitchFamily="18" charset="-127"/>
          </a:endParaRPr>
        </a:p>
      </dgm:t>
    </dgm:pt>
    <dgm:pt modelId="{EDF4A8DC-7FD1-4B16-AFC3-E032C3EA04C8}" type="parTrans" cxnId="{DCE8F4C2-7E44-4CA7-BAFD-976787FABE6B}">
      <dgm:prSet/>
      <dgm:spPr/>
      <dgm:t>
        <a:bodyPr/>
        <a:lstStyle/>
        <a:p>
          <a:pPr latinLnBrk="1"/>
          <a:endParaRPr lang="ko-KR" altLang="en-US" sz="160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ED77BC3-C4AC-401C-AFB9-BBCC93C0D08B}" type="sibTrans" cxnId="{DCE8F4C2-7E44-4CA7-BAFD-976787FABE6B}">
      <dgm:prSet/>
      <dgm:spPr/>
      <dgm:t>
        <a:bodyPr/>
        <a:lstStyle/>
        <a:p>
          <a:pPr latinLnBrk="1"/>
          <a:endParaRPr lang="ko-KR" altLang="en-US" sz="160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1D3CC44-9632-4A4D-8E8E-15069B70EB54}" type="pres">
      <dgm:prSet presAssocID="{BCEC551C-58E8-4061-85D8-2F5701107DF2}" presName="compositeShape" presStyleCnt="0">
        <dgm:presLayoutVars>
          <dgm:chMax val="7"/>
          <dgm:dir/>
          <dgm:resizeHandles val="exact"/>
        </dgm:presLayoutVars>
      </dgm:prSet>
      <dgm:spPr/>
    </dgm:pt>
    <dgm:pt modelId="{DA0A1669-7668-409A-A3D2-AC1B29EA16D3}" type="pres">
      <dgm:prSet presAssocID="{337EBB2C-C1BF-4D93-9ABC-32AF4990012C}" presName="circ1TxSh" presStyleLbl="vennNode1" presStyleIdx="0" presStyleCnt="1" custLinFactNeighborY="3572"/>
      <dgm:spPr/>
    </dgm:pt>
  </dgm:ptLst>
  <dgm:cxnLst>
    <dgm:cxn modelId="{2EAB3179-B097-4599-847A-F3BD09DBBC0F}" type="presOf" srcId="{337EBB2C-C1BF-4D93-9ABC-32AF4990012C}" destId="{DA0A1669-7668-409A-A3D2-AC1B29EA16D3}" srcOrd="0" destOrd="0" presId="urn:microsoft.com/office/officeart/2005/8/layout/venn1"/>
    <dgm:cxn modelId="{DCE8F4C2-7E44-4CA7-BAFD-976787FABE6B}" srcId="{BCEC551C-58E8-4061-85D8-2F5701107DF2}" destId="{337EBB2C-C1BF-4D93-9ABC-32AF4990012C}" srcOrd="0" destOrd="0" parTransId="{EDF4A8DC-7FD1-4B16-AFC3-E032C3EA04C8}" sibTransId="{0ED77BC3-C4AC-401C-AFB9-BBCC93C0D08B}"/>
    <dgm:cxn modelId="{02712AF7-AD96-4D48-8C6F-DADFC9B96627}" type="presOf" srcId="{BCEC551C-58E8-4061-85D8-2F5701107DF2}" destId="{D1D3CC44-9632-4A4D-8E8E-15069B70EB54}" srcOrd="0" destOrd="0" presId="urn:microsoft.com/office/officeart/2005/8/layout/venn1"/>
    <dgm:cxn modelId="{21580B57-50DE-4E9B-95C1-D737957FBB32}" type="presParOf" srcId="{D1D3CC44-9632-4A4D-8E8E-15069B70EB54}" destId="{DA0A1669-7668-409A-A3D2-AC1B29EA16D3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0A1669-7668-409A-A3D2-AC1B29EA16D3}">
      <dsp:nvSpPr>
        <dsp:cNvPr id="0" name=""/>
        <dsp:cNvSpPr/>
      </dsp:nvSpPr>
      <dsp:spPr>
        <a:xfrm>
          <a:off x="144016" y="0"/>
          <a:ext cx="1008111" cy="100811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dirty="0" err="1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Y헤드라인M" panose="02030600000101010101" pitchFamily="18" charset="-127"/>
              <a:ea typeface="HY헤드라인M" panose="02030600000101010101" pitchFamily="18" charset="-127"/>
            </a:rPr>
            <a:t>Tecnica</a:t>
          </a:r>
          <a:r>
            <a:rPr lang="en-US" sz="1100" b="0" i="0" kern="1200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Y헤드라인M" panose="02030600000101010101" pitchFamily="18" charset="-127"/>
              <a:ea typeface="HY헤드라인M" panose="02030600000101010101" pitchFamily="18" charset="-127"/>
            </a:rPr>
            <a:t> Individual</a:t>
          </a:r>
          <a:endParaRPr lang="ko-KR" altLang="en-US" sz="1100" kern="1200" dirty="0">
            <a:solidFill>
              <a:schemeClr val="bg1">
                <a:lumMod val="5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HY헤드라인M" pitchFamily="18" charset="-127"/>
            <a:ea typeface="HY헤드라인M" pitchFamily="18" charset="-127"/>
          </a:endParaRPr>
        </a:p>
      </dsp:txBody>
      <dsp:txXfrm>
        <a:off x="291650" y="147634"/>
        <a:ext cx="712843" cy="7128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0F7CF0-270C-4F2B-B08B-EFC7B269E6A2}" type="datetimeFigureOut">
              <a:rPr lang="ko-KR" altLang="en-US" smtClean="0"/>
              <a:t>2023-08-03</a:t>
            </a:fld>
            <a:endParaRPr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711200" y="744538"/>
            <a:ext cx="537527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ko-KR" altLang="en-US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918C83-276E-4F41-A6F8-8AE41CCEA1AD}" type="slidenum">
              <a:rPr lang="ko-KR" altLang="en-US" smtClean="0"/>
              <a:t>‹nº›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728012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>
          <a:xfrm>
            <a:off x="711200" y="744538"/>
            <a:ext cx="5375275" cy="3722687"/>
          </a:xfrm>
        </p:spPr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918C83-276E-4F41-A6F8-8AE41CCEA1AD}" type="slidenum">
              <a:rPr lang="ko-KR" altLang="en-US" smtClean="0"/>
              <a:t>5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5559806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1 prensa servo ?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1918C83-276E-4F41-A6F8-8AE41CCEA1AD}" type="slidenum">
              <a:rPr lang="ko-KR" altLang="en-US" smtClean="0"/>
              <a:t>6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4825225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 txBox="1">
            <a:spLocks noGrp="1" noChangeArrowheads="1"/>
          </p:cNvSpPr>
          <p:nvPr/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1pPr>
            <a:lvl2pPr marL="742950" indent="-28575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2pPr>
            <a:lvl3pPr marL="11430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3pPr>
            <a:lvl4pPr marL="16002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4pPr>
            <a:lvl5pPr marL="20574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9pPr>
          </a:lstStyle>
          <a:p>
            <a:pPr algn="r" eaLnBrk="1" latinLnBrk="1" hangingPunct="1"/>
            <a:fld id="{812A87C6-810C-4703-A845-CE60EC079D28}" type="slidenum">
              <a:rPr lang="ko-KR" altLang="en-US" sz="1200">
                <a:latin typeface="굴림" panose="020B0600000101010101" pitchFamily="50" charset="-127"/>
                <a:ea typeface="굴림" panose="020B0600000101010101" pitchFamily="50" charset="-127"/>
              </a:rPr>
              <a:pPr algn="r" eaLnBrk="1" latinLnBrk="1" hangingPunct="1"/>
              <a:t>9</a:t>
            </a:fld>
            <a:endParaRPr lang="en-US" altLang="ko-KR" sz="1200">
              <a:latin typeface="굴림" panose="020B0600000101010101" pitchFamily="50" charset="-127"/>
              <a:ea typeface="굴림" panose="020B0600000101010101" pitchFamily="50" charset="-127"/>
            </a:endParaRPr>
          </a:p>
        </p:txBody>
      </p:sp>
      <p:sp>
        <p:nvSpPr>
          <p:cNvPr id="7171" name="Rectangle 7"/>
          <p:cNvSpPr txBox="1">
            <a:spLocks noGrp="1" noChangeArrowheads="1"/>
          </p:cNvSpPr>
          <p:nvPr/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763" tIns="45382" rIns="90763" bIns="45382" anchor="b"/>
          <a:lstStyle>
            <a:lvl1pPr defTabSz="90805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1pPr>
            <a:lvl2pPr marL="742950" indent="-285750" defTabSz="90805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2pPr>
            <a:lvl3pPr marL="1143000" indent="-228600" defTabSz="90805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3pPr>
            <a:lvl4pPr marL="1600200" indent="-228600" defTabSz="90805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4pPr>
            <a:lvl5pPr marL="2057400" indent="-228600" defTabSz="90805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5pPr>
            <a:lvl6pPr marL="25146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6pPr>
            <a:lvl7pPr marL="29718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7pPr>
            <a:lvl8pPr marL="34290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8pPr>
            <a:lvl9pPr marL="38862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9pPr>
          </a:lstStyle>
          <a:p>
            <a:pPr algn="r" eaLnBrk="1" latinLnBrk="1" hangingPunct="1"/>
            <a:fld id="{E1AF9951-DC85-4CA5-8788-6EE757AC91F3}" type="slidenum">
              <a:rPr lang="ko-KR" altLang="en-US" sz="1200">
                <a:latin typeface="굴림" panose="020B0600000101010101" pitchFamily="50" charset="-127"/>
                <a:ea typeface="굴림" panose="020B0600000101010101" pitchFamily="50" charset="-127"/>
              </a:rPr>
              <a:pPr algn="r" eaLnBrk="1" latinLnBrk="1" hangingPunct="1"/>
              <a:t>9</a:t>
            </a:fld>
            <a:endParaRPr lang="en-US" altLang="ko-KR" sz="1200">
              <a:latin typeface="굴림" panose="020B0600000101010101" pitchFamily="50" charset="-127"/>
              <a:ea typeface="굴림" panose="020B0600000101010101" pitchFamily="50" charset="-127"/>
            </a:endParaRPr>
          </a:p>
        </p:txBody>
      </p:sp>
      <p:sp>
        <p:nvSpPr>
          <p:cNvPr id="717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763" tIns="45382" rIns="90763" bIns="45382"/>
          <a:lstStyle/>
          <a:p>
            <a:endParaRPr lang="ko-KR" altLang="ko-KR" dirty="0"/>
          </a:p>
        </p:txBody>
      </p:sp>
    </p:spTree>
    <p:extLst>
      <p:ext uri="{BB962C8B-B14F-4D97-AF65-F5344CB8AC3E}">
        <p14:creationId xmlns:p14="http://schemas.microsoft.com/office/powerpoint/2010/main" val="21197244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66DB5D3-3234-42D6-81BF-D47BB0B345AA}" type="slidenum">
              <a:rPr lang="en-US" altLang="ko-KR" smtClean="0">
                <a:latin typeface="굴림" charset="-127"/>
                <a:ea typeface="굴림" charset="-127"/>
              </a:rPr>
              <a:pPr/>
              <a:t>11</a:t>
            </a:fld>
            <a:endParaRPr lang="en-US" altLang="ko-KR">
              <a:latin typeface="굴림" charset="-127"/>
              <a:ea typeface="굴림" charset="-127"/>
            </a:endParaRPr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711200" y="744538"/>
            <a:ext cx="5375275" cy="3722687"/>
          </a:xfrm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ko-KR" altLang="en-US">
                <a:latin typeface="굴림" charset="-127"/>
                <a:ea typeface="굴림" charset="-127"/>
              </a:rPr>
              <a:t>교육자의 참여를 유도할 것</a:t>
            </a:r>
            <a:r>
              <a:rPr lang="en-US" altLang="ko-KR">
                <a:latin typeface="굴림" charset="-127"/>
                <a:ea typeface="굴림" charset="-127"/>
              </a:rPr>
              <a:t>.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66DB5D3-3234-42D6-81BF-D47BB0B345AA}" type="slidenum">
              <a:rPr lang="en-US" altLang="ko-KR" smtClean="0">
                <a:latin typeface="굴림" charset="-127"/>
                <a:ea typeface="굴림" charset="-127"/>
              </a:rPr>
              <a:pPr/>
              <a:t>12</a:t>
            </a:fld>
            <a:endParaRPr lang="en-US" altLang="ko-KR">
              <a:latin typeface="굴림" charset="-127"/>
              <a:ea typeface="굴림" charset="-127"/>
            </a:endParaRPr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711200" y="744538"/>
            <a:ext cx="5375275" cy="3722687"/>
          </a:xfrm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ko-KR" altLang="en-US">
                <a:latin typeface="굴림" charset="-127"/>
                <a:ea typeface="굴림" charset="-127"/>
              </a:rPr>
              <a:t>교육자의 참여를 유도할 것</a:t>
            </a:r>
            <a:r>
              <a:rPr lang="en-US" altLang="ko-KR">
                <a:latin typeface="굴림" charset="-127"/>
                <a:ea typeface="굴림" charset="-127"/>
              </a:rPr>
              <a:t>.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66DB5D3-3234-42D6-81BF-D47BB0B345AA}" type="slidenum">
              <a:rPr lang="en-US" altLang="ko-KR" smtClean="0">
                <a:latin typeface="굴림" charset="-127"/>
                <a:ea typeface="굴림" charset="-127"/>
              </a:rPr>
              <a:pPr/>
              <a:t>13</a:t>
            </a:fld>
            <a:endParaRPr lang="en-US" altLang="ko-KR">
              <a:latin typeface="굴림" charset="-127"/>
              <a:ea typeface="굴림" charset="-127"/>
            </a:endParaRPr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711200" y="744538"/>
            <a:ext cx="5375275" cy="3722687"/>
          </a:xfrm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ko-KR" altLang="en-US" dirty="0">
                <a:latin typeface="굴림" charset="-127"/>
                <a:ea typeface="굴림" charset="-127"/>
              </a:rPr>
              <a:t>교육자의 참여를 유도할 것</a:t>
            </a:r>
            <a:r>
              <a:rPr lang="en-US" altLang="ko-KR" dirty="0">
                <a:latin typeface="굴림" charset="-127"/>
                <a:ea typeface="굴림" charset="-127"/>
              </a:rPr>
              <a:t>.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66DB5D3-3234-42D6-81BF-D47BB0B345AA}" type="slidenum">
              <a:rPr lang="en-US" altLang="ko-KR" smtClean="0">
                <a:latin typeface="굴림" charset="-127"/>
                <a:ea typeface="굴림" charset="-127"/>
              </a:rPr>
              <a:pPr/>
              <a:t>14</a:t>
            </a:fld>
            <a:endParaRPr lang="en-US" altLang="ko-KR">
              <a:latin typeface="굴림" charset="-127"/>
              <a:ea typeface="굴림" charset="-127"/>
            </a:endParaRPr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711200" y="744538"/>
            <a:ext cx="5375275" cy="3722687"/>
          </a:xfrm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ko-KR" altLang="en-US" dirty="0">
                <a:latin typeface="굴림" charset="-127"/>
                <a:ea typeface="굴림" charset="-127"/>
              </a:rPr>
              <a:t>교육자의 참여를 유도할 것</a:t>
            </a:r>
            <a:r>
              <a:rPr lang="en-US" altLang="ko-KR" dirty="0">
                <a:latin typeface="굴림" charset="-127"/>
                <a:ea typeface="굴림" charset="-127"/>
              </a:rPr>
              <a:t>. – </a:t>
            </a:r>
            <a:r>
              <a:rPr lang="en-US" altLang="ko-KR" dirty="0" err="1">
                <a:latin typeface="굴림" charset="-127"/>
                <a:ea typeface="굴림" charset="-127"/>
              </a:rPr>
              <a:t>Quado</a:t>
            </a:r>
            <a:r>
              <a:rPr lang="en-US" altLang="ko-KR" dirty="0">
                <a:latin typeface="굴림" charset="-127"/>
                <a:ea typeface="굴림" charset="-127"/>
              </a:rPr>
              <a:t> é o </a:t>
            </a:r>
            <a:r>
              <a:rPr lang="en-US" altLang="ko-KR" dirty="0" err="1">
                <a:latin typeface="굴림" charset="-127"/>
                <a:ea typeface="굴림" charset="-127"/>
              </a:rPr>
              <a:t>estudo</a:t>
            </a:r>
            <a:r>
              <a:rPr lang="en-US" altLang="ko-KR" dirty="0">
                <a:latin typeface="굴림" charset="-127"/>
                <a:ea typeface="굴림" charset="-127"/>
              </a:rPr>
              <a:t>,, </a:t>
            </a:r>
            <a:r>
              <a:rPr lang="en-US" altLang="ko-KR" dirty="0" err="1">
                <a:latin typeface="굴림" charset="-127"/>
                <a:ea typeface="굴림" charset="-127"/>
              </a:rPr>
              <a:t>traduzir</a:t>
            </a:r>
            <a:endParaRPr lang="en-US" altLang="ko-KR" dirty="0">
              <a:latin typeface="굴림" charset="-127"/>
              <a:ea typeface="굴림" charset="-127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66DB5D3-3234-42D6-81BF-D47BB0B345AA}" type="slidenum">
              <a:rPr lang="en-US" altLang="ko-KR" smtClean="0">
                <a:latin typeface="굴림" charset="-127"/>
                <a:ea typeface="굴림" charset="-127"/>
              </a:rPr>
              <a:pPr/>
              <a:t>16</a:t>
            </a:fld>
            <a:endParaRPr lang="en-US" altLang="ko-KR">
              <a:latin typeface="굴림" charset="-127"/>
              <a:ea typeface="굴림" charset="-127"/>
            </a:endParaRPr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711200" y="744538"/>
            <a:ext cx="5375275" cy="3722687"/>
          </a:xfrm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ko-KR" altLang="en-US">
                <a:latin typeface="굴림" charset="-127"/>
                <a:ea typeface="굴림" charset="-127"/>
              </a:rPr>
              <a:t>교육자의 참여를 유도할 것</a:t>
            </a:r>
            <a:r>
              <a:rPr lang="en-US" altLang="ko-KR">
                <a:latin typeface="굴림" charset="-127"/>
                <a:ea typeface="굴림" charset="-127"/>
              </a:rPr>
              <a:t>.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92175" latinLnBrk="1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1pPr>
            <a:lvl2pPr marL="741363" indent="-282575" defTabSz="892175" latinLnBrk="1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2pPr>
            <a:lvl3pPr marL="1141413" indent="-225425" defTabSz="892175" latinLnBrk="1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3pPr>
            <a:lvl4pPr marL="1597025" indent="-225425" defTabSz="892175" latinLnBrk="1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4pPr>
            <a:lvl5pPr marL="2055813" indent="-225425" defTabSz="892175" latinLnBrk="1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5pPr>
            <a:lvl6pPr marL="2513013" indent="-225425" defTabSz="892175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6pPr>
            <a:lvl7pPr marL="2970213" indent="-225425" defTabSz="892175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7pPr>
            <a:lvl8pPr marL="3427413" indent="-225425" defTabSz="892175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8pPr>
            <a:lvl9pPr marL="3884613" indent="-225425" defTabSz="892175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굴림" panose="020B0600000101010101" pitchFamily="50" charset="-127"/>
                <a:ea typeface="굴림" panose="020B0600000101010101" pitchFamily="50" charset="-127"/>
              </a:defRPr>
            </a:lvl9pPr>
          </a:lstStyle>
          <a:p>
            <a:pPr>
              <a:spcBef>
                <a:spcPct val="0"/>
              </a:spcBef>
            </a:pPr>
            <a:fld id="{EE417F81-BB7A-400C-8AC5-527BDEBA5F31}" type="slidenum">
              <a:rPr lang="en-US" altLang="ko-KR" sz="1300" smtClean="0"/>
              <a:pPr>
                <a:spcBef>
                  <a:spcPct val="0"/>
                </a:spcBef>
              </a:pPr>
              <a:t>19</a:t>
            </a:fld>
            <a:endParaRPr lang="en-US" altLang="ko-KR" sz="130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ko-KR" altLang="ko-KR">
              <a:latin typeface="굴림" panose="020B0600000101010101" pitchFamily="50" charset="-127"/>
              <a:ea typeface="굴림" panose="020B0600000101010101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4700852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Por que para no antes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1918C83-276E-4F41-A6F8-8AE41CCEA1AD}" type="slidenum">
              <a:rPr lang="ko-KR" altLang="en-US" smtClean="0"/>
              <a:t>22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6271622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92175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36600" indent="-282575" defTabSz="892175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33475" indent="-225425" defTabSz="892175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587500" indent="-225425" defTabSz="892175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41525" indent="-225425" defTabSz="892175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498725" indent="-225425" defTabSz="892175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55925" indent="-225425" defTabSz="892175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13125" indent="-225425" defTabSz="892175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70325" indent="-225425" defTabSz="892175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fld id="{EC63E55E-22B9-404F-ADA3-BAD75340F0AC}" type="slidenum">
              <a:rPr lang="en-US" altLang="ko-KR" sz="1300" b="0" smtClean="0">
                <a:solidFill>
                  <a:schemeClr val="tx1"/>
                </a:solidFill>
                <a:latin typeface="굴림" panose="020B0600000101010101" pitchFamily="50" charset="-127"/>
              </a:rPr>
              <a:pPr/>
              <a:t>23</a:t>
            </a:fld>
            <a:endParaRPr lang="en-US" altLang="ko-KR" sz="1300" b="0">
              <a:solidFill>
                <a:schemeClr val="tx1"/>
              </a:solidFill>
              <a:latin typeface="굴림" panose="020B0600000101010101" pitchFamily="50" charset="-127"/>
            </a:endParaRPr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95325" y="739775"/>
            <a:ext cx="5345113" cy="3700463"/>
          </a:xfrm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pt-BR" altLang="ko-KR" dirty="0">
                <a:latin typeface="굴림" panose="020B0600000101010101" pitchFamily="50" charset="-127"/>
                <a:ea typeface="굴림" panose="020B0600000101010101" pitchFamily="50" charset="-127"/>
              </a:rPr>
              <a:t>Forno é a </a:t>
            </a:r>
            <a:r>
              <a:rPr lang="pt-BR" altLang="ko-KR" dirty="0" err="1">
                <a:latin typeface="굴림" panose="020B0600000101010101" pitchFamily="50" charset="-127"/>
                <a:ea typeface="굴림" panose="020B0600000101010101" pitchFamily="50" charset="-127"/>
              </a:rPr>
              <a:t>gas</a:t>
            </a:r>
            <a:r>
              <a:rPr lang="pt-BR" altLang="ko-KR" dirty="0">
                <a:latin typeface="굴림" panose="020B0600000101010101" pitchFamily="50" charset="-127"/>
                <a:ea typeface="굴림" panose="020B0600000101010101" pitchFamily="50" charset="-127"/>
              </a:rPr>
              <a:t> (indução ) e elétrico ? Tempo para aquecer ?</a:t>
            </a:r>
            <a:endParaRPr lang="ko-KR" altLang="ko-KR" dirty="0">
              <a:latin typeface="굴림" panose="020B0600000101010101" pitchFamily="50" charset="-127"/>
              <a:ea typeface="굴림" panose="020B0600000101010101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714243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92175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36600" indent="-282575" defTabSz="892175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33475" indent="-225425" defTabSz="892175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587500" indent="-225425" defTabSz="892175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41525" indent="-225425" defTabSz="892175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498725" indent="-225425" defTabSz="892175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55925" indent="-225425" defTabSz="892175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13125" indent="-225425" defTabSz="892175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70325" indent="-225425" defTabSz="892175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fld id="{4D9BFC39-2F7C-4F1C-9F83-5075FD8F1481}" type="slidenum">
              <a:rPr lang="en-US" altLang="ko-KR" sz="1300" b="0" smtClean="0">
                <a:solidFill>
                  <a:schemeClr val="tx1"/>
                </a:solidFill>
                <a:latin typeface="굴림" panose="020B0600000101010101" pitchFamily="50" charset="-127"/>
              </a:rPr>
              <a:pPr/>
              <a:t>24</a:t>
            </a:fld>
            <a:endParaRPr lang="en-US" altLang="ko-KR" sz="1300" b="0">
              <a:solidFill>
                <a:schemeClr val="tx1"/>
              </a:solidFill>
              <a:latin typeface="굴림" panose="020B0600000101010101" pitchFamily="50" charset="-127"/>
            </a:endParaRPr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95325" y="739775"/>
            <a:ext cx="5345113" cy="3700463"/>
          </a:xfrm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ko-KR" altLang="ko-KR">
              <a:latin typeface="굴림" panose="020B0600000101010101" pitchFamily="50" charset="-127"/>
              <a:ea typeface="굴림" panose="020B0600000101010101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6666768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92175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36600" indent="-282575" defTabSz="892175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33475" indent="-225425" defTabSz="892175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587500" indent="-225425" defTabSz="892175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41525" indent="-225425" defTabSz="892175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498725" indent="-225425" defTabSz="892175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55925" indent="-225425" defTabSz="892175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13125" indent="-225425" defTabSz="892175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70325" indent="-225425" defTabSz="892175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fld id="{36E94594-9FC6-48C1-A3F1-C3973765A9BA}" type="slidenum">
              <a:rPr lang="en-US" altLang="ko-KR" sz="1300" b="0" smtClean="0">
                <a:solidFill>
                  <a:schemeClr val="tx1"/>
                </a:solidFill>
                <a:latin typeface="굴림" panose="020B0600000101010101" pitchFamily="50" charset="-127"/>
              </a:rPr>
              <a:pPr/>
              <a:t>25</a:t>
            </a:fld>
            <a:endParaRPr lang="en-US" altLang="ko-KR" sz="1300" b="0">
              <a:solidFill>
                <a:schemeClr val="tx1"/>
              </a:solidFill>
              <a:latin typeface="굴림" panose="020B0600000101010101" pitchFamily="50" charset="-127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95325" y="739775"/>
            <a:ext cx="5345113" cy="3700463"/>
          </a:xfrm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ko-KR" altLang="ko-KR">
              <a:latin typeface="굴림" panose="020B0600000101010101" pitchFamily="50" charset="-127"/>
              <a:ea typeface="굴림" panose="020B0600000101010101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1085934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92175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36600" indent="-282575" defTabSz="892175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33475" indent="-225425" defTabSz="892175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587500" indent="-225425" defTabSz="892175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41525" indent="-225425" defTabSz="892175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498725" indent="-225425" defTabSz="892175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55925" indent="-225425" defTabSz="892175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13125" indent="-225425" defTabSz="892175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70325" indent="-225425" defTabSz="892175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fld id="{5BFDF94D-7FED-4ECB-85BA-6922D34948CC}" type="slidenum">
              <a:rPr lang="en-US" altLang="ko-KR" sz="1300" b="0" smtClean="0">
                <a:solidFill>
                  <a:schemeClr val="tx1"/>
                </a:solidFill>
                <a:latin typeface="굴림" panose="020B0600000101010101" pitchFamily="50" charset="-127"/>
              </a:rPr>
              <a:pPr/>
              <a:t>26</a:t>
            </a:fld>
            <a:endParaRPr lang="en-US" altLang="ko-KR" sz="1300" b="0">
              <a:solidFill>
                <a:schemeClr val="tx1"/>
              </a:solidFill>
              <a:latin typeface="굴림" panose="020B0600000101010101" pitchFamily="50" charset="-127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95325" y="739775"/>
            <a:ext cx="5345113" cy="3700463"/>
          </a:xfrm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ko-KR" altLang="ko-KR">
              <a:latin typeface="굴림" panose="020B0600000101010101" pitchFamily="50" charset="-127"/>
              <a:ea typeface="굴림" panose="020B0600000101010101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7636434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CB48C1A-CD5E-41FB-A3E9-35CB07366DB0}" type="slidenum">
              <a:rPr lang="en-US" altLang="ko-KR"/>
              <a:pPr/>
              <a:t>27</a:t>
            </a:fld>
            <a:endParaRPr lang="en-US" altLang="ko-KR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711200" y="744538"/>
            <a:ext cx="5375275" cy="3722687"/>
          </a:xfrm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pt-BR" altLang="ko-KR" dirty="0"/>
              <a:t>Indução / elétrico --- nossos fornos são verticais</a:t>
            </a:r>
            <a:endParaRPr lang="ko-KR" altLang="ko-KR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92175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36600" indent="-282575" defTabSz="892175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33475" indent="-225425" defTabSz="892175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587500" indent="-225425" defTabSz="892175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41525" indent="-225425" defTabSz="892175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498725" indent="-225425" defTabSz="892175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55925" indent="-225425" defTabSz="892175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13125" indent="-225425" defTabSz="892175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70325" indent="-225425" defTabSz="892175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fld id="{F2627260-0D70-4396-9238-DDA2FA1C2812}" type="slidenum">
              <a:rPr lang="en-US" altLang="ko-KR" sz="1300" b="0" smtClean="0">
                <a:solidFill>
                  <a:schemeClr val="tx1"/>
                </a:solidFill>
                <a:latin typeface="굴림" panose="020B0600000101010101" pitchFamily="50" charset="-127"/>
              </a:rPr>
              <a:pPr/>
              <a:t>28</a:t>
            </a:fld>
            <a:endParaRPr lang="en-US" altLang="ko-KR" sz="1300" b="0">
              <a:solidFill>
                <a:schemeClr val="tx1"/>
              </a:solidFill>
              <a:latin typeface="굴림" panose="020B0600000101010101" pitchFamily="50" charset="-127"/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95325" y="739775"/>
            <a:ext cx="5345113" cy="3700463"/>
          </a:xfrm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pt-BR" altLang="ko-KR" dirty="0">
                <a:latin typeface="굴림" panose="020B0600000101010101" pitchFamily="50" charset="-127"/>
                <a:ea typeface="굴림" panose="020B0600000101010101" pitchFamily="50" charset="-127"/>
              </a:rPr>
              <a:t>Tirar a informação de tamanho de peças / vários exemplos</a:t>
            </a:r>
            <a:endParaRPr lang="ko-KR" altLang="ko-KR" dirty="0">
              <a:latin typeface="굴림" panose="020B0600000101010101" pitchFamily="50" charset="-127"/>
              <a:ea typeface="굴림" panose="020B0600000101010101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58316605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CB48C1A-CD5E-41FB-A3E9-35CB07366DB0}" type="slidenum">
              <a:rPr lang="en-US" altLang="ko-KR"/>
              <a:pPr/>
              <a:t>29</a:t>
            </a:fld>
            <a:endParaRPr lang="en-US" altLang="ko-KR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711200" y="744538"/>
            <a:ext cx="5375275" cy="3722687"/>
          </a:xfrm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ko-KR" altLang="ko-KR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5" Type="http://schemas.openxmlformats.org/officeDocument/2006/relationships/image" Target="../media/image2.emf"/><Relationship Id="rId4" Type="http://schemas.openxmlformats.org/officeDocument/2006/relationships/oleObject" Target="../embeddings/oleObject1.bin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ctrTitle"/>
          </p:nvPr>
        </p:nvSpPr>
        <p:spPr>
          <a:xfrm>
            <a:off x="742950" y="2130430"/>
            <a:ext cx="8420100" cy="1470025"/>
          </a:xfrm>
          <a:prstGeom prst="rect">
            <a:avLst/>
          </a:prstGeom>
        </p:spPr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부제목 2"/>
          <p:cNvSpPr>
            <a:spLocks noGrp="1"/>
          </p:cNvSpPr>
          <p:nvPr>
            <p:ph type="subTitle" idx="1"/>
          </p:nvPr>
        </p:nvSpPr>
        <p:spPr>
          <a:xfrm>
            <a:off x="1485900" y="3886200"/>
            <a:ext cx="69342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9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9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9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1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38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ko-KR" altLang="en-US"/>
              <a:t>마스터 부제목 스타일 편집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F1B14-9AC5-4509-8462-51BDAC0EF9E2}" type="datetimeFigureOut">
              <a:rPr lang="ko-KR" altLang="en-US" smtClean="0"/>
              <a:t>2023-08-03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>
          <a:xfrm>
            <a:off x="6360890" y="6356355"/>
            <a:ext cx="2311400" cy="365125"/>
          </a:xfrm>
          <a:prstGeom prst="rect">
            <a:avLst/>
          </a:prstGeom>
        </p:spPr>
        <p:txBody>
          <a:bodyPr/>
          <a:lstStyle/>
          <a:p>
            <a:fld id="{38E38D92-29EB-4530-A6EA-4AA67C1F7214}" type="slidenum">
              <a:rPr lang="ko-KR" altLang="en-US" smtClean="0"/>
              <a:t>‹nº›</a:t>
            </a:fld>
            <a:endParaRPr lang="ko-KR" altLang="en-US"/>
          </a:p>
        </p:txBody>
      </p:sp>
      <p:cxnSp>
        <p:nvCxnSpPr>
          <p:cNvPr id="8" name="직선 연결선 27"/>
          <p:cNvCxnSpPr>
            <a:cxnSpLocks noChangeShapeType="1"/>
          </p:cNvCxnSpPr>
          <p:nvPr userDrawn="1"/>
        </p:nvCxnSpPr>
        <p:spPr bwMode="auto">
          <a:xfrm flipV="1">
            <a:off x="295804" y="115889"/>
            <a:ext cx="0" cy="720725"/>
          </a:xfrm>
          <a:prstGeom prst="line">
            <a:avLst/>
          </a:prstGeom>
          <a:noFill/>
          <a:ln w="57150" algn="ctr">
            <a:solidFill>
              <a:srgbClr val="FF66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0" name="직선 연결선 27"/>
          <p:cNvCxnSpPr>
            <a:cxnSpLocks noChangeShapeType="1"/>
          </p:cNvCxnSpPr>
          <p:nvPr userDrawn="1"/>
        </p:nvCxnSpPr>
        <p:spPr bwMode="auto">
          <a:xfrm>
            <a:off x="125545" y="692150"/>
            <a:ext cx="9780455" cy="0"/>
          </a:xfrm>
          <a:prstGeom prst="line">
            <a:avLst/>
          </a:prstGeom>
          <a:noFill/>
          <a:ln w="57150" algn="ctr">
            <a:solidFill>
              <a:srgbClr val="0066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1" name="직선 연결선 27"/>
          <p:cNvCxnSpPr>
            <a:cxnSpLocks noChangeShapeType="1"/>
          </p:cNvCxnSpPr>
          <p:nvPr userDrawn="1"/>
        </p:nvCxnSpPr>
        <p:spPr bwMode="auto">
          <a:xfrm flipV="1">
            <a:off x="9613017" y="6021393"/>
            <a:ext cx="0" cy="720725"/>
          </a:xfrm>
          <a:prstGeom prst="line">
            <a:avLst/>
          </a:prstGeom>
          <a:noFill/>
          <a:ln w="57150" algn="ctr">
            <a:solidFill>
              <a:srgbClr val="FF66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2712038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5400" cy="1143000"/>
          </a:xfrm>
          <a:prstGeom prst="rect">
            <a:avLst/>
          </a:prstGeom>
        </p:spPr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내용 개체 틀 2"/>
          <p:cNvSpPr>
            <a:spLocks noGrp="1"/>
          </p:cNvSpPr>
          <p:nvPr>
            <p:ph idx="1"/>
          </p:nvPr>
        </p:nvSpPr>
        <p:spPr>
          <a:xfrm>
            <a:off x="495300" y="1600205"/>
            <a:ext cx="89154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F1B14-9AC5-4509-8462-51BDAC0EF9E2}" type="datetimeFigureOut">
              <a:rPr lang="ko-KR" altLang="en-US" smtClean="0"/>
              <a:t>2023-08-03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>
          <a:xfrm>
            <a:off x="7099300" y="6222475"/>
            <a:ext cx="2311400" cy="365125"/>
          </a:xfrm>
          <a:prstGeom prst="rect">
            <a:avLst/>
          </a:prstGeom>
        </p:spPr>
        <p:txBody>
          <a:bodyPr/>
          <a:lstStyle/>
          <a:p>
            <a:fld id="{38E38D92-29EB-4530-A6EA-4AA67C1F7214}" type="slidenum">
              <a:rPr lang="ko-KR" altLang="en-US" smtClean="0"/>
              <a:t>‹nº›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609143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782506" y="4406905"/>
            <a:ext cx="84201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782506" y="2906713"/>
            <a:ext cx="84201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98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9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92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8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85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8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7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F1B14-9AC5-4509-8462-51BDAC0EF9E2}" type="datetimeFigureOut">
              <a:rPr lang="ko-KR" altLang="en-US" smtClean="0"/>
              <a:t>2023-08-03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>
          <a:xfrm>
            <a:off x="7099300" y="6222475"/>
            <a:ext cx="2311400" cy="365125"/>
          </a:xfrm>
          <a:prstGeom prst="rect">
            <a:avLst/>
          </a:prstGeom>
        </p:spPr>
        <p:txBody>
          <a:bodyPr/>
          <a:lstStyle/>
          <a:p>
            <a:fld id="{38E38D92-29EB-4530-A6EA-4AA67C1F7214}" type="slidenum">
              <a:rPr lang="ko-KR" altLang="en-US" smtClean="0"/>
              <a:t>‹nº›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796125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5400" cy="1143000"/>
          </a:xfrm>
          <a:prstGeom prst="rect">
            <a:avLst/>
          </a:prstGeom>
        </p:spPr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내용 개체 틀 2"/>
          <p:cNvSpPr>
            <a:spLocks noGrp="1"/>
          </p:cNvSpPr>
          <p:nvPr>
            <p:ph sz="half" idx="1"/>
          </p:nvPr>
        </p:nvSpPr>
        <p:spPr>
          <a:xfrm>
            <a:off x="495300" y="1600205"/>
            <a:ext cx="437515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내용 개체 틀 3"/>
          <p:cNvSpPr>
            <a:spLocks noGrp="1"/>
          </p:cNvSpPr>
          <p:nvPr>
            <p:ph sz="half" idx="2"/>
          </p:nvPr>
        </p:nvSpPr>
        <p:spPr>
          <a:xfrm>
            <a:off x="5035550" y="1600205"/>
            <a:ext cx="437515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F1B14-9AC5-4509-8462-51BDAC0EF9E2}" type="datetimeFigureOut">
              <a:rPr lang="ko-KR" altLang="en-US" smtClean="0"/>
              <a:t>2023-08-03</a:t>
            </a:fld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>
          <a:xfrm>
            <a:off x="7099300" y="6222475"/>
            <a:ext cx="2311400" cy="365125"/>
          </a:xfrm>
          <a:prstGeom prst="rect">
            <a:avLst/>
          </a:prstGeom>
        </p:spPr>
        <p:txBody>
          <a:bodyPr/>
          <a:lstStyle/>
          <a:p>
            <a:fld id="{38E38D92-29EB-4530-A6EA-4AA67C1F7214}" type="slidenum">
              <a:rPr lang="ko-KR" altLang="en-US" smtClean="0"/>
              <a:t>‹nº›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583601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54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495300" y="1535113"/>
            <a:ext cx="4376870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198" indent="0">
              <a:buNone/>
              <a:defRPr sz="2000" b="1"/>
            </a:lvl2pPr>
            <a:lvl3pPr marL="914395" indent="0">
              <a:buNone/>
              <a:defRPr sz="1800" b="1"/>
            </a:lvl3pPr>
            <a:lvl4pPr marL="1371592" indent="0">
              <a:buNone/>
              <a:defRPr sz="1600" b="1"/>
            </a:lvl4pPr>
            <a:lvl5pPr marL="1828789" indent="0">
              <a:buNone/>
              <a:defRPr sz="1600" b="1"/>
            </a:lvl5pPr>
            <a:lvl6pPr marL="2285987" indent="0">
              <a:buNone/>
              <a:defRPr sz="1600" b="1"/>
            </a:lvl6pPr>
            <a:lvl7pPr marL="2743185" indent="0">
              <a:buNone/>
              <a:defRPr sz="1600" b="1"/>
            </a:lvl7pPr>
            <a:lvl8pPr marL="3200381" indent="0">
              <a:buNone/>
              <a:defRPr sz="1600" b="1"/>
            </a:lvl8pPr>
            <a:lvl9pPr marL="3657579" indent="0">
              <a:buNone/>
              <a:defRPr sz="1600" b="1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</p:txBody>
      </p:sp>
      <p:sp>
        <p:nvSpPr>
          <p:cNvPr id="4" name="내용 개체 틀 3"/>
          <p:cNvSpPr>
            <a:spLocks noGrp="1"/>
          </p:cNvSpPr>
          <p:nvPr>
            <p:ph sz="half" idx="2"/>
          </p:nvPr>
        </p:nvSpPr>
        <p:spPr>
          <a:xfrm>
            <a:off x="495300" y="2174875"/>
            <a:ext cx="4376870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5" name="텍스트 개체 틀 4"/>
          <p:cNvSpPr>
            <a:spLocks noGrp="1"/>
          </p:cNvSpPr>
          <p:nvPr>
            <p:ph type="body" sz="quarter" idx="3"/>
          </p:nvPr>
        </p:nvSpPr>
        <p:spPr>
          <a:xfrm>
            <a:off x="5032113" y="1535113"/>
            <a:ext cx="4378590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198" indent="0">
              <a:buNone/>
              <a:defRPr sz="2000" b="1"/>
            </a:lvl2pPr>
            <a:lvl3pPr marL="914395" indent="0">
              <a:buNone/>
              <a:defRPr sz="1800" b="1"/>
            </a:lvl3pPr>
            <a:lvl4pPr marL="1371592" indent="0">
              <a:buNone/>
              <a:defRPr sz="1600" b="1"/>
            </a:lvl4pPr>
            <a:lvl5pPr marL="1828789" indent="0">
              <a:buNone/>
              <a:defRPr sz="1600" b="1"/>
            </a:lvl5pPr>
            <a:lvl6pPr marL="2285987" indent="0">
              <a:buNone/>
              <a:defRPr sz="1600" b="1"/>
            </a:lvl6pPr>
            <a:lvl7pPr marL="2743185" indent="0">
              <a:buNone/>
              <a:defRPr sz="1600" b="1"/>
            </a:lvl7pPr>
            <a:lvl8pPr marL="3200381" indent="0">
              <a:buNone/>
              <a:defRPr sz="1600" b="1"/>
            </a:lvl8pPr>
            <a:lvl9pPr marL="3657579" indent="0">
              <a:buNone/>
              <a:defRPr sz="1600" b="1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</p:txBody>
      </p:sp>
      <p:sp>
        <p:nvSpPr>
          <p:cNvPr id="6" name="내용 개체 틀 5"/>
          <p:cNvSpPr>
            <a:spLocks noGrp="1"/>
          </p:cNvSpPr>
          <p:nvPr>
            <p:ph sz="quarter" idx="4"/>
          </p:nvPr>
        </p:nvSpPr>
        <p:spPr>
          <a:xfrm>
            <a:off x="5032113" y="2174875"/>
            <a:ext cx="4378590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7" name="날짜 개체 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F1B14-9AC5-4509-8462-51BDAC0EF9E2}" type="datetimeFigureOut">
              <a:rPr lang="ko-KR" altLang="en-US" smtClean="0"/>
              <a:t>2023-08-03</a:t>
            </a:fld>
            <a:endParaRPr lang="ko-KR" altLang="en-US"/>
          </a:p>
        </p:txBody>
      </p:sp>
      <p:sp>
        <p:nvSpPr>
          <p:cNvPr id="8" name="바닥글 개체 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9" name="슬라이드 번호 개체 틀 8"/>
          <p:cNvSpPr>
            <a:spLocks noGrp="1"/>
          </p:cNvSpPr>
          <p:nvPr>
            <p:ph type="sldNum" sz="quarter" idx="12"/>
          </p:nvPr>
        </p:nvSpPr>
        <p:spPr>
          <a:xfrm>
            <a:off x="7099300" y="6222475"/>
            <a:ext cx="2311400" cy="365125"/>
          </a:xfrm>
          <a:prstGeom prst="rect">
            <a:avLst/>
          </a:prstGeom>
        </p:spPr>
        <p:txBody>
          <a:bodyPr/>
          <a:lstStyle/>
          <a:p>
            <a:fld id="{38E38D92-29EB-4530-A6EA-4AA67C1F7214}" type="slidenum">
              <a:rPr lang="ko-KR" altLang="en-US" smtClean="0"/>
              <a:t>‹nº›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1315628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5400" cy="1143000"/>
          </a:xfrm>
          <a:prstGeom prst="rect">
            <a:avLst/>
          </a:prstGeom>
        </p:spPr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날짜 개체 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F1B14-9AC5-4509-8462-51BDAC0EF9E2}" type="datetimeFigureOut">
              <a:rPr lang="ko-KR" altLang="en-US" smtClean="0"/>
              <a:t>2023-08-03</a:t>
            </a:fld>
            <a:endParaRPr lang="ko-KR" altLang="en-US"/>
          </a:p>
        </p:txBody>
      </p:sp>
      <p:sp>
        <p:nvSpPr>
          <p:cNvPr id="4" name="바닥글 개체 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5" name="슬라이드 번호 개체 틀 4"/>
          <p:cNvSpPr>
            <a:spLocks noGrp="1"/>
          </p:cNvSpPr>
          <p:nvPr>
            <p:ph type="sldNum" sz="quarter" idx="12"/>
          </p:nvPr>
        </p:nvSpPr>
        <p:spPr>
          <a:xfrm>
            <a:off x="7099300" y="6222475"/>
            <a:ext cx="2311400" cy="365125"/>
          </a:xfrm>
          <a:prstGeom prst="rect">
            <a:avLst/>
          </a:prstGeom>
        </p:spPr>
        <p:txBody>
          <a:bodyPr/>
          <a:lstStyle/>
          <a:p>
            <a:fld id="{38E38D92-29EB-4530-A6EA-4AA67C1F7214}" type="slidenum">
              <a:rPr lang="ko-KR" altLang="en-US" smtClean="0"/>
              <a:t>‹nº›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200769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날짜 개체 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F1B14-9AC5-4509-8462-51BDAC0EF9E2}" type="datetimeFigureOut">
              <a:rPr lang="ko-KR" altLang="en-US" smtClean="0"/>
              <a:t>2023-08-03</a:t>
            </a:fld>
            <a:endParaRPr lang="ko-KR" altLang="en-US"/>
          </a:p>
        </p:txBody>
      </p:sp>
      <p:sp>
        <p:nvSpPr>
          <p:cNvPr id="3" name="바닥글 개체 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2"/>
          </p:nvPr>
        </p:nvSpPr>
        <p:spPr>
          <a:xfrm>
            <a:off x="7099300" y="6222475"/>
            <a:ext cx="2311400" cy="365125"/>
          </a:xfrm>
          <a:prstGeom prst="rect">
            <a:avLst/>
          </a:prstGeom>
        </p:spPr>
        <p:txBody>
          <a:bodyPr/>
          <a:lstStyle/>
          <a:p>
            <a:fld id="{38E38D92-29EB-4530-A6EA-4AA67C1F7214}" type="slidenum">
              <a:rPr lang="ko-KR" altLang="en-US" smtClean="0"/>
              <a:t>‹nº›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687328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캡션 있는 콘텐츠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495300" y="273050"/>
            <a:ext cx="3259006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내용 개체 틀 2"/>
          <p:cNvSpPr>
            <a:spLocks noGrp="1"/>
          </p:cNvSpPr>
          <p:nvPr>
            <p:ph idx="1"/>
          </p:nvPr>
        </p:nvSpPr>
        <p:spPr>
          <a:xfrm>
            <a:off x="3872972" y="273055"/>
            <a:ext cx="5537729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텍스트 개체 틀 3"/>
          <p:cNvSpPr>
            <a:spLocks noGrp="1"/>
          </p:cNvSpPr>
          <p:nvPr>
            <p:ph type="body" sz="half" idx="2"/>
          </p:nvPr>
        </p:nvSpPr>
        <p:spPr>
          <a:xfrm>
            <a:off x="495300" y="1435103"/>
            <a:ext cx="3259006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198" indent="0">
              <a:buNone/>
              <a:defRPr sz="1200"/>
            </a:lvl2pPr>
            <a:lvl3pPr marL="914395" indent="0">
              <a:buNone/>
              <a:defRPr sz="1000"/>
            </a:lvl3pPr>
            <a:lvl4pPr marL="1371592" indent="0">
              <a:buNone/>
              <a:defRPr sz="900"/>
            </a:lvl4pPr>
            <a:lvl5pPr marL="1828789" indent="0">
              <a:buNone/>
              <a:defRPr sz="900"/>
            </a:lvl5pPr>
            <a:lvl6pPr marL="2285987" indent="0">
              <a:buNone/>
              <a:defRPr sz="900"/>
            </a:lvl6pPr>
            <a:lvl7pPr marL="2743185" indent="0">
              <a:buNone/>
              <a:defRPr sz="900"/>
            </a:lvl7pPr>
            <a:lvl8pPr marL="3200381" indent="0">
              <a:buNone/>
              <a:defRPr sz="900"/>
            </a:lvl8pPr>
            <a:lvl9pPr marL="3657579" indent="0">
              <a:buNone/>
              <a:defRPr sz="900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</p:txBody>
      </p:sp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F1B14-9AC5-4509-8462-51BDAC0EF9E2}" type="datetimeFigureOut">
              <a:rPr lang="ko-KR" altLang="en-US" smtClean="0"/>
              <a:t>2023-08-03</a:t>
            </a:fld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>
          <a:xfrm>
            <a:off x="7099300" y="6222475"/>
            <a:ext cx="2311400" cy="365125"/>
          </a:xfrm>
          <a:prstGeom prst="rect">
            <a:avLst/>
          </a:prstGeom>
        </p:spPr>
        <p:txBody>
          <a:bodyPr/>
          <a:lstStyle/>
          <a:p>
            <a:fld id="{38E38D92-29EB-4530-A6EA-4AA67C1F7214}" type="slidenum">
              <a:rPr lang="ko-KR" altLang="en-US" smtClean="0"/>
              <a:t>‹nº›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4028588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캡션 있는 그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1941645" y="4800600"/>
            <a:ext cx="59436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그림 개체 틀 2"/>
          <p:cNvSpPr>
            <a:spLocks noGrp="1"/>
          </p:cNvSpPr>
          <p:nvPr>
            <p:ph type="pic" idx="1"/>
          </p:nvPr>
        </p:nvSpPr>
        <p:spPr>
          <a:xfrm>
            <a:off x="1941645" y="612775"/>
            <a:ext cx="59436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198" indent="0">
              <a:buNone/>
              <a:defRPr sz="2800"/>
            </a:lvl2pPr>
            <a:lvl3pPr marL="914395" indent="0">
              <a:buNone/>
              <a:defRPr sz="2400"/>
            </a:lvl3pPr>
            <a:lvl4pPr marL="1371592" indent="0">
              <a:buNone/>
              <a:defRPr sz="2000"/>
            </a:lvl4pPr>
            <a:lvl5pPr marL="1828789" indent="0">
              <a:buNone/>
              <a:defRPr sz="2000"/>
            </a:lvl5pPr>
            <a:lvl6pPr marL="2285987" indent="0">
              <a:buNone/>
              <a:defRPr sz="2000"/>
            </a:lvl6pPr>
            <a:lvl7pPr marL="2743185" indent="0">
              <a:buNone/>
              <a:defRPr sz="2000"/>
            </a:lvl7pPr>
            <a:lvl8pPr marL="3200381" indent="0">
              <a:buNone/>
              <a:defRPr sz="2000"/>
            </a:lvl8pPr>
            <a:lvl9pPr marL="3657579" indent="0">
              <a:buNone/>
              <a:defRPr sz="2000"/>
            </a:lvl9pPr>
          </a:lstStyle>
          <a:p>
            <a:endParaRPr lang="ko-KR" altLang="en-US"/>
          </a:p>
        </p:txBody>
      </p:sp>
      <p:sp>
        <p:nvSpPr>
          <p:cNvPr id="4" name="텍스트 개체 틀 3"/>
          <p:cNvSpPr>
            <a:spLocks noGrp="1"/>
          </p:cNvSpPr>
          <p:nvPr>
            <p:ph type="body" sz="half" idx="2"/>
          </p:nvPr>
        </p:nvSpPr>
        <p:spPr>
          <a:xfrm>
            <a:off x="1941645" y="5367338"/>
            <a:ext cx="59436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198" indent="0">
              <a:buNone/>
              <a:defRPr sz="1200"/>
            </a:lvl2pPr>
            <a:lvl3pPr marL="914395" indent="0">
              <a:buNone/>
              <a:defRPr sz="1000"/>
            </a:lvl3pPr>
            <a:lvl4pPr marL="1371592" indent="0">
              <a:buNone/>
              <a:defRPr sz="900"/>
            </a:lvl4pPr>
            <a:lvl5pPr marL="1828789" indent="0">
              <a:buNone/>
              <a:defRPr sz="900"/>
            </a:lvl5pPr>
            <a:lvl6pPr marL="2285987" indent="0">
              <a:buNone/>
              <a:defRPr sz="900"/>
            </a:lvl6pPr>
            <a:lvl7pPr marL="2743185" indent="0">
              <a:buNone/>
              <a:defRPr sz="900"/>
            </a:lvl7pPr>
            <a:lvl8pPr marL="3200381" indent="0">
              <a:buNone/>
              <a:defRPr sz="900"/>
            </a:lvl8pPr>
            <a:lvl9pPr marL="3657579" indent="0">
              <a:buNone/>
              <a:defRPr sz="900"/>
            </a:lvl9pPr>
          </a:lstStyle>
          <a:p>
            <a:pPr lvl="0"/>
            <a:r>
              <a:rPr lang="ko-KR" altLang="en-US"/>
              <a:t>마스터 텍스트 스타일을 편집합니다</a:t>
            </a:r>
          </a:p>
        </p:txBody>
      </p:sp>
      <p:sp>
        <p:nvSpPr>
          <p:cNvPr id="5" name="날짜 개체 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F1B14-9AC5-4509-8462-51BDAC0EF9E2}" type="datetimeFigureOut">
              <a:rPr lang="ko-KR" altLang="en-US" smtClean="0"/>
              <a:t>2023-08-03</a:t>
            </a:fld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12"/>
          </p:nvPr>
        </p:nvSpPr>
        <p:spPr>
          <a:xfrm>
            <a:off x="7099300" y="6222475"/>
            <a:ext cx="2311400" cy="365125"/>
          </a:xfrm>
          <a:prstGeom prst="rect">
            <a:avLst/>
          </a:prstGeom>
        </p:spPr>
        <p:txBody>
          <a:bodyPr/>
          <a:lstStyle/>
          <a:p>
            <a:fld id="{38E38D92-29EB-4530-A6EA-4AA67C1F7214}" type="slidenum">
              <a:rPr lang="ko-KR" altLang="en-US" smtClean="0"/>
              <a:t>‹nº›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044249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5400" cy="1143000"/>
          </a:xfrm>
          <a:prstGeom prst="rect">
            <a:avLst/>
          </a:prstGeom>
        </p:spPr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>
          <a:xfrm>
            <a:off x="495300" y="1600205"/>
            <a:ext cx="89154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F1B14-9AC5-4509-8462-51BDAC0EF9E2}" type="datetimeFigureOut">
              <a:rPr lang="ko-KR" altLang="en-US" smtClean="0"/>
              <a:t>2023-08-03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>
          <a:xfrm>
            <a:off x="7099300" y="6222475"/>
            <a:ext cx="2311400" cy="365125"/>
          </a:xfrm>
          <a:prstGeom prst="rect">
            <a:avLst/>
          </a:prstGeom>
        </p:spPr>
        <p:txBody>
          <a:bodyPr/>
          <a:lstStyle/>
          <a:p>
            <a:fld id="{38E38D92-29EB-4530-A6EA-4AA67C1F7214}" type="slidenum">
              <a:rPr lang="ko-KR" altLang="en-US" smtClean="0"/>
              <a:t>‹nº›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487540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세로 제목 1"/>
          <p:cNvSpPr>
            <a:spLocks noGrp="1"/>
          </p:cNvSpPr>
          <p:nvPr>
            <p:ph type="title" orient="vert"/>
          </p:nvPr>
        </p:nvSpPr>
        <p:spPr>
          <a:xfrm>
            <a:off x="7181850" y="274643"/>
            <a:ext cx="2228850" cy="5851525"/>
          </a:xfrm>
          <a:prstGeom prst="rect">
            <a:avLst/>
          </a:prstGeom>
        </p:spPr>
        <p:txBody>
          <a:bodyPr vert="eaVert"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>
          <a:xfrm>
            <a:off x="495300" y="274643"/>
            <a:ext cx="652145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F1B14-9AC5-4509-8462-51BDAC0EF9E2}" type="datetimeFigureOut">
              <a:rPr lang="ko-KR" altLang="en-US" smtClean="0"/>
              <a:t>2023-08-03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>
          <a:xfrm>
            <a:off x="7099300" y="6222475"/>
            <a:ext cx="2311400" cy="365125"/>
          </a:xfrm>
          <a:prstGeom prst="rect">
            <a:avLst/>
          </a:prstGeom>
        </p:spPr>
        <p:txBody>
          <a:bodyPr/>
          <a:lstStyle/>
          <a:p>
            <a:fld id="{38E38D92-29EB-4530-A6EA-4AA67C1F7214}" type="slidenum">
              <a:rPr lang="ko-KR" altLang="en-US" smtClean="0"/>
              <a:t>‹nº›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549635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3_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972849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A.T. Kearney TitleOnly 20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개체 2" hidden="1">
            <a:extLst>
              <a:ext uri="{FF2B5EF4-FFF2-40B4-BE49-F238E27FC236}">
                <a16:creationId xmlns:a16="http://schemas.microsoft.com/office/drawing/2014/main" id="{EFF01FB0-02A9-48BC-BEDD-B158675CF4C7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</p:nvPr>
        </p:nvGraphicFramePr>
        <p:xfrm>
          <a:off x="1721" y="1588"/>
          <a:ext cx="1720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473" imgH="476" progId="TCLayout.ActiveDocument.1">
                  <p:embed/>
                </p:oleObj>
              </mc:Choice>
              <mc:Fallback>
                <p:oleObj name="think-cell Slide" r:id="rId4" imgW="473" imgH="476" progId="TCLayout.ActiveDocument.1">
                  <p:embed/>
                  <p:pic>
                    <p:nvPicPr>
                      <p:cNvPr id="3" name="개체 2" hidden="1">
                        <a:extLst>
                          <a:ext uri="{FF2B5EF4-FFF2-40B4-BE49-F238E27FC236}">
                            <a16:creationId xmlns:a16="http://schemas.microsoft.com/office/drawing/2014/main" id="{EFF01FB0-02A9-48BC-BEDD-B158675CF4C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721" y="1588"/>
                        <a:ext cx="1720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직사각형 1" hidden="1">
            <a:extLst>
              <a:ext uri="{FF2B5EF4-FFF2-40B4-BE49-F238E27FC236}">
                <a16:creationId xmlns:a16="http://schemas.microsoft.com/office/drawing/2014/main" id="{CD8CDBFA-D488-44E2-8F66-80C4D5EF276E}"/>
              </a:ext>
            </a:extLst>
          </p:cNvPr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71979" cy="158750"/>
          </a:xfrm>
          <a:prstGeom prst="rect">
            <a:avLst/>
          </a:prstGeom>
          <a:solidFill>
            <a:schemeClr val="accent3"/>
          </a:solidFill>
          <a:ln w="635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lvl="0" indent="0" algn="ctr" eaLnBrk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endParaRPr lang="en-US" altLang="ko-KR" sz="2400" b="0" i="0" baseline="0" dirty="0" err="1">
              <a:solidFill>
                <a:schemeClr val="bg1"/>
              </a:solidFill>
              <a:latin typeface="Arial" pitchFamily="34" charset="0"/>
              <a:ea typeface="HY견고딕" panose="02030600000101010101" pitchFamily="18" charset="-127"/>
              <a:cs typeface="Arial" pitchFamily="34" charset="0"/>
              <a:sym typeface="Arial" panose="020B0604020202020204" pitchFamily="34" charset="0"/>
            </a:endParaRPr>
          </a:p>
        </p:txBody>
      </p:sp>
      <p:sp>
        <p:nvSpPr>
          <p:cNvPr id="19" name="Title 3"/>
          <p:cNvSpPr>
            <a:spLocks noGrp="1"/>
          </p:cNvSpPr>
          <p:nvPr>
            <p:ph type="title" hasCustomPrompt="1"/>
          </p:nvPr>
        </p:nvSpPr>
        <p:spPr>
          <a:xfrm>
            <a:off x="265200" y="804674"/>
            <a:ext cx="9360000" cy="332399"/>
          </a:xfrm>
          <a:prstGeom prst="rect">
            <a:avLst/>
          </a:prstGeom>
          <a:noFill/>
          <a:ln>
            <a:noFill/>
          </a:ln>
        </p:spPr>
        <p:txBody>
          <a:bodyPr rtlCol="0"/>
          <a:lstStyle>
            <a:lvl1pPr latinLnBrk="0">
              <a:defRPr baseline="0"/>
            </a:lvl1pPr>
          </a:lstStyle>
          <a:p>
            <a:r>
              <a:rPr lang="en-US" dirty="0"/>
              <a:t>Headline of maximum two lines here</a:t>
            </a:r>
          </a:p>
        </p:txBody>
      </p:sp>
    </p:spTree>
    <p:extLst>
      <p:ext uri="{BB962C8B-B14F-4D97-AF65-F5344CB8AC3E}">
        <p14:creationId xmlns:p14="http://schemas.microsoft.com/office/powerpoint/2010/main" val="24668263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23117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350024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9151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날짜 개체 틀 3"/>
          <p:cNvSpPr>
            <a:spLocks noGrp="1"/>
          </p:cNvSpPr>
          <p:nvPr>
            <p:ph type="dt" sz="half" idx="2"/>
          </p:nvPr>
        </p:nvSpPr>
        <p:spPr>
          <a:xfrm>
            <a:off x="495300" y="6356355"/>
            <a:ext cx="231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4F1B14-9AC5-4509-8462-51BDAC0EF9E2}" type="datetimeFigureOut">
              <a:rPr lang="ko-KR" altLang="en-US" smtClean="0"/>
              <a:t>2023-08-03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3"/>
          </p:nvPr>
        </p:nvSpPr>
        <p:spPr>
          <a:xfrm>
            <a:off x="3384550" y="6356355"/>
            <a:ext cx="31369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ko-KR" altLang="en-US"/>
          </a:p>
        </p:txBody>
      </p:sp>
      <p:cxnSp>
        <p:nvCxnSpPr>
          <p:cNvPr id="8" name="직선 연결선 27"/>
          <p:cNvCxnSpPr>
            <a:cxnSpLocks noChangeShapeType="1"/>
          </p:cNvCxnSpPr>
          <p:nvPr userDrawn="1"/>
        </p:nvCxnSpPr>
        <p:spPr bwMode="auto">
          <a:xfrm flipV="1">
            <a:off x="295804" y="115889"/>
            <a:ext cx="0" cy="720725"/>
          </a:xfrm>
          <a:prstGeom prst="line">
            <a:avLst/>
          </a:prstGeom>
          <a:noFill/>
          <a:ln w="57150" algn="ctr">
            <a:solidFill>
              <a:srgbClr val="FF66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" name="직선 연결선 27"/>
          <p:cNvCxnSpPr>
            <a:cxnSpLocks noChangeShapeType="1"/>
          </p:cNvCxnSpPr>
          <p:nvPr userDrawn="1"/>
        </p:nvCxnSpPr>
        <p:spPr bwMode="auto">
          <a:xfrm>
            <a:off x="125545" y="692150"/>
            <a:ext cx="9780455" cy="0"/>
          </a:xfrm>
          <a:prstGeom prst="line">
            <a:avLst/>
          </a:prstGeom>
          <a:noFill/>
          <a:ln w="57150" algn="ctr">
            <a:solidFill>
              <a:srgbClr val="0066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11" name="Picture 5" descr="m200008_마크3"/>
          <p:cNvPicPr>
            <a:picLocks noChangeAspect="1" noChangeArrowheads="1"/>
          </p:cNvPicPr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1488" y="266703"/>
            <a:ext cx="429948" cy="331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4122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3" r:id="rId13"/>
    <p:sldLayoutId id="2147483664" r:id="rId14"/>
    <p:sldLayoutId id="2147483665" r:id="rId15"/>
    <p:sldLayoutId id="2147483666" r:id="rId16"/>
  </p:sldLayoutIdLst>
  <p:txStyles>
    <p:titleStyle>
      <a:lvl1pPr algn="ctr" defTabSz="914395" rtl="0" eaLnBrk="1" latinLnBrk="1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98" indent="-342898" algn="l" defTabSz="914395" rtl="0" eaLnBrk="1" latinLnBrk="1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46" indent="-285748" algn="l" defTabSz="914395" rtl="0" eaLnBrk="1" latinLnBrk="1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93" indent="-228598" algn="l" defTabSz="914395" rtl="0" eaLnBrk="1" latinLnBrk="1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91" indent="-228598" algn="l" defTabSz="914395" rtl="0" eaLnBrk="1" latinLnBrk="1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88" indent="-228598" algn="l" defTabSz="914395" rtl="0" eaLnBrk="1" latinLnBrk="1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85" indent="-228598" algn="l" defTabSz="914395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83" indent="-228598" algn="l" defTabSz="914395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80" indent="-228598" algn="l" defTabSz="914395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77" indent="-228598" algn="l" defTabSz="914395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395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98" algn="l" defTabSz="914395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95" algn="l" defTabSz="914395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92" algn="l" defTabSz="914395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89" algn="l" defTabSz="914395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87" algn="l" defTabSz="914395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85" algn="l" defTabSz="914395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81" algn="l" defTabSz="914395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79" algn="l" defTabSz="914395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Relationship Id="rId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emf"/><Relationship Id="rId13" Type="http://schemas.openxmlformats.org/officeDocument/2006/relationships/image" Target="../media/image18.png"/><Relationship Id="rId18" Type="http://schemas.openxmlformats.org/officeDocument/2006/relationships/image" Target="../media/image22.jpeg"/><Relationship Id="rId26" Type="http://schemas.microsoft.com/office/2007/relationships/diagramDrawing" Target="../diagrams/drawing1.xml"/><Relationship Id="rId3" Type="http://schemas.openxmlformats.org/officeDocument/2006/relationships/tags" Target="../tags/tag8.xml"/><Relationship Id="rId21" Type="http://schemas.openxmlformats.org/officeDocument/2006/relationships/image" Target="../media/image25.jpeg"/><Relationship Id="rId7" Type="http://schemas.openxmlformats.org/officeDocument/2006/relationships/oleObject" Target="../embeddings/oleObject2.bin"/><Relationship Id="rId12" Type="http://schemas.openxmlformats.org/officeDocument/2006/relationships/image" Target="../media/image17.png"/><Relationship Id="rId17" Type="http://schemas.openxmlformats.org/officeDocument/2006/relationships/image" Target="../media/image7.png"/><Relationship Id="rId25" Type="http://schemas.openxmlformats.org/officeDocument/2006/relationships/diagramColors" Target="../diagrams/colors1.xml"/><Relationship Id="rId2" Type="http://schemas.openxmlformats.org/officeDocument/2006/relationships/tags" Target="../tags/tag7.xml"/><Relationship Id="rId16" Type="http://schemas.openxmlformats.org/officeDocument/2006/relationships/image" Target="../media/image21.jpeg"/><Relationship Id="rId20" Type="http://schemas.openxmlformats.org/officeDocument/2006/relationships/image" Target="../media/image24.jpeg"/><Relationship Id="rId29" Type="http://schemas.openxmlformats.org/officeDocument/2006/relationships/image" Target="../media/image28.png"/><Relationship Id="rId1" Type="http://schemas.openxmlformats.org/officeDocument/2006/relationships/tags" Target="../tags/tag6.xml"/><Relationship Id="rId6" Type="http://schemas.openxmlformats.org/officeDocument/2006/relationships/notesSlide" Target="../notesSlides/notesSlide1.xml"/><Relationship Id="rId11" Type="http://schemas.openxmlformats.org/officeDocument/2006/relationships/image" Target="../media/image6.png"/><Relationship Id="rId24" Type="http://schemas.openxmlformats.org/officeDocument/2006/relationships/diagramQuickStyle" Target="../diagrams/quickStyle1.xml"/><Relationship Id="rId5" Type="http://schemas.openxmlformats.org/officeDocument/2006/relationships/slideLayout" Target="../slideLayouts/slideLayout13.xml"/><Relationship Id="rId15" Type="http://schemas.openxmlformats.org/officeDocument/2006/relationships/image" Target="../media/image20.jpeg"/><Relationship Id="rId23" Type="http://schemas.openxmlformats.org/officeDocument/2006/relationships/diagramLayout" Target="../diagrams/layout1.xml"/><Relationship Id="rId28" Type="http://schemas.openxmlformats.org/officeDocument/2006/relationships/image" Target="../media/image27.png"/><Relationship Id="rId10" Type="http://schemas.openxmlformats.org/officeDocument/2006/relationships/image" Target="../media/image5.png"/><Relationship Id="rId19" Type="http://schemas.openxmlformats.org/officeDocument/2006/relationships/image" Target="../media/image23.jpeg"/><Relationship Id="rId4" Type="http://schemas.openxmlformats.org/officeDocument/2006/relationships/tags" Target="../tags/tag9.xml"/><Relationship Id="rId9" Type="http://schemas.openxmlformats.org/officeDocument/2006/relationships/image" Target="../media/image16.jpeg"/><Relationship Id="rId14" Type="http://schemas.openxmlformats.org/officeDocument/2006/relationships/image" Target="../media/image19.png"/><Relationship Id="rId22" Type="http://schemas.openxmlformats.org/officeDocument/2006/relationships/diagramData" Target="../diagrams/data1.xml"/><Relationship Id="rId27" Type="http://schemas.openxmlformats.org/officeDocument/2006/relationships/image" Target="../media/image26.png"/><Relationship Id="rId30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13" Type="http://schemas.openxmlformats.org/officeDocument/2006/relationships/image" Target="../media/image36.png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30.jpeg"/><Relationship Id="rId12" Type="http://schemas.openxmlformats.org/officeDocument/2006/relationships/image" Target="../media/image35.pn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0.xml"/><Relationship Id="rId6" Type="http://schemas.openxmlformats.org/officeDocument/2006/relationships/image" Target="../media/image29.jpeg"/><Relationship Id="rId11" Type="http://schemas.openxmlformats.org/officeDocument/2006/relationships/image" Target="../media/image34.png"/><Relationship Id="rId5" Type="http://schemas.openxmlformats.org/officeDocument/2006/relationships/image" Target="../media/image2.emf"/><Relationship Id="rId10" Type="http://schemas.openxmlformats.org/officeDocument/2006/relationships/image" Target="../media/image33.jpeg"/><Relationship Id="rId4" Type="http://schemas.openxmlformats.org/officeDocument/2006/relationships/oleObject" Target="../embeddings/oleObject3.bin"/><Relationship Id="rId9" Type="http://schemas.openxmlformats.org/officeDocument/2006/relationships/image" Target="../media/image3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emf"/><Relationship Id="rId13" Type="http://schemas.openxmlformats.org/officeDocument/2006/relationships/image" Target="../media/image45.jpeg"/><Relationship Id="rId18" Type="http://schemas.openxmlformats.org/officeDocument/2006/relationships/image" Target="../media/image50.jpeg"/><Relationship Id="rId3" Type="http://schemas.openxmlformats.org/officeDocument/2006/relationships/oleObject" Target="../embeddings/oleObject4.bin"/><Relationship Id="rId7" Type="http://schemas.openxmlformats.org/officeDocument/2006/relationships/image" Target="../media/image39.png"/><Relationship Id="rId12" Type="http://schemas.openxmlformats.org/officeDocument/2006/relationships/image" Target="../media/image44.jpeg"/><Relationship Id="rId17" Type="http://schemas.openxmlformats.org/officeDocument/2006/relationships/image" Target="../media/image49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48.jpeg"/><Relationship Id="rId1" Type="http://schemas.openxmlformats.org/officeDocument/2006/relationships/tags" Target="../tags/tag11.xml"/><Relationship Id="rId6" Type="http://schemas.openxmlformats.org/officeDocument/2006/relationships/image" Target="../media/image38.png"/><Relationship Id="rId11" Type="http://schemas.openxmlformats.org/officeDocument/2006/relationships/image" Target="../media/image43.jpeg"/><Relationship Id="rId5" Type="http://schemas.openxmlformats.org/officeDocument/2006/relationships/image" Target="../media/image37.png"/><Relationship Id="rId15" Type="http://schemas.openxmlformats.org/officeDocument/2006/relationships/image" Target="../media/image47.jpeg"/><Relationship Id="rId10" Type="http://schemas.openxmlformats.org/officeDocument/2006/relationships/image" Target="../media/image42.emf"/><Relationship Id="rId4" Type="http://schemas.openxmlformats.org/officeDocument/2006/relationships/image" Target="../media/image2.emf"/><Relationship Id="rId9" Type="http://schemas.openxmlformats.org/officeDocument/2006/relationships/image" Target="../media/image41.emf"/><Relationship Id="rId14" Type="http://schemas.openxmlformats.org/officeDocument/2006/relationships/image" Target="../media/image46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.bin"/><Relationship Id="rId13" Type="http://schemas.openxmlformats.org/officeDocument/2006/relationships/image" Target="../media/image58.png"/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54.png"/><Relationship Id="rId12" Type="http://schemas.openxmlformats.org/officeDocument/2006/relationships/image" Target="../media/image57.png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image" Target="../media/image53.png"/><Relationship Id="rId11" Type="http://schemas.openxmlformats.org/officeDocument/2006/relationships/image" Target="../media/image56.png"/><Relationship Id="rId5" Type="http://schemas.openxmlformats.org/officeDocument/2006/relationships/image" Target="../media/image52.png"/><Relationship Id="rId15" Type="http://schemas.openxmlformats.org/officeDocument/2006/relationships/image" Target="../media/image60.png"/><Relationship Id="rId10" Type="http://schemas.openxmlformats.org/officeDocument/2006/relationships/image" Target="../media/image55.jpeg"/><Relationship Id="rId4" Type="http://schemas.openxmlformats.org/officeDocument/2006/relationships/image" Target="../media/image51.png"/><Relationship Id="rId9" Type="http://schemas.openxmlformats.org/officeDocument/2006/relationships/image" Target="../media/image2.emf"/><Relationship Id="rId14" Type="http://schemas.openxmlformats.org/officeDocument/2006/relationships/image" Target="../media/image5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7" Type="http://schemas.openxmlformats.org/officeDocument/2006/relationships/image" Target="../media/image6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emf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7" Type="http://schemas.openxmlformats.org/officeDocument/2006/relationships/image" Target="../media/image7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2.png"/><Relationship Id="rId5" Type="http://schemas.openxmlformats.org/officeDocument/2006/relationships/image" Target="../media/image71.png"/><Relationship Id="rId4" Type="http://schemas.openxmlformats.org/officeDocument/2006/relationships/image" Target="../media/image7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6.jpeg"/><Relationship Id="rId4" Type="http://schemas.openxmlformats.org/officeDocument/2006/relationships/image" Target="../media/image7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png"/><Relationship Id="rId3" Type="http://schemas.openxmlformats.org/officeDocument/2006/relationships/image" Target="../media/image78.png"/><Relationship Id="rId7" Type="http://schemas.openxmlformats.org/officeDocument/2006/relationships/image" Target="../media/image82.png"/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1.png"/><Relationship Id="rId5" Type="http://schemas.openxmlformats.org/officeDocument/2006/relationships/image" Target="../media/image80.jpeg"/><Relationship Id="rId4" Type="http://schemas.openxmlformats.org/officeDocument/2006/relationships/image" Target="../media/image79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png"/><Relationship Id="rId13" Type="http://schemas.openxmlformats.org/officeDocument/2006/relationships/image" Target="../media/image93.png"/><Relationship Id="rId3" Type="http://schemas.openxmlformats.org/officeDocument/2006/relationships/chart" Target="../charts/chart1.xml"/><Relationship Id="rId7" Type="http://schemas.openxmlformats.org/officeDocument/2006/relationships/image" Target="../media/image87.png"/><Relationship Id="rId12" Type="http://schemas.openxmlformats.org/officeDocument/2006/relationships/image" Target="../media/image9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6.png"/><Relationship Id="rId11" Type="http://schemas.openxmlformats.org/officeDocument/2006/relationships/image" Target="../media/image91.png"/><Relationship Id="rId5" Type="http://schemas.openxmlformats.org/officeDocument/2006/relationships/image" Target="../media/image85.png"/><Relationship Id="rId10" Type="http://schemas.openxmlformats.org/officeDocument/2006/relationships/image" Target="../media/image90.png"/><Relationship Id="rId4" Type="http://schemas.openxmlformats.org/officeDocument/2006/relationships/image" Target="../media/image84.png"/><Relationship Id="rId9" Type="http://schemas.openxmlformats.org/officeDocument/2006/relationships/image" Target="../media/image89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1.jpeg"/><Relationship Id="rId3" Type="http://schemas.openxmlformats.org/officeDocument/2006/relationships/image" Target="../media/image96.jpeg"/><Relationship Id="rId7" Type="http://schemas.openxmlformats.org/officeDocument/2006/relationships/image" Target="../media/image100.jpeg"/><Relationship Id="rId12" Type="http://schemas.openxmlformats.org/officeDocument/2006/relationships/image" Target="../media/image105.jpeg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9.jpeg"/><Relationship Id="rId11" Type="http://schemas.openxmlformats.org/officeDocument/2006/relationships/image" Target="../media/image104.jpeg"/><Relationship Id="rId5" Type="http://schemas.openxmlformats.org/officeDocument/2006/relationships/image" Target="../media/image98.jpeg"/><Relationship Id="rId10" Type="http://schemas.openxmlformats.org/officeDocument/2006/relationships/image" Target="../media/image103.jpeg"/><Relationship Id="rId4" Type="http://schemas.openxmlformats.org/officeDocument/2006/relationships/image" Target="../media/image97.jpeg"/><Relationship Id="rId9" Type="http://schemas.openxmlformats.org/officeDocument/2006/relationships/image" Target="../media/image102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1.png"/><Relationship Id="rId13" Type="http://schemas.openxmlformats.org/officeDocument/2006/relationships/image" Target="../media/image116.png"/><Relationship Id="rId18" Type="http://schemas.openxmlformats.org/officeDocument/2006/relationships/image" Target="../media/image121.png"/><Relationship Id="rId3" Type="http://schemas.openxmlformats.org/officeDocument/2006/relationships/image" Target="../media/image106.png"/><Relationship Id="rId7" Type="http://schemas.openxmlformats.org/officeDocument/2006/relationships/image" Target="../media/image110.png"/><Relationship Id="rId12" Type="http://schemas.openxmlformats.org/officeDocument/2006/relationships/image" Target="../media/image115.png"/><Relationship Id="rId17" Type="http://schemas.openxmlformats.org/officeDocument/2006/relationships/image" Target="../media/image120.png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119.png"/><Relationship Id="rId20" Type="http://schemas.openxmlformats.org/officeDocument/2006/relationships/image" Target="../media/image1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9.png"/><Relationship Id="rId11" Type="http://schemas.openxmlformats.org/officeDocument/2006/relationships/image" Target="../media/image114.png"/><Relationship Id="rId5" Type="http://schemas.openxmlformats.org/officeDocument/2006/relationships/image" Target="../media/image108.png"/><Relationship Id="rId15" Type="http://schemas.openxmlformats.org/officeDocument/2006/relationships/image" Target="../media/image118.png"/><Relationship Id="rId10" Type="http://schemas.openxmlformats.org/officeDocument/2006/relationships/image" Target="../media/image113.png"/><Relationship Id="rId19" Type="http://schemas.openxmlformats.org/officeDocument/2006/relationships/image" Target="../media/image122.png"/><Relationship Id="rId4" Type="http://schemas.openxmlformats.org/officeDocument/2006/relationships/image" Target="../media/image107.png"/><Relationship Id="rId9" Type="http://schemas.openxmlformats.org/officeDocument/2006/relationships/image" Target="../media/image112.png"/><Relationship Id="rId14" Type="http://schemas.openxmlformats.org/officeDocument/2006/relationships/image" Target="../media/image117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0.png"/><Relationship Id="rId13" Type="http://schemas.openxmlformats.org/officeDocument/2006/relationships/image" Target="../media/image135.jpeg"/><Relationship Id="rId3" Type="http://schemas.openxmlformats.org/officeDocument/2006/relationships/image" Target="../media/image125.jpeg"/><Relationship Id="rId7" Type="http://schemas.openxmlformats.org/officeDocument/2006/relationships/image" Target="../media/image129.png"/><Relationship Id="rId12" Type="http://schemas.openxmlformats.org/officeDocument/2006/relationships/image" Target="../media/image134.jpeg"/><Relationship Id="rId2" Type="http://schemas.openxmlformats.org/officeDocument/2006/relationships/image" Target="../media/image124.jpe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28.png"/><Relationship Id="rId11" Type="http://schemas.openxmlformats.org/officeDocument/2006/relationships/image" Target="../media/image133.jpeg"/><Relationship Id="rId5" Type="http://schemas.openxmlformats.org/officeDocument/2006/relationships/image" Target="../media/image127.jpeg"/><Relationship Id="rId10" Type="http://schemas.openxmlformats.org/officeDocument/2006/relationships/image" Target="../media/image132.png"/><Relationship Id="rId4" Type="http://schemas.openxmlformats.org/officeDocument/2006/relationships/image" Target="../media/image126.jpeg"/><Relationship Id="rId9" Type="http://schemas.openxmlformats.org/officeDocument/2006/relationships/image" Target="../media/image131.png"/><Relationship Id="rId14" Type="http://schemas.openxmlformats.org/officeDocument/2006/relationships/image" Target="../media/image136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png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.bin"/><Relationship Id="rId13" Type="http://schemas.openxmlformats.org/officeDocument/2006/relationships/image" Target="../media/image143.wmf"/><Relationship Id="rId3" Type="http://schemas.openxmlformats.org/officeDocument/2006/relationships/image" Target="../media/image138.png"/><Relationship Id="rId7" Type="http://schemas.openxmlformats.org/officeDocument/2006/relationships/image" Target="../media/image140.wmf"/><Relationship Id="rId12" Type="http://schemas.openxmlformats.org/officeDocument/2006/relationships/oleObject" Target="../embeddings/oleObject9.bin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Relationship Id="rId6" Type="http://schemas.openxmlformats.org/officeDocument/2006/relationships/oleObject" Target="../embeddings/oleObject6.bin"/><Relationship Id="rId11" Type="http://schemas.openxmlformats.org/officeDocument/2006/relationships/image" Target="../media/image142.wmf"/><Relationship Id="rId5" Type="http://schemas.openxmlformats.org/officeDocument/2006/relationships/slide" Target="slide2.xml"/><Relationship Id="rId10" Type="http://schemas.openxmlformats.org/officeDocument/2006/relationships/oleObject" Target="../embeddings/oleObject8.bin"/><Relationship Id="rId4" Type="http://schemas.openxmlformats.org/officeDocument/2006/relationships/image" Target="../media/image139.png"/><Relationship Id="rId9" Type="http://schemas.openxmlformats.org/officeDocument/2006/relationships/image" Target="../media/image141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png"/><Relationship Id="rId7" Type="http://schemas.openxmlformats.org/officeDocument/2006/relationships/image" Target="../media/image14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7.png"/><Relationship Id="rId5" Type="http://schemas.openxmlformats.org/officeDocument/2006/relationships/image" Target="../media/image146.png"/><Relationship Id="rId4" Type="http://schemas.openxmlformats.org/officeDocument/2006/relationships/image" Target="../media/image145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4.png"/><Relationship Id="rId3" Type="http://schemas.openxmlformats.org/officeDocument/2006/relationships/image" Target="../media/image149.png"/><Relationship Id="rId7" Type="http://schemas.openxmlformats.org/officeDocument/2006/relationships/image" Target="../media/image153.png"/><Relationship Id="rId12" Type="http://schemas.openxmlformats.org/officeDocument/2006/relationships/image" Target="../media/image15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2.png"/><Relationship Id="rId11" Type="http://schemas.openxmlformats.org/officeDocument/2006/relationships/image" Target="../media/image157.png"/><Relationship Id="rId5" Type="http://schemas.openxmlformats.org/officeDocument/2006/relationships/image" Target="../media/image151.png"/><Relationship Id="rId10" Type="http://schemas.openxmlformats.org/officeDocument/2006/relationships/image" Target="../media/image156.png"/><Relationship Id="rId4" Type="http://schemas.openxmlformats.org/officeDocument/2006/relationships/image" Target="../media/image150.png"/><Relationship Id="rId9" Type="http://schemas.openxmlformats.org/officeDocument/2006/relationships/image" Target="../media/image155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4.png"/><Relationship Id="rId3" Type="http://schemas.openxmlformats.org/officeDocument/2006/relationships/image" Target="../media/image159.png"/><Relationship Id="rId7" Type="http://schemas.openxmlformats.org/officeDocument/2006/relationships/image" Target="../media/image16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2.png"/><Relationship Id="rId11" Type="http://schemas.openxmlformats.org/officeDocument/2006/relationships/image" Target="../media/image167.png"/><Relationship Id="rId5" Type="http://schemas.openxmlformats.org/officeDocument/2006/relationships/image" Target="../media/image161.png"/><Relationship Id="rId10" Type="http://schemas.openxmlformats.org/officeDocument/2006/relationships/image" Target="../media/image166.png"/><Relationship Id="rId4" Type="http://schemas.openxmlformats.org/officeDocument/2006/relationships/image" Target="../media/image160.wmf"/><Relationship Id="rId9" Type="http://schemas.openxmlformats.org/officeDocument/2006/relationships/image" Target="../media/image165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3.png"/><Relationship Id="rId3" Type="http://schemas.openxmlformats.org/officeDocument/2006/relationships/image" Target="../media/image168.png"/><Relationship Id="rId7" Type="http://schemas.openxmlformats.org/officeDocument/2006/relationships/image" Target="../media/image17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1.png"/><Relationship Id="rId5" Type="http://schemas.openxmlformats.org/officeDocument/2006/relationships/image" Target="../media/image170.png"/><Relationship Id="rId4" Type="http://schemas.openxmlformats.org/officeDocument/2006/relationships/image" Target="../media/image169.png"/><Relationship Id="rId9" Type="http://schemas.openxmlformats.org/officeDocument/2006/relationships/image" Target="../media/image174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5.png"/><Relationship Id="rId7" Type="http://schemas.openxmlformats.org/officeDocument/2006/relationships/image" Target="../media/image17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8.png"/><Relationship Id="rId5" Type="http://schemas.openxmlformats.org/officeDocument/2006/relationships/image" Target="../media/image177.jpeg"/><Relationship Id="rId4" Type="http://schemas.openxmlformats.org/officeDocument/2006/relationships/image" Target="../media/image176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0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1.gi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9.pn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MS&#50724;&#53664;&#53581;_Eng%20(1).avi" TargetMode="External"/><Relationship Id="rId2" Type="http://schemas.openxmlformats.org/officeDocument/2006/relationships/image" Target="../media/image182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9.png"/><Relationship Id="rId3" Type="http://schemas.openxmlformats.org/officeDocument/2006/relationships/image" Target="../media/image184.png"/><Relationship Id="rId7" Type="http://schemas.openxmlformats.org/officeDocument/2006/relationships/image" Target="../media/image188.png"/><Relationship Id="rId2" Type="http://schemas.openxmlformats.org/officeDocument/2006/relationships/image" Target="../media/image18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7.png"/><Relationship Id="rId5" Type="http://schemas.openxmlformats.org/officeDocument/2006/relationships/image" Target="../media/image186.png"/><Relationship Id="rId4" Type="http://schemas.openxmlformats.org/officeDocument/2006/relationships/image" Target="../media/image185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6.png"/><Relationship Id="rId13" Type="http://schemas.openxmlformats.org/officeDocument/2006/relationships/image" Target="../media/image201.png"/><Relationship Id="rId3" Type="http://schemas.openxmlformats.org/officeDocument/2006/relationships/image" Target="../media/image191.png"/><Relationship Id="rId7" Type="http://schemas.openxmlformats.org/officeDocument/2006/relationships/image" Target="../media/image195.png"/><Relationship Id="rId12" Type="http://schemas.openxmlformats.org/officeDocument/2006/relationships/image" Target="../media/image200.png"/><Relationship Id="rId2" Type="http://schemas.openxmlformats.org/officeDocument/2006/relationships/image" Target="../media/image19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4.png"/><Relationship Id="rId11" Type="http://schemas.openxmlformats.org/officeDocument/2006/relationships/image" Target="../media/image199.png"/><Relationship Id="rId5" Type="http://schemas.openxmlformats.org/officeDocument/2006/relationships/image" Target="../media/image193.png"/><Relationship Id="rId15" Type="http://schemas.openxmlformats.org/officeDocument/2006/relationships/image" Target="../media/image203.png"/><Relationship Id="rId10" Type="http://schemas.openxmlformats.org/officeDocument/2006/relationships/image" Target="../media/image198.png"/><Relationship Id="rId4" Type="http://schemas.openxmlformats.org/officeDocument/2006/relationships/image" Target="../media/image192.png"/><Relationship Id="rId9" Type="http://schemas.openxmlformats.org/officeDocument/2006/relationships/image" Target="../media/image197.png"/><Relationship Id="rId14" Type="http://schemas.openxmlformats.org/officeDocument/2006/relationships/image" Target="../media/image202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7.png"/><Relationship Id="rId13" Type="http://schemas.openxmlformats.org/officeDocument/2006/relationships/image" Target="../media/image212.emf"/><Relationship Id="rId18" Type="http://schemas.openxmlformats.org/officeDocument/2006/relationships/image" Target="../media/image217.png"/><Relationship Id="rId3" Type="http://schemas.openxmlformats.org/officeDocument/2006/relationships/oleObject" Target="../embeddings/oleObject10.bin"/><Relationship Id="rId21" Type="http://schemas.openxmlformats.org/officeDocument/2006/relationships/image" Target="../media/image220.emf"/><Relationship Id="rId7" Type="http://schemas.openxmlformats.org/officeDocument/2006/relationships/image" Target="../media/image206.emf"/><Relationship Id="rId12" Type="http://schemas.openxmlformats.org/officeDocument/2006/relationships/image" Target="../media/image211.emf"/><Relationship Id="rId17" Type="http://schemas.openxmlformats.org/officeDocument/2006/relationships/image" Target="../media/image216.emf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215.emf"/><Relationship Id="rId20" Type="http://schemas.openxmlformats.org/officeDocument/2006/relationships/image" Target="../media/image219.emf"/><Relationship Id="rId1" Type="http://schemas.openxmlformats.org/officeDocument/2006/relationships/tags" Target="../tags/tag14.xml"/><Relationship Id="rId6" Type="http://schemas.openxmlformats.org/officeDocument/2006/relationships/image" Target="../media/image205.emf"/><Relationship Id="rId11" Type="http://schemas.openxmlformats.org/officeDocument/2006/relationships/image" Target="../media/image210.png"/><Relationship Id="rId5" Type="http://schemas.openxmlformats.org/officeDocument/2006/relationships/image" Target="../media/image204.emf"/><Relationship Id="rId15" Type="http://schemas.openxmlformats.org/officeDocument/2006/relationships/image" Target="../media/image214.emf"/><Relationship Id="rId10" Type="http://schemas.openxmlformats.org/officeDocument/2006/relationships/image" Target="../media/image209.emf"/><Relationship Id="rId19" Type="http://schemas.openxmlformats.org/officeDocument/2006/relationships/image" Target="../media/image218.png"/><Relationship Id="rId4" Type="http://schemas.openxmlformats.org/officeDocument/2006/relationships/image" Target="../media/image2.emf"/><Relationship Id="rId9" Type="http://schemas.openxmlformats.org/officeDocument/2006/relationships/image" Target="../media/image208.emf"/><Relationship Id="rId14" Type="http://schemas.openxmlformats.org/officeDocument/2006/relationships/image" Target="../media/image213.em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5.xml"/><Relationship Id="rId6" Type="http://schemas.openxmlformats.org/officeDocument/2006/relationships/image" Target="../media/image222.png"/><Relationship Id="rId5" Type="http://schemas.openxmlformats.org/officeDocument/2006/relationships/image" Target="../media/image221.png"/><Relationship Id="rId4" Type="http://schemas.openxmlformats.org/officeDocument/2006/relationships/image" Target="../media/image2.emf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9.jpeg"/><Relationship Id="rId3" Type="http://schemas.openxmlformats.org/officeDocument/2006/relationships/image" Target="../media/image224.jpeg"/><Relationship Id="rId7" Type="http://schemas.openxmlformats.org/officeDocument/2006/relationships/image" Target="../media/image228.jpeg"/><Relationship Id="rId12" Type="http://schemas.openxmlformats.org/officeDocument/2006/relationships/image" Target="../media/image233.png"/><Relationship Id="rId2" Type="http://schemas.openxmlformats.org/officeDocument/2006/relationships/image" Target="../media/image2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7.jpeg"/><Relationship Id="rId11" Type="http://schemas.openxmlformats.org/officeDocument/2006/relationships/image" Target="../media/image232.png"/><Relationship Id="rId5" Type="http://schemas.openxmlformats.org/officeDocument/2006/relationships/image" Target="../media/image226.jpeg"/><Relationship Id="rId10" Type="http://schemas.openxmlformats.org/officeDocument/2006/relationships/image" Target="../media/image231.jpeg"/><Relationship Id="rId4" Type="http://schemas.openxmlformats.org/officeDocument/2006/relationships/image" Target="../media/image225.jpeg"/><Relationship Id="rId9" Type="http://schemas.openxmlformats.org/officeDocument/2006/relationships/image" Target="../media/image230.jpe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5.jpeg"/><Relationship Id="rId2" Type="http://schemas.openxmlformats.org/officeDocument/2006/relationships/image" Target="../media/image23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6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8.jpeg"/><Relationship Id="rId2" Type="http://schemas.openxmlformats.org/officeDocument/2006/relationships/image" Target="../media/image23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0.jpeg"/><Relationship Id="rId4" Type="http://schemas.openxmlformats.org/officeDocument/2006/relationships/image" Target="../media/image239.jpe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7.jpeg"/><Relationship Id="rId3" Type="http://schemas.openxmlformats.org/officeDocument/2006/relationships/image" Target="../media/image242.jpeg"/><Relationship Id="rId7" Type="http://schemas.openxmlformats.org/officeDocument/2006/relationships/image" Target="../media/image246.png"/><Relationship Id="rId12" Type="http://schemas.openxmlformats.org/officeDocument/2006/relationships/image" Target="../media/image251.jpeg"/><Relationship Id="rId2" Type="http://schemas.openxmlformats.org/officeDocument/2006/relationships/image" Target="../media/image24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5.jpeg"/><Relationship Id="rId11" Type="http://schemas.openxmlformats.org/officeDocument/2006/relationships/image" Target="../media/image250.jpeg"/><Relationship Id="rId5" Type="http://schemas.openxmlformats.org/officeDocument/2006/relationships/image" Target="../media/image244.jpeg"/><Relationship Id="rId10" Type="http://schemas.openxmlformats.org/officeDocument/2006/relationships/image" Target="../media/image249.jpeg"/><Relationship Id="rId4" Type="http://schemas.openxmlformats.org/officeDocument/2006/relationships/image" Target="../media/image243.jpeg"/><Relationship Id="rId9" Type="http://schemas.openxmlformats.org/officeDocument/2006/relationships/image" Target="../media/image248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3.png"/><Relationship Id="rId2" Type="http://schemas.openxmlformats.org/officeDocument/2006/relationships/image" Target="../media/image25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4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6.png"/><Relationship Id="rId2" Type="http://schemas.openxmlformats.org/officeDocument/2006/relationships/image" Target="../media/image25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8.png"/><Relationship Id="rId4" Type="http://schemas.openxmlformats.org/officeDocument/2006/relationships/image" Target="../media/image257.pn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2">
            <a:extLst>
              <a:ext uri="{FF2B5EF4-FFF2-40B4-BE49-F238E27FC236}">
                <a16:creationId xmlns:a16="http://schemas.microsoft.com/office/drawing/2014/main" id="{66BE19FF-9EEE-4AB4-A5E0-FD14A7B9DB7B}"/>
              </a:ext>
            </a:extLst>
          </p:cNvPr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850" y="374021"/>
            <a:ext cx="9142150" cy="2266032"/>
          </a:xfrm>
          <a:prstGeom prst="rect">
            <a:avLst/>
          </a:prstGeom>
        </p:spPr>
      </p:pic>
      <p:grpSp>
        <p:nvGrpSpPr>
          <p:cNvPr id="6" name="그룹 5">
            <a:extLst>
              <a:ext uri="{FF2B5EF4-FFF2-40B4-BE49-F238E27FC236}">
                <a16:creationId xmlns:a16="http://schemas.microsoft.com/office/drawing/2014/main" id="{89BBE122-4D3C-4F2E-8D14-2C81166100C0}"/>
              </a:ext>
            </a:extLst>
          </p:cNvPr>
          <p:cNvGrpSpPr/>
          <p:nvPr/>
        </p:nvGrpSpPr>
        <p:grpSpPr>
          <a:xfrm>
            <a:off x="909763" y="3382978"/>
            <a:ext cx="2068455" cy="321935"/>
            <a:chOff x="6685842" y="4404470"/>
            <a:chExt cx="1246787" cy="251518"/>
          </a:xfrm>
        </p:grpSpPr>
        <p:pic>
          <p:nvPicPr>
            <p:cNvPr id="7" name="그림 6">
              <a:extLst>
                <a:ext uri="{FF2B5EF4-FFF2-40B4-BE49-F238E27FC236}">
                  <a16:creationId xmlns:a16="http://schemas.microsoft.com/office/drawing/2014/main" id="{CAC403F5-CB00-400D-A1AB-0FC1D201BDC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22679" t="27127" r="22506" b="27240"/>
            <a:stretch/>
          </p:blipFill>
          <p:spPr>
            <a:xfrm>
              <a:off x="6685842" y="4404470"/>
              <a:ext cx="263999" cy="245961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0180213F-D9E1-48AE-B7B3-4E1F21F7C725}"/>
                </a:ext>
              </a:extLst>
            </p:cNvPr>
            <p:cNvSpPr txBox="1"/>
            <p:nvPr/>
          </p:nvSpPr>
          <p:spPr>
            <a:xfrm>
              <a:off x="6979926" y="4439577"/>
              <a:ext cx="952703" cy="216411"/>
            </a:xfrm>
            <a:prstGeom prst="rect">
              <a:avLst/>
            </a:prstGeom>
            <a:solidFill>
              <a:schemeClr val="bg1"/>
            </a:solidFill>
            <a:ln w="6350" cap="flat">
              <a:noFill/>
              <a:miter lim="800000"/>
            </a:ln>
          </p:spPr>
          <p:txBody>
            <a:bodyPr wrap="none" lIns="0" tIns="0" rIns="0" bIns="0" rtlCol="0" anchor="t" anchorCtr="0">
              <a:spAutoFit/>
            </a:bodyPr>
            <a:lstStyle/>
            <a:p>
              <a:pPr latinLnBrk="0">
                <a:lnSpc>
                  <a:spcPct val="90000"/>
                </a:lnSpc>
                <a:spcBef>
                  <a:spcPts val="600"/>
                </a:spcBef>
                <a:buClr>
                  <a:srgbClr val="9B1717"/>
                </a:buClr>
                <a:defRPr/>
              </a:pPr>
              <a:r>
                <a:rPr lang="en-US" altLang="ko-KR" sz="2000" dirty="0">
                  <a:solidFill>
                    <a:srgbClr val="000000"/>
                  </a:solidFill>
                  <a:latin typeface="Arial Rounded MT Bold" panose="020F0704030504030204" pitchFamily="34" charset="0"/>
                  <a:cs typeface="Arial" pitchFamily="34" charset="0"/>
                </a:rPr>
                <a:t>MS </a:t>
              </a:r>
              <a:r>
                <a:rPr lang="en-US" altLang="ko-KR" sz="2000" dirty="0" err="1">
                  <a:solidFill>
                    <a:srgbClr val="000000"/>
                  </a:solidFill>
                  <a:latin typeface="Arial Rounded MT Bold" panose="020F0704030504030204" pitchFamily="34" charset="0"/>
                  <a:cs typeface="Arial" pitchFamily="34" charset="0"/>
                </a:rPr>
                <a:t>Autotech</a:t>
              </a:r>
              <a:endParaRPr lang="ko-KR" altLang="en-US" sz="2000" dirty="0" err="1">
                <a:solidFill>
                  <a:srgbClr val="000000"/>
                </a:solidFill>
                <a:latin typeface="Arial Rounded MT Bold" panose="020F0704030504030204" pitchFamily="34" charset="0"/>
                <a:cs typeface="Arial" pitchFamily="34" charset="0"/>
              </a:endParaRPr>
            </a:p>
          </p:txBody>
        </p:sp>
      </p:grpSp>
      <p:sp>
        <p:nvSpPr>
          <p:cNvPr id="10" name="Rectangle 334"/>
          <p:cNvSpPr>
            <a:spLocks noChangeArrowheads="1"/>
          </p:cNvSpPr>
          <p:nvPr/>
        </p:nvSpPr>
        <p:spPr bwMode="auto">
          <a:xfrm>
            <a:off x="3455452" y="3068960"/>
            <a:ext cx="5593596" cy="850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>
              <a:defRPr/>
            </a:pPr>
            <a:r>
              <a:rPr lang="en-US" altLang="ko-KR" sz="4400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ea typeface="HY헤드라인M" pitchFamily="18" charset="-127"/>
              </a:rPr>
              <a:t>C</a:t>
            </a:r>
            <a:r>
              <a:rPr lang="en-US" altLang="ko-KR" sz="4400" dirty="0">
                <a:solidFill>
                  <a:schemeClr val="tx1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ea typeface="HY헤드라인M" pitchFamily="18" charset="-127"/>
              </a:rPr>
              <a:t>ompany  Profile</a:t>
            </a:r>
          </a:p>
        </p:txBody>
      </p:sp>
      <p:cxnSp>
        <p:nvCxnSpPr>
          <p:cNvPr id="11" name="직선 연결선 10"/>
          <p:cNvCxnSpPr/>
          <p:nvPr/>
        </p:nvCxnSpPr>
        <p:spPr>
          <a:xfrm>
            <a:off x="624115" y="3919860"/>
            <a:ext cx="2678941" cy="0"/>
          </a:xfrm>
          <a:prstGeom prst="line">
            <a:avLst/>
          </a:prstGeom>
          <a:ln w="1905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직선 연결선 11"/>
          <p:cNvCxnSpPr/>
          <p:nvPr/>
        </p:nvCxnSpPr>
        <p:spPr>
          <a:xfrm>
            <a:off x="3455456" y="3919860"/>
            <a:ext cx="5593595" cy="0"/>
          </a:xfrm>
          <a:prstGeom prst="line">
            <a:avLst/>
          </a:prstGeom>
          <a:ln w="190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02394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>
            <p:custDataLst>
              <p:tags r:id="rId1"/>
            </p:custDataLst>
          </p:nvPr>
        </p:nvSpPr>
        <p:spPr bwMode="gray">
          <a:xfrm>
            <a:off x="686598" y="344468"/>
            <a:ext cx="5188422" cy="350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tIns="44766" rIns="36000" bIns="44766" anchor="ctr"/>
          <a:lstStyle/>
          <a:p>
            <a:pPr defTabSz="895345">
              <a:lnSpc>
                <a:spcPct val="70000"/>
              </a:lnSpc>
              <a:spcBef>
                <a:spcPct val="25000"/>
              </a:spcBef>
              <a:spcAft>
                <a:spcPct val="25000"/>
              </a:spcAft>
            </a:pPr>
            <a:r>
              <a:rPr lang="ko-KR" altLang="en-US" dirty="0">
                <a:latin typeface="Arial Rounded MT Bold" pitchFamily="34" charset="0"/>
                <a:ea typeface="나눔고딕 ExtraBold" pitchFamily="50" charset="-127"/>
                <a:cs typeface="Arial" pitchFamily="34" charset="0"/>
              </a:rPr>
              <a:t>  </a:t>
            </a:r>
            <a:r>
              <a:rPr kumimoji="1" lang="en-US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  <a:sym typeface="Wingdings"/>
              </a:rPr>
              <a:t>NOSSA HISTORIA E QUEM SOMOS</a:t>
            </a:r>
            <a:endParaRPr kumimoji="1" lang="en-US" altLang="ko-KR" sz="2200" b="1" dirty="0">
              <a:solidFill>
                <a:schemeClr val="accent5">
                  <a:lumMod val="50000"/>
                </a:schemeClr>
              </a:solidFill>
              <a:latin typeface="Malgun Gothic" panose="020B0503020000020004" pitchFamily="34" charset="-127"/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672351" y="1280435"/>
            <a:ext cx="4953000" cy="52450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49" indent="-171449">
              <a:lnSpc>
                <a:spcPts val="2200"/>
              </a:lnSpc>
              <a:buFont typeface="Wingdings" pitchFamily="2" charset="2"/>
              <a:buChar char="§"/>
              <a:defRPr/>
            </a:pPr>
            <a:r>
              <a:rPr lang="en-US" altLang="ko-KR" sz="1100" dirty="0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Tier-1 e Principal </a:t>
            </a:r>
            <a:r>
              <a:rPr lang="en-US" altLang="ko-KR" sz="1100" dirty="0" err="1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fornecedor</a:t>
            </a:r>
            <a:r>
              <a:rPr lang="en-US" altLang="ko-KR" sz="1100" dirty="0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 da Hyundai Motor G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roup</a:t>
            </a:r>
          </a:p>
          <a:p>
            <a:pPr marL="179387" lvl="1">
              <a:lnSpc>
                <a:spcPts val="2200"/>
              </a:lnSpc>
              <a:defRPr/>
            </a:pP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Referência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em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BIW: MS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Autotech</a:t>
            </a:r>
            <a:endParaRPr lang="en-US" altLang="ko-KR" sz="1100" dirty="0">
              <a:latin typeface="Arial" pitchFamily="34" charset="0"/>
              <a:ea typeface="현대하모니 L" pitchFamily="18" charset="-127"/>
              <a:cs typeface="Arial" pitchFamily="34" charset="0"/>
            </a:endParaRPr>
          </a:p>
          <a:p>
            <a:pPr marL="179387" lvl="1">
              <a:defRPr/>
            </a:pPr>
            <a:endParaRPr lang="en-US" altLang="ko-KR" sz="1100" dirty="0">
              <a:latin typeface="Arial" pitchFamily="34" charset="0"/>
              <a:ea typeface="현대하모니 L" pitchFamily="18" charset="-127"/>
              <a:cs typeface="Arial" pitchFamily="34" charset="0"/>
            </a:endParaRPr>
          </a:p>
          <a:p>
            <a:pPr marL="171449" indent="-171449">
              <a:lnSpc>
                <a:spcPts val="2200"/>
              </a:lnSpc>
              <a:buFont typeface="Wingdings" pitchFamily="2" charset="2"/>
              <a:buChar char="§"/>
              <a:defRPr/>
            </a:pPr>
            <a:r>
              <a:rPr lang="en-US" altLang="ko-KR" sz="1100" dirty="0" err="1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Competitividade</a:t>
            </a:r>
            <a:r>
              <a:rPr lang="en-US" altLang="ko-KR" sz="1100" dirty="0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 Global, </a:t>
            </a:r>
            <a:r>
              <a:rPr lang="en-US" altLang="ko-KR" sz="1100" dirty="0" err="1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atravessamos</a:t>
            </a:r>
            <a:r>
              <a:rPr lang="en-US" altLang="ko-KR" sz="1100" dirty="0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 o Oceano para </a:t>
            </a:r>
            <a:r>
              <a:rPr lang="en-US" altLang="ko-KR" sz="1100" dirty="0" err="1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novos</a:t>
            </a:r>
            <a:r>
              <a:rPr lang="en-US" altLang="ko-KR" sz="1100" dirty="0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 Mercados</a:t>
            </a:r>
            <a:endParaRPr lang="en-US" altLang="ko-KR" sz="1100" dirty="0">
              <a:latin typeface="Arial" pitchFamily="34" charset="0"/>
              <a:ea typeface="현대하모니 L" pitchFamily="18" charset="-127"/>
              <a:cs typeface="Arial" pitchFamily="34" charset="0"/>
            </a:endParaRPr>
          </a:p>
          <a:p>
            <a:pPr marL="179387">
              <a:lnSpc>
                <a:spcPts val="2200"/>
              </a:lnSpc>
              <a:defRPr/>
            </a:pP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Fornecimento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na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India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em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2007 (Renault) e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começamos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o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fornecimento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para </a:t>
            </a:r>
            <a:r>
              <a:rPr lang="en-US" altLang="ko-KR" sz="1100" b="1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Daimler(</a:t>
            </a:r>
            <a:r>
              <a:rPr lang="en-US" altLang="ko-KR" sz="1100" b="1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Mercedez</a:t>
            </a:r>
            <a:r>
              <a:rPr lang="en-US" altLang="ko-KR" sz="1100" b="1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Group) e Nissan com </a:t>
            </a:r>
            <a:r>
              <a:rPr lang="en-US" altLang="ko-KR" sz="1100" b="1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uma</a:t>
            </a:r>
            <a:r>
              <a:rPr lang="en-US" altLang="ko-KR" sz="1100" b="1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</a:t>
            </a:r>
            <a:r>
              <a:rPr lang="en-US" altLang="ko-KR" sz="1100" b="1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segunda</a:t>
            </a:r>
            <a:r>
              <a:rPr lang="en-US" altLang="ko-KR" sz="1100" b="1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planta ‘12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,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também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começamos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a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produção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do HB20 no Brazil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em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‘12, e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temos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fornecido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para EV’s OEM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nos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US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desde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2017</a:t>
            </a:r>
          </a:p>
          <a:p>
            <a:pPr marL="179387">
              <a:defRPr/>
            </a:pPr>
            <a:endParaRPr lang="en-US" altLang="ko-KR" sz="1100" dirty="0">
              <a:latin typeface="Arial" pitchFamily="34" charset="0"/>
              <a:ea typeface="현대하모니 L" pitchFamily="18" charset="-127"/>
              <a:cs typeface="Arial" pitchFamily="34" charset="0"/>
            </a:endParaRPr>
          </a:p>
          <a:p>
            <a:pPr marL="171449" indent="-171449">
              <a:lnSpc>
                <a:spcPts val="2200"/>
              </a:lnSpc>
              <a:buFont typeface="Wingdings" pitchFamily="2" charset="2"/>
              <a:buChar char="§"/>
              <a:defRPr/>
            </a:pPr>
            <a:r>
              <a:rPr lang="en-US" altLang="ko-KR" sz="1100" dirty="0" err="1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Tecnologia</a:t>
            </a:r>
            <a:r>
              <a:rPr lang="en-US" altLang="ko-KR" sz="1100" dirty="0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 </a:t>
            </a:r>
            <a:r>
              <a:rPr lang="en-US" altLang="ko-KR" sz="1100" dirty="0" err="1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em</a:t>
            </a:r>
            <a:r>
              <a:rPr lang="en-US" altLang="ko-KR" sz="1100" dirty="0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 Hot Stamping</a:t>
            </a:r>
          </a:p>
          <a:p>
            <a:pPr marL="179387">
              <a:lnSpc>
                <a:spcPts val="2200"/>
              </a:lnSpc>
              <a:defRPr/>
            </a:pP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1º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Fornecedor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de hot stamping para o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grupo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Hyundai &amp; Kia vehicles in ’09</a:t>
            </a:r>
          </a:p>
          <a:p>
            <a:pPr marL="179387">
              <a:defRPr/>
            </a:pPr>
            <a:endParaRPr lang="en-US" altLang="ko-KR" sz="1100" dirty="0">
              <a:latin typeface="Arial" pitchFamily="34" charset="0"/>
              <a:ea typeface="현대하모니 L" pitchFamily="18" charset="-127"/>
              <a:cs typeface="Arial" pitchFamily="34" charset="0"/>
            </a:endParaRPr>
          </a:p>
          <a:p>
            <a:pPr marL="171449" indent="-171449">
              <a:lnSpc>
                <a:spcPts val="2200"/>
              </a:lnSpc>
              <a:buFont typeface="Wingdings" pitchFamily="2" charset="2"/>
              <a:buChar char="§"/>
              <a:defRPr/>
            </a:pPr>
            <a:r>
              <a:rPr lang="en-US" altLang="ko-KR" sz="1100" dirty="0" err="1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Localização</a:t>
            </a:r>
            <a:r>
              <a:rPr lang="en-US" altLang="ko-KR" sz="1100" dirty="0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 da </a:t>
            </a:r>
            <a:r>
              <a:rPr lang="en-US" altLang="ko-KR" sz="1100" dirty="0" err="1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produção</a:t>
            </a:r>
            <a:r>
              <a:rPr lang="en-US" altLang="ko-KR" sz="1100" dirty="0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 de </a:t>
            </a:r>
            <a:r>
              <a:rPr lang="en-US" altLang="ko-KR" sz="1100" dirty="0" err="1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teto</a:t>
            </a:r>
            <a:r>
              <a:rPr lang="en-US" altLang="ko-KR" sz="1100" dirty="0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-solar </a:t>
            </a:r>
            <a:r>
              <a:rPr lang="en-US" altLang="ko-KR" sz="1100" dirty="0" err="1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na</a:t>
            </a:r>
            <a:r>
              <a:rPr lang="en-US" altLang="ko-KR" sz="1100" dirty="0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 </a:t>
            </a:r>
            <a:r>
              <a:rPr lang="en-US" altLang="ko-KR" sz="1100" dirty="0" err="1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Coreia</a:t>
            </a:r>
            <a:endParaRPr lang="en-US" altLang="ko-KR" sz="1100" dirty="0">
              <a:latin typeface="Arial Rounded MT Bold" pitchFamily="34" charset="0"/>
              <a:ea typeface="현대하모니 L" pitchFamily="18" charset="-127"/>
              <a:cs typeface="Arial" pitchFamily="34" charset="0"/>
            </a:endParaRPr>
          </a:p>
          <a:p>
            <a:pPr marL="179387">
              <a:lnSpc>
                <a:spcPts val="2200"/>
              </a:lnSpc>
              <a:defRPr/>
            </a:pP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Fornecendo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para Tivoli (‘15) &amp; G4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Rexton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(‘17) SYMC</a:t>
            </a:r>
          </a:p>
          <a:p>
            <a:pPr marL="179387">
              <a:defRPr/>
            </a:pPr>
            <a:endParaRPr lang="en-US" altLang="ko-KR" sz="1100" dirty="0">
              <a:latin typeface="Arial" pitchFamily="34" charset="0"/>
              <a:ea typeface="현대하모니 L" pitchFamily="18" charset="-127"/>
              <a:cs typeface="Arial" pitchFamily="34" charset="0"/>
            </a:endParaRPr>
          </a:p>
          <a:p>
            <a:pPr marL="171449" indent="-171449">
              <a:lnSpc>
                <a:spcPts val="2200"/>
              </a:lnSpc>
              <a:buFont typeface="Wingdings" pitchFamily="2" charset="2"/>
              <a:buChar char="§"/>
              <a:defRPr/>
            </a:pPr>
            <a:r>
              <a:rPr lang="en-US" altLang="ko-KR" sz="1200" dirty="0" err="1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Aquisição</a:t>
            </a:r>
            <a:r>
              <a:rPr lang="en-US" altLang="ko-KR" sz="1200" dirty="0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 da planta GM Korea </a:t>
            </a:r>
            <a:r>
              <a:rPr lang="en-US" altLang="ko-KR" sz="1200" dirty="0" err="1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em</a:t>
            </a:r>
            <a:r>
              <a:rPr lang="en-US" altLang="ko-KR" sz="1200" dirty="0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 </a:t>
            </a:r>
            <a:r>
              <a:rPr lang="en-US" altLang="ko-KR" sz="1200" dirty="0" err="1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Gunsan</a:t>
            </a:r>
            <a:r>
              <a:rPr lang="en-US" altLang="ko-KR" sz="1200" dirty="0">
                <a:latin typeface="Arial Rounded MT Bold" pitchFamily="34" charset="0"/>
                <a:ea typeface="현대하모니 L" pitchFamily="18" charset="-127"/>
                <a:cs typeface="Arial" pitchFamily="34" charset="0"/>
              </a:rPr>
              <a:t> </a:t>
            </a:r>
            <a:r>
              <a:rPr lang="en-US" altLang="ko-KR" sz="12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(‘19)</a:t>
            </a:r>
          </a:p>
          <a:p>
            <a:pPr marL="179387">
              <a:lnSpc>
                <a:spcPts val="2200"/>
              </a:lnSpc>
              <a:defRPr/>
            </a:pP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Iniciativa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com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na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produção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de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carros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EV, se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preparando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para o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futuro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da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industria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automobilística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e à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busca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pela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recuperação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do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nosso</a:t>
            </a:r>
            <a:r>
              <a:rPr lang="en-US" altLang="ko-KR" sz="1100" dirty="0">
                <a:latin typeface="Arial" pitchFamily="34" charset="0"/>
                <a:ea typeface="현대하모니 L" pitchFamily="18" charset="-127"/>
                <a:cs typeface="Arial" pitchFamily="34" charset="0"/>
              </a:rPr>
              <a:t> </a:t>
            </a:r>
            <a:r>
              <a:rPr lang="en-US" altLang="ko-KR" sz="1100" dirty="0" err="1">
                <a:latin typeface="Arial" pitchFamily="34" charset="0"/>
                <a:ea typeface="현대하모니 L" pitchFamily="18" charset="-127"/>
                <a:cs typeface="Arial" pitchFamily="34" charset="0"/>
              </a:rPr>
              <a:t>Ecosistema</a:t>
            </a:r>
            <a:endParaRPr lang="en-US" altLang="ko-KR" sz="1100" dirty="0">
              <a:latin typeface="Arial" pitchFamily="34" charset="0"/>
              <a:ea typeface="현대하모니 L" pitchFamily="18" charset="-127"/>
              <a:cs typeface="Arial" pitchFamily="34" charset="0"/>
            </a:endParaRPr>
          </a:p>
        </p:txBody>
      </p:sp>
      <p:graphicFrame>
        <p:nvGraphicFramePr>
          <p:cNvPr id="7" name="Group 196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5047695"/>
              </p:ext>
            </p:extLst>
          </p:nvPr>
        </p:nvGraphicFramePr>
        <p:xfrm>
          <a:off x="516151" y="1307808"/>
          <a:ext cx="4084192" cy="507716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94741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367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2902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1982. 04</a:t>
                      </a:r>
                      <a:endParaRPr kumimoji="1" lang="ko-KR" alt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Fundação</a:t>
                      </a: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 </a:t>
                      </a:r>
                      <a:r>
                        <a:rPr kumimoji="1" lang="en-US" altLang="ko-KR" sz="11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Myoung</a:t>
                      </a: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 Shin Industrial Co., Ltd</a:t>
                      </a:r>
                      <a:endParaRPr kumimoji="1" lang="ko-KR" alt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208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1990. 09</a:t>
                      </a:r>
                      <a:endParaRPr kumimoji="1" lang="ko-KR" altLang="en-US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Fundação</a:t>
                      </a:r>
                      <a:r>
                        <a:rPr kumimoji="1" lang="en-US" altLang="ko-KR" sz="1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 MS </a:t>
                      </a:r>
                      <a:r>
                        <a:rPr kumimoji="1" lang="en-US" altLang="ko-KR" sz="11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Autotech</a:t>
                      </a:r>
                      <a:endParaRPr kumimoji="1" lang="ko-KR" altLang="en-US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208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1995. 07</a:t>
                      </a:r>
                      <a:endParaRPr kumimoji="1" lang="ko-KR" altLang="en-US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Fundação</a:t>
                      </a:r>
                      <a:r>
                        <a:rPr kumimoji="1" lang="en-US" altLang="ko-KR" sz="1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 </a:t>
                      </a:r>
                      <a:r>
                        <a:rPr kumimoji="1" lang="en-US" altLang="ko-KR" sz="11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Myoung</a:t>
                      </a:r>
                      <a:r>
                        <a:rPr kumimoji="1" lang="en-US" altLang="ko-KR" sz="1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 Shin Co., Ltd</a:t>
                      </a:r>
                      <a:endParaRPr kumimoji="1" lang="ko-KR" altLang="en-US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208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2001. 03</a:t>
                      </a:r>
                      <a:endParaRPr kumimoji="1" lang="ko-KR" alt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Incorporação</a:t>
                      </a: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 P&amp;D Center</a:t>
                      </a:r>
                      <a:endParaRPr kumimoji="1" lang="ko-KR" alt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208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2004. 02</a:t>
                      </a:r>
                      <a:endParaRPr kumimoji="1" lang="ko-KR" alt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ISO/TS16949 </a:t>
                      </a:r>
                      <a:r>
                        <a:rPr kumimoji="1" lang="en-US" altLang="ko-KR" sz="11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Certificação</a:t>
                      </a: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 de </a:t>
                      </a:r>
                      <a:r>
                        <a:rPr kumimoji="1" lang="en-US" altLang="ko-KR" sz="11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Qualidade</a:t>
                      </a:r>
                      <a:endParaRPr kumimoji="1" lang="ko-KR" alt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208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2004. 06</a:t>
                      </a:r>
                      <a:endParaRPr kumimoji="1" lang="ko-KR" alt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ISO14001 </a:t>
                      </a:r>
                      <a:r>
                        <a:rPr kumimoji="1" lang="en-US" altLang="ko-KR" sz="11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Certificação</a:t>
                      </a: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 de </a:t>
                      </a:r>
                      <a:r>
                        <a:rPr kumimoji="1" lang="en-US" altLang="ko-KR" sz="11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Qualidade</a:t>
                      </a:r>
                      <a:endParaRPr kumimoji="1" lang="ko-KR" alt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208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2006. 06</a:t>
                      </a:r>
                      <a:endParaRPr kumimoji="1" lang="ko-KR" alt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Fundação</a:t>
                      </a: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 SIMWON</a:t>
                      </a:r>
                      <a:endParaRPr kumimoji="1" lang="ko-KR" alt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208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2006. 09</a:t>
                      </a:r>
                      <a:endParaRPr kumimoji="1" lang="ko-KR" alt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Fundação</a:t>
                      </a: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 MS India</a:t>
                      </a:r>
                      <a:endParaRPr kumimoji="1" lang="ko-KR" alt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3208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2010. 01</a:t>
                      </a:r>
                      <a:endParaRPr kumimoji="1" lang="ko-KR" alt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Fundação</a:t>
                      </a:r>
                      <a:r>
                        <a:rPr kumimoji="1" lang="en-US" altLang="ko-KR" sz="1100" b="1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 MS Brazil</a:t>
                      </a:r>
                      <a:endParaRPr kumimoji="1" lang="ko-KR" altLang="en-US" sz="1100" b="1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3208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2010. 08</a:t>
                      </a:r>
                      <a:endParaRPr kumimoji="1" lang="ko-KR" alt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Abertura</a:t>
                      </a: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 de Capital KOSDAQ (MS </a:t>
                      </a:r>
                      <a:r>
                        <a:rPr kumimoji="1" lang="en-US" altLang="ko-KR" sz="11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Autotech</a:t>
                      </a: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)</a:t>
                      </a:r>
                      <a:endParaRPr kumimoji="1" lang="ko-KR" alt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3208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2016. 02</a:t>
                      </a:r>
                      <a:endParaRPr kumimoji="1" lang="ko-KR" alt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Fundação</a:t>
                      </a: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 SIMWON China (</a:t>
                      </a:r>
                      <a:r>
                        <a:rPr kumimoji="1" lang="en-US" altLang="ko-KR" sz="11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Changsu</a:t>
                      </a: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)</a:t>
                      </a:r>
                      <a:endParaRPr kumimoji="1" lang="ko-KR" alt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3183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2016. 06</a:t>
                      </a:r>
                      <a:endParaRPr kumimoji="1" lang="ko-KR" alt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Fundação</a:t>
                      </a: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 SIMWON USA</a:t>
                      </a:r>
                      <a:endParaRPr kumimoji="1" lang="ko-KR" alt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3183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2018. 09</a:t>
                      </a:r>
                      <a:endParaRPr kumimoji="1" lang="ko-KR" alt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Fundação</a:t>
                      </a: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 SIMWON China (Nanjing)</a:t>
                      </a:r>
                      <a:endParaRPr kumimoji="1" lang="ko-KR" alt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3183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2019. 06</a:t>
                      </a:r>
                      <a:endParaRPr kumimoji="1" lang="ko-KR" alt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Compra</a:t>
                      </a: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 da Planta </a:t>
                      </a:r>
                      <a:r>
                        <a:rPr kumimoji="1" lang="en-US" altLang="ko-KR" sz="11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Gunsan</a:t>
                      </a: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 da GM Korea</a:t>
                      </a:r>
                      <a:endParaRPr kumimoji="1" lang="ko-KR" alt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3183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2020. 12</a:t>
                      </a:r>
                      <a:endParaRPr kumimoji="1" lang="ko-KR" alt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Abertura</a:t>
                      </a: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 de Capital KOSPI(</a:t>
                      </a:r>
                      <a:r>
                        <a:rPr kumimoji="1" lang="en-US" altLang="ko-KR" sz="11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Myoung</a:t>
                      </a:r>
                      <a:r>
                        <a:rPr kumimoji="1" lang="en-US" altLang="ko-KR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현대하모니 L" pitchFamily="18" charset="-127"/>
                          <a:cs typeface="Arial" pitchFamily="34" charset="0"/>
                        </a:rPr>
                        <a:t> Shin Ind)</a:t>
                      </a:r>
                      <a:endParaRPr kumimoji="1" lang="ko-KR" alt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91422" marR="91422" marT="45700" marB="45700" anchor="ctr" horzOverflow="overflow">
                    <a:lnL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99517182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423880" y="823420"/>
            <a:ext cx="26642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>
                <a:latin typeface="Arial Rounded MT Bold" pitchFamily="34" charset="0"/>
                <a:sym typeface="Wingdings"/>
              </a:rPr>
              <a:t> HISTORIA</a:t>
            </a:r>
            <a:endParaRPr lang="ko-KR" altLang="en-US" sz="1400" dirty="0">
              <a:latin typeface="Arial Rounded MT Bold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600343" y="835565"/>
            <a:ext cx="26642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>
                <a:latin typeface="Arial Rounded MT Bold" pitchFamily="34" charset="0"/>
                <a:sym typeface="Wingdings"/>
              </a:rPr>
              <a:t> QUEM SOMOS</a:t>
            </a:r>
            <a:endParaRPr lang="ko-KR" altLang="en-US" sz="1400" dirty="0"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8275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그룹 31"/>
          <p:cNvGrpSpPr>
            <a:grpSpLocks/>
          </p:cNvGrpSpPr>
          <p:nvPr/>
        </p:nvGrpSpPr>
        <p:grpSpPr bwMode="auto">
          <a:xfrm>
            <a:off x="718949" y="3267062"/>
            <a:ext cx="4022729" cy="2989250"/>
            <a:chOff x="3365463" y="1303338"/>
            <a:chExt cx="3638607" cy="2702922"/>
          </a:xfrm>
        </p:grpSpPr>
        <p:sp>
          <p:nvSpPr>
            <p:cNvPr id="119" name="Freeform 68"/>
            <p:cNvSpPr>
              <a:spLocks/>
            </p:cNvSpPr>
            <p:nvPr/>
          </p:nvSpPr>
          <p:spPr bwMode="auto">
            <a:xfrm>
              <a:off x="3786186" y="2776093"/>
              <a:ext cx="236925" cy="179429"/>
            </a:xfrm>
            <a:custGeom>
              <a:avLst/>
              <a:gdLst>
                <a:gd name="T0" fmla="*/ 138 w 404"/>
                <a:gd name="T1" fmla="*/ 4 h 372"/>
                <a:gd name="T2" fmla="*/ 135 w 404"/>
                <a:gd name="T3" fmla="*/ 3 h 372"/>
                <a:gd name="T4" fmla="*/ 130 w 404"/>
                <a:gd name="T5" fmla="*/ 1 h 372"/>
                <a:gd name="T6" fmla="*/ 124 w 404"/>
                <a:gd name="T7" fmla="*/ 0 h 372"/>
                <a:gd name="T8" fmla="*/ 120 w 404"/>
                <a:gd name="T9" fmla="*/ 0 h 372"/>
                <a:gd name="T10" fmla="*/ 112 w 404"/>
                <a:gd name="T11" fmla="*/ 4 h 372"/>
                <a:gd name="T12" fmla="*/ 88 w 404"/>
                <a:gd name="T13" fmla="*/ 18 h 372"/>
                <a:gd name="T14" fmla="*/ 71 w 404"/>
                <a:gd name="T15" fmla="*/ 28 h 372"/>
                <a:gd name="T16" fmla="*/ 61 w 404"/>
                <a:gd name="T17" fmla="*/ 31 h 372"/>
                <a:gd name="T18" fmla="*/ 58 w 404"/>
                <a:gd name="T19" fmla="*/ 34 h 372"/>
                <a:gd name="T20" fmla="*/ 56 w 404"/>
                <a:gd name="T21" fmla="*/ 38 h 372"/>
                <a:gd name="T22" fmla="*/ 51 w 404"/>
                <a:gd name="T23" fmla="*/ 41 h 372"/>
                <a:gd name="T24" fmla="*/ 46 w 404"/>
                <a:gd name="T25" fmla="*/ 43 h 372"/>
                <a:gd name="T26" fmla="*/ 38 w 404"/>
                <a:gd name="T27" fmla="*/ 45 h 372"/>
                <a:gd name="T28" fmla="*/ 33 w 404"/>
                <a:gd name="T29" fmla="*/ 47 h 372"/>
                <a:gd name="T30" fmla="*/ 30 w 404"/>
                <a:gd name="T31" fmla="*/ 56 h 372"/>
                <a:gd name="T32" fmla="*/ 29 w 404"/>
                <a:gd name="T33" fmla="*/ 63 h 372"/>
                <a:gd name="T34" fmla="*/ 28 w 404"/>
                <a:gd name="T35" fmla="*/ 70 h 372"/>
                <a:gd name="T36" fmla="*/ 21 w 404"/>
                <a:gd name="T37" fmla="*/ 73 h 372"/>
                <a:gd name="T38" fmla="*/ 9 w 404"/>
                <a:gd name="T39" fmla="*/ 80 h 372"/>
                <a:gd name="T40" fmla="*/ 0 w 404"/>
                <a:gd name="T41" fmla="*/ 84 h 372"/>
                <a:gd name="T42" fmla="*/ 1 w 404"/>
                <a:gd name="T43" fmla="*/ 86 h 372"/>
                <a:gd name="T44" fmla="*/ 6 w 404"/>
                <a:gd name="T45" fmla="*/ 92 h 372"/>
                <a:gd name="T46" fmla="*/ 14 w 404"/>
                <a:gd name="T47" fmla="*/ 103 h 372"/>
                <a:gd name="T48" fmla="*/ 21 w 404"/>
                <a:gd name="T49" fmla="*/ 109 h 372"/>
                <a:gd name="T50" fmla="*/ 23 w 404"/>
                <a:gd name="T51" fmla="*/ 110 h 372"/>
                <a:gd name="T52" fmla="*/ 27 w 404"/>
                <a:gd name="T53" fmla="*/ 109 h 372"/>
                <a:gd name="T54" fmla="*/ 30 w 404"/>
                <a:gd name="T55" fmla="*/ 110 h 372"/>
                <a:gd name="T56" fmla="*/ 34 w 404"/>
                <a:gd name="T57" fmla="*/ 113 h 372"/>
                <a:gd name="T58" fmla="*/ 38 w 404"/>
                <a:gd name="T59" fmla="*/ 117 h 372"/>
                <a:gd name="T60" fmla="*/ 41 w 404"/>
                <a:gd name="T61" fmla="*/ 109 h 372"/>
                <a:gd name="T62" fmla="*/ 45 w 404"/>
                <a:gd name="T63" fmla="*/ 103 h 372"/>
                <a:gd name="T64" fmla="*/ 45 w 404"/>
                <a:gd name="T65" fmla="*/ 97 h 372"/>
                <a:gd name="T66" fmla="*/ 47 w 404"/>
                <a:gd name="T67" fmla="*/ 94 h 372"/>
                <a:gd name="T68" fmla="*/ 54 w 404"/>
                <a:gd name="T69" fmla="*/ 93 h 372"/>
                <a:gd name="T70" fmla="*/ 59 w 404"/>
                <a:gd name="T71" fmla="*/ 92 h 372"/>
                <a:gd name="T72" fmla="*/ 67 w 404"/>
                <a:gd name="T73" fmla="*/ 89 h 372"/>
                <a:gd name="T74" fmla="*/ 70 w 404"/>
                <a:gd name="T75" fmla="*/ 90 h 372"/>
                <a:gd name="T76" fmla="*/ 71 w 404"/>
                <a:gd name="T77" fmla="*/ 94 h 372"/>
                <a:gd name="T78" fmla="*/ 76 w 404"/>
                <a:gd name="T79" fmla="*/ 95 h 372"/>
                <a:gd name="T80" fmla="*/ 83 w 404"/>
                <a:gd name="T81" fmla="*/ 94 h 372"/>
                <a:gd name="T82" fmla="*/ 88 w 404"/>
                <a:gd name="T83" fmla="*/ 94 h 372"/>
                <a:gd name="T84" fmla="*/ 98 w 404"/>
                <a:gd name="T85" fmla="*/ 96 h 372"/>
                <a:gd name="T86" fmla="*/ 104 w 404"/>
                <a:gd name="T87" fmla="*/ 93 h 372"/>
                <a:gd name="T88" fmla="*/ 109 w 404"/>
                <a:gd name="T89" fmla="*/ 92 h 372"/>
                <a:gd name="T90" fmla="*/ 117 w 404"/>
                <a:gd name="T91" fmla="*/ 94 h 372"/>
                <a:gd name="T92" fmla="*/ 132 w 404"/>
                <a:gd name="T93" fmla="*/ 94 h 372"/>
                <a:gd name="T94" fmla="*/ 134 w 404"/>
                <a:gd name="T95" fmla="*/ 83 h 372"/>
                <a:gd name="T96" fmla="*/ 134 w 404"/>
                <a:gd name="T97" fmla="*/ 77 h 372"/>
                <a:gd name="T98" fmla="*/ 140 w 404"/>
                <a:gd name="T99" fmla="*/ 73 h 372"/>
                <a:gd name="T100" fmla="*/ 141 w 404"/>
                <a:gd name="T101" fmla="*/ 69 h 372"/>
                <a:gd name="T102" fmla="*/ 142 w 404"/>
                <a:gd name="T103" fmla="*/ 60 h 372"/>
                <a:gd name="T104" fmla="*/ 141 w 404"/>
                <a:gd name="T105" fmla="*/ 53 h 372"/>
                <a:gd name="T106" fmla="*/ 140 w 404"/>
                <a:gd name="T107" fmla="*/ 43 h 372"/>
                <a:gd name="T108" fmla="*/ 139 w 404"/>
                <a:gd name="T109" fmla="*/ 19 h 372"/>
                <a:gd name="T110" fmla="*/ 138 w 404"/>
                <a:gd name="T111" fmla="*/ 4 h 372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w 404"/>
                <a:gd name="T169" fmla="*/ 0 h 372"/>
                <a:gd name="T170" fmla="*/ 404 w 404"/>
                <a:gd name="T171" fmla="*/ 372 h 372"/>
              </a:gdLst>
              <a:ahLst/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T168" t="T169" r="T170" b="T171"/>
              <a:pathLst>
                <a:path w="404" h="372">
                  <a:moveTo>
                    <a:pt x="392" y="14"/>
                  </a:moveTo>
                  <a:lnTo>
                    <a:pt x="383" y="10"/>
                  </a:lnTo>
                  <a:lnTo>
                    <a:pt x="370" y="3"/>
                  </a:lnTo>
                  <a:lnTo>
                    <a:pt x="354" y="0"/>
                  </a:lnTo>
                  <a:lnTo>
                    <a:pt x="341" y="0"/>
                  </a:lnTo>
                  <a:lnTo>
                    <a:pt x="319" y="14"/>
                  </a:lnTo>
                  <a:lnTo>
                    <a:pt x="249" y="56"/>
                  </a:lnTo>
                  <a:lnTo>
                    <a:pt x="203" y="88"/>
                  </a:lnTo>
                  <a:lnTo>
                    <a:pt x="174" y="98"/>
                  </a:lnTo>
                  <a:lnTo>
                    <a:pt x="164" y="107"/>
                  </a:lnTo>
                  <a:lnTo>
                    <a:pt x="158" y="121"/>
                  </a:lnTo>
                  <a:lnTo>
                    <a:pt x="146" y="129"/>
                  </a:lnTo>
                  <a:lnTo>
                    <a:pt x="130" y="136"/>
                  </a:lnTo>
                  <a:lnTo>
                    <a:pt x="108" y="143"/>
                  </a:lnTo>
                  <a:lnTo>
                    <a:pt x="95" y="149"/>
                  </a:lnTo>
                  <a:lnTo>
                    <a:pt x="86" y="177"/>
                  </a:lnTo>
                  <a:lnTo>
                    <a:pt x="83" y="200"/>
                  </a:lnTo>
                  <a:lnTo>
                    <a:pt x="79" y="221"/>
                  </a:lnTo>
                  <a:lnTo>
                    <a:pt x="61" y="231"/>
                  </a:lnTo>
                  <a:lnTo>
                    <a:pt x="25" y="255"/>
                  </a:lnTo>
                  <a:lnTo>
                    <a:pt x="0" y="268"/>
                  </a:lnTo>
                  <a:lnTo>
                    <a:pt x="3" y="273"/>
                  </a:lnTo>
                  <a:lnTo>
                    <a:pt x="17" y="294"/>
                  </a:lnTo>
                  <a:lnTo>
                    <a:pt x="40" y="326"/>
                  </a:lnTo>
                  <a:lnTo>
                    <a:pt x="61" y="346"/>
                  </a:lnTo>
                  <a:lnTo>
                    <a:pt x="66" y="350"/>
                  </a:lnTo>
                  <a:lnTo>
                    <a:pt x="78" y="348"/>
                  </a:lnTo>
                  <a:lnTo>
                    <a:pt x="85" y="351"/>
                  </a:lnTo>
                  <a:lnTo>
                    <a:pt x="96" y="360"/>
                  </a:lnTo>
                  <a:lnTo>
                    <a:pt x="108" y="372"/>
                  </a:lnTo>
                  <a:lnTo>
                    <a:pt x="118" y="348"/>
                  </a:lnTo>
                  <a:lnTo>
                    <a:pt x="129" y="326"/>
                  </a:lnTo>
                  <a:lnTo>
                    <a:pt x="129" y="309"/>
                  </a:lnTo>
                  <a:lnTo>
                    <a:pt x="134" y="299"/>
                  </a:lnTo>
                  <a:lnTo>
                    <a:pt x="154" y="297"/>
                  </a:lnTo>
                  <a:lnTo>
                    <a:pt x="169" y="294"/>
                  </a:lnTo>
                  <a:lnTo>
                    <a:pt x="190" y="283"/>
                  </a:lnTo>
                  <a:lnTo>
                    <a:pt x="198" y="287"/>
                  </a:lnTo>
                  <a:lnTo>
                    <a:pt x="203" y="299"/>
                  </a:lnTo>
                  <a:lnTo>
                    <a:pt x="217" y="302"/>
                  </a:lnTo>
                  <a:lnTo>
                    <a:pt x="236" y="299"/>
                  </a:lnTo>
                  <a:lnTo>
                    <a:pt x="251" y="299"/>
                  </a:lnTo>
                  <a:lnTo>
                    <a:pt x="278" y="306"/>
                  </a:lnTo>
                  <a:lnTo>
                    <a:pt x="297" y="295"/>
                  </a:lnTo>
                  <a:lnTo>
                    <a:pt x="309" y="294"/>
                  </a:lnTo>
                  <a:lnTo>
                    <a:pt x="334" y="300"/>
                  </a:lnTo>
                  <a:lnTo>
                    <a:pt x="376" y="299"/>
                  </a:lnTo>
                  <a:lnTo>
                    <a:pt x="380" y="265"/>
                  </a:lnTo>
                  <a:lnTo>
                    <a:pt x="382" y="246"/>
                  </a:lnTo>
                  <a:lnTo>
                    <a:pt x="399" y="231"/>
                  </a:lnTo>
                  <a:lnTo>
                    <a:pt x="402" y="219"/>
                  </a:lnTo>
                  <a:lnTo>
                    <a:pt x="404" y="190"/>
                  </a:lnTo>
                  <a:lnTo>
                    <a:pt x="402" y="170"/>
                  </a:lnTo>
                  <a:lnTo>
                    <a:pt x="397" y="136"/>
                  </a:lnTo>
                  <a:lnTo>
                    <a:pt x="395" y="61"/>
                  </a:lnTo>
                  <a:lnTo>
                    <a:pt x="392" y="14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20" name="Freeform 69"/>
            <p:cNvSpPr>
              <a:spLocks/>
            </p:cNvSpPr>
            <p:nvPr/>
          </p:nvSpPr>
          <p:spPr bwMode="auto">
            <a:xfrm>
              <a:off x="4008753" y="2783270"/>
              <a:ext cx="180925" cy="216751"/>
            </a:xfrm>
            <a:custGeom>
              <a:avLst/>
              <a:gdLst>
                <a:gd name="T0" fmla="*/ 107 w 297"/>
                <a:gd name="T1" fmla="*/ 50 h 439"/>
                <a:gd name="T2" fmla="*/ 100 w 297"/>
                <a:gd name="T3" fmla="*/ 47 h 439"/>
                <a:gd name="T4" fmla="*/ 88 w 297"/>
                <a:gd name="T5" fmla="*/ 39 h 439"/>
                <a:gd name="T6" fmla="*/ 72 w 297"/>
                <a:gd name="T7" fmla="*/ 31 h 439"/>
                <a:gd name="T8" fmla="*/ 57 w 297"/>
                <a:gd name="T9" fmla="*/ 22 h 439"/>
                <a:gd name="T10" fmla="*/ 43 w 297"/>
                <a:gd name="T11" fmla="*/ 17 h 439"/>
                <a:gd name="T12" fmla="*/ 32 w 297"/>
                <a:gd name="T13" fmla="*/ 10 h 439"/>
                <a:gd name="T14" fmla="*/ 18 w 297"/>
                <a:gd name="T15" fmla="*/ 2 h 439"/>
                <a:gd name="T16" fmla="*/ 12 w 297"/>
                <a:gd name="T17" fmla="*/ 1 h 439"/>
                <a:gd name="T18" fmla="*/ 6 w 297"/>
                <a:gd name="T19" fmla="*/ 0 h 439"/>
                <a:gd name="T20" fmla="*/ 7 w 297"/>
                <a:gd name="T21" fmla="*/ 15 h 439"/>
                <a:gd name="T22" fmla="*/ 8 w 297"/>
                <a:gd name="T23" fmla="*/ 39 h 439"/>
                <a:gd name="T24" fmla="*/ 9 w 297"/>
                <a:gd name="T25" fmla="*/ 50 h 439"/>
                <a:gd name="T26" fmla="*/ 10 w 297"/>
                <a:gd name="T27" fmla="*/ 57 h 439"/>
                <a:gd name="T28" fmla="*/ 9 w 297"/>
                <a:gd name="T29" fmla="*/ 66 h 439"/>
                <a:gd name="T30" fmla="*/ 8 w 297"/>
                <a:gd name="T31" fmla="*/ 70 h 439"/>
                <a:gd name="T32" fmla="*/ 2 w 297"/>
                <a:gd name="T33" fmla="*/ 75 h 439"/>
                <a:gd name="T34" fmla="*/ 1 w 297"/>
                <a:gd name="T35" fmla="*/ 81 h 439"/>
                <a:gd name="T36" fmla="*/ 0 w 297"/>
                <a:gd name="T37" fmla="*/ 92 h 439"/>
                <a:gd name="T38" fmla="*/ 4 w 297"/>
                <a:gd name="T39" fmla="*/ 93 h 439"/>
                <a:gd name="T40" fmla="*/ 9 w 297"/>
                <a:gd name="T41" fmla="*/ 99 h 439"/>
                <a:gd name="T42" fmla="*/ 12 w 297"/>
                <a:gd name="T43" fmla="*/ 104 h 439"/>
                <a:gd name="T44" fmla="*/ 16 w 297"/>
                <a:gd name="T45" fmla="*/ 108 h 439"/>
                <a:gd name="T46" fmla="*/ 20 w 297"/>
                <a:gd name="T47" fmla="*/ 114 h 439"/>
                <a:gd name="T48" fmla="*/ 19 w 297"/>
                <a:gd name="T49" fmla="*/ 119 h 439"/>
                <a:gd name="T50" fmla="*/ 16 w 297"/>
                <a:gd name="T51" fmla="*/ 122 h 439"/>
                <a:gd name="T52" fmla="*/ 11 w 297"/>
                <a:gd name="T53" fmla="*/ 125 h 439"/>
                <a:gd name="T54" fmla="*/ 11 w 297"/>
                <a:gd name="T55" fmla="*/ 129 h 439"/>
                <a:gd name="T56" fmla="*/ 15 w 297"/>
                <a:gd name="T57" fmla="*/ 132 h 439"/>
                <a:gd name="T58" fmla="*/ 18 w 297"/>
                <a:gd name="T59" fmla="*/ 133 h 439"/>
                <a:gd name="T60" fmla="*/ 24 w 297"/>
                <a:gd name="T61" fmla="*/ 136 h 439"/>
                <a:gd name="T62" fmla="*/ 25 w 297"/>
                <a:gd name="T63" fmla="*/ 140 h 439"/>
                <a:gd name="T64" fmla="*/ 40 w 297"/>
                <a:gd name="T65" fmla="*/ 141 h 439"/>
                <a:gd name="T66" fmla="*/ 47 w 297"/>
                <a:gd name="T67" fmla="*/ 140 h 439"/>
                <a:gd name="T68" fmla="*/ 55 w 297"/>
                <a:gd name="T69" fmla="*/ 135 h 439"/>
                <a:gd name="T70" fmla="*/ 61 w 297"/>
                <a:gd name="T71" fmla="*/ 134 h 439"/>
                <a:gd name="T72" fmla="*/ 69 w 297"/>
                <a:gd name="T73" fmla="*/ 133 h 439"/>
                <a:gd name="T74" fmla="*/ 75 w 297"/>
                <a:gd name="T75" fmla="*/ 131 h 439"/>
                <a:gd name="T76" fmla="*/ 92 w 297"/>
                <a:gd name="T77" fmla="*/ 121 h 439"/>
                <a:gd name="T78" fmla="*/ 102 w 297"/>
                <a:gd name="T79" fmla="*/ 118 h 439"/>
                <a:gd name="T80" fmla="*/ 101 w 297"/>
                <a:gd name="T81" fmla="*/ 110 h 439"/>
                <a:gd name="T82" fmla="*/ 100 w 297"/>
                <a:gd name="T83" fmla="*/ 104 h 439"/>
                <a:gd name="T84" fmla="*/ 98 w 297"/>
                <a:gd name="T85" fmla="*/ 99 h 439"/>
                <a:gd name="T86" fmla="*/ 95 w 297"/>
                <a:gd name="T87" fmla="*/ 96 h 439"/>
                <a:gd name="T88" fmla="*/ 95 w 297"/>
                <a:gd name="T89" fmla="*/ 92 h 439"/>
                <a:gd name="T90" fmla="*/ 97 w 297"/>
                <a:gd name="T91" fmla="*/ 82 h 439"/>
                <a:gd name="T92" fmla="*/ 100 w 297"/>
                <a:gd name="T93" fmla="*/ 76 h 439"/>
                <a:gd name="T94" fmla="*/ 103 w 297"/>
                <a:gd name="T95" fmla="*/ 74 h 439"/>
                <a:gd name="T96" fmla="*/ 108 w 297"/>
                <a:gd name="T97" fmla="*/ 72 h 439"/>
                <a:gd name="T98" fmla="*/ 108 w 297"/>
                <a:gd name="T99" fmla="*/ 69 h 439"/>
                <a:gd name="T100" fmla="*/ 107 w 297"/>
                <a:gd name="T101" fmla="*/ 50 h 439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297"/>
                <a:gd name="T154" fmla="*/ 0 h 439"/>
                <a:gd name="T155" fmla="*/ 297 w 297"/>
                <a:gd name="T156" fmla="*/ 439 h 439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297" h="439">
                  <a:moveTo>
                    <a:pt x="294" y="156"/>
                  </a:moveTo>
                  <a:lnTo>
                    <a:pt x="275" y="147"/>
                  </a:lnTo>
                  <a:lnTo>
                    <a:pt x="241" y="122"/>
                  </a:lnTo>
                  <a:lnTo>
                    <a:pt x="197" y="95"/>
                  </a:lnTo>
                  <a:lnTo>
                    <a:pt x="158" y="69"/>
                  </a:lnTo>
                  <a:lnTo>
                    <a:pt x="119" y="52"/>
                  </a:lnTo>
                  <a:lnTo>
                    <a:pt x="87" y="32"/>
                  </a:lnTo>
                  <a:lnTo>
                    <a:pt x="50" y="6"/>
                  </a:lnTo>
                  <a:lnTo>
                    <a:pt x="34" y="3"/>
                  </a:lnTo>
                  <a:lnTo>
                    <a:pt x="16" y="0"/>
                  </a:lnTo>
                  <a:lnTo>
                    <a:pt x="19" y="47"/>
                  </a:lnTo>
                  <a:lnTo>
                    <a:pt x="21" y="122"/>
                  </a:lnTo>
                  <a:lnTo>
                    <a:pt x="26" y="156"/>
                  </a:lnTo>
                  <a:lnTo>
                    <a:pt x="28" y="176"/>
                  </a:lnTo>
                  <a:lnTo>
                    <a:pt x="26" y="205"/>
                  </a:lnTo>
                  <a:lnTo>
                    <a:pt x="23" y="217"/>
                  </a:lnTo>
                  <a:lnTo>
                    <a:pt x="6" y="232"/>
                  </a:lnTo>
                  <a:lnTo>
                    <a:pt x="4" y="251"/>
                  </a:lnTo>
                  <a:lnTo>
                    <a:pt x="0" y="285"/>
                  </a:lnTo>
                  <a:lnTo>
                    <a:pt x="11" y="288"/>
                  </a:lnTo>
                  <a:lnTo>
                    <a:pt x="26" y="308"/>
                  </a:lnTo>
                  <a:lnTo>
                    <a:pt x="34" y="324"/>
                  </a:lnTo>
                  <a:lnTo>
                    <a:pt x="45" y="336"/>
                  </a:lnTo>
                  <a:lnTo>
                    <a:pt x="55" y="354"/>
                  </a:lnTo>
                  <a:lnTo>
                    <a:pt x="53" y="371"/>
                  </a:lnTo>
                  <a:lnTo>
                    <a:pt x="43" y="381"/>
                  </a:lnTo>
                  <a:lnTo>
                    <a:pt x="31" y="390"/>
                  </a:lnTo>
                  <a:lnTo>
                    <a:pt x="31" y="402"/>
                  </a:lnTo>
                  <a:lnTo>
                    <a:pt x="41" y="412"/>
                  </a:lnTo>
                  <a:lnTo>
                    <a:pt x="50" y="414"/>
                  </a:lnTo>
                  <a:lnTo>
                    <a:pt x="65" y="424"/>
                  </a:lnTo>
                  <a:lnTo>
                    <a:pt x="70" y="437"/>
                  </a:lnTo>
                  <a:lnTo>
                    <a:pt x="109" y="439"/>
                  </a:lnTo>
                  <a:lnTo>
                    <a:pt x="128" y="436"/>
                  </a:lnTo>
                  <a:lnTo>
                    <a:pt x="151" y="419"/>
                  </a:lnTo>
                  <a:lnTo>
                    <a:pt x="167" y="417"/>
                  </a:lnTo>
                  <a:lnTo>
                    <a:pt x="191" y="415"/>
                  </a:lnTo>
                  <a:lnTo>
                    <a:pt x="207" y="409"/>
                  </a:lnTo>
                  <a:lnTo>
                    <a:pt x="253" y="378"/>
                  </a:lnTo>
                  <a:lnTo>
                    <a:pt x="280" y="368"/>
                  </a:lnTo>
                  <a:lnTo>
                    <a:pt x="277" y="344"/>
                  </a:lnTo>
                  <a:lnTo>
                    <a:pt x="275" y="324"/>
                  </a:lnTo>
                  <a:lnTo>
                    <a:pt x="269" y="308"/>
                  </a:lnTo>
                  <a:lnTo>
                    <a:pt x="262" y="300"/>
                  </a:lnTo>
                  <a:lnTo>
                    <a:pt x="260" y="285"/>
                  </a:lnTo>
                  <a:lnTo>
                    <a:pt x="267" y="256"/>
                  </a:lnTo>
                  <a:lnTo>
                    <a:pt x="274" y="237"/>
                  </a:lnTo>
                  <a:lnTo>
                    <a:pt x="284" y="229"/>
                  </a:lnTo>
                  <a:lnTo>
                    <a:pt x="296" y="225"/>
                  </a:lnTo>
                  <a:lnTo>
                    <a:pt x="297" y="215"/>
                  </a:lnTo>
                  <a:lnTo>
                    <a:pt x="294" y="156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21" name="Freeform 70"/>
            <p:cNvSpPr>
              <a:spLocks/>
            </p:cNvSpPr>
            <p:nvPr/>
          </p:nvSpPr>
          <p:spPr bwMode="auto">
            <a:xfrm>
              <a:off x="3807725" y="2948346"/>
              <a:ext cx="48821" cy="83255"/>
            </a:xfrm>
            <a:custGeom>
              <a:avLst/>
              <a:gdLst>
                <a:gd name="T0" fmla="*/ 26 w 83"/>
                <a:gd name="T1" fmla="*/ 8 h 173"/>
                <a:gd name="T2" fmla="*/ 21 w 83"/>
                <a:gd name="T3" fmla="*/ 4 h 173"/>
                <a:gd name="T4" fmla="*/ 17 w 83"/>
                <a:gd name="T5" fmla="*/ 1 h 173"/>
                <a:gd name="T6" fmla="*/ 15 w 83"/>
                <a:gd name="T7" fmla="*/ 0 h 173"/>
                <a:gd name="T8" fmla="*/ 11 w 83"/>
                <a:gd name="T9" fmla="*/ 1 h 173"/>
                <a:gd name="T10" fmla="*/ 10 w 83"/>
                <a:gd name="T11" fmla="*/ 4 h 173"/>
                <a:gd name="T12" fmla="*/ 7 w 83"/>
                <a:gd name="T13" fmla="*/ 9 h 173"/>
                <a:gd name="T14" fmla="*/ 1 w 83"/>
                <a:gd name="T15" fmla="*/ 10 h 173"/>
                <a:gd name="T16" fmla="*/ 0 w 83"/>
                <a:gd name="T17" fmla="*/ 15 h 173"/>
                <a:gd name="T18" fmla="*/ 3 w 83"/>
                <a:gd name="T19" fmla="*/ 23 h 173"/>
                <a:gd name="T20" fmla="*/ 4 w 83"/>
                <a:gd name="T21" fmla="*/ 32 h 173"/>
                <a:gd name="T22" fmla="*/ 2 w 83"/>
                <a:gd name="T23" fmla="*/ 41 h 173"/>
                <a:gd name="T24" fmla="*/ 3 w 83"/>
                <a:gd name="T25" fmla="*/ 49 h 173"/>
                <a:gd name="T26" fmla="*/ 5 w 83"/>
                <a:gd name="T27" fmla="*/ 55 h 173"/>
                <a:gd name="T28" fmla="*/ 14 w 83"/>
                <a:gd name="T29" fmla="*/ 54 h 173"/>
                <a:gd name="T30" fmla="*/ 14 w 83"/>
                <a:gd name="T31" fmla="*/ 42 h 173"/>
                <a:gd name="T32" fmla="*/ 14 w 83"/>
                <a:gd name="T33" fmla="*/ 36 h 173"/>
                <a:gd name="T34" fmla="*/ 21 w 83"/>
                <a:gd name="T35" fmla="*/ 29 h 173"/>
                <a:gd name="T36" fmla="*/ 24 w 83"/>
                <a:gd name="T37" fmla="*/ 25 h 173"/>
                <a:gd name="T38" fmla="*/ 29 w 83"/>
                <a:gd name="T39" fmla="*/ 19 h 173"/>
                <a:gd name="T40" fmla="*/ 29 w 83"/>
                <a:gd name="T41" fmla="*/ 15 h 173"/>
                <a:gd name="T42" fmla="*/ 26 w 83"/>
                <a:gd name="T43" fmla="*/ 8 h 173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83"/>
                <a:gd name="T67" fmla="*/ 0 h 173"/>
                <a:gd name="T68" fmla="*/ 83 w 83"/>
                <a:gd name="T69" fmla="*/ 173 h 173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83" h="173">
                  <a:moveTo>
                    <a:pt x="73" y="24"/>
                  </a:moveTo>
                  <a:lnTo>
                    <a:pt x="61" y="12"/>
                  </a:lnTo>
                  <a:lnTo>
                    <a:pt x="50" y="3"/>
                  </a:lnTo>
                  <a:lnTo>
                    <a:pt x="43" y="0"/>
                  </a:lnTo>
                  <a:lnTo>
                    <a:pt x="31" y="2"/>
                  </a:lnTo>
                  <a:lnTo>
                    <a:pt x="29" y="14"/>
                  </a:lnTo>
                  <a:lnTo>
                    <a:pt x="19" y="27"/>
                  </a:lnTo>
                  <a:lnTo>
                    <a:pt x="2" y="30"/>
                  </a:lnTo>
                  <a:lnTo>
                    <a:pt x="0" y="47"/>
                  </a:lnTo>
                  <a:lnTo>
                    <a:pt x="9" y="71"/>
                  </a:lnTo>
                  <a:lnTo>
                    <a:pt x="11" y="102"/>
                  </a:lnTo>
                  <a:lnTo>
                    <a:pt x="5" y="129"/>
                  </a:lnTo>
                  <a:lnTo>
                    <a:pt x="9" y="154"/>
                  </a:lnTo>
                  <a:lnTo>
                    <a:pt x="14" y="173"/>
                  </a:lnTo>
                  <a:lnTo>
                    <a:pt x="39" y="171"/>
                  </a:lnTo>
                  <a:lnTo>
                    <a:pt x="41" y="131"/>
                  </a:lnTo>
                  <a:lnTo>
                    <a:pt x="41" y="112"/>
                  </a:lnTo>
                  <a:lnTo>
                    <a:pt x="60" y="90"/>
                  </a:lnTo>
                  <a:lnTo>
                    <a:pt x="70" y="80"/>
                  </a:lnTo>
                  <a:lnTo>
                    <a:pt x="83" y="59"/>
                  </a:lnTo>
                  <a:lnTo>
                    <a:pt x="83" y="46"/>
                  </a:lnTo>
                  <a:lnTo>
                    <a:pt x="73" y="24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22" name="Freeform 71"/>
            <p:cNvSpPr>
              <a:spLocks/>
            </p:cNvSpPr>
            <p:nvPr/>
          </p:nvSpPr>
          <p:spPr bwMode="auto">
            <a:xfrm>
              <a:off x="3924034" y="2941168"/>
              <a:ext cx="134976" cy="152156"/>
            </a:xfrm>
            <a:custGeom>
              <a:avLst/>
              <a:gdLst>
                <a:gd name="T0" fmla="*/ 76 w 228"/>
                <a:gd name="T1" fmla="*/ 36 h 309"/>
                <a:gd name="T2" fmla="*/ 74 w 228"/>
                <a:gd name="T3" fmla="*/ 32 h 309"/>
                <a:gd name="T4" fmla="*/ 69 w 228"/>
                <a:gd name="T5" fmla="*/ 29 h 309"/>
                <a:gd name="T6" fmla="*/ 66 w 228"/>
                <a:gd name="T7" fmla="*/ 28 h 309"/>
                <a:gd name="T8" fmla="*/ 62 w 228"/>
                <a:gd name="T9" fmla="*/ 25 h 309"/>
                <a:gd name="T10" fmla="*/ 62 w 228"/>
                <a:gd name="T11" fmla="*/ 21 h 309"/>
                <a:gd name="T12" fmla="*/ 66 w 228"/>
                <a:gd name="T13" fmla="*/ 18 h 309"/>
                <a:gd name="T14" fmla="*/ 70 w 228"/>
                <a:gd name="T15" fmla="*/ 15 h 309"/>
                <a:gd name="T16" fmla="*/ 71 w 228"/>
                <a:gd name="T17" fmla="*/ 10 h 309"/>
                <a:gd name="T18" fmla="*/ 67 w 228"/>
                <a:gd name="T19" fmla="*/ 4 h 309"/>
                <a:gd name="T20" fmla="*/ 63 w 228"/>
                <a:gd name="T21" fmla="*/ 0 h 309"/>
                <a:gd name="T22" fmla="*/ 61 w 228"/>
                <a:gd name="T23" fmla="*/ 7 h 309"/>
                <a:gd name="T24" fmla="*/ 55 w 228"/>
                <a:gd name="T25" fmla="*/ 13 h 309"/>
                <a:gd name="T26" fmla="*/ 51 w 228"/>
                <a:gd name="T27" fmla="*/ 16 h 309"/>
                <a:gd name="T28" fmla="*/ 49 w 228"/>
                <a:gd name="T29" fmla="*/ 22 h 309"/>
                <a:gd name="T30" fmla="*/ 44 w 228"/>
                <a:gd name="T31" fmla="*/ 36 h 309"/>
                <a:gd name="T32" fmla="*/ 37 w 228"/>
                <a:gd name="T33" fmla="*/ 40 h 309"/>
                <a:gd name="T34" fmla="*/ 18 w 228"/>
                <a:gd name="T35" fmla="*/ 55 h 309"/>
                <a:gd name="T36" fmla="*/ 11 w 228"/>
                <a:gd name="T37" fmla="*/ 60 h 309"/>
                <a:gd name="T38" fmla="*/ 8 w 228"/>
                <a:gd name="T39" fmla="*/ 65 h 309"/>
                <a:gd name="T40" fmla="*/ 2 w 228"/>
                <a:gd name="T41" fmla="*/ 74 h 309"/>
                <a:gd name="T42" fmla="*/ 0 w 228"/>
                <a:gd name="T43" fmla="*/ 76 h 309"/>
                <a:gd name="T44" fmla="*/ 7 w 228"/>
                <a:gd name="T45" fmla="*/ 79 h 309"/>
                <a:gd name="T46" fmla="*/ 12 w 228"/>
                <a:gd name="T47" fmla="*/ 85 h 309"/>
                <a:gd name="T48" fmla="*/ 14 w 228"/>
                <a:gd name="T49" fmla="*/ 90 h 309"/>
                <a:gd name="T50" fmla="*/ 11 w 228"/>
                <a:gd name="T51" fmla="*/ 94 h 309"/>
                <a:gd name="T52" fmla="*/ 23 w 228"/>
                <a:gd name="T53" fmla="*/ 93 h 309"/>
                <a:gd name="T54" fmla="*/ 31 w 228"/>
                <a:gd name="T55" fmla="*/ 95 h 309"/>
                <a:gd name="T56" fmla="*/ 52 w 228"/>
                <a:gd name="T57" fmla="*/ 95 h 309"/>
                <a:gd name="T58" fmla="*/ 68 w 228"/>
                <a:gd name="T59" fmla="*/ 95 h 309"/>
                <a:gd name="T60" fmla="*/ 74 w 228"/>
                <a:gd name="T61" fmla="*/ 99 h 309"/>
                <a:gd name="T62" fmla="*/ 79 w 228"/>
                <a:gd name="T63" fmla="*/ 98 h 309"/>
                <a:gd name="T64" fmla="*/ 81 w 228"/>
                <a:gd name="T65" fmla="*/ 94 h 309"/>
                <a:gd name="T66" fmla="*/ 81 w 228"/>
                <a:gd name="T67" fmla="*/ 87 h 309"/>
                <a:gd name="T68" fmla="*/ 76 w 228"/>
                <a:gd name="T69" fmla="*/ 83 h 309"/>
                <a:gd name="T70" fmla="*/ 71 w 228"/>
                <a:gd name="T71" fmla="*/ 77 h 309"/>
                <a:gd name="T72" fmla="*/ 67 w 228"/>
                <a:gd name="T73" fmla="*/ 70 h 309"/>
                <a:gd name="T74" fmla="*/ 68 w 228"/>
                <a:gd name="T75" fmla="*/ 63 h 309"/>
                <a:gd name="T76" fmla="*/ 71 w 228"/>
                <a:gd name="T77" fmla="*/ 58 h 309"/>
                <a:gd name="T78" fmla="*/ 74 w 228"/>
                <a:gd name="T79" fmla="*/ 50 h 309"/>
                <a:gd name="T80" fmla="*/ 75 w 228"/>
                <a:gd name="T81" fmla="*/ 42 h 309"/>
                <a:gd name="T82" fmla="*/ 76 w 228"/>
                <a:gd name="T83" fmla="*/ 36 h 309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228"/>
                <a:gd name="T127" fmla="*/ 0 h 309"/>
                <a:gd name="T128" fmla="*/ 228 w 228"/>
                <a:gd name="T129" fmla="*/ 309 h 309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228" h="309">
                  <a:moveTo>
                    <a:pt x="214" y="113"/>
                  </a:moveTo>
                  <a:lnTo>
                    <a:pt x="209" y="100"/>
                  </a:lnTo>
                  <a:lnTo>
                    <a:pt x="194" y="90"/>
                  </a:lnTo>
                  <a:lnTo>
                    <a:pt x="185" y="88"/>
                  </a:lnTo>
                  <a:lnTo>
                    <a:pt x="175" y="78"/>
                  </a:lnTo>
                  <a:lnTo>
                    <a:pt x="175" y="66"/>
                  </a:lnTo>
                  <a:lnTo>
                    <a:pt x="187" y="57"/>
                  </a:lnTo>
                  <a:lnTo>
                    <a:pt x="197" y="47"/>
                  </a:lnTo>
                  <a:lnTo>
                    <a:pt x="199" y="30"/>
                  </a:lnTo>
                  <a:lnTo>
                    <a:pt x="189" y="12"/>
                  </a:lnTo>
                  <a:lnTo>
                    <a:pt x="178" y="0"/>
                  </a:lnTo>
                  <a:lnTo>
                    <a:pt x="172" y="22"/>
                  </a:lnTo>
                  <a:lnTo>
                    <a:pt x="156" y="40"/>
                  </a:lnTo>
                  <a:lnTo>
                    <a:pt x="144" y="51"/>
                  </a:lnTo>
                  <a:lnTo>
                    <a:pt x="138" y="68"/>
                  </a:lnTo>
                  <a:lnTo>
                    <a:pt x="124" y="112"/>
                  </a:lnTo>
                  <a:lnTo>
                    <a:pt x="105" y="125"/>
                  </a:lnTo>
                  <a:lnTo>
                    <a:pt x="51" y="173"/>
                  </a:lnTo>
                  <a:lnTo>
                    <a:pt x="32" y="186"/>
                  </a:lnTo>
                  <a:lnTo>
                    <a:pt x="22" y="202"/>
                  </a:lnTo>
                  <a:lnTo>
                    <a:pt x="7" y="232"/>
                  </a:lnTo>
                  <a:lnTo>
                    <a:pt x="0" y="237"/>
                  </a:lnTo>
                  <a:lnTo>
                    <a:pt x="19" y="248"/>
                  </a:lnTo>
                  <a:lnTo>
                    <a:pt x="34" y="264"/>
                  </a:lnTo>
                  <a:lnTo>
                    <a:pt x="38" y="280"/>
                  </a:lnTo>
                  <a:lnTo>
                    <a:pt x="32" y="292"/>
                  </a:lnTo>
                  <a:lnTo>
                    <a:pt x="65" y="290"/>
                  </a:lnTo>
                  <a:lnTo>
                    <a:pt x="87" y="297"/>
                  </a:lnTo>
                  <a:lnTo>
                    <a:pt x="146" y="298"/>
                  </a:lnTo>
                  <a:lnTo>
                    <a:pt x="192" y="298"/>
                  </a:lnTo>
                  <a:lnTo>
                    <a:pt x="207" y="309"/>
                  </a:lnTo>
                  <a:lnTo>
                    <a:pt x="221" y="305"/>
                  </a:lnTo>
                  <a:lnTo>
                    <a:pt x="228" y="292"/>
                  </a:lnTo>
                  <a:lnTo>
                    <a:pt x="228" y="273"/>
                  </a:lnTo>
                  <a:lnTo>
                    <a:pt x="214" y="258"/>
                  </a:lnTo>
                  <a:lnTo>
                    <a:pt x="199" y="239"/>
                  </a:lnTo>
                  <a:lnTo>
                    <a:pt x="189" y="220"/>
                  </a:lnTo>
                  <a:lnTo>
                    <a:pt x="190" y="198"/>
                  </a:lnTo>
                  <a:lnTo>
                    <a:pt x="200" y="180"/>
                  </a:lnTo>
                  <a:lnTo>
                    <a:pt x="209" y="156"/>
                  </a:lnTo>
                  <a:lnTo>
                    <a:pt x="212" y="132"/>
                  </a:lnTo>
                  <a:lnTo>
                    <a:pt x="214" y="113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23" name="Freeform 72"/>
            <p:cNvSpPr>
              <a:spLocks/>
            </p:cNvSpPr>
            <p:nvPr/>
          </p:nvSpPr>
          <p:spPr bwMode="auto">
            <a:xfrm>
              <a:off x="4036035" y="2964135"/>
              <a:ext cx="188104" cy="111964"/>
            </a:xfrm>
            <a:custGeom>
              <a:avLst/>
              <a:gdLst>
                <a:gd name="T0" fmla="*/ 83 w 320"/>
                <a:gd name="T1" fmla="*/ 0 h 229"/>
                <a:gd name="T2" fmla="*/ 73 w 320"/>
                <a:gd name="T3" fmla="*/ 3 h 229"/>
                <a:gd name="T4" fmla="*/ 57 w 320"/>
                <a:gd name="T5" fmla="*/ 13 h 229"/>
                <a:gd name="T6" fmla="*/ 52 w 320"/>
                <a:gd name="T7" fmla="*/ 15 h 229"/>
                <a:gd name="T8" fmla="*/ 43 w 320"/>
                <a:gd name="T9" fmla="*/ 16 h 229"/>
                <a:gd name="T10" fmla="*/ 37 w 320"/>
                <a:gd name="T11" fmla="*/ 16 h 229"/>
                <a:gd name="T12" fmla="*/ 29 w 320"/>
                <a:gd name="T13" fmla="*/ 22 h 229"/>
                <a:gd name="T14" fmla="*/ 23 w 320"/>
                <a:gd name="T15" fmla="*/ 23 h 229"/>
                <a:gd name="T16" fmla="*/ 9 w 320"/>
                <a:gd name="T17" fmla="*/ 22 h 229"/>
                <a:gd name="T18" fmla="*/ 8 w 320"/>
                <a:gd name="T19" fmla="*/ 28 h 229"/>
                <a:gd name="T20" fmla="*/ 7 w 320"/>
                <a:gd name="T21" fmla="*/ 36 h 229"/>
                <a:gd name="T22" fmla="*/ 4 w 320"/>
                <a:gd name="T23" fmla="*/ 43 h 229"/>
                <a:gd name="T24" fmla="*/ 0 w 320"/>
                <a:gd name="T25" fmla="*/ 49 h 229"/>
                <a:gd name="T26" fmla="*/ 0 w 320"/>
                <a:gd name="T27" fmla="*/ 56 h 229"/>
                <a:gd name="T28" fmla="*/ 4 w 320"/>
                <a:gd name="T29" fmla="*/ 62 h 229"/>
                <a:gd name="T30" fmla="*/ 9 w 320"/>
                <a:gd name="T31" fmla="*/ 68 h 229"/>
                <a:gd name="T32" fmla="*/ 14 w 320"/>
                <a:gd name="T33" fmla="*/ 73 h 229"/>
                <a:gd name="T34" fmla="*/ 41 w 320"/>
                <a:gd name="T35" fmla="*/ 57 h 229"/>
                <a:gd name="T36" fmla="*/ 47 w 320"/>
                <a:gd name="T37" fmla="*/ 55 h 229"/>
                <a:gd name="T38" fmla="*/ 50 w 320"/>
                <a:gd name="T39" fmla="*/ 57 h 229"/>
                <a:gd name="T40" fmla="*/ 55 w 320"/>
                <a:gd name="T41" fmla="*/ 60 h 229"/>
                <a:gd name="T42" fmla="*/ 63 w 320"/>
                <a:gd name="T43" fmla="*/ 62 h 229"/>
                <a:gd name="T44" fmla="*/ 67 w 320"/>
                <a:gd name="T45" fmla="*/ 63 h 229"/>
                <a:gd name="T46" fmla="*/ 71 w 320"/>
                <a:gd name="T47" fmla="*/ 62 h 229"/>
                <a:gd name="T48" fmla="*/ 77 w 320"/>
                <a:gd name="T49" fmla="*/ 56 h 229"/>
                <a:gd name="T50" fmla="*/ 79 w 320"/>
                <a:gd name="T51" fmla="*/ 54 h 229"/>
                <a:gd name="T52" fmla="*/ 90 w 320"/>
                <a:gd name="T53" fmla="*/ 53 h 229"/>
                <a:gd name="T54" fmla="*/ 95 w 320"/>
                <a:gd name="T55" fmla="*/ 50 h 229"/>
                <a:gd name="T56" fmla="*/ 101 w 320"/>
                <a:gd name="T57" fmla="*/ 50 h 229"/>
                <a:gd name="T58" fmla="*/ 113 w 320"/>
                <a:gd name="T59" fmla="*/ 54 h 229"/>
                <a:gd name="T60" fmla="*/ 113 w 320"/>
                <a:gd name="T61" fmla="*/ 45 h 229"/>
                <a:gd name="T62" fmla="*/ 111 w 320"/>
                <a:gd name="T63" fmla="*/ 40 h 229"/>
                <a:gd name="T64" fmla="*/ 107 w 320"/>
                <a:gd name="T65" fmla="*/ 36 h 229"/>
                <a:gd name="T66" fmla="*/ 103 w 320"/>
                <a:gd name="T67" fmla="*/ 34 h 229"/>
                <a:gd name="T68" fmla="*/ 101 w 320"/>
                <a:gd name="T69" fmla="*/ 30 h 229"/>
                <a:gd name="T70" fmla="*/ 99 w 320"/>
                <a:gd name="T71" fmla="*/ 22 h 229"/>
                <a:gd name="T72" fmla="*/ 101 w 320"/>
                <a:gd name="T73" fmla="*/ 18 h 229"/>
                <a:gd name="T74" fmla="*/ 97 w 320"/>
                <a:gd name="T75" fmla="*/ 19 h 229"/>
                <a:gd name="T76" fmla="*/ 93 w 320"/>
                <a:gd name="T77" fmla="*/ 18 h 229"/>
                <a:gd name="T78" fmla="*/ 83 w 320"/>
                <a:gd name="T79" fmla="*/ 0 h 229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320"/>
                <a:gd name="T121" fmla="*/ 0 h 229"/>
                <a:gd name="T122" fmla="*/ 320 w 320"/>
                <a:gd name="T123" fmla="*/ 229 h 229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320" h="229">
                  <a:moveTo>
                    <a:pt x="235" y="0"/>
                  </a:moveTo>
                  <a:lnTo>
                    <a:pt x="208" y="10"/>
                  </a:lnTo>
                  <a:lnTo>
                    <a:pt x="162" y="41"/>
                  </a:lnTo>
                  <a:lnTo>
                    <a:pt x="146" y="47"/>
                  </a:lnTo>
                  <a:lnTo>
                    <a:pt x="122" y="49"/>
                  </a:lnTo>
                  <a:lnTo>
                    <a:pt x="106" y="51"/>
                  </a:lnTo>
                  <a:lnTo>
                    <a:pt x="83" y="68"/>
                  </a:lnTo>
                  <a:lnTo>
                    <a:pt x="64" y="71"/>
                  </a:lnTo>
                  <a:lnTo>
                    <a:pt x="25" y="69"/>
                  </a:lnTo>
                  <a:lnTo>
                    <a:pt x="23" y="88"/>
                  </a:lnTo>
                  <a:lnTo>
                    <a:pt x="20" y="112"/>
                  </a:lnTo>
                  <a:lnTo>
                    <a:pt x="11" y="136"/>
                  </a:lnTo>
                  <a:lnTo>
                    <a:pt x="1" y="154"/>
                  </a:lnTo>
                  <a:lnTo>
                    <a:pt x="0" y="176"/>
                  </a:lnTo>
                  <a:lnTo>
                    <a:pt x="10" y="195"/>
                  </a:lnTo>
                  <a:lnTo>
                    <a:pt x="25" y="214"/>
                  </a:lnTo>
                  <a:lnTo>
                    <a:pt x="39" y="229"/>
                  </a:lnTo>
                  <a:lnTo>
                    <a:pt x="117" y="178"/>
                  </a:lnTo>
                  <a:lnTo>
                    <a:pt x="132" y="173"/>
                  </a:lnTo>
                  <a:lnTo>
                    <a:pt x="142" y="180"/>
                  </a:lnTo>
                  <a:lnTo>
                    <a:pt x="157" y="188"/>
                  </a:lnTo>
                  <a:lnTo>
                    <a:pt x="178" y="195"/>
                  </a:lnTo>
                  <a:lnTo>
                    <a:pt x="190" y="197"/>
                  </a:lnTo>
                  <a:lnTo>
                    <a:pt x="202" y="193"/>
                  </a:lnTo>
                  <a:lnTo>
                    <a:pt x="218" y="175"/>
                  </a:lnTo>
                  <a:lnTo>
                    <a:pt x="225" y="168"/>
                  </a:lnTo>
                  <a:lnTo>
                    <a:pt x="256" y="166"/>
                  </a:lnTo>
                  <a:lnTo>
                    <a:pt x="269" y="156"/>
                  </a:lnTo>
                  <a:lnTo>
                    <a:pt x="285" y="156"/>
                  </a:lnTo>
                  <a:lnTo>
                    <a:pt x="320" y="170"/>
                  </a:lnTo>
                  <a:lnTo>
                    <a:pt x="320" y="141"/>
                  </a:lnTo>
                  <a:lnTo>
                    <a:pt x="314" y="125"/>
                  </a:lnTo>
                  <a:lnTo>
                    <a:pt x="302" y="114"/>
                  </a:lnTo>
                  <a:lnTo>
                    <a:pt x="291" y="107"/>
                  </a:lnTo>
                  <a:lnTo>
                    <a:pt x="286" y="93"/>
                  </a:lnTo>
                  <a:lnTo>
                    <a:pt x="281" y="69"/>
                  </a:lnTo>
                  <a:lnTo>
                    <a:pt x="285" y="56"/>
                  </a:lnTo>
                  <a:lnTo>
                    <a:pt x="274" y="59"/>
                  </a:lnTo>
                  <a:lnTo>
                    <a:pt x="263" y="58"/>
                  </a:lnTo>
                  <a:lnTo>
                    <a:pt x="235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24" name="Freeform 73"/>
            <p:cNvSpPr>
              <a:spLocks/>
            </p:cNvSpPr>
            <p:nvPr/>
          </p:nvSpPr>
          <p:spPr bwMode="auto">
            <a:xfrm>
              <a:off x="4023112" y="2565084"/>
              <a:ext cx="2872" cy="2871"/>
            </a:xfrm>
            <a:custGeom>
              <a:avLst/>
              <a:gdLst>
                <a:gd name="T0" fmla="*/ 2 w 10"/>
                <a:gd name="T1" fmla="*/ 1 h 9"/>
                <a:gd name="T2" fmla="*/ 2 w 10"/>
                <a:gd name="T3" fmla="*/ 1 h 9"/>
                <a:gd name="T4" fmla="*/ 2 w 10"/>
                <a:gd name="T5" fmla="*/ 0 h 9"/>
                <a:gd name="T6" fmla="*/ 2 w 10"/>
                <a:gd name="T7" fmla="*/ 0 h 9"/>
                <a:gd name="T8" fmla="*/ 1 w 10"/>
                <a:gd name="T9" fmla="*/ 0 h 9"/>
                <a:gd name="T10" fmla="*/ 1 w 10"/>
                <a:gd name="T11" fmla="*/ 0 h 9"/>
                <a:gd name="T12" fmla="*/ 1 w 10"/>
                <a:gd name="T13" fmla="*/ 0 h 9"/>
                <a:gd name="T14" fmla="*/ 0 w 10"/>
                <a:gd name="T15" fmla="*/ 0 h 9"/>
                <a:gd name="T16" fmla="*/ 0 w 10"/>
                <a:gd name="T17" fmla="*/ 0 h 9"/>
                <a:gd name="T18" fmla="*/ 0 w 10"/>
                <a:gd name="T19" fmla="*/ 0 h 9"/>
                <a:gd name="T20" fmla="*/ 0 w 10"/>
                <a:gd name="T21" fmla="*/ 1 h 9"/>
                <a:gd name="T22" fmla="*/ 0 w 10"/>
                <a:gd name="T23" fmla="*/ 1 h 9"/>
                <a:gd name="T24" fmla="*/ 0 w 10"/>
                <a:gd name="T25" fmla="*/ 2 h 9"/>
                <a:gd name="T26" fmla="*/ 0 w 10"/>
                <a:gd name="T27" fmla="*/ 2 h 9"/>
                <a:gd name="T28" fmla="*/ 0 w 10"/>
                <a:gd name="T29" fmla="*/ 2 h 9"/>
                <a:gd name="T30" fmla="*/ 1 w 10"/>
                <a:gd name="T31" fmla="*/ 2 h 9"/>
                <a:gd name="T32" fmla="*/ 1 w 10"/>
                <a:gd name="T33" fmla="*/ 2 h 9"/>
                <a:gd name="T34" fmla="*/ 1 w 10"/>
                <a:gd name="T35" fmla="*/ 2 h 9"/>
                <a:gd name="T36" fmla="*/ 1 w 10"/>
                <a:gd name="T37" fmla="*/ 2 h 9"/>
                <a:gd name="T38" fmla="*/ 2 w 10"/>
                <a:gd name="T39" fmla="*/ 2 h 9"/>
                <a:gd name="T40" fmla="*/ 2 w 10"/>
                <a:gd name="T41" fmla="*/ 1 h 9"/>
                <a:gd name="T42" fmla="*/ 2 w 10"/>
                <a:gd name="T43" fmla="*/ 1 h 9"/>
                <a:gd name="T44" fmla="*/ 2 w 10"/>
                <a:gd name="T45" fmla="*/ 1 h 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10"/>
                <a:gd name="T70" fmla="*/ 0 h 9"/>
                <a:gd name="T71" fmla="*/ 10 w 10"/>
                <a:gd name="T72" fmla="*/ 9 h 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10" h="9">
                  <a:moveTo>
                    <a:pt x="10" y="4"/>
                  </a:moveTo>
                  <a:lnTo>
                    <a:pt x="8" y="4"/>
                  </a:lnTo>
                  <a:lnTo>
                    <a:pt x="8" y="2"/>
                  </a:lnTo>
                  <a:lnTo>
                    <a:pt x="8" y="0"/>
                  </a:lnTo>
                  <a:lnTo>
                    <a:pt x="6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1" y="0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6"/>
                  </a:lnTo>
                  <a:lnTo>
                    <a:pt x="0" y="7"/>
                  </a:lnTo>
                  <a:lnTo>
                    <a:pt x="1" y="7"/>
                  </a:lnTo>
                  <a:lnTo>
                    <a:pt x="1" y="9"/>
                  </a:lnTo>
                  <a:lnTo>
                    <a:pt x="3" y="9"/>
                  </a:lnTo>
                  <a:lnTo>
                    <a:pt x="5" y="9"/>
                  </a:lnTo>
                  <a:lnTo>
                    <a:pt x="6" y="9"/>
                  </a:lnTo>
                  <a:lnTo>
                    <a:pt x="6" y="7"/>
                  </a:lnTo>
                  <a:lnTo>
                    <a:pt x="8" y="7"/>
                  </a:lnTo>
                  <a:lnTo>
                    <a:pt x="8" y="6"/>
                  </a:lnTo>
                  <a:lnTo>
                    <a:pt x="10" y="6"/>
                  </a:lnTo>
                  <a:lnTo>
                    <a:pt x="10" y="4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25" name="Freeform 74"/>
            <p:cNvSpPr>
              <a:spLocks/>
            </p:cNvSpPr>
            <p:nvPr/>
          </p:nvSpPr>
          <p:spPr bwMode="auto">
            <a:xfrm>
              <a:off x="3796237" y="2959829"/>
              <a:ext cx="18667" cy="71772"/>
            </a:xfrm>
            <a:custGeom>
              <a:avLst/>
              <a:gdLst>
                <a:gd name="T0" fmla="*/ 3 w 34"/>
                <a:gd name="T1" fmla="*/ 46 h 149"/>
                <a:gd name="T2" fmla="*/ 11 w 34"/>
                <a:gd name="T3" fmla="*/ 45 h 149"/>
                <a:gd name="T4" fmla="*/ 9 w 34"/>
                <a:gd name="T5" fmla="*/ 39 h 149"/>
                <a:gd name="T6" fmla="*/ 8 w 34"/>
                <a:gd name="T7" fmla="*/ 31 h 149"/>
                <a:gd name="T8" fmla="*/ 10 w 34"/>
                <a:gd name="T9" fmla="*/ 23 h 149"/>
                <a:gd name="T10" fmla="*/ 9 w 34"/>
                <a:gd name="T11" fmla="*/ 14 h 149"/>
                <a:gd name="T12" fmla="*/ 6 w 34"/>
                <a:gd name="T13" fmla="*/ 6 h 149"/>
                <a:gd name="T14" fmla="*/ 7 w 34"/>
                <a:gd name="T15" fmla="*/ 1 h 149"/>
                <a:gd name="T16" fmla="*/ 0 w 34"/>
                <a:gd name="T17" fmla="*/ 0 h 149"/>
                <a:gd name="T18" fmla="*/ 2 w 34"/>
                <a:gd name="T19" fmla="*/ 12 h 149"/>
                <a:gd name="T20" fmla="*/ 1 w 34"/>
                <a:gd name="T21" fmla="*/ 16 h 149"/>
                <a:gd name="T22" fmla="*/ 2 w 34"/>
                <a:gd name="T23" fmla="*/ 20 h 149"/>
                <a:gd name="T24" fmla="*/ 1 w 34"/>
                <a:gd name="T25" fmla="*/ 30 h 149"/>
                <a:gd name="T26" fmla="*/ 1 w 34"/>
                <a:gd name="T27" fmla="*/ 33 h 149"/>
                <a:gd name="T28" fmla="*/ 3 w 34"/>
                <a:gd name="T29" fmla="*/ 46 h 149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34"/>
                <a:gd name="T46" fmla="*/ 0 h 149"/>
                <a:gd name="T47" fmla="*/ 34 w 34"/>
                <a:gd name="T48" fmla="*/ 149 h 149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34" h="149">
                  <a:moveTo>
                    <a:pt x="10" y="149"/>
                  </a:moveTo>
                  <a:lnTo>
                    <a:pt x="34" y="146"/>
                  </a:lnTo>
                  <a:lnTo>
                    <a:pt x="29" y="127"/>
                  </a:lnTo>
                  <a:lnTo>
                    <a:pt x="25" y="102"/>
                  </a:lnTo>
                  <a:lnTo>
                    <a:pt x="31" y="75"/>
                  </a:lnTo>
                  <a:lnTo>
                    <a:pt x="29" y="44"/>
                  </a:lnTo>
                  <a:lnTo>
                    <a:pt x="20" y="20"/>
                  </a:lnTo>
                  <a:lnTo>
                    <a:pt x="22" y="3"/>
                  </a:lnTo>
                  <a:lnTo>
                    <a:pt x="0" y="0"/>
                  </a:lnTo>
                  <a:lnTo>
                    <a:pt x="7" y="39"/>
                  </a:lnTo>
                  <a:lnTo>
                    <a:pt x="3" y="53"/>
                  </a:lnTo>
                  <a:lnTo>
                    <a:pt x="7" y="65"/>
                  </a:lnTo>
                  <a:lnTo>
                    <a:pt x="2" y="97"/>
                  </a:lnTo>
                  <a:lnTo>
                    <a:pt x="3" y="107"/>
                  </a:lnTo>
                  <a:lnTo>
                    <a:pt x="10" y="149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26" name="Freeform 75"/>
            <p:cNvSpPr>
              <a:spLocks/>
            </p:cNvSpPr>
            <p:nvPr/>
          </p:nvSpPr>
          <p:spPr bwMode="auto">
            <a:xfrm>
              <a:off x="3559312" y="2750256"/>
              <a:ext cx="282875" cy="216750"/>
            </a:xfrm>
            <a:custGeom>
              <a:avLst/>
              <a:gdLst>
                <a:gd name="T0" fmla="*/ 169 w 479"/>
                <a:gd name="T1" fmla="*/ 63 h 435"/>
                <a:gd name="T2" fmla="*/ 167 w 479"/>
                <a:gd name="T3" fmla="*/ 60 h 435"/>
                <a:gd name="T4" fmla="*/ 163 w 479"/>
                <a:gd name="T5" fmla="*/ 56 h 435"/>
                <a:gd name="T6" fmla="*/ 157 w 479"/>
                <a:gd name="T7" fmla="*/ 55 h 435"/>
                <a:gd name="T8" fmla="*/ 134 w 479"/>
                <a:gd name="T9" fmla="*/ 38 h 435"/>
                <a:gd name="T10" fmla="*/ 78 w 479"/>
                <a:gd name="T11" fmla="*/ 0 h 435"/>
                <a:gd name="T12" fmla="*/ 76 w 479"/>
                <a:gd name="T13" fmla="*/ 18 h 435"/>
                <a:gd name="T14" fmla="*/ 75 w 479"/>
                <a:gd name="T15" fmla="*/ 23 h 435"/>
                <a:gd name="T16" fmla="*/ 77 w 479"/>
                <a:gd name="T17" fmla="*/ 26 h 435"/>
                <a:gd name="T18" fmla="*/ 80 w 479"/>
                <a:gd name="T19" fmla="*/ 31 h 435"/>
                <a:gd name="T20" fmla="*/ 80 w 479"/>
                <a:gd name="T21" fmla="*/ 60 h 435"/>
                <a:gd name="T22" fmla="*/ 78 w 479"/>
                <a:gd name="T23" fmla="*/ 70 h 435"/>
                <a:gd name="T24" fmla="*/ 75 w 479"/>
                <a:gd name="T25" fmla="*/ 75 h 435"/>
                <a:gd name="T26" fmla="*/ 68 w 479"/>
                <a:gd name="T27" fmla="*/ 77 h 435"/>
                <a:gd name="T28" fmla="*/ 59 w 479"/>
                <a:gd name="T29" fmla="*/ 79 h 435"/>
                <a:gd name="T30" fmla="*/ 52 w 479"/>
                <a:gd name="T31" fmla="*/ 78 h 435"/>
                <a:gd name="T32" fmla="*/ 44 w 479"/>
                <a:gd name="T33" fmla="*/ 77 h 435"/>
                <a:gd name="T34" fmla="*/ 40 w 479"/>
                <a:gd name="T35" fmla="*/ 77 h 435"/>
                <a:gd name="T36" fmla="*/ 32 w 479"/>
                <a:gd name="T37" fmla="*/ 79 h 435"/>
                <a:gd name="T38" fmla="*/ 27 w 479"/>
                <a:gd name="T39" fmla="*/ 80 h 435"/>
                <a:gd name="T40" fmla="*/ 23 w 479"/>
                <a:gd name="T41" fmla="*/ 81 h 435"/>
                <a:gd name="T42" fmla="*/ 20 w 479"/>
                <a:gd name="T43" fmla="*/ 79 h 435"/>
                <a:gd name="T44" fmla="*/ 15 w 479"/>
                <a:gd name="T45" fmla="*/ 77 h 435"/>
                <a:gd name="T46" fmla="*/ 13 w 479"/>
                <a:gd name="T47" fmla="*/ 77 h 435"/>
                <a:gd name="T48" fmla="*/ 11 w 479"/>
                <a:gd name="T49" fmla="*/ 79 h 435"/>
                <a:gd name="T50" fmla="*/ 5 w 479"/>
                <a:gd name="T51" fmla="*/ 86 h 435"/>
                <a:gd name="T52" fmla="*/ 0 w 479"/>
                <a:gd name="T53" fmla="*/ 91 h 435"/>
                <a:gd name="T54" fmla="*/ 2 w 479"/>
                <a:gd name="T55" fmla="*/ 95 h 435"/>
                <a:gd name="T56" fmla="*/ 8 w 479"/>
                <a:gd name="T57" fmla="*/ 98 h 435"/>
                <a:gd name="T58" fmla="*/ 16 w 479"/>
                <a:gd name="T59" fmla="*/ 103 h 435"/>
                <a:gd name="T60" fmla="*/ 20 w 479"/>
                <a:gd name="T61" fmla="*/ 108 h 435"/>
                <a:gd name="T62" fmla="*/ 25 w 479"/>
                <a:gd name="T63" fmla="*/ 113 h 435"/>
                <a:gd name="T64" fmla="*/ 28 w 479"/>
                <a:gd name="T65" fmla="*/ 117 h 435"/>
                <a:gd name="T66" fmla="*/ 31 w 479"/>
                <a:gd name="T67" fmla="*/ 118 h 435"/>
                <a:gd name="T68" fmla="*/ 35 w 479"/>
                <a:gd name="T69" fmla="*/ 118 h 435"/>
                <a:gd name="T70" fmla="*/ 38 w 479"/>
                <a:gd name="T71" fmla="*/ 117 h 435"/>
                <a:gd name="T72" fmla="*/ 41 w 479"/>
                <a:gd name="T73" fmla="*/ 116 h 435"/>
                <a:gd name="T74" fmla="*/ 44 w 479"/>
                <a:gd name="T75" fmla="*/ 117 h 435"/>
                <a:gd name="T76" fmla="*/ 46 w 479"/>
                <a:gd name="T77" fmla="*/ 118 h 435"/>
                <a:gd name="T78" fmla="*/ 49 w 479"/>
                <a:gd name="T79" fmla="*/ 123 h 435"/>
                <a:gd name="T80" fmla="*/ 49 w 479"/>
                <a:gd name="T81" fmla="*/ 126 h 435"/>
                <a:gd name="T82" fmla="*/ 51 w 479"/>
                <a:gd name="T83" fmla="*/ 128 h 435"/>
                <a:gd name="T84" fmla="*/ 61 w 479"/>
                <a:gd name="T85" fmla="*/ 128 h 435"/>
                <a:gd name="T86" fmla="*/ 65 w 479"/>
                <a:gd name="T87" fmla="*/ 129 h 435"/>
                <a:gd name="T88" fmla="*/ 68 w 479"/>
                <a:gd name="T89" fmla="*/ 133 h 435"/>
                <a:gd name="T90" fmla="*/ 72 w 479"/>
                <a:gd name="T91" fmla="*/ 140 h 435"/>
                <a:gd name="T92" fmla="*/ 76 w 479"/>
                <a:gd name="T93" fmla="*/ 139 h 435"/>
                <a:gd name="T94" fmla="*/ 78 w 479"/>
                <a:gd name="T95" fmla="*/ 138 h 435"/>
                <a:gd name="T96" fmla="*/ 91 w 479"/>
                <a:gd name="T97" fmla="*/ 125 h 435"/>
                <a:gd name="T98" fmla="*/ 102 w 479"/>
                <a:gd name="T99" fmla="*/ 117 h 435"/>
                <a:gd name="T100" fmla="*/ 110 w 479"/>
                <a:gd name="T101" fmla="*/ 107 h 435"/>
                <a:gd name="T102" fmla="*/ 119 w 479"/>
                <a:gd name="T103" fmla="*/ 103 h 435"/>
                <a:gd name="T104" fmla="*/ 128 w 479"/>
                <a:gd name="T105" fmla="*/ 99 h 435"/>
                <a:gd name="T106" fmla="*/ 131 w 479"/>
                <a:gd name="T107" fmla="*/ 98 h 435"/>
                <a:gd name="T108" fmla="*/ 135 w 479"/>
                <a:gd name="T109" fmla="*/ 99 h 435"/>
                <a:gd name="T110" fmla="*/ 135 w 479"/>
                <a:gd name="T111" fmla="*/ 101 h 435"/>
                <a:gd name="T112" fmla="*/ 144 w 479"/>
                <a:gd name="T113" fmla="*/ 97 h 435"/>
                <a:gd name="T114" fmla="*/ 157 w 479"/>
                <a:gd name="T115" fmla="*/ 89 h 435"/>
                <a:gd name="T116" fmla="*/ 163 w 479"/>
                <a:gd name="T117" fmla="*/ 86 h 435"/>
                <a:gd name="T118" fmla="*/ 165 w 479"/>
                <a:gd name="T119" fmla="*/ 79 h 435"/>
                <a:gd name="T120" fmla="*/ 166 w 479"/>
                <a:gd name="T121" fmla="*/ 72 h 435"/>
                <a:gd name="T122" fmla="*/ 169 w 479"/>
                <a:gd name="T123" fmla="*/ 63 h 435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479"/>
                <a:gd name="T187" fmla="*/ 0 h 435"/>
                <a:gd name="T188" fmla="*/ 479 w 479"/>
                <a:gd name="T189" fmla="*/ 435 h 435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479" h="435">
                  <a:moveTo>
                    <a:pt x="479" y="195"/>
                  </a:moveTo>
                  <a:lnTo>
                    <a:pt x="474" y="185"/>
                  </a:lnTo>
                  <a:lnTo>
                    <a:pt x="463" y="175"/>
                  </a:lnTo>
                  <a:lnTo>
                    <a:pt x="446" y="172"/>
                  </a:lnTo>
                  <a:lnTo>
                    <a:pt x="379" y="117"/>
                  </a:lnTo>
                  <a:lnTo>
                    <a:pt x="221" y="0"/>
                  </a:lnTo>
                  <a:lnTo>
                    <a:pt x="214" y="56"/>
                  </a:lnTo>
                  <a:lnTo>
                    <a:pt x="212" y="70"/>
                  </a:lnTo>
                  <a:lnTo>
                    <a:pt x="217" y="82"/>
                  </a:lnTo>
                  <a:lnTo>
                    <a:pt x="226" y="97"/>
                  </a:lnTo>
                  <a:lnTo>
                    <a:pt x="228" y="185"/>
                  </a:lnTo>
                  <a:lnTo>
                    <a:pt x="222" y="217"/>
                  </a:lnTo>
                  <a:lnTo>
                    <a:pt x="212" y="233"/>
                  </a:lnTo>
                  <a:lnTo>
                    <a:pt x="194" y="240"/>
                  </a:lnTo>
                  <a:lnTo>
                    <a:pt x="168" y="245"/>
                  </a:lnTo>
                  <a:lnTo>
                    <a:pt x="146" y="243"/>
                  </a:lnTo>
                  <a:lnTo>
                    <a:pt x="126" y="240"/>
                  </a:lnTo>
                  <a:lnTo>
                    <a:pt x="112" y="240"/>
                  </a:lnTo>
                  <a:lnTo>
                    <a:pt x="92" y="245"/>
                  </a:lnTo>
                  <a:lnTo>
                    <a:pt x="77" y="250"/>
                  </a:lnTo>
                  <a:lnTo>
                    <a:pt x="66" y="253"/>
                  </a:lnTo>
                  <a:lnTo>
                    <a:pt x="56" y="246"/>
                  </a:lnTo>
                  <a:lnTo>
                    <a:pt x="43" y="238"/>
                  </a:lnTo>
                  <a:lnTo>
                    <a:pt x="37" y="240"/>
                  </a:lnTo>
                  <a:lnTo>
                    <a:pt x="31" y="246"/>
                  </a:lnTo>
                  <a:lnTo>
                    <a:pt x="14" y="267"/>
                  </a:lnTo>
                  <a:lnTo>
                    <a:pt x="0" y="284"/>
                  </a:lnTo>
                  <a:lnTo>
                    <a:pt x="7" y="294"/>
                  </a:lnTo>
                  <a:lnTo>
                    <a:pt x="24" y="306"/>
                  </a:lnTo>
                  <a:lnTo>
                    <a:pt x="44" y="321"/>
                  </a:lnTo>
                  <a:lnTo>
                    <a:pt x="58" y="336"/>
                  </a:lnTo>
                  <a:lnTo>
                    <a:pt x="70" y="352"/>
                  </a:lnTo>
                  <a:lnTo>
                    <a:pt x="80" y="362"/>
                  </a:lnTo>
                  <a:lnTo>
                    <a:pt x="88" y="367"/>
                  </a:lnTo>
                  <a:lnTo>
                    <a:pt x="99" y="367"/>
                  </a:lnTo>
                  <a:lnTo>
                    <a:pt x="107" y="363"/>
                  </a:lnTo>
                  <a:lnTo>
                    <a:pt x="117" y="360"/>
                  </a:lnTo>
                  <a:lnTo>
                    <a:pt x="124" y="362"/>
                  </a:lnTo>
                  <a:lnTo>
                    <a:pt x="131" y="368"/>
                  </a:lnTo>
                  <a:lnTo>
                    <a:pt x="138" y="382"/>
                  </a:lnTo>
                  <a:lnTo>
                    <a:pt x="138" y="392"/>
                  </a:lnTo>
                  <a:lnTo>
                    <a:pt x="144" y="397"/>
                  </a:lnTo>
                  <a:lnTo>
                    <a:pt x="172" y="397"/>
                  </a:lnTo>
                  <a:lnTo>
                    <a:pt x="183" y="401"/>
                  </a:lnTo>
                  <a:lnTo>
                    <a:pt x="192" y="413"/>
                  </a:lnTo>
                  <a:lnTo>
                    <a:pt x="205" y="435"/>
                  </a:lnTo>
                  <a:lnTo>
                    <a:pt x="214" y="433"/>
                  </a:lnTo>
                  <a:lnTo>
                    <a:pt x="221" y="428"/>
                  </a:lnTo>
                  <a:lnTo>
                    <a:pt x="258" y="387"/>
                  </a:lnTo>
                  <a:lnTo>
                    <a:pt x="289" y="363"/>
                  </a:lnTo>
                  <a:lnTo>
                    <a:pt x="312" y="333"/>
                  </a:lnTo>
                  <a:lnTo>
                    <a:pt x="338" y="321"/>
                  </a:lnTo>
                  <a:lnTo>
                    <a:pt x="363" y="309"/>
                  </a:lnTo>
                  <a:lnTo>
                    <a:pt x="372" y="306"/>
                  </a:lnTo>
                  <a:lnTo>
                    <a:pt x="382" y="309"/>
                  </a:lnTo>
                  <a:lnTo>
                    <a:pt x="384" y="314"/>
                  </a:lnTo>
                  <a:lnTo>
                    <a:pt x="409" y="301"/>
                  </a:lnTo>
                  <a:lnTo>
                    <a:pt x="445" y="277"/>
                  </a:lnTo>
                  <a:lnTo>
                    <a:pt x="463" y="267"/>
                  </a:lnTo>
                  <a:lnTo>
                    <a:pt x="467" y="246"/>
                  </a:lnTo>
                  <a:lnTo>
                    <a:pt x="470" y="223"/>
                  </a:lnTo>
                  <a:lnTo>
                    <a:pt x="479" y="195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27" name="Freeform 76"/>
            <p:cNvSpPr>
              <a:spLocks/>
            </p:cNvSpPr>
            <p:nvPr/>
          </p:nvSpPr>
          <p:spPr bwMode="auto">
            <a:xfrm>
              <a:off x="3490388" y="2865090"/>
              <a:ext cx="109129" cy="68901"/>
            </a:xfrm>
            <a:custGeom>
              <a:avLst/>
              <a:gdLst>
                <a:gd name="T0" fmla="*/ 41 w 187"/>
                <a:gd name="T1" fmla="*/ 18 h 139"/>
                <a:gd name="T2" fmla="*/ 39 w 187"/>
                <a:gd name="T3" fmla="*/ 14 h 139"/>
                <a:gd name="T4" fmla="*/ 32 w 187"/>
                <a:gd name="T5" fmla="*/ 7 h 139"/>
                <a:gd name="T6" fmla="*/ 24 w 187"/>
                <a:gd name="T7" fmla="*/ 3 h 139"/>
                <a:gd name="T8" fmla="*/ 20 w 187"/>
                <a:gd name="T9" fmla="*/ 0 h 139"/>
                <a:gd name="T10" fmla="*/ 14 w 187"/>
                <a:gd name="T11" fmla="*/ 0 h 139"/>
                <a:gd name="T12" fmla="*/ 10 w 187"/>
                <a:gd name="T13" fmla="*/ 0 h 139"/>
                <a:gd name="T14" fmla="*/ 9 w 187"/>
                <a:gd name="T15" fmla="*/ 4 h 139"/>
                <a:gd name="T16" fmla="*/ 7 w 187"/>
                <a:gd name="T17" fmla="*/ 13 h 139"/>
                <a:gd name="T18" fmla="*/ 4 w 187"/>
                <a:gd name="T19" fmla="*/ 20 h 139"/>
                <a:gd name="T20" fmla="*/ 0 w 187"/>
                <a:gd name="T21" fmla="*/ 26 h 139"/>
                <a:gd name="T22" fmla="*/ 33 w 187"/>
                <a:gd name="T23" fmla="*/ 26 h 139"/>
                <a:gd name="T24" fmla="*/ 35 w 187"/>
                <a:gd name="T25" fmla="*/ 28 h 139"/>
                <a:gd name="T26" fmla="*/ 29 w 187"/>
                <a:gd name="T27" fmla="*/ 32 h 139"/>
                <a:gd name="T28" fmla="*/ 21 w 187"/>
                <a:gd name="T29" fmla="*/ 34 h 139"/>
                <a:gd name="T30" fmla="*/ 14 w 187"/>
                <a:gd name="T31" fmla="*/ 34 h 139"/>
                <a:gd name="T32" fmla="*/ 7 w 187"/>
                <a:gd name="T33" fmla="*/ 37 h 139"/>
                <a:gd name="T34" fmla="*/ 3 w 187"/>
                <a:gd name="T35" fmla="*/ 40 h 139"/>
                <a:gd name="T36" fmla="*/ 2 w 187"/>
                <a:gd name="T37" fmla="*/ 44 h 139"/>
                <a:gd name="T38" fmla="*/ 17 w 187"/>
                <a:gd name="T39" fmla="*/ 41 h 139"/>
                <a:gd name="T40" fmla="*/ 28 w 187"/>
                <a:gd name="T41" fmla="*/ 38 h 139"/>
                <a:gd name="T42" fmla="*/ 31 w 187"/>
                <a:gd name="T43" fmla="*/ 38 h 139"/>
                <a:gd name="T44" fmla="*/ 36 w 187"/>
                <a:gd name="T45" fmla="*/ 39 h 139"/>
                <a:gd name="T46" fmla="*/ 43 w 187"/>
                <a:gd name="T47" fmla="*/ 39 h 139"/>
                <a:gd name="T48" fmla="*/ 56 w 187"/>
                <a:gd name="T49" fmla="*/ 39 h 139"/>
                <a:gd name="T50" fmla="*/ 65 w 187"/>
                <a:gd name="T51" fmla="*/ 39 h 139"/>
                <a:gd name="T52" fmla="*/ 61 w 187"/>
                <a:gd name="T53" fmla="*/ 34 h 139"/>
                <a:gd name="T54" fmla="*/ 56 w 187"/>
                <a:gd name="T55" fmla="*/ 29 h 139"/>
                <a:gd name="T56" fmla="*/ 49 w 187"/>
                <a:gd name="T57" fmla="*/ 25 h 139"/>
                <a:gd name="T58" fmla="*/ 43 w 187"/>
                <a:gd name="T59" fmla="*/ 21 h 139"/>
                <a:gd name="T60" fmla="*/ 41 w 187"/>
                <a:gd name="T61" fmla="*/ 18 h 139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187"/>
                <a:gd name="T94" fmla="*/ 0 h 139"/>
                <a:gd name="T95" fmla="*/ 187 w 187"/>
                <a:gd name="T96" fmla="*/ 139 h 139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187" h="139">
                  <a:moveTo>
                    <a:pt x="117" y="56"/>
                  </a:moveTo>
                  <a:lnTo>
                    <a:pt x="112" y="44"/>
                  </a:lnTo>
                  <a:lnTo>
                    <a:pt x="92" y="23"/>
                  </a:lnTo>
                  <a:lnTo>
                    <a:pt x="70" y="8"/>
                  </a:lnTo>
                  <a:lnTo>
                    <a:pt x="58" y="1"/>
                  </a:lnTo>
                  <a:lnTo>
                    <a:pt x="41" y="0"/>
                  </a:lnTo>
                  <a:lnTo>
                    <a:pt x="29" y="0"/>
                  </a:lnTo>
                  <a:lnTo>
                    <a:pt x="27" y="12"/>
                  </a:lnTo>
                  <a:lnTo>
                    <a:pt x="20" y="40"/>
                  </a:lnTo>
                  <a:lnTo>
                    <a:pt x="12" y="64"/>
                  </a:lnTo>
                  <a:lnTo>
                    <a:pt x="0" y="81"/>
                  </a:lnTo>
                  <a:lnTo>
                    <a:pt x="95" y="83"/>
                  </a:lnTo>
                  <a:lnTo>
                    <a:pt x="102" y="90"/>
                  </a:lnTo>
                  <a:lnTo>
                    <a:pt x="82" y="100"/>
                  </a:lnTo>
                  <a:lnTo>
                    <a:pt x="59" y="108"/>
                  </a:lnTo>
                  <a:lnTo>
                    <a:pt x="39" y="108"/>
                  </a:lnTo>
                  <a:lnTo>
                    <a:pt x="20" y="118"/>
                  </a:lnTo>
                  <a:lnTo>
                    <a:pt x="10" y="127"/>
                  </a:lnTo>
                  <a:lnTo>
                    <a:pt x="5" y="139"/>
                  </a:lnTo>
                  <a:lnTo>
                    <a:pt x="49" y="130"/>
                  </a:lnTo>
                  <a:lnTo>
                    <a:pt x="80" y="120"/>
                  </a:lnTo>
                  <a:lnTo>
                    <a:pt x="88" y="120"/>
                  </a:lnTo>
                  <a:lnTo>
                    <a:pt x="105" y="122"/>
                  </a:lnTo>
                  <a:lnTo>
                    <a:pt x="124" y="122"/>
                  </a:lnTo>
                  <a:lnTo>
                    <a:pt x="160" y="122"/>
                  </a:lnTo>
                  <a:lnTo>
                    <a:pt x="187" y="124"/>
                  </a:lnTo>
                  <a:lnTo>
                    <a:pt x="175" y="108"/>
                  </a:lnTo>
                  <a:lnTo>
                    <a:pt x="161" y="93"/>
                  </a:lnTo>
                  <a:lnTo>
                    <a:pt x="141" y="78"/>
                  </a:lnTo>
                  <a:lnTo>
                    <a:pt x="124" y="66"/>
                  </a:lnTo>
                  <a:lnTo>
                    <a:pt x="117" y="56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28" name="Freeform 77"/>
            <p:cNvSpPr>
              <a:spLocks/>
            </p:cNvSpPr>
            <p:nvPr/>
          </p:nvSpPr>
          <p:spPr bwMode="auto">
            <a:xfrm>
              <a:off x="3524850" y="2925379"/>
              <a:ext cx="155079" cy="76078"/>
            </a:xfrm>
            <a:custGeom>
              <a:avLst/>
              <a:gdLst>
                <a:gd name="T0" fmla="*/ 46 w 266"/>
                <a:gd name="T1" fmla="*/ 1 h 154"/>
                <a:gd name="T2" fmla="*/ 36 w 266"/>
                <a:gd name="T3" fmla="*/ 0 h 154"/>
                <a:gd name="T4" fmla="*/ 24 w 266"/>
                <a:gd name="T5" fmla="*/ 0 h 154"/>
                <a:gd name="T6" fmla="*/ 17 w 266"/>
                <a:gd name="T7" fmla="*/ 0 h 154"/>
                <a:gd name="T8" fmla="*/ 17 w 266"/>
                <a:gd name="T9" fmla="*/ 4 h 154"/>
                <a:gd name="T10" fmla="*/ 15 w 266"/>
                <a:gd name="T11" fmla="*/ 11 h 154"/>
                <a:gd name="T12" fmla="*/ 14 w 266"/>
                <a:gd name="T13" fmla="*/ 15 h 154"/>
                <a:gd name="T14" fmla="*/ 7 w 266"/>
                <a:gd name="T15" fmla="*/ 20 h 154"/>
                <a:gd name="T16" fmla="*/ 0 w 266"/>
                <a:gd name="T17" fmla="*/ 26 h 154"/>
                <a:gd name="T18" fmla="*/ 9 w 266"/>
                <a:gd name="T19" fmla="*/ 35 h 154"/>
                <a:gd name="T20" fmla="*/ 18 w 266"/>
                <a:gd name="T21" fmla="*/ 44 h 154"/>
                <a:gd name="T22" fmla="*/ 21 w 266"/>
                <a:gd name="T23" fmla="*/ 41 h 154"/>
                <a:gd name="T24" fmla="*/ 31 w 266"/>
                <a:gd name="T25" fmla="*/ 33 h 154"/>
                <a:gd name="T26" fmla="*/ 38 w 266"/>
                <a:gd name="T27" fmla="*/ 30 h 154"/>
                <a:gd name="T28" fmla="*/ 43 w 266"/>
                <a:gd name="T29" fmla="*/ 29 h 154"/>
                <a:gd name="T30" fmla="*/ 47 w 266"/>
                <a:gd name="T31" fmla="*/ 33 h 154"/>
                <a:gd name="T32" fmla="*/ 50 w 266"/>
                <a:gd name="T33" fmla="*/ 38 h 154"/>
                <a:gd name="T34" fmla="*/ 52 w 266"/>
                <a:gd name="T35" fmla="*/ 43 h 154"/>
                <a:gd name="T36" fmla="*/ 54 w 266"/>
                <a:gd name="T37" fmla="*/ 45 h 154"/>
                <a:gd name="T38" fmla="*/ 59 w 266"/>
                <a:gd name="T39" fmla="*/ 45 h 154"/>
                <a:gd name="T40" fmla="*/ 60 w 266"/>
                <a:gd name="T41" fmla="*/ 46 h 154"/>
                <a:gd name="T42" fmla="*/ 65 w 266"/>
                <a:gd name="T43" fmla="*/ 49 h 154"/>
                <a:gd name="T44" fmla="*/ 68 w 266"/>
                <a:gd name="T45" fmla="*/ 49 h 154"/>
                <a:gd name="T46" fmla="*/ 70 w 266"/>
                <a:gd name="T47" fmla="*/ 47 h 154"/>
                <a:gd name="T48" fmla="*/ 77 w 266"/>
                <a:gd name="T49" fmla="*/ 43 h 154"/>
                <a:gd name="T50" fmla="*/ 79 w 266"/>
                <a:gd name="T51" fmla="*/ 40 h 154"/>
                <a:gd name="T52" fmla="*/ 79 w 266"/>
                <a:gd name="T53" fmla="*/ 36 h 154"/>
                <a:gd name="T54" fmla="*/ 78 w 266"/>
                <a:gd name="T55" fmla="*/ 32 h 154"/>
                <a:gd name="T56" fmla="*/ 79 w 266"/>
                <a:gd name="T57" fmla="*/ 29 h 154"/>
                <a:gd name="T58" fmla="*/ 83 w 266"/>
                <a:gd name="T59" fmla="*/ 26 h 154"/>
                <a:gd name="T60" fmla="*/ 88 w 266"/>
                <a:gd name="T61" fmla="*/ 26 h 154"/>
                <a:gd name="T62" fmla="*/ 91 w 266"/>
                <a:gd name="T63" fmla="*/ 26 h 154"/>
                <a:gd name="T64" fmla="*/ 92 w 266"/>
                <a:gd name="T65" fmla="*/ 27 h 154"/>
                <a:gd name="T66" fmla="*/ 93 w 266"/>
                <a:gd name="T67" fmla="*/ 27 h 154"/>
                <a:gd name="T68" fmla="*/ 88 w 266"/>
                <a:gd name="T69" fmla="*/ 20 h 154"/>
                <a:gd name="T70" fmla="*/ 85 w 266"/>
                <a:gd name="T71" fmla="*/ 16 h 154"/>
                <a:gd name="T72" fmla="*/ 81 w 266"/>
                <a:gd name="T73" fmla="*/ 15 h 154"/>
                <a:gd name="T74" fmla="*/ 72 w 266"/>
                <a:gd name="T75" fmla="*/ 15 h 154"/>
                <a:gd name="T76" fmla="*/ 70 w 266"/>
                <a:gd name="T77" fmla="*/ 13 h 154"/>
                <a:gd name="T78" fmla="*/ 70 w 266"/>
                <a:gd name="T79" fmla="*/ 10 h 154"/>
                <a:gd name="T80" fmla="*/ 67 w 266"/>
                <a:gd name="T81" fmla="*/ 6 h 154"/>
                <a:gd name="T82" fmla="*/ 65 w 266"/>
                <a:gd name="T83" fmla="*/ 4 h 154"/>
                <a:gd name="T84" fmla="*/ 62 w 266"/>
                <a:gd name="T85" fmla="*/ 3 h 154"/>
                <a:gd name="T86" fmla="*/ 59 w 266"/>
                <a:gd name="T87" fmla="*/ 4 h 154"/>
                <a:gd name="T88" fmla="*/ 56 w 266"/>
                <a:gd name="T89" fmla="*/ 5 h 154"/>
                <a:gd name="T90" fmla="*/ 52 w 266"/>
                <a:gd name="T91" fmla="*/ 5 h 154"/>
                <a:gd name="T92" fmla="*/ 49 w 266"/>
                <a:gd name="T93" fmla="*/ 4 h 154"/>
                <a:gd name="T94" fmla="*/ 46 w 266"/>
                <a:gd name="T95" fmla="*/ 1 h 154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266"/>
                <a:gd name="T145" fmla="*/ 0 h 154"/>
                <a:gd name="T146" fmla="*/ 266 w 266"/>
                <a:gd name="T147" fmla="*/ 154 h 154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266" h="154">
                  <a:moveTo>
                    <a:pt x="131" y="2"/>
                  </a:moveTo>
                  <a:lnTo>
                    <a:pt x="104" y="0"/>
                  </a:lnTo>
                  <a:lnTo>
                    <a:pt x="68" y="0"/>
                  </a:lnTo>
                  <a:lnTo>
                    <a:pt x="49" y="0"/>
                  </a:lnTo>
                  <a:lnTo>
                    <a:pt x="48" y="12"/>
                  </a:lnTo>
                  <a:lnTo>
                    <a:pt x="42" y="35"/>
                  </a:lnTo>
                  <a:lnTo>
                    <a:pt x="39" y="46"/>
                  </a:lnTo>
                  <a:lnTo>
                    <a:pt x="19" y="64"/>
                  </a:lnTo>
                  <a:lnTo>
                    <a:pt x="0" y="83"/>
                  </a:lnTo>
                  <a:lnTo>
                    <a:pt x="26" y="110"/>
                  </a:lnTo>
                  <a:lnTo>
                    <a:pt x="51" y="139"/>
                  </a:lnTo>
                  <a:lnTo>
                    <a:pt x="61" y="129"/>
                  </a:lnTo>
                  <a:lnTo>
                    <a:pt x="90" y="105"/>
                  </a:lnTo>
                  <a:lnTo>
                    <a:pt x="109" y="93"/>
                  </a:lnTo>
                  <a:lnTo>
                    <a:pt x="122" y="91"/>
                  </a:lnTo>
                  <a:lnTo>
                    <a:pt x="134" y="103"/>
                  </a:lnTo>
                  <a:lnTo>
                    <a:pt x="143" y="119"/>
                  </a:lnTo>
                  <a:lnTo>
                    <a:pt x="148" y="136"/>
                  </a:lnTo>
                  <a:lnTo>
                    <a:pt x="154" y="141"/>
                  </a:lnTo>
                  <a:lnTo>
                    <a:pt x="168" y="142"/>
                  </a:lnTo>
                  <a:lnTo>
                    <a:pt x="173" y="146"/>
                  </a:lnTo>
                  <a:lnTo>
                    <a:pt x="185" y="153"/>
                  </a:lnTo>
                  <a:lnTo>
                    <a:pt x="194" y="154"/>
                  </a:lnTo>
                  <a:lnTo>
                    <a:pt x="199" y="147"/>
                  </a:lnTo>
                  <a:lnTo>
                    <a:pt x="219" y="136"/>
                  </a:lnTo>
                  <a:lnTo>
                    <a:pt x="226" y="125"/>
                  </a:lnTo>
                  <a:lnTo>
                    <a:pt x="226" y="112"/>
                  </a:lnTo>
                  <a:lnTo>
                    <a:pt x="222" y="100"/>
                  </a:lnTo>
                  <a:lnTo>
                    <a:pt x="226" y="90"/>
                  </a:lnTo>
                  <a:lnTo>
                    <a:pt x="238" y="83"/>
                  </a:lnTo>
                  <a:lnTo>
                    <a:pt x="253" y="81"/>
                  </a:lnTo>
                  <a:lnTo>
                    <a:pt x="261" y="83"/>
                  </a:lnTo>
                  <a:lnTo>
                    <a:pt x="263" y="85"/>
                  </a:lnTo>
                  <a:lnTo>
                    <a:pt x="266" y="85"/>
                  </a:lnTo>
                  <a:lnTo>
                    <a:pt x="253" y="63"/>
                  </a:lnTo>
                  <a:lnTo>
                    <a:pt x="244" y="51"/>
                  </a:lnTo>
                  <a:lnTo>
                    <a:pt x="233" y="47"/>
                  </a:lnTo>
                  <a:lnTo>
                    <a:pt x="205" y="47"/>
                  </a:lnTo>
                  <a:lnTo>
                    <a:pt x="199" y="42"/>
                  </a:lnTo>
                  <a:lnTo>
                    <a:pt x="199" y="32"/>
                  </a:lnTo>
                  <a:lnTo>
                    <a:pt x="192" y="18"/>
                  </a:lnTo>
                  <a:lnTo>
                    <a:pt x="185" y="12"/>
                  </a:lnTo>
                  <a:lnTo>
                    <a:pt x="178" y="10"/>
                  </a:lnTo>
                  <a:lnTo>
                    <a:pt x="168" y="13"/>
                  </a:lnTo>
                  <a:lnTo>
                    <a:pt x="160" y="17"/>
                  </a:lnTo>
                  <a:lnTo>
                    <a:pt x="149" y="17"/>
                  </a:lnTo>
                  <a:lnTo>
                    <a:pt x="141" y="12"/>
                  </a:lnTo>
                  <a:lnTo>
                    <a:pt x="131" y="2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29" name="Freeform 78"/>
            <p:cNvSpPr>
              <a:spLocks/>
            </p:cNvSpPr>
            <p:nvPr/>
          </p:nvSpPr>
          <p:spPr bwMode="auto">
            <a:xfrm>
              <a:off x="3486080" y="2905282"/>
              <a:ext cx="63180" cy="21531"/>
            </a:xfrm>
            <a:custGeom>
              <a:avLst/>
              <a:gdLst>
                <a:gd name="T0" fmla="*/ 5 w 107"/>
                <a:gd name="T1" fmla="*/ 14 h 46"/>
                <a:gd name="T2" fmla="*/ 9 w 107"/>
                <a:gd name="T3" fmla="*/ 11 h 46"/>
                <a:gd name="T4" fmla="*/ 16 w 107"/>
                <a:gd name="T5" fmla="*/ 8 h 46"/>
                <a:gd name="T6" fmla="*/ 23 w 107"/>
                <a:gd name="T7" fmla="*/ 8 h 46"/>
                <a:gd name="T8" fmla="*/ 31 w 107"/>
                <a:gd name="T9" fmla="*/ 6 h 46"/>
                <a:gd name="T10" fmla="*/ 38 w 107"/>
                <a:gd name="T11" fmla="*/ 3 h 46"/>
                <a:gd name="T12" fmla="*/ 36 w 107"/>
                <a:gd name="T13" fmla="*/ 1 h 46"/>
                <a:gd name="T14" fmla="*/ 2 w 107"/>
                <a:gd name="T15" fmla="*/ 0 h 46"/>
                <a:gd name="T16" fmla="*/ 0 w 107"/>
                <a:gd name="T17" fmla="*/ 5 h 46"/>
                <a:gd name="T18" fmla="*/ 1 w 107"/>
                <a:gd name="T19" fmla="*/ 10 h 46"/>
                <a:gd name="T20" fmla="*/ 5 w 107"/>
                <a:gd name="T21" fmla="*/ 14 h 4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07"/>
                <a:gd name="T34" fmla="*/ 0 h 46"/>
                <a:gd name="T35" fmla="*/ 107 w 107"/>
                <a:gd name="T36" fmla="*/ 46 h 4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07" h="46">
                  <a:moveTo>
                    <a:pt x="15" y="46"/>
                  </a:moveTo>
                  <a:lnTo>
                    <a:pt x="25" y="37"/>
                  </a:lnTo>
                  <a:lnTo>
                    <a:pt x="44" y="27"/>
                  </a:lnTo>
                  <a:lnTo>
                    <a:pt x="64" y="27"/>
                  </a:lnTo>
                  <a:lnTo>
                    <a:pt x="87" y="19"/>
                  </a:lnTo>
                  <a:lnTo>
                    <a:pt x="107" y="9"/>
                  </a:lnTo>
                  <a:lnTo>
                    <a:pt x="100" y="2"/>
                  </a:lnTo>
                  <a:lnTo>
                    <a:pt x="5" y="0"/>
                  </a:lnTo>
                  <a:lnTo>
                    <a:pt x="0" y="15"/>
                  </a:lnTo>
                  <a:lnTo>
                    <a:pt x="3" y="32"/>
                  </a:lnTo>
                  <a:lnTo>
                    <a:pt x="15" y="46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30" name="Freeform 79"/>
            <p:cNvSpPr>
              <a:spLocks/>
            </p:cNvSpPr>
            <p:nvPr/>
          </p:nvSpPr>
          <p:spPr bwMode="auto">
            <a:xfrm>
              <a:off x="3494695" y="2925379"/>
              <a:ext cx="56001" cy="41627"/>
            </a:xfrm>
            <a:custGeom>
              <a:avLst/>
              <a:gdLst>
                <a:gd name="T0" fmla="*/ 34 w 100"/>
                <a:gd name="T1" fmla="*/ 1 h 85"/>
                <a:gd name="T2" fmla="*/ 28 w 100"/>
                <a:gd name="T3" fmla="*/ 0 h 85"/>
                <a:gd name="T4" fmla="*/ 26 w 100"/>
                <a:gd name="T5" fmla="*/ 0 h 85"/>
                <a:gd name="T6" fmla="*/ 15 w 100"/>
                <a:gd name="T7" fmla="*/ 3 h 85"/>
                <a:gd name="T8" fmla="*/ 0 w 100"/>
                <a:gd name="T9" fmla="*/ 6 h 85"/>
                <a:gd name="T10" fmla="*/ 0 w 100"/>
                <a:gd name="T11" fmla="*/ 10 h 85"/>
                <a:gd name="T12" fmla="*/ 5 w 100"/>
                <a:gd name="T13" fmla="*/ 17 h 85"/>
                <a:gd name="T14" fmla="*/ 13 w 100"/>
                <a:gd name="T15" fmla="*/ 24 h 85"/>
                <a:gd name="T16" fmla="*/ 17 w 100"/>
                <a:gd name="T17" fmla="*/ 27 h 85"/>
                <a:gd name="T18" fmla="*/ 24 w 100"/>
                <a:gd name="T19" fmla="*/ 21 h 85"/>
                <a:gd name="T20" fmla="*/ 31 w 100"/>
                <a:gd name="T21" fmla="*/ 15 h 85"/>
                <a:gd name="T22" fmla="*/ 32 w 100"/>
                <a:gd name="T23" fmla="*/ 12 h 85"/>
                <a:gd name="T24" fmla="*/ 34 w 100"/>
                <a:gd name="T25" fmla="*/ 4 h 85"/>
                <a:gd name="T26" fmla="*/ 34 w 100"/>
                <a:gd name="T27" fmla="*/ 1 h 85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100"/>
                <a:gd name="T43" fmla="*/ 0 h 85"/>
                <a:gd name="T44" fmla="*/ 100 w 100"/>
                <a:gd name="T45" fmla="*/ 85 h 85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100" h="85">
                  <a:moveTo>
                    <a:pt x="100" y="2"/>
                  </a:moveTo>
                  <a:lnTo>
                    <a:pt x="83" y="0"/>
                  </a:lnTo>
                  <a:lnTo>
                    <a:pt x="75" y="0"/>
                  </a:lnTo>
                  <a:lnTo>
                    <a:pt x="44" y="10"/>
                  </a:lnTo>
                  <a:lnTo>
                    <a:pt x="0" y="19"/>
                  </a:lnTo>
                  <a:lnTo>
                    <a:pt x="0" y="32"/>
                  </a:lnTo>
                  <a:lnTo>
                    <a:pt x="14" y="54"/>
                  </a:lnTo>
                  <a:lnTo>
                    <a:pt x="37" y="75"/>
                  </a:lnTo>
                  <a:lnTo>
                    <a:pt x="51" y="85"/>
                  </a:lnTo>
                  <a:lnTo>
                    <a:pt x="70" y="66"/>
                  </a:lnTo>
                  <a:lnTo>
                    <a:pt x="90" y="48"/>
                  </a:lnTo>
                  <a:lnTo>
                    <a:pt x="93" y="37"/>
                  </a:lnTo>
                  <a:lnTo>
                    <a:pt x="99" y="14"/>
                  </a:lnTo>
                  <a:lnTo>
                    <a:pt x="100" y="2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31" name="Freeform 80"/>
            <p:cNvSpPr>
              <a:spLocks/>
            </p:cNvSpPr>
            <p:nvPr/>
          </p:nvSpPr>
          <p:spPr bwMode="auto">
            <a:xfrm>
              <a:off x="3700031" y="2280868"/>
              <a:ext cx="212515" cy="173688"/>
            </a:xfrm>
            <a:custGeom>
              <a:avLst/>
              <a:gdLst>
                <a:gd name="T0" fmla="*/ 96 w 359"/>
                <a:gd name="T1" fmla="*/ 17 h 349"/>
                <a:gd name="T2" fmla="*/ 85 w 359"/>
                <a:gd name="T3" fmla="*/ 8 h 349"/>
                <a:gd name="T4" fmla="*/ 65 w 359"/>
                <a:gd name="T5" fmla="*/ 0 h 349"/>
                <a:gd name="T6" fmla="*/ 62 w 359"/>
                <a:gd name="T7" fmla="*/ 9 h 349"/>
                <a:gd name="T8" fmla="*/ 50 w 359"/>
                <a:gd name="T9" fmla="*/ 15 h 349"/>
                <a:gd name="T10" fmla="*/ 36 w 359"/>
                <a:gd name="T11" fmla="*/ 16 h 349"/>
                <a:gd name="T12" fmla="*/ 28 w 359"/>
                <a:gd name="T13" fmla="*/ 13 h 349"/>
                <a:gd name="T14" fmla="*/ 33 w 359"/>
                <a:gd name="T15" fmla="*/ 23 h 349"/>
                <a:gd name="T16" fmla="*/ 26 w 359"/>
                <a:gd name="T17" fmla="*/ 30 h 349"/>
                <a:gd name="T18" fmla="*/ 10 w 359"/>
                <a:gd name="T19" fmla="*/ 30 h 349"/>
                <a:gd name="T20" fmla="*/ 4 w 359"/>
                <a:gd name="T21" fmla="*/ 36 h 349"/>
                <a:gd name="T22" fmla="*/ 21 w 359"/>
                <a:gd name="T23" fmla="*/ 44 h 349"/>
                <a:gd name="T24" fmla="*/ 27 w 359"/>
                <a:gd name="T25" fmla="*/ 47 h 349"/>
                <a:gd name="T26" fmla="*/ 37 w 359"/>
                <a:gd name="T27" fmla="*/ 59 h 349"/>
                <a:gd name="T28" fmla="*/ 37 w 359"/>
                <a:gd name="T29" fmla="*/ 72 h 349"/>
                <a:gd name="T30" fmla="*/ 35 w 359"/>
                <a:gd name="T31" fmla="*/ 88 h 349"/>
                <a:gd name="T32" fmla="*/ 35 w 359"/>
                <a:gd name="T33" fmla="*/ 96 h 349"/>
                <a:gd name="T34" fmla="*/ 53 w 359"/>
                <a:gd name="T35" fmla="*/ 106 h 349"/>
                <a:gd name="T36" fmla="*/ 79 w 359"/>
                <a:gd name="T37" fmla="*/ 112 h 349"/>
                <a:gd name="T38" fmla="*/ 79 w 359"/>
                <a:gd name="T39" fmla="*/ 102 h 349"/>
                <a:gd name="T40" fmla="*/ 91 w 359"/>
                <a:gd name="T41" fmla="*/ 97 h 349"/>
                <a:gd name="T42" fmla="*/ 102 w 359"/>
                <a:gd name="T43" fmla="*/ 96 h 349"/>
                <a:gd name="T44" fmla="*/ 105 w 359"/>
                <a:gd name="T45" fmla="*/ 104 h 349"/>
                <a:gd name="T46" fmla="*/ 117 w 359"/>
                <a:gd name="T47" fmla="*/ 102 h 349"/>
                <a:gd name="T48" fmla="*/ 121 w 359"/>
                <a:gd name="T49" fmla="*/ 92 h 349"/>
                <a:gd name="T50" fmla="*/ 126 w 359"/>
                <a:gd name="T51" fmla="*/ 86 h 349"/>
                <a:gd name="T52" fmla="*/ 124 w 359"/>
                <a:gd name="T53" fmla="*/ 81 h 349"/>
                <a:gd name="T54" fmla="*/ 121 w 359"/>
                <a:gd name="T55" fmla="*/ 74 h 349"/>
                <a:gd name="T56" fmla="*/ 111 w 359"/>
                <a:gd name="T57" fmla="*/ 68 h 349"/>
                <a:gd name="T58" fmla="*/ 113 w 359"/>
                <a:gd name="T59" fmla="*/ 55 h 349"/>
                <a:gd name="T60" fmla="*/ 127 w 359"/>
                <a:gd name="T61" fmla="*/ 21 h 349"/>
                <a:gd name="T62" fmla="*/ 109 w 359"/>
                <a:gd name="T63" fmla="*/ 18 h 349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359"/>
                <a:gd name="T97" fmla="*/ 0 h 349"/>
                <a:gd name="T98" fmla="*/ 359 w 359"/>
                <a:gd name="T99" fmla="*/ 349 h 349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359" h="349">
                  <a:moveTo>
                    <a:pt x="308" y="56"/>
                  </a:moveTo>
                  <a:lnTo>
                    <a:pt x="272" y="54"/>
                  </a:lnTo>
                  <a:lnTo>
                    <a:pt x="253" y="52"/>
                  </a:lnTo>
                  <a:lnTo>
                    <a:pt x="240" y="24"/>
                  </a:lnTo>
                  <a:lnTo>
                    <a:pt x="224" y="17"/>
                  </a:lnTo>
                  <a:lnTo>
                    <a:pt x="185" y="0"/>
                  </a:lnTo>
                  <a:lnTo>
                    <a:pt x="180" y="8"/>
                  </a:lnTo>
                  <a:lnTo>
                    <a:pt x="175" y="27"/>
                  </a:lnTo>
                  <a:lnTo>
                    <a:pt x="158" y="41"/>
                  </a:lnTo>
                  <a:lnTo>
                    <a:pt x="140" y="47"/>
                  </a:lnTo>
                  <a:lnTo>
                    <a:pt x="126" y="58"/>
                  </a:lnTo>
                  <a:lnTo>
                    <a:pt x="102" y="51"/>
                  </a:lnTo>
                  <a:lnTo>
                    <a:pt x="95" y="37"/>
                  </a:lnTo>
                  <a:lnTo>
                    <a:pt x="79" y="41"/>
                  </a:lnTo>
                  <a:lnTo>
                    <a:pt x="90" y="54"/>
                  </a:lnTo>
                  <a:lnTo>
                    <a:pt x="94" y="73"/>
                  </a:lnTo>
                  <a:lnTo>
                    <a:pt x="90" y="90"/>
                  </a:lnTo>
                  <a:lnTo>
                    <a:pt x="73" y="95"/>
                  </a:lnTo>
                  <a:lnTo>
                    <a:pt x="43" y="86"/>
                  </a:lnTo>
                  <a:lnTo>
                    <a:pt x="29" y="92"/>
                  </a:lnTo>
                  <a:lnTo>
                    <a:pt x="17" y="100"/>
                  </a:lnTo>
                  <a:lnTo>
                    <a:pt x="12" y="112"/>
                  </a:lnTo>
                  <a:lnTo>
                    <a:pt x="0" y="129"/>
                  </a:lnTo>
                  <a:lnTo>
                    <a:pt x="60" y="137"/>
                  </a:lnTo>
                  <a:lnTo>
                    <a:pt x="63" y="141"/>
                  </a:lnTo>
                  <a:lnTo>
                    <a:pt x="75" y="146"/>
                  </a:lnTo>
                  <a:lnTo>
                    <a:pt x="92" y="159"/>
                  </a:lnTo>
                  <a:lnTo>
                    <a:pt x="104" y="183"/>
                  </a:lnTo>
                  <a:lnTo>
                    <a:pt x="104" y="205"/>
                  </a:lnTo>
                  <a:lnTo>
                    <a:pt x="104" y="224"/>
                  </a:lnTo>
                  <a:lnTo>
                    <a:pt x="104" y="263"/>
                  </a:lnTo>
                  <a:lnTo>
                    <a:pt x="99" y="275"/>
                  </a:lnTo>
                  <a:lnTo>
                    <a:pt x="99" y="288"/>
                  </a:lnTo>
                  <a:lnTo>
                    <a:pt x="99" y="299"/>
                  </a:lnTo>
                  <a:lnTo>
                    <a:pt x="95" y="302"/>
                  </a:lnTo>
                  <a:lnTo>
                    <a:pt x="151" y="331"/>
                  </a:lnTo>
                  <a:lnTo>
                    <a:pt x="189" y="344"/>
                  </a:lnTo>
                  <a:lnTo>
                    <a:pt x="224" y="349"/>
                  </a:lnTo>
                  <a:lnTo>
                    <a:pt x="223" y="329"/>
                  </a:lnTo>
                  <a:lnTo>
                    <a:pt x="223" y="319"/>
                  </a:lnTo>
                  <a:lnTo>
                    <a:pt x="233" y="309"/>
                  </a:lnTo>
                  <a:lnTo>
                    <a:pt x="257" y="302"/>
                  </a:lnTo>
                  <a:lnTo>
                    <a:pt x="270" y="297"/>
                  </a:lnTo>
                  <a:lnTo>
                    <a:pt x="287" y="299"/>
                  </a:lnTo>
                  <a:lnTo>
                    <a:pt x="292" y="316"/>
                  </a:lnTo>
                  <a:lnTo>
                    <a:pt x="297" y="324"/>
                  </a:lnTo>
                  <a:lnTo>
                    <a:pt x="316" y="327"/>
                  </a:lnTo>
                  <a:lnTo>
                    <a:pt x="330" y="319"/>
                  </a:lnTo>
                  <a:lnTo>
                    <a:pt x="347" y="302"/>
                  </a:lnTo>
                  <a:lnTo>
                    <a:pt x="342" y="287"/>
                  </a:lnTo>
                  <a:lnTo>
                    <a:pt x="352" y="270"/>
                  </a:lnTo>
                  <a:lnTo>
                    <a:pt x="355" y="268"/>
                  </a:lnTo>
                  <a:lnTo>
                    <a:pt x="350" y="258"/>
                  </a:lnTo>
                  <a:lnTo>
                    <a:pt x="350" y="251"/>
                  </a:lnTo>
                  <a:lnTo>
                    <a:pt x="352" y="229"/>
                  </a:lnTo>
                  <a:lnTo>
                    <a:pt x="342" y="231"/>
                  </a:lnTo>
                  <a:lnTo>
                    <a:pt x="319" y="220"/>
                  </a:lnTo>
                  <a:lnTo>
                    <a:pt x="313" y="212"/>
                  </a:lnTo>
                  <a:lnTo>
                    <a:pt x="313" y="188"/>
                  </a:lnTo>
                  <a:lnTo>
                    <a:pt x="319" y="170"/>
                  </a:lnTo>
                  <a:lnTo>
                    <a:pt x="345" y="144"/>
                  </a:lnTo>
                  <a:lnTo>
                    <a:pt x="359" y="64"/>
                  </a:lnTo>
                  <a:lnTo>
                    <a:pt x="342" y="58"/>
                  </a:lnTo>
                  <a:lnTo>
                    <a:pt x="308" y="56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32" name="Freeform 81"/>
            <p:cNvSpPr>
              <a:spLocks/>
            </p:cNvSpPr>
            <p:nvPr/>
          </p:nvSpPr>
          <p:spPr bwMode="auto">
            <a:xfrm>
              <a:off x="3603825" y="2177517"/>
              <a:ext cx="81848" cy="87562"/>
            </a:xfrm>
            <a:custGeom>
              <a:avLst/>
              <a:gdLst>
                <a:gd name="T0" fmla="*/ 42 w 134"/>
                <a:gd name="T1" fmla="*/ 21 h 177"/>
                <a:gd name="T2" fmla="*/ 37 w 134"/>
                <a:gd name="T3" fmla="*/ 18 h 177"/>
                <a:gd name="T4" fmla="*/ 34 w 134"/>
                <a:gd name="T5" fmla="*/ 13 h 177"/>
                <a:gd name="T6" fmla="*/ 27 w 134"/>
                <a:gd name="T7" fmla="*/ 13 h 177"/>
                <a:gd name="T8" fmla="*/ 23 w 134"/>
                <a:gd name="T9" fmla="*/ 10 h 177"/>
                <a:gd name="T10" fmla="*/ 22 w 134"/>
                <a:gd name="T11" fmla="*/ 8 h 177"/>
                <a:gd name="T12" fmla="*/ 22 w 134"/>
                <a:gd name="T13" fmla="*/ 5 h 177"/>
                <a:gd name="T14" fmla="*/ 26 w 134"/>
                <a:gd name="T15" fmla="*/ 0 h 177"/>
                <a:gd name="T16" fmla="*/ 24 w 134"/>
                <a:gd name="T17" fmla="*/ 0 h 177"/>
                <a:gd name="T18" fmla="*/ 22 w 134"/>
                <a:gd name="T19" fmla="*/ 1 h 177"/>
                <a:gd name="T20" fmla="*/ 20 w 134"/>
                <a:gd name="T21" fmla="*/ 2 h 177"/>
                <a:gd name="T22" fmla="*/ 20 w 134"/>
                <a:gd name="T23" fmla="*/ 4 h 177"/>
                <a:gd name="T24" fmla="*/ 17 w 134"/>
                <a:gd name="T25" fmla="*/ 7 h 177"/>
                <a:gd name="T26" fmla="*/ 17 w 134"/>
                <a:gd name="T27" fmla="*/ 9 h 177"/>
                <a:gd name="T28" fmla="*/ 20 w 134"/>
                <a:gd name="T29" fmla="*/ 9 h 177"/>
                <a:gd name="T30" fmla="*/ 23 w 134"/>
                <a:gd name="T31" fmla="*/ 11 h 177"/>
                <a:gd name="T32" fmla="*/ 23 w 134"/>
                <a:gd name="T33" fmla="*/ 13 h 177"/>
                <a:gd name="T34" fmla="*/ 19 w 134"/>
                <a:gd name="T35" fmla="*/ 16 h 177"/>
                <a:gd name="T36" fmla="*/ 15 w 134"/>
                <a:gd name="T37" fmla="*/ 16 h 177"/>
                <a:gd name="T38" fmla="*/ 13 w 134"/>
                <a:gd name="T39" fmla="*/ 15 h 177"/>
                <a:gd name="T40" fmla="*/ 10 w 134"/>
                <a:gd name="T41" fmla="*/ 16 h 177"/>
                <a:gd name="T42" fmla="*/ 7 w 134"/>
                <a:gd name="T43" fmla="*/ 19 h 177"/>
                <a:gd name="T44" fmla="*/ 5 w 134"/>
                <a:gd name="T45" fmla="*/ 24 h 177"/>
                <a:gd name="T46" fmla="*/ 5 w 134"/>
                <a:gd name="T47" fmla="*/ 27 h 177"/>
                <a:gd name="T48" fmla="*/ 6 w 134"/>
                <a:gd name="T49" fmla="*/ 30 h 177"/>
                <a:gd name="T50" fmla="*/ 14 w 134"/>
                <a:gd name="T51" fmla="*/ 31 h 177"/>
                <a:gd name="T52" fmla="*/ 17 w 134"/>
                <a:gd name="T53" fmla="*/ 32 h 177"/>
                <a:gd name="T54" fmla="*/ 17 w 134"/>
                <a:gd name="T55" fmla="*/ 35 h 177"/>
                <a:gd name="T56" fmla="*/ 15 w 134"/>
                <a:gd name="T57" fmla="*/ 37 h 177"/>
                <a:gd name="T58" fmla="*/ 12 w 134"/>
                <a:gd name="T59" fmla="*/ 37 h 177"/>
                <a:gd name="T60" fmla="*/ 8 w 134"/>
                <a:gd name="T61" fmla="*/ 37 h 177"/>
                <a:gd name="T62" fmla="*/ 7 w 134"/>
                <a:gd name="T63" fmla="*/ 39 h 177"/>
                <a:gd name="T64" fmla="*/ 8 w 134"/>
                <a:gd name="T65" fmla="*/ 41 h 177"/>
                <a:gd name="T66" fmla="*/ 5 w 134"/>
                <a:gd name="T67" fmla="*/ 45 h 177"/>
                <a:gd name="T68" fmla="*/ 1 w 134"/>
                <a:gd name="T69" fmla="*/ 46 h 177"/>
                <a:gd name="T70" fmla="*/ 0 w 134"/>
                <a:gd name="T71" fmla="*/ 49 h 177"/>
                <a:gd name="T72" fmla="*/ 1 w 134"/>
                <a:gd name="T73" fmla="*/ 54 h 177"/>
                <a:gd name="T74" fmla="*/ 4 w 134"/>
                <a:gd name="T75" fmla="*/ 55 h 177"/>
                <a:gd name="T76" fmla="*/ 7 w 134"/>
                <a:gd name="T77" fmla="*/ 56 h 177"/>
                <a:gd name="T78" fmla="*/ 9 w 134"/>
                <a:gd name="T79" fmla="*/ 57 h 177"/>
                <a:gd name="T80" fmla="*/ 11 w 134"/>
                <a:gd name="T81" fmla="*/ 57 h 177"/>
                <a:gd name="T82" fmla="*/ 14 w 134"/>
                <a:gd name="T83" fmla="*/ 57 h 177"/>
                <a:gd name="T84" fmla="*/ 17 w 134"/>
                <a:gd name="T85" fmla="*/ 55 h 177"/>
                <a:gd name="T86" fmla="*/ 19 w 134"/>
                <a:gd name="T87" fmla="*/ 55 h 177"/>
                <a:gd name="T88" fmla="*/ 22 w 134"/>
                <a:gd name="T89" fmla="*/ 52 h 177"/>
                <a:gd name="T90" fmla="*/ 27 w 134"/>
                <a:gd name="T91" fmla="*/ 49 h 177"/>
                <a:gd name="T92" fmla="*/ 34 w 134"/>
                <a:gd name="T93" fmla="*/ 45 h 177"/>
                <a:gd name="T94" fmla="*/ 40 w 134"/>
                <a:gd name="T95" fmla="*/ 45 h 177"/>
                <a:gd name="T96" fmla="*/ 42 w 134"/>
                <a:gd name="T97" fmla="*/ 42 h 177"/>
                <a:gd name="T98" fmla="*/ 44 w 134"/>
                <a:gd name="T99" fmla="*/ 37 h 177"/>
                <a:gd name="T100" fmla="*/ 47 w 134"/>
                <a:gd name="T101" fmla="*/ 34 h 177"/>
                <a:gd name="T102" fmla="*/ 48 w 134"/>
                <a:gd name="T103" fmla="*/ 31 h 177"/>
                <a:gd name="T104" fmla="*/ 49 w 134"/>
                <a:gd name="T105" fmla="*/ 28 h 177"/>
                <a:gd name="T106" fmla="*/ 46 w 134"/>
                <a:gd name="T107" fmla="*/ 25 h 177"/>
                <a:gd name="T108" fmla="*/ 42 w 134"/>
                <a:gd name="T109" fmla="*/ 21 h 177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w 134"/>
                <a:gd name="T166" fmla="*/ 0 h 177"/>
                <a:gd name="T167" fmla="*/ 134 w 134"/>
                <a:gd name="T168" fmla="*/ 177 h 177"/>
              </a:gdLst>
              <a:ahLst/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T165" t="T166" r="T167" b="T168"/>
              <a:pathLst>
                <a:path w="134" h="177">
                  <a:moveTo>
                    <a:pt x="115" y="65"/>
                  </a:moveTo>
                  <a:lnTo>
                    <a:pt x="102" y="56"/>
                  </a:lnTo>
                  <a:lnTo>
                    <a:pt x="92" y="41"/>
                  </a:lnTo>
                  <a:lnTo>
                    <a:pt x="73" y="39"/>
                  </a:lnTo>
                  <a:lnTo>
                    <a:pt x="64" y="31"/>
                  </a:lnTo>
                  <a:lnTo>
                    <a:pt x="61" y="26"/>
                  </a:lnTo>
                  <a:lnTo>
                    <a:pt x="59" y="14"/>
                  </a:lnTo>
                  <a:lnTo>
                    <a:pt x="71" y="0"/>
                  </a:lnTo>
                  <a:lnTo>
                    <a:pt x="66" y="0"/>
                  </a:lnTo>
                  <a:lnTo>
                    <a:pt x="59" y="2"/>
                  </a:lnTo>
                  <a:lnTo>
                    <a:pt x="56" y="5"/>
                  </a:lnTo>
                  <a:lnTo>
                    <a:pt x="54" y="12"/>
                  </a:lnTo>
                  <a:lnTo>
                    <a:pt x="46" y="22"/>
                  </a:lnTo>
                  <a:lnTo>
                    <a:pt x="47" y="27"/>
                  </a:lnTo>
                  <a:lnTo>
                    <a:pt x="56" y="29"/>
                  </a:lnTo>
                  <a:lnTo>
                    <a:pt x="63" y="34"/>
                  </a:lnTo>
                  <a:lnTo>
                    <a:pt x="63" y="39"/>
                  </a:lnTo>
                  <a:lnTo>
                    <a:pt x="53" y="49"/>
                  </a:lnTo>
                  <a:lnTo>
                    <a:pt x="42" y="51"/>
                  </a:lnTo>
                  <a:lnTo>
                    <a:pt x="36" y="46"/>
                  </a:lnTo>
                  <a:lnTo>
                    <a:pt x="27" y="51"/>
                  </a:lnTo>
                  <a:lnTo>
                    <a:pt x="19" y="58"/>
                  </a:lnTo>
                  <a:lnTo>
                    <a:pt x="13" y="75"/>
                  </a:lnTo>
                  <a:lnTo>
                    <a:pt x="13" y="85"/>
                  </a:lnTo>
                  <a:lnTo>
                    <a:pt x="17" y="93"/>
                  </a:lnTo>
                  <a:lnTo>
                    <a:pt x="37" y="97"/>
                  </a:lnTo>
                  <a:lnTo>
                    <a:pt x="46" y="100"/>
                  </a:lnTo>
                  <a:lnTo>
                    <a:pt x="46" y="109"/>
                  </a:lnTo>
                  <a:lnTo>
                    <a:pt x="41" y="114"/>
                  </a:lnTo>
                  <a:lnTo>
                    <a:pt x="34" y="114"/>
                  </a:lnTo>
                  <a:lnTo>
                    <a:pt x="22" y="116"/>
                  </a:lnTo>
                  <a:lnTo>
                    <a:pt x="20" y="121"/>
                  </a:lnTo>
                  <a:lnTo>
                    <a:pt x="22" y="127"/>
                  </a:lnTo>
                  <a:lnTo>
                    <a:pt x="13" y="139"/>
                  </a:lnTo>
                  <a:lnTo>
                    <a:pt x="2" y="143"/>
                  </a:lnTo>
                  <a:lnTo>
                    <a:pt x="0" y="151"/>
                  </a:lnTo>
                  <a:lnTo>
                    <a:pt x="2" y="168"/>
                  </a:lnTo>
                  <a:lnTo>
                    <a:pt x="10" y="170"/>
                  </a:lnTo>
                  <a:lnTo>
                    <a:pt x="19" y="173"/>
                  </a:lnTo>
                  <a:lnTo>
                    <a:pt x="24" y="177"/>
                  </a:lnTo>
                  <a:lnTo>
                    <a:pt x="29" y="177"/>
                  </a:lnTo>
                  <a:lnTo>
                    <a:pt x="37" y="177"/>
                  </a:lnTo>
                  <a:lnTo>
                    <a:pt x="46" y="170"/>
                  </a:lnTo>
                  <a:lnTo>
                    <a:pt x="51" y="170"/>
                  </a:lnTo>
                  <a:lnTo>
                    <a:pt x="61" y="163"/>
                  </a:lnTo>
                  <a:lnTo>
                    <a:pt x="73" y="153"/>
                  </a:lnTo>
                  <a:lnTo>
                    <a:pt x="93" y="141"/>
                  </a:lnTo>
                  <a:lnTo>
                    <a:pt x="110" y="141"/>
                  </a:lnTo>
                  <a:lnTo>
                    <a:pt x="114" y="129"/>
                  </a:lnTo>
                  <a:lnTo>
                    <a:pt x="120" y="114"/>
                  </a:lnTo>
                  <a:lnTo>
                    <a:pt x="129" y="105"/>
                  </a:lnTo>
                  <a:lnTo>
                    <a:pt x="132" y="97"/>
                  </a:lnTo>
                  <a:lnTo>
                    <a:pt x="134" y="87"/>
                  </a:lnTo>
                  <a:lnTo>
                    <a:pt x="127" y="77"/>
                  </a:lnTo>
                  <a:lnTo>
                    <a:pt x="115" y="65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33" name="Freeform 82"/>
            <p:cNvSpPr>
              <a:spLocks/>
            </p:cNvSpPr>
            <p:nvPr/>
          </p:nvSpPr>
          <p:spPr bwMode="auto">
            <a:xfrm>
              <a:off x="3633979" y="2463169"/>
              <a:ext cx="35897" cy="87561"/>
            </a:xfrm>
            <a:custGeom>
              <a:avLst/>
              <a:gdLst>
                <a:gd name="T0" fmla="*/ 14 w 59"/>
                <a:gd name="T1" fmla="*/ 57 h 183"/>
                <a:gd name="T2" fmla="*/ 18 w 59"/>
                <a:gd name="T3" fmla="*/ 49 h 183"/>
                <a:gd name="T4" fmla="*/ 19 w 59"/>
                <a:gd name="T5" fmla="*/ 31 h 183"/>
                <a:gd name="T6" fmla="*/ 18 w 59"/>
                <a:gd name="T7" fmla="*/ 25 h 183"/>
                <a:gd name="T8" fmla="*/ 18 w 59"/>
                <a:gd name="T9" fmla="*/ 18 h 183"/>
                <a:gd name="T10" fmla="*/ 22 w 59"/>
                <a:gd name="T11" fmla="*/ 11 h 183"/>
                <a:gd name="T12" fmla="*/ 22 w 59"/>
                <a:gd name="T13" fmla="*/ 6 h 183"/>
                <a:gd name="T14" fmla="*/ 19 w 59"/>
                <a:gd name="T15" fmla="*/ 2 h 183"/>
                <a:gd name="T16" fmla="*/ 16 w 59"/>
                <a:gd name="T17" fmla="*/ 1 h 183"/>
                <a:gd name="T18" fmla="*/ 1 w 59"/>
                <a:gd name="T19" fmla="*/ 0 h 183"/>
                <a:gd name="T20" fmla="*/ 1 w 59"/>
                <a:gd name="T21" fmla="*/ 3 h 183"/>
                <a:gd name="T22" fmla="*/ 1 w 59"/>
                <a:gd name="T23" fmla="*/ 11 h 183"/>
                <a:gd name="T24" fmla="*/ 3 w 59"/>
                <a:gd name="T25" fmla="*/ 20 h 183"/>
                <a:gd name="T26" fmla="*/ 3 w 59"/>
                <a:gd name="T27" fmla="*/ 26 h 183"/>
                <a:gd name="T28" fmla="*/ 0 w 59"/>
                <a:gd name="T29" fmla="*/ 35 h 183"/>
                <a:gd name="T30" fmla="*/ 10 w 59"/>
                <a:gd name="T31" fmla="*/ 55 h 183"/>
                <a:gd name="T32" fmla="*/ 14 w 59"/>
                <a:gd name="T33" fmla="*/ 57 h 183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59"/>
                <a:gd name="T52" fmla="*/ 0 h 183"/>
                <a:gd name="T53" fmla="*/ 59 w 59"/>
                <a:gd name="T54" fmla="*/ 183 h 183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59" h="183">
                  <a:moveTo>
                    <a:pt x="37" y="183"/>
                  </a:moveTo>
                  <a:lnTo>
                    <a:pt x="47" y="156"/>
                  </a:lnTo>
                  <a:lnTo>
                    <a:pt x="51" y="98"/>
                  </a:lnTo>
                  <a:lnTo>
                    <a:pt x="47" y="79"/>
                  </a:lnTo>
                  <a:lnTo>
                    <a:pt x="47" y="57"/>
                  </a:lnTo>
                  <a:lnTo>
                    <a:pt x="58" y="34"/>
                  </a:lnTo>
                  <a:lnTo>
                    <a:pt x="59" y="18"/>
                  </a:lnTo>
                  <a:lnTo>
                    <a:pt x="52" y="8"/>
                  </a:lnTo>
                  <a:lnTo>
                    <a:pt x="42" y="3"/>
                  </a:lnTo>
                  <a:lnTo>
                    <a:pt x="2" y="0"/>
                  </a:lnTo>
                  <a:lnTo>
                    <a:pt x="3" y="10"/>
                  </a:lnTo>
                  <a:lnTo>
                    <a:pt x="3" y="34"/>
                  </a:lnTo>
                  <a:lnTo>
                    <a:pt x="7" y="63"/>
                  </a:lnTo>
                  <a:lnTo>
                    <a:pt x="7" y="83"/>
                  </a:lnTo>
                  <a:lnTo>
                    <a:pt x="0" y="113"/>
                  </a:lnTo>
                  <a:lnTo>
                    <a:pt x="27" y="176"/>
                  </a:lnTo>
                  <a:lnTo>
                    <a:pt x="37" y="183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34" name="Freeform 83"/>
            <p:cNvSpPr>
              <a:spLocks/>
            </p:cNvSpPr>
            <p:nvPr/>
          </p:nvSpPr>
          <p:spPr bwMode="auto">
            <a:xfrm>
              <a:off x="3781878" y="2443073"/>
              <a:ext cx="18667" cy="15789"/>
            </a:xfrm>
            <a:custGeom>
              <a:avLst/>
              <a:gdLst>
                <a:gd name="T0" fmla="*/ 11 w 34"/>
                <a:gd name="T1" fmla="*/ 4 h 29"/>
                <a:gd name="T2" fmla="*/ 8 w 34"/>
                <a:gd name="T3" fmla="*/ 2 h 29"/>
                <a:gd name="T4" fmla="*/ 4 w 34"/>
                <a:gd name="T5" fmla="*/ 1 h 29"/>
                <a:gd name="T6" fmla="*/ 3 w 34"/>
                <a:gd name="T7" fmla="*/ 0 h 29"/>
                <a:gd name="T8" fmla="*/ 2 w 34"/>
                <a:gd name="T9" fmla="*/ 0 h 29"/>
                <a:gd name="T10" fmla="*/ 0 w 34"/>
                <a:gd name="T11" fmla="*/ 0 h 29"/>
                <a:gd name="T12" fmla="*/ 0 w 34"/>
                <a:gd name="T13" fmla="*/ 4 h 29"/>
                <a:gd name="T14" fmla="*/ 0 w 34"/>
                <a:gd name="T15" fmla="*/ 6 h 29"/>
                <a:gd name="T16" fmla="*/ 0 w 34"/>
                <a:gd name="T17" fmla="*/ 7 h 29"/>
                <a:gd name="T18" fmla="*/ 4 w 34"/>
                <a:gd name="T19" fmla="*/ 9 h 29"/>
                <a:gd name="T20" fmla="*/ 5 w 34"/>
                <a:gd name="T21" fmla="*/ 9 h 29"/>
                <a:gd name="T22" fmla="*/ 6 w 34"/>
                <a:gd name="T23" fmla="*/ 10 h 29"/>
                <a:gd name="T24" fmla="*/ 8 w 34"/>
                <a:gd name="T25" fmla="*/ 9 h 29"/>
                <a:gd name="T26" fmla="*/ 10 w 34"/>
                <a:gd name="T27" fmla="*/ 9 h 29"/>
                <a:gd name="T28" fmla="*/ 11 w 34"/>
                <a:gd name="T29" fmla="*/ 8 h 29"/>
                <a:gd name="T30" fmla="*/ 12 w 34"/>
                <a:gd name="T31" fmla="*/ 6 h 29"/>
                <a:gd name="T32" fmla="*/ 11 w 34"/>
                <a:gd name="T33" fmla="*/ 4 h 29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34"/>
                <a:gd name="T52" fmla="*/ 0 h 29"/>
                <a:gd name="T53" fmla="*/ 34 w 34"/>
                <a:gd name="T54" fmla="*/ 29 h 29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34" h="29">
                  <a:moveTo>
                    <a:pt x="32" y="12"/>
                  </a:moveTo>
                  <a:lnTo>
                    <a:pt x="22" y="6"/>
                  </a:lnTo>
                  <a:lnTo>
                    <a:pt x="11" y="3"/>
                  </a:lnTo>
                  <a:lnTo>
                    <a:pt x="8" y="1"/>
                  </a:lnTo>
                  <a:lnTo>
                    <a:pt x="5" y="1"/>
                  </a:lnTo>
                  <a:lnTo>
                    <a:pt x="1" y="0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1" y="20"/>
                  </a:lnTo>
                  <a:lnTo>
                    <a:pt x="10" y="25"/>
                  </a:lnTo>
                  <a:lnTo>
                    <a:pt x="13" y="27"/>
                  </a:lnTo>
                  <a:lnTo>
                    <a:pt x="17" y="29"/>
                  </a:lnTo>
                  <a:lnTo>
                    <a:pt x="23" y="27"/>
                  </a:lnTo>
                  <a:lnTo>
                    <a:pt x="27" y="25"/>
                  </a:lnTo>
                  <a:lnTo>
                    <a:pt x="30" y="23"/>
                  </a:lnTo>
                  <a:lnTo>
                    <a:pt x="34" y="18"/>
                  </a:lnTo>
                  <a:lnTo>
                    <a:pt x="32" y="12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35" name="Freeform 84"/>
            <p:cNvSpPr>
              <a:spLocks/>
            </p:cNvSpPr>
            <p:nvPr/>
          </p:nvSpPr>
          <p:spPr bwMode="auto">
            <a:xfrm>
              <a:off x="3669877" y="2088520"/>
              <a:ext cx="142156" cy="206703"/>
            </a:xfrm>
            <a:custGeom>
              <a:avLst/>
              <a:gdLst>
                <a:gd name="T0" fmla="*/ 17 w 234"/>
                <a:gd name="T1" fmla="*/ 131 h 418"/>
                <a:gd name="T2" fmla="*/ 32 w 234"/>
                <a:gd name="T3" fmla="*/ 128 h 418"/>
                <a:gd name="T4" fmla="*/ 51 w 234"/>
                <a:gd name="T5" fmla="*/ 124 h 418"/>
                <a:gd name="T6" fmla="*/ 81 w 234"/>
                <a:gd name="T7" fmla="*/ 119 h 418"/>
                <a:gd name="T8" fmla="*/ 81 w 234"/>
                <a:gd name="T9" fmla="*/ 113 h 418"/>
                <a:gd name="T10" fmla="*/ 80 w 234"/>
                <a:gd name="T11" fmla="*/ 108 h 418"/>
                <a:gd name="T12" fmla="*/ 84 w 234"/>
                <a:gd name="T13" fmla="*/ 96 h 418"/>
                <a:gd name="T14" fmla="*/ 68 w 234"/>
                <a:gd name="T15" fmla="*/ 94 h 418"/>
                <a:gd name="T16" fmla="*/ 67 w 234"/>
                <a:gd name="T17" fmla="*/ 81 h 418"/>
                <a:gd name="T18" fmla="*/ 62 w 234"/>
                <a:gd name="T19" fmla="*/ 71 h 418"/>
                <a:gd name="T20" fmla="*/ 50 w 234"/>
                <a:gd name="T21" fmla="*/ 53 h 418"/>
                <a:gd name="T22" fmla="*/ 35 w 234"/>
                <a:gd name="T23" fmla="*/ 41 h 418"/>
                <a:gd name="T24" fmla="*/ 44 w 234"/>
                <a:gd name="T25" fmla="*/ 19 h 418"/>
                <a:gd name="T26" fmla="*/ 36 w 234"/>
                <a:gd name="T27" fmla="*/ 13 h 418"/>
                <a:gd name="T28" fmla="*/ 25 w 234"/>
                <a:gd name="T29" fmla="*/ 15 h 418"/>
                <a:gd name="T30" fmla="*/ 27 w 234"/>
                <a:gd name="T31" fmla="*/ 0 h 418"/>
                <a:gd name="T32" fmla="*/ 12 w 234"/>
                <a:gd name="T33" fmla="*/ 4 h 418"/>
                <a:gd name="T34" fmla="*/ 7 w 234"/>
                <a:gd name="T35" fmla="*/ 13 h 418"/>
                <a:gd name="T36" fmla="*/ 3 w 234"/>
                <a:gd name="T37" fmla="*/ 33 h 418"/>
                <a:gd name="T38" fmla="*/ 11 w 234"/>
                <a:gd name="T39" fmla="*/ 32 h 418"/>
                <a:gd name="T40" fmla="*/ 5 w 234"/>
                <a:gd name="T41" fmla="*/ 42 h 418"/>
                <a:gd name="T42" fmla="*/ 4 w 234"/>
                <a:gd name="T43" fmla="*/ 54 h 418"/>
                <a:gd name="T44" fmla="*/ 14 w 234"/>
                <a:gd name="T45" fmla="*/ 50 h 418"/>
                <a:gd name="T46" fmla="*/ 13 w 234"/>
                <a:gd name="T47" fmla="*/ 57 h 418"/>
                <a:gd name="T48" fmla="*/ 15 w 234"/>
                <a:gd name="T49" fmla="*/ 62 h 418"/>
                <a:gd name="T50" fmla="*/ 25 w 234"/>
                <a:gd name="T51" fmla="*/ 62 h 418"/>
                <a:gd name="T52" fmla="*/ 29 w 234"/>
                <a:gd name="T53" fmla="*/ 65 h 418"/>
                <a:gd name="T54" fmla="*/ 31 w 234"/>
                <a:gd name="T55" fmla="*/ 77 h 418"/>
                <a:gd name="T56" fmla="*/ 34 w 234"/>
                <a:gd name="T57" fmla="*/ 84 h 418"/>
                <a:gd name="T58" fmla="*/ 22 w 234"/>
                <a:gd name="T59" fmla="*/ 88 h 418"/>
                <a:gd name="T60" fmla="*/ 22 w 234"/>
                <a:gd name="T61" fmla="*/ 101 h 418"/>
                <a:gd name="T62" fmla="*/ 13 w 234"/>
                <a:gd name="T63" fmla="*/ 104 h 418"/>
                <a:gd name="T64" fmla="*/ 14 w 234"/>
                <a:gd name="T65" fmla="*/ 109 h 418"/>
                <a:gd name="T66" fmla="*/ 24 w 234"/>
                <a:gd name="T67" fmla="*/ 109 h 418"/>
                <a:gd name="T68" fmla="*/ 28 w 234"/>
                <a:gd name="T69" fmla="*/ 115 h 418"/>
                <a:gd name="T70" fmla="*/ 30 w 234"/>
                <a:gd name="T71" fmla="*/ 121 h 418"/>
                <a:gd name="T72" fmla="*/ 19 w 234"/>
                <a:gd name="T73" fmla="*/ 127 h 418"/>
                <a:gd name="T74" fmla="*/ 11 w 234"/>
                <a:gd name="T75" fmla="*/ 131 h 418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234"/>
                <a:gd name="T115" fmla="*/ 0 h 418"/>
                <a:gd name="T116" fmla="*/ 234 w 234"/>
                <a:gd name="T117" fmla="*/ 418 h 418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234" h="418">
                  <a:moveTo>
                    <a:pt x="32" y="418"/>
                  </a:moveTo>
                  <a:lnTo>
                    <a:pt x="48" y="413"/>
                  </a:lnTo>
                  <a:lnTo>
                    <a:pt x="77" y="411"/>
                  </a:lnTo>
                  <a:lnTo>
                    <a:pt x="88" y="402"/>
                  </a:lnTo>
                  <a:lnTo>
                    <a:pt x="107" y="391"/>
                  </a:lnTo>
                  <a:lnTo>
                    <a:pt x="143" y="391"/>
                  </a:lnTo>
                  <a:lnTo>
                    <a:pt x="190" y="385"/>
                  </a:lnTo>
                  <a:lnTo>
                    <a:pt x="226" y="375"/>
                  </a:lnTo>
                  <a:lnTo>
                    <a:pt x="221" y="365"/>
                  </a:lnTo>
                  <a:lnTo>
                    <a:pt x="226" y="355"/>
                  </a:lnTo>
                  <a:lnTo>
                    <a:pt x="223" y="341"/>
                  </a:lnTo>
                  <a:lnTo>
                    <a:pt x="223" y="338"/>
                  </a:lnTo>
                  <a:lnTo>
                    <a:pt x="229" y="321"/>
                  </a:lnTo>
                  <a:lnTo>
                    <a:pt x="234" y="301"/>
                  </a:lnTo>
                  <a:lnTo>
                    <a:pt x="212" y="287"/>
                  </a:lnTo>
                  <a:lnTo>
                    <a:pt x="189" y="296"/>
                  </a:lnTo>
                  <a:lnTo>
                    <a:pt x="187" y="287"/>
                  </a:lnTo>
                  <a:lnTo>
                    <a:pt x="187" y="255"/>
                  </a:lnTo>
                  <a:lnTo>
                    <a:pt x="173" y="245"/>
                  </a:lnTo>
                  <a:lnTo>
                    <a:pt x="173" y="223"/>
                  </a:lnTo>
                  <a:lnTo>
                    <a:pt x="155" y="206"/>
                  </a:lnTo>
                  <a:lnTo>
                    <a:pt x="138" y="168"/>
                  </a:lnTo>
                  <a:lnTo>
                    <a:pt x="117" y="151"/>
                  </a:lnTo>
                  <a:lnTo>
                    <a:pt x="97" y="129"/>
                  </a:lnTo>
                  <a:lnTo>
                    <a:pt x="95" y="107"/>
                  </a:lnTo>
                  <a:lnTo>
                    <a:pt x="122" y="61"/>
                  </a:lnTo>
                  <a:lnTo>
                    <a:pt x="116" y="53"/>
                  </a:lnTo>
                  <a:lnTo>
                    <a:pt x="100" y="41"/>
                  </a:lnTo>
                  <a:lnTo>
                    <a:pt x="78" y="44"/>
                  </a:lnTo>
                  <a:lnTo>
                    <a:pt x="70" y="46"/>
                  </a:lnTo>
                  <a:lnTo>
                    <a:pt x="66" y="29"/>
                  </a:lnTo>
                  <a:lnTo>
                    <a:pt x="75" y="0"/>
                  </a:lnTo>
                  <a:lnTo>
                    <a:pt x="55" y="2"/>
                  </a:lnTo>
                  <a:lnTo>
                    <a:pt x="34" y="14"/>
                  </a:lnTo>
                  <a:lnTo>
                    <a:pt x="27" y="29"/>
                  </a:lnTo>
                  <a:lnTo>
                    <a:pt x="19" y="41"/>
                  </a:lnTo>
                  <a:lnTo>
                    <a:pt x="17" y="70"/>
                  </a:lnTo>
                  <a:lnTo>
                    <a:pt x="9" y="104"/>
                  </a:lnTo>
                  <a:lnTo>
                    <a:pt x="21" y="112"/>
                  </a:lnTo>
                  <a:lnTo>
                    <a:pt x="31" y="99"/>
                  </a:lnTo>
                  <a:lnTo>
                    <a:pt x="31" y="112"/>
                  </a:lnTo>
                  <a:lnTo>
                    <a:pt x="14" y="131"/>
                  </a:lnTo>
                  <a:lnTo>
                    <a:pt x="0" y="172"/>
                  </a:lnTo>
                  <a:lnTo>
                    <a:pt x="10" y="170"/>
                  </a:lnTo>
                  <a:lnTo>
                    <a:pt x="29" y="151"/>
                  </a:lnTo>
                  <a:lnTo>
                    <a:pt x="39" y="156"/>
                  </a:lnTo>
                  <a:lnTo>
                    <a:pt x="34" y="170"/>
                  </a:lnTo>
                  <a:lnTo>
                    <a:pt x="36" y="178"/>
                  </a:lnTo>
                  <a:lnTo>
                    <a:pt x="31" y="192"/>
                  </a:lnTo>
                  <a:lnTo>
                    <a:pt x="43" y="195"/>
                  </a:lnTo>
                  <a:lnTo>
                    <a:pt x="56" y="195"/>
                  </a:lnTo>
                  <a:lnTo>
                    <a:pt x="70" y="194"/>
                  </a:lnTo>
                  <a:lnTo>
                    <a:pt x="83" y="201"/>
                  </a:lnTo>
                  <a:lnTo>
                    <a:pt x="80" y="204"/>
                  </a:lnTo>
                  <a:lnTo>
                    <a:pt x="70" y="223"/>
                  </a:lnTo>
                  <a:lnTo>
                    <a:pt x="85" y="241"/>
                  </a:lnTo>
                  <a:lnTo>
                    <a:pt x="99" y="257"/>
                  </a:lnTo>
                  <a:lnTo>
                    <a:pt x="94" y="265"/>
                  </a:lnTo>
                  <a:lnTo>
                    <a:pt x="77" y="267"/>
                  </a:lnTo>
                  <a:lnTo>
                    <a:pt x="61" y="275"/>
                  </a:lnTo>
                  <a:lnTo>
                    <a:pt x="56" y="285"/>
                  </a:lnTo>
                  <a:lnTo>
                    <a:pt x="61" y="316"/>
                  </a:lnTo>
                  <a:lnTo>
                    <a:pt x="49" y="326"/>
                  </a:lnTo>
                  <a:lnTo>
                    <a:pt x="36" y="328"/>
                  </a:lnTo>
                  <a:lnTo>
                    <a:pt x="32" y="338"/>
                  </a:lnTo>
                  <a:lnTo>
                    <a:pt x="38" y="343"/>
                  </a:lnTo>
                  <a:lnTo>
                    <a:pt x="53" y="343"/>
                  </a:lnTo>
                  <a:lnTo>
                    <a:pt x="68" y="343"/>
                  </a:lnTo>
                  <a:lnTo>
                    <a:pt x="73" y="350"/>
                  </a:lnTo>
                  <a:lnTo>
                    <a:pt x="78" y="360"/>
                  </a:lnTo>
                  <a:lnTo>
                    <a:pt x="88" y="363"/>
                  </a:lnTo>
                  <a:lnTo>
                    <a:pt x="83" y="379"/>
                  </a:lnTo>
                  <a:lnTo>
                    <a:pt x="70" y="391"/>
                  </a:lnTo>
                  <a:lnTo>
                    <a:pt x="53" y="399"/>
                  </a:lnTo>
                  <a:lnTo>
                    <a:pt x="43" y="406"/>
                  </a:lnTo>
                  <a:lnTo>
                    <a:pt x="32" y="413"/>
                  </a:lnTo>
                  <a:lnTo>
                    <a:pt x="32" y="418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36" name="Freeform 85"/>
            <p:cNvSpPr>
              <a:spLocks/>
            </p:cNvSpPr>
            <p:nvPr/>
          </p:nvSpPr>
          <p:spPr bwMode="auto">
            <a:xfrm>
              <a:off x="3641159" y="2177517"/>
              <a:ext cx="41642" cy="31580"/>
            </a:xfrm>
            <a:custGeom>
              <a:avLst/>
              <a:gdLst>
                <a:gd name="T0" fmla="*/ 19 w 72"/>
                <a:gd name="T1" fmla="*/ 21 h 68"/>
                <a:gd name="T2" fmla="*/ 18 w 72"/>
                <a:gd name="T3" fmla="*/ 18 h 68"/>
                <a:gd name="T4" fmla="*/ 22 w 72"/>
                <a:gd name="T5" fmla="*/ 17 h 68"/>
                <a:gd name="T6" fmla="*/ 24 w 72"/>
                <a:gd name="T7" fmla="*/ 15 h 68"/>
                <a:gd name="T8" fmla="*/ 24 w 72"/>
                <a:gd name="T9" fmla="*/ 11 h 68"/>
                <a:gd name="T10" fmla="*/ 23 w 72"/>
                <a:gd name="T11" fmla="*/ 7 h 68"/>
                <a:gd name="T12" fmla="*/ 21 w 72"/>
                <a:gd name="T13" fmla="*/ 4 h 68"/>
                <a:gd name="T14" fmla="*/ 18 w 72"/>
                <a:gd name="T15" fmla="*/ 1 h 68"/>
                <a:gd name="T16" fmla="*/ 13 w 72"/>
                <a:gd name="T17" fmla="*/ 0 h 68"/>
                <a:gd name="T18" fmla="*/ 9 w 72"/>
                <a:gd name="T19" fmla="*/ 0 h 68"/>
                <a:gd name="T20" fmla="*/ 5 w 72"/>
                <a:gd name="T21" fmla="*/ 0 h 68"/>
                <a:gd name="T22" fmla="*/ 4 w 72"/>
                <a:gd name="T23" fmla="*/ 1 h 68"/>
                <a:gd name="T24" fmla="*/ 0 w 72"/>
                <a:gd name="T25" fmla="*/ 5 h 68"/>
                <a:gd name="T26" fmla="*/ 1 w 72"/>
                <a:gd name="T27" fmla="*/ 9 h 68"/>
                <a:gd name="T28" fmla="*/ 2 w 72"/>
                <a:gd name="T29" fmla="*/ 11 h 68"/>
                <a:gd name="T30" fmla="*/ 5 w 72"/>
                <a:gd name="T31" fmla="*/ 13 h 68"/>
                <a:gd name="T32" fmla="*/ 11 w 72"/>
                <a:gd name="T33" fmla="*/ 14 h 68"/>
                <a:gd name="T34" fmla="*/ 14 w 72"/>
                <a:gd name="T35" fmla="*/ 18 h 68"/>
                <a:gd name="T36" fmla="*/ 19 w 72"/>
                <a:gd name="T37" fmla="*/ 21 h 68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72"/>
                <a:gd name="T58" fmla="*/ 0 h 68"/>
                <a:gd name="T59" fmla="*/ 72 w 72"/>
                <a:gd name="T60" fmla="*/ 68 h 68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72" h="68">
                  <a:moveTo>
                    <a:pt x="56" y="68"/>
                  </a:moveTo>
                  <a:lnTo>
                    <a:pt x="55" y="59"/>
                  </a:lnTo>
                  <a:lnTo>
                    <a:pt x="65" y="54"/>
                  </a:lnTo>
                  <a:lnTo>
                    <a:pt x="72" y="47"/>
                  </a:lnTo>
                  <a:lnTo>
                    <a:pt x="72" y="35"/>
                  </a:lnTo>
                  <a:lnTo>
                    <a:pt x="68" y="24"/>
                  </a:lnTo>
                  <a:lnTo>
                    <a:pt x="63" y="12"/>
                  </a:lnTo>
                  <a:lnTo>
                    <a:pt x="53" y="3"/>
                  </a:lnTo>
                  <a:lnTo>
                    <a:pt x="38" y="0"/>
                  </a:lnTo>
                  <a:lnTo>
                    <a:pt x="27" y="0"/>
                  </a:lnTo>
                  <a:lnTo>
                    <a:pt x="16" y="1"/>
                  </a:lnTo>
                  <a:lnTo>
                    <a:pt x="12" y="3"/>
                  </a:lnTo>
                  <a:lnTo>
                    <a:pt x="0" y="17"/>
                  </a:lnTo>
                  <a:lnTo>
                    <a:pt x="2" y="29"/>
                  </a:lnTo>
                  <a:lnTo>
                    <a:pt x="5" y="34"/>
                  </a:lnTo>
                  <a:lnTo>
                    <a:pt x="14" y="42"/>
                  </a:lnTo>
                  <a:lnTo>
                    <a:pt x="33" y="44"/>
                  </a:lnTo>
                  <a:lnTo>
                    <a:pt x="43" y="59"/>
                  </a:lnTo>
                  <a:lnTo>
                    <a:pt x="56" y="68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37" name="Freeform 86"/>
            <p:cNvSpPr>
              <a:spLocks/>
            </p:cNvSpPr>
            <p:nvPr/>
          </p:nvSpPr>
          <p:spPr bwMode="auto">
            <a:xfrm>
              <a:off x="3629671" y="2430153"/>
              <a:ext cx="201028" cy="133496"/>
            </a:xfrm>
            <a:custGeom>
              <a:avLst/>
              <a:gdLst>
                <a:gd name="T0" fmla="*/ 92 w 347"/>
                <a:gd name="T1" fmla="*/ 8 h 268"/>
                <a:gd name="T2" fmla="*/ 76 w 347"/>
                <a:gd name="T3" fmla="*/ 0 h 268"/>
                <a:gd name="T4" fmla="*/ 74 w 347"/>
                <a:gd name="T5" fmla="*/ 1 h 268"/>
                <a:gd name="T6" fmla="*/ 70 w 347"/>
                <a:gd name="T7" fmla="*/ 2 h 268"/>
                <a:gd name="T8" fmla="*/ 56 w 347"/>
                <a:gd name="T9" fmla="*/ 2 h 268"/>
                <a:gd name="T10" fmla="*/ 46 w 347"/>
                <a:gd name="T11" fmla="*/ 3 h 268"/>
                <a:gd name="T12" fmla="*/ 33 w 347"/>
                <a:gd name="T13" fmla="*/ 2 h 268"/>
                <a:gd name="T14" fmla="*/ 23 w 347"/>
                <a:gd name="T15" fmla="*/ 2 h 268"/>
                <a:gd name="T16" fmla="*/ 13 w 347"/>
                <a:gd name="T17" fmla="*/ 2 h 268"/>
                <a:gd name="T18" fmla="*/ 5 w 347"/>
                <a:gd name="T19" fmla="*/ 3 h 268"/>
                <a:gd name="T20" fmla="*/ 1 w 347"/>
                <a:gd name="T21" fmla="*/ 5 h 268"/>
                <a:gd name="T22" fmla="*/ 0 w 347"/>
                <a:gd name="T23" fmla="*/ 9 h 268"/>
                <a:gd name="T24" fmla="*/ 3 w 347"/>
                <a:gd name="T25" fmla="*/ 13 h 268"/>
                <a:gd name="T26" fmla="*/ 5 w 347"/>
                <a:gd name="T27" fmla="*/ 17 h 268"/>
                <a:gd name="T28" fmla="*/ 6 w 347"/>
                <a:gd name="T29" fmla="*/ 20 h 268"/>
                <a:gd name="T30" fmla="*/ 20 w 347"/>
                <a:gd name="T31" fmla="*/ 21 h 268"/>
                <a:gd name="T32" fmla="*/ 23 w 347"/>
                <a:gd name="T33" fmla="*/ 23 h 268"/>
                <a:gd name="T34" fmla="*/ 26 w 347"/>
                <a:gd name="T35" fmla="*/ 26 h 268"/>
                <a:gd name="T36" fmla="*/ 25 w 347"/>
                <a:gd name="T37" fmla="*/ 31 h 268"/>
                <a:gd name="T38" fmla="*/ 22 w 347"/>
                <a:gd name="T39" fmla="*/ 39 h 268"/>
                <a:gd name="T40" fmla="*/ 22 w 347"/>
                <a:gd name="T41" fmla="*/ 46 h 268"/>
                <a:gd name="T42" fmla="*/ 23 w 347"/>
                <a:gd name="T43" fmla="*/ 52 h 268"/>
                <a:gd name="T44" fmla="*/ 22 w 347"/>
                <a:gd name="T45" fmla="*/ 70 h 268"/>
                <a:gd name="T46" fmla="*/ 18 w 347"/>
                <a:gd name="T47" fmla="*/ 79 h 268"/>
                <a:gd name="T48" fmla="*/ 22 w 347"/>
                <a:gd name="T49" fmla="*/ 81 h 268"/>
                <a:gd name="T50" fmla="*/ 31 w 347"/>
                <a:gd name="T51" fmla="*/ 86 h 268"/>
                <a:gd name="T52" fmla="*/ 38 w 347"/>
                <a:gd name="T53" fmla="*/ 86 h 268"/>
                <a:gd name="T54" fmla="*/ 47 w 347"/>
                <a:gd name="T55" fmla="*/ 84 h 268"/>
                <a:gd name="T56" fmla="*/ 55 w 347"/>
                <a:gd name="T57" fmla="*/ 84 h 268"/>
                <a:gd name="T58" fmla="*/ 67 w 347"/>
                <a:gd name="T59" fmla="*/ 86 h 268"/>
                <a:gd name="T60" fmla="*/ 73 w 347"/>
                <a:gd name="T61" fmla="*/ 82 h 268"/>
                <a:gd name="T62" fmla="*/ 75 w 347"/>
                <a:gd name="T63" fmla="*/ 78 h 268"/>
                <a:gd name="T64" fmla="*/ 83 w 347"/>
                <a:gd name="T65" fmla="*/ 74 h 268"/>
                <a:gd name="T66" fmla="*/ 91 w 347"/>
                <a:gd name="T67" fmla="*/ 66 h 268"/>
                <a:gd name="T68" fmla="*/ 93 w 347"/>
                <a:gd name="T69" fmla="*/ 61 h 268"/>
                <a:gd name="T70" fmla="*/ 92 w 347"/>
                <a:gd name="T71" fmla="*/ 56 h 268"/>
                <a:gd name="T72" fmla="*/ 93 w 347"/>
                <a:gd name="T73" fmla="*/ 48 h 268"/>
                <a:gd name="T74" fmla="*/ 99 w 347"/>
                <a:gd name="T75" fmla="*/ 40 h 268"/>
                <a:gd name="T76" fmla="*/ 100 w 347"/>
                <a:gd name="T77" fmla="*/ 34 h 268"/>
                <a:gd name="T78" fmla="*/ 108 w 347"/>
                <a:gd name="T79" fmla="*/ 30 h 268"/>
                <a:gd name="T80" fmla="*/ 116 w 347"/>
                <a:gd name="T81" fmla="*/ 28 h 268"/>
                <a:gd name="T82" fmla="*/ 120 w 347"/>
                <a:gd name="T83" fmla="*/ 23 h 268"/>
                <a:gd name="T84" fmla="*/ 121 w 347"/>
                <a:gd name="T85" fmla="*/ 15 h 268"/>
                <a:gd name="T86" fmla="*/ 109 w 347"/>
                <a:gd name="T87" fmla="*/ 13 h 268"/>
                <a:gd name="T88" fmla="*/ 104 w 347"/>
                <a:gd name="T89" fmla="*/ 12 h 268"/>
                <a:gd name="T90" fmla="*/ 104 w 347"/>
                <a:gd name="T91" fmla="*/ 13 h 268"/>
                <a:gd name="T92" fmla="*/ 102 w 347"/>
                <a:gd name="T93" fmla="*/ 15 h 268"/>
                <a:gd name="T94" fmla="*/ 101 w 347"/>
                <a:gd name="T95" fmla="*/ 16 h 268"/>
                <a:gd name="T96" fmla="*/ 100 w 347"/>
                <a:gd name="T97" fmla="*/ 16 h 268"/>
                <a:gd name="T98" fmla="*/ 98 w 347"/>
                <a:gd name="T99" fmla="*/ 17 h 268"/>
                <a:gd name="T100" fmla="*/ 96 w 347"/>
                <a:gd name="T101" fmla="*/ 16 h 268"/>
                <a:gd name="T102" fmla="*/ 95 w 347"/>
                <a:gd name="T103" fmla="*/ 16 h 268"/>
                <a:gd name="T104" fmla="*/ 92 w 347"/>
                <a:gd name="T105" fmla="*/ 14 h 268"/>
                <a:gd name="T106" fmla="*/ 92 w 347"/>
                <a:gd name="T107" fmla="*/ 13 h 268"/>
                <a:gd name="T108" fmla="*/ 92 w 347"/>
                <a:gd name="T109" fmla="*/ 12 h 268"/>
                <a:gd name="T110" fmla="*/ 92 w 347"/>
                <a:gd name="T111" fmla="*/ 8 h 268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w 347"/>
                <a:gd name="T169" fmla="*/ 0 h 268"/>
                <a:gd name="T170" fmla="*/ 347 w 347"/>
                <a:gd name="T171" fmla="*/ 268 h 268"/>
              </a:gdLst>
              <a:ahLst/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T168" t="T169" r="T170" b="T171"/>
              <a:pathLst>
                <a:path w="347" h="268">
                  <a:moveTo>
                    <a:pt x="264" y="24"/>
                  </a:moveTo>
                  <a:lnTo>
                    <a:pt x="218" y="0"/>
                  </a:lnTo>
                  <a:lnTo>
                    <a:pt x="213" y="3"/>
                  </a:lnTo>
                  <a:lnTo>
                    <a:pt x="200" y="7"/>
                  </a:lnTo>
                  <a:lnTo>
                    <a:pt x="161" y="7"/>
                  </a:lnTo>
                  <a:lnTo>
                    <a:pt x="132" y="8"/>
                  </a:lnTo>
                  <a:lnTo>
                    <a:pt x="95" y="7"/>
                  </a:lnTo>
                  <a:lnTo>
                    <a:pt x="66" y="7"/>
                  </a:lnTo>
                  <a:lnTo>
                    <a:pt x="37" y="7"/>
                  </a:lnTo>
                  <a:lnTo>
                    <a:pt x="13" y="10"/>
                  </a:lnTo>
                  <a:lnTo>
                    <a:pt x="3" y="17"/>
                  </a:lnTo>
                  <a:lnTo>
                    <a:pt x="0" y="29"/>
                  </a:lnTo>
                  <a:lnTo>
                    <a:pt x="8" y="41"/>
                  </a:lnTo>
                  <a:lnTo>
                    <a:pt x="15" y="54"/>
                  </a:lnTo>
                  <a:lnTo>
                    <a:pt x="17" y="63"/>
                  </a:lnTo>
                  <a:lnTo>
                    <a:pt x="57" y="66"/>
                  </a:lnTo>
                  <a:lnTo>
                    <a:pt x="67" y="71"/>
                  </a:lnTo>
                  <a:lnTo>
                    <a:pt x="74" y="81"/>
                  </a:lnTo>
                  <a:lnTo>
                    <a:pt x="73" y="97"/>
                  </a:lnTo>
                  <a:lnTo>
                    <a:pt x="62" y="120"/>
                  </a:lnTo>
                  <a:lnTo>
                    <a:pt x="62" y="142"/>
                  </a:lnTo>
                  <a:lnTo>
                    <a:pt x="66" y="161"/>
                  </a:lnTo>
                  <a:lnTo>
                    <a:pt x="62" y="219"/>
                  </a:lnTo>
                  <a:lnTo>
                    <a:pt x="52" y="246"/>
                  </a:lnTo>
                  <a:lnTo>
                    <a:pt x="64" y="253"/>
                  </a:lnTo>
                  <a:lnTo>
                    <a:pt x="89" y="268"/>
                  </a:lnTo>
                  <a:lnTo>
                    <a:pt x="108" y="268"/>
                  </a:lnTo>
                  <a:lnTo>
                    <a:pt x="135" y="263"/>
                  </a:lnTo>
                  <a:lnTo>
                    <a:pt x="159" y="263"/>
                  </a:lnTo>
                  <a:lnTo>
                    <a:pt x="193" y="268"/>
                  </a:lnTo>
                  <a:lnTo>
                    <a:pt x="208" y="256"/>
                  </a:lnTo>
                  <a:lnTo>
                    <a:pt x="215" y="243"/>
                  </a:lnTo>
                  <a:lnTo>
                    <a:pt x="237" y="232"/>
                  </a:lnTo>
                  <a:lnTo>
                    <a:pt x="261" y="207"/>
                  </a:lnTo>
                  <a:lnTo>
                    <a:pt x="268" y="190"/>
                  </a:lnTo>
                  <a:lnTo>
                    <a:pt x="263" y="176"/>
                  </a:lnTo>
                  <a:lnTo>
                    <a:pt x="268" y="151"/>
                  </a:lnTo>
                  <a:lnTo>
                    <a:pt x="285" y="124"/>
                  </a:lnTo>
                  <a:lnTo>
                    <a:pt x="288" y="107"/>
                  </a:lnTo>
                  <a:lnTo>
                    <a:pt x="310" y="93"/>
                  </a:lnTo>
                  <a:lnTo>
                    <a:pt x="334" y="88"/>
                  </a:lnTo>
                  <a:lnTo>
                    <a:pt x="344" y="73"/>
                  </a:lnTo>
                  <a:lnTo>
                    <a:pt x="347" y="47"/>
                  </a:lnTo>
                  <a:lnTo>
                    <a:pt x="312" y="42"/>
                  </a:lnTo>
                  <a:lnTo>
                    <a:pt x="297" y="37"/>
                  </a:lnTo>
                  <a:lnTo>
                    <a:pt x="297" y="42"/>
                  </a:lnTo>
                  <a:lnTo>
                    <a:pt x="293" y="47"/>
                  </a:lnTo>
                  <a:lnTo>
                    <a:pt x="290" y="49"/>
                  </a:lnTo>
                  <a:lnTo>
                    <a:pt x="286" y="51"/>
                  </a:lnTo>
                  <a:lnTo>
                    <a:pt x="280" y="53"/>
                  </a:lnTo>
                  <a:lnTo>
                    <a:pt x="276" y="51"/>
                  </a:lnTo>
                  <a:lnTo>
                    <a:pt x="273" y="49"/>
                  </a:lnTo>
                  <a:lnTo>
                    <a:pt x="264" y="44"/>
                  </a:lnTo>
                  <a:lnTo>
                    <a:pt x="263" y="41"/>
                  </a:lnTo>
                  <a:lnTo>
                    <a:pt x="263" y="36"/>
                  </a:lnTo>
                  <a:lnTo>
                    <a:pt x="264" y="24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38" name="Freeform 87"/>
            <p:cNvSpPr>
              <a:spLocks/>
            </p:cNvSpPr>
            <p:nvPr/>
          </p:nvSpPr>
          <p:spPr bwMode="auto">
            <a:xfrm>
              <a:off x="4053266" y="2342592"/>
              <a:ext cx="110565" cy="44498"/>
            </a:xfrm>
            <a:custGeom>
              <a:avLst/>
              <a:gdLst>
                <a:gd name="T0" fmla="*/ 5 w 182"/>
                <a:gd name="T1" fmla="*/ 7 h 95"/>
                <a:gd name="T2" fmla="*/ 4 w 182"/>
                <a:gd name="T3" fmla="*/ 15 h 95"/>
                <a:gd name="T4" fmla="*/ 0 w 182"/>
                <a:gd name="T5" fmla="*/ 20 h 95"/>
                <a:gd name="T6" fmla="*/ 8 w 182"/>
                <a:gd name="T7" fmla="*/ 22 h 95"/>
                <a:gd name="T8" fmla="*/ 25 w 182"/>
                <a:gd name="T9" fmla="*/ 29 h 95"/>
                <a:gd name="T10" fmla="*/ 41 w 182"/>
                <a:gd name="T11" fmla="*/ 29 h 95"/>
                <a:gd name="T12" fmla="*/ 54 w 182"/>
                <a:gd name="T13" fmla="*/ 27 h 95"/>
                <a:gd name="T14" fmla="*/ 56 w 182"/>
                <a:gd name="T15" fmla="*/ 21 h 95"/>
                <a:gd name="T16" fmla="*/ 66 w 182"/>
                <a:gd name="T17" fmla="*/ 5 h 95"/>
                <a:gd name="T18" fmla="*/ 61 w 182"/>
                <a:gd name="T19" fmla="*/ 0 h 95"/>
                <a:gd name="T20" fmla="*/ 25 w 182"/>
                <a:gd name="T21" fmla="*/ 1 h 95"/>
                <a:gd name="T22" fmla="*/ 20 w 182"/>
                <a:gd name="T23" fmla="*/ 3 h 95"/>
                <a:gd name="T24" fmla="*/ 13 w 182"/>
                <a:gd name="T25" fmla="*/ 7 h 95"/>
                <a:gd name="T26" fmla="*/ 5 w 182"/>
                <a:gd name="T27" fmla="*/ 7 h 95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182"/>
                <a:gd name="T43" fmla="*/ 0 h 95"/>
                <a:gd name="T44" fmla="*/ 182 w 182"/>
                <a:gd name="T45" fmla="*/ 95 h 95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182" h="95">
                  <a:moveTo>
                    <a:pt x="14" y="22"/>
                  </a:moveTo>
                  <a:lnTo>
                    <a:pt x="12" y="48"/>
                  </a:lnTo>
                  <a:lnTo>
                    <a:pt x="0" y="65"/>
                  </a:lnTo>
                  <a:lnTo>
                    <a:pt x="22" y="72"/>
                  </a:lnTo>
                  <a:lnTo>
                    <a:pt x="70" y="94"/>
                  </a:lnTo>
                  <a:lnTo>
                    <a:pt x="114" y="95"/>
                  </a:lnTo>
                  <a:lnTo>
                    <a:pt x="148" y="87"/>
                  </a:lnTo>
                  <a:lnTo>
                    <a:pt x="155" y="70"/>
                  </a:lnTo>
                  <a:lnTo>
                    <a:pt x="182" y="17"/>
                  </a:lnTo>
                  <a:lnTo>
                    <a:pt x="167" y="0"/>
                  </a:lnTo>
                  <a:lnTo>
                    <a:pt x="70" y="2"/>
                  </a:lnTo>
                  <a:lnTo>
                    <a:pt x="56" y="9"/>
                  </a:lnTo>
                  <a:lnTo>
                    <a:pt x="36" y="22"/>
                  </a:lnTo>
                  <a:lnTo>
                    <a:pt x="14" y="22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39" name="Freeform 88"/>
            <p:cNvSpPr>
              <a:spLocks/>
            </p:cNvSpPr>
            <p:nvPr/>
          </p:nvSpPr>
          <p:spPr bwMode="auto">
            <a:xfrm>
              <a:off x="4122190" y="2344027"/>
              <a:ext cx="149335" cy="81820"/>
            </a:xfrm>
            <a:custGeom>
              <a:avLst/>
              <a:gdLst>
                <a:gd name="T0" fmla="*/ 55 w 253"/>
                <a:gd name="T1" fmla="*/ 0 h 167"/>
                <a:gd name="T2" fmla="*/ 51 w 253"/>
                <a:gd name="T3" fmla="*/ 0 h 167"/>
                <a:gd name="T4" fmla="*/ 45 w 253"/>
                <a:gd name="T5" fmla="*/ 6 h 167"/>
                <a:gd name="T6" fmla="*/ 24 w 253"/>
                <a:gd name="T7" fmla="*/ 4 h 167"/>
                <a:gd name="T8" fmla="*/ 14 w 253"/>
                <a:gd name="T9" fmla="*/ 21 h 167"/>
                <a:gd name="T10" fmla="*/ 12 w 253"/>
                <a:gd name="T11" fmla="*/ 26 h 167"/>
                <a:gd name="T12" fmla="*/ 0 w 253"/>
                <a:gd name="T13" fmla="*/ 29 h 167"/>
                <a:gd name="T14" fmla="*/ 2 w 253"/>
                <a:gd name="T15" fmla="*/ 36 h 167"/>
                <a:gd name="T16" fmla="*/ 10 w 253"/>
                <a:gd name="T17" fmla="*/ 44 h 167"/>
                <a:gd name="T18" fmla="*/ 20 w 253"/>
                <a:gd name="T19" fmla="*/ 51 h 167"/>
                <a:gd name="T20" fmla="*/ 33 w 253"/>
                <a:gd name="T21" fmla="*/ 53 h 167"/>
                <a:gd name="T22" fmla="*/ 50 w 253"/>
                <a:gd name="T23" fmla="*/ 52 h 167"/>
                <a:gd name="T24" fmla="*/ 63 w 253"/>
                <a:gd name="T25" fmla="*/ 49 h 167"/>
                <a:gd name="T26" fmla="*/ 82 w 253"/>
                <a:gd name="T27" fmla="*/ 53 h 167"/>
                <a:gd name="T28" fmla="*/ 83 w 253"/>
                <a:gd name="T29" fmla="*/ 44 h 167"/>
                <a:gd name="T30" fmla="*/ 89 w 253"/>
                <a:gd name="T31" fmla="*/ 35 h 167"/>
                <a:gd name="T32" fmla="*/ 78 w 253"/>
                <a:gd name="T33" fmla="*/ 34 h 167"/>
                <a:gd name="T34" fmla="*/ 69 w 253"/>
                <a:gd name="T35" fmla="*/ 25 h 167"/>
                <a:gd name="T36" fmla="*/ 64 w 253"/>
                <a:gd name="T37" fmla="*/ 5 h 167"/>
                <a:gd name="T38" fmla="*/ 58 w 253"/>
                <a:gd name="T39" fmla="*/ 0 h 167"/>
                <a:gd name="T40" fmla="*/ 55 w 253"/>
                <a:gd name="T41" fmla="*/ 0 h 167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253"/>
                <a:gd name="T64" fmla="*/ 0 h 167"/>
                <a:gd name="T65" fmla="*/ 253 w 253"/>
                <a:gd name="T66" fmla="*/ 167 h 167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253" h="167">
                  <a:moveTo>
                    <a:pt x="156" y="0"/>
                  </a:moveTo>
                  <a:lnTo>
                    <a:pt x="146" y="0"/>
                  </a:lnTo>
                  <a:lnTo>
                    <a:pt x="127" y="19"/>
                  </a:lnTo>
                  <a:lnTo>
                    <a:pt x="68" y="12"/>
                  </a:lnTo>
                  <a:lnTo>
                    <a:pt x="41" y="65"/>
                  </a:lnTo>
                  <a:lnTo>
                    <a:pt x="34" y="82"/>
                  </a:lnTo>
                  <a:lnTo>
                    <a:pt x="0" y="90"/>
                  </a:lnTo>
                  <a:lnTo>
                    <a:pt x="5" y="112"/>
                  </a:lnTo>
                  <a:lnTo>
                    <a:pt x="29" y="138"/>
                  </a:lnTo>
                  <a:lnTo>
                    <a:pt x="56" y="160"/>
                  </a:lnTo>
                  <a:lnTo>
                    <a:pt x="93" y="167"/>
                  </a:lnTo>
                  <a:lnTo>
                    <a:pt x="141" y="165"/>
                  </a:lnTo>
                  <a:lnTo>
                    <a:pt x="180" y="153"/>
                  </a:lnTo>
                  <a:lnTo>
                    <a:pt x="234" y="167"/>
                  </a:lnTo>
                  <a:lnTo>
                    <a:pt x="237" y="140"/>
                  </a:lnTo>
                  <a:lnTo>
                    <a:pt x="253" y="109"/>
                  </a:lnTo>
                  <a:lnTo>
                    <a:pt x="221" y="106"/>
                  </a:lnTo>
                  <a:lnTo>
                    <a:pt x="195" y="79"/>
                  </a:lnTo>
                  <a:lnTo>
                    <a:pt x="181" y="16"/>
                  </a:lnTo>
                  <a:lnTo>
                    <a:pt x="166" y="0"/>
                  </a:lnTo>
                  <a:lnTo>
                    <a:pt x="156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40" name="Freeform 89"/>
            <p:cNvSpPr>
              <a:spLocks/>
            </p:cNvSpPr>
            <p:nvPr/>
          </p:nvSpPr>
          <p:spPr bwMode="auto">
            <a:xfrm>
              <a:off x="4214089" y="2312448"/>
              <a:ext cx="73231" cy="83255"/>
            </a:xfrm>
            <a:custGeom>
              <a:avLst/>
              <a:gdLst>
                <a:gd name="T0" fmla="*/ 25 w 118"/>
                <a:gd name="T1" fmla="*/ 53 h 163"/>
                <a:gd name="T2" fmla="*/ 27 w 118"/>
                <a:gd name="T3" fmla="*/ 48 h 163"/>
                <a:gd name="T4" fmla="*/ 31 w 118"/>
                <a:gd name="T5" fmla="*/ 41 h 163"/>
                <a:gd name="T6" fmla="*/ 36 w 118"/>
                <a:gd name="T7" fmla="*/ 35 h 163"/>
                <a:gd name="T8" fmla="*/ 41 w 118"/>
                <a:gd name="T9" fmla="*/ 30 h 163"/>
                <a:gd name="T10" fmla="*/ 43 w 118"/>
                <a:gd name="T11" fmla="*/ 25 h 163"/>
                <a:gd name="T12" fmla="*/ 41 w 118"/>
                <a:gd name="T13" fmla="*/ 18 h 163"/>
                <a:gd name="T14" fmla="*/ 35 w 118"/>
                <a:gd name="T15" fmla="*/ 13 h 163"/>
                <a:gd name="T16" fmla="*/ 30 w 118"/>
                <a:gd name="T17" fmla="*/ 6 h 163"/>
                <a:gd name="T18" fmla="*/ 25 w 118"/>
                <a:gd name="T19" fmla="*/ 3 h 163"/>
                <a:gd name="T20" fmla="*/ 19 w 118"/>
                <a:gd name="T21" fmla="*/ 0 h 163"/>
                <a:gd name="T22" fmla="*/ 12 w 118"/>
                <a:gd name="T23" fmla="*/ 0 h 163"/>
                <a:gd name="T24" fmla="*/ 4 w 118"/>
                <a:gd name="T25" fmla="*/ 6 h 163"/>
                <a:gd name="T26" fmla="*/ 0 w 118"/>
                <a:gd name="T27" fmla="*/ 13 h 163"/>
                <a:gd name="T28" fmla="*/ 1 w 118"/>
                <a:gd name="T29" fmla="*/ 19 h 163"/>
                <a:gd name="T30" fmla="*/ 5 w 118"/>
                <a:gd name="T31" fmla="*/ 19 h 163"/>
                <a:gd name="T32" fmla="*/ 10 w 118"/>
                <a:gd name="T33" fmla="*/ 24 h 163"/>
                <a:gd name="T34" fmla="*/ 15 w 118"/>
                <a:gd name="T35" fmla="*/ 44 h 163"/>
                <a:gd name="T36" fmla="*/ 25 w 118"/>
                <a:gd name="T37" fmla="*/ 53 h 163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118"/>
                <a:gd name="T58" fmla="*/ 0 h 163"/>
                <a:gd name="T59" fmla="*/ 118 w 118"/>
                <a:gd name="T60" fmla="*/ 163 h 163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118" h="163">
                  <a:moveTo>
                    <a:pt x="68" y="163"/>
                  </a:moveTo>
                  <a:lnTo>
                    <a:pt x="73" y="149"/>
                  </a:lnTo>
                  <a:lnTo>
                    <a:pt x="84" y="127"/>
                  </a:lnTo>
                  <a:lnTo>
                    <a:pt x="100" y="107"/>
                  </a:lnTo>
                  <a:lnTo>
                    <a:pt x="113" y="91"/>
                  </a:lnTo>
                  <a:lnTo>
                    <a:pt x="118" y="78"/>
                  </a:lnTo>
                  <a:lnTo>
                    <a:pt x="112" y="56"/>
                  </a:lnTo>
                  <a:lnTo>
                    <a:pt x="95" y="39"/>
                  </a:lnTo>
                  <a:lnTo>
                    <a:pt x="81" y="18"/>
                  </a:lnTo>
                  <a:lnTo>
                    <a:pt x="69" y="8"/>
                  </a:lnTo>
                  <a:lnTo>
                    <a:pt x="52" y="0"/>
                  </a:lnTo>
                  <a:lnTo>
                    <a:pt x="32" y="1"/>
                  </a:lnTo>
                  <a:lnTo>
                    <a:pt x="12" y="18"/>
                  </a:lnTo>
                  <a:lnTo>
                    <a:pt x="0" y="39"/>
                  </a:lnTo>
                  <a:lnTo>
                    <a:pt x="3" y="57"/>
                  </a:lnTo>
                  <a:lnTo>
                    <a:pt x="13" y="57"/>
                  </a:lnTo>
                  <a:lnTo>
                    <a:pt x="28" y="73"/>
                  </a:lnTo>
                  <a:lnTo>
                    <a:pt x="42" y="136"/>
                  </a:lnTo>
                  <a:lnTo>
                    <a:pt x="68" y="163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41" name="Freeform 90"/>
            <p:cNvSpPr>
              <a:spLocks/>
            </p:cNvSpPr>
            <p:nvPr/>
          </p:nvSpPr>
          <p:spPr bwMode="auto">
            <a:xfrm>
              <a:off x="4148037" y="2417235"/>
              <a:ext cx="114873" cy="60288"/>
            </a:xfrm>
            <a:custGeom>
              <a:avLst/>
              <a:gdLst>
                <a:gd name="T0" fmla="*/ 68 w 190"/>
                <a:gd name="T1" fmla="*/ 5 h 119"/>
                <a:gd name="T2" fmla="*/ 49 w 190"/>
                <a:gd name="T3" fmla="*/ 0 h 119"/>
                <a:gd name="T4" fmla="*/ 35 w 190"/>
                <a:gd name="T5" fmla="*/ 4 h 119"/>
                <a:gd name="T6" fmla="*/ 18 w 190"/>
                <a:gd name="T7" fmla="*/ 5 h 119"/>
                <a:gd name="T8" fmla="*/ 4 w 190"/>
                <a:gd name="T9" fmla="*/ 2 h 119"/>
                <a:gd name="T10" fmla="*/ 5 w 190"/>
                <a:gd name="T11" fmla="*/ 15 h 119"/>
                <a:gd name="T12" fmla="*/ 0 w 190"/>
                <a:gd name="T13" fmla="*/ 23 h 119"/>
                <a:gd name="T14" fmla="*/ 1 w 190"/>
                <a:gd name="T15" fmla="*/ 27 h 119"/>
                <a:gd name="T16" fmla="*/ 2 w 190"/>
                <a:gd name="T17" fmla="*/ 39 h 119"/>
                <a:gd name="T18" fmla="*/ 15 w 190"/>
                <a:gd name="T19" fmla="*/ 38 h 119"/>
                <a:gd name="T20" fmla="*/ 36 w 190"/>
                <a:gd name="T21" fmla="*/ 34 h 119"/>
                <a:gd name="T22" fmla="*/ 44 w 190"/>
                <a:gd name="T23" fmla="*/ 28 h 119"/>
                <a:gd name="T24" fmla="*/ 64 w 190"/>
                <a:gd name="T25" fmla="*/ 19 h 119"/>
                <a:gd name="T26" fmla="*/ 64 w 190"/>
                <a:gd name="T27" fmla="*/ 13 h 119"/>
                <a:gd name="T28" fmla="*/ 68 w 190"/>
                <a:gd name="T29" fmla="*/ 5 h 119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90"/>
                <a:gd name="T46" fmla="*/ 0 h 119"/>
                <a:gd name="T47" fmla="*/ 190 w 190"/>
                <a:gd name="T48" fmla="*/ 119 h 119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90" h="119">
                  <a:moveTo>
                    <a:pt x="190" y="14"/>
                  </a:moveTo>
                  <a:lnTo>
                    <a:pt x="136" y="0"/>
                  </a:lnTo>
                  <a:lnTo>
                    <a:pt x="97" y="12"/>
                  </a:lnTo>
                  <a:lnTo>
                    <a:pt x="49" y="14"/>
                  </a:lnTo>
                  <a:lnTo>
                    <a:pt x="12" y="7"/>
                  </a:lnTo>
                  <a:lnTo>
                    <a:pt x="15" y="46"/>
                  </a:lnTo>
                  <a:lnTo>
                    <a:pt x="0" y="70"/>
                  </a:lnTo>
                  <a:lnTo>
                    <a:pt x="3" y="82"/>
                  </a:lnTo>
                  <a:lnTo>
                    <a:pt x="5" y="119"/>
                  </a:lnTo>
                  <a:lnTo>
                    <a:pt x="41" y="116"/>
                  </a:lnTo>
                  <a:lnTo>
                    <a:pt x="100" y="105"/>
                  </a:lnTo>
                  <a:lnTo>
                    <a:pt x="124" y="85"/>
                  </a:lnTo>
                  <a:lnTo>
                    <a:pt x="180" y="58"/>
                  </a:lnTo>
                  <a:lnTo>
                    <a:pt x="180" y="41"/>
                  </a:lnTo>
                  <a:lnTo>
                    <a:pt x="190" y="14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42" name="Freeform 91"/>
            <p:cNvSpPr>
              <a:spLocks/>
            </p:cNvSpPr>
            <p:nvPr/>
          </p:nvSpPr>
          <p:spPr bwMode="auto">
            <a:xfrm>
              <a:off x="4129369" y="2453120"/>
              <a:ext cx="22975" cy="25838"/>
            </a:xfrm>
            <a:custGeom>
              <a:avLst/>
              <a:gdLst>
                <a:gd name="T0" fmla="*/ 13 w 39"/>
                <a:gd name="T1" fmla="*/ 1 h 54"/>
                <a:gd name="T2" fmla="*/ 0 w 39"/>
                <a:gd name="T3" fmla="*/ 0 h 54"/>
                <a:gd name="T4" fmla="*/ 1 w 39"/>
                <a:gd name="T5" fmla="*/ 9 h 54"/>
                <a:gd name="T6" fmla="*/ 1 w 39"/>
                <a:gd name="T7" fmla="*/ 18 h 54"/>
                <a:gd name="T8" fmla="*/ 15 w 39"/>
                <a:gd name="T9" fmla="*/ 17 h 54"/>
                <a:gd name="T10" fmla="*/ 14 w 39"/>
                <a:gd name="T11" fmla="*/ 5 h 54"/>
                <a:gd name="T12" fmla="*/ 13 w 39"/>
                <a:gd name="T13" fmla="*/ 1 h 54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39"/>
                <a:gd name="T22" fmla="*/ 0 h 54"/>
                <a:gd name="T23" fmla="*/ 39 w 39"/>
                <a:gd name="T24" fmla="*/ 54 h 54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39" h="54">
                  <a:moveTo>
                    <a:pt x="34" y="2"/>
                  </a:moveTo>
                  <a:lnTo>
                    <a:pt x="0" y="0"/>
                  </a:lnTo>
                  <a:lnTo>
                    <a:pt x="3" y="26"/>
                  </a:lnTo>
                  <a:lnTo>
                    <a:pt x="2" y="54"/>
                  </a:lnTo>
                  <a:lnTo>
                    <a:pt x="39" y="51"/>
                  </a:lnTo>
                  <a:lnTo>
                    <a:pt x="37" y="14"/>
                  </a:lnTo>
                  <a:lnTo>
                    <a:pt x="34" y="2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43" name="Freeform 92"/>
            <p:cNvSpPr>
              <a:spLocks/>
            </p:cNvSpPr>
            <p:nvPr/>
          </p:nvSpPr>
          <p:spPr bwMode="auto">
            <a:xfrm>
              <a:off x="4102088" y="2448814"/>
              <a:ext cx="31590" cy="64594"/>
            </a:xfrm>
            <a:custGeom>
              <a:avLst/>
              <a:gdLst>
                <a:gd name="T0" fmla="*/ 18 w 50"/>
                <a:gd name="T1" fmla="*/ 2 h 129"/>
                <a:gd name="T2" fmla="*/ 14 w 50"/>
                <a:gd name="T3" fmla="*/ 0 h 129"/>
                <a:gd name="T4" fmla="*/ 8 w 50"/>
                <a:gd name="T5" fmla="*/ 1 h 129"/>
                <a:gd name="T6" fmla="*/ 1 w 50"/>
                <a:gd name="T7" fmla="*/ 7 h 129"/>
                <a:gd name="T8" fmla="*/ 5 w 50"/>
                <a:gd name="T9" fmla="*/ 12 h 129"/>
                <a:gd name="T10" fmla="*/ 1 w 50"/>
                <a:gd name="T11" fmla="*/ 17 h 129"/>
                <a:gd name="T12" fmla="*/ 0 w 50"/>
                <a:gd name="T13" fmla="*/ 26 h 129"/>
                <a:gd name="T14" fmla="*/ 13 w 50"/>
                <a:gd name="T15" fmla="*/ 39 h 129"/>
                <a:gd name="T16" fmla="*/ 15 w 50"/>
                <a:gd name="T17" fmla="*/ 41 h 129"/>
                <a:gd name="T18" fmla="*/ 19 w 50"/>
                <a:gd name="T19" fmla="*/ 19 h 129"/>
                <a:gd name="T20" fmla="*/ 19 w 50"/>
                <a:gd name="T21" fmla="*/ 10 h 129"/>
                <a:gd name="T22" fmla="*/ 18 w 50"/>
                <a:gd name="T23" fmla="*/ 2 h 129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50"/>
                <a:gd name="T37" fmla="*/ 0 h 129"/>
                <a:gd name="T38" fmla="*/ 50 w 50"/>
                <a:gd name="T39" fmla="*/ 129 h 129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50" h="129">
                  <a:moveTo>
                    <a:pt x="47" y="7"/>
                  </a:moveTo>
                  <a:lnTo>
                    <a:pt x="37" y="0"/>
                  </a:lnTo>
                  <a:lnTo>
                    <a:pt x="22" y="4"/>
                  </a:lnTo>
                  <a:lnTo>
                    <a:pt x="3" y="21"/>
                  </a:lnTo>
                  <a:lnTo>
                    <a:pt x="13" y="39"/>
                  </a:lnTo>
                  <a:lnTo>
                    <a:pt x="3" y="55"/>
                  </a:lnTo>
                  <a:lnTo>
                    <a:pt x="0" y="82"/>
                  </a:lnTo>
                  <a:lnTo>
                    <a:pt x="35" y="124"/>
                  </a:lnTo>
                  <a:lnTo>
                    <a:pt x="39" y="129"/>
                  </a:lnTo>
                  <a:lnTo>
                    <a:pt x="49" y="61"/>
                  </a:lnTo>
                  <a:lnTo>
                    <a:pt x="50" y="33"/>
                  </a:lnTo>
                  <a:lnTo>
                    <a:pt x="47" y="7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44" name="Freeform 93"/>
            <p:cNvSpPr>
              <a:spLocks/>
            </p:cNvSpPr>
            <p:nvPr/>
          </p:nvSpPr>
          <p:spPr bwMode="auto">
            <a:xfrm>
              <a:off x="4056138" y="2305271"/>
              <a:ext cx="96206" cy="48805"/>
            </a:xfrm>
            <a:custGeom>
              <a:avLst/>
              <a:gdLst>
                <a:gd name="T0" fmla="*/ 58 w 165"/>
                <a:gd name="T1" fmla="*/ 24 h 93"/>
                <a:gd name="T2" fmla="*/ 56 w 165"/>
                <a:gd name="T3" fmla="*/ 22 h 93"/>
                <a:gd name="T4" fmla="*/ 52 w 165"/>
                <a:gd name="T5" fmla="*/ 17 h 93"/>
                <a:gd name="T6" fmla="*/ 52 w 165"/>
                <a:gd name="T7" fmla="*/ 11 h 93"/>
                <a:gd name="T8" fmla="*/ 52 w 165"/>
                <a:gd name="T9" fmla="*/ 7 h 93"/>
                <a:gd name="T10" fmla="*/ 48 w 165"/>
                <a:gd name="T11" fmla="*/ 5 h 93"/>
                <a:gd name="T12" fmla="*/ 37 w 165"/>
                <a:gd name="T13" fmla="*/ 4 h 93"/>
                <a:gd name="T14" fmla="*/ 30 w 165"/>
                <a:gd name="T15" fmla="*/ 5 h 93"/>
                <a:gd name="T16" fmla="*/ 21 w 165"/>
                <a:gd name="T17" fmla="*/ 2 h 93"/>
                <a:gd name="T18" fmla="*/ 15 w 165"/>
                <a:gd name="T19" fmla="*/ 1 h 93"/>
                <a:gd name="T20" fmla="*/ 10 w 165"/>
                <a:gd name="T21" fmla="*/ 0 h 93"/>
                <a:gd name="T22" fmla="*/ 5 w 165"/>
                <a:gd name="T23" fmla="*/ 6 h 93"/>
                <a:gd name="T24" fmla="*/ 0 w 165"/>
                <a:gd name="T25" fmla="*/ 16 h 93"/>
                <a:gd name="T26" fmla="*/ 0 w 165"/>
                <a:gd name="T27" fmla="*/ 21 h 93"/>
                <a:gd name="T28" fmla="*/ 2 w 165"/>
                <a:gd name="T29" fmla="*/ 24 h 93"/>
                <a:gd name="T30" fmla="*/ 4 w 165"/>
                <a:gd name="T31" fmla="*/ 29 h 93"/>
                <a:gd name="T32" fmla="*/ 4 w 165"/>
                <a:gd name="T33" fmla="*/ 31 h 93"/>
                <a:gd name="T34" fmla="*/ 12 w 165"/>
                <a:gd name="T35" fmla="*/ 31 h 93"/>
                <a:gd name="T36" fmla="*/ 19 w 165"/>
                <a:gd name="T37" fmla="*/ 27 h 93"/>
                <a:gd name="T38" fmla="*/ 24 w 165"/>
                <a:gd name="T39" fmla="*/ 24 h 93"/>
                <a:gd name="T40" fmla="*/ 58 w 165"/>
                <a:gd name="T41" fmla="*/ 24 h 93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165"/>
                <a:gd name="T64" fmla="*/ 0 h 93"/>
                <a:gd name="T65" fmla="*/ 165 w 165"/>
                <a:gd name="T66" fmla="*/ 93 h 93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165" h="93">
                  <a:moveTo>
                    <a:pt x="165" y="71"/>
                  </a:moveTo>
                  <a:lnTo>
                    <a:pt x="158" y="66"/>
                  </a:lnTo>
                  <a:lnTo>
                    <a:pt x="149" y="51"/>
                  </a:lnTo>
                  <a:lnTo>
                    <a:pt x="148" y="32"/>
                  </a:lnTo>
                  <a:lnTo>
                    <a:pt x="148" y="22"/>
                  </a:lnTo>
                  <a:lnTo>
                    <a:pt x="136" y="15"/>
                  </a:lnTo>
                  <a:lnTo>
                    <a:pt x="105" y="12"/>
                  </a:lnTo>
                  <a:lnTo>
                    <a:pt x="85" y="15"/>
                  </a:lnTo>
                  <a:lnTo>
                    <a:pt x="61" y="5"/>
                  </a:lnTo>
                  <a:lnTo>
                    <a:pt x="42" y="3"/>
                  </a:lnTo>
                  <a:lnTo>
                    <a:pt x="29" y="0"/>
                  </a:lnTo>
                  <a:lnTo>
                    <a:pt x="15" y="19"/>
                  </a:lnTo>
                  <a:lnTo>
                    <a:pt x="0" y="48"/>
                  </a:lnTo>
                  <a:lnTo>
                    <a:pt x="0" y="63"/>
                  </a:lnTo>
                  <a:lnTo>
                    <a:pt x="7" y="71"/>
                  </a:lnTo>
                  <a:lnTo>
                    <a:pt x="12" y="88"/>
                  </a:lnTo>
                  <a:lnTo>
                    <a:pt x="12" y="93"/>
                  </a:lnTo>
                  <a:lnTo>
                    <a:pt x="34" y="93"/>
                  </a:lnTo>
                  <a:lnTo>
                    <a:pt x="54" y="80"/>
                  </a:lnTo>
                  <a:lnTo>
                    <a:pt x="68" y="73"/>
                  </a:lnTo>
                  <a:lnTo>
                    <a:pt x="165" y="71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45" name="Freeform 94"/>
            <p:cNvSpPr>
              <a:spLocks/>
            </p:cNvSpPr>
            <p:nvPr/>
          </p:nvSpPr>
          <p:spPr bwMode="auto">
            <a:xfrm>
              <a:off x="3987214" y="2461733"/>
              <a:ext cx="7179" cy="1436"/>
            </a:xfrm>
            <a:custGeom>
              <a:avLst/>
              <a:gdLst>
                <a:gd name="T0" fmla="*/ 4 w 8"/>
                <a:gd name="T1" fmla="*/ 1 h 9"/>
                <a:gd name="T2" fmla="*/ 4 w 8"/>
                <a:gd name="T3" fmla="*/ 0 h 9"/>
                <a:gd name="T4" fmla="*/ 3 w 8"/>
                <a:gd name="T5" fmla="*/ 0 h 9"/>
                <a:gd name="T6" fmla="*/ 3 w 8"/>
                <a:gd name="T7" fmla="*/ 0 h 9"/>
                <a:gd name="T8" fmla="*/ 2 w 8"/>
                <a:gd name="T9" fmla="*/ 0 h 9"/>
                <a:gd name="T10" fmla="*/ 1 w 8"/>
                <a:gd name="T11" fmla="*/ 0 h 9"/>
                <a:gd name="T12" fmla="*/ 1 w 8"/>
                <a:gd name="T13" fmla="*/ 0 h 9"/>
                <a:gd name="T14" fmla="*/ 0 w 8"/>
                <a:gd name="T15" fmla="*/ 0 h 9"/>
                <a:gd name="T16" fmla="*/ 0 w 8"/>
                <a:gd name="T17" fmla="*/ 0 h 9"/>
                <a:gd name="T18" fmla="*/ 0 w 8"/>
                <a:gd name="T19" fmla="*/ 1 h 9"/>
                <a:gd name="T20" fmla="*/ 0 w 8"/>
                <a:gd name="T21" fmla="*/ 1 h 9"/>
                <a:gd name="T22" fmla="*/ 0 w 8"/>
                <a:gd name="T23" fmla="*/ 2 h 9"/>
                <a:gd name="T24" fmla="*/ 1 w 8"/>
                <a:gd name="T25" fmla="*/ 2 h 9"/>
                <a:gd name="T26" fmla="*/ 1 w 8"/>
                <a:gd name="T27" fmla="*/ 2 h 9"/>
                <a:gd name="T28" fmla="*/ 1 w 8"/>
                <a:gd name="T29" fmla="*/ 2 h 9"/>
                <a:gd name="T30" fmla="*/ 2 w 8"/>
                <a:gd name="T31" fmla="*/ 2 h 9"/>
                <a:gd name="T32" fmla="*/ 3 w 8"/>
                <a:gd name="T33" fmla="*/ 2 h 9"/>
                <a:gd name="T34" fmla="*/ 3 w 8"/>
                <a:gd name="T35" fmla="*/ 2 h 9"/>
                <a:gd name="T36" fmla="*/ 4 w 8"/>
                <a:gd name="T37" fmla="*/ 2 h 9"/>
                <a:gd name="T38" fmla="*/ 4 w 8"/>
                <a:gd name="T39" fmla="*/ 1 h 9"/>
                <a:gd name="T40" fmla="*/ 4 w 8"/>
                <a:gd name="T41" fmla="*/ 1 h 9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8"/>
                <a:gd name="T64" fmla="*/ 0 h 9"/>
                <a:gd name="T65" fmla="*/ 8 w 8"/>
                <a:gd name="T66" fmla="*/ 9 h 9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8" h="9">
                  <a:moveTo>
                    <a:pt x="8" y="3"/>
                  </a:moveTo>
                  <a:lnTo>
                    <a:pt x="8" y="2"/>
                  </a:lnTo>
                  <a:lnTo>
                    <a:pt x="7" y="2"/>
                  </a:lnTo>
                  <a:lnTo>
                    <a:pt x="7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3"/>
                  </a:lnTo>
                  <a:lnTo>
                    <a:pt x="0" y="5"/>
                  </a:lnTo>
                  <a:lnTo>
                    <a:pt x="0" y="7"/>
                  </a:lnTo>
                  <a:lnTo>
                    <a:pt x="1" y="7"/>
                  </a:lnTo>
                  <a:lnTo>
                    <a:pt x="1" y="9"/>
                  </a:lnTo>
                  <a:lnTo>
                    <a:pt x="3" y="9"/>
                  </a:lnTo>
                  <a:lnTo>
                    <a:pt x="5" y="9"/>
                  </a:lnTo>
                  <a:lnTo>
                    <a:pt x="7" y="9"/>
                  </a:lnTo>
                  <a:lnTo>
                    <a:pt x="7" y="7"/>
                  </a:lnTo>
                  <a:lnTo>
                    <a:pt x="8" y="7"/>
                  </a:lnTo>
                  <a:lnTo>
                    <a:pt x="8" y="5"/>
                  </a:lnTo>
                  <a:lnTo>
                    <a:pt x="8" y="3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46" name="Freeform 95"/>
            <p:cNvSpPr>
              <a:spLocks/>
            </p:cNvSpPr>
            <p:nvPr/>
          </p:nvSpPr>
          <p:spPr bwMode="auto">
            <a:xfrm>
              <a:off x="3939829" y="2329673"/>
              <a:ext cx="126360" cy="55982"/>
            </a:xfrm>
            <a:custGeom>
              <a:avLst/>
              <a:gdLst>
                <a:gd name="T0" fmla="*/ 71 w 207"/>
                <a:gd name="T1" fmla="*/ 5 h 115"/>
                <a:gd name="T2" fmla="*/ 68 w 207"/>
                <a:gd name="T3" fmla="*/ 2 h 115"/>
                <a:gd name="T4" fmla="*/ 61 w 207"/>
                <a:gd name="T5" fmla="*/ 0 h 115"/>
                <a:gd name="T6" fmla="*/ 49 w 207"/>
                <a:gd name="T7" fmla="*/ 1 h 115"/>
                <a:gd name="T8" fmla="*/ 47 w 207"/>
                <a:gd name="T9" fmla="*/ 2 h 115"/>
                <a:gd name="T10" fmla="*/ 45 w 207"/>
                <a:gd name="T11" fmla="*/ 3 h 115"/>
                <a:gd name="T12" fmla="*/ 43 w 207"/>
                <a:gd name="T13" fmla="*/ 8 h 115"/>
                <a:gd name="T14" fmla="*/ 39 w 207"/>
                <a:gd name="T15" fmla="*/ 11 h 115"/>
                <a:gd name="T16" fmla="*/ 31 w 207"/>
                <a:gd name="T17" fmla="*/ 14 h 115"/>
                <a:gd name="T18" fmla="*/ 21 w 207"/>
                <a:gd name="T19" fmla="*/ 15 h 115"/>
                <a:gd name="T20" fmla="*/ 13 w 207"/>
                <a:gd name="T21" fmla="*/ 15 h 115"/>
                <a:gd name="T22" fmla="*/ 7 w 207"/>
                <a:gd name="T23" fmla="*/ 15 h 115"/>
                <a:gd name="T24" fmla="*/ 7 w 207"/>
                <a:gd name="T25" fmla="*/ 19 h 115"/>
                <a:gd name="T26" fmla="*/ 6 w 207"/>
                <a:gd name="T27" fmla="*/ 23 h 115"/>
                <a:gd name="T28" fmla="*/ 5 w 207"/>
                <a:gd name="T29" fmla="*/ 26 h 115"/>
                <a:gd name="T30" fmla="*/ 3 w 207"/>
                <a:gd name="T31" fmla="*/ 27 h 115"/>
                <a:gd name="T32" fmla="*/ 0 w 207"/>
                <a:gd name="T33" fmla="*/ 26 h 115"/>
                <a:gd name="T34" fmla="*/ 1 w 207"/>
                <a:gd name="T35" fmla="*/ 30 h 115"/>
                <a:gd name="T36" fmla="*/ 0 w 207"/>
                <a:gd name="T37" fmla="*/ 33 h 115"/>
                <a:gd name="T38" fmla="*/ 33 w 207"/>
                <a:gd name="T39" fmla="*/ 36 h 115"/>
                <a:gd name="T40" fmla="*/ 49 w 207"/>
                <a:gd name="T41" fmla="*/ 33 h 115"/>
                <a:gd name="T42" fmla="*/ 63 w 207"/>
                <a:gd name="T43" fmla="*/ 29 h 115"/>
                <a:gd name="T44" fmla="*/ 70 w 207"/>
                <a:gd name="T45" fmla="*/ 28 h 115"/>
                <a:gd name="T46" fmla="*/ 74 w 207"/>
                <a:gd name="T47" fmla="*/ 22 h 115"/>
                <a:gd name="T48" fmla="*/ 75 w 207"/>
                <a:gd name="T49" fmla="*/ 14 h 115"/>
                <a:gd name="T50" fmla="*/ 75 w 207"/>
                <a:gd name="T51" fmla="*/ 13 h 115"/>
                <a:gd name="T52" fmla="*/ 73 w 207"/>
                <a:gd name="T53" fmla="*/ 7 h 115"/>
                <a:gd name="T54" fmla="*/ 71 w 207"/>
                <a:gd name="T55" fmla="*/ 5 h 115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207"/>
                <a:gd name="T85" fmla="*/ 0 h 115"/>
                <a:gd name="T86" fmla="*/ 207 w 207"/>
                <a:gd name="T87" fmla="*/ 115 h 115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207" h="115">
                  <a:moveTo>
                    <a:pt x="195" y="15"/>
                  </a:moveTo>
                  <a:lnTo>
                    <a:pt x="188" y="6"/>
                  </a:lnTo>
                  <a:lnTo>
                    <a:pt x="169" y="0"/>
                  </a:lnTo>
                  <a:lnTo>
                    <a:pt x="136" y="3"/>
                  </a:lnTo>
                  <a:lnTo>
                    <a:pt x="129" y="6"/>
                  </a:lnTo>
                  <a:lnTo>
                    <a:pt x="124" y="10"/>
                  </a:lnTo>
                  <a:lnTo>
                    <a:pt x="120" y="25"/>
                  </a:lnTo>
                  <a:lnTo>
                    <a:pt x="107" y="34"/>
                  </a:lnTo>
                  <a:lnTo>
                    <a:pt x="85" y="44"/>
                  </a:lnTo>
                  <a:lnTo>
                    <a:pt x="59" y="47"/>
                  </a:lnTo>
                  <a:lnTo>
                    <a:pt x="35" y="47"/>
                  </a:lnTo>
                  <a:lnTo>
                    <a:pt x="18" y="49"/>
                  </a:lnTo>
                  <a:lnTo>
                    <a:pt x="18" y="62"/>
                  </a:lnTo>
                  <a:lnTo>
                    <a:pt x="17" y="73"/>
                  </a:lnTo>
                  <a:lnTo>
                    <a:pt x="15" y="84"/>
                  </a:lnTo>
                  <a:lnTo>
                    <a:pt x="8" y="86"/>
                  </a:lnTo>
                  <a:lnTo>
                    <a:pt x="0" y="84"/>
                  </a:lnTo>
                  <a:lnTo>
                    <a:pt x="3" y="96"/>
                  </a:lnTo>
                  <a:lnTo>
                    <a:pt x="1" y="107"/>
                  </a:lnTo>
                  <a:lnTo>
                    <a:pt x="90" y="115"/>
                  </a:lnTo>
                  <a:lnTo>
                    <a:pt x="136" y="107"/>
                  </a:lnTo>
                  <a:lnTo>
                    <a:pt x="173" y="93"/>
                  </a:lnTo>
                  <a:lnTo>
                    <a:pt x="193" y="88"/>
                  </a:lnTo>
                  <a:lnTo>
                    <a:pt x="205" y="71"/>
                  </a:lnTo>
                  <a:lnTo>
                    <a:pt x="207" y="45"/>
                  </a:lnTo>
                  <a:lnTo>
                    <a:pt x="207" y="40"/>
                  </a:lnTo>
                  <a:lnTo>
                    <a:pt x="202" y="23"/>
                  </a:lnTo>
                  <a:lnTo>
                    <a:pt x="195" y="15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47" name="Freeform 96"/>
            <p:cNvSpPr>
              <a:spLocks/>
            </p:cNvSpPr>
            <p:nvPr/>
          </p:nvSpPr>
          <p:spPr bwMode="auto">
            <a:xfrm>
              <a:off x="3876649" y="2177517"/>
              <a:ext cx="153643" cy="177994"/>
            </a:xfrm>
            <a:custGeom>
              <a:avLst/>
              <a:gdLst>
                <a:gd name="T0" fmla="*/ 37 w 260"/>
                <a:gd name="T1" fmla="*/ 4 h 360"/>
                <a:gd name="T2" fmla="*/ 28 w 260"/>
                <a:gd name="T3" fmla="*/ 0 h 360"/>
                <a:gd name="T4" fmla="*/ 29 w 260"/>
                <a:gd name="T5" fmla="*/ 13 h 360"/>
                <a:gd name="T6" fmla="*/ 31 w 260"/>
                <a:gd name="T7" fmla="*/ 19 h 360"/>
                <a:gd name="T8" fmla="*/ 29 w 260"/>
                <a:gd name="T9" fmla="*/ 21 h 360"/>
                <a:gd name="T10" fmla="*/ 29 w 260"/>
                <a:gd name="T11" fmla="*/ 26 h 360"/>
                <a:gd name="T12" fmla="*/ 23 w 260"/>
                <a:gd name="T13" fmla="*/ 21 h 360"/>
                <a:gd name="T14" fmla="*/ 19 w 260"/>
                <a:gd name="T15" fmla="*/ 23 h 360"/>
                <a:gd name="T16" fmla="*/ 13 w 260"/>
                <a:gd name="T17" fmla="*/ 25 h 360"/>
                <a:gd name="T18" fmla="*/ 15 w 260"/>
                <a:gd name="T19" fmla="*/ 30 h 360"/>
                <a:gd name="T20" fmla="*/ 16 w 260"/>
                <a:gd name="T21" fmla="*/ 35 h 360"/>
                <a:gd name="T22" fmla="*/ 15 w 260"/>
                <a:gd name="T23" fmla="*/ 40 h 360"/>
                <a:gd name="T24" fmla="*/ 11 w 260"/>
                <a:gd name="T25" fmla="*/ 44 h 360"/>
                <a:gd name="T26" fmla="*/ 9 w 260"/>
                <a:gd name="T27" fmla="*/ 48 h 360"/>
                <a:gd name="T28" fmla="*/ 7 w 260"/>
                <a:gd name="T29" fmla="*/ 52 h 360"/>
                <a:gd name="T30" fmla="*/ 6 w 260"/>
                <a:gd name="T31" fmla="*/ 57 h 360"/>
                <a:gd name="T32" fmla="*/ 0 w 260"/>
                <a:gd name="T33" fmla="*/ 61 h 360"/>
                <a:gd name="T34" fmla="*/ 1 w 260"/>
                <a:gd name="T35" fmla="*/ 65 h 360"/>
                <a:gd name="T36" fmla="*/ 4 w 260"/>
                <a:gd name="T37" fmla="*/ 71 h 360"/>
                <a:gd name="T38" fmla="*/ 10 w 260"/>
                <a:gd name="T39" fmla="*/ 75 h 360"/>
                <a:gd name="T40" fmla="*/ 15 w 260"/>
                <a:gd name="T41" fmla="*/ 80 h 360"/>
                <a:gd name="T42" fmla="*/ 21 w 260"/>
                <a:gd name="T43" fmla="*/ 87 h 360"/>
                <a:gd name="T44" fmla="*/ 16 w 260"/>
                <a:gd name="T45" fmla="*/ 113 h 360"/>
                <a:gd name="T46" fmla="*/ 22 w 260"/>
                <a:gd name="T47" fmla="*/ 112 h 360"/>
                <a:gd name="T48" fmla="*/ 31 w 260"/>
                <a:gd name="T49" fmla="*/ 112 h 360"/>
                <a:gd name="T50" fmla="*/ 33 w 260"/>
                <a:gd name="T51" fmla="*/ 114 h 360"/>
                <a:gd name="T52" fmla="*/ 39 w 260"/>
                <a:gd name="T53" fmla="*/ 115 h 360"/>
                <a:gd name="T54" fmla="*/ 42 w 260"/>
                <a:gd name="T55" fmla="*/ 115 h 360"/>
                <a:gd name="T56" fmla="*/ 45 w 260"/>
                <a:gd name="T57" fmla="*/ 113 h 360"/>
                <a:gd name="T58" fmla="*/ 51 w 260"/>
                <a:gd name="T59" fmla="*/ 113 h 360"/>
                <a:gd name="T60" fmla="*/ 59 w 260"/>
                <a:gd name="T61" fmla="*/ 113 h 360"/>
                <a:gd name="T62" fmla="*/ 69 w 260"/>
                <a:gd name="T63" fmla="*/ 112 h 360"/>
                <a:gd name="T64" fmla="*/ 76 w 260"/>
                <a:gd name="T65" fmla="*/ 109 h 360"/>
                <a:gd name="T66" fmla="*/ 81 w 260"/>
                <a:gd name="T67" fmla="*/ 106 h 360"/>
                <a:gd name="T68" fmla="*/ 82 w 260"/>
                <a:gd name="T69" fmla="*/ 101 h 360"/>
                <a:gd name="T70" fmla="*/ 84 w 260"/>
                <a:gd name="T71" fmla="*/ 100 h 360"/>
                <a:gd name="T72" fmla="*/ 67 w 260"/>
                <a:gd name="T73" fmla="*/ 82 h 360"/>
                <a:gd name="T74" fmla="*/ 90 w 260"/>
                <a:gd name="T75" fmla="*/ 65 h 360"/>
                <a:gd name="T76" fmla="*/ 87 w 260"/>
                <a:gd name="T77" fmla="*/ 59 h 360"/>
                <a:gd name="T78" fmla="*/ 90 w 260"/>
                <a:gd name="T79" fmla="*/ 50 h 360"/>
                <a:gd name="T80" fmla="*/ 92 w 260"/>
                <a:gd name="T81" fmla="*/ 41 h 360"/>
                <a:gd name="T82" fmla="*/ 91 w 260"/>
                <a:gd name="T83" fmla="*/ 35 h 360"/>
                <a:gd name="T84" fmla="*/ 87 w 260"/>
                <a:gd name="T85" fmla="*/ 21 h 360"/>
                <a:gd name="T86" fmla="*/ 81 w 260"/>
                <a:gd name="T87" fmla="*/ 19 h 360"/>
                <a:gd name="T88" fmla="*/ 81 w 260"/>
                <a:gd name="T89" fmla="*/ 15 h 360"/>
                <a:gd name="T90" fmla="*/ 79 w 260"/>
                <a:gd name="T91" fmla="*/ 14 h 360"/>
                <a:gd name="T92" fmla="*/ 75 w 260"/>
                <a:gd name="T93" fmla="*/ 10 h 360"/>
                <a:gd name="T94" fmla="*/ 71 w 260"/>
                <a:gd name="T95" fmla="*/ 10 h 360"/>
                <a:gd name="T96" fmla="*/ 69 w 260"/>
                <a:gd name="T97" fmla="*/ 10 h 360"/>
                <a:gd name="T98" fmla="*/ 65 w 260"/>
                <a:gd name="T99" fmla="*/ 12 h 360"/>
                <a:gd name="T100" fmla="*/ 64 w 260"/>
                <a:gd name="T101" fmla="*/ 14 h 360"/>
                <a:gd name="T102" fmla="*/ 61 w 260"/>
                <a:gd name="T103" fmla="*/ 16 h 360"/>
                <a:gd name="T104" fmla="*/ 57 w 260"/>
                <a:gd name="T105" fmla="*/ 17 h 360"/>
                <a:gd name="T106" fmla="*/ 55 w 260"/>
                <a:gd name="T107" fmla="*/ 17 h 360"/>
                <a:gd name="T108" fmla="*/ 51 w 260"/>
                <a:gd name="T109" fmla="*/ 17 h 360"/>
                <a:gd name="T110" fmla="*/ 47 w 260"/>
                <a:gd name="T111" fmla="*/ 16 h 360"/>
                <a:gd name="T112" fmla="*/ 41 w 260"/>
                <a:gd name="T113" fmla="*/ 14 h 360"/>
                <a:gd name="T114" fmla="*/ 40 w 260"/>
                <a:gd name="T115" fmla="*/ 12 h 360"/>
                <a:gd name="T116" fmla="*/ 37 w 260"/>
                <a:gd name="T117" fmla="*/ 9 h 360"/>
                <a:gd name="T118" fmla="*/ 37 w 260"/>
                <a:gd name="T119" fmla="*/ 4 h 360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260"/>
                <a:gd name="T181" fmla="*/ 0 h 360"/>
                <a:gd name="T182" fmla="*/ 260 w 260"/>
                <a:gd name="T183" fmla="*/ 360 h 360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260" h="360">
                  <a:moveTo>
                    <a:pt x="105" y="12"/>
                  </a:moveTo>
                  <a:lnTo>
                    <a:pt x="78" y="0"/>
                  </a:lnTo>
                  <a:lnTo>
                    <a:pt x="82" y="41"/>
                  </a:lnTo>
                  <a:lnTo>
                    <a:pt x="88" y="58"/>
                  </a:lnTo>
                  <a:lnTo>
                    <a:pt x="82" y="65"/>
                  </a:lnTo>
                  <a:lnTo>
                    <a:pt x="83" y="82"/>
                  </a:lnTo>
                  <a:lnTo>
                    <a:pt x="65" y="66"/>
                  </a:lnTo>
                  <a:lnTo>
                    <a:pt x="54" y="71"/>
                  </a:lnTo>
                  <a:lnTo>
                    <a:pt x="36" y="77"/>
                  </a:lnTo>
                  <a:lnTo>
                    <a:pt x="43" y="93"/>
                  </a:lnTo>
                  <a:lnTo>
                    <a:pt x="44" y="109"/>
                  </a:lnTo>
                  <a:lnTo>
                    <a:pt x="41" y="124"/>
                  </a:lnTo>
                  <a:lnTo>
                    <a:pt x="32" y="139"/>
                  </a:lnTo>
                  <a:lnTo>
                    <a:pt x="26" y="149"/>
                  </a:lnTo>
                  <a:lnTo>
                    <a:pt x="19" y="163"/>
                  </a:lnTo>
                  <a:lnTo>
                    <a:pt x="17" y="177"/>
                  </a:lnTo>
                  <a:lnTo>
                    <a:pt x="0" y="192"/>
                  </a:lnTo>
                  <a:lnTo>
                    <a:pt x="4" y="205"/>
                  </a:lnTo>
                  <a:lnTo>
                    <a:pt x="12" y="221"/>
                  </a:lnTo>
                  <a:lnTo>
                    <a:pt x="29" y="236"/>
                  </a:lnTo>
                  <a:lnTo>
                    <a:pt x="41" y="251"/>
                  </a:lnTo>
                  <a:lnTo>
                    <a:pt x="60" y="273"/>
                  </a:lnTo>
                  <a:lnTo>
                    <a:pt x="46" y="353"/>
                  </a:lnTo>
                  <a:lnTo>
                    <a:pt x="63" y="350"/>
                  </a:lnTo>
                  <a:lnTo>
                    <a:pt x="87" y="351"/>
                  </a:lnTo>
                  <a:lnTo>
                    <a:pt x="93" y="357"/>
                  </a:lnTo>
                  <a:lnTo>
                    <a:pt x="110" y="360"/>
                  </a:lnTo>
                  <a:lnTo>
                    <a:pt x="119" y="360"/>
                  </a:lnTo>
                  <a:lnTo>
                    <a:pt x="127" y="355"/>
                  </a:lnTo>
                  <a:lnTo>
                    <a:pt x="144" y="353"/>
                  </a:lnTo>
                  <a:lnTo>
                    <a:pt x="168" y="353"/>
                  </a:lnTo>
                  <a:lnTo>
                    <a:pt x="194" y="350"/>
                  </a:lnTo>
                  <a:lnTo>
                    <a:pt x="216" y="340"/>
                  </a:lnTo>
                  <a:lnTo>
                    <a:pt x="229" y="331"/>
                  </a:lnTo>
                  <a:lnTo>
                    <a:pt x="233" y="316"/>
                  </a:lnTo>
                  <a:lnTo>
                    <a:pt x="238" y="312"/>
                  </a:lnTo>
                  <a:lnTo>
                    <a:pt x="188" y="258"/>
                  </a:lnTo>
                  <a:lnTo>
                    <a:pt x="253" y="202"/>
                  </a:lnTo>
                  <a:lnTo>
                    <a:pt x="246" y="185"/>
                  </a:lnTo>
                  <a:lnTo>
                    <a:pt x="253" y="155"/>
                  </a:lnTo>
                  <a:lnTo>
                    <a:pt x="260" y="127"/>
                  </a:lnTo>
                  <a:lnTo>
                    <a:pt x="256" y="109"/>
                  </a:lnTo>
                  <a:lnTo>
                    <a:pt x="245" y="66"/>
                  </a:lnTo>
                  <a:lnTo>
                    <a:pt x="228" y="61"/>
                  </a:lnTo>
                  <a:lnTo>
                    <a:pt x="228" y="48"/>
                  </a:lnTo>
                  <a:lnTo>
                    <a:pt x="222" y="43"/>
                  </a:lnTo>
                  <a:lnTo>
                    <a:pt x="212" y="32"/>
                  </a:lnTo>
                  <a:lnTo>
                    <a:pt x="202" y="31"/>
                  </a:lnTo>
                  <a:lnTo>
                    <a:pt x="194" y="32"/>
                  </a:lnTo>
                  <a:lnTo>
                    <a:pt x="185" y="39"/>
                  </a:lnTo>
                  <a:lnTo>
                    <a:pt x="180" y="43"/>
                  </a:lnTo>
                  <a:lnTo>
                    <a:pt x="173" y="49"/>
                  </a:lnTo>
                  <a:lnTo>
                    <a:pt x="161" y="54"/>
                  </a:lnTo>
                  <a:lnTo>
                    <a:pt x="156" y="54"/>
                  </a:lnTo>
                  <a:lnTo>
                    <a:pt x="144" y="53"/>
                  </a:lnTo>
                  <a:lnTo>
                    <a:pt x="132" y="51"/>
                  </a:lnTo>
                  <a:lnTo>
                    <a:pt x="117" y="43"/>
                  </a:lnTo>
                  <a:lnTo>
                    <a:pt x="112" y="36"/>
                  </a:lnTo>
                  <a:lnTo>
                    <a:pt x="104" y="27"/>
                  </a:lnTo>
                  <a:lnTo>
                    <a:pt x="105" y="12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48" name="Freeform 97"/>
            <p:cNvSpPr>
              <a:spLocks/>
            </p:cNvSpPr>
            <p:nvPr/>
          </p:nvSpPr>
          <p:spPr bwMode="auto">
            <a:xfrm>
              <a:off x="3830699" y="2217709"/>
              <a:ext cx="71796" cy="55982"/>
            </a:xfrm>
            <a:custGeom>
              <a:avLst/>
              <a:gdLst>
                <a:gd name="T0" fmla="*/ 39 w 122"/>
                <a:gd name="T1" fmla="*/ 0 h 115"/>
                <a:gd name="T2" fmla="*/ 32 w 122"/>
                <a:gd name="T3" fmla="*/ 3 h 115"/>
                <a:gd name="T4" fmla="*/ 26 w 122"/>
                <a:gd name="T5" fmla="*/ 7 h 115"/>
                <a:gd name="T6" fmla="*/ 28 w 122"/>
                <a:gd name="T7" fmla="*/ 11 h 115"/>
                <a:gd name="T8" fmla="*/ 27 w 122"/>
                <a:gd name="T9" fmla="*/ 15 h 115"/>
                <a:gd name="T10" fmla="*/ 24 w 122"/>
                <a:gd name="T11" fmla="*/ 19 h 115"/>
                <a:gd name="T12" fmla="*/ 15 w 122"/>
                <a:gd name="T13" fmla="*/ 24 h 115"/>
                <a:gd name="T14" fmla="*/ 9 w 122"/>
                <a:gd name="T15" fmla="*/ 28 h 115"/>
                <a:gd name="T16" fmla="*/ 3 w 122"/>
                <a:gd name="T17" fmla="*/ 30 h 115"/>
                <a:gd name="T18" fmla="*/ 0 w 122"/>
                <a:gd name="T19" fmla="*/ 32 h 115"/>
                <a:gd name="T20" fmla="*/ 9 w 122"/>
                <a:gd name="T21" fmla="*/ 35 h 115"/>
                <a:gd name="T22" fmla="*/ 22 w 122"/>
                <a:gd name="T23" fmla="*/ 34 h 115"/>
                <a:gd name="T24" fmla="*/ 27 w 122"/>
                <a:gd name="T25" fmla="*/ 36 h 115"/>
                <a:gd name="T26" fmla="*/ 33 w 122"/>
                <a:gd name="T27" fmla="*/ 31 h 115"/>
                <a:gd name="T28" fmla="*/ 33 w 122"/>
                <a:gd name="T29" fmla="*/ 27 h 115"/>
                <a:gd name="T30" fmla="*/ 36 w 122"/>
                <a:gd name="T31" fmla="*/ 23 h 115"/>
                <a:gd name="T32" fmla="*/ 38 w 122"/>
                <a:gd name="T33" fmla="*/ 19 h 115"/>
                <a:gd name="T34" fmla="*/ 41 w 122"/>
                <a:gd name="T35" fmla="*/ 15 h 115"/>
                <a:gd name="T36" fmla="*/ 42 w 122"/>
                <a:gd name="T37" fmla="*/ 10 h 115"/>
                <a:gd name="T38" fmla="*/ 42 w 122"/>
                <a:gd name="T39" fmla="*/ 5 h 115"/>
                <a:gd name="T40" fmla="*/ 39 w 122"/>
                <a:gd name="T41" fmla="*/ 0 h 115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122"/>
                <a:gd name="T64" fmla="*/ 0 h 115"/>
                <a:gd name="T65" fmla="*/ 122 w 122"/>
                <a:gd name="T66" fmla="*/ 115 h 115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122" h="115">
                  <a:moveTo>
                    <a:pt x="114" y="0"/>
                  </a:moveTo>
                  <a:lnTo>
                    <a:pt x="93" y="10"/>
                  </a:lnTo>
                  <a:lnTo>
                    <a:pt x="76" y="22"/>
                  </a:lnTo>
                  <a:lnTo>
                    <a:pt x="80" y="35"/>
                  </a:lnTo>
                  <a:lnTo>
                    <a:pt x="78" y="47"/>
                  </a:lnTo>
                  <a:lnTo>
                    <a:pt x="71" y="61"/>
                  </a:lnTo>
                  <a:lnTo>
                    <a:pt x="44" y="78"/>
                  </a:lnTo>
                  <a:lnTo>
                    <a:pt x="27" y="89"/>
                  </a:lnTo>
                  <a:lnTo>
                    <a:pt x="10" y="96"/>
                  </a:lnTo>
                  <a:lnTo>
                    <a:pt x="0" y="103"/>
                  </a:lnTo>
                  <a:lnTo>
                    <a:pt x="26" y="112"/>
                  </a:lnTo>
                  <a:lnTo>
                    <a:pt x="65" y="110"/>
                  </a:lnTo>
                  <a:lnTo>
                    <a:pt x="78" y="115"/>
                  </a:lnTo>
                  <a:lnTo>
                    <a:pt x="95" y="100"/>
                  </a:lnTo>
                  <a:lnTo>
                    <a:pt x="97" y="86"/>
                  </a:lnTo>
                  <a:lnTo>
                    <a:pt x="104" y="72"/>
                  </a:lnTo>
                  <a:lnTo>
                    <a:pt x="110" y="62"/>
                  </a:lnTo>
                  <a:lnTo>
                    <a:pt x="119" y="47"/>
                  </a:lnTo>
                  <a:lnTo>
                    <a:pt x="122" y="32"/>
                  </a:lnTo>
                  <a:lnTo>
                    <a:pt x="121" y="16"/>
                  </a:lnTo>
                  <a:lnTo>
                    <a:pt x="114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49" name="Freeform 98"/>
            <p:cNvSpPr>
              <a:spLocks/>
            </p:cNvSpPr>
            <p:nvPr/>
          </p:nvSpPr>
          <p:spPr bwMode="auto">
            <a:xfrm>
              <a:off x="3812033" y="2266514"/>
              <a:ext cx="74668" cy="41628"/>
            </a:xfrm>
            <a:custGeom>
              <a:avLst/>
              <a:gdLst>
                <a:gd name="T0" fmla="*/ 41 w 126"/>
                <a:gd name="T1" fmla="*/ 4 h 85"/>
                <a:gd name="T2" fmla="*/ 36 w 126"/>
                <a:gd name="T3" fmla="*/ 2 h 85"/>
                <a:gd name="T4" fmla="*/ 22 w 126"/>
                <a:gd name="T5" fmla="*/ 3 h 85"/>
                <a:gd name="T6" fmla="*/ 13 w 126"/>
                <a:gd name="T7" fmla="*/ 0 h 85"/>
                <a:gd name="T8" fmla="*/ 9 w 126"/>
                <a:gd name="T9" fmla="*/ 2 h 85"/>
                <a:gd name="T10" fmla="*/ 2 w 126"/>
                <a:gd name="T11" fmla="*/ 7 h 85"/>
                <a:gd name="T12" fmla="*/ 0 w 126"/>
                <a:gd name="T13" fmla="*/ 9 h 85"/>
                <a:gd name="T14" fmla="*/ 14 w 126"/>
                <a:gd name="T15" fmla="*/ 15 h 85"/>
                <a:gd name="T16" fmla="*/ 20 w 126"/>
                <a:gd name="T17" fmla="*/ 17 h 85"/>
                <a:gd name="T18" fmla="*/ 24 w 126"/>
                <a:gd name="T19" fmla="*/ 26 h 85"/>
                <a:gd name="T20" fmla="*/ 31 w 126"/>
                <a:gd name="T21" fmla="*/ 26 h 85"/>
                <a:gd name="T22" fmla="*/ 44 w 126"/>
                <a:gd name="T23" fmla="*/ 27 h 85"/>
                <a:gd name="T24" fmla="*/ 45 w 126"/>
                <a:gd name="T25" fmla="*/ 13 h 85"/>
                <a:gd name="T26" fmla="*/ 42 w 126"/>
                <a:gd name="T27" fmla="*/ 8 h 85"/>
                <a:gd name="T28" fmla="*/ 41 w 126"/>
                <a:gd name="T29" fmla="*/ 4 h 85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26"/>
                <a:gd name="T46" fmla="*/ 0 h 85"/>
                <a:gd name="T47" fmla="*/ 126 w 126"/>
                <a:gd name="T48" fmla="*/ 85 h 85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26" h="85">
                  <a:moveTo>
                    <a:pt x="114" y="12"/>
                  </a:moveTo>
                  <a:lnTo>
                    <a:pt x="101" y="7"/>
                  </a:lnTo>
                  <a:lnTo>
                    <a:pt x="62" y="9"/>
                  </a:lnTo>
                  <a:lnTo>
                    <a:pt x="36" y="0"/>
                  </a:lnTo>
                  <a:lnTo>
                    <a:pt x="26" y="7"/>
                  </a:lnTo>
                  <a:lnTo>
                    <a:pt x="6" y="22"/>
                  </a:lnTo>
                  <a:lnTo>
                    <a:pt x="0" y="29"/>
                  </a:lnTo>
                  <a:lnTo>
                    <a:pt x="39" y="46"/>
                  </a:lnTo>
                  <a:lnTo>
                    <a:pt x="55" y="53"/>
                  </a:lnTo>
                  <a:lnTo>
                    <a:pt x="68" y="81"/>
                  </a:lnTo>
                  <a:lnTo>
                    <a:pt x="87" y="83"/>
                  </a:lnTo>
                  <a:lnTo>
                    <a:pt x="123" y="85"/>
                  </a:lnTo>
                  <a:lnTo>
                    <a:pt x="126" y="41"/>
                  </a:lnTo>
                  <a:lnTo>
                    <a:pt x="118" y="25"/>
                  </a:lnTo>
                  <a:lnTo>
                    <a:pt x="114" y="12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50" name="Freeform 99"/>
            <p:cNvSpPr>
              <a:spLocks/>
            </p:cNvSpPr>
            <p:nvPr/>
          </p:nvSpPr>
          <p:spPr bwMode="auto">
            <a:xfrm>
              <a:off x="3879520" y="2288046"/>
              <a:ext cx="33026" cy="24402"/>
            </a:xfrm>
            <a:custGeom>
              <a:avLst/>
              <a:gdLst>
                <a:gd name="T0" fmla="*/ 1 w 51"/>
                <a:gd name="T1" fmla="*/ 0 h 52"/>
                <a:gd name="T2" fmla="*/ 0 w 51"/>
                <a:gd name="T3" fmla="*/ 14 h 52"/>
                <a:gd name="T4" fmla="*/ 13 w 51"/>
                <a:gd name="T5" fmla="*/ 15 h 52"/>
                <a:gd name="T6" fmla="*/ 20 w 51"/>
                <a:gd name="T7" fmla="*/ 17 h 52"/>
                <a:gd name="T8" fmla="*/ 13 w 51"/>
                <a:gd name="T9" fmla="*/ 10 h 52"/>
                <a:gd name="T10" fmla="*/ 8 w 51"/>
                <a:gd name="T11" fmla="*/ 5 h 52"/>
                <a:gd name="T12" fmla="*/ 1 w 51"/>
                <a:gd name="T13" fmla="*/ 0 h 52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51"/>
                <a:gd name="T22" fmla="*/ 0 h 52"/>
                <a:gd name="T23" fmla="*/ 51 w 51"/>
                <a:gd name="T24" fmla="*/ 52 h 52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51" h="52">
                  <a:moveTo>
                    <a:pt x="3" y="0"/>
                  </a:moveTo>
                  <a:lnTo>
                    <a:pt x="0" y="44"/>
                  </a:lnTo>
                  <a:lnTo>
                    <a:pt x="34" y="46"/>
                  </a:lnTo>
                  <a:lnTo>
                    <a:pt x="51" y="52"/>
                  </a:lnTo>
                  <a:lnTo>
                    <a:pt x="32" y="30"/>
                  </a:lnTo>
                  <a:lnTo>
                    <a:pt x="20" y="15"/>
                  </a:lnTo>
                  <a:lnTo>
                    <a:pt x="3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51" name="Freeform 100"/>
            <p:cNvSpPr>
              <a:spLocks/>
            </p:cNvSpPr>
            <p:nvPr/>
          </p:nvSpPr>
          <p:spPr bwMode="auto">
            <a:xfrm>
              <a:off x="3886700" y="2354076"/>
              <a:ext cx="56000" cy="41627"/>
            </a:xfrm>
            <a:custGeom>
              <a:avLst/>
              <a:gdLst>
                <a:gd name="T0" fmla="*/ 27 w 98"/>
                <a:gd name="T1" fmla="*/ 2 h 90"/>
                <a:gd name="T2" fmla="*/ 25 w 98"/>
                <a:gd name="T3" fmla="*/ 0 h 90"/>
                <a:gd name="T4" fmla="*/ 17 w 98"/>
                <a:gd name="T5" fmla="*/ 0 h 90"/>
                <a:gd name="T6" fmla="*/ 11 w 98"/>
                <a:gd name="T7" fmla="*/ 1 h 90"/>
                <a:gd name="T8" fmla="*/ 2 w 98"/>
                <a:gd name="T9" fmla="*/ 9 h 90"/>
                <a:gd name="T10" fmla="*/ 0 w 98"/>
                <a:gd name="T11" fmla="*/ 14 h 90"/>
                <a:gd name="T12" fmla="*/ 0 w 98"/>
                <a:gd name="T13" fmla="*/ 21 h 90"/>
                <a:gd name="T14" fmla="*/ 2 w 98"/>
                <a:gd name="T15" fmla="*/ 24 h 90"/>
                <a:gd name="T16" fmla="*/ 10 w 98"/>
                <a:gd name="T17" fmla="*/ 27 h 90"/>
                <a:gd name="T18" fmla="*/ 14 w 98"/>
                <a:gd name="T19" fmla="*/ 26 h 90"/>
                <a:gd name="T20" fmla="*/ 16 w 98"/>
                <a:gd name="T21" fmla="*/ 26 h 90"/>
                <a:gd name="T22" fmla="*/ 19 w 98"/>
                <a:gd name="T23" fmla="*/ 27 h 90"/>
                <a:gd name="T24" fmla="*/ 25 w 98"/>
                <a:gd name="T25" fmla="*/ 24 h 90"/>
                <a:gd name="T26" fmla="*/ 30 w 98"/>
                <a:gd name="T27" fmla="*/ 21 h 90"/>
                <a:gd name="T28" fmla="*/ 33 w 98"/>
                <a:gd name="T29" fmla="*/ 19 h 90"/>
                <a:gd name="T30" fmla="*/ 34 w 98"/>
                <a:gd name="T31" fmla="*/ 16 h 90"/>
                <a:gd name="T32" fmla="*/ 33 w 98"/>
                <a:gd name="T33" fmla="*/ 12 h 90"/>
                <a:gd name="T34" fmla="*/ 31 w 98"/>
                <a:gd name="T35" fmla="*/ 9 h 90"/>
                <a:gd name="T36" fmla="*/ 28 w 98"/>
                <a:gd name="T37" fmla="*/ 5 h 90"/>
                <a:gd name="T38" fmla="*/ 27 w 98"/>
                <a:gd name="T39" fmla="*/ 2 h 90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98"/>
                <a:gd name="T61" fmla="*/ 0 h 90"/>
                <a:gd name="T62" fmla="*/ 98 w 98"/>
                <a:gd name="T63" fmla="*/ 90 h 90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98" h="90">
                  <a:moveTo>
                    <a:pt x="79" y="7"/>
                  </a:moveTo>
                  <a:lnTo>
                    <a:pt x="73" y="1"/>
                  </a:lnTo>
                  <a:lnTo>
                    <a:pt x="49" y="0"/>
                  </a:lnTo>
                  <a:lnTo>
                    <a:pt x="32" y="3"/>
                  </a:lnTo>
                  <a:lnTo>
                    <a:pt x="6" y="29"/>
                  </a:lnTo>
                  <a:lnTo>
                    <a:pt x="0" y="47"/>
                  </a:lnTo>
                  <a:lnTo>
                    <a:pt x="0" y="71"/>
                  </a:lnTo>
                  <a:lnTo>
                    <a:pt x="6" y="79"/>
                  </a:lnTo>
                  <a:lnTo>
                    <a:pt x="29" y="90"/>
                  </a:lnTo>
                  <a:lnTo>
                    <a:pt x="39" y="88"/>
                  </a:lnTo>
                  <a:lnTo>
                    <a:pt x="46" y="88"/>
                  </a:lnTo>
                  <a:lnTo>
                    <a:pt x="56" y="90"/>
                  </a:lnTo>
                  <a:lnTo>
                    <a:pt x="71" y="81"/>
                  </a:lnTo>
                  <a:lnTo>
                    <a:pt x="86" y="71"/>
                  </a:lnTo>
                  <a:lnTo>
                    <a:pt x="96" y="63"/>
                  </a:lnTo>
                  <a:lnTo>
                    <a:pt x="98" y="52"/>
                  </a:lnTo>
                  <a:lnTo>
                    <a:pt x="95" y="40"/>
                  </a:lnTo>
                  <a:lnTo>
                    <a:pt x="90" y="30"/>
                  </a:lnTo>
                  <a:lnTo>
                    <a:pt x="81" y="17"/>
                  </a:lnTo>
                  <a:lnTo>
                    <a:pt x="79" y="7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52" name="Freeform 101"/>
            <p:cNvSpPr>
              <a:spLocks/>
            </p:cNvSpPr>
            <p:nvPr/>
          </p:nvSpPr>
          <p:spPr bwMode="auto">
            <a:xfrm>
              <a:off x="3935521" y="2354076"/>
              <a:ext cx="18666" cy="18660"/>
            </a:xfrm>
            <a:custGeom>
              <a:avLst/>
              <a:gdLst>
                <a:gd name="T0" fmla="*/ 12 w 34"/>
                <a:gd name="T1" fmla="*/ 0 h 37"/>
                <a:gd name="T2" fmla="*/ 9 w 34"/>
                <a:gd name="T3" fmla="*/ 2 h 37"/>
                <a:gd name="T4" fmla="*/ 6 w 34"/>
                <a:gd name="T5" fmla="*/ 2 h 37"/>
                <a:gd name="T6" fmla="*/ 0 w 34"/>
                <a:gd name="T7" fmla="*/ 1 h 37"/>
                <a:gd name="T8" fmla="*/ 1 w 34"/>
                <a:gd name="T9" fmla="*/ 4 h 37"/>
                <a:gd name="T10" fmla="*/ 4 w 34"/>
                <a:gd name="T11" fmla="*/ 9 h 37"/>
                <a:gd name="T12" fmla="*/ 6 w 34"/>
                <a:gd name="T13" fmla="*/ 12 h 37"/>
                <a:gd name="T14" fmla="*/ 8 w 34"/>
                <a:gd name="T15" fmla="*/ 13 h 37"/>
                <a:gd name="T16" fmla="*/ 11 w 34"/>
                <a:gd name="T17" fmla="*/ 12 h 37"/>
                <a:gd name="T18" fmla="*/ 12 w 34"/>
                <a:gd name="T19" fmla="*/ 8 h 37"/>
                <a:gd name="T20" fmla="*/ 12 w 34"/>
                <a:gd name="T21" fmla="*/ 5 h 37"/>
                <a:gd name="T22" fmla="*/ 12 w 34"/>
                <a:gd name="T23" fmla="*/ 0 h 37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34"/>
                <a:gd name="T37" fmla="*/ 0 h 37"/>
                <a:gd name="T38" fmla="*/ 34 w 34"/>
                <a:gd name="T39" fmla="*/ 37 h 37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34" h="37">
                  <a:moveTo>
                    <a:pt x="34" y="0"/>
                  </a:moveTo>
                  <a:lnTo>
                    <a:pt x="26" y="5"/>
                  </a:lnTo>
                  <a:lnTo>
                    <a:pt x="17" y="5"/>
                  </a:lnTo>
                  <a:lnTo>
                    <a:pt x="0" y="2"/>
                  </a:lnTo>
                  <a:lnTo>
                    <a:pt x="2" y="12"/>
                  </a:lnTo>
                  <a:lnTo>
                    <a:pt x="11" y="25"/>
                  </a:lnTo>
                  <a:lnTo>
                    <a:pt x="16" y="35"/>
                  </a:lnTo>
                  <a:lnTo>
                    <a:pt x="24" y="37"/>
                  </a:lnTo>
                  <a:lnTo>
                    <a:pt x="31" y="35"/>
                  </a:lnTo>
                  <a:lnTo>
                    <a:pt x="33" y="24"/>
                  </a:lnTo>
                  <a:lnTo>
                    <a:pt x="34" y="13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53" name="Freeform 102"/>
            <p:cNvSpPr>
              <a:spLocks/>
            </p:cNvSpPr>
            <p:nvPr/>
          </p:nvSpPr>
          <p:spPr bwMode="auto">
            <a:xfrm>
              <a:off x="3902495" y="2412928"/>
              <a:ext cx="21539" cy="17225"/>
            </a:xfrm>
            <a:custGeom>
              <a:avLst/>
              <a:gdLst>
                <a:gd name="T0" fmla="*/ 2 w 33"/>
                <a:gd name="T1" fmla="*/ 11 h 34"/>
                <a:gd name="T2" fmla="*/ 9 w 33"/>
                <a:gd name="T3" fmla="*/ 10 h 34"/>
                <a:gd name="T4" fmla="*/ 14 w 33"/>
                <a:gd name="T5" fmla="*/ 8 h 34"/>
                <a:gd name="T6" fmla="*/ 11 w 33"/>
                <a:gd name="T7" fmla="*/ 2 h 34"/>
                <a:gd name="T8" fmla="*/ 6 w 33"/>
                <a:gd name="T9" fmla="*/ 0 h 34"/>
                <a:gd name="T10" fmla="*/ 4 w 33"/>
                <a:gd name="T11" fmla="*/ 1 h 34"/>
                <a:gd name="T12" fmla="*/ 0 w 33"/>
                <a:gd name="T13" fmla="*/ 6 h 34"/>
                <a:gd name="T14" fmla="*/ 2 w 33"/>
                <a:gd name="T15" fmla="*/ 11 h 3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33"/>
                <a:gd name="T25" fmla="*/ 0 h 34"/>
                <a:gd name="T26" fmla="*/ 33 w 33"/>
                <a:gd name="T27" fmla="*/ 34 h 34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33" h="34">
                  <a:moveTo>
                    <a:pt x="5" y="34"/>
                  </a:moveTo>
                  <a:lnTo>
                    <a:pt x="22" y="31"/>
                  </a:lnTo>
                  <a:lnTo>
                    <a:pt x="33" y="25"/>
                  </a:lnTo>
                  <a:lnTo>
                    <a:pt x="27" y="7"/>
                  </a:lnTo>
                  <a:lnTo>
                    <a:pt x="13" y="0"/>
                  </a:lnTo>
                  <a:lnTo>
                    <a:pt x="10" y="2"/>
                  </a:lnTo>
                  <a:lnTo>
                    <a:pt x="0" y="19"/>
                  </a:lnTo>
                  <a:lnTo>
                    <a:pt x="5" y="34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54" name="Freeform 103"/>
            <p:cNvSpPr>
              <a:spLocks/>
            </p:cNvSpPr>
            <p:nvPr/>
          </p:nvSpPr>
          <p:spPr bwMode="auto">
            <a:xfrm>
              <a:off x="3994393" y="2372736"/>
              <a:ext cx="58873" cy="44499"/>
            </a:xfrm>
            <a:custGeom>
              <a:avLst/>
              <a:gdLst>
                <a:gd name="T0" fmla="*/ 35 w 103"/>
                <a:gd name="T1" fmla="*/ 0 h 93"/>
                <a:gd name="T2" fmla="*/ 28 w 103"/>
                <a:gd name="T3" fmla="*/ 2 h 93"/>
                <a:gd name="T4" fmla="*/ 16 w 103"/>
                <a:gd name="T5" fmla="*/ 6 h 93"/>
                <a:gd name="T6" fmla="*/ 0 w 103"/>
                <a:gd name="T7" fmla="*/ 8 h 93"/>
                <a:gd name="T8" fmla="*/ 2 w 103"/>
                <a:gd name="T9" fmla="*/ 21 h 93"/>
                <a:gd name="T10" fmla="*/ 4 w 103"/>
                <a:gd name="T11" fmla="*/ 20 h 93"/>
                <a:gd name="T12" fmla="*/ 11 w 103"/>
                <a:gd name="T13" fmla="*/ 22 h 93"/>
                <a:gd name="T14" fmla="*/ 19 w 103"/>
                <a:gd name="T15" fmla="*/ 27 h 93"/>
                <a:gd name="T16" fmla="*/ 22 w 103"/>
                <a:gd name="T17" fmla="*/ 29 h 93"/>
                <a:gd name="T18" fmla="*/ 35 w 103"/>
                <a:gd name="T19" fmla="*/ 0 h 93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03"/>
                <a:gd name="T31" fmla="*/ 0 h 93"/>
                <a:gd name="T32" fmla="*/ 103 w 103"/>
                <a:gd name="T33" fmla="*/ 93 h 93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03" h="93">
                  <a:moveTo>
                    <a:pt x="103" y="0"/>
                  </a:moveTo>
                  <a:lnTo>
                    <a:pt x="83" y="5"/>
                  </a:lnTo>
                  <a:lnTo>
                    <a:pt x="46" y="19"/>
                  </a:lnTo>
                  <a:lnTo>
                    <a:pt x="0" y="27"/>
                  </a:lnTo>
                  <a:lnTo>
                    <a:pt x="5" y="66"/>
                  </a:lnTo>
                  <a:lnTo>
                    <a:pt x="12" y="64"/>
                  </a:lnTo>
                  <a:lnTo>
                    <a:pt x="32" y="69"/>
                  </a:lnTo>
                  <a:lnTo>
                    <a:pt x="56" y="88"/>
                  </a:lnTo>
                  <a:lnTo>
                    <a:pt x="66" y="93"/>
                  </a:lnTo>
                  <a:lnTo>
                    <a:pt x="103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55" name="Freeform 104"/>
            <p:cNvSpPr>
              <a:spLocks/>
            </p:cNvSpPr>
            <p:nvPr/>
          </p:nvSpPr>
          <p:spPr bwMode="auto">
            <a:xfrm>
              <a:off x="3987214" y="2420106"/>
              <a:ext cx="7179" cy="7177"/>
            </a:xfrm>
            <a:custGeom>
              <a:avLst/>
              <a:gdLst>
                <a:gd name="T0" fmla="*/ 4 w 11"/>
                <a:gd name="T1" fmla="*/ 2 h 10"/>
                <a:gd name="T2" fmla="*/ 4 w 11"/>
                <a:gd name="T3" fmla="*/ 1 h 10"/>
                <a:gd name="T4" fmla="*/ 4 w 11"/>
                <a:gd name="T5" fmla="*/ 1 h 10"/>
                <a:gd name="T6" fmla="*/ 3 w 11"/>
                <a:gd name="T7" fmla="*/ 1 h 10"/>
                <a:gd name="T8" fmla="*/ 3 w 11"/>
                <a:gd name="T9" fmla="*/ 0 h 10"/>
                <a:gd name="T10" fmla="*/ 3 w 11"/>
                <a:gd name="T11" fmla="*/ 0 h 10"/>
                <a:gd name="T12" fmla="*/ 2 w 11"/>
                <a:gd name="T13" fmla="*/ 0 h 10"/>
                <a:gd name="T14" fmla="*/ 1 w 11"/>
                <a:gd name="T15" fmla="*/ 0 h 10"/>
                <a:gd name="T16" fmla="*/ 1 w 11"/>
                <a:gd name="T17" fmla="*/ 0 h 10"/>
                <a:gd name="T18" fmla="*/ 1 w 11"/>
                <a:gd name="T19" fmla="*/ 1 h 10"/>
                <a:gd name="T20" fmla="*/ 0 w 11"/>
                <a:gd name="T21" fmla="*/ 1 h 10"/>
                <a:gd name="T22" fmla="*/ 0 w 11"/>
                <a:gd name="T23" fmla="*/ 1 h 10"/>
                <a:gd name="T24" fmla="*/ 0 w 11"/>
                <a:gd name="T25" fmla="*/ 2 h 10"/>
                <a:gd name="T26" fmla="*/ 0 w 11"/>
                <a:gd name="T27" fmla="*/ 3 h 10"/>
                <a:gd name="T28" fmla="*/ 0 w 11"/>
                <a:gd name="T29" fmla="*/ 3 h 10"/>
                <a:gd name="T30" fmla="*/ 1 w 11"/>
                <a:gd name="T31" fmla="*/ 3 h 10"/>
                <a:gd name="T32" fmla="*/ 1 w 11"/>
                <a:gd name="T33" fmla="*/ 4 h 10"/>
                <a:gd name="T34" fmla="*/ 1 w 11"/>
                <a:gd name="T35" fmla="*/ 4 h 10"/>
                <a:gd name="T36" fmla="*/ 2 w 11"/>
                <a:gd name="T37" fmla="*/ 4 h 10"/>
                <a:gd name="T38" fmla="*/ 3 w 11"/>
                <a:gd name="T39" fmla="*/ 4 h 10"/>
                <a:gd name="T40" fmla="*/ 3 w 11"/>
                <a:gd name="T41" fmla="*/ 4 h 10"/>
                <a:gd name="T42" fmla="*/ 3 w 11"/>
                <a:gd name="T43" fmla="*/ 3 h 10"/>
                <a:gd name="T44" fmla="*/ 4 w 11"/>
                <a:gd name="T45" fmla="*/ 3 h 10"/>
                <a:gd name="T46" fmla="*/ 4 w 11"/>
                <a:gd name="T47" fmla="*/ 3 h 10"/>
                <a:gd name="T48" fmla="*/ 4 w 11"/>
                <a:gd name="T49" fmla="*/ 2 h 10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1"/>
                <a:gd name="T76" fmla="*/ 0 h 10"/>
                <a:gd name="T77" fmla="*/ 11 w 11"/>
                <a:gd name="T78" fmla="*/ 10 h 10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1" h="10">
                  <a:moveTo>
                    <a:pt x="11" y="5"/>
                  </a:moveTo>
                  <a:lnTo>
                    <a:pt x="11" y="3"/>
                  </a:lnTo>
                  <a:lnTo>
                    <a:pt x="11" y="2"/>
                  </a:lnTo>
                  <a:lnTo>
                    <a:pt x="9" y="2"/>
                  </a:lnTo>
                  <a:lnTo>
                    <a:pt x="9" y="0"/>
                  </a:lnTo>
                  <a:lnTo>
                    <a:pt x="7" y="0"/>
                  </a:lnTo>
                  <a:lnTo>
                    <a:pt x="6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3"/>
                  </a:lnTo>
                  <a:lnTo>
                    <a:pt x="0" y="5"/>
                  </a:lnTo>
                  <a:lnTo>
                    <a:pt x="0" y="7"/>
                  </a:lnTo>
                  <a:lnTo>
                    <a:pt x="0" y="8"/>
                  </a:lnTo>
                  <a:lnTo>
                    <a:pt x="2" y="8"/>
                  </a:lnTo>
                  <a:lnTo>
                    <a:pt x="2" y="10"/>
                  </a:lnTo>
                  <a:lnTo>
                    <a:pt x="4" y="10"/>
                  </a:lnTo>
                  <a:lnTo>
                    <a:pt x="6" y="10"/>
                  </a:lnTo>
                  <a:lnTo>
                    <a:pt x="7" y="10"/>
                  </a:lnTo>
                  <a:lnTo>
                    <a:pt x="9" y="10"/>
                  </a:lnTo>
                  <a:lnTo>
                    <a:pt x="9" y="8"/>
                  </a:lnTo>
                  <a:lnTo>
                    <a:pt x="11" y="8"/>
                  </a:lnTo>
                  <a:lnTo>
                    <a:pt x="11" y="7"/>
                  </a:lnTo>
                  <a:lnTo>
                    <a:pt x="11" y="5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56" name="Freeform 105"/>
            <p:cNvSpPr>
              <a:spLocks/>
            </p:cNvSpPr>
            <p:nvPr/>
          </p:nvSpPr>
          <p:spPr bwMode="auto">
            <a:xfrm>
              <a:off x="4359116" y="2609583"/>
              <a:ext cx="27283" cy="43063"/>
            </a:xfrm>
            <a:custGeom>
              <a:avLst/>
              <a:gdLst>
                <a:gd name="T0" fmla="*/ 13 w 44"/>
                <a:gd name="T1" fmla="*/ 2 h 88"/>
                <a:gd name="T2" fmla="*/ 12 w 44"/>
                <a:gd name="T3" fmla="*/ 0 h 88"/>
                <a:gd name="T4" fmla="*/ 8 w 44"/>
                <a:gd name="T5" fmla="*/ 11 h 88"/>
                <a:gd name="T6" fmla="*/ 4 w 44"/>
                <a:gd name="T7" fmla="*/ 17 h 88"/>
                <a:gd name="T8" fmla="*/ 0 w 44"/>
                <a:gd name="T9" fmla="*/ 23 h 88"/>
                <a:gd name="T10" fmla="*/ 4 w 44"/>
                <a:gd name="T11" fmla="*/ 28 h 88"/>
                <a:gd name="T12" fmla="*/ 16 w 44"/>
                <a:gd name="T13" fmla="*/ 14 h 88"/>
                <a:gd name="T14" fmla="*/ 15 w 44"/>
                <a:gd name="T15" fmla="*/ 4 h 88"/>
                <a:gd name="T16" fmla="*/ 13 w 44"/>
                <a:gd name="T17" fmla="*/ 2 h 88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44"/>
                <a:gd name="T28" fmla="*/ 0 h 88"/>
                <a:gd name="T29" fmla="*/ 44 w 44"/>
                <a:gd name="T30" fmla="*/ 88 h 88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44" h="88">
                  <a:moveTo>
                    <a:pt x="37" y="7"/>
                  </a:moveTo>
                  <a:lnTo>
                    <a:pt x="32" y="0"/>
                  </a:lnTo>
                  <a:lnTo>
                    <a:pt x="22" y="34"/>
                  </a:lnTo>
                  <a:lnTo>
                    <a:pt x="12" y="54"/>
                  </a:lnTo>
                  <a:lnTo>
                    <a:pt x="0" y="73"/>
                  </a:lnTo>
                  <a:lnTo>
                    <a:pt x="10" y="88"/>
                  </a:lnTo>
                  <a:lnTo>
                    <a:pt x="44" y="43"/>
                  </a:lnTo>
                  <a:lnTo>
                    <a:pt x="42" y="12"/>
                  </a:lnTo>
                  <a:lnTo>
                    <a:pt x="37" y="7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57" name="Freeform 106"/>
            <p:cNvSpPr>
              <a:spLocks/>
            </p:cNvSpPr>
            <p:nvPr/>
          </p:nvSpPr>
          <p:spPr bwMode="auto">
            <a:xfrm>
              <a:off x="4382090" y="2553601"/>
              <a:ext cx="106258" cy="74643"/>
            </a:xfrm>
            <a:custGeom>
              <a:avLst/>
              <a:gdLst>
                <a:gd name="T0" fmla="*/ 64 w 182"/>
                <a:gd name="T1" fmla="*/ 0 h 155"/>
                <a:gd name="T2" fmla="*/ 35 w 182"/>
                <a:gd name="T3" fmla="*/ 4 h 155"/>
                <a:gd name="T4" fmla="*/ 19 w 182"/>
                <a:gd name="T5" fmla="*/ 3 h 155"/>
                <a:gd name="T6" fmla="*/ 2 w 182"/>
                <a:gd name="T7" fmla="*/ 6 h 155"/>
                <a:gd name="T8" fmla="*/ 0 w 182"/>
                <a:gd name="T9" fmla="*/ 14 h 155"/>
                <a:gd name="T10" fmla="*/ 1 w 182"/>
                <a:gd name="T11" fmla="*/ 19 h 155"/>
                <a:gd name="T12" fmla="*/ 13 w 182"/>
                <a:gd name="T13" fmla="*/ 21 h 155"/>
                <a:gd name="T14" fmla="*/ 7 w 182"/>
                <a:gd name="T15" fmla="*/ 33 h 155"/>
                <a:gd name="T16" fmla="*/ 0 w 182"/>
                <a:gd name="T17" fmla="*/ 38 h 155"/>
                <a:gd name="T18" fmla="*/ 2 w 182"/>
                <a:gd name="T19" fmla="*/ 39 h 155"/>
                <a:gd name="T20" fmla="*/ 2 w 182"/>
                <a:gd name="T21" fmla="*/ 49 h 155"/>
                <a:gd name="T22" fmla="*/ 26 w 182"/>
                <a:gd name="T23" fmla="*/ 47 h 155"/>
                <a:gd name="T24" fmla="*/ 31 w 182"/>
                <a:gd name="T25" fmla="*/ 41 h 155"/>
                <a:gd name="T26" fmla="*/ 40 w 182"/>
                <a:gd name="T27" fmla="*/ 35 h 155"/>
                <a:gd name="T28" fmla="*/ 61 w 182"/>
                <a:gd name="T29" fmla="*/ 22 h 155"/>
                <a:gd name="T30" fmla="*/ 64 w 182"/>
                <a:gd name="T31" fmla="*/ 0 h 155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182"/>
                <a:gd name="T49" fmla="*/ 0 h 155"/>
                <a:gd name="T50" fmla="*/ 182 w 182"/>
                <a:gd name="T51" fmla="*/ 155 h 155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182" h="155">
                  <a:moveTo>
                    <a:pt x="182" y="0"/>
                  </a:moveTo>
                  <a:lnTo>
                    <a:pt x="100" y="12"/>
                  </a:lnTo>
                  <a:lnTo>
                    <a:pt x="53" y="10"/>
                  </a:lnTo>
                  <a:lnTo>
                    <a:pt x="7" y="20"/>
                  </a:lnTo>
                  <a:lnTo>
                    <a:pt x="0" y="43"/>
                  </a:lnTo>
                  <a:lnTo>
                    <a:pt x="4" y="61"/>
                  </a:lnTo>
                  <a:lnTo>
                    <a:pt x="36" y="65"/>
                  </a:lnTo>
                  <a:lnTo>
                    <a:pt x="19" y="105"/>
                  </a:lnTo>
                  <a:lnTo>
                    <a:pt x="0" y="119"/>
                  </a:lnTo>
                  <a:lnTo>
                    <a:pt x="5" y="124"/>
                  </a:lnTo>
                  <a:lnTo>
                    <a:pt x="7" y="155"/>
                  </a:lnTo>
                  <a:lnTo>
                    <a:pt x="75" y="148"/>
                  </a:lnTo>
                  <a:lnTo>
                    <a:pt x="89" y="131"/>
                  </a:lnTo>
                  <a:lnTo>
                    <a:pt x="114" y="110"/>
                  </a:lnTo>
                  <a:lnTo>
                    <a:pt x="173" y="70"/>
                  </a:lnTo>
                  <a:lnTo>
                    <a:pt x="182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58" name="Freeform 107"/>
            <p:cNvSpPr>
              <a:spLocks/>
            </p:cNvSpPr>
            <p:nvPr/>
          </p:nvSpPr>
          <p:spPr bwMode="auto">
            <a:xfrm>
              <a:off x="4376347" y="2583745"/>
              <a:ext cx="24411" cy="28709"/>
            </a:xfrm>
            <a:custGeom>
              <a:avLst/>
              <a:gdLst>
                <a:gd name="T0" fmla="*/ 3 w 41"/>
                <a:gd name="T1" fmla="*/ 0 h 58"/>
                <a:gd name="T2" fmla="*/ 4 w 41"/>
                <a:gd name="T3" fmla="*/ 6 h 58"/>
                <a:gd name="T4" fmla="*/ 0 w 41"/>
                <a:gd name="T5" fmla="*/ 16 h 58"/>
                <a:gd name="T6" fmla="*/ 2 w 41"/>
                <a:gd name="T7" fmla="*/ 18 h 58"/>
                <a:gd name="T8" fmla="*/ 8 w 41"/>
                <a:gd name="T9" fmla="*/ 14 h 58"/>
                <a:gd name="T10" fmla="*/ 14 w 41"/>
                <a:gd name="T11" fmla="*/ 1 h 58"/>
                <a:gd name="T12" fmla="*/ 3 w 41"/>
                <a:gd name="T13" fmla="*/ 0 h 5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41"/>
                <a:gd name="T22" fmla="*/ 0 h 58"/>
                <a:gd name="T23" fmla="*/ 41 w 41"/>
                <a:gd name="T24" fmla="*/ 58 h 58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41" h="58">
                  <a:moveTo>
                    <a:pt x="9" y="0"/>
                  </a:moveTo>
                  <a:lnTo>
                    <a:pt x="12" y="19"/>
                  </a:lnTo>
                  <a:lnTo>
                    <a:pt x="0" y="51"/>
                  </a:lnTo>
                  <a:lnTo>
                    <a:pt x="5" y="58"/>
                  </a:lnTo>
                  <a:lnTo>
                    <a:pt x="24" y="44"/>
                  </a:lnTo>
                  <a:lnTo>
                    <a:pt x="41" y="4"/>
                  </a:lnTo>
                  <a:lnTo>
                    <a:pt x="9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59" name="Freeform 108"/>
            <p:cNvSpPr>
              <a:spLocks/>
            </p:cNvSpPr>
            <p:nvPr/>
          </p:nvSpPr>
          <p:spPr bwMode="auto">
            <a:xfrm>
              <a:off x="4366296" y="2621067"/>
              <a:ext cx="84718" cy="70336"/>
            </a:xfrm>
            <a:custGeom>
              <a:avLst/>
              <a:gdLst>
                <a:gd name="T0" fmla="*/ 41 w 144"/>
                <a:gd name="T1" fmla="*/ 0 h 151"/>
                <a:gd name="T2" fmla="*/ 36 w 144"/>
                <a:gd name="T3" fmla="*/ 5 h 151"/>
                <a:gd name="T4" fmla="*/ 12 w 144"/>
                <a:gd name="T5" fmla="*/ 7 h 151"/>
                <a:gd name="T6" fmla="*/ 0 w 144"/>
                <a:gd name="T7" fmla="*/ 21 h 151"/>
                <a:gd name="T8" fmla="*/ 4 w 144"/>
                <a:gd name="T9" fmla="*/ 26 h 151"/>
                <a:gd name="T10" fmla="*/ 4 w 144"/>
                <a:gd name="T11" fmla="*/ 40 h 151"/>
                <a:gd name="T12" fmla="*/ 3 w 144"/>
                <a:gd name="T13" fmla="*/ 47 h 151"/>
                <a:gd name="T14" fmla="*/ 13 w 144"/>
                <a:gd name="T15" fmla="*/ 43 h 151"/>
                <a:gd name="T16" fmla="*/ 23 w 144"/>
                <a:gd name="T17" fmla="*/ 43 h 151"/>
                <a:gd name="T18" fmla="*/ 33 w 144"/>
                <a:gd name="T19" fmla="*/ 41 h 151"/>
                <a:gd name="T20" fmla="*/ 38 w 144"/>
                <a:gd name="T21" fmla="*/ 34 h 151"/>
                <a:gd name="T22" fmla="*/ 35 w 144"/>
                <a:gd name="T23" fmla="*/ 24 h 151"/>
                <a:gd name="T24" fmla="*/ 29 w 144"/>
                <a:gd name="T25" fmla="*/ 17 h 151"/>
                <a:gd name="T26" fmla="*/ 31 w 144"/>
                <a:gd name="T27" fmla="*/ 15 h 151"/>
                <a:gd name="T28" fmla="*/ 40 w 144"/>
                <a:gd name="T29" fmla="*/ 12 h 151"/>
                <a:gd name="T30" fmla="*/ 49 w 144"/>
                <a:gd name="T31" fmla="*/ 12 h 151"/>
                <a:gd name="T32" fmla="*/ 51 w 144"/>
                <a:gd name="T33" fmla="*/ 12 h 151"/>
                <a:gd name="T34" fmla="*/ 41 w 144"/>
                <a:gd name="T35" fmla="*/ 0 h 151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44"/>
                <a:gd name="T55" fmla="*/ 0 h 151"/>
                <a:gd name="T56" fmla="*/ 144 w 144"/>
                <a:gd name="T57" fmla="*/ 151 h 151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44" h="151">
                  <a:moveTo>
                    <a:pt x="116" y="0"/>
                  </a:moveTo>
                  <a:lnTo>
                    <a:pt x="102" y="17"/>
                  </a:lnTo>
                  <a:lnTo>
                    <a:pt x="34" y="24"/>
                  </a:lnTo>
                  <a:lnTo>
                    <a:pt x="0" y="69"/>
                  </a:lnTo>
                  <a:lnTo>
                    <a:pt x="12" y="85"/>
                  </a:lnTo>
                  <a:lnTo>
                    <a:pt x="10" y="130"/>
                  </a:lnTo>
                  <a:lnTo>
                    <a:pt x="9" y="151"/>
                  </a:lnTo>
                  <a:lnTo>
                    <a:pt x="36" y="139"/>
                  </a:lnTo>
                  <a:lnTo>
                    <a:pt x="66" y="137"/>
                  </a:lnTo>
                  <a:lnTo>
                    <a:pt x="92" y="132"/>
                  </a:lnTo>
                  <a:lnTo>
                    <a:pt x="107" y="108"/>
                  </a:lnTo>
                  <a:lnTo>
                    <a:pt x="99" y="78"/>
                  </a:lnTo>
                  <a:lnTo>
                    <a:pt x="83" y="56"/>
                  </a:lnTo>
                  <a:lnTo>
                    <a:pt x="87" y="47"/>
                  </a:lnTo>
                  <a:lnTo>
                    <a:pt x="112" y="40"/>
                  </a:lnTo>
                  <a:lnTo>
                    <a:pt x="139" y="37"/>
                  </a:lnTo>
                  <a:lnTo>
                    <a:pt x="144" y="37"/>
                  </a:lnTo>
                  <a:lnTo>
                    <a:pt x="116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60" name="Freeform 109"/>
            <p:cNvSpPr>
              <a:spLocks/>
            </p:cNvSpPr>
            <p:nvPr/>
          </p:nvSpPr>
          <p:spPr bwMode="auto">
            <a:xfrm>
              <a:off x="4193986" y="2639727"/>
              <a:ext cx="188104" cy="165075"/>
            </a:xfrm>
            <a:custGeom>
              <a:avLst/>
              <a:gdLst>
                <a:gd name="T0" fmla="*/ 103 w 316"/>
                <a:gd name="T1" fmla="*/ 9 h 338"/>
                <a:gd name="T2" fmla="*/ 99 w 316"/>
                <a:gd name="T3" fmla="*/ 4 h 338"/>
                <a:gd name="T4" fmla="*/ 89 w 316"/>
                <a:gd name="T5" fmla="*/ 7 h 338"/>
                <a:gd name="T6" fmla="*/ 78 w 316"/>
                <a:gd name="T7" fmla="*/ 7 h 338"/>
                <a:gd name="T8" fmla="*/ 73 w 316"/>
                <a:gd name="T9" fmla="*/ 4 h 338"/>
                <a:gd name="T10" fmla="*/ 67 w 316"/>
                <a:gd name="T11" fmla="*/ 4 h 338"/>
                <a:gd name="T12" fmla="*/ 62 w 316"/>
                <a:gd name="T13" fmla="*/ 4 h 338"/>
                <a:gd name="T14" fmla="*/ 58 w 316"/>
                <a:gd name="T15" fmla="*/ 7 h 338"/>
                <a:gd name="T16" fmla="*/ 55 w 316"/>
                <a:gd name="T17" fmla="*/ 11 h 338"/>
                <a:gd name="T18" fmla="*/ 54 w 316"/>
                <a:gd name="T19" fmla="*/ 12 h 338"/>
                <a:gd name="T20" fmla="*/ 47 w 316"/>
                <a:gd name="T21" fmla="*/ 11 h 338"/>
                <a:gd name="T22" fmla="*/ 31 w 316"/>
                <a:gd name="T23" fmla="*/ 8 h 338"/>
                <a:gd name="T24" fmla="*/ 17 w 316"/>
                <a:gd name="T25" fmla="*/ 4 h 338"/>
                <a:gd name="T26" fmla="*/ 3 w 316"/>
                <a:gd name="T27" fmla="*/ 0 h 338"/>
                <a:gd name="T28" fmla="*/ 2 w 316"/>
                <a:gd name="T29" fmla="*/ 9 h 338"/>
                <a:gd name="T30" fmla="*/ 2 w 316"/>
                <a:gd name="T31" fmla="*/ 16 h 338"/>
                <a:gd name="T32" fmla="*/ 2 w 316"/>
                <a:gd name="T33" fmla="*/ 22 h 338"/>
                <a:gd name="T34" fmla="*/ 0 w 316"/>
                <a:gd name="T35" fmla="*/ 28 h 338"/>
                <a:gd name="T36" fmla="*/ 1 w 316"/>
                <a:gd name="T37" fmla="*/ 35 h 338"/>
                <a:gd name="T38" fmla="*/ 2 w 316"/>
                <a:gd name="T39" fmla="*/ 43 h 338"/>
                <a:gd name="T40" fmla="*/ 2 w 316"/>
                <a:gd name="T41" fmla="*/ 106 h 338"/>
                <a:gd name="T42" fmla="*/ 53 w 316"/>
                <a:gd name="T43" fmla="*/ 106 h 338"/>
                <a:gd name="T44" fmla="*/ 73 w 316"/>
                <a:gd name="T45" fmla="*/ 107 h 338"/>
                <a:gd name="T46" fmla="*/ 86 w 316"/>
                <a:gd name="T47" fmla="*/ 106 h 338"/>
                <a:gd name="T48" fmla="*/ 93 w 316"/>
                <a:gd name="T49" fmla="*/ 103 h 338"/>
                <a:gd name="T50" fmla="*/ 100 w 316"/>
                <a:gd name="T51" fmla="*/ 98 h 338"/>
                <a:gd name="T52" fmla="*/ 105 w 316"/>
                <a:gd name="T53" fmla="*/ 94 h 338"/>
                <a:gd name="T54" fmla="*/ 112 w 316"/>
                <a:gd name="T55" fmla="*/ 91 h 338"/>
                <a:gd name="T56" fmla="*/ 110 w 316"/>
                <a:gd name="T57" fmla="*/ 83 h 338"/>
                <a:gd name="T58" fmla="*/ 100 w 316"/>
                <a:gd name="T59" fmla="*/ 65 h 338"/>
                <a:gd name="T60" fmla="*/ 99 w 316"/>
                <a:gd name="T61" fmla="*/ 59 h 338"/>
                <a:gd name="T62" fmla="*/ 94 w 316"/>
                <a:gd name="T63" fmla="*/ 51 h 338"/>
                <a:gd name="T64" fmla="*/ 93 w 316"/>
                <a:gd name="T65" fmla="*/ 46 h 338"/>
                <a:gd name="T66" fmla="*/ 82 w 316"/>
                <a:gd name="T67" fmla="*/ 32 h 338"/>
                <a:gd name="T68" fmla="*/ 80 w 316"/>
                <a:gd name="T69" fmla="*/ 26 h 338"/>
                <a:gd name="T70" fmla="*/ 84 w 316"/>
                <a:gd name="T71" fmla="*/ 25 h 338"/>
                <a:gd name="T72" fmla="*/ 91 w 316"/>
                <a:gd name="T73" fmla="*/ 38 h 338"/>
                <a:gd name="T74" fmla="*/ 99 w 316"/>
                <a:gd name="T75" fmla="*/ 44 h 338"/>
                <a:gd name="T76" fmla="*/ 102 w 316"/>
                <a:gd name="T77" fmla="*/ 42 h 338"/>
                <a:gd name="T78" fmla="*/ 104 w 316"/>
                <a:gd name="T79" fmla="*/ 35 h 338"/>
                <a:gd name="T80" fmla="*/ 106 w 316"/>
                <a:gd name="T81" fmla="*/ 28 h 338"/>
                <a:gd name="T82" fmla="*/ 107 w 316"/>
                <a:gd name="T83" fmla="*/ 14 h 338"/>
                <a:gd name="T84" fmla="*/ 103 w 316"/>
                <a:gd name="T85" fmla="*/ 9 h 338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316"/>
                <a:gd name="T130" fmla="*/ 0 h 338"/>
                <a:gd name="T131" fmla="*/ 316 w 316"/>
                <a:gd name="T132" fmla="*/ 338 h 338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316" h="338">
                  <a:moveTo>
                    <a:pt x="290" y="27"/>
                  </a:moveTo>
                  <a:lnTo>
                    <a:pt x="280" y="12"/>
                  </a:lnTo>
                  <a:lnTo>
                    <a:pt x="251" y="22"/>
                  </a:lnTo>
                  <a:lnTo>
                    <a:pt x="219" y="21"/>
                  </a:lnTo>
                  <a:lnTo>
                    <a:pt x="207" y="14"/>
                  </a:lnTo>
                  <a:lnTo>
                    <a:pt x="188" y="12"/>
                  </a:lnTo>
                  <a:lnTo>
                    <a:pt x="175" y="12"/>
                  </a:lnTo>
                  <a:lnTo>
                    <a:pt x="163" y="21"/>
                  </a:lnTo>
                  <a:lnTo>
                    <a:pt x="154" y="34"/>
                  </a:lnTo>
                  <a:lnTo>
                    <a:pt x="151" y="39"/>
                  </a:lnTo>
                  <a:lnTo>
                    <a:pt x="132" y="36"/>
                  </a:lnTo>
                  <a:lnTo>
                    <a:pt x="87" y="24"/>
                  </a:lnTo>
                  <a:lnTo>
                    <a:pt x="48" y="12"/>
                  </a:lnTo>
                  <a:lnTo>
                    <a:pt x="8" y="0"/>
                  </a:lnTo>
                  <a:lnTo>
                    <a:pt x="7" y="27"/>
                  </a:lnTo>
                  <a:lnTo>
                    <a:pt x="5" y="51"/>
                  </a:lnTo>
                  <a:lnTo>
                    <a:pt x="5" y="70"/>
                  </a:lnTo>
                  <a:lnTo>
                    <a:pt x="0" y="90"/>
                  </a:lnTo>
                  <a:lnTo>
                    <a:pt x="2" y="112"/>
                  </a:lnTo>
                  <a:lnTo>
                    <a:pt x="7" y="136"/>
                  </a:lnTo>
                  <a:lnTo>
                    <a:pt x="5" y="336"/>
                  </a:lnTo>
                  <a:lnTo>
                    <a:pt x="149" y="336"/>
                  </a:lnTo>
                  <a:lnTo>
                    <a:pt x="205" y="338"/>
                  </a:lnTo>
                  <a:lnTo>
                    <a:pt x="243" y="336"/>
                  </a:lnTo>
                  <a:lnTo>
                    <a:pt x="261" y="324"/>
                  </a:lnTo>
                  <a:lnTo>
                    <a:pt x="283" y="311"/>
                  </a:lnTo>
                  <a:lnTo>
                    <a:pt x="295" y="297"/>
                  </a:lnTo>
                  <a:lnTo>
                    <a:pt x="316" y="289"/>
                  </a:lnTo>
                  <a:lnTo>
                    <a:pt x="311" y="262"/>
                  </a:lnTo>
                  <a:lnTo>
                    <a:pt x="282" y="204"/>
                  </a:lnTo>
                  <a:lnTo>
                    <a:pt x="280" y="187"/>
                  </a:lnTo>
                  <a:lnTo>
                    <a:pt x="265" y="160"/>
                  </a:lnTo>
                  <a:lnTo>
                    <a:pt x="261" y="144"/>
                  </a:lnTo>
                  <a:lnTo>
                    <a:pt x="231" y="102"/>
                  </a:lnTo>
                  <a:lnTo>
                    <a:pt x="226" y="83"/>
                  </a:lnTo>
                  <a:lnTo>
                    <a:pt x="236" y="78"/>
                  </a:lnTo>
                  <a:lnTo>
                    <a:pt x="256" y="121"/>
                  </a:lnTo>
                  <a:lnTo>
                    <a:pt x="278" y="139"/>
                  </a:lnTo>
                  <a:lnTo>
                    <a:pt x="287" y="134"/>
                  </a:lnTo>
                  <a:lnTo>
                    <a:pt x="294" y="109"/>
                  </a:lnTo>
                  <a:lnTo>
                    <a:pt x="300" y="88"/>
                  </a:lnTo>
                  <a:lnTo>
                    <a:pt x="302" y="43"/>
                  </a:lnTo>
                  <a:lnTo>
                    <a:pt x="290" y="27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61" name="Freeform 110"/>
            <p:cNvSpPr>
              <a:spLocks/>
            </p:cNvSpPr>
            <p:nvPr/>
          </p:nvSpPr>
          <p:spPr bwMode="auto">
            <a:xfrm>
              <a:off x="4321782" y="2570826"/>
              <a:ext cx="34462" cy="22967"/>
            </a:xfrm>
            <a:custGeom>
              <a:avLst/>
              <a:gdLst>
                <a:gd name="T0" fmla="*/ 0 w 61"/>
                <a:gd name="T1" fmla="*/ 8 h 41"/>
                <a:gd name="T2" fmla="*/ 2 w 61"/>
                <a:gd name="T3" fmla="*/ 6 h 41"/>
                <a:gd name="T4" fmla="*/ 3 w 61"/>
                <a:gd name="T5" fmla="*/ 5 h 41"/>
                <a:gd name="T6" fmla="*/ 6 w 61"/>
                <a:gd name="T7" fmla="*/ 4 h 41"/>
                <a:gd name="T8" fmla="*/ 9 w 61"/>
                <a:gd name="T9" fmla="*/ 3 h 41"/>
                <a:gd name="T10" fmla="*/ 12 w 61"/>
                <a:gd name="T11" fmla="*/ 3 h 41"/>
                <a:gd name="T12" fmla="*/ 15 w 61"/>
                <a:gd name="T13" fmla="*/ 3 h 41"/>
                <a:gd name="T14" fmla="*/ 17 w 61"/>
                <a:gd name="T15" fmla="*/ 2 h 41"/>
                <a:gd name="T16" fmla="*/ 19 w 61"/>
                <a:gd name="T17" fmla="*/ 1 h 41"/>
                <a:gd name="T18" fmla="*/ 20 w 61"/>
                <a:gd name="T19" fmla="*/ 0 h 41"/>
                <a:gd name="T20" fmla="*/ 21 w 61"/>
                <a:gd name="T21" fmla="*/ 1 h 41"/>
                <a:gd name="T22" fmla="*/ 21 w 61"/>
                <a:gd name="T23" fmla="*/ 2 h 41"/>
                <a:gd name="T24" fmla="*/ 19 w 61"/>
                <a:gd name="T25" fmla="*/ 4 h 41"/>
                <a:gd name="T26" fmla="*/ 17 w 61"/>
                <a:gd name="T27" fmla="*/ 6 h 41"/>
                <a:gd name="T28" fmla="*/ 15 w 61"/>
                <a:gd name="T29" fmla="*/ 8 h 41"/>
                <a:gd name="T30" fmla="*/ 14 w 61"/>
                <a:gd name="T31" fmla="*/ 9 h 41"/>
                <a:gd name="T32" fmla="*/ 12 w 61"/>
                <a:gd name="T33" fmla="*/ 11 h 41"/>
                <a:gd name="T34" fmla="*/ 10 w 61"/>
                <a:gd name="T35" fmla="*/ 13 h 41"/>
                <a:gd name="T36" fmla="*/ 8 w 61"/>
                <a:gd name="T37" fmla="*/ 14 h 41"/>
                <a:gd name="T38" fmla="*/ 6 w 61"/>
                <a:gd name="T39" fmla="*/ 14 h 41"/>
                <a:gd name="T40" fmla="*/ 3 w 61"/>
                <a:gd name="T41" fmla="*/ 13 h 41"/>
                <a:gd name="T42" fmla="*/ 1 w 61"/>
                <a:gd name="T43" fmla="*/ 11 h 41"/>
                <a:gd name="T44" fmla="*/ 0 w 61"/>
                <a:gd name="T45" fmla="*/ 10 h 41"/>
                <a:gd name="T46" fmla="*/ 0 w 61"/>
                <a:gd name="T47" fmla="*/ 8 h 41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61"/>
                <a:gd name="T73" fmla="*/ 0 h 41"/>
                <a:gd name="T74" fmla="*/ 61 w 61"/>
                <a:gd name="T75" fmla="*/ 41 h 41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61" h="41">
                  <a:moveTo>
                    <a:pt x="0" y="22"/>
                  </a:moveTo>
                  <a:lnTo>
                    <a:pt x="5" y="19"/>
                  </a:lnTo>
                  <a:lnTo>
                    <a:pt x="10" y="15"/>
                  </a:lnTo>
                  <a:lnTo>
                    <a:pt x="18" y="12"/>
                  </a:lnTo>
                  <a:lnTo>
                    <a:pt x="27" y="10"/>
                  </a:lnTo>
                  <a:lnTo>
                    <a:pt x="35" y="9"/>
                  </a:lnTo>
                  <a:lnTo>
                    <a:pt x="44" y="9"/>
                  </a:lnTo>
                  <a:lnTo>
                    <a:pt x="50" y="7"/>
                  </a:lnTo>
                  <a:lnTo>
                    <a:pt x="56" y="4"/>
                  </a:lnTo>
                  <a:lnTo>
                    <a:pt x="59" y="0"/>
                  </a:lnTo>
                  <a:lnTo>
                    <a:pt x="61" y="2"/>
                  </a:lnTo>
                  <a:lnTo>
                    <a:pt x="61" y="5"/>
                  </a:lnTo>
                  <a:lnTo>
                    <a:pt x="56" y="12"/>
                  </a:lnTo>
                  <a:lnTo>
                    <a:pt x="50" y="19"/>
                  </a:lnTo>
                  <a:lnTo>
                    <a:pt x="45" y="22"/>
                  </a:lnTo>
                  <a:lnTo>
                    <a:pt x="40" y="26"/>
                  </a:lnTo>
                  <a:lnTo>
                    <a:pt x="35" y="32"/>
                  </a:lnTo>
                  <a:lnTo>
                    <a:pt x="30" y="39"/>
                  </a:lnTo>
                  <a:lnTo>
                    <a:pt x="23" y="41"/>
                  </a:lnTo>
                  <a:lnTo>
                    <a:pt x="18" y="41"/>
                  </a:lnTo>
                  <a:lnTo>
                    <a:pt x="10" y="37"/>
                  </a:lnTo>
                  <a:lnTo>
                    <a:pt x="3" y="32"/>
                  </a:lnTo>
                  <a:lnTo>
                    <a:pt x="0" y="29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62" name="Freeform 111"/>
            <p:cNvSpPr>
              <a:spLocks/>
            </p:cNvSpPr>
            <p:nvPr/>
          </p:nvSpPr>
          <p:spPr bwMode="auto">
            <a:xfrm>
              <a:off x="3633979" y="2553601"/>
              <a:ext cx="353235" cy="294264"/>
            </a:xfrm>
            <a:custGeom>
              <a:avLst/>
              <a:gdLst>
                <a:gd name="T0" fmla="*/ 153 w 596"/>
                <a:gd name="T1" fmla="*/ 1 h 597"/>
                <a:gd name="T2" fmla="*/ 107 w 596"/>
                <a:gd name="T3" fmla="*/ 2 h 597"/>
                <a:gd name="T4" fmla="*/ 80 w 596"/>
                <a:gd name="T5" fmla="*/ 12 h 597"/>
                <a:gd name="T6" fmla="*/ 62 w 596"/>
                <a:gd name="T7" fmla="*/ 20 h 597"/>
                <a:gd name="T8" fmla="*/ 63 w 596"/>
                <a:gd name="T9" fmla="*/ 28 h 597"/>
                <a:gd name="T10" fmla="*/ 73 w 596"/>
                <a:gd name="T11" fmla="*/ 37 h 597"/>
                <a:gd name="T12" fmla="*/ 72 w 596"/>
                <a:gd name="T13" fmla="*/ 47 h 597"/>
                <a:gd name="T14" fmla="*/ 55 w 596"/>
                <a:gd name="T15" fmla="*/ 58 h 597"/>
                <a:gd name="T16" fmla="*/ 51 w 596"/>
                <a:gd name="T17" fmla="*/ 70 h 597"/>
                <a:gd name="T18" fmla="*/ 42 w 596"/>
                <a:gd name="T19" fmla="*/ 76 h 597"/>
                <a:gd name="T20" fmla="*/ 27 w 596"/>
                <a:gd name="T21" fmla="*/ 80 h 597"/>
                <a:gd name="T22" fmla="*/ 8 w 596"/>
                <a:gd name="T23" fmla="*/ 87 h 597"/>
                <a:gd name="T24" fmla="*/ 0 w 596"/>
                <a:gd name="T25" fmla="*/ 92 h 597"/>
                <a:gd name="T26" fmla="*/ 1 w 596"/>
                <a:gd name="T27" fmla="*/ 103 h 597"/>
                <a:gd name="T28" fmla="*/ 33 w 596"/>
                <a:gd name="T29" fmla="*/ 129 h 597"/>
                <a:gd name="T30" fmla="*/ 113 w 596"/>
                <a:gd name="T31" fmla="*/ 184 h 597"/>
                <a:gd name="T32" fmla="*/ 123 w 596"/>
                <a:gd name="T33" fmla="*/ 188 h 597"/>
                <a:gd name="T34" fmla="*/ 129 w 596"/>
                <a:gd name="T35" fmla="*/ 189 h 597"/>
                <a:gd name="T36" fmla="*/ 143 w 596"/>
                <a:gd name="T37" fmla="*/ 185 h 597"/>
                <a:gd name="T38" fmla="*/ 149 w 596"/>
                <a:gd name="T39" fmla="*/ 178 h 597"/>
                <a:gd name="T40" fmla="*/ 163 w 596"/>
                <a:gd name="T41" fmla="*/ 171 h 597"/>
                <a:gd name="T42" fmla="*/ 204 w 596"/>
                <a:gd name="T43" fmla="*/ 148 h 597"/>
                <a:gd name="T44" fmla="*/ 197 w 596"/>
                <a:gd name="T45" fmla="*/ 134 h 597"/>
                <a:gd name="T46" fmla="*/ 191 w 596"/>
                <a:gd name="T47" fmla="*/ 128 h 597"/>
                <a:gd name="T48" fmla="*/ 191 w 596"/>
                <a:gd name="T49" fmla="*/ 121 h 597"/>
                <a:gd name="T50" fmla="*/ 187 w 596"/>
                <a:gd name="T51" fmla="*/ 116 h 597"/>
                <a:gd name="T52" fmla="*/ 190 w 596"/>
                <a:gd name="T53" fmla="*/ 107 h 597"/>
                <a:gd name="T54" fmla="*/ 189 w 596"/>
                <a:gd name="T55" fmla="*/ 96 h 597"/>
                <a:gd name="T56" fmla="*/ 185 w 596"/>
                <a:gd name="T57" fmla="*/ 89 h 597"/>
                <a:gd name="T58" fmla="*/ 184 w 596"/>
                <a:gd name="T59" fmla="*/ 69 h 597"/>
                <a:gd name="T60" fmla="*/ 175 w 596"/>
                <a:gd name="T61" fmla="*/ 60 h 597"/>
                <a:gd name="T62" fmla="*/ 164 w 596"/>
                <a:gd name="T63" fmla="*/ 46 h 597"/>
                <a:gd name="T64" fmla="*/ 162 w 596"/>
                <a:gd name="T65" fmla="*/ 36 h 597"/>
                <a:gd name="T66" fmla="*/ 165 w 596"/>
                <a:gd name="T67" fmla="*/ 24 h 597"/>
                <a:gd name="T68" fmla="*/ 163 w 596"/>
                <a:gd name="T69" fmla="*/ 12 h 597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596"/>
                <a:gd name="T106" fmla="*/ 0 h 597"/>
                <a:gd name="T107" fmla="*/ 596 w 596"/>
                <a:gd name="T108" fmla="*/ 597 h 597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596" h="597">
                  <a:moveTo>
                    <a:pt x="458" y="0"/>
                  </a:moveTo>
                  <a:lnTo>
                    <a:pt x="429" y="2"/>
                  </a:lnTo>
                  <a:lnTo>
                    <a:pt x="351" y="5"/>
                  </a:lnTo>
                  <a:lnTo>
                    <a:pt x="301" y="7"/>
                  </a:lnTo>
                  <a:lnTo>
                    <a:pt x="260" y="22"/>
                  </a:lnTo>
                  <a:lnTo>
                    <a:pt x="226" y="39"/>
                  </a:lnTo>
                  <a:lnTo>
                    <a:pt x="214" y="49"/>
                  </a:lnTo>
                  <a:lnTo>
                    <a:pt x="173" y="63"/>
                  </a:lnTo>
                  <a:lnTo>
                    <a:pt x="172" y="75"/>
                  </a:lnTo>
                  <a:lnTo>
                    <a:pt x="178" y="87"/>
                  </a:lnTo>
                  <a:lnTo>
                    <a:pt x="192" y="102"/>
                  </a:lnTo>
                  <a:lnTo>
                    <a:pt x="205" y="115"/>
                  </a:lnTo>
                  <a:lnTo>
                    <a:pt x="205" y="131"/>
                  </a:lnTo>
                  <a:lnTo>
                    <a:pt x="202" y="146"/>
                  </a:lnTo>
                  <a:lnTo>
                    <a:pt x="177" y="166"/>
                  </a:lnTo>
                  <a:lnTo>
                    <a:pt x="156" y="180"/>
                  </a:lnTo>
                  <a:lnTo>
                    <a:pt x="151" y="192"/>
                  </a:lnTo>
                  <a:lnTo>
                    <a:pt x="144" y="219"/>
                  </a:lnTo>
                  <a:lnTo>
                    <a:pt x="134" y="229"/>
                  </a:lnTo>
                  <a:lnTo>
                    <a:pt x="119" y="239"/>
                  </a:lnTo>
                  <a:lnTo>
                    <a:pt x="100" y="248"/>
                  </a:lnTo>
                  <a:lnTo>
                    <a:pt x="76" y="251"/>
                  </a:lnTo>
                  <a:lnTo>
                    <a:pt x="61" y="255"/>
                  </a:lnTo>
                  <a:lnTo>
                    <a:pt x="22" y="272"/>
                  </a:lnTo>
                  <a:lnTo>
                    <a:pt x="7" y="277"/>
                  </a:lnTo>
                  <a:lnTo>
                    <a:pt x="0" y="289"/>
                  </a:lnTo>
                  <a:lnTo>
                    <a:pt x="0" y="304"/>
                  </a:lnTo>
                  <a:lnTo>
                    <a:pt x="4" y="321"/>
                  </a:lnTo>
                  <a:lnTo>
                    <a:pt x="5" y="333"/>
                  </a:lnTo>
                  <a:lnTo>
                    <a:pt x="92" y="402"/>
                  </a:lnTo>
                  <a:lnTo>
                    <a:pt x="250" y="519"/>
                  </a:lnTo>
                  <a:lnTo>
                    <a:pt x="317" y="574"/>
                  </a:lnTo>
                  <a:lnTo>
                    <a:pt x="334" y="577"/>
                  </a:lnTo>
                  <a:lnTo>
                    <a:pt x="345" y="587"/>
                  </a:lnTo>
                  <a:lnTo>
                    <a:pt x="350" y="597"/>
                  </a:lnTo>
                  <a:lnTo>
                    <a:pt x="363" y="591"/>
                  </a:lnTo>
                  <a:lnTo>
                    <a:pt x="385" y="584"/>
                  </a:lnTo>
                  <a:lnTo>
                    <a:pt x="401" y="577"/>
                  </a:lnTo>
                  <a:lnTo>
                    <a:pt x="413" y="569"/>
                  </a:lnTo>
                  <a:lnTo>
                    <a:pt x="419" y="555"/>
                  </a:lnTo>
                  <a:lnTo>
                    <a:pt x="429" y="546"/>
                  </a:lnTo>
                  <a:lnTo>
                    <a:pt x="458" y="536"/>
                  </a:lnTo>
                  <a:lnTo>
                    <a:pt x="504" y="504"/>
                  </a:lnTo>
                  <a:lnTo>
                    <a:pt x="574" y="462"/>
                  </a:lnTo>
                  <a:lnTo>
                    <a:pt x="596" y="448"/>
                  </a:lnTo>
                  <a:lnTo>
                    <a:pt x="555" y="418"/>
                  </a:lnTo>
                  <a:lnTo>
                    <a:pt x="541" y="407"/>
                  </a:lnTo>
                  <a:lnTo>
                    <a:pt x="538" y="399"/>
                  </a:lnTo>
                  <a:lnTo>
                    <a:pt x="536" y="387"/>
                  </a:lnTo>
                  <a:lnTo>
                    <a:pt x="536" y="379"/>
                  </a:lnTo>
                  <a:lnTo>
                    <a:pt x="528" y="370"/>
                  </a:lnTo>
                  <a:lnTo>
                    <a:pt x="525" y="362"/>
                  </a:lnTo>
                  <a:lnTo>
                    <a:pt x="528" y="350"/>
                  </a:lnTo>
                  <a:lnTo>
                    <a:pt x="535" y="333"/>
                  </a:lnTo>
                  <a:lnTo>
                    <a:pt x="535" y="321"/>
                  </a:lnTo>
                  <a:lnTo>
                    <a:pt x="530" y="300"/>
                  </a:lnTo>
                  <a:lnTo>
                    <a:pt x="526" y="290"/>
                  </a:lnTo>
                  <a:lnTo>
                    <a:pt x="521" y="277"/>
                  </a:lnTo>
                  <a:lnTo>
                    <a:pt x="519" y="243"/>
                  </a:lnTo>
                  <a:lnTo>
                    <a:pt x="516" y="216"/>
                  </a:lnTo>
                  <a:lnTo>
                    <a:pt x="509" y="205"/>
                  </a:lnTo>
                  <a:lnTo>
                    <a:pt x="492" y="187"/>
                  </a:lnTo>
                  <a:lnTo>
                    <a:pt x="474" y="170"/>
                  </a:lnTo>
                  <a:lnTo>
                    <a:pt x="460" y="144"/>
                  </a:lnTo>
                  <a:lnTo>
                    <a:pt x="455" y="126"/>
                  </a:lnTo>
                  <a:lnTo>
                    <a:pt x="455" y="112"/>
                  </a:lnTo>
                  <a:lnTo>
                    <a:pt x="462" y="95"/>
                  </a:lnTo>
                  <a:lnTo>
                    <a:pt x="465" y="76"/>
                  </a:lnTo>
                  <a:lnTo>
                    <a:pt x="465" y="63"/>
                  </a:lnTo>
                  <a:lnTo>
                    <a:pt x="458" y="37"/>
                  </a:lnTo>
                  <a:lnTo>
                    <a:pt x="458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63" name="Freeform 112"/>
            <p:cNvSpPr>
              <a:spLocks/>
            </p:cNvSpPr>
            <p:nvPr/>
          </p:nvSpPr>
          <p:spPr bwMode="auto">
            <a:xfrm>
              <a:off x="3524850" y="2578004"/>
              <a:ext cx="232618" cy="202396"/>
            </a:xfrm>
            <a:custGeom>
              <a:avLst/>
              <a:gdLst>
                <a:gd name="T0" fmla="*/ 69 w 397"/>
                <a:gd name="T1" fmla="*/ 91 h 412"/>
                <a:gd name="T2" fmla="*/ 69 w 397"/>
                <a:gd name="T3" fmla="*/ 87 h 412"/>
                <a:gd name="T4" fmla="*/ 68 w 397"/>
                <a:gd name="T5" fmla="*/ 82 h 412"/>
                <a:gd name="T6" fmla="*/ 68 w 397"/>
                <a:gd name="T7" fmla="*/ 77 h 412"/>
                <a:gd name="T8" fmla="*/ 70 w 397"/>
                <a:gd name="T9" fmla="*/ 73 h 412"/>
                <a:gd name="T10" fmla="*/ 75 w 397"/>
                <a:gd name="T11" fmla="*/ 72 h 412"/>
                <a:gd name="T12" fmla="*/ 89 w 397"/>
                <a:gd name="T13" fmla="*/ 66 h 412"/>
                <a:gd name="T14" fmla="*/ 95 w 397"/>
                <a:gd name="T15" fmla="*/ 65 h 412"/>
                <a:gd name="T16" fmla="*/ 103 w 397"/>
                <a:gd name="T17" fmla="*/ 64 h 412"/>
                <a:gd name="T18" fmla="*/ 110 w 397"/>
                <a:gd name="T19" fmla="*/ 61 h 412"/>
                <a:gd name="T20" fmla="*/ 115 w 397"/>
                <a:gd name="T21" fmla="*/ 58 h 412"/>
                <a:gd name="T22" fmla="*/ 118 w 397"/>
                <a:gd name="T23" fmla="*/ 55 h 412"/>
                <a:gd name="T24" fmla="*/ 121 w 397"/>
                <a:gd name="T25" fmla="*/ 46 h 412"/>
                <a:gd name="T26" fmla="*/ 123 w 397"/>
                <a:gd name="T27" fmla="*/ 43 h 412"/>
                <a:gd name="T28" fmla="*/ 130 w 397"/>
                <a:gd name="T29" fmla="*/ 38 h 412"/>
                <a:gd name="T30" fmla="*/ 139 w 397"/>
                <a:gd name="T31" fmla="*/ 32 h 412"/>
                <a:gd name="T32" fmla="*/ 140 w 397"/>
                <a:gd name="T33" fmla="*/ 27 h 412"/>
                <a:gd name="T34" fmla="*/ 140 w 397"/>
                <a:gd name="T35" fmla="*/ 22 h 412"/>
                <a:gd name="T36" fmla="*/ 135 w 397"/>
                <a:gd name="T37" fmla="*/ 18 h 412"/>
                <a:gd name="T38" fmla="*/ 130 w 397"/>
                <a:gd name="T39" fmla="*/ 13 h 412"/>
                <a:gd name="T40" fmla="*/ 128 w 397"/>
                <a:gd name="T41" fmla="*/ 9 h 412"/>
                <a:gd name="T42" fmla="*/ 129 w 397"/>
                <a:gd name="T43" fmla="*/ 5 h 412"/>
                <a:gd name="T44" fmla="*/ 114 w 397"/>
                <a:gd name="T45" fmla="*/ 4 h 412"/>
                <a:gd name="T46" fmla="*/ 101 w 397"/>
                <a:gd name="T47" fmla="*/ 2 h 412"/>
                <a:gd name="T48" fmla="*/ 98 w 397"/>
                <a:gd name="T49" fmla="*/ 0 h 412"/>
                <a:gd name="T50" fmla="*/ 93 w 397"/>
                <a:gd name="T51" fmla="*/ 3 h 412"/>
                <a:gd name="T52" fmla="*/ 92 w 397"/>
                <a:gd name="T53" fmla="*/ 1 h 412"/>
                <a:gd name="T54" fmla="*/ 86 w 397"/>
                <a:gd name="T55" fmla="*/ 10 h 412"/>
                <a:gd name="T56" fmla="*/ 83 w 397"/>
                <a:gd name="T57" fmla="*/ 19 h 412"/>
                <a:gd name="T58" fmla="*/ 75 w 397"/>
                <a:gd name="T59" fmla="*/ 25 h 412"/>
                <a:gd name="T60" fmla="*/ 71 w 397"/>
                <a:gd name="T61" fmla="*/ 27 h 412"/>
                <a:gd name="T62" fmla="*/ 65 w 397"/>
                <a:gd name="T63" fmla="*/ 29 h 412"/>
                <a:gd name="T64" fmla="*/ 60 w 397"/>
                <a:gd name="T65" fmla="*/ 33 h 412"/>
                <a:gd name="T66" fmla="*/ 59 w 397"/>
                <a:gd name="T67" fmla="*/ 39 h 412"/>
                <a:gd name="T68" fmla="*/ 53 w 397"/>
                <a:gd name="T69" fmla="*/ 46 h 412"/>
                <a:gd name="T70" fmla="*/ 53 w 397"/>
                <a:gd name="T71" fmla="*/ 51 h 412"/>
                <a:gd name="T72" fmla="*/ 53 w 397"/>
                <a:gd name="T73" fmla="*/ 56 h 412"/>
                <a:gd name="T74" fmla="*/ 54 w 397"/>
                <a:gd name="T75" fmla="*/ 59 h 412"/>
                <a:gd name="T76" fmla="*/ 53 w 397"/>
                <a:gd name="T77" fmla="*/ 63 h 412"/>
                <a:gd name="T78" fmla="*/ 52 w 397"/>
                <a:gd name="T79" fmla="*/ 67 h 412"/>
                <a:gd name="T80" fmla="*/ 44 w 397"/>
                <a:gd name="T81" fmla="*/ 75 h 412"/>
                <a:gd name="T82" fmla="*/ 37 w 397"/>
                <a:gd name="T83" fmla="*/ 81 h 412"/>
                <a:gd name="T84" fmla="*/ 19 w 397"/>
                <a:gd name="T85" fmla="*/ 88 h 412"/>
                <a:gd name="T86" fmla="*/ 17 w 397"/>
                <a:gd name="T87" fmla="*/ 93 h 412"/>
                <a:gd name="T88" fmla="*/ 8 w 397"/>
                <a:gd name="T89" fmla="*/ 103 h 412"/>
                <a:gd name="T90" fmla="*/ 8 w 397"/>
                <a:gd name="T91" fmla="*/ 108 h 412"/>
                <a:gd name="T92" fmla="*/ 0 w 397"/>
                <a:gd name="T93" fmla="*/ 118 h 412"/>
                <a:gd name="T94" fmla="*/ 18 w 397"/>
                <a:gd name="T95" fmla="*/ 128 h 412"/>
                <a:gd name="T96" fmla="*/ 25 w 397"/>
                <a:gd name="T97" fmla="*/ 131 h 412"/>
                <a:gd name="T98" fmla="*/ 34 w 397"/>
                <a:gd name="T99" fmla="*/ 130 h 412"/>
                <a:gd name="T100" fmla="*/ 37 w 397"/>
                <a:gd name="T101" fmla="*/ 126 h 412"/>
                <a:gd name="T102" fmla="*/ 38 w 397"/>
                <a:gd name="T103" fmla="*/ 104 h 412"/>
                <a:gd name="T104" fmla="*/ 69 w 397"/>
                <a:gd name="T105" fmla="*/ 104 h 412"/>
                <a:gd name="T106" fmla="*/ 69 w 397"/>
                <a:gd name="T107" fmla="*/ 91 h 412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w 397"/>
                <a:gd name="T163" fmla="*/ 0 h 412"/>
                <a:gd name="T164" fmla="*/ 397 w 397"/>
                <a:gd name="T165" fmla="*/ 412 h 412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T162" t="T163" r="T164" b="T165"/>
              <a:pathLst>
                <a:path w="397" h="412">
                  <a:moveTo>
                    <a:pt x="197" y="287"/>
                  </a:moveTo>
                  <a:lnTo>
                    <a:pt x="196" y="275"/>
                  </a:lnTo>
                  <a:lnTo>
                    <a:pt x="192" y="258"/>
                  </a:lnTo>
                  <a:lnTo>
                    <a:pt x="192" y="243"/>
                  </a:lnTo>
                  <a:lnTo>
                    <a:pt x="199" y="231"/>
                  </a:lnTo>
                  <a:lnTo>
                    <a:pt x="214" y="226"/>
                  </a:lnTo>
                  <a:lnTo>
                    <a:pt x="253" y="209"/>
                  </a:lnTo>
                  <a:lnTo>
                    <a:pt x="268" y="205"/>
                  </a:lnTo>
                  <a:lnTo>
                    <a:pt x="292" y="202"/>
                  </a:lnTo>
                  <a:lnTo>
                    <a:pt x="311" y="193"/>
                  </a:lnTo>
                  <a:lnTo>
                    <a:pt x="326" y="183"/>
                  </a:lnTo>
                  <a:lnTo>
                    <a:pt x="336" y="173"/>
                  </a:lnTo>
                  <a:lnTo>
                    <a:pt x="343" y="146"/>
                  </a:lnTo>
                  <a:lnTo>
                    <a:pt x="348" y="134"/>
                  </a:lnTo>
                  <a:lnTo>
                    <a:pt x="369" y="120"/>
                  </a:lnTo>
                  <a:lnTo>
                    <a:pt x="394" y="100"/>
                  </a:lnTo>
                  <a:lnTo>
                    <a:pt x="397" y="85"/>
                  </a:lnTo>
                  <a:lnTo>
                    <a:pt x="397" y="69"/>
                  </a:lnTo>
                  <a:lnTo>
                    <a:pt x="384" y="56"/>
                  </a:lnTo>
                  <a:lnTo>
                    <a:pt x="370" y="41"/>
                  </a:lnTo>
                  <a:lnTo>
                    <a:pt x="364" y="29"/>
                  </a:lnTo>
                  <a:lnTo>
                    <a:pt x="365" y="17"/>
                  </a:lnTo>
                  <a:lnTo>
                    <a:pt x="323" y="13"/>
                  </a:lnTo>
                  <a:lnTo>
                    <a:pt x="287" y="7"/>
                  </a:lnTo>
                  <a:lnTo>
                    <a:pt x="277" y="0"/>
                  </a:lnTo>
                  <a:lnTo>
                    <a:pt x="263" y="10"/>
                  </a:lnTo>
                  <a:lnTo>
                    <a:pt x="260" y="3"/>
                  </a:lnTo>
                  <a:lnTo>
                    <a:pt x="243" y="30"/>
                  </a:lnTo>
                  <a:lnTo>
                    <a:pt x="235" y="61"/>
                  </a:lnTo>
                  <a:lnTo>
                    <a:pt x="214" y="78"/>
                  </a:lnTo>
                  <a:lnTo>
                    <a:pt x="202" y="85"/>
                  </a:lnTo>
                  <a:lnTo>
                    <a:pt x="185" y="90"/>
                  </a:lnTo>
                  <a:lnTo>
                    <a:pt x="170" y="103"/>
                  </a:lnTo>
                  <a:lnTo>
                    <a:pt x="168" y="124"/>
                  </a:lnTo>
                  <a:lnTo>
                    <a:pt x="151" y="144"/>
                  </a:lnTo>
                  <a:lnTo>
                    <a:pt x="151" y="159"/>
                  </a:lnTo>
                  <a:lnTo>
                    <a:pt x="151" y="176"/>
                  </a:lnTo>
                  <a:lnTo>
                    <a:pt x="153" y="185"/>
                  </a:lnTo>
                  <a:lnTo>
                    <a:pt x="151" y="197"/>
                  </a:lnTo>
                  <a:lnTo>
                    <a:pt x="148" y="210"/>
                  </a:lnTo>
                  <a:lnTo>
                    <a:pt x="126" y="237"/>
                  </a:lnTo>
                  <a:lnTo>
                    <a:pt x="106" y="254"/>
                  </a:lnTo>
                  <a:lnTo>
                    <a:pt x="53" y="278"/>
                  </a:lnTo>
                  <a:lnTo>
                    <a:pt x="48" y="292"/>
                  </a:lnTo>
                  <a:lnTo>
                    <a:pt x="24" y="324"/>
                  </a:lnTo>
                  <a:lnTo>
                    <a:pt x="22" y="341"/>
                  </a:lnTo>
                  <a:lnTo>
                    <a:pt x="0" y="372"/>
                  </a:lnTo>
                  <a:lnTo>
                    <a:pt x="50" y="404"/>
                  </a:lnTo>
                  <a:lnTo>
                    <a:pt x="70" y="412"/>
                  </a:lnTo>
                  <a:lnTo>
                    <a:pt x="97" y="409"/>
                  </a:lnTo>
                  <a:lnTo>
                    <a:pt x="106" y="397"/>
                  </a:lnTo>
                  <a:lnTo>
                    <a:pt x="107" y="327"/>
                  </a:lnTo>
                  <a:lnTo>
                    <a:pt x="196" y="326"/>
                  </a:lnTo>
                  <a:lnTo>
                    <a:pt x="197" y="287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64" name="Freeform 113"/>
            <p:cNvSpPr>
              <a:spLocks/>
            </p:cNvSpPr>
            <p:nvPr/>
          </p:nvSpPr>
          <p:spPr bwMode="auto">
            <a:xfrm>
              <a:off x="3490388" y="2718676"/>
              <a:ext cx="202463" cy="173687"/>
            </a:xfrm>
            <a:custGeom>
              <a:avLst/>
              <a:gdLst>
                <a:gd name="T0" fmla="*/ 119 w 343"/>
                <a:gd name="T1" fmla="*/ 22 h 353"/>
                <a:gd name="T2" fmla="*/ 88 w 343"/>
                <a:gd name="T3" fmla="*/ 0 h 353"/>
                <a:gd name="T4" fmla="*/ 87 w 343"/>
                <a:gd name="T5" fmla="*/ 12 h 353"/>
                <a:gd name="T6" fmla="*/ 56 w 343"/>
                <a:gd name="T7" fmla="*/ 13 h 353"/>
                <a:gd name="T8" fmla="*/ 56 w 343"/>
                <a:gd name="T9" fmla="*/ 35 h 353"/>
                <a:gd name="T10" fmla="*/ 53 w 343"/>
                <a:gd name="T11" fmla="*/ 39 h 353"/>
                <a:gd name="T12" fmla="*/ 43 w 343"/>
                <a:gd name="T13" fmla="*/ 40 h 353"/>
                <a:gd name="T14" fmla="*/ 36 w 343"/>
                <a:gd name="T15" fmla="*/ 37 h 353"/>
                <a:gd name="T16" fmla="*/ 18 w 343"/>
                <a:gd name="T17" fmla="*/ 27 h 353"/>
                <a:gd name="T18" fmla="*/ 11 w 343"/>
                <a:gd name="T19" fmla="*/ 34 h 353"/>
                <a:gd name="T20" fmla="*/ 8 w 343"/>
                <a:gd name="T21" fmla="*/ 40 h 353"/>
                <a:gd name="T22" fmla="*/ 1 w 343"/>
                <a:gd name="T23" fmla="*/ 53 h 353"/>
                <a:gd name="T24" fmla="*/ 0 w 343"/>
                <a:gd name="T25" fmla="*/ 61 h 353"/>
                <a:gd name="T26" fmla="*/ 4 w 343"/>
                <a:gd name="T27" fmla="*/ 67 h 353"/>
                <a:gd name="T28" fmla="*/ 6 w 343"/>
                <a:gd name="T29" fmla="*/ 72 h 353"/>
                <a:gd name="T30" fmla="*/ 8 w 343"/>
                <a:gd name="T31" fmla="*/ 80 h 353"/>
                <a:gd name="T32" fmla="*/ 10 w 343"/>
                <a:gd name="T33" fmla="*/ 91 h 353"/>
                <a:gd name="T34" fmla="*/ 10 w 343"/>
                <a:gd name="T35" fmla="*/ 94 h 353"/>
                <a:gd name="T36" fmla="*/ 14 w 343"/>
                <a:gd name="T37" fmla="*/ 94 h 353"/>
                <a:gd name="T38" fmla="*/ 20 w 343"/>
                <a:gd name="T39" fmla="*/ 95 h 353"/>
                <a:gd name="T40" fmla="*/ 24 w 343"/>
                <a:gd name="T41" fmla="*/ 97 h 353"/>
                <a:gd name="T42" fmla="*/ 32 w 343"/>
                <a:gd name="T43" fmla="*/ 102 h 353"/>
                <a:gd name="T44" fmla="*/ 39 w 343"/>
                <a:gd name="T45" fmla="*/ 108 h 353"/>
                <a:gd name="T46" fmla="*/ 41 w 343"/>
                <a:gd name="T47" fmla="*/ 112 h 353"/>
                <a:gd name="T48" fmla="*/ 46 w 343"/>
                <a:gd name="T49" fmla="*/ 107 h 353"/>
                <a:gd name="T50" fmla="*/ 52 w 343"/>
                <a:gd name="T51" fmla="*/ 100 h 353"/>
                <a:gd name="T52" fmla="*/ 54 w 343"/>
                <a:gd name="T53" fmla="*/ 98 h 353"/>
                <a:gd name="T54" fmla="*/ 56 w 343"/>
                <a:gd name="T55" fmla="*/ 97 h 353"/>
                <a:gd name="T56" fmla="*/ 60 w 343"/>
                <a:gd name="T57" fmla="*/ 100 h 353"/>
                <a:gd name="T58" fmla="*/ 64 w 343"/>
                <a:gd name="T59" fmla="*/ 102 h 353"/>
                <a:gd name="T60" fmla="*/ 68 w 343"/>
                <a:gd name="T61" fmla="*/ 101 h 353"/>
                <a:gd name="T62" fmla="*/ 73 w 343"/>
                <a:gd name="T63" fmla="*/ 100 h 353"/>
                <a:gd name="T64" fmla="*/ 80 w 343"/>
                <a:gd name="T65" fmla="*/ 98 h 353"/>
                <a:gd name="T66" fmla="*/ 85 w 343"/>
                <a:gd name="T67" fmla="*/ 98 h 353"/>
                <a:gd name="T68" fmla="*/ 92 w 343"/>
                <a:gd name="T69" fmla="*/ 99 h 353"/>
                <a:gd name="T70" fmla="*/ 100 w 343"/>
                <a:gd name="T71" fmla="*/ 100 h 353"/>
                <a:gd name="T72" fmla="*/ 109 w 343"/>
                <a:gd name="T73" fmla="*/ 98 h 353"/>
                <a:gd name="T74" fmla="*/ 115 w 343"/>
                <a:gd name="T75" fmla="*/ 96 h 353"/>
                <a:gd name="T76" fmla="*/ 119 w 343"/>
                <a:gd name="T77" fmla="*/ 91 h 353"/>
                <a:gd name="T78" fmla="*/ 121 w 343"/>
                <a:gd name="T79" fmla="*/ 81 h 353"/>
                <a:gd name="T80" fmla="*/ 120 w 343"/>
                <a:gd name="T81" fmla="*/ 53 h 353"/>
                <a:gd name="T82" fmla="*/ 117 w 343"/>
                <a:gd name="T83" fmla="*/ 48 h 353"/>
                <a:gd name="T84" fmla="*/ 115 w 343"/>
                <a:gd name="T85" fmla="*/ 44 h 353"/>
                <a:gd name="T86" fmla="*/ 116 w 343"/>
                <a:gd name="T87" fmla="*/ 40 h 353"/>
                <a:gd name="T88" fmla="*/ 119 w 343"/>
                <a:gd name="T89" fmla="*/ 22 h 353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343"/>
                <a:gd name="T136" fmla="*/ 0 h 353"/>
                <a:gd name="T137" fmla="*/ 343 w 343"/>
                <a:gd name="T138" fmla="*/ 353 h 353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343" h="353">
                  <a:moveTo>
                    <a:pt x="336" y="69"/>
                  </a:moveTo>
                  <a:lnTo>
                    <a:pt x="249" y="0"/>
                  </a:lnTo>
                  <a:lnTo>
                    <a:pt x="248" y="39"/>
                  </a:lnTo>
                  <a:lnTo>
                    <a:pt x="159" y="40"/>
                  </a:lnTo>
                  <a:lnTo>
                    <a:pt x="158" y="110"/>
                  </a:lnTo>
                  <a:lnTo>
                    <a:pt x="149" y="122"/>
                  </a:lnTo>
                  <a:lnTo>
                    <a:pt x="122" y="125"/>
                  </a:lnTo>
                  <a:lnTo>
                    <a:pt x="102" y="117"/>
                  </a:lnTo>
                  <a:lnTo>
                    <a:pt x="52" y="85"/>
                  </a:lnTo>
                  <a:lnTo>
                    <a:pt x="32" y="108"/>
                  </a:lnTo>
                  <a:lnTo>
                    <a:pt x="22" y="127"/>
                  </a:lnTo>
                  <a:lnTo>
                    <a:pt x="3" y="166"/>
                  </a:lnTo>
                  <a:lnTo>
                    <a:pt x="0" y="193"/>
                  </a:lnTo>
                  <a:lnTo>
                    <a:pt x="12" y="212"/>
                  </a:lnTo>
                  <a:lnTo>
                    <a:pt x="18" y="227"/>
                  </a:lnTo>
                  <a:lnTo>
                    <a:pt x="22" y="251"/>
                  </a:lnTo>
                  <a:lnTo>
                    <a:pt x="29" y="286"/>
                  </a:lnTo>
                  <a:lnTo>
                    <a:pt x="27" y="297"/>
                  </a:lnTo>
                  <a:lnTo>
                    <a:pt x="39" y="297"/>
                  </a:lnTo>
                  <a:lnTo>
                    <a:pt x="56" y="298"/>
                  </a:lnTo>
                  <a:lnTo>
                    <a:pt x="68" y="305"/>
                  </a:lnTo>
                  <a:lnTo>
                    <a:pt x="90" y="320"/>
                  </a:lnTo>
                  <a:lnTo>
                    <a:pt x="110" y="341"/>
                  </a:lnTo>
                  <a:lnTo>
                    <a:pt x="115" y="353"/>
                  </a:lnTo>
                  <a:lnTo>
                    <a:pt x="129" y="336"/>
                  </a:lnTo>
                  <a:lnTo>
                    <a:pt x="146" y="315"/>
                  </a:lnTo>
                  <a:lnTo>
                    <a:pt x="152" y="309"/>
                  </a:lnTo>
                  <a:lnTo>
                    <a:pt x="158" y="307"/>
                  </a:lnTo>
                  <a:lnTo>
                    <a:pt x="171" y="315"/>
                  </a:lnTo>
                  <a:lnTo>
                    <a:pt x="181" y="322"/>
                  </a:lnTo>
                  <a:lnTo>
                    <a:pt x="192" y="319"/>
                  </a:lnTo>
                  <a:lnTo>
                    <a:pt x="207" y="314"/>
                  </a:lnTo>
                  <a:lnTo>
                    <a:pt x="227" y="309"/>
                  </a:lnTo>
                  <a:lnTo>
                    <a:pt x="241" y="309"/>
                  </a:lnTo>
                  <a:lnTo>
                    <a:pt x="261" y="312"/>
                  </a:lnTo>
                  <a:lnTo>
                    <a:pt x="283" y="314"/>
                  </a:lnTo>
                  <a:lnTo>
                    <a:pt x="309" y="309"/>
                  </a:lnTo>
                  <a:lnTo>
                    <a:pt x="327" y="302"/>
                  </a:lnTo>
                  <a:lnTo>
                    <a:pt x="337" y="286"/>
                  </a:lnTo>
                  <a:lnTo>
                    <a:pt x="343" y="254"/>
                  </a:lnTo>
                  <a:lnTo>
                    <a:pt x="341" y="166"/>
                  </a:lnTo>
                  <a:lnTo>
                    <a:pt x="332" y="151"/>
                  </a:lnTo>
                  <a:lnTo>
                    <a:pt x="327" y="139"/>
                  </a:lnTo>
                  <a:lnTo>
                    <a:pt x="329" y="125"/>
                  </a:lnTo>
                  <a:lnTo>
                    <a:pt x="336" y="69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65" name="Freeform 114"/>
            <p:cNvSpPr>
              <a:spLocks/>
            </p:cNvSpPr>
            <p:nvPr/>
          </p:nvSpPr>
          <p:spPr bwMode="auto">
            <a:xfrm>
              <a:off x="3829264" y="2912459"/>
              <a:ext cx="201028" cy="146414"/>
            </a:xfrm>
            <a:custGeom>
              <a:avLst/>
              <a:gdLst>
                <a:gd name="T0" fmla="*/ 120 w 336"/>
                <a:gd name="T1" fmla="*/ 18 h 294"/>
                <a:gd name="T2" fmla="*/ 117 w 336"/>
                <a:gd name="T3" fmla="*/ 13 h 294"/>
                <a:gd name="T4" fmla="*/ 112 w 336"/>
                <a:gd name="T5" fmla="*/ 6 h 294"/>
                <a:gd name="T6" fmla="*/ 108 w 336"/>
                <a:gd name="T7" fmla="*/ 5 h 294"/>
                <a:gd name="T8" fmla="*/ 93 w 336"/>
                <a:gd name="T9" fmla="*/ 5 h 294"/>
                <a:gd name="T10" fmla="*/ 84 w 336"/>
                <a:gd name="T11" fmla="*/ 4 h 294"/>
                <a:gd name="T12" fmla="*/ 80 w 336"/>
                <a:gd name="T13" fmla="*/ 4 h 294"/>
                <a:gd name="T14" fmla="*/ 73 w 336"/>
                <a:gd name="T15" fmla="*/ 7 h 294"/>
                <a:gd name="T16" fmla="*/ 63 w 336"/>
                <a:gd name="T17" fmla="*/ 5 h 294"/>
                <a:gd name="T18" fmla="*/ 58 w 336"/>
                <a:gd name="T19" fmla="*/ 5 h 294"/>
                <a:gd name="T20" fmla="*/ 51 w 336"/>
                <a:gd name="T21" fmla="*/ 6 h 294"/>
                <a:gd name="T22" fmla="*/ 46 w 336"/>
                <a:gd name="T23" fmla="*/ 5 h 294"/>
                <a:gd name="T24" fmla="*/ 44 w 336"/>
                <a:gd name="T25" fmla="*/ 1 h 294"/>
                <a:gd name="T26" fmla="*/ 41 w 336"/>
                <a:gd name="T27" fmla="*/ 0 h 294"/>
                <a:gd name="T28" fmla="*/ 34 w 336"/>
                <a:gd name="T29" fmla="*/ 4 h 294"/>
                <a:gd name="T30" fmla="*/ 29 w 336"/>
                <a:gd name="T31" fmla="*/ 5 h 294"/>
                <a:gd name="T32" fmla="*/ 21 w 336"/>
                <a:gd name="T33" fmla="*/ 5 h 294"/>
                <a:gd name="T34" fmla="*/ 20 w 336"/>
                <a:gd name="T35" fmla="*/ 8 h 294"/>
                <a:gd name="T36" fmla="*/ 20 w 336"/>
                <a:gd name="T37" fmla="*/ 14 h 294"/>
                <a:gd name="T38" fmla="*/ 16 w 336"/>
                <a:gd name="T39" fmla="*/ 21 h 294"/>
                <a:gd name="T40" fmla="*/ 12 w 336"/>
                <a:gd name="T41" fmla="*/ 29 h 294"/>
                <a:gd name="T42" fmla="*/ 16 w 336"/>
                <a:gd name="T43" fmla="*/ 36 h 294"/>
                <a:gd name="T44" fmla="*/ 16 w 336"/>
                <a:gd name="T45" fmla="*/ 40 h 294"/>
                <a:gd name="T46" fmla="*/ 11 w 336"/>
                <a:gd name="T47" fmla="*/ 47 h 294"/>
                <a:gd name="T48" fmla="*/ 8 w 336"/>
                <a:gd name="T49" fmla="*/ 50 h 294"/>
                <a:gd name="T50" fmla="*/ 1 w 336"/>
                <a:gd name="T51" fmla="*/ 57 h 294"/>
                <a:gd name="T52" fmla="*/ 1 w 336"/>
                <a:gd name="T53" fmla="*/ 63 h 294"/>
                <a:gd name="T54" fmla="*/ 0 w 336"/>
                <a:gd name="T55" fmla="*/ 76 h 294"/>
                <a:gd name="T56" fmla="*/ 6 w 336"/>
                <a:gd name="T57" fmla="*/ 77 h 294"/>
                <a:gd name="T58" fmla="*/ 15 w 336"/>
                <a:gd name="T59" fmla="*/ 77 h 294"/>
                <a:gd name="T60" fmla="*/ 18 w 336"/>
                <a:gd name="T61" fmla="*/ 79 h 294"/>
                <a:gd name="T62" fmla="*/ 22 w 336"/>
                <a:gd name="T63" fmla="*/ 82 h 294"/>
                <a:gd name="T64" fmla="*/ 25 w 336"/>
                <a:gd name="T65" fmla="*/ 90 h 294"/>
                <a:gd name="T66" fmla="*/ 32 w 336"/>
                <a:gd name="T67" fmla="*/ 95 h 294"/>
                <a:gd name="T68" fmla="*/ 53 w 336"/>
                <a:gd name="T69" fmla="*/ 93 h 294"/>
                <a:gd name="T70" fmla="*/ 56 w 336"/>
                <a:gd name="T71" fmla="*/ 94 h 294"/>
                <a:gd name="T72" fmla="*/ 59 w 336"/>
                <a:gd name="T73" fmla="*/ 93 h 294"/>
                <a:gd name="T74" fmla="*/ 64 w 336"/>
                <a:gd name="T75" fmla="*/ 83 h 294"/>
                <a:gd name="T76" fmla="*/ 68 w 336"/>
                <a:gd name="T77" fmla="*/ 78 h 294"/>
                <a:gd name="T78" fmla="*/ 75 w 336"/>
                <a:gd name="T79" fmla="*/ 74 h 294"/>
                <a:gd name="T80" fmla="*/ 94 w 336"/>
                <a:gd name="T81" fmla="*/ 58 h 294"/>
                <a:gd name="T82" fmla="*/ 101 w 336"/>
                <a:gd name="T83" fmla="*/ 54 h 294"/>
                <a:gd name="T84" fmla="*/ 106 w 336"/>
                <a:gd name="T85" fmla="*/ 40 h 294"/>
                <a:gd name="T86" fmla="*/ 108 w 336"/>
                <a:gd name="T87" fmla="*/ 34 h 294"/>
                <a:gd name="T88" fmla="*/ 112 w 336"/>
                <a:gd name="T89" fmla="*/ 31 h 294"/>
                <a:gd name="T90" fmla="*/ 118 w 336"/>
                <a:gd name="T91" fmla="*/ 25 h 294"/>
                <a:gd name="T92" fmla="*/ 120 w 336"/>
                <a:gd name="T93" fmla="*/ 18 h 294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336"/>
                <a:gd name="T142" fmla="*/ 0 h 294"/>
                <a:gd name="T143" fmla="*/ 336 w 336"/>
                <a:gd name="T144" fmla="*/ 294 h 294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336" h="294">
                  <a:moveTo>
                    <a:pt x="336" y="55"/>
                  </a:moveTo>
                  <a:lnTo>
                    <a:pt x="328" y="39"/>
                  </a:lnTo>
                  <a:lnTo>
                    <a:pt x="313" y="19"/>
                  </a:lnTo>
                  <a:lnTo>
                    <a:pt x="302" y="16"/>
                  </a:lnTo>
                  <a:lnTo>
                    <a:pt x="260" y="17"/>
                  </a:lnTo>
                  <a:lnTo>
                    <a:pt x="235" y="11"/>
                  </a:lnTo>
                  <a:lnTo>
                    <a:pt x="223" y="12"/>
                  </a:lnTo>
                  <a:lnTo>
                    <a:pt x="204" y="23"/>
                  </a:lnTo>
                  <a:lnTo>
                    <a:pt x="177" y="16"/>
                  </a:lnTo>
                  <a:lnTo>
                    <a:pt x="162" y="16"/>
                  </a:lnTo>
                  <a:lnTo>
                    <a:pt x="143" y="19"/>
                  </a:lnTo>
                  <a:lnTo>
                    <a:pt x="129" y="16"/>
                  </a:lnTo>
                  <a:lnTo>
                    <a:pt x="124" y="4"/>
                  </a:lnTo>
                  <a:lnTo>
                    <a:pt x="116" y="0"/>
                  </a:lnTo>
                  <a:lnTo>
                    <a:pt x="95" y="11"/>
                  </a:lnTo>
                  <a:lnTo>
                    <a:pt x="80" y="14"/>
                  </a:lnTo>
                  <a:lnTo>
                    <a:pt x="60" y="16"/>
                  </a:lnTo>
                  <a:lnTo>
                    <a:pt x="55" y="26"/>
                  </a:lnTo>
                  <a:lnTo>
                    <a:pt x="55" y="43"/>
                  </a:lnTo>
                  <a:lnTo>
                    <a:pt x="44" y="65"/>
                  </a:lnTo>
                  <a:lnTo>
                    <a:pt x="34" y="89"/>
                  </a:lnTo>
                  <a:lnTo>
                    <a:pt x="44" y="111"/>
                  </a:lnTo>
                  <a:lnTo>
                    <a:pt x="44" y="124"/>
                  </a:lnTo>
                  <a:lnTo>
                    <a:pt x="31" y="145"/>
                  </a:lnTo>
                  <a:lnTo>
                    <a:pt x="21" y="155"/>
                  </a:lnTo>
                  <a:lnTo>
                    <a:pt x="2" y="177"/>
                  </a:lnTo>
                  <a:lnTo>
                    <a:pt x="2" y="196"/>
                  </a:lnTo>
                  <a:lnTo>
                    <a:pt x="0" y="236"/>
                  </a:lnTo>
                  <a:lnTo>
                    <a:pt x="17" y="238"/>
                  </a:lnTo>
                  <a:lnTo>
                    <a:pt x="43" y="238"/>
                  </a:lnTo>
                  <a:lnTo>
                    <a:pt x="50" y="243"/>
                  </a:lnTo>
                  <a:lnTo>
                    <a:pt x="61" y="255"/>
                  </a:lnTo>
                  <a:lnTo>
                    <a:pt x="70" y="280"/>
                  </a:lnTo>
                  <a:lnTo>
                    <a:pt x="90" y="294"/>
                  </a:lnTo>
                  <a:lnTo>
                    <a:pt x="148" y="287"/>
                  </a:lnTo>
                  <a:lnTo>
                    <a:pt x="158" y="292"/>
                  </a:lnTo>
                  <a:lnTo>
                    <a:pt x="165" y="287"/>
                  </a:lnTo>
                  <a:lnTo>
                    <a:pt x="180" y="257"/>
                  </a:lnTo>
                  <a:lnTo>
                    <a:pt x="190" y="241"/>
                  </a:lnTo>
                  <a:lnTo>
                    <a:pt x="209" y="228"/>
                  </a:lnTo>
                  <a:lnTo>
                    <a:pt x="263" y="180"/>
                  </a:lnTo>
                  <a:lnTo>
                    <a:pt x="282" y="167"/>
                  </a:lnTo>
                  <a:lnTo>
                    <a:pt x="296" y="123"/>
                  </a:lnTo>
                  <a:lnTo>
                    <a:pt x="302" y="106"/>
                  </a:lnTo>
                  <a:lnTo>
                    <a:pt x="314" y="95"/>
                  </a:lnTo>
                  <a:lnTo>
                    <a:pt x="330" y="77"/>
                  </a:lnTo>
                  <a:lnTo>
                    <a:pt x="336" y="55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66" name="Freeform 115"/>
            <p:cNvSpPr>
              <a:spLocks/>
            </p:cNvSpPr>
            <p:nvPr/>
          </p:nvSpPr>
          <p:spPr bwMode="auto">
            <a:xfrm>
              <a:off x="3905367" y="2547859"/>
              <a:ext cx="61745" cy="113400"/>
            </a:xfrm>
            <a:custGeom>
              <a:avLst/>
              <a:gdLst>
                <a:gd name="T0" fmla="*/ 37 w 103"/>
                <a:gd name="T1" fmla="*/ 44 h 233"/>
                <a:gd name="T2" fmla="*/ 29 w 103"/>
                <a:gd name="T3" fmla="*/ 40 h 233"/>
                <a:gd name="T4" fmla="*/ 29 w 103"/>
                <a:gd name="T5" fmla="*/ 37 h 233"/>
                <a:gd name="T6" fmla="*/ 29 w 103"/>
                <a:gd name="T7" fmla="*/ 33 h 233"/>
                <a:gd name="T8" fmla="*/ 32 w 103"/>
                <a:gd name="T9" fmla="*/ 31 h 233"/>
                <a:gd name="T10" fmla="*/ 36 w 103"/>
                <a:gd name="T11" fmla="*/ 26 h 233"/>
                <a:gd name="T12" fmla="*/ 35 w 103"/>
                <a:gd name="T13" fmla="*/ 22 h 233"/>
                <a:gd name="T14" fmla="*/ 33 w 103"/>
                <a:gd name="T15" fmla="*/ 8 h 233"/>
                <a:gd name="T16" fmla="*/ 32 w 103"/>
                <a:gd name="T17" fmla="*/ 1 h 233"/>
                <a:gd name="T18" fmla="*/ 26 w 103"/>
                <a:gd name="T19" fmla="*/ 0 h 233"/>
                <a:gd name="T20" fmla="*/ 22 w 103"/>
                <a:gd name="T21" fmla="*/ 4 h 233"/>
                <a:gd name="T22" fmla="*/ 11 w 103"/>
                <a:gd name="T23" fmla="*/ 5 h 233"/>
                <a:gd name="T24" fmla="*/ 1 w 103"/>
                <a:gd name="T25" fmla="*/ 5 h 233"/>
                <a:gd name="T26" fmla="*/ 1 w 103"/>
                <a:gd name="T27" fmla="*/ 17 h 233"/>
                <a:gd name="T28" fmla="*/ 4 w 103"/>
                <a:gd name="T29" fmla="*/ 25 h 233"/>
                <a:gd name="T30" fmla="*/ 4 w 103"/>
                <a:gd name="T31" fmla="*/ 30 h 233"/>
                <a:gd name="T32" fmla="*/ 3 w 103"/>
                <a:gd name="T33" fmla="*/ 36 h 233"/>
                <a:gd name="T34" fmla="*/ 0 w 103"/>
                <a:gd name="T35" fmla="*/ 41 h 233"/>
                <a:gd name="T36" fmla="*/ 0 w 103"/>
                <a:gd name="T37" fmla="*/ 45 h 233"/>
                <a:gd name="T38" fmla="*/ 2 w 103"/>
                <a:gd name="T39" fmla="*/ 51 h 233"/>
                <a:gd name="T40" fmla="*/ 7 w 103"/>
                <a:gd name="T41" fmla="*/ 59 h 233"/>
                <a:gd name="T42" fmla="*/ 13 w 103"/>
                <a:gd name="T43" fmla="*/ 65 h 233"/>
                <a:gd name="T44" fmla="*/ 19 w 103"/>
                <a:gd name="T45" fmla="*/ 71 h 233"/>
                <a:gd name="T46" fmla="*/ 22 w 103"/>
                <a:gd name="T47" fmla="*/ 74 h 233"/>
                <a:gd name="T48" fmla="*/ 24 w 103"/>
                <a:gd name="T49" fmla="*/ 72 h 233"/>
                <a:gd name="T50" fmla="*/ 27 w 103"/>
                <a:gd name="T51" fmla="*/ 69 h 233"/>
                <a:gd name="T52" fmla="*/ 27 w 103"/>
                <a:gd name="T53" fmla="*/ 66 h 233"/>
                <a:gd name="T54" fmla="*/ 29 w 103"/>
                <a:gd name="T55" fmla="*/ 62 h 233"/>
                <a:gd name="T56" fmla="*/ 32 w 103"/>
                <a:gd name="T57" fmla="*/ 58 h 233"/>
                <a:gd name="T58" fmla="*/ 34 w 103"/>
                <a:gd name="T59" fmla="*/ 53 h 233"/>
                <a:gd name="T60" fmla="*/ 37 w 103"/>
                <a:gd name="T61" fmla="*/ 44 h 233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103"/>
                <a:gd name="T94" fmla="*/ 0 h 233"/>
                <a:gd name="T95" fmla="*/ 103 w 103"/>
                <a:gd name="T96" fmla="*/ 233 h 233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103" h="233">
                  <a:moveTo>
                    <a:pt x="103" y="138"/>
                  </a:moveTo>
                  <a:lnTo>
                    <a:pt x="81" y="126"/>
                  </a:lnTo>
                  <a:lnTo>
                    <a:pt x="80" y="117"/>
                  </a:lnTo>
                  <a:lnTo>
                    <a:pt x="81" y="105"/>
                  </a:lnTo>
                  <a:lnTo>
                    <a:pt x="88" y="99"/>
                  </a:lnTo>
                  <a:lnTo>
                    <a:pt x="100" y="83"/>
                  </a:lnTo>
                  <a:lnTo>
                    <a:pt x="98" y="68"/>
                  </a:lnTo>
                  <a:lnTo>
                    <a:pt x="92" y="26"/>
                  </a:lnTo>
                  <a:lnTo>
                    <a:pt x="90" y="4"/>
                  </a:lnTo>
                  <a:lnTo>
                    <a:pt x="73" y="0"/>
                  </a:lnTo>
                  <a:lnTo>
                    <a:pt x="61" y="14"/>
                  </a:lnTo>
                  <a:lnTo>
                    <a:pt x="32" y="15"/>
                  </a:lnTo>
                  <a:lnTo>
                    <a:pt x="3" y="17"/>
                  </a:lnTo>
                  <a:lnTo>
                    <a:pt x="3" y="54"/>
                  </a:lnTo>
                  <a:lnTo>
                    <a:pt x="10" y="80"/>
                  </a:lnTo>
                  <a:lnTo>
                    <a:pt x="10" y="93"/>
                  </a:lnTo>
                  <a:lnTo>
                    <a:pt x="7" y="112"/>
                  </a:lnTo>
                  <a:lnTo>
                    <a:pt x="0" y="129"/>
                  </a:lnTo>
                  <a:lnTo>
                    <a:pt x="0" y="143"/>
                  </a:lnTo>
                  <a:lnTo>
                    <a:pt x="5" y="161"/>
                  </a:lnTo>
                  <a:lnTo>
                    <a:pt x="19" y="187"/>
                  </a:lnTo>
                  <a:lnTo>
                    <a:pt x="37" y="204"/>
                  </a:lnTo>
                  <a:lnTo>
                    <a:pt x="54" y="222"/>
                  </a:lnTo>
                  <a:lnTo>
                    <a:pt x="61" y="233"/>
                  </a:lnTo>
                  <a:lnTo>
                    <a:pt x="68" y="228"/>
                  </a:lnTo>
                  <a:lnTo>
                    <a:pt x="75" y="217"/>
                  </a:lnTo>
                  <a:lnTo>
                    <a:pt x="76" y="209"/>
                  </a:lnTo>
                  <a:lnTo>
                    <a:pt x="80" y="194"/>
                  </a:lnTo>
                  <a:lnTo>
                    <a:pt x="88" y="182"/>
                  </a:lnTo>
                  <a:lnTo>
                    <a:pt x="95" y="168"/>
                  </a:lnTo>
                  <a:lnTo>
                    <a:pt x="103" y="138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67" name="Freeform 116"/>
            <p:cNvSpPr>
              <a:spLocks/>
            </p:cNvSpPr>
            <p:nvPr/>
          </p:nvSpPr>
          <p:spPr bwMode="auto">
            <a:xfrm>
              <a:off x="3939829" y="2612454"/>
              <a:ext cx="257029" cy="246895"/>
            </a:xfrm>
            <a:custGeom>
              <a:avLst/>
              <a:gdLst>
                <a:gd name="T0" fmla="*/ 12 w 434"/>
                <a:gd name="T1" fmla="*/ 10 h 497"/>
                <a:gd name="T2" fmla="*/ 7 w 434"/>
                <a:gd name="T3" fmla="*/ 18 h 497"/>
                <a:gd name="T4" fmla="*/ 5 w 434"/>
                <a:gd name="T5" fmla="*/ 25 h 497"/>
                <a:gd name="T6" fmla="*/ 0 w 434"/>
                <a:gd name="T7" fmla="*/ 31 h 497"/>
                <a:gd name="T8" fmla="*/ 2 w 434"/>
                <a:gd name="T9" fmla="*/ 50 h 497"/>
                <a:gd name="T10" fmla="*/ 5 w 434"/>
                <a:gd name="T11" fmla="*/ 58 h 497"/>
                <a:gd name="T12" fmla="*/ 7 w 434"/>
                <a:gd name="T13" fmla="*/ 68 h 497"/>
                <a:gd name="T14" fmla="*/ 3 w 434"/>
                <a:gd name="T15" fmla="*/ 78 h 497"/>
                <a:gd name="T16" fmla="*/ 7 w 434"/>
                <a:gd name="T17" fmla="*/ 83 h 497"/>
                <a:gd name="T18" fmla="*/ 8 w 434"/>
                <a:gd name="T19" fmla="*/ 89 h 497"/>
                <a:gd name="T20" fmla="*/ 14 w 434"/>
                <a:gd name="T21" fmla="*/ 96 h 497"/>
                <a:gd name="T22" fmla="*/ 33 w 434"/>
                <a:gd name="T23" fmla="*/ 105 h 497"/>
                <a:gd name="T24" fmla="*/ 43 w 434"/>
                <a:gd name="T25" fmla="*/ 108 h 497"/>
                <a:gd name="T26" fmla="*/ 53 w 434"/>
                <a:gd name="T27" fmla="*/ 111 h 497"/>
                <a:gd name="T28" fmla="*/ 72 w 434"/>
                <a:gd name="T29" fmla="*/ 120 h 497"/>
                <a:gd name="T30" fmla="*/ 97 w 434"/>
                <a:gd name="T31" fmla="*/ 132 h 497"/>
                <a:gd name="T32" fmla="*/ 126 w 434"/>
                <a:gd name="T33" fmla="*/ 149 h 497"/>
                <a:gd name="T34" fmla="*/ 145 w 434"/>
                <a:gd name="T35" fmla="*/ 160 h 497"/>
                <a:gd name="T36" fmla="*/ 154 w 434"/>
                <a:gd name="T37" fmla="*/ 145 h 497"/>
                <a:gd name="T38" fmla="*/ 154 w 434"/>
                <a:gd name="T39" fmla="*/ 61 h 497"/>
                <a:gd name="T40" fmla="*/ 151 w 434"/>
                <a:gd name="T41" fmla="*/ 46 h 497"/>
                <a:gd name="T42" fmla="*/ 153 w 434"/>
                <a:gd name="T43" fmla="*/ 33 h 497"/>
                <a:gd name="T44" fmla="*/ 154 w 434"/>
                <a:gd name="T45" fmla="*/ 17 h 497"/>
                <a:gd name="T46" fmla="*/ 135 w 434"/>
                <a:gd name="T47" fmla="*/ 9 h 497"/>
                <a:gd name="T48" fmla="*/ 122 w 434"/>
                <a:gd name="T49" fmla="*/ 6 h 497"/>
                <a:gd name="T50" fmla="*/ 105 w 434"/>
                <a:gd name="T51" fmla="*/ 15 h 497"/>
                <a:gd name="T52" fmla="*/ 107 w 434"/>
                <a:gd name="T53" fmla="*/ 22 h 497"/>
                <a:gd name="T54" fmla="*/ 106 w 434"/>
                <a:gd name="T55" fmla="*/ 33 h 497"/>
                <a:gd name="T56" fmla="*/ 94 w 434"/>
                <a:gd name="T57" fmla="*/ 33 h 497"/>
                <a:gd name="T58" fmla="*/ 77 w 434"/>
                <a:gd name="T59" fmla="*/ 24 h 497"/>
                <a:gd name="T60" fmla="*/ 56 w 434"/>
                <a:gd name="T61" fmla="*/ 16 h 497"/>
                <a:gd name="T62" fmla="*/ 25 w 434"/>
                <a:gd name="T63" fmla="*/ 6 h 497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434"/>
                <a:gd name="T97" fmla="*/ 0 h 497"/>
                <a:gd name="T98" fmla="*/ 434 w 434"/>
                <a:gd name="T99" fmla="*/ 497 h 497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434" h="497">
                  <a:moveTo>
                    <a:pt x="42" y="0"/>
                  </a:moveTo>
                  <a:lnTo>
                    <a:pt x="34" y="30"/>
                  </a:lnTo>
                  <a:lnTo>
                    <a:pt x="27" y="44"/>
                  </a:lnTo>
                  <a:lnTo>
                    <a:pt x="19" y="56"/>
                  </a:lnTo>
                  <a:lnTo>
                    <a:pt x="15" y="71"/>
                  </a:lnTo>
                  <a:lnTo>
                    <a:pt x="14" y="79"/>
                  </a:lnTo>
                  <a:lnTo>
                    <a:pt x="7" y="90"/>
                  </a:lnTo>
                  <a:lnTo>
                    <a:pt x="0" y="95"/>
                  </a:lnTo>
                  <a:lnTo>
                    <a:pt x="3" y="122"/>
                  </a:lnTo>
                  <a:lnTo>
                    <a:pt x="5" y="156"/>
                  </a:lnTo>
                  <a:lnTo>
                    <a:pt x="10" y="169"/>
                  </a:lnTo>
                  <a:lnTo>
                    <a:pt x="14" y="179"/>
                  </a:lnTo>
                  <a:lnTo>
                    <a:pt x="19" y="200"/>
                  </a:lnTo>
                  <a:lnTo>
                    <a:pt x="19" y="212"/>
                  </a:lnTo>
                  <a:lnTo>
                    <a:pt x="12" y="229"/>
                  </a:lnTo>
                  <a:lnTo>
                    <a:pt x="9" y="241"/>
                  </a:lnTo>
                  <a:lnTo>
                    <a:pt x="12" y="249"/>
                  </a:lnTo>
                  <a:lnTo>
                    <a:pt x="20" y="258"/>
                  </a:lnTo>
                  <a:lnTo>
                    <a:pt x="20" y="266"/>
                  </a:lnTo>
                  <a:lnTo>
                    <a:pt x="22" y="278"/>
                  </a:lnTo>
                  <a:lnTo>
                    <a:pt x="25" y="286"/>
                  </a:lnTo>
                  <a:lnTo>
                    <a:pt x="39" y="297"/>
                  </a:lnTo>
                  <a:lnTo>
                    <a:pt x="80" y="327"/>
                  </a:lnTo>
                  <a:lnTo>
                    <a:pt x="93" y="327"/>
                  </a:lnTo>
                  <a:lnTo>
                    <a:pt x="109" y="330"/>
                  </a:lnTo>
                  <a:lnTo>
                    <a:pt x="122" y="337"/>
                  </a:lnTo>
                  <a:lnTo>
                    <a:pt x="131" y="341"/>
                  </a:lnTo>
                  <a:lnTo>
                    <a:pt x="149" y="344"/>
                  </a:lnTo>
                  <a:lnTo>
                    <a:pt x="165" y="347"/>
                  </a:lnTo>
                  <a:lnTo>
                    <a:pt x="202" y="373"/>
                  </a:lnTo>
                  <a:lnTo>
                    <a:pt x="234" y="393"/>
                  </a:lnTo>
                  <a:lnTo>
                    <a:pt x="273" y="410"/>
                  </a:lnTo>
                  <a:lnTo>
                    <a:pt x="312" y="436"/>
                  </a:lnTo>
                  <a:lnTo>
                    <a:pt x="356" y="463"/>
                  </a:lnTo>
                  <a:lnTo>
                    <a:pt x="390" y="488"/>
                  </a:lnTo>
                  <a:lnTo>
                    <a:pt x="409" y="497"/>
                  </a:lnTo>
                  <a:lnTo>
                    <a:pt x="409" y="449"/>
                  </a:lnTo>
                  <a:lnTo>
                    <a:pt x="433" y="449"/>
                  </a:lnTo>
                  <a:lnTo>
                    <a:pt x="431" y="388"/>
                  </a:lnTo>
                  <a:lnTo>
                    <a:pt x="433" y="188"/>
                  </a:lnTo>
                  <a:lnTo>
                    <a:pt x="428" y="164"/>
                  </a:lnTo>
                  <a:lnTo>
                    <a:pt x="426" y="142"/>
                  </a:lnTo>
                  <a:lnTo>
                    <a:pt x="431" y="122"/>
                  </a:lnTo>
                  <a:lnTo>
                    <a:pt x="431" y="103"/>
                  </a:lnTo>
                  <a:lnTo>
                    <a:pt x="433" y="79"/>
                  </a:lnTo>
                  <a:lnTo>
                    <a:pt x="434" y="52"/>
                  </a:lnTo>
                  <a:lnTo>
                    <a:pt x="411" y="47"/>
                  </a:lnTo>
                  <a:lnTo>
                    <a:pt x="380" y="28"/>
                  </a:lnTo>
                  <a:lnTo>
                    <a:pt x="365" y="23"/>
                  </a:lnTo>
                  <a:lnTo>
                    <a:pt x="343" y="20"/>
                  </a:lnTo>
                  <a:lnTo>
                    <a:pt x="314" y="34"/>
                  </a:lnTo>
                  <a:lnTo>
                    <a:pt x="295" y="47"/>
                  </a:lnTo>
                  <a:lnTo>
                    <a:pt x="289" y="57"/>
                  </a:lnTo>
                  <a:lnTo>
                    <a:pt x="302" y="67"/>
                  </a:lnTo>
                  <a:lnTo>
                    <a:pt x="302" y="88"/>
                  </a:lnTo>
                  <a:lnTo>
                    <a:pt x="300" y="101"/>
                  </a:lnTo>
                  <a:lnTo>
                    <a:pt x="285" y="108"/>
                  </a:lnTo>
                  <a:lnTo>
                    <a:pt x="265" y="103"/>
                  </a:lnTo>
                  <a:lnTo>
                    <a:pt x="246" y="93"/>
                  </a:lnTo>
                  <a:lnTo>
                    <a:pt x="216" y="76"/>
                  </a:lnTo>
                  <a:lnTo>
                    <a:pt x="188" y="67"/>
                  </a:lnTo>
                  <a:lnTo>
                    <a:pt x="158" y="50"/>
                  </a:lnTo>
                  <a:lnTo>
                    <a:pt x="121" y="39"/>
                  </a:lnTo>
                  <a:lnTo>
                    <a:pt x="71" y="18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68" name="Freeform 117"/>
            <p:cNvSpPr>
              <a:spLocks/>
            </p:cNvSpPr>
            <p:nvPr/>
          </p:nvSpPr>
          <p:spPr bwMode="auto">
            <a:xfrm>
              <a:off x="3939829" y="3084711"/>
              <a:ext cx="33026" cy="15790"/>
            </a:xfrm>
            <a:custGeom>
              <a:avLst/>
              <a:gdLst>
                <a:gd name="T0" fmla="*/ 20 w 60"/>
                <a:gd name="T1" fmla="*/ 2 h 29"/>
                <a:gd name="T2" fmla="*/ 13 w 60"/>
                <a:gd name="T3" fmla="*/ 0 h 29"/>
                <a:gd name="T4" fmla="*/ 2 w 60"/>
                <a:gd name="T5" fmla="*/ 1 h 29"/>
                <a:gd name="T6" fmla="*/ 1 w 60"/>
                <a:gd name="T7" fmla="*/ 5 h 29"/>
                <a:gd name="T8" fmla="*/ 0 w 60"/>
                <a:gd name="T9" fmla="*/ 10 h 29"/>
                <a:gd name="T10" fmla="*/ 19 w 60"/>
                <a:gd name="T11" fmla="*/ 9 h 29"/>
                <a:gd name="T12" fmla="*/ 20 w 60"/>
                <a:gd name="T13" fmla="*/ 2 h 29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60"/>
                <a:gd name="T22" fmla="*/ 0 h 29"/>
                <a:gd name="T23" fmla="*/ 60 w 60"/>
                <a:gd name="T24" fmla="*/ 29 h 29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60" h="29">
                  <a:moveTo>
                    <a:pt x="60" y="7"/>
                  </a:moveTo>
                  <a:lnTo>
                    <a:pt x="38" y="0"/>
                  </a:lnTo>
                  <a:lnTo>
                    <a:pt x="5" y="2"/>
                  </a:lnTo>
                  <a:lnTo>
                    <a:pt x="2" y="14"/>
                  </a:lnTo>
                  <a:lnTo>
                    <a:pt x="0" y="29"/>
                  </a:lnTo>
                  <a:lnTo>
                    <a:pt x="58" y="27"/>
                  </a:lnTo>
                  <a:lnTo>
                    <a:pt x="60" y="7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69" name="Freeform 118"/>
            <p:cNvSpPr>
              <a:spLocks/>
            </p:cNvSpPr>
            <p:nvPr/>
          </p:nvSpPr>
          <p:spPr bwMode="auto">
            <a:xfrm>
              <a:off x="3935521" y="3089018"/>
              <a:ext cx="90462" cy="78948"/>
            </a:xfrm>
            <a:custGeom>
              <a:avLst/>
              <a:gdLst>
                <a:gd name="T0" fmla="*/ 44 w 158"/>
                <a:gd name="T1" fmla="*/ 0 h 164"/>
                <a:gd name="T2" fmla="*/ 24 w 158"/>
                <a:gd name="T3" fmla="*/ 0 h 164"/>
                <a:gd name="T4" fmla="*/ 23 w 158"/>
                <a:gd name="T5" fmla="*/ 6 h 164"/>
                <a:gd name="T6" fmla="*/ 3 w 158"/>
                <a:gd name="T7" fmla="*/ 7 h 164"/>
                <a:gd name="T8" fmla="*/ 0 w 158"/>
                <a:gd name="T9" fmla="*/ 29 h 164"/>
                <a:gd name="T10" fmla="*/ 1 w 158"/>
                <a:gd name="T11" fmla="*/ 35 h 164"/>
                <a:gd name="T12" fmla="*/ 2 w 158"/>
                <a:gd name="T13" fmla="*/ 40 h 164"/>
                <a:gd name="T14" fmla="*/ 10 w 158"/>
                <a:gd name="T15" fmla="*/ 47 h 164"/>
                <a:gd name="T16" fmla="*/ 18 w 158"/>
                <a:gd name="T17" fmla="*/ 52 h 164"/>
                <a:gd name="T18" fmla="*/ 23 w 158"/>
                <a:gd name="T19" fmla="*/ 52 h 164"/>
                <a:gd name="T20" fmla="*/ 26 w 158"/>
                <a:gd name="T21" fmla="*/ 49 h 164"/>
                <a:gd name="T22" fmla="*/ 29 w 158"/>
                <a:gd name="T23" fmla="*/ 40 h 164"/>
                <a:gd name="T24" fmla="*/ 30 w 158"/>
                <a:gd name="T25" fmla="*/ 36 h 164"/>
                <a:gd name="T26" fmla="*/ 31 w 158"/>
                <a:gd name="T27" fmla="*/ 34 h 164"/>
                <a:gd name="T28" fmla="*/ 33 w 158"/>
                <a:gd name="T29" fmla="*/ 33 h 164"/>
                <a:gd name="T30" fmla="*/ 37 w 158"/>
                <a:gd name="T31" fmla="*/ 34 h 164"/>
                <a:gd name="T32" fmla="*/ 40 w 158"/>
                <a:gd name="T33" fmla="*/ 36 h 164"/>
                <a:gd name="T34" fmla="*/ 45 w 158"/>
                <a:gd name="T35" fmla="*/ 36 h 164"/>
                <a:gd name="T36" fmla="*/ 48 w 158"/>
                <a:gd name="T37" fmla="*/ 35 h 164"/>
                <a:gd name="T38" fmla="*/ 48 w 158"/>
                <a:gd name="T39" fmla="*/ 31 h 164"/>
                <a:gd name="T40" fmla="*/ 48 w 158"/>
                <a:gd name="T41" fmla="*/ 26 h 164"/>
                <a:gd name="T42" fmla="*/ 48 w 158"/>
                <a:gd name="T43" fmla="*/ 23 h 164"/>
                <a:gd name="T44" fmla="*/ 48 w 158"/>
                <a:gd name="T45" fmla="*/ 19 h 164"/>
                <a:gd name="T46" fmla="*/ 49 w 158"/>
                <a:gd name="T47" fmla="*/ 16 h 164"/>
                <a:gd name="T48" fmla="*/ 55 w 158"/>
                <a:gd name="T49" fmla="*/ 12 h 164"/>
                <a:gd name="T50" fmla="*/ 54 w 158"/>
                <a:gd name="T51" fmla="*/ 10 h 164"/>
                <a:gd name="T52" fmla="*/ 53 w 158"/>
                <a:gd name="T53" fmla="*/ 9 h 164"/>
                <a:gd name="T54" fmla="*/ 48 w 158"/>
                <a:gd name="T55" fmla="*/ 9 h 164"/>
                <a:gd name="T56" fmla="*/ 44 w 158"/>
                <a:gd name="T57" fmla="*/ 6 h 164"/>
                <a:gd name="T58" fmla="*/ 44 w 158"/>
                <a:gd name="T59" fmla="*/ 0 h 164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w 158"/>
                <a:gd name="T91" fmla="*/ 0 h 164"/>
                <a:gd name="T92" fmla="*/ 158 w 158"/>
                <a:gd name="T93" fmla="*/ 164 h 164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T90" t="T91" r="T92" b="T93"/>
              <a:pathLst>
                <a:path w="158" h="164">
                  <a:moveTo>
                    <a:pt x="127" y="1"/>
                  </a:moveTo>
                  <a:lnTo>
                    <a:pt x="68" y="0"/>
                  </a:lnTo>
                  <a:lnTo>
                    <a:pt x="66" y="20"/>
                  </a:lnTo>
                  <a:lnTo>
                    <a:pt x="8" y="22"/>
                  </a:lnTo>
                  <a:lnTo>
                    <a:pt x="0" y="93"/>
                  </a:lnTo>
                  <a:lnTo>
                    <a:pt x="3" y="110"/>
                  </a:lnTo>
                  <a:lnTo>
                    <a:pt x="7" y="125"/>
                  </a:lnTo>
                  <a:lnTo>
                    <a:pt x="29" y="147"/>
                  </a:lnTo>
                  <a:lnTo>
                    <a:pt x="52" y="164"/>
                  </a:lnTo>
                  <a:lnTo>
                    <a:pt x="66" y="164"/>
                  </a:lnTo>
                  <a:lnTo>
                    <a:pt x="76" y="154"/>
                  </a:lnTo>
                  <a:lnTo>
                    <a:pt x="83" y="125"/>
                  </a:lnTo>
                  <a:lnTo>
                    <a:pt x="86" y="115"/>
                  </a:lnTo>
                  <a:lnTo>
                    <a:pt x="90" y="107"/>
                  </a:lnTo>
                  <a:lnTo>
                    <a:pt x="95" y="103"/>
                  </a:lnTo>
                  <a:lnTo>
                    <a:pt x="105" y="107"/>
                  </a:lnTo>
                  <a:lnTo>
                    <a:pt x="115" y="115"/>
                  </a:lnTo>
                  <a:lnTo>
                    <a:pt x="129" y="115"/>
                  </a:lnTo>
                  <a:lnTo>
                    <a:pt x="137" y="110"/>
                  </a:lnTo>
                  <a:lnTo>
                    <a:pt x="139" y="98"/>
                  </a:lnTo>
                  <a:lnTo>
                    <a:pt x="137" y="81"/>
                  </a:lnTo>
                  <a:lnTo>
                    <a:pt x="137" y="71"/>
                  </a:lnTo>
                  <a:lnTo>
                    <a:pt x="137" y="61"/>
                  </a:lnTo>
                  <a:lnTo>
                    <a:pt x="141" y="52"/>
                  </a:lnTo>
                  <a:lnTo>
                    <a:pt x="158" y="37"/>
                  </a:lnTo>
                  <a:lnTo>
                    <a:pt x="156" y="32"/>
                  </a:lnTo>
                  <a:lnTo>
                    <a:pt x="151" y="29"/>
                  </a:lnTo>
                  <a:lnTo>
                    <a:pt x="137" y="27"/>
                  </a:lnTo>
                  <a:lnTo>
                    <a:pt x="127" y="18"/>
                  </a:lnTo>
                  <a:lnTo>
                    <a:pt x="127" y="1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70" name="Freeform 119"/>
            <p:cNvSpPr>
              <a:spLocks/>
            </p:cNvSpPr>
            <p:nvPr/>
          </p:nvSpPr>
          <p:spPr bwMode="auto">
            <a:xfrm>
              <a:off x="3980034" y="3200982"/>
              <a:ext cx="209643" cy="160769"/>
            </a:xfrm>
            <a:custGeom>
              <a:avLst/>
              <a:gdLst>
                <a:gd name="T0" fmla="*/ 125 w 351"/>
                <a:gd name="T1" fmla="*/ 45 h 329"/>
                <a:gd name="T2" fmla="*/ 118 w 351"/>
                <a:gd name="T3" fmla="*/ 42 h 329"/>
                <a:gd name="T4" fmla="*/ 110 w 351"/>
                <a:gd name="T5" fmla="*/ 42 h 329"/>
                <a:gd name="T6" fmla="*/ 104 w 351"/>
                <a:gd name="T7" fmla="*/ 41 h 329"/>
                <a:gd name="T8" fmla="*/ 104 w 351"/>
                <a:gd name="T9" fmla="*/ 35 h 329"/>
                <a:gd name="T10" fmla="*/ 104 w 351"/>
                <a:gd name="T11" fmla="*/ 29 h 329"/>
                <a:gd name="T12" fmla="*/ 103 w 351"/>
                <a:gd name="T13" fmla="*/ 23 h 329"/>
                <a:gd name="T14" fmla="*/ 103 w 351"/>
                <a:gd name="T15" fmla="*/ 14 h 329"/>
                <a:gd name="T16" fmla="*/ 101 w 351"/>
                <a:gd name="T17" fmla="*/ 10 h 329"/>
                <a:gd name="T18" fmla="*/ 97 w 351"/>
                <a:gd name="T19" fmla="*/ 9 h 329"/>
                <a:gd name="T20" fmla="*/ 94 w 351"/>
                <a:gd name="T21" fmla="*/ 7 h 329"/>
                <a:gd name="T22" fmla="*/ 90 w 351"/>
                <a:gd name="T23" fmla="*/ 6 h 329"/>
                <a:gd name="T24" fmla="*/ 83 w 351"/>
                <a:gd name="T25" fmla="*/ 9 h 329"/>
                <a:gd name="T26" fmla="*/ 75 w 351"/>
                <a:gd name="T27" fmla="*/ 15 h 329"/>
                <a:gd name="T28" fmla="*/ 68 w 351"/>
                <a:gd name="T29" fmla="*/ 16 h 329"/>
                <a:gd name="T30" fmla="*/ 61 w 351"/>
                <a:gd name="T31" fmla="*/ 14 h 329"/>
                <a:gd name="T32" fmla="*/ 56 w 351"/>
                <a:gd name="T33" fmla="*/ 8 h 329"/>
                <a:gd name="T34" fmla="*/ 53 w 351"/>
                <a:gd name="T35" fmla="*/ 2 h 329"/>
                <a:gd name="T36" fmla="*/ 51 w 351"/>
                <a:gd name="T37" fmla="*/ 0 h 329"/>
                <a:gd name="T38" fmla="*/ 38 w 351"/>
                <a:gd name="T39" fmla="*/ 0 h 329"/>
                <a:gd name="T40" fmla="*/ 23 w 351"/>
                <a:gd name="T41" fmla="*/ 2 h 329"/>
                <a:gd name="T42" fmla="*/ 13 w 351"/>
                <a:gd name="T43" fmla="*/ 3 h 329"/>
                <a:gd name="T44" fmla="*/ 8 w 351"/>
                <a:gd name="T45" fmla="*/ 5 h 329"/>
                <a:gd name="T46" fmla="*/ 10 w 351"/>
                <a:gd name="T47" fmla="*/ 8 h 329"/>
                <a:gd name="T48" fmla="*/ 14 w 351"/>
                <a:gd name="T49" fmla="*/ 21 h 329"/>
                <a:gd name="T50" fmla="*/ 14 w 351"/>
                <a:gd name="T51" fmla="*/ 29 h 329"/>
                <a:gd name="T52" fmla="*/ 17 w 351"/>
                <a:gd name="T53" fmla="*/ 38 h 329"/>
                <a:gd name="T54" fmla="*/ 21 w 351"/>
                <a:gd name="T55" fmla="*/ 52 h 329"/>
                <a:gd name="T56" fmla="*/ 11 w 351"/>
                <a:gd name="T57" fmla="*/ 68 h 329"/>
                <a:gd name="T58" fmla="*/ 3 w 351"/>
                <a:gd name="T59" fmla="*/ 85 h 329"/>
                <a:gd name="T60" fmla="*/ 0 w 351"/>
                <a:gd name="T61" fmla="*/ 96 h 329"/>
                <a:gd name="T62" fmla="*/ 0 w 351"/>
                <a:gd name="T63" fmla="*/ 100 h 329"/>
                <a:gd name="T64" fmla="*/ 6 w 351"/>
                <a:gd name="T65" fmla="*/ 100 h 329"/>
                <a:gd name="T66" fmla="*/ 11 w 351"/>
                <a:gd name="T67" fmla="*/ 99 h 329"/>
                <a:gd name="T68" fmla="*/ 16 w 351"/>
                <a:gd name="T69" fmla="*/ 97 h 329"/>
                <a:gd name="T70" fmla="*/ 24 w 351"/>
                <a:gd name="T71" fmla="*/ 99 h 329"/>
                <a:gd name="T72" fmla="*/ 30 w 351"/>
                <a:gd name="T73" fmla="*/ 100 h 329"/>
                <a:gd name="T74" fmla="*/ 67 w 351"/>
                <a:gd name="T75" fmla="*/ 98 h 329"/>
                <a:gd name="T76" fmla="*/ 72 w 351"/>
                <a:gd name="T77" fmla="*/ 99 h 329"/>
                <a:gd name="T78" fmla="*/ 83 w 351"/>
                <a:gd name="T79" fmla="*/ 103 h 329"/>
                <a:gd name="T80" fmla="*/ 94 w 351"/>
                <a:gd name="T81" fmla="*/ 104 h 329"/>
                <a:gd name="T82" fmla="*/ 106 w 351"/>
                <a:gd name="T83" fmla="*/ 103 h 329"/>
                <a:gd name="T84" fmla="*/ 108 w 351"/>
                <a:gd name="T85" fmla="*/ 102 h 329"/>
                <a:gd name="T86" fmla="*/ 108 w 351"/>
                <a:gd name="T87" fmla="*/ 86 h 329"/>
                <a:gd name="T88" fmla="*/ 106 w 351"/>
                <a:gd name="T89" fmla="*/ 76 h 329"/>
                <a:gd name="T90" fmla="*/ 107 w 351"/>
                <a:gd name="T91" fmla="*/ 68 h 329"/>
                <a:gd name="T92" fmla="*/ 110 w 351"/>
                <a:gd name="T93" fmla="*/ 62 h 329"/>
                <a:gd name="T94" fmla="*/ 115 w 351"/>
                <a:gd name="T95" fmla="*/ 61 h 329"/>
                <a:gd name="T96" fmla="*/ 123 w 351"/>
                <a:gd name="T97" fmla="*/ 61 h 329"/>
                <a:gd name="T98" fmla="*/ 124 w 351"/>
                <a:gd name="T99" fmla="*/ 58 h 329"/>
                <a:gd name="T100" fmla="*/ 125 w 351"/>
                <a:gd name="T101" fmla="*/ 45 h 329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351"/>
                <a:gd name="T154" fmla="*/ 0 h 329"/>
                <a:gd name="T155" fmla="*/ 351 w 351"/>
                <a:gd name="T156" fmla="*/ 329 h 329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351" h="329">
                  <a:moveTo>
                    <a:pt x="351" y="142"/>
                  </a:moveTo>
                  <a:lnTo>
                    <a:pt x="330" y="134"/>
                  </a:lnTo>
                  <a:lnTo>
                    <a:pt x="308" y="134"/>
                  </a:lnTo>
                  <a:lnTo>
                    <a:pt x="291" y="129"/>
                  </a:lnTo>
                  <a:lnTo>
                    <a:pt x="291" y="112"/>
                  </a:lnTo>
                  <a:lnTo>
                    <a:pt x="293" y="93"/>
                  </a:lnTo>
                  <a:lnTo>
                    <a:pt x="290" y="73"/>
                  </a:lnTo>
                  <a:lnTo>
                    <a:pt x="290" y="44"/>
                  </a:lnTo>
                  <a:lnTo>
                    <a:pt x="285" y="32"/>
                  </a:lnTo>
                  <a:lnTo>
                    <a:pt x="273" y="30"/>
                  </a:lnTo>
                  <a:lnTo>
                    <a:pt x="263" y="22"/>
                  </a:lnTo>
                  <a:lnTo>
                    <a:pt x="254" y="20"/>
                  </a:lnTo>
                  <a:lnTo>
                    <a:pt x="234" y="30"/>
                  </a:lnTo>
                  <a:lnTo>
                    <a:pt x="212" y="47"/>
                  </a:lnTo>
                  <a:lnTo>
                    <a:pt x="191" y="51"/>
                  </a:lnTo>
                  <a:lnTo>
                    <a:pt x="171" y="44"/>
                  </a:lnTo>
                  <a:lnTo>
                    <a:pt x="157" y="25"/>
                  </a:lnTo>
                  <a:lnTo>
                    <a:pt x="149" y="5"/>
                  </a:lnTo>
                  <a:lnTo>
                    <a:pt x="142" y="0"/>
                  </a:lnTo>
                  <a:lnTo>
                    <a:pt x="108" y="0"/>
                  </a:lnTo>
                  <a:lnTo>
                    <a:pt x="64" y="5"/>
                  </a:lnTo>
                  <a:lnTo>
                    <a:pt x="37" y="10"/>
                  </a:lnTo>
                  <a:lnTo>
                    <a:pt x="23" y="15"/>
                  </a:lnTo>
                  <a:lnTo>
                    <a:pt x="27" y="25"/>
                  </a:lnTo>
                  <a:lnTo>
                    <a:pt x="40" y="66"/>
                  </a:lnTo>
                  <a:lnTo>
                    <a:pt x="40" y="93"/>
                  </a:lnTo>
                  <a:lnTo>
                    <a:pt x="49" y="120"/>
                  </a:lnTo>
                  <a:lnTo>
                    <a:pt x="59" y="164"/>
                  </a:lnTo>
                  <a:lnTo>
                    <a:pt x="30" y="214"/>
                  </a:lnTo>
                  <a:lnTo>
                    <a:pt x="8" y="270"/>
                  </a:lnTo>
                  <a:lnTo>
                    <a:pt x="0" y="304"/>
                  </a:lnTo>
                  <a:lnTo>
                    <a:pt x="0" y="315"/>
                  </a:lnTo>
                  <a:lnTo>
                    <a:pt x="18" y="317"/>
                  </a:lnTo>
                  <a:lnTo>
                    <a:pt x="30" y="314"/>
                  </a:lnTo>
                  <a:lnTo>
                    <a:pt x="44" y="307"/>
                  </a:lnTo>
                  <a:lnTo>
                    <a:pt x="66" y="312"/>
                  </a:lnTo>
                  <a:lnTo>
                    <a:pt x="84" y="317"/>
                  </a:lnTo>
                  <a:lnTo>
                    <a:pt x="188" y="310"/>
                  </a:lnTo>
                  <a:lnTo>
                    <a:pt x="201" y="312"/>
                  </a:lnTo>
                  <a:lnTo>
                    <a:pt x="232" y="327"/>
                  </a:lnTo>
                  <a:lnTo>
                    <a:pt x="264" y="329"/>
                  </a:lnTo>
                  <a:lnTo>
                    <a:pt x="297" y="326"/>
                  </a:lnTo>
                  <a:lnTo>
                    <a:pt x="303" y="324"/>
                  </a:lnTo>
                  <a:lnTo>
                    <a:pt x="302" y="273"/>
                  </a:lnTo>
                  <a:lnTo>
                    <a:pt x="297" y="242"/>
                  </a:lnTo>
                  <a:lnTo>
                    <a:pt x="300" y="214"/>
                  </a:lnTo>
                  <a:lnTo>
                    <a:pt x="308" y="195"/>
                  </a:lnTo>
                  <a:lnTo>
                    <a:pt x="324" y="193"/>
                  </a:lnTo>
                  <a:lnTo>
                    <a:pt x="346" y="193"/>
                  </a:lnTo>
                  <a:lnTo>
                    <a:pt x="349" y="183"/>
                  </a:lnTo>
                  <a:lnTo>
                    <a:pt x="351" y="142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71" name="Freeform 120"/>
            <p:cNvSpPr>
              <a:spLocks/>
            </p:cNvSpPr>
            <p:nvPr/>
          </p:nvSpPr>
          <p:spPr bwMode="auto">
            <a:xfrm>
              <a:off x="4117882" y="3360315"/>
              <a:ext cx="153643" cy="150721"/>
            </a:xfrm>
            <a:custGeom>
              <a:avLst/>
              <a:gdLst>
                <a:gd name="T0" fmla="*/ 57 w 258"/>
                <a:gd name="T1" fmla="*/ 12 h 309"/>
                <a:gd name="T2" fmla="*/ 56 w 258"/>
                <a:gd name="T3" fmla="*/ 10 h 309"/>
                <a:gd name="T4" fmla="*/ 51 w 258"/>
                <a:gd name="T5" fmla="*/ 3 h 309"/>
                <a:gd name="T6" fmla="*/ 46 w 258"/>
                <a:gd name="T7" fmla="*/ 0 h 309"/>
                <a:gd name="T8" fmla="*/ 39 w 258"/>
                <a:gd name="T9" fmla="*/ 4 h 309"/>
                <a:gd name="T10" fmla="*/ 31 w 258"/>
                <a:gd name="T11" fmla="*/ 6 h 309"/>
                <a:gd name="T12" fmla="*/ 11 w 258"/>
                <a:gd name="T13" fmla="*/ 7 h 309"/>
                <a:gd name="T14" fmla="*/ 11 w 258"/>
                <a:gd name="T15" fmla="*/ 42 h 309"/>
                <a:gd name="T16" fmla="*/ 1 w 258"/>
                <a:gd name="T17" fmla="*/ 43 h 309"/>
                <a:gd name="T18" fmla="*/ 0 w 258"/>
                <a:gd name="T19" fmla="*/ 84 h 309"/>
                <a:gd name="T20" fmla="*/ 3 w 258"/>
                <a:gd name="T21" fmla="*/ 85 h 309"/>
                <a:gd name="T22" fmla="*/ 8 w 258"/>
                <a:gd name="T23" fmla="*/ 93 h 309"/>
                <a:gd name="T24" fmla="*/ 11 w 258"/>
                <a:gd name="T25" fmla="*/ 98 h 309"/>
                <a:gd name="T26" fmla="*/ 15 w 258"/>
                <a:gd name="T27" fmla="*/ 98 h 309"/>
                <a:gd name="T28" fmla="*/ 19 w 258"/>
                <a:gd name="T29" fmla="*/ 95 h 309"/>
                <a:gd name="T30" fmla="*/ 22 w 258"/>
                <a:gd name="T31" fmla="*/ 89 h 309"/>
                <a:gd name="T32" fmla="*/ 24 w 258"/>
                <a:gd name="T33" fmla="*/ 86 h 309"/>
                <a:gd name="T34" fmla="*/ 26 w 258"/>
                <a:gd name="T35" fmla="*/ 87 h 309"/>
                <a:gd name="T36" fmla="*/ 34 w 258"/>
                <a:gd name="T37" fmla="*/ 90 h 309"/>
                <a:gd name="T38" fmla="*/ 44 w 258"/>
                <a:gd name="T39" fmla="*/ 88 h 309"/>
                <a:gd name="T40" fmla="*/ 51 w 258"/>
                <a:gd name="T41" fmla="*/ 82 h 309"/>
                <a:gd name="T42" fmla="*/ 56 w 258"/>
                <a:gd name="T43" fmla="*/ 68 h 309"/>
                <a:gd name="T44" fmla="*/ 57 w 258"/>
                <a:gd name="T45" fmla="*/ 64 h 309"/>
                <a:gd name="T46" fmla="*/ 63 w 258"/>
                <a:gd name="T47" fmla="*/ 56 h 309"/>
                <a:gd name="T48" fmla="*/ 71 w 258"/>
                <a:gd name="T49" fmla="*/ 50 h 309"/>
                <a:gd name="T50" fmla="*/ 78 w 258"/>
                <a:gd name="T51" fmla="*/ 49 h 309"/>
                <a:gd name="T52" fmla="*/ 88 w 258"/>
                <a:gd name="T53" fmla="*/ 48 h 309"/>
                <a:gd name="T54" fmla="*/ 92 w 258"/>
                <a:gd name="T55" fmla="*/ 47 h 309"/>
                <a:gd name="T56" fmla="*/ 91 w 258"/>
                <a:gd name="T57" fmla="*/ 45 h 309"/>
                <a:gd name="T58" fmla="*/ 87 w 258"/>
                <a:gd name="T59" fmla="*/ 40 h 309"/>
                <a:gd name="T60" fmla="*/ 82 w 258"/>
                <a:gd name="T61" fmla="*/ 38 h 309"/>
                <a:gd name="T62" fmla="*/ 78 w 258"/>
                <a:gd name="T63" fmla="*/ 36 h 309"/>
                <a:gd name="T64" fmla="*/ 74 w 258"/>
                <a:gd name="T65" fmla="*/ 29 h 309"/>
                <a:gd name="T66" fmla="*/ 68 w 258"/>
                <a:gd name="T67" fmla="*/ 22 h 309"/>
                <a:gd name="T68" fmla="*/ 59 w 258"/>
                <a:gd name="T69" fmla="*/ 15 h 309"/>
                <a:gd name="T70" fmla="*/ 57 w 258"/>
                <a:gd name="T71" fmla="*/ 12 h 309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258"/>
                <a:gd name="T109" fmla="*/ 0 h 309"/>
                <a:gd name="T110" fmla="*/ 258 w 258"/>
                <a:gd name="T111" fmla="*/ 309 h 309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258" h="309">
                  <a:moveTo>
                    <a:pt x="161" y="39"/>
                  </a:moveTo>
                  <a:lnTo>
                    <a:pt x="158" y="32"/>
                  </a:lnTo>
                  <a:lnTo>
                    <a:pt x="144" y="10"/>
                  </a:lnTo>
                  <a:lnTo>
                    <a:pt x="130" y="0"/>
                  </a:lnTo>
                  <a:lnTo>
                    <a:pt x="110" y="12"/>
                  </a:lnTo>
                  <a:lnTo>
                    <a:pt x="86" y="20"/>
                  </a:lnTo>
                  <a:lnTo>
                    <a:pt x="32" y="22"/>
                  </a:lnTo>
                  <a:lnTo>
                    <a:pt x="30" y="131"/>
                  </a:lnTo>
                  <a:lnTo>
                    <a:pt x="3" y="137"/>
                  </a:lnTo>
                  <a:lnTo>
                    <a:pt x="0" y="266"/>
                  </a:lnTo>
                  <a:lnTo>
                    <a:pt x="8" y="268"/>
                  </a:lnTo>
                  <a:lnTo>
                    <a:pt x="22" y="293"/>
                  </a:lnTo>
                  <a:lnTo>
                    <a:pt x="32" y="309"/>
                  </a:lnTo>
                  <a:lnTo>
                    <a:pt x="42" y="309"/>
                  </a:lnTo>
                  <a:lnTo>
                    <a:pt x="54" y="300"/>
                  </a:lnTo>
                  <a:lnTo>
                    <a:pt x="61" y="282"/>
                  </a:lnTo>
                  <a:lnTo>
                    <a:pt x="68" y="270"/>
                  </a:lnTo>
                  <a:lnTo>
                    <a:pt x="73" y="273"/>
                  </a:lnTo>
                  <a:lnTo>
                    <a:pt x="95" y="285"/>
                  </a:lnTo>
                  <a:lnTo>
                    <a:pt x="124" y="277"/>
                  </a:lnTo>
                  <a:lnTo>
                    <a:pt x="142" y="258"/>
                  </a:lnTo>
                  <a:lnTo>
                    <a:pt x="158" y="215"/>
                  </a:lnTo>
                  <a:lnTo>
                    <a:pt x="161" y="202"/>
                  </a:lnTo>
                  <a:lnTo>
                    <a:pt x="176" y="176"/>
                  </a:lnTo>
                  <a:lnTo>
                    <a:pt x="200" y="159"/>
                  </a:lnTo>
                  <a:lnTo>
                    <a:pt x="220" y="154"/>
                  </a:lnTo>
                  <a:lnTo>
                    <a:pt x="246" y="151"/>
                  </a:lnTo>
                  <a:lnTo>
                    <a:pt x="258" y="149"/>
                  </a:lnTo>
                  <a:lnTo>
                    <a:pt x="254" y="141"/>
                  </a:lnTo>
                  <a:lnTo>
                    <a:pt x="244" y="126"/>
                  </a:lnTo>
                  <a:lnTo>
                    <a:pt x="231" y="119"/>
                  </a:lnTo>
                  <a:lnTo>
                    <a:pt x="219" y="115"/>
                  </a:lnTo>
                  <a:lnTo>
                    <a:pt x="208" y="92"/>
                  </a:lnTo>
                  <a:lnTo>
                    <a:pt x="191" y="68"/>
                  </a:lnTo>
                  <a:lnTo>
                    <a:pt x="166" y="47"/>
                  </a:lnTo>
                  <a:lnTo>
                    <a:pt x="161" y="39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72" name="Freeform 121"/>
            <p:cNvSpPr>
              <a:spLocks/>
            </p:cNvSpPr>
            <p:nvPr/>
          </p:nvSpPr>
          <p:spPr bwMode="auto">
            <a:xfrm>
              <a:off x="4281576" y="3486633"/>
              <a:ext cx="44514" cy="18661"/>
            </a:xfrm>
            <a:custGeom>
              <a:avLst/>
              <a:gdLst>
                <a:gd name="T0" fmla="*/ 26 w 73"/>
                <a:gd name="T1" fmla="*/ 11 h 33"/>
                <a:gd name="T2" fmla="*/ 25 w 73"/>
                <a:gd name="T3" fmla="*/ 7 h 33"/>
                <a:gd name="T4" fmla="*/ 22 w 73"/>
                <a:gd name="T5" fmla="*/ 2 h 33"/>
                <a:gd name="T6" fmla="*/ 20 w 73"/>
                <a:gd name="T7" fmla="*/ 0 h 33"/>
                <a:gd name="T8" fmla="*/ 15 w 73"/>
                <a:gd name="T9" fmla="*/ 2 h 33"/>
                <a:gd name="T10" fmla="*/ 4 w 73"/>
                <a:gd name="T11" fmla="*/ 6 h 33"/>
                <a:gd name="T12" fmla="*/ 0 w 73"/>
                <a:gd name="T13" fmla="*/ 9 h 33"/>
                <a:gd name="T14" fmla="*/ 6 w 73"/>
                <a:gd name="T15" fmla="*/ 9 h 33"/>
                <a:gd name="T16" fmla="*/ 14 w 73"/>
                <a:gd name="T17" fmla="*/ 10 h 33"/>
                <a:gd name="T18" fmla="*/ 20 w 73"/>
                <a:gd name="T19" fmla="*/ 11 h 33"/>
                <a:gd name="T20" fmla="*/ 26 w 73"/>
                <a:gd name="T21" fmla="*/ 11 h 33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73"/>
                <a:gd name="T34" fmla="*/ 0 h 33"/>
                <a:gd name="T35" fmla="*/ 73 w 73"/>
                <a:gd name="T36" fmla="*/ 33 h 33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73" h="33">
                  <a:moveTo>
                    <a:pt x="73" y="32"/>
                  </a:moveTo>
                  <a:lnTo>
                    <a:pt x="70" y="22"/>
                  </a:lnTo>
                  <a:lnTo>
                    <a:pt x="63" y="6"/>
                  </a:lnTo>
                  <a:lnTo>
                    <a:pt x="56" y="0"/>
                  </a:lnTo>
                  <a:lnTo>
                    <a:pt x="43" y="6"/>
                  </a:lnTo>
                  <a:lnTo>
                    <a:pt x="12" y="17"/>
                  </a:lnTo>
                  <a:lnTo>
                    <a:pt x="0" y="27"/>
                  </a:lnTo>
                  <a:lnTo>
                    <a:pt x="16" y="27"/>
                  </a:lnTo>
                  <a:lnTo>
                    <a:pt x="38" y="30"/>
                  </a:lnTo>
                  <a:lnTo>
                    <a:pt x="55" y="33"/>
                  </a:lnTo>
                  <a:lnTo>
                    <a:pt x="73" y="32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73" name="Freeform 122"/>
            <p:cNvSpPr>
              <a:spLocks/>
            </p:cNvSpPr>
            <p:nvPr/>
          </p:nvSpPr>
          <p:spPr bwMode="auto">
            <a:xfrm>
              <a:off x="3978599" y="3041648"/>
              <a:ext cx="323080" cy="268427"/>
            </a:xfrm>
            <a:custGeom>
              <a:avLst/>
              <a:gdLst>
                <a:gd name="T0" fmla="*/ 2 w 550"/>
                <a:gd name="T1" fmla="*/ 92 h 546"/>
                <a:gd name="T2" fmla="*/ 7 w 550"/>
                <a:gd name="T3" fmla="*/ 102 h 546"/>
                <a:gd name="T4" fmla="*/ 14 w 550"/>
                <a:gd name="T5" fmla="*/ 107 h 546"/>
                <a:gd name="T6" fmla="*/ 39 w 550"/>
                <a:gd name="T7" fmla="*/ 104 h 546"/>
                <a:gd name="T8" fmla="*/ 53 w 550"/>
                <a:gd name="T9" fmla="*/ 105 h 546"/>
                <a:gd name="T10" fmla="*/ 61 w 550"/>
                <a:gd name="T11" fmla="*/ 118 h 546"/>
                <a:gd name="T12" fmla="*/ 75 w 550"/>
                <a:gd name="T13" fmla="*/ 119 h 546"/>
                <a:gd name="T14" fmla="*/ 90 w 550"/>
                <a:gd name="T15" fmla="*/ 110 h 546"/>
                <a:gd name="T16" fmla="*/ 97 w 550"/>
                <a:gd name="T17" fmla="*/ 113 h 546"/>
                <a:gd name="T18" fmla="*/ 103 w 550"/>
                <a:gd name="T19" fmla="*/ 118 h 546"/>
                <a:gd name="T20" fmla="*/ 104 w 550"/>
                <a:gd name="T21" fmla="*/ 134 h 546"/>
                <a:gd name="T22" fmla="*/ 103 w 550"/>
                <a:gd name="T23" fmla="*/ 145 h 546"/>
                <a:gd name="T24" fmla="*/ 117 w 550"/>
                <a:gd name="T25" fmla="*/ 147 h 546"/>
                <a:gd name="T26" fmla="*/ 138 w 550"/>
                <a:gd name="T27" fmla="*/ 152 h 546"/>
                <a:gd name="T28" fmla="*/ 155 w 550"/>
                <a:gd name="T29" fmla="*/ 156 h 546"/>
                <a:gd name="T30" fmla="*/ 167 w 550"/>
                <a:gd name="T31" fmla="*/ 164 h 546"/>
                <a:gd name="T32" fmla="*/ 175 w 550"/>
                <a:gd name="T33" fmla="*/ 174 h 546"/>
                <a:gd name="T34" fmla="*/ 180 w 550"/>
                <a:gd name="T35" fmla="*/ 172 h 546"/>
                <a:gd name="T36" fmla="*/ 175 w 550"/>
                <a:gd name="T37" fmla="*/ 160 h 546"/>
                <a:gd name="T38" fmla="*/ 169 w 550"/>
                <a:gd name="T39" fmla="*/ 149 h 546"/>
                <a:gd name="T40" fmla="*/ 172 w 550"/>
                <a:gd name="T41" fmla="*/ 127 h 546"/>
                <a:gd name="T42" fmla="*/ 181 w 550"/>
                <a:gd name="T43" fmla="*/ 120 h 546"/>
                <a:gd name="T44" fmla="*/ 188 w 550"/>
                <a:gd name="T45" fmla="*/ 112 h 546"/>
                <a:gd name="T46" fmla="*/ 182 w 550"/>
                <a:gd name="T47" fmla="*/ 98 h 546"/>
                <a:gd name="T48" fmla="*/ 176 w 550"/>
                <a:gd name="T49" fmla="*/ 85 h 546"/>
                <a:gd name="T50" fmla="*/ 174 w 550"/>
                <a:gd name="T51" fmla="*/ 78 h 546"/>
                <a:gd name="T52" fmla="*/ 175 w 550"/>
                <a:gd name="T53" fmla="*/ 74 h 546"/>
                <a:gd name="T54" fmla="*/ 175 w 550"/>
                <a:gd name="T55" fmla="*/ 57 h 546"/>
                <a:gd name="T56" fmla="*/ 178 w 550"/>
                <a:gd name="T57" fmla="*/ 45 h 546"/>
                <a:gd name="T58" fmla="*/ 192 w 550"/>
                <a:gd name="T59" fmla="*/ 36 h 546"/>
                <a:gd name="T60" fmla="*/ 193 w 550"/>
                <a:gd name="T61" fmla="*/ 29 h 546"/>
                <a:gd name="T62" fmla="*/ 192 w 550"/>
                <a:gd name="T63" fmla="*/ 19 h 546"/>
                <a:gd name="T64" fmla="*/ 186 w 550"/>
                <a:gd name="T65" fmla="*/ 17 h 546"/>
                <a:gd name="T66" fmla="*/ 174 w 550"/>
                <a:gd name="T67" fmla="*/ 9 h 546"/>
                <a:gd name="T68" fmla="*/ 158 w 550"/>
                <a:gd name="T69" fmla="*/ 8 h 546"/>
                <a:gd name="T70" fmla="*/ 135 w 550"/>
                <a:gd name="T71" fmla="*/ 0 h 546"/>
                <a:gd name="T72" fmla="*/ 125 w 550"/>
                <a:gd name="T73" fmla="*/ 3 h 546"/>
                <a:gd name="T74" fmla="*/ 111 w 550"/>
                <a:gd name="T75" fmla="*/ 6 h 546"/>
                <a:gd name="T76" fmla="*/ 101 w 550"/>
                <a:gd name="T77" fmla="*/ 13 h 546"/>
                <a:gd name="T78" fmla="*/ 90 w 550"/>
                <a:gd name="T79" fmla="*/ 10 h 546"/>
                <a:gd name="T80" fmla="*/ 81 w 550"/>
                <a:gd name="T81" fmla="*/ 5 h 546"/>
                <a:gd name="T82" fmla="*/ 75 w 550"/>
                <a:gd name="T83" fmla="*/ 11 h 546"/>
                <a:gd name="T84" fmla="*/ 70 w 550"/>
                <a:gd name="T85" fmla="*/ 31 h 546"/>
                <a:gd name="T86" fmla="*/ 48 w 550"/>
                <a:gd name="T87" fmla="*/ 68 h 546"/>
                <a:gd name="T88" fmla="*/ 44 w 550"/>
                <a:gd name="T89" fmla="*/ 76 h 546"/>
                <a:gd name="T90" fmla="*/ 33 w 550"/>
                <a:gd name="T91" fmla="*/ 82 h 546"/>
                <a:gd name="T92" fmla="*/ 24 w 550"/>
                <a:gd name="T93" fmla="*/ 88 h 546"/>
                <a:gd name="T94" fmla="*/ 10 w 550"/>
                <a:gd name="T95" fmla="*/ 90 h 54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550"/>
                <a:gd name="T145" fmla="*/ 0 h 546"/>
                <a:gd name="T146" fmla="*/ 550 w 550"/>
                <a:gd name="T147" fmla="*/ 546 h 546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550" h="546">
                  <a:moveTo>
                    <a:pt x="18" y="283"/>
                  </a:moveTo>
                  <a:lnTo>
                    <a:pt x="7" y="288"/>
                  </a:lnTo>
                  <a:lnTo>
                    <a:pt x="0" y="290"/>
                  </a:lnTo>
                  <a:lnTo>
                    <a:pt x="20" y="319"/>
                  </a:lnTo>
                  <a:lnTo>
                    <a:pt x="25" y="341"/>
                  </a:lnTo>
                  <a:lnTo>
                    <a:pt x="39" y="336"/>
                  </a:lnTo>
                  <a:lnTo>
                    <a:pt x="66" y="331"/>
                  </a:lnTo>
                  <a:lnTo>
                    <a:pt x="110" y="326"/>
                  </a:lnTo>
                  <a:lnTo>
                    <a:pt x="144" y="326"/>
                  </a:lnTo>
                  <a:lnTo>
                    <a:pt x="151" y="331"/>
                  </a:lnTo>
                  <a:lnTo>
                    <a:pt x="159" y="351"/>
                  </a:lnTo>
                  <a:lnTo>
                    <a:pt x="173" y="370"/>
                  </a:lnTo>
                  <a:lnTo>
                    <a:pt x="193" y="377"/>
                  </a:lnTo>
                  <a:lnTo>
                    <a:pt x="214" y="373"/>
                  </a:lnTo>
                  <a:lnTo>
                    <a:pt x="236" y="356"/>
                  </a:lnTo>
                  <a:lnTo>
                    <a:pt x="256" y="346"/>
                  </a:lnTo>
                  <a:lnTo>
                    <a:pt x="265" y="348"/>
                  </a:lnTo>
                  <a:lnTo>
                    <a:pt x="275" y="356"/>
                  </a:lnTo>
                  <a:lnTo>
                    <a:pt x="287" y="358"/>
                  </a:lnTo>
                  <a:lnTo>
                    <a:pt x="292" y="370"/>
                  </a:lnTo>
                  <a:lnTo>
                    <a:pt x="292" y="399"/>
                  </a:lnTo>
                  <a:lnTo>
                    <a:pt x="295" y="419"/>
                  </a:lnTo>
                  <a:lnTo>
                    <a:pt x="293" y="438"/>
                  </a:lnTo>
                  <a:lnTo>
                    <a:pt x="293" y="455"/>
                  </a:lnTo>
                  <a:lnTo>
                    <a:pt x="310" y="460"/>
                  </a:lnTo>
                  <a:lnTo>
                    <a:pt x="332" y="460"/>
                  </a:lnTo>
                  <a:lnTo>
                    <a:pt x="353" y="468"/>
                  </a:lnTo>
                  <a:lnTo>
                    <a:pt x="392" y="477"/>
                  </a:lnTo>
                  <a:lnTo>
                    <a:pt x="416" y="489"/>
                  </a:lnTo>
                  <a:lnTo>
                    <a:pt x="439" y="490"/>
                  </a:lnTo>
                  <a:lnTo>
                    <a:pt x="456" y="496"/>
                  </a:lnTo>
                  <a:lnTo>
                    <a:pt x="473" y="516"/>
                  </a:lnTo>
                  <a:lnTo>
                    <a:pt x="487" y="535"/>
                  </a:lnTo>
                  <a:lnTo>
                    <a:pt x="497" y="545"/>
                  </a:lnTo>
                  <a:lnTo>
                    <a:pt x="504" y="546"/>
                  </a:lnTo>
                  <a:lnTo>
                    <a:pt x="509" y="541"/>
                  </a:lnTo>
                  <a:lnTo>
                    <a:pt x="511" y="529"/>
                  </a:lnTo>
                  <a:lnTo>
                    <a:pt x="497" y="502"/>
                  </a:lnTo>
                  <a:lnTo>
                    <a:pt x="490" y="490"/>
                  </a:lnTo>
                  <a:lnTo>
                    <a:pt x="480" y="467"/>
                  </a:lnTo>
                  <a:lnTo>
                    <a:pt x="483" y="429"/>
                  </a:lnTo>
                  <a:lnTo>
                    <a:pt x="487" y="399"/>
                  </a:lnTo>
                  <a:lnTo>
                    <a:pt x="490" y="384"/>
                  </a:lnTo>
                  <a:lnTo>
                    <a:pt x="514" y="378"/>
                  </a:lnTo>
                  <a:lnTo>
                    <a:pt x="541" y="367"/>
                  </a:lnTo>
                  <a:lnTo>
                    <a:pt x="533" y="353"/>
                  </a:lnTo>
                  <a:lnTo>
                    <a:pt x="523" y="339"/>
                  </a:lnTo>
                  <a:lnTo>
                    <a:pt x="516" y="307"/>
                  </a:lnTo>
                  <a:lnTo>
                    <a:pt x="511" y="275"/>
                  </a:lnTo>
                  <a:lnTo>
                    <a:pt x="499" y="268"/>
                  </a:lnTo>
                  <a:lnTo>
                    <a:pt x="495" y="260"/>
                  </a:lnTo>
                  <a:lnTo>
                    <a:pt x="494" y="246"/>
                  </a:lnTo>
                  <a:lnTo>
                    <a:pt x="494" y="239"/>
                  </a:lnTo>
                  <a:lnTo>
                    <a:pt x="495" y="232"/>
                  </a:lnTo>
                  <a:lnTo>
                    <a:pt x="499" y="204"/>
                  </a:lnTo>
                  <a:lnTo>
                    <a:pt x="495" y="178"/>
                  </a:lnTo>
                  <a:lnTo>
                    <a:pt x="497" y="151"/>
                  </a:lnTo>
                  <a:lnTo>
                    <a:pt x="506" y="141"/>
                  </a:lnTo>
                  <a:lnTo>
                    <a:pt x="523" y="131"/>
                  </a:lnTo>
                  <a:lnTo>
                    <a:pt x="543" y="112"/>
                  </a:lnTo>
                  <a:lnTo>
                    <a:pt x="550" y="100"/>
                  </a:lnTo>
                  <a:lnTo>
                    <a:pt x="546" y="92"/>
                  </a:lnTo>
                  <a:lnTo>
                    <a:pt x="543" y="81"/>
                  </a:lnTo>
                  <a:lnTo>
                    <a:pt x="543" y="59"/>
                  </a:lnTo>
                  <a:lnTo>
                    <a:pt x="539" y="59"/>
                  </a:lnTo>
                  <a:lnTo>
                    <a:pt x="526" y="54"/>
                  </a:lnTo>
                  <a:lnTo>
                    <a:pt x="504" y="36"/>
                  </a:lnTo>
                  <a:lnTo>
                    <a:pt x="492" y="27"/>
                  </a:lnTo>
                  <a:lnTo>
                    <a:pt x="463" y="25"/>
                  </a:lnTo>
                  <a:lnTo>
                    <a:pt x="448" y="25"/>
                  </a:lnTo>
                  <a:lnTo>
                    <a:pt x="417" y="14"/>
                  </a:lnTo>
                  <a:lnTo>
                    <a:pt x="382" y="0"/>
                  </a:lnTo>
                  <a:lnTo>
                    <a:pt x="366" y="0"/>
                  </a:lnTo>
                  <a:lnTo>
                    <a:pt x="353" y="10"/>
                  </a:lnTo>
                  <a:lnTo>
                    <a:pt x="322" y="12"/>
                  </a:lnTo>
                  <a:lnTo>
                    <a:pt x="315" y="19"/>
                  </a:lnTo>
                  <a:lnTo>
                    <a:pt x="299" y="37"/>
                  </a:lnTo>
                  <a:lnTo>
                    <a:pt x="287" y="41"/>
                  </a:lnTo>
                  <a:lnTo>
                    <a:pt x="275" y="39"/>
                  </a:lnTo>
                  <a:lnTo>
                    <a:pt x="254" y="32"/>
                  </a:lnTo>
                  <a:lnTo>
                    <a:pt x="239" y="24"/>
                  </a:lnTo>
                  <a:lnTo>
                    <a:pt x="229" y="17"/>
                  </a:lnTo>
                  <a:lnTo>
                    <a:pt x="214" y="22"/>
                  </a:lnTo>
                  <a:lnTo>
                    <a:pt x="214" y="36"/>
                  </a:lnTo>
                  <a:lnTo>
                    <a:pt x="212" y="68"/>
                  </a:lnTo>
                  <a:lnTo>
                    <a:pt x="198" y="97"/>
                  </a:lnTo>
                  <a:lnTo>
                    <a:pt x="192" y="141"/>
                  </a:lnTo>
                  <a:lnTo>
                    <a:pt x="136" y="212"/>
                  </a:lnTo>
                  <a:lnTo>
                    <a:pt x="132" y="226"/>
                  </a:lnTo>
                  <a:lnTo>
                    <a:pt x="124" y="238"/>
                  </a:lnTo>
                  <a:lnTo>
                    <a:pt x="107" y="246"/>
                  </a:lnTo>
                  <a:lnTo>
                    <a:pt x="93" y="258"/>
                  </a:lnTo>
                  <a:lnTo>
                    <a:pt x="76" y="272"/>
                  </a:lnTo>
                  <a:lnTo>
                    <a:pt x="69" y="275"/>
                  </a:lnTo>
                  <a:lnTo>
                    <a:pt x="49" y="277"/>
                  </a:lnTo>
                  <a:lnTo>
                    <a:pt x="27" y="282"/>
                  </a:lnTo>
                  <a:lnTo>
                    <a:pt x="18" y="283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74" name="Freeform 123"/>
            <p:cNvSpPr>
              <a:spLocks/>
            </p:cNvSpPr>
            <p:nvPr/>
          </p:nvSpPr>
          <p:spPr bwMode="auto">
            <a:xfrm>
              <a:off x="3921162" y="3109114"/>
              <a:ext cx="5744" cy="7177"/>
            </a:xfrm>
            <a:custGeom>
              <a:avLst/>
              <a:gdLst>
                <a:gd name="T0" fmla="*/ 0 w 12"/>
                <a:gd name="T1" fmla="*/ 3 h 10"/>
                <a:gd name="T2" fmla="*/ 0 w 12"/>
                <a:gd name="T3" fmla="*/ 4 h 10"/>
                <a:gd name="T4" fmla="*/ 1 w 12"/>
                <a:gd name="T5" fmla="*/ 4 h 10"/>
                <a:gd name="T6" fmla="*/ 2 w 12"/>
                <a:gd name="T7" fmla="*/ 4 h 10"/>
                <a:gd name="T8" fmla="*/ 3 w 12"/>
                <a:gd name="T9" fmla="*/ 3 h 10"/>
                <a:gd name="T10" fmla="*/ 3 w 12"/>
                <a:gd name="T11" fmla="*/ 3 h 10"/>
                <a:gd name="T12" fmla="*/ 4 w 12"/>
                <a:gd name="T13" fmla="*/ 1 h 10"/>
                <a:gd name="T14" fmla="*/ 4 w 12"/>
                <a:gd name="T15" fmla="*/ 1 h 10"/>
                <a:gd name="T16" fmla="*/ 3 w 12"/>
                <a:gd name="T17" fmla="*/ 0 h 10"/>
                <a:gd name="T18" fmla="*/ 2 w 12"/>
                <a:gd name="T19" fmla="*/ 0 h 10"/>
                <a:gd name="T20" fmla="*/ 2 w 12"/>
                <a:gd name="T21" fmla="*/ 0 h 10"/>
                <a:gd name="T22" fmla="*/ 1 w 12"/>
                <a:gd name="T23" fmla="*/ 0 h 10"/>
                <a:gd name="T24" fmla="*/ 0 w 12"/>
                <a:gd name="T25" fmla="*/ 1 h 10"/>
                <a:gd name="T26" fmla="*/ 0 w 12"/>
                <a:gd name="T27" fmla="*/ 1 h 10"/>
                <a:gd name="T28" fmla="*/ 0 w 12"/>
                <a:gd name="T29" fmla="*/ 3 h 10"/>
                <a:gd name="T30" fmla="*/ 0 w 12"/>
                <a:gd name="T31" fmla="*/ 3 h 10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12"/>
                <a:gd name="T49" fmla="*/ 0 h 10"/>
                <a:gd name="T50" fmla="*/ 12 w 12"/>
                <a:gd name="T51" fmla="*/ 10 h 10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12" h="10">
                  <a:moveTo>
                    <a:pt x="0" y="8"/>
                  </a:moveTo>
                  <a:lnTo>
                    <a:pt x="1" y="10"/>
                  </a:lnTo>
                  <a:lnTo>
                    <a:pt x="3" y="10"/>
                  </a:lnTo>
                  <a:lnTo>
                    <a:pt x="5" y="10"/>
                  </a:lnTo>
                  <a:lnTo>
                    <a:pt x="8" y="8"/>
                  </a:lnTo>
                  <a:lnTo>
                    <a:pt x="10" y="7"/>
                  </a:lnTo>
                  <a:lnTo>
                    <a:pt x="12" y="3"/>
                  </a:lnTo>
                  <a:lnTo>
                    <a:pt x="12" y="2"/>
                  </a:lnTo>
                  <a:lnTo>
                    <a:pt x="10" y="0"/>
                  </a:lnTo>
                  <a:lnTo>
                    <a:pt x="7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1" y="2"/>
                  </a:lnTo>
                  <a:lnTo>
                    <a:pt x="0" y="3"/>
                  </a:lnTo>
                  <a:lnTo>
                    <a:pt x="0" y="7"/>
                  </a:lnTo>
                  <a:lnTo>
                    <a:pt x="0" y="8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75" name="Freeform 124"/>
            <p:cNvSpPr>
              <a:spLocks/>
            </p:cNvSpPr>
            <p:nvPr/>
          </p:nvSpPr>
          <p:spPr bwMode="auto">
            <a:xfrm>
              <a:off x="4218396" y="3556970"/>
              <a:ext cx="30155" cy="34450"/>
            </a:xfrm>
            <a:custGeom>
              <a:avLst/>
              <a:gdLst>
                <a:gd name="T0" fmla="*/ 11 w 55"/>
                <a:gd name="T1" fmla="*/ 0 h 70"/>
                <a:gd name="T2" fmla="*/ 1 w 55"/>
                <a:gd name="T3" fmla="*/ 11 h 70"/>
                <a:gd name="T4" fmla="*/ 0 w 55"/>
                <a:gd name="T5" fmla="*/ 14 h 70"/>
                <a:gd name="T6" fmla="*/ 0 w 55"/>
                <a:gd name="T7" fmla="*/ 17 h 70"/>
                <a:gd name="T8" fmla="*/ 2 w 55"/>
                <a:gd name="T9" fmla="*/ 20 h 70"/>
                <a:gd name="T10" fmla="*/ 5 w 55"/>
                <a:gd name="T11" fmla="*/ 22 h 70"/>
                <a:gd name="T12" fmla="*/ 7 w 55"/>
                <a:gd name="T13" fmla="*/ 22 h 70"/>
                <a:gd name="T14" fmla="*/ 12 w 55"/>
                <a:gd name="T15" fmla="*/ 19 h 70"/>
                <a:gd name="T16" fmla="*/ 17 w 55"/>
                <a:gd name="T17" fmla="*/ 11 h 70"/>
                <a:gd name="T18" fmla="*/ 18 w 55"/>
                <a:gd name="T19" fmla="*/ 5 h 70"/>
                <a:gd name="T20" fmla="*/ 16 w 55"/>
                <a:gd name="T21" fmla="*/ 2 h 70"/>
                <a:gd name="T22" fmla="*/ 11 w 55"/>
                <a:gd name="T23" fmla="*/ 0 h 70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55"/>
                <a:gd name="T37" fmla="*/ 0 h 70"/>
                <a:gd name="T38" fmla="*/ 55 w 55"/>
                <a:gd name="T39" fmla="*/ 70 h 70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55" h="70">
                  <a:moveTo>
                    <a:pt x="34" y="0"/>
                  </a:moveTo>
                  <a:lnTo>
                    <a:pt x="2" y="36"/>
                  </a:lnTo>
                  <a:lnTo>
                    <a:pt x="0" y="45"/>
                  </a:lnTo>
                  <a:lnTo>
                    <a:pt x="0" y="55"/>
                  </a:lnTo>
                  <a:lnTo>
                    <a:pt x="7" y="65"/>
                  </a:lnTo>
                  <a:lnTo>
                    <a:pt x="14" y="70"/>
                  </a:lnTo>
                  <a:lnTo>
                    <a:pt x="22" y="70"/>
                  </a:lnTo>
                  <a:lnTo>
                    <a:pt x="36" y="61"/>
                  </a:lnTo>
                  <a:lnTo>
                    <a:pt x="51" y="36"/>
                  </a:lnTo>
                  <a:lnTo>
                    <a:pt x="55" y="17"/>
                  </a:lnTo>
                  <a:lnTo>
                    <a:pt x="50" y="5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76" name="Freeform 125"/>
            <p:cNvSpPr>
              <a:spLocks/>
            </p:cNvSpPr>
            <p:nvPr/>
          </p:nvSpPr>
          <p:spPr bwMode="auto">
            <a:xfrm>
              <a:off x="4059010" y="3433522"/>
              <a:ext cx="281439" cy="215315"/>
            </a:xfrm>
            <a:custGeom>
              <a:avLst/>
              <a:gdLst>
                <a:gd name="T0" fmla="*/ 137 w 471"/>
                <a:gd name="T1" fmla="*/ 0 h 441"/>
                <a:gd name="T2" fmla="*/ 123 w 471"/>
                <a:gd name="T3" fmla="*/ 2 h 441"/>
                <a:gd name="T4" fmla="*/ 107 w 471"/>
                <a:gd name="T5" fmla="*/ 4 h 441"/>
                <a:gd name="T6" fmla="*/ 93 w 471"/>
                <a:gd name="T7" fmla="*/ 18 h 441"/>
                <a:gd name="T8" fmla="*/ 86 w 471"/>
                <a:gd name="T9" fmla="*/ 36 h 441"/>
                <a:gd name="T10" fmla="*/ 70 w 471"/>
                <a:gd name="T11" fmla="*/ 44 h 441"/>
                <a:gd name="T12" fmla="*/ 60 w 471"/>
                <a:gd name="T13" fmla="*/ 40 h 441"/>
                <a:gd name="T14" fmla="*/ 55 w 471"/>
                <a:gd name="T15" fmla="*/ 49 h 441"/>
                <a:gd name="T16" fmla="*/ 47 w 471"/>
                <a:gd name="T17" fmla="*/ 52 h 441"/>
                <a:gd name="T18" fmla="*/ 39 w 471"/>
                <a:gd name="T19" fmla="*/ 39 h 441"/>
                <a:gd name="T20" fmla="*/ 36 w 471"/>
                <a:gd name="T21" fmla="*/ 67 h 441"/>
                <a:gd name="T22" fmla="*/ 17 w 471"/>
                <a:gd name="T23" fmla="*/ 70 h 441"/>
                <a:gd name="T24" fmla="*/ 4 w 471"/>
                <a:gd name="T25" fmla="*/ 61 h 441"/>
                <a:gd name="T26" fmla="*/ 1 w 471"/>
                <a:gd name="T27" fmla="*/ 69 h 441"/>
                <a:gd name="T28" fmla="*/ 5 w 471"/>
                <a:gd name="T29" fmla="*/ 76 h 441"/>
                <a:gd name="T30" fmla="*/ 8 w 471"/>
                <a:gd name="T31" fmla="*/ 90 h 441"/>
                <a:gd name="T32" fmla="*/ 21 w 471"/>
                <a:gd name="T33" fmla="*/ 117 h 441"/>
                <a:gd name="T34" fmla="*/ 26 w 471"/>
                <a:gd name="T35" fmla="*/ 136 h 441"/>
                <a:gd name="T36" fmla="*/ 42 w 471"/>
                <a:gd name="T37" fmla="*/ 141 h 441"/>
                <a:gd name="T38" fmla="*/ 65 w 471"/>
                <a:gd name="T39" fmla="*/ 132 h 441"/>
                <a:gd name="T40" fmla="*/ 84 w 471"/>
                <a:gd name="T41" fmla="*/ 135 h 441"/>
                <a:gd name="T42" fmla="*/ 118 w 471"/>
                <a:gd name="T43" fmla="*/ 121 h 441"/>
                <a:gd name="T44" fmla="*/ 143 w 471"/>
                <a:gd name="T45" fmla="*/ 96 h 441"/>
                <a:gd name="T46" fmla="*/ 160 w 471"/>
                <a:gd name="T47" fmla="*/ 77 h 441"/>
                <a:gd name="T48" fmla="*/ 166 w 471"/>
                <a:gd name="T49" fmla="*/ 67 h 441"/>
                <a:gd name="T50" fmla="*/ 168 w 471"/>
                <a:gd name="T51" fmla="*/ 58 h 441"/>
                <a:gd name="T52" fmla="*/ 163 w 471"/>
                <a:gd name="T53" fmla="*/ 48 h 441"/>
                <a:gd name="T54" fmla="*/ 154 w 471"/>
                <a:gd name="T55" fmla="*/ 47 h 441"/>
                <a:gd name="T56" fmla="*/ 140 w 471"/>
                <a:gd name="T57" fmla="*/ 45 h 441"/>
                <a:gd name="T58" fmla="*/ 138 w 471"/>
                <a:gd name="T59" fmla="*/ 42 h 441"/>
                <a:gd name="T60" fmla="*/ 154 w 471"/>
                <a:gd name="T61" fmla="*/ 36 h 441"/>
                <a:gd name="T62" fmla="*/ 149 w 471"/>
                <a:gd name="T63" fmla="*/ 31 h 441"/>
                <a:gd name="T64" fmla="*/ 148 w 471"/>
                <a:gd name="T65" fmla="*/ 5 h 441"/>
                <a:gd name="T66" fmla="*/ 108 w 471"/>
                <a:gd name="T67" fmla="*/ 81 h 441"/>
                <a:gd name="T68" fmla="*/ 96 w 471"/>
                <a:gd name="T69" fmla="*/ 96 h 441"/>
                <a:gd name="T70" fmla="*/ 98 w 471"/>
                <a:gd name="T71" fmla="*/ 102 h 441"/>
                <a:gd name="T72" fmla="*/ 104 w 471"/>
                <a:gd name="T73" fmla="*/ 104 h 441"/>
                <a:gd name="T74" fmla="*/ 114 w 471"/>
                <a:gd name="T75" fmla="*/ 93 h 441"/>
                <a:gd name="T76" fmla="*/ 114 w 471"/>
                <a:gd name="T77" fmla="*/ 83 h 441"/>
                <a:gd name="T78" fmla="*/ 143 w 471"/>
                <a:gd name="T79" fmla="*/ 0 h 441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471"/>
                <a:gd name="T121" fmla="*/ 0 h 441"/>
                <a:gd name="T122" fmla="*/ 471 w 471"/>
                <a:gd name="T123" fmla="*/ 441 h 441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471" h="441">
                  <a:moveTo>
                    <a:pt x="402" y="0"/>
                  </a:moveTo>
                  <a:lnTo>
                    <a:pt x="385" y="0"/>
                  </a:lnTo>
                  <a:lnTo>
                    <a:pt x="358" y="3"/>
                  </a:lnTo>
                  <a:lnTo>
                    <a:pt x="346" y="5"/>
                  </a:lnTo>
                  <a:lnTo>
                    <a:pt x="320" y="8"/>
                  </a:lnTo>
                  <a:lnTo>
                    <a:pt x="300" y="13"/>
                  </a:lnTo>
                  <a:lnTo>
                    <a:pt x="276" y="30"/>
                  </a:lnTo>
                  <a:lnTo>
                    <a:pt x="261" y="56"/>
                  </a:lnTo>
                  <a:lnTo>
                    <a:pt x="258" y="69"/>
                  </a:lnTo>
                  <a:lnTo>
                    <a:pt x="242" y="112"/>
                  </a:lnTo>
                  <a:lnTo>
                    <a:pt x="224" y="131"/>
                  </a:lnTo>
                  <a:lnTo>
                    <a:pt x="195" y="139"/>
                  </a:lnTo>
                  <a:lnTo>
                    <a:pt x="173" y="127"/>
                  </a:lnTo>
                  <a:lnTo>
                    <a:pt x="168" y="124"/>
                  </a:lnTo>
                  <a:lnTo>
                    <a:pt x="161" y="136"/>
                  </a:lnTo>
                  <a:lnTo>
                    <a:pt x="154" y="154"/>
                  </a:lnTo>
                  <a:lnTo>
                    <a:pt x="142" y="163"/>
                  </a:lnTo>
                  <a:lnTo>
                    <a:pt x="132" y="163"/>
                  </a:lnTo>
                  <a:lnTo>
                    <a:pt x="122" y="147"/>
                  </a:lnTo>
                  <a:lnTo>
                    <a:pt x="108" y="122"/>
                  </a:lnTo>
                  <a:lnTo>
                    <a:pt x="100" y="120"/>
                  </a:lnTo>
                  <a:lnTo>
                    <a:pt x="100" y="209"/>
                  </a:lnTo>
                  <a:lnTo>
                    <a:pt x="81" y="224"/>
                  </a:lnTo>
                  <a:lnTo>
                    <a:pt x="47" y="220"/>
                  </a:lnTo>
                  <a:lnTo>
                    <a:pt x="30" y="212"/>
                  </a:lnTo>
                  <a:lnTo>
                    <a:pt x="11" y="192"/>
                  </a:lnTo>
                  <a:lnTo>
                    <a:pt x="0" y="202"/>
                  </a:lnTo>
                  <a:lnTo>
                    <a:pt x="3" y="215"/>
                  </a:lnTo>
                  <a:lnTo>
                    <a:pt x="1" y="229"/>
                  </a:lnTo>
                  <a:lnTo>
                    <a:pt x="13" y="237"/>
                  </a:lnTo>
                  <a:lnTo>
                    <a:pt x="11" y="248"/>
                  </a:lnTo>
                  <a:lnTo>
                    <a:pt x="23" y="282"/>
                  </a:lnTo>
                  <a:lnTo>
                    <a:pt x="61" y="344"/>
                  </a:lnTo>
                  <a:lnTo>
                    <a:pt x="59" y="366"/>
                  </a:lnTo>
                  <a:lnTo>
                    <a:pt x="56" y="397"/>
                  </a:lnTo>
                  <a:lnTo>
                    <a:pt x="73" y="424"/>
                  </a:lnTo>
                  <a:lnTo>
                    <a:pt x="88" y="439"/>
                  </a:lnTo>
                  <a:lnTo>
                    <a:pt x="117" y="441"/>
                  </a:lnTo>
                  <a:lnTo>
                    <a:pt x="156" y="416"/>
                  </a:lnTo>
                  <a:lnTo>
                    <a:pt x="183" y="414"/>
                  </a:lnTo>
                  <a:lnTo>
                    <a:pt x="225" y="419"/>
                  </a:lnTo>
                  <a:lnTo>
                    <a:pt x="235" y="421"/>
                  </a:lnTo>
                  <a:lnTo>
                    <a:pt x="283" y="407"/>
                  </a:lnTo>
                  <a:lnTo>
                    <a:pt x="332" y="378"/>
                  </a:lnTo>
                  <a:lnTo>
                    <a:pt x="358" y="351"/>
                  </a:lnTo>
                  <a:lnTo>
                    <a:pt x="400" y="299"/>
                  </a:lnTo>
                  <a:lnTo>
                    <a:pt x="431" y="270"/>
                  </a:lnTo>
                  <a:lnTo>
                    <a:pt x="449" y="241"/>
                  </a:lnTo>
                  <a:lnTo>
                    <a:pt x="458" y="220"/>
                  </a:lnTo>
                  <a:lnTo>
                    <a:pt x="465" y="210"/>
                  </a:lnTo>
                  <a:lnTo>
                    <a:pt x="465" y="193"/>
                  </a:lnTo>
                  <a:lnTo>
                    <a:pt x="471" y="180"/>
                  </a:lnTo>
                  <a:lnTo>
                    <a:pt x="470" y="151"/>
                  </a:lnTo>
                  <a:lnTo>
                    <a:pt x="456" y="149"/>
                  </a:lnTo>
                  <a:lnTo>
                    <a:pt x="449" y="146"/>
                  </a:lnTo>
                  <a:lnTo>
                    <a:pt x="431" y="147"/>
                  </a:lnTo>
                  <a:lnTo>
                    <a:pt x="414" y="144"/>
                  </a:lnTo>
                  <a:lnTo>
                    <a:pt x="392" y="141"/>
                  </a:lnTo>
                  <a:lnTo>
                    <a:pt x="376" y="141"/>
                  </a:lnTo>
                  <a:lnTo>
                    <a:pt x="388" y="131"/>
                  </a:lnTo>
                  <a:lnTo>
                    <a:pt x="419" y="120"/>
                  </a:lnTo>
                  <a:lnTo>
                    <a:pt x="432" y="114"/>
                  </a:lnTo>
                  <a:lnTo>
                    <a:pt x="424" y="105"/>
                  </a:lnTo>
                  <a:lnTo>
                    <a:pt x="419" y="97"/>
                  </a:lnTo>
                  <a:lnTo>
                    <a:pt x="417" y="76"/>
                  </a:lnTo>
                  <a:lnTo>
                    <a:pt x="414" y="15"/>
                  </a:lnTo>
                  <a:lnTo>
                    <a:pt x="402" y="0"/>
                  </a:lnTo>
                  <a:lnTo>
                    <a:pt x="303" y="254"/>
                  </a:lnTo>
                  <a:lnTo>
                    <a:pt x="271" y="290"/>
                  </a:lnTo>
                  <a:lnTo>
                    <a:pt x="269" y="299"/>
                  </a:lnTo>
                  <a:lnTo>
                    <a:pt x="269" y="309"/>
                  </a:lnTo>
                  <a:lnTo>
                    <a:pt x="276" y="319"/>
                  </a:lnTo>
                  <a:lnTo>
                    <a:pt x="283" y="324"/>
                  </a:lnTo>
                  <a:lnTo>
                    <a:pt x="291" y="324"/>
                  </a:lnTo>
                  <a:lnTo>
                    <a:pt x="305" y="315"/>
                  </a:lnTo>
                  <a:lnTo>
                    <a:pt x="320" y="290"/>
                  </a:lnTo>
                  <a:lnTo>
                    <a:pt x="324" y="271"/>
                  </a:lnTo>
                  <a:lnTo>
                    <a:pt x="319" y="259"/>
                  </a:lnTo>
                  <a:lnTo>
                    <a:pt x="303" y="254"/>
                  </a:lnTo>
                  <a:lnTo>
                    <a:pt x="402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77" name="Freeform 126"/>
            <p:cNvSpPr>
              <a:spLocks/>
            </p:cNvSpPr>
            <p:nvPr/>
          </p:nvSpPr>
          <p:spPr bwMode="auto">
            <a:xfrm>
              <a:off x="4059010" y="3433522"/>
              <a:ext cx="281439" cy="215315"/>
            </a:xfrm>
            <a:custGeom>
              <a:avLst/>
              <a:gdLst>
                <a:gd name="T0" fmla="*/ 137 w 471"/>
                <a:gd name="T1" fmla="*/ 0 h 441"/>
                <a:gd name="T2" fmla="*/ 123 w 471"/>
                <a:gd name="T3" fmla="*/ 2 h 441"/>
                <a:gd name="T4" fmla="*/ 107 w 471"/>
                <a:gd name="T5" fmla="*/ 4 h 441"/>
                <a:gd name="T6" fmla="*/ 93 w 471"/>
                <a:gd name="T7" fmla="*/ 18 h 441"/>
                <a:gd name="T8" fmla="*/ 86 w 471"/>
                <a:gd name="T9" fmla="*/ 36 h 441"/>
                <a:gd name="T10" fmla="*/ 70 w 471"/>
                <a:gd name="T11" fmla="*/ 44 h 441"/>
                <a:gd name="T12" fmla="*/ 60 w 471"/>
                <a:gd name="T13" fmla="*/ 40 h 441"/>
                <a:gd name="T14" fmla="*/ 55 w 471"/>
                <a:gd name="T15" fmla="*/ 49 h 441"/>
                <a:gd name="T16" fmla="*/ 47 w 471"/>
                <a:gd name="T17" fmla="*/ 52 h 441"/>
                <a:gd name="T18" fmla="*/ 39 w 471"/>
                <a:gd name="T19" fmla="*/ 39 h 441"/>
                <a:gd name="T20" fmla="*/ 36 w 471"/>
                <a:gd name="T21" fmla="*/ 67 h 441"/>
                <a:gd name="T22" fmla="*/ 17 w 471"/>
                <a:gd name="T23" fmla="*/ 70 h 441"/>
                <a:gd name="T24" fmla="*/ 4 w 471"/>
                <a:gd name="T25" fmla="*/ 61 h 441"/>
                <a:gd name="T26" fmla="*/ 1 w 471"/>
                <a:gd name="T27" fmla="*/ 69 h 441"/>
                <a:gd name="T28" fmla="*/ 5 w 471"/>
                <a:gd name="T29" fmla="*/ 76 h 441"/>
                <a:gd name="T30" fmla="*/ 8 w 471"/>
                <a:gd name="T31" fmla="*/ 90 h 441"/>
                <a:gd name="T32" fmla="*/ 21 w 471"/>
                <a:gd name="T33" fmla="*/ 117 h 441"/>
                <a:gd name="T34" fmla="*/ 26 w 471"/>
                <a:gd name="T35" fmla="*/ 136 h 441"/>
                <a:gd name="T36" fmla="*/ 42 w 471"/>
                <a:gd name="T37" fmla="*/ 141 h 441"/>
                <a:gd name="T38" fmla="*/ 65 w 471"/>
                <a:gd name="T39" fmla="*/ 132 h 441"/>
                <a:gd name="T40" fmla="*/ 84 w 471"/>
                <a:gd name="T41" fmla="*/ 135 h 441"/>
                <a:gd name="T42" fmla="*/ 118 w 471"/>
                <a:gd name="T43" fmla="*/ 121 h 441"/>
                <a:gd name="T44" fmla="*/ 143 w 471"/>
                <a:gd name="T45" fmla="*/ 96 h 441"/>
                <a:gd name="T46" fmla="*/ 160 w 471"/>
                <a:gd name="T47" fmla="*/ 77 h 441"/>
                <a:gd name="T48" fmla="*/ 166 w 471"/>
                <a:gd name="T49" fmla="*/ 67 h 441"/>
                <a:gd name="T50" fmla="*/ 168 w 471"/>
                <a:gd name="T51" fmla="*/ 58 h 441"/>
                <a:gd name="T52" fmla="*/ 163 w 471"/>
                <a:gd name="T53" fmla="*/ 48 h 441"/>
                <a:gd name="T54" fmla="*/ 154 w 471"/>
                <a:gd name="T55" fmla="*/ 47 h 441"/>
                <a:gd name="T56" fmla="*/ 140 w 471"/>
                <a:gd name="T57" fmla="*/ 45 h 441"/>
                <a:gd name="T58" fmla="*/ 138 w 471"/>
                <a:gd name="T59" fmla="*/ 42 h 441"/>
                <a:gd name="T60" fmla="*/ 154 w 471"/>
                <a:gd name="T61" fmla="*/ 36 h 441"/>
                <a:gd name="T62" fmla="*/ 149 w 471"/>
                <a:gd name="T63" fmla="*/ 31 h 441"/>
                <a:gd name="T64" fmla="*/ 148 w 471"/>
                <a:gd name="T65" fmla="*/ 5 h 441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471"/>
                <a:gd name="T100" fmla="*/ 0 h 441"/>
                <a:gd name="T101" fmla="*/ 471 w 471"/>
                <a:gd name="T102" fmla="*/ 441 h 441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471" h="441">
                  <a:moveTo>
                    <a:pt x="402" y="0"/>
                  </a:moveTo>
                  <a:lnTo>
                    <a:pt x="385" y="0"/>
                  </a:lnTo>
                  <a:lnTo>
                    <a:pt x="358" y="3"/>
                  </a:lnTo>
                  <a:lnTo>
                    <a:pt x="346" y="5"/>
                  </a:lnTo>
                  <a:lnTo>
                    <a:pt x="320" y="8"/>
                  </a:lnTo>
                  <a:lnTo>
                    <a:pt x="300" y="13"/>
                  </a:lnTo>
                  <a:lnTo>
                    <a:pt x="276" y="30"/>
                  </a:lnTo>
                  <a:lnTo>
                    <a:pt x="261" y="56"/>
                  </a:lnTo>
                  <a:lnTo>
                    <a:pt x="258" y="69"/>
                  </a:lnTo>
                  <a:lnTo>
                    <a:pt x="242" y="112"/>
                  </a:lnTo>
                  <a:lnTo>
                    <a:pt x="224" y="131"/>
                  </a:lnTo>
                  <a:lnTo>
                    <a:pt x="195" y="139"/>
                  </a:lnTo>
                  <a:lnTo>
                    <a:pt x="173" y="127"/>
                  </a:lnTo>
                  <a:lnTo>
                    <a:pt x="168" y="124"/>
                  </a:lnTo>
                  <a:lnTo>
                    <a:pt x="161" y="136"/>
                  </a:lnTo>
                  <a:lnTo>
                    <a:pt x="154" y="154"/>
                  </a:lnTo>
                  <a:lnTo>
                    <a:pt x="142" y="163"/>
                  </a:lnTo>
                  <a:lnTo>
                    <a:pt x="132" y="163"/>
                  </a:lnTo>
                  <a:lnTo>
                    <a:pt x="122" y="147"/>
                  </a:lnTo>
                  <a:lnTo>
                    <a:pt x="108" y="122"/>
                  </a:lnTo>
                  <a:lnTo>
                    <a:pt x="100" y="120"/>
                  </a:lnTo>
                  <a:lnTo>
                    <a:pt x="100" y="209"/>
                  </a:lnTo>
                  <a:lnTo>
                    <a:pt x="81" y="224"/>
                  </a:lnTo>
                  <a:lnTo>
                    <a:pt x="47" y="220"/>
                  </a:lnTo>
                  <a:lnTo>
                    <a:pt x="30" y="212"/>
                  </a:lnTo>
                  <a:lnTo>
                    <a:pt x="11" y="192"/>
                  </a:lnTo>
                  <a:lnTo>
                    <a:pt x="0" y="202"/>
                  </a:lnTo>
                  <a:lnTo>
                    <a:pt x="3" y="215"/>
                  </a:lnTo>
                  <a:lnTo>
                    <a:pt x="1" y="229"/>
                  </a:lnTo>
                  <a:lnTo>
                    <a:pt x="13" y="237"/>
                  </a:lnTo>
                  <a:lnTo>
                    <a:pt x="11" y="248"/>
                  </a:lnTo>
                  <a:lnTo>
                    <a:pt x="23" y="282"/>
                  </a:lnTo>
                  <a:lnTo>
                    <a:pt x="61" y="344"/>
                  </a:lnTo>
                  <a:lnTo>
                    <a:pt x="59" y="366"/>
                  </a:lnTo>
                  <a:lnTo>
                    <a:pt x="56" y="397"/>
                  </a:lnTo>
                  <a:lnTo>
                    <a:pt x="73" y="424"/>
                  </a:lnTo>
                  <a:lnTo>
                    <a:pt x="88" y="439"/>
                  </a:lnTo>
                  <a:lnTo>
                    <a:pt x="117" y="441"/>
                  </a:lnTo>
                  <a:lnTo>
                    <a:pt x="156" y="416"/>
                  </a:lnTo>
                  <a:lnTo>
                    <a:pt x="183" y="414"/>
                  </a:lnTo>
                  <a:lnTo>
                    <a:pt x="225" y="419"/>
                  </a:lnTo>
                  <a:lnTo>
                    <a:pt x="235" y="421"/>
                  </a:lnTo>
                  <a:lnTo>
                    <a:pt x="283" y="407"/>
                  </a:lnTo>
                  <a:lnTo>
                    <a:pt x="332" y="378"/>
                  </a:lnTo>
                  <a:lnTo>
                    <a:pt x="358" y="351"/>
                  </a:lnTo>
                  <a:lnTo>
                    <a:pt x="400" y="299"/>
                  </a:lnTo>
                  <a:lnTo>
                    <a:pt x="431" y="270"/>
                  </a:lnTo>
                  <a:lnTo>
                    <a:pt x="449" y="241"/>
                  </a:lnTo>
                  <a:lnTo>
                    <a:pt x="458" y="220"/>
                  </a:lnTo>
                  <a:lnTo>
                    <a:pt x="465" y="210"/>
                  </a:lnTo>
                  <a:lnTo>
                    <a:pt x="465" y="193"/>
                  </a:lnTo>
                  <a:lnTo>
                    <a:pt x="471" y="180"/>
                  </a:lnTo>
                  <a:lnTo>
                    <a:pt x="470" y="151"/>
                  </a:lnTo>
                  <a:lnTo>
                    <a:pt x="456" y="149"/>
                  </a:lnTo>
                  <a:lnTo>
                    <a:pt x="449" y="146"/>
                  </a:lnTo>
                  <a:lnTo>
                    <a:pt x="431" y="147"/>
                  </a:lnTo>
                  <a:lnTo>
                    <a:pt x="414" y="144"/>
                  </a:lnTo>
                  <a:lnTo>
                    <a:pt x="392" y="141"/>
                  </a:lnTo>
                  <a:lnTo>
                    <a:pt x="376" y="141"/>
                  </a:lnTo>
                  <a:lnTo>
                    <a:pt x="388" y="131"/>
                  </a:lnTo>
                  <a:lnTo>
                    <a:pt x="419" y="120"/>
                  </a:lnTo>
                  <a:lnTo>
                    <a:pt x="432" y="114"/>
                  </a:lnTo>
                  <a:lnTo>
                    <a:pt x="424" y="105"/>
                  </a:lnTo>
                  <a:lnTo>
                    <a:pt x="419" y="97"/>
                  </a:lnTo>
                  <a:lnTo>
                    <a:pt x="417" y="76"/>
                  </a:lnTo>
                  <a:lnTo>
                    <a:pt x="414" y="15"/>
                  </a:lnTo>
                  <a:lnTo>
                    <a:pt x="402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78" name="Freeform 127"/>
            <p:cNvSpPr>
              <a:spLocks/>
            </p:cNvSpPr>
            <p:nvPr/>
          </p:nvSpPr>
          <p:spPr bwMode="auto">
            <a:xfrm>
              <a:off x="4218396" y="3556970"/>
              <a:ext cx="30155" cy="34450"/>
            </a:xfrm>
            <a:custGeom>
              <a:avLst/>
              <a:gdLst>
                <a:gd name="T0" fmla="*/ 11 w 55"/>
                <a:gd name="T1" fmla="*/ 0 h 70"/>
                <a:gd name="T2" fmla="*/ 1 w 55"/>
                <a:gd name="T3" fmla="*/ 11 h 70"/>
                <a:gd name="T4" fmla="*/ 0 w 55"/>
                <a:gd name="T5" fmla="*/ 14 h 70"/>
                <a:gd name="T6" fmla="*/ 0 w 55"/>
                <a:gd name="T7" fmla="*/ 17 h 70"/>
                <a:gd name="T8" fmla="*/ 2 w 55"/>
                <a:gd name="T9" fmla="*/ 20 h 70"/>
                <a:gd name="T10" fmla="*/ 5 w 55"/>
                <a:gd name="T11" fmla="*/ 22 h 70"/>
                <a:gd name="T12" fmla="*/ 7 w 55"/>
                <a:gd name="T13" fmla="*/ 22 h 70"/>
                <a:gd name="T14" fmla="*/ 12 w 55"/>
                <a:gd name="T15" fmla="*/ 19 h 70"/>
                <a:gd name="T16" fmla="*/ 17 w 55"/>
                <a:gd name="T17" fmla="*/ 11 h 70"/>
                <a:gd name="T18" fmla="*/ 18 w 55"/>
                <a:gd name="T19" fmla="*/ 5 h 70"/>
                <a:gd name="T20" fmla="*/ 16 w 55"/>
                <a:gd name="T21" fmla="*/ 2 h 70"/>
                <a:gd name="T22" fmla="*/ 11 w 55"/>
                <a:gd name="T23" fmla="*/ 0 h 70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55"/>
                <a:gd name="T37" fmla="*/ 0 h 70"/>
                <a:gd name="T38" fmla="*/ 55 w 55"/>
                <a:gd name="T39" fmla="*/ 70 h 70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55" h="70">
                  <a:moveTo>
                    <a:pt x="34" y="0"/>
                  </a:moveTo>
                  <a:lnTo>
                    <a:pt x="2" y="36"/>
                  </a:lnTo>
                  <a:lnTo>
                    <a:pt x="0" y="45"/>
                  </a:lnTo>
                  <a:lnTo>
                    <a:pt x="0" y="55"/>
                  </a:lnTo>
                  <a:lnTo>
                    <a:pt x="7" y="65"/>
                  </a:lnTo>
                  <a:lnTo>
                    <a:pt x="14" y="70"/>
                  </a:lnTo>
                  <a:lnTo>
                    <a:pt x="22" y="70"/>
                  </a:lnTo>
                  <a:lnTo>
                    <a:pt x="36" y="61"/>
                  </a:lnTo>
                  <a:lnTo>
                    <a:pt x="51" y="36"/>
                  </a:lnTo>
                  <a:lnTo>
                    <a:pt x="55" y="17"/>
                  </a:lnTo>
                  <a:lnTo>
                    <a:pt x="50" y="5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79" name="Freeform 128"/>
            <p:cNvSpPr>
              <a:spLocks/>
            </p:cNvSpPr>
            <p:nvPr/>
          </p:nvSpPr>
          <p:spPr bwMode="auto">
            <a:xfrm>
              <a:off x="3687108" y="2903847"/>
              <a:ext cx="139284" cy="77513"/>
            </a:xfrm>
            <a:custGeom>
              <a:avLst/>
              <a:gdLst>
                <a:gd name="T0" fmla="*/ 83 w 229"/>
                <a:gd name="T1" fmla="*/ 29 h 154"/>
                <a:gd name="T2" fmla="*/ 81 w 229"/>
                <a:gd name="T3" fmla="*/ 28 h 154"/>
                <a:gd name="T4" fmla="*/ 74 w 229"/>
                <a:gd name="T5" fmla="*/ 21 h 154"/>
                <a:gd name="T6" fmla="*/ 65 w 229"/>
                <a:gd name="T7" fmla="*/ 11 h 154"/>
                <a:gd name="T8" fmla="*/ 60 w 229"/>
                <a:gd name="T9" fmla="*/ 4 h 154"/>
                <a:gd name="T10" fmla="*/ 59 w 229"/>
                <a:gd name="T11" fmla="*/ 3 h 154"/>
                <a:gd name="T12" fmla="*/ 58 w 229"/>
                <a:gd name="T13" fmla="*/ 1 h 154"/>
                <a:gd name="T14" fmla="*/ 55 w 229"/>
                <a:gd name="T15" fmla="*/ 0 h 154"/>
                <a:gd name="T16" fmla="*/ 51 w 229"/>
                <a:gd name="T17" fmla="*/ 1 h 154"/>
                <a:gd name="T18" fmla="*/ 42 w 229"/>
                <a:gd name="T19" fmla="*/ 5 h 154"/>
                <a:gd name="T20" fmla="*/ 33 w 229"/>
                <a:gd name="T21" fmla="*/ 9 h 154"/>
                <a:gd name="T22" fmla="*/ 25 w 229"/>
                <a:gd name="T23" fmla="*/ 19 h 154"/>
                <a:gd name="T24" fmla="*/ 13 w 229"/>
                <a:gd name="T25" fmla="*/ 26 h 154"/>
                <a:gd name="T26" fmla="*/ 0 w 229"/>
                <a:gd name="T27" fmla="*/ 40 h 154"/>
                <a:gd name="T28" fmla="*/ 8 w 229"/>
                <a:gd name="T29" fmla="*/ 45 h 154"/>
                <a:gd name="T30" fmla="*/ 16 w 229"/>
                <a:gd name="T31" fmla="*/ 49 h 154"/>
                <a:gd name="T32" fmla="*/ 23 w 229"/>
                <a:gd name="T33" fmla="*/ 50 h 154"/>
                <a:gd name="T34" fmla="*/ 26 w 229"/>
                <a:gd name="T35" fmla="*/ 45 h 154"/>
                <a:gd name="T36" fmla="*/ 28 w 229"/>
                <a:gd name="T37" fmla="*/ 39 h 154"/>
                <a:gd name="T38" fmla="*/ 31 w 229"/>
                <a:gd name="T39" fmla="*/ 36 h 154"/>
                <a:gd name="T40" fmla="*/ 37 w 229"/>
                <a:gd name="T41" fmla="*/ 36 h 154"/>
                <a:gd name="T42" fmla="*/ 44 w 229"/>
                <a:gd name="T43" fmla="*/ 35 h 154"/>
                <a:gd name="T44" fmla="*/ 52 w 229"/>
                <a:gd name="T45" fmla="*/ 36 h 154"/>
                <a:gd name="T46" fmla="*/ 65 w 229"/>
                <a:gd name="T47" fmla="*/ 37 h 154"/>
                <a:gd name="T48" fmla="*/ 72 w 229"/>
                <a:gd name="T49" fmla="*/ 38 h 154"/>
                <a:gd name="T50" fmla="*/ 79 w 229"/>
                <a:gd name="T51" fmla="*/ 37 h 154"/>
                <a:gd name="T52" fmla="*/ 82 w 229"/>
                <a:gd name="T53" fmla="*/ 33 h 154"/>
                <a:gd name="T54" fmla="*/ 83 w 229"/>
                <a:gd name="T55" fmla="*/ 29 h 154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229"/>
                <a:gd name="T85" fmla="*/ 0 h 154"/>
                <a:gd name="T86" fmla="*/ 229 w 229"/>
                <a:gd name="T87" fmla="*/ 154 h 154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229" h="154">
                  <a:moveTo>
                    <a:pt x="229" y="90"/>
                  </a:moveTo>
                  <a:lnTo>
                    <a:pt x="224" y="86"/>
                  </a:lnTo>
                  <a:lnTo>
                    <a:pt x="203" y="66"/>
                  </a:lnTo>
                  <a:lnTo>
                    <a:pt x="180" y="34"/>
                  </a:lnTo>
                  <a:lnTo>
                    <a:pt x="166" y="13"/>
                  </a:lnTo>
                  <a:lnTo>
                    <a:pt x="163" y="8"/>
                  </a:lnTo>
                  <a:lnTo>
                    <a:pt x="161" y="3"/>
                  </a:lnTo>
                  <a:lnTo>
                    <a:pt x="151" y="0"/>
                  </a:lnTo>
                  <a:lnTo>
                    <a:pt x="142" y="3"/>
                  </a:lnTo>
                  <a:lnTo>
                    <a:pt x="117" y="15"/>
                  </a:lnTo>
                  <a:lnTo>
                    <a:pt x="91" y="27"/>
                  </a:lnTo>
                  <a:lnTo>
                    <a:pt x="68" y="57"/>
                  </a:lnTo>
                  <a:lnTo>
                    <a:pt x="37" y="81"/>
                  </a:lnTo>
                  <a:lnTo>
                    <a:pt x="0" y="122"/>
                  </a:lnTo>
                  <a:lnTo>
                    <a:pt x="22" y="139"/>
                  </a:lnTo>
                  <a:lnTo>
                    <a:pt x="44" y="151"/>
                  </a:lnTo>
                  <a:lnTo>
                    <a:pt x="64" y="154"/>
                  </a:lnTo>
                  <a:lnTo>
                    <a:pt x="71" y="139"/>
                  </a:lnTo>
                  <a:lnTo>
                    <a:pt x="76" y="120"/>
                  </a:lnTo>
                  <a:lnTo>
                    <a:pt x="85" y="112"/>
                  </a:lnTo>
                  <a:lnTo>
                    <a:pt x="102" y="110"/>
                  </a:lnTo>
                  <a:lnTo>
                    <a:pt x="122" y="107"/>
                  </a:lnTo>
                  <a:lnTo>
                    <a:pt x="144" y="112"/>
                  </a:lnTo>
                  <a:lnTo>
                    <a:pt x="178" y="115"/>
                  </a:lnTo>
                  <a:lnTo>
                    <a:pt x="200" y="118"/>
                  </a:lnTo>
                  <a:lnTo>
                    <a:pt x="217" y="115"/>
                  </a:lnTo>
                  <a:lnTo>
                    <a:pt x="227" y="102"/>
                  </a:lnTo>
                  <a:lnTo>
                    <a:pt x="229" y="9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80" name="Freeform 129"/>
            <p:cNvSpPr>
              <a:spLocks/>
            </p:cNvSpPr>
            <p:nvPr/>
          </p:nvSpPr>
          <p:spPr bwMode="auto">
            <a:xfrm>
              <a:off x="3636851" y="2964135"/>
              <a:ext cx="90462" cy="91868"/>
            </a:xfrm>
            <a:custGeom>
              <a:avLst/>
              <a:gdLst>
                <a:gd name="T0" fmla="*/ 31 w 152"/>
                <a:gd name="T1" fmla="*/ 0 h 188"/>
                <a:gd name="T2" fmla="*/ 29 w 152"/>
                <a:gd name="T3" fmla="*/ 2 h 188"/>
                <a:gd name="T4" fmla="*/ 26 w 152"/>
                <a:gd name="T5" fmla="*/ 2 h 188"/>
                <a:gd name="T6" fmla="*/ 25 w 152"/>
                <a:gd name="T7" fmla="*/ 2 h 188"/>
                <a:gd name="T8" fmla="*/ 24 w 152"/>
                <a:gd name="T9" fmla="*/ 2 h 188"/>
                <a:gd name="T10" fmla="*/ 21 w 152"/>
                <a:gd name="T11" fmla="*/ 1 h 188"/>
                <a:gd name="T12" fmla="*/ 16 w 152"/>
                <a:gd name="T13" fmla="*/ 2 h 188"/>
                <a:gd name="T14" fmla="*/ 11 w 152"/>
                <a:gd name="T15" fmla="*/ 4 h 188"/>
                <a:gd name="T16" fmla="*/ 10 w 152"/>
                <a:gd name="T17" fmla="*/ 7 h 188"/>
                <a:gd name="T18" fmla="*/ 11 w 152"/>
                <a:gd name="T19" fmla="*/ 11 h 188"/>
                <a:gd name="T20" fmla="*/ 11 w 152"/>
                <a:gd name="T21" fmla="*/ 15 h 188"/>
                <a:gd name="T22" fmla="*/ 9 w 152"/>
                <a:gd name="T23" fmla="*/ 19 h 188"/>
                <a:gd name="T24" fmla="*/ 2 w 152"/>
                <a:gd name="T25" fmla="*/ 22 h 188"/>
                <a:gd name="T26" fmla="*/ 0 w 152"/>
                <a:gd name="T27" fmla="*/ 24 h 188"/>
                <a:gd name="T28" fmla="*/ 0 w 152"/>
                <a:gd name="T29" fmla="*/ 30 h 188"/>
                <a:gd name="T30" fmla="*/ 0 w 152"/>
                <a:gd name="T31" fmla="*/ 34 h 188"/>
                <a:gd name="T32" fmla="*/ 3 w 152"/>
                <a:gd name="T33" fmla="*/ 37 h 188"/>
                <a:gd name="T34" fmla="*/ 7 w 152"/>
                <a:gd name="T35" fmla="*/ 40 h 188"/>
                <a:gd name="T36" fmla="*/ 9 w 152"/>
                <a:gd name="T37" fmla="*/ 42 h 188"/>
                <a:gd name="T38" fmla="*/ 10 w 152"/>
                <a:gd name="T39" fmla="*/ 43 h 188"/>
                <a:gd name="T40" fmla="*/ 10 w 152"/>
                <a:gd name="T41" fmla="*/ 47 h 188"/>
                <a:gd name="T42" fmla="*/ 9 w 152"/>
                <a:gd name="T43" fmla="*/ 50 h 188"/>
                <a:gd name="T44" fmla="*/ 9 w 152"/>
                <a:gd name="T45" fmla="*/ 55 h 188"/>
                <a:gd name="T46" fmla="*/ 11 w 152"/>
                <a:gd name="T47" fmla="*/ 58 h 188"/>
                <a:gd name="T48" fmla="*/ 10 w 152"/>
                <a:gd name="T49" fmla="*/ 60 h 188"/>
                <a:gd name="T50" fmla="*/ 14 w 152"/>
                <a:gd name="T51" fmla="*/ 58 h 188"/>
                <a:gd name="T52" fmla="*/ 32 w 152"/>
                <a:gd name="T53" fmla="*/ 55 h 188"/>
                <a:gd name="T54" fmla="*/ 42 w 152"/>
                <a:gd name="T55" fmla="*/ 54 h 188"/>
                <a:gd name="T56" fmla="*/ 46 w 152"/>
                <a:gd name="T57" fmla="*/ 55 h 188"/>
                <a:gd name="T58" fmla="*/ 48 w 152"/>
                <a:gd name="T59" fmla="*/ 51 h 188"/>
                <a:gd name="T60" fmla="*/ 49 w 152"/>
                <a:gd name="T61" fmla="*/ 43 h 188"/>
                <a:gd name="T62" fmla="*/ 48 w 152"/>
                <a:gd name="T63" fmla="*/ 35 h 188"/>
                <a:gd name="T64" fmla="*/ 48 w 152"/>
                <a:gd name="T65" fmla="*/ 32 h 188"/>
                <a:gd name="T66" fmla="*/ 49 w 152"/>
                <a:gd name="T67" fmla="*/ 29 h 188"/>
                <a:gd name="T68" fmla="*/ 51 w 152"/>
                <a:gd name="T69" fmla="*/ 26 h 188"/>
                <a:gd name="T70" fmla="*/ 53 w 152"/>
                <a:gd name="T71" fmla="*/ 22 h 188"/>
                <a:gd name="T72" fmla="*/ 53 w 152"/>
                <a:gd name="T73" fmla="*/ 17 h 188"/>
                <a:gd name="T74" fmla="*/ 54 w 152"/>
                <a:gd name="T75" fmla="*/ 10 h 188"/>
                <a:gd name="T76" fmla="*/ 47 w 152"/>
                <a:gd name="T77" fmla="*/ 9 h 188"/>
                <a:gd name="T78" fmla="*/ 39 w 152"/>
                <a:gd name="T79" fmla="*/ 5 h 188"/>
                <a:gd name="T80" fmla="*/ 31 w 152"/>
                <a:gd name="T81" fmla="*/ 0 h 188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52"/>
                <a:gd name="T124" fmla="*/ 0 h 188"/>
                <a:gd name="T125" fmla="*/ 152 w 152"/>
                <a:gd name="T126" fmla="*/ 188 h 188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52" h="188">
                  <a:moveTo>
                    <a:pt x="88" y="0"/>
                  </a:moveTo>
                  <a:lnTo>
                    <a:pt x="81" y="5"/>
                  </a:lnTo>
                  <a:lnTo>
                    <a:pt x="72" y="7"/>
                  </a:lnTo>
                  <a:lnTo>
                    <a:pt x="69" y="7"/>
                  </a:lnTo>
                  <a:lnTo>
                    <a:pt x="67" y="5"/>
                  </a:lnTo>
                  <a:lnTo>
                    <a:pt x="59" y="3"/>
                  </a:lnTo>
                  <a:lnTo>
                    <a:pt x="44" y="5"/>
                  </a:lnTo>
                  <a:lnTo>
                    <a:pt x="32" y="12"/>
                  </a:lnTo>
                  <a:lnTo>
                    <a:pt x="28" y="22"/>
                  </a:lnTo>
                  <a:lnTo>
                    <a:pt x="32" y="34"/>
                  </a:lnTo>
                  <a:lnTo>
                    <a:pt x="32" y="47"/>
                  </a:lnTo>
                  <a:lnTo>
                    <a:pt x="25" y="58"/>
                  </a:lnTo>
                  <a:lnTo>
                    <a:pt x="5" y="69"/>
                  </a:lnTo>
                  <a:lnTo>
                    <a:pt x="0" y="76"/>
                  </a:lnTo>
                  <a:lnTo>
                    <a:pt x="1" y="95"/>
                  </a:lnTo>
                  <a:lnTo>
                    <a:pt x="1" y="107"/>
                  </a:lnTo>
                  <a:lnTo>
                    <a:pt x="8" y="117"/>
                  </a:lnTo>
                  <a:lnTo>
                    <a:pt x="20" y="124"/>
                  </a:lnTo>
                  <a:lnTo>
                    <a:pt x="25" y="131"/>
                  </a:lnTo>
                  <a:lnTo>
                    <a:pt x="27" y="136"/>
                  </a:lnTo>
                  <a:lnTo>
                    <a:pt x="27" y="146"/>
                  </a:lnTo>
                  <a:lnTo>
                    <a:pt x="25" y="158"/>
                  </a:lnTo>
                  <a:lnTo>
                    <a:pt x="25" y="171"/>
                  </a:lnTo>
                  <a:lnTo>
                    <a:pt x="32" y="181"/>
                  </a:lnTo>
                  <a:lnTo>
                    <a:pt x="27" y="188"/>
                  </a:lnTo>
                  <a:lnTo>
                    <a:pt x="40" y="183"/>
                  </a:lnTo>
                  <a:lnTo>
                    <a:pt x="91" y="173"/>
                  </a:lnTo>
                  <a:lnTo>
                    <a:pt x="118" y="170"/>
                  </a:lnTo>
                  <a:lnTo>
                    <a:pt x="129" y="173"/>
                  </a:lnTo>
                  <a:lnTo>
                    <a:pt x="135" y="159"/>
                  </a:lnTo>
                  <a:lnTo>
                    <a:pt x="139" y="136"/>
                  </a:lnTo>
                  <a:lnTo>
                    <a:pt x="135" y="110"/>
                  </a:lnTo>
                  <a:lnTo>
                    <a:pt x="135" y="100"/>
                  </a:lnTo>
                  <a:lnTo>
                    <a:pt x="139" y="92"/>
                  </a:lnTo>
                  <a:lnTo>
                    <a:pt x="144" y="83"/>
                  </a:lnTo>
                  <a:lnTo>
                    <a:pt x="149" y="68"/>
                  </a:lnTo>
                  <a:lnTo>
                    <a:pt x="149" y="52"/>
                  </a:lnTo>
                  <a:lnTo>
                    <a:pt x="152" y="32"/>
                  </a:lnTo>
                  <a:lnTo>
                    <a:pt x="132" y="29"/>
                  </a:lnTo>
                  <a:lnTo>
                    <a:pt x="110" y="17"/>
                  </a:lnTo>
                  <a:lnTo>
                    <a:pt x="88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81" name="Freeform 130"/>
            <p:cNvSpPr>
              <a:spLocks/>
            </p:cNvSpPr>
            <p:nvPr/>
          </p:nvSpPr>
          <p:spPr bwMode="auto">
            <a:xfrm>
              <a:off x="3550696" y="2969877"/>
              <a:ext cx="64616" cy="54546"/>
            </a:xfrm>
            <a:custGeom>
              <a:avLst/>
              <a:gdLst>
                <a:gd name="T0" fmla="*/ 38 w 103"/>
                <a:gd name="T1" fmla="*/ 16 h 107"/>
                <a:gd name="T2" fmla="*/ 36 w 103"/>
                <a:gd name="T3" fmla="*/ 15 h 107"/>
                <a:gd name="T4" fmla="*/ 34 w 103"/>
                <a:gd name="T5" fmla="*/ 9 h 107"/>
                <a:gd name="T6" fmla="*/ 31 w 103"/>
                <a:gd name="T7" fmla="*/ 4 h 107"/>
                <a:gd name="T8" fmla="*/ 26 w 103"/>
                <a:gd name="T9" fmla="*/ 0 h 107"/>
                <a:gd name="T10" fmla="*/ 21 w 103"/>
                <a:gd name="T11" fmla="*/ 1 h 107"/>
                <a:gd name="T12" fmla="*/ 14 w 103"/>
                <a:gd name="T13" fmla="*/ 5 h 107"/>
                <a:gd name="T14" fmla="*/ 4 w 103"/>
                <a:gd name="T15" fmla="*/ 12 h 107"/>
                <a:gd name="T16" fmla="*/ 0 w 103"/>
                <a:gd name="T17" fmla="*/ 16 h 107"/>
                <a:gd name="T18" fmla="*/ 1 w 103"/>
                <a:gd name="T19" fmla="*/ 20 h 107"/>
                <a:gd name="T20" fmla="*/ 17 w 103"/>
                <a:gd name="T21" fmla="*/ 35 h 107"/>
                <a:gd name="T22" fmla="*/ 23 w 103"/>
                <a:gd name="T23" fmla="*/ 27 h 107"/>
                <a:gd name="T24" fmla="*/ 28 w 103"/>
                <a:gd name="T25" fmla="*/ 24 h 107"/>
                <a:gd name="T26" fmla="*/ 32 w 103"/>
                <a:gd name="T27" fmla="*/ 23 h 107"/>
                <a:gd name="T28" fmla="*/ 36 w 103"/>
                <a:gd name="T29" fmla="*/ 23 h 107"/>
                <a:gd name="T30" fmla="*/ 38 w 103"/>
                <a:gd name="T31" fmla="*/ 20 h 107"/>
                <a:gd name="T32" fmla="*/ 38 w 103"/>
                <a:gd name="T33" fmla="*/ 16 h 10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03"/>
                <a:gd name="T52" fmla="*/ 0 h 107"/>
                <a:gd name="T53" fmla="*/ 103 w 103"/>
                <a:gd name="T54" fmla="*/ 107 h 107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03" h="107">
                  <a:moveTo>
                    <a:pt x="103" y="50"/>
                  </a:moveTo>
                  <a:lnTo>
                    <a:pt x="97" y="45"/>
                  </a:lnTo>
                  <a:lnTo>
                    <a:pt x="92" y="28"/>
                  </a:lnTo>
                  <a:lnTo>
                    <a:pt x="83" y="12"/>
                  </a:lnTo>
                  <a:lnTo>
                    <a:pt x="71" y="0"/>
                  </a:lnTo>
                  <a:lnTo>
                    <a:pt x="58" y="2"/>
                  </a:lnTo>
                  <a:lnTo>
                    <a:pt x="39" y="14"/>
                  </a:lnTo>
                  <a:lnTo>
                    <a:pt x="10" y="38"/>
                  </a:lnTo>
                  <a:lnTo>
                    <a:pt x="0" y="48"/>
                  </a:lnTo>
                  <a:lnTo>
                    <a:pt x="2" y="62"/>
                  </a:lnTo>
                  <a:lnTo>
                    <a:pt x="47" y="107"/>
                  </a:lnTo>
                  <a:lnTo>
                    <a:pt x="61" y="84"/>
                  </a:lnTo>
                  <a:lnTo>
                    <a:pt x="75" y="73"/>
                  </a:lnTo>
                  <a:lnTo>
                    <a:pt x="88" y="70"/>
                  </a:lnTo>
                  <a:lnTo>
                    <a:pt x="98" y="70"/>
                  </a:lnTo>
                  <a:lnTo>
                    <a:pt x="103" y="62"/>
                  </a:lnTo>
                  <a:lnTo>
                    <a:pt x="103" y="5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82" name="Freeform 131"/>
            <p:cNvSpPr>
              <a:spLocks/>
            </p:cNvSpPr>
            <p:nvPr/>
          </p:nvSpPr>
          <p:spPr bwMode="auto">
            <a:xfrm>
              <a:off x="3580850" y="2994279"/>
              <a:ext cx="74668" cy="64594"/>
            </a:xfrm>
            <a:custGeom>
              <a:avLst/>
              <a:gdLst>
                <a:gd name="T0" fmla="*/ 34 w 128"/>
                <a:gd name="T1" fmla="*/ 4 h 132"/>
                <a:gd name="T2" fmla="*/ 31 w 128"/>
                <a:gd name="T3" fmla="*/ 4 h 132"/>
                <a:gd name="T4" fmla="*/ 26 w 128"/>
                <a:gd name="T5" fmla="*/ 2 h 132"/>
                <a:gd name="T6" fmla="*/ 25 w 128"/>
                <a:gd name="T7" fmla="*/ 0 h 132"/>
                <a:gd name="T8" fmla="*/ 20 w 128"/>
                <a:gd name="T9" fmla="*/ 0 h 132"/>
                <a:gd name="T10" fmla="*/ 20 w 128"/>
                <a:gd name="T11" fmla="*/ 4 h 132"/>
                <a:gd name="T12" fmla="*/ 18 w 128"/>
                <a:gd name="T13" fmla="*/ 7 h 132"/>
                <a:gd name="T14" fmla="*/ 14 w 128"/>
                <a:gd name="T15" fmla="*/ 7 h 132"/>
                <a:gd name="T16" fmla="*/ 10 w 128"/>
                <a:gd name="T17" fmla="*/ 7 h 132"/>
                <a:gd name="T18" fmla="*/ 5 w 128"/>
                <a:gd name="T19" fmla="*/ 11 h 132"/>
                <a:gd name="T20" fmla="*/ 0 w 128"/>
                <a:gd name="T21" fmla="*/ 19 h 132"/>
                <a:gd name="T22" fmla="*/ 9 w 128"/>
                <a:gd name="T23" fmla="*/ 26 h 132"/>
                <a:gd name="T24" fmla="*/ 25 w 128"/>
                <a:gd name="T25" fmla="*/ 36 h 132"/>
                <a:gd name="T26" fmla="*/ 31 w 128"/>
                <a:gd name="T27" fmla="*/ 38 h 132"/>
                <a:gd name="T28" fmla="*/ 39 w 128"/>
                <a:gd name="T29" fmla="*/ 43 h 132"/>
                <a:gd name="T30" fmla="*/ 43 w 128"/>
                <a:gd name="T31" fmla="*/ 41 h 132"/>
                <a:gd name="T32" fmla="*/ 45 w 128"/>
                <a:gd name="T33" fmla="*/ 38 h 132"/>
                <a:gd name="T34" fmla="*/ 43 w 128"/>
                <a:gd name="T35" fmla="*/ 35 h 132"/>
                <a:gd name="T36" fmla="*/ 43 w 128"/>
                <a:gd name="T37" fmla="*/ 31 h 132"/>
                <a:gd name="T38" fmla="*/ 43 w 128"/>
                <a:gd name="T39" fmla="*/ 27 h 132"/>
                <a:gd name="T40" fmla="*/ 43 w 128"/>
                <a:gd name="T41" fmla="*/ 24 h 132"/>
                <a:gd name="T42" fmla="*/ 43 w 128"/>
                <a:gd name="T43" fmla="*/ 22 h 132"/>
                <a:gd name="T44" fmla="*/ 41 w 128"/>
                <a:gd name="T45" fmla="*/ 20 h 132"/>
                <a:gd name="T46" fmla="*/ 37 w 128"/>
                <a:gd name="T47" fmla="*/ 18 h 132"/>
                <a:gd name="T48" fmla="*/ 34 w 128"/>
                <a:gd name="T49" fmla="*/ 14 h 132"/>
                <a:gd name="T50" fmla="*/ 34 w 128"/>
                <a:gd name="T51" fmla="*/ 10 h 132"/>
                <a:gd name="T52" fmla="*/ 34 w 128"/>
                <a:gd name="T53" fmla="*/ 4 h 132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128"/>
                <a:gd name="T82" fmla="*/ 0 h 132"/>
                <a:gd name="T83" fmla="*/ 128 w 128"/>
                <a:gd name="T84" fmla="*/ 132 h 132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128" h="132">
                  <a:moveTo>
                    <a:pt x="96" y="13"/>
                  </a:moveTo>
                  <a:lnTo>
                    <a:pt x="87" y="12"/>
                  </a:lnTo>
                  <a:lnTo>
                    <a:pt x="75" y="5"/>
                  </a:lnTo>
                  <a:lnTo>
                    <a:pt x="70" y="1"/>
                  </a:lnTo>
                  <a:lnTo>
                    <a:pt x="56" y="0"/>
                  </a:lnTo>
                  <a:lnTo>
                    <a:pt x="56" y="12"/>
                  </a:lnTo>
                  <a:lnTo>
                    <a:pt x="51" y="20"/>
                  </a:lnTo>
                  <a:lnTo>
                    <a:pt x="41" y="20"/>
                  </a:lnTo>
                  <a:lnTo>
                    <a:pt x="28" y="23"/>
                  </a:lnTo>
                  <a:lnTo>
                    <a:pt x="14" y="34"/>
                  </a:lnTo>
                  <a:lnTo>
                    <a:pt x="0" y="57"/>
                  </a:lnTo>
                  <a:lnTo>
                    <a:pt x="26" y="79"/>
                  </a:lnTo>
                  <a:lnTo>
                    <a:pt x="72" y="110"/>
                  </a:lnTo>
                  <a:lnTo>
                    <a:pt x="87" y="118"/>
                  </a:lnTo>
                  <a:lnTo>
                    <a:pt x="111" y="132"/>
                  </a:lnTo>
                  <a:lnTo>
                    <a:pt x="123" y="125"/>
                  </a:lnTo>
                  <a:lnTo>
                    <a:pt x="128" y="118"/>
                  </a:lnTo>
                  <a:lnTo>
                    <a:pt x="121" y="108"/>
                  </a:lnTo>
                  <a:lnTo>
                    <a:pt x="121" y="95"/>
                  </a:lnTo>
                  <a:lnTo>
                    <a:pt x="123" y="83"/>
                  </a:lnTo>
                  <a:lnTo>
                    <a:pt x="123" y="73"/>
                  </a:lnTo>
                  <a:lnTo>
                    <a:pt x="121" y="68"/>
                  </a:lnTo>
                  <a:lnTo>
                    <a:pt x="116" y="61"/>
                  </a:lnTo>
                  <a:lnTo>
                    <a:pt x="104" y="54"/>
                  </a:lnTo>
                  <a:lnTo>
                    <a:pt x="97" y="44"/>
                  </a:lnTo>
                  <a:lnTo>
                    <a:pt x="97" y="32"/>
                  </a:lnTo>
                  <a:lnTo>
                    <a:pt x="96" y="13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83" name="Freeform 132"/>
            <p:cNvSpPr>
              <a:spLocks/>
            </p:cNvSpPr>
            <p:nvPr/>
          </p:nvSpPr>
          <p:spPr bwMode="auto">
            <a:xfrm>
              <a:off x="3712954" y="2954087"/>
              <a:ext cx="87591" cy="97610"/>
            </a:xfrm>
            <a:custGeom>
              <a:avLst/>
              <a:gdLst>
                <a:gd name="T0" fmla="*/ 49 w 147"/>
                <a:gd name="T1" fmla="*/ 3 h 196"/>
                <a:gd name="T2" fmla="*/ 37 w 147"/>
                <a:gd name="T3" fmla="*/ 2 h 196"/>
                <a:gd name="T4" fmla="*/ 29 w 147"/>
                <a:gd name="T5" fmla="*/ 0 h 196"/>
                <a:gd name="T6" fmla="*/ 22 w 147"/>
                <a:gd name="T7" fmla="*/ 1 h 196"/>
                <a:gd name="T8" fmla="*/ 16 w 147"/>
                <a:gd name="T9" fmla="*/ 2 h 196"/>
                <a:gd name="T10" fmla="*/ 13 w 147"/>
                <a:gd name="T11" fmla="*/ 4 h 196"/>
                <a:gd name="T12" fmla="*/ 11 w 147"/>
                <a:gd name="T13" fmla="*/ 10 h 196"/>
                <a:gd name="T14" fmla="*/ 8 w 147"/>
                <a:gd name="T15" fmla="*/ 15 h 196"/>
                <a:gd name="T16" fmla="*/ 7 w 147"/>
                <a:gd name="T17" fmla="*/ 22 h 196"/>
                <a:gd name="T18" fmla="*/ 7 w 147"/>
                <a:gd name="T19" fmla="*/ 27 h 196"/>
                <a:gd name="T20" fmla="*/ 5 w 147"/>
                <a:gd name="T21" fmla="*/ 32 h 196"/>
                <a:gd name="T22" fmla="*/ 4 w 147"/>
                <a:gd name="T23" fmla="*/ 34 h 196"/>
                <a:gd name="T24" fmla="*/ 2 w 147"/>
                <a:gd name="T25" fmla="*/ 37 h 196"/>
                <a:gd name="T26" fmla="*/ 2 w 147"/>
                <a:gd name="T27" fmla="*/ 40 h 196"/>
                <a:gd name="T28" fmla="*/ 4 w 147"/>
                <a:gd name="T29" fmla="*/ 49 h 196"/>
                <a:gd name="T30" fmla="*/ 2 w 147"/>
                <a:gd name="T31" fmla="*/ 56 h 196"/>
                <a:gd name="T32" fmla="*/ 0 w 147"/>
                <a:gd name="T33" fmla="*/ 60 h 196"/>
                <a:gd name="T34" fmla="*/ 4 w 147"/>
                <a:gd name="T35" fmla="*/ 61 h 196"/>
                <a:gd name="T36" fmla="*/ 11 w 147"/>
                <a:gd name="T37" fmla="*/ 62 h 196"/>
                <a:gd name="T38" fmla="*/ 19 w 147"/>
                <a:gd name="T39" fmla="*/ 63 h 196"/>
                <a:gd name="T40" fmla="*/ 28 w 147"/>
                <a:gd name="T41" fmla="*/ 59 h 196"/>
                <a:gd name="T42" fmla="*/ 43 w 147"/>
                <a:gd name="T43" fmla="*/ 54 h 196"/>
                <a:gd name="T44" fmla="*/ 53 w 147"/>
                <a:gd name="T45" fmla="*/ 50 h 196"/>
                <a:gd name="T46" fmla="*/ 50 w 147"/>
                <a:gd name="T47" fmla="*/ 37 h 196"/>
                <a:gd name="T48" fmla="*/ 50 w 147"/>
                <a:gd name="T49" fmla="*/ 34 h 196"/>
                <a:gd name="T50" fmla="*/ 52 w 147"/>
                <a:gd name="T51" fmla="*/ 23 h 196"/>
                <a:gd name="T52" fmla="*/ 50 w 147"/>
                <a:gd name="T53" fmla="*/ 20 h 196"/>
                <a:gd name="T54" fmla="*/ 52 w 147"/>
                <a:gd name="T55" fmla="*/ 15 h 196"/>
                <a:gd name="T56" fmla="*/ 49 w 147"/>
                <a:gd name="T57" fmla="*/ 3 h 19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147"/>
                <a:gd name="T88" fmla="*/ 0 h 196"/>
                <a:gd name="T89" fmla="*/ 147 w 147"/>
                <a:gd name="T90" fmla="*/ 196 h 19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147" h="196">
                  <a:moveTo>
                    <a:pt x="137" y="8"/>
                  </a:moveTo>
                  <a:lnTo>
                    <a:pt x="103" y="5"/>
                  </a:lnTo>
                  <a:lnTo>
                    <a:pt x="81" y="0"/>
                  </a:lnTo>
                  <a:lnTo>
                    <a:pt x="61" y="3"/>
                  </a:lnTo>
                  <a:lnTo>
                    <a:pt x="44" y="5"/>
                  </a:lnTo>
                  <a:lnTo>
                    <a:pt x="35" y="13"/>
                  </a:lnTo>
                  <a:lnTo>
                    <a:pt x="30" y="32"/>
                  </a:lnTo>
                  <a:lnTo>
                    <a:pt x="23" y="47"/>
                  </a:lnTo>
                  <a:lnTo>
                    <a:pt x="20" y="67"/>
                  </a:lnTo>
                  <a:lnTo>
                    <a:pt x="20" y="83"/>
                  </a:lnTo>
                  <a:lnTo>
                    <a:pt x="15" y="98"/>
                  </a:lnTo>
                  <a:lnTo>
                    <a:pt x="10" y="107"/>
                  </a:lnTo>
                  <a:lnTo>
                    <a:pt x="6" y="115"/>
                  </a:lnTo>
                  <a:lnTo>
                    <a:pt x="6" y="125"/>
                  </a:lnTo>
                  <a:lnTo>
                    <a:pt x="10" y="151"/>
                  </a:lnTo>
                  <a:lnTo>
                    <a:pt x="6" y="174"/>
                  </a:lnTo>
                  <a:lnTo>
                    <a:pt x="0" y="188"/>
                  </a:lnTo>
                  <a:lnTo>
                    <a:pt x="11" y="191"/>
                  </a:lnTo>
                  <a:lnTo>
                    <a:pt x="30" y="193"/>
                  </a:lnTo>
                  <a:lnTo>
                    <a:pt x="54" y="196"/>
                  </a:lnTo>
                  <a:lnTo>
                    <a:pt x="78" y="185"/>
                  </a:lnTo>
                  <a:lnTo>
                    <a:pt x="120" y="169"/>
                  </a:lnTo>
                  <a:lnTo>
                    <a:pt x="147" y="157"/>
                  </a:lnTo>
                  <a:lnTo>
                    <a:pt x="140" y="115"/>
                  </a:lnTo>
                  <a:lnTo>
                    <a:pt x="139" y="105"/>
                  </a:lnTo>
                  <a:lnTo>
                    <a:pt x="144" y="73"/>
                  </a:lnTo>
                  <a:lnTo>
                    <a:pt x="140" y="61"/>
                  </a:lnTo>
                  <a:lnTo>
                    <a:pt x="144" y="47"/>
                  </a:lnTo>
                  <a:lnTo>
                    <a:pt x="137" y="8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84" name="Freeform 133"/>
            <p:cNvSpPr>
              <a:spLocks/>
            </p:cNvSpPr>
            <p:nvPr/>
          </p:nvSpPr>
          <p:spPr bwMode="auto">
            <a:xfrm>
              <a:off x="4495528" y="2850736"/>
              <a:ext cx="180925" cy="86126"/>
            </a:xfrm>
            <a:custGeom>
              <a:avLst/>
              <a:gdLst>
                <a:gd name="T0" fmla="*/ 108 w 303"/>
                <a:gd name="T1" fmla="*/ 20 h 177"/>
                <a:gd name="T2" fmla="*/ 108 w 303"/>
                <a:gd name="T3" fmla="*/ 13 h 177"/>
                <a:gd name="T4" fmla="*/ 106 w 303"/>
                <a:gd name="T5" fmla="*/ 9 h 177"/>
                <a:gd name="T6" fmla="*/ 100 w 303"/>
                <a:gd name="T7" fmla="*/ 0 h 177"/>
                <a:gd name="T8" fmla="*/ 94 w 303"/>
                <a:gd name="T9" fmla="*/ 0 h 177"/>
                <a:gd name="T10" fmla="*/ 89 w 303"/>
                <a:gd name="T11" fmla="*/ 1 h 177"/>
                <a:gd name="T12" fmla="*/ 79 w 303"/>
                <a:gd name="T13" fmla="*/ 6 h 177"/>
                <a:gd name="T14" fmla="*/ 65 w 303"/>
                <a:gd name="T15" fmla="*/ 12 h 177"/>
                <a:gd name="T16" fmla="*/ 53 w 303"/>
                <a:gd name="T17" fmla="*/ 9 h 177"/>
                <a:gd name="T18" fmla="*/ 48 w 303"/>
                <a:gd name="T19" fmla="*/ 16 h 177"/>
                <a:gd name="T20" fmla="*/ 39 w 303"/>
                <a:gd name="T21" fmla="*/ 27 h 177"/>
                <a:gd name="T22" fmla="*/ 37 w 303"/>
                <a:gd name="T23" fmla="*/ 25 h 177"/>
                <a:gd name="T24" fmla="*/ 34 w 303"/>
                <a:gd name="T25" fmla="*/ 19 h 177"/>
                <a:gd name="T26" fmla="*/ 32 w 303"/>
                <a:gd name="T27" fmla="*/ 12 h 177"/>
                <a:gd name="T28" fmla="*/ 30 w 303"/>
                <a:gd name="T29" fmla="*/ 9 h 177"/>
                <a:gd name="T30" fmla="*/ 24 w 303"/>
                <a:gd name="T31" fmla="*/ 4 h 177"/>
                <a:gd name="T32" fmla="*/ 19 w 303"/>
                <a:gd name="T33" fmla="*/ 2 h 177"/>
                <a:gd name="T34" fmla="*/ 16 w 303"/>
                <a:gd name="T35" fmla="*/ 3 h 177"/>
                <a:gd name="T36" fmla="*/ 9 w 303"/>
                <a:gd name="T37" fmla="*/ 9 h 177"/>
                <a:gd name="T38" fmla="*/ 0 w 303"/>
                <a:gd name="T39" fmla="*/ 16 h 177"/>
                <a:gd name="T40" fmla="*/ 4 w 303"/>
                <a:gd name="T41" fmla="*/ 22 h 177"/>
                <a:gd name="T42" fmla="*/ 5 w 303"/>
                <a:gd name="T43" fmla="*/ 35 h 177"/>
                <a:gd name="T44" fmla="*/ 10 w 303"/>
                <a:gd name="T45" fmla="*/ 47 h 177"/>
                <a:gd name="T46" fmla="*/ 11 w 303"/>
                <a:gd name="T47" fmla="*/ 55 h 177"/>
                <a:gd name="T48" fmla="*/ 16 w 303"/>
                <a:gd name="T49" fmla="*/ 55 h 177"/>
                <a:gd name="T50" fmla="*/ 42 w 303"/>
                <a:gd name="T51" fmla="*/ 48 h 177"/>
                <a:gd name="T52" fmla="*/ 68 w 303"/>
                <a:gd name="T53" fmla="*/ 39 h 177"/>
                <a:gd name="T54" fmla="*/ 98 w 303"/>
                <a:gd name="T55" fmla="*/ 28 h 177"/>
                <a:gd name="T56" fmla="*/ 108 w 303"/>
                <a:gd name="T57" fmla="*/ 20 h 177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303"/>
                <a:gd name="T88" fmla="*/ 0 h 177"/>
                <a:gd name="T89" fmla="*/ 303 w 303"/>
                <a:gd name="T90" fmla="*/ 177 h 177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303" h="177">
                  <a:moveTo>
                    <a:pt x="302" y="65"/>
                  </a:moveTo>
                  <a:lnTo>
                    <a:pt x="303" y="43"/>
                  </a:lnTo>
                  <a:lnTo>
                    <a:pt x="297" y="28"/>
                  </a:lnTo>
                  <a:lnTo>
                    <a:pt x="280" y="0"/>
                  </a:lnTo>
                  <a:lnTo>
                    <a:pt x="264" y="0"/>
                  </a:lnTo>
                  <a:lnTo>
                    <a:pt x="251" y="4"/>
                  </a:lnTo>
                  <a:lnTo>
                    <a:pt x="222" y="19"/>
                  </a:lnTo>
                  <a:lnTo>
                    <a:pt x="181" y="40"/>
                  </a:lnTo>
                  <a:lnTo>
                    <a:pt x="149" y="29"/>
                  </a:lnTo>
                  <a:lnTo>
                    <a:pt x="135" y="50"/>
                  </a:lnTo>
                  <a:lnTo>
                    <a:pt x="110" y="87"/>
                  </a:lnTo>
                  <a:lnTo>
                    <a:pt x="103" y="82"/>
                  </a:lnTo>
                  <a:lnTo>
                    <a:pt x="95" y="60"/>
                  </a:lnTo>
                  <a:lnTo>
                    <a:pt x="89" y="40"/>
                  </a:lnTo>
                  <a:lnTo>
                    <a:pt x="83" y="28"/>
                  </a:lnTo>
                  <a:lnTo>
                    <a:pt x="67" y="14"/>
                  </a:lnTo>
                  <a:lnTo>
                    <a:pt x="54" y="6"/>
                  </a:lnTo>
                  <a:lnTo>
                    <a:pt x="45" y="11"/>
                  </a:lnTo>
                  <a:lnTo>
                    <a:pt x="25" y="29"/>
                  </a:lnTo>
                  <a:lnTo>
                    <a:pt x="0" y="50"/>
                  </a:lnTo>
                  <a:lnTo>
                    <a:pt x="11" y="70"/>
                  </a:lnTo>
                  <a:lnTo>
                    <a:pt x="15" y="112"/>
                  </a:lnTo>
                  <a:lnTo>
                    <a:pt x="27" y="150"/>
                  </a:lnTo>
                  <a:lnTo>
                    <a:pt x="32" y="177"/>
                  </a:lnTo>
                  <a:lnTo>
                    <a:pt x="45" y="177"/>
                  </a:lnTo>
                  <a:lnTo>
                    <a:pt x="117" y="155"/>
                  </a:lnTo>
                  <a:lnTo>
                    <a:pt x="191" y="126"/>
                  </a:lnTo>
                  <a:lnTo>
                    <a:pt x="276" y="89"/>
                  </a:lnTo>
                  <a:lnTo>
                    <a:pt x="302" y="65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85" name="Freeform 134"/>
            <p:cNvSpPr>
              <a:spLocks/>
            </p:cNvSpPr>
            <p:nvPr/>
          </p:nvSpPr>
          <p:spPr bwMode="auto">
            <a:xfrm>
              <a:off x="4162396" y="2783270"/>
              <a:ext cx="264208" cy="287087"/>
            </a:xfrm>
            <a:custGeom>
              <a:avLst/>
              <a:gdLst>
                <a:gd name="T0" fmla="*/ 124 w 441"/>
                <a:gd name="T1" fmla="*/ 3 h 588"/>
                <a:gd name="T2" fmla="*/ 112 w 441"/>
                <a:gd name="T3" fmla="*/ 11 h 588"/>
                <a:gd name="T4" fmla="*/ 92 w 441"/>
                <a:gd name="T5" fmla="*/ 16 h 588"/>
                <a:gd name="T6" fmla="*/ 20 w 441"/>
                <a:gd name="T7" fmla="*/ 15 h 588"/>
                <a:gd name="T8" fmla="*/ 12 w 441"/>
                <a:gd name="T9" fmla="*/ 34 h 588"/>
                <a:gd name="T10" fmla="*/ 13 w 441"/>
                <a:gd name="T11" fmla="*/ 68 h 588"/>
                <a:gd name="T12" fmla="*/ 9 w 441"/>
                <a:gd name="T13" fmla="*/ 73 h 588"/>
                <a:gd name="T14" fmla="*/ 3 w 441"/>
                <a:gd name="T15" fmla="*/ 81 h 588"/>
                <a:gd name="T16" fmla="*/ 1 w 441"/>
                <a:gd name="T17" fmla="*/ 95 h 588"/>
                <a:gd name="T18" fmla="*/ 5 w 441"/>
                <a:gd name="T19" fmla="*/ 103 h 588"/>
                <a:gd name="T20" fmla="*/ 7 w 441"/>
                <a:gd name="T21" fmla="*/ 117 h 588"/>
                <a:gd name="T22" fmla="*/ 21 w 441"/>
                <a:gd name="T23" fmla="*/ 136 h 588"/>
                <a:gd name="T24" fmla="*/ 24 w 441"/>
                <a:gd name="T25" fmla="*/ 139 h 588"/>
                <a:gd name="T26" fmla="*/ 27 w 441"/>
                <a:gd name="T27" fmla="*/ 151 h 588"/>
                <a:gd name="T28" fmla="*/ 35 w 441"/>
                <a:gd name="T29" fmla="*/ 157 h 588"/>
                <a:gd name="T30" fmla="*/ 38 w 441"/>
                <a:gd name="T31" fmla="*/ 171 h 588"/>
                <a:gd name="T32" fmla="*/ 54 w 441"/>
                <a:gd name="T33" fmla="*/ 175 h 588"/>
                <a:gd name="T34" fmla="*/ 69 w 441"/>
                <a:gd name="T35" fmla="*/ 178 h 588"/>
                <a:gd name="T36" fmla="*/ 81 w 441"/>
                <a:gd name="T37" fmla="*/ 185 h 588"/>
                <a:gd name="T38" fmla="*/ 84 w 441"/>
                <a:gd name="T39" fmla="*/ 185 h 588"/>
                <a:gd name="T40" fmla="*/ 94 w 441"/>
                <a:gd name="T41" fmla="*/ 187 h 588"/>
                <a:gd name="T42" fmla="*/ 108 w 441"/>
                <a:gd name="T43" fmla="*/ 184 h 588"/>
                <a:gd name="T44" fmla="*/ 131 w 441"/>
                <a:gd name="T45" fmla="*/ 177 h 588"/>
                <a:gd name="T46" fmla="*/ 138 w 441"/>
                <a:gd name="T47" fmla="*/ 168 h 588"/>
                <a:gd name="T48" fmla="*/ 131 w 441"/>
                <a:gd name="T49" fmla="*/ 163 h 588"/>
                <a:gd name="T50" fmla="*/ 121 w 441"/>
                <a:gd name="T51" fmla="*/ 155 h 588"/>
                <a:gd name="T52" fmla="*/ 114 w 441"/>
                <a:gd name="T53" fmla="*/ 146 h 588"/>
                <a:gd name="T54" fmla="*/ 106 w 441"/>
                <a:gd name="T55" fmla="*/ 140 h 588"/>
                <a:gd name="T56" fmla="*/ 111 w 441"/>
                <a:gd name="T57" fmla="*/ 134 h 588"/>
                <a:gd name="T58" fmla="*/ 117 w 441"/>
                <a:gd name="T59" fmla="*/ 129 h 588"/>
                <a:gd name="T60" fmla="*/ 118 w 441"/>
                <a:gd name="T61" fmla="*/ 120 h 588"/>
                <a:gd name="T62" fmla="*/ 123 w 441"/>
                <a:gd name="T63" fmla="*/ 108 h 588"/>
                <a:gd name="T64" fmla="*/ 140 w 441"/>
                <a:gd name="T65" fmla="*/ 95 h 588"/>
                <a:gd name="T66" fmla="*/ 142 w 441"/>
                <a:gd name="T67" fmla="*/ 70 h 588"/>
                <a:gd name="T68" fmla="*/ 148 w 441"/>
                <a:gd name="T69" fmla="*/ 54 h 588"/>
                <a:gd name="T70" fmla="*/ 156 w 441"/>
                <a:gd name="T71" fmla="*/ 51 h 588"/>
                <a:gd name="T72" fmla="*/ 154 w 441"/>
                <a:gd name="T73" fmla="*/ 44 h 588"/>
                <a:gd name="T74" fmla="*/ 151 w 441"/>
                <a:gd name="T75" fmla="*/ 36 h 588"/>
                <a:gd name="T76" fmla="*/ 144 w 441"/>
                <a:gd name="T77" fmla="*/ 9 h 588"/>
                <a:gd name="T78" fmla="*/ 131 w 441"/>
                <a:gd name="T79" fmla="*/ 0 h 588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441"/>
                <a:gd name="T121" fmla="*/ 0 h 588"/>
                <a:gd name="T122" fmla="*/ 441 w 441"/>
                <a:gd name="T123" fmla="*/ 588 h 588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441" h="588">
                  <a:moveTo>
                    <a:pt x="367" y="0"/>
                  </a:moveTo>
                  <a:lnTo>
                    <a:pt x="346" y="8"/>
                  </a:lnTo>
                  <a:lnTo>
                    <a:pt x="334" y="22"/>
                  </a:lnTo>
                  <a:lnTo>
                    <a:pt x="312" y="35"/>
                  </a:lnTo>
                  <a:lnTo>
                    <a:pt x="294" y="47"/>
                  </a:lnTo>
                  <a:lnTo>
                    <a:pt x="256" y="49"/>
                  </a:lnTo>
                  <a:lnTo>
                    <a:pt x="200" y="47"/>
                  </a:lnTo>
                  <a:lnTo>
                    <a:pt x="56" y="47"/>
                  </a:lnTo>
                  <a:lnTo>
                    <a:pt x="58" y="108"/>
                  </a:lnTo>
                  <a:lnTo>
                    <a:pt x="34" y="108"/>
                  </a:lnTo>
                  <a:lnTo>
                    <a:pt x="34" y="156"/>
                  </a:lnTo>
                  <a:lnTo>
                    <a:pt x="37" y="215"/>
                  </a:lnTo>
                  <a:lnTo>
                    <a:pt x="36" y="225"/>
                  </a:lnTo>
                  <a:lnTo>
                    <a:pt x="24" y="229"/>
                  </a:lnTo>
                  <a:lnTo>
                    <a:pt x="14" y="237"/>
                  </a:lnTo>
                  <a:lnTo>
                    <a:pt x="7" y="256"/>
                  </a:lnTo>
                  <a:lnTo>
                    <a:pt x="0" y="285"/>
                  </a:lnTo>
                  <a:lnTo>
                    <a:pt x="2" y="300"/>
                  </a:lnTo>
                  <a:lnTo>
                    <a:pt x="9" y="308"/>
                  </a:lnTo>
                  <a:lnTo>
                    <a:pt x="15" y="324"/>
                  </a:lnTo>
                  <a:lnTo>
                    <a:pt x="17" y="344"/>
                  </a:lnTo>
                  <a:lnTo>
                    <a:pt x="20" y="368"/>
                  </a:lnTo>
                  <a:lnTo>
                    <a:pt x="48" y="426"/>
                  </a:lnTo>
                  <a:lnTo>
                    <a:pt x="59" y="427"/>
                  </a:lnTo>
                  <a:lnTo>
                    <a:pt x="70" y="424"/>
                  </a:lnTo>
                  <a:lnTo>
                    <a:pt x="66" y="437"/>
                  </a:lnTo>
                  <a:lnTo>
                    <a:pt x="71" y="461"/>
                  </a:lnTo>
                  <a:lnTo>
                    <a:pt x="76" y="475"/>
                  </a:lnTo>
                  <a:lnTo>
                    <a:pt x="87" y="482"/>
                  </a:lnTo>
                  <a:lnTo>
                    <a:pt x="99" y="493"/>
                  </a:lnTo>
                  <a:lnTo>
                    <a:pt x="105" y="509"/>
                  </a:lnTo>
                  <a:lnTo>
                    <a:pt x="105" y="538"/>
                  </a:lnTo>
                  <a:lnTo>
                    <a:pt x="136" y="549"/>
                  </a:lnTo>
                  <a:lnTo>
                    <a:pt x="151" y="549"/>
                  </a:lnTo>
                  <a:lnTo>
                    <a:pt x="180" y="551"/>
                  </a:lnTo>
                  <a:lnTo>
                    <a:pt x="192" y="560"/>
                  </a:lnTo>
                  <a:lnTo>
                    <a:pt x="214" y="578"/>
                  </a:lnTo>
                  <a:lnTo>
                    <a:pt x="227" y="583"/>
                  </a:lnTo>
                  <a:lnTo>
                    <a:pt x="231" y="583"/>
                  </a:lnTo>
                  <a:lnTo>
                    <a:pt x="234" y="583"/>
                  </a:lnTo>
                  <a:lnTo>
                    <a:pt x="248" y="583"/>
                  </a:lnTo>
                  <a:lnTo>
                    <a:pt x="263" y="588"/>
                  </a:lnTo>
                  <a:lnTo>
                    <a:pt x="283" y="585"/>
                  </a:lnTo>
                  <a:lnTo>
                    <a:pt x="302" y="577"/>
                  </a:lnTo>
                  <a:lnTo>
                    <a:pt x="340" y="572"/>
                  </a:lnTo>
                  <a:lnTo>
                    <a:pt x="365" y="556"/>
                  </a:lnTo>
                  <a:lnTo>
                    <a:pt x="387" y="543"/>
                  </a:lnTo>
                  <a:lnTo>
                    <a:pt x="384" y="529"/>
                  </a:lnTo>
                  <a:lnTo>
                    <a:pt x="377" y="516"/>
                  </a:lnTo>
                  <a:lnTo>
                    <a:pt x="365" y="512"/>
                  </a:lnTo>
                  <a:lnTo>
                    <a:pt x="348" y="500"/>
                  </a:lnTo>
                  <a:lnTo>
                    <a:pt x="338" y="487"/>
                  </a:lnTo>
                  <a:lnTo>
                    <a:pt x="329" y="473"/>
                  </a:lnTo>
                  <a:lnTo>
                    <a:pt x="319" y="458"/>
                  </a:lnTo>
                  <a:lnTo>
                    <a:pt x="300" y="444"/>
                  </a:lnTo>
                  <a:lnTo>
                    <a:pt x="295" y="439"/>
                  </a:lnTo>
                  <a:lnTo>
                    <a:pt x="300" y="429"/>
                  </a:lnTo>
                  <a:lnTo>
                    <a:pt x="309" y="422"/>
                  </a:lnTo>
                  <a:lnTo>
                    <a:pt x="314" y="415"/>
                  </a:lnTo>
                  <a:lnTo>
                    <a:pt x="326" y="405"/>
                  </a:lnTo>
                  <a:lnTo>
                    <a:pt x="328" y="392"/>
                  </a:lnTo>
                  <a:lnTo>
                    <a:pt x="328" y="378"/>
                  </a:lnTo>
                  <a:lnTo>
                    <a:pt x="334" y="361"/>
                  </a:lnTo>
                  <a:lnTo>
                    <a:pt x="343" y="339"/>
                  </a:lnTo>
                  <a:lnTo>
                    <a:pt x="372" y="317"/>
                  </a:lnTo>
                  <a:lnTo>
                    <a:pt x="390" y="300"/>
                  </a:lnTo>
                  <a:lnTo>
                    <a:pt x="396" y="271"/>
                  </a:lnTo>
                  <a:lnTo>
                    <a:pt x="397" y="220"/>
                  </a:lnTo>
                  <a:lnTo>
                    <a:pt x="399" y="181"/>
                  </a:lnTo>
                  <a:lnTo>
                    <a:pt x="412" y="169"/>
                  </a:lnTo>
                  <a:lnTo>
                    <a:pt x="423" y="169"/>
                  </a:lnTo>
                  <a:lnTo>
                    <a:pt x="435" y="161"/>
                  </a:lnTo>
                  <a:lnTo>
                    <a:pt x="441" y="142"/>
                  </a:lnTo>
                  <a:lnTo>
                    <a:pt x="431" y="137"/>
                  </a:lnTo>
                  <a:lnTo>
                    <a:pt x="426" y="132"/>
                  </a:lnTo>
                  <a:lnTo>
                    <a:pt x="421" y="112"/>
                  </a:lnTo>
                  <a:lnTo>
                    <a:pt x="416" y="56"/>
                  </a:lnTo>
                  <a:lnTo>
                    <a:pt x="401" y="27"/>
                  </a:lnTo>
                  <a:lnTo>
                    <a:pt x="387" y="12"/>
                  </a:lnTo>
                  <a:lnTo>
                    <a:pt x="367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86" name="Freeform 135"/>
            <p:cNvSpPr>
              <a:spLocks/>
            </p:cNvSpPr>
            <p:nvPr/>
          </p:nvSpPr>
          <p:spPr bwMode="auto">
            <a:xfrm>
              <a:off x="4340449" y="2852171"/>
              <a:ext cx="218259" cy="212444"/>
            </a:xfrm>
            <a:custGeom>
              <a:avLst/>
              <a:gdLst>
                <a:gd name="T0" fmla="*/ 98 w 372"/>
                <a:gd name="T1" fmla="*/ 53 h 433"/>
                <a:gd name="T2" fmla="*/ 81 w 372"/>
                <a:gd name="T3" fmla="*/ 40 h 433"/>
                <a:gd name="T4" fmla="*/ 71 w 372"/>
                <a:gd name="T5" fmla="*/ 33 h 433"/>
                <a:gd name="T6" fmla="*/ 63 w 372"/>
                <a:gd name="T7" fmla="*/ 28 h 433"/>
                <a:gd name="T8" fmla="*/ 61 w 372"/>
                <a:gd name="T9" fmla="*/ 21 h 433"/>
                <a:gd name="T10" fmla="*/ 56 w 372"/>
                <a:gd name="T11" fmla="*/ 2 h 433"/>
                <a:gd name="T12" fmla="*/ 51 w 372"/>
                <a:gd name="T13" fmla="*/ 0 h 433"/>
                <a:gd name="T14" fmla="*/ 49 w 372"/>
                <a:gd name="T15" fmla="*/ 6 h 433"/>
                <a:gd name="T16" fmla="*/ 45 w 372"/>
                <a:gd name="T17" fmla="*/ 9 h 433"/>
                <a:gd name="T18" fmla="*/ 41 w 372"/>
                <a:gd name="T19" fmla="*/ 9 h 433"/>
                <a:gd name="T20" fmla="*/ 37 w 372"/>
                <a:gd name="T21" fmla="*/ 12 h 433"/>
                <a:gd name="T22" fmla="*/ 36 w 372"/>
                <a:gd name="T23" fmla="*/ 25 h 433"/>
                <a:gd name="T24" fmla="*/ 36 w 372"/>
                <a:gd name="T25" fmla="*/ 41 h 433"/>
                <a:gd name="T26" fmla="*/ 33 w 372"/>
                <a:gd name="T27" fmla="*/ 50 h 433"/>
                <a:gd name="T28" fmla="*/ 27 w 372"/>
                <a:gd name="T29" fmla="*/ 56 h 433"/>
                <a:gd name="T30" fmla="*/ 17 w 372"/>
                <a:gd name="T31" fmla="*/ 63 h 433"/>
                <a:gd name="T32" fmla="*/ 14 w 372"/>
                <a:gd name="T33" fmla="*/ 70 h 433"/>
                <a:gd name="T34" fmla="*/ 12 w 372"/>
                <a:gd name="T35" fmla="*/ 75 h 433"/>
                <a:gd name="T36" fmla="*/ 12 w 372"/>
                <a:gd name="T37" fmla="*/ 80 h 433"/>
                <a:gd name="T38" fmla="*/ 11 w 372"/>
                <a:gd name="T39" fmla="*/ 84 h 433"/>
                <a:gd name="T40" fmla="*/ 7 w 372"/>
                <a:gd name="T41" fmla="*/ 87 h 433"/>
                <a:gd name="T42" fmla="*/ 5 w 372"/>
                <a:gd name="T43" fmla="*/ 89 h 433"/>
                <a:gd name="T44" fmla="*/ 2 w 372"/>
                <a:gd name="T45" fmla="*/ 91 h 433"/>
                <a:gd name="T46" fmla="*/ 0 w 372"/>
                <a:gd name="T47" fmla="*/ 95 h 433"/>
                <a:gd name="T48" fmla="*/ 2 w 372"/>
                <a:gd name="T49" fmla="*/ 96 h 433"/>
                <a:gd name="T50" fmla="*/ 8 w 372"/>
                <a:gd name="T51" fmla="*/ 101 h 433"/>
                <a:gd name="T52" fmla="*/ 12 w 372"/>
                <a:gd name="T53" fmla="*/ 105 h 433"/>
                <a:gd name="T54" fmla="*/ 15 w 372"/>
                <a:gd name="T55" fmla="*/ 110 h 433"/>
                <a:gd name="T56" fmla="*/ 19 w 372"/>
                <a:gd name="T57" fmla="*/ 114 h 433"/>
                <a:gd name="T58" fmla="*/ 25 w 372"/>
                <a:gd name="T59" fmla="*/ 118 h 433"/>
                <a:gd name="T60" fmla="*/ 29 w 372"/>
                <a:gd name="T61" fmla="*/ 119 h 433"/>
                <a:gd name="T62" fmla="*/ 31 w 372"/>
                <a:gd name="T63" fmla="*/ 123 h 433"/>
                <a:gd name="T64" fmla="*/ 32 w 372"/>
                <a:gd name="T65" fmla="*/ 128 h 433"/>
                <a:gd name="T66" fmla="*/ 41 w 372"/>
                <a:gd name="T67" fmla="*/ 132 h 433"/>
                <a:gd name="T68" fmla="*/ 49 w 372"/>
                <a:gd name="T69" fmla="*/ 135 h 433"/>
                <a:gd name="T70" fmla="*/ 56 w 372"/>
                <a:gd name="T71" fmla="*/ 138 h 433"/>
                <a:gd name="T72" fmla="*/ 66 w 372"/>
                <a:gd name="T73" fmla="*/ 137 h 433"/>
                <a:gd name="T74" fmla="*/ 74 w 372"/>
                <a:gd name="T75" fmla="*/ 134 h 433"/>
                <a:gd name="T76" fmla="*/ 80 w 372"/>
                <a:gd name="T77" fmla="*/ 133 h 433"/>
                <a:gd name="T78" fmla="*/ 87 w 372"/>
                <a:gd name="T79" fmla="*/ 130 h 433"/>
                <a:gd name="T80" fmla="*/ 94 w 372"/>
                <a:gd name="T81" fmla="*/ 130 h 433"/>
                <a:gd name="T82" fmla="*/ 100 w 372"/>
                <a:gd name="T83" fmla="*/ 129 h 433"/>
                <a:gd name="T84" fmla="*/ 108 w 372"/>
                <a:gd name="T85" fmla="*/ 128 h 433"/>
                <a:gd name="T86" fmla="*/ 112 w 372"/>
                <a:gd name="T87" fmla="*/ 124 h 433"/>
                <a:gd name="T88" fmla="*/ 120 w 372"/>
                <a:gd name="T89" fmla="*/ 119 h 433"/>
                <a:gd name="T90" fmla="*/ 129 w 372"/>
                <a:gd name="T91" fmla="*/ 112 h 433"/>
                <a:gd name="T92" fmla="*/ 131 w 372"/>
                <a:gd name="T93" fmla="*/ 107 h 433"/>
                <a:gd name="T94" fmla="*/ 131 w 372"/>
                <a:gd name="T95" fmla="*/ 103 h 433"/>
                <a:gd name="T96" fmla="*/ 124 w 372"/>
                <a:gd name="T97" fmla="*/ 99 h 433"/>
                <a:gd name="T98" fmla="*/ 119 w 372"/>
                <a:gd name="T99" fmla="*/ 96 h 433"/>
                <a:gd name="T100" fmla="*/ 114 w 372"/>
                <a:gd name="T101" fmla="*/ 96 h 433"/>
                <a:gd name="T102" fmla="*/ 108 w 372"/>
                <a:gd name="T103" fmla="*/ 95 h 433"/>
                <a:gd name="T104" fmla="*/ 105 w 372"/>
                <a:gd name="T105" fmla="*/ 91 h 433"/>
                <a:gd name="T106" fmla="*/ 101 w 372"/>
                <a:gd name="T107" fmla="*/ 85 h 433"/>
                <a:gd name="T108" fmla="*/ 94 w 372"/>
                <a:gd name="T109" fmla="*/ 81 h 433"/>
                <a:gd name="T110" fmla="*/ 88 w 372"/>
                <a:gd name="T111" fmla="*/ 75 h 433"/>
                <a:gd name="T112" fmla="*/ 86 w 372"/>
                <a:gd name="T113" fmla="*/ 73 h 433"/>
                <a:gd name="T114" fmla="*/ 82 w 372"/>
                <a:gd name="T115" fmla="*/ 69 h 433"/>
                <a:gd name="T116" fmla="*/ 80 w 372"/>
                <a:gd name="T117" fmla="*/ 66 h 433"/>
                <a:gd name="T118" fmla="*/ 81 w 372"/>
                <a:gd name="T119" fmla="*/ 63 h 433"/>
                <a:gd name="T120" fmla="*/ 84 w 372"/>
                <a:gd name="T121" fmla="*/ 60 h 433"/>
                <a:gd name="T122" fmla="*/ 92 w 372"/>
                <a:gd name="T123" fmla="*/ 56 h 433"/>
                <a:gd name="T124" fmla="*/ 98 w 372"/>
                <a:gd name="T125" fmla="*/ 53 h 433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  <a:gd name="T189" fmla="*/ 0 w 372"/>
                <a:gd name="T190" fmla="*/ 0 h 433"/>
                <a:gd name="T191" fmla="*/ 372 w 372"/>
                <a:gd name="T192" fmla="*/ 433 h 433"/>
              </a:gdLst>
              <a:ahLst/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T189" t="T190" r="T191" b="T192"/>
              <a:pathLst>
                <a:path w="372" h="433">
                  <a:moveTo>
                    <a:pt x="279" y="165"/>
                  </a:moveTo>
                  <a:lnTo>
                    <a:pt x="229" y="124"/>
                  </a:lnTo>
                  <a:lnTo>
                    <a:pt x="201" y="102"/>
                  </a:lnTo>
                  <a:lnTo>
                    <a:pt x="180" y="88"/>
                  </a:lnTo>
                  <a:lnTo>
                    <a:pt x="173" y="65"/>
                  </a:lnTo>
                  <a:lnTo>
                    <a:pt x="158" y="7"/>
                  </a:lnTo>
                  <a:lnTo>
                    <a:pt x="146" y="0"/>
                  </a:lnTo>
                  <a:lnTo>
                    <a:pt x="140" y="19"/>
                  </a:lnTo>
                  <a:lnTo>
                    <a:pt x="128" y="27"/>
                  </a:lnTo>
                  <a:lnTo>
                    <a:pt x="117" y="27"/>
                  </a:lnTo>
                  <a:lnTo>
                    <a:pt x="104" y="39"/>
                  </a:lnTo>
                  <a:lnTo>
                    <a:pt x="102" y="78"/>
                  </a:lnTo>
                  <a:lnTo>
                    <a:pt x="101" y="129"/>
                  </a:lnTo>
                  <a:lnTo>
                    <a:pt x="95" y="158"/>
                  </a:lnTo>
                  <a:lnTo>
                    <a:pt x="77" y="175"/>
                  </a:lnTo>
                  <a:lnTo>
                    <a:pt x="48" y="197"/>
                  </a:lnTo>
                  <a:lnTo>
                    <a:pt x="39" y="219"/>
                  </a:lnTo>
                  <a:lnTo>
                    <a:pt x="33" y="236"/>
                  </a:lnTo>
                  <a:lnTo>
                    <a:pt x="33" y="250"/>
                  </a:lnTo>
                  <a:lnTo>
                    <a:pt x="31" y="263"/>
                  </a:lnTo>
                  <a:lnTo>
                    <a:pt x="19" y="273"/>
                  </a:lnTo>
                  <a:lnTo>
                    <a:pt x="14" y="280"/>
                  </a:lnTo>
                  <a:lnTo>
                    <a:pt x="5" y="287"/>
                  </a:lnTo>
                  <a:lnTo>
                    <a:pt x="0" y="297"/>
                  </a:lnTo>
                  <a:lnTo>
                    <a:pt x="5" y="302"/>
                  </a:lnTo>
                  <a:lnTo>
                    <a:pt x="24" y="316"/>
                  </a:lnTo>
                  <a:lnTo>
                    <a:pt x="34" y="331"/>
                  </a:lnTo>
                  <a:lnTo>
                    <a:pt x="43" y="345"/>
                  </a:lnTo>
                  <a:lnTo>
                    <a:pt x="53" y="358"/>
                  </a:lnTo>
                  <a:lnTo>
                    <a:pt x="70" y="370"/>
                  </a:lnTo>
                  <a:lnTo>
                    <a:pt x="82" y="374"/>
                  </a:lnTo>
                  <a:lnTo>
                    <a:pt x="89" y="387"/>
                  </a:lnTo>
                  <a:lnTo>
                    <a:pt x="92" y="401"/>
                  </a:lnTo>
                  <a:lnTo>
                    <a:pt x="117" y="413"/>
                  </a:lnTo>
                  <a:lnTo>
                    <a:pt x="138" y="424"/>
                  </a:lnTo>
                  <a:lnTo>
                    <a:pt x="160" y="433"/>
                  </a:lnTo>
                  <a:lnTo>
                    <a:pt x="187" y="430"/>
                  </a:lnTo>
                  <a:lnTo>
                    <a:pt x="211" y="421"/>
                  </a:lnTo>
                  <a:lnTo>
                    <a:pt x="228" y="418"/>
                  </a:lnTo>
                  <a:lnTo>
                    <a:pt x="246" y="409"/>
                  </a:lnTo>
                  <a:lnTo>
                    <a:pt x="267" y="407"/>
                  </a:lnTo>
                  <a:lnTo>
                    <a:pt x="285" y="406"/>
                  </a:lnTo>
                  <a:lnTo>
                    <a:pt x="306" y="401"/>
                  </a:lnTo>
                  <a:lnTo>
                    <a:pt x="319" y="390"/>
                  </a:lnTo>
                  <a:lnTo>
                    <a:pt x="340" y="372"/>
                  </a:lnTo>
                  <a:lnTo>
                    <a:pt x="365" y="351"/>
                  </a:lnTo>
                  <a:lnTo>
                    <a:pt x="372" y="336"/>
                  </a:lnTo>
                  <a:lnTo>
                    <a:pt x="372" y="324"/>
                  </a:lnTo>
                  <a:lnTo>
                    <a:pt x="352" y="311"/>
                  </a:lnTo>
                  <a:lnTo>
                    <a:pt x="338" y="302"/>
                  </a:lnTo>
                  <a:lnTo>
                    <a:pt x="323" y="301"/>
                  </a:lnTo>
                  <a:lnTo>
                    <a:pt x="306" y="297"/>
                  </a:lnTo>
                  <a:lnTo>
                    <a:pt x="299" y="284"/>
                  </a:lnTo>
                  <a:lnTo>
                    <a:pt x="287" y="268"/>
                  </a:lnTo>
                  <a:lnTo>
                    <a:pt x="267" y="253"/>
                  </a:lnTo>
                  <a:lnTo>
                    <a:pt x="250" y="234"/>
                  </a:lnTo>
                  <a:lnTo>
                    <a:pt x="243" y="229"/>
                  </a:lnTo>
                  <a:lnTo>
                    <a:pt x="233" y="217"/>
                  </a:lnTo>
                  <a:lnTo>
                    <a:pt x="228" y="206"/>
                  </a:lnTo>
                  <a:lnTo>
                    <a:pt x="229" y="199"/>
                  </a:lnTo>
                  <a:lnTo>
                    <a:pt x="238" y="187"/>
                  </a:lnTo>
                  <a:lnTo>
                    <a:pt x="260" y="175"/>
                  </a:lnTo>
                  <a:lnTo>
                    <a:pt x="279" y="165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87" name="Freeform 136"/>
            <p:cNvSpPr>
              <a:spLocks/>
            </p:cNvSpPr>
            <p:nvPr/>
          </p:nvSpPr>
          <p:spPr bwMode="auto">
            <a:xfrm>
              <a:off x="4468245" y="2933991"/>
              <a:ext cx="180925" cy="202396"/>
            </a:xfrm>
            <a:custGeom>
              <a:avLst/>
              <a:gdLst>
                <a:gd name="T0" fmla="*/ 21 w 304"/>
                <a:gd name="T1" fmla="*/ 0 h 414"/>
                <a:gd name="T2" fmla="*/ 15 w 304"/>
                <a:gd name="T3" fmla="*/ 3 h 414"/>
                <a:gd name="T4" fmla="*/ 7 w 304"/>
                <a:gd name="T5" fmla="*/ 7 h 414"/>
                <a:gd name="T6" fmla="*/ 4 w 304"/>
                <a:gd name="T7" fmla="*/ 11 h 414"/>
                <a:gd name="T8" fmla="*/ 3 w 304"/>
                <a:gd name="T9" fmla="*/ 13 h 414"/>
                <a:gd name="T10" fmla="*/ 5 w 304"/>
                <a:gd name="T11" fmla="*/ 17 h 414"/>
                <a:gd name="T12" fmla="*/ 9 w 304"/>
                <a:gd name="T13" fmla="*/ 20 h 414"/>
                <a:gd name="T14" fmla="*/ 11 w 304"/>
                <a:gd name="T15" fmla="*/ 22 h 414"/>
                <a:gd name="T16" fmla="*/ 17 w 304"/>
                <a:gd name="T17" fmla="*/ 28 h 414"/>
                <a:gd name="T18" fmla="*/ 24 w 304"/>
                <a:gd name="T19" fmla="*/ 33 h 414"/>
                <a:gd name="T20" fmla="*/ 28 w 304"/>
                <a:gd name="T21" fmla="*/ 38 h 414"/>
                <a:gd name="T22" fmla="*/ 31 w 304"/>
                <a:gd name="T23" fmla="*/ 42 h 414"/>
                <a:gd name="T24" fmla="*/ 37 w 304"/>
                <a:gd name="T25" fmla="*/ 43 h 414"/>
                <a:gd name="T26" fmla="*/ 42 w 304"/>
                <a:gd name="T27" fmla="*/ 44 h 414"/>
                <a:gd name="T28" fmla="*/ 47 w 304"/>
                <a:gd name="T29" fmla="*/ 47 h 414"/>
                <a:gd name="T30" fmla="*/ 54 w 304"/>
                <a:gd name="T31" fmla="*/ 51 h 414"/>
                <a:gd name="T32" fmla="*/ 54 w 304"/>
                <a:gd name="T33" fmla="*/ 55 h 414"/>
                <a:gd name="T34" fmla="*/ 52 w 304"/>
                <a:gd name="T35" fmla="*/ 59 h 414"/>
                <a:gd name="T36" fmla="*/ 43 w 304"/>
                <a:gd name="T37" fmla="*/ 66 h 414"/>
                <a:gd name="T38" fmla="*/ 36 w 304"/>
                <a:gd name="T39" fmla="*/ 72 h 414"/>
                <a:gd name="T40" fmla="*/ 31 w 304"/>
                <a:gd name="T41" fmla="*/ 75 h 414"/>
                <a:gd name="T42" fmla="*/ 23 w 304"/>
                <a:gd name="T43" fmla="*/ 77 h 414"/>
                <a:gd name="T44" fmla="*/ 17 w 304"/>
                <a:gd name="T45" fmla="*/ 77 h 414"/>
                <a:gd name="T46" fmla="*/ 10 w 304"/>
                <a:gd name="T47" fmla="*/ 78 h 414"/>
                <a:gd name="T48" fmla="*/ 3 w 304"/>
                <a:gd name="T49" fmla="*/ 81 h 414"/>
                <a:gd name="T50" fmla="*/ 2 w 304"/>
                <a:gd name="T51" fmla="*/ 86 h 414"/>
                <a:gd name="T52" fmla="*/ 0 w 304"/>
                <a:gd name="T53" fmla="*/ 93 h 414"/>
                <a:gd name="T54" fmla="*/ 0 w 304"/>
                <a:gd name="T55" fmla="*/ 100 h 414"/>
                <a:gd name="T56" fmla="*/ 1 w 304"/>
                <a:gd name="T57" fmla="*/ 114 h 414"/>
                <a:gd name="T58" fmla="*/ 2 w 304"/>
                <a:gd name="T59" fmla="*/ 123 h 414"/>
                <a:gd name="T60" fmla="*/ 5 w 304"/>
                <a:gd name="T61" fmla="*/ 128 h 414"/>
                <a:gd name="T62" fmla="*/ 11 w 304"/>
                <a:gd name="T63" fmla="*/ 132 h 414"/>
                <a:gd name="T64" fmla="*/ 16 w 304"/>
                <a:gd name="T65" fmla="*/ 127 h 414"/>
                <a:gd name="T66" fmla="*/ 38 w 304"/>
                <a:gd name="T67" fmla="*/ 108 h 414"/>
                <a:gd name="T68" fmla="*/ 55 w 304"/>
                <a:gd name="T69" fmla="*/ 99 h 414"/>
                <a:gd name="T70" fmla="*/ 77 w 304"/>
                <a:gd name="T71" fmla="*/ 76 h 414"/>
                <a:gd name="T72" fmla="*/ 86 w 304"/>
                <a:gd name="T73" fmla="*/ 62 h 414"/>
                <a:gd name="T74" fmla="*/ 97 w 304"/>
                <a:gd name="T75" fmla="*/ 44 h 414"/>
                <a:gd name="T76" fmla="*/ 101 w 304"/>
                <a:gd name="T77" fmla="*/ 33 h 414"/>
                <a:gd name="T78" fmla="*/ 107 w 304"/>
                <a:gd name="T79" fmla="*/ 23 h 414"/>
                <a:gd name="T80" fmla="*/ 106 w 304"/>
                <a:gd name="T81" fmla="*/ 16 h 414"/>
                <a:gd name="T82" fmla="*/ 108 w 304"/>
                <a:gd name="T83" fmla="*/ 12 h 414"/>
                <a:gd name="T84" fmla="*/ 107 w 304"/>
                <a:gd name="T85" fmla="*/ 10 h 414"/>
                <a:gd name="T86" fmla="*/ 101 w 304"/>
                <a:gd name="T87" fmla="*/ 9 h 414"/>
                <a:gd name="T88" fmla="*/ 97 w 304"/>
                <a:gd name="T89" fmla="*/ 12 h 414"/>
                <a:gd name="T90" fmla="*/ 89 w 304"/>
                <a:gd name="T91" fmla="*/ 14 h 414"/>
                <a:gd name="T92" fmla="*/ 80 w 304"/>
                <a:gd name="T93" fmla="*/ 16 h 414"/>
                <a:gd name="T94" fmla="*/ 66 w 304"/>
                <a:gd name="T95" fmla="*/ 16 h 414"/>
                <a:gd name="T96" fmla="*/ 60 w 304"/>
                <a:gd name="T97" fmla="*/ 20 h 414"/>
                <a:gd name="T98" fmla="*/ 50 w 304"/>
                <a:gd name="T99" fmla="*/ 21 h 414"/>
                <a:gd name="T100" fmla="*/ 40 w 304"/>
                <a:gd name="T101" fmla="*/ 24 h 414"/>
                <a:gd name="T102" fmla="*/ 36 w 304"/>
                <a:gd name="T103" fmla="*/ 20 h 414"/>
                <a:gd name="T104" fmla="*/ 20 w 304"/>
                <a:gd name="T105" fmla="*/ 11 h 414"/>
                <a:gd name="T106" fmla="*/ 26 w 304"/>
                <a:gd name="T107" fmla="*/ 9 h 414"/>
                <a:gd name="T108" fmla="*/ 28 w 304"/>
                <a:gd name="T109" fmla="*/ 3 h 414"/>
                <a:gd name="T110" fmla="*/ 21 w 304"/>
                <a:gd name="T111" fmla="*/ 0 h 414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w 304"/>
                <a:gd name="T169" fmla="*/ 0 h 414"/>
                <a:gd name="T170" fmla="*/ 304 w 304"/>
                <a:gd name="T171" fmla="*/ 414 h 414"/>
              </a:gdLst>
              <a:ahLst/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T168" t="T169" r="T170" b="T171"/>
              <a:pathLst>
                <a:path w="304" h="414">
                  <a:moveTo>
                    <a:pt x="60" y="0"/>
                  </a:moveTo>
                  <a:lnTo>
                    <a:pt x="41" y="10"/>
                  </a:lnTo>
                  <a:lnTo>
                    <a:pt x="19" y="22"/>
                  </a:lnTo>
                  <a:lnTo>
                    <a:pt x="10" y="34"/>
                  </a:lnTo>
                  <a:lnTo>
                    <a:pt x="9" y="41"/>
                  </a:lnTo>
                  <a:lnTo>
                    <a:pt x="14" y="52"/>
                  </a:lnTo>
                  <a:lnTo>
                    <a:pt x="24" y="64"/>
                  </a:lnTo>
                  <a:lnTo>
                    <a:pt x="31" y="69"/>
                  </a:lnTo>
                  <a:lnTo>
                    <a:pt x="48" y="88"/>
                  </a:lnTo>
                  <a:lnTo>
                    <a:pt x="68" y="103"/>
                  </a:lnTo>
                  <a:lnTo>
                    <a:pt x="80" y="119"/>
                  </a:lnTo>
                  <a:lnTo>
                    <a:pt x="87" y="132"/>
                  </a:lnTo>
                  <a:lnTo>
                    <a:pt x="104" y="136"/>
                  </a:lnTo>
                  <a:lnTo>
                    <a:pt x="119" y="137"/>
                  </a:lnTo>
                  <a:lnTo>
                    <a:pt x="133" y="146"/>
                  </a:lnTo>
                  <a:lnTo>
                    <a:pt x="153" y="159"/>
                  </a:lnTo>
                  <a:lnTo>
                    <a:pt x="153" y="171"/>
                  </a:lnTo>
                  <a:lnTo>
                    <a:pt x="146" y="186"/>
                  </a:lnTo>
                  <a:lnTo>
                    <a:pt x="121" y="207"/>
                  </a:lnTo>
                  <a:lnTo>
                    <a:pt x="100" y="225"/>
                  </a:lnTo>
                  <a:lnTo>
                    <a:pt x="87" y="236"/>
                  </a:lnTo>
                  <a:lnTo>
                    <a:pt x="66" y="241"/>
                  </a:lnTo>
                  <a:lnTo>
                    <a:pt x="48" y="242"/>
                  </a:lnTo>
                  <a:lnTo>
                    <a:pt x="27" y="244"/>
                  </a:lnTo>
                  <a:lnTo>
                    <a:pt x="9" y="253"/>
                  </a:lnTo>
                  <a:lnTo>
                    <a:pt x="7" y="270"/>
                  </a:lnTo>
                  <a:lnTo>
                    <a:pt x="0" y="292"/>
                  </a:lnTo>
                  <a:lnTo>
                    <a:pt x="0" y="315"/>
                  </a:lnTo>
                  <a:lnTo>
                    <a:pt x="2" y="358"/>
                  </a:lnTo>
                  <a:lnTo>
                    <a:pt x="5" y="387"/>
                  </a:lnTo>
                  <a:lnTo>
                    <a:pt x="14" y="402"/>
                  </a:lnTo>
                  <a:lnTo>
                    <a:pt x="31" y="414"/>
                  </a:lnTo>
                  <a:lnTo>
                    <a:pt x="44" y="399"/>
                  </a:lnTo>
                  <a:lnTo>
                    <a:pt x="106" y="339"/>
                  </a:lnTo>
                  <a:lnTo>
                    <a:pt x="156" y="309"/>
                  </a:lnTo>
                  <a:lnTo>
                    <a:pt x="216" y="239"/>
                  </a:lnTo>
                  <a:lnTo>
                    <a:pt x="243" y="193"/>
                  </a:lnTo>
                  <a:lnTo>
                    <a:pt x="274" y="137"/>
                  </a:lnTo>
                  <a:lnTo>
                    <a:pt x="285" y="105"/>
                  </a:lnTo>
                  <a:lnTo>
                    <a:pt x="301" y="73"/>
                  </a:lnTo>
                  <a:lnTo>
                    <a:pt x="299" y="51"/>
                  </a:lnTo>
                  <a:lnTo>
                    <a:pt x="304" y="37"/>
                  </a:lnTo>
                  <a:lnTo>
                    <a:pt x="301" y="30"/>
                  </a:lnTo>
                  <a:lnTo>
                    <a:pt x="285" y="27"/>
                  </a:lnTo>
                  <a:lnTo>
                    <a:pt x="272" y="39"/>
                  </a:lnTo>
                  <a:lnTo>
                    <a:pt x="251" y="44"/>
                  </a:lnTo>
                  <a:lnTo>
                    <a:pt x="224" y="49"/>
                  </a:lnTo>
                  <a:lnTo>
                    <a:pt x="187" y="49"/>
                  </a:lnTo>
                  <a:lnTo>
                    <a:pt x="168" y="63"/>
                  </a:lnTo>
                  <a:lnTo>
                    <a:pt x="141" y="66"/>
                  </a:lnTo>
                  <a:lnTo>
                    <a:pt x="112" y="74"/>
                  </a:lnTo>
                  <a:lnTo>
                    <a:pt x="100" y="64"/>
                  </a:lnTo>
                  <a:lnTo>
                    <a:pt x="56" y="35"/>
                  </a:lnTo>
                  <a:lnTo>
                    <a:pt x="73" y="27"/>
                  </a:lnTo>
                  <a:lnTo>
                    <a:pt x="78" y="8"/>
                  </a:lnTo>
                  <a:lnTo>
                    <a:pt x="60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88" name="Freeform 137"/>
            <p:cNvSpPr>
              <a:spLocks/>
            </p:cNvSpPr>
            <p:nvPr/>
          </p:nvSpPr>
          <p:spPr bwMode="auto">
            <a:xfrm>
              <a:off x="4331834" y="3048826"/>
              <a:ext cx="152207" cy="132060"/>
            </a:xfrm>
            <a:custGeom>
              <a:avLst/>
              <a:gdLst>
                <a:gd name="T0" fmla="*/ 36 w 262"/>
                <a:gd name="T1" fmla="*/ 0 h 264"/>
                <a:gd name="T2" fmla="*/ 28 w 262"/>
                <a:gd name="T3" fmla="*/ 4 h 264"/>
                <a:gd name="T4" fmla="*/ 20 w 262"/>
                <a:gd name="T5" fmla="*/ 9 h 264"/>
                <a:gd name="T6" fmla="*/ 25 w 262"/>
                <a:gd name="T7" fmla="*/ 14 h 264"/>
                <a:gd name="T8" fmla="*/ 27 w 262"/>
                <a:gd name="T9" fmla="*/ 17 h 264"/>
                <a:gd name="T10" fmla="*/ 26 w 262"/>
                <a:gd name="T11" fmla="*/ 24 h 264"/>
                <a:gd name="T12" fmla="*/ 25 w 262"/>
                <a:gd name="T13" fmla="*/ 29 h 264"/>
                <a:gd name="T14" fmla="*/ 22 w 262"/>
                <a:gd name="T15" fmla="*/ 36 h 264"/>
                <a:gd name="T16" fmla="*/ 7 w 262"/>
                <a:gd name="T17" fmla="*/ 51 h 264"/>
                <a:gd name="T18" fmla="*/ 0 w 262"/>
                <a:gd name="T19" fmla="*/ 55 h 264"/>
                <a:gd name="T20" fmla="*/ 14 w 262"/>
                <a:gd name="T21" fmla="*/ 61 h 264"/>
                <a:gd name="T22" fmla="*/ 20 w 262"/>
                <a:gd name="T23" fmla="*/ 64 h 264"/>
                <a:gd name="T24" fmla="*/ 29 w 262"/>
                <a:gd name="T25" fmla="*/ 68 h 264"/>
                <a:gd name="T26" fmla="*/ 39 w 262"/>
                <a:gd name="T27" fmla="*/ 74 h 264"/>
                <a:gd name="T28" fmla="*/ 45 w 262"/>
                <a:gd name="T29" fmla="*/ 78 h 264"/>
                <a:gd name="T30" fmla="*/ 46 w 262"/>
                <a:gd name="T31" fmla="*/ 79 h 264"/>
                <a:gd name="T32" fmla="*/ 51 w 262"/>
                <a:gd name="T33" fmla="*/ 83 h 264"/>
                <a:gd name="T34" fmla="*/ 57 w 262"/>
                <a:gd name="T35" fmla="*/ 85 h 264"/>
                <a:gd name="T36" fmla="*/ 66 w 262"/>
                <a:gd name="T37" fmla="*/ 86 h 264"/>
                <a:gd name="T38" fmla="*/ 71 w 262"/>
                <a:gd name="T39" fmla="*/ 86 h 264"/>
                <a:gd name="T40" fmla="*/ 80 w 262"/>
                <a:gd name="T41" fmla="*/ 69 h 264"/>
                <a:gd name="T42" fmla="*/ 91 w 262"/>
                <a:gd name="T43" fmla="*/ 58 h 264"/>
                <a:gd name="T44" fmla="*/ 85 w 262"/>
                <a:gd name="T45" fmla="*/ 54 h 264"/>
                <a:gd name="T46" fmla="*/ 82 w 262"/>
                <a:gd name="T47" fmla="*/ 49 h 264"/>
                <a:gd name="T48" fmla="*/ 81 w 262"/>
                <a:gd name="T49" fmla="*/ 40 h 264"/>
                <a:gd name="T50" fmla="*/ 80 w 262"/>
                <a:gd name="T51" fmla="*/ 26 h 264"/>
                <a:gd name="T52" fmla="*/ 80 w 262"/>
                <a:gd name="T53" fmla="*/ 18 h 264"/>
                <a:gd name="T54" fmla="*/ 83 w 262"/>
                <a:gd name="T55" fmla="*/ 11 h 264"/>
                <a:gd name="T56" fmla="*/ 83 w 262"/>
                <a:gd name="T57" fmla="*/ 6 h 264"/>
                <a:gd name="T58" fmla="*/ 77 w 262"/>
                <a:gd name="T59" fmla="*/ 7 h 264"/>
                <a:gd name="T60" fmla="*/ 69 w 262"/>
                <a:gd name="T61" fmla="*/ 9 h 264"/>
                <a:gd name="T62" fmla="*/ 60 w 262"/>
                <a:gd name="T63" fmla="*/ 10 h 264"/>
                <a:gd name="T64" fmla="*/ 52 w 262"/>
                <a:gd name="T65" fmla="*/ 7 h 264"/>
                <a:gd name="T66" fmla="*/ 45 w 262"/>
                <a:gd name="T67" fmla="*/ 4 h 264"/>
                <a:gd name="T68" fmla="*/ 36 w 262"/>
                <a:gd name="T69" fmla="*/ 0 h 264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262"/>
                <a:gd name="T106" fmla="*/ 0 h 264"/>
                <a:gd name="T107" fmla="*/ 262 w 262"/>
                <a:gd name="T108" fmla="*/ 264 h 264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262" h="264">
                  <a:moveTo>
                    <a:pt x="104" y="0"/>
                  </a:moveTo>
                  <a:lnTo>
                    <a:pt x="82" y="13"/>
                  </a:lnTo>
                  <a:lnTo>
                    <a:pt x="57" y="29"/>
                  </a:lnTo>
                  <a:lnTo>
                    <a:pt x="73" y="44"/>
                  </a:lnTo>
                  <a:lnTo>
                    <a:pt x="79" y="52"/>
                  </a:lnTo>
                  <a:lnTo>
                    <a:pt x="75" y="73"/>
                  </a:lnTo>
                  <a:lnTo>
                    <a:pt x="73" y="90"/>
                  </a:lnTo>
                  <a:lnTo>
                    <a:pt x="63" y="112"/>
                  </a:lnTo>
                  <a:lnTo>
                    <a:pt x="21" y="157"/>
                  </a:lnTo>
                  <a:lnTo>
                    <a:pt x="0" y="169"/>
                  </a:lnTo>
                  <a:lnTo>
                    <a:pt x="40" y="186"/>
                  </a:lnTo>
                  <a:lnTo>
                    <a:pt x="58" y="195"/>
                  </a:lnTo>
                  <a:lnTo>
                    <a:pt x="84" y="208"/>
                  </a:lnTo>
                  <a:lnTo>
                    <a:pt x="113" y="227"/>
                  </a:lnTo>
                  <a:lnTo>
                    <a:pt x="129" y="239"/>
                  </a:lnTo>
                  <a:lnTo>
                    <a:pt x="133" y="244"/>
                  </a:lnTo>
                  <a:lnTo>
                    <a:pt x="146" y="254"/>
                  </a:lnTo>
                  <a:lnTo>
                    <a:pt x="165" y="261"/>
                  </a:lnTo>
                  <a:lnTo>
                    <a:pt x="189" y="263"/>
                  </a:lnTo>
                  <a:lnTo>
                    <a:pt x="204" y="264"/>
                  </a:lnTo>
                  <a:lnTo>
                    <a:pt x="231" y="212"/>
                  </a:lnTo>
                  <a:lnTo>
                    <a:pt x="262" y="178"/>
                  </a:lnTo>
                  <a:lnTo>
                    <a:pt x="245" y="166"/>
                  </a:lnTo>
                  <a:lnTo>
                    <a:pt x="236" y="151"/>
                  </a:lnTo>
                  <a:lnTo>
                    <a:pt x="233" y="122"/>
                  </a:lnTo>
                  <a:lnTo>
                    <a:pt x="231" y="79"/>
                  </a:lnTo>
                  <a:lnTo>
                    <a:pt x="231" y="56"/>
                  </a:lnTo>
                  <a:lnTo>
                    <a:pt x="238" y="34"/>
                  </a:lnTo>
                  <a:lnTo>
                    <a:pt x="240" y="17"/>
                  </a:lnTo>
                  <a:lnTo>
                    <a:pt x="223" y="20"/>
                  </a:lnTo>
                  <a:lnTo>
                    <a:pt x="199" y="29"/>
                  </a:lnTo>
                  <a:lnTo>
                    <a:pt x="172" y="32"/>
                  </a:lnTo>
                  <a:lnTo>
                    <a:pt x="150" y="23"/>
                  </a:lnTo>
                  <a:lnTo>
                    <a:pt x="129" y="12"/>
                  </a:lnTo>
                  <a:lnTo>
                    <a:pt x="104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89" name="Freeform 138"/>
            <p:cNvSpPr>
              <a:spLocks/>
            </p:cNvSpPr>
            <p:nvPr/>
          </p:nvSpPr>
          <p:spPr bwMode="auto">
            <a:xfrm>
              <a:off x="4271525" y="3063180"/>
              <a:ext cx="104821" cy="77513"/>
            </a:xfrm>
            <a:custGeom>
              <a:avLst/>
              <a:gdLst>
                <a:gd name="T0" fmla="*/ 31 w 179"/>
                <a:gd name="T1" fmla="*/ 45 h 156"/>
                <a:gd name="T2" fmla="*/ 35 w 179"/>
                <a:gd name="T3" fmla="*/ 45 h 156"/>
                <a:gd name="T4" fmla="*/ 43 w 179"/>
                <a:gd name="T5" fmla="*/ 41 h 156"/>
                <a:gd name="T6" fmla="*/ 57 w 179"/>
                <a:gd name="T7" fmla="*/ 27 h 156"/>
                <a:gd name="T8" fmla="*/ 61 w 179"/>
                <a:gd name="T9" fmla="*/ 20 h 156"/>
                <a:gd name="T10" fmla="*/ 62 w 179"/>
                <a:gd name="T11" fmla="*/ 14 h 156"/>
                <a:gd name="T12" fmla="*/ 63 w 179"/>
                <a:gd name="T13" fmla="*/ 7 h 156"/>
                <a:gd name="T14" fmla="*/ 61 w 179"/>
                <a:gd name="T15" fmla="*/ 5 h 156"/>
                <a:gd name="T16" fmla="*/ 55 w 179"/>
                <a:gd name="T17" fmla="*/ 0 h 156"/>
                <a:gd name="T18" fmla="*/ 42 w 179"/>
                <a:gd name="T19" fmla="*/ 2 h 156"/>
                <a:gd name="T20" fmla="*/ 35 w 179"/>
                <a:gd name="T21" fmla="*/ 4 h 156"/>
                <a:gd name="T22" fmla="*/ 28 w 179"/>
                <a:gd name="T23" fmla="*/ 5 h 156"/>
                <a:gd name="T24" fmla="*/ 23 w 179"/>
                <a:gd name="T25" fmla="*/ 4 h 156"/>
                <a:gd name="T26" fmla="*/ 18 w 179"/>
                <a:gd name="T27" fmla="*/ 4 h 156"/>
                <a:gd name="T28" fmla="*/ 17 w 179"/>
                <a:gd name="T29" fmla="*/ 4 h 156"/>
                <a:gd name="T30" fmla="*/ 17 w 179"/>
                <a:gd name="T31" fmla="*/ 11 h 156"/>
                <a:gd name="T32" fmla="*/ 18 w 179"/>
                <a:gd name="T33" fmla="*/ 14 h 156"/>
                <a:gd name="T34" fmla="*/ 19 w 179"/>
                <a:gd name="T35" fmla="*/ 17 h 156"/>
                <a:gd name="T36" fmla="*/ 17 w 179"/>
                <a:gd name="T37" fmla="*/ 21 h 156"/>
                <a:gd name="T38" fmla="*/ 10 w 179"/>
                <a:gd name="T39" fmla="*/ 27 h 156"/>
                <a:gd name="T40" fmla="*/ 4 w 179"/>
                <a:gd name="T41" fmla="*/ 30 h 156"/>
                <a:gd name="T42" fmla="*/ 1 w 179"/>
                <a:gd name="T43" fmla="*/ 33 h 156"/>
                <a:gd name="T44" fmla="*/ 0 w 179"/>
                <a:gd name="T45" fmla="*/ 42 h 156"/>
                <a:gd name="T46" fmla="*/ 1 w 179"/>
                <a:gd name="T47" fmla="*/ 50 h 156"/>
                <a:gd name="T48" fmla="*/ 25 w 179"/>
                <a:gd name="T49" fmla="*/ 48 h 156"/>
                <a:gd name="T50" fmla="*/ 26 w 179"/>
                <a:gd name="T51" fmla="*/ 48 h 156"/>
                <a:gd name="T52" fmla="*/ 31 w 179"/>
                <a:gd name="T53" fmla="*/ 45 h 15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179"/>
                <a:gd name="T82" fmla="*/ 0 h 156"/>
                <a:gd name="T83" fmla="*/ 179 w 179"/>
                <a:gd name="T84" fmla="*/ 156 h 15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179" h="156">
                  <a:moveTo>
                    <a:pt x="87" y="140"/>
                  </a:moveTo>
                  <a:lnTo>
                    <a:pt x="100" y="140"/>
                  </a:lnTo>
                  <a:lnTo>
                    <a:pt x="121" y="128"/>
                  </a:lnTo>
                  <a:lnTo>
                    <a:pt x="163" y="83"/>
                  </a:lnTo>
                  <a:lnTo>
                    <a:pt x="173" y="61"/>
                  </a:lnTo>
                  <a:lnTo>
                    <a:pt x="175" y="44"/>
                  </a:lnTo>
                  <a:lnTo>
                    <a:pt x="179" y="23"/>
                  </a:lnTo>
                  <a:lnTo>
                    <a:pt x="173" y="15"/>
                  </a:lnTo>
                  <a:lnTo>
                    <a:pt x="157" y="0"/>
                  </a:lnTo>
                  <a:lnTo>
                    <a:pt x="119" y="5"/>
                  </a:lnTo>
                  <a:lnTo>
                    <a:pt x="100" y="13"/>
                  </a:lnTo>
                  <a:lnTo>
                    <a:pt x="80" y="16"/>
                  </a:lnTo>
                  <a:lnTo>
                    <a:pt x="65" y="11"/>
                  </a:lnTo>
                  <a:lnTo>
                    <a:pt x="51" y="11"/>
                  </a:lnTo>
                  <a:lnTo>
                    <a:pt x="48" y="11"/>
                  </a:lnTo>
                  <a:lnTo>
                    <a:pt x="48" y="33"/>
                  </a:lnTo>
                  <a:lnTo>
                    <a:pt x="51" y="44"/>
                  </a:lnTo>
                  <a:lnTo>
                    <a:pt x="55" y="52"/>
                  </a:lnTo>
                  <a:lnTo>
                    <a:pt x="48" y="64"/>
                  </a:lnTo>
                  <a:lnTo>
                    <a:pt x="28" y="83"/>
                  </a:lnTo>
                  <a:lnTo>
                    <a:pt x="11" y="93"/>
                  </a:lnTo>
                  <a:lnTo>
                    <a:pt x="2" y="103"/>
                  </a:lnTo>
                  <a:lnTo>
                    <a:pt x="0" y="130"/>
                  </a:lnTo>
                  <a:lnTo>
                    <a:pt x="4" y="156"/>
                  </a:lnTo>
                  <a:lnTo>
                    <a:pt x="70" y="151"/>
                  </a:lnTo>
                  <a:lnTo>
                    <a:pt x="73" y="151"/>
                  </a:lnTo>
                  <a:lnTo>
                    <a:pt x="87" y="14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90" name="Freeform 139"/>
            <p:cNvSpPr>
              <a:spLocks/>
            </p:cNvSpPr>
            <p:nvPr/>
          </p:nvSpPr>
          <p:spPr bwMode="auto">
            <a:xfrm>
              <a:off x="4736762" y="3180886"/>
              <a:ext cx="5744" cy="0"/>
            </a:xfrm>
            <a:custGeom>
              <a:avLst/>
              <a:gdLst>
                <a:gd name="T0" fmla="*/ 3 w 9"/>
                <a:gd name="T1" fmla="*/ 0 h 7"/>
                <a:gd name="T2" fmla="*/ 3 w 9"/>
                <a:gd name="T3" fmla="*/ 0 h 7"/>
                <a:gd name="T4" fmla="*/ 2 w 9"/>
                <a:gd name="T5" fmla="*/ 0 h 7"/>
                <a:gd name="T6" fmla="*/ 2 w 9"/>
                <a:gd name="T7" fmla="*/ 0 h 7"/>
                <a:gd name="T8" fmla="*/ 2 w 9"/>
                <a:gd name="T9" fmla="*/ 0 h 7"/>
                <a:gd name="T10" fmla="*/ 1 w 9"/>
                <a:gd name="T11" fmla="*/ 0 h 7"/>
                <a:gd name="T12" fmla="*/ 1 w 9"/>
                <a:gd name="T13" fmla="*/ 0 h 7"/>
                <a:gd name="T14" fmla="*/ 1 w 9"/>
                <a:gd name="T15" fmla="*/ 0 h 7"/>
                <a:gd name="T16" fmla="*/ 0 w 9"/>
                <a:gd name="T17" fmla="*/ 0 h 7"/>
                <a:gd name="T18" fmla="*/ 0 w 9"/>
                <a:gd name="T19" fmla="*/ 0 h 7"/>
                <a:gd name="T20" fmla="*/ 1 w 9"/>
                <a:gd name="T21" fmla="*/ 0 h 7"/>
                <a:gd name="T22" fmla="*/ 1 w 9"/>
                <a:gd name="T23" fmla="*/ 0 h 7"/>
                <a:gd name="T24" fmla="*/ 1 w 9"/>
                <a:gd name="T25" fmla="*/ 0 h 7"/>
                <a:gd name="T26" fmla="*/ 2 w 9"/>
                <a:gd name="T27" fmla="*/ 0 h 7"/>
                <a:gd name="T28" fmla="*/ 2 w 9"/>
                <a:gd name="T29" fmla="*/ 0 h 7"/>
                <a:gd name="T30" fmla="*/ 3 w 9"/>
                <a:gd name="T31" fmla="*/ 0 h 7"/>
                <a:gd name="T32" fmla="*/ 3 w 9"/>
                <a:gd name="T33" fmla="*/ 0 h 7"/>
                <a:gd name="T34" fmla="*/ 3 w 9"/>
                <a:gd name="T35" fmla="*/ 0 h 7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9"/>
                <a:gd name="T55" fmla="*/ 0 h 7"/>
                <a:gd name="T56" fmla="*/ 9 w 9"/>
                <a:gd name="T57" fmla="*/ 0 h 7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9" h="7">
                  <a:moveTo>
                    <a:pt x="9" y="4"/>
                  </a:moveTo>
                  <a:lnTo>
                    <a:pt x="9" y="2"/>
                  </a:lnTo>
                  <a:lnTo>
                    <a:pt x="7" y="2"/>
                  </a:lnTo>
                  <a:lnTo>
                    <a:pt x="7" y="0"/>
                  </a:lnTo>
                  <a:lnTo>
                    <a:pt x="6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0" y="4"/>
                  </a:lnTo>
                  <a:lnTo>
                    <a:pt x="0" y="5"/>
                  </a:lnTo>
                  <a:lnTo>
                    <a:pt x="2" y="5"/>
                  </a:lnTo>
                  <a:lnTo>
                    <a:pt x="2" y="7"/>
                  </a:lnTo>
                  <a:lnTo>
                    <a:pt x="4" y="7"/>
                  </a:lnTo>
                  <a:lnTo>
                    <a:pt x="6" y="7"/>
                  </a:lnTo>
                  <a:lnTo>
                    <a:pt x="7" y="7"/>
                  </a:lnTo>
                  <a:lnTo>
                    <a:pt x="9" y="7"/>
                  </a:lnTo>
                  <a:lnTo>
                    <a:pt x="9" y="5"/>
                  </a:lnTo>
                  <a:lnTo>
                    <a:pt x="9" y="4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91" name="Freeform 140"/>
            <p:cNvSpPr>
              <a:spLocks/>
            </p:cNvSpPr>
            <p:nvPr/>
          </p:nvSpPr>
          <p:spPr bwMode="auto">
            <a:xfrm>
              <a:off x="4980867" y="2417235"/>
              <a:ext cx="142155" cy="55981"/>
            </a:xfrm>
            <a:custGeom>
              <a:avLst/>
              <a:gdLst>
                <a:gd name="T0" fmla="*/ 84 w 240"/>
                <a:gd name="T1" fmla="*/ 1 h 112"/>
                <a:gd name="T2" fmla="*/ 75 w 240"/>
                <a:gd name="T3" fmla="*/ 0 h 112"/>
                <a:gd name="T4" fmla="*/ 68 w 240"/>
                <a:gd name="T5" fmla="*/ 3 h 112"/>
                <a:gd name="T6" fmla="*/ 57 w 240"/>
                <a:gd name="T7" fmla="*/ 8 h 112"/>
                <a:gd name="T8" fmla="*/ 50 w 240"/>
                <a:gd name="T9" fmla="*/ 12 h 112"/>
                <a:gd name="T10" fmla="*/ 39 w 240"/>
                <a:gd name="T11" fmla="*/ 9 h 112"/>
                <a:gd name="T12" fmla="*/ 28 w 240"/>
                <a:gd name="T13" fmla="*/ 5 h 112"/>
                <a:gd name="T14" fmla="*/ 19 w 240"/>
                <a:gd name="T15" fmla="*/ 1 h 112"/>
                <a:gd name="T16" fmla="*/ 12 w 240"/>
                <a:gd name="T17" fmla="*/ 2 h 112"/>
                <a:gd name="T18" fmla="*/ 3 w 240"/>
                <a:gd name="T19" fmla="*/ 5 h 112"/>
                <a:gd name="T20" fmla="*/ 0 w 240"/>
                <a:gd name="T21" fmla="*/ 9 h 112"/>
                <a:gd name="T22" fmla="*/ 2 w 240"/>
                <a:gd name="T23" fmla="*/ 13 h 112"/>
                <a:gd name="T24" fmla="*/ 11 w 240"/>
                <a:gd name="T25" fmla="*/ 18 h 112"/>
                <a:gd name="T26" fmla="*/ 13 w 240"/>
                <a:gd name="T27" fmla="*/ 22 h 112"/>
                <a:gd name="T28" fmla="*/ 12 w 240"/>
                <a:gd name="T29" fmla="*/ 25 h 112"/>
                <a:gd name="T30" fmla="*/ 7 w 240"/>
                <a:gd name="T31" fmla="*/ 25 h 112"/>
                <a:gd name="T32" fmla="*/ 1 w 240"/>
                <a:gd name="T33" fmla="*/ 23 h 112"/>
                <a:gd name="T34" fmla="*/ 2 w 240"/>
                <a:gd name="T35" fmla="*/ 28 h 112"/>
                <a:gd name="T36" fmla="*/ 2 w 240"/>
                <a:gd name="T37" fmla="*/ 30 h 112"/>
                <a:gd name="T38" fmla="*/ 5 w 240"/>
                <a:gd name="T39" fmla="*/ 32 h 112"/>
                <a:gd name="T40" fmla="*/ 7 w 240"/>
                <a:gd name="T41" fmla="*/ 33 h 112"/>
                <a:gd name="T42" fmla="*/ 12 w 240"/>
                <a:gd name="T43" fmla="*/ 35 h 112"/>
                <a:gd name="T44" fmla="*/ 45 w 240"/>
                <a:gd name="T45" fmla="*/ 36 h 112"/>
                <a:gd name="T46" fmla="*/ 50 w 240"/>
                <a:gd name="T47" fmla="*/ 35 h 112"/>
                <a:gd name="T48" fmla="*/ 61 w 240"/>
                <a:gd name="T49" fmla="*/ 31 h 112"/>
                <a:gd name="T50" fmla="*/ 63 w 240"/>
                <a:gd name="T51" fmla="*/ 27 h 112"/>
                <a:gd name="T52" fmla="*/ 69 w 240"/>
                <a:gd name="T53" fmla="*/ 25 h 112"/>
                <a:gd name="T54" fmla="*/ 71 w 240"/>
                <a:gd name="T55" fmla="*/ 25 h 112"/>
                <a:gd name="T56" fmla="*/ 78 w 240"/>
                <a:gd name="T57" fmla="*/ 15 h 112"/>
                <a:gd name="T58" fmla="*/ 83 w 240"/>
                <a:gd name="T59" fmla="*/ 8 h 112"/>
                <a:gd name="T60" fmla="*/ 84 w 240"/>
                <a:gd name="T61" fmla="*/ 1 h 112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240"/>
                <a:gd name="T94" fmla="*/ 0 h 112"/>
                <a:gd name="T95" fmla="*/ 240 w 240"/>
                <a:gd name="T96" fmla="*/ 112 h 112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240" h="112">
                  <a:moveTo>
                    <a:pt x="240" y="2"/>
                  </a:moveTo>
                  <a:lnTo>
                    <a:pt x="213" y="0"/>
                  </a:lnTo>
                  <a:lnTo>
                    <a:pt x="194" y="9"/>
                  </a:lnTo>
                  <a:lnTo>
                    <a:pt x="162" y="26"/>
                  </a:lnTo>
                  <a:lnTo>
                    <a:pt x="143" y="36"/>
                  </a:lnTo>
                  <a:lnTo>
                    <a:pt x="111" y="27"/>
                  </a:lnTo>
                  <a:lnTo>
                    <a:pt x="80" y="14"/>
                  </a:lnTo>
                  <a:lnTo>
                    <a:pt x="53" y="2"/>
                  </a:lnTo>
                  <a:lnTo>
                    <a:pt x="33" y="7"/>
                  </a:lnTo>
                  <a:lnTo>
                    <a:pt x="9" y="17"/>
                  </a:lnTo>
                  <a:lnTo>
                    <a:pt x="0" y="27"/>
                  </a:lnTo>
                  <a:lnTo>
                    <a:pt x="7" y="41"/>
                  </a:lnTo>
                  <a:lnTo>
                    <a:pt x="31" y="56"/>
                  </a:lnTo>
                  <a:lnTo>
                    <a:pt x="38" y="68"/>
                  </a:lnTo>
                  <a:lnTo>
                    <a:pt x="33" y="78"/>
                  </a:lnTo>
                  <a:lnTo>
                    <a:pt x="19" y="78"/>
                  </a:lnTo>
                  <a:lnTo>
                    <a:pt x="2" y="71"/>
                  </a:lnTo>
                  <a:lnTo>
                    <a:pt x="6" y="88"/>
                  </a:lnTo>
                  <a:lnTo>
                    <a:pt x="7" y="94"/>
                  </a:lnTo>
                  <a:lnTo>
                    <a:pt x="14" y="99"/>
                  </a:lnTo>
                  <a:lnTo>
                    <a:pt x="21" y="104"/>
                  </a:lnTo>
                  <a:lnTo>
                    <a:pt x="33" y="110"/>
                  </a:lnTo>
                  <a:lnTo>
                    <a:pt x="129" y="112"/>
                  </a:lnTo>
                  <a:lnTo>
                    <a:pt x="143" y="109"/>
                  </a:lnTo>
                  <a:lnTo>
                    <a:pt x="174" y="97"/>
                  </a:lnTo>
                  <a:lnTo>
                    <a:pt x="180" y="85"/>
                  </a:lnTo>
                  <a:lnTo>
                    <a:pt x="196" y="78"/>
                  </a:lnTo>
                  <a:lnTo>
                    <a:pt x="204" y="78"/>
                  </a:lnTo>
                  <a:lnTo>
                    <a:pt x="223" y="46"/>
                  </a:lnTo>
                  <a:lnTo>
                    <a:pt x="236" y="26"/>
                  </a:lnTo>
                  <a:lnTo>
                    <a:pt x="240" y="2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92" name="Freeform 141"/>
            <p:cNvSpPr>
              <a:spLocks/>
            </p:cNvSpPr>
            <p:nvPr/>
          </p:nvSpPr>
          <p:spPr bwMode="auto">
            <a:xfrm>
              <a:off x="4725274" y="2394268"/>
              <a:ext cx="245541" cy="144978"/>
            </a:xfrm>
            <a:custGeom>
              <a:avLst/>
              <a:gdLst>
                <a:gd name="T0" fmla="*/ 56 w 411"/>
                <a:gd name="T1" fmla="*/ 9 h 294"/>
                <a:gd name="T2" fmla="*/ 54 w 411"/>
                <a:gd name="T3" fmla="*/ 9 h 294"/>
                <a:gd name="T4" fmla="*/ 54 w 411"/>
                <a:gd name="T5" fmla="*/ 12 h 294"/>
                <a:gd name="T6" fmla="*/ 48 w 411"/>
                <a:gd name="T7" fmla="*/ 17 h 294"/>
                <a:gd name="T8" fmla="*/ 44 w 411"/>
                <a:gd name="T9" fmla="*/ 23 h 294"/>
                <a:gd name="T10" fmla="*/ 44 w 411"/>
                <a:gd name="T11" fmla="*/ 29 h 294"/>
                <a:gd name="T12" fmla="*/ 40 w 411"/>
                <a:gd name="T13" fmla="*/ 34 h 294"/>
                <a:gd name="T14" fmla="*/ 34 w 411"/>
                <a:gd name="T15" fmla="*/ 29 h 294"/>
                <a:gd name="T16" fmla="*/ 25 w 411"/>
                <a:gd name="T17" fmla="*/ 26 h 294"/>
                <a:gd name="T18" fmla="*/ 24 w 411"/>
                <a:gd name="T19" fmla="*/ 19 h 294"/>
                <a:gd name="T20" fmla="*/ 23 w 411"/>
                <a:gd name="T21" fmla="*/ 9 h 294"/>
                <a:gd name="T22" fmla="*/ 26 w 411"/>
                <a:gd name="T23" fmla="*/ 0 h 294"/>
                <a:gd name="T24" fmla="*/ 25 w 411"/>
                <a:gd name="T25" fmla="*/ 0 h 294"/>
                <a:gd name="T26" fmla="*/ 16 w 411"/>
                <a:gd name="T27" fmla="*/ 2 h 294"/>
                <a:gd name="T28" fmla="*/ 6 w 411"/>
                <a:gd name="T29" fmla="*/ 7 h 294"/>
                <a:gd name="T30" fmla="*/ 1 w 411"/>
                <a:gd name="T31" fmla="*/ 15 h 294"/>
                <a:gd name="T32" fmla="*/ 0 w 411"/>
                <a:gd name="T33" fmla="*/ 29 h 294"/>
                <a:gd name="T34" fmla="*/ 1 w 411"/>
                <a:gd name="T35" fmla="*/ 42 h 294"/>
                <a:gd name="T36" fmla="*/ 7 w 411"/>
                <a:gd name="T37" fmla="*/ 39 h 294"/>
                <a:gd name="T38" fmla="*/ 19 w 411"/>
                <a:gd name="T39" fmla="*/ 34 h 294"/>
                <a:gd name="T40" fmla="*/ 24 w 411"/>
                <a:gd name="T41" fmla="*/ 33 h 294"/>
                <a:gd name="T42" fmla="*/ 31 w 411"/>
                <a:gd name="T43" fmla="*/ 36 h 294"/>
                <a:gd name="T44" fmla="*/ 44 w 411"/>
                <a:gd name="T45" fmla="*/ 46 h 294"/>
                <a:gd name="T46" fmla="*/ 55 w 411"/>
                <a:gd name="T47" fmla="*/ 55 h 294"/>
                <a:gd name="T48" fmla="*/ 64 w 411"/>
                <a:gd name="T49" fmla="*/ 62 h 294"/>
                <a:gd name="T50" fmla="*/ 85 w 411"/>
                <a:gd name="T51" fmla="*/ 73 h 294"/>
                <a:gd name="T52" fmla="*/ 91 w 411"/>
                <a:gd name="T53" fmla="*/ 78 h 294"/>
                <a:gd name="T54" fmla="*/ 99 w 411"/>
                <a:gd name="T55" fmla="*/ 86 h 294"/>
                <a:gd name="T56" fmla="*/ 99 w 411"/>
                <a:gd name="T57" fmla="*/ 90 h 294"/>
                <a:gd name="T58" fmla="*/ 110 w 411"/>
                <a:gd name="T59" fmla="*/ 92 h 294"/>
                <a:gd name="T60" fmla="*/ 117 w 411"/>
                <a:gd name="T61" fmla="*/ 95 h 294"/>
                <a:gd name="T62" fmla="*/ 129 w 411"/>
                <a:gd name="T63" fmla="*/ 95 h 294"/>
                <a:gd name="T64" fmla="*/ 130 w 411"/>
                <a:gd name="T65" fmla="*/ 93 h 294"/>
                <a:gd name="T66" fmla="*/ 131 w 411"/>
                <a:gd name="T67" fmla="*/ 91 h 294"/>
                <a:gd name="T68" fmla="*/ 131 w 411"/>
                <a:gd name="T69" fmla="*/ 86 h 294"/>
                <a:gd name="T70" fmla="*/ 131 w 411"/>
                <a:gd name="T71" fmla="*/ 76 h 294"/>
                <a:gd name="T72" fmla="*/ 130 w 411"/>
                <a:gd name="T73" fmla="*/ 64 h 294"/>
                <a:gd name="T74" fmla="*/ 131 w 411"/>
                <a:gd name="T75" fmla="*/ 58 h 294"/>
                <a:gd name="T76" fmla="*/ 137 w 411"/>
                <a:gd name="T77" fmla="*/ 50 h 294"/>
                <a:gd name="T78" fmla="*/ 144 w 411"/>
                <a:gd name="T79" fmla="*/ 43 h 294"/>
                <a:gd name="T80" fmla="*/ 146 w 411"/>
                <a:gd name="T81" fmla="*/ 36 h 294"/>
                <a:gd name="T82" fmla="*/ 144 w 411"/>
                <a:gd name="T83" fmla="*/ 33 h 294"/>
                <a:gd name="T84" fmla="*/ 143 w 411"/>
                <a:gd name="T85" fmla="*/ 29 h 294"/>
                <a:gd name="T86" fmla="*/ 135 w 411"/>
                <a:gd name="T87" fmla="*/ 24 h 294"/>
                <a:gd name="T88" fmla="*/ 129 w 411"/>
                <a:gd name="T89" fmla="*/ 23 h 294"/>
                <a:gd name="T90" fmla="*/ 123 w 411"/>
                <a:gd name="T91" fmla="*/ 23 h 294"/>
                <a:gd name="T92" fmla="*/ 116 w 411"/>
                <a:gd name="T93" fmla="*/ 30 h 294"/>
                <a:gd name="T94" fmla="*/ 107 w 411"/>
                <a:gd name="T95" fmla="*/ 38 h 294"/>
                <a:gd name="T96" fmla="*/ 98 w 411"/>
                <a:gd name="T97" fmla="*/ 40 h 294"/>
                <a:gd name="T98" fmla="*/ 92 w 411"/>
                <a:gd name="T99" fmla="*/ 38 h 294"/>
                <a:gd name="T100" fmla="*/ 92 w 411"/>
                <a:gd name="T101" fmla="*/ 31 h 294"/>
                <a:gd name="T102" fmla="*/ 94 w 411"/>
                <a:gd name="T103" fmla="*/ 21 h 294"/>
                <a:gd name="T104" fmla="*/ 94 w 411"/>
                <a:gd name="T105" fmla="*/ 12 h 294"/>
                <a:gd name="T106" fmla="*/ 79 w 411"/>
                <a:gd name="T107" fmla="*/ 22 h 294"/>
                <a:gd name="T108" fmla="*/ 59 w 411"/>
                <a:gd name="T109" fmla="*/ 11 h 294"/>
                <a:gd name="T110" fmla="*/ 56 w 411"/>
                <a:gd name="T111" fmla="*/ 9 h 294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w 411"/>
                <a:gd name="T169" fmla="*/ 0 h 294"/>
                <a:gd name="T170" fmla="*/ 411 w 411"/>
                <a:gd name="T171" fmla="*/ 294 h 294"/>
              </a:gdLst>
              <a:ahLst/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T168" t="T169" r="T170" b="T171"/>
              <a:pathLst>
                <a:path w="411" h="294">
                  <a:moveTo>
                    <a:pt x="158" y="29"/>
                  </a:moveTo>
                  <a:lnTo>
                    <a:pt x="151" y="29"/>
                  </a:lnTo>
                  <a:lnTo>
                    <a:pt x="151" y="38"/>
                  </a:lnTo>
                  <a:lnTo>
                    <a:pt x="136" y="53"/>
                  </a:lnTo>
                  <a:lnTo>
                    <a:pt x="124" y="72"/>
                  </a:lnTo>
                  <a:lnTo>
                    <a:pt x="123" y="89"/>
                  </a:lnTo>
                  <a:lnTo>
                    <a:pt x="114" y="104"/>
                  </a:lnTo>
                  <a:lnTo>
                    <a:pt x="95" y="90"/>
                  </a:lnTo>
                  <a:lnTo>
                    <a:pt x="70" y="80"/>
                  </a:lnTo>
                  <a:lnTo>
                    <a:pt x="67" y="58"/>
                  </a:lnTo>
                  <a:lnTo>
                    <a:pt x="65" y="29"/>
                  </a:lnTo>
                  <a:lnTo>
                    <a:pt x="73" y="0"/>
                  </a:lnTo>
                  <a:lnTo>
                    <a:pt x="70" y="0"/>
                  </a:lnTo>
                  <a:lnTo>
                    <a:pt x="45" y="5"/>
                  </a:lnTo>
                  <a:lnTo>
                    <a:pt x="17" y="22"/>
                  </a:lnTo>
                  <a:lnTo>
                    <a:pt x="2" y="46"/>
                  </a:lnTo>
                  <a:lnTo>
                    <a:pt x="0" y="90"/>
                  </a:lnTo>
                  <a:lnTo>
                    <a:pt x="2" y="129"/>
                  </a:lnTo>
                  <a:lnTo>
                    <a:pt x="19" y="122"/>
                  </a:lnTo>
                  <a:lnTo>
                    <a:pt x="53" y="104"/>
                  </a:lnTo>
                  <a:lnTo>
                    <a:pt x="68" y="102"/>
                  </a:lnTo>
                  <a:lnTo>
                    <a:pt x="87" y="111"/>
                  </a:lnTo>
                  <a:lnTo>
                    <a:pt x="123" y="143"/>
                  </a:lnTo>
                  <a:lnTo>
                    <a:pt x="155" y="170"/>
                  </a:lnTo>
                  <a:lnTo>
                    <a:pt x="179" y="192"/>
                  </a:lnTo>
                  <a:lnTo>
                    <a:pt x="238" y="226"/>
                  </a:lnTo>
                  <a:lnTo>
                    <a:pt x="255" y="241"/>
                  </a:lnTo>
                  <a:lnTo>
                    <a:pt x="280" y="265"/>
                  </a:lnTo>
                  <a:lnTo>
                    <a:pt x="280" y="280"/>
                  </a:lnTo>
                  <a:lnTo>
                    <a:pt x="311" y="284"/>
                  </a:lnTo>
                  <a:lnTo>
                    <a:pt x="328" y="294"/>
                  </a:lnTo>
                  <a:lnTo>
                    <a:pt x="362" y="294"/>
                  </a:lnTo>
                  <a:lnTo>
                    <a:pt x="365" y="289"/>
                  </a:lnTo>
                  <a:lnTo>
                    <a:pt x="369" y="282"/>
                  </a:lnTo>
                  <a:lnTo>
                    <a:pt x="369" y="265"/>
                  </a:lnTo>
                  <a:lnTo>
                    <a:pt x="369" y="236"/>
                  </a:lnTo>
                  <a:lnTo>
                    <a:pt x="365" y="199"/>
                  </a:lnTo>
                  <a:lnTo>
                    <a:pt x="369" y="178"/>
                  </a:lnTo>
                  <a:lnTo>
                    <a:pt x="386" y="155"/>
                  </a:lnTo>
                  <a:lnTo>
                    <a:pt x="406" y="133"/>
                  </a:lnTo>
                  <a:lnTo>
                    <a:pt x="411" y="112"/>
                  </a:lnTo>
                  <a:lnTo>
                    <a:pt x="406" y="102"/>
                  </a:lnTo>
                  <a:lnTo>
                    <a:pt x="403" y="90"/>
                  </a:lnTo>
                  <a:lnTo>
                    <a:pt x="381" y="73"/>
                  </a:lnTo>
                  <a:lnTo>
                    <a:pt x="364" y="70"/>
                  </a:lnTo>
                  <a:lnTo>
                    <a:pt x="345" y="72"/>
                  </a:lnTo>
                  <a:lnTo>
                    <a:pt x="326" y="92"/>
                  </a:lnTo>
                  <a:lnTo>
                    <a:pt x="301" y="119"/>
                  </a:lnTo>
                  <a:lnTo>
                    <a:pt x="275" y="124"/>
                  </a:lnTo>
                  <a:lnTo>
                    <a:pt x="260" y="119"/>
                  </a:lnTo>
                  <a:lnTo>
                    <a:pt x="260" y="97"/>
                  </a:lnTo>
                  <a:lnTo>
                    <a:pt x="265" y="66"/>
                  </a:lnTo>
                  <a:lnTo>
                    <a:pt x="265" y="38"/>
                  </a:lnTo>
                  <a:lnTo>
                    <a:pt x="221" y="68"/>
                  </a:lnTo>
                  <a:lnTo>
                    <a:pt x="165" y="33"/>
                  </a:lnTo>
                  <a:lnTo>
                    <a:pt x="158" y="29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93" name="Freeform 142"/>
            <p:cNvSpPr>
              <a:spLocks/>
            </p:cNvSpPr>
            <p:nvPr/>
          </p:nvSpPr>
          <p:spPr bwMode="auto">
            <a:xfrm>
              <a:off x="4942097" y="2444508"/>
              <a:ext cx="117745" cy="90433"/>
            </a:xfrm>
            <a:custGeom>
              <a:avLst/>
              <a:gdLst>
                <a:gd name="T0" fmla="*/ 24 w 195"/>
                <a:gd name="T1" fmla="*/ 6 h 187"/>
                <a:gd name="T2" fmla="*/ 15 w 195"/>
                <a:gd name="T3" fmla="*/ 0 h 187"/>
                <a:gd name="T4" fmla="*/ 17 w 195"/>
                <a:gd name="T5" fmla="*/ 3 h 187"/>
                <a:gd name="T6" fmla="*/ 15 w 195"/>
                <a:gd name="T7" fmla="*/ 10 h 187"/>
                <a:gd name="T8" fmla="*/ 8 w 195"/>
                <a:gd name="T9" fmla="*/ 17 h 187"/>
                <a:gd name="T10" fmla="*/ 1 w 195"/>
                <a:gd name="T11" fmla="*/ 24 h 187"/>
                <a:gd name="T12" fmla="*/ 0 w 195"/>
                <a:gd name="T13" fmla="*/ 31 h 187"/>
                <a:gd name="T14" fmla="*/ 1 w 195"/>
                <a:gd name="T15" fmla="*/ 42 h 187"/>
                <a:gd name="T16" fmla="*/ 1 w 195"/>
                <a:gd name="T17" fmla="*/ 51 h 187"/>
                <a:gd name="T18" fmla="*/ 1 w 195"/>
                <a:gd name="T19" fmla="*/ 57 h 187"/>
                <a:gd name="T20" fmla="*/ 0 w 195"/>
                <a:gd name="T21" fmla="*/ 59 h 187"/>
                <a:gd name="T22" fmla="*/ 5 w 195"/>
                <a:gd name="T23" fmla="*/ 59 h 187"/>
                <a:gd name="T24" fmla="*/ 14 w 195"/>
                <a:gd name="T25" fmla="*/ 56 h 187"/>
                <a:gd name="T26" fmla="*/ 20 w 195"/>
                <a:gd name="T27" fmla="*/ 54 h 187"/>
                <a:gd name="T28" fmla="*/ 26 w 195"/>
                <a:gd name="T29" fmla="*/ 54 h 187"/>
                <a:gd name="T30" fmla="*/ 34 w 195"/>
                <a:gd name="T31" fmla="*/ 51 h 187"/>
                <a:gd name="T32" fmla="*/ 47 w 195"/>
                <a:gd name="T33" fmla="*/ 49 h 187"/>
                <a:gd name="T34" fmla="*/ 57 w 195"/>
                <a:gd name="T35" fmla="*/ 48 h 187"/>
                <a:gd name="T36" fmla="*/ 61 w 195"/>
                <a:gd name="T37" fmla="*/ 45 h 187"/>
                <a:gd name="T38" fmla="*/ 62 w 195"/>
                <a:gd name="T39" fmla="*/ 41 h 187"/>
                <a:gd name="T40" fmla="*/ 60 w 195"/>
                <a:gd name="T41" fmla="*/ 40 h 187"/>
                <a:gd name="T42" fmla="*/ 57 w 195"/>
                <a:gd name="T43" fmla="*/ 38 h 187"/>
                <a:gd name="T44" fmla="*/ 56 w 195"/>
                <a:gd name="T45" fmla="*/ 35 h 187"/>
                <a:gd name="T46" fmla="*/ 56 w 195"/>
                <a:gd name="T47" fmla="*/ 32 h 187"/>
                <a:gd name="T48" fmla="*/ 57 w 195"/>
                <a:gd name="T49" fmla="*/ 28 h 187"/>
                <a:gd name="T50" fmla="*/ 58 w 195"/>
                <a:gd name="T51" fmla="*/ 25 h 187"/>
                <a:gd name="T52" fmla="*/ 60 w 195"/>
                <a:gd name="T53" fmla="*/ 23 h 187"/>
                <a:gd name="T54" fmla="*/ 62 w 195"/>
                <a:gd name="T55" fmla="*/ 25 h 187"/>
                <a:gd name="T56" fmla="*/ 64 w 195"/>
                <a:gd name="T57" fmla="*/ 27 h 187"/>
                <a:gd name="T58" fmla="*/ 68 w 195"/>
                <a:gd name="T59" fmla="*/ 28 h 187"/>
                <a:gd name="T60" fmla="*/ 70 w 195"/>
                <a:gd name="T61" fmla="*/ 27 h 187"/>
                <a:gd name="T62" fmla="*/ 70 w 195"/>
                <a:gd name="T63" fmla="*/ 19 h 187"/>
                <a:gd name="T64" fmla="*/ 36 w 195"/>
                <a:gd name="T65" fmla="*/ 19 h 187"/>
                <a:gd name="T66" fmla="*/ 31 w 195"/>
                <a:gd name="T67" fmla="*/ 17 h 187"/>
                <a:gd name="T68" fmla="*/ 29 w 195"/>
                <a:gd name="T69" fmla="*/ 15 h 187"/>
                <a:gd name="T70" fmla="*/ 26 w 195"/>
                <a:gd name="T71" fmla="*/ 14 h 187"/>
                <a:gd name="T72" fmla="*/ 26 w 195"/>
                <a:gd name="T73" fmla="*/ 12 h 187"/>
                <a:gd name="T74" fmla="*/ 24 w 195"/>
                <a:gd name="T75" fmla="*/ 6 h 187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195"/>
                <a:gd name="T115" fmla="*/ 0 h 187"/>
                <a:gd name="T116" fmla="*/ 195 w 195"/>
                <a:gd name="T117" fmla="*/ 187 h 187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195" h="187">
                  <a:moveTo>
                    <a:pt x="68" y="20"/>
                  </a:moveTo>
                  <a:lnTo>
                    <a:pt x="41" y="0"/>
                  </a:lnTo>
                  <a:lnTo>
                    <a:pt x="46" y="10"/>
                  </a:lnTo>
                  <a:lnTo>
                    <a:pt x="41" y="31"/>
                  </a:lnTo>
                  <a:lnTo>
                    <a:pt x="21" y="53"/>
                  </a:lnTo>
                  <a:lnTo>
                    <a:pt x="4" y="76"/>
                  </a:lnTo>
                  <a:lnTo>
                    <a:pt x="0" y="97"/>
                  </a:lnTo>
                  <a:lnTo>
                    <a:pt x="4" y="134"/>
                  </a:lnTo>
                  <a:lnTo>
                    <a:pt x="4" y="163"/>
                  </a:lnTo>
                  <a:lnTo>
                    <a:pt x="4" y="180"/>
                  </a:lnTo>
                  <a:lnTo>
                    <a:pt x="0" y="187"/>
                  </a:lnTo>
                  <a:lnTo>
                    <a:pt x="14" y="187"/>
                  </a:lnTo>
                  <a:lnTo>
                    <a:pt x="38" y="177"/>
                  </a:lnTo>
                  <a:lnTo>
                    <a:pt x="56" y="170"/>
                  </a:lnTo>
                  <a:lnTo>
                    <a:pt x="72" y="171"/>
                  </a:lnTo>
                  <a:lnTo>
                    <a:pt x="95" y="163"/>
                  </a:lnTo>
                  <a:lnTo>
                    <a:pt x="131" y="155"/>
                  </a:lnTo>
                  <a:lnTo>
                    <a:pt x="158" y="151"/>
                  </a:lnTo>
                  <a:lnTo>
                    <a:pt x="170" y="143"/>
                  </a:lnTo>
                  <a:lnTo>
                    <a:pt x="173" y="129"/>
                  </a:lnTo>
                  <a:lnTo>
                    <a:pt x="167" y="126"/>
                  </a:lnTo>
                  <a:lnTo>
                    <a:pt x="158" y="119"/>
                  </a:lnTo>
                  <a:lnTo>
                    <a:pt x="156" y="112"/>
                  </a:lnTo>
                  <a:lnTo>
                    <a:pt x="155" y="100"/>
                  </a:lnTo>
                  <a:lnTo>
                    <a:pt x="158" y="90"/>
                  </a:lnTo>
                  <a:lnTo>
                    <a:pt x="162" y="80"/>
                  </a:lnTo>
                  <a:lnTo>
                    <a:pt x="167" y="73"/>
                  </a:lnTo>
                  <a:lnTo>
                    <a:pt x="173" y="78"/>
                  </a:lnTo>
                  <a:lnTo>
                    <a:pt x="177" y="85"/>
                  </a:lnTo>
                  <a:lnTo>
                    <a:pt x="189" y="90"/>
                  </a:lnTo>
                  <a:lnTo>
                    <a:pt x="194" y="85"/>
                  </a:lnTo>
                  <a:lnTo>
                    <a:pt x="195" y="61"/>
                  </a:lnTo>
                  <a:lnTo>
                    <a:pt x="99" y="59"/>
                  </a:lnTo>
                  <a:lnTo>
                    <a:pt x="87" y="53"/>
                  </a:lnTo>
                  <a:lnTo>
                    <a:pt x="80" y="48"/>
                  </a:lnTo>
                  <a:lnTo>
                    <a:pt x="73" y="43"/>
                  </a:lnTo>
                  <a:lnTo>
                    <a:pt x="72" y="37"/>
                  </a:lnTo>
                  <a:lnTo>
                    <a:pt x="68" y="2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94" name="Freeform 143"/>
            <p:cNvSpPr>
              <a:spLocks/>
            </p:cNvSpPr>
            <p:nvPr/>
          </p:nvSpPr>
          <p:spPr bwMode="auto">
            <a:xfrm>
              <a:off x="4660658" y="2444508"/>
              <a:ext cx="229746" cy="139238"/>
            </a:xfrm>
            <a:custGeom>
              <a:avLst/>
              <a:gdLst>
                <a:gd name="T0" fmla="*/ 40 w 390"/>
                <a:gd name="T1" fmla="*/ 9 h 287"/>
                <a:gd name="T2" fmla="*/ 28 w 390"/>
                <a:gd name="T3" fmla="*/ 6 h 287"/>
                <a:gd name="T4" fmla="*/ 15 w 390"/>
                <a:gd name="T5" fmla="*/ 4 h 287"/>
                <a:gd name="T6" fmla="*/ 0 w 390"/>
                <a:gd name="T7" fmla="*/ 1 h 287"/>
                <a:gd name="T8" fmla="*/ 4 w 390"/>
                <a:gd name="T9" fmla="*/ 6 h 287"/>
                <a:gd name="T10" fmla="*/ 19 w 390"/>
                <a:gd name="T11" fmla="*/ 15 h 287"/>
                <a:gd name="T12" fmla="*/ 7 w 390"/>
                <a:gd name="T13" fmla="*/ 31 h 287"/>
                <a:gd name="T14" fmla="*/ 10 w 390"/>
                <a:gd name="T15" fmla="*/ 40 h 287"/>
                <a:gd name="T16" fmla="*/ 15 w 390"/>
                <a:gd name="T17" fmla="*/ 46 h 287"/>
                <a:gd name="T18" fmla="*/ 16 w 390"/>
                <a:gd name="T19" fmla="*/ 57 h 287"/>
                <a:gd name="T20" fmla="*/ 18 w 390"/>
                <a:gd name="T21" fmla="*/ 65 h 287"/>
                <a:gd name="T22" fmla="*/ 17 w 390"/>
                <a:gd name="T23" fmla="*/ 67 h 287"/>
                <a:gd name="T24" fmla="*/ 31 w 390"/>
                <a:gd name="T25" fmla="*/ 62 h 287"/>
                <a:gd name="T26" fmla="*/ 53 w 390"/>
                <a:gd name="T27" fmla="*/ 63 h 287"/>
                <a:gd name="T28" fmla="*/ 65 w 390"/>
                <a:gd name="T29" fmla="*/ 64 h 287"/>
                <a:gd name="T30" fmla="*/ 73 w 390"/>
                <a:gd name="T31" fmla="*/ 65 h 287"/>
                <a:gd name="T32" fmla="*/ 85 w 390"/>
                <a:gd name="T33" fmla="*/ 76 h 287"/>
                <a:gd name="T34" fmla="*/ 88 w 390"/>
                <a:gd name="T35" fmla="*/ 91 h 287"/>
                <a:gd name="T36" fmla="*/ 97 w 390"/>
                <a:gd name="T37" fmla="*/ 89 h 287"/>
                <a:gd name="T38" fmla="*/ 105 w 390"/>
                <a:gd name="T39" fmla="*/ 86 h 287"/>
                <a:gd name="T40" fmla="*/ 109 w 390"/>
                <a:gd name="T41" fmla="*/ 79 h 287"/>
                <a:gd name="T42" fmla="*/ 114 w 390"/>
                <a:gd name="T43" fmla="*/ 75 h 287"/>
                <a:gd name="T44" fmla="*/ 122 w 390"/>
                <a:gd name="T45" fmla="*/ 70 h 287"/>
                <a:gd name="T46" fmla="*/ 127 w 390"/>
                <a:gd name="T47" fmla="*/ 67 h 287"/>
                <a:gd name="T48" fmla="*/ 131 w 390"/>
                <a:gd name="T49" fmla="*/ 62 h 287"/>
                <a:gd name="T50" fmla="*/ 135 w 390"/>
                <a:gd name="T51" fmla="*/ 59 h 287"/>
                <a:gd name="T52" fmla="*/ 138 w 390"/>
                <a:gd name="T53" fmla="*/ 56 h 287"/>
                <a:gd name="T54" fmla="*/ 138 w 390"/>
                <a:gd name="T55" fmla="*/ 52 h 287"/>
                <a:gd name="T56" fmla="*/ 129 w 390"/>
                <a:gd name="T57" fmla="*/ 44 h 287"/>
                <a:gd name="T58" fmla="*/ 123 w 390"/>
                <a:gd name="T59" fmla="*/ 39 h 287"/>
                <a:gd name="T60" fmla="*/ 102 w 390"/>
                <a:gd name="T61" fmla="*/ 29 h 287"/>
                <a:gd name="T62" fmla="*/ 94 w 390"/>
                <a:gd name="T63" fmla="*/ 22 h 287"/>
                <a:gd name="T64" fmla="*/ 82 w 390"/>
                <a:gd name="T65" fmla="*/ 13 h 287"/>
                <a:gd name="T66" fmla="*/ 70 w 390"/>
                <a:gd name="T67" fmla="*/ 3 h 287"/>
                <a:gd name="T68" fmla="*/ 63 w 390"/>
                <a:gd name="T69" fmla="*/ 0 h 287"/>
                <a:gd name="T70" fmla="*/ 58 w 390"/>
                <a:gd name="T71" fmla="*/ 1 h 287"/>
                <a:gd name="T72" fmla="*/ 46 w 390"/>
                <a:gd name="T73" fmla="*/ 6 h 287"/>
                <a:gd name="T74" fmla="*/ 40 w 390"/>
                <a:gd name="T75" fmla="*/ 9 h 287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390"/>
                <a:gd name="T115" fmla="*/ 0 h 287"/>
                <a:gd name="T116" fmla="*/ 390 w 390"/>
                <a:gd name="T117" fmla="*/ 287 h 287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390" h="287">
                  <a:moveTo>
                    <a:pt x="112" y="27"/>
                  </a:moveTo>
                  <a:lnTo>
                    <a:pt x="80" y="19"/>
                  </a:lnTo>
                  <a:lnTo>
                    <a:pt x="43" y="12"/>
                  </a:lnTo>
                  <a:lnTo>
                    <a:pt x="0" y="3"/>
                  </a:lnTo>
                  <a:lnTo>
                    <a:pt x="12" y="19"/>
                  </a:lnTo>
                  <a:lnTo>
                    <a:pt x="53" y="48"/>
                  </a:lnTo>
                  <a:lnTo>
                    <a:pt x="19" y="97"/>
                  </a:lnTo>
                  <a:lnTo>
                    <a:pt x="29" y="126"/>
                  </a:lnTo>
                  <a:lnTo>
                    <a:pt x="41" y="146"/>
                  </a:lnTo>
                  <a:lnTo>
                    <a:pt x="46" y="180"/>
                  </a:lnTo>
                  <a:lnTo>
                    <a:pt x="51" y="204"/>
                  </a:lnTo>
                  <a:lnTo>
                    <a:pt x="48" y="211"/>
                  </a:lnTo>
                  <a:lnTo>
                    <a:pt x="88" y="197"/>
                  </a:lnTo>
                  <a:lnTo>
                    <a:pt x="149" y="200"/>
                  </a:lnTo>
                  <a:lnTo>
                    <a:pt x="185" y="202"/>
                  </a:lnTo>
                  <a:lnTo>
                    <a:pt x="205" y="205"/>
                  </a:lnTo>
                  <a:lnTo>
                    <a:pt x="239" y="239"/>
                  </a:lnTo>
                  <a:lnTo>
                    <a:pt x="248" y="287"/>
                  </a:lnTo>
                  <a:lnTo>
                    <a:pt x="273" y="280"/>
                  </a:lnTo>
                  <a:lnTo>
                    <a:pt x="297" y="272"/>
                  </a:lnTo>
                  <a:lnTo>
                    <a:pt x="307" y="250"/>
                  </a:lnTo>
                  <a:lnTo>
                    <a:pt x="323" y="236"/>
                  </a:lnTo>
                  <a:lnTo>
                    <a:pt x="345" y="222"/>
                  </a:lnTo>
                  <a:lnTo>
                    <a:pt x="360" y="212"/>
                  </a:lnTo>
                  <a:lnTo>
                    <a:pt x="370" y="195"/>
                  </a:lnTo>
                  <a:lnTo>
                    <a:pt x="382" y="187"/>
                  </a:lnTo>
                  <a:lnTo>
                    <a:pt x="390" y="178"/>
                  </a:lnTo>
                  <a:lnTo>
                    <a:pt x="390" y="163"/>
                  </a:lnTo>
                  <a:lnTo>
                    <a:pt x="365" y="139"/>
                  </a:lnTo>
                  <a:lnTo>
                    <a:pt x="348" y="124"/>
                  </a:lnTo>
                  <a:lnTo>
                    <a:pt x="289" y="90"/>
                  </a:lnTo>
                  <a:lnTo>
                    <a:pt x="265" y="68"/>
                  </a:lnTo>
                  <a:lnTo>
                    <a:pt x="233" y="41"/>
                  </a:lnTo>
                  <a:lnTo>
                    <a:pt x="197" y="9"/>
                  </a:lnTo>
                  <a:lnTo>
                    <a:pt x="178" y="0"/>
                  </a:lnTo>
                  <a:lnTo>
                    <a:pt x="163" y="2"/>
                  </a:lnTo>
                  <a:lnTo>
                    <a:pt x="129" y="20"/>
                  </a:lnTo>
                  <a:lnTo>
                    <a:pt x="112" y="27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95" name="Freeform 144"/>
            <p:cNvSpPr>
              <a:spLocks/>
            </p:cNvSpPr>
            <p:nvPr/>
          </p:nvSpPr>
          <p:spPr bwMode="auto">
            <a:xfrm>
              <a:off x="4564452" y="2153115"/>
              <a:ext cx="690674" cy="305747"/>
            </a:xfrm>
            <a:custGeom>
              <a:avLst/>
              <a:gdLst>
                <a:gd name="T0" fmla="*/ 0 w 1165"/>
                <a:gd name="T1" fmla="*/ 109 h 617"/>
                <a:gd name="T2" fmla="*/ 14 w 1165"/>
                <a:gd name="T3" fmla="*/ 88 h 617"/>
                <a:gd name="T4" fmla="*/ 30 w 1165"/>
                <a:gd name="T5" fmla="*/ 79 h 617"/>
                <a:gd name="T6" fmla="*/ 52 w 1165"/>
                <a:gd name="T7" fmla="*/ 67 h 617"/>
                <a:gd name="T8" fmla="*/ 82 w 1165"/>
                <a:gd name="T9" fmla="*/ 71 h 617"/>
                <a:gd name="T10" fmla="*/ 128 w 1165"/>
                <a:gd name="T11" fmla="*/ 73 h 617"/>
                <a:gd name="T12" fmla="*/ 145 w 1165"/>
                <a:gd name="T13" fmla="*/ 79 h 617"/>
                <a:gd name="T14" fmla="*/ 143 w 1165"/>
                <a:gd name="T15" fmla="*/ 60 h 617"/>
                <a:gd name="T16" fmla="*/ 153 w 1165"/>
                <a:gd name="T17" fmla="*/ 32 h 617"/>
                <a:gd name="T18" fmla="*/ 218 w 1165"/>
                <a:gd name="T19" fmla="*/ 5 h 617"/>
                <a:gd name="T20" fmla="*/ 256 w 1165"/>
                <a:gd name="T21" fmla="*/ 3 h 617"/>
                <a:gd name="T22" fmla="*/ 286 w 1165"/>
                <a:gd name="T23" fmla="*/ 18 h 617"/>
                <a:gd name="T24" fmla="*/ 307 w 1165"/>
                <a:gd name="T25" fmla="*/ 35 h 617"/>
                <a:gd name="T26" fmla="*/ 319 w 1165"/>
                <a:gd name="T27" fmla="*/ 27 h 617"/>
                <a:gd name="T28" fmla="*/ 335 w 1165"/>
                <a:gd name="T29" fmla="*/ 52 h 617"/>
                <a:gd name="T30" fmla="*/ 364 w 1165"/>
                <a:gd name="T31" fmla="*/ 70 h 617"/>
                <a:gd name="T32" fmla="*/ 413 w 1165"/>
                <a:gd name="T33" fmla="*/ 104 h 617"/>
                <a:gd name="T34" fmla="*/ 388 w 1165"/>
                <a:gd name="T35" fmla="*/ 129 h 617"/>
                <a:gd name="T36" fmla="*/ 361 w 1165"/>
                <a:gd name="T37" fmla="*/ 135 h 617"/>
                <a:gd name="T38" fmla="*/ 333 w 1165"/>
                <a:gd name="T39" fmla="*/ 157 h 617"/>
                <a:gd name="T40" fmla="*/ 335 w 1165"/>
                <a:gd name="T41" fmla="*/ 174 h 617"/>
                <a:gd name="T42" fmla="*/ 307 w 1165"/>
                <a:gd name="T43" fmla="*/ 181 h 617"/>
                <a:gd name="T44" fmla="*/ 278 w 1165"/>
                <a:gd name="T45" fmla="*/ 177 h 617"/>
                <a:gd name="T46" fmla="*/ 253 w 1165"/>
                <a:gd name="T47" fmla="*/ 178 h 617"/>
                <a:gd name="T48" fmla="*/ 261 w 1165"/>
                <a:gd name="T49" fmla="*/ 191 h 617"/>
                <a:gd name="T50" fmla="*/ 257 w 1165"/>
                <a:gd name="T51" fmla="*/ 198 h 617"/>
                <a:gd name="T52" fmla="*/ 240 w 1165"/>
                <a:gd name="T53" fmla="*/ 185 h 617"/>
                <a:gd name="T54" fmla="*/ 219 w 1165"/>
                <a:gd name="T55" fmla="*/ 180 h 617"/>
                <a:gd name="T56" fmla="*/ 195 w 1165"/>
                <a:gd name="T57" fmla="*/ 196 h 617"/>
                <a:gd name="T58" fmla="*/ 191 w 1165"/>
                <a:gd name="T59" fmla="*/ 178 h 617"/>
                <a:gd name="T60" fmla="*/ 156 w 1165"/>
                <a:gd name="T61" fmla="*/ 167 h 617"/>
                <a:gd name="T62" fmla="*/ 153 w 1165"/>
                <a:gd name="T63" fmla="*/ 159 h 617"/>
                <a:gd name="T64" fmla="*/ 154 w 1165"/>
                <a:gd name="T65" fmla="*/ 139 h 617"/>
                <a:gd name="T66" fmla="*/ 149 w 1165"/>
                <a:gd name="T67" fmla="*/ 140 h 617"/>
                <a:gd name="T68" fmla="*/ 143 w 1165"/>
                <a:gd name="T69" fmla="*/ 140 h 617"/>
                <a:gd name="T70" fmla="*/ 127 w 1165"/>
                <a:gd name="T71" fmla="*/ 149 h 617"/>
                <a:gd name="T72" fmla="*/ 122 w 1165"/>
                <a:gd name="T73" fmla="*/ 157 h 617"/>
                <a:gd name="T74" fmla="*/ 98 w 1165"/>
                <a:gd name="T75" fmla="*/ 171 h 617"/>
                <a:gd name="T76" fmla="*/ 86 w 1165"/>
                <a:gd name="T77" fmla="*/ 195 h 617"/>
                <a:gd name="T78" fmla="*/ 44 w 1165"/>
                <a:gd name="T79" fmla="*/ 168 h 617"/>
                <a:gd name="T80" fmla="*/ 69 w 1165"/>
                <a:gd name="T81" fmla="*/ 156 h 617"/>
                <a:gd name="T82" fmla="*/ 68 w 1165"/>
                <a:gd name="T83" fmla="*/ 139 h 617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1165"/>
                <a:gd name="T127" fmla="*/ 0 h 617"/>
                <a:gd name="T128" fmla="*/ 1165 w 1165"/>
                <a:gd name="T129" fmla="*/ 617 h 617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1165" h="617">
                  <a:moveTo>
                    <a:pt x="71" y="456"/>
                  </a:moveTo>
                  <a:lnTo>
                    <a:pt x="6" y="363"/>
                  </a:lnTo>
                  <a:lnTo>
                    <a:pt x="0" y="341"/>
                  </a:lnTo>
                  <a:lnTo>
                    <a:pt x="16" y="283"/>
                  </a:lnTo>
                  <a:lnTo>
                    <a:pt x="25" y="269"/>
                  </a:lnTo>
                  <a:lnTo>
                    <a:pt x="39" y="273"/>
                  </a:lnTo>
                  <a:lnTo>
                    <a:pt x="67" y="291"/>
                  </a:lnTo>
                  <a:lnTo>
                    <a:pt x="74" y="283"/>
                  </a:lnTo>
                  <a:lnTo>
                    <a:pt x="86" y="246"/>
                  </a:lnTo>
                  <a:lnTo>
                    <a:pt x="103" y="237"/>
                  </a:lnTo>
                  <a:lnTo>
                    <a:pt x="125" y="235"/>
                  </a:lnTo>
                  <a:lnTo>
                    <a:pt x="147" y="210"/>
                  </a:lnTo>
                  <a:lnTo>
                    <a:pt x="171" y="203"/>
                  </a:lnTo>
                  <a:lnTo>
                    <a:pt x="200" y="220"/>
                  </a:lnTo>
                  <a:lnTo>
                    <a:pt x="230" y="220"/>
                  </a:lnTo>
                  <a:lnTo>
                    <a:pt x="257" y="213"/>
                  </a:lnTo>
                  <a:lnTo>
                    <a:pt x="336" y="220"/>
                  </a:lnTo>
                  <a:lnTo>
                    <a:pt x="361" y="227"/>
                  </a:lnTo>
                  <a:lnTo>
                    <a:pt x="371" y="244"/>
                  </a:lnTo>
                  <a:lnTo>
                    <a:pt x="388" y="249"/>
                  </a:lnTo>
                  <a:lnTo>
                    <a:pt x="409" y="246"/>
                  </a:lnTo>
                  <a:lnTo>
                    <a:pt x="424" y="224"/>
                  </a:lnTo>
                  <a:lnTo>
                    <a:pt x="424" y="208"/>
                  </a:lnTo>
                  <a:lnTo>
                    <a:pt x="402" y="188"/>
                  </a:lnTo>
                  <a:lnTo>
                    <a:pt x="397" y="164"/>
                  </a:lnTo>
                  <a:lnTo>
                    <a:pt x="409" y="132"/>
                  </a:lnTo>
                  <a:lnTo>
                    <a:pt x="431" y="101"/>
                  </a:lnTo>
                  <a:lnTo>
                    <a:pt x="468" y="83"/>
                  </a:lnTo>
                  <a:lnTo>
                    <a:pt x="536" y="56"/>
                  </a:lnTo>
                  <a:lnTo>
                    <a:pt x="614" y="15"/>
                  </a:lnTo>
                  <a:lnTo>
                    <a:pt x="658" y="1"/>
                  </a:lnTo>
                  <a:lnTo>
                    <a:pt x="705" y="0"/>
                  </a:lnTo>
                  <a:lnTo>
                    <a:pt x="721" y="8"/>
                  </a:lnTo>
                  <a:lnTo>
                    <a:pt x="753" y="37"/>
                  </a:lnTo>
                  <a:lnTo>
                    <a:pt x="772" y="52"/>
                  </a:lnTo>
                  <a:lnTo>
                    <a:pt x="807" y="56"/>
                  </a:lnTo>
                  <a:lnTo>
                    <a:pt x="845" y="56"/>
                  </a:lnTo>
                  <a:lnTo>
                    <a:pt x="857" y="91"/>
                  </a:lnTo>
                  <a:lnTo>
                    <a:pt x="867" y="110"/>
                  </a:lnTo>
                  <a:lnTo>
                    <a:pt x="875" y="110"/>
                  </a:lnTo>
                  <a:lnTo>
                    <a:pt x="877" y="103"/>
                  </a:lnTo>
                  <a:lnTo>
                    <a:pt x="899" y="83"/>
                  </a:lnTo>
                  <a:lnTo>
                    <a:pt x="913" y="79"/>
                  </a:lnTo>
                  <a:lnTo>
                    <a:pt x="930" y="105"/>
                  </a:lnTo>
                  <a:lnTo>
                    <a:pt x="946" y="161"/>
                  </a:lnTo>
                  <a:lnTo>
                    <a:pt x="979" y="201"/>
                  </a:lnTo>
                  <a:lnTo>
                    <a:pt x="1002" y="212"/>
                  </a:lnTo>
                  <a:lnTo>
                    <a:pt x="1028" y="218"/>
                  </a:lnTo>
                  <a:lnTo>
                    <a:pt x="1045" y="220"/>
                  </a:lnTo>
                  <a:lnTo>
                    <a:pt x="1113" y="257"/>
                  </a:lnTo>
                  <a:lnTo>
                    <a:pt x="1165" y="324"/>
                  </a:lnTo>
                  <a:lnTo>
                    <a:pt x="1126" y="346"/>
                  </a:lnTo>
                  <a:lnTo>
                    <a:pt x="1101" y="371"/>
                  </a:lnTo>
                  <a:lnTo>
                    <a:pt x="1094" y="403"/>
                  </a:lnTo>
                  <a:lnTo>
                    <a:pt x="1072" y="415"/>
                  </a:lnTo>
                  <a:lnTo>
                    <a:pt x="1031" y="405"/>
                  </a:lnTo>
                  <a:lnTo>
                    <a:pt x="1018" y="420"/>
                  </a:lnTo>
                  <a:lnTo>
                    <a:pt x="1025" y="465"/>
                  </a:lnTo>
                  <a:lnTo>
                    <a:pt x="977" y="478"/>
                  </a:lnTo>
                  <a:lnTo>
                    <a:pt x="940" y="490"/>
                  </a:lnTo>
                  <a:lnTo>
                    <a:pt x="938" y="507"/>
                  </a:lnTo>
                  <a:lnTo>
                    <a:pt x="948" y="524"/>
                  </a:lnTo>
                  <a:lnTo>
                    <a:pt x="945" y="541"/>
                  </a:lnTo>
                  <a:lnTo>
                    <a:pt x="918" y="539"/>
                  </a:lnTo>
                  <a:lnTo>
                    <a:pt x="899" y="548"/>
                  </a:lnTo>
                  <a:lnTo>
                    <a:pt x="867" y="565"/>
                  </a:lnTo>
                  <a:lnTo>
                    <a:pt x="848" y="575"/>
                  </a:lnTo>
                  <a:lnTo>
                    <a:pt x="816" y="566"/>
                  </a:lnTo>
                  <a:lnTo>
                    <a:pt x="785" y="553"/>
                  </a:lnTo>
                  <a:lnTo>
                    <a:pt x="758" y="541"/>
                  </a:lnTo>
                  <a:lnTo>
                    <a:pt x="738" y="546"/>
                  </a:lnTo>
                  <a:lnTo>
                    <a:pt x="714" y="556"/>
                  </a:lnTo>
                  <a:lnTo>
                    <a:pt x="705" y="566"/>
                  </a:lnTo>
                  <a:lnTo>
                    <a:pt x="712" y="580"/>
                  </a:lnTo>
                  <a:lnTo>
                    <a:pt x="736" y="595"/>
                  </a:lnTo>
                  <a:lnTo>
                    <a:pt x="743" y="607"/>
                  </a:lnTo>
                  <a:lnTo>
                    <a:pt x="738" y="617"/>
                  </a:lnTo>
                  <a:lnTo>
                    <a:pt x="724" y="617"/>
                  </a:lnTo>
                  <a:lnTo>
                    <a:pt x="707" y="610"/>
                  </a:lnTo>
                  <a:lnTo>
                    <a:pt x="680" y="590"/>
                  </a:lnTo>
                  <a:lnTo>
                    <a:pt x="677" y="578"/>
                  </a:lnTo>
                  <a:lnTo>
                    <a:pt x="655" y="561"/>
                  </a:lnTo>
                  <a:lnTo>
                    <a:pt x="638" y="558"/>
                  </a:lnTo>
                  <a:lnTo>
                    <a:pt x="619" y="560"/>
                  </a:lnTo>
                  <a:lnTo>
                    <a:pt x="600" y="580"/>
                  </a:lnTo>
                  <a:lnTo>
                    <a:pt x="575" y="607"/>
                  </a:lnTo>
                  <a:lnTo>
                    <a:pt x="549" y="612"/>
                  </a:lnTo>
                  <a:lnTo>
                    <a:pt x="534" y="607"/>
                  </a:lnTo>
                  <a:lnTo>
                    <a:pt x="534" y="585"/>
                  </a:lnTo>
                  <a:lnTo>
                    <a:pt x="539" y="554"/>
                  </a:lnTo>
                  <a:lnTo>
                    <a:pt x="539" y="526"/>
                  </a:lnTo>
                  <a:lnTo>
                    <a:pt x="495" y="556"/>
                  </a:lnTo>
                  <a:lnTo>
                    <a:pt x="439" y="521"/>
                  </a:lnTo>
                  <a:lnTo>
                    <a:pt x="432" y="517"/>
                  </a:lnTo>
                  <a:lnTo>
                    <a:pt x="439" y="505"/>
                  </a:lnTo>
                  <a:lnTo>
                    <a:pt x="432" y="497"/>
                  </a:lnTo>
                  <a:lnTo>
                    <a:pt x="424" y="480"/>
                  </a:lnTo>
                  <a:lnTo>
                    <a:pt x="420" y="456"/>
                  </a:lnTo>
                  <a:lnTo>
                    <a:pt x="434" y="432"/>
                  </a:lnTo>
                  <a:lnTo>
                    <a:pt x="429" y="427"/>
                  </a:lnTo>
                  <a:lnTo>
                    <a:pt x="420" y="429"/>
                  </a:lnTo>
                  <a:lnTo>
                    <a:pt x="420" y="436"/>
                  </a:lnTo>
                  <a:lnTo>
                    <a:pt x="415" y="436"/>
                  </a:lnTo>
                  <a:lnTo>
                    <a:pt x="403" y="425"/>
                  </a:lnTo>
                  <a:lnTo>
                    <a:pt x="402" y="437"/>
                  </a:lnTo>
                  <a:lnTo>
                    <a:pt x="392" y="432"/>
                  </a:lnTo>
                  <a:lnTo>
                    <a:pt x="388" y="439"/>
                  </a:lnTo>
                  <a:lnTo>
                    <a:pt x="359" y="463"/>
                  </a:lnTo>
                  <a:lnTo>
                    <a:pt x="349" y="480"/>
                  </a:lnTo>
                  <a:lnTo>
                    <a:pt x="347" y="488"/>
                  </a:lnTo>
                  <a:lnTo>
                    <a:pt x="344" y="488"/>
                  </a:lnTo>
                  <a:lnTo>
                    <a:pt x="319" y="493"/>
                  </a:lnTo>
                  <a:lnTo>
                    <a:pt x="291" y="510"/>
                  </a:lnTo>
                  <a:lnTo>
                    <a:pt x="276" y="534"/>
                  </a:lnTo>
                  <a:lnTo>
                    <a:pt x="274" y="578"/>
                  </a:lnTo>
                  <a:lnTo>
                    <a:pt x="276" y="617"/>
                  </a:lnTo>
                  <a:lnTo>
                    <a:pt x="244" y="609"/>
                  </a:lnTo>
                  <a:lnTo>
                    <a:pt x="207" y="602"/>
                  </a:lnTo>
                  <a:lnTo>
                    <a:pt x="164" y="593"/>
                  </a:lnTo>
                  <a:lnTo>
                    <a:pt x="125" y="524"/>
                  </a:lnTo>
                  <a:lnTo>
                    <a:pt x="135" y="507"/>
                  </a:lnTo>
                  <a:lnTo>
                    <a:pt x="147" y="487"/>
                  </a:lnTo>
                  <a:lnTo>
                    <a:pt x="195" y="485"/>
                  </a:lnTo>
                  <a:lnTo>
                    <a:pt x="185" y="466"/>
                  </a:lnTo>
                  <a:lnTo>
                    <a:pt x="196" y="456"/>
                  </a:lnTo>
                  <a:lnTo>
                    <a:pt x="191" y="434"/>
                  </a:lnTo>
                  <a:lnTo>
                    <a:pt x="134" y="409"/>
                  </a:lnTo>
                  <a:lnTo>
                    <a:pt x="71" y="456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96" name="Freeform 145"/>
            <p:cNvSpPr>
              <a:spLocks/>
            </p:cNvSpPr>
            <p:nvPr/>
          </p:nvSpPr>
          <p:spPr bwMode="auto">
            <a:xfrm>
              <a:off x="4133678" y="1722485"/>
              <a:ext cx="183797" cy="330150"/>
            </a:xfrm>
            <a:custGeom>
              <a:avLst/>
              <a:gdLst>
                <a:gd name="T0" fmla="*/ 80 w 310"/>
                <a:gd name="T1" fmla="*/ 8 h 669"/>
                <a:gd name="T2" fmla="*/ 55 w 310"/>
                <a:gd name="T3" fmla="*/ 4 h 669"/>
                <a:gd name="T4" fmla="*/ 42 w 310"/>
                <a:gd name="T5" fmla="*/ 32 h 669"/>
                <a:gd name="T6" fmla="*/ 32 w 310"/>
                <a:gd name="T7" fmla="*/ 27 h 669"/>
                <a:gd name="T8" fmla="*/ 6 w 310"/>
                <a:gd name="T9" fmla="*/ 13 h 669"/>
                <a:gd name="T10" fmla="*/ 22 w 310"/>
                <a:gd name="T11" fmla="*/ 37 h 669"/>
                <a:gd name="T12" fmla="*/ 33 w 310"/>
                <a:gd name="T13" fmla="*/ 95 h 669"/>
                <a:gd name="T14" fmla="*/ 40 w 310"/>
                <a:gd name="T15" fmla="*/ 106 h 669"/>
                <a:gd name="T16" fmla="*/ 37 w 310"/>
                <a:gd name="T17" fmla="*/ 115 h 669"/>
                <a:gd name="T18" fmla="*/ 29 w 310"/>
                <a:gd name="T19" fmla="*/ 124 h 669"/>
                <a:gd name="T20" fmla="*/ 23 w 310"/>
                <a:gd name="T21" fmla="*/ 134 h 669"/>
                <a:gd name="T22" fmla="*/ 15 w 310"/>
                <a:gd name="T23" fmla="*/ 140 h 669"/>
                <a:gd name="T24" fmla="*/ 11 w 310"/>
                <a:gd name="T25" fmla="*/ 149 h 669"/>
                <a:gd name="T26" fmla="*/ 5 w 310"/>
                <a:gd name="T27" fmla="*/ 149 h 669"/>
                <a:gd name="T28" fmla="*/ 3 w 310"/>
                <a:gd name="T29" fmla="*/ 155 h 669"/>
                <a:gd name="T30" fmla="*/ 0 w 310"/>
                <a:gd name="T31" fmla="*/ 163 h 669"/>
                <a:gd name="T32" fmla="*/ 3 w 310"/>
                <a:gd name="T33" fmla="*/ 172 h 669"/>
                <a:gd name="T34" fmla="*/ 7 w 310"/>
                <a:gd name="T35" fmla="*/ 178 h 669"/>
                <a:gd name="T36" fmla="*/ 4 w 310"/>
                <a:gd name="T37" fmla="*/ 186 h 669"/>
                <a:gd name="T38" fmla="*/ 7 w 310"/>
                <a:gd name="T39" fmla="*/ 203 h 669"/>
                <a:gd name="T40" fmla="*/ 14 w 310"/>
                <a:gd name="T41" fmla="*/ 209 h 669"/>
                <a:gd name="T42" fmla="*/ 18 w 310"/>
                <a:gd name="T43" fmla="*/ 212 h 669"/>
                <a:gd name="T44" fmla="*/ 32 w 310"/>
                <a:gd name="T45" fmla="*/ 214 h 669"/>
                <a:gd name="T46" fmla="*/ 40 w 310"/>
                <a:gd name="T47" fmla="*/ 211 h 669"/>
                <a:gd name="T48" fmla="*/ 48 w 310"/>
                <a:gd name="T49" fmla="*/ 206 h 669"/>
                <a:gd name="T50" fmla="*/ 60 w 310"/>
                <a:gd name="T51" fmla="*/ 201 h 669"/>
                <a:gd name="T52" fmla="*/ 74 w 310"/>
                <a:gd name="T53" fmla="*/ 202 h 669"/>
                <a:gd name="T54" fmla="*/ 110 w 310"/>
                <a:gd name="T55" fmla="*/ 156 h 669"/>
                <a:gd name="T56" fmla="*/ 92 w 310"/>
                <a:gd name="T57" fmla="*/ 136 h 669"/>
                <a:gd name="T58" fmla="*/ 96 w 310"/>
                <a:gd name="T59" fmla="*/ 126 h 669"/>
                <a:gd name="T60" fmla="*/ 90 w 310"/>
                <a:gd name="T61" fmla="*/ 104 h 669"/>
                <a:gd name="T62" fmla="*/ 93 w 310"/>
                <a:gd name="T63" fmla="*/ 61 h 669"/>
                <a:gd name="T64" fmla="*/ 79 w 310"/>
                <a:gd name="T65" fmla="*/ 22 h 669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310"/>
                <a:gd name="T100" fmla="*/ 0 h 669"/>
                <a:gd name="T101" fmla="*/ 310 w 310"/>
                <a:gd name="T102" fmla="*/ 669 h 669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310" h="669">
                  <a:moveTo>
                    <a:pt x="224" y="70"/>
                  </a:moveTo>
                  <a:lnTo>
                    <a:pt x="226" y="24"/>
                  </a:lnTo>
                  <a:lnTo>
                    <a:pt x="197" y="0"/>
                  </a:lnTo>
                  <a:lnTo>
                    <a:pt x="156" y="14"/>
                  </a:lnTo>
                  <a:lnTo>
                    <a:pt x="131" y="90"/>
                  </a:lnTo>
                  <a:lnTo>
                    <a:pt x="119" y="100"/>
                  </a:lnTo>
                  <a:lnTo>
                    <a:pt x="103" y="98"/>
                  </a:lnTo>
                  <a:lnTo>
                    <a:pt x="90" y="83"/>
                  </a:lnTo>
                  <a:lnTo>
                    <a:pt x="58" y="75"/>
                  </a:lnTo>
                  <a:lnTo>
                    <a:pt x="17" y="42"/>
                  </a:lnTo>
                  <a:lnTo>
                    <a:pt x="2" y="61"/>
                  </a:lnTo>
                  <a:lnTo>
                    <a:pt x="63" y="115"/>
                  </a:lnTo>
                  <a:lnTo>
                    <a:pt x="83" y="295"/>
                  </a:lnTo>
                  <a:lnTo>
                    <a:pt x="93" y="297"/>
                  </a:lnTo>
                  <a:lnTo>
                    <a:pt x="115" y="309"/>
                  </a:lnTo>
                  <a:lnTo>
                    <a:pt x="114" y="331"/>
                  </a:lnTo>
                  <a:lnTo>
                    <a:pt x="114" y="355"/>
                  </a:lnTo>
                  <a:lnTo>
                    <a:pt x="103" y="358"/>
                  </a:lnTo>
                  <a:lnTo>
                    <a:pt x="93" y="373"/>
                  </a:lnTo>
                  <a:lnTo>
                    <a:pt x="83" y="387"/>
                  </a:lnTo>
                  <a:lnTo>
                    <a:pt x="73" y="407"/>
                  </a:lnTo>
                  <a:lnTo>
                    <a:pt x="66" y="419"/>
                  </a:lnTo>
                  <a:lnTo>
                    <a:pt x="52" y="433"/>
                  </a:lnTo>
                  <a:lnTo>
                    <a:pt x="42" y="439"/>
                  </a:lnTo>
                  <a:lnTo>
                    <a:pt x="36" y="453"/>
                  </a:lnTo>
                  <a:lnTo>
                    <a:pt x="32" y="467"/>
                  </a:lnTo>
                  <a:lnTo>
                    <a:pt x="24" y="465"/>
                  </a:lnTo>
                  <a:lnTo>
                    <a:pt x="15" y="467"/>
                  </a:lnTo>
                  <a:lnTo>
                    <a:pt x="10" y="468"/>
                  </a:lnTo>
                  <a:lnTo>
                    <a:pt x="8" y="485"/>
                  </a:lnTo>
                  <a:lnTo>
                    <a:pt x="2" y="495"/>
                  </a:lnTo>
                  <a:lnTo>
                    <a:pt x="0" y="511"/>
                  </a:lnTo>
                  <a:lnTo>
                    <a:pt x="7" y="528"/>
                  </a:lnTo>
                  <a:lnTo>
                    <a:pt x="8" y="538"/>
                  </a:lnTo>
                  <a:lnTo>
                    <a:pt x="15" y="548"/>
                  </a:lnTo>
                  <a:lnTo>
                    <a:pt x="19" y="555"/>
                  </a:lnTo>
                  <a:lnTo>
                    <a:pt x="17" y="563"/>
                  </a:lnTo>
                  <a:lnTo>
                    <a:pt x="10" y="580"/>
                  </a:lnTo>
                  <a:lnTo>
                    <a:pt x="8" y="597"/>
                  </a:lnTo>
                  <a:lnTo>
                    <a:pt x="19" y="635"/>
                  </a:lnTo>
                  <a:lnTo>
                    <a:pt x="32" y="643"/>
                  </a:lnTo>
                  <a:lnTo>
                    <a:pt x="39" y="652"/>
                  </a:lnTo>
                  <a:lnTo>
                    <a:pt x="51" y="658"/>
                  </a:lnTo>
                  <a:lnTo>
                    <a:pt x="52" y="662"/>
                  </a:lnTo>
                  <a:lnTo>
                    <a:pt x="59" y="669"/>
                  </a:lnTo>
                  <a:lnTo>
                    <a:pt x="90" y="669"/>
                  </a:lnTo>
                  <a:lnTo>
                    <a:pt x="100" y="660"/>
                  </a:lnTo>
                  <a:lnTo>
                    <a:pt x="112" y="660"/>
                  </a:lnTo>
                  <a:lnTo>
                    <a:pt x="125" y="652"/>
                  </a:lnTo>
                  <a:lnTo>
                    <a:pt x="134" y="643"/>
                  </a:lnTo>
                  <a:lnTo>
                    <a:pt x="146" y="635"/>
                  </a:lnTo>
                  <a:lnTo>
                    <a:pt x="170" y="628"/>
                  </a:lnTo>
                  <a:lnTo>
                    <a:pt x="197" y="628"/>
                  </a:lnTo>
                  <a:lnTo>
                    <a:pt x="209" y="633"/>
                  </a:lnTo>
                  <a:lnTo>
                    <a:pt x="241" y="577"/>
                  </a:lnTo>
                  <a:lnTo>
                    <a:pt x="310" y="489"/>
                  </a:lnTo>
                  <a:lnTo>
                    <a:pt x="309" y="477"/>
                  </a:lnTo>
                  <a:lnTo>
                    <a:pt x="260" y="426"/>
                  </a:lnTo>
                  <a:lnTo>
                    <a:pt x="260" y="416"/>
                  </a:lnTo>
                  <a:lnTo>
                    <a:pt x="270" y="395"/>
                  </a:lnTo>
                  <a:lnTo>
                    <a:pt x="265" y="373"/>
                  </a:lnTo>
                  <a:lnTo>
                    <a:pt x="253" y="324"/>
                  </a:lnTo>
                  <a:lnTo>
                    <a:pt x="251" y="248"/>
                  </a:lnTo>
                  <a:lnTo>
                    <a:pt x="263" y="190"/>
                  </a:lnTo>
                  <a:lnTo>
                    <a:pt x="215" y="137"/>
                  </a:lnTo>
                  <a:lnTo>
                    <a:pt x="224" y="7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97" name="Freeform 146"/>
            <p:cNvSpPr>
              <a:spLocks/>
            </p:cNvSpPr>
            <p:nvPr/>
          </p:nvSpPr>
          <p:spPr bwMode="auto">
            <a:xfrm>
              <a:off x="4173883" y="2056940"/>
              <a:ext cx="73231" cy="53112"/>
            </a:xfrm>
            <a:custGeom>
              <a:avLst/>
              <a:gdLst>
                <a:gd name="T0" fmla="*/ 42 w 126"/>
                <a:gd name="T1" fmla="*/ 34 h 103"/>
                <a:gd name="T2" fmla="*/ 39 w 126"/>
                <a:gd name="T3" fmla="*/ 20 h 103"/>
                <a:gd name="T4" fmla="*/ 39 w 126"/>
                <a:gd name="T5" fmla="*/ 14 h 103"/>
                <a:gd name="T6" fmla="*/ 44 w 126"/>
                <a:gd name="T7" fmla="*/ 3 h 103"/>
                <a:gd name="T8" fmla="*/ 36 w 126"/>
                <a:gd name="T9" fmla="*/ 2 h 103"/>
                <a:gd name="T10" fmla="*/ 31 w 126"/>
                <a:gd name="T11" fmla="*/ 1 h 103"/>
                <a:gd name="T12" fmla="*/ 27 w 126"/>
                <a:gd name="T13" fmla="*/ 0 h 103"/>
                <a:gd name="T14" fmla="*/ 23 w 126"/>
                <a:gd name="T15" fmla="*/ 0 h 103"/>
                <a:gd name="T16" fmla="*/ 20 w 126"/>
                <a:gd name="T17" fmla="*/ 1 h 103"/>
                <a:gd name="T18" fmla="*/ 17 w 126"/>
                <a:gd name="T19" fmla="*/ 1 h 103"/>
                <a:gd name="T20" fmla="*/ 13 w 126"/>
                <a:gd name="T21" fmla="*/ 2 h 103"/>
                <a:gd name="T22" fmla="*/ 11 w 126"/>
                <a:gd name="T23" fmla="*/ 3 h 103"/>
                <a:gd name="T24" fmla="*/ 6 w 126"/>
                <a:gd name="T25" fmla="*/ 4 h 103"/>
                <a:gd name="T26" fmla="*/ 3 w 126"/>
                <a:gd name="T27" fmla="*/ 7 h 103"/>
                <a:gd name="T28" fmla="*/ 2 w 126"/>
                <a:gd name="T29" fmla="*/ 11 h 103"/>
                <a:gd name="T30" fmla="*/ 1 w 126"/>
                <a:gd name="T31" fmla="*/ 14 h 103"/>
                <a:gd name="T32" fmla="*/ 0 w 126"/>
                <a:gd name="T33" fmla="*/ 17 h 103"/>
                <a:gd name="T34" fmla="*/ 1 w 126"/>
                <a:gd name="T35" fmla="*/ 20 h 103"/>
                <a:gd name="T36" fmla="*/ 4 w 126"/>
                <a:gd name="T37" fmla="*/ 22 h 103"/>
                <a:gd name="T38" fmla="*/ 5 w 126"/>
                <a:gd name="T39" fmla="*/ 25 h 103"/>
                <a:gd name="T40" fmla="*/ 6 w 126"/>
                <a:gd name="T41" fmla="*/ 27 h 103"/>
                <a:gd name="T42" fmla="*/ 10 w 126"/>
                <a:gd name="T43" fmla="*/ 30 h 103"/>
                <a:gd name="T44" fmla="*/ 9 w 126"/>
                <a:gd name="T45" fmla="*/ 32 h 103"/>
                <a:gd name="T46" fmla="*/ 42 w 126"/>
                <a:gd name="T47" fmla="*/ 34 h 10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26"/>
                <a:gd name="T73" fmla="*/ 0 h 103"/>
                <a:gd name="T74" fmla="*/ 126 w 126"/>
                <a:gd name="T75" fmla="*/ 103 h 10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26" h="103">
                  <a:moveTo>
                    <a:pt x="121" y="103"/>
                  </a:moveTo>
                  <a:lnTo>
                    <a:pt x="112" y="61"/>
                  </a:lnTo>
                  <a:lnTo>
                    <a:pt x="112" y="41"/>
                  </a:lnTo>
                  <a:lnTo>
                    <a:pt x="126" y="8"/>
                  </a:lnTo>
                  <a:lnTo>
                    <a:pt x="104" y="7"/>
                  </a:lnTo>
                  <a:lnTo>
                    <a:pt x="88" y="2"/>
                  </a:lnTo>
                  <a:lnTo>
                    <a:pt x="76" y="0"/>
                  </a:lnTo>
                  <a:lnTo>
                    <a:pt x="65" y="0"/>
                  </a:lnTo>
                  <a:lnTo>
                    <a:pt x="56" y="3"/>
                  </a:lnTo>
                  <a:lnTo>
                    <a:pt x="49" y="3"/>
                  </a:lnTo>
                  <a:lnTo>
                    <a:pt x="37" y="5"/>
                  </a:lnTo>
                  <a:lnTo>
                    <a:pt x="31" y="10"/>
                  </a:lnTo>
                  <a:lnTo>
                    <a:pt x="17" y="13"/>
                  </a:lnTo>
                  <a:lnTo>
                    <a:pt x="9" y="20"/>
                  </a:lnTo>
                  <a:lnTo>
                    <a:pt x="7" y="32"/>
                  </a:lnTo>
                  <a:lnTo>
                    <a:pt x="2" y="41"/>
                  </a:lnTo>
                  <a:lnTo>
                    <a:pt x="0" y="52"/>
                  </a:lnTo>
                  <a:lnTo>
                    <a:pt x="3" y="61"/>
                  </a:lnTo>
                  <a:lnTo>
                    <a:pt x="12" y="68"/>
                  </a:lnTo>
                  <a:lnTo>
                    <a:pt x="14" y="76"/>
                  </a:lnTo>
                  <a:lnTo>
                    <a:pt x="17" y="83"/>
                  </a:lnTo>
                  <a:lnTo>
                    <a:pt x="29" y="90"/>
                  </a:lnTo>
                  <a:lnTo>
                    <a:pt x="27" y="97"/>
                  </a:lnTo>
                  <a:lnTo>
                    <a:pt x="121" y="103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98" name="Freeform 147"/>
            <p:cNvSpPr>
              <a:spLocks/>
            </p:cNvSpPr>
            <p:nvPr/>
          </p:nvSpPr>
          <p:spPr bwMode="auto">
            <a:xfrm>
              <a:off x="4133678" y="2105745"/>
              <a:ext cx="117745" cy="57417"/>
            </a:xfrm>
            <a:custGeom>
              <a:avLst/>
              <a:gdLst>
                <a:gd name="T0" fmla="*/ 33 w 196"/>
                <a:gd name="T1" fmla="*/ 0 h 115"/>
                <a:gd name="T2" fmla="*/ 33 w 196"/>
                <a:gd name="T3" fmla="*/ 1 h 115"/>
                <a:gd name="T4" fmla="*/ 33 w 196"/>
                <a:gd name="T5" fmla="*/ 5 h 115"/>
                <a:gd name="T6" fmla="*/ 36 w 196"/>
                <a:gd name="T7" fmla="*/ 10 h 115"/>
                <a:gd name="T8" fmla="*/ 37 w 196"/>
                <a:gd name="T9" fmla="*/ 14 h 115"/>
                <a:gd name="T10" fmla="*/ 36 w 196"/>
                <a:gd name="T11" fmla="*/ 16 h 115"/>
                <a:gd name="T12" fmla="*/ 33 w 196"/>
                <a:gd name="T13" fmla="*/ 16 h 115"/>
                <a:gd name="T14" fmla="*/ 29 w 196"/>
                <a:gd name="T15" fmla="*/ 16 h 115"/>
                <a:gd name="T16" fmla="*/ 24 w 196"/>
                <a:gd name="T17" fmla="*/ 14 h 115"/>
                <a:gd name="T18" fmla="*/ 20 w 196"/>
                <a:gd name="T19" fmla="*/ 9 h 115"/>
                <a:gd name="T20" fmla="*/ 14 w 196"/>
                <a:gd name="T21" fmla="*/ 3 h 115"/>
                <a:gd name="T22" fmla="*/ 11 w 196"/>
                <a:gd name="T23" fmla="*/ 3 h 115"/>
                <a:gd name="T24" fmla="*/ 7 w 196"/>
                <a:gd name="T25" fmla="*/ 6 h 115"/>
                <a:gd name="T26" fmla="*/ 3 w 196"/>
                <a:gd name="T27" fmla="*/ 11 h 115"/>
                <a:gd name="T28" fmla="*/ 0 w 196"/>
                <a:gd name="T29" fmla="*/ 20 h 115"/>
                <a:gd name="T30" fmla="*/ 14 w 196"/>
                <a:gd name="T31" fmla="*/ 19 h 115"/>
                <a:gd name="T32" fmla="*/ 28 w 196"/>
                <a:gd name="T33" fmla="*/ 24 h 115"/>
                <a:gd name="T34" fmla="*/ 42 w 196"/>
                <a:gd name="T35" fmla="*/ 29 h 115"/>
                <a:gd name="T36" fmla="*/ 55 w 196"/>
                <a:gd name="T37" fmla="*/ 36 h 115"/>
                <a:gd name="T38" fmla="*/ 58 w 196"/>
                <a:gd name="T39" fmla="*/ 37 h 115"/>
                <a:gd name="T40" fmla="*/ 60 w 196"/>
                <a:gd name="T41" fmla="*/ 37 h 115"/>
                <a:gd name="T42" fmla="*/ 66 w 196"/>
                <a:gd name="T43" fmla="*/ 32 h 115"/>
                <a:gd name="T44" fmla="*/ 71 w 196"/>
                <a:gd name="T45" fmla="*/ 24 h 115"/>
                <a:gd name="T46" fmla="*/ 67 w 196"/>
                <a:gd name="T47" fmla="*/ 2 h 115"/>
                <a:gd name="T48" fmla="*/ 33 w 196"/>
                <a:gd name="T49" fmla="*/ 0 h 115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96"/>
                <a:gd name="T76" fmla="*/ 0 h 115"/>
                <a:gd name="T77" fmla="*/ 196 w 196"/>
                <a:gd name="T78" fmla="*/ 115 h 115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96" h="115">
                  <a:moveTo>
                    <a:pt x="91" y="0"/>
                  </a:moveTo>
                  <a:lnTo>
                    <a:pt x="91" y="3"/>
                  </a:lnTo>
                  <a:lnTo>
                    <a:pt x="91" y="16"/>
                  </a:lnTo>
                  <a:lnTo>
                    <a:pt x="100" y="32"/>
                  </a:lnTo>
                  <a:lnTo>
                    <a:pt x="101" y="42"/>
                  </a:lnTo>
                  <a:lnTo>
                    <a:pt x="98" y="49"/>
                  </a:lnTo>
                  <a:lnTo>
                    <a:pt x="90" y="49"/>
                  </a:lnTo>
                  <a:lnTo>
                    <a:pt x="81" y="49"/>
                  </a:lnTo>
                  <a:lnTo>
                    <a:pt x="67" y="45"/>
                  </a:lnTo>
                  <a:lnTo>
                    <a:pt x="56" y="28"/>
                  </a:lnTo>
                  <a:lnTo>
                    <a:pt x="39" y="8"/>
                  </a:lnTo>
                  <a:lnTo>
                    <a:pt x="30" y="10"/>
                  </a:lnTo>
                  <a:lnTo>
                    <a:pt x="18" y="18"/>
                  </a:lnTo>
                  <a:lnTo>
                    <a:pt x="8" y="35"/>
                  </a:lnTo>
                  <a:lnTo>
                    <a:pt x="0" y="61"/>
                  </a:lnTo>
                  <a:lnTo>
                    <a:pt x="40" y="59"/>
                  </a:lnTo>
                  <a:lnTo>
                    <a:pt x="78" y="74"/>
                  </a:lnTo>
                  <a:lnTo>
                    <a:pt x="115" y="91"/>
                  </a:lnTo>
                  <a:lnTo>
                    <a:pt x="151" y="113"/>
                  </a:lnTo>
                  <a:lnTo>
                    <a:pt x="159" y="115"/>
                  </a:lnTo>
                  <a:lnTo>
                    <a:pt x="166" y="115"/>
                  </a:lnTo>
                  <a:lnTo>
                    <a:pt x="183" y="100"/>
                  </a:lnTo>
                  <a:lnTo>
                    <a:pt x="196" y="76"/>
                  </a:lnTo>
                  <a:lnTo>
                    <a:pt x="185" y="6"/>
                  </a:lnTo>
                  <a:lnTo>
                    <a:pt x="91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199" name="Freeform 148"/>
            <p:cNvSpPr>
              <a:spLocks/>
            </p:cNvSpPr>
            <p:nvPr/>
          </p:nvSpPr>
          <p:spPr bwMode="auto">
            <a:xfrm>
              <a:off x="3863726" y="1663632"/>
              <a:ext cx="435082" cy="440679"/>
            </a:xfrm>
            <a:custGeom>
              <a:avLst/>
              <a:gdLst>
                <a:gd name="T0" fmla="*/ 111 w 735"/>
                <a:gd name="T1" fmla="*/ 49 h 894"/>
                <a:gd name="T2" fmla="*/ 102 w 735"/>
                <a:gd name="T3" fmla="*/ 65 h 894"/>
                <a:gd name="T4" fmla="*/ 117 w 735"/>
                <a:gd name="T5" fmla="*/ 67 h 894"/>
                <a:gd name="T6" fmla="*/ 112 w 735"/>
                <a:gd name="T7" fmla="*/ 72 h 894"/>
                <a:gd name="T8" fmla="*/ 109 w 735"/>
                <a:gd name="T9" fmla="*/ 78 h 894"/>
                <a:gd name="T10" fmla="*/ 102 w 735"/>
                <a:gd name="T11" fmla="*/ 89 h 894"/>
                <a:gd name="T12" fmla="*/ 86 w 735"/>
                <a:gd name="T13" fmla="*/ 109 h 894"/>
                <a:gd name="T14" fmla="*/ 73 w 735"/>
                <a:gd name="T15" fmla="*/ 144 h 894"/>
                <a:gd name="T16" fmla="*/ 53 w 735"/>
                <a:gd name="T17" fmla="*/ 165 h 894"/>
                <a:gd name="T18" fmla="*/ 40 w 735"/>
                <a:gd name="T19" fmla="*/ 183 h 894"/>
                <a:gd name="T20" fmla="*/ 22 w 735"/>
                <a:gd name="T21" fmla="*/ 194 h 894"/>
                <a:gd name="T22" fmla="*/ 13 w 735"/>
                <a:gd name="T23" fmla="*/ 207 h 894"/>
                <a:gd name="T24" fmla="*/ 2 w 735"/>
                <a:gd name="T25" fmla="*/ 217 h 894"/>
                <a:gd name="T26" fmla="*/ 2 w 735"/>
                <a:gd name="T27" fmla="*/ 239 h 894"/>
                <a:gd name="T28" fmla="*/ 17 w 735"/>
                <a:gd name="T29" fmla="*/ 241 h 894"/>
                <a:gd name="T30" fmla="*/ 2 w 735"/>
                <a:gd name="T31" fmla="*/ 255 h 894"/>
                <a:gd name="T32" fmla="*/ 6 w 735"/>
                <a:gd name="T33" fmla="*/ 261 h 894"/>
                <a:gd name="T34" fmla="*/ 10 w 735"/>
                <a:gd name="T35" fmla="*/ 266 h 894"/>
                <a:gd name="T36" fmla="*/ 7 w 735"/>
                <a:gd name="T37" fmla="*/ 278 h 894"/>
                <a:gd name="T38" fmla="*/ 16 w 735"/>
                <a:gd name="T39" fmla="*/ 286 h 894"/>
                <a:gd name="T40" fmla="*/ 40 w 735"/>
                <a:gd name="T41" fmla="*/ 275 h 894"/>
                <a:gd name="T42" fmla="*/ 49 w 735"/>
                <a:gd name="T43" fmla="*/ 266 h 894"/>
                <a:gd name="T44" fmla="*/ 57 w 735"/>
                <a:gd name="T45" fmla="*/ 255 h 894"/>
                <a:gd name="T46" fmla="*/ 72 w 735"/>
                <a:gd name="T47" fmla="*/ 245 h 894"/>
                <a:gd name="T48" fmla="*/ 74 w 735"/>
                <a:gd name="T49" fmla="*/ 174 h 894"/>
                <a:gd name="T50" fmla="*/ 87 w 735"/>
                <a:gd name="T51" fmla="*/ 154 h 894"/>
                <a:gd name="T52" fmla="*/ 121 w 735"/>
                <a:gd name="T53" fmla="*/ 93 h 894"/>
                <a:gd name="T54" fmla="*/ 146 w 735"/>
                <a:gd name="T55" fmla="*/ 82 h 894"/>
                <a:gd name="T56" fmla="*/ 181 w 735"/>
                <a:gd name="T57" fmla="*/ 61 h 894"/>
                <a:gd name="T58" fmla="*/ 207 w 735"/>
                <a:gd name="T59" fmla="*/ 66 h 894"/>
                <a:gd name="T60" fmla="*/ 240 w 735"/>
                <a:gd name="T61" fmla="*/ 60 h 894"/>
                <a:gd name="T62" fmla="*/ 253 w 735"/>
                <a:gd name="T63" fmla="*/ 33 h 894"/>
                <a:gd name="T64" fmla="*/ 234 w 735"/>
                <a:gd name="T65" fmla="*/ 25 h 894"/>
                <a:gd name="T66" fmla="*/ 253 w 735"/>
                <a:gd name="T67" fmla="*/ 23 h 894"/>
                <a:gd name="T68" fmla="*/ 252 w 735"/>
                <a:gd name="T69" fmla="*/ 13 h 894"/>
                <a:gd name="T70" fmla="*/ 232 w 735"/>
                <a:gd name="T71" fmla="*/ 12 h 894"/>
                <a:gd name="T72" fmla="*/ 232 w 735"/>
                <a:gd name="T73" fmla="*/ 6 h 894"/>
                <a:gd name="T74" fmla="*/ 227 w 735"/>
                <a:gd name="T75" fmla="*/ 0 h 894"/>
                <a:gd name="T76" fmla="*/ 220 w 735"/>
                <a:gd name="T77" fmla="*/ 12 h 894"/>
                <a:gd name="T78" fmla="*/ 214 w 735"/>
                <a:gd name="T79" fmla="*/ 5 h 894"/>
                <a:gd name="T80" fmla="*/ 199 w 735"/>
                <a:gd name="T81" fmla="*/ 29 h 894"/>
                <a:gd name="T82" fmla="*/ 202 w 735"/>
                <a:gd name="T83" fmla="*/ 10 h 894"/>
                <a:gd name="T84" fmla="*/ 199 w 735"/>
                <a:gd name="T85" fmla="*/ 6 h 894"/>
                <a:gd name="T86" fmla="*/ 187 w 735"/>
                <a:gd name="T87" fmla="*/ 19 h 894"/>
                <a:gd name="T88" fmla="*/ 177 w 735"/>
                <a:gd name="T89" fmla="*/ 27 h 894"/>
                <a:gd name="T90" fmla="*/ 162 w 735"/>
                <a:gd name="T91" fmla="*/ 24 h 894"/>
                <a:gd name="T92" fmla="*/ 168 w 735"/>
                <a:gd name="T93" fmla="*/ 33 h 894"/>
                <a:gd name="T94" fmla="*/ 155 w 735"/>
                <a:gd name="T95" fmla="*/ 40 h 894"/>
                <a:gd name="T96" fmla="*/ 142 w 735"/>
                <a:gd name="T97" fmla="*/ 35 h 894"/>
                <a:gd name="T98" fmla="*/ 132 w 735"/>
                <a:gd name="T99" fmla="*/ 44 h 894"/>
                <a:gd name="T100" fmla="*/ 109 w 735"/>
                <a:gd name="T101" fmla="*/ 62 h 894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735"/>
                <a:gd name="T154" fmla="*/ 0 h 894"/>
                <a:gd name="T155" fmla="*/ 735 w 735"/>
                <a:gd name="T156" fmla="*/ 894 h 894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735" h="894">
                  <a:moveTo>
                    <a:pt x="309" y="193"/>
                  </a:moveTo>
                  <a:lnTo>
                    <a:pt x="300" y="200"/>
                  </a:lnTo>
                  <a:lnTo>
                    <a:pt x="300" y="187"/>
                  </a:lnTo>
                  <a:lnTo>
                    <a:pt x="314" y="153"/>
                  </a:lnTo>
                  <a:lnTo>
                    <a:pt x="304" y="153"/>
                  </a:lnTo>
                  <a:lnTo>
                    <a:pt x="294" y="175"/>
                  </a:lnTo>
                  <a:lnTo>
                    <a:pt x="292" y="193"/>
                  </a:lnTo>
                  <a:lnTo>
                    <a:pt x="289" y="203"/>
                  </a:lnTo>
                  <a:lnTo>
                    <a:pt x="283" y="226"/>
                  </a:lnTo>
                  <a:lnTo>
                    <a:pt x="302" y="224"/>
                  </a:lnTo>
                  <a:lnTo>
                    <a:pt x="312" y="210"/>
                  </a:lnTo>
                  <a:lnTo>
                    <a:pt x="331" y="209"/>
                  </a:lnTo>
                  <a:lnTo>
                    <a:pt x="356" y="219"/>
                  </a:lnTo>
                  <a:lnTo>
                    <a:pt x="341" y="224"/>
                  </a:lnTo>
                  <a:lnTo>
                    <a:pt x="329" y="217"/>
                  </a:lnTo>
                  <a:lnTo>
                    <a:pt x="317" y="226"/>
                  </a:lnTo>
                  <a:lnTo>
                    <a:pt x="317" y="231"/>
                  </a:lnTo>
                  <a:lnTo>
                    <a:pt x="319" y="243"/>
                  </a:lnTo>
                  <a:lnTo>
                    <a:pt x="314" y="253"/>
                  </a:lnTo>
                  <a:lnTo>
                    <a:pt x="309" y="244"/>
                  </a:lnTo>
                  <a:lnTo>
                    <a:pt x="302" y="241"/>
                  </a:lnTo>
                  <a:lnTo>
                    <a:pt x="299" y="246"/>
                  </a:lnTo>
                  <a:lnTo>
                    <a:pt x="294" y="258"/>
                  </a:lnTo>
                  <a:lnTo>
                    <a:pt x="287" y="278"/>
                  </a:lnTo>
                  <a:lnTo>
                    <a:pt x="273" y="300"/>
                  </a:lnTo>
                  <a:lnTo>
                    <a:pt x="267" y="314"/>
                  </a:lnTo>
                  <a:lnTo>
                    <a:pt x="251" y="327"/>
                  </a:lnTo>
                  <a:lnTo>
                    <a:pt x="244" y="341"/>
                  </a:lnTo>
                  <a:lnTo>
                    <a:pt x="231" y="377"/>
                  </a:lnTo>
                  <a:lnTo>
                    <a:pt x="227" y="390"/>
                  </a:lnTo>
                  <a:lnTo>
                    <a:pt x="222" y="397"/>
                  </a:lnTo>
                  <a:lnTo>
                    <a:pt x="205" y="450"/>
                  </a:lnTo>
                  <a:lnTo>
                    <a:pt x="187" y="480"/>
                  </a:lnTo>
                  <a:lnTo>
                    <a:pt x="183" y="500"/>
                  </a:lnTo>
                  <a:lnTo>
                    <a:pt x="166" y="511"/>
                  </a:lnTo>
                  <a:lnTo>
                    <a:pt x="151" y="516"/>
                  </a:lnTo>
                  <a:lnTo>
                    <a:pt x="143" y="526"/>
                  </a:lnTo>
                  <a:lnTo>
                    <a:pt x="141" y="536"/>
                  </a:lnTo>
                  <a:lnTo>
                    <a:pt x="132" y="548"/>
                  </a:lnTo>
                  <a:lnTo>
                    <a:pt x="114" y="572"/>
                  </a:lnTo>
                  <a:lnTo>
                    <a:pt x="104" y="585"/>
                  </a:lnTo>
                  <a:lnTo>
                    <a:pt x="88" y="595"/>
                  </a:lnTo>
                  <a:lnTo>
                    <a:pt x="80" y="606"/>
                  </a:lnTo>
                  <a:lnTo>
                    <a:pt x="63" y="606"/>
                  </a:lnTo>
                  <a:lnTo>
                    <a:pt x="59" y="607"/>
                  </a:lnTo>
                  <a:lnTo>
                    <a:pt x="48" y="621"/>
                  </a:lnTo>
                  <a:lnTo>
                    <a:pt x="42" y="638"/>
                  </a:lnTo>
                  <a:lnTo>
                    <a:pt x="36" y="648"/>
                  </a:lnTo>
                  <a:lnTo>
                    <a:pt x="22" y="653"/>
                  </a:lnTo>
                  <a:lnTo>
                    <a:pt x="7" y="660"/>
                  </a:lnTo>
                  <a:lnTo>
                    <a:pt x="5" y="668"/>
                  </a:lnTo>
                  <a:lnTo>
                    <a:pt x="5" y="679"/>
                  </a:lnTo>
                  <a:lnTo>
                    <a:pt x="5" y="692"/>
                  </a:lnTo>
                  <a:lnTo>
                    <a:pt x="2" y="704"/>
                  </a:lnTo>
                  <a:lnTo>
                    <a:pt x="0" y="724"/>
                  </a:lnTo>
                  <a:lnTo>
                    <a:pt x="5" y="747"/>
                  </a:lnTo>
                  <a:lnTo>
                    <a:pt x="5" y="762"/>
                  </a:lnTo>
                  <a:lnTo>
                    <a:pt x="15" y="774"/>
                  </a:lnTo>
                  <a:lnTo>
                    <a:pt x="20" y="777"/>
                  </a:lnTo>
                  <a:lnTo>
                    <a:pt x="48" y="753"/>
                  </a:lnTo>
                  <a:lnTo>
                    <a:pt x="48" y="769"/>
                  </a:lnTo>
                  <a:lnTo>
                    <a:pt x="39" y="772"/>
                  </a:lnTo>
                  <a:lnTo>
                    <a:pt x="17" y="792"/>
                  </a:lnTo>
                  <a:lnTo>
                    <a:pt x="5" y="796"/>
                  </a:lnTo>
                  <a:lnTo>
                    <a:pt x="3" y="804"/>
                  </a:lnTo>
                  <a:lnTo>
                    <a:pt x="7" y="814"/>
                  </a:lnTo>
                  <a:lnTo>
                    <a:pt x="10" y="816"/>
                  </a:lnTo>
                  <a:lnTo>
                    <a:pt x="17" y="816"/>
                  </a:lnTo>
                  <a:lnTo>
                    <a:pt x="24" y="816"/>
                  </a:lnTo>
                  <a:lnTo>
                    <a:pt x="29" y="819"/>
                  </a:lnTo>
                  <a:lnTo>
                    <a:pt x="31" y="825"/>
                  </a:lnTo>
                  <a:lnTo>
                    <a:pt x="29" y="830"/>
                  </a:lnTo>
                  <a:lnTo>
                    <a:pt x="24" y="836"/>
                  </a:lnTo>
                  <a:lnTo>
                    <a:pt x="19" y="850"/>
                  </a:lnTo>
                  <a:lnTo>
                    <a:pt x="17" y="862"/>
                  </a:lnTo>
                  <a:lnTo>
                    <a:pt x="20" y="869"/>
                  </a:lnTo>
                  <a:lnTo>
                    <a:pt x="27" y="874"/>
                  </a:lnTo>
                  <a:lnTo>
                    <a:pt x="36" y="882"/>
                  </a:lnTo>
                  <a:lnTo>
                    <a:pt x="44" y="891"/>
                  </a:lnTo>
                  <a:lnTo>
                    <a:pt x="46" y="894"/>
                  </a:lnTo>
                  <a:lnTo>
                    <a:pt x="58" y="894"/>
                  </a:lnTo>
                  <a:lnTo>
                    <a:pt x="85" y="887"/>
                  </a:lnTo>
                  <a:lnTo>
                    <a:pt x="95" y="874"/>
                  </a:lnTo>
                  <a:lnTo>
                    <a:pt x="112" y="860"/>
                  </a:lnTo>
                  <a:lnTo>
                    <a:pt x="127" y="842"/>
                  </a:lnTo>
                  <a:lnTo>
                    <a:pt x="127" y="831"/>
                  </a:lnTo>
                  <a:lnTo>
                    <a:pt x="129" y="830"/>
                  </a:lnTo>
                  <a:lnTo>
                    <a:pt x="138" y="831"/>
                  </a:lnTo>
                  <a:lnTo>
                    <a:pt x="148" y="830"/>
                  </a:lnTo>
                  <a:lnTo>
                    <a:pt x="149" y="818"/>
                  </a:lnTo>
                  <a:lnTo>
                    <a:pt x="153" y="803"/>
                  </a:lnTo>
                  <a:lnTo>
                    <a:pt x="161" y="797"/>
                  </a:lnTo>
                  <a:lnTo>
                    <a:pt x="163" y="816"/>
                  </a:lnTo>
                  <a:lnTo>
                    <a:pt x="170" y="833"/>
                  </a:lnTo>
                  <a:lnTo>
                    <a:pt x="192" y="806"/>
                  </a:lnTo>
                  <a:lnTo>
                    <a:pt x="204" y="767"/>
                  </a:lnTo>
                  <a:lnTo>
                    <a:pt x="207" y="707"/>
                  </a:lnTo>
                  <a:lnTo>
                    <a:pt x="207" y="675"/>
                  </a:lnTo>
                  <a:lnTo>
                    <a:pt x="202" y="651"/>
                  </a:lnTo>
                  <a:lnTo>
                    <a:pt x="209" y="543"/>
                  </a:lnTo>
                  <a:lnTo>
                    <a:pt x="224" y="521"/>
                  </a:lnTo>
                  <a:lnTo>
                    <a:pt x="248" y="512"/>
                  </a:lnTo>
                  <a:lnTo>
                    <a:pt x="253" y="506"/>
                  </a:lnTo>
                  <a:lnTo>
                    <a:pt x="246" y="482"/>
                  </a:lnTo>
                  <a:lnTo>
                    <a:pt x="270" y="409"/>
                  </a:lnTo>
                  <a:lnTo>
                    <a:pt x="300" y="388"/>
                  </a:lnTo>
                  <a:lnTo>
                    <a:pt x="314" y="322"/>
                  </a:lnTo>
                  <a:lnTo>
                    <a:pt x="343" y="290"/>
                  </a:lnTo>
                  <a:lnTo>
                    <a:pt x="360" y="282"/>
                  </a:lnTo>
                  <a:lnTo>
                    <a:pt x="370" y="271"/>
                  </a:lnTo>
                  <a:lnTo>
                    <a:pt x="389" y="248"/>
                  </a:lnTo>
                  <a:lnTo>
                    <a:pt x="414" y="256"/>
                  </a:lnTo>
                  <a:lnTo>
                    <a:pt x="445" y="180"/>
                  </a:lnTo>
                  <a:lnTo>
                    <a:pt x="457" y="178"/>
                  </a:lnTo>
                  <a:lnTo>
                    <a:pt x="472" y="159"/>
                  </a:lnTo>
                  <a:lnTo>
                    <a:pt x="513" y="192"/>
                  </a:lnTo>
                  <a:lnTo>
                    <a:pt x="545" y="200"/>
                  </a:lnTo>
                  <a:lnTo>
                    <a:pt x="558" y="215"/>
                  </a:lnTo>
                  <a:lnTo>
                    <a:pt x="574" y="217"/>
                  </a:lnTo>
                  <a:lnTo>
                    <a:pt x="586" y="207"/>
                  </a:lnTo>
                  <a:lnTo>
                    <a:pt x="611" y="131"/>
                  </a:lnTo>
                  <a:lnTo>
                    <a:pt x="652" y="117"/>
                  </a:lnTo>
                  <a:lnTo>
                    <a:pt x="681" y="141"/>
                  </a:lnTo>
                  <a:lnTo>
                    <a:pt x="679" y="187"/>
                  </a:lnTo>
                  <a:lnTo>
                    <a:pt x="730" y="153"/>
                  </a:lnTo>
                  <a:lnTo>
                    <a:pt x="735" y="110"/>
                  </a:lnTo>
                  <a:lnTo>
                    <a:pt x="728" y="105"/>
                  </a:lnTo>
                  <a:lnTo>
                    <a:pt x="715" y="102"/>
                  </a:lnTo>
                  <a:lnTo>
                    <a:pt x="703" y="98"/>
                  </a:lnTo>
                  <a:lnTo>
                    <a:pt x="684" y="91"/>
                  </a:lnTo>
                  <a:lnTo>
                    <a:pt x="667" y="83"/>
                  </a:lnTo>
                  <a:lnTo>
                    <a:pt x="662" y="78"/>
                  </a:lnTo>
                  <a:lnTo>
                    <a:pt x="675" y="80"/>
                  </a:lnTo>
                  <a:lnTo>
                    <a:pt x="701" y="85"/>
                  </a:lnTo>
                  <a:lnTo>
                    <a:pt x="706" y="80"/>
                  </a:lnTo>
                  <a:lnTo>
                    <a:pt x="715" y="71"/>
                  </a:lnTo>
                  <a:lnTo>
                    <a:pt x="728" y="69"/>
                  </a:lnTo>
                  <a:lnTo>
                    <a:pt x="728" y="64"/>
                  </a:lnTo>
                  <a:lnTo>
                    <a:pt x="726" y="54"/>
                  </a:lnTo>
                  <a:lnTo>
                    <a:pt x="713" y="41"/>
                  </a:lnTo>
                  <a:lnTo>
                    <a:pt x="703" y="30"/>
                  </a:lnTo>
                  <a:lnTo>
                    <a:pt x="684" y="27"/>
                  </a:lnTo>
                  <a:lnTo>
                    <a:pt x="670" y="22"/>
                  </a:lnTo>
                  <a:lnTo>
                    <a:pt x="657" y="37"/>
                  </a:lnTo>
                  <a:lnTo>
                    <a:pt x="653" y="51"/>
                  </a:lnTo>
                  <a:lnTo>
                    <a:pt x="648" y="47"/>
                  </a:lnTo>
                  <a:lnTo>
                    <a:pt x="645" y="24"/>
                  </a:lnTo>
                  <a:lnTo>
                    <a:pt x="655" y="20"/>
                  </a:lnTo>
                  <a:lnTo>
                    <a:pt x="659" y="15"/>
                  </a:lnTo>
                  <a:lnTo>
                    <a:pt x="655" y="12"/>
                  </a:lnTo>
                  <a:lnTo>
                    <a:pt x="652" y="0"/>
                  </a:lnTo>
                  <a:lnTo>
                    <a:pt x="642" y="0"/>
                  </a:lnTo>
                  <a:lnTo>
                    <a:pt x="630" y="3"/>
                  </a:lnTo>
                  <a:lnTo>
                    <a:pt x="625" y="12"/>
                  </a:lnTo>
                  <a:lnTo>
                    <a:pt x="623" y="24"/>
                  </a:lnTo>
                  <a:lnTo>
                    <a:pt x="623" y="39"/>
                  </a:lnTo>
                  <a:lnTo>
                    <a:pt x="625" y="52"/>
                  </a:lnTo>
                  <a:lnTo>
                    <a:pt x="609" y="52"/>
                  </a:lnTo>
                  <a:lnTo>
                    <a:pt x="609" y="32"/>
                  </a:lnTo>
                  <a:lnTo>
                    <a:pt x="606" y="15"/>
                  </a:lnTo>
                  <a:lnTo>
                    <a:pt x="601" y="13"/>
                  </a:lnTo>
                  <a:lnTo>
                    <a:pt x="591" y="34"/>
                  </a:lnTo>
                  <a:lnTo>
                    <a:pt x="572" y="68"/>
                  </a:lnTo>
                  <a:lnTo>
                    <a:pt x="563" y="90"/>
                  </a:lnTo>
                  <a:lnTo>
                    <a:pt x="563" y="71"/>
                  </a:lnTo>
                  <a:lnTo>
                    <a:pt x="563" y="59"/>
                  </a:lnTo>
                  <a:lnTo>
                    <a:pt x="565" y="44"/>
                  </a:lnTo>
                  <a:lnTo>
                    <a:pt x="572" y="30"/>
                  </a:lnTo>
                  <a:lnTo>
                    <a:pt x="586" y="20"/>
                  </a:lnTo>
                  <a:lnTo>
                    <a:pt x="584" y="15"/>
                  </a:lnTo>
                  <a:lnTo>
                    <a:pt x="579" y="15"/>
                  </a:lnTo>
                  <a:lnTo>
                    <a:pt x="563" y="20"/>
                  </a:lnTo>
                  <a:lnTo>
                    <a:pt x="552" y="17"/>
                  </a:lnTo>
                  <a:lnTo>
                    <a:pt x="547" y="24"/>
                  </a:lnTo>
                  <a:lnTo>
                    <a:pt x="535" y="37"/>
                  </a:lnTo>
                  <a:lnTo>
                    <a:pt x="528" y="59"/>
                  </a:lnTo>
                  <a:lnTo>
                    <a:pt x="514" y="81"/>
                  </a:lnTo>
                  <a:lnTo>
                    <a:pt x="519" y="93"/>
                  </a:lnTo>
                  <a:lnTo>
                    <a:pt x="509" y="97"/>
                  </a:lnTo>
                  <a:lnTo>
                    <a:pt x="499" y="83"/>
                  </a:lnTo>
                  <a:lnTo>
                    <a:pt x="501" y="76"/>
                  </a:lnTo>
                  <a:lnTo>
                    <a:pt x="484" y="68"/>
                  </a:lnTo>
                  <a:lnTo>
                    <a:pt x="462" y="66"/>
                  </a:lnTo>
                  <a:lnTo>
                    <a:pt x="458" y="75"/>
                  </a:lnTo>
                  <a:lnTo>
                    <a:pt x="465" y="81"/>
                  </a:lnTo>
                  <a:lnTo>
                    <a:pt x="475" y="88"/>
                  </a:lnTo>
                  <a:lnTo>
                    <a:pt x="475" y="103"/>
                  </a:lnTo>
                  <a:lnTo>
                    <a:pt x="474" y="103"/>
                  </a:lnTo>
                  <a:lnTo>
                    <a:pt x="462" y="90"/>
                  </a:lnTo>
                  <a:lnTo>
                    <a:pt x="455" y="98"/>
                  </a:lnTo>
                  <a:lnTo>
                    <a:pt x="441" y="107"/>
                  </a:lnTo>
                  <a:lnTo>
                    <a:pt x="438" y="124"/>
                  </a:lnTo>
                  <a:lnTo>
                    <a:pt x="429" y="136"/>
                  </a:lnTo>
                  <a:lnTo>
                    <a:pt x="429" y="107"/>
                  </a:lnTo>
                  <a:lnTo>
                    <a:pt x="426" y="102"/>
                  </a:lnTo>
                  <a:lnTo>
                    <a:pt x="402" y="108"/>
                  </a:lnTo>
                  <a:lnTo>
                    <a:pt x="382" y="103"/>
                  </a:lnTo>
                  <a:lnTo>
                    <a:pt x="373" y="110"/>
                  </a:lnTo>
                  <a:lnTo>
                    <a:pt x="373" y="129"/>
                  </a:lnTo>
                  <a:lnTo>
                    <a:pt x="373" y="139"/>
                  </a:lnTo>
                  <a:lnTo>
                    <a:pt x="358" y="168"/>
                  </a:lnTo>
                  <a:lnTo>
                    <a:pt x="350" y="193"/>
                  </a:lnTo>
                  <a:lnTo>
                    <a:pt x="338" y="200"/>
                  </a:lnTo>
                  <a:lnTo>
                    <a:pt x="309" y="193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00" name="Freeform 149"/>
            <p:cNvSpPr>
              <a:spLocks/>
            </p:cNvSpPr>
            <p:nvPr/>
          </p:nvSpPr>
          <p:spPr bwMode="auto">
            <a:xfrm>
              <a:off x="3965675" y="1752628"/>
              <a:ext cx="215387" cy="420583"/>
            </a:xfrm>
            <a:custGeom>
              <a:avLst/>
              <a:gdLst>
                <a:gd name="T0" fmla="*/ 126 w 368"/>
                <a:gd name="T1" fmla="*/ 74 h 854"/>
                <a:gd name="T2" fmla="*/ 112 w 368"/>
                <a:gd name="T3" fmla="*/ 74 h 854"/>
                <a:gd name="T4" fmla="*/ 108 w 368"/>
                <a:gd name="T5" fmla="*/ 82 h 854"/>
                <a:gd name="T6" fmla="*/ 104 w 368"/>
                <a:gd name="T7" fmla="*/ 85 h 854"/>
                <a:gd name="T8" fmla="*/ 101 w 368"/>
                <a:gd name="T9" fmla="*/ 96 h 854"/>
                <a:gd name="T10" fmla="*/ 103 w 368"/>
                <a:gd name="T11" fmla="*/ 100 h 854"/>
                <a:gd name="T12" fmla="*/ 101 w 368"/>
                <a:gd name="T13" fmla="*/ 108 h 854"/>
                <a:gd name="T14" fmla="*/ 97 w 368"/>
                <a:gd name="T15" fmla="*/ 115 h 854"/>
                <a:gd name="T16" fmla="*/ 88 w 368"/>
                <a:gd name="T17" fmla="*/ 125 h 854"/>
                <a:gd name="T18" fmla="*/ 79 w 368"/>
                <a:gd name="T19" fmla="*/ 130 h 854"/>
                <a:gd name="T20" fmla="*/ 70 w 368"/>
                <a:gd name="T21" fmla="*/ 137 h 854"/>
                <a:gd name="T22" fmla="*/ 72 w 368"/>
                <a:gd name="T23" fmla="*/ 142 h 854"/>
                <a:gd name="T24" fmla="*/ 66 w 368"/>
                <a:gd name="T25" fmla="*/ 146 h 854"/>
                <a:gd name="T26" fmla="*/ 64 w 368"/>
                <a:gd name="T27" fmla="*/ 150 h 854"/>
                <a:gd name="T28" fmla="*/ 66 w 368"/>
                <a:gd name="T29" fmla="*/ 160 h 854"/>
                <a:gd name="T30" fmla="*/ 62 w 368"/>
                <a:gd name="T31" fmla="*/ 161 h 854"/>
                <a:gd name="T32" fmla="*/ 62 w 368"/>
                <a:gd name="T33" fmla="*/ 170 h 854"/>
                <a:gd name="T34" fmla="*/ 66 w 368"/>
                <a:gd name="T35" fmla="*/ 179 h 854"/>
                <a:gd name="T36" fmla="*/ 71 w 368"/>
                <a:gd name="T37" fmla="*/ 181 h 854"/>
                <a:gd name="T38" fmla="*/ 74 w 368"/>
                <a:gd name="T39" fmla="*/ 185 h 854"/>
                <a:gd name="T40" fmla="*/ 78 w 368"/>
                <a:gd name="T41" fmla="*/ 191 h 854"/>
                <a:gd name="T42" fmla="*/ 78 w 368"/>
                <a:gd name="T43" fmla="*/ 195 h 854"/>
                <a:gd name="T44" fmla="*/ 67 w 368"/>
                <a:gd name="T45" fmla="*/ 212 h 854"/>
                <a:gd name="T46" fmla="*/ 61 w 368"/>
                <a:gd name="T47" fmla="*/ 216 h 854"/>
                <a:gd name="T48" fmla="*/ 58 w 368"/>
                <a:gd name="T49" fmla="*/ 223 h 854"/>
                <a:gd name="T50" fmla="*/ 55 w 368"/>
                <a:gd name="T51" fmla="*/ 239 h 854"/>
                <a:gd name="T52" fmla="*/ 53 w 368"/>
                <a:gd name="T53" fmla="*/ 255 h 854"/>
                <a:gd name="T54" fmla="*/ 44 w 368"/>
                <a:gd name="T55" fmla="*/ 259 h 854"/>
                <a:gd name="T56" fmla="*/ 36 w 368"/>
                <a:gd name="T57" fmla="*/ 262 h 854"/>
                <a:gd name="T58" fmla="*/ 35 w 368"/>
                <a:gd name="T59" fmla="*/ 267 h 854"/>
                <a:gd name="T60" fmla="*/ 29 w 368"/>
                <a:gd name="T61" fmla="*/ 271 h 854"/>
                <a:gd name="T62" fmla="*/ 16 w 368"/>
                <a:gd name="T63" fmla="*/ 272 h 854"/>
                <a:gd name="T64" fmla="*/ 11 w 368"/>
                <a:gd name="T65" fmla="*/ 269 h 854"/>
                <a:gd name="T66" fmla="*/ 10 w 368"/>
                <a:gd name="T67" fmla="*/ 262 h 854"/>
                <a:gd name="T68" fmla="*/ 14 w 368"/>
                <a:gd name="T69" fmla="*/ 259 h 854"/>
                <a:gd name="T70" fmla="*/ 18 w 368"/>
                <a:gd name="T71" fmla="*/ 255 h 854"/>
                <a:gd name="T72" fmla="*/ 16 w 368"/>
                <a:gd name="T73" fmla="*/ 249 h 854"/>
                <a:gd name="T74" fmla="*/ 11 w 368"/>
                <a:gd name="T75" fmla="*/ 241 h 854"/>
                <a:gd name="T76" fmla="*/ 7 w 368"/>
                <a:gd name="T77" fmla="*/ 234 h 854"/>
                <a:gd name="T78" fmla="*/ 0 w 368"/>
                <a:gd name="T79" fmla="*/ 209 h 854"/>
                <a:gd name="T80" fmla="*/ 12 w 368"/>
                <a:gd name="T81" fmla="*/ 188 h 854"/>
                <a:gd name="T82" fmla="*/ 13 w 368"/>
                <a:gd name="T83" fmla="*/ 159 h 854"/>
                <a:gd name="T84" fmla="*/ 14 w 368"/>
                <a:gd name="T85" fmla="*/ 117 h 854"/>
                <a:gd name="T86" fmla="*/ 28 w 368"/>
                <a:gd name="T87" fmla="*/ 107 h 854"/>
                <a:gd name="T88" fmla="*/ 27 w 368"/>
                <a:gd name="T89" fmla="*/ 97 h 854"/>
                <a:gd name="T90" fmla="*/ 46 w 368"/>
                <a:gd name="T91" fmla="*/ 67 h 854"/>
                <a:gd name="T92" fmla="*/ 61 w 368"/>
                <a:gd name="T93" fmla="*/ 36 h 854"/>
                <a:gd name="T94" fmla="*/ 71 w 368"/>
                <a:gd name="T95" fmla="*/ 30 h 854"/>
                <a:gd name="T96" fmla="*/ 86 w 368"/>
                <a:gd name="T97" fmla="*/ 25 h 854"/>
                <a:gd name="T98" fmla="*/ 101 w 368"/>
                <a:gd name="T99" fmla="*/ 0 h 854"/>
                <a:gd name="T100" fmla="*/ 130 w 368"/>
                <a:gd name="T101" fmla="*/ 75 h 854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368"/>
                <a:gd name="T154" fmla="*/ 0 h 854"/>
                <a:gd name="T155" fmla="*/ 368 w 368"/>
                <a:gd name="T156" fmla="*/ 854 h 854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368" h="854">
                  <a:moveTo>
                    <a:pt x="368" y="234"/>
                  </a:moveTo>
                  <a:lnTo>
                    <a:pt x="358" y="231"/>
                  </a:lnTo>
                  <a:lnTo>
                    <a:pt x="341" y="233"/>
                  </a:lnTo>
                  <a:lnTo>
                    <a:pt x="317" y="233"/>
                  </a:lnTo>
                  <a:lnTo>
                    <a:pt x="309" y="243"/>
                  </a:lnTo>
                  <a:lnTo>
                    <a:pt x="307" y="256"/>
                  </a:lnTo>
                  <a:lnTo>
                    <a:pt x="297" y="261"/>
                  </a:lnTo>
                  <a:lnTo>
                    <a:pt x="293" y="266"/>
                  </a:lnTo>
                  <a:lnTo>
                    <a:pt x="290" y="292"/>
                  </a:lnTo>
                  <a:lnTo>
                    <a:pt x="285" y="299"/>
                  </a:lnTo>
                  <a:lnTo>
                    <a:pt x="287" y="309"/>
                  </a:lnTo>
                  <a:lnTo>
                    <a:pt x="292" y="314"/>
                  </a:lnTo>
                  <a:lnTo>
                    <a:pt x="295" y="326"/>
                  </a:lnTo>
                  <a:lnTo>
                    <a:pt x="285" y="338"/>
                  </a:lnTo>
                  <a:lnTo>
                    <a:pt x="280" y="348"/>
                  </a:lnTo>
                  <a:lnTo>
                    <a:pt x="275" y="361"/>
                  </a:lnTo>
                  <a:lnTo>
                    <a:pt x="254" y="382"/>
                  </a:lnTo>
                  <a:lnTo>
                    <a:pt x="249" y="390"/>
                  </a:lnTo>
                  <a:lnTo>
                    <a:pt x="236" y="395"/>
                  </a:lnTo>
                  <a:lnTo>
                    <a:pt x="224" y="407"/>
                  </a:lnTo>
                  <a:lnTo>
                    <a:pt x="205" y="426"/>
                  </a:lnTo>
                  <a:lnTo>
                    <a:pt x="197" y="429"/>
                  </a:lnTo>
                  <a:lnTo>
                    <a:pt x="197" y="434"/>
                  </a:lnTo>
                  <a:lnTo>
                    <a:pt x="203" y="443"/>
                  </a:lnTo>
                  <a:lnTo>
                    <a:pt x="198" y="451"/>
                  </a:lnTo>
                  <a:lnTo>
                    <a:pt x="188" y="457"/>
                  </a:lnTo>
                  <a:lnTo>
                    <a:pt x="180" y="458"/>
                  </a:lnTo>
                  <a:lnTo>
                    <a:pt x="180" y="468"/>
                  </a:lnTo>
                  <a:lnTo>
                    <a:pt x="178" y="489"/>
                  </a:lnTo>
                  <a:lnTo>
                    <a:pt x="186" y="499"/>
                  </a:lnTo>
                  <a:lnTo>
                    <a:pt x="181" y="504"/>
                  </a:lnTo>
                  <a:lnTo>
                    <a:pt x="176" y="504"/>
                  </a:lnTo>
                  <a:lnTo>
                    <a:pt x="176" y="513"/>
                  </a:lnTo>
                  <a:lnTo>
                    <a:pt x="175" y="533"/>
                  </a:lnTo>
                  <a:lnTo>
                    <a:pt x="180" y="548"/>
                  </a:lnTo>
                  <a:lnTo>
                    <a:pt x="186" y="560"/>
                  </a:lnTo>
                  <a:lnTo>
                    <a:pt x="195" y="562"/>
                  </a:lnTo>
                  <a:lnTo>
                    <a:pt x="200" y="567"/>
                  </a:lnTo>
                  <a:lnTo>
                    <a:pt x="207" y="570"/>
                  </a:lnTo>
                  <a:lnTo>
                    <a:pt x="209" y="580"/>
                  </a:lnTo>
                  <a:lnTo>
                    <a:pt x="215" y="592"/>
                  </a:lnTo>
                  <a:lnTo>
                    <a:pt x="220" y="597"/>
                  </a:lnTo>
                  <a:lnTo>
                    <a:pt x="222" y="599"/>
                  </a:lnTo>
                  <a:lnTo>
                    <a:pt x="220" y="609"/>
                  </a:lnTo>
                  <a:lnTo>
                    <a:pt x="198" y="645"/>
                  </a:lnTo>
                  <a:lnTo>
                    <a:pt x="190" y="664"/>
                  </a:lnTo>
                  <a:lnTo>
                    <a:pt x="185" y="669"/>
                  </a:lnTo>
                  <a:lnTo>
                    <a:pt x="173" y="675"/>
                  </a:lnTo>
                  <a:lnTo>
                    <a:pt x="166" y="684"/>
                  </a:lnTo>
                  <a:lnTo>
                    <a:pt x="163" y="697"/>
                  </a:lnTo>
                  <a:lnTo>
                    <a:pt x="156" y="720"/>
                  </a:lnTo>
                  <a:lnTo>
                    <a:pt x="156" y="747"/>
                  </a:lnTo>
                  <a:lnTo>
                    <a:pt x="156" y="787"/>
                  </a:lnTo>
                  <a:lnTo>
                    <a:pt x="151" y="798"/>
                  </a:lnTo>
                  <a:lnTo>
                    <a:pt x="142" y="808"/>
                  </a:lnTo>
                  <a:lnTo>
                    <a:pt x="124" y="811"/>
                  </a:lnTo>
                  <a:lnTo>
                    <a:pt x="115" y="815"/>
                  </a:lnTo>
                  <a:lnTo>
                    <a:pt x="103" y="820"/>
                  </a:lnTo>
                  <a:lnTo>
                    <a:pt x="100" y="826"/>
                  </a:lnTo>
                  <a:lnTo>
                    <a:pt x="100" y="835"/>
                  </a:lnTo>
                  <a:lnTo>
                    <a:pt x="91" y="845"/>
                  </a:lnTo>
                  <a:lnTo>
                    <a:pt x="81" y="848"/>
                  </a:lnTo>
                  <a:lnTo>
                    <a:pt x="66" y="854"/>
                  </a:lnTo>
                  <a:lnTo>
                    <a:pt x="46" y="850"/>
                  </a:lnTo>
                  <a:lnTo>
                    <a:pt x="40" y="852"/>
                  </a:lnTo>
                  <a:lnTo>
                    <a:pt x="32" y="843"/>
                  </a:lnTo>
                  <a:lnTo>
                    <a:pt x="29" y="833"/>
                  </a:lnTo>
                  <a:lnTo>
                    <a:pt x="27" y="820"/>
                  </a:lnTo>
                  <a:lnTo>
                    <a:pt x="32" y="815"/>
                  </a:lnTo>
                  <a:lnTo>
                    <a:pt x="39" y="809"/>
                  </a:lnTo>
                  <a:lnTo>
                    <a:pt x="46" y="804"/>
                  </a:lnTo>
                  <a:lnTo>
                    <a:pt x="52" y="798"/>
                  </a:lnTo>
                  <a:lnTo>
                    <a:pt x="47" y="789"/>
                  </a:lnTo>
                  <a:lnTo>
                    <a:pt x="46" y="779"/>
                  </a:lnTo>
                  <a:lnTo>
                    <a:pt x="34" y="762"/>
                  </a:lnTo>
                  <a:lnTo>
                    <a:pt x="30" y="753"/>
                  </a:lnTo>
                  <a:lnTo>
                    <a:pt x="24" y="748"/>
                  </a:lnTo>
                  <a:lnTo>
                    <a:pt x="20" y="731"/>
                  </a:lnTo>
                  <a:lnTo>
                    <a:pt x="12" y="703"/>
                  </a:lnTo>
                  <a:lnTo>
                    <a:pt x="0" y="655"/>
                  </a:lnTo>
                  <a:lnTo>
                    <a:pt x="22" y="628"/>
                  </a:lnTo>
                  <a:lnTo>
                    <a:pt x="34" y="589"/>
                  </a:lnTo>
                  <a:lnTo>
                    <a:pt x="37" y="529"/>
                  </a:lnTo>
                  <a:lnTo>
                    <a:pt x="37" y="497"/>
                  </a:lnTo>
                  <a:lnTo>
                    <a:pt x="32" y="473"/>
                  </a:lnTo>
                  <a:lnTo>
                    <a:pt x="39" y="365"/>
                  </a:lnTo>
                  <a:lnTo>
                    <a:pt x="54" y="343"/>
                  </a:lnTo>
                  <a:lnTo>
                    <a:pt x="78" y="334"/>
                  </a:lnTo>
                  <a:lnTo>
                    <a:pt x="83" y="328"/>
                  </a:lnTo>
                  <a:lnTo>
                    <a:pt x="76" y="304"/>
                  </a:lnTo>
                  <a:lnTo>
                    <a:pt x="100" y="231"/>
                  </a:lnTo>
                  <a:lnTo>
                    <a:pt x="130" y="210"/>
                  </a:lnTo>
                  <a:lnTo>
                    <a:pt x="144" y="144"/>
                  </a:lnTo>
                  <a:lnTo>
                    <a:pt x="173" y="112"/>
                  </a:lnTo>
                  <a:lnTo>
                    <a:pt x="190" y="104"/>
                  </a:lnTo>
                  <a:lnTo>
                    <a:pt x="200" y="93"/>
                  </a:lnTo>
                  <a:lnTo>
                    <a:pt x="219" y="70"/>
                  </a:lnTo>
                  <a:lnTo>
                    <a:pt x="244" y="78"/>
                  </a:lnTo>
                  <a:lnTo>
                    <a:pt x="275" y="2"/>
                  </a:lnTo>
                  <a:lnTo>
                    <a:pt x="287" y="0"/>
                  </a:lnTo>
                  <a:lnTo>
                    <a:pt x="348" y="54"/>
                  </a:lnTo>
                  <a:lnTo>
                    <a:pt x="368" y="234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01" name="Freeform 150"/>
            <p:cNvSpPr>
              <a:spLocks/>
            </p:cNvSpPr>
            <p:nvPr/>
          </p:nvSpPr>
          <p:spPr bwMode="auto">
            <a:xfrm>
              <a:off x="3365463" y="1844496"/>
              <a:ext cx="183797" cy="104787"/>
            </a:xfrm>
            <a:custGeom>
              <a:avLst/>
              <a:gdLst>
                <a:gd name="T0" fmla="*/ 64 w 312"/>
                <a:gd name="T1" fmla="*/ 66 h 209"/>
                <a:gd name="T2" fmla="*/ 74 w 312"/>
                <a:gd name="T3" fmla="*/ 61 h 209"/>
                <a:gd name="T4" fmla="*/ 88 w 312"/>
                <a:gd name="T5" fmla="*/ 53 h 209"/>
                <a:gd name="T6" fmla="*/ 94 w 312"/>
                <a:gd name="T7" fmla="*/ 50 h 209"/>
                <a:gd name="T8" fmla="*/ 99 w 312"/>
                <a:gd name="T9" fmla="*/ 48 h 209"/>
                <a:gd name="T10" fmla="*/ 104 w 312"/>
                <a:gd name="T11" fmla="*/ 40 h 209"/>
                <a:gd name="T12" fmla="*/ 107 w 312"/>
                <a:gd name="T13" fmla="*/ 33 h 209"/>
                <a:gd name="T14" fmla="*/ 110 w 312"/>
                <a:gd name="T15" fmla="*/ 28 h 209"/>
                <a:gd name="T16" fmla="*/ 107 w 312"/>
                <a:gd name="T17" fmla="*/ 22 h 209"/>
                <a:gd name="T18" fmla="*/ 96 w 312"/>
                <a:gd name="T19" fmla="*/ 15 h 209"/>
                <a:gd name="T20" fmla="*/ 95 w 312"/>
                <a:gd name="T21" fmla="*/ 8 h 209"/>
                <a:gd name="T22" fmla="*/ 95 w 312"/>
                <a:gd name="T23" fmla="*/ 3 h 209"/>
                <a:gd name="T24" fmla="*/ 88 w 312"/>
                <a:gd name="T25" fmla="*/ 6 h 209"/>
                <a:gd name="T26" fmla="*/ 81 w 312"/>
                <a:gd name="T27" fmla="*/ 0 h 209"/>
                <a:gd name="T28" fmla="*/ 78 w 312"/>
                <a:gd name="T29" fmla="*/ 9 h 209"/>
                <a:gd name="T30" fmla="*/ 62 w 312"/>
                <a:gd name="T31" fmla="*/ 8 h 209"/>
                <a:gd name="T32" fmla="*/ 50 w 312"/>
                <a:gd name="T33" fmla="*/ 11 h 209"/>
                <a:gd name="T34" fmla="*/ 48 w 312"/>
                <a:gd name="T35" fmla="*/ 18 h 209"/>
                <a:gd name="T36" fmla="*/ 40 w 312"/>
                <a:gd name="T37" fmla="*/ 12 h 209"/>
                <a:gd name="T38" fmla="*/ 36 w 312"/>
                <a:gd name="T39" fmla="*/ 21 h 209"/>
                <a:gd name="T40" fmla="*/ 32 w 312"/>
                <a:gd name="T41" fmla="*/ 30 h 209"/>
                <a:gd name="T42" fmla="*/ 31 w 312"/>
                <a:gd name="T43" fmla="*/ 25 h 209"/>
                <a:gd name="T44" fmla="*/ 31 w 312"/>
                <a:gd name="T45" fmla="*/ 17 h 209"/>
                <a:gd name="T46" fmla="*/ 27 w 312"/>
                <a:gd name="T47" fmla="*/ 10 h 209"/>
                <a:gd name="T48" fmla="*/ 22 w 312"/>
                <a:gd name="T49" fmla="*/ 6 h 209"/>
                <a:gd name="T50" fmla="*/ 14 w 312"/>
                <a:gd name="T51" fmla="*/ 2 h 209"/>
                <a:gd name="T52" fmla="*/ 18 w 312"/>
                <a:gd name="T53" fmla="*/ 10 h 209"/>
                <a:gd name="T54" fmla="*/ 17 w 312"/>
                <a:gd name="T55" fmla="*/ 14 h 209"/>
                <a:gd name="T56" fmla="*/ 13 w 312"/>
                <a:gd name="T57" fmla="*/ 9 h 209"/>
                <a:gd name="T58" fmla="*/ 9 w 312"/>
                <a:gd name="T59" fmla="*/ 6 h 209"/>
                <a:gd name="T60" fmla="*/ 9 w 312"/>
                <a:gd name="T61" fmla="*/ 14 h 209"/>
                <a:gd name="T62" fmla="*/ 8 w 312"/>
                <a:gd name="T63" fmla="*/ 17 h 209"/>
                <a:gd name="T64" fmla="*/ 2 w 312"/>
                <a:gd name="T65" fmla="*/ 21 h 209"/>
                <a:gd name="T66" fmla="*/ 0 w 312"/>
                <a:gd name="T67" fmla="*/ 24 h 209"/>
                <a:gd name="T68" fmla="*/ 6 w 312"/>
                <a:gd name="T69" fmla="*/ 26 h 209"/>
                <a:gd name="T70" fmla="*/ 8 w 312"/>
                <a:gd name="T71" fmla="*/ 25 h 209"/>
                <a:gd name="T72" fmla="*/ 16 w 312"/>
                <a:gd name="T73" fmla="*/ 23 h 209"/>
                <a:gd name="T74" fmla="*/ 24 w 312"/>
                <a:gd name="T75" fmla="*/ 25 h 209"/>
                <a:gd name="T76" fmla="*/ 23 w 312"/>
                <a:gd name="T77" fmla="*/ 26 h 209"/>
                <a:gd name="T78" fmla="*/ 19 w 312"/>
                <a:gd name="T79" fmla="*/ 29 h 209"/>
                <a:gd name="T80" fmla="*/ 23 w 312"/>
                <a:gd name="T81" fmla="*/ 32 h 209"/>
                <a:gd name="T82" fmla="*/ 23 w 312"/>
                <a:gd name="T83" fmla="*/ 33 h 209"/>
                <a:gd name="T84" fmla="*/ 12 w 312"/>
                <a:gd name="T85" fmla="*/ 35 h 209"/>
                <a:gd name="T86" fmla="*/ 4 w 312"/>
                <a:gd name="T87" fmla="*/ 37 h 209"/>
                <a:gd name="T88" fmla="*/ 16 w 312"/>
                <a:gd name="T89" fmla="*/ 41 h 209"/>
                <a:gd name="T90" fmla="*/ 22 w 312"/>
                <a:gd name="T91" fmla="*/ 46 h 209"/>
                <a:gd name="T92" fmla="*/ 27 w 312"/>
                <a:gd name="T93" fmla="*/ 53 h 209"/>
                <a:gd name="T94" fmla="*/ 19 w 312"/>
                <a:gd name="T95" fmla="*/ 56 h 209"/>
                <a:gd name="T96" fmla="*/ 36 w 312"/>
                <a:gd name="T97" fmla="*/ 59 h 209"/>
                <a:gd name="T98" fmla="*/ 51 w 312"/>
                <a:gd name="T99" fmla="*/ 67 h 209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312"/>
                <a:gd name="T151" fmla="*/ 0 h 209"/>
                <a:gd name="T152" fmla="*/ 312 w 312"/>
                <a:gd name="T153" fmla="*/ 209 h 209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312" h="209">
                  <a:moveTo>
                    <a:pt x="169" y="209"/>
                  </a:moveTo>
                  <a:lnTo>
                    <a:pt x="181" y="203"/>
                  </a:lnTo>
                  <a:lnTo>
                    <a:pt x="191" y="197"/>
                  </a:lnTo>
                  <a:lnTo>
                    <a:pt x="210" y="186"/>
                  </a:lnTo>
                  <a:lnTo>
                    <a:pt x="224" y="178"/>
                  </a:lnTo>
                  <a:lnTo>
                    <a:pt x="249" y="163"/>
                  </a:lnTo>
                  <a:lnTo>
                    <a:pt x="259" y="158"/>
                  </a:lnTo>
                  <a:lnTo>
                    <a:pt x="268" y="153"/>
                  </a:lnTo>
                  <a:lnTo>
                    <a:pt x="278" y="154"/>
                  </a:lnTo>
                  <a:lnTo>
                    <a:pt x="280" y="149"/>
                  </a:lnTo>
                  <a:lnTo>
                    <a:pt x="285" y="139"/>
                  </a:lnTo>
                  <a:lnTo>
                    <a:pt x="295" y="124"/>
                  </a:lnTo>
                  <a:lnTo>
                    <a:pt x="295" y="107"/>
                  </a:lnTo>
                  <a:lnTo>
                    <a:pt x="303" y="102"/>
                  </a:lnTo>
                  <a:lnTo>
                    <a:pt x="310" y="95"/>
                  </a:lnTo>
                  <a:lnTo>
                    <a:pt x="312" y="86"/>
                  </a:lnTo>
                  <a:lnTo>
                    <a:pt x="310" y="76"/>
                  </a:lnTo>
                  <a:lnTo>
                    <a:pt x="303" y="69"/>
                  </a:lnTo>
                  <a:lnTo>
                    <a:pt x="285" y="54"/>
                  </a:lnTo>
                  <a:lnTo>
                    <a:pt x="273" y="46"/>
                  </a:lnTo>
                  <a:lnTo>
                    <a:pt x="268" y="35"/>
                  </a:lnTo>
                  <a:lnTo>
                    <a:pt x="269" y="24"/>
                  </a:lnTo>
                  <a:lnTo>
                    <a:pt x="269" y="10"/>
                  </a:lnTo>
                  <a:lnTo>
                    <a:pt x="269" y="8"/>
                  </a:lnTo>
                  <a:lnTo>
                    <a:pt x="259" y="17"/>
                  </a:lnTo>
                  <a:lnTo>
                    <a:pt x="251" y="17"/>
                  </a:lnTo>
                  <a:lnTo>
                    <a:pt x="242" y="3"/>
                  </a:lnTo>
                  <a:lnTo>
                    <a:pt x="229" y="0"/>
                  </a:lnTo>
                  <a:lnTo>
                    <a:pt x="222" y="7"/>
                  </a:lnTo>
                  <a:lnTo>
                    <a:pt x="222" y="29"/>
                  </a:lnTo>
                  <a:lnTo>
                    <a:pt x="198" y="30"/>
                  </a:lnTo>
                  <a:lnTo>
                    <a:pt x="176" y="25"/>
                  </a:lnTo>
                  <a:lnTo>
                    <a:pt x="154" y="27"/>
                  </a:lnTo>
                  <a:lnTo>
                    <a:pt x="142" y="34"/>
                  </a:lnTo>
                  <a:lnTo>
                    <a:pt x="140" y="56"/>
                  </a:lnTo>
                  <a:lnTo>
                    <a:pt x="135" y="54"/>
                  </a:lnTo>
                  <a:lnTo>
                    <a:pt x="124" y="35"/>
                  </a:lnTo>
                  <a:lnTo>
                    <a:pt x="113" y="37"/>
                  </a:lnTo>
                  <a:lnTo>
                    <a:pt x="112" y="63"/>
                  </a:lnTo>
                  <a:lnTo>
                    <a:pt x="101" y="66"/>
                  </a:lnTo>
                  <a:lnTo>
                    <a:pt x="100" y="86"/>
                  </a:lnTo>
                  <a:lnTo>
                    <a:pt x="91" y="93"/>
                  </a:lnTo>
                  <a:lnTo>
                    <a:pt x="86" y="91"/>
                  </a:lnTo>
                  <a:lnTo>
                    <a:pt x="88" y="76"/>
                  </a:lnTo>
                  <a:lnTo>
                    <a:pt x="86" y="63"/>
                  </a:lnTo>
                  <a:lnTo>
                    <a:pt x="88" y="51"/>
                  </a:lnTo>
                  <a:lnTo>
                    <a:pt x="91" y="44"/>
                  </a:lnTo>
                  <a:lnTo>
                    <a:pt x="76" y="32"/>
                  </a:lnTo>
                  <a:lnTo>
                    <a:pt x="73" y="22"/>
                  </a:lnTo>
                  <a:lnTo>
                    <a:pt x="62" y="17"/>
                  </a:lnTo>
                  <a:lnTo>
                    <a:pt x="51" y="5"/>
                  </a:lnTo>
                  <a:lnTo>
                    <a:pt x="39" y="7"/>
                  </a:lnTo>
                  <a:lnTo>
                    <a:pt x="44" y="22"/>
                  </a:lnTo>
                  <a:lnTo>
                    <a:pt x="51" y="30"/>
                  </a:lnTo>
                  <a:lnTo>
                    <a:pt x="52" y="44"/>
                  </a:lnTo>
                  <a:lnTo>
                    <a:pt x="49" y="44"/>
                  </a:lnTo>
                  <a:lnTo>
                    <a:pt x="42" y="41"/>
                  </a:lnTo>
                  <a:lnTo>
                    <a:pt x="37" y="29"/>
                  </a:lnTo>
                  <a:lnTo>
                    <a:pt x="32" y="18"/>
                  </a:lnTo>
                  <a:lnTo>
                    <a:pt x="25" y="18"/>
                  </a:lnTo>
                  <a:lnTo>
                    <a:pt x="25" y="32"/>
                  </a:lnTo>
                  <a:lnTo>
                    <a:pt x="25" y="42"/>
                  </a:lnTo>
                  <a:lnTo>
                    <a:pt x="22" y="47"/>
                  </a:lnTo>
                  <a:lnTo>
                    <a:pt x="22" y="51"/>
                  </a:lnTo>
                  <a:lnTo>
                    <a:pt x="17" y="56"/>
                  </a:lnTo>
                  <a:lnTo>
                    <a:pt x="6" y="64"/>
                  </a:lnTo>
                  <a:lnTo>
                    <a:pt x="0" y="71"/>
                  </a:lnTo>
                  <a:lnTo>
                    <a:pt x="1" y="74"/>
                  </a:lnTo>
                  <a:lnTo>
                    <a:pt x="5" y="74"/>
                  </a:lnTo>
                  <a:lnTo>
                    <a:pt x="17" y="80"/>
                  </a:lnTo>
                  <a:lnTo>
                    <a:pt x="20" y="80"/>
                  </a:lnTo>
                  <a:lnTo>
                    <a:pt x="23" y="76"/>
                  </a:lnTo>
                  <a:lnTo>
                    <a:pt x="32" y="71"/>
                  </a:lnTo>
                  <a:lnTo>
                    <a:pt x="45" y="71"/>
                  </a:lnTo>
                  <a:lnTo>
                    <a:pt x="56" y="73"/>
                  </a:lnTo>
                  <a:lnTo>
                    <a:pt x="69" y="76"/>
                  </a:lnTo>
                  <a:lnTo>
                    <a:pt x="73" y="76"/>
                  </a:lnTo>
                  <a:lnTo>
                    <a:pt x="66" y="81"/>
                  </a:lnTo>
                  <a:lnTo>
                    <a:pt x="61" y="85"/>
                  </a:lnTo>
                  <a:lnTo>
                    <a:pt x="54" y="90"/>
                  </a:lnTo>
                  <a:lnTo>
                    <a:pt x="54" y="97"/>
                  </a:lnTo>
                  <a:lnTo>
                    <a:pt x="64" y="97"/>
                  </a:lnTo>
                  <a:lnTo>
                    <a:pt x="71" y="98"/>
                  </a:lnTo>
                  <a:lnTo>
                    <a:pt x="64" y="102"/>
                  </a:lnTo>
                  <a:lnTo>
                    <a:pt x="51" y="103"/>
                  </a:lnTo>
                  <a:lnTo>
                    <a:pt x="34" y="107"/>
                  </a:lnTo>
                  <a:lnTo>
                    <a:pt x="22" y="112"/>
                  </a:lnTo>
                  <a:lnTo>
                    <a:pt x="10" y="115"/>
                  </a:lnTo>
                  <a:lnTo>
                    <a:pt x="15" y="122"/>
                  </a:lnTo>
                  <a:lnTo>
                    <a:pt x="45" y="125"/>
                  </a:lnTo>
                  <a:lnTo>
                    <a:pt x="59" y="127"/>
                  </a:lnTo>
                  <a:lnTo>
                    <a:pt x="62" y="141"/>
                  </a:lnTo>
                  <a:lnTo>
                    <a:pt x="73" y="146"/>
                  </a:lnTo>
                  <a:lnTo>
                    <a:pt x="76" y="164"/>
                  </a:lnTo>
                  <a:lnTo>
                    <a:pt x="71" y="168"/>
                  </a:lnTo>
                  <a:lnTo>
                    <a:pt x="54" y="171"/>
                  </a:lnTo>
                  <a:lnTo>
                    <a:pt x="56" y="183"/>
                  </a:lnTo>
                  <a:lnTo>
                    <a:pt x="101" y="181"/>
                  </a:lnTo>
                  <a:lnTo>
                    <a:pt x="118" y="197"/>
                  </a:lnTo>
                  <a:lnTo>
                    <a:pt x="144" y="207"/>
                  </a:lnTo>
                  <a:lnTo>
                    <a:pt x="169" y="209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02" name="Freeform 151"/>
            <p:cNvSpPr>
              <a:spLocks/>
            </p:cNvSpPr>
            <p:nvPr/>
          </p:nvSpPr>
          <p:spPr bwMode="auto">
            <a:xfrm>
              <a:off x="3916854" y="2127277"/>
              <a:ext cx="48821" cy="58852"/>
            </a:xfrm>
            <a:custGeom>
              <a:avLst/>
              <a:gdLst>
                <a:gd name="T0" fmla="*/ 14 w 85"/>
                <a:gd name="T1" fmla="*/ 38 h 117"/>
                <a:gd name="T2" fmla="*/ 14 w 85"/>
                <a:gd name="T3" fmla="*/ 33 h 117"/>
                <a:gd name="T4" fmla="*/ 13 w 85"/>
                <a:gd name="T5" fmla="*/ 29 h 117"/>
                <a:gd name="T6" fmla="*/ 14 w 85"/>
                <a:gd name="T7" fmla="*/ 24 h 117"/>
                <a:gd name="T8" fmla="*/ 16 w 85"/>
                <a:gd name="T9" fmla="*/ 22 h 117"/>
                <a:gd name="T10" fmla="*/ 20 w 85"/>
                <a:gd name="T11" fmla="*/ 20 h 117"/>
                <a:gd name="T12" fmla="*/ 24 w 85"/>
                <a:gd name="T13" fmla="*/ 16 h 117"/>
                <a:gd name="T14" fmla="*/ 27 w 85"/>
                <a:gd name="T15" fmla="*/ 15 h 117"/>
                <a:gd name="T16" fmla="*/ 29 w 85"/>
                <a:gd name="T17" fmla="*/ 14 h 117"/>
                <a:gd name="T18" fmla="*/ 28 w 85"/>
                <a:gd name="T19" fmla="*/ 11 h 117"/>
                <a:gd name="T20" fmla="*/ 24 w 85"/>
                <a:gd name="T21" fmla="*/ 9 h 117"/>
                <a:gd name="T22" fmla="*/ 21 w 85"/>
                <a:gd name="T23" fmla="*/ 10 h 117"/>
                <a:gd name="T24" fmla="*/ 19 w 85"/>
                <a:gd name="T25" fmla="*/ 6 h 117"/>
                <a:gd name="T26" fmla="*/ 20 w 85"/>
                <a:gd name="T27" fmla="*/ 1 h 117"/>
                <a:gd name="T28" fmla="*/ 18 w 85"/>
                <a:gd name="T29" fmla="*/ 0 h 117"/>
                <a:gd name="T30" fmla="*/ 11 w 85"/>
                <a:gd name="T31" fmla="*/ 2 h 117"/>
                <a:gd name="T32" fmla="*/ 5 w 85"/>
                <a:gd name="T33" fmla="*/ 5 h 117"/>
                <a:gd name="T34" fmla="*/ 1 w 85"/>
                <a:gd name="T35" fmla="*/ 9 h 117"/>
                <a:gd name="T36" fmla="*/ 0 w 85"/>
                <a:gd name="T37" fmla="*/ 15 h 117"/>
                <a:gd name="T38" fmla="*/ 3 w 85"/>
                <a:gd name="T39" fmla="*/ 21 h 117"/>
                <a:gd name="T40" fmla="*/ 3 w 85"/>
                <a:gd name="T41" fmla="*/ 31 h 117"/>
                <a:gd name="T42" fmla="*/ 5 w 85"/>
                <a:gd name="T43" fmla="*/ 34 h 117"/>
                <a:gd name="T44" fmla="*/ 14 w 85"/>
                <a:gd name="T45" fmla="*/ 38 h 11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85"/>
                <a:gd name="T70" fmla="*/ 0 h 117"/>
                <a:gd name="T71" fmla="*/ 85 w 85"/>
                <a:gd name="T72" fmla="*/ 117 h 11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85" h="117">
                  <a:moveTo>
                    <a:pt x="42" y="117"/>
                  </a:moveTo>
                  <a:lnTo>
                    <a:pt x="41" y="103"/>
                  </a:lnTo>
                  <a:lnTo>
                    <a:pt x="39" y="90"/>
                  </a:lnTo>
                  <a:lnTo>
                    <a:pt x="42" y="75"/>
                  </a:lnTo>
                  <a:lnTo>
                    <a:pt x="47" y="68"/>
                  </a:lnTo>
                  <a:lnTo>
                    <a:pt x="59" y="61"/>
                  </a:lnTo>
                  <a:lnTo>
                    <a:pt x="69" y="49"/>
                  </a:lnTo>
                  <a:lnTo>
                    <a:pt x="80" y="47"/>
                  </a:lnTo>
                  <a:lnTo>
                    <a:pt x="85" y="42"/>
                  </a:lnTo>
                  <a:lnTo>
                    <a:pt x="83" y="34"/>
                  </a:lnTo>
                  <a:lnTo>
                    <a:pt x="71" y="29"/>
                  </a:lnTo>
                  <a:lnTo>
                    <a:pt x="61" y="32"/>
                  </a:lnTo>
                  <a:lnTo>
                    <a:pt x="56" y="20"/>
                  </a:lnTo>
                  <a:lnTo>
                    <a:pt x="59" y="2"/>
                  </a:lnTo>
                  <a:lnTo>
                    <a:pt x="54" y="0"/>
                  </a:lnTo>
                  <a:lnTo>
                    <a:pt x="32" y="5"/>
                  </a:lnTo>
                  <a:lnTo>
                    <a:pt x="15" y="15"/>
                  </a:lnTo>
                  <a:lnTo>
                    <a:pt x="2" y="27"/>
                  </a:lnTo>
                  <a:lnTo>
                    <a:pt x="0" y="47"/>
                  </a:lnTo>
                  <a:lnTo>
                    <a:pt x="8" y="64"/>
                  </a:lnTo>
                  <a:lnTo>
                    <a:pt x="8" y="95"/>
                  </a:lnTo>
                  <a:lnTo>
                    <a:pt x="15" y="105"/>
                  </a:lnTo>
                  <a:lnTo>
                    <a:pt x="42" y="117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03" name="Freeform 152"/>
            <p:cNvSpPr>
              <a:spLocks/>
            </p:cNvSpPr>
            <p:nvPr/>
          </p:nvSpPr>
          <p:spPr bwMode="auto">
            <a:xfrm>
              <a:off x="3969983" y="2160292"/>
              <a:ext cx="17231" cy="17225"/>
            </a:xfrm>
            <a:custGeom>
              <a:avLst/>
              <a:gdLst>
                <a:gd name="T0" fmla="*/ 8 w 34"/>
                <a:gd name="T1" fmla="*/ 11 h 36"/>
                <a:gd name="T2" fmla="*/ 11 w 34"/>
                <a:gd name="T3" fmla="*/ 8 h 36"/>
                <a:gd name="T4" fmla="*/ 8 w 34"/>
                <a:gd name="T5" fmla="*/ 5 h 36"/>
                <a:gd name="T6" fmla="*/ 6 w 34"/>
                <a:gd name="T7" fmla="*/ 0 h 36"/>
                <a:gd name="T8" fmla="*/ 1 w 34"/>
                <a:gd name="T9" fmla="*/ 2 h 36"/>
                <a:gd name="T10" fmla="*/ 0 w 34"/>
                <a:gd name="T11" fmla="*/ 7 h 36"/>
                <a:gd name="T12" fmla="*/ 2 w 34"/>
                <a:gd name="T13" fmla="*/ 10 h 36"/>
                <a:gd name="T14" fmla="*/ 8 w 34"/>
                <a:gd name="T15" fmla="*/ 11 h 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34"/>
                <a:gd name="T25" fmla="*/ 0 h 36"/>
                <a:gd name="T26" fmla="*/ 34 w 34"/>
                <a:gd name="T27" fmla="*/ 36 h 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34" h="36">
                  <a:moveTo>
                    <a:pt x="26" y="36"/>
                  </a:moveTo>
                  <a:lnTo>
                    <a:pt x="34" y="27"/>
                  </a:lnTo>
                  <a:lnTo>
                    <a:pt x="24" y="15"/>
                  </a:lnTo>
                  <a:lnTo>
                    <a:pt x="19" y="0"/>
                  </a:lnTo>
                  <a:lnTo>
                    <a:pt x="2" y="7"/>
                  </a:lnTo>
                  <a:lnTo>
                    <a:pt x="0" y="22"/>
                  </a:lnTo>
                  <a:lnTo>
                    <a:pt x="7" y="34"/>
                  </a:lnTo>
                  <a:lnTo>
                    <a:pt x="26" y="36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04" name="Freeform 153"/>
            <p:cNvSpPr>
              <a:spLocks/>
            </p:cNvSpPr>
            <p:nvPr/>
          </p:nvSpPr>
          <p:spPr bwMode="auto">
            <a:xfrm>
              <a:off x="3945572" y="2164598"/>
              <a:ext cx="12924" cy="12918"/>
            </a:xfrm>
            <a:custGeom>
              <a:avLst/>
              <a:gdLst>
                <a:gd name="T0" fmla="*/ 4 w 22"/>
                <a:gd name="T1" fmla="*/ 8 h 26"/>
                <a:gd name="T2" fmla="*/ 0 w 22"/>
                <a:gd name="T3" fmla="*/ 7 h 26"/>
                <a:gd name="T4" fmla="*/ 0 w 22"/>
                <a:gd name="T5" fmla="*/ 4 h 26"/>
                <a:gd name="T6" fmla="*/ 2 w 22"/>
                <a:gd name="T7" fmla="*/ 1 h 26"/>
                <a:gd name="T8" fmla="*/ 5 w 22"/>
                <a:gd name="T9" fmla="*/ 0 h 26"/>
                <a:gd name="T10" fmla="*/ 9 w 22"/>
                <a:gd name="T11" fmla="*/ 3 h 26"/>
                <a:gd name="T12" fmla="*/ 9 w 22"/>
                <a:gd name="T13" fmla="*/ 5 h 26"/>
                <a:gd name="T14" fmla="*/ 7 w 22"/>
                <a:gd name="T15" fmla="*/ 7 h 26"/>
                <a:gd name="T16" fmla="*/ 4 w 22"/>
                <a:gd name="T17" fmla="*/ 8 h 2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22"/>
                <a:gd name="T28" fmla="*/ 0 h 26"/>
                <a:gd name="T29" fmla="*/ 22 w 22"/>
                <a:gd name="T30" fmla="*/ 26 h 2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22" h="26">
                  <a:moveTo>
                    <a:pt x="10" y="26"/>
                  </a:moveTo>
                  <a:lnTo>
                    <a:pt x="1" y="22"/>
                  </a:lnTo>
                  <a:lnTo>
                    <a:pt x="0" y="14"/>
                  </a:lnTo>
                  <a:lnTo>
                    <a:pt x="5" y="4"/>
                  </a:lnTo>
                  <a:lnTo>
                    <a:pt x="13" y="0"/>
                  </a:lnTo>
                  <a:lnTo>
                    <a:pt x="22" y="10"/>
                  </a:lnTo>
                  <a:lnTo>
                    <a:pt x="22" y="16"/>
                  </a:lnTo>
                  <a:lnTo>
                    <a:pt x="16" y="24"/>
                  </a:lnTo>
                  <a:lnTo>
                    <a:pt x="10" y="26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05" name="Freeform 154"/>
            <p:cNvSpPr>
              <a:spLocks/>
            </p:cNvSpPr>
            <p:nvPr/>
          </p:nvSpPr>
          <p:spPr bwMode="auto">
            <a:xfrm>
              <a:off x="4370603" y="2638292"/>
              <a:ext cx="350363" cy="255507"/>
            </a:xfrm>
            <a:custGeom>
              <a:avLst/>
              <a:gdLst>
                <a:gd name="T0" fmla="*/ 151 w 592"/>
                <a:gd name="T1" fmla="*/ 55 h 521"/>
                <a:gd name="T2" fmla="*/ 124 w 592"/>
                <a:gd name="T3" fmla="*/ 39 h 521"/>
                <a:gd name="T4" fmla="*/ 98 w 592"/>
                <a:gd name="T5" fmla="*/ 28 h 521"/>
                <a:gd name="T6" fmla="*/ 68 w 592"/>
                <a:gd name="T7" fmla="*/ 10 h 521"/>
                <a:gd name="T8" fmla="*/ 48 w 592"/>
                <a:gd name="T9" fmla="*/ 0 h 521"/>
                <a:gd name="T10" fmla="*/ 37 w 592"/>
                <a:gd name="T11" fmla="*/ 1 h 521"/>
                <a:gd name="T12" fmla="*/ 26 w 592"/>
                <a:gd name="T13" fmla="*/ 6 h 521"/>
                <a:gd name="T14" fmla="*/ 35 w 592"/>
                <a:gd name="T15" fmla="*/ 22 h 521"/>
                <a:gd name="T16" fmla="*/ 20 w 592"/>
                <a:gd name="T17" fmla="*/ 32 h 521"/>
                <a:gd name="T18" fmla="*/ 0 w 592"/>
                <a:gd name="T19" fmla="*/ 36 h 521"/>
                <a:gd name="T20" fmla="*/ 2 w 592"/>
                <a:gd name="T21" fmla="*/ 42 h 521"/>
                <a:gd name="T22" fmla="*/ 21 w 592"/>
                <a:gd name="T23" fmla="*/ 67 h 521"/>
                <a:gd name="T24" fmla="*/ 35 w 592"/>
                <a:gd name="T25" fmla="*/ 86 h 521"/>
                <a:gd name="T26" fmla="*/ 43 w 592"/>
                <a:gd name="T27" fmla="*/ 108 h 521"/>
                <a:gd name="T28" fmla="*/ 61 w 592"/>
                <a:gd name="T29" fmla="*/ 131 h 521"/>
                <a:gd name="T30" fmla="*/ 76 w 592"/>
                <a:gd name="T31" fmla="*/ 153 h 521"/>
                <a:gd name="T32" fmla="*/ 92 w 592"/>
                <a:gd name="T33" fmla="*/ 141 h 521"/>
                <a:gd name="T34" fmla="*/ 100 w 592"/>
                <a:gd name="T35" fmla="*/ 142 h 521"/>
                <a:gd name="T36" fmla="*/ 107 w 592"/>
                <a:gd name="T37" fmla="*/ 150 h 521"/>
                <a:gd name="T38" fmla="*/ 112 w 592"/>
                <a:gd name="T39" fmla="*/ 163 h 521"/>
                <a:gd name="T40" fmla="*/ 124 w 592"/>
                <a:gd name="T41" fmla="*/ 153 h 521"/>
                <a:gd name="T42" fmla="*/ 140 w 592"/>
                <a:gd name="T43" fmla="*/ 150 h 521"/>
                <a:gd name="T44" fmla="*/ 165 w 592"/>
                <a:gd name="T45" fmla="*/ 139 h 521"/>
                <a:gd name="T46" fmla="*/ 175 w 592"/>
                <a:gd name="T47" fmla="*/ 137 h 521"/>
                <a:gd name="T48" fmla="*/ 194 w 592"/>
                <a:gd name="T49" fmla="*/ 132 h 521"/>
                <a:gd name="T50" fmla="*/ 206 w 592"/>
                <a:gd name="T51" fmla="*/ 115 h 521"/>
                <a:gd name="T52" fmla="*/ 210 w 592"/>
                <a:gd name="T53" fmla="*/ 100 h 521"/>
                <a:gd name="T54" fmla="*/ 204 w 592"/>
                <a:gd name="T55" fmla="*/ 93 h 521"/>
                <a:gd name="T56" fmla="*/ 187 w 592"/>
                <a:gd name="T57" fmla="*/ 93 h 521"/>
                <a:gd name="T58" fmla="*/ 174 w 592"/>
                <a:gd name="T59" fmla="*/ 92 h 521"/>
                <a:gd name="T60" fmla="*/ 163 w 592"/>
                <a:gd name="T61" fmla="*/ 85 h 521"/>
                <a:gd name="T62" fmla="*/ 154 w 592"/>
                <a:gd name="T63" fmla="*/ 61 h 521"/>
                <a:gd name="T64" fmla="*/ 153 w 592"/>
                <a:gd name="T65" fmla="*/ 61 h 521"/>
                <a:gd name="T66" fmla="*/ 153 w 592"/>
                <a:gd name="T67" fmla="*/ 60 h 521"/>
                <a:gd name="T68" fmla="*/ 153 w 592"/>
                <a:gd name="T69" fmla="*/ 59 h 521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592"/>
                <a:gd name="T106" fmla="*/ 0 h 521"/>
                <a:gd name="T107" fmla="*/ 592 w 592"/>
                <a:gd name="T108" fmla="*/ 521 h 521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592" h="521">
                  <a:moveTo>
                    <a:pt x="432" y="187"/>
                  </a:moveTo>
                  <a:lnTo>
                    <a:pt x="426" y="173"/>
                  </a:lnTo>
                  <a:lnTo>
                    <a:pt x="390" y="126"/>
                  </a:lnTo>
                  <a:lnTo>
                    <a:pt x="349" y="124"/>
                  </a:lnTo>
                  <a:lnTo>
                    <a:pt x="319" y="97"/>
                  </a:lnTo>
                  <a:lnTo>
                    <a:pt x="275" y="88"/>
                  </a:lnTo>
                  <a:lnTo>
                    <a:pt x="241" y="63"/>
                  </a:lnTo>
                  <a:lnTo>
                    <a:pt x="193" y="31"/>
                  </a:lnTo>
                  <a:lnTo>
                    <a:pt x="139" y="0"/>
                  </a:lnTo>
                  <a:lnTo>
                    <a:pt x="135" y="0"/>
                  </a:lnTo>
                  <a:lnTo>
                    <a:pt x="130" y="0"/>
                  </a:lnTo>
                  <a:lnTo>
                    <a:pt x="103" y="3"/>
                  </a:lnTo>
                  <a:lnTo>
                    <a:pt x="78" y="10"/>
                  </a:lnTo>
                  <a:lnTo>
                    <a:pt x="74" y="19"/>
                  </a:lnTo>
                  <a:lnTo>
                    <a:pt x="90" y="41"/>
                  </a:lnTo>
                  <a:lnTo>
                    <a:pt x="98" y="71"/>
                  </a:lnTo>
                  <a:lnTo>
                    <a:pt x="83" y="95"/>
                  </a:lnTo>
                  <a:lnTo>
                    <a:pt x="57" y="100"/>
                  </a:lnTo>
                  <a:lnTo>
                    <a:pt x="27" y="102"/>
                  </a:lnTo>
                  <a:lnTo>
                    <a:pt x="0" y="114"/>
                  </a:lnTo>
                  <a:lnTo>
                    <a:pt x="0" y="132"/>
                  </a:lnTo>
                  <a:lnTo>
                    <a:pt x="6" y="132"/>
                  </a:lnTo>
                  <a:lnTo>
                    <a:pt x="37" y="178"/>
                  </a:lnTo>
                  <a:lnTo>
                    <a:pt x="59" y="212"/>
                  </a:lnTo>
                  <a:lnTo>
                    <a:pt x="66" y="238"/>
                  </a:lnTo>
                  <a:lnTo>
                    <a:pt x="98" y="270"/>
                  </a:lnTo>
                  <a:lnTo>
                    <a:pt x="120" y="309"/>
                  </a:lnTo>
                  <a:lnTo>
                    <a:pt x="120" y="341"/>
                  </a:lnTo>
                  <a:lnTo>
                    <a:pt x="135" y="367"/>
                  </a:lnTo>
                  <a:lnTo>
                    <a:pt x="173" y="414"/>
                  </a:lnTo>
                  <a:lnTo>
                    <a:pt x="200" y="462"/>
                  </a:lnTo>
                  <a:lnTo>
                    <a:pt x="214" y="484"/>
                  </a:lnTo>
                  <a:lnTo>
                    <a:pt x="239" y="463"/>
                  </a:lnTo>
                  <a:lnTo>
                    <a:pt x="259" y="445"/>
                  </a:lnTo>
                  <a:lnTo>
                    <a:pt x="268" y="440"/>
                  </a:lnTo>
                  <a:lnTo>
                    <a:pt x="281" y="448"/>
                  </a:lnTo>
                  <a:lnTo>
                    <a:pt x="297" y="462"/>
                  </a:lnTo>
                  <a:lnTo>
                    <a:pt x="303" y="474"/>
                  </a:lnTo>
                  <a:lnTo>
                    <a:pt x="309" y="494"/>
                  </a:lnTo>
                  <a:lnTo>
                    <a:pt x="317" y="516"/>
                  </a:lnTo>
                  <a:lnTo>
                    <a:pt x="324" y="521"/>
                  </a:lnTo>
                  <a:lnTo>
                    <a:pt x="349" y="484"/>
                  </a:lnTo>
                  <a:lnTo>
                    <a:pt x="363" y="463"/>
                  </a:lnTo>
                  <a:lnTo>
                    <a:pt x="395" y="474"/>
                  </a:lnTo>
                  <a:lnTo>
                    <a:pt x="436" y="453"/>
                  </a:lnTo>
                  <a:lnTo>
                    <a:pt x="465" y="438"/>
                  </a:lnTo>
                  <a:lnTo>
                    <a:pt x="478" y="434"/>
                  </a:lnTo>
                  <a:lnTo>
                    <a:pt x="494" y="434"/>
                  </a:lnTo>
                  <a:lnTo>
                    <a:pt x="529" y="423"/>
                  </a:lnTo>
                  <a:lnTo>
                    <a:pt x="548" y="416"/>
                  </a:lnTo>
                  <a:lnTo>
                    <a:pt x="568" y="392"/>
                  </a:lnTo>
                  <a:lnTo>
                    <a:pt x="580" y="363"/>
                  </a:lnTo>
                  <a:lnTo>
                    <a:pt x="592" y="334"/>
                  </a:lnTo>
                  <a:lnTo>
                    <a:pt x="592" y="316"/>
                  </a:lnTo>
                  <a:lnTo>
                    <a:pt x="585" y="304"/>
                  </a:lnTo>
                  <a:lnTo>
                    <a:pt x="575" y="295"/>
                  </a:lnTo>
                  <a:lnTo>
                    <a:pt x="551" y="294"/>
                  </a:lnTo>
                  <a:lnTo>
                    <a:pt x="527" y="295"/>
                  </a:lnTo>
                  <a:lnTo>
                    <a:pt x="519" y="292"/>
                  </a:lnTo>
                  <a:lnTo>
                    <a:pt x="490" y="289"/>
                  </a:lnTo>
                  <a:lnTo>
                    <a:pt x="466" y="280"/>
                  </a:lnTo>
                  <a:lnTo>
                    <a:pt x="460" y="268"/>
                  </a:lnTo>
                  <a:lnTo>
                    <a:pt x="439" y="222"/>
                  </a:lnTo>
                  <a:lnTo>
                    <a:pt x="434" y="192"/>
                  </a:lnTo>
                  <a:lnTo>
                    <a:pt x="432" y="192"/>
                  </a:lnTo>
                  <a:lnTo>
                    <a:pt x="431" y="192"/>
                  </a:lnTo>
                  <a:lnTo>
                    <a:pt x="431" y="190"/>
                  </a:lnTo>
                  <a:lnTo>
                    <a:pt x="431" y="188"/>
                  </a:lnTo>
                  <a:lnTo>
                    <a:pt x="431" y="187"/>
                  </a:lnTo>
                  <a:lnTo>
                    <a:pt x="432" y="187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06" name="Freeform 155"/>
            <p:cNvSpPr>
              <a:spLocks/>
            </p:cNvSpPr>
            <p:nvPr/>
          </p:nvSpPr>
          <p:spPr bwMode="auto">
            <a:xfrm>
              <a:off x="4346193" y="3265576"/>
              <a:ext cx="43077" cy="78949"/>
            </a:xfrm>
            <a:custGeom>
              <a:avLst/>
              <a:gdLst>
                <a:gd name="T0" fmla="*/ 0 w 73"/>
                <a:gd name="T1" fmla="*/ 0 h 161"/>
                <a:gd name="T2" fmla="*/ 0 w 73"/>
                <a:gd name="T3" fmla="*/ 10 h 161"/>
                <a:gd name="T4" fmla="*/ 1 w 73"/>
                <a:gd name="T5" fmla="*/ 29 h 161"/>
                <a:gd name="T6" fmla="*/ 4 w 73"/>
                <a:gd name="T7" fmla="*/ 37 h 161"/>
                <a:gd name="T8" fmla="*/ 7 w 73"/>
                <a:gd name="T9" fmla="*/ 40 h 161"/>
                <a:gd name="T10" fmla="*/ 9 w 73"/>
                <a:gd name="T11" fmla="*/ 48 h 161"/>
                <a:gd name="T12" fmla="*/ 12 w 73"/>
                <a:gd name="T13" fmla="*/ 52 h 161"/>
                <a:gd name="T14" fmla="*/ 18 w 73"/>
                <a:gd name="T15" fmla="*/ 47 h 161"/>
                <a:gd name="T16" fmla="*/ 25 w 73"/>
                <a:gd name="T17" fmla="*/ 40 h 161"/>
                <a:gd name="T18" fmla="*/ 25 w 73"/>
                <a:gd name="T19" fmla="*/ 35 h 161"/>
                <a:gd name="T20" fmla="*/ 24 w 73"/>
                <a:gd name="T21" fmla="*/ 31 h 161"/>
                <a:gd name="T22" fmla="*/ 20 w 73"/>
                <a:gd name="T23" fmla="*/ 15 h 161"/>
                <a:gd name="T24" fmla="*/ 13 w 73"/>
                <a:gd name="T25" fmla="*/ 9 h 161"/>
                <a:gd name="T26" fmla="*/ 8 w 73"/>
                <a:gd name="T27" fmla="*/ 7 h 161"/>
                <a:gd name="T28" fmla="*/ 3 w 73"/>
                <a:gd name="T29" fmla="*/ 4 h 161"/>
                <a:gd name="T30" fmla="*/ 0 w 73"/>
                <a:gd name="T31" fmla="*/ 0 h 161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73"/>
                <a:gd name="T49" fmla="*/ 0 h 161"/>
                <a:gd name="T50" fmla="*/ 73 w 73"/>
                <a:gd name="T51" fmla="*/ 161 h 161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73" h="161">
                  <a:moveTo>
                    <a:pt x="0" y="0"/>
                  </a:moveTo>
                  <a:lnTo>
                    <a:pt x="0" y="30"/>
                  </a:lnTo>
                  <a:lnTo>
                    <a:pt x="2" y="91"/>
                  </a:lnTo>
                  <a:lnTo>
                    <a:pt x="12" y="115"/>
                  </a:lnTo>
                  <a:lnTo>
                    <a:pt x="19" y="125"/>
                  </a:lnTo>
                  <a:lnTo>
                    <a:pt x="25" y="149"/>
                  </a:lnTo>
                  <a:lnTo>
                    <a:pt x="36" y="161"/>
                  </a:lnTo>
                  <a:lnTo>
                    <a:pt x="53" y="147"/>
                  </a:lnTo>
                  <a:lnTo>
                    <a:pt x="73" y="124"/>
                  </a:lnTo>
                  <a:lnTo>
                    <a:pt x="73" y="107"/>
                  </a:lnTo>
                  <a:lnTo>
                    <a:pt x="70" y="95"/>
                  </a:lnTo>
                  <a:lnTo>
                    <a:pt x="59" y="46"/>
                  </a:lnTo>
                  <a:lnTo>
                    <a:pt x="39" y="29"/>
                  </a:lnTo>
                  <a:lnTo>
                    <a:pt x="24" y="22"/>
                  </a:lnTo>
                  <a:lnTo>
                    <a:pt x="10" y="1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07" name="Freeform 156"/>
            <p:cNvSpPr>
              <a:spLocks/>
            </p:cNvSpPr>
            <p:nvPr/>
          </p:nvSpPr>
          <p:spPr bwMode="auto">
            <a:xfrm>
              <a:off x="4271525" y="3136387"/>
              <a:ext cx="50257" cy="25838"/>
            </a:xfrm>
            <a:custGeom>
              <a:avLst/>
              <a:gdLst>
                <a:gd name="T0" fmla="*/ 26 w 81"/>
                <a:gd name="T1" fmla="*/ 0 h 49"/>
                <a:gd name="T2" fmla="*/ 25 w 81"/>
                <a:gd name="T3" fmla="*/ 0 h 49"/>
                <a:gd name="T4" fmla="*/ 2 w 81"/>
                <a:gd name="T5" fmla="*/ 2 h 49"/>
                <a:gd name="T6" fmla="*/ 0 w 81"/>
                <a:gd name="T7" fmla="*/ 11 h 49"/>
                <a:gd name="T8" fmla="*/ 0 w 81"/>
                <a:gd name="T9" fmla="*/ 13 h 49"/>
                <a:gd name="T10" fmla="*/ 3 w 81"/>
                <a:gd name="T11" fmla="*/ 13 h 49"/>
                <a:gd name="T12" fmla="*/ 5 w 81"/>
                <a:gd name="T13" fmla="*/ 12 h 49"/>
                <a:gd name="T14" fmla="*/ 6 w 81"/>
                <a:gd name="T15" fmla="*/ 12 h 49"/>
                <a:gd name="T16" fmla="*/ 8 w 81"/>
                <a:gd name="T17" fmla="*/ 14 h 49"/>
                <a:gd name="T18" fmla="*/ 10 w 81"/>
                <a:gd name="T19" fmla="*/ 15 h 49"/>
                <a:gd name="T20" fmla="*/ 12 w 81"/>
                <a:gd name="T21" fmla="*/ 16 h 49"/>
                <a:gd name="T22" fmla="*/ 14 w 81"/>
                <a:gd name="T23" fmla="*/ 16 h 49"/>
                <a:gd name="T24" fmla="*/ 18 w 81"/>
                <a:gd name="T25" fmla="*/ 15 h 49"/>
                <a:gd name="T26" fmla="*/ 21 w 81"/>
                <a:gd name="T27" fmla="*/ 14 h 49"/>
                <a:gd name="T28" fmla="*/ 24 w 81"/>
                <a:gd name="T29" fmla="*/ 14 h 49"/>
                <a:gd name="T30" fmla="*/ 28 w 81"/>
                <a:gd name="T31" fmla="*/ 14 h 49"/>
                <a:gd name="T32" fmla="*/ 28 w 81"/>
                <a:gd name="T33" fmla="*/ 12 h 49"/>
                <a:gd name="T34" fmla="*/ 29 w 81"/>
                <a:gd name="T35" fmla="*/ 8 h 49"/>
                <a:gd name="T36" fmla="*/ 29 w 81"/>
                <a:gd name="T37" fmla="*/ 4 h 49"/>
                <a:gd name="T38" fmla="*/ 26 w 81"/>
                <a:gd name="T39" fmla="*/ 0 h 49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81"/>
                <a:gd name="T61" fmla="*/ 0 h 49"/>
                <a:gd name="T62" fmla="*/ 81 w 81"/>
                <a:gd name="T63" fmla="*/ 49 h 49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81" h="49">
                  <a:moveTo>
                    <a:pt x="74" y="0"/>
                  </a:moveTo>
                  <a:lnTo>
                    <a:pt x="71" y="0"/>
                  </a:lnTo>
                  <a:lnTo>
                    <a:pt x="5" y="5"/>
                  </a:lnTo>
                  <a:lnTo>
                    <a:pt x="1" y="33"/>
                  </a:lnTo>
                  <a:lnTo>
                    <a:pt x="0" y="40"/>
                  </a:lnTo>
                  <a:lnTo>
                    <a:pt x="8" y="39"/>
                  </a:lnTo>
                  <a:lnTo>
                    <a:pt x="13" y="37"/>
                  </a:lnTo>
                  <a:lnTo>
                    <a:pt x="17" y="37"/>
                  </a:lnTo>
                  <a:lnTo>
                    <a:pt x="23" y="42"/>
                  </a:lnTo>
                  <a:lnTo>
                    <a:pt x="27" y="45"/>
                  </a:lnTo>
                  <a:lnTo>
                    <a:pt x="34" y="49"/>
                  </a:lnTo>
                  <a:lnTo>
                    <a:pt x="40" y="49"/>
                  </a:lnTo>
                  <a:lnTo>
                    <a:pt x="51" y="47"/>
                  </a:lnTo>
                  <a:lnTo>
                    <a:pt x="59" y="44"/>
                  </a:lnTo>
                  <a:lnTo>
                    <a:pt x="68" y="44"/>
                  </a:lnTo>
                  <a:lnTo>
                    <a:pt x="78" y="44"/>
                  </a:lnTo>
                  <a:lnTo>
                    <a:pt x="79" y="37"/>
                  </a:lnTo>
                  <a:lnTo>
                    <a:pt x="81" y="23"/>
                  </a:lnTo>
                  <a:lnTo>
                    <a:pt x="81" y="11"/>
                  </a:lnTo>
                  <a:lnTo>
                    <a:pt x="74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08" name="Freeform 157"/>
            <p:cNvSpPr>
              <a:spLocks/>
            </p:cNvSpPr>
            <p:nvPr/>
          </p:nvSpPr>
          <p:spPr bwMode="auto">
            <a:xfrm>
              <a:off x="4271525" y="3156483"/>
              <a:ext cx="45949" cy="20096"/>
            </a:xfrm>
            <a:custGeom>
              <a:avLst/>
              <a:gdLst>
                <a:gd name="T0" fmla="*/ 27 w 78"/>
                <a:gd name="T1" fmla="*/ 2 h 41"/>
                <a:gd name="T2" fmla="*/ 24 w 78"/>
                <a:gd name="T3" fmla="*/ 2 h 41"/>
                <a:gd name="T4" fmla="*/ 20 w 78"/>
                <a:gd name="T5" fmla="*/ 2 h 41"/>
                <a:gd name="T6" fmla="*/ 18 w 78"/>
                <a:gd name="T7" fmla="*/ 3 h 41"/>
                <a:gd name="T8" fmla="*/ 14 w 78"/>
                <a:gd name="T9" fmla="*/ 4 h 41"/>
                <a:gd name="T10" fmla="*/ 12 w 78"/>
                <a:gd name="T11" fmla="*/ 4 h 41"/>
                <a:gd name="T12" fmla="*/ 9 w 78"/>
                <a:gd name="T13" fmla="*/ 3 h 41"/>
                <a:gd name="T14" fmla="*/ 8 w 78"/>
                <a:gd name="T15" fmla="*/ 2 h 41"/>
                <a:gd name="T16" fmla="*/ 6 w 78"/>
                <a:gd name="T17" fmla="*/ 0 h 41"/>
                <a:gd name="T18" fmla="*/ 4 w 78"/>
                <a:gd name="T19" fmla="*/ 0 h 41"/>
                <a:gd name="T20" fmla="*/ 3 w 78"/>
                <a:gd name="T21" fmla="*/ 1 h 41"/>
                <a:gd name="T22" fmla="*/ 0 w 78"/>
                <a:gd name="T23" fmla="*/ 1 h 41"/>
                <a:gd name="T24" fmla="*/ 0 w 78"/>
                <a:gd name="T25" fmla="*/ 3 h 41"/>
                <a:gd name="T26" fmla="*/ 0 w 78"/>
                <a:gd name="T27" fmla="*/ 8 h 41"/>
                <a:gd name="T28" fmla="*/ 2 w 78"/>
                <a:gd name="T29" fmla="*/ 10 h 41"/>
                <a:gd name="T30" fmla="*/ 6 w 78"/>
                <a:gd name="T31" fmla="*/ 12 h 41"/>
                <a:gd name="T32" fmla="*/ 13 w 78"/>
                <a:gd name="T33" fmla="*/ 13 h 41"/>
                <a:gd name="T34" fmla="*/ 19 w 78"/>
                <a:gd name="T35" fmla="*/ 11 h 41"/>
                <a:gd name="T36" fmla="*/ 25 w 78"/>
                <a:gd name="T37" fmla="*/ 8 h 41"/>
                <a:gd name="T38" fmla="*/ 26 w 78"/>
                <a:gd name="T39" fmla="*/ 4 h 41"/>
                <a:gd name="T40" fmla="*/ 27 w 78"/>
                <a:gd name="T41" fmla="*/ 2 h 41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78"/>
                <a:gd name="T64" fmla="*/ 0 h 41"/>
                <a:gd name="T65" fmla="*/ 78 w 78"/>
                <a:gd name="T66" fmla="*/ 41 h 41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78" h="41">
                  <a:moveTo>
                    <a:pt x="78" y="7"/>
                  </a:moveTo>
                  <a:lnTo>
                    <a:pt x="68" y="7"/>
                  </a:lnTo>
                  <a:lnTo>
                    <a:pt x="59" y="7"/>
                  </a:lnTo>
                  <a:lnTo>
                    <a:pt x="51" y="10"/>
                  </a:lnTo>
                  <a:lnTo>
                    <a:pt x="40" y="12"/>
                  </a:lnTo>
                  <a:lnTo>
                    <a:pt x="34" y="12"/>
                  </a:lnTo>
                  <a:lnTo>
                    <a:pt x="27" y="8"/>
                  </a:lnTo>
                  <a:lnTo>
                    <a:pt x="23" y="5"/>
                  </a:lnTo>
                  <a:lnTo>
                    <a:pt x="17" y="0"/>
                  </a:lnTo>
                  <a:lnTo>
                    <a:pt x="13" y="0"/>
                  </a:lnTo>
                  <a:lnTo>
                    <a:pt x="8" y="2"/>
                  </a:lnTo>
                  <a:lnTo>
                    <a:pt x="0" y="3"/>
                  </a:lnTo>
                  <a:lnTo>
                    <a:pt x="0" y="10"/>
                  </a:lnTo>
                  <a:lnTo>
                    <a:pt x="1" y="24"/>
                  </a:lnTo>
                  <a:lnTo>
                    <a:pt x="5" y="32"/>
                  </a:lnTo>
                  <a:lnTo>
                    <a:pt x="17" y="39"/>
                  </a:lnTo>
                  <a:lnTo>
                    <a:pt x="37" y="41"/>
                  </a:lnTo>
                  <a:lnTo>
                    <a:pt x="54" y="36"/>
                  </a:lnTo>
                  <a:lnTo>
                    <a:pt x="71" y="24"/>
                  </a:lnTo>
                  <a:lnTo>
                    <a:pt x="76" y="12"/>
                  </a:lnTo>
                  <a:lnTo>
                    <a:pt x="78" y="7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09" name="Freeform 158"/>
            <p:cNvSpPr>
              <a:spLocks/>
            </p:cNvSpPr>
            <p:nvPr/>
          </p:nvSpPr>
          <p:spPr bwMode="auto">
            <a:xfrm>
              <a:off x="4152344" y="3221078"/>
              <a:ext cx="201028" cy="156462"/>
            </a:xfrm>
            <a:custGeom>
              <a:avLst/>
              <a:gdLst>
                <a:gd name="T0" fmla="*/ 78 w 334"/>
                <a:gd name="T1" fmla="*/ 76 h 322"/>
                <a:gd name="T2" fmla="*/ 77 w 334"/>
                <a:gd name="T3" fmla="*/ 71 h 322"/>
                <a:gd name="T4" fmla="*/ 83 w 334"/>
                <a:gd name="T5" fmla="*/ 67 h 322"/>
                <a:gd name="T6" fmla="*/ 92 w 334"/>
                <a:gd name="T7" fmla="*/ 66 h 322"/>
                <a:gd name="T8" fmla="*/ 104 w 334"/>
                <a:gd name="T9" fmla="*/ 61 h 322"/>
                <a:gd name="T10" fmla="*/ 106 w 334"/>
                <a:gd name="T11" fmla="*/ 61 h 322"/>
                <a:gd name="T12" fmla="*/ 111 w 334"/>
                <a:gd name="T13" fmla="*/ 64 h 322"/>
                <a:gd name="T14" fmla="*/ 119 w 334"/>
                <a:gd name="T15" fmla="*/ 64 h 322"/>
                <a:gd name="T16" fmla="*/ 115 w 334"/>
                <a:gd name="T17" fmla="*/ 56 h 322"/>
                <a:gd name="T18" fmla="*/ 115 w 334"/>
                <a:gd name="T19" fmla="*/ 37 h 322"/>
                <a:gd name="T20" fmla="*/ 115 w 334"/>
                <a:gd name="T21" fmla="*/ 28 h 322"/>
                <a:gd name="T22" fmla="*/ 108 w 334"/>
                <a:gd name="T23" fmla="*/ 24 h 322"/>
                <a:gd name="T24" fmla="*/ 94 w 334"/>
                <a:gd name="T25" fmla="*/ 10 h 322"/>
                <a:gd name="T26" fmla="*/ 90 w 334"/>
                <a:gd name="T27" fmla="*/ 7 h 322"/>
                <a:gd name="T28" fmla="*/ 88 w 334"/>
                <a:gd name="T29" fmla="*/ 3 h 322"/>
                <a:gd name="T30" fmla="*/ 86 w 334"/>
                <a:gd name="T31" fmla="*/ 0 h 322"/>
                <a:gd name="T32" fmla="*/ 77 w 334"/>
                <a:gd name="T33" fmla="*/ 3 h 322"/>
                <a:gd name="T34" fmla="*/ 68 w 334"/>
                <a:gd name="T35" fmla="*/ 5 h 322"/>
                <a:gd name="T36" fmla="*/ 67 w 334"/>
                <a:gd name="T37" fmla="*/ 10 h 322"/>
                <a:gd name="T38" fmla="*/ 66 w 334"/>
                <a:gd name="T39" fmla="*/ 19 h 322"/>
                <a:gd name="T40" fmla="*/ 64 w 334"/>
                <a:gd name="T41" fmla="*/ 31 h 322"/>
                <a:gd name="T42" fmla="*/ 68 w 334"/>
                <a:gd name="T43" fmla="*/ 39 h 322"/>
                <a:gd name="T44" fmla="*/ 71 w 334"/>
                <a:gd name="T45" fmla="*/ 42 h 322"/>
                <a:gd name="T46" fmla="*/ 76 w 334"/>
                <a:gd name="T47" fmla="*/ 51 h 322"/>
                <a:gd name="T48" fmla="*/ 75 w 334"/>
                <a:gd name="T49" fmla="*/ 55 h 322"/>
                <a:gd name="T50" fmla="*/ 73 w 334"/>
                <a:gd name="T51" fmla="*/ 56 h 322"/>
                <a:gd name="T52" fmla="*/ 71 w 334"/>
                <a:gd name="T53" fmla="*/ 56 h 322"/>
                <a:gd name="T54" fmla="*/ 67 w 334"/>
                <a:gd name="T55" fmla="*/ 53 h 322"/>
                <a:gd name="T56" fmla="*/ 62 w 334"/>
                <a:gd name="T57" fmla="*/ 47 h 322"/>
                <a:gd name="T58" fmla="*/ 56 w 334"/>
                <a:gd name="T59" fmla="*/ 40 h 322"/>
                <a:gd name="T60" fmla="*/ 50 w 334"/>
                <a:gd name="T61" fmla="*/ 39 h 322"/>
                <a:gd name="T62" fmla="*/ 42 w 334"/>
                <a:gd name="T63" fmla="*/ 38 h 322"/>
                <a:gd name="T64" fmla="*/ 33 w 334"/>
                <a:gd name="T65" fmla="*/ 35 h 322"/>
                <a:gd name="T66" fmla="*/ 19 w 334"/>
                <a:gd name="T67" fmla="*/ 32 h 322"/>
                <a:gd name="T68" fmla="*/ 19 w 334"/>
                <a:gd name="T69" fmla="*/ 45 h 322"/>
                <a:gd name="T70" fmla="*/ 17 w 334"/>
                <a:gd name="T71" fmla="*/ 48 h 322"/>
                <a:gd name="T72" fmla="*/ 10 w 334"/>
                <a:gd name="T73" fmla="*/ 48 h 322"/>
                <a:gd name="T74" fmla="*/ 4 w 334"/>
                <a:gd name="T75" fmla="*/ 48 h 322"/>
                <a:gd name="T76" fmla="*/ 1 w 334"/>
                <a:gd name="T77" fmla="*/ 54 h 322"/>
                <a:gd name="T78" fmla="*/ 0 w 334"/>
                <a:gd name="T79" fmla="*/ 63 h 322"/>
                <a:gd name="T80" fmla="*/ 2 w 334"/>
                <a:gd name="T81" fmla="*/ 73 h 322"/>
                <a:gd name="T82" fmla="*/ 2 w 334"/>
                <a:gd name="T83" fmla="*/ 89 h 322"/>
                <a:gd name="T84" fmla="*/ 4 w 334"/>
                <a:gd name="T85" fmla="*/ 88 h 322"/>
                <a:gd name="T86" fmla="*/ 16 w 334"/>
                <a:gd name="T87" fmla="*/ 84 h 322"/>
                <a:gd name="T88" fmla="*/ 24 w 334"/>
                <a:gd name="T89" fmla="*/ 89 h 322"/>
                <a:gd name="T90" fmla="*/ 29 w 334"/>
                <a:gd name="T91" fmla="*/ 92 h 322"/>
                <a:gd name="T92" fmla="*/ 34 w 334"/>
                <a:gd name="T93" fmla="*/ 99 h 322"/>
                <a:gd name="T94" fmla="*/ 35 w 334"/>
                <a:gd name="T95" fmla="*/ 101 h 322"/>
                <a:gd name="T96" fmla="*/ 50 w 334"/>
                <a:gd name="T97" fmla="*/ 97 h 322"/>
                <a:gd name="T98" fmla="*/ 60 w 334"/>
                <a:gd name="T99" fmla="*/ 90 h 322"/>
                <a:gd name="T100" fmla="*/ 66 w 334"/>
                <a:gd name="T101" fmla="*/ 81 h 322"/>
                <a:gd name="T102" fmla="*/ 78 w 334"/>
                <a:gd name="T103" fmla="*/ 76 h 322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334"/>
                <a:gd name="T157" fmla="*/ 0 h 322"/>
                <a:gd name="T158" fmla="*/ 334 w 334"/>
                <a:gd name="T159" fmla="*/ 322 h 322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334" h="322">
                  <a:moveTo>
                    <a:pt x="218" y="241"/>
                  </a:moveTo>
                  <a:lnTo>
                    <a:pt x="217" y="227"/>
                  </a:lnTo>
                  <a:lnTo>
                    <a:pt x="234" y="213"/>
                  </a:lnTo>
                  <a:lnTo>
                    <a:pt x="257" y="210"/>
                  </a:lnTo>
                  <a:lnTo>
                    <a:pt x="293" y="195"/>
                  </a:lnTo>
                  <a:lnTo>
                    <a:pt x="298" y="195"/>
                  </a:lnTo>
                  <a:lnTo>
                    <a:pt x="312" y="205"/>
                  </a:lnTo>
                  <a:lnTo>
                    <a:pt x="334" y="203"/>
                  </a:lnTo>
                  <a:lnTo>
                    <a:pt x="324" y="179"/>
                  </a:lnTo>
                  <a:lnTo>
                    <a:pt x="322" y="118"/>
                  </a:lnTo>
                  <a:lnTo>
                    <a:pt x="322" y="88"/>
                  </a:lnTo>
                  <a:lnTo>
                    <a:pt x="302" y="76"/>
                  </a:lnTo>
                  <a:lnTo>
                    <a:pt x="263" y="33"/>
                  </a:lnTo>
                  <a:lnTo>
                    <a:pt x="254" y="23"/>
                  </a:lnTo>
                  <a:lnTo>
                    <a:pt x="247" y="11"/>
                  </a:lnTo>
                  <a:lnTo>
                    <a:pt x="242" y="0"/>
                  </a:lnTo>
                  <a:lnTo>
                    <a:pt x="215" y="11"/>
                  </a:lnTo>
                  <a:lnTo>
                    <a:pt x="191" y="17"/>
                  </a:lnTo>
                  <a:lnTo>
                    <a:pt x="188" y="32"/>
                  </a:lnTo>
                  <a:lnTo>
                    <a:pt x="184" y="62"/>
                  </a:lnTo>
                  <a:lnTo>
                    <a:pt x="181" y="100"/>
                  </a:lnTo>
                  <a:lnTo>
                    <a:pt x="191" y="123"/>
                  </a:lnTo>
                  <a:lnTo>
                    <a:pt x="198" y="135"/>
                  </a:lnTo>
                  <a:lnTo>
                    <a:pt x="212" y="162"/>
                  </a:lnTo>
                  <a:lnTo>
                    <a:pt x="210" y="174"/>
                  </a:lnTo>
                  <a:lnTo>
                    <a:pt x="205" y="179"/>
                  </a:lnTo>
                  <a:lnTo>
                    <a:pt x="198" y="178"/>
                  </a:lnTo>
                  <a:lnTo>
                    <a:pt x="188" y="168"/>
                  </a:lnTo>
                  <a:lnTo>
                    <a:pt x="174" y="149"/>
                  </a:lnTo>
                  <a:lnTo>
                    <a:pt x="157" y="129"/>
                  </a:lnTo>
                  <a:lnTo>
                    <a:pt x="140" y="123"/>
                  </a:lnTo>
                  <a:lnTo>
                    <a:pt x="117" y="122"/>
                  </a:lnTo>
                  <a:lnTo>
                    <a:pt x="93" y="110"/>
                  </a:lnTo>
                  <a:lnTo>
                    <a:pt x="54" y="101"/>
                  </a:lnTo>
                  <a:lnTo>
                    <a:pt x="52" y="142"/>
                  </a:lnTo>
                  <a:lnTo>
                    <a:pt x="49" y="152"/>
                  </a:lnTo>
                  <a:lnTo>
                    <a:pt x="27" y="152"/>
                  </a:lnTo>
                  <a:lnTo>
                    <a:pt x="11" y="154"/>
                  </a:lnTo>
                  <a:lnTo>
                    <a:pt x="3" y="173"/>
                  </a:lnTo>
                  <a:lnTo>
                    <a:pt x="0" y="201"/>
                  </a:lnTo>
                  <a:lnTo>
                    <a:pt x="5" y="232"/>
                  </a:lnTo>
                  <a:lnTo>
                    <a:pt x="6" y="283"/>
                  </a:lnTo>
                  <a:lnTo>
                    <a:pt x="11" y="281"/>
                  </a:lnTo>
                  <a:lnTo>
                    <a:pt x="44" y="268"/>
                  </a:lnTo>
                  <a:lnTo>
                    <a:pt x="67" y="283"/>
                  </a:lnTo>
                  <a:lnTo>
                    <a:pt x="81" y="293"/>
                  </a:lnTo>
                  <a:lnTo>
                    <a:pt x="95" y="315"/>
                  </a:lnTo>
                  <a:lnTo>
                    <a:pt x="98" y="322"/>
                  </a:lnTo>
                  <a:lnTo>
                    <a:pt x="140" y="308"/>
                  </a:lnTo>
                  <a:lnTo>
                    <a:pt x="169" y="288"/>
                  </a:lnTo>
                  <a:lnTo>
                    <a:pt x="184" y="259"/>
                  </a:lnTo>
                  <a:lnTo>
                    <a:pt x="218" y="241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10" name="Freeform 159"/>
            <p:cNvSpPr>
              <a:spLocks/>
            </p:cNvSpPr>
            <p:nvPr/>
          </p:nvSpPr>
          <p:spPr bwMode="auto">
            <a:xfrm>
              <a:off x="4211217" y="3340219"/>
              <a:ext cx="114873" cy="93304"/>
            </a:xfrm>
            <a:custGeom>
              <a:avLst/>
              <a:gdLst>
                <a:gd name="T0" fmla="*/ 42 w 192"/>
                <a:gd name="T1" fmla="*/ 0 h 191"/>
                <a:gd name="T2" fmla="*/ 30 w 192"/>
                <a:gd name="T3" fmla="*/ 6 h 191"/>
                <a:gd name="T4" fmla="*/ 25 w 192"/>
                <a:gd name="T5" fmla="*/ 15 h 191"/>
                <a:gd name="T6" fmla="*/ 15 w 192"/>
                <a:gd name="T7" fmla="*/ 21 h 191"/>
                <a:gd name="T8" fmla="*/ 0 w 192"/>
                <a:gd name="T9" fmla="*/ 25 h 191"/>
                <a:gd name="T10" fmla="*/ 2 w 192"/>
                <a:gd name="T11" fmla="*/ 28 h 191"/>
                <a:gd name="T12" fmla="*/ 11 w 192"/>
                <a:gd name="T13" fmla="*/ 35 h 191"/>
                <a:gd name="T14" fmla="*/ 17 w 192"/>
                <a:gd name="T15" fmla="*/ 42 h 191"/>
                <a:gd name="T16" fmla="*/ 21 w 192"/>
                <a:gd name="T17" fmla="*/ 49 h 191"/>
                <a:gd name="T18" fmla="*/ 25 w 192"/>
                <a:gd name="T19" fmla="*/ 51 h 191"/>
                <a:gd name="T20" fmla="*/ 29 w 192"/>
                <a:gd name="T21" fmla="*/ 53 h 191"/>
                <a:gd name="T22" fmla="*/ 33 w 192"/>
                <a:gd name="T23" fmla="*/ 57 h 191"/>
                <a:gd name="T24" fmla="*/ 34 w 192"/>
                <a:gd name="T25" fmla="*/ 60 h 191"/>
                <a:gd name="T26" fmla="*/ 44 w 192"/>
                <a:gd name="T27" fmla="*/ 59 h 191"/>
                <a:gd name="T28" fmla="*/ 50 w 192"/>
                <a:gd name="T29" fmla="*/ 59 h 191"/>
                <a:gd name="T30" fmla="*/ 56 w 192"/>
                <a:gd name="T31" fmla="*/ 49 h 191"/>
                <a:gd name="T32" fmla="*/ 62 w 192"/>
                <a:gd name="T33" fmla="*/ 42 h 191"/>
                <a:gd name="T34" fmla="*/ 62 w 192"/>
                <a:gd name="T35" fmla="*/ 37 h 191"/>
                <a:gd name="T36" fmla="*/ 63 w 192"/>
                <a:gd name="T37" fmla="*/ 31 h 191"/>
                <a:gd name="T38" fmla="*/ 63 w 192"/>
                <a:gd name="T39" fmla="*/ 29 h 191"/>
                <a:gd name="T40" fmla="*/ 67 w 192"/>
                <a:gd name="T41" fmla="*/ 26 h 191"/>
                <a:gd name="T42" fmla="*/ 68 w 192"/>
                <a:gd name="T43" fmla="*/ 21 h 191"/>
                <a:gd name="T44" fmla="*/ 66 w 192"/>
                <a:gd name="T45" fmla="*/ 16 h 191"/>
                <a:gd name="T46" fmla="*/ 64 w 192"/>
                <a:gd name="T47" fmla="*/ 11 h 191"/>
                <a:gd name="T48" fmla="*/ 60 w 192"/>
                <a:gd name="T49" fmla="*/ 5 h 191"/>
                <a:gd name="T50" fmla="*/ 50 w 192"/>
                <a:gd name="T51" fmla="*/ 3 h 191"/>
                <a:gd name="T52" fmla="*/ 42 w 192"/>
                <a:gd name="T53" fmla="*/ 0 h 191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192"/>
                <a:gd name="T82" fmla="*/ 0 h 191"/>
                <a:gd name="T83" fmla="*/ 192 w 192"/>
                <a:gd name="T84" fmla="*/ 191 h 191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192" h="191">
                  <a:moveTo>
                    <a:pt x="120" y="0"/>
                  </a:moveTo>
                  <a:lnTo>
                    <a:pt x="86" y="18"/>
                  </a:lnTo>
                  <a:lnTo>
                    <a:pt x="71" y="47"/>
                  </a:lnTo>
                  <a:lnTo>
                    <a:pt x="42" y="67"/>
                  </a:lnTo>
                  <a:lnTo>
                    <a:pt x="0" y="81"/>
                  </a:lnTo>
                  <a:lnTo>
                    <a:pt x="5" y="89"/>
                  </a:lnTo>
                  <a:lnTo>
                    <a:pt x="30" y="110"/>
                  </a:lnTo>
                  <a:lnTo>
                    <a:pt x="47" y="134"/>
                  </a:lnTo>
                  <a:lnTo>
                    <a:pt x="58" y="157"/>
                  </a:lnTo>
                  <a:lnTo>
                    <a:pt x="70" y="161"/>
                  </a:lnTo>
                  <a:lnTo>
                    <a:pt x="83" y="168"/>
                  </a:lnTo>
                  <a:lnTo>
                    <a:pt x="93" y="183"/>
                  </a:lnTo>
                  <a:lnTo>
                    <a:pt x="97" y="191"/>
                  </a:lnTo>
                  <a:lnTo>
                    <a:pt x="124" y="188"/>
                  </a:lnTo>
                  <a:lnTo>
                    <a:pt x="141" y="188"/>
                  </a:lnTo>
                  <a:lnTo>
                    <a:pt x="159" y="157"/>
                  </a:lnTo>
                  <a:lnTo>
                    <a:pt x="175" y="134"/>
                  </a:lnTo>
                  <a:lnTo>
                    <a:pt x="176" y="117"/>
                  </a:lnTo>
                  <a:lnTo>
                    <a:pt x="178" y="100"/>
                  </a:lnTo>
                  <a:lnTo>
                    <a:pt x="178" y="93"/>
                  </a:lnTo>
                  <a:lnTo>
                    <a:pt x="188" y="84"/>
                  </a:lnTo>
                  <a:lnTo>
                    <a:pt x="192" y="67"/>
                  </a:lnTo>
                  <a:lnTo>
                    <a:pt x="185" y="52"/>
                  </a:lnTo>
                  <a:lnTo>
                    <a:pt x="182" y="35"/>
                  </a:lnTo>
                  <a:lnTo>
                    <a:pt x="168" y="15"/>
                  </a:lnTo>
                  <a:lnTo>
                    <a:pt x="142" y="11"/>
                  </a:lnTo>
                  <a:lnTo>
                    <a:pt x="120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11" name="Freeform 160"/>
            <p:cNvSpPr>
              <a:spLocks/>
            </p:cNvSpPr>
            <p:nvPr/>
          </p:nvSpPr>
          <p:spPr bwMode="auto">
            <a:xfrm>
              <a:off x="4514194" y="3289979"/>
              <a:ext cx="116310" cy="203832"/>
            </a:xfrm>
            <a:custGeom>
              <a:avLst/>
              <a:gdLst>
                <a:gd name="T0" fmla="*/ 55 w 197"/>
                <a:gd name="T1" fmla="*/ 78 h 412"/>
                <a:gd name="T2" fmla="*/ 48 w 197"/>
                <a:gd name="T3" fmla="*/ 99 h 412"/>
                <a:gd name="T4" fmla="*/ 43 w 197"/>
                <a:gd name="T5" fmla="*/ 112 h 412"/>
                <a:gd name="T6" fmla="*/ 39 w 197"/>
                <a:gd name="T7" fmla="*/ 123 h 412"/>
                <a:gd name="T8" fmla="*/ 31 w 197"/>
                <a:gd name="T9" fmla="*/ 128 h 412"/>
                <a:gd name="T10" fmla="*/ 19 w 197"/>
                <a:gd name="T11" fmla="*/ 132 h 412"/>
                <a:gd name="T12" fmla="*/ 17 w 197"/>
                <a:gd name="T13" fmla="*/ 132 h 412"/>
                <a:gd name="T14" fmla="*/ 15 w 197"/>
                <a:gd name="T15" fmla="*/ 129 h 412"/>
                <a:gd name="T16" fmla="*/ 10 w 197"/>
                <a:gd name="T17" fmla="*/ 127 h 412"/>
                <a:gd name="T18" fmla="*/ 6 w 197"/>
                <a:gd name="T19" fmla="*/ 123 h 412"/>
                <a:gd name="T20" fmla="*/ 3 w 197"/>
                <a:gd name="T21" fmla="*/ 112 h 412"/>
                <a:gd name="T22" fmla="*/ 0 w 197"/>
                <a:gd name="T23" fmla="*/ 108 h 412"/>
                <a:gd name="T24" fmla="*/ 0 w 197"/>
                <a:gd name="T25" fmla="*/ 95 h 412"/>
                <a:gd name="T26" fmla="*/ 7 w 197"/>
                <a:gd name="T27" fmla="*/ 85 h 412"/>
                <a:gd name="T28" fmla="*/ 13 w 197"/>
                <a:gd name="T29" fmla="*/ 77 h 412"/>
                <a:gd name="T30" fmla="*/ 15 w 197"/>
                <a:gd name="T31" fmla="*/ 74 h 412"/>
                <a:gd name="T32" fmla="*/ 15 w 197"/>
                <a:gd name="T33" fmla="*/ 71 h 412"/>
                <a:gd name="T34" fmla="*/ 14 w 197"/>
                <a:gd name="T35" fmla="*/ 71 h 412"/>
                <a:gd name="T36" fmla="*/ 13 w 197"/>
                <a:gd name="T37" fmla="*/ 68 h 412"/>
                <a:gd name="T38" fmla="*/ 7 w 197"/>
                <a:gd name="T39" fmla="*/ 66 h 412"/>
                <a:gd name="T40" fmla="*/ 9 w 197"/>
                <a:gd name="T41" fmla="*/ 50 h 412"/>
                <a:gd name="T42" fmla="*/ 11 w 197"/>
                <a:gd name="T43" fmla="*/ 45 h 412"/>
                <a:gd name="T44" fmla="*/ 11 w 197"/>
                <a:gd name="T45" fmla="*/ 40 h 412"/>
                <a:gd name="T46" fmla="*/ 17 w 197"/>
                <a:gd name="T47" fmla="*/ 38 h 412"/>
                <a:gd name="T48" fmla="*/ 29 w 197"/>
                <a:gd name="T49" fmla="*/ 37 h 412"/>
                <a:gd name="T50" fmla="*/ 41 w 197"/>
                <a:gd name="T51" fmla="*/ 28 h 412"/>
                <a:gd name="T52" fmla="*/ 47 w 197"/>
                <a:gd name="T53" fmla="*/ 27 h 412"/>
                <a:gd name="T54" fmla="*/ 47 w 197"/>
                <a:gd name="T55" fmla="*/ 23 h 412"/>
                <a:gd name="T56" fmla="*/ 47 w 197"/>
                <a:gd name="T57" fmla="*/ 17 h 412"/>
                <a:gd name="T58" fmla="*/ 48 w 197"/>
                <a:gd name="T59" fmla="*/ 14 h 412"/>
                <a:gd name="T60" fmla="*/ 54 w 197"/>
                <a:gd name="T61" fmla="*/ 11 h 412"/>
                <a:gd name="T62" fmla="*/ 56 w 197"/>
                <a:gd name="T63" fmla="*/ 1 h 412"/>
                <a:gd name="T64" fmla="*/ 63 w 197"/>
                <a:gd name="T65" fmla="*/ 0 h 412"/>
                <a:gd name="T66" fmla="*/ 70 w 197"/>
                <a:gd name="T67" fmla="*/ 16 h 412"/>
                <a:gd name="T68" fmla="*/ 70 w 197"/>
                <a:gd name="T69" fmla="*/ 23 h 412"/>
                <a:gd name="T70" fmla="*/ 63 w 197"/>
                <a:gd name="T71" fmla="*/ 58 h 412"/>
                <a:gd name="T72" fmla="*/ 55 w 197"/>
                <a:gd name="T73" fmla="*/ 78 h 412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197"/>
                <a:gd name="T112" fmla="*/ 0 h 412"/>
                <a:gd name="T113" fmla="*/ 197 w 197"/>
                <a:gd name="T114" fmla="*/ 412 h 412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197" h="412">
                  <a:moveTo>
                    <a:pt x="154" y="243"/>
                  </a:moveTo>
                  <a:lnTo>
                    <a:pt x="136" y="309"/>
                  </a:lnTo>
                  <a:lnTo>
                    <a:pt x="121" y="350"/>
                  </a:lnTo>
                  <a:lnTo>
                    <a:pt x="110" y="385"/>
                  </a:lnTo>
                  <a:lnTo>
                    <a:pt x="88" y="399"/>
                  </a:lnTo>
                  <a:lnTo>
                    <a:pt x="53" y="412"/>
                  </a:lnTo>
                  <a:lnTo>
                    <a:pt x="49" y="412"/>
                  </a:lnTo>
                  <a:lnTo>
                    <a:pt x="41" y="404"/>
                  </a:lnTo>
                  <a:lnTo>
                    <a:pt x="27" y="397"/>
                  </a:lnTo>
                  <a:lnTo>
                    <a:pt x="17" y="384"/>
                  </a:lnTo>
                  <a:lnTo>
                    <a:pt x="9" y="351"/>
                  </a:lnTo>
                  <a:lnTo>
                    <a:pt x="0" y="336"/>
                  </a:lnTo>
                  <a:lnTo>
                    <a:pt x="0" y="297"/>
                  </a:lnTo>
                  <a:lnTo>
                    <a:pt x="20" y="265"/>
                  </a:lnTo>
                  <a:lnTo>
                    <a:pt x="36" y="239"/>
                  </a:lnTo>
                  <a:lnTo>
                    <a:pt x="41" y="231"/>
                  </a:lnTo>
                  <a:lnTo>
                    <a:pt x="41" y="221"/>
                  </a:lnTo>
                  <a:lnTo>
                    <a:pt x="39" y="221"/>
                  </a:lnTo>
                  <a:lnTo>
                    <a:pt x="36" y="212"/>
                  </a:lnTo>
                  <a:lnTo>
                    <a:pt x="20" y="205"/>
                  </a:lnTo>
                  <a:lnTo>
                    <a:pt x="24" y="155"/>
                  </a:lnTo>
                  <a:lnTo>
                    <a:pt x="31" y="141"/>
                  </a:lnTo>
                  <a:lnTo>
                    <a:pt x="32" y="124"/>
                  </a:lnTo>
                  <a:lnTo>
                    <a:pt x="49" y="119"/>
                  </a:lnTo>
                  <a:lnTo>
                    <a:pt x="82" y="114"/>
                  </a:lnTo>
                  <a:lnTo>
                    <a:pt x="114" y="88"/>
                  </a:lnTo>
                  <a:lnTo>
                    <a:pt x="132" y="83"/>
                  </a:lnTo>
                  <a:lnTo>
                    <a:pt x="131" y="73"/>
                  </a:lnTo>
                  <a:lnTo>
                    <a:pt x="131" y="54"/>
                  </a:lnTo>
                  <a:lnTo>
                    <a:pt x="136" y="44"/>
                  </a:lnTo>
                  <a:lnTo>
                    <a:pt x="153" y="34"/>
                  </a:lnTo>
                  <a:lnTo>
                    <a:pt x="158" y="3"/>
                  </a:lnTo>
                  <a:lnTo>
                    <a:pt x="177" y="0"/>
                  </a:lnTo>
                  <a:lnTo>
                    <a:pt x="197" y="51"/>
                  </a:lnTo>
                  <a:lnTo>
                    <a:pt x="197" y="71"/>
                  </a:lnTo>
                  <a:lnTo>
                    <a:pt x="177" y="180"/>
                  </a:lnTo>
                  <a:lnTo>
                    <a:pt x="154" y="243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12" name="Freeform 161"/>
            <p:cNvSpPr>
              <a:spLocks/>
            </p:cNvSpPr>
            <p:nvPr/>
          </p:nvSpPr>
          <p:spPr bwMode="auto">
            <a:xfrm>
              <a:off x="4287320" y="3265576"/>
              <a:ext cx="185233" cy="239718"/>
            </a:xfrm>
            <a:custGeom>
              <a:avLst/>
              <a:gdLst>
                <a:gd name="T0" fmla="*/ 109 w 319"/>
                <a:gd name="T1" fmla="*/ 3 h 494"/>
                <a:gd name="T2" fmla="*/ 108 w 319"/>
                <a:gd name="T3" fmla="*/ 29 h 494"/>
                <a:gd name="T4" fmla="*/ 109 w 319"/>
                <a:gd name="T5" fmla="*/ 38 h 494"/>
                <a:gd name="T6" fmla="*/ 109 w 319"/>
                <a:gd name="T7" fmla="*/ 45 h 494"/>
                <a:gd name="T8" fmla="*/ 102 w 319"/>
                <a:gd name="T9" fmla="*/ 57 h 494"/>
                <a:gd name="T10" fmla="*/ 78 w 319"/>
                <a:gd name="T11" fmla="*/ 69 h 494"/>
                <a:gd name="T12" fmla="*/ 66 w 319"/>
                <a:gd name="T13" fmla="*/ 78 h 494"/>
                <a:gd name="T14" fmla="*/ 55 w 319"/>
                <a:gd name="T15" fmla="*/ 91 h 494"/>
                <a:gd name="T16" fmla="*/ 57 w 319"/>
                <a:gd name="T17" fmla="*/ 111 h 494"/>
                <a:gd name="T18" fmla="*/ 58 w 319"/>
                <a:gd name="T19" fmla="*/ 116 h 494"/>
                <a:gd name="T20" fmla="*/ 58 w 319"/>
                <a:gd name="T21" fmla="*/ 121 h 494"/>
                <a:gd name="T22" fmla="*/ 58 w 319"/>
                <a:gd name="T23" fmla="*/ 127 h 494"/>
                <a:gd name="T24" fmla="*/ 58 w 319"/>
                <a:gd name="T25" fmla="*/ 135 h 494"/>
                <a:gd name="T26" fmla="*/ 48 w 319"/>
                <a:gd name="T27" fmla="*/ 142 h 494"/>
                <a:gd name="T28" fmla="*/ 35 w 319"/>
                <a:gd name="T29" fmla="*/ 151 h 494"/>
                <a:gd name="T30" fmla="*/ 26 w 319"/>
                <a:gd name="T31" fmla="*/ 155 h 494"/>
                <a:gd name="T32" fmla="*/ 23 w 319"/>
                <a:gd name="T33" fmla="*/ 151 h 494"/>
                <a:gd name="T34" fmla="*/ 18 w 319"/>
                <a:gd name="T35" fmla="*/ 144 h 494"/>
                <a:gd name="T36" fmla="*/ 14 w 319"/>
                <a:gd name="T37" fmla="*/ 139 h 494"/>
                <a:gd name="T38" fmla="*/ 12 w 319"/>
                <a:gd name="T39" fmla="*/ 113 h 494"/>
                <a:gd name="T40" fmla="*/ 14 w 319"/>
                <a:gd name="T41" fmla="*/ 99 h 494"/>
                <a:gd name="T42" fmla="*/ 20 w 319"/>
                <a:gd name="T43" fmla="*/ 86 h 494"/>
                <a:gd name="T44" fmla="*/ 21 w 319"/>
                <a:gd name="T45" fmla="*/ 78 h 494"/>
                <a:gd name="T46" fmla="*/ 25 w 319"/>
                <a:gd name="T47" fmla="*/ 70 h 494"/>
                <a:gd name="T48" fmla="*/ 22 w 319"/>
                <a:gd name="T49" fmla="*/ 60 h 494"/>
                <a:gd name="T50" fmla="*/ 8 w 319"/>
                <a:gd name="T51" fmla="*/ 52 h 494"/>
                <a:gd name="T52" fmla="*/ 0 w 319"/>
                <a:gd name="T53" fmla="*/ 45 h 494"/>
                <a:gd name="T54" fmla="*/ 14 w 319"/>
                <a:gd name="T55" fmla="*/ 39 h 494"/>
                <a:gd name="T56" fmla="*/ 28 w 319"/>
                <a:gd name="T57" fmla="*/ 34 h 494"/>
                <a:gd name="T58" fmla="*/ 41 w 319"/>
                <a:gd name="T59" fmla="*/ 37 h 494"/>
                <a:gd name="T60" fmla="*/ 45 w 319"/>
                <a:gd name="T61" fmla="*/ 48 h 494"/>
                <a:gd name="T62" fmla="*/ 55 w 319"/>
                <a:gd name="T63" fmla="*/ 47 h 494"/>
                <a:gd name="T64" fmla="*/ 62 w 319"/>
                <a:gd name="T65" fmla="*/ 34 h 494"/>
                <a:gd name="T66" fmla="*/ 57 w 319"/>
                <a:gd name="T67" fmla="*/ 15 h 494"/>
                <a:gd name="T68" fmla="*/ 58 w 319"/>
                <a:gd name="T69" fmla="*/ 11 h 494"/>
                <a:gd name="T70" fmla="*/ 90 w 319"/>
                <a:gd name="T71" fmla="*/ 7 h 494"/>
                <a:gd name="T72" fmla="*/ 106 w 319"/>
                <a:gd name="T73" fmla="*/ 0 h 494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319"/>
                <a:gd name="T112" fmla="*/ 0 h 494"/>
                <a:gd name="T113" fmla="*/ 319 w 319"/>
                <a:gd name="T114" fmla="*/ 494 h 494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319" h="494">
                  <a:moveTo>
                    <a:pt x="304" y="0"/>
                  </a:moveTo>
                  <a:lnTo>
                    <a:pt x="312" y="9"/>
                  </a:lnTo>
                  <a:lnTo>
                    <a:pt x="309" y="68"/>
                  </a:lnTo>
                  <a:lnTo>
                    <a:pt x="310" y="93"/>
                  </a:lnTo>
                  <a:lnTo>
                    <a:pt x="310" y="110"/>
                  </a:lnTo>
                  <a:lnTo>
                    <a:pt x="312" y="119"/>
                  </a:lnTo>
                  <a:lnTo>
                    <a:pt x="319" y="129"/>
                  </a:lnTo>
                  <a:lnTo>
                    <a:pt x="312" y="141"/>
                  </a:lnTo>
                  <a:lnTo>
                    <a:pt x="317" y="155"/>
                  </a:lnTo>
                  <a:lnTo>
                    <a:pt x="293" y="180"/>
                  </a:lnTo>
                  <a:lnTo>
                    <a:pt x="280" y="197"/>
                  </a:lnTo>
                  <a:lnTo>
                    <a:pt x="225" y="219"/>
                  </a:lnTo>
                  <a:lnTo>
                    <a:pt x="203" y="243"/>
                  </a:lnTo>
                  <a:lnTo>
                    <a:pt x="190" y="248"/>
                  </a:lnTo>
                  <a:lnTo>
                    <a:pt x="180" y="261"/>
                  </a:lnTo>
                  <a:lnTo>
                    <a:pt x="158" y="287"/>
                  </a:lnTo>
                  <a:lnTo>
                    <a:pt x="156" y="326"/>
                  </a:lnTo>
                  <a:lnTo>
                    <a:pt x="164" y="351"/>
                  </a:lnTo>
                  <a:lnTo>
                    <a:pt x="163" y="363"/>
                  </a:lnTo>
                  <a:lnTo>
                    <a:pt x="168" y="367"/>
                  </a:lnTo>
                  <a:lnTo>
                    <a:pt x="168" y="372"/>
                  </a:lnTo>
                  <a:lnTo>
                    <a:pt x="168" y="382"/>
                  </a:lnTo>
                  <a:lnTo>
                    <a:pt x="164" y="392"/>
                  </a:lnTo>
                  <a:lnTo>
                    <a:pt x="168" y="402"/>
                  </a:lnTo>
                  <a:lnTo>
                    <a:pt x="168" y="414"/>
                  </a:lnTo>
                  <a:lnTo>
                    <a:pt x="168" y="428"/>
                  </a:lnTo>
                  <a:lnTo>
                    <a:pt x="152" y="438"/>
                  </a:lnTo>
                  <a:lnTo>
                    <a:pt x="137" y="451"/>
                  </a:lnTo>
                  <a:lnTo>
                    <a:pt x="119" y="468"/>
                  </a:lnTo>
                  <a:lnTo>
                    <a:pt x="102" y="479"/>
                  </a:lnTo>
                  <a:lnTo>
                    <a:pt x="90" y="494"/>
                  </a:lnTo>
                  <a:lnTo>
                    <a:pt x="76" y="492"/>
                  </a:lnTo>
                  <a:lnTo>
                    <a:pt x="69" y="489"/>
                  </a:lnTo>
                  <a:lnTo>
                    <a:pt x="66" y="479"/>
                  </a:lnTo>
                  <a:lnTo>
                    <a:pt x="59" y="463"/>
                  </a:lnTo>
                  <a:lnTo>
                    <a:pt x="52" y="457"/>
                  </a:lnTo>
                  <a:lnTo>
                    <a:pt x="44" y="448"/>
                  </a:lnTo>
                  <a:lnTo>
                    <a:pt x="39" y="440"/>
                  </a:lnTo>
                  <a:lnTo>
                    <a:pt x="37" y="419"/>
                  </a:lnTo>
                  <a:lnTo>
                    <a:pt x="34" y="358"/>
                  </a:lnTo>
                  <a:lnTo>
                    <a:pt x="22" y="343"/>
                  </a:lnTo>
                  <a:lnTo>
                    <a:pt x="40" y="312"/>
                  </a:lnTo>
                  <a:lnTo>
                    <a:pt x="56" y="289"/>
                  </a:lnTo>
                  <a:lnTo>
                    <a:pt x="57" y="272"/>
                  </a:lnTo>
                  <a:lnTo>
                    <a:pt x="59" y="255"/>
                  </a:lnTo>
                  <a:lnTo>
                    <a:pt x="59" y="248"/>
                  </a:lnTo>
                  <a:lnTo>
                    <a:pt x="69" y="239"/>
                  </a:lnTo>
                  <a:lnTo>
                    <a:pt x="73" y="222"/>
                  </a:lnTo>
                  <a:lnTo>
                    <a:pt x="66" y="207"/>
                  </a:lnTo>
                  <a:lnTo>
                    <a:pt x="63" y="190"/>
                  </a:lnTo>
                  <a:lnTo>
                    <a:pt x="49" y="170"/>
                  </a:lnTo>
                  <a:lnTo>
                    <a:pt x="23" y="166"/>
                  </a:lnTo>
                  <a:lnTo>
                    <a:pt x="1" y="155"/>
                  </a:lnTo>
                  <a:lnTo>
                    <a:pt x="0" y="141"/>
                  </a:lnTo>
                  <a:lnTo>
                    <a:pt x="17" y="127"/>
                  </a:lnTo>
                  <a:lnTo>
                    <a:pt x="40" y="124"/>
                  </a:lnTo>
                  <a:lnTo>
                    <a:pt x="76" y="109"/>
                  </a:lnTo>
                  <a:lnTo>
                    <a:pt x="81" y="109"/>
                  </a:lnTo>
                  <a:lnTo>
                    <a:pt x="95" y="119"/>
                  </a:lnTo>
                  <a:lnTo>
                    <a:pt x="117" y="117"/>
                  </a:lnTo>
                  <a:lnTo>
                    <a:pt x="124" y="127"/>
                  </a:lnTo>
                  <a:lnTo>
                    <a:pt x="130" y="151"/>
                  </a:lnTo>
                  <a:lnTo>
                    <a:pt x="141" y="163"/>
                  </a:lnTo>
                  <a:lnTo>
                    <a:pt x="158" y="149"/>
                  </a:lnTo>
                  <a:lnTo>
                    <a:pt x="178" y="126"/>
                  </a:lnTo>
                  <a:lnTo>
                    <a:pt x="178" y="109"/>
                  </a:lnTo>
                  <a:lnTo>
                    <a:pt x="175" y="97"/>
                  </a:lnTo>
                  <a:lnTo>
                    <a:pt x="164" y="48"/>
                  </a:lnTo>
                  <a:lnTo>
                    <a:pt x="144" y="31"/>
                  </a:lnTo>
                  <a:lnTo>
                    <a:pt x="168" y="34"/>
                  </a:lnTo>
                  <a:lnTo>
                    <a:pt x="208" y="31"/>
                  </a:lnTo>
                  <a:lnTo>
                    <a:pt x="259" y="22"/>
                  </a:lnTo>
                  <a:lnTo>
                    <a:pt x="290" y="5"/>
                  </a:lnTo>
                  <a:lnTo>
                    <a:pt x="304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13" name="Freeform 162"/>
            <p:cNvSpPr>
              <a:spLocks/>
            </p:cNvSpPr>
            <p:nvPr/>
          </p:nvSpPr>
          <p:spPr bwMode="auto">
            <a:xfrm>
              <a:off x="4280141" y="3132081"/>
              <a:ext cx="180925" cy="149285"/>
            </a:xfrm>
            <a:custGeom>
              <a:avLst/>
              <a:gdLst>
                <a:gd name="T0" fmla="*/ 101 w 309"/>
                <a:gd name="T1" fmla="*/ 31 h 299"/>
                <a:gd name="T2" fmla="*/ 98 w 309"/>
                <a:gd name="T3" fmla="*/ 35 h 299"/>
                <a:gd name="T4" fmla="*/ 95 w 309"/>
                <a:gd name="T5" fmla="*/ 46 h 299"/>
                <a:gd name="T6" fmla="*/ 98 w 309"/>
                <a:gd name="T7" fmla="*/ 52 h 299"/>
                <a:gd name="T8" fmla="*/ 99 w 309"/>
                <a:gd name="T9" fmla="*/ 56 h 299"/>
                <a:gd name="T10" fmla="*/ 98 w 309"/>
                <a:gd name="T11" fmla="*/ 61 h 299"/>
                <a:gd name="T12" fmla="*/ 98 w 309"/>
                <a:gd name="T13" fmla="*/ 68 h 299"/>
                <a:gd name="T14" fmla="*/ 101 w 309"/>
                <a:gd name="T15" fmla="*/ 74 h 299"/>
                <a:gd name="T16" fmla="*/ 101 w 309"/>
                <a:gd name="T17" fmla="*/ 80 h 299"/>
                <a:gd name="T18" fmla="*/ 105 w 309"/>
                <a:gd name="T19" fmla="*/ 83 h 299"/>
                <a:gd name="T20" fmla="*/ 108 w 309"/>
                <a:gd name="T21" fmla="*/ 86 h 299"/>
                <a:gd name="T22" fmla="*/ 103 w 309"/>
                <a:gd name="T23" fmla="*/ 88 h 299"/>
                <a:gd name="T24" fmla="*/ 92 w 309"/>
                <a:gd name="T25" fmla="*/ 93 h 299"/>
                <a:gd name="T26" fmla="*/ 74 w 309"/>
                <a:gd name="T27" fmla="*/ 96 h 299"/>
                <a:gd name="T28" fmla="*/ 60 w 309"/>
                <a:gd name="T29" fmla="*/ 97 h 299"/>
                <a:gd name="T30" fmla="*/ 52 w 309"/>
                <a:gd name="T31" fmla="*/ 96 h 299"/>
                <a:gd name="T32" fmla="*/ 47 w 309"/>
                <a:gd name="T33" fmla="*/ 94 h 299"/>
                <a:gd name="T34" fmla="*/ 42 w 309"/>
                <a:gd name="T35" fmla="*/ 91 h 299"/>
                <a:gd name="T36" fmla="*/ 38 w 309"/>
                <a:gd name="T37" fmla="*/ 87 h 299"/>
                <a:gd name="T38" fmla="*/ 31 w 309"/>
                <a:gd name="T39" fmla="*/ 83 h 299"/>
                <a:gd name="T40" fmla="*/ 18 w 309"/>
                <a:gd name="T41" fmla="*/ 69 h 299"/>
                <a:gd name="T42" fmla="*/ 15 w 309"/>
                <a:gd name="T43" fmla="*/ 66 h 299"/>
                <a:gd name="T44" fmla="*/ 12 w 309"/>
                <a:gd name="T45" fmla="*/ 62 h 299"/>
                <a:gd name="T46" fmla="*/ 10 w 309"/>
                <a:gd name="T47" fmla="*/ 58 h 299"/>
                <a:gd name="T48" fmla="*/ 8 w 309"/>
                <a:gd name="T49" fmla="*/ 54 h 299"/>
                <a:gd name="T50" fmla="*/ 4 w 309"/>
                <a:gd name="T51" fmla="*/ 49 h 299"/>
                <a:gd name="T52" fmla="*/ 2 w 309"/>
                <a:gd name="T53" fmla="*/ 39 h 299"/>
                <a:gd name="T54" fmla="*/ 0 w 309"/>
                <a:gd name="T55" fmla="*/ 28 h 299"/>
                <a:gd name="T56" fmla="*/ 7 w 309"/>
                <a:gd name="T57" fmla="*/ 29 h 299"/>
                <a:gd name="T58" fmla="*/ 13 w 309"/>
                <a:gd name="T59" fmla="*/ 27 h 299"/>
                <a:gd name="T60" fmla="*/ 19 w 309"/>
                <a:gd name="T61" fmla="*/ 23 h 299"/>
                <a:gd name="T62" fmla="*/ 21 w 309"/>
                <a:gd name="T63" fmla="*/ 19 h 299"/>
                <a:gd name="T64" fmla="*/ 21 w 309"/>
                <a:gd name="T65" fmla="*/ 18 h 299"/>
                <a:gd name="T66" fmla="*/ 22 w 309"/>
                <a:gd name="T67" fmla="*/ 16 h 299"/>
                <a:gd name="T68" fmla="*/ 22 w 309"/>
                <a:gd name="T69" fmla="*/ 11 h 299"/>
                <a:gd name="T70" fmla="*/ 22 w 309"/>
                <a:gd name="T71" fmla="*/ 7 h 299"/>
                <a:gd name="T72" fmla="*/ 20 w 309"/>
                <a:gd name="T73" fmla="*/ 4 h 299"/>
                <a:gd name="T74" fmla="*/ 25 w 309"/>
                <a:gd name="T75" fmla="*/ 0 h 299"/>
                <a:gd name="T76" fmla="*/ 29 w 309"/>
                <a:gd name="T77" fmla="*/ 0 h 299"/>
                <a:gd name="T78" fmla="*/ 43 w 309"/>
                <a:gd name="T79" fmla="*/ 6 h 299"/>
                <a:gd name="T80" fmla="*/ 50 w 309"/>
                <a:gd name="T81" fmla="*/ 8 h 299"/>
                <a:gd name="T82" fmla="*/ 59 w 309"/>
                <a:gd name="T83" fmla="*/ 13 h 299"/>
                <a:gd name="T84" fmla="*/ 69 w 309"/>
                <a:gd name="T85" fmla="*/ 19 h 299"/>
                <a:gd name="T86" fmla="*/ 74 w 309"/>
                <a:gd name="T87" fmla="*/ 23 h 299"/>
                <a:gd name="T88" fmla="*/ 76 w 309"/>
                <a:gd name="T89" fmla="*/ 24 h 299"/>
                <a:gd name="T90" fmla="*/ 80 w 309"/>
                <a:gd name="T91" fmla="*/ 28 h 299"/>
                <a:gd name="T92" fmla="*/ 87 w 309"/>
                <a:gd name="T93" fmla="*/ 30 h 299"/>
                <a:gd name="T94" fmla="*/ 95 w 309"/>
                <a:gd name="T95" fmla="*/ 30 h 299"/>
                <a:gd name="T96" fmla="*/ 101 w 309"/>
                <a:gd name="T97" fmla="*/ 31 h 299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309"/>
                <a:gd name="T148" fmla="*/ 0 h 299"/>
                <a:gd name="T149" fmla="*/ 309 w 309"/>
                <a:gd name="T150" fmla="*/ 299 h 299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309" h="299">
                  <a:moveTo>
                    <a:pt x="288" y="95"/>
                  </a:moveTo>
                  <a:lnTo>
                    <a:pt x="281" y="107"/>
                  </a:lnTo>
                  <a:lnTo>
                    <a:pt x="273" y="141"/>
                  </a:lnTo>
                  <a:lnTo>
                    <a:pt x="281" y="160"/>
                  </a:lnTo>
                  <a:lnTo>
                    <a:pt x="283" y="172"/>
                  </a:lnTo>
                  <a:lnTo>
                    <a:pt x="281" y="189"/>
                  </a:lnTo>
                  <a:lnTo>
                    <a:pt x="281" y="209"/>
                  </a:lnTo>
                  <a:lnTo>
                    <a:pt x="288" y="229"/>
                  </a:lnTo>
                  <a:lnTo>
                    <a:pt x="290" y="248"/>
                  </a:lnTo>
                  <a:lnTo>
                    <a:pt x="300" y="257"/>
                  </a:lnTo>
                  <a:lnTo>
                    <a:pt x="309" y="265"/>
                  </a:lnTo>
                  <a:lnTo>
                    <a:pt x="295" y="270"/>
                  </a:lnTo>
                  <a:lnTo>
                    <a:pt x="264" y="287"/>
                  </a:lnTo>
                  <a:lnTo>
                    <a:pt x="213" y="296"/>
                  </a:lnTo>
                  <a:lnTo>
                    <a:pt x="173" y="299"/>
                  </a:lnTo>
                  <a:lnTo>
                    <a:pt x="149" y="296"/>
                  </a:lnTo>
                  <a:lnTo>
                    <a:pt x="134" y="289"/>
                  </a:lnTo>
                  <a:lnTo>
                    <a:pt x="120" y="280"/>
                  </a:lnTo>
                  <a:lnTo>
                    <a:pt x="110" y="267"/>
                  </a:lnTo>
                  <a:lnTo>
                    <a:pt x="90" y="255"/>
                  </a:lnTo>
                  <a:lnTo>
                    <a:pt x="51" y="212"/>
                  </a:lnTo>
                  <a:lnTo>
                    <a:pt x="42" y="202"/>
                  </a:lnTo>
                  <a:lnTo>
                    <a:pt x="35" y="190"/>
                  </a:lnTo>
                  <a:lnTo>
                    <a:pt x="30" y="179"/>
                  </a:lnTo>
                  <a:lnTo>
                    <a:pt x="22" y="165"/>
                  </a:lnTo>
                  <a:lnTo>
                    <a:pt x="12" y="151"/>
                  </a:lnTo>
                  <a:lnTo>
                    <a:pt x="5" y="119"/>
                  </a:lnTo>
                  <a:lnTo>
                    <a:pt x="0" y="87"/>
                  </a:lnTo>
                  <a:lnTo>
                    <a:pt x="20" y="89"/>
                  </a:lnTo>
                  <a:lnTo>
                    <a:pt x="37" y="84"/>
                  </a:lnTo>
                  <a:lnTo>
                    <a:pt x="54" y="72"/>
                  </a:lnTo>
                  <a:lnTo>
                    <a:pt x="59" y="60"/>
                  </a:lnTo>
                  <a:lnTo>
                    <a:pt x="61" y="55"/>
                  </a:lnTo>
                  <a:lnTo>
                    <a:pt x="62" y="48"/>
                  </a:lnTo>
                  <a:lnTo>
                    <a:pt x="64" y="34"/>
                  </a:lnTo>
                  <a:lnTo>
                    <a:pt x="64" y="22"/>
                  </a:lnTo>
                  <a:lnTo>
                    <a:pt x="57" y="11"/>
                  </a:lnTo>
                  <a:lnTo>
                    <a:pt x="71" y="0"/>
                  </a:lnTo>
                  <a:lnTo>
                    <a:pt x="84" y="0"/>
                  </a:lnTo>
                  <a:lnTo>
                    <a:pt x="124" y="17"/>
                  </a:lnTo>
                  <a:lnTo>
                    <a:pt x="142" y="26"/>
                  </a:lnTo>
                  <a:lnTo>
                    <a:pt x="168" y="39"/>
                  </a:lnTo>
                  <a:lnTo>
                    <a:pt x="197" y="58"/>
                  </a:lnTo>
                  <a:lnTo>
                    <a:pt x="213" y="70"/>
                  </a:lnTo>
                  <a:lnTo>
                    <a:pt x="217" y="75"/>
                  </a:lnTo>
                  <a:lnTo>
                    <a:pt x="230" y="85"/>
                  </a:lnTo>
                  <a:lnTo>
                    <a:pt x="249" y="92"/>
                  </a:lnTo>
                  <a:lnTo>
                    <a:pt x="273" y="94"/>
                  </a:lnTo>
                  <a:lnTo>
                    <a:pt x="288" y="95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14" name="Freeform 163"/>
            <p:cNvSpPr>
              <a:spLocks/>
            </p:cNvSpPr>
            <p:nvPr/>
          </p:nvSpPr>
          <p:spPr bwMode="auto">
            <a:xfrm>
              <a:off x="4514194" y="3281366"/>
              <a:ext cx="7180" cy="5742"/>
            </a:xfrm>
            <a:custGeom>
              <a:avLst/>
              <a:gdLst>
                <a:gd name="T0" fmla="*/ 4 w 8"/>
                <a:gd name="T1" fmla="*/ 1 h 8"/>
                <a:gd name="T2" fmla="*/ 4 w 8"/>
                <a:gd name="T3" fmla="*/ 1 h 8"/>
                <a:gd name="T4" fmla="*/ 4 w 8"/>
                <a:gd name="T5" fmla="*/ 0 h 8"/>
                <a:gd name="T6" fmla="*/ 3 w 8"/>
                <a:gd name="T7" fmla="*/ 0 h 8"/>
                <a:gd name="T8" fmla="*/ 2 w 8"/>
                <a:gd name="T9" fmla="*/ 0 h 8"/>
                <a:gd name="T10" fmla="*/ 1 w 8"/>
                <a:gd name="T11" fmla="*/ 0 h 8"/>
                <a:gd name="T12" fmla="*/ 1 w 8"/>
                <a:gd name="T13" fmla="*/ 0 h 8"/>
                <a:gd name="T14" fmla="*/ 1 w 8"/>
                <a:gd name="T15" fmla="*/ 1 h 8"/>
                <a:gd name="T16" fmla="*/ 0 w 8"/>
                <a:gd name="T17" fmla="*/ 1 h 8"/>
                <a:gd name="T18" fmla="*/ 0 w 8"/>
                <a:gd name="T19" fmla="*/ 1 h 8"/>
                <a:gd name="T20" fmla="*/ 0 w 8"/>
                <a:gd name="T21" fmla="*/ 2 h 8"/>
                <a:gd name="T22" fmla="*/ 1 w 8"/>
                <a:gd name="T23" fmla="*/ 2 h 8"/>
                <a:gd name="T24" fmla="*/ 1 w 8"/>
                <a:gd name="T25" fmla="*/ 3 h 8"/>
                <a:gd name="T26" fmla="*/ 1 w 8"/>
                <a:gd name="T27" fmla="*/ 3 h 8"/>
                <a:gd name="T28" fmla="*/ 1 w 8"/>
                <a:gd name="T29" fmla="*/ 4 h 8"/>
                <a:gd name="T30" fmla="*/ 2 w 8"/>
                <a:gd name="T31" fmla="*/ 4 h 8"/>
                <a:gd name="T32" fmla="*/ 3 w 8"/>
                <a:gd name="T33" fmla="*/ 3 h 8"/>
                <a:gd name="T34" fmla="*/ 4 w 8"/>
                <a:gd name="T35" fmla="*/ 3 h 8"/>
                <a:gd name="T36" fmla="*/ 4 w 8"/>
                <a:gd name="T37" fmla="*/ 2 h 8"/>
                <a:gd name="T38" fmla="*/ 4 w 8"/>
                <a:gd name="T39" fmla="*/ 1 h 8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8"/>
                <a:gd name="T61" fmla="*/ 0 h 8"/>
                <a:gd name="T62" fmla="*/ 8 w 8"/>
                <a:gd name="T63" fmla="*/ 8 h 8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8" h="8">
                  <a:moveTo>
                    <a:pt x="8" y="3"/>
                  </a:moveTo>
                  <a:lnTo>
                    <a:pt x="8" y="1"/>
                  </a:lnTo>
                  <a:lnTo>
                    <a:pt x="8" y="0"/>
                  </a:lnTo>
                  <a:lnTo>
                    <a:pt x="7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1" y="0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3"/>
                  </a:lnTo>
                  <a:lnTo>
                    <a:pt x="0" y="5"/>
                  </a:lnTo>
                  <a:lnTo>
                    <a:pt x="1" y="5"/>
                  </a:lnTo>
                  <a:lnTo>
                    <a:pt x="1" y="7"/>
                  </a:lnTo>
                  <a:lnTo>
                    <a:pt x="3" y="7"/>
                  </a:lnTo>
                  <a:lnTo>
                    <a:pt x="3" y="8"/>
                  </a:lnTo>
                  <a:lnTo>
                    <a:pt x="5" y="8"/>
                  </a:lnTo>
                  <a:lnTo>
                    <a:pt x="7" y="7"/>
                  </a:lnTo>
                  <a:lnTo>
                    <a:pt x="8" y="7"/>
                  </a:lnTo>
                  <a:lnTo>
                    <a:pt x="8" y="5"/>
                  </a:lnTo>
                  <a:lnTo>
                    <a:pt x="8" y="3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15" name="Freeform 164"/>
            <p:cNvSpPr>
              <a:spLocks/>
            </p:cNvSpPr>
            <p:nvPr/>
          </p:nvSpPr>
          <p:spPr bwMode="auto">
            <a:xfrm>
              <a:off x="3978599" y="3351702"/>
              <a:ext cx="215387" cy="192348"/>
            </a:xfrm>
            <a:custGeom>
              <a:avLst/>
              <a:gdLst>
                <a:gd name="T0" fmla="*/ 108 w 366"/>
                <a:gd name="T1" fmla="*/ 5 h 392"/>
                <a:gd name="T2" fmla="*/ 105 w 366"/>
                <a:gd name="T3" fmla="*/ 6 h 392"/>
                <a:gd name="T4" fmla="*/ 94 w 366"/>
                <a:gd name="T5" fmla="*/ 7 h 392"/>
                <a:gd name="T6" fmla="*/ 82 w 366"/>
                <a:gd name="T7" fmla="*/ 6 h 392"/>
                <a:gd name="T8" fmla="*/ 72 w 366"/>
                <a:gd name="T9" fmla="*/ 2 h 392"/>
                <a:gd name="T10" fmla="*/ 67 w 366"/>
                <a:gd name="T11" fmla="*/ 1 h 392"/>
                <a:gd name="T12" fmla="*/ 30 w 366"/>
                <a:gd name="T13" fmla="*/ 3 h 392"/>
                <a:gd name="T14" fmla="*/ 24 w 366"/>
                <a:gd name="T15" fmla="*/ 2 h 392"/>
                <a:gd name="T16" fmla="*/ 16 w 366"/>
                <a:gd name="T17" fmla="*/ 0 h 392"/>
                <a:gd name="T18" fmla="*/ 11 w 366"/>
                <a:gd name="T19" fmla="*/ 2 h 392"/>
                <a:gd name="T20" fmla="*/ 7 w 366"/>
                <a:gd name="T21" fmla="*/ 3 h 392"/>
                <a:gd name="T22" fmla="*/ 1 w 366"/>
                <a:gd name="T23" fmla="*/ 3 h 392"/>
                <a:gd name="T24" fmla="*/ 0 w 366"/>
                <a:gd name="T25" fmla="*/ 6 h 392"/>
                <a:gd name="T26" fmla="*/ 4 w 366"/>
                <a:gd name="T27" fmla="*/ 19 h 392"/>
                <a:gd name="T28" fmla="*/ 15 w 366"/>
                <a:gd name="T29" fmla="*/ 38 h 392"/>
                <a:gd name="T30" fmla="*/ 19 w 366"/>
                <a:gd name="T31" fmla="*/ 45 h 392"/>
                <a:gd name="T32" fmla="*/ 28 w 366"/>
                <a:gd name="T33" fmla="*/ 62 h 392"/>
                <a:gd name="T34" fmla="*/ 28 w 366"/>
                <a:gd name="T35" fmla="*/ 74 h 392"/>
                <a:gd name="T36" fmla="*/ 30 w 366"/>
                <a:gd name="T37" fmla="*/ 86 h 392"/>
                <a:gd name="T38" fmla="*/ 32 w 366"/>
                <a:gd name="T39" fmla="*/ 98 h 392"/>
                <a:gd name="T40" fmla="*/ 39 w 366"/>
                <a:gd name="T41" fmla="*/ 110 h 392"/>
                <a:gd name="T42" fmla="*/ 44 w 366"/>
                <a:gd name="T43" fmla="*/ 122 h 392"/>
                <a:gd name="T44" fmla="*/ 48 w 366"/>
                <a:gd name="T45" fmla="*/ 125 h 392"/>
                <a:gd name="T46" fmla="*/ 49 w 366"/>
                <a:gd name="T47" fmla="*/ 121 h 392"/>
                <a:gd name="T48" fmla="*/ 48 w 366"/>
                <a:gd name="T49" fmla="*/ 116 h 392"/>
                <a:gd name="T50" fmla="*/ 52 w 366"/>
                <a:gd name="T51" fmla="*/ 113 h 392"/>
                <a:gd name="T52" fmla="*/ 59 w 366"/>
                <a:gd name="T53" fmla="*/ 120 h 392"/>
                <a:gd name="T54" fmla="*/ 65 w 366"/>
                <a:gd name="T55" fmla="*/ 122 h 392"/>
                <a:gd name="T56" fmla="*/ 76 w 366"/>
                <a:gd name="T57" fmla="*/ 123 h 392"/>
                <a:gd name="T58" fmla="*/ 83 w 366"/>
                <a:gd name="T59" fmla="*/ 119 h 392"/>
                <a:gd name="T60" fmla="*/ 83 w 366"/>
                <a:gd name="T61" fmla="*/ 90 h 392"/>
                <a:gd name="T62" fmla="*/ 84 w 366"/>
                <a:gd name="T63" fmla="*/ 49 h 392"/>
                <a:gd name="T64" fmla="*/ 94 w 366"/>
                <a:gd name="T65" fmla="*/ 47 h 392"/>
                <a:gd name="T66" fmla="*/ 94 w 366"/>
                <a:gd name="T67" fmla="*/ 12 h 392"/>
                <a:gd name="T68" fmla="*/ 113 w 366"/>
                <a:gd name="T69" fmla="*/ 12 h 392"/>
                <a:gd name="T70" fmla="*/ 122 w 366"/>
                <a:gd name="T71" fmla="*/ 9 h 392"/>
                <a:gd name="T72" fmla="*/ 129 w 366"/>
                <a:gd name="T73" fmla="*/ 5 h 392"/>
                <a:gd name="T74" fmla="*/ 121 w 366"/>
                <a:gd name="T75" fmla="*/ 1 h 392"/>
                <a:gd name="T76" fmla="*/ 109 w 366"/>
                <a:gd name="T77" fmla="*/ 5 h 392"/>
                <a:gd name="T78" fmla="*/ 108 w 366"/>
                <a:gd name="T79" fmla="*/ 5 h 392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366"/>
                <a:gd name="T121" fmla="*/ 0 h 392"/>
                <a:gd name="T122" fmla="*/ 366 w 366"/>
                <a:gd name="T123" fmla="*/ 392 h 392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366" h="392">
                  <a:moveTo>
                    <a:pt x="305" y="17"/>
                  </a:moveTo>
                  <a:lnTo>
                    <a:pt x="299" y="19"/>
                  </a:lnTo>
                  <a:lnTo>
                    <a:pt x="266" y="22"/>
                  </a:lnTo>
                  <a:lnTo>
                    <a:pt x="234" y="20"/>
                  </a:lnTo>
                  <a:lnTo>
                    <a:pt x="203" y="5"/>
                  </a:lnTo>
                  <a:lnTo>
                    <a:pt x="190" y="3"/>
                  </a:lnTo>
                  <a:lnTo>
                    <a:pt x="86" y="10"/>
                  </a:lnTo>
                  <a:lnTo>
                    <a:pt x="68" y="5"/>
                  </a:lnTo>
                  <a:lnTo>
                    <a:pt x="46" y="0"/>
                  </a:lnTo>
                  <a:lnTo>
                    <a:pt x="32" y="7"/>
                  </a:lnTo>
                  <a:lnTo>
                    <a:pt x="20" y="10"/>
                  </a:lnTo>
                  <a:lnTo>
                    <a:pt x="2" y="8"/>
                  </a:lnTo>
                  <a:lnTo>
                    <a:pt x="0" y="19"/>
                  </a:lnTo>
                  <a:lnTo>
                    <a:pt x="10" y="59"/>
                  </a:lnTo>
                  <a:lnTo>
                    <a:pt x="42" y="119"/>
                  </a:lnTo>
                  <a:lnTo>
                    <a:pt x="54" y="141"/>
                  </a:lnTo>
                  <a:lnTo>
                    <a:pt x="80" y="195"/>
                  </a:lnTo>
                  <a:lnTo>
                    <a:pt x="80" y="232"/>
                  </a:lnTo>
                  <a:lnTo>
                    <a:pt x="86" y="271"/>
                  </a:lnTo>
                  <a:lnTo>
                    <a:pt x="91" y="307"/>
                  </a:lnTo>
                  <a:lnTo>
                    <a:pt x="110" y="344"/>
                  </a:lnTo>
                  <a:lnTo>
                    <a:pt x="125" y="382"/>
                  </a:lnTo>
                  <a:lnTo>
                    <a:pt x="137" y="392"/>
                  </a:lnTo>
                  <a:lnTo>
                    <a:pt x="139" y="378"/>
                  </a:lnTo>
                  <a:lnTo>
                    <a:pt x="136" y="365"/>
                  </a:lnTo>
                  <a:lnTo>
                    <a:pt x="147" y="355"/>
                  </a:lnTo>
                  <a:lnTo>
                    <a:pt x="166" y="375"/>
                  </a:lnTo>
                  <a:lnTo>
                    <a:pt x="183" y="383"/>
                  </a:lnTo>
                  <a:lnTo>
                    <a:pt x="217" y="387"/>
                  </a:lnTo>
                  <a:lnTo>
                    <a:pt x="236" y="372"/>
                  </a:lnTo>
                  <a:lnTo>
                    <a:pt x="236" y="283"/>
                  </a:lnTo>
                  <a:lnTo>
                    <a:pt x="239" y="154"/>
                  </a:lnTo>
                  <a:lnTo>
                    <a:pt x="266" y="148"/>
                  </a:lnTo>
                  <a:lnTo>
                    <a:pt x="268" y="39"/>
                  </a:lnTo>
                  <a:lnTo>
                    <a:pt x="322" y="37"/>
                  </a:lnTo>
                  <a:lnTo>
                    <a:pt x="346" y="29"/>
                  </a:lnTo>
                  <a:lnTo>
                    <a:pt x="366" y="17"/>
                  </a:lnTo>
                  <a:lnTo>
                    <a:pt x="343" y="2"/>
                  </a:lnTo>
                  <a:lnTo>
                    <a:pt x="310" y="15"/>
                  </a:lnTo>
                  <a:lnTo>
                    <a:pt x="305" y="17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16" name="Freeform 165"/>
            <p:cNvSpPr>
              <a:spLocks/>
            </p:cNvSpPr>
            <p:nvPr/>
          </p:nvSpPr>
          <p:spPr bwMode="auto">
            <a:xfrm>
              <a:off x="3967112" y="3050261"/>
              <a:ext cx="136411" cy="130625"/>
            </a:xfrm>
            <a:custGeom>
              <a:avLst/>
              <a:gdLst>
                <a:gd name="T0" fmla="*/ 82 w 235"/>
                <a:gd name="T1" fmla="*/ 0 h 268"/>
                <a:gd name="T2" fmla="*/ 55 w 235"/>
                <a:gd name="T3" fmla="*/ 16 h 268"/>
                <a:gd name="T4" fmla="*/ 55 w 235"/>
                <a:gd name="T5" fmla="*/ 22 h 268"/>
                <a:gd name="T6" fmla="*/ 52 w 235"/>
                <a:gd name="T7" fmla="*/ 26 h 268"/>
                <a:gd name="T8" fmla="*/ 47 w 235"/>
                <a:gd name="T9" fmla="*/ 28 h 268"/>
                <a:gd name="T10" fmla="*/ 42 w 235"/>
                <a:gd name="T11" fmla="*/ 24 h 268"/>
                <a:gd name="T12" fmla="*/ 26 w 235"/>
                <a:gd name="T13" fmla="*/ 24 h 268"/>
                <a:gd name="T14" fmla="*/ 26 w 235"/>
                <a:gd name="T15" fmla="*/ 29 h 268"/>
                <a:gd name="T16" fmla="*/ 30 w 235"/>
                <a:gd name="T17" fmla="*/ 32 h 268"/>
                <a:gd name="T18" fmla="*/ 35 w 235"/>
                <a:gd name="T19" fmla="*/ 33 h 268"/>
                <a:gd name="T20" fmla="*/ 36 w 235"/>
                <a:gd name="T21" fmla="*/ 34 h 268"/>
                <a:gd name="T22" fmla="*/ 37 w 235"/>
                <a:gd name="T23" fmla="*/ 36 h 268"/>
                <a:gd name="T24" fmla="*/ 31 w 235"/>
                <a:gd name="T25" fmla="*/ 40 h 268"/>
                <a:gd name="T26" fmla="*/ 30 w 235"/>
                <a:gd name="T27" fmla="*/ 43 h 268"/>
                <a:gd name="T28" fmla="*/ 30 w 235"/>
                <a:gd name="T29" fmla="*/ 46 h 268"/>
                <a:gd name="T30" fmla="*/ 30 w 235"/>
                <a:gd name="T31" fmla="*/ 49 h 268"/>
                <a:gd name="T32" fmla="*/ 30 w 235"/>
                <a:gd name="T33" fmla="*/ 55 h 268"/>
                <a:gd name="T34" fmla="*/ 30 w 235"/>
                <a:gd name="T35" fmla="*/ 59 h 268"/>
                <a:gd name="T36" fmla="*/ 27 w 235"/>
                <a:gd name="T37" fmla="*/ 60 h 268"/>
                <a:gd name="T38" fmla="*/ 22 w 235"/>
                <a:gd name="T39" fmla="*/ 60 h 268"/>
                <a:gd name="T40" fmla="*/ 18 w 235"/>
                <a:gd name="T41" fmla="*/ 58 h 268"/>
                <a:gd name="T42" fmla="*/ 15 w 235"/>
                <a:gd name="T43" fmla="*/ 56 h 268"/>
                <a:gd name="T44" fmla="*/ 13 w 235"/>
                <a:gd name="T45" fmla="*/ 58 h 268"/>
                <a:gd name="T46" fmla="*/ 12 w 235"/>
                <a:gd name="T47" fmla="*/ 60 h 268"/>
                <a:gd name="T48" fmla="*/ 11 w 235"/>
                <a:gd name="T49" fmla="*/ 63 h 268"/>
                <a:gd name="T50" fmla="*/ 8 w 235"/>
                <a:gd name="T51" fmla="*/ 73 h 268"/>
                <a:gd name="T52" fmla="*/ 5 w 235"/>
                <a:gd name="T53" fmla="*/ 76 h 268"/>
                <a:gd name="T54" fmla="*/ 0 w 235"/>
                <a:gd name="T55" fmla="*/ 76 h 268"/>
                <a:gd name="T56" fmla="*/ 7 w 235"/>
                <a:gd name="T57" fmla="*/ 85 h 268"/>
                <a:gd name="T58" fmla="*/ 10 w 235"/>
                <a:gd name="T59" fmla="*/ 84 h 268"/>
                <a:gd name="T60" fmla="*/ 14 w 235"/>
                <a:gd name="T61" fmla="*/ 83 h 268"/>
                <a:gd name="T62" fmla="*/ 17 w 235"/>
                <a:gd name="T63" fmla="*/ 82 h 268"/>
                <a:gd name="T64" fmla="*/ 24 w 235"/>
                <a:gd name="T65" fmla="*/ 81 h 268"/>
                <a:gd name="T66" fmla="*/ 31 w 235"/>
                <a:gd name="T67" fmla="*/ 80 h 268"/>
                <a:gd name="T68" fmla="*/ 34 w 235"/>
                <a:gd name="T69" fmla="*/ 79 h 268"/>
                <a:gd name="T70" fmla="*/ 40 w 235"/>
                <a:gd name="T71" fmla="*/ 75 h 268"/>
                <a:gd name="T72" fmla="*/ 45 w 235"/>
                <a:gd name="T73" fmla="*/ 71 h 268"/>
                <a:gd name="T74" fmla="*/ 51 w 235"/>
                <a:gd name="T75" fmla="*/ 69 h 268"/>
                <a:gd name="T76" fmla="*/ 53 w 235"/>
                <a:gd name="T77" fmla="*/ 65 h 268"/>
                <a:gd name="T78" fmla="*/ 55 w 235"/>
                <a:gd name="T79" fmla="*/ 60 h 268"/>
                <a:gd name="T80" fmla="*/ 74 w 235"/>
                <a:gd name="T81" fmla="*/ 38 h 268"/>
                <a:gd name="T82" fmla="*/ 76 w 235"/>
                <a:gd name="T83" fmla="*/ 24 h 268"/>
                <a:gd name="T84" fmla="*/ 81 w 235"/>
                <a:gd name="T85" fmla="*/ 15 h 268"/>
                <a:gd name="T86" fmla="*/ 82 w 235"/>
                <a:gd name="T87" fmla="*/ 4 h 268"/>
                <a:gd name="T88" fmla="*/ 82 w 235"/>
                <a:gd name="T89" fmla="*/ 0 h 268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235"/>
                <a:gd name="T136" fmla="*/ 0 h 268"/>
                <a:gd name="T137" fmla="*/ 235 w 235"/>
                <a:gd name="T138" fmla="*/ 268 h 268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235" h="268">
                  <a:moveTo>
                    <a:pt x="235" y="0"/>
                  </a:moveTo>
                  <a:lnTo>
                    <a:pt x="157" y="51"/>
                  </a:lnTo>
                  <a:lnTo>
                    <a:pt x="157" y="70"/>
                  </a:lnTo>
                  <a:lnTo>
                    <a:pt x="150" y="83"/>
                  </a:lnTo>
                  <a:lnTo>
                    <a:pt x="136" y="87"/>
                  </a:lnTo>
                  <a:lnTo>
                    <a:pt x="121" y="76"/>
                  </a:lnTo>
                  <a:lnTo>
                    <a:pt x="75" y="76"/>
                  </a:lnTo>
                  <a:lnTo>
                    <a:pt x="75" y="93"/>
                  </a:lnTo>
                  <a:lnTo>
                    <a:pt x="85" y="102"/>
                  </a:lnTo>
                  <a:lnTo>
                    <a:pt x="99" y="104"/>
                  </a:lnTo>
                  <a:lnTo>
                    <a:pt x="104" y="107"/>
                  </a:lnTo>
                  <a:lnTo>
                    <a:pt x="106" y="112"/>
                  </a:lnTo>
                  <a:lnTo>
                    <a:pt x="89" y="127"/>
                  </a:lnTo>
                  <a:lnTo>
                    <a:pt x="85" y="136"/>
                  </a:lnTo>
                  <a:lnTo>
                    <a:pt x="85" y="146"/>
                  </a:lnTo>
                  <a:lnTo>
                    <a:pt x="85" y="156"/>
                  </a:lnTo>
                  <a:lnTo>
                    <a:pt x="87" y="173"/>
                  </a:lnTo>
                  <a:lnTo>
                    <a:pt x="85" y="185"/>
                  </a:lnTo>
                  <a:lnTo>
                    <a:pt x="77" y="190"/>
                  </a:lnTo>
                  <a:lnTo>
                    <a:pt x="63" y="190"/>
                  </a:lnTo>
                  <a:lnTo>
                    <a:pt x="53" y="182"/>
                  </a:lnTo>
                  <a:lnTo>
                    <a:pt x="43" y="178"/>
                  </a:lnTo>
                  <a:lnTo>
                    <a:pt x="38" y="182"/>
                  </a:lnTo>
                  <a:lnTo>
                    <a:pt x="34" y="190"/>
                  </a:lnTo>
                  <a:lnTo>
                    <a:pt x="31" y="200"/>
                  </a:lnTo>
                  <a:lnTo>
                    <a:pt x="24" y="229"/>
                  </a:lnTo>
                  <a:lnTo>
                    <a:pt x="14" y="239"/>
                  </a:lnTo>
                  <a:lnTo>
                    <a:pt x="0" y="239"/>
                  </a:lnTo>
                  <a:lnTo>
                    <a:pt x="21" y="268"/>
                  </a:lnTo>
                  <a:lnTo>
                    <a:pt x="28" y="266"/>
                  </a:lnTo>
                  <a:lnTo>
                    <a:pt x="39" y="261"/>
                  </a:lnTo>
                  <a:lnTo>
                    <a:pt x="48" y="260"/>
                  </a:lnTo>
                  <a:lnTo>
                    <a:pt x="70" y="255"/>
                  </a:lnTo>
                  <a:lnTo>
                    <a:pt x="90" y="253"/>
                  </a:lnTo>
                  <a:lnTo>
                    <a:pt x="97" y="250"/>
                  </a:lnTo>
                  <a:lnTo>
                    <a:pt x="114" y="236"/>
                  </a:lnTo>
                  <a:lnTo>
                    <a:pt x="128" y="224"/>
                  </a:lnTo>
                  <a:lnTo>
                    <a:pt x="145" y="216"/>
                  </a:lnTo>
                  <a:lnTo>
                    <a:pt x="153" y="204"/>
                  </a:lnTo>
                  <a:lnTo>
                    <a:pt x="157" y="190"/>
                  </a:lnTo>
                  <a:lnTo>
                    <a:pt x="213" y="119"/>
                  </a:lnTo>
                  <a:lnTo>
                    <a:pt x="219" y="75"/>
                  </a:lnTo>
                  <a:lnTo>
                    <a:pt x="233" y="46"/>
                  </a:lnTo>
                  <a:lnTo>
                    <a:pt x="235" y="14"/>
                  </a:lnTo>
                  <a:lnTo>
                    <a:pt x="235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17" name="Freeform 166"/>
            <p:cNvSpPr>
              <a:spLocks/>
            </p:cNvSpPr>
            <p:nvPr/>
          </p:nvSpPr>
          <p:spPr bwMode="auto">
            <a:xfrm>
              <a:off x="4126498" y="2461733"/>
              <a:ext cx="96207" cy="97610"/>
            </a:xfrm>
            <a:custGeom>
              <a:avLst/>
              <a:gdLst>
                <a:gd name="T0" fmla="*/ 58 w 166"/>
                <a:gd name="T1" fmla="*/ 0 h 197"/>
                <a:gd name="T2" fmla="*/ 50 w 166"/>
                <a:gd name="T3" fmla="*/ 6 h 197"/>
                <a:gd name="T4" fmla="*/ 29 w 166"/>
                <a:gd name="T5" fmla="*/ 10 h 197"/>
                <a:gd name="T6" fmla="*/ 16 w 166"/>
                <a:gd name="T7" fmla="*/ 11 h 197"/>
                <a:gd name="T8" fmla="*/ 3 w 166"/>
                <a:gd name="T9" fmla="*/ 12 h 197"/>
                <a:gd name="T10" fmla="*/ 0 w 166"/>
                <a:gd name="T11" fmla="*/ 34 h 197"/>
                <a:gd name="T12" fmla="*/ 1 w 166"/>
                <a:gd name="T13" fmla="*/ 35 h 197"/>
                <a:gd name="T14" fmla="*/ 6 w 166"/>
                <a:gd name="T15" fmla="*/ 40 h 197"/>
                <a:gd name="T16" fmla="*/ 10 w 166"/>
                <a:gd name="T17" fmla="*/ 44 h 197"/>
                <a:gd name="T18" fmla="*/ 21 w 166"/>
                <a:gd name="T19" fmla="*/ 45 h 197"/>
                <a:gd name="T20" fmla="*/ 23 w 166"/>
                <a:gd name="T21" fmla="*/ 46 h 197"/>
                <a:gd name="T22" fmla="*/ 14 w 166"/>
                <a:gd name="T23" fmla="*/ 48 h 197"/>
                <a:gd name="T24" fmla="*/ 11 w 166"/>
                <a:gd name="T25" fmla="*/ 49 h 197"/>
                <a:gd name="T26" fmla="*/ 11 w 166"/>
                <a:gd name="T27" fmla="*/ 53 h 197"/>
                <a:gd name="T28" fmla="*/ 15 w 166"/>
                <a:gd name="T29" fmla="*/ 59 h 197"/>
                <a:gd name="T30" fmla="*/ 17 w 166"/>
                <a:gd name="T31" fmla="*/ 63 h 197"/>
                <a:gd name="T32" fmla="*/ 22 w 166"/>
                <a:gd name="T33" fmla="*/ 63 h 197"/>
                <a:gd name="T34" fmla="*/ 31 w 166"/>
                <a:gd name="T35" fmla="*/ 59 h 197"/>
                <a:gd name="T36" fmla="*/ 33 w 166"/>
                <a:gd name="T37" fmla="*/ 54 h 197"/>
                <a:gd name="T38" fmla="*/ 36 w 166"/>
                <a:gd name="T39" fmla="*/ 50 h 197"/>
                <a:gd name="T40" fmla="*/ 37 w 166"/>
                <a:gd name="T41" fmla="*/ 47 h 197"/>
                <a:gd name="T42" fmla="*/ 35 w 166"/>
                <a:gd name="T43" fmla="*/ 40 h 197"/>
                <a:gd name="T44" fmla="*/ 29 w 166"/>
                <a:gd name="T45" fmla="*/ 36 h 197"/>
                <a:gd name="T46" fmla="*/ 27 w 166"/>
                <a:gd name="T47" fmla="*/ 33 h 197"/>
                <a:gd name="T48" fmla="*/ 26 w 166"/>
                <a:gd name="T49" fmla="*/ 25 h 197"/>
                <a:gd name="T50" fmla="*/ 27 w 166"/>
                <a:gd name="T51" fmla="*/ 20 h 197"/>
                <a:gd name="T52" fmla="*/ 29 w 166"/>
                <a:gd name="T53" fmla="*/ 20 h 197"/>
                <a:gd name="T54" fmla="*/ 36 w 166"/>
                <a:gd name="T55" fmla="*/ 23 h 197"/>
                <a:gd name="T56" fmla="*/ 41 w 166"/>
                <a:gd name="T57" fmla="*/ 22 h 197"/>
                <a:gd name="T58" fmla="*/ 41 w 166"/>
                <a:gd name="T59" fmla="*/ 19 h 197"/>
                <a:gd name="T60" fmla="*/ 29 w 166"/>
                <a:gd name="T61" fmla="*/ 16 h 197"/>
                <a:gd name="T62" fmla="*/ 34 w 166"/>
                <a:gd name="T63" fmla="*/ 13 h 197"/>
                <a:gd name="T64" fmla="*/ 45 w 166"/>
                <a:gd name="T65" fmla="*/ 13 h 197"/>
                <a:gd name="T66" fmla="*/ 55 w 166"/>
                <a:gd name="T67" fmla="*/ 13 h 197"/>
                <a:gd name="T68" fmla="*/ 57 w 166"/>
                <a:gd name="T69" fmla="*/ 4 h 197"/>
                <a:gd name="T70" fmla="*/ 58 w 166"/>
                <a:gd name="T71" fmla="*/ 0 h 197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66"/>
                <a:gd name="T109" fmla="*/ 0 h 197"/>
                <a:gd name="T110" fmla="*/ 166 w 166"/>
                <a:gd name="T111" fmla="*/ 197 h 197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66" h="197">
                  <a:moveTo>
                    <a:pt x="166" y="0"/>
                  </a:moveTo>
                  <a:lnTo>
                    <a:pt x="142" y="20"/>
                  </a:lnTo>
                  <a:lnTo>
                    <a:pt x="83" y="31"/>
                  </a:lnTo>
                  <a:lnTo>
                    <a:pt x="47" y="34"/>
                  </a:lnTo>
                  <a:lnTo>
                    <a:pt x="10" y="37"/>
                  </a:lnTo>
                  <a:lnTo>
                    <a:pt x="0" y="105"/>
                  </a:lnTo>
                  <a:lnTo>
                    <a:pt x="3" y="109"/>
                  </a:lnTo>
                  <a:lnTo>
                    <a:pt x="18" y="126"/>
                  </a:lnTo>
                  <a:lnTo>
                    <a:pt x="30" y="139"/>
                  </a:lnTo>
                  <a:lnTo>
                    <a:pt x="61" y="141"/>
                  </a:lnTo>
                  <a:lnTo>
                    <a:pt x="67" y="144"/>
                  </a:lnTo>
                  <a:lnTo>
                    <a:pt x="40" y="149"/>
                  </a:lnTo>
                  <a:lnTo>
                    <a:pt x="32" y="153"/>
                  </a:lnTo>
                  <a:lnTo>
                    <a:pt x="32" y="166"/>
                  </a:lnTo>
                  <a:lnTo>
                    <a:pt x="42" y="183"/>
                  </a:lnTo>
                  <a:lnTo>
                    <a:pt x="49" y="197"/>
                  </a:lnTo>
                  <a:lnTo>
                    <a:pt x="64" y="197"/>
                  </a:lnTo>
                  <a:lnTo>
                    <a:pt x="90" y="183"/>
                  </a:lnTo>
                  <a:lnTo>
                    <a:pt x="95" y="170"/>
                  </a:lnTo>
                  <a:lnTo>
                    <a:pt x="103" y="156"/>
                  </a:lnTo>
                  <a:lnTo>
                    <a:pt x="105" y="148"/>
                  </a:lnTo>
                  <a:lnTo>
                    <a:pt x="101" y="124"/>
                  </a:lnTo>
                  <a:lnTo>
                    <a:pt x="84" y="112"/>
                  </a:lnTo>
                  <a:lnTo>
                    <a:pt x="78" y="102"/>
                  </a:lnTo>
                  <a:lnTo>
                    <a:pt x="73" y="78"/>
                  </a:lnTo>
                  <a:lnTo>
                    <a:pt x="76" y="61"/>
                  </a:lnTo>
                  <a:lnTo>
                    <a:pt x="84" y="61"/>
                  </a:lnTo>
                  <a:lnTo>
                    <a:pt x="103" y="73"/>
                  </a:lnTo>
                  <a:lnTo>
                    <a:pt x="118" y="68"/>
                  </a:lnTo>
                  <a:lnTo>
                    <a:pt x="117" y="59"/>
                  </a:lnTo>
                  <a:lnTo>
                    <a:pt x="84" y="51"/>
                  </a:lnTo>
                  <a:lnTo>
                    <a:pt x="96" y="42"/>
                  </a:lnTo>
                  <a:lnTo>
                    <a:pt x="130" y="42"/>
                  </a:lnTo>
                  <a:lnTo>
                    <a:pt x="156" y="41"/>
                  </a:lnTo>
                  <a:lnTo>
                    <a:pt x="164" y="14"/>
                  </a:lnTo>
                  <a:lnTo>
                    <a:pt x="166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18" name="Freeform 167"/>
            <p:cNvSpPr>
              <a:spLocks/>
            </p:cNvSpPr>
            <p:nvPr/>
          </p:nvSpPr>
          <p:spPr bwMode="auto">
            <a:xfrm>
              <a:off x="4033164" y="2372736"/>
              <a:ext cx="66052" cy="57417"/>
            </a:xfrm>
            <a:custGeom>
              <a:avLst/>
              <a:gdLst>
                <a:gd name="T0" fmla="*/ 0 w 107"/>
                <a:gd name="T1" fmla="*/ 29 h 119"/>
                <a:gd name="T2" fmla="*/ 3 w 107"/>
                <a:gd name="T3" fmla="*/ 30 h 119"/>
                <a:gd name="T4" fmla="*/ 11 w 107"/>
                <a:gd name="T5" fmla="*/ 34 h 119"/>
                <a:gd name="T6" fmla="*/ 17 w 107"/>
                <a:gd name="T7" fmla="*/ 37 h 119"/>
                <a:gd name="T8" fmla="*/ 16 w 107"/>
                <a:gd name="T9" fmla="*/ 30 h 119"/>
                <a:gd name="T10" fmla="*/ 17 w 107"/>
                <a:gd name="T11" fmla="*/ 24 h 119"/>
                <a:gd name="T12" fmla="*/ 23 w 107"/>
                <a:gd name="T13" fmla="*/ 18 h 119"/>
                <a:gd name="T14" fmla="*/ 29 w 107"/>
                <a:gd name="T15" fmla="*/ 18 h 119"/>
                <a:gd name="T16" fmla="*/ 37 w 107"/>
                <a:gd name="T17" fmla="*/ 21 h 119"/>
                <a:gd name="T18" fmla="*/ 39 w 107"/>
                <a:gd name="T19" fmla="*/ 9 h 119"/>
                <a:gd name="T20" fmla="*/ 22 w 107"/>
                <a:gd name="T21" fmla="*/ 2 h 119"/>
                <a:gd name="T22" fmla="*/ 13 w 107"/>
                <a:gd name="T23" fmla="*/ 0 h 119"/>
                <a:gd name="T24" fmla="*/ 0 w 107"/>
                <a:gd name="T25" fmla="*/ 29 h 119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07"/>
                <a:gd name="T40" fmla="*/ 0 h 119"/>
                <a:gd name="T41" fmla="*/ 107 w 107"/>
                <a:gd name="T42" fmla="*/ 119 h 119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07" h="119">
                  <a:moveTo>
                    <a:pt x="0" y="93"/>
                  </a:moveTo>
                  <a:lnTo>
                    <a:pt x="7" y="97"/>
                  </a:lnTo>
                  <a:lnTo>
                    <a:pt x="30" y="108"/>
                  </a:lnTo>
                  <a:lnTo>
                    <a:pt x="46" y="119"/>
                  </a:lnTo>
                  <a:lnTo>
                    <a:pt x="44" y="97"/>
                  </a:lnTo>
                  <a:lnTo>
                    <a:pt x="47" y="76"/>
                  </a:lnTo>
                  <a:lnTo>
                    <a:pt x="63" y="59"/>
                  </a:lnTo>
                  <a:lnTo>
                    <a:pt x="80" y="58"/>
                  </a:lnTo>
                  <a:lnTo>
                    <a:pt x="102" y="66"/>
                  </a:lnTo>
                  <a:lnTo>
                    <a:pt x="107" y="29"/>
                  </a:lnTo>
                  <a:lnTo>
                    <a:pt x="59" y="7"/>
                  </a:lnTo>
                  <a:lnTo>
                    <a:pt x="37" y="0"/>
                  </a:lnTo>
                  <a:lnTo>
                    <a:pt x="0" y="93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19" name="Freeform 168"/>
            <p:cNvSpPr>
              <a:spLocks/>
            </p:cNvSpPr>
            <p:nvPr/>
          </p:nvSpPr>
          <p:spPr bwMode="auto">
            <a:xfrm>
              <a:off x="4059010" y="2401445"/>
              <a:ext cx="40206" cy="43063"/>
            </a:xfrm>
            <a:custGeom>
              <a:avLst/>
              <a:gdLst>
                <a:gd name="T0" fmla="*/ 22 w 61"/>
                <a:gd name="T1" fmla="*/ 3 h 86"/>
                <a:gd name="T2" fmla="*/ 14 w 61"/>
                <a:gd name="T3" fmla="*/ 0 h 86"/>
                <a:gd name="T4" fmla="*/ 7 w 61"/>
                <a:gd name="T5" fmla="*/ 0 h 86"/>
                <a:gd name="T6" fmla="*/ 1 w 61"/>
                <a:gd name="T7" fmla="*/ 6 h 86"/>
                <a:gd name="T8" fmla="*/ 0 w 61"/>
                <a:gd name="T9" fmla="*/ 13 h 86"/>
                <a:gd name="T10" fmla="*/ 1 w 61"/>
                <a:gd name="T11" fmla="*/ 20 h 86"/>
                <a:gd name="T12" fmla="*/ 6 w 61"/>
                <a:gd name="T13" fmla="*/ 23 h 86"/>
                <a:gd name="T14" fmla="*/ 11 w 61"/>
                <a:gd name="T15" fmla="*/ 28 h 86"/>
                <a:gd name="T16" fmla="*/ 20 w 61"/>
                <a:gd name="T17" fmla="*/ 21 h 86"/>
                <a:gd name="T18" fmla="*/ 23 w 61"/>
                <a:gd name="T19" fmla="*/ 11 h 86"/>
                <a:gd name="T20" fmla="*/ 22 w 61"/>
                <a:gd name="T21" fmla="*/ 3 h 8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61"/>
                <a:gd name="T34" fmla="*/ 0 h 86"/>
                <a:gd name="T35" fmla="*/ 61 w 61"/>
                <a:gd name="T36" fmla="*/ 86 h 8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61" h="86">
                  <a:moveTo>
                    <a:pt x="58" y="8"/>
                  </a:moveTo>
                  <a:lnTo>
                    <a:pt x="36" y="0"/>
                  </a:lnTo>
                  <a:lnTo>
                    <a:pt x="19" y="1"/>
                  </a:lnTo>
                  <a:lnTo>
                    <a:pt x="3" y="18"/>
                  </a:lnTo>
                  <a:lnTo>
                    <a:pt x="0" y="39"/>
                  </a:lnTo>
                  <a:lnTo>
                    <a:pt x="2" y="61"/>
                  </a:lnTo>
                  <a:lnTo>
                    <a:pt x="15" y="71"/>
                  </a:lnTo>
                  <a:lnTo>
                    <a:pt x="29" y="86"/>
                  </a:lnTo>
                  <a:lnTo>
                    <a:pt x="54" y="64"/>
                  </a:lnTo>
                  <a:lnTo>
                    <a:pt x="61" y="35"/>
                  </a:lnTo>
                  <a:lnTo>
                    <a:pt x="58" y="8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20" name="Freeform 169"/>
            <p:cNvSpPr>
              <a:spLocks/>
            </p:cNvSpPr>
            <p:nvPr/>
          </p:nvSpPr>
          <p:spPr bwMode="auto">
            <a:xfrm>
              <a:off x="4077677" y="2385655"/>
              <a:ext cx="81848" cy="73207"/>
            </a:xfrm>
            <a:custGeom>
              <a:avLst/>
              <a:gdLst>
                <a:gd name="T0" fmla="*/ 0 w 137"/>
                <a:gd name="T1" fmla="*/ 37 h 146"/>
                <a:gd name="T2" fmla="*/ 2 w 137"/>
                <a:gd name="T3" fmla="*/ 39 h 146"/>
                <a:gd name="T4" fmla="*/ 15 w 137"/>
                <a:gd name="T5" fmla="*/ 47 h 146"/>
                <a:gd name="T6" fmla="*/ 22 w 137"/>
                <a:gd name="T7" fmla="*/ 42 h 146"/>
                <a:gd name="T8" fmla="*/ 27 w 137"/>
                <a:gd name="T9" fmla="*/ 40 h 146"/>
                <a:gd name="T10" fmla="*/ 31 w 137"/>
                <a:gd name="T11" fmla="*/ 42 h 146"/>
                <a:gd name="T12" fmla="*/ 43 w 137"/>
                <a:gd name="T13" fmla="*/ 43 h 146"/>
                <a:gd name="T14" fmla="*/ 48 w 137"/>
                <a:gd name="T15" fmla="*/ 35 h 146"/>
                <a:gd name="T16" fmla="*/ 47 w 137"/>
                <a:gd name="T17" fmla="*/ 23 h 146"/>
                <a:gd name="T18" fmla="*/ 37 w 137"/>
                <a:gd name="T19" fmla="*/ 16 h 146"/>
                <a:gd name="T20" fmla="*/ 29 w 137"/>
                <a:gd name="T21" fmla="*/ 7 h 146"/>
                <a:gd name="T22" fmla="*/ 27 w 137"/>
                <a:gd name="T23" fmla="*/ 0 h 146"/>
                <a:gd name="T24" fmla="*/ 12 w 137"/>
                <a:gd name="T25" fmla="*/ 0 h 146"/>
                <a:gd name="T26" fmla="*/ 10 w 137"/>
                <a:gd name="T27" fmla="*/ 12 h 146"/>
                <a:gd name="T28" fmla="*/ 11 w 137"/>
                <a:gd name="T29" fmla="*/ 21 h 146"/>
                <a:gd name="T30" fmla="*/ 9 w 137"/>
                <a:gd name="T31" fmla="*/ 30 h 146"/>
                <a:gd name="T32" fmla="*/ 0 w 137"/>
                <a:gd name="T33" fmla="*/ 37 h 14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37"/>
                <a:gd name="T52" fmla="*/ 0 h 146"/>
                <a:gd name="T53" fmla="*/ 137 w 137"/>
                <a:gd name="T54" fmla="*/ 146 h 14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37" h="146">
                  <a:moveTo>
                    <a:pt x="0" y="115"/>
                  </a:moveTo>
                  <a:lnTo>
                    <a:pt x="7" y="122"/>
                  </a:lnTo>
                  <a:lnTo>
                    <a:pt x="44" y="146"/>
                  </a:lnTo>
                  <a:lnTo>
                    <a:pt x="63" y="129"/>
                  </a:lnTo>
                  <a:lnTo>
                    <a:pt x="78" y="125"/>
                  </a:lnTo>
                  <a:lnTo>
                    <a:pt x="88" y="132"/>
                  </a:lnTo>
                  <a:lnTo>
                    <a:pt x="122" y="134"/>
                  </a:lnTo>
                  <a:lnTo>
                    <a:pt x="137" y="110"/>
                  </a:lnTo>
                  <a:lnTo>
                    <a:pt x="134" y="71"/>
                  </a:lnTo>
                  <a:lnTo>
                    <a:pt x="107" y="49"/>
                  </a:lnTo>
                  <a:lnTo>
                    <a:pt x="83" y="23"/>
                  </a:lnTo>
                  <a:lnTo>
                    <a:pt x="78" y="1"/>
                  </a:lnTo>
                  <a:lnTo>
                    <a:pt x="34" y="0"/>
                  </a:lnTo>
                  <a:lnTo>
                    <a:pt x="29" y="37"/>
                  </a:lnTo>
                  <a:lnTo>
                    <a:pt x="32" y="64"/>
                  </a:lnTo>
                  <a:lnTo>
                    <a:pt x="25" y="93"/>
                  </a:lnTo>
                  <a:lnTo>
                    <a:pt x="0" y="115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21" name="Freeform 170"/>
            <p:cNvSpPr>
              <a:spLocks/>
            </p:cNvSpPr>
            <p:nvPr/>
          </p:nvSpPr>
          <p:spPr bwMode="auto">
            <a:xfrm>
              <a:off x="3909675" y="2381349"/>
              <a:ext cx="189541" cy="179430"/>
            </a:xfrm>
            <a:custGeom>
              <a:avLst/>
              <a:gdLst>
                <a:gd name="T0" fmla="*/ 21 w 324"/>
                <a:gd name="T1" fmla="*/ 0 h 359"/>
                <a:gd name="T2" fmla="*/ 12 w 324"/>
                <a:gd name="T3" fmla="*/ 6 h 359"/>
                <a:gd name="T4" fmla="*/ 3 w 324"/>
                <a:gd name="T5" fmla="*/ 8 h 359"/>
                <a:gd name="T6" fmla="*/ 0 w 324"/>
                <a:gd name="T7" fmla="*/ 15 h 359"/>
                <a:gd name="T8" fmla="*/ 2 w 324"/>
                <a:gd name="T9" fmla="*/ 21 h 359"/>
                <a:gd name="T10" fmla="*/ 9 w 324"/>
                <a:gd name="T11" fmla="*/ 29 h 359"/>
                <a:gd name="T12" fmla="*/ 23 w 324"/>
                <a:gd name="T13" fmla="*/ 27 h 359"/>
                <a:gd name="T14" fmla="*/ 30 w 324"/>
                <a:gd name="T15" fmla="*/ 39 h 359"/>
                <a:gd name="T16" fmla="*/ 49 w 324"/>
                <a:gd name="T17" fmla="*/ 56 h 359"/>
                <a:gd name="T18" fmla="*/ 77 w 324"/>
                <a:gd name="T19" fmla="*/ 75 h 359"/>
                <a:gd name="T20" fmla="*/ 86 w 324"/>
                <a:gd name="T21" fmla="*/ 88 h 359"/>
                <a:gd name="T22" fmla="*/ 78 w 324"/>
                <a:gd name="T23" fmla="*/ 98 h 359"/>
                <a:gd name="T24" fmla="*/ 61 w 324"/>
                <a:gd name="T25" fmla="*/ 98 h 359"/>
                <a:gd name="T26" fmla="*/ 50 w 324"/>
                <a:gd name="T27" fmla="*/ 103 h 359"/>
                <a:gd name="T28" fmla="*/ 62 w 324"/>
                <a:gd name="T29" fmla="*/ 107 h 359"/>
                <a:gd name="T30" fmla="*/ 78 w 324"/>
                <a:gd name="T31" fmla="*/ 116 h 359"/>
                <a:gd name="T32" fmla="*/ 83 w 324"/>
                <a:gd name="T33" fmla="*/ 106 h 359"/>
                <a:gd name="T34" fmla="*/ 91 w 324"/>
                <a:gd name="T35" fmla="*/ 95 h 359"/>
                <a:gd name="T36" fmla="*/ 97 w 324"/>
                <a:gd name="T37" fmla="*/ 82 h 359"/>
                <a:gd name="T38" fmla="*/ 92 w 324"/>
                <a:gd name="T39" fmla="*/ 76 h 359"/>
                <a:gd name="T40" fmla="*/ 97 w 324"/>
                <a:gd name="T41" fmla="*/ 72 h 359"/>
                <a:gd name="T42" fmla="*/ 105 w 324"/>
                <a:gd name="T43" fmla="*/ 75 h 359"/>
                <a:gd name="T44" fmla="*/ 112 w 324"/>
                <a:gd name="T45" fmla="*/ 81 h 359"/>
                <a:gd name="T46" fmla="*/ 110 w 324"/>
                <a:gd name="T47" fmla="*/ 69 h 359"/>
                <a:gd name="T48" fmla="*/ 81 w 324"/>
                <a:gd name="T49" fmla="*/ 54 h 359"/>
                <a:gd name="T50" fmla="*/ 62 w 324"/>
                <a:gd name="T51" fmla="*/ 31 h 359"/>
                <a:gd name="T52" fmla="*/ 51 w 324"/>
                <a:gd name="T53" fmla="*/ 16 h 359"/>
                <a:gd name="T54" fmla="*/ 52 w 324"/>
                <a:gd name="T55" fmla="*/ 3 h 359"/>
                <a:gd name="T56" fmla="*/ 52 w 324"/>
                <a:gd name="T57" fmla="*/ 27 h 359"/>
                <a:gd name="T58" fmla="*/ 51 w 324"/>
                <a:gd name="T59" fmla="*/ 27 h 359"/>
                <a:gd name="T60" fmla="*/ 50 w 324"/>
                <a:gd name="T61" fmla="*/ 26 h 359"/>
                <a:gd name="T62" fmla="*/ 49 w 324"/>
                <a:gd name="T63" fmla="*/ 26 h 359"/>
                <a:gd name="T64" fmla="*/ 48 w 324"/>
                <a:gd name="T65" fmla="*/ 27 h 359"/>
                <a:gd name="T66" fmla="*/ 48 w 324"/>
                <a:gd name="T67" fmla="*/ 27 h 359"/>
                <a:gd name="T68" fmla="*/ 48 w 324"/>
                <a:gd name="T69" fmla="*/ 28 h 359"/>
                <a:gd name="T70" fmla="*/ 48 w 324"/>
                <a:gd name="T71" fmla="*/ 29 h 359"/>
                <a:gd name="T72" fmla="*/ 49 w 324"/>
                <a:gd name="T73" fmla="*/ 29 h 359"/>
                <a:gd name="T74" fmla="*/ 50 w 324"/>
                <a:gd name="T75" fmla="*/ 29 h 359"/>
                <a:gd name="T76" fmla="*/ 51 w 324"/>
                <a:gd name="T77" fmla="*/ 29 h 359"/>
                <a:gd name="T78" fmla="*/ 52 w 324"/>
                <a:gd name="T79" fmla="*/ 28 h 359"/>
                <a:gd name="T80" fmla="*/ 52 w 324"/>
                <a:gd name="T81" fmla="*/ 3 h 359"/>
                <a:gd name="T82" fmla="*/ 50 w 324"/>
                <a:gd name="T83" fmla="*/ 52 h 359"/>
                <a:gd name="T84" fmla="*/ 50 w 324"/>
                <a:gd name="T85" fmla="*/ 51 h 359"/>
                <a:gd name="T86" fmla="*/ 48 w 324"/>
                <a:gd name="T87" fmla="*/ 51 h 359"/>
                <a:gd name="T88" fmla="*/ 47 w 324"/>
                <a:gd name="T89" fmla="*/ 51 h 359"/>
                <a:gd name="T90" fmla="*/ 47 w 324"/>
                <a:gd name="T91" fmla="*/ 52 h 359"/>
                <a:gd name="T92" fmla="*/ 47 w 324"/>
                <a:gd name="T93" fmla="*/ 54 h 359"/>
                <a:gd name="T94" fmla="*/ 48 w 324"/>
                <a:gd name="T95" fmla="*/ 54 h 359"/>
                <a:gd name="T96" fmla="*/ 49 w 324"/>
                <a:gd name="T97" fmla="*/ 54 h 359"/>
                <a:gd name="T98" fmla="*/ 50 w 324"/>
                <a:gd name="T99" fmla="*/ 54 h 359"/>
                <a:gd name="T100" fmla="*/ 50 w 324"/>
                <a:gd name="T101" fmla="*/ 53 h 359"/>
                <a:gd name="T102" fmla="*/ 52 w 324"/>
                <a:gd name="T103" fmla="*/ 3 h 359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324"/>
                <a:gd name="T157" fmla="*/ 0 h 359"/>
                <a:gd name="T158" fmla="*/ 324 w 324"/>
                <a:gd name="T159" fmla="*/ 359 h 359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324" h="359">
                  <a:moveTo>
                    <a:pt x="148" y="8"/>
                  </a:moveTo>
                  <a:lnTo>
                    <a:pt x="59" y="0"/>
                  </a:lnTo>
                  <a:lnTo>
                    <a:pt x="49" y="8"/>
                  </a:lnTo>
                  <a:lnTo>
                    <a:pt x="34" y="18"/>
                  </a:lnTo>
                  <a:lnTo>
                    <a:pt x="19" y="27"/>
                  </a:lnTo>
                  <a:lnTo>
                    <a:pt x="9" y="25"/>
                  </a:lnTo>
                  <a:lnTo>
                    <a:pt x="2" y="25"/>
                  </a:lnTo>
                  <a:lnTo>
                    <a:pt x="0" y="47"/>
                  </a:lnTo>
                  <a:lnTo>
                    <a:pt x="0" y="54"/>
                  </a:lnTo>
                  <a:lnTo>
                    <a:pt x="5" y="64"/>
                  </a:lnTo>
                  <a:lnTo>
                    <a:pt x="19" y="71"/>
                  </a:lnTo>
                  <a:lnTo>
                    <a:pt x="25" y="89"/>
                  </a:lnTo>
                  <a:lnTo>
                    <a:pt x="54" y="78"/>
                  </a:lnTo>
                  <a:lnTo>
                    <a:pt x="66" y="84"/>
                  </a:lnTo>
                  <a:lnTo>
                    <a:pt x="80" y="101"/>
                  </a:lnTo>
                  <a:lnTo>
                    <a:pt x="85" y="120"/>
                  </a:lnTo>
                  <a:lnTo>
                    <a:pt x="104" y="144"/>
                  </a:lnTo>
                  <a:lnTo>
                    <a:pt x="141" y="174"/>
                  </a:lnTo>
                  <a:lnTo>
                    <a:pt x="182" y="207"/>
                  </a:lnTo>
                  <a:lnTo>
                    <a:pt x="221" y="232"/>
                  </a:lnTo>
                  <a:lnTo>
                    <a:pt x="239" y="249"/>
                  </a:lnTo>
                  <a:lnTo>
                    <a:pt x="248" y="271"/>
                  </a:lnTo>
                  <a:lnTo>
                    <a:pt x="246" y="278"/>
                  </a:lnTo>
                  <a:lnTo>
                    <a:pt x="224" y="303"/>
                  </a:lnTo>
                  <a:lnTo>
                    <a:pt x="202" y="308"/>
                  </a:lnTo>
                  <a:lnTo>
                    <a:pt x="175" y="303"/>
                  </a:lnTo>
                  <a:lnTo>
                    <a:pt x="156" y="307"/>
                  </a:lnTo>
                  <a:lnTo>
                    <a:pt x="144" y="319"/>
                  </a:lnTo>
                  <a:lnTo>
                    <a:pt x="149" y="325"/>
                  </a:lnTo>
                  <a:lnTo>
                    <a:pt x="177" y="332"/>
                  </a:lnTo>
                  <a:lnTo>
                    <a:pt x="182" y="342"/>
                  </a:lnTo>
                  <a:lnTo>
                    <a:pt x="224" y="359"/>
                  </a:lnTo>
                  <a:lnTo>
                    <a:pt x="229" y="334"/>
                  </a:lnTo>
                  <a:lnTo>
                    <a:pt x="239" y="327"/>
                  </a:lnTo>
                  <a:lnTo>
                    <a:pt x="253" y="312"/>
                  </a:lnTo>
                  <a:lnTo>
                    <a:pt x="261" y="293"/>
                  </a:lnTo>
                  <a:lnTo>
                    <a:pt x="278" y="269"/>
                  </a:lnTo>
                  <a:lnTo>
                    <a:pt x="277" y="254"/>
                  </a:lnTo>
                  <a:lnTo>
                    <a:pt x="265" y="240"/>
                  </a:lnTo>
                  <a:lnTo>
                    <a:pt x="263" y="234"/>
                  </a:lnTo>
                  <a:lnTo>
                    <a:pt x="275" y="224"/>
                  </a:lnTo>
                  <a:lnTo>
                    <a:pt x="278" y="222"/>
                  </a:lnTo>
                  <a:lnTo>
                    <a:pt x="289" y="225"/>
                  </a:lnTo>
                  <a:lnTo>
                    <a:pt x="302" y="232"/>
                  </a:lnTo>
                  <a:lnTo>
                    <a:pt x="311" y="249"/>
                  </a:lnTo>
                  <a:lnTo>
                    <a:pt x="321" y="252"/>
                  </a:lnTo>
                  <a:lnTo>
                    <a:pt x="324" y="242"/>
                  </a:lnTo>
                  <a:lnTo>
                    <a:pt x="316" y="215"/>
                  </a:lnTo>
                  <a:lnTo>
                    <a:pt x="283" y="200"/>
                  </a:lnTo>
                  <a:lnTo>
                    <a:pt x="231" y="166"/>
                  </a:lnTo>
                  <a:lnTo>
                    <a:pt x="188" y="123"/>
                  </a:lnTo>
                  <a:lnTo>
                    <a:pt x="177" y="95"/>
                  </a:lnTo>
                  <a:lnTo>
                    <a:pt x="151" y="64"/>
                  </a:lnTo>
                  <a:lnTo>
                    <a:pt x="146" y="50"/>
                  </a:lnTo>
                  <a:lnTo>
                    <a:pt x="153" y="47"/>
                  </a:lnTo>
                  <a:lnTo>
                    <a:pt x="148" y="8"/>
                  </a:lnTo>
                  <a:lnTo>
                    <a:pt x="148" y="86"/>
                  </a:lnTo>
                  <a:lnTo>
                    <a:pt x="148" y="84"/>
                  </a:lnTo>
                  <a:lnTo>
                    <a:pt x="148" y="83"/>
                  </a:lnTo>
                  <a:lnTo>
                    <a:pt x="146" y="83"/>
                  </a:lnTo>
                  <a:lnTo>
                    <a:pt x="146" y="81"/>
                  </a:lnTo>
                  <a:lnTo>
                    <a:pt x="144" y="81"/>
                  </a:lnTo>
                  <a:lnTo>
                    <a:pt x="143" y="81"/>
                  </a:lnTo>
                  <a:lnTo>
                    <a:pt x="141" y="81"/>
                  </a:lnTo>
                  <a:lnTo>
                    <a:pt x="139" y="81"/>
                  </a:lnTo>
                  <a:lnTo>
                    <a:pt x="139" y="83"/>
                  </a:lnTo>
                  <a:lnTo>
                    <a:pt x="137" y="83"/>
                  </a:lnTo>
                  <a:lnTo>
                    <a:pt x="137" y="84"/>
                  </a:lnTo>
                  <a:lnTo>
                    <a:pt x="137" y="86"/>
                  </a:lnTo>
                  <a:lnTo>
                    <a:pt x="137" y="88"/>
                  </a:lnTo>
                  <a:lnTo>
                    <a:pt x="137" y="89"/>
                  </a:lnTo>
                  <a:lnTo>
                    <a:pt x="139" y="89"/>
                  </a:lnTo>
                  <a:lnTo>
                    <a:pt x="139" y="91"/>
                  </a:lnTo>
                  <a:lnTo>
                    <a:pt x="141" y="91"/>
                  </a:lnTo>
                  <a:lnTo>
                    <a:pt x="143" y="91"/>
                  </a:lnTo>
                  <a:lnTo>
                    <a:pt x="144" y="91"/>
                  </a:lnTo>
                  <a:lnTo>
                    <a:pt x="146" y="91"/>
                  </a:lnTo>
                  <a:lnTo>
                    <a:pt x="146" y="89"/>
                  </a:lnTo>
                  <a:lnTo>
                    <a:pt x="148" y="89"/>
                  </a:lnTo>
                  <a:lnTo>
                    <a:pt x="148" y="88"/>
                  </a:lnTo>
                  <a:lnTo>
                    <a:pt x="148" y="86"/>
                  </a:lnTo>
                  <a:lnTo>
                    <a:pt x="148" y="8"/>
                  </a:lnTo>
                  <a:lnTo>
                    <a:pt x="144" y="162"/>
                  </a:lnTo>
                  <a:lnTo>
                    <a:pt x="144" y="161"/>
                  </a:lnTo>
                  <a:lnTo>
                    <a:pt x="143" y="161"/>
                  </a:lnTo>
                  <a:lnTo>
                    <a:pt x="143" y="159"/>
                  </a:lnTo>
                  <a:lnTo>
                    <a:pt x="141" y="159"/>
                  </a:lnTo>
                  <a:lnTo>
                    <a:pt x="139" y="159"/>
                  </a:lnTo>
                  <a:lnTo>
                    <a:pt x="137" y="159"/>
                  </a:lnTo>
                  <a:lnTo>
                    <a:pt x="136" y="159"/>
                  </a:lnTo>
                  <a:lnTo>
                    <a:pt x="136" y="161"/>
                  </a:lnTo>
                  <a:lnTo>
                    <a:pt x="136" y="162"/>
                  </a:lnTo>
                  <a:lnTo>
                    <a:pt x="136" y="164"/>
                  </a:lnTo>
                  <a:lnTo>
                    <a:pt x="136" y="166"/>
                  </a:lnTo>
                  <a:lnTo>
                    <a:pt x="137" y="166"/>
                  </a:lnTo>
                  <a:lnTo>
                    <a:pt x="137" y="168"/>
                  </a:lnTo>
                  <a:lnTo>
                    <a:pt x="139" y="168"/>
                  </a:lnTo>
                  <a:lnTo>
                    <a:pt x="141" y="168"/>
                  </a:lnTo>
                  <a:lnTo>
                    <a:pt x="143" y="168"/>
                  </a:lnTo>
                  <a:lnTo>
                    <a:pt x="143" y="166"/>
                  </a:lnTo>
                  <a:lnTo>
                    <a:pt x="144" y="166"/>
                  </a:lnTo>
                  <a:lnTo>
                    <a:pt x="144" y="164"/>
                  </a:lnTo>
                  <a:lnTo>
                    <a:pt x="144" y="162"/>
                  </a:lnTo>
                  <a:lnTo>
                    <a:pt x="148" y="8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22" name="Freeform 171"/>
            <p:cNvSpPr>
              <a:spLocks/>
            </p:cNvSpPr>
            <p:nvPr/>
          </p:nvSpPr>
          <p:spPr bwMode="auto">
            <a:xfrm>
              <a:off x="3909675" y="2381349"/>
              <a:ext cx="189541" cy="179430"/>
            </a:xfrm>
            <a:custGeom>
              <a:avLst/>
              <a:gdLst>
                <a:gd name="T0" fmla="*/ 52 w 324"/>
                <a:gd name="T1" fmla="*/ 3 h 359"/>
                <a:gd name="T2" fmla="*/ 21 w 324"/>
                <a:gd name="T3" fmla="*/ 0 h 359"/>
                <a:gd name="T4" fmla="*/ 17 w 324"/>
                <a:gd name="T5" fmla="*/ 3 h 359"/>
                <a:gd name="T6" fmla="*/ 12 w 324"/>
                <a:gd name="T7" fmla="*/ 6 h 359"/>
                <a:gd name="T8" fmla="*/ 7 w 324"/>
                <a:gd name="T9" fmla="*/ 9 h 359"/>
                <a:gd name="T10" fmla="*/ 3 w 324"/>
                <a:gd name="T11" fmla="*/ 8 h 359"/>
                <a:gd name="T12" fmla="*/ 1 w 324"/>
                <a:gd name="T13" fmla="*/ 8 h 359"/>
                <a:gd name="T14" fmla="*/ 0 w 324"/>
                <a:gd name="T15" fmla="*/ 15 h 359"/>
                <a:gd name="T16" fmla="*/ 0 w 324"/>
                <a:gd name="T17" fmla="*/ 17 h 359"/>
                <a:gd name="T18" fmla="*/ 2 w 324"/>
                <a:gd name="T19" fmla="*/ 21 h 359"/>
                <a:gd name="T20" fmla="*/ 7 w 324"/>
                <a:gd name="T21" fmla="*/ 23 h 359"/>
                <a:gd name="T22" fmla="*/ 9 w 324"/>
                <a:gd name="T23" fmla="*/ 29 h 359"/>
                <a:gd name="T24" fmla="*/ 19 w 324"/>
                <a:gd name="T25" fmla="*/ 25 h 359"/>
                <a:gd name="T26" fmla="*/ 23 w 324"/>
                <a:gd name="T27" fmla="*/ 27 h 359"/>
                <a:gd name="T28" fmla="*/ 28 w 324"/>
                <a:gd name="T29" fmla="*/ 33 h 359"/>
                <a:gd name="T30" fmla="*/ 30 w 324"/>
                <a:gd name="T31" fmla="*/ 39 h 359"/>
                <a:gd name="T32" fmla="*/ 36 w 324"/>
                <a:gd name="T33" fmla="*/ 47 h 359"/>
                <a:gd name="T34" fmla="*/ 49 w 324"/>
                <a:gd name="T35" fmla="*/ 56 h 359"/>
                <a:gd name="T36" fmla="*/ 63 w 324"/>
                <a:gd name="T37" fmla="*/ 67 h 359"/>
                <a:gd name="T38" fmla="*/ 77 w 324"/>
                <a:gd name="T39" fmla="*/ 75 h 359"/>
                <a:gd name="T40" fmla="*/ 83 w 324"/>
                <a:gd name="T41" fmla="*/ 80 h 359"/>
                <a:gd name="T42" fmla="*/ 86 w 324"/>
                <a:gd name="T43" fmla="*/ 88 h 359"/>
                <a:gd name="T44" fmla="*/ 86 w 324"/>
                <a:gd name="T45" fmla="*/ 90 h 359"/>
                <a:gd name="T46" fmla="*/ 78 w 324"/>
                <a:gd name="T47" fmla="*/ 98 h 359"/>
                <a:gd name="T48" fmla="*/ 70 w 324"/>
                <a:gd name="T49" fmla="*/ 100 h 359"/>
                <a:gd name="T50" fmla="*/ 61 w 324"/>
                <a:gd name="T51" fmla="*/ 98 h 359"/>
                <a:gd name="T52" fmla="*/ 54 w 324"/>
                <a:gd name="T53" fmla="*/ 99 h 359"/>
                <a:gd name="T54" fmla="*/ 50 w 324"/>
                <a:gd name="T55" fmla="*/ 103 h 359"/>
                <a:gd name="T56" fmla="*/ 52 w 324"/>
                <a:gd name="T57" fmla="*/ 105 h 359"/>
                <a:gd name="T58" fmla="*/ 62 w 324"/>
                <a:gd name="T59" fmla="*/ 107 h 359"/>
                <a:gd name="T60" fmla="*/ 63 w 324"/>
                <a:gd name="T61" fmla="*/ 111 h 359"/>
                <a:gd name="T62" fmla="*/ 78 w 324"/>
                <a:gd name="T63" fmla="*/ 116 h 359"/>
                <a:gd name="T64" fmla="*/ 80 w 324"/>
                <a:gd name="T65" fmla="*/ 108 h 359"/>
                <a:gd name="T66" fmla="*/ 83 w 324"/>
                <a:gd name="T67" fmla="*/ 106 h 359"/>
                <a:gd name="T68" fmla="*/ 88 w 324"/>
                <a:gd name="T69" fmla="*/ 101 h 359"/>
                <a:gd name="T70" fmla="*/ 91 w 324"/>
                <a:gd name="T71" fmla="*/ 95 h 359"/>
                <a:gd name="T72" fmla="*/ 97 w 324"/>
                <a:gd name="T73" fmla="*/ 87 h 359"/>
                <a:gd name="T74" fmla="*/ 97 w 324"/>
                <a:gd name="T75" fmla="*/ 82 h 359"/>
                <a:gd name="T76" fmla="*/ 92 w 324"/>
                <a:gd name="T77" fmla="*/ 78 h 359"/>
                <a:gd name="T78" fmla="*/ 92 w 324"/>
                <a:gd name="T79" fmla="*/ 76 h 359"/>
                <a:gd name="T80" fmla="*/ 96 w 324"/>
                <a:gd name="T81" fmla="*/ 72 h 359"/>
                <a:gd name="T82" fmla="*/ 97 w 324"/>
                <a:gd name="T83" fmla="*/ 72 h 359"/>
                <a:gd name="T84" fmla="*/ 101 w 324"/>
                <a:gd name="T85" fmla="*/ 73 h 359"/>
                <a:gd name="T86" fmla="*/ 105 w 324"/>
                <a:gd name="T87" fmla="*/ 75 h 359"/>
                <a:gd name="T88" fmla="*/ 108 w 324"/>
                <a:gd name="T89" fmla="*/ 80 h 359"/>
                <a:gd name="T90" fmla="*/ 112 w 324"/>
                <a:gd name="T91" fmla="*/ 81 h 359"/>
                <a:gd name="T92" fmla="*/ 113 w 324"/>
                <a:gd name="T93" fmla="*/ 78 h 359"/>
                <a:gd name="T94" fmla="*/ 110 w 324"/>
                <a:gd name="T95" fmla="*/ 69 h 359"/>
                <a:gd name="T96" fmla="*/ 99 w 324"/>
                <a:gd name="T97" fmla="*/ 65 h 359"/>
                <a:gd name="T98" fmla="*/ 81 w 324"/>
                <a:gd name="T99" fmla="*/ 54 h 359"/>
                <a:gd name="T100" fmla="*/ 66 w 324"/>
                <a:gd name="T101" fmla="*/ 40 h 359"/>
                <a:gd name="T102" fmla="*/ 62 w 324"/>
                <a:gd name="T103" fmla="*/ 31 h 359"/>
                <a:gd name="T104" fmla="*/ 53 w 324"/>
                <a:gd name="T105" fmla="*/ 21 h 359"/>
                <a:gd name="T106" fmla="*/ 51 w 324"/>
                <a:gd name="T107" fmla="*/ 16 h 359"/>
                <a:gd name="T108" fmla="*/ 53 w 324"/>
                <a:gd name="T109" fmla="*/ 15 h 359"/>
                <a:gd name="T110" fmla="*/ 52 w 324"/>
                <a:gd name="T111" fmla="*/ 3 h 359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w 324"/>
                <a:gd name="T169" fmla="*/ 0 h 359"/>
                <a:gd name="T170" fmla="*/ 324 w 324"/>
                <a:gd name="T171" fmla="*/ 359 h 359"/>
              </a:gdLst>
              <a:ahLst/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T168" t="T169" r="T170" b="T171"/>
              <a:pathLst>
                <a:path w="324" h="359">
                  <a:moveTo>
                    <a:pt x="148" y="8"/>
                  </a:moveTo>
                  <a:lnTo>
                    <a:pt x="59" y="0"/>
                  </a:lnTo>
                  <a:lnTo>
                    <a:pt x="49" y="8"/>
                  </a:lnTo>
                  <a:lnTo>
                    <a:pt x="34" y="18"/>
                  </a:lnTo>
                  <a:lnTo>
                    <a:pt x="19" y="27"/>
                  </a:lnTo>
                  <a:lnTo>
                    <a:pt x="9" y="25"/>
                  </a:lnTo>
                  <a:lnTo>
                    <a:pt x="2" y="25"/>
                  </a:lnTo>
                  <a:lnTo>
                    <a:pt x="0" y="47"/>
                  </a:lnTo>
                  <a:lnTo>
                    <a:pt x="0" y="54"/>
                  </a:lnTo>
                  <a:lnTo>
                    <a:pt x="5" y="64"/>
                  </a:lnTo>
                  <a:lnTo>
                    <a:pt x="19" y="71"/>
                  </a:lnTo>
                  <a:lnTo>
                    <a:pt x="25" y="89"/>
                  </a:lnTo>
                  <a:lnTo>
                    <a:pt x="54" y="78"/>
                  </a:lnTo>
                  <a:lnTo>
                    <a:pt x="66" y="84"/>
                  </a:lnTo>
                  <a:lnTo>
                    <a:pt x="80" y="101"/>
                  </a:lnTo>
                  <a:lnTo>
                    <a:pt x="85" y="120"/>
                  </a:lnTo>
                  <a:lnTo>
                    <a:pt x="104" y="144"/>
                  </a:lnTo>
                  <a:lnTo>
                    <a:pt x="141" y="174"/>
                  </a:lnTo>
                  <a:lnTo>
                    <a:pt x="182" y="207"/>
                  </a:lnTo>
                  <a:lnTo>
                    <a:pt x="221" y="232"/>
                  </a:lnTo>
                  <a:lnTo>
                    <a:pt x="239" y="249"/>
                  </a:lnTo>
                  <a:lnTo>
                    <a:pt x="248" y="271"/>
                  </a:lnTo>
                  <a:lnTo>
                    <a:pt x="246" y="278"/>
                  </a:lnTo>
                  <a:lnTo>
                    <a:pt x="224" y="303"/>
                  </a:lnTo>
                  <a:lnTo>
                    <a:pt x="202" y="308"/>
                  </a:lnTo>
                  <a:lnTo>
                    <a:pt x="175" y="303"/>
                  </a:lnTo>
                  <a:lnTo>
                    <a:pt x="156" y="307"/>
                  </a:lnTo>
                  <a:lnTo>
                    <a:pt x="144" y="319"/>
                  </a:lnTo>
                  <a:lnTo>
                    <a:pt x="149" y="325"/>
                  </a:lnTo>
                  <a:lnTo>
                    <a:pt x="177" y="332"/>
                  </a:lnTo>
                  <a:lnTo>
                    <a:pt x="182" y="342"/>
                  </a:lnTo>
                  <a:lnTo>
                    <a:pt x="224" y="359"/>
                  </a:lnTo>
                  <a:lnTo>
                    <a:pt x="229" y="334"/>
                  </a:lnTo>
                  <a:lnTo>
                    <a:pt x="239" y="327"/>
                  </a:lnTo>
                  <a:lnTo>
                    <a:pt x="253" y="312"/>
                  </a:lnTo>
                  <a:lnTo>
                    <a:pt x="261" y="293"/>
                  </a:lnTo>
                  <a:lnTo>
                    <a:pt x="278" y="269"/>
                  </a:lnTo>
                  <a:lnTo>
                    <a:pt x="277" y="254"/>
                  </a:lnTo>
                  <a:lnTo>
                    <a:pt x="265" y="240"/>
                  </a:lnTo>
                  <a:lnTo>
                    <a:pt x="263" y="234"/>
                  </a:lnTo>
                  <a:lnTo>
                    <a:pt x="275" y="224"/>
                  </a:lnTo>
                  <a:lnTo>
                    <a:pt x="278" y="222"/>
                  </a:lnTo>
                  <a:lnTo>
                    <a:pt x="289" y="225"/>
                  </a:lnTo>
                  <a:lnTo>
                    <a:pt x="302" y="232"/>
                  </a:lnTo>
                  <a:lnTo>
                    <a:pt x="311" y="249"/>
                  </a:lnTo>
                  <a:lnTo>
                    <a:pt x="321" y="252"/>
                  </a:lnTo>
                  <a:lnTo>
                    <a:pt x="324" y="242"/>
                  </a:lnTo>
                  <a:lnTo>
                    <a:pt x="316" y="215"/>
                  </a:lnTo>
                  <a:lnTo>
                    <a:pt x="283" y="200"/>
                  </a:lnTo>
                  <a:lnTo>
                    <a:pt x="231" y="166"/>
                  </a:lnTo>
                  <a:lnTo>
                    <a:pt x="188" y="123"/>
                  </a:lnTo>
                  <a:lnTo>
                    <a:pt x="177" y="95"/>
                  </a:lnTo>
                  <a:lnTo>
                    <a:pt x="151" y="64"/>
                  </a:lnTo>
                  <a:lnTo>
                    <a:pt x="146" y="50"/>
                  </a:lnTo>
                  <a:lnTo>
                    <a:pt x="153" y="47"/>
                  </a:lnTo>
                  <a:lnTo>
                    <a:pt x="148" y="8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23" name="Freeform 172"/>
            <p:cNvSpPr>
              <a:spLocks/>
            </p:cNvSpPr>
            <p:nvPr/>
          </p:nvSpPr>
          <p:spPr bwMode="auto">
            <a:xfrm>
              <a:off x="3987214" y="2420106"/>
              <a:ext cx="7179" cy="7177"/>
            </a:xfrm>
            <a:custGeom>
              <a:avLst/>
              <a:gdLst>
                <a:gd name="T0" fmla="*/ 4 w 11"/>
                <a:gd name="T1" fmla="*/ 2 h 10"/>
                <a:gd name="T2" fmla="*/ 4 w 11"/>
                <a:gd name="T3" fmla="*/ 1 h 10"/>
                <a:gd name="T4" fmla="*/ 4 w 11"/>
                <a:gd name="T5" fmla="*/ 1 h 10"/>
                <a:gd name="T6" fmla="*/ 3 w 11"/>
                <a:gd name="T7" fmla="*/ 1 h 10"/>
                <a:gd name="T8" fmla="*/ 3 w 11"/>
                <a:gd name="T9" fmla="*/ 0 h 10"/>
                <a:gd name="T10" fmla="*/ 3 w 11"/>
                <a:gd name="T11" fmla="*/ 0 h 10"/>
                <a:gd name="T12" fmla="*/ 2 w 11"/>
                <a:gd name="T13" fmla="*/ 0 h 10"/>
                <a:gd name="T14" fmla="*/ 1 w 11"/>
                <a:gd name="T15" fmla="*/ 0 h 10"/>
                <a:gd name="T16" fmla="*/ 1 w 11"/>
                <a:gd name="T17" fmla="*/ 0 h 10"/>
                <a:gd name="T18" fmla="*/ 1 w 11"/>
                <a:gd name="T19" fmla="*/ 1 h 10"/>
                <a:gd name="T20" fmla="*/ 0 w 11"/>
                <a:gd name="T21" fmla="*/ 1 h 10"/>
                <a:gd name="T22" fmla="*/ 0 w 11"/>
                <a:gd name="T23" fmla="*/ 1 h 10"/>
                <a:gd name="T24" fmla="*/ 0 w 11"/>
                <a:gd name="T25" fmla="*/ 2 h 10"/>
                <a:gd name="T26" fmla="*/ 0 w 11"/>
                <a:gd name="T27" fmla="*/ 3 h 10"/>
                <a:gd name="T28" fmla="*/ 0 w 11"/>
                <a:gd name="T29" fmla="*/ 3 h 10"/>
                <a:gd name="T30" fmla="*/ 1 w 11"/>
                <a:gd name="T31" fmla="*/ 3 h 10"/>
                <a:gd name="T32" fmla="*/ 1 w 11"/>
                <a:gd name="T33" fmla="*/ 4 h 10"/>
                <a:gd name="T34" fmla="*/ 1 w 11"/>
                <a:gd name="T35" fmla="*/ 4 h 10"/>
                <a:gd name="T36" fmla="*/ 2 w 11"/>
                <a:gd name="T37" fmla="*/ 4 h 10"/>
                <a:gd name="T38" fmla="*/ 3 w 11"/>
                <a:gd name="T39" fmla="*/ 4 h 10"/>
                <a:gd name="T40" fmla="*/ 3 w 11"/>
                <a:gd name="T41" fmla="*/ 4 h 10"/>
                <a:gd name="T42" fmla="*/ 3 w 11"/>
                <a:gd name="T43" fmla="*/ 3 h 10"/>
                <a:gd name="T44" fmla="*/ 4 w 11"/>
                <a:gd name="T45" fmla="*/ 3 h 10"/>
                <a:gd name="T46" fmla="*/ 4 w 11"/>
                <a:gd name="T47" fmla="*/ 3 h 10"/>
                <a:gd name="T48" fmla="*/ 4 w 11"/>
                <a:gd name="T49" fmla="*/ 2 h 10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1"/>
                <a:gd name="T76" fmla="*/ 0 h 10"/>
                <a:gd name="T77" fmla="*/ 11 w 11"/>
                <a:gd name="T78" fmla="*/ 10 h 10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1" h="10">
                  <a:moveTo>
                    <a:pt x="11" y="5"/>
                  </a:moveTo>
                  <a:lnTo>
                    <a:pt x="11" y="3"/>
                  </a:lnTo>
                  <a:lnTo>
                    <a:pt x="11" y="2"/>
                  </a:lnTo>
                  <a:lnTo>
                    <a:pt x="9" y="2"/>
                  </a:lnTo>
                  <a:lnTo>
                    <a:pt x="9" y="0"/>
                  </a:lnTo>
                  <a:lnTo>
                    <a:pt x="7" y="0"/>
                  </a:lnTo>
                  <a:lnTo>
                    <a:pt x="6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3"/>
                  </a:lnTo>
                  <a:lnTo>
                    <a:pt x="0" y="5"/>
                  </a:lnTo>
                  <a:lnTo>
                    <a:pt x="0" y="7"/>
                  </a:lnTo>
                  <a:lnTo>
                    <a:pt x="0" y="8"/>
                  </a:lnTo>
                  <a:lnTo>
                    <a:pt x="2" y="8"/>
                  </a:lnTo>
                  <a:lnTo>
                    <a:pt x="2" y="10"/>
                  </a:lnTo>
                  <a:lnTo>
                    <a:pt x="4" y="10"/>
                  </a:lnTo>
                  <a:lnTo>
                    <a:pt x="6" y="10"/>
                  </a:lnTo>
                  <a:lnTo>
                    <a:pt x="7" y="10"/>
                  </a:lnTo>
                  <a:lnTo>
                    <a:pt x="9" y="10"/>
                  </a:lnTo>
                  <a:lnTo>
                    <a:pt x="9" y="8"/>
                  </a:lnTo>
                  <a:lnTo>
                    <a:pt x="11" y="8"/>
                  </a:lnTo>
                  <a:lnTo>
                    <a:pt x="11" y="7"/>
                  </a:lnTo>
                  <a:lnTo>
                    <a:pt x="11" y="5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24" name="Freeform 173"/>
            <p:cNvSpPr>
              <a:spLocks/>
            </p:cNvSpPr>
            <p:nvPr/>
          </p:nvSpPr>
          <p:spPr bwMode="auto">
            <a:xfrm>
              <a:off x="3987214" y="2461733"/>
              <a:ext cx="7179" cy="1436"/>
            </a:xfrm>
            <a:custGeom>
              <a:avLst/>
              <a:gdLst>
                <a:gd name="T0" fmla="*/ 4 w 8"/>
                <a:gd name="T1" fmla="*/ 1 h 9"/>
                <a:gd name="T2" fmla="*/ 4 w 8"/>
                <a:gd name="T3" fmla="*/ 0 h 9"/>
                <a:gd name="T4" fmla="*/ 3 w 8"/>
                <a:gd name="T5" fmla="*/ 0 h 9"/>
                <a:gd name="T6" fmla="*/ 3 w 8"/>
                <a:gd name="T7" fmla="*/ 0 h 9"/>
                <a:gd name="T8" fmla="*/ 2 w 8"/>
                <a:gd name="T9" fmla="*/ 0 h 9"/>
                <a:gd name="T10" fmla="*/ 1 w 8"/>
                <a:gd name="T11" fmla="*/ 0 h 9"/>
                <a:gd name="T12" fmla="*/ 1 w 8"/>
                <a:gd name="T13" fmla="*/ 0 h 9"/>
                <a:gd name="T14" fmla="*/ 0 w 8"/>
                <a:gd name="T15" fmla="*/ 0 h 9"/>
                <a:gd name="T16" fmla="*/ 0 w 8"/>
                <a:gd name="T17" fmla="*/ 0 h 9"/>
                <a:gd name="T18" fmla="*/ 0 w 8"/>
                <a:gd name="T19" fmla="*/ 1 h 9"/>
                <a:gd name="T20" fmla="*/ 0 w 8"/>
                <a:gd name="T21" fmla="*/ 1 h 9"/>
                <a:gd name="T22" fmla="*/ 0 w 8"/>
                <a:gd name="T23" fmla="*/ 2 h 9"/>
                <a:gd name="T24" fmla="*/ 1 w 8"/>
                <a:gd name="T25" fmla="*/ 2 h 9"/>
                <a:gd name="T26" fmla="*/ 1 w 8"/>
                <a:gd name="T27" fmla="*/ 2 h 9"/>
                <a:gd name="T28" fmla="*/ 1 w 8"/>
                <a:gd name="T29" fmla="*/ 2 h 9"/>
                <a:gd name="T30" fmla="*/ 2 w 8"/>
                <a:gd name="T31" fmla="*/ 2 h 9"/>
                <a:gd name="T32" fmla="*/ 3 w 8"/>
                <a:gd name="T33" fmla="*/ 2 h 9"/>
                <a:gd name="T34" fmla="*/ 3 w 8"/>
                <a:gd name="T35" fmla="*/ 2 h 9"/>
                <a:gd name="T36" fmla="*/ 4 w 8"/>
                <a:gd name="T37" fmla="*/ 2 h 9"/>
                <a:gd name="T38" fmla="*/ 4 w 8"/>
                <a:gd name="T39" fmla="*/ 1 h 9"/>
                <a:gd name="T40" fmla="*/ 4 w 8"/>
                <a:gd name="T41" fmla="*/ 1 h 9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8"/>
                <a:gd name="T64" fmla="*/ 0 h 9"/>
                <a:gd name="T65" fmla="*/ 8 w 8"/>
                <a:gd name="T66" fmla="*/ 9 h 9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8" h="9">
                  <a:moveTo>
                    <a:pt x="8" y="3"/>
                  </a:moveTo>
                  <a:lnTo>
                    <a:pt x="8" y="2"/>
                  </a:lnTo>
                  <a:lnTo>
                    <a:pt x="7" y="2"/>
                  </a:lnTo>
                  <a:lnTo>
                    <a:pt x="7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3"/>
                  </a:lnTo>
                  <a:lnTo>
                    <a:pt x="0" y="5"/>
                  </a:lnTo>
                  <a:lnTo>
                    <a:pt x="0" y="7"/>
                  </a:lnTo>
                  <a:lnTo>
                    <a:pt x="1" y="7"/>
                  </a:lnTo>
                  <a:lnTo>
                    <a:pt x="1" y="9"/>
                  </a:lnTo>
                  <a:lnTo>
                    <a:pt x="3" y="9"/>
                  </a:lnTo>
                  <a:lnTo>
                    <a:pt x="5" y="9"/>
                  </a:lnTo>
                  <a:lnTo>
                    <a:pt x="7" y="9"/>
                  </a:lnTo>
                  <a:lnTo>
                    <a:pt x="7" y="7"/>
                  </a:lnTo>
                  <a:lnTo>
                    <a:pt x="8" y="7"/>
                  </a:lnTo>
                  <a:lnTo>
                    <a:pt x="8" y="5"/>
                  </a:lnTo>
                  <a:lnTo>
                    <a:pt x="8" y="3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25" name="Freeform 174"/>
            <p:cNvSpPr>
              <a:spLocks/>
            </p:cNvSpPr>
            <p:nvPr/>
          </p:nvSpPr>
          <p:spPr bwMode="auto">
            <a:xfrm>
              <a:off x="4544349" y="2438766"/>
              <a:ext cx="89027" cy="94739"/>
            </a:xfrm>
            <a:custGeom>
              <a:avLst/>
              <a:gdLst>
                <a:gd name="T0" fmla="*/ 25 w 146"/>
                <a:gd name="T1" fmla="*/ 0 h 194"/>
                <a:gd name="T2" fmla="*/ 5 w 146"/>
                <a:gd name="T3" fmla="*/ 4 h 194"/>
                <a:gd name="T4" fmla="*/ 8 w 146"/>
                <a:gd name="T5" fmla="*/ 10 h 194"/>
                <a:gd name="T6" fmla="*/ 9 w 146"/>
                <a:gd name="T7" fmla="*/ 16 h 194"/>
                <a:gd name="T8" fmla="*/ 6 w 146"/>
                <a:gd name="T9" fmla="*/ 25 h 194"/>
                <a:gd name="T10" fmla="*/ 0 w 146"/>
                <a:gd name="T11" fmla="*/ 29 h 194"/>
                <a:gd name="T12" fmla="*/ 4 w 146"/>
                <a:gd name="T13" fmla="*/ 32 h 194"/>
                <a:gd name="T14" fmla="*/ 15 w 146"/>
                <a:gd name="T15" fmla="*/ 41 h 194"/>
                <a:gd name="T16" fmla="*/ 18 w 146"/>
                <a:gd name="T17" fmla="*/ 46 h 194"/>
                <a:gd name="T18" fmla="*/ 29 w 146"/>
                <a:gd name="T19" fmla="*/ 52 h 194"/>
                <a:gd name="T20" fmla="*/ 26 w 146"/>
                <a:gd name="T21" fmla="*/ 55 h 194"/>
                <a:gd name="T22" fmla="*/ 37 w 146"/>
                <a:gd name="T23" fmla="*/ 61 h 194"/>
                <a:gd name="T24" fmla="*/ 43 w 146"/>
                <a:gd name="T25" fmla="*/ 62 h 194"/>
                <a:gd name="T26" fmla="*/ 43 w 146"/>
                <a:gd name="T27" fmla="*/ 61 h 194"/>
                <a:gd name="T28" fmla="*/ 41 w 146"/>
                <a:gd name="T29" fmla="*/ 53 h 194"/>
                <a:gd name="T30" fmla="*/ 45 w 146"/>
                <a:gd name="T31" fmla="*/ 40 h 194"/>
                <a:gd name="T32" fmla="*/ 52 w 146"/>
                <a:gd name="T33" fmla="*/ 37 h 194"/>
                <a:gd name="T34" fmla="*/ 54 w 146"/>
                <a:gd name="T35" fmla="*/ 31 h 194"/>
                <a:gd name="T36" fmla="*/ 49 w 146"/>
                <a:gd name="T37" fmla="*/ 25 h 194"/>
                <a:gd name="T38" fmla="*/ 41 w 146"/>
                <a:gd name="T39" fmla="*/ 19 h 194"/>
                <a:gd name="T40" fmla="*/ 29 w 146"/>
                <a:gd name="T41" fmla="*/ 7 h 194"/>
                <a:gd name="T42" fmla="*/ 25 w 146"/>
                <a:gd name="T43" fmla="*/ 0 h 194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146"/>
                <a:gd name="T67" fmla="*/ 0 h 194"/>
                <a:gd name="T68" fmla="*/ 146 w 146"/>
                <a:gd name="T69" fmla="*/ 194 h 194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146" h="194">
                  <a:moveTo>
                    <a:pt x="67" y="0"/>
                  </a:moveTo>
                  <a:lnTo>
                    <a:pt x="14" y="12"/>
                  </a:lnTo>
                  <a:lnTo>
                    <a:pt x="21" y="31"/>
                  </a:lnTo>
                  <a:lnTo>
                    <a:pt x="24" y="51"/>
                  </a:lnTo>
                  <a:lnTo>
                    <a:pt x="17" y="77"/>
                  </a:lnTo>
                  <a:lnTo>
                    <a:pt x="0" y="90"/>
                  </a:lnTo>
                  <a:lnTo>
                    <a:pt x="12" y="99"/>
                  </a:lnTo>
                  <a:lnTo>
                    <a:pt x="41" y="127"/>
                  </a:lnTo>
                  <a:lnTo>
                    <a:pt x="48" y="144"/>
                  </a:lnTo>
                  <a:lnTo>
                    <a:pt x="78" y="163"/>
                  </a:lnTo>
                  <a:lnTo>
                    <a:pt x="70" y="173"/>
                  </a:lnTo>
                  <a:lnTo>
                    <a:pt x="100" y="190"/>
                  </a:lnTo>
                  <a:lnTo>
                    <a:pt x="117" y="194"/>
                  </a:lnTo>
                  <a:lnTo>
                    <a:pt x="117" y="192"/>
                  </a:lnTo>
                  <a:lnTo>
                    <a:pt x="111" y="167"/>
                  </a:lnTo>
                  <a:lnTo>
                    <a:pt x="121" y="126"/>
                  </a:lnTo>
                  <a:lnTo>
                    <a:pt x="141" y="116"/>
                  </a:lnTo>
                  <a:lnTo>
                    <a:pt x="146" y="97"/>
                  </a:lnTo>
                  <a:lnTo>
                    <a:pt x="133" y="77"/>
                  </a:lnTo>
                  <a:lnTo>
                    <a:pt x="111" y="60"/>
                  </a:lnTo>
                  <a:lnTo>
                    <a:pt x="78" y="22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26" name="Freeform 175"/>
            <p:cNvSpPr>
              <a:spLocks/>
            </p:cNvSpPr>
            <p:nvPr/>
          </p:nvSpPr>
          <p:spPr bwMode="auto">
            <a:xfrm>
              <a:off x="4453886" y="2412928"/>
              <a:ext cx="109129" cy="70337"/>
            </a:xfrm>
            <a:custGeom>
              <a:avLst/>
              <a:gdLst>
                <a:gd name="T0" fmla="*/ 0 w 178"/>
                <a:gd name="T1" fmla="*/ 9 h 139"/>
                <a:gd name="T2" fmla="*/ 4 w 178"/>
                <a:gd name="T3" fmla="*/ 12 h 139"/>
                <a:gd name="T4" fmla="*/ 16 w 178"/>
                <a:gd name="T5" fmla="*/ 23 h 139"/>
                <a:gd name="T6" fmla="*/ 25 w 178"/>
                <a:gd name="T7" fmla="*/ 31 h 139"/>
                <a:gd name="T8" fmla="*/ 18 w 178"/>
                <a:gd name="T9" fmla="*/ 38 h 139"/>
                <a:gd name="T10" fmla="*/ 27 w 178"/>
                <a:gd name="T11" fmla="*/ 37 h 139"/>
                <a:gd name="T12" fmla="*/ 32 w 178"/>
                <a:gd name="T13" fmla="*/ 39 h 139"/>
                <a:gd name="T14" fmla="*/ 37 w 178"/>
                <a:gd name="T15" fmla="*/ 41 h 139"/>
                <a:gd name="T16" fmla="*/ 52 w 178"/>
                <a:gd name="T17" fmla="*/ 43 h 139"/>
                <a:gd name="T18" fmla="*/ 56 w 178"/>
                <a:gd name="T19" fmla="*/ 45 h 139"/>
                <a:gd name="T20" fmla="*/ 62 w 178"/>
                <a:gd name="T21" fmla="*/ 41 h 139"/>
                <a:gd name="T22" fmla="*/ 65 w 178"/>
                <a:gd name="T23" fmla="*/ 32 h 139"/>
                <a:gd name="T24" fmla="*/ 64 w 178"/>
                <a:gd name="T25" fmla="*/ 26 h 139"/>
                <a:gd name="T26" fmla="*/ 61 w 178"/>
                <a:gd name="T27" fmla="*/ 20 h 139"/>
                <a:gd name="T28" fmla="*/ 59 w 178"/>
                <a:gd name="T29" fmla="*/ 14 h 139"/>
                <a:gd name="T30" fmla="*/ 42 w 178"/>
                <a:gd name="T31" fmla="*/ 1 h 139"/>
                <a:gd name="T32" fmla="*/ 30 w 178"/>
                <a:gd name="T33" fmla="*/ 0 h 139"/>
                <a:gd name="T34" fmla="*/ 14 w 178"/>
                <a:gd name="T35" fmla="*/ 4 h 139"/>
                <a:gd name="T36" fmla="*/ 3 w 178"/>
                <a:gd name="T37" fmla="*/ 6 h 139"/>
                <a:gd name="T38" fmla="*/ 0 w 178"/>
                <a:gd name="T39" fmla="*/ 9 h 139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178"/>
                <a:gd name="T61" fmla="*/ 0 h 139"/>
                <a:gd name="T62" fmla="*/ 178 w 178"/>
                <a:gd name="T63" fmla="*/ 139 h 139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178" h="139">
                  <a:moveTo>
                    <a:pt x="0" y="29"/>
                  </a:moveTo>
                  <a:lnTo>
                    <a:pt x="12" y="37"/>
                  </a:lnTo>
                  <a:lnTo>
                    <a:pt x="44" y="70"/>
                  </a:lnTo>
                  <a:lnTo>
                    <a:pt x="68" y="97"/>
                  </a:lnTo>
                  <a:lnTo>
                    <a:pt x="49" y="117"/>
                  </a:lnTo>
                  <a:lnTo>
                    <a:pt x="73" y="114"/>
                  </a:lnTo>
                  <a:lnTo>
                    <a:pt x="88" y="120"/>
                  </a:lnTo>
                  <a:lnTo>
                    <a:pt x="102" y="127"/>
                  </a:lnTo>
                  <a:lnTo>
                    <a:pt x="142" y="132"/>
                  </a:lnTo>
                  <a:lnTo>
                    <a:pt x="154" y="139"/>
                  </a:lnTo>
                  <a:lnTo>
                    <a:pt x="171" y="126"/>
                  </a:lnTo>
                  <a:lnTo>
                    <a:pt x="178" y="100"/>
                  </a:lnTo>
                  <a:lnTo>
                    <a:pt x="175" y="80"/>
                  </a:lnTo>
                  <a:lnTo>
                    <a:pt x="168" y="61"/>
                  </a:lnTo>
                  <a:lnTo>
                    <a:pt x="161" y="42"/>
                  </a:lnTo>
                  <a:lnTo>
                    <a:pt x="114" y="3"/>
                  </a:lnTo>
                  <a:lnTo>
                    <a:pt x="81" y="0"/>
                  </a:lnTo>
                  <a:lnTo>
                    <a:pt x="37" y="12"/>
                  </a:lnTo>
                  <a:lnTo>
                    <a:pt x="8" y="2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27" name="Freeform 176"/>
            <p:cNvSpPr>
              <a:spLocks/>
            </p:cNvSpPr>
            <p:nvPr/>
          </p:nvSpPr>
          <p:spPr bwMode="auto">
            <a:xfrm>
              <a:off x="4509887" y="2471781"/>
              <a:ext cx="64616" cy="44498"/>
            </a:xfrm>
            <a:custGeom>
              <a:avLst/>
              <a:gdLst>
                <a:gd name="T0" fmla="*/ 23 w 114"/>
                <a:gd name="T1" fmla="*/ 6 h 89"/>
                <a:gd name="T2" fmla="*/ 18 w 114"/>
                <a:gd name="T3" fmla="*/ 4 h 89"/>
                <a:gd name="T4" fmla="*/ 5 w 114"/>
                <a:gd name="T5" fmla="*/ 2 h 89"/>
                <a:gd name="T6" fmla="*/ 0 w 114"/>
                <a:gd name="T7" fmla="*/ 0 h 89"/>
                <a:gd name="T8" fmla="*/ 2 w 114"/>
                <a:gd name="T9" fmla="*/ 9 h 89"/>
                <a:gd name="T10" fmla="*/ 19 w 114"/>
                <a:gd name="T11" fmla="*/ 28 h 89"/>
                <a:gd name="T12" fmla="*/ 31 w 114"/>
                <a:gd name="T13" fmla="*/ 26 h 89"/>
                <a:gd name="T14" fmla="*/ 39 w 114"/>
                <a:gd name="T15" fmla="*/ 23 h 89"/>
                <a:gd name="T16" fmla="*/ 37 w 114"/>
                <a:gd name="T17" fmla="*/ 18 h 89"/>
                <a:gd name="T18" fmla="*/ 27 w 114"/>
                <a:gd name="T19" fmla="*/ 9 h 89"/>
                <a:gd name="T20" fmla="*/ 23 w 114"/>
                <a:gd name="T21" fmla="*/ 6 h 89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14"/>
                <a:gd name="T34" fmla="*/ 0 h 89"/>
                <a:gd name="T35" fmla="*/ 114 w 114"/>
                <a:gd name="T36" fmla="*/ 89 h 89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14" h="89">
                  <a:moveTo>
                    <a:pt x="66" y="19"/>
                  </a:moveTo>
                  <a:lnTo>
                    <a:pt x="54" y="12"/>
                  </a:lnTo>
                  <a:lnTo>
                    <a:pt x="14" y="7"/>
                  </a:lnTo>
                  <a:lnTo>
                    <a:pt x="0" y="0"/>
                  </a:lnTo>
                  <a:lnTo>
                    <a:pt x="7" y="28"/>
                  </a:lnTo>
                  <a:lnTo>
                    <a:pt x="56" y="89"/>
                  </a:lnTo>
                  <a:lnTo>
                    <a:pt x="90" y="82"/>
                  </a:lnTo>
                  <a:lnTo>
                    <a:pt x="114" y="73"/>
                  </a:lnTo>
                  <a:lnTo>
                    <a:pt x="107" y="56"/>
                  </a:lnTo>
                  <a:lnTo>
                    <a:pt x="78" y="28"/>
                  </a:lnTo>
                  <a:lnTo>
                    <a:pt x="66" y="19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28" name="Freeform 177"/>
            <p:cNvSpPr>
              <a:spLocks/>
            </p:cNvSpPr>
            <p:nvPr/>
          </p:nvSpPr>
          <p:spPr bwMode="auto">
            <a:xfrm>
              <a:off x="4541477" y="2509103"/>
              <a:ext cx="280003" cy="235411"/>
            </a:xfrm>
            <a:custGeom>
              <a:avLst/>
              <a:gdLst>
                <a:gd name="T0" fmla="*/ 21 w 474"/>
                <a:gd name="T1" fmla="*/ 0 h 481"/>
                <a:gd name="T2" fmla="*/ 12 w 474"/>
                <a:gd name="T3" fmla="*/ 3 h 481"/>
                <a:gd name="T4" fmla="*/ 0 w 474"/>
                <a:gd name="T5" fmla="*/ 5 h 481"/>
                <a:gd name="T6" fmla="*/ 0 w 474"/>
                <a:gd name="T7" fmla="*/ 27 h 481"/>
                <a:gd name="T8" fmla="*/ 8 w 474"/>
                <a:gd name="T9" fmla="*/ 42 h 481"/>
                <a:gd name="T10" fmla="*/ 7 w 474"/>
                <a:gd name="T11" fmla="*/ 56 h 481"/>
                <a:gd name="T12" fmla="*/ 13 w 474"/>
                <a:gd name="T13" fmla="*/ 69 h 481"/>
                <a:gd name="T14" fmla="*/ 25 w 474"/>
                <a:gd name="T15" fmla="*/ 78 h 481"/>
                <a:gd name="T16" fmla="*/ 29 w 474"/>
                <a:gd name="T17" fmla="*/ 94 h 481"/>
                <a:gd name="T18" fmla="*/ 35 w 474"/>
                <a:gd name="T19" fmla="*/ 104 h 481"/>
                <a:gd name="T20" fmla="*/ 49 w 474"/>
                <a:gd name="T21" fmla="*/ 103 h 481"/>
                <a:gd name="T22" fmla="*/ 57 w 474"/>
                <a:gd name="T23" fmla="*/ 112 h 481"/>
                <a:gd name="T24" fmla="*/ 62 w 474"/>
                <a:gd name="T25" fmla="*/ 122 h 481"/>
                <a:gd name="T26" fmla="*/ 81 w 474"/>
                <a:gd name="T27" fmla="*/ 135 h 481"/>
                <a:gd name="T28" fmla="*/ 91 w 474"/>
                <a:gd name="T29" fmla="*/ 139 h 481"/>
                <a:gd name="T30" fmla="*/ 102 w 474"/>
                <a:gd name="T31" fmla="*/ 140 h 481"/>
                <a:gd name="T32" fmla="*/ 112 w 474"/>
                <a:gd name="T33" fmla="*/ 134 h 481"/>
                <a:gd name="T34" fmla="*/ 121 w 474"/>
                <a:gd name="T35" fmla="*/ 136 h 481"/>
                <a:gd name="T36" fmla="*/ 123 w 474"/>
                <a:gd name="T37" fmla="*/ 142 h 481"/>
                <a:gd name="T38" fmla="*/ 125 w 474"/>
                <a:gd name="T39" fmla="*/ 148 h 481"/>
                <a:gd name="T40" fmla="*/ 131 w 474"/>
                <a:gd name="T41" fmla="*/ 151 h 481"/>
                <a:gd name="T42" fmla="*/ 158 w 474"/>
                <a:gd name="T43" fmla="*/ 153 h 481"/>
                <a:gd name="T44" fmla="*/ 156 w 474"/>
                <a:gd name="T45" fmla="*/ 145 h 481"/>
                <a:gd name="T46" fmla="*/ 162 w 474"/>
                <a:gd name="T47" fmla="*/ 140 h 481"/>
                <a:gd name="T48" fmla="*/ 168 w 474"/>
                <a:gd name="T49" fmla="*/ 130 h 481"/>
                <a:gd name="T50" fmla="*/ 164 w 474"/>
                <a:gd name="T51" fmla="*/ 119 h 481"/>
                <a:gd name="T52" fmla="*/ 164 w 474"/>
                <a:gd name="T53" fmla="*/ 109 h 481"/>
                <a:gd name="T54" fmla="*/ 166 w 474"/>
                <a:gd name="T55" fmla="*/ 99 h 481"/>
                <a:gd name="T56" fmla="*/ 157 w 474"/>
                <a:gd name="T57" fmla="*/ 87 h 481"/>
                <a:gd name="T58" fmla="*/ 157 w 474"/>
                <a:gd name="T59" fmla="*/ 66 h 481"/>
                <a:gd name="T60" fmla="*/ 159 w 474"/>
                <a:gd name="T61" fmla="*/ 49 h 481"/>
                <a:gd name="T62" fmla="*/ 156 w 474"/>
                <a:gd name="T63" fmla="*/ 34 h 481"/>
                <a:gd name="T64" fmla="*/ 144 w 474"/>
                <a:gd name="T65" fmla="*/ 23 h 481"/>
                <a:gd name="T66" fmla="*/ 137 w 474"/>
                <a:gd name="T67" fmla="*/ 22 h 481"/>
                <a:gd name="T68" fmla="*/ 124 w 474"/>
                <a:gd name="T69" fmla="*/ 22 h 481"/>
                <a:gd name="T70" fmla="*/ 103 w 474"/>
                <a:gd name="T71" fmla="*/ 21 h 481"/>
                <a:gd name="T72" fmla="*/ 89 w 474"/>
                <a:gd name="T73" fmla="*/ 25 h 481"/>
                <a:gd name="T74" fmla="*/ 88 w 474"/>
                <a:gd name="T75" fmla="*/ 27 h 481"/>
                <a:gd name="T76" fmla="*/ 78 w 474"/>
                <a:gd name="T77" fmla="*/ 29 h 481"/>
                <a:gd name="T78" fmla="*/ 75 w 474"/>
                <a:gd name="T79" fmla="*/ 32 h 481"/>
                <a:gd name="T80" fmla="*/ 69 w 474"/>
                <a:gd name="T81" fmla="*/ 32 h 481"/>
                <a:gd name="T82" fmla="*/ 63 w 474"/>
                <a:gd name="T83" fmla="*/ 30 h 481"/>
                <a:gd name="T84" fmla="*/ 54 w 474"/>
                <a:gd name="T85" fmla="*/ 24 h 481"/>
                <a:gd name="T86" fmla="*/ 46 w 474"/>
                <a:gd name="T87" fmla="*/ 21 h 481"/>
                <a:gd name="T88" fmla="*/ 45 w 474"/>
                <a:gd name="T89" fmla="*/ 16 h 481"/>
                <a:gd name="T90" fmla="*/ 39 w 474"/>
                <a:gd name="T91" fmla="*/ 15 h 481"/>
                <a:gd name="T92" fmla="*/ 28 w 474"/>
                <a:gd name="T93" fmla="*/ 9 h 481"/>
                <a:gd name="T94" fmla="*/ 31 w 474"/>
                <a:gd name="T95" fmla="*/ 6 h 481"/>
                <a:gd name="T96" fmla="*/ 21 w 474"/>
                <a:gd name="T97" fmla="*/ 0 h 481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474"/>
                <a:gd name="T148" fmla="*/ 0 h 481"/>
                <a:gd name="T149" fmla="*/ 474 w 474"/>
                <a:gd name="T150" fmla="*/ 481 h 481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474" h="481">
                  <a:moveTo>
                    <a:pt x="58" y="0"/>
                  </a:moveTo>
                  <a:lnTo>
                    <a:pt x="34" y="9"/>
                  </a:lnTo>
                  <a:lnTo>
                    <a:pt x="0" y="16"/>
                  </a:lnTo>
                  <a:lnTo>
                    <a:pt x="0" y="85"/>
                  </a:lnTo>
                  <a:lnTo>
                    <a:pt x="22" y="131"/>
                  </a:lnTo>
                  <a:lnTo>
                    <a:pt x="21" y="175"/>
                  </a:lnTo>
                  <a:lnTo>
                    <a:pt x="36" y="218"/>
                  </a:lnTo>
                  <a:lnTo>
                    <a:pt x="71" y="245"/>
                  </a:lnTo>
                  <a:lnTo>
                    <a:pt x="82" y="294"/>
                  </a:lnTo>
                  <a:lnTo>
                    <a:pt x="100" y="326"/>
                  </a:lnTo>
                  <a:lnTo>
                    <a:pt x="138" y="325"/>
                  </a:lnTo>
                  <a:lnTo>
                    <a:pt x="161" y="352"/>
                  </a:lnTo>
                  <a:lnTo>
                    <a:pt x="175" y="384"/>
                  </a:lnTo>
                  <a:lnTo>
                    <a:pt x="229" y="425"/>
                  </a:lnTo>
                  <a:lnTo>
                    <a:pt x="256" y="437"/>
                  </a:lnTo>
                  <a:lnTo>
                    <a:pt x="289" y="440"/>
                  </a:lnTo>
                  <a:lnTo>
                    <a:pt x="316" y="421"/>
                  </a:lnTo>
                  <a:lnTo>
                    <a:pt x="341" y="428"/>
                  </a:lnTo>
                  <a:lnTo>
                    <a:pt x="348" y="447"/>
                  </a:lnTo>
                  <a:lnTo>
                    <a:pt x="353" y="465"/>
                  </a:lnTo>
                  <a:lnTo>
                    <a:pt x="370" y="476"/>
                  </a:lnTo>
                  <a:lnTo>
                    <a:pt x="445" y="481"/>
                  </a:lnTo>
                  <a:lnTo>
                    <a:pt x="440" y="455"/>
                  </a:lnTo>
                  <a:lnTo>
                    <a:pt x="458" y="440"/>
                  </a:lnTo>
                  <a:lnTo>
                    <a:pt x="474" y="408"/>
                  </a:lnTo>
                  <a:lnTo>
                    <a:pt x="462" y="374"/>
                  </a:lnTo>
                  <a:lnTo>
                    <a:pt x="463" y="343"/>
                  </a:lnTo>
                  <a:lnTo>
                    <a:pt x="467" y="311"/>
                  </a:lnTo>
                  <a:lnTo>
                    <a:pt x="443" y="275"/>
                  </a:lnTo>
                  <a:lnTo>
                    <a:pt x="443" y="206"/>
                  </a:lnTo>
                  <a:lnTo>
                    <a:pt x="450" y="155"/>
                  </a:lnTo>
                  <a:lnTo>
                    <a:pt x="441" y="107"/>
                  </a:lnTo>
                  <a:lnTo>
                    <a:pt x="407" y="73"/>
                  </a:lnTo>
                  <a:lnTo>
                    <a:pt x="387" y="70"/>
                  </a:lnTo>
                  <a:lnTo>
                    <a:pt x="351" y="68"/>
                  </a:lnTo>
                  <a:lnTo>
                    <a:pt x="290" y="65"/>
                  </a:lnTo>
                  <a:lnTo>
                    <a:pt x="250" y="79"/>
                  </a:lnTo>
                  <a:lnTo>
                    <a:pt x="248" y="85"/>
                  </a:lnTo>
                  <a:lnTo>
                    <a:pt x="221" y="92"/>
                  </a:lnTo>
                  <a:lnTo>
                    <a:pt x="211" y="101"/>
                  </a:lnTo>
                  <a:lnTo>
                    <a:pt x="195" y="101"/>
                  </a:lnTo>
                  <a:lnTo>
                    <a:pt x="177" y="95"/>
                  </a:lnTo>
                  <a:lnTo>
                    <a:pt x="153" y="77"/>
                  </a:lnTo>
                  <a:lnTo>
                    <a:pt x="129" y="67"/>
                  </a:lnTo>
                  <a:lnTo>
                    <a:pt x="127" y="50"/>
                  </a:lnTo>
                  <a:lnTo>
                    <a:pt x="110" y="46"/>
                  </a:lnTo>
                  <a:lnTo>
                    <a:pt x="80" y="29"/>
                  </a:lnTo>
                  <a:lnTo>
                    <a:pt x="88" y="19"/>
                  </a:lnTo>
                  <a:lnTo>
                    <a:pt x="58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29" name="Freeform 178"/>
            <p:cNvSpPr>
              <a:spLocks/>
            </p:cNvSpPr>
            <p:nvPr/>
          </p:nvSpPr>
          <p:spPr bwMode="auto">
            <a:xfrm>
              <a:off x="4433783" y="2550730"/>
              <a:ext cx="163694" cy="133496"/>
            </a:xfrm>
            <a:custGeom>
              <a:avLst/>
              <a:gdLst>
                <a:gd name="T0" fmla="*/ 63 w 281"/>
                <a:gd name="T1" fmla="*/ 0 h 272"/>
                <a:gd name="T2" fmla="*/ 32 w 281"/>
                <a:gd name="T3" fmla="*/ 2 h 272"/>
                <a:gd name="T4" fmla="*/ 29 w 281"/>
                <a:gd name="T5" fmla="*/ 25 h 272"/>
                <a:gd name="T6" fmla="*/ 9 w 281"/>
                <a:gd name="T7" fmla="*/ 37 h 272"/>
                <a:gd name="T8" fmla="*/ 0 w 281"/>
                <a:gd name="T9" fmla="*/ 44 h 272"/>
                <a:gd name="T10" fmla="*/ 10 w 281"/>
                <a:gd name="T11" fmla="*/ 56 h 272"/>
                <a:gd name="T12" fmla="*/ 11 w 281"/>
                <a:gd name="T13" fmla="*/ 56 h 272"/>
                <a:gd name="T14" fmla="*/ 30 w 281"/>
                <a:gd name="T15" fmla="*/ 66 h 272"/>
                <a:gd name="T16" fmla="*/ 47 w 281"/>
                <a:gd name="T17" fmla="*/ 76 h 272"/>
                <a:gd name="T18" fmla="*/ 59 w 281"/>
                <a:gd name="T19" fmla="*/ 84 h 272"/>
                <a:gd name="T20" fmla="*/ 74 w 281"/>
                <a:gd name="T21" fmla="*/ 87 h 272"/>
                <a:gd name="T22" fmla="*/ 81 w 281"/>
                <a:gd name="T23" fmla="*/ 83 h 272"/>
                <a:gd name="T24" fmla="*/ 94 w 281"/>
                <a:gd name="T25" fmla="*/ 85 h 272"/>
                <a:gd name="T26" fmla="*/ 98 w 281"/>
                <a:gd name="T27" fmla="*/ 77 h 272"/>
                <a:gd name="T28" fmla="*/ 92 w 281"/>
                <a:gd name="T29" fmla="*/ 67 h 272"/>
                <a:gd name="T30" fmla="*/ 88 w 281"/>
                <a:gd name="T31" fmla="*/ 51 h 272"/>
                <a:gd name="T32" fmla="*/ 76 w 281"/>
                <a:gd name="T33" fmla="*/ 43 h 272"/>
                <a:gd name="T34" fmla="*/ 70 w 281"/>
                <a:gd name="T35" fmla="*/ 29 h 272"/>
                <a:gd name="T36" fmla="*/ 71 w 281"/>
                <a:gd name="T37" fmla="*/ 15 h 272"/>
                <a:gd name="T38" fmla="*/ 63 w 281"/>
                <a:gd name="T39" fmla="*/ 0 h 272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281"/>
                <a:gd name="T61" fmla="*/ 0 h 272"/>
                <a:gd name="T62" fmla="*/ 281 w 281"/>
                <a:gd name="T63" fmla="*/ 272 h 272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281" h="272">
                  <a:moveTo>
                    <a:pt x="181" y="0"/>
                  </a:moveTo>
                  <a:lnTo>
                    <a:pt x="93" y="7"/>
                  </a:lnTo>
                  <a:lnTo>
                    <a:pt x="84" y="77"/>
                  </a:lnTo>
                  <a:lnTo>
                    <a:pt x="25" y="117"/>
                  </a:lnTo>
                  <a:lnTo>
                    <a:pt x="0" y="138"/>
                  </a:lnTo>
                  <a:lnTo>
                    <a:pt x="28" y="175"/>
                  </a:lnTo>
                  <a:lnTo>
                    <a:pt x="32" y="175"/>
                  </a:lnTo>
                  <a:lnTo>
                    <a:pt x="86" y="206"/>
                  </a:lnTo>
                  <a:lnTo>
                    <a:pt x="134" y="238"/>
                  </a:lnTo>
                  <a:lnTo>
                    <a:pt x="168" y="263"/>
                  </a:lnTo>
                  <a:lnTo>
                    <a:pt x="212" y="272"/>
                  </a:lnTo>
                  <a:lnTo>
                    <a:pt x="232" y="260"/>
                  </a:lnTo>
                  <a:lnTo>
                    <a:pt x="269" y="267"/>
                  </a:lnTo>
                  <a:lnTo>
                    <a:pt x="281" y="241"/>
                  </a:lnTo>
                  <a:lnTo>
                    <a:pt x="263" y="209"/>
                  </a:lnTo>
                  <a:lnTo>
                    <a:pt x="252" y="160"/>
                  </a:lnTo>
                  <a:lnTo>
                    <a:pt x="217" y="133"/>
                  </a:lnTo>
                  <a:lnTo>
                    <a:pt x="202" y="90"/>
                  </a:lnTo>
                  <a:lnTo>
                    <a:pt x="203" y="46"/>
                  </a:lnTo>
                  <a:lnTo>
                    <a:pt x="181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30" name="Freeform 179"/>
            <p:cNvSpPr>
              <a:spLocks/>
            </p:cNvSpPr>
            <p:nvPr/>
          </p:nvSpPr>
          <p:spPr bwMode="auto">
            <a:xfrm>
              <a:off x="4558708" y="2679919"/>
              <a:ext cx="41641" cy="20096"/>
            </a:xfrm>
            <a:custGeom>
              <a:avLst/>
              <a:gdLst>
                <a:gd name="T0" fmla="*/ 20 w 71"/>
                <a:gd name="T1" fmla="*/ 2 h 41"/>
                <a:gd name="T2" fmla="*/ 7 w 71"/>
                <a:gd name="T3" fmla="*/ 0 h 41"/>
                <a:gd name="T4" fmla="*/ 0 w 71"/>
                <a:gd name="T5" fmla="*/ 4 h 41"/>
                <a:gd name="T6" fmla="*/ 11 w 71"/>
                <a:gd name="T7" fmla="*/ 13 h 41"/>
                <a:gd name="T8" fmla="*/ 25 w 71"/>
                <a:gd name="T9" fmla="*/ 14 h 41"/>
                <a:gd name="T10" fmla="*/ 20 w 71"/>
                <a:gd name="T11" fmla="*/ 2 h 4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71"/>
                <a:gd name="T19" fmla="*/ 0 h 41"/>
                <a:gd name="T20" fmla="*/ 71 w 71"/>
                <a:gd name="T21" fmla="*/ 41 h 41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71" h="41">
                  <a:moveTo>
                    <a:pt x="57" y="7"/>
                  </a:moveTo>
                  <a:lnTo>
                    <a:pt x="20" y="0"/>
                  </a:lnTo>
                  <a:lnTo>
                    <a:pt x="0" y="12"/>
                  </a:lnTo>
                  <a:lnTo>
                    <a:pt x="30" y="39"/>
                  </a:lnTo>
                  <a:lnTo>
                    <a:pt x="71" y="41"/>
                  </a:lnTo>
                  <a:lnTo>
                    <a:pt x="57" y="7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31" name="Freeform 180"/>
            <p:cNvSpPr>
              <a:spLocks/>
            </p:cNvSpPr>
            <p:nvPr/>
          </p:nvSpPr>
          <p:spPr bwMode="auto">
            <a:xfrm>
              <a:off x="4218396" y="2458862"/>
              <a:ext cx="323081" cy="109093"/>
            </a:xfrm>
            <a:custGeom>
              <a:avLst/>
              <a:gdLst>
                <a:gd name="T0" fmla="*/ 173 w 541"/>
                <a:gd name="T1" fmla="*/ 10 h 225"/>
                <a:gd name="T2" fmla="*/ 168 w 541"/>
                <a:gd name="T3" fmla="*/ 9 h 225"/>
                <a:gd name="T4" fmla="*/ 159 w 541"/>
                <a:gd name="T5" fmla="*/ 9 h 225"/>
                <a:gd name="T6" fmla="*/ 151 w 541"/>
                <a:gd name="T7" fmla="*/ 13 h 225"/>
                <a:gd name="T8" fmla="*/ 132 w 541"/>
                <a:gd name="T9" fmla="*/ 13 h 225"/>
                <a:gd name="T10" fmla="*/ 116 w 541"/>
                <a:gd name="T11" fmla="*/ 10 h 225"/>
                <a:gd name="T12" fmla="*/ 106 w 541"/>
                <a:gd name="T13" fmla="*/ 8 h 225"/>
                <a:gd name="T14" fmla="*/ 93 w 541"/>
                <a:gd name="T15" fmla="*/ 2 h 225"/>
                <a:gd name="T16" fmla="*/ 83 w 541"/>
                <a:gd name="T17" fmla="*/ 0 h 225"/>
                <a:gd name="T18" fmla="*/ 73 w 541"/>
                <a:gd name="T19" fmla="*/ 2 h 225"/>
                <a:gd name="T20" fmla="*/ 66 w 541"/>
                <a:gd name="T21" fmla="*/ 5 h 225"/>
                <a:gd name="T22" fmla="*/ 57 w 541"/>
                <a:gd name="T23" fmla="*/ 9 h 225"/>
                <a:gd name="T24" fmla="*/ 48 w 541"/>
                <a:gd name="T25" fmla="*/ 14 h 225"/>
                <a:gd name="T26" fmla="*/ 35 w 541"/>
                <a:gd name="T27" fmla="*/ 16 h 225"/>
                <a:gd name="T28" fmla="*/ 29 w 541"/>
                <a:gd name="T29" fmla="*/ 19 h 225"/>
                <a:gd name="T30" fmla="*/ 23 w 541"/>
                <a:gd name="T31" fmla="*/ 21 h 225"/>
                <a:gd name="T32" fmla="*/ 10 w 541"/>
                <a:gd name="T33" fmla="*/ 24 h 225"/>
                <a:gd name="T34" fmla="*/ 0 w 541"/>
                <a:gd name="T35" fmla="*/ 24 h 225"/>
                <a:gd name="T36" fmla="*/ 2 w 541"/>
                <a:gd name="T37" fmla="*/ 31 h 225"/>
                <a:gd name="T38" fmla="*/ 6 w 541"/>
                <a:gd name="T39" fmla="*/ 34 h 225"/>
                <a:gd name="T40" fmla="*/ 5 w 541"/>
                <a:gd name="T41" fmla="*/ 44 h 225"/>
                <a:gd name="T42" fmla="*/ 6 w 541"/>
                <a:gd name="T43" fmla="*/ 45 h 225"/>
                <a:gd name="T44" fmla="*/ 9 w 541"/>
                <a:gd name="T45" fmla="*/ 48 h 225"/>
                <a:gd name="T46" fmla="*/ 11 w 541"/>
                <a:gd name="T47" fmla="*/ 51 h 225"/>
                <a:gd name="T48" fmla="*/ 12 w 541"/>
                <a:gd name="T49" fmla="*/ 56 h 225"/>
                <a:gd name="T50" fmla="*/ 12 w 541"/>
                <a:gd name="T51" fmla="*/ 60 h 225"/>
                <a:gd name="T52" fmla="*/ 12 w 541"/>
                <a:gd name="T53" fmla="*/ 63 h 225"/>
                <a:gd name="T54" fmla="*/ 18 w 541"/>
                <a:gd name="T55" fmla="*/ 67 h 225"/>
                <a:gd name="T56" fmla="*/ 23 w 541"/>
                <a:gd name="T57" fmla="*/ 66 h 225"/>
                <a:gd name="T58" fmla="*/ 31 w 541"/>
                <a:gd name="T59" fmla="*/ 68 h 225"/>
                <a:gd name="T60" fmla="*/ 38 w 541"/>
                <a:gd name="T61" fmla="*/ 69 h 225"/>
                <a:gd name="T62" fmla="*/ 47 w 541"/>
                <a:gd name="T63" fmla="*/ 67 h 225"/>
                <a:gd name="T64" fmla="*/ 52 w 541"/>
                <a:gd name="T65" fmla="*/ 65 h 225"/>
                <a:gd name="T66" fmla="*/ 57 w 541"/>
                <a:gd name="T67" fmla="*/ 67 h 225"/>
                <a:gd name="T68" fmla="*/ 62 w 541"/>
                <a:gd name="T69" fmla="*/ 69 h 225"/>
                <a:gd name="T70" fmla="*/ 71 w 541"/>
                <a:gd name="T71" fmla="*/ 71 h 225"/>
                <a:gd name="T72" fmla="*/ 76 w 541"/>
                <a:gd name="T73" fmla="*/ 71 h 225"/>
                <a:gd name="T74" fmla="*/ 85 w 541"/>
                <a:gd name="T75" fmla="*/ 67 h 225"/>
                <a:gd name="T76" fmla="*/ 91 w 541"/>
                <a:gd name="T77" fmla="*/ 65 h 225"/>
                <a:gd name="T78" fmla="*/ 98 w 541"/>
                <a:gd name="T79" fmla="*/ 65 h 225"/>
                <a:gd name="T80" fmla="*/ 104 w 541"/>
                <a:gd name="T81" fmla="*/ 64 h 225"/>
                <a:gd name="T82" fmla="*/ 99 w 541"/>
                <a:gd name="T83" fmla="*/ 69 h 225"/>
                <a:gd name="T84" fmla="*/ 116 w 541"/>
                <a:gd name="T85" fmla="*/ 66 h 225"/>
                <a:gd name="T86" fmla="*/ 132 w 541"/>
                <a:gd name="T87" fmla="*/ 66 h 225"/>
                <a:gd name="T88" fmla="*/ 162 w 541"/>
                <a:gd name="T89" fmla="*/ 62 h 225"/>
                <a:gd name="T90" fmla="*/ 193 w 541"/>
                <a:gd name="T91" fmla="*/ 60 h 225"/>
                <a:gd name="T92" fmla="*/ 193 w 541"/>
                <a:gd name="T93" fmla="*/ 38 h 225"/>
                <a:gd name="T94" fmla="*/ 176 w 541"/>
                <a:gd name="T95" fmla="*/ 19 h 225"/>
                <a:gd name="T96" fmla="*/ 173 w 541"/>
                <a:gd name="T97" fmla="*/ 10 h 225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541"/>
                <a:gd name="T148" fmla="*/ 0 h 225"/>
                <a:gd name="T149" fmla="*/ 541 w 541"/>
                <a:gd name="T150" fmla="*/ 225 h 225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541" h="225">
                  <a:moveTo>
                    <a:pt x="485" y="33"/>
                  </a:moveTo>
                  <a:lnTo>
                    <a:pt x="470" y="27"/>
                  </a:lnTo>
                  <a:lnTo>
                    <a:pt x="446" y="30"/>
                  </a:lnTo>
                  <a:lnTo>
                    <a:pt x="422" y="42"/>
                  </a:lnTo>
                  <a:lnTo>
                    <a:pt x="370" y="40"/>
                  </a:lnTo>
                  <a:lnTo>
                    <a:pt x="326" y="33"/>
                  </a:lnTo>
                  <a:lnTo>
                    <a:pt x="297" y="25"/>
                  </a:lnTo>
                  <a:lnTo>
                    <a:pt x="261" y="6"/>
                  </a:lnTo>
                  <a:lnTo>
                    <a:pt x="232" y="0"/>
                  </a:lnTo>
                  <a:lnTo>
                    <a:pt x="205" y="5"/>
                  </a:lnTo>
                  <a:lnTo>
                    <a:pt x="186" y="17"/>
                  </a:lnTo>
                  <a:lnTo>
                    <a:pt x="161" y="28"/>
                  </a:lnTo>
                  <a:lnTo>
                    <a:pt x="134" y="45"/>
                  </a:lnTo>
                  <a:lnTo>
                    <a:pt x="97" y="50"/>
                  </a:lnTo>
                  <a:lnTo>
                    <a:pt x="80" y="61"/>
                  </a:lnTo>
                  <a:lnTo>
                    <a:pt x="64" y="66"/>
                  </a:lnTo>
                  <a:lnTo>
                    <a:pt x="29" y="76"/>
                  </a:lnTo>
                  <a:lnTo>
                    <a:pt x="0" y="76"/>
                  </a:lnTo>
                  <a:lnTo>
                    <a:pt x="5" y="98"/>
                  </a:lnTo>
                  <a:lnTo>
                    <a:pt x="18" y="108"/>
                  </a:lnTo>
                  <a:lnTo>
                    <a:pt x="13" y="139"/>
                  </a:lnTo>
                  <a:lnTo>
                    <a:pt x="17" y="142"/>
                  </a:lnTo>
                  <a:lnTo>
                    <a:pt x="25" y="152"/>
                  </a:lnTo>
                  <a:lnTo>
                    <a:pt x="32" y="161"/>
                  </a:lnTo>
                  <a:lnTo>
                    <a:pt x="35" y="179"/>
                  </a:lnTo>
                  <a:lnTo>
                    <a:pt x="35" y="191"/>
                  </a:lnTo>
                  <a:lnTo>
                    <a:pt x="35" y="201"/>
                  </a:lnTo>
                  <a:lnTo>
                    <a:pt x="51" y="212"/>
                  </a:lnTo>
                  <a:lnTo>
                    <a:pt x="64" y="208"/>
                  </a:lnTo>
                  <a:lnTo>
                    <a:pt x="86" y="215"/>
                  </a:lnTo>
                  <a:lnTo>
                    <a:pt x="107" y="218"/>
                  </a:lnTo>
                  <a:lnTo>
                    <a:pt x="132" y="212"/>
                  </a:lnTo>
                  <a:lnTo>
                    <a:pt x="147" y="207"/>
                  </a:lnTo>
                  <a:lnTo>
                    <a:pt x="159" y="213"/>
                  </a:lnTo>
                  <a:lnTo>
                    <a:pt x="173" y="218"/>
                  </a:lnTo>
                  <a:lnTo>
                    <a:pt x="200" y="225"/>
                  </a:lnTo>
                  <a:lnTo>
                    <a:pt x="212" y="225"/>
                  </a:lnTo>
                  <a:lnTo>
                    <a:pt x="239" y="212"/>
                  </a:lnTo>
                  <a:lnTo>
                    <a:pt x="254" y="205"/>
                  </a:lnTo>
                  <a:lnTo>
                    <a:pt x="276" y="205"/>
                  </a:lnTo>
                  <a:lnTo>
                    <a:pt x="292" y="203"/>
                  </a:lnTo>
                  <a:lnTo>
                    <a:pt x="278" y="218"/>
                  </a:lnTo>
                  <a:lnTo>
                    <a:pt x="324" y="208"/>
                  </a:lnTo>
                  <a:lnTo>
                    <a:pt x="371" y="210"/>
                  </a:lnTo>
                  <a:lnTo>
                    <a:pt x="453" y="198"/>
                  </a:lnTo>
                  <a:lnTo>
                    <a:pt x="541" y="191"/>
                  </a:lnTo>
                  <a:lnTo>
                    <a:pt x="541" y="122"/>
                  </a:lnTo>
                  <a:lnTo>
                    <a:pt x="492" y="61"/>
                  </a:lnTo>
                  <a:lnTo>
                    <a:pt x="485" y="33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32" name="Freeform 181"/>
            <p:cNvSpPr>
              <a:spLocks/>
            </p:cNvSpPr>
            <p:nvPr/>
          </p:nvSpPr>
          <p:spPr bwMode="auto">
            <a:xfrm>
              <a:off x="4218396" y="2447379"/>
              <a:ext cx="53129" cy="38757"/>
            </a:xfrm>
            <a:custGeom>
              <a:avLst/>
              <a:gdLst>
                <a:gd name="T0" fmla="*/ 23 w 93"/>
                <a:gd name="T1" fmla="*/ 0 h 76"/>
                <a:gd name="T2" fmla="*/ 3 w 93"/>
                <a:gd name="T3" fmla="*/ 9 h 76"/>
                <a:gd name="T4" fmla="*/ 3 w 93"/>
                <a:gd name="T5" fmla="*/ 13 h 76"/>
                <a:gd name="T6" fmla="*/ 0 w 93"/>
                <a:gd name="T7" fmla="*/ 22 h 76"/>
                <a:gd name="T8" fmla="*/ 11 w 93"/>
                <a:gd name="T9" fmla="*/ 25 h 76"/>
                <a:gd name="T10" fmla="*/ 25 w 93"/>
                <a:gd name="T11" fmla="*/ 20 h 76"/>
                <a:gd name="T12" fmla="*/ 32 w 93"/>
                <a:gd name="T13" fmla="*/ 15 h 76"/>
                <a:gd name="T14" fmla="*/ 30 w 93"/>
                <a:gd name="T15" fmla="*/ 9 h 76"/>
                <a:gd name="T16" fmla="*/ 22 w 93"/>
                <a:gd name="T17" fmla="*/ 7 h 76"/>
                <a:gd name="T18" fmla="*/ 21 w 93"/>
                <a:gd name="T19" fmla="*/ 6 h 76"/>
                <a:gd name="T20" fmla="*/ 23 w 93"/>
                <a:gd name="T21" fmla="*/ 0 h 7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93"/>
                <a:gd name="T34" fmla="*/ 0 h 76"/>
                <a:gd name="T35" fmla="*/ 93 w 93"/>
                <a:gd name="T36" fmla="*/ 76 h 7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93" h="76">
                  <a:moveTo>
                    <a:pt x="66" y="0"/>
                  </a:moveTo>
                  <a:lnTo>
                    <a:pt x="10" y="27"/>
                  </a:lnTo>
                  <a:lnTo>
                    <a:pt x="8" y="41"/>
                  </a:lnTo>
                  <a:lnTo>
                    <a:pt x="0" y="68"/>
                  </a:lnTo>
                  <a:lnTo>
                    <a:pt x="32" y="76"/>
                  </a:lnTo>
                  <a:lnTo>
                    <a:pt x="73" y="61"/>
                  </a:lnTo>
                  <a:lnTo>
                    <a:pt x="93" y="46"/>
                  </a:lnTo>
                  <a:lnTo>
                    <a:pt x="88" y="27"/>
                  </a:lnTo>
                  <a:lnTo>
                    <a:pt x="64" y="20"/>
                  </a:lnTo>
                  <a:lnTo>
                    <a:pt x="61" y="19"/>
                  </a:lnTo>
                  <a:lnTo>
                    <a:pt x="66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33" name="Freeform 182"/>
            <p:cNvSpPr>
              <a:spLocks/>
            </p:cNvSpPr>
            <p:nvPr/>
          </p:nvSpPr>
          <p:spPr bwMode="auto">
            <a:xfrm>
              <a:off x="5154612" y="2672742"/>
              <a:ext cx="126360" cy="53111"/>
            </a:xfrm>
            <a:custGeom>
              <a:avLst/>
              <a:gdLst>
                <a:gd name="T0" fmla="*/ 69 w 214"/>
                <a:gd name="T1" fmla="*/ 19 h 106"/>
                <a:gd name="T2" fmla="*/ 68 w 214"/>
                <a:gd name="T3" fmla="*/ 18 h 106"/>
                <a:gd name="T4" fmla="*/ 63 w 214"/>
                <a:gd name="T5" fmla="*/ 16 h 106"/>
                <a:gd name="T6" fmla="*/ 52 w 214"/>
                <a:gd name="T7" fmla="*/ 15 h 106"/>
                <a:gd name="T8" fmla="*/ 37 w 214"/>
                <a:gd name="T9" fmla="*/ 12 h 106"/>
                <a:gd name="T10" fmla="*/ 30 w 214"/>
                <a:gd name="T11" fmla="*/ 8 h 106"/>
                <a:gd name="T12" fmla="*/ 17 w 214"/>
                <a:gd name="T13" fmla="*/ 5 h 106"/>
                <a:gd name="T14" fmla="*/ 9 w 214"/>
                <a:gd name="T15" fmla="*/ 4 h 106"/>
                <a:gd name="T16" fmla="*/ 0 w 214"/>
                <a:gd name="T17" fmla="*/ 0 h 106"/>
                <a:gd name="T18" fmla="*/ 0 w 214"/>
                <a:gd name="T19" fmla="*/ 5 h 106"/>
                <a:gd name="T20" fmla="*/ 0 w 214"/>
                <a:gd name="T21" fmla="*/ 13 h 106"/>
                <a:gd name="T22" fmla="*/ 3 w 214"/>
                <a:gd name="T23" fmla="*/ 19 h 106"/>
                <a:gd name="T24" fmla="*/ 6 w 214"/>
                <a:gd name="T25" fmla="*/ 22 h 106"/>
                <a:gd name="T26" fmla="*/ 9 w 214"/>
                <a:gd name="T27" fmla="*/ 23 h 106"/>
                <a:gd name="T28" fmla="*/ 14 w 214"/>
                <a:gd name="T29" fmla="*/ 24 h 106"/>
                <a:gd name="T30" fmla="*/ 16 w 214"/>
                <a:gd name="T31" fmla="*/ 24 h 106"/>
                <a:gd name="T32" fmla="*/ 20 w 214"/>
                <a:gd name="T33" fmla="*/ 25 h 106"/>
                <a:gd name="T34" fmla="*/ 25 w 214"/>
                <a:gd name="T35" fmla="*/ 27 h 106"/>
                <a:gd name="T36" fmla="*/ 30 w 214"/>
                <a:gd name="T37" fmla="*/ 29 h 106"/>
                <a:gd name="T38" fmla="*/ 39 w 214"/>
                <a:gd name="T39" fmla="*/ 31 h 106"/>
                <a:gd name="T40" fmla="*/ 47 w 214"/>
                <a:gd name="T41" fmla="*/ 33 h 106"/>
                <a:gd name="T42" fmla="*/ 52 w 214"/>
                <a:gd name="T43" fmla="*/ 34 h 106"/>
                <a:gd name="T44" fmla="*/ 55 w 214"/>
                <a:gd name="T45" fmla="*/ 33 h 106"/>
                <a:gd name="T46" fmla="*/ 66 w 214"/>
                <a:gd name="T47" fmla="*/ 30 h 106"/>
                <a:gd name="T48" fmla="*/ 74 w 214"/>
                <a:gd name="T49" fmla="*/ 28 h 106"/>
                <a:gd name="T50" fmla="*/ 76 w 214"/>
                <a:gd name="T51" fmla="*/ 27 h 106"/>
                <a:gd name="T52" fmla="*/ 76 w 214"/>
                <a:gd name="T53" fmla="*/ 25 h 106"/>
                <a:gd name="T54" fmla="*/ 73 w 214"/>
                <a:gd name="T55" fmla="*/ 22 h 106"/>
                <a:gd name="T56" fmla="*/ 72 w 214"/>
                <a:gd name="T57" fmla="*/ 20 h 106"/>
                <a:gd name="T58" fmla="*/ 69 w 214"/>
                <a:gd name="T59" fmla="*/ 19 h 10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w 214"/>
                <a:gd name="T91" fmla="*/ 0 h 106"/>
                <a:gd name="T92" fmla="*/ 214 w 214"/>
                <a:gd name="T93" fmla="*/ 106 h 10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T90" t="T91" r="T92" b="T93"/>
              <a:pathLst>
                <a:path w="214" h="106">
                  <a:moveTo>
                    <a:pt x="195" y="58"/>
                  </a:moveTo>
                  <a:lnTo>
                    <a:pt x="191" y="55"/>
                  </a:lnTo>
                  <a:lnTo>
                    <a:pt x="176" y="51"/>
                  </a:lnTo>
                  <a:lnTo>
                    <a:pt x="147" y="48"/>
                  </a:lnTo>
                  <a:lnTo>
                    <a:pt x="105" y="36"/>
                  </a:lnTo>
                  <a:lnTo>
                    <a:pt x="85" y="24"/>
                  </a:lnTo>
                  <a:lnTo>
                    <a:pt x="49" y="17"/>
                  </a:lnTo>
                  <a:lnTo>
                    <a:pt x="25" y="12"/>
                  </a:lnTo>
                  <a:lnTo>
                    <a:pt x="1" y="0"/>
                  </a:lnTo>
                  <a:lnTo>
                    <a:pt x="0" y="16"/>
                  </a:lnTo>
                  <a:lnTo>
                    <a:pt x="1" y="39"/>
                  </a:lnTo>
                  <a:lnTo>
                    <a:pt x="8" y="58"/>
                  </a:lnTo>
                  <a:lnTo>
                    <a:pt x="17" y="70"/>
                  </a:lnTo>
                  <a:lnTo>
                    <a:pt x="25" y="72"/>
                  </a:lnTo>
                  <a:lnTo>
                    <a:pt x="39" y="75"/>
                  </a:lnTo>
                  <a:lnTo>
                    <a:pt x="46" y="75"/>
                  </a:lnTo>
                  <a:lnTo>
                    <a:pt x="57" y="78"/>
                  </a:lnTo>
                  <a:lnTo>
                    <a:pt x="71" y="84"/>
                  </a:lnTo>
                  <a:lnTo>
                    <a:pt x="85" y="89"/>
                  </a:lnTo>
                  <a:lnTo>
                    <a:pt x="110" y="97"/>
                  </a:lnTo>
                  <a:lnTo>
                    <a:pt x="132" y="104"/>
                  </a:lnTo>
                  <a:lnTo>
                    <a:pt x="147" y="106"/>
                  </a:lnTo>
                  <a:lnTo>
                    <a:pt x="156" y="104"/>
                  </a:lnTo>
                  <a:lnTo>
                    <a:pt x="185" y="92"/>
                  </a:lnTo>
                  <a:lnTo>
                    <a:pt x="207" y="87"/>
                  </a:lnTo>
                  <a:lnTo>
                    <a:pt x="214" y="84"/>
                  </a:lnTo>
                  <a:lnTo>
                    <a:pt x="214" y="77"/>
                  </a:lnTo>
                  <a:lnTo>
                    <a:pt x="205" y="68"/>
                  </a:lnTo>
                  <a:lnTo>
                    <a:pt x="202" y="63"/>
                  </a:lnTo>
                  <a:lnTo>
                    <a:pt x="195" y="58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34" name="Freeform 183"/>
            <p:cNvSpPr>
              <a:spLocks/>
            </p:cNvSpPr>
            <p:nvPr/>
          </p:nvSpPr>
          <p:spPr bwMode="auto">
            <a:xfrm>
              <a:off x="5278101" y="2695709"/>
              <a:ext cx="25846" cy="12918"/>
            </a:xfrm>
            <a:custGeom>
              <a:avLst/>
              <a:gdLst>
                <a:gd name="T0" fmla="*/ 16 w 44"/>
                <a:gd name="T1" fmla="*/ 4 h 25"/>
                <a:gd name="T2" fmla="*/ 16 w 44"/>
                <a:gd name="T3" fmla="*/ 3 h 25"/>
                <a:gd name="T4" fmla="*/ 15 w 44"/>
                <a:gd name="T5" fmla="*/ 2 h 25"/>
                <a:gd name="T6" fmla="*/ 11 w 44"/>
                <a:gd name="T7" fmla="*/ 0 h 25"/>
                <a:gd name="T8" fmla="*/ 7 w 44"/>
                <a:gd name="T9" fmla="*/ 0 h 25"/>
                <a:gd name="T10" fmla="*/ 5 w 44"/>
                <a:gd name="T11" fmla="*/ 0 h 25"/>
                <a:gd name="T12" fmla="*/ 2 w 44"/>
                <a:gd name="T13" fmla="*/ 1 h 25"/>
                <a:gd name="T14" fmla="*/ 0 w 44"/>
                <a:gd name="T15" fmla="*/ 4 h 25"/>
                <a:gd name="T16" fmla="*/ 3 w 44"/>
                <a:gd name="T17" fmla="*/ 7 h 25"/>
                <a:gd name="T18" fmla="*/ 5 w 44"/>
                <a:gd name="T19" fmla="*/ 7 h 25"/>
                <a:gd name="T20" fmla="*/ 8 w 44"/>
                <a:gd name="T21" fmla="*/ 8 h 25"/>
                <a:gd name="T22" fmla="*/ 13 w 44"/>
                <a:gd name="T23" fmla="*/ 7 h 25"/>
                <a:gd name="T24" fmla="*/ 16 w 44"/>
                <a:gd name="T25" fmla="*/ 7 h 25"/>
                <a:gd name="T26" fmla="*/ 16 w 44"/>
                <a:gd name="T27" fmla="*/ 4 h 25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44"/>
                <a:gd name="T43" fmla="*/ 0 h 25"/>
                <a:gd name="T44" fmla="*/ 44 w 44"/>
                <a:gd name="T45" fmla="*/ 25 h 25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44" h="25">
                  <a:moveTo>
                    <a:pt x="44" y="13"/>
                  </a:moveTo>
                  <a:lnTo>
                    <a:pt x="43" y="8"/>
                  </a:lnTo>
                  <a:lnTo>
                    <a:pt x="41" y="5"/>
                  </a:lnTo>
                  <a:lnTo>
                    <a:pt x="31" y="1"/>
                  </a:lnTo>
                  <a:lnTo>
                    <a:pt x="20" y="0"/>
                  </a:lnTo>
                  <a:lnTo>
                    <a:pt x="14" y="0"/>
                  </a:lnTo>
                  <a:lnTo>
                    <a:pt x="5" y="3"/>
                  </a:lnTo>
                  <a:lnTo>
                    <a:pt x="0" y="13"/>
                  </a:lnTo>
                  <a:lnTo>
                    <a:pt x="7" y="22"/>
                  </a:lnTo>
                  <a:lnTo>
                    <a:pt x="15" y="23"/>
                  </a:lnTo>
                  <a:lnTo>
                    <a:pt x="22" y="25"/>
                  </a:lnTo>
                  <a:lnTo>
                    <a:pt x="37" y="23"/>
                  </a:lnTo>
                  <a:lnTo>
                    <a:pt x="44" y="22"/>
                  </a:lnTo>
                  <a:lnTo>
                    <a:pt x="44" y="13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35" name="Freeform 184"/>
            <p:cNvSpPr>
              <a:spLocks/>
            </p:cNvSpPr>
            <p:nvPr/>
          </p:nvSpPr>
          <p:spPr bwMode="auto">
            <a:xfrm>
              <a:off x="5339846" y="2691402"/>
              <a:ext cx="152207" cy="282781"/>
            </a:xfrm>
            <a:custGeom>
              <a:avLst/>
              <a:gdLst>
                <a:gd name="T0" fmla="*/ 34 w 255"/>
                <a:gd name="T1" fmla="*/ 6 h 573"/>
                <a:gd name="T2" fmla="*/ 33 w 255"/>
                <a:gd name="T3" fmla="*/ 15 h 573"/>
                <a:gd name="T4" fmla="*/ 24 w 255"/>
                <a:gd name="T5" fmla="*/ 22 h 573"/>
                <a:gd name="T6" fmla="*/ 19 w 255"/>
                <a:gd name="T7" fmla="*/ 34 h 573"/>
                <a:gd name="T8" fmla="*/ 16 w 255"/>
                <a:gd name="T9" fmla="*/ 40 h 573"/>
                <a:gd name="T10" fmla="*/ 15 w 255"/>
                <a:gd name="T11" fmla="*/ 49 h 573"/>
                <a:gd name="T12" fmla="*/ 10 w 255"/>
                <a:gd name="T13" fmla="*/ 54 h 573"/>
                <a:gd name="T14" fmla="*/ 5 w 255"/>
                <a:gd name="T15" fmla="*/ 58 h 573"/>
                <a:gd name="T16" fmla="*/ 4 w 255"/>
                <a:gd name="T17" fmla="*/ 70 h 573"/>
                <a:gd name="T18" fmla="*/ 0 w 255"/>
                <a:gd name="T19" fmla="*/ 77 h 573"/>
                <a:gd name="T20" fmla="*/ 2 w 255"/>
                <a:gd name="T21" fmla="*/ 79 h 573"/>
                <a:gd name="T22" fmla="*/ 16 w 255"/>
                <a:gd name="T23" fmla="*/ 85 h 573"/>
                <a:gd name="T24" fmla="*/ 23 w 255"/>
                <a:gd name="T25" fmla="*/ 111 h 573"/>
                <a:gd name="T26" fmla="*/ 24 w 255"/>
                <a:gd name="T27" fmla="*/ 126 h 573"/>
                <a:gd name="T28" fmla="*/ 30 w 255"/>
                <a:gd name="T29" fmla="*/ 126 h 573"/>
                <a:gd name="T30" fmla="*/ 41 w 255"/>
                <a:gd name="T31" fmla="*/ 118 h 573"/>
                <a:gd name="T32" fmla="*/ 50 w 255"/>
                <a:gd name="T33" fmla="*/ 111 h 573"/>
                <a:gd name="T34" fmla="*/ 52 w 255"/>
                <a:gd name="T35" fmla="*/ 117 h 573"/>
                <a:gd name="T36" fmla="*/ 56 w 255"/>
                <a:gd name="T37" fmla="*/ 127 h 573"/>
                <a:gd name="T38" fmla="*/ 60 w 255"/>
                <a:gd name="T39" fmla="*/ 139 h 573"/>
                <a:gd name="T40" fmla="*/ 66 w 255"/>
                <a:gd name="T41" fmla="*/ 151 h 573"/>
                <a:gd name="T42" fmla="*/ 67 w 255"/>
                <a:gd name="T43" fmla="*/ 172 h 573"/>
                <a:gd name="T44" fmla="*/ 65 w 255"/>
                <a:gd name="T45" fmla="*/ 183 h 573"/>
                <a:gd name="T46" fmla="*/ 73 w 255"/>
                <a:gd name="T47" fmla="*/ 165 h 573"/>
                <a:gd name="T48" fmla="*/ 71 w 255"/>
                <a:gd name="T49" fmla="*/ 153 h 573"/>
                <a:gd name="T50" fmla="*/ 70 w 255"/>
                <a:gd name="T51" fmla="*/ 144 h 573"/>
                <a:gd name="T52" fmla="*/ 63 w 255"/>
                <a:gd name="T53" fmla="*/ 135 h 573"/>
                <a:gd name="T54" fmla="*/ 65 w 255"/>
                <a:gd name="T55" fmla="*/ 126 h 573"/>
                <a:gd name="T56" fmla="*/ 66 w 255"/>
                <a:gd name="T57" fmla="*/ 120 h 573"/>
                <a:gd name="T58" fmla="*/ 63 w 255"/>
                <a:gd name="T59" fmla="*/ 111 h 573"/>
                <a:gd name="T60" fmla="*/ 56 w 255"/>
                <a:gd name="T61" fmla="*/ 105 h 573"/>
                <a:gd name="T62" fmla="*/ 56 w 255"/>
                <a:gd name="T63" fmla="*/ 98 h 573"/>
                <a:gd name="T64" fmla="*/ 58 w 255"/>
                <a:gd name="T65" fmla="*/ 92 h 573"/>
                <a:gd name="T66" fmla="*/ 64 w 255"/>
                <a:gd name="T67" fmla="*/ 89 h 573"/>
                <a:gd name="T68" fmla="*/ 73 w 255"/>
                <a:gd name="T69" fmla="*/ 85 h 573"/>
                <a:gd name="T70" fmla="*/ 77 w 255"/>
                <a:gd name="T71" fmla="*/ 80 h 573"/>
                <a:gd name="T72" fmla="*/ 79 w 255"/>
                <a:gd name="T73" fmla="*/ 80 h 573"/>
                <a:gd name="T74" fmla="*/ 81 w 255"/>
                <a:gd name="T75" fmla="*/ 79 h 573"/>
                <a:gd name="T76" fmla="*/ 87 w 255"/>
                <a:gd name="T77" fmla="*/ 72 h 573"/>
                <a:gd name="T78" fmla="*/ 91 w 255"/>
                <a:gd name="T79" fmla="*/ 69 h 573"/>
                <a:gd name="T80" fmla="*/ 89 w 255"/>
                <a:gd name="T81" fmla="*/ 66 h 573"/>
                <a:gd name="T82" fmla="*/ 82 w 255"/>
                <a:gd name="T83" fmla="*/ 62 h 573"/>
                <a:gd name="T84" fmla="*/ 73 w 255"/>
                <a:gd name="T85" fmla="*/ 55 h 573"/>
                <a:gd name="T86" fmla="*/ 66 w 255"/>
                <a:gd name="T87" fmla="*/ 42 h 573"/>
                <a:gd name="T88" fmla="*/ 61 w 255"/>
                <a:gd name="T89" fmla="*/ 46 h 573"/>
                <a:gd name="T90" fmla="*/ 57 w 255"/>
                <a:gd name="T91" fmla="*/ 46 h 573"/>
                <a:gd name="T92" fmla="*/ 55 w 255"/>
                <a:gd name="T93" fmla="*/ 42 h 573"/>
                <a:gd name="T94" fmla="*/ 57 w 255"/>
                <a:gd name="T95" fmla="*/ 34 h 573"/>
                <a:gd name="T96" fmla="*/ 62 w 255"/>
                <a:gd name="T97" fmla="*/ 27 h 573"/>
                <a:gd name="T98" fmla="*/ 62 w 255"/>
                <a:gd name="T99" fmla="*/ 26 h 573"/>
                <a:gd name="T100" fmla="*/ 61 w 255"/>
                <a:gd name="T101" fmla="*/ 19 h 573"/>
                <a:gd name="T102" fmla="*/ 57 w 255"/>
                <a:gd name="T103" fmla="*/ 14 h 573"/>
                <a:gd name="T104" fmla="*/ 52 w 255"/>
                <a:gd name="T105" fmla="*/ 8 h 573"/>
                <a:gd name="T106" fmla="*/ 48 w 255"/>
                <a:gd name="T107" fmla="*/ 5 h 573"/>
                <a:gd name="T108" fmla="*/ 47 w 255"/>
                <a:gd name="T109" fmla="*/ 2 h 573"/>
                <a:gd name="T110" fmla="*/ 44 w 255"/>
                <a:gd name="T111" fmla="*/ 0 h 573"/>
                <a:gd name="T112" fmla="*/ 41 w 255"/>
                <a:gd name="T113" fmla="*/ 0 h 573"/>
                <a:gd name="T114" fmla="*/ 38 w 255"/>
                <a:gd name="T115" fmla="*/ 2 h 573"/>
                <a:gd name="T116" fmla="*/ 34 w 255"/>
                <a:gd name="T117" fmla="*/ 6 h 573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w 255"/>
                <a:gd name="T178" fmla="*/ 0 h 573"/>
                <a:gd name="T179" fmla="*/ 255 w 255"/>
                <a:gd name="T180" fmla="*/ 573 h 573"/>
              </a:gdLst>
              <a:ahLst/>
              <a:cxnLst>
                <a:cxn ang="T118">
                  <a:pos x="T0" y="T1"/>
                </a:cxn>
                <a:cxn ang="T119">
                  <a:pos x="T2" y="T3"/>
                </a:cxn>
                <a:cxn ang="T120">
                  <a:pos x="T4" y="T5"/>
                </a:cxn>
                <a:cxn ang="T121">
                  <a:pos x="T6" y="T7"/>
                </a:cxn>
                <a:cxn ang="T122">
                  <a:pos x="T8" y="T9"/>
                </a:cxn>
                <a:cxn ang="T123">
                  <a:pos x="T10" y="T11"/>
                </a:cxn>
                <a:cxn ang="T124">
                  <a:pos x="T12" y="T13"/>
                </a:cxn>
                <a:cxn ang="T125">
                  <a:pos x="T14" y="T15"/>
                </a:cxn>
                <a:cxn ang="T126">
                  <a:pos x="T16" y="T17"/>
                </a:cxn>
                <a:cxn ang="T127">
                  <a:pos x="T18" y="T19"/>
                </a:cxn>
                <a:cxn ang="T128">
                  <a:pos x="T20" y="T21"/>
                </a:cxn>
                <a:cxn ang="T129">
                  <a:pos x="T22" y="T23"/>
                </a:cxn>
                <a:cxn ang="T130">
                  <a:pos x="T24" y="T25"/>
                </a:cxn>
                <a:cxn ang="T131">
                  <a:pos x="T26" y="T27"/>
                </a:cxn>
                <a:cxn ang="T132">
                  <a:pos x="T28" y="T29"/>
                </a:cxn>
                <a:cxn ang="T133">
                  <a:pos x="T30" y="T31"/>
                </a:cxn>
                <a:cxn ang="T134">
                  <a:pos x="T32" y="T33"/>
                </a:cxn>
                <a:cxn ang="T135">
                  <a:pos x="T34" y="T35"/>
                </a:cxn>
                <a:cxn ang="T136">
                  <a:pos x="T36" y="T37"/>
                </a:cxn>
                <a:cxn ang="T137">
                  <a:pos x="T38" y="T39"/>
                </a:cxn>
                <a:cxn ang="T138">
                  <a:pos x="T40" y="T41"/>
                </a:cxn>
                <a:cxn ang="T139">
                  <a:pos x="T42" y="T43"/>
                </a:cxn>
                <a:cxn ang="T140">
                  <a:pos x="T44" y="T45"/>
                </a:cxn>
                <a:cxn ang="T141">
                  <a:pos x="T46" y="T47"/>
                </a:cxn>
                <a:cxn ang="T142">
                  <a:pos x="T48" y="T49"/>
                </a:cxn>
                <a:cxn ang="T143">
                  <a:pos x="T50" y="T51"/>
                </a:cxn>
                <a:cxn ang="T144">
                  <a:pos x="T52" y="T53"/>
                </a:cxn>
                <a:cxn ang="T145">
                  <a:pos x="T54" y="T55"/>
                </a:cxn>
                <a:cxn ang="T146">
                  <a:pos x="T56" y="T57"/>
                </a:cxn>
                <a:cxn ang="T147">
                  <a:pos x="T58" y="T59"/>
                </a:cxn>
                <a:cxn ang="T148">
                  <a:pos x="T60" y="T61"/>
                </a:cxn>
                <a:cxn ang="T149">
                  <a:pos x="T62" y="T63"/>
                </a:cxn>
                <a:cxn ang="T150">
                  <a:pos x="T64" y="T65"/>
                </a:cxn>
                <a:cxn ang="T151">
                  <a:pos x="T66" y="T67"/>
                </a:cxn>
                <a:cxn ang="T152">
                  <a:pos x="T68" y="T69"/>
                </a:cxn>
                <a:cxn ang="T153">
                  <a:pos x="T70" y="T71"/>
                </a:cxn>
                <a:cxn ang="T154">
                  <a:pos x="T72" y="T73"/>
                </a:cxn>
                <a:cxn ang="T155">
                  <a:pos x="T74" y="T75"/>
                </a:cxn>
                <a:cxn ang="T156">
                  <a:pos x="T76" y="T77"/>
                </a:cxn>
                <a:cxn ang="T157">
                  <a:pos x="T78" y="T79"/>
                </a:cxn>
                <a:cxn ang="T158">
                  <a:pos x="T80" y="T81"/>
                </a:cxn>
                <a:cxn ang="T159">
                  <a:pos x="T82" y="T83"/>
                </a:cxn>
                <a:cxn ang="T160">
                  <a:pos x="T84" y="T85"/>
                </a:cxn>
                <a:cxn ang="T161">
                  <a:pos x="T86" y="T87"/>
                </a:cxn>
                <a:cxn ang="T162">
                  <a:pos x="T88" y="T89"/>
                </a:cxn>
                <a:cxn ang="T163">
                  <a:pos x="T90" y="T91"/>
                </a:cxn>
                <a:cxn ang="T164">
                  <a:pos x="T92" y="T93"/>
                </a:cxn>
                <a:cxn ang="T165">
                  <a:pos x="T94" y="T95"/>
                </a:cxn>
                <a:cxn ang="T166">
                  <a:pos x="T96" y="T97"/>
                </a:cxn>
                <a:cxn ang="T167">
                  <a:pos x="T98" y="T99"/>
                </a:cxn>
                <a:cxn ang="T168">
                  <a:pos x="T100" y="T101"/>
                </a:cxn>
                <a:cxn ang="T169">
                  <a:pos x="T102" y="T103"/>
                </a:cxn>
                <a:cxn ang="T170">
                  <a:pos x="T104" y="T105"/>
                </a:cxn>
                <a:cxn ang="T171">
                  <a:pos x="T106" y="T107"/>
                </a:cxn>
                <a:cxn ang="T172">
                  <a:pos x="T108" y="T109"/>
                </a:cxn>
                <a:cxn ang="T173">
                  <a:pos x="T110" y="T111"/>
                </a:cxn>
                <a:cxn ang="T174">
                  <a:pos x="T112" y="T113"/>
                </a:cxn>
                <a:cxn ang="T175">
                  <a:pos x="T114" y="T115"/>
                </a:cxn>
                <a:cxn ang="T176">
                  <a:pos x="T116" y="T117"/>
                </a:cxn>
              </a:cxnLst>
              <a:rect l="T177" t="T178" r="T179" b="T180"/>
              <a:pathLst>
                <a:path w="255" h="573">
                  <a:moveTo>
                    <a:pt x="95" y="20"/>
                  </a:moveTo>
                  <a:lnTo>
                    <a:pt x="92" y="47"/>
                  </a:lnTo>
                  <a:lnTo>
                    <a:pt x="68" y="68"/>
                  </a:lnTo>
                  <a:lnTo>
                    <a:pt x="53" y="105"/>
                  </a:lnTo>
                  <a:lnTo>
                    <a:pt x="46" y="125"/>
                  </a:lnTo>
                  <a:lnTo>
                    <a:pt x="41" y="153"/>
                  </a:lnTo>
                  <a:lnTo>
                    <a:pt x="29" y="169"/>
                  </a:lnTo>
                  <a:lnTo>
                    <a:pt x="14" y="181"/>
                  </a:lnTo>
                  <a:lnTo>
                    <a:pt x="10" y="220"/>
                  </a:lnTo>
                  <a:lnTo>
                    <a:pt x="0" y="242"/>
                  </a:lnTo>
                  <a:lnTo>
                    <a:pt x="5" y="248"/>
                  </a:lnTo>
                  <a:lnTo>
                    <a:pt x="46" y="266"/>
                  </a:lnTo>
                  <a:lnTo>
                    <a:pt x="65" y="348"/>
                  </a:lnTo>
                  <a:lnTo>
                    <a:pt x="68" y="393"/>
                  </a:lnTo>
                  <a:lnTo>
                    <a:pt x="83" y="395"/>
                  </a:lnTo>
                  <a:lnTo>
                    <a:pt x="115" y="370"/>
                  </a:lnTo>
                  <a:lnTo>
                    <a:pt x="141" y="346"/>
                  </a:lnTo>
                  <a:lnTo>
                    <a:pt x="146" y="365"/>
                  </a:lnTo>
                  <a:lnTo>
                    <a:pt x="158" y="397"/>
                  </a:lnTo>
                  <a:lnTo>
                    <a:pt x="168" y="436"/>
                  </a:lnTo>
                  <a:lnTo>
                    <a:pt x="185" y="473"/>
                  </a:lnTo>
                  <a:lnTo>
                    <a:pt x="188" y="539"/>
                  </a:lnTo>
                  <a:lnTo>
                    <a:pt x="182" y="573"/>
                  </a:lnTo>
                  <a:lnTo>
                    <a:pt x="204" y="517"/>
                  </a:lnTo>
                  <a:lnTo>
                    <a:pt x="200" y="478"/>
                  </a:lnTo>
                  <a:lnTo>
                    <a:pt x="197" y="451"/>
                  </a:lnTo>
                  <a:lnTo>
                    <a:pt x="177" y="424"/>
                  </a:lnTo>
                  <a:lnTo>
                    <a:pt x="182" y="395"/>
                  </a:lnTo>
                  <a:lnTo>
                    <a:pt x="185" y="375"/>
                  </a:lnTo>
                  <a:lnTo>
                    <a:pt x="177" y="349"/>
                  </a:lnTo>
                  <a:lnTo>
                    <a:pt x="156" y="329"/>
                  </a:lnTo>
                  <a:lnTo>
                    <a:pt x="156" y="307"/>
                  </a:lnTo>
                  <a:lnTo>
                    <a:pt x="163" y="287"/>
                  </a:lnTo>
                  <a:lnTo>
                    <a:pt x="178" y="278"/>
                  </a:lnTo>
                  <a:lnTo>
                    <a:pt x="204" y="266"/>
                  </a:lnTo>
                  <a:lnTo>
                    <a:pt x="217" y="251"/>
                  </a:lnTo>
                  <a:lnTo>
                    <a:pt x="222" y="249"/>
                  </a:lnTo>
                  <a:lnTo>
                    <a:pt x="226" y="248"/>
                  </a:lnTo>
                  <a:lnTo>
                    <a:pt x="244" y="227"/>
                  </a:lnTo>
                  <a:lnTo>
                    <a:pt x="255" y="217"/>
                  </a:lnTo>
                  <a:lnTo>
                    <a:pt x="250" y="208"/>
                  </a:lnTo>
                  <a:lnTo>
                    <a:pt x="229" y="193"/>
                  </a:lnTo>
                  <a:lnTo>
                    <a:pt x="204" y="171"/>
                  </a:lnTo>
                  <a:lnTo>
                    <a:pt x="185" y="132"/>
                  </a:lnTo>
                  <a:lnTo>
                    <a:pt x="171" y="144"/>
                  </a:lnTo>
                  <a:lnTo>
                    <a:pt x="160" y="144"/>
                  </a:lnTo>
                  <a:lnTo>
                    <a:pt x="153" y="130"/>
                  </a:lnTo>
                  <a:lnTo>
                    <a:pt x="160" y="108"/>
                  </a:lnTo>
                  <a:lnTo>
                    <a:pt x="175" y="86"/>
                  </a:lnTo>
                  <a:lnTo>
                    <a:pt x="175" y="81"/>
                  </a:lnTo>
                  <a:lnTo>
                    <a:pt x="170" y="59"/>
                  </a:lnTo>
                  <a:lnTo>
                    <a:pt x="161" y="44"/>
                  </a:lnTo>
                  <a:lnTo>
                    <a:pt x="146" y="25"/>
                  </a:lnTo>
                  <a:lnTo>
                    <a:pt x="134" y="17"/>
                  </a:lnTo>
                  <a:lnTo>
                    <a:pt x="131" y="7"/>
                  </a:lnTo>
                  <a:lnTo>
                    <a:pt x="124" y="1"/>
                  </a:lnTo>
                  <a:lnTo>
                    <a:pt x="115" y="0"/>
                  </a:lnTo>
                  <a:lnTo>
                    <a:pt x="107" y="7"/>
                  </a:lnTo>
                  <a:lnTo>
                    <a:pt x="95" y="2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36" name="Freeform 185"/>
            <p:cNvSpPr>
              <a:spLocks/>
            </p:cNvSpPr>
            <p:nvPr/>
          </p:nvSpPr>
          <p:spPr bwMode="auto">
            <a:xfrm>
              <a:off x="5255126" y="2724418"/>
              <a:ext cx="94770" cy="88997"/>
            </a:xfrm>
            <a:custGeom>
              <a:avLst/>
              <a:gdLst>
                <a:gd name="T0" fmla="*/ 57 w 165"/>
                <a:gd name="T1" fmla="*/ 39 h 183"/>
                <a:gd name="T2" fmla="*/ 55 w 165"/>
                <a:gd name="T3" fmla="*/ 30 h 183"/>
                <a:gd name="T4" fmla="*/ 50 w 165"/>
                <a:gd name="T5" fmla="*/ 24 h 183"/>
                <a:gd name="T6" fmla="*/ 46 w 165"/>
                <a:gd name="T7" fmla="*/ 19 h 183"/>
                <a:gd name="T8" fmla="*/ 45 w 165"/>
                <a:gd name="T9" fmla="*/ 13 h 183"/>
                <a:gd name="T10" fmla="*/ 42 w 165"/>
                <a:gd name="T11" fmla="*/ 11 h 183"/>
                <a:gd name="T12" fmla="*/ 39 w 165"/>
                <a:gd name="T13" fmla="*/ 14 h 183"/>
                <a:gd name="T14" fmla="*/ 32 w 165"/>
                <a:gd name="T15" fmla="*/ 9 h 183"/>
                <a:gd name="T16" fmla="*/ 26 w 165"/>
                <a:gd name="T17" fmla="*/ 3 h 183"/>
                <a:gd name="T18" fmla="*/ 20 w 165"/>
                <a:gd name="T19" fmla="*/ 0 h 183"/>
                <a:gd name="T20" fmla="*/ 17 w 165"/>
                <a:gd name="T21" fmla="*/ 0 h 183"/>
                <a:gd name="T22" fmla="*/ 11 w 165"/>
                <a:gd name="T23" fmla="*/ 2 h 183"/>
                <a:gd name="T24" fmla="*/ 5 w 165"/>
                <a:gd name="T25" fmla="*/ 8 h 183"/>
                <a:gd name="T26" fmla="*/ 0 w 165"/>
                <a:gd name="T27" fmla="*/ 15 h 183"/>
                <a:gd name="T28" fmla="*/ 2 w 165"/>
                <a:gd name="T29" fmla="*/ 29 h 183"/>
                <a:gd name="T30" fmla="*/ 9 w 165"/>
                <a:gd name="T31" fmla="*/ 47 h 183"/>
                <a:gd name="T32" fmla="*/ 22 w 165"/>
                <a:gd name="T33" fmla="*/ 42 h 183"/>
                <a:gd name="T34" fmla="*/ 33 w 165"/>
                <a:gd name="T35" fmla="*/ 43 h 183"/>
                <a:gd name="T36" fmla="*/ 40 w 165"/>
                <a:gd name="T37" fmla="*/ 38 h 183"/>
                <a:gd name="T38" fmla="*/ 45 w 165"/>
                <a:gd name="T39" fmla="*/ 42 h 183"/>
                <a:gd name="T40" fmla="*/ 50 w 165"/>
                <a:gd name="T41" fmla="*/ 48 h 183"/>
                <a:gd name="T42" fmla="*/ 50 w 165"/>
                <a:gd name="T43" fmla="*/ 56 h 183"/>
                <a:gd name="T44" fmla="*/ 52 w 165"/>
                <a:gd name="T45" fmla="*/ 58 h 183"/>
                <a:gd name="T46" fmla="*/ 56 w 165"/>
                <a:gd name="T47" fmla="*/ 51 h 183"/>
                <a:gd name="T48" fmla="*/ 57 w 165"/>
                <a:gd name="T49" fmla="*/ 39 h 183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65"/>
                <a:gd name="T76" fmla="*/ 0 h 183"/>
                <a:gd name="T77" fmla="*/ 165 w 165"/>
                <a:gd name="T78" fmla="*/ 183 h 183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65" h="183">
                  <a:moveTo>
                    <a:pt x="165" y="122"/>
                  </a:moveTo>
                  <a:lnTo>
                    <a:pt x="160" y="94"/>
                  </a:lnTo>
                  <a:lnTo>
                    <a:pt x="146" y="75"/>
                  </a:lnTo>
                  <a:lnTo>
                    <a:pt x="134" y="61"/>
                  </a:lnTo>
                  <a:lnTo>
                    <a:pt x="131" y="41"/>
                  </a:lnTo>
                  <a:lnTo>
                    <a:pt x="122" y="36"/>
                  </a:lnTo>
                  <a:lnTo>
                    <a:pt x="112" y="43"/>
                  </a:lnTo>
                  <a:lnTo>
                    <a:pt x="92" y="29"/>
                  </a:lnTo>
                  <a:lnTo>
                    <a:pt x="76" y="10"/>
                  </a:lnTo>
                  <a:lnTo>
                    <a:pt x="59" y="0"/>
                  </a:lnTo>
                  <a:lnTo>
                    <a:pt x="48" y="0"/>
                  </a:lnTo>
                  <a:lnTo>
                    <a:pt x="32" y="7"/>
                  </a:lnTo>
                  <a:lnTo>
                    <a:pt x="15" y="26"/>
                  </a:lnTo>
                  <a:lnTo>
                    <a:pt x="0" y="48"/>
                  </a:lnTo>
                  <a:lnTo>
                    <a:pt x="7" y="90"/>
                  </a:lnTo>
                  <a:lnTo>
                    <a:pt x="27" y="148"/>
                  </a:lnTo>
                  <a:lnTo>
                    <a:pt x="64" y="131"/>
                  </a:lnTo>
                  <a:lnTo>
                    <a:pt x="95" y="136"/>
                  </a:lnTo>
                  <a:lnTo>
                    <a:pt x="117" y="121"/>
                  </a:lnTo>
                  <a:lnTo>
                    <a:pt x="131" y="131"/>
                  </a:lnTo>
                  <a:lnTo>
                    <a:pt x="146" y="151"/>
                  </a:lnTo>
                  <a:lnTo>
                    <a:pt x="146" y="178"/>
                  </a:lnTo>
                  <a:lnTo>
                    <a:pt x="151" y="183"/>
                  </a:lnTo>
                  <a:lnTo>
                    <a:pt x="161" y="161"/>
                  </a:lnTo>
                  <a:lnTo>
                    <a:pt x="165" y="122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37" name="Freeform 186"/>
            <p:cNvSpPr>
              <a:spLocks/>
            </p:cNvSpPr>
            <p:nvPr/>
          </p:nvSpPr>
          <p:spPr bwMode="auto">
            <a:xfrm>
              <a:off x="4805686" y="2522021"/>
              <a:ext cx="196720" cy="157898"/>
            </a:xfrm>
            <a:custGeom>
              <a:avLst/>
              <a:gdLst>
                <a:gd name="T0" fmla="*/ 116 w 336"/>
                <a:gd name="T1" fmla="*/ 0 h 312"/>
                <a:gd name="T2" fmla="*/ 107 w 336"/>
                <a:gd name="T3" fmla="*/ 3 h 312"/>
                <a:gd name="T4" fmla="*/ 102 w 336"/>
                <a:gd name="T5" fmla="*/ 2 h 312"/>
                <a:gd name="T6" fmla="*/ 96 w 336"/>
                <a:gd name="T7" fmla="*/ 5 h 312"/>
                <a:gd name="T8" fmla="*/ 87 w 336"/>
                <a:gd name="T9" fmla="*/ 8 h 312"/>
                <a:gd name="T10" fmla="*/ 82 w 336"/>
                <a:gd name="T11" fmla="*/ 8 h 312"/>
                <a:gd name="T12" fmla="*/ 81 w 336"/>
                <a:gd name="T13" fmla="*/ 9 h 312"/>
                <a:gd name="T14" fmla="*/ 69 w 336"/>
                <a:gd name="T15" fmla="*/ 9 h 312"/>
                <a:gd name="T16" fmla="*/ 63 w 336"/>
                <a:gd name="T17" fmla="*/ 6 h 312"/>
                <a:gd name="T18" fmla="*/ 52 w 336"/>
                <a:gd name="T19" fmla="*/ 5 h 312"/>
                <a:gd name="T20" fmla="*/ 50 w 336"/>
                <a:gd name="T21" fmla="*/ 8 h 312"/>
                <a:gd name="T22" fmla="*/ 45 w 336"/>
                <a:gd name="T23" fmla="*/ 10 h 312"/>
                <a:gd name="T24" fmla="*/ 42 w 336"/>
                <a:gd name="T25" fmla="*/ 16 h 312"/>
                <a:gd name="T26" fmla="*/ 37 w 336"/>
                <a:gd name="T27" fmla="*/ 19 h 312"/>
                <a:gd name="T28" fmla="*/ 29 w 336"/>
                <a:gd name="T29" fmla="*/ 24 h 312"/>
                <a:gd name="T30" fmla="*/ 23 w 336"/>
                <a:gd name="T31" fmla="*/ 28 h 312"/>
                <a:gd name="T32" fmla="*/ 20 w 336"/>
                <a:gd name="T33" fmla="*/ 35 h 312"/>
                <a:gd name="T34" fmla="*/ 11 w 336"/>
                <a:gd name="T35" fmla="*/ 38 h 312"/>
                <a:gd name="T36" fmla="*/ 2 w 336"/>
                <a:gd name="T37" fmla="*/ 40 h 312"/>
                <a:gd name="T38" fmla="*/ 0 w 336"/>
                <a:gd name="T39" fmla="*/ 57 h 312"/>
                <a:gd name="T40" fmla="*/ 0 w 336"/>
                <a:gd name="T41" fmla="*/ 79 h 312"/>
                <a:gd name="T42" fmla="*/ 8 w 336"/>
                <a:gd name="T43" fmla="*/ 91 h 312"/>
                <a:gd name="T44" fmla="*/ 7 w 336"/>
                <a:gd name="T45" fmla="*/ 101 h 312"/>
                <a:gd name="T46" fmla="*/ 17 w 336"/>
                <a:gd name="T47" fmla="*/ 98 h 312"/>
                <a:gd name="T48" fmla="*/ 26 w 336"/>
                <a:gd name="T49" fmla="*/ 101 h 312"/>
                <a:gd name="T50" fmla="*/ 37 w 336"/>
                <a:gd name="T51" fmla="*/ 96 h 312"/>
                <a:gd name="T52" fmla="*/ 42 w 336"/>
                <a:gd name="T53" fmla="*/ 86 h 312"/>
                <a:gd name="T54" fmla="*/ 63 w 336"/>
                <a:gd name="T55" fmla="*/ 81 h 312"/>
                <a:gd name="T56" fmla="*/ 69 w 336"/>
                <a:gd name="T57" fmla="*/ 81 h 312"/>
                <a:gd name="T58" fmla="*/ 74 w 336"/>
                <a:gd name="T59" fmla="*/ 83 h 312"/>
                <a:gd name="T60" fmla="*/ 81 w 336"/>
                <a:gd name="T61" fmla="*/ 51 h 312"/>
                <a:gd name="T62" fmla="*/ 95 w 336"/>
                <a:gd name="T63" fmla="*/ 18 h 312"/>
                <a:gd name="T64" fmla="*/ 104 w 336"/>
                <a:gd name="T65" fmla="*/ 15 h 312"/>
                <a:gd name="T66" fmla="*/ 116 w 336"/>
                <a:gd name="T67" fmla="*/ 10 h 312"/>
                <a:gd name="T68" fmla="*/ 118 w 336"/>
                <a:gd name="T69" fmla="*/ 10 h 312"/>
                <a:gd name="T70" fmla="*/ 116 w 336"/>
                <a:gd name="T71" fmla="*/ 0 h 31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336"/>
                <a:gd name="T109" fmla="*/ 0 h 312"/>
                <a:gd name="T110" fmla="*/ 336 w 336"/>
                <a:gd name="T111" fmla="*/ 312 h 312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336" h="312">
                  <a:moveTo>
                    <a:pt x="329" y="0"/>
                  </a:moveTo>
                  <a:lnTo>
                    <a:pt x="306" y="8"/>
                  </a:lnTo>
                  <a:lnTo>
                    <a:pt x="290" y="7"/>
                  </a:lnTo>
                  <a:lnTo>
                    <a:pt x="272" y="14"/>
                  </a:lnTo>
                  <a:lnTo>
                    <a:pt x="248" y="24"/>
                  </a:lnTo>
                  <a:lnTo>
                    <a:pt x="234" y="24"/>
                  </a:lnTo>
                  <a:lnTo>
                    <a:pt x="231" y="29"/>
                  </a:lnTo>
                  <a:lnTo>
                    <a:pt x="197" y="29"/>
                  </a:lnTo>
                  <a:lnTo>
                    <a:pt x="180" y="19"/>
                  </a:lnTo>
                  <a:lnTo>
                    <a:pt x="149" y="15"/>
                  </a:lnTo>
                  <a:lnTo>
                    <a:pt x="141" y="24"/>
                  </a:lnTo>
                  <a:lnTo>
                    <a:pt x="129" y="32"/>
                  </a:lnTo>
                  <a:lnTo>
                    <a:pt x="119" y="49"/>
                  </a:lnTo>
                  <a:lnTo>
                    <a:pt x="104" y="59"/>
                  </a:lnTo>
                  <a:lnTo>
                    <a:pt x="82" y="73"/>
                  </a:lnTo>
                  <a:lnTo>
                    <a:pt x="66" y="87"/>
                  </a:lnTo>
                  <a:lnTo>
                    <a:pt x="56" y="109"/>
                  </a:lnTo>
                  <a:lnTo>
                    <a:pt x="32" y="117"/>
                  </a:lnTo>
                  <a:lnTo>
                    <a:pt x="7" y="124"/>
                  </a:lnTo>
                  <a:lnTo>
                    <a:pt x="0" y="175"/>
                  </a:lnTo>
                  <a:lnTo>
                    <a:pt x="0" y="244"/>
                  </a:lnTo>
                  <a:lnTo>
                    <a:pt x="24" y="280"/>
                  </a:lnTo>
                  <a:lnTo>
                    <a:pt x="20" y="312"/>
                  </a:lnTo>
                  <a:lnTo>
                    <a:pt x="49" y="302"/>
                  </a:lnTo>
                  <a:lnTo>
                    <a:pt x="73" y="311"/>
                  </a:lnTo>
                  <a:lnTo>
                    <a:pt x="104" y="297"/>
                  </a:lnTo>
                  <a:lnTo>
                    <a:pt x="119" y="266"/>
                  </a:lnTo>
                  <a:lnTo>
                    <a:pt x="180" y="249"/>
                  </a:lnTo>
                  <a:lnTo>
                    <a:pt x="197" y="251"/>
                  </a:lnTo>
                  <a:lnTo>
                    <a:pt x="211" y="255"/>
                  </a:lnTo>
                  <a:lnTo>
                    <a:pt x="231" y="158"/>
                  </a:lnTo>
                  <a:lnTo>
                    <a:pt x="270" y="56"/>
                  </a:lnTo>
                  <a:lnTo>
                    <a:pt x="297" y="46"/>
                  </a:lnTo>
                  <a:lnTo>
                    <a:pt x="329" y="32"/>
                  </a:lnTo>
                  <a:lnTo>
                    <a:pt x="336" y="32"/>
                  </a:lnTo>
                  <a:lnTo>
                    <a:pt x="329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38" name="Freeform 187"/>
            <p:cNvSpPr>
              <a:spLocks/>
            </p:cNvSpPr>
            <p:nvPr/>
          </p:nvSpPr>
          <p:spPr bwMode="auto">
            <a:xfrm>
              <a:off x="4802814" y="2547859"/>
              <a:ext cx="226874" cy="225364"/>
            </a:xfrm>
            <a:custGeom>
              <a:avLst/>
              <a:gdLst>
                <a:gd name="T0" fmla="*/ 135 w 382"/>
                <a:gd name="T1" fmla="*/ 46 h 460"/>
                <a:gd name="T2" fmla="*/ 134 w 382"/>
                <a:gd name="T3" fmla="*/ 43 h 460"/>
                <a:gd name="T4" fmla="*/ 126 w 382"/>
                <a:gd name="T5" fmla="*/ 34 h 460"/>
                <a:gd name="T6" fmla="*/ 107 w 382"/>
                <a:gd name="T7" fmla="*/ 0 h 460"/>
                <a:gd name="T8" fmla="*/ 97 w 382"/>
                <a:gd name="T9" fmla="*/ 3 h 460"/>
                <a:gd name="T10" fmla="*/ 83 w 382"/>
                <a:gd name="T11" fmla="*/ 36 h 460"/>
                <a:gd name="T12" fmla="*/ 76 w 382"/>
                <a:gd name="T13" fmla="*/ 66 h 460"/>
                <a:gd name="T14" fmla="*/ 71 w 382"/>
                <a:gd name="T15" fmla="*/ 65 h 460"/>
                <a:gd name="T16" fmla="*/ 65 w 382"/>
                <a:gd name="T17" fmla="*/ 64 h 460"/>
                <a:gd name="T18" fmla="*/ 43 w 382"/>
                <a:gd name="T19" fmla="*/ 70 h 460"/>
                <a:gd name="T20" fmla="*/ 38 w 382"/>
                <a:gd name="T21" fmla="*/ 80 h 460"/>
                <a:gd name="T22" fmla="*/ 27 w 382"/>
                <a:gd name="T23" fmla="*/ 84 h 460"/>
                <a:gd name="T24" fmla="*/ 19 w 382"/>
                <a:gd name="T25" fmla="*/ 81 h 460"/>
                <a:gd name="T26" fmla="*/ 8 w 382"/>
                <a:gd name="T27" fmla="*/ 84 h 460"/>
                <a:gd name="T28" fmla="*/ 8 w 382"/>
                <a:gd name="T29" fmla="*/ 94 h 460"/>
                <a:gd name="T30" fmla="*/ 12 w 382"/>
                <a:gd name="T31" fmla="*/ 105 h 460"/>
                <a:gd name="T32" fmla="*/ 6 w 382"/>
                <a:gd name="T33" fmla="*/ 115 h 460"/>
                <a:gd name="T34" fmla="*/ 0 w 382"/>
                <a:gd name="T35" fmla="*/ 120 h 460"/>
                <a:gd name="T36" fmla="*/ 2 w 382"/>
                <a:gd name="T37" fmla="*/ 128 h 460"/>
                <a:gd name="T38" fmla="*/ 11 w 382"/>
                <a:gd name="T39" fmla="*/ 129 h 460"/>
                <a:gd name="T40" fmla="*/ 25 w 382"/>
                <a:gd name="T41" fmla="*/ 129 h 460"/>
                <a:gd name="T42" fmla="*/ 48 w 382"/>
                <a:gd name="T43" fmla="*/ 131 h 460"/>
                <a:gd name="T44" fmla="*/ 68 w 382"/>
                <a:gd name="T45" fmla="*/ 138 h 460"/>
                <a:gd name="T46" fmla="*/ 81 w 382"/>
                <a:gd name="T47" fmla="*/ 146 h 460"/>
                <a:gd name="T48" fmla="*/ 89 w 382"/>
                <a:gd name="T49" fmla="*/ 142 h 460"/>
                <a:gd name="T50" fmla="*/ 102 w 382"/>
                <a:gd name="T51" fmla="*/ 138 h 460"/>
                <a:gd name="T52" fmla="*/ 109 w 382"/>
                <a:gd name="T53" fmla="*/ 134 h 460"/>
                <a:gd name="T54" fmla="*/ 106 w 382"/>
                <a:gd name="T55" fmla="*/ 132 h 460"/>
                <a:gd name="T56" fmla="*/ 98 w 382"/>
                <a:gd name="T57" fmla="*/ 128 h 460"/>
                <a:gd name="T58" fmla="*/ 99 w 382"/>
                <a:gd name="T59" fmla="*/ 120 h 460"/>
                <a:gd name="T60" fmla="*/ 106 w 382"/>
                <a:gd name="T61" fmla="*/ 109 h 460"/>
                <a:gd name="T62" fmla="*/ 98 w 382"/>
                <a:gd name="T63" fmla="*/ 103 h 460"/>
                <a:gd name="T64" fmla="*/ 100 w 382"/>
                <a:gd name="T65" fmla="*/ 97 h 460"/>
                <a:gd name="T66" fmla="*/ 117 w 382"/>
                <a:gd name="T67" fmla="*/ 92 h 460"/>
                <a:gd name="T68" fmla="*/ 127 w 382"/>
                <a:gd name="T69" fmla="*/ 82 h 460"/>
                <a:gd name="T70" fmla="*/ 130 w 382"/>
                <a:gd name="T71" fmla="*/ 73 h 460"/>
                <a:gd name="T72" fmla="*/ 136 w 382"/>
                <a:gd name="T73" fmla="*/ 64 h 460"/>
                <a:gd name="T74" fmla="*/ 136 w 382"/>
                <a:gd name="T75" fmla="*/ 50 h 460"/>
                <a:gd name="T76" fmla="*/ 135 w 382"/>
                <a:gd name="T77" fmla="*/ 46 h 460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382"/>
                <a:gd name="T118" fmla="*/ 0 h 460"/>
                <a:gd name="T119" fmla="*/ 382 w 382"/>
                <a:gd name="T120" fmla="*/ 460 h 460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382" h="460">
                  <a:moveTo>
                    <a:pt x="378" y="146"/>
                  </a:moveTo>
                  <a:lnTo>
                    <a:pt x="375" y="134"/>
                  </a:lnTo>
                  <a:lnTo>
                    <a:pt x="354" y="107"/>
                  </a:lnTo>
                  <a:lnTo>
                    <a:pt x="300" y="0"/>
                  </a:lnTo>
                  <a:lnTo>
                    <a:pt x="273" y="10"/>
                  </a:lnTo>
                  <a:lnTo>
                    <a:pt x="234" y="112"/>
                  </a:lnTo>
                  <a:lnTo>
                    <a:pt x="214" y="209"/>
                  </a:lnTo>
                  <a:lnTo>
                    <a:pt x="200" y="205"/>
                  </a:lnTo>
                  <a:lnTo>
                    <a:pt x="183" y="203"/>
                  </a:lnTo>
                  <a:lnTo>
                    <a:pt x="122" y="220"/>
                  </a:lnTo>
                  <a:lnTo>
                    <a:pt x="107" y="251"/>
                  </a:lnTo>
                  <a:lnTo>
                    <a:pt x="76" y="265"/>
                  </a:lnTo>
                  <a:lnTo>
                    <a:pt x="52" y="256"/>
                  </a:lnTo>
                  <a:lnTo>
                    <a:pt x="23" y="266"/>
                  </a:lnTo>
                  <a:lnTo>
                    <a:pt x="22" y="297"/>
                  </a:lnTo>
                  <a:lnTo>
                    <a:pt x="34" y="331"/>
                  </a:lnTo>
                  <a:lnTo>
                    <a:pt x="18" y="363"/>
                  </a:lnTo>
                  <a:lnTo>
                    <a:pt x="0" y="378"/>
                  </a:lnTo>
                  <a:lnTo>
                    <a:pt x="5" y="404"/>
                  </a:lnTo>
                  <a:lnTo>
                    <a:pt x="32" y="405"/>
                  </a:lnTo>
                  <a:lnTo>
                    <a:pt x="71" y="405"/>
                  </a:lnTo>
                  <a:lnTo>
                    <a:pt x="134" y="414"/>
                  </a:lnTo>
                  <a:lnTo>
                    <a:pt x="190" y="436"/>
                  </a:lnTo>
                  <a:lnTo>
                    <a:pt x="227" y="460"/>
                  </a:lnTo>
                  <a:lnTo>
                    <a:pt x="251" y="446"/>
                  </a:lnTo>
                  <a:lnTo>
                    <a:pt x="287" y="436"/>
                  </a:lnTo>
                  <a:lnTo>
                    <a:pt x="307" y="422"/>
                  </a:lnTo>
                  <a:lnTo>
                    <a:pt x="298" y="416"/>
                  </a:lnTo>
                  <a:lnTo>
                    <a:pt x="276" y="402"/>
                  </a:lnTo>
                  <a:lnTo>
                    <a:pt x="278" y="378"/>
                  </a:lnTo>
                  <a:lnTo>
                    <a:pt x="297" y="344"/>
                  </a:lnTo>
                  <a:lnTo>
                    <a:pt x="275" y="324"/>
                  </a:lnTo>
                  <a:lnTo>
                    <a:pt x="281" y="305"/>
                  </a:lnTo>
                  <a:lnTo>
                    <a:pt x="329" y="290"/>
                  </a:lnTo>
                  <a:lnTo>
                    <a:pt x="356" y="259"/>
                  </a:lnTo>
                  <a:lnTo>
                    <a:pt x="366" y="229"/>
                  </a:lnTo>
                  <a:lnTo>
                    <a:pt x="382" y="202"/>
                  </a:lnTo>
                  <a:lnTo>
                    <a:pt x="382" y="156"/>
                  </a:lnTo>
                  <a:lnTo>
                    <a:pt x="378" y="146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39" name="Freeform 188"/>
            <p:cNvSpPr>
              <a:spLocks/>
            </p:cNvSpPr>
            <p:nvPr/>
          </p:nvSpPr>
          <p:spPr bwMode="auto">
            <a:xfrm>
              <a:off x="4676453" y="2738772"/>
              <a:ext cx="61744" cy="48805"/>
            </a:xfrm>
            <a:custGeom>
              <a:avLst/>
              <a:gdLst>
                <a:gd name="T0" fmla="*/ 24 w 100"/>
                <a:gd name="T1" fmla="*/ 32 h 100"/>
                <a:gd name="T2" fmla="*/ 27 w 100"/>
                <a:gd name="T3" fmla="*/ 28 h 100"/>
                <a:gd name="T4" fmla="*/ 28 w 100"/>
                <a:gd name="T5" fmla="*/ 23 h 100"/>
                <a:gd name="T6" fmla="*/ 27 w 100"/>
                <a:gd name="T7" fmla="*/ 16 h 100"/>
                <a:gd name="T8" fmla="*/ 28 w 100"/>
                <a:gd name="T9" fmla="*/ 10 h 100"/>
                <a:gd name="T10" fmla="*/ 33 w 100"/>
                <a:gd name="T11" fmla="*/ 6 h 100"/>
                <a:gd name="T12" fmla="*/ 36 w 100"/>
                <a:gd name="T13" fmla="*/ 7 h 100"/>
                <a:gd name="T14" fmla="*/ 37 w 100"/>
                <a:gd name="T15" fmla="*/ 1 h 100"/>
                <a:gd name="T16" fmla="*/ 30 w 100"/>
                <a:gd name="T17" fmla="*/ 0 h 100"/>
                <a:gd name="T18" fmla="*/ 19 w 100"/>
                <a:gd name="T19" fmla="*/ 9 h 100"/>
                <a:gd name="T20" fmla="*/ 9 w 100"/>
                <a:gd name="T21" fmla="*/ 15 h 100"/>
                <a:gd name="T22" fmla="*/ 5 w 100"/>
                <a:gd name="T23" fmla="*/ 23 h 100"/>
                <a:gd name="T24" fmla="*/ 0 w 100"/>
                <a:gd name="T25" fmla="*/ 28 h 100"/>
                <a:gd name="T26" fmla="*/ 3 w 100"/>
                <a:gd name="T27" fmla="*/ 29 h 100"/>
                <a:gd name="T28" fmla="*/ 12 w 100"/>
                <a:gd name="T29" fmla="*/ 29 h 100"/>
                <a:gd name="T30" fmla="*/ 21 w 100"/>
                <a:gd name="T31" fmla="*/ 29 h 100"/>
                <a:gd name="T32" fmla="*/ 24 w 100"/>
                <a:gd name="T33" fmla="*/ 32 h 10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00"/>
                <a:gd name="T52" fmla="*/ 0 h 100"/>
                <a:gd name="T53" fmla="*/ 100 w 100"/>
                <a:gd name="T54" fmla="*/ 100 h 100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00" h="100">
                  <a:moveTo>
                    <a:pt x="66" y="100"/>
                  </a:moveTo>
                  <a:lnTo>
                    <a:pt x="73" y="86"/>
                  </a:lnTo>
                  <a:lnTo>
                    <a:pt x="75" y="73"/>
                  </a:lnTo>
                  <a:lnTo>
                    <a:pt x="73" y="49"/>
                  </a:lnTo>
                  <a:lnTo>
                    <a:pt x="76" y="32"/>
                  </a:lnTo>
                  <a:lnTo>
                    <a:pt x="88" y="20"/>
                  </a:lnTo>
                  <a:lnTo>
                    <a:pt x="98" y="22"/>
                  </a:lnTo>
                  <a:lnTo>
                    <a:pt x="100" y="3"/>
                  </a:lnTo>
                  <a:lnTo>
                    <a:pt x="80" y="0"/>
                  </a:lnTo>
                  <a:lnTo>
                    <a:pt x="51" y="27"/>
                  </a:lnTo>
                  <a:lnTo>
                    <a:pt x="24" y="47"/>
                  </a:lnTo>
                  <a:lnTo>
                    <a:pt x="14" y="73"/>
                  </a:lnTo>
                  <a:lnTo>
                    <a:pt x="0" y="88"/>
                  </a:lnTo>
                  <a:lnTo>
                    <a:pt x="8" y="91"/>
                  </a:lnTo>
                  <a:lnTo>
                    <a:pt x="32" y="90"/>
                  </a:lnTo>
                  <a:lnTo>
                    <a:pt x="56" y="91"/>
                  </a:lnTo>
                  <a:lnTo>
                    <a:pt x="66" y="10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40" name="Freeform 189"/>
            <p:cNvSpPr>
              <a:spLocks/>
            </p:cNvSpPr>
            <p:nvPr/>
          </p:nvSpPr>
          <p:spPr bwMode="auto">
            <a:xfrm>
              <a:off x="4663530" y="2747385"/>
              <a:ext cx="129232" cy="136366"/>
            </a:xfrm>
            <a:custGeom>
              <a:avLst/>
              <a:gdLst>
                <a:gd name="T0" fmla="*/ 43 w 218"/>
                <a:gd name="T1" fmla="*/ 1 h 275"/>
                <a:gd name="T2" fmla="*/ 40 w 218"/>
                <a:gd name="T3" fmla="*/ 0 h 275"/>
                <a:gd name="T4" fmla="*/ 36 w 218"/>
                <a:gd name="T5" fmla="*/ 4 h 275"/>
                <a:gd name="T6" fmla="*/ 35 w 218"/>
                <a:gd name="T7" fmla="*/ 9 h 275"/>
                <a:gd name="T8" fmla="*/ 35 w 218"/>
                <a:gd name="T9" fmla="*/ 17 h 275"/>
                <a:gd name="T10" fmla="*/ 35 w 218"/>
                <a:gd name="T11" fmla="*/ 21 h 275"/>
                <a:gd name="T12" fmla="*/ 32 w 218"/>
                <a:gd name="T13" fmla="*/ 26 h 275"/>
                <a:gd name="T14" fmla="*/ 35 w 218"/>
                <a:gd name="T15" fmla="*/ 29 h 275"/>
                <a:gd name="T16" fmla="*/ 35 w 218"/>
                <a:gd name="T17" fmla="*/ 35 h 275"/>
                <a:gd name="T18" fmla="*/ 30 w 218"/>
                <a:gd name="T19" fmla="*/ 44 h 275"/>
                <a:gd name="T20" fmla="*/ 26 w 218"/>
                <a:gd name="T21" fmla="*/ 54 h 275"/>
                <a:gd name="T22" fmla="*/ 19 w 218"/>
                <a:gd name="T23" fmla="*/ 61 h 275"/>
                <a:gd name="T24" fmla="*/ 12 w 218"/>
                <a:gd name="T25" fmla="*/ 64 h 275"/>
                <a:gd name="T26" fmla="*/ 0 w 218"/>
                <a:gd name="T27" fmla="*/ 67 h 275"/>
                <a:gd name="T28" fmla="*/ 6 w 218"/>
                <a:gd name="T29" fmla="*/ 76 h 275"/>
                <a:gd name="T30" fmla="*/ 8 w 218"/>
                <a:gd name="T31" fmla="*/ 81 h 275"/>
                <a:gd name="T32" fmla="*/ 8 w 218"/>
                <a:gd name="T33" fmla="*/ 88 h 275"/>
                <a:gd name="T34" fmla="*/ 14 w 218"/>
                <a:gd name="T35" fmla="*/ 86 h 275"/>
                <a:gd name="T36" fmla="*/ 26 w 218"/>
                <a:gd name="T37" fmla="*/ 84 h 275"/>
                <a:gd name="T38" fmla="*/ 40 w 218"/>
                <a:gd name="T39" fmla="*/ 73 h 275"/>
                <a:gd name="T40" fmla="*/ 56 w 218"/>
                <a:gd name="T41" fmla="*/ 59 h 275"/>
                <a:gd name="T42" fmla="*/ 63 w 218"/>
                <a:gd name="T43" fmla="*/ 46 h 275"/>
                <a:gd name="T44" fmla="*/ 77 w 218"/>
                <a:gd name="T45" fmla="*/ 29 h 275"/>
                <a:gd name="T46" fmla="*/ 72 w 218"/>
                <a:gd name="T47" fmla="*/ 22 h 275"/>
                <a:gd name="T48" fmla="*/ 63 w 218"/>
                <a:gd name="T49" fmla="*/ 15 h 275"/>
                <a:gd name="T50" fmla="*/ 50 w 218"/>
                <a:gd name="T51" fmla="*/ 12 h 275"/>
                <a:gd name="T52" fmla="*/ 43 w 218"/>
                <a:gd name="T53" fmla="*/ 6 h 275"/>
                <a:gd name="T54" fmla="*/ 43 w 218"/>
                <a:gd name="T55" fmla="*/ 1 h 275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218"/>
                <a:gd name="T85" fmla="*/ 0 h 275"/>
                <a:gd name="T86" fmla="*/ 218 w 218"/>
                <a:gd name="T87" fmla="*/ 275 h 275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218" h="275">
                  <a:moveTo>
                    <a:pt x="123" y="2"/>
                  </a:moveTo>
                  <a:lnTo>
                    <a:pt x="113" y="0"/>
                  </a:lnTo>
                  <a:lnTo>
                    <a:pt x="101" y="12"/>
                  </a:lnTo>
                  <a:lnTo>
                    <a:pt x="98" y="29"/>
                  </a:lnTo>
                  <a:lnTo>
                    <a:pt x="100" y="53"/>
                  </a:lnTo>
                  <a:lnTo>
                    <a:pt x="98" y="66"/>
                  </a:lnTo>
                  <a:lnTo>
                    <a:pt x="91" y="80"/>
                  </a:lnTo>
                  <a:lnTo>
                    <a:pt x="98" y="92"/>
                  </a:lnTo>
                  <a:lnTo>
                    <a:pt x="98" y="110"/>
                  </a:lnTo>
                  <a:lnTo>
                    <a:pt x="86" y="139"/>
                  </a:lnTo>
                  <a:lnTo>
                    <a:pt x="74" y="168"/>
                  </a:lnTo>
                  <a:lnTo>
                    <a:pt x="54" y="192"/>
                  </a:lnTo>
                  <a:lnTo>
                    <a:pt x="35" y="199"/>
                  </a:lnTo>
                  <a:lnTo>
                    <a:pt x="0" y="210"/>
                  </a:lnTo>
                  <a:lnTo>
                    <a:pt x="17" y="238"/>
                  </a:lnTo>
                  <a:lnTo>
                    <a:pt x="23" y="253"/>
                  </a:lnTo>
                  <a:lnTo>
                    <a:pt x="22" y="275"/>
                  </a:lnTo>
                  <a:lnTo>
                    <a:pt x="39" y="268"/>
                  </a:lnTo>
                  <a:lnTo>
                    <a:pt x="74" y="263"/>
                  </a:lnTo>
                  <a:lnTo>
                    <a:pt x="113" y="227"/>
                  </a:lnTo>
                  <a:lnTo>
                    <a:pt x="159" y="183"/>
                  </a:lnTo>
                  <a:lnTo>
                    <a:pt x="179" y="143"/>
                  </a:lnTo>
                  <a:lnTo>
                    <a:pt x="218" y="90"/>
                  </a:lnTo>
                  <a:lnTo>
                    <a:pt x="203" y="70"/>
                  </a:lnTo>
                  <a:lnTo>
                    <a:pt x="178" y="48"/>
                  </a:lnTo>
                  <a:lnTo>
                    <a:pt x="142" y="37"/>
                  </a:lnTo>
                  <a:lnTo>
                    <a:pt x="123" y="20"/>
                  </a:lnTo>
                  <a:lnTo>
                    <a:pt x="123" y="2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41" name="Freeform 190"/>
            <p:cNvSpPr>
              <a:spLocks/>
            </p:cNvSpPr>
            <p:nvPr/>
          </p:nvSpPr>
          <p:spPr bwMode="auto">
            <a:xfrm>
              <a:off x="4937790" y="2539246"/>
              <a:ext cx="459493" cy="462210"/>
            </a:xfrm>
            <a:custGeom>
              <a:avLst/>
              <a:gdLst>
                <a:gd name="T0" fmla="*/ 111 w 779"/>
                <a:gd name="T1" fmla="*/ 59 h 940"/>
                <a:gd name="T2" fmla="*/ 113 w 779"/>
                <a:gd name="T3" fmla="*/ 57 h 940"/>
                <a:gd name="T4" fmla="*/ 115 w 779"/>
                <a:gd name="T5" fmla="*/ 54 h 940"/>
                <a:gd name="T6" fmla="*/ 112 w 779"/>
                <a:gd name="T7" fmla="*/ 44 h 940"/>
                <a:gd name="T8" fmla="*/ 116 w 779"/>
                <a:gd name="T9" fmla="*/ 16 h 940"/>
                <a:gd name="T10" fmla="*/ 95 w 779"/>
                <a:gd name="T11" fmla="*/ 11 h 940"/>
                <a:gd name="T12" fmla="*/ 63 w 779"/>
                <a:gd name="T13" fmla="*/ 1 h 940"/>
                <a:gd name="T14" fmla="*/ 37 w 779"/>
                <a:gd name="T15" fmla="*/ 1 h 940"/>
                <a:gd name="T16" fmla="*/ 52 w 779"/>
                <a:gd name="T17" fmla="*/ 48 h 940"/>
                <a:gd name="T18" fmla="*/ 55 w 779"/>
                <a:gd name="T19" fmla="*/ 70 h 940"/>
                <a:gd name="T20" fmla="*/ 36 w 779"/>
                <a:gd name="T21" fmla="*/ 98 h 940"/>
                <a:gd name="T22" fmla="*/ 25 w 779"/>
                <a:gd name="T23" fmla="*/ 115 h 940"/>
                <a:gd name="T24" fmla="*/ 25 w 779"/>
                <a:gd name="T25" fmla="*/ 138 h 940"/>
                <a:gd name="T26" fmla="*/ 9 w 779"/>
                <a:gd name="T27" fmla="*/ 147 h 940"/>
                <a:gd name="T28" fmla="*/ 23 w 779"/>
                <a:gd name="T29" fmla="*/ 155 h 940"/>
                <a:gd name="T30" fmla="*/ 9 w 779"/>
                <a:gd name="T31" fmla="*/ 164 h 940"/>
                <a:gd name="T32" fmla="*/ 23 w 779"/>
                <a:gd name="T33" fmla="*/ 177 h 940"/>
                <a:gd name="T34" fmla="*/ 41 w 779"/>
                <a:gd name="T35" fmla="*/ 170 h 940"/>
                <a:gd name="T36" fmla="*/ 45 w 779"/>
                <a:gd name="T37" fmla="*/ 167 h 940"/>
                <a:gd name="T38" fmla="*/ 47 w 779"/>
                <a:gd name="T39" fmla="*/ 200 h 940"/>
                <a:gd name="T40" fmla="*/ 61 w 779"/>
                <a:gd name="T41" fmla="*/ 236 h 940"/>
                <a:gd name="T42" fmla="*/ 89 w 779"/>
                <a:gd name="T43" fmla="*/ 298 h 940"/>
                <a:gd name="T44" fmla="*/ 117 w 779"/>
                <a:gd name="T45" fmla="*/ 277 h 940"/>
                <a:gd name="T46" fmla="*/ 121 w 779"/>
                <a:gd name="T47" fmla="*/ 241 h 940"/>
                <a:gd name="T48" fmla="*/ 146 w 779"/>
                <a:gd name="T49" fmla="*/ 212 h 940"/>
                <a:gd name="T50" fmla="*/ 189 w 779"/>
                <a:gd name="T51" fmla="*/ 175 h 940"/>
                <a:gd name="T52" fmla="*/ 189 w 779"/>
                <a:gd name="T53" fmla="*/ 134 h 940"/>
                <a:gd name="T54" fmla="*/ 206 w 779"/>
                <a:gd name="T55" fmla="*/ 119 h 940"/>
                <a:gd name="T56" fmla="*/ 221 w 779"/>
                <a:gd name="T57" fmla="*/ 128 h 940"/>
                <a:gd name="T58" fmla="*/ 235 w 779"/>
                <a:gd name="T59" fmla="*/ 132 h 940"/>
                <a:gd name="T60" fmla="*/ 246 w 779"/>
                <a:gd name="T61" fmla="*/ 149 h 940"/>
                <a:gd name="T62" fmla="*/ 257 w 779"/>
                <a:gd name="T63" fmla="*/ 149 h 940"/>
                <a:gd name="T64" fmla="*/ 266 w 779"/>
                <a:gd name="T65" fmla="*/ 122 h 940"/>
                <a:gd name="T66" fmla="*/ 268 w 779"/>
                <a:gd name="T67" fmla="*/ 102 h 940"/>
                <a:gd name="T68" fmla="*/ 231 w 779"/>
                <a:gd name="T69" fmla="*/ 105 h 940"/>
                <a:gd name="T70" fmla="*/ 220 w 779"/>
                <a:gd name="T71" fmla="*/ 109 h 940"/>
                <a:gd name="T72" fmla="*/ 210 w 779"/>
                <a:gd name="T73" fmla="*/ 109 h 940"/>
                <a:gd name="T74" fmla="*/ 201 w 779"/>
                <a:gd name="T75" fmla="*/ 104 h 940"/>
                <a:gd name="T76" fmla="*/ 203 w 779"/>
                <a:gd name="T77" fmla="*/ 108 h 940"/>
                <a:gd name="T78" fmla="*/ 203 w 779"/>
                <a:gd name="T79" fmla="*/ 114 h 940"/>
                <a:gd name="T80" fmla="*/ 182 w 779"/>
                <a:gd name="T81" fmla="*/ 120 h 940"/>
                <a:gd name="T82" fmla="*/ 160 w 779"/>
                <a:gd name="T83" fmla="*/ 115 h 940"/>
                <a:gd name="T84" fmla="*/ 146 w 779"/>
                <a:gd name="T85" fmla="*/ 110 h 940"/>
                <a:gd name="T86" fmla="*/ 136 w 779"/>
                <a:gd name="T87" fmla="*/ 108 h 940"/>
                <a:gd name="T88" fmla="*/ 130 w 779"/>
                <a:gd name="T89" fmla="*/ 91 h 940"/>
                <a:gd name="T90" fmla="*/ 117 w 779"/>
                <a:gd name="T91" fmla="*/ 80 h 940"/>
                <a:gd name="T92" fmla="*/ 111 w 779"/>
                <a:gd name="T93" fmla="*/ 64 h 940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779"/>
                <a:gd name="T142" fmla="*/ 0 h 940"/>
                <a:gd name="T143" fmla="*/ 779 w 779"/>
                <a:gd name="T144" fmla="*/ 940 h 940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779" h="940">
                  <a:moveTo>
                    <a:pt x="314" y="202"/>
                  </a:moveTo>
                  <a:lnTo>
                    <a:pt x="312" y="195"/>
                  </a:lnTo>
                  <a:lnTo>
                    <a:pt x="312" y="185"/>
                  </a:lnTo>
                  <a:lnTo>
                    <a:pt x="312" y="183"/>
                  </a:lnTo>
                  <a:lnTo>
                    <a:pt x="312" y="178"/>
                  </a:lnTo>
                  <a:lnTo>
                    <a:pt x="319" y="180"/>
                  </a:lnTo>
                  <a:lnTo>
                    <a:pt x="326" y="183"/>
                  </a:lnTo>
                  <a:lnTo>
                    <a:pt x="328" y="178"/>
                  </a:lnTo>
                  <a:lnTo>
                    <a:pt x="324" y="171"/>
                  </a:lnTo>
                  <a:lnTo>
                    <a:pt x="316" y="166"/>
                  </a:lnTo>
                  <a:lnTo>
                    <a:pt x="314" y="156"/>
                  </a:lnTo>
                  <a:lnTo>
                    <a:pt x="317" y="137"/>
                  </a:lnTo>
                  <a:lnTo>
                    <a:pt x="321" y="120"/>
                  </a:lnTo>
                  <a:lnTo>
                    <a:pt x="331" y="56"/>
                  </a:lnTo>
                  <a:lnTo>
                    <a:pt x="328" y="49"/>
                  </a:lnTo>
                  <a:lnTo>
                    <a:pt x="307" y="47"/>
                  </a:lnTo>
                  <a:lnTo>
                    <a:pt x="287" y="41"/>
                  </a:lnTo>
                  <a:lnTo>
                    <a:pt x="268" y="34"/>
                  </a:lnTo>
                  <a:lnTo>
                    <a:pt x="241" y="19"/>
                  </a:lnTo>
                  <a:lnTo>
                    <a:pt x="217" y="12"/>
                  </a:lnTo>
                  <a:lnTo>
                    <a:pt x="178" y="2"/>
                  </a:lnTo>
                  <a:lnTo>
                    <a:pt x="136" y="0"/>
                  </a:lnTo>
                  <a:lnTo>
                    <a:pt x="112" y="3"/>
                  </a:lnTo>
                  <a:lnTo>
                    <a:pt x="105" y="3"/>
                  </a:lnTo>
                  <a:lnTo>
                    <a:pt x="73" y="17"/>
                  </a:lnTo>
                  <a:lnTo>
                    <a:pt x="127" y="124"/>
                  </a:lnTo>
                  <a:lnTo>
                    <a:pt x="148" y="151"/>
                  </a:lnTo>
                  <a:lnTo>
                    <a:pt x="151" y="163"/>
                  </a:lnTo>
                  <a:lnTo>
                    <a:pt x="155" y="173"/>
                  </a:lnTo>
                  <a:lnTo>
                    <a:pt x="155" y="219"/>
                  </a:lnTo>
                  <a:lnTo>
                    <a:pt x="139" y="246"/>
                  </a:lnTo>
                  <a:lnTo>
                    <a:pt x="129" y="276"/>
                  </a:lnTo>
                  <a:lnTo>
                    <a:pt x="102" y="307"/>
                  </a:lnTo>
                  <a:lnTo>
                    <a:pt x="54" y="322"/>
                  </a:lnTo>
                  <a:lnTo>
                    <a:pt x="48" y="341"/>
                  </a:lnTo>
                  <a:lnTo>
                    <a:pt x="70" y="361"/>
                  </a:lnTo>
                  <a:lnTo>
                    <a:pt x="51" y="395"/>
                  </a:lnTo>
                  <a:lnTo>
                    <a:pt x="49" y="419"/>
                  </a:lnTo>
                  <a:lnTo>
                    <a:pt x="71" y="433"/>
                  </a:lnTo>
                  <a:lnTo>
                    <a:pt x="80" y="439"/>
                  </a:lnTo>
                  <a:lnTo>
                    <a:pt x="60" y="453"/>
                  </a:lnTo>
                  <a:lnTo>
                    <a:pt x="24" y="463"/>
                  </a:lnTo>
                  <a:lnTo>
                    <a:pt x="0" y="477"/>
                  </a:lnTo>
                  <a:lnTo>
                    <a:pt x="24" y="490"/>
                  </a:lnTo>
                  <a:lnTo>
                    <a:pt x="65" y="487"/>
                  </a:lnTo>
                  <a:lnTo>
                    <a:pt x="63" y="499"/>
                  </a:lnTo>
                  <a:lnTo>
                    <a:pt x="41" y="511"/>
                  </a:lnTo>
                  <a:lnTo>
                    <a:pt x="24" y="517"/>
                  </a:lnTo>
                  <a:lnTo>
                    <a:pt x="36" y="533"/>
                  </a:lnTo>
                  <a:lnTo>
                    <a:pt x="49" y="539"/>
                  </a:lnTo>
                  <a:lnTo>
                    <a:pt x="65" y="556"/>
                  </a:lnTo>
                  <a:lnTo>
                    <a:pt x="78" y="565"/>
                  </a:lnTo>
                  <a:lnTo>
                    <a:pt x="102" y="553"/>
                  </a:lnTo>
                  <a:lnTo>
                    <a:pt x="117" y="534"/>
                  </a:lnTo>
                  <a:lnTo>
                    <a:pt x="119" y="521"/>
                  </a:lnTo>
                  <a:lnTo>
                    <a:pt x="126" y="511"/>
                  </a:lnTo>
                  <a:lnTo>
                    <a:pt x="127" y="524"/>
                  </a:lnTo>
                  <a:lnTo>
                    <a:pt x="133" y="546"/>
                  </a:lnTo>
                  <a:lnTo>
                    <a:pt x="126" y="589"/>
                  </a:lnTo>
                  <a:lnTo>
                    <a:pt x="133" y="629"/>
                  </a:lnTo>
                  <a:lnTo>
                    <a:pt x="153" y="665"/>
                  </a:lnTo>
                  <a:lnTo>
                    <a:pt x="151" y="694"/>
                  </a:lnTo>
                  <a:lnTo>
                    <a:pt x="173" y="743"/>
                  </a:lnTo>
                  <a:lnTo>
                    <a:pt x="221" y="847"/>
                  </a:lnTo>
                  <a:lnTo>
                    <a:pt x="234" y="908"/>
                  </a:lnTo>
                  <a:lnTo>
                    <a:pt x="251" y="938"/>
                  </a:lnTo>
                  <a:lnTo>
                    <a:pt x="268" y="940"/>
                  </a:lnTo>
                  <a:lnTo>
                    <a:pt x="280" y="925"/>
                  </a:lnTo>
                  <a:lnTo>
                    <a:pt x="329" y="870"/>
                  </a:lnTo>
                  <a:lnTo>
                    <a:pt x="336" y="825"/>
                  </a:lnTo>
                  <a:lnTo>
                    <a:pt x="345" y="779"/>
                  </a:lnTo>
                  <a:lnTo>
                    <a:pt x="341" y="758"/>
                  </a:lnTo>
                  <a:lnTo>
                    <a:pt x="338" y="728"/>
                  </a:lnTo>
                  <a:lnTo>
                    <a:pt x="360" y="713"/>
                  </a:lnTo>
                  <a:lnTo>
                    <a:pt x="411" y="668"/>
                  </a:lnTo>
                  <a:lnTo>
                    <a:pt x="480" y="609"/>
                  </a:lnTo>
                  <a:lnTo>
                    <a:pt x="533" y="573"/>
                  </a:lnTo>
                  <a:lnTo>
                    <a:pt x="533" y="550"/>
                  </a:lnTo>
                  <a:lnTo>
                    <a:pt x="560" y="521"/>
                  </a:lnTo>
                  <a:lnTo>
                    <a:pt x="540" y="463"/>
                  </a:lnTo>
                  <a:lnTo>
                    <a:pt x="533" y="421"/>
                  </a:lnTo>
                  <a:lnTo>
                    <a:pt x="548" y="399"/>
                  </a:lnTo>
                  <a:lnTo>
                    <a:pt x="565" y="380"/>
                  </a:lnTo>
                  <a:lnTo>
                    <a:pt x="581" y="373"/>
                  </a:lnTo>
                  <a:lnTo>
                    <a:pt x="592" y="373"/>
                  </a:lnTo>
                  <a:lnTo>
                    <a:pt x="609" y="383"/>
                  </a:lnTo>
                  <a:lnTo>
                    <a:pt x="625" y="402"/>
                  </a:lnTo>
                  <a:lnTo>
                    <a:pt x="645" y="416"/>
                  </a:lnTo>
                  <a:lnTo>
                    <a:pt x="655" y="409"/>
                  </a:lnTo>
                  <a:lnTo>
                    <a:pt x="664" y="414"/>
                  </a:lnTo>
                  <a:lnTo>
                    <a:pt x="667" y="434"/>
                  </a:lnTo>
                  <a:lnTo>
                    <a:pt x="679" y="448"/>
                  </a:lnTo>
                  <a:lnTo>
                    <a:pt x="693" y="467"/>
                  </a:lnTo>
                  <a:lnTo>
                    <a:pt x="698" y="495"/>
                  </a:lnTo>
                  <a:lnTo>
                    <a:pt x="713" y="483"/>
                  </a:lnTo>
                  <a:lnTo>
                    <a:pt x="725" y="467"/>
                  </a:lnTo>
                  <a:lnTo>
                    <a:pt x="730" y="439"/>
                  </a:lnTo>
                  <a:lnTo>
                    <a:pt x="737" y="419"/>
                  </a:lnTo>
                  <a:lnTo>
                    <a:pt x="752" y="382"/>
                  </a:lnTo>
                  <a:lnTo>
                    <a:pt x="776" y="361"/>
                  </a:lnTo>
                  <a:lnTo>
                    <a:pt x="779" y="334"/>
                  </a:lnTo>
                  <a:lnTo>
                    <a:pt x="757" y="322"/>
                  </a:lnTo>
                  <a:lnTo>
                    <a:pt x="723" y="322"/>
                  </a:lnTo>
                  <a:lnTo>
                    <a:pt x="686" y="326"/>
                  </a:lnTo>
                  <a:lnTo>
                    <a:pt x="652" y="331"/>
                  </a:lnTo>
                  <a:lnTo>
                    <a:pt x="638" y="332"/>
                  </a:lnTo>
                  <a:lnTo>
                    <a:pt x="621" y="334"/>
                  </a:lnTo>
                  <a:lnTo>
                    <a:pt x="621" y="343"/>
                  </a:lnTo>
                  <a:lnTo>
                    <a:pt x="614" y="344"/>
                  </a:lnTo>
                  <a:lnTo>
                    <a:pt x="599" y="346"/>
                  </a:lnTo>
                  <a:lnTo>
                    <a:pt x="592" y="344"/>
                  </a:lnTo>
                  <a:lnTo>
                    <a:pt x="584" y="343"/>
                  </a:lnTo>
                  <a:lnTo>
                    <a:pt x="577" y="334"/>
                  </a:lnTo>
                  <a:lnTo>
                    <a:pt x="567" y="326"/>
                  </a:lnTo>
                  <a:lnTo>
                    <a:pt x="562" y="329"/>
                  </a:lnTo>
                  <a:lnTo>
                    <a:pt x="569" y="334"/>
                  </a:lnTo>
                  <a:lnTo>
                    <a:pt x="572" y="339"/>
                  </a:lnTo>
                  <a:lnTo>
                    <a:pt x="581" y="348"/>
                  </a:lnTo>
                  <a:lnTo>
                    <a:pt x="581" y="355"/>
                  </a:lnTo>
                  <a:lnTo>
                    <a:pt x="574" y="358"/>
                  </a:lnTo>
                  <a:lnTo>
                    <a:pt x="552" y="363"/>
                  </a:lnTo>
                  <a:lnTo>
                    <a:pt x="523" y="375"/>
                  </a:lnTo>
                  <a:lnTo>
                    <a:pt x="514" y="377"/>
                  </a:lnTo>
                  <a:lnTo>
                    <a:pt x="499" y="375"/>
                  </a:lnTo>
                  <a:lnTo>
                    <a:pt x="477" y="368"/>
                  </a:lnTo>
                  <a:lnTo>
                    <a:pt x="452" y="360"/>
                  </a:lnTo>
                  <a:lnTo>
                    <a:pt x="438" y="355"/>
                  </a:lnTo>
                  <a:lnTo>
                    <a:pt x="424" y="349"/>
                  </a:lnTo>
                  <a:lnTo>
                    <a:pt x="413" y="346"/>
                  </a:lnTo>
                  <a:lnTo>
                    <a:pt x="406" y="346"/>
                  </a:lnTo>
                  <a:lnTo>
                    <a:pt x="392" y="343"/>
                  </a:lnTo>
                  <a:lnTo>
                    <a:pt x="384" y="341"/>
                  </a:lnTo>
                  <a:lnTo>
                    <a:pt x="375" y="329"/>
                  </a:lnTo>
                  <a:lnTo>
                    <a:pt x="368" y="310"/>
                  </a:lnTo>
                  <a:lnTo>
                    <a:pt x="367" y="287"/>
                  </a:lnTo>
                  <a:lnTo>
                    <a:pt x="368" y="271"/>
                  </a:lnTo>
                  <a:lnTo>
                    <a:pt x="345" y="263"/>
                  </a:lnTo>
                  <a:lnTo>
                    <a:pt x="329" y="251"/>
                  </a:lnTo>
                  <a:lnTo>
                    <a:pt x="319" y="237"/>
                  </a:lnTo>
                  <a:lnTo>
                    <a:pt x="316" y="214"/>
                  </a:lnTo>
                  <a:lnTo>
                    <a:pt x="314" y="202"/>
                  </a:lnTo>
                  <a:close/>
                </a:path>
              </a:pathLst>
            </a:custGeom>
            <a:solidFill>
              <a:srgbClr val="00B0F0"/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42" name="Freeform 191"/>
            <p:cNvSpPr>
              <a:spLocks/>
            </p:cNvSpPr>
            <p:nvPr/>
          </p:nvSpPr>
          <p:spPr bwMode="auto">
            <a:xfrm>
              <a:off x="5019636" y="3015810"/>
              <a:ext cx="5744" cy="4307"/>
            </a:xfrm>
            <a:custGeom>
              <a:avLst/>
              <a:gdLst>
                <a:gd name="T0" fmla="*/ 3 w 8"/>
                <a:gd name="T1" fmla="*/ 2 h 10"/>
                <a:gd name="T2" fmla="*/ 3 w 8"/>
                <a:gd name="T3" fmla="*/ 1 h 10"/>
                <a:gd name="T4" fmla="*/ 2 w 8"/>
                <a:gd name="T5" fmla="*/ 1 h 10"/>
                <a:gd name="T6" fmla="*/ 2 w 8"/>
                <a:gd name="T7" fmla="*/ 1 h 10"/>
                <a:gd name="T8" fmla="*/ 2 w 8"/>
                <a:gd name="T9" fmla="*/ 0 h 10"/>
                <a:gd name="T10" fmla="*/ 1 w 8"/>
                <a:gd name="T11" fmla="*/ 0 h 10"/>
                <a:gd name="T12" fmla="*/ 1 w 8"/>
                <a:gd name="T13" fmla="*/ 1 h 10"/>
                <a:gd name="T14" fmla="*/ 0 w 8"/>
                <a:gd name="T15" fmla="*/ 1 h 10"/>
                <a:gd name="T16" fmla="*/ 0 w 8"/>
                <a:gd name="T17" fmla="*/ 1 h 10"/>
                <a:gd name="T18" fmla="*/ 0 w 8"/>
                <a:gd name="T19" fmla="*/ 1 h 10"/>
                <a:gd name="T20" fmla="*/ 0 w 8"/>
                <a:gd name="T21" fmla="*/ 2 h 10"/>
                <a:gd name="T22" fmla="*/ 0 w 8"/>
                <a:gd name="T23" fmla="*/ 2 h 10"/>
                <a:gd name="T24" fmla="*/ 0 w 8"/>
                <a:gd name="T25" fmla="*/ 3 h 10"/>
                <a:gd name="T26" fmla="*/ 0 w 8"/>
                <a:gd name="T27" fmla="*/ 3 h 10"/>
                <a:gd name="T28" fmla="*/ 0 w 8"/>
                <a:gd name="T29" fmla="*/ 3 h 10"/>
                <a:gd name="T30" fmla="*/ 1 w 8"/>
                <a:gd name="T31" fmla="*/ 3 h 10"/>
                <a:gd name="T32" fmla="*/ 2 w 8"/>
                <a:gd name="T33" fmla="*/ 3 h 10"/>
                <a:gd name="T34" fmla="*/ 2 w 8"/>
                <a:gd name="T35" fmla="*/ 3 h 10"/>
                <a:gd name="T36" fmla="*/ 2 w 8"/>
                <a:gd name="T37" fmla="*/ 3 h 10"/>
                <a:gd name="T38" fmla="*/ 3 w 8"/>
                <a:gd name="T39" fmla="*/ 3 h 10"/>
                <a:gd name="T40" fmla="*/ 3 w 8"/>
                <a:gd name="T41" fmla="*/ 2 h 10"/>
                <a:gd name="T42" fmla="*/ 3 w 8"/>
                <a:gd name="T43" fmla="*/ 2 h 1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8"/>
                <a:gd name="T67" fmla="*/ 0 h 10"/>
                <a:gd name="T68" fmla="*/ 8 w 8"/>
                <a:gd name="T69" fmla="*/ 10 h 10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8" h="10">
                  <a:moveTo>
                    <a:pt x="8" y="5"/>
                  </a:moveTo>
                  <a:lnTo>
                    <a:pt x="8" y="3"/>
                  </a:lnTo>
                  <a:lnTo>
                    <a:pt x="6" y="2"/>
                  </a:lnTo>
                  <a:lnTo>
                    <a:pt x="5" y="2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2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3"/>
                  </a:lnTo>
                  <a:lnTo>
                    <a:pt x="0" y="5"/>
                  </a:lnTo>
                  <a:lnTo>
                    <a:pt x="0" y="7"/>
                  </a:lnTo>
                  <a:lnTo>
                    <a:pt x="0" y="9"/>
                  </a:lnTo>
                  <a:lnTo>
                    <a:pt x="1" y="9"/>
                  </a:lnTo>
                  <a:lnTo>
                    <a:pt x="1" y="10"/>
                  </a:lnTo>
                  <a:lnTo>
                    <a:pt x="3" y="10"/>
                  </a:lnTo>
                  <a:lnTo>
                    <a:pt x="5" y="10"/>
                  </a:lnTo>
                  <a:lnTo>
                    <a:pt x="5" y="9"/>
                  </a:lnTo>
                  <a:lnTo>
                    <a:pt x="6" y="9"/>
                  </a:lnTo>
                  <a:lnTo>
                    <a:pt x="8" y="9"/>
                  </a:lnTo>
                  <a:lnTo>
                    <a:pt x="8" y="7"/>
                  </a:lnTo>
                  <a:lnTo>
                    <a:pt x="8" y="5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43" name="Freeform 192"/>
            <p:cNvSpPr>
              <a:spLocks/>
            </p:cNvSpPr>
            <p:nvPr/>
          </p:nvSpPr>
          <p:spPr bwMode="auto">
            <a:xfrm>
              <a:off x="4630504" y="2745949"/>
              <a:ext cx="18666" cy="24403"/>
            </a:xfrm>
            <a:custGeom>
              <a:avLst/>
              <a:gdLst>
                <a:gd name="T0" fmla="*/ 6 w 36"/>
                <a:gd name="T1" fmla="*/ 15 h 46"/>
                <a:gd name="T2" fmla="*/ 11 w 36"/>
                <a:gd name="T3" fmla="*/ 8 h 46"/>
                <a:gd name="T4" fmla="*/ 8 w 36"/>
                <a:gd name="T5" fmla="*/ 2 h 46"/>
                <a:gd name="T6" fmla="*/ 0 w 36"/>
                <a:gd name="T7" fmla="*/ 0 h 46"/>
                <a:gd name="T8" fmla="*/ 6 w 36"/>
                <a:gd name="T9" fmla="*/ 15 h 4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6"/>
                <a:gd name="T16" fmla="*/ 0 h 46"/>
                <a:gd name="T17" fmla="*/ 36 w 36"/>
                <a:gd name="T18" fmla="*/ 46 h 4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6" h="46">
                  <a:moveTo>
                    <a:pt x="21" y="46"/>
                  </a:moveTo>
                  <a:lnTo>
                    <a:pt x="36" y="24"/>
                  </a:lnTo>
                  <a:lnTo>
                    <a:pt x="26" y="5"/>
                  </a:lnTo>
                  <a:lnTo>
                    <a:pt x="0" y="0"/>
                  </a:lnTo>
                  <a:lnTo>
                    <a:pt x="21" y="46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44" name="Freeform 193"/>
            <p:cNvSpPr>
              <a:spLocks/>
            </p:cNvSpPr>
            <p:nvPr/>
          </p:nvSpPr>
          <p:spPr bwMode="auto">
            <a:xfrm>
              <a:off x="6487141" y="3244045"/>
              <a:ext cx="20103" cy="12918"/>
            </a:xfrm>
            <a:custGeom>
              <a:avLst/>
              <a:gdLst>
                <a:gd name="T0" fmla="*/ 1 w 31"/>
                <a:gd name="T1" fmla="*/ 1 h 24"/>
                <a:gd name="T2" fmla="*/ 0 w 31"/>
                <a:gd name="T3" fmla="*/ 2 h 24"/>
                <a:gd name="T4" fmla="*/ 0 w 31"/>
                <a:gd name="T5" fmla="*/ 3 h 24"/>
                <a:gd name="T6" fmla="*/ 1 w 31"/>
                <a:gd name="T7" fmla="*/ 5 h 24"/>
                <a:gd name="T8" fmla="*/ 3 w 31"/>
                <a:gd name="T9" fmla="*/ 6 h 24"/>
                <a:gd name="T10" fmla="*/ 7 w 31"/>
                <a:gd name="T11" fmla="*/ 7 h 24"/>
                <a:gd name="T12" fmla="*/ 9 w 31"/>
                <a:gd name="T13" fmla="*/ 8 h 24"/>
                <a:gd name="T14" fmla="*/ 10 w 31"/>
                <a:gd name="T15" fmla="*/ 7 h 24"/>
                <a:gd name="T16" fmla="*/ 12 w 31"/>
                <a:gd name="T17" fmla="*/ 6 h 24"/>
                <a:gd name="T18" fmla="*/ 11 w 31"/>
                <a:gd name="T19" fmla="*/ 4 h 24"/>
                <a:gd name="T20" fmla="*/ 8 w 31"/>
                <a:gd name="T21" fmla="*/ 2 h 24"/>
                <a:gd name="T22" fmla="*/ 3 w 31"/>
                <a:gd name="T23" fmla="*/ 0 h 24"/>
                <a:gd name="T24" fmla="*/ 1 w 31"/>
                <a:gd name="T25" fmla="*/ 1 h 24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31"/>
                <a:gd name="T40" fmla="*/ 0 h 24"/>
                <a:gd name="T41" fmla="*/ 31 w 31"/>
                <a:gd name="T42" fmla="*/ 24 h 24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31" h="24">
                  <a:moveTo>
                    <a:pt x="3" y="2"/>
                  </a:moveTo>
                  <a:lnTo>
                    <a:pt x="0" y="5"/>
                  </a:lnTo>
                  <a:lnTo>
                    <a:pt x="0" y="10"/>
                  </a:lnTo>
                  <a:lnTo>
                    <a:pt x="3" y="14"/>
                  </a:lnTo>
                  <a:lnTo>
                    <a:pt x="8" y="19"/>
                  </a:lnTo>
                  <a:lnTo>
                    <a:pt x="17" y="22"/>
                  </a:lnTo>
                  <a:lnTo>
                    <a:pt x="24" y="24"/>
                  </a:lnTo>
                  <a:lnTo>
                    <a:pt x="27" y="22"/>
                  </a:lnTo>
                  <a:lnTo>
                    <a:pt x="31" y="17"/>
                  </a:lnTo>
                  <a:lnTo>
                    <a:pt x="29" y="12"/>
                  </a:lnTo>
                  <a:lnTo>
                    <a:pt x="20" y="7"/>
                  </a:lnTo>
                  <a:lnTo>
                    <a:pt x="8" y="0"/>
                  </a:lnTo>
                  <a:lnTo>
                    <a:pt x="3" y="2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45" name="Freeform 194"/>
            <p:cNvSpPr>
              <a:spLocks/>
            </p:cNvSpPr>
            <p:nvPr/>
          </p:nvSpPr>
          <p:spPr bwMode="auto">
            <a:xfrm>
              <a:off x="6468474" y="3219642"/>
              <a:ext cx="22975" cy="17225"/>
            </a:xfrm>
            <a:custGeom>
              <a:avLst/>
              <a:gdLst>
                <a:gd name="T0" fmla="*/ 0 w 40"/>
                <a:gd name="T1" fmla="*/ 0 h 32"/>
                <a:gd name="T2" fmla="*/ 2 w 40"/>
                <a:gd name="T3" fmla="*/ 3 h 32"/>
                <a:gd name="T4" fmla="*/ 7 w 40"/>
                <a:gd name="T5" fmla="*/ 7 h 32"/>
                <a:gd name="T6" fmla="*/ 13 w 40"/>
                <a:gd name="T7" fmla="*/ 11 h 32"/>
                <a:gd name="T8" fmla="*/ 14 w 40"/>
                <a:gd name="T9" fmla="*/ 10 h 32"/>
                <a:gd name="T10" fmla="*/ 14 w 40"/>
                <a:gd name="T11" fmla="*/ 9 h 32"/>
                <a:gd name="T12" fmla="*/ 9 w 40"/>
                <a:gd name="T13" fmla="*/ 4 h 32"/>
                <a:gd name="T14" fmla="*/ 6 w 40"/>
                <a:gd name="T15" fmla="*/ 3 h 32"/>
                <a:gd name="T16" fmla="*/ 2 w 40"/>
                <a:gd name="T17" fmla="*/ 1 h 32"/>
                <a:gd name="T18" fmla="*/ 0 w 40"/>
                <a:gd name="T19" fmla="*/ 0 h 3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40"/>
                <a:gd name="T31" fmla="*/ 0 h 32"/>
                <a:gd name="T32" fmla="*/ 40 w 40"/>
                <a:gd name="T33" fmla="*/ 32 h 3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40" h="32">
                  <a:moveTo>
                    <a:pt x="0" y="0"/>
                  </a:moveTo>
                  <a:lnTo>
                    <a:pt x="5" y="8"/>
                  </a:lnTo>
                  <a:lnTo>
                    <a:pt x="20" y="20"/>
                  </a:lnTo>
                  <a:lnTo>
                    <a:pt x="37" y="32"/>
                  </a:lnTo>
                  <a:lnTo>
                    <a:pt x="40" y="30"/>
                  </a:lnTo>
                  <a:lnTo>
                    <a:pt x="40" y="27"/>
                  </a:lnTo>
                  <a:lnTo>
                    <a:pt x="25" y="13"/>
                  </a:lnTo>
                  <a:lnTo>
                    <a:pt x="17" y="10"/>
                  </a:lnTo>
                  <a:lnTo>
                    <a:pt x="5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46" name="Freeform 195"/>
            <p:cNvSpPr>
              <a:spLocks/>
            </p:cNvSpPr>
            <p:nvPr/>
          </p:nvSpPr>
          <p:spPr bwMode="auto">
            <a:xfrm>
              <a:off x="6520167" y="3261270"/>
              <a:ext cx="17231" cy="10048"/>
            </a:xfrm>
            <a:custGeom>
              <a:avLst/>
              <a:gdLst>
                <a:gd name="T0" fmla="*/ 0 w 27"/>
                <a:gd name="T1" fmla="*/ 0 h 18"/>
                <a:gd name="T2" fmla="*/ 1 w 27"/>
                <a:gd name="T3" fmla="*/ 3 h 18"/>
                <a:gd name="T4" fmla="*/ 6 w 27"/>
                <a:gd name="T5" fmla="*/ 4 h 18"/>
                <a:gd name="T6" fmla="*/ 10 w 27"/>
                <a:gd name="T7" fmla="*/ 6 h 18"/>
                <a:gd name="T8" fmla="*/ 10 w 27"/>
                <a:gd name="T9" fmla="*/ 4 h 18"/>
                <a:gd name="T10" fmla="*/ 7 w 27"/>
                <a:gd name="T11" fmla="*/ 1 h 18"/>
                <a:gd name="T12" fmla="*/ 6 w 27"/>
                <a:gd name="T13" fmla="*/ 0 h 18"/>
                <a:gd name="T14" fmla="*/ 0 w 27"/>
                <a:gd name="T15" fmla="*/ 0 h 1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7"/>
                <a:gd name="T25" fmla="*/ 0 h 18"/>
                <a:gd name="T26" fmla="*/ 27 w 27"/>
                <a:gd name="T27" fmla="*/ 18 h 18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7" h="18">
                  <a:moveTo>
                    <a:pt x="0" y="1"/>
                  </a:moveTo>
                  <a:lnTo>
                    <a:pt x="2" y="8"/>
                  </a:lnTo>
                  <a:lnTo>
                    <a:pt x="15" y="13"/>
                  </a:lnTo>
                  <a:lnTo>
                    <a:pt x="27" y="18"/>
                  </a:lnTo>
                  <a:lnTo>
                    <a:pt x="27" y="13"/>
                  </a:lnTo>
                  <a:lnTo>
                    <a:pt x="20" y="3"/>
                  </a:lnTo>
                  <a:lnTo>
                    <a:pt x="15" y="0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47" name="Freeform 196"/>
            <p:cNvSpPr>
              <a:spLocks/>
            </p:cNvSpPr>
            <p:nvPr/>
          </p:nvSpPr>
          <p:spPr bwMode="auto">
            <a:xfrm>
              <a:off x="6451243" y="3228255"/>
              <a:ext cx="8615" cy="8613"/>
            </a:xfrm>
            <a:custGeom>
              <a:avLst/>
              <a:gdLst>
                <a:gd name="T0" fmla="*/ 5 w 17"/>
                <a:gd name="T1" fmla="*/ 5 h 18"/>
                <a:gd name="T2" fmla="*/ 4 w 17"/>
                <a:gd name="T3" fmla="*/ 3 h 18"/>
                <a:gd name="T4" fmla="*/ 4 w 17"/>
                <a:gd name="T5" fmla="*/ 1 h 18"/>
                <a:gd name="T6" fmla="*/ 3 w 17"/>
                <a:gd name="T7" fmla="*/ 0 h 18"/>
                <a:gd name="T8" fmla="*/ 2 w 17"/>
                <a:gd name="T9" fmla="*/ 0 h 18"/>
                <a:gd name="T10" fmla="*/ 1 w 17"/>
                <a:gd name="T11" fmla="*/ 2 h 18"/>
                <a:gd name="T12" fmla="*/ 0 w 17"/>
                <a:gd name="T13" fmla="*/ 3 h 18"/>
                <a:gd name="T14" fmla="*/ 1 w 17"/>
                <a:gd name="T15" fmla="*/ 3 h 18"/>
                <a:gd name="T16" fmla="*/ 3 w 17"/>
                <a:gd name="T17" fmla="*/ 4 h 18"/>
                <a:gd name="T18" fmla="*/ 5 w 17"/>
                <a:gd name="T19" fmla="*/ 5 h 18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7"/>
                <a:gd name="T31" fmla="*/ 0 h 18"/>
                <a:gd name="T32" fmla="*/ 17 w 17"/>
                <a:gd name="T33" fmla="*/ 18 h 18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7" h="18">
                  <a:moveTo>
                    <a:pt x="17" y="18"/>
                  </a:moveTo>
                  <a:lnTo>
                    <a:pt x="15" y="11"/>
                  </a:lnTo>
                  <a:lnTo>
                    <a:pt x="14" y="5"/>
                  </a:lnTo>
                  <a:lnTo>
                    <a:pt x="10" y="0"/>
                  </a:lnTo>
                  <a:lnTo>
                    <a:pt x="7" y="1"/>
                  </a:lnTo>
                  <a:lnTo>
                    <a:pt x="4" y="6"/>
                  </a:lnTo>
                  <a:lnTo>
                    <a:pt x="0" y="10"/>
                  </a:lnTo>
                  <a:lnTo>
                    <a:pt x="5" y="11"/>
                  </a:lnTo>
                  <a:lnTo>
                    <a:pt x="10" y="16"/>
                  </a:lnTo>
                  <a:lnTo>
                    <a:pt x="17" y="18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48" name="Freeform 197"/>
            <p:cNvSpPr>
              <a:spLocks/>
            </p:cNvSpPr>
            <p:nvPr/>
          </p:nvSpPr>
          <p:spPr bwMode="auto">
            <a:xfrm>
              <a:off x="6510115" y="3233996"/>
              <a:ext cx="7180" cy="15790"/>
            </a:xfrm>
            <a:custGeom>
              <a:avLst/>
              <a:gdLst>
                <a:gd name="T0" fmla="*/ 0 w 15"/>
                <a:gd name="T1" fmla="*/ 0 h 32"/>
                <a:gd name="T2" fmla="*/ 0 w 15"/>
                <a:gd name="T3" fmla="*/ 3 h 32"/>
                <a:gd name="T4" fmla="*/ 0 w 15"/>
                <a:gd name="T5" fmla="*/ 4 h 32"/>
                <a:gd name="T6" fmla="*/ 1 w 15"/>
                <a:gd name="T7" fmla="*/ 6 h 32"/>
                <a:gd name="T8" fmla="*/ 2 w 15"/>
                <a:gd name="T9" fmla="*/ 8 h 32"/>
                <a:gd name="T10" fmla="*/ 3 w 15"/>
                <a:gd name="T11" fmla="*/ 10 h 32"/>
                <a:gd name="T12" fmla="*/ 4 w 15"/>
                <a:gd name="T13" fmla="*/ 10 h 32"/>
                <a:gd name="T14" fmla="*/ 3 w 15"/>
                <a:gd name="T15" fmla="*/ 8 h 32"/>
                <a:gd name="T16" fmla="*/ 3 w 15"/>
                <a:gd name="T17" fmla="*/ 5 h 32"/>
                <a:gd name="T18" fmla="*/ 1 w 15"/>
                <a:gd name="T19" fmla="*/ 3 h 32"/>
                <a:gd name="T20" fmla="*/ 0 w 15"/>
                <a:gd name="T21" fmla="*/ 0 h 32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5"/>
                <a:gd name="T34" fmla="*/ 0 h 32"/>
                <a:gd name="T35" fmla="*/ 15 w 15"/>
                <a:gd name="T36" fmla="*/ 32 h 32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5" h="32">
                  <a:moveTo>
                    <a:pt x="0" y="0"/>
                  </a:moveTo>
                  <a:lnTo>
                    <a:pt x="0" y="8"/>
                  </a:lnTo>
                  <a:lnTo>
                    <a:pt x="1" y="14"/>
                  </a:lnTo>
                  <a:lnTo>
                    <a:pt x="5" y="20"/>
                  </a:lnTo>
                  <a:lnTo>
                    <a:pt x="8" y="27"/>
                  </a:lnTo>
                  <a:lnTo>
                    <a:pt x="13" y="32"/>
                  </a:lnTo>
                  <a:lnTo>
                    <a:pt x="15" y="31"/>
                  </a:lnTo>
                  <a:lnTo>
                    <a:pt x="13" y="25"/>
                  </a:lnTo>
                  <a:lnTo>
                    <a:pt x="12" y="17"/>
                  </a:lnTo>
                  <a:lnTo>
                    <a:pt x="5" y="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49" name="Freeform 198"/>
            <p:cNvSpPr>
              <a:spLocks/>
            </p:cNvSpPr>
            <p:nvPr/>
          </p:nvSpPr>
          <p:spPr bwMode="auto">
            <a:xfrm>
              <a:off x="6438320" y="3211029"/>
              <a:ext cx="14359" cy="8613"/>
            </a:xfrm>
            <a:custGeom>
              <a:avLst/>
              <a:gdLst>
                <a:gd name="T0" fmla="*/ 0 w 25"/>
                <a:gd name="T1" fmla="*/ 0 h 19"/>
                <a:gd name="T2" fmla="*/ 2 w 25"/>
                <a:gd name="T3" fmla="*/ 4 h 19"/>
                <a:gd name="T4" fmla="*/ 4 w 25"/>
                <a:gd name="T5" fmla="*/ 5 h 19"/>
                <a:gd name="T6" fmla="*/ 8 w 25"/>
                <a:gd name="T7" fmla="*/ 6 h 19"/>
                <a:gd name="T8" fmla="*/ 9 w 25"/>
                <a:gd name="T9" fmla="*/ 5 h 19"/>
                <a:gd name="T10" fmla="*/ 6 w 25"/>
                <a:gd name="T11" fmla="*/ 4 h 19"/>
                <a:gd name="T12" fmla="*/ 5 w 25"/>
                <a:gd name="T13" fmla="*/ 3 h 19"/>
                <a:gd name="T14" fmla="*/ 2 w 25"/>
                <a:gd name="T15" fmla="*/ 2 h 19"/>
                <a:gd name="T16" fmla="*/ 0 w 25"/>
                <a:gd name="T17" fmla="*/ 0 h 19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25"/>
                <a:gd name="T28" fmla="*/ 0 h 19"/>
                <a:gd name="T29" fmla="*/ 25 w 25"/>
                <a:gd name="T30" fmla="*/ 19 h 19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25" h="19">
                  <a:moveTo>
                    <a:pt x="0" y="0"/>
                  </a:moveTo>
                  <a:lnTo>
                    <a:pt x="5" y="14"/>
                  </a:lnTo>
                  <a:lnTo>
                    <a:pt x="11" y="15"/>
                  </a:lnTo>
                  <a:lnTo>
                    <a:pt x="22" y="19"/>
                  </a:lnTo>
                  <a:lnTo>
                    <a:pt x="25" y="17"/>
                  </a:lnTo>
                  <a:lnTo>
                    <a:pt x="18" y="14"/>
                  </a:lnTo>
                  <a:lnTo>
                    <a:pt x="13" y="10"/>
                  </a:lnTo>
                  <a:lnTo>
                    <a:pt x="6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50" name="Freeform 199"/>
            <p:cNvSpPr>
              <a:spLocks/>
            </p:cNvSpPr>
            <p:nvPr/>
          </p:nvSpPr>
          <p:spPr bwMode="auto">
            <a:xfrm>
              <a:off x="6445500" y="3225384"/>
              <a:ext cx="5744" cy="5742"/>
            </a:xfrm>
            <a:custGeom>
              <a:avLst/>
              <a:gdLst>
                <a:gd name="T0" fmla="*/ 3 w 7"/>
                <a:gd name="T1" fmla="*/ 4 h 11"/>
                <a:gd name="T2" fmla="*/ 4 w 7"/>
                <a:gd name="T3" fmla="*/ 3 h 11"/>
                <a:gd name="T4" fmla="*/ 4 w 7"/>
                <a:gd name="T5" fmla="*/ 1 h 11"/>
                <a:gd name="T6" fmla="*/ 2 w 7"/>
                <a:gd name="T7" fmla="*/ 0 h 11"/>
                <a:gd name="T8" fmla="*/ 0 w 7"/>
                <a:gd name="T9" fmla="*/ 1 h 11"/>
                <a:gd name="T10" fmla="*/ 1 w 7"/>
                <a:gd name="T11" fmla="*/ 3 h 11"/>
                <a:gd name="T12" fmla="*/ 3 w 7"/>
                <a:gd name="T13" fmla="*/ 4 h 11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7"/>
                <a:gd name="T22" fmla="*/ 0 h 11"/>
                <a:gd name="T23" fmla="*/ 7 w 7"/>
                <a:gd name="T24" fmla="*/ 11 h 11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7" h="11">
                  <a:moveTo>
                    <a:pt x="6" y="11"/>
                  </a:moveTo>
                  <a:lnTo>
                    <a:pt x="7" y="7"/>
                  </a:lnTo>
                  <a:lnTo>
                    <a:pt x="7" y="2"/>
                  </a:lnTo>
                  <a:lnTo>
                    <a:pt x="4" y="0"/>
                  </a:lnTo>
                  <a:lnTo>
                    <a:pt x="0" y="2"/>
                  </a:lnTo>
                  <a:lnTo>
                    <a:pt x="2" y="7"/>
                  </a:lnTo>
                  <a:lnTo>
                    <a:pt x="6" y="11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51" name="Freeform 200"/>
            <p:cNvSpPr>
              <a:spLocks/>
            </p:cNvSpPr>
            <p:nvPr/>
          </p:nvSpPr>
          <p:spPr bwMode="auto">
            <a:xfrm>
              <a:off x="5714619" y="2799060"/>
              <a:ext cx="14359" cy="4306"/>
            </a:xfrm>
            <a:custGeom>
              <a:avLst/>
              <a:gdLst>
                <a:gd name="T0" fmla="*/ 1 w 17"/>
                <a:gd name="T1" fmla="*/ 2 h 12"/>
                <a:gd name="T2" fmla="*/ 3 w 17"/>
                <a:gd name="T3" fmla="*/ 3 h 12"/>
                <a:gd name="T4" fmla="*/ 6 w 17"/>
                <a:gd name="T5" fmla="*/ 3 h 12"/>
                <a:gd name="T6" fmla="*/ 7 w 17"/>
                <a:gd name="T7" fmla="*/ 3 h 12"/>
                <a:gd name="T8" fmla="*/ 8 w 17"/>
                <a:gd name="T9" fmla="*/ 2 h 12"/>
                <a:gd name="T10" fmla="*/ 8 w 17"/>
                <a:gd name="T11" fmla="*/ 2 h 12"/>
                <a:gd name="T12" fmla="*/ 7 w 17"/>
                <a:gd name="T13" fmla="*/ 1 h 12"/>
                <a:gd name="T14" fmla="*/ 4 w 17"/>
                <a:gd name="T15" fmla="*/ 0 h 12"/>
                <a:gd name="T16" fmla="*/ 1 w 17"/>
                <a:gd name="T17" fmla="*/ 0 h 12"/>
                <a:gd name="T18" fmla="*/ 0 w 17"/>
                <a:gd name="T19" fmla="*/ 1 h 12"/>
                <a:gd name="T20" fmla="*/ 1 w 17"/>
                <a:gd name="T21" fmla="*/ 2 h 12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7"/>
                <a:gd name="T34" fmla="*/ 0 h 12"/>
                <a:gd name="T35" fmla="*/ 17 w 17"/>
                <a:gd name="T36" fmla="*/ 12 h 12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7" h="12">
                  <a:moveTo>
                    <a:pt x="2" y="7"/>
                  </a:moveTo>
                  <a:lnTo>
                    <a:pt x="7" y="10"/>
                  </a:lnTo>
                  <a:lnTo>
                    <a:pt x="12" y="12"/>
                  </a:lnTo>
                  <a:lnTo>
                    <a:pt x="15" y="12"/>
                  </a:lnTo>
                  <a:lnTo>
                    <a:pt x="17" y="8"/>
                  </a:lnTo>
                  <a:lnTo>
                    <a:pt x="17" y="7"/>
                  </a:lnTo>
                  <a:lnTo>
                    <a:pt x="15" y="2"/>
                  </a:lnTo>
                  <a:lnTo>
                    <a:pt x="9" y="0"/>
                  </a:lnTo>
                  <a:lnTo>
                    <a:pt x="2" y="0"/>
                  </a:lnTo>
                  <a:lnTo>
                    <a:pt x="0" y="3"/>
                  </a:lnTo>
                  <a:lnTo>
                    <a:pt x="2" y="7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52" name="Freeform 201"/>
            <p:cNvSpPr>
              <a:spLocks/>
            </p:cNvSpPr>
            <p:nvPr/>
          </p:nvSpPr>
          <p:spPr bwMode="auto">
            <a:xfrm>
              <a:off x="5515027" y="2906717"/>
              <a:ext cx="90462" cy="66030"/>
            </a:xfrm>
            <a:custGeom>
              <a:avLst/>
              <a:gdLst>
                <a:gd name="T0" fmla="*/ 52 w 153"/>
                <a:gd name="T1" fmla="*/ 1 h 132"/>
                <a:gd name="T2" fmla="*/ 41 w 153"/>
                <a:gd name="T3" fmla="*/ 1 h 132"/>
                <a:gd name="T4" fmla="*/ 34 w 153"/>
                <a:gd name="T5" fmla="*/ 0 h 132"/>
                <a:gd name="T6" fmla="*/ 25 w 153"/>
                <a:gd name="T7" fmla="*/ 1 h 132"/>
                <a:gd name="T8" fmla="*/ 15 w 153"/>
                <a:gd name="T9" fmla="*/ 1 h 132"/>
                <a:gd name="T10" fmla="*/ 6 w 153"/>
                <a:gd name="T11" fmla="*/ 1 h 132"/>
                <a:gd name="T12" fmla="*/ 0 w 153"/>
                <a:gd name="T13" fmla="*/ 4 h 132"/>
                <a:gd name="T14" fmla="*/ 0 w 153"/>
                <a:gd name="T15" fmla="*/ 8 h 132"/>
                <a:gd name="T16" fmla="*/ 5 w 153"/>
                <a:gd name="T17" fmla="*/ 24 h 132"/>
                <a:gd name="T18" fmla="*/ 26 w 153"/>
                <a:gd name="T19" fmla="*/ 43 h 132"/>
                <a:gd name="T20" fmla="*/ 29 w 153"/>
                <a:gd name="T21" fmla="*/ 36 h 132"/>
                <a:gd name="T22" fmla="*/ 35 w 153"/>
                <a:gd name="T23" fmla="*/ 34 h 132"/>
                <a:gd name="T24" fmla="*/ 34 w 153"/>
                <a:gd name="T25" fmla="*/ 25 h 132"/>
                <a:gd name="T26" fmla="*/ 40 w 153"/>
                <a:gd name="T27" fmla="*/ 24 h 132"/>
                <a:gd name="T28" fmla="*/ 50 w 153"/>
                <a:gd name="T29" fmla="*/ 21 h 132"/>
                <a:gd name="T30" fmla="*/ 54 w 153"/>
                <a:gd name="T31" fmla="*/ 14 h 132"/>
                <a:gd name="T32" fmla="*/ 52 w 153"/>
                <a:gd name="T33" fmla="*/ 1 h 13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53"/>
                <a:gd name="T52" fmla="*/ 0 h 132"/>
                <a:gd name="T53" fmla="*/ 153 w 153"/>
                <a:gd name="T54" fmla="*/ 132 h 132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53" h="132">
                  <a:moveTo>
                    <a:pt x="146" y="2"/>
                  </a:moveTo>
                  <a:lnTo>
                    <a:pt x="117" y="2"/>
                  </a:lnTo>
                  <a:lnTo>
                    <a:pt x="95" y="0"/>
                  </a:lnTo>
                  <a:lnTo>
                    <a:pt x="70" y="2"/>
                  </a:lnTo>
                  <a:lnTo>
                    <a:pt x="42" y="2"/>
                  </a:lnTo>
                  <a:lnTo>
                    <a:pt x="17" y="3"/>
                  </a:lnTo>
                  <a:lnTo>
                    <a:pt x="0" y="13"/>
                  </a:lnTo>
                  <a:lnTo>
                    <a:pt x="0" y="24"/>
                  </a:lnTo>
                  <a:lnTo>
                    <a:pt x="15" y="73"/>
                  </a:lnTo>
                  <a:lnTo>
                    <a:pt x="73" y="132"/>
                  </a:lnTo>
                  <a:lnTo>
                    <a:pt x="81" y="112"/>
                  </a:lnTo>
                  <a:lnTo>
                    <a:pt x="98" y="105"/>
                  </a:lnTo>
                  <a:lnTo>
                    <a:pt x="97" y="78"/>
                  </a:lnTo>
                  <a:lnTo>
                    <a:pt x="114" y="73"/>
                  </a:lnTo>
                  <a:lnTo>
                    <a:pt x="142" y="63"/>
                  </a:lnTo>
                  <a:lnTo>
                    <a:pt x="153" y="44"/>
                  </a:lnTo>
                  <a:lnTo>
                    <a:pt x="146" y="2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53" name="Freeform 202"/>
            <p:cNvSpPr>
              <a:spLocks/>
            </p:cNvSpPr>
            <p:nvPr/>
          </p:nvSpPr>
          <p:spPr bwMode="auto">
            <a:xfrm>
              <a:off x="5515027" y="2778964"/>
              <a:ext cx="120617" cy="215315"/>
            </a:xfrm>
            <a:custGeom>
              <a:avLst/>
              <a:gdLst>
                <a:gd name="T0" fmla="*/ 55 w 205"/>
                <a:gd name="T1" fmla="*/ 14 h 436"/>
                <a:gd name="T2" fmla="*/ 50 w 205"/>
                <a:gd name="T3" fmla="*/ 13 h 436"/>
                <a:gd name="T4" fmla="*/ 45 w 205"/>
                <a:gd name="T5" fmla="*/ 12 h 436"/>
                <a:gd name="T6" fmla="*/ 43 w 205"/>
                <a:gd name="T7" fmla="*/ 8 h 436"/>
                <a:gd name="T8" fmla="*/ 41 w 205"/>
                <a:gd name="T9" fmla="*/ 2 h 436"/>
                <a:gd name="T10" fmla="*/ 37 w 205"/>
                <a:gd name="T11" fmla="*/ 1 h 436"/>
                <a:gd name="T12" fmla="*/ 29 w 205"/>
                <a:gd name="T13" fmla="*/ 0 h 436"/>
                <a:gd name="T14" fmla="*/ 26 w 205"/>
                <a:gd name="T15" fmla="*/ 0 h 436"/>
                <a:gd name="T16" fmla="*/ 25 w 205"/>
                <a:gd name="T17" fmla="*/ 2 h 436"/>
                <a:gd name="T18" fmla="*/ 20 w 205"/>
                <a:gd name="T19" fmla="*/ 5 h 436"/>
                <a:gd name="T20" fmla="*/ 10 w 205"/>
                <a:gd name="T21" fmla="*/ 4 h 436"/>
                <a:gd name="T22" fmla="*/ 6 w 205"/>
                <a:gd name="T23" fmla="*/ 5 h 436"/>
                <a:gd name="T24" fmla="*/ 0 w 205"/>
                <a:gd name="T25" fmla="*/ 5 h 436"/>
                <a:gd name="T26" fmla="*/ 0 w 205"/>
                <a:gd name="T27" fmla="*/ 6 h 436"/>
                <a:gd name="T28" fmla="*/ 1 w 205"/>
                <a:gd name="T29" fmla="*/ 10 h 436"/>
                <a:gd name="T30" fmla="*/ 4 w 205"/>
                <a:gd name="T31" fmla="*/ 11 h 436"/>
                <a:gd name="T32" fmla="*/ 5 w 205"/>
                <a:gd name="T33" fmla="*/ 15 h 436"/>
                <a:gd name="T34" fmla="*/ 7 w 205"/>
                <a:gd name="T35" fmla="*/ 19 h 436"/>
                <a:gd name="T36" fmla="*/ 13 w 205"/>
                <a:gd name="T37" fmla="*/ 20 h 436"/>
                <a:gd name="T38" fmla="*/ 21 w 205"/>
                <a:gd name="T39" fmla="*/ 23 h 436"/>
                <a:gd name="T40" fmla="*/ 26 w 205"/>
                <a:gd name="T41" fmla="*/ 24 h 436"/>
                <a:gd name="T42" fmla="*/ 28 w 205"/>
                <a:gd name="T43" fmla="*/ 27 h 436"/>
                <a:gd name="T44" fmla="*/ 29 w 205"/>
                <a:gd name="T45" fmla="*/ 31 h 436"/>
                <a:gd name="T46" fmla="*/ 26 w 205"/>
                <a:gd name="T47" fmla="*/ 37 h 436"/>
                <a:gd name="T48" fmla="*/ 24 w 205"/>
                <a:gd name="T49" fmla="*/ 40 h 436"/>
                <a:gd name="T50" fmla="*/ 30 w 205"/>
                <a:gd name="T51" fmla="*/ 45 h 436"/>
                <a:gd name="T52" fmla="*/ 45 w 205"/>
                <a:gd name="T53" fmla="*/ 60 h 436"/>
                <a:gd name="T54" fmla="*/ 51 w 205"/>
                <a:gd name="T55" fmla="*/ 72 h 436"/>
                <a:gd name="T56" fmla="*/ 52 w 205"/>
                <a:gd name="T57" fmla="*/ 84 h 436"/>
                <a:gd name="T58" fmla="*/ 55 w 205"/>
                <a:gd name="T59" fmla="*/ 98 h 436"/>
                <a:gd name="T60" fmla="*/ 51 w 205"/>
                <a:gd name="T61" fmla="*/ 104 h 436"/>
                <a:gd name="T62" fmla="*/ 41 w 205"/>
                <a:gd name="T63" fmla="*/ 107 h 436"/>
                <a:gd name="T64" fmla="*/ 35 w 205"/>
                <a:gd name="T65" fmla="*/ 109 h 436"/>
                <a:gd name="T66" fmla="*/ 35 w 205"/>
                <a:gd name="T67" fmla="*/ 117 h 436"/>
                <a:gd name="T68" fmla="*/ 30 w 205"/>
                <a:gd name="T69" fmla="*/ 120 h 436"/>
                <a:gd name="T70" fmla="*/ 27 w 205"/>
                <a:gd name="T71" fmla="*/ 126 h 436"/>
                <a:gd name="T72" fmla="*/ 24 w 205"/>
                <a:gd name="T73" fmla="*/ 139 h 436"/>
                <a:gd name="T74" fmla="*/ 60 w 205"/>
                <a:gd name="T75" fmla="*/ 117 h 436"/>
                <a:gd name="T76" fmla="*/ 70 w 205"/>
                <a:gd name="T77" fmla="*/ 106 h 436"/>
                <a:gd name="T78" fmla="*/ 72 w 205"/>
                <a:gd name="T79" fmla="*/ 90 h 436"/>
                <a:gd name="T80" fmla="*/ 67 w 205"/>
                <a:gd name="T81" fmla="*/ 73 h 436"/>
                <a:gd name="T82" fmla="*/ 41 w 205"/>
                <a:gd name="T83" fmla="*/ 48 h 436"/>
                <a:gd name="T84" fmla="*/ 33 w 205"/>
                <a:gd name="T85" fmla="*/ 40 h 436"/>
                <a:gd name="T86" fmla="*/ 37 w 205"/>
                <a:gd name="T87" fmla="*/ 33 h 436"/>
                <a:gd name="T88" fmla="*/ 43 w 205"/>
                <a:gd name="T89" fmla="*/ 26 h 436"/>
                <a:gd name="T90" fmla="*/ 48 w 205"/>
                <a:gd name="T91" fmla="*/ 22 h 436"/>
                <a:gd name="T92" fmla="*/ 55 w 205"/>
                <a:gd name="T93" fmla="*/ 14 h 4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205"/>
                <a:gd name="T142" fmla="*/ 0 h 436"/>
                <a:gd name="T143" fmla="*/ 205 w 205"/>
                <a:gd name="T144" fmla="*/ 436 h 4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205" h="436">
                  <a:moveTo>
                    <a:pt x="157" y="44"/>
                  </a:moveTo>
                  <a:lnTo>
                    <a:pt x="142" y="42"/>
                  </a:lnTo>
                  <a:lnTo>
                    <a:pt x="127" y="37"/>
                  </a:lnTo>
                  <a:lnTo>
                    <a:pt x="122" y="25"/>
                  </a:lnTo>
                  <a:lnTo>
                    <a:pt x="117" y="5"/>
                  </a:lnTo>
                  <a:lnTo>
                    <a:pt x="106" y="3"/>
                  </a:lnTo>
                  <a:lnTo>
                    <a:pt x="83" y="0"/>
                  </a:lnTo>
                  <a:lnTo>
                    <a:pt x="74" y="0"/>
                  </a:lnTo>
                  <a:lnTo>
                    <a:pt x="71" y="5"/>
                  </a:lnTo>
                  <a:lnTo>
                    <a:pt x="56" y="15"/>
                  </a:lnTo>
                  <a:lnTo>
                    <a:pt x="28" y="13"/>
                  </a:lnTo>
                  <a:lnTo>
                    <a:pt x="18" y="15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3" y="30"/>
                  </a:lnTo>
                  <a:lnTo>
                    <a:pt x="11" y="35"/>
                  </a:lnTo>
                  <a:lnTo>
                    <a:pt x="15" y="47"/>
                  </a:lnTo>
                  <a:lnTo>
                    <a:pt x="20" y="59"/>
                  </a:lnTo>
                  <a:lnTo>
                    <a:pt x="37" y="64"/>
                  </a:lnTo>
                  <a:lnTo>
                    <a:pt x="61" y="71"/>
                  </a:lnTo>
                  <a:lnTo>
                    <a:pt x="73" y="76"/>
                  </a:lnTo>
                  <a:lnTo>
                    <a:pt x="81" y="86"/>
                  </a:lnTo>
                  <a:lnTo>
                    <a:pt x="83" y="97"/>
                  </a:lnTo>
                  <a:lnTo>
                    <a:pt x="74" y="117"/>
                  </a:lnTo>
                  <a:lnTo>
                    <a:pt x="69" y="125"/>
                  </a:lnTo>
                  <a:lnTo>
                    <a:pt x="84" y="142"/>
                  </a:lnTo>
                  <a:lnTo>
                    <a:pt x="127" y="187"/>
                  </a:lnTo>
                  <a:lnTo>
                    <a:pt x="145" y="227"/>
                  </a:lnTo>
                  <a:lnTo>
                    <a:pt x="149" y="265"/>
                  </a:lnTo>
                  <a:lnTo>
                    <a:pt x="156" y="307"/>
                  </a:lnTo>
                  <a:lnTo>
                    <a:pt x="145" y="326"/>
                  </a:lnTo>
                  <a:lnTo>
                    <a:pt x="117" y="336"/>
                  </a:lnTo>
                  <a:lnTo>
                    <a:pt x="100" y="341"/>
                  </a:lnTo>
                  <a:lnTo>
                    <a:pt x="101" y="368"/>
                  </a:lnTo>
                  <a:lnTo>
                    <a:pt x="84" y="375"/>
                  </a:lnTo>
                  <a:lnTo>
                    <a:pt x="76" y="395"/>
                  </a:lnTo>
                  <a:lnTo>
                    <a:pt x="69" y="436"/>
                  </a:lnTo>
                  <a:lnTo>
                    <a:pt x="171" y="368"/>
                  </a:lnTo>
                  <a:lnTo>
                    <a:pt x="200" y="332"/>
                  </a:lnTo>
                  <a:lnTo>
                    <a:pt x="205" y="282"/>
                  </a:lnTo>
                  <a:lnTo>
                    <a:pt x="191" y="229"/>
                  </a:lnTo>
                  <a:lnTo>
                    <a:pt x="117" y="151"/>
                  </a:lnTo>
                  <a:lnTo>
                    <a:pt x="95" y="127"/>
                  </a:lnTo>
                  <a:lnTo>
                    <a:pt x="105" y="105"/>
                  </a:lnTo>
                  <a:lnTo>
                    <a:pt x="123" y="80"/>
                  </a:lnTo>
                  <a:lnTo>
                    <a:pt x="137" y="69"/>
                  </a:lnTo>
                  <a:lnTo>
                    <a:pt x="157" y="44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54" name="Freeform 203"/>
            <p:cNvSpPr>
              <a:spLocks/>
            </p:cNvSpPr>
            <p:nvPr/>
          </p:nvSpPr>
          <p:spPr bwMode="auto">
            <a:xfrm>
              <a:off x="5474822" y="2787577"/>
              <a:ext cx="126360" cy="120576"/>
            </a:xfrm>
            <a:custGeom>
              <a:avLst/>
              <a:gdLst>
                <a:gd name="T0" fmla="*/ 23 w 216"/>
                <a:gd name="T1" fmla="*/ 0 h 248"/>
                <a:gd name="T2" fmla="*/ 18 w 216"/>
                <a:gd name="T3" fmla="*/ 2 h 248"/>
                <a:gd name="T4" fmla="*/ 18 w 216"/>
                <a:gd name="T5" fmla="*/ 6 h 248"/>
                <a:gd name="T6" fmla="*/ 18 w 216"/>
                <a:gd name="T7" fmla="*/ 10 h 248"/>
                <a:gd name="T8" fmla="*/ 14 w 216"/>
                <a:gd name="T9" fmla="*/ 11 h 248"/>
                <a:gd name="T10" fmla="*/ 11 w 216"/>
                <a:gd name="T11" fmla="*/ 8 h 248"/>
                <a:gd name="T12" fmla="*/ 8 w 216"/>
                <a:gd name="T13" fmla="*/ 12 h 248"/>
                <a:gd name="T14" fmla="*/ 1 w 216"/>
                <a:gd name="T15" fmla="*/ 18 h 248"/>
                <a:gd name="T16" fmla="*/ 0 w 216"/>
                <a:gd name="T17" fmla="*/ 19 h 248"/>
                <a:gd name="T18" fmla="*/ 2 w 216"/>
                <a:gd name="T19" fmla="*/ 22 h 248"/>
                <a:gd name="T20" fmla="*/ 5 w 216"/>
                <a:gd name="T21" fmla="*/ 27 h 248"/>
                <a:gd name="T22" fmla="*/ 10 w 216"/>
                <a:gd name="T23" fmla="*/ 28 h 248"/>
                <a:gd name="T24" fmla="*/ 11 w 216"/>
                <a:gd name="T25" fmla="*/ 31 h 248"/>
                <a:gd name="T26" fmla="*/ 11 w 216"/>
                <a:gd name="T27" fmla="*/ 35 h 248"/>
                <a:gd name="T28" fmla="*/ 9 w 216"/>
                <a:gd name="T29" fmla="*/ 39 h 248"/>
                <a:gd name="T30" fmla="*/ 7 w 216"/>
                <a:gd name="T31" fmla="*/ 41 h 248"/>
                <a:gd name="T32" fmla="*/ 7 w 216"/>
                <a:gd name="T33" fmla="*/ 44 h 248"/>
                <a:gd name="T34" fmla="*/ 9 w 216"/>
                <a:gd name="T35" fmla="*/ 46 h 248"/>
                <a:gd name="T36" fmla="*/ 12 w 216"/>
                <a:gd name="T37" fmla="*/ 46 h 248"/>
                <a:gd name="T38" fmla="*/ 18 w 216"/>
                <a:gd name="T39" fmla="*/ 45 h 248"/>
                <a:gd name="T40" fmla="*/ 20 w 216"/>
                <a:gd name="T41" fmla="*/ 43 h 248"/>
                <a:gd name="T42" fmla="*/ 27 w 216"/>
                <a:gd name="T43" fmla="*/ 43 h 248"/>
                <a:gd name="T44" fmla="*/ 33 w 216"/>
                <a:gd name="T45" fmla="*/ 40 h 248"/>
                <a:gd name="T46" fmla="*/ 39 w 216"/>
                <a:gd name="T47" fmla="*/ 41 h 248"/>
                <a:gd name="T48" fmla="*/ 44 w 216"/>
                <a:gd name="T49" fmla="*/ 44 h 248"/>
                <a:gd name="T50" fmla="*/ 52 w 216"/>
                <a:gd name="T51" fmla="*/ 61 h 248"/>
                <a:gd name="T52" fmla="*/ 55 w 216"/>
                <a:gd name="T53" fmla="*/ 68 h 248"/>
                <a:gd name="T54" fmla="*/ 57 w 216"/>
                <a:gd name="T55" fmla="*/ 74 h 248"/>
                <a:gd name="T56" fmla="*/ 57 w 216"/>
                <a:gd name="T57" fmla="*/ 77 h 248"/>
                <a:gd name="T58" fmla="*/ 65 w 216"/>
                <a:gd name="T59" fmla="*/ 78 h 248"/>
                <a:gd name="T60" fmla="*/ 75 w 216"/>
                <a:gd name="T61" fmla="*/ 78 h 248"/>
                <a:gd name="T62" fmla="*/ 74 w 216"/>
                <a:gd name="T63" fmla="*/ 66 h 248"/>
                <a:gd name="T64" fmla="*/ 67 w 216"/>
                <a:gd name="T65" fmla="*/ 53 h 248"/>
                <a:gd name="T66" fmla="*/ 52 w 216"/>
                <a:gd name="T67" fmla="*/ 39 h 248"/>
                <a:gd name="T68" fmla="*/ 47 w 216"/>
                <a:gd name="T69" fmla="*/ 34 h 248"/>
                <a:gd name="T70" fmla="*/ 49 w 216"/>
                <a:gd name="T71" fmla="*/ 31 h 248"/>
                <a:gd name="T72" fmla="*/ 52 w 216"/>
                <a:gd name="T73" fmla="*/ 25 h 248"/>
                <a:gd name="T74" fmla="*/ 51 w 216"/>
                <a:gd name="T75" fmla="*/ 22 h 248"/>
                <a:gd name="T76" fmla="*/ 49 w 216"/>
                <a:gd name="T77" fmla="*/ 19 h 248"/>
                <a:gd name="T78" fmla="*/ 44 w 216"/>
                <a:gd name="T79" fmla="*/ 17 h 248"/>
                <a:gd name="T80" fmla="*/ 36 w 216"/>
                <a:gd name="T81" fmla="*/ 15 h 248"/>
                <a:gd name="T82" fmla="*/ 30 w 216"/>
                <a:gd name="T83" fmla="*/ 13 h 248"/>
                <a:gd name="T84" fmla="*/ 28 w 216"/>
                <a:gd name="T85" fmla="*/ 9 h 248"/>
                <a:gd name="T86" fmla="*/ 27 w 216"/>
                <a:gd name="T87" fmla="*/ 6 h 248"/>
                <a:gd name="T88" fmla="*/ 24 w 216"/>
                <a:gd name="T89" fmla="*/ 4 h 248"/>
                <a:gd name="T90" fmla="*/ 23 w 216"/>
                <a:gd name="T91" fmla="*/ 1 h 248"/>
                <a:gd name="T92" fmla="*/ 23 w 216"/>
                <a:gd name="T93" fmla="*/ 0 h 248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216"/>
                <a:gd name="T142" fmla="*/ 0 h 248"/>
                <a:gd name="T143" fmla="*/ 216 w 216"/>
                <a:gd name="T144" fmla="*/ 248 h 248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216" h="248">
                  <a:moveTo>
                    <a:pt x="67" y="0"/>
                  </a:moveTo>
                  <a:lnTo>
                    <a:pt x="51" y="5"/>
                  </a:lnTo>
                  <a:lnTo>
                    <a:pt x="53" y="18"/>
                  </a:lnTo>
                  <a:lnTo>
                    <a:pt x="51" y="32"/>
                  </a:lnTo>
                  <a:lnTo>
                    <a:pt x="39" y="34"/>
                  </a:lnTo>
                  <a:lnTo>
                    <a:pt x="33" y="27"/>
                  </a:lnTo>
                  <a:lnTo>
                    <a:pt x="22" y="37"/>
                  </a:lnTo>
                  <a:lnTo>
                    <a:pt x="4" y="58"/>
                  </a:lnTo>
                  <a:lnTo>
                    <a:pt x="0" y="59"/>
                  </a:lnTo>
                  <a:lnTo>
                    <a:pt x="7" y="69"/>
                  </a:lnTo>
                  <a:lnTo>
                    <a:pt x="14" y="85"/>
                  </a:lnTo>
                  <a:lnTo>
                    <a:pt x="28" y="90"/>
                  </a:lnTo>
                  <a:lnTo>
                    <a:pt x="33" y="100"/>
                  </a:lnTo>
                  <a:lnTo>
                    <a:pt x="33" y="110"/>
                  </a:lnTo>
                  <a:lnTo>
                    <a:pt x="26" y="125"/>
                  </a:lnTo>
                  <a:lnTo>
                    <a:pt x="19" y="130"/>
                  </a:lnTo>
                  <a:lnTo>
                    <a:pt x="19" y="141"/>
                  </a:lnTo>
                  <a:lnTo>
                    <a:pt x="26" y="146"/>
                  </a:lnTo>
                  <a:lnTo>
                    <a:pt x="34" y="147"/>
                  </a:lnTo>
                  <a:lnTo>
                    <a:pt x="51" y="144"/>
                  </a:lnTo>
                  <a:lnTo>
                    <a:pt x="58" y="137"/>
                  </a:lnTo>
                  <a:lnTo>
                    <a:pt x="78" y="137"/>
                  </a:lnTo>
                  <a:lnTo>
                    <a:pt x="95" y="127"/>
                  </a:lnTo>
                  <a:lnTo>
                    <a:pt x="112" y="129"/>
                  </a:lnTo>
                  <a:lnTo>
                    <a:pt x="128" y="141"/>
                  </a:lnTo>
                  <a:lnTo>
                    <a:pt x="151" y="193"/>
                  </a:lnTo>
                  <a:lnTo>
                    <a:pt x="158" y="215"/>
                  </a:lnTo>
                  <a:lnTo>
                    <a:pt x="165" y="236"/>
                  </a:lnTo>
                  <a:lnTo>
                    <a:pt x="165" y="246"/>
                  </a:lnTo>
                  <a:lnTo>
                    <a:pt x="187" y="248"/>
                  </a:lnTo>
                  <a:lnTo>
                    <a:pt x="216" y="248"/>
                  </a:lnTo>
                  <a:lnTo>
                    <a:pt x="212" y="210"/>
                  </a:lnTo>
                  <a:lnTo>
                    <a:pt x="194" y="170"/>
                  </a:lnTo>
                  <a:lnTo>
                    <a:pt x="151" y="125"/>
                  </a:lnTo>
                  <a:lnTo>
                    <a:pt x="136" y="108"/>
                  </a:lnTo>
                  <a:lnTo>
                    <a:pt x="141" y="100"/>
                  </a:lnTo>
                  <a:lnTo>
                    <a:pt x="150" y="80"/>
                  </a:lnTo>
                  <a:lnTo>
                    <a:pt x="148" y="69"/>
                  </a:lnTo>
                  <a:lnTo>
                    <a:pt x="140" y="59"/>
                  </a:lnTo>
                  <a:lnTo>
                    <a:pt x="128" y="54"/>
                  </a:lnTo>
                  <a:lnTo>
                    <a:pt x="104" y="47"/>
                  </a:lnTo>
                  <a:lnTo>
                    <a:pt x="87" y="42"/>
                  </a:lnTo>
                  <a:lnTo>
                    <a:pt x="82" y="30"/>
                  </a:lnTo>
                  <a:lnTo>
                    <a:pt x="78" y="18"/>
                  </a:lnTo>
                  <a:lnTo>
                    <a:pt x="70" y="13"/>
                  </a:lnTo>
                  <a:lnTo>
                    <a:pt x="67" y="3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55" name="Freeform 204"/>
            <p:cNvSpPr>
              <a:spLocks/>
            </p:cNvSpPr>
            <p:nvPr/>
          </p:nvSpPr>
          <p:spPr bwMode="auto">
            <a:xfrm>
              <a:off x="5436052" y="2816286"/>
              <a:ext cx="136412" cy="213879"/>
            </a:xfrm>
            <a:custGeom>
              <a:avLst/>
              <a:gdLst>
                <a:gd name="T0" fmla="*/ 81 w 231"/>
                <a:gd name="T1" fmla="*/ 60 h 436"/>
                <a:gd name="T2" fmla="*/ 81 w 231"/>
                <a:gd name="T3" fmla="*/ 56 h 436"/>
                <a:gd name="T4" fmla="*/ 79 w 231"/>
                <a:gd name="T5" fmla="*/ 50 h 436"/>
                <a:gd name="T6" fmla="*/ 76 w 231"/>
                <a:gd name="T7" fmla="*/ 43 h 436"/>
                <a:gd name="T8" fmla="*/ 68 w 231"/>
                <a:gd name="T9" fmla="*/ 26 h 436"/>
                <a:gd name="T10" fmla="*/ 62 w 231"/>
                <a:gd name="T11" fmla="*/ 22 h 436"/>
                <a:gd name="T12" fmla="*/ 56 w 231"/>
                <a:gd name="T13" fmla="*/ 22 h 436"/>
                <a:gd name="T14" fmla="*/ 50 w 231"/>
                <a:gd name="T15" fmla="*/ 25 h 436"/>
                <a:gd name="T16" fmla="*/ 43 w 231"/>
                <a:gd name="T17" fmla="*/ 25 h 436"/>
                <a:gd name="T18" fmla="*/ 41 w 231"/>
                <a:gd name="T19" fmla="*/ 27 h 436"/>
                <a:gd name="T20" fmla="*/ 35 w 231"/>
                <a:gd name="T21" fmla="*/ 28 h 436"/>
                <a:gd name="T22" fmla="*/ 32 w 231"/>
                <a:gd name="T23" fmla="*/ 28 h 436"/>
                <a:gd name="T24" fmla="*/ 30 w 231"/>
                <a:gd name="T25" fmla="*/ 26 h 436"/>
                <a:gd name="T26" fmla="*/ 30 w 231"/>
                <a:gd name="T27" fmla="*/ 23 h 436"/>
                <a:gd name="T28" fmla="*/ 32 w 231"/>
                <a:gd name="T29" fmla="*/ 21 h 436"/>
                <a:gd name="T30" fmla="*/ 35 w 231"/>
                <a:gd name="T31" fmla="*/ 16 h 436"/>
                <a:gd name="T32" fmla="*/ 35 w 231"/>
                <a:gd name="T33" fmla="*/ 13 h 436"/>
                <a:gd name="T34" fmla="*/ 33 w 231"/>
                <a:gd name="T35" fmla="*/ 10 h 436"/>
                <a:gd name="T36" fmla="*/ 28 w 231"/>
                <a:gd name="T37" fmla="*/ 8 h 436"/>
                <a:gd name="T38" fmla="*/ 26 w 231"/>
                <a:gd name="T39" fmla="*/ 3 h 436"/>
                <a:gd name="T40" fmla="*/ 23 w 231"/>
                <a:gd name="T41" fmla="*/ 0 h 436"/>
                <a:gd name="T42" fmla="*/ 21 w 231"/>
                <a:gd name="T43" fmla="*/ 1 h 436"/>
                <a:gd name="T44" fmla="*/ 17 w 231"/>
                <a:gd name="T45" fmla="*/ 5 h 436"/>
                <a:gd name="T46" fmla="*/ 8 w 231"/>
                <a:gd name="T47" fmla="*/ 9 h 436"/>
                <a:gd name="T48" fmla="*/ 2 w 231"/>
                <a:gd name="T49" fmla="*/ 12 h 436"/>
                <a:gd name="T50" fmla="*/ 0 w 231"/>
                <a:gd name="T51" fmla="*/ 18 h 436"/>
                <a:gd name="T52" fmla="*/ 0 w 231"/>
                <a:gd name="T53" fmla="*/ 26 h 436"/>
                <a:gd name="T54" fmla="*/ 7 w 231"/>
                <a:gd name="T55" fmla="*/ 32 h 436"/>
                <a:gd name="T56" fmla="*/ 10 w 231"/>
                <a:gd name="T57" fmla="*/ 40 h 436"/>
                <a:gd name="T58" fmla="*/ 9 w 231"/>
                <a:gd name="T59" fmla="*/ 47 h 436"/>
                <a:gd name="T60" fmla="*/ 7 w 231"/>
                <a:gd name="T61" fmla="*/ 56 h 436"/>
                <a:gd name="T62" fmla="*/ 14 w 231"/>
                <a:gd name="T63" fmla="*/ 64 h 436"/>
                <a:gd name="T64" fmla="*/ 15 w 231"/>
                <a:gd name="T65" fmla="*/ 73 h 436"/>
                <a:gd name="T66" fmla="*/ 17 w 231"/>
                <a:gd name="T67" fmla="*/ 85 h 436"/>
                <a:gd name="T68" fmla="*/ 9 w 231"/>
                <a:gd name="T69" fmla="*/ 103 h 436"/>
                <a:gd name="T70" fmla="*/ 7 w 231"/>
                <a:gd name="T71" fmla="*/ 114 h 436"/>
                <a:gd name="T72" fmla="*/ 16 w 231"/>
                <a:gd name="T73" fmla="*/ 121 h 436"/>
                <a:gd name="T74" fmla="*/ 27 w 231"/>
                <a:gd name="T75" fmla="*/ 136 h 436"/>
                <a:gd name="T76" fmla="*/ 39 w 231"/>
                <a:gd name="T77" fmla="*/ 139 h 436"/>
                <a:gd name="T78" fmla="*/ 47 w 231"/>
                <a:gd name="T79" fmla="*/ 138 h 436"/>
                <a:gd name="T80" fmla="*/ 48 w 231"/>
                <a:gd name="T81" fmla="*/ 135 h 436"/>
                <a:gd name="T82" fmla="*/ 35 w 231"/>
                <a:gd name="T83" fmla="*/ 128 h 436"/>
                <a:gd name="T84" fmla="*/ 23 w 231"/>
                <a:gd name="T85" fmla="*/ 116 h 436"/>
                <a:gd name="T86" fmla="*/ 19 w 231"/>
                <a:gd name="T87" fmla="*/ 106 h 436"/>
                <a:gd name="T88" fmla="*/ 20 w 231"/>
                <a:gd name="T89" fmla="*/ 91 h 436"/>
                <a:gd name="T90" fmla="*/ 26 w 231"/>
                <a:gd name="T91" fmla="*/ 77 h 436"/>
                <a:gd name="T92" fmla="*/ 38 w 231"/>
                <a:gd name="T93" fmla="*/ 75 h 436"/>
                <a:gd name="T94" fmla="*/ 53 w 231"/>
                <a:gd name="T95" fmla="*/ 83 h 436"/>
                <a:gd name="T96" fmla="*/ 48 w 231"/>
                <a:gd name="T97" fmla="*/ 67 h 436"/>
                <a:gd name="T98" fmla="*/ 48 w 231"/>
                <a:gd name="T99" fmla="*/ 64 h 436"/>
                <a:gd name="T100" fmla="*/ 54 w 231"/>
                <a:gd name="T101" fmla="*/ 61 h 436"/>
                <a:gd name="T102" fmla="*/ 62 w 231"/>
                <a:gd name="T103" fmla="*/ 60 h 436"/>
                <a:gd name="T104" fmla="*/ 72 w 231"/>
                <a:gd name="T105" fmla="*/ 60 h 436"/>
                <a:gd name="T106" fmla="*/ 81 w 231"/>
                <a:gd name="T107" fmla="*/ 60 h 4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w 231"/>
                <a:gd name="T163" fmla="*/ 0 h 436"/>
                <a:gd name="T164" fmla="*/ 231 w 231"/>
                <a:gd name="T165" fmla="*/ 436 h 436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T162" t="T163" r="T164" b="T165"/>
              <a:pathLst>
                <a:path w="231" h="436">
                  <a:moveTo>
                    <a:pt x="231" y="187"/>
                  </a:moveTo>
                  <a:lnTo>
                    <a:pt x="231" y="177"/>
                  </a:lnTo>
                  <a:lnTo>
                    <a:pt x="224" y="156"/>
                  </a:lnTo>
                  <a:lnTo>
                    <a:pt x="217" y="134"/>
                  </a:lnTo>
                  <a:lnTo>
                    <a:pt x="194" y="82"/>
                  </a:lnTo>
                  <a:lnTo>
                    <a:pt x="178" y="70"/>
                  </a:lnTo>
                  <a:lnTo>
                    <a:pt x="161" y="68"/>
                  </a:lnTo>
                  <a:lnTo>
                    <a:pt x="144" y="78"/>
                  </a:lnTo>
                  <a:lnTo>
                    <a:pt x="124" y="78"/>
                  </a:lnTo>
                  <a:lnTo>
                    <a:pt x="117" y="85"/>
                  </a:lnTo>
                  <a:lnTo>
                    <a:pt x="100" y="88"/>
                  </a:lnTo>
                  <a:lnTo>
                    <a:pt x="92" y="87"/>
                  </a:lnTo>
                  <a:lnTo>
                    <a:pt x="85" y="82"/>
                  </a:lnTo>
                  <a:lnTo>
                    <a:pt x="85" y="71"/>
                  </a:lnTo>
                  <a:lnTo>
                    <a:pt x="92" y="66"/>
                  </a:lnTo>
                  <a:lnTo>
                    <a:pt x="99" y="51"/>
                  </a:lnTo>
                  <a:lnTo>
                    <a:pt x="99" y="41"/>
                  </a:lnTo>
                  <a:lnTo>
                    <a:pt x="94" y="31"/>
                  </a:lnTo>
                  <a:lnTo>
                    <a:pt x="80" y="26"/>
                  </a:lnTo>
                  <a:lnTo>
                    <a:pt x="73" y="10"/>
                  </a:lnTo>
                  <a:lnTo>
                    <a:pt x="66" y="0"/>
                  </a:lnTo>
                  <a:lnTo>
                    <a:pt x="61" y="2"/>
                  </a:lnTo>
                  <a:lnTo>
                    <a:pt x="48" y="17"/>
                  </a:lnTo>
                  <a:lnTo>
                    <a:pt x="22" y="29"/>
                  </a:lnTo>
                  <a:lnTo>
                    <a:pt x="7" y="38"/>
                  </a:lnTo>
                  <a:lnTo>
                    <a:pt x="0" y="58"/>
                  </a:lnTo>
                  <a:lnTo>
                    <a:pt x="0" y="80"/>
                  </a:lnTo>
                  <a:lnTo>
                    <a:pt x="21" y="100"/>
                  </a:lnTo>
                  <a:lnTo>
                    <a:pt x="29" y="126"/>
                  </a:lnTo>
                  <a:lnTo>
                    <a:pt x="26" y="146"/>
                  </a:lnTo>
                  <a:lnTo>
                    <a:pt x="21" y="175"/>
                  </a:lnTo>
                  <a:lnTo>
                    <a:pt x="41" y="202"/>
                  </a:lnTo>
                  <a:lnTo>
                    <a:pt x="44" y="229"/>
                  </a:lnTo>
                  <a:lnTo>
                    <a:pt x="48" y="268"/>
                  </a:lnTo>
                  <a:lnTo>
                    <a:pt x="26" y="324"/>
                  </a:lnTo>
                  <a:lnTo>
                    <a:pt x="21" y="357"/>
                  </a:lnTo>
                  <a:lnTo>
                    <a:pt x="46" y="379"/>
                  </a:lnTo>
                  <a:lnTo>
                    <a:pt x="77" y="426"/>
                  </a:lnTo>
                  <a:lnTo>
                    <a:pt x="112" y="436"/>
                  </a:lnTo>
                  <a:lnTo>
                    <a:pt x="134" y="433"/>
                  </a:lnTo>
                  <a:lnTo>
                    <a:pt x="136" y="424"/>
                  </a:lnTo>
                  <a:lnTo>
                    <a:pt x="99" y="401"/>
                  </a:lnTo>
                  <a:lnTo>
                    <a:pt x="65" y="363"/>
                  </a:lnTo>
                  <a:lnTo>
                    <a:pt x="53" y="333"/>
                  </a:lnTo>
                  <a:lnTo>
                    <a:pt x="56" y="287"/>
                  </a:lnTo>
                  <a:lnTo>
                    <a:pt x="73" y="243"/>
                  </a:lnTo>
                  <a:lnTo>
                    <a:pt x="109" y="236"/>
                  </a:lnTo>
                  <a:lnTo>
                    <a:pt x="151" y="260"/>
                  </a:lnTo>
                  <a:lnTo>
                    <a:pt x="136" y="211"/>
                  </a:lnTo>
                  <a:lnTo>
                    <a:pt x="136" y="200"/>
                  </a:lnTo>
                  <a:lnTo>
                    <a:pt x="153" y="190"/>
                  </a:lnTo>
                  <a:lnTo>
                    <a:pt x="178" y="189"/>
                  </a:lnTo>
                  <a:lnTo>
                    <a:pt x="206" y="189"/>
                  </a:lnTo>
                  <a:lnTo>
                    <a:pt x="231" y="187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56" name="Freeform 205"/>
            <p:cNvSpPr>
              <a:spLocks/>
            </p:cNvSpPr>
            <p:nvPr/>
          </p:nvSpPr>
          <p:spPr bwMode="auto">
            <a:xfrm>
              <a:off x="5635644" y="3004327"/>
              <a:ext cx="178053" cy="97610"/>
            </a:xfrm>
            <a:custGeom>
              <a:avLst/>
              <a:gdLst>
                <a:gd name="T0" fmla="*/ 92 w 299"/>
                <a:gd name="T1" fmla="*/ 31 h 196"/>
                <a:gd name="T2" fmla="*/ 93 w 299"/>
                <a:gd name="T3" fmla="*/ 29 h 196"/>
                <a:gd name="T4" fmla="*/ 96 w 299"/>
                <a:gd name="T5" fmla="*/ 27 h 196"/>
                <a:gd name="T6" fmla="*/ 102 w 299"/>
                <a:gd name="T7" fmla="*/ 27 h 196"/>
                <a:gd name="T8" fmla="*/ 107 w 299"/>
                <a:gd name="T9" fmla="*/ 24 h 196"/>
                <a:gd name="T10" fmla="*/ 107 w 299"/>
                <a:gd name="T11" fmla="*/ 20 h 196"/>
                <a:gd name="T12" fmla="*/ 103 w 299"/>
                <a:gd name="T13" fmla="*/ 18 h 196"/>
                <a:gd name="T14" fmla="*/ 98 w 299"/>
                <a:gd name="T15" fmla="*/ 17 h 196"/>
                <a:gd name="T16" fmla="*/ 88 w 299"/>
                <a:gd name="T17" fmla="*/ 16 h 196"/>
                <a:gd name="T18" fmla="*/ 86 w 299"/>
                <a:gd name="T19" fmla="*/ 15 h 196"/>
                <a:gd name="T20" fmla="*/ 86 w 299"/>
                <a:gd name="T21" fmla="*/ 9 h 196"/>
                <a:gd name="T22" fmla="*/ 86 w 299"/>
                <a:gd name="T23" fmla="*/ 3 h 196"/>
                <a:gd name="T24" fmla="*/ 77 w 299"/>
                <a:gd name="T25" fmla="*/ 0 h 196"/>
                <a:gd name="T26" fmla="*/ 69 w 299"/>
                <a:gd name="T27" fmla="*/ 5 h 196"/>
                <a:gd name="T28" fmla="*/ 67 w 299"/>
                <a:gd name="T29" fmla="*/ 9 h 196"/>
                <a:gd name="T30" fmla="*/ 64 w 299"/>
                <a:gd name="T31" fmla="*/ 13 h 196"/>
                <a:gd name="T32" fmla="*/ 56 w 299"/>
                <a:gd name="T33" fmla="*/ 18 h 196"/>
                <a:gd name="T34" fmla="*/ 52 w 299"/>
                <a:gd name="T35" fmla="*/ 23 h 196"/>
                <a:gd name="T36" fmla="*/ 44 w 299"/>
                <a:gd name="T37" fmla="*/ 31 h 196"/>
                <a:gd name="T38" fmla="*/ 41 w 299"/>
                <a:gd name="T39" fmla="*/ 34 h 196"/>
                <a:gd name="T40" fmla="*/ 37 w 299"/>
                <a:gd name="T41" fmla="*/ 38 h 196"/>
                <a:gd name="T42" fmla="*/ 31 w 299"/>
                <a:gd name="T43" fmla="*/ 42 h 196"/>
                <a:gd name="T44" fmla="*/ 24 w 299"/>
                <a:gd name="T45" fmla="*/ 45 h 196"/>
                <a:gd name="T46" fmla="*/ 19 w 299"/>
                <a:gd name="T47" fmla="*/ 48 h 196"/>
                <a:gd name="T48" fmla="*/ 19 w 299"/>
                <a:gd name="T49" fmla="*/ 53 h 196"/>
                <a:gd name="T50" fmla="*/ 18 w 299"/>
                <a:gd name="T51" fmla="*/ 55 h 196"/>
                <a:gd name="T52" fmla="*/ 11 w 299"/>
                <a:gd name="T53" fmla="*/ 57 h 196"/>
                <a:gd name="T54" fmla="*/ 2 w 299"/>
                <a:gd name="T55" fmla="*/ 53 h 196"/>
                <a:gd name="T56" fmla="*/ 0 w 299"/>
                <a:gd name="T57" fmla="*/ 56 h 196"/>
                <a:gd name="T58" fmla="*/ 9 w 299"/>
                <a:gd name="T59" fmla="*/ 62 h 196"/>
                <a:gd name="T60" fmla="*/ 23 w 299"/>
                <a:gd name="T61" fmla="*/ 62 h 196"/>
                <a:gd name="T62" fmla="*/ 31 w 299"/>
                <a:gd name="T63" fmla="*/ 56 h 196"/>
                <a:gd name="T64" fmla="*/ 44 w 299"/>
                <a:gd name="T65" fmla="*/ 58 h 196"/>
                <a:gd name="T66" fmla="*/ 51 w 299"/>
                <a:gd name="T67" fmla="*/ 56 h 196"/>
                <a:gd name="T68" fmla="*/ 54 w 299"/>
                <a:gd name="T69" fmla="*/ 50 h 196"/>
                <a:gd name="T70" fmla="*/ 59 w 299"/>
                <a:gd name="T71" fmla="*/ 42 h 196"/>
                <a:gd name="T72" fmla="*/ 63 w 299"/>
                <a:gd name="T73" fmla="*/ 35 h 196"/>
                <a:gd name="T74" fmla="*/ 70 w 299"/>
                <a:gd name="T75" fmla="*/ 31 h 196"/>
                <a:gd name="T76" fmla="*/ 81 w 299"/>
                <a:gd name="T77" fmla="*/ 31 h 196"/>
                <a:gd name="T78" fmla="*/ 92 w 299"/>
                <a:gd name="T79" fmla="*/ 31 h 19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99"/>
                <a:gd name="T121" fmla="*/ 0 h 196"/>
                <a:gd name="T122" fmla="*/ 299 w 299"/>
                <a:gd name="T123" fmla="*/ 196 h 19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99" h="196">
                  <a:moveTo>
                    <a:pt x="258" y="97"/>
                  </a:moveTo>
                  <a:lnTo>
                    <a:pt x="260" y="92"/>
                  </a:lnTo>
                  <a:lnTo>
                    <a:pt x="268" y="85"/>
                  </a:lnTo>
                  <a:lnTo>
                    <a:pt x="285" y="85"/>
                  </a:lnTo>
                  <a:lnTo>
                    <a:pt x="299" y="77"/>
                  </a:lnTo>
                  <a:lnTo>
                    <a:pt x="299" y="63"/>
                  </a:lnTo>
                  <a:lnTo>
                    <a:pt x="288" y="56"/>
                  </a:lnTo>
                  <a:lnTo>
                    <a:pt x="273" y="53"/>
                  </a:lnTo>
                  <a:lnTo>
                    <a:pt x="246" y="50"/>
                  </a:lnTo>
                  <a:lnTo>
                    <a:pt x="239" y="46"/>
                  </a:lnTo>
                  <a:lnTo>
                    <a:pt x="239" y="29"/>
                  </a:lnTo>
                  <a:lnTo>
                    <a:pt x="239" y="11"/>
                  </a:lnTo>
                  <a:lnTo>
                    <a:pt x="214" y="0"/>
                  </a:lnTo>
                  <a:lnTo>
                    <a:pt x="192" y="16"/>
                  </a:lnTo>
                  <a:lnTo>
                    <a:pt x="187" y="28"/>
                  </a:lnTo>
                  <a:lnTo>
                    <a:pt x="178" y="41"/>
                  </a:lnTo>
                  <a:lnTo>
                    <a:pt x="156" y="58"/>
                  </a:lnTo>
                  <a:lnTo>
                    <a:pt x="146" y="73"/>
                  </a:lnTo>
                  <a:lnTo>
                    <a:pt x="122" y="97"/>
                  </a:lnTo>
                  <a:lnTo>
                    <a:pt x="115" y="107"/>
                  </a:lnTo>
                  <a:lnTo>
                    <a:pt x="103" y="119"/>
                  </a:lnTo>
                  <a:lnTo>
                    <a:pt x="86" y="133"/>
                  </a:lnTo>
                  <a:lnTo>
                    <a:pt x="66" y="143"/>
                  </a:lnTo>
                  <a:lnTo>
                    <a:pt x="54" y="153"/>
                  </a:lnTo>
                  <a:lnTo>
                    <a:pt x="53" y="167"/>
                  </a:lnTo>
                  <a:lnTo>
                    <a:pt x="49" y="175"/>
                  </a:lnTo>
                  <a:lnTo>
                    <a:pt x="32" y="179"/>
                  </a:lnTo>
                  <a:lnTo>
                    <a:pt x="5" y="167"/>
                  </a:lnTo>
                  <a:lnTo>
                    <a:pt x="0" y="177"/>
                  </a:lnTo>
                  <a:lnTo>
                    <a:pt x="24" y="196"/>
                  </a:lnTo>
                  <a:lnTo>
                    <a:pt x="63" y="196"/>
                  </a:lnTo>
                  <a:lnTo>
                    <a:pt x="86" y="177"/>
                  </a:lnTo>
                  <a:lnTo>
                    <a:pt x="122" y="184"/>
                  </a:lnTo>
                  <a:lnTo>
                    <a:pt x="142" y="177"/>
                  </a:lnTo>
                  <a:lnTo>
                    <a:pt x="151" y="158"/>
                  </a:lnTo>
                  <a:lnTo>
                    <a:pt x="165" y="133"/>
                  </a:lnTo>
                  <a:lnTo>
                    <a:pt x="176" y="111"/>
                  </a:lnTo>
                  <a:lnTo>
                    <a:pt x="195" y="99"/>
                  </a:lnTo>
                  <a:lnTo>
                    <a:pt x="226" y="99"/>
                  </a:lnTo>
                  <a:lnTo>
                    <a:pt x="258" y="97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57" name="Freeform 206"/>
            <p:cNvSpPr>
              <a:spLocks/>
            </p:cNvSpPr>
            <p:nvPr/>
          </p:nvSpPr>
          <p:spPr bwMode="auto">
            <a:xfrm>
              <a:off x="5535130" y="3096195"/>
              <a:ext cx="11487" cy="12919"/>
            </a:xfrm>
            <a:custGeom>
              <a:avLst/>
              <a:gdLst>
                <a:gd name="T0" fmla="*/ 0 w 26"/>
                <a:gd name="T1" fmla="*/ 8 h 31"/>
                <a:gd name="T2" fmla="*/ 1 w 26"/>
                <a:gd name="T3" fmla="*/ 9 h 31"/>
                <a:gd name="T4" fmla="*/ 7 w 26"/>
                <a:gd name="T5" fmla="*/ 8 h 31"/>
                <a:gd name="T6" fmla="*/ 6 w 26"/>
                <a:gd name="T7" fmla="*/ 1 h 31"/>
                <a:gd name="T8" fmla="*/ 6 w 26"/>
                <a:gd name="T9" fmla="*/ 0 h 31"/>
                <a:gd name="T10" fmla="*/ 0 w 26"/>
                <a:gd name="T11" fmla="*/ 8 h 3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6"/>
                <a:gd name="T19" fmla="*/ 0 h 31"/>
                <a:gd name="T20" fmla="*/ 26 w 26"/>
                <a:gd name="T21" fmla="*/ 31 h 31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6" h="31">
                  <a:moveTo>
                    <a:pt x="0" y="29"/>
                  </a:moveTo>
                  <a:lnTo>
                    <a:pt x="2" y="31"/>
                  </a:lnTo>
                  <a:lnTo>
                    <a:pt x="26" y="26"/>
                  </a:lnTo>
                  <a:lnTo>
                    <a:pt x="24" y="5"/>
                  </a:lnTo>
                  <a:lnTo>
                    <a:pt x="23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58" name="Freeform 207"/>
            <p:cNvSpPr>
              <a:spLocks/>
            </p:cNvSpPr>
            <p:nvPr/>
          </p:nvSpPr>
          <p:spPr bwMode="auto">
            <a:xfrm>
              <a:off x="5482001" y="3025859"/>
              <a:ext cx="64617" cy="83255"/>
            </a:xfrm>
            <a:custGeom>
              <a:avLst/>
              <a:gdLst>
                <a:gd name="T0" fmla="*/ 39 w 112"/>
                <a:gd name="T1" fmla="*/ 46 h 170"/>
                <a:gd name="T2" fmla="*/ 36 w 112"/>
                <a:gd name="T3" fmla="*/ 39 h 170"/>
                <a:gd name="T4" fmla="*/ 33 w 112"/>
                <a:gd name="T5" fmla="*/ 24 h 170"/>
                <a:gd name="T6" fmla="*/ 33 w 112"/>
                <a:gd name="T7" fmla="*/ 12 h 170"/>
                <a:gd name="T8" fmla="*/ 21 w 112"/>
                <a:gd name="T9" fmla="*/ 0 h 170"/>
                <a:gd name="T10" fmla="*/ 20 w 112"/>
                <a:gd name="T11" fmla="*/ 3 h 170"/>
                <a:gd name="T12" fmla="*/ 12 w 112"/>
                <a:gd name="T13" fmla="*/ 4 h 170"/>
                <a:gd name="T14" fmla="*/ 0 w 112"/>
                <a:gd name="T15" fmla="*/ 1 h 170"/>
                <a:gd name="T16" fmla="*/ 10 w 112"/>
                <a:gd name="T17" fmla="*/ 16 h 170"/>
                <a:gd name="T18" fmla="*/ 15 w 112"/>
                <a:gd name="T19" fmla="*/ 33 h 170"/>
                <a:gd name="T20" fmla="*/ 22 w 112"/>
                <a:gd name="T21" fmla="*/ 51 h 170"/>
                <a:gd name="T22" fmla="*/ 31 w 112"/>
                <a:gd name="T23" fmla="*/ 55 h 170"/>
                <a:gd name="T24" fmla="*/ 39 w 112"/>
                <a:gd name="T25" fmla="*/ 46 h 17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12"/>
                <a:gd name="T40" fmla="*/ 0 h 170"/>
                <a:gd name="T41" fmla="*/ 112 w 112"/>
                <a:gd name="T42" fmla="*/ 170 h 170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12" h="170">
                  <a:moveTo>
                    <a:pt x="112" y="141"/>
                  </a:moveTo>
                  <a:lnTo>
                    <a:pt x="103" y="121"/>
                  </a:lnTo>
                  <a:lnTo>
                    <a:pt x="95" y="73"/>
                  </a:lnTo>
                  <a:lnTo>
                    <a:pt x="95" y="36"/>
                  </a:lnTo>
                  <a:lnTo>
                    <a:pt x="59" y="0"/>
                  </a:lnTo>
                  <a:lnTo>
                    <a:pt x="57" y="9"/>
                  </a:lnTo>
                  <a:lnTo>
                    <a:pt x="35" y="12"/>
                  </a:lnTo>
                  <a:lnTo>
                    <a:pt x="0" y="2"/>
                  </a:lnTo>
                  <a:lnTo>
                    <a:pt x="30" y="48"/>
                  </a:lnTo>
                  <a:lnTo>
                    <a:pt x="42" y="102"/>
                  </a:lnTo>
                  <a:lnTo>
                    <a:pt x="64" y="158"/>
                  </a:lnTo>
                  <a:lnTo>
                    <a:pt x="89" y="170"/>
                  </a:lnTo>
                  <a:lnTo>
                    <a:pt x="112" y="141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59" name="Freeform 208"/>
            <p:cNvSpPr>
              <a:spLocks/>
            </p:cNvSpPr>
            <p:nvPr/>
          </p:nvSpPr>
          <p:spPr bwMode="auto">
            <a:xfrm>
              <a:off x="5810826" y="2844994"/>
              <a:ext cx="78975" cy="100480"/>
            </a:xfrm>
            <a:custGeom>
              <a:avLst/>
              <a:gdLst>
                <a:gd name="T0" fmla="*/ 17 w 134"/>
                <a:gd name="T1" fmla="*/ 65 h 205"/>
                <a:gd name="T2" fmla="*/ 19 w 134"/>
                <a:gd name="T3" fmla="*/ 63 h 205"/>
                <a:gd name="T4" fmla="*/ 21 w 134"/>
                <a:gd name="T5" fmla="*/ 60 h 205"/>
                <a:gd name="T6" fmla="*/ 25 w 134"/>
                <a:gd name="T7" fmla="*/ 59 h 205"/>
                <a:gd name="T8" fmla="*/ 29 w 134"/>
                <a:gd name="T9" fmla="*/ 59 h 205"/>
                <a:gd name="T10" fmla="*/ 33 w 134"/>
                <a:gd name="T11" fmla="*/ 57 h 205"/>
                <a:gd name="T12" fmla="*/ 36 w 134"/>
                <a:gd name="T13" fmla="*/ 57 h 205"/>
                <a:gd name="T14" fmla="*/ 36 w 134"/>
                <a:gd name="T15" fmla="*/ 63 h 205"/>
                <a:gd name="T16" fmla="*/ 43 w 134"/>
                <a:gd name="T17" fmla="*/ 62 h 205"/>
                <a:gd name="T18" fmla="*/ 43 w 134"/>
                <a:gd name="T19" fmla="*/ 59 h 205"/>
                <a:gd name="T20" fmla="*/ 47 w 134"/>
                <a:gd name="T21" fmla="*/ 55 h 205"/>
                <a:gd name="T22" fmla="*/ 47 w 134"/>
                <a:gd name="T23" fmla="*/ 50 h 205"/>
                <a:gd name="T24" fmla="*/ 43 w 134"/>
                <a:gd name="T25" fmla="*/ 47 h 205"/>
                <a:gd name="T26" fmla="*/ 40 w 134"/>
                <a:gd name="T27" fmla="*/ 46 h 205"/>
                <a:gd name="T28" fmla="*/ 38 w 134"/>
                <a:gd name="T29" fmla="*/ 45 h 205"/>
                <a:gd name="T30" fmla="*/ 35 w 134"/>
                <a:gd name="T31" fmla="*/ 45 h 205"/>
                <a:gd name="T32" fmla="*/ 31 w 134"/>
                <a:gd name="T33" fmla="*/ 42 h 205"/>
                <a:gd name="T34" fmla="*/ 27 w 134"/>
                <a:gd name="T35" fmla="*/ 45 h 205"/>
                <a:gd name="T36" fmla="*/ 23 w 134"/>
                <a:gd name="T37" fmla="*/ 42 h 205"/>
                <a:gd name="T38" fmla="*/ 20 w 134"/>
                <a:gd name="T39" fmla="*/ 39 h 205"/>
                <a:gd name="T40" fmla="*/ 20 w 134"/>
                <a:gd name="T41" fmla="*/ 32 h 205"/>
                <a:gd name="T42" fmla="*/ 20 w 134"/>
                <a:gd name="T43" fmla="*/ 26 h 205"/>
                <a:gd name="T44" fmla="*/ 25 w 134"/>
                <a:gd name="T45" fmla="*/ 22 h 205"/>
                <a:gd name="T46" fmla="*/ 27 w 134"/>
                <a:gd name="T47" fmla="*/ 17 h 205"/>
                <a:gd name="T48" fmla="*/ 26 w 134"/>
                <a:gd name="T49" fmla="*/ 10 h 205"/>
                <a:gd name="T50" fmla="*/ 26 w 134"/>
                <a:gd name="T51" fmla="*/ 2 h 205"/>
                <a:gd name="T52" fmla="*/ 23 w 134"/>
                <a:gd name="T53" fmla="*/ 2 h 205"/>
                <a:gd name="T54" fmla="*/ 19 w 134"/>
                <a:gd name="T55" fmla="*/ 3 h 205"/>
                <a:gd name="T56" fmla="*/ 15 w 134"/>
                <a:gd name="T57" fmla="*/ 2 h 205"/>
                <a:gd name="T58" fmla="*/ 13 w 134"/>
                <a:gd name="T59" fmla="*/ 0 h 205"/>
                <a:gd name="T60" fmla="*/ 9 w 134"/>
                <a:gd name="T61" fmla="*/ 1 h 205"/>
                <a:gd name="T62" fmla="*/ 9 w 134"/>
                <a:gd name="T63" fmla="*/ 5 h 205"/>
                <a:gd name="T64" fmla="*/ 12 w 134"/>
                <a:gd name="T65" fmla="*/ 9 h 205"/>
                <a:gd name="T66" fmla="*/ 10 w 134"/>
                <a:gd name="T67" fmla="*/ 14 h 205"/>
                <a:gd name="T68" fmla="*/ 8 w 134"/>
                <a:gd name="T69" fmla="*/ 19 h 205"/>
                <a:gd name="T70" fmla="*/ 8 w 134"/>
                <a:gd name="T71" fmla="*/ 25 h 205"/>
                <a:gd name="T72" fmla="*/ 8 w 134"/>
                <a:gd name="T73" fmla="*/ 32 h 205"/>
                <a:gd name="T74" fmla="*/ 7 w 134"/>
                <a:gd name="T75" fmla="*/ 35 h 205"/>
                <a:gd name="T76" fmla="*/ 4 w 134"/>
                <a:gd name="T77" fmla="*/ 38 h 205"/>
                <a:gd name="T78" fmla="*/ 2 w 134"/>
                <a:gd name="T79" fmla="*/ 40 h 205"/>
                <a:gd name="T80" fmla="*/ 0 w 134"/>
                <a:gd name="T81" fmla="*/ 42 h 205"/>
                <a:gd name="T82" fmla="*/ 0 w 134"/>
                <a:gd name="T83" fmla="*/ 45 h 205"/>
                <a:gd name="T84" fmla="*/ 0 w 134"/>
                <a:gd name="T85" fmla="*/ 49 h 205"/>
                <a:gd name="T86" fmla="*/ 1 w 134"/>
                <a:gd name="T87" fmla="*/ 52 h 205"/>
                <a:gd name="T88" fmla="*/ 3 w 134"/>
                <a:gd name="T89" fmla="*/ 55 h 205"/>
                <a:gd name="T90" fmla="*/ 8 w 134"/>
                <a:gd name="T91" fmla="*/ 60 h 205"/>
                <a:gd name="T92" fmla="*/ 13 w 134"/>
                <a:gd name="T93" fmla="*/ 65 h 205"/>
                <a:gd name="T94" fmla="*/ 17 w 134"/>
                <a:gd name="T95" fmla="*/ 65 h 205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134"/>
                <a:gd name="T145" fmla="*/ 0 h 205"/>
                <a:gd name="T146" fmla="*/ 134 w 134"/>
                <a:gd name="T147" fmla="*/ 205 h 205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134" h="205">
                  <a:moveTo>
                    <a:pt x="49" y="205"/>
                  </a:moveTo>
                  <a:lnTo>
                    <a:pt x="54" y="200"/>
                  </a:lnTo>
                  <a:lnTo>
                    <a:pt x="61" y="190"/>
                  </a:lnTo>
                  <a:lnTo>
                    <a:pt x="70" y="185"/>
                  </a:lnTo>
                  <a:lnTo>
                    <a:pt x="83" y="187"/>
                  </a:lnTo>
                  <a:lnTo>
                    <a:pt x="95" y="180"/>
                  </a:lnTo>
                  <a:lnTo>
                    <a:pt x="104" y="180"/>
                  </a:lnTo>
                  <a:lnTo>
                    <a:pt x="104" y="200"/>
                  </a:lnTo>
                  <a:lnTo>
                    <a:pt x="122" y="195"/>
                  </a:lnTo>
                  <a:lnTo>
                    <a:pt x="122" y="185"/>
                  </a:lnTo>
                  <a:lnTo>
                    <a:pt x="133" y="175"/>
                  </a:lnTo>
                  <a:lnTo>
                    <a:pt x="134" y="159"/>
                  </a:lnTo>
                  <a:lnTo>
                    <a:pt x="124" y="149"/>
                  </a:lnTo>
                  <a:lnTo>
                    <a:pt x="114" y="144"/>
                  </a:lnTo>
                  <a:lnTo>
                    <a:pt x="107" y="142"/>
                  </a:lnTo>
                  <a:lnTo>
                    <a:pt x="99" y="141"/>
                  </a:lnTo>
                  <a:lnTo>
                    <a:pt x="88" y="134"/>
                  </a:lnTo>
                  <a:lnTo>
                    <a:pt x="77" y="141"/>
                  </a:lnTo>
                  <a:lnTo>
                    <a:pt x="66" y="134"/>
                  </a:lnTo>
                  <a:lnTo>
                    <a:pt x="58" y="124"/>
                  </a:lnTo>
                  <a:lnTo>
                    <a:pt x="56" y="102"/>
                  </a:lnTo>
                  <a:lnTo>
                    <a:pt x="56" y="81"/>
                  </a:lnTo>
                  <a:lnTo>
                    <a:pt x="70" y="69"/>
                  </a:lnTo>
                  <a:lnTo>
                    <a:pt x="78" y="53"/>
                  </a:lnTo>
                  <a:lnTo>
                    <a:pt x="75" y="32"/>
                  </a:lnTo>
                  <a:lnTo>
                    <a:pt x="73" y="5"/>
                  </a:lnTo>
                  <a:lnTo>
                    <a:pt x="65" y="5"/>
                  </a:lnTo>
                  <a:lnTo>
                    <a:pt x="53" y="10"/>
                  </a:lnTo>
                  <a:lnTo>
                    <a:pt x="43" y="5"/>
                  </a:lnTo>
                  <a:lnTo>
                    <a:pt x="38" y="0"/>
                  </a:lnTo>
                  <a:lnTo>
                    <a:pt x="26" y="3"/>
                  </a:lnTo>
                  <a:lnTo>
                    <a:pt x="27" y="15"/>
                  </a:lnTo>
                  <a:lnTo>
                    <a:pt x="34" y="29"/>
                  </a:lnTo>
                  <a:lnTo>
                    <a:pt x="29" y="44"/>
                  </a:lnTo>
                  <a:lnTo>
                    <a:pt x="24" y="61"/>
                  </a:lnTo>
                  <a:lnTo>
                    <a:pt x="22" y="80"/>
                  </a:lnTo>
                  <a:lnTo>
                    <a:pt x="22" y="100"/>
                  </a:lnTo>
                  <a:lnTo>
                    <a:pt x="19" y="110"/>
                  </a:lnTo>
                  <a:lnTo>
                    <a:pt x="12" y="120"/>
                  </a:lnTo>
                  <a:lnTo>
                    <a:pt x="5" y="125"/>
                  </a:lnTo>
                  <a:lnTo>
                    <a:pt x="0" y="134"/>
                  </a:lnTo>
                  <a:lnTo>
                    <a:pt x="0" y="142"/>
                  </a:lnTo>
                  <a:lnTo>
                    <a:pt x="0" y="154"/>
                  </a:lnTo>
                  <a:lnTo>
                    <a:pt x="4" y="165"/>
                  </a:lnTo>
                  <a:lnTo>
                    <a:pt x="9" y="173"/>
                  </a:lnTo>
                  <a:lnTo>
                    <a:pt x="22" y="188"/>
                  </a:lnTo>
                  <a:lnTo>
                    <a:pt x="38" y="204"/>
                  </a:lnTo>
                  <a:lnTo>
                    <a:pt x="49" y="205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60" name="Freeform 209"/>
            <p:cNvSpPr>
              <a:spLocks/>
            </p:cNvSpPr>
            <p:nvPr/>
          </p:nvSpPr>
          <p:spPr bwMode="auto">
            <a:xfrm>
              <a:off x="5851031" y="2974183"/>
              <a:ext cx="76103" cy="57417"/>
            </a:xfrm>
            <a:custGeom>
              <a:avLst/>
              <a:gdLst>
                <a:gd name="T0" fmla="*/ 35 w 127"/>
                <a:gd name="T1" fmla="*/ 37 h 113"/>
                <a:gd name="T2" fmla="*/ 35 w 127"/>
                <a:gd name="T3" fmla="*/ 33 h 113"/>
                <a:gd name="T4" fmla="*/ 35 w 127"/>
                <a:gd name="T5" fmla="*/ 27 h 113"/>
                <a:gd name="T6" fmla="*/ 37 w 127"/>
                <a:gd name="T7" fmla="*/ 23 h 113"/>
                <a:gd name="T8" fmla="*/ 40 w 127"/>
                <a:gd name="T9" fmla="*/ 27 h 113"/>
                <a:gd name="T10" fmla="*/ 42 w 127"/>
                <a:gd name="T11" fmla="*/ 29 h 113"/>
                <a:gd name="T12" fmla="*/ 45 w 127"/>
                <a:gd name="T13" fmla="*/ 24 h 113"/>
                <a:gd name="T14" fmla="*/ 45 w 127"/>
                <a:gd name="T15" fmla="*/ 17 h 113"/>
                <a:gd name="T16" fmla="*/ 42 w 127"/>
                <a:gd name="T17" fmla="*/ 7 h 113"/>
                <a:gd name="T18" fmla="*/ 40 w 127"/>
                <a:gd name="T19" fmla="*/ 2 h 113"/>
                <a:gd name="T20" fmla="*/ 35 w 127"/>
                <a:gd name="T21" fmla="*/ 0 h 113"/>
                <a:gd name="T22" fmla="*/ 35 w 127"/>
                <a:gd name="T23" fmla="*/ 6 h 113"/>
                <a:gd name="T24" fmla="*/ 30 w 127"/>
                <a:gd name="T25" fmla="*/ 7 h 113"/>
                <a:gd name="T26" fmla="*/ 29 w 127"/>
                <a:gd name="T27" fmla="*/ 10 h 113"/>
                <a:gd name="T28" fmla="*/ 23 w 127"/>
                <a:gd name="T29" fmla="*/ 12 h 113"/>
                <a:gd name="T30" fmla="*/ 17 w 127"/>
                <a:gd name="T31" fmla="*/ 14 h 113"/>
                <a:gd name="T32" fmla="*/ 19 w 127"/>
                <a:gd name="T33" fmla="*/ 11 h 113"/>
                <a:gd name="T34" fmla="*/ 16 w 127"/>
                <a:gd name="T35" fmla="*/ 9 h 113"/>
                <a:gd name="T36" fmla="*/ 13 w 127"/>
                <a:gd name="T37" fmla="*/ 10 h 113"/>
                <a:gd name="T38" fmla="*/ 10 w 127"/>
                <a:gd name="T39" fmla="*/ 12 h 113"/>
                <a:gd name="T40" fmla="*/ 4 w 127"/>
                <a:gd name="T41" fmla="*/ 15 h 113"/>
                <a:gd name="T42" fmla="*/ 0 w 127"/>
                <a:gd name="T43" fmla="*/ 22 h 113"/>
                <a:gd name="T44" fmla="*/ 2 w 127"/>
                <a:gd name="T45" fmla="*/ 27 h 113"/>
                <a:gd name="T46" fmla="*/ 5 w 127"/>
                <a:gd name="T47" fmla="*/ 23 h 113"/>
                <a:gd name="T48" fmla="*/ 9 w 127"/>
                <a:gd name="T49" fmla="*/ 18 h 113"/>
                <a:gd name="T50" fmla="*/ 10 w 127"/>
                <a:gd name="T51" fmla="*/ 19 h 113"/>
                <a:gd name="T52" fmla="*/ 10 w 127"/>
                <a:gd name="T53" fmla="*/ 19 h 113"/>
                <a:gd name="T54" fmla="*/ 15 w 127"/>
                <a:gd name="T55" fmla="*/ 19 h 113"/>
                <a:gd name="T56" fmla="*/ 17 w 127"/>
                <a:gd name="T57" fmla="*/ 18 h 113"/>
                <a:gd name="T58" fmla="*/ 19 w 127"/>
                <a:gd name="T59" fmla="*/ 19 h 113"/>
                <a:gd name="T60" fmla="*/ 21 w 127"/>
                <a:gd name="T61" fmla="*/ 21 h 113"/>
                <a:gd name="T62" fmla="*/ 21 w 127"/>
                <a:gd name="T63" fmla="*/ 24 h 113"/>
                <a:gd name="T64" fmla="*/ 21 w 127"/>
                <a:gd name="T65" fmla="*/ 28 h 113"/>
                <a:gd name="T66" fmla="*/ 22 w 127"/>
                <a:gd name="T67" fmla="*/ 31 h 113"/>
                <a:gd name="T68" fmla="*/ 26 w 127"/>
                <a:gd name="T69" fmla="*/ 34 h 113"/>
                <a:gd name="T70" fmla="*/ 31 w 127"/>
                <a:gd name="T71" fmla="*/ 37 h 113"/>
                <a:gd name="T72" fmla="*/ 35 w 127"/>
                <a:gd name="T73" fmla="*/ 37 h 113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127"/>
                <a:gd name="T112" fmla="*/ 0 h 113"/>
                <a:gd name="T113" fmla="*/ 127 w 127"/>
                <a:gd name="T114" fmla="*/ 113 h 113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127" h="113">
                  <a:moveTo>
                    <a:pt x="100" y="113"/>
                  </a:moveTo>
                  <a:lnTo>
                    <a:pt x="100" y="100"/>
                  </a:lnTo>
                  <a:lnTo>
                    <a:pt x="100" y="81"/>
                  </a:lnTo>
                  <a:lnTo>
                    <a:pt x="104" y="71"/>
                  </a:lnTo>
                  <a:lnTo>
                    <a:pt x="112" y="81"/>
                  </a:lnTo>
                  <a:lnTo>
                    <a:pt x="119" y="88"/>
                  </a:lnTo>
                  <a:lnTo>
                    <a:pt x="127" y="74"/>
                  </a:lnTo>
                  <a:lnTo>
                    <a:pt x="127" y="52"/>
                  </a:lnTo>
                  <a:lnTo>
                    <a:pt x="119" y="20"/>
                  </a:lnTo>
                  <a:lnTo>
                    <a:pt x="114" y="5"/>
                  </a:lnTo>
                  <a:lnTo>
                    <a:pt x="100" y="0"/>
                  </a:lnTo>
                  <a:lnTo>
                    <a:pt x="98" y="18"/>
                  </a:lnTo>
                  <a:lnTo>
                    <a:pt x="85" y="22"/>
                  </a:lnTo>
                  <a:lnTo>
                    <a:pt x="82" y="30"/>
                  </a:lnTo>
                  <a:lnTo>
                    <a:pt x="66" y="37"/>
                  </a:lnTo>
                  <a:lnTo>
                    <a:pt x="49" y="44"/>
                  </a:lnTo>
                  <a:lnTo>
                    <a:pt x="54" y="34"/>
                  </a:lnTo>
                  <a:lnTo>
                    <a:pt x="46" y="29"/>
                  </a:lnTo>
                  <a:lnTo>
                    <a:pt x="37" y="30"/>
                  </a:lnTo>
                  <a:lnTo>
                    <a:pt x="29" y="37"/>
                  </a:lnTo>
                  <a:lnTo>
                    <a:pt x="10" y="47"/>
                  </a:lnTo>
                  <a:lnTo>
                    <a:pt x="0" y="68"/>
                  </a:lnTo>
                  <a:lnTo>
                    <a:pt x="5" y="81"/>
                  </a:lnTo>
                  <a:lnTo>
                    <a:pt x="14" y="69"/>
                  </a:lnTo>
                  <a:lnTo>
                    <a:pt x="24" y="56"/>
                  </a:lnTo>
                  <a:lnTo>
                    <a:pt x="27" y="59"/>
                  </a:lnTo>
                  <a:lnTo>
                    <a:pt x="29" y="59"/>
                  </a:lnTo>
                  <a:lnTo>
                    <a:pt x="41" y="57"/>
                  </a:lnTo>
                  <a:lnTo>
                    <a:pt x="48" y="54"/>
                  </a:lnTo>
                  <a:lnTo>
                    <a:pt x="54" y="57"/>
                  </a:lnTo>
                  <a:lnTo>
                    <a:pt x="59" y="64"/>
                  </a:lnTo>
                  <a:lnTo>
                    <a:pt x="58" y="74"/>
                  </a:lnTo>
                  <a:lnTo>
                    <a:pt x="58" y="86"/>
                  </a:lnTo>
                  <a:lnTo>
                    <a:pt x="61" y="96"/>
                  </a:lnTo>
                  <a:lnTo>
                    <a:pt x="73" y="105"/>
                  </a:lnTo>
                  <a:lnTo>
                    <a:pt x="88" y="113"/>
                  </a:lnTo>
                  <a:lnTo>
                    <a:pt x="100" y="113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61" name="Freeform 210"/>
            <p:cNvSpPr>
              <a:spLocks/>
            </p:cNvSpPr>
            <p:nvPr/>
          </p:nvSpPr>
          <p:spPr bwMode="auto">
            <a:xfrm>
              <a:off x="5769184" y="2954087"/>
              <a:ext cx="37334" cy="40192"/>
            </a:xfrm>
            <a:custGeom>
              <a:avLst/>
              <a:gdLst>
                <a:gd name="T0" fmla="*/ 0 w 66"/>
                <a:gd name="T1" fmla="*/ 25 h 78"/>
                <a:gd name="T2" fmla="*/ 18 w 66"/>
                <a:gd name="T3" fmla="*/ 6 h 78"/>
                <a:gd name="T4" fmla="*/ 21 w 66"/>
                <a:gd name="T5" fmla="*/ 0 h 78"/>
                <a:gd name="T6" fmla="*/ 23 w 66"/>
                <a:gd name="T7" fmla="*/ 0 h 78"/>
                <a:gd name="T8" fmla="*/ 23 w 66"/>
                <a:gd name="T9" fmla="*/ 7 h 78"/>
                <a:gd name="T10" fmla="*/ 18 w 66"/>
                <a:gd name="T11" fmla="*/ 11 h 78"/>
                <a:gd name="T12" fmla="*/ 15 w 66"/>
                <a:gd name="T13" fmla="*/ 14 h 78"/>
                <a:gd name="T14" fmla="*/ 9 w 66"/>
                <a:gd name="T15" fmla="*/ 20 h 78"/>
                <a:gd name="T16" fmla="*/ 0 w 66"/>
                <a:gd name="T17" fmla="*/ 25 h 78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66"/>
                <a:gd name="T28" fmla="*/ 0 h 78"/>
                <a:gd name="T29" fmla="*/ 66 w 66"/>
                <a:gd name="T30" fmla="*/ 78 h 78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6" h="78">
                  <a:moveTo>
                    <a:pt x="0" y="78"/>
                  </a:moveTo>
                  <a:lnTo>
                    <a:pt x="51" y="20"/>
                  </a:lnTo>
                  <a:lnTo>
                    <a:pt x="60" y="1"/>
                  </a:lnTo>
                  <a:lnTo>
                    <a:pt x="65" y="0"/>
                  </a:lnTo>
                  <a:lnTo>
                    <a:pt x="66" y="22"/>
                  </a:lnTo>
                  <a:lnTo>
                    <a:pt x="51" y="34"/>
                  </a:lnTo>
                  <a:lnTo>
                    <a:pt x="43" y="44"/>
                  </a:lnTo>
                  <a:lnTo>
                    <a:pt x="26" y="61"/>
                  </a:lnTo>
                  <a:lnTo>
                    <a:pt x="0" y="78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62" name="Freeform 211"/>
            <p:cNvSpPr>
              <a:spLocks/>
            </p:cNvSpPr>
            <p:nvPr/>
          </p:nvSpPr>
          <p:spPr bwMode="auto">
            <a:xfrm>
              <a:off x="5848159" y="2948346"/>
              <a:ext cx="18666" cy="15789"/>
            </a:xfrm>
            <a:custGeom>
              <a:avLst/>
              <a:gdLst>
                <a:gd name="T0" fmla="*/ 4 w 34"/>
                <a:gd name="T1" fmla="*/ 11 h 32"/>
                <a:gd name="T2" fmla="*/ 8 w 34"/>
                <a:gd name="T3" fmla="*/ 9 h 32"/>
                <a:gd name="T4" fmla="*/ 11 w 34"/>
                <a:gd name="T5" fmla="*/ 3 h 32"/>
                <a:gd name="T6" fmla="*/ 6 w 34"/>
                <a:gd name="T7" fmla="*/ 1 h 32"/>
                <a:gd name="T8" fmla="*/ 1 w 34"/>
                <a:gd name="T9" fmla="*/ 0 h 32"/>
                <a:gd name="T10" fmla="*/ 1 w 34"/>
                <a:gd name="T11" fmla="*/ 4 h 32"/>
                <a:gd name="T12" fmla="*/ 0 w 34"/>
                <a:gd name="T13" fmla="*/ 11 h 32"/>
                <a:gd name="T14" fmla="*/ 4 w 34"/>
                <a:gd name="T15" fmla="*/ 11 h 32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34"/>
                <a:gd name="T25" fmla="*/ 0 h 32"/>
                <a:gd name="T26" fmla="*/ 34 w 34"/>
                <a:gd name="T27" fmla="*/ 32 h 32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34" h="32">
                  <a:moveTo>
                    <a:pt x="12" y="32"/>
                  </a:moveTo>
                  <a:lnTo>
                    <a:pt x="24" y="25"/>
                  </a:lnTo>
                  <a:lnTo>
                    <a:pt x="34" y="8"/>
                  </a:lnTo>
                  <a:lnTo>
                    <a:pt x="17" y="3"/>
                  </a:lnTo>
                  <a:lnTo>
                    <a:pt x="4" y="0"/>
                  </a:lnTo>
                  <a:lnTo>
                    <a:pt x="4" y="12"/>
                  </a:lnTo>
                  <a:lnTo>
                    <a:pt x="0" y="32"/>
                  </a:lnTo>
                  <a:lnTo>
                    <a:pt x="12" y="32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63" name="Freeform 212"/>
            <p:cNvSpPr>
              <a:spLocks/>
            </p:cNvSpPr>
            <p:nvPr/>
          </p:nvSpPr>
          <p:spPr bwMode="auto">
            <a:xfrm>
              <a:off x="5859647" y="2955522"/>
              <a:ext cx="12923" cy="31580"/>
            </a:xfrm>
            <a:custGeom>
              <a:avLst/>
              <a:gdLst>
                <a:gd name="T0" fmla="*/ 1 w 19"/>
                <a:gd name="T1" fmla="*/ 20 h 59"/>
                <a:gd name="T2" fmla="*/ 0 w 19"/>
                <a:gd name="T3" fmla="*/ 14 h 59"/>
                <a:gd name="T4" fmla="*/ 3 w 19"/>
                <a:gd name="T5" fmla="*/ 8 h 59"/>
                <a:gd name="T6" fmla="*/ 3 w 19"/>
                <a:gd name="T7" fmla="*/ 4 h 59"/>
                <a:gd name="T8" fmla="*/ 8 w 19"/>
                <a:gd name="T9" fmla="*/ 0 h 59"/>
                <a:gd name="T10" fmla="*/ 8 w 19"/>
                <a:gd name="T11" fmla="*/ 6 h 59"/>
                <a:gd name="T12" fmla="*/ 5 w 19"/>
                <a:gd name="T13" fmla="*/ 12 h 59"/>
                <a:gd name="T14" fmla="*/ 5 w 19"/>
                <a:gd name="T15" fmla="*/ 18 h 59"/>
                <a:gd name="T16" fmla="*/ 1 w 19"/>
                <a:gd name="T17" fmla="*/ 20 h 59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9"/>
                <a:gd name="T28" fmla="*/ 0 h 59"/>
                <a:gd name="T29" fmla="*/ 19 w 19"/>
                <a:gd name="T30" fmla="*/ 59 h 59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9" h="59">
                  <a:moveTo>
                    <a:pt x="2" y="59"/>
                  </a:moveTo>
                  <a:lnTo>
                    <a:pt x="0" y="41"/>
                  </a:lnTo>
                  <a:lnTo>
                    <a:pt x="6" y="25"/>
                  </a:lnTo>
                  <a:lnTo>
                    <a:pt x="6" y="12"/>
                  </a:lnTo>
                  <a:lnTo>
                    <a:pt x="19" y="0"/>
                  </a:lnTo>
                  <a:lnTo>
                    <a:pt x="19" y="17"/>
                  </a:lnTo>
                  <a:lnTo>
                    <a:pt x="11" y="34"/>
                  </a:lnTo>
                  <a:lnTo>
                    <a:pt x="12" y="54"/>
                  </a:lnTo>
                  <a:lnTo>
                    <a:pt x="2" y="59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64" name="Freeform 213"/>
            <p:cNvSpPr>
              <a:spLocks/>
            </p:cNvSpPr>
            <p:nvPr/>
          </p:nvSpPr>
          <p:spPr bwMode="auto">
            <a:xfrm>
              <a:off x="5631336" y="3054568"/>
              <a:ext cx="165131" cy="122011"/>
            </a:xfrm>
            <a:custGeom>
              <a:avLst/>
              <a:gdLst>
                <a:gd name="T0" fmla="*/ 94 w 278"/>
                <a:gd name="T1" fmla="*/ 0 h 250"/>
                <a:gd name="T2" fmla="*/ 83 w 278"/>
                <a:gd name="T3" fmla="*/ 1 h 250"/>
                <a:gd name="T4" fmla="*/ 72 w 278"/>
                <a:gd name="T5" fmla="*/ 1 h 250"/>
                <a:gd name="T6" fmla="*/ 65 w 278"/>
                <a:gd name="T7" fmla="*/ 4 h 250"/>
                <a:gd name="T8" fmla="*/ 61 w 278"/>
                <a:gd name="T9" fmla="*/ 12 h 250"/>
                <a:gd name="T10" fmla="*/ 56 w 278"/>
                <a:gd name="T11" fmla="*/ 20 h 250"/>
                <a:gd name="T12" fmla="*/ 53 w 278"/>
                <a:gd name="T13" fmla="*/ 26 h 250"/>
                <a:gd name="T14" fmla="*/ 46 w 278"/>
                <a:gd name="T15" fmla="*/ 28 h 250"/>
                <a:gd name="T16" fmla="*/ 33 w 278"/>
                <a:gd name="T17" fmla="*/ 26 h 250"/>
                <a:gd name="T18" fmla="*/ 25 w 278"/>
                <a:gd name="T19" fmla="*/ 32 h 250"/>
                <a:gd name="T20" fmla="*/ 11 w 278"/>
                <a:gd name="T21" fmla="*/ 32 h 250"/>
                <a:gd name="T22" fmla="*/ 2 w 278"/>
                <a:gd name="T23" fmla="*/ 26 h 250"/>
                <a:gd name="T24" fmla="*/ 0 w 278"/>
                <a:gd name="T25" fmla="*/ 29 h 250"/>
                <a:gd name="T26" fmla="*/ 2 w 278"/>
                <a:gd name="T27" fmla="*/ 37 h 250"/>
                <a:gd name="T28" fmla="*/ 2 w 278"/>
                <a:gd name="T29" fmla="*/ 45 h 250"/>
                <a:gd name="T30" fmla="*/ 7 w 278"/>
                <a:gd name="T31" fmla="*/ 52 h 250"/>
                <a:gd name="T32" fmla="*/ 10 w 278"/>
                <a:gd name="T33" fmla="*/ 59 h 250"/>
                <a:gd name="T34" fmla="*/ 14 w 278"/>
                <a:gd name="T35" fmla="*/ 66 h 250"/>
                <a:gd name="T36" fmla="*/ 22 w 278"/>
                <a:gd name="T37" fmla="*/ 69 h 250"/>
                <a:gd name="T38" fmla="*/ 31 w 278"/>
                <a:gd name="T39" fmla="*/ 72 h 250"/>
                <a:gd name="T40" fmla="*/ 46 w 278"/>
                <a:gd name="T41" fmla="*/ 72 h 250"/>
                <a:gd name="T42" fmla="*/ 52 w 278"/>
                <a:gd name="T43" fmla="*/ 73 h 250"/>
                <a:gd name="T44" fmla="*/ 56 w 278"/>
                <a:gd name="T45" fmla="*/ 76 h 250"/>
                <a:gd name="T46" fmla="*/ 62 w 278"/>
                <a:gd name="T47" fmla="*/ 80 h 250"/>
                <a:gd name="T48" fmla="*/ 73 w 278"/>
                <a:gd name="T49" fmla="*/ 73 h 250"/>
                <a:gd name="T50" fmla="*/ 73 w 278"/>
                <a:gd name="T51" fmla="*/ 64 h 250"/>
                <a:gd name="T52" fmla="*/ 75 w 278"/>
                <a:gd name="T53" fmla="*/ 54 h 250"/>
                <a:gd name="T54" fmla="*/ 83 w 278"/>
                <a:gd name="T55" fmla="*/ 50 h 250"/>
                <a:gd name="T56" fmla="*/ 87 w 278"/>
                <a:gd name="T57" fmla="*/ 36 h 250"/>
                <a:gd name="T58" fmla="*/ 89 w 278"/>
                <a:gd name="T59" fmla="*/ 34 h 250"/>
                <a:gd name="T60" fmla="*/ 96 w 278"/>
                <a:gd name="T61" fmla="*/ 32 h 250"/>
                <a:gd name="T62" fmla="*/ 99 w 278"/>
                <a:gd name="T63" fmla="*/ 29 h 250"/>
                <a:gd name="T64" fmla="*/ 99 w 278"/>
                <a:gd name="T65" fmla="*/ 27 h 250"/>
                <a:gd name="T66" fmla="*/ 98 w 278"/>
                <a:gd name="T67" fmla="*/ 25 h 250"/>
                <a:gd name="T68" fmla="*/ 95 w 278"/>
                <a:gd name="T69" fmla="*/ 18 h 250"/>
                <a:gd name="T70" fmla="*/ 94 w 278"/>
                <a:gd name="T71" fmla="*/ 15 h 250"/>
                <a:gd name="T72" fmla="*/ 93 w 278"/>
                <a:gd name="T73" fmla="*/ 13 h 250"/>
                <a:gd name="T74" fmla="*/ 88 w 278"/>
                <a:gd name="T75" fmla="*/ 8 h 250"/>
                <a:gd name="T76" fmla="*/ 89 w 278"/>
                <a:gd name="T77" fmla="*/ 6 h 250"/>
                <a:gd name="T78" fmla="*/ 93 w 278"/>
                <a:gd name="T79" fmla="*/ 7 h 250"/>
                <a:gd name="T80" fmla="*/ 93 w 278"/>
                <a:gd name="T81" fmla="*/ 5 h 250"/>
                <a:gd name="T82" fmla="*/ 94 w 278"/>
                <a:gd name="T83" fmla="*/ 2 h 250"/>
                <a:gd name="T84" fmla="*/ 94 w 278"/>
                <a:gd name="T85" fmla="*/ 0 h 250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278"/>
                <a:gd name="T130" fmla="*/ 0 h 250"/>
                <a:gd name="T131" fmla="*/ 278 w 278"/>
                <a:gd name="T132" fmla="*/ 250 h 250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278" h="250">
                  <a:moveTo>
                    <a:pt x="265" y="0"/>
                  </a:moveTo>
                  <a:lnTo>
                    <a:pt x="233" y="2"/>
                  </a:lnTo>
                  <a:lnTo>
                    <a:pt x="202" y="2"/>
                  </a:lnTo>
                  <a:lnTo>
                    <a:pt x="183" y="14"/>
                  </a:lnTo>
                  <a:lnTo>
                    <a:pt x="172" y="36"/>
                  </a:lnTo>
                  <a:lnTo>
                    <a:pt x="158" y="61"/>
                  </a:lnTo>
                  <a:lnTo>
                    <a:pt x="149" y="80"/>
                  </a:lnTo>
                  <a:lnTo>
                    <a:pt x="129" y="87"/>
                  </a:lnTo>
                  <a:lnTo>
                    <a:pt x="93" y="80"/>
                  </a:lnTo>
                  <a:lnTo>
                    <a:pt x="70" y="99"/>
                  </a:lnTo>
                  <a:lnTo>
                    <a:pt x="31" y="99"/>
                  </a:lnTo>
                  <a:lnTo>
                    <a:pt x="7" y="80"/>
                  </a:lnTo>
                  <a:lnTo>
                    <a:pt x="0" y="90"/>
                  </a:lnTo>
                  <a:lnTo>
                    <a:pt x="5" y="116"/>
                  </a:lnTo>
                  <a:lnTo>
                    <a:pt x="7" y="141"/>
                  </a:lnTo>
                  <a:lnTo>
                    <a:pt x="19" y="163"/>
                  </a:lnTo>
                  <a:lnTo>
                    <a:pt x="27" y="185"/>
                  </a:lnTo>
                  <a:lnTo>
                    <a:pt x="39" y="205"/>
                  </a:lnTo>
                  <a:lnTo>
                    <a:pt x="61" y="217"/>
                  </a:lnTo>
                  <a:lnTo>
                    <a:pt x="87" y="226"/>
                  </a:lnTo>
                  <a:lnTo>
                    <a:pt x="129" y="226"/>
                  </a:lnTo>
                  <a:lnTo>
                    <a:pt x="146" y="228"/>
                  </a:lnTo>
                  <a:lnTo>
                    <a:pt x="158" y="236"/>
                  </a:lnTo>
                  <a:lnTo>
                    <a:pt x="173" y="250"/>
                  </a:lnTo>
                  <a:lnTo>
                    <a:pt x="205" y="228"/>
                  </a:lnTo>
                  <a:lnTo>
                    <a:pt x="205" y="199"/>
                  </a:lnTo>
                  <a:lnTo>
                    <a:pt x="212" y="170"/>
                  </a:lnTo>
                  <a:lnTo>
                    <a:pt x="234" y="156"/>
                  </a:lnTo>
                  <a:lnTo>
                    <a:pt x="243" y="114"/>
                  </a:lnTo>
                  <a:lnTo>
                    <a:pt x="250" y="105"/>
                  </a:lnTo>
                  <a:lnTo>
                    <a:pt x="270" y="99"/>
                  </a:lnTo>
                  <a:lnTo>
                    <a:pt x="278" y="90"/>
                  </a:lnTo>
                  <a:lnTo>
                    <a:pt x="277" y="83"/>
                  </a:lnTo>
                  <a:lnTo>
                    <a:pt x="275" y="77"/>
                  </a:lnTo>
                  <a:lnTo>
                    <a:pt x="267" y="56"/>
                  </a:lnTo>
                  <a:lnTo>
                    <a:pt x="265" y="48"/>
                  </a:lnTo>
                  <a:lnTo>
                    <a:pt x="260" y="41"/>
                  </a:lnTo>
                  <a:lnTo>
                    <a:pt x="248" y="26"/>
                  </a:lnTo>
                  <a:lnTo>
                    <a:pt x="250" y="19"/>
                  </a:lnTo>
                  <a:lnTo>
                    <a:pt x="261" y="22"/>
                  </a:lnTo>
                  <a:lnTo>
                    <a:pt x="261" y="17"/>
                  </a:lnTo>
                  <a:lnTo>
                    <a:pt x="265" y="5"/>
                  </a:lnTo>
                  <a:lnTo>
                    <a:pt x="265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65" name="Freeform 214"/>
            <p:cNvSpPr>
              <a:spLocks/>
            </p:cNvSpPr>
            <p:nvPr/>
          </p:nvSpPr>
          <p:spPr bwMode="auto">
            <a:xfrm>
              <a:off x="5391539" y="3035907"/>
              <a:ext cx="183797" cy="163639"/>
            </a:xfrm>
            <a:custGeom>
              <a:avLst/>
              <a:gdLst>
                <a:gd name="T0" fmla="*/ 105 w 310"/>
                <a:gd name="T1" fmla="*/ 106 h 330"/>
                <a:gd name="T2" fmla="*/ 99 w 310"/>
                <a:gd name="T3" fmla="*/ 106 h 330"/>
                <a:gd name="T4" fmla="*/ 95 w 310"/>
                <a:gd name="T5" fmla="*/ 106 h 330"/>
                <a:gd name="T6" fmla="*/ 75 w 310"/>
                <a:gd name="T7" fmla="*/ 89 h 330"/>
                <a:gd name="T8" fmla="*/ 61 w 310"/>
                <a:gd name="T9" fmla="*/ 77 h 330"/>
                <a:gd name="T10" fmla="*/ 50 w 310"/>
                <a:gd name="T11" fmla="*/ 59 h 330"/>
                <a:gd name="T12" fmla="*/ 40 w 310"/>
                <a:gd name="T13" fmla="*/ 42 h 330"/>
                <a:gd name="T14" fmla="*/ 24 w 310"/>
                <a:gd name="T15" fmla="*/ 23 h 330"/>
                <a:gd name="T16" fmla="*/ 4 w 310"/>
                <a:gd name="T17" fmla="*/ 7 h 330"/>
                <a:gd name="T18" fmla="*/ 0 w 310"/>
                <a:gd name="T19" fmla="*/ 0 h 330"/>
                <a:gd name="T20" fmla="*/ 12 w 310"/>
                <a:gd name="T21" fmla="*/ 0 h 330"/>
                <a:gd name="T22" fmla="*/ 21 w 310"/>
                <a:gd name="T23" fmla="*/ 5 h 330"/>
                <a:gd name="T24" fmla="*/ 33 w 310"/>
                <a:gd name="T25" fmla="*/ 14 h 330"/>
                <a:gd name="T26" fmla="*/ 50 w 310"/>
                <a:gd name="T27" fmla="*/ 24 h 330"/>
                <a:gd name="T28" fmla="*/ 64 w 310"/>
                <a:gd name="T29" fmla="*/ 32 h 330"/>
                <a:gd name="T30" fmla="*/ 75 w 310"/>
                <a:gd name="T31" fmla="*/ 43 h 330"/>
                <a:gd name="T32" fmla="*/ 82 w 310"/>
                <a:gd name="T33" fmla="*/ 49 h 330"/>
                <a:gd name="T34" fmla="*/ 86 w 310"/>
                <a:gd name="T35" fmla="*/ 51 h 330"/>
                <a:gd name="T36" fmla="*/ 83 w 310"/>
                <a:gd name="T37" fmla="*/ 56 h 330"/>
                <a:gd name="T38" fmla="*/ 84 w 310"/>
                <a:gd name="T39" fmla="*/ 59 h 330"/>
                <a:gd name="T40" fmla="*/ 91 w 310"/>
                <a:gd name="T41" fmla="*/ 61 h 330"/>
                <a:gd name="T42" fmla="*/ 97 w 310"/>
                <a:gd name="T43" fmla="*/ 68 h 330"/>
                <a:gd name="T44" fmla="*/ 108 w 310"/>
                <a:gd name="T45" fmla="*/ 80 h 330"/>
                <a:gd name="T46" fmla="*/ 110 w 310"/>
                <a:gd name="T47" fmla="*/ 93 h 330"/>
                <a:gd name="T48" fmla="*/ 109 w 310"/>
                <a:gd name="T49" fmla="*/ 104 h 330"/>
                <a:gd name="T50" fmla="*/ 105 w 310"/>
                <a:gd name="T51" fmla="*/ 106 h 330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310"/>
                <a:gd name="T79" fmla="*/ 0 h 330"/>
                <a:gd name="T80" fmla="*/ 310 w 310"/>
                <a:gd name="T81" fmla="*/ 330 h 330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310" h="330">
                  <a:moveTo>
                    <a:pt x="296" y="330"/>
                  </a:moveTo>
                  <a:lnTo>
                    <a:pt x="280" y="330"/>
                  </a:lnTo>
                  <a:lnTo>
                    <a:pt x="269" y="330"/>
                  </a:lnTo>
                  <a:lnTo>
                    <a:pt x="212" y="276"/>
                  </a:lnTo>
                  <a:lnTo>
                    <a:pt x="173" y="240"/>
                  </a:lnTo>
                  <a:lnTo>
                    <a:pt x="140" y="183"/>
                  </a:lnTo>
                  <a:lnTo>
                    <a:pt x="113" y="130"/>
                  </a:lnTo>
                  <a:lnTo>
                    <a:pt x="69" y="72"/>
                  </a:lnTo>
                  <a:lnTo>
                    <a:pt x="10" y="22"/>
                  </a:lnTo>
                  <a:lnTo>
                    <a:pt x="0" y="1"/>
                  </a:lnTo>
                  <a:lnTo>
                    <a:pt x="35" y="0"/>
                  </a:lnTo>
                  <a:lnTo>
                    <a:pt x="59" y="16"/>
                  </a:lnTo>
                  <a:lnTo>
                    <a:pt x="93" y="44"/>
                  </a:lnTo>
                  <a:lnTo>
                    <a:pt x="140" y="76"/>
                  </a:lnTo>
                  <a:lnTo>
                    <a:pt x="181" y="100"/>
                  </a:lnTo>
                  <a:lnTo>
                    <a:pt x="212" y="135"/>
                  </a:lnTo>
                  <a:lnTo>
                    <a:pt x="230" y="151"/>
                  </a:lnTo>
                  <a:lnTo>
                    <a:pt x="242" y="159"/>
                  </a:lnTo>
                  <a:lnTo>
                    <a:pt x="234" y="173"/>
                  </a:lnTo>
                  <a:lnTo>
                    <a:pt x="237" y="184"/>
                  </a:lnTo>
                  <a:lnTo>
                    <a:pt x="257" y="191"/>
                  </a:lnTo>
                  <a:lnTo>
                    <a:pt x="274" y="212"/>
                  </a:lnTo>
                  <a:lnTo>
                    <a:pt x="303" y="249"/>
                  </a:lnTo>
                  <a:lnTo>
                    <a:pt x="310" y="290"/>
                  </a:lnTo>
                  <a:lnTo>
                    <a:pt x="307" y="325"/>
                  </a:lnTo>
                  <a:lnTo>
                    <a:pt x="296" y="33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66" name="Freeform 215"/>
            <p:cNvSpPr>
              <a:spLocks/>
            </p:cNvSpPr>
            <p:nvPr/>
          </p:nvSpPr>
          <p:spPr bwMode="auto">
            <a:xfrm>
              <a:off x="6007545" y="3120598"/>
              <a:ext cx="157951" cy="116270"/>
            </a:xfrm>
            <a:custGeom>
              <a:avLst/>
              <a:gdLst>
                <a:gd name="T0" fmla="*/ 95 w 270"/>
                <a:gd name="T1" fmla="*/ 21 h 241"/>
                <a:gd name="T2" fmla="*/ 89 w 270"/>
                <a:gd name="T3" fmla="*/ 19 h 241"/>
                <a:gd name="T4" fmla="*/ 76 w 270"/>
                <a:gd name="T5" fmla="*/ 16 h 241"/>
                <a:gd name="T6" fmla="*/ 74 w 270"/>
                <a:gd name="T7" fmla="*/ 14 h 241"/>
                <a:gd name="T8" fmla="*/ 72 w 270"/>
                <a:gd name="T9" fmla="*/ 13 h 241"/>
                <a:gd name="T10" fmla="*/ 69 w 270"/>
                <a:gd name="T11" fmla="*/ 12 h 241"/>
                <a:gd name="T12" fmla="*/ 66 w 270"/>
                <a:gd name="T13" fmla="*/ 11 h 241"/>
                <a:gd name="T14" fmla="*/ 63 w 270"/>
                <a:gd name="T15" fmla="*/ 12 h 241"/>
                <a:gd name="T16" fmla="*/ 58 w 270"/>
                <a:gd name="T17" fmla="*/ 16 h 241"/>
                <a:gd name="T18" fmla="*/ 50 w 270"/>
                <a:gd name="T19" fmla="*/ 20 h 241"/>
                <a:gd name="T20" fmla="*/ 45 w 270"/>
                <a:gd name="T21" fmla="*/ 27 h 241"/>
                <a:gd name="T22" fmla="*/ 42 w 270"/>
                <a:gd name="T23" fmla="*/ 29 h 241"/>
                <a:gd name="T24" fmla="*/ 38 w 270"/>
                <a:gd name="T25" fmla="*/ 27 h 241"/>
                <a:gd name="T26" fmla="*/ 36 w 270"/>
                <a:gd name="T27" fmla="*/ 24 h 241"/>
                <a:gd name="T28" fmla="*/ 32 w 270"/>
                <a:gd name="T29" fmla="*/ 20 h 241"/>
                <a:gd name="T30" fmla="*/ 29 w 270"/>
                <a:gd name="T31" fmla="*/ 15 h 241"/>
                <a:gd name="T32" fmla="*/ 28 w 270"/>
                <a:gd name="T33" fmla="*/ 4 h 241"/>
                <a:gd name="T34" fmla="*/ 21 w 270"/>
                <a:gd name="T35" fmla="*/ 3 h 241"/>
                <a:gd name="T36" fmla="*/ 12 w 270"/>
                <a:gd name="T37" fmla="*/ 0 h 241"/>
                <a:gd name="T38" fmla="*/ 1 w 270"/>
                <a:gd name="T39" fmla="*/ 4 h 241"/>
                <a:gd name="T40" fmla="*/ 0 w 270"/>
                <a:gd name="T41" fmla="*/ 11 h 241"/>
                <a:gd name="T42" fmla="*/ 7 w 270"/>
                <a:gd name="T43" fmla="*/ 12 h 241"/>
                <a:gd name="T44" fmla="*/ 7 w 270"/>
                <a:gd name="T45" fmla="*/ 14 h 241"/>
                <a:gd name="T46" fmla="*/ 8 w 270"/>
                <a:gd name="T47" fmla="*/ 16 h 241"/>
                <a:gd name="T48" fmla="*/ 11 w 270"/>
                <a:gd name="T49" fmla="*/ 17 h 241"/>
                <a:gd name="T50" fmla="*/ 27 w 270"/>
                <a:gd name="T51" fmla="*/ 17 h 241"/>
                <a:gd name="T52" fmla="*/ 27 w 270"/>
                <a:gd name="T53" fmla="*/ 19 h 241"/>
                <a:gd name="T54" fmla="*/ 22 w 270"/>
                <a:gd name="T55" fmla="*/ 21 h 241"/>
                <a:gd name="T56" fmla="*/ 14 w 270"/>
                <a:gd name="T57" fmla="*/ 23 h 241"/>
                <a:gd name="T58" fmla="*/ 8 w 270"/>
                <a:gd name="T59" fmla="*/ 24 h 241"/>
                <a:gd name="T60" fmla="*/ 12 w 270"/>
                <a:gd name="T61" fmla="*/ 26 h 241"/>
                <a:gd name="T62" fmla="*/ 27 w 270"/>
                <a:gd name="T63" fmla="*/ 32 h 241"/>
                <a:gd name="T64" fmla="*/ 34 w 270"/>
                <a:gd name="T65" fmla="*/ 35 h 241"/>
                <a:gd name="T66" fmla="*/ 50 w 270"/>
                <a:gd name="T67" fmla="*/ 41 h 241"/>
                <a:gd name="T68" fmla="*/ 63 w 270"/>
                <a:gd name="T69" fmla="*/ 43 h 241"/>
                <a:gd name="T70" fmla="*/ 67 w 270"/>
                <a:gd name="T71" fmla="*/ 45 h 241"/>
                <a:gd name="T72" fmla="*/ 70 w 270"/>
                <a:gd name="T73" fmla="*/ 49 h 241"/>
                <a:gd name="T74" fmla="*/ 76 w 270"/>
                <a:gd name="T75" fmla="*/ 58 h 241"/>
                <a:gd name="T76" fmla="*/ 81 w 270"/>
                <a:gd name="T77" fmla="*/ 61 h 241"/>
                <a:gd name="T78" fmla="*/ 83 w 270"/>
                <a:gd name="T79" fmla="*/ 63 h 241"/>
                <a:gd name="T80" fmla="*/ 82 w 270"/>
                <a:gd name="T81" fmla="*/ 64 h 241"/>
                <a:gd name="T82" fmla="*/ 79 w 270"/>
                <a:gd name="T83" fmla="*/ 64 h 241"/>
                <a:gd name="T84" fmla="*/ 78 w 270"/>
                <a:gd name="T85" fmla="*/ 69 h 241"/>
                <a:gd name="T86" fmla="*/ 77 w 270"/>
                <a:gd name="T87" fmla="*/ 72 h 241"/>
                <a:gd name="T88" fmla="*/ 88 w 270"/>
                <a:gd name="T89" fmla="*/ 71 h 241"/>
                <a:gd name="T90" fmla="*/ 93 w 270"/>
                <a:gd name="T91" fmla="*/ 75 h 241"/>
                <a:gd name="T92" fmla="*/ 95 w 270"/>
                <a:gd name="T93" fmla="*/ 21 h 241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270"/>
                <a:gd name="T142" fmla="*/ 0 h 241"/>
                <a:gd name="T143" fmla="*/ 270 w 270"/>
                <a:gd name="T144" fmla="*/ 241 h 241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270" h="241">
                  <a:moveTo>
                    <a:pt x="270" y="66"/>
                  </a:moveTo>
                  <a:lnTo>
                    <a:pt x="253" y="61"/>
                  </a:lnTo>
                  <a:lnTo>
                    <a:pt x="217" y="53"/>
                  </a:lnTo>
                  <a:lnTo>
                    <a:pt x="209" y="46"/>
                  </a:lnTo>
                  <a:lnTo>
                    <a:pt x="205" y="43"/>
                  </a:lnTo>
                  <a:lnTo>
                    <a:pt x="197" y="38"/>
                  </a:lnTo>
                  <a:lnTo>
                    <a:pt x="188" y="36"/>
                  </a:lnTo>
                  <a:lnTo>
                    <a:pt x="180" y="39"/>
                  </a:lnTo>
                  <a:lnTo>
                    <a:pt x="166" y="53"/>
                  </a:lnTo>
                  <a:lnTo>
                    <a:pt x="142" y="63"/>
                  </a:lnTo>
                  <a:lnTo>
                    <a:pt x="127" y="87"/>
                  </a:lnTo>
                  <a:lnTo>
                    <a:pt x="120" y="92"/>
                  </a:lnTo>
                  <a:lnTo>
                    <a:pt x="108" y="87"/>
                  </a:lnTo>
                  <a:lnTo>
                    <a:pt x="102" y="78"/>
                  </a:lnTo>
                  <a:lnTo>
                    <a:pt x="90" y="63"/>
                  </a:lnTo>
                  <a:lnTo>
                    <a:pt x="83" y="49"/>
                  </a:lnTo>
                  <a:lnTo>
                    <a:pt x="80" y="14"/>
                  </a:lnTo>
                  <a:lnTo>
                    <a:pt x="61" y="10"/>
                  </a:lnTo>
                  <a:lnTo>
                    <a:pt x="35" y="0"/>
                  </a:lnTo>
                  <a:lnTo>
                    <a:pt x="3" y="14"/>
                  </a:lnTo>
                  <a:lnTo>
                    <a:pt x="0" y="36"/>
                  </a:lnTo>
                  <a:lnTo>
                    <a:pt x="20" y="38"/>
                  </a:lnTo>
                  <a:lnTo>
                    <a:pt x="20" y="44"/>
                  </a:lnTo>
                  <a:lnTo>
                    <a:pt x="22" y="51"/>
                  </a:lnTo>
                  <a:lnTo>
                    <a:pt x="30" y="56"/>
                  </a:lnTo>
                  <a:lnTo>
                    <a:pt x="78" y="55"/>
                  </a:lnTo>
                  <a:lnTo>
                    <a:pt x="78" y="61"/>
                  </a:lnTo>
                  <a:lnTo>
                    <a:pt x="63" y="68"/>
                  </a:lnTo>
                  <a:lnTo>
                    <a:pt x="41" y="73"/>
                  </a:lnTo>
                  <a:lnTo>
                    <a:pt x="24" y="78"/>
                  </a:lnTo>
                  <a:lnTo>
                    <a:pt x="35" y="83"/>
                  </a:lnTo>
                  <a:lnTo>
                    <a:pt x="78" y="104"/>
                  </a:lnTo>
                  <a:lnTo>
                    <a:pt x="97" y="112"/>
                  </a:lnTo>
                  <a:lnTo>
                    <a:pt x="142" y="131"/>
                  </a:lnTo>
                  <a:lnTo>
                    <a:pt x="178" y="139"/>
                  </a:lnTo>
                  <a:lnTo>
                    <a:pt x="190" y="143"/>
                  </a:lnTo>
                  <a:lnTo>
                    <a:pt x="200" y="158"/>
                  </a:lnTo>
                  <a:lnTo>
                    <a:pt x="217" y="185"/>
                  </a:lnTo>
                  <a:lnTo>
                    <a:pt x="229" y="195"/>
                  </a:lnTo>
                  <a:lnTo>
                    <a:pt x="237" y="202"/>
                  </a:lnTo>
                  <a:lnTo>
                    <a:pt x="234" y="207"/>
                  </a:lnTo>
                  <a:lnTo>
                    <a:pt x="224" y="206"/>
                  </a:lnTo>
                  <a:lnTo>
                    <a:pt x="222" y="221"/>
                  </a:lnTo>
                  <a:lnTo>
                    <a:pt x="219" y="231"/>
                  </a:lnTo>
                  <a:lnTo>
                    <a:pt x="251" y="228"/>
                  </a:lnTo>
                  <a:lnTo>
                    <a:pt x="263" y="241"/>
                  </a:lnTo>
                  <a:lnTo>
                    <a:pt x="270" y="66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67" name="Freeform 216"/>
            <p:cNvSpPr>
              <a:spLocks/>
            </p:cNvSpPr>
            <p:nvPr/>
          </p:nvSpPr>
          <p:spPr bwMode="auto">
            <a:xfrm>
              <a:off x="5799338" y="3091889"/>
              <a:ext cx="109129" cy="104786"/>
            </a:xfrm>
            <a:custGeom>
              <a:avLst/>
              <a:gdLst>
                <a:gd name="T0" fmla="*/ 6 w 186"/>
                <a:gd name="T1" fmla="*/ 68 h 210"/>
                <a:gd name="T2" fmla="*/ 11 w 186"/>
                <a:gd name="T3" fmla="*/ 68 h 210"/>
                <a:gd name="T4" fmla="*/ 14 w 186"/>
                <a:gd name="T5" fmla="*/ 67 h 210"/>
                <a:gd name="T6" fmla="*/ 14 w 186"/>
                <a:gd name="T7" fmla="*/ 61 h 210"/>
                <a:gd name="T8" fmla="*/ 14 w 186"/>
                <a:gd name="T9" fmla="*/ 58 h 210"/>
                <a:gd name="T10" fmla="*/ 13 w 186"/>
                <a:gd name="T11" fmla="*/ 56 h 210"/>
                <a:gd name="T12" fmla="*/ 14 w 186"/>
                <a:gd name="T13" fmla="*/ 54 h 210"/>
                <a:gd name="T14" fmla="*/ 14 w 186"/>
                <a:gd name="T15" fmla="*/ 50 h 210"/>
                <a:gd name="T16" fmla="*/ 14 w 186"/>
                <a:gd name="T17" fmla="*/ 47 h 210"/>
                <a:gd name="T18" fmla="*/ 14 w 186"/>
                <a:gd name="T19" fmla="*/ 43 h 210"/>
                <a:gd name="T20" fmla="*/ 15 w 186"/>
                <a:gd name="T21" fmla="*/ 40 h 210"/>
                <a:gd name="T22" fmla="*/ 20 w 186"/>
                <a:gd name="T23" fmla="*/ 40 h 210"/>
                <a:gd name="T24" fmla="*/ 21 w 186"/>
                <a:gd name="T25" fmla="*/ 44 h 210"/>
                <a:gd name="T26" fmla="*/ 19 w 186"/>
                <a:gd name="T27" fmla="*/ 47 h 210"/>
                <a:gd name="T28" fmla="*/ 20 w 186"/>
                <a:gd name="T29" fmla="*/ 49 h 210"/>
                <a:gd name="T30" fmla="*/ 24 w 186"/>
                <a:gd name="T31" fmla="*/ 53 h 210"/>
                <a:gd name="T32" fmla="*/ 26 w 186"/>
                <a:gd name="T33" fmla="*/ 56 h 210"/>
                <a:gd name="T34" fmla="*/ 29 w 186"/>
                <a:gd name="T35" fmla="*/ 60 h 210"/>
                <a:gd name="T36" fmla="*/ 32 w 186"/>
                <a:gd name="T37" fmla="*/ 59 h 210"/>
                <a:gd name="T38" fmla="*/ 34 w 186"/>
                <a:gd name="T39" fmla="*/ 58 h 210"/>
                <a:gd name="T40" fmla="*/ 38 w 186"/>
                <a:gd name="T41" fmla="*/ 57 h 210"/>
                <a:gd name="T42" fmla="*/ 40 w 186"/>
                <a:gd name="T43" fmla="*/ 54 h 210"/>
                <a:gd name="T44" fmla="*/ 35 w 186"/>
                <a:gd name="T45" fmla="*/ 47 h 210"/>
                <a:gd name="T46" fmla="*/ 31 w 186"/>
                <a:gd name="T47" fmla="*/ 39 h 210"/>
                <a:gd name="T48" fmla="*/ 29 w 186"/>
                <a:gd name="T49" fmla="*/ 38 h 210"/>
                <a:gd name="T50" fmla="*/ 25 w 186"/>
                <a:gd name="T51" fmla="*/ 33 h 210"/>
                <a:gd name="T52" fmla="*/ 26 w 186"/>
                <a:gd name="T53" fmla="*/ 32 h 210"/>
                <a:gd name="T54" fmla="*/ 34 w 186"/>
                <a:gd name="T55" fmla="*/ 28 h 210"/>
                <a:gd name="T56" fmla="*/ 45 w 186"/>
                <a:gd name="T57" fmla="*/ 22 h 210"/>
                <a:gd name="T58" fmla="*/ 26 w 186"/>
                <a:gd name="T59" fmla="*/ 24 h 210"/>
                <a:gd name="T60" fmla="*/ 19 w 186"/>
                <a:gd name="T61" fmla="*/ 26 h 210"/>
                <a:gd name="T62" fmla="*/ 15 w 186"/>
                <a:gd name="T63" fmla="*/ 24 h 210"/>
                <a:gd name="T64" fmla="*/ 11 w 186"/>
                <a:gd name="T65" fmla="*/ 20 h 210"/>
                <a:gd name="T66" fmla="*/ 13 w 186"/>
                <a:gd name="T67" fmla="*/ 14 h 210"/>
                <a:gd name="T68" fmla="*/ 18 w 186"/>
                <a:gd name="T69" fmla="*/ 10 h 210"/>
                <a:gd name="T70" fmla="*/ 26 w 186"/>
                <a:gd name="T71" fmla="*/ 9 h 210"/>
                <a:gd name="T72" fmla="*/ 39 w 186"/>
                <a:gd name="T73" fmla="*/ 10 h 210"/>
                <a:gd name="T74" fmla="*/ 51 w 186"/>
                <a:gd name="T75" fmla="*/ 10 h 210"/>
                <a:gd name="T76" fmla="*/ 57 w 186"/>
                <a:gd name="T77" fmla="*/ 9 h 210"/>
                <a:gd name="T78" fmla="*/ 65 w 186"/>
                <a:gd name="T79" fmla="*/ 4 h 210"/>
                <a:gd name="T80" fmla="*/ 66 w 186"/>
                <a:gd name="T81" fmla="*/ 1 h 210"/>
                <a:gd name="T82" fmla="*/ 64 w 186"/>
                <a:gd name="T83" fmla="*/ 0 h 210"/>
                <a:gd name="T84" fmla="*/ 60 w 186"/>
                <a:gd name="T85" fmla="*/ 1 h 210"/>
                <a:gd name="T86" fmla="*/ 56 w 186"/>
                <a:gd name="T87" fmla="*/ 5 h 210"/>
                <a:gd name="T88" fmla="*/ 53 w 186"/>
                <a:gd name="T89" fmla="*/ 6 h 210"/>
                <a:gd name="T90" fmla="*/ 45 w 186"/>
                <a:gd name="T91" fmla="*/ 6 h 210"/>
                <a:gd name="T92" fmla="*/ 41 w 186"/>
                <a:gd name="T93" fmla="*/ 6 h 210"/>
                <a:gd name="T94" fmla="*/ 34 w 186"/>
                <a:gd name="T95" fmla="*/ 6 h 210"/>
                <a:gd name="T96" fmla="*/ 30 w 186"/>
                <a:gd name="T97" fmla="*/ 6 h 210"/>
                <a:gd name="T98" fmla="*/ 28 w 186"/>
                <a:gd name="T99" fmla="*/ 6 h 210"/>
                <a:gd name="T100" fmla="*/ 24 w 186"/>
                <a:gd name="T101" fmla="*/ 3 h 210"/>
                <a:gd name="T102" fmla="*/ 19 w 186"/>
                <a:gd name="T103" fmla="*/ 4 h 210"/>
                <a:gd name="T104" fmla="*/ 15 w 186"/>
                <a:gd name="T105" fmla="*/ 7 h 210"/>
                <a:gd name="T106" fmla="*/ 9 w 186"/>
                <a:gd name="T107" fmla="*/ 12 h 210"/>
                <a:gd name="T108" fmla="*/ 6 w 186"/>
                <a:gd name="T109" fmla="*/ 20 h 210"/>
                <a:gd name="T110" fmla="*/ 3 w 186"/>
                <a:gd name="T111" fmla="*/ 31 h 210"/>
                <a:gd name="T112" fmla="*/ 0 w 186"/>
                <a:gd name="T113" fmla="*/ 40 h 210"/>
                <a:gd name="T114" fmla="*/ 0 w 186"/>
                <a:gd name="T115" fmla="*/ 47 h 210"/>
                <a:gd name="T116" fmla="*/ 2 w 186"/>
                <a:gd name="T117" fmla="*/ 47 h 210"/>
                <a:gd name="T118" fmla="*/ 5 w 186"/>
                <a:gd name="T119" fmla="*/ 50 h 210"/>
                <a:gd name="T120" fmla="*/ 5 w 186"/>
                <a:gd name="T121" fmla="*/ 54 h 210"/>
                <a:gd name="T122" fmla="*/ 5 w 186"/>
                <a:gd name="T123" fmla="*/ 61 h 210"/>
                <a:gd name="T124" fmla="*/ 6 w 186"/>
                <a:gd name="T125" fmla="*/ 68 h 210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  <a:gd name="T189" fmla="*/ 0 w 186"/>
                <a:gd name="T190" fmla="*/ 0 h 210"/>
                <a:gd name="T191" fmla="*/ 186 w 186"/>
                <a:gd name="T192" fmla="*/ 210 h 210"/>
              </a:gdLst>
              <a:ahLst/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T189" t="T190" r="T191" b="T192"/>
              <a:pathLst>
                <a:path w="186" h="210">
                  <a:moveTo>
                    <a:pt x="18" y="210"/>
                  </a:moveTo>
                  <a:lnTo>
                    <a:pt x="32" y="209"/>
                  </a:lnTo>
                  <a:lnTo>
                    <a:pt x="40" y="207"/>
                  </a:lnTo>
                  <a:lnTo>
                    <a:pt x="40" y="188"/>
                  </a:lnTo>
                  <a:lnTo>
                    <a:pt x="40" y="180"/>
                  </a:lnTo>
                  <a:lnTo>
                    <a:pt x="37" y="173"/>
                  </a:lnTo>
                  <a:lnTo>
                    <a:pt x="40" y="166"/>
                  </a:lnTo>
                  <a:lnTo>
                    <a:pt x="40" y="154"/>
                  </a:lnTo>
                  <a:lnTo>
                    <a:pt x="40" y="146"/>
                  </a:lnTo>
                  <a:lnTo>
                    <a:pt x="39" y="132"/>
                  </a:lnTo>
                  <a:lnTo>
                    <a:pt x="42" y="124"/>
                  </a:lnTo>
                  <a:lnTo>
                    <a:pt x="57" y="125"/>
                  </a:lnTo>
                  <a:lnTo>
                    <a:pt x="59" y="137"/>
                  </a:lnTo>
                  <a:lnTo>
                    <a:pt x="54" y="144"/>
                  </a:lnTo>
                  <a:lnTo>
                    <a:pt x="57" y="151"/>
                  </a:lnTo>
                  <a:lnTo>
                    <a:pt x="69" y="163"/>
                  </a:lnTo>
                  <a:lnTo>
                    <a:pt x="74" y="173"/>
                  </a:lnTo>
                  <a:lnTo>
                    <a:pt x="81" y="185"/>
                  </a:lnTo>
                  <a:lnTo>
                    <a:pt x="89" y="183"/>
                  </a:lnTo>
                  <a:lnTo>
                    <a:pt x="96" y="178"/>
                  </a:lnTo>
                  <a:lnTo>
                    <a:pt x="106" y="175"/>
                  </a:lnTo>
                  <a:lnTo>
                    <a:pt x="112" y="166"/>
                  </a:lnTo>
                  <a:lnTo>
                    <a:pt x="98" y="146"/>
                  </a:lnTo>
                  <a:lnTo>
                    <a:pt x="88" y="120"/>
                  </a:lnTo>
                  <a:lnTo>
                    <a:pt x="83" y="117"/>
                  </a:lnTo>
                  <a:lnTo>
                    <a:pt x="71" y="103"/>
                  </a:lnTo>
                  <a:lnTo>
                    <a:pt x="72" y="98"/>
                  </a:lnTo>
                  <a:lnTo>
                    <a:pt x="96" y="86"/>
                  </a:lnTo>
                  <a:lnTo>
                    <a:pt x="127" y="69"/>
                  </a:lnTo>
                  <a:lnTo>
                    <a:pt x="72" y="75"/>
                  </a:lnTo>
                  <a:lnTo>
                    <a:pt x="54" y="81"/>
                  </a:lnTo>
                  <a:lnTo>
                    <a:pt x="42" y="73"/>
                  </a:lnTo>
                  <a:lnTo>
                    <a:pt x="32" y="61"/>
                  </a:lnTo>
                  <a:lnTo>
                    <a:pt x="37" y="44"/>
                  </a:lnTo>
                  <a:lnTo>
                    <a:pt x="50" y="32"/>
                  </a:lnTo>
                  <a:lnTo>
                    <a:pt x="72" y="29"/>
                  </a:lnTo>
                  <a:lnTo>
                    <a:pt x="110" y="32"/>
                  </a:lnTo>
                  <a:lnTo>
                    <a:pt x="144" y="32"/>
                  </a:lnTo>
                  <a:lnTo>
                    <a:pt x="161" y="27"/>
                  </a:lnTo>
                  <a:lnTo>
                    <a:pt x="184" y="12"/>
                  </a:lnTo>
                  <a:lnTo>
                    <a:pt x="186" y="2"/>
                  </a:lnTo>
                  <a:lnTo>
                    <a:pt x="179" y="0"/>
                  </a:lnTo>
                  <a:lnTo>
                    <a:pt x="168" y="3"/>
                  </a:lnTo>
                  <a:lnTo>
                    <a:pt x="157" y="15"/>
                  </a:lnTo>
                  <a:lnTo>
                    <a:pt x="149" y="19"/>
                  </a:lnTo>
                  <a:lnTo>
                    <a:pt x="128" y="20"/>
                  </a:lnTo>
                  <a:lnTo>
                    <a:pt x="115" y="17"/>
                  </a:lnTo>
                  <a:lnTo>
                    <a:pt x="95" y="17"/>
                  </a:lnTo>
                  <a:lnTo>
                    <a:pt x="84" y="20"/>
                  </a:lnTo>
                  <a:lnTo>
                    <a:pt x="78" y="17"/>
                  </a:lnTo>
                  <a:lnTo>
                    <a:pt x="67" y="8"/>
                  </a:lnTo>
                  <a:lnTo>
                    <a:pt x="54" y="12"/>
                  </a:lnTo>
                  <a:lnTo>
                    <a:pt x="42" y="22"/>
                  </a:lnTo>
                  <a:lnTo>
                    <a:pt x="25" y="37"/>
                  </a:lnTo>
                  <a:lnTo>
                    <a:pt x="18" y="61"/>
                  </a:lnTo>
                  <a:lnTo>
                    <a:pt x="8" y="95"/>
                  </a:lnTo>
                  <a:lnTo>
                    <a:pt x="0" y="122"/>
                  </a:lnTo>
                  <a:lnTo>
                    <a:pt x="0" y="144"/>
                  </a:lnTo>
                  <a:lnTo>
                    <a:pt x="6" y="146"/>
                  </a:lnTo>
                  <a:lnTo>
                    <a:pt x="13" y="154"/>
                  </a:lnTo>
                  <a:lnTo>
                    <a:pt x="15" y="168"/>
                  </a:lnTo>
                  <a:lnTo>
                    <a:pt x="15" y="188"/>
                  </a:lnTo>
                  <a:lnTo>
                    <a:pt x="18" y="21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68" name="Freeform 217"/>
            <p:cNvSpPr>
              <a:spLocks/>
            </p:cNvSpPr>
            <p:nvPr/>
          </p:nvSpPr>
          <p:spPr bwMode="auto">
            <a:xfrm>
              <a:off x="5560977" y="3200982"/>
              <a:ext cx="180925" cy="35885"/>
            </a:xfrm>
            <a:custGeom>
              <a:avLst/>
              <a:gdLst>
                <a:gd name="T0" fmla="*/ 98 w 305"/>
                <a:gd name="T1" fmla="*/ 23 h 73"/>
                <a:gd name="T2" fmla="*/ 90 w 305"/>
                <a:gd name="T3" fmla="*/ 23 h 73"/>
                <a:gd name="T4" fmla="*/ 75 w 305"/>
                <a:gd name="T5" fmla="*/ 20 h 73"/>
                <a:gd name="T6" fmla="*/ 52 w 305"/>
                <a:gd name="T7" fmla="*/ 18 h 73"/>
                <a:gd name="T8" fmla="*/ 17 w 305"/>
                <a:gd name="T9" fmla="*/ 9 h 73"/>
                <a:gd name="T10" fmla="*/ 4 w 305"/>
                <a:gd name="T11" fmla="*/ 8 h 73"/>
                <a:gd name="T12" fmla="*/ 0 w 305"/>
                <a:gd name="T13" fmla="*/ 4 h 73"/>
                <a:gd name="T14" fmla="*/ 2 w 305"/>
                <a:gd name="T15" fmla="*/ 1 h 73"/>
                <a:gd name="T16" fmla="*/ 9 w 305"/>
                <a:gd name="T17" fmla="*/ 0 h 73"/>
                <a:gd name="T18" fmla="*/ 20 w 305"/>
                <a:gd name="T19" fmla="*/ 0 h 73"/>
                <a:gd name="T20" fmla="*/ 33 w 305"/>
                <a:gd name="T21" fmla="*/ 1 h 73"/>
                <a:gd name="T22" fmla="*/ 35 w 305"/>
                <a:gd name="T23" fmla="*/ 3 h 73"/>
                <a:gd name="T24" fmla="*/ 40 w 305"/>
                <a:gd name="T25" fmla="*/ 5 h 73"/>
                <a:gd name="T26" fmla="*/ 45 w 305"/>
                <a:gd name="T27" fmla="*/ 6 h 73"/>
                <a:gd name="T28" fmla="*/ 57 w 305"/>
                <a:gd name="T29" fmla="*/ 6 h 73"/>
                <a:gd name="T30" fmla="*/ 64 w 305"/>
                <a:gd name="T31" fmla="*/ 7 h 73"/>
                <a:gd name="T32" fmla="*/ 80 w 305"/>
                <a:gd name="T33" fmla="*/ 8 h 73"/>
                <a:gd name="T34" fmla="*/ 85 w 305"/>
                <a:gd name="T35" fmla="*/ 10 h 73"/>
                <a:gd name="T36" fmla="*/ 88 w 305"/>
                <a:gd name="T37" fmla="*/ 15 h 73"/>
                <a:gd name="T38" fmla="*/ 107 w 305"/>
                <a:gd name="T39" fmla="*/ 17 h 73"/>
                <a:gd name="T40" fmla="*/ 108 w 305"/>
                <a:gd name="T41" fmla="*/ 17 h 73"/>
                <a:gd name="T42" fmla="*/ 106 w 305"/>
                <a:gd name="T43" fmla="*/ 20 h 73"/>
                <a:gd name="T44" fmla="*/ 98 w 305"/>
                <a:gd name="T45" fmla="*/ 23 h 7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305"/>
                <a:gd name="T70" fmla="*/ 0 h 73"/>
                <a:gd name="T71" fmla="*/ 305 w 305"/>
                <a:gd name="T72" fmla="*/ 73 h 7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305" h="73">
                  <a:moveTo>
                    <a:pt x="278" y="73"/>
                  </a:moveTo>
                  <a:lnTo>
                    <a:pt x="255" y="73"/>
                  </a:lnTo>
                  <a:lnTo>
                    <a:pt x="212" y="65"/>
                  </a:lnTo>
                  <a:lnTo>
                    <a:pt x="148" y="56"/>
                  </a:lnTo>
                  <a:lnTo>
                    <a:pt x="49" y="27"/>
                  </a:lnTo>
                  <a:lnTo>
                    <a:pt x="10" y="26"/>
                  </a:lnTo>
                  <a:lnTo>
                    <a:pt x="0" y="12"/>
                  </a:lnTo>
                  <a:lnTo>
                    <a:pt x="7" y="2"/>
                  </a:lnTo>
                  <a:lnTo>
                    <a:pt x="25" y="0"/>
                  </a:lnTo>
                  <a:lnTo>
                    <a:pt x="56" y="0"/>
                  </a:lnTo>
                  <a:lnTo>
                    <a:pt x="92" y="2"/>
                  </a:lnTo>
                  <a:lnTo>
                    <a:pt x="100" y="9"/>
                  </a:lnTo>
                  <a:lnTo>
                    <a:pt x="114" y="15"/>
                  </a:lnTo>
                  <a:lnTo>
                    <a:pt x="127" y="19"/>
                  </a:lnTo>
                  <a:lnTo>
                    <a:pt x="161" y="19"/>
                  </a:lnTo>
                  <a:lnTo>
                    <a:pt x="182" y="21"/>
                  </a:lnTo>
                  <a:lnTo>
                    <a:pt x="227" y="26"/>
                  </a:lnTo>
                  <a:lnTo>
                    <a:pt x="241" y="31"/>
                  </a:lnTo>
                  <a:lnTo>
                    <a:pt x="248" y="48"/>
                  </a:lnTo>
                  <a:lnTo>
                    <a:pt x="302" y="53"/>
                  </a:lnTo>
                  <a:lnTo>
                    <a:pt x="305" y="55"/>
                  </a:lnTo>
                  <a:lnTo>
                    <a:pt x="300" y="65"/>
                  </a:lnTo>
                  <a:lnTo>
                    <a:pt x="278" y="73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69" name="Freeform 218"/>
            <p:cNvSpPr>
              <a:spLocks/>
            </p:cNvSpPr>
            <p:nvPr/>
          </p:nvSpPr>
          <p:spPr bwMode="auto">
            <a:xfrm>
              <a:off x="5130202" y="2981360"/>
              <a:ext cx="38769" cy="48805"/>
            </a:xfrm>
            <a:custGeom>
              <a:avLst/>
              <a:gdLst>
                <a:gd name="T0" fmla="*/ 4 w 63"/>
                <a:gd name="T1" fmla="*/ 1 h 100"/>
                <a:gd name="T2" fmla="*/ 2 w 63"/>
                <a:gd name="T3" fmla="*/ 5 h 100"/>
                <a:gd name="T4" fmla="*/ 1 w 63"/>
                <a:gd name="T5" fmla="*/ 10 h 100"/>
                <a:gd name="T6" fmla="*/ 1 w 63"/>
                <a:gd name="T7" fmla="*/ 14 h 100"/>
                <a:gd name="T8" fmla="*/ 1 w 63"/>
                <a:gd name="T9" fmla="*/ 21 h 100"/>
                <a:gd name="T10" fmla="*/ 1 w 63"/>
                <a:gd name="T11" fmla="*/ 26 h 100"/>
                <a:gd name="T12" fmla="*/ 0 w 63"/>
                <a:gd name="T13" fmla="*/ 27 h 100"/>
                <a:gd name="T14" fmla="*/ 1 w 63"/>
                <a:gd name="T15" fmla="*/ 29 h 100"/>
                <a:gd name="T16" fmla="*/ 3 w 63"/>
                <a:gd name="T17" fmla="*/ 32 h 100"/>
                <a:gd name="T18" fmla="*/ 6 w 63"/>
                <a:gd name="T19" fmla="*/ 32 h 100"/>
                <a:gd name="T20" fmla="*/ 11 w 63"/>
                <a:gd name="T21" fmla="*/ 32 h 100"/>
                <a:gd name="T22" fmla="*/ 15 w 63"/>
                <a:gd name="T23" fmla="*/ 29 h 100"/>
                <a:gd name="T24" fmla="*/ 20 w 63"/>
                <a:gd name="T25" fmla="*/ 27 h 100"/>
                <a:gd name="T26" fmla="*/ 23 w 63"/>
                <a:gd name="T27" fmla="*/ 22 h 100"/>
                <a:gd name="T28" fmla="*/ 22 w 63"/>
                <a:gd name="T29" fmla="*/ 16 h 100"/>
                <a:gd name="T30" fmla="*/ 20 w 63"/>
                <a:gd name="T31" fmla="*/ 12 h 100"/>
                <a:gd name="T32" fmla="*/ 17 w 63"/>
                <a:gd name="T33" fmla="*/ 9 h 100"/>
                <a:gd name="T34" fmla="*/ 16 w 63"/>
                <a:gd name="T35" fmla="*/ 7 h 100"/>
                <a:gd name="T36" fmla="*/ 16 w 63"/>
                <a:gd name="T37" fmla="*/ 5 h 100"/>
                <a:gd name="T38" fmla="*/ 14 w 63"/>
                <a:gd name="T39" fmla="*/ 1 h 100"/>
                <a:gd name="T40" fmla="*/ 11 w 63"/>
                <a:gd name="T41" fmla="*/ 0 h 100"/>
                <a:gd name="T42" fmla="*/ 8 w 63"/>
                <a:gd name="T43" fmla="*/ 0 h 100"/>
                <a:gd name="T44" fmla="*/ 4 w 63"/>
                <a:gd name="T45" fmla="*/ 1 h 10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3"/>
                <a:gd name="T70" fmla="*/ 0 h 100"/>
                <a:gd name="T71" fmla="*/ 63 w 63"/>
                <a:gd name="T72" fmla="*/ 100 h 10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3" h="100">
                  <a:moveTo>
                    <a:pt x="11" y="2"/>
                  </a:moveTo>
                  <a:lnTo>
                    <a:pt x="5" y="15"/>
                  </a:lnTo>
                  <a:lnTo>
                    <a:pt x="2" y="32"/>
                  </a:lnTo>
                  <a:lnTo>
                    <a:pt x="4" y="44"/>
                  </a:lnTo>
                  <a:lnTo>
                    <a:pt x="4" y="66"/>
                  </a:lnTo>
                  <a:lnTo>
                    <a:pt x="2" y="80"/>
                  </a:lnTo>
                  <a:lnTo>
                    <a:pt x="0" y="85"/>
                  </a:lnTo>
                  <a:lnTo>
                    <a:pt x="2" y="90"/>
                  </a:lnTo>
                  <a:lnTo>
                    <a:pt x="9" y="99"/>
                  </a:lnTo>
                  <a:lnTo>
                    <a:pt x="16" y="100"/>
                  </a:lnTo>
                  <a:lnTo>
                    <a:pt x="29" y="99"/>
                  </a:lnTo>
                  <a:lnTo>
                    <a:pt x="41" y="92"/>
                  </a:lnTo>
                  <a:lnTo>
                    <a:pt x="56" y="83"/>
                  </a:lnTo>
                  <a:lnTo>
                    <a:pt x="63" y="68"/>
                  </a:lnTo>
                  <a:lnTo>
                    <a:pt x="61" y="49"/>
                  </a:lnTo>
                  <a:lnTo>
                    <a:pt x="55" y="39"/>
                  </a:lnTo>
                  <a:lnTo>
                    <a:pt x="46" y="29"/>
                  </a:lnTo>
                  <a:lnTo>
                    <a:pt x="44" y="21"/>
                  </a:lnTo>
                  <a:lnTo>
                    <a:pt x="43" y="15"/>
                  </a:lnTo>
                  <a:lnTo>
                    <a:pt x="38" y="2"/>
                  </a:lnTo>
                  <a:lnTo>
                    <a:pt x="31" y="0"/>
                  </a:lnTo>
                  <a:lnTo>
                    <a:pt x="21" y="0"/>
                  </a:lnTo>
                  <a:lnTo>
                    <a:pt x="11" y="2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70" name="Freeform 219"/>
            <p:cNvSpPr>
              <a:spLocks/>
            </p:cNvSpPr>
            <p:nvPr/>
          </p:nvSpPr>
          <p:spPr bwMode="auto">
            <a:xfrm>
              <a:off x="4241371" y="1303338"/>
              <a:ext cx="2762699" cy="1146911"/>
            </a:xfrm>
            <a:custGeom>
              <a:avLst/>
              <a:gdLst>
                <a:gd name="T0" fmla="*/ 143 w 4665"/>
                <a:gd name="T1" fmla="*/ 724 h 2330"/>
                <a:gd name="T2" fmla="*/ 104 w 4665"/>
                <a:gd name="T3" fmla="*/ 684 h 2330"/>
                <a:gd name="T4" fmla="*/ 88 w 4665"/>
                <a:gd name="T5" fmla="*/ 607 h 2330"/>
                <a:gd name="T6" fmla="*/ 0 w 4665"/>
                <a:gd name="T7" fmla="*/ 503 h 2330"/>
                <a:gd name="T8" fmla="*/ 15 w 4665"/>
                <a:gd name="T9" fmla="*/ 475 h 2330"/>
                <a:gd name="T10" fmla="*/ 13 w 4665"/>
                <a:gd name="T11" fmla="*/ 315 h 2330"/>
                <a:gd name="T12" fmla="*/ 58 w 4665"/>
                <a:gd name="T13" fmla="*/ 283 h 2330"/>
                <a:gd name="T14" fmla="*/ 128 w 4665"/>
                <a:gd name="T15" fmla="*/ 311 h 2330"/>
                <a:gd name="T16" fmla="*/ 68 w 4665"/>
                <a:gd name="T17" fmla="*/ 343 h 2330"/>
                <a:gd name="T18" fmla="*/ 49 w 4665"/>
                <a:gd name="T19" fmla="*/ 345 h 2330"/>
                <a:gd name="T20" fmla="*/ 73 w 4665"/>
                <a:gd name="T21" fmla="*/ 371 h 2330"/>
                <a:gd name="T22" fmla="*/ 107 w 4665"/>
                <a:gd name="T23" fmla="*/ 398 h 2330"/>
                <a:gd name="T24" fmla="*/ 102 w 4665"/>
                <a:gd name="T25" fmla="*/ 381 h 2330"/>
                <a:gd name="T26" fmla="*/ 126 w 4665"/>
                <a:gd name="T27" fmla="*/ 370 h 2330"/>
                <a:gd name="T28" fmla="*/ 163 w 4665"/>
                <a:gd name="T29" fmla="*/ 356 h 2330"/>
                <a:gd name="T30" fmla="*/ 168 w 4665"/>
                <a:gd name="T31" fmla="*/ 322 h 2330"/>
                <a:gd name="T32" fmla="*/ 187 w 4665"/>
                <a:gd name="T33" fmla="*/ 301 h 2330"/>
                <a:gd name="T34" fmla="*/ 183 w 4665"/>
                <a:gd name="T35" fmla="*/ 333 h 2330"/>
                <a:gd name="T36" fmla="*/ 222 w 4665"/>
                <a:gd name="T37" fmla="*/ 313 h 2330"/>
                <a:gd name="T38" fmla="*/ 316 w 4665"/>
                <a:gd name="T39" fmla="*/ 293 h 2330"/>
                <a:gd name="T40" fmla="*/ 414 w 4665"/>
                <a:gd name="T41" fmla="*/ 285 h 2330"/>
                <a:gd name="T42" fmla="*/ 458 w 4665"/>
                <a:gd name="T43" fmla="*/ 183 h 2330"/>
                <a:gd name="T44" fmla="*/ 441 w 4665"/>
                <a:gd name="T45" fmla="*/ 338 h 2330"/>
                <a:gd name="T46" fmla="*/ 480 w 4665"/>
                <a:gd name="T47" fmla="*/ 291 h 2330"/>
                <a:gd name="T48" fmla="*/ 468 w 4665"/>
                <a:gd name="T49" fmla="*/ 265 h 2330"/>
                <a:gd name="T50" fmla="*/ 495 w 4665"/>
                <a:gd name="T51" fmla="*/ 207 h 2330"/>
                <a:gd name="T52" fmla="*/ 596 w 4665"/>
                <a:gd name="T53" fmla="*/ 143 h 2330"/>
                <a:gd name="T54" fmla="*/ 694 w 4665"/>
                <a:gd name="T55" fmla="*/ 69 h 2330"/>
                <a:gd name="T56" fmla="*/ 785 w 4665"/>
                <a:gd name="T57" fmla="*/ 22 h 2330"/>
                <a:gd name="T58" fmla="*/ 874 w 4665"/>
                <a:gd name="T59" fmla="*/ 71 h 2330"/>
                <a:gd name="T60" fmla="*/ 862 w 4665"/>
                <a:gd name="T61" fmla="*/ 151 h 2330"/>
                <a:gd name="T62" fmla="*/ 973 w 4665"/>
                <a:gd name="T63" fmla="*/ 148 h 2330"/>
                <a:gd name="T64" fmla="*/ 1058 w 4665"/>
                <a:gd name="T65" fmla="*/ 231 h 2330"/>
                <a:gd name="T66" fmla="*/ 1121 w 4665"/>
                <a:gd name="T67" fmla="*/ 216 h 2330"/>
                <a:gd name="T68" fmla="*/ 1233 w 4665"/>
                <a:gd name="T69" fmla="*/ 191 h 2330"/>
                <a:gd name="T70" fmla="*/ 1337 w 4665"/>
                <a:gd name="T71" fmla="*/ 236 h 2330"/>
                <a:gd name="T72" fmla="*/ 1398 w 4665"/>
                <a:gd name="T73" fmla="*/ 268 h 2330"/>
                <a:gd name="T74" fmla="*/ 1453 w 4665"/>
                <a:gd name="T75" fmla="*/ 256 h 2330"/>
                <a:gd name="T76" fmla="*/ 1617 w 4665"/>
                <a:gd name="T77" fmla="*/ 335 h 2330"/>
                <a:gd name="T78" fmla="*/ 1590 w 4665"/>
                <a:gd name="T79" fmla="*/ 378 h 2330"/>
                <a:gd name="T80" fmla="*/ 1552 w 4665"/>
                <a:gd name="T81" fmla="*/ 382 h 2330"/>
                <a:gd name="T82" fmla="*/ 1451 w 4665"/>
                <a:gd name="T83" fmla="*/ 482 h 2330"/>
                <a:gd name="T84" fmla="*/ 1373 w 4665"/>
                <a:gd name="T85" fmla="*/ 528 h 2330"/>
                <a:gd name="T86" fmla="*/ 1347 w 4665"/>
                <a:gd name="T87" fmla="*/ 595 h 2330"/>
                <a:gd name="T88" fmla="*/ 1343 w 4665"/>
                <a:gd name="T89" fmla="*/ 499 h 2330"/>
                <a:gd name="T90" fmla="*/ 1350 w 4665"/>
                <a:gd name="T91" fmla="*/ 465 h 2330"/>
                <a:gd name="T92" fmla="*/ 1272 w 4665"/>
                <a:gd name="T93" fmla="*/ 499 h 2330"/>
                <a:gd name="T94" fmla="*/ 1109 w 4665"/>
                <a:gd name="T95" fmla="*/ 579 h 2330"/>
                <a:gd name="T96" fmla="*/ 1157 w 4665"/>
                <a:gd name="T97" fmla="*/ 602 h 2330"/>
                <a:gd name="T98" fmla="*/ 1058 w 4665"/>
                <a:gd name="T99" fmla="*/ 744 h 2330"/>
                <a:gd name="T100" fmla="*/ 1056 w 4665"/>
                <a:gd name="T101" fmla="*/ 724 h 2330"/>
                <a:gd name="T102" fmla="*/ 1036 w 4665"/>
                <a:gd name="T103" fmla="*/ 650 h 2330"/>
                <a:gd name="T104" fmla="*/ 943 w 4665"/>
                <a:gd name="T105" fmla="*/ 602 h 2330"/>
                <a:gd name="T106" fmla="*/ 822 w 4665"/>
                <a:gd name="T107" fmla="*/ 648 h 2330"/>
                <a:gd name="T108" fmla="*/ 742 w 4665"/>
                <a:gd name="T109" fmla="*/ 628 h 2330"/>
                <a:gd name="T110" fmla="*/ 643 w 4665"/>
                <a:gd name="T111" fmla="*/ 637 h 2330"/>
                <a:gd name="T112" fmla="*/ 518 w 4665"/>
                <a:gd name="T113" fmla="*/ 576 h 2330"/>
                <a:gd name="T114" fmla="*/ 427 w 4665"/>
                <a:gd name="T115" fmla="*/ 551 h 2330"/>
                <a:gd name="T116" fmla="*/ 325 w 4665"/>
                <a:gd name="T117" fmla="*/ 629 h 2330"/>
                <a:gd name="T118" fmla="*/ 218 w 4665"/>
                <a:gd name="T119" fmla="*/ 644 h 2330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4665"/>
                <a:gd name="T181" fmla="*/ 0 h 2330"/>
                <a:gd name="T182" fmla="*/ 4665 w 4665"/>
                <a:gd name="T183" fmla="*/ 2330 h 2330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4665" h="2330">
                  <a:moveTo>
                    <a:pt x="618" y="2181"/>
                  </a:moveTo>
                  <a:lnTo>
                    <a:pt x="608" y="2190"/>
                  </a:lnTo>
                  <a:lnTo>
                    <a:pt x="584" y="2206"/>
                  </a:lnTo>
                  <a:lnTo>
                    <a:pt x="584" y="2218"/>
                  </a:lnTo>
                  <a:lnTo>
                    <a:pt x="563" y="2249"/>
                  </a:lnTo>
                  <a:lnTo>
                    <a:pt x="589" y="2274"/>
                  </a:lnTo>
                  <a:lnTo>
                    <a:pt x="586" y="2303"/>
                  </a:lnTo>
                  <a:lnTo>
                    <a:pt x="533" y="2315"/>
                  </a:lnTo>
                  <a:lnTo>
                    <a:pt x="526" y="2296"/>
                  </a:lnTo>
                  <a:lnTo>
                    <a:pt x="479" y="2257"/>
                  </a:lnTo>
                  <a:lnTo>
                    <a:pt x="446" y="2254"/>
                  </a:lnTo>
                  <a:lnTo>
                    <a:pt x="402" y="2266"/>
                  </a:lnTo>
                  <a:lnTo>
                    <a:pt x="373" y="2274"/>
                  </a:lnTo>
                  <a:lnTo>
                    <a:pt x="365" y="2283"/>
                  </a:lnTo>
                  <a:lnTo>
                    <a:pt x="331" y="2259"/>
                  </a:lnTo>
                  <a:lnTo>
                    <a:pt x="294" y="2240"/>
                  </a:lnTo>
                  <a:lnTo>
                    <a:pt x="280" y="2215"/>
                  </a:lnTo>
                  <a:lnTo>
                    <a:pt x="290" y="2212"/>
                  </a:lnTo>
                  <a:lnTo>
                    <a:pt x="302" y="2201"/>
                  </a:lnTo>
                  <a:lnTo>
                    <a:pt x="311" y="2164"/>
                  </a:lnTo>
                  <a:lnTo>
                    <a:pt x="316" y="2157"/>
                  </a:lnTo>
                  <a:lnTo>
                    <a:pt x="334" y="2147"/>
                  </a:lnTo>
                  <a:lnTo>
                    <a:pt x="336" y="2134"/>
                  </a:lnTo>
                  <a:lnTo>
                    <a:pt x="292" y="2142"/>
                  </a:lnTo>
                  <a:lnTo>
                    <a:pt x="275" y="2149"/>
                  </a:lnTo>
                  <a:lnTo>
                    <a:pt x="273" y="2123"/>
                  </a:lnTo>
                  <a:lnTo>
                    <a:pt x="277" y="2111"/>
                  </a:lnTo>
                  <a:lnTo>
                    <a:pt x="294" y="2103"/>
                  </a:lnTo>
                  <a:lnTo>
                    <a:pt x="323" y="2093"/>
                  </a:lnTo>
                  <a:lnTo>
                    <a:pt x="346" y="2071"/>
                  </a:lnTo>
                  <a:lnTo>
                    <a:pt x="367" y="2044"/>
                  </a:lnTo>
                  <a:lnTo>
                    <a:pt x="363" y="2006"/>
                  </a:lnTo>
                  <a:lnTo>
                    <a:pt x="346" y="1993"/>
                  </a:lnTo>
                  <a:lnTo>
                    <a:pt x="292" y="1981"/>
                  </a:lnTo>
                  <a:lnTo>
                    <a:pt x="253" y="1957"/>
                  </a:lnTo>
                  <a:lnTo>
                    <a:pt x="248" y="1901"/>
                  </a:lnTo>
                  <a:lnTo>
                    <a:pt x="229" y="1896"/>
                  </a:lnTo>
                  <a:lnTo>
                    <a:pt x="114" y="1887"/>
                  </a:lnTo>
                  <a:lnTo>
                    <a:pt x="109" y="1874"/>
                  </a:lnTo>
                  <a:lnTo>
                    <a:pt x="121" y="1840"/>
                  </a:lnTo>
                  <a:lnTo>
                    <a:pt x="139" y="1820"/>
                  </a:lnTo>
                  <a:lnTo>
                    <a:pt x="136" y="1799"/>
                  </a:lnTo>
                  <a:lnTo>
                    <a:pt x="105" y="1777"/>
                  </a:lnTo>
                  <a:lnTo>
                    <a:pt x="95" y="1726"/>
                  </a:lnTo>
                  <a:lnTo>
                    <a:pt x="20" y="1706"/>
                  </a:lnTo>
                  <a:lnTo>
                    <a:pt x="9" y="1636"/>
                  </a:lnTo>
                  <a:lnTo>
                    <a:pt x="0" y="1594"/>
                  </a:lnTo>
                  <a:lnTo>
                    <a:pt x="0" y="1574"/>
                  </a:lnTo>
                  <a:lnTo>
                    <a:pt x="14" y="1541"/>
                  </a:lnTo>
                  <a:lnTo>
                    <a:pt x="17" y="1536"/>
                  </a:lnTo>
                  <a:lnTo>
                    <a:pt x="29" y="1528"/>
                  </a:lnTo>
                  <a:lnTo>
                    <a:pt x="37" y="1523"/>
                  </a:lnTo>
                  <a:lnTo>
                    <a:pt x="56" y="1521"/>
                  </a:lnTo>
                  <a:lnTo>
                    <a:pt x="68" y="1521"/>
                  </a:lnTo>
                  <a:lnTo>
                    <a:pt x="73" y="1519"/>
                  </a:lnTo>
                  <a:lnTo>
                    <a:pt x="75" y="1514"/>
                  </a:lnTo>
                  <a:lnTo>
                    <a:pt x="75" y="1507"/>
                  </a:lnTo>
                  <a:lnTo>
                    <a:pt x="65" y="1502"/>
                  </a:lnTo>
                  <a:lnTo>
                    <a:pt x="56" y="1499"/>
                  </a:lnTo>
                  <a:lnTo>
                    <a:pt x="41" y="1489"/>
                  </a:lnTo>
                  <a:lnTo>
                    <a:pt x="31" y="1482"/>
                  </a:lnTo>
                  <a:lnTo>
                    <a:pt x="63" y="1426"/>
                  </a:lnTo>
                  <a:lnTo>
                    <a:pt x="132" y="1338"/>
                  </a:lnTo>
                  <a:lnTo>
                    <a:pt x="131" y="1326"/>
                  </a:lnTo>
                  <a:lnTo>
                    <a:pt x="82" y="1275"/>
                  </a:lnTo>
                  <a:lnTo>
                    <a:pt x="82" y="1265"/>
                  </a:lnTo>
                  <a:lnTo>
                    <a:pt x="92" y="1244"/>
                  </a:lnTo>
                  <a:lnTo>
                    <a:pt x="87" y="1222"/>
                  </a:lnTo>
                  <a:lnTo>
                    <a:pt x="75" y="1173"/>
                  </a:lnTo>
                  <a:lnTo>
                    <a:pt x="73" y="1097"/>
                  </a:lnTo>
                  <a:lnTo>
                    <a:pt x="85" y="1039"/>
                  </a:lnTo>
                  <a:lnTo>
                    <a:pt x="37" y="986"/>
                  </a:lnTo>
                  <a:lnTo>
                    <a:pt x="46" y="919"/>
                  </a:lnTo>
                  <a:lnTo>
                    <a:pt x="97" y="885"/>
                  </a:lnTo>
                  <a:lnTo>
                    <a:pt x="102" y="842"/>
                  </a:lnTo>
                  <a:lnTo>
                    <a:pt x="110" y="847"/>
                  </a:lnTo>
                  <a:lnTo>
                    <a:pt x="129" y="830"/>
                  </a:lnTo>
                  <a:lnTo>
                    <a:pt x="151" y="842"/>
                  </a:lnTo>
                  <a:lnTo>
                    <a:pt x="151" y="851"/>
                  </a:lnTo>
                  <a:lnTo>
                    <a:pt x="149" y="859"/>
                  </a:lnTo>
                  <a:lnTo>
                    <a:pt x="146" y="868"/>
                  </a:lnTo>
                  <a:lnTo>
                    <a:pt x="158" y="871"/>
                  </a:lnTo>
                  <a:lnTo>
                    <a:pt x="163" y="878"/>
                  </a:lnTo>
                  <a:lnTo>
                    <a:pt x="163" y="886"/>
                  </a:lnTo>
                  <a:lnTo>
                    <a:pt x="163" y="903"/>
                  </a:lnTo>
                  <a:lnTo>
                    <a:pt x="171" y="893"/>
                  </a:lnTo>
                  <a:lnTo>
                    <a:pt x="173" y="876"/>
                  </a:lnTo>
                  <a:lnTo>
                    <a:pt x="188" y="876"/>
                  </a:lnTo>
                  <a:lnTo>
                    <a:pt x="214" y="883"/>
                  </a:lnTo>
                  <a:lnTo>
                    <a:pt x="238" y="891"/>
                  </a:lnTo>
                  <a:lnTo>
                    <a:pt x="263" y="905"/>
                  </a:lnTo>
                  <a:lnTo>
                    <a:pt x="299" y="935"/>
                  </a:lnTo>
                  <a:lnTo>
                    <a:pt x="323" y="956"/>
                  </a:lnTo>
                  <a:lnTo>
                    <a:pt x="346" y="981"/>
                  </a:lnTo>
                  <a:lnTo>
                    <a:pt x="348" y="969"/>
                  </a:lnTo>
                  <a:lnTo>
                    <a:pt x="360" y="975"/>
                  </a:lnTo>
                  <a:lnTo>
                    <a:pt x="384" y="1008"/>
                  </a:lnTo>
                  <a:lnTo>
                    <a:pt x="394" y="1037"/>
                  </a:lnTo>
                  <a:lnTo>
                    <a:pt x="392" y="1064"/>
                  </a:lnTo>
                  <a:lnTo>
                    <a:pt x="370" y="1097"/>
                  </a:lnTo>
                  <a:lnTo>
                    <a:pt x="341" y="1109"/>
                  </a:lnTo>
                  <a:lnTo>
                    <a:pt x="314" y="1124"/>
                  </a:lnTo>
                  <a:lnTo>
                    <a:pt x="299" y="1124"/>
                  </a:lnTo>
                  <a:lnTo>
                    <a:pt x="280" y="1114"/>
                  </a:lnTo>
                  <a:lnTo>
                    <a:pt x="250" y="1105"/>
                  </a:lnTo>
                  <a:lnTo>
                    <a:pt x="227" y="1097"/>
                  </a:lnTo>
                  <a:lnTo>
                    <a:pt x="212" y="1081"/>
                  </a:lnTo>
                  <a:lnTo>
                    <a:pt x="192" y="1075"/>
                  </a:lnTo>
                  <a:lnTo>
                    <a:pt x="171" y="1071"/>
                  </a:lnTo>
                  <a:lnTo>
                    <a:pt x="160" y="1066"/>
                  </a:lnTo>
                  <a:lnTo>
                    <a:pt x="149" y="1056"/>
                  </a:lnTo>
                  <a:lnTo>
                    <a:pt x="138" y="1044"/>
                  </a:lnTo>
                  <a:lnTo>
                    <a:pt x="131" y="1042"/>
                  </a:lnTo>
                  <a:lnTo>
                    <a:pt x="132" y="1053"/>
                  </a:lnTo>
                  <a:lnTo>
                    <a:pt x="138" y="1059"/>
                  </a:lnTo>
                  <a:lnTo>
                    <a:pt x="131" y="1068"/>
                  </a:lnTo>
                  <a:lnTo>
                    <a:pt x="122" y="1068"/>
                  </a:lnTo>
                  <a:lnTo>
                    <a:pt x="122" y="1076"/>
                  </a:lnTo>
                  <a:lnTo>
                    <a:pt x="134" y="1085"/>
                  </a:lnTo>
                  <a:lnTo>
                    <a:pt x="139" y="1080"/>
                  </a:lnTo>
                  <a:lnTo>
                    <a:pt x="141" y="1073"/>
                  </a:lnTo>
                  <a:lnTo>
                    <a:pt x="149" y="1070"/>
                  </a:lnTo>
                  <a:lnTo>
                    <a:pt x="170" y="1080"/>
                  </a:lnTo>
                  <a:lnTo>
                    <a:pt x="177" y="1092"/>
                  </a:lnTo>
                  <a:lnTo>
                    <a:pt x="166" y="1103"/>
                  </a:lnTo>
                  <a:lnTo>
                    <a:pt x="166" y="1109"/>
                  </a:lnTo>
                  <a:lnTo>
                    <a:pt x="175" y="1109"/>
                  </a:lnTo>
                  <a:lnTo>
                    <a:pt x="185" y="1110"/>
                  </a:lnTo>
                  <a:lnTo>
                    <a:pt x="200" y="1119"/>
                  </a:lnTo>
                  <a:lnTo>
                    <a:pt x="207" y="1136"/>
                  </a:lnTo>
                  <a:lnTo>
                    <a:pt x="207" y="1149"/>
                  </a:lnTo>
                  <a:lnTo>
                    <a:pt x="205" y="1163"/>
                  </a:lnTo>
                  <a:lnTo>
                    <a:pt x="200" y="1170"/>
                  </a:lnTo>
                  <a:lnTo>
                    <a:pt x="202" y="1180"/>
                  </a:lnTo>
                  <a:lnTo>
                    <a:pt x="207" y="1188"/>
                  </a:lnTo>
                  <a:lnTo>
                    <a:pt x="209" y="1227"/>
                  </a:lnTo>
                  <a:lnTo>
                    <a:pt x="216" y="1234"/>
                  </a:lnTo>
                  <a:lnTo>
                    <a:pt x="224" y="1244"/>
                  </a:lnTo>
                  <a:lnTo>
                    <a:pt x="241" y="1258"/>
                  </a:lnTo>
                  <a:lnTo>
                    <a:pt x="267" y="1270"/>
                  </a:lnTo>
                  <a:lnTo>
                    <a:pt x="282" y="1273"/>
                  </a:lnTo>
                  <a:lnTo>
                    <a:pt x="295" y="1273"/>
                  </a:lnTo>
                  <a:lnTo>
                    <a:pt x="304" y="1266"/>
                  </a:lnTo>
                  <a:lnTo>
                    <a:pt x="302" y="1246"/>
                  </a:lnTo>
                  <a:lnTo>
                    <a:pt x="302" y="1238"/>
                  </a:lnTo>
                  <a:lnTo>
                    <a:pt x="299" y="1232"/>
                  </a:lnTo>
                  <a:lnTo>
                    <a:pt x="294" y="1234"/>
                  </a:lnTo>
                  <a:lnTo>
                    <a:pt x="285" y="1234"/>
                  </a:lnTo>
                  <a:lnTo>
                    <a:pt x="273" y="1227"/>
                  </a:lnTo>
                  <a:lnTo>
                    <a:pt x="267" y="1219"/>
                  </a:lnTo>
                  <a:lnTo>
                    <a:pt x="261" y="1210"/>
                  </a:lnTo>
                  <a:lnTo>
                    <a:pt x="261" y="1204"/>
                  </a:lnTo>
                  <a:lnTo>
                    <a:pt x="267" y="1200"/>
                  </a:lnTo>
                  <a:lnTo>
                    <a:pt x="275" y="1187"/>
                  </a:lnTo>
                  <a:lnTo>
                    <a:pt x="282" y="1187"/>
                  </a:lnTo>
                  <a:lnTo>
                    <a:pt x="289" y="1192"/>
                  </a:lnTo>
                  <a:lnTo>
                    <a:pt x="295" y="1197"/>
                  </a:lnTo>
                  <a:lnTo>
                    <a:pt x="302" y="1205"/>
                  </a:lnTo>
                  <a:lnTo>
                    <a:pt x="306" y="1207"/>
                  </a:lnTo>
                  <a:lnTo>
                    <a:pt x="316" y="1215"/>
                  </a:lnTo>
                  <a:lnTo>
                    <a:pt x="328" y="1217"/>
                  </a:lnTo>
                  <a:lnTo>
                    <a:pt x="348" y="1226"/>
                  </a:lnTo>
                  <a:lnTo>
                    <a:pt x="360" y="1227"/>
                  </a:lnTo>
                  <a:lnTo>
                    <a:pt x="382" y="1232"/>
                  </a:lnTo>
                  <a:lnTo>
                    <a:pt x="375" y="1212"/>
                  </a:lnTo>
                  <a:lnTo>
                    <a:pt x="365" y="1192"/>
                  </a:lnTo>
                  <a:lnTo>
                    <a:pt x="356" y="1173"/>
                  </a:lnTo>
                  <a:lnTo>
                    <a:pt x="355" y="1159"/>
                  </a:lnTo>
                  <a:lnTo>
                    <a:pt x="360" y="1148"/>
                  </a:lnTo>
                  <a:lnTo>
                    <a:pt x="380" y="1132"/>
                  </a:lnTo>
                  <a:lnTo>
                    <a:pt x="394" y="1127"/>
                  </a:lnTo>
                  <a:lnTo>
                    <a:pt x="419" y="1095"/>
                  </a:lnTo>
                  <a:lnTo>
                    <a:pt x="423" y="1092"/>
                  </a:lnTo>
                  <a:lnTo>
                    <a:pt x="429" y="1090"/>
                  </a:lnTo>
                  <a:lnTo>
                    <a:pt x="438" y="1098"/>
                  </a:lnTo>
                  <a:lnTo>
                    <a:pt x="453" y="1100"/>
                  </a:lnTo>
                  <a:lnTo>
                    <a:pt x="457" y="1103"/>
                  </a:lnTo>
                  <a:lnTo>
                    <a:pt x="453" y="1112"/>
                  </a:lnTo>
                  <a:lnTo>
                    <a:pt x="455" y="1119"/>
                  </a:lnTo>
                  <a:lnTo>
                    <a:pt x="460" y="1115"/>
                  </a:lnTo>
                  <a:lnTo>
                    <a:pt x="465" y="1114"/>
                  </a:lnTo>
                  <a:lnTo>
                    <a:pt x="470" y="1120"/>
                  </a:lnTo>
                  <a:lnTo>
                    <a:pt x="474" y="1129"/>
                  </a:lnTo>
                  <a:lnTo>
                    <a:pt x="477" y="1098"/>
                  </a:lnTo>
                  <a:lnTo>
                    <a:pt x="484" y="1092"/>
                  </a:lnTo>
                  <a:lnTo>
                    <a:pt x="492" y="1085"/>
                  </a:lnTo>
                  <a:lnTo>
                    <a:pt x="489" y="1068"/>
                  </a:lnTo>
                  <a:lnTo>
                    <a:pt x="484" y="1058"/>
                  </a:lnTo>
                  <a:lnTo>
                    <a:pt x="470" y="1046"/>
                  </a:lnTo>
                  <a:lnTo>
                    <a:pt x="465" y="1036"/>
                  </a:lnTo>
                  <a:lnTo>
                    <a:pt x="468" y="1020"/>
                  </a:lnTo>
                  <a:lnTo>
                    <a:pt x="474" y="1007"/>
                  </a:lnTo>
                  <a:lnTo>
                    <a:pt x="477" y="993"/>
                  </a:lnTo>
                  <a:lnTo>
                    <a:pt x="475" y="973"/>
                  </a:lnTo>
                  <a:lnTo>
                    <a:pt x="475" y="956"/>
                  </a:lnTo>
                  <a:lnTo>
                    <a:pt x="462" y="939"/>
                  </a:lnTo>
                  <a:lnTo>
                    <a:pt x="457" y="929"/>
                  </a:lnTo>
                  <a:lnTo>
                    <a:pt x="458" y="925"/>
                  </a:lnTo>
                  <a:lnTo>
                    <a:pt x="468" y="929"/>
                  </a:lnTo>
                  <a:lnTo>
                    <a:pt x="482" y="937"/>
                  </a:lnTo>
                  <a:lnTo>
                    <a:pt x="489" y="937"/>
                  </a:lnTo>
                  <a:lnTo>
                    <a:pt x="506" y="937"/>
                  </a:lnTo>
                  <a:lnTo>
                    <a:pt x="519" y="937"/>
                  </a:lnTo>
                  <a:lnTo>
                    <a:pt x="528" y="942"/>
                  </a:lnTo>
                  <a:lnTo>
                    <a:pt x="535" y="959"/>
                  </a:lnTo>
                  <a:lnTo>
                    <a:pt x="541" y="971"/>
                  </a:lnTo>
                  <a:lnTo>
                    <a:pt x="545" y="981"/>
                  </a:lnTo>
                  <a:lnTo>
                    <a:pt x="548" y="986"/>
                  </a:lnTo>
                  <a:lnTo>
                    <a:pt x="543" y="988"/>
                  </a:lnTo>
                  <a:lnTo>
                    <a:pt x="535" y="990"/>
                  </a:lnTo>
                  <a:lnTo>
                    <a:pt x="521" y="997"/>
                  </a:lnTo>
                  <a:lnTo>
                    <a:pt x="511" y="998"/>
                  </a:lnTo>
                  <a:lnTo>
                    <a:pt x="506" y="1008"/>
                  </a:lnTo>
                  <a:lnTo>
                    <a:pt x="502" y="1019"/>
                  </a:lnTo>
                  <a:lnTo>
                    <a:pt x="509" y="1029"/>
                  </a:lnTo>
                  <a:lnTo>
                    <a:pt x="516" y="1044"/>
                  </a:lnTo>
                  <a:lnTo>
                    <a:pt x="528" y="1061"/>
                  </a:lnTo>
                  <a:lnTo>
                    <a:pt x="543" y="1066"/>
                  </a:lnTo>
                  <a:lnTo>
                    <a:pt x="563" y="1063"/>
                  </a:lnTo>
                  <a:lnTo>
                    <a:pt x="575" y="1059"/>
                  </a:lnTo>
                  <a:lnTo>
                    <a:pt x="575" y="1044"/>
                  </a:lnTo>
                  <a:lnTo>
                    <a:pt x="577" y="1025"/>
                  </a:lnTo>
                  <a:lnTo>
                    <a:pt x="577" y="1010"/>
                  </a:lnTo>
                  <a:lnTo>
                    <a:pt x="584" y="1002"/>
                  </a:lnTo>
                  <a:lnTo>
                    <a:pt x="589" y="997"/>
                  </a:lnTo>
                  <a:lnTo>
                    <a:pt x="604" y="990"/>
                  </a:lnTo>
                  <a:lnTo>
                    <a:pt x="616" y="986"/>
                  </a:lnTo>
                  <a:lnTo>
                    <a:pt x="626" y="981"/>
                  </a:lnTo>
                  <a:lnTo>
                    <a:pt x="636" y="971"/>
                  </a:lnTo>
                  <a:lnTo>
                    <a:pt x="687" y="937"/>
                  </a:lnTo>
                  <a:lnTo>
                    <a:pt x="711" y="934"/>
                  </a:lnTo>
                  <a:lnTo>
                    <a:pt x="726" y="925"/>
                  </a:lnTo>
                  <a:lnTo>
                    <a:pt x="748" y="913"/>
                  </a:lnTo>
                  <a:lnTo>
                    <a:pt x="750" y="925"/>
                  </a:lnTo>
                  <a:lnTo>
                    <a:pt x="738" y="951"/>
                  </a:lnTo>
                  <a:lnTo>
                    <a:pt x="735" y="958"/>
                  </a:lnTo>
                  <a:lnTo>
                    <a:pt x="777" y="954"/>
                  </a:lnTo>
                  <a:lnTo>
                    <a:pt x="799" y="937"/>
                  </a:lnTo>
                  <a:lnTo>
                    <a:pt x="820" y="929"/>
                  </a:lnTo>
                  <a:lnTo>
                    <a:pt x="891" y="919"/>
                  </a:lnTo>
                  <a:lnTo>
                    <a:pt x="932" y="922"/>
                  </a:lnTo>
                  <a:lnTo>
                    <a:pt x="949" y="903"/>
                  </a:lnTo>
                  <a:lnTo>
                    <a:pt x="940" y="864"/>
                  </a:lnTo>
                  <a:lnTo>
                    <a:pt x="959" y="830"/>
                  </a:lnTo>
                  <a:lnTo>
                    <a:pt x="996" y="839"/>
                  </a:lnTo>
                  <a:lnTo>
                    <a:pt x="1064" y="863"/>
                  </a:lnTo>
                  <a:lnTo>
                    <a:pt x="1074" y="888"/>
                  </a:lnTo>
                  <a:lnTo>
                    <a:pt x="1118" y="903"/>
                  </a:lnTo>
                  <a:lnTo>
                    <a:pt x="1142" y="925"/>
                  </a:lnTo>
                  <a:lnTo>
                    <a:pt x="1161" y="964"/>
                  </a:lnTo>
                  <a:lnTo>
                    <a:pt x="1191" y="907"/>
                  </a:lnTo>
                  <a:lnTo>
                    <a:pt x="1168" y="891"/>
                  </a:lnTo>
                  <a:lnTo>
                    <a:pt x="1163" y="856"/>
                  </a:lnTo>
                  <a:lnTo>
                    <a:pt x="1132" y="849"/>
                  </a:lnTo>
                  <a:lnTo>
                    <a:pt x="1129" y="817"/>
                  </a:lnTo>
                  <a:lnTo>
                    <a:pt x="1134" y="769"/>
                  </a:lnTo>
                  <a:lnTo>
                    <a:pt x="1120" y="745"/>
                  </a:lnTo>
                  <a:lnTo>
                    <a:pt x="1124" y="711"/>
                  </a:lnTo>
                  <a:lnTo>
                    <a:pt x="1161" y="688"/>
                  </a:lnTo>
                  <a:lnTo>
                    <a:pt x="1186" y="593"/>
                  </a:lnTo>
                  <a:lnTo>
                    <a:pt x="1196" y="554"/>
                  </a:lnTo>
                  <a:lnTo>
                    <a:pt x="1234" y="560"/>
                  </a:lnTo>
                  <a:lnTo>
                    <a:pt x="1259" y="550"/>
                  </a:lnTo>
                  <a:lnTo>
                    <a:pt x="1293" y="574"/>
                  </a:lnTo>
                  <a:lnTo>
                    <a:pt x="1292" y="622"/>
                  </a:lnTo>
                  <a:lnTo>
                    <a:pt x="1280" y="654"/>
                  </a:lnTo>
                  <a:lnTo>
                    <a:pt x="1259" y="688"/>
                  </a:lnTo>
                  <a:lnTo>
                    <a:pt x="1280" y="713"/>
                  </a:lnTo>
                  <a:lnTo>
                    <a:pt x="1290" y="747"/>
                  </a:lnTo>
                  <a:lnTo>
                    <a:pt x="1288" y="863"/>
                  </a:lnTo>
                  <a:lnTo>
                    <a:pt x="1288" y="900"/>
                  </a:lnTo>
                  <a:lnTo>
                    <a:pt x="1325" y="937"/>
                  </a:lnTo>
                  <a:lnTo>
                    <a:pt x="1303" y="968"/>
                  </a:lnTo>
                  <a:lnTo>
                    <a:pt x="1307" y="997"/>
                  </a:lnTo>
                  <a:lnTo>
                    <a:pt x="1269" y="1053"/>
                  </a:lnTo>
                  <a:lnTo>
                    <a:pt x="1244" y="1059"/>
                  </a:lnTo>
                  <a:lnTo>
                    <a:pt x="1191" y="1066"/>
                  </a:lnTo>
                  <a:lnTo>
                    <a:pt x="1169" y="1058"/>
                  </a:lnTo>
                  <a:lnTo>
                    <a:pt x="1130" y="1071"/>
                  </a:lnTo>
                  <a:lnTo>
                    <a:pt x="1107" y="1081"/>
                  </a:lnTo>
                  <a:lnTo>
                    <a:pt x="1186" y="1083"/>
                  </a:lnTo>
                  <a:lnTo>
                    <a:pt x="1249" y="1097"/>
                  </a:lnTo>
                  <a:lnTo>
                    <a:pt x="1278" y="1110"/>
                  </a:lnTo>
                  <a:lnTo>
                    <a:pt x="1302" y="1073"/>
                  </a:lnTo>
                  <a:lnTo>
                    <a:pt x="1332" y="1024"/>
                  </a:lnTo>
                  <a:lnTo>
                    <a:pt x="1351" y="986"/>
                  </a:lnTo>
                  <a:lnTo>
                    <a:pt x="1342" y="934"/>
                  </a:lnTo>
                  <a:lnTo>
                    <a:pt x="1354" y="910"/>
                  </a:lnTo>
                  <a:lnTo>
                    <a:pt x="1390" y="905"/>
                  </a:lnTo>
                  <a:lnTo>
                    <a:pt x="1409" y="924"/>
                  </a:lnTo>
                  <a:lnTo>
                    <a:pt x="1424" y="949"/>
                  </a:lnTo>
                  <a:lnTo>
                    <a:pt x="1417" y="997"/>
                  </a:lnTo>
                  <a:lnTo>
                    <a:pt x="1458" y="1014"/>
                  </a:lnTo>
                  <a:lnTo>
                    <a:pt x="1471" y="1005"/>
                  </a:lnTo>
                  <a:lnTo>
                    <a:pt x="1432" y="985"/>
                  </a:lnTo>
                  <a:lnTo>
                    <a:pt x="1443" y="961"/>
                  </a:lnTo>
                  <a:lnTo>
                    <a:pt x="1437" y="915"/>
                  </a:lnTo>
                  <a:lnTo>
                    <a:pt x="1404" y="885"/>
                  </a:lnTo>
                  <a:lnTo>
                    <a:pt x="1327" y="886"/>
                  </a:lnTo>
                  <a:lnTo>
                    <a:pt x="1319" y="829"/>
                  </a:lnTo>
                  <a:lnTo>
                    <a:pt x="1337" y="784"/>
                  </a:lnTo>
                  <a:lnTo>
                    <a:pt x="1307" y="700"/>
                  </a:lnTo>
                  <a:lnTo>
                    <a:pt x="1319" y="652"/>
                  </a:lnTo>
                  <a:lnTo>
                    <a:pt x="1354" y="616"/>
                  </a:lnTo>
                  <a:lnTo>
                    <a:pt x="1365" y="576"/>
                  </a:lnTo>
                  <a:lnTo>
                    <a:pt x="1376" y="616"/>
                  </a:lnTo>
                  <a:lnTo>
                    <a:pt x="1366" y="655"/>
                  </a:lnTo>
                  <a:lnTo>
                    <a:pt x="1370" y="705"/>
                  </a:lnTo>
                  <a:lnTo>
                    <a:pt x="1458" y="732"/>
                  </a:lnTo>
                  <a:lnTo>
                    <a:pt x="1437" y="703"/>
                  </a:lnTo>
                  <a:lnTo>
                    <a:pt x="1414" y="689"/>
                  </a:lnTo>
                  <a:lnTo>
                    <a:pt x="1395" y="647"/>
                  </a:lnTo>
                  <a:lnTo>
                    <a:pt x="1412" y="640"/>
                  </a:lnTo>
                  <a:lnTo>
                    <a:pt x="1437" y="647"/>
                  </a:lnTo>
                  <a:lnTo>
                    <a:pt x="1427" y="622"/>
                  </a:lnTo>
                  <a:lnTo>
                    <a:pt x="1456" y="608"/>
                  </a:lnTo>
                  <a:lnTo>
                    <a:pt x="1482" y="598"/>
                  </a:lnTo>
                  <a:lnTo>
                    <a:pt x="1519" y="603"/>
                  </a:lnTo>
                  <a:lnTo>
                    <a:pt x="1524" y="555"/>
                  </a:lnTo>
                  <a:lnTo>
                    <a:pt x="1519" y="506"/>
                  </a:lnTo>
                  <a:lnTo>
                    <a:pt x="1543" y="482"/>
                  </a:lnTo>
                  <a:lnTo>
                    <a:pt x="1616" y="476"/>
                  </a:lnTo>
                  <a:lnTo>
                    <a:pt x="1673" y="464"/>
                  </a:lnTo>
                  <a:lnTo>
                    <a:pt x="1682" y="447"/>
                  </a:lnTo>
                  <a:lnTo>
                    <a:pt x="1685" y="401"/>
                  </a:lnTo>
                  <a:lnTo>
                    <a:pt x="1702" y="342"/>
                  </a:lnTo>
                  <a:lnTo>
                    <a:pt x="1729" y="306"/>
                  </a:lnTo>
                  <a:lnTo>
                    <a:pt x="1773" y="269"/>
                  </a:lnTo>
                  <a:lnTo>
                    <a:pt x="1835" y="250"/>
                  </a:lnTo>
                  <a:lnTo>
                    <a:pt x="1889" y="235"/>
                  </a:lnTo>
                  <a:lnTo>
                    <a:pt x="1899" y="221"/>
                  </a:lnTo>
                  <a:lnTo>
                    <a:pt x="1879" y="202"/>
                  </a:lnTo>
                  <a:lnTo>
                    <a:pt x="1928" y="202"/>
                  </a:lnTo>
                  <a:lnTo>
                    <a:pt x="1928" y="192"/>
                  </a:lnTo>
                  <a:lnTo>
                    <a:pt x="1960" y="201"/>
                  </a:lnTo>
                  <a:lnTo>
                    <a:pt x="1957" y="216"/>
                  </a:lnTo>
                  <a:lnTo>
                    <a:pt x="1984" y="216"/>
                  </a:lnTo>
                  <a:lnTo>
                    <a:pt x="2023" y="208"/>
                  </a:lnTo>
                  <a:lnTo>
                    <a:pt x="2052" y="187"/>
                  </a:lnTo>
                  <a:lnTo>
                    <a:pt x="2060" y="168"/>
                  </a:lnTo>
                  <a:lnTo>
                    <a:pt x="2074" y="153"/>
                  </a:lnTo>
                  <a:lnTo>
                    <a:pt x="2089" y="119"/>
                  </a:lnTo>
                  <a:lnTo>
                    <a:pt x="2115" y="73"/>
                  </a:lnTo>
                  <a:lnTo>
                    <a:pt x="2176" y="16"/>
                  </a:lnTo>
                  <a:lnTo>
                    <a:pt x="2196" y="0"/>
                  </a:lnTo>
                  <a:lnTo>
                    <a:pt x="2235" y="26"/>
                  </a:lnTo>
                  <a:lnTo>
                    <a:pt x="2238" y="53"/>
                  </a:lnTo>
                  <a:lnTo>
                    <a:pt x="2215" y="68"/>
                  </a:lnTo>
                  <a:lnTo>
                    <a:pt x="2215" y="79"/>
                  </a:lnTo>
                  <a:lnTo>
                    <a:pt x="2259" y="85"/>
                  </a:lnTo>
                  <a:lnTo>
                    <a:pt x="2281" y="90"/>
                  </a:lnTo>
                  <a:lnTo>
                    <a:pt x="2252" y="153"/>
                  </a:lnTo>
                  <a:lnTo>
                    <a:pt x="2296" y="148"/>
                  </a:lnTo>
                  <a:lnTo>
                    <a:pt x="2296" y="119"/>
                  </a:lnTo>
                  <a:lnTo>
                    <a:pt x="2330" y="124"/>
                  </a:lnTo>
                  <a:lnTo>
                    <a:pt x="2367" y="121"/>
                  </a:lnTo>
                  <a:lnTo>
                    <a:pt x="2415" y="109"/>
                  </a:lnTo>
                  <a:lnTo>
                    <a:pt x="2425" y="177"/>
                  </a:lnTo>
                  <a:lnTo>
                    <a:pt x="2444" y="191"/>
                  </a:lnTo>
                  <a:lnTo>
                    <a:pt x="2464" y="221"/>
                  </a:lnTo>
                  <a:lnTo>
                    <a:pt x="2454" y="260"/>
                  </a:lnTo>
                  <a:lnTo>
                    <a:pt x="2459" y="287"/>
                  </a:lnTo>
                  <a:lnTo>
                    <a:pt x="2440" y="335"/>
                  </a:lnTo>
                  <a:lnTo>
                    <a:pt x="2378" y="379"/>
                  </a:lnTo>
                  <a:lnTo>
                    <a:pt x="2296" y="474"/>
                  </a:lnTo>
                  <a:lnTo>
                    <a:pt x="2276" y="482"/>
                  </a:lnTo>
                  <a:lnTo>
                    <a:pt x="2271" y="506"/>
                  </a:lnTo>
                  <a:lnTo>
                    <a:pt x="2252" y="513"/>
                  </a:lnTo>
                  <a:lnTo>
                    <a:pt x="2259" y="518"/>
                  </a:lnTo>
                  <a:lnTo>
                    <a:pt x="2325" y="508"/>
                  </a:lnTo>
                  <a:lnTo>
                    <a:pt x="2339" y="494"/>
                  </a:lnTo>
                  <a:lnTo>
                    <a:pt x="2432" y="474"/>
                  </a:lnTo>
                  <a:lnTo>
                    <a:pt x="2496" y="474"/>
                  </a:lnTo>
                  <a:lnTo>
                    <a:pt x="2535" y="474"/>
                  </a:lnTo>
                  <a:lnTo>
                    <a:pt x="2588" y="474"/>
                  </a:lnTo>
                  <a:lnTo>
                    <a:pt x="2612" y="479"/>
                  </a:lnTo>
                  <a:lnTo>
                    <a:pt x="2607" y="511"/>
                  </a:lnTo>
                  <a:lnTo>
                    <a:pt x="2636" y="527"/>
                  </a:lnTo>
                  <a:lnTo>
                    <a:pt x="2685" y="535"/>
                  </a:lnTo>
                  <a:lnTo>
                    <a:pt x="2732" y="547"/>
                  </a:lnTo>
                  <a:lnTo>
                    <a:pt x="2756" y="528"/>
                  </a:lnTo>
                  <a:lnTo>
                    <a:pt x="2743" y="498"/>
                  </a:lnTo>
                  <a:lnTo>
                    <a:pt x="2741" y="482"/>
                  </a:lnTo>
                  <a:lnTo>
                    <a:pt x="2743" y="464"/>
                  </a:lnTo>
                  <a:lnTo>
                    <a:pt x="2751" y="459"/>
                  </a:lnTo>
                  <a:lnTo>
                    <a:pt x="2775" y="460"/>
                  </a:lnTo>
                  <a:lnTo>
                    <a:pt x="2819" y="482"/>
                  </a:lnTo>
                  <a:lnTo>
                    <a:pt x="2877" y="493"/>
                  </a:lnTo>
                  <a:lnTo>
                    <a:pt x="2897" y="516"/>
                  </a:lnTo>
                  <a:lnTo>
                    <a:pt x="2914" y="564"/>
                  </a:lnTo>
                  <a:lnTo>
                    <a:pt x="2916" y="603"/>
                  </a:lnTo>
                  <a:lnTo>
                    <a:pt x="2911" y="645"/>
                  </a:lnTo>
                  <a:lnTo>
                    <a:pt x="2924" y="693"/>
                  </a:lnTo>
                  <a:lnTo>
                    <a:pt x="2943" y="723"/>
                  </a:lnTo>
                  <a:lnTo>
                    <a:pt x="2968" y="742"/>
                  </a:lnTo>
                  <a:lnTo>
                    <a:pt x="2984" y="723"/>
                  </a:lnTo>
                  <a:lnTo>
                    <a:pt x="2997" y="695"/>
                  </a:lnTo>
                  <a:lnTo>
                    <a:pt x="3000" y="661"/>
                  </a:lnTo>
                  <a:lnTo>
                    <a:pt x="3012" y="637"/>
                  </a:lnTo>
                  <a:lnTo>
                    <a:pt x="3026" y="664"/>
                  </a:lnTo>
                  <a:lnTo>
                    <a:pt x="3050" y="684"/>
                  </a:lnTo>
                  <a:lnTo>
                    <a:pt x="3089" y="686"/>
                  </a:lnTo>
                  <a:lnTo>
                    <a:pt x="3114" y="681"/>
                  </a:lnTo>
                  <a:lnTo>
                    <a:pt x="3138" y="681"/>
                  </a:lnTo>
                  <a:lnTo>
                    <a:pt x="3172" y="708"/>
                  </a:lnTo>
                  <a:lnTo>
                    <a:pt x="3185" y="700"/>
                  </a:lnTo>
                  <a:lnTo>
                    <a:pt x="3170" y="691"/>
                  </a:lnTo>
                  <a:lnTo>
                    <a:pt x="3162" y="676"/>
                  </a:lnTo>
                  <a:lnTo>
                    <a:pt x="3185" y="667"/>
                  </a:lnTo>
                  <a:lnTo>
                    <a:pt x="3206" y="666"/>
                  </a:lnTo>
                  <a:lnTo>
                    <a:pt x="3211" y="647"/>
                  </a:lnTo>
                  <a:lnTo>
                    <a:pt x="3214" y="620"/>
                  </a:lnTo>
                  <a:lnTo>
                    <a:pt x="3204" y="610"/>
                  </a:lnTo>
                  <a:lnTo>
                    <a:pt x="3211" y="589"/>
                  </a:lnTo>
                  <a:lnTo>
                    <a:pt x="3253" y="576"/>
                  </a:lnTo>
                  <a:lnTo>
                    <a:pt x="3248" y="552"/>
                  </a:lnTo>
                  <a:lnTo>
                    <a:pt x="3282" y="560"/>
                  </a:lnTo>
                  <a:lnTo>
                    <a:pt x="3406" y="589"/>
                  </a:lnTo>
                  <a:lnTo>
                    <a:pt x="3443" y="603"/>
                  </a:lnTo>
                  <a:lnTo>
                    <a:pt x="3479" y="599"/>
                  </a:lnTo>
                  <a:lnTo>
                    <a:pt x="3508" y="627"/>
                  </a:lnTo>
                  <a:lnTo>
                    <a:pt x="3503" y="644"/>
                  </a:lnTo>
                  <a:lnTo>
                    <a:pt x="3508" y="671"/>
                  </a:lnTo>
                  <a:lnTo>
                    <a:pt x="3535" y="681"/>
                  </a:lnTo>
                  <a:lnTo>
                    <a:pt x="3555" y="689"/>
                  </a:lnTo>
                  <a:lnTo>
                    <a:pt x="3574" y="720"/>
                  </a:lnTo>
                  <a:lnTo>
                    <a:pt x="3579" y="742"/>
                  </a:lnTo>
                  <a:lnTo>
                    <a:pt x="3622" y="744"/>
                  </a:lnTo>
                  <a:lnTo>
                    <a:pt x="3647" y="730"/>
                  </a:lnTo>
                  <a:lnTo>
                    <a:pt x="3708" y="728"/>
                  </a:lnTo>
                  <a:lnTo>
                    <a:pt x="3747" y="728"/>
                  </a:lnTo>
                  <a:lnTo>
                    <a:pt x="3771" y="739"/>
                  </a:lnTo>
                  <a:lnTo>
                    <a:pt x="3790" y="767"/>
                  </a:lnTo>
                  <a:lnTo>
                    <a:pt x="3790" y="786"/>
                  </a:lnTo>
                  <a:lnTo>
                    <a:pt x="3791" y="805"/>
                  </a:lnTo>
                  <a:lnTo>
                    <a:pt x="3795" y="825"/>
                  </a:lnTo>
                  <a:lnTo>
                    <a:pt x="3798" y="844"/>
                  </a:lnTo>
                  <a:lnTo>
                    <a:pt x="3810" y="854"/>
                  </a:lnTo>
                  <a:lnTo>
                    <a:pt x="3832" y="857"/>
                  </a:lnTo>
                  <a:lnTo>
                    <a:pt x="3852" y="847"/>
                  </a:lnTo>
                  <a:lnTo>
                    <a:pt x="3876" y="835"/>
                  </a:lnTo>
                  <a:lnTo>
                    <a:pt x="3895" y="829"/>
                  </a:lnTo>
                  <a:lnTo>
                    <a:pt x="3910" y="829"/>
                  </a:lnTo>
                  <a:lnTo>
                    <a:pt x="3944" y="839"/>
                  </a:lnTo>
                  <a:lnTo>
                    <a:pt x="3973" y="842"/>
                  </a:lnTo>
                  <a:lnTo>
                    <a:pt x="3986" y="844"/>
                  </a:lnTo>
                  <a:lnTo>
                    <a:pt x="4007" y="825"/>
                  </a:lnTo>
                  <a:lnTo>
                    <a:pt x="4027" y="830"/>
                  </a:lnTo>
                  <a:lnTo>
                    <a:pt x="4027" y="863"/>
                  </a:lnTo>
                  <a:lnTo>
                    <a:pt x="4059" y="883"/>
                  </a:lnTo>
                  <a:lnTo>
                    <a:pt x="4065" y="910"/>
                  </a:lnTo>
                  <a:lnTo>
                    <a:pt x="4093" y="915"/>
                  </a:lnTo>
                  <a:lnTo>
                    <a:pt x="4105" y="925"/>
                  </a:lnTo>
                  <a:lnTo>
                    <a:pt x="4098" y="888"/>
                  </a:lnTo>
                  <a:lnTo>
                    <a:pt x="4095" y="849"/>
                  </a:lnTo>
                  <a:lnTo>
                    <a:pt x="4098" y="801"/>
                  </a:lnTo>
                  <a:lnTo>
                    <a:pt x="4158" y="817"/>
                  </a:lnTo>
                  <a:lnTo>
                    <a:pt x="4192" y="820"/>
                  </a:lnTo>
                  <a:lnTo>
                    <a:pt x="4250" y="822"/>
                  </a:lnTo>
                  <a:lnTo>
                    <a:pt x="4302" y="849"/>
                  </a:lnTo>
                  <a:lnTo>
                    <a:pt x="4511" y="1003"/>
                  </a:lnTo>
                  <a:lnTo>
                    <a:pt x="4518" y="1041"/>
                  </a:lnTo>
                  <a:lnTo>
                    <a:pt x="4506" y="1078"/>
                  </a:lnTo>
                  <a:lnTo>
                    <a:pt x="4526" y="1097"/>
                  </a:lnTo>
                  <a:lnTo>
                    <a:pt x="4540" y="1092"/>
                  </a:lnTo>
                  <a:lnTo>
                    <a:pt x="4535" y="1068"/>
                  </a:lnTo>
                  <a:lnTo>
                    <a:pt x="4540" y="1046"/>
                  </a:lnTo>
                  <a:lnTo>
                    <a:pt x="4560" y="1049"/>
                  </a:lnTo>
                  <a:lnTo>
                    <a:pt x="4592" y="1051"/>
                  </a:lnTo>
                  <a:lnTo>
                    <a:pt x="4621" y="1070"/>
                  </a:lnTo>
                  <a:lnTo>
                    <a:pt x="4665" y="1109"/>
                  </a:lnTo>
                  <a:lnTo>
                    <a:pt x="4628" y="1156"/>
                  </a:lnTo>
                  <a:lnTo>
                    <a:pt x="4604" y="1159"/>
                  </a:lnTo>
                  <a:lnTo>
                    <a:pt x="4594" y="1156"/>
                  </a:lnTo>
                  <a:lnTo>
                    <a:pt x="4599" y="1183"/>
                  </a:lnTo>
                  <a:lnTo>
                    <a:pt x="4592" y="1226"/>
                  </a:lnTo>
                  <a:lnTo>
                    <a:pt x="4570" y="1243"/>
                  </a:lnTo>
                  <a:lnTo>
                    <a:pt x="4531" y="1226"/>
                  </a:lnTo>
                  <a:lnTo>
                    <a:pt x="4507" y="1209"/>
                  </a:lnTo>
                  <a:lnTo>
                    <a:pt x="4484" y="1185"/>
                  </a:lnTo>
                  <a:lnTo>
                    <a:pt x="4484" y="1165"/>
                  </a:lnTo>
                  <a:lnTo>
                    <a:pt x="4465" y="1149"/>
                  </a:lnTo>
                  <a:lnTo>
                    <a:pt x="4445" y="1146"/>
                  </a:lnTo>
                  <a:lnTo>
                    <a:pt x="4416" y="1149"/>
                  </a:lnTo>
                  <a:lnTo>
                    <a:pt x="4411" y="1137"/>
                  </a:lnTo>
                  <a:lnTo>
                    <a:pt x="4407" y="1120"/>
                  </a:lnTo>
                  <a:lnTo>
                    <a:pt x="4407" y="1098"/>
                  </a:lnTo>
                  <a:lnTo>
                    <a:pt x="4389" y="1109"/>
                  </a:lnTo>
                  <a:lnTo>
                    <a:pt x="4378" y="1126"/>
                  </a:lnTo>
                  <a:lnTo>
                    <a:pt x="4384" y="1144"/>
                  </a:lnTo>
                  <a:lnTo>
                    <a:pt x="4384" y="1170"/>
                  </a:lnTo>
                  <a:lnTo>
                    <a:pt x="4378" y="1197"/>
                  </a:lnTo>
                  <a:lnTo>
                    <a:pt x="4355" y="1214"/>
                  </a:lnTo>
                  <a:lnTo>
                    <a:pt x="4329" y="1241"/>
                  </a:lnTo>
                  <a:lnTo>
                    <a:pt x="4343" y="1278"/>
                  </a:lnTo>
                  <a:lnTo>
                    <a:pt x="4353" y="1322"/>
                  </a:lnTo>
                  <a:lnTo>
                    <a:pt x="4360" y="1360"/>
                  </a:lnTo>
                  <a:lnTo>
                    <a:pt x="4334" y="1370"/>
                  </a:lnTo>
                  <a:lnTo>
                    <a:pt x="4297" y="1344"/>
                  </a:lnTo>
                  <a:lnTo>
                    <a:pt x="4256" y="1373"/>
                  </a:lnTo>
                  <a:lnTo>
                    <a:pt x="4221" y="1400"/>
                  </a:lnTo>
                  <a:lnTo>
                    <a:pt x="4153" y="1443"/>
                  </a:lnTo>
                  <a:lnTo>
                    <a:pt x="4105" y="1480"/>
                  </a:lnTo>
                  <a:lnTo>
                    <a:pt x="4093" y="1509"/>
                  </a:lnTo>
                  <a:lnTo>
                    <a:pt x="4070" y="1477"/>
                  </a:lnTo>
                  <a:lnTo>
                    <a:pt x="4007" y="1479"/>
                  </a:lnTo>
                  <a:lnTo>
                    <a:pt x="3973" y="1511"/>
                  </a:lnTo>
                  <a:lnTo>
                    <a:pt x="3973" y="1479"/>
                  </a:lnTo>
                  <a:lnTo>
                    <a:pt x="3942" y="1507"/>
                  </a:lnTo>
                  <a:lnTo>
                    <a:pt x="3913" y="1516"/>
                  </a:lnTo>
                  <a:lnTo>
                    <a:pt x="3880" y="1555"/>
                  </a:lnTo>
                  <a:lnTo>
                    <a:pt x="3852" y="1606"/>
                  </a:lnTo>
                  <a:lnTo>
                    <a:pt x="3857" y="1624"/>
                  </a:lnTo>
                  <a:lnTo>
                    <a:pt x="3873" y="1616"/>
                  </a:lnTo>
                  <a:lnTo>
                    <a:pt x="3891" y="1626"/>
                  </a:lnTo>
                  <a:lnTo>
                    <a:pt x="3873" y="1652"/>
                  </a:lnTo>
                  <a:lnTo>
                    <a:pt x="3876" y="1679"/>
                  </a:lnTo>
                  <a:lnTo>
                    <a:pt x="3891" y="1691"/>
                  </a:lnTo>
                  <a:lnTo>
                    <a:pt x="3891" y="1713"/>
                  </a:lnTo>
                  <a:lnTo>
                    <a:pt x="3861" y="1713"/>
                  </a:lnTo>
                  <a:lnTo>
                    <a:pt x="3854" y="1730"/>
                  </a:lnTo>
                  <a:lnTo>
                    <a:pt x="3849" y="1752"/>
                  </a:lnTo>
                  <a:lnTo>
                    <a:pt x="3861" y="1770"/>
                  </a:lnTo>
                  <a:lnTo>
                    <a:pt x="3844" y="1796"/>
                  </a:lnTo>
                  <a:lnTo>
                    <a:pt x="3822" y="1791"/>
                  </a:lnTo>
                  <a:lnTo>
                    <a:pt x="3805" y="1799"/>
                  </a:lnTo>
                  <a:lnTo>
                    <a:pt x="3795" y="1823"/>
                  </a:lnTo>
                  <a:lnTo>
                    <a:pt x="3798" y="1864"/>
                  </a:lnTo>
                  <a:lnTo>
                    <a:pt x="3774" y="1864"/>
                  </a:lnTo>
                  <a:lnTo>
                    <a:pt x="3744" y="1920"/>
                  </a:lnTo>
                  <a:lnTo>
                    <a:pt x="3703" y="1960"/>
                  </a:lnTo>
                  <a:lnTo>
                    <a:pt x="3684" y="1874"/>
                  </a:lnTo>
                  <a:lnTo>
                    <a:pt x="3674" y="1796"/>
                  </a:lnTo>
                  <a:lnTo>
                    <a:pt x="3669" y="1725"/>
                  </a:lnTo>
                  <a:lnTo>
                    <a:pt x="3683" y="1677"/>
                  </a:lnTo>
                  <a:lnTo>
                    <a:pt x="3713" y="1636"/>
                  </a:lnTo>
                  <a:lnTo>
                    <a:pt x="3713" y="1624"/>
                  </a:lnTo>
                  <a:lnTo>
                    <a:pt x="3747" y="1606"/>
                  </a:lnTo>
                  <a:lnTo>
                    <a:pt x="3773" y="1594"/>
                  </a:lnTo>
                  <a:lnTo>
                    <a:pt x="3788" y="1563"/>
                  </a:lnTo>
                  <a:lnTo>
                    <a:pt x="3820" y="1526"/>
                  </a:lnTo>
                  <a:lnTo>
                    <a:pt x="3857" y="1473"/>
                  </a:lnTo>
                  <a:lnTo>
                    <a:pt x="3907" y="1451"/>
                  </a:lnTo>
                  <a:lnTo>
                    <a:pt x="3903" y="1409"/>
                  </a:lnTo>
                  <a:lnTo>
                    <a:pt x="3924" y="1377"/>
                  </a:lnTo>
                  <a:lnTo>
                    <a:pt x="3947" y="1373"/>
                  </a:lnTo>
                  <a:lnTo>
                    <a:pt x="3941" y="1361"/>
                  </a:lnTo>
                  <a:lnTo>
                    <a:pt x="3920" y="1355"/>
                  </a:lnTo>
                  <a:lnTo>
                    <a:pt x="3885" y="1360"/>
                  </a:lnTo>
                  <a:lnTo>
                    <a:pt x="3880" y="1411"/>
                  </a:lnTo>
                  <a:lnTo>
                    <a:pt x="3829" y="1453"/>
                  </a:lnTo>
                  <a:lnTo>
                    <a:pt x="3807" y="1455"/>
                  </a:lnTo>
                  <a:lnTo>
                    <a:pt x="3801" y="1439"/>
                  </a:lnTo>
                  <a:lnTo>
                    <a:pt x="3793" y="1424"/>
                  </a:lnTo>
                  <a:lnTo>
                    <a:pt x="3798" y="1404"/>
                  </a:lnTo>
                  <a:lnTo>
                    <a:pt x="3781" y="1404"/>
                  </a:lnTo>
                  <a:lnTo>
                    <a:pt x="3757" y="1400"/>
                  </a:lnTo>
                  <a:lnTo>
                    <a:pt x="3710" y="1404"/>
                  </a:lnTo>
                  <a:lnTo>
                    <a:pt x="3691" y="1426"/>
                  </a:lnTo>
                  <a:lnTo>
                    <a:pt x="3669" y="1467"/>
                  </a:lnTo>
                  <a:lnTo>
                    <a:pt x="3628" y="1499"/>
                  </a:lnTo>
                  <a:lnTo>
                    <a:pt x="3654" y="1535"/>
                  </a:lnTo>
                  <a:lnTo>
                    <a:pt x="3657" y="1548"/>
                  </a:lnTo>
                  <a:lnTo>
                    <a:pt x="3588" y="1562"/>
                  </a:lnTo>
                  <a:lnTo>
                    <a:pt x="3559" y="1562"/>
                  </a:lnTo>
                  <a:lnTo>
                    <a:pt x="3557" y="1545"/>
                  </a:lnTo>
                  <a:lnTo>
                    <a:pt x="3552" y="1512"/>
                  </a:lnTo>
                  <a:lnTo>
                    <a:pt x="3482" y="1512"/>
                  </a:lnTo>
                  <a:lnTo>
                    <a:pt x="3477" y="1524"/>
                  </a:lnTo>
                  <a:lnTo>
                    <a:pt x="3403" y="1529"/>
                  </a:lnTo>
                  <a:lnTo>
                    <a:pt x="3309" y="1535"/>
                  </a:lnTo>
                  <a:lnTo>
                    <a:pt x="3213" y="1631"/>
                  </a:lnTo>
                  <a:lnTo>
                    <a:pt x="3097" y="1772"/>
                  </a:lnTo>
                  <a:lnTo>
                    <a:pt x="3101" y="1784"/>
                  </a:lnTo>
                  <a:lnTo>
                    <a:pt x="3131" y="1784"/>
                  </a:lnTo>
                  <a:lnTo>
                    <a:pt x="3128" y="1813"/>
                  </a:lnTo>
                  <a:lnTo>
                    <a:pt x="3131" y="1823"/>
                  </a:lnTo>
                  <a:lnTo>
                    <a:pt x="3143" y="1811"/>
                  </a:lnTo>
                  <a:lnTo>
                    <a:pt x="3146" y="1804"/>
                  </a:lnTo>
                  <a:lnTo>
                    <a:pt x="3155" y="1814"/>
                  </a:lnTo>
                  <a:lnTo>
                    <a:pt x="3143" y="1840"/>
                  </a:lnTo>
                  <a:lnTo>
                    <a:pt x="3143" y="1845"/>
                  </a:lnTo>
                  <a:lnTo>
                    <a:pt x="3165" y="1833"/>
                  </a:lnTo>
                  <a:lnTo>
                    <a:pt x="3192" y="1809"/>
                  </a:lnTo>
                  <a:lnTo>
                    <a:pt x="3213" y="1803"/>
                  </a:lnTo>
                  <a:lnTo>
                    <a:pt x="3231" y="1813"/>
                  </a:lnTo>
                  <a:lnTo>
                    <a:pt x="3252" y="1855"/>
                  </a:lnTo>
                  <a:lnTo>
                    <a:pt x="3262" y="1884"/>
                  </a:lnTo>
                  <a:lnTo>
                    <a:pt x="3262" y="1913"/>
                  </a:lnTo>
                  <a:lnTo>
                    <a:pt x="3243" y="1952"/>
                  </a:lnTo>
                  <a:lnTo>
                    <a:pt x="3241" y="1993"/>
                  </a:lnTo>
                  <a:lnTo>
                    <a:pt x="3247" y="2016"/>
                  </a:lnTo>
                  <a:lnTo>
                    <a:pt x="3236" y="2059"/>
                  </a:lnTo>
                  <a:lnTo>
                    <a:pt x="3192" y="2134"/>
                  </a:lnTo>
                  <a:lnTo>
                    <a:pt x="3152" y="2196"/>
                  </a:lnTo>
                  <a:lnTo>
                    <a:pt x="3097" y="2266"/>
                  </a:lnTo>
                  <a:lnTo>
                    <a:pt x="3056" y="2305"/>
                  </a:lnTo>
                  <a:lnTo>
                    <a:pt x="3024" y="2312"/>
                  </a:lnTo>
                  <a:lnTo>
                    <a:pt x="3004" y="2305"/>
                  </a:lnTo>
                  <a:lnTo>
                    <a:pt x="2985" y="2330"/>
                  </a:lnTo>
                  <a:lnTo>
                    <a:pt x="2984" y="2329"/>
                  </a:lnTo>
                  <a:lnTo>
                    <a:pt x="2984" y="2327"/>
                  </a:lnTo>
                  <a:lnTo>
                    <a:pt x="2984" y="2325"/>
                  </a:lnTo>
                  <a:lnTo>
                    <a:pt x="2982" y="2324"/>
                  </a:lnTo>
                  <a:lnTo>
                    <a:pt x="2982" y="2320"/>
                  </a:lnTo>
                  <a:lnTo>
                    <a:pt x="2978" y="2318"/>
                  </a:lnTo>
                  <a:lnTo>
                    <a:pt x="2975" y="2317"/>
                  </a:lnTo>
                  <a:lnTo>
                    <a:pt x="2973" y="2315"/>
                  </a:lnTo>
                  <a:lnTo>
                    <a:pt x="2973" y="2312"/>
                  </a:lnTo>
                  <a:lnTo>
                    <a:pt x="2972" y="2295"/>
                  </a:lnTo>
                  <a:lnTo>
                    <a:pt x="2978" y="2273"/>
                  </a:lnTo>
                  <a:lnTo>
                    <a:pt x="2977" y="2268"/>
                  </a:lnTo>
                  <a:lnTo>
                    <a:pt x="2975" y="2247"/>
                  </a:lnTo>
                  <a:lnTo>
                    <a:pt x="2984" y="2225"/>
                  </a:lnTo>
                  <a:lnTo>
                    <a:pt x="3000" y="2217"/>
                  </a:lnTo>
                  <a:lnTo>
                    <a:pt x="3023" y="2222"/>
                  </a:lnTo>
                  <a:lnTo>
                    <a:pt x="3051" y="2156"/>
                  </a:lnTo>
                  <a:lnTo>
                    <a:pt x="3077" y="2081"/>
                  </a:lnTo>
                  <a:lnTo>
                    <a:pt x="3046" y="2091"/>
                  </a:lnTo>
                  <a:lnTo>
                    <a:pt x="3006" y="2105"/>
                  </a:lnTo>
                  <a:lnTo>
                    <a:pt x="2961" y="2110"/>
                  </a:lnTo>
                  <a:lnTo>
                    <a:pt x="2956" y="2088"/>
                  </a:lnTo>
                  <a:lnTo>
                    <a:pt x="2948" y="2061"/>
                  </a:lnTo>
                  <a:lnTo>
                    <a:pt x="2921" y="2035"/>
                  </a:lnTo>
                  <a:lnTo>
                    <a:pt x="2878" y="2023"/>
                  </a:lnTo>
                  <a:lnTo>
                    <a:pt x="2861" y="2011"/>
                  </a:lnTo>
                  <a:lnTo>
                    <a:pt x="2863" y="1989"/>
                  </a:lnTo>
                  <a:lnTo>
                    <a:pt x="2856" y="1979"/>
                  </a:lnTo>
                  <a:lnTo>
                    <a:pt x="2841" y="1916"/>
                  </a:lnTo>
                  <a:lnTo>
                    <a:pt x="2822" y="1870"/>
                  </a:lnTo>
                  <a:lnTo>
                    <a:pt x="2795" y="1855"/>
                  </a:lnTo>
                  <a:lnTo>
                    <a:pt x="2753" y="1838"/>
                  </a:lnTo>
                  <a:lnTo>
                    <a:pt x="2719" y="1837"/>
                  </a:lnTo>
                  <a:lnTo>
                    <a:pt x="2695" y="1842"/>
                  </a:lnTo>
                  <a:lnTo>
                    <a:pt x="2661" y="1869"/>
                  </a:lnTo>
                  <a:lnTo>
                    <a:pt x="2659" y="1884"/>
                  </a:lnTo>
                  <a:lnTo>
                    <a:pt x="2664" y="1908"/>
                  </a:lnTo>
                  <a:lnTo>
                    <a:pt x="2639" y="1949"/>
                  </a:lnTo>
                  <a:lnTo>
                    <a:pt x="2631" y="1988"/>
                  </a:lnTo>
                  <a:lnTo>
                    <a:pt x="2617" y="2003"/>
                  </a:lnTo>
                  <a:lnTo>
                    <a:pt x="2585" y="2025"/>
                  </a:lnTo>
                  <a:lnTo>
                    <a:pt x="2551" y="2011"/>
                  </a:lnTo>
                  <a:lnTo>
                    <a:pt x="2524" y="2011"/>
                  </a:lnTo>
                  <a:lnTo>
                    <a:pt x="2500" y="1994"/>
                  </a:lnTo>
                  <a:lnTo>
                    <a:pt x="2486" y="1999"/>
                  </a:lnTo>
                  <a:lnTo>
                    <a:pt x="2444" y="2023"/>
                  </a:lnTo>
                  <a:lnTo>
                    <a:pt x="2388" y="2042"/>
                  </a:lnTo>
                  <a:lnTo>
                    <a:pt x="2318" y="2028"/>
                  </a:lnTo>
                  <a:lnTo>
                    <a:pt x="2298" y="2010"/>
                  </a:lnTo>
                  <a:lnTo>
                    <a:pt x="2254" y="1994"/>
                  </a:lnTo>
                  <a:lnTo>
                    <a:pt x="2230" y="1989"/>
                  </a:lnTo>
                  <a:lnTo>
                    <a:pt x="2193" y="1998"/>
                  </a:lnTo>
                  <a:lnTo>
                    <a:pt x="2159" y="1989"/>
                  </a:lnTo>
                  <a:lnTo>
                    <a:pt x="2143" y="1971"/>
                  </a:lnTo>
                  <a:lnTo>
                    <a:pt x="2143" y="1950"/>
                  </a:lnTo>
                  <a:lnTo>
                    <a:pt x="2123" y="1937"/>
                  </a:lnTo>
                  <a:lnTo>
                    <a:pt x="2099" y="1928"/>
                  </a:lnTo>
                  <a:lnTo>
                    <a:pt x="2091" y="1933"/>
                  </a:lnTo>
                  <a:lnTo>
                    <a:pt x="2093" y="1950"/>
                  </a:lnTo>
                  <a:lnTo>
                    <a:pt x="2093" y="1967"/>
                  </a:lnTo>
                  <a:lnTo>
                    <a:pt x="2082" y="1998"/>
                  </a:lnTo>
                  <a:lnTo>
                    <a:pt x="2067" y="2003"/>
                  </a:lnTo>
                  <a:lnTo>
                    <a:pt x="2052" y="2003"/>
                  </a:lnTo>
                  <a:lnTo>
                    <a:pt x="2033" y="2003"/>
                  </a:lnTo>
                  <a:lnTo>
                    <a:pt x="1998" y="2001"/>
                  </a:lnTo>
                  <a:lnTo>
                    <a:pt x="1969" y="1999"/>
                  </a:lnTo>
                  <a:lnTo>
                    <a:pt x="1943" y="1999"/>
                  </a:lnTo>
                  <a:lnTo>
                    <a:pt x="1921" y="1993"/>
                  </a:lnTo>
                  <a:lnTo>
                    <a:pt x="1884" y="1984"/>
                  </a:lnTo>
                  <a:lnTo>
                    <a:pt x="1857" y="1977"/>
                  </a:lnTo>
                  <a:lnTo>
                    <a:pt x="1838" y="1979"/>
                  </a:lnTo>
                  <a:lnTo>
                    <a:pt x="1813" y="1994"/>
                  </a:lnTo>
                  <a:lnTo>
                    <a:pt x="1785" y="2011"/>
                  </a:lnTo>
                  <a:lnTo>
                    <a:pt x="1743" y="2037"/>
                  </a:lnTo>
                  <a:lnTo>
                    <a:pt x="1731" y="2038"/>
                  </a:lnTo>
                  <a:lnTo>
                    <a:pt x="1712" y="2049"/>
                  </a:lnTo>
                  <a:lnTo>
                    <a:pt x="1660" y="1982"/>
                  </a:lnTo>
                  <a:lnTo>
                    <a:pt x="1592" y="1945"/>
                  </a:lnTo>
                  <a:lnTo>
                    <a:pt x="1575" y="1943"/>
                  </a:lnTo>
                  <a:lnTo>
                    <a:pt x="1549" y="1937"/>
                  </a:lnTo>
                  <a:lnTo>
                    <a:pt x="1526" y="1926"/>
                  </a:lnTo>
                  <a:lnTo>
                    <a:pt x="1493" y="1886"/>
                  </a:lnTo>
                  <a:lnTo>
                    <a:pt x="1477" y="1830"/>
                  </a:lnTo>
                  <a:lnTo>
                    <a:pt x="1460" y="1804"/>
                  </a:lnTo>
                  <a:lnTo>
                    <a:pt x="1446" y="1808"/>
                  </a:lnTo>
                  <a:lnTo>
                    <a:pt x="1424" y="1828"/>
                  </a:lnTo>
                  <a:lnTo>
                    <a:pt x="1422" y="1835"/>
                  </a:lnTo>
                  <a:lnTo>
                    <a:pt x="1414" y="1835"/>
                  </a:lnTo>
                  <a:lnTo>
                    <a:pt x="1404" y="1816"/>
                  </a:lnTo>
                  <a:lnTo>
                    <a:pt x="1392" y="1781"/>
                  </a:lnTo>
                  <a:lnTo>
                    <a:pt x="1354" y="1781"/>
                  </a:lnTo>
                  <a:lnTo>
                    <a:pt x="1319" y="1777"/>
                  </a:lnTo>
                  <a:lnTo>
                    <a:pt x="1300" y="1762"/>
                  </a:lnTo>
                  <a:lnTo>
                    <a:pt x="1268" y="1733"/>
                  </a:lnTo>
                  <a:lnTo>
                    <a:pt x="1252" y="1725"/>
                  </a:lnTo>
                  <a:lnTo>
                    <a:pt x="1205" y="1726"/>
                  </a:lnTo>
                  <a:lnTo>
                    <a:pt x="1161" y="1740"/>
                  </a:lnTo>
                  <a:lnTo>
                    <a:pt x="1083" y="1781"/>
                  </a:lnTo>
                  <a:lnTo>
                    <a:pt x="1015" y="1808"/>
                  </a:lnTo>
                  <a:lnTo>
                    <a:pt x="978" y="1826"/>
                  </a:lnTo>
                  <a:lnTo>
                    <a:pt x="956" y="1857"/>
                  </a:lnTo>
                  <a:lnTo>
                    <a:pt x="944" y="1889"/>
                  </a:lnTo>
                  <a:lnTo>
                    <a:pt x="949" y="1913"/>
                  </a:lnTo>
                  <a:lnTo>
                    <a:pt x="971" y="1933"/>
                  </a:lnTo>
                  <a:lnTo>
                    <a:pt x="971" y="1949"/>
                  </a:lnTo>
                  <a:lnTo>
                    <a:pt x="956" y="1971"/>
                  </a:lnTo>
                  <a:lnTo>
                    <a:pt x="935" y="1974"/>
                  </a:lnTo>
                  <a:lnTo>
                    <a:pt x="918" y="1969"/>
                  </a:lnTo>
                  <a:lnTo>
                    <a:pt x="908" y="1952"/>
                  </a:lnTo>
                  <a:lnTo>
                    <a:pt x="883" y="1945"/>
                  </a:lnTo>
                  <a:lnTo>
                    <a:pt x="804" y="1938"/>
                  </a:lnTo>
                  <a:lnTo>
                    <a:pt x="777" y="1945"/>
                  </a:lnTo>
                  <a:lnTo>
                    <a:pt x="747" y="1945"/>
                  </a:lnTo>
                  <a:lnTo>
                    <a:pt x="718" y="1928"/>
                  </a:lnTo>
                  <a:lnTo>
                    <a:pt x="694" y="1935"/>
                  </a:lnTo>
                  <a:lnTo>
                    <a:pt x="672" y="1960"/>
                  </a:lnTo>
                  <a:lnTo>
                    <a:pt x="650" y="1962"/>
                  </a:lnTo>
                  <a:lnTo>
                    <a:pt x="633" y="1971"/>
                  </a:lnTo>
                  <a:lnTo>
                    <a:pt x="621" y="2008"/>
                  </a:lnTo>
                  <a:lnTo>
                    <a:pt x="614" y="2016"/>
                  </a:lnTo>
                  <a:lnTo>
                    <a:pt x="586" y="1998"/>
                  </a:lnTo>
                  <a:lnTo>
                    <a:pt x="572" y="1994"/>
                  </a:lnTo>
                  <a:lnTo>
                    <a:pt x="563" y="2008"/>
                  </a:lnTo>
                  <a:lnTo>
                    <a:pt x="547" y="2066"/>
                  </a:lnTo>
                  <a:lnTo>
                    <a:pt x="553" y="2088"/>
                  </a:lnTo>
                  <a:lnTo>
                    <a:pt x="618" y="2181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71" name="Freeform 220"/>
            <p:cNvSpPr>
              <a:spLocks/>
            </p:cNvSpPr>
            <p:nvPr/>
          </p:nvSpPr>
          <p:spPr bwMode="auto">
            <a:xfrm>
              <a:off x="4241371" y="1711001"/>
              <a:ext cx="361850" cy="733506"/>
            </a:xfrm>
            <a:custGeom>
              <a:avLst/>
              <a:gdLst>
                <a:gd name="T0" fmla="*/ 205 w 618"/>
                <a:gd name="T1" fmla="*/ 440 h 1485"/>
                <a:gd name="T2" fmla="*/ 207 w 618"/>
                <a:gd name="T3" fmla="*/ 462 h 1485"/>
                <a:gd name="T4" fmla="*/ 185 w 618"/>
                <a:gd name="T5" fmla="*/ 469 h 1485"/>
                <a:gd name="T6" fmla="*/ 141 w 618"/>
                <a:gd name="T7" fmla="*/ 459 h 1485"/>
                <a:gd name="T8" fmla="*/ 116 w 618"/>
                <a:gd name="T9" fmla="*/ 457 h 1485"/>
                <a:gd name="T10" fmla="*/ 102 w 618"/>
                <a:gd name="T11" fmla="*/ 442 h 1485"/>
                <a:gd name="T12" fmla="*/ 111 w 618"/>
                <a:gd name="T13" fmla="*/ 424 h 1485"/>
                <a:gd name="T14" fmla="*/ 103 w 618"/>
                <a:gd name="T15" fmla="*/ 420 h 1485"/>
                <a:gd name="T16" fmla="*/ 97 w 618"/>
                <a:gd name="T17" fmla="*/ 410 h 1485"/>
                <a:gd name="T18" fmla="*/ 121 w 618"/>
                <a:gd name="T19" fmla="*/ 397 h 1485"/>
                <a:gd name="T20" fmla="*/ 121 w 618"/>
                <a:gd name="T21" fmla="*/ 372 h 1485"/>
                <a:gd name="T22" fmla="*/ 87 w 618"/>
                <a:gd name="T23" fmla="*/ 343 h 1485"/>
                <a:gd name="T24" fmla="*/ 38 w 618"/>
                <a:gd name="T25" fmla="*/ 334 h 1485"/>
                <a:gd name="T26" fmla="*/ 48 w 618"/>
                <a:gd name="T27" fmla="*/ 310 h 1485"/>
                <a:gd name="T28" fmla="*/ 7 w 618"/>
                <a:gd name="T29" fmla="*/ 280 h 1485"/>
                <a:gd name="T30" fmla="*/ 0 w 618"/>
                <a:gd name="T31" fmla="*/ 238 h 1485"/>
                <a:gd name="T32" fmla="*/ 10 w 618"/>
                <a:gd name="T33" fmla="*/ 223 h 1485"/>
                <a:gd name="T34" fmla="*/ 24 w 618"/>
                <a:gd name="T35" fmla="*/ 221 h 1485"/>
                <a:gd name="T36" fmla="*/ 26 w 618"/>
                <a:gd name="T37" fmla="*/ 217 h 1485"/>
                <a:gd name="T38" fmla="*/ 14 w 618"/>
                <a:gd name="T39" fmla="*/ 211 h 1485"/>
                <a:gd name="T40" fmla="*/ 46 w 618"/>
                <a:gd name="T41" fmla="*/ 162 h 1485"/>
                <a:gd name="T42" fmla="*/ 29 w 618"/>
                <a:gd name="T43" fmla="*/ 139 h 1485"/>
                <a:gd name="T44" fmla="*/ 26 w 618"/>
                <a:gd name="T45" fmla="*/ 110 h 1485"/>
                <a:gd name="T46" fmla="*/ 13 w 618"/>
                <a:gd name="T47" fmla="*/ 50 h 1485"/>
                <a:gd name="T48" fmla="*/ 36 w 618"/>
                <a:gd name="T49" fmla="*/ 4 h 1485"/>
                <a:gd name="T50" fmla="*/ 53 w 618"/>
                <a:gd name="T51" fmla="*/ 4 h 1485"/>
                <a:gd name="T52" fmla="*/ 51 w 618"/>
                <a:gd name="T53" fmla="*/ 12 h 1485"/>
                <a:gd name="T54" fmla="*/ 57 w 618"/>
                <a:gd name="T55" fmla="*/ 18 h 1485"/>
                <a:gd name="T56" fmla="*/ 61 w 618"/>
                <a:gd name="T57" fmla="*/ 15 h 1485"/>
                <a:gd name="T58" fmla="*/ 84 w 618"/>
                <a:gd name="T59" fmla="*/ 20 h 1485"/>
                <a:gd name="T60" fmla="*/ 113 w 618"/>
                <a:gd name="T61" fmla="*/ 40 h 1485"/>
                <a:gd name="T62" fmla="*/ 126 w 618"/>
                <a:gd name="T63" fmla="*/ 46 h 1485"/>
                <a:gd name="T64" fmla="*/ 138 w 618"/>
                <a:gd name="T65" fmla="*/ 75 h 1485"/>
                <a:gd name="T66" fmla="*/ 110 w 618"/>
                <a:gd name="T67" fmla="*/ 94 h 1485"/>
                <a:gd name="T68" fmla="*/ 88 w 618"/>
                <a:gd name="T69" fmla="*/ 88 h 1485"/>
                <a:gd name="T70" fmla="*/ 67 w 618"/>
                <a:gd name="T71" fmla="*/ 78 h 1485"/>
                <a:gd name="T72" fmla="*/ 52 w 618"/>
                <a:gd name="T73" fmla="*/ 72 h 1485"/>
                <a:gd name="T74" fmla="*/ 46 w 618"/>
                <a:gd name="T75" fmla="*/ 71 h 1485"/>
                <a:gd name="T76" fmla="*/ 43 w 618"/>
                <a:gd name="T77" fmla="*/ 76 h 1485"/>
                <a:gd name="T78" fmla="*/ 49 w 618"/>
                <a:gd name="T79" fmla="*/ 80 h 1485"/>
                <a:gd name="T80" fmla="*/ 60 w 618"/>
                <a:gd name="T81" fmla="*/ 80 h 1485"/>
                <a:gd name="T82" fmla="*/ 58 w 618"/>
                <a:gd name="T83" fmla="*/ 89 h 1485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618"/>
                <a:gd name="T127" fmla="*/ 0 h 1485"/>
                <a:gd name="T128" fmla="*/ 618 w 618"/>
                <a:gd name="T129" fmla="*/ 1485 h 1485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618" h="1485">
                  <a:moveTo>
                    <a:pt x="618" y="1351"/>
                  </a:moveTo>
                  <a:lnTo>
                    <a:pt x="608" y="1360"/>
                  </a:lnTo>
                  <a:lnTo>
                    <a:pt x="584" y="1376"/>
                  </a:lnTo>
                  <a:lnTo>
                    <a:pt x="584" y="1388"/>
                  </a:lnTo>
                  <a:lnTo>
                    <a:pt x="563" y="1419"/>
                  </a:lnTo>
                  <a:lnTo>
                    <a:pt x="589" y="1444"/>
                  </a:lnTo>
                  <a:lnTo>
                    <a:pt x="586" y="1473"/>
                  </a:lnTo>
                  <a:lnTo>
                    <a:pt x="533" y="1485"/>
                  </a:lnTo>
                  <a:lnTo>
                    <a:pt x="526" y="1466"/>
                  </a:lnTo>
                  <a:lnTo>
                    <a:pt x="479" y="1427"/>
                  </a:lnTo>
                  <a:lnTo>
                    <a:pt x="446" y="1424"/>
                  </a:lnTo>
                  <a:lnTo>
                    <a:pt x="402" y="1436"/>
                  </a:lnTo>
                  <a:lnTo>
                    <a:pt x="373" y="1444"/>
                  </a:lnTo>
                  <a:lnTo>
                    <a:pt x="365" y="1453"/>
                  </a:lnTo>
                  <a:lnTo>
                    <a:pt x="331" y="1429"/>
                  </a:lnTo>
                  <a:lnTo>
                    <a:pt x="294" y="1410"/>
                  </a:lnTo>
                  <a:lnTo>
                    <a:pt x="280" y="1385"/>
                  </a:lnTo>
                  <a:lnTo>
                    <a:pt x="290" y="1382"/>
                  </a:lnTo>
                  <a:lnTo>
                    <a:pt x="302" y="1371"/>
                  </a:lnTo>
                  <a:lnTo>
                    <a:pt x="311" y="1334"/>
                  </a:lnTo>
                  <a:lnTo>
                    <a:pt x="316" y="1327"/>
                  </a:lnTo>
                  <a:lnTo>
                    <a:pt x="334" y="1317"/>
                  </a:lnTo>
                  <a:lnTo>
                    <a:pt x="336" y="1304"/>
                  </a:lnTo>
                  <a:lnTo>
                    <a:pt x="292" y="1312"/>
                  </a:lnTo>
                  <a:lnTo>
                    <a:pt x="275" y="1319"/>
                  </a:lnTo>
                  <a:lnTo>
                    <a:pt x="273" y="1293"/>
                  </a:lnTo>
                  <a:lnTo>
                    <a:pt x="277" y="1281"/>
                  </a:lnTo>
                  <a:lnTo>
                    <a:pt x="294" y="1273"/>
                  </a:lnTo>
                  <a:lnTo>
                    <a:pt x="323" y="1263"/>
                  </a:lnTo>
                  <a:lnTo>
                    <a:pt x="346" y="1241"/>
                  </a:lnTo>
                  <a:lnTo>
                    <a:pt x="367" y="1214"/>
                  </a:lnTo>
                  <a:lnTo>
                    <a:pt x="363" y="1176"/>
                  </a:lnTo>
                  <a:lnTo>
                    <a:pt x="346" y="1163"/>
                  </a:lnTo>
                  <a:lnTo>
                    <a:pt x="292" y="1151"/>
                  </a:lnTo>
                  <a:lnTo>
                    <a:pt x="253" y="1127"/>
                  </a:lnTo>
                  <a:lnTo>
                    <a:pt x="248" y="1071"/>
                  </a:lnTo>
                  <a:lnTo>
                    <a:pt x="229" y="1066"/>
                  </a:lnTo>
                  <a:lnTo>
                    <a:pt x="114" y="1057"/>
                  </a:lnTo>
                  <a:lnTo>
                    <a:pt x="109" y="1044"/>
                  </a:lnTo>
                  <a:lnTo>
                    <a:pt x="121" y="1010"/>
                  </a:lnTo>
                  <a:lnTo>
                    <a:pt x="139" y="990"/>
                  </a:lnTo>
                  <a:lnTo>
                    <a:pt x="136" y="969"/>
                  </a:lnTo>
                  <a:lnTo>
                    <a:pt x="105" y="947"/>
                  </a:lnTo>
                  <a:lnTo>
                    <a:pt x="95" y="896"/>
                  </a:lnTo>
                  <a:lnTo>
                    <a:pt x="20" y="876"/>
                  </a:lnTo>
                  <a:lnTo>
                    <a:pt x="9" y="806"/>
                  </a:lnTo>
                  <a:lnTo>
                    <a:pt x="0" y="764"/>
                  </a:lnTo>
                  <a:lnTo>
                    <a:pt x="0" y="744"/>
                  </a:lnTo>
                  <a:lnTo>
                    <a:pt x="14" y="711"/>
                  </a:lnTo>
                  <a:lnTo>
                    <a:pt x="17" y="706"/>
                  </a:lnTo>
                  <a:lnTo>
                    <a:pt x="29" y="698"/>
                  </a:lnTo>
                  <a:lnTo>
                    <a:pt x="37" y="693"/>
                  </a:lnTo>
                  <a:lnTo>
                    <a:pt x="56" y="691"/>
                  </a:lnTo>
                  <a:lnTo>
                    <a:pt x="68" y="691"/>
                  </a:lnTo>
                  <a:lnTo>
                    <a:pt x="73" y="689"/>
                  </a:lnTo>
                  <a:lnTo>
                    <a:pt x="75" y="684"/>
                  </a:lnTo>
                  <a:lnTo>
                    <a:pt x="75" y="677"/>
                  </a:lnTo>
                  <a:lnTo>
                    <a:pt x="65" y="672"/>
                  </a:lnTo>
                  <a:lnTo>
                    <a:pt x="56" y="669"/>
                  </a:lnTo>
                  <a:lnTo>
                    <a:pt x="41" y="659"/>
                  </a:lnTo>
                  <a:lnTo>
                    <a:pt x="31" y="652"/>
                  </a:lnTo>
                  <a:lnTo>
                    <a:pt x="63" y="596"/>
                  </a:lnTo>
                  <a:lnTo>
                    <a:pt x="132" y="508"/>
                  </a:lnTo>
                  <a:lnTo>
                    <a:pt x="131" y="496"/>
                  </a:lnTo>
                  <a:lnTo>
                    <a:pt x="82" y="445"/>
                  </a:lnTo>
                  <a:lnTo>
                    <a:pt x="82" y="435"/>
                  </a:lnTo>
                  <a:lnTo>
                    <a:pt x="92" y="414"/>
                  </a:lnTo>
                  <a:lnTo>
                    <a:pt x="87" y="392"/>
                  </a:lnTo>
                  <a:lnTo>
                    <a:pt x="75" y="343"/>
                  </a:lnTo>
                  <a:lnTo>
                    <a:pt x="73" y="267"/>
                  </a:lnTo>
                  <a:lnTo>
                    <a:pt x="85" y="209"/>
                  </a:lnTo>
                  <a:lnTo>
                    <a:pt x="37" y="156"/>
                  </a:lnTo>
                  <a:lnTo>
                    <a:pt x="46" y="89"/>
                  </a:lnTo>
                  <a:lnTo>
                    <a:pt x="97" y="55"/>
                  </a:lnTo>
                  <a:lnTo>
                    <a:pt x="102" y="12"/>
                  </a:lnTo>
                  <a:lnTo>
                    <a:pt x="110" y="17"/>
                  </a:lnTo>
                  <a:lnTo>
                    <a:pt x="129" y="0"/>
                  </a:lnTo>
                  <a:lnTo>
                    <a:pt x="151" y="12"/>
                  </a:lnTo>
                  <a:lnTo>
                    <a:pt x="151" y="21"/>
                  </a:lnTo>
                  <a:lnTo>
                    <a:pt x="149" y="29"/>
                  </a:lnTo>
                  <a:lnTo>
                    <a:pt x="146" y="38"/>
                  </a:lnTo>
                  <a:lnTo>
                    <a:pt x="158" y="41"/>
                  </a:lnTo>
                  <a:lnTo>
                    <a:pt x="163" y="48"/>
                  </a:lnTo>
                  <a:lnTo>
                    <a:pt x="163" y="56"/>
                  </a:lnTo>
                  <a:lnTo>
                    <a:pt x="163" y="73"/>
                  </a:lnTo>
                  <a:lnTo>
                    <a:pt x="171" y="63"/>
                  </a:lnTo>
                  <a:lnTo>
                    <a:pt x="173" y="46"/>
                  </a:lnTo>
                  <a:lnTo>
                    <a:pt x="188" y="46"/>
                  </a:lnTo>
                  <a:lnTo>
                    <a:pt x="214" y="53"/>
                  </a:lnTo>
                  <a:lnTo>
                    <a:pt x="238" y="61"/>
                  </a:lnTo>
                  <a:lnTo>
                    <a:pt x="263" y="75"/>
                  </a:lnTo>
                  <a:lnTo>
                    <a:pt x="299" y="105"/>
                  </a:lnTo>
                  <a:lnTo>
                    <a:pt x="323" y="126"/>
                  </a:lnTo>
                  <a:lnTo>
                    <a:pt x="346" y="151"/>
                  </a:lnTo>
                  <a:lnTo>
                    <a:pt x="348" y="139"/>
                  </a:lnTo>
                  <a:lnTo>
                    <a:pt x="360" y="145"/>
                  </a:lnTo>
                  <a:lnTo>
                    <a:pt x="384" y="178"/>
                  </a:lnTo>
                  <a:lnTo>
                    <a:pt x="394" y="207"/>
                  </a:lnTo>
                  <a:lnTo>
                    <a:pt x="392" y="234"/>
                  </a:lnTo>
                  <a:lnTo>
                    <a:pt x="370" y="267"/>
                  </a:lnTo>
                  <a:lnTo>
                    <a:pt x="341" y="279"/>
                  </a:lnTo>
                  <a:lnTo>
                    <a:pt x="314" y="294"/>
                  </a:lnTo>
                  <a:lnTo>
                    <a:pt x="299" y="294"/>
                  </a:lnTo>
                  <a:lnTo>
                    <a:pt x="280" y="284"/>
                  </a:lnTo>
                  <a:lnTo>
                    <a:pt x="250" y="275"/>
                  </a:lnTo>
                  <a:lnTo>
                    <a:pt x="227" y="267"/>
                  </a:lnTo>
                  <a:lnTo>
                    <a:pt x="212" y="251"/>
                  </a:lnTo>
                  <a:lnTo>
                    <a:pt x="192" y="245"/>
                  </a:lnTo>
                  <a:lnTo>
                    <a:pt x="171" y="241"/>
                  </a:lnTo>
                  <a:lnTo>
                    <a:pt x="160" y="236"/>
                  </a:lnTo>
                  <a:lnTo>
                    <a:pt x="149" y="226"/>
                  </a:lnTo>
                  <a:lnTo>
                    <a:pt x="138" y="214"/>
                  </a:lnTo>
                  <a:lnTo>
                    <a:pt x="131" y="212"/>
                  </a:lnTo>
                  <a:lnTo>
                    <a:pt x="132" y="223"/>
                  </a:lnTo>
                  <a:lnTo>
                    <a:pt x="138" y="229"/>
                  </a:lnTo>
                  <a:lnTo>
                    <a:pt x="131" y="238"/>
                  </a:lnTo>
                  <a:lnTo>
                    <a:pt x="122" y="238"/>
                  </a:lnTo>
                  <a:lnTo>
                    <a:pt x="122" y="246"/>
                  </a:lnTo>
                  <a:lnTo>
                    <a:pt x="134" y="255"/>
                  </a:lnTo>
                  <a:lnTo>
                    <a:pt x="139" y="250"/>
                  </a:lnTo>
                  <a:lnTo>
                    <a:pt x="141" y="243"/>
                  </a:lnTo>
                  <a:lnTo>
                    <a:pt x="149" y="240"/>
                  </a:lnTo>
                  <a:lnTo>
                    <a:pt x="170" y="250"/>
                  </a:lnTo>
                  <a:lnTo>
                    <a:pt x="177" y="262"/>
                  </a:lnTo>
                  <a:lnTo>
                    <a:pt x="166" y="273"/>
                  </a:lnTo>
                  <a:lnTo>
                    <a:pt x="166" y="279"/>
                  </a:lnTo>
                  <a:lnTo>
                    <a:pt x="175" y="279"/>
                  </a:lnTo>
                  <a:lnTo>
                    <a:pt x="185" y="280"/>
                  </a:ln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72" name="Freeform 221"/>
            <p:cNvSpPr>
              <a:spLocks/>
            </p:cNvSpPr>
            <p:nvPr/>
          </p:nvSpPr>
          <p:spPr bwMode="auto">
            <a:xfrm>
              <a:off x="6179855" y="2189000"/>
              <a:ext cx="48821" cy="189477"/>
            </a:xfrm>
            <a:custGeom>
              <a:avLst/>
              <a:gdLst>
                <a:gd name="T0" fmla="*/ 20 w 88"/>
                <a:gd name="T1" fmla="*/ 123 h 387"/>
                <a:gd name="T2" fmla="*/ 17 w 88"/>
                <a:gd name="T3" fmla="*/ 115 h 387"/>
                <a:gd name="T4" fmla="*/ 14 w 88"/>
                <a:gd name="T5" fmla="*/ 105 h 387"/>
                <a:gd name="T6" fmla="*/ 11 w 88"/>
                <a:gd name="T7" fmla="*/ 98 h 387"/>
                <a:gd name="T8" fmla="*/ 12 w 88"/>
                <a:gd name="T9" fmla="*/ 82 h 387"/>
                <a:gd name="T10" fmla="*/ 17 w 88"/>
                <a:gd name="T11" fmla="*/ 78 h 387"/>
                <a:gd name="T12" fmla="*/ 21 w 88"/>
                <a:gd name="T13" fmla="*/ 77 h 387"/>
                <a:gd name="T14" fmla="*/ 27 w 88"/>
                <a:gd name="T15" fmla="*/ 85 h 387"/>
                <a:gd name="T16" fmla="*/ 30 w 88"/>
                <a:gd name="T17" fmla="*/ 85 h 387"/>
                <a:gd name="T18" fmla="*/ 30 w 88"/>
                <a:gd name="T19" fmla="*/ 84 h 387"/>
                <a:gd name="T20" fmla="*/ 26 w 88"/>
                <a:gd name="T21" fmla="*/ 74 h 387"/>
                <a:gd name="T22" fmla="*/ 19 w 88"/>
                <a:gd name="T23" fmla="*/ 56 h 387"/>
                <a:gd name="T24" fmla="*/ 15 w 88"/>
                <a:gd name="T25" fmla="*/ 36 h 387"/>
                <a:gd name="T26" fmla="*/ 15 w 88"/>
                <a:gd name="T27" fmla="*/ 22 h 387"/>
                <a:gd name="T28" fmla="*/ 11 w 88"/>
                <a:gd name="T29" fmla="*/ 0 h 387"/>
                <a:gd name="T30" fmla="*/ 7 w 88"/>
                <a:gd name="T31" fmla="*/ 2 h 387"/>
                <a:gd name="T32" fmla="*/ 9 w 88"/>
                <a:gd name="T33" fmla="*/ 13 h 387"/>
                <a:gd name="T34" fmla="*/ 6 w 88"/>
                <a:gd name="T35" fmla="*/ 15 h 387"/>
                <a:gd name="T36" fmla="*/ 2 w 88"/>
                <a:gd name="T37" fmla="*/ 16 h 387"/>
                <a:gd name="T38" fmla="*/ 2 w 88"/>
                <a:gd name="T39" fmla="*/ 43 h 387"/>
                <a:gd name="T40" fmla="*/ 5 w 88"/>
                <a:gd name="T41" fmla="*/ 51 h 387"/>
                <a:gd name="T42" fmla="*/ 5 w 88"/>
                <a:gd name="T43" fmla="*/ 57 h 387"/>
                <a:gd name="T44" fmla="*/ 5 w 88"/>
                <a:gd name="T45" fmla="*/ 74 h 387"/>
                <a:gd name="T46" fmla="*/ 3 w 88"/>
                <a:gd name="T47" fmla="*/ 82 h 387"/>
                <a:gd name="T48" fmla="*/ 3 w 88"/>
                <a:gd name="T49" fmla="*/ 90 h 387"/>
                <a:gd name="T50" fmla="*/ 3 w 88"/>
                <a:gd name="T51" fmla="*/ 100 h 387"/>
                <a:gd name="T52" fmla="*/ 0 w 88"/>
                <a:gd name="T53" fmla="*/ 123 h 387"/>
                <a:gd name="T54" fmla="*/ 10 w 88"/>
                <a:gd name="T55" fmla="*/ 115 h 387"/>
                <a:gd name="T56" fmla="*/ 12 w 88"/>
                <a:gd name="T57" fmla="*/ 116 h 387"/>
                <a:gd name="T58" fmla="*/ 18 w 88"/>
                <a:gd name="T59" fmla="*/ 123 h 387"/>
                <a:gd name="T60" fmla="*/ 20 w 88"/>
                <a:gd name="T61" fmla="*/ 123 h 387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88"/>
                <a:gd name="T94" fmla="*/ 0 h 387"/>
                <a:gd name="T95" fmla="*/ 88 w 88"/>
                <a:gd name="T96" fmla="*/ 387 h 387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88" h="387">
                  <a:moveTo>
                    <a:pt x="58" y="387"/>
                  </a:moveTo>
                  <a:lnTo>
                    <a:pt x="51" y="361"/>
                  </a:lnTo>
                  <a:lnTo>
                    <a:pt x="41" y="329"/>
                  </a:lnTo>
                  <a:lnTo>
                    <a:pt x="32" y="307"/>
                  </a:lnTo>
                  <a:lnTo>
                    <a:pt x="36" y="259"/>
                  </a:lnTo>
                  <a:lnTo>
                    <a:pt x="49" y="244"/>
                  </a:lnTo>
                  <a:lnTo>
                    <a:pt x="63" y="242"/>
                  </a:lnTo>
                  <a:lnTo>
                    <a:pt x="78" y="266"/>
                  </a:lnTo>
                  <a:lnTo>
                    <a:pt x="88" y="268"/>
                  </a:lnTo>
                  <a:lnTo>
                    <a:pt x="88" y="265"/>
                  </a:lnTo>
                  <a:lnTo>
                    <a:pt x="75" y="234"/>
                  </a:lnTo>
                  <a:lnTo>
                    <a:pt x="56" y="175"/>
                  </a:lnTo>
                  <a:lnTo>
                    <a:pt x="44" y="112"/>
                  </a:lnTo>
                  <a:lnTo>
                    <a:pt x="44" y="68"/>
                  </a:lnTo>
                  <a:lnTo>
                    <a:pt x="32" y="0"/>
                  </a:lnTo>
                  <a:lnTo>
                    <a:pt x="20" y="5"/>
                  </a:lnTo>
                  <a:lnTo>
                    <a:pt x="27" y="42"/>
                  </a:lnTo>
                  <a:lnTo>
                    <a:pt x="19" y="47"/>
                  </a:lnTo>
                  <a:lnTo>
                    <a:pt x="7" y="49"/>
                  </a:lnTo>
                  <a:lnTo>
                    <a:pt x="5" y="136"/>
                  </a:lnTo>
                  <a:lnTo>
                    <a:pt x="15" y="159"/>
                  </a:lnTo>
                  <a:lnTo>
                    <a:pt x="15" y="178"/>
                  </a:lnTo>
                  <a:lnTo>
                    <a:pt x="14" y="234"/>
                  </a:lnTo>
                  <a:lnTo>
                    <a:pt x="8" y="258"/>
                  </a:lnTo>
                  <a:lnTo>
                    <a:pt x="8" y="282"/>
                  </a:lnTo>
                  <a:lnTo>
                    <a:pt x="10" y="314"/>
                  </a:lnTo>
                  <a:lnTo>
                    <a:pt x="0" y="387"/>
                  </a:lnTo>
                  <a:lnTo>
                    <a:pt x="29" y="361"/>
                  </a:lnTo>
                  <a:lnTo>
                    <a:pt x="36" y="366"/>
                  </a:lnTo>
                  <a:lnTo>
                    <a:pt x="53" y="387"/>
                  </a:lnTo>
                  <a:lnTo>
                    <a:pt x="58" y="387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73" name="Freeform 222"/>
            <p:cNvSpPr>
              <a:spLocks/>
            </p:cNvSpPr>
            <p:nvPr/>
          </p:nvSpPr>
          <p:spPr bwMode="auto">
            <a:xfrm>
              <a:off x="4640555" y="2410057"/>
              <a:ext cx="20103" cy="37321"/>
            </a:xfrm>
            <a:custGeom>
              <a:avLst/>
              <a:gdLst>
                <a:gd name="T0" fmla="*/ 13 w 39"/>
                <a:gd name="T1" fmla="*/ 24 h 69"/>
                <a:gd name="T2" fmla="*/ 13 w 39"/>
                <a:gd name="T3" fmla="*/ 24 h 69"/>
                <a:gd name="T4" fmla="*/ 0 w 39"/>
                <a:gd name="T5" fmla="*/ 0 h 69"/>
                <a:gd name="T6" fmla="*/ 13 w 39"/>
                <a:gd name="T7" fmla="*/ 24 h 69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39"/>
                <a:gd name="T13" fmla="*/ 0 h 69"/>
                <a:gd name="T14" fmla="*/ 39 w 39"/>
                <a:gd name="T15" fmla="*/ 69 h 69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39" h="69">
                  <a:moveTo>
                    <a:pt x="39" y="69"/>
                  </a:moveTo>
                  <a:lnTo>
                    <a:pt x="39" y="68"/>
                  </a:lnTo>
                  <a:lnTo>
                    <a:pt x="0" y="0"/>
                  </a:lnTo>
                  <a:lnTo>
                    <a:pt x="39" y="69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74" name="Freeform 223"/>
            <p:cNvSpPr>
              <a:spLocks/>
            </p:cNvSpPr>
            <p:nvPr/>
          </p:nvSpPr>
          <p:spPr bwMode="auto">
            <a:xfrm>
              <a:off x="4880353" y="2453120"/>
              <a:ext cx="10051" cy="1436"/>
            </a:xfrm>
            <a:custGeom>
              <a:avLst/>
              <a:gdLst>
                <a:gd name="T0" fmla="*/ 7 w 15"/>
                <a:gd name="T1" fmla="*/ 1 h 5"/>
                <a:gd name="T2" fmla="*/ 0 w 15"/>
                <a:gd name="T3" fmla="*/ 0 h 5"/>
                <a:gd name="T4" fmla="*/ 7 w 15"/>
                <a:gd name="T5" fmla="*/ 1 h 5"/>
                <a:gd name="T6" fmla="*/ 0 60000 65536"/>
                <a:gd name="T7" fmla="*/ 0 60000 65536"/>
                <a:gd name="T8" fmla="*/ 0 60000 65536"/>
                <a:gd name="T9" fmla="*/ 0 w 15"/>
                <a:gd name="T10" fmla="*/ 0 h 5"/>
                <a:gd name="T11" fmla="*/ 15 w 15"/>
                <a:gd name="T12" fmla="*/ 5 h 5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5" h="5">
                  <a:moveTo>
                    <a:pt x="15" y="5"/>
                  </a:moveTo>
                  <a:lnTo>
                    <a:pt x="0" y="0"/>
                  </a:lnTo>
                  <a:lnTo>
                    <a:pt x="15" y="5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75" name="Freeform 224"/>
            <p:cNvSpPr>
              <a:spLocks/>
            </p:cNvSpPr>
            <p:nvPr/>
          </p:nvSpPr>
          <p:spPr bwMode="auto">
            <a:xfrm>
              <a:off x="6505808" y="3772285"/>
              <a:ext cx="198156" cy="233975"/>
            </a:xfrm>
            <a:custGeom>
              <a:avLst/>
              <a:gdLst>
                <a:gd name="T0" fmla="*/ 26 w 338"/>
                <a:gd name="T1" fmla="*/ 151 h 470"/>
                <a:gd name="T2" fmla="*/ 38 w 338"/>
                <a:gd name="T3" fmla="*/ 143 h 470"/>
                <a:gd name="T4" fmla="*/ 44 w 338"/>
                <a:gd name="T5" fmla="*/ 127 h 470"/>
                <a:gd name="T6" fmla="*/ 50 w 338"/>
                <a:gd name="T7" fmla="*/ 118 h 470"/>
                <a:gd name="T8" fmla="*/ 63 w 338"/>
                <a:gd name="T9" fmla="*/ 106 h 470"/>
                <a:gd name="T10" fmla="*/ 75 w 338"/>
                <a:gd name="T11" fmla="*/ 92 h 470"/>
                <a:gd name="T12" fmla="*/ 78 w 338"/>
                <a:gd name="T13" fmla="*/ 86 h 470"/>
                <a:gd name="T14" fmla="*/ 85 w 338"/>
                <a:gd name="T15" fmla="*/ 84 h 470"/>
                <a:gd name="T16" fmla="*/ 93 w 338"/>
                <a:gd name="T17" fmla="*/ 84 h 470"/>
                <a:gd name="T18" fmla="*/ 105 w 338"/>
                <a:gd name="T19" fmla="*/ 65 h 470"/>
                <a:gd name="T20" fmla="*/ 115 w 338"/>
                <a:gd name="T21" fmla="*/ 51 h 470"/>
                <a:gd name="T22" fmla="*/ 119 w 338"/>
                <a:gd name="T23" fmla="*/ 44 h 470"/>
                <a:gd name="T24" fmla="*/ 119 w 338"/>
                <a:gd name="T25" fmla="*/ 40 h 470"/>
                <a:gd name="T26" fmla="*/ 109 w 338"/>
                <a:gd name="T27" fmla="*/ 42 h 470"/>
                <a:gd name="T28" fmla="*/ 96 w 338"/>
                <a:gd name="T29" fmla="*/ 38 h 470"/>
                <a:gd name="T30" fmla="*/ 90 w 338"/>
                <a:gd name="T31" fmla="*/ 27 h 470"/>
                <a:gd name="T32" fmla="*/ 81 w 338"/>
                <a:gd name="T33" fmla="*/ 13 h 470"/>
                <a:gd name="T34" fmla="*/ 70 w 338"/>
                <a:gd name="T35" fmla="*/ 8 h 470"/>
                <a:gd name="T36" fmla="*/ 66 w 338"/>
                <a:gd name="T37" fmla="*/ 7 h 470"/>
                <a:gd name="T38" fmla="*/ 64 w 338"/>
                <a:gd name="T39" fmla="*/ 2 h 470"/>
                <a:gd name="T40" fmla="*/ 58 w 338"/>
                <a:gd name="T41" fmla="*/ 0 h 470"/>
                <a:gd name="T42" fmla="*/ 81 w 338"/>
                <a:gd name="T43" fmla="*/ 33 h 470"/>
                <a:gd name="T44" fmla="*/ 81 w 338"/>
                <a:gd name="T45" fmla="*/ 37 h 470"/>
                <a:gd name="T46" fmla="*/ 81 w 338"/>
                <a:gd name="T47" fmla="*/ 46 h 470"/>
                <a:gd name="T48" fmla="*/ 80 w 338"/>
                <a:gd name="T49" fmla="*/ 53 h 470"/>
                <a:gd name="T50" fmla="*/ 70 w 338"/>
                <a:gd name="T51" fmla="*/ 60 h 470"/>
                <a:gd name="T52" fmla="*/ 61 w 338"/>
                <a:gd name="T53" fmla="*/ 71 h 470"/>
                <a:gd name="T54" fmla="*/ 55 w 338"/>
                <a:gd name="T55" fmla="*/ 78 h 470"/>
                <a:gd name="T56" fmla="*/ 51 w 338"/>
                <a:gd name="T57" fmla="*/ 88 h 470"/>
                <a:gd name="T58" fmla="*/ 48 w 338"/>
                <a:gd name="T59" fmla="*/ 94 h 470"/>
                <a:gd name="T60" fmla="*/ 44 w 338"/>
                <a:gd name="T61" fmla="*/ 100 h 470"/>
                <a:gd name="T62" fmla="*/ 26 w 338"/>
                <a:gd name="T63" fmla="*/ 114 h 470"/>
                <a:gd name="T64" fmla="*/ 14 w 338"/>
                <a:gd name="T65" fmla="*/ 120 h 470"/>
                <a:gd name="T66" fmla="*/ 10 w 338"/>
                <a:gd name="T67" fmla="*/ 127 h 470"/>
                <a:gd name="T68" fmla="*/ 4 w 338"/>
                <a:gd name="T69" fmla="*/ 131 h 470"/>
                <a:gd name="T70" fmla="*/ 2 w 338"/>
                <a:gd name="T71" fmla="*/ 137 h 470"/>
                <a:gd name="T72" fmla="*/ 0 w 338"/>
                <a:gd name="T73" fmla="*/ 142 h 470"/>
                <a:gd name="T74" fmla="*/ 1 w 338"/>
                <a:gd name="T75" fmla="*/ 146 h 470"/>
                <a:gd name="T76" fmla="*/ 11 w 338"/>
                <a:gd name="T77" fmla="*/ 146 h 470"/>
                <a:gd name="T78" fmla="*/ 14 w 338"/>
                <a:gd name="T79" fmla="*/ 148 h 470"/>
                <a:gd name="T80" fmla="*/ 20 w 338"/>
                <a:gd name="T81" fmla="*/ 150 h 470"/>
                <a:gd name="T82" fmla="*/ 26 w 338"/>
                <a:gd name="T83" fmla="*/ 151 h 470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338"/>
                <a:gd name="T127" fmla="*/ 0 h 470"/>
                <a:gd name="T128" fmla="*/ 338 w 338"/>
                <a:gd name="T129" fmla="*/ 470 h 470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338" h="470">
                  <a:moveTo>
                    <a:pt x="73" y="470"/>
                  </a:moveTo>
                  <a:lnTo>
                    <a:pt x="109" y="446"/>
                  </a:lnTo>
                  <a:lnTo>
                    <a:pt x="126" y="394"/>
                  </a:lnTo>
                  <a:lnTo>
                    <a:pt x="143" y="366"/>
                  </a:lnTo>
                  <a:lnTo>
                    <a:pt x="178" y="329"/>
                  </a:lnTo>
                  <a:lnTo>
                    <a:pt x="212" y="287"/>
                  </a:lnTo>
                  <a:lnTo>
                    <a:pt x="222" y="268"/>
                  </a:lnTo>
                  <a:lnTo>
                    <a:pt x="241" y="261"/>
                  </a:lnTo>
                  <a:lnTo>
                    <a:pt x="265" y="261"/>
                  </a:lnTo>
                  <a:lnTo>
                    <a:pt x="299" y="203"/>
                  </a:lnTo>
                  <a:lnTo>
                    <a:pt x="328" y="159"/>
                  </a:lnTo>
                  <a:lnTo>
                    <a:pt x="338" y="136"/>
                  </a:lnTo>
                  <a:lnTo>
                    <a:pt x="338" y="124"/>
                  </a:lnTo>
                  <a:lnTo>
                    <a:pt x="309" y="132"/>
                  </a:lnTo>
                  <a:lnTo>
                    <a:pt x="273" y="119"/>
                  </a:lnTo>
                  <a:lnTo>
                    <a:pt x="255" y="83"/>
                  </a:lnTo>
                  <a:lnTo>
                    <a:pt x="229" y="41"/>
                  </a:lnTo>
                  <a:lnTo>
                    <a:pt x="200" y="24"/>
                  </a:lnTo>
                  <a:lnTo>
                    <a:pt x="188" y="22"/>
                  </a:lnTo>
                  <a:lnTo>
                    <a:pt x="182" y="5"/>
                  </a:lnTo>
                  <a:lnTo>
                    <a:pt x="166" y="0"/>
                  </a:lnTo>
                  <a:lnTo>
                    <a:pt x="229" y="102"/>
                  </a:lnTo>
                  <a:lnTo>
                    <a:pt x="231" y="115"/>
                  </a:lnTo>
                  <a:lnTo>
                    <a:pt x="231" y="144"/>
                  </a:lnTo>
                  <a:lnTo>
                    <a:pt x="226" y="164"/>
                  </a:lnTo>
                  <a:lnTo>
                    <a:pt x="199" y="188"/>
                  </a:lnTo>
                  <a:lnTo>
                    <a:pt x="173" y="220"/>
                  </a:lnTo>
                  <a:lnTo>
                    <a:pt x="156" y="244"/>
                  </a:lnTo>
                  <a:lnTo>
                    <a:pt x="146" y="275"/>
                  </a:lnTo>
                  <a:lnTo>
                    <a:pt x="136" y="293"/>
                  </a:lnTo>
                  <a:lnTo>
                    <a:pt x="126" y="310"/>
                  </a:lnTo>
                  <a:lnTo>
                    <a:pt x="75" y="356"/>
                  </a:lnTo>
                  <a:lnTo>
                    <a:pt x="41" y="375"/>
                  </a:lnTo>
                  <a:lnTo>
                    <a:pt x="27" y="395"/>
                  </a:lnTo>
                  <a:lnTo>
                    <a:pt x="10" y="409"/>
                  </a:lnTo>
                  <a:lnTo>
                    <a:pt x="7" y="426"/>
                  </a:lnTo>
                  <a:lnTo>
                    <a:pt x="0" y="443"/>
                  </a:lnTo>
                  <a:lnTo>
                    <a:pt x="3" y="453"/>
                  </a:lnTo>
                  <a:lnTo>
                    <a:pt x="31" y="453"/>
                  </a:lnTo>
                  <a:lnTo>
                    <a:pt x="41" y="460"/>
                  </a:lnTo>
                  <a:lnTo>
                    <a:pt x="58" y="466"/>
                  </a:lnTo>
                  <a:lnTo>
                    <a:pt x="73" y="47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76" name="Freeform 225"/>
            <p:cNvSpPr>
              <a:spLocks/>
            </p:cNvSpPr>
            <p:nvPr/>
          </p:nvSpPr>
          <p:spPr bwMode="auto">
            <a:xfrm>
              <a:off x="6813094" y="2839253"/>
              <a:ext cx="7179" cy="1435"/>
            </a:xfrm>
            <a:custGeom>
              <a:avLst/>
              <a:gdLst>
                <a:gd name="T0" fmla="*/ 3 w 10"/>
                <a:gd name="T1" fmla="*/ 1 h 10"/>
                <a:gd name="T2" fmla="*/ 3 w 10"/>
                <a:gd name="T3" fmla="*/ 1 h 10"/>
                <a:gd name="T4" fmla="*/ 3 w 10"/>
                <a:gd name="T5" fmla="*/ 1 h 10"/>
                <a:gd name="T6" fmla="*/ 3 w 10"/>
                <a:gd name="T7" fmla="*/ 0 h 10"/>
                <a:gd name="T8" fmla="*/ 2 w 10"/>
                <a:gd name="T9" fmla="*/ 0 h 10"/>
                <a:gd name="T10" fmla="*/ 2 w 10"/>
                <a:gd name="T11" fmla="*/ 0 h 10"/>
                <a:gd name="T12" fmla="*/ 2 w 10"/>
                <a:gd name="T13" fmla="*/ 0 h 10"/>
                <a:gd name="T14" fmla="*/ 1 w 10"/>
                <a:gd name="T15" fmla="*/ 0 h 10"/>
                <a:gd name="T16" fmla="*/ 1 w 10"/>
                <a:gd name="T17" fmla="*/ 0 h 10"/>
                <a:gd name="T18" fmla="*/ 1 w 10"/>
                <a:gd name="T19" fmla="*/ 0 h 10"/>
                <a:gd name="T20" fmla="*/ 0 w 10"/>
                <a:gd name="T21" fmla="*/ 0 h 10"/>
                <a:gd name="T22" fmla="*/ 0 w 10"/>
                <a:gd name="T23" fmla="*/ 1 h 10"/>
                <a:gd name="T24" fmla="*/ 0 w 10"/>
                <a:gd name="T25" fmla="*/ 1 h 10"/>
                <a:gd name="T26" fmla="*/ 0 w 10"/>
                <a:gd name="T27" fmla="*/ 1 h 10"/>
                <a:gd name="T28" fmla="*/ 0 w 10"/>
                <a:gd name="T29" fmla="*/ 2 h 10"/>
                <a:gd name="T30" fmla="*/ 1 w 10"/>
                <a:gd name="T31" fmla="*/ 2 h 10"/>
                <a:gd name="T32" fmla="*/ 1 w 10"/>
                <a:gd name="T33" fmla="*/ 2 h 10"/>
                <a:gd name="T34" fmla="*/ 1 w 10"/>
                <a:gd name="T35" fmla="*/ 2 h 10"/>
                <a:gd name="T36" fmla="*/ 2 w 10"/>
                <a:gd name="T37" fmla="*/ 2 h 10"/>
                <a:gd name="T38" fmla="*/ 2 w 10"/>
                <a:gd name="T39" fmla="*/ 2 h 10"/>
                <a:gd name="T40" fmla="*/ 3 w 10"/>
                <a:gd name="T41" fmla="*/ 2 h 10"/>
                <a:gd name="T42" fmla="*/ 3 w 10"/>
                <a:gd name="T43" fmla="*/ 1 h 10"/>
                <a:gd name="T44" fmla="*/ 3 w 10"/>
                <a:gd name="T45" fmla="*/ 1 h 10"/>
                <a:gd name="T46" fmla="*/ 3 w 10"/>
                <a:gd name="T47" fmla="*/ 1 h 10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0"/>
                <a:gd name="T73" fmla="*/ 0 h 10"/>
                <a:gd name="T74" fmla="*/ 10 w 10"/>
                <a:gd name="T75" fmla="*/ 10 h 10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0" h="10">
                  <a:moveTo>
                    <a:pt x="10" y="5"/>
                  </a:moveTo>
                  <a:lnTo>
                    <a:pt x="10" y="4"/>
                  </a:lnTo>
                  <a:lnTo>
                    <a:pt x="9" y="4"/>
                  </a:lnTo>
                  <a:lnTo>
                    <a:pt x="9" y="2"/>
                  </a:lnTo>
                  <a:lnTo>
                    <a:pt x="7" y="2"/>
                  </a:lnTo>
                  <a:lnTo>
                    <a:pt x="7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5"/>
                  </a:lnTo>
                  <a:lnTo>
                    <a:pt x="0" y="7"/>
                  </a:lnTo>
                  <a:lnTo>
                    <a:pt x="0" y="9"/>
                  </a:lnTo>
                  <a:lnTo>
                    <a:pt x="2" y="9"/>
                  </a:lnTo>
                  <a:lnTo>
                    <a:pt x="4" y="9"/>
                  </a:lnTo>
                  <a:lnTo>
                    <a:pt x="4" y="10"/>
                  </a:lnTo>
                  <a:lnTo>
                    <a:pt x="5" y="10"/>
                  </a:lnTo>
                  <a:lnTo>
                    <a:pt x="7" y="9"/>
                  </a:lnTo>
                  <a:lnTo>
                    <a:pt x="9" y="9"/>
                  </a:lnTo>
                  <a:lnTo>
                    <a:pt x="9" y="7"/>
                  </a:lnTo>
                  <a:lnTo>
                    <a:pt x="9" y="5"/>
                  </a:lnTo>
                  <a:lnTo>
                    <a:pt x="10" y="5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77" name="Freeform 226"/>
            <p:cNvSpPr>
              <a:spLocks/>
            </p:cNvSpPr>
            <p:nvPr/>
          </p:nvSpPr>
          <p:spPr bwMode="auto">
            <a:xfrm>
              <a:off x="6917915" y="3066051"/>
              <a:ext cx="5744" cy="7177"/>
            </a:xfrm>
            <a:custGeom>
              <a:avLst/>
              <a:gdLst>
                <a:gd name="T0" fmla="*/ 3 w 12"/>
                <a:gd name="T1" fmla="*/ 2 h 12"/>
                <a:gd name="T2" fmla="*/ 3 w 12"/>
                <a:gd name="T3" fmla="*/ 1 h 12"/>
                <a:gd name="T4" fmla="*/ 3 w 12"/>
                <a:gd name="T5" fmla="*/ 1 h 12"/>
                <a:gd name="T6" fmla="*/ 3 w 12"/>
                <a:gd name="T7" fmla="*/ 1 h 12"/>
                <a:gd name="T8" fmla="*/ 3 w 12"/>
                <a:gd name="T9" fmla="*/ 0 h 12"/>
                <a:gd name="T10" fmla="*/ 2 w 12"/>
                <a:gd name="T11" fmla="*/ 0 h 12"/>
                <a:gd name="T12" fmla="*/ 2 w 12"/>
                <a:gd name="T13" fmla="*/ 0 h 12"/>
                <a:gd name="T14" fmla="*/ 1 w 12"/>
                <a:gd name="T15" fmla="*/ 0 h 12"/>
                <a:gd name="T16" fmla="*/ 1 w 12"/>
                <a:gd name="T17" fmla="*/ 0 h 12"/>
                <a:gd name="T18" fmla="*/ 1 w 12"/>
                <a:gd name="T19" fmla="*/ 0 h 12"/>
                <a:gd name="T20" fmla="*/ 1 w 12"/>
                <a:gd name="T21" fmla="*/ 1 h 12"/>
                <a:gd name="T22" fmla="*/ 0 w 12"/>
                <a:gd name="T23" fmla="*/ 1 h 12"/>
                <a:gd name="T24" fmla="*/ 0 w 12"/>
                <a:gd name="T25" fmla="*/ 1 h 12"/>
                <a:gd name="T26" fmla="*/ 0 w 12"/>
                <a:gd name="T27" fmla="*/ 2 h 12"/>
                <a:gd name="T28" fmla="*/ 0 w 12"/>
                <a:gd name="T29" fmla="*/ 2 h 12"/>
                <a:gd name="T30" fmla="*/ 0 w 12"/>
                <a:gd name="T31" fmla="*/ 3 h 12"/>
                <a:gd name="T32" fmla="*/ 1 w 12"/>
                <a:gd name="T33" fmla="*/ 3 h 12"/>
                <a:gd name="T34" fmla="*/ 1 w 12"/>
                <a:gd name="T35" fmla="*/ 4 h 12"/>
                <a:gd name="T36" fmla="*/ 1 w 12"/>
                <a:gd name="T37" fmla="*/ 4 h 12"/>
                <a:gd name="T38" fmla="*/ 2 w 12"/>
                <a:gd name="T39" fmla="*/ 4 h 12"/>
                <a:gd name="T40" fmla="*/ 2 w 12"/>
                <a:gd name="T41" fmla="*/ 4 h 12"/>
                <a:gd name="T42" fmla="*/ 3 w 12"/>
                <a:gd name="T43" fmla="*/ 4 h 12"/>
                <a:gd name="T44" fmla="*/ 3 w 12"/>
                <a:gd name="T45" fmla="*/ 3 h 12"/>
                <a:gd name="T46" fmla="*/ 3 w 12"/>
                <a:gd name="T47" fmla="*/ 3 h 12"/>
                <a:gd name="T48" fmla="*/ 3 w 12"/>
                <a:gd name="T49" fmla="*/ 3 h 12"/>
                <a:gd name="T50" fmla="*/ 3 w 12"/>
                <a:gd name="T51" fmla="*/ 2 h 12"/>
                <a:gd name="T52" fmla="*/ 3 w 12"/>
                <a:gd name="T53" fmla="*/ 2 h 12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12"/>
                <a:gd name="T82" fmla="*/ 0 h 12"/>
                <a:gd name="T83" fmla="*/ 12 w 12"/>
                <a:gd name="T84" fmla="*/ 12 h 12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12" h="12">
                  <a:moveTo>
                    <a:pt x="12" y="5"/>
                  </a:moveTo>
                  <a:lnTo>
                    <a:pt x="12" y="4"/>
                  </a:lnTo>
                  <a:lnTo>
                    <a:pt x="12" y="2"/>
                  </a:lnTo>
                  <a:lnTo>
                    <a:pt x="10" y="2"/>
                  </a:lnTo>
                  <a:lnTo>
                    <a:pt x="10" y="0"/>
                  </a:lnTo>
                  <a:lnTo>
                    <a:pt x="8" y="0"/>
                  </a:lnTo>
                  <a:lnTo>
                    <a:pt x="7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5"/>
                  </a:lnTo>
                  <a:lnTo>
                    <a:pt x="0" y="7"/>
                  </a:lnTo>
                  <a:lnTo>
                    <a:pt x="0" y="9"/>
                  </a:lnTo>
                  <a:lnTo>
                    <a:pt x="2" y="10"/>
                  </a:lnTo>
                  <a:lnTo>
                    <a:pt x="3" y="12"/>
                  </a:lnTo>
                  <a:lnTo>
                    <a:pt x="5" y="12"/>
                  </a:lnTo>
                  <a:lnTo>
                    <a:pt x="7" y="12"/>
                  </a:lnTo>
                  <a:lnTo>
                    <a:pt x="8" y="12"/>
                  </a:lnTo>
                  <a:lnTo>
                    <a:pt x="10" y="12"/>
                  </a:lnTo>
                  <a:lnTo>
                    <a:pt x="10" y="10"/>
                  </a:lnTo>
                  <a:lnTo>
                    <a:pt x="12" y="10"/>
                  </a:lnTo>
                  <a:lnTo>
                    <a:pt x="12" y="9"/>
                  </a:lnTo>
                  <a:lnTo>
                    <a:pt x="12" y="7"/>
                  </a:lnTo>
                  <a:lnTo>
                    <a:pt x="12" y="5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78" name="Freeform 227"/>
            <p:cNvSpPr>
              <a:spLocks/>
            </p:cNvSpPr>
            <p:nvPr/>
          </p:nvSpPr>
          <p:spPr bwMode="auto">
            <a:xfrm>
              <a:off x="6790119" y="3008634"/>
              <a:ext cx="27282" cy="11483"/>
            </a:xfrm>
            <a:custGeom>
              <a:avLst/>
              <a:gdLst>
                <a:gd name="T0" fmla="*/ 11 w 42"/>
                <a:gd name="T1" fmla="*/ 6 h 26"/>
                <a:gd name="T2" fmla="*/ 7 w 42"/>
                <a:gd name="T3" fmla="*/ 8 h 26"/>
                <a:gd name="T4" fmla="*/ 6 w 42"/>
                <a:gd name="T5" fmla="*/ 8 h 26"/>
                <a:gd name="T6" fmla="*/ 4 w 42"/>
                <a:gd name="T7" fmla="*/ 7 h 26"/>
                <a:gd name="T8" fmla="*/ 2 w 42"/>
                <a:gd name="T9" fmla="*/ 7 h 26"/>
                <a:gd name="T10" fmla="*/ 0 w 42"/>
                <a:gd name="T11" fmla="*/ 6 h 26"/>
                <a:gd name="T12" fmla="*/ 0 w 42"/>
                <a:gd name="T13" fmla="*/ 5 h 26"/>
                <a:gd name="T14" fmla="*/ 1 w 42"/>
                <a:gd name="T15" fmla="*/ 3 h 26"/>
                <a:gd name="T16" fmla="*/ 3 w 42"/>
                <a:gd name="T17" fmla="*/ 2 h 26"/>
                <a:gd name="T18" fmla="*/ 3 w 42"/>
                <a:gd name="T19" fmla="*/ 1 h 26"/>
                <a:gd name="T20" fmla="*/ 5 w 42"/>
                <a:gd name="T21" fmla="*/ 1 h 26"/>
                <a:gd name="T22" fmla="*/ 8 w 42"/>
                <a:gd name="T23" fmla="*/ 0 h 26"/>
                <a:gd name="T24" fmla="*/ 9 w 42"/>
                <a:gd name="T25" fmla="*/ 0 h 26"/>
                <a:gd name="T26" fmla="*/ 10 w 42"/>
                <a:gd name="T27" fmla="*/ 0 h 26"/>
                <a:gd name="T28" fmla="*/ 11 w 42"/>
                <a:gd name="T29" fmla="*/ 2 h 26"/>
                <a:gd name="T30" fmla="*/ 13 w 42"/>
                <a:gd name="T31" fmla="*/ 2 h 26"/>
                <a:gd name="T32" fmla="*/ 14 w 42"/>
                <a:gd name="T33" fmla="*/ 3 h 26"/>
                <a:gd name="T34" fmla="*/ 16 w 42"/>
                <a:gd name="T35" fmla="*/ 4 h 26"/>
                <a:gd name="T36" fmla="*/ 16 w 42"/>
                <a:gd name="T37" fmla="*/ 5 h 26"/>
                <a:gd name="T38" fmla="*/ 13 w 42"/>
                <a:gd name="T39" fmla="*/ 6 h 26"/>
                <a:gd name="T40" fmla="*/ 11 w 42"/>
                <a:gd name="T41" fmla="*/ 6 h 2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42"/>
                <a:gd name="T64" fmla="*/ 0 h 26"/>
                <a:gd name="T65" fmla="*/ 42 w 42"/>
                <a:gd name="T66" fmla="*/ 26 h 26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42" h="26">
                  <a:moveTo>
                    <a:pt x="30" y="20"/>
                  </a:moveTo>
                  <a:lnTo>
                    <a:pt x="18" y="26"/>
                  </a:lnTo>
                  <a:lnTo>
                    <a:pt x="15" y="26"/>
                  </a:lnTo>
                  <a:lnTo>
                    <a:pt x="10" y="24"/>
                  </a:lnTo>
                  <a:lnTo>
                    <a:pt x="5" y="22"/>
                  </a:lnTo>
                  <a:lnTo>
                    <a:pt x="0" y="19"/>
                  </a:lnTo>
                  <a:lnTo>
                    <a:pt x="0" y="15"/>
                  </a:lnTo>
                  <a:lnTo>
                    <a:pt x="3" y="10"/>
                  </a:lnTo>
                  <a:lnTo>
                    <a:pt x="7" y="7"/>
                  </a:lnTo>
                  <a:lnTo>
                    <a:pt x="7" y="4"/>
                  </a:lnTo>
                  <a:lnTo>
                    <a:pt x="13" y="2"/>
                  </a:lnTo>
                  <a:lnTo>
                    <a:pt x="20" y="0"/>
                  </a:lnTo>
                  <a:lnTo>
                    <a:pt x="24" y="0"/>
                  </a:lnTo>
                  <a:lnTo>
                    <a:pt x="27" y="0"/>
                  </a:lnTo>
                  <a:lnTo>
                    <a:pt x="30" y="5"/>
                  </a:lnTo>
                  <a:lnTo>
                    <a:pt x="35" y="7"/>
                  </a:lnTo>
                  <a:lnTo>
                    <a:pt x="37" y="10"/>
                  </a:lnTo>
                  <a:lnTo>
                    <a:pt x="42" y="14"/>
                  </a:lnTo>
                  <a:lnTo>
                    <a:pt x="41" y="17"/>
                  </a:lnTo>
                  <a:lnTo>
                    <a:pt x="35" y="19"/>
                  </a:lnTo>
                  <a:lnTo>
                    <a:pt x="30" y="2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79" name="Freeform 228"/>
            <p:cNvSpPr>
              <a:spLocks/>
            </p:cNvSpPr>
            <p:nvPr/>
          </p:nvSpPr>
          <p:spPr bwMode="auto">
            <a:xfrm>
              <a:off x="6813094" y="2989973"/>
              <a:ext cx="24410" cy="18661"/>
            </a:xfrm>
            <a:custGeom>
              <a:avLst/>
              <a:gdLst>
                <a:gd name="T0" fmla="*/ 1 w 43"/>
                <a:gd name="T1" fmla="*/ 12 h 36"/>
                <a:gd name="T2" fmla="*/ 0 w 43"/>
                <a:gd name="T3" fmla="*/ 6 h 36"/>
                <a:gd name="T4" fmla="*/ 1 w 43"/>
                <a:gd name="T5" fmla="*/ 5 h 36"/>
                <a:gd name="T6" fmla="*/ 5 w 43"/>
                <a:gd name="T7" fmla="*/ 4 h 36"/>
                <a:gd name="T8" fmla="*/ 6 w 43"/>
                <a:gd name="T9" fmla="*/ 3 h 36"/>
                <a:gd name="T10" fmla="*/ 9 w 43"/>
                <a:gd name="T11" fmla="*/ 1 h 36"/>
                <a:gd name="T12" fmla="*/ 11 w 43"/>
                <a:gd name="T13" fmla="*/ 0 h 36"/>
                <a:gd name="T14" fmla="*/ 14 w 43"/>
                <a:gd name="T15" fmla="*/ 0 h 36"/>
                <a:gd name="T16" fmla="*/ 14 w 43"/>
                <a:gd name="T17" fmla="*/ 2 h 36"/>
                <a:gd name="T18" fmla="*/ 13 w 43"/>
                <a:gd name="T19" fmla="*/ 3 h 36"/>
                <a:gd name="T20" fmla="*/ 10 w 43"/>
                <a:gd name="T21" fmla="*/ 4 h 36"/>
                <a:gd name="T22" fmla="*/ 8 w 43"/>
                <a:gd name="T23" fmla="*/ 4 h 36"/>
                <a:gd name="T24" fmla="*/ 6 w 43"/>
                <a:gd name="T25" fmla="*/ 5 h 36"/>
                <a:gd name="T26" fmla="*/ 5 w 43"/>
                <a:gd name="T27" fmla="*/ 6 h 36"/>
                <a:gd name="T28" fmla="*/ 3 w 43"/>
                <a:gd name="T29" fmla="*/ 9 h 36"/>
                <a:gd name="T30" fmla="*/ 2 w 43"/>
                <a:gd name="T31" fmla="*/ 10 h 36"/>
                <a:gd name="T32" fmla="*/ 1 w 43"/>
                <a:gd name="T33" fmla="*/ 12 h 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43"/>
                <a:gd name="T52" fmla="*/ 0 h 36"/>
                <a:gd name="T53" fmla="*/ 43 w 43"/>
                <a:gd name="T54" fmla="*/ 36 h 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43" h="36">
                  <a:moveTo>
                    <a:pt x="2" y="36"/>
                  </a:moveTo>
                  <a:lnTo>
                    <a:pt x="0" y="17"/>
                  </a:lnTo>
                  <a:lnTo>
                    <a:pt x="4" y="14"/>
                  </a:lnTo>
                  <a:lnTo>
                    <a:pt x="14" y="12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4" y="0"/>
                  </a:lnTo>
                  <a:lnTo>
                    <a:pt x="43" y="0"/>
                  </a:lnTo>
                  <a:lnTo>
                    <a:pt x="43" y="6"/>
                  </a:lnTo>
                  <a:lnTo>
                    <a:pt x="39" y="9"/>
                  </a:lnTo>
                  <a:lnTo>
                    <a:pt x="32" y="11"/>
                  </a:lnTo>
                  <a:lnTo>
                    <a:pt x="26" y="12"/>
                  </a:lnTo>
                  <a:lnTo>
                    <a:pt x="19" y="16"/>
                  </a:lnTo>
                  <a:lnTo>
                    <a:pt x="14" y="19"/>
                  </a:lnTo>
                  <a:lnTo>
                    <a:pt x="9" y="28"/>
                  </a:lnTo>
                  <a:lnTo>
                    <a:pt x="7" y="31"/>
                  </a:lnTo>
                  <a:lnTo>
                    <a:pt x="2" y="36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80" name="Freeform 229"/>
            <p:cNvSpPr>
              <a:spLocks/>
            </p:cNvSpPr>
            <p:nvPr/>
          </p:nvSpPr>
          <p:spPr bwMode="auto">
            <a:xfrm>
              <a:off x="4107831" y="2134454"/>
              <a:ext cx="123489" cy="68901"/>
            </a:xfrm>
            <a:custGeom>
              <a:avLst/>
              <a:gdLst>
                <a:gd name="T0" fmla="*/ 73 w 202"/>
                <a:gd name="T1" fmla="*/ 18 h 139"/>
                <a:gd name="T2" fmla="*/ 70 w 202"/>
                <a:gd name="T3" fmla="*/ 17 h 139"/>
                <a:gd name="T4" fmla="*/ 57 w 202"/>
                <a:gd name="T5" fmla="*/ 10 h 139"/>
                <a:gd name="T6" fmla="*/ 44 w 202"/>
                <a:gd name="T7" fmla="*/ 5 h 139"/>
                <a:gd name="T8" fmla="*/ 30 w 202"/>
                <a:gd name="T9" fmla="*/ 0 h 139"/>
                <a:gd name="T10" fmla="*/ 16 w 202"/>
                <a:gd name="T11" fmla="*/ 1 h 139"/>
                <a:gd name="T12" fmla="*/ 13 w 202"/>
                <a:gd name="T13" fmla="*/ 6 h 139"/>
                <a:gd name="T14" fmla="*/ 13 w 202"/>
                <a:gd name="T15" fmla="*/ 10 h 139"/>
                <a:gd name="T16" fmla="*/ 15 w 202"/>
                <a:gd name="T17" fmla="*/ 16 h 139"/>
                <a:gd name="T18" fmla="*/ 17 w 202"/>
                <a:gd name="T19" fmla="*/ 21 h 139"/>
                <a:gd name="T20" fmla="*/ 15 w 202"/>
                <a:gd name="T21" fmla="*/ 22 h 139"/>
                <a:gd name="T22" fmla="*/ 10 w 202"/>
                <a:gd name="T23" fmla="*/ 26 h 139"/>
                <a:gd name="T24" fmla="*/ 5 w 202"/>
                <a:gd name="T25" fmla="*/ 32 h 139"/>
                <a:gd name="T26" fmla="*/ 2 w 202"/>
                <a:gd name="T27" fmla="*/ 36 h 139"/>
                <a:gd name="T28" fmla="*/ 0 w 202"/>
                <a:gd name="T29" fmla="*/ 38 h 139"/>
                <a:gd name="T30" fmla="*/ 12 w 202"/>
                <a:gd name="T31" fmla="*/ 42 h 139"/>
                <a:gd name="T32" fmla="*/ 33 w 202"/>
                <a:gd name="T33" fmla="*/ 42 h 139"/>
                <a:gd name="T34" fmla="*/ 39 w 202"/>
                <a:gd name="T35" fmla="*/ 45 h 139"/>
                <a:gd name="T36" fmla="*/ 52 w 202"/>
                <a:gd name="T37" fmla="*/ 44 h 139"/>
                <a:gd name="T38" fmla="*/ 64 w 202"/>
                <a:gd name="T39" fmla="*/ 40 h 139"/>
                <a:gd name="T40" fmla="*/ 73 w 202"/>
                <a:gd name="T41" fmla="*/ 18 h 139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202"/>
                <a:gd name="T64" fmla="*/ 0 h 139"/>
                <a:gd name="T65" fmla="*/ 202 w 202"/>
                <a:gd name="T66" fmla="*/ 139 h 139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202" h="139">
                  <a:moveTo>
                    <a:pt x="202" y="56"/>
                  </a:moveTo>
                  <a:lnTo>
                    <a:pt x="194" y="54"/>
                  </a:lnTo>
                  <a:lnTo>
                    <a:pt x="158" y="32"/>
                  </a:lnTo>
                  <a:lnTo>
                    <a:pt x="121" y="15"/>
                  </a:lnTo>
                  <a:lnTo>
                    <a:pt x="83" y="0"/>
                  </a:lnTo>
                  <a:lnTo>
                    <a:pt x="43" y="2"/>
                  </a:lnTo>
                  <a:lnTo>
                    <a:pt x="37" y="19"/>
                  </a:lnTo>
                  <a:lnTo>
                    <a:pt x="37" y="32"/>
                  </a:lnTo>
                  <a:lnTo>
                    <a:pt x="41" y="49"/>
                  </a:lnTo>
                  <a:lnTo>
                    <a:pt x="46" y="64"/>
                  </a:lnTo>
                  <a:lnTo>
                    <a:pt x="41" y="69"/>
                  </a:lnTo>
                  <a:lnTo>
                    <a:pt x="27" y="81"/>
                  </a:lnTo>
                  <a:lnTo>
                    <a:pt x="14" y="98"/>
                  </a:lnTo>
                  <a:lnTo>
                    <a:pt x="5" y="110"/>
                  </a:lnTo>
                  <a:lnTo>
                    <a:pt x="0" y="117"/>
                  </a:lnTo>
                  <a:lnTo>
                    <a:pt x="34" y="129"/>
                  </a:lnTo>
                  <a:lnTo>
                    <a:pt x="90" y="131"/>
                  </a:lnTo>
                  <a:lnTo>
                    <a:pt x="109" y="139"/>
                  </a:lnTo>
                  <a:lnTo>
                    <a:pt x="143" y="137"/>
                  </a:lnTo>
                  <a:lnTo>
                    <a:pt x="177" y="125"/>
                  </a:lnTo>
                  <a:lnTo>
                    <a:pt x="202" y="56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81" name="Freeform 230"/>
            <p:cNvSpPr>
              <a:spLocks/>
            </p:cNvSpPr>
            <p:nvPr/>
          </p:nvSpPr>
          <p:spPr bwMode="auto">
            <a:xfrm>
              <a:off x="4173883" y="2143067"/>
              <a:ext cx="149335" cy="104787"/>
            </a:xfrm>
            <a:custGeom>
              <a:avLst/>
              <a:gdLst>
                <a:gd name="T0" fmla="*/ 46 w 249"/>
                <a:gd name="T1" fmla="*/ 0 h 212"/>
                <a:gd name="T2" fmla="*/ 42 w 249"/>
                <a:gd name="T3" fmla="*/ 8 h 212"/>
                <a:gd name="T4" fmla="*/ 36 w 249"/>
                <a:gd name="T5" fmla="*/ 13 h 212"/>
                <a:gd name="T6" fmla="*/ 33 w 249"/>
                <a:gd name="T7" fmla="*/ 13 h 212"/>
                <a:gd name="T8" fmla="*/ 24 w 249"/>
                <a:gd name="T9" fmla="*/ 35 h 212"/>
                <a:gd name="T10" fmla="*/ 12 w 249"/>
                <a:gd name="T11" fmla="*/ 38 h 212"/>
                <a:gd name="T12" fmla="*/ 0 w 249"/>
                <a:gd name="T13" fmla="*/ 39 h 212"/>
                <a:gd name="T14" fmla="*/ 3 w 249"/>
                <a:gd name="T15" fmla="*/ 48 h 212"/>
                <a:gd name="T16" fmla="*/ 2 w 249"/>
                <a:gd name="T17" fmla="*/ 62 h 212"/>
                <a:gd name="T18" fmla="*/ 21 w 249"/>
                <a:gd name="T19" fmla="*/ 65 h 212"/>
                <a:gd name="T20" fmla="*/ 53 w 249"/>
                <a:gd name="T21" fmla="*/ 68 h 212"/>
                <a:gd name="T22" fmla="*/ 69 w 249"/>
                <a:gd name="T23" fmla="*/ 62 h 212"/>
                <a:gd name="T24" fmla="*/ 78 w 249"/>
                <a:gd name="T25" fmla="*/ 54 h 212"/>
                <a:gd name="T26" fmla="*/ 83 w 249"/>
                <a:gd name="T27" fmla="*/ 43 h 212"/>
                <a:gd name="T28" fmla="*/ 89 w 249"/>
                <a:gd name="T29" fmla="*/ 37 h 212"/>
                <a:gd name="T30" fmla="*/ 88 w 249"/>
                <a:gd name="T31" fmla="*/ 30 h 212"/>
                <a:gd name="T32" fmla="*/ 77 w 249"/>
                <a:gd name="T33" fmla="*/ 23 h 212"/>
                <a:gd name="T34" fmla="*/ 73 w 249"/>
                <a:gd name="T35" fmla="*/ 6 h 212"/>
                <a:gd name="T36" fmla="*/ 46 w 249"/>
                <a:gd name="T37" fmla="*/ 0 h 212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249"/>
                <a:gd name="T58" fmla="*/ 0 h 212"/>
                <a:gd name="T59" fmla="*/ 249 w 249"/>
                <a:gd name="T60" fmla="*/ 212 h 212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249" h="212">
                  <a:moveTo>
                    <a:pt x="130" y="0"/>
                  </a:moveTo>
                  <a:lnTo>
                    <a:pt x="117" y="24"/>
                  </a:lnTo>
                  <a:lnTo>
                    <a:pt x="100" y="39"/>
                  </a:lnTo>
                  <a:lnTo>
                    <a:pt x="93" y="39"/>
                  </a:lnTo>
                  <a:lnTo>
                    <a:pt x="68" y="108"/>
                  </a:lnTo>
                  <a:lnTo>
                    <a:pt x="34" y="120"/>
                  </a:lnTo>
                  <a:lnTo>
                    <a:pt x="0" y="122"/>
                  </a:lnTo>
                  <a:lnTo>
                    <a:pt x="7" y="151"/>
                  </a:lnTo>
                  <a:lnTo>
                    <a:pt x="5" y="192"/>
                  </a:lnTo>
                  <a:lnTo>
                    <a:pt x="59" y="202"/>
                  </a:lnTo>
                  <a:lnTo>
                    <a:pt x="149" y="212"/>
                  </a:lnTo>
                  <a:lnTo>
                    <a:pt x="193" y="193"/>
                  </a:lnTo>
                  <a:lnTo>
                    <a:pt x="219" y="168"/>
                  </a:lnTo>
                  <a:lnTo>
                    <a:pt x="231" y="134"/>
                  </a:lnTo>
                  <a:lnTo>
                    <a:pt x="249" y="114"/>
                  </a:lnTo>
                  <a:lnTo>
                    <a:pt x="246" y="93"/>
                  </a:lnTo>
                  <a:lnTo>
                    <a:pt x="215" y="71"/>
                  </a:lnTo>
                  <a:lnTo>
                    <a:pt x="205" y="20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82" name="Freeform 231"/>
            <p:cNvSpPr>
              <a:spLocks/>
            </p:cNvSpPr>
            <p:nvPr/>
          </p:nvSpPr>
          <p:spPr bwMode="auto">
            <a:xfrm>
              <a:off x="4023112" y="2186130"/>
              <a:ext cx="157951" cy="127754"/>
            </a:xfrm>
            <a:custGeom>
              <a:avLst/>
              <a:gdLst>
                <a:gd name="T0" fmla="*/ 91 w 268"/>
                <a:gd name="T1" fmla="*/ 12 h 268"/>
                <a:gd name="T2" fmla="*/ 84 w 268"/>
                <a:gd name="T3" fmla="*/ 10 h 268"/>
                <a:gd name="T4" fmla="*/ 64 w 268"/>
                <a:gd name="T5" fmla="*/ 9 h 268"/>
                <a:gd name="T6" fmla="*/ 52 w 268"/>
                <a:gd name="T7" fmla="*/ 5 h 268"/>
                <a:gd name="T8" fmla="*/ 46 w 268"/>
                <a:gd name="T9" fmla="*/ 6 h 268"/>
                <a:gd name="T10" fmla="*/ 44 w 268"/>
                <a:gd name="T11" fmla="*/ 4 h 268"/>
                <a:gd name="T12" fmla="*/ 41 w 268"/>
                <a:gd name="T13" fmla="*/ 1 h 268"/>
                <a:gd name="T14" fmla="*/ 38 w 268"/>
                <a:gd name="T15" fmla="*/ 0 h 268"/>
                <a:gd name="T16" fmla="*/ 30 w 268"/>
                <a:gd name="T17" fmla="*/ 0 h 268"/>
                <a:gd name="T18" fmla="*/ 23 w 268"/>
                <a:gd name="T19" fmla="*/ 4 h 268"/>
                <a:gd name="T20" fmla="*/ 12 w 268"/>
                <a:gd name="T21" fmla="*/ 8 h 268"/>
                <a:gd name="T22" fmla="*/ 5 w 268"/>
                <a:gd name="T23" fmla="*/ 13 h 268"/>
                <a:gd name="T24" fmla="*/ 4 w 268"/>
                <a:gd name="T25" fmla="*/ 16 h 268"/>
                <a:gd name="T26" fmla="*/ 0 w 268"/>
                <a:gd name="T27" fmla="*/ 17 h 268"/>
                <a:gd name="T28" fmla="*/ 4 w 268"/>
                <a:gd name="T29" fmla="*/ 30 h 268"/>
                <a:gd name="T30" fmla="*/ 5 w 268"/>
                <a:gd name="T31" fmla="*/ 36 h 268"/>
                <a:gd name="T32" fmla="*/ 3 w 268"/>
                <a:gd name="T33" fmla="*/ 45 h 268"/>
                <a:gd name="T34" fmla="*/ 0 w 268"/>
                <a:gd name="T35" fmla="*/ 54 h 268"/>
                <a:gd name="T36" fmla="*/ 3 w 268"/>
                <a:gd name="T37" fmla="*/ 60 h 268"/>
                <a:gd name="T38" fmla="*/ 16 w 268"/>
                <a:gd name="T39" fmla="*/ 63 h 268"/>
                <a:gd name="T40" fmla="*/ 25 w 268"/>
                <a:gd name="T41" fmla="*/ 66 h 268"/>
                <a:gd name="T42" fmla="*/ 31 w 268"/>
                <a:gd name="T43" fmla="*/ 77 h 268"/>
                <a:gd name="T44" fmla="*/ 36 w 268"/>
                <a:gd name="T45" fmla="*/ 78 h 268"/>
                <a:gd name="T46" fmla="*/ 43 w 268"/>
                <a:gd name="T47" fmla="*/ 79 h 268"/>
                <a:gd name="T48" fmla="*/ 51 w 268"/>
                <a:gd name="T49" fmla="*/ 82 h 268"/>
                <a:gd name="T50" fmla="*/ 58 w 268"/>
                <a:gd name="T51" fmla="*/ 81 h 268"/>
                <a:gd name="T52" fmla="*/ 69 w 268"/>
                <a:gd name="T53" fmla="*/ 82 h 268"/>
                <a:gd name="T54" fmla="*/ 73 w 268"/>
                <a:gd name="T55" fmla="*/ 84 h 268"/>
                <a:gd name="T56" fmla="*/ 75 w 268"/>
                <a:gd name="T57" fmla="*/ 76 h 268"/>
                <a:gd name="T58" fmla="*/ 80 w 268"/>
                <a:gd name="T59" fmla="*/ 70 h 268"/>
                <a:gd name="T60" fmla="*/ 87 w 268"/>
                <a:gd name="T61" fmla="*/ 68 h 268"/>
                <a:gd name="T62" fmla="*/ 94 w 268"/>
                <a:gd name="T63" fmla="*/ 64 h 268"/>
                <a:gd name="T64" fmla="*/ 95 w 268"/>
                <a:gd name="T65" fmla="*/ 57 h 268"/>
                <a:gd name="T66" fmla="*/ 95 w 268"/>
                <a:gd name="T67" fmla="*/ 52 h 268"/>
                <a:gd name="T68" fmla="*/ 92 w 268"/>
                <a:gd name="T69" fmla="*/ 43 h 268"/>
                <a:gd name="T70" fmla="*/ 89 w 268"/>
                <a:gd name="T71" fmla="*/ 39 h 268"/>
                <a:gd name="T72" fmla="*/ 93 w 268"/>
                <a:gd name="T73" fmla="*/ 34 h 268"/>
                <a:gd name="T74" fmla="*/ 93 w 268"/>
                <a:gd name="T75" fmla="*/ 21 h 268"/>
                <a:gd name="T76" fmla="*/ 91 w 268"/>
                <a:gd name="T77" fmla="*/ 12 h 268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268"/>
                <a:gd name="T118" fmla="*/ 0 h 268"/>
                <a:gd name="T119" fmla="*/ 268 w 268"/>
                <a:gd name="T120" fmla="*/ 268 h 268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268" h="268">
                  <a:moveTo>
                    <a:pt x="256" y="39"/>
                  </a:moveTo>
                  <a:lnTo>
                    <a:pt x="237" y="31"/>
                  </a:lnTo>
                  <a:lnTo>
                    <a:pt x="181" y="29"/>
                  </a:lnTo>
                  <a:lnTo>
                    <a:pt x="147" y="17"/>
                  </a:lnTo>
                  <a:lnTo>
                    <a:pt x="130" y="20"/>
                  </a:lnTo>
                  <a:lnTo>
                    <a:pt x="123" y="14"/>
                  </a:lnTo>
                  <a:lnTo>
                    <a:pt x="117" y="2"/>
                  </a:lnTo>
                  <a:lnTo>
                    <a:pt x="106" y="0"/>
                  </a:lnTo>
                  <a:lnTo>
                    <a:pt x="86" y="0"/>
                  </a:lnTo>
                  <a:lnTo>
                    <a:pt x="64" y="12"/>
                  </a:lnTo>
                  <a:lnTo>
                    <a:pt x="35" y="25"/>
                  </a:lnTo>
                  <a:lnTo>
                    <a:pt x="13" y="41"/>
                  </a:lnTo>
                  <a:lnTo>
                    <a:pt x="10" y="51"/>
                  </a:lnTo>
                  <a:lnTo>
                    <a:pt x="0" y="54"/>
                  </a:lnTo>
                  <a:lnTo>
                    <a:pt x="11" y="97"/>
                  </a:lnTo>
                  <a:lnTo>
                    <a:pt x="15" y="115"/>
                  </a:lnTo>
                  <a:lnTo>
                    <a:pt x="8" y="143"/>
                  </a:lnTo>
                  <a:lnTo>
                    <a:pt x="1" y="173"/>
                  </a:lnTo>
                  <a:lnTo>
                    <a:pt x="8" y="190"/>
                  </a:lnTo>
                  <a:lnTo>
                    <a:pt x="45" y="202"/>
                  </a:lnTo>
                  <a:lnTo>
                    <a:pt x="71" y="212"/>
                  </a:lnTo>
                  <a:lnTo>
                    <a:pt x="88" y="246"/>
                  </a:lnTo>
                  <a:lnTo>
                    <a:pt x="101" y="249"/>
                  </a:lnTo>
                  <a:lnTo>
                    <a:pt x="120" y="251"/>
                  </a:lnTo>
                  <a:lnTo>
                    <a:pt x="144" y="261"/>
                  </a:lnTo>
                  <a:lnTo>
                    <a:pt x="164" y="258"/>
                  </a:lnTo>
                  <a:lnTo>
                    <a:pt x="195" y="261"/>
                  </a:lnTo>
                  <a:lnTo>
                    <a:pt x="207" y="268"/>
                  </a:lnTo>
                  <a:lnTo>
                    <a:pt x="212" y="243"/>
                  </a:lnTo>
                  <a:lnTo>
                    <a:pt x="227" y="224"/>
                  </a:lnTo>
                  <a:lnTo>
                    <a:pt x="246" y="217"/>
                  </a:lnTo>
                  <a:lnTo>
                    <a:pt x="264" y="205"/>
                  </a:lnTo>
                  <a:lnTo>
                    <a:pt x="268" y="183"/>
                  </a:lnTo>
                  <a:lnTo>
                    <a:pt x="268" y="165"/>
                  </a:lnTo>
                  <a:lnTo>
                    <a:pt x="259" y="137"/>
                  </a:lnTo>
                  <a:lnTo>
                    <a:pt x="252" y="126"/>
                  </a:lnTo>
                  <a:lnTo>
                    <a:pt x="261" y="109"/>
                  </a:lnTo>
                  <a:lnTo>
                    <a:pt x="263" y="68"/>
                  </a:lnTo>
                  <a:lnTo>
                    <a:pt x="256" y="39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83" name="Freeform 232"/>
            <p:cNvSpPr>
              <a:spLocks/>
            </p:cNvSpPr>
            <p:nvPr/>
          </p:nvSpPr>
          <p:spPr bwMode="auto">
            <a:xfrm>
              <a:off x="4146600" y="2224887"/>
              <a:ext cx="311594" cy="185171"/>
            </a:xfrm>
            <a:custGeom>
              <a:avLst/>
              <a:gdLst>
                <a:gd name="T0" fmla="*/ 86 w 526"/>
                <a:gd name="T1" fmla="*/ 8 h 373"/>
                <a:gd name="T2" fmla="*/ 38 w 526"/>
                <a:gd name="T3" fmla="*/ 11 h 373"/>
                <a:gd name="T4" fmla="*/ 16 w 526"/>
                <a:gd name="T5" fmla="*/ 13 h 373"/>
                <a:gd name="T6" fmla="*/ 22 w 526"/>
                <a:gd name="T7" fmla="*/ 26 h 373"/>
                <a:gd name="T8" fmla="*/ 20 w 526"/>
                <a:gd name="T9" fmla="*/ 39 h 373"/>
                <a:gd name="T10" fmla="*/ 7 w 526"/>
                <a:gd name="T11" fmla="*/ 45 h 373"/>
                <a:gd name="T12" fmla="*/ 0 w 526"/>
                <a:gd name="T13" fmla="*/ 59 h 373"/>
                <a:gd name="T14" fmla="*/ 0 w 526"/>
                <a:gd name="T15" fmla="*/ 68 h 373"/>
                <a:gd name="T16" fmla="*/ 6 w 526"/>
                <a:gd name="T17" fmla="*/ 75 h 373"/>
                <a:gd name="T18" fmla="*/ 32 w 526"/>
                <a:gd name="T19" fmla="*/ 82 h 373"/>
                <a:gd name="T20" fmla="*/ 42 w 526"/>
                <a:gd name="T21" fmla="*/ 76 h 373"/>
                <a:gd name="T22" fmla="*/ 46 w 526"/>
                <a:gd name="T23" fmla="*/ 64 h 373"/>
                <a:gd name="T24" fmla="*/ 60 w 526"/>
                <a:gd name="T25" fmla="*/ 58 h 373"/>
                <a:gd name="T26" fmla="*/ 70 w 526"/>
                <a:gd name="T27" fmla="*/ 64 h 373"/>
                <a:gd name="T28" fmla="*/ 81 w 526"/>
                <a:gd name="T29" fmla="*/ 76 h 373"/>
                <a:gd name="T30" fmla="*/ 81 w 526"/>
                <a:gd name="T31" fmla="*/ 87 h 373"/>
                <a:gd name="T32" fmla="*/ 71 w 526"/>
                <a:gd name="T33" fmla="*/ 99 h 373"/>
                <a:gd name="T34" fmla="*/ 65 w 526"/>
                <a:gd name="T35" fmla="*/ 110 h 373"/>
                <a:gd name="T36" fmla="*/ 81 w 526"/>
                <a:gd name="T37" fmla="*/ 104 h 373"/>
                <a:gd name="T38" fmla="*/ 93 w 526"/>
                <a:gd name="T39" fmla="*/ 98 h 373"/>
                <a:gd name="T40" fmla="*/ 103 w 526"/>
                <a:gd name="T41" fmla="*/ 96 h 373"/>
                <a:gd name="T42" fmla="*/ 111 w 526"/>
                <a:gd name="T43" fmla="*/ 99 h 373"/>
                <a:gd name="T44" fmla="*/ 118 w 526"/>
                <a:gd name="T45" fmla="*/ 102 h 373"/>
                <a:gd name="T46" fmla="*/ 117 w 526"/>
                <a:gd name="T47" fmla="*/ 109 h 373"/>
                <a:gd name="T48" fmla="*/ 120 w 526"/>
                <a:gd name="T49" fmla="*/ 118 h 373"/>
                <a:gd name="T50" fmla="*/ 131 w 526"/>
                <a:gd name="T51" fmla="*/ 118 h 373"/>
                <a:gd name="T52" fmla="*/ 140 w 526"/>
                <a:gd name="T53" fmla="*/ 112 h 373"/>
                <a:gd name="T54" fmla="*/ 152 w 526"/>
                <a:gd name="T55" fmla="*/ 110 h 373"/>
                <a:gd name="T56" fmla="*/ 142 w 526"/>
                <a:gd name="T57" fmla="*/ 106 h 373"/>
                <a:gd name="T58" fmla="*/ 135 w 526"/>
                <a:gd name="T59" fmla="*/ 104 h 373"/>
                <a:gd name="T60" fmla="*/ 133 w 526"/>
                <a:gd name="T61" fmla="*/ 97 h 373"/>
                <a:gd name="T62" fmla="*/ 153 w 526"/>
                <a:gd name="T63" fmla="*/ 88 h 373"/>
                <a:gd name="T64" fmla="*/ 154 w 526"/>
                <a:gd name="T65" fmla="*/ 76 h 373"/>
                <a:gd name="T66" fmla="*/ 170 w 526"/>
                <a:gd name="T67" fmla="*/ 70 h 373"/>
                <a:gd name="T68" fmla="*/ 186 w 526"/>
                <a:gd name="T69" fmla="*/ 55 h 373"/>
                <a:gd name="T70" fmla="*/ 179 w 526"/>
                <a:gd name="T71" fmla="*/ 38 h 373"/>
                <a:gd name="T72" fmla="*/ 146 w 526"/>
                <a:gd name="T73" fmla="*/ 27 h 373"/>
                <a:gd name="T74" fmla="*/ 137 w 526"/>
                <a:gd name="T75" fmla="*/ 7 h 373"/>
                <a:gd name="T76" fmla="*/ 95 w 526"/>
                <a:gd name="T77" fmla="*/ 0 h 373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526"/>
                <a:gd name="T118" fmla="*/ 0 h 373"/>
                <a:gd name="T119" fmla="*/ 526 w 526"/>
                <a:gd name="T120" fmla="*/ 373 h 373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526" h="373">
                  <a:moveTo>
                    <a:pt x="268" y="0"/>
                  </a:moveTo>
                  <a:lnTo>
                    <a:pt x="242" y="25"/>
                  </a:lnTo>
                  <a:lnTo>
                    <a:pt x="198" y="44"/>
                  </a:lnTo>
                  <a:lnTo>
                    <a:pt x="108" y="34"/>
                  </a:lnTo>
                  <a:lnTo>
                    <a:pt x="54" y="24"/>
                  </a:lnTo>
                  <a:lnTo>
                    <a:pt x="45" y="41"/>
                  </a:lnTo>
                  <a:lnTo>
                    <a:pt x="52" y="52"/>
                  </a:lnTo>
                  <a:lnTo>
                    <a:pt x="61" y="80"/>
                  </a:lnTo>
                  <a:lnTo>
                    <a:pt x="61" y="98"/>
                  </a:lnTo>
                  <a:lnTo>
                    <a:pt x="57" y="120"/>
                  </a:lnTo>
                  <a:lnTo>
                    <a:pt x="39" y="132"/>
                  </a:lnTo>
                  <a:lnTo>
                    <a:pt x="20" y="139"/>
                  </a:lnTo>
                  <a:lnTo>
                    <a:pt x="5" y="158"/>
                  </a:lnTo>
                  <a:lnTo>
                    <a:pt x="0" y="183"/>
                  </a:lnTo>
                  <a:lnTo>
                    <a:pt x="0" y="193"/>
                  </a:lnTo>
                  <a:lnTo>
                    <a:pt x="1" y="212"/>
                  </a:lnTo>
                  <a:lnTo>
                    <a:pt x="10" y="227"/>
                  </a:lnTo>
                  <a:lnTo>
                    <a:pt x="17" y="232"/>
                  </a:lnTo>
                  <a:lnTo>
                    <a:pt x="32" y="249"/>
                  </a:lnTo>
                  <a:lnTo>
                    <a:pt x="91" y="256"/>
                  </a:lnTo>
                  <a:lnTo>
                    <a:pt x="110" y="237"/>
                  </a:lnTo>
                  <a:lnTo>
                    <a:pt x="120" y="237"/>
                  </a:lnTo>
                  <a:lnTo>
                    <a:pt x="117" y="219"/>
                  </a:lnTo>
                  <a:lnTo>
                    <a:pt x="129" y="198"/>
                  </a:lnTo>
                  <a:lnTo>
                    <a:pt x="149" y="181"/>
                  </a:lnTo>
                  <a:lnTo>
                    <a:pt x="169" y="180"/>
                  </a:lnTo>
                  <a:lnTo>
                    <a:pt x="186" y="188"/>
                  </a:lnTo>
                  <a:lnTo>
                    <a:pt x="198" y="198"/>
                  </a:lnTo>
                  <a:lnTo>
                    <a:pt x="212" y="219"/>
                  </a:lnTo>
                  <a:lnTo>
                    <a:pt x="229" y="236"/>
                  </a:lnTo>
                  <a:lnTo>
                    <a:pt x="235" y="258"/>
                  </a:lnTo>
                  <a:lnTo>
                    <a:pt x="230" y="271"/>
                  </a:lnTo>
                  <a:lnTo>
                    <a:pt x="217" y="287"/>
                  </a:lnTo>
                  <a:lnTo>
                    <a:pt x="201" y="307"/>
                  </a:lnTo>
                  <a:lnTo>
                    <a:pt x="190" y="329"/>
                  </a:lnTo>
                  <a:lnTo>
                    <a:pt x="185" y="343"/>
                  </a:lnTo>
                  <a:lnTo>
                    <a:pt x="217" y="346"/>
                  </a:lnTo>
                  <a:lnTo>
                    <a:pt x="229" y="324"/>
                  </a:lnTo>
                  <a:lnTo>
                    <a:pt x="263" y="305"/>
                  </a:lnTo>
                  <a:lnTo>
                    <a:pt x="264" y="305"/>
                  </a:lnTo>
                  <a:lnTo>
                    <a:pt x="283" y="295"/>
                  </a:lnTo>
                  <a:lnTo>
                    <a:pt x="291" y="297"/>
                  </a:lnTo>
                  <a:lnTo>
                    <a:pt x="302" y="314"/>
                  </a:lnTo>
                  <a:lnTo>
                    <a:pt x="315" y="307"/>
                  </a:lnTo>
                  <a:lnTo>
                    <a:pt x="334" y="307"/>
                  </a:lnTo>
                  <a:lnTo>
                    <a:pt x="334" y="316"/>
                  </a:lnTo>
                  <a:lnTo>
                    <a:pt x="320" y="331"/>
                  </a:lnTo>
                  <a:lnTo>
                    <a:pt x="330" y="339"/>
                  </a:lnTo>
                  <a:lnTo>
                    <a:pt x="339" y="349"/>
                  </a:lnTo>
                  <a:lnTo>
                    <a:pt x="339" y="366"/>
                  </a:lnTo>
                  <a:lnTo>
                    <a:pt x="349" y="373"/>
                  </a:lnTo>
                  <a:lnTo>
                    <a:pt x="371" y="366"/>
                  </a:lnTo>
                  <a:lnTo>
                    <a:pt x="383" y="361"/>
                  </a:lnTo>
                  <a:lnTo>
                    <a:pt x="395" y="348"/>
                  </a:lnTo>
                  <a:lnTo>
                    <a:pt x="417" y="349"/>
                  </a:lnTo>
                  <a:lnTo>
                    <a:pt x="429" y="341"/>
                  </a:lnTo>
                  <a:lnTo>
                    <a:pt x="427" y="334"/>
                  </a:lnTo>
                  <a:lnTo>
                    <a:pt x="402" y="329"/>
                  </a:lnTo>
                  <a:lnTo>
                    <a:pt x="392" y="329"/>
                  </a:lnTo>
                  <a:lnTo>
                    <a:pt x="381" y="322"/>
                  </a:lnTo>
                  <a:lnTo>
                    <a:pt x="368" y="304"/>
                  </a:lnTo>
                  <a:lnTo>
                    <a:pt x="376" y="302"/>
                  </a:lnTo>
                  <a:lnTo>
                    <a:pt x="417" y="280"/>
                  </a:lnTo>
                  <a:lnTo>
                    <a:pt x="434" y="275"/>
                  </a:lnTo>
                  <a:lnTo>
                    <a:pt x="432" y="249"/>
                  </a:lnTo>
                  <a:lnTo>
                    <a:pt x="436" y="237"/>
                  </a:lnTo>
                  <a:lnTo>
                    <a:pt x="453" y="229"/>
                  </a:lnTo>
                  <a:lnTo>
                    <a:pt x="482" y="219"/>
                  </a:lnTo>
                  <a:lnTo>
                    <a:pt x="505" y="197"/>
                  </a:lnTo>
                  <a:lnTo>
                    <a:pt x="526" y="170"/>
                  </a:lnTo>
                  <a:lnTo>
                    <a:pt x="522" y="132"/>
                  </a:lnTo>
                  <a:lnTo>
                    <a:pt x="505" y="119"/>
                  </a:lnTo>
                  <a:lnTo>
                    <a:pt x="451" y="107"/>
                  </a:lnTo>
                  <a:lnTo>
                    <a:pt x="412" y="83"/>
                  </a:lnTo>
                  <a:lnTo>
                    <a:pt x="407" y="27"/>
                  </a:lnTo>
                  <a:lnTo>
                    <a:pt x="388" y="22"/>
                  </a:lnTo>
                  <a:lnTo>
                    <a:pt x="273" y="13"/>
                  </a:lnTo>
                  <a:lnTo>
                    <a:pt x="268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84" name="Freeform 233"/>
            <p:cNvSpPr>
              <a:spLocks/>
            </p:cNvSpPr>
            <p:nvPr/>
          </p:nvSpPr>
          <p:spPr bwMode="auto">
            <a:xfrm>
              <a:off x="3987214" y="2277997"/>
              <a:ext cx="87590" cy="60288"/>
            </a:xfrm>
            <a:custGeom>
              <a:avLst/>
              <a:gdLst>
                <a:gd name="T0" fmla="*/ 52 w 145"/>
                <a:gd name="T1" fmla="*/ 18 h 119"/>
                <a:gd name="T2" fmla="*/ 46 w 145"/>
                <a:gd name="T3" fmla="*/ 7 h 119"/>
                <a:gd name="T4" fmla="*/ 37 w 145"/>
                <a:gd name="T5" fmla="*/ 4 h 119"/>
                <a:gd name="T6" fmla="*/ 23 w 145"/>
                <a:gd name="T7" fmla="*/ 0 h 119"/>
                <a:gd name="T8" fmla="*/ 0 w 145"/>
                <a:gd name="T9" fmla="*/ 18 h 119"/>
                <a:gd name="T10" fmla="*/ 18 w 145"/>
                <a:gd name="T11" fmla="*/ 36 h 119"/>
                <a:gd name="T12" fmla="*/ 20 w 145"/>
                <a:gd name="T13" fmla="*/ 35 h 119"/>
                <a:gd name="T14" fmla="*/ 32 w 145"/>
                <a:gd name="T15" fmla="*/ 34 h 119"/>
                <a:gd name="T16" fmla="*/ 39 w 145"/>
                <a:gd name="T17" fmla="*/ 36 h 119"/>
                <a:gd name="T18" fmla="*/ 42 w 145"/>
                <a:gd name="T19" fmla="*/ 39 h 119"/>
                <a:gd name="T20" fmla="*/ 42 w 145"/>
                <a:gd name="T21" fmla="*/ 34 h 119"/>
                <a:gd name="T22" fmla="*/ 47 w 145"/>
                <a:gd name="T23" fmla="*/ 25 h 119"/>
                <a:gd name="T24" fmla="*/ 52 w 145"/>
                <a:gd name="T25" fmla="*/ 18 h 119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45"/>
                <a:gd name="T40" fmla="*/ 0 h 119"/>
                <a:gd name="T41" fmla="*/ 145 w 145"/>
                <a:gd name="T42" fmla="*/ 119 h 119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45" h="119">
                  <a:moveTo>
                    <a:pt x="145" y="56"/>
                  </a:moveTo>
                  <a:lnTo>
                    <a:pt x="128" y="22"/>
                  </a:lnTo>
                  <a:lnTo>
                    <a:pt x="102" y="12"/>
                  </a:lnTo>
                  <a:lnTo>
                    <a:pt x="65" y="0"/>
                  </a:lnTo>
                  <a:lnTo>
                    <a:pt x="0" y="56"/>
                  </a:lnTo>
                  <a:lnTo>
                    <a:pt x="50" y="110"/>
                  </a:lnTo>
                  <a:lnTo>
                    <a:pt x="57" y="107"/>
                  </a:lnTo>
                  <a:lnTo>
                    <a:pt x="90" y="104"/>
                  </a:lnTo>
                  <a:lnTo>
                    <a:pt x="109" y="110"/>
                  </a:lnTo>
                  <a:lnTo>
                    <a:pt x="116" y="119"/>
                  </a:lnTo>
                  <a:lnTo>
                    <a:pt x="116" y="104"/>
                  </a:lnTo>
                  <a:lnTo>
                    <a:pt x="131" y="75"/>
                  </a:lnTo>
                  <a:lnTo>
                    <a:pt x="145" y="56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85" name="Freeform 234"/>
            <p:cNvSpPr>
              <a:spLocks/>
            </p:cNvSpPr>
            <p:nvPr/>
          </p:nvSpPr>
          <p:spPr bwMode="auto">
            <a:xfrm>
              <a:off x="5272357" y="2253595"/>
              <a:ext cx="534160" cy="209573"/>
            </a:xfrm>
            <a:custGeom>
              <a:avLst/>
              <a:gdLst>
                <a:gd name="T0" fmla="*/ 277 w 901"/>
                <a:gd name="T1" fmla="*/ 27 h 424"/>
                <a:gd name="T2" fmla="*/ 264 w 901"/>
                <a:gd name="T3" fmla="*/ 23 h 424"/>
                <a:gd name="T4" fmla="*/ 229 w 901"/>
                <a:gd name="T5" fmla="*/ 37 h 424"/>
                <a:gd name="T6" fmla="*/ 197 w 901"/>
                <a:gd name="T7" fmla="*/ 26 h 424"/>
                <a:gd name="T8" fmla="*/ 173 w 901"/>
                <a:gd name="T9" fmla="*/ 20 h 424"/>
                <a:gd name="T10" fmla="*/ 148 w 901"/>
                <a:gd name="T11" fmla="*/ 20 h 424"/>
                <a:gd name="T12" fmla="*/ 142 w 901"/>
                <a:gd name="T13" fmla="*/ 7 h 424"/>
                <a:gd name="T14" fmla="*/ 126 w 901"/>
                <a:gd name="T15" fmla="*/ 0 h 424"/>
                <a:gd name="T16" fmla="*/ 124 w 901"/>
                <a:gd name="T17" fmla="*/ 7 h 424"/>
                <a:gd name="T18" fmla="*/ 120 w 901"/>
                <a:gd name="T19" fmla="*/ 22 h 424"/>
                <a:gd name="T20" fmla="*/ 110 w 901"/>
                <a:gd name="T21" fmla="*/ 24 h 424"/>
                <a:gd name="T22" fmla="*/ 91 w 901"/>
                <a:gd name="T23" fmla="*/ 23 h 424"/>
                <a:gd name="T24" fmla="*/ 71 w 901"/>
                <a:gd name="T25" fmla="*/ 23 h 424"/>
                <a:gd name="T26" fmla="*/ 50 w 901"/>
                <a:gd name="T27" fmla="*/ 18 h 424"/>
                <a:gd name="T28" fmla="*/ 34 w 901"/>
                <a:gd name="T29" fmla="*/ 16 h 424"/>
                <a:gd name="T30" fmla="*/ 15 w 901"/>
                <a:gd name="T31" fmla="*/ 27 h 424"/>
                <a:gd name="T32" fmla="*/ 8 w 901"/>
                <a:gd name="T33" fmla="*/ 40 h 424"/>
                <a:gd name="T34" fmla="*/ 30 w 901"/>
                <a:gd name="T35" fmla="*/ 63 h 424"/>
                <a:gd name="T36" fmla="*/ 36 w 901"/>
                <a:gd name="T37" fmla="*/ 87 h 424"/>
                <a:gd name="T38" fmla="*/ 54 w 901"/>
                <a:gd name="T39" fmla="*/ 98 h 424"/>
                <a:gd name="T40" fmla="*/ 73 w 901"/>
                <a:gd name="T41" fmla="*/ 107 h 424"/>
                <a:gd name="T42" fmla="*/ 83 w 901"/>
                <a:gd name="T43" fmla="*/ 123 h 424"/>
                <a:gd name="T44" fmla="*/ 139 w 901"/>
                <a:gd name="T45" fmla="*/ 128 h 424"/>
                <a:gd name="T46" fmla="*/ 184 w 901"/>
                <a:gd name="T47" fmla="*/ 129 h 424"/>
                <a:gd name="T48" fmla="*/ 216 w 901"/>
                <a:gd name="T49" fmla="*/ 127 h 424"/>
                <a:gd name="T50" fmla="*/ 239 w 901"/>
                <a:gd name="T51" fmla="*/ 109 h 424"/>
                <a:gd name="T52" fmla="*/ 236 w 901"/>
                <a:gd name="T53" fmla="*/ 97 h 424"/>
                <a:gd name="T54" fmla="*/ 261 w 901"/>
                <a:gd name="T55" fmla="*/ 97 h 424"/>
                <a:gd name="T56" fmla="*/ 280 w 901"/>
                <a:gd name="T57" fmla="*/ 88 h 424"/>
                <a:gd name="T58" fmla="*/ 320 w 901"/>
                <a:gd name="T59" fmla="*/ 71 h 424"/>
                <a:gd name="T60" fmla="*/ 307 w 901"/>
                <a:gd name="T61" fmla="*/ 55 h 424"/>
                <a:gd name="T62" fmla="*/ 276 w 901"/>
                <a:gd name="T63" fmla="*/ 55 h 424"/>
                <a:gd name="T64" fmla="*/ 281 w 901"/>
                <a:gd name="T65" fmla="*/ 42 h 424"/>
                <a:gd name="T66" fmla="*/ 287 w 901"/>
                <a:gd name="T67" fmla="*/ 27 h 424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901"/>
                <a:gd name="T103" fmla="*/ 0 h 424"/>
                <a:gd name="T104" fmla="*/ 901 w 901"/>
                <a:gd name="T105" fmla="*/ 424 h 424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901" h="424">
                  <a:moveTo>
                    <a:pt x="808" y="83"/>
                  </a:moveTo>
                  <a:lnTo>
                    <a:pt x="781" y="83"/>
                  </a:lnTo>
                  <a:lnTo>
                    <a:pt x="757" y="66"/>
                  </a:lnTo>
                  <a:lnTo>
                    <a:pt x="743" y="71"/>
                  </a:lnTo>
                  <a:lnTo>
                    <a:pt x="701" y="95"/>
                  </a:lnTo>
                  <a:lnTo>
                    <a:pt x="645" y="114"/>
                  </a:lnTo>
                  <a:lnTo>
                    <a:pt x="575" y="100"/>
                  </a:lnTo>
                  <a:lnTo>
                    <a:pt x="555" y="82"/>
                  </a:lnTo>
                  <a:lnTo>
                    <a:pt x="511" y="66"/>
                  </a:lnTo>
                  <a:lnTo>
                    <a:pt x="487" y="61"/>
                  </a:lnTo>
                  <a:lnTo>
                    <a:pt x="450" y="70"/>
                  </a:lnTo>
                  <a:lnTo>
                    <a:pt x="416" y="61"/>
                  </a:lnTo>
                  <a:lnTo>
                    <a:pt x="400" y="43"/>
                  </a:lnTo>
                  <a:lnTo>
                    <a:pt x="400" y="22"/>
                  </a:lnTo>
                  <a:lnTo>
                    <a:pt x="380" y="9"/>
                  </a:lnTo>
                  <a:lnTo>
                    <a:pt x="356" y="0"/>
                  </a:lnTo>
                  <a:lnTo>
                    <a:pt x="348" y="5"/>
                  </a:lnTo>
                  <a:lnTo>
                    <a:pt x="350" y="22"/>
                  </a:lnTo>
                  <a:lnTo>
                    <a:pt x="350" y="39"/>
                  </a:lnTo>
                  <a:lnTo>
                    <a:pt x="339" y="70"/>
                  </a:lnTo>
                  <a:lnTo>
                    <a:pt x="324" y="75"/>
                  </a:lnTo>
                  <a:lnTo>
                    <a:pt x="309" y="75"/>
                  </a:lnTo>
                  <a:lnTo>
                    <a:pt x="290" y="75"/>
                  </a:lnTo>
                  <a:lnTo>
                    <a:pt x="255" y="73"/>
                  </a:lnTo>
                  <a:lnTo>
                    <a:pt x="226" y="71"/>
                  </a:lnTo>
                  <a:lnTo>
                    <a:pt x="200" y="71"/>
                  </a:lnTo>
                  <a:lnTo>
                    <a:pt x="178" y="65"/>
                  </a:lnTo>
                  <a:lnTo>
                    <a:pt x="141" y="56"/>
                  </a:lnTo>
                  <a:lnTo>
                    <a:pt x="114" y="49"/>
                  </a:lnTo>
                  <a:lnTo>
                    <a:pt x="95" y="51"/>
                  </a:lnTo>
                  <a:lnTo>
                    <a:pt x="70" y="66"/>
                  </a:lnTo>
                  <a:lnTo>
                    <a:pt x="42" y="83"/>
                  </a:lnTo>
                  <a:lnTo>
                    <a:pt x="0" y="109"/>
                  </a:lnTo>
                  <a:lnTo>
                    <a:pt x="22" y="126"/>
                  </a:lnTo>
                  <a:lnTo>
                    <a:pt x="56" y="163"/>
                  </a:lnTo>
                  <a:lnTo>
                    <a:pt x="85" y="195"/>
                  </a:lnTo>
                  <a:lnTo>
                    <a:pt x="95" y="239"/>
                  </a:lnTo>
                  <a:lnTo>
                    <a:pt x="102" y="272"/>
                  </a:lnTo>
                  <a:lnTo>
                    <a:pt x="124" y="292"/>
                  </a:lnTo>
                  <a:lnTo>
                    <a:pt x="151" y="304"/>
                  </a:lnTo>
                  <a:lnTo>
                    <a:pt x="193" y="323"/>
                  </a:lnTo>
                  <a:lnTo>
                    <a:pt x="205" y="334"/>
                  </a:lnTo>
                  <a:lnTo>
                    <a:pt x="217" y="362"/>
                  </a:lnTo>
                  <a:lnTo>
                    <a:pt x="234" y="384"/>
                  </a:lnTo>
                  <a:lnTo>
                    <a:pt x="353" y="387"/>
                  </a:lnTo>
                  <a:lnTo>
                    <a:pt x="392" y="399"/>
                  </a:lnTo>
                  <a:lnTo>
                    <a:pt x="484" y="424"/>
                  </a:lnTo>
                  <a:lnTo>
                    <a:pt x="519" y="402"/>
                  </a:lnTo>
                  <a:lnTo>
                    <a:pt x="574" y="401"/>
                  </a:lnTo>
                  <a:lnTo>
                    <a:pt x="607" y="397"/>
                  </a:lnTo>
                  <a:lnTo>
                    <a:pt x="645" y="363"/>
                  </a:lnTo>
                  <a:lnTo>
                    <a:pt x="674" y="340"/>
                  </a:lnTo>
                  <a:lnTo>
                    <a:pt x="664" y="323"/>
                  </a:lnTo>
                  <a:lnTo>
                    <a:pt x="665" y="302"/>
                  </a:lnTo>
                  <a:lnTo>
                    <a:pt x="687" y="290"/>
                  </a:lnTo>
                  <a:lnTo>
                    <a:pt x="735" y="302"/>
                  </a:lnTo>
                  <a:lnTo>
                    <a:pt x="750" y="280"/>
                  </a:lnTo>
                  <a:lnTo>
                    <a:pt x="787" y="273"/>
                  </a:lnTo>
                  <a:lnTo>
                    <a:pt x="821" y="236"/>
                  </a:lnTo>
                  <a:lnTo>
                    <a:pt x="901" y="221"/>
                  </a:lnTo>
                  <a:lnTo>
                    <a:pt x="901" y="209"/>
                  </a:lnTo>
                  <a:lnTo>
                    <a:pt x="864" y="172"/>
                  </a:lnTo>
                  <a:lnTo>
                    <a:pt x="777" y="180"/>
                  </a:lnTo>
                  <a:lnTo>
                    <a:pt x="777" y="170"/>
                  </a:lnTo>
                  <a:lnTo>
                    <a:pt x="792" y="153"/>
                  </a:lnTo>
                  <a:lnTo>
                    <a:pt x="792" y="131"/>
                  </a:lnTo>
                  <a:lnTo>
                    <a:pt x="806" y="102"/>
                  </a:lnTo>
                  <a:lnTo>
                    <a:pt x="808" y="83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86" name="Freeform 235"/>
            <p:cNvSpPr>
              <a:spLocks/>
            </p:cNvSpPr>
            <p:nvPr/>
          </p:nvSpPr>
          <p:spPr bwMode="auto">
            <a:xfrm>
              <a:off x="5816569" y="2743078"/>
              <a:ext cx="34462" cy="51676"/>
            </a:xfrm>
            <a:custGeom>
              <a:avLst/>
              <a:gdLst>
                <a:gd name="T0" fmla="*/ 7 w 61"/>
                <a:gd name="T1" fmla="*/ 34 h 106"/>
                <a:gd name="T2" fmla="*/ 9 w 61"/>
                <a:gd name="T3" fmla="*/ 31 h 106"/>
                <a:gd name="T4" fmla="*/ 9 w 61"/>
                <a:gd name="T5" fmla="*/ 28 h 106"/>
                <a:gd name="T6" fmla="*/ 12 w 61"/>
                <a:gd name="T7" fmla="*/ 24 h 106"/>
                <a:gd name="T8" fmla="*/ 14 w 61"/>
                <a:gd name="T9" fmla="*/ 18 h 106"/>
                <a:gd name="T10" fmla="*/ 13 w 61"/>
                <a:gd name="T11" fmla="*/ 14 h 106"/>
                <a:gd name="T12" fmla="*/ 15 w 61"/>
                <a:gd name="T13" fmla="*/ 11 h 106"/>
                <a:gd name="T14" fmla="*/ 20 w 61"/>
                <a:gd name="T15" fmla="*/ 7 h 106"/>
                <a:gd name="T16" fmla="*/ 21 w 61"/>
                <a:gd name="T17" fmla="*/ 3 h 106"/>
                <a:gd name="T18" fmla="*/ 19 w 61"/>
                <a:gd name="T19" fmla="*/ 0 h 106"/>
                <a:gd name="T20" fmla="*/ 11 w 61"/>
                <a:gd name="T21" fmla="*/ 3 h 106"/>
                <a:gd name="T22" fmla="*/ 5 w 61"/>
                <a:gd name="T23" fmla="*/ 10 h 106"/>
                <a:gd name="T24" fmla="*/ 1 w 61"/>
                <a:gd name="T25" fmla="*/ 21 h 106"/>
                <a:gd name="T26" fmla="*/ 0 w 61"/>
                <a:gd name="T27" fmla="*/ 26 h 106"/>
                <a:gd name="T28" fmla="*/ 4 w 61"/>
                <a:gd name="T29" fmla="*/ 31 h 106"/>
                <a:gd name="T30" fmla="*/ 5 w 61"/>
                <a:gd name="T31" fmla="*/ 34 h 106"/>
                <a:gd name="T32" fmla="*/ 7 w 61"/>
                <a:gd name="T33" fmla="*/ 34 h 10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61"/>
                <a:gd name="T52" fmla="*/ 0 h 106"/>
                <a:gd name="T53" fmla="*/ 61 w 61"/>
                <a:gd name="T54" fmla="*/ 106 h 10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61" h="106">
                  <a:moveTo>
                    <a:pt x="19" y="106"/>
                  </a:moveTo>
                  <a:lnTo>
                    <a:pt x="26" y="96"/>
                  </a:lnTo>
                  <a:lnTo>
                    <a:pt x="26" y="86"/>
                  </a:lnTo>
                  <a:lnTo>
                    <a:pt x="34" y="76"/>
                  </a:lnTo>
                  <a:lnTo>
                    <a:pt x="42" y="57"/>
                  </a:lnTo>
                  <a:lnTo>
                    <a:pt x="39" y="45"/>
                  </a:lnTo>
                  <a:lnTo>
                    <a:pt x="44" y="34"/>
                  </a:lnTo>
                  <a:lnTo>
                    <a:pt x="58" y="22"/>
                  </a:lnTo>
                  <a:lnTo>
                    <a:pt x="61" y="8"/>
                  </a:lnTo>
                  <a:lnTo>
                    <a:pt x="56" y="0"/>
                  </a:lnTo>
                  <a:lnTo>
                    <a:pt x="31" y="10"/>
                  </a:lnTo>
                  <a:lnTo>
                    <a:pt x="14" y="30"/>
                  </a:lnTo>
                  <a:lnTo>
                    <a:pt x="2" y="66"/>
                  </a:lnTo>
                  <a:lnTo>
                    <a:pt x="0" y="81"/>
                  </a:lnTo>
                  <a:lnTo>
                    <a:pt x="12" y="98"/>
                  </a:lnTo>
                  <a:lnTo>
                    <a:pt x="15" y="105"/>
                  </a:lnTo>
                  <a:lnTo>
                    <a:pt x="19" y="106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87" name="Freeform 236"/>
            <p:cNvSpPr>
              <a:spLocks/>
            </p:cNvSpPr>
            <p:nvPr/>
          </p:nvSpPr>
          <p:spPr bwMode="auto">
            <a:xfrm>
              <a:off x="5693081" y="2789012"/>
              <a:ext cx="11487" cy="4307"/>
            </a:xfrm>
            <a:custGeom>
              <a:avLst/>
              <a:gdLst>
                <a:gd name="T0" fmla="*/ 6 w 12"/>
                <a:gd name="T1" fmla="*/ 2 h 12"/>
                <a:gd name="T2" fmla="*/ 6 w 12"/>
                <a:gd name="T3" fmla="*/ 1 h 12"/>
                <a:gd name="T4" fmla="*/ 6 w 12"/>
                <a:gd name="T5" fmla="*/ 1 h 12"/>
                <a:gd name="T6" fmla="*/ 6 w 12"/>
                <a:gd name="T7" fmla="*/ 1 h 12"/>
                <a:gd name="T8" fmla="*/ 5 w 12"/>
                <a:gd name="T9" fmla="*/ 1 h 12"/>
                <a:gd name="T10" fmla="*/ 3 w 12"/>
                <a:gd name="T11" fmla="*/ 1 h 12"/>
                <a:gd name="T12" fmla="*/ 3 w 12"/>
                <a:gd name="T13" fmla="*/ 0 h 12"/>
                <a:gd name="T14" fmla="*/ 3 w 12"/>
                <a:gd name="T15" fmla="*/ 0 h 12"/>
                <a:gd name="T16" fmla="*/ 3 w 12"/>
                <a:gd name="T17" fmla="*/ 1 h 12"/>
                <a:gd name="T18" fmla="*/ 2 w 12"/>
                <a:gd name="T19" fmla="*/ 1 h 12"/>
                <a:gd name="T20" fmla="*/ 1 w 12"/>
                <a:gd name="T21" fmla="*/ 1 h 12"/>
                <a:gd name="T22" fmla="*/ 1 w 12"/>
                <a:gd name="T23" fmla="*/ 1 h 12"/>
                <a:gd name="T24" fmla="*/ 0 w 12"/>
                <a:gd name="T25" fmla="*/ 1 h 12"/>
                <a:gd name="T26" fmla="*/ 0 w 12"/>
                <a:gd name="T27" fmla="*/ 1 h 12"/>
                <a:gd name="T28" fmla="*/ 0 w 12"/>
                <a:gd name="T29" fmla="*/ 2 h 12"/>
                <a:gd name="T30" fmla="*/ 0 w 12"/>
                <a:gd name="T31" fmla="*/ 2 h 12"/>
                <a:gd name="T32" fmla="*/ 0 w 12"/>
                <a:gd name="T33" fmla="*/ 3 h 12"/>
                <a:gd name="T34" fmla="*/ 1 w 12"/>
                <a:gd name="T35" fmla="*/ 3 h 12"/>
                <a:gd name="T36" fmla="*/ 1 w 12"/>
                <a:gd name="T37" fmla="*/ 3 h 12"/>
                <a:gd name="T38" fmla="*/ 2 w 12"/>
                <a:gd name="T39" fmla="*/ 3 h 12"/>
                <a:gd name="T40" fmla="*/ 3 w 12"/>
                <a:gd name="T41" fmla="*/ 3 h 12"/>
                <a:gd name="T42" fmla="*/ 3 w 12"/>
                <a:gd name="T43" fmla="*/ 3 h 12"/>
                <a:gd name="T44" fmla="*/ 5 w 12"/>
                <a:gd name="T45" fmla="*/ 3 h 12"/>
                <a:gd name="T46" fmla="*/ 6 w 12"/>
                <a:gd name="T47" fmla="*/ 3 h 12"/>
                <a:gd name="T48" fmla="*/ 6 w 12"/>
                <a:gd name="T49" fmla="*/ 3 h 12"/>
                <a:gd name="T50" fmla="*/ 6 w 12"/>
                <a:gd name="T51" fmla="*/ 2 h 12"/>
                <a:gd name="T52" fmla="*/ 6 w 12"/>
                <a:gd name="T53" fmla="*/ 2 h 12"/>
                <a:gd name="T54" fmla="*/ 6 w 12"/>
                <a:gd name="T55" fmla="*/ 2 h 12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2"/>
                <a:gd name="T85" fmla="*/ 0 h 12"/>
                <a:gd name="T86" fmla="*/ 12 w 12"/>
                <a:gd name="T87" fmla="*/ 12 h 12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2" h="12">
                  <a:moveTo>
                    <a:pt x="12" y="7"/>
                  </a:moveTo>
                  <a:lnTo>
                    <a:pt x="12" y="5"/>
                  </a:lnTo>
                  <a:lnTo>
                    <a:pt x="11" y="4"/>
                  </a:lnTo>
                  <a:lnTo>
                    <a:pt x="11" y="2"/>
                  </a:lnTo>
                  <a:lnTo>
                    <a:pt x="9" y="2"/>
                  </a:lnTo>
                  <a:lnTo>
                    <a:pt x="7" y="2"/>
                  </a:lnTo>
                  <a:lnTo>
                    <a:pt x="7" y="0"/>
                  </a:lnTo>
                  <a:lnTo>
                    <a:pt x="6" y="0"/>
                  </a:lnTo>
                  <a:lnTo>
                    <a:pt x="6" y="2"/>
                  </a:lnTo>
                  <a:lnTo>
                    <a:pt x="4" y="2"/>
                  </a:lnTo>
                  <a:lnTo>
                    <a:pt x="2" y="2"/>
                  </a:lnTo>
                  <a:lnTo>
                    <a:pt x="2" y="4"/>
                  </a:lnTo>
                  <a:lnTo>
                    <a:pt x="0" y="4"/>
                  </a:lnTo>
                  <a:lnTo>
                    <a:pt x="0" y="5"/>
                  </a:lnTo>
                  <a:lnTo>
                    <a:pt x="0" y="7"/>
                  </a:lnTo>
                  <a:lnTo>
                    <a:pt x="0" y="9"/>
                  </a:lnTo>
                  <a:lnTo>
                    <a:pt x="0" y="10"/>
                  </a:lnTo>
                  <a:lnTo>
                    <a:pt x="2" y="10"/>
                  </a:lnTo>
                  <a:lnTo>
                    <a:pt x="2" y="12"/>
                  </a:lnTo>
                  <a:lnTo>
                    <a:pt x="4" y="12"/>
                  </a:lnTo>
                  <a:lnTo>
                    <a:pt x="6" y="12"/>
                  </a:lnTo>
                  <a:lnTo>
                    <a:pt x="7" y="12"/>
                  </a:lnTo>
                  <a:lnTo>
                    <a:pt x="9" y="12"/>
                  </a:lnTo>
                  <a:lnTo>
                    <a:pt x="11" y="12"/>
                  </a:lnTo>
                  <a:lnTo>
                    <a:pt x="11" y="10"/>
                  </a:lnTo>
                  <a:lnTo>
                    <a:pt x="11" y="9"/>
                  </a:lnTo>
                  <a:lnTo>
                    <a:pt x="12" y="9"/>
                  </a:lnTo>
                  <a:lnTo>
                    <a:pt x="12" y="7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88" name="Freeform 237"/>
            <p:cNvSpPr>
              <a:spLocks/>
            </p:cNvSpPr>
            <p:nvPr/>
          </p:nvSpPr>
          <p:spPr bwMode="auto">
            <a:xfrm>
              <a:off x="6016161" y="2480394"/>
              <a:ext cx="169438" cy="126318"/>
            </a:xfrm>
            <a:custGeom>
              <a:avLst/>
              <a:gdLst>
                <a:gd name="T0" fmla="*/ 4 w 289"/>
                <a:gd name="T1" fmla="*/ 77 h 255"/>
                <a:gd name="T2" fmla="*/ 14 w 289"/>
                <a:gd name="T3" fmla="*/ 73 h 255"/>
                <a:gd name="T4" fmla="*/ 25 w 289"/>
                <a:gd name="T5" fmla="*/ 72 h 255"/>
                <a:gd name="T6" fmla="*/ 31 w 289"/>
                <a:gd name="T7" fmla="*/ 75 h 255"/>
                <a:gd name="T8" fmla="*/ 36 w 289"/>
                <a:gd name="T9" fmla="*/ 76 h 255"/>
                <a:gd name="T10" fmla="*/ 41 w 289"/>
                <a:gd name="T11" fmla="*/ 81 h 255"/>
                <a:gd name="T12" fmla="*/ 57 w 289"/>
                <a:gd name="T13" fmla="*/ 73 h 255"/>
                <a:gd name="T14" fmla="*/ 65 w 289"/>
                <a:gd name="T15" fmla="*/ 66 h 255"/>
                <a:gd name="T16" fmla="*/ 85 w 289"/>
                <a:gd name="T17" fmla="*/ 63 h 255"/>
                <a:gd name="T18" fmla="*/ 84 w 289"/>
                <a:gd name="T19" fmla="*/ 53 h 255"/>
                <a:gd name="T20" fmla="*/ 91 w 289"/>
                <a:gd name="T21" fmla="*/ 36 h 255"/>
                <a:gd name="T22" fmla="*/ 101 w 289"/>
                <a:gd name="T23" fmla="*/ 15 h 255"/>
                <a:gd name="T24" fmla="*/ 95 w 289"/>
                <a:gd name="T25" fmla="*/ 1 h 255"/>
                <a:gd name="T26" fmla="*/ 87 w 289"/>
                <a:gd name="T27" fmla="*/ 0 h 255"/>
                <a:gd name="T28" fmla="*/ 82 w 289"/>
                <a:gd name="T29" fmla="*/ 9 h 255"/>
                <a:gd name="T30" fmla="*/ 78 w 289"/>
                <a:gd name="T31" fmla="*/ 23 h 255"/>
                <a:gd name="T32" fmla="*/ 66 w 289"/>
                <a:gd name="T33" fmla="*/ 40 h 255"/>
                <a:gd name="T34" fmla="*/ 51 w 289"/>
                <a:gd name="T35" fmla="*/ 48 h 255"/>
                <a:gd name="T36" fmla="*/ 44 w 289"/>
                <a:gd name="T37" fmla="*/ 54 h 255"/>
                <a:gd name="T38" fmla="*/ 39 w 289"/>
                <a:gd name="T39" fmla="*/ 60 h 255"/>
                <a:gd name="T40" fmla="*/ 36 w 289"/>
                <a:gd name="T41" fmla="*/ 62 h 255"/>
                <a:gd name="T42" fmla="*/ 29 w 289"/>
                <a:gd name="T43" fmla="*/ 64 h 255"/>
                <a:gd name="T44" fmla="*/ 15 w 289"/>
                <a:gd name="T45" fmla="*/ 65 h 255"/>
                <a:gd name="T46" fmla="*/ 7 w 289"/>
                <a:gd name="T47" fmla="*/ 65 h 255"/>
                <a:gd name="T48" fmla="*/ 0 w 289"/>
                <a:gd name="T49" fmla="*/ 72 h 255"/>
                <a:gd name="T50" fmla="*/ 4 w 289"/>
                <a:gd name="T51" fmla="*/ 77 h 255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289"/>
                <a:gd name="T79" fmla="*/ 0 h 255"/>
                <a:gd name="T80" fmla="*/ 289 w 289"/>
                <a:gd name="T81" fmla="*/ 255 h 255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289" h="255">
                  <a:moveTo>
                    <a:pt x="12" y="243"/>
                  </a:moveTo>
                  <a:lnTo>
                    <a:pt x="39" y="231"/>
                  </a:lnTo>
                  <a:lnTo>
                    <a:pt x="71" y="227"/>
                  </a:lnTo>
                  <a:lnTo>
                    <a:pt x="90" y="236"/>
                  </a:lnTo>
                  <a:lnTo>
                    <a:pt x="104" y="238"/>
                  </a:lnTo>
                  <a:lnTo>
                    <a:pt x="117" y="255"/>
                  </a:lnTo>
                  <a:lnTo>
                    <a:pt x="163" y="229"/>
                  </a:lnTo>
                  <a:lnTo>
                    <a:pt x="187" y="207"/>
                  </a:lnTo>
                  <a:lnTo>
                    <a:pt x="243" y="199"/>
                  </a:lnTo>
                  <a:lnTo>
                    <a:pt x="241" y="166"/>
                  </a:lnTo>
                  <a:lnTo>
                    <a:pt x="261" y="112"/>
                  </a:lnTo>
                  <a:lnTo>
                    <a:pt x="289" y="48"/>
                  </a:lnTo>
                  <a:lnTo>
                    <a:pt x="273" y="3"/>
                  </a:lnTo>
                  <a:lnTo>
                    <a:pt x="250" y="0"/>
                  </a:lnTo>
                  <a:lnTo>
                    <a:pt x="236" y="29"/>
                  </a:lnTo>
                  <a:lnTo>
                    <a:pt x="222" y="73"/>
                  </a:lnTo>
                  <a:lnTo>
                    <a:pt x="188" y="127"/>
                  </a:lnTo>
                  <a:lnTo>
                    <a:pt x="146" y="151"/>
                  </a:lnTo>
                  <a:lnTo>
                    <a:pt x="127" y="170"/>
                  </a:lnTo>
                  <a:lnTo>
                    <a:pt x="112" y="190"/>
                  </a:lnTo>
                  <a:lnTo>
                    <a:pt x="102" y="195"/>
                  </a:lnTo>
                  <a:lnTo>
                    <a:pt x="83" y="200"/>
                  </a:lnTo>
                  <a:lnTo>
                    <a:pt x="44" y="204"/>
                  </a:lnTo>
                  <a:lnTo>
                    <a:pt x="19" y="204"/>
                  </a:lnTo>
                  <a:lnTo>
                    <a:pt x="0" y="226"/>
                  </a:lnTo>
                  <a:lnTo>
                    <a:pt x="12" y="243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89" name="Freeform 238"/>
            <p:cNvSpPr>
              <a:spLocks/>
            </p:cNvSpPr>
            <p:nvPr/>
          </p:nvSpPr>
          <p:spPr bwMode="auto">
            <a:xfrm>
              <a:off x="6151137" y="2389961"/>
              <a:ext cx="107694" cy="78949"/>
            </a:xfrm>
            <a:custGeom>
              <a:avLst/>
              <a:gdLst>
                <a:gd name="T0" fmla="*/ 2 w 189"/>
                <a:gd name="T1" fmla="*/ 51 h 158"/>
                <a:gd name="T2" fmla="*/ 7 w 189"/>
                <a:gd name="T3" fmla="*/ 47 h 158"/>
                <a:gd name="T4" fmla="*/ 7 w 189"/>
                <a:gd name="T5" fmla="*/ 44 h 158"/>
                <a:gd name="T6" fmla="*/ 7 w 189"/>
                <a:gd name="T7" fmla="*/ 39 h 158"/>
                <a:gd name="T8" fmla="*/ 12 w 189"/>
                <a:gd name="T9" fmla="*/ 38 h 158"/>
                <a:gd name="T10" fmla="*/ 18 w 189"/>
                <a:gd name="T11" fmla="*/ 39 h 158"/>
                <a:gd name="T12" fmla="*/ 22 w 189"/>
                <a:gd name="T13" fmla="*/ 40 h 158"/>
                <a:gd name="T14" fmla="*/ 29 w 189"/>
                <a:gd name="T15" fmla="*/ 42 h 158"/>
                <a:gd name="T16" fmla="*/ 31 w 189"/>
                <a:gd name="T17" fmla="*/ 43 h 158"/>
                <a:gd name="T18" fmla="*/ 33 w 189"/>
                <a:gd name="T19" fmla="*/ 43 h 158"/>
                <a:gd name="T20" fmla="*/ 35 w 189"/>
                <a:gd name="T21" fmla="*/ 42 h 158"/>
                <a:gd name="T22" fmla="*/ 35 w 189"/>
                <a:gd name="T23" fmla="*/ 39 h 158"/>
                <a:gd name="T24" fmla="*/ 35 w 189"/>
                <a:gd name="T25" fmla="*/ 36 h 158"/>
                <a:gd name="T26" fmla="*/ 36 w 189"/>
                <a:gd name="T27" fmla="*/ 35 h 158"/>
                <a:gd name="T28" fmla="*/ 40 w 189"/>
                <a:gd name="T29" fmla="*/ 34 h 158"/>
                <a:gd name="T30" fmla="*/ 46 w 189"/>
                <a:gd name="T31" fmla="*/ 32 h 158"/>
                <a:gd name="T32" fmla="*/ 50 w 189"/>
                <a:gd name="T33" fmla="*/ 29 h 158"/>
                <a:gd name="T34" fmla="*/ 56 w 189"/>
                <a:gd name="T35" fmla="*/ 31 h 158"/>
                <a:gd name="T36" fmla="*/ 60 w 189"/>
                <a:gd name="T37" fmla="*/ 28 h 158"/>
                <a:gd name="T38" fmla="*/ 57 w 189"/>
                <a:gd name="T39" fmla="*/ 24 h 158"/>
                <a:gd name="T40" fmla="*/ 58 w 189"/>
                <a:gd name="T41" fmla="*/ 19 h 158"/>
                <a:gd name="T42" fmla="*/ 65 w 189"/>
                <a:gd name="T43" fmla="*/ 12 h 158"/>
                <a:gd name="T44" fmla="*/ 59 w 189"/>
                <a:gd name="T45" fmla="*/ 11 h 158"/>
                <a:gd name="T46" fmla="*/ 54 w 189"/>
                <a:gd name="T47" fmla="*/ 13 h 158"/>
                <a:gd name="T48" fmla="*/ 49 w 189"/>
                <a:gd name="T49" fmla="*/ 16 h 158"/>
                <a:gd name="T50" fmla="*/ 42 w 189"/>
                <a:gd name="T51" fmla="*/ 16 h 158"/>
                <a:gd name="T52" fmla="*/ 31 w 189"/>
                <a:gd name="T53" fmla="*/ 10 h 158"/>
                <a:gd name="T54" fmla="*/ 19 w 189"/>
                <a:gd name="T55" fmla="*/ 0 h 158"/>
                <a:gd name="T56" fmla="*/ 17 w 189"/>
                <a:gd name="T57" fmla="*/ 0 h 158"/>
                <a:gd name="T58" fmla="*/ 17 w 189"/>
                <a:gd name="T59" fmla="*/ 13 h 158"/>
                <a:gd name="T60" fmla="*/ 13 w 189"/>
                <a:gd name="T61" fmla="*/ 22 h 158"/>
                <a:gd name="T62" fmla="*/ 0 w 189"/>
                <a:gd name="T63" fmla="*/ 38 h 158"/>
                <a:gd name="T64" fmla="*/ 0 w 189"/>
                <a:gd name="T65" fmla="*/ 46 h 158"/>
                <a:gd name="T66" fmla="*/ 2 w 189"/>
                <a:gd name="T67" fmla="*/ 51 h 158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189"/>
                <a:gd name="T103" fmla="*/ 0 h 158"/>
                <a:gd name="T104" fmla="*/ 189 w 189"/>
                <a:gd name="T105" fmla="*/ 158 h 158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189" h="158">
                  <a:moveTo>
                    <a:pt x="7" y="158"/>
                  </a:moveTo>
                  <a:lnTo>
                    <a:pt x="19" y="147"/>
                  </a:lnTo>
                  <a:lnTo>
                    <a:pt x="21" y="137"/>
                  </a:lnTo>
                  <a:lnTo>
                    <a:pt x="21" y="122"/>
                  </a:lnTo>
                  <a:lnTo>
                    <a:pt x="36" y="117"/>
                  </a:lnTo>
                  <a:lnTo>
                    <a:pt x="53" y="120"/>
                  </a:lnTo>
                  <a:lnTo>
                    <a:pt x="63" y="124"/>
                  </a:lnTo>
                  <a:lnTo>
                    <a:pt x="85" y="130"/>
                  </a:lnTo>
                  <a:lnTo>
                    <a:pt x="89" y="132"/>
                  </a:lnTo>
                  <a:lnTo>
                    <a:pt x="97" y="132"/>
                  </a:lnTo>
                  <a:lnTo>
                    <a:pt x="101" y="130"/>
                  </a:lnTo>
                  <a:lnTo>
                    <a:pt x="101" y="122"/>
                  </a:lnTo>
                  <a:lnTo>
                    <a:pt x="101" y="112"/>
                  </a:lnTo>
                  <a:lnTo>
                    <a:pt x="104" y="107"/>
                  </a:lnTo>
                  <a:lnTo>
                    <a:pt x="116" y="105"/>
                  </a:lnTo>
                  <a:lnTo>
                    <a:pt x="135" y="100"/>
                  </a:lnTo>
                  <a:lnTo>
                    <a:pt x="146" y="91"/>
                  </a:lnTo>
                  <a:lnTo>
                    <a:pt x="163" y="95"/>
                  </a:lnTo>
                  <a:lnTo>
                    <a:pt x="174" y="88"/>
                  </a:lnTo>
                  <a:lnTo>
                    <a:pt x="167" y="73"/>
                  </a:lnTo>
                  <a:lnTo>
                    <a:pt x="168" y="59"/>
                  </a:lnTo>
                  <a:lnTo>
                    <a:pt x="189" y="37"/>
                  </a:lnTo>
                  <a:lnTo>
                    <a:pt x="172" y="35"/>
                  </a:lnTo>
                  <a:lnTo>
                    <a:pt x="158" y="41"/>
                  </a:lnTo>
                  <a:lnTo>
                    <a:pt x="143" y="51"/>
                  </a:lnTo>
                  <a:lnTo>
                    <a:pt x="123" y="51"/>
                  </a:lnTo>
                  <a:lnTo>
                    <a:pt x="89" y="32"/>
                  </a:lnTo>
                  <a:lnTo>
                    <a:pt x="56" y="0"/>
                  </a:lnTo>
                  <a:lnTo>
                    <a:pt x="50" y="0"/>
                  </a:lnTo>
                  <a:lnTo>
                    <a:pt x="50" y="41"/>
                  </a:lnTo>
                  <a:lnTo>
                    <a:pt x="38" y="68"/>
                  </a:lnTo>
                  <a:lnTo>
                    <a:pt x="0" y="117"/>
                  </a:lnTo>
                  <a:lnTo>
                    <a:pt x="0" y="142"/>
                  </a:lnTo>
                  <a:lnTo>
                    <a:pt x="7" y="158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90" name="Freeform 239"/>
            <p:cNvSpPr>
              <a:spLocks/>
            </p:cNvSpPr>
            <p:nvPr/>
          </p:nvSpPr>
          <p:spPr bwMode="auto">
            <a:xfrm>
              <a:off x="5993186" y="2598100"/>
              <a:ext cx="28718" cy="44498"/>
            </a:xfrm>
            <a:custGeom>
              <a:avLst/>
              <a:gdLst>
                <a:gd name="T0" fmla="*/ 10 w 50"/>
                <a:gd name="T1" fmla="*/ 29 h 90"/>
                <a:gd name="T2" fmla="*/ 17 w 50"/>
                <a:gd name="T3" fmla="*/ 17 h 90"/>
                <a:gd name="T4" fmla="*/ 15 w 50"/>
                <a:gd name="T5" fmla="*/ 8 h 90"/>
                <a:gd name="T6" fmla="*/ 11 w 50"/>
                <a:gd name="T7" fmla="*/ 1 h 90"/>
                <a:gd name="T8" fmla="*/ 4 w 50"/>
                <a:gd name="T9" fmla="*/ 0 h 90"/>
                <a:gd name="T10" fmla="*/ 0 w 50"/>
                <a:gd name="T11" fmla="*/ 7 h 90"/>
                <a:gd name="T12" fmla="*/ 1 w 50"/>
                <a:gd name="T13" fmla="*/ 10 h 90"/>
                <a:gd name="T14" fmla="*/ 6 w 50"/>
                <a:gd name="T15" fmla="*/ 11 h 90"/>
                <a:gd name="T16" fmla="*/ 5 w 50"/>
                <a:gd name="T17" fmla="*/ 16 h 90"/>
                <a:gd name="T18" fmla="*/ 2 w 50"/>
                <a:gd name="T19" fmla="*/ 19 h 90"/>
                <a:gd name="T20" fmla="*/ 2 w 50"/>
                <a:gd name="T21" fmla="*/ 23 h 90"/>
                <a:gd name="T22" fmla="*/ 4 w 50"/>
                <a:gd name="T23" fmla="*/ 26 h 90"/>
                <a:gd name="T24" fmla="*/ 10 w 50"/>
                <a:gd name="T25" fmla="*/ 29 h 9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50"/>
                <a:gd name="T40" fmla="*/ 0 h 90"/>
                <a:gd name="T41" fmla="*/ 50 w 50"/>
                <a:gd name="T42" fmla="*/ 90 h 90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50" h="90">
                  <a:moveTo>
                    <a:pt x="28" y="90"/>
                  </a:moveTo>
                  <a:lnTo>
                    <a:pt x="50" y="53"/>
                  </a:lnTo>
                  <a:lnTo>
                    <a:pt x="43" y="24"/>
                  </a:lnTo>
                  <a:lnTo>
                    <a:pt x="33" y="4"/>
                  </a:lnTo>
                  <a:lnTo>
                    <a:pt x="11" y="0"/>
                  </a:lnTo>
                  <a:lnTo>
                    <a:pt x="0" y="22"/>
                  </a:lnTo>
                  <a:lnTo>
                    <a:pt x="2" y="31"/>
                  </a:lnTo>
                  <a:lnTo>
                    <a:pt x="19" y="33"/>
                  </a:lnTo>
                  <a:lnTo>
                    <a:pt x="14" y="50"/>
                  </a:lnTo>
                  <a:lnTo>
                    <a:pt x="5" y="60"/>
                  </a:lnTo>
                  <a:lnTo>
                    <a:pt x="5" y="72"/>
                  </a:lnTo>
                  <a:lnTo>
                    <a:pt x="12" y="82"/>
                  </a:lnTo>
                  <a:lnTo>
                    <a:pt x="28" y="9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91" name="Freeform 240"/>
            <p:cNvSpPr>
              <a:spLocks/>
            </p:cNvSpPr>
            <p:nvPr/>
          </p:nvSpPr>
          <p:spPr bwMode="auto">
            <a:xfrm>
              <a:off x="6026213" y="2599535"/>
              <a:ext cx="47385" cy="21532"/>
            </a:xfrm>
            <a:custGeom>
              <a:avLst/>
              <a:gdLst>
                <a:gd name="T0" fmla="*/ 7 w 82"/>
                <a:gd name="T1" fmla="*/ 12 h 41"/>
                <a:gd name="T2" fmla="*/ 10 w 82"/>
                <a:gd name="T3" fmla="*/ 8 h 41"/>
                <a:gd name="T4" fmla="*/ 13 w 82"/>
                <a:gd name="T5" fmla="*/ 9 h 41"/>
                <a:gd name="T6" fmla="*/ 18 w 82"/>
                <a:gd name="T7" fmla="*/ 10 h 41"/>
                <a:gd name="T8" fmla="*/ 26 w 82"/>
                <a:gd name="T9" fmla="*/ 8 h 41"/>
                <a:gd name="T10" fmla="*/ 29 w 82"/>
                <a:gd name="T11" fmla="*/ 3 h 41"/>
                <a:gd name="T12" fmla="*/ 21 w 82"/>
                <a:gd name="T13" fmla="*/ 0 h 41"/>
                <a:gd name="T14" fmla="*/ 11 w 82"/>
                <a:gd name="T15" fmla="*/ 1 h 41"/>
                <a:gd name="T16" fmla="*/ 0 w 82"/>
                <a:gd name="T17" fmla="*/ 4 h 41"/>
                <a:gd name="T18" fmla="*/ 1 w 82"/>
                <a:gd name="T19" fmla="*/ 8 h 41"/>
                <a:gd name="T20" fmla="*/ 2 w 82"/>
                <a:gd name="T21" fmla="*/ 13 h 41"/>
                <a:gd name="T22" fmla="*/ 7 w 82"/>
                <a:gd name="T23" fmla="*/ 12 h 4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82"/>
                <a:gd name="T37" fmla="*/ 0 h 41"/>
                <a:gd name="T38" fmla="*/ 82 w 82"/>
                <a:gd name="T39" fmla="*/ 41 h 41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82" h="41">
                  <a:moveTo>
                    <a:pt x="19" y="37"/>
                  </a:moveTo>
                  <a:lnTo>
                    <a:pt x="29" y="25"/>
                  </a:lnTo>
                  <a:lnTo>
                    <a:pt x="38" y="29"/>
                  </a:lnTo>
                  <a:lnTo>
                    <a:pt x="50" y="31"/>
                  </a:lnTo>
                  <a:lnTo>
                    <a:pt x="73" y="24"/>
                  </a:lnTo>
                  <a:lnTo>
                    <a:pt x="82" y="10"/>
                  </a:lnTo>
                  <a:lnTo>
                    <a:pt x="58" y="0"/>
                  </a:lnTo>
                  <a:lnTo>
                    <a:pt x="31" y="2"/>
                  </a:lnTo>
                  <a:lnTo>
                    <a:pt x="0" y="14"/>
                  </a:lnTo>
                  <a:lnTo>
                    <a:pt x="4" y="25"/>
                  </a:lnTo>
                  <a:lnTo>
                    <a:pt x="7" y="41"/>
                  </a:lnTo>
                  <a:lnTo>
                    <a:pt x="19" y="37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92" name="Freeform 241"/>
            <p:cNvSpPr>
              <a:spLocks/>
            </p:cNvSpPr>
            <p:nvPr/>
          </p:nvSpPr>
          <p:spPr bwMode="auto">
            <a:xfrm>
              <a:off x="4998098" y="2207661"/>
              <a:ext cx="1065448" cy="595705"/>
            </a:xfrm>
            <a:custGeom>
              <a:avLst/>
              <a:gdLst>
                <a:gd name="T0" fmla="*/ 498 w 1796"/>
                <a:gd name="T1" fmla="*/ 322 h 1208"/>
                <a:gd name="T2" fmla="*/ 508 w 1796"/>
                <a:gd name="T3" fmla="*/ 278 h 1208"/>
                <a:gd name="T4" fmla="*/ 481 w 1796"/>
                <a:gd name="T5" fmla="*/ 242 h 1208"/>
                <a:gd name="T6" fmla="*/ 492 w 1796"/>
                <a:gd name="T7" fmla="*/ 214 h 1208"/>
                <a:gd name="T8" fmla="*/ 474 w 1796"/>
                <a:gd name="T9" fmla="*/ 196 h 1208"/>
                <a:gd name="T10" fmla="*/ 520 w 1796"/>
                <a:gd name="T11" fmla="*/ 186 h 1208"/>
                <a:gd name="T12" fmla="*/ 546 w 1796"/>
                <a:gd name="T13" fmla="*/ 184 h 1208"/>
                <a:gd name="T14" fmla="*/ 551 w 1796"/>
                <a:gd name="T15" fmla="*/ 179 h 1208"/>
                <a:gd name="T16" fmla="*/ 554 w 1796"/>
                <a:gd name="T17" fmla="*/ 178 h 1208"/>
                <a:gd name="T18" fmla="*/ 558 w 1796"/>
                <a:gd name="T19" fmla="*/ 177 h 1208"/>
                <a:gd name="T20" fmla="*/ 559 w 1796"/>
                <a:gd name="T21" fmla="*/ 175 h 1208"/>
                <a:gd name="T22" fmla="*/ 567 w 1796"/>
                <a:gd name="T23" fmla="*/ 169 h 1208"/>
                <a:gd name="T24" fmla="*/ 569 w 1796"/>
                <a:gd name="T25" fmla="*/ 165 h 1208"/>
                <a:gd name="T26" fmla="*/ 571 w 1796"/>
                <a:gd name="T27" fmla="*/ 165 h 1208"/>
                <a:gd name="T28" fmla="*/ 573 w 1796"/>
                <a:gd name="T29" fmla="*/ 166 h 1208"/>
                <a:gd name="T30" fmla="*/ 575 w 1796"/>
                <a:gd name="T31" fmla="*/ 167 h 1208"/>
                <a:gd name="T32" fmla="*/ 583 w 1796"/>
                <a:gd name="T33" fmla="*/ 168 h 1208"/>
                <a:gd name="T34" fmla="*/ 582 w 1796"/>
                <a:gd name="T35" fmla="*/ 165 h 1208"/>
                <a:gd name="T36" fmla="*/ 583 w 1796"/>
                <a:gd name="T37" fmla="*/ 161 h 1208"/>
                <a:gd name="T38" fmla="*/ 590 w 1796"/>
                <a:gd name="T39" fmla="*/ 160 h 1208"/>
                <a:gd name="T40" fmla="*/ 595 w 1796"/>
                <a:gd name="T41" fmla="*/ 157 h 1208"/>
                <a:gd name="T42" fmla="*/ 598 w 1796"/>
                <a:gd name="T43" fmla="*/ 151 h 1208"/>
                <a:gd name="T44" fmla="*/ 601 w 1796"/>
                <a:gd name="T45" fmla="*/ 151 h 1208"/>
                <a:gd name="T46" fmla="*/ 606 w 1796"/>
                <a:gd name="T47" fmla="*/ 124 h 1208"/>
                <a:gd name="T48" fmla="*/ 598 w 1796"/>
                <a:gd name="T49" fmla="*/ 87 h 1208"/>
                <a:gd name="T50" fmla="*/ 560 w 1796"/>
                <a:gd name="T51" fmla="*/ 45 h 1208"/>
                <a:gd name="T52" fmla="*/ 491 w 1796"/>
                <a:gd name="T53" fmla="*/ 10 h 1208"/>
                <a:gd name="T54" fmla="*/ 452 w 1796"/>
                <a:gd name="T55" fmla="*/ 56 h 1208"/>
                <a:gd name="T56" fmla="*/ 485 w 1796"/>
                <a:gd name="T57" fmla="*/ 96 h 1208"/>
                <a:gd name="T58" fmla="*/ 401 w 1796"/>
                <a:gd name="T59" fmla="*/ 126 h 1208"/>
                <a:gd name="T60" fmla="*/ 337 w 1796"/>
                <a:gd name="T61" fmla="*/ 165 h 1208"/>
                <a:gd name="T62" fmla="*/ 218 w 1796"/>
                <a:gd name="T63" fmla="*/ 126 h 1208"/>
                <a:gd name="T64" fmla="*/ 164 w 1796"/>
                <a:gd name="T65" fmla="*/ 64 h 1208"/>
                <a:gd name="T66" fmla="*/ 101 w 1796"/>
                <a:gd name="T67" fmla="*/ 98 h 1208"/>
                <a:gd name="T68" fmla="*/ 74 w 1796"/>
                <a:gd name="T69" fmla="*/ 145 h 1208"/>
                <a:gd name="T70" fmla="*/ 36 w 1796"/>
                <a:gd name="T71" fmla="*/ 172 h 1208"/>
                <a:gd name="T72" fmla="*/ 22 w 1796"/>
                <a:gd name="T73" fmla="*/ 181 h 1208"/>
                <a:gd name="T74" fmla="*/ 22 w 1796"/>
                <a:gd name="T75" fmla="*/ 201 h 1208"/>
                <a:gd name="T76" fmla="*/ 48 w 1796"/>
                <a:gd name="T77" fmla="*/ 220 h 1208"/>
                <a:gd name="T78" fmla="*/ 75 w 1796"/>
                <a:gd name="T79" fmla="*/ 258 h 1208"/>
                <a:gd name="T80" fmla="*/ 74 w 1796"/>
                <a:gd name="T81" fmla="*/ 271 h 1208"/>
                <a:gd name="T82" fmla="*/ 80 w 1796"/>
                <a:gd name="T83" fmla="*/ 294 h 1208"/>
                <a:gd name="T84" fmla="*/ 146 w 1796"/>
                <a:gd name="T85" fmla="*/ 316 h 1208"/>
                <a:gd name="T86" fmla="*/ 173 w 1796"/>
                <a:gd name="T87" fmla="*/ 317 h 1208"/>
                <a:gd name="T88" fmla="*/ 195 w 1796"/>
                <a:gd name="T89" fmla="*/ 320 h 1208"/>
                <a:gd name="T90" fmla="*/ 250 w 1796"/>
                <a:gd name="T91" fmla="*/ 315 h 1208"/>
                <a:gd name="T92" fmla="*/ 268 w 1796"/>
                <a:gd name="T93" fmla="*/ 342 h 1208"/>
                <a:gd name="T94" fmla="*/ 287 w 1796"/>
                <a:gd name="T95" fmla="*/ 376 h 1208"/>
                <a:gd name="T96" fmla="*/ 309 w 1796"/>
                <a:gd name="T97" fmla="*/ 375 h 1208"/>
                <a:gd name="T98" fmla="*/ 347 w 1796"/>
                <a:gd name="T99" fmla="*/ 371 h 1208"/>
                <a:gd name="T100" fmla="*/ 384 w 1796"/>
                <a:gd name="T101" fmla="*/ 383 h 1208"/>
                <a:gd name="T102" fmla="*/ 419 w 1796"/>
                <a:gd name="T103" fmla="*/ 380 h 1208"/>
                <a:gd name="T104" fmla="*/ 419 w 1796"/>
                <a:gd name="T105" fmla="*/ 377 h 1208"/>
                <a:gd name="T106" fmla="*/ 422 w 1796"/>
                <a:gd name="T107" fmla="*/ 377 h 1208"/>
                <a:gd name="T108" fmla="*/ 422 w 1796"/>
                <a:gd name="T109" fmla="*/ 379 h 1208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w 1796"/>
                <a:gd name="T166" fmla="*/ 0 h 1208"/>
                <a:gd name="T167" fmla="*/ 1796 w 1796"/>
                <a:gd name="T168" fmla="*/ 1208 h 1208"/>
              </a:gdLst>
              <a:ahLst/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T165" t="T166" r="T167" b="T168"/>
              <a:pathLst>
                <a:path w="1796" h="1208">
                  <a:moveTo>
                    <a:pt x="1185" y="1189"/>
                  </a:moveTo>
                  <a:lnTo>
                    <a:pt x="1221" y="1181"/>
                  </a:lnTo>
                  <a:lnTo>
                    <a:pt x="1249" y="1165"/>
                  </a:lnTo>
                  <a:lnTo>
                    <a:pt x="1285" y="1160"/>
                  </a:lnTo>
                  <a:lnTo>
                    <a:pt x="1341" y="1113"/>
                  </a:lnTo>
                  <a:lnTo>
                    <a:pt x="1373" y="1058"/>
                  </a:lnTo>
                  <a:lnTo>
                    <a:pt x="1399" y="1009"/>
                  </a:lnTo>
                  <a:lnTo>
                    <a:pt x="1417" y="984"/>
                  </a:lnTo>
                  <a:lnTo>
                    <a:pt x="1443" y="935"/>
                  </a:lnTo>
                  <a:lnTo>
                    <a:pt x="1422" y="926"/>
                  </a:lnTo>
                  <a:lnTo>
                    <a:pt x="1387" y="921"/>
                  </a:lnTo>
                  <a:lnTo>
                    <a:pt x="1400" y="907"/>
                  </a:lnTo>
                  <a:lnTo>
                    <a:pt x="1406" y="877"/>
                  </a:lnTo>
                  <a:lnTo>
                    <a:pt x="1428" y="870"/>
                  </a:lnTo>
                  <a:lnTo>
                    <a:pt x="1431" y="863"/>
                  </a:lnTo>
                  <a:lnTo>
                    <a:pt x="1411" y="846"/>
                  </a:lnTo>
                  <a:lnTo>
                    <a:pt x="1390" y="816"/>
                  </a:lnTo>
                  <a:lnTo>
                    <a:pt x="1383" y="784"/>
                  </a:lnTo>
                  <a:lnTo>
                    <a:pt x="1372" y="782"/>
                  </a:lnTo>
                  <a:lnTo>
                    <a:pt x="1360" y="775"/>
                  </a:lnTo>
                  <a:lnTo>
                    <a:pt x="1353" y="756"/>
                  </a:lnTo>
                  <a:lnTo>
                    <a:pt x="1368" y="743"/>
                  </a:lnTo>
                  <a:lnTo>
                    <a:pt x="1397" y="705"/>
                  </a:lnTo>
                  <a:lnTo>
                    <a:pt x="1431" y="695"/>
                  </a:lnTo>
                  <a:lnTo>
                    <a:pt x="1446" y="704"/>
                  </a:lnTo>
                  <a:lnTo>
                    <a:pt x="1451" y="682"/>
                  </a:lnTo>
                  <a:lnTo>
                    <a:pt x="1407" y="668"/>
                  </a:lnTo>
                  <a:lnTo>
                    <a:pt x="1382" y="670"/>
                  </a:lnTo>
                  <a:lnTo>
                    <a:pt x="1361" y="692"/>
                  </a:lnTo>
                  <a:lnTo>
                    <a:pt x="1346" y="687"/>
                  </a:lnTo>
                  <a:lnTo>
                    <a:pt x="1338" y="666"/>
                  </a:lnTo>
                  <a:lnTo>
                    <a:pt x="1322" y="648"/>
                  </a:lnTo>
                  <a:lnTo>
                    <a:pt x="1316" y="636"/>
                  </a:lnTo>
                  <a:lnTo>
                    <a:pt x="1317" y="616"/>
                  </a:lnTo>
                  <a:lnTo>
                    <a:pt x="1331" y="612"/>
                  </a:lnTo>
                  <a:lnTo>
                    <a:pt x="1350" y="610"/>
                  </a:lnTo>
                  <a:lnTo>
                    <a:pt x="1358" y="587"/>
                  </a:lnTo>
                  <a:lnTo>
                    <a:pt x="1389" y="565"/>
                  </a:lnTo>
                  <a:lnTo>
                    <a:pt x="1477" y="537"/>
                  </a:lnTo>
                  <a:lnTo>
                    <a:pt x="1472" y="554"/>
                  </a:lnTo>
                  <a:lnTo>
                    <a:pt x="1467" y="563"/>
                  </a:lnTo>
                  <a:lnTo>
                    <a:pt x="1462" y="582"/>
                  </a:lnTo>
                  <a:lnTo>
                    <a:pt x="1460" y="592"/>
                  </a:lnTo>
                  <a:lnTo>
                    <a:pt x="1482" y="587"/>
                  </a:lnTo>
                  <a:lnTo>
                    <a:pt x="1499" y="575"/>
                  </a:lnTo>
                  <a:lnTo>
                    <a:pt x="1518" y="575"/>
                  </a:lnTo>
                  <a:lnTo>
                    <a:pt x="1534" y="578"/>
                  </a:lnTo>
                  <a:lnTo>
                    <a:pt x="1534" y="577"/>
                  </a:lnTo>
                  <a:lnTo>
                    <a:pt x="1536" y="577"/>
                  </a:lnTo>
                  <a:lnTo>
                    <a:pt x="1538" y="575"/>
                  </a:lnTo>
                  <a:lnTo>
                    <a:pt x="1538" y="573"/>
                  </a:lnTo>
                  <a:lnTo>
                    <a:pt x="1538" y="570"/>
                  </a:lnTo>
                  <a:lnTo>
                    <a:pt x="1540" y="568"/>
                  </a:lnTo>
                  <a:lnTo>
                    <a:pt x="1541" y="566"/>
                  </a:lnTo>
                  <a:lnTo>
                    <a:pt x="1546" y="563"/>
                  </a:lnTo>
                  <a:lnTo>
                    <a:pt x="1548" y="561"/>
                  </a:lnTo>
                  <a:lnTo>
                    <a:pt x="1551" y="558"/>
                  </a:lnTo>
                  <a:lnTo>
                    <a:pt x="1553" y="558"/>
                  </a:lnTo>
                  <a:lnTo>
                    <a:pt x="1553" y="560"/>
                  </a:lnTo>
                  <a:lnTo>
                    <a:pt x="1555" y="560"/>
                  </a:lnTo>
                  <a:lnTo>
                    <a:pt x="1555" y="558"/>
                  </a:lnTo>
                  <a:lnTo>
                    <a:pt x="1557" y="556"/>
                  </a:lnTo>
                  <a:lnTo>
                    <a:pt x="1558" y="556"/>
                  </a:lnTo>
                  <a:lnTo>
                    <a:pt x="1560" y="554"/>
                  </a:lnTo>
                  <a:lnTo>
                    <a:pt x="1562" y="554"/>
                  </a:lnTo>
                  <a:lnTo>
                    <a:pt x="1563" y="554"/>
                  </a:lnTo>
                  <a:lnTo>
                    <a:pt x="1565" y="554"/>
                  </a:lnTo>
                  <a:lnTo>
                    <a:pt x="1565" y="556"/>
                  </a:lnTo>
                  <a:lnTo>
                    <a:pt x="1567" y="556"/>
                  </a:lnTo>
                  <a:lnTo>
                    <a:pt x="1567" y="554"/>
                  </a:lnTo>
                  <a:lnTo>
                    <a:pt x="1567" y="553"/>
                  </a:lnTo>
                  <a:lnTo>
                    <a:pt x="1568" y="551"/>
                  </a:lnTo>
                  <a:lnTo>
                    <a:pt x="1570" y="549"/>
                  </a:lnTo>
                  <a:lnTo>
                    <a:pt x="1572" y="551"/>
                  </a:lnTo>
                  <a:lnTo>
                    <a:pt x="1572" y="553"/>
                  </a:lnTo>
                  <a:lnTo>
                    <a:pt x="1572" y="549"/>
                  </a:lnTo>
                  <a:lnTo>
                    <a:pt x="1572" y="548"/>
                  </a:lnTo>
                  <a:lnTo>
                    <a:pt x="1575" y="546"/>
                  </a:lnTo>
                  <a:lnTo>
                    <a:pt x="1577" y="544"/>
                  </a:lnTo>
                  <a:lnTo>
                    <a:pt x="1580" y="543"/>
                  </a:lnTo>
                  <a:lnTo>
                    <a:pt x="1585" y="537"/>
                  </a:lnTo>
                  <a:lnTo>
                    <a:pt x="1587" y="534"/>
                  </a:lnTo>
                  <a:lnTo>
                    <a:pt x="1594" y="527"/>
                  </a:lnTo>
                  <a:lnTo>
                    <a:pt x="1594" y="529"/>
                  </a:lnTo>
                  <a:lnTo>
                    <a:pt x="1596" y="527"/>
                  </a:lnTo>
                  <a:lnTo>
                    <a:pt x="1596" y="526"/>
                  </a:lnTo>
                  <a:lnTo>
                    <a:pt x="1596" y="524"/>
                  </a:lnTo>
                  <a:lnTo>
                    <a:pt x="1596" y="519"/>
                  </a:lnTo>
                  <a:lnTo>
                    <a:pt x="1597" y="517"/>
                  </a:lnTo>
                  <a:lnTo>
                    <a:pt x="1599" y="519"/>
                  </a:lnTo>
                  <a:lnTo>
                    <a:pt x="1599" y="517"/>
                  </a:lnTo>
                  <a:lnTo>
                    <a:pt x="1599" y="515"/>
                  </a:lnTo>
                  <a:lnTo>
                    <a:pt x="1599" y="514"/>
                  </a:lnTo>
                  <a:lnTo>
                    <a:pt x="1601" y="515"/>
                  </a:lnTo>
                  <a:lnTo>
                    <a:pt x="1601" y="517"/>
                  </a:lnTo>
                  <a:lnTo>
                    <a:pt x="1602" y="517"/>
                  </a:lnTo>
                  <a:lnTo>
                    <a:pt x="1602" y="515"/>
                  </a:lnTo>
                  <a:lnTo>
                    <a:pt x="1604" y="515"/>
                  </a:lnTo>
                  <a:lnTo>
                    <a:pt x="1602" y="515"/>
                  </a:lnTo>
                  <a:lnTo>
                    <a:pt x="1604" y="514"/>
                  </a:lnTo>
                  <a:lnTo>
                    <a:pt x="1604" y="512"/>
                  </a:lnTo>
                  <a:lnTo>
                    <a:pt x="1606" y="514"/>
                  </a:lnTo>
                  <a:lnTo>
                    <a:pt x="1609" y="515"/>
                  </a:lnTo>
                  <a:lnTo>
                    <a:pt x="1609" y="517"/>
                  </a:lnTo>
                  <a:lnTo>
                    <a:pt x="1611" y="521"/>
                  </a:lnTo>
                  <a:lnTo>
                    <a:pt x="1613" y="521"/>
                  </a:lnTo>
                  <a:lnTo>
                    <a:pt x="1611" y="521"/>
                  </a:lnTo>
                  <a:lnTo>
                    <a:pt x="1611" y="522"/>
                  </a:lnTo>
                  <a:lnTo>
                    <a:pt x="1613" y="522"/>
                  </a:lnTo>
                  <a:lnTo>
                    <a:pt x="1614" y="522"/>
                  </a:lnTo>
                  <a:lnTo>
                    <a:pt x="1616" y="522"/>
                  </a:lnTo>
                  <a:lnTo>
                    <a:pt x="1616" y="524"/>
                  </a:lnTo>
                  <a:lnTo>
                    <a:pt x="1618" y="524"/>
                  </a:lnTo>
                  <a:lnTo>
                    <a:pt x="1619" y="524"/>
                  </a:lnTo>
                  <a:lnTo>
                    <a:pt x="1624" y="526"/>
                  </a:lnTo>
                  <a:lnTo>
                    <a:pt x="1628" y="524"/>
                  </a:lnTo>
                  <a:lnTo>
                    <a:pt x="1631" y="524"/>
                  </a:lnTo>
                  <a:lnTo>
                    <a:pt x="1635" y="524"/>
                  </a:lnTo>
                  <a:lnTo>
                    <a:pt x="1638" y="526"/>
                  </a:lnTo>
                  <a:lnTo>
                    <a:pt x="1640" y="524"/>
                  </a:lnTo>
                  <a:lnTo>
                    <a:pt x="1641" y="521"/>
                  </a:lnTo>
                  <a:lnTo>
                    <a:pt x="1641" y="519"/>
                  </a:lnTo>
                  <a:lnTo>
                    <a:pt x="1641" y="517"/>
                  </a:lnTo>
                  <a:lnTo>
                    <a:pt x="1640" y="517"/>
                  </a:lnTo>
                  <a:lnTo>
                    <a:pt x="1638" y="517"/>
                  </a:lnTo>
                  <a:lnTo>
                    <a:pt x="1636" y="515"/>
                  </a:lnTo>
                  <a:lnTo>
                    <a:pt x="1636" y="514"/>
                  </a:lnTo>
                  <a:lnTo>
                    <a:pt x="1636" y="510"/>
                  </a:lnTo>
                  <a:lnTo>
                    <a:pt x="1635" y="509"/>
                  </a:lnTo>
                  <a:lnTo>
                    <a:pt x="1635" y="507"/>
                  </a:lnTo>
                  <a:lnTo>
                    <a:pt x="1635" y="505"/>
                  </a:lnTo>
                  <a:lnTo>
                    <a:pt x="1636" y="504"/>
                  </a:lnTo>
                  <a:lnTo>
                    <a:pt x="1638" y="504"/>
                  </a:lnTo>
                  <a:lnTo>
                    <a:pt x="1640" y="504"/>
                  </a:lnTo>
                  <a:lnTo>
                    <a:pt x="1641" y="505"/>
                  </a:lnTo>
                  <a:lnTo>
                    <a:pt x="1643" y="505"/>
                  </a:lnTo>
                  <a:lnTo>
                    <a:pt x="1647" y="504"/>
                  </a:lnTo>
                  <a:lnTo>
                    <a:pt x="1648" y="504"/>
                  </a:lnTo>
                  <a:lnTo>
                    <a:pt x="1655" y="504"/>
                  </a:lnTo>
                  <a:lnTo>
                    <a:pt x="1658" y="502"/>
                  </a:lnTo>
                  <a:lnTo>
                    <a:pt x="1660" y="500"/>
                  </a:lnTo>
                  <a:lnTo>
                    <a:pt x="1662" y="498"/>
                  </a:lnTo>
                  <a:lnTo>
                    <a:pt x="1663" y="497"/>
                  </a:lnTo>
                  <a:lnTo>
                    <a:pt x="1665" y="492"/>
                  </a:lnTo>
                  <a:lnTo>
                    <a:pt x="1669" y="490"/>
                  </a:lnTo>
                  <a:lnTo>
                    <a:pt x="1670" y="488"/>
                  </a:lnTo>
                  <a:lnTo>
                    <a:pt x="1672" y="490"/>
                  </a:lnTo>
                  <a:lnTo>
                    <a:pt x="1674" y="490"/>
                  </a:lnTo>
                  <a:lnTo>
                    <a:pt x="1675" y="488"/>
                  </a:lnTo>
                  <a:lnTo>
                    <a:pt x="1677" y="488"/>
                  </a:lnTo>
                  <a:lnTo>
                    <a:pt x="1679" y="488"/>
                  </a:lnTo>
                  <a:lnTo>
                    <a:pt x="1679" y="481"/>
                  </a:lnTo>
                  <a:lnTo>
                    <a:pt x="1679" y="476"/>
                  </a:lnTo>
                  <a:lnTo>
                    <a:pt x="1680" y="473"/>
                  </a:lnTo>
                  <a:lnTo>
                    <a:pt x="1680" y="471"/>
                  </a:lnTo>
                  <a:lnTo>
                    <a:pt x="1680" y="470"/>
                  </a:lnTo>
                  <a:lnTo>
                    <a:pt x="1682" y="468"/>
                  </a:lnTo>
                  <a:lnTo>
                    <a:pt x="1684" y="470"/>
                  </a:lnTo>
                  <a:lnTo>
                    <a:pt x="1687" y="468"/>
                  </a:lnTo>
                  <a:lnTo>
                    <a:pt x="1689" y="470"/>
                  </a:lnTo>
                  <a:lnTo>
                    <a:pt x="1689" y="471"/>
                  </a:lnTo>
                  <a:lnTo>
                    <a:pt x="1691" y="473"/>
                  </a:lnTo>
                  <a:lnTo>
                    <a:pt x="1692" y="475"/>
                  </a:lnTo>
                  <a:lnTo>
                    <a:pt x="1691" y="458"/>
                  </a:lnTo>
                  <a:lnTo>
                    <a:pt x="1697" y="436"/>
                  </a:lnTo>
                  <a:lnTo>
                    <a:pt x="1696" y="431"/>
                  </a:lnTo>
                  <a:lnTo>
                    <a:pt x="1694" y="410"/>
                  </a:lnTo>
                  <a:lnTo>
                    <a:pt x="1703" y="388"/>
                  </a:lnTo>
                  <a:lnTo>
                    <a:pt x="1719" y="380"/>
                  </a:lnTo>
                  <a:lnTo>
                    <a:pt x="1742" y="385"/>
                  </a:lnTo>
                  <a:lnTo>
                    <a:pt x="1770" y="319"/>
                  </a:lnTo>
                  <a:lnTo>
                    <a:pt x="1796" y="244"/>
                  </a:lnTo>
                  <a:lnTo>
                    <a:pt x="1765" y="254"/>
                  </a:lnTo>
                  <a:lnTo>
                    <a:pt x="1725" y="268"/>
                  </a:lnTo>
                  <a:lnTo>
                    <a:pt x="1680" y="273"/>
                  </a:lnTo>
                  <a:lnTo>
                    <a:pt x="1675" y="251"/>
                  </a:lnTo>
                  <a:lnTo>
                    <a:pt x="1667" y="224"/>
                  </a:lnTo>
                  <a:lnTo>
                    <a:pt x="1640" y="198"/>
                  </a:lnTo>
                  <a:lnTo>
                    <a:pt x="1597" y="186"/>
                  </a:lnTo>
                  <a:lnTo>
                    <a:pt x="1580" y="174"/>
                  </a:lnTo>
                  <a:lnTo>
                    <a:pt x="1582" y="152"/>
                  </a:lnTo>
                  <a:lnTo>
                    <a:pt x="1575" y="142"/>
                  </a:lnTo>
                  <a:lnTo>
                    <a:pt x="1560" y="79"/>
                  </a:lnTo>
                  <a:lnTo>
                    <a:pt x="1541" y="33"/>
                  </a:lnTo>
                  <a:lnTo>
                    <a:pt x="1514" y="18"/>
                  </a:lnTo>
                  <a:lnTo>
                    <a:pt x="1472" y="1"/>
                  </a:lnTo>
                  <a:lnTo>
                    <a:pt x="1438" y="0"/>
                  </a:lnTo>
                  <a:lnTo>
                    <a:pt x="1414" y="5"/>
                  </a:lnTo>
                  <a:lnTo>
                    <a:pt x="1380" y="32"/>
                  </a:lnTo>
                  <a:lnTo>
                    <a:pt x="1378" y="47"/>
                  </a:lnTo>
                  <a:lnTo>
                    <a:pt x="1383" y="71"/>
                  </a:lnTo>
                  <a:lnTo>
                    <a:pt x="1358" y="112"/>
                  </a:lnTo>
                  <a:lnTo>
                    <a:pt x="1350" y="151"/>
                  </a:lnTo>
                  <a:lnTo>
                    <a:pt x="1336" y="166"/>
                  </a:lnTo>
                  <a:lnTo>
                    <a:pt x="1304" y="188"/>
                  </a:lnTo>
                  <a:lnTo>
                    <a:pt x="1270" y="174"/>
                  </a:lnTo>
                  <a:lnTo>
                    <a:pt x="1268" y="193"/>
                  </a:lnTo>
                  <a:lnTo>
                    <a:pt x="1254" y="222"/>
                  </a:lnTo>
                  <a:lnTo>
                    <a:pt x="1254" y="244"/>
                  </a:lnTo>
                  <a:lnTo>
                    <a:pt x="1239" y="261"/>
                  </a:lnTo>
                  <a:lnTo>
                    <a:pt x="1239" y="271"/>
                  </a:lnTo>
                  <a:lnTo>
                    <a:pt x="1326" y="263"/>
                  </a:lnTo>
                  <a:lnTo>
                    <a:pt x="1363" y="300"/>
                  </a:lnTo>
                  <a:lnTo>
                    <a:pt x="1363" y="312"/>
                  </a:lnTo>
                  <a:lnTo>
                    <a:pt x="1283" y="327"/>
                  </a:lnTo>
                  <a:lnTo>
                    <a:pt x="1249" y="364"/>
                  </a:lnTo>
                  <a:lnTo>
                    <a:pt x="1212" y="371"/>
                  </a:lnTo>
                  <a:lnTo>
                    <a:pt x="1197" y="393"/>
                  </a:lnTo>
                  <a:lnTo>
                    <a:pt x="1149" y="381"/>
                  </a:lnTo>
                  <a:lnTo>
                    <a:pt x="1127" y="393"/>
                  </a:lnTo>
                  <a:lnTo>
                    <a:pt x="1126" y="414"/>
                  </a:lnTo>
                  <a:lnTo>
                    <a:pt x="1136" y="431"/>
                  </a:lnTo>
                  <a:lnTo>
                    <a:pt x="1107" y="454"/>
                  </a:lnTo>
                  <a:lnTo>
                    <a:pt x="1069" y="488"/>
                  </a:lnTo>
                  <a:lnTo>
                    <a:pt x="1036" y="492"/>
                  </a:lnTo>
                  <a:lnTo>
                    <a:pt x="981" y="493"/>
                  </a:lnTo>
                  <a:lnTo>
                    <a:pt x="946" y="515"/>
                  </a:lnTo>
                  <a:lnTo>
                    <a:pt x="854" y="490"/>
                  </a:lnTo>
                  <a:lnTo>
                    <a:pt x="815" y="478"/>
                  </a:lnTo>
                  <a:lnTo>
                    <a:pt x="696" y="475"/>
                  </a:lnTo>
                  <a:lnTo>
                    <a:pt x="679" y="453"/>
                  </a:lnTo>
                  <a:lnTo>
                    <a:pt x="667" y="425"/>
                  </a:lnTo>
                  <a:lnTo>
                    <a:pt x="655" y="414"/>
                  </a:lnTo>
                  <a:lnTo>
                    <a:pt x="613" y="395"/>
                  </a:lnTo>
                  <a:lnTo>
                    <a:pt x="586" y="383"/>
                  </a:lnTo>
                  <a:lnTo>
                    <a:pt x="564" y="363"/>
                  </a:lnTo>
                  <a:lnTo>
                    <a:pt x="557" y="330"/>
                  </a:lnTo>
                  <a:lnTo>
                    <a:pt x="547" y="286"/>
                  </a:lnTo>
                  <a:lnTo>
                    <a:pt x="518" y="254"/>
                  </a:lnTo>
                  <a:lnTo>
                    <a:pt x="484" y="217"/>
                  </a:lnTo>
                  <a:lnTo>
                    <a:pt x="462" y="200"/>
                  </a:lnTo>
                  <a:lnTo>
                    <a:pt x="450" y="201"/>
                  </a:lnTo>
                  <a:lnTo>
                    <a:pt x="392" y="234"/>
                  </a:lnTo>
                  <a:lnTo>
                    <a:pt x="367" y="259"/>
                  </a:lnTo>
                  <a:lnTo>
                    <a:pt x="360" y="291"/>
                  </a:lnTo>
                  <a:lnTo>
                    <a:pt x="338" y="303"/>
                  </a:lnTo>
                  <a:lnTo>
                    <a:pt x="297" y="293"/>
                  </a:lnTo>
                  <a:lnTo>
                    <a:pt x="284" y="308"/>
                  </a:lnTo>
                  <a:lnTo>
                    <a:pt x="291" y="353"/>
                  </a:lnTo>
                  <a:lnTo>
                    <a:pt x="243" y="366"/>
                  </a:lnTo>
                  <a:lnTo>
                    <a:pt x="206" y="378"/>
                  </a:lnTo>
                  <a:lnTo>
                    <a:pt x="204" y="395"/>
                  </a:lnTo>
                  <a:lnTo>
                    <a:pt x="214" y="412"/>
                  </a:lnTo>
                  <a:lnTo>
                    <a:pt x="211" y="429"/>
                  </a:lnTo>
                  <a:lnTo>
                    <a:pt x="207" y="453"/>
                  </a:lnTo>
                  <a:lnTo>
                    <a:pt x="194" y="473"/>
                  </a:lnTo>
                  <a:lnTo>
                    <a:pt x="175" y="505"/>
                  </a:lnTo>
                  <a:lnTo>
                    <a:pt x="167" y="505"/>
                  </a:lnTo>
                  <a:lnTo>
                    <a:pt x="151" y="512"/>
                  </a:lnTo>
                  <a:lnTo>
                    <a:pt x="145" y="524"/>
                  </a:lnTo>
                  <a:lnTo>
                    <a:pt x="114" y="536"/>
                  </a:lnTo>
                  <a:lnTo>
                    <a:pt x="100" y="539"/>
                  </a:lnTo>
                  <a:lnTo>
                    <a:pt x="99" y="563"/>
                  </a:lnTo>
                  <a:lnTo>
                    <a:pt x="94" y="568"/>
                  </a:lnTo>
                  <a:lnTo>
                    <a:pt x="82" y="563"/>
                  </a:lnTo>
                  <a:lnTo>
                    <a:pt x="78" y="556"/>
                  </a:lnTo>
                  <a:lnTo>
                    <a:pt x="72" y="551"/>
                  </a:lnTo>
                  <a:lnTo>
                    <a:pt x="67" y="558"/>
                  </a:lnTo>
                  <a:lnTo>
                    <a:pt x="63" y="568"/>
                  </a:lnTo>
                  <a:lnTo>
                    <a:pt x="60" y="578"/>
                  </a:lnTo>
                  <a:lnTo>
                    <a:pt x="61" y="590"/>
                  </a:lnTo>
                  <a:lnTo>
                    <a:pt x="63" y="597"/>
                  </a:lnTo>
                  <a:lnTo>
                    <a:pt x="72" y="604"/>
                  </a:lnTo>
                  <a:lnTo>
                    <a:pt x="78" y="607"/>
                  </a:lnTo>
                  <a:lnTo>
                    <a:pt x="75" y="621"/>
                  </a:lnTo>
                  <a:lnTo>
                    <a:pt x="63" y="629"/>
                  </a:lnTo>
                  <a:lnTo>
                    <a:pt x="36" y="633"/>
                  </a:lnTo>
                  <a:lnTo>
                    <a:pt x="0" y="641"/>
                  </a:lnTo>
                  <a:lnTo>
                    <a:pt x="7" y="673"/>
                  </a:lnTo>
                  <a:lnTo>
                    <a:pt x="31" y="670"/>
                  </a:lnTo>
                  <a:lnTo>
                    <a:pt x="73" y="672"/>
                  </a:lnTo>
                  <a:lnTo>
                    <a:pt x="112" y="682"/>
                  </a:lnTo>
                  <a:lnTo>
                    <a:pt x="136" y="689"/>
                  </a:lnTo>
                  <a:lnTo>
                    <a:pt x="163" y="704"/>
                  </a:lnTo>
                  <a:lnTo>
                    <a:pt x="182" y="711"/>
                  </a:lnTo>
                  <a:lnTo>
                    <a:pt x="202" y="717"/>
                  </a:lnTo>
                  <a:lnTo>
                    <a:pt x="223" y="719"/>
                  </a:lnTo>
                  <a:lnTo>
                    <a:pt x="226" y="726"/>
                  </a:lnTo>
                  <a:lnTo>
                    <a:pt x="216" y="790"/>
                  </a:lnTo>
                  <a:lnTo>
                    <a:pt x="212" y="807"/>
                  </a:lnTo>
                  <a:lnTo>
                    <a:pt x="209" y="826"/>
                  </a:lnTo>
                  <a:lnTo>
                    <a:pt x="211" y="836"/>
                  </a:lnTo>
                  <a:lnTo>
                    <a:pt x="219" y="841"/>
                  </a:lnTo>
                  <a:lnTo>
                    <a:pt x="223" y="848"/>
                  </a:lnTo>
                  <a:lnTo>
                    <a:pt x="221" y="853"/>
                  </a:lnTo>
                  <a:lnTo>
                    <a:pt x="214" y="850"/>
                  </a:lnTo>
                  <a:lnTo>
                    <a:pt x="207" y="848"/>
                  </a:lnTo>
                  <a:lnTo>
                    <a:pt x="207" y="853"/>
                  </a:lnTo>
                  <a:lnTo>
                    <a:pt x="207" y="855"/>
                  </a:lnTo>
                  <a:lnTo>
                    <a:pt x="207" y="865"/>
                  </a:lnTo>
                  <a:lnTo>
                    <a:pt x="209" y="872"/>
                  </a:lnTo>
                  <a:lnTo>
                    <a:pt x="211" y="884"/>
                  </a:lnTo>
                  <a:lnTo>
                    <a:pt x="214" y="907"/>
                  </a:lnTo>
                  <a:lnTo>
                    <a:pt x="224" y="921"/>
                  </a:lnTo>
                  <a:lnTo>
                    <a:pt x="240" y="933"/>
                  </a:lnTo>
                  <a:lnTo>
                    <a:pt x="263" y="941"/>
                  </a:lnTo>
                  <a:lnTo>
                    <a:pt x="287" y="953"/>
                  </a:lnTo>
                  <a:lnTo>
                    <a:pt x="311" y="958"/>
                  </a:lnTo>
                  <a:lnTo>
                    <a:pt x="347" y="965"/>
                  </a:lnTo>
                  <a:lnTo>
                    <a:pt x="367" y="977"/>
                  </a:lnTo>
                  <a:lnTo>
                    <a:pt x="409" y="989"/>
                  </a:lnTo>
                  <a:lnTo>
                    <a:pt x="438" y="992"/>
                  </a:lnTo>
                  <a:lnTo>
                    <a:pt x="453" y="996"/>
                  </a:lnTo>
                  <a:lnTo>
                    <a:pt x="457" y="999"/>
                  </a:lnTo>
                  <a:lnTo>
                    <a:pt x="462" y="996"/>
                  </a:lnTo>
                  <a:lnTo>
                    <a:pt x="472" y="1004"/>
                  </a:lnTo>
                  <a:lnTo>
                    <a:pt x="477" y="994"/>
                  </a:lnTo>
                  <a:lnTo>
                    <a:pt x="486" y="991"/>
                  </a:lnTo>
                  <a:lnTo>
                    <a:pt x="492" y="991"/>
                  </a:lnTo>
                  <a:lnTo>
                    <a:pt x="503" y="992"/>
                  </a:lnTo>
                  <a:lnTo>
                    <a:pt x="513" y="996"/>
                  </a:lnTo>
                  <a:lnTo>
                    <a:pt x="515" y="999"/>
                  </a:lnTo>
                  <a:lnTo>
                    <a:pt x="516" y="1004"/>
                  </a:lnTo>
                  <a:lnTo>
                    <a:pt x="533" y="1002"/>
                  </a:lnTo>
                  <a:lnTo>
                    <a:pt x="547" y="1001"/>
                  </a:lnTo>
                  <a:lnTo>
                    <a:pt x="581" y="996"/>
                  </a:lnTo>
                  <a:lnTo>
                    <a:pt x="618" y="992"/>
                  </a:lnTo>
                  <a:lnTo>
                    <a:pt x="652" y="992"/>
                  </a:lnTo>
                  <a:lnTo>
                    <a:pt x="674" y="1004"/>
                  </a:lnTo>
                  <a:lnTo>
                    <a:pt x="686" y="991"/>
                  </a:lnTo>
                  <a:lnTo>
                    <a:pt x="694" y="984"/>
                  </a:lnTo>
                  <a:lnTo>
                    <a:pt x="703" y="985"/>
                  </a:lnTo>
                  <a:lnTo>
                    <a:pt x="710" y="991"/>
                  </a:lnTo>
                  <a:lnTo>
                    <a:pt x="713" y="1001"/>
                  </a:lnTo>
                  <a:lnTo>
                    <a:pt x="725" y="1009"/>
                  </a:lnTo>
                  <a:lnTo>
                    <a:pt x="740" y="1028"/>
                  </a:lnTo>
                  <a:lnTo>
                    <a:pt x="749" y="1043"/>
                  </a:lnTo>
                  <a:lnTo>
                    <a:pt x="754" y="1065"/>
                  </a:lnTo>
                  <a:lnTo>
                    <a:pt x="754" y="1070"/>
                  </a:lnTo>
                  <a:lnTo>
                    <a:pt x="739" y="1092"/>
                  </a:lnTo>
                  <a:lnTo>
                    <a:pt x="732" y="1114"/>
                  </a:lnTo>
                  <a:lnTo>
                    <a:pt x="739" y="1128"/>
                  </a:lnTo>
                  <a:lnTo>
                    <a:pt x="750" y="1128"/>
                  </a:lnTo>
                  <a:lnTo>
                    <a:pt x="764" y="1116"/>
                  </a:lnTo>
                  <a:lnTo>
                    <a:pt x="783" y="1155"/>
                  </a:lnTo>
                  <a:lnTo>
                    <a:pt x="808" y="1177"/>
                  </a:lnTo>
                  <a:lnTo>
                    <a:pt x="829" y="1192"/>
                  </a:lnTo>
                  <a:lnTo>
                    <a:pt x="834" y="1201"/>
                  </a:lnTo>
                  <a:lnTo>
                    <a:pt x="840" y="1208"/>
                  </a:lnTo>
                  <a:lnTo>
                    <a:pt x="852" y="1206"/>
                  </a:lnTo>
                  <a:lnTo>
                    <a:pt x="854" y="1192"/>
                  </a:lnTo>
                  <a:lnTo>
                    <a:pt x="852" y="1179"/>
                  </a:lnTo>
                  <a:lnTo>
                    <a:pt x="868" y="1174"/>
                  </a:lnTo>
                  <a:lnTo>
                    <a:pt x="886" y="1172"/>
                  </a:lnTo>
                  <a:lnTo>
                    <a:pt x="896" y="1170"/>
                  </a:lnTo>
                  <a:lnTo>
                    <a:pt x="924" y="1172"/>
                  </a:lnTo>
                  <a:lnTo>
                    <a:pt x="939" y="1162"/>
                  </a:lnTo>
                  <a:lnTo>
                    <a:pt x="942" y="1157"/>
                  </a:lnTo>
                  <a:lnTo>
                    <a:pt x="951" y="1157"/>
                  </a:lnTo>
                  <a:lnTo>
                    <a:pt x="974" y="1160"/>
                  </a:lnTo>
                  <a:lnTo>
                    <a:pt x="985" y="1162"/>
                  </a:lnTo>
                  <a:lnTo>
                    <a:pt x="990" y="1182"/>
                  </a:lnTo>
                  <a:lnTo>
                    <a:pt x="995" y="1194"/>
                  </a:lnTo>
                  <a:lnTo>
                    <a:pt x="1010" y="1199"/>
                  </a:lnTo>
                  <a:lnTo>
                    <a:pt x="1025" y="1201"/>
                  </a:lnTo>
                  <a:lnTo>
                    <a:pt x="1054" y="1196"/>
                  </a:lnTo>
                  <a:lnTo>
                    <a:pt x="1080" y="1199"/>
                  </a:lnTo>
                  <a:lnTo>
                    <a:pt x="1085" y="1208"/>
                  </a:lnTo>
                  <a:lnTo>
                    <a:pt x="1102" y="1208"/>
                  </a:lnTo>
                  <a:lnTo>
                    <a:pt x="1139" y="1203"/>
                  </a:lnTo>
                  <a:lnTo>
                    <a:pt x="1175" y="1191"/>
                  </a:lnTo>
                  <a:lnTo>
                    <a:pt x="1182" y="1189"/>
                  </a:lnTo>
                  <a:lnTo>
                    <a:pt x="1180" y="1189"/>
                  </a:lnTo>
                  <a:lnTo>
                    <a:pt x="1178" y="1189"/>
                  </a:lnTo>
                  <a:lnTo>
                    <a:pt x="1178" y="1187"/>
                  </a:lnTo>
                  <a:lnTo>
                    <a:pt x="1176" y="1187"/>
                  </a:lnTo>
                  <a:lnTo>
                    <a:pt x="1176" y="1186"/>
                  </a:lnTo>
                  <a:lnTo>
                    <a:pt x="1176" y="1184"/>
                  </a:lnTo>
                  <a:lnTo>
                    <a:pt x="1176" y="1182"/>
                  </a:lnTo>
                  <a:lnTo>
                    <a:pt x="1176" y="1181"/>
                  </a:lnTo>
                  <a:lnTo>
                    <a:pt x="1178" y="1181"/>
                  </a:lnTo>
                  <a:lnTo>
                    <a:pt x="1178" y="1179"/>
                  </a:lnTo>
                  <a:lnTo>
                    <a:pt x="1180" y="1179"/>
                  </a:lnTo>
                  <a:lnTo>
                    <a:pt x="1182" y="1179"/>
                  </a:lnTo>
                  <a:lnTo>
                    <a:pt x="1182" y="1177"/>
                  </a:lnTo>
                  <a:lnTo>
                    <a:pt x="1183" y="1177"/>
                  </a:lnTo>
                  <a:lnTo>
                    <a:pt x="1183" y="1179"/>
                  </a:lnTo>
                  <a:lnTo>
                    <a:pt x="1185" y="1179"/>
                  </a:lnTo>
                  <a:lnTo>
                    <a:pt x="1187" y="1179"/>
                  </a:lnTo>
                  <a:lnTo>
                    <a:pt x="1187" y="1181"/>
                  </a:lnTo>
                  <a:lnTo>
                    <a:pt x="1188" y="1182"/>
                  </a:lnTo>
                  <a:lnTo>
                    <a:pt x="1188" y="1184"/>
                  </a:lnTo>
                  <a:lnTo>
                    <a:pt x="1188" y="1186"/>
                  </a:lnTo>
                  <a:lnTo>
                    <a:pt x="1187" y="1186"/>
                  </a:lnTo>
                  <a:lnTo>
                    <a:pt x="1187" y="1187"/>
                  </a:lnTo>
                  <a:lnTo>
                    <a:pt x="1187" y="1189"/>
                  </a:lnTo>
                  <a:lnTo>
                    <a:pt x="1185" y="1189"/>
                  </a:lnTo>
                  <a:close/>
                </a:path>
              </a:pathLst>
            </a:custGeom>
            <a:solidFill>
              <a:srgbClr val="00B0F0"/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93" name="Freeform 242"/>
            <p:cNvSpPr>
              <a:spLocks/>
            </p:cNvSpPr>
            <p:nvPr/>
          </p:nvSpPr>
          <p:spPr bwMode="auto">
            <a:xfrm>
              <a:off x="5908468" y="2438766"/>
              <a:ext cx="101949" cy="93304"/>
            </a:xfrm>
            <a:custGeom>
              <a:avLst/>
              <a:gdLst>
                <a:gd name="T0" fmla="*/ 18 w 170"/>
                <a:gd name="T1" fmla="*/ 59 h 190"/>
                <a:gd name="T2" fmla="*/ 16 w 170"/>
                <a:gd name="T3" fmla="*/ 58 h 190"/>
                <a:gd name="T4" fmla="*/ 14 w 170"/>
                <a:gd name="T5" fmla="*/ 57 h 190"/>
                <a:gd name="T6" fmla="*/ 13 w 170"/>
                <a:gd name="T7" fmla="*/ 59 h 190"/>
                <a:gd name="T8" fmla="*/ 10 w 170"/>
                <a:gd name="T9" fmla="*/ 61 h 190"/>
                <a:gd name="T10" fmla="*/ 10 w 170"/>
                <a:gd name="T11" fmla="*/ 59 h 190"/>
                <a:gd name="T12" fmla="*/ 10 w 170"/>
                <a:gd name="T13" fmla="*/ 59 h 190"/>
                <a:gd name="T14" fmla="*/ 9 w 170"/>
                <a:gd name="T15" fmla="*/ 59 h 190"/>
                <a:gd name="T16" fmla="*/ 6 w 170"/>
                <a:gd name="T17" fmla="*/ 58 h 190"/>
                <a:gd name="T18" fmla="*/ 8 w 170"/>
                <a:gd name="T19" fmla="*/ 57 h 190"/>
                <a:gd name="T20" fmla="*/ 7 w 170"/>
                <a:gd name="T21" fmla="*/ 57 h 190"/>
                <a:gd name="T22" fmla="*/ 4 w 170"/>
                <a:gd name="T23" fmla="*/ 56 h 190"/>
                <a:gd name="T24" fmla="*/ 5 w 170"/>
                <a:gd name="T25" fmla="*/ 54 h 190"/>
                <a:gd name="T26" fmla="*/ 8 w 170"/>
                <a:gd name="T27" fmla="*/ 51 h 190"/>
                <a:gd name="T28" fmla="*/ 9 w 170"/>
                <a:gd name="T29" fmla="*/ 49 h 190"/>
                <a:gd name="T30" fmla="*/ 12 w 170"/>
                <a:gd name="T31" fmla="*/ 49 h 190"/>
                <a:gd name="T32" fmla="*/ 8 w 170"/>
                <a:gd name="T33" fmla="*/ 48 h 190"/>
                <a:gd name="T34" fmla="*/ 9 w 170"/>
                <a:gd name="T35" fmla="*/ 45 h 190"/>
                <a:gd name="T36" fmla="*/ 10 w 170"/>
                <a:gd name="T37" fmla="*/ 43 h 190"/>
                <a:gd name="T38" fmla="*/ 10 w 170"/>
                <a:gd name="T39" fmla="*/ 41 h 190"/>
                <a:gd name="T40" fmla="*/ 10 w 170"/>
                <a:gd name="T41" fmla="*/ 40 h 190"/>
                <a:gd name="T42" fmla="*/ 9 w 170"/>
                <a:gd name="T43" fmla="*/ 39 h 190"/>
                <a:gd name="T44" fmla="*/ 5 w 170"/>
                <a:gd name="T45" fmla="*/ 38 h 190"/>
                <a:gd name="T46" fmla="*/ 3 w 170"/>
                <a:gd name="T47" fmla="*/ 39 h 190"/>
                <a:gd name="T48" fmla="*/ 1 w 170"/>
                <a:gd name="T49" fmla="*/ 37 h 190"/>
                <a:gd name="T50" fmla="*/ 2 w 170"/>
                <a:gd name="T51" fmla="*/ 32 h 190"/>
                <a:gd name="T52" fmla="*/ 8 w 170"/>
                <a:gd name="T53" fmla="*/ 29 h 190"/>
                <a:gd name="T54" fmla="*/ 12 w 170"/>
                <a:gd name="T55" fmla="*/ 28 h 190"/>
                <a:gd name="T56" fmla="*/ 14 w 170"/>
                <a:gd name="T57" fmla="*/ 26 h 190"/>
                <a:gd name="T58" fmla="*/ 22 w 170"/>
                <a:gd name="T59" fmla="*/ 19 h 190"/>
                <a:gd name="T60" fmla="*/ 23 w 170"/>
                <a:gd name="T61" fmla="*/ 15 h 190"/>
                <a:gd name="T62" fmla="*/ 25 w 170"/>
                <a:gd name="T63" fmla="*/ 14 h 190"/>
                <a:gd name="T64" fmla="*/ 28 w 170"/>
                <a:gd name="T65" fmla="*/ 17 h 190"/>
                <a:gd name="T66" fmla="*/ 35 w 170"/>
                <a:gd name="T67" fmla="*/ 18 h 190"/>
                <a:gd name="T68" fmla="*/ 37 w 170"/>
                <a:gd name="T69" fmla="*/ 16 h 190"/>
                <a:gd name="T70" fmla="*/ 37 w 170"/>
                <a:gd name="T71" fmla="*/ 12 h 190"/>
                <a:gd name="T72" fmla="*/ 45 w 170"/>
                <a:gd name="T73" fmla="*/ 10 h 190"/>
                <a:gd name="T74" fmla="*/ 51 w 170"/>
                <a:gd name="T75" fmla="*/ 6 h 190"/>
                <a:gd name="T76" fmla="*/ 53 w 170"/>
                <a:gd name="T77" fmla="*/ 0 h 190"/>
                <a:gd name="T78" fmla="*/ 57 w 170"/>
                <a:gd name="T79" fmla="*/ 4 h 190"/>
                <a:gd name="T80" fmla="*/ 61 w 170"/>
                <a:gd name="T81" fmla="*/ 8 h 190"/>
                <a:gd name="T82" fmla="*/ 57 w 170"/>
                <a:gd name="T83" fmla="*/ 10 h 190"/>
                <a:gd name="T84" fmla="*/ 55 w 170"/>
                <a:gd name="T85" fmla="*/ 13 h 190"/>
                <a:gd name="T86" fmla="*/ 52 w 170"/>
                <a:gd name="T87" fmla="*/ 16 h 190"/>
                <a:gd name="T88" fmla="*/ 52 w 170"/>
                <a:gd name="T89" fmla="*/ 20 h 190"/>
                <a:gd name="T90" fmla="*/ 49 w 170"/>
                <a:gd name="T91" fmla="*/ 27 h 190"/>
                <a:gd name="T92" fmla="*/ 45 w 170"/>
                <a:gd name="T93" fmla="*/ 30 h 190"/>
                <a:gd name="T94" fmla="*/ 41 w 170"/>
                <a:gd name="T95" fmla="*/ 33 h 190"/>
                <a:gd name="T96" fmla="*/ 37 w 170"/>
                <a:gd name="T97" fmla="*/ 34 h 190"/>
                <a:gd name="T98" fmla="*/ 33 w 170"/>
                <a:gd name="T99" fmla="*/ 37 h 190"/>
                <a:gd name="T100" fmla="*/ 32 w 170"/>
                <a:gd name="T101" fmla="*/ 40 h 190"/>
                <a:gd name="T102" fmla="*/ 31 w 170"/>
                <a:gd name="T103" fmla="*/ 41 h 190"/>
                <a:gd name="T104" fmla="*/ 31 w 170"/>
                <a:gd name="T105" fmla="*/ 44 h 190"/>
                <a:gd name="T106" fmla="*/ 35 w 170"/>
                <a:gd name="T107" fmla="*/ 46 h 190"/>
                <a:gd name="T108" fmla="*/ 38 w 170"/>
                <a:gd name="T109" fmla="*/ 48 h 190"/>
                <a:gd name="T110" fmla="*/ 39 w 170"/>
                <a:gd name="T111" fmla="*/ 51 h 190"/>
                <a:gd name="T112" fmla="*/ 27 w 170"/>
                <a:gd name="T113" fmla="*/ 53 h 19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w 170"/>
                <a:gd name="T172" fmla="*/ 0 h 190"/>
                <a:gd name="T173" fmla="*/ 170 w 170"/>
                <a:gd name="T174" fmla="*/ 190 h 190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T171" t="T172" r="T173" b="T174"/>
              <a:pathLst>
                <a:path w="170" h="190">
                  <a:moveTo>
                    <a:pt x="58" y="185"/>
                  </a:moveTo>
                  <a:lnTo>
                    <a:pt x="58" y="183"/>
                  </a:lnTo>
                  <a:lnTo>
                    <a:pt x="56" y="183"/>
                  </a:lnTo>
                  <a:lnTo>
                    <a:pt x="55" y="185"/>
                  </a:lnTo>
                  <a:lnTo>
                    <a:pt x="53" y="183"/>
                  </a:lnTo>
                  <a:lnTo>
                    <a:pt x="51" y="183"/>
                  </a:lnTo>
                  <a:lnTo>
                    <a:pt x="53" y="185"/>
                  </a:lnTo>
                  <a:lnTo>
                    <a:pt x="51" y="185"/>
                  </a:lnTo>
                  <a:lnTo>
                    <a:pt x="51" y="187"/>
                  </a:lnTo>
                  <a:lnTo>
                    <a:pt x="51" y="188"/>
                  </a:lnTo>
                  <a:lnTo>
                    <a:pt x="48" y="188"/>
                  </a:lnTo>
                  <a:lnTo>
                    <a:pt x="48" y="187"/>
                  </a:lnTo>
                  <a:lnTo>
                    <a:pt x="48" y="183"/>
                  </a:lnTo>
                  <a:lnTo>
                    <a:pt x="46" y="183"/>
                  </a:lnTo>
                  <a:lnTo>
                    <a:pt x="46" y="181"/>
                  </a:lnTo>
                  <a:lnTo>
                    <a:pt x="45" y="181"/>
                  </a:lnTo>
                  <a:lnTo>
                    <a:pt x="45" y="183"/>
                  </a:lnTo>
                  <a:lnTo>
                    <a:pt x="46" y="185"/>
                  </a:lnTo>
                  <a:lnTo>
                    <a:pt x="45" y="185"/>
                  </a:lnTo>
                  <a:lnTo>
                    <a:pt x="43" y="183"/>
                  </a:lnTo>
                  <a:lnTo>
                    <a:pt x="41" y="181"/>
                  </a:lnTo>
                  <a:lnTo>
                    <a:pt x="41" y="180"/>
                  </a:lnTo>
                  <a:lnTo>
                    <a:pt x="40" y="180"/>
                  </a:lnTo>
                  <a:lnTo>
                    <a:pt x="38" y="178"/>
                  </a:lnTo>
                  <a:lnTo>
                    <a:pt x="34" y="178"/>
                  </a:lnTo>
                  <a:lnTo>
                    <a:pt x="36" y="180"/>
                  </a:lnTo>
                  <a:lnTo>
                    <a:pt x="38" y="180"/>
                  </a:lnTo>
                  <a:lnTo>
                    <a:pt x="38" y="181"/>
                  </a:lnTo>
                  <a:lnTo>
                    <a:pt x="40" y="181"/>
                  </a:lnTo>
                  <a:lnTo>
                    <a:pt x="38" y="183"/>
                  </a:lnTo>
                  <a:lnTo>
                    <a:pt x="36" y="181"/>
                  </a:lnTo>
                  <a:lnTo>
                    <a:pt x="36" y="183"/>
                  </a:lnTo>
                  <a:lnTo>
                    <a:pt x="36" y="187"/>
                  </a:lnTo>
                  <a:lnTo>
                    <a:pt x="34" y="187"/>
                  </a:lnTo>
                  <a:lnTo>
                    <a:pt x="33" y="187"/>
                  </a:lnTo>
                  <a:lnTo>
                    <a:pt x="31" y="187"/>
                  </a:lnTo>
                  <a:lnTo>
                    <a:pt x="33" y="188"/>
                  </a:lnTo>
                  <a:lnTo>
                    <a:pt x="31" y="188"/>
                  </a:lnTo>
                  <a:lnTo>
                    <a:pt x="29" y="188"/>
                  </a:lnTo>
                  <a:lnTo>
                    <a:pt x="29" y="190"/>
                  </a:lnTo>
                  <a:lnTo>
                    <a:pt x="28" y="190"/>
                  </a:lnTo>
                  <a:lnTo>
                    <a:pt x="28" y="188"/>
                  </a:lnTo>
                  <a:lnTo>
                    <a:pt x="28" y="187"/>
                  </a:lnTo>
                  <a:lnTo>
                    <a:pt x="29" y="188"/>
                  </a:lnTo>
                  <a:lnTo>
                    <a:pt x="31" y="188"/>
                  </a:lnTo>
                  <a:lnTo>
                    <a:pt x="31" y="187"/>
                  </a:lnTo>
                  <a:lnTo>
                    <a:pt x="29" y="187"/>
                  </a:lnTo>
                  <a:lnTo>
                    <a:pt x="29" y="185"/>
                  </a:lnTo>
                  <a:lnTo>
                    <a:pt x="31" y="185"/>
                  </a:lnTo>
                  <a:lnTo>
                    <a:pt x="31" y="183"/>
                  </a:lnTo>
                  <a:lnTo>
                    <a:pt x="33" y="183"/>
                  </a:lnTo>
                  <a:lnTo>
                    <a:pt x="31" y="183"/>
                  </a:lnTo>
                  <a:lnTo>
                    <a:pt x="31" y="181"/>
                  </a:lnTo>
                  <a:lnTo>
                    <a:pt x="31" y="183"/>
                  </a:lnTo>
                  <a:lnTo>
                    <a:pt x="29" y="181"/>
                  </a:lnTo>
                  <a:lnTo>
                    <a:pt x="29" y="183"/>
                  </a:lnTo>
                  <a:lnTo>
                    <a:pt x="31" y="183"/>
                  </a:lnTo>
                  <a:lnTo>
                    <a:pt x="29" y="185"/>
                  </a:lnTo>
                  <a:lnTo>
                    <a:pt x="29" y="183"/>
                  </a:lnTo>
                  <a:lnTo>
                    <a:pt x="28" y="185"/>
                  </a:lnTo>
                  <a:lnTo>
                    <a:pt x="26" y="187"/>
                  </a:lnTo>
                  <a:lnTo>
                    <a:pt x="28" y="185"/>
                  </a:lnTo>
                  <a:lnTo>
                    <a:pt x="26" y="185"/>
                  </a:lnTo>
                  <a:lnTo>
                    <a:pt x="24" y="185"/>
                  </a:lnTo>
                  <a:lnTo>
                    <a:pt x="26" y="183"/>
                  </a:lnTo>
                  <a:lnTo>
                    <a:pt x="26" y="181"/>
                  </a:lnTo>
                  <a:lnTo>
                    <a:pt x="24" y="181"/>
                  </a:lnTo>
                  <a:lnTo>
                    <a:pt x="24" y="183"/>
                  </a:lnTo>
                  <a:lnTo>
                    <a:pt x="23" y="183"/>
                  </a:lnTo>
                  <a:lnTo>
                    <a:pt x="21" y="183"/>
                  </a:lnTo>
                  <a:lnTo>
                    <a:pt x="19" y="183"/>
                  </a:lnTo>
                  <a:lnTo>
                    <a:pt x="17" y="181"/>
                  </a:lnTo>
                  <a:lnTo>
                    <a:pt x="19" y="181"/>
                  </a:lnTo>
                  <a:lnTo>
                    <a:pt x="19" y="180"/>
                  </a:lnTo>
                  <a:lnTo>
                    <a:pt x="21" y="180"/>
                  </a:lnTo>
                  <a:lnTo>
                    <a:pt x="23" y="181"/>
                  </a:lnTo>
                  <a:lnTo>
                    <a:pt x="23" y="180"/>
                  </a:lnTo>
                  <a:lnTo>
                    <a:pt x="21" y="178"/>
                  </a:lnTo>
                  <a:lnTo>
                    <a:pt x="21" y="176"/>
                  </a:lnTo>
                  <a:lnTo>
                    <a:pt x="23" y="176"/>
                  </a:lnTo>
                  <a:lnTo>
                    <a:pt x="24" y="176"/>
                  </a:lnTo>
                  <a:lnTo>
                    <a:pt x="24" y="178"/>
                  </a:lnTo>
                  <a:lnTo>
                    <a:pt x="26" y="176"/>
                  </a:lnTo>
                  <a:lnTo>
                    <a:pt x="24" y="176"/>
                  </a:lnTo>
                  <a:lnTo>
                    <a:pt x="24" y="175"/>
                  </a:lnTo>
                  <a:lnTo>
                    <a:pt x="23" y="175"/>
                  </a:lnTo>
                  <a:lnTo>
                    <a:pt x="21" y="176"/>
                  </a:lnTo>
                  <a:lnTo>
                    <a:pt x="19" y="176"/>
                  </a:lnTo>
                  <a:lnTo>
                    <a:pt x="17" y="176"/>
                  </a:lnTo>
                  <a:lnTo>
                    <a:pt x="16" y="175"/>
                  </a:lnTo>
                  <a:lnTo>
                    <a:pt x="12" y="175"/>
                  </a:lnTo>
                  <a:lnTo>
                    <a:pt x="11" y="175"/>
                  </a:lnTo>
                  <a:lnTo>
                    <a:pt x="9" y="175"/>
                  </a:lnTo>
                  <a:lnTo>
                    <a:pt x="9" y="173"/>
                  </a:lnTo>
                  <a:lnTo>
                    <a:pt x="11" y="173"/>
                  </a:lnTo>
                  <a:lnTo>
                    <a:pt x="12" y="173"/>
                  </a:lnTo>
                  <a:lnTo>
                    <a:pt x="14" y="173"/>
                  </a:lnTo>
                  <a:lnTo>
                    <a:pt x="14" y="171"/>
                  </a:lnTo>
                  <a:lnTo>
                    <a:pt x="16" y="171"/>
                  </a:lnTo>
                  <a:lnTo>
                    <a:pt x="17" y="171"/>
                  </a:lnTo>
                  <a:lnTo>
                    <a:pt x="17" y="170"/>
                  </a:lnTo>
                  <a:lnTo>
                    <a:pt x="16" y="171"/>
                  </a:lnTo>
                  <a:lnTo>
                    <a:pt x="14" y="170"/>
                  </a:lnTo>
                  <a:lnTo>
                    <a:pt x="14" y="168"/>
                  </a:lnTo>
                  <a:lnTo>
                    <a:pt x="16" y="166"/>
                  </a:lnTo>
                  <a:lnTo>
                    <a:pt x="16" y="165"/>
                  </a:lnTo>
                  <a:lnTo>
                    <a:pt x="17" y="163"/>
                  </a:lnTo>
                  <a:lnTo>
                    <a:pt x="19" y="161"/>
                  </a:lnTo>
                  <a:lnTo>
                    <a:pt x="19" y="159"/>
                  </a:lnTo>
                  <a:lnTo>
                    <a:pt x="19" y="158"/>
                  </a:lnTo>
                  <a:lnTo>
                    <a:pt x="21" y="159"/>
                  </a:lnTo>
                  <a:lnTo>
                    <a:pt x="21" y="158"/>
                  </a:lnTo>
                  <a:lnTo>
                    <a:pt x="23" y="159"/>
                  </a:lnTo>
                  <a:lnTo>
                    <a:pt x="23" y="158"/>
                  </a:lnTo>
                  <a:lnTo>
                    <a:pt x="23" y="156"/>
                  </a:lnTo>
                  <a:lnTo>
                    <a:pt x="24" y="156"/>
                  </a:lnTo>
                  <a:lnTo>
                    <a:pt x="23" y="156"/>
                  </a:lnTo>
                  <a:lnTo>
                    <a:pt x="24" y="156"/>
                  </a:lnTo>
                  <a:lnTo>
                    <a:pt x="26" y="156"/>
                  </a:lnTo>
                  <a:lnTo>
                    <a:pt x="26" y="154"/>
                  </a:lnTo>
                  <a:lnTo>
                    <a:pt x="28" y="156"/>
                  </a:lnTo>
                  <a:lnTo>
                    <a:pt x="28" y="154"/>
                  </a:lnTo>
                  <a:lnTo>
                    <a:pt x="29" y="156"/>
                  </a:lnTo>
                  <a:lnTo>
                    <a:pt x="31" y="154"/>
                  </a:lnTo>
                  <a:lnTo>
                    <a:pt x="34" y="156"/>
                  </a:lnTo>
                  <a:lnTo>
                    <a:pt x="36" y="156"/>
                  </a:lnTo>
                  <a:lnTo>
                    <a:pt x="34" y="154"/>
                  </a:lnTo>
                  <a:lnTo>
                    <a:pt x="33" y="153"/>
                  </a:lnTo>
                  <a:lnTo>
                    <a:pt x="31" y="151"/>
                  </a:lnTo>
                  <a:lnTo>
                    <a:pt x="31" y="153"/>
                  </a:lnTo>
                  <a:lnTo>
                    <a:pt x="28" y="153"/>
                  </a:lnTo>
                  <a:lnTo>
                    <a:pt x="26" y="153"/>
                  </a:lnTo>
                  <a:lnTo>
                    <a:pt x="26" y="151"/>
                  </a:lnTo>
                  <a:lnTo>
                    <a:pt x="24" y="153"/>
                  </a:lnTo>
                  <a:lnTo>
                    <a:pt x="24" y="151"/>
                  </a:lnTo>
                  <a:lnTo>
                    <a:pt x="23" y="151"/>
                  </a:lnTo>
                  <a:lnTo>
                    <a:pt x="24" y="149"/>
                  </a:lnTo>
                  <a:lnTo>
                    <a:pt x="24" y="148"/>
                  </a:lnTo>
                  <a:lnTo>
                    <a:pt x="24" y="146"/>
                  </a:lnTo>
                  <a:lnTo>
                    <a:pt x="24" y="144"/>
                  </a:lnTo>
                  <a:lnTo>
                    <a:pt x="26" y="144"/>
                  </a:lnTo>
                  <a:lnTo>
                    <a:pt x="24" y="142"/>
                  </a:lnTo>
                  <a:lnTo>
                    <a:pt x="26" y="142"/>
                  </a:lnTo>
                  <a:lnTo>
                    <a:pt x="26" y="141"/>
                  </a:lnTo>
                  <a:lnTo>
                    <a:pt x="28" y="141"/>
                  </a:lnTo>
                  <a:lnTo>
                    <a:pt x="26" y="139"/>
                  </a:lnTo>
                  <a:lnTo>
                    <a:pt x="28" y="139"/>
                  </a:lnTo>
                  <a:lnTo>
                    <a:pt x="28" y="137"/>
                  </a:lnTo>
                  <a:lnTo>
                    <a:pt x="29" y="136"/>
                  </a:lnTo>
                  <a:lnTo>
                    <a:pt x="28" y="136"/>
                  </a:lnTo>
                  <a:lnTo>
                    <a:pt x="29" y="136"/>
                  </a:lnTo>
                  <a:lnTo>
                    <a:pt x="29" y="134"/>
                  </a:lnTo>
                  <a:lnTo>
                    <a:pt x="31" y="134"/>
                  </a:lnTo>
                  <a:lnTo>
                    <a:pt x="31" y="132"/>
                  </a:lnTo>
                  <a:lnTo>
                    <a:pt x="31" y="131"/>
                  </a:lnTo>
                  <a:lnTo>
                    <a:pt x="33" y="131"/>
                  </a:lnTo>
                  <a:lnTo>
                    <a:pt x="33" y="129"/>
                  </a:lnTo>
                  <a:lnTo>
                    <a:pt x="31" y="129"/>
                  </a:lnTo>
                  <a:lnTo>
                    <a:pt x="29" y="129"/>
                  </a:lnTo>
                  <a:lnTo>
                    <a:pt x="28" y="129"/>
                  </a:lnTo>
                  <a:lnTo>
                    <a:pt x="29" y="129"/>
                  </a:lnTo>
                  <a:lnTo>
                    <a:pt x="29" y="127"/>
                  </a:lnTo>
                  <a:lnTo>
                    <a:pt x="31" y="125"/>
                  </a:lnTo>
                  <a:lnTo>
                    <a:pt x="33" y="122"/>
                  </a:lnTo>
                  <a:lnTo>
                    <a:pt x="31" y="122"/>
                  </a:lnTo>
                  <a:lnTo>
                    <a:pt x="29" y="124"/>
                  </a:lnTo>
                  <a:lnTo>
                    <a:pt x="28" y="124"/>
                  </a:lnTo>
                  <a:lnTo>
                    <a:pt x="28" y="125"/>
                  </a:lnTo>
                  <a:lnTo>
                    <a:pt x="26" y="125"/>
                  </a:lnTo>
                  <a:lnTo>
                    <a:pt x="26" y="124"/>
                  </a:lnTo>
                  <a:lnTo>
                    <a:pt x="24" y="124"/>
                  </a:lnTo>
                  <a:lnTo>
                    <a:pt x="26" y="122"/>
                  </a:lnTo>
                  <a:lnTo>
                    <a:pt x="26" y="120"/>
                  </a:lnTo>
                  <a:lnTo>
                    <a:pt x="24" y="122"/>
                  </a:lnTo>
                  <a:lnTo>
                    <a:pt x="23" y="122"/>
                  </a:lnTo>
                  <a:lnTo>
                    <a:pt x="24" y="122"/>
                  </a:lnTo>
                  <a:lnTo>
                    <a:pt x="23" y="124"/>
                  </a:lnTo>
                  <a:lnTo>
                    <a:pt x="23" y="122"/>
                  </a:lnTo>
                  <a:lnTo>
                    <a:pt x="21" y="122"/>
                  </a:lnTo>
                  <a:lnTo>
                    <a:pt x="19" y="120"/>
                  </a:lnTo>
                  <a:lnTo>
                    <a:pt x="17" y="120"/>
                  </a:lnTo>
                  <a:lnTo>
                    <a:pt x="16" y="120"/>
                  </a:lnTo>
                  <a:lnTo>
                    <a:pt x="16" y="119"/>
                  </a:lnTo>
                  <a:lnTo>
                    <a:pt x="14" y="117"/>
                  </a:lnTo>
                  <a:lnTo>
                    <a:pt x="12" y="117"/>
                  </a:lnTo>
                  <a:lnTo>
                    <a:pt x="12" y="115"/>
                  </a:lnTo>
                  <a:lnTo>
                    <a:pt x="12" y="117"/>
                  </a:lnTo>
                  <a:lnTo>
                    <a:pt x="12" y="119"/>
                  </a:lnTo>
                  <a:lnTo>
                    <a:pt x="12" y="120"/>
                  </a:lnTo>
                  <a:lnTo>
                    <a:pt x="11" y="120"/>
                  </a:lnTo>
                  <a:lnTo>
                    <a:pt x="11" y="122"/>
                  </a:lnTo>
                  <a:lnTo>
                    <a:pt x="9" y="122"/>
                  </a:lnTo>
                  <a:lnTo>
                    <a:pt x="9" y="120"/>
                  </a:lnTo>
                  <a:lnTo>
                    <a:pt x="9" y="119"/>
                  </a:lnTo>
                  <a:lnTo>
                    <a:pt x="7" y="117"/>
                  </a:lnTo>
                  <a:lnTo>
                    <a:pt x="7" y="115"/>
                  </a:lnTo>
                  <a:lnTo>
                    <a:pt x="7" y="114"/>
                  </a:lnTo>
                  <a:lnTo>
                    <a:pt x="6" y="114"/>
                  </a:lnTo>
                  <a:lnTo>
                    <a:pt x="4" y="114"/>
                  </a:lnTo>
                  <a:lnTo>
                    <a:pt x="2" y="114"/>
                  </a:lnTo>
                  <a:lnTo>
                    <a:pt x="2" y="112"/>
                  </a:lnTo>
                  <a:lnTo>
                    <a:pt x="0" y="110"/>
                  </a:lnTo>
                  <a:lnTo>
                    <a:pt x="0" y="109"/>
                  </a:lnTo>
                  <a:lnTo>
                    <a:pt x="2" y="109"/>
                  </a:lnTo>
                  <a:lnTo>
                    <a:pt x="4" y="107"/>
                  </a:lnTo>
                  <a:lnTo>
                    <a:pt x="4" y="105"/>
                  </a:lnTo>
                  <a:lnTo>
                    <a:pt x="4" y="102"/>
                  </a:lnTo>
                  <a:lnTo>
                    <a:pt x="6" y="100"/>
                  </a:lnTo>
                  <a:lnTo>
                    <a:pt x="7" y="98"/>
                  </a:lnTo>
                  <a:lnTo>
                    <a:pt x="12" y="95"/>
                  </a:lnTo>
                  <a:lnTo>
                    <a:pt x="14" y="93"/>
                  </a:lnTo>
                  <a:lnTo>
                    <a:pt x="17" y="90"/>
                  </a:lnTo>
                  <a:lnTo>
                    <a:pt x="19" y="90"/>
                  </a:lnTo>
                  <a:lnTo>
                    <a:pt x="19" y="92"/>
                  </a:lnTo>
                  <a:lnTo>
                    <a:pt x="21" y="92"/>
                  </a:lnTo>
                  <a:lnTo>
                    <a:pt x="21" y="90"/>
                  </a:lnTo>
                  <a:lnTo>
                    <a:pt x="23" y="88"/>
                  </a:lnTo>
                  <a:lnTo>
                    <a:pt x="24" y="88"/>
                  </a:lnTo>
                  <a:lnTo>
                    <a:pt x="26" y="86"/>
                  </a:lnTo>
                  <a:lnTo>
                    <a:pt x="28" y="86"/>
                  </a:lnTo>
                  <a:lnTo>
                    <a:pt x="29" y="86"/>
                  </a:lnTo>
                  <a:lnTo>
                    <a:pt x="31" y="86"/>
                  </a:lnTo>
                  <a:lnTo>
                    <a:pt x="31" y="88"/>
                  </a:lnTo>
                  <a:lnTo>
                    <a:pt x="33" y="88"/>
                  </a:lnTo>
                  <a:lnTo>
                    <a:pt x="33" y="86"/>
                  </a:lnTo>
                  <a:lnTo>
                    <a:pt x="33" y="85"/>
                  </a:lnTo>
                  <a:lnTo>
                    <a:pt x="34" y="83"/>
                  </a:lnTo>
                  <a:lnTo>
                    <a:pt x="36" y="81"/>
                  </a:lnTo>
                  <a:lnTo>
                    <a:pt x="38" y="83"/>
                  </a:lnTo>
                  <a:lnTo>
                    <a:pt x="38" y="85"/>
                  </a:lnTo>
                  <a:lnTo>
                    <a:pt x="38" y="81"/>
                  </a:lnTo>
                  <a:lnTo>
                    <a:pt x="38" y="80"/>
                  </a:lnTo>
                  <a:lnTo>
                    <a:pt x="41" y="78"/>
                  </a:lnTo>
                  <a:lnTo>
                    <a:pt x="43" y="76"/>
                  </a:lnTo>
                  <a:lnTo>
                    <a:pt x="46" y="75"/>
                  </a:lnTo>
                  <a:lnTo>
                    <a:pt x="51" y="69"/>
                  </a:lnTo>
                  <a:lnTo>
                    <a:pt x="53" y="66"/>
                  </a:lnTo>
                  <a:lnTo>
                    <a:pt x="60" y="59"/>
                  </a:lnTo>
                  <a:lnTo>
                    <a:pt x="60" y="61"/>
                  </a:lnTo>
                  <a:lnTo>
                    <a:pt x="62" y="59"/>
                  </a:lnTo>
                  <a:lnTo>
                    <a:pt x="62" y="58"/>
                  </a:lnTo>
                  <a:lnTo>
                    <a:pt x="62" y="56"/>
                  </a:lnTo>
                  <a:lnTo>
                    <a:pt x="62" y="51"/>
                  </a:lnTo>
                  <a:lnTo>
                    <a:pt x="63" y="49"/>
                  </a:lnTo>
                  <a:lnTo>
                    <a:pt x="65" y="51"/>
                  </a:lnTo>
                  <a:lnTo>
                    <a:pt x="65" y="49"/>
                  </a:lnTo>
                  <a:lnTo>
                    <a:pt x="65" y="47"/>
                  </a:lnTo>
                  <a:lnTo>
                    <a:pt x="65" y="46"/>
                  </a:lnTo>
                  <a:lnTo>
                    <a:pt x="67" y="47"/>
                  </a:lnTo>
                  <a:lnTo>
                    <a:pt x="67" y="49"/>
                  </a:lnTo>
                  <a:lnTo>
                    <a:pt x="68" y="49"/>
                  </a:lnTo>
                  <a:lnTo>
                    <a:pt x="68" y="47"/>
                  </a:lnTo>
                  <a:lnTo>
                    <a:pt x="70" y="47"/>
                  </a:lnTo>
                  <a:lnTo>
                    <a:pt x="68" y="47"/>
                  </a:lnTo>
                  <a:lnTo>
                    <a:pt x="70" y="46"/>
                  </a:lnTo>
                  <a:lnTo>
                    <a:pt x="70" y="44"/>
                  </a:lnTo>
                  <a:lnTo>
                    <a:pt x="72" y="46"/>
                  </a:lnTo>
                  <a:lnTo>
                    <a:pt x="75" y="47"/>
                  </a:lnTo>
                  <a:lnTo>
                    <a:pt x="75" y="49"/>
                  </a:lnTo>
                  <a:lnTo>
                    <a:pt x="77" y="53"/>
                  </a:lnTo>
                  <a:lnTo>
                    <a:pt x="79" y="53"/>
                  </a:lnTo>
                  <a:lnTo>
                    <a:pt x="77" y="53"/>
                  </a:lnTo>
                  <a:lnTo>
                    <a:pt x="77" y="54"/>
                  </a:lnTo>
                  <a:lnTo>
                    <a:pt x="79" y="54"/>
                  </a:lnTo>
                  <a:lnTo>
                    <a:pt x="80" y="54"/>
                  </a:lnTo>
                  <a:lnTo>
                    <a:pt x="82" y="54"/>
                  </a:lnTo>
                  <a:lnTo>
                    <a:pt x="82" y="56"/>
                  </a:lnTo>
                  <a:lnTo>
                    <a:pt x="84" y="56"/>
                  </a:lnTo>
                  <a:lnTo>
                    <a:pt x="85" y="56"/>
                  </a:lnTo>
                  <a:lnTo>
                    <a:pt x="90" y="58"/>
                  </a:lnTo>
                  <a:lnTo>
                    <a:pt x="94" y="56"/>
                  </a:lnTo>
                  <a:lnTo>
                    <a:pt x="97" y="56"/>
                  </a:lnTo>
                  <a:lnTo>
                    <a:pt x="101" y="56"/>
                  </a:lnTo>
                  <a:lnTo>
                    <a:pt x="104" y="58"/>
                  </a:lnTo>
                  <a:lnTo>
                    <a:pt x="106" y="56"/>
                  </a:lnTo>
                  <a:lnTo>
                    <a:pt x="107" y="53"/>
                  </a:lnTo>
                  <a:lnTo>
                    <a:pt x="107" y="51"/>
                  </a:lnTo>
                  <a:lnTo>
                    <a:pt x="107" y="49"/>
                  </a:lnTo>
                  <a:lnTo>
                    <a:pt x="106" y="49"/>
                  </a:lnTo>
                  <a:lnTo>
                    <a:pt x="104" y="49"/>
                  </a:lnTo>
                  <a:lnTo>
                    <a:pt x="102" y="47"/>
                  </a:lnTo>
                  <a:lnTo>
                    <a:pt x="102" y="46"/>
                  </a:lnTo>
                  <a:lnTo>
                    <a:pt x="102" y="42"/>
                  </a:lnTo>
                  <a:lnTo>
                    <a:pt x="101" y="41"/>
                  </a:lnTo>
                  <a:lnTo>
                    <a:pt x="101" y="39"/>
                  </a:lnTo>
                  <a:lnTo>
                    <a:pt x="101" y="37"/>
                  </a:lnTo>
                  <a:lnTo>
                    <a:pt x="102" y="36"/>
                  </a:lnTo>
                  <a:lnTo>
                    <a:pt x="104" y="36"/>
                  </a:lnTo>
                  <a:lnTo>
                    <a:pt x="106" y="36"/>
                  </a:lnTo>
                  <a:lnTo>
                    <a:pt x="107" y="37"/>
                  </a:lnTo>
                  <a:lnTo>
                    <a:pt x="109" y="37"/>
                  </a:lnTo>
                  <a:lnTo>
                    <a:pt x="113" y="36"/>
                  </a:lnTo>
                  <a:lnTo>
                    <a:pt x="114" y="36"/>
                  </a:lnTo>
                  <a:lnTo>
                    <a:pt x="121" y="36"/>
                  </a:lnTo>
                  <a:lnTo>
                    <a:pt x="124" y="34"/>
                  </a:lnTo>
                  <a:lnTo>
                    <a:pt x="126" y="32"/>
                  </a:lnTo>
                  <a:lnTo>
                    <a:pt x="128" y="30"/>
                  </a:lnTo>
                  <a:lnTo>
                    <a:pt x="129" y="29"/>
                  </a:lnTo>
                  <a:lnTo>
                    <a:pt x="131" y="24"/>
                  </a:lnTo>
                  <a:lnTo>
                    <a:pt x="135" y="22"/>
                  </a:lnTo>
                  <a:lnTo>
                    <a:pt x="136" y="20"/>
                  </a:lnTo>
                  <a:lnTo>
                    <a:pt x="138" y="22"/>
                  </a:lnTo>
                  <a:lnTo>
                    <a:pt x="140" y="22"/>
                  </a:lnTo>
                  <a:lnTo>
                    <a:pt x="141" y="20"/>
                  </a:lnTo>
                  <a:lnTo>
                    <a:pt x="143" y="20"/>
                  </a:lnTo>
                  <a:lnTo>
                    <a:pt x="145" y="20"/>
                  </a:lnTo>
                  <a:lnTo>
                    <a:pt x="145" y="13"/>
                  </a:lnTo>
                  <a:lnTo>
                    <a:pt x="145" y="8"/>
                  </a:lnTo>
                  <a:lnTo>
                    <a:pt x="146" y="5"/>
                  </a:lnTo>
                  <a:lnTo>
                    <a:pt x="146" y="3"/>
                  </a:lnTo>
                  <a:lnTo>
                    <a:pt x="146" y="2"/>
                  </a:lnTo>
                  <a:lnTo>
                    <a:pt x="148" y="0"/>
                  </a:lnTo>
                  <a:lnTo>
                    <a:pt x="150" y="2"/>
                  </a:lnTo>
                  <a:lnTo>
                    <a:pt x="153" y="0"/>
                  </a:lnTo>
                  <a:lnTo>
                    <a:pt x="155" y="2"/>
                  </a:lnTo>
                  <a:lnTo>
                    <a:pt x="155" y="3"/>
                  </a:lnTo>
                  <a:lnTo>
                    <a:pt x="157" y="5"/>
                  </a:lnTo>
                  <a:lnTo>
                    <a:pt x="158" y="7"/>
                  </a:lnTo>
                  <a:lnTo>
                    <a:pt x="158" y="10"/>
                  </a:lnTo>
                  <a:lnTo>
                    <a:pt x="160" y="12"/>
                  </a:lnTo>
                  <a:lnTo>
                    <a:pt x="163" y="13"/>
                  </a:lnTo>
                  <a:lnTo>
                    <a:pt x="167" y="15"/>
                  </a:lnTo>
                  <a:lnTo>
                    <a:pt x="167" y="19"/>
                  </a:lnTo>
                  <a:lnTo>
                    <a:pt x="169" y="20"/>
                  </a:lnTo>
                  <a:lnTo>
                    <a:pt x="169" y="22"/>
                  </a:lnTo>
                  <a:lnTo>
                    <a:pt x="169" y="24"/>
                  </a:lnTo>
                  <a:lnTo>
                    <a:pt x="170" y="25"/>
                  </a:lnTo>
                  <a:lnTo>
                    <a:pt x="169" y="25"/>
                  </a:lnTo>
                  <a:lnTo>
                    <a:pt x="167" y="25"/>
                  </a:lnTo>
                  <a:lnTo>
                    <a:pt x="165" y="24"/>
                  </a:lnTo>
                  <a:lnTo>
                    <a:pt x="163" y="25"/>
                  </a:lnTo>
                  <a:lnTo>
                    <a:pt x="162" y="24"/>
                  </a:lnTo>
                  <a:lnTo>
                    <a:pt x="162" y="25"/>
                  </a:lnTo>
                  <a:lnTo>
                    <a:pt x="162" y="27"/>
                  </a:lnTo>
                  <a:lnTo>
                    <a:pt x="160" y="29"/>
                  </a:lnTo>
                  <a:lnTo>
                    <a:pt x="158" y="30"/>
                  </a:lnTo>
                  <a:lnTo>
                    <a:pt x="157" y="32"/>
                  </a:lnTo>
                  <a:lnTo>
                    <a:pt x="157" y="34"/>
                  </a:lnTo>
                  <a:lnTo>
                    <a:pt x="155" y="34"/>
                  </a:lnTo>
                  <a:lnTo>
                    <a:pt x="155" y="36"/>
                  </a:lnTo>
                  <a:lnTo>
                    <a:pt x="153" y="36"/>
                  </a:lnTo>
                  <a:lnTo>
                    <a:pt x="153" y="37"/>
                  </a:lnTo>
                  <a:lnTo>
                    <a:pt x="152" y="37"/>
                  </a:lnTo>
                  <a:lnTo>
                    <a:pt x="153" y="39"/>
                  </a:lnTo>
                  <a:lnTo>
                    <a:pt x="152" y="41"/>
                  </a:lnTo>
                  <a:lnTo>
                    <a:pt x="150" y="41"/>
                  </a:lnTo>
                  <a:lnTo>
                    <a:pt x="150" y="42"/>
                  </a:lnTo>
                  <a:lnTo>
                    <a:pt x="150" y="44"/>
                  </a:lnTo>
                  <a:lnTo>
                    <a:pt x="148" y="46"/>
                  </a:lnTo>
                  <a:lnTo>
                    <a:pt x="146" y="46"/>
                  </a:lnTo>
                  <a:lnTo>
                    <a:pt x="146" y="47"/>
                  </a:lnTo>
                  <a:lnTo>
                    <a:pt x="145" y="49"/>
                  </a:lnTo>
                  <a:lnTo>
                    <a:pt x="145" y="51"/>
                  </a:lnTo>
                  <a:lnTo>
                    <a:pt x="145" y="54"/>
                  </a:lnTo>
                  <a:lnTo>
                    <a:pt x="145" y="56"/>
                  </a:lnTo>
                  <a:lnTo>
                    <a:pt x="146" y="56"/>
                  </a:lnTo>
                  <a:lnTo>
                    <a:pt x="146" y="58"/>
                  </a:lnTo>
                  <a:lnTo>
                    <a:pt x="148" y="58"/>
                  </a:lnTo>
                  <a:lnTo>
                    <a:pt x="148" y="59"/>
                  </a:lnTo>
                  <a:lnTo>
                    <a:pt x="146" y="61"/>
                  </a:lnTo>
                  <a:lnTo>
                    <a:pt x="146" y="64"/>
                  </a:lnTo>
                  <a:lnTo>
                    <a:pt x="148" y="73"/>
                  </a:lnTo>
                  <a:lnTo>
                    <a:pt x="146" y="76"/>
                  </a:lnTo>
                  <a:lnTo>
                    <a:pt x="143" y="78"/>
                  </a:lnTo>
                  <a:lnTo>
                    <a:pt x="141" y="78"/>
                  </a:lnTo>
                  <a:lnTo>
                    <a:pt x="138" y="80"/>
                  </a:lnTo>
                  <a:lnTo>
                    <a:pt x="136" y="81"/>
                  </a:lnTo>
                  <a:lnTo>
                    <a:pt x="136" y="83"/>
                  </a:lnTo>
                  <a:lnTo>
                    <a:pt x="135" y="83"/>
                  </a:lnTo>
                  <a:lnTo>
                    <a:pt x="133" y="83"/>
                  </a:lnTo>
                  <a:lnTo>
                    <a:pt x="133" y="85"/>
                  </a:lnTo>
                  <a:lnTo>
                    <a:pt x="131" y="88"/>
                  </a:lnTo>
                  <a:lnTo>
                    <a:pt x="131" y="90"/>
                  </a:lnTo>
                  <a:lnTo>
                    <a:pt x="129" y="90"/>
                  </a:lnTo>
                  <a:lnTo>
                    <a:pt x="128" y="90"/>
                  </a:lnTo>
                  <a:lnTo>
                    <a:pt x="126" y="92"/>
                  </a:lnTo>
                  <a:lnTo>
                    <a:pt x="123" y="95"/>
                  </a:lnTo>
                  <a:lnTo>
                    <a:pt x="121" y="97"/>
                  </a:lnTo>
                  <a:lnTo>
                    <a:pt x="119" y="97"/>
                  </a:lnTo>
                  <a:lnTo>
                    <a:pt x="118" y="97"/>
                  </a:lnTo>
                  <a:lnTo>
                    <a:pt x="118" y="98"/>
                  </a:lnTo>
                  <a:lnTo>
                    <a:pt x="119" y="100"/>
                  </a:lnTo>
                  <a:lnTo>
                    <a:pt x="118" y="102"/>
                  </a:lnTo>
                  <a:lnTo>
                    <a:pt x="114" y="103"/>
                  </a:lnTo>
                  <a:lnTo>
                    <a:pt x="111" y="105"/>
                  </a:lnTo>
                  <a:lnTo>
                    <a:pt x="111" y="107"/>
                  </a:lnTo>
                  <a:lnTo>
                    <a:pt x="109" y="107"/>
                  </a:lnTo>
                  <a:lnTo>
                    <a:pt x="107" y="105"/>
                  </a:lnTo>
                  <a:lnTo>
                    <a:pt x="107" y="107"/>
                  </a:lnTo>
                  <a:lnTo>
                    <a:pt x="106" y="107"/>
                  </a:lnTo>
                  <a:lnTo>
                    <a:pt x="104" y="107"/>
                  </a:lnTo>
                  <a:lnTo>
                    <a:pt x="102" y="107"/>
                  </a:lnTo>
                  <a:lnTo>
                    <a:pt x="101" y="107"/>
                  </a:lnTo>
                  <a:lnTo>
                    <a:pt x="101" y="109"/>
                  </a:lnTo>
                  <a:lnTo>
                    <a:pt x="99" y="109"/>
                  </a:lnTo>
                  <a:lnTo>
                    <a:pt x="99" y="110"/>
                  </a:lnTo>
                  <a:lnTo>
                    <a:pt x="99" y="112"/>
                  </a:lnTo>
                  <a:lnTo>
                    <a:pt x="97" y="112"/>
                  </a:lnTo>
                  <a:lnTo>
                    <a:pt x="94" y="114"/>
                  </a:lnTo>
                  <a:lnTo>
                    <a:pt x="92" y="114"/>
                  </a:lnTo>
                  <a:lnTo>
                    <a:pt x="90" y="114"/>
                  </a:lnTo>
                  <a:lnTo>
                    <a:pt x="89" y="115"/>
                  </a:lnTo>
                  <a:lnTo>
                    <a:pt x="87" y="117"/>
                  </a:lnTo>
                  <a:lnTo>
                    <a:pt x="87" y="119"/>
                  </a:lnTo>
                  <a:lnTo>
                    <a:pt x="87" y="120"/>
                  </a:lnTo>
                  <a:lnTo>
                    <a:pt x="89" y="120"/>
                  </a:lnTo>
                  <a:lnTo>
                    <a:pt x="90" y="122"/>
                  </a:lnTo>
                  <a:lnTo>
                    <a:pt x="89" y="124"/>
                  </a:lnTo>
                  <a:lnTo>
                    <a:pt x="89" y="125"/>
                  </a:lnTo>
                  <a:lnTo>
                    <a:pt x="89" y="127"/>
                  </a:lnTo>
                  <a:lnTo>
                    <a:pt x="89" y="129"/>
                  </a:lnTo>
                  <a:lnTo>
                    <a:pt x="89" y="131"/>
                  </a:lnTo>
                  <a:lnTo>
                    <a:pt x="90" y="132"/>
                  </a:lnTo>
                  <a:lnTo>
                    <a:pt x="89" y="132"/>
                  </a:lnTo>
                  <a:lnTo>
                    <a:pt x="89" y="131"/>
                  </a:lnTo>
                  <a:lnTo>
                    <a:pt x="87" y="129"/>
                  </a:lnTo>
                  <a:lnTo>
                    <a:pt x="85" y="129"/>
                  </a:lnTo>
                  <a:lnTo>
                    <a:pt x="85" y="131"/>
                  </a:lnTo>
                  <a:lnTo>
                    <a:pt x="87" y="131"/>
                  </a:lnTo>
                  <a:lnTo>
                    <a:pt x="87" y="132"/>
                  </a:lnTo>
                  <a:lnTo>
                    <a:pt x="85" y="132"/>
                  </a:lnTo>
                  <a:lnTo>
                    <a:pt x="85" y="134"/>
                  </a:lnTo>
                  <a:lnTo>
                    <a:pt x="85" y="136"/>
                  </a:lnTo>
                  <a:lnTo>
                    <a:pt x="85" y="137"/>
                  </a:lnTo>
                  <a:lnTo>
                    <a:pt x="87" y="137"/>
                  </a:lnTo>
                  <a:lnTo>
                    <a:pt x="89" y="137"/>
                  </a:lnTo>
                  <a:lnTo>
                    <a:pt x="90" y="137"/>
                  </a:lnTo>
                  <a:lnTo>
                    <a:pt x="92" y="139"/>
                  </a:lnTo>
                  <a:lnTo>
                    <a:pt x="94" y="139"/>
                  </a:lnTo>
                  <a:lnTo>
                    <a:pt x="96" y="139"/>
                  </a:lnTo>
                  <a:lnTo>
                    <a:pt x="97" y="141"/>
                  </a:lnTo>
                  <a:lnTo>
                    <a:pt x="97" y="142"/>
                  </a:lnTo>
                  <a:lnTo>
                    <a:pt x="99" y="142"/>
                  </a:lnTo>
                  <a:lnTo>
                    <a:pt x="99" y="144"/>
                  </a:lnTo>
                  <a:lnTo>
                    <a:pt x="101" y="146"/>
                  </a:lnTo>
                  <a:lnTo>
                    <a:pt x="102" y="148"/>
                  </a:lnTo>
                  <a:lnTo>
                    <a:pt x="104" y="148"/>
                  </a:lnTo>
                  <a:lnTo>
                    <a:pt x="106" y="149"/>
                  </a:lnTo>
                  <a:lnTo>
                    <a:pt x="106" y="151"/>
                  </a:lnTo>
                  <a:lnTo>
                    <a:pt x="107" y="151"/>
                  </a:lnTo>
                  <a:lnTo>
                    <a:pt x="107" y="153"/>
                  </a:lnTo>
                  <a:lnTo>
                    <a:pt x="109" y="153"/>
                  </a:lnTo>
                  <a:lnTo>
                    <a:pt x="109" y="151"/>
                  </a:lnTo>
                  <a:lnTo>
                    <a:pt x="111" y="151"/>
                  </a:lnTo>
                  <a:lnTo>
                    <a:pt x="111" y="153"/>
                  </a:lnTo>
                  <a:lnTo>
                    <a:pt x="113" y="154"/>
                  </a:lnTo>
                  <a:lnTo>
                    <a:pt x="113" y="156"/>
                  </a:lnTo>
                  <a:lnTo>
                    <a:pt x="109" y="158"/>
                  </a:lnTo>
                  <a:lnTo>
                    <a:pt x="106" y="161"/>
                  </a:lnTo>
                  <a:lnTo>
                    <a:pt x="101" y="166"/>
                  </a:lnTo>
                  <a:lnTo>
                    <a:pt x="96" y="166"/>
                  </a:lnTo>
                  <a:lnTo>
                    <a:pt x="92" y="166"/>
                  </a:lnTo>
                  <a:lnTo>
                    <a:pt x="87" y="165"/>
                  </a:lnTo>
                  <a:lnTo>
                    <a:pt x="82" y="165"/>
                  </a:lnTo>
                  <a:lnTo>
                    <a:pt x="79" y="165"/>
                  </a:lnTo>
                  <a:lnTo>
                    <a:pt x="75" y="165"/>
                  </a:lnTo>
                  <a:lnTo>
                    <a:pt x="73" y="170"/>
                  </a:lnTo>
                  <a:lnTo>
                    <a:pt x="73" y="176"/>
                  </a:lnTo>
                  <a:lnTo>
                    <a:pt x="70" y="180"/>
                  </a:lnTo>
                  <a:lnTo>
                    <a:pt x="67" y="181"/>
                  </a:lnTo>
                  <a:lnTo>
                    <a:pt x="62" y="183"/>
                  </a:lnTo>
                  <a:lnTo>
                    <a:pt x="58" y="185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94" name="Freeform 243"/>
            <p:cNvSpPr>
              <a:spLocks/>
            </p:cNvSpPr>
            <p:nvPr/>
          </p:nvSpPr>
          <p:spPr bwMode="auto">
            <a:xfrm>
              <a:off x="5938622" y="2516279"/>
              <a:ext cx="57437" cy="74643"/>
            </a:xfrm>
            <a:custGeom>
              <a:avLst/>
              <a:gdLst>
                <a:gd name="T0" fmla="*/ 25 w 100"/>
                <a:gd name="T1" fmla="*/ 7 h 153"/>
                <a:gd name="T2" fmla="*/ 29 w 100"/>
                <a:gd name="T3" fmla="*/ 12 h 153"/>
                <a:gd name="T4" fmla="*/ 32 w 100"/>
                <a:gd name="T5" fmla="*/ 18 h 153"/>
                <a:gd name="T6" fmla="*/ 33 w 100"/>
                <a:gd name="T7" fmla="*/ 24 h 153"/>
                <a:gd name="T8" fmla="*/ 32 w 100"/>
                <a:gd name="T9" fmla="*/ 28 h 153"/>
                <a:gd name="T10" fmla="*/ 34 w 100"/>
                <a:gd name="T11" fmla="*/ 30 h 153"/>
                <a:gd name="T12" fmla="*/ 32 w 100"/>
                <a:gd name="T13" fmla="*/ 35 h 153"/>
                <a:gd name="T14" fmla="*/ 32 w 100"/>
                <a:gd name="T15" fmla="*/ 37 h 153"/>
                <a:gd name="T16" fmla="*/ 29 w 100"/>
                <a:gd name="T17" fmla="*/ 40 h 153"/>
                <a:gd name="T18" fmla="*/ 27 w 100"/>
                <a:gd name="T19" fmla="*/ 40 h 153"/>
                <a:gd name="T20" fmla="*/ 24 w 100"/>
                <a:gd name="T21" fmla="*/ 40 h 153"/>
                <a:gd name="T22" fmla="*/ 23 w 100"/>
                <a:gd name="T23" fmla="*/ 42 h 153"/>
                <a:gd name="T24" fmla="*/ 21 w 100"/>
                <a:gd name="T25" fmla="*/ 42 h 153"/>
                <a:gd name="T26" fmla="*/ 19 w 100"/>
                <a:gd name="T27" fmla="*/ 44 h 153"/>
                <a:gd name="T28" fmla="*/ 17 w 100"/>
                <a:gd name="T29" fmla="*/ 44 h 153"/>
                <a:gd name="T30" fmla="*/ 17 w 100"/>
                <a:gd name="T31" fmla="*/ 41 h 153"/>
                <a:gd name="T32" fmla="*/ 14 w 100"/>
                <a:gd name="T33" fmla="*/ 42 h 153"/>
                <a:gd name="T34" fmla="*/ 17 w 100"/>
                <a:gd name="T35" fmla="*/ 43 h 153"/>
                <a:gd name="T36" fmla="*/ 17 w 100"/>
                <a:gd name="T37" fmla="*/ 46 h 153"/>
                <a:gd name="T38" fmla="*/ 14 w 100"/>
                <a:gd name="T39" fmla="*/ 44 h 153"/>
                <a:gd name="T40" fmla="*/ 13 w 100"/>
                <a:gd name="T41" fmla="*/ 45 h 153"/>
                <a:gd name="T42" fmla="*/ 12 w 100"/>
                <a:gd name="T43" fmla="*/ 46 h 153"/>
                <a:gd name="T44" fmla="*/ 12 w 100"/>
                <a:gd name="T45" fmla="*/ 48 h 153"/>
                <a:gd name="T46" fmla="*/ 12 w 100"/>
                <a:gd name="T47" fmla="*/ 45 h 153"/>
                <a:gd name="T48" fmla="*/ 11 w 100"/>
                <a:gd name="T49" fmla="*/ 45 h 153"/>
                <a:gd name="T50" fmla="*/ 9 w 100"/>
                <a:gd name="T51" fmla="*/ 46 h 153"/>
                <a:gd name="T52" fmla="*/ 7 w 100"/>
                <a:gd name="T53" fmla="*/ 47 h 153"/>
                <a:gd name="T54" fmla="*/ 6 w 100"/>
                <a:gd name="T55" fmla="*/ 47 h 153"/>
                <a:gd name="T56" fmla="*/ 5 w 100"/>
                <a:gd name="T57" fmla="*/ 49 h 153"/>
                <a:gd name="T58" fmla="*/ 3 w 100"/>
                <a:gd name="T59" fmla="*/ 47 h 153"/>
                <a:gd name="T60" fmla="*/ 3 w 100"/>
                <a:gd name="T61" fmla="*/ 47 h 153"/>
                <a:gd name="T62" fmla="*/ 2 w 100"/>
                <a:gd name="T63" fmla="*/ 44 h 153"/>
                <a:gd name="T64" fmla="*/ 4 w 100"/>
                <a:gd name="T65" fmla="*/ 45 h 153"/>
                <a:gd name="T66" fmla="*/ 2 w 100"/>
                <a:gd name="T67" fmla="*/ 45 h 153"/>
                <a:gd name="T68" fmla="*/ 2 w 100"/>
                <a:gd name="T69" fmla="*/ 42 h 153"/>
                <a:gd name="T70" fmla="*/ 2 w 100"/>
                <a:gd name="T71" fmla="*/ 40 h 153"/>
                <a:gd name="T72" fmla="*/ 3 w 100"/>
                <a:gd name="T73" fmla="*/ 39 h 153"/>
                <a:gd name="T74" fmla="*/ 3 w 100"/>
                <a:gd name="T75" fmla="*/ 37 h 153"/>
                <a:gd name="T76" fmla="*/ 5 w 100"/>
                <a:gd name="T77" fmla="*/ 35 h 153"/>
                <a:gd name="T78" fmla="*/ 3 w 100"/>
                <a:gd name="T79" fmla="*/ 34 h 153"/>
                <a:gd name="T80" fmla="*/ 5 w 100"/>
                <a:gd name="T81" fmla="*/ 31 h 153"/>
                <a:gd name="T82" fmla="*/ 4 w 100"/>
                <a:gd name="T83" fmla="*/ 28 h 153"/>
                <a:gd name="T84" fmla="*/ 4 w 100"/>
                <a:gd name="T85" fmla="*/ 28 h 153"/>
                <a:gd name="T86" fmla="*/ 3 w 100"/>
                <a:gd name="T87" fmla="*/ 26 h 153"/>
                <a:gd name="T88" fmla="*/ 3 w 100"/>
                <a:gd name="T89" fmla="*/ 24 h 153"/>
                <a:gd name="T90" fmla="*/ 2 w 100"/>
                <a:gd name="T91" fmla="*/ 23 h 153"/>
                <a:gd name="T92" fmla="*/ 0 w 100"/>
                <a:gd name="T93" fmla="*/ 22 h 153"/>
                <a:gd name="T94" fmla="*/ 0 w 100"/>
                <a:gd name="T95" fmla="*/ 20 h 153"/>
                <a:gd name="T96" fmla="*/ 2 w 100"/>
                <a:gd name="T97" fmla="*/ 21 h 153"/>
                <a:gd name="T98" fmla="*/ 3 w 100"/>
                <a:gd name="T99" fmla="*/ 20 h 153"/>
                <a:gd name="T100" fmla="*/ 5 w 100"/>
                <a:gd name="T101" fmla="*/ 19 h 153"/>
                <a:gd name="T102" fmla="*/ 7 w 100"/>
                <a:gd name="T103" fmla="*/ 20 h 153"/>
                <a:gd name="T104" fmla="*/ 7 w 100"/>
                <a:gd name="T105" fmla="*/ 20 h 153"/>
                <a:gd name="T106" fmla="*/ 8 w 100"/>
                <a:gd name="T107" fmla="*/ 20 h 153"/>
                <a:gd name="T108" fmla="*/ 7 w 100"/>
                <a:gd name="T109" fmla="*/ 19 h 153"/>
                <a:gd name="T110" fmla="*/ 6 w 100"/>
                <a:gd name="T111" fmla="*/ 17 h 153"/>
                <a:gd name="T112" fmla="*/ 6 w 100"/>
                <a:gd name="T113" fmla="*/ 16 h 153"/>
                <a:gd name="T114" fmla="*/ 5 w 100"/>
                <a:gd name="T115" fmla="*/ 13 h 153"/>
                <a:gd name="T116" fmla="*/ 5 w 100"/>
                <a:gd name="T117" fmla="*/ 11 h 153"/>
                <a:gd name="T118" fmla="*/ 5 w 100"/>
                <a:gd name="T119" fmla="*/ 10 h 153"/>
                <a:gd name="T120" fmla="*/ 7 w 100"/>
                <a:gd name="T121" fmla="*/ 8 h 153"/>
                <a:gd name="T122" fmla="*/ 16 w 100"/>
                <a:gd name="T123" fmla="*/ 3 h 153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100"/>
                <a:gd name="T187" fmla="*/ 0 h 153"/>
                <a:gd name="T188" fmla="*/ 100 w 100"/>
                <a:gd name="T189" fmla="*/ 153 h 153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100" h="153">
                  <a:moveTo>
                    <a:pt x="63" y="0"/>
                  </a:moveTo>
                  <a:lnTo>
                    <a:pt x="63" y="2"/>
                  </a:lnTo>
                  <a:lnTo>
                    <a:pt x="64" y="3"/>
                  </a:lnTo>
                  <a:lnTo>
                    <a:pt x="66" y="9"/>
                  </a:lnTo>
                  <a:lnTo>
                    <a:pt x="68" y="10"/>
                  </a:lnTo>
                  <a:lnTo>
                    <a:pt x="69" y="14"/>
                  </a:lnTo>
                  <a:lnTo>
                    <a:pt x="71" y="19"/>
                  </a:lnTo>
                  <a:lnTo>
                    <a:pt x="74" y="22"/>
                  </a:lnTo>
                  <a:lnTo>
                    <a:pt x="76" y="24"/>
                  </a:lnTo>
                  <a:lnTo>
                    <a:pt x="79" y="29"/>
                  </a:lnTo>
                  <a:lnTo>
                    <a:pt x="83" y="32"/>
                  </a:lnTo>
                  <a:lnTo>
                    <a:pt x="83" y="34"/>
                  </a:lnTo>
                  <a:lnTo>
                    <a:pt x="83" y="36"/>
                  </a:lnTo>
                  <a:lnTo>
                    <a:pt x="85" y="36"/>
                  </a:lnTo>
                  <a:lnTo>
                    <a:pt x="85" y="37"/>
                  </a:lnTo>
                  <a:lnTo>
                    <a:pt x="85" y="39"/>
                  </a:lnTo>
                  <a:lnTo>
                    <a:pt x="88" y="42"/>
                  </a:lnTo>
                  <a:lnTo>
                    <a:pt x="90" y="46"/>
                  </a:lnTo>
                  <a:lnTo>
                    <a:pt x="91" y="46"/>
                  </a:lnTo>
                  <a:lnTo>
                    <a:pt x="91" y="49"/>
                  </a:lnTo>
                  <a:lnTo>
                    <a:pt x="91" y="51"/>
                  </a:lnTo>
                  <a:lnTo>
                    <a:pt x="93" y="53"/>
                  </a:lnTo>
                  <a:lnTo>
                    <a:pt x="95" y="54"/>
                  </a:lnTo>
                  <a:lnTo>
                    <a:pt x="95" y="56"/>
                  </a:lnTo>
                  <a:lnTo>
                    <a:pt x="93" y="58"/>
                  </a:lnTo>
                  <a:lnTo>
                    <a:pt x="95" y="61"/>
                  </a:lnTo>
                  <a:lnTo>
                    <a:pt x="95" y="65"/>
                  </a:lnTo>
                  <a:lnTo>
                    <a:pt x="96" y="68"/>
                  </a:lnTo>
                  <a:lnTo>
                    <a:pt x="95" y="70"/>
                  </a:lnTo>
                  <a:lnTo>
                    <a:pt x="95" y="71"/>
                  </a:lnTo>
                  <a:lnTo>
                    <a:pt x="95" y="73"/>
                  </a:lnTo>
                  <a:lnTo>
                    <a:pt x="96" y="75"/>
                  </a:lnTo>
                  <a:lnTo>
                    <a:pt x="95" y="75"/>
                  </a:lnTo>
                  <a:lnTo>
                    <a:pt x="95" y="76"/>
                  </a:lnTo>
                  <a:lnTo>
                    <a:pt x="95" y="78"/>
                  </a:lnTo>
                  <a:lnTo>
                    <a:pt x="93" y="81"/>
                  </a:lnTo>
                  <a:lnTo>
                    <a:pt x="93" y="83"/>
                  </a:lnTo>
                  <a:lnTo>
                    <a:pt x="95" y="83"/>
                  </a:lnTo>
                  <a:lnTo>
                    <a:pt x="95" y="85"/>
                  </a:lnTo>
                  <a:lnTo>
                    <a:pt x="95" y="88"/>
                  </a:lnTo>
                  <a:lnTo>
                    <a:pt x="95" y="90"/>
                  </a:lnTo>
                  <a:lnTo>
                    <a:pt x="95" y="92"/>
                  </a:lnTo>
                  <a:lnTo>
                    <a:pt x="96" y="92"/>
                  </a:lnTo>
                  <a:lnTo>
                    <a:pt x="98" y="90"/>
                  </a:lnTo>
                  <a:lnTo>
                    <a:pt x="98" y="88"/>
                  </a:lnTo>
                  <a:lnTo>
                    <a:pt x="100" y="90"/>
                  </a:lnTo>
                  <a:lnTo>
                    <a:pt x="100" y="92"/>
                  </a:lnTo>
                  <a:lnTo>
                    <a:pt x="100" y="93"/>
                  </a:lnTo>
                  <a:lnTo>
                    <a:pt x="98" y="95"/>
                  </a:lnTo>
                  <a:lnTo>
                    <a:pt x="98" y="98"/>
                  </a:lnTo>
                  <a:lnTo>
                    <a:pt x="96" y="102"/>
                  </a:lnTo>
                  <a:lnTo>
                    <a:pt x="96" y="104"/>
                  </a:lnTo>
                  <a:lnTo>
                    <a:pt x="96" y="107"/>
                  </a:lnTo>
                  <a:lnTo>
                    <a:pt x="96" y="109"/>
                  </a:lnTo>
                  <a:lnTo>
                    <a:pt x="96" y="110"/>
                  </a:lnTo>
                  <a:lnTo>
                    <a:pt x="95" y="110"/>
                  </a:lnTo>
                  <a:lnTo>
                    <a:pt x="93" y="110"/>
                  </a:lnTo>
                  <a:lnTo>
                    <a:pt x="93" y="112"/>
                  </a:lnTo>
                  <a:lnTo>
                    <a:pt x="95" y="112"/>
                  </a:lnTo>
                  <a:lnTo>
                    <a:pt x="95" y="114"/>
                  </a:lnTo>
                  <a:lnTo>
                    <a:pt x="93" y="114"/>
                  </a:lnTo>
                  <a:lnTo>
                    <a:pt x="95" y="114"/>
                  </a:lnTo>
                  <a:lnTo>
                    <a:pt x="93" y="114"/>
                  </a:lnTo>
                  <a:lnTo>
                    <a:pt x="93" y="115"/>
                  </a:lnTo>
                  <a:lnTo>
                    <a:pt x="91" y="115"/>
                  </a:lnTo>
                  <a:lnTo>
                    <a:pt x="91" y="117"/>
                  </a:lnTo>
                  <a:lnTo>
                    <a:pt x="91" y="119"/>
                  </a:lnTo>
                  <a:lnTo>
                    <a:pt x="91" y="121"/>
                  </a:lnTo>
                  <a:lnTo>
                    <a:pt x="90" y="121"/>
                  </a:lnTo>
                  <a:lnTo>
                    <a:pt x="90" y="122"/>
                  </a:lnTo>
                  <a:lnTo>
                    <a:pt x="88" y="122"/>
                  </a:lnTo>
                  <a:lnTo>
                    <a:pt x="86" y="124"/>
                  </a:lnTo>
                  <a:lnTo>
                    <a:pt x="86" y="126"/>
                  </a:lnTo>
                  <a:lnTo>
                    <a:pt x="85" y="126"/>
                  </a:lnTo>
                  <a:lnTo>
                    <a:pt x="83" y="126"/>
                  </a:lnTo>
                  <a:lnTo>
                    <a:pt x="83" y="124"/>
                  </a:lnTo>
                  <a:lnTo>
                    <a:pt x="81" y="124"/>
                  </a:lnTo>
                  <a:lnTo>
                    <a:pt x="79" y="124"/>
                  </a:lnTo>
                  <a:lnTo>
                    <a:pt x="79" y="126"/>
                  </a:lnTo>
                  <a:lnTo>
                    <a:pt x="78" y="126"/>
                  </a:lnTo>
                  <a:lnTo>
                    <a:pt x="76" y="126"/>
                  </a:lnTo>
                  <a:lnTo>
                    <a:pt x="74" y="124"/>
                  </a:lnTo>
                  <a:lnTo>
                    <a:pt x="73" y="124"/>
                  </a:lnTo>
                  <a:lnTo>
                    <a:pt x="73" y="122"/>
                  </a:lnTo>
                  <a:lnTo>
                    <a:pt x="71" y="124"/>
                  </a:lnTo>
                  <a:lnTo>
                    <a:pt x="73" y="126"/>
                  </a:lnTo>
                  <a:lnTo>
                    <a:pt x="71" y="126"/>
                  </a:lnTo>
                  <a:lnTo>
                    <a:pt x="71" y="124"/>
                  </a:lnTo>
                  <a:lnTo>
                    <a:pt x="69" y="126"/>
                  </a:lnTo>
                  <a:lnTo>
                    <a:pt x="69" y="124"/>
                  </a:lnTo>
                  <a:lnTo>
                    <a:pt x="69" y="126"/>
                  </a:lnTo>
                  <a:lnTo>
                    <a:pt x="69" y="127"/>
                  </a:lnTo>
                  <a:lnTo>
                    <a:pt x="69" y="129"/>
                  </a:lnTo>
                  <a:lnTo>
                    <a:pt x="68" y="129"/>
                  </a:lnTo>
                  <a:lnTo>
                    <a:pt x="68" y="131"/>
                  </a:lnTo>
                  <a:lnTo>
                    <a:pt x="68" y="132"/>
                  </a:lnTo>
                  <a:lnTo>
                    <a:pt x="68" y="134"/>
                  </a:lnTo>
                  <a:lnTo>
                    <a:pt x="66" y="134"/>
                  </a:lnTo>
                  <a:lnTo>
                    <a:pt x="66" y="132"/>
                  </a:lnTo>
                  <a:lnTo>
                    <a:pt x="64" y="132"/>
                  </a:lnTo>
                  <a:lnTo>
                    <a:pt x="64" y="131"/>
                  </a:lnTo>
                  <a:lnTo>
                    <a:pt x="64" y="132"/>
                  </a:lnTo>
                  <a:lnTo>
                    <a:pt x="63" y="132"/>
                  </a:lnTo>
                  <a:lnTo>
                    <a:pt x="63" y="131"/>
                  </a:lnTo>
                  <a:lnTo>
                    <a:pt x="61" y="131"/>
                  </a:lnTo>
                  <a:lnTo>
                    <a:pt x="59" y="132"/>
                  </a:lnTo>
                  <a:lnTo>
                    <a:pt x="57" y="131"/>
                  </a:lnTo>
                  <a:lnTo>
                    <a:pt x="56" y="131"/>
                  </a:lnTo>
                  <a:lnTo>
                    <a:pt x="56" y="132"/>
                  </a:lnTo>
                  <a:lnTo>
                    <a:pt x="56" y="134"/>
                  </a:lnTo>
                  <a:lnTo>
                    <a:pt x="56" y="136"/>
                  </a:lnTo>
                  <a:lnTo>
                    <a:pt x="57" y="136"/>
                  </a:lnTo>
                  <a:lnTo>
                    <a:pt x="56" y="137"/>
                  </a:lnTo>
                  <a:lnTo>
                    <a:pt x="56" y="139"/>
                  </a:lnTo>
                  <a:lnTo>
                    <a:pt x="54" y="139"/>
                  </a:lnTo>
                  <a:lnTo>
                    <a:pt x="54" y="137"/>
                  </a:lnTo>
                  <a:lnTo>
                    <a:pt x="52" y="136"/>
                  </a:lnTo>
                  <a:lnTo>
                    <a:pt x="52" y="137"/>
                  </a:lnTo>
                  <a:lnTo>
                    <a:pt x="51" y="137"/>
                  </a:lnTo>
                  <a:lnTo>
                    <a:pt x="51" y="136"/>
                  </a:lnTo>
                  <a:lnTo>
                    <a:pt x="49" y="134"/>
                  </a:lnTo>
                  <a:lnTo>
                    <a:pt x="49" y="132"/>
                  </a:lnTo>
                  <a:lnTo>
                    <a:pt x="51" y="131"/>
                  </a:lnTo>
                  <a:lnTo>
                    <a:pt x="52" y="131"/>
                  </a:lnTo>
                  <a:lnTo>
                    <a:pt x="54" y="131"/>
                  </a:lnTo>
                  <a:lnTo>
                    <a:pt x="54" y="129"/>
                  </a:lnTo>
                  <a:lnTo>
                    <a:pt x="52" y="129"/>
                  </a:lnTo>
                  <a:lnTo>
                    <a:pt x="51" y="129"/>
                  </a:lnTo>
                  <a:lnTo>
                    <a:pt x="49" y="129"/>
                  </a:lnTo>
                  <a:lnTo>
                    <a:pt x="47" y="129"/>
                  </a:lnTo>
                  <a:lnTo>
                    <a:pt x="47" y="131"/>
                  </a:lnTo>
                  <a:lnTo>
                    <a:pt x="46" y="131"/>
                  </a:lnTo>
                  <a:lnTo>
                    <a:pt x="46" y="132"/>
                  </a:lnTo>
                  <a:lnTo>
                    <a:pt x="44" y="132"/>
                  </a:lnTo>
                  <a:lnTo>
                    <a:pt x="44" y="131"/>
                  </a:lnTo>
                  <a:lnTo>
                    <a:pt x="42" y="131"/>
                  </a:lnTo>
                  <a:lnTo>
                    <a:pt x="42" y="132"/>
                  </a:lnTo>
                  <a:lnTo>
                    <a:pt x="44" y="132"/>
                  </a:lnTo>
                  <a:lnTo>
                    <a:pt x="44" y="134"/>
                  </a:lnTo>
                  <a:lnTo>
                    <a:pt x="46" y="134"/>
                  </a:lnTo>
                  <a:lnTo>
                    <a:pt x="47" y="134"/>
                  </a:lnTo>
                  <a:lnTo>
                    <a:pt x="47" y="132"/>
                  </a:lnTo>
                  <a:lnTo>
                    <a:pt x="47" y="134"/>
                  </a:lnTo>
                  <a:lnTo>
                    <a:pt x="49" y="134"/>
                  </a:lnTo>
                  <a:lnTo>
                    <a:pt x="47" y="134"/>
                  </a:lnTo>
                  <a:lnTo>
                    <a:pt x="49" y="136"/>
                  </a:lnTo>
                  <a:lnTo>
                    <a:pt x="47" y="137"/>
                  </a:lnTo>
                  <a:lnTo>
                    <a:pt x="47" y="139"/>
                  </a:lnTo>
                  <a:lnTo>
                    <a:pt x="49" y="141"/>
                  </a:lnTo>
                  <a:lnTo>
                    <a:pt x="49" y="143"/>
                  </a:lnTo>
                  <a:lnTo>
                    <a:pt x="51" y="143"/>
                  </a:lnTo>
                  <a:lnTo>
                    <a:pt x="49" y="143"/>
                  </a:lnTo>
                  <a:lnTo>
                    <a:pt x="47" y="143"/>
                  </a:lnTo>
                  <a:lnTo>
                    <a:pt x="46" y="141"/>
                  </a:lnTo>
                  <a:lnTo>
                    <a:pt x="44" y="141"/>
                  </a:lnTo>
                  <a:lnTo>
                    <a:pt x="42" y="141"/>
                  </a:lnTo>
                  <a:lnTo>
                    <a:pt x="42" y="139"/>
                  </a:lnTo>
                  <a:lnTo>
                    <a:pt x="42" y="137"/>
                  </a:lnTo>
                  <a:lnTo>
                    <a:pt x="44" y="137"/>
                  </a:lnTo>
                  <a:lnTo>
                    <a:pt x="42" y="137"/>
                  </a:lnTo>
                  <a:lnTo>
                    <a:pt x="42" y="136"/>
                  </a:lnTo>
                  <a:lnTo>
                    <a:pt x="40" y="134"/>
                  </a:lnTo>
                  <a:lnTo>
                    <a:pt x="39" y="136"/>
                  </a:lnTo>
                  <a:lnTo>
                    <a:pt x="37" y="136"/>
                  </a:lnTo>
                  <a:lnTo>
                    <a:pt x="35" y="137"/>
                  </a:lnTo>
                  <a:lnTo>
                    <a:pt x="37" y="137"/>
                  </a:lnTo>
                  <a:lnTo>
                    <a:pt x="37" y="139"/>
                  </a:lnTo>
                  <a:lnTo>
                    <a:pt x="39" y="139"/>
                  </a:lnTo>
                  <a:lnTo>
                    <a:pt x="39" y="141"/>
                  </a:lnTo>
                  <a:lnTo>
                    <a:pt x="40" y="141"/>
                  </a:lnTo>
                  <a:lnTo>
                    <a:pt x="39" y="141"/>
                  </a:lnTo>
                  <a:lnTo>
                    <a:pt x="39" y="143"/>
                  </a:lnTo>
                  <a:lnTo>
                    <a:pt x="40" y="143"/>
                  </a:lnTo>
                  <a:lnTo>
                    <a:pt x="39" y="143"/>
                  </a:lnTo>
                  <a:lnTo>
                    <a:pt x="37" y="143"/>
                  </a:lnTo>
                  <a:lnTo>
                    <a:pt x="35" y="143"/>
                  </a:lnTo>
                  <a:lnTo>
                    <a:pt x="35" y="144"/>
                  </a:lnTo>
                  <a:lnTo>
                    <a:pt x="37" y="144"/>
                  </a:lnTo>
                  <a:lnTo>
                    <a:pt x="39" y="144"/>
                  </a:lnTo>
                  <a:lnTo>
                    <a:pt x="37" y="144"/>
                  </a:lnTo>
                  <a:lnTo>
                    <a:pt x="37" y="146"/>
                  </a:lnTo>
                  <a:lnTo>
                    <a:pt x="37" y="148"/>
                  </a:lnTo>
                  <a:lnTo>
                    <a:pt x="35" y="148"/>
                  </a:lnTo>
                  <a:lnTo>
                    <a:pt x="35" y="149"/>
                  </a:lnTo>
                  <a:lnTo>
                    <a:pt x="35" y="148"/>
                  </a:lnTo>
                  <a:lnTo>
                    <a:pt x="34" y="148"/>
                  </a:lnTo>
                  <a:lnTo>
                    <a:pt x="34" y="146"/>
                  </a:lnTo>
                  <a:lnTo>
                    <a:pt x="32" y="144"/>
                  </a:lnTo>
                  <a:lnTo>
                    <a:pt x="32" y="143"/>
                  </a:lnTo>
                  <a:lnTo>
                    <a:pt x="32" y="141"/>
                  </a:lnTo>
                  <a:lnTo>
                    <a:pt x="32" y="139"/>
                  </a:lnTo>
                  <a:lnTo>
                    <a:pt x="34" y="139"/>
                  </a:lnTo>
                  <a:lnTo>
                    <a:pt x="34" y="141"/>
                  </a:lnTo>
                  <a:lnTo>
                    <a:pt x="35" y="141"/>
                  </a:lnTo>
                  <a:lnTo>
                    <a:pt x="35" y="139"/>
                  </a:lnTo>
                  <a:lnTo>
                    <a:pt x="35" y="137"/>
                  </a:lnTo>
                  <a:lnTo>
                    <a:pt x="34" y="137"/>
                  </a:lnTo>
                  <a:lnTo>
                    <a:pt x="34" y="136"/>
                  </a:lnTo>
                  <a:lnTo>
                    <a:pt x="32" y="137"/>
                  </a:lnTo>
                  <a:lnTo>
                    <a:pt x="32" y="139"/>
                  </a:lnTo>
                  <a:lnTo>
                    <a:pt x="30" y="139"/>
                  </a:lnTo>
                  <a:lnTo>
                    <a:pt x="29" y="139"/>
                  </a:lnTo>
                  <a:lnTo>
                    <a:pt x="29" y="141"/>
                  </a:lnTo>
                  <a:lnTo>
                    <a:pt x="27" y="141"/>
                  </a:lnTo>
                  <a:lnTo>
                    <a:pt x="27" y="143"/>
                  </a:lnTo>
                  <a:lnTo>
                    <a:pt x="25" y="143"/>
                  </a:lnTo>
                  <a:lnTo>
                    <a:pt x="25" y="144"/>
                  </a:lnTo>
                  <a:lnTo>
                    <a:pt x="27" y="144"/>
                  </a:lnTo>
                  <a:lnTo>
                    <a:pt x="25" y="144"/>
                  </a:lnTo>
                  <a:lnTo>
                    <a:pt x="25" y="146"/>
                  </a:lnTo>
                  <a:lnTo>
                    <a:pt x="25" y="148"/>
                  </a:lnTo>
                  <a:lnTo>
                    <a:pt x="23" y="148"/>
                  </a:lnTo>
                  <a:lnTo>
                    <a:pt x="25" y="148"/>
                  </a:lnTo>
                  <a:lnTo>
                    <a:pt x="23" y="148"/>
                  </a:lnTo>
                  <a:lnTo>
                    <a:pt x="22" y="148"/>
                  </a:lnTo>
                  <a:lnTo>
                    <a:pt x="20" y="148"/>
                  </a:lnTo>
                  <a:lnTo>
                    <a:pt x="20" y="146"/>
                  </a:lnTo>
                  <a:lnTo>
                    <a:pt x="20" y="144"/>
                  </a:lnTo>
                  <a:lnTo>
                    <a:pt x="20" y="143"/>
                  </a:lnTo>
                  <a:lnTo>
                    <a:pt x="20" y="141"/>
                  </a:lnTo>
                  <a:lnTo>
                    <a:pt x="18" y="143"/>
                  </a:lnTo>
                  <a:lnTo>
                    <a:pt x="20" y="144"/>
                  </a:lnTo>
                  <a:lnTo>
                    <a:pt x="20" y="146"/>
                  </a:lnTo>
                  <a:lnTo>
                    <a:pt x="18" y="146"/>
                  </a:lnTo>
                  <a:lnTo>
                    <a:pt x="18" y="148"/>
                  </a:lnTo>
                  <a:lnTo>
                    <a:pt x="17" y="148"/>
                  </a:lnTo>
                  <a:lnTo>
                    <a:pt x="18" y="148"/>
                  </a:lnTo>
                  <a:lnTo>
                    <a:pt x="18" y="149"/>
                  </a:lnTo>
                  <a:lnTo>
                    <a:pt x="17" y="148"/>
                  </a:lnTo>
                  <a:lnTo>
                    <a:pt x="17" y="149"/>
                  </a:lnTo>
                  <a:lnTo>
                    <a:pt x="15" y="151"/>
                  </a:lnTo>
                  <a:lnTo>
                    <a:pt x="15" y="153"/>
                  </a:lnTo>
                  <a:lnTo>
                    <a:pt x="13" y="153"/>
                  </a:lnTo>
                  <a:lnTo>
                    <a:pt x="12" y="153"/>
                  </a:lnTo>
                  <a:lnTo>
                    <a:pt x="12" y="151"/>
                  </a:lnTo>
                  <a:lnTo>
                    <a:pt x="10" y="151"/>
                  </a:lnTo>
                  <a:lnTo>
                    <a:pt x="10" y="149"/>
                  </a:lnTo>
                  <a:lnTo>
                    <a:pt x="12" y="149"/>
                  </a:lnTo>
                  <a:lnTo>
                    <a:pt x="10" y="149"/>
                  </a:lnTo>
                  <a:lnTo>
                    <a:pt x="10" y="148"/>
                  </a:lnTo>
                  <a:lnTo>
                    <a:pt x="12" y="148"/>
                  </a:lnTo>
                  <a:lnTo>
                    <a:pt x="10" y="148"/>
                  </a:lnTo>
                  <a:lnTo>
                    <a:pt x="10" y="146"/>
                  </a:lnTo>
                  <a:lnTo>
                    <a:pt x="12" y="146"/>
                  </a:lnTo>
                  <a:lnTo>
                    <a:pt x="12" y="144"/>
                  </a:lnTo>
                  <a:lnTo>
                    <a:pt x="10" y="144"/>
                  </a:lnTo>
                  <a:lnTo>
                    <a:pt x="8" y="144"/>
                  </a:lnTo>
                  <a:lnTo>
                    <a:pt x="8" y="146"/>
                  </a:lnTo>
                  <a:lnTo>
                    <a:pt x="8" y="144"/>
                  </a:lnTo>
                  <a:lnTo>
                    <a:pt x="6" y="144"/>
                  </a:lnTo>
                  <a:lnTo>
                    <a:pt x="5" y="144"/>
                  </a:lnTo>
                  <a:lnTo>
                    <a:pt x="5" y="143"/>
                  </a:lnTo>
                  <a:lnTo>
                    <a:pt x="5" y="141"/>
                  </a:lnTo>
                  <a:lnTo>
                    <a:pt x="5" y="139"/>
                  </a:lnTo>
                  <a:lnTo>
                    <a:pt x="5" y="137"/>
                  </a:lnTo>
                  <a:lnTo>
                    <a:pt x="6" y="137"/>
                  </a:lnTo>
                  <a:lnTo>
                    <a:pt x="6" y="139"/>
                  </a:lnTo>
                  <a:lnTo>
                    <a:pt x="6" y="141"/>
                  </a:lnTo>
                  <a:lnTo>
                    <a:pt x="6" y="143"/>
                  </a:lnTo>
                  <a:lnTo>
                    <a:pt x="8" y="143"/>
                  </a:lnTo>
                  <a:lnTo>
                    <a:pt x="10" y="143"/>
                  </a:lnTo>
                  <a:lnTo>
                    <a:pt x="8" y="141"/>
                  </a:lnTo>
                  <a:lnTo>
                    <a:pt x="10" y="141"/>
                  </a:lnTo>
                  <a:lnTo>
                    <a:pt x="12" y="141"/>
                  </a:lnTo>
                  <a:lnTo>
                    <a:pt x="13" y="141"/>
                  </a:lnTo>
                  <a:lnTo>
                    <a:pt x="15" y="143"/>
                  </a:lnTo>
                  <a:lnTo>
                    <a:pt x="13" y="141"/>
                  </a:lnTo>
                  <a:lnTo>
                    <a:pt x="13" y="139"/>
                  </a:lnTo>
                  <a:lnTo>
                    <a:pt x="12" y="139"/>
                  </a:lnTo>
                  <a:lnTo>
                    <a:pt x="10" y="139"/>
                  </a:lnTo>
                  <a:lnTo>
                    <a:pt x="8" y="139"/>
                  </a:lnTo>
                  <a:lnTo>
                    <a:pt x="6" y="139"/>
                  </a:lnTo>
                  <a:lnTo>
                    <a:pt x="6" y="137"/>
                  </a:lnTo>
                  <a:lnTo>
                    <a:pt x="8" y="136"/>
                  </a:lnTo>
                  <a:lnTo>
                    <a:pt x="8" y="134"/>
                  </a:lnTo>
                  <a:lnTo>
                    <a:pt x="8" y="132"/>
                  </a:lnTo>
                  <a:lnTo>
                    <a:pt x="8" y="131"/>
                  </a:lnTo>
                  <a:lnTo>
                    <a:pt x="10" y="129"/>
                  </a:lnTo>
                  <a:lnTo>
                    <a:pt x="8" y="129"/>
                  </a:lnTo>
                  <a:lnTo>
                    <a:pt x="6" y="131"/>
                  </a:lnTo>
                  <a:lnTo>
                    <a:pt x="5" y="131"/>
                  </a:lnTo>
                  <a:lnTo>
                    <a:pt x="6" y="129"/>
                  </a:lnTo>
                  <a:lnTo>
                    <a:pt x="6" y="127"/>
                  </a:lnTo>
                  <a:lnTo>
                    <a:pt x="6" y="126"/>
                  </a:lnTo>
                  <a:lnTo>
                    <a:pt x="6" y="124"/>
                  </a:lnTo>
                  <a:lnTo>
                    <a:pt x="6" y="126"/>
                  </a:lnTo>
                  <a:lnTo>
                    <a:pt x="6" y="127"/>
                  </a:lnTo>
                  <a:lnTo>
                    <a:pt x="6" y="126"/>
                  </a:lnTo>
                  <a:lnTo>
                    <a:pt x="8" y="126"/>
                  </a:lnTo>
                  <a:lnTo>
                    <a:pt x="8" y="127"/>
                  </a:lnTo>
                  <a:lnTo>
                    <a:pt x="10" y="126"/>
                  </a:lnTo>
                  <a:lnTo>
                    <a:pt x="8" y="126"/>
                  </a:lnTo>
                  <a:lnTo>
                    <a:pt x="8" y="124"/>
                  </a:lnTo>
                  <a:lnTo>
                    <a:pt x="8" y="122"/>
                  </a:lnTo>
                  <a:lnTo>
                    <a:pt x="6" y="122"/>
                  </a:lnTo>
                  <a:lnTo>
                    <a:pt x="8" y="122"/>
                  </a:lnTo>
                  <a:lnTo>
                    <a:pt x="6" y="121"/>
                  </a:lnTo>
                  <a:lnTo>
                    <a:pt x="6" y="119"/>
                  </a:lnTo>
                  <a:lnTo>
                    <a:pt x="8" y="119"/>
                  </a:lnTo>
                  <a:lnTo>
                    <a:pt x="6" y="117"/>
                  </a:lnTo>
                  <a:lnTo>
                    <a:pt x="8" y="117"/>
                  </a:lnTo>
                  <a:lnTo>
                    <a:pt x="8" y="115"/>
                  </a:lnTo>
                  <a:lnTo>
                    <a:pt x="10" y="117"/>
                  </a:lnTo>
                  <a:lnTo>
                    <a:pt x="10" y="115"/>
                  </a:lnTo>
                  <a:lnTo>
                    <a:pt x="8" y="115"/>
                  </a:lnTo>
                  <a:lnTo>
                    <a:pt x="8" y="114"/>
                  </a:lnTo>
                  <a:lnTo>
                    <a:pt x="10" y="114"/>
                  </a:lnTo>
                  <a:lnTo>
                    <a:pt x="10" y="112"/>
                  </a:lnTo>
                  <a:lnTo>
                    <a:pt x="12" y="110"/>
                  </a:lnTo>
                  <a:lnTo>
                    <a:pt x="13" y="109"/>
                  </a:lnTo>
                  <a:lnTo>
                    <a:pt x="15" y="110"/>
                  </a:lnTo>
                  <a:lnTo>
                    <a:pt x="15" y="109"/>
                  </a:lnTo>
                  <a:lnTo>
                    <a:pt x="17" y="110"/>
                  </a:lnTo>
                  <a:lnTo>
                    <a:pt x="17" y="109"/>
                  </a:lnTo>
                  <a:lnTo>
                    <a:pt x="17" y="107"/>
                  </a:lnTo>
                  <a:lnTo>
                    <a:pt x="13" y="107"/>
                  </a:lnTo>
                  <a:lnTo>
                    <a:pt x="12" y="109"/>
                  </a:lnTo>
                  <a:lnTo>
                    <a:pt x="10" y="109"/>
                  </a:lnTo>
                  <a:lnTo>
                    <a:pt x="10" y="107"/>
                  </a:lnTo>
                  <a:lnTo>
                    <a:pt x="10" y="105"/>
                  </a:lnTo>
                  <a:lnTo>
                    <a:pt x="13" y="104"/>
                  </a:lnTo>
                  <a:lnTo>
                    <a:pt x="15" y="102"/>
                  </a:lnTo>
                  <a:lnTo>
                    <a:pt x="17" y="104"/>
                  </a:lnTo>
                  <a:lnTo>
                    <a:pt x="17" y="102"/>
                  </a:lnTo>
                  <a:lnTo>
                    <a:pt x="18" y="102"/>
                  </a:lnTo>
                  <a:lnTo>
                    <a:pt x="18" y="100"/>
                  </a:lnTo>
                  <a:lnTo>
                    <a:pt x="17" y="98"/>
                  </a:lnTo>
                  <a:lnTo>
                    <a:pt x="15" y="98"/>
                  </a:lnTo>
                  <a:lnTo>
                    <a:pt x="13" y="98"/>
                  </a:lnTo>
                  <a:lnTo>
                    <a:pt x="15" y="97"/>
                  </a:lnTo>
                  <a:lnTo>
                    <a:pt x="15" y="95"/>
                  </a:lnTo>
                  <a:lnTo>
                    <a:pt x="15" y="93"/>
                  </a:lnTo>
                  <a:lnTo>
                    <a:pt x="15" y="92"/>
                  </a:lnTo>
                  <a:lnTo>
                    <a:pt x="15" y="90"/>
                  </a:lnTo>
                  <a:lnTo>
                    <a:pt x="13" y="90"/>
                  </a:lnTo>
                  <a:lnTo>
                    <a:pt x="12" y="88"/>
                  </a:lnTo>
                  <a:lnTo>
                    <a:pt x="10" y="88"/>
                  </a:lnTo>
                  <a:lnTo>
                    <a:pt x="12" y="88"/>
                  </a:lnTo>
                  <a:lnTo>
                    <a:pt x="13" y="88"/>
                  </a:lnTo>
                  <a:lnTo>
                    <a:pt x="12" y="88"/>
                  </a:lnTo>
                  <a:lnTo>
                    <a:pt x="13" y="87"/>
                  </a:lnTo>
                  <a:lnTo>
                    <a:pt x="13" y="88"/>
                  </a:lnTo>
                  <a:lnTo>
                    <a:pt x="13" y="87"/>
                  </a:lnTo>
                  <a:lnTo>
                    <a:pt x="12" y="87"/>
                  </a:lnTo>
                  <a:lnTo>
                    <a:pt x="12" y="83"/>
                  </a:lnTo>
                  <a:lnTo>
                    <a:pt x="13" y="83"/>
                  </a:lnTo>
                  <a:lnTo>
                    <a:pt x="12" y="83"/>
                  </a:lnTo>
                  <a:lnTo>
                    <a:pt x="12" y="81"/>
                  </a:lnTo>
                  <a:lnTo>
                    <a:pt x="13" y="81"/>
                  </a:lnTo>
                  <a:lnTo>
                    <a:pt x="13" y="80"/>
                  </a:lnTo>
                  <a:lnTo>
                    <a:pt x="12" y="80"/>
                  </a:lnTo>
                  <a:lnTo>
                    <a:pt x="10" y="80"/>
                  </a:lnTo>
                  <a:lnTo>
                    <a:pt x="12" y="80"/>
                  </a:lnTo>
                  <a:lnTo>
                    <a:pt x="12" y="78"/>
                  </a:lnTo>
                  <a:lnTo>
                    <a:pt x="13" y="78"/>
                  </a:lnTo>
                  <a:lnTo>
                    <a:pt x="13" y="76"/>
                  </a:lnTo>
                  <a:lnTo>
                    <a:pt x="12" y="76"/>
                  </a:lnTo>
                  <a:lnTo>
                    <a:pt x="12" y="78"/>
                  </a:lnTo>
                  <a:lnTo>
                    <a:pt x="10" y="78"/>
                  </a:lnTo>
                  <a:lnTo>
                    <a:pt x="10" y="76"/>
                  </a:lnTo>
                  <a:lnTo>
                    <a:pt x="10" y="75"/>
                  </a:lnTo>
                  <a:lnTo>
                    <a:pt x="10" y="73"/>
                  </a:lnTo>
                  <a:lnTo>
                    <a:pt x="10" y="71"/>
                  </a:lnTo>
                  <a:lnTo>
                    <a:pt x="12" y="71"/>
                  </a:lnTo>
                  <a:lnTo>
                    <a:pt x="10" y="70"/>
                  </a:lnTo>
                  <a:lnTo>
                    <a:pt x="8" y="70"/>
                  </a:lnTo>
                  <a:lnTo>
                    <a:pt x="8" y="71"/>
                  </a:lnTo>
                  <a:lnTo>
                    <a:pt x="6" y="71"/>
                  </a:lnTo>
                  <a:lnTo>
                    <a:pt x="5" y="73"/>
                  </a:lnTo>
                  <a:lnTo>
                    <a:pt x="5" y="71"/>
                  </a:lnTo>
                  <a:lnTo>
                    <a:pt x="5" y="70"/>
                  </a:lnTo>
                  <a:lnTo>
                    <a:pt x="3" y="70"/>
                  </a:lnTo>
                  <a:lnTo>
                    <a:pt x="3" y="68"/>
                  </a:lnTo>
                  <a:lnTo>
                    <a:pt x="3" y="70"/>
                  </a:lnTo>
                  <a:lnTo>
                    <a:pt x="1" y="70"/>
                  </a:lnTo>
                  <a:lnTo>
                    <a:pt x="1" y="68"/>
                  </a:lnTo>
                  <a:lnTo>
                    <a:pt x="3" y="68"/>
                  </a:lnTo>
                  <a:lnTo>
                    <a:pt x="1" y="66"/>
                  </a:lnTo>
                  <a:lnTo>
                    <a:pt x="0" y="66"/>
                  </a:lnTo>
                  <a:lnTo>
                    <a:pt x="1" y="65"/>
                  </a:lnTo>
                  <a:lnTo>
                    <a:pt x="3" y="65"/>
                  </a:lnTo>
                  <a:lnTo>
                    <a:pt x="3" y="63"/>
                  </a:lnTo>
                  <a:lnTo>
                    <a:pt x="1" y="63"/>
                  </a:lnTo>
                  <a:lnTo>
                    <a:pt x="1" y="61"/>
                  </a:lnTo>
                  <a:lnTo>
                    <a:pt x="3" y="61"/>
                  </a:lnTo>
                  <a:lnTo>
                    <a:pt x="3" y="63"/>
                  </a:lnTo>
                  <a:lnTo>
                    <a:pt x="5" y="63"/>
                  </a:lnTo>
                  <a:lnTo>
                    <a:pt x="5" y="59"/>
                  </a:lnTo>
                  <a:lnTo>
                    <a:pt x="5" y="61"/>
                  </a:lnTo>
                  <a:lnTo>
                    <a:pt x="5" y="63"/>
                  </a:lnTo>
                  <a:lnTo>
                    <a:pt x="5" y="65"/>
                  </a:lnTo>
                  <a:lnTo>
                    <a:pt x="6" y="65"/>
                  </a:lnTo>
                  <a:lnTo>
                    <a:pt x="6" y="63"/>
                  </a:lnTo>
                  <a:lnTo>
                    <a:pt x="6" y="65"/>
                  </a:lnTo>
                  <a:lnTo>
                    <a:pt x="6" y="63"/>
                  </a:lnTo>
                  <a:lnTo>
                    <a:pt x="8" y="63"/>
                  </a:lnTo>
                  <a:lnTo>
                    <a:pt x="6" y="63"/>
                  </a:lnTo>
                  <a:lnTo>
                    <a:pt x="8" y="61"/>
                  </a:lnTo>
                  <a:lnTo>
                    <a:pt x="8" y="63"/>
                  </a:lnTo>
                  <a:lnTo>
                    <a:pt x="8" y="61"/>
                  </a:lnTo>
                  <a:lnTo>
                    <a:pt x="8" y="59"/>
                  </a:lnTo>
                  <a:lnTo>
                    <a:pt x="6" y="59"/>
                  </a:lnTo>
                  <a:lnTo>
                    <a:pt x="8" y="59"/>
                  </a:lnTo>
                  <a:lnTo>
                    <a:pt x="8" y="58"/>
                  </a:lnTo>
                  <a:lnTo>
                    <a:pt x="10" y="58"/>
                  </a:lnTo>
                  <a:lnTo>
                    <a:pt x="12" y="58"/>
                  </a:lnTo>
                  <a:lnTo>
                    <a:pt x="13" y="58"/>
                  </a:lnTo>
                  <a:lnTo>
                    <a:pt x="15" y="59"/>
                  </a:lnTo>
                  <a:lnTo>
                    <a:pt x="13" y="59"/>
                  </a:lnTo>
                  <a:lnTo>
                    <a:pt x="15" y="59"/>
                  </a:lnTo>
                  <a:lnTo>
                    <a:pt x="17" y="58"/>
                  </a:lnTo>
                  <a:lnTo>
                    <a:pt x="17" y="59"/>
                  </a:lnTo>
                  <a:lnTo>
                    <a:pt x="18" y="59"/>
                  </a:lnTo>
                  <a:lnTo>
                    <a:pt x="18" y="61"/>
                  </a:lnTo>
                  <a:lnTo>
                    <a:pt x="20" y="61"/>
                  </a:lnTo>
                  <a:lnTo>
                    <a:pt x="20" y="63"/>
                  </a:lnTo>
                  <a:lnTo>
                    <a:pt x="20" y="65"/>
                  </a:lnTo>
                  <a:lnTo>
                    <a:pt x="20" y="66"/>
                  </a:lnTo>
                  <a:lnTo>
                    <a:pt x="20" y="65"/>
                  </a:lnTo>
                  <a:lnTo>
                    <a:pt x="22" y="65"/>
                  </a:lnTo>
                  <a:lnTo>
                    <a:pt x="22" y="63"/>
                  </a:lnTo>
                  <a:lnTo>
                    <a:pt x="20" y="63"/>
                  </a:lnTo>
                  <a:lnTo>
                    <a:pt x="22" y="63"/>
                  </a:lnTo>
                  <a:lnTo>
                    <a:pt x="22" y="61"/>
                  </a:lnTo>
                  <a:lnTo>
                    <a:pt x="23" y="63"/>
                  </a:lnTo>
                  <a:lnTo>
                    <a:pt x="23" y="61"/>
                  </a:lnTo>
                  <a:lnTo>
                    <a:pt x="25" y="61"/>
                  </a:lnTo>
                  <a:lnTo>
                    <a:pt x="25" y="59"/>
                  </a:lnTo>
                  <a:lnTo>
                    <a:pt x="25" y="58"/>
                  </a:lnTo>
                  <a:lnTo>
                    <a:pt x="25" y="59"/>
                  </a:lnTo>
                  <a:lnTo>
                    <a:pt x="23" y="59"/>
                  </a:lnTo>
                  <a:lnTo>
                    <a:pt x="23" y="61"/>
                  </a:lnTo>
                  <a:lnTo>
                    <a:pt x="22" y="61"/>
                  </a:lnTo>
                  <a:lnTo>
                    <a:pt x="20" y="59"/>
                  </a:lnTo>
                  <a:lnTo>
                    <a:pt x="22" y="58"/>
                  </a:lnTo>
                  <a:lnTo>
                    <a:pt x="23" y="56"/>
                  </a:lnTo>
                  <a:lnTo>
                    <a:pt x="22" y="56"/>
                  </a:lnTo>
                  <a:lnTo>
                    <a:pt x="22" y="54"/>
                  </a:lnTo>
                  <a:lnTo>
                    <a:pt x="20" y="56"/>
                  </a:lnTo>
                  <a:lnTo>
                    <a:pt x="20" y="58"/>
                  </a:lnTo>
                  <a:lnTo>
                    <a:pt x="18" y="58"/>
                  </a:lnTo>
                  <a:lnTo>
                    <a:pt x="18" y="56"/>
                  </a:lnTo>
                  <a:lnTo>
                    <a:pt x="18" y="54"/>
                  </a:lnTo>
                  <a:lnTo>
                    <a:pt x="18" y="53"/>
                  </a:lnTo>
                  <a:lnTo>
                    <a:pt x="20" y="53"/>
                  </a:lnTo>
                  <a:lnTo>
                    <a:pt x="22" y="53"/>
                  </a:lnTo>
                  <a:lnTo>
                    <a:pt x="20" y="53"/>
                  </a:lnTo>
                  <a:lnTo>
                    <a:pt x="18" y="53"/>
                  </a:lnTo>
                  <a:lnTo>
                    <a:pt x="18" y="51"/>
                  </a:lnTo>
                  <a:lnTo>
                    <a:pt x="17" y="53"/>
                  </a:lnTo>
                  <a:lnTo>
                    <a:pt x="15" y="54"/>
                  </a:lnTo>
                  <a:lnTo>
                    <a:pt x="15" y="53"/>
                  </a:lnTo>
                  <a:lnTo>
                    <a:pt x="15" y="51"/>
                  </a:lnTo>
                  <a:lnTo>
                    <a:pt x="17" y="51"/>
                  </a:lnTo>
                  <a:lnTo>
                    <a:pt x="15" y="49"/>
                  </a:lnTo>
                  <a:lnTo>
                    <a:pt x="17" y="49"/>
                  </a:lnTo>
                  <a:lnTo>
                    <a:pt x="18" y="49"/>
                  </a:lnTo>
                  <a:lnTo>
                    <a:pt x="20" y="49"/>
                  </a:lnTo>
                  <a:lnTo>
                    <a:pt x="20" y="48"/>
                  </a:lnTo>
                  <a:lnTo>
                    <a:pt x="18" y="48"/>
                  </a:lnTo>
                  <a:lnTo>
                    <a:pt x="17" y="46"/>
                  </a:lnTo>
                  <a:lnTo>
                    <a:pt x="15" y="44"/>
                  </a:lnTo>
                  <a:lnTo>
                    <a:pt x="13" y="41"/>
                  </a:lnTo>
                  <a:lnTo>
                    <a:pt x="15" y="41"/>
                  </a:lnTo>
                  <a:lnTo>
                    <a:pt x="15" y="39"/>
                  </a:lnTo>
                  <a:lnTo>
                    <a:pt x="13" y="39"/>
                  </a:lnTo>
                  <a:lnTo>
                    <a:pt x="13" y="37"/>
                  </a:lnTo>
                  <a:lnTo>
                    <a:pt x="12" y="37"/>
                  </a:lnTo>
                  <a:lnTo>
                    <a:pt x="13" y="32"/>
                  </a:lnTo>
                  <a:lnTo>
                    <a:pt x="13" y="31"/>
                  </a:lnTo>
                  <a:lnTo>
                    <a:pt x="15" y="32"/>
                  </a:lnTo>
                  <a:lnTo>
                    <a:pt x="15" y="34"/>
                  </a:lnTo>
                  <a:lnTo>
                    <a:pt x="17" y="36"/>
                  </a:lnTo>
                  <a:lnTo>
                    <a:pt x="18" y="36"/>
                  </a:lnTo>
                  <a:lnTo>
                    <a:pt x="17" y="34"/>
                  </a:lnTo>
                  <a:lnTo>
                    <a:pt x="17" y="31"/>
                  </a:lnTo>
                  <a:lnTo>
                    <a:pt x="15" y="31"/>
                  </a:lnTo>
                  <a:lnTo>
                    <a:pt x="17" y="29"/>
                  </a:lnTo>
                  <a:lnTo>
                    <a:pt x="15" y="29"/>
                  </a:lnTo>
                  <a:lnTo>
                    <a:pt x="15" y="31"/>
                  </a:lnTo>
                  <a:lnTo>
                    <a:pt x="13" y="31"/>
                  </a:lnTo>
                  <a:lnTo>
                    <a:pt x="12" y="31"/>
                  </a:lnTo>
                  <a:lnTo>
                    <a:pt x="12" y="29"/>
                  </a:lnTo>
                  <a:lnTo>
                    <a:pt x="10" y="29"/>
                  </a:lnTo>
                  <a:lnTo>
                    <a:pt x="8" y="29"/>
                  </a:lnTo>
                  <a:lnTo>
                    <a:pt x="12" y="27"/>
                  </a:lnTo>
                  <a:lnTo>
                    <a:pt x="17" y="25"/>
                  </a:lnTo>
                  <a:lnTo>
                    <a:pt x="20" y="24"/>
                  </a:lnTo>
                  <a:lnTo>
                    <a:pt x="23" y="20"/>
                  </a:lnTo>
                  <a:lnTo>
                    <a:pt x="23" y="14"/>
                  </a:lnTo>
                  <a:lnTo>
                    <a:pt x="25" y="9"/>
                  </a:lnTo>
                  <a:lnTo>
                    <a:pt x="29" y="9"/>
                  </a:lnTo>
                  <a:lnTo>
                    <a:pt x="32" y="9"/>
                  </a:lnTo>
                  <a:lnTo>
                    <a:pt x="37" y="9"/>
                  </a:lnTo>
                  <a:lnTo>
                    <a:pt x="42" y="10"/>
                  </a:lnTo>
                  <a:lnTo>
                    <a:pt x="46" y="10"/>
                  </a:lnTo>
                  <a:lnTo>
                    <a:pt x="51" y="10"/>
                  </a:lnTo>
                  <a:lnTo>
                    <a:pt x="56" y="5"/>
                  </a:lnTo>
                  <a:lnTo>
                    <a:pt x="59" y="2"/>
                  </a:lnTo>
                  <a:lnTo>
                    <a:pt x="63" y="0"/>
                  </a:lnTo>
                  <a:close/>
                </a:path>
              </a:pathLst>
            </a:custGeom>
            <a:solidFill>
              <a:srgbClr val="00B0F0"/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95" name="Freeform 244"/>
            <p:cNvSpPr>
              <a:spLocks/>
            </p:cNvSpPr>
            <p:nvPr/>
          </p:nvSpPr>
          <p:spPr bwMode="auto">
            <a:xfrm>
              <a:off x="5938622" y="2605276"/>
              <a:ext cx="12924" cy="4307"/>
            </a:xfrm>
            <a:custGeom>
              <a:avLst/>
              <a:gdLst>
                <a:gd name="T0" fmla="*/ 1 w 22"/>
                <a:gd name="T1" fmla="*/ 3 h 12"/>
                <a:gd name="T2" fmla="*/ 0 w 22"/>
                <a:gd name="T3" fmla="*/ 3 h 12"/>
                <a:gd name="T4" fmla="*/ 0 w 22"/>
                <a:gd name="T5" fmla="*/ 2 h 12"/>
                <a:gd name="T6" fmla="*/ 1 w 22"/>
                <a:gd name="T7" fmla="*/ 1 h 12"/>
                <a:gd name="T8" fmla="*/ 2 w 22"/>
                <a:gd name="T9" fmla="*/ 1 h 12"/>
                <a:gd name="T10" fmla="*/ 3 w 22"/>
                <a:gd name="T11" fmla="*/ 1 h 12"/>
                <a:gd name="T12" fmla="*/ 4 w 22"/>
                <a:gd name="T13" fmla="*/ 0 h 12"/>
                <a:gd name="T14" fmla="*/ 5 w 22"/>
                <a:gd name="T15" fmla="*/ 0 h 12"/>
                <a:gd name="T16" fmla="*/ 6 w 22"/>
                <a:gd name="T17" fmla="*/ 0 h 12"/>
                <a:gd name="T18" fmla="*/ 7 w 22"/>
                <a:gd name="T19" fmla="*/ 1 h 12"/>
                <a:gd name="T20" fmla="*/ 7 w 22"/>
                <a:gd name="T21" fmla="*/ 1 h 12"/>
                <a:gd name="T22" fmla="*/ 7 w 22"/>
                <a:gd name="T23" fmla="*/ 1 h 12"/>
                <a:gd name="T24" fmla="*/ 7 w 22"/>
                <a:gd name="T25" fmla="*/ 2 h 12"/>
                <a:gd name="T26" fmla="*/ 7 w 22"/>
                <a:gd name="T27" fmla="*/ 2 h 12"/>
                <a:gd name="T28" fmla="*/ 6 w 22"/>
                <a:gd name="T29" fmla="*/ 2 h 12"/>
                <a:gd name="T30" fmla="*/ 5 w 22"/>
                <a:gd name="T31" fmla="*/ 3 h 12"/>
                <a:gd name="T32" fmla="*/ 4 w 22"/>
                <a:gd name="T33" fmla="*/ 3 h 12"/>
                <a:gd name="T34" fmla="*/ 4 w 22"/>
                <a:gd name="T35" fmla="*/ 3 h 12"/>
                <a:gd name="T36" fmla="*/ 4 w 22"/>
                <a:gd name="T37" fmla="*/ 3 h 12"/>
                <a:gd name="T38" fmla="*/ 3 w 22"/>
                <a:gd name="T39" fmla="*/ 3 h 12"/>
                <a:gd name="T40" fmla="*/ 2 w 22"/>
                <a:gd name="T41" fmla="*/ 3 h 12"/>
                <a:gd name="T42" fmla="*/ 2 w 22"/>
                <a:gd name="T43" fmla="*/ 3 h 12"/>
                <a:gd name="T44" fmla="*/ 1 w 22"/>
                <a:gd name="T45" fmla="*/ 3 h 1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22"/>
                <a:gd name="T70" fmla="*/ 0 h 12"/>
                <a:gd name="T71" fmla="*/ 22 w 22"/>
                <a:gd name="T72" fmla="*/ 12 h 1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22" h="12">
                  <a:moveTo>
                    <a:pt x="4" y="12"/>
                  </a:moveTo>
                  <a:lnTo>
                    <a:pt x="0" y="10"/>
                  </a:lnTo>
                  <a:lnTo>
                    <a:pt x="0" y="8"/>
                  </a:lnTo>
                  <a:lnTo>
                    <a:pt x="4" y="3"/>
                  </a:lnTo>
                  <a:lnTo>
                    <a:pt x="7" y="2"/>
                  </a:lnTo>
                  <a:lnTo>
                    <a:pt x="9" y="2"/>
                  </a:lnTo>
                  <a:lnTo>
                    <a:pt x="12" y="0"/>
                  </a:lnTo>
                  <a:lnTo>
                    <a:pt x="17" y="0"/>
                  </a:lnTo>
                  <a:lnTo>
                    <a:pt x="19" y="0"/>
                  </a:lnTo>
                  <a:lnTo>
                    <a:pt x="22" y="2"/>
                  </a:lnTo>
                  <a:lnTo>
                    <a:pt x="22" y="3"/>
                  </a:lnTo>
                  <a:lnTo>
                    <a:pt x="22" y="5"/>
                  </a:lnTo>
                  <a:lnTo>
                    <a:pt x="21" y="7"/>
                  </a:lnTo>
                  <a:lnTo>
                    <a:pt x="21" y="8"/>
                  </a:lnTo>
                  <a:lnTo>
                    <a:pt x="19" y="8"/>
                  </a:lnTo>
                  <a:lnTo>
                    <a:pt x="16" y="10"/>
                  </a:lnTo>
                  <a:lnTo>
                    <a:pt x="14" y="10"/>
                  </a:lnTo>
                  <a:lnTo>
                    <a:pt x="12" y="12"/>
                  </a:lnTo>
                  <a:lnTo>
                    <a:pt x="11" y="12"/>
                  </a:lnTo>
                  <a:lnTo>
                    <a:pt x="9" y="12"/>
                  </a:lnTo>
                  <a:lnTo>
                    <a:pt x="7" y="12"/>
                  </a:lnTo>
                  <a:lnTo>
                    <a:pt x="5" y="12"/>
                  </a:lnTo>
                  <a:lnTo>
                    <a:pt x="4" y="12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96" name="Freeform 245"/>
            <p:cNvSpPr>
              <a:spLocks/>
            </p:cNvSpPr>
            <p:nvPr/>
          </p:nvSpPr>
          <p:spPr bwMode="auto">
            <a:xfrm>
              <a:off x="6016161" y="2533505"/>
              <a:ext cx="1436" cy="1436"/>
            </a:xfrm>
            <a:custGeom>
              <a:avLst/>
              <a:gdLst>
                <a:gd name="T0" fmla="*/ 0 w 3"/>
                <a:gd name="T1" fmla="*/ 0 h 3"/>
                <a:gd name="T2" fmla="*/ 1 w 3"/>
                <a:gd name="T3" fmla="*/ 0 h 3"/>
                <a:gd name="T4" fmla="*/ 1 w 3"/>
                <a:gd name="T5" fmla="*/ 0 h 3"/>
                <a:gd name="T6" fmla="*/ 1 w 3"/>
                <a:gd name="T7" fmla="*/ 0 h 3"/>
                <a:gd name="T8" fmla="*/ 1 w 3"/>
                <a:gd name="T9" fmla="*/ 0 h 3"/>
                <a:gd name="T10" fmla="*/ 1 w 3"/>
                <a:gd name="T11" fmla="*/ 1 h 3"/>
                <a:gd name="T12" fmla="*/ 0 w 3"/>
                <a:gd name="T13" fmla="*/ 1 h 3"/>
                <a:gd name="T14" fmla="*/ 0 w 3"/>
                <a:gd name="T15" fmla="*/ 0 h 3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3"/>
                <a:gd name="T25" fmla="*/ 0 h 3"/>
                <a:gd name="T26" fmla="*/ 3 w 3"/>
                <a:gd name="T27" fmla="*/ 3 h 3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3" h="3">
                  <a:moveTo>
                    <a:pt x="0" y="1"/>
                  </a:moveTo>
                  <a:lnTo>
                    <a:pt x="2" y="1"/>
                  </a:lnTo>
                  <a:lnTo>
                    <a:pt x="2" y="0"/>
                  </a:lnTo>
                  <a:lnTo>
                    <a:pt x="3" y="0"/>
                  </a:lnTo>
                  <a:lnTo>
                    <a:pt x="3" y="1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97" name="Freeform 246"/>
            <p:cNvSpPr>
              <a:spLocks/>
            </p:cNvSpPr>
            <p:nvPr/>
          </p:nvSpPr>
          <p:spPr bwMode="auto">
            <a:xfrm>
              <a:off x="6161189" y="3152177"/>
              <a:ext cx="169438" cy="116270"/>
            </a:xfrm>
            <a:custGeom>
              <a:avLst/>
              <a:gdLst>
                <a:gd name="T0" fmla="*/ 0 w 283"/>
                <a:gd name="T1" fmla="*/ 56 h 233"/>
                <a:gd name="T2" fmla="*/ 6 w 283"/>
                <a:gd name="T3" fmla="*/ 61 h 233"/>
                <a:gd name="T4" fmla="*/ 21 w 283"/>
                <a:gd name="T5" fmla="*/ 61 h 233"/>
                <a:gd name="T6" fmla="*/ 32 w 283"/>
                <a:gd name="T7" fmla="*/ 55 h 233"/>
                <a:gd name="T8" fmla="*/ 34 w 283"/>
                <a:gd name="T9" fmla="*/ 53 h 233"/>
                <a:gd name="T10" fmla="*/ 37 w 283"/>
                <a:gd name="T11" fmla="*/ 51 h 233"/>
                <a:gd name="T12" fmla="*/ 41 w 283"/>
                <a:gd name="T13" fmla="*/ 48 h 233"/>
                <a:gd name="T14" fmla="*/ 45 w 283"/>
                <a:gd name="T15" fmla="*/ 48 h 233"/>
                <a:gd name="T16" fmla="*/ 50 w 283"/>
                <a:gd name="T17" fmla="*/ 49 h 233"/>
                <a:gd name="T18" fmla="*/ 61 w 283"/>
                <a:gd name="T19" fmla="*/ 54 h 233"/>
                <a:gd name="T20" fmla="*/ 67 w 283"/>
                <a:gd name="T21" fmla="*/ 62 h 233"/>
                <a:gd name="T22" fmla="*/ 75 w 283"/>
                <a:gd name="T23" fmla="*/ 69 h 233"/>
                <a:gd name="T24" fmla="*/ 82 w 283"/>
                <a:gd name="T25" fmla="*/ 71 h 233"/>
                <a:gd name="T26" fmla="*/ 94 w 283"/>
                <a:gd name="T27" fmla="*/ 73 h 233"/>
                <a:gd name="T28" fmla="*/ 95 w 283"/>
                <a:gd name="T29" fmla="*/ 75 h 233"/>
                <a:gd name="T30" fmla="*/ 100 w 283"/>
                <a:gd name="T31" fmla="*/ 75 h 233"/>
                <a:gd name="T32" fmla="*/ 102 w 283"/>
                <a:gd name="T33" fmla="*/ 74 h 233"/>
                <a:gd name="T34" fmla="*/ 102 w 283"/>
                <a:gd name="T35" fmla="*/ 73 h 233"/>
                <a:gd name="T36" fmla="*/ 102 w 283"/>
                <a:gd name="T37" fmla="*/ 72 h 233"/>
                <a:gd name="T38" fmla="*/ 101 w 283"/>
                <a:gd name="T39" fmla="*/ 69 h 233"/>
                <a:gd name="T40" fmla="*/ 97 w 283"/>
                <a:gd name="T41" fmla="*/ 66 h 233"/>
                <a:gd name="T42" fmla="*/ 94 w 283"/>
                <a:gd name="T43" fmla="*/ 66 h 233"/>
                <a:gd name="T44" fmla="*/ 92 w 283"/>
                <a:gd name="T45" fmla="*/ 62 h 233"/>
                <a:gd name="T46" fmla="*/ 85 w 283"/>
                <a:gd name="T47" fmla="*/ 59 h 233"/>
                <a:gd name="T48" fmla="*/ 80 w 283"/>
                <a:gd name="T49" fmla="*/ 52 h 233"/>
                <a:gd name="T50" fmla="*/ 70 w 283"/>
                <a:gd name="T51" fmla="*/ 44 h 233"/>
                <a:gd name="T52" fmla="*/ 66 w 283"/>
                <a:gd name="T53" fmla="*/ 42 h 233"/>
                <a:gd name="T54" fmla="*/ 70 w 283"/>
                <a:gd name="T55" fmla="*/ 40 h 233"/>
                <a:gd name="T56" fmla="*/ 73 w 283"/>
                <a:gd name="T57" fmla="*/ 39 h 233"/>
                <a:gd name="T58" fmla="*/ 76 w 283"/>
                <a:gd name="T59" fmla="*/ 38 h 233"/>
                <a:gd name="T60" fmla="*/ 76 w 283"/>
                <a:gd name="T61" fmla="*/ 36 h 233"/>
                <a:gd name="T62" fmla="*/ 73 w 283"/>
                <a:gd name="T63" fmla="*/ 32 h 233"/>
                <a:gd name="T64" fmla="*/ 69 w 283"/>
                <a:gd name="T65" fmla="*/ 30 h 233"/>
                <a:gd name="T66" fmla="*/ 61 w 283"/>
                <a:gd name="T67" fmla="*/ 28 h 233"/>
                <a:gd name="T68" fmla="*/ 56 w 283"/>
                <a:gd name="T69" fmla="*/ 22 h 233"/>
                <a:gd name="T70" fmla="*/ 53 w 283"/>
                <a:gd name="T71" fmla="*/ 18 h 233"/>
                <a:gd name="T72" fmla="*/ 35 w 283"/>
                <a:gd name="T73" fmla="*/ 9 h 233"/>
                <a:gd name="T74" fmla="*/ 3 w 283"/>
                <a:gd name="T75" fmla="*/ 0 h 233"/>
                <a:gd name="T76" fmla="*/ 0 w 283"/>
                <a:gd name="T77" fmla="*/ 56 h 233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283"/>
                <a:gd name="T118" fmla="*/ 0 h 233"/>
                <a:gd name="T119" fmla="*/ 283 w 283"/>
                <a:gd name="T120" fmla="*/ 233 h 233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283" h="233">
                  <a:moveTo>
                    <a:pt x="0" y="175"/>
                  </a:moveTo>
                  <a:lnTo>
                    <a:pt x="17" y="190"/>
                  </a:lnTo>
                  <a:lnTo>
                    <a:pt x="59" y="189"/>
                  </a:lnTo>
                  <a:lnTo>
                    <a:pt x="88" y="172"/>
                  </a:lnTo>
                  <a:lnTo>
                    <a:pt x="95" y="165"/>
                  </a:lnTo>
                  <a:lnTo>
                    <a:pt x="103" y="158"/>
                  </a:lnTo>
                  <a:lnTo>
                    <a:pt x="114" y="150"/>
                  </a:lnTo>
                  <a:lnTo>
                    <a:pt x="125" y="150"/>
                  </a:lnTo>
                  <a:lnTo>
                    <a:pt x="139" y="151"/>
                  </a:lnTo>
                  <a:lnTo>
                    <a:pt x="170" y="167"/>
                  </a:lnTo>
                  <a:lnTo>
                    <a:pt x="187" y="192"/>
                  </a:lnTo>
                  <a:lnTo>
                    <a:pt x="207" y="213"/>
                  </a:lnTo>
                  <a:lnTo>
                    <a:pt x="227" y="221"/>
                  </a:lnTo>
                  <a:lnTo>
                    <a:pt x="260" y="228"/>
                  </a:lnTo>
                  <a:lnTo>
                    <a:pt x="263" y="233"/>
                  </a:lnTo>
                  <a:lnTo>
                    <a:pt x="278" y="233"/>
                  </a:lnTo>
                  <a:lnTo>
                    <a:pt x="283" y="229"/>
                  </a:lnTo>
                  <a:lnTo>
                    <a:pt x="283" y="226"/>
                  </a:lnTo>
                  <a:lnTo>
                    <a:pt x="282" y="224"/>
                  </a:lnTo>
                  <a:lnTo>
                    <a:pt x="280" y="213"/>
                  </a:lnTo>
                  <a:lnTo>
                    <a:pt x="270" y="206"/>
                  </a:lnTo>
                  <a:lnTo>
                    <a:pt x="260" y="204"/>
                  </a:lnTo>
                  <a:lnTo>
                    <a:pt x="256" y="194"/>
                  </a:lnTo>
                  <a:lnTo>
                    <a:pt x="237" y="184"/>
                  </a:lnTo>
                  <a:lnTo>
                    <a:pt x="222" y="160"/>
                  </a:lnTo>
                  <a:lnTo>
                    <a:pt x="195" y="138"/>
                  </a:lnTo>
                  <a:lnTo>
                    <a:pt x="183" y="129"/>
                  </a:lnTo>
                  <a:lnTo>
                    <a:pt x="195" y="124"/>
                  </a:lnTo>
                  <a:lnTo>
                    <a:pt x="203" y="121"/>
                  </a:lnTo>
                  <a:lnTo>
                    <a:pt x="210" y="119"/>
                  </a:lnTo>
                  <a:lnTo>
                    <a:pt x="210" y="111"/>
                  </a:lnTo>
                  <a:lnTo>
                    <a:pt x="203" y="99"/>
                  </a:lnTo>
                  <a:lnTo>
                    <a:pt x="192" y="92"/>
                  </a:lnTo>
                  <a:lnTo>
                    <a:pt x="168" y="87"/>
                  </a:lnTo>
                  <a:lnTo>
                    <a:pt x="154" y="67"/>
                  </a:lnTo>
                  <a:lnTo>
                    <a:pt x="146" y="56"/>
                  </a:lnTo>
                  <a:lnTo>
                    <a:pt x="97" y="29"/>
                  </a:lnTo>
                  <a:lnTo>
                    <a:pt x="7" y="0"/>
                  </a:lnTo>
                  <a:lnTo>
                    <a:pt x="0" y="175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98" name="Freeform 247"/>
            <p:cNvSpPr>
              <a:spLocks/>
            </p:cNvSpPr>
            <p:nvPr/>
          </p:nvSpPr>
          <p:spPr bwMode="auto">
            <a:xfrm>
              <a:off x="6253087" y="2893799"/>
              <a:ext cx="5744" cy="1435"/>
            </a:xfrm>
            <a:custGeom>
              <a:avLst/>
              <a:gdLst>
                <a:gd name="T0" fmla="*/ 0 w 6"/>
                <a:gd name="T1" fmla="*/ 2 h 7"/>
                <a:gd name="T2" fmla="*/ 3 w 6"/>
                <a:gd name="T3" fmla="*/ 1 h 7"/>
                <a:gd name="T4" fmla="*/ 4 w 6"/>
                <a:gd name="T5" fmla="*/ 1 h 7"/>
                <a:gd name="T6" fmla="*/ 4 w 6"/>
                <a:gd name="T7" fmla="*/ 0 h 7"/>
                <a:gd name="T8" fmla="*/ 3 w 6"/>
                <a:gd name="T9" fmla="*/ 0 h 7"/>
                <a:gd name="T10" fmla="*/ 2 w 6"/>
                <a:gd name="T11" fmla="*/ 0 h 7"/>
                <a:gd name="T12" fmla="*/ 0 w 6"/>
                <a:gd name="T13" fmla="*/ 1 h 7"/>
                <a:gd name="T14" fmla="*/ 0 w 6"/>
                <a:gd name="T15" fmla="*/ 1 h 7"/>
                <a:gd name="T16" fmla="*/ 0 w 6"/>
                <a:gd name="T17" fmla="*/ 2 h 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6"/>
                <a:gd name="T28" fmla="*/ 0 h 7"/>
                <a:gd name="T29" fmla="*/ 6 w 6"/>
                <a:gd name="T30" fmla="*/ 7 h 7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" h="7">
                  <a:moveTo>
                    <a:pt x="0" y="7"/>
                  </a:moveTo>
                  <a:lnTo>
                    <a:pt x="5" y="5"/>
                  </a:lnTo>
                  <a:lnTo>
                    <a:pt x="6" y="2"/>
                  </a:lnTo>
                  <a:lnTo>
                    <a:pt x="6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0" y="4"/>
                  </a:lnTo>
                  <a:lnTo>
                    <a:pt x="0" y="5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299" name="Freeform 248"/>
            <p:cNvSpPr>
              <a:spLocks/>
            </p:cNvSpPr>
            <p:nvPr/>
          </p:nvSpPr>
          <p:spPr bwMode="auto">
            <a:xfrm>
              <a:off x="6228676" y="2919637"/>
              <a:ext cx="8615" cy="5742"/>
            </a:xfrm>
            <a:custGeom>
              <a:avLst/>
              <a:gdLst>
                <a:gd name="T0" fmla="*/ 1 w 12"/>
                <a:gd name="T1" fmla="*/ 4 h 10"/>
                <a:gd name="T2" fmla="*/ 3 w 12"/>
                <a:gd name="T3" fmla="*/ 3 h 10"/>
                <a:gd name="T4" fmla="*/ 5 w 12"/>
                <a:gd name="T5" fmla="*/ 1 h 10"/>
                <a:gd name="T6" fmla="*/ 4 w 12"/>
                <a:gd name="T7" fmla="*/ 0 h 10"/>
                <a:gd name="T8" fmla="*/ 2 w 12"/>
                <a:gd name="T9" fmla="*/ 1 h 10"/>
                <a:gd name="T10" fmla="*/ 0 w 12"/>
                <a:gd name="T11" fmla="*/ 2 h 10"/>
                <a:gd name="T12" fmla="*/ 0 w 12"/>
                <a:gd name="T13" fmla="*/ 3 h 10"/>
                <a:gd name="T14" fmla="*/ 1 w 12"/>
                <a:gd name="T15" fmla="*/ 4 h 1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12"/>
                <a:gd name="T25" fmla="*/ 0 h 10"/>
                <a:gd name="T26" fmla="*/ 12 w 12"/>
                <a:gd name="T27" fmla="*/ 10 h 10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12" h="10">
                  <a:moveTo>
                    <a:pt x="2" y="10"/>
                  </a:moveTo>
                  <a:lnTo>
                    <a:pt x="7" y="8"/>
                  </a:lnTo>
                  <a:lnTo>
                    <a:pt x="12" y="3"/>
                  </a:lnTo>
                  <a:lnTo>
                    <a:pt x="10" y="0"/>
                  </a:lnTo>
                  <a:lnTo>
                    <a:pt x="5" y="2"/>
                  </a:lnTo>
                  <a:lnTo>
                    <a:pt x="0" y="5"/>
                  </a:lnTo>
                  <a:lnTo>
                    <a:pt x="0" y="8"/>
                  </a:lnTo>
                  <a:lnTo>
                    <a:pt x="2" y="1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300" name="Freeform 249"/>
            <p:cNvSpPr>
              <a:spLocks/>
            </p:cNvSpPr>
            <p:nvPr/>
          </p:nvSpPr>
          <p:spPr bwMode="auto">
            <a:xfrm>
              <a:off x="6490013" y="3124903"/>
              <a:ext cx="7180" cy="5742"/>
            </a:xfrm>
            <a:custGeom>
              <a:avLst/>
              <a:gdLst>
                <a:gd name="T0" fmla="*/ 4 w 9"/>
                <a:gd name="T1" fmla="*/ 1 h 8"/>
                <a:gd name="T2" fmla="*/ 4 w 9"/>
                <a:gd name="T3" fmla="*/ 0 h 8"/>
                <a:gd name="T4" fmla="*/ 3 w 9"/>
                <a:gd name="T5" fmla="*/ 0 h 8"/>
                <a:gd name="T6" fmla="*/ 3 w 9"/>
                <a:gd name="T7" fmla="*/ 0 h 8"/>
                <a:gd name="T8" fmla="*/ 2 w 9"/>
                <a:gd name="T9" fmla="*/ 0 h 8"/>
                <a:gd name="T10" fmla="*/ 1 w 9"/>
                <a:gd name="T11" fmla="*/ 0 h 8"/>
                <a:gd name="T12" fmla="*/ 1 w 9"/>
                <a:gd name="T13" fmla="*/ 0 h 8"/>
                <a:gd name="T14" fmla="*/ 1 w 9"/>
                <a:gd name="T15" fmla="*/ 0 h 8"/>
                <a:gd name="T16" fmla="*/ 0 w 9"/>
                <a:gd name="T17" fmla="*/ 0 h 8"/>
                <a:gd name="T18" fmla="*/ 0 w 9"/>
                <a:gd name="T19" fmla="*/ 1 h 8"/>
                <a:gd name="T20" fmla="*/ 0 w 9"/>
                <a:gd name="T21" fmla="*/ 2 h 8"/>
                <a:gd name="T22" fmla="*/ 1 w 9"/>
                <a:gd name="T23" fmla="*/ 2 h 8"/>
                <a:gd name="T24" fmla="*/ 1 w 9"/>
                <a:gd name="T25" fmla="*/ 3 h 8"/>
                <a:gd name="T26" fmla="*/ 1 w 9"/>
                <a:gd name="T27" fmla="*/ 3 h 8"/>
                <a:gd name="T28" fmla="*/ 1 w 9"/>
                <a:gd name="T29" fmla="*/ 3 h 8"/>
                <a:gd name="T30" fmla="*/ 2 w 9"/>
                <a:gd name="T31" fmla="*/ 3 h 8"/>
                <a:gd name="T32" fmla="*/ 2 w 9"/>
                <a:gd name="T33" fmla="*/ 3 h 8"/>
                <a:gd name="T34" fmla="*/ 3 w 9"/>
                <a:gd name="T35" fmla="*/ 3 h 8"/>
                <a:gd name="T36" fmla="*/ 4 w 9"/>
                <a:gd name="T37" fmla="*/ 2 h 8"/>
                <a:gd name="T38" fmla="*/ 4 w 9"/>
                <a:gd name="T39" fmla="*/ 1 h 8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9"/>
                <a:gd name="T61" fmla="*/ 0 h 8"/>
                <a:gd name="T62" fmla="*/ 9 w 9"/>
                <a:gd name="T63" fmla="*/ 8 h 8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9" h="8">
                  <a:moveTo>
                    <a:pt x="9" y="3"/>
                  </a:moveTo>
                  <a:lnTo>
                    <a:pt x="9" y="1"/>
                  </a:lnTo>
                  <a:lnTo>
                    <a:pt x="7" y="1"/>
                  </a:lnTo>
                  <a:lnTo>
                    <a:pt x="7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3"/>
                  </a:lnTo>
                  <a:lnTo>
                    <a:pt x="0" y="5"/>
                  </a:lnTo>
                  <a:lnTo>
                    <a:pt x="2" y="5"/>
                  </a:lnTo>
                  <a:lnTo>
                    <a:pt x="2" y="7"/>
                  </a:lnTo>
                  <a:lnTo>
                    <a:pt x="3" y="7"/>
                  </a:lnTo>
                  <a:lnTo>
                    <a:pt x="3" y="8"/>
                  </a:lnTo>
                  <a:lnTo>
                    <a:pt x="5" y="8"/>
                  </a:lnTo>
                  <a:lnTo>
                    <a:pt x="5" y="7"/>
                  </a:lnTo>
                  <a:lnTo>
                    <a:pt x="7" y="7"/>
                  </a:lnTo>
                  <a:lnTo>
                    <a:pt x="9" y="5"/>
                  </a:lnTo>
                  <a:lnTo>
                    <a:pt x="9" y="3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301" name="Freeform 250"/>
            <p:cNvSpPr>
              <a:spLocks/>
            </p:cNvSpPr>
            <p:nvPr/>
          </p:nvSpPr>
          <p:spPr bwMode="auto">
            <a:xfrm>
              <a:off x="5708875" y="3268447"/>
              <a:ext cx="676316" cy="442114"/>
            </a:xfrm>
            <a:custGeom>
              <a:avLst/>
              <a:gdLst>
                <a:gd name="T0" fmla="*/ 294 w 1142"/>
                <a:gd name="T1" fmla="*/ 287 h 903"/>
                <a:gd name="T2" fmla="*/ 271 w 1142"/>
                <a:gd name="T3" fmla="*/ 272 h 903"/>
                <a:gd name="T4" fmla="*/ 265 w 1142"/>
                <a:gd name="T5" fmla="*/ 250 h 903"/>
                <a:gd name="T6" fmla="*/ 202 w 1142"/>
                <a:gd name="T7" fmla="*/ 218 h 903"/>
                <a:gd name="T8" fmla="*/ 187 w 1142"/>
                <a:gd name="T9" fmla="*/ 212 h 903"/>
                <a:gd name="T10" fmla="*/ 151 w 1142"/>
                <a:gd name="T11" fmla="*/ 213 h 903"/>
                <a:gd name="T12" fmla="*/ 116 w 1142"/>
                <a:gd name="T13" fmla="*/ 219 h 903"/>
                <a:gd name="T14" fmla="*/ 102 w 1142"/>
                <a:gd name="T15" fmla="*/ 235 h 903"/>
                <a:gd name="T16" fmla="*/ 67 w 1142"/>
                <a:gd name="T17" fmla="*/ 235 h 903"/>
                <a:gd name="T18" fmla="*/ 55 w 1142"/>
                <a:gd name="T19" fmla="*/ 239 h 903"/>
                <a:gd name="T20" fmla="*/ 28 w 1142"/>
                <a:gd name="T21" fmla="*/ 245 h 903"/>
                <a:gd name="T22" fmla="*/ 19 w 1142"/>
                <a:gd name="T23" fmla="*/ 235 h 903"/>
                <a:gd name="T24" fmla="*/ 27 w 1142"/>
                <a:gd name="T25" fmla="*/ 215 h 903"/>
                <a:gd name="T26" fmla="*/ 13 w 1142"/>
                <a:gd name="T27" fmla="*/ 182 h 903"/>
                <a:gd name="T28" fmla="*/ 7 w 1142"/>
                <a:gd name="T29" fmla="*/ 165 h 903"/>
                <a:gd name="T30" fmla="*/ 0 w 1142"/>
                <a:gd name="T31" fmla="*/ 139 h 903"/>
                <a:gd name="T32" fmla="*/ 30 w 1142"/>
                <a:gd name="T33" fmla="*/ 98 h 903"/>
                <a:gd name="T34" fmla="*/ 61 w 1142"/>
                <a:gd name="T35" fmla="*/ 91 h 903"/>
                <a:gd name="T36" fmla="*/ 89 w 1142"/>
                <a:gd name="T37" fmla="*/ 70 h 903"/>
                <a:gd name="T38" fmla="*/ 96 w 1142"/>
                <a:gd name="T39" fmla="*/ 57 h 903"/>
                <a:gd name="T40" fmla="*/ 114 w 1142"/>
                <a:gd name="T41" fmla="*/ 43 h 903"/>
                <a:gd name="T42" fmla="*/ 133 w 1142"/>
                <a:gd name="T43" fmla="*/ 29 h 903"/>
                <a:gd name="T44" fmla="*/ 155 w 1142"/>
                <a:gd name="T45" fmla="*/ 42 h 903"/>
                <a:gd name="T46" fmla="*/ 169 w 1142"/>
                <a:gd name="T47" fmla="*/ 27 h 903"/>
                <a:gd name="T48" fmla="*/ 182 w 1142"/>
                <a:gd name="T49" fmla="*/ 16 h 903"/>
                <a:gd name="T50" fmla="*/ 192 w 1142"/>
                <a:gd name="T51" fmla="*/ 15 h 903"/>
                <a:gd name="T52" fmla="*/ 191 w 1142"/>
                <a:gd name="T53" fmla="*/ 8 h 903"/>
                <a:gd name="T54" fmla="*/ 221 w 1142"/>
                <a:gd name="T55" fmla="*/ 15 h 903"/>
                <a:gd name="T56" fmla="*/ 234 w 1142"/>
                <a:gd name="T57" fmla="*/ 17 h 903"/>
                <a:gd name="T58" fmla="*/ 226 w 1142"/>
                <a:gd name="T59" fmla="*/ 31 h 903"/>
                <a:gd name="T60" fmla="*/ 222 w 1142"/>
                <a:gd name="T61" fmla="*/ 46 h 903"/>
                <a:gd name="T62" fmla="*/ 271 w 1142"/>
                <a:gd name="T63" fmla="*/ 64 h 903"/>
                <a:gd name="T64" fmla="*/ 279 w 1142"/>
                <a:gd name="T65" fmla="*/ 64 h 903"/>
                <a:gd name="T66" fmla="*/ 285 w 1142"/>
                <a:gd name="T67" fmla="*/ 32 h 903"/>
                <a:gd name="T68" fmla="*/ 288 w 1142"/>
                <a:gd name="T69" fmla="*/ 9 h 903"/>
                <a:gd name="T70" fmla="*/ 296 w 1142"/>
                <a:gd name="T71" fmla="*/ 5 h 903"/>
                <a:gd name="T72" fmla="*/ 306 w 1142"/>
                <a:gd name="T73" fmla="*/ 37 h 903"/>
                <a:gd name="T74" fmla="*/ 322 w 1142"/>
                <a:gd name="T75" fmla="*/ 45 h 903"/>
                <a:gd name="T76" fmla="*/ 335 w 1142"/>
                <a:gd name="T77" fmla="*/ 81 h 903"/>
                <a:gd name="T78" fmla="*/ 385 w 1142"/>
                <a:gd name="T79" fmla="*/ 127 h 903"/>
                <a:gd name="T80" fmla="*/ 405 w 1142"/>
                <a:gd name="T81" fmla="*/ 172 h 903"/>
                <a:gd name="T82" fmla="*/ 383 w 1142"/>
                <a:gd name="T83" fmla="*/ 234 h 903"/>
                <a:gd name="T84" fmla="*/ 373 w 1142"/>
                <a:gd name="T85" fmla="*/ 260 h 903"/>
                <a:gd name="T86" fmla="*/ 367 w 1142"/>
                <a:gd name="T87" fmla="*/ 277 h 903"/>
                <a:gd name="T88" fmla="*/ 348 w 1142"/>
                <a:gd name="T89" fmla="*/ 281 h 903"/>
                <a:gd name="T90" fmla="*/ 323 w 1142"/>
                <a:gd name="T91" fmla="*/ 286 h 903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w 1142"/>
                <a:gd name="T139" fmla="*/ 0 h 903"/>
                <a:gd name="T140" fmla="*/ 1142 w 1142"/>
                <a:gd name="T141" fmla="*/ 903 h 903"/>
              </a:gdLst>
              <a:ahLst/>
              <a:cxnLst>
                <a:cxn ang="T92">
                  <a:pos x="T0" y="T1"/>
                </a:cxn>
                <a:cxn ang="T93">
                  <a:pos x="T2" y="T3"/>
                </a:cxn>
                <a:cxn ang="T94">
                  <a:pos x="T4" y="T5"/>
                </a:cxn>
                <a:cxn ang="T95">
                  <a:pos x="T6" y="T7"/>
                </a:cxn>
                <a:cxn ang="T96">
                  <a:pos x="T8" y="T9"/>
                </a:cxn>
                <a:cxn ang="T97">
                  <a:pos x="T10" y="T11"/>
                </a:cxn>
                <a:cxn ang="T98">
                  <a:pos x="T12" y="T13"/>
                </a:cxn>
                <a:cxn ang="T99">
                  <a:pos x="T14" y="T15"/>
                </a:cxn>
                <a:cxn ang="T100">
                  <a:pos x="T16" y="T17"/>
                </a:cxn>
                <a:cxn ang="T101">
                  <a:pos x="T18" y="T19"/>
                </a:cxn>
                <a:cxn ang="T102">
                  <a:pos x="T20" y="T21"/>
                </a:cxn>
                <a:cxn ang="T103">
                  <a:pos x="T22" y="T23"/>
                </a:cxn>
                <a:cxn ang="T104">
                  <a:pos x="T24" y="T25"/>
                </a:cxn>
                <a:cxn ang="T105">
                  <a:pos x="T26" y="T27"/>
                </a:cxn>
                <a:cxn ang="T106">
                  <a:pos x="T28" y="T29"/>
                </a:cxn>
                <a:cxn ang="T107">
                  <a:pos x="T30" y="T31"/>
                </a:cxn>
                <a:cxn ang="T108">
                  <a:pos x="T32" y="T33"/>
                </a:cxn>
                <a:cxn ang="T109">
                  <a:pos x="T34" y="T35"/>
                </a:cxn>
                <a:cxn ang="T110">
                  <a:pos x="T36" y="T37"/>
                </a:cxn>
                <a:cxn ang="T111">
                  <a:pos x="T38" y="T39"/>
                </a:cxn>
                <a:cxn ang="T112">
                  <a:pos x="T40" y="T41"/>
                </a:cxn>
                <a:cxn ang="T113">
                  <a:pos x="T42" y="T43"/>
                </a:cxn>
                <a:cxn ang="T114">
                  <a:pos x="T44" y="T45"/>
                </a:cxn>
                <a:cxn ang="T115">
                  <a:pos x="T46" y="T47"/>
                </a:cxn>
                <a:cxn ang="T116">
                  <a:pos x="T48" y="T49"/>
                </a:cxn>
                <a:cxn ang="T117">
                  <a:pos x="T50" y="T51"/>
                </a:cxn>
                <a:cxn ang="T118">
                  <a:pos x="T52" y="T53"/>
                </a:cxn>
                <a:cxn ang="T119">
                  <a:pos x="T54" y="T55"/>
                </a:cxn>
                <a:cxn ang="T120">
                  <a:pos x="T56" y="T57"/>
                </a:cxn>
                <a:cxn ang="T121">
                  <a:pos x="T58" y="T59"/>
                </a:cxn>
                <a:cxn ang="T122">
                  <a:pos x="T60" y="T61"/>
                </a:cxn>
                <a:cxn ang="T123">
                  <a:pos x="T62" y="T63"/>
                </a:cxn>
                <a:cxn ang="T124">
                  <a:pos x="T64" y="T65"/>
                </a:cxn>
                <a:cxn ang="T125">
                  <a:pos x="T66" y="T67"/>
                </a:cxn>
                <a:cxn ang="T126">
                  <a:pos x="T68" y="T69"/>
                </a:cxn>
                <a:cxn ang="T127">
                  <a:pos x="T70" y="T71"/>
                </a:cxn>
                <a:cxn ang="T128">
                  <a:pos x="T72" y="T73"/>
                </a:cxn>
                <a:cxn ang="T129">
                  <a:pos x="T74" y="T75"/>
                </a:cxn>
                <a:cxn ang="T130">
                  <a:pos x="T76" y="T77"/>
                </a:cxn>
                <a:cxn ang="T131">
                  <a:pos x="T78" y="T79"/>
                </a:cxn>
                <a:cxn ang="T132">
                  <a:pos x="T80" y="T81"/>
                </a:cxn>
                <a:cxn ang="T133">
                  <a:pos x="T82" y="T83"/>
                </a:cxn>
                <a:cxn ang="T134">
                  <a:pos x="T84" y="T85"/>
                </a:cxn>
                <a:cxn ang="T135">
                  <a:pos x="T86" y="T87"/>
                </a:cxn>
                <a:cxn ang="T136">
                  <a:pos x="T88" y="T89"/>
                </a:cxn>
                <a:cxn ang="T137">
                  <a:pos x="T90" y="T91"/>
                </a:cxn>
              </a:cxnLst>
              <a:rect l="T138" t="T139" r="T140" b="T141"/>
              <a:pathLst>
                <a:path w="1142" h="903">
                  <a:moveTo>
                    <a:pt x="862" y="903"/>
                  </a:moveTo>
                  <a:lnTo>
                    <a:pt x="830" y="899"/>
                  </a:lnTo>
                  <a:lnTo>
                    <a:pt x="764" y="872"/>
                  </a:lnTo>
                  <a:lnTo>
                    <a:pt x="764" y="853"/>
                  </a:lnTo>
                  <a:lnTo>
                    <a:pt x="754" y="816"/>
                  </a:lnTo>
                  <a:lnTo>
                    <a:pt x="747" y="784"/>
                  </a:lnTo>
                  <a:lnTo>
                    <a:pt x="613" y="719"/>
                  </a:lnTo>
                  <a:lnTo>
                    <a:pt x="570" y="684"/>
                  </a:lnTo>
                  <a:lnTo>
                    <a:pt x="584" y="680"/>
                  </a:lnTo>
                  <a:lnTo>
                    <a:pt x="528" y="665"/>
                  </a:lnTo>
                  <a:lnTo>
                    <a:pt x="463" y="653"/>
                  </a:lnTo>
                  <a:lnTo>
                    <a:pt x="426" y="667"/>
                  </a:lnTo>
                  <a:lnTo>
                    <a:pt x="379" y="674"/>
                  </a:lnTo>
                  <a:lnTo>
                    <a:pt x="326" y="687"/>
                  </a:lnTo>
                  <a:lnTo>
                    <a:pt x="295" y="713"/>
                  </a:lnTo>
                  <a:lnTo>
                    <a:pt x="289" y="736"/>
                  </a:lnTo>
                  <a:lnTo>
                    <a:pt x="221" y="736"/>
                  </a:lnTo>
                  <a:lnTo>
                    <a:pt x="188" y="736"/>
                  </a:lnTo>
                  <a:lnTo>
                    <a:pt x="178" y="743"/>
                  </a:lnTo>
                  <a:lnTo>
                    <a:pt x="155" y="750"/>
                  </a:lnTo>
                  <a:lnTo>
                    <a:pt x="134" y="780"/>
                  </a:lnTo>
                  <a:lnTo>
                    <a:pt x="80" y="769"/>
                  </a:lnTo>
                  <a:lnTo>
                    <a:pt x="54" y="755"/>
                  </a:lnTo>
                  <a:lnTo>
                    <a:pt x="54" y="738"/>
                  </a:lnTo>
                  <a:lnTo>
                    <a:pt x="70" y="697"/>
                  </a:lnTo>
                  <a:lnTo>
                    <a:pt x="76" y="674"/>
                  </a:lnTo>
                  <a:lnTo>
                    <a:pt x="66" y="636"/>
                  </a:lnTo>
                  <a:lnTo>
                    <a:pt x="37" y="572"/>
                  </a:lnTo>
                  <a:lnTo>
                    <a:pt x="20" y="550"/>
                  </a:lnTo>
                  <a:lnTo>
                    <a:pt x="19" y="516"/>
                  </a:lnTo>
                  <a:lnTo>
                    <a:pt x="0" y="483"/>
                  </a:lnTo>
                  <a:lnTo>
                    <a:pt x="0" y="436"/>
                  </a:lnTo>
                  <a:lnTo>
                    <a:pt x="15" y="361"/>
                  </a:lnTo>
                  <a:lnTo>
                    <a:pt x="85" y="307"/>
                  </a:lnTo>
                  <a:lnTo>
                    <a:pt x="131" y="300"/>
                  </a:lnTo>
                  <a:lnTo>
                    <a:pt x="173" y="285"/>
                  </a:lnTo>
                  <a:lnTo>
                    <a:pt x="211" y="266"/>
                  </a:lnTo>
                  <a:lnTo>
                    <a:pt x="251" y="220"/>
                  </a:lnTo>
                  <a:lnTo>
                    <a:pt x="243" y="202"/>
                  </a:lnTo>
                  <a:lnTo>
                    <a:pt x="270" y="180"/>
                  </a:lnTo>
                  <a:lnTo>
                    <a:pt x="295" y="161"/>
                  </a:lnTo>
                  <a:lnTo>
                    <a:pt x="321" y="136"/>
                  </a:lnTo>
                  <a:lnTo>
                    <a:pt x="339" y="110"/>
                  </a:lnTo>
                  <a:lnTo>
                    <a:pt x="375" y="92"/>
                  </a:lnTo>
                  <a:lnTo>
                    <a:pt x="397" y="97"/>
                  </a:lnTo>
                  <a:lnTo>
                    <a:pt x="438" y="132"/>
                  </a:lnTo>
                  <a:lnTo>
                    <a:pt x="450" y="124"/>
                  </a:lnTo>
                  <a:lnTo>
                    <a:pt x="477" y="86"/>
                  </a:lnTo>
                  <a:lnTo>
                    <a:pt x="491" y="59"/>
                  </a:lnTo>
                  <a:lnTo>
                    <a:pt x="513" y="49"/>
                  </a:lnTo>
                  <a:lnTo>
                    <a:pt x="535" y="49"/>
                  </a:lnTo>
                  <a:lnTo>
                    <a:pt x="541" y="47"/>
                  </a:lnTo>
                  <a:lnTo>
                    <a:pt x="540" y="34"/>
                  </a:lnTo>
                  <a:lnTo>
                    <a:pt x="538" y="24"/>
                  </a:lnTo>
                  <a:lnTo>
                    <a:pt x="599" y="46"/>
                  </a:lnTo>
                  <a:lnTo>
                    <a:pt x="623" y="46"/>
                  </a:lnTo>
                  <a:lnTo>
                    <a:pt x="643" y="46"/>
                  </a:lnTo>
                  <a:lnTo>
                    <a:pt x="660" y="54"/>
                  </a:lnTo>
                  <a:lnTo>
                    <a:pt x="638" y="80"/>
                  </a:lnTo>
                  <a:lnTo>
                    <a:pt x="636" y="98"/>
                  </a:lnTo>
                  <a:lnTo>
                    <a:pt x="625" y="125"/>
                  </a:lnTo>
                  <a:lnTo>
                    <a:pt x="625" y="144"/>
                  </a:lnTo>
                  <a:lnTo>
                    <a:pt x="686" y="166"/>
                  </a:lnTo>
                  <a:lnTo>
                    <a:pt x="764" y="202"/>
                  </a:lnTo>
                  <a:lnTo>
                    <a:pt x="777" y="205"/>
                  </a:lnTo>
                  <a:lnTo>
                    <a:pt x="786" y="202"/>
                  </a:lnTo>
                  <a:lnTo>
                    <a:pt x="801" y="137"/>
                  </a:lnTo>
                  <a:lnTo>
                    <a:pt x="803" y="100"/>
                  </a:lnTo>
                  <a:lnTo>
                    <a:pt x="808" y="59"/>
                  </a:lnTo>
                  <a:lnTo>
                    <a:pt x="811" y="29"/>
                  </a:lnTo>
                  <a:lnTo>
                    <a:pt x="818" y="0"/>
                  </a:lnTo>
                  <a:lnTo>
                    <a:pt x="835" y="15"/>
                  </a:lnTo>
                  <a:lnTo>
                    <a:pt x="859" y="86"/>
                  </a:lnTo>
                  <a:lnTo>
                    <a:pt x="862" y="115"/>
                  </a:lnTo>
                  <a:lnTo>
                    <a:pt x="891" y="108"/>
                  </a:lnTo>
                  <a:lnTo>
                    <a:pt x="908" y="141"/>
                  </a:lnTo>
                  <a:lnTo>
                    <a:pt x="927" y="224"/>
                  </a:lnTo>
                  <a:lnTo>
                    <a:pt x="944" y="253"/>
                  </a:lnTo>
                  <a:lnTo>
                    <a:pt x="995" y="283"/>
                  </a:lnTo>
                  <a:lnTo>
                    <a:pt x="1085" y="399"/>
                  </a:lnTo>
                  <a:lnTo>
                    <a:pt x="1120" y="431"/>
                  </a:lnTo>
                  <a:lnTo>
                    <a:pt x="1142" y="538"/>
                  </a:lnTo>
                  <a:lnTo>
                    <a:pt x="1129" y="648"/>
                  </a:lnTo>
                  <a:lnTo>
                    <a:pt x="1079" y="733"/>
                  </a:lnTo>
                  <a:lnTo>
                    <a:pt x="1049" y="787"/>
                  </a:lnTo>
                  <a:lnTo>
                    <a:pt x="1052" y="814"/>
                  </a:lnTo>
                  <a:lnTo>
                    <a:pt x="1056" y="850"/>
                  </a:lnTo>
                  <a:lnTo>
                    <a:pt x="1034" y="870"/>
                  </a:lnTo>
                  <a:lnTo>
                    <a:pt x="998" y="875"/>
                  </a:lnTo>
                  <a:lnTo>
                    <a:pt x="981" y="882"/>
                  </a:lnTo>
                  <a:lnTo>
                    <a:pt x="952" y="886"/>
                  </a:lnTo>
                  <a:lnTo>
                    <a:pt x="911" y="898"/>
                  </a:lnTo>
                  <a:lnTo>
                    <a:pt x="862" y="903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302" name="Freeform 251"/>
            <p:cNvSpPr>
              <a:spLocks/>
            </p:cNvSpPr>
            <p:nvPr/>
          </p:nvSpPr>
          <p:spPr bwMode="auto">
            <a:xfrm>
              <a:off x="6234420" y="3742140"/>
              <a:ext cx="63180" cy="64595"/>
            </a:xfrm>
            <a:custGeom>
              <a:avLst/>
              <a:gdLst>
                <a:gd name="T0" fmla="*/ 19 w 111"/>
                <a:gd name="T1" fmla="*/ 12 h 122"/>
                <a:gd name="T2" fmla="*/ 11 w 111"/>
                <a:gd name="T3" fmla="*/ 8 h 122"/>
                <a:gd name="T4" fmla="*/ 5 w 111"/>
                <a:gd name="T5" fmla="*/ 1 h 122"/>
                <a:gd name="T6" fmla="*/ 0 w 111"/>
                <a:gd name="T7" fmla="*/ 0 h 122"/>
                <a:gd name="T8" fmla="*/ 1 w 111"/>
                <a:gd name="T9" fmla="*/ 8 h 122"/>
                <a:gd name="T10" fmla="*/ 2 w 111"/>
                <a:gd name="T11" fmla="*/ 11 h 122"/>
                <a:gd name="T12" fmla="*/ 6 w 111"/>
                <a:gd name="T13" fmla="*/ 20 h 122"/>
                <a:gd name="T14" fmla="*/ 7 w 111"/>
                <a:gd name="T15" fmla="*/ 26 h 122"/>
                <a:gd name="T16" fmla="*/ 9 w 111"/>
                <a:gd name="T17" fmla="*/ 32 h 122"/>
                <a:gd name="T18" fmla="*/ 15 w 111"/>
                <a:gd name="T19" fmla="*/ 38 h 122"/>
                <a:gd name="T20" fmla="*/ 15 w 111"/>
                <a:gd name="T21" fmla="*/ 40 h 122"/>
                <a:gd name="T22" fmla="*/ 21 w 111"/>
                <a:gd name="T23" fmla="*/ 41 h 122"/>
                <a:gd name="T24" fmla="*/ 24 w 111"/>
                <a:gd name="T25" fmla="*/ 38 h 122"/>
                <a:gd name="T26" fmla="*/ 30 w 111"/>
                <a:gd name="T27" fmla="*/ 34 h 122"/>
                <a:gd name="T28" fmla="*/ 33 w 111"/>
                <a:gd name="T29" fmla="*/ 28 h 122"/>
                <a:gd name="T30" fmla="*/ 36 w 111"/>
                <a:gd name="T31" fmla="*/ 21 h 122"/>
                <a:gd name="T32" fmla="*/ 37 w 111"/>
                <a:gd name="T33" fmla="*/ 16 h 122"/>
                <a:gd name="T34" fmla="*/ 38 w 111"/>
                <a:gd name="T35" fmla="*/ 9 h 122"/>
                <a:gd name="T36" fmla="*/ 37 w 111"/>
                <a:gd name="T37" fmla="*/ 7 h 122"/>
                <a:gd name="T38" fmla="*/ 36 w 111"/>
                <a:gd name="T39" fmla="*/ 4 h 122"/>
                <a:gd name="T40" fmla="*/ 25 w 111"/>
                <a:gd name="T41" fmla="*/ 8 h 122"/>
                <a:gd name="T42" fmla="*/ 25 w 111"/>
                <a:gd name="T43" fmla="*/ 12 h 122"/>
                <a:gd name="T44" fmla="*/ 20 w 111"/>
                <a:gd name="T45" fmla="*/ 13 h 122"/>
                <a:gd name="T46" fmla="*/ 19 w 111"/>
                <a:gd name="T47" fmla="*/ 12 h 122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11"/>
                <a:gd name="T73" fmla="*/ 0 h 122"/>
                <a:gd name="T74" fmla="*/ 111 w 111"/>
                <a:gd name="T75" fmla="*/ 122 h 122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11" h="122">
                  <a:moveTo>
                    <a:pt x="55" y="37"/>
                  </a:moveTo>
                  <a:lnTo>
                    <a:pt x="33" y="23"/>
                  </a:lnTo>
                  <a:lnTo>
                    <a:pt x="16" y="3"/>
                  </a:lnTo>
                  <a:lnTo>
                    <a:pt x="0" y="0"/>
                  </a:lnTo>
                  <a:lnTo>
                    <a:pt x="4" y="23"/>
                  </a:lnTo>
                  <a:lnTo>
                    <a:pt x="7" y="33"/>
                  </a:lnTo>
                  <a:lnTo>
                    <a:pt x="17" y="59"/>
                  </a:lnTo>
                  <a:lnTo>
                    <a:pt x="21" y="78"/>
                  </a:lnTo>
                  <a:lnTo>
                    <a:pt x="27" y="96"/>
                  </a:lnTo>
                  <a:lnTo>
                    <a:pt x="43" y="112"/>
                  </a:lnTo>
                  <a:lnTo>
                    <a:pt x="43" y="118"/>
                  </a:lnTo>
                  <a:lnTo>
                    <a:pt x="60" y="122"/>
                  </a:lnTo>
                  <a:lnTo>
                    <a:pt x="70" y="112"/>
                  </a:lnTo>
                  <a:lnTo>
                    <a:pt x="87" y="100"/>
                  </a:lnTo>
                  <a:lnTo>
                    <a:pt x="97" y="84"/>
                  </a:lnTo>
                  <a:lnTo>
                    <a:pt x="106" y="61"/>
                  </a:lnTo>
                  <a:lnTo>
                    <a:pt x="109" y="47"/>
                  </a:lnTo>
                  <a:lnTo>
                    <a:pt x="111" y="27"/>
                  </a:lnTo>
                  <a:lnTo>
                    <a:pt x="109" y="20"/>
                  </a:lnTo>
                  <a:lnTo>
                    <a:pt x="104" y="13"/>
                  </a:lnTo>
                  <a:lnTo>
                    <a:pt x="72" y="23"/>
                  </a:lnTo>
                  <a:lnTo>
                    <a:pt x="72" y="37"/>
                  </a:lnTo>
                  <a:lnTo>
                    <a:pt x="58" y="39"/>
                  </a:lnTo>
                  <a:lnTo>
                    <a:pt x="55" y="37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54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303" name="Oval 254"/>
            <p:cNvSpPr>
              <a:spLocks noChangeArrowheads="1"/>
            </p:cNvSpPr>
            <p:nvPr/>
          </p:nvSpPr>
          <p:spPr bwMode="auto">
            <a:xfrm>
              <a:off x="5089997" y="2883751"/>
              <a:ext cx="97642" cy="97610"/>
            </a:xfrm>
            <a:prstGeom prst="ellipse">
              <a:avLst/>
            </a:prstGeom>
            <a:solidFill>
              <a:srgbClr val="FF0000"/>
            </a:solidFill>
            <a:ln w="317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anchor="ctr"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431045" indent="-431045" algn="ctr">
                <a:lnSpc>
                  <a:spcPct val="60000"/>
                </a:lnSpc>
                <a:spcBef>
                  <a:spcPct val="50000"/>
                </a:spcBef>
                <a:buFontTx/>
                <a:buAutoNum type="arabicPeriod"/>
                <a:defRPr/>
              </a:pPr>
              <a:endParaRPr lang="ko-KR" altLang="en-US" sz="1100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304" name="Oval 255"/>
            <p:cNvSpPr>
              <a:spLocks noChangeArrowheads="1"/>
            </p:cNvSpPr>
            <p:nvPr/>
          </p:nvSpPr>
          <p:spPr bwMode="auto">
            <a:xfrm>
              <a:off x="5971648" y="2519150"/>
              <a:ext cx="97642" cy="97610"/>
            </a:xfrm>
            <a:prstGeom prst="ellipse">
              <a:avLst/>
            </a:prstGeom>
            <a:solidFill>
              <a:srgbClr val="FF0000"/>
            </a:solidFill>
            <a:ln w="317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anchor="ctr"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  <p:sp>
          <p:nvSpPr>
            <p:cNvPr id="305" name="Oval 255"/>
            <p:cNvSpPr>
              <a:spLocks noChangeArrowheads="1"/>
            </p:cNvSpPr>
            <p:nvPr/>
          </p:nvSpPr>
          <p:spPr bwMode="auto">
            <a:xfrm>
              <a:off x="5767748" y="2651210"/>
              <a:ext cx="97642" cy="97610"/>
            </a:xfrm>
            <a:prstGeom prst="ellipse">
              <a:avLst/>
            </a:prstGeom>
            <a:solidFill>
              <a:srgbClr val="FF0000"/>
            </a:solidFill>
            <a:ln w="317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anchor="ctr"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ko-KR" altLang="en-US" sz="1100" kern="0"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</p:grpSp>
      <p:grpSp>
        <p:nvGrpSpPr>
          <p:cNvPr id="33" name="그룹 32"/>
          <p:cNvGrpSpPr>
            <a:grpSpLocks/>
          </p:cNvGrpSpPr>
          <p:nvPr/>
        </p:nvGrpSpPr>
        <p:grpSpPr bwMode="auto">
          <a:xfrm>
            <a:off x="6018358" y="3374341"/>
            <a:ext cx="2514600" cy="2987673"/>
            <a:chOff x="6002796" y="1592794"/>
            <a:chExt cx="2514600" cy="2988328"/>
          </a:xfrm>
        </p:grpSpPr>
        <p:grpSp>
          <p:nvGrpSpPr>
            <p:cNvPr id="58" name="그룹 57"/>
            <p:cNvGrpSpPr>
              <a:grpSpLocks/>
            </p:cNvGrpSpPr>
            <p:nvPr/>
          </p:nvGrpSpPr>
          <p:grpSpPr bwMode="auto">
            <a:xfrm>
              <a:off x="6002796" y="1592794"/>
              <a:ext cx="2514600" cy="2988328"/>
              <a:chOff x="763414" y="1498600"/>
              <a:chExt cx="2274888" cy="2532063"/>
            </a:xfrm>
          </p:grpSpPr>
          <p:sp>
            <p:nvSpPr>
              <p:cNvPr id="60" name="Freeform 12"/>
              <p:cNvSpPr>
                <a:spLocks/>
              </p:cNvSpPr>
              <p:nvPr/>
            </p:nvSpPr>
            <p:spPr bwMode="auto">
              <a:xfrm>
                <a:off x="2099049" y="1498600"/>
                <a:ext cx="478244" cy="458785"/>
              </a:xfrm>
              <a:custGeom>
                <a:avLst/>
                <a:gdLst>
                  <a:gd name="T0" fmla="*/ 197 w 812"/>
                  <a:gd name="T1" fmla="*/ 83 h 932"/>
                  <a:gd name="T2" fmla="*/ 215 w 812"/>
                  <a:gd name="T3" fmla="*/ 102 h 932"/>
                  <a:gd name="T4" fmla="*/ 208 w 812"/>
                  <a:gd name="T5" fmla="*/ 108 h 932"/>
                  <a:gd name="T6" fmla="*/ 220 w 812"/>
                  <a:gd name="T7" fmla="*/ 106 h 932"/>
                  <a:gd name="T8" fmla="*/ 228 w 812"/>
                  <a:gd name="T9" fmla="*/ 117 h 932"/>
                  <a:gd name="T10" fmla="*/ 216 w 812"/>
                  <a:gd name="T11" fmla="*/ 120 h 932"/>
                  <a:gd name="T12" fmla="*/ 216 w 812"/>
                  <a:gd name="T13" fmla="*/ 135 h 932"/>
                  <a:gd name="T14" fmla="*/ 232 w 812"/>
                  <a:gd name="T15" fmla="*/ 157 h 932"/>
                  <a:gd name="T16" fmla="*/ 262 w 812"/>
                  <a:gd name="T17" fmla="*/ 170 h 932"/>
                  <a:gd name="T18" fmla="*/ 282 w 812"/>
                  <a:gd name="T19" fmla="*/ 190 h 932"/>
                  <a:gd name="T20" fmla="*/ 283 w 812"/>
                  <a:gd name="T21" fmla="*/ 208 h 932"/>
                  <a:gd name="T22" fmla="*/ 269 w 812"/>
                  <a:gd name="T23" fmla="*/ 229 h 932"/>
                  <a:gd name="T24" fmla="*/ 257 w 812"/>
                  <a:gd name="T25" fmla="*/ 224 h 932"/>
                  <a:gd name="T26" fmla="*/ 247 w 812"/>
                  <a:gd name="T27" fmla="*/ 206 h 932"/>
                  <a:gd name="T28" fmla="*/ 229 w 812"/>
                  <a:gd name="T29" fmla="*/ 206 h 932"/>
                  <a:gd name="T30" fmla="*/ 229 w 812"/>
                  <a:gd name="T31" fmla="*/ 227 h 932"/>
                  <a:gd name="T32" fmla="*/ 251 w 812"/>
                  <a:gd name="T33" fmla="*/ 249 h 932"/>
                  <a:gd name="T34" fmla="*/ 258 w 812"/>
                  <a:gd name="T35" fmla="*/ 278 h 932"/>
                  <a:gd name="T36" fmla="*/ 250 w 812"/>
                  <a:gd name="T37" fmla="*/ 278 h 932"/>
                  <a:gd name="T38" fmla="*/ 226 w 812"/>
                  <a:gd name="T39" fmla="*/ 264 h 932"/>
                  <a:gd name="T40" fmla="*/ 218 w 812"/>
                  <a:gd name="T41" fmla="*/ 265 h 932"/>
                  <a:gd name="T42" fmla="*/ 241 w 812"/>
                  <a:gd name="T43" fmla="*/ 285 h 932"/>
                  <a:gd name="T44" fmla="*/ 246 w 812"/>
                  <a:gd name="T45" fmla="*/ 297 h 932"/>
                  <a:gd name="T46" fmla="*/ 210 w 812"/>
                  <a:gd name="T47" fmla="*/ 285 h 932"/>
                  <a:gd name="T48" fmla="*/ 186 w 812"/>
                  <a:gd name="T49" fmla="*/ 267 h 932"/>
                  <a:gd name="T50" fmla="*/ 164 w 812"/>
                  <a:gd name="T51" fmla="*/ 246 h 932"/>
                  <a:gd name="T52" fmla="*/ 131 w 812"/>
                  <a:gd name="T53" fmla="*/ 248 h 932"/>
                  <a:gd name="T54" fmla="*/ 125 w 812"/>
                  <a:gd name="T55" fmla="*/ 230 h 932"/>
                  <a:gd name="T56" fmla="*/ 141 w 812"/>
                  <a:gd name="T57" fmla="*/ 225 h 932"/>
                  <a:gd name="T58" fmla="*/ 162 w 812"/>
                  <a:gd name="T59" fmla="*/ 214 h 932"/>
                  <a:gd name="T60" fmla="*/ 176 w 812"/>
                  <a:gd name="T61" fmla="*/ 194 h 932"/>
                  <a:gd name="T62" fmla="*/ 191 w 812"/>
                  <a:gd name="T63" fmla="*/ 214 h 932"/>
                  <a:gd name="T64" fmla="*/ 208 w 812"/>
                  <a:gd name="T65" fmla="*/ 199 h 932"/>
                  <a:gd name="T66" fmla="*/ 176 w 812"/>
                  <a:gd name="T67" fmla="*/ 189 h 932"/>
                  <a:gd name="T68" fmla="*/ 163 w 812"/>
                  <a:gd name="T69" fmla="*/ 152 h 932"/>
                  <a:gd name="T70" fmla="*/ 142 w 812"/>
                  <a:gd name="T71" fmla="*/ 142 h 932"/>
                  <a:gd name="T72" fmla="*/ 140 w 812"/>
                  <a:gd name="T73" fmla="*/ 127 h 932"/>
                  <a:gd name="T74" fmla="*/ 114 w 812"/>
                  <a:gd name="T75" fmla="*/ 112 h 932"/>
                  <a:gd name="T76" fmla="*/ 84 w 812"/>
                  <a:gd name="T77" fmla="*/ 114 h 932"/>
                  <a:gd name="T78" fmla="*/ 52 w 812"/>
                  <a:gd name="T79" fmla="*/ 112 h 932"/>
                  <a:gd name="T80" fmla="*/ 27 w 812"/>
                  <a:gd name="T81" fmla="*/ 103 h 932"/>
                  <a:gd name="T82" fmla="*/ 2 w 812"/>
                  <a:gd name="T83" fmla="*/ 68 h 932"/>
                  <a:gd name="T84" fmla="*/ 7 w 812"/>
                  <a:gd name="T85" fmla="*/ 32 h 932"/>
                  <a:gd name="T86" fmla="*/ 25 w 812"/>
                  <a:gd name="T87" fmla="*/ 0 h 932"/>
                  <a:gd name="T88" fmla="*/ 43 w 812"/>
                  <a:gd name="T89" fmla="*/ 10 h 932"/>
                  <a:gd name="T90" fmla="*/ 36 w 812"/>
                  <a:gd name="T91" fmla="*/ 51 h 932"/>
                  <a:gd name="T92" fmla="*/ 55 w 812"/>
                  <a:gd name="T93" fmla="*/ 79 h 932"/>
                  <a:gd name="T94" fmla="*/ 46 w 812"/>
                  <a:gd name="T95" fmla="*/ 62 h 932"/>
                  <a:gd name="T96" fmla="*/ 51 w 812"/>
                  <a:gd name="T97" fmla="*/ 50 h 932"/>
                  <a:gd name="T98" fmla="*/ 47 w 812"/>
                  <a:gd name="T99" fmla="*/ 42 h 932"/>
                  <a:gd name="T100" fmla="*/ 55 w 812"/>
                  <a:gd name="T101" fmla="*/ 25 h 932"/>
                  <a:gd name="T102" fmla="*/ 61 w 812"/>
                  <a:gd name="T103" fmla="*/ 11 h 932"/>
                  <a:gd name="T104" fmla="*/ 88 w 812"/>
                  <a:gd name="T105" fmla="*/ 12 h 932"/>
                  <a:gd name="T106" fmla="*/ 87 w 812"/>
                  <a:gd name="T107" fmla="*/ 57 h 932"/>
                  <a:gd name="T108" fmla="*/ 99 w 812"/>
                  <a:gd name="T109" fmla="*/ 47 h 932"/>
                  <a:gd name="T110" fmla="*/ 115 w 812"/>
                  <a:gd name="T111" fmla="*/ 39 h 932"/>
                  <a:gd name="T112" fmla="*/ 144 w 812"/>
                  <a:gd name="T113" fmla="*/ 39 h 932"/>
                  <a:gd name="T114" fmla="*/ 158 w 812"/>
                  <a:gd name="T115" fmla="*/ 51 h 932"/>
                  <a:gd name="T116" fmla="*/ 170 w 812"/>
                  <a:gd name="T117" fmla="*/ 76 h 932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812"/>
                  <a:gd name="T178" fmla="*/ 0 h 932"/>
                  <a:gd name="T179" fmla="*/ 812 w 812"/>
                  <a:gd name="T180" fmla="*/ 932 h 932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812" h="932">
                    <a:moveTo>
                      <a:pt x="498" y="226"/>
                    </a:moveTo>
                    <a:lnTo>
                      <a:pt x="506" y="214"/>
                    </a:lnTo>
                    <a:lnTo>
                      <a:pt x="533" y="238"/>
                    </a:lnTo>
                    <a:lnTo>
                      <a:pt x="557" y="261"/>
                    </a:lnTo>
                    <a:lnTo>
                      <a:pt x="572" y="272"/>
                    </a:lnTo>
                    <a:lnTo>
                      <a:pt x="608" y="287"/>
                    </a:lnTo>
                    <a:lnTo>
                      <a:pt x="611" y="306"/>
                    </a:lnTo>
                    <a:lnTo>
                      <a:pt x="608" y="321"/>
                    </a:lnTo>
                    <a:lnTo>
                      <a:pt x="584" y="331"/>
                    </a:lnTo>
                    <a:lnTo>
                      <a:pt x="566" y="348"/>
                    </a:lnTo>
                    <a:lnTo>
                      <a:pt x="574" y="348"/>
                    </a:lnTo>
                    <a:lnTo>
                      <a:pt x="589" y="340"/>
                    </a:lnTo>
                    <a:lnTo>
                      <a:pt x="603" y="338"/>
                    </a:lnTo>
                    <a:lnTo>
                      <a:pt x="603" y="348"/>
                    </a:lnTo>
                    <a:lnTo>
                      <a:pt x="616" y="346"/>
                    </a:lnTo>
                    <a:lnTo>
                      <a:pt x="622" y="333"/>
                    </a:lnTo>
                    <a:lnTo>
                      <a:pt x="625" y="324"/>
                    </a:lnTo>
                    <a:lnTo>
                      <a:pt x="637" y="333"/>
                    </a:lnTo>
                    <a:lnTo>
                      <a:pt x="645" y="350"/>
                    </a:lnTo>
                    <a:lnTo>
                      <a:pt x="645" y="367"/>
                    </a:lnTo>
                    <a:lnTo>
                      <a:pt x="645" y="379"/>
                    </a:lnTo>
                    <a:lnTo>
                      <a:pt x="618" y="372"/>
                    </a:lnTo>
                    <a:lnTo>
                      <a:pt x="603" y="368"/>
                    </a:lnTo>
                    <a:lnTo>
                      <a:pt x="611" y="375"/>
                    </a:lnTo>
                    <a:lnTo>
                      <a:pt x="618" y="387"/>
                    </a:lnTo>
                    <a:lnTo>
                      <a:pt x="611" y="396"/>
                    </a:lnTo>
                    <a:lnTo>
                      <a:pt x="608" y="409"/>
                    </a:lnTo>
                    <a:lnTo>
                      <a:pt x="611" y="424"/>
                    </a:lnTo>
                    <a:lnTo>
                      <a:pt x="615" y="436"/>
                    </a:lnTo>
                    <a:lnTo>
                      <a:pt x="618" y="446"/>
                    </a:lnTo>
                    <a:lnTo>
                      <a:pt x="637" y="475"/>
                    </a:lnTo>
                    <a:lnTo>
                      <a:pt x="657" y="492"/>
                    </a:lnTo>
                    <a:lnTo>
                      <a:pt x="681" y="509"/>
                    </a:lnTo>
                    <a:lnTo>
                      <a:pt x="706" y="516"/>
                    </a:lnTo>
                    <a:lnTo>
                      <a:pt x="727" y="525"/>
                    </a:lnTo>
                    <a:lnTo>
                      <a:pt x="740" y="535"/>
                    </a:lnTo>
                    <a:lnTo>
                      <a:pt x="747" y="548"/>
                    </a:lnTo>
                    <a:lnTo>
                      <a:pt x="757" y="569"/>
                    </a:lnTo>
                    <a:lnTo>
                      <a:pt x="776" y="582"/>
                    </a:lnTo>
                    <a:lnTo>
                      <a:pt x="798" y="597"/>
                    </a:lnTo>
                    <a:lnTo>
                      <a:pt x="812" y="613"/>
                    </a:lnTo>
                    <a:lnTo>
                      <a:pt x="812" y="623"/>
                    </a:lnTo>
                    <a:lnTo>
                      <a:pt x="805" y="643"/>
                    </a:lnTo>
                    <a:lnTo>
                      <a:pt x="800" y="652"/>
                    </a:lnTo>
                    <a:lnTo>
                      <a:pt x="783" y="672"/>
                    </a:lnTo>
                    <a:lnTo>
                      <a:pt x="774" y="686"/>
                    </a:lnTo>
                    <a:lnTo>
                      <a:pt x="767" y="701"/>
                    </a:lnTo>
                    <a:lnTo>
                      <a:pt x="762" y="720"/>
                    </a:lnTo>
                    <a:lnTo>
                      <a:pt x="759" y="728"/>
                    </a:lnTo>
                    <a:lnTo>
                      <a:pt x="749" y="726"/>
                    </a:lnTo>
                    <a:lnTo>
                      <a:pt x="735" y="716"/>
                    </a:lnTo>
                    <a:lnTo>
                      <a:pt x="727" y="703"/>
                    </a:lnTo>
                    <a:lnTo>
                      <a:pt x="727" y="691"/>
                    </a:lnTo>
                    <a:lnTo>
                      <a:pt x="727" y="677"/>
                    </a:lnTo>
                    <a:lnTo>
                      <a:pt x="718" y="660"/>
                    </a:lnTo>
                    <a:lnTo>
                      <a:pt x="698" y="647"/>
                    </a:lnTo>
                    <a:lnTo>
                      <a:pt x="683" y="640"/>
                    </a:lnTo>
                    <a:lnTo>
                      <a:pt x="664" y="626"/>
                    </a:lnTo>
                    <a:lnTo>
                      <a:pt x="649" y="633"/>
                    </a:lnTo>
                    <a:lnTo>
                      <a:pt x="649" y="647"/>
                    </a:lnTo>
                    <a:lnTo>
                      <a:pt x="649" y="669"/>
                    </a:lnTo>
                    <a:lnTo>
                      <a:pt x="640" y="682"/>
                    </a:lnTo>
                    <a:lnTo>
                      <a:pt x="640" y="693"/>
                    </a:lnTo>
                    <a:lnTo>
                      <a:pt x="649" y="711"/>
                    </a:lnTo>
                    <a:lnTo>
                      <a:pt x="667" y="730"/>
                    </a:lnTo>
                    <a:lnTo>
                      <a:pt x="684" y="743"/>
                    </a:lnTo>
                    <a:lnTo>
                      <a:pt x="696" y="752"/>
                    </a:lnTo>
                    <a:lnTo>
                      <a:pt x="710" y="782"/>
                    </a:lnTo>
                    <a:lnTo>
                      <a:pt x="723" y="801"/>
                    </a:lnTo>
                    <a:lnTo>
                      <a:pt x="727" y="816"/>
                    </a:lnTo>
                    <a:lnTo>
                      <a:pt x="727" y="832"/>
                    </a:lnTo>
                    <a:lnTo>
                      <a:pt x="730" y="872"/>
                    </a:lnTo>
                    <a:lnTo>
                      <a:pt x="730" y="886"/>
                    </a:lnTo>
                    <a:lnTo>
                      <a:pt x="727" y="888"/>
                    </a:lnTo>
                    <a:lnTo>
                      <a:pt x="718" y="881"/>
                    </a:lnTo>
                    <a:lnTo>
                      <a:pt x="708" y="872"/>
                    </a:lnTo>
                    <a:lnTo>
                      <a:pt x="696" y="866"/>
                    </a:lnTo>
                    <a:lnTo>
                      <a:pt x="674" y="854"/>
                    </a:lnTo>
                    <a:lnTo>
                      <a:pt x="664" y="845"/>
                    </a:lnTo>
                    <a:lnTo>
                      <a:pt x="640" y="828"/>
                    </a:lnTo>
                    <a:lnTo>
                      <a:pt x="618" y="816"/>
                    </a:lnTo>
                    <a:lnTo>
                      <a:pt x="601" y="816"/>
                    </a:lnTo>
                    <a:lnTo>
                      <a:pt x="610" y="821"/>
                    </a:lnTo>
                    <a:lnTo>
                      <a:pt x="616" y="832"/>
                    </a:lnTo>
                    <a:lnTo>
                      <a:pt x="630" y="847"/>
                    </a:lnTo>
                    <a:lnTo>
                      <a:pt x="642" y="859"/>
                    </a:lnTo>
                    <a:lnTo>
                      <a:pt x="652" y="869"/>
                    </a:lnTo>
                    <a:lnTo>
                      <a:pt x="681" y="894"/>
                    </a:lnTo>
                    <a:lnTo>
                      <a:pt x="695" y="905"/>
                    </a:lnTo>
                    <a:lnTo>
                      <a:pt x="696" y="915"/>
                    </a:lnTo>
                    <a:lnTo>
                      <a:pt x="698" y="927"/>
                    </a:lnTo>
                    <a:lnTo>
                      <a:pt x="696" y="932"/>
                    </a:lnTo>
                    <a:lnTo>
                      <a:pt x="686" y="930"/>
                    </a:lnTo>
                    <a:lnTo>
                      <a:pt x="661" y="927"/>
                    </a:lnTo>
                    <a:lnTo>
                      <a:pt x="627" y="917"/>
                    </a:lnTo>
                    <a:lnTo>
                      <a:pt x="593" y="894"/>
                    </a:lnTo>
                    <a:lnTo>
                      <a:pt x="559" y="874"/>
                    </a:lnTo>
                    <a:lnTo>
                      <a:pt x="543" y="864"/>
                    </a:lnTo>
                    <a:lnTo>
                      <a:pt x="530" y="854"/>
                    </a:lnTo>
                    <a:lnTo>
                      <a:pt x="525" y="838"/>
                    </a:lnTo>
                    <a:lnTo>
                      <a:pt x="518" y="830"/>
                    </a:lnTo>
                    <a:lnTo>
                      <a:pt x="504" y="808"/>
                    </a:lnTo>
                    <a:lnTo>
                      <a:pt x="484" y="782"/>
                    </a:lnTo>
                    <a:lnTo>
                      <a:pt x="465" y="771"/>
                    </a:lnTo>
                    <a:lnTo>
                      <a:pt x="442" y="772"/>
                    </a:lnTo>
                    <a:lnTo>
                      <a:pt x="425" y="776"/>
                    </a:lnTo>
                    <a:lnTo>
                      <a:pt x="399" y="779"/>
                    </a:lnTo>
                    <a:lnTo>
                      <a:pt x="370" y="779"/>
                    </a:lnTo>
                    <a:lnTo>
                      <a:pt x="342" y="771"/>
                    </a:lnTo>
                    <a:lnTo>
                      <a:pt x="336" y="754"/>
                    </a:lnTo>
                    <a:lnTo>
                      <a:pt x="338" y="733"/>
                    </a:lnTo>
                    <a:lnTo>
                      <a:pt x="355" y="721"/>
                    </a:lnTo>
                    <a:lnTo>
                      <a:pt x="357" y="706"/>
                    </a:lnTo>
                    <a:lnTo>
                      <a:pt x="365" y="699"/>
                    </a:lnTo>
                    <a:lnTo>
                      <a:pt x="370" y="703"/>
                    </a:lnTo>
                    <a:lnTo>
                      <a:pt x="399" y="706"/>
                    </a:lnTo>
                    <a:lnTo>
                      <a:pt x="435" y="708"/>
                    </a:lnTo>
                    <a:lnTo>
                      <a:pt x="454" y="704"/>
                    </a:lnTo>
                    <a:lnTo>
                      <a:pt x="460" y="694"/>
                    </a:lnTo>
                    <a:lnTo>
                      <a:pt x="459" y="672"/>
                    </a:lnTo>
                    <a:lnTo>
                      <a:pt x="455" y="657"/>
                    </a:lnTo>
                    <a:lnTo>
                      <a:pt x="465" y="642"/>
                    </a:lnTo>
                    <a:lnTo>
                      <a:pt x="481" y="614"/>
                    </a:lnTo>
                    <a:lnTo>
                      <a:pt x="499" y="608"/>
                    </a:lnTo>
                    <a:lnTo>
                      <a:pt x="527" y="611"/>
                    </a:lnTo>
                    <a:lnTo>
                      <a:pt x="538" y="625"/>
                    </a:lnTo>
                    <a:lnTo>
                      <a:pt x="538" y="647"/>
                    </a:lnTo>
                    <a:lnTo>
                      <a:pt x="540" y="670"/>
                    </a:lnTo>
                    <a:lnTo>
                      <a:pt x="560" y="655"/>
                    </a:lnTo>
                    <a:lnTo>
                      <a:pt x="583" y="645"/>
                    </a:lnTo>
                    <a:lnTo>
                      <a:pt x="596" y="637"/>
                    </a:lnTo>
                    <a:lnTo>
                      <a:pt x="588" y="626"/>
                    </a:lnTo>
                    <a:lnTo>
                      <a:pt x="538" y="596"/>
                    </a:lnTo>
                    <a:lnTo>
                      <a:pt x="527" y="606"/>
                    </a:lnTo>
                    <a:lnTo>
                      <a:pt x="503" y="603"/>
                    </a:lnTo>
                    <a:lnTo>
                      <a:pt x="499" y="594"/>
                    </a:lnTo>
                    <a:lnTo>
                      <a:pt x="508" y="577"/>
                    </a:lnTo>
                    <a:lnTo>
                      <a:pt x="506" y="555"/>
                    </a:lnTo>
                    <a:lnTo>
                      <a:pt x="484" y="504"/>
                    </a:lnTo>
                    <a:lnTo>
                      <a:pt x="462" y="477"/>
                    </a:lnTo>
                    <a:lnTo>
                      <a:pt x="443" y="465"/>
                    </a:lnTo>
                    <a:lnTo>
                      <a:pt x="430" y="450"/>
                    </a:lnTo>
                    <a:lnTo>
                      <a:pt x="411" y="448"/>
                    </a:lnTo>
                    <a:lnTo>
                      <a:pt x="403" y="446"/>
                    </a:lnTo>
                    <a:lnTo>
                      <a:pt x="401" y="440"/>
                    </a:lnTo>
                    <a:lnTo>
                      <a:pt x="404" y="428"/>
                    </a:lnTo>
                    <a:lnTo>
                      <a:pt x="404" y="418"/>
                    </a:lnTo>
                    <a:lnTo>
                      <a:pt x="396" y="397"/>
                    </a:lnTo>
                    <a:lnTo>
                      <a:pt x="374" y="385"/>
                    </a:lnTo>
                    <a:lnTo>
                      <a:pt x="357" y="372"/>
                    </a:lnTo>
                    <a:lnTo>
                      <a:pt x="342" y="358"/>
                    </a:lnTo>
                    <a:lnTo>
                      <a:pt x="323" y="351"/>
                    </a:lnTo>
                    <a:lnTo>
                      <a:pt x="311" y="355"/>
                    </a:lnTo>
                    <a:lnTo>
                      <a:pt x="280" y="358"/>
                    </a:lnTo>
                    <a:lnTo>
                      <a:pt x="262" y="360"/>
                    </a:lnTo>
                    <a:lnTo>
                      <a:pt x="238" y="358"/>
                    </a:lnTo>
                    <a:lnTo>
                      <a:pt x="221" y="358"/>
                    </a:lnTo>
                    <a:lnTo>
                      <a:pt x="192" y="355"/>
                    </a:lnTo>
                    <a:lnTo>
                      <a:pt x="172" y="353"/>
                    </a:lnTo>
                    <a:lnTo>
                      <a:pt x="148" y="353"/>
                    </a:lnTo>
                    <a:lnTo>
                      <a:pt x="133" y="351"/>
                    </a:lnTo>
                    <a:lnTo>
                      <a:pt x="119" y="348"/>
                    </a:lnTo>
                    <a:lnTo>
                      <a:pt x="89" y="328"/>
                    </a:lnTo>
                    <a:lnTo>
                      <a:pt x="75" y="324"/>
                    </a:lnTo>
                    <a:lnTo>
                      <a:pt x="65" y="302"/>
                    </a:lnTo>
                    <a:lnTo>
                      <a:pt x="46" y="265"/>
                    </a:lnTo>
                    <a:lnTo>
                      <a:pt x="22" y="233"/>
                    </a:lnTo>
                    <a:lnTo>
                      <a:pt x="7" y="212"/>
                    </a:lnTo>
                    <a:lnTo>
                      <a:pt x="0" y="194"/>
                    </a:lnTo>
                    <a:lnTo>
                      <a:pt x="2" y="170"/>
                    </a:lnTo>
                    <a:lnTo>
                      <a:pt x="6" y="144"/>
                    </a:lnTo>
                    <a:lnTo>
                      <a:pt x="21" y="100"/>
                    </a:lnTo>
                    <a:lnTo>
                      <a:pt x="22" y="73"/>
                    </a:lnTo>
                    <a:lnTo>
                      <a:pt x="36" y="56"/>
                    </a:lnTo>
                    <a:lnTo>
                      <a:pt x="51" y="15"/>
                    </a:lnTo>
                    <a:lnTo>
                      <a:pt x="72" y="0"/>
                    </a:lnTo>
                    <a:lnTo>
                      <a:pt x="92" y="0"/>
                    </a:lnTo>
                    <a:lnTo>
                      <a:pt x="138" y="0"/>
                    </a:lnTo>
                    <a:lnTo>
                      <a:pt x="150" y="7"/>
                    </a:lnTo>
                    <a:lnTo>
                      <a:pt x="123" y="32"/>
                    </a:lnTo>
                    <a:lnTo>
                      <a:pt x="112" y="56"/>
                    </a:lnTo>
                    <a:lnTo>
                      <a:pt x="106" y="83"/>
                    </a:lnTo>
                    <a:lnTo>
                      <a:pt x="104" y="119"/>
                    </a:lnTo>
                    <a:lnTo>
                      <a:pt x="102" y="161"/>
                    </a:lnTo>
                    <a:lnTo>
                      <a:pt x="111" y="190"/>
                    </a:lnTo>
                    <a:lnTo>
                      <a:pt x="141" y="239"/>
                    </a:lnTo>
                    <a:lnTo>
                      <a:pt x="150" y="250"/>
                    </a:lnTo>
                    <a:lnTo>
                      <a:pt x="155" y="248"/>
                    </a:lnTo>
                    <a:lnTo>
                      <a:pt x="158" y="226"/>
                    </a:lnTo>
                    <a:lnTo>
                      <a:pt x="153" y="209"/>
                    </a:lnTo>
                    <a:lnTo>
                      <a:pt x="140" y="204"/>
                    </a:lnTo>
                    <a:lnTo>
                      <a:pt x="131" y="195"/>
                    </a:lnTo>
                    <a:lnTo>
                      <a:pt x="116" y="180"/>
                    </a:lnTo>
                    <a:lnTo>
                      <a:pt x="126" y="172"/>
                    </a:lnTo>
                    <a:lnTo>
                      <a:pt x="134" y="160"/>
                    </a:lnTo>
                    <a:lnTo>
                      <a:pt x="143" y="158"/>
                    </a:lnTo>
                    <a:lnTo>
                      <a:pt x="157" y="166"/>
                    </a:lnTo>
                    <a:lnTo>
                      <a:pt x="153" y="153"/>
                    </a:lnTo>
                    <a:lnTo>
                      <a:pt x="138" y="146"/>
                    </a:lnTo>
                    <a:lnTo>
                      <a:pt x="133" y="133"/>
                    </a:lnTo>
                    <a:lnTo>
                      <a:pt x="128" y="116"/>
                    </a:lnTo>
                    <a:lnTo>
                      <a:pt x="131" y="88"/>
                    </a:lnTo>
                    <a:lnTo>
                      <a:pt x="143" y="78"/>
                    </a:lnTo>
                    <a:lnTo>
                      <a:pt x="157" y="77"/>
                    </a:lnTo>
                    <a:lnTo>
                      <a:pt x="163" y="70"/>
                    </a:lnTo>
                    <a:lnTo>
                      <a:pt x="157" y="61"/>
                    </a:lnTo>
                    <a:lnTo>
                      <a:pt x="151" y="58"/>
                    </a:lnTo>
                    <a:lnTo>
                      <a:pt x="172" y="34"/>
                    </a:lnTo>
                    <a:lnTo>
                      <a:pt x="202" y="10"/>
                    </a:lnTo>
                    <a:lnTo>
                      <a:pt x="230" y="5"/>
                    </a:lnTo>
                    <a:lnTo>
                      <a:pt x="253" y="7"/>
                    </a:lnTo>
                    <a:lnTo>
                      <a:pt x="250" y="37"/>
                    </a:lnTo>
                    <a:lnTo>
                      <a:pt x="250" y="87"/>
                    </a:lnTo>
                    <a:lnTo>
                      <a:pt x="265" y="114"/>
                    </a:lnTo>
                    <a:lnTo>
                      <a:pt x="248" y="144"/>
                    </a:lnTo>
                    <a:lnTo>
                      <a:pt x="246" y="178"/>
                    </a:lnTo>
                    <a:lnTo>
                      <a:pt x="255" y="183"/>
                    </a:lnTo>
                    <a:lnTo>
                      <a:pt x="267" y="172"/>
                    </a:lnTo>
                    <a:lnTo>
                      <a:pt x="275" y="158"/>
                    </a:lnTo>
                    <a:lnTo>
                      <a:pt x="280" y="149"/>
                    </a:lnTo>
                    <a:lnTo>
                      <a:pt x="292" y="149"/>
                    </a:lnTo>
                    <a:lnTo>
                      <a:pt x="311" y="149"/>
                    </a:lnTo>
                    <a:lnTo>
                      <a:pt x="321" y="136"/>
                    </a:lnTo>
                    <a:lnTo>
                      <a:pt x="325" y="122"/>
                    </a:lnTo>
                    <a:lnTo>
                      <a:pt x="348" y="104"/>
                    </a:lnTo>
                    <a:lnTo>
                      <a:pt x="369" y="109"/>
                    </a:lnTo>
                    <a:lnTo>
                      <a:pt x="389" y="122"/>
                    </a:lnTo>
                    <a:lnTo>
                      <a:pt x="408" y="122"/>
                    </a:lnTo>
                    <a:lnTo>
                      <a:pt x="442" y="114"/>
                    </a:lnTo>
                    <a:lnTo>
                      <a:pt x="450" y="119"/>
                    </a:lnTo>
                    <a:lnTo>
                      <a:pt x="447" y="136"/>
                    </a:lnTo>
                    <a:lnTo>
                      <a:pt x="447" y="160"/>
                    </a:lnTo>
                    <a:lnTo>
                      <a:pt x="454" y="182"/>
                    </a:lnTo>
                    <a:lnTo>
                      <a:pt x="457" y="199"/>
                    </a:lnTo>
                    <a:lnTo>
                      <a:pt x="472" y="226"/>
                    </a:lnTo>
                    <a:lnTo>
                      <a:pt x="482" y="239"/>
                    </a:lnTo>
                    <a:lnTo>
                      <a:pt x="489" y="258"/>
                    </a:lnTo>
                    <a:lnTo>
                      <a:pt x="496" y="236"/>
                    </a:lnTo>
                    <a:lnTo>
                      <a:pt x="498" y="226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61" name="Freeform 13"/>
              <p:cNvSpPr>
                <a:spLocks/>
              </p:cNvSpPr>
              <p:nvPr/>
            </p:nvSpPr>
            <p:spPr bwMode="auto">
              <a:xfrm>
                <a:off x="978839" y="2788848"/>
                <a:ext cx="17234" cy="18836"/>
              </a:xfrm>
              <a:custGeom>
                <a:avLst/>
                <a:gdLst>
                  <a:gd name="T0" fmla="*/ 3 w 29"/>
                  <a:gd name="T1" fmla="*/ 12 h 35"/>
                  <a:gd name="T2" fmla="*/ 0 w 29"/>
                  <a:gd name="T3" fmla="*/ 10 h 35"/>
                  <a:gd name="T4" fmla="*/ 0 w 29"/>
                  <a:gd name="T5" fmla="*/ 5 h 35"/>
                  <a:gd name="T6" fmla="*/ 0 w 29"/>
                  <a:gd name="T7" fmla="*/ 2 h 35"/>
                  <a:gd name="T8" fmla="*/ 1 w 29"/>
                  <a:gd name="T9" fmla="*/ 0 h 35"/>
                  <a:gd name="T10" fmla="*/ 3 w 29"/>
                  <a:gd name="T11" fmla="*/ 1 h 35"/>
                  <a:gd name="T12" fmla="*/ 3 w 29"/>
                  <a:gd name="T13" fmla="*/ 3 h 35"/>
                  <a:gd name="T14" fmla="*/ 8 w 29"/>
                  <a:gd name="T15" fmla="*/ 4 h 35"/>
                  <a:gd name="T16" fmla="*/ 11 w 29"/>
                  <a:gd name="T17" fmla="*/ 9 h 35"/>
                  <a:gd name="T18" fmla="*/ 8 w 29"/>
                  <a:gd name="T19" fmla="*/ 12 h 35"/>
                  <a:gd name="T20" fmla="*/ 3 w 29"/>
                  <a:gd name="T21" fmla="*/ 12 h 35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29"/>
                  <a:gd name="T34" fmla="*/ 0 h 35"/>
                  <a:gd name="T35" fmla="*/ 29 w 29"/>
                  <a:gd name="T36" fmla="*/ 35 h 35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29" h="35">
                    <a:moveTo>
                      <a:pt x="8" y="35"/>
                    </a:moveTo>
                    <a:lnTo>
                      <a:pt x="0" y="30"/>
                    </a:lnTo>
                    <a:lnTo>
                      <a:pt x="0" y="15"/>
                    </a:lnTo>
                    <a:lnTo>
                      <a:pt x="0" y="5"/>
                    </a:lnTo>
                    <a:lnTo>
                      <a:pt x="3" y="0"/>
                    </a:lnTo>
                    <a:lnTo>
                      <a:pt x="7" y="3"/>
                    </a:lnTo>
                    <a:lnTo>
                      <a:pt x="8" y="8"/>
                    </a:lnTo>
                    <a:lnTo>
                      <a:pt x="20" y="13"/>
                    </a:lnTo>
                    <a:lnTo>
                      <a:pt x="29" y="27"/>
                    </a:lnTo>
                    <a:lnTo>
                      <a:pt x="20" y="34"/>
                    </a:lnTo>
                    <a:lnTo>
                      <a:pt x="8" y="35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62" name="Freeform 14"/>
              <p:cNvSpPr>
                <a:spLocks/>
              </p:cNvSpPr>
              <p:nvPr/>
            </p:nvSpPr>
            <p:spPr bwMode="auto">
              <a:xfrm>
                <a:off x="1642348" y="2595109"/>
                <a:ext cx="517020" cy="281191"/>
              </a:xfrm>
              <a:custGeom>
                <a:avLst/>
                <a:gdLst>
                  <a:gd name="T0" fmla="*/ 198 w 862"/>
                  <a:gd name="T1" fmla="*/ 79 h 570"/>
                  <a:gd name="T2" fmla="*/ 196 w 862"/>
                  <a:gd name="T3" fmla="*/ 102 h 570"/>
                  <a:gd name="T4" fmla="*/ 207 w 862"/>
                  <a:gd name="T5" fmla="*/ 124 h 570"/>
                  <a:gd name="T6" fmla="*/ 215 w 862"/>
                  <a:gd name="T7" fmla="*/ 137 h 570"/>
                  <a:gd name="T8" fmla="*/ 227 w 862"/>
                  <a:gd name="T9" fmla="*/ 145 h 570"/>
                  <a:gd name="T10" fmla="*/ 248 w 862"/>
                  <a:gd name="T11" fmla="*/ 143 h 570"/>
                  <a:gd name="T12" fmla="*/ 257 w 862"/>
                  <a:gd name="T13" fmla="*/ 143 h 570"/>
                  <a:gd name="T14" fmla="*/ 269 w 862"/>
                  <a:gd name="T15" fmla="*/ 134 h 570"/>
                  <a:gd name="T16" fmla="*/ 279 w 862"/>
                  <a:gd name="T17" fmla="*/ 115 h 570"/>
                  <a:gd name="T18" fmla="*/ 306 w 862"/>
                  <a:gd name="T19" fmla="*/ 112 h 570"/>
                  <a:gd name="T20" fmla="*/ 305 w 862"/>
                  <a:gd name="T21" fmla="*/ 124 h 570"/>
                  <a:gd name="T22" fmla="*/ 301 w 862"/>
                  <a:gd name="T23" fmla="*/ 142 h 570"/>
                  <a:gd name="T24" fmla="*/ 288 w 862"/>
                  <a:gd name="T25" fmla="*/ 150 h 570"/>
                  <a:gd name="T26" fmla="*/ 277 w 862"/>
                  <a:gd name="T27" fmla="*/ 150 h 570"/>
                  <a:gd name="T28" fmla="*/ 267 w 862"/>
                  <a:gd name="T29" fmla="*/ 152 h 570"/>
                  <a:gd name="T30" fmla="*/ 264 w 862"/>
                  <a:gd name="T31" fmla="*/ 158 h 570"/>
                  <a:gd name="T32" fmla="*/ 272 w 862"/>
                  <a:gd name="T33" fmla="*/ 163 h 570"/>
                  <a:gd name="T34" fmla="*/ 269 w 862"/>
                  <a:gd name="T35" fmla="*/ 167 h 570"/>
                  <a:gd name="T36" fmla="*/ 259 w 862"/>
                  <a:gd name="T37" fmla="*/ 170 h 570"/>
                  <a:gd name="T38" fmla="*/ 257 w 862"/>
                  <a:gd name="T39" fmla="*/ 177 h 570"/>
                  <a:gd name="T40" fmla="*/ 247 w 862"/>
                  <a:gd name="T41" fmla="*/ 176 h 570"/>
                  <a:gd name="T42" fmla="*/ 230 w 862"/>
                  <a:gd name="T43" fmla="*/ 168 h 570"/>
                  <a:gd name="T44" fmla="*/ 210 w 862"/>
                  <a:gd name="T45" fmla="*/ 170 h 570"/>
                  <a:gd name="T46" fmla="*/ 169 w 862"/>
                  <a:gd name="T47" fmla="*/ 158 h 570"/>
                  <a:gd name="T48" fmla="*/ 143 w 862"/>
                  <a:gd name="T49" fmla="*/ 148 h 570"/>
                  <a:gd name="T50" fmla="*/ 119 w 862"/>
                  <a:gd name="T51" fmla="*/ 130 h 570"/>
                  <a:gd name="T52" fmla="*/ 118 w 862"/>
                  <a:gd name="T53" fmla="*/ 119 h 570"/>
                  <a:gd name="T54" fmla="*/ 113 w 862"/>
                  <a:gd name="T55" fmla="*/ 101 h 570"/>
                  <a:gd name="T56" fmla="*/ 92 w 862"/>
                  <a:gd name="T57" fmla="*/ 80 h 570"/>
                  <a:gd name="T58" fmla="*/ 79 w 862"/>
                  <a:gd name="T59" fmla="*/ 67 h 570"/>
                  <a:gd name="T60" fmla="*/ 75 w 862"/>
                  <a:gd name="T61" fmla="*/ 62 h 570"/>
                  <a:gd name="T62" fmla="*/ 50 w 862"/>
                  <a:gd name="T63" fmla="*/ 40 h 570"/>
                  <a:gd name="T64" fmla="*/ 39 w 862"/>
                  <a:gd name="T65" fmla="*/ 19 h 570"/>
                  <a:gd name="T66" fmla="*/ 21 w 862"/>
                  <a:gd name="T67" fmla="*/ 9 h 570"/>
                  <a:gd name="T68" fmla="*/ 24 w 862"/>
                  <a:gd name="T69" fmla="*/ 25 h 570"/>
                  <a:gd name="T70" fmla="*/ 48 w 862"/>
                  <a:gd name="T71" fmla="*/ 51 h 570"/>
                  <a:gd name="T72" fmla="*/ 64 w 862"/>
                  <a:gd name="T73" fmla="*/ 85 h 570"/>
                  <a:gd name="T74" fmla="*/ 70 w 862"/>
                  <a:gd name="T75" fmla="*/ 88 h 570"/>
                  <a:gd name="T76" fmla="*/ 73 w 862"/>
                  <a:gd name="T77" fmla="*/ 102 h 570"/>
                  <a:gd name="T78" fmla="*/ 59 w 862"/>
                  <a:gd name="T79" fmla="*/ 87 h 570"/>
                  <a:gd name="T80" fmla="*/ 50 w 862"/>
                  <a:gd name="T81" fmla="*/ 72 h 570"/>
                  <a:gd name="T82" fmla="*/ 33 w 862"/>
                  <a:gd name="T83" fmla="*/ 60 h 570"/>
                  <a:gd name="T84" fmla="*/ 30 w 862"/>
                  <a:gd name="T85" fmla="*/ 51 h 570"/>
                  <a:gd name="T86" fmla="*/ 24 w 862"/>
                  <a:gd name="T87" fmla="*/ 40 h 570"/>
                  <a:gd name="T88" fmla="*/ 11 w 862"/>
                  <a:gd name="T89" fmla="*/ 27 h 570"/>
                  <a:gd name="T90" fmla="*/ 0 w 862"/>
                  <a:gd name="T91" fmla="*/ 4 h 570"/>
                  <a:gd name="T92" fmla="*/ 14 w 862"/>
                  <a:gd name="T93" fmla="*/ 0 h 570"/>
                  <a:gd name="T94" fmla="*/ 26 w 862"/>
                  <a:gd name="T95" fmla="*/ 2 h 570"/>
                  <a:gd name="T96" fmla="*/ 44 w 862"/>
                  <a:gd name="T97" fmla="*/ 8 h 570"/>
                  <a:gd name="T98" fmla="*/ 76 w 862"/>
                  <a:gd name="T99" fmla="*/ 12 h 570"/>
                  <a:gd name="T100" fmla="*/ 99 w 862"/>
                  <a:gd name="T101" fmla="*/ 15 h 570"/>
                  <a:gd name="T102" fmla="*/ 118 w 862"/>
                  <a:gd name="T103" fmla="*/ 18 h 570"/>
                  <a:gd name="T104" fmla="*/ 126 w 862"/>
                  <a:gd name="T105" fmla="*/ 26 h 570"/>
                  <a:gd name="T106" fmla="*/ 137 w 862"/>
                  <a:gd name="T107" fmla="*/ 39 h 570"/>
                  <a:gd name="T108" fmla="*/ 146 w 862"/>
                  <a:gd name="T109" fmla="*/ 35 h 570"/>
                  <a:gd name="T110" fmla="*/ 161 w 862"/>
                  <a:gd name="T111" fmla="*/ 33 h 570"/>
                  <a:gd name="T112" fmla="*/ 170 w 862"/>
                  <a:gd name="T113" fmla="*/ 44 h 570"/>
                  <a:gd name="T114" fmla="*/ 181 w 862"/>
                  <a:gd name="T115" fmla="*/ 61 h 570"/>
                  <a:gd name="T116" fmla="*/ 199 w 862"/>
                  <a:gd name="T117" fmla="*/ 68 h 570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862"/>
                  <a:gd name="T178" fmla="*/ 0 h 570"/>
                  <a:gd name="T179" fmla="*/ 862 w 862"/>
                  <a:gd name="T180" fmla="*/ 570 h 570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862" h="570">
                    <a:moveTo>
                      <a:pt x="558" y="214"/>
                    </a:moveTo>
                    <a:lnTo>
                      <a:pt x="555" y="248"/>
                    </a:lnTo>
                    <a:lnTo>
                      <a:pt x="550" y="287"/>
                    </a:lnTo>
                    <a:lnTo>
                      <a:pt x="548" y="318"/>
                    </a:lnTo>
                    <a:lnTo>
                      <a:pt x="560" y="348"/>
                    </a:lnTo>
                    <a:lnTo>
                      <a:pt x="579" y="389"/>
                    </a:lnTo>
                    <a:lnTo>
                      <a:pt x="597" y="407"/>
                    </a:lnTo>
                    <a:lnTo>
                      <a:pt x="601" y="430"/>
                    </a:lnTo>
                    <a:lnTo>
                      <a:pt x="623" y="440"/>
                    </a:lnTo>
                    <a:lnTo>
                      <a:pt x="635" y="455"/>
                    </a:lnTo>
                    <a:lnTo>
                      <a:pt x="659" y="453"/>
                    </a:lnTo>
                    <a:lnTo>
                      <a:pt x="694" y="448"/>
                    </a:lnTo>
                    <a:lnTo>
                      <a:pt x="708" y="438"/>
                    </a:lnTo>
                    <a:lnTo>
                      <a:pt x="718" y="448"/>
                    </a:lnTo>
                    <a:lnTo>
                      <a:pt x="738" y="443"/>
                    </a:lnTo>
                    <a:lnTo>
                      <a:pt x="754" y="419"/>
                    </a:lnTo>
                    <a:lnTo>
                      <a:pt x="760" y="370"/>
                    </a:lnTo>
                    <a:lnTo>
                      <a:pt x="781" y="360"/>
                    </a:lnTo>
                    <a:lnTo>
                      <a:pt x="837" y="348"/>
                    </a:lnTo>
                    <a:lnTo>
                      <a:pt x="857" y="350"/>
                    </a:lnTo>
                    <a:lnTo>
                      <a:pt x="862" y="374"/>
                    </a:lnTo>
                    <a:lnTo>
                      <a:pt x="855" y="387"/>
                    </a:lnTo>
                    <a:lnTo>
                      <a:pt x="849" y="394"/>
                    </a:lnTo>
                    <a:lnTo>
                      <a:pt x="842" y="445"/>
                    </a:lnTo>
                    <a:lnTo>
                      <a:pt x="821" y="470"/>
                    </a:lnTo>
                    <a:lnTo>
                      <a:pt x="806" y="470"/>
                    </a:lnTo>
                    <a:lnTo>
                      <a:pt x="787" y="470"/>
                    </a:lnTo>
                    <a:lnTo>
                      <a:pt x="776" y="470"/>
                    </a:lnTo>
                    <a:lnTo>
                      <a:pt x="757" y="474"/>
                    </a:lnTo>
                    <a:lnTo>
                      <a:pt x="748" y="477"/>
                    </a:lnTo>
                    <a:lnTo>
                      <a:pt x="742" y="484"/>
                    </a:lnTo>
                    <a:lnTo>
                      <a:pt x="740" y="494"/>
                    </a:lnTo>
                    <a:lnTo>
                      <a:pt x="754" y="503"/>
                    </a:lnTo>
                    <a:lnTo>
                      <a:pt x="762" y="511"/>
                    </a:lnTo>
                    <a:lnTo>
                      <a:pt x="762" y="518"/>
                    </a:lnTo>
                    <a:lnTo>
                      <a:pt x="754" y="523"/>
                    </a:lnTo>
                    <a:lnTo>
                      <a:pt x="742" y="526"/>
                    </a:lnTo>
                    <a:lnTo>
                      <a:pt x="726" y="533"/>
                    </a:lnTo>
                    <a:lnTo>
                      <a:pt x="721" y="542"/>
                    </a:lnTo>
                    <a:lnTo>
                      <a:pt x="718" y="553"/>
                    </a:lnTo>
                    <a:lnTo>
                      <a:pt x="720" y="570"/>
                    </a:lnTo>
                    <a:lnTo>
                      <a:pt x="692" y="550"/>
                    </a:lnTo>
                    <a:lnTo>
                      <a:pt x="665" y="530"/>
                    </a:lnTo>
                    <a:lnTo>
                      <a:pt x="643" y="525"/>
                    </a:lnTo>
                    <a:lnTo>
                      <a:pt x="611" y="526"/>
                    </a:lnTo>
                    <a:lnTo>
                      <a:pt x="587" y="531"/>
                    </a:lnTo>
                    <a:lnTo>
                      <a:pt x="518" y="513"/>
                    </a:lnTo>
                    <a:lnTo>
                      <a:pt x="474" y="494"/>
                    </a:lnTo>
                    <a:lnTo>
                      <a:pt x="433" y="470"/>
                    </a:lnTo>
                    <a:lnTo>
                      <a:pt x="399" y="462"/>
                    </a:lnTo>
                    <a:lnTo>
                      <a:pt x="362" y="431"/>
                    </a:lnTo>
                    <a:lnTo>
                      <a:pt x="334" y="406"/>
                    </a:lnTo>
                    <a:lnTo>
                      <a:pt x="334" y="384"/>
                    </a:lnTo>
                    <a:lnTo>
                      <a:pt x="331" y="374"/>
                    </a:lnTo>
                    <a:lnTo>
                      <a:pt x="338" y="355"/>
                    </a:lnTo>
                    <a:lnTo>
                      <a:pt x="316" y="316"/>
                    </a:lnTo>
                    <a:lnTo>
                      <a:pt x="283" y="287"/>
                    </a:lnTo>
                    <a:lnTo>
                      <a:pt x="258" y="250"/>
                    </a:lnTo>
                    <a:lnTo>
                      <a:pt x="222" y="226"/>
                    </a:lnTo>
                    <a:lnTo>
                      <a:pt x="222" y="209"/>
                    </a:lnTo>
                    <a:lnTo>
                      <a:pt x="222" y="195"/>
                    </a:lnTo>
                    <a:lnTo>
                      <a:pt x="209" y="195"/>
                    </a:lnTo>
                    <a:lnTo>
                      <a:pt x="173" y="160"/>
                    </a:lnTo>
                    <a:lnTo>
                      <a:pt x="139" y="124"/>
                    </a:lnTo>
                    <a:lnTo>
                      <a:pt x="122" y="92"/>
                    </a:lnTo>
                    <a:lnTo>
                      <a:pt x="109" y="60"/>
                    </a:lnTo>
                    <a:lnTo>
                      <a:pt x="104" y="46"/>
                    </a:lnTo>
                    <a:lnTo>
                      <a:pt x="59" y="27"/>
                    </a:lnTo>
                    <a:lnTo>
                      <a:pt x="58" y="46"/>
                    </a:lnTo>
                    <a:lnTo>
                      <a:pt x="66" y="78"/>
                    </a:lnTo>
                    <a:lnTo>
                      <a:pt x="90" y="111"/>
                    </a:lnTo>
                    <a:lnTo>
                      <a:pt x="134" y="160"/>
                    </a:lnTo>
                    <a:lnTo>
                      <a:pt x="156" y="204"/>
                    </a:lnTo>
                    <a:lnTo>
                      <a:pt x="180" y="267"/>
                    </a:lnTo>
                    <a:lnTo>
                      <a:pt x="192" y="279"/>
                    </a:lnTo>
                    <a:lnTo>
                      <a:pt x="197" y="277"/>
                    </a:lnTo>
                    <a:lnTo>
                      <a:pt x="216" y="299"/>
                    </a:lnTo>
                    <a:lnTo>
                      <a:pt x="204" y="318"/>
                    </a:lnTo>
                    <a:lnTo>
                      <a:pt x="194" y="302"/>
                    </a:lnTo>
                    <a:lnTo>
                      <a:pt x="166" y="272"/>
                    </a:lnTo>
                    <a:lnTo>
                      <a:pt x="139" y="253"/>
                    </a:lnTo>
                    <a:lnTo>
                      <a:pt x="139" y="226"/>
                    </a:lnTo>
                    <a:lnTo>
                      <a:pt x="121" y="199"/>
                    </a:lnTo>
                    <a:lnTo>
                      <a:pt x="93" y="189"/>
                    </a:lnTo>
                    <a:lnTo>
                      <a:pt x="59" y="161"/>
                    </a:lnTo>
                    <a:lnTo>
                      <a:pt x="83" y="160"/>
                    </a:lnTo>
                    <a:lnTo>
                      <a:pt x="90" y="150"/>
                    </a:lnTo>
                    <a:lnTo>
                      <a:pt x="68" y="126"/>
                    </a:lnTo>
                    <a:lnTo>
                      <a:pt x="39" y="95"/>
                    </a:lnTo>
                    <a:lnTo>
                      <a:pt x="32" y="85"/>
                    </a:lnTo>
                    <a:lnTo>
                      <a:pt x="14" y="48"/>
                    </a:lnTo>
                    <a:lnTo>
                      <a:pt x="0" y="14"/>
                    </a:lnTo>
                    <a:lnTo>
                      <a:pt x="19" y="7"/>
                    </a:lnTo>
                    <a:lnTo>
                      <a:pt x="39" y="0"/>
                    </a:lnTo>
                    <a:lnTo>
                      <a:pt x="51" y="0"/>
                    </a:lnTo>
                    <a:lnTo>
                      <a:pt x="73" y="5"/>
                    </a:lnTo>
                    <a:lnTo>
                      <a:pt x="90" y="12"/>
                    </a:lnTo>
                    <a:lnTo>
                      <a:pt x="122" y="24"/>
                    </a:lnTo>
                    <a:lnTo>
                      <a:pt x="160" y="34"/>
                    </a:lnTo>
                    <a:lnTo>
                      <a:pt x="214" y="38"/>
                    </a:lnTo>
                    <a:lnTo>
                      <a:pt x="239" y="44"/>
                    </a:lnTo>
                    <a:lnTo>
                      <a:pt x="277" y="46"/>
                    </a:lnTo>
                    <a:lnTo>
                      <a:pt x="312" y="53"/>
                    </a:lnTo>
                    <a:lnTo>
                      <a:pt x="329" y="56"/>
                    </a:lnTo>
                    <a:lnTo>
                      <a:pt x="345" y="68"/>
                    </a:lnTo>
                    <a:lnTo>
                      <a:pt x="353" y="82"/>
                    </a:lnTo>
                    <a:lnTo>
                      <a:pt x="370" y="105"/>
                    </a:lnTo>
                    <a:lnTo>
                      <a:pt x="384" y="121"/>
                    </a:lnTo>
                    <a:lnTo>
                      <a:pt x="404" y="122"/>
                    </a:lnTo>
                    <a:lnTo>
                      <a:pt x="409" y="109"/>
                    </a:lnTo>
                    <a:lnTo>
                      <a:pt x="426" y="104"/>
                    </a:lnTo>
                    <a:lnTo>
                      <a:pt x="451" y="104"/>
                    </a:lnTo>
                    <a:lnTo>
                      <a:pt x="465" y="117"/>
                    </a:lnTo>
                    <a:lnTo>
                      <a:pt x="475" y="138"/>
                    </a:lnTo>
                    <a:lnTo>
                      <a:pt x="492" y="158"/>
                    </a:lnTo>
                    <a:lnTo>
                      <a:pt x="507" y="192"/>
                    </a:lnTo>
                    <a:lnTo>
                      <a:pt x="540" y="214"/>
                    </a:lnTo>
                    <a:lnTo>
                      <a:pt x="558" y="214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63" name="Freeform 15"/>
              <p:cNvSpPr>
                <a:spLocks/>
              </p:cNvSpPr>
              <p:nvPr/>
            </p:nvSpPr>
            <p:spPr bwMode="auto">
              <a:xfrm>
                <a:off x="1507348" y="2291046"/>
                <a:ext cx="973721" cy="423805"/>
              </a:xfrm>
              <a:custGeom>
                <a:avLst/>
                <a:gdLst>
                  <a:gd name="T0" fmla="*/ 286 w 1638"/>
                  <a:gd name="T1" fmla="*/ 242 h 862"/>
                  <a:gd name="T2" fmla="*/ 312 w 1638"/>
                  <a:gd name="T3" fmla="*/ 227 h 862"/>
                  <a:gd name="T4" fmla="*/ 352 w 1638"/>
                  <a:gd name="T5" fmla="*/ 225 h 862"/>
                  <a:gd name="T6" fmla="*/ 392 w 1638"/>
                  <a:gd name="T7" fmla="*/ 221 h 862"/>
                  <a:gd name="T8" fmla="*/ 416 w 1638"/>
                  <a:gd name="T9" fmla="*/ 224 h 862"/>
                  <a:gd name="T10" fmla="*/ 429 w 1638"/>
                  <a:gd name="T11" fmla="*/ 248 h 862"/>
                  <a:gd name="T12" fmla="*/ 443 w 1638"/>
                  <a:gd name="T13" fmla="*/ 270 h 862"/>
                  <a:gd name="T14" fmla="*/ 459 w 1638"/>
                  <a:gd name="T15" fmla="*/ 271 h 862"/>
                  <a:gd name="T16" fmla="*/ 453 w 1638"/>
                  <a:gd name="T17" fmla="*/ 253 h 862"/>
                  <a:gd name="T18" fmla="*/ 445 w 1638"/>
                  <a:gd name="T19" fmla="*/ 206 h 862"/>
                  <a:gd name="T20" fmla="*/ 465 w 1638"/>
                  <a:gd name="T21" fmla="*/ 186 h 862"/>
                  <a:gd name="T22" fmla="*/ 490 w 1638"/>
                  <a:gd name="T23" fmla="*/ 167 h 862"/>
                  <a:gd name="T24" fmla="*/ 490 w 1638"/>
                  <a:gd name="T25" fmla="*/ 154 h 862"/>
                  <a:gd name="T26" fmla="*/ 500 w 1638"/>
                  <a:gd name="T27" fmla="*/ 139 h 862"/>
                  <a:gd name="T28" fmla="*/ 519 w 1638"/>
                  <a:gd name="T29" fmla="*/ 113 h 862"/>
                  <a:gd name="T30" fmla="*/ 553 w 1638"/>
                  <a:gd name="T31" fmla="*/ 86 h 862"/>
                  <a:gd name="T32" fmla="*/ 565 w 1638"/>
                  <a:gd name="T33" fmla="*/ 60 h 862"/>
                  <a:gd name="T34" fmla="*/ 582 w 1638"/>
                  <a:gd name="T35" fmla="*/ 38 h 862"/>
                  <a:gd name="T36" fmla="*/ 575 w 1638"/>
                  <a:gd name="T37" fmla="*/ 22 h 862"/>
                  <a:gd name="T38" fmla="*/ 559 w 1638"/>
                  <a:gd name="T39" fmla="*/ 29 h 862"/>
                  <a:gd name="T40" fmla="*/ 545 w 1638"/>
                  <a:gd name="T41" fmla="*/ 53 h 862"/>
                  <a:gd name="T42" fmla="*/ 511 w 1638"/>
                  <a:gd name="T43" fmla="*/ 56 h 862"/>
                  <a:gd name="T44" fmla="*/ 490 w 1638"/>
                  <a:gd name="T45" fmla="*/ 72 h 862"/>
                  <a:gd name="T46" fmla="*/ 471 w 1638"/>
                  <a:gd name="T47" fmla="*/ 73 h 862"/>
                  <a:gd name="T48" fmla="*/ 448 w 1638"/>
                  <a:gd name="T49" fmla="*/ 81 h 862"/>
                  <a:gd name="T50" fmla="*/ 436 w 1638"/>
                  <a:gd name="T51" fmla="*/ 80 h 862"/>
                  <a:gd name="T52" fmla="*/ 433 w 1638"/>
                  <a:gd name="T53" fmla="*/ 64 h 862"/>
                  <a:gd name="T54" fmla="*/ 420 w 1638"/>
                  <a:gd name="T55" fmla="*/ 44 h 862"/>
                  <a:gd name="T56" fmla="*/ 388 w 1638"/>
                  <a:gd name="T57" fmla="*/ 17 h 862"/>
                  <a:gd name="T58" fmla="*/ 367 w 1638"/>
                  <a:gd name="T59" fmla="*/ 12 h 862"/>
                  <a:gd name="T60" fmla="*/ 325 w 1638"/>
                  <a:gd name="T61" fmla="*/ 6 h 862"/>
                  <a:gd name="T62" fmla="*/ 311 w 1638"/>
                  <a:gd name="T63" fmla="*/ 6 h 862"/>
                  <a:gd name="T64" fmla="*/ 14 w 1638"/>
                  <a:gd name="T65" fmla="*/ 2 h 862"/>
                  <a:gd name="T66" fmla="*/ 0 w 1638"/>
                  <a:gd name="T67" fmla="*/ 10 h 862"/>
                  <a:gd name="T68" fmla="*/ 7 w 1638"/>
                  <a:gd name="T69" fmla="*/ 27 h 862"/>
                  <a:gd name="T70" fmla="*/ 6 w 1638"/>
                  <a:gd name="T71" fmla="*/ 40 h 862"/>
                  <a:gd name="T72" fmla="*/ 0 w 1638"/>
                  <a:gd name="T73" fmla="*/ 82 h 862"/>
                  <a:gd name="T74" fmla="*/ 2 w 1638"/>
                  <a:gd name="T75" fmla="*/ 108 h 862"/>
                  <a:gd name="T76" fmla="*/ 7 w 1638"/>
                  <a:gd name="T77" fmla="*/ 120 h 862"/>
                  <a:gd name="T78" fmla="*/ 22 w 1638"/>
                  <a:gd name="T79" fmla="*/ 148 h 862"/>
                  <a:gd name="T80" fmla="*/ 41 w 1638"/>
                  <a:gd name="T81" fmla="*/ 168 h 862"/>
                  <a:gd name="T82" fmla="*/ 62 w 1638"/>
                  <a:gd name="T83" fmla="*/ 178 h 862"/>
                  <a:gd name="T84" fmla="*/ 90 w 1638"/>
                  <a:gd name="T85" fmla="*/ 196 h 862"/>
                  <a:gd name="T86" fmla="*/ 98 w 1638"/>
                  <a:gd name="T87" fmla="*/ 197 h 862"/>
                  <a:gd name="T88" fmla="*/ 124 w 1638"/>
                  <a:gd name="T89" fmla="*/ 205 h 862"/>
                  <a:gd name="T90" fmla="*/ 165 w 1638"/>
                  <a:gd name="T91" fmla="*/ 212 h 862"/>
                  <a:gd name="T92" fmla="*/ 197 w 1638"/>
                  <a:gd name="T93" fmla="*/ 215 h 862"/>
                  <a:gd name="T94" fmla="*/ 212 w 1638"/>
                  <a:gd name="T95" fmla="*/ 231 h 862"/>
                  <a:gd name="T96" fmla="*/ 226 w 1638"/>
                  <a:gd name="T97" fmla="*/ 232 h 862"/>
                  <a:gd name="T98" fmla="*/ 246 w 1638"/>
                  <a:gd name="T99" fmla="*/ 235 h 862"/>
                  <a:gd name="T100" fmla="*/ 260 w 1638"/>
                  <a:gd name="T101" fmla="*/ 259 h 862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w 1638"/>
                  <a:gd name="T154" fmla="*/ 0 h 862"/>
                  <a:gd name="T155" fmla="*/ 1638 w 1638"/>
                  <a:gd name="T156" fmla="*/ 862 h 862"/>
                </a:gdLst>
                <a:ahLst/>
                <a:cxnLst>
                  <a:cxn ang="T102">
                    <a:pos x="T0" y="T1"/>
                  </a:cxn>
                  <a:cxn ang="T103">
                    <a:pos x="T2" y="T3"/>
                  </a:cxn>
                  <a:cxn ang="T104">
                    <a:pos x="T4" y="T5"/>
                  </a:cxn>
                  <a:cxn ang="T105">
                    <a:pos x="T6" y="T7"/>
                  </a:cxn>
                  <a:cxn ang="T106">
                    <a:pos x="T8" y="T9"/>
                  </a:cxn>
                  <a:cxn ang="T107">
                    <a:pos x="T10" y="T11"/>
                  </a:cxn>
                  <a:cxn ang="T108">
                    <a:pos x="T12" y="T13"/>
                  </a:cxn>
                  <a:cxn ang="T109">
                    <a:pos x="T14" y="T15"/>
                  </a:cxn>
                  <a:cxn ang="T110">
                    <a:pos x="T16" y="T17"/>
                  </a:cxn>
                  <a:cxn ang="T111">
                    <a:pos x="T18" y="T19"/>
                  </a:cxn>
                  <a:cxn ang="T112">
                    <a:pos x="T20" y="T21"/>
                  </a:cxn>
                  <a:cxn ang="T113">
                    <a:pos x="T22" y="T23"/>
                  </a:cxn>
                  <a:cxn ang="T114">
                    <a:pos x="T24" y="T25"/>
                  </a:cxn>
                  <a:cxn ang="T115">
                    <a:pos x="T26" y="T27"/>
                  </a:cxn>
                  <a:cxn ang="T116">
                    <a:pos x="T28" y="T29"/>
                  </a:cxn>
                  <a:cxn ang="T117">
                    <a:pos x="T30" y="T31"/>
                  </a:cxn>
                  <a:cxn ang="T118">
                    <a:pos x="T32" y="T33"/>
                  </a:cxn>
                  <a:cxn ang="T119">
                    <a:pos x="T34" y="T35"/>
                  </a:cxn>
                  <a:cxn ang="T120">
                    <a:pos x="T36" y="T37"/>
                  </a:cxn>
                  <a:cxn ang="T121">
                    <a:pos x="T38" y="T39"/>
                  </a:cxn>
                  <a:cxn ang="T122">
                    <a:pos x="T40" y="T41"/>
                  </a:cxn>
                  <a:cxn ang="T123">
                    <a:pos x="T42" y="T43"/>
                  </a:cxn>
                  <a:cxn ang="T124">
                    <a:pos x="T44" y="T45"/>
                  </a:cxn>
                  <a:cxn ang="T125">
                    <a:pos x="T46" y="T47"/>
                  </a:cxn>
                  <a:cxn ang="T126">
                    <a:pos x="T48" y="T49"/>
                  </a:cxn>
                  <a:cxn ang="T127">
                    <a:pos x="T50" y="T51"/>
                  </a:cxn>
                  <a:cxn ang="T128">
                    <a:pos x="T52" y="T53"/>
                  </a:cxn>
                  <a:cxn ang="T129">
                    <a:pos x="T54" y="T55"/>
                  </a:cxn>
                  <a:cxn ang="T130">
                    <a:pos x="T56" y="T57"/>
                  </a:cxn>
                  <a:cxn ang="T131">
                    <a:pos x="T58" y="T59"/>
                  </a:cxn>
                  <a:cxn ang="T132">
                    <a:pos x="T60" y="T61"/>
                  </a:cxn>
                  <a:cxn ang="T133">
                    <a:pos x="T62" y="T63"/>
                  </a:cxn>
                  <a:cxn ang="T134">
                    <a:pos x="T64" y="T65"/>
                  </a:cxn>
                  <a:cxn ang="T135">
                    <a:pos x="T66" y="T67"/>
                  </a:cxn>
                  <a:cxn ang="T136">
                    <a:pos x="T68" y="T69"/>
                  </a:cxn>
                  <a:cxn ang="T137">
                    <a:pos x="T70" y="T71"/>
                  </a:cxn>
                  <a:cxn ang="T138">
                    <a:pos x="T72" y="T73"/>
                  </a:cxn>
                  <a:cxn ang="T139">
                    <a:pos x="T74" y="T75"/>
                  </a:cxn>
                  <a:cxn ang="T140">
                    <a:pos x="T76" y="T77"/>
                  </a:cxn>
                  <a:cxn ang="T141">
                    <a:pos x="T78" y="T79"/>
                  </a:cxn>
                  <a:cxn ang="T142">
                    <a:pos x="T80" y="T81"/>
                  </a:cxn>
                  <a:cxn ang="T143">
                    <a:pos x="T82" y="T83"/>
                  </a:cxn>
                  <a:cxn ang="T144">
                    <a:pos x="T84" y="T85"/>
                  </a:cxn>
                  <a:cxn ang="T145">
                    <a:pos x="T86" y="T87"/>
                  </a:cxn>
                  <a:cxn ang="T146">
                    <a:pos x="T88" y="T89"/>
                  </a:cxn>
                  <a:cxn ang="T147">
                    <a:pos x="T90" y="T91"/>
                  </a:cxn>
                  <a:cxn ang="T148">
                    <a:pos x="T92" y="T93"/>
                  </a:cxn>
                  <a:cxn ang="T149">
                    <a:pos x="T94" y="T95"/>
                  </a:cxn>
                  <a:cxn ang="T150">
                    <a:pos x="T96" y="T97"/>
                  </a:cxn>
                  <a:cxn ang="T151">
                    <a:pos x="T98" y="T99"/>
                  </a:cxn>
                  <a:cxn ang="T152">
                    <a:pos x="T100" y="T101"/>
                  </a:cxn>
                </a:cxnLst>
                <a:rect l="T153" t="T154" r="T155" b="T156"/>
                <a:pathLst>
                  <a:path w="1638" h="862">
                    <a:moveTo>
                      <a:pt x="784" y="833"/>
                    </a:moveTo>
                    <a:lnTo>
                      <a:pt x="788" y="801"/>
                    </a:lnTo>
                    <a:lnTo>
                      <a:pt x="805" y="758"/>
                    </a:lnTo>
                    <a:lnTo>
                      <a:pt x="840" y="745"/>
                    </a:lnTo>
                    <a:lnTo>
                      <a:pt x="861" y="723"/>
                    </a:lnTo>
                    <a:lnTo>
                      <a:pt x="878" y="713"/>
                    </a:lnTo>
                    <a:lnTo>
                      <a:pt x="891" y="711"/>
                    </a:lnTo>
                    <a:lnTo>
                      <a:pt x="924" y="707"/>
                    </a:lnTo>
                    <a:lnTo>
                      <a:pt x="990" y="706"/>
                    </a:lnTo>
                    <a:lnTo>
                      <a:pt x="1037" y="684"/>
                    </a:lnTo>
                    <a:lnTo>
                      <a:pt x="1073" y="684"/>
                    </a:lnTo>
                    <a:lnTo>
                      <a:pt x="1103" y="694"/>
                    </a:lnTo>
                    <a:lnTo>
                      <a:pt x="1137" y="706"/>
                    </a:lnTo>
                    <a:lnTo>
                      <a:pt x="1153" y="701"/>
                    </a:lnTo>
                    <a:lnTo>
                      <a:pt x="1170" y="701"/>
                    </a:lnTo>
                    <a:lnTo>
                      <a:pt x="1204" y="733"/>
                    </a:lnTo>
                    <a:lnTo>
                      <a:pt x="1205" y="753"/>
                    </a:lnTo>
                    <a:lnTo>
                      <a:pt x="1207" y="777"/>
                    </a:lnTo>
                    <a:lnTo>
                      <a:pt x="1214" y="797"/>
                    </a:lnTo>
                    <a:lnTo>
                      <a:pt x="1243" y="825"/>
                    </a:lnTo>
                    <a:lnTo>
                      <a:pt x="1246" y="845"/>
                    </a:lnTo>
                    <a:lnTo>
                      <a:pt x="1253" y="862"/>
                    </a:lnTo>
                    <a:lnTo>
                      <a:pt x="1266" y="862"/>
                    </a:lnTo>
                    <a:lnTo>
                      <a:pt x="1293" y="848"/>
                    </a:lnTo>
                    <a:lnTo>
                      <a:pt x="1307" y="838"/>
                    </a:lnTo>
                    <a:lnTo>
                      <a:pt x="1293" y="833"/>
                    </a:lnTo>
                    <a:lnTo>
                      <a:pt x="1275" y="792"/>
                    </a:lnTo>
                    <a:lnTo>
                      <a:pt x="1232" y="696"/>
                    </a:lnTo>
                    <a:lnTo>
                      <a:pt x="1253" y="668"/>
                    </a:lnTo>
                    <a:lnTo>
                      <a:pt x="1253" y="646"/>
                    </a:lnTo>
                    <a:lnTo>
                      <a:pt x="1254" y="643"/>
                    </a:lnTo>
                    <a:lnTo>
                      <a:pt x="1290" y="609"/>
                    </a:lnTo>
                    <a:lnTo>
                      <a:pt x="1309" y="584"/>
                    </a:lnTo>
                    <a:lnTo>
                      <a:pt x="1348" y="568"/>
                    </a:lnTo>
                    <a:lnTo>
                      <a:pt x="1377" y="531"/>
                    </a:lnTo>
                    <a:lnTo>
                      <a:pt x="1378" y="524"/>
                    </a:lnTo>
                    <a:lnTo>
                      <a:pt x="1389" y="506"/>
                    </a:lnTo>
                    <a:lnTo>
                      <a:pt x="1385" y="499"/>
                    </a:lnTo>
                    <a:lnTo>
                      <a:pt x="1378" y="482"/>
                    </a:lnTo>
                    <a:lnTo>
                      <a:pt x="1377" y="461"/>
                    </a:lnTo>
                    <a:lnTo>
                      <a:pt x="1390" y="448"/>
                    </a:lnTo>
                    <a:lnTo>
                      <a:pt x="1406" y="436"/>
                    </a:lnTo>
                    <a:lnTo>
                      <a:pt x="1414" y="417"/>
                    </a:lnTo>
                    <a:lnTo>
                      <a:pt x="1416" y="397"/>
                    </a:lnTo>
                    <a:lnTo>
                      <a:pt x="1462" y="355"/>
                    </a:lnTo>
                    <a:lnTo>
                      <a:pt x="1489" y="336"/>
                    </a:lnTo>
                    <a:lnTo>
                      <a:pt x="1534" y="288"/>
                    </a:lnTo>
                    <a:lnTo>
                      <a:pt x="1557" y="270"/>
                    </a:lnTo>
                    <a:lnTo>
                      <a:pt x="1560" y="251"/>
                    </a:lnTo>
                    <a:lnTo>
                      <a:pt x="1560" y="231"/>
                    </a:lnTo>
                    <a:lnTo>
                      <a:pt x="1589" y="187"/>
                    </a:lnTo>
                    <a:lnTo>
                      <a:pt x="1602" y="188"/>
                    </a:lnTo>
                    <a:lnTo>
                      <a:pt x="1613" y="159"/>
                    </a:lnTo>
                    <a:lnTo>
                      <a:pt x="1638" y="119"/>
                    </a:lnTo>
                    <a:lnTo>
                      <a:pt x="1638" y="93"/>
                    </a:lnTo>
                    <a:lnTo>
                      <a:pt x="1630" y="75"/>
                    </a:lnTo>
                    <a:lnTo>
                      <a:pt x="1619" y="68"/>
                    </a:lnTo>
                    <a:lnTo>
                      <a:pt x="1599" y="68"/>
                    </a:lnTo>
                    <a:lnTo>
                      <a:pt x="1587" y="71"/>
                    </a:lnTo>
                    <a:lnTo>
                      <a:pt x="1574" y="90"/>
                    </a:lnTo>
                    <a:lnTo>
                      <a:pt x="1562" y="119"/>
                    </a:lnTo>
                    <a:lnTo>
                      <a:pt x="1550" y="149"/>
                    </a:lnTo>
                    <a:lnTo>
                      <a:pt x="1533" y="166"/>
                    </a:lnTo>
                    <a:lnTo>
                      <a:pt x="1501" y="171"/>
                    </a:lnTo>
                    <a:lnTo>
                      <a:pt x="1462" y="166"/>
                    </a:lnTo>
                    <a:lnTo>
                      <a:pt x="1438" y="176"/>
                    </a:lnTo>
                    <a:lnTo>
                      <a:pt x="1414" y="185"/>
                    </a:lnTo>
                    <a:lnTo>
                      <a:pt x="1394" y="203"/>
                    </a:lnTo>
                    <a:lnTo>
                      <a:pt x="1378" y="226"/>
                    </a:lnTo>
                    <a:lnTo>
                      <a:pt x="1356" y="229"/>
                    </a:lnTo>
                    <a:lnTo>
                      <a:pt x="1336" y="229"/>
                    </a:lnTo>
                    <a:lnTo>
                      <a:pt x="1327" y="229"/>
                    </a:lnTo>
                    <a:lnTo>
                      <a:pt x="1312" y="234"/>
                    </a:lnTo>
                    <a:lnTo>
                      <a:pt x="1287" y="241"/>
                    </a:lnTo>
                    <a:lnTo>
                      <a:pt x="1260" y="253"/>
                    </a:lnTo>
                    <a:lnTo>
                      <a:pt x="1246" y="256"/>
                    </a:lnTo>
                    <a:lnTo>
                      <a:pt x="1236" y="256"/>
                    </a:lnTo>
                    <a:lnTo>
                      <a:pt x="1227" y="251"/>
                    </a:lnTo>
                    <a:lnTo>
                      <a:pt x="1224" y="243"/>
                    </a:lnTo>
                    <a:lnTo>
                      <a:pt x="1221" y="226"/>
                    </a:lnTo>
                    <a:lnTo>
                      <a:pt x="1219" y="200"/>
                    </a:lnTo>
                    <a:lnTo>
                      <a:pt x="1212" y="175"/>
                    </a:lnTo>
                    <a:lnTo>
                      <a:pt x="1205" y="156"/>
                    </a:lnTo>
                    <a:lnTo>
                      <a:pt x="1183" y="137"/>
                    </a:lnTo>
                    <a:lnTo>
                      <a:pt x="1136" y="91"/>
                    </a:lnTo>
                    <a:lnTo>
                      <a:pt x="1105" y="63"/>
                    </a:lnTo>
                    <a:lnTo>
                      <a:pt x="1093" y="54"/>
                    </a:lnTo>
                    <a:lnTo>
                      <a:pt x="1069" y="46"/>
                    </a:lnTo>
                    <a:lnTo>
                      <a:pt x="1037" y="37"/>
                    </a:lnTo>
                    <a:lnTo>
                      <a:pt x="1032" y="37"/>
                    </a:lnTo>
                    <a:lnTo>
                      <a:pt x="949" y="37"/>
                    </a:lnTo>
                    <a:lnTo>
                      <a:pt x="934" y="32"/>
                    </a:lnTo>
                    <a:lnTo>
                      <a:pt x="915" y="20"/>
                    </a:lnTo>
                    <a:lnTo>
                      <a:pt x="907" y="17"/>
                    </a:lnTo>
                    <a:lnTo>
                      <a:pt x="886" y="19"/>
                    </a:lnTo>
                    <a:lnTo>
                      <a:pt x="874" y="19"/>
                    </a:lnTo>
                    <a:lnTo>
                      <a:pt x="851" y="3"/>
                    </a:lnTo>
                    <a:lnTo>
                      <a:pt x="834" y="0"/>
                    </a:lnTo>
                    <a:lnTo>
                      <a:pt x="39" y="5"/>
                    </a:lnTo>
                    <a:lnTo>
                      <a:pt x="43" y="27"/>
                    </a:lnTo>
                    <a:lnTo>
                      <a:pt x="34" y="35"/>
                    </a:lnTo>
                    <a:lnTo>
                      <a:pt x="0" y="32"/>
                    </a:lnTo>
                    <a:lnTo>
                      <a:pt x="0" y="47"/>
                    </a:lnTo>
                    <a:lnTo>
                      <a:pt x="5" y="85"/>
                    </a:lnTo>
                    <a:lnTo>
                      <a:pt x="21" y="86"/>
                    </a:lnTo>
                    <a:lnTo>
                      <a:pt x="34" y="93"/>
                    </a:lnTo>
                    <a:lnTo>
                      <a:pt x="17" y="108"/>
                    </a:lnTo>
                    <a:lnTo>
                      <a:pt x="16" y="124"/>
                    </a:lnTo>
                    <a:lnTo>
                      <a:pt x="16" y="181"/>
                    </a:lnTo>
                    <a:lnTo>
                      <a:pt x="9" y="227"/>
                    </a:lnTo>
                    <a:lnTo>
                      <a:pt x="0" y="256"/>
                    </a:lnTo>
                    <a:lnTo>
                      <a:pt x="11" y="290"/>
                    </a:lnTo>
                    <a:lnTo>
                      <a:pt x="11" y="324"/>
                    </a:lnTo>
                    <a:lnTo>
                      <a:pt x="7" y="339"/>
                    </a:lnTo>
                    <a:lnTo>
                      <a:pt x="7" y="353"/>
                    </a:lnTo>
                    <a:lnTo>
                      <a:pt x="19" y="368"/>
                    </a:lnTo>
                    <a:lnTo>
                      <a:pt x="19" y="375"/>
                    </a:lnTo>
                    <a:lnTo>
                      <a:pt x="27" y="414"/>
                    </a:lnTo>
                    <a:lnTo>
                      <a:pt x="48" y="434"/>
                    </a:lnTo>
                    <a:lnTo>
                      <a:pt x="63" y="463"/>
                    </a:lnTo>
                    <a:lnTo>
                      <a:pt x="77" y="487"/>
                    </a:lnTo>
                    <a:lnTo>
                      <a:pt x="99" y="514"/>
                    </a:lnTo>
                    <a:lnTo>
                      <a:pt x="116" y="528"/>
                    </a:lnTo>
                    <a:lnTo>
                      <a:pt x="123" y="551"/>
                    </a:lnTo>
                    <a:lnTo>
                      <a:pt x="139" y="555"/>
                    </a:lnTo>
                    <a:lnTo>
                      <a:pt x="175" y="558"/>
                    </a:lnTo>
                    <a:lnTo>
                      <a:pt x="209" y="568"/>
                    </a:lnTo>
                    <a:lnTo>
                      <a:pt x="235" y="595"/>
                    </a:lnTo>
                    <a:lnTo>
                      <a:pt x="253" y="614"/>
                    </a:lnTo>
                    <a:lnTo>
                      <a:pt x="245" y="626"/>
                    </a:lnTo>
                    <a:lnTo>
                      <a:pt x="265" y="619"/>
                    </a:lnTo>
                    <a:lnTo>
                      <a:pt x="277" y="619"/>
                    </a:lnTo>
                    <a:lnTo>
                      <a:pt x="299" y="624"/>
                    </a:lnTo>
                    <a:lnTo>
                      <a:pt x="316" y="631"/>
                    </a:lnTo>
                    <a:lnTo>
                      <a:pt x="348" y="643"/>
                    </a:lnTo>
                    <a:lnTo>
                      <a:pt x="386" y="653"/>
                    </a:lnTo>
                    <a:lnTo>
                      <a:pt x="440" y="657"/>
                    </a:lnTo>
                    <a:lnTo>
                      <a:pt x="465" y="663"/>
                    </a:lnTo>
                    <a:lnTo>
                      <a:pt x="503" y="665"/>
                    </a:lnTo>
                    <a:lnTo>
                      <a:pt x="538" y="672"/>
                    </a:lnTo>
                    <a:lnTo>
                      <a:pt x="555" y="675"/>
                    </a:lnTo>
                    <a:lnTo>
                      <a:pt x="571" y="687"/>
                    </a:lnTo>
                    <a:lnTo>
                      <a:pt x="579" y="701"/>
                    </a:lnTo>
                    <a:lnTo>
                      <a:pt x="596" y="724"/>
                    </a:lnTo>
                    <a:lnTo>
                      <a:pt x="610" y="740"/>
                    </a:lnTo>
                    <a:lnTo>
                      <a:pt x="630" y="741"/>
                    </a:lnTo>
                    <a:lnTo>
                      <a:pt x="635" y="728"/>
                    </a:lnTo>
                    <a:lnTo>
                      <a:pt x="652" y="723"/>
                    </a:lnTo>
                    <a:lnTo>
                      <a:pt x="677" y="723"/>
                    </a:lnTo>
                    <a:lnTo>
                      <a:pt x="691" y="736"/>
                    </a:lnTo>
                    <a:lnTo>
                      <a:pt x="701" y="757"/>
                    </a:lnTo>
                    <a:lnTo>
                      <a:pt x="718" y="777"/>
                    </a:lnTo>
                    <a:lnTo>
                      <a:pt x="733" y="811"/>
                    </a:lnTo>
                    <a:lnTo>
                      <a:pt x="766" y="833"/>
                    </a:lnTo>
                    <a:lnTo>
                      <a:pt x="784" y="833"/>
                    </a:lnTo>
                    <a:close/>
                  </a:path>
                </a:pathLst>
              </a:custGeom>
              <a:solidFill>
                <a:srgbClr val="00B0F0"/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64" name="Freeform 16"/>
              <p:cNvSpPr>
                <a:spLocks/>
              </p:cNvSpPr>
              <p:nvPr/>
            </p:nvSpPr>
            <p:spPr bwMode="auto">
              <a:xfrm>
                <a:off x="763414" y="1622378"/>
                <a:ext cx="650584" cy="532783"/>
              </a:xfrm>
              <a:custGeom>
                <a:avLst/>
                <a:gdLst>
                  <a:gd name="T0" fmla="*/ 180 w 1098"/>
                  <a:gd name="T1" fmla="*/ 230 h 1083"/>
                  <a:gd name="T2" fmla="*/ 168 w 1098"/>
                  <a:gd name="T3" fmla="*/ 254 h 1083"/>
                  <a:gd name="T4" fmla="*/ 168 w 1098"/>
                  <a:gd name="T5" fmla="*/ 270 h 1083"/>
                  <a:gd name="T6" fmla="*/ 198 w 1098"/>
                  <a:gd name="T7" fmla="*/ 258 h 1083"/>
                  <a:gd name="T8" fmla="*/ 206 w 1098"/>
                  <a:gd name="T9" fmla="*/ 236 h 1083"/>
                  <a:gd name="T10" fmla="*/ 226 w 1098"/>
                  <a:gd name="T11" fmla="*/ 247 h 1083"/>
                  <a:gd name="T12" fmla="*/ 247 w 1098"/>
                  <a:gd name="T13" fmla="*/ 256 h 1083"/>
                  <a:gd name="T14" fmla="*/ 296 w 1098"/>
                  <a:gd name="T15" fmla="*/ 258 h 1083"/>
                  <a:gd name="T16" fmla="*/ 323 w 1098"/>
                  <a:gd name="T17" fmla="*/ 288 h 1083"/>
                  <a:gd name="T18" fmla="*/ 320 w 1098"/>
                  <a:gd name="T19" fmla="*/ 275 h 1083"/>
                  <a:gd name="T20" fmla="*/ 334 w 1098"/>
                  <a:gd name="T21" fmla="*/ 289 h 1083"/>
                  <a:gd name="T22" fmla="*/ 338 w 1098"/>
                  <a:gd name="T23" fmla="*/ 271 h 1083"/>
                  <a:gd name="T24" fmla="*/ 353 w 1098"/>
                  <a:gd name="T25" fmla="*/ 293 h 1083"/>
                  <a:gd name="T26" fmla="*/ 354 w 1098"/>
                  <a:gd name="T27" fmla="*/ 305 h 1083"/>
                  <a:gd name="T28" fmla="*/ 368 w 1098"/>
                  <a:gd name="T29" fmla="*/ 319 h 1083"/>
                  <a:gd name="T30" fmla="*/ 370 w 1098"/>
                  <a:gd name="T31" fmla="*/ 334 h 1083"/>
                  <a:gd name="T32" fmla="*/ 381 w 1098"/>
                  <a:gd name="T33" fmla="*/ 336 h 1083"/>
                  <a:gd name="T34" fmla="*/ 390 w 1098"/>
                  <a:gd name="T35" fmla="*/ 330 h 1083"/>
                  <a:gd name="T36" fmla="*/ 365 w 1098"/>
                  <a:gd name="T37" fmla="*/ 299 h 1083"/>
                  <a:gd name="T38" fmla="*/ 337 w 1098"/>
                  <a:gd name="T39" fmla="*/ 264 h 1083"/>
                  <a:gd name="T40" fmla="*/ 324 w 1098"/>
                  <a:gd name="T41" fmla="*/ 270 h 1083"/>
                  <a:gd name="T42" fmla="*/ 299 w 1098"/>
                  <a:gd name="T43" fmla="*/ 257 h 1083"/>
                  <a:gd name="T44" fmla="*/ 257 w 1098"/>
                  <a:gd name="T45" fmla="*/ 36 h 1083"/>
                  <a:gd name="T46" fmla="*/ 203 w 1098"/>
                  <a:gd name="T47" fmla="*/ 29 h 1083"/>
                  <a:gd name="T48" fmla="*/ 162 w 1098"/>
                  <a:gd name="T49" fmla="*/ 22 h 1083"/>
                  <a:gd name="T50" fmla="*/ 131 w 1098"/>
                  <a:gd name="T51" fmla="*/ 9 h 1083"/>
                  <a:gd name="T52" fmla="*/ 123 w 1098"/>
                  <a:gd name="T53" fmla="*/ 4 h 1083"/>
                  <a:gd name="T54" fmla="*/ 72 w 1098"/>
                  <a:gd name="T55" fmla="*/ 26 h 1083"/>
                  <a:gd name="T56" fmla="*/ 31 w 1098"/>
                  <a:gd name="T57" fmla="*/ 64 h 1083"/>
                  <a:gd name="T58" fmla="*/ 37 w 1098"/>
                  <a:gd name="T59" fmla="*/ 95 h 1083"/>
                  <a:gd name="T60" fmla="*/ 64 w 1098"/>
                  <a:gd name="T61" fmla="*/ 127 h 1083"/>
                  <a:gd name="T62" fmla="*/ 0 w 1098"/>
                  <a:gd name="T63" fmla="*/ 141 h 1083"/>
                  <a:gd name="T64" fmla="*/ 15 w 1098"/>
                  <a:gd name="T65" fmla="*/ 160 h 1083"/>
                  <a:gd name="T66" fmla="*/ 69 w 1098"/>
                  <a:gd name="T67" fmla="*/ 157 h 1083"/>
                  <a:gd name="T68" fmla="*/ 74 w 1098"/>
                  <a:gd name="T69" fmla="*/ 178 h 1083"/>
                  <a:gd name="T70" fmla="*/ 44 w 1098"/>
                  <a:gd name="T71" fmla="*/ 191 h 1083"/>
                  <a:gd name="T72" fmla="*/ 36 w 1098"/>
                  <a:gd name="T73" fmla="*/ 207 h 1083"/>
                  <a:gd name="T74" fmla="*/ 21 w 1098"/>
                  <a:gd name="T75" fmla="*/ 226 h 1083"/>
                  <a:gd name="T76" fmla="*/ 42 w 1098"/>
                  <a:gd name="T77" fmla="*/ 238 h 1083"/>
                  <a:gd name="T78" fmla="*/ 46 w 1098"/>
                  <a:gd name="T79" fmla="*/ 244 h 1083"/>
                  <a:gd name="T80" fmla="*/ 46 w 1098"/>
                  <a:gd name="T81" fmla="*/ 257 h 1083"/>
                  <a:gd name="T82" fmla="*/ 60 w 1098"/>
                  <a:gd name="T83" fmla="*/ 254 h 1083"/>
                  <a:gd name="T84" fmla="*/ 63 w 1098"/>
                  <a:gd name="T85" fmla="*/ 278 h 1083"/>
                  <a:gd name="T86" fmla="*/ 85 w 1098"/>
                  <a:gd name="T87" fmla="*/ 275 h 1083"/>
                  <a:gd name="T88" fmla="*/ 101 w 1098"/>
                  <a:gd name="T89" fmla="*/ 278 h 1083"/>
                  <a:gd name="T90" fmla="*/ 107 w 1098"/>
                  <a:gd name="T91" fmla="*/ 284 h 1083"/>
                  <a:gd name="T92" fmla="*/ 90 w 1098"/>
                  <a:gd name="T93" fmla="*/ 311 h 1083"/>
                  <a:gd name="T94" fmla="*/ 54 w 1098"/>
                  <a:gd name="T95" fmla="*/ 339 h 1083"/>
                  <a:gd name="T96" fmla="*/ 69 w 1098"/>
                  <a:gd name="T97" fmla="*/ 334 h 1083"/>
                  <a:gd name="T98" fmla="*/ 116 w 1098"/>
                  <a:gd name="T99" fmla="*/ 308 h 1083"/>
                  <a:gd name="T100" fmla="*/ 142 w 1098"/>
                  <a:gd name="T101" fmla="*/ 270 h 1083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w 1098"/>
                  <a:gd name="T154" fmla="*/ 0 h 1083"/>
                  <a:gd name="T155" fmla="*/ 1098 w 1098"/>
                  <a:gd name="T156" fmla="*/ 1083 h 1083"/>
                </a:gdLst>
                <a:ahLst/>
                <a:cxnLst>
                  <a:cxn ang="T102">
                    <a:pos x="T0" y="T1"/>
                  </a:cxn>
                  <a:cxn ang="T103">
                    <a:pos x="T2" y="T3"/>
                  </a:cxn>
                  <a:cxn ang="T104">
                    <a:pos x="T4" y="T5"/>
                  </a:cxn>
                  <a:cxn ang="T105">
                    <a:pos x="T6" y="T7"/>
                  </a:cxn>
                  <a:cxn ang="T106">
                    <a:pos x="T8" y="T9"/>
                  </a:cxn>
                  <a:cxn ang="T107">
                    <a:pos x="T10" y="T11"/>
                  </a:cxn>
                  <a:cxn ang="T108">
                    <a:pos x="T12" y="T13"/>
                  </a:cxn>
                  <a:cxn ang="T109">
                    <a:pos x="T14" y="T15"/>
                  </a:cxn>
                  <a:cxn ang="T110">
                    <a:pos x="T16" y="T17"/>
                  </a:cxn>
                  <a:cxn ang="T111">
                    <a:pos x="T18" y="T19"/>
                  </a:cxn>
                  <a:cxn ang="T112">
                    <a:pos x="T20" y="T21"/>
                  </a:cxn>
                  <a:cxn ang="T113">
                    <a:pos x="T22" y="T23"/>
                  </a:cxn>
                  <a:cxn ang="T114">
                    <a:pos x="T24" y="T25"/>
                  </a:cxn>
                  <a:cxn ang="T115">
                    <a:pos x="T26" y="T27"/>
                  </a:cxn>
                  <a:cxn ang="T116">
                    <a:pos x="T28" y="T29"/>
                  </a:cxn>
                  <a:cxn ang="T117">
                    <a:pos x="T30" y="T31"/>
                  </a:cxn>
                  <a:cxn ang="T118">
                    <a:pos x="T32" y="T33"/>
                  </a:cxn>
                  <a:cxn ang="T119">
                    <a:pos x="T34" y="T35"/>
                  </a:cxn>
                  <a:cxn ang="T120">
                    <a:pos x="T36" y="T37"/>
                  </a:cxn>
                  <a:cxn ang="T121">
                    <a:pos x="T38" y="T39"/>
                  </a:cxn>
                  <a:cxn ang="T122">
                    <a:pos x="T40" y="T41"/>
                  </a:cxn>
                  <a:cxn ang="T123">
                    <a:pos x="T42" y="T43"/>
                  </a:cxn>
                  <a:cxn ang="T124">
                    <a:pos x="T44" y="T45"/>
                  </a:cxn>
                  <a:cxn ang="T125">
                    <a:pos x="T46" y="T47"/>
                  </a:cxn>
                  <a:cxn ang="T126">
                    <a:pos x="T48" y="T49"/>
                  </a:cxn>
                  <a:cxn ang="T127">
                    <a:pos x="T50" y="T51"/>
                  </a:cxn>
                  <a:cxn ang="T128">
                    <a:pos x="T52" y="T53"/>
                  </a:cxn>
                  <a:cxn ang="T129">
                    <a:pos x="T54" y="T55"/>
                  </a:cxn>
                  <a:cxn ang="T130">
                    <a:pos x="T56" y="T57"/>
                  </a:cxn>
                  <a:cxn ang="T131">
                    <a:pos x="T58" y="T59"/>
                  </a:cxn>
                  <a:cxn ang="T132">
                    <a:pos x="T60" y="T61"/>
                  </a:cxn>
                  <a:cxn ang="T133">
                    <a:pos x="T62" y="T63"/>
                  </a:cxn>
                  <a:cxn ang="T134">
                    <a:pos x="T64" y="T65"/>
                  </a:cxn>
                  <a:cxn ang="T135">
                    <a:pos x="T66" y="T67"/>
                  </a:cxn>
                  <a:cxn ang="T136">
                    <a:pos x="T68" y="T69"/>
                  </a:cxn>
                  <a:cxn ang="T137">
                    <a:pos x="T70" y="T71"/>
                  </a:cxn>
                  <a:cxn ang="T138">
                    <a:pos x="T72" y="T73"/>
                  </a:cxn>
                  <a:cxn ang="T139">
                    <a:pos x="T74" y="T75"/>
                  </a:cxn>
                  <a:cxn ang="T140">
                    <a:pos x="T76" y="T77"/>
                  </a:cxn>
                  <a:cxn ang="T141">
                    <a:pos x="T78" y="T79"/>
                  </a:cxn>
                  <a:cxn ang="T142">
                    <a:pos x="T80" y="T81"/>
                  </a:cxn>
                  <a:cxn ang="T143">
                    <a:pos x="T82" y="T83"/>
                  </a:cxn>
                  <a:cxn ang="T144">
                    <a:pos x="T84" y="T85"/>
                  </a:cxn>
                  <a:cxn ang="T145">
                    <a:pos x="T86" y="T87"/>
                  </a:cxn>
                  <a:cxn ang="T146">
                    <a:pos x="T88" y="T89"/>
                  </a:cxn>
                  <a:cxn ang="T147">
                    <a:pos x="T90" y="T91"/>
                  </a:cxn>
                  <a:cxn ang="T148">
                    <a:pos x="T92" y="T93"/>
                  </a:cxn>
                  <a:cxn ang="T149">
                    <a:pos x="T94" y="T95"/>
                  </a:cxn>
                  <a:cxn ang="T150">
                    <a:pos x="T96" y="T97"/>
                  </a:cxn>
                  <a:cxn ang="T151">
                    <a:pos x="T98" y="T99"/>
                  </a:cxn>
                  <a:cxn ang="T152">
                    <a:pos x="T100" y="T101"/>
                  </a:cxn>
                </a:cxnLst>
                <a:rect l="T153" t="T154" r="T155" b="T156"/>
                <a:pathLst>
                  <a:path w="1098" h="1083">
                    <a:moveTo>
                      <a:pt x="400" y="837"/>
                    </a:moveTo>
                    <a:lnTo>
                      <a:pt x="441" y="801"/>
                    </a:lnTo>
                    <a:lnTo>
                      <a:pt x="460" y="767"/>
                    </a:lnTo>
                    <a:lnTo>
                      <a:pt x="485" y="743"/>
                    </a:lnTo>
                    <a:lnTo>
                      <a:pt x="506" y="723"/>
                    </a:lnTo>
                    <a:lnTo>
                      <a:pt x="534" y="728"/>
                    </a:lnTo>
                    <a:lnTo>
                      <a:pt x="533" y="742"/>
                    </a:lnTo>
                    <a:lnTo>
                      <a:pt x="524" y="748"/>
                    </a:lnTo>
                    <a:lnTo>
                      <a:pt x="494" y="755"/>
                    </a:lnTo>
                    <a:lnTo>
                      <a:pt x="472" y="796"/>
                    </a:lnTo>
                    <a:lnTo>
                      <a:pt x="473" y="820"/>
                    </a:lnTo>
                    <a:lnTo>
                      <a:pt x="489" y="809"/>
                    </a:lnTo>
                    <a:lnTo>
                      <a:pt x="478" y="826"/>
                    </a:lnTo>
                    <a:lnTo>
                      <a:pt x="463" y="835"/>
                    </a:lnTo>
                    <a:lnTo>
                      <a:pt x="472" y="847"/>
                    </a:lnTo>
                    <a:lnTo>
                      <a:pt x="482" y="848"/>
                    </a:lnTo>
                    <a:lnTo>
                      <a:pt x="495" y="837"/>
                    </a:lnTo>
                    <a:lnTo>
                      <a:pt x="517" y="832"/>
                    </a:lnTo>
                    <a:lnTo>
                      <a:pt x="543" y="809"/>
                    </a:lnTo>
                    <a:lnTo>
                      <a:pt x="558" y="809"/>
                    </a:lnTo>
                    <a:lnTo>
                      <a:pt x="572" y="798"/>
                    </a:lnTo>
                    <a:lnTo>
                      <a:pt x="577" y="782"/>
                    </a:lnTo>
                    <a:lnTo>
                      <a:pt x="568" y="772"/>
                    </a:lnTo>
                    <a:lnTo>
                      <a:pt x="565" y="752"/>
                    </a:lnTo>
                    <a:lnTo>
                      <a:pt x="579" y="742"/>
                    </a:lnTo>
                    <a:lnTo>
                      <a:pt x="587" y="753"/>
                    </a:lnTo>
                    <a:lnTo>
                      <a:pt x="595" y="752"/>
                    </a:lnTo>
                    <a:lnTo>
                      <a:pt x="621" y="743"/>
                    </a:lnTo>
                    <a:lnTo>
                      <a:pt x="626" y="765"/>
                    </a:lnTo>
                    <a:lnTo>
                      <a:pt x="635" y="774"/>
                    </a:lnTo>
                    <a:lnTo>
                      <a:pt x="660" y="782"/>
                    </a:lnTo>
                    <a:lnTo>
                      <a:pt x="668" y="777"/>
                    </a:lnTo>
                    <a:lnTo>
                      <a:pt x="675" y="791"/>
                    </a:lnTo>
                    <a:lnTo>
                      <a:pt x="685" y="791"/>
                    </a:lnTo>
                    <a:lnTo>
                      <a:pt x="694" y="803"/>
                    </a:lnTo>
                    <a:lnTo>
                      <a:pt x="767" y="808"/>
                    </a:lnTo>
                    <a:lnTo>
                      <a:pt x="774" y="816"/>
                    </a:lnTo>
                    <a:lnTo>
                      <a:pt x="803" y="821"/>
                    </a:lnTo>
                    <a:lnTo>
                      <a:pt x="818" y="815"/>
                    </a:lnTo>
                    <a:lnTo>
                      <a:pt x="833" y="809"/>
                    </a:lnTo>
                    <a:lnTo>
                      <a:pt x="828" y="837"/>
                    </a:lnTo>
                    <a:lnTo>
                      <a:pt x="857" y="847"/>
                    </a:lnTo>
                    <a:lnTo>
                      <a:pt x="870" y="867"/>
                    </a:lnTo>
                    <a:lnTo>
                      <a:pt x="886" y="886"/>
                    </a:lnTo>
                    <a:lnTo>
                      <a:pt x="909" y="903"/>
                    </a:lnTo>
                    <a:lnTo>
                      <a:pt x="916" y="899"/>
                    </a:lnTo>
                    <a:lnTo>
                      <a:pt x="923" y="896"/>
                    </a:lnTo>
                    <a:lnTo>
                      <a:pt x="909" y="879"/>
                    </a:lnTo>
                    <a:lnTo>
                      <a:pt x="901" y="872"/>
                    </a:lnTo>
                    <a:lnTo>
                      <a:pt x="901" y="862"/>
                    </a:lnTo>
                    <a:lnTo>
                      <a:pt x="909" y="859"/>
                    </a:lnTo>
                    <a:lnTo>
                      <a:pt x="930" y="886"/>
                    </a:lnTo>
                    <a:lnTo>
                      <a:pt x="931" y="899"/>
                    </a:lnTo>
                    <a:lnTo>
                      <a:pt x="940" y="898"/>
                    </a:lnTo>
                    <a:lnTo>
                      <a:pt x="940" y="908"/>
                    </a:lnTo>
                    <a:lnTo>
                      <a:pt x="947" y="894"/>
                    </a:lnTo>
                    <a:lnTo>
                      <a:pt x="942" y="872"/>
                    </a:lnTo>
                    <a:lnTo>
                      <a:pt x="931" y="848"/>
                    </a:lnTo>
                    <a:lnTo>
                      <a:pt x="945" y="842"/>
                    </a:lnTo>
                    <a:lnTo>
                      <a:pt x="952" y="852"/>
                    </a:lnTo>
                    <a:lnTo>
                      <a:pt x="952" y="872"/>
                    </a:lnTo>
                    <a:lnTo>
                      <a:pt x="969" y="903"/>
                    </a:lnTo>
                    <a:lnTo>
                      <a:pt x="981" y="911"/>
                    </a:lnTo>
                    <a:lnTo>
                      <a:pt x="1001" y="906"/>
                    </a:lnTo>
                    <a:lnTo>
                      <a:pt x="994" y="920"/>
                    </a:lnTo>
                    <a:lnTo>
                      <a:pt x="1015" y="921"/>
                    </a:lnTo>
                    <a:lnTo>
                      <a:pt x="1015" y="928"/>
                    </a:lnTo>
                    <a:lnTo>
                      <a:pt x="1001" y="932"/>
                    </a:lnTo>
                    <a:lnTo>
                      <a:pt x="996" y="937"/>
                    </a:lnTo>
                    <a:lnTo>
                      <a:pt x="996" y="957"/>
                    </a:lnTo>
                    <a:lnTo>
                      <a:pt x="1010" y="962"/>
                    </a:lnTo>
                    <a:lnTo>
                      <a:pt x="1016" y="974"/>
                    </a:lnTo>
                    <a:lnTo>
                      <a:pt x="1027" y="988"/>
                    </a:lnTo>
                    <a:lnTo>
                      <a:pt x="1042" y="984"/>
                    </a:lnTo>
                    <a:lnTo>
                      <a:pt x="1037" y="1001"/>
                    </a:lnTo>
                    <a:lnTo>
                      <a:pt x="1028" y="1027"/>
                    </a:lnTo>
                    <a:lnTo>
                      <a:pt x="1035" y="1010"/>
                    </a:lnTo>
                    <a:lnTo>
                      <a:pt x="1044" y="1011"/>
                    </a:lnTo>
                    <a:lnTo>
                      <a:pt x="1033" y="1032"/>
                    </a:lnTo>
                    <a:lnTo>
                      <a:pt x="1042" y="1049"/>
                    </a:lnTo>
                    <a:lnTo>
                      <a:pt x="1042" y="1033"/>
                    </a:lnTo>
                    <a:lnTo>
                      <a:pt x="1052" y="1028"/>
                    </a:lnTo>
                    <a:lnTo>
                      <a:pt x="1067" y="1018"/>
                    </a:lnTo>
                    <a:lnTo>
                      <a:pt x="1072" y="1037"/>
                    </a:lnTo>
                    <a:lnTo>
                      <a:pt x="1074" y="1055"/>
                    </a:lnTo>
                    <a:lnTo>
                      <a:pt x="1069" y="1076"/>
                    </a:lnTo>
                    <a:lnTo>
                      <a:pt x="1083" y="1083"/>
                    </a:lnTo>
                    <a:lnTo>
                      <a:pt x="1094" y="1078"/>
                    </a:lnTo>
                    <a:lnTo>
                      <a:pt x="1098" y="1067"/>
                    </a:lnTo>
                    <a:lnTo>
                      <a:pt x="1098" y="1037"/>
                    </a:lnTo>
                    <a:lnTo>
                      <a:pt x="1091" y="1016"/>
                    </a:lnTo>
                    <a:lnTo>
                      <a:pt x="1074" y="1006"/>
                    </a:lnTo>
                    <a:lnTo>
                      <a:pt x="1055" y="991"/>
                    </a:lnTo>
                    <a:lnTo>
                      <a:pt x="1038" y="969"/>
                    </a:lnTo>
                    <a:lnTo>
                      <a:pt x="1028" y="938"/>
                    </a:lnTo>
                    <a:lnTo>
                      <a:pt x="1025" y="918"/>
                    </a:lnTo>
                    <a:lnTo>
                      <a:pt x="1013" y="906"/>
                    </a:lnTo>
                    <a:lnTo>
                      <a:pt x="991" y="886"/>
                    </a:lnTo>
                    <a:lnTo>
                      <a:pt x="962" y="842"/>
                    </a:lnTo>
                    <a:lnTo>
                      <a:pt x="950" y="828"/>
                    </a:lnTo>
                    <a:lnTo>
                      <a:pt x="942" y="821"/>
                    </a:lnTo>
                    <a:lnTo>
                      <a:pt x="931" y="821"/>
                    </a:lnTo>
                    <a:lnTo>
                      <a:pt x="923" y="826"/>
                    </a:lnTo>
                    <a:lnTo>
                      <a:pt x="918" y="835"/>
                    </a:lnTo>
                    <a:lnTo>
                      <a:pt x="913" y="848"/>
                    </a:lnTo>
                    <a:lnTo>
                      <a:pt x="901" y="857"/>
                    </a:lnTo>
                    <a:lnTo>
                      <a:pt x="891" y="855"/>
                    </a:lnTo>
                    <a:lnTo>
                      <a:pt x="877" y="850"/>
                    </a:lnTo>
                    <a:lnTo>
                      <a:pt x="860" y="828"/>
                    </a:lnTo>
                    <a:lnTo>
                      <a:pt x="843" y="806"/>
                    </a:lnTo>
                    <a:lnTo>
                      <a:pt x="796" y="752"/>
                    </a:lnTo>
                    <a:lnTo>
                      <a:pt x="782" y="730"/>
                    </a:lnTo>
                    <a:lnTo>
                      <a:pt x="787" y="146"/>
                    </a:lnTo>
                    <a:lnTo>
                      <a:pt x="748" y="132"/>
                    </a:lnTo>
                    <a:lnTo>
                      <a:pt x="724" y="114"/>
                    </a:lnTo>
                    <a:lnTo>
                      <a:pt x="706" y="115"/>
                    </a:lnTo>
                    <a:lnTo>
                      <a:pt x="663" y="119"/>
                    </a:lnTo>
                    <a:lnTo>
                      <a:pt x="638" y="109"/>
                    </a:lnTo>
                    <a:lnTo>
                      <a:pt x="575" y="104"/>
                    </a:lnTo>
                    <a:lnTo>
                      <a:pt x="572" y="90"/>
                    </a:lnTo>
                    <a:lnTo>
                      <a:pt x="506" y="70"/>
                    </a:lnTo>
                    <a:lnTo>
                      <a:pt x="483" y="92"/>
                    </a:lnTo>
                    <a:lnTo>
                      <a:pt x="482" y="81"/>
                    </a:lnTo>
                    <a:lnTo>
                      <a:pt x="458" y="83"/>
                    </a:lnTo>
                    <a:lnTo>
                      <a:pt x="455" y="70"/>
                    </a:lnTo>
                    <a:lnTo>
                      <a:pt x="443" y="64"/>
                    </a:lnTo>
                    <a:lnTo>
                      <a:pt x="441" y="41"/>
                    </a:lnTo>
                    <a:lnTo>
                      <a:pt x="424" y="37"/>
                    </a:lnTo>
                    <a:lnTo>
                      <a:pt x="378" y="51"/>
                    </a:lnTo>
                    <a:lnTo>
                      <a:pt x="370" y="27"/>
                    </a:lnTo>
                    <a:lnTo>
                      <a:pt x="361" y="15"/>
                    </a:lnTo>
                    <a:lnTo>
                      <a:pt x="353" y="46"/>
                    </a:lnTo>
                    <a:lnTo>
                      <a:pt x="331" y="44"/>
                    </a:lnTo>
                    <a:lnTo>
                      <a:pt x="349" y="20"/>
                    </a:lnTo>
                    <a:lnTo>
                      <a:pt x="346" y="12"/>
                    </a:lnTo>
                    <a:lnTo>
                      <a:pt x="322" y="0"/>
                    </a:lnTo>
                    <a:lnTo>
                      <a:pt x="300" y="29"/>
                    </a:lnTo>
                    <a:lnTo>
                      <a:pt x="261" y="51"/>
                    </a:lnTo>
                    <a:lnTo>
                      <a:pt x="220" y="70"/>
                    </a:lnTo>
                    <a:lnTo>
                      <a:pt x="202" y="83"/>
                    </a:lnTo>
                    <a:lnTo>
                      <a:pt x="175" y="92"/>
                    </a:lnTo>
                    <a:lnTo>
                      <a:pt x="141" y="129"/>
                    </a:lnTo>
                    <a:lnTo>
                      <a:pt x="129" y="153"/>
                    </a:lnTo>
                    <a:lnTo>
                      <a:pt x="117" y="193"/>
                    </a:lnTo>
                    <a:lnTo>
                      <a:pt x="86" y="200"/>
                    </a:lnTo>
                    <a:lnTo>
                      <a:pt x="41" y="204"/>
                    </a:lnTo>
                    <a:lnTo>
                      <a:pt x="39" y="217"/>
                    </a:lnTo>
                    <a:lnTo>
                      <a:pt x="24" y="241"/>
                    </a:lnTo>
                    <a:lnTo>
                      <a:pt x="49" y="255"/>
                    </a:lnTo>
                    <a:lnTo>
                      <a:pt x="103" y="299"/>
                    </a:lnTo>
                    <a:lnTo>
                      <a:pt x="122" y="339"/>
                    </a:lnTo>
                    <a:lnTo>
                      <a:pt x="139" y="348"/>
                    </a:lnTo>
                    <a:lnTo>
                      <a:pt x="156" y="377"/>
                    </a:lnTo>
                    <a:lnTo>
                      <a:pt x="192" y="385"/>
                    </a:lnTo>
                    <a:lnTo>
                      <a:pt x="181" y="399"/>
                    </a:lnTo>
                    <a:lnTo>
                      <a:pt x="166" y="416"/>
                    </a:lnTo>
                    <a:lnTo>
                      <a:pt x="108" y="406"/>
                    </a:lnTo>
                    <a:lnTo>
                      <a:pt x="124" y="380"/>
                    </a:lnTo>
                    <a:lnTo>
                      <a:pt x="68" y="404"/>
                    </a:lnTo>
                    <a:lnTo>
                      <a:pt x="0" y="443"/>
                    </a:lnTo>
                    <a:lnTo>
                      <a:pt x="29" y="465"/>
                    </a:lnTo>
                    <a:lnTo>
                      <a:pt x="69" y="472"/>
                    </a:lnTo>
                    <a:lnTo>
                      <a:pt x="71" y="480"/>
                    </a:lnTo>
                    <a:lnTo>
                      <a:pt x="30" y="484"/>
                    </a:lnTo>
                    <a:lnTo>
                      <a:pt x="41" y="502"/>
                    </a:lnTo>
                    <a:lnTo>
                      <a:pt x="80" y="521"/>
                    </a:lnTo>
                    <a:lnTo>
                      <a:pt x="119" y="516"/>
                    </a:lnTo>
                    <a:lnTo>
                      <a:pt x="137" y="519"/>
                    </a:lnTo>
                    <a:lnTo>
                      <a:pt x="153" y="512"/>
                    </a:lnTo>
                    <a:lnTo>
                      <a:pt x="193" y="494"/>
                    </a:lnTo>
                    <a:lnTo>
                      <a:pt x="195" y="502"/>
                    </a:lnTo>
                    <a:lnTo>
                      <a:pt x="190" y="516"/>
                    </a:lnTo>
                    <a:lnTo>
                      <a:pt x="186" y="523"/>
                    </a:lnTo>
                    <a:lnTo>
                      <a:pt x="198" y="533"/>
                    </a:lnTo>
                    <a:lnTo>
                      <a:pt x="207" y="558"/>
                    </a:lnTo>
                    <a:lnTo>
                      <a:pt x="205" y="570"/>
                    </a:lnTo>
                    <a:lnTo>
                      <a:pt x="188" y="587"/>
                    </a:lnTo>
                    <a:lnTo>
                      <a:pt x="158" y="591"/>
                    </a:lnTo>
                    <a:lnTo>
                      <a:pt x="144" y="611"/>
                    </a:lnTo>
                    <a:lnTo>
                      <a:pt x="124" y="599"/>
                    </a:lnTo>
                    <a:lnTo>
                      <a:pt x="107" y="601"/>
                    </a:lnTo>
                    <a:lnTo>
                      <a:pt x="98" y="614"/>
                    </a:lnTo>
                    <a:lnTo>
                      <a:pt x="93" y="628"/>
                    </a:lnTo>
                    <a:lnTo>
                      <a:pt x="95" y="647"/>
                    </a:lnTo>
                    <a:lnTo>
                      <a:pt x="100" y="650"/>
                    </a:lnTo>
                    <a:lnTo>
                      <a:pt x="100" y="658"/>
                    </a:lnTo>
                    <a:lnTo>
                      <a:pt x="86" y="657"/>
                    </a:lnTo>
                    <a:lnTo>
                      <a:pt x="61" y="682"/>
                    </a:lnTo>
                    <a:lnTo>
                      <a:pt x="61" y="696"/>
                    </a:lnTo>
                    <a:lnTo>
                      <a:pt x="58" y="708"/>
                    </a:lnTo>
                    <a:lnTo>
                      <a:pt x="61" y="720"/>
                    </a:lnTo>
                    <a:lnTo>
                      <a:pt x="76" y="735"/>
                    </a:lnTo>
                    <a:lnTo>
                      <a:pt x="90" y="740"/>
                    </a:lnTo>
                    <a:lnTo>
                      <a:pt x="100" y="747"/>
                    </a:lnTo>
                    <a:lnTo>
                      <a:pt x="117" y="747"/>
                    </a:lnTo>
                    <a:lnTo>
                      <a:pt x="137" y="745"/>
                    </a:lnTo>
                    <a:lnTo>
                      <a:pt x="134" y="752"/>
                    </a:lnTo>
                    <a:lnTo>
                      <a:pt x="132" y="759"/>
                    </a:lnTo>
                    <a:lnTo>
                      <a:pt x="136" y="762"/>
                    </a:lnTo>
                    <a:lnTo>
                      <a:pt x="129" y="765"/>
                    </a:lnTo>
                    <a:lnTo>
                      <a:pt x="119" y="762"/>
                    </a:lnTo>
                    <a:lnTo>
                      <a:pt x="102" y="782"/>
                    </a:lnTo>
                    <a:lnTo>
                      <a:pt x="108" y="792"/>
                    </a:lnTo>
                    <a:lnTo>
                      <a:pt x="112" y="799"/>
                    </a:lnTo>
                    <a:lnTo>
                      <a:pt x="130" y="808"/>
                    </a:lnTo>
                    <a:lnTo>
                      <a:pt x="158" y="798"/>
                    </a:lnTo>
                    <a:lnTo>
                      <a:pt x="161" y="776"/>
                    </a:lnTo>
                    <a:lnTo>
                      <a:pt x="168" y="767"/>
                    </a:lnTo>
                    <a:lnTo>
                      <a:pt x="171" y="786"/>
                    </a:lnTo>
                    <a:lnTo>
                      <a:pt x="170" y="796"/>
                    </a:lnTo>
                    <a:lnTo>
                      <a:pt x="176" y="806"/>
                    </a:lnTo>
                    <a:lnTo>
                      <a:pt x="180" y="826"/>
                    </a:lnTo>
                    <a:lnTo>
                      <a:pt x="176" y="850"/>
                    </a:lnTo>
                    <a:lnTo>
                      <a:pt x="181" y="865"/>
                    </a:lnTo>
                    <a:lnTo>
                      <a:pt x="176" y="872"/>
                    </a:lnTo>
                    <a:lnTo>
                      <a:pt x="203" y="869"/>
                    </a:lnTo>
                    <a:lnTo>
                      <a:pt x="202" y="864"/>
                    </a:lnTo>
                    <a:lnTo>
                      <a:pt x="226" y="854"/>
                    </a:lnTo>
                    <a:lnTo>
                      <a:pt x="236" y="867"/>
                    </a:lnTo>
                    <a:lnTo>
                      <a:pt x="239" y="864"/>
                    </a:lnTo>
                    <a:lnTo>
                      <a:pt x="258" y="884"/>
                    </a:lnTo>
                    <a:lnTo>
                      <a:pt x="265" y="881"/>
                    </a:lnTo>
                    <a:lnTo>
                      <a:pt x="265" y="869"/>
                    </a:lnTo>
                    <a:lnTo>
                      <a:pt x="276" y="867"/>
                    </a:lnTo>
                    <a:lnTo>
                      <a:pt x="283" y="872"/>
                    </a:lnTo>
                    <a:lnTo>
                      <a:pt x="309" y="860"/>
                    </a:lnTo>
                    <a:lnTo>
                      <a:pt x="321" y="860"/>
                    </a:lnTo>
                    <a:lnTo>
                      <a:pt x="315" y="864"/>
                    </a:lnTo>
                    <a:lnTo>
                      <a:pt x="309" y="876"/>
                    </a:lnTo>
                    <a:lnTo>
                      <a:pt x="302" y="893"/>
                    </a:lnTo>
                    <a:lnTo>
                      <a:pt x="298" y="908"/>
                    </a:lnTo>
                    <a:lnTo>
                      <a:pt x="295" y="928"/>
                    </a:lnTo>
                    <a:lnTo>
                      <a:pt x="288" y="943"/>
                    </a:lnTo>
                    <a:lnTo>
                      <a:pt x="276" y="960"/>
                    </a:lnTo>
                    <a:lnTo>
                      <a:pt x="254" y="976"/>
                    </a:lnTo>
                    <a:lnTo>
                      <a:pt x="195" y="1022"/>
                    </a:lnTo>
                    <a:lnTo>
                      <a:pt x="158" y="1039"/>
                    </a:lnTo>
                    <a:lnTo>
                      <a:pt x="146" y="1054"/>
                    </a:lnTo>
                    <a:lnTo>
                      <a:pt x="137" y="1069"/>
                    </a:lnTo>
                    <a:lnTo>
                      <a:pt x="151" y="1064"/>
                    </a:lnTo>
                    <a:lnTo>
                      <a:pt x="161" y="1059"/>
                    </a:lnTo>
                    <a:lnTo>
                      <a:pt x="173" y="1061"/>
                    </a:lnTo>
                    <a:lnTo>
                      <a:pt x="176" y="1052"/>
                    </a:lnTo>
                    <a:lnTo>
                      <a:pt x="188" y="1035"/>
                    </a:lnTo>
                    <a:lnTo>
                      <a:pt x="195" y="1050"/>
                    </a:lnTo>
                    <a:lnTo>
                      <a:pt x="209" y="1045"/>
                    </a:lnTo>
                    <a:lnTo>
                      <a:pt x="241" y="1022"/>
                    </a:lnTo>
                    <a:lnTo>
                      <a:pt x="280" y="994"/>
                    </a:lnTo>
                    <a:lnTo>
                      <a:pt x="297" y="983"/>
                    </a:lnTo>
                    <a:lnTo>
                      <a:pt x="327" y="966"/>
                    </a:lnTo>
                    <a:lnTo>
                      <a:pt x="334" y="954"/>
                    </a:lnTo>
                    <a:lnTo>
                      <a:pt x="360" y="927"/>
                    </a:lnTo>
                    <a:lnTo>
                      <a:pt x="416" y="884"/>
                    </a:lnTo>
                    <a:lnTo>
                      <a:pt x="426" y="857"/>
                    </a:lnTo>
                    <a:lnTo>
                      <a:pt x="399" y="848"/>
                    </a:lnTo>
                    <a:lnTo>
                      <a:pt x="400" y="837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65" name="Freeform 17"/>
              <p:cNvSpPr>
                <a:spLocks/>
              </p:cNvSpPr>
              <p:nvPr/>
            </p:nvSpPr>
            <p:spPr bwMode="auto">
              <a:xfrm>
                <a:off x="1227296" y="1591433"/>
                <a:ext cx="1451964" cy="826082"/>
              </a:xfrm>
              <a:custGeom>
                <a:avLst/>
                <a:gdLst>
                  <a:gd name="T0" fmla="*/ 506 w 2446"/>
                  <a:gd name="T1" fmla="*/ 466 h 1675"/>
                  <a:gd name="T2" fmla="*/ 599 w 2446"/>
                  <a:gd name="T3" fmla="*/ 510 h 1675"/>
                  <a:gd name="T4" fmla="*/ 635 w 2446"/>
                  <a:gd name="T5" fmla="*/ 529 h 1675"/>
                  <a:gd name="T6" fmla="*/ 702 w 2446"/>
                  <a:gd name="T7" fmla="*/ 509 h 1675"/>
                  <a:gd name="T8" fmla="*/ 751 w 2446"/>
                  <a:gd name="T9" fmla="*/ 484 h 1675"/>
                  <a:gd name="T10" fmla="*/ 785 w 2446"/>
                  <a:gd name="T11" fmla="*/ 505 h 1675"/>
                  <a:gd name="T12" fmla="*/ 816 w 2446"/>
                  <a:gd name="T13" fmla="*/ 499 h 1675"/>
                  <a:gd name="T14" fmla="*/ 783 w 2446"/>
                  <a:gd name="T15" fmla="*/ 491 h 1675"/>
                  <a:gd name="T16" fmla="*/ 780 w 2446"/>
                  <a:gd name="T17" fmla="*/ 460 h 1675"/>
                  <a:gd name="T18" fmla="*/ 748 w 2446"/>
                  <a:gd name="T19" fmla="*/ 446 h 1675"/>
                  <a:gd name="T20" fmla="*/ 832 w 2446"/>
                  <a:gd name="T21" fmla="*/ 428 h 1675"/>
                  <a:gd name="T22" fmla="*/ 868 w 2446"/>
                  <a:gd name="T23" fmla="*/ 391 h 1675"/>
                  <a:gd name="T24" fmla="*/ 821 w 2446"/>
                  <a:gd name="T25" fmla="*/ 388 h 1675"/>
                  <a:gd name="T26" fmla="*/ 843 w 2446"/>
                  <a:gd name="T27" fmla="*/ 364 h 1675"/>
                  <a:gd name="T28" fmla="*/ 778 w 2446"/>
                  <a:gd name="T29" fmla="*/ 274 h 1675"/>
                  <a:gd name="T30" fmla="*/ 729 w 2446"/>
                  <a:gd name="T31" fmla="*/ 295 h 1675"/>
                  <a:gd name="T32" fmla="*/ 709 w 2446"/>
                  <a:gd name="T33" fmla="*/ 254 h 1675"/>
                  <a:gd name="T34" fmla="*/ 640 w 2446"/>
                  <a:gd name="T35" fmla="*/ 235 h 1675"/>
                  <a:gd name="T36" fmla="*/ 644 w 2446"/>
                  <a:gd name="T37" fmla="*/ 308 h 1675"/>
                  <a:gd name="T38" fmla="*/ 634 w 2446"/>
                  <a:gd name="T39" fmla="*/ 399 h 1675"/>
                  <a:gd name="T40" fmla="*/ 597 w 2446"/>
                  <a:gd name="T41" fmla="*/ 380 h 1675"/>
                  <a:gd name="T42" fmla="*/ 539 w 2446"/>
                  <a:gd name="T43" fmla="*/ 338 h 1675"/>
                  <a:gd name="T44" fmla="*/ 474 w 2446"/>
                  <a:gd name="T45" fmla="*/ 262 h 1675"/>
                  <a:gd name="T46" fmla="*/ 487 w 2446"/>
                  <a:gd name="T47" fmla="*/ 202 h 1675"/>
                  <a:gd name="T48" fmla="*/ 445 w 2446"/>
                  <a:gd name="T49" fmla="*/ 213 h 1675"/>
                  <a:gd name="T50" fmla="*/ 461 w 2446"/>
                  <a:gd name="T51" fmla="*/ 195 h 1675"/>
                  <a:gd name="T52" fmla="*/ 518 w 2446"/>
                  <a:gd name="T53" fmla="*/ 202 h 1675"/>
                  <a:gd name="T54" fmla="*/ 523 w 2446"/>
                  <a:gd name="T55" fmla="*/ 166 h 1675"/>
                  <a:gd name="T56" fmla="*/ 557 w 2446"/>
                  <a:gd name="T57" fmla="*/ 160 h 1675"/>
                  <a:gd name="T58" fmla="*/ 582 w 2446"/>
                  <a:gd name="T59" fmla="*/ 148 h 1675"/>
                  <a:gd name="T60" fmla="*/ 599 w 2446"/>
                  <a:gd name="T61" fmla="*/ 111 h 1675"/>
                  <a:gd name="T62" fmla="*/ 589 w 2446"/>
                  <a:gd name="T63" fmla="*/ 67 h 1675"/>
                  <a:gd name="T64" fmla="*/ 556 w 2446"/>
                  <a:gd name="T65" fmla="*/ 120 h 1675"/>
                  <a:gd name="T66" fmla="*/ 526 w 2446"/>
                  <a:gd name="T67" fmla="*/ 78 h 1675"/>
                  <a:gd name="T68" fmla="*/ 507 w 2446"/>
                  <a:gd name="T69" fmla="*/ 65 h 1675"/>
                  <a:gd name="T70" fmla="*/ 484 w 2446"/>
                  <a:gd name="T71" fmla="*/ 61 h 1675"/>
                  <a:gd name="T72" fmla="*/ 470 w 2446"/>
                  <a:gd name="T73" fmla="*/ 0 h 1675"/>
                  <a:gd name="T74" fmla="*/ 457 w 2446"/>
                  <a:gd name="T75" fmla="*/ 59 h 1675"/>
                  <a:gd name="T76" fmla="*/ 470 w 2446"/>
                  <a:gd name="T77" fmla="*/ 87 h 1675"/>
                  <a:gd name="T78" fmla="*/ 465 w 2446"/>
                  <a:gd name="T79" fmla="*/ 125 h 1675"/>
                  <a:gd name="T80" fmla="*/ 437 w 2446"/>
                  <a:gd name="T81" fmla="*/ 95 h 1675"/>
                  <a:gd name="T82" fmla="*/ 377 w 2446"/>
                  <a:gd name="T83" fmla="*/ 104 h 1675"/>
                  <a:gd name="T84" fmla="*/ 365 w 2446"/>
                  <a:gd name="T85" fmla="*/ 93 h 1675"/>
                  <a:gd name="T86" fmla="*/ 338 w 2446"/>
                  <a:gd name="T87" fmla="*/ 130 h 1675"/>
                  <a:gd name="T88" fmla="*/ 256 w 2446"/>
                  <a:gd name="T89" fmla="*/ 110 h 1675"/>
                  <a:gd name="T90" fmla="*/ 182 w 2446"/>
                  <a:gd name="T91" fmla="*/ 63 h 1675"/>
                  <a:gd name="T92" fmla="*/ 157 w 2446"/>
                  <a:gd name="T93" fmla="*/ 74 h 1675"/>
                  <a:gd name="T94" fmla="*/ 117 w 2446"/>
                  <a:gd name="T95" fmla="*/ 61 h 1675"/>
                  <a:gd name="T96" fmla="*/ 90 w 2446"/>
                  <a:gd name="T97" fmla="*/ 70 h 1675"/>
                  <a:gd name="T98" fmla="*/ 72 w 2446"/>
                  <a:gd name="T99" fmla="*/ 75 h 1675"/>
                  <a:gd name="T100" fmla="*/ 15 w 2446"/>
                  <a:gd name="T101" fmla="*/ 71 h 1675"/>
                  <a:gd name="T102" fmla="*/ 47 w 2446"/>
                  <a:gd name="T103" fmla="*/ 292 h 1675"/>
                  <a:gd name="T104" fmla="*/ 86 w 2446"/>
                  <a:gd name="T105" fmla="*/ 314 h 1675"/>
                  <a:gd name="T106" fmla="*/ 110 w 2446"/>
                  <a:gd name="T107" fmla="*/ 372 h 1675"/>
                  <a:gd name="T108" fmla="*/ 130 w 2446"/>
                  <a:gd name="T109" fmla="*/ 400 h 1675"/>
                  <a:gd name="T110" fmla="*/ 136 w 2446"/>
                  <a:gd name="T111" fmla="*/ 417 h 1675"/>
                  <a:gd name="T112" fmla="*/ 168 w 2446"/>
                  <a:gd name="T113" fmla="*/ 439 h 1675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w 2446"/>
                  <a:gd name="T172" fmla="*/ 0 h 1675"/>
                  <a:gd name="T173" fmla="*/ 2446 w 2446"/>
                  <a:gd name="T174" fmla="*/ 1675 h 1675"/>
                </a:gdLst>
                <a:ahLst/>
                <a:cxnLst>
                  <a:cxn ang="T114">
                    <a:pos x="T0" y="T1"/>
                  </a:cxn>
                  <a:cxn ang="T115">
                    <a:pos x="T2" y="T3"/>
                  </a:cxn>
                  <a:cxn ang="T116">
                    <a:pos x="T4" y="T5"/>
                  </a:cxn>
                  <a:cxn ang="T117">
                    <a:pos x="T6" y="T7"/>
                  </a:cxn>
                  <a:cxn ang="T118">
                    <a:pos x="T8" y="T9"/>
                  </a:cxn>
                  <a:cxn ang="T119">
                    <a:pos x="T10" y="T11"/>
                  </a:cxn>
                  <a:cxn ang="T120">
                    <a:pos x="T12" y="T13"/>
                  </a:cxn>
                  <a:cxn ang="T121">
                    <a:pos x="T14" y="T15"/>
                  </a:cxn>
                  <a:cxn ang="T122">
                    <a:pos x="T16" y="T17"/>
                  </a:cxn>
                  <a:cxn ang="T123">
                    <a:pos x="T18" y="T19"/>
                  </a:cxn>
                  <a:cxn ang="T124">
                    <a:pos x="T20" y="T21"/>
                  </a:cxn>
                  <a:cxn ang="T125">
                    <a:pos x="T22" y="T23"/>
                  </a:cxn>
                  <a:cxn ang="T126">
                    <a:pos x="T24" y="T25"/>
                  </a:cxn>
                  <a:cxn ang="T127">
                    <a:pos x="T26" y="T27"/>
                  </a:cxn>
                  <a:cxn ang="T128">
                    <a:pos x="T28" y="T29"/>
                  </a:cxn>
                  <a:cxn ang="T129">
                    <a:pos x="T30" y="T31"/>
                  </a:cxn>
                  <a:cxn ang="T130">
                    <a:pos x="T32" y="T33"/>
                  </a:cxn>
                  <a:cxn ang="T131">
                    <a:pos x="T34" y="T35"/>
                  </a:cxn>
                  <a:cxn ang="T132">
                    <a:pos x="T36" y="T37"/>
                  </a:cxn>
                  <a:cxn ang="T133">
                    <a:pos x="T38" y="T39"/>
                  </a:cxn>
                  <a:cxn ang="T134">
                    <a:pos x="T40" y="T41"/>
                  </a:cxn>
                  <a:cxn ang="T135">
                    <a:pos x="T42" y="T43"/>
                  </a:cxn>
                  <a:cxn ang="T136">
                    <a:pos x="T44" y="T45"/>
                  </a:cxn>
                  <a:cxn ang="T137">
                    <a:pos x="T46" y="T47"/>
                  </a:cxn>
                  <a:cxn ang="T138">
                    <a:pos x="T48" y="T49"/>
                  </a:cxn>
                  <a:cxn ang="T139">
                    <a:pos x="T50" y="T51"/>
                  </a:cxn>
                  <a:cxn ang="T140">
                    <a:pos x="T52" y="T53"/>
                  </a:cxn>
                  <a:cxn ang="T141">
                    <a:pos x="T54" y="T55"/>
                  </a:cxn>
                  <a:cxn ang="T142">
                    <a:pos x="T56" y="T57"/>
                  </a:cxn>
                  <a:cxn ang="T143">
                    <a:pos x="T58" y="T59"/>
                  </a:cxn>
                  <a:cxn ang="T144">
                    <a:pos x="T60" y="T61"/>
                  </a:cxn>
                  <a:cxn ang="T145">
                    <a:pos x="T62" y="T63"/>
                  </a:cxn>
                  <a:cxn ang="T146">
                    <a:pos x="T64" y="T65"/>
                  </a:cxn>
                  <a:cxn ang="T147">
                    <a:pos x="T66" y="T67"/>
                  </a:cxn>
                  <a:cxn ang="T148">
                    <a:pos x="T68" y="T69"/>
                  </a:cxn>
                  <a:cxn ang="T149">
                    <a:pos x="T70" y="T71"/>
                  </a:cxn>
                  <a:cxn ang="T150">
                    <a:pos x="T72" y="T73"/>
                  </a:cxn>
                  <a:cxn ang="T151">
                    <a:pos x="T74" y="T75"/>
                  </a:cxn>
                  <a:cxn ang="T152">
                    <a:pos x="T76" y="T77"/>
                  </a:cxn>
                  <a:cxn ang="T153">
                    <a:pos x="T78" y="T79"/>
                  </a:cxn>
                  <a:cxn ang="T154">
                    <a:pos x="T80" y="T81"/>
                  </a:cxn>
                  <a:cxn ang="T155">
                    <a:pos x="T82" y="T83"/>
                  </a:cxn>
                  <a:cxn ang="T156">
                    <a:pos x="T84" y="T85"/>
                  </a:cxn>
                  <a:cxn ang="T157">
                    <a:pos x="T86" y="T87"/>
                  </a:cxn>
                  <a:cxn ang="T158">
                    <a:pos x="T88" y="T89"/>
                  </a:cxn>
                  <a:cxn ang="T159">
                    <a:pos x="T90" y="T91"/>
                  </a:cxn>
                  <a:cxn ang="T160">
                    <a:pos x="T92" y="T93"/>
                  </a:cxn>
                  <a:cxn ang="T161">
                    <a:pos x="T94" y="T95"/>
                  </a:cxn>
                  <a:cxn ang="T162">
                    <a:pos x="T96" y="T97"/>
                  </a:cxn>
                  <a:cxn ang="T163">
                    <a:pos x="T98" y="T99"/>
                  </a:cxn>
                  <a:cxn ang="T164">
                    <a:pos x="T100" y="T101"/>
                  </a:cxn>
                  <a:cxn ang="T165">
                    <a:pos x="T102" y="T103"/>
                  </a:cxn>
                  <a:cxn ang="T166">
                    <a:pos x="T104" y="T105"/>
                  </a:cxn>
                  <a:cxn ang="T167">
                    <a:pos x="T106" y="T107"/>
                  </a:cxn>
                  <a:cxn ang="T168">
                    <a:pos x="T108" y="T109"/>
                  </a:cxn>
                  <a:cxn ang="T169">
                    <a:pos x="T110" y="T111"/>
                  </a:cxn>
                  <a:cxn ang="T170">
                    <a:pos x="T112" y="T113"/>
                  </a:cxn>
                </a:cxnLst>
                <a:rect l="T171" t="T172" r="T173" b="T174"/>
                <a:pathLst>
                  <a:path w="2446" h="1675">
                    <a:moveTo>
                      <a:pt x="514" y="1424"/>
                    </a:moveTo>
                    <a:lnTo>
                      <a:pt x="1309" y="1419"/>
                    </a:lnTo>
                    <a:lnTo>
                      <a:pt x="1326" y="1422"/>
                    </a:lnTo>
                    <a:lnTo>
                      <a:pt x="1349" y="1438"/>
                    </a:lnTo>
                    <a:lnTo>
                      <a:pt x="1361" y="1438"/>
                    </a:lnTo>
                    <a:lnTo>
                      <a:pt x="1382" y="1436"/>
                    </a:lnTo>
                    <a:lnTo>
                      <a:pt x="1390" y="1439"/>
                    </a:lnTo>
                    <a:lnTo>
                      <a:pt x="1409" y="1451"/>
                    </a:lnTo>
                    <a:lnTo>
                      <a:pt x="1424" y="1456"/>
                    </a:lnTo>
                    <a:lnTo>
                      <a:pt x="1507" y="1456"/>
                    </a:lnTo>
                    <a:lnTo>
                      <a:pt x="1512" y="1456"/>
                    </a:lnTo>
                    <a:lnTo>
                      <a:pt x="1544" y="1465"/>
                    </a:lnTo>
                    <a:lnTo>
                      <a:pt x="1568" y="1473"/>
                    </a:lnTo>
                    <a:lnTo>
                      <a:pt x="1580" y="1482"/>
                    </a:lnTo>
                    <a:lnTo>
                      <a:pt x="1611" y="1510"/>
                    </a:lnTo>
                    <a:lnTo>
                      <a:pt x="1658" y="1556"/>
                    </a:lnTo>
                    <a:lnTo>
                      <a:pt x="1680" y="1575"/>
                    </a:lnTo>
                    <a:lnTo>
                      <a:pt x="1687" y="1594"/>
                    </a:lnTo>
                    <a:lnTo>
                      <a:pt x="1694" y="1619"/>
                    </a:lnTo>
                    <a:lnTo>
                      <a:pt x="1696" y="1645"/>
                    </a:lnTo>
                    <a:lnTo>
                      <a:pt x="1699" y="1662"/>
                    </a:lnTo>
                    <a:lnTo>
                      <a:pt x="1702" y="1670"/>
                    </a:lnTo>
                    <a:lnTo>
                      <a:pt x="1711" y="1675"/>
                    </a:lnTo>
                    <a:lnTo>
                      <a:pt x="1721" y="1675"/>
                    </a:lnTo>
                    <a:lnTo>
                      <a:pt x="1735" y="1672"/>
                    </a:lnTo>
                    <a:lnTo>
                      <a:pt x="1762" y="1660"/>
                    </a:lnTo>
                    <a:lnTo>
                      <a:pt x="1787" y="1653"/>
                    </a:lnTo>
                    <a:lnTo>
                      <a:pt x="1802" y="1648"/>
                    </a:lnTo>
                    <a:lnTo>
                      <a:pt x="1811" y="1648"/>
                    </a:lnTo>
                    <a:lnTo>
                      <a:pt x="1831" y="1648"/>
                    </a:lnTo>
                    <a:lnTo>
                      <a:pt x="1853" y="1645"/>
                    </a:lnTo>
                    <a:lnTo>
                      <a:pt x="1869" y="1622"/>
                    </a:lnTo>
                    <a:lnTo>
                      <a:pt x="1889" y="1604"/>
                    </a:lnTo>
                    <a:lnTo>
                      <a:pt x="1913" y="1595"/>
                    </a:lnTo>
                    <a:lnTo>
                      <a:pt x="1937" y="1585"/>
                    </a:lnTo>
                    <a:lnTo>
                      <a:pt x="1976" y="1590"/>
                    </a:lnTo>
                    <a:lnTo>
                      <a:pt x="2008" y="1585"/>
                    </a:lnTo>
                    <a:lnTo>
                      <a:pt x="2025" y="1568"/>
                    </a:lnTo>
                    <a:lnTo>
                      <a:pt x="2037" y="1538"/>
                    </a:lnTo>
                    <a:lnTo>
                      <a:pt x="2049" y="1509"/>
                    </a:lnTo>
                    <a:lnTo>
                      <a:pt x="2062" y="1490"/>
                    </a:lnTo>
                    <a:lnTo>
                      <a:pt x="2074" y="1487"/>
                    </a:lnTo>
                    <a:lnTo>
                      <a:pt x="2094" y="1487"/>
                    </a:lnTo>
                    <a:lnTo>
                      <a:pt x="2105" y="1494"/>
                    </a:lnTo>
                    <a:lnTo>
                      <a:pt x="2113" y="1512"/>
                    </a:lnTo>
                    <a:lnTo>
                      <a:pt x="2113" y="1538"/>
                    </a:lnTo>
                    <a:lnTo>
                      <a:pt x="2088" y="1578"/>
                    </a:lnTo>
                    <a:lnTo>
                      <a:pt x="2077" y="1607"/>
                    </a:lnTo>
                    <a:lnTo>
                      <a:pt x="2089" y="1609"/>
                    </a:lnTo>
                    <a:lnTo>
                      <a:pt x="2105" y="1599"/>
                    </a:lnTo>
                    <a:lnTo>
                      <a:pt x="2159" y="1566"/>
                    </a:lnTo>
                    <a:lnTo>
                      <a:pt x="2184" y="1565"/>
                    </a:lnTo>
                    <a:lnTo>
                      <a:pt x="2206" y="1570"/>
                    </a:lnTo>
                    <a:lnTo>
                      <a:pt x="2210" y="1577"/>
                    </a:lnTo>
                    <a:lnTo>
                      <a:pt x="2196" y="1572"/>
                    </a:lnTo>
                    <a:lnTo>
                      <a:pt x="2155" y="1595"/>
                    </a:lnTo>
                    <a:lnTo>
                      <a:pt x="2145" y="1609"/>
                    </a:lnTo>
                    <a:lnTo>
                      <a:pt x="2149" y="1628"/>
                    </a:lnTo>
                    <a:lnTo>
                      <a:pt x="2177" y="1636"/>
                    </a:lnTo>
                    <a:lnTo>
                      <a:pt x="2198" y="1611"/>
                    </a:lnTo>
                    <a:lnTo>
                      <a:pt x="2230" y="1595"/>
                    </a:lnTo>
                    <a:lnTo>
                      <a:pt x="2278" y="1577"/>
                    </a:lnTo>
                    <a:lnTo>
                      <a:pt x="2298" y="1558"/>
                    </a:lnTo>
                    <a:lnTo>
                      <a:pt x="2330" y="1546"/>
                    </a:lnTo>
                    <a:lnTo>
                      <a:pt x="2318" y="1531"/>
                    </a:lnTo>
                    <a:lnTo>
                      <a:pt x="2320" y="1516"/>
                    </a:lnTo>
                    <a:lnTo>
                      <a:pt x="2312" y="1502"/>
                    </a:lnTo>
                    <a:lnTo>
                      <a:pt x="2298" y="1507"/>
                    </a:lnTo>
                    <a:lnTo>
                      <a:pt x="2284" y="1534"/>
                    </a:lnTo>
                    <a:lnTo>
                      <a:pt x="2279" y="1551"/>
                    </a:lnTo>
                    <a:lnTo>
                      <a:pt x="2235" y="1546"/>
                    </a:lnTo>
                    <a:lnTo>
                      <a:pt x="2203" y="1534"/>
                    </a:lnTo>
                    <a:lnTo>
                      <a:pt x="2186" y="1521"/>
                    </a:lnTo>
                    <a:lnTo>
                      <a:pt x="2183" y="1497"/>
                    </a:lnTo>
                    <a:lnTo>
                      <a:pt x="2172" y="1495"/>
                    </a:lnTo>
                    <a:lnTo>
                      <a:pt x="2184" y="1465"/>
                    </a:lnTo>
                    <a:lnTo>
                      <a:pt x="2169" y="1463"/>
                    </a:lnTo>
                    <a:lnTo>
                      <a:pt x="2155" y="1468"/>
                    </a:lnTo>
                    <a:lnTo>
                      <a:pt x="2154" y="1451"/>
                    </a:lnTo>
                    <a:lnTo>
                      <a:pt x="2174" y="1451"/>
                    </a:lnTo>
                    <a:lnTo>
                      <a:pt x="2196" y="1438"/>
                    </a:lnTo>
                    <a:lnTo>
                      <a:pt x="2198" y="1415"/>
                    </a:lnTo>
                    <a:lnTo>
                      <a:pt x="2184" y="1404"/>
                    </a:lnTo>
                    <a:lnTo>
                      <a:pt x="2154" y="1407"/>
                    </a:lnTo>
                    <a:lnTo>
                      <a:pt x="2121" y="1410"/>
                    </a:lnTo>
                    <a:lnTo>
                      <a:pt x="2094" y="1421"/>
                    </a:lnTo>
                    <a:lnTo>
                      <a:pt x="2038" y="1463"/>
                    </a:lnTo>
                    <a:lnTo>
                      <a:pt x="2057" y="1438"/>
                    </a:lnTo>
                    <a:lnTo>
                      <a:pt x="2081" y="1407"/>
                    </a:lnTo>
                    <a:lnTo>
                      <a:pt x="2105" y="1395"/>
                    </a:lnTo>
                    <a:lnTo>
                      <a:pt x="2113" y="1387"/>
                    </a:lnTo>
                    <a:lnTo>
                      <a:pt x="2115" y="1376"/>
                    </a:lnTo>
                    <a:lnTo>
                      <a:pt x="2132" y="1356"/>
                    </a:lnTo>
                    <a:lnTo>
                      <a:pt x="2159" y="1353"/>
                    </a:lnTo>
                    <a:lnTo>
                      <a:pt x="2188" y="1353"/>
                    </a:lnTo>
                    <a:lnTo>
                      <a:pt x="2218" y="1356"/>
                    </a:lnTo>
                    <a:lnTo>
                      <a:pt x="2261" y="1356"/>
                    </a:lnTo>
                    <a:lnTo>
                      <a:pt x="2318" y="1349"/>
                    </a:lnTo>
                    <a:lnTo>
                      <a:pt x="2342" y="1337"/>
                    </a:lnTo>
                    <a:lnTo>
                      <a:pt x="2362" y="1320"/>
                    </a:lnTo>
                    <a:lnTo>
                      <a:pt x="2364" y="1310"/>
                    </a:lnTo>
                    <a:lnTo>
                      <a:pt x="2386" y="1302"/>
                    </a:lnTo>
                    <a:lnTo>
                      <a:pt x="2410" y="1297"/>
                    </a:lnTo>
                    <a:lnTo>
                      <a:pt x="2435" y="1285"/>
                    </a:lnTo>
                    <a:lnTo>
                      <a:pt x="2446" y="1273"/>
                    </a:lnTo>
                    <a:lnTo>
                      <a:pt x="2442" y="1253"/>
                    </a:lnTo>
                    <a:lnTo>
                      <a:pt x="2437" y="1236"/>
                    </a:lnTo>
                    <a:lnTo>
                      <a:pt x="2442" y="1222"/>
                    </a:lnTo>
                    <a:lnTo>
                      <a:pt x="2437" y="1207"/>
                    </a:lnTo>
                    <a:lnTo>
                      <a:pt x="2407" y="1195"/>
                    </a:lnTo>
                    <a:lnTo>
                      <a:pt x="2398" y="1197"/>
                    </a:lnTo>
                    <a:lnTo>
                      <a:pt x="2400" y="1180"/>
                    </a:lnTo>
                    <a:lnTo>
                      <a:pt x="2386" y="1169"/>
                    </a:lnTo>
                    <a:lnTo>
                      <a:pt x="2374" y="1174"/>
                    </a:lnTo>
                    <a:lnTo>
                      <a:pt x="2323" y="1210"/>
                    </a:lnTo>
                    <a:lnTo>
                      <a:pt x="2310" y="1215"/>
                    </a:lnTo>
                    <a:lnTo>
                      <a:pt x="2310" y="1212"/>
                    </a:lnTo>
                    <a:lnTo>
                      <a:pt x="2320" y="1200"/>
                    </a:lnTo>
                    <a:lnTo>
                      <a:pt x="2323" y="1190"/>
                    </a:lnTo>
                    <a:lnTo>
                      <a:pt x="2323" y="1185"/>
                    </a:lnTo>
                    <a:lnTo>
                      <a:pt x="2335" y="1183"/>
                    </a:lnTo>
                    <a:lnTo>
                      <a:pt x="2349" y="1176"/>
                    </a:lnTo>
                    <a:lnTo>
                      <a:pt x="2368" y="1161"/>
                    </a:lnTo>
                    <a:lnTo>
                      <a:pt x="2390" y="1151"/>
                    </a:lnTo>
                    <a:lnTo>
                      <a:pt x="2390" y="1144"/>
                    </a:lnTo>
                    <a:lnTo>
                      <a:pt x="2373" y="1137"/>
                    </a:lnTo>
                    <a:lnTo>
                      <a:pt x="2325" y="1108"/>
                    </a:lnTo>
                    <a:lnTo>
                      <a:pt x="2306" y="1081"/>
                    </a:lnTo>
                    <a:lnTo>
                      <a:pt x="2284" y="1056"/>
                    </a:lnTo>
                    <a:lnTo>
                      <a:pt x="2269" y="1022"/>
                    </a:lnTo>
                    <a:lnTo>
                      <a:pt x="2264" y="991"/>
                    </a:lnTo>
                    <a:lnTo>
                      <a:pt x="2233" y="939"/>
                    </a:lnTo>
                    <a:lnTo>
                      <a:pt x="2223" y="911"/>
                    </a:lnTo>
                    <a:lnTo>
                      <a:pt x="2201" y="884"/>
                    </a:lnTo>
                    <a:lnTo>
                      <a:pt x="2189" y="857"/>
                    </a:lnTo>
                    <a:lnTo>
                      <a:pt x="2188" y="840"/>
                    </a:lnTo>
                    <a:lnTo>
                      <a:pt x="2172" y="859"/>
                    </a:lnTo>
                    <a:lnTo>
                      <a:pt x="2164" y="876"/>
                    </a:lnTo>
                    <a:lnTo>
                      <a:pt x="2159" y="911"/>
                    </a:lnTo>
                    <a:lnTo>
                      <a:pt x="2145" y="934"/>
                    </a:lnTo>
                    <a:lnTo>
                      <a:pt x="2120" y="952"/>
                    </a:lnTo>
                    <a:lnTo>
                      <a:pt x="2099" y="949"/>
                    </a:lnTo>
                    <a:lnTo>
                      <a:pt x="2079" y="934"/>
                    </a:lnTo>
                    <a:lnTo>
                      <a:pt x="2052" y="922"/>
                    </a:lnTo>
                    <a:lnTo>
                      <a:pt x="2045" y="898"/>
                    </a:lnTo>
                    <a:lnTo>
                      <a:pt x="2043" y="888"/>
                    </a:lnTo>
                    <a:lnTo>
                      <a:pt x="2043" y="854"/>
                    </a:lnTo>
                    <a:lnTo>
                      <a:pt x="2043" y="827"/>
                    </a:lnTo>
                    <a:lnTo>
                      <a:pt x="2057" y="815"/>
                    </a:lnTo>
                    <a:lnTo>
                      <a:pt x="2052" y="801"/>
                    </a:lnTo>
                    <a:lnTo>
                      <a:pt x="2040" y="811"/>
                    </a:lnTo>
                    <a:lnTo>
                      <a:pt x="2030" y="803"/>
                    </a:lnTo>
                    <a:lnTo>
                      <a:pt x="1996" y="794"/>
                    </a:lnTo>
                    <a:lnTo>
                      <a:pt x="1986" y="779"/>
                    </a:lnTo>
                    <a:lnTo>
                      <a:pt x="1981" y="764"/>
                    </a:lnTo>
                    <a:lnTo>
                      <a:pt x="1940" y="728"/>
                    </a:lnTo>
                    <a:lnTo>
                      <a:pt x="1923" y="718"/>
                    </a:lnTo>
                    <a:lnTo>
                      <a:pt x="1892" y="733"/>
                    </a:lnTo>
                    <a:lnTo>
                      <a:pt x="1879" y="723"/>
                    </a:lnTo>
                    <a:lnTo>
                      <a:pt x="1838" y="711"/>
                    </a:lnTo>
                    <a:lnTo>
                      <a:pt x="1813" y="713"/>
                    </a:lnTo>
                    <a:lnTo>
                      <a:pt x="1801" y="733"/>
                    </a:lnTo>
                    <a:lnTo>
                      <a:pt x="1808" y="760"/>
                    </a:lnTo>
                    <a:lnTo>
                      <a:pt x="1811" y="783"/>
                    </a:lnTo>
                    <a:lnTo>
                      <a:pt x="1808" y="815"/>
                    </a:lnTo>
                    <a:lnTo>
                      <a:pt x="1814" y="832"/>
                    </a:lnTo>
                    <a:lnTo>
                      <a:pt x="1819" y="872"/>
                    </a:lnTo>
                    <a:lnTo>
                      <a:pt x="1814" y="895"/>
                    </a:lnTo>
                    <a:lnTo>
                      <a:pt x="1787" y="917"/>
                    </a:lnTo>
                    <a:lnTo>
                      <a:pt x="1789" y="942"/>
                    </a:lnTo>
                    <a:lnTo>
                      <a:pt x="1814" y="961"/>
                    </a:lnTo>
                    <a:lnTo>
                      <a:pt x="1831" y="984"/>
                    </a:lnTo>
                    <a:lnTo>
                      <a:pt x="1841" y="1010"/>
                    </a:lnTo>
                    <a:lnTo>
                      <a:pt x="1845" y="1040"/>
                    </a:lnTo>
                    <a:lnTo>
                      <a:pt x="1845" y="1074"/>
                    </a:lnTo>
                    <a:lnTo>
                      <a:pt x="1826" y="1103"/>
                    </a:lnTo>
                    <a:lnTo>
                      <a:pt x="1774" y="1139"/>
                    </a:lnTo>
                    <a:lnTo>
                      <a:pt x="1758" y="1146"/>
                    </a:lnTo>
                    <a:lnTo>
                      <a:pt x="1774" y="1174"/>
                    </a:lnTo>
                    <a:lnTo>
                      <a:pt x="1785" y="1246"/>
                    </a:lnTo>
                    <a:lnTo>
                      <a:pt x="1787" y="1278"/>
                    </a:lnTo>
                    <a:lnTo>
                      <a:pt x="1775" y="1300"/>
                    </a:lnTo>
                    <a:lnTo>
                      <a:pt x="1741" y="1322"/>
                    </a:lnTo>
                    <a:lnTo>
                      <a:pt x="1731" y="1288"/>
                    </a:lnTo>
                    <a:lnTo>
                      <a:pt x="1706" y="1273"/>
                    </a:lnTo>
                    <a:lnTo>
                      <a:pt x="1702" y="1256"/>
                    </a:lnTo>
                    <a:lnTo>
                      <a:pt x="1687" y="1227"/>
                    </a:lnTo>
                    <a:lnTo>
                      <a:pt x="1687" y="1217"/>
                    </a:lnTo>
                    <a:lnTo>
                      <a:pt x="1680" y="1186"/>
                    </a:lnTo>
                    <a:lnTo>
                      <a:pt x="1685" y="1161"/>
                    </a:lnTo>
                    <a:lnTo>
                      <a:pt x="1680" y="1134"/>
                    </a:lnTo>
                    <a:lnTo>
                      <a:pt x="1668" y="1124"/>
                    </a:lnTo>
                    <a:lnTo>
                      <a:pt x="1628" y="1117"/>
                    </a:lnTo>
                    <a:lnTo>
                      <a:pt x="1592" y="1124"/>
                    </a:lnTo>
                    <a:lnTo>
                      <a:pt x="1599" y="1113"/>
                    </a:lnTo>
                    <a:lnTo>
                      <a:pt x="1538" y="1081"/>
                    </a:lnTo>
                    <a:lnTo>
                      <a:pt x="1528" y="1064"/>
                    </a:lnTo>
                    <a:lnTo>
                      <a:pt x="1517" y="1056"/>
                    </a:lnTo>
                    <a:lnTo>
                      <a:pt x="1502" y="1040"/>
                    </a:lnTo>
                    <a:lnTo>
                      <a:pt x="1473" y="1030"/>
                    </a:lnTo>
                    <a:lnTo>
                      <a:pt x="1410" y="1025"/>
                    </a:lnTo>
                    <a:lnTo>
                      <a:pt x="1376" y="964"/>
                    </a:lnTo>
                    <a:lnTo>
                      <a:pt x="1365" y="932"/>
                    </a:lnTo>
                    <a:lnTo>
                      <a:pt x="1346" y="940"/>
                    </a:lnTo>
                    <a:lnTo>
                      <a:pt x="1320" y="925"/>
                    </a:lnTo>
                    <a:lnTo>
                      <a:pt x="1320" y="862"/>
                    </a:lnTo>
                    <a:lnTo>
                      <a:pt x="1334" y="818"/>
                    </a:lnTo>
                    <a:lnTo>
                      <a:pt x="1358" y="759"/>
                    </a:lnTo>
                    <a:lnTo>
                      <a:pt x="1397" y="696"/>
                    </a:lnTo>
                    <a:lnTo>
                      <a:pt x="1422" y="693"/>
                    </a:lnTo>
                    <a:lnTo>
                      <a:pt x="1432" y="689"/>
                    </a:lnTo>
                    <a:lnTo>
                      <a:pt x="1444" y="682"/>
                    </a:lnTo>
                    <a:lnTo>
                      <a:pt x="1443" y="671"/>
                    </a:lnTo>
                    <a:lnTo>
                      <a:pt x="1426" y="654"/>
                    </a:lnTo>
                    <a:lnTo>
                      <a:pt x="1395" y="635"/>
                    </a:lnTo>
                    <a:lnTo>
                      <a:pt x="1371" y="631"/>
                    </a:lnTo>
                    <a:lnTo>
                      <a:pt x="1358" y="631"/>
                    </a:lnTo>
                    <a:lnTo>
                      <a:pt x="1348" y="625"/>
                    </a:lnTo>
                    <a:lnTo>
                      <a:pt x="1320" y="618"/>
                    </a:lnTo>
                    <a:lnTo>
                      <a:pt x="1314" y="620"/>
                    </a:lnTo>
                    <a:lnTo>
                      <a:pt x="1310" y="633"/>
                    </a:lnTo>
                    <a:lnTo>
                      <a:pt x="1309" y="647"/>
                    </a:lnTo>
                    <a:lnTo>
                      <a:pt x="1268" y="654"/>
                    </a:lnTo>
                    <a:lnTo>
                      <a:pt x="1258" y="655"/>
                    </a:lnTo>
                    <a:lnTo>
                      <a:pt x="1253" y="667"/>
                    </a:lnTo>
                    <a:lnTo>
                      <a:pt x="1261" y="686"/>
                    </a:lnTo>
                    <a:lnTo>
                      <a:pt x="1247" y="676"/>
                    </a:lnTo>
                    <a:lnTo>
                      <a:pt x="1241" y="655"/>
                    </a:lnTo>
                    <a:lnTo>
                      <a:pt x="1251" y="643"/>
                    </a:lnTo>
                    <a:lnTo>
                      <a:pt x="1271" y="642"/>
                    </a:lnTo>
                    <a:lnTo>
                      <a:pt x="1287" y="643"/>
                    </a:lnTo>
                    <a:lnTo>
                      <a:pt x="1302" y="638"/>
                    </a:lnTo>
                    <a:lnTo>
                      <a:pt x="1302" y="623"/>
                    </a:lnTo>
                    <a:lnTo>
                      <a:pt x="1297" y="609"/>
                    </a:lnTo>
                    <a:lnTo>
                      <a:pt x="1278" y="598"/>
                    </a:lnTo>
                    <a:lnTo>
                      <a:pt x="1287" y="594"/>
                    </a:lnTo>
                    <a:lnTo>
                      <a:pt x="1315" y="606"/>
                    </a:lnTo>
                    <a:lnTo>
                      <a:pt x="1365" y="623"/>
                    </a:lnTo>
                    <a:lnTo>
                      <a:pt x="1390" y="625"/>
                    </a:lnTo>
                    <a:lnTo>
                      <a:pt x="1422" y="640"/>
                    </a:lnTo>
                    <a:lnTo>
                      <a:pt x="1444" y="652"/>
                    </a:lnTo>
                    <a:lnTo>
                      <a:pt x="1455" y="642"/>
                    </a:lnTo>
                    <a:lnTo>
                      <a:pt x="1458" y="630"/>
                    </a:lnTo>
                    <a:lnTo>
                      <a:pt x="1460" y="620"/>
                    </a:lnTo>
                    <a:lnTo>
                      <a:pt x="1485" y="620"/>
                    </a:lnTo>
                    <a:lnTo>
                      <a:pt x="1507" y="616"/>
                    </a:lnTo>
                    <a:lnTo>
                      <a:pt x="1519" y="596"/>
                    </a:lnTo>
                    <a:lnTo>
                      <a:pt x="1534" y="562"/>
                    </a:lnTo>
                    <a:lnTo>
                      <a:pt x="1541" y="538"/>
                    </a:lnTo>
                    <a:lnTo>
                      <a:pt x="1521" y="535"/>
                    </a:lnTo>
                    <a:lnTo>
                      <a:pt x="1485" y="531"/>
                    </a:lnTo>
                    <a:lnTo>
                      <a:pt x="1472" y="518"/>
                    </a:lnTo>
                    <a:lnTo>
                      <a:pt x="1455" y="496"/>
                    </a:lnTo>
                    <a:lnTo>
                      <a:pt x="1434" y="487"/>
                    </a:lnTo>
                    <a:lnTo>
                      <a:pt x="1436" y="477"/>
                    </a:lnTo>
                    <a:lnTo>
                      <a:pt x="1453" y="482"/>
                    </a:lnTo>
                    <a:lnTo>
                      <a:pt x="1475" y="496"/>
                    </a:lnTo>
                    <a:lnTo>
                      <a:pt x="1488" y="511"/>
                    </a:lnTo>
                    <a:lnTo>
                      <a:pt x="1516" y="525"/>
                    </a:lnTo>
                    <a:lnTo>
                      <a:pt x="1541" y="526"/>
                    </a:lnTo>
                    <a:lnTo>
                      <a:pt x="1567" y="501"/>
                    </a:lnTo>
                    <a:lnTo>
                      <a:pt x="1580" y="474"/>
                    </a:lnTo>
                    <a:lnTo>
                      <a:pt x="1565" y="463"/>
                    </a:lnTo>
                    <a:lnTo>
                      <a:pt x="1551" y="462"/>
                    </a:lnTo>
                    <a:lnTo>
                      <a:pt x="1548" y="448"/>
                    </a:lnTo>
                    <a:lnTo>
                      <a:pt x="1587" y="445"/>
                    </a:lnTo>
                    <a:lnTo>
                      <a:pt x="1599" y="460"/>
                    </a:lnTo>
                    <a:lnTo>
                      <a:pt x="1623" y="457"/>
                    </a:lnTo>
                    <a:lnTo>
                      <a:pt x="1636" y="467"/>
                    </a:lnTo>
                    <a:lnTo>
                      <a:pt x="1638" y="463"/>
                    </a:lnTo>
                    <a:lnTo>
                      <a:pt x="1623" y="433"/>
                    </a:lnTo>
                    <a:lnTo>
                      <a:pt x="1602" y="414"/>
                    </a:lnTo>
                    <a:lnTo>
                      <a:pt x="1624" y="409"/>
                    </a:lnTo>
                    <a:lnTo>
                      <a:pt x="1631" y="431"/>
                    </a:lnTo>
                    <a:lnTo>
                      <a:pt x="1658" y="457"/>
                    </a:lnTo>
                    <a:lnTo>
                      <a:pt x="1672" y="431"/>
                    </a:lnTo>
                    <a:lnTo>
                      <a:pt x="1701" y="406"/>
                    </a:lnTo>
                    <a:lnTo>
                      <a:pt x="1709" y="365"/>
                    </a:lnTo>
                    <a:lnTo>
                      <a:pt x="1687" y="346"/>
                    </a:lnTo>
                    <a:lnTo>
                      <a:pt x="1680" y="324"/>
                    </a:lnTo>
                    <a:lnTo>
                      <a:pt x="1680" y="306"/>
                    </a:lnTo>
                    <a:lnTo>
                      <a:pt x="1684" y="295"/>
                    </a:lnTo>
                    <a:lnTo>
                      <a:pt x="1701" y="285"/>
                    </a:lnTo>
                    <a:lnTo>
                      <a:pt x="1706" y="272"/>
                    </a:lnTo>
                    <a:lnTo>
                      <a:pt x="1696" y="265"/>
                    </a:lnTo>
                    <a:lnTo>
                      <a:pt x="1706" y="234"/>
                    </a:lnTo>
                    <a:lnTo>
                      <a:pt x="1677" y="228"/>
                    </a:lnTo>
                    <a:lnTo>
                      <a:pt x="1658" y="209"/>
                    </a:lnTo>
                    <a:lnTo>
                      <a:pt x="1629" y="190"/>
                    </a:lnTo>
                    <a:lnTo>
                      <a:pt x="1594" y="189"/>
                    </a:lnTo>
                    <a:lnTo>
                      <a:pt x="1585" y="207"/>
                    </a:lnTo>
                    <a:lnTo>
                      <a:pt x="1594" y="228"/>
                    </a:lnTo>
                    <a:lnTo>
                      <a:pt x="1594" y="265"/>
                    </a:lnTo>
                    <a:lnTo>
                      <a:pt x="1589" y="297"/>
                    </a:lnTo>
                    <a:lnTo>
                      <a:pt x="1577" y="336"/>
                    </a:lnTo>
                    <a:lnTo>
                      <a:pt x="1567" y="357"/>
                    </a:lnTo>
                    <a:lnTo>
                      <a:pt x="1565" y="374"/>
                    </a:lnTo>
                    <a:lnTo>
                      <a:pt x="1553" y="391"/>
                    </a:lnTo>
                    <a:lnTo>
                      <a:pt x="1551" y="401"/>
                    </a:lnTo>
                    <a:lnTo>
                      <a:pt x="1536" y="401"/>
                    </a:lnTo>
                    <a:lnTo>
                      <a:pt x="1524" y="375"/>
                    </a:lnTo>
                    <a:lnTo>
                      <a:pt x="1507" y="343"/>
                    </a:lnTo>
                    <a:lnTo>
                      <a:pt x="1522" y="290"/>
                    </a:lnTo>
                    <a:lnTo>
                      <a:pt x="1511" y="265"/>
                    </a:lnTo>
                    <a:lnTo>
                      <a:pt x="1488" y="238"/>
                    </a:lnTo>
                    <a:lnTo>
                      <a:pt x="1480" y="243"/>
                    </a:lnTo>
                    <a:lnTo>
                      <a:pt x="1478" y="258"/>
                    </a:lnTo>
                    <a:lnTo>
                      <a:pt x="1472" y="299"/>
                    </a:lnTo>
                    <a:lnTo>
                      <a:pt x="1472" y="316"/>
                    </a:lnTo>
                    <a:lnTo>
                      <a:pt x="1461" y="314"/>
                    </a:lnTo>
                    <a:lnTo>
                      <a:pt x="1456" y="301"/>
                    </a:lnTo>
                    <a:lnTo>
                      <a:pt x="1448" y="265"/>
                    </a:lnTo>
                    <a:lnTo>
                      <a:pt x="1429" y="238"/>
                    </a:lnTo>
                    <a:lnTo>
                      <a:pt x="1427" y="221"/>
                    </a:lnTo>
                    <a:lnTo>
                      <a:pt x="1427" y="204"/>
                    </a:lnTo>
                    <a:lnTo>
                      <a:pt x="1417" y="204"/>
                    </a:lnTo>
                    <a:lnTo>
                      <a:pt x="1407" y="216"/>
                    </a:lnTo>
                    <a:lnTo>
                      <a:pt x="1395" y="202"/>
                    </a:lnTo>
                    <a:lnTo>
                      <a:pt x="1378" y="199"/>
                    </a:lnTo>
                    <a:lnTo>
                      <a:pt x="1392" y="182"/>
                    </a:lnTo>
                    <a:lnTo>
                      <a:pt x="1405" y="172"/>
                    </a:lnTo>
                    <a:lnTo>
                      <a:pt x="1397" y="168"/>
                    </a:lnTo>
                    <a:lnTo>
                      <a:pt x="1373" y="192"/>
                    </a:lnTo>
                    <a:lnTo>
                      <a:pt x="1361" y="192"/>
                    </a:lnTo>
                    <a:lnTo>
                      <a:pt x="1365" y="185"/>
                    </a:lnTo>
                    <a:lnTo>
                      <a:pt x="1387" y="167"/>
                    </a:lnTo>
                    <a:lnTo>
                      <a:pt x="1405" y="148"/>
                    </a:lnTo>
                    <a:lnTo>
                      <a:pt x="1409" y="127"/>
                    </a:lnTo>
                    <a:lnTo>
                      <a:pt x="1387" y="92"/>
                    </a:lnTo>
                    <a:lnTo>
                      <a:pt x="1358" y="65"/>
                    </a:lnTo>
                    <a:lnTo>
                      <a:pt x="1354" y="36"/>
                    </a:lnTo>
                    <a:lnTo>
                      <a:pt x="1341" y="17"/>
                    </a:lnTo>
                    <a:lnTo>
                      <a:pt x="1322" y="0"/>
                    </a:lnTo>
                    <a:lnTo>
                      <a:pt x="1293" y="31"/>
                    </a:lnTo>
                    <a:lnTo>
                      <a:pt x="1324" y="24"/>
                    </a:lnTo>
                    <a:lnTo>
                      <a:pt x="1304" y="61"/>
                    </a:lnTo>
                    <a:lnTo>
                      <a:pt x="1295" y="51"/>
                    </a:lnTo>
                    <a:lnTo>
                      <a:pt x="1287" y="51"/>
                    </a:lnTo>
                    <a:lnTo>
                      <a:pt x="1270" y="82"/>
                    </a:lnTo>
                    <a:lnTo>
                      <a:pt x="1264" y="127"/>
                    </a:lnTo>
                    <a:lnTo>
                      <a:pt x="1264" y="156"/>
                    </a:lnTo>
                    <a:lnTo>
                      <a:pt x="1287" y="183"/>
                    </a:lnTo>
                    <a:lnTo>
                      <a:pt x="1302" y="202"/>
                    </a:lnTo>
                    <a:lnTo>
                      <a:pt x="1320" y="199"/>
                    </a:lnTo>
                    <a:lnTo>
                      <a:pt x="1324" y="204"/>
                    </a:lnTo>
                    <a:lnTo>
                      <a:pt x="1336" y="214"/>
                    </a:lnTo>
                    <a:lnTo>
                      <a:pt x="1353" y="211"/>
                    </a:lnTo>
                    <a:lnTo>
                      <a:pt x="1361" y="229"/>
                    </a:lnTo>
                    <a:lnTo>
                      <a:pt x="1351" y="224"/>
                    </a:lnTo>
                    <a:lnTo>
                      <a:pt x="1327" y="246"/>
                    </a:lnTo>
                    <a:lnTo>
                      <a:pt x="1322" y="273"/>
                    </a:lnTo>
                    <a:lnTo>
                      <a:pt x="1339" y="277"/>
                    </a:lnTo>
                    <a:lnTo>
                      <a:pt x="1353" y="265"/>
                    </a:lnTo>
                    <a:lnTo>
                      <a:pt x="1353" y="287"/>
                    </a:lnTo>
                    <a:lnTo>
                      <a:pt x="1351" y="294"/>
                    </a:lnTo>
                    <a:lnTo>
                      <a:pt x="1305" y="329"/>
                    </a:lnTo>
                    <a:lnTo>
                      <a:pt x="1295" y="346"/>
                    </a:lnTo>
                    <a:lnTo>
                      <a:pt x="1288" y="358"/>
                    </a:lnTo>
                    <a:lnTo>
                      <a:pt x="1295" y="379"/>
                    </a:lnTo>
                    <a:lnTo>
                      <a:pt x="1310" y="392"/>
                    </a:lnTo>
                    <a:lnTo>
                      <a:pt x="1300" y="413"/>
                    </a:lnTo>
                    <a:lnTo>
                      <a:pt x="1283" y="430"/>
                    </a:lnTo>
                    <a:lnTo>
                      <a:pt x="1287" y="404"/>
                    </a:lnTo>
                    <a:lnTo>
                      <a:pt x="1276" y="387"/>
                    </a:lnTo>
                    <a:lnTo>
                      <a:pt x="1263" y="370"/>
                    </a:lnTo>
                    <a:lnTo>
                      <a:pt x="1258" y="348"/>
                    </a:lnTo>
                    <a:lnTo>
                      <a:pt x="1275" y="328"/>
                    </a:lnTo>
                    <a:lnTo>
                      <a:pt x="1261" y="319"/>
                    </a:lnTo>
                    <a:lnTo>
                      <a:pt x="1231" y="297"/>
                    </a:lnTo>
                    <a:lnTo>
                      <a:pt x="1212" y="312"/>
                    </a:lnTo>
                    <a:lnTo>
                      <a:pt x="1215" y="336"/>
                    </a:lnTo>
                    <a:lnTo>
                      <a:pt x="1239" y="343"/>
                    </a:lnTo>
                    <a:lnTo>
                      <a:pt x="1241" y="368"/>
                    </a:lnTo>
                    <a:lnTo>
                      <a:pt x="1212" y="348"/>
                    </a:lnTo>
                    <a:lnTo>
                      <a:pt x="1205" y="355"/>
                    </a:lnTo>
                    <a:lnTo>
                      <a:pt x="1171" y="370"/>
                    </a:lnTo>
                    <a:lnTo>
                      <a:pt x="1108" y="346"/>
                    </a:lnTo>
                    <a:lnTo>
                      <a:pt x="1061" y="324"/>
                    </a:lnTo>
                    <a:lnTo>
                      <a:pt x="1044" y="312"/>
                    </a:lnTo>
                    <a:lnTo>
                      <a:pt x="1035" y="287"/>
                    </a:lnTo>
                    <a:lnTo>
                      <a:pt x="1017" y="262"/>
                    </a:lnTo>
                    <a:lnTo>
                      <a:pt x="954" y="287"/>
                    </a:lnTo>
                    <a:lnTo>
                      <a:pt x="922" y="307"/>
                    </a:lnTo>
                    <a:lnTo>
                      <a:pt x="954" y="319"/>
                    </a:lnTo>
                    <a:lnTo>
                      <a:pt x="983" y="306"/>
                    </a:lnTo>
                    <a:lnTo>
                      <a:pt x="1003" y="290"/>
                    </a:lnTo>
                    <a:lnTo>
                      <a:pt x="1027" y="290"/>
                    </a:lnTo>
                    <a:lnTo>
                      <a:pt x="1023" y="302"/>
                    </a:lnTo>
                    <a:lnTo>
                      <a:pt x="976" y="331"/>
                    </a:lnTo>
                    <a:lnTo>
                      <a:pt x="949" y="343"/>
                    </a:lnTo>
                    <a:lnTo>
                      <a:pt x="951" y="380"/>
                    </a:lnTo>
                    <a:lnTo>
                      <a:pt x="957" y="401"/>
                    </a:lnTo>
                    <a:lnTo>
                      <a:pt x="957" y="431"/>
                    </a:lnTo>
                    <a:lnTo>
                      <a:pt x="927" y="431"/>
                    </a:lnTo>
                    <a:lnTo>
                      <a:pt x="934" y="413"/>
                    </a:lnTo>
                    <a:lnTo>
                      <a:pt x="951" y="407"/>
                    </a:lnTo>
                    <a:lnTo>
                      <a:pt x="935" y="385"/>
                    </a:lnTo>
                    <a:lnTo>
                      <a:pt x="883" y="338"/>
                    </a:lnTo>
                    <a:lnTo>
                      <a:pt x="827" y="357"/>
                    </a:lnTo>
                    <a:lnTo>
                      <a:pt x="735" y="351"/>
                    </a:lnTo>
                    <a:lnTo>
                      <a:pt x="706" y="399"/>
                    </a:lnTo>
                    <a:lnTo>
                      <a:pt x="672" y="380"/>
                    </a:lnTo>
                    <a:lnTo>
                      <a:pt x="654" y="355"/>
                    </a:lnTo>
                    <a:lnTo>
                      <a:pt x="669" y="343"/>
                    </a:lnTo>
                    <a:lnTo>
                      <a:pt x="721" y="343"/>
                    </a:lnTo>
                    <a:lnTo>
                      <a:pt x="743" y="318"/>
                    </a:lnTo>
                    <a:lnTo>
                      <a:pt x="760" y="314"/>
                    </a:lnTo>
                    <a:lnTo>
                      <a:pt x="764" y="290"/>
                    </a:lnTo>
                    <a:lnTo>
                      <a:pt x="725" y="263"/>
                    </a:lnTo>
                    <a:lnTo>
                      <a:pt x="698" y="267"/>
                    </a:lnTo>
                    <a:lnTo>
                      <a:pt x="640" y="251"/>
                    </a:lnTo>
                    <a:lnTo>
                      <a:pt x="570" y="209"/>
                    </a:lnTo>
                    <a:lnTo>
                      <a:pt x="536" y="200"/>
                    </a:lnTo>
                    <a:lnTo>
                      <a:pt x="511" y="197"/>
                    </a:lnTo>
                    <a:lnTo>
                      <a:pt x="511" y="214"/>
                    </a:lnTo>
                    <a:lnTo>
                      <a:pt x="492" y="229"/>
                    </a:lnTo>
                    <a:lnTo>
                      <a:pt x="463" y="234"/>
                    </a:lnTo>
                    <a:lnTo>
                      <a:pt x="484" y="204"/>
                    </a:lnTo>
                    <a:lnTo>
                      <a:pt x="470" y="197"/>
                    </a:lnTo>
                    <a:lnTo>
                      <a:pt x="463" y="167"/>
                    </a:lnTo>
                    <a:lnTo>
                      <a:pt x="460" y="172"/>
                    </a:lnTo>
                    <a:lnTo>
                      <a:pt x="445" y="226"/>
                    </a:lnTo>
                    <a:lnTo>
                      <a:pt x="441" y="231"/>
                    </a:lnTo>
                    <a:lnTo>
                      <a:pt x="423" y="212"/>
                    </a:lnTo>
                    <a:lnTo>
                      <a:pt x="394" y="172"/>
                    </a:lnTo>
                    <a:lnTo>
                      <a:pt x="380" y="158"/>
                    </a:lnTo>
                    <a:lnTo>
                      <a:pt x="370" y="133"/>
                    </a:lnTo>
                    <a:lnTo>
                      <a:pt x="365" y="131"/>
                    </a:lnTo>
                    <a:lnTo>
                      <a:pt x="368" y="160"/>
                    </a:lnTo>
                    <a:lnTo>
                      <a:pt x="355" y="182"/>
                    </a:lnTo>
                    <a:lnTo>
                      <a:pt x="345" y="187"/>
                    </a:lnTo>
                    <a:lnTo>
                      <a:pt x="328" y="190"/>
                    </a:lnTo>
                    <a:lnTo>
                      <a:pt x="282" y="226"/>
                    </a:lnTo>
                    <a:lnTo>
                      <a:pt x="236" y="251"/>
                    </a:lnTo>
                    <a:lnTo>
                      <a:pt x="233" y="260"/>
                    </a:lnTo>
                    <a:lnTo>
                      <a:pt x="234" y="273"/>
                    </a:lnTo>
                    <a:lnTo>
                      <a:pt x="221" y="280"/>
                    </a:lnTo>
                    <a:lnTo>
                      <a:pt x="214" y="275"/>
                    </a:lnTo>
                    <a:lnTo>
                      <a:pt x="221" y="258"/>
                    </a:lnTo>
                    <a:lnTo>
                      <a:pt x="238" y="239"/>
                    </a:lnTo>
                    <a:lnTo>
                      <a:pt x="253" y="219"/>
                    </a:lnTo>
                    <a:lnTo>
                      <a:pt x="301" y="195"/>
                    </a:lnTo>
                    <a:lnTo>
                      <a:pt x="321" y="178"/>
                    </a:lnTo>
                    <a:lnTo>
                      <a:pt x="319" y="170"/>
                    </a:lnTo>
                    <a:lnTo>
                      <a:pt x="309" y="165"/>
                    </a:lnTo>
                    <a:lnTo>
                      <a:pt x="280" y="175"/>
                    </a:lnTo>
                    <a:lnTo>
                      <a:pt x="268" y="189"/>
                    </a:lnTo>
                    <a:lnTo>
                      <a:pt x="228" y="211"/>
                    </a:lnTo>
                    <a:lnTo>
                      <a:pt x="226" y="223"/>
                    </a:lnTo>
                    <a:lnTo>
                      <a:pt x="204" y="234"/>
                    </a:lnTo>
                    <a:lnTo>
                      <a:pt x="183" y="262"/>
                    </a:lnTo>
                    <a:lnTo>
                      <a:pt x="175" y="268"/>
                    </a:lnTo>
                    <a:lnTo>
                      <a:pt x="168" y="273"/>
                    </a:lnTo>
                    <a:lnTo>
                      <a:pt x="168" y="287"/>
                    </a:lnTo>
                    <a:lnTo>
                      <a:pt x="160" y="290"/>
                    </a:lnTo>
                    <a:lnTo>
                      <a:pt x="151" y="279"/>
                    </a:lnTo>
                    <a:lnTo>
                      <a:pt x="92" y="260"/>
                    </a:lnTo>
                    <a:lnTo>
                      <a:pt x="63" y="241"/>
                    </a:lnTo>
                    <a:lnTo>
                      <a:pt x="43" y="223"/>
                    </a:lnTo>
                    <a:lnTo>
                      <a:pt x="5" y="209"/>
                    </a:lnTo>
                    <a:lnTo>
                      <a:pt x="0" y="793"/>
                    </a:lnTo>
                    <a:lnTo>
                      <a:pt x="14" y="815"/>
                    </a:lnTo>
                    <a:lnTo>
                      <a:pt x="61" y="869"/>
                    </a:lnTo>
                    <a:lnTo>
                      <a:pt x="78" y="891"/>
                    </a:lnTo>
                    <a:lnTo>
                      <a:pt x="95" y="913"/>
                    </a:lnTo>
                    <a:lnTo>
                      <a:pt x="109" y="918"/>
                    </a:lnTo>
                    <a:lnTo>
                      <a:pt x="119" y="920"/>
                    </a:lnTo>
                    <a:lnTo>
                      <a:pt x="131" y="911"/>
                    </a:lnTo>
                    <a:lnTo>
                      <a:pt x="136" y="898"/>
                    </a:lnTo>
                    <a:lnTo>
                      <a:pt x="141" y="889"/>
                    </a:lnTo>
                    <a:lnTo>
                      <a:pt x="149" y="884"/>
                    </a:lnTo>
                    <a:lnTo>
                      <a:pt x="160" y="884"/>
                    </a:lnTo>
                    <a:lnTo>
                      <a:pt x="168" y="891"/>
                    </a:lnTo>
                    <a:lnTo>
                      <a:pt x="180" y="905"/>
                    </a:lnTo>
                    <a:lnTo>
                      <a:pt x="209" y="949"/>
                    </a:lnTo>
                    <a:lnTo>
                      <a:pt x="231" y="969"/>
                    </a:lnTo>
                    <a:lnTo>
                      <a:pt x="243" y="981"/>
                    </a:lnTo>
                    <a:lnTo>
                      <a:pt x="246" y="1001"/>
                    </a:lnTo>
                    <a:lnTo>
                      <a:pt x="256" y="1032"/>
                    </a:lnTo>
                    <a:lnTo>
                      <a:pt x="273" y="1054"/>
                    </a:lnTo>
                    <a:lnTo>
                      <a:pt x="292" y="1069"/>
                    </a:lnTo>
                    <a:lnTo>
                      <a:pt x="309" y="1079"/>
                    </a:lnTo>
                    <a:lnTo>
                      <a:pt x="316" y="1100"/>
                    </a:lnTo>
                    <a:lnTo>
                      <a:pt x="316" y="1130"/>
                    </a:lnTo>
                    <a:lnTo>
                      <a:pt x="312" y="1141"/>
                    </a:lnTo>
                    <a:lnTo>
                      <a:pt x="311" y="1163"/>
                    </a:lnTo>
                    <a:lnTo>
                      <a:pt x="316" y="1191"/>
                    </a:lnTo>
                    <a:lnTo>
                      <a:pt x="328" y="1217"/>
                    </a:lnTo>
                    <a:lnTo>
                      <a:pt x="350" y="1195"/>
                    </a:lnTo>
                    <a:lnTo>
                      <a:pt x="358" y="1208"/>
                    </a:lnTo>
                    <a:lnTo>
                      <a:pt x="375" y="1220"/>
                    </a:lnTo>
                    <a:lnTo>
                      <a:pt x="351" y="1215"/>
                    </a:lnTo>
                    <a:lnTo>
                      <a:pt x="367" y="1242"/>
                    </a:lnTo>
                    <a:lnTo>
                      <a:pt x="374" y="1249"/>
                    </a:lnTo>
                    <a:lnTo>
                      <a:pt x="365" y="1249"/>
                    </a:lnTo>
                    <a:lnTo>
                      <a:pt x="367" y="1261"/>
                    </a:lnTo>
                    <a:lnTo>
                      <a:pt x="389" y="1259"/>
                    </a:lnTo>
                    <a:lnTo>
                      <a:pt x="404" y="1244"/>
                    </a:lnTo>
                    <a:lnTo>
                      <a:pt x="402" y="1259"/>
                    </a:lnTo>
                    <a:lnTo>
                      <a:pt x="407" y="1264"/>
                    </a:lnTo>
                    <a:lnTo>
                      <a:pt x="404" y="1278"/>
                    </a:lnTo>
                    <a:lnTo>
                      <a:pt x="394" y="1271"/>
                    </a:lnTo>
                    <a:lnTo>
                      <a:pt x="380" y="1290"/>
                    </a:lnTo>
                    <a:lnTo>
                      <a:pt x="382" y="1303"/>
                    </a:lnTo>
                    <a:lnTo>
                      <a:pt x="399" y="1307"/>
                    </a:lnTo>
                    <a:lnTo>
                      <a:pt x="401" y="1322"/>
                    </a:lnTo>
                    <a:lnTo>
                      <a:pt x="413" y="1332"/>
                    </a:lnTo>
                    <a:lnTo>
                      <a:pt x="433" y="1341"/>
                    </a:lnTo>
                    <a:lnTo>
                      <a:pt x="421" y="1351"/>
                    </a:lnTo>
                    <a:lnTo>
                      <a:pt x="450" y="1349"/>
                    </a:lnTo>
                    <a:lnTo>
                      <a:pt x="458" y="1342"/>
                    </a:lnTo>
                    <a:lnTo>
                      <a:pt x="467" y="1358"/>
                    </a:lnTo>
                    <a:lnTo>
                      <a:pt x="472" y="1371"/>
                    </a:lnTo>
                    <a:lnTo>
                      <a:pt x="486" y="1380"/>
                    </a:lnTo>
                    <a:lnTo>
                      <a:pt x="499" y="1387"/>
                    </a:lnTo>
                    <a:lnTo>
                      <a:pt x="511" y="1409"/>
                    </a:lnTo>
                    <a:lnTo>
                      <a:pt x="514" y="1424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66" name="Freeform 18"/>
              <p:cNvSpPr>
                <a:spLocks/>
              </p:cNvSpPr>
              <p:nvPr/>
            </p:nvSpPr>
            <p:spPr bwMode="auto">
              <a:xfrm>
                <a:off x="1603572" y="1520127"/>
                <a:ext cx="317392" cy="212575"/>
              </a:xfrm>
              <a:custGeom>
                <a:avLst/>
                <a:gdLst>
                  <a:gd name="T0" fmla="*/ 68 w 533"/>
                  <a:gd name="T1" fmla="*/ 135 h 429"/>
                  <a:gd name="T2" fmla="*/ 57 w 533"/>
                  <a:gd name="T3" fmla="*/ 127 h 429"/>
                  <a:gd name="T4" fmla="*/ 51 w 533"/>
                  <a:gd name="T5" fmla="*/ 118 h 429"/>
                  <a:gd name="T6" fmla="*/ 30 w 533"/>
                  <a:gd name="T7" fmla="*/ 116 h 429"/>
                  <a:gd name="T8" fmla="*/ 21 w 533"/>
                  <a:gd name="T9" fmla="*/ 103 h 429"/>
                  <a:gd name="T10" fmla="*/ 52 w 533"/>
                  <a:gd name="T11" fmla="*/ 95 h 429"/>
                  <a:gd name="T12" fmla="*/ 78 w 533"/>
                  <a:gd name="T13" fmla="*/ 91 h 429"/>
                  <a:gd name="T14" fmla="*/ 70 w 533"/>
                  <a:gd name="T15" fmla="*/ 82 h 429"/>
                  <a:gd name="T16" fmla="*/ 33 w 533"/>
                  <a:gd name="T17" fmla="*/ 82 h 429"/>
                  <a:gd name="T18" fmla="*/ 10 w 533"/>
                  <a:gd name="T19" fmla="*/ 78 h 429"/>
                  <a:gd name="T20" fmla="*/ 22 w 533"/>
                  <a:gd name="T21" fmla="*/ 66 h 429"/>
                  <a:gd name="T22" fmla="*/ 33 w 533"/>
                  <a:gd name="T23" fmla="*/ 63 h 429"/>
                  <a:gd name="T24" fmla="*/ 22 w 533"/>
                  <a:gd name="T25" fmla="*/ 57 h 429"/>
                  <a:gd name="T26" fmla="*/ 4 w 533"/>
                  <a:gd name="T27" fmla="*/ 53 h 429"/>
                  <a:gd name="T28" fmla="*/ 9 w 533"/>
                  <a:gd name="T29" fmla="*/ 34 h 429"/>
                  <a:gd name="T30" fmla="*/ 33 w 533"/>
                  <a:gd name="T31" fmla="*/ 11 h 429"/>
                  <a:gd name="T32" fmla="*/ 51 w 533"/>
                  <a:gd name="T33" fmla="*/ 10 h 429"/>
                  <a:gd name="T34" fmla="*/ 61 w 533"/>
                  <a:gd name="T35" fmla="*/ 31 h 429"/>
                  <a:gd name="T36" fmla="*/ 67 w 533"/>
                  <a:gd name="T37" fmla="*/ 29 h 429"/>
                  <a:gd name="T38" fmla="*/ 69 w 533"/>
                  <a:gd name="T39" fmla="*/ 11 h 429"/>
                  <a:gd name="T40" fmla="*/ 77 w 533"/>
                  <a:gd name="T41" fmla="*/ 13 h 429"/>
                  <a:gd name="T42" fmla="*/ 89 w 533"/>
                  <a:gd name="T43" fmla="*/ 16 h 429"/>
                  <a:gd name="T44" fmla="*/ 101 w 533"/>
                  <a:gd name="T45" fmla="*/ 15 h 429"/>
                  <a:gd name="T46" fmla="*/ 105 w 533"/>
                  <a:gd name="T47" fmla="*/ 37 h 429"/>
                  <a:gd name="T48" fmla="*/ 109 w 533"/>
                  <a:gd name="T49" fmla="*/ 45 h 429"/>
                  <a:gd name="T50" fmla="*/ 118 w 533"/>
                  <a:gd name="T51" fmla="*/ 34 h 429"/>
                  <a:gd name="T52" fmla="*/ 118 w 533"/>
                  <a:gd name="T53" fmla="*/ 5 h 429"/>
                  <a:gd name="T54" fmla="*/ 127 w 533"/>
                  <a:gd name="T55" fmla="*/ 4 h 429"/>
                  <a:gd name="T56" fmla="*/ 137 w 533"/>
                  <a:gd name="T57" fmla="*/ 25 h 429"/>
                  <a:gd name="T58" fmla="*/ 148 w 533"/>
                  <a:gd name="T59" fmla="*/ 67 h 429"/>
                  <a:gd name="T60" fmla="*/ 157 w 533"/>
                  <a:gd name="T61" fmla="*/ 79 h 429"/>
                  <a:gd name="T62" fmla="*/ 181 w 533"/>
                  <a:gd name="T63" fmla="*/ 92 h 429"/>
                  <a:gd name="T64" fmla="*/ 190 w 533"/>
                  <a:gd name="T65" fmla="*/ 97 h 429"/>
                  <a:gd name="T66" fmla="*/ 186 w 533"/>
                  <a:gd name="T67" fmla="*/ 107 h 429"/>
                  <a:gd name="T68" fmla="*/ 178 w 533"/>
                  <a:gd name="T69" fmla="*/ 106 h 429"/>
                  <a:gd name="T70" fmla="*/ 171 w 533"/>
                  <a:gd name="T71" fmla="*/ 107 h 429"/>
                  <a:gd name="T72" fmla="*/ 163 w 533"/>
                  <a:gd name="T73" fmla="*/ 111 h 429"/>
                  <a:gd name="T74" fmla="*/ 164 w 533"/>
                  <a:gd name="T75" fmla="*/ 115 h 429"/>
                  <a:gd name="T76" fmla="*/ 175 w 533"/>
                  <a:gd name="T77" fmla="*/ 114 h 429"/>
                  <a:gd name="T78" fmla="*/ 177 w 533"/>
                  <a:gd name="T79" fmla="*/ 124 h 429"/>
                  <a:gd name="T80" fmla="*/ 159 w 533"/>
                  <a:gd name="T81" fmla="*/ 129 h 429"/>
                  <a:gd name="T82" fmla="*/ 127 w 533"/>
                  <a:gd name="T83" fmla="*/ 118 h 429"/>
                  <a:gd name="T84" fmla="*/ 106 w 533"/>
                  <a:gd name="T85" fmla="*/ 127 h 429"/>
                  <a:gd name="T86" fmla="*/ 73 w 533"/>
                  <a:gd name="T87" fmla="*/ 137 h 429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w 533"/>
                  <a:gd name="T133" fmla="*/ 0 h 429"/>
                  <a:gd name="T134" fmla="*/ 533 w 533"/>
                  <a:gd name="T135" fmla="*/ 429 h 429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T132" t="T133" r="T134" b="T135"/>
                <a:pathLst>
                  <a:path w="533" h="429">
                    <a:moveTo>
                      <a:pt x="205" y="429"/>
                    </a:moveTo>
                    <a:lnTo>
                      <a:pt x="190" y="422"/>
                    </a:lnTo>
                    <a:lnTo>
                      <a:pt x="164" y="419"/>
                    </a:lnTo>
                    <a:lnTo>
                      <a:pt x="159" y="397"/>
                    </a:lnTo>
                    <a:lnTo>
                      <a:pt x="161" y="378"/>
                    </a:lnTo>
                    <a:lnTo>
                      <a:pt x="144" y="371"/>
                    </a:lnTo>
                    <a:lnTo>
                      <a:pt x="117" y="373"/>
                    </a:lnTo>
                    <a:lnTo>
                      <a:pt x="83" y="363"/>
                    </a:lnTo>
                    <a:lnTo>
                      <a:pt x="71" y="349"/>
                    </a:lnTo>
                    <a:lnTo>
                      <a:pt x="58" y="322"/>
                    </a:lnTo>
                    <a:lnTo>
                      <a:pt x="59" y="303"/>
                    </a:lnTo>
                    <a:lnTo>
                      <a:pt x="146" y="298"/>
                    </a:lnTo>
                    <a:lnTo>
                      <a:pt x="198" y="295"/>
                    </a:lnTo>
                    <a:lnTo>
                      <a:pt x="219" y="286"/>
                    </a:lnTo>
                    <a:lnTo>
                      <a:pt x="217" y="269"/>
                    </a:lnTo>
                    <a:lnTo>
                      <a:pt x="195" y="256"/>
                    </a:lnTo>
                    <a:lnTo>
                      <a:pt x="161" y="249"/>
                    </a:lnTo>
                    <a:lnTo>
                      <a:pt x="92" y="256"/>
                    </a:lnTo>
                    <a:lnTo>
                      <a:pt x="56" y="256"/>
                    </a:lnTo>
                    <a:lnTo>
                      <a:pt x="29" y="244"/>
                    </a:lnTo>
                    <a:lnTo>
                      <a:pt x="25" y="227"/>
                    </a:lnTo>
                    <a:lnTo>
                      <a:pt x="61" y="207"/>
                    </a:lnTo>
                    <a:lnTo>
                      <a:pt x="90" y="202"/>
                    </a:lnTo>
                    <a:lnTo>
                      <a:pt x="93" y="197"/>
                    </a:lnTo>
                    <a:lnTo>
                      <a:pt x="88" y="186"/>
                    </a:lnTo>
                    <a:lnTo>
                      <a:pt x="63" y="178"/>
                    </a:lnTo>
                    <a:lnTo>
                      <a:pt x="35" y="171"/>
                    </a:lnTo>
                    <a:lnTo>
                      <a:pt x="12" y="166"/>
                    </a:lnTo>
                    <a:lnTo>
                      <a:pt x="0" y="151"/>
                    </a:lnTo>
                    <a:lnTo>
                      <a:pt x="25" y="105"/>
                    </a:lnTo>
                    <a:lnTo>
                      <a:pt x="46" y="66"/>
                    </a:lnTo>
                    <a:lnTo>
                      <a:pt x="93" y="34"/>
                    </a:lnTo>
                    <a:lnTo>
                      <a:pt x="129" y="6"/>
                    </a:lnTo>
                    <a:lnTo>
                      <a:pt x="144" y="30"/>
                    </a:lnTo>
                    <a:lnTo>
                      <a:pt x="144" y="61"/>
                    </a:lnTo>
                    <a:lnTo>
                      <a:pt x="170" y="98"/>
                    </a:lnTo>
                    <a:lnTo>
                      <a:pt x="190" y="108"/>
                    </a:lnTo>
                    <a:lnTo>
                      <a:pt x="188" y="91"/>
                    </a:lnTo>
                    <a:lnTo>
                      <a:pt x="190" y="62"/>
                    </a:lnTo>
                    <a:lnTo>
                      <a:pt x="193" y="35"/>
                    </a:lnTo>
                    <a:lnTo>
                      <a:pt x="202" y="29"/>
                    </a:lnTo>
                    <a:lnTo>
                      <a:pt x="215" y="40"/>
                    </a:lnTo>
                    <a:lnTo>
                      <a:pt x="234" y="51"/>
                    </a:lnTo>
                    <a:lnTo>
                      <a:pt x="251" y="49"/>
                    </a:lnTo>
                    <a:lnTo>
                      <a:pt x="265" y="37"/>
                    </a:lnTo>
                    <a:lnTo>
                      <a:pt x="282" y="47"/>
                    </a:lnTo>
                    <a:lnTo>
                      <a:pt x="304" y="83"/>
                    </a:lnTo>
                    <a:lnTo>
                      <a:pt x="295" y="115"/>
                    </a:lnTo>
                    <a:lnTo>
                      <a:pt x="295" y="134"/>
                    </a:lnTo>
                    <a:lnTo>
                      <a:pt x="305" y="142"/>
                    </a:lnTo>
                    <a:lnTo>
                      <a:pt x="326" y="132"/>
                    </a:lnTo>
                    <a:lnTo>
                      <a:pt x="332" y="108"/>
                    </a:lnTo>
                    <a:lnTo>
                      <a:pt x="326" y="52"/>
                    </a:lnTo>
                    <a:lnTo>
                      <a:pt x="332" y="17"/>
                    </a:lnTo>
                    <a:lnTo>
                      <a:pt x="343" y="0"/>
                    </a:lnTo>
                    <a:lnTo>
                      <a:pt x="356" y="13"/>
                    </a:lnTo>
                    <a:lnTo>
                      <a:pt x="378" y="51"/>
                    </a:lnTo>
                    <a:lnTo>
                      <a:pt x="383" y="78"/>
                    </a:lnTo>
                    <a:lnTo>
                      <a:pt x="411" y="169"/>
                    </a:lnTo>
                    <a:lnTo>
                      <a:pt x="416" y="210"/>
                    </a:lnTo>
                    <a:lnTo>
                      <a:pt x="428" y="236"/>
                    </a:lnTo>
                    <a:lnTo>
                      <a:pt x="441" y="247"/>
                    </a:lnTo>
                    <a:lnTo>
                      <a:pt x="473" y="275"/>
                    </a:lnTo>
                    <a:lnTo>
                      <a:pt x="509" y="288"/>
                    </a:lnTo>
                    <a:lnTo>
                      <a:pt x="533" y="292"/>
                    </a:lnTo>
                    <a:lnTo>
                      <a:pt x="533" y="303"/>
                    </a:lnTo>
                    <a:lnTo>
                      <a:pt x="526" y="334"/>
                    </a:lnTo>
                    <a:lnTo>
                      <a:pt x="521" y="334"/>
                    </a:lnTo>
                    <a:lnTo>
                      <a:pt x="514" y="336"/>
                    </a:lnTo>
                    <a:lnTo>
                      <a:pt x="499" y="332"/>
                    </a:lnTo>
                    <a:lnTo>
                      <a:pt x="485" y="332"/>
                    </a:lnTo>
                    <a:lnTo>
                      <a:pt x="480" y="336"/>
                    </a:lnTo>
                    <a:lnTo>
                      <a:pt x="467" y="344"/>
                    </a:lnTo>
                    <a:lnTo>
                      <a:pt x="458" y="349"/>
                    </a:lnTo>
                    <a:lnTo>
                      <a:pt x="456" y="358"/>
                    </a:lnTo>
                    <a:lnTo>
                      <a:pt x="461" y="359"/>
                    </a:lnTo>
                    <a:lnTo>
                      <a:pt x="475" y="359"/>
                    </a:lnTo>
                    <a:lnTo>
                      <a:pt x="490" y="356"/>
                    </a:lnTo>
                    <a:lnTo>
                      <a:pt x="499" y="366"/>
                    </a:lnTo>
                    <a:lnTo>
                      <a:pt x="497" y="387"/>
                    </a:lnTo>
                    <a:lnTo>
                      <a:pt x="473" y="404"/>
                    </a:lnTo>
                    <a:lnTo>
                      <a:pt x="446" y="404"/>
                    </a:lnTo>
                    <a:lnTo>
                      <a:pt x="388" y="378"/>
                    </a:lnTo>
                    <a:lnTo>
                      <a:pt x="356" y="371"/>
                    </a:lnTo>
                    <a:lnTo>
                      <a:pt x="346" y="381"/>
                    </a:lnTo>
                    <a:lnTo>
                      <a:pt x="297" y="398"/>
                    </a:lnTo>
                    <a:lnTo>
                      <a:pt x="234" y="421"/>
                    </a:lnTo>
                    <a:lnTo>
                      <a:pt x="205" y="429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67" name="Freeform 19"/>
              <p:cNvSpPr>
                <a:spLocks/>
              </p:cNvSpPr>
              <p:nvPr/>
            </p:nvSpPr>
            <p:spPr bwMode="auto">
              <a:xfrm>
                <a:off x="2376230" y="2748486"/>
                <a:ext cx="2872" cy="6727"/>
              </a:xfrm>
              <a:custGeom>
                <a:avLst/>
                <a:gdLst>
                  <a:gd name="T0" fmla="*/ 0 w 10"/>
                  <a:gd name="T1" fmla="*/ 2 h 14"/>
                  <a:gd name="T2" fmla="*/ 1 w 10"/>
                  <a:gd name="T3" fmla="*/ 2 h 14"/>
                  <a:gd name="T4" fmla="*/ 1 w 10"/>
                  <a:gd name="T5" fmla="*/ 1 h 14"/>
                  <a:gd name="T6" fmla="*/ 1 w 10"/>
                  <a:gd name="T7" fmla="*/ 1 h 14"/>
                  <a:gd name="T8" fmla="*/ 1 w 10"/>
                  <a:gd name="T9" fmla="*/ 0 h 14"/>
                  <a:gd name="T10" fmla="*/ 2 w 10"/>
                  <a:gd name="T11" fmla="*/ 0 h 14"/>
                  <a:gd name="T12" fmla="*/ 2 w 10"/>
                  <a:gd name="T13" fmla="*/ 0 h 14"/>
                  <a:gd name="T14" fmla="*/ 2 w 10"/>
                  <a:gd name="T15" fmla="*/ 1 h 14"/>
                  <a:gd name="T16" fmla="*/ 2 w 10"/>
                  <a:gd name="T17" fmla="*/ 2 h 14"/>
                  <a:gd name="T18" fmla="*/ 1 w 10"/>
                  <a:gd name="T19" fmla="*/ 2 h 14"/>
                  <a:gd name="T20" fmla="*/ 1 w 10"/>
                  <a:gd name="T21" fmla="*/ 2 h 14"/>
                  <a:gd name="T22" fmla="*/ 1 w 10"/>
                  <a:gd name="T23" fmla="*/ 3 h 14"/>
                  <a:gd name="T24" fmla="*/ 1 w 10"/>
                  <a:gd name="T25" fmla="*/ 3 h 14"/>
                  <a:gd name="T26" fmla="*/ 0 w 10"/>
                  <a:gd name="T27" fmla="*/ 3 h 14"/>
                  <a:gd name="T28" fmla="*/ 0 w 10"/>
                  <a:gd name="T29" fmla="*/ 3 h 14"/>
                  <a:gd name="T30" fmla="*/ 0 w 10"/>
                  <a:gd name="T31" fmla="*/ 2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4"/>
                  <a:gd name="T50" fmla="*/ 10 w 10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4">
                    <a:moveTo>
                      <a:pt x="0" y="11"/>
                    </a:moveTo>
                    <a:lnTo>
                      <a:pt x="3" y="7"/>
                    </a:lnTo>
                    <a:lnTo>
                      <a:pt x="3" y="6"/>
                    </a:lnTo>
                    <a:lnTo>
                      <a:pt x="5" y="4"/>
                    </a:lnTo>
                    <a:lnTo>
                      <a:pt x="6" y="2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0" y="4"/>
                    </a:lnTo>
                    <a:lnTo>
                      <a:pt x="8" y="7"/>
                    </a:lnTo>
                    <a:lnTo>
                      <a:pt x="6" y="9"/>
                    </a:lnTo>
                    <a:lnTo>
                      <a:pt x="5" y="11"/>
                    </a:lnTo>
                    <a:lnTo>
                      <a:pt x="5" y="12"/>
                    </a:lnTo>
                    <a:lnTo>
                      <a:pt x="5" y="14"/>
                    </a:lnTo>
                    <a:lnTo>
                      <a:pt x="1" y="14"/>
                    </a:lnTo>
                    <a:lnTo>
                      <a:pt x="0" y="12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68" name="Freeform 20"/>
              <p:cNvSpPr>
                <a:spLocks/>
              </p:cNvSpPr>
              <p:nvPr/>
            </p:nvSpPr>
            <p:spPr bwMode="auto">
              <a:xfrm>
                <a:off x="2394899" y="2752523"/>
                <a:ext cx="5745" cy="2691"/>
              </a:xfrm>
              <a:custGeom>
                <a:avLst/>
                <a:gdLst>
                  <a:gd name="T0" fmla="*/ 1 w 9"/>
                  <a:gd name="T1" fmla="*/ 1 h 5"/>
                  <a:gd name="T2" fmla="*/ 1 w 9"/>
                  <a:gd name="T3" fmla="*/ 0 h 5"/>
                  <a:gd name="T4" fmla="*/ 2 w 9"/>
                  <a:gd name="T5" fmla="*/ 0 h 5"/>
                  <a:gd name="T6" fmla="*/ 3 w 9"/>
                  <a:gd name="T7" fmla="*/ 0 h 5"/>
                  <a:gd name="T8" fmla="*/ 3 w 9"/>
                  <a:gd name="T9" fmla="*/ 1 h 5"/>
                  <a:gd name="T10" fmla="*/ 2 w 9"/>
                  <a:gd name="T11" fmla="*/ 1 h 5"/>
                  <a:gd name="T12" fmla="*/ 1 w 9"/>
                  <a:gd name="T13" fmla="*/ 1 h 5"/>
                  <a:gd name="T14" fmla="*/ 1 w 9"/>
                  <a:gd name="T15" fmla="*/ 1 h 5"/>
                  <a:gd name="T16" fmla="*/ 0 w 9"/>
                  <a:gd name="T17" fmla="*/ 1 h 5"/>
                  <a:gd name="T18" fmla="*/ 1 w 9"/>
                  <a:gd name="T19" fmla="*/ 1 h 5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w 9"/>
                  <a:gd name="T31" fmla="*/ 0 h 5"/>
                  <a:gd name="T32" fmla="*/ 9 w 9"/>
                  <a:gd name="T33" fmla="*/ 5 h 5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T30" t="T31" r="T32" b="T33"/>
                <a:pathLst>
                  <a:path w="9" h="5">
                    <a:moveTo>
                      <a:pt x="2" y="3"/>
                    </a:moveTo>
                    <a:lnTo>
                      <a:pt x="3" y="0"/>
                    </a:lnTo>
                    <a:lnTo>
                      <a:pt x="5" y="0"/>
                    </a:lnTo>
                    <a:lnTo>
                      <a:pt x="9" y="2"/>
                    </a:lnTo>
                    <a:lnTo>
                      <a:pt x="9" y="3"/>
                    </a:lnTo>
                    <a:lnTo>
                      <a:pt x="7" y="3"/>
                    </a:lnTo>
                    <a:lnTo>
                      <a:pt x="3" y="5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2" y="3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69" name="Freeform 21"/>
              <p:cNvSpPr>
                <a:spLocks/>
              </p:cNvSpPr>
              <p:nvPr/>
            </p:nvSpPr>
            <p:spPr bwMode="auto">
              <a:xfrm>
                <a:off x="2376230" y="2747141"/>
                <a:ext cx="0" cy="1345"/>
              </a:xfrm>
              <a:custGeom>
                <a:avLst/>
                <a:gdLst>
                  <a:gd name="T0" fmla="*/ 0 w 3"/>
                  <a:gd name="T1" fmla="*/ 0 h 3"/>
                  <a:gd name="T2" fmla="*/ 0 w 3"/>
                  <a:gd name="T3" fmla="*/ 0 h 3"/>
                  <a:gd name="T4" fmla="*/ 0 w 3"/>
                  <a:gd name="T5" fmla="*/ 1 h 3"/>
                  <a:gd name="T6" fmla="*/ 0 w 3"/>
                  <a:gd name="T7" fmla="*/ 1 h 3"/>
                  <a:gd name="T8" fmla="*/ 0 w 3"/>
                  <a:gd name="T9" fmla="*/ 1 h 3"/>
                  <a:gd name="T10" fmla="*/ 0 w 3"/>
                  <a:gd name="T11" fmla="*/ 1 h 3"/>
                  <a:gd name="T12" fmla="*/ 0 w 3"/>
                  <a:gd name="T13" fmla="*/ 0 h 3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3"/>
                  <a:gd name="T22" fmla="*/ 0 h 3"/>
                  <a:gd name="T23" fmla="*/ 0 w 3"/>
                  <a:gd name="T24" fmla="*/ 3 h 3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3" h="3">
                    <a:moveTo>
                      <a:pt x="2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2" y="3"/>
                    </a:lnTo>
                    <a:lnTo>
                      <a:pt x="3" y="2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70" name="Freeform 22"/>
              <p:cNvSpPr>
                <a:spLocks/>
              </p:cNvSpPr>
              <p:nvPr/>
            </p:nvSpPr>
            <p:spPr bwMode="auto">
              <a:xfrm>
                <a:off x="2588782" y="2844011"/>
                <a:ext cx="10053" cy="5382"/>
              </a:xfrm>
              <a:custGeom>
                <a:avLst/>
                <a:gdLst>
                  <a:gd name="T0" fmla="*/ 0 w 15"/>
                  <a:gd name="T1" fmla="*/ 1 h 13"/>
                  <a:gd name="T2" fmla="*/ 0 w 15"/>
                  <a:gd name="T3" fmla="*/ 3 h 13"/>
                  <a:gd name="T4" fmla="*/ 0 w 15"/>
                  <a:gd name="T5" fmla="*/ 4 h 13"/>
                  <a:gd name="T6" fmla="*/ 2 w 15"/>
                  <a:gd name="T7" fmla="*/ 3 h 13"/>
                  <a:gd name="T8" fmla="*/ 3 w 15"/>
                  <a:gd name="T9" fmla="*/ 3 h 13"/>
                  <a:gd name="T10" fmla="*/ 5 w 15"/>
                  <a:gd name="T11" fmla="*/ 3 h 13"/>
                  <a:gd name="T12" fmla="*/ 6 w 15"/>
                  <a:gd name="T13" fmla="*/ 2 h 13"/>
                  <a:gd name="T14" fmla="*/ 5 w 15"/>
                  <a:gd name="T15" fmla="*/ 0 h 13"/>
                  <a:gd name="T16" fmla="*/ 4 w 15"/>
                  <a:gd name="T17" fmla="*/ 0 h 13"/>
                  <a:gd name="T18" fmla="*/ 3 w 15"/>
                  <a:gd name="T19" fmla="*/ 1 h 13"/>
                  <a:gd name="T20" fmla="*/ 0 w 15"/>
                  <a:gd name="T21" fmla="*/ 1 h 13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5"/>
                  <a:gd name="T34" fmla="*/ 0 h 13"/>
                  <a:gd name="T35" fmla="*/ 15 w 15"/>
                  <a:gd name="T36" fmla="*/ 13 h 13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5" h="13">
                    <a:moveTo>
                      <a:pt x="1" y="3"/>
                    </a:moveTo>
                    <a:lnTo>
                      <a:pt x="0" y="10"/>
                    </a:lnTo>
                    <a:lnTo>
                      <a:pt x="1" y="13"/>
                    </a:lnTo>
                    <a:lnTo>
                      <a:pt x="6" y="10"/>
                    </a:lnTo>
                    <a:lnTo>
                      <a:pt x="8" y="10"/>
                    </a:lnTo>
                    <a:lnTo>
                      <a:pt x="13" y="10"/>
                    </a:lnTo>
                    <a:lnTo>
                      <a:pt x="15" y="6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8" y="3"/>
                    </a:lnTo>
                    <a:lnTo>
                      <a:pt x="1" y="3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71" name="Freeform 23"/>
              <p:cNvSpPr>
                <a:spLocks/>
              </p:cNvSpPr>
              <p:nvPr/>
            </p:nvSpPr>
            <p:spPr bwMode="auto">
              <a:xfrm>
                <a:off x="2588782" y="2831902"/>
                <a:ext cx="0" cy="4037"/>
              </a:xfrm>
              <a:custGeom>
                <a:avLst/>
                <a:gdLst>
                  <a:gd name="T0" fmla="*/ 0 w 7"/>
                  <a:gd name="T1" fmla="*/ 0 h 9"/>
                  <a:gd name="T2" fmla="*/ 0 w 7"/>
                  <a:gd name="T3" fmla="*/ 1 h 9"/>
                  <a:gd name="T4" fmla="*/ 0 w 7"/>
                  <a:gd name="T5" fmla="*/ 2 h 9"/>
                  <a:gd name="T6" fmla="*/ 0 w 7"/>
                  <a:gd name="T7" fmla="*/ 3 h 9"/>
                  <a:gd name="T8" fmla="*/ 0 w 7"/>
                  <a:gd name="T9" fmla="*/ 2 h 9"/>
                  <a:gd name="T10" fmla="*/ 0 w 7"/>
                  <a:gd name="T11" fmla="*/ 1 h 9"/>
                  <a:gd name="T12" fmla="*/ 0 w 7"/>
                  <a:gd name="T13" fmla="*/ 0 h 9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7"/>
                  <a:gd name="T22" fmla="*/ 0 h 9"/>
                  <a:gd name="T23" fmla="*/ 0 w 7"/>
                  <a:gd name="T24" fmla="*/ 9 h 9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7" h="9">
                    <a:moveTo>
                      <a:pt x="5" y="0"/>
                    </a:moveTo>
                    <a:lnTo>
                      <a:pt x="0" y="2"/>
                    </a:lnTo>
                    <a:lnTo>
                      <a:pt x="2" y="6"/>
                    </a:lnTo>
                    <a:lnTo>
                      <a:pt x="5" y="9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72" name="Freeform 24"/>
              <p:cNvSpPr>
                <a:spLocks/>
              </p:cNvSpPr>
              <p:nvPr/>
            </p:nvSpPr>
            <p:spPr bwMode="auto">
              <a:xfrm>
                <a:off x="2588782" y="2823829"/>
                <a:ext cx="0" cy="4037"/>
              </a:xfrm>
              <a:custGeom>
                <a:avLst/>
                <a:gdLst>
                  <a:gd name="T0" fmla="*/ 0 w 7"/>
                  <a:gd name="T1" fmla="*/ 2 h 9"/>
                  <a:gd name="T2" fmla="*/ 0 w 7"/>
                  <a:gd name="T3" fmla="*/ 1 h 9"/>
                  <a:gd name="T4" fmla="*/ 0 w 7"/>
                  <a:gd name="T5" fmla="*/ 0 h 9"/>
                  <a:gd name="T6" fmla="*/ 0 w 7"/>
                  <a:gd name="T7" fmla="*/ 0 h 9"/>
                  <a:gd name="T8" fmla="*/ 0 w 7"/>
                  <a:gd name="T9" fmla="*/ 0 h 9"/>
                  <a:gd name="T10" fmla="*/ 0 w 7"/>
                  <a:gd name="T11" fmla="*/ 2 h 9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7"/>
                  <a:gd name="T19" fmla="*/ 0 h 9"/>
                  <a:gd name="T20" fmla="*/ 0 w 7"/>
                  <a:gd name="T21" fmla="*/ 9 h 9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7" h="9">
                    <a:moveTo>
                      <a:pt x="2" y="9"/>
                    </a:moveTo>
                    <a:lnTo>
                      <a:pt x="7" y="4"/>
                    </a:lnTo>
                    <a:lnTo>
                      <a:pt x="7" y="0"/>
                    </a:lnTo>
                    <a:lnTo>
                      <a:pt x="4" y="0"/>
                    </a:lnTo>
                    <a:lnTo>
                      <a:pt x="0" y="2"/>
                    </a:lnTo>
                    <a:lnTo>
                      <a:pt x="2" y="9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73" name="Freeform 25"/>
              <p:cNvSpPr>
                <a:spLocks/>
              </p:cNvSpPr>
              <p:nvPr/>
            </p:nvSpPr>
            <p:spPr bwMode="auto">
              <a:xfrm>
                <a:off x="2595963" y="2849392"/>
                <a:ext cx="2872" cy="1345"/>
              </a:xfrm>
              <a:custGeom>
                <a:avLst/>
                <a:gdLst>
                  <a:gd name="T0" fmla="*/ 2 w 4"/>
                  <a:gd name="T1" fmla="*/ 1 h 3"/>
                  <a:gd name="T2" fmla="*/ 2 w 4"/>
                  <a:gd name="T3" fmla="*/ 0 h 3"/>
                  <a:gd name="T4" fmla="*/ 1 w 4"/>
                  <a:gd name="T5" fmla="*/ 0 h 3"/>
                  <a:gd name="T6" fmla="*/ 0 w 4"/>
                  <a:gd name="T7" fmla="*/ 0 h 3"/>
                  <a:gd name="T8" fmla="*/ 0 w 4"/>
                  <a:gd name="T9" fmla="*/ 1 h 3"/>
                  <a:gd name="T10" fmla="*/ 1 w 4"/>
                  <a:gd name="T11" fmla="*/ 1 h 3"/>
                  <a:gd name="T12" fmla="*/ 1 w 4"/>
                  <a:gd name="T13" fmla="*/ 1 h 3"/>
                  <a:gd name="T14" fmla="*/ 2 w 4"/>
                  <a:gd name="T15" fmla="*/ 1 h 3"/>
                  <a:gd name="T16" fmla="*/ 2 w 4"/>
                  <a:gd name="T17" fmla="*/ 1 h 3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4"/>
                  <a:gd name="T28" fmla="*/ 0 h 3"/>
                  <a:gd name="T29" fmla="*/ 4 w 4"/>
                  <a:gd name="T30" fmla="*/ 3 h 3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4" h="3">
                    <a:moveTo>
                      <a:pt x="4" y="2"/>
                    </a:moveTo>
                    <a:lnTo>
                      <a:pt x="4" y="0"/>
                    </a:lnTo>
                    <a:lnTo>
                      <a:pt x="2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2" y="2"/>
                    </a:lnTo>
                    <a:lnTo>
                      <a:pt x="2" y="3"/>
                    </a:lnTo>
                    <a:lnTo>
                      <a:pt x="4" y="3"/>
                    </a:lnTo>
                    <a:lnTo>
                      <a:pt x="4" y="2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74" name="Freeform 26"/>
              <p:cNvSpPr>
                <a:spLocks/>
              </p:cNvSpPr>
              <p:nvPr/>
            </p:nvSpPr>
            <p:spPr bwMode="auto">
              <a:xfrm>
                <a:off x="2139262" y="2873610"/>
                <a:ext cx="83298" cy="61889"/>
              </a:xfrm>
              <a:custGeom>
                <a:avLst/>
                <a:gdLst>
                  <a:gd name="T0" fmla="*/ 46 w 137"/>
                  <a:gd name="T1" fmla="*/ 0 h 127"/>
                  <a:gd name="T2" fmla="*/ 42 w 137"/>
                  <a:gd name="T3" fmla="*/ 2 h 127"/>
                  <a:gd name="T4" fmla="*/ 34 w 137"/>
                  <a:gd name="T5" fmla="*/ 2 h 127"/>
                  <a:gd name="T6" fmla="*/ 29 w 137"/>
                  <a:gd name="T7" fmla="*/ 3 h 127"/>
                  <a:gd name="T8" fmla="*/ 22 w 137"/>
                  <a:gd name="T9" fmla="*/ 6 h 127"/>
                  <a:gd name="T10" fmla="*/ 14 w 137"/>
                  <a:gd name="T11" fmla="*/ 9 h 127"/>
                  <a:gd name="T12" fmla="*/ 7 w 137"/>
                  <a:gd name="T13" fmla="*/ 12 h 127"/>
                  <a:gd name="T14" fmla="*/ 0 w 137"/>
                  <a:gd name="T15" fmla="*/ 15 h 127"/>
                  <a:gd name="T16" fmla="*/ 5 w 137"/>
                  <a:gd name="T17" fmla="*/ 19 h 127"/>
                  <a:gd name="T18" fmla="*/ 14 w 137"/>
                  <a:gd name="T19" fmla="*/ 26 h 127"/>
                  <a:gd name="T20" fmla="*/ 20 w 137"/>
                  <a:gd name="T21" fmla="*/ 35 h 127"/>
                  <a:gd name="T22" fmla="*/ 25 w 137"/>
                  <a:gd name="T23" fmla="*/ 34 h 127"/>
                  <a:gd name="T24" fmla="*/ 32 w 137"/>
                  <a:gd name="T25" fmla="*/ 35 h 127"/>
                  <a:gd name="T26" fmla="*/ 39 w 137"/>
                  <a:gd name="T27" fmla="*/ 38 h 127"/>
                  <a:gd name="T28" fmla="*/ 49 w 137"/>
                  <a:gd name="T29" fmla="*/ 40 h 127"/>
                  <a:gd name="T30" fmla="*/ 45 w 137"/>
                  <a:gd name="T31" fmla="*/ 34 h 127"/>
                  <a:gd name="T32" fmla="*/ 45 w 137"/>
                  <a:gd name="T33" fmla="*/ 25 h 127"/>
                  <a:gd name="T34" fmla="*/ 45 w 137"/>
                  <a:gd name="T35" fmla="*/ 10 h 127"/>
                  <a:gd name="T36" fmla="*/ 46 w 137"/>
                  <a:gd name="T37" fmla="*/ 3 h 127"/>
                  <a:gd name="T38" fmla="*/ 46 w 137"/>
                  <a:gd name="T39" fmla="*/ 0 h 127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w 137"/>
                  <a:gd name="T61" fmla="*/ 0 h 127"/>
                  <a:gd name="T62" fmla="*/ 137 w 137"/>
                  <a:gd name="T63" fmla="*/ 127 h 127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T60" t="T61" r="T62" b="T63"/>
                <a:pathLst>
                  <a:path w="137" h="127">
                    <a:moveTo>
                      <a:pt x="130" y="0"/>
                    </a:moveTo>
                    <a:lnTo>
                      <a:pt x="117" y="6"/>
                    </a:lnTo>
                    <a:lnTo>
                      <a:pt x="96" y="6"/>
                    </a:lnTo>
                    <a:lnTo>
                      <a:pt x="81" y="8"/>
                    </a:lnTo>
                    <a:lnTo>
                      <a:pt x="61" y="18"/>
                    </a:lnTo>
                    <a:lnTo>
                      <a:pt x="40" y="27"/>
                    </a:lnTo>
                    <a:lnTo>
                      <a:pt x="20" y="39"/>
                    </a:lnTo>
                    <a:lnTo>
                      <a:pt x="0" y="49"/>
                    </a:lnTo>
                    <a:lnTo>
                      <a:pt x="15" y="59"/>
                    </a:lnTo>
                    <a:lnTo>
                      <a:pt x="40" y="83"/>
                    </a:lnTo>
                    <a:lnTo>
                      <a:pt x="56" y="110"/>
                    </a:lnTo>
                    <a:lnTo>
                      <a:pt x="71" y="108"/>
                    </a:lnTo>
                    <a:lnTo>
                      <a:pt x="90" y="110"/>
                    </a:lnTo>
                    <a:lnTo>
                      <a:pt x="108" y="122"/>
                    </a:lnTo>
                    <a:lnTo>
                      <a:pt x="137" y="127"/>
                    </a:lnTo>
                    <a:lnTo>
                      <a:pt x="125" y="107"/>
                    </a:lnTo>
                    <a:lnTo>
                      <a:pt x="125" y="79"/>
                    </a:lnTo>
                    <a:lnTo>
                      <a:pt x="125" y="32"/>
                    </a:lnTo>
                    <a:lnTo>
                      <a:pt x="130" y="10"/>
                    </a:lnTo>
                    <a:lnTo>
                      <a:pt x="130" y="0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75" name="Freeform 27"/>
              <p:cNvSpPr>
                <a:spLocks/>
              </p:cNvSpPr>
              <p:nvPr/>
            </p:nvSpPr>
            <p:spPr bwMode="auto">
              <a:xfrm>
                <a:off x="2173730" y="2927426"/>
                <a:ext cx="56011" cy="36326"/>
              </a:xfrm>
              <a:custGeom>
                <a:avLst/>
                <a:gdLst>
                  <a:gd name="T0" fmla="*/ 34 w 93"/>
                  <a:gd name="T1" fmla="*/ 9 h 80"/>
                  <a:gd name="T2" fmla="*/ 30 w 93"/>
                  <a:gd name="T3" fmla="*/ 6 h 80"/>
                  <a:gd name="T4" fmla="*/ 19 w 93"/>
                  <a:gd name="T5" fmla="*/ 4 h 80"/>
                  <a:gd name="T6" fmla="*/ 12 w 93"/>
                  <a:gd name="T7" fmla="*/ 1 h 80"/>
                  <a:gd name="T8" fmla="*/ 5 w 93"/>
                  <a:gd name="T9" fmla="*/ 0 h 80"/>
                  <a:gd name="T10" fmla="*/ 0 w 93"/>
                  <a:gd name="T11" fmla="*/ 1 h 80"/>
                  <a:gd name="T12" fmla="*/ 0 w 93"/>
                  <a:gd name="T13" fmla="*/ 6 h 80"/>
                  <a:gd name="T14" fmla="*/ 8 w 93"/>
                  <a:gd name="T15" fmla="*/ 12 h 80"/>
                  <a:gd name="T16" fmla="*/ 6 w 93"/>
                  <a:gd name="T17" fmla="*/ 7 h 80"/>
                  <a:gd name="T18" fmla="*/ 10 w 93"/>
                  <a:gd name="T19" fmla="*/ 7 h 80"/>
                  <a:gd name="T20" fmla="*/ 12 w 93"/>
                  <a:gd name="T21" fmla="*/ 10 h 80"/>
                  <a:gd name="T22" fmla="*/ 15 w 93"/>
                  <a:gd name="T23" fmla="*/ 12 h 80"/>
                  <a:gd name="T24" fmla="*/ 20 w 93"/>
                  <a:gd name="T25" fmla="*/ 20 h 80"/>
                  <a:gd name="T26" fmla="*/ 25 w 93"/>
                  <a:gd name="T27" fmla="*/ 22 h 80"/>
                  <a:gd name="T28" fmla="*/ 27 w 93"/>
                  <a:gd name="T29" fmla="*/ 21 h 80"/>
                  <a:gd name="T30" fmla="*/ 30 w 93"/>
                  <a:gd name="T31" fmla="*/ 23 h 80"/>
                  <a:gd name="T32" fmla="*/ 33 w 93"/>
                  <a:gd name="T33" fmla="*/ 24 h 80"/>
                  <a:gd name="T34" fmla="*/ 34 w 93"/>
                  <a:gd name="T35" fmla="*/ 9 h 80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93"/>
                  <a:gd name="T55" fmla="*/ 0 h 80"/>
                  <a:gd name="T56" fmla="*/ 93 w 93"/>
                  <a:gd name="T57" fmla="*/ 80 h 80"/>
                </a:gdLst>
                <a:ahLst/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93" h="80">
                    <a:moveTo>
                      <a:pt x="93" y="31"/>
                    </a:moveTo>
                    <a:lnTo>
                      <a:pt x="81" y="19"/>
                    </a:lnTo>
                    <a:lnTo>
                      <a:pt x="52" y="14"/>
                    </a:lnTo>
                    <a:lnTo>
                      <a:pt x="34" y="2"/>
                    </a:lnTo>
                    <a:lnTo>
                      <a:pt x="15" y="0"/>
                    </a:lnTo>
                    <a:lnTo>
                      <a:pt x="0" y="2"/>
                    </a:lnTo>
                    <a:lnTo>
                      <a:pt x="0" y="21"/>
                    </a:lnTo>
                    <a:lnTo>
                      <a:pt x="22" y="39"/>
                    </a:lnTo>
                    <a:lnTo>
                      <a:pt x="17" y="24"/>
                    </a:lnTo>
                    <a:lnTo>
                      <a:pt x="27" y="24"/>
                    </a:lnTo>
                    <a:lnTo>
                      <a:pt x="34" y="32"/>
                    </a:lnTo>
                    <a:lnTo>
                      <a:pt x="42" y="39"/>
                    </a:lnTo>
                    <a:lnTo>
                      <a:pt x="56" y="65"/>
                    </a:lnTo>
                    <a:lnTo>
                      <a:pt x="69" y="73"/>
                    </a:lnTo>
                    <a:lnTo>
                      <a:pt x="74" y="70"/>
                    </a:lnTo>
                    <a:lnTo>
                      <a:pt x="83" y="78"/>
                    </a:lnTo>
                    <a:lnTo>
                      <a:pt x="90" y="80"/>
                    </a:lnTo>
                    <a:lnTo>
                      <a:pt x="93" y="31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76" name="Freeform 28"/>
              <p:cNvSpPr>
                <a:spLocks/>
              </p:cNvSpPr>
              <p:nvPr/>
            </p:nvSpPr>
            <p:spPr bwMode="auto">
              <a:xfrm>
                <a:off x="2226868" y="2940880"/>
                <a:ext cx="99095" cy="43053"/>
              </a:xfrm>
              <a:custGeom>
                <a:avLst/>
                <a:gdLst>
                  <a:gd name="T0" fmla="*/ 1 w 168"/>
                  <a:gd name="T1" fmla="*/ 0 h 86"/>
                  <a:gd name="T2" fmla="*/ 0 w 168"/>
                  <a:gd name="T3" fmla="*/ 16 h 86"/>
                  <a:gd name="T4" fmla="*/ 2 w 168"/>
                  <a:gd name="T5" fmla="*/ 17 h 86"/>
                  <a:gd name="T6" fmla="*/ 11 w 168"/>
                  <a:gd name="T7" fmla="*/ 18 h 86"/>
                  <a:gd name="T8" fmla="*/ 16 w 168"/>
                  <a:gd name="T9" fmla="*/ 21 h 86"/>
                  <a:gd name="T10" fmla="*/ 19 w 168"/>
                  <a:gd name="T11" fmla="*/ 26 h 86"/>
                  <a:gd name="T12" fmla="*/ 26 w 168"/>
                  <a:gd name="T13" fmla="*/ 23 h 86"/>
                  <a:gd name="T14" fmla="*/ 26 w 168"/>
                  <a:gd name="T15" fmla="*/ 19 h 86"/>
                  <a:gd name="T16" fmla="*/ 24 w 168"/>
                  <a:gd name="T17" fmla="*/ 17 h 86"/>
                  <a:gd name="T18" fmla="*/ 30 w 168"/>
                  <a:gd name="T19" fmla="*/ 10 h 86"/>
                  <a:gd name="T20" fmla="*/ 39 w 168"/>
                  <a:gd name="T21" fmla="*/ 9 h 86"/>
                  <a:gd name="T22" fmla="*/ 41 w 168"/>
                  <a:gd name="T23" fmla="*/ 10 h 86"/>
                  <a:gd name="T24" fmla="*/ 42 w 168"/>
                  <a:gd name="T25" fmla="*/ 10 h 86"/>
                  <a:gd name="T26" fmla="*/ 44 w 168"/>
                  <a:gd name="T27" fmla="*/ 13 h 86"/>
                  <a:gd name="T28" fmla="*/ 48 w 168"/>
                  <a:gd name="T29" fmla="*/ 14 h 86"/>
                  <a:gd name="T30" fmla="*/ 50 w 168"/>
                  <a:gd name="T31" fmla="*/ 17 h 86"/>
                  <a:gd name="T32" fmla="*/ 52 w 168"/>
                  <a:gd name="T33" fmla="*/ 28 h 86"/>
                  <a:gd name="T34" fmla="*/ 56 w 168"/>
                  <a:gd name="T35" fmla="*/ 23 h 86"/>
                  <a:gd name="T36" fmla="*/ 59 w 168"/>
                  <a:gd name="T37" fmla="*/ 21 h 86"/>
                  <a:gd name="T38" fmla="*/ 58 w 168"/>
                  <a:gd name="T39" fmla="*/ 16 h 86"/>
                  <a:gd name="T40" fmla="*/ 55 w 168"/>
                  <a:gd name="T41" fmla="*/ 14 h 86"/>
                  <a:gd name="T42" fmla="*/ 53 w 168"/>
                  <a:gd name="T43" fmla="*/ 10 h 86"/>
                  <a:gd name="T44" fmla="*/ 50 w 168"/>
                  <a:gd name="T45" fmla="*/ 7 h 86"/>
                  <a:gd name="T46" fmla="*/ 45 w 168"/>
                  <a:gd name="T47" fmla="*/ 7 h 86"/>
                  <a:gd name="T48" fmla="*/ 41 w 168"/>
                  <a:gd name="T49" fmla="*/ 6 h 86"/>
                  <a:gd name="T50" fmla="*/ 40 w 168"/>
                  <a:gd name="T51" fmla="*/ 5 h 86"/>
                  <a:gd name="T52" fmla="*/ 37 w 168"/>
                  <a:gd name="T53" fmla="*/ 2 h 86"/>
                  <a:gd name="T54" fmla="*/ 32 w 168"/>
                  <a:gd name="T55" fmla="*/ 3 h 86"/>
                  <a:gd name="T56" fmla="*/ 26 w 168"/>
                  <a:gd name="T57" fmla="*/ 6 h 86"/>
                  <a:gd name="T58" fmla="*/ 17 w 168"/>
                  <a:gd name="T59" fmla="*/ 9 h 86"/>
                  <a:gd name="T60" fmla="*/ 6 w 168"/>
                  <a:gd name="T61" fmla="*/ 3 h 86"/>
                  <a:gd name="T62" fmla="*/ 1 w 168"/>
                  <a:gd name="T63" fmla="*/ 0 h 8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w 168"/>
                  <a:gd name="T97" fmla="*/ 0 h 86"/>
                  <a:gd name="T98" fmla="*/ 168 w 168"/>
                  <a:gd name="T99" fmla="*/ 86 h 86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T96" t="T97" r="T98" b="T99"/>
                <a:pathLst>
                  <a:path w="168" h="86">
                    <a:moveTo>
                      <a:pt x="3" y="0"/>
                    </a:moveTo>
                    <a:lnTo>
                      <a:pt x="0" y="49"/>
                    </a:lnTo>
                    <a:lnTo>
                      <a:pt x="6" y="51"/>
                    </a:lnTo>
                    <a:lnTo>
                      <a:pt x="30" y="54"/>
                    </a:lnTo>
                    <a:lnTo>
                      <a:pt x="45" y="64"/>
                    </a:lnTo>
                    <a:lnTo>
                      <a:pt x="54" y="80"/>
                    </a:lnTo>
                    <a:lnTo>
                      <a:pt x="74" y="71"/>
                    </a:lnTo>
                    <a:lnTo>
                      <a:pt x="73" y="59"/>
                    </a:lnTo>
                    <a:lnTo>
                      <a:pt x="68" y="51"/>
                    </a:lnTo>
                    <a:lnTo>
                      <a:pt x="86" y="32"/>
                    </a:lnTo>
                    <a:lnTo>
                      <a:pt x="112" y="27"/>
                    </a:lnTo>
                    <a:lnTo>
                      <a:pt x="117" y="30"/>
                    </a:lnTo>
                    <a:lnTo>
                      <a:pt x="120" y="32"/>
                    </a:lnTo>
                    <a:lnTo>
                      <a:pt x="124" y="40"/>
                    </a:lnTo>
                    <a:lnTo>
                      <a:pt x="137" y="44"/>
                    </a:lnTo>
                    <a:lnTo>
                      <a:pt x="142" y="52"/>
                    </a:lnTo>
                    <a:lnTo>
                      <a:pt x="149" y="86"/>
                    </a:lnTo>
                    <a:lnTo>
                      <a:pt x="159" y="71"/>
                    </a:lnTo>
                    <a:lnTo>
                      <a:pt x="168" y="63"/>
                    </a:lnTo>
                    <a:lnTo>
                      <a:pt x="166" y="49"/>
                    </a:lnTo>
                    <a:lnTo>
                      <a:pt x="156" y="42"/>
                    </a:lnTo>
                    <a:lnTo>
                      <a:pt x="152" y="32"/>
                    </a:lnTo>
                    <a:lnTo>
                      <a:pt x="141" y="20"/>
                    </a:lnTo>
                    <a:lnTo>
                      <a:pt x="127" y="22"/>
                    </a:lnTo>
                    <a:lnTo>
                      <a:pt x="117" y="17"/>
                    </a:lnTo>
                    <a:lnTo>
                      <a:pt x="115" y="15"/>
                    </a:lnTo>
                    <a:lnTo>
                      <a:pt x="105" y="7"/>
                    </a:lnTo>
                    <a:lnTo>
                      <a:pt x="90" y="8"/>
                    </a:lnTo>
                    <a:lnTo>
                      <a:pt x="74" y="17"/>
                    </a:lnTo>
                    <a:lnTo>
                      <a:pt x="47" y="29"/>
                    </a:lnTo>
                    <a:lnTo>
                      <a:pt x="17" y="10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77" name="Freeform 29"/>
              <p:cNvSpPr>
                <a:spLocks/>
              </p:cNvSpPr>
              <p:nvPr/>
            </p:nvSpPr>
            <p:spPr bwMode="auto">
              <a:xfrm>
                <a:off x="2122028" y="2827866"/>
                <a:ext cx="10054" cy="22872"/>
              </a:xfrm>
              <a:custGeom>
                <a:avLst/>
                <a:gdLst>
                  <a:gd name="T0" fmla="*/ 3 w 17"/>
                  <a:gd name="T1" fmla="*/ 16 h 51"/>
                  <a:gd name="T2" fmla="*/ 4 w 17"/>
                  <a:gd name="T3" fmla="*/ 14 h 51"/>
                  <a:gd name="T4" fmla="*/ 5 w 17"/>
                  <a:gd name="T5" fmla="*/ 9 h 51"/>
                  <a:gd name="T6" fmla="*/ 5 w 17"/>
                  <a:gd name="T7" fmla="*/ 5 h 51"/>
                  <a:gd name="T8" fmla="*/ 4 w 17"/>
                  <a:gd name="T9" fmla="*/ 0 h 51"/>
                  <a:gd name="T10" fmla="*/ 0 w 17"/>
                  <a:gd name="T11" fmla="*/ 0 h 51"/>
                  <a:gd name="T12" fmla="*/ 2 w 17"/>
                  <a:gd name="T13" fmla="*/ 9 h 51"/>
                  <a:gd name="T14" fmla="*/ 2 w 17"/>
                  <a:gd name="T15" fmla="*/ 13 h 51"/>
                  <a:gd name="T16" fmla="*/ 3 w 17"/>
                  <a:gd name="T17" fmla="*/ 16 h 51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51"/>
                  <a:gd name="T29" fmla="*/ 17 w 17"/>
                  <a:gd name="T30" fmla="*/ 51 h 51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51">
                    <a:moveTo>
                      <a:pt x="10" y="51"/>
                    </a:moveTo>
                    <a:lnTo>
                      <a:pt x="14" y="46"/>
                    </a:lnTo>
                    <a:lnTo>
                      <a:pt x="17" y="29"/>
                    </a:lnTo>
                    <a:lnTo>
                      <a:pt x="17" y="16"/>
                    </a:lnTo>
                    <a:lnTo>
                      <a:pt x="15" y="0"/>
                    </a:lnTo>
                    <a:lnTo>
                      <a:pt x="0" y="0"/>
                    </a:lnTo>
                    <a:lnTo>
                      <a:pt x="7" y="29"/>
                    </a:lnTo>
                    <a:lnTo>
                      <a:pt x="7" y="43"/>
                    </a:lnTo>
                    <a:lnTo>
                      <a:pt x="10" y="51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78" name="Freeform 30"/>
              <p:cNvSpPr>
                <a:spLocks/>
              </p:cNvSpPr>
              <p:nvPr/>
            </p:nvSpPr>
            <p:spPr bwMode="auto">
              <a:xfrm>
                <a:off x="2129209" y="2852083"/>
                <a:ext cx="89042" cy="39016"/>
              </a:xfrm>
              <a:custGeom>
                <a:avLst/>
                <a:gdLst>
                  <a:gd name="T0" fmla="*/ 17 w 151"/>
                  <a:gd name="T1" fmla="*/ 24 h 76"/>
                  <a:gd name="T2" fmla="*/ 22 w 151"/>
                  <a:gd name="T3" fmla="*/ 21 h 76"/>
                  <a:gd name="T4" fmla="*/ 29 w 151"/>
                  <a:gd name="T5" fmla="*/ 19 h 76"/>
                  <a:gd name="T6" fmla="*/ 36 w 151"/>
                  <a:gd name="T7" fmla="*/ 15 h 76"/>
                  <a:gd name="T8" fmla="*/ 42 w 151"/>
                  <a:gd name="T9" fmla="*/ 15 h 76"/>
                  <a:gd name="T10" fmla="*/ 49 w 151"/>
                  <a:gd name="T11" fmla="*/ 15 h 76"/>
                  <a:gd name="T12" fmla="*/ 54 w 151"/>
                  <a:gd name="T13" fmla="*/ 13 h 76"/>
                  <a:gd name="T14" fmla="*/ 53 w 151"/>
                  <a:gd name="T15" fmla="*/ 9 h 76"/>
                  <a:gd name="T16" fmla="*/ 49 w 151"/>
                  <a:gd name="T17" fmla="*/ 5 h 76"/>
                  <a:gd name="T18" fmla="*/ 46 w 151"/>
                  <a:gd name="T19" fmla="*/ 2 h 76"/>
                  <a:gd name="T20" fmla="*/ 41 w 151"/>
                  <a:gd name="T21" fmla="*/ 0 h 76"/>
                  <a:gd name="T22" fmla="*/ 30 w 151"/>
                  <a:gd name="T23" fmla="*/ 1 h 76"/>
                  <a:gd name="T24" fmla="*/ 8 w 151"/>
                  <a:gd name="T25" fmla="*/ 1 h 76"/>
                  <a:gd name="T26" fmla="*/ 0 w 151"/>
                  <a:gd name="T27" fmla="*/ 15 h 76"/>
                  <a:gd name="T28" fmla="*/ 11 w 151"/>
                  <a:gd name="T29" fmla="*/ 18 h 76"/>
                  <a:gd name="T30" fmla="*/ 17 w 151"/>
                  <a:gd name="T31" fmla="*/ 24 h 7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51"/>
                  <a:gd name="T49" fmla="*/ 0 h 76"/>
                  <a:gd name="T50" fmla="*/ 151 w 151"/>
                  <a:gd name="T51" fmla="*/ 76 h 7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51" h="76">
                    <a:moveTo>
                      <a:pt x="48" y="76"/>
                    </a:moveTo>
                    <a:lnTo>
                      <a:pt x="61" y="68"/>
                    </a:lnTo>
                    <a:lnTo>
                      <a:pt x="82" y="59"/>
                    </a:lnTo>
                    <a:lnTo>
                      <a:pt x="102" y="49"/>
                    </a:lnTo>
                    <a:lnTo>
                      <a:pt x="117" y="47"/>
                    </a:lnTo>
                    <a:lnTo>
                      <a:pt x="138" y="47"/>
                    </a:lnTo>
                    <a:lnTo>
                      <a:pt x="151" y="41"/>
                    </a:lnTo>
                    <a:lnTo>
                      <a:pt x="148" y="29"/>
                    </a:lnTo>
                    <a:lnTo>
                      <a:pt x="138" y="17"/>
                    </a:lnTo>
                    <a:lnTo>
                      <a:pt x="128" y="7"/>
                    </a:lnTo>
                    <a:lnTo>
                      <a:pt x="116" y="0"/>
                    </a:lnTo>
                    <a:lnTo>
                      <a:pt x="83" y="2"/>
                    </a:lnTo>
                    <a:lnTo>
                      <a:pt x="22" y="2"/>
                    </a:lnTo>
                    <a:lnTo>
                      <a:pt x="0" y="47"/>
                    </a:lnTo>
                    <a:lnTo>
                      <a:pt x="31" y="56"/>
                    </a:lnTo>
                    <a:lnTo>
                      <a:pt x="48" y="76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79" name="Freeform 31"/>
              <p:cNvSpPr>
                <a:spLocks/>
              </p:cNvSpPr>
              <p:nvPr/>
            </p:nvSpPr>
            <p:spPr bwMode="auto">
              <a:xfrm>
                <a:off x="2068890" y="2827866"/>
                <a:ext cx="70372" cy="64580"/>
              </a:xfrm>
              <a:custGeom>
                <a:avLst/>
                <a:gdLst>
                  <a:gd name="T0" fmla="*/ 35 w 120"/>
                  <a:gd name="T1" fmla="*/ 32 h 133"/>
                  <a:gd name="T2" fmla="*/ 43 w 120"/>
                  <a:gd name="T3" fmla="*/ 17 h 133"/>
                  <a:gd name="T4" fmla="*/ 40 w 120"/>
                  <a:gd name="T5" fmla="*/ 18 h 133"/>
                  <a:gd name="T6" fmla="*/ 35 w 120"/>
                  <a:gd name="T7" fmla="*/ 18 h 133"/>
                  <a:gd name="T8" fmla="*/ 35 w 120"/>
                  <a:gd name="T9" fmla="*/ 16 h 133"/>
                  <a:gd name="T10" fmla="*/ 34 w 120"/>
                  <a:gd name="T11" fmla="*/ 14 h 133"/>
                  <a:gd name="T12" fmla="*/ 34 w 120"/>
                  <a:gd name="T13" fmla="*/ 9 h 133"/>
                  <a:gd name="T14" fmla="*/ 32 w 120"/>
                  <a:gd name="T15" fmla="*/ 0 h 133"/>
                  <a:gd name="T16" fmla="*/ 25 w 120"/>
                  <a:gd name="T17" fmla="*/ 0 h 133"/>
                  <a:gd name="T18" fmla="*/ 21 w 120"/>
                  <a:gd name="T19" fmla="*/ 0 h 133"/>
                  <a:gd name="T20" fmla="*/ 14 w 120"/>
                  <a:gd name="T21" fmla="*/ 1 h 133"/>
                  <a:gd name="T22" fmla="*/ 11 w 120"/>
                  <a:gd name="T23" fmla="*/ 2 h 133"/>
                  <a:gd name="T24" fmla="*/ 9 w 120"/>
                  <a:gd name="T25" fmla="*/ 4 h 133"/>
                  <a:gd name="T26" fmla="*/ 8 w 120"/>
                  <a:gd name="T27" fmla="*/ 8 h 133"/>
                  <a:gd name="T28" fmla="*/ 13 w 120"/>
                  <a:gd name="T29" fmla="*/ 10 h 133"/>
                  <a:gd name="T30" fmla="*/ 16 w 120"/>
                  <a:gd name="T31" fmla="*/ 13 h 133"/>
                  <a:gd name="T32" fmla="*/ 16 w 120"/>
                  <a:gd name="T33" fmla="*/ 15 h 133"/>
                  <a:gd name="T34" fmla="*/ 13 w 120"/>
                  <a:gd name="T35" fmla="*/ 17 h 133"/>
                  <a:gd name="T36" fmla="*/ 9 w 120"/>
                  <a:gd name="T37" fmla="*/ 18 h 133"/>
                  <a:gd name="T38" fmla="*/ 3 w 120"/>
                  <a:gd name="T39" fmla="*/ 20 h 133"/>
                  <a:gd name="T40" fmla="*/ 1 w 120"/>
                  <a:gd name="T41" fmla="*/ 23 h 133"/>
                  <a:gd name="T42" fmla="*/ 0 w 120"/>
                  <a:gd name="T43" fmla="*/ 26 h 133"/>
                  <a:gd name="T44" fmla="*/ 1 w 120"/>
                  <a:gd name="T45" fmla="*/ 32 h 133"/>
                  <a:gd name="T46" fmla="*/ 10 w 120"/>
                  <a:gd name="T47" fmla="*/ 37 h 133"/>
                  <a:gd name="T48" fmla="*/ 19 w 120"/>
                  <a:gd name="T49" fmla="*/ 37 h 133"/>
                  <a:gd name="T50" fmla="*/ 28 w 120"/>
                  <a:gd name="T51" fmla="*/ 42 h 133"/>
                  <a:gd name="T52" fmla="*/ 29 w 120"/>
                  <a:gd name="T53" fmla="*/ 42 h 133"/>
                  <a:gd name="T54" fmla="*/ 35 w 120"/>
                  <a:gd name="T55" fmla="*/ 32 h 133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w 120"/>
                  <a:gd name="T85" fmla="*/ 0 h 133"/>
                  <a:gd name="T86" fmla="*/ 120 w 120"/>
                  <a:gd name="T87" fmla="*/ 133 h 133"/>
                </a:gdLst>
                <a:ahLst/>
                <a:cxnLst>
                  <a:cxn ang="T56">
                    <a:pos x="T0" y="T1"/>
                  </a:cxn>
                  <a:cxn ang="T57">
                    <a:pos x="T2" y="T3"/>
                  </a:cxn>
                  <a:cxn ang="T58">
                    <a:pos x="T4" y="T5"/>
                  </a:cxn>
                  <a:cxn ang="T59">
                    <a:pos x="T6" y="T7"/>
                  </a:cxn>
                  <a:cxn ang="T60">
                    <a:pos x="T8" y="T9"/>
                  </a:cxn>
                  <a:cxn ang="T61">
                    <a:pos x="T10" y="T11"/>
                  </a:cxn>
                  <a:cxn ang="T62">
                    <a:pos x="T12" y="T13"/>
                  </a:cxn>
                  <a:cxn ang="T63">
                    <a:pos x="T14" y="T15"/>
                  </a:cxn>
                  <a:cxn ang="T64">
                    <a:pos x="T16" y="T17"/>
                  </a:cxn>
                  <a:cxn ang="T65">
                    <a:pos x="T18" y="T19"/>
                  </a:cxn>
                  <a:cxn ang="T66">
                    <a:pos x="T20" y="T21"/>
                  </a:cxn>
                  <a:cxn ang="T67">
                    <a:pos x="T22" y="T23"/>
                  </a:cxn>
                  <a:cxn ang="T68">
                    <a:pos x="T24" y="T25"/>
                  </a:cxn>
                  <a:cxn ang="T69">
                    <a:pos x="T26" y="T27"/>
                  </a:cxn>
                  <a:cxn ang="T70">
                    <a:pos x="T28" y="T29"/>
                  </a:cxn>
                  <a:cxn ang="T71">
                    <a:pos x="T30" y="T31"/>
                  </a:cxn>
                  <a:cxn ang="T72">
                    <a:pos x="T32" y="T33"/>
                  </a:cxn>
                  <a:cxn ang="T73">
                    <a:pos x="T34" y="T35"/>
                  </a:cxn>
                  <a:cxn ang="T74">
                    <a:pos x="T36" y="T37"/>
                  </a:cxn>
                  <a:cxn ang="T75">
                    <a:pos x="T38" y="T39"/>
                  </a:cxn>
                  <a:cxn ang="T76">
                    <a:pos x="T40" y="T41"/>
                  </a:cxn>
                  <a:cxn ang="T77">
                    <a:pos x="T42" y="T43"/>
                  </a:cxn>
                  <a:cxn ang="T78">
                    <a:pos x="T44" y="T45"/>
                  </a:cxn>
                  <a:cxn ang="T79">
                    <a:pos x="T46" y="T47"/>
                  </a:cxn>
                  <a:cxn ang="T80">
                    <a:pos x="T48" y="T49"/>
                  </a:cxn>
                  <a:cxn ang="T81">
                    <a:pos x="T50" y="T51"/>
                  </a:cxn>
                  <a:cxn ang="T82">
                    <a:pos x="T52" y="T53"/>
                  </a:cxn>
                  <a:cxn ang="T83">
                    <a:pos x="T54" y="T55"/>
                  </a:cxn>
                </a:cxnLst>
                <a:rect l="T84" t="T85" r="T86" b="T87"/>
                <a:pathLst>
                  <a:path w="120" h="133">
                    <a:moveTo>
                      <a:pt x="98" y="100"/>
                    </a:moveTo>
                    <a:lnTo>
                      <a:pt x="120" y="55"/>
                    </a:lnTo>
                    <a:lnTo>
                      <a:pt x="112" y="58"/>
                    </a:lnTo>
                    <a:lnTo>
                      <a:pt x="98" y="58"/>
                    </a:lnTo>
                    <a:lnTo>
                      <a:pt x="98" y="51"/>
                    </a:lnTo>
                    <a:lnTo>
                      <a:pt x="95" y="43"/>
                    </a:lnTo>
                    <a:lnTo>
                      <a:pt x="95" y="29"/>
                    </a:lnTo>
                    <a:lnTo>
                      <a:pt x="88" y="0"/>
                    </a:lnTo>
                    <a:lnTo>
                      <a:pt x="69" y="0"/>
                    </a:lnTo>
                    <a:lnTo>
                      <a:pt x="58" y="0"/>
                    </a:lnTo>
                    <a:lnTo>
                      <a:pt x="39" y="4"/>
                    </a:lnTo>
                    <a:lnTo>
                      <a:pt x="30" y="7"/>
                    </a:lnTo>
                    <a:lnTo>
                      <a:pt x="24" y="14"/>
                    </a:lnTo>
                    <a:lnTo>
                      <a:pt x="22" y="24"/>
                    </a:lnTo>
                    <a:lnTo>
                      <a:pt x="36" y="33"/>
                    </a:lnTo>
                    <a:lnTo>
                      <a:pt x="44" y="41"/>
                    </a:lnTo>
                    <a:lnTo>
                      <a:pt x="44" y="48"/>
                    </a:lnTo>
                    <a:lnTo>
                      <a:pt x="36" y="53"/>
                    </a:lnTo>
                    <a:lnTo>
                      <a:pt x="24" y="56"/>
                    </a:lnTo>
                    <a:lnTo>
                      <a:pt x="8" y="63"/>
                    </a:lnTo>
                    <a:lnTo>
                      <a:pt x="3" y="72"/>
                    </a:lnTo>
                    <a:lnTo>
                      <a:pt x="0" y="83"/>
                    </a:lnTo>
                    <a:lnTo>
                      <a:pt x="2" y="100"/>
                    </a:lnTo>
                    <a:lnTo>
                      <a:pt x="27" y="117"/>
                    </a:lnTo>
                    <a:lnTo>
                      <a:pt x="53" y="116"/>
                    </a:lnTo>
                    <a:lnTo>
                      <a:pt x="78" y="133"/>
                    </a:lnTo>
                    <a:lnTo>
                      <a:pt x="80" y="133"/>
                    </a:lnTo>
                    <a:lnTo>
                      <a:pt x="98" y="100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80" name="Freeform 32"/>
              <p:cNvSpPr>
                <a:spLocks/>
              </p:cNvSpPr>
              <p:nvPr/>
            </p:nvSpPr>
            <p:spPr bwMode="auto">
              <a:xfrm>
                <a:off x="2325963" y="2713505"/>
                <a:ext cx="2872" cy="5382"/>
              </a:xfrm>
              <a:custGeom>
                <a:avLst/>
                <a:gdLst>
                  <a:gd name="T0" fmla="*/ 2 w 9"/>
                  <a:gd name="T1" fmla="*/ 2 h 10"/>
                  <a:gd name="T2" fmla="*/ 2 w 9"/>
                  <a:gd name="T3" fmla="*/ 1 h 10"/>
                  <a:gd name="T4" fmla="*/ 2 w 9"/>
                  <a:gd name="T5" fmla="*/ 0 h 10"/>
                  <a:gd name="T6" fmla="*/ 2 w 9"/>
                  <a:gd name="T7" fmla="*/ 0 h 10"/>
                  <a:gd name="T8" fmla="*/ 1 w 9"/>
                  <a:gd name="T9" fmla="*/ 0 h 10"/>
                  <a:gd name="T10" fmla="*/ 1 w 9"/>
                  <a:gd name="T11" fmla="*/ 0 h 10"/>
                  <a:gd name="T12" fmla="*/ 1 w 9"/>
                  <a:gd name="T13" fmla="*/ 0 h 10"/>
                  <a:gd name="T14" fmla="*/ 0 w 9"/>
                  <a:gd name="T15" fmla="*/ 0 h 10"/>
                  <a:gd name="T16" fmla="*/ 0 w 9"/>
                  <a:gd name="T17" fmla="*/ 0 h 10"/>
                  <a:gd name="T18" fmla="*/ 0 w 9"/>
                  <a:gd name="T19" fmla="*/ 1 h 10"/>
                  <a:gd name="T20" fmla="*/ 0 w 9"/>
                  <a:gd name="T21" fmla="*/ 2 h 10"/>
                  <a:gd name="T22" fmla="*/ 0 w 9"/>
                  <a:gd name="T23" fmla="*/ 2 h 10"/>
                  <a:gd name="T24" fmla="*/ 0 w 9"/>
                  <a:gd name="T25" fmla="*/ 3 h 10"/>
                  <a:gd name="T26" fmla="*/ 0 w 9"/>
                  <a:gd name="T27" fmla="*/ 3 h 10"/>
                  <a:gd name="T28" fmla="*/ 1 w 9"/>
                  <a:gd name="T29" fmla="*/ 4 h 10"/>
                  <a:gd name="T30" fmla="*/ 1 w 9"/>
                  <a:gd name="T31" fmla="*/ 4 h 10"/>
                  <a:gd name="T32" fmla="*/ 1 w 9"/>
                  <a:gd name="T33" fmla="*/ 3 h 10"/>
                  <a:gd name="T34" fmla="*/ 2 w 9"/>
                  <a:gd name="T35" fmla="*/ 3 h 10"/>
                  <a:gd name="T36" fmla="*/ 2 w 9"/>
                  <a:gd name="T37" fmla="*/ 3 h 10"/>
                  <a:gd name="T38" fmla="*/ 2 w 9"/>
                  <a:gd name="T39" fmla="*/ 2 h 10"/>
                  <a:gd name="T40" fmla="*/ 2 w 9"/>
                  <a:gd name="T41" fmla="*/ 2 h 10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w 9"/>
                  <a:gd name="T64" fmla="*/ 0 h 10"/>
                  <a:gd name="T65" fmla="*/ 9 w 9"/>
                  <a:gd name="T66" fmla="*/ 10 h 10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T63" t="T64" r="T65" b="T66"/>
                <a:pathLst>
                  <a:path w="9" h="10">
                    <a:moveTo>
                      <a:pt x="9" y="5"/>
                    </a:moveTo>
                    <a:lnTo>
                      <a:pt x="9" y="3"/>
                    </a:lnTo>
                    <a:lnTo>
                      <a:pt x="9" y="1"/>
                    </a:lnTo>
                    <a:lnTo>
                      <a:pt x="7" y="1"/>
                    </a:lnTo>
                    <a:lnTo>
                      <a:pt x="5" y="1"/>
                    </a:lnTo>
                    <a:lnTo>
                      <a:pt x="5" y="0"/>
                    </a:lnTo>
                    <a:lnTo>
                      <a:pt x="4" y="0"/>
                    </a:lnTo>
                    <a:lnTo>
                      <a:pt x="2" y="1"/>
                    </a:lnTo>
                    <a:lnTo>
                      <a:pt x="0" y="1"/>
                    </a:lnTo>
                    <a:lnTo>
                      <a:pt x="0" y="3"/>
                    </a:lnTo>
                    <a:lnTo>
                      <a:pt x="0" y="5"/>
                    </a:lnTo>
                    <a:lnTo>
                      <a:pt x="0" y="6"/>
                    </a:lnTo>
                    <a:lnTo>
                      <a:pt x="0" y="8"/>
                    </a:lnTo>
                    <a:lnTo>
                      <a:pt x="2" y="8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5" y="8"/>
                    </a:lnTo>
                    <a:lnTo>
                      <a:pt x="7" y="8"/>
                    </a:lnTo>
                    <a:lnTo>
                      <a:pt x="9" y="8"/>
                    </a:lnTo>
                    <a:lnTo>
                      <a:pt x="9" y="6"/>
                    </a:lnTo>
                    <a:lnTo>
                      <a:pt x="9" y="5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81" name="Freeform 33"/>
              <p:cNvSpPr>
                <a:spLocks/>
              </p:cNvSpPr>
              <p:nvPr/>
            </p:nvSpPr>
            <p:spPr bwMode="auto">
              <a:xfrm>
                <a:off x="2706548" y="3000078"/>
                <a:ext cx="56010" cy="60543"/>
              </a:xfrm>
              <a:custGeom>
                <a:avLst/>
                <a:gdLst>
                  <a:gd name="T0" fmla="*/ 34 w 93"/>
                  <a:gd name="T1" fmla="*/ 21 h 125"/>
                  <a:gd name="T2" fmla="*/ 34 w 93"/>
                  <a:gd name="T3" fmla="*/ 17 h 125"/>
                  <a:gd name="T4" fmla="*/ 33 w 93"/>
                  <a:gd name="T5" fmla="*/ 14 h 125"/>
                  <a:gd name="T6" fmla="*/ 29 w 93"/>
                  <a:gd name="T7" fmla="*/ 11 h 125"/>
                  <a:gd name="T8" fmla="*/ 24 w 93"/>
                  <a:gd name="T9" fmla="*/ 10 h 125"/>
                  <a:gd name="T10" fmla="*/ 25 w 93"/>
                  <a:gd name="T11" fmla="*/ 7 h 125"/>
                  <a:gd name="T12" fmla="*/ 20 w 93"/>
                  <a:gd name="T13" fmla="*/ 4 h 125"/>
                  <a:gd name="T14" fmla="*/ 5 w 93"/>
                  <a:gd name="T15" fmla="*/ 0 h 125"/>
                  <a:gd name="T16" fmla="*/ 4 w 93"/>
                  <a:gd name="T17" fmla="*/ 3 h 125"/>
                  <a:gd name="T18" fmla="*/ 3 w 93"/>
                  <a:gd name="T19" fmla="*/ 6 h 125"/>
                  <a:gd name="T20" fmla="*/ 1 w 93"/>
                  <a:gd name="T21" fmla="*/ 10 h 125"/>
                  <a:gd name="T22" fmla="*/ 1 w 93"/>
                  <a:gd name="T23" fmla="*/ 13 h 125"/>
                  <a:gd name="T24" fmla="*/ 4 w 93"/>
                  <a:gd name="T25" fmla="*/ 16 h 125"/>
                  <a:gd name="T26" fmla="*/ 4 w 93"/>
                  <a:gd name="T27" fmla="*/ 19 h 125"/>
                  <a:gd name="T28" fmla="*/ 5 w 93"/>
                  <a:gd name="T29" fmla="*/ 22 h 125"/>
                  <a:gd name="T30" fmla="*/ 5 w 93"/>
                  <a:gd name="T31" fmla="*/ 24 h 125"/>
                  <a:gd name="T32" fmla="*/ 4 w 93"/>
                  <a:gd name="T33" fmla="*/ 28 h 125"/>
                  <a:gd name="T34" fmla="*/ 4 w 93"/>
                  <a:gd name="T35" fmla="*/ 30 h 125"/>
                  <a:gd name="T36" fmla="*/ 0 w 93"/>
                  <a:gd name="T37" fmla="*/ 35 h 125"/>
                  <a:gd name="T38" fmla="*/ 6 w 93"/>
                  <a:gd name="T39" fmla="*/ 38 h 125"/>
                  <a:gd name="T40" fmla="*/ 11 w 93"/>
                  <a:gd name="T41" fmla="*/ 40 h 125"/>
                  <a:gd name="T42" fmla="*/ 15 w 93"/>
                  <a:gd name="T43" fmla="*/ 39 h 125"/>
                  <a:gd name="T44" fmla="*/ 18 w 93"/>
                  <a:gd name="T45" fmla="*/ 37 h 125"/>
                  <a:gd name="T46" fmla="*/ 21 w 93"/>
                  <a:gd name="T47" fmla="*/ 34 h 125"/>
                  <a:gd name="T48" fmla="*/ 23 w 93"/>
                  <a:gd name="T49" fmla="*/ 29 h 125"/>
                  <a:gd name="T50" fmla="*/ 27 w 93"/>
                  <a:gd name="T51" fmla="*/ 26 h 125"/>
                  <a:gd name="T52" fmla="*/ 30 w 93"/>
                  <a:gd name="T53" fmla="*/ 23 h 125"/>
                  <a:gd name="T54" fmla="*/ 34 w 93"/>
                  <a:gd name="T55" fmla="*/ 21 h 125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w 93"/>
                  <a:gd name="T85" fmla="*/ 0 h 125"/>
                  <a:gd name="T86" fmla="*/ 93 w 93"/>
                  <a:gd name="T87" fmla="*/ 125 h 125"/>
                </a:gdLst>
                <a:ahLst/>
                <a:cxnLst>
                  <a:cxn ang="T56">
                    <a:pos x="T0" y="T1"/>
                  </a:cxn>
                  <a:cxn ang="T57">
                    <a:pos x="T2" y="T3"/>
                  </a:cxn>
                  <a:cxn ang="T58">
                    <a:pos x="T4" y="T5"/>
                  </a:cxn>
                  <a:cxn ang="T59">
                    <a:pos x="T6" y="T7"/>
                  </a:cxn>
                  <a:cxn ang="T60">
                    <a:pos x="T8" y="T9"/>
                  </a:cxn>
                  <a:cxn ang="T61">
                    <a:pos x="T10" y="T11"/>
                  </a:cxn>
                  <a:cxn ang="T62">
                    <a:pos x="T12" y="T13"/>
                  </a:cxn>
                  <a:cxn ang="T63">
                    <a:pos x="T14" y="T15"/>
                  </a:cxn>
                  <a:cxn ang="T64">
                    <a:pos x="T16" y="T17"/>
                  </a:cxn>
                  <a:cxn ang="T65">
                    <a:pos x="T18" y="T19"/>
                  </a:cxn>
                  <a:cxn ang="T66">
                    <a:pos x="T20" y="T21"/>
                  </a:cxn>
                  <a:cxn ang="T67">
                    <a:pos x="T22" y="T23"/>
                  </a:cxn>
                  <a:cxn ang="T68">
                    <a:pos x="T24" y="T25"/>
                  </a:cxn>
                  <a:cxn ang="T69">
                    <a:pos x="T26" y="T27"/>
                  </a:cxn>
                  <a:cxn ang="T70">
                    <a:pos x="T28" y="T29"/>
                  </a:cxn>
                  <a:cxn ang="T71">
                    <a:pos x="T30" y="T31"/>
                  </a:cxn>
                  <a:cxn ang="T72">
                    <a:pos x="T32" y="T33"/>
                  </a:cxn>
                  <a:cxn ang="T73">
                    <a:pos x="T34" y="T35"/>
                  </a:cxn>
                  <a:cxn ang="T74">
                    <a:pos x="T36" y="T37"/>
                  </a:cxn>
                  <a:cxn ang="T75">
                    <a:pos x="T38" y="T39"/>
                  </a:cxn>
                  <a:cxn ang="T76">
                    <a:pos x="T40" y="T41"/>
                  </a:cxn>
                  <a:cxn ang="T77">
                    <a:pos x="T42" y="T43"/>
                  </a:cxn>
                  <a:cxn ang="T78">
                    <a:pos x="T44" y="T45"/>
                  </a:cxn>
                  <a:cxn ang="T79">
                    <a:pos x="T46" y="T47"/>
                  </a:cxn>
                  <a:cxn ang="T80">
                    <a:pos x="T48" y="T49"/>
                  </a:cxn>
                  <a:cxn ang="T81">
                    <a:pos x="T50" y="T51"/>
                  </a:cxn>
                  <a:cxn ang="T82">
                    <a:pos x="T52" y="T53"/>
                  </a:cxn>
                  <a:cxn ang="T83">
                    <a:pos x="T54" y="T55"/>
                  </a:cxn>
                </a:cxnLst>
                <a:rect l="T84" t="T85" r="T86" b="T87"/>
                <a:pathLst>
                  <a:path w="93" h="125">
                    <a:moveTo>
                      <a:pt x="93" y="66"/>
                    </a:moveTo>
                    <a:lnTo>
                      <a:pt x="93" y="54"/>
                    </a:lnTo>
                    <a:lnTo>
                      <a:pt x="91" y="44"/>
                    </a:lnTo>
                    <a:lnTo>
                      <a:pt x="80" y="35"/>
                    </a:lnTo>
                    <a:lnTo>
                      <a:pt x="66" y="30"/>
                    </a:lnTo>
                    <a:lnTo>
                      <a:pt x="68" y="22"/>
                    </a:lnTo>
                    <a:lnTo>
                      <a:pt x="54" y="13"/>
                    </a:lnTo>
                    <a:lnTo>
                      <a:pt x="13" y="0"/>
                    </a:lnTo>
                    <a:lnTo>
                      <a:pt x="12" y="8"/>
                    </a:lnTo>
                    <a:lnTo>
                      <a:pt x="7" y="19"/>
                    </a:lnTo>
                    <a:lnTo>
                      <a:pt x="3" y="30"/>
                    </a:lnTo>
                    <a:lnTo>
                      <a:pt x="3" y="41"/>
                    </a:lnTo>
                    <a:lnTo>
                      <a:pt x="10" y="49"/>
                    </a:lnTo>
                    <a:lnTo>
                      <a:pt x="12" y="58"/>
                    </a:lnTo>
                    <a:lnTo>
                      <a:pt x="13" y="68"/>
                    </a:lnTo>
                    <a:lnTo>
                      <a:pt x="13" y="75"/>
                    </a:lnTo>
                    <a:lnTo>
                      <a:pt x="12" y="86"/>
                    </a:lnTo>
                    <a:lnTo>
                      <a:pt x="10" y="93"/>
                    </a:lnTo>
                    <a:lnTo>
                      <a:pt x="0" y="110"/>
                    </a:lnTo>
                    <a:lnTo>
                      <a:pt x="17" y="119"/>
                    </a:lnTo>
                    <a:lnTo>
                      <a:pt x="29" y="125"/>
                    </a:lnTo>
                    <a:lnTo>
                      <a:pt x="41" y="122"/>
                    </a:lnTo>
                    <a:lnTo>
                      <a:pt x="49" y="117"/>
                    </a:lnTo>
                    <a:lnTo>
                      <a:pt x="58" y="105"/>
                    </a:lnTo>
                    <a:lnTo>
                      <a:pt x="63" y="91"/>
                    </a:lnTo>
                    <a:lnTo>
                      <a:pt x="73" y="81"/>
                    </a:lnTo>
                    <a:lnTo>
                      <a:pt x="83" y="71"/>
                    </a:lnTo>
                    <a:lnTo>
                      <a:pt x="93" y="66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82" name="Freeform 34"/>
              <p:cNvSpPr>
                <a:spLocks/>
              </p:cNvSpPr>
              <p:nvPr/>
            </p:nvSpPr>
            <p:spPr bwMode="auto">
              <a:xfrm>
                <a:off x="2400644" y="2908590"/>
                <a:ext cx="221170" cy="162794"/>
              </a:xfrm>
              <a:custGeom>
                <a:avLst/>
                <a:gdLst>
                  <a:gd name="T0" fmla="*/ 7 w 378"/>
                  <a:gd name="T1" fmla="*/ 14 h 332"/>
                  <a:gd name="T2" fmla="*/ 3 w 378"/>
                  <a:gd name="T3" fmla="*/ 23 h 332"/>
                  <a:gd name="T4" fmla="*/ 6 w 378"/>
                  <a:gd name="T5" fmla="*/ 29 h 332"/>
                  <a:gd name="T6" fmla="*/ 15 w 378"/>
                  <a:gd name="T7" fmla="*/ 30 h 332"/>
                  <a:gd name="T8" fmla="*/ 13 w 378"/>
                  <a:gd name="T9" fmla="*/ 14 h 332"/>
                  <a:gd name="T10" fmla="*/ 18 w 378"/>
                  <a:gd name="T11" fmla="*/ 7 h 332"/>
                  <a:gd name="T12" fmla="*/ 28 w 378"/>
                  <a:gd name="T13" fmla="*/ 6 h 332"/>
                  <a:gd name="T14" fmla="*/ 25 w 378"/>
                  <a:gd name="T15" fmla="*/ 3 h 332"/>
                  <a:gd name="T16" fmla="*/ 27 w 378"/>
                  <a:gd name="T17" fmla="*/ 0 h 332"/>
                  <a:gd name="T18" fmla="*/ 32 w 378"/>
                  <a:gd name="T19" fmla="*/ 7 h 332"/>
                  <a:gd name="T20" fmla="*/ 44 w 378"/>
                  <a:gd name="T21" fmla="*/ 7 h 332"/>
                  <a:gd name="T22" fmla="*/ 52 w 378"/>
                  <a:gd name="T23" fmla="*/ 18 h 332"/>
                  <a:gd name="T24" fmla="*/ 62 w 378"/>
                  <a:gd name="T25" fmla="*/ 19 h 332"/>
                  <a:gd name="T26" fmla="*/ 72 w 378"/>
                  <a:gd name="T27" fmla="*/ 18 h 332"/>
                  <a:gd name="T28" fmla="*/ 81 w 378"/>
                  <a:gd name="T29" fmla="*/ 17 h 332"/>
                  <a:gd name="T30" fmla="*/ 88 w 378"/>
                  <a:gd name="T31" fmla="*/ 13 h 332"/>
                  <a:gd name="T32" fmla="*/ 101 w 378"/>
                  <a:gd name="T33" fmla="*/ 11 h 332"/>
                  <a:gd name="T34" fmla="*/ 112 w 378"/>
                  <a:gd name="T35" fmla="*/ 13 h 332"/>
                  <a:gd name="T36" fmla="*/ 111 w 378"/>
                  <a:gd name="T37" fmla="*/ 19 h 332"/>
                  <a:gd name="T38" fmla="*/ 117 w 378"/>
                  <a:gd name="T39" fmla="*/ 23 h 332"/>
                  <a:gd name="T40" fmla="*/ 119 w 378"/>
                  <a:gd name="T41" fmla="*/ 29 h 332"/>
                  <a:gd name="T42" fmla="*/ 133 w 378"/>
                  <a:gd name="T43" fmla="*/ 35 h 332"/>
                  <a:gd name="T44" fmla="*/ 126 w 378"/>
                  <a:gd name="T45" fmla="*/ 42 h 332"/>
                  <a:gd name="T46" fmla="*/ 118 w 378"/>
                  <a:gd name="T47" fmla="*/ 50 h 332"/>
                  <a:gd name="T48" fmla="*/ 117 w 378"/>
                  <a:gd name="T49" fmla="*/ 61 h 332"/>
                  <a:gd name="T50" fmla="*/ 125 w 378"/>
                  <a:gd name="T51" fmla="*/ 66 h 332"/>
                  <a:gd name="T52" fmla="*/ 119 w 378"/>
                  <a:gd name="T53" fmla="*/ 72 h 332"/>
                  <a:gd name="T54" fmla="*/ 109 w 378"/>
                  <a:gd name="T55" fmla="*/ 78 h 332"/>
                  <a:gd name="T56" fmla="*/ 95 w 378"/>
                  <a:gd name="T57" fmla="*/ 79 h 332"/>
                  <a:gd name="T58" fmla="*/ 88 w 378"/>
                  <a:gd name="T59" fmla="*/ 73 h 332"/>
                  <a:gd name="T60" fmla="*/ 85 w 378"/>
                  <a:gd name="T61" fmla="*/ 76 h 332"/>
                  <a:gd name="T62" fmla="*/ 85 w 378"/>
                  <a:gd name="T63" fmla="*/ 85 h 332"/>
                  <a:gd name="T64" fmla="*/ 90 w 378"/>
                  <a:gd name="T65" fmla="*/ 93 h 332"/>
                  <a:gd name="T66" fmla="*/ 86 w 378"/>
                  <a:gd name="T67" fmla="*/ 100 h 332"/>
                  <a:gd name="T68" fmla="*/ 70 w 378"/>
                  <a:gd name="T69" fmla="*/ 106 h 332"/>
                  <a:gd name="T70" fmla="*/ 59 w 378"/>
                  <a:gd name="T71" fmla="*/ 100 h 332"/>
                  <a:gd name="T72" fmla="*/ 54 w 378"/>
                  <a:gd name="T73" fmla="*/ 84 h 332"/>
                  <a:gd name="T74" fmla="*/ 51 w 378"/>
                  <a:gd name="T75" fmla="*/ 72 h 332"/>
                  <a:gd name="T76" fmla="*/ 53 w 378"/>
                  <a:gd name="T77" fmla="*/ 63 h 332"/>
                  <a:gd name="T78" fmla="*/ 52 w 378"/>
                  <a:gd name="T79" fmla="*/ 56 h 332"/>
                  <a:gd name="T80" fmla="*/ 41 w 378"/>
                  <a:gd name="T81" fmla="*/ 56 h 332"/>
                  <a:gd name="T82" fmla="*/ 30 w 378"/>
                  <a:gd name="T83" fmla="*/ 54 h 332"/>
                  <a:gd name="T84" fmla="*/ 29 w 378"/>
                  <a:gd name="T85" fmla="*/ 50 h 332"/>
                  <a:gd name="T86" fmla="*/ 20 w 378"/>
                  <a:gd name="T87" fmla="*/ 47 h 332"/>
                  <a:gd name="T88" fmla="*/ 11 w 378"/>
                  <a:gd name="T89" fmla="*/ 45 h 332"/>
                  <a:gd name="T90" fmla="*/ 4 w 378"/>
                  <a:gd name="T91" fmla="*/ 44 h 332"/>
                  <a:gd name="T92" fmla="*/ 2 w 378"/>
                  <a:gd name="T93" fmla="*/ 38 h 332"/>
                  <a:gd name="T94" fmla="*/ 1 w 378"/>
                  <a:gd name="T95" fmla="*/ 27 h 332"/>
                  <a:gd name="T96" fmla="*/ 1 w 378"/>
                  <a:gd name="T97" fmla="*/ 19 h 332"/>
                  <a:gd name="T98" fmla="*/ 2 w 378"/>
                  <a:gd name="T99" fmla="*/ 16 h 332"/>
                  <a:gd name="T100" fmla="*/ 10 w 378"/>
                  <a:gd name="T101" fmla="*/ 9 h 332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w 378"/>
                  <a:gd name="T154" fmla="*/ 0 h 332"/>
                  <a:gd name="T155" fmla="*/ 378 w 378"/>
                  <a:gd name="T156" fmla="*/ 332 h 332"/>
                </a:gdLst>
                <a:ahLst/>
                <a:cxnLst>
                  <a:cxn ang="T102">
                    <a:pos x="T0" y="T1"/>
                  </a:cxn>
                  <a:cxn ang="T103">
                    <a:pos x="T2" y="T3"/>
                  </a:cxn>
                  <a:cxn ang="T104">
                    <a:pos x="T4" y="T5"/>
                  </a:cxn>
                  <a:cxn ang="T105">
                    <a:pos x="T6" y="T7"/>
                  </a:cxn>
                  <a:cxn ang="T106">
                    <a:pos x="T8" y="T9"/>
                  </a:cxn>
                  <a:cxn ang="T107">
                    <a:pos x="T10" y="T11"/>
                  </a:cxn>
                  <a:cxn ang="T108">
                    <a:pos x="T12" y="T13"/>
                  </a:cxn>
                  <a:cxn ang="T109">
                    <a:pos x="T14" y="T15"/>
                  </a:cxn>
                  <a:cxn ang="T110">
                    <a:pos x="T16" y="T17"/>
                  </a:cxn>
                  <a:cxn ang="T111">
                    <a:pos x="T18" y="T19"/>
                  </a:cxn>
                  <a:cxn ang="T112">
                    <a:pos x="T20" y="T21"/>
                  </a:cxn>
                  <a:cxn ang="T113">
                    <a:pos x="T22" y="T23"/>
                  </a:cxn>
                  <a:cxn ang="T114">
                    <a:pos x="T24" y="T25"/>
                  </a:cxn>
                  <a:cxn ang="T115">
                    <a:pos x="T26" y="T27"/>
                  </a:cxn>
                  <a:cxn ang="T116">
                    <a:pos x="T28" y="T29"/>
                  </a:cxn>
                  <a:cxn ang="T117">
                    <a:pos x="T30" y="T31"/>
                  </a:cxn>
                  <a:cxn ang="T118">
                    <a:pos x="T32" y="T33"/>
                  </a:cxn>
                  <a:cxn ang="T119">
                    <a:pos x="T34" y="T35"/>
                  </a:cxn>
                  <a:cxn ang="T120">
                    <a:pos x="T36" y="T37"/>
                  </a:cxn>
                  <a:cxn ang="T121">
                    <a:pos x="T38" y="T39"/>
                  </a:cxn>
                  <a:cxn ang="T122">
                    <a:pos x="T40" y="T41"/>
                  </a:cxn>
                  <a:cxn ang="T123">
                    <a:pos x="T42" y="T43"/>
                  </a:cxn>
                  <a:cxn ang="T124">
                    <a:pos x="T44" y="T45"/>
                  </a:cxn>
                  <a:cxn ang="T125">
                    <a:pos x="T46" y="T47"/>
                  </a:cxn>
                  <a:cxn ang="T126">
                    <a:pos x="T48" y="T49"/>
                  </a:cxn>
                  <a:cxn ang="T127">
                    <a:pos x="T50" y="T51"/>
                  </a:cxn>
                  <a:cxn ang="T128">
                    <a:pos x="T52" y="T53"/>
                  </a:cxn>
                  <a:cxn ang="T129">
                    <a:pos x="T54" y="T55"/>
                  </a:cxn>
                  <a:cxn ang="T130">
                    <a:pos x="T56" y="T57"/>
                  </a:cxn>
                  <a:cxn ang="T131">
                    <a:pos x="T58" y="T59"/>
                  </a:cxn>
                  <a:cxn ang="T132">
                    <a:pos x="T60" y="T61"/>
                  </a:cxn>
                  <a:cxn ang="T133">
                    <a:pos x="T62" y="T63"/>
                  </a:cxn>
                  <a:cxn ang="T134">
                    <a:pos x="T64" y="T65"/>
                  </a:cxn>
                  <a:cxn ang="T135">
                    <a:pos x="T66" y="T67"/>
                  </a:cxn>
                  <a:cxn ang="T136">
                    <a:pos x="T68" y="T69"/>
                  </a:cxn>
                  <a:cxn ang="T137">
                    <a:pos x="T70" y="T71"/>
                  </a:cxn>
                  <a:cxn ang="T138">
                    <a:pos x="T72" y="T73"/>
                  </a:cxn>
                  <a:cxn ang="T139">
                    <a:pos x="T74" y="T75"/>
                  </a:cxn>
                  <a:cxn ang="T140">
                    <a:pos x="T76" y="T77"/>
                  </a:cxn>
                  <a:cxn ang="T141">
                    <a:pos x="T78" y="T79"/>
                  </a:cxn>
                  <a:cxn ang="T142">
                    <a:pos x="T80" y="T81"/>
                  </a:cxn>
                  <a:cxn ang="T143">
                    <a:pos x="T82" y="T83"/>
                  </a:cxn>
                  <a:cxn ang="T144">
                    <a:pos x="T84" y="T85"/>
                  </a:cxn>
                  <a:cxn ang="T145">
                    <a:pos x="T86" y="T87"/>
                  </a:cxn>
                  <a:cxn ang="T146">
                    <a:pos x="T88" y="T89"/>
                  </a:cxn>
                  <a:cxn ang="T147">
                    <a:pos x="T90" y="T91"/>
                  </a:cxn>
                  <a:cxn ang="T148">
                    <a:pos x="T92" y="T93"/>
                  </a:cxn>
                  <a:cxn ang="T149">
                    <a:pos x="T94" y="T95"/>
                  </a:cxn>
                  <a:cxn ang="T150">
                    <a:pos x="T96" y="T97"/>
                  </a:cxn>
                  <a:cxn ang="T151">
                    <a:pos x="T98" y="T99"/>
                  </a:cxn>
                  <a:cxn ang="T152">
                    <a:pos x="T100" y="T101"/>
                  </a:cxn>
                </a:cxnLst>
                <a:rect l="T153" t="T154" r="T155" b="T156"/>
                <a:pathLst>
                  <a:path w="378" h="332">
                    <a:moveTo>
                      <a:pt x="29" y="27"/>
                    </a:moveTo>
                    <a:lnTo>
                      <a:pt x="19" y="44"/>
                    </a:lnTo>
                    <a:lnTo>
                      <a:pt x="12" y="56"/>
                    </a:lnTo>
                    <a:lnTo>
                      <a:pt x="8" y="71"/>
                    </a:lnTo>
                    <a:lnTo>
                      <a:pt x="12" y="83"/>
                    </a:lnTo>
                    <a:lnTo>
                      <a:pt x="17" y="91"/>
                    </a:lnTo>
                    <a:lnTo>
                      <a:pt x="27" y="93"/>
                    </a:lnTo>
                    <a:lnTo>
                      <a:pt x="44" y="93"/>
                    </a:lnTo>
                    <a:lnTo>
                      <a:pt x="44" y="61"/>
                    </a:lnTo>
                    <a:lnTo>
                      <a:pt x="37" y="44"/>
                    </a:lnTo>
                    <a:lnTo>
                      <a:pt x="42" y="28"/>
                    </a:lnTo>
                    <a:lnTo>
                      <a:pt x="52" y="23"/>
                    </a:lnTo>
                    <a:lnTo>
                      <a:pt x="63" y="22"/>
                    </a:lnTo>
                    <a:lnTo>
                      <a:pt x="80" y="18"/>
                    </a:lnTo>
                    <a:lnTo>
                      <a:pt x="80" y="13"/>
                    </a:lnTo>
                    <a:lnTo>
                      <a:pt x="71" y="10"/>
                    </a:lnTo>
                    <a:lnTo>
                      <a:pt x="68" y="3"/>
                    </a:lnTo>
                    <a:lnTo>
                      <a:pt x="76" y="0"/>
                    </a:lnTo>
                    <a:lnTo>
                      <a:pt x="83" y="10"/>
                    </a:lnTo>
                    <a:lnTo>
                      <a:pt x="91" y="23"/>
                    </a:lnTo>
                    <a:lnTo>
                      <a:pt x="105" y="18"/>
                    </a:lnTo>
                    <a:lnTo>
                      <a:pt x="124" y="22"/>
                    </a:lnTo>
                    <a:lnTo>
                      <a:pt x="129" y="40"/>
                    </a:lnTo>
                    <a:lnTo>
                      <a:pt x="147" y="57"/>
                    </a:lnTo>
                    <a:lnTo>
                      <a:pt x="173" y="62"/>
                    </a:lnTo>
                    <a:lnTo>
                      <a:pt x="176" y="61"/>
                    </a:lnTo>
                    <a:lnTo>
                      <a:pt x="195" y="56"/>
                    </a:lnTo>
                    <a:lnTo>
                      <a:pt x="205" y="56"/>
                    </a:lnTo>
                    <a:lnTo>
                      <a:pt x="219" y="56"/>
                    </a:lnTo>
                    <a:lnTo>
                      <a:pt x="231" y="54"/>
                    </a:lnTo>
                    <a:lnTo>
                      <a:pt x="244" y="49"/>
                    </a:lnTo>
                    <a:lnTo>
                      <a:pt x="249" y="40"/>
                    </a:lnTo>
                    <a:lnTo>
                      <a:pt x="263" y="37"/>
                    </a:lnTo>
                    <a:lnTo>
                      <a:pt x="288" y="35"/>
                    </a:lnTo>
                    <a:lnTo>
                      <a:pt x="309" y="35"/>
                    </a:lnTo>
                    <a:lnTo>
                      <a:pt x="317" y="40"/>
                    </a:lnTo>
                    <a:lnTo>
                      <a:pt x="317" y="50"/>
                    </a:lnTo>
                    <a:lnTo>
                      <a:pt x="315" y="59"/>
                    </a:lnTo>
                    <a:lnTo>
                      <a:pt x="322" y="64"/>
                    </a:lnTo>
                    <a:lnTo>
                      <a:pt x="332" y="73"/>
                    </a:lnTo>
                    <a:lnTo>
                      <a:pt x="339" y="83"/>
                    </a:lnTo>
                    <a:lnTo>
                      <a:pt x="339" y="90"/>
                    </a:lnTo>
                    <a:lnTo>
                      <a:pt x="349" y="100"/>
                    </a:lnTo>
                    <a:lnTo>
                      <a:pt x="378" y="110"/>
                    </a:lnTo>
                    <a:lnTo>
                      <a:pt x="370" y="122"/>
                    </a:lnTo>
                    <a:lnTo>
                      <a:pt x="358" y="130"/>
                    </a:lnTo>
                    <a:lnTo>
                      <a:pt x="346" y="142"/>
                    </a:lnTo>
                    <a:lnTo>
                      <a:pt x="336" y="157"/>
                    </a:lnTo>
                    <a:lnTo>
                      <a:pt x="327" y="174"/>
                    </a:lnTo>
                    <a:lnTo>
                      <a:pt x="332" y="190"/>
                    </a:lnTo>
                    <a:lnTo>
                      <a:pt x="344" y="203"/>
                    </a:lnTo>
                    <a:lnTo>
                      <a:pt x="355" y="207"/>
                    </a:lnTo>
                    <a:lnTo>
                      <a:pt x="351" y="213"/>
                    </a:lnTo>
                    <a:lnTo>
                      <a:pt x="338" y="225"/>
                    </a:lnTo>
                    <a:lnTo>
                      <a:pt x="324" y="241"/>
                    </a:lnTo>
                    <a:lnTo>
                      <a:pt x="309" y="244"/>
                    </a:lnTo>
                    <a:lnTo>
                      <a:pt x="285" y="244"/>
                    </a:lnTo>
                    <a:lnTo>
                      <a:pt x="270" y="246"/>
                    </a:lnTo>
                    <a:lnTo>
                      <a:pt x="263" y="234"/>
                    </a:lnTo>
                    <a:lnTo>
                      <a:pt x="251" y="230"/>
                    </a:lnTo>
                    <a:lnTo>
                      <a:pt x="244" y="234"/>
                    </a:lnTo>
                    <a:lnTo>
                      <a:pt x="243" y="239"/>
                    </a:lnTo>
                    <a:lnTo>
                      <a:pt x="241" y="251"/>
                    </a:lnTo>
                    <a:lnTo>
                      <a:pt x="243" y="266"/>
                    </a:lnTo>
                    <a:lnTo>
                      <a:pt x="253" y="274"/>
                    </a:lnTo>
                    <a:lnTo>
                      <a:pt x="256" y="290"/>
                    </a:lnTo>
                    <a:lnTo>
                      <a:pt x="254" y="300"/>
                    </a:lnTo>
                    <a:lnTo>
                      <a:pt x="244" y="312"/>
                    </a:lnTo>
                    <a:lnTo>
                      <a:pt x="220" y="324"/>
                    </a:lnTo>
                    <a:lnTo>
                      <a:pt x="200" y="332"/>
                    </a:lnTo>
                    <a:lnTo>
                      <a:pt x="181" y="325"/>
                    </a:lnTo>
                    <a:lnTo>
                      <a:pt x="168" y="314"/>
                    </a:lnTo>
                    <a:lnTo>
                      <a:pt x="156" y="291"/>
                    </a:lnTo>
                    <a:lnTo>
                      <a:pt x="153" y="264"/>
                    </a:lnTo>
                    <a:lnTo>
                      <a:pt x="146" y="244"/>
                    </a:lnTo>
                    <a:lnTo>
                      <a:pt x="146" y="227"/>
                    </a:lnTo>
                    <a:lnTo>
                      <a:pt x="149" y="208"/>
                    </a:lnTo>
                    <a:lnTo>
                      <a:pt x="151" y="196"/>
                    </a:lnTo>
                    <a:lnTo>
                      <a:pt x="151" y="183"/>
                    </a:lnTo>
                    <a:lnTo>
                      <a:pt x="149" y="176"/>
                    </a:lnTo>
                    <a:lnTo>
                      <a:pt x="132" y="174"/>
                    </a:lnTo>
                    <a:lnTo>
                      <a:pt x="117" y="174"/>
                    </a:lnTo>
                    <a:lnTo>
                      <a:pt x="95" y="173"/>
                    </a:lnTo>
                    <a:lnTo>
                      <a:pt x="86" y="168"/>
                    </a:lnTo>
                    <a:lnTo>
                      <a:pt x="83" y="161"/>
                    </a:lnTo>
                    <a:lnTo>
                      <a:pt x="81" y="156"/>
                    </a:lnTo>
                    <a:lnTo>
                      <a:pt x="69" y="152"/>
                    </a:lnTo>
                    <a:lnTo>
                      <a:pt x="58" y="147"/>
                    </a:lnTo>
                    <a:lnTo>
                      <a:pt x="47" y="144"/>
                    </a:lnTo>
                    <a:lnTo>
                      <a:pt x="32" y="142"/>
                    </a:lnTo>
                    <a:lnTo>
                      <a:pt x="15" y="140"/>
                    </a:lnTo>
                    <a:lnTo>
                      <a:pt x="10" y="137"/>
                    </a:lnTo>
                    <a:lnTo>
                      <a:pt x="5" y="130"/>
                    </a:lnTo>
                    <a:lnTo>
                      <a:pt x="5" y="118"/>
                    </a:lnTo>
                    <a:lnTo>
                      <a:pt x="2" y="96"/>
                    </a:lnTo>
                    <a:lnTo>
                      <a:pt x="2" y="83"/>
                    </a:lnTo>
                    <a:lnTo>
                      <a:pt x="0" y="71"/>
                    </a:lnTo>
                    <a:lnTo>
                      <a:pt x="2" y="59"/>
                    </a:lnTo>
                    <a:lnTo>
                      <a:pt x="5" y="50"/>
                    </a:lnTo>
                    <a:lnTo>
                      <a:pt x="5" y="49"/>
                    </a:lnTo>
                    <a:lnTo>
                      <a:pt x="15" y="35"/>
                    </a:lnTo>
                    <a:lnTo>
                      <a:pt x="29" y="27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83" name="Freeform 35"/>
              <p:cNvSpPr>
                <a:spLocks/>
              </p:cNvSpPr>
              <p:nvPr/>
            </p:nvSpPr>
            <p:spPr bwMode="auto">
              <a:xfrm>
                <a:off x="2297240" y="2901863"/>
                <a:ext cx="193883" cy="240829"/>
              </a:xfrm>
              <a:custGeom>
                <a:avLst/>
                <a:gdLst>
                  <a:gd name="T0" fmla="*/ 19 w 331"/>
                  <a:gd name="T1" fmla="*/ 45 h 485"/>
                  <a:gd name="T2" fmla="*/ 12 w 331"/>
                  <a:gd name="T3" fmla="*/ 52 h 485"/>
                  <a:gd name="T4" fmla="*/ 15 w 331"/>
                  <a:gd name="T5" fmla="*/ 66 h 485"/>
                  <a:gd name="T6" fmla="*/ 20 w 331"/>
                  <a:gd name="T7" fmla="*/ 73 h 485"/>
                  <a:gd name="T8" fmla="*/ 25 w 331"/>
                  <a:gd name="T9" fmla="*/ 82 h 485"/>
                  <a:gd name="T10" fmla="*/ 14 w 331"/>
                  <a:gd name="T11" fmla="*/ 84 h 485"/>
                  <a:gd name="T12" fmla="*/ 11 w 331"/>
                  <a:gd name="T13" fmla="*/ 93 h 485"/>
                  <a:gd name="T14" fmla="*/ 3 w 331"/>
                  <a:gd name="T15" fmla="*/ 95 h 485"/>
                  <a:gd name="T16" fmla="*/ 3 w 331"/>
                  <a:gd name="T17" fmla="*/ 106 h 485"/>
                  <a:gd name="T18" fmla="*/ 20 w 331"/>
                  <a:gd name="T19" fmla="*/ 110 h 485"/>
                  <a:gd name="T20" fmla="*/ 32 w 331"/>
                  <a:gd name="T21" fmla="*/ 119 h 485"/>
                  <a:gd name="T22" fmla="*/ 46 w 331"/>
                  <a:gd name="T23" fmla="*/ 124 h 485"/>
                  <a:gd name="T24" fmla="*/ 62 w 331"/>
                  <a:gd name="T25" fmla="*/ 138 h 485"/>
                  <a:gd name="T26" fmla="*/ 82 w 331"/>
                  <a:gd name="T27" fmla="*/ 139 h 485"/>
                  <a:gd name="T28" fmla="*/ 88 w 331"/>
                  <a:gd name="T29" fmla="*/ 145 h 485"/>
                  <a:gd name="T30" fmla="*/ 89 w 331"/>
                  <a:gd name="T31" fmla="*/ 155 h 485"/>
                  <a:gd name="T32" fmla="*/ 96 w 331"/>
                  <a:gd name="T33" fmla="*/ 133 h 485"/>
                  <a:gd name="T34" fmla="*/ 93 w 331"/>
                  <a:gd name="T35" fmla="*/ 119 h 485"/>
                  <a:gd name="T36" fmla="*/ 96 w 331"/>
                  <a:gd name="T37" fmla="*/ 110 h 485"/>
                  <a:gd name="T38" fmla="*/ 88 w 331"/>
                  <a:gd name="T39" fmla="*/ 107 h 485"/>
                  <a:gd name="T40" fmla="*/ 83 w 331"/>
                  <a:gd name="T41" fmla="*/ 106 h 485"/>
                  <a:gd name="T42" fmla="*/ 97 w 331"/>
                  <a:gd name="T43" fmla="*/ 104 h 485"/>
                  <a:gd name="T44" fmla="*/ 110 w 331"/>
                  <a:gd name="T45" fmla="*/ 98 h 485"/>
                  <a:gd name="T46" fmla="*/ 115 w 331"/>
                  <a:gd name="T47" fmla="*/ 88 h 485"/>
                  <a:gd name="T48" fmla="*/ 112 w 331"/>
                  <a:gd name="T49" fmla="*/ 76 h 485"/>
                  <a:gd name="T50" fmla="*/ 114 w 331"/>
                  <a:gd name="T51" fmla="*/ 66 h 485"/>
                  <a:gd name="T52" fmla="*/ 114 w 331"/>
                  <a:gd name="T53" fmla="*/ 60 h 485"/>
                  <a:gd name="T54" fmla="*/ 102 w 331"/>
                  <a:gd name="T55" fmla="*/ 59 h 485"/>
                  <a:gd name="T56" fmla="*/ 91 w 331"/>
                  <a:gd name="T57" fmla="*/ 58 h 485"/>
                  <a:gd name="T58" fmla="*/ 90 w 331"/>
                  <a:gd name="T59" fmla="*/ 54 h 485"/>
                  <a:gd name="T60" fmla="*/ 82 w 331"/>
                  <a:gd name="T61" fmla="*/ 51 h 485"/>
                  <a:gd name="T62" fmla="*/ 73 w 331"/>
                  <a:gd name="T63" fmla="*/ 49 h 485"/>
                  <a:gd name="T64" fmla="*/ 65 w 331"/>
                  <a:gd name="T65" fmla="*/ 48 h 485"/>
                  <a:gd name="T66" fmla="*/ 63 w 331"/>
                  <a:gd name="T67" fmla="*/ 42 h 485"/>
                  <a:gd name="T68" fmla="*/ 62 w 331"/>
                  <a:gd name="T69" fmla="*/ 30 h 485"/>
                  <a:gd name="T70" fmla="*/ 62 w 331"/>
                  <a:gd name="T71" fmla="*/ 23 h 485"/>
                  <a:gd name="T72" fmla="*/ 63 w 331"/>
                  <a:gd name="T73" fmla="*/ 19 h 485"/>
                  <a:gd name="T74" fmla="*/ 71 w 331"/>
                  <a:gd name="T75" fmla="*/ 12 h 485"/>
                  <a:gd name="T76" fmla="*/ 72 w 331"/>
                  <a:gd name="T77" fmla="*/ 7 h 485"/>
                  <a:gd name="T78" fmla="*/ 73 w 331"/>
                  <a:gd name="T79" fmla="*/ 0 h 485"/>
                  <a:gd name="T80" fmla="*/ 67 w 331"/>
                  <a:gd name="T81" fmla="*/ 4 h 485"/>
                  <a:gd name="T82" fmla="*/ 50 w 331"/>
                  <a:gd name="T83" fmla="*/ 14 h 485"/>
                  <a:gd name="T84" fmla="*/ 37 w 331"/>
                  <a:gd name="T85" fmla="*/ 14 h 485"/>
                  <a:gd name="T86" fmla="*/ 32 w 331"/>
                  <a:gd name="T87" fmla="*/ 21 h 485"/>
                  <a:gd name="T88" fmla="*/ 29 w 331"/>
                  <a:gd name="T89" fmla="*/ 30 h 485"/>
                  <a:gd name="T90" fmla="*/ 22 w 331"/>
                  <a:gd name="T91" fmla="*/ 35 h 485"/>
                  <a:gd name="T92" fmla="*/ 18 w 331"/>
                  <a:gd name="T93" fmla="*/ 41 h 485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w 331"/>
                  <a:gd name="T142" fmla="*/ 0 h 485"/>
                  <a:gd name="T143" fmla="*/ 331 w 331"/>
                  <a:gd name="T144" fmla="*/ 485 h 485"/>
                </a:gdLst>
                <a:ahLst/>
                <a:cxnLst>
                  <a:cxn ang="T94">
                    <a:pos x="T0" y="T1"/>
                  </a:cxn>
                  <a:cxn ang="T95">
                    <a:pos x="T2" y="T3"/>
                  </a:cxn>
                  <a:cxn ang="T96">
                    <a:pos x="T4" y="T5"/>
                  </a:cxn>
                  <a:cxn ang="T97">
                    <a:pos x="T6" y="T7"/>
                  </a:cxn>
                  <a:cxn ang="T98">
                    <a:pos x="T8" y="T9"/>
                  </a:cxn>
                  <a:cxn ang="T99">
                    <a:pos x="T10" y="T11"/>
                  </a:cxn>
                  <a:cxn ang="T100">
                    <a:pos x="T12" y="T13"/>
                  </a:cxn>
                  <a:cxn ang="T101">
                    <a:pos x="T14" y="T15"/>
                  </a:cxn>
                  <a:cxn ang="T102">
                    <a:pos x="T16" y="T17"/>
                  </a:cxn>
                  <a:cxn ang="T103">
                    <a:pos x="T18" y="T19"/>
                  </a:cxn>
                  <a:cxn ang="T104">
                    <a:pos x="T20" y="T21"/>
                  </a:cxn>
                  <a:cxn ang="T105">
                    <a:pos x="T22" y="T23"/>
                  </a:cxn>
                  <a:cxn ang="T106">
                    <a:pos x="T24" y="T25"/>
                  </a:cxn>
                  <a:cxn ang="T107">
                    <a:pos x="T26" y="T27"/>
                  </a:cxn>
                  <a:cxn ang="T108">
                    <a:pos x="T28" y="T29"/>
                  </a:cxn>
                  <a:cxn ang="T109">
                    <a:pos x="T30" y="T31"/>
                  </a:cxn>
                  <a:cxn ang="T110">
                    <a:pos x="T32" y="T33"/>
                  </a:cxn>
                  <a:cxn ang="T111">
                    <a:pos x="T34" y="T35"/>
                  </a:cxn>
                  <a:cxn ang="T112">
                    <a:pos x="T36" y="T37"/>
                  </a:cxn>
                  <a:cxn ang="T113">
                    <a:pos x="T38" y="T39"/>
                  </a:cxn>
                  <a:cxn ang="T114">
                    <a:pos x="T40" y="T41"/>
                  </a:cxn>
                  <a:cxn ang="T115">
                    <a:pos x="T42" y="T43"/>
                  </a:cxn>
                  <a:cxn ang="T116">
                    <a:pos x="T44" y="T45"/>
                  </a:cxn>
                  <a:cxn ang="T117">
                    <a:pos x="T46" y="T47"/>
                  </a:cxn>
                  <a:cxn ang="T118">
                    <a:pos x="T48" y="T49"/>
                  </a:cxn>
                  <a:cxn ang="T119">
                    <a:pos x="T50" y="T51"/>
                  </a:cxn>
                  <a:cxn ang="T120">
                    <a:pos x="T52" y="T53"/>
                  </a:cxn>
                  <a:cxn ang="T121">
                    <a:pos x="T54" y="T55"/>
                  </a:cxn>
                  <a:cxn ang="T122">
                    <a:pos x="T56" y="T57"/>
                  </a:cxn>
                  <a:cxn ang="T123">
                    <a:pos x="T58" y="T59"/>
                  </a:cxn>
                  <a:cxn ang="T124">
                    <a:pos x="T60" y="T61"/>
                  </a:cxn>
                  <a:cxn ang="T125">
                    <a:pos x="T62" y="T63"/>
                  </a:cxn>
                  <a:cxn ang="T126">
                    <a:pos x="T64" y="T65"/>
                  </a:cxn>
                  <a:cxn ang="T127">
                    <a:pos x="T66" y="T67"/>
                  </a:cxn>
                  <a:cxn ang="T128">
                    <a:pos x="T68" y="T69"/>
                  </a:cxn>
                  <a:cxn ang="T129">
                    <a:pos x="T70" y="T71"/>
                  </a:cxn>
                  <a:cxn ang="T130">
                    <a:pos x="T72" y="T73"/>
                  </a:cxn>
                  <a:cxn ang="T131">
                    <a:pos x="T74" y="T75"/>
                  </a:cxn>
                  <a:cxn ang="T132">
                    <a:pos x="T76" y="T77"/>
                  </a:cxn>
                  <a:cxn ang="T133">
                    <a:pos x="T78" y="T79"/>
                  </a:cxn>
                  <a:cxn ang="T134">
                    <a:pos x="T80" y="T81"/>
                  </a:cxn>
                  <a:cxn ang="T135">
                    <a:pos x="T82" y="T83"/>
                  </a:cxn>
                  <a:cxn ang="T136">
                    <a:pos x="T84" y="T85"/>
                  </a:cxn>
                  <a:cxn ang="T137">
                    <a:pos x="T86" y="T87"/>
                  </a:cxn>
                  <a:cxn ang="T138">
                    <a:pos x="T88" y="T89"/>
                  </a:cxn>
                  <a:cxn ang="T139">
                    <a:pos x="T90" y="T91"/>
                  </a:cxn>
                  <a:cxn ang="T140">
                    <a:pos x="T92" y="T93"/>
                  </a:cxn>
                </a:cxnLst>
                <a:rect l="T141" t="T142" r="T143" b="T144"/>
                <a:pathLst>
                  <a:path w="331" h="485">
                    <a:moveTo>
                      <a:pt x="51" y="127"/>
                    </a:moveTo>
                    <a:lnTo>
                      <a:pt x="53" y="141"/>
                    </a:lnTo>
                    <a:lnTo>
                      <a:pt x="44" y="149"/>
                    </a:lnTo>
                    <a:lnTo>
                      <a:pt x="34" y="164"/>
                    </a:lnTo>
                    <a:lnTo>
                      <a:pt x="42" y="200"/>
                    </a:lnTo>
                    <a:lnTo>
                      <a:pt x="42" y="205"/>
                    </a:lnTo>
                    <a:lnTo>
                      <a:pt x="42" y="217"/>
                    </a:lnTo>
                    <a:lnTo>
                      <a:pt x="58" y="229"/>
                    </a:lnTo>
                    <a:lnTo>
                      <a:pt x="66" y="242"/>
                    </a:lnTo>
                    <a:lnTo>
                      <a:pt x="70" y="256"/>
                    </a:lnTo>
                    <a:lnTo>
                      <a:pt x="51" y="254"/>
                    </a:lnTo>
                    <a:lnTo>
                      <a:pt x="41" y="263"/>
                    </a:lnTo>
                    <a:lnTo>
                      <a:pt x="39" y="280"/>
                    </a:lnTo>
                    <a:lnTo>
                      <a:pt x="31" y="290"/>
                    </a:lnTo>
                    <a:lnTo>
                      <a:pt x="19" y="286"/>
                    </a:lnTo>
                    <a:lnTo>
                      <a:pt x="9" y="297"/>
                    </a:lnTo>
                    <a:lnTo>
                      <a:pt x="0" y="320"/>
                    </a:lnTo>
                    <a:lnTo>
                      <a:pt x="9" y="332"/>
                    </a:lnTo>
                    <a:lnTo>
                      <a:pt x="26" y="336"/>
                    </a:lnTo>
                    <a:lnTo>
                      <a:pt x="56" y="344"/>
                    </a:lnTo>
                    <a:lnTo>
                      <a:pt x="83" y="359"/>
                    </a:lnTo>
                    <a:lnTo>
                      <a:pt x="92" y="371"/>
                    </a:lnTo>
                    <a:lnTo>
                      <a:pt x="119" y="375"/>
                    </a:lnTo>
                    <a:lnTo>
                      <a:pt x="131" y="387"/>
                    </a:lnTo>
                    <a:lnTo>
                      <a:pt x="158" y="407"/>
                    </a:lnTo>
                    <a:lnTo>
                      <a:pt x="177" y="431"/>
                    </a:lnTo>
                    <a:lnTo>
                      <a:pt x="202" y="432"/>
                    </a:lnTo>
                    <a:lnTo>
                      <a:pt x="233" y="434"/>
                    </a:lnTo>
                    <a:lnTo>
                      <a:pt x="246" y="439"/>
                    </a:lnTo>
                    <a:lnTo>
                      <a:pt x="251" y="453"/>
                    </a:lnTo>
                    <a:lnTo>
                      <a:pt x="253" y="468"/>
                    </a:lnTo>
                    <a:lnTo>
                      <a:pt x="253" y="485"/>
                    </a:lnTo>
                    <a:lnTo>
                      <a:pt x="266" y="453"/>
                    </a:lnTo>
                    <a:lnTo>
                      <a:pt x="275" y="415"/>
                    </a:lnTo>
                    <a:lnTo>
                      <a:pt x="270" y="392"/>
                    </a:lnTo>
                    <a:lnTo>
                      <a:pt x="266" y="371"/>
                    </a:lnTo>
                    <a:lnTo>
                      <a:pt x="272" y="353"/>
                    </a:lnTo>
                    <a:lnTo>
                      <a:pt x="275" y="344"/>
                    </a:lnTo>
                    <a:lnTo>
                      <a:pt x="265" y="334"/>
                    </a:lnTo>
                    <a:lnTo>
                      <a:pt x="250" y="334"/>
                    </a:lnTo>
                    <a:lnTo>
                      <a:pt x="243" y="334"/>
                    </a:lnTo>
                    <a:lnTo>
                      <a:pt x="238" y="331"/>
                    </a:lnTo>
                    <a:lnTo>
                      <a:pt x="244" y="327"/>
                    </a:lnTo>
                    <a:lnTo>
                      <a:pt x="277" y="326"/>
                    </a:lnTo>
                    <a:lnTo>
                      <a:pt x="294" y="315"/>
                    </a:lnTo>
                    <a:lnTo>
                      <a:pt x="314" y="307"/>
                    </a:lnTo>
                    <a:lnTo>
                      <a:pt x="331" y="303"/>
                    </a:lnTo>
                    <a:lnTo>
                      <a:pt x="328" y="276"/>
                    </a:lnTo>
                    <a:lnTo>
                      <a:pt x="321" y="256"/>
                    </a:lnTo>
                    <a:lnTo>
                      <a:pt x="321" y="239"/>
                    </a:lnTo>
                    <a:lnTo>
                      <a:pt x="324" y="220"/>
                    </a:lnTo>
                    <a:lnTo>
                      <a:pt x="326" y="208"/>
                    </a:lnTo>
                    <a:lnTo>
                      <a:pt x="326" y="195"/>
                    </a:lnTo>
                    <a:lnTo>
                      <a:pt x="324" y="188"/>
                    </a:lnTo>
                    <a:lnTo>
                      <a:pt x="307" y="186"/>
                    </a:lnTo>
                    <a:lnTo>
                      <a:pt x="292" y="186"/>
                    </a:lnTo>
                    <a:lnTo>
                      <a:pt x="270" y="185"/>
                    </a:lnTo>
                    <a:lnTo>
                      <a:pt x="261" y="180"/>
                    </a:lnTo>
                    <a:lnTo>
                      <a:pt x="258" y="173"/>
                    </a:lnTo>
                    <a:lnTo>
                      <a:pt x="256" y="168"/>
                    </a:lnTo>
                    <a:lnTo>
                      <a:pt x="244" y="164"/>
                    </a:lnTo>
                    <a:lnTo>
                      <a:pt x="233" y="159"/>
                    </a:lnTo>
                    <a:lnTo>
                      <a:pt x="222" y="156"/>
                    </a:lnTo>
                    <a:lnTo>
                      <a:pt x="207" y="154"/>
                    </a:lnTo>
                    <a:lnTo>
                      <a:pt x="190" y="152"/>
                    </a:lnTo>
                    <a:lnTo>
                      <a:pt x="185" y="149"/>
                    </a:lnTo>
                    <a:lnTo>
                      <a:pt x="180" y="142"/>
                    </a:lnTo>
                    <a:lnTo>
                      <a:pt x="180" y="130"/>
                    </a:lnTo>
                    <a:lnTo>
                      <a:pt x="177" y="108"/>
                    </a:lnTo>
                    <a:lnTo>
                      <a:pt x="177" y="95"/>
                    </a:lnTo>
                    <a:lnTo>
                      <a:pt x="175" y="83"/>
                    </a:lnTo>
                    <a:lnTo>
                      <a:pt x="177" y="71"/>
                    </a:lnTo>
                    <a:lnTo>
                      <a:pt x="180" y="62"/>
                    </a:lnTo>
                    <a:lnTo>
                      <a:pt x="180" y="61"/>
                    </a:lnTo>
                    <a:lnTo>
                      <a:pt x="190" y="47"/>
                    </a:lnTo>
                    <a:lnTo>
                      <a:pt x="204" y="39"/>
                    </a:lnTo>
                    <a:lnTo>
                      <a:pt x="199" y="25"/>
                    </a:lnTo>
                    <a:lnTo>
                      <a:pt x="205" y="23"/>
                    </a:lnTo>
                    <a:lnTo>
                      <a:pt x="217" y="12"/>
                    </a:lnTo>
                    <a:lnTo>
                      <a:pt x="209" y="0"/>
                    </a:lnTo>
                    <a:lnTo>
                      <a:pt x="194" y="12"/>
                    </a:lnTo>
                    <a:lnTo>
                      <a:pt x="190" y="12"/>
                    </a:lnTo>
                    <a:lnTo>
                      <a:pt x="166" y="29"/>
                    </a:lnTo>
                    <a:lnTo>
                      <a:pt x="143" y="44"/>
                    </a:lnTo>
                    <a:lnTo>
                      <a:pt x="119" y="44"/>
                    </a:lnTo>
                    <a:lnTo>
                      <a:pt x="107" y="44"/>
                    </a:lnTo>
                    <a:lnTo>
                      <a:pt x="95" y="52"/>
                    </a:lnTo>
                    <a:lnTo>
                      <a:pt x="90" y="66"/>
                    </a:lnTo>
                    <a:lnTo>
                      <a:pt x="87" y="79"/>
                    </a:lnTo>
                    <a:lnTo>
                      <a:pt x="82" y="95"/>
                    </a:lnTo>
                    <a:lnTo>
                      <a:pt x="75" y="100"/>
                    </a:lnTo>
                    <a:lnTo>
                      <a:pt x="63" y="110"/>
                    </a:lnTo>
                    <a:lnTo>
                      <a:pt x="54" y="120"/>
                    </a:lnTo>
                    <a:lnTo>
                      <a:pt x="51" y="127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84" name="Freeform 36"/>
              <p:cNvSpPr>
                <a:spLocks/>
              </p:cNvSpPr>
              <p:nvPr/>
            </p:nvSpPr>
            <p:spPr bwMode="auto">
              <a:xfrm>
                <a:off x="2600272" y="2870919"/>
                <a:ext cx="7180" cy="5382"/>
              </a:xfrm>
              <a:custGeom>
                <a:avLst/>
                <a:gdLst>
                  <a:gd name="T0" fmla="*/ 1 w 8"/>
                  <a:gd name="T1" fmla="*/ 0 h 11"/>
                  <a:gd name="T2" fmla="*/ 0 w 8"/>
                  <a:gd name="T3" fmla="*/ 4 h 11"/>
                  <a:gd name="T4" fmla="*/ 3 w 8"/>
                  <a:gd name="T5" fmla="*/ 4 h 11"/>
                  <a:gd name="T6" fmla="*/ 4 w 8"/>
                  <a:gd name="T7" fmla="*/ 3 h 11"/>
                  <a:gd name="T8" fmla="*/ 4 w 8"/>
                  <a:gd name="T9" fmla="*/ 0 h 11"/>
                  <a:gd name="T10" fmla="*/ 1 w 8"/>
                  <a:gd name="T11" fmla="*/ 0 h 1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8"/>
                  <a:gd name="T19" fmla="*/ 0 h 11"/>
                  <a:gd name="T20" fmla="*/ 8 w 8"/>
                  <a:gd name="T21" fmla="*/ 11 h 11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8" h="11">
                    <a:moveTo>
                      <a:pt x="1" y="0"/>
                    </a:moveTo>
                    <a:lnTo>
                      <a:pt x="0" y="11"/>
                    </a:lnTo>
                    <a:lnTo>
                      <a:pt x="6" y="11"/>
                    </a:lnTo>
                    <a:lnTo>
                      <a:pt x="8" y="8"/>
                    </a:lnTo>
                    <a:lnTo>
                      <a:pt x="8" y="1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85" name="Freeform 37"/>
              <p:cNvSpPr>
                <a:spLocks/>
              </p:cNvSpPr>
              <p:nvPr/>
            </p:nvSpPr>
            <p:spPr bwMode="auto">
              <a:xfrm>
                <a:off x="2640484" y="2892446"/>
                <a:ext cx="8617" cy="5382"/>
              </a:xfrm>
              <a:custGeom>
                <a:avLst/>
                <a:gdLst>
                  <a:gd name="T0" fmla="*/ 1 w 12"/>
                  <a:gd name="T1" fmla="*/ 0 h 13"/>
                  <a:gd name="T2" fmla="*/ 0 w 12"/>
                  <a:gd name="T3" fmla="*/ 2 h 13"/>
                  <a:gd name="T4" fmla="*/ 0 w 12"/>
                  <a:gd name="T5" fmla="*/ 3 h 13"/>
                  <a:gd name="T6" fmla="*/ 2 w 12"/>
                  <a:gd name="T7" fmla="*/ 5 h 13"/>
                  <a:gd name="T8" fmla="*/ 3 w 12"/>
                  <a:gd name="T9" fmla="*/ 5 h 13"/>
                  <a:gd name="T10" fmla="*/ 5 w 12"/>
                  <a:gd name="T11" fmla="*/ 5 h 13"/>
                  <a:gd name="T12" fmla="*/ 6 w 12"/>
                  <a:gd name="T13" fmla="*/ 4 h 13"/>
                  <a:gd name="T14" fmla="*/ 6 w 12"/>
                  <a:gd name="T15" fmla="*/ 2 h 13"/>
                  <a:gd name="T16" fmla="*/ 6 w 12"/>
                  <a:gd name="T17" fmla="*/ 0 h 13"/>
                  <a:gd name="T18" fmla="*/ 1 w 12"/>
                  <a:gd name="T19" fmla="*/ 0 h 13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w 12"/>
                  <a:gd name="T31" fmla="*/ 0 h 13"/>
                  <a:gd name="T32" fmla="*/ 12 w 12"/>
                  <a:gd name="T33" fmla="*/ 13 h 13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T30" t="T31" r="T32" b="T33"/>
                <a:pathLst>
                  <a:path w="12" h="13">
                    <a:moveTo>
                      <a:pt x="2" y="0"/>
                    </a:moveTo>
                    <a:lnTo>
                      <a:pt x="0" y="5"/>
                    </a:lnTo>
                    <a:lnTo>
                      <a:pt x="0" y="8"/>
                    </a:lnTo>
                    <a:lnTo>
                      <a:pt x="4" y="12"/>
                    </a:lnTo>
                    <a:lnTo>
                      <a:pt x="6" y="13"/>
                    </a:lnTo>
                    <a:lnTo>
                      <a:pt x="9" y="13"/>
                    </a:lnTo>
                    <a:lnTo>
                      <a:pt x="11" y="10"/>
                    </a:lnTo>
                    <a:lnTo>
                      <a:pt x="12" y="6"/>
                    </a:lnTo>
                    <a:lnTo>
                      <a:pt x="12" y="1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86" name="Freeform 38"/>
              <p:cNvSpPr>
                <a:spLocks/>
              </p:cNvSpPr>
              <p:nvPr/>
            </p:nvSpPr>
            <p:spPr bwMode="auto">
              <a:xfrm>
                <a:off x="2595963" y="2905900"/>
                <a:ext cx="4309" cy="1345"/>
              </a:xfrm>
              <a:custGeom>
                <a:avLst/>
                <a:gdLst>
                  <a:gd name="T0" fmla="*/ 3 w 9"/>
                  <a:gd name="T1" fmla="*/ 1 h 7"/>
                  <a:gd name="T2" fmla="*/ 3 w 9"/>
                  <a:gd name="T3" fmla="*/ 0 h 7"/>
                  <a:gd name="T4" fmla="*/ 2 w 9"/>
                  <a:gd name="T5" fmla="*/ 0 h 7"/>
                  <a:gd name="T6" fmla="*/ 2 w 9"/>
                  <a:gd name="T7" fmla="*/ 0 h 7"/>
                  <a:gd name="T8" fmla="*/ 2 w 9"/>
                  <a:gd name="T9" fmla="*/ 0 h 7"/>
                  <a:gd name="T10" fmla="*/ 1 w 9"/>
                  <a:gd name="T11" fmla="*/ 0 h 7"/>
                  <a:gd name="T12" fmla="*/ 1 w 9"/>
                  <a:gd name="T13" fmla="*/ 0 h 7"/>
                  <a:gd name="T14" fmla="*/ 1 w 9"/>
                  <a:gd name="T15" fmla="*/ 0 h 7"/>
                  <a:gd name="T16" fmla="*/ 0 w 9"/>
                  <a:gd name="T17" fmla="*/ 0 h 7"/>
                  <a:gd name="T18" fmla="*/ 0 w 9"/>
                  <a:gd name="T19" fmla="*/ 1 h 7"/>
                  <a:gd name="T20" fmla="*/ 0 w 9"/>
                  <a:gd name="T21" fmla="*/ 1 h 7"/>
                  <a:gd name="T22" fmla="*/ 1 w 9"/>
                  <a:gd name="T23" fmla="*/ 1 h 7"/>
                  <a:gd name="T24" fmla="*/ 1 w 9"/>
                  <a:gd name="T25" fmla="*/ 1 h 7"/>
                  <a:gd name="T26" fmla="*/ 1 w 9"/>
                  <a:gd name="T27" fmla="*/ 1 h 7"/>
                  <a:gd name="T28" fmla="*/ 2 w 9"/>
                  <a:gd name="T29" fmla="*/ 1 h 7"/>
                  <a:gd name="T30" fmla="*/ 2 w 9"/>
                  <a:gd name="T31" fmla="*/ 1 h 7"/>
                  <a:gd name="T32" fmla="*/ 2 w 9"/>
                  <a:gd name="T33" fmla="*/ 1 h 7"/>
                  <a:gd name="T34" fmla="*/ 3 w 9"/>
                  <a:gd name="T35" fmla="*/ 1 h 7"/>
                  <a:gd name="T36" fmla="*/ 3 w 9"/>
                  <a:gd name="T37" fmla="*/ 1 h 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9"/>
                  <a:gd name="T58" fmla="*/ 0 h 7"/>
                  <a:gd name="T59" fmla="*/ 9 w 9"/>
                  <a:gd name="T60" fmla="*/ 7 h 7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9" h="7">
                    <a:moveTo>
                      <a:pt x="9" y="4"/>
                    </a:moveTo>
                    <a:lnTo>
                      <a:pt x="9" y="2"/>
                    </a:lnTo>
                    <a:lnTo>
                      <a:pt x="7" y="2"/>
                    </a:lnTo>
                    <a:lnTo>
                      <a:pt x="7" y="0"/>
                    </a:lnTo>
                    <a:lnTo>
                      <a:pt x="5" y="0"/>
                    </a:lnTo>
                    <a:lnTo>
                      <a:pt x="4" y="0"/>
                    </a:lnTo>
                    <a:lnTo>
                      <a:pt x="2" y="0"/>
                    </a:lnTo>
                    <a:lnTo>
                      <a:pt x="2" y="2"/>
                    </a:lnTo>
                    <a:lnTo>
                      <a:pt x="0" y="2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2" y="5"/>
                    </a:lnTo>
                    <a:lnTo>
                      <a:pt x="2" y="7"/>
                    </a:lnTo>
                    <a:lnTo>
                      <a:pt x="4" y="7"/>
                    </a:lnTo>
                    <a:lnTo>
                      <a:pt x="5" y="7"/>
                    </a:lnTo>
                    <a:lnTo>
                      <a:pt x="7" y="7"/>
                    </a:lnTo>
                    <a:lnTo>
                      <a:pt x="7" y="5"/>
                    </a:lnTo>
                    <a:lnTo>
                      <a:pt x="9" y="5"/>
                    </a:lnTo>
                    <a:lnTo>
                      <a:pt x="9" y="4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87" name="Freeform 39"/>
              <p:cNvSpPr>
                <a:spLocks/>
              </p:cNvSpPr>
              <p:nvPr/>
            </p:nvSpPr>
            <p:spPr bwMode="auto">
              <a:xfrm>
                <a:off x="2600272" y="2892446"/>
                <a:ext cx="7180" cy="2691"/>
              </a:xfrm>
              <a:custGeom>
                <a:avLst/>
                <a:gdLst>
                  <a:gd name="T0" fmla="*/ 4 w 10"/>
                  <a:gd name="T1" fmla="*/ 2 h 8"/>
                  <a:gd name="T2" fmla="*/ 4 w 10"/>
                  <a:gd name="T3" fmla="*/ 1 h 8"/>
                  <a:gd name="T4" fmla="*/ 4 w 10"/>
                  <a:gd name="T5" fmla="*/ 0 h 8"/>
                  <a:gd name="T6" fmla="*/ 3 w 10"/>
                  <a:gd name="T7" fmla="*/ 0 h 8"/>
                  <a:gd name="T8" fmla="*/ 3 w 10"/>
                  <a:gd name="T9" fmla="*/ 0 h 8"/>
                  <a:gd name="T10" fmla="*/ 3 w 10"/>
                  <a:gd name="T11" fmla="*/ 0 h 8"/>
                  <a:gd name="T12" fmla="*/ 2 w 10"/>
                  <a:gd name="T13" fmla="*/ 0 h 8"/>
                  <a:gd name="T14" fmla="*/ 1 w 10"/>
                  <a:gd name="T15" fmla="*/ 0 h 8"/>
                  <a:gd name="T16" fmla="*/ 1 w 10"/>
                  <a:gd name="T17" fmla="*/ 0 h 8"/>
                  <a:gd name="T18" fmla="*/ 1 w 10"/>
                  <a:gd name="T19" fmla="*/ 0 h 8"/>
                  <a:gd name="T20" fmla="*/ 0 w 10"/>
                  <a:gd name="T21" fmla="*/ 0 h 8"/>
                  <a:gd name="T22" fmla="*/ 0 w 10"/>
                  <a:gd name="T23" fmla="*/ 1 h 8"/>
                  <a:gd name="T24" fmla="*/ 0 w 10"/>
                  <a:gd name="T25" fmla="*/ 2 h 8"/>
                  <a:gd name="T26" fmla="*/ 0 w 10"/>
                  <a:gd name="T27" fmla="*/ 2 h 8"/>
                  <a:gd name="T28" fmla="*/ 1 w 10"/>
                  <a:gd name="T29" fmla="*/ 3 h 8"/>
                  <a:gd name="T30" fmla="*/ 1 w 10"/>
                  <a:gd name="T31" fmla="*/ 3 h 8"/>
                  <a:gd name="T32" fmla="*/ 2 w 10"/>
                  <a:gd name="T33" fmla="*/ 3 h 8"/>
                  <a:gd name="T34" fmla="*/ 3 w 10"/>
                  <a:gd name="T35" fmla="*/ 3 h 8"/>
                  <a:gd name="T36" fmla="*/ 3 w 10"/>
                  <a:gd name="T37" fmla="*/ 3 h 8"/>
                  <a:gd name="T38" fmla="*/ 3 w 10"/>
                  <a:gd name="T39" fmla="*/ 2 h 8"/>
                  <a:gd name="T40" fmla="*/ 4 w 10"/>
                  <a:gd name="T41" fmla="*/ 2 h 8"/>
                  <a:gd name="T42" fmla="*/ 4 w 10"/>
                  <a:gd name="T43" fmla="*/ 2 h 8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w 10"/>
                  <a:gd name="T67" fmla="*/ 0 h 8"/>
                  <a:gd name="T68" fmla="*/ 10 w 10"/>
                  <a:gd name="T69" fmla="*/ 8 h 8"/>
                </a:gdLst>
                <a:ahLst/>
                <a:cxnLst>
                  <a:cxn ang="T44">
                    <a:pos x="T0" y="T1"/>
                  </a:cxn>
                  <a:cxn ang="T45">
                    <a:pos x="T2" y="T3"/>
                  </a:cxn>
                  <a:cxn ang="T46">
                    <a:pos x="T4" y="T5"/>
                  </a:cxn>
                  <a:cxn ang="T47">
                    <a:pos x="T6" y="T7"/>
                  </a:cxn>
                  <a:cxn ang="T48">
                    <a:pos x="T8" y="T9"/>
                  </a:cxn>
                  <a:cxn ang="T49">
                    <a:pos x="T10" y="T11"/>
                  </a:cxn>
                  <a:cxn ang="T50">
                    <a:pos x="T12" y="T13"/>
                  </a:cxn>
                  <a:cxn ang="T51">
                    <a:pos x="T14" y="T15"/>
                  </a:cxn>
                  <a:cxn ang="T52">
                    <a:pos x="T16" y="T17"/>
                  </a:cxn>
                  <a:cxn ang="T53">
                    <a:pos x="T18" y="T19"/>
                  </a:cxn>
                  <a:cxn ang="T54">
                    <a:pos x="T20" y="T21"/>
                  </a:cxn>
                  <a:cxn ang="T55">
                    <a:pos x="T22" y="T23"/>
                  </a:cxn>
                  <a:cxn ang="T56">
                    <a:pos x="T24" y="T25"/>
                  </a:cxn>
                  <a:cxn ang="T57">
                    <a:pos x="T26" y="T27"/>
                  </a:cxn>
                  <a:cxn ang="T58">
                    <a:pos x="T28" y="T29"/>
                  </a:cxn>
                  <a:cxn ang="T59">
                    <a:pos x="T30" y="T31"/>
                  </a:cxn>
                  <a:cxn ang="T60">
                    <a:pos x="T32" y="T33"/>
                  </a:cxn>
                  <a:cxn ang="T61">
                    <a:pos x="T34" y="T35"/>
                  </a:cxn>
                  <a:cxn ang="T62">
                    <a:pos x="T36" y="T37"/>
                  </a:cxn>
                  <a:cxn ang="T63">
                    <a:pos x="T38" y="T39"/>
                  </a:cxn>
                  <a:cxn ang="T64">
                    <a:pos x="T40" y="T41"/>
                  </a:cxn>
                  <a:cxn ang="T65">
                    <a:pos x="T42" y="T43"/>
                  </a:cxn>
                </a:cxnLst>
                <a:rect l="T66" t="T67" r="T68" b="T69"/>
                <a:pathLst>
                  <a:path w="10" h="8">
                    <a:moveTo>
                      <a:pt x="10" y="5"/>
                    </a:moveTo>
                    <a:lnTo>
                      <a:pt x="10" y="3"/>
                    </a:lnTo>
                    <a:lnTo>
                      <a:pt x="10" y="1"/>
                    </a:lnTo>
                    <a:lnTo>
                      <a:pt x="8" y="1"/>
                    </a:lnTo>
                    <a:lnTo>
                      <a:pt x="8" y="0"/>
                    </a:lnTo>
                    <a:lnTo>
                      <a:pt x="7" y="0"/>
                    </a:lnTo>
                    <a:lnTo>
                      <a:pt x="5" y="0"/>
                    </a:lnTo>
                    <a:lnTo>
                      <a:pt x="3" y="0"/>
                    </a:lnTo>
                    <a:lnTo>
                      <a:pt x="2" y="0"/>
                    </a:lnTo>
                    <a:lnTo>
                      <a:pt x="2" y="1"/>
                    </a:lnTo>
                    <a:lnTo>
                      <a:pt x="0" y="1"/>
                    </a:lnTo>
                    <a:lnTo>
                      <a:pt x="0" y="3"/>
                    </a:lnTo>
                    <a:lnTo>
                      <a:pt x="0" y="5"/>
                    </a:lnTo>
                    <a:lnTo>
                      <a:pt x="0" y="6"/>
                    </a:lnTo>
                    <a:lnTo>
                      <a:pt x="2" y="8"/>
                    </a:lnTo>
                    <a:lnTo>
                      <a:pt x="3" y="8"/>
                    </a:lnTo>
                    <a:lnTo>
                      <a:pt x="5" y="8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8" y="6"/>
                    </a:lnTo>
                    <a:lnTo>
                      <a:pt x="10" y="6"/>
                    </a:lnTo>
                    <a:lnTo>
                      <a:pt x="10" y="5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88" name="Freeform 40"/>
              <p:cNvSpPr>
                <a:spLocks/>
              </p:cNvSpPr>
              <p:nvPr/>
            </p:nvSpPr>
            <p:spPr bwMode="auto">
              <a:xfrm>
                <a:off x="2535644" y="2591074"/>
                <a:ext cx="4309" cy="4036"/>
              </a:xfrm>
              <a:custGeom>
                <a:avLst/>
                <a:gdLst>
                  <a:gd name="T0" fmla="*/ 3 w 9"/>
                  <a:gd name="T1" fmla="*/ 1 h 8"/>
                  <a:gd name="T2" fmla="*/ 3 w 9"/>
                  <a:gd name="T3" fmla="*/ 0 h 8"/>
                  <a:gd name="T4" fmla="*/ 3 w 9"/>
                  <a:gd name="T5" fmla="*/ 0 h 8"/>
                  <a:gd name="T6" fmla="*/ 2 w 9"/>
                  <a:gd name="T7" fmla="*/ 0 h 8"/>
                  <a:gd name="T8" fmla="*/ 2 w 9"/>
                  <a:gd name="T9" fmla="*/ 0 h 8"/>
                  <a:gd name="T10" fmla="*/ 1 w 9"/>
                  <a:gd name="T11" fmla="*/ 0 h 8"/>
                  <a:gd name="T12" fmla="*/ 1 w 9"/>
                  <a:gd name="T13" fmla="*/ 0 h 8"/>
                  <a:gd name="T14" fmla="*/ 1 w 9"/>
                  <a:gd name="T15" fmla="*/ 0 h 8"/>
                  <a:gd name="T16" fmla="*/ 0 w 9"/>
                  <a:gd name="T17" fmla="*/ 0 h 8"/>
                  <a:gd name="T18" fmla="*/ 0 w 9"/>
                  <a:gd name="T19" fmla="*/ 1 h 8"/>
                  <a:gd name="T20" fmla="*/ 0 w 9"/>
                  <a:gd name="T21" fmla="*/ 2 h 8"/>
                  <a:gd name="T22" fmla="*/ 1 w 9"/>
                  <a:gd name="T23" fmla="*/ 3 h 8"/>
                  <a:gd name="T24" fmla="*/ 1 w 9"/>
                  <a:gd name="T25" fmla="*/ 3 h 8"/>
                  <a:gd name="T26" fmla="*/ 1 w 9"/>
                  <a:gd name="T27" fmla="*/ 3 h 8"/>
                  <a:gd name="T28" fmla="*/ 2 w 9"/>
                  <a:gd name="T29" fmla="*/ 3 h 8"/>
                  <a:gd name="T30" fmla="*/ 2 w 9"/>
                  <a:gd name="T31" fmla="*/ 3 h 8"/>
                  <a:gd name="T32" fmla="*/ 2 w 9"/>
                  <a:gd name="T33" fmla="*/ 3 h 8"/>
                  <a:gd name="T34" fmla="*/ 3 w 9"/>
                  <a:gd name="T35" fmla="*/ 3 h 8"/>
                  <a:gd name="T36" fmla="*/ 3 w 9"/>
                  <a:gd name="T37" fmla="*/ 2 h 8"/>
                  <a:gd name="T38" fmla="*/ 3 w 9"/>
                  <a:gd name="T39" fmla="*/ 1 h 8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w 9"/>
                  <a:gd name="T61" fmla="*/ 0 h 8"/>
                  <a:gd name="T62" fmla="*/ 9 w 9"/>
                  <a:gd name="T63" fmla="*/ 8 h 8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T60" t="T61" r="T62" b="T63"/>
                <a:pathLst>
                  <a:path w="9" h="8">
                    <a:moveTo>
                      <a:pt x="9" y="3"/>
                    </a:moveTo>
                    <a:lnTo>
                      <a:pt x="9" y="1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5" y="0"/>
                    </a:lnTo>
                    <a:lnTo>
                      <a:pt x="4" y="0"/>
                    </a:lnTo>
                    <a:lnTo>
                      <a:pt x="2" y="0"/>
                    </a:lnTo>
                    <a:lnTo>
                      <a:pt x="2" y="1"/>
                    </a:lnTo>
                    <a:lnTo>
                      <a:pt x="0" y="1"/>
                    </a:lnTo>
                    <a:lnTo>
                      <a:pt x="0" y="3"/>
                    </a:lnTo>
                    <a:lnTo>
                      <a:pt x="0" y="5"/>
                    </a:lnTo>
                    <a:lnTo>
                      <a:pt x="2" y="7"/>
                    </a:lnTo>
                    <a:lnTo>
                      <a:pt x="2" y="8"/>
                    </a:lnTo>
                    <a:lnTo>
                      <a:pt x="4" y="8"/>
                    </a:lnTo>
                    <a:lnTo>
                      <a:pt x="5" y="8"/>
                    </a:lnTo>
                    <a:lnTo>
                      <a:pt x="7" y="8"/>
                    </a:lnTo>
                    <a:lnTo>
                      <a:pt x="7" y="7"/>
                    </a:lnTo>
                    <a:lnTo>
                      <a:pt x="9" y="7"/>
                    </a:lnTo>
                    <a:lnTo>
                      <a:pt x="9" y="5"/>
                    </a:lnTo>
                    <a:lnTo>
                      <a:pt x="9" y="3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89" name="Freeform 41"/>
              <p:cNvSpPr>
                <a:spLocks/>
              </p:cNvSpPr>
              <p:nvPr/>
            </p:nvSpPr>
            <p:spPr bwMode="auto">
              <a:xfrm>
                <a:off x="2116283" y="2876301"/>
                <a:ext cx="43085" cy="18836"/>
              </a:xfrm>
              <a:custGeom>
                <a:avLst/>
                <a:gdLst>
                  <a:gd name="T0" fmla="*/ 0 w 66"/>
                  <a:gd name="T1" fmla="*/ 10 h 43"/>
                  <a:gd name="T2" fmla="*/ 15 w 66"/>
                  <a:gd name="T3" fmla="*/ 13 h 43"/>
                  <a:gd name="T4" fmla="*/ 22 w 66"/>
                  <a:gd name="T5" fmla="*/ 10 h 43"/>
                  <a:gd name="T6" fmla="*/ 25 w 66"/>
                  <a:gd name="T7" fmla="*/ 9 h 43"/>
                  <a:gd name="T8" fmla="*/ 19 w 66"/>
                  <a:gd name="T9" fmla="*/ 3 h 43"/>
                  <a:gd name="T10" fmla="*/ 7 w 66"/>
                  <a:gd name="T11" fmla="*/ 0 h 43"/>
                  <a:gd name="T12" fmla="*/ 0 w 66"/>
                  <a:gd name="T13" fmla="*/ 10 h 43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66"/>
                  <a:gd name="T22" fmla="*/ 0 h 43"/>
                  <a:gd name="T23" fmla="*/ 66 w 66"/>
                  <a:gd name="T24" fmla="*/ 43 h 43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66" h="43">
                    <a:moveTo>
                      <a:pt x="0" y="33"/>
                    </a:moveTo>
                    <a:lnTo>
                      <a:pt x="39" y="43"/>
                    </a:lnTo>
                    <a:lnTo>
                      <a:pt x="59" y="33"/>
                    </a:lnTo>
                    <a:lnTo>
                      <a:pt x="66" y="29"/>
                    </a:lnTo>
                    <a:lnTo>
                      <a:pt x="49" y="9"/>
                    </a:lnTo>
                    <a:lnTo>
                      <a:pt x="18" y="0"/>
                    </a:lnTo>
                    <a:lnTo>
                      <a:pt x="0" y="33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90" name="Freeform 42"/>
              <p:cNvSpPr>
                <a:spLocks/>
              </p:cNvSpPr>
              <p:nvPr/>
            </p:nvSpPr>
            <p:spPr bwMode="auto">
              <a:xfrm>
                <a:off x="2193836" y="2743105"/>
                <a:ext cx="176649" cy="48435"/>
              </a:xfrm>
              <a:custGeom>
                <a:avLst/>
                <a:gdLst>
                  <a:gd name="T0" fmla="*/ 89 w 297"/>
                  <a:gd name="T1" fmla="*/ 32 h 100"/>
                  <a:gd name="T2" fmla="*/ 81 w 297"/>
                  <a:gd name="T3" fmla="*/ 32 h 100"/>
                  <a:gd name="T4" fmla="*/ 76 w 297"/>
                  <a:gd name="T5" fmla="*/ 32 h 100"/>
                  <a:gd name="T6" fmla="*/ 75 w 297"/>
                  <a:gd name="T7" fmla="*/ 30 h 100"/>
                  <a:gd name="T8" fmla="*/ 75 w 297"/>
                  <a:gd name="T9" fmla="*/ 28 h 100"/>
                  <a:gd name="T10" fmla="*/ 75 w 297"/>
                  <a:gd name="T11" fmla="*/ 26 h 100"/>
                  <a:gd name="T12" fmla="*/ 72 w 297"/>
                  <a:gd name="T13" fmla="*/ 23 h 100"/>
                  <a:gd name="T14" fmla="*/ 67 w 297"/>
                  <a:gd name="T15" fmla="*/ 23 h 100"/>
                  <a:gd name="T16" fmla="*/ 64 w 297"/>
                  <a:gd name="T17" fmla="*/ 20 h 100"/>
                  <a:gd name="T18" fmla="*/ 58 w 297"/>
                  <a:gd name="T19" fmla="*/ 15 h 100"/>
                  <a:gd name="T20" fmla="*/ 54 w 297"/>
                  <a:gd name="T21" fmla="*/ 16 h 100"/>
                  <a:gd name="T22" fmla="*/ 50 w 297"/>
                  <a:gd name="T23" fmla="*/ 13 h 100"/>
                  <a:gd name="T24" fmla="*/ 42 w 297"/>
                  <a:gd name="T25" fmla="*/ 9 h 100"/>
                  <a:gd name="T26" fmla="*/ 41 w 297"/>
                  <a:gd name="T27" fmla="*/ 9 h 100"/>
                  <a:gd name="T28" fmla="*/ 36 w 297"/>
                  <a:gd name="T29" fmla="*/ 8 h 100"/>
                  <a:gd name="T30" fmla="*/ 34 w 297"/>
                  <a:gd name="T31" fmla="*/ 6 h 100"/>
                  <a:gd name="T32" fmla="*/ 29 w 297"/>
                  <a:gd name="T33" fmla="*/ 5 h 100"/>
                  <a:gd name="T34" fmla="*/ 24 w 297"/>
                  <a:gd name="T35" fmla="*/ 4 h 100"/>
                  <a:gd name="T36" fmla="*/ 15 w 297"/>
                  <a:gd name="T37" fmla="*/ 5 h 100"/>
                  <a:gd name="T38" fmla="*/ 10 w 297"/>
                  <a:gd name="T39" fmla="*/ 8 h 100"/>
                  <a:gd name="T40" fmla="*/ 7 w 297"/>
                  <a:gd name="T41" fmla="*/ 10 h 100"/>
                  <a:gd name="T42" fmla="*/ 4 w 297"/>
                  <a:gd name="T43" fmla="*/ 12 h 100"/>
                  <a:gd name="T44" fmla="*/ 1 w 297"/>
                  <a:gd name="T45" fmla="*/ 12 h 100"/>
                  <a:gd name="T46" fmla="*/ 1 w 297"/>
                  <a:gd name="T47" fmla="*/ 9 h 100"/>
                  <a:gd name="T48" fmla="*/ 0 w 297"/>
                  <a:gd name="T49" fmla="*/ 8 h 100"/>
                  <a:gd name="T50" fmla="*/ 2 w 297"/>
                  <a:gd name="T51" fmla="*/ 5 h 100"/>
                  <a:gd name="T52" fmla="*/ 9 w 297"/>
                  <a:gd name="T53" fmla="*/ 2 h 100"/>
                  <a:gd name="T54" fmla="*/ 18 w 297"/>
                  <a:gd name="T55" fmla="*/ 2 h 100"/>
                  <a:gd name="T56" fmla="*/ 27 w 297"/>
                  <a:gd name="T57" fmla="*/ 0 h 100"/>
                  <a:gd name="T58" fmla="*/ 38 w 297"/>
                  <a:gd name="T59" fmla="*/ 1 h 100"/>
                  <a:gd name="T60" fmla="*/ 44 w 297"/>
                  <a:gd name="T61" fmla="*/ 2 h 100"/>
                  <a:gd name="T62" fmla="*/ 46 w 297"/>
                  <a:gd name="T63" fmla="*/ 5 h 100"/>
                  <a:gd name="T64" fmla="*/ 51 w 297"/>
                  <a:gd name="T65" fmla="*/ 4 h 100"/>
                  <a:gd name="T66" fmla="*/ 56 w 297"/>
                  <a:gd name="T67" fmla="*/ 5 h 100"/>
                  <a:gd name="T68" fmla="*/ 60 w 297"/>
                  <a:gd name="T69" fmla="*/ 9 h 100"/>
                  <a:gd name="T70" fmla="*/ 64 w 297"/>
                  <a:gd name="T71" fmla="*/ 10 h 100"/>
                  <a:gd name="T72" fmla="*/ 71 w 297"/>
                  <a:gd name="T73" fmla="*/ 12 h 100"/>
                  <a:gd name="T74" fmla="*/ 85 w 297"/>
                  <a:gd name="T75" fmla="*/ 20 h 100"/>
                  <a:gd name="T76" fmla="*/ 93 w 297"/>
                  <a:gd name="T77" fmla="*/ 20 h 100"/>
                  <a:gd name="T78" fmla="*/ 98 w 297"/>
                  <a:gd name="T79" fmla="*/ 24 h 100"/>
                  <a:gd name="T80" fmla="*/ 101 w 297"/>
                  <a:gd name="T81" fmla="*/ 26 h 100"/>
                  <a:gd name="T82" fmla="*/ 102 w 297"/>
                  <a:gd name="T83" fmla="*/ 26 h 100"/>
                  <a:gd name="T84" fmla="*/ 106 w 297"/>
                  <a:gd name="T85" fmla="*/ 28 h 100"/>
                  <a:gd name="T86" fmla="*/ 106 w 297"/>
                  <a:gd name="T87" fmla="*/ 29 h 100"/>
                  <a:gd name="T88" fmla="*/ 102 w 297"/>
                  <a:gd name="T89" fmla="*/ 29 h 100"/>
                  <a:gd name="T90" fmla="*/ 98 w 297"/>
                  <a:gd name="T91" fmla="*/ 29 h 100"/>
                  <a:gd name="T92" fmla="*/ 94 w 297"/>
                  <a:gd name="T93" fmla="*/ 31 h 100"/>
                  <a:gd name="T94" fmla="*/ 89 w 297"/>
                  <a:gd name="T95" fmla="*/ 32 h 100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w 297"/>
                  <a:gd name="T145" fmla="*/ 0 h 100"/>
                  <a:gd name="T146" fmla="*/ 297 w 297"/>
                  <a:gd name="T147" fmla="*/ 100 h 100"/>
                </a:gdLst>
                <a:ahLst/>
                <a:cxnLst>
                  <a:cxn ang="T96">
                    <a:pos x="T0" y="T1"/>
                  </a:cxn>
                  <a:cxn ang="T97">
                    <a:pos x="T2" y="T3"/>
                  </a:cxn>
                  <a:cxn ang="T98">
                    <a:pos x="T4" y="T5"/>
                  </a:cxn>
                  <a:cxn ang="T99">
                    <a:pos x="T6" y="T7"/>
                  </a:cxn>
                  <a:cxn ang="T100">
                    <a:pos x="T8" y="T9"/>
                  </a:cxn>
                  <a:cxn ang="T101">
                    <a:pos x="T10" y="T11"/>
                  </a:cxn>
                  <a:cxn ang="T102">
                    <a:pos x="T12" y="T13"/>
                  </a:cxn>
                  <a:cxn ang="T103">
                    <a:pos x="T14" y="T15"/>
                  </a:cxn>
                  <a:cxn ang="T104">
                    <a:pos x="T16" y="T17"/>
                  </a:cxn>
                  <a:cxn ang="T105">
                    <a:pos x="T18" y="T19"/>
                  </a:cxn>
                  <a:cxn ang="T106">
                    <a:pos x="T20" y="T21"/>
                  </a:cxn>
                  <a:cxn ang="T107">
                    <a:pos x="T22" y="T23"/>
                  </a:cxn>
                  <a:cxn ang="T108">
                    <a:pos x="T24" y="T25"/>
                  </a:cxn>
                  <a:cxn ang="T109">
                    <a:pos x="T26" y="T27"/>
                  </a:cxn>
                  <a:cxn ang="T110">
                    <a:pos x="T28" y="T29"/>
                  </a:cxn>
                  <a:cxn ang="T111">
                    <a:pos x="T30" y="T31"/>
                  </a:cxn>
                  <a:cxn ang="T112">
                    <a:pos x="T32" y="T33"/>
                  </a:cxn>
                  <a:cxn ang="T113">
                    <a:pos x="T34" y="T35"/>
                  </a:cxn>
                  <a:cxn ang="T114">
                    <a:pos x="T36" y="T37"/>
                  </a:cxn>
                  <a:cxn ang="T115">
                    <a:pos x="T38" y="T39"/>
                  </a:cxn>
                  <a:cxn ang="T116">
                    <a:pos x="T40" y="T41"/>
                  </a:cxn>
                  <a:cxn ang="T117">
                    <a:pos x="T42" y="T43"/>
                  </a:cxn>
                  <a:cxn ang="T118">
                    <a:pos x="T44" y="T45"/>
                  </a:cxn>
                  <a:cxn ang="T119">
                    <a:pos x="T46" y="T47"/>
                  </a:cxn>
                  <a:cxn ang="T120">
                    <a:pos x="T48" y="T49"/>
                  </a:cxn>
                  <a:cxn ang="T121">
                    <a:pos x="T50" y="T51"/>
                  </a:cxn>
                  <a:cxn ang="T122">
                    <a:pos x="T52" y="T53"/>
                  </a:cxn>
                  <a:cxn ang="T123">
                    <a:pos x="T54" y="T55"/>
                  </a:cxn>
                  <a:cxn ang="T124">
                    <a:pos x="T56" y="T57"/>
                  </a:cxn>
                  <a:cxn ang="T125">
                    <a:pos x="T58" y="T59"/>
                  </a:cxn>
                  <a:cxn ang="T126">
                    <a:pos x="T60" y="T61"/>
                  </a:cxn>
                  <a:cxn ang="T127">
                    <a:pos x="T62" y="T63"/>
                  </a:cxn>
                  <a:cxn ang="T128">
                    <a:pos x="T64" y="T65"/>
                  </a:cxn>
                  <a:cxn ang="T129">
                    <a:pos x="T66" y="T67"/>
                  </a:cxn>
                  <a:cxn ang="T130">
                    <a:pos x="T68" y="T69"/>
                  </a:cxn>
                  <a:cxn ang="T131">
                    <a:pos x="T70" y="T71"/>
                  </a:cxn>
                  <a:cxn ang="T132">
                    <a:pos x="T72" y="T73"/>
                  </a:cxn>
                  <a:cxn ang="T133">
                    <a:pos x="T74" y="T75"/>
                  </a:cxn>
                  <a:cxn ang="T134">
                    <a:pos x="T76" y="T77"/>
                  </a:cxn>
                  <a:cxn ang="T135">
                    <a:pos x="T78" y="T79"/>
                  </a:cxn>
                  <a:cxn ang="T136">
                    <a:pos x="T80" y="T81"/>
                  </a:cxn>
                  <a:cxn ang="T137">
                    <a:pos x="T82" y="T83"/>
                  </a:cxn>
                  <a:cxn ang="T138">
                    <a:pos x="T84" y="T85"/>
                  </a:cxn>
                  <a:cxn ang="T139">
                    <a:pos x="T86" y="T87"/>
                  </a:cxn>
                  <a:cxn ang="T140">
                    <a:pos x="T88" y="T89"/>
                  </a:cxn>
                  <a:cxn ang="T141">
                    <a:pos x="T90" y="T91"/>
                  </a:cxn>
                  <a:cxn ang="T142">
                    <a:pos x="T92" y="T93"/>
                  </a:cxn>
                  <a:cxn ang="T143">
                    <a:pos x="T94" y="T95"/>
                  </a:cxn>
                </a:cxnLst>
                <a:rect l="T144" t="T145" r="T146" b="T147"/>
                <a:pathLst>
                  <a:path w="297" h="100">
                    <a:moveTo>
                      <a:pt x="250" y="100"/>
                    </a:moveTo>
                    <a:lnTo>
                      <a:pt x="228" y="100"/>
                    </a:lnTo>
                    <a:lnTo>
                      <a:pt x="214" y="100"/>
                    </a:lnTo>
                    <a:lnTo>
                      <a:pt x="209" y="95"/>
                    </a:lnTo>
                    <a:lnTo>
                      <a:pt x="211" y="88"/>
                    </a:lnTo>
                    <a:lnTo>
                      <a:pt x="211" y="80"/>
                    </a:lnTo>
                    <a:lnTo>
                      <a:pt x="201" y="71"/>
                    </a:lnTo>
                    <a:lnTo>
                      <a:pt x="187" y="71"/>
                    </a:lnTo>
                    <a:lnTo>
                      <a:pt x="179" y="63"/>
                    </a:lnTo>
                    <a:lnTo>
                      <a:pt x="163" y="46"/>
                    </a:lnTo>
                    <a:lnTo>
                      <a:pt x="151" y="49"/>
                    </a:lnTo>
                    <a:lnTo>
                      <a:pt x="141" y="42"/>
                    </a:lnTo>
                    <a:lnTo>
                      <a:pt x="119" y="29"/>
                    </a:lnTo>
                    <a:lnTo>
                      <a:pt x="114" y="29"/>
                    </a:lnTo>
                    <a:lnTo>
                      <a:pt x="102" y="25"/>
                    </a:lnTo>
                    <a:lnTo>
                      <a:pt x="94" y="19"/>
                    </a:lnTo>
                    <a:lnTo>
                      <a:pt x="82" y="15"/>
                    </a:lnTo>
                    <a:lnTo>
                      <a:pt x="68" y="14"/>
                    </a:lnTo>
                    <a:lnTo>
                      <a:pt x="43" y="17"/>
                    </a:lnTo>
                    <a:lnTo>
                      <a:pt x="27" y="24"/>
                    </a:lnTo>
                    <a:lnTo>
                      <a:pt x="21" y="31"/>
                    </a:lnTo>
                    <a:lnTo>
                      <a:pt x="11" y="37"/>
                    </a:lnTo>
                    <a:lnTo>
                      <a:pt x="2" y="37"/>
                    </a:lnTo>
                    <a:lnTo>
                      <a:pt x="2" y="29"/>
                    </a:lnTo>
                    <a:lnTo>
                      <a:pt x="0" y="24"/>
                    </a:lnTo>
                    <a:lnTo>
                      <a:pt x="5" y="15"/>
                    </a:lnTo>
                    <a:lnTo>
                      <a:pt x="24" y="5"/>
                    </a:lnTo>
                    <a:lnTo>
                      <a:pt x="50" y="5"/>
                    </a:lnTo>
                    <a:lnTo>
                      <a:pt x="75" y="0"/>
                    </a:lnTo>
                    <a:lnTo>
                      <a:pt x="107" y="3"/>
                    </a:lnTo>
                    <a:lnTo>
                      <a:pt x="124" y="7"/>
                    </a:lnTo>
                    <a:lnTo>
                      <a:pt x="129" y="15"/>
                    </a:lnTo>
                    <a:lnTo>
                      <a:pt x="143" y="14"/>
                    </a:lnTo>
                    <a:lnTo>
                      <a:pt x="156" y="17"/>
                    </a:lnTo>
                    <a:lnTo>
                      <a:pt x="168" y="27"/>
                    </a:lnTo>
                    <a:lnTo>
                      <a:pt x="180" y="32"/>
                    </a:lnTo>
                    <a:lnTo>
                      <a:pt x="199" y="37"/>
                    </a:lnTo>
                    <a:lnTo>
                      <a:pt x="238" y="63"/>
                    </a:lnTo>
                    <a:lnTo>
                      <a:pt x="260" y="64"/>
                    </a:lnTo>
                    <a:lnTo>
                      <a:pt x="274" y="75"/>
                    </a:lnTo>
                    <a:lnTo>
                      <a:pt x="284" y="81"/>
                    </a:lnTo>
                    <a:lnTo>
                      <a:pt x="287" y="81"/>
                    </a:lnTo>
                    <a:lnTo>
                      <a:pt x="296" y="87"/>
                    </a:lnTo>
                    <a:lnTo>
                      <a:pt x="297" y="90"/>
                    </a:lnTo>
                    <a:lnTo>
                      <a:pt x="287" y="92"/>
                    </a:lnTo>
                    <a:lnTo>
                      <a:pt x="274" y="92"/>
                    </a:lnTo>
                    <a:lnTo>
                      <a:pt x="263" y="98"/>
                    </a:lnTo>
                    <a:lnTo>
                      <a:pt x="250" y="100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91" name="Freeform 43"/>
              <p:cNvSpPr>
                <a:spLocks/>
              </p:cNvSpPr>
              <p:nvPr/>
            </p:nvSpPr>
            <p:spPr bwMode="auto">
              <a:xfrm>
                <a:off x="2386282" y="2790194"/>
                <a:ext cx="38777" cy="36326"/>
              </a:xfrm>
              <a:custGeom>
                <a:avLst/>
                <a:gdLst>
                  <a:gd name="T0" fmla="*/ 24 w 65"/>
                  <a:gd name="T1" fmla="*/ 18 h 68"/>
                  <a:gd name="T2" fmla="*/ 18 w 65"/>
                  <a:gd name="T3" fmla="*/ 2 h 68"/>
                  <a:gd name="T4" fmla="*/ 17 w 65"/>
                  <a:gd name="T5" fmla="*/ 4 h 68"/>
                  <a:gd name="T6" fmla="*/ 10 w 65"/>
                  <a:gd name="T7" fmla="*/ 2 h 68"/>
                  <a:gd name="T8" fmla="*/ 4 w 65"/>
                  <a:gd name="T9" fmla="*/ 0 h 68"/>
                  <a:gd name="T10" fmla="*/ 0 w 65"/>
                  <a:gd name="T11" fmla="*/ 3 h 68"/>
                  <a:gd name="T12" fmla="*/ 3 w 65"/>
                  <a:gd name="T13" fmla="*/ 5 h 68"/>
                  <a:gd name="T14" fmla="*/ 6 w 65"/>
                  <a:gd name="T15" fmla="*/ 8 h 68"/>
                  <a:gd name="T16" fmla="*/ 10 w 65"/>
                  <a:gd name="T17" fmla="*/ 11 h 68"/>
                  <a:gd name="T18" fmla="*/ 10 w 65"/>
                  <a:gd name="T19" fmla="*/ 16 h 68"/>
                  <a:gd name="T20" fmla="*/ 15 w 65"/>
                  <a:gd name="T21" fmla="*/ 19 h 68"/>
                  <a:gd name="T22" fmla="*/ 19 w 65"/>
                  <a:gd name="T23" fmla="*/ 22 h 68"/>
                  <a:gd name="T24" fmla="*/ 21 w 65"/>
                  <a:gd name="T25" fmla="*/ 19 h 68"/>
                  <a:gd name="T26" fmla="*/ 24 w 65"/>
                  <a:gd name="T27" fmla="*/ 18 h 68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65"/>
                  <a:gd name="T43" fmla="*/ 0 h 68"/>
                  <a:gd name="T44" fmla="*/ 65 w 65"/>
                  <a:gd name="T45" fmla="*/ 68 h 68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65" h="68">
                    <a:moveTo>
                      <a:pt x="65" y="56"/>
                    </a:moveTo>
                    <a:lnTo>
                      <a:pt x="48" y="5"/>
                    </a:lnTo>
                    <a:lnTo>
                      <a:pt x="45" y="12"/>
                    </a:lnTo>
                    <a:lnTo>
                      <a:pt x="28" y="5"/>
                    </a:lnTo>
                    <a:lnTo>
                      <a:pt x="12" y="0"/>
                    </a:lnTo>
                    <a:lnTo>
                      <a:pt x="0" y="8"/>
                    </a:lnTo>
                    <a:lnTo>
                      <a:pt x="7" y="15"/>
                    </a:lnTo>
                    <a:lnTo>
                      <a:pt x="16" y="24"/>
                    </a:lnTo>
                    <a:lnTo>
                      <a:pt x="26" y="34"/>
                    </a:lnTo>
                    <a:lnTo>
                      <a:pt x="28" y="49"/>
                    </a:lnTo>
                    <a:lnTo>
                      <a:pt x="40" y="58"/>
                    </a:lnTo>
                    <a:lnTo>
                      <a:pt x="51" y="68"/>
                    </a:lnTo>
                    <a:lnTo>
                      <a:pt x="58" y="59"/>
                    </a:lnTo>
                    <a:lnTo>
                      <a:pt x="65" y="56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92" name="Freeform 44"/>
              <p:cNvSpPr>
                <a:spLocks/>
              </p:cNvSpPr>
              <p:nvPr/>
            </p:nvSpPr>
            <p:spPr bwMode="auto">
              <a:xfrm>
                <a:off x="2301549" y="2813066"/>
                <a:ext cx="33031" cy="14800"/>
              </a:xfrm>
              <a:custGeom>
                <a:avLst/>
                <a:gdLst>
                  <a:gd name="T0" fmla="*/ 9 w 56"/>
                  <a:gd name="T1" fmla="*/ 9 h 26"/>
                  <a:gd name="T2" fmla="*/ 3 w 56"/>
                  <a:gd name="T3" fmla="*/ 6 h 26"/>
                  <a:gd name="T4" fmla="*/ 0 w 56"/>
                  <a:gd name="T5" fmla="*/ 2 h 26"/>
                  <a:gd name="T6" fmla="*/ 11 w 56"/>
                  <a:gd name="T7" fmla="*/ 0 h 26"/>
                  <a:gd name="T8" fmla="*/ 15 w 56"/>
                  <a:gd name="T9" fmla="*/ 2 h 26"/>
                  <a:gd name="T10" fmla="*/ 18 w 56"/>
                  <a:gd name="T11" fmla="*/ 5 h 26"/>
                  <a:gd name="T12" fmla="*/ 20 w 56"/>
                  <a:gd name="T13" fmla="*/ 7 h 26"/>
                  <a:gd name="T14" fmla="*/ 16 w 56"/>
                  <a:gd name="T15" fmla="*/ 8 h 26"/>
                  <a:gd name="T16" fmla="*/ 9 w 56"/>
                  <a:gd name="T17" fmla="*/ 9 h 2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56"/>
                  <a:gd name="T28" fmla="*/ 0 h 26"/>
                  <a:gd name="T29" fmla="*/ 56 w 56"/>
                  <a:gd name="T30" fmla="*/ 26 h 2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56" h="26">
                    <a:moveTo>
                      <a:pt x="25" y="26"/>
                    </a:moveTo>
                    <a:lnTo>
                      <a:pt x="8" y="17"/>
                    </a:lnTo>
                    <a:lnTo>
                      <a:pt x="0" y="5"/>
                    </a:lnTo>
                    <a:lnTo>
                      <a:pt x="30" y="0"/>
                    </a:lnTo>
                    <a:lnTo>
                      <a:pt x="42" y="5"/>
                    </a:lnTo>
                    <a:lnTo>
                      <a:pt x="51" y="14"/>
                    </a:lnTo>
                    <a:lnTo>
                      <a:pt x="56" y="20"/>
                    </a:lnTo>
                    <a:lnTo>
                      <a:pt x="44" y="24"/>
                    </a:lnTo>
                    <a:lnTo>
                      <a:pt x="25" y="26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93" name="Freeform 45"/>
              <p:cNvSpPr>
                <a:spLocks/>
              </p:cNvSpPr>
              <p:nvPr/>
            </p:nvSpPr>
            <p:spPr bwMode="auto">
              <a:xfrm>
                <a:off x="2449474" y="3220726"/>
                <a:ext cx="203936" cy="211229"/>
              </a:xfrm>
              <a:custGeom>
                <a:avLst/>
                <a:gdLst>
                  <a:gd name="T0" fmla="*/ 7 w 353"/>
                  <a:gd name="T1" fmla="*/ 15 h 425"/>
                  <a:gd name="T2" fmla="*/ 13 w 353"/>
                  <a:gd name="T3" fmla="*/ 27 h 425"/>
                  <a:gd name="T4" fmla="*/ 12 w 353"/>
                  <a:gd name="T5" fmla="*/ 37 h 425"/>
                  <a:gd name="T6" fmla="*/ 6 w 353"/>
                  <a:gd name="T7" fmla="*/ 55 h 425"/>
                  <a:gd name="T8" fmla="*/ 8 w 353"/>
                  <a:gd name="T9" fmla="*/ 68 h 425"/>
                  <a:gd name="T10" fmla="*/ 0 w 353"/>
                  <a:gd name="T11" fmla="*/ 75 h 425"/>
                  <a:gd name="T12" fmla="*/ 6 w 353"/>
                  <a:gd name="T13" fmla="*/ 77 h 425"/>
                  <a:gd name="T14" fmla="*/ 13 w 353"/>
                  <a:gd name="T15" fmla="*/ 86 h 425"/>
                  <a:gd name="T16" fmla="*/ 17 w 353"/>
                  <a:gd name="T17" fmla="*/ 99 h 425"/>
                  <a:gd name="T18" fmla="*/ 27 w 353"/>
                  <a:gd name="T19" fmla="*/ 116 h 425"/>
                  <a:gd name="T20" fmla="*/ 30 w 353"/>
                  <a:gd name="T21" fmla="*/ 133 h 425"/>
                  <a:gd name="T22" fmla="*/ 33 w 353"/>
                  <a:gd name="T23" fmla="*/ 136 h 425"/>
                  <a:gd name="T24" fmla="*/ 36 w 353"/>
                  <a:gd name="T25" fmla="*/ 132 h 425"/>
                  <a:gd name="T26" fmla="*/ 42 w 353"/>
                  <a:gd name="T27" fmla="*/ 122 h 425"/>
                  <a:gd name="T28" fmla="*/ 52 w 353"/>
                  <a:gd name="T29" fmla="*/ 123 h 425"/>
                  <a:gd name="T30" fmla="*/ 60 w 353"/>
                  <a:gd name="T31" fmla="*/ 132 h 425"/>
                  <a:gd name="T32" fmla="*/ 65 w 353"/>
                  <a:gd name="T33" fmla="*/ 120 h 425"/>
                  <a:gd name="T34" fmla="*/ 72 w 353"/>
                  <a:gd name="T35" fmla="*/ 119 h 425"/>
                  <a:gd name="T36" fmla="*/ 78 w 353"/>
                  <a:gd name="T37" fmla="*/ 110 h 425"/>
                  <a:gd name="T38" fmla="*/ 84 w 353"/>
                  <a:gd name="T39" fmla="*/ 97 h 425"/>
                  <a:gd name="T40" fmla="*/ 97 w 353"/>
                  <a:gd name="T41" fmla="*/ 95 h 425"/>
                  <a:gd name="T42" fmla="*/ 107 w 353"/>
                  <a:gd name="T43" fmla="*/ 93 h 425"/>
                  <a:gd name="T44" fmla="*/ 120 w 353"/>
                  <a:gd name="T45" fmla="*/ 101 h 425"/>
                  <a:gd name="T46" fmla="*/ 123 w 353"/>
                  <a:gd name="T47" fmla="*/ 81 h 425"/>
                  <a:gd name="T48" fmla="*/ 117 w 353"/>
                  <a:gd name="T49" fmla="*/ 67 h 425"/>
                  <a:gd name="T50" fmla="*/ 105 w 353"/>
                  <a:gd name="T51" fmla="*/ 62 h 425"/>
                  <a:gd name="T52" fmla="*/ 97 w 353"/>
                  <a:gd name="T53" fmla="*/ 53 h 425"/>
                  <a:gd name="T54" fmla="*/ 96 w 353"/>
                  <a:gd name="T55" fmla="*/ 41 h 425"/>
                  <a:gd name="T56" fmla="*/ 83 w 353"/>
                  <a:gd name="T57" fmla="*/ 37 h 425"/>
                  <a:gd name="T58" fmla="*/ 68 w 353"/>
                  <a:gd name="T59" fmla="*/ 30 h 425"/>
                  <a:gd name="T60" fmla="*/ 54 w 353"/>
                  <a:gd name="T61" fmla="*/ 24 h 425"/>
                  <a:gd name="T62" fmla="*/ 49 w 353"/>
                  <a:gd name="T63" fmla="*/ 18 h 425"/>
                  <a:gd name="T64" fmla="*/ 48 w 353"/>
                  <a:gd name="T65" fmla="*/ 10 h 425"/>
                  <a:gd name="T66" fmla="*/ 47 w 353"/>
                  <a:gd name="T67" fmla="*/ 3 h 425"/>
                  <a:gd name="T68" fmla="*/ 43 w 353"/>
                  <a:gd name="T69" fmla="*/ 0 h 425"/>
                  <a:gd name="T70" fmla="*/ 32 w 353"/>
                  <a:gd name="T71" fmla="*/ 3 h 425"/>
                  <a:gd name="T72" fmla="*/ 17 w 353"/>
                  <a:gd name="T73" fmla="*/ 11 h 425"/>
                  <a:gd name="T74" fmla="*/ 6 w 353"/>
                  <a:gd name="T75" fmla="*/ 13 h 425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w 353"/>
                  <a:gd name="T115" fmla="*/ 0 h 425"/>
                  <a:gd name="T116" fmla="*/ 353 w 353"/>
                  <a:gd name="T117" fmla="*/ 425 h 425"/>
                </a:gdLst>
                <a:ahLst/>
                <a:cxnLst>
                  <a:cxn ang="T76">
                    <a:pos x="T0" y="T1"/>
                  </a:cxn>
                  <a:cxn ang="T77">
                    <a:pos x="T2" y="T3"/>
                  </a:cxn>
                  <a:cxn ang="T78">
                    <a:pos x="T4" y="T5"/>
                  </a:cxn>
                  <a:cxn ang="T79">
                    <a:pos x="T6" y="T7"/>
                  </a:cxn>
                  <a:cxn ang="T80">
                    <a:pos x="T8" y="T9"/>
                  </a:cxn>
                  <a:cxn ang="T81">
                    <a:pos x="T10" y="T11"/>
                  </a:cxn>
                  <a:cxn ang="T82">
                    <a:pos x="T12" y="T13"/>
                  </a:cxn>
                  <a:cxn ang="T83">
                    <a:pos x="T14" y="T15"/>
                  </a:cxn>
                  <a:cxn ang="T84">
                    <a:pos x="T16" y="T17"/>
                  </a:cxn>
                  <a:cxn ang="T85">
                    <a:pos x="T18" y="T19"/>
                  </a:cxn>
                  <a:cxn ang="T86">
                    <a:pos x="T20" y="T21"/>
                  </a:cxn>
                  <a:cxn ang="T87">
                    <a:pos x="T22" y="T23"/>
                  </a:cxn>
                  <a:cxn ang="T88">
                    <a:pos x="T24" y="T25"/>
                  </a:cxn>
                  <a:cxn ang="T89">
                    <a:pos x="T26" y="T27"/>
                  </a:cxn>
                  <a:cxn ang="T90">
                    <a:pos x="T28" y="T29"/>
                  </a:cxn>
                  <a:cxn ang="T91">
                    <a:pos x="T30" y="T31"/>
                  </a:cxn>
                  <a:cxn ang="T92">
                    <a:pos x="T32" y="T33"/>
                  </a:cxn>
                  <a:cxn ang="T93">
                    <a:pos x="T34" y="T35"/>
                  </a:cxn>
                  <a:cxn ang="T94">
                    <a:pos x="T36" y="T37"/>
                  </a:cxn>
                  <a:cxn ang="T95">
                    <a:pos x="T38" y="T39"/>
                  </a:cxn>
                  <a:cxn ang="T96">
                    <a:pos x="T40" y="T41"/>
                  </a:cxn>
                  <a:cxn ang="T97">
                    <a:pos x="T42" y="T43"/>
                  </a:cxn>
                  <a:cxn ang="T98">
                    <a:pos x="T44" y="T45"/>
                  </a:cxn>
                  <a:cxn ang="T99">
                    <a:pos x="T46" y="T47"/>
                  </a:cxn>
                  <a:cxn ang="T100">
                    <a:pos x="T48" y="T49"/>
                  </a:cxn>
                  <a:cxn ang="T101">
                    <a:pos x="T50" y="T51"/>
                  </a:cxn>
                  <a:cxn ang="T102">
                    <a:pos x="T52" y="T53"/>
                  </a:cxn>
                  <a:cxn ang="T103">
                    <a:pos x="T54" y="T55"/>
                  </a:cxn>
                  <a:cxn ang="T104">
                    <a:pos x="T56" y="T57"/>
                  </a:cxn>
                  <a:cxn ang="T105">
                    <a:pos x="T58" y="T59"/>
                  </a:cxn>
                  <a:cxn ang="T106">
                    <a:pos x="T60" y="T61"/>
                  </a:cxn>
                  <a:cxn ang="T107">
                    <a:pos x="T62" y="T63"/>
                  </a:cxn>
                  <a:cxn ang="T108">
                    <a:pos x="T64" y="T65"/>
                  </a:cxn>
                  <a:cxn ang="T109">
                    <a:pos x="T66" y="T67"/>
                  </a:cxn>
                  <a:cxn ang="T110">
                    <a:pos x="T68" y="T69"/>
                  </a:cxn>
                  <a:cxn ang="T111">
                    <a:pos x="T70" y="T71"/>
                  </a:cxn>
                  <a:cxn ang="T112">
                    <a:pos x="T72" y="T73"/>
                  </a:cxn>
                  <a:cxn ang="T113">
                    <a:pos x="T74" y="T75"/>
                  </a:cxn>
                </a:cxnLst>
                <a:rect l="T114" t="T115" r="T116" b="T117"/>
                <a:pathLst>
                  <a:path w="353" h="425">
                    <a:moveTo>
                      <a:pt x="16" y="40"/>
                    </a:moveTo>
                    <a:lnTo>
                      <a:pt x="19" y="47"/>
                    </a:lnTo>
                    <a:lnTo>
                      <a:pt x="29" y="69"/>
                    </a:lnTo>
                    <a:lnTo>
                      <a:pt x="36" y="83"/>
                    </a:lnTo>
                    <a:lnTo>
                      <a:pt x="38" y="100"/>
                    </a:lnTo>
                    <a:lnTo>
                      <a:pt x="34" y="115"/>
                    </a:lnTo>
                    <a:lnTo>
                      <a:pt x="24" y="152"/>
                    </a:lnTo>
                    <a:lnTo>
                      <a:pt x="17" y="171"/>
                    </a:lnTo>
                    <a:lnTo>
                      <a:pt x="24" y="196"/>
                    </a:lnTo>
                    <a:lnTo>
                      <a:pt x="24" y="212"/>
                    </a:lnTo>
                    <a:lnTo>
                      <a:pt x="12" y="224"/>
                    </a:lnTo>
                    <a:lnTo>
                      <a:pt x="0" y="234"/>
                    </a:lnTo>
                    <a:lnTo>
                      <a:pt x="7" y="235"/>
                    </a:lnTo>
                    <a:lnTo>
                      <a:pt x="17" y="242"/>
                    </a:lnTo>
                    <a:lnTo>
                      <a:pt x="27" y="251"/>
                    </a:lnTo>
                    <a:lnTo>
                      <a:pt x="38" y="269"/>
                    </a:lnTo>
                    <a:lnTo>
                      <a:pt x="41" y="290"/>
                    </a:lnTo>
                    <a:lnTo>
                      <a:pt x="48" y="310"/>
                    </a:lnTo>
                    <a:lnTo>
                      <a:pt x="58" y="337"/>
                    </a:lnTo>
                    <a:lnTo>
                      <a:pt x="77" y="364"/>
                    </a:lnTo>
                    <a:lnTo>
                      <a:pt x="83" y="393"/>
                    </a:lnTo>
                    <a:lnTo>
                      <a:pt x="87" y="415"/>
                    </a:lnTo>
                    <a:lnTo>
                      <a:pt x="92" y="425"/>
                    </a:lnTo>
                    <a:lnTo>
                      <a:pt x="95" y="425"/>
                    </a:lnTo>
                    <a:lnTo>
                      <a:pt x="102" y="422"/>
                    </a:lnTo>
                    <a:lnTo>
                      <a:pt x="104" y="412"/>
                    </a:lnTo>
                    <a:lnTo>
                      <a:pt x="109" y="392"/>
                    </a:lnTo>
                    <a:lnTo>
                      <a:pt x="121" y="380"/>
                    </a:lnTo>
                    <a:lnTo>
                      <a:pt x="134" y="380"/>
                    </a:lnTo>
                    <a:lnTo>
                      <a:pt x="148" y="383"/>
                    </a:lnTo>
                    <a:lnTo>
                      <a:pt x="165" y="395"/>
                    </a:lnTo>
                    <a:lnTo>
                      <a:pt x="172" y="412"/>
                    </a:lnTo>
                    <a:lnTo>
                      <a:pt x="178" y="388"/>
                    </a:lnTo>
                    <a:lnTo>
                      <a:pt x="187" y="375"/>
                    </a:lnTo>
                    <a:lnTo>
                      <a:pt x="192" y="371"/>
                    </a:lnTo>
                    <a:lnTo>
                      <a:pt x="206" y="373"/>
                    </a:lnTo>
                    <a:lnTo>
                      <a:pt x="214" y="373"/>
                    </a:lnTo>
                    <a:lnTo>
                      <a:pt x="223" y="344"/>
                    </a:lnTo>
                    <a:lnTo>
                      <a:pt x="231" y="307"/>
                    </a:lnTo>
                    <a:lnTo>
                      <a:pt x="240" y="302"/>
                    </a:lnTo>
                    <a:lnTo>
                      <a:pt x="255" y="302"/>
                    </a:lnTo>
                    <a:lnTo>
                      <a:pt x="279" y="298"/>
                    </a:lnTo>
                    <a:lnTo>
                      <a:pt x="294" y="290"/>
                    </a:lnTo>
                    <a:lnTo>
                      <a:pt x="307" y="291"/>
                    </a:lnTo>
                    <a:lnTo>
                      <a:pt x="326" y="303"/>
                    </a:lnTo>
                    <a:lnTo>
                      <a:pt x="343" y="317"/>
                    </a:lnTo>
                    <a:lnTo>
                      <a:pt x="352" y="274"/>
                    </a:lnTo>
                    <a:lnTo>
                      <a:pt x="353" y="252"/>
                    </a:lnTo>
                    <a:lnTo>
                      <a:pt x="345" y="232"/>
                    </a:lnTo>
                    <a:lnTo>
                      <a:pt x="335" y="208"/>
                    </a:lnTo>
                    <a:lnTo>
                      <a:pt x="321" y="195"/>
                    </a:lnTo>
                    <a:lnTo>
                      <a:pt x="302" y="195"/>
                    </a:lnTo>
                    <a:lnTo>
                      <a:pt x="282" y="183"/>
                    </a:lnTo>
                    <a:lnTo>
                      <a:pt x="277" y="166"/>
                    </a:lnTo>
                    <a:lnTo>
                      <a:pt x="282" y="142"/>
                    </a:lnTo>
                    <a:lnTo>
                      <a:pt x="275" y="127"/>
                    </a:lnTo>
                    <a:lnTo>
                      <a:pt x="258" y="118"/>
                    </a:lnTo>
                    <a:lnTo>
                      <a:pt x="238" y="115"/>
                    </a:lnTo>
                    <a:lnTo>
                      <a:pt x="207" y="100"/>
                    </a:lnTo>
                    <a:lnTo>
                      <a:pt x="194" y="93"/>
                    </a:lnTo>
                    <a:lnTo>
                      <a:pt x="173" y="84"/>
                    </a:lnTo>
                    <a:lnTo>
                      <a:pt x="156" y="74"/>
                    </a:lnTo>
                    <a:lnTo>
                      <a:pt x="146" y="66"/>
                    </a:lnTo>
                    <a:lnTo>
                      <a:pt x="141" y="57"/>
                    </a:lnTo>
                    <a:lnTo>
                      <a:pt x="138" y="47"/>
                    </a:lnTo>
                    <a:lnTo>
                      <a:pt x="139" y="32"/>
                    </a:lnTo>
                    <a:lnTo>
                      <a:pt x="139" y="17"/>
                    </a:lnTo>
                    <a:lnTo>
                      <a:pt x="136" y="8"/>
                    </a:lnTo>
                    <a:lnTo>
                      <a:pt x="128" y="1"/>
                    </a:lnTo>
                    <a:lnTo>
                      <a:pt x="122" y="0"/>
                    </a:lnTo>
                    <a:lnTo>
                      <a:pt x="111" y="5"/>
                    </a:lnTo>
                    <a:lnTo>
                      <a:pt x="92" y="10"/>
                    </a:lnTo>
                    <a:lnTo>
                      <a:pt x="73" y="23"/>
                    </a:lnTo>
                    <a:lnTo>
                      <a:pt x="50" y="33"/>
                    </a:lnTo>
                    <a:lnTo>
                      <a:pt x="34" y="39"/>
                    </a:lnTo>
                    <a:lnTo>
                      <a:pt x="16" y="40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94" name="Freeform 46"/>
              <p:cNvSpPr>
                <a:spLocks/>
              </p:cNvSpPr>
              <p:nvPr/>
            </p:nvSpPr>
            <p:spPr bwMode="auto">
              <a:xfrm>
                <a:off x="2257027" y="3087530"/>
                <a:ext cx="211117" cy="254283"/>
              </a:xfrm>
              <a:custGeom>
                <a:avLst/>
                <a:gdLst>
                  <a:gd name="T0" fmla="*/ 113 w 360"/>
                  <a:gd name="T1" fmla="*/ 31 h 521"/>
                  <a:gd name="T2" fmla="*/ 110 w 360"/>
                  <a:gd name="T3" fmla="*/ 22 h 521"/>
                  <a:gd name="T4" fmla="*/ 95 w 360"/>
                  <a:gd name="T5" fmla="*/ 19 h 521"/>
                  <a:gd name="T6" fmla="*/ 79 w 360"/>
                  <a:gd name="T7" fmla="*/ 11 h 521"/>
                  <a:gd name="T8" fmla="*/ 65 w 360"/>
                  <a:gd name="T9" fmla="*/ 1 h 521"/>
                  <a:gd name="T10" fmla="*/ 58 w 360"/>
                  <a:gd name="T11" fmla="*/ 3 h 521"/>
                  <a:gd name="T12" fmla="*/ 59 w 360"/>
                  <a:gd name="T13" fmla="*/ 9 h 521"/>
                  <a:gd name="T14" fmla="*/ 58 w 360"/>
                  <a:gd name="T15" fmla="*/ 15 h 521"/>
                  <a:gd name="T16" fmla="*/ 52 w 360"/>
                  <a:gd name="T17" fmla="*/ 21 h 521"/>
                  <a:gd name="T18" fmla="*/ 46 w 360"/>
                  <a:gd name="T19" fmla="*/ 24 h 521"/>
                  <a:gd name="T20" fmla="*/ 40 w 360"/>
                  <a:gd name="T21" fmla="*/ 27 h 521"/>
                  <a:gd name="T22" fmla="*/ 33 w 360"/>
                  <a:gd name="T23" fmla="*/ 35 h 521"/>
                  <a:gd name="T24" fmla="*/ 29 w 360"/>
                  <a:gd name="T25" fmla="*/ 41 h 521"/>
                  <a:gd name="T26" fmla="*/ 23 w 360"/>
                  <a:gd name="T27" fmla="*/ 43 h 521"/>
                  <a:gd name="T28" fmla="*/ 11 w 360"/>
                  <a:gd name="T29" fmla="*/ 42 h 521"/>
                  <a:gd name="T30" fmla="*/ 11 w 360"/>
                  <a:gd name="T31" fmla="*/ 38 h 521"/>
                  <a:gd name="T32" fmla="*/ 13 w 360"/>
                  <a:gd name="T33" fmla="*/ 32 h 521"/>
                  <a:gd name="T34" fmla="*/ 12 w 360"/>
                  <a:gd name="T35" fmla="*/ 29 h 521"/>
                  <a:gd name="T36" fmla="*/ 4 w 360"/>
                  <a:gd name="T37" fmla="*/ 33 h 521"/>
                  <a:gd name="T38" fmla="*/ 0 w 360"/>
                  <a:gd name="T39" fmla="*/ 41 h 521"/>
                  <a:gd name="T40" fmla="*/ 1 w 360"/>
                  <a:gd name="T41" fmla="*/ 46 h 521"/>
                  <a:gd name="T42" fmla="*/ 1 w 360"/>
                  <a:gd name="T43" fmla="*/ 52 h 521"/>
                  <a:gd name="T44" fmla="*/ 11 w 360"/>
                  <a:gd name="T45" fmla="*/ 60 h 521"/>
                  <a:gd name="T46" fmla="*/ 16 w 360"/>
                  <a:gd name="T47" fmla="*/ 66 h 521"/>
                  <a:gd name="T48" fmla="*/ 31 w 360"/>
                  <a:gd name="T49" fmla="*/ 88 h 521"/>
                  <a:gd name="T50" fmla="*/ 44 w 360"/>
                  <a:gd name="T51" fmla="*/ 110 h 521"/>
                  <a:gd name="T52" fmla="*/ 59 w 360"/>
                  <a:gd name="T53" fmla="*/ 133 h 521"/>
                  <a:gd name="T54" fmla="*/ 73 w 360"/>
                  <a:gd name="T55" fmla="*/ 144 h 521"/>
                  <a:gd name="T56" fmla="*/ 92 w 360"/>
                  <a:gd name="T57" fmla="*/ 154 h 521"/>
                  <a:gd name="T58" fmla="*/ 107 w 360"/>
                  <a:gd name="T59" fmla="*/ 165 h 521"/>
                  <a:gd name="T60" fmla="*/ 118 w 360"/>
                  <a:gd name="T61" fmla="*/ 158 h 521"/>
                  <a:gd name="T62" fmla="*/ 122 w 360"/>
                  <a:gd name="T63" fmla="*/ 149 h 521"/>
                  <a:gd name="T64" fmla="*/ 122 w 360"/>
                  <a:gd name="T65" fmla="*/ 135 h 521"/>
                  <a:gd name="T66" fmla="*/ 127 w 360"/>
                  <a:gd name="T67" fmla="*/ 118 h 521"/>
                  <a:gd name="T68" fmla="*/ 124 w 360"/>
                  <a:gd name="T69" fmla="*/ 109 h 521"/>
                  <a:gd name="T70" fmla="*/ 119 w 360"/>
                  <a:gd name="T71" fmla="*/ 99 h 521"/>
                  <a:gd name="T72" fmla="*/ 110 w 360"/>
                  <a:gd name="T73" fmla="*/ 96 h 521"/>
                  <a:gd name="T74" fmla="*/ 109 w 360"/>
                  <a:gd name="T75" fmla="*/ 87 h 521"/>
                  <a:gd name="T76" fmla="*/ 101 w 360"/>
                  <a:gd name="T77" fmla="*/ 87 h 521"/>
                  <a:gd name="T78" fmla="*/ 86 w 360"/>
                  <a:gd name="T79" fmla="*/ 83 h 521"/>
                  <a:gd name="T80" fmla="*/ 78 w 360"/>
                  <a:gd name="T81" fmla="*/ 77 h 521"/>
                  <a:gd name="T82" fmla="*/ 76 w 360"/>
                  <a:gd name="T83" fmla="*/ 69 h 521"/>
                  <a:gd name="T84" fmla="*/ 85 w 360"/>
                  <a:gd name="T85" fmla="*/ 57 h 521"/>
                  <a:gd name="T86" fmla="*/ 93 w 360"/>
                  <a:gd name="T87" fmla="*/ 45 h 521"/>
                  <a:gd name="T88" fmla="*/ 113 w 360"/>
                  <a:gd name="T89" fmla="*/ 36 h 521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w 360"/>
                  <a:gd name="T136" fmla="*/ 0 h 521"/>
                  <a:gd name="T137" fmla="*/ 360 w 360"/>
                  <a:gd name="T138" fmla="*/ 521 h 521"/>
                </a:gdLst>
                <a:ahLst/>
                <a:cxnLst>
                  <a:cxn ang="T90">
                    <a:pos x="T0" y="T1"/>
                  </a:cxn>
                  <a:cxn ang="T91">
                    <a:pos x="T2" y="T3"/>
                  </a:cxn>
                  <a:cxn ang="T92">
                    <a:pos x="T4" y="T5"/>
                  </a:cxn>
                  <a:cxn ang="T93">
                    <a:pos x="T6" y="T7"/>
                  </a:cxn>
                  <a:cxn ang="T94">
                    <a:pos x="T8" y="T9"/>
                  </a:cxn>
                  <a:cxn ang="T95">
                    <a:pos x="T10" y="T11"/>
                  </a:cxn>
                  <a:cxn ang="T96">
                    <a:pos x="T12" y="T13"/>
                  </a:cxn>
                  <a:cxn ang="T97">
                    <a:pos x="T14" y="T15"/>
                  </a:cxn>
                  <a:cxn ang="T98">
                    <a:pos x="T16" y="T17"/>
                  </a:cxn>
                  <a:cxn ang="T99">
                    <a:pos x="T18" y="T19"/>
                  </a:cxn>
                  <a:cxn ang="T100">
                    <a:pos x="T20" y="T21"/>
                  </a:cxn>
                  <a:cxn ang="T101">
                    <a:pos x="T22" y="T23"/>
                  </a:cxn>
                  <a:cxn ang="T102">
                    <a:pos x="T24" y="T25"/>
                  </a:cxn>
                  <a:cxn ang="T103">
                    <a:pos x="T26" y="T27"/>
                  </a:cxn>
                  <a:cxn ang="T104">
                    <a:pos x="T28" y="T29"/>
                  </a:cxn>
                  <a:cxn ang="T105">
                    <a:pos x="T30" y="T31"/>
                  </a:cxn>
                  <a:cxn ang="T106">
                    <a:pos x="T32" y="T33"/>
                  </a:cxn>
                  <a:cxn ang="T107">
                    <a:pos x="T34" y="T35"/>
                  </a:cxn>
                  <a:cxn ang="T108">
                    <a:pos x="T36" y="T37"/>
                  </a:cxn>
                  <a:cxn ang="T109">
                    <a:pos x="T38" y="T39"/>
                  </a:cxn>
                  <a:cxn ang="T110">
                    <a:pos x="T40" y="T41"/>
                  </a:cxn>
                  <a:cxn ang="T111">
                    <a:pos x="T42" y="T43"/>
                  </a:cxn>
                  <a:cxn ang="T112">
                    <a:pos x="T44" y="T45"/>
                  </a:cxn>
                  <a:cxn ang="T113">
                    <a:pos x="T46" y="T47"/>
                  </a:cxn>
                  <a:cxn ang="T114">
                    <a:pos x="T48" y="T49"/>
                  </a:cxn>
                  <a:cxn ang="T115">
                    <a:pos x="T50" y="T51"/>
                  </a:cxn>
                  <a:cxn ang="T116">
                    <a:pos x="T52" y="T53"/>
                  </a:cxn>
                  <a:cxn ang="T117">
                    <a:pos x="T54" y="T55"/>
                  </a:cxn>
                  <a:cxn ang="T118">
                    <a:pos x="T56" y="T57"/>
                  </a:cxn>
                  <a:cxn ang="T119">
                    <a:pos x="T58" y="T59"/>
                  </a:cxn>
                  <a:cxn ang="T120">
                    <a:pos x="T60" y="T61"/>
                  </a:cxn>
                  <a:cxn ang="T121">
                    <a:pos x="T62" y="T63"/>
                  </a:cxn>
                  <a:cxn ang="T122">
                    <a:pos x="T64" y="T65"/>
                  </a:cxn>
                  <a:cxn ang="T123">
                    <a:pos x="T66" y="T67"/>
                  </a:cxn>
                  <a:cxn ang="T124">
                    <a:pos x="T68" y="T69"/>
                  </a:cxn>
                  <a:cxn ang="T125">
                    <a:pos x="T70" y="T71"/>
                  </a:cxn>
                  <a:cxn ang="T126">
                    <a:pos x="T72" y="T73"/>
                  </a:cxn>
                  <a:cxn ang="T127">
                    <a:pos x="T74" y="T75"/>
                  </a:cxn>
                  <a:cxn ang="T128">
                    <a:pos x="T76" y="T77"/>
                  </a:cxn>
                  <a:cxn ang="T129">
                    <a:pos x="T78" y="T79"/>
                  </a:cxn>
                  <a:cxn ang="T130">
                    <a:pos x="T80" y="T81"/>
                  </a:cxn>
                  <a:cxn ang="T131">
                    <a:pos x="T82" y="T83"/>
                  </a:cxn>
                  <a:cxn ang="T132">
                    <a:pos x="T84" y="T85"/>
                  </a:cxn>
                  <a:cxn ang="T133">
                    <a:pos x="T86" y="T87"/>
                  </a:cxn>
                  <a:cxn ang="T134">
                    <a:pos x="T88" y="T89"/>
                  </a:cxn>
                </a:cxnLst>
                <a:rect l="T135" t="T136" r="T137" b="T138"/>
                <a:pathLst>
                  <a:path w="360" h="521">
                    <a:moveTo>
                      <a:pt x="319" y="114"/>
                    </a:moveTo>
                    <a:lnTo>
                      <a:pt x="319" y="97"/>
                    </a:lnTo>
                    <a:lnTo>
                      <a:pt x="317" y="82"/>
                    </a:lnTo>
                    <a:lnTo>
                      <a:pt x="312" y="68"/>
                    </a:lnTo>
                    <a:lnTo>
                      <a:pt x="299" y="63"/>
                    </a:lnTo>
                    <a:lnTo>
                      <a:pt x="268" y="61"/>
                    </a:lnTo>
                    <a:lnTo>
                      <a:pt x="243" y="60"/>
                    </a:lnTo>
                    <a:lnTo>
                      <a:pt x="224" y="36"/>
                    </a:lnTo>
                    <a:lnTo>
                      <a:pt x="197" y="16"/>
                    </a:lnTo>
                    <a:lnTo>
                      <a:pt x="185" y="4"/>
                    </a:lnTo>
                    <a:lnTo>
                      <a:pt x="158" y="0"/>
                    </a:lnTo>
                    <a:lnTo>
                      <a:pt x="163" y="9"/>
                    </a:lnTo>
                    <a:lnTo>
                      <a:pt x="166" y="19"/>
                    </a:lnTo>
                    <a:lnTo>
                      <a:pt x="166" y="27"/>
                    </a:lnTo>
                    <a:lnTo>
                      <a:pt x="168" y="39"/>
                    </a:lnTo>
                    <a:lnTo>
                      <a:pt x="164" y="46"/>
                    </a:lnTo>
                    <a:lnTo>
                      <a:pt x="156" y="56"/>
                    </a:lnTo>
                    <a:lnTo>
                      <a:pt x="146" y="67"/>
                    </a:lnTo>
                    <a:lnTo>
                      <a:pt x="139" y="72"/>
                    </a:lnTo>
                    <a:lnTo>
                      <a:pt x="131" y="77"/>
                    </a:lnTo>
                    <a:lnTo>
                      <a:pt x="119" y="82"/>
                    </a:lnTo>
                    <a:lnTo>
                      <a:pt x="112" y="85"/>
                    </a:lnTo>
                    <a:lnTo>
                      <a:pt x="103" y="95"/>
                    </a:lnTo>
                    <a:lnTo>
                      <a:pt x="93" y="111"/>
                    </a:lnTo>
                    <a:lnTo>
                      <a:pt x="86" y="124"/>
                    </a:lnTo>
                    <a:lnTo>
                      <a:pt x="81" y="129"/>
                    </a:lnTo>
                    <a:lnTo>
                      <a:pt x="75" y="134"/>
                    </a:lnTo>
                    <a:lnTo>
                      <a:pt x="66" y="136"/>
                    </a:lnTo>
                    <a:lnTo>
                      <a:pt x="47" y="136"/>
                    </a:lnTo>
                    <a:lnTo>
                      <a:pt x="32" y="133"/>
                    </a:lnTo>
                    <a:lnTo>
                      <a:pt x="30" y="129"/>
                    </a:lnTo>
                    <a:lnTo>
                      <a:pt x="32" y="119"/>
                    </a:lnTo>
                    <a:lnTo>
                      <a:pt x="34" y="111"/>
                    </a:lnTo>
                    <a:lnTo>
                      <a:pt x="37" y="100"/>
                    </a:lnTo>
                    <a:lnTo>
                      <a:pt x="37" y="87"/>
                    </a:lnTo>
                    <a:lnTo>
                      <a:pt x="34" y="90"/>
                    </a:lnTo>
                    <a:lnTo>
                      <a:pt x="24" y="94"/>
                    </a:lnTo>
                    <a:lnTo>
                      <a:pt x="12" y="104"/>
                    </a:lnTo>
                    <a:lnTo>
                      <a:pt x="0" y="119"/>
                    </a:lnTo>
                    <a:lnTo>
                      <a:pt x="0" y="129"/>
                    </a:lnTo>
                    <a:lnTo>
                      <a:pt x="2" y="138"/>
                    </a:lnTo>
                    <a:lnTo>
                      <a:pt x="2" y="146"/>
                    </a:lnTo>
                    <a:lnTo>
                      <a:pt x="7" y="155"/>
                    </a:lnTo>
                    <a:lnTo>
                      <a:pt x="3" y="163"/>
                    </a:lnTo>
                    <a:lnTo>
                      <a:pt x="12" y="175"/>
                    </a:lnTo>
                    <a:lnTo>
                      <a:pt x="30" y="189"/>
                    </a:lnTo>
                    <a:lnTo>
                      <a:pt x="39" y="201"/>
                    </a:lnTo>
                    <a:lnTo>
                      <a:pt x="46" y="207"/>
                    </a:lnTo>
                    <a:lnTo>
                      <a:pt x="71" y="248"/>
                    </a:lnTo>
                    <a:lnTo>
                      <a:pt x="88" y="277"/>
                    </a:lnTo>
                    <a:lnTo>
                      <a:pt x="105" y="318"/>
                    </a:lnTo>
                    <a:lnTo>
                      <a:pt x="125" y="348"/>
                    </a:lnTo>
                    <a:lnTo>
                      <a:pt x="153" y="397"/>
                    </a:lnTo>
                    <a:lnTo>
                      <a:pt x="168" y="421"/>
                    </a:lnTo>
                    <a:lnTo>
                      <a:pt x="190" y="443"/>
                    </a:lnTo>
                    <a:lnTo>
                      <a:pt x="207" y="455"/>
                    </a:lnTo>
                    <a:lnTo>
                      <a:pt x="224" y="465"/>
                    </a:lnTo>
                    <a:lnTo>
                      <a:pt x="261" y="487"/>
                    </a:lnTo>
                    <a:lnTo>
                      <a:pt x="295" y="515"/>
                    </a:lnTo>
                    <a:lnTo>
                      <a:pt x="302" y="521"/>
                    </a:lnTo>
                    <a:lnTo>
                      <a:pt x="322" y="508"/>
                    </a:lnTo>
                    <a:lnTo>
                      <a:pt x="334" y="498"/>
                    </a:lnTo>
                    <a:lnTo>
                      <a:pt x="346" y="486"/>
                    </a:lnTo>
                    <a:lnTo>
                      <a:pt x="346" y="470"/>
                    </a:lnTo>
                    <a:lnTo>
                      <a:pt x="339" y="445"/>
                    </a:lnTo>
                    <a:lnTo>
                      <a:pt x="346" y="426"/>
                    </a:lnTo>
                    <a:lnTo>
                      <a:pt x="356" y="389"/>
                    </a:lnTo>
                    <a:lnTo>
                      <a:pt x="360" y="374"/>
                    </a:lnTo>
                    <a:lnTo>
                      <a:pt x="358" y="357"/>
                    </a:lnTo>
                    <a:lnTo>
                      <a:pt x="351" y="343"/>
                    </a:lnTo>
                    <a:lnTo>
                      <a:pt x="341" y="321"/>
                    </a:lnTo>
                    <a:lnTo>
                      <a:pt x="338" y="314"/>
                    </a:lnTo>
                    <a:lnTo>
                      <a:pt x="321" y="309"/>
                    </a:lnTo>
                    <a:lnTo>
                      <a:pt x="312" y="304"/>
                    </a:lnTo>
                    <a:lnTo>
                      <a:pt x="310" y="289"/>
                    </a:lnTo>
                    <a:lnTo>
                      <a:pt x="310" y="275"/>
                    </a:lnTo>
                    <a:lnTo>
                      <a:pt x="309" y="270"/>
                    </a:lnTo>
                    <a:lnTo>
                      <a:pt x="287" y="274"/>
                    </a:lnTo>
                    <a:lnTo>
                      <a:pt x="260" y="274"/>
                    </a:lnTo>
                    <a:lnTo>
                      <a:pt x="243" y="263"/>
                    </a:lnTo>
                    <a:lnTo>
                      <a:pt x="234" y="253"/>
                    </a:lnTo>
                    <a:lnTo>
                      <a:pt x="220" y="243"/>
                    </a:lnTo>
                    <a:lnTo>
                      <a:pt x="214" y="231"/>
                    </a:lnTo>
                    <a:lnTo>
                      <a:pt x="215" y="219"/>
                    </a:lnTo>
                    <a:lnTo>
                      <a:pt x="227" y="207"/>
                    </a:lnTo>
                    <a:lnTo>
                      <a:pt x="241" y="180"/>
                    </a:lnTo>
                    <a:lnTo>
                      <a:pt x="244" y="160"/>
                    </a:lnTo>
                    <a:lnTo>
                      <a:pt x="263" y="141"/>
                    </a:lnTo>
                    <a:lnTo>
                      <a:pt x="295" y="128"/>
                    </a:lnTo>
                    <a:lnTo>
                      <a:pt x="319" y="114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95" name="Freeform 47"/>
              <p:cNvSpPr>
                <a:spLocks/>
              </p:cNvSpPr>
              <p:nvPr/>
            </p:nvSpPr>
            <p:spPr bwMode="auto">
              <a:xfrm>
                <a:off x="2259900" y="3060621"/>
                <a:ext cx="96224" cy="91488"/>
              </a:xfrm>
              <a:custGeom>
                <a:avLst/>
                <a:gdLst>
                  <a:gd name="T0" fmla="*/ 53 w 160"/>
                  <a:gd name="T1" fmla="*/ 16 h 187"/>
                  <a:gd name="T2" fmla="*/ 50 w 160"/>
                  <a:gd name="T3" fmla="*/ 12 h 187"/>
                  <a:gd name="T4" fmla="*/ 41 w 160"/>
                  <a:gd name="T5" fmla="*/ 8 h 187"/>
                  <a:gd name="T6" fmla="*/ 30 w 160"/>
                  <a:gd name="T7" fmla="*/ 5 h 187"/>
                  <a:gd name="T8" fmla="*/ 24 w 160"/>
                  <a:gd name="T9" fmla="*/ 4 h 187"/>
                  <a:gd name="T10" fmla="*/ 21 w 160"/>
                  <a:gd name="T11" fmla="*/ 0 h 187"/>
                  <a:gd name="T12" fmla="*/ 14 w 160"/>
                  <a:gd name="T13" fmla="*/ 5 h 187"/>
                  <a:gd name="T14" fmla="*/ 13 w 160"/>
                  <a:gd name="T15" fmla="*/ 10 h 187"/>
                  <a:gd name="T16" fmla="*/ 10 w 160"/>
                  <a:gd name="T17" fmla="*/ 6 h 187"/>
                  <a:gd name="T18" fmla="*/ 7 w 160"/>
                  <a:gd name="T19" fmla="*/ 8 h 187"/>
                  <a:gd name="T20" fmla="*/ 7 w 160"/>
                  <a:gd name="T21" fmla="*/ 15 h 187"/>
                  <a:gd name="T22" fmla="*/ 6 w 160"/>
                  <a:gd name="T23" fmla="*/ 17 h 187"/>
                  <a:gd name="T24" fmla="*/ 4 w 160"/>
                  <a:gd name="T25" fmla="*/ 21 h 187"/>
                  <a:gd name="T26" fmla="*/ 0 w 160"/>
                  <a:gd name="T27" fmla="*/ 24 h 187"/>
                  <a:gd name="T28" fmla="*/ 0 w 160"/>
                  <a:gd name="T29" fmla="*/ 28 h 187"/>
                  <a:gd name="T30" fmla="*/ 1 w 160"/>
                  <a:gd name="T31" fmla="*/ 35 h 187"/>
                  <a:gd name="T32" fmla="*/ 2 w 160"/>
                  <a:gd name="T33" fmla="*/ 38 h 187"/>
                  <a:gd name="T34" fmla="*/ 7 w 160"/>
                  <a:gd name="T35" fmla="*/ 37 h 187"/>
                  <a:gd name="T36" fmla="*/ 9 w 160"/>
                  <a:gd name="T37" fmla="*/ 35 h 187"/>
                  <a:gd name="T38" fmla="*/ 13 w 160"/>
                  <a:gd name="T39" fmla="*/ 37 h 187"/>
                  <a:gd name="T40" fmla="*/ 10 w 160"/>
                  <a:gd name="T41" fmla="*/ 44 h 187"/>
                  <a:gd name="T42" fmla="*/ 10 w 160"/>
                  <a:gd name="T43" fmla="*/ 48 h 187"/>
                  <a:gd name="T44" fmla="*/ 9 w 160"/>
                  <a:gd name="T45" fmla="*/ 51 h 187"/>
                  <a:gd name="T46" fmla="*/ 9 w 160"/>
                  <a:gd name="T47" fmla="*/ 54 h 187"/>
                  <a:gd name="T48" fmla="*/ 8 w 160"/>
                  <a:gd name="T49" fmla="*/ 57 h 187"/>
                  <a:gd name="T50" fmla="*/ 9 w 160"/>
                  <a:gd name="T51" fmla="*/ 58 h 187"/>
                  <a:gd name="T52" fmla="*/ 14 w 160"/>
                  <a:gd name="T53" fmla="*/ 59 h 187"/>
                  <a:gd name="T54" fmla="*/ 21 w 160"/>
                  <a:gd name="T55" fmla="*/ 59 h 187"/>
                  <a:gd name="T56" fmla="*/ 24 w 160"/>
                  <a:gd name="T57" fmla="*/ 58 h 187"/>
                  <a:gd name="T58" fmla="*/ 26 w 160"/>
                  <a:gd name="T59" fmla="*/ 57 h 187"/>
                  <a:gd name="T60" fmla="*/ 28 w 160"/>
                  <a:gd name="T61" fmla="*/ 55 h 187"/>
                  <a:gd name="T62" fmla="*/ 30 w 160"/>
                  <a:gd name="T63" fmla="*/ 51 h 187"/>
                  <a:gd name="T64" fmla="*/ 34 w 160"/>
                  <a:gd name="T65" fmla="*/ 46 h 187"/>
                  <a:gd name="T66" fmla="*/ 37 w 160"/>
                  <a:gd name="T67" fmla="*/ 43 h 187"/>
                  <a:gd name="T68" fmla="*/ 40 w 160"/>
                  <a:gd name="T69" fmla="*/ 42 h 187"/>
                  <a:gd name="T70" fmla="*/ 44 w 160"/>
                  <a:gd name="T71" fmla="*/ 40 h 187"/>
                  <a:gd name="T72" fmla="*/ 47 w 160"/>
                  <a:gd name="T73" fmla="*/ 39 h 187"/>
                  <a:gd name="T74" fmla="*/ 49 w 160"/>
                  <a:gd name="T75" fmla="*/ 37 h 187"/>
                  <a:gd name="T76" fmla="*/ 53 w 160"/>
                  <a:gd name="T77" fmla="*/ 34 h 187"/>
                  <a:gd name="T78" fmla="*/ 56 w 160"/>
                  <a:gd name="T79" fmla="*/ 31 h 187"/>
                  <a:gd name="T80" fmla="*/ 57 w 160"/>
                  <a:gd name="T81" fmla="*/ 28 h 187"/>
                  <a:gd name="T82" fmla="*/ 56 w 160"/>
                  <a:gd name="T83" fmla="*/ 25 h 187"/>
                  <a:gd name="T84" fmla="*/ 56 w 160"/>
                  <a:gd name="T85" fmla="*/ 22 h 187"/>
                  <a:gd name="T86" fmla="*/ 55 w 160"/>
                  <a:gd name="T87" fmla="*/ 19 h 187"/>
                  <a:gd name="T88" fmla="*/ 53 w 160"/>
                  <a:gd name="T89" fmla="*/ 16 h 187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w 160"/>
                  <a:gd name="T136" fmla="*/ 0 h 187"/>
                  <a:gd name="T137" fmla="*/ 160 w 160"/>
                  <a:gd name="T138" fmla="*/ 187 h 187"/>
                </a:gdLst>
                <a:ahLst/>
                <a:cxnLst>
                  <a:cxn ang="T90">
                    <a:pos x="T0" y="T1"/>
                  </a:cxn>
                  <a:cxn ang="T91">
                    <a:pos x="T2" y="T3"/>
                  </a:cxn>
                  <a:cxn ang="T92">
                    <a:pos x="T4" y="T5"/>
                  </a:cxn>
                  <a:cxn ang="T93">
                    <a:pos x="T6" y="T7"/>
                  </a:cxn>
                  <a:cxn ang="T94">
                    <a:pos x="T8" y="T9"/>
                  </a:cxn>
                  <a:cxn ang="T95">
                    <a:pos x="T10" y="T11"/>
                  </a:cxn>
                  <a:cxn ang="T96">
                    <a:pos x="T12" y="T13"/>
                  </a:cxn>
                  <a:cxn ang="T97">
                    <a:pos x="T14" y="T15"/>
                  </a:cxn>
                  <a:cxn ang="T98">
                    <a:pos x="T16" y="T17"/>
                  </a:cxn>
                  <a:cxn ang="T99">
                    <a:pos x="T18" y="T19"/>
                  </a:cxn>
                  <a:cxn ang="T100">
                    <a:pos x="T20" y="T21"/>
                  </a:cxn>
                  <a:cxn ang="T101">
                    <a:pos x="T22" y="T23"/>
                  </a:cxn>
                  <a:cxn ang="T102">
                    <a:pos x="T24" y="T25"/>
                  </a:cxn>
                  <a:cxn ang="T103">
                    <a:pos x="T26" y="T27"/>
                  </a:cxn>
                  <a:cxn ang="T104">
                    <a:pos x="T28" y="T29"/>
                  </a:cxn>
                  <a:cxn ang="T105">
                    <a:pos x="T30" y="T31"/>
                  </a:cxn>
                  <a:cxn ang="T106">
                    <a:pos x="T32" y="T33"/>
                  </a:cxn>
                  <a:cxn ang="T107">
                    <a:pos x="T34" y="T35"/>
                  </a:cxn>
                  <a:cxn ang="T108">
                    <a:pos x="T36" y="T37"/>
                  </a:cxn>
                  <a:cxn ang="T109">
                    <a:pos x="T38" y="T39"/>
                  </a:cxn>
                  <a:cxn ang="T110">
                    <a:pos x="T40" y="T41"/>
                  </a:cxn>
                  <a:cxn ang="T111">
                    <a:pos x="T42" y="T43"/>
                  </a:cxn>
                  <a:cxn ang="T112">
                    <a:pos x="T44" y="T45"/>
                  </a:cxn>
                  <a:cxn ang="T113">
                    <a:pos x="T46" y="T47"/>
                  </a:cxn>
                  <a:cxn ang="T114">
                    <a:pos x="T48" y="T49"/>
                  </a:cxn>
                  <a:cxn ang="T115">
                    <a:pos x="T50" y="T51"/>
                  </a:cxn>
                  <a:cxn ang="T116">
                    <a:pos x="T52" y="T53"/>
                  </a:cxn>
                  <a:cxn ang="T117">
                    <a:pos x="T54" y="T55"/>
                  </a:cxn>
                  <a:cxn ang="T118">
                    <a:pos x="T56" y="T57"/>
                  </a:cxn>
                  <a:cxn ang="T119">
                    <a:pos x="T58" y="T59"/>
                  </a:cxn>
                  <a:cxn ang="T120">
                    <a:pos x="T60" y="T61"/>
                  </a:cxn>
                  <a:cxn ang="T121">
                    <a:pos x="T62" y="T63"/>
                  </a:cxn>
                  <a:cxn ang="T122">
                    <a:pos x="T64" y="T65"/>
                  </a:cxn>
                  <a:cxn ang="T123">
                    <a:pos x="T66" y="T67"/>
                  </a:cxn>
                  <a:cxn ang="T124">
                    <a:pos x="T68" y="T69"/>
                  </a:cxn>
                  <a:cxn ang="T125">
                    <a:pos x="T70" y="T71"/>
                  </a:cxn>
                  <a:cxn ang="T126">
                    <a:pos x="T72" y="T73"/>
                  </a:cxn>
                  <a:cxn ang="T127">
                    <a:pos x="T74" y="T75"/>
                  </a:cxn>
                  <a:cxn ang="T128">
                    <a:pos x="T76" y="T77"/>
                  </a:cxn>
                  <a:cxn ang="T129">
                    <a:pos x="T78" y="T79"/>
                  </a:cxn>
                  <a:cxn ang="T130">
                    <a:pos x="T80" y="T81"/>
                  </a:cxn>
                  <a:cxn ang="T131">
                    <a:pos x="T82" y="T83"/>
                  </a:cxn>
                  <a:cxn ang="T132">
                    <a:pos x="T84" y="T85"/>
                  </a:cxn>
                  <a:cxn ang="T133">
                    <a:pos x="T86" y="T87"/>
                  </a:cxn>
                  <a:cxn ang="T134">
                    <a:pos x="T88" y="T89"/>
                  </a:cxn>
                </a:cxnLst>
                <a:rect l="T135" t="T136" r="T137" b="T138"/>
                <a:pathLst>
                  <a:path w="160" h="187">
                    <a:moveTo>
                      <a:pt x="150" y="51"/>
                    </a:moveTo>
                    <a:lnTo>
                      <a:pt x="141" y="39"/>
                    </a:lnTo>
                    <a:lnTo>
                      <a:pt x="114" y="24"/>
                    </a:lnTo>
                    <a:lnTo>
                      <a:pt x="84" y="16"/>
                    </a:lnTo>
                    <a:lnTo>
                      <a:pt x="67" y="12"/>
                    </a:lnTo>
                    <a:lnTo>
                      <a:pt x="58" y="0"/>
                    </a:lnTo>
                    <a:lnTo>
                      <a:pt x="38" y="16"/>
                    </a:lnTo>
                    <a:lnTo>
                      <a:pt x="36" y="31"/>
                    </a:lnTo>
                    <a:lnTo>
                      <a:pt x="29" y="19"/>
                    </a:lnTo>
                    <a:lnTo>
                      <a:pt x="21" y="24"/>
                    </a:lnTo>
                    <a:lnTo>
                      <a:pt x="21" y="48"/>
                    </a:lnTo>
                    <a:lnTo>
                      <a:pt x="16" y="55"/>
                    </a:lnTo>
                    <a:lnTo>
                      <a:pt x="11" y="65"/>
                    </a:lnTo>
                    <a:lnTo>
                      <a:pt x="0" y="75"/>
                    </a:lnTo>
                    <a:lnTo>
                      <a:pt x="0" y="90"/>
                    </a:lnTo>
                    <a:lnTo>
                      <a:pt x="4" y="111"/>
                    </a:lnTo>
                    <a:lnTo>
                      <a:pt x="7" y="119"/>
                    </a:lnTo>
                    <a:lnTo>
                      <a:pt x="19" y="116"/>
                    </a:lnTo>
                    <a:lnTo>
                      <a:pt x="26" y="111"/>
                    </a:lnTo>
                    <a:lnTo>
                      <a:pt x="36" y="118"/>
                    </a:lnTo>
                    <a:lnTo>
                      <a:pt x="29" y="138"/>
                    </a:lnTo>
                    <a:lnTo>
                      <a:pt x="29" y="151"/>
                    </a:lnTo>
                    <a:lnTo>
                      <a:pt x="26" y="162"/>
                    </a:lnTo>
                    <a:lnTo>
                      <a:pt x="24" y="170"/>
                    </a:lnTo>
                    <a:lnTo>
                      <a:pt x="22" y="180"/>
                    </a:lnTo>
                    <a:lnTo>
                      <a:pt x="24" y="184"/>
                    </a:lnTo>
                    <a:lnTo>
                      <a:pt x="39" y="187"/>
                    </a:lnTo>
                    <a:lnTo>
                      <a:pt x="58" y="187"/>
                    </a:lnTo>
                    <a:lnTo>
                      <a:pt x="67" y="185"/>
                    </a:lnTo>
                    <a:lnTo>
                      <a:pt x="73" y="180"/>
                    </a:lnTo>
                    <a:lnTo>
                      <a:pt x="78" y="175"/>
                    </a:lnTo>
                    <a:lnTo>
                      <a:pt x="85" y="162"/>
                    </a:lnTo>
                    <a:lnTo>
                      <a:pt x="95" y="146"/>
                    </a:lnTo>
                    <a:lnTo>
                      <a:pt x="104" y="136"/>
                    </a:lnTo>
                    <a:lnTo>
                      <a:pt x="111" y="133"/>
                    </a:lnTo>
                    <a:lnTo>
                      <a:pt x="123" y="128"/>
                    </a:lnTo>
                    <a:lnTo>
                      <a:pt x="131" y="123"/>
                    </a:lnTo>
                    <a:lnTo>
                      <a:pt x="138" y="118"/>
                    </a:lnTo>
                    <a:lnTo>
                      <a:pt x="148" y="107"/>
                    </a:lnTo>
                    <a:lnTo>
                      <a:pt x="156" y="97"/>
                    </a:lnTo>
                    <a:lnTo>
                      <a:pt x="160" y="90"/>
                    </a:lnTo>
                    <a:lnTo>
                      <a:pt x="158" y="78"/>
                    </a:lnTo>
                    <a:lnTo>
                      <a:pt x="158" y="70"/>
                    </a:lnTo>
                    <a:lnTo>
                      <a:pt x="155" y="60"/>
                    </a:lnTo>
                    <a:lnTo>
                      <a:pt x="150" y="51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96" name="Freeform 48"/>
              <p:cNvSpPr>
                <a:spLocks/>
              </p:cNvSpPr>
              <p:nvPr/>
            </p:nvSpPr>
            <p:spPr bwMode="auto">
              <a:xfrm>
                <a:off x="2574421" y="3361993"/>
                <a:ext cx="137872" cy="127814"/>
              </a:xfrm>
              <a:custGeom>
                <a:avLst/>
                <a:gdLst>
                  <a:gd name="T0" fmla="*/ 45 w 238"/>
                  <a:gd name="T1" fmla="*/ 9 h 254"/>
                  <a:gd name="T2" fmla="*/ 39 w 238"/>
                  <a:gd name="T3" fmla="*/ 4 h 254"/>
                  <a:gd name="T4" fmla="*/ 32 w 238"/>
                  <a:gd name="T5" fmla="*/ 0 h 254"/>
                  <a:gd name="T6" fmla="*/ 28 w 238"/>
                  <a:gd name="T7" fmla="*/ 0 h 254"/>
                  <a:gd name="T8" fmla="*/ 23 w 238"/>
                  <a:gd name="T9" fmla="*/ 3 h 254"/>
                  <a:gd name="T10" fmla="*/ 14 w 238"/>
                  <a:gd name="T11" fmla="*/ 4 h 254"/>
                  <a:gd name="T12" fmla="*/ 9 w 238"/>
                  <a:gd name="T13" fmla="*/ 4 h 254"/>
                  <a:gd name="T14" fmla="*/ 6 w 238"/>
                  <a:gd name="T15" fmla="*/ 6 h 254"/>
                  <a:gd name="T16" fmla="*/ 3 w 238"/>
                  <a:gd name="T17" fmla="*/ 18 h 254"/>
                  <a:gd name="T18" fmla="*/ 0 w 238"/>
                  <a:gd name="T19" fmla="*/ 27 h 254"/>
                  <a:gd name="T20" fmla="*/ 4 w 238"/>
                  <a:gd name="T21" fmla="*/ 34 h 254"/>
                  <a:gd name="T22" fmla="*/ 12 w 238"/>
                  <a:gd name="T23" fmla="*/ 42 h 254"/>
                  <a:gd name="T24" fmla="*/ 27 w 238"/>
                  <a:gd name="T25" fmla="*/ 48 h 254"/>
                  <a:gd name="T26" fmla="*/ 42 w 238"/>
                  <a:gd name="T27" fmla="*/ 53 h 254"/>
                  <a:gd name="T28" fmla="*/ 48 w 238"/>
                  <a:gd name="T29" fmla="*/ 58 h 254"/>
                  <a:gd name="T30" fmla="*/ 49 w 238"/>
                  <a:gd name="T31" fmla="*/ 60 h 254"/>
                  <a:gd name="T32" fmla="*/ 46 w 238"/>
                  <a:gd name="T33" fmla="*/ 69 h 254"/>
                  <a:gd name="T34" fmla="*/ 45 w 238"/>
                  <a:gd name="T35" fmla="*/ 73 h 254"/>
                  <a:gd name="T36" fmla="*/ 45 w 238"/>
                  <a:gd name="T37" fmla="*/ 77 h 254"/>
                  <a:gd name="T38" fmla="*/ 46 w 238"/>
                  <a:gd name="T39" fmla="*/ 79 h 254"/>
                  <a:gd name="T40" fmla="*/ 50 w 238"/>
                  <a:gd name="T41" fmla="*/ 81 h 254"/>
                  <a:gd name="T42" fmla="*/ 57 w 238"/>
                  <a:gd name="T43" fmla="*/ 83 h 254"/>
                  <a:gd name="T44" fmla="*/ 65 w 238"/>
                  <a:gd name="T45" fmla="*/ 83 h 254"/>
                  <a:gd name="T46" fmla="*/ 70 w 238"/>
                  <a:gd name="T47" fmla="*/ 81 h 254"/>
                  <a:gd name="T48" fmla="*/ 76 w 238"/>
                  <a:gd name="T49" fmla="*/ 76 h 254"/>
                  <a:gd name="T50" fmla="*/ 81 w 238"/>
                  <a:gd name="T51" fmla="*/ 72 h 254"/>
                  <a:gd name="T52" fmla="*/ 82 w 238"/>
                  <a:gd name="T53" fmla="*/ 66 h 254"/>
                  <a:gd name="T54" fmla="*/ 83 w 238"/>
                  <a:gd name="T55" fmla="*/ 61 h 254"/>
                  <a:gd name="T56" fmla="*/ 83 w 238"/>
                  <a:gd name="T57" fmla="*/ 55 h 254"/>
                  <a:gd name="T58" fmla="*/ 82 w 238"/>
                  <a:gd name="T59" fmla="*/ 50 h 254"/>
                  <a:gd name="T60" fmla="*/ 81 w 238"/>
                  <a:gd name="T61" fmla="*/ 49 h 254"/>
                  <a:gd name="T62" fmla="*/ 75 w 238"/>
                  <a:gd name="T63" fmla="*/ 48 h 254"/>
                  <a:gd name="T64" fmla="*/ 71 w 238"/>
                  <a:gd name="T65" fmla="*/ 45 h 254"/>
                  <a:gd name="T66" fmla="*/ 70 w 238"/>
                  <a:gd name="T67" fmla="*/ 42 h 254"/>
                  <a:gd name="T68" fmla="*/ 68 w 238"/>
                  <a:gd name="T69" fmla="*/ 35 h 254"/>
                  <a:gd name="T70" fmla="*/ 67 w 238"/>
                  <a:gd name="T71" fmla="*/ 33 h 254"/>
                  <a:gd name="T72" fmla="*/ 65 w 238"/>
                  <a:gd name="T73" fmla="*/ 31 h 254"/>
                  <a:gd name="T74" fmla="*/ 55 w 238"/>
                  <a:gd name="T75" fmla="*/ 30 h 254"/>
                  <a:gd name="T76" fmla="*/ 51 w 238"/>
                  <a:gd name="T77" fmla="*/ 28 h 254"/>
                  <a:gd name="T78" fmla="*/ 50 w 238"/>
                  <a:gd name="T79" fmla="*/ 23 h 254"/>
                  <a:gd name="T80" fmla="*/ 50 w 238"/>
                  <a:gd name="T81" fmla="*/ 19 h 254"/>
                  <a:gd name="T82" fmla="*/ 50 w 238"/>
                  <a:gd name="T83" fmla="*/ 14 h 254"/>
                  <a:gd name="T84" fmla="*/ 45 w 238"/>
                  <a:gd name="T85" fmla="*/ 9 h 254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w 238"/>
                  <a:gd name="T130" fmla="*/ 0 h 254"/>
                  <a:gd name="T131" fmla="*/ 238 w 238"/>
                  <a:gd name="T132" fmla="*/ 254 h 254"/>
                </a:gdLst>
                <a:ahLst/>
                <a:cxnLst>
                  <a:cxn ang="T86">
                    <a:pos x="T0" y="T1"/>
                  </a:cxn>
                  <a:cxn ang="T87">
                    <a:pos x="T2" y="T3"/>
                  </a:cxn>
                  <a:cxn ang="T88">
                    <a:pos x="T4" y="T5"/>
                  </a:cxn>
                  <a:cxn ang="T89">
                    <a:pos x="T6" y="T7"/>
                  </a:cxn>
                  <a:cxn ang="T90">
                    <a:pos x="T8" y="T9"/>
                  </a:cxn>
                  <a:cxn ang="T91">
                    <a:pos x="T10" y="T11"/>
                  </a:cxn>
                  <a:cxn ang="T92">
                    <a:pos x="T12" y="T13"/>
                  </a:cxn>
                  <a:cxn ang="T93">
                    <a:pos x="T14" y="T15"/>
                  </a:cxn>
                  <a:cxn ang="T94">
                    <a:pos x="T16" y="T17"/>
                  </a:cxn>
                  <a:cxn ang="T95">
                    <a:pos x="T18" y="T19"/>
                  </a:cxn>
                  <a:cxn ang="T96">
                    <a:pos x="T20" y="T21"/>
                  </a:cxn>
                  <a:cxn ang="T97">
                    <a:pos x="T22" y="T23"/>
                  </a:cxn>
                  <a:cxn ang="T98">
                    <a:pos x="T24" y="T25"/>
                  </a:cxn>
                  <a:cxn ang="T99">
                    <a:pos x="T26" y="T27"/>
                  </a:cxn>
                  <a:cxn ang="T100">
                    <a:pos x="T28" y="T29"/>
                  </a:cxn>
                  <a:cxn ang="T101">
                    <a:pos x="T30" y="T31"/>
                  </a:cxn>
                  <a:cxn ang="T102">
                    <a:pos x="T32" y="T33"/>
                  </a:cxn>
                  <a:cxn ang="T103">
                    <a:pos x="T34" y="T35"/>
                  </a:cxn>
                  <a:cxn ang="T104">
                    <a:pos x="T36" y="T37"/>
                  </a:cxn>
                  <a:cxn ang="T105">
                    <a:pos x="T38" y="T39"/>
                  </a:cxn>
                  <a:cxn ang="T106">
                    <a:pos x="T40" y="T41"/>
                  </a:cxn>
                  <a:cxn ang="T107">
                    <a:pos x="T42" y="T43"/>
                  </a:cxn>
                  <a:cxn ang="T108">
                    <a:pos x="T44" y="T45"/>
                  </a:cxn>
                  <a:cxn ang="T109">
                    <a:pos x="T46" y="T47"/>
                  </a:cxn>
                  <a:cxn ang="T110">
                    <a:pos x="T48" y="T49"/>
                  </a:cxn>
                  <a:cxn ang="T111">
                    <a:pos x="T50" y="T51"/>
                  </a:cxn>
                  <a:cxn ang="T112">
                    <a:pos x="T52" y="T53"/>
                  </a:cxn>
                  <a:cxn ang="T113">
                    <a:pos x="T54" y="T55"/>
                  </a:cxn>
                  <a:cxn ang="T114">
                    <a:pos x="T56" y="T57"/>
                  </a:cxn>
                  <a:cxn ang="T115">
                    <a:pos x="T58" y="T59"/>
                  </a:cxn>
                  <a:cxn ang="T116">
                    <a:pos x="T60" y="T61"/>
                  </a:cxn>
                  <a:cxn ang="T117">
                    <a:pos x="T62" y="T63"/>
                  </a:cxn>
                  <a:cxn ang="T118">
                    <a:pos x="T64" y="T65"/>
                  </a:cxn>
                  <a:cxn ang="T119">
                    <a:pos x="T66" y="T67"/>
                  </a:cxn>
                  <a:cxn ang="T120">
                    <a:pos x="T68" y="T69"/>
                  </a:cxn>
                  <a:cxn ang="T121">
                    <a:pos x="T70" y="T71"/>
                  </a:cxn>
                  <a:cxn ang="T122">
                    <a:pos x="T72" y="T73"/>
                  </a:cxn>
                  <a:cxn ang="T123">
                    <a:pos x="T74" y="T75"/>
                  </a:cxn>
                  <a:cxn ang="T124">
                    <a:pos x="T76" y="T77"/>
                  </a:cxn>
                  <a:cxn ang="T125">
                    <a:pos x="T78" y="T79"/>
                  </a:cxn>
                  <a:cxn ang="T126">
                    <a:pos x="T80" y="T81"/>
                  </a:cxn>
                  <a:cxn ang="T127">
                    <a:pos x="T82" y="T83"/>
                  </a:cxn>
                  <a:cxn ang="T128">
                    <a:pos x="T84" y="T85"/>
                  </a:cxn>
                </a:cxnLst>
                <a:rect l="T129" t="T130" r="T131" b="T132"/>
                <a:pathLst>
                  <a:path w="238" h="254">
                    <a:moveTo>
                      <a:pt x="129" y="27"/>
                    </a:moveTo>
                    <a:lnTo>
                      <a:pt x="112" y="13"/>
                    </a:lnTo>
                    <a:lnTo>
                      <a:pt x="93" y="1"/>
                    </a:lnTo>
                    <a:lnTo>
                      <a:pt x="80" y="0"/>
                    </a:lnTo>
                    <a:lnTo>
                      <a:pt x="65" y="8"/>
                    </a:lnTo>
                    <a:lnTo>
                      <a:pt x="41" y="12"/>
                    </a:lnTo>
                    <a:lnTo>
                      <a:pt x="26" y="12"/>
                    </a:lnTo>
                    <a:lnTo>
                      <a:pt x="17" y="17"/>
                    </a:lnTo>
                    <a:lnTo>
                      <a:pt x="9" y="54"/>
                    </a:lnTo>
                    <a:lnTo>
                      <a:pt x="0" y="83"/>
                    </a:lnTo>
                    <a:lnTo>
                      <a:pt x="12" y="103"/>
                    </a:lnTo>
                    <a:lnTo>
                      <a:pt x="34" y="127"/>
                    </a:lnTo>
                    <a:lnTo>
                      <a:pt x="76" y="146"/>
                    </a:lnTo>
                    <a:lnTo>
                      <a:pt x="121" y="163"/>
                    </a:lnTo>
                    <a:lnTo>
                      <a:pt x="138" y="176"/>
                    </a:lnTo>
                    <a:lnTo>
                      <a:pt x="141" y="185"/>
                    </a:lnTo>
                    <a:lnTo>
                      <a:pt x="133" y="210"/>
                    </a:lnTo>
                    <a:lnTo>
                      <a:pt x="129" y="222"/>
                    </a:lnTo>
                    <a:lnTo>
                      <a:pt x="129" y="236"/>
                    </a:lnTo>
                    <a:lnTo>
                      <a:pt x="131" y="242"/>
                    </a:lnTo>
                    <a:lnTo>
                      <a:pt x="143" y="247"/>
                    </a:lnTo>
                    <a:lnTo>
                      <a:pt x="163" y="254"/>
                    </a:lnTo>
                    <a:lnTo>
                      <a:pt x="185" y="254"/>
                    </a:lnTo>
                    <a:lnTo>
                      <a:pt x="200" y="249"/>
                    </a:lnTo>
                    <a:lnTo>
                      <a:pt x="217" y="234"/>
                    </a:lnTo>
                    <a:lnTo>
                      <a:pt x="231" y="219"/>
                    </a:lnTo>
                    <a:lnTo>
                      <a:pt x="234" y="202"/>
                    </a:lnTo>
                    <a:lnTo>
                      <a:pt x="238" y="188"/>
                    </a:lnTo>
                    <a:lnTo>
                      <a:pt x="238" y="169"/>
                    </a:lnTo>
                    <a:lnTo>
                      <a:pt x="234" y="152"/>
                    </a:lnTo>
                    <a:lnTo>
                      <a:pt x="231" y="151"/>
                    </a:lnTo>
                    <a:lnTo>
                      <a:pt x="214" y="147"/>
                    </a:lnTo>
                    <a:lnTo>
                      <a:pt x="204" y="139"/>
                    </a:lnTo>
                    <a:lnTo>
                      <a:pt x="200" y="127"/>
                    </a:lnTo>
                    <a:lnTo>
                      <a:pt x="195" y="107"/>
                    </a:lnTo>
                    <a:lnTo>
                      <a:pt x="192" y="100"/>
                    </a:lnTo>
                    <a:lnTo>
                      <a:pt x="185" y="95"/>
                    </a:lnTo>
                    <a:lnTo>
                      <a:pt x="158" y="93"/>
                    </a:lnTo>
                    <a:lnTo>
                      <a:pt x="146" y="85"/>
                    </a:lnTo>
                    <a:lnTo>
                      <a:pt x="143" y="71"/>
                    </a:lnTo>
                    <a:lnTo>
                      <a:pt x="144" y="59"/>
                    </a:lnTo>
                    <a:lnTo>
                      <a:pt x="143" y="42"/>
                    </a:lnTo>
                    <a:lnTo>
                      <a:pt x="129" y="27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97" name="Freeform 49"/>
              <p:cNvSpPr>
                <a:spLocks/>
              </p:cNvSpPr>
              <p:nvPr/>
            </p:nvSpPr>
            <p:spPr bwMode="auto">
              <a:xfrm>
                <a:off x="2637612" y="3531515"/>
                <a:ext cx="90478" cy="82070"/>
              </a:xfrm>
              <a:custGeom>
                <a:avLst/>
                <a:gdLst>
                  <a:gd name="T0" fmla="*/ 55 w 158"/>
                  <a:gd name="T1" fmla="*/ 39 h 171"/>
                  <a:gd name="T2" fmla="*/ 55 w 158"/>
                  <a:gd name="T3" fmla="*/ 33 h 171"/>
                  <a:gd name="T4" fmla="*/ 54 w 158"/>
                  <a:gd name="T5" fmla="*/ 29 h 171"/>
                  <a:gd name="T6" fmla="*/ 54 w 158"/>
                  <a:gd name="T7" fmla="*/ 26 h 171"/>
                  <a:gd name="T8" fmla="*/ 48 w 158"/>
                  <a:gd name="T9" fmla="*/ 23 h 171"/>
                  <a:gd name="T10" fmla="*/ 45 w 158"/>
                  <a:gd name="T11" fmla="*/ 20 h 171"/>
                  <a:gd name="T12" fmla="*/ 41 w 158"/>
                  <a:gd name="T13" fmla="*/ 15 h 171"/>
                  <a:gd name="T14" fmla="*/ 40 w 158"/>
                  <a:gd name="T15" fmla="*/ 11 h 171"/>
                  <a:gd name="T16" fmla="*/ 37 w 158"/>
                  <a:gd name="T17" fmla="*/ 9 h 171"/>
                  <a:gd name="T18" fmla="*/ 33 w 158"/>
                  <a:gd name="T19" fmla="*/ 9 h 171"/>
                  <a:gd name="T20" fmla="*/ 27 w 158"/>
                  <a:gd name="T21" fmla="*/ 8 h 171"/>
                  <a:gd name="T22" fmla="*/ 24 w 158"/>
                  <a:gd name="T23" fmla="*/ 6 h 171"/>
                  <a:gd name="T24" fmla="*/ 21 w 158"/>
                  <a:gd name="T25" fmla="*/ 2 h 171"/>
                  <a:gd name="T26" fmla="*/ 17 w 158"/>
                  <a:gd name="T27" fmla="*/ 0 h 171"/>
                  <a:gd name="T28" fmla="*/ 8 w 158"/>
                  <a:gd name="T29" fmla="*/ 11 h 171"/>
                  <a:gd name="T30" fmla="*/ 2 w 158"/>
                  <a:gd name="T31" fmla="*/ 33 h 171"/>
                  <a:gd name="T32" fmla="*/ 0 w 158"/>
                  <a:gd name="T33" fmla="*/ 43 h 171"/>
                  <a:gd name="T34" fmla="*/ 8 w 158"/>
                  <a:gd name="T35" fmla="*/ 43 h 171"/>
                  <a:gd name="T36" fmla="*/ 14 w 158"/>
                  <a:gd name="T37" fmla="*/ 47 h 171"/>
                  <a:gd name="T38" fmla="*/ 22 w 158"/>
                  <a:gd name="T39" fmla="*/ 51 h 171"/>
                  <a:gd name="T40" fmla="*/ 29 w 158"/>
                  <a:gd name="T41" fmla="*/ 54 h 171"/>
                  <a:gd name="T42" fmla="*/ 34 w 158"/>
                  <a:gd name="T43" fmla="*/ 54 h 171"/>
                  <a:gd name="T44" fmla="*/ 38 w 158"/>
                  <a:gd name="T45" fmla="*/ 53 h 171"/>
                  <a:gd name="T46" fmla="*/ 42 w 158"/>
                  <a:gd name="T47" fmla="*/ 52 h 171"/>
                  <a:gd name="T48" fmla="*/ 46 w 158"/>
                  <a:gd name="T49" fmla="*/ 51 h 171"/>
                  <a:gd name="T50" fmla="*/ 52 w 158"/>
                  <a:gd name="T51" fmla="*/ 43 h 171"/>
                  <a:gd name="T52" fmla="*/ 54 w 158"/>
                  <a:gd name="T53" fmla="*/ 39 h 171"/>
                  <a:gd name="T54" fmla="*/ 55 w 158"/>
                  <a:gd name="T55" fmla="*/ 39 h 171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w 158"/>
                  <a:gd name="T85" fmla="*/ 0 h 171"/>
                  <a:gd name="T86" fmla="*/ 158 w 158"/>
                  <a:gd name="T87" fmla="*/ 171 h 171"/>
                </a:gdLst>
                <a:ahLst/>
                <a:cxnLst>
                  <a:cxn ang="T56">
                    <a:pos x="T0" y="T1"/>
                  </a:cxn>
                  <a:cxn ang="T57">
                    <a:pos x="T2" y="T3"/>
                  </a:cxn>
                  <a:cxn ang="T58">
                    <a:pos x="T4" y="T5"/>
                  </a:cxn>
                  <a:cxn ang="T59">
                    <a:pos x="T6" y="T7"/>
                  </a:cxn>
                  <a:cxn ang="T60">
                    <a:pos x="T8" y="T9"/>
                  </a:cxn>
                  <a:cxn ang="T61">
                    <a:pos x="T10" y="T11"/>
                  </a:cxn>
                  <a:cxn ang="T62">
                    <a:pos x="T12" y="T13"/>
                  </a:cxn>
                  <a:cxn ang="T63">
                    <a:pos x="T14" y="T15"/>
                  </a:cxn>
                  <a:cxn ang="T64">
                    <a:pos x="T16" y="T17"/>
                  </a:cxn>
                  <a:cxn ang="T65">
                    <a:pos x="T18" y="T19"/>
                  </a:cxn>
                  <a:cxn ang="T66">
                    <a:pos x="T20" y="T21"/>
                  </a:cxn>
                  <a:cxn ang="T67">
                    <a:pos x="T22" y="T23"/>
                  </a:cxn>
                  <a:cxn ang="T68">
                    <a:pos x="T24" y="T25"/>
                  </a:cxn>
                  <a:cxn ang="T69">
                    <a:pos x="T26" y="T27"/>
                  </a:cxn>
                  <a:cxn ang="T70">
                    <a:pos x="T28" y="T29"/>
                  </a:cxn>
                  <a:cxn ang="T71">
                    <a:pos x="T30" y="T31"/>
                  </a:cxn>
                  <a:cxn ang="T72">
                    <a:pos x="T32" y="T33"/>
                  </a:cxn>
                  <a:cxn ang="T73">
                    <a:pos x="T34" y="T35"/>
                  </a:cxn>
                  <a:cxn ang="T74">
                    <a:pos x="T36" y="T37"/>
                  </a:cxn>
                  <a:cxn ang="T75">
                    <a:pos x="T38" y="T39"/>
                  </a:cxn>
                  <a:cxn ang="T76">
                    <a:pos x="T40" y="T41"/>
                  </a:cxn>
                  <a:cxn ang="T77">
                    <a:pos x="T42" y="T43"/>
                  </a:cxn>
                  <a:cxn ang="T78">
                    <a:pos x="T44" y="T45"/>
                  </a:cxn>
                  <a:cxn ang="T79">
                    <a:pos x="T46" y="T47"/>
                  </a:cxn>
                  <a:cxn ang="T80">
                    <a:pos x="T48" y="T49"/>
                  </a:cxn>
                  <a:cxn ang="T81">
                    <a:pos x="T50" y="T51"/>
                  </a:cxn>
                  <a:cxn ang="T82">
                    <a:pos x="T52" y="T53"/>
                  </a:cxn>
                  <a:cxn ang="T83">
                    <a:pos x="T54" y="T55"/>
                  </a:cxn>
                </a:cxnLst>
                <a:rect l="T84" t="T85" r="T86" b="T87"/>
                <a:pathLst>
                  <a:path w="158" h="171">
                    <a:moveTo>
                      <a:pt x="158" y="122"/>
                    </a:moveTo>
                    <a:lnTo>
                      <a:pt x="158" y="105"/>
                    </a:lnTo>
                    <a:lnTo>
                      <a:pt x="156" y="91"/>
                    </a:lnTo>
                    <a:lnTo>
                      <a:pt x="154" y="81"/>
                    </a:lnTo>
                    <a:lnTo>
                      <a:pt x="139" y="73"/>
                    </a:lnTo>
                    <a:lnTo>
                      <a:pt x="129" y="62"/>
                    </a:lnTo>
                    <a:lnTo>
                      <a:pt x="119" y="49"/>
                    </a:lnTo>
                    <a:lnTo>
                      <a:pt x="114" y="35"/>
                    </a:lnTo>
                    <a:lnTo>
                      <a:pt x="105" y="30"/>
                    </a:lnTo>
                    <a:lnTo>
                      <a:pt x="95" y="29"/>
                    </a:lnTo>
                    <a:lnTo>
                      <a:pt x="78" y="25"/>
                    </a:lnTo>
                    <a:lnTo>
                      <a:pt x="70" y="18"/>
                    </a:lnTo>
                    <a:lnTo>
                      <a:pt x="59" y="6"/>
                    </a:lnTo>
                    <a:lnTo>
                      <a:pt x="49" y="0"/>
                    </a:lnTo>
                    <a:lnTo>
                      <a:pt x="24" y="35"/>
                    </a:lnTo>
                    <a:lnTo>
                      <a:pt x="5" y="105"/>
                    </a:lnTo>
                    <a:lnTo>
                      <a:pt x="0" y="135"/>
                    </a:lnTo>
                    <a:lnTo>
                      <a:pt x="22" y="137"/>
                    </a:lnTo>
                    <a:lnTo>
                      <a:pt x="39" y="149"/>
                    </a:lnTo>
                    <a:lnTo>
                      <a:pt x="63" y="161"/>
                    </a:lnTo>
                    <a:lnTo>
                      <a:pt x="83" y="171"/>
                    </a:lnTo>
                    <a:lnTo>
                      <a:pt x="97" y="171"/>
                    </a:lnTo>
                    <a:lnTo>
                      <a:pt x="110" y="169"/>
                    </a:lnTo>
                    <a:lnTo>
                      <a:pt x="122" y="166"/>
                    </a:lnTo>
                    <a:lnTo>
                      <a:pt x="131" y="161"/>
                    </a:lnTo>
                    <a:lnTo>
                      <a:pt x="149" y="137"/>
                    </a:lnTo>
                    <a:lnTo>
                      <a:pt x="154" y="125"/>
                    </a:lnTo>
                    <a:lnTo>
                      <a:pt x="158" y="122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98" name="Freeform 50"/>
              <p:cNvSpPr>
                <a:spLocks/>
              </p:cNvSpPr>
              <p:nvPr/>
            </p:nvSpPr>
            <p:spPr bwMode="auto">
              <a:xfrm>
                <a:off x="2623250" y="3931103"/>
                <a:ext cx="34468" cy="21527"/>
              </a:xfrm>
              <a:custGeom>
                <a:avLst/>
                <a:gdLst>
                  <a:gd name="T0" fmla="*/ 2 w 56"/>
                  <a:gd name="T1" fmla="*/ 13 h 41"/>
                  <a:gd name="T2" fmla="*/ 0 w 56"/>
                  <a:gd name="T3" fmla="*/ 12 h 41"/>
                  <a:gd name="T4" fmla="*/ 0 w 56"/>
                  <a:gd name="T5" fmla="*/ 11 h 41"/>
                  <a:gd name="T6" fmla="*/ 3 w 56"/>
                  <a:gd name="T7" fmla="*/ 7 h 41"/>
                  <a:gd name="T8" fmla="*/ 6 w 56"/>
                  <a:gd name="T9" fmla="*/ 6 h 41"/>
                  <a:gd name="T10" fmla="*/ 6 w 56"/>
                  <a:gd name="T11" fmla="*/ 3 h 41"/>
                  <a:gd name="T12" fmla="*/ 8 w 56"/>
                  <a:gd name="T13" fmla="*/ 1 h 41"/>
                  <a:gd name="T14" fmla="*/ 9 w 56"/>
                  <a:gd name="T15" fmla="*/ 0 h 41"/>
                  <a:gd name="T16" fmla="*/ 12 w 56"/>
                  <a:gd name="T17" fmla="*/ 2 h 41"/>
                  <a:gd name="T18" fmla="*/ 14 w 56"/>
                  <a:gd name="T19" fmla="*/ 2 h 41"/>
                  <a:gd name="T20" fmla="*/ 18 w 56"/>
                  <a:gd name="T21" fmla="*/ 2 h 41"/>
                  <a:gd name="T22" fmla="*/ 20 w 56"/>
                  <a:gd name="T23" fmla="*/ 1 h 41"/>
                  <a:gd name="T24" fmla="*/ 20 w 56"/>
                  <a:gd name="T25" fmla="*/ 3 h 41"/>
                  <a:gd name="T26" fmla="*/ 17 w 56"/>
                  <a:gd name="T27" fmla="*/ 5 h 41"/>
                  <a:gd name="T28" fmla="*/ 16 w 56"/>
                  <a:gd name="T29" fmla="*/ 6 h 41"/>
                  <a:gd name="T30" fmla="*/ 15 w 56"/>
                  <a:gd name="T31" fmla="*/ 9 h 41"/>
                  <a:gd name="T32" fmla="*/ 13 w 56"/>
                  <a:gd name="T33" fmla="*/ 9 h 41"/>
                  <a:gd name="T34" fmla="*/ 10 w 56"/>
                  <a:gd name="T35" fmla="*/ 9 h 41"/>
                  <a:gd name="T36" fmla="*/ 8 w 56"/>
                  <a:gd name="T37" fmla="*/ 10 h 41"/>
                  <a:gd name="T38" fmla="*/ 6 w 56"/>
                  <a:gd name="T39" fmla="*/ 10 h 41"/>
                  <a:gd name="T40" fmla="*/ 5 w 56"/>
                  <a:gd name="T41" fmla="*/ 12 h 41"/>
                  <a:gd name="T42" fmla="*/ 4 w 56"/>
                  <a:gd name="T43" fmla="*/ 12 h 41"/>
                  <a:gd name="T44" fmla="*/ 2 w 56"/>
                  <a:gd name="T45" fmla="*/ 13 h 41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w 56"/>
                  <a:gd name="T70" fmla="*/ 0 h 41"/>
                  <a:gd name="T71" fmla="*/ 56 w 56"/>
                  <a:gd name="T72" fmla="*/ 41 h 41"/>
                </a:gdLst>
                <a:ahLst/>
                <a:cxnLst>
                  <a:cxn ang="T46">
                    <a:pos x="T0" y="T1"/>
                  </a:cxn>
                  <a:cxn ang="T47">
                    <a:pos x="T2" y="T3"/>
                  </a:cxn>
                  <a:cxn ang="T48">
                    <a:pos x="T4" y="T5"/>
                  </a:cxn>
                  <a:cxn ang="T49">
                    <a:pos x="T6" y="T7"/>
                  </a:cxn>
                  <a:cxn ang="T50">
                    <a:pos x="T8" y="T9"/>
                  </a:cxn>
                  <a:cxn ang="T51">
                    <a:pos x="T10" y="T11"/>
                  </a:cxn>
                  <a:cxn ang="T52">
                    <a:pos x="T12" y="T13"/>
                  </a:cxn>
                  <a:cxn ang="T53">
                    <a:pos x="T14" y="T15"/>
                  </a:cxn>
                  <a:cxn ang="T54">
                    <a:pos x="T16" y="T17"/>
                  </a:cxn>
                  <a:cxn ang="T55">
                    <a:pos x="T18" y="T19"/>
                  </a:cxn>
                  <a:cxn ang="T56">
                    <a:pos x="T20" y="T21"/>
                  </a:cxn>
                  <a:cxn ang="T57">
                    <a:pos x="T22" y="T23"/>
                  </a:cxn>
                  <a:cxn ang="T58">
                    <a:pos x="T24" y="T25"/>
                  </a:cxn>
                  <a:cxn ang="T59">
                    <a:pos x="T26" y="T27"/>
                  </a:cxn>
                  <a:cxn ang="T60">
                    <a:pos x="T28" y="T29"/>
                  </a:cxn>
                  <a:cxn ang="T61">
                    <a:pos x="T30" y="T31"/>
                  </a:cxn>
                  <a:cxn ang="T62">
                    <a:pos x="T32" y="T33"/>
                  </a:cxn>
                  <a:cxn ang="T63">
                    <a:pos x="T34" y="T35"/>
                  </a:cxn>
                  <a:cxn ang="T64">
                    <a:pos x="T36" y="T37"/>
                  </a:cxn>
                  <a:cxn ang="T65">
                    <a:pos x="T38" y="T39"/>
                  </a:cxn>
                  <a:cxn ang="T66">
                    <a:pos x="T40" y="T41"/>
                  </a:cxn>
                  <a:cxn ang="T67">
                    <a:pos x="T42" y="T43"/>
                  </a:cxn>
                  <a:cxn ang="T68">
                    <a:pos x="T44" y="T45"/>
                  </a:cxn>
                </a:cxnLst>
                <a:rect l="T69" t="T70" r="T71" b="T72"/>
                <a:pathLst>
                  <a:path w="56" h="41">
                    <a:moveTo>
                      <a:pt x="5" y="41"/>
                    </a:moveTo>
                    <a:lnTo>
                      <a:pt x="0" y="39"/>
                    </a:lnTo>
                    <a:lnTo>
                      <a:pt x="1" y="34"/>
                    </a:lnTo>
                    <a:lnTo>
                      <a:pt x="8" y="22"/>
                    </a:lnTo>
                    <a:lnTo>
                      <a:pt x="17" y="20"/>
                    </a:lnTo>
                    <a:lnTo>
                      <a:pt x="18" y="10"/>
                    </a:lnTo>
                    <a:lnTo>
                      <a:pt x="22" y="3"/>
                    </a:lnTo>
                    <a:lnTo>
                      <a:pt x="25" y="0"/>
                    </a:lnTo>
                    <a:lnTo>
                      <a:pt x="34" y="7"/>
                    </a:lnTo>
                    <a:lnTo>
                      <a:pt x="39" y="7"/>
                    </a:lnTo>
                    <a:lnTo>
                      <a:pt x="49" y="5"/>
                    </a:lnTo>
                    <a:lnTo>
                      <a:pt x="56" y="3"/>
                    </a:lnTo>
                    <a:lnTo>
                      <a:pt x="56" y="9"/>
                    </a:lnTo>
                    <a:lnTo>
                      <a:pt x="47" y="15"/>
                    </a:lnTo>
                    <a:lnTo>
                      <a:pt x="44" y="20"/>
                    </a:lnTo>
                    <a:lnTo>
                      <a:pt x="42" y="29"/>
                    </a:lnTo>
                    <a:lnTo>
                      <a:pt x="37" y="29"/>
                    </a:lnTo>
                    <a:lnTo>
                      <a:pt x="27" y="27"/>
                    </a:lnTo>
                    <a:lnTo>
                      <a:pt x="23" y="31"/>
                    </a:lnTo>
                    <a:lnTo>
                      <a:pt x="17" y="32"/>
                    </a:lnTo>
                    <a:lnTo>
                      <a:pt x="15" y="37"/>
                    </a:lnTo>
                    <a:lnTo>
                      <a:pt x="12" y="37"/>
                    </a:lnTo>
                    <a:lnTo>
                      <a:pt x="5" y="41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99" name="Freeform 51"/>
              <p:cNvSpPr>
                <a:spLocks/>
              </p:cNvSpPr>
              <p:nvPr/>
            </p:nvSpPr>
            <p:spPr bwMode="auto">
              <a:xfrm>
                <a:off x="2603144" y="3936484"/>
                <a:ext cx="27287" cy="14799"/>
              </a:xfrm>
              <a:custGeom>
                <a:avLst/>
                <a:gdLst>
                  <a:gd name="T0" fmla="*/ 1 w 49"/>
                  <a:gd name="T1" fmla="*/ 10 h 33"/>
                  <a:gd name="T2" fmla="*/ 0 w 49"/>
                  <a:gd name="T3" fmla="*/ 9 h 33"/>
                  <a:gd name="T4" fmla="*/ 1 w 49"/>
                  <a:gd name="T5" fmla="*/ 8 h 33"/>
                  <a:gd name="T6" fmla="*/ 4 w 49"/>
                  <a:gd name="T7" fmla="*/ 7 h 33"/>
                  <a:gd name="T8" fmla="*/ 5 w 49"/>
                  <a:gd name="T9" fmla="*/ 6 h 33"/>
                  <a:gd name="T10" fmla="*/ 5 w 49"/>
                  <a:gd name="T11" fmla="*/ 4 h 33"/>
                  <a:gd name="T12" fmla="*/ 7 w 49"/>
                  <a:gd name="T13" fmla="*/ 2 h 33"/>
                  <a:gd name="T14" fmla="*/ 10 w 49"/>
                  <a:gd name="T15" fmla="*/ 1 h 33"/>
                  <a:gd name="T16" fmla="*/ 12 w 49"/>
                  <a:gd name="T17" fmla="*/ 2 h 33"/>
                  <a:gd name="T18" fmla="*/ 12 w 49"/>
                  <a:gd name="T19" fmla="*/ 1 h 33"/>
                  <a:gd name="T20" fmla="*/ 15 w 49"/>
                  <a:gd name="T21" fmla="*/ 0 h 33"/>
                  <a:gd name="T22" fmla="*/ 16 w 49"/>
                  <a:gd name="T23" fmla="*/ 1 h 33"/>
                  <a:gd name="T24" fmla="*/ 15 w 49"/>
                  <a:gd name="T25" fmla="*/ 2 h 33"/>
                  <a:gd name="T26" fmla="*/ 14 w 49"/>
                  <a:gd name="T27" fmla="*/ 3 h 33"/>
                  <a:gd name="T28" fmla="*/ 12 w 49"/>
                  <a:gd name="T29" fmla="*/ 5 h 33"/>
                  <a:gd name="T30" fmla="*/ 11 w 49"/>
                  <a:gd name="T31" fmla="*/ 7 h 33"/>
                  <a:gd name="T32" fmla="*/ 9 w 49"/>
                  <a:gd name="T33" fmla="*/ 7 h 33"/>
                  <a:gd name="T34" fmla="*/ 7 w 49"/>
                  <a:gd name="T35" fmla="*/ 8 h 33"/>
                  <a:gd name="T36" fmla="*/ 4 w 49"/>
                  <a:gd name="T37" fmla="*/ 10 h 33"/>
                  <a:gd name="T38" fmla="*/ 1 w 49"/>
                  <a:gd name="T39" fmla="*/ 10 h 33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w 49"/>
                  <a:gd name="T61" fmla="*/ 0 h 33"/>
                  <a:gd name="T62" fmla="*/ 49 w 49"/>
                  <a:gd name="T63" fmla="*/ 33 h 33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T60" t="T61" r="T62" b="T63"/>
                <a:pathLst>
                  <a:path w="49" h="33">
                    <a:moveTo>
                      <a:pt x="2" y="33"/>
                    </a:moveTo>
                    <a:lnTo>
                      <a:pt x="0" y="29"/>
                    </a:lnTo>
                    <a:lnTo>
                      <a:pt x="2" y="28"/>
                    </a:lnTo>
                    <a:lnTo>
                      <a:pt x="12" y="24"/>
                    </a:lnTo>
                    <a:lnTo>
                      <a:pt x="14" y="19"/>
                    </a:lnTo>
                    <a:lnTo>
                      <a:pt x="14" y="14"/>
                    </a:lnTo>
                    <a:lnTo>
                      <a:pt x="20" y="7"/>
                    </a:lnTo>
                    <a:lnTo>
                      <a:pt x="31" y="2"/>
                    </a:lnTo>
                    <a:lnTo>
                      <a:pt x="36" y="6"/>
                    </a:lnTo>
                    <a:lnTo>
                      <a:pt x="37" y="2"/>
                    </a:lnTo>
                    <a:lnTo>
                      <a:pt x="46" y="0"/>
                    </a:lnTo>
                    <a:lnTo>
                      <a:pt x="49" y="2"/>
                    </a:lnTo>
                    <a:lnTo>
                      <a:pt x="46" y="6"/>
                    </a:lnTo>
                    <a:lnTo>
                      <a:pt x="42" y="11"/>
                    </a:lnTo>
                    <a:lnTo>
                      <a:pt x="37" y="16"/>
                    </a:lnTo>
                    <a:lnTo>
                      <a:pt x="34" y="22"/>
                    </a:lnTo>
                    <a:lnTo>
                      <a:pt x="29" y="24"/>
                    </a:lnTo>
                    <a:lnTo>
                      <a:pt x="20" y="28"/>
                    </a:lnTo>
                    <a:lnTo>
                      <a:pt x="12" y="33"/>
                    </a:lnTo>
                    <a:lnTo>
                      <a:pt x="2" y="33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100" name="Freeform 52"/>
              <p:cNvSpPr>
                <a:spLocks/>
              </p:cNvSpPr>
              <p:nvPr/>
            </p:nvSpPr>
            <p:spPr bwMode="auto">
              <a:xfrm>
                <a:off x="2392027" y="3402356"/>
                <a:ext cx="328883" cy="554309"/>
              </a:xfrm>
              <a:custGeom>
                <a:avLst/>
                <a:gdLst>
                  <a:gd name="T0" fmla="*/ 49 w 556"/>
                  <a:gd name="T1" fmla="*/ 359 h 1122"/>
                  <a:gd name="T2" fmla="*/ 43 w 556"/>
                  <a:gd name="T3" fmla="*/ 350 h 1122"/>
                  <a:gd name="T4" fmla="*/ 42 w 556"/>
                  <a:gd name="T5" fmla="*/ 342 h 1122"/>
                  <a:gd name="T6" fmla="*/ 41 w 556"/>
                  <a:gd name="T7" fmla="*/ 338 h 1122"/>
                  <a:gd name="T8" fmla="*/ 47 w 556"/>
                  <a:gd name="T9" fmla="*/ 330 h 1122"/>
                  <a:gd name="T10" fmla="*/ 72 w 556"/>
                  <a:gd name="T11" fmla="*/ 299 h 1122"/>
                  <a:gd name="T12" fmla="*/ 67 w 556"/>
                  <a:gd name="T13" fmla="*/ 293 h 1122"/>
                  <a:gd name="T14" fmla="*/ 60 w 556"/>
                  <a:gd name="T15" fmla="*/ 281 h 1122"/>
                  <a:gd name="T16" fmla="*/ 56 w 556"/>
                  <a:gd name="T17" fmla="*/ 273 h 1122"/>
                  <a:gd name="T18" fmla="*/ 68 w 556"/>
                  <a:gd name="T19" fmla="*/ 259 h 1122"/>
                  <a:gd name="T20" fmla="*/ 80 w 556"/>
                  <a:gd name="T21" fmla="*/ 254 h 1122"/>
                  <a:gd name="T22" fmla="*/ 84 w 556"/>
                  <a:gd name="T23" fmla="*/ 235 h 1122"/>
                  <a:gd name="T24" fmla="*/ 89 w 556"/>
                  <a:gd name="T25" fmla="*/ 227 h 1122"/>
                  <a:gd name="T26" fmla="*/ 97 w 556"/>
                  <a:gd name="T27" fmla="*/ 227 h 1122"/>
                  <a:gd name="T28" fmla="*/ 92 w 556"/>
                  <a:gd name="T29" fmla="*/ 223 h 1122"/>
                  <a:gd name="T30" fmla="*/ 84 w 556"/>
                  <a:gd name="T31" fmla="*/ 214 h 1122"/>
                  <a:gd name="T32" fmla="*/ 99 w 556"/>
                  <a:gd name="T33" fmla="*/ 208 h 1122"/>
                  <a:gd name="T34" fmla="*/ 112 w 556"/>
                  <a:gd name="T35" fmla="*/ 204 h 1122"/>
                  <a:gd name="T36" fmla="*/ 113 w 556"/>
                  <a:gd name="T37" fmla="*/ 187 h 1122"/>
                  <a:gd name="T38" fmla="*/ 126 w 556"/>
                  <a:gd name="T39" fmla="*/ 181 h 1122"/>
                  <a:gd name="T40" fmla="*/ 159 w 556"/>
                  <a:gd name="T41" fmla="*/ 175 h 1122"/>
                  <a:gd name="T42" fmla="*/ 168 w 556"/>
                  <a:gd name="T43" fmla="*/ 156 h 1122"/>
                  <a:gd name="T44" fmla="*/ 161 w 556"/>
                  <a:gd name="T45" fmla="*/ 150 h 1122"/>
                  <a:gd name="T46" fmla="*/ 146 w 556"/>
                  <a:gd name="T47" fmla="*/ 135 h 1122"/>
                  <a:gd name="T48" fmla="*/ 137 w 556"/>
                  <a:gd name="T49" fmla="*/ 124 h 1122"/>
                  <a:gd name="T50" fmla="*/ 154 w 556"/>
                  <a:gd name="T51" fmla="*/ 93 h 1122"/>
                  <a:gd name="T52" fmla="*/ 183 w 556"/>
                  <a:gd name="T53" fmla="*/ 62 h 1122"/>
                  <a:gd name="T54" fmla="*/ 197 w 556"/>
                  <a:gd name="T55" fmla="*/ 44 h 1122"/>
                  <a:gd name="T56" fmla="*/ 191 w 556"/>
                  <a:gd name="T57" fmla="*/ 39 h 1122"/>
                  <a:gd name="T58" fmla="*/ 179 w 556"/>
                  <a:gd name="T59" fmla="*/ 54 h 1122"/>
                  <a:gd name="T60" fmla="*/ 159 w 556"/>
                  <a:gd name="T61" fmla="*/ 53 h 1122"/>
                  <a:gd name="T62" fmla="*/ 154 w 556"/>
                  <a:gd name="T63" fmla="*/ 45 h 1122"/>
                  <a:gd name="T64" fmla="*/ 157 w 556"/>
                  <a:gd name="T65" fmla="*/ 30 h 1122"/>
                  <a:gd name="T66" fmla="*/ 120 w 556"/>
                  <a:gd name="T67" fmla="*/ 15 h 1122"/>
                  <a:gd name="T68" fmla="*/ 105 w 556"/>
                  <a:gd name="T69" fmla="*/ 1 h 1122"/>
                  <a:gd name="T70" fmla="*/ 95 w 556"/>
                  <a:gd name="T71" fmla="*/ 5 h 1122"/>
                  <a:gd name="T72" fmla="*/ 85 w 556"/>
                  <a:gd name="T73" fmla="*/ 4 h 1122"/>
                  <a:gd name="T74" fmla="*/ 71 w 556"/>
                  <a:gd name="T75" fmla="*/ 7 h 1122"/>
                  <a:gd name="T76" fmla="*/ 67 w 556"/>
                  <a:gd name="T77" fmla="*/ 20 h 1122"/>
                  <a:gd name="T78" fmla="*/ 57 w 556"/>
                  <a:gd name="T79" fmla="*/ 47 h 1122"/>
                  <a:gd name="T80" fmla="*/ 35 w 556"/>
                  <a:gd name="T81" fmla="*/ 107 h 1122"/>
                  <a:gd name="T82" fmla="*/ 25 w 556"/>
                  <a:gd name="T83" fmla="*/ 154 h 1122"/>
                  <a:gd name="T84" fmla="*/ 23 w 556"/>
                  <a:gd name="T85" fmla="*/ 172 h 1122"/>
                  <a:gd name="T86" fmla="*/ 18 w 556"/>
                  <a:gd name="T87" fmla="*/ 192 h 1122"/>
                  <a:gd name="T88" fmla="*/ 16 w 556"/>
                  <a:gd name="T89" fmla="*/ 249 h 1122"/>
                  <a:gd name="T90" fmla="*/ 18 w 556"/>
                  <a:gd name="T91" fmla="*/ 261 h 1122"/>
                  <a:gd name="T92" fmla="*/ 10 w 556"/>
                  <a:gd name="T93" fmla="*/ 291 h 1122"/>
                  <a:gd name="T94" fmla="*/ 0 w 556"/>
                  <a:gd name="T95" fmla="*/ 326 h 1122"/>
                  <a:gd name="T96" fmla="*/ 11 w 556"/>
                  <a:gd name="T97" fmla="*/ 334 h 1122"/>
                  <a:gd name="T98" fmla="*/ 23 w 556"/>
                  <a:gd name="T99" fmla="*/ 355 h 1122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w 556"/>
                  <a:gd name="T151" fmla="*/ 0 h 1122"/>
                  <a:gd name="T152" fmla="*/ 556 w 556"/>
                  <a:gd name="T153" fmla="*/ 1122 h 1122"/>
                </a:gdLst>
                <a:ahLst/>
                <a:cxnLst>
                  <a:cxn ang="T100">
                    <a:pos x="T0" y="T1"/>
                  </a:cxn>
                  <a:cxn ang="T101">
                    <a:pos x="T2" y="T3"/>
                  </a:cxn>
                  <a:cxn ang="T102">
                    <a:pos x="T4" y="T5"/>
                  </a:cxn>
                  <a:cxn ang="T103">
                    <a:pos x="T6" y="T7"/>
                  </a:cxn>
                  <a:cxn ang="T104">
                    <a:pos x="T8" y="T9"/>
                  </a:cxn>
                  <a:cxn ang="T105">
                    <a:pos x="T10" y="T11"/>
                  </a:cxn>
                  <a:cxn ang="T106">
                    <a:pos x="T12" y="T13"/>
                  </a:cxn>
                  <a:cxn ang="T107">
                    <a:pos x="T14" y="T15"/>
                  </a:cxn>
                  <a:cxn ang="T108">
                    <a:pos x="T16" y="T17"/>
                  </a:cxn>
                  <a:cxn ang="T109">
                    <a:pos x="T18" y="T19"/>
                  </a:cxn>
                  <a:cxn ang="T110">
                    <a:pos x="T20" y="T21"/>
                  </a:cxn>
                  <a:cxn ang="T111">
                    <a:pos x="T22" y="T23"/>
                  </a:cxn>
                  <a:cxn ang="T112">
                    <a:pos x="T24" y="T25"/>
                  </a:cxn>
                  <a:cxn ang="T113">
                    <a:pos x="T26" y="T27"/>
                  </a:cxn>
                  <a:cxn ang="T114">
                    <a:pos x="T28" y="T29"/>
                  </a:cxn>
                  <a:cxn ang="T115">
                    <a:pos x="T30" y="T31"/>
                  </a:cxn>
                  <a:cxn ang="T116">
                    <a:pos x="T32" y="T33"/>
                  </a:cxn>
                  <a:cxn ang="T117">
                    <a:pos x="T34" y="T35"/>
                  </a:cxn>
                  <a:cxn ang="T118">
                    <a:pos x="T36" y="T37"/>
                  </a:cxn>
                  <a:cxn ang="T119">
                    <a:pos x="T38" y="T39"/>
                  </a:cxn>
                  <a:cxn ang="T120">
                    <a:pos x="T40" y="T41"/>
                  </a:cxn>
                  <a:cxn ang="T121">
                    <a:pos x="T42" y="T43"/>
                  </a:cxn>
                  <a:cxn ang="T122">
                    <a:pos x="T44" y="T45"/>
                  </a:cxn>
                  <a:cxn ang="T123">
                    <a:pos x="T46" y="T47"/>
                  </a:cxn>
                  <a:cxn ang="T124">
                    <a:pos x="T48" y="T49"/>
                  </a:cxn>
                  <a:cxn ang="T125">
                    <a:pos x="T50" y="T51"/>
                  </a:cxn>
                  <a:cxn ang="T126">
                    <a:pos x="T52" y="T53"/>
                  </a:cxn>
                  <a:cxn ang="T127">
                    <a:pos x="T54" y="T55"/>
                  </a:cxn>
                  <a:cxn ang="T128">
                    <a:pos x="T56" y="T57"/>
                  </a:cxn>
                  <a:cxn ang="T129">
                    <a:pos x="T58" y="T59"/>
                  </a:cxn>
                  <a:cxn ang="T130">
                    <a:pos x="T60" y="T61"/>
                  </a:cxn>
                  <a:cxn ang="T131">
                    <a:pos x="T62" y="T63"/>
                  </a:cxn>
                  <a:cxn ang="T132">
                    <a:pos x="T64" y="T65"/>
                  </a:cxn>
                  <a:cxn ang="T133">
                    <a:pos x="T66" y="T67"/>
                  </a:cxn>
                  <a:cxn ang="T134">
                    <a:pos x="T68" y="T69"/>
                  </a:cxn>
                  <a:cxn ang="T135">
                    <a:pos x="T70" y="T71"/>
                  </a:cxn>
                  <a:cxn ang="T136">
                    <a:pos x="T72" y="T73"/>
                  </a:cxn>
                  <a:cxn ang="T137">
                    <a:pos x="T74" y="T75"/>
                  </a:cxn>
                  <a:cxn ang="T138">
                    <a:pos x="T76" y="T77"/>
                  </a:cxn>
                  <a:cxn ang="T139">
                    <a:pos x="T78" y="T79"/>
                  </a:cxn>
                  <a:cxn ang="T140">
                    <a:pos x="T80" y="T81"/>
                  </a:cxn>
                  <a:cxn ang="T141">
                    <a:pos x="T82" y="T83"/>
                  </a:cxn>
                  <a:cxn ang="T142">
                    <a:pos x="T84" y="T85"/>
                  </a:cxn>
                  <a:cxn ang="T143">
                    <a:pos x="T86" y="T87"/>
                  </a:cxn>
                  <a:cxn ang="T144">
                    <a:pos x="T88" y="T89"/>
                  </a:cxn>
                  <a:cxn ang="T145">
                    <a:pos x="T90" y="T91"/>
                  </a:cxn>
                  <a:cxn ang="T146">
                    <a:pos x="T92" y="T93"/>
                  </a:cxn>
                  <a:cxn ang="T147">
                    <a:pos x="T94" y="T95"/>
                  </a:cxn>
                  <a:cxn ang="T148">
                    <a:pos x="T96" y="T97"/>
                  </a:cxn>
                  <a:cxn ang="T149">
                    <a:pos x="T98" y="T99"/>
                  </a:cxn>
                </a:cxnLst>
                <a:rect l="T150" t="T151" r="T152" b="T153"/>
                <a:pathLst>
                  <a:path w="556" h="1122">
                    <a:moveTo>
                      <a:pt x="108" y="1118"/>
                    </a:moveTo>
                    <a:lnTo>
                      <a:pt x="108" y="1117"/>
                    </a:lnTo>
                    <a:lnTo>
                      <a:pt x="137" y="1122"/>
                    </a:lnTo>
                    <a:lnTo>
                      <a:pt x="139" y="1115"/>
                    </a:lnTo>
                    <a:lnTo>
                      <a:pt x="129" y="1103"/>
                    </a:lnTo>
                    <a:lnTo>
                      <a:pt x="122" y="1095"/>
                    </a:lnTo>
                    <a:lnTo>
                      <a:pt x="118" y="1086"/>
                    </a:lnTo>
                    <a:lnTo>
                      <a:pt x="120" y="1076"/>
                    </a:lnTo>
                    <a:lnTo>
                      <a:pt x="118" y="1069"/>
                    </a:lnTo>
                    <a:lnTo>
                      <a:pt x="112" y="1066"/>
                    </a:lnTo>
                    <a:lnTo>
                      <a:pt x="112" y="1061"/>
                    </a:lnTo>
                    <a:lnTo>
                      <a:pt x="117" y="1057"/>
                    </a:lnTo>
                    <a:lnTo>
                      <a:pt x="120" y="1049"/>
                    </a:lnTo>
                    <a:lnTo>
                      <a:pt x="125" y="1039"/>
                    </a:lnTo>
                    <a:lnTo>
                      <a:pt x="132" y="1030"/>
                    </a:lnTo>
                    <a:lnTo>
                      <a:pt x="139" y="1022"/>
                    </a:lnTo>
                    <a:lnTo>
                      <a:pt x="169" y="976"/>
                    </a:lnTo>
                    <a:lnTo>
                      <a:pt x="203" y="935"/>
                    </a:lnTo>
                    <a:lnTo>
                      <a:pt x="208" y="930"/>
                    </a:lnTo>
                    <a:lnTo>
                      <a:pt x="205" y="923"/>
                    </a:lnTo>
                    <a:lnTo>
                      <a:pt x="188" y="917"/>
                    </a:lnTo>
                    <a:lnTo>
                      <a:pt x="176" y="908"/>
                    </a:lnTo>
                    <a:lnTo>
                      <a:pt x="171" y="900"/>
                    </a:lnTo>
                    <a:lnTo>
                      <a:pt x="169" y="877"/>
                    </a:lnTo>
                    <a:lnTo>
                      <a:pt x="171" y="864"/>
                    </a:lnTo>
                    <a:lnTo>
                      <a:pt x="168" y="859"/>
                    </a:lnTo>
                    <a:lnTo>
                      <a:pt x="159" y="854"/>
                    </a:lnTo>
                    <a:lnTo>
                      <a:pt x="157" y="852"/>
                    </a:lnTo>
                    <a:lnTo>
                      <a:pt x="161" y="842"/>
                    </a:lnTo>
                    <a:lnTo>
                      <a:pt x="193" y="810"/>
                    </a:lnTo>
                    <a:lnTo>
                      <a:pt x="208" y="803"/>
                    </a:lnTo>
                    <a:lnTo>
                      <a:pt x="220" y="799"/>
                    </a:lnTo>
                    <a:lnTo>
                      <a:pt x="225" y="793"/>
                    </a:lnTo>
                    <a:lnTo>
                      <a:pt x="229" y="781"/>
                    </a:lnTo>
                    <a:lnTo>
                      <a:pt x="229" y="740"/>
                    </a:lnTo>
                    <a:lnTo>
                      <a:pt x="237" y="733"/>
                    </a:lnTo>
                    <a:lnTo>
                      <a:pt x="244" y="723"/>
                    </a:lnTo>
                    <a:lnTo>
                      <a:pt x="244" y="708"/>
                    </a:lnTo>
                    <a:lnTo>
                      <a:pt x="251" y="708"/>
                    </a:lnTo>
                    <a:lnTo>
                      <a:pt x="261" y="715"/>
                    </a:lnTo>
                    <a:lnTo>
                      <a:pt x="266" y="718"/>
                    </a:lnTo>
                    <a:lnTo>
                      <a:pt x="273" y="708"/>
                    </a:lnTo>
                    <a:lnTo>
                      <a:pt x="276" y="689"/>
                    </a:lnTo>
                    <a:lnTo>
                      <a:pt x="264" y="689"/>
                    </a:lnTo>
                    <a:lnTo>
                      <a:pt x="259" y="698"/>
                    </a:lnTo>
                    <a:lnTo>
                      <a:pt x="247" y="694"/>
                    </a:lnTo>
                    <a:lnTo>
                      <a:pt x="241" y="687"/>
                    </a:lnTo>
                    <a:lnTo>
                      <a:pt x="236" y="669"/>
                    </a:lnTo>
                    <a:lnTo>
                      <a:pt x="236" y="647"/>
                    </a:lnTo>
                    <a:lnTo>
                      <a:pt x="259" y="647"/>
                    </a:lnTo>
                    <a:lnTo>
                      <a:pt x="280" y="650"/>
                    </a:lnTo>
                    <a:lnTo>
                      <a:pt x="297" y="650"/>
                    </a:lnTo>
                    <a:lnTo>
                      <a:pt x="305" y="648"/>
                    </a:lnTo>
                    <a:lnTo>
                      <a:pt x="315" y="637"/>
                    </a:lnTo>
                    <a:lnTo>
                      <a:pt x="310" y="621"/>
                    </a:lnTo>
                    <a:lnTo>
                      <a:pt x="310" y="601"/>
                    </a:lnTo>
                    <a:lnTo>
                      <a:pt x="319" y="584"/>
                    </a:lnTo>
                    <a:lnTo>
                      <a:pt x="332" y="572"/>
                    </a:lnTo>
                    <a:lnTo>
                      <a:pt x="349" y="565"/>
                    </a:lnTo>
                    <a:lnTo>
                      <a:pt x="356" y="565"/>
                    </a:lnTo>
                    <a:lnTo>
                      <a:pt x="392" y="558"/>
                    </a:lnTo>
                    <a:lnTo>
                      <a:pt x="431" y="552"/>
                    </a:lnTo>
                    <a:lnTo>
                      <a:pt x="448" y="547"/>
                    </a:lnTo>
                    <a:lnTo>
                      <a:pt x="458" y="541"/>
                    </a:lnTo>
                    <a:lnTo>
                      <a:pt x="463" y="525"/>
                    </a:lnTo>
                    <a:lnTo>
                      <a:pt x="475" y="487"/>
                    </a:lnTo>
                    <a:lnTo>
                      <a:pt x="477" y="470"/>
                    </a:lnTo>
                    <a:lnTo>
                      <a:pt x="463" y="472"/>
                    </a:lnTo>
                    <a:lnTo>
                      <a:pt x="454" y="469"/>
                    </a:lnTo>
                    <a:lnTo>
                      <a:pt x="453" y="457"/>
                    </a:lnTo>
                    <a:lnTo>
                      <a:pt x="439" y="438"/>
                    </a:lnTo>
                    <a:lnTo>
                      <a:pt x="412" y="423"/>
                    </a:lnTo>
                    <a:lnTo>
                      <a:pt x="397" y="411"/>
                    </a:lnTo>
                    <a:lnTo>
                      <a:pt x="383" y="392"/>
                    </a:lnTo>
                    <a:lnTo>
                      <a:pt x="387" y="389"/>
                    </a:lnTo>
                    <a:lnTo>
                      <a:pt x="412" y="390"/>
                    </a:lnTo>
                    <a:lnTo>
                      <a:pt x="417" y="360"/>
                    </a:lnTo>
                    <a:lnTo>
                      <a:pt x="436" y="290"/>
                    </a:lnTo>
                    <a:lnTo>
                      <a:pt x="461" y="255"/>
                    </a:lnTo>
                    <a:lnTo>
                      <a:pt x="475" y="236"/>
                    </a:lnTo>
                    <a:lnTo>
                      <a:pt x="517" y="194"/>
                    </a:lnTo>
                    <a:lnTo>
                      <a:pt x="544" y="177"/>
                    </a:lnTo>
                    <a:lnTo>
                      <a:pt x="555" y="163"/>
                    </a:lnTo>
                    <a:lnTo>
                      <a:pt x="556" y="139"/>
                    </a:lnTo>
                    <a:lnTo>
                      <a:pt x="550" y="121"/>
                    </a:lnTo>
                    <a:lnTo>
                      <a:pt x="543" y="107"/>
                    </a:lnTo>
                    <a:lnTo>
                      <a:pt x="539" y="121"/>
                    </a:lnTo>
                    <a:lnTo>
                      <a:pt x="536" y="138"/>
                    </a:lnTo>
                    <a:lnTo>
                      <a:pt x="522" y="153"/>
                    </a:lnTo>
                    <a:lnTo>
                      <a:pt x="505" y="168"/>
                    </a:lnTo>
                    <a:lnTo>
                      <a:pt x="490" y="173"/>
                    </a:lnTo>
                    <a:lnTo>
                      <a:pt x="468" y="173"/>
                    </a:lnTo>
                    <a:lnTo>
                      <a:pt x="448" y="166"/>
                    </a:lnTo>
                    <a:lnTo>
                      <a:pt x="436" y="161"/>
                    </a:lnTo>
                    <a:lnTo>
                      <a:pt x="434" y="155"/>
                    </a:lnTo>
                    <a:lnTo>
                      <a:pt x="434" y="141"/>
                    </a:lnTo>
                    <a:lnTo>
                      <a:pt x="438" y="129"/>
                    </a:lnTo>
                    <a:lnTo>
                      <a:pt x="446" y="104"/>
                    </a:lnTo>
                    <a:lnTo>
                      <a:pt x="443" y="95"/>
                    </a:lnTo>
                    <a:lnTo>
                      <a:pt x="426" y="82"/>
                    </a:lnTo>
                    <a:lnTo>
                      <a:pt x="381" y="65"/>
                    </a:lnTo>
                    <a:lnTo>
                      <a:pt x="339" y="46"/>
                    </a:lnTo>
                    <a:lnTo>
                      <a:pt x="317" y="22"/>
                    </a:lnTo>
                    <a:lnTo>
                      <a:pt x="305" y="2"/>
                    </a:lnTo>
                    <a:lnTo>
                      <a:pt x="297" y="2"/>
                    </a:lnTo>
                    <a:lnTo>
                      <a:pt x="283" y="0"/>
                    </a:lnTo>
                    <a:lnTo>
                      <a:pt x="278" y="4"/>
                    </a:lnTo>
                    <a:lnTo>
                      <a:pt x="269" y="17"/>
                    </a:lnTo>
                    <a:lnTo>
                      <a:pt x="263" y="41"/>
                    </a:lnTo>
                    <a:lnTo>
                      <a:pt x="256" y="24"/>
                    </a:lnTo>
                    <a:lnTo>
                      <a:pt x="239" y="12"/>
                    </a:lnTo>
                    <a:lnTo>
                      <a:pt x="225" y="9"/>
                    </a:lnTo>
                    <a:lnTo>
                      <a:pt x="212" y="9"/>
                    </a:lnTo>
                    <a:lnTo>
                      <a:pt x="200" y="21"/>
                    </a:lnTo>
                    <a:lnTo>
                      <a:pt x="195" y="41"/>
                    </a:lnTo>
                    <a:lnTo>
                      <a:pt x="193" y="51"/>
                    </a:lnTo>
                    <a:lnTo>
                      <a:pt x="190" y="63"/>
                    </a:lnTo>
                    <a:lnTo>
                      <a:pt x="186" y="75"/>
                    </a:lnTo>
                    <a:lnTo>
                      <a:pt x="181" y="87"/>
                    </a:lnTo>
                    <a:lnTo>
                      <a:pt x="161" y="146"/>
                    </a:lnTo>
                    <a:lnTo>
                      <a:pt x="125" y="222"/>
                    </a:lnTo>
                    <a:lnTo>
                      <a:pt x="108" y="273"/>
                    </a:lnTo>
                    <a:lnTo>
                      <a:pt x="100" y="333"/>
                    </a:lnTo>
                    <a:lnTo>
                      <a:pt x="98" y="396"/>
                    </a:lnTo>
                    <a:lnTo>
                      <a:pt x="95" y="435"/>
                    </a:lnTo>
                    <a:lnTo>
                      <a:pt x="71" y="482"/>
                    </a:lnTo>
                    <a:lnTo>
                      <a:pt x="62" y="501"/>
                    </a:lnTo>
                    <a:lnTo>
                      <a:pt x="62" y="514"/>
                    </a:lnTo>
                    <a:lnTo>
                      <a:pt x="66" y="536"/>
                    </a:lnTo>
                    <a:lnTo>
                      <a:pt x="66" y="560"/>
                    </a:lnTo>
                    <a:lnTo>
                      <a:pt x="62" y="577"/>
                    </a:lnTo>
                    <a:lnTo>
                      <a:pt x="52" y="601"/>
                    </a:lnTo>
                    <a:lnTo>
                      <a:pt x="49" y="635"/>
                    </a:lnTo>
                    <a:lnTo>
                      <a:pt x="45" y="698"/>
                    </a:lnTo>
                    <a:lnTo>
                      <a:pt x="45" y="777"/>
                    </a:lnTo>
                    <a:lnTo>
                      <a:pt x="56" y="788"/>
                    </a:lnTo>
                    <a:lnTo>
                      <a:pt x="61" y="796"/>
                    </a:lnTo>
                    <a:lnTo>
                      <a:pt x="51" y="816"/>
                    </a:lnTo>
                    <a:lnTo>
                      <a:pt x="49" y="832"/>
                    </a:lnTo>
                    <a:lnTo>
                      <a:pt x="45" y="876"/>
                    </a:lnTo>
                    <a:lnTo>
                      <a:pt x="29" y="910"/>
                    </a:lnTo>
                    <a:lnTo>
                      <a:pt x="27" y="952"/>
                    </a:lnTo>
                    <a:lnTo>
                      <a:pt x="17" y="978"/>
                    </a:lnTo>
                    <a:lnTo>
                      <a:pt x="0" y="1018"/>
                    </a:lnTo>
                    <a:lnTo>
                      <a:pt x="6" y="1051"/>
                    </a:lnTo>
                    <a:lnTo>
                      <a:pt x="18" y="1054"/>
                    </a:lnTo>
                    <a:lnTo>
                      <a:pt x="30" y="1045"/>
                    </a:lnTo>
                    <a:lnTo>
                      <a:pt x="34" y="1088"/>
                    </a:lnTo>
                    <a:lnTo>
                      <a:pt x="45" y="1108"/>
                    </a:lnTo>
                    <a:lnTo>
                      <a:pt x="64" y="1110"/>
                    </a:lnTo>
                    <a:lnTo>
                      <a:pt x="108" y="1118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101" name="Freeform 53"/>
              <p:cNvSpPr>
                <a:spLocks/>
              </p:cNvSpPr>
              <p:nvPr/>
            </p:nvSpPr>
            <p:spPr bwMode="auto">
              <a:xfrm>
                <a:off x="2479634" y="3982228"/>
                <a:ext cx="51702" cy="40362"/>
              </a:xfrm>
              <a:custGeom>
                <a:avLst/>
                <a:gdLst>
                  <a:gd name="T0" fmla="*/ 1 w 92"/>
                  <a:gd name="T1" fmla="*/ 23 h 81"/>
                  <a:gd name="T2" fmla="*/ 6 w 92"/>
                  <a:gd name="T3" fmla="*/ 23 h 81"/>
                  <a:gd name="T4" fmla="*/ 13 w 92"/>
                  <a:gd name="T5" fmla="*/ 24 h 81"/>
                  <a:gd name="T6" fmla="*/ 17 w 92"/>
                  <a:gd name="T7" fmla="*/ 25 h 81"/>
                  <a:gd name="T8" fmla="*/ 21 w 92"/>
                  <a:gd name="T9" fmla="*/ 26 h 81"/>
                  <a:gd name="T10" fmla="*/ 25 w 92"/>
                  <a:gd name="T11" fmla="*/ 24 h 81"/>
                  <a:gd name="T12" fmla="*/ 30 w 92"/>
                  <a:gd name="T13" fmla="*/ 23 h 81"/>
                  <a:gd name="T14" fmla="*/ 32 w 92"/>
                  <a:gd name="T15" fmla="*/ 21 h 81"/>
                  <a:gd name="T16" fmla="*/ 26 w 92"/>
                  <a:gd name="T17" fmla="*/ 20 h 81"/>
                  <a:gd name="T18" fmla="*/ 24 w 92"/>
                  <a:gd name="T19" fmla="*/ 19 h 81"/>
                  <a:gd name="T20" fmla="*/ 23 w 92"/>
                  <a:gd name="T21" fmla="*/ 18 h 81"/>
                  <a:gd name="T22" fmla="*/ 22 w 92"/>
                  <a:gd name="T23" fmla="*/ 16 h 81"/>
                  <a:gd name="T24" fmla="*/ 20 w 92"/>
                  <a:gd name="T25" fmla="*/ 15 h 81"/>
                  <a:gd name="T26" fmla="*/ 17 w 92"/>
                  <a:gd name="T27" fmla="*/ 13 h 81"/>
                  <a:gd name="T28" fmla="*/ 14 w 92"/>
                  <a:gd name="T29" fmla="*/ 13 h 81"/>
                  <a:gd name="T30" fmla="*/ 13 w 92"/>
                  <a:gd name="T31" fmla="*/ 12 h 81"/>
                  <a:gd name="T32" fmla="*/ 10 w 92"/>
                  <a:gd name="T33" fmla="*/ 10 h 81"/>
                  <a:gd name="T34" fmla="*/ 3 w 92"/>
                  <a:gd name="T35" fmla="*/ 3 h 81"/>
                  <a:gd name="T36" fmla="*/ 0 w 92"/>
                  <a:gd name="T37" fmla="*/ 0 h 81"/>
                  <a:gd name="T38" fmla="*/ 1 w 92"/>
                  <a:gd name="T39" fmla="*/ 23 h 81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w 92"/>
                  <a:gd name="T61" fmla="*/ 0 h 81"/>
                  <a:gd name="T62" fmla="*/ 92 w 92"/>
                  <a:gd name="T63" fmla="*/ 81 h 81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T60" t="T61" r="T62" b="T63"/>
                <a:pathLst>
                  <a:path w="92" h="81">
                    <a:moveTo>
                      <a:pt x="3" y="71"/>
                    </a:moveTo>
                    <a:lnTo>
                      <a:pt x="17" y="73"/>
                    </a:lnTo>
                    <a:lnTo>
                      <a:pt x="36" y="74"/>
                    </a:lnTo>
                    <a:lnTo>
                      <a:pt x="49" y="78"/>
                    </a:lnTo>
                    <a:lnTo>
                      <a:pt x="61" y="81"/>
                    </a:lnTo>
                    <a:lnTo>
                      <a:pt x="71" y="76"/>
                    </a:lnTo>
                    <a:lnTo>
                      <a:pt x="86" y="71"/>
                    </a:lnTo>
                    <a:lnTo>
                      <a:pt x="92" y="64"/>
                    </a:lnTo>
                    <a:lnTo>
                      <a:pt x="76" y="61"/>
                    </a:lnTo>
                    <a:lnTo>
                      <a:pt x="69" y="59"/>
                    </a:lnTo>
                    <a:lnTo>
                      <a:pt x="66" y="56"/>
                    </a:lnTo>
                    <a:lnTo>
                      <a:pt x="63" y="51"/>
                    </a:lnTo>
                    <a:lnTo>
                      <a:pt x="58" y="47"/>
                    </a:lnTo>
                    <a:lnTo>
                      <a:pt x="49" y="42"/>
                    </a:lnTo>
                    <a:lnTo>
                      <a:pt x="39" y="39"/>
                    </a:lnTo>
                    <a:lnTo>
                      <a:pt x="36" y="37"/>
                    </a:lnTo>
                    <a:lnTo>
                      <a:pt x="30" y="30"/>
                    </a:lnTo>
                    <a:lnTo>
                      <a:pt x="10" y="10"/>
                    </a:lnTo>
                    <a:lnTo>
                      <a:pt x="0" y="0"/>
                    </a:lnTo>
                    <a:lnTo>
                      <a:pt x="3" y="71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102" name="Freeform 54"/>
              <p:cNvSpPr>
                <a:spLocks/>
              </p:cNvSpPr>
              <p:nvPr/>
            </p:nvSpPr>
            <p:spPr bwMode="auto">
              <a:xfrm>
                <a:off x="2483942" y="4018554"/>
                <a:ext cx="15798" cy="9418"/>
              </a:xfrm>
              <a:custGeom>
                <a:avLst/>
                <a:gdLst>
                  <a:gd name="T0" fmla="*/ 8 w 29"/>
                  <a:gd name="T1" fmla="*/ 5 h 13"/>
                  <a:gd name="T2" fmla="*/ 10 w 29"/>
                  <a:gd name="T3" fmla="*/ 4 h 13"/>
                  <a:gd name="T4" fmla="*/ 10 w 29"/>
                  <a:gd name="T5" fmla="*/ 1 h 13"/>
                  <a:gd name="T6" fmla="*/ 5 w 29"/>
                  <a:gd name="T7" fmla="*/ 0 h 13"/>
                  <a:gd name="T8" fmla="*/ 1 w 29"/>
                  <a:gd name="T9" fmla="*/ 0 h 13"/>
                  <a:gd name="T10" fmla="*/ 0 w 29"/>
                  <a:gd name="T11" fmla="*/ 1 h 13"/>
                  <a:gd name="T12" fmla="*/ 1 w 29"/>
                  <a:gd name="T13" fmla="*/ 4 h 13"/>
                  <a:gd name="T14" fmla="*/ 4 w 29"/>
                  <a:gd name="T15" fmla="*/ 5 h 13"/>
                  <a:gd name="T16" fmla="*/ 8 w 29"/>
                  <a:gd name="T17" fmla="*/ 5 h 13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29"/>
                  <a:gd name="T28" fmla="*/ 0 h 13"/>
                  <a:gd name="T29" fmla="*/ 29 w 29"/>
                  <a:gd name="T30" fmla="*/ 13 h 13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29" h="13">
                    <a:moveTo>
                      <a:pt x="24" y="13"/>
                    </a:moveTo>
                    <a:lnTo>
                      <a:pt x="29" y="10"/>
                    </a:lnTo>
                    <a:lnTo>
                      <a:pt x="28" y="3"/>
                    </a:lnTo>
                    <a:lnTo>
                      <a:pt x="14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4" y="10"/>
                    </a:lnTo>
                    <a:lnTo>
                      <a:pt x="11" y="12"/>
                    </a:lnTo>
                    <a:lnTo>
                      <a:pt x="24" y="13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103" name="Freeform 55"/>
              <p:cNvSpPr>
                <a:spLocks/>
              </p:cNvSpPr>
              <p:nvPr/>
            </p:nvSpPr>
            <p:spPr bwMode="auto">
              <a:xfrm>
                <a:off x="2539953" y="4014518"/>
                <a:ext cx="14362" cy="1345"/>
              </a:xfrm>
              <a:custGeom>
                <a:avLst/>
                <a:gdLst>
                  <a:gd name="T0" fmla="*/ 3 w 22"/>
                  <a:gd name="T1" fmla="*/ 1 h 9"/>
                  <a:gd name="T2" fmla="*/ 0 w 22"/>
                  <a:gd name="T3" fmla="*/ 1 h 9"/>
                  <a:gd name="T4" fmla="*/ 0 w 22"/>
                  <a:gd name="T5" fmla="*/ 0 h 9"/>
                  <a:gd name="T6" fmla="*/ 3 w 22"/>
                  <a:gd name="T7" fmla="*/ 0 h 9"/>
                  <a:gd name="T8" fmla="*/ 8 w 22"/>
                  <a:gd name="T9" fmla="*/ 0 h 9"/>
                  <a:gd name="T10" fmla="*/ 3 w 22"/>
                  <a:gd name="T11" fmla="*/ 1 h 9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2"/>
                  <a:gd name="T19" fmla="*/ 0 h 9"/>
                  <a:gd name="T20" fmla="*/ 22 w 22"/>
                  <a:gd name="T21" fmla="*/ 9 h 9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2" h="9">
                    <a:moveTo>
                      <a:pt x="8" y="9"/>
                    </a:moveTo>
                    <a:lnTo>
                      <a:pt x="0" y="9"/>
                    </a:lnTo>
                    <a:lnTo>
                      <a:pt x="0" y="4"/>
                    </a:lnTo>
                    <a:lnTo>
                      <a:pt x="8" y="0"/>
                    </a:lnTo>
                    <a:lnTo>
                      <a:pt x="22" y="2"/>
                    </a:lnTo>
                    <a:lnTo>
                      <a:pt x="8" y="9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104" name="Freeform 56"/>
              <p:cNvSpPr>
                <a:spLocks/>
              </p:cNvSpPr>
              <p:nvPr/>
            </p:nvSpPr>
            <p:spPr bwMode="auto">
              <a:xfrm>
                <a:off x="2356123" y="3337776"/>
                <a:ext cx="149361" cy="653870"/>
              </a:xfrm>
              <a:custGeom>
                <a:avLst/>
                <a:gdLst>
                  <a:gd name="T0" fmla="*/ 53 w 258"/>
                  <a:gd name="T1" fmla="*/ 17 h 1332"/>
                  <a:gd name="T2" fmla="*/ 50 w 258"/>
                  <a:gd name="T3" fmla="*/ 52 h 1332"/>
                  <a:gd name="T4" fmla="*/ 47 w 258"/>
                  <a:gd name="T5" fmla="*/ 78 h 1332"/>
                  <a:gd name="T6" fmla="*/ 44 w 258"/>
                  <a:gd name="T7" fmla="*/ 107 h 1332"/>
                  <a:gd name="T8" fmla="*/ 41 w 258"/>
                  <a:gd name="T9" fmla="*/ 121 h 1332"/>
                  <a:gd name="T10" fmla="*/ 39 w 258"/>
                  <a:gd name="T11" fmla="*/ 136 h 1332"/>
                  <a:gd name="T12" fmla="*/ 41 w 258"/>
                  <a:gd name="T13" fmla="*/ 158 h 1332"/>
                  <a:gd name="T14" fmla="*/ 27 w 258"/>
                  <a:gd name="T15" fmla="*/ 194 h 1332"/>
                  <a:gd name="T16" fmla="*/ 21 w 258"/>
                  <a:gd name="T17" fmla="*/ 221 h 1332"/>
                  <a:gd name="T18" fmla="*/ 23 w 258"/>
                  <a:gd name="T19" fmla="*/ 231 h 1332"/>
                  <a:gd name="T20" fmla="*/ 18 w 258"/>
                  <a:gd name="T21" fmla="*/ 242 h 1332"/>
                  <a:gd name="T22" fmla="*/ 18 w 258"/>
                  <a:gd name="T23" fmla="*/ 255 h 1332"/>
                  <a:gd name="T24" fmla="*/ 29 w 258"/>
                  <a:gd name="T25" fmla="*/ 257 h 1332"/>
                  <a:gd name="T26" fmla="*/ 29 w 258"/>
                  <a:gd name="T27" fmla="*/ 270 h 1332"/>
                  <a:gd name="T28" fmla="*/ 26 w 258"/>
                  <a:gd name="T29" fmla="*/ 289 h 1332"/>
                  <a:gd name="T30" fmla="*/ 31 w 258"/>
                  <a:gd name="T31" fmla="*/ 295 h 1332"/>
                  <a:gd name="T32" fmla="*/ 25 w 258"/>
                  <a:gd name="T33" fmla="*/ 293 h 1332"/>
                  <a:gd name="T34" fmla="*/ 23 w 258"/>
                  <a:gd name="T35" fmla="*/ 302 h 1332"/>
                  <a:gd name="T36" fmla="*/ 21 w 258"/>
                  <a:gd name="T37" fmla="*/ 313 h 1332"/>
                  <a:gd name="T38" fmla="*/ 17 w 258"/>
                  <a:gd name="T39" fmla="*/ 318 h 1332"/>
                  <a:gd name="T40" fmla="*/ 14 w 258"/>
                  <a:gd name="T41" fmla="*/ 315 h 1332"/>
                  <a:gd name="T42" fmla="*/ 8 w 258"/>
                  <a:gd name="T43" fmla="*/ 314 h 1332"/>
                  <a:gd name="T44" fmla="*/ 0 w 258"/>
                  <a:gd name="T45" fmla="*/ 322 h 1332"/>
                  <a:gd name="T46" fmla="*/ 3 w 258"/>
                  <a:gd name="T47" fmla="*/ 321 h 1332"/>
                  <a:gd name="T48" fmla="*/ 7 w 258"/>
                  <a:gd name="T49" fmla="*/ 325 h 1332"/>
                  <a:gd name="T50" fmla="*/ 16 w 258"/>
                  <a:gd name="T51" fmla="*/ 326 h 1332"/>
                  <a:gd name="T52" fmla="*/ 13 w 258"/>
                  <a:gd name="T53" fmla="*/ 335 h 1332"/>
                  <a:gd name="T54" fmla="*/ 16 w 258"/>
                  <a:gd name="T55" fmla="*/ 338 h 1332"/>
                  <a:gd name="T56" fmla="*/ 19 w 258"/>
                  <a:gd name="T57" fmla="*/ 341 h 1332"/>
                  <a:gd name="T58" fmla="*/ 11 w 258"/>
                  <a:gd name="T59" fmla="*/ 342 h 1332"/>
                  <a:gd name="T60" fmla="*/ 17 w 258"/>
                  <a:gd name="T61" fmla="*/ 358 h 1332"/>
                  <a:gd name="T62" fmla="*/ 18 w 258"/>
                  <a:gd name="T63" fmla="*/ 364 h 1332"/>
                  <a:gd name="T64" fmla="*/ 13 w 258"/>
                  <a:gd name="T65" fmla="*/ 369 h 1332"/>
                  <a:gd name="T66" fmla="*/ 13 w 258"/>
                  <a:gd name="T67" fmla="*/ 372 h 1332"/>
                  <a:gd name="T68" fmla="*/ 17 w 258"/>
                  <a:gd name="T69" fmla="*/ 377 h 1332"/>
                  <a:gd name="T70" fmla="*/ 18 w 258"/>
                  <a:gd name="T71" fmla="*/ 382 h 1332"/>
                  <a:gd name="T72" fmla="*/ 21 w 258"/>
                  <a:gd name="T73" fmla="*/ 389 h 1332"/>
                  <a:gd name="T74" fmla="*/ 23 w 258"/>
                  <a:gd name="T75" fmla="*/ 411 h 1332"/>
                  <a:gd name="T76" fmla="*/ 27 w 258"/>
                  <a:gd name="T77" fmla="*/ 408 h 1332"/>
                  <a:gd name="T78" fmla="*/ 37 w 258"/>
                  <a:gd name="T79" fmla="*/ 404 h 1332"/>
                  <a:gd name="T80" fmla="*/ 42 w 258"/>
                  <a:gd name="T81" fmla="*/ 414 h 1332"/>
                  <a:gd name="T82" fmla="*/ 37 w 258"/>
                  <a:gd name="T83" fmla="*/ 420 h 1332"/>
                  <a:gd name="T84" fmla="*/ 33 w 258"/>
                  <a:gd name="T85" fmla="*/ 421 h 1332"/>
                  <a:gd name="T86" fmla="*/ 42 w 258"/>
                  <a:gd name="T87" fmla="*/ 424 h 1332"/>
                  <a:gd name="T88" fmla="*/ 46 w 258"/>
                  <a:gd name="T89" fmla="*/ 422 h 1332"/>
                  <a:gd name="T90" fmla="*/ 49 w 258"/>
                  <a:gd name="T91" fmla="*/ 408 h 1332"/>
                  <a:gd name="T92" fmla="*/ 60 w 258"/>
                  <a:gd name="T93" fmla="*/ 403 h 1332"/>
                  <a:gd name="T94" fmla="*/ 38 w 258"/>
                  <a:gd name="T95" fmla="*/ 397 h 1332"/>
                  <a:gd name="T96" fmla="*/ 29 w 258"/>
                  <a:gd name="T97" fmla="*/ 380 h 1332"/>
                  <a:gd name="T98" fmla="*/ 29 w 258"/>
                  <a:gd name="T99" fmla="*/ 356 h 1332"/>
                  <a:gd name="T100" fmla="*/ 38 w 258"/>
                  <a:gd name="T101" fmla="*/ 323 h 1332"/>
                  <a:gd name="T102" fmla="*/ 44 w 258"/>
                  <a:gd name="T103" fmla="*/ 298 h 1332"/>
                  <a:gd name="T104" fmla="*/ 38 w 258"/>
                  <a:gd name="T105" fmla="*/ 266 h 1332"/>
                  <a:gd name="T106" fmla="*/ 44 w 258"/>
                  <a:gd name="T107" fmla="*/ 228 h 1332"/>
                  <a:gd name="T108" fmla="*/ 44 w 258"/>
                  <a:gd name="T109" fmla="*/ 208 h 1332"/>
                  <a:gd name="T110" fmla="*/ 56 w 258"/>
                  <a:gd name="T111" fmla="*/ 183 h 1332"/>
                  <a:gd name="T112" fmla="*/ 60 w 258"/>
                  <a:gd name="T113" fmla="*/ 131 h 1332"/>
                  <a:gd name="T114" fmla="*/ 86 w 258"/>
                  <a:gd name="T115" fmla="*/ 71 h 1332"/>
                  <a:gd name="T116" fmla="*/ 90 w 258"/>
                  <a:gd name="T117" fmla="*/ 60 h 1332"/>
                  <a:gd name="T118" fmla="*/ 85 w 258"/>
                  <a:gd name="T119" fmla="*/ 58 h 1332"/>
                  <a:gd name="T120" fmla="*/ 75 w 258"/>
                  <a:gd name="T121" fmla="*/ 33 h 1332"/>
                  <a:gd name="T122" fmla="*/ 68 w 258"/>
                  <a:gd name="T123" fmla="*/ 11 h 1332"/>
                  <a:gd name="T124" fmla="*/ 57 w 258"/>
                  <a:gd name="T125" fmla="*/ 0 h 1332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60000 65536"/>
                  <a:gd name="T187" fmla="*/ 0 60000 65536"/>
                  <a:gd name="T188" fmla="*/ 0 60000 65536"/>
                  <a:gd name="T189" fmla="*/ 0 w 258"/>
                  <a:gd name="T190" fmla="*/ 0 h 1332"/>
                  <a:gd name="T191" fmla="*/ 258 w 258"/>
                  <a:gd name="T192" fmla="*/ 1332 h 1332"/>
                </a:gdLst>
                <a:ahLst/>
                <a:cxnLst>
                  <a:cxn ang="T126">
                    <a:pos x="T0" y="T1"/>
                  </a:cxn>
                  <a:cxn ang="T127">
                    <a:pos x="T2" y="T3"/>
                  </a:cxn>
                  <a:cxn ang="T128">
                    <a:pos x="T4" y="T5"/>
                  </a:cxn>
                  <a:cxn ang="T129">
                    <a:pos x="T6" y="T7"/>
                  </a:cxn>
                  <a:cxn ang="T130">
                    <a:pos x="T8" y="T9"/>
                  </a:cxn>
                  <a:cxn ang="T131">
                    <a:pos x="T10" y="T11"/>
                  </a:cxn>
                  <a:cxn ang="T132">
                    <a:pos x="T12" y="T13"/>
                  </a:cxn>
                  <a:cxn ang="T133">
                    <a:pos x="T14" y="T15"/>
                  </a:cxn>
                  <a:cxn ang="T134">
                    <a:pos x="T16" y="T17"/>
                  </a:cxn>
                  <a:cxn ang="T135">
                    <a:pos x="T18" y="T19"/>
                  </a:cxn>
                  <a:cxn ang="T136">
                    <a:pos x="T20" y="T21"/>
                  </a:cxn>
                  <a:cxn ang="T137">
                    <a:pos x="T22" y="T23"/>
                  </a:cxn>
                  <a:cxn ang="T138">
                    <a:pos x="T24" y="T25"/>
                  </a:cxn>
                  <a:cxn ang="T139">
                    <a:pos x="T26" y="T27"/>
                  </a:cxn>
                  <a:cxn ang="T140">
                    <a:pos x="T28" y="T29"/>
                  </a:cxn>
                  <a:cxn ang="T141">
                    <a:pos x="T30" y="T31"/>
                  </a:cxn>
                  <a:cxn ang="T142">
                    <a:pos x="T32" y="T33"/>
                  </a:cxn>
                  <a:cxn ang="T143">
                    <a:pos x="T34" y="T35"/>
                  </a:cxn>
                  <a:cxn ang="T144">
                    <a:pos x="T36" y="T37"/>
                  </a:cxn>
                  <a:cxn ang="T145">
                    <a:pos x="T38" y="T39"/>
                  </a:cxn>
                  <a:cxn ang="T146">
                    <a:pos x="T40" y="T41"/>
                  </a:cxn>
                  <a:cxn ang="T147">
                    <a:pos x="T42" y="T43"/>
                  </a:cxn>
                  <a:cxn ang="T148">
                    <a:pos x="T44" y="T45"/>
                  </a:cxn>
                  <a:cxn ang="T149">
                    <a:pos x="T46" y="T47"/>
                  </a:cxn>
                  <a:cxn ang="T150">
                    <a:pos x="T48" y="T49"/>
                  </a:cxn>
                  <a:cxn ang="T151">
                    <a:pos x="T50" y="T51"/>
                  </a:cxn>
                  <a:cxn ang="T152">
                    <a:pos x="T52" y="T53"/>
                  </a:cxn>
                  <a:cxn ang="T153">
                    <a:pos x="T54" y="T55"/>
                  </a:cxn>
                  <a:cxn ang="T154">
                    <a:pos x="T56" y="T57"/>
                  </a:cxn>
                  <a:cxn ang="T155">
                    <a:pos x="T58" y="T59"/>
                  </a:cxn>
                  <a:cxn ang="T156">
                    <a:pos x="T60" y="T61"/>
                  </a:cxn>
                  <a:cxn ang="T157">
                    <a:pos x="T62" y="T63"/>
                  </a:cxn>
                  <a:cxn ang="T158">
                    <a:pos x="T64" y="T65"/>
                  </a:cxn>
                  <a:cxn ang="T159">
                    <a:pos x="T66" y="T67"/>
                  </a:cxn>
                  <a:cxn ang="T160">
                    <a:pos x="T68" y="T69"/>
                  </a:cxn>
                  <a:cxn ang="T161">
                    <a:pos x="T70" y="T71"/>
                  </a:cxn>
                  <a:cxn ang="T162">
                    <a:pos x="T72" y="T73"/>
                  </a:cxn>
                  <a:cxn ang="T163">
                    <a:pos x="T74" y="T75"/>
                  </a:cxn>
                  <a:cxn ang="T164">
                    <a:pos x="T76" y="T77"/>
                  </a:cxn>
                  <a:cxn ang="T165">
                    <a:pos x="T78" y="T79"/>
                  </a:cxn>
                  <a:cxn ang="T166">
                    <a:pos x="T80" y="T81"/>
                  </a:cxn>
                  <a:cxn ang="T167">
                    <a:pos x="T82" y="T83"/>
                  </a:cxn>
                  <a:cxn ang="T168">
                    <a:pos x="T84" y="T85"/>
                  </a:cxn>
                  <a:cxn ang="T169">
                    <a:pos x="T86" y="T87"/>
                  </a:cxn>
                  <a:cxn ang="T170">
                    <a:pos x="T88" y="T89"/>
                  </a:cxn>
                  <a:cxn ang="T171">
                    <a:pos x="T90" y="T91"/>
                  </a:cxn>
                  <a:cxn ang="T172">
                    <a:pos x="T92" y="T93"/>
                  </a:cxn>
                  <a:cxn ang="T173">
                    <a:pos x="T94" y="T95"/>
                  </a:cxn>
                  <a:cxn ang="T174">
                    <a:pos x="T96" y="T97"/>
                  </a:cxn>
                  <a:cxn ang="T175">
                    <a:pos x="T98" y="T99"/>
                  </a:cxn>
                  <a:cxn ang="T176">
                    <a:pos x="T100" y="T101"/>
                  </a:cxn>
                  <a:cxn ang="T177">
                    <a:pos x="T102" y="T103"/>
                  </a:cxn>
                  <a:cxn ang="T178">
                    <a:pos x="T104" y="T105"/>
                  </a:cxn>
                  <a:cxn ang="T179">
                    <a:pos x="T106" y="T107"/>
                  </a:cxn>
                  <a:cxn ang="T180">
                    <a:pos x="T108" y="T109"/>
                  </a:cxn>
                  <a:cxn ang="T181">
                    <a:pos x="T110" y="T111"/>
                  </a:cxn>
                  <a:cxn ang="T182">
                    <a:pos x="T112" y="T113"/>
                  </a:cxn>
                  <a:cxn ang="T183">
                    <a:pos x="T114" y="T115"/>
                  </a:cxn>
                  <a:cxn ang="T184">
                    <a:pos x="T116" y="T117"/>
                  </a:cxn>
                  <a:cxn ang="T185">
                    <a:pos x="T118" y="T119"/>
                  </a:cxn>
                  <a:cxn ang="T186">
                    <a:pos x="T120" y="T121"/>
                  </a:cxn>
                  <a:cxn ang="T187">
                    <a:pos x="T122" y="T123"/>
                  </a:cxn>
                  <a:cxn ang="T188">
                    <a:pos x="T124" y="T125"/>
                  </a:cxn>
                </a:cxnLst>
                <a:rect l="T189" t="T190" r="T191" b="T192"/>
                <a:pathLst>
                  <a:path w="258" h="1332">
                    <a:moveTo>
                      <a:pt x="136" y="13"/>
                    </a:moveTo>
                    <a:lnTo>
                      <a:pt x="141" y="20"/>
                    </a:lnTo>
                    <a:lnTo>
                      <a:pt x="153" y="52"/>
                    </a:lnTo>
                    <a:lnTo>
                      <a:pt x="151" y="83"/>
                    </a:lnTo>
                    <a:lnTo>
                      <a:pt x="151" y="146"/>
                    </a:lnTo>
                    <a:lnTo>
                      <a:pt x="144" y="164"/>
                    </a:lnTo>
                    <a:lnTo>
                      <a:pt x="144" y="173"/>
                    </a:lnTo>
                    <a:lnTo>
                      <a:pt x="139" y="220"/>
                    </a:lnTo>
                    <a:lnTo>
                      <a:pt x="136" y="244"/>
                    </a:lnTo>
                    <a:lnTo>
                      <a:pt x="133" y="290"/>
                    </a:lnTo>
                    <a:lnTo>
                      <a:pt x="127" y="307"/>
                    </a:lnTo>
                    <a:lnTo>
                      <a:pt x="127" y="336"/>
                    </a:lnTo>
                    <a:lnTo>
                      <a:pt x="119" y="344"/>
                    </a:lnTo>
                    <a:lnTo>
                      <a:pt x="114" y="351"/>
                    </a:lnTo>
                    <a:lnTo>
                      <a:pt x="117" y="380"/>
                    </a:lnTo>
                    <a:lnTo>
                      <a:pt x="119" y="390"/>
                    </a:lnTo>
                    <a:lnTo>
                      <a:pt x="114" y="404"/>
                    </a:lnTo>
                    <a:lnTo>
                      <a:pt x="112" y="427"/>
                    </a:lnTo>
                    <a:lnTo>
                      <a:pt x="116" y="453"/>
                    </a:lnTo>
                    <a:lnTo>
                      <a:pt x="117" y="471"/>
                    </a:lnTo>
                    <a:lnTo>
                      <a:pt x="117" y="494"/>
                    </a:lnTo>
                    <a:lnTo>
                      <a:pt x="114" y="514"/>
                    </a:lnTo>
                    <a:lnTo>
                      <a:pt x="83" y="580"/>
                    </a:lnTo>
                    <a:lnTo>
                      <a:pt x="77" y="609"/>
                    </a:lnTo>
                    <a:lnTo>
                      <a:pt x="65" y="617"/>
                    </a:lnTo>
                    <a:lnTo>
                      <a:pt x="56" y="641"/>
                    </a:lnTo>
                    <a:lnTo>
                      <a:pt x="61" y="692"/>
                    </a:lnTo>
                    <a:lnTo>
                      <a:pt x="70" y="695"/>
                    </a:lnTo>
                    <a:lnTo>
                      <a:pt x="65" y="706"/>
                    </a:lnTo>
                    <a:lnTo>
                      <a:pt x="66" y="723"/>
                    </a:lnTo>
                    <a:lnTo>
                      <a:pt x="60" y="740"/>
                    </a:lnTo>
                    <a:lnTo>
                      <a:pt x="58" y="745"/>
                    </a:lnTo>
                    <a:lnTo>
                      <a:pt x="53" y="757"/>
                    </a:lnTo>
                    <a:lnTo>
                      <a:pt x="49" y="772"/>
                    </a:lnTo>
                    <a:lnTo>
                      <a:pt x="49" y="785"/>
                    </a:lnTo>
                    <a:lnTo>
                      <a:pt x="51" y="799"/>
                    </a:lnTo>
                    <a:lnTo>
                      <a:pt x="60" y="804"/>
                    </a:lnTo>
                    <a:lnTo>
                      <a:pt x="73" y="804"/>
                    </a:lnTo>
                    <a:lnTo>
                      <a:pt x="83" y="806"/>
                    </a:lnTo>
                    <a:lnTo>
                      <a:pt x="87" y="813"/>
                    </a:lnTo>
                    <a:lnTo>
                      <a:pt x="85" y="819"/>
                    </a:lnTo>
                    <a:lnTo>
                      <a:pt x="83" y="845"/>
                    </a:lnTo>
                    <a:lnTo>
                      <a:pt x="77" y="872"/>
                    </a:lnTo>
                    <a:lnTo>
                      <a:pt x="73" y="886"/>
                    </a:lnTo>
                    <a:lnTo>
                      <a:pt x="75" y="906"/>
                    </a:lnTo>
                    <a:lnTo>
                      <a:pt x="80" y="914"/>
                    </a:lnTo>
                    <a:lnTo>
                      <a:pt x="87" y="914"/>
                    </a:lnTo>
                    <a:lnTo>
                      <a:pt x="88" y="925"/>
                    </a:lnTo>
                    <a:lnTo>
                      <a:pt x="82" y="925"/>
                    </a:lnTo>
                    <a:lnTo>
                      <a:pt x="77" y="919"/>
                    </a:lnTo>
                    <a:lnTo>
                      <a:pt x="71" y="919"/>
                    </a:lnTo>
                    <a:lnTo>
                      <a:pt x="66" y="928"/>
                    </a:lnTo>
                    <a:lnTo>
                      <a:pt x="61" y="940"/>
                    </a:lnTo>
                    <a:lnTo>
                      <a:pt x="65" y="948"/>
                    </a:lnTo>
                    <a:lnTo>
                      <a:pt x="70" y="955"/>
                    </a:lnTo>
                    <a:lnTo>
                      <a:pt x="71" y="960"/>
                    </a:lnTo>
                    <a:lnTo>
                      <a:pt x="60" y="981"/>
                    </a:lnTo>
                    <a:lnTo>
                      <a:pt x="63" y="987"/>
                    </a:lnTo>
                    <a:lnTo>
                      <a:pt x="51" y="1006"/>
                    </a:lnTo>
                    <a:lnTo>
                      <a:pt x="49" y="996"/>
                    </a:lnTo>
                    <a:lnTo>
                      <a:pt x="34" y="998"/>
                    </a:lnTo>
                    <a:lnTo>
                      <a:pt x="34" y="992"/>
                    </a:lnTo>
                    <a:lnTo>
                      <a:pt x="41" y="987"/>
                    </a:lnTo>
                    <a:lnTo>
                      <a:pt x="38" y="979"/>
                    </a:lnTo>
                    <a:lnTo>
                      <a:pt x="26" y="977"/>
                    </a:lnTo>
                    <a:lnTo>
                      <a:pt x="22" y="984"/>
                    </a:lnTo>
                    <a:lnTo>
                      <a:pt x="22" y="991"/>
                    </a:lnTo>
                    <a:lnTo>
                      <a:pt x="7" y="1001"/>
                    </a:lnTo>
                    <a:lnTo>
                      <a:pt x="0" y="1009"/>
                    </a:lnTo>
                    <a:lnTo>
                      <a:pt x="2" y="1016"/>
                    </a:lnTo>
                    <a:lnTo>
                      <a:pt x="7" y="1016"/>
                    </a:lnTo>
                    <a:lnTo>
                      <a:pt x="10" y="1006"/>
                    </a:lnTo>
                    <a:lnTo>
                      <a:pt x="19" y="1008"/>
                    </a:lnTo>
                    <a:lnTo>
                      <a:pt x="21" y="1013"/>
                    </a:lnTo>
                    <a:lnTo>
                      <a:pt x="21" y="1018"/>
                    </a:lnTo>
                    <a:lnTo>
                      <a:pt x="29" y="1011"/>
                    </a:lnTo>
                    <a:lnTo>
                      <a:pt x="43" y="1013"/>
                    </a:lnTo>
                    <a:lnTo>
                      <a:pt x="46" y="1021"/>
                    </a:lnTo>
                    <a:lnTo>
                      <a:pt x="38" y="1043"/>
                    </a:lnTo>
                    <a:lnTo>
                      <a:pt x="39" y="1047"/>
                    </a:lnTo>
                    <a:lnTo>
                      <a:pt x="36" y="1050"/>
                    </a:lnTo>
                    <a:lnTo>
                      <a:pt x="32" y="1050"/>
                    </a:lnTo>
                    <a:lnTo>
                      <a:pt x="32" y="1054"/>
                    </a:lnTo>
                    <a:lnTo>
                      <a:pt x="46" y="1060"/>
                    </a:lnTo>
                    <a:lnTo>
                      <a:pt x="65" y="1062"/>
                    </a:lnTo>
                    <a:lnTo>
                      <a:pt x="63" y="1074"/>
                    </a:lnTo>
                    <a:lnTo>
                      <a:pt x="54" y="1070"/>
                    </a:lnTo>
                    <a:lnTo>
                      <a:pt x="39" y="1070"/>
                    </a:lnTo>
                    <a:lnTo>
                      <a:pt x="31" y="1067"/>
                    </a:lnTo>
                    <a:lnTo>
                      <a:pt x="31" y="1072"/>
                    </a:lnTo>
                    <a:lnTo>
                      <a:pt x="41" y="1098"/>
                    </a:lnTo>
                    <a:lnTo>
                      <a:pt x="41" y="1132"/>
                    </a:lnTo>
                    <a:lnTo>
                      <a:pt x="49" y="1123"/>
                    </a:lnTo>
                    <a:lnTo>
                      <a:pt x="49" y="1113"/>
                    </a:lnTo>
                    <a:lnTo>
                      <a:pt x="53" y="1115"/>
                    </a:lnTo>
                    <a:lnTo>
                      <a:pt x="53" y="1140"/>
                    </a:lnTo>
                    <a:lnTo>
                      <a:pt x="48" y="1143"/>
                    </a:lnTo>
                    <a:lnTo>
                      <a:pt x="41" y="1149"/>
                    </a:lnTo>
                    <a:lnTo>
                      <a:pt x="38" y="1155"/>
                    </a:lnTo>
                    <a:lnTo>
                      <a:pt x="34" y="1159"/>
                    </a:lnTo>
                    <a:lnTo>
                      <a:pt x="31" y="1164"/>
                    </a:lnTo>
                    <a:lnTo>
                      <a:pt x="38" y="1167"/>
                    </a:lnTo>
                    <a:lnTo>
                      <a:pt x="44" y="1172"/>
                    </a:lnTo>
                    <a:lnTo>
                      <a:pt x="51" y="1172"/>
                    </a:lnTo>
                    <a:lnTo>
                      <a:pt x="49" y="1181"/>
                    </a:lnTo>
                    <a:lnTo>
                      <a:pt x="48" y="1188"/>
                    </a:lnTo>
                    <a:lnTo>
                      <a:pt x="53" y="1188"/>
                    </a:lnTo>
                    <a:lnTo>
                      <a:pt x="53" y="1196"/>
                    </a:lnTo>
                    <a:lnTo>
                      <a:pt x="46" y="1199"/>
                    </a:lnTo>
                    <a:lnTo>
                      <a:pt x="51" y="1206"/>
                    </a:lnTo>
                    <a:lnTo>
                      <a:pt x="60" y="1218"/>
                    </a:lnTo>
                    <a:lnTo>
                      <a:pt x="56" y="1259"/>
                    </a:lnTo>
                    <a:lnTo>
                      <a:pt x="60" y="1266"/>
                    </a:lnTo>
                    <a:lnTo>
                      <a:pt x="65" y="1288"/>
                    </a:lnTo>
                    <a:lnTo>
                      <a:pt x="66" y="1293"/>
                    </a:lnTo>
                    <a:lnTo>
                      <a:pt x="75" y="1289"/>
                    </a:lnTo>
                    <a:lnTo>
                      <a:pt x="78" y="1278"/>
                    </a:lnTo>
                    <a:lnTo>
                      <a:pt x="87" y="1269"/>
                    </a:lnTo>
                    <a:lnTo>
                      <a:pt x="97" y="1271"/>
                    </a:lnTo>
                    <a:lnTo>
                      <a:pt x="107" y="1266"/>
                    </a:lnTo>
                    <a:lnTo>
                      <a:pt x="121" y="1276"/>
                    </a:lnTo>
                    <a:lnTo>
                      <a:pt x="126" y="1286"/>
                    </a:lnTo>
                    <a:lnTo>
                      <a:pt x="119" y="1298"/>
                    </a:lnTo>
                    <a:lnTo>
                      <a:pt x="114" y="1308"/>
                    </a:lnTo>
                    <a:lnTo>
                      <a:pt x="112" y="1315"/>
                    </a:lnTo>
                    <a:lnTo>
                      <a:pt x="105" y="1315"/>
                    </a:lnTo>
                    <a:lnTo>
                      <a:pt x="105" y="1305"/>
                    </a:lnTo>
                    <a:lnTo>
                      <a:pt x="97" y="1310"/>
                    </a:lnTo>
                    <a:lnTo>
                      <a:pt x="95" y="1318"/>
                    </a:lnTo>
                    <a:lnTo>
                      <a:pt x="104" y="1323"/>
                    </a:lnTo>
                    <a:lnTo>
                      <a:pt x="112" y="1328"/>
                    </a:lnTo>
                    <a:lnTo>
                      <a:pt x="119" y="1330"/>
                    </a:lnTo>
                    <a:lnTo>
                      <a:pt x="122" y="1332"/>
                    </a:lnTo>
                    <a:lnTo>
                      <a:pt x="131" y="1330"/>
                    </a:lnTo>
                    <a:lnTo>
                      <a:pt x="133" y="1323"/>
                    </a:lnTo>
                    <a:lnTo>
                      <a:pt x="134" y="1305"/>
                    </a:lnTo>
                    <a:lnTo>
                      <a:pt x="138" y="1288"/>
                    </a:lnTo>
                    <a:lnTo>
                      <a:pt x="141" y="1279"/>
                    </a:lnTo>
                    <a:lnTo>
                      <a:pt x="151" y="1276"/>
                    </a:lnTo>
                    <a:lnTo>
                      <a:pt x="166" y="1272"/>
                    </a:lnTo>
                    <a:lnTo>
                      <a:pt x="173" y="1264"/>
                    </a:lnTo>
                    <a:lnTo>
                      <a:pt x="173" y="1255"/>
                    </a:lnTo>
                    <a:lnTo>
                      <a:pt x="129" y="1247"/>
                    </a:lnTo>
                    <a:lnTo>
                      <a:pt x="110" y="1245"/>
                    </a:lnTo>
                    <a:lnTo>
                      <a:pt x="99" y="1225"/>
                    </a:lnTo>
                    <a:lnTo>
                      <a:pt x="95" y="1182"/>
                    </a:lnTo>
                    <a:lnTo>
                      <a:pt x="83" y="1191"/>
                    </a:lnTo>
                    <a:lnTo>
                      <a:pt x="71" y="1188"/>
                    </a:lnTo>
                    <a:lnTo>
                      <a:pt x="65" y="1155"/>
                    </a:lnTo>
                    <a:lnTo>
                      <a:pt x="82" y="1115"/>
                    </a:lnTo>
                    <a:lnTo>
                      <a:pt x="92" y="1089"/>
                    </a:lnTo>
                    <a:lnTo>
                      <a:pt x="94" y="1047"/>
                    </a:lnTo>
                    <a:lnTo>
                      <a:pt x="110" y="1013"/>
                    </a:lnTo>
                    <a:lnTo>
                      <a:pt x="114" y="969"/>
                    </a:lnTo>
                    <a:lnTo>
                      <a:pt x="116" y="953"/>
                    </a:lnTo>
                    <a:lnTo>
                      <a:pt x="126" y="933"/>
                    </a:lnTo>
                    <a:lnTo>
                      <a:pt x="121" y="925"/>
                    </a:lnTo>
                    <a:lnTo>
                      <a:pt x="110" y="914"/>
                    </a:lnTo>
                    <a:lnTo>
                      <a:pt x="110" y="835"/>
                    </a:lnTo>
                    <a:lnTo>
                      <a:pt x="114" y="772"/>
                    </a:lnTo>
                    <a:lnTo>
                      <a:pt x="117" y="738"/>
                    </a:lnTo>
                    <a:lnTo>
                      <a:pt x="127" y="714"/>
                    </a:lnTo>
                    <a:lnTo>
                      <a:pt x="131" y="697"/>
                    </a:lnTo>
                    <a:lnTo>
                      <a:pt x="131" y="673"/>
                    </a:lnTo>
                    <a:lnTo>
                      <a:pt x="127" y="651"/>
                    </a:lnTo>
                    <a:lnTo>
                      <a:pt x="127" y="638"/>
                    </a:lnTo>
                    <a:lnTo>
                      <a:pt x="136" y="619"/>
                    </a:lnTo>
                    <a:lnTo>
                      <a:pt x="160" y="572"/>
                    </a:lnTo>
                    <a:lnTo>
                      <a:pt x="163" y="533"/>
                    </a:lnTo>
                    <a:lnTo>
                      <a:pt x="165" y="470"/>
                    </a:lnTo>
                    <a:lnTo>
                      <a:pt x="173" y="410"/>
                    </a:lnTo>
                    <a:lnTo>
                      <a:pt x="190" y="359"/>
                    </a:lnTo>
                    <a:lnTo>
                      <a:pt x="226" y="283"/>
                    </a:lnTo>
                    <a:lnTo>
                      <a:pt x="246" y="224"/>
                    </a:lnTo>
                    <a:lnTo>
                      <a:pt x="251" y="212"/>
                    </a:lnTo>
                    <a:lnTo>
                      <a:pt x="255" y="200"/>
                    </a:lnTo>
                    <a:lnTo>
                      <a:pt x="258" y="188"/>
                    </a:lnTo>
                    <a:lnTo>
                      <a:pt x="251" y="191"/>
                    </a:lnTo>
                    <a:lnTo>
                      <a:pt x="248" y="191"/>
                    </a:lnTo>
                    <a:lnTo>
                      <a:pt x="243" y="181"/>
                    </a:lnTo>
                    <a:lnTo>
                      <a:pt x="239" y="159"/>
                    </a:lnTo>
                    <a:lnTo>
                      <a:pt x="233" y="130"/>
                    </a:lnTo>
                    <a:lnTo>
                      <a:pt x="214" y="103"/>
                    </a:lnTo>
                    <a:lnTo>
                      <a:pt x="204" y="76"/>
                    </a:lnTo>
                    <a:lnTo>
                      <a:pt x="197" y="56"/>
                    </a:lnTo>
                    <a:lnTo>
                      <a:pt x="194" y="35"/>
                    </a:lnTo>
                    <a:lnTo>
                      <a:pt x="183" y="17"/>
                    </a:lnTo>
                    <a:lnTo>
                      <a:pt x="173" y="8"/>
                    </a:lnTo>
                    <a:lnTo>
                      <a:pt x="163" y="1"/>
                    </a:lnTo>
                    <a:lnTo>
                      <a:pt x="156" y="0"/>
                    </a:lnTo>
                    <a:lnTo>
                      <a:pt x="136" y="13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105" name="Freeform 57"/>
              <p:cNvSpPr>
                <a:spLocks/>
              </p:cNvSpPr>
              <p:nvPr/>
            </p:nvSpPr>
            <p:spPr bwMode="auto">
              <a:xfrm>
                <a:off x="2419315" y="3964737"/>
                <a:ext cx="60319" cy="49781"/>
              </a:xfrm>
              <a:custGeom>
                <a:avLst/>
                <a:gdLst>
                  <a:gd name="T0" fmla="*/ 35 w 105"/>
                  <a:gd name="T1" fmla="*/ 12 h 109"/>
                  <a:gd name="T2" fmla="*/ 34 w 105"/>
                  <a:gd name="T3" fmla="*/ 10 h 109"/>
                  <a:gd name="T4" fmla="*/ 33 w 105"/>
                  <a:gd name="T5" fmla="*/ 7 h 109"/>
                  <a:gd name="T6" fmla="*/ 33 w 105"/>
                  <a:gd name="T7" fmla="*/ 2 h 109"/>
                  <a:gd name="T8" fmla="*/ 33 w 105"/>
                  <a:gd name="T9" fmla="*/ 1 h 109"/>
                  <a:gd name="T10" fmla="*/ 32 w 105"/>
                  <a:gd name="T11" fmla="*/ 1 h 109"/>
                  <a:gd name="T12" fmla="*/ 28 w 105"/>
                  <a:gd name="T13" fmla="*/ 1 h 109"/>
                  <a:gd name="T14" fmla="*/ 25 w 105"/>
                  <a:gd name="T15" fmla="*/ 0 h 109"/>
                  <a:gd name="T16" fmla="*/ 23 w 105"/>
                  <a:gd name="T17" fmla="*/ 1 h 109"/>
                  <a:gd name="T18" fmla="*/ 22 w 105"/>
                  <a:gd name="T19" fmla="*/ 2 h 109"/>
                  <a:gd name="T20" fmla="*/ 19 w 105"/>
                  <a:gd name="T21" fmla="*/ 3 h 109"/>
                  <a:gd name="T22" fmla="*/ 17 w 105"/>
                  <a:gd name="T23" fmla="*/ 3 h 109"/>
                  <a:gd name="T24" fmla="*/ 16 w 105"/>
                  <a:gd name="T25" fmla="*/ 5 h 109"/>
                  <a:gd name="T26" fmla="*/ 13 w 105"/>
                  <a:gd name="T27" fmla="*/ 6 h 109"/>
                  <a:gd name="T28" fmla="*/ 13 w 105"/>
                  <a:gd name="T29" fmla="*/ 7 h 109"/>
                  <a:gd name="T30" fmla="*/ 13 w 105"/>
                  <a:gd name="T31" fmla="*/ 8 h 109"/>
                  <a:gd name="T32" fmla="*/ 15 w 105"/>
                  <a:gd name="T33" fmla="*/ 10 h 109"/>
                  <a:gd name="T34" fmla="*/ 17 w 105"/>
                  <a:gd name="T35" fmla="*/ 12 h 109"/>
                  <a:gd name="T36" fmla="*/ 24 w 105"/>
                  <a:gd name="T37" fmla="*/ 12 h 109"/>
                  <a:gd name="T38" fmla="*/ 28 w 105"/>
                  <a:gd name="T39" fmla="*/ 11 h 109"/>
                  <a:gd name="T40" fmla="*/ 28 w 105"/>
                  <a:gd name="T41" fmla="*/ 12 h 109"/>
                  <a:gd name="T42" fmla="*/ 24 w 105"/>
                  <a:gd name="T43" fmla="*/ 14 h 109"/>
                  <a:gd name="T44" fmla="*/ 20 w 105"/>
                  <a:gd name="T45" fmla="*/ 17 h 109"/>
                  <a:gd name="T46" fmla="*/ 19 w 105"/>
                  <a:gd name="T47" fmla="*/ 17 h 109"/>
                  <a:gd name="T48" fmla="*/ 18 w 105"/>
                  <a:gd name="T49" fmla="*/ 19 h 109"/>
                  <a:gd name="T50" fmla="*/ 17 w 105"/>
                  <a:gd name="T51" fmla="*/ 20 h 109"/>
                  <a:gd name="T52" fmla="*/ 20 w 105"/>
                  <a:gd name="T53" fmla="*/ 23 h 109"/>
                  <a:gd name="T54" fmla="*/ 20 w 105"/>
                  <a:gd name="T55" fmla="*/ 24 h 109"/>
                  <a:gd name="T56" fmla="*/ 24 w 105"/>
                  <a:gd name="T57" fmla="*/ 25 h 109"/>
                  <a:gd name="T58" fmla="*/ 26 w 105"/>
                  <a:gd name="T59" fmla="*/ 26 h 109"/>
                  <a:gd name="T60" fmla="*/ 26 w 105"/>
                  <a:gd name="T61" fmla="*/ 28 h 109"/>
                  <a:gd name="T62" fmla="*/ 24 w 105"/>
                  <a:gd name="T63" fmla="*/ 29 h 109"/>
                  <a:gd name="T64" fmla="*/ 23 w 105"/>
                  <a:gd name="T65" fmla="*/ 29 h 109"/>
                  <a:gd name="T66" fmla="*/ 23 w 105"/>
                  <a:gd name="T67" fmla="*/ 28 h 109"/>
                  <a:gd name="T68" fmla="*/ 24 w 105"/>
                  <a:gd name="T69" fmla="*/ 27 h 109"/>
                  <a:gd name="T70" fmla="*/ 22 w 105"/>
                  <a:gd name="T71" fmla="*/ 27 h 109"/>
                  <a:gd name="T72" fmla="*/ 19 w 105"/>
                  <a:gd name="T73" fmla="*/ 26 h 109"/>
                  <a:gd name="T74" fmla="*/ 18 w 105"/>
                  <a:gd name="T75" fmla="*/ 27 h 109"/>
                  <a:gd name="T76" fmla="*/ 14 w 105"/>
                  <a:gd name="T77" fmla="*/ 27 h 109"/>
                  <a:gd name="T78" fmla="*/ 13 w 105"/>
                  <a:gd name="T79" fmla="*/ 28 h 109"/>
                  <a:gd name="T80" fmla="*/ 11 w 105"/>
                  <a:gd name="T81" fmla="*/ 27 h 109"/>
                  <a:gd name="T82" fmla="*/ 9 w 105"/>
                  <a:gd name="T83" fmla="*/ 27 h 109"/>
                  <a:gd name="T84" fmla="*/ 2 w 105"/>
                  <a:gd name="T85" fmla="*/ 27 h 109"/>
                  <a:gd name="T86" fmla="*/ 0 w 105"/>
                  <a:gd name="T87" fmla="*/ 28 h 109"/>
                  <a:gd name="T88" fmla="*/ 2 w 105"/>
                  <a:gd name="T89" fmla="*/ 31 h 109"/>
                  <a:gd name="T90" fmla="*/ 8 w 105"/>
                  <a:gd name="T91" fmla="*/ 31 h 109"/>
                  <a:gd name="T92" fmla="*/ 11 w 105"/>
                  <a:gd name="T93" fmla="*/ 30 h 109"/>
                  <a:gd name="T94" fmla="*/ 10 w 105"/>
                  <a:gd name="T95" fmla="*/ 31 h 109"/>
                  <a:gd name="T96" fmla="*/ 12 w 105"/>
                  <a:gd name="T97" fmla="*/ 33 h 109"/>
                  <a:gd name="T98" fmla="*/ 33 w 105"/>
                  <a:gd name="T99" fmla="*/ 33 h 109"/>
                  <a:gd name="T100" fmla="*/ 36 w 105"/>
                  <a:gd name="T101" fmla="*/ 33 h 109"/>
                  <a:gd name="T102" fmla="*/ 36 w 105"/>
                  <a:gd name="T103" fmla="*/ 33 h 109"/>
                  <a:gd name="T104" fmla="*/ 35 w 105"/>
                  <a:gd name="T105" fmla="*/ 12 h 109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w 105"/>
                  <a:gd name="T160" fmla="*/ 0 h 109"/>
                  <a:gd name="T161" fmla="*/ 105 w 105"/>
                  <a:gd name="T162" fmla="*/ 109 h 109"/>
                </a:gdLst>
                <a:ahLst/>
                <a:cxnLst>
                  <a:cxn ang="T106">
                    <a:pos x="T0" y="T1"/>
                  </a:cxn>
                  <a:cxn ang="T107">
                    <a:pos x="T2" y="T3"/>
                  </a:cxn>
                  <a:cxn ang="T108">
                    <a:pos x="T4" y="T5"/>
                  </a:cxn>
                  <a:cxn ang="T109">
                    <a:pos x="T6" y="T7"/>
                  </a:cxn>
                  <a:cxn ang="T110">
                    <a:pos x="T8" y="T9"/>
                  </a:cxn>
                  <a:cxn ang="T111">
                    <a:pos x="T10" y="T11"/>
                  </a:cxn>
                  <a:cxn ang="T112">
                    <a:pos x="T12" y="T13"/>
                  </a:cxn>
                  <a:cxn ang="T113">
                    <a:pos x="T14" y="T15"/>
                  </a:cxn>
                  <a:cxn ang="T114">
                    <a:pos x="T16" y="T17"/>
                  </a:cxn>
                  <a:cxn ang="T115">
                    <a:pos x="T18" y="T19"/>
                  </a:cxn>
                  <a:cxn ang="T116">
                    <a:pos x="T20" y="T21"/>
                  </a:cxn>
                  <a:cxn ang="T117">
                    <a:pos x="T22" y="T23"/>
                  </a:cxn>
                  <a:cxn ang="T118">
                    <a:pos x="T24" y="T25"/>
                  </a:cxn>
                  <a:cxn ang="T119">
                    <a:pos x="T26" y="T27"/>
                  </a:cxn>
                  <a:cxn ang="T120">
                    <a:pos x="T28" y="T29"/>
                  </a:cxn>
                  <a:cxn ang="T121">
                    <a:pos x="T30" y="T31"/>
                  </a:cxn>
                  <a:cxn ang="T122">
                    <a:pos x="T32" y="T33"/>
                  </a:cxn>
                  <a:cxn ang="T123">
                    <a:pos x="T34" y="T35"/>
                  </a:cxn>
                  <a:cxn ang="T124">
                    <a:pos x="T36" y="T37"/>
                  </a:cxn>
                  <a:cxn ang="T125">
                    <a:pos x="T38" y="T39"/>
                  </a:cxn>
                  <a:cxn ang="T126">
                    <a:pos x="T40" y="T41"/>
                  </a:cxn>
                  <a:cxn ang="T127">
                    <a:pos x="T42" y="T43"/>
                  </a:cxn>
                  <a:cxn ang="T128">
                    <a:pos x="T44" y="T45"/>
                  </a:cxn>
                  <a:cxn ang="T129">
                    <a:pos x="T46" y="T47"/>
                  </a:cxn>
                  <a:cxn ang="T130">
                    <a:pos x="T48" y="T49"/>
                  </a:cxn>
                  <a:cxn ang="T131">
                    <a:pos x="T50" y="T51"/>
                  </a:cxn>
                  <a:cxn ang="T132">
                    <a:pos x="T52" y="T53"/>
                  </a:cxn>
                  <a:cxn ang="T133">
                    <a:pos x="T54" y="T55"/>
                  </a:cxn>
                  <a:cxn ang="T134">
                    <a:pos x="T56" y="T57"/>
                  </a:cxn>
                  <a:cxn ang="T135">
                    <a:pos x="T58" y="T59"/>
                  </a:cxn>
                  <a:cxn ang="T136">
                    <a:pos x="T60" y="T61"/>
                  </a:cxn>
                  <a:cxn ang="T137">
                    <a:pos x="T62" y="T63"/>
                  </a:cxn>
                  <a:cxn ang="T138">
                    <a:pos x="T64" y="T65"/>
                  </a:cxn>
                  <a:cxn ang="T139">
                    <a:pos x="T66" y="T67"/>
                  </a:cxn>
                  <a:cxn ang="T140">
                    <a:pos x="T68" y="T69"/>
                  </a:cxn>
                  <a:cxn ang="T141">
                    <a:pos x="T70" y="T71"/>
                  </a:cxn>
                  <a:cxn ang="T142">
                    <a:pos x="T72" y="T73"/>
                  </a:cxn>
                  <a:cxn ang="T143">
                    <a:pos x="T74" y="T75"/>
                  </a:cxn>
                  <a:cxn ang="T144">
                    <a:pos x="T76" y="T77"/>
                  </a:cxn>
                  <a:cxn ang="T145">
                    <a:pos x="T78" y="T79"/>
                  </a:cxn>
                  <a:cxn ang="T146">
                    <a:pos x="T80" y="T81"/>
                  </a:cxn>
                  <a:cxn ang="T147">
                    <a:pos x="T82" y="T83"/>
                  </a:cxn>
                  <a:cxn ang="T148">
                    <a:pos x="T84" y="T85"/>
                  </a:cxn>
                  <a:cxn ang="T149">
                    <a:pos x="T86" y="T87"/>
                  </a:cxn>
                  <a:cxn ang="T150">
                    <a:pos x="T88" y="T89"/>
                  </a:cxn>
                  <a:cxn ang="T151">
                    <a:pos x="T90" y="T91"/>
                  </a:cxn>
                  <a:cxn ang="T152">
                    <a:pos x="T92" y="T93"/>
                  </a:cxn>
                  <a:cxn ang="T153">
                    <a:pos x="T94" y="T95"/>
                  </a:cxn>
                  <a:cxn ang="T154">
                    <a:pos x="T96" y="T97"/>
                  </a:cxn>
                  <a:cxn ang="T155">
                    <a:pos x="T98" y="T99"/>
                  </a:cxn>
                  <a:cxn ang="T156">
                    <a:pos x="T100" y="T101"/>
                  </a:cxn>
                  <a:cxn ang="T157">
                    <a:pos x="T102" y="T103"/>
                  </a:cxn>
                  <a:cxn ang="T158">
                    <a:pos x="T104" y="T105"/>
                  </a:cxn>
                </a:cxnLst>
                <a:rect l="T159" t="T160" r="T161" b="T162"/>
                <a:pathLst>
                  <a:path w="105" h="109">
                    <a:moveTo>
                      <a:pt x="102" y="38"/>
                    </a:moveTo>
                    <a:lnTo>
                      <a:pt x="100" y="34"/>
                    </a:lnTo>
                    <a:lnTo>
                      <a:pt x="97" y="22"/>
                    </a:lnTo>
                    <a:lnTo>
                      <a:pt x="97" y="6"/>
                    </a:lnTo>
                    <a:lnTo>
                      <a:pt x="95" y="4"/>
                    </a:lnTo>
                    <a:lnTo>
                      <a:pt x="93" y="2"/>
                    </a:lnTo>
                    <a:lnTo>
                      <a:pt x="82" y="4"/>
                    </a:lnTo>
                    <a:lnTo>
                      <a:pt x="73" y="0"/>
                    </a:lnTo>
                    <a:lnTo>
                      <a:pt x="68" y="4"/>
                    </a:lnTo>
                    <a:lnTo>
                      <a:pt x="65" y="7"/>
                    </a:lnTo>
                    <a:lnTo>
                      <a:pt x="54" y="11"/>
                    </a:lnTo>
                    <a:lnTo>
                      <a:pt x="49" y="11"/>
                    </a:lnTo>
                    <a:lnTo>
                      <a:pt x="46" y="17"/>
                    </a:lnTo>
                    <a:lnTo>
                      <a:pt x="39" y="21"/>
                    </a:lnTo>
                    <a:lnTo>
                      <a:pt x="37" y="24"/>
                    </a:lnTo>
                    <a:lnTo>
                      <a:pt x="39" y="28"/>
                    </a:lnTo>
                    <a:lnTo>
                      <a:pt x="44" y="33"/>
                    </a:lnTo>
                    <a:lnTo>
                      <a:pt x="51" y="38"/>
                    </a:lnTo>
                    <a:lnTo>
                      <a:pt x="70" y="38"/>
                    </a:lnTo>
                    <a:lnTo>
                      <a:pt x="83" y="36"/>
                    </a:lnTo>
                    <a:lnTo>
                      <a:pt x="82" y="39"/>
                    </a:lnTo>
                    <a:lnTo>
                      <a:pt x="70" y="46"/>
                    </a:lnTo>
                    <a:lnTo>
                      <a:pt x="59" y="56"/>
                    </a:lnTo>
                    <a:lnTo>
                      <a:pt x="56" y="56"/>
                    </a:lnTo>
                    <a:lnTo>
                      <a:pt x="53" y="62"/>
                    </a:lnTo>
                    <a:lnTo>
                      <a:pt x="51" y="67"/>
                    </a:lnTo>
                    <a:lnTo>
                      <a:pt x="58" y="75"/>
                    </a:lnTo>
                    <a:lnTo>
                      <a:pt x="59" y="78"/>
                    </a:lnTo>
                    <a:lnTo>
                      <a:pt x="70" y="82"/>
                    </a:lnTo>
                    <a:lnTo>
                      <a:pt x="76" y="87"/>
                    </a:lnTo>
                    <a:lnTo>
                      <a:pt x="76" y="92"/>
                    </a:lnTo>
                    <a:lnTo>
                      <a:pt x="71" y="95"/>
                    </a:lnTo>
                    <a:lnTo>
                      <a:pt x="68" y="95"/>
                    </a:lnTo>
                    <a:lnTo>
                      <a:pt x="68" y="92"/>
                    </a:lnTo>
                    <a:lnTo>
                      <a:pt x="70" y="89"/>
                    </a:lnTo>
                    <a:lnTo>
                      <a:pt x="63" y="89"/>
                    </a:lnTo>
                    <a:lnTo>
                      <a:pt x="56" y="85"/>
                    </a:lnTo>
                    <a:lnTo>
                      <a:pt x="53" y="89"/>
                    </a:lnTo>
                    <a:lnTo>
                      <a:pt x="41" y="89"/>
                    </a:lnTo>
                    <a:lnTo>
                      <a:pt x="37" y="94"/>
                    </a:lnTo>
                    <a:lnTo>
                      <a:pt x="32" y="90"/>
                    </a:lnTo>
                    <a:lnTo>
                      <a:pt x="27" y="90"/>
                    </a:lnTo>
                    <a:lnTo>
                      <a:pt x="7" y="90"/>
                    </a:lnTo>
                    <a:lnTo>
                      <a:pt x="0" y="94"/>
                    </a:lnTo>
                    <a:lnTo>
                      <a:pt x="7" y="101"/>
                    </a:lnTo>
                    <a:lnTo>
                      <a:pt x="24" y="102"/>
                    </a:lnTo>
                    <a:lnTo>
                      <a:pt x="31" y="99"/>
                    </a:lnTo>
                    <a:lnTo>
                      <a:pt x="29" y="104"/>
                    </a:lnTo>
                    <a:lnTo>
                      <a:pt x="34" y="109"/>
                    </a:lnTo>
                    <a:lnTo>
                      <a:pt x="97" y="109"/>
                    </a:lnTo>
                    <a:lnTo>
                      <a:pt x="104" y="109"/>
                    </a:lnTo>
                    <a:lnTo>
                      <a:pt x="105" y="109"/>
                    </a:lnTo>
                    <a:lnTo>
                      <a:pt x="102" y="38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106" name="Freeform 58"/>
              <p:cNvSpPr>
                <a:spLocks/>
              </p:cNvSpPr>
              <p:nvPr/>
            </p:nvSpPr>
            <p:spPr bwMode="auto">
              <a:xfrm>
                <a:off x="2400644" y="3964737"/>
                <a:ext cx="24415" cy="18836"/>
              </a:xfrm>
              <a:custGeom>
                <a:avLst/>
                <a:gdLst>
                  <a:gd name="T0" fmla="*/ 4 w 40"/>
                  <a:gd name="T1" fmla="*/ 13 h 37"/>
                  <a:gd name="T2" fmla="*/ 4 w 40"/>
                  <a:gd name="T3" fmla="*/ 10 h 37"/>
                  <a:gd name="T4" fmla="*/ 6 w 40"/>
                  <a:gd name="T5" fmla="*/ 8 h 37"/>
                  <a:gd name="T6" fmla="*/ 10 w 40"/>
                  <a:gd name="T7" fmla="*/ 6 h 37"/>
                  <a:gd name="T8" fmla="*/ 12 w 40"/>
                  <a:gd name="T9" fmla="*/ 6 h 37"/>
                  <a:gd name="T10" fmla="*/ 15 w 40"/>
                  <a:gd name="T11" fmla="*/ 4 h 37"/>
                  <a:gd name="T12" fmla="*/ 15 w 40"/>
                  <a:gd name="T13" fmla="*/ 2 h 37"/>
                  <a:gd name="T14" fmla="*/ 12 w 40"/>
                  <a:gd name="T15" fmla="*/ 0 h 37"/>
                  <a:gd name="T16" fmla="*/ 10 w 40"/>
                  <a:gd name="T17" fmla="*/ 0 h 37"/>
                  <a:gd name="T18" fmla="*/ 8 w 40"/>
                  <a:gd name="T19" fmla="*/ 1 h 37"/>
                  <a:gd name="T20" fmla="*/ 6 w 40"/>
                  <a:gd name="T21" fmla="*/ 2 h 37"/>
                  <a:gd name="T22" fmla="*/ 3 w 40"/>
                  <a:gd name="T23" fmla="*/ 2 h 37"/>
                  <a:gd name="T24" fmla="*/ 2 w 40"/>
                  <a:gd name="T25" fmla="*/ 4 h 37"/>
                  <a:gd name="T26" fmla="*/ 2 w 40"/>
                  <a:gd name="T27" fmla="*/ 9 h 37"/>
                  <a:gd name="T28" fmla="*/ 0 w 40"/>
                  <a:gd name="T29" fmla="*/ 9 h 37"/>
                  <a:gd name="T30" fmla="*/ 0 w 40"/>
                  <a:gd name="T31" fmla="*/ 10 h 37"/>
                  <a:gd name="T32" fmla="*/ 3 w 40"/>
                  <a:gd name="T33" fmla="*/ 13 h 37"/>
                  <a:gd name="T34" fmla="*/ 4 w 40"/>
                  <a:gd name="T35" fmla="*/ 13 h 37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40"/>
                  <a:gd name="T55" fmla="*/ 0 h 37"/>
                  <a:gd name="T56" fmla="*/ 40 w 40"/>
                  <a:gd name="T57" fmla="*/ 37 h 37"/>
                </a:gdLst>
                <a:ahLst/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40" h="37">
                    <a:moveTo>
                      <a:pt x="11" y="37"/>
                    </a:moveTo>
                    <a:lnTo>
                      <a:pt x="11" y="28"/>
                    </a:lnTo>
                    <a:lnTo>
                      <a:pt x="17" y="23"/>
                    </a:lnTo>
                    <a:lnTo>
                      <a:pt x="28" y="18"/>
                    </a:lnTo>
                    <a:lnTo>
                      <a:pt x="32" y="16"/>
                    </a:lnTo>
                    <a:lnTo>
                      <a:pt x="39" y="11"/>
                    </a:lnTo>
                    <a:lnTo>
                      <a:pt x="40" y="6"/>
                    </a:lnTo>
                    <a:lnTo>
                      <a:pt x="33" y="0"/>
                    </a:lnTo>
                    <a:lnTo>
                      <a:pt x="27" y="0"/>
                    </a:lnTo>
                    <a:lnTo>
                      <a:pt x="20" y="3"/>
                    </a:lnTo>
                    <a:lnTo>
                      <a:pt x="17" y="6"/>
                    </a:lnTo>
                    <a:lnTo>
                      <a:pt x="8" y="6"/>
                    </a:lnTo>
                    <a:lnTo>
                      <a:pt x="5" y="11"/>
                    </a:lnTo>
                    <a:lnTo>
                      <a:pt x="5" y="25"/>
                    </a:lnTo>
                    <a:lnTo>
                      <a:pt x="0" y="25"/>
                    </a:lnTo>
                    <a:lnTo>
                      <a:pt x="0" y="28"/>
                    </a:lnTo>
                    <a:lnTo>
                      <a:pt x="8" y="37"/>
                    </a:lnTo>
                    <a:lnTo>
                      <a:pt x="11" y="37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107" name="Freeform 59"/>
              <p:cNvSpPr>
                <a:spLocks/>
              </p:cNvSpPr>
              <p:nvPr/>
            </p:nvSpPr>
            <p:spPr bwMode="auto">
              <a:xfrm>
                <a:off x="2386282" y="3983573"/>
                <a:ext cx="22979" cy="12109"/>
              </a:xfrm>
              <a:custGeom>
                <a:avLst/>
                <a:gdLst>
                  <a:gd name="T0" fmla="*/ 13 w 43"/>
                  <a:gd name="T1" fmla="*/ 8 h 29"/>
                  <a:gd name="T2" fmla="*/ 11 w 43"/>
                  <a:gd name="T3" fmla="*/ 7 h 29"/>
                  <a:gd name="T4" fmla="*/ 5 w 43"/>
                  <a:gd name="T5" fmla="*/ 7 h 29"/>
                  <a:gd name="T6" fmla="*/ 5 w 43"/>
                  <a:gd name="T7" fmla="*/ 5 h 29"/>
                  <a:gd name="T8" fmla="*/ 3 w 43"/>
                  <a:gd name="T9" fmla="*/ 3 h 29"/>
                  <a:gd name="T10" fmla="*/ 1 w 43"/>
                  <a:gd name="T11" fmla="*/ 2 h 29"/>
                  <a:gd name="T12" fmla="*/ 0 w 43"/>
                  <a:gd name="T13" fmla="*/ 1 h 29"/>
                  <a:gd name="T14" fmla="*/ 1 w 43"/>
                  <a:gd name="T15" fmla="*/ 0 h 29"/>
                  <a:gd name="T16" fmla="*/ 4 w 43"/>
                  <a:gd name="T17" fmla="*/ 1 h 29"/>
                  <a:gd name="T18" fmla="*/ 7 w 43"/>
                  <a:gd name="T19" fmla="*/ 1 h 29"/>
                  <a:gd name="T20" fmla="*/ 12 w 43"/>
                  <a:gd name="T21" fmla="*/ 4 h 29"/>
                  <a:gd name="T22" fmla="*/ 15 w 43"/>
                  <a:gd name="T23" fmla="*/ 4 h 29"/>
                  <a:gd name="T24" fmla="*/ 15 w 43"/>
                  <a:gd name="T25" fmla="*/ 6 h 29"/>
                  <a:gd name="T26" fmla="*/ 13 w 43"/>
                  <a:gd name="T27" fmla="*/ 8 h 29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43"/>
                  <a:gd name="T43" fmla="*/ 0 h 29"/>
                  <a:gd name="T44" fmla="*/ 43 w 43"/>
                  <a:gd name="T45" fmla="*/ 29 h 29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43" h="29">
                    <a:moveTo>
                      <a:pt x="36" y="29"/>
                    </a:moveTo>
                    <a:lnTo>
                      <a:pt x="31" y="27"/>
                    </a:lnTo>
                    <a:lnTo>
                      <a:pt x="14" y="24"/>
                    </a:lnTo>
                    <a:lnTo>
                      <a:pt x="14" y="17"/>
                    </a:lnTo>
                    <a:lnTo>
                      <a:pt x="9" y="10"/>
                    </a:lnTo>
                    <a:lnTo>
                      <a:pt x="4" y="7"/>
                    </a:lnTo>
                    <a:lnTo>
                      <a:pt x="0" y="2"/>
                    </a:lnTo>
                    <a:lnTo>
                      <a:pt x="4" y="0"/>
                    </a:lnTo>
                    <a:lnTo>
                      <a:pt x="12" y="4"/>
                    </a:lnTo>
                    <a:lnTo>
                      <a:pt x="19" y="4"/>
                    </a:lnTo>
                    <a:lnTo>
                      <a:pt x="34" y="14"/>
                    </a:lnTo>
                    <a:lnTo>
                      <a:pt x="43" y="15"/>
                    </a:lnTo>
                    <a:lnTo>
                      <a:pt x="43" y="22"/>
                    </a:lnTo>
                    <a:lnTo>
                      <a:pt x="36" y="29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108" name="Freeform 60"/>
              <p:cNvSpPr>
                <a:spLocks/>
              </p:cNvSpPr>
              <p:nvPr/>
            </p:nvSpPr>
            <p:spPr bwMode="auto">
              <a:xfrm>
                <a:off x="2452346" y="4018554"/>
                <a:ext cx="27288" cy="12109"/>
              </a:xfrm>
              <a:custGeom>
                <a:avLst/>
                <a:gdLst>
                  <a:gd name="T0" fmla="*/ 16 w 43"/>
                  <a:gd name="T1" fmla="*/ 1 h 24"/>
                  <a:gd name="T2" fmla="*/ 13 w 43"/>
                  <a:gd name="T3" fmla="*/ 0 h 24"/>
                  <a:gd name="T4" fmla="*/ 1 w 43"/>
                  <a:gd name="T5" fmla="*/ 3 h 24"/>
                  <a:gd name="T6" fmla="*/ 0 w 43"/>
                  <a:gd name="T7" fmla="*/ 4 h 24"/>
                  <a:gd name="T8" fmla="*/ 3 w 43"/>
                  <a:gd name="T9" fmla="*/ 4 h 24"/>
                  <a:gd name="T10" fmla="*/ 4 w 43"/>
                  <a:gd name="T11" fmla="*/ 6 h 24"/>
                  <a:gd name="T12" fmla="*/ 7 w 43"/>
                  <a:gd name="T13" fmla="*/ 8 h 24"/>
                  <a:gd name="T14" fmla="*/ 8 w 43"/>
                  <a:gd name="T15" fmla="*/ 6 h 24"/>
                  <a:gd name="T16" fmla="*/ 9 w 43"/>
                  <a:gd name="T17" fmla="*/ 4 h 24"/>
                  <a:gd name="T18" fmla="*/ 11 w 43"/>
                  <a:gd name="T19" fmla="*/ 2 h 24"/>
                  <a:gd name="T20" fmla="*/ 16 w 43"/>
                  <a:gd name="T21" fmla="*/ 1 h 24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43"/>
                  <a:gd name="T34" fmla="*/ 0 h 24"/>
                  <a:gd name="T35" fmla="*/ 43 w 43"/>
                  <a:gd name="T36" fmla="*/ 24 h 24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43" h="24">
                    <a:moveTo>
                      <a:pt x="43" y="3"/>
                    </a:moveTo>
                    <a:lnTo>
                      <a:pt x="36" y="0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7" y="12"/>
                    </a:lnTo>
                    <a:lnTo>
                      <a:pt x="10" y="18"/>
                    </a:lnTo>
                    <a:lnTo>
                      <a:pt x="19" y="24"/>
                    </a:lnTo>
                    <a:lnTo>
                      <a:pt x="21" y="18"/>
                    </a:lnTo>
                    <a:lnTo>
                      <a:pt x="24" y="13"/>
                    </a:lnTo>
                    <a:lnTo>
                      <a:pt x="29" y="7"/>
                    </a:lnTo>
                    <a:lnTo>
                      <a:pt x="43" y="3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109" name="Freeform 61"/>
              <p:cNvSpPr>
                <a:spLocks/>
              </p:cNvSpPr>
              <p:nvPr/>
            </p:nvSpPr>
            <p:spPr bwMode="auto">
              <a:xfrm>
                <a:off x="2370485" y="3968774"/>
                <a:ext cx="24414" cy="13454"/>
              </a:xfrm>
              <a:custGeom>
                <a:avLst/>
                <a:gdLst>
                  <a:gd name="T0" fmla="*/ 12 w 39"/>
                  <a:gd name="T1" fmla="*/ 9 h 27"/>
                  <a:gd name="T2" fmla="*/ 9 w 39"/>
                  <a:gd name="T3" fmla="*/ 7 h 27"/>
                  <a:gd name="T4" fmla="*/ 6 w 39"/>
                  <a:gd name="T5" fmla="*/ 6 h 27"/>
                  <a:gd name="T6" fmla="*/ 1 w 39"/>
                  <a:gd name="T7" fmla="*/ 2 h 27"/>
                  <a:gd name="T8" fmla="*/ 0 w 39"/>
                  <a:gd name="T9" fmla="*/ 0 h 27"/>
                  <a:gd name="T10" fmla="*/ 5 w 39"/>
                  <a:gd name="T11" fmla="*/ 3 h 27"/>
                  <a:gd name="T12" fmla="*/ 8 w 39"/>
                  <a:gd name="T13" fmla="*/ 3 h 27"/>
                  <a:gd name="T14" fmla="*/ 10 w 39"/>
                  <a:gd name="T15" fmla="*/ 5 h 27"/>
                  <a:gd name="T16" fmla="*/ 11 w 39"/>
                  <a:gd name="T17" fmla="*/ 6 h 27"/>
                  <a:gd name="T18" fmla="*/ 15 w 39"/>
                  <a:gd name="T19" fmla="*/ 8 h 27"/>
                  <a:gd name="T20" fmla="*/ 12 w 39"/>
                  <a:gd name="T21" fmla="*/ 9 h 2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39"/>
                  <a:gd name="T34" fmla="*/ 0 h 27"/>
                  <a:gd name="T35" fmla="*/ 39 w 39"/>
                  <a:gd name="T36" fmla="*/ 27 h 27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39" h="27">
                    <a:moveTo>
                      <a:pt x="32" y="27"/>
                    </a:moveTo>
                    <a:lnTo>
                      <a:pt x="24" y="22"/>
                    </a:lnTo>
                    <a:lnTo>
                      <a:pt x="15" y="17"/>
                    </a:lnTo>
                    <a:lnTo>
                      <a:pt x="2" y="7"/>
                    </a:lnTo>
                    <a:lnTo>
                      <a:pt x="0" y="0"/>
                    </a:lnTo>
                    <a:lnTo>
                      <a:pt x="14" y="8"/>
                    </a:lnTo>
                    <a:lnTo>
                      <a:pt x="20" y="8"/>
                    </a:lnTo>
                    <a:lnTo>
                      <a:pt x="25" y="15"/>
                    </a:lnTo>
                    <a:lnTo>
                      <a:pt x="29" y="19"/>
                    </a:lnTo>
                    <a:lnTo>
                      <a:pt x="39" y="25"/>
                    </a:lnTo>
                    <a:lnTo>
                      <a:pt x="32" y="27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110" name="Freeform 62"/>
              <p:cNvSpPr>
                <a:spLocks/>
              </p:cNvSpPr>
              <p:nvPr/>
            </p:nvSpPr>
            <p:spPr bwMode="auto">
              <a:xfrm>
                <a:off x="2433676" y="3988955"/>
                <a:ext cx="12925" cy="13454"/>
              </a:xfrm>
              <a:custGeom>
                <a:avLst/>
                <a:gdLst>
                  <a:gd name="T0" fmla="*/ 3 w 17"/>
                  <a:gd name="T1" fmla="*/ 8 h 22"/>
                  <a:gd name="T2" fmla="*/ 1 w 17"/>
                  <a:gd name="T3" fmla="*/ 7 h 22"/>
                  <a:gd name="T4" fmla="*/ 1 w 17"/>
                  <a:gd name="T5" fmla="*/ 5 h 22"/>
                  <a:gd name="T6" fmla="*/ 0 w 17"/>
                  <a:gd name="T7" fmla="*/ 2 h 22"/>
                  <a:gd name="T8" fmla="*/ 4 w 17"/>
                  <a:gd name="T9" fmla="*/ 3 h 22"/>
                  <a:gd name="T10" fmla="*/ 5 w 17"/>
                  <a:gd name="T11" fmla="*/ 0 h 22"/>
                  <a:gd name="T12" fmla="*/ 7 w 17"/>
                  <a:gd name="T13" fmla="*/ 1 h 22"/>
                  <a:gd name="T14" fmla="*/ 6 w 17"/>
                  <a:gd name="T15" fmla="*/ 5 h 22"/>
                  <a:gd name="T16" fmla="*/ 3 w 17"/>
                  <a:gd name="T17" fmla="*/ 8 h 22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22"/>
                  <a:gd name="T29" fmla="*/ 17 w 17"/>
                  <a:gd name="T30" fmla="*/ 22 h 22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22">
                    <a:moveTo>
                      <a:pt x="8" y="22"/>
                    </a:moveTo>
                    <a:lnTo>
                      <a:pt x="3" y="20"/>
                    </a:lnTo>
                    <a:lnTo>
                      <a:pt x="2" y="13"/>
                    </a:lnTo>
                    <a:lnTo>
                      <a:pt x="0" y="5"/>
                    </a:lnTo>
                    <a:lnTo>
                      <a:pt x="10" y="7"/>
                    </a:lnTo>
                    <a:lnTo>
                      <a:pt x="12" y="0"/>
                    </a:lnTo>
                    <a:lnTo>
                      <a:pt x="17" y="3"/>
                    </a:lnTo>
                    <a:lnTo>
                      <a:pt x="15" y="13"/>
                    </a:lnTo>
                    <a:lnTo>
                      <a:pt x="8" y="22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111" name="Freeform 63"/>
              <p:cNvSpPr>
                <a:spLocks/>
              </p:cNvSpPr>
              <p:nvPr/>
            </p:nvSpPr>
            <p:spPr bwMode="auto">
              <a:xfrm>
                <a:off x="2425059" y="3995682"/>
                <a:ext cx="8617" cy="8072"/>
              </a:xfrm>
              <a:custGeom>
                <a:avLst/>
                <a:gdLst>
                  <a:gd name="T0" fmla="*/ 4 w 12"/>
                  <a:gd name="T1" fmla="*/ 5 h 16"/>
                  <a:gd name="T2" fmla="*/ 1 w 12"/>
                  <a:gd name="T3" fmla="*/ 4 h 16"/>
                  <a:gd name="T4" fmla="*/ 0 w 12"/>
                  <a:gd name="T5" fmla="*/ 2 h 16"/>
                  <a:gd name="T6" fmla="*/ 0 w 12"/>
                  <a:gd name="T7" fmla="*/ 0 h 16"/>
                  <a:gd name="T8" fmla="*/ 2 w 12"/>
                  <a:gd name="T9" fmla="*/ 1 h 16"/>
                  <a:gd name="T10" fmla="*/ 3 w 12"/>
                  <a:gd name="T11" fmla="*/ 2 h 16"/>
                  <a:gd name="T12" fmla="*/ 5 w 12"/>
                  <a:gd name="T13" fmla="*/ 2 h 16"/>
                  <a:gd name="T14" fmla="*/ 5 w 12"/>
                  <a:gd name="T15" fmla="*/ 4 h 16"/>
                  <a:gd name="T16" fmla="*/ 4 w 12"/>
                  <a:gd name="T17" fmla="*/ 5 h 1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2"/>
                  <a:gd name="T28" fmla="*/ 0 h 16"/>
                  <a:gd name="T29" fmla="*/ 12 w 12"/>
                  <a:gd name="T30" fmla="*/ 16 h 1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2" h="16">
                    <a:moveTo>
                      <a:pt x="10" y="16"/>
                    </a:moveTo>
                    <a:lnTo>
                      <a:pt x="3" y="12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5" y="4"/>
                    </a:lnTo>
                    <a:lnTo>
                      <a:pt x="8" y="5"/>
                    </a:lnTo>
                    <a:lnTo>
                      <a:pt x="12" y="7"/>
                    </a:lnTo>
                    <a:lnTo>
                      <a:pt x="12" y="14"/>
                    </a:lnTo>
                    <a:lnTo>
                      <a:pt x="10" y="16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112" name="Freeform 64"/>
              <p:cNvSpPr>
                <a:spLocks/>
              </p:cNvSpPr>
              <p:nvPr/>
            </p:nvSpPr>
            <p:spPr bwMode="auto">
              <a:xfrm>
                <a:off x="2410698" y="3995682"/>
                <a:ext cx="11489" cy="6727"/>
              </a:xfrm>
              <a:custGeom>
                <a:avLst/>
                <a:gdLst>
                  <a:gd name="T0" fmla="*/ 6 w 15"/>
                  <a:gd name="T1" fmla="*/ 4 h 12"/>
                  <a:gd name="T2" fmla="*/ 2 w 15"/>
                  <a:gd name="T3" fmla="*/ 4 h 12"/>
                  <a:gd name="T4" fmla="*/ 1 w 15"/>
                  <a:gd name="T5" fmla="*/ 2 h 12"/>
                  <a:gd name="T6" fmla="*/ 0 w 15"/>
                  <a:gd name="T7" fmla="*/ 1 h 12"/>
                  <a:gd name="T8" fmla="*/ 1 w 15"/>
                  <a:gd name="T9" fmla="*/ 1 h 12"/>
                  <a:gd name="T10" fmla="*/ 3 w 15"/>
                  <a:gd name="T11" fmla="*/ 0 h 12"/>
                  <a:gd name="T12" fmla="*/ 4 w 15"/>
                  <a:gd name="T13" fmla="*/ 0 h 12"/>
                  <a:gd name="T14" fmla="*/ 5 w 15"/>
                  <a:gd name="T15" fmla="*/ 2 h 12"/>
                  <a:gd name="T16" fmla="*/ 6 w 15"/>
                  <a:gd name="T17" fmla="*/ 4 h 12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5"/>
                  <a:gd name="T28" fmla="*/ 0 h 12"/>
                  <a:gd name="T29" fmla="*/ 15 w 15"/>
                  <a:gd name="T30" fmla="*/ 12 h 12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5" h="12">
                    <a:moveTo>
                      <a:pt x="15" y="12"/>
                    </a:moveTo>
                    <a:lnTo>
                      <a:pt x="6" y="12"/>
                    </a:lnTo>
                    <a:lnTo>
                      <a:pt x="3" y="7"/>
                    </a:lnTo>
                    <a:lnTo>
                      <a:pt x="0" y="3"/>
                    </a:lnTo>
                    <a:lnTo>
                      <a:pt x="3" y="3"/>
                    </a:lnTo>
                    <a:lnTo>
                      <a:pt x="8" y="0"/>
                    </a:lnTo>
                    <a:lnTo>
                      <a:pt x="11" y="0"/>
                    </a:lnTo>
                    <a:lnTo>
                      <a:pt x="13" y="7"/>
                    </a:lnTo>
                    <a:lnTo>
                      <a:pt x="15" y="12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113" name="Freeform 65"/>
              <p:cNvSpPr>
                <a:spLocks/>
              </p:cNvSpPr>
              <p:nvPr/>
            </p:nvSpPr>
            <p:spPr bwMode="auto">
              <a:xfrm>
                <a:off x="2410698" y="2791539"/>
                <a:ext cx="58882" cy="29599"/>
              </a:xfrm>
              <a:custGeom>
                <a:avLst/>
                <a:gdLst>
                  <a:gd name="T0" fmla="*/ 6 w 95"/>
                  <a:gd name="T1" fmla="*/ 18 h 51"/>
                  <a:gd name="T2" fmla="*/ 9 w 95"/>
                  <a:gd name="T3" fmla="*/ 17 h 51"/>
                  <a:gd name="T4" fmla="*/ 14 w 95"/>
                  <a:gd name="T5" fmla="*/ 17 h 51"/>
                  <a:gd name="T6" fmla="*/ 21 w 95"/>
                  <a:gd name="T7" fmla="*/ 15 h 51"/>
                  <a:gd name="T8" fmla="*/ 26 w 95"/>
                  <a:gd name="T9" fmla="*/ 14 h 51"/>
                  <a:gd name="T10" fmla="*/ 29 w 95"/>
                  <a:gd name="T11" fmla="*/ 15 h 51"/>
                  <a:gd name="T12" fmla="*/ 34 w 95"/>
                  <a:gd name="T13" fmla="*/ 15 h 51"/>
                  <a:gd name="T14" fmla="*/ 35 w 95"/>
                  <a:gd name="T15" fmla="*/ 13 h 51"/>
                  <a:gd name="T16" fmla="*/ 29 w 95"/>
                  <a:gd name="T17" fmla="*/ 8 h 51"/>
                  <a:gd name="T18" fmla="*/ 20 w 95"/>
                  <a:gd name="T19" fmla="*/ 3 h 51"/>
                  <a:gd name="T20" fmla="*/ 10 w 95"/>
                  <a:gd name="T21" fmla="*/ 1 h 51"/>
                  <a:gd name="T22" fmla="*/ 0 w 95"/>
                  <a:gd name="T23" fmla="*/ 0 h 51"/>
                  <a:gd name="T24" fmla="*/ 6 w 95"/>
                  <a:gd name="T25" fmla="*/ 18 h 51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95"/>
                  <a:gd name="T40" fmla="*/ 0 h 51"/>
                  <a:gd name="T41" fmla="*/ 95 w 95"/>
                  <a:gd name="T42" fmla="*/ 51 h 51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95" h="51">
                    <a:moveTo>
                      <a:pt x="17" y="51"/>
                    </a:moveTo>
                    <a:lnTo>
                      <a:pt x="24" y="48"/>
                    </a:lnTo>
                    <a:lnTo>
                      <a:pt x="37" y="48"/>
                    </a:lnTo>
                    <a:lnTo>
                      <a:pt x="58" y="43"/>
                    </a:lnTo>
                    <a:lnTo>
                      <a:pt x="70" y="39"/>
                    </a:lnTo>
                    <a:lnTo>
                      <a:pt x="78" y="43"/>
                    </a:lnTo>
                    <a:lnTo>
                      <a:pt x="93" y="43"/>
                    </a:lnTo>
                    <a:lnTo>
                      <a:pt x="95" y="36"/>
                    </a:lnTo>
                    <a:lnTo>
                      <a:pt x="78" y="22"/>
                    </a:lnTo>
                    <a:lnTo>
                      <a:pt x="53" y="9"/>
                    </a:lnTo>
                    <a:lnTo>
                      <a:pt x="27" y="2"/>
                    </a:lnTo>
                    <a:lnTo>
                      <a:pt x="0" y="0"/>
                    </a:lnTo>
                    <a:lnTo>
                      <a:pt x="17" y="51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114" name="Freeform 66"/>
              <p:cNvSpPr>
                <a:spLocks/>
              </p:cNvSpPr>
              <p:nvPr/>
            </p:nvSpPr>
            <p:spPr bwMode="auto">
              <a:xfrm>
                <a:off x="2591655" y="2963752"/>
                <a:ext cx="87606" cy="102251"/>
              </a:xfrm>
              <a:custGeom>
                <a:avLst/>
                <a:gdLst>
                  <a:gd name="T0" fmla="*/ 47 w 150"/>
                  <a:gd name="T1" fmla="*/ 21 h 209"/>
                  <a:gd name="T2" fmla="*/ 43 w 150"/>
                  <a:gd name="T3" fmla="*/ 20 h 209"/>
                  <a:gd name="T4" fmla="*/ 34 w 150"/>
                  <a:gd name="T5" fmla="*/ 20 h 209"/>
                  <a:gd name="T6" fmla="*/ 27 w 150"/>
                  <a:gd name="T7" fmla="*/ 18 h 209"/>
                  <a:gd name="T8" fmla="*/ 24 w 150"/>
                  <a:gd name="T9" fmla="*/ 16 h 209"/>
                  <a:gd name="T10" fmla="*/ 24 w 150"/>
                  <a:gd name="T11" fmla="*/ 15 h 209"/>
                  <a:gd name="T12" fmla="*/ 26 w 150"/>
                  <a:gd name="T13" fmla="*/ 14 h 209"/>
                  <a:gd name="T14" fmla="*/ 28 w 150"/>
                  <a:gd name="T15" fmla="*/ 11 h 209"/>
                  <a:gd name="T16" fmla="*/ 27 w 150"/>
                  <a:gd name="T17" fmla="*/ 8 h 209"/>
                  <a:gd name="T18" fmla="*/ 23 w 150"/>
                  <a:gd name="T19" fmla="*/ 4 h 209"/>
                  <a:gd name="T20" fmla="*/ 18 w 150"/>
                  <a:gd name="T21" fmla="*/ 0 h 209"/>
                  <a:gd name="T22" fmla="*/ 15 w 150"/>
                  <a:gd name="T23" fmla="*/ 4 h 209"/>
                  <a:gd name="T24" fmla="*/ 11 w 150"/>
                  <a:gd name="T25" fmla="*/ 6 h 209"/>
                  <a:gd name="T26" fmla="*/ 7 w 150"/>
                  <a:gd name="T27" fmla="*/ 10 h 209"/>
                  <a:gd name="T28" fmla="*/ 3 w 150"/>
                  <a:gd name="T29" fmla="*/ 15 h 209"/>
                  <a:gd name="T30" fmla="*/ 0 w 150"/>
                  <a:gd name="T31" fmla="*/ 20 h 209"/>
                  <a:gd name="T32" fmla="*/ 2 w 150"/>
                  <a:gd name="T33" fmla="*/ 25 h 209"/>
                  <a:gd name="T34" fmla="*/ 6 w 150"/>
                  <a:gd name="T35" fmla="*/ 29 h 209"/>
                  <a:gd name="T36" fmla="*/ 10 w 150"/>
                  <a:gd name="T37" fmla="*/ 31 h 209"/>
                  <a:gd name="T38" fmla="*/ 11 w 150"/>
                  <a:gd name="T39" fmla="*/ 32 h 209"/>
                  <a:gd name="T40" fmla="*/ 15 w 150"/>
                  <a:gd name="T41" fmla="*/ 33 h 209"/>
                  <a:gd name="T42" fmla="*/ 17 w 150"/>
                  <a:gd name="T43" fmla="*/ 37 h 209"/>
                  <a:gd name="T44" fmla="*/ 17 w 150"/>
                  <a:gd name="T45" fmla="*/ 43 h 209"/>
                  <a:gd name="T46" fmla="*/ 16 w 150"/>
                  <a:gd name="T47" fmla="*/ 49 h 209"/>
                  <a:gd name="T48" fmla="*/ 15 w 150"/>
                  <a:gd name="T49" fmla="*/ 55 h 209"/>
                  <a:gd name="T50" fmla="*/ 17 w 150"/>
                  <a:gd name="T51" fmla="*/ 58 h 209"/>
                  <a:gd name="T52" fmla="*/ 19 w 150"/>
                  <a:gd name="T53" fmla="*/ 61 h 209"/>
                  <a:gd name="T54" fmla="*/ 25 w 150"/>
                  <a:gd name="T55" fmla="*/ 64 h 209"/>
                  <a:gd name="T56" fmla="*/ 30 w 150"/>
                  <a:gd name="T57" fmla="*/ 66 h 209"/>
                  <a:gd name="T58" fmla="*/ 32 w 150"/>
                  <a:gd name="T59" fmla="*/ 66 h 209"/>
                  <a:gd name="T60" fmla="*/ 34 w 150"/>
                  <a:gd name="T61" fmla="*/ 63 h 209"/>
                  <a:gd name="T62" fmla="*/ 38 w 150"/>
                  <a:gd name="T63" fmla="*/ 62 h 209"/>
                  <a:gd name="T64" fmla="*/ 40 w 150"/>
                  <a:gd name="T65" fmla="*/ 61 h 209"/>
                  <a:gd name="T66" fmla="*/ 49 w 150"/>
                  <a:gd name="T67" fmla="*/ 62 h 209"/>
                  <a:gd name="T68" fmla="*/ 52 w 150"/>
                  <a:gd name="T69" fmla="*/ 61 h 209"/>
                  <a:gd name="T70" fmla="*/ 50 w 150"/>
                  <a:gd name="T71" fmla="*/ 59 h 209"/>
                  <a:gd name="T72" fmla="*/ 45 w 150"/>
                  <a:gd name="T73" fmla="*/ 55 h 209"/>
                  <a:gd name="T74" fmla="*/ 40 w 150"/>
                  <a:gd name="T75" fmla="*/ 49 h 209"/>
                  <a:gd name="T76" fmla="*/ 37 w 150"/>
                  <a:gd name="T77" fmla="*/ 45 h 209"/>
                  <a:gd name="T78" fmla="*/ 36 w 150"/>
                  <a:gd name="T79" fmla="*/ 41 h 209"/>
                  <a:gd name="T80" fmla="*/ 37 w 150"/>
                  <a:gd name="T81" fmla="*/ 36 h 209"/>
                  <a:gd name="T82" fmla="*/ 40 w 150"/>
                  <a:gd name="T83" fmla="*/ 33 h 209"/>
                  <a:gd name="T84" fmla="*/ 45 w 150"/>
                  <a:gd name="T85" fmla="*/ 27 h 209"/>
                  <a:gd name="T86" fmla="*/ 47 w 150"/>
                  <a:gd name="T87" fmla="*/ 21 h 209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w 150"/>
                  <a:gd name="T133" fmla="*/ 0 h 209"/>
                  <a:gd name="T134" fmla="*/ 150 w 150"/>
                  <a:gd name="T135" fmla="*/ 209 h 209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T132" t="T133" r="T134" b="T135"/>
                <a:pathLst>
                  <a:path w="150" h="209">
                    <a:moveTo>
                      <a:pt x="136" y="66"/>
                    </a:moveTo>
                    <a:lnTo>
                      <a:pt x="123" y="64"/>
                    </a:lnTo>
                    <a:lnTo>
                      <a:pt x="99" y="64"/>
                    </a:lnTo>
                    <a:lnTo>
                      <a:pt x="77" y="58"/>
                    </a:lnTo>
                    <a:lnTo>
                      <a:pt x="70" y="51"/>
                    </a:lnTo>
                    <a:lnTo>
                      <a:pt x="70" y="47"/>
                    </a:lnTo>
                    <a:lnTo>
                      <a:pt x="75" y="44"/>
                    </a:lnTo>
                    <a:lnTo>
                      <a:pt x="80" y="36"/>
                    </a:lnTo>
                    <a:lnTo>
                      <a:pt x="77" y="25"/>
                    </a:lnTo>
                    <a:lnTo>
                      <a:pt x="67" y="13"/>
                    </a:lnTo>
                    <a:lnTo>
                      <a:pt x="51" y="0"/>
                    </a:lnTo>
                    <a:lnTo>
                      <a:pt x="43" y="12"/>
                    </a:lnTo>
                    <a:lnTo>
                      <a:pt x="31" y="20"/>
                    </a:lnTo>
                    <a:lnTo>
                      <a:pt x="19" y="32"/>
                    </a:lnTo>
                    <a:lnTo>
                      <a:pt x="9" y="47"/>
                    </a:lnTo>
                    <a:lnTo>
                      <a:pt x="0" y="64"/>
                    </a:lnTo>
                    <a:lnTo>
                      <a:pt x="5" y="80"/>
                    </a:lnTo>
                    <a:lnTo>
                      <a:pt x="17" y="93"/>
                    </a:lnTo>
                    <a:lnTo>
                      <a:pt x="28" y="97"/>
                    </a:lnTo>
                    <a:lnTo>
                      <a:pt x="33" y="100"/>
                    </a:lnTo>
                    <a:lnTo>
                      <a:pt x="43" y="105"/>
                    </a:lnTo>
                    <a:lnTo>
                      <a:pt x="48" y="117"/>
                    </a:lnTo>
                    <a:lnTo>
                      <a:pt x="48" y="137"/>
                    </a:lnTo>
                    <a:lnTo>
                      <a:pt x="46" y="156"/>
                    </a:lnTo>
                    <a:lnTo>
                      <a:pt x="44" y="173"/>
                    </a:lnTo>
                    <a:lnTo>
                      <a:pt x="48" y="185"/>
                    </a:lnTo>
                    <a:lnTo>
                      <a:pt x="55" y="193"/>
                    </a:lnTo>
                    <a:lnTo>
                      <a:pt x="73" y="204"/>
                    </a:lnTo>
                    <a:lnTo>
                      <a:pt x="87" y="209"/>
                    </a:lnTo>
                    <a:lnTo>
                      <a:pt x="92" y="209"/>
                    </a:lnTo>
                    <a:lnTo>
                      <a:pt x="97" y="200"/>
                    </a:lnTo>
                    <a:lnTo>
                      <a:pt x="109" y="195"/>
                    </a:lnTo>
                    <a:lnTo>
                      <a:pt x="116" y="193"/>
                    </a:lnTo>
                    <a:lnTo>
                      <a:pt x="141" y="195"/>
                    </a:lnTo>
                    <a:lnTo>
                      <a:pt x="150" y="193"/>
                    </a:lnTo>
                    <a:lnTo>
                      <a:pt x="143" y="187"/>
                    </a:lnTo>
                    <a:lnTo>
                      <a:pt x="131" y="175"/>
                    </a:lnTo>
                    <a:lnTo>
                      <a:pt x="116" y="156"/>
                    </a:lnTo>
                    <a:lnTo>
                      <a:pt x="106" y="141"/>
                    </a:lnTo>
                    <a:lnTo>
                      <a:pt x="104" y="131"/>
                    </a:lnTo>
                    <a:lnTo>
                      <a:pt x="106" y="115"/>
                    </a:lnTo>
                    <a:lnTo>
                      <a:pt x="116" y="105"/>
                    </a:lnTo>
                    <a:lnTo>
                      <a:pt x="131" y="85"/>
                    </a:lnTo>
                    <a:lnTo>
                      <a:pt x="136" y="66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115" name="Freeform 67"/>
              <p:cNvSpPr>
                <a:spLocks/>
              </p:cNvSpPr>
              <p:nvPr/>
            </p:nvSpPr>
            <p:spPr bwMode="auto">
              <a:xfrm>
                <a:off x="2651974" y="2997388"/>
                <a:ext cx="63191" cy="61889"/>
              </a:xfrm>
              <a:custGeom>
                <a:avLst/>
                <a:gdLst>
                  <a:gd name="T0" fmla="*/ 37 w 103"/>
                  <a:gd name="T1" fmla="*/ 2 h 127"/>
                  <a:gd name="T2" fmla="*/ 32 w 103"/>
                  <a:gd name="T3" fmla="*/ 0 h 127"/>
                  <a:gd name="T4" fmla="*/ 29 w 103"/>
                  <a:gd name="T5" fmla="*/ 2 h 127"/>
                  <a:gd name="T6" fmla="*/ 23 w 103"/>
                  <a:gd name="T7" fmla="*/ 0 h 127"/>
                  <a:gd name="T8" fmla="*/ 16 w 103"/>
                  <a:gd name="T9" fmla="*/ 0 h 127"/>
                  <a:gd name="T10" fmla="*/ 11 w 103"/>
                  <a:gd name="T11" fmla="*/ 0 h 127"/>
                  <a:gd name="T12" fmla="*/ 10 w 103"/>
                  <a:gd name="T13" fmla="*/ 6 h 127"/>
                  <a:gd name="T14" fmla="*/ 4 w 103"/>
                  <a:gd name="T15" fmla="*/ 13 h 127"/>
                  <a:gd name="T16" fmla="*/ 1 w 103"/>
                  <a:gd name="T17" fmla="*/ 16 h 127"/>
                  <a:gd name="T18" fmla="*/ 0 w 103"/>
                  <a:gd name="T19" fmla="*/ 21 h 127"/>
                  <a:gd name="T20" fmla="*/ 1 w 103"/>
                  <a:gd name="T21" fmla="*/ 24 h 127"/>
                  <a:gd name="T22" fmla="*/ 4 w 103"/>
                  <a:gd name="T23" fmla="*/ 29 h 127"/>
                  <a:gd name="T24" fmla="*/ 10 w 103"/>
                  <a:gd name="T25" fmla="*/ 35 h 127"/>
                  <a:gd name="T26" fmla="*/ 14 w 103"/>
                  <a:gd name="T27" fmla="*/ 39 h 127"/>
                  <a:gd name="T28" fmla="*/ 17 w 103"/>
                  <a:gd name="T29" fmla="*/ 41 h 127"/>
                  <a:gd name="T30" fmla="*/ 19 w 103"/>
                  <a:gd name="T31" fmla="*/ 38 h 127"/>
                  <a:gd name="T32" fmla="*/ 21 w 103"/>
                  <a:gd name="T33" fmla="*/ 37 h 127"/>
                  <a:gd name="T34" fmla="*/ 24 w 103"/>
                  <a:gd name="T35" fmla="*/ 36 h 127"/>
                  <a:gd name="T36" fmla="*/ 27 w 103"/>
                  <a:gd name="T37" fmla="*/ 36 h 127"/>
                  <a:gd name="T38" fmla="*/ 31 w 103"/>
                  <a:gd name="T39" fmla="*/ 36 h 127"/>
                  <a:gd name="T40" fmla="*/ 32 w 103"/>
                  <a:gd name="T41" fmla="*/ 38 h 127"/>
                  <a:gd name="T42" fmla="*/ 36 w 103"/>
                  <a:gd name="T43" fmla="*/ 32 h 127"/>
                  <a:gd name="T44" fmla="*/ 37 w 103"/>
                  <a:gd name="T45" fmla="*/ 30 h 127"/>
                  <a:gd name="T46" fmla="*/ 37 w 103"/>
                  <a:gd name="T47" fmla="*/ 26 h 127"/>
                  <a:gd name="T48" fmla="*/ 37 w 103"/>
                  <a:gd name="T49" fmla="*/ 24 h 127"/>
                  <a:gd name="T50" fmla="*/ 37 w 103"/>
                  <a:gd name="T51" fmla="*/ 21 h 127"/>
                  <a:gd name="T52" fmla="*/ 36 w 103"/>
                  <a:gd name="T53" fmla="*/ 18 h 127"/>
                  <a:gd name="T54" fmla="*/ 33 w 103"/>
                  <a:gd name="T55" fmla="*/ 15 h 127"/>
                  <a:gd name="T56" fmla="*/ 33 w 103"/>
                  <a:gd name="T57" fmla="*/ 12 h 127"/>
                  <a:gd name="T58" fmla="*/ 35 w 103"/>
                  <a:gd name="T59" fmla="*/ 8 h 127"/>
                  <a:gd name="T60" fmla="*/ 37 w 103"/>
                  <a:gd name="T61" fmla="*/ 5 h 127"/>
                  <a:gd name="T62" fmla="*/ 37 w 103"/>
                  <a:gd name="T63" fmla="*/ 2 h 127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w 103"/>
                  <a:gd name="T97" fmla="*/ 0 h 127"/>
                  <a:gd name="T98" fmla="*/ 103 w 103"/>
                  <a:gd name="T99" fmla="*/ 127 h 127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T96" t="T97" r="T98" b="T99"/>
                <a:pathLst>
                  <a:path w="103" h="127">
                    <a:moveTo>
                      <a:pt x="103" y="7"/>
                    </a:moveTo>
                    <a:lnTo>
                      <a:pt x="88" y="0"/>
                    </a:lnTo>
                    <a:lnTo>
                      <a:pt x="80" y="7"/>
                    </a:lnTo>
                    <a:lnTo>
                      <a:pt x="64" y="0"/>
                    </a:lnTo>
                    <a:lnTo>
                      <a:pt x="44" y="0"/>
                    </a:lnTo>
                    <a:lnTo>
                      <a:pt x="32" y="0"/>
                    </a:lnTo>
                    <a:lnTo>
                      <a:pt x="27" y="19"/>
                    </a:lnTo>
                    <a:lnTo>
                      <a:pt x="12" y="39"/>
                    </a:lnTo>
                    <a:lnTo>
                      <a:pt x="2" y="49"/>
                    </a:lnTo>
                    <a:lnTo>
                      <a:pt x="0" y="65"/>
                    </a:lnTo>
                    <a:lnTo>
                      <a:pt x="2" y="75"/>
                    </a:lnTo>
                    <a:lnTo>
                      <a:pt x="12" y="90"/>
                    </a:lnTo>
                    <a:lnTo>
                      <a:pt x="27" y="109"/>
                    </a:lnTo>
                    <a:lnTo>
                      <a:pt x="39" y="121"/>
                    </a:lnTo>
                    <a:lnTo>
                      <a:pt x="46" y="127"/>
                    </a:lnTo>
                    <a:lnTo>
                      <a:pt x="53" y="119"/>
                    </a:lnTo>
                    <a:lnTo>
                      <a:pt x="59" y="114"/>
                    </a:lnTo>
                    <a:lnTo>
                      <a:pt x="68" y="110"/>
                    </a:lnTo>
                    <a:lnTo>
                      <a:pt x="75" y="110"/>
                    </a:lnTo>
                    <a:lnTo>
                      <a:pt x="85" y="112"/>
                    </a:lnTo>
                    <a:lnTo>
                      <a:pt x="90" y="117"/>
                    </a:lnTo>
                    <a:lnTo>
                      <a:pt x="100" y="100"/>
                    </a:lnTo>
                    <a:lnTo>
                      <a:pt x="102" y="93"/>
                    </a:lnTo>
                    <a:lnTo>
                      <a:pt x="103" y="82"/>
                    </a:lnTo>
                    <a:lnTo>
                      <a:pt x="103" y="75"/>
                    </a:lnTo>
                    <a:lnTo>
                      <a:pt x="102" y="65"/>
                    </a:lnTo>
                    <a:lnTo>
                      <a:pt x="100" y="56"/>
                    </a:lnTo>
                    <a:lnTo>
                      <a:pt x="93" y="48"/>
                    </a:lnTo>
                    <a:lnTo>
                      <a:pt x="93" y="37"/>
                    </a:lnTo>
                    <a:lnTo>
                      <a:pt x="97" y="26"/>
                    </a:lnTo>
                    <a:lnTo>
                      <a:pt x="102" y="15"/>
                    </a:lnTo>
                    <a:lnTo>
                      <a:pt x="103" y="7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116" name="Freeform 252"/>
              <p:cNvSpPr>
                <a:spLocks/>
              </p:cNvSpPr>
              <p:nvPr/>
            </p:nvSpPr>
            <p:spPr bwMode="auto">
              <a:xfrm>
                <a:off x="2379102" y="3009496"/>
                <a:ext cx="659200" cy="582563"/>
              </a:xfrm>
              <a:custGeom>
                <a:avLst/>
                <a:gdLst>
                  <a:gd name="T0" fmla="*/ 281 w 1110"/>
                  <a:gd name="T1" fmla="*/ 56 h 1174"/>
                  <a:gd name="T2" fmla="*/ 296 w 1110"/>
                  <a:gd name="T3" fmla="*/ 69 h 1174"/>
                  <a:gd name="T4" fmla="*/ 309 w 1110"/>
                  <a:gd name="T5" fmla="*/ 68 h 1174"/>
                  <a:gd name="T6" fmla="*/ 343 w 1110"/>
                  <a:gd name="T7" fmla="*/ 73 h 1174"/>
                  <a:gd name="T8" fmla="*/ 367 w 1110"/>
                  <a:gd name="T9" fmla="*/ 92 h 1174"/>
                  <a:gd name="T10" fmla="*/ 389 w 1110"/>
                  <a:gd name="T11" fmla="*/ 93 h 1174"/>
                  <a:gd name="T12" fmla="*/ 390 w 1110"/>
                  <a:gd name="T13" fmla="*/ 133 h 1174"/>
                  <a:gd name="T14" fmla="*/ 368 w 1110"/>
                  <a:gd name="T15" fmla="*/ 156 h 1174"/>
                  <a:gd name="T16" fmla="*/ 355 w 1110"/>
                  <a:gd name="T17" fmla="*/ 168 h 1174"/>
                  <a:gd name="T18" fmla="*/ 353 w 1110"/>
                  <a:gd name="T19" fmla="*/ 188 h 1174"/>
                  <a:gd name="T20" fmla="*/ 348 w 1110"/>
                  <a:gd name="T21" fmla="*/ 217 h 1174"/>
                  <a:gd name="T22" fmla="*/ 340 w 1110"/>
                  <a:gd name="T23" fmla="*/ 242 h 1174"/>
                  <a:gd name="T24" fmla="*/ 324 w 1110"/>
                  <a:gd name="T25" fmla="*/ 258 h 1174"/>
                  <a:gd name="T26" fmla="*/ 305 w 1110"/>
                  <a:gd name="T27" fmla="*/ 263 h 1174"/>
                  <a:gd name="T28" fmla="*/ 277 w 1110"/>
                  <a:gd name="T29" fmla="*/ 277 h 1174"/>
                  <a:gd name="T30" fmla="*/ 260 w 1110"/>
                  <a:gd name="T31" fmla="*/ 290 h 1174"/>
                  <a:gd name="T32" fmla="*/ 256 w 1110"/>
                  <a:gd name="T33" fmla="*/ 317 h 1174"/>
                  <a:gd name="T34" fmla="*/ 240 w 1110"/>
                  <a:gd name="T35" fmla="*/ 340 h 1174"/>
                  <a:gd name="T36" fmla="*/ 209 w 1110"/>
                  <a:gd name="T37" fmla="*/ 375 h 1174"/>
                  <a:gd name="T38" fmla="*/ 202 w 1110"/>
                  <a:gd name="T39" fmla="*/ 360 h 1174"/>
                  <a:gd name="T40" fmla="*/ 186 w 1110"/>
                  <a:gd name="T41" fmla="*/ 346 h 1174"/>
                  <a:gd name="T42" fmla="*/ 175 w 1110"/>
                  <a:gd name="T43" fmla="*/ 331 h 1174"/>
                  <a:gd name="T44" fmla="*/ 201 w 1110"/>
                  <a:gd name="T45" fmla="*/ 294 h 1174"/>
                  <a:gd name="T46" fmla="*/ 190 w 1110"/>
                  <a:gd name="T47" fmla="*/ 276 h 1174"/>
                  <a:gd name="T48" fmla="*/ 180 w 1110"/>
                  <a:gd name="T49" fmla="*/ 260 h 1174"/>
                  <a:gd name="T50" fmla="*/ 165 w 1110"/>
                  <a:gd name="T51" fmla="*/ 243 h 1174"/>
                  <a:gd name="T52" fmla="*/ 157 w 1110"/>
                  <a:gd name="T53" fmla="*/ 203 h 1174"/>
                  <a:gd name="T54" fmla="*/ 138 w 1110"/>
                  <a:gd name="T55" fmla="*/ 182 h 1174"/>
                  <a:gd name="T56" fmla="*/ 107 w 1110"/>
                  <a:gd name="T57" fmla="*/ 166 h 1174"/>
                  <a:gd name="T58" fmla="*/ 87 w 1110"/>
                  <a:gd name="T59" fmla="*/ 151 h 1174"/>
                  <a:gd name="T60" fmla="*/ 82 w 1110"/>
                  <a:gd name="T61" fmla="*/ 136 h 1174"/>
                  <a:gd name="T62" fmla="*/ 50 w 1110"/>
                  <a:gd name="T63" fmla="*/ 149 h 1174"/>
                  <a:gd name="T64" fmla="*/ 34 w 1110"/>
                  <a:gd name="T65" fmla="*/ 137 h 1174"/>
                  <a:gd name="T66" fmla="*/ 7 w 1110"/>
                  <a:gd name="T67" fmla="*/ 130 h 1174"/>
                  <a:gd name="T68" fmla="*/ 10 w 1110"/>
                  <a:gd name="T69" fmla="*/ 106 h 1174"/>
                  <a:gd name="T70" fmla="*/ 42 w 1110"/>
                  <a:gd name="T71" fmla="*/ 75 h 1174"/>
                  <a:gd name="T72" fmla="*/ 45 w 1110"/>
                  <a:gd name="T73" fmla="*/ 40 h 1174"/>
                  <a:gd name="T74" fmla="*/ 34 w 1110"/>
                  <a:gd name="T75" fmla="*/ 35 h 1174"/>
                  <a:gd name="T76" fmla="*/ 69 w 1110"/>
                  <a:gd name="T77" fmla="*/ 34 h 1174"/>
                  <a:gd name="T78" fmla="*/ 100 w 1110"/>
                  <a:gd name="T79" fmla="*/ 30 h 1174"/>
                  <a:gd name="T80" fmla="*/ 96 w 1110"/>
                  <a:gd name="T81" fmla="*/ 10 h 1174"/>
                  <a:gd name="T82" fmla="*/ 111 w 1110"/>
                  <a:gd name="T83" fmla="*/ 12 h 1174"/>
                  <a:gd name="T84" fmla="*/ 136 w 1110"/>
                  <a:gd name="T85" fmla="*/ 0 h 1174"/>
                  <a:gd name="T86" fmla="*/ 142 w 1110"/>
                  <a:gd name="T87" fmla="*/ 19 h 1174"/>
                  <a:gd name="T88" fmla="*/ 157 w 1110"/>
                  <a:gd name="T89" fmla="*/ 36 h 1174"/>
                  <a:gd name="T90" fmla="*/ 176 w 1110"/>
                  <a:gd name="T91" fmla="*/ 31 h 1174"/>
                  <a:gd name="T92" fmla="*/ 189 w 1110"/>
                  <a:gd name="T93" fmla="*/ 25 h 1174"/>
                  <a:gd name="T94" fmla="*/ 209 w 1110"/>
                  <a:gd name="T95" fmla="*/ 31 h 1174"/>
                  <a:gd name="T96" fmla="*/ 224 w 1110"/>
                  <a:gd name="T97" fmla="*/ 15 h 1174"/>
                  <a:gd name="T98" fmla="*/ 237 w 1110"/>
                  <a:gd name="T99" fmla="*/ 33 h 1174"/>
                  <a:gd name="T100" fmla="*/ 238 w 1110"/>
                  <a:gd name="T101" fmla="*/ 36 h 1174"/>
                  <a:gd name="T102" fmla="*/ 222 w 1110"/>
                  <a:gd name="T103" fmla="*/ 56 h 1174"/>
                  <a:gd name="T104" fmla="*/ 226 w 1110"/>
                  <a:gd name="T105" fmla="*/ 61 h 1174"/>
                  <a:gd name="T106" fmla="*/ 234 w 1110"/>
                  <a:gd name="T107" fmla="*/ 52 h 1174"/>
                  <a:gd name="T108" fmla="*/ 255 w 1110"/>
                  <a:gd name="T109" fmla="*/ 49 h 1174"/>
                  <a:gd name="T110" fmla="*/ 264 w 1110"/>
                  <a:gd name="T111" fmla="*/ 52 h 1174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w 1110"/>
                  <a:gd name="T169" fmla="*/ 0 h 1174"/>
                  <a:gd name="T170" fmla="*/ 1110 w 1110"/>
                  <a:gd name="T171" fmla="*/ 1174 h 1174"/>
                </a:gdLst>
                <a:ahLst/>
                <a:cxnLst>
                  <a:cxn ang="T112">
                    <a:pos x="T0" y="T1"/>
                  </a:cxn>
                  <a:cxn ang="T113">
                    <a:pos x="T2" y="T3"/>
                  </a:cxn>
                  <a:cxn ang="T114">
                    <a:pos x="T4" y="T5"/>
                  </a:cxn>
                  <a:cxn ang="T115">
                    <a:pos x="T6" y="T7"/>
                  </a:cxn>
                  <a:cxn ang="T116">
                    <a:pos x="T8" y="T9"/>
                  </a:cxn>
                  <a:cxn ang="T117">
                    <a:pos x="T10" y="T11"/>
                  </a:cxn>
                  <a:cxn ang="T118">
                    <a:pos x="T12" y="T13"/>
                  </a:cxn>
                  <a:cxn ang="T119">
                    <a:pos x="T14" y="T15"/>
                  </a:cxn>
                  <a:cxn ang="T120">
                    <a:pos x="T16" y="T17"/>
                  </a:cxn>
                  <a:cxn ang="T121">
                    <a:pos x="T18" y="T19"/>
                  </a:cxn>
                  <a:cxn ang="T122">
                    <a:pos x="T20" y="T21"/>
                  </a:cxn>
                  <a:cxn ang="T123">
                    <a:pos x="T22" y="T23"/>
                  </a:cxn>
                  <a:cxn ang="T124">
                    <a:pos x="T24" y="T25"/>
                  </a:cxn>
                  <a:cxn ang="T125">
                    <a:pos x="T26" y="T27"/>
                  </a:cxn>
                  <a:cxn ang="T126">
                    <a:pos x="T28" y="T29"/>
                  </a:cxn>
                  <a:cxn ang="T127">
                    <a:pos x="T30" y="T31"/>
                  </a:cxn>
                  <a:cxn ang="T128">
                    <a:pos x="T32" y="T33"/>
                  </a:cxn>
                  <a:cxn ang="T129">
                    <a:pos x="T34" y="T35"/>
                  </a:cxn>
                  <a:cxn ang="T130">
                    <a:pos x="T36" y="T37"/>
                  </a:cxn>
                  <a:cxn ang="T131">
                    <a:pos x="T38" y="T39"/>
                  </a:cxn>
                  <a:cxn ang="T132">
                    <a:pos x="T40" y="T41"/>
                  </a:cxn>
                  <a:cxn ang="T133">
                    <a:pos x="T42" y="T43"/>
                  </a:cxn>
                  <a:cxn ang="T134">
                    <a:pos x="T44" y="T45"/>
                  </a:cxn>
                  <a:cxn ang="T135">
                    <a:pos x="T46" y="T47"/>
                  </a:cxn>
                  <a:cxn ang="T136">
                    <a:pos x="T48" y="T49"/>
                  </a:cxn>
                  <a:cxn ang="T137">
                    <a:pos x="T50" y="T51"/>
                  </a:cxn>
                  <a:cxn ang="T138">
                    <a:pos x="T52" y="T53"/>
                  </a:cxn>
                  <a:cxn ang="T139">
                    <a:pos x="T54" y="T55"/>
                  </a:cxn>
                  <a:cxn ang="T140">
                    <a:pos x="T56" y="T57"/>
                  </a:cxn>
                  <a:cxn ang="T141">
                    <a:pos x="T58" y="T59"/>
                  </a:cxn>
                  <a:cxn ang="T142">
                    <a:pos x="T60" y="T61"/>
                  </a:cxn>
                  <a:cxn ang="T143">
                    <a:pos x="T62" y="T63"/>
                  </a:cxn>
                  <a:cxn ang="T144">
                    <a:pos x="T64" y="T65"/>
                  </a:cxn>
                  <a:cxn ang="T145">
                    <a:pos x="T66" y="T67"/>
                  </a:cxn>
                  <a:cxn ang="T146">
                    <a:pos x="T68" y="T69"/>
                  </a:cxn>
                  <a:cxn ang="T147">
                    <a:pos x="T70" y="T71"/>
                  </a:cxn>
                  <a:cxn ang="T148">
                    <a:pos x="T72" y="T73"/>
                  </a:cxn>
                  <a:cxn ang="T149">
                    <a:pos x="T74" y="T75"/>
                  </a:cxn>
                  <a:cxn ang="T150">
                    <a:pos x="T76" y="T77"/>
                  </a:cxn>
                  <a:cxn ang="T151">
                    <a:pos x="T78" y="T79"/>
                  </a:cxn>
                  <a:cxn ang="T152">
                    <a:pos x="T80" y="T81"/>
                  </a:cxn>
                  <a:cxn ang="T153">
                    <a:pos x="T82" y="T83"/>
                  </a:cxn>
                  <a:cxn ang="T154">
                    <a:pos x="T84" y="T85"/>
                  </a:cxn>
                  <a:cxn ang="T155">
                    <a:pos x="T86" y="T87"/>
                  </a:cxn>
                  <a:cxn ang="T156">
                    <a:pos x="T88" y="T89"/>
                  </a:cxn>
                  <a:cxn ang="T157">
                    <a:pos x="T90" y="T91"/>
                  </a:cxn>
                  <a:cxn ang="T158">
                    <a:pos x="T92" y="T93"/>
                  </a:cxn>
                  <a:cxn ang="T159">
                    <a:pos x="T94" y="T95"/>
                  </a:cxn>
                  <a:cxn ang="T160">
                    <a:pos x="T96" y="T97"/>
                  </a:cxn>
                  <a:cxn ang="T161">
                    <a:pos x="T98" y="T99"/>
                  </a:cxn>
                  <a:cxn ang="T162">
                    <a:pos x="T100" y="T101"/>
                  </a:cxn>
                  <a:cxn ang="T163">
                    <a:pos x="T102" y="T103"/>
                  </a:cxn>
                  <a:cxn ang="T164">
                    <a:pos x="T104" y="T105"/>
                  </a:cxn>
                  <a:cxn ang="T165">
                    <a:pos x="T106" y="T107"/>
                  </a:cxn>
                  <a:cxn ang="T166">
                    <a:pos x="T108" y="T109"/>
                  </a:cxn>
                  <a:cxn ang="T167">
                    <a:pos x="T110" y="T111"/>
                  </a:cxn>
                </a:cxnLst>
                <a:rect l="T168" t="T169" r="T170" b="T171"/>
                <a:pathLst>
                  <a:path w="1110" h="1174">
                    <a:moveTo>
                      <a:pt x="743" y="163"/>
                    </a:moveTo>
                    <a:lnTo>
                      <a:pt x="750" y="163"/>
                    </a:lnTo>
                    <a:lnTo>
                      <a:pt x="762" y="164"/>
                    </a:lnTo>
                    <a:lnTo>
                      <a:pt x="777" y="169"/>
                    </a:lnTo>
                    <a:lnTo>
                      <a:pt x="792" y="176"/>
                    </a:lnTo>
                    <a:lnTo>
                      <a:pt x="801" y="185"/>
                    </a:lnTo>
                    <a:lnTo>
                      <a:pt x="818" y="186"/>
                    </a:lnTo>
                    <a:lnTo>
                      <a:pt x="830" y="195"/>
                    </a:lnTo>
                    <a:lnTo>
                      <a:pt x="835" y="208"/>
                    </a:lnTo>
                    <a:lnTo>
                      <a:pt x="835" y="215"/>
                    </a:lnTo>
                    <a:lnTo>
                      <a:pt x="838" y="219"/>
                    </a:lnTo>
                    <a:lnTo>
                      <a:pt x="850" y="219"/>
                    </a:lnTo>
                    <a:lnTo>
                      <a:pt x="858" y="213"/>
                    </a:lnTo>
                    <a:lnTo>
                      <a:pt x="865" y="208"/>
                    </a:lnTo>
                    <a:lnTo>
                      <a:pt x="870" y="212"/>
                    </a:lnTo>
                    <a:lnTo>
                      <a:pt x="880" y="213"/>
                    </a:lnTo>
                    <a:lnTo>
                      <a:pt x="918" y="225"/>
                    </a:lnTo>
                    <a:lnTo>
                      <a:pt x="930" y="225"/>
                    </a:lnTo>
                    <a:lnTo>
                      <a:pt x="952" y="222"/>
                    </a:lnTo>
                    <a:lnTo>
                      <a:pt x="967" y="227"/>
                    </a:lnTo>
                    <a:lnTo>
                      <a:pt x="989" y="241"/>
                    </a:lnTo>
                    <a:lnTo>
                      <a:pt x="1016" y="263"/>
                    </a:lnTo>
                    <a:lnTo>
                      <a:pt x="1025" y="283"/>
                    </a:lnTo>
                    <a:lnTo>
                      <a:pt x="1030" y="288"/>
                    </a:lnTo>
                    <a:lnTo>
                      <a:pt x="1035" y="288"/>
                    </a:lnTo>
                    <a:lnTo>
                      <a:pt x="1045" y="286"/>
                    </a:lnTo>
                    <a:lnTo>
                      <a:pt x="1057" y="285"/>
                    </a:lnTo>
                    <a:lnTo>
                      <a:pt x="1067" y="286"/>
                    </a:lnTo>
                    <a:lnTo>
                      <a:pt x="1081" y="290"/>
                    </a:lnTo>
                    <a:lnTo>
                      <a:pt x="1096" y="291"/>
                    </a:lnTo>
                    <a:lnTo>
                      <a:pt x="1104" y="305"/>
                    </a:lnTo>
                    <a:lnTo>
                      <a:pt x="1110" y="320"/>
                    </a:lnTo>
                    <a:lnTo>
                      <a:pt x="1108" y="344"/>
                    </a:lnTo>
                    <a:lnTo>
                      <a:pt x="1103" y="371"/>
                    </a:lnTo>
                    <a:lnTo>
                      <a:pt x="1098" y="414"/>
                    </a:lnTo>
                    <a:lnTo>
                      <a:pt x="1094" y="426"/>
                    </a:lnTo>
                    <a:lnTo>
                      <a:pt x="1086" y="431"/>
                    </a:lnTo>
                    <a:lnTo>
                      <a:pt x="1065" y="451"/>
                    </a:lnTo>
                    <a:lnTo>
                      <a:pt x="1055" y="468"/>
                    </a:lnTo>
                    <a:lnTo>
                      <a:pt x="1038" y="488"/>
                    </a:lnTo>
                    <a:lnTo>
                      <a:pt x="1032" y="499"/>
                    </a:lnTo>
                    <a:lnTo>
                      <a:pt x="1028" y="509"/>
                    </a:lnTo>
                    <a:lnTo>
                      <a:pt x="1020" y="517"/>
                    </a:lnTo>
                    <a:lnTo>
                      <a:pt x="1009" y="522"/>
                    </a:lnTo>
                    <a:lnTo>
                      <a:pt x="1001" y="526"/>
                    </a:lnTo>
                    <a:lnTo>
                      <a:pt x="996" y="536"/>
                    </a:lnTo>
                    <a:lnTo>
                      <a:pt x="994" y="548"/>
                    </a:lnTo>
                    <a:lnTo>
                      <a:pt x="992" y="558"/>
                    </a:lnTo>
                    <a:lnTo>
                      <a:pt x="994" y="573"/>
                    </a:lnTo>
                    <a:lnTo>
                      <a:pt x="994" y="587"/>
                    </a:lnTo>
                    <a:lnTo>
                      <a:pt x="998" y="602"/>
                    </a:lnTo>
                    <a:lnTo>
                      <a:pt x="998" y="624"/>
                    </a:lnTo>
                    <a:lnTo>
                      <a:pt x="996" y="650"/>
                    </a:lnTo>
                    <a:lnTo>
                      <a:pt x="987" y="663"/>
                    </a:lnTo>
                    <a:lnTo>
                      <a:pt x="979" y="677"/>
                    </a:lnTo>
                    <a:lnTo>
                      <a:pt x="977" y="689"/>
                    </a:lnTo>
                    <a:lnTo>
                      <a:pt x="976" y="723"/>
                    </a:lnTo>
                    <a:lnTo>
                      <a:pt x="972" y="738"/>
                    </a:lnTo>
                    <a:lnTo>
                      <a:pt x="964" y="750"/>
                    </a:lnTo>
                    <a:lnTo>
                      <a:pt x="957" y="756"/>
                    </a:lnTo>
                    <a:lnTo>
                      <a:pt x="948" y="762"/>
                    </a:lnTo>
                    <a:lnTo>
                      <a:pt x="943" y="768"/>
                    </a:lnTo>
                    <a:lnTo>
                      <a:pt x="938" y="782"/>
                    </a:lnTo>
                    <a:lnTo>
                      <a:pt x="916" y="802"/>
                    </a:lnTo>
                    <a:lnTo>
                      <a:pt x="913" y="807"/>
                    </a:lnTo>
                    <a:lnTo>
                      <a:pt x="908" y="812"/>
                    </a:lnTo>
                    <a:lnTo>
                      <a:pt x="901" y="818"/>
                    </a:lnTo>
                    <a:lnTo>
                      <a:pt x="892" y="819"/>
                    </a:lnTo>
                    <a:lnTo>
                      <a:pt x="879" y="819"/>
                    </a:lnTo>
                    <a:lnTo>
                      <a:pt x="860" y="821"/>
                    </a:lnTo>
                    <a:lnTo>
                      <a:pt x="852" y="828"/>
                    </a:lnTo>
                    <a:lnTo>
                      <a:pt x="813" y="843"/>
                    </a:lnTo>
                    <a:lnTo>
                      <a:pt x="802" y="855"/>
                    </a:lnTo>
                    <a:lnTo>
                      <a:pt x="791" y="865"/>
                    </a:lnTo>
                    <a:lnTo>
                      <a:pt x="780" y="865"/>
                    </a:lnTo>
                    <a:lnTo>
                      <a:pt x="774" y="865"/>
                    </a:lnTo>
                    <a:lnTo>
                      <a:pt x="767" y="868"/>
                    </a:lnTo>
                    <a:lnTo>
                      <a:pt x="755" y="879"/>
                    </a:lnTo>
                    <a:lnTo>
                      <a:pt x="741" y="892"/>
                    </a:lnTo>
                    <a:lnTo>
                      <a:pt x="733" y="906"/>
                    </a:lnTo>
                    <a:lnTo>
                      <a:pt x="724" y="923"/>
                    </a:lnTo>
                    <a:lnTo>
                      <a:pt x="721" y="938"/>
                    </a:lnTo>
                    <a:lnTo>
                      <a:pt x="719" y="955"/>
                    </a:lnTo>
                    <a:lnTo>
                      <a:pt x="719" y="974"/>
                    </a:lnTo>
                    <a:lnTo>
                      <a:pt x="721" y="989"/>
                    </a:lnTo>
                    <a:lnTo>
                      <a:pt x="721" y="1002"/>
                    </a:lnTo>
                    <a:lnTo>
                      <a:pt x="712" y="1016"/>
                    </a:lnTo>
                    <a:lnTo>
                      <a:pt x="695" y="1025"/>
                    </a:lnTo>
                    <a:lnTo>
                      <a:pt x="687" y="1042"/>
                    </a:lnTo>
                    <a:lnTo>
                      <a:pt x="677" y="1062"/>
                    </a:lnTo>
                    <a:lnTo>
                      <a:pt x="656" y="1096"/>
                    </a:lnTo>
                    <a:lnTo>
                      <a:pt x="628" y="1121"/>
                    </a:lnTo>
                    <a:lnTo>
                      <a:pt x="612" y="1133"/>
                    </a:lnTo>
                    <a:lnTo>
                      <a:pt x="612" y="1145"/>
                    </a:lnTo>
                    <a:lnTo>
                      <a:pt x="590" y="1170"/>
                    </a:lnTo>
                    <a:lnTo>
                      <a:pt x="587" y="1174"/>
                    </a:lnTo>
                    <a:lnTo>
                      <a:pt x="587" y="1157"/>
                    </a:lnTo>
                    <a:lnTo>
                      <a:pt x="585" y="1143"/>
                    </a:lnTo>
                    <a:lnTo>
                      <a:pt x="583" y="1133"/>
                    </a:lnTo>
                    <a:lnTo>
                      <a:pt x="568" y="1125"/>
                    </a:lnTo>
                    <a:lnTo>
                      <a:pt x="558" y="1114"/>
                    </a:lnTo>
                    <a:lnTo>
                      <a:pt x="548" y="1101"/>
                    </a:lnTo>
                    <a:lnTo>
                      <a:pt x="543" y="1087"/>
                    </a:lnTo>
                    <a:lnTo>
                      <a:pt x="534" y="1082"/>
                    </a:lnTo>
                    <a:lnTo>
                      <a:pt x="524" y="1081"/>
                    </a:lnTo>
                    <a:lnTo>
                      <a:pt x="507" y="1077"/>
                    </a:lnTo>
                    <a:lnTo>
                      <a:pt x="499" y="1070"/>
                    </a:lnTo>
                    <a:lnTo>
                      <a:pt x="488" y="1058"/>
                    </a:lnTo>
                    <a:lnTo>
                      <a:pt x="478" y="1052"/>
                    </a:lnTo>
                    <a:lnTo>
                      <a:pt x="492" y="1033"/>
                    </a:lnTo>
                    <a:lnTo>
                      <a:pt x="534" y="991"/>
                    </a:lnTo>
                    <a:lnTo>
                      <a:pt x="561" y="974"/>
                    </a:lnTo>
                    <a:lnTo>
                      <a:pt x="572" y="960"/>
                    </a:lnTo>
                    <a:lnTo>
                      <a:pt x="573" y="936"/>
                    </a:lnTo>
                    <a:lnTo>
                      <a:pt x="567" y="918"/>
                    </a:lnTo>
                    <a:lnTo>
                      <a:pt x="560" y="904"/>
                    </a:lnTo>
                    <a:lnTo>
                      <a:pt x="560" y="885"/>
                    </a:lnTo>
                    <a:lnTo>
                      <a:pt x="556" y="868"/>
                    </a:lnTo>
                    <a:lnTo>
                      <a:pt x="553" y="867"/>
                    </a:lnTo>
                    <a:lnTo>
                      <a:pt x="536" y="863"/>
                    </a:lnTo>
                    <a:lnTo>
                      <a:pt x="526" y="855"/>
                    </a:lnTo>
                    <a:lnTo>
                      <a:pt x="522" y="843"/>
                    </a:lnTo>
                    <a:lnTo>
                      <a:pt x="517" y="823"/>
                    </a:lnTo>
                    <a:lnTo>
                      <a:pt x="514" y="816"/>
                    </a:lnTo>
                    <a:lnTo>
                      <a:pt x="507" y="811"/>
                    </a:lnTo>
                    <a:lnTo>
                      <a:pt x="480" y="809"/>
                    </a:lnTo>
                    <a:lnTo>
                      <a:pt x="468" y="801"/>
                    </a:lnTo>
                    <a:lnTo>
                      <a:pt x="465" y="787"/>
                    </a:lnTo>
                    <a:lnTo>
                      <a:pt x="466" y="775"/>
                    </a:lnTo>
                    <a:lnTo>
                      <a:pt x="465" y="758"/>
                    </a:lnTo>
                    <a:lnTo>
                      <a:pt x="451" y="743"/>
                    </a:lnTo>
                    <a:lnTo>
                      <a:pt x="460" y="700"/>
                    </a:lnTo>
                    <a:lnTo>
                      <a:pt x="461" y="678"/>
                    </a:lnTo>
                    <a:lnTo>
                      <a:pt x="453" y="658"/>
                    </a:lnTo>
                    <a:lnTo>
                      <a:pt x="443" y="634"/>
                    </a:lnTo>
                    <a:lnTo>
                      <a:pt x="429" y="621"/>
                    </a:lnTo>
                    <a:lnTo>
                      <a:pt x="410" y="621"/>
                    </a:lnTo>
                    <a:lnTo>
                      <a:pt x="390" y="609"/>
                    </a:lnTo>
                    <a:lnTo>
                      <a:pt x="385" y="592"/>
                    </a:lnTo>
                    <a:lnTo>
                      <a:pt x="390" y="568"/>
                    </a:lnTo>
                    <a:lnTo>
                      <a:pt x="383" y="553"/>
                    </a:lnTo>
                    <a:lnTo>
                      <a:pt x="366" y="544"/>
                    </a:lnTo>
                    <a:lnTo>
                      <a:pt x="346" y="541"/>
                    </a:lnTo>
                    <a:lnTo>
                      <a:pt x="315" y="526"/>
                    </a:lnTo>
                    <a:lnTo>
                      <a:pt x="302" y="519"/>
                    </a:lnTo>
                    <a:lnTo>
                      <a:pt x="281" y="510"/>
                    </a:lnTo>
                    <a:lnTo>
                      <a:pt x="264" y="500"/>
                    </a:lnTo>
                    <a:lnTo>
                      <a:pt x="254" y="492"/>
                    </a:lnTo>
                    <a:lnTo>
                      <a:pt x="249" y="483"/>
                    </a:lnTo>
                    <a:lnTo>
                      <a:pt x="246" y="473"/>
                    </a:lnTo>
                    <a:lnTo>
                      <a:pt x="247" y="458"/>
                    </a:lnTo>
                    <a:lnTo>
                      <a:pt x="247" y="443"/>
                    </a:lnTo>
                    <a:lnTo>
                      <a:pt x="244" y="434"/>
                    </a:lnTo>
                    <a:lnTo>
                      <a:pt x="236" y="427"/>
                    </a:lnTo>
                    <a:lnTo>
                      <a:pt x="230" y="426"/>
                    </a:lnTo>
                    <a:lnTo>
                      <a:pt x="219" y="431"/>
                    </a:lnTo>
                    <a:lnTo>
                      <a:pt x="200" y="436"/>
                    </a:lnTo>
                    <a:lnTo>
                      <a:pt x="181" y="449"/>
                    </a:lnTo>
                    <a:lnTo>
                      <a:pt x="158" y="459"/>
                    </a:lnTo>
                    <a:lnTo>
                      <a:pt x="142" y="465"/>
                    </a:lnTo>
                    <a:lnTo>
                      <a:pt x="124" y="466"/>
                    </a:lnTo>
                    <a:lnTo>
                      <a:pt x="107" y="461"/>
                    </a:lnTo>
                    <a:lnTo>
                      <a:pt x="98" y="456"/>
                    </a:lnTo>
                    <a:lnTo>
                      <a:pt x="96" y="441"/>
                    </a:lnTo>
                    <a:lnTo>
                      <a:pt x="96" y="427"/>
                    </a:lnTo>
                    <a:lnTo>
                      <a:pt x="95" y="422"/>
                    </a:lnTo>
                    <a:lnTo>
                      <a:pt x="73" y="426"/>
                    </a:lnTo>
                    <a:lnTo>
                      <a:pt x="46" y="426"/>
                    </a:lnTo>
                    <a:lnTo>
                      <a:pt x="29" y="415"/>
                    </a:lnTo>
                    <a:lnTo>
                      <a:pt x="20" y="405"/>
                    </a:lnTo>
                    <a:lnTo>
                      <a:pt x="6" y="395"/>
                    </a:lnTo>
                    <a:lnTo>
                      <a:pt x="0" y="383"/>
                    </a:lnTo>
                    <a:lnTo>
                      <a:pt x="1" y="371"/>
                    </a:lnTo>
                    <a:lnTo>
                      <a:pt x="13" y="359"/>
                    </a:lnTo>
                    <a:lnTo>
                      <a:pt x="27" y="332"/>
                    </a:lnTo>
                    <a:lnTo>
                      <a:pt x="30" y="312"/>
                    </a:lnTo>
                    <a:lnTo>
                      <a:pt x="49" y="293"/>
                    </a:lnTo>
                    <a:lnTo>
                      <a:pt x="81" y="280"/>
                    </a:lnTo>
                    <a:lnTo>
                      <a:pt x="105" y="266"/>
                    </a:lnTo>
                    <a:lnTo>
                      <a:pt x="118" y="234"/>
                    </a:lnTo>
                    <a:lnTo>
                      <a:pt x="127" y="196"/>
                    </a:lnTo>
                    <a:lnTo>
                      <a:pt x="122" y="173"/>
                    </a:lnTo>
                    <a:lnTo>
                      <a:pt x="118" y="152"/>
                    </a:lnTo>
                    <a:lnTo>
                      <a:pt x="124" y="134"/>
                    </a:lnTo>
                    <a:lnTo>
                      <a:pt x="127" y="125"/>
                    </a:lnTo>
                    <a:lnTo>
                      <a:pt x="117" y="115"/>
                    </a:lnTo>
                    <a:lnTo>
                      <a:pt x="102" y="115"/>
                    </a:lnTo>
                    <a:lnTo>
                      <a:pt x="95" y="115"/>
                    </a:lnTo>
                    <a:lnTo>
                      <a:pt x="90" y="112"/>
                    </a:lnTo>
                    <a:lnTo>
                      <a:pt x="96" y="108"/>
                    </a:lnTo>
                    <a:lnTo>
                      <a:pt x="129" y="107"/>
                    </a:lnTo>
                    <a:lnTo>
                      <a:pt x="146" y="96"/>
                    </a:lnTo>
                    <a:lnTo>
                      <a:pt x="166" y="88"/>
                    </a:lnTo>
                    <a:lnTo>
                      <a:pt x="183" y="84"/>
                    </a:lnTo>
                    <a:lnTo>
                      <a:pt x="195" y="107"/>
                    </a:lnTo>
                    <a:lnTo>
                      <a:pt x="208" y="118"/>
                    </a:lnTo>
                    <a:lnTo>
                      <a:pt x="227" y="125"/>
                    </a:lnTo>
                    <a:lnTo>
                      <a:pt x="247" y="117"/>
                    </a:lnTo>
                    <a:lnTo>
                      <a:pt x="271" y="105"/>
                    </a:lnTo>
                    <a:lnTo>
                      <a:pt x="281" y="93"/>
                    </a:lnTo>
                    <a:lnTo>
                      <a:pt x="283" y="83"/>
                    </a:lnTo>
                    <a:lnTo>
                      <a:pt x="280" y="67"/>
                    </a:lnTo>
                    <a:lnTo>
                      <a:pt x="270" y="59"/>
                    </a:lnTo>
                    <a:lnTo>
                      <a:pt x="268" y="44"/>
                    </a:lnTo>
                    <a:lnTo>
                      <a:pt x="270" y="32"/>
                    </a:lnTo>
                    <a:lnTo>
                      <a:pt x="271" y="27"/>
                    </a:lnTo>
                    <a:lnTo>
                      <a:pt x="278" y="23"/>
                    </a:lnTo>
                    <a:lnTo>
                      <a:pt x="290" y="27"/>
                    </a:lnTo>
                    <a:lnTo>
                      <a:pt x="297" y="39"/>
                    </a:lnTo>
                    <a:lnTo>
                      <a:pt x="312" y="37"/>
                    </a:lnTo>
                    <a:lnTo>
                      <a:pt x="336" y="37"/>
                    </a:lnTo>
                    <a:lnTo>
                      <a:pt x="351" y="34"/>
                    </a:lnTo>
                    <a:lnTo>
                      <a:pt x="365" y="18"/>
                    </a:lnTo>
                    <a:lnTo>
                      <a:pt x="378" y="6"/>
                    </a:lnTo>
                    <a:lnTo>
                      <a:pt x="382" y="0"/>
                    </a:lnTo>
                    <a:lnTo>
                      <a:pt x="387" y="3"/>
                    </a:lnTo>
                    <a:lnTo>
                      <a:pt x="397" y="8"/>
                    </a:lnTo>
                    <a:lnTo>
                      <a:pt x="402" y="20"/>
                    </a:lnTo>
                    <a:lnTo>
                      <a:pt x="402" y="40"/>
                    </a:lnTo>
                    <a:lnTo>
                      <a:pt x="400" y="59"/>
                    </a:lnTo>
                    <a:lnTo>
                      <a:pt x="398" y="76"/>
                    </a:lnTo>
                    <a:lnTo>
                      <a:pt x="402" y="88"/>
                    </a:lnTo>
                    <a:lnTo>
                      <a:pt x="409" y="96"/>
                    </a:lnTo>
                    <a:lnTo>
                      <a:pt x="427" y="107"/>
                    </a:lnTo>
                    <a:lnTo>
                      <a:pt x="441" y="112"/>
                    </a:lnTo>
                    <a:lnTo>
                      <a:pt x="446" y="112"/>
                    </a:lnTo>
                    <a:lnTo>
                      <a:pt x="451" y="103"/>
                    </a:lnTo>
                    <a:lnTo>
                      <a:pt x="463" y="98"/>
                    </a:lnTo>
                    <a:lnTo>
                      <a:pt x="470" y="96"/>
                    </a:lnTo>
                    <a:lnTo>
                      <a:pt x="495" y="98"/>
                    </a:lnTo>
                    <a:lnTo>
                      <a:pt x="504" y="96"/>
                    </a:lnTo>
                    <a:lnTo>
                      <a:pt x="511" y="88"/>
                    </a:lnTo>
                    <a:lnTo>
                      <a:pt x="517" y="83"/>
                    </a:lnTo>
                    <a:lnTo>
                      <a:pt x="526" y="79"/>
                    </a:lnTo>
                    <a:lnTo>
                      <a:pt x="533" y="79"/>
                    </a:lnTo>
                    <a:lnTo>
                      <a:pt x="543" y="81"/>
                    </a:lnTo>
                    <a:lnTo>
                      <a:pt x="548" y="86"/>
                    </a:lnTo>
                    <a:lnTo>
                      <a:pt x="565" y="95"/>
                    </a:lnTo>
                    <a:lnTo>
                      <a:pt x="577" y="101"/>
                    </a:lnTo>
                    <a:lnTo>
                      <a:pt x="589" y="98"/>
                    </a:lnTo>
                    <a:lnTo>
                      <a:pt x="597" y="93"/>
                    </a:lnTo>
                    <a:lnTo>
                      <a:pt x="606" y="81"/>
                    </a:lnTo>
                    <a:lnTo>
                      <a:pt x="611" y="67"/>
                    </a:lnTo>
                    <a:lnTo>
                      <a:pt x="621" y="57"/>
                    </a:lnTo>
                    <a:lnTo>
                      <a:pt x="631" y="47"/>
                    </a:lnTo>
                    <a:lnTo>
                      <a:pt x="641" y="42"/>
                    </a:lnTo>
                    <a:lnTo>
                      <a:pt x="651" y="69"/>
                    </a:lnTo>
                    <a:lnTo>
                      <a:pt x="670" y="91"/>
                    </a:lnTo>
                    <a:lnTo>
                      <a:pt x="673" y="100"/>
                    </a:lnTo>
                    <a:lnTo>
                      <a:pt x="668" y="103"/>
                    </a:lnTo>
                    <a:lnTo>
                      <a:pt x="662" y="100"/>
                    </a:lnTo>
                    <a:lnTo>
                      <a:pt x="655" y="105"/>
                    </a:lnTo>
                    <a:lnTo>
                      <a:pt x="655" y="112"/>
                    </a:lnTo>
                    <a:lnTo>
                      <a:pt x="668" y="108"/>
                    </a:lnTo>
                    <a:lnTo>
                      <a:pt x="670" y="113"/>
                    </a:lnTo>
                    <a:lnTo>
                      <a:pt x="665" y="120"/>
                    </a:lnTo>
                    <a:lnTo>
                      <a:pt x="646" y="139"/>
                    </a:lnTo>
                    <a:lnTo>
                      <a:pt x="634" y="154"/>
                    </a:lnTo>
                    <a:lnTo>
                      <a:pt x="633" y="163"/>
                    </a:lnTo>
                    <a:lnTo>
                      <a:pt x="626" y="176"/>
                    </a:lnTo>
                    <a:lnTo>
                      <a:pt x="617" y="179"/>
                    </a:lnTo>
                    <a:lnTo>
                      <a:pt x="614" y="185"/>
                    </a:lnTo>
                    <a:lnTo>
                      <a:pt x="621" y="188"/>
                    </a:lnTo>
                    <a:lnTo>
                      <a:pt x="626" y="190"/>
                    </a:lnTo>
                    <a:lnTo>
                      <a:pt x="636" y="190"/>
                    </a:lnTo>
                    <a:lnTo>
                      <a:pt x="638" y="185"/>
                    </a:lnTo>
                    <a:lnTo>
                      <a:pt x="646" y="176"/>
                    </a:lnTo>
                    <a:lnTo>
                      <a:pt x="655" y="168"/>
                    </a:lnTo>
                    <a:lnTo>
                      <a:pt x="655" y="166"/>
                    </a:lnTo>
                    <a:lnTo>
                      <a:pt x="660" y="163"/>
                    </a:lnTo>
                    <a:lnTo>
                      <a:pt x="660" y="159"/>
                    </a:lnTo>
                    <a:lnTo>
                      <a:pt x="660" y="152"/>
                    </a:lnTo>
                    <a:lnTo>
                      <a:pt x="663" y="149"/>
                    </a:lnTo>
                    <a:lnTo>
                      <a:pt x="709" y="147"/>
                    </a:lnTo>
                    <a:lnTo>
                      <a:pt x="719" y="152"/>
                    </a:lnTo>
                    <a:lnTo>
                      <a:pt x="723" y="161"/>
                    </a:lnTo>
                    <a:lnTo>
                      <a:pt x="724" y="164"/>
                    </a:lnTo>
                    <a:lnTo>
                      <a:pt x="733" y="168"/>
                    </a:lnTo>
                    <a:lnTo>
                      <a:pt x="738" y="168"/>
                    </a:lnTo>
                    <a:lnTo>
                      <a:pt x="743" y="163"/>
                    </a:lnTo>
                    <a:close/>
                  </a:path>
                </a:pathLst>
              </a:custGeom>
              <a:solidFill>
                <a:srgbClr val="00B0F0"/>
              </a:solidFill>
              <a:ln w="254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ko-KR" altLang="en-US" sz="1100" kern="0"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117" name="Oval 253"/>
              <p:cNvSpPr>
                <a:spLocks noChangeArrowheads="1"/>
              </p:cNvSpPr>
              <p:nvPr/>
            </p:nvSpPr>
            <p:spPr bwMode="auto">
              <a:xfrm>
                <a:off x="2789846" y="3368721"/>
                <a:ext cx="97659" cy="96870"/>
              </a:xfrm>
              <a:prstGeom prst="ellipse">
                <a:avLst/>
              </a:prstGeom>
              <a:solidFill>
                <a:srgbClr val="FF0000"/>
              </a:solidFill>
              <a:ln w="3175">
                <a:solidFill>
                  <a:srgbClr val="000000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431045" indent="-431045" algn="ctr">
                  <a:lnSpc>
                    <a:spcPct val="60000"/>
                  </a:lnSpc>
                  <a:spcBef>
                    <a:spcPct val="50000"/>
                  </a:spcBef>
                  <a:buFontTx/>
                  <a:buAutoNum type="arabicPeriod"/>
                  <a:defRPr/>
                </a:pPr>
                <a:endParaRPr lang="ko-KR" altLang="en-US" sz="1100" kern="0" dirty="0">
                  <a:effectLst>
                    <a:outerShdw blurRad="38100" dist="38100" dir="2700000" algn="tl">
                      <a:srgbClr val="000000"/>
                    </a:outerShdw>
                  </a:effectLst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  <p:sp>
            <p:nvSpPr>
              <p:cNvPr id="118" name="Oval 253"/>
              <p:cNvSpPr>
                <a:spLocks noChangeArrowheads="1"/>
              </p:cNvSpPr>
              <p:nvPr/>
            </p:nvSpPr>
            <p:spPr bwMode="auto">
              <a:xfrm>
                <a:off x="2109103" y="2546675"/>
                <a:ext cx="97659" cy="96870"/>
              </a:xfrm>
              <a:prstGeom prst="ellipse">
                <a:avLst/>
              </a:prstGeom>
              <a:solidFill>
                <a:srgbClr val="FF0000"/>
              </a:solidFill>
              <a:ln w="3175">
                <a:solidFill>
                  <a:srgbClr val="000000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>
                <a:defPPr>
                  <a:defRPr lang="de-DE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431045" indent="-431045" algn="ctr">
                  <a:lnSpc>
                    <a:spcPct val="60000"/>
                  </a:lnSpc>
                  <a:spcBef>
                    <a:spcPct val="50000"/>
                  </a:spcBef>
                  <a:buFontTx/>
                  <a:buAutoNum type="arabicPeriod"/>
                  <a:defRPr/>
                </a:pPr>
                <a:endParaRPr lang="ko-KR" altLang="en-US" sz="1100" kern="0" dirty="0">
                  <a:effectLst>
                    <a:outerShdw blurRad="38100" dist="38100" dir="2700000" algn="tl">
                      <a:srgbClr val="000000"/>
                    </a:outerShdw>
                  </a:effectLst>
                  <a:latin typeface="맑은 고딕" panose="020B0503020000020004" pitchFamily="50" charset="-127"/>
                  <a:ea typeface="맑은 고딕" panose="020B0503020000020004" pitchFamily="50" charset="-127"/>
                </a:endParaRPr>
              </a:p>
            </p:txBody>
          </p:sp>
        </p:grpSp>
        <p:sp>
          <p:nvSpPr>
            <p:cNvPr id="59" name="Oval 253"/>
            <p:cNvSpPr>
              <a:spLocks noChangeArrowheads="1"/>
            </p:cNvSpPr>
            <p:nvPr/>
          </p:nvSpPr>
          <p:spPr bwMode="auto">
            <a:xfrm>
              <a:off x="6861634" y="2709053"/>
              <a:ext cx="107950" cy="107974"/>
            </a:xfrm>
            <a:prstGeom prst="ellipse">
              <a:avLst/>
            </a:prstGeom>
            <a:solidFill>
              <a:srgbClr val="FF0000"/>
            </a:solidFill>
            <a:ln w="317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anchor="ctr"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431045" indent="-431045" algn="ctr">
                <a:lnSpc>
                  <a:spcPct val="60000"/>
                </a:lnSpc>
                <a:spcBef>
                  <a:spcPct val="50000"/>
                </a:spcBef>
                <a:buFontTx/>
                <a:buAutoNum type="arabicPeriod"/>
                <a:defRPr/>
              </a:pPr>
              <a:endParaRPr lang="ko-KR" altLang="en-US" sz="1100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</p:grpSp>
      <p:cxnSp>
        <p:nvCxnSpPr>
          <p:cNvPr id="34" name="직선 연결선 33"/>
          <p:cNvCxnSpPr>
            <a:cxnSpLocks noChangeShapeType="1"/>
          </p:cNvCxnSpPr>
          <p:nvPr/>
        </p:nvCxnSpPr>
        <p:spPr bwMode="auto">
          <a:xfrm>
            <a:off x="3431977" y="3214683"/>
            <a:ext cx="0" cy="1547813"/>
          </a:xfrm>
          <a:prstGeom prst="line">
            <a:avLst/>
          </a:prstGeom>
          <a:noFill/>
          <a:ln w="3175" algn="ctr">
            <a:solidFill>
              <a:srgbClr val="007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" name="직선 연결선 34"/>
          <p:cNvCxnSpPr>
            <a:cxnSpLocks noChangeShapeType="1"/>
          </p:cNvCxnSpPr>
          <p:nvPr/>
        </p:nvCxnSpPr>
        <p:spPr bwMode="auto">
          <a:xfrm>
            <a:off x="3725664" y="4668829"/>
            <a:ext cx="610026" cy="0"/>
          </a:xfrm>
          <a:prstGeom prst="line">
            <a:avLst/>
          </a:prstGeom>
          <a:noFill/>
          <a:ln w="3175" algn="ctr">
            <a:solidFill>
              <a:srgbClr val="007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6" name="직선 연결선 35"/>
          <p:cNvCxnSpPr>
            <a:cxnSpLocks noChangeShapeType="1"/>
          </p:cNvCxnSpPr>
          <p:nvPr/>
        </p:nvCxnSpPr>
        <p:spPr bwMode="auto">
          <a:xfrm>
            <a:off x="2682681" y="5122854"/>
            <a:ext cx="8731" cy="600984"/>
          </a:xfrm>
          <a:prstGeom prst="line">
            <a:avLst/>
          </a:prstGeom>
          <a:noFill/>
          <a:ln w="3175" algn="ctr">
            <a:solidFill>
              <a:srgbClr val="007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8" name="직사각형 37"/>
          <p:cNvSpPr/>
          <p:nvPr/>
        </p:nvSpPr>
        <p:spPr>
          <a:xfrm>
            <a:off x="704528" y="2996956"/>
            <a:ext cx="1698476" cy="63844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ko-KR" sz="1100" b="1" dirty="0">
                <a:solidFill>
                  <a:schemeClr val="tx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SIMWON Automotive</a:t>
            </a:r>
          </a:p>
          <a:p>
            <a:pPr>
              <a:lnSpc>
                <a:spcPct val="110000"/>
              </a:lnSpc>
            </a:pPr>
            <a:r>
              <a:rPr lang="en-US" altLang="ko-KR" sz="9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Changsu</a:t>
            </a:r>
            <a:r>
              <a:rPr lang="en-US" altLang="ko-KR" sz="900" dirty="0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&amp; Nanjing</a:t>
            </a:r>
          </a:p>
          <a:p>
            <a:pPr>
              <a:lnSpc>
                <a:spcPct val="110000"/>
              </a:lnSpc>
            </a:pPr>
            <a:r>
              <a:rPr lang="en-US" altLang="ko-KR" sz="900" dirty="0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Planta de </a:t>
            </a:r>
            <a:r>
              <a:rPr lang="en-US" altLang="ko-KR" sz="9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Manufatura</a:t>
            </a:r>
            <a:endParaRPr lang="en-US" altLang="ko-KR" sz="900" dirty="0">
              <a:solidFill>
                <a:schemeClr val="tx1">
                  <a:lumMod val="65000"/>
                  <a:lumOff val="35000"/>
                </a:schemeClr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  <p:sp>
        <p:nvSpPr>
          <p:cNvPr id="39" name="직사각형 38"/>
          <p:cNvSpPr/>
          <p:nvPr/>
        </p:nvSpPr>
        <p:spPr>
          <a:xfrm>
            <a:off x="2297756" y="2869088"/>
            <a:ext cx="1746965" cy="70527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ko-KR" sz="1100" b="1" dirty="0">
                <a:solidFill>
                  <a:schemeClr val="tx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SIMWON Automotive</a:t>
            </a:r>
          </a:p>
          <a:p>
            <a:pPr>
              <a:lnSpc>
                <a:spcPct val="110000"/>
              </a:lnSpc>
            </a:pPr>
            <a:r>
              <a:rPr lang="en-US" altLang="ko-KR" sz="900" dirty="0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Shanghai</a:t>
            </a:r>
          </a:p>
          <a:p>
            <a:pPr>
              <a:lnSpc>
                <a:spcPct val="110000"/>
              </a:lnSpc>
            </a:pPr>
            <a:r>
              <a:rPr lang="en-US" altLang="ko-KR" sz="900" dirty="0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HQ</a:t>
            </a:r>
          </a:p>
        </p:txBody>
      </p:sp>
      <p:sp>
        <p:nvSpPr>
          <p:cNvPr id="40" name="직사각형 39"/>
          <p:cNvSpPr/>
          <p:nvPr/>
        </p:nvSpPr>
        <p:spPr>
          <a:xfrm>
            <a:off x="2230866" y="5683762"/>
            <a:ext cx="1277936" cy="65954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ko-KR" sz="1100" b="1" dirty="0">
                <a:solidFill>
                  <a:schemeClr val="tx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MSI</a:t>
            </a:r>
          </a:p>
          <a:p>
            <a:pPr>
              <a:lnSpc>
                <a:spcPct val="110000"/>
              </a:lnSpc>
            </a:pPr>
            <a:r>
              <a:rPr lang="en-US" altLang="ko-KR" sz="900" dirty="0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Chennai</a:t>
            </a:r>
          </a:p>
          <a:p>
            <a:pPr>
              <a:lnSpc>
                <a:spcPct val="110000"/>
              </a:lnSpc>
            </a:pPr>
            <a:r>
              <a:rPr lang="en-US" altLang="ko-KR" sz="900" dirty="0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Planta de </a:t>
            </a:r>
            <a:r>
              <a:rPr lang="en-US" altLang="ko-KR" sz="9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Manufatura</a:t>
            </a:r>
            <a:endParaRPr lang="en-US" altLang="ko-KR" sz="900" dirty="0">
              <a:solidFill>
                <a:schemeClr val="tx1">
                  <a:lumMod val="65000"/>
                  <a:lumOff val="35000"/>
                </a:schemeClr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  <p:sp>
        <p:nvSpPr>
          <p:cNvPr id="41" name="직사각형 40"/>
          <p:cNvSpPr/>
          <p:nvPr/>
        </p:nvSpPr>
        <p:spPr>
          <a:xfrm>
            <a:off x="4404867" y="2795732"/>
            <a:ext cx="1323093" cy="70527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ko-KR" sz="1400" b="1" dirty="0">
                <a:solidFill>
                  <a:schemeClr val="tx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MS </a:t>
            </a:r>
            <a:r>
              <a:rPr lang="en-US" altLang="ko-KR" sz="1400" b="1" dirty="0" err="1">
                <a:solidFill>
                  <a:schemeClr val="tx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Autotech</a:t>
            </a:r>
            <a:endParaRPr lang="en-US" altLang="ko-KR" sz="1400" b="1" dirty="0">
              <a:solidFill>
                <a:schemeClr val="tx1"/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  <a:p>
            <a:pPr>
              <a:lnSpc>
                <a:spcPct val="110000"/>
              </a:lnSpc>
            </a:pPr>
            <a:r>
              <a:rPr lang="en-US" altLang="ko-KR" sz="1000" b="1" dirty="0">
                <a:solidFill>
                  <a:schemeClr val="tx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HQ</a:t>
            </a:r>
          </a:p>
          <a:p>
            <a:pPr>
              <a:lnSpc>
                <a:spcPct val="110000"/>
              </a:lnSpc>
            </a:pPr>
            <a:r>
              <a:rPr lang="en-US" altLang="ko-KR" sz="900" dirty="0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Planta de </a:t>
            </a:r>
            <a:r>
              <a:rPr lang="en-US" altLang="ko-KR" sz="9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Manufatura</a:t>
            </a:r>
            <a:r>
              <a:rPr lang="en-US" altLang="ko-KR" sz="900" dirty="0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P&amp;D Centro</a:t>
            </a:r>
          </a:p>
        </p:txBody>
      </p:sp>
      <p:sp>
        <p:nvSpPr>
          <p:cNvPr id="42" name="직사각형 41"/>
          <p:cNvSpPr/>
          <p:nvPr/>
        </p:nvSpPr>
        <p:spPr>
          <a:xfrm>
            <a:off x="4404867" y="3661813"/>
            <a:ext cx="1323093" cy="63128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ko-KR" sz="1100" b="1" dirty="0">
                <a:solidFill>
                  <a:schemeClr val="tx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MS Industry</a:t>
            </a:r>
          </a:p>
          <a:p>
            <a:pPr>
              <a:lnSpc>
                <a:spcPct val="110000"/>
              </a:lnSpc>
            </a:pPr>
            <a:r>
              <a:rPr lang="en-US" altLang="ko-KR" sz="900" dirty="0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Planta de </a:t>
            </a:r>
            <a:r>
              <a:rPr lang="en-US" altLang="ko-KR" sz="9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Manufatura</a:t>
            </a:r>
            <a:endParaRPr lang="en-US" altLang="ko-KR" sz="900" dirty="0">
              <a:solidFill>
                <a:schemeClr val="tx1">
                  <a:lumMod val="65000"/>
                  <a:lumOff val="35000"/>
                </a:schemeClr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  <p:sp>
        <p:nvSpPr>
          <p:cNvPr id="43" name="직사각형 42"/>
          <p:cNvSpPr/>
          <p:nvPr/>
        </p:nvSpPr>
        <p:spPr>
          <a:xfrm>
            <a:off x="4421999" y="4165868"/>
            <a:ext cx="1323093" cy="63128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ko-KR" sz="1100" b="1" dirty="0">
                <a:solidFill>
                  <a:schemeClr val="tx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Corp. MS</a:t>
            </a:r>
          </a:p>
          <a:p>
            <a:pPr>
              <a:lnSpc>
                <a:spcPct val="110000"/>
              </a:lnSpc>
            </a:pPr>
            <a:r>
              <a:rPr lang="en-US" altLang="ko-KR" sz="900" b="1" dirty="0" err="1">
                <a:solidFill>
                  <a:schemeClr val="tx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Asan</a:t>
            </a:r>
            <a:r>
              <a:rPr lang="en-US" altLang="ko-KR" sz="900" b="1" dirty="0">
                <a:solidFill>
                  <a:schemeClr val="tx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&amp; </a:t>
            </a:r>
            <a:r>
              <a:rPr lang="en-US" altLang="ko-KR" sz="900" b="1" dirty="0" err="1">
                <a:solidFill>
                  <a:schemeClr val="tx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Gunsan</a:t>
            </a:r>
            <a:endParaRPr lang="en-US" altLang="ko-KR" sz="900" b="1" dirty="0">
              <a:solidFill>
                <a:schemeClr val="tx1"/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  <a:p>
            <a:pPr>
              <a:lnSpc>
                <a:spcPct val="110000"/>
              </a:lnSpc>
            </a:pPr>
            <a:r>
              <a:rPr lang="en-US" altLang="ko-KR" sz="900" dirty="0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Planta de </a:t>
            </a:r>
            <a:r>
              <a:rPr lang="en-US" altLang="ko-KR" sz="9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Manufatura</a:t>
            </a:r>
            <a:r>
              <a:rPr lang="en-US" altLang="ko-KR" sz="900" dirty="0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P&amp;D</a:t>
            </a:r>
            <a:r>
              <a:rPr lang="en-US" altLang="ko-KR" sz="900" b="1" dirty="0">
                <a:solidFill>
                  <a:schemeClr val="tx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</a:t>
            </a:r>
            <a:r>
              <a:rPr lang="en-US" altLang="ko-KR" sz="900" dirty="0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Centro</a:t>
            </a:r>
          </a:p>
        </p:txBody>
      </p:sp>
      <p:sp>
        <p:nvSpPr>
          <p:cNvPr id="45" name="직사각형 44"/>
          <p:cNvSpPr/>
          <p:nvPr/>
        </p:nvSpPr>
        <p:spPr>
          <a:xfrm>
            <a:off x="4448948" y="5422791"/>
            <a:ext cx="1323093" cy="4544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ko-KR" sz="1100" b="1" dirty="0">
                <a:solidFill>
                  <a:schemeClr val="tx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SIMWON Tech</a:t>
            </a:r>
          </a:p>
          <a:p>
            <a:pPr>
              <a:lnSpc>
                <a:spcPct val="110000"/>
              </a:lnSpc>
            </a:pPr>
            <a:r>
              <a:rPr lang="en-US" altLang="ko-KR" sz="900" dirty="0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P&amp;D Centro</a:t>
            </a:r>
          </a:p>
        </p:txBody>
      </p:sp>
      <p:sp>
        <p:nvSpPr>
          <p:cNvPr id="46" name="직사각형 45"/>
          <p:cNvSpPr/>
          <p:nvPr/>
        </p:nvSpPr>
        <p:spPr>
          <a:xfrm>
            <a:off x="4448944" y="5877276"/>
            <a:ext cx="1884108" cy="63128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ko-KR" sz="1100" b="1" dirty="0">
                <a:solidFill>
                  <a:schemeClr val="tx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SIMWON Development</a:t>
            </a:r>
          </a:p>
          <a:p>
            <a:pPr>
              <a:lnSpc>
                <a:spcPct val="110000"/>
              </a:lnSpc>
            </a:pPr>
            <a:r>
              <a:rPr lang="en-US" altLang="ko-KR" sz="900" dirty="0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Planta de </a:t>
            </a:r>
            <a:r>
              <a:rPr lang="en-US" altLang="ko-KR" sz="9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Manufatura</a:t>
            </a:r>
            <a:endParaRPr lang="en-US" altLang="ko-KR" sz="900" dirty="0">
              <a:solidFill>
                <a:schemeClr val="tx1">
                  <a:lumMod val="65000"/>
                  <a:lumOff val="35000"/>
                </a:schemeClr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  <p:sp>
        <p:nvSpPr>
          <p:cNvPr id="47" name="직사각형 46"/>
          <p:cNvSpPr/>
          <p:nvPr/>
        </p:nvSpPr>
        <p:spPr>
          <a:xfrm>
            <a:off x="6437282" y="2784312"/>
            <a:ext cx="1698476" cy="65997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ko-KR" sz="1100" b="1" dirty="0">
                <a:solidFill>
                  <a:schemeClr val="tx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SIMWON America</a:t>
            </a:r>
          </a:p>
          <a:p>
            <a:pPr>
              <a:lnSpc>
                <a:spcPct val="110000"/>
              </a:lnSpc>
            </a:pPr>
            <a:r>
              <a:rPr lang="en-US" altLang="ko-KR" sz="900" dirty="0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SF &amp; Austin</a:t>
            </a:r>
          </a:p>
          <a:p>
            <a:pPr>
              <a:lnSpc>
                <a:spcPct val="110000"/>
              </a:lnSpc>
            </a:pPr>
            <a:r>
              <a:rPr lang="en-US" altLang="ko-KR" sz="900" dirty="0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Planta de </a:t>
            </a:r>
            <a:r>
              <a:rPr lang="en-US" altLang="ko-KR" sz="9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Manufatura</a:t>
            </a:r>
            <a:endParaRPr lang="en-US" altLang="ko-KR" sz="900" dirty="0">
              <a:solidFill>
                <a:schemeClr val="tx1">
                  <a:lumMod val="65000"/>
                  <a:lumOff val="35000"/>
                </a:schemeClr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  <p:sp>
        <p:nvSpPr>
          <p:cNvPr id="48" name="직사각형 47"/>
          <p:cNvSpPr/>
          <p:nvPr/>
        </p:nvSpPr>
        <p:spPr>
          <a:xfrm>
            <a:off x="7743898" y="2985054"/>
            <a:ext cx="1817614" cy="65997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ko-KR" sz="1100" b="1" dirty="0" err="1">
                <a:solidFill>
                  <a:schemeClr val="tx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Myoungshin</a:t>
            </a:r>
            <a:r>
              <a:rPr lang="en-US" altLang="ko-KR" sz="1100" b="1" dirty="0">
                <a:solidFill>
                  <a:schemeClr val="tx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US Office</a:t>
            </a:r>
          </a:p>
          <a:p>
            <a:pPr>
              <a:lnSpc>
                <a:spcPct val="110000"/>
              </a:lnSpc>
            </a:pPr>
            <a:r>
              <a:rPr lang="en-US" altLang="ko-KR" sz="900" dirty="0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Alabama</a:t>
            </a:r>
          </a:p>
          <a:p>
            <a:pPr>
              <a:lnSpc>
                <a:spcPct val="110000"/>
              </a:lnSpc>
            </a:pPr>
            <a:r>
              <a:rPr lang="en-US" altLang="ko-KR" sz="9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Armazenamento</a:t>
            </a:r>
            <a:r>
              <a:rPr lang="en-US" altLang="ko-KR" sz="900" dirty="0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e </a:t>
            </a:r>
            <a:r>
              <a:rPr lang="en-US" altLang="ko-KR" sz="9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Distribuição</a:t>
            </a:r>
            <a:endParaRPr lang="en-US" altLang="ko-KR" sz="900" dirty="0">
              <a:solidFill>
                <a:schemeClr val="tx1">
                  <a:lumMod val="65000"/>
                  <a:lumOff val="35000"/>
                </a:schemeClr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  <p:sp>
        <p:nvSpPr>
          <p:cNvPr id="49" name="직사각형 48"/>
          <p:cNvSpPr/>
          <p:nvPr/>
        </p:nvSpPr>
        <p:spPr>
          <a:xfrm>
            <a:off x="8355158" y="5797179"/>
            <a:ext cx="1206354" cy="65954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ko-KR" sz="1100" b="1" dirty="0">
                <a:solidFill>
                  <a:schemeClr val="tx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MSB</a:t>
            </a:r>
          </a:p>
          <a:p>
            <a:pPr>
              <a:lnSpc>
                <a:spcPct val="110000"/>
              </a:lnSpc>
            </a:pPr>
            <a:r>
              <a:rPr lang="en-US" altLang="ko-KR" sz="900" dirty="0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Sao Paulo</a:t>
            </a:r>
          </a:p>
          <a:p>
            <a:pPr>
              <a:lnSpc>
                <a:spcPct val="110000"/>
              </a:lnSpc>
            </a:pPr>
            <a:r>
              <a:rPr lang="en-US" altLang="ko-KR" sz="900" dirty="0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Planta de </a:t>
            </a:r>
            <a:r>
              <a:rPr lang="en-US" altLang="ko-KR" sz="9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Manufatura</a:t>
            </a:r>
            <a:endParaRPr lang="en-US" altLang="ko-KR" sz="900" dirty="0">
              <a:solidFill>
                <a:schemeClr val="tx1">
                  <a:lumMod val="65000"/>
                  <a:lumOff val="35000"/>
                </a:schemeClr>
              </a:solidFill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  <p:sp>
        <p:nvSpPr>
          <p:cNvPr id="50" name="Oval 253"/>
          <p:cNvSpPr>
            <a:spLocks noChangeArrowheads="1"/>
          </p:cNvSpPr>
          <p:nvPr/>
        </p:nvSpPr>
        <p:spPr bwMode="auto">
          <a:xfrm>
            <a:off x="7137583" y="4628330"/>
            <a:ext cx="107950" cy="107950"/>
          </a:xfrm>
          <a:prstGeom prst="ellipse">
            <a:avLst/>
          </a:prstGeom>
          <a:solidFill>
            <a:srgbClr val="FF0000"/>
          </a:solidFill>
          <a:ln w="3175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anchor="ctr"/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045" indent="-431045" algn="ctr">
              <a:lnSpc>
                <a:spcPct val="60000"/>
              </a:lnSpc>
              <a:spcBef>
                <a:spcPct val="50000"/>
              </a:spcBef>
              <a:buFontTx/>
              <a:buAutoNum type="arabicPeriod"/>
              <a:defRPr/>
            </a:pPr>
            <a:endParaRPr lang="ko-KR" altLang="en-US" sz="1100" kern="0" dirty="0">
              <a:effectLst>
                <a:outerShdw blurRad="38100" dist="38100" dir="2700000" algn="tl">
                  <a:srgbClr val="000000"/>
                </a:outerShdw>
              </a:effectLst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  <p:cxnSp>
        <p:nvCxnSpPr>
          <p:cNvPr id="51" name="꺾인 연결선 50"/>
          <p:cNvCxnSpPr>
            <a:stCxn id="47" idx="2"/>
            <a:endCxn id="50" idx="0"/>
          </p:cNvCxnSpPr>
          <p:nvPr/>
        </p:nvCxnSpPr>
        <p:spPr>
          <a:xfrm rot="5400000">
            <a:off x="6647016" y="3988825"/>
            <a:ext cx="1184048" cy="94962"/>
          </a:xfrm>
          <a:prstGeom prst="bentConnector3">
            <a:avLst/>
          </a:prstGeom>
          <a:ln w="6350" cap="flat">
            <a:solidFill>
              <a:srgbClr val="3366FF"/>
            </a:solidFill>
            <a:miter lim="800000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꺾인 연결선 51"/>
          <p:cNvCxnSpPr>
            <a:stCxn id="47" idx="2"/>
            <a:endCxn id="59" idx="0"/>
          </p:cNvCxnSpPr>
          <p:nvPr/>
        </p:nvCxnSpPr>
        <p:spPr>
          <a:xfrm rot="5400000">
            <a:off x="6585811" y="3789647"/>
            <a:ext cx="1046070" cy="355349"/>
          </a:xfrm>
          <a:prstGeom prst="bentConnector3">
            <a:avLst>
              <a:gd name="adj1" fmla="val 50000"/>
            </a:avLst>
          </a:prstGeom>
          <a:ln w="6350" cap="flat">
            <a:solidFill>
              <a:srgbClr val="3366FF"/>
            </a:solidFill>
            <a:miter lim="800000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val 255"/>
          <p:cNvSpPr>
            <a:spLocks noChangeArrowheads="1"/>
          </p:cNvSpPr>
          <p:nvPr/>
        </p:nvSpPr>
        <p:spPr bwMode="auto">
          <a:xfrm>
            <a:off x="3235505" y="4707672"/>
            <a:ext cx="107950" cy="107951"/>
          </a:xfrm>
          <a:prstGeom prst="ellipse">
            <a:avLst/>
          </a:prstGeom>
          <a:solidFill>
            <a:srgbClr val="FF0000"/>
          </a:solidFill>
          <a:ln w="3175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anchor="ctr"/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ko-KR" altLang="en-US" sz="1100" kern="0">
              <a:latin typeface="맑은 고딕" panose="020B0503020000020004" pitchFamily="50" charset="-127"/>
              <a:ea typeface="맑은 고딕" panose="020B0503020000020004" pitchFamily="50" charset="-127"/>
            </a:endParaRPr>
          </a:p>
        </p:txBody>
      </p:sp>
      <p:cxnSp>
        <p:nvCxnSpPr>
          <p:cNvPr id="54" name="꺾인 연결선 53"/>
          <p:cNvCxnSpPr>
            <a:stCxn id="38" idx="2"/>
            <a:endCxn id="53" idx="3"/>
          </p:cNvCxnSpPr>
          <p:nvPr/>
        </p:nvCxnSpPr>
        <p:spPr>
          <a:xfrm rot="16200000" flipH="1">
            <a:off x="1820338" y="3368829"/>
            <a:ext cx="1164413" cy="1697548"/>
          </a:xfrm>
          <a:prstGeom prst="bentConnector3">
            <a:avLst>
              <a:gd name="adj1" fmla="val 23009"/>
            </a:avLst>
          </a:prstGeom>
          <a:ln w="6350" cap="flat">
            <a:solidFill>
              <a:srgbClr val="3366FF"/>
            </a:solidFill>
            <a:miter lim="800000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꺾인 연결선 54"/>
          <p:cNvCxnSpPr>
            <a:stCxn id="117" idx="4"/>
            <a:endCxn id="49" idx="1"/>
          </p:cNvCxnSpPr>
          <p:nvPr/>
        </p:nvCxnSpPr>
        <p:spPr>
          <a:xfrm rot="16200000" flipH="1">
            <a:off x="8117886" y="5889676"/>
            <a:ext cx="431682" cy="42862"/>
          </a:xfrm>
          <a:prstGeom prst="bentConnector2">
            <a:avLst/>
          </a:prstGeom>
          <a:ln w="6350" cap="flat">
            <a:solidFill>
              <a:srgbClr val="3366FF"/>
            </a:solidFill>
            <a:miter lim="800000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6" name="Rectangle 7"/>
          <p:cNvSpPr>
            <a:spLocks noChangeArrowheads="1"/>
          </p:cNvSpPr>
          <p:nvPr>
            <p:custDataLst>
              <p:tags r:id="rId1"/>
            </p:custDataLst>
          </p:nvPr>
        </p:nvSpPr>
        <p:spPr bwMode="gray">
          <a:xfrm>
            <a:off x="686598" y="352088"/>
            <a:ext cx="4752528" cy="350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tIns="44766" rIns="36000" bIns="44766" anchor="ctr"/>
          <a:lstStyle/>
          <a:p>
            <a:pPr defTabSz="895345">
              <a:lnSpc>
                <a:spcPct val="70000"/>
              </a:lnSpc>
              <a:spcBef>
                <a:spcPct val="25000"/>
              </a:spcBef>
              <a:spcAft>
                <a:spcPct val="25000"/>
              </a:spcAft>
            </a:pPr>
            <a:r>
              <a:rPr lang="ko-KR" altLang="en-US" dirty="0">
                <a:latin typeface="Arial Rounded MT Bold" pitchFamily="34" charset="0"/>
                <a:ea typeface="나눔고딕 ExtraBold" pitchFamily="50" charset="-127"/>
                <a:cs typeface="Arial" pitchFamily="34" charset="0"/>
              </a:rPr>
              <a:t>  </a:t>
            </a:r>
            <a:r>
              <a:rPr kumimoji="1" lang="en-US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MS GROUP</a:t>
            </a:r>
          </a:p>
        </p:txBody>
      </p:sp>
      <p:graphicFrame>
        <p:nvGraphicFramePr>
          <p:cNvPr id="307" name="표 30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8061614"/>
              </p:ext>
            </p:extLst>
          </p:nvPr>
        </p:nvGraphicFramePr>
        <p:xfrm>
          <a:off x="725493" y="991870"/>
          <a:ext cx="8547991" cy="16450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937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942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9427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9427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9427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9427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9427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94277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894277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480060">
                <a:tc>
                  <a:txBody>
                    <a:bodyPr/>
                    <a:lstStyle/>
                    <a:p>
                      <a:pPr algn="ctr" latinLnBrk="1"/>
                      <a:endParaRPr lang="ko-KR" altLang="en-US" sz="12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맑은 고딕" pitchFamily="50" charset="-127"/>
                        <a:cs typeface="Arial" panose="020B0604020202020204" pitchFamily="34" charset="0"/>
                      </a:endParaRPr>
                    </a:p>
                  </a:txBody>
                  <a:tcPr marL="36000" marR="3600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MS </a:t>
                      </a:r>
                      <a:r>
                        <a:rPr lang="en-US" altLang="ko-KR" sz="10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Autotech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맑은 고딕" pitchFamily="50" charset="-127"/>
                        <a:cs typeface="Arial" panose="020B0604020202020204" pitchFamily="34" charset="0"/>
                      </a:endParaRPr>
                    </a:p>
                  </a:txBody>
                  <a:tcPr marL="36000" marR="36000" marT="0" marB="0" anchor="ctr">
                    <a:lnL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MS </a:t>
                      </a:r>
                      <a:r>
                        <a:rPr lang="en-US" altLang="ko-KR" sz="10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Ind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맑은 고딕" pitchFamily="50" charset="-127"/>
                        <a:cs typeface="Arial" panose="020B0604020202020204" pitchFamily="34" charset="0"/>
                      </a:endParaRPr>
                    </a:p>
                  </a:txBody>
                  <a:tcPr marL="36000" marR="36000" marT="0" marB="0" anchor="ctr">
                    <a:lnL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Corp. MS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맑은 고딕" pitchFamily="50" charset="-127"/>
                        <a:cs typeface="Arial" panose="020B0604020202020204" pitchFamily="34" charset="0"/>
                      </a:endParaRPr>
                    </a:p>
                  </a:txBody>
                  <a:tcPr marL="36000" marR="36000" marT="0" marB="0" anchor="ctr">
                    <a:lnL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SIMWON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맑은 고딕" pitchFamily="50" charset="-127"/>
                        <a:cs typeface="Arial" panose="020B0604020202020204" pitchFamily="34" charset="0"/>
                      </a:endParaRPr>
                    </a:p>
                  </a:txBody>
                  <a:tcPr marL="36000" marR="36000" marT="0" marB="0" anchor="ctr">
                    <a:lnL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MSI</a:t>
                      </a:r>
                    </a:p>
                    <a:p>
                      <a:pPr algn="ctr" latinLnBrk="1"/>
                      <a:r>
                        <a:rPr lang="en-US" altLang="ko-KR" sz="1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(India)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맑은 고딕" pitchFamily="50" charset="-127"/>
                        <a:cs typeface="Arial" panose="020B0604020202020204" pitchFamily="34" charset="0"/>
                      </a:endParaRPr>
                    </a:p>
                  </a:txBody>
                  <a:tcPr marL="36000" marR="36000" marT="0" marB="0" anchor="ctr">
                    <a:lnL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MSB</a:t>
                      </a:r>
                    </a:p>
                    <a:p>
                      <a:pPr algn="ctr" latinLnBrk="1"/>
                      <a:r>
                        <a:rPr lang="en-US" altLang="ko-KR" sz="1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(Brazil)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맑은 고딕" pitchFamily="50" charset="-127"/>
                        <a:cs typeface="Arial" panose="020B0604020202020204" pitchFamily="34" charset="0"/>
                      </a:endParaRPr>
                    </a:p>
                  </a:txBody>
                  <a:tcPr marL="36000" marR="36000" marT="0" marB="0" anchor="ctr">
                    <a:lnL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SIMWON Automotive</a:t>
                      </a:r>
                    </a:p>
                    <a:p>
                      <a:pPr algn="ctr" latinLnBrk="1"/>
                      <a:r>
                        <a:rPr lang="en-US" altLang="ko-KR" sz="1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(China)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맑은 고딕" pitchFamily="50" charset="-127"/>
                        <a:cs typeface="Arial" panose="020B0604020202020204" pitchFamily="34" charset="0"/>
                      </a:endParaRPr>
                    </a:p>
                  </a:txBody>
                  <a:tcPr marL="36000" marR="36000" marT="0" marB="0" anchor="ctr">
                    <a:lnL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SIMWON</a:t>
                      </a:r>
                      <a:r>
                        <a:rPr lang="en-US" altLang="ko-KR" sz="1000" b="1" baseline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 America</a:t>
                      </a:r>
                    </a:p>
                    <a:p>
                      <a:pPr algn="ctr" latinLnBrk="1"/>
                      <a:r>
                        <a:rPr lang="en-US" altLang="ko-KR" sz="1000" b="1" baseline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(US)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맑은 고딕" pitchFamily="50" charset="-127"/>
                        <a:cs typeface="Arial" panose="020B0604020202020204" pitchFamily="34" charset="0"/>
                      </a:endParaRPr>
                    </a:p>
                  </a:txBody>
                  <a:tcPr marL="36000" marR="36000" marT="0" marB="0" anchor="ctr">
                    <a:lnL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528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ko-KR" sz="1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Faturamento ‘2021</a:t>
                      </a:r>
                    </a:p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ko-KR" sz="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(</a:t>
                      </a:r>
                      <a:r>
                        <a:rPr lang="en-US" altLang="ko-KR" sz="800" b="1" baseline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million</a:t>
                      </a:r>
                      <a:r>
                        <a:rPr lang="en-US" altLang="ko-KR" sz="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 / USD)</a:t>
                      </a:r>
                      <a:endParaRPr lang="ko-KR" altLang="en-US" sz="8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맑은 고딕" pitchFamily="50" charset="-127"/>
                        <a:cs typeface="Arial" panose="020B0604020202020204" pitchFamily="34" charset="0"/>
                      </a:endParaRPr>
                    </a:p>
                  </a:txBody>
                  <a:tcPr marL="36000" marR="36000" marT="0" marB="0" anchor="ctr">
                    <a:lnL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152.4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맑은 고딕" pitchFamily="50" charset="-127"/>
                        <a:cs typeface="Arial" panose="020B0604020202020204" pitchFamily="34" charset="0"/>
                      </a:endParaRPr>
                    </a:p>
                  </a:txBody>
                  <a:tcPr marL="36000" marR="36000" marT="0" marB="0" anchor="ctr">
                    <a:lnL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135.0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맑은 고딕" pitchFamily="50" charset="-127"/>
                        <a:cs typeface="Arial" panose="020B0604020202020204" pitchFamily="34" charset="0"/>
                      </a:endParaRPr>
                    </a:p>
                  </a:txBody>
                  <a:tcPr marL="36000" marR="36000" marT="0" marB="0" anchor="ctr">
                    <a:lnL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155.4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맑은 고딕" pitchFamily="50" charset="-127"/>
                        <a:cs typeface="Arial" panose="020B0604020202020204" pitchFamily="34" charset="0"/>
                      </a:endParaRPr>
                    </a:p>
                  </a:txBody>
                  <a:tcPr marL="36000" marR="36000" marT="0" marB="0" anchor="ctr">
                    <a:lnL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648.3</a:t>
                      </a:r>
                    </a:p>
                  </a:txBody>
                  <a:tcPr marL="36000" marR="36000" marT="0" marB="0" anchor="ctr">
                    <a:lnL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100.7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맑은 고딕" pitchFamily="50" charset="-127"/>
                        <a:cs typeface="Arial" panose="020B0604020202020204" pitchFamily="34" charset="0"/>
                      </a:endParaRPr>
                    </a:p>
                  </a:txBody>
                  <a:tcPr marL="36000" marR="36000" marT="0" marB="0" anchor="ctr">
                    <a:lnL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74.4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맑은 고딕" pitchFamily="50" charset="-127"/>
                        <a:cs typeface="Arial" panose="020B0604020202020204" pitchFamily="34" charset="0"/>
                      </a:endParaRPr>
                    </a:p>
                  </a:txBody>
                  <a:tcPr marL="36000" marR="36000" marT="0" marB="0" anchor="ctr">
                    <a:lnL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247.1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맑은 고딕" pitchFamily="50" charset="-127"/>
                        <a:cs typeface="Arial" panose="020B0604020202020204" pitchFamily="34" charset="0"/>
                      </a:endParaRPr>
                    </a:p>
                  </a:txBody>
                  <a:tcPr marL="36000" marR="36000" marT="0" marB="0" anchor="ctr">
                    <a:lnL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337.8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맑은 고딕" pitchFamily="50" charset="-127"/>
                        <a:cs typeface="Arial" panose="020B0604020202020204" pitchFamily="34" charset="0"/>
                      </a:endParaRPr>
                    </a:p>
                  </a:txBody>
                  <a:tcPr marL="36000" marR="36000" marT="0" marB="0" anchor="ctr">
                    <a:lnL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970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ko-KR" sz="10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Principais</a:t>
                      </a:r>
                      <a:r>
                        <a:rPr lang="en-US" altLang="ko-KR" sz="1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altLang="ko-KR" sz="10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맑은 고딕" pitchFamily="50" charset="-127"/>
                          <a:cs typeface="Arial" panose="020B0604020202020204" pitchFamily="34" charset="0"/>
                        </a:rPr>
                        <a:t>Clientes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맑은 고딕" pitchFamily="50" charset="-127"/>
                        <a:cs typeface="Arial" panose="020B0604020202020204" pitchFamily="34" charset="0"/>
                      </a:endParaRPr>
                    </a:p>
                  </a:txBody>
                  <a:tcPr marL="36000" marR="36000" marT="0" marB="0" anchor="ctr">
                    <a:lnL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70C0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1" lang="en-US" altLang="ko-KR" sz="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맑은 고딕" pitchFamily="50" charset="-127"/>
                        <a:cs typeface="Arial" panose="020B0604020202020204" pitchFamily="34" charset="0"/>
                      </a:endParaRPr>
                    </a:p>
                  </a:txBody>
                  <a:tcPr marL="0" marR="0" marT="71996" marB="35998" horzOverflow="overflow">
                    <a:lnL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70C0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1" lang="en-US" altLang="ko-KR" sz="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맑은 고딕" pitchFamily="50" charset="-127"/>
                        <a:cs typeface="Arial" panose="020B0604020202020204" pitchFamily="34" charset="0"/>
                      </a:endParaRPr>
                    </a:p>
                  </a:txBody>
                  <a:tcPr marL="0" marR="0" marT="71996" marB="35998" horzOverflow="overflow">
                    <a:lnL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70C0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endParaRPr kumimoji="1" lang="en-US" altLang="ko-KR" sz="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맑은 고딕" pitchFamily="50" charset="-127"/>
                        <a:cs typeface="Arial" panose="020B0604020202020204" pitchFamily="34" charset="0"/>
                      </a:endParaRPr>
                    </a:p>
                  </a:txBody>
                  <a:tcPr marL="0" marR="0" marT="71996" marB="35998" horzOverflow="overflow">
                    <a:lnL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70C0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1" lang="en-US" altLang="ko-KR" sz="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맑은 고딕" pitchFamily="50" charset="-127"/>
                        <a:cs typeface="Arial" panose="020B0604020202020204" pitchFamily="34" charset="0"/>
                      </a:endParaRPr>
                    </a:p>
                  </a:txBody>
                  <a:tcPr marL="0" marR="0" marT="71996" marB="35998">
                    <a:lnL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70C0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1" lang="en-US" altLang="ko-KR" sz="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맑은 고딕" pitchFamily="50" charset="-127"/>
                        <a:cs typeface="Arial" panose="020B0604020202020204" pitchFamily="34" charset="0"/>
                      </a:endParaRPr>
                    </a:p>
                  </a:txBody>
                  <a:tcPr marL="0" marR="0" marT="71996" marB="35998">
                    <a:lnL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70C0"/>
                        </a:buClr>
                        <a:buSzPct val="90000"/>
                        <a:buFont typeface="Wingdings" pitchFamily="2" charset="2"/>
                        <a:buChar char="§"/>
                        <a:tabLst/>
                      </a:pPr>
                      <a:endParaRPr lang="ko-KR" altLang="en-US" sz="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맑은 고딕" pitchFamily="50" charset="-127"/>
                        <a:cs typeface="Arial" panose="020B0604020202020204" pitchFamily="34" charset="0"/>
                      </a:endParaRPr>
                    </a:p>
                  </a:txBody>
                  <a:tcPr marL="0" marR="0" marT="71996" marB="35998">
                    <a:lnL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latinLnBrk="1">
                        <a:buClr>
                          <a:srgbClr val="0070C0"/>
                        </a:buClr>
                        <a:buSzPct val="90000"/>
                        <a:buFont typeface="Wingdings" pitchFamily="2" charset="2"/>
                        <a:buNone/>
                      </a:pPr>
                      <a:endParaRPr lang="ko-KR" altLang="en-US" sz="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맑은 고딕" pitchFamily="50" charset="-127"/>
                        <a:cs typeface="Arial" panose="020B0604020202020204" pitchFamily="34" charset="0"/>
                      </a:endParaRPr>
                    </a:p>
                  </a:txBody>
                  <a:tcPr marL="0" marR="0" marT="71996" marB="35998">
                    <a:lnL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latinLnBrk="1">
                        <a:buClr>
                          <a:srgbClr val="0070C0"/>
                        </a:buClr>
                        <a:buSzPct val="90000"/>
                        <a:buFont typeface="Wingdings" pitchFamily="2" charset="2"/>
                        <a:buNone/>
                      </a:pPr>
                      <a:endParaRPr lang="en-US" altLang="ko-KR" sz="11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맑은 고딕" pitchFamily="50" charset="-127"/>
                        <a:cs typeface="Arial" panose="020B0604020202020204" pitchFamily="34" charset="0"/>
                      </a:endParaRPr>
                    </a:p>
                  </a:txBody>
                  <a:tcPr marL="0" marR="0" marT="71996" marB="35998">
                    <a:lnL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pic>
        <p:nvPicPr>
          <p:cNvPr id="308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8370" y="2285253"/>
            <a:ext cx="492125" cy="25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" name="Picture 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315" t="13795" r="6837" b="50000"/>
          <a:stretch>
            <a:fillRect/>
          </a:stretch>
        </p:blipFill>
        <p:spPr bwMode="auto">
          <a:xfrm>
            <a:off x="2559395" y="1897902"/>
            <a:ext cx="404813" cy="18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0" name="Picture 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21" t="13795" r="54497" b="50000"/>
          <a:stretch>
            <a:fillRect/>
          </a:stretch>
        </p:blipFill>
        <p:spPr bwMode="auto">
          <a:xfrm>
            <a:off x="2164104" y="1888377"/>
            <a:ext cx="355600" cy="18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1" name="Picture 4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1657" y="2101103"/>
            <a:ext cx="720725" cy="160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2" name="Picture 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315" t="13795" r="6837" b="50000"/>
          <a:stretch>
            <a:fillRect/>
          </a:stretch>
        </p:blipFill>
        <p:spPr bwMode="auto">
          <a:xfrm>
            <a:off x="3430603" y="1926361"/>
            <a:ext cx="403225" cy="18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3" name="Picture 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21" t="13795" r="54497" b="50000"/>
          <a:stretch>
            <a:fillRect/>
          </a:stretch>
        </p:blipFill>
        <p:spPr bwMode="auto">
          <a:xfrm>
            <a:off x="3033725" y="1916836"/>
            <a:ext cx="355600" cy="18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4" name="Picture 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315" t="13795" r="6837" b="50000"/>
          <a:stretch>
            <a:fillRect/>
          </a:stretch>
        </p:blipFill>
        <p:spPr bwMode="auto">
          <a:xfrm>
            <a:off x="4365640" y="2113803"/>
            <a:ext cx="404813" cy="18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5" name="Picture 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21" t="13795" r="54497" b="50000"/>
          <a:stretch>
            <a:fillRect/>
          </a:stretch>
        </p:blipFill>
        <p:spPr bwMode="auto">
          <a:xfrm>
            <a:off x="3970350" y="2104278"/>
            <a:ext cx="355600" cy="18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6" name="Picture 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315" t="13795" r="6837" b="50000"/>
          <a:stretch>
            <a:fillRect/>
          </a:stretch>
        </p:blipFill>
        <p:spPr bwMode="auto">
          <a:xfrm>
            <a:off x="5214595" y="1961403"/>
            <a:ext cx="403225" cy="179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" name="Picture 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21" t="13795" r="54497" b="50000"/>
          <a:stretch>
            <a:fillRect/>
          </a:stretch>
        </p:blipFill>
        <p:spPr bwMode="auto">
          <a:xfrm>
            <a:off x="4817717" y="1950290"/>
            <a:ext cx="355600" cy="18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8" name="Picture 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21" t="13795" r="54497" b="50000"/>
          <a:stretch>
            <a:fillRect/>
          </a:stretch>
        </p:blipFill>
        <p:spPr bwMode="auto">
          <a:xfrm>
            <a:off x="6681192" y="1916836"/>
            <a:ext cx="355600" cy="18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9" name="Picture 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315" t="13795" r="6837" b="50000"/>
          <a:stretch>
            <a:fillRect/>
          </a:stretch>
        </p:blipFill>
        <p:spPr bwMode="auto">
          <a:xfrm>
            <a:off x="7561767" y="1950290"/>
            <a:ext cx="403225" cy="18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0" name="Picture 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21" t="13795" r="54497" b="50000"/>
          <a:stretch>
            <a:fillRect/>
          </a:stretch>
        </p:blipFill>
        <p:spPr bwMode="auto">
          <a:xfrm>
            <a:off x="6009928" y="1888377"/>
            <a:ext cx="357188" cy="18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1" name="Picture 4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0616" y="2101103"/>
            <a:ext cx="719138" cy="160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2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6569" y="2258265"/>
            <a:ext cx="377825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3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8963" y="2248738"/>
            <a:ext cx="374258" cy="331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4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193" y="2177303"/>
            <a:ext cx="376238" cy="35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5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815" y="2166188"/>
            <a:ext cx="374258" cy="331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6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7120" y="2258265"/>
            <a:ext cx="377825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9391" y="2248738"/>
            <a:ext cx="374258" cy="331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8" name="Picture 12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0635" y="2307236"/>
            <a:ext cx="825341" cy="2831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29" name="꺾인 연결선 328"/>
          <p:cNvCxnSpPr>
            <a:stCxn id="48" idx="2"/>
            <a:endCxn id="118" idx="5"/>
          </p:cNvCxnSpPr>
          <p:nvPr/>
        </p:nvCxnSpPr>
        <p:spPr>
          <a:xfrm rot="5400000">
            <a:off x="7593582" y="3649434"/>
            <a:ext cx="1063537" cy="1054718"/>
          </a:xfrm>
          <a:prstGeom prst="bentConnector3">
            <a:avLst>
              <a:gd name="adj1" fmla="val 58388"/>
            </a:avLst>
          </a:prstGeom>
          <a:ln w="6350" cap="flat">
            <a:solidFill>
              <a:srgbClr val="3366FF"/>
            </a:solidFill>
            <a:miter lim="800000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그림 2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51766" y="2043359"/>
            <a:ext cx="450196" cy="347027"/>
          </a:xfrm>
          <a:prstGeom prst="rect">
            <a:avLst/>
          </a:prstGeom>
        </p:spPr>
      </p:pic>
      <p:pic>
        <p:nvPicPr>
          <p:cNvPr id="330" name="그림 32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982689" y="1947859"/>
            <a:ext cx="354691" cy="273408"/>
          </a:xfrm>
          <a:prstGeom prst="rect">
            <a:avLst/>
          </a:prstGeom>
        </p:spPr>
      </p:pic>
      <p:pic>
        <p:nvPicPr>
          <p:cNvPr id="27" name="그림 2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06747" y="1869438"/>
            <a:ext cx="274505" cy="269646"/>
          </a:xfrm>
          <a:prstGeom prst="rect">
            <a:avLst/>
          </a:prstGeom>
        </p:spPr>
      </p:pic>
      <p:pic>
        <p:nvPicPr>
          <p:cNvPr id="28" name="그림 27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235505" y="2216874"/>
            <a:ext cx="369984" cy="344947"/>
          </a:xfrm>
          <a:prstGeom prst="rect">
            <a:avLst/>
          </a:prstGeom>
        </p:spPr>
      </p:pic>
      <p:sp>
        <p:nvSpPr>
          <p:cNvPr id="44" name="직사각형 43"/>
          <p:cNvSpPr/>
          <p:nvPr/>
        </p:nvSpPr>
        <p:spPr>
          <a:xfrm>
            <a:off x="4421999" y="4885949"/>
            <a:ext cx="1434434" cy="63128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ko-KR" sz="1100" b="1" dirty="0">
                <a:solidFill>
                  <a:schemeClr val="tx1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MST</a:t>
            </a:r>
          </a:p>
          <a:p>
            <a:pPr>
              <a:lnSpc>
                <a:spcPct val="110000"/>
              </a:lnSpc>
            </a:pPr>
            <a:r>
              <a:rPr lang="en-US" altLang="ko-KR" sz="900" dirty="0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Planta de </a:t>
            </a:r>
            <a:r>
              <a:rPr lang="en-US" altLang="ko-KR" sz="9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Manufatura</a:t>
            </a:r>
            <a:r>
              <a:rPr lang="en-US" altLang="ko-KR" sz="900" dirty="0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 (</a:t>
            </a:r>
            <a:r>
              <a:rPr lang="en-US" altLang="ko-KR" sz="9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Ferramental</a:t>
            </a:r>
            <a:r>
              <a:rPr lang="en-US" altLang="ko-KR" sz="900" dirty="0">
                <a:solidFill>
                  <a:schemeClr val="tx1">
                    <a:lumMod val="65000"/>
                    <a:lumOff val="35000"/>
                  </a:schemeClr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0967730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196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6106033"/>
              </p:ext>
            </p:extLst>
          </p:nvPr>
        </p:nvGraphicFramePr>
        <p:xfrm>
          <a:off x="713434" y="1127298"/>
          <a:ext cx="4013167" cy="531929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0570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560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691109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ko-KR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ko-KR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ko-KR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ko-KR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ko-KR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ko-KR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ko-KR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ko-KR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ko-KR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ko-KR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ko-KR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ko-KR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ko-KR" altLang="en-US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</a:txBody>
                  <a:tcPr marL="91422" marR="91422" marT="45700" marB="45700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ko-KR" altLang="en-US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</a:txBody>
                  <a:tcPr marL="91422" marR="91422" marT="45700" marB="45700" horzOverflow="overflow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088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Localidade</a:t>
                      </a:r>
                      <a:endParaRPr kumimoji="1" lang="ko-KR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현대하모니 L" pitchFamily="18" charset="-127"/>
                        <a:cs typeface="Arial" panose="020B0604020202020204" pitchFamily="34" charset="0"/>
                      </a:endParaRPr>
                    </a:p>
                  </a:txBody>
                  <a:tcPr marL="91422" marR="91422" marT="45700" marB="45700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16-9, 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Poseok-ro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, Gyeongju-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si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, 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Gyeongbuk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-do(340km 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ao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 Sul do 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centro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 de Seoul)</a:t>
                      </a:r>
                      <a:endParaRPr kumimoji="1" lang="ko-KR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현대하모니 L" pitchFamily="18" charset="-127"/>
                        <a:cs typeface="Arial" panose="020B0604020202020204" pitchFamily="34" charset="0"/>
                      </a:endParaRPr>
                    </a:p>
                  </a:txBody>
                  <a:tcPr marL="91422" marR="91422" marT="45700" marB="45700" horzOverflow="overflow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31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Área</a:t>
                      </a:r>
                      <a:endParaRPr kumimoji="1" lang="ko-KR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현대하모니 L" pitchFamily="18" charset="-127"/>
                        <a:cs typeface="Arial" panose="020B0604020202020204" pitchFamily="34" charset="0"/>
                      </a:endParaRPr>
                    </a:p>
                  </a:txBody>
                  <a:tcPr marL="91422" marR="91422" marT="45700" marB="45700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Área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 Total 107,521㎡</a:t>
                      </a: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Construção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 53,918㎡</a:t>
                      </a:r>
                      <a:endParaRPr kumimoji="1" lang="ko-KR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현대하모니 L" pitchFamily="18" charset="-127"/>
                        <a:cs typeface="Arial" panose="020B0604020202020204" pitchFamily="34" charset="0"/>
                      </a:endParaRPr>
                    </a:p>
                  </a:txBody>
                  <a:tcPr marL="91422" marR="91422" marT="45700" marB="45700" horzOverflow="overflow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31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Funcionários</a:t>
                      </a:r>
                      <a:endParaRPr kumimoji="1" lang="ko-KR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현대하모니 L" pitchFamily="18" charset="-127"/>
                        <a:cs typeface="Arial" panose="020B0604020202020204" pitchFamily="34" charset="0"/>
                      </a:endParaRPr>
                    </a:p>
                  </a:txBody>
                  <a:tcPr marL="91422" marR="91422" marT="45700" marB="45700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371 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funcionários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até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Outubro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 de 2022</a:t>
                      </a: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(95 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escritório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, 276 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produção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)</a:t>
                      </a:r>
                      <a:endParaRPr kumimoji="1" lang="ko-KR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현대하모니 L" pitchFamily="18" charset="-127"/>
                        <a:cs typeface="Arial" panose="020B0604020202020204" pitchFamily="34" charset="0"/>
                      </a:endParaRPr>
                    </a:p>
                  </a:txBody>
                  <a:tcPr marL="91422" marR="91422" marT="45700" marB="45700" horzOverflow="overflow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194963408"/>
                  </a:ext>
                </a:extLst>
              </a:tr>
              <a:tr h="31425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Produção</a:t>
                      </a:r>
                      <a:endParaRPr kumimoji="1" lang="ko-KR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현대하모니 L" pitchFamily="18" charset="-127"/>
                        <a:cs typeface="Arial" panose="020B0604020202020204" pitchFamily="34" charset="0"/>
                      </a:endParaRPr>
                    </a:p>
                  </a:txBody>
                  <a:tcPr marL="91422" marR="91422" marT="45700" marB="45700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Peças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 para 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Automóveis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 (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carroceria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)</a:t>
                      </a:r>
                      <a:endParaRPr kumimoji="1" lang="ko-KR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현대하모니 L" pitchFamily="18" charset="-127"/>
                        <a:cs typeface="Arial" panose="020B0604020202020204" pitchFamily="34" charset="0"/>
                      </a:endParaRPr>
                    </a:p>
                  </a:txBody>
                  <a:tcPr marL="91422" marR="91422" marT="45700" marB="45700" horzOverflow="overflow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031281"/>
                  </a:ext>
                </a:extLst>
              </a:tr>
              <a:tr h="61753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Principais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Clientes</a:t>
                      </a:r>
                      <a:endParaRPr kumimoji="1" lang="ko-KR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현대하모니 L" pitchFamily="18" charset="-127"/>
                        <a:cs typeface="Arial" panose="020B0604020202020204" pitchFamily="34" charset="0"/>
                      </a:endParaRPr>
                    </a:p>
                  </a:txBody>
                  <a:tcPr marL="91422" marR="91422" marT="45700" marB="45700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Hyundai Motor Company (GENESIS, SANTAFE,</a:t>
                      </a: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 etc.)</a:t>
                      </a: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pt-BR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Startups produtoras de Veículos Elétricos USA</a:t>
                      </a:r>
                      <a:endParaRPr kumimoji="1" lang="ko-KR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현대하모니 L" pitchFamily="18" charset="-127"/>
                        <a:cs typeface="Arial" panose="020B0604020202020204" pitchFamily="34" charset="0"/>
                      </a:endParaRPr>
                    </a:p>
                  </a:txBody>
                  <a:tcPr marL="91422" marR="91422" marT="45700" marB="45700" horzOverflow="overflow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15615065"/>
                  </a:ext>
                </a:extLst>
              </a:tr>
              <a:tr h="431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Equipamentos</a:t>
                      </a:r>
                      <a:endParaRPr kumimoji="1" lang="ko-KR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현대하모니 L" pitchFamily="18" charset="-127"/>
                        <a:cs typeface="Arial" panose="020B0604020202020204" pitchFamily="34" charset="0"/>
                      </a:endParaRPr>
                    </a:p>
                  </a:txBody>
                  <a:tcPr marL="91422" marR="91422" marT="45700" marB="45700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Prensas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 de 400 de Blank, 800 ton e 1500 ton </a:t>
                      </a: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Montagem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 (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robos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 284, jig’s 363)</a:t>
                      </a:r>
                    </a:p>
                  </a:txBody>
                  <a:tcPr marL="91422" marR="91422" marT="45700" marB="45700" horzOverflow="overflow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96180958"/>
                  </a:ext>
                </a:extLst>
              </a:tr>
            </a:tbl>
          </a:graphicData>
        </a:graphic>
      </p:graphicFrame>
      <p:grpSp>
        <p:nvGrpSpPr>
          <p:cNvPr id="5" name="그룹 4"/>
          <p:cNvGrpSpPr/>
          <p:nvPr/>
        </p:nvGrpSpPr>
        <p:grpSpPr>
          <a:xfrm>
            <a:off x="632524" y="841991"/>
            <a:ext cx="4275575" cy="300038"/>
            <a:chOff x="416495" y="788702"/>
            <a:chExt cx="4275575" cy="300038"/>
          </a:xfrm>
        </p:grpSpPr>
        <p:sp>
          <p:nvSpPr>
            <p:cNvPr id="6" name="직사각형 5"/>
            <p:cNvSpPr/>
            <p:nvPr/>
          </p:nvSpPr>
          <p:spPr bwMode="auto">
            <a:xfrm>
              <a:off x="444839" y="853789"/>
              <a:ext cx="52566" cy="216593"/>
            </a:xfrm>
            <a:prstGeom prst="rect">
              <a:avLst/>
            </a:prstGeom>
            <a:solidFill>
              <a:srgbClr val="333F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ko-KR" altLang="en-US" sz="1300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현대하모니 L" panose="02020603020101020101" pitchFamily="18" charset="-127"/>
                <a:cs typeface="Arial" panose="020B0604020202020204" pitchFamily="34" charset="0"/>
              </a:endParaRPr>
            </a:p>
          </p:txBody>
        </p:sp>
        <p:cxnSp>
          <p:nvCxnSpPr>
            <p:cNvPr id="7" name="직선 연결선 6"/>
            <p:cNvCxnSpPr/>
            <p:nvPr/>
          </p:nvCxnSpPr>
          <p:spPr bwMode="auto">
            <a:xfrm>
              <a:off x="416495" y="1088740"/>
              <a:ext cx="4275575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직사각형 27"/>
            <p:cNvSpPr>
              <a:spLocks noChangeArrowheads="1"/>
            </p:cNvSpPr>
            <p:nvPr/>
          </p:nvSpPr>
          <p:spPr bwMode="auto">
            <a:xfrm>
              <a:off x="497406" y="788702"/>
              <a:ext cx="4194664" cy="2816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/>
            <a:lstStyle>
              <a:lvl1pPr latinLnBrk="1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defRPr>
              </a:lvl1pPr>
              <a:lvl2pPr marL="742950" indent="-285750" latinLnBrk="1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defRPr>
              </a:lvl2pPr>
              <a:lvl3pPr marL="1143000" indent="-228600" latinLnBrk="1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defRPr>
              </a:lvl3pPr>
              <a:lvl4pPr marL="1600200" indent="-228600" latinLnBrk="1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defRPr>
              </a:lvl4pPr>
              <a:lvl5pPr marL="2057400" indent="-228600" latinLnBrk="1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defRPr>
              </a:lvl9pPr>
            </a:lstStyle>
            <a:p>
              <a:pPr latinLnBrk="0">
                <a:spcBef>
                  <a:spcPct val="0"/>
                </a:spcBef>
                <a:buFontTx/>
                <a:buNone/>
              </a:pPr>
              <a:r>
                <a:rPr lang="en-US" altLang="ko-KR" sz="1400" b="1" dirty="0" err="1">
                  <a:ln>
                    <a:solidFill>
                      <a:schemeClr val="accent1">
                        <a:alpha val="0"/>
                      </a:schemeClr>
                    </a:solidFill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anose="020B0604020202020204" pitchFamily="34" charset="0"/>
                  <a:ea typeface="현대하모니 L" panose="02020603020101020101" pitchFamily="18" charset="-127"/>
                  <a:cs typeface="Arial" panose="020B0604020202020204" pitchFamily="34" charset="0"/>
                </a:rPr>
                <a:t>Gyeongju</a:t>
              </a:r>
              <a:r>
                <a:rPr lang="en-US" altLang="ko-KR" sz="1400" b="1" dirty="0">
                  <a:ln>
                    <a:solidFill>
                      <a:schemeClr val="accent1">
                        <a:alpha val="0"/>
                      </a:schemeClr>
                    </a:solidFill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anose="020B0604020202020204" pitchFamily="34" charset="0"/>
                  <a:ea typeface="현대하모니 L" panose="02020603020101020101" pitchFamily="18" charset="-127"/>
                  <a:cs typeface="Arial" panose="020B0604020202020204" pitchFamily="34" charset="0"/>
                </a:rPr>
                <a:t> plant</a:t>
              </a:r>
              <a:endParaRPr lang="ko-KR" altLang="en-US" sz="1400" b="1" dirty="0">
                <a:ln>
                  <a:solidFill>
                    <a:schemeClr val="accent1">
                      <a:alpha val="0"/>
                    </a:schemeClr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현대하모니 L" panose="02020603020101020101" pitchFamily="18" charset="-127"/>
                <a:cs typeface="Arial" panose="020B0604020202020204" pitchFamily="34" charset="0"/>
              </a:endParaRPr>
            </a:p>
          </p:txBody>
        </p:sp>
      </p:grpSp>
      <p:grpSp>
        <p:nvGrpSpPr>
          <p:cNvPr id="9" name="그룹 8"/>
          <p:cNvGrpSpPr/>
          <p:nvPr/>
        </p:nvGrpSpPr>
        <p:grpSpPr>
          <a:xfrm>
            <a:off x="5141925" y="839263"/>
            <a:ext cx="4275575" cy="300038"/>
            <a:chOff x="416495" y="788702"/>
            <a:chExt cx="4275575" cy="300038"/>
          </a:xfrm>
        </p:grpSpPr>
        <p:sp>
          <p:nvSpPr>
            <p:cNvPr id="10" name="직사각형 9"/>
            <p:cNvSpPr/>
            <p:nvPr/>
          </p:nvSpPr>
          <p:spPr bwMode="auto">
            <a:xfrm>
              <a:off x="444839" y="853789"/>
              <a:ext cx="52566" cy="216593"/>
            </a:xfrm>
            <a:prstGeom prst="rect">
              <a:avLst/>
            </a:prstGeom>
            <a:solidFill>
              <a:srgbClr val="333F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ko-KR" altLang="en-US" sz="1300" kern="0" dirty="0">
                <a:solidFill>
                  <a:sysClr val="windowText" lastClr="000000"/>
                </a:solidFill>
                <a:latin typeface="Arial" panose="020B0604020202020204" pitchFamily="34" charset="0"/>
                <a:ea typeface="현대하모니 L" panose="02020603020101020101" pitchFamily="18" charset="-127"/>
                <a:cs typeface="Arial" panose="020B0604020202020204" pitchFamily="34" charset="0"/>
              </a:endParaRPr>
            </a:p>
          </p:txBody>
        </p:sp>
        <p:cxnSp>
          <p:nvCxnSpPr>
            <p:cNvPr id="11" name="직선 연결선 10"/>
            <p:cNvCxnSpPr/>
            <p:nvPr/>
          </p:nvCxnSpPr>
          <p:spPr bwMode="auto">
            <a:xfrm>
              <a:off x="416495" y="1088740"/>
              <a:ext cx="4275575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직사각형 27"/>
            <p:cNvSpPr>
              <a:spLocks noChangeArrowheads="1"/>
            </p:cNvSpPr>
            <p:nvPr/>
          </p:nvSpPr>
          <p:spPr bwMode="auto">
            <a:xfrm>
              <a:off x="497406" y="788702"/>
              <a:ext cx="4194664" cy="2816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/>
            <a:lstStyle>
              <a:lvl1pPr latinLnBrk="1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defRPr>
              </a:lvl1pPr>
              <a:lvl2pPr marL="742950" indent="-285750" latinLnBrk="1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defRPr>
              </a:lvl2pPr>
              <a:lvl3pPr marL="1143000" indent="-228600" latinLnBrk="1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defRPr>
              </a:lvl3pPr>
              <a:lvl4pPr marL="1600200" indent="-228600" latinLnBrk="1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defRPr>
              </a:lvl4pPr>
              <a:lvl5pPr marL="2057400" indent="-228600" latinLnBrk="1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defRPr>
              </a:lvl9pPr>
            </a:lstStyle>
            <a:p>
              <a:pPr latinLnBrk="0">
                <a:spcBef>
                  <a:spcPct val="0"/>
                </a:spcBef>
                <a:buFontTx/>
                <a:buNone/>
              </a:pPr>
              <a:r>
                <a:rPr lang="en-US" altLang="ko-KR" sz="1400" b="1" dirty="0" err="1">
                  <a:ln>
                    <a:solidFill>
                      <a:schemeClr val="accent1">
                        <a:alpha val="0"/>
                      </a:schemeClr>
                    </a:solidFill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anose="020B0604020202020204" pitchFamily="34" charset="0"/>
                  <a:ea typeface="현대하모니 L" panose="02020603020101020101" pitchFamily="18" charset="-127"/>
                  <a:cs typeface="Arial" panose="020B0604020202020204" pitchFamily="34" charset="0"/>
                </a:rPr>
                <a:t>Gunsan</a:t>
              </a:r>
              <a:r>
                <a:rPr lang="en-US" altLang="ko-KR" sz="1400" b="1" dirty="0">
                  <a:ln>
                    <a:solidFill>
                      <a:schemeClr val="accent1">
                        <a:alpha val="0"/>
                      </a:schemeClr>
                    </a:solidFill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anose="020B0604020202020204" pitchFamily="34" charset="0"/>
                  <a:ea typeface="현대하모니 L" panose="02020603020101020101" pitchFamily="18" charset="-127"/>
                  <a:cs typeface="Arial" panose="020B0604020202020204" pitchFamily="34" charset="0"/>
                </a:rPr>
                <a:t> plant</a:t>
              </a:r>
              <a:endParaRPr lang="ko-KR" altLang="en-US" sz="1400" b="1" dirty="0">
                <a:ln>
                  <a:solidFill>
                    <a:schemeClr val="accent1">
                      <a:alpha val="0"/>
                    </a:schemeClr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현대하모니 L" panose="02020603020101020101" pitchFamily="18" charset="-127"/>
                <a:cs typeface="Arial" panose="020B0604020202020204" pitchFamily="34" charset="0"/>
              </a:endParaRPr>
            </a:p>
          </p:txBody>
        </p:sp>
      </p:grpSp>
      <p:graphicFrame>
        <p:nvGraphicFramePr>
          <p:cNvPr id="14" name="Group 196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6988220"/>
              </p:ext>
            </p:extLst>
          </p:nvPr>
        </p:nvGraphicFramePr>
        <p:xfrm>
          <a:off x="5170265" y="1128066"/>
          <a:ext cx="4021682" cy="531413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0230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9859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691109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ko-KR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ko-KR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ko-KR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ko-KR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ko-KR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ko-KR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ko-KR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ko-KR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ko-KR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ko-KR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ko-KR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ko-KR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ko-KR" altLang="en-US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</a:txBody>
                  <a:tcPr marL="91422" marR="91422" marT="45700" marB="45700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ko-KR" altLang="en-US" sz="1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현대하모니 L" pitchFamily="18" charset="-127"/>
                        <a:ea typeface="현대하모니 L" pitchFamily="18" charset="-127"/>
                      </a:endParaRPr>
                    </a:p>
                  </a:txBody>
                  <a:tcPr marL="91422" marR="91422" marT="45700" marB="45700" horzOverflow="overflow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1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Localidade</a:t>
                      </a:r>
                      <a:endParaRPr kumimoji="1" lang="ko-KR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현대하모니 L" pitchFamily="18" charset="-127"/>
                        <a:cs typeface="Arial" panose="020B0604020202020204" pitchFamily="34" charset="0"/>
                      </a:endParaRPr>
                    </a:p>
                  </a:txBody>
                  <a:tcPr marL="91422" marR="91422" marT="45700" marB="45700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34, 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Jayu-ro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, 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Gunsan-si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, 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Jeollabuk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-do</a:t>
                      </a: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(230km 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aou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 Sul do 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centro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 de Seoul)</a:t>
                      </a:r>
                      <a:endParaRPr kumimoji="1" lang="ko-KR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현대하모니 L" pitchFamily="18" charset="-127"/>
                        <a:cs typeface="Arial" panose="020B0604020202020204" pitchFamily="34" charset="0"/>
                      </a:endParaRPr>
                    </a:p>
                  </a:txBody>
                  <a:tcPr marL="91422" marR="91422" marT="45700" marB="45700" horzOverflow="overflow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31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Área</a:t>
                      </a:r>
                      <a:endParaRPr kumimoji="1" lang="ko-KR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현대하모니 L" pitchFamily="18" charset="-127"/>
                        <a:cs typeface="Arial" panose="020B0604020202020204" pitchFamily="34" charset="0"/>
                      </a:endParaRPr>
                    </a:p>
                  </a:txBody>
                  <a:tcPr marL="91422" marR="91422" marT="45700" marB="45700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Área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 Total 1,206,611㎡ </a:t>
                      </a: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Building 366,188㎡ </a:t>
                      </a:r>
                      <a:endParaRPr kumimoji="1" lang="ko-KR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현대하모니 L" pitchFamily="18" charset="-127"/>
                        <a:cs typeface="Arial" panose="020B0604020202020204" pitchFamily="34" charset="0"/>
                      </a:endParaRPr>
                    </a:p>
                  </a:txBody>
                  <a:tcPr marL="91422" marR="91422" marT="45700" marB="45700" horzOverflow="overflow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6445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Funcionários</a:t>
                      </a:r>
                      <a:endParaRPr kumimoji="1" lang="ko-KR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현대하모니 L" pitchFamily="18" charset="-127"/>
                        <a:cs typeface="Arial" panose="020B0604020202020204" pitchFamily="34" charset="0"/>
                      </a:endParaRPr>
                    </a:p>
                  </a:txBody>
                  <a:tcPr marL="91422" marR="91422" marT="45700" marB="45700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226 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até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 o 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contabilizados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até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outubro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, 2022</a:t>
                      </a: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(98 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escritório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, 48 P&amp;D, 80 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produção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)</a:t>
                      </a:r>
                      <a:endParaRPr kumimoji="1" lang="ko-KR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현대하모니 L" pitchFamily="18" charset="-127"/>
                        <a:cs typeface="Arial" panose="020B0604020202020204" pitchFamily="34" charset="0"/>
                      </a:endParaRPr>
                    </a:p>
                  </a:txBody>
                  <a:tcPr marL="91422" marR="91422" marT="45700" marB="45700" horzOverflow="overflow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194963408"/>
                  </a:ext>
                </a:extLst>
              </a:tr>
              <a:tr h="31425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Produção</a:t>
                      </a:r>
                      <a:endParaRPr kumimoji="1" lang="ko-KR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현대하모니 L" pitchFamily="18" charset="-127"/>
                        <a:cs typeface="Arial" panose="020B0604020202020204" pitchFamily="34" charset="0"/>
                      </a:endParaRPr>
                    </a:p>
                  </a:txBody>
                  <a:tcPr marL="91422" marR="91422" marT="45700" marB="45700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pt-BR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Produção em Consignação de Veículos Elétricos</a:t>
                      </a:r>
                      <a:endParaRPr kumimoji="1" lang="ko-KR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현대하모니 L" pitchFamily="18" charset="-127"/>
                        <a:cs typeface="Arial" panose="020B0604020202020204" pitchFamily="34" charset="0"/>
                      </a:endParaRPr>
                    </a:p>
                  </a:txBody>
                  <a:tcPr marL="91422" marR="91422" marT="45700" marB="45700" horzOverflow="overflow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031281"/>
                  </a:ext>
                </a:extLst>
              </a:tr>
              <a:tr h="58658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Principais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Clientes</a:t>
                      </a:r>
                      <a:endParaRPr kumimoji="1" lang="ko-KR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현대하모니 L" pitchFamily="18" charset="-127"/>
                        <a:cs typeface="Arial" panose="020B0604020202020204" pitchFamily="34" charset="0"/>
                      </a:endParaRPr>
                    </a:p>
                  </a:txBody>
                  <a:tcPr marL="91422" marR="91422" marT="45700" marB="45700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pt-BR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Bateria para veículos elétricos, incluindo caminhões e vans.</a:t>
                      </a: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pt-BR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Startups produtoras de Veículos Elétricos USA</a:t>
                      </a:r>
                      <a:endParaRPr kumimoji="1" lang="ko-KR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현대하모니 L" pitchFamily="18" charset="-127"/>
                        <a:cs typeface="Arial" panose="020B0604020202020204" pitchFamily="34" charset="0"/>
                      </a:endParaRPr>
                    </a:p>
                  </a:txBody>
                  <a:tcPr marL="91422" marR="91422" marT="45700" marB="45700" horzOverflow="overflow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15615065"/>
                  </a:ext>
                </a:extLst>
              </a:tr>
              <a:tr h="431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Equipamentos</a:t>
                      </a:r>
                      <a:endParaRPr kumimoji="1" lang="ko-KR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현대하모니 L" pitchFamily="18" charset="-127"/>
                        <a:cs typeface="Arial" panose="020B0604020202020204" pitchFamily="34" charset="0"/>
                      </a:endParaRPr>
                    </a:p>
                  </a:txBody>
                  <a:tcPr marL="91422" marR="91422" marT="45700" marB="45700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Capacidade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 de 260,000 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unidades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anuas</a:t>
                      </a:r>
                      <a:endParaRPr kumimoji="1" lang="en-US" altLang="ko-KR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현대하모니 L" pitchFamily="18" charset="-127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Presa/Pintura/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Montagem</a:t>
                      </a:r>
                      <a:r>
                        <a:rPr kumimoji="1" lang="en-US" altLang="ko-KR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/Venda de </a:t>
                      </a:r>
                      <a:r>
                        <a:rPr kumimoji="1" lang="en-US" altLang="ko-KR" sz="1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현대하모니 L" pitchFamily="18" charset="-127"/>
                          <a:cs typeface="Arial" panose="020B0604020202020204" pitchFamily="34" charset="0"/>
                        </a:rPr>
                        <a:t>Bateria</a:t>
                      </a:r>
                      <a:endParaRPr kumimoji="1" lang="ko-KR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현대하모니 L" pitchFamily="18" charset="-127"/>
                        <a:cs typeface="Arial" panose="020B0604020202020204" pitchFamily="34" charset="0"/>
                      </a:endParaRPr>
                    </a:p>
                  </a:txBody>
                  <a:tcPr marL="91422" marR="91422" marT="45700" marB="45700" horzOverflow="overflow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96180958"/>
                  </a:ext>
                </a:extLst>
              </a:tr>
            </a:tbl>
          </a:graphicData>
        </a:graphic>
      </p:graphicFrame>
      <p:pic>
        <p:nvPicPr>
          <p:cNvPr id="15" name="그림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0265" y="1186029"/>
            <a:ext cx="4021682" cy="2582830"/>
          </a:xfrm>
          <a:prstGeom prst="rect">
            <a:avLst/>
          </a:prstGeom>
        </p:spPr>
      </p:pic>
      <p:sp>
        <p:nvSpPr>
          <p:cNvPr id="16" name="Rectangle 7"/>
          <p:cNvSpPr>
            <a:spLocks noChangeArrowheads="1"/>
          </p:cNvSpPr>
          <p:nvPr>
            <p:custDataLst>
              <p:tags r:id="rId1"/>
            </p:custDataLst>
          </p:nvPr>
        </p:nvSpPr>
        <p:spPr bwMode="gray">
          <a:xfrm>
            <a:off x="686598" y="352088"/>
            <a:ext cx="4752528" cy="350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tIns="44766" rIns="36000" bIns="44766" anchor="ctr"/>
          <a:lstStyle/>
          <a:p>
            <a:pPr defTabSz="895345">
              <a:lnSpc>
                <a:spcPct val="70000"/>
              </a:lnSpc>
              <a:spcBef>
                <a:spcPct val="25000"/>
              </a:spcBef>
              <a:spcAft>
                <a:spcPct val="25000"/>
              </a:spcAft>
            </a:pPr>
            <a:r>
              <a:rPr lang="ko-KR" altLang="en-US" dirty="0">
                <a:latin typeface="Arial Rounded MT Bold" pitchFamily="34" charset="0"/>
                <a:ea typeface="나눔고딕 ExtraBold" pitchFamily="50" charset="-127"/>
                <a:cs typeface="Arial" pitchFamily="34" charset="0"/>
              </a:rPr>
              <a:t>  </a:t>
            </a:r>
            <a:r>
              <a:rPr kumimoji="1" lang="en-US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FABRICAS NA COREIA</a:t>
            </a:r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637"/>
          <a:stretch/>
        </p:blipFill>
        <p:spPr>
          <a:xfrm>
            <a:off x="698643" y="1188758"/>
            <a:ext cx="4013166" cy="2577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6047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4" name="개체 53" hidden="1">
            <a:extLst>
              <a:ext uri="{FF2B5EF4-FFF2-40B4-BE49-F238E27FC236}">
                <a16:creationId xmlns:a16="http://schemas.microsoft.com/office/drawing/2014/main" id="{5336B9EA-C745-49FE-921F-1B896F4B9B2D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382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7" imgW="473" imgH="476" progId="TCLayout.ActiveDocument.1">
                  <p:embed/>
                </p:oleObj>
              </mc:Choice>
              <mc:Fallback>
                <p:oleObj name="think-cell Slide" r:id="rId7" imgW="473" imgH="476" progId="TCLayout.ActiveDocument.1">
                  <p:embed/>
                  <p:pic>
                    <p:nvPicPr>
                      <p:cNvPr id="54" name="개체 53" hidden="1">
                        <a:extLst>
                          <a:ext uri="{FF2B5EF4-FFF2-40B4-BE49-F238E27FC236}">
                            <a16:creationId xmlns:a16="http://schemas.microsoft.com/office/drawing/2014/main" id="{5336B9EA-C745-49FE-921F-1B896F4B9B2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382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AutoShape 10">
            <a:extLst>
              <a:ext uri="{FF2B5EF4-FFF2-40B4-BE49-F238E27FC236}">
                <a16:creationId xmlns:a16="http://schemas.microsoft.com/office/drawing/2014/main" id="{D99CD624-A70F-439F-B3D2-B8484CDFEE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3050" y="3154228"/>
            <a:ext cx="2780333" cy="3097771"/>
          </a:xfrm>
          <a:prstGeom prst="roundRect">
            <a:avLst>
              <a:gd name="adj" fmla="val 6083"/>
            </a:avLst>
          </a:prstGeom>
          <a:solidFill>
            <a:srgbClr val="F5F5F5"/>
          </a:solidFill>
          <a:ln w="6350">
            <a:solidFill>
              <a:srgbClr val="969696"/>
            </a:solidFill>
            <a:round/>
            <a:headEnd/>
            <a:tailEnd/>
          </a:ln>
        </p:spPr>
        <p:txBody>
          <a:bodyPr wrap="none" lIns="90000" tIns="46800" rIns="90000" bIns="46800" anchor="ctr"/>
          <a:lstStyle/>
          <a:p>
            <a:pPr algn="ctr" eaLnBrk="1" hangingPunct="1">
              <a:spcBef>
                <a:spcPct val="20000"/>
              </a:spcBef>
            </a:pPr>
            <a:endParaRPr lang="ko-KR" altLang="en-US" sz="1200">
              <a:solidFill>
                <a:schemeClr val="bg2"/>
              </a:solidFill>
              <a:latin typeface="맑은 고딕" pitchFamily="50" charset="-127"/>
              <a:ea typeface="맑은 고딕" pitchFamily="50" charset="-127"/>
            </a:endParaRPr>
          </a:p>
        </p:txBody>
      </p:sp>
      <p:sp>
        <p:nvSpPr>
          <p:cNvPr id="4" name="AutoShape 10">
            <a:extLst>
              <a:ext uri="{FF2B5EF4-FFF2-40B4-BE49-F238E27FC236}">
                <a16:creationId xmlns:a16="http://schemas.microsoft.com/office/drawing/2014/main" id="{7B13C29E-FAB1-4E31-9B76-4468222DE2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3073" y="2512095"/>
            <a:ext cx="2797364" cy="431800"/>
          </a:xfrm>
          <a:prstGeom prst="roundRect">
            <a:avLst>
              <a:gd name="adj" fmla="val 16667"/>
            </a:avLst>
          </a:prstGeom>
          <a:solidFill>
            <a:srgbClr val="F5F5F5"/>
          </a:solidFill>
          <a:ln w="6350">
            <a:solidFill>
              <a:srgbClr val="969696"/>
            </a:solidFill>
            <a:round/>
            <a:headEnd/>
            <a:tailEnd/>
          </a:ln>
        </p:spPr>
        <p:txBody>
          <a:bodyPr wrap="none" lIns="90000" tIns="46800" rIns="90000" bIns="46800" anchor="ctr"/>
          <a:lstStyle/>
          <a:p>
            <a:pPr algn="ctr" eaLnBrk="1" hangingPunct="1"/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Desenvol</a:t>
            </a:r>
            <a:r>
              <a:rPr lang="en-US" altLang="ko-KR" sz="1100" dirty="0">
                <a:latin typeface="Arial Rounded MT Bold" pitchFamily="34" charset="0"/>
                <a:ea typeface="맑은 고딕" pitchFamily="50" charset="-127"/>
              </a:rPr>
              <a:t>. </a:t>
            </a:r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Veículos</a:t>
            </a:r>
            <a:r>
              <a:rPr lang="en-US" altLang="ko-KR" sz="1100" dirty="0">
                <a:latin typeface="Arial Rounded MT Bold" pitchFamily="34" charset="0"/>
                <a:ea typeface="맑은 고딕" pitchFamily="50" charset="-127"/>
              </a:rPr>
              <a:t> e </a:t>
            </a:r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Ferramentais</a:t>
            </a:r>
            <a:endParaRPr lang="ko-KR" altLang="en-US" sz="1100" dirty="0">
              <a:latin typeface="Arial Rounded MT Bold" pitchFamily="34" charset="0"/>
              <a:ea typeface="맑은 고딕" pitchFamily="50" charset="-127"/>
            </a:endParaRPr>
          </a:p>
        </p:txBody>
      </p:sp>
      <p:sp>
        <p:nvSpPr>
          <p:cNvPr id="5" name="AutoShape 10">
            <a:extLst>
              <a:ext uri="{FF2B5EF4-FFF2-40B4-BE49-F238E27FC236}">
                <a16:creationId xmlns:a16="http://schemas.microsoft.com/office/drawing/2014/main" id="{A0C3A3F3-CDFF-446B-BD02-CAA5B4CF8F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23791" y="3163753"/>
            <a:ext cx="2797365" cy="3088247"/>
          </a:xfrm>
          <a:prstGeom prst="roundRect">
            <a:avLst>
              <a:gd name="adj" fmla="val 6083"/>
            </a:avLst>
          </a:prstGeom>
          <a:solidFill>
            <a:srgbClr val="F5F5F5"/>
          </a:solidFill>
          <a:ln w="6350">
            <a:solidFill>
              <a:srgbClr val="969696"/>
            </a:solidFill>
            <a:round/>
            <a:headEnd/>
            <a:tailEnd/>
          </a:ln>
        </p:spPr>
        <p:txBody>
          <a:bodyPr wrap="none" lIns="90000" tIns="46800" rIns="90000" bIns="46800" anchor="ctr"/>
          <a:lstStyle/>
          <a:p>
            <a:pPr algn="ctr" eaLnBrk="1" hangingPunct="1">
              <a:spcBef>
                <a:spcPct val="20000"/>
              </a:spcBef>
            </a:pPr>
            <a:endParaRPr lang="ko-KR" altLang="en-US" sz="1200">
              <a:solidFill>
                <a:schemeClr val="bg2"/>
              </a:solidFill>
              <a:latin typeface="맑은 고딕" pitchFamily="50" charset="-127"/>
              <a:ea typeface="맑은 고딕" pitchFamily="50" charset="-127"/>
            </a:endParaRPr>
          </a:p>
        </p:txBody>
      </p:sp>
      <p:sp>
        <p:nvSpPr>
          <p:cNvPr id="6" name="AutoShape 10">
            <a:extLst>
              <a:ext uri="{FF2B5EF4-FFF2-40B4-BE49-F238E27FC236}">
                <a16:creationId xmlns:a16="http://schemas.microsoft.com/office/drawing/2014/main" id="{07252F6B-F39C-484D-B584-ED6697728D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23788" y="2512095"/>
            <a:ext cx="2797364" cy="431800"/>
          </a:xfrm>
          <a:prstGeom prst="roundRect">
            <a:avLst>
              <a:gd name="adj" fmla="val 16667"/>
            </a:avLst>
          </a:prstGeom>
          <a:solidFill>
            <a:srgbClr val="F5F5F5"/>
          </a:solidFill>
          <a:ln w="6350">
            <a:solidFill>
              <a:srgbClr val="969696"/>
            </a:solidFill>
            <a:round/>
            <a:headEnd/>
            <a:tailEnd/>
          </a:ln>
        </p:spPr>
        <p:txBody>
          <a:bodyPr wrap="none" lIns="90000" tIns="46800" rIns="90000" bIns="46800" anchor="ctr"/>
          <a:lstStyle/>
          <a:p>
            <a:pPr algn="ctr" eaLnBrk="1" hangingPunct="1"/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Experiência</a:t>
            </a:r>
            <a:r>
              <a:rPr lang="en-US" altLang="ko-KR" sz="1100" dirty="0">
                <a:latin typeface="Arial Rounded MT Bold" pitchFamily="34" charset="0"/>
                <a:ea typeface="맑은 고딕" pitchFamily="50" charset="-127"/>
              </a:rPr>
              <a:t> e </a:t>
            </a:r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Presensa</a:t>
            </a:r>
            <a:r>
              <a:rPr lang="en-US" altLang="ko-KR" sz="1100" dirty="0">
                <a:latin typeface="Arial Rounded MT Bold" pitchFamily="34" charset="0"/>
                <a:ea typeface="맑은 고딕" pitchFamily="50" charset="-127"/>
              </a:rPr>
              <a:t> de OEM</a:t>
            </a:r>
            <a:endParaRPr lang="ko-KR" altLang="en-US" sz="1100" dirty="0">
              <a:latin typeface="Arial Rounded MT Bold" pitchFamily="34" charset="0"/>
              <a:ea typeface="맑은 고딕" pitchFamily="50" charset="-127"/>
            </a:endParaRPr>
          </a:p>
        </p:txBody>
      </p:sp>
      <p:sp>
        <p:nvSpPr>
          <p:cNvPr id="7" name="AutoShape 10">
            <a:extLst>
              <a:ext uri="{FF2B5EF4-FFF2-40B4-BE49-F238E27FC236}">
                <a16:creationId xmlns:a16="http://schemas.microsoft.com/office/drawing/2014/main" id="{3FCBC641-2EED-4F5E-AB5E-F18954C64B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72" y="3200262"/>
            <a:ext cx="2788399" cy="3060700"/>
          </a:xfrm>
          <a:prstGeom prst="roundRect">
            <a:avLst>
              <a:gd name="adj" fmla="val 6083"/>
            </a:avLst>
          </a:prstGeom>
          <a:solidFill>
            <a:srgbClr val="F5F5F5"/>
          </a:solidFill>
          <a:ln w="6350">
            <a:solidFill>
              <a:srgbClr val="969696"/>
            </a:solidFill>
            <a:round/>
            <a:headEnd/>
            <a:tailEnd/>
          </a:ln>
        </p:spPr>
        <p:txBody>
          <a:bodyPr wrap="none" lIns="90000" tIns="46800" rIns="90000" bIns="46800" anchor="ctr"/>
          <a:lstStyle/>
          <a:p>
            <a:pPr algn="ctr" eaLnBrk="1" hangingPunct="1">
              <a:spcBef>
                <a:spcPct val="20000"/>
              </a:spcBef>
            </a:pPr>
            <a:endParaRPr lang="ko-KR" altLang="en-US" sz="1200">
              <a:solidFill>
                <a:schemeClr val="bg2"/>
              </a:solidFill>
              <a:latin typeface="맑은 고딕" pitchFamily="50" charset="-127"/>
              <a:ea typeface="맑은 고딕" pitchFamily="50" charset="-127"/>
            </a:endParaRPr>
          </a:p>
        </p:txBody>
      </p:sp>
      <p:sp>
        <p:nvSpPr>
          <p:cNvPr id="8" name="AutoShape 10">
            <a:extLst>
              <a:ext uri="{FF2B5EF4-FFF2-40B4-BE49-F238E27FC236}">
                <a16:creationId xmlns:a16="http://schemas.microsoft.com/office/drawing/2014/main" id="{3F9DF79D-250E-4962-A663-5E6F9EF9E1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68" y="2512095"/>
            <a:ext cx="2797364" cy="431800"/>
          </a:xfrm>
          <a:prstGeom prst="roundRect">
            <a:avLst>
              <a:gd name="adj" fmla="val 16667"/>
            </a:avLst>
          </a:prstGeom>
          <a:solidFill>
            <a:srgbClr val="F5F5F5"/>
          </a:solidFill>
          <a:ln w="6350">
            <a:solidFill>
              <a:srgbClr val="969696"/>
            </a:solidFill>
            <a:round/>
            <a:headEnd/>
            <a:tailEnd/>
          </a:ln>
        </p:spPr>
        <p:txBody>
          <a:bodyPr wrap="none" lIns="90000" tIns="46800" rIns="90000" bIns="46800" anchor="ctr"/>
          <a:lstStyle/>
          <a:p>
            <a:pPr algn="ctr" eaLnBrk="1" hangingPunct="1"/>
            <a:r>
              <a:rPr lang="en-US" altLang="ko-KR" sz="1100" dirty="0">
                <a:latin typeface="Arial Rounded MT Bold" pitchFamily="34" charset="0"/>
                <a:ea typeface="맑은 고딕" pitchFamily="50" charset="-127"/>
              </a:rPr>
              <a:t>40 </a:t>
            </a:r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anos</a:t>
            </a:r>
            <a:r>
              <a:rPr lang="en-US" altLang="ko-KR" sz="1100" dirty="0">
                <a:latin typeface="Arial Rounded MT Bold" pitchFamily="34" charset="0"/>
                <a:ea typeface="맑은 고딕" pitchFamily="50" charset="-127"/>
              </a:rPr>
              <a:t> de </a:t>
            </a:r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experiência</a:t>
            </a:r>
            <a:r>
              <a:rPr lang="en-US" altLang="ko-KR" sz="1100" dirty="0">
                <a:latin typeface="Arial Rounded MT Bold" pitchFamily="34" charset="0"/>
                <a:ea typeface="맑은 고딕" pitchFamily="50" charset="-127"/>
              </a:rPr>
              <a:t> </a:t>
            </a:r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em</a:t>
            </a:r>
            <a:r>
              <a:rPr lang="en-US" altLang="ko-KR" sz="1100" dirty="0">
                <a:latin typeface="Arial Rounded MT Bold" pitchFamily="34" charset="0"/>
                <a:ea typeface="맑은 고딕" pitchFamily="50" charset="-127"/>
              </a:rPr>
              <a:t> </a:t>
            </a:r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carroceria</a:t>
            </a:r>
            <a:endParaRPr lang="ko-KR" altLang="en-US" sz="1100" dirty="0">
              <a:latin typeface="Arial Rounded MT Bold" pitchFamily="34" charset="0"/>
              <a:ea typeface="맑은 고딕" pitchFamily="50" charset="-127"/>
            </a:endParaRPr>
          </a:p>
        </p:txBody>
      </p:sp>
      <p:sp>
        <p:nvSpPr>
          <p:cNvPr id="9" name="한쪽 모서리가 잘린 사각형 10">
            <a:extLst>
              <a:ext uri="{FF2B5EF4-FFF2-40B4-BE49-F238E27FC236}">
                <a16:creationId xmlns:a16="http://schemas.microsoft.com/office/drawing/2014/main" id="{C6BBE0D3-30F6-40D2-83C9-F9F6B48CA943}"/>
              </a:ext>
            </a:extLst>
          </p:cNvPr>
          <p:cNvSpPr/>
          <p:nvPr/>
        </p:nvSpPr>
        <p:spPr bwMode="auto">
          <a:xfrm>
            <a:off x="2723384" y="908723"/>
            <a:ext cx="6469999" cy="1223963"/>
          </a:xfrm>
          <a:prstGeom prst="snip1Rect">
            <a:avLst>
              <a:gd name="adj" fmla="val 10282"/>
            </a:avLst>
          </a:prstGeom>
          <a:solidFill>
            <a:schemeClr val="bg1">
              <a:lumMod val="95000"/>
            </a:schemeClr>
          </a:solidFill>
          <a:ln w="1270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44000" tIns="72000" rIns="36000" bIns="72000" anchor="ctr" anchorCtr="0"/>
          <a:lstStyle/>
          <a:p>
            <a:pPr>
              <a:spcBef>
                <a:spcPct val="50000"/>
              </a:spcBef>
              <a:defRPr/>
            </a:pP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1. KNOW HOW 40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anos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de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Experiência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em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carroceria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“BIW”</a:t>
            </a:r>
          </a:p>
          <a:p>
            <a:pPr>
              <a:spcBef>
                <a:spcPct val="50000"/>
              </a:spcBef>
              <a:defRPr/>
            </a:pP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2.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Presença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/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Experiência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em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OEM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Globais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(EUA/China/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Índia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/Brasil)</a:t>
            </a:r>
          </a:p>
          <a:p>
            <a:pPr>
              <a:spcBef>
                <a:spcPct val="50000"/>
              </a:spcBef>
              <a:defRPr/>
            </a:pP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3.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Experiência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no Desenvolvimento de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vários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veículos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e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ferramentais</a:t>
            </a:r>
            <a:endParaRPr lang="ko-KR" altLang="en-US" sz="1400" dirty="0">
              <a:latin typeface="Arial Rounded MT Bold" pitchFamily="34" charset="0"/>
              <a:ea typeface="맑은 고딕" pitchFamily="50" charset="-127"/>
            </a:endParaRPr>
          </a:p>
        </p:txBody>
      </p:sp>
      <p:sp>
        <p:nvSpPr>
          <p:cNvPr id="10" name="모서리가 둥근 직사각형 11">
            <a:extLst>
              <a:ext uri="{FF2B5EF4-FFF2-40B4-BE49-F238E27FC236}">
                <a16:creationId xmlns:a16="http://schemas.microsoft.com/office/drawing/2014/main" id="{6136DF56-6755-44CB-83EC-EEDB142ACB0A}"/>
              </a:ext>
            </a:extLst>
          </p:cNvPr>
          <p:cNvSpPr/>
          <p:nvPr/>
        </p:nvSpPr>
        <p:spPr bwMode="auto">
          <a:xfrm>
            <a:off x="675223" y="910309"/>
            <a:ext cx="1901517" cy="1223962"/>
          </a:xfrm>
          <a:prstGeom prst="roundRect">
            <a:avLst>
              <a:gd name="adj" fmla="val 7329"/>
            </a:avLst>
          </a:prstGeom>
          <a:solidFill>
            <a:schemeClr val="bg1">
              <a:lumMod val="95000"/>
            </a:schemeClr>
          </a:solidFill>
          <a:ln w="3810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44000" tIns="36000" rIns="36000" bIns="36000" anchor="ctr"/>
          <a:lstStyle/>
          <a:p>
            <a:pPr>
              <a:spcBef>
                <a:spcPct val="50000"/>
              </a:spcBef>
              <a:defRPr/>
            </a:pPr>
            <a:r>
              <a:rPr lang="en-US" altLang="ko-KR" sz="4000" dirty="0">
                <a:solidFill>
                  <a:srgbClr val="FF6600"/>
                </a:solidFill>
                <a:latin typeface="Arial Rounded MT Bold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K</a:t>
            </a:r>
            <a:r>
              <a:rPr lang="en-US" altLang="ko-KR" sz="2000" dirty="0">
                <a:latin typeface="Arial Rounded MT Bold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now how</a:t>
            </a:r>
            <a:endParaRPr lang="ko-KR" altLang="en-US" sz="2000" dirty="0">
              <a:latin typeface="Arial Rounded MT Bold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</p:txBody>
      </p:sp>
      <p:sp>
        <p:nvSpPr>
          <p:cNvPr id="11" name="TextBox 23">
            <a:extLst>
              <a:ext uri="{FF2B5EF4-FFF2-40B4-BE49-F238E27FC236}">
                <a16:creationId xmlns:a16="http://schemas.microsoft.com/office/drawing/2014/main" id="{D1637964-CF83-4753-A1F7-A9E4F8F88E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6124" y="5755116"/>
            <a:ext cx="2648482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9pPr>
          </a:lstStyle>
          <a:p>
            <a:pPr eaLnBrk="1" hangingPunct="1"/>
            <a:r>
              <a:rPr lang="en-US" altLang="ko-KR" b="0" dirty="0">
                <a:solidFill>
                  <a:schemeClr val="tx1"/>
                </a:solidFill>
                <a:latin typeface="Arial Rounded MT Bold" pitchFamily="34" charset="0"/>
                <a:ea typeface="맑은 고딕" pitchFamily="50" charset="-127"/>
              </a:rPr>
              <a:t>KNOW HOW </a:t>
            </a:r>
          </a:p>
          <a:p>
            <a:pPr eaLnBrk="1" hangingPunct="1"/>
            <a:r>
              <a:rPr lang="en-US" altLang="ko-KR" b="0" dirty="0">
                <a:solidFill>
                  <a:schemeClr val="tx1"/>
                </a:solidFill>
                <a:latin typeface="Arial Rounded MT Bold" pitchFamily="34" charset="0"/>
                <a:ea typeface="맑은 고딕" pitchFamily="50" charset="-127"/>
              </a:rPr>
              <a:t>Factory innovation, productivity-related</a:t>
            </a:r>
            <a:endParaRPr lang="ko-KR" altLang="en-US" b="0" dirty="0">
              <a:solidFill>
                <a:schemeClr val="tx1"/>
              </a:solidFill>
              <a:latin typeface="Arial Rounded MT Bold" pitchFamily="34" charset="0"/>
              <a:ea typeface="맑은 고딕" pitchFamily="50" charset="-127"/>
            </a:endParaRPr>
          </a:p>
        </p:txBody>
      </p:sp>
      <p:sp>
        <p:nvSpPr>
          <p:cNvPr id="12" name="TextBox 25">
            <a:extLst>
              <a:ext uri="{FF2B5EF4-FFF2-40B4-BE49-F238E27FC236}">
                <a16:creationId xmlns:a16="http://schemas.microsoft.com/office/drawing/2014/main" id="{1D909050-F7EB-4DAB-B365-A6BEF252C4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01327" y="4301991"/>
            <a:ext cx="586594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9pPr>
          </a:lstStyle>
          <a:p>
            <a:pPr eaLnBrk="1" hangingPunct="1"/>
            <a:r>
              <a:rPr lang="en-US" altLang="ko-KR" sz="1200">
                <a:solidFill>
                  <a:srgbClr val="0070C0"/>
                </a:solidFill>
                <a:latin typeface="Calibri" pitchFamily="34" charset="0"/>
                <a:ea typeface="맑은 고딕" pitchFamily="50" charset="-127"/>
                <a:cs typeface="Calibri" pitchFamily="34" charset="0"/>
              </a:rPr>
              <a:t>India</a:t>
            </a:r>
            <a:endParaRPr lang="ko-KR" altLang="en-US" sz="1200">
              <a:solidFill>
                <a:srgbClr val="0070C0"/>
              </a:solidFill>
              <a:latin typeface="Calibri" pitchFamily="34" charset="0"/>
              <a:ea typeface="맑은 고딕" pitchFamily="50" charset="-127"/>
              <a:cs typeface="Calibri" pitchFamily="34" charset="0"/>
            </a:endParaRPr>
          </a:p>
        </p:txBody>
      </p:sp>
      <p:sp>
        <p:nvSpPr>
          <p:cNvPr id="13" name="TextBox 27">
            <a:extLst>
              <a:ext uri="{FF2B5EF4-FFF2-40B4-BE49-F238E27FC236}">
                <a16:creationId xmlns:a16="http://schemas.microsoft.com/office/drawing/2014/main" id="{29101569-F66C-4069-800D-3D7EBBA207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26726" y="5732329"/>
            <a:ext cx="627980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9pPr>
          </a:lstStyle>
          <a:p>
            <a:pPr eaLnBrk="1" hangingPunct="1"/>
            <a:r>
              <a:rPr lang="en-US" altLang="ko-KR" sz="1200">
                <a:solidFill>
                  <a:srgbClr val="0070C0"/>
                </a:solidFill>
                <a:latin typeface="Calibri" pitchFamily="34" charset="0"/>
                <a:ea typeface="맑은 고딕" pitchFamily="50" charset="-127"/>
                <a:cs typeface="Calibri" pitchFamily="34" charset="0"/>
              </a:rPr>
              <a:t>Brazil</a:t>
            </a:r>
            <a:endParaRPr lang="ko-KR" altLang="en-US" sz="1200">
              <a:solidFill>
                <a:srgbClr val="0070C0"/>
              </a:solidFill>
              <a:latin typeface="Calibri" pitchFamily="34" charset="0"/>
              <a:ea typeface="맑은 고딕" pitchFamily="50" charset="-127"/>
              <a:cs typeface="Calibri" pitchFamily="34" charset="0"/>
            </a:endParaRPr>
          </a:p>
        </p:txBody>
      </p:sp>
      <p:pic>
        <p:nvPicPr>
          <p:cNvPr id="14" name="Picture 2">
            <a:extLst>
              <a:ext uri="{FF2B5EF4-FFF2-40B4-BE49-F238E27FC236}">
                <a16:creationId xmlns:a16="http://schemas.microsoft.com/office/drawing/2014/main" id="{BB1425C0-F449-4EF9-AA64-96357B6FC5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230" y="4899637"/>
            <a:ext cx="2661297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5" name="그룹 53">
            <a:extLst>
              <a:ext uri="{FF2B5EF4-FFF2-40B4-BE49-F238E27FC236}">
                <a16:creationId xmlns:a16="http://schemas.microsoft.com/office/drawing/2014/main" id="{C1C7E087-9CB6-4311-9C09-279463253376}"/>
              </a:ext>
            </a:extLst>
          </p:cNvPr>
          <p:cNvGrpSpPr>
            <a:grpSpLocks/>
          </p:cNvGrpSpPr>
          <p:nvPr/>
        </p:nvGrpSpPr>
        <p:grpSpPr bwMode="auto">
          <a:xfrm>
            <a:off x="6420956" y="3212979"/>
            <a:ext cx="2852524" cy="2952331"/>
            <a:chOff x="6615113" y="3175932"/>
            <a:chExt cx="2852525" cy="2880980"/>
          </a:xfrm>
        </p:grpSpPr>
        <p:sp>
          <p:nvSpPr>
            <p:cNvPr id="16" name="Rectangle 4">
              <a:extLst>
                <a:ext uri="{FF2B5EF4-FFF2-40B4-BE49-F238E27FC236}">
                  <a16:creationId xmlns:a16="http://schemas.microsoft.com/office/drawing/2014/main" id="{3D239E5B-1C47-4EB2-AC23-EFDDDE563A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304280" y="3620309"/>
              <a:ext cx="1035335" cy="2395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pPr marL="171449" indent="-171449">
                <a:buFont typeface="Wingdings" pitchFamily="2" charset="2"/>
                <a:buChar char="Ø"/>
              </a:pPr>
              <a:r>
                <a:rPr lang="en-US" altLang="ko-KR" sz="1100" b="1" dirty="0">
                  <a:solidFill>
                    <a:srgbClr val="0066CC"/>
                  </a:solidFill>
                  <a:latin typeface="Calibri" pitchFamily="34" charset="0"/>
                  <a:ea typeface="맑은 고딕" pitchFamily="50" charset="-127"/>
                  <a:cs typeface="Calibri" pitchFamily="34" charset="0"/>
                </a:rPr>
                <a:t>DL3/GL3</a:t>
              </a:r>
            </a:p>
            <a:p>
              <a:pPr eaLnBrk="1" hangingPunct="1"/>
              <a:r>
                <a:rPr lang="en-US" altLang="ko-KR" sz="1100" b="1" dirty="0">
                  <a:solidFill>
                    <a:srgbClr val="0066CC"/>
                  </a:solidFill>
                  <a:latin typeface="Calibri" pitchFamily="34" charset="0"/>
                  <a:ea typeface="맑은 고딕" pitchFamily="50" charset="-127"/>
                  <a:cs typeface="Calibri" pitchFamily="34" charset="0"/>
                </a:rPr>
                <a:t>     KA4/MQ4</a:t>
              </a:r>
            </a:p>
          </p:txBody>
        </p:sp>
        <p:sp>
          <p:nvSpPr>
            <p:cNvPr id="17" name="Rectangle 4">
              <a:extLst>
                <a:ext uri="{FF2B5EF4-FFF2-40B4-BE49-F238E27FC236}">
                  <a16:creationId xmlns:a16="http://schemas.microsoft.com/office/drawing/2014/main" id="{AE1CD05F-52B0-4C89-9EA1-12EFF0FB2C4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305902" y="4395983"/>
              <a:ext cx="1161736" cy="2379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pPr marL="171449" indent="-171449">
                <a:buFont typeface="Wingdings" pitchFamily="2" charset="2"/>
                <a:buChar char="Ø"/>
              </a:pPr>
              <a:r>
                <a:rPr lang="en-US" altLang="ko-KR" sz="1100" b="1" dirty="0">
                  <a:solidFill>
                    <a:srgbClr val="0066CC"/>
                  </a:solidFill>
                  <a:latin typeface="Calibri" pitchFamily="34" charset="0"/>
                  <a:ea typeface="맑은 고딕" pitchFamily="50" charset="-127"/>
                  <a:cs typeface="Calibri" pitchFamily="34" charset="0"/>
                </a:rPr>
                <a:t>XBA/H60A</a:t>
              </a:r>
            </a:p>
          </p:txBody>
        </p:sp>
        <p:sp>
          <p:nvSpPr>
            <p:cNvPr id="18" name="Rectangle 4">
              <a:extLst>
                <a:ext uri="{FF2B5EF4-FFF2-40B4-BE49-F238E27FC236}">
                  <a16:creationId xmlns:a16="http://schemas.microsoft.com/office/drawing/2014/main" id="{057B6081-A43B-4E54-B427-8E4459E931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305902" y="4792093"/>
              <a:ext cx="1161736" cy="2395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pPr marL="171449" indent="-171449">
                <a:buFont typeface="Wingdings" pitchFamily="2" charset="2"/>
                <a:buChar char="Ø"/>
              </a:pPr>
              <a:r>
                <a:rPr lang="en-US" altLang="ko-KR" sz="1100" b="1" dirty="0">
                  <a:solidFill>
                    <a:srgbClr val="0066CC"/>
                  </a:solidFill>
                  <a:latin typeface="Calibri" pitchFamily="34" charset="0"/>
                  <a:ea typeface="맑은 고딕" pitchFamily="50" charset="-127"/>
                  <a:cs typeface="Calibri" pitchFamily="34" charset="0"/>
                </a:rPr>
                <a:t>2180 / X-RAY</a:t>
              </a:r>
            </a:p>
          </p:txBody>
        </p:sp>
        <p:grpSp>
          <p:nvGrpSpPr>
            <p:cNvPr id="19" name="그룹 53">
              <a:extLst>
                <a:ext uri="{FF2B5EF4-FFF2-40B4-BE49-F238E27FC236}">
                  <a16:creationId xmlns:a16="http://schemas.microsoft.com/office/drawing/2014/main" id="{9150CF4F-FCCE-47AD-A3D4-F460649E3AA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615113" y="3175932"/>
              <a:ext cx="2721856" cy="2880980"/>
              <a:chOff x="6615113" y="3645249"/>
              <a:chExt cx="2721856" cy="2803243"/>
            </a:xfrm>
          </p:grpSpPr>
          <p:pic>
            <p:nvPicPr>
              <p:cNvPr id="20" name="Picture 3">
                <a:extLst>
                  <a:ext uri="{FF2B5EF4-FFF2-40B4-BE49-F238E27FC236}">
                    <a16:creationId xmlns:a16="http://schemas.microsoft.com/office/drawing/2014/main" id="{58A5AD83-35B4-400C-9988-ECCD86A88024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0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724650" y="5246921"/>
                <a:ext cx="611188" cy="31273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1" name="Picture 5">
                <a:extLst>
                  <a:ext uri="{FF2B5EF4-FFF2-40B4-BE49-F238E27FC236}">
                    <a16:creationId xmlns:a16="http://schemas.microsoft.com/office/drawing/2014/main" id="{16ADAC8B-4AEF-4B1A-BCA0-33BD87A71BDC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1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50896" b="6000"/>
              <a:stretch>
                <a:fillRect/>
              </a:stretch>
            </p:blipFill>
            <p:spPr bwMode="auto">
              <a:xfrm>
                <a:off x="6615113" y="4849281"/>
                <a:ext cx="935037" cy="231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2" name="Picture 5">
                <a:extLst>
                  <a:ext uri="{FF2B5EF4-FFF2-40B4-BE49-F238E27FC236}">
                    <a16:creationId xmlns:a16="http://schemas.microsoft.com/office/drawing/2014/main" id="{74BC2ABA-1920-405F-8047-1E9BAC3B000E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1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6315" t="13795" r="6837" b="50000"/>
              <a:stretch>
                <a:fillRect/>
              </a:stretch>
            </p:blipFill>
            <p:spPr bwMode="auto">
              <a:xfrm>
                <a:off x="6724650" y="4006595"/>
                <a:ext cx="569913" cy="2540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3" name="Picture 5">
                <a:extLst>
                  <a:ext uri="{FF2B5EF4-FFF2-40B4-BE49-F238E27FC236}">
                    <a16:creationId xmlns:a16="http://schemas.microsoft.com/office/drawing/2014/main" id="{E710F849-49D5-4154-9C40-DC05B64BDBE1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1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321" t="13795" r="54497" b="50000"/>
              <a:stretch>
                <a:fillRect/>
              </a:stretch>
            </p:blipFill>
            <p:spPr bwMode="auto">
              <a:xfrm>
                <a:off x="6754813" y="3657775"/>
                <a:ext cx="517525" cy="26193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" name="Picture 7">
                <a:extLst>
                  <a:ext uri="{FF2B5EF4-FFF2-40B4-BE49-F238E27FC236}">
                    <a16:creationId xmlns:a16="http://schemas.microsoft.com/office/drawing/2014/main" id="{9D6C9DA0-5B90-47A2-9ABD-18D62942932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2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666052" y="6032567"/>
                <a:ext cx="571500" cy="41592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" name="Picture 17">
                <a:extLst>
                  <a:ext uri="{FF2B5EF4-FFF2-40B4-BE49-F238E27FC236}">
                    <a16:creationId xmlns:a16="http://schemas.microsoft.com/office/drawing/2014/main" id="{79515535-E9A0-48AB-B000-B56261A0CD9A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3">
                <a:clrChange>
                  <a:clrFrom>
                    <a:srgbClr val="FDFDFD"/>
                  </a:clrFrom>
                  <a:clrTo>
                    <a:srgbClr val="FDFDFD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561263" y="3645249"/>
                <a:ext cx="633411" cy="31891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" name="Picture 19">
                <a:extLst>
                  <a:ext uri="{FF2B5EF4-FFF2-40B4-BE49-F238E27FC236}">
                    <a16:creationId xmlns:a16="http://schemas.microsoft.com/office/drawing/2014/main" id="{AA0B98F1-2761-4D4B-928B-CAFD7141EF63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4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567613" y="3996593"/>
                <a:ext cx="660400" cy="32389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7" name="Rectangle 4">
                <a:extLst>
                  <a:ext uri="{FF2B5EF4-FFF2-40B4-BE49-F238E27FC236}">
                    <a16:creationId xmlns:a16="http://schemas.microsoft.com/office/drawing/2014/main" id="{CCF9187E-2623-4243-AD14-761F41555C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88287" y="6102416"/>
                <a:ext cx="1035335" cy="2886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/>
              <a:p>
                <a:pPr marL="171449" indent="-171449">
                  <a:buFont typeface="Wingdings" pitchFamily="2" charset="2"/>
                  <a:buChar char="Ø"/>
                </a:pPr>
                <a:r>
                  <a:rPr lang="en-US" altLang="ko-KR" sz="1100" b="1" dirty="0">
                    <a:solidFill>
                      <a:srgbClr val="0066CC"/>
                    </a:solidFill>
                    <a:latin typeface="Calibri" pitchFamily="34" charset="0"/>
                    <a:ea typeface="맑은 고딕" pitchFamily="50" charset="-127"/>
                    <a:cs typeface="Calibri" pitchFamily="34" charset="0"/>
                  </a:rPr>
                  <a:t>HDT/LDT/MDT</a:t>
                </a:r>
              </a:p>
            </p:txBody>
          </p:sp>
          <p:sp>
            <p:nvSpPr>
              <p:cNvPr id="28" name="Rectangle 4">
                <a:extLst>
                  <a:ext uri="{FF2B5EF4-FFF2-40B4-BE49-F238E27FC236}">
                    <a16:creationId xmlns:a16="http://schemas.microsoft.com/office/drawing/2014/main" id="{5E916940-BE87-44B2-AB8B-4C59C99C9D3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01634" y="3698507"/>
                <a:ext cx="1035335" cy="2886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/>
              <a:p>
                <a:pPr marL="171449" indent="-171449">
                  <a:buFont typeface="Wingdings" pitchFamily="2" charset="2"/>
                  <a:buChar char="Ø"/>
                </a:pPr>
                <a:r>
                  <a:rPr lang="en-US" altLang="ko-KR" sz="1100" b="1" dirty="0">
                    <a:solidFill>
                      <a:srgbClr val="0066CC"/>
                    </a:solidFill>
                    <a:latin typeface="Calibri" pitchFamily="34" charset="0"/>
                    <a:ea typeface="맑은 고딕" pitchFamily="50" charset="-127"/>
                    <a:cs typeface="Calibri" pitchFamily="34" charset="0"/>
                  </a:rPr>
                  <a:t>RG3/RS4</a:t>
                </a:r>
              </a:p>
              <a:p>
                <a:pPr eaLnBrk="1" hangingPunct="1"/>
                <a:r>
                  <a:rPr lang="en-US" altLang="ko-KR" sz="1100" b="1" dirty="0">
                    <a:solidFill>
                      <a:srgbClr val="0066CC"/>
                    </a:solidFill>
                    <a:latin typeface="Calibri" pitchFamily="34" charset="0"/>
                    <a:ea typeface="맑은 고딕" pitchFamily="50" charset="-127"/>
                    <a:cs typeface="Calibri" pitchFamily="34" charset="0"/>
                  </a:rPr>
                  <a:t>     CN7/OS</a:t>
                </a:r>
              </a:p>
            </p:txBody>
          </p:sp>
          <p:pic>
            <p:nvPicPr>
              <p:cNvPr id="29" name="Picture 9">
                <a:extLst>
                  <a:ext uri="{FF2B5EF4-FFF2-40B4-BE49-F238E27FC236}">
                    <a16:creationId xmlns:a16="http://schemas.microsoft.com/office/drawing/2014/main" id="{69AD1255-6361-46A3-AF44-F99D3660E2B7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599363" y="4807569"/>
                <a:ext cx="601662" cy="32472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30" name="Picture 11">
                <a:extLst>
                  <a:ext uri="{FF2B5EF4-FFF2-40B4-BE49-F238E27FC236}">
                    <a16:creationId xmlns:a16="http://schemas.microsoft.com/office/drawing/2014/main" id="{87BB6B86-C9A9-41C2-B75B-DFC31ECD1C2D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6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521575" y="5217800"/>
                <a:ext cx="746125" cy="32226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31" name="이등변 삼각형 30">
                <a:extLst>
                  <a:ext uri="{FF2B5EF4-FFF2-40B4-BE49-F238E27FC236}">
                    <a16:creationId xmlns:a16="http://schemas.microsoft.com/office/drawing/2014/main" id="{68FC04BE-F46F-4903-932C-9283AF8A4CE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5400000">
                <a:off x="7470998" y="6246233"/>
                <a:ext cx="186909" cy="44450"/>
              </a:xfrm>
              <a:prstGeom prst="triangle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10800000" scaled="1"/>
                <a:tileRect/>
              </a:gradFill>
              <a:ln w="3175" algn="ctr">
                <a:noFill/>
                <a:round/>
                <a:headEnd/>
                <a:tailEnd/>
              </a:ln>
            </p:spPr>
            <p:txBody>
              <a:bodyPr lIns="36000" tIns="36000" rIns="36000" bIns="36000"/>
              <a:lstStyle/>
              <a:p>
                <a:pPr algn="ctr">
                  <a:spcBef>
                    <a:spcPct val="50000"/>
                  </a:spcBef>
                  <a:defRPr/>
                </a:pPr>
                <a:endParaRPr lang="ko-KR" altLang="en-US" sz="1100">
                  <a:latin typeface="맑은 고딕" pitchFamily="50" charset="-127"/>
                  <a:ea typeface="맑은 고딕" pitchFamily="50" charset="-127"/>
                </a:endParaRPr>
              </a:p>
            </p:txBody>
          </p:sp>
          <p:pic>
            <p:nvPicPr>
              <p:cNvPr id="32" name="Picture 4">
                <a:extLst>
                  <a:ext uri="{FF2B5EF4-FFF2-40B4-BE49-F238E27FC236}">
                    <a16:creationId xmlns:a16="http://schemas.microsoft.com/office/drawing/2014/main" id="{258B9951-26B0-42A7-8E4F-2DDC1748E658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7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705614" y="6153216"/>
                <a:ext cx="820738" cy="18256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33" name="이등변 삼각형 30">
                <a:extLst>
                  <a:ext uri="{FF2B5EF4-FFF2-40B4-BE49-F238E27FC236}">
                    <a16:creationId xmlns:a16="http://schemas.microsoft.com/office/drawing/2014/main" id="{9F4F4D7D-9656-402C-8099-D8D1B5FE436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5400000">
                <a:off x="7273339" y="3774747"/>
                <a:ext cx="186909" cy="46038"/>
              </a:xfrm>
              <a:prstGeom prst="triangle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10800000" scaled="1"/>
                <a:tileRect/>
              </a:gradFill>
              <a:ln w="3175" algn="ctr">
                <a:noFill/>
                <a:round/>
                <a:headEnd/>
                <a:tailEnd/>
              </a:ln>
            </p:spPr>
            <p:txBody>
              <a:bodyPr lIns="36000" tIns="36000" rIns="36000" bIns="36000"/>
              <a:lstStyle/>
              <a:p>
                <a:pPr algn="ctr">
                  <a:spcBef>
                    <a:spcPct val="50000"/>
                  </a:spcBef>
                  <a:defRPr/>
                </a:pPr>
                <a:endParaRPr lang="ko-KR" altLang="en-US" sz="1100">
                  <a:latin typeface="맑은 고딕" pitchFamily="50" charset="-127"/>
                  <a:ea typeface="맑은 고딕" pitchFamily="50" charset="-127"/>
                </a:endParaRPr>
              </a:p>
            </p:txBody>
          </p:sp>
          <p:sp>
            <p:nvSpPr>
              <p:cNvPr id="34" name="이등변 삼각형 30">
                <a:extLst>
                  <a:ext uri="{FF2B5EF4-FFF2-40B4-BE49-F238E27FC236}">
                    <a16:creationId xmlns:a16="http://schemas.microsoft.com/office/drawing/2014/main" id="{016D3545-03DD-482B-A3C7-9434C842BE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5400000">
                <a:off x="7287666" y="4144162"/>
                <a:ext cx="188416" cy="44450"/>
              </a:xfrm>
              <a:prstGeom prst="triangle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10800000" scaled="1"/>
                <a:tileRect/>
              </a:gradFill>
              <a:ln w="3175" algn="ctr">
                <a:noFill/>
                <a:round/>
                <a:headEnd/>
                <a:tailEnd/>
              </a:ln>
            </p:spPr>
            <p:txBody>
              <a:bodyPr lIns="36000" tIns="36000" rIns="36000" bIns="36000"/>
              <a:lstStyle/>
              <a:p>
                <a:pPr algn="ctr">
                  <a:spcBef>
                    <a:spcPct val="50000"/>
                  </a:spcBef>
                  <a:defRPr/>
                </a:pPr>
                <a:endParaRPr lang="ko-KR" altLang="en-US" sz="1100">
                  <a:latin typeface="맑은 고딕" pitchFamily="50" charset="-127"/>
                  <a:ea typeface="맑은 고딕" pitchFamily="50" charset="-127"/>
                </a:endParaRPr>
              </a:p>
            </p:txBody>
          </p:sp>
          <p:sp>
            <p:nvSpPr>
              <p:cNvPr id="35" name="이등변 삼각형 30">
                <a:extLst>
                  <a:ext uri="{FF2B5EF4-FFF2-40B4-BE49-F238E27FC236}">
                    <a16:creationId xmlns:a16="http://schemas.microsoft.com/office/drawing/2014/main" id="{27EA543E-0B22-4DEC-BF7D-70B3255528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5400000">
                <a:off x="7410617" y="4945624"/>
                <a:ext cx="185403" cy="46038"/>
              </a:xfrm>
              <a:prstGeom prst="triangle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10800000" scaled="1"/>
                <a:tileRect/>
              </a:gradFill>
              <a:ln w="3175" algn="ctr">
                <a:noFill/>
                <a:round/>
                <a:headEnd/>
                <a:tailEnd/>
              </a:ln>
            </p:spPr>
            <p:txBody>
              <a:bodyPr lIns="36000" tIns="36000" rIns="36000" bIns="36000"/>
              <a:lstStyle/>
              <a:p>
                <a:pPr algn="ctr">
                  <a:spcBef>
                    <a:spcPct val="50000"/>
                  </a:spcBef>
                  <a:defRPr/>
                </a:pPr>
                <a:endParaRPr lang="ko-KR" altLang="en-US" sz="1100">
                  <a:latin typeface="맑은 고딕" pitchFamily="50" charset="-127"/>
                  <a:ea typeface="맑은 고딕" pitchFamily="50" charset="-127"/>
                </a:endParaRPr>
              </a:p>
            </p:txBody>
          </p:sp>
          <p:sp>
            <p:nvSpPr>
              <p:cNvPr id="36" name="이등변 삼각형 30">
                <a:extLst>
                  <a:ext uri="{FF2B5EF4-FFF2-40B4-BE49-F238E27FC236}">
                    <a16:creationId xmlns:a16="http://schemas.microsoft.com/office/drawing/2014/main" id="{AEB28CDD-319D-4F3E-BEE1-415D01D925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5400000">
                <a:off x="7296310" y="5375566"/>
                <a:ext cx="185403" cy="46038"/>
              </a:xfrm>
              <a:prstGeom prst="triangle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10800000" scaled="1"/>
                <a:tileRect/>
              </a:gradFill>
              <a:ln w="3175" algn="ctr">
                <a:noFill/>
                <a:round/>
                <a:headEnd/>
                <a:tailEnd/>
              </a:ln>
            </p:spPr>
            <p:txBody>
              <a:bodyPr lIns="36000" tIns="36000" rIns="36000" bIns="36000"/>
              <a:lstStyle/>
              <a:p>
                <a:pPr algn="ctr">
                  <a:spcBef>
                    <a:spcPct val="50000"/>
                  </a:spcBef>
                  <a:defRPr/>
                </a:pPr>
                <a:endParaRPr lang="ko-KR" altLang="en-US" sz="1100">
                  <a:latin typeface="맑은 고딕" pitchFamily="50" charset="-127"/>
                  <a:ea typeface="맑은 고딕" pitchFamily="50" charset="-127"/>
                </a:endParaRPr>
              </a:p>
            </p:txBody>
          </p:sp>
          <p:sp>
            <p:nvSpPr>
              <p:cNvPr id="62" name="이등변 삼각형 30">
                <a:extLst>
                  <a:ext uri="{FF2B5EF4-FFF2-40B4-BE49-F238E27FC236}">
                    <a16:creationId xmlns:a16="http://schemas.microsoft.com/office/drawing/2014/main" id="{016D3545-03DD-482B-A3C7-9434C842BE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5400000">
                <a:off x="7287666" y="4537694"/>
                <a:ext cx="188416" cy="44450"/>
              </a:xfrm>
              <a:prstGeom prst="triangle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10800000" scaled="1"/>
                <a:tileRect/>
              </a:gradFill>
              <a:ln w="3175" algn="ctr">
                <a:noFill/>
                <a:round/>
                <a:headEnd/>
                <a:tailEnd/>
              </a:ln>
            </p:spPr>
            <p:txBody>
              <a:bodyPr lIns="36000" tIns="36000" rIns="36000" bIns="36000"/>
              <a:lstStyle/>
              <a:p>
                <a:pPr algn="ctr">
                  <a:spcBef>
                    <a:spcPct val="50000"/>
                  </a:spcBef>
                  <a:defRPr/>
                </a:pPr>
                <a:endParaRPr lang="ko-KR" altLang="en-US" sz="1100">
                  <a:latin typeface="맑은 고딕" pitchFamily="50" charset="-127"/>
                  <a:ea typeface="맑은 고딕" pitchFamily="50" charset="-127"/>
                </a:endParaRPr>
              </a:p>
            </p:txBody>
          </p:sp>
          <p:sp>
            <p:nvSpPr>
              <p:cNvPr id="63" name="이등변 삼각형 30">
                <a:extLst>
                  <a:ext uri="{FF2B5EF4-FFF2-40B4-BE49-F238E27FC236}">
                    <a16:creationId xmlns:a16="http://schemas.microsoft.com/office/drawing/2014/main" id="{27EA543E-0B22-4DEC-BF7D-70B3255528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5400000">
                <a:off x="7415514" y="5766085"/>
                <a:ext cx="185403" cy="46038"/>
              </a:xfrm>
              <a:prstGeom prst="triangle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10800000" scaled="1"/>
                <a:tileRect/>
              </a:gradFill>
              <a:ln w="3175" algn="ctr">
                <a:noFill/>
                <a:round/>
                <a:headEnd/>
                <a:tailEnd/>
              </a:ln>
            </p:spPr>
            <p:txBody>
              <a:bodyPr lIns="36000" tIns="36000" rIns="36000" bIns="36000"/>
              <a:lstStyle/>
              <a:p>
                <a:pPr algn="ctr">
                  <a:spcBef>
                    <a:spcPct val="50000"/>
                  </a:spcBef>
                  <a:defRPr/>
                </a:pPr>
                <a:endParaRPr lang="ko-KR" altLang="en-US" sz="1100">
                  <a:latin typeface="맑은 고딕" pitchFamily="50" charset="-127"/>
                  <a:ea typeface="맑은 고딕" pitchFamily="50" charset="-127"/>
                </a:endParaRPr>
              </a:p>
            </p:txBody>
          </p:sp>
        </p:grpSp>
        <p:sp>
          <p:nvSpPr>
            <p:cNvPr id="61" name="Rectangle 4">
              <a:extLst>
                <a:ext uri="{FF2B5EF4-FFF2-40B4-BE49-F238E27FC236}">
                  <a16:creationId xmlns:a16="http://schemas.microsoft.com/office/drawing/2014/main" id="{3D239E5B-1C47-4EB2-AC23-EFDDDE563A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291958" y="4019147"/>
              <a:ext cx="1035335" cy="2395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pPr marL="171449" indent="-171449">
                <a:buFont typeface="Wingdings" pitchFamily="2" charset="2"/>
                <a:buChar char="Ø"/>
              </a:pPr>
              <a:r>
                <a:rPr lang="en-US" altLang="ko-KR" sz="1100" b="1" dirty="0">
                  <a:solidFill>
                    <a:srgbClr val="0066CC"/>
                  </a:solidFill>
                  <a:latin typeface="Calibri" pitchFamily="34" charset="0"/>
                  <a:ea typeface="맑은 고딕" pitchFamily="50" charset="-127"/>
                  <a:cs typeface="Calibri" pitchFamily="34" charset="0"/>
                </a:rPr>
                <a:t>M3/MY</a:t>
              </a:r>
            </a:p>
            <a:p>
              <a:pPr eaLnBrk="1" hangingPunct="1"/>
              <a:r>
                <a:rPr lang="en-US" altLang="ko-KR" sz="1100" b="1" dirty="0">
                  <a:solidFill>
                    <a:srgbClr val="0066CC"/>
                  </a:solidFill>
                  <a:latin typeface="Calibri" pitchFamily="34" charset="0"/>
                  <a:ea typeface="맑은 고딕" pitchFamily="50" charset="-127"/>
                  <a:cs typeface="Calibri" pitchFamily="34" charset="0"/>
                </a:rPr>
                <a:t>     GF3/MS</a:t>
              </a:r>
            </a:p>
          </p:txBody>
        </p:sp>
      </p:grpSp>
      <p:pic>
        <p:nvPicPr>
          <p:cNvPr id="37" name="Picture 4" descr="08 copy(회사카다로그8)">
            <a:extLst>
              <a:ext uri="{FF2B5EF4-FFF2-40B4-BE49-F238E27FC236}">
                <a16:creationId xmlns:a16="http://schemas.microsoft.com/office/drawing/2014/main" id="{4FD4E67E-95BE-4C01-8A8C-BF3EFD2030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5031358" y="3460612"/>
            <a:ext cx="1217514" cy="755650"/>
          </a:xfrm>
          <a:prstGeom prst="rect">
            <a:avLst/>
          </a:prstGeom>
          <a:noFill/>
          <a:ln w="6350">
            <a:solidFill>
              <a:srgbClr val="D27D00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8" name="Picture 260">
            <a:extLst>
              <a:ext uri="{FF2B5EF4-FFF2-40B4-BE49-F238E27FC236}">
                <a16:creationId xmlns:a16="http://schemas.microsoft.com/office/drawing/2014/main" id="{FED220F8-B329-439C-BF34-E1239D0A76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5058348" y="4884604"/>
            <a:ext cx="1208244" cy="752475"/>
          </a:xfrm>
          <a:prstGeom prst="rect">
            <a:avLst/>
          </a:prstGeom>
          <a:noFill/>
          <a:ln w="6350">
            <a:solidFill>
              <a:srgbClr val="D27D00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9" name="그림 55">
            <a:extLst>
              <a:ext uri="{FF2B5EF4-FFF2-40B4-BE49-F238E27FC236}">
                <a16:creationId xmlns:a16="http://schemas.microsoft.com/office/drawing/2014/main" id="{96E00C15-55F6-4474-B602-851E8EEAB8B1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l="15597" b="28659"/>
          <a:stretch>
            <a:fillRect/>
          </a:stretch>
        </p:blipFill>
        <p:spPr bwMode="auto">
          <a:xfrm>
            <a:off x="3605783" y="3463791"/>
            <a:ext cx="1181978" cy="720725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0" name="Picture 4">
            <a:extLst>
              <a:ext uri="{FF2B5EF4-FFF2-40B4-BE49-F238E27FC236}">
                <a16:creationId xmlns:a16="http://schemas.microsoft.com/office/drawing/2014/main" id="{8E2373CD-8148-42BF-ABB5-834555CF61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/>
          <a:srcRect/>
          <a:stretch>
            <a:fillRect/>
          </a:stretch>
        </p:blipFill>
        <p:spPr bwMode="auto">
          <a:xfrm>
            <a:off x="3620071" y="4884601"/>
            <a:ext cx="1191248" cy="742950"/>
          </a:xfrm>
          <a:prstGeom prst="rect">
            <a:avLst/>
          </a:prstGeom>
          <a:noFill/>
          <a:ln w="317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1" name="TextBox 25">
            <a:extLst>
              <a:ext uri="{FF2B5EF4-FFF2-40B4-BE49-F238E27FC236}">
                <a16:creationId xmlns:a16="http://schemas.microsoft.com/office/drawing/2014/main" id="{645FEEDE-3B24-44A1-A0E8-93576E13B7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02742" y="4301991"/>
            <a:ext cx="611785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9pPr>
          </a:lstStyle>
          <a:p>
            <a:pPr eaLnBrk="1" hangingPunct="1"/>
            <a:r>
              <a:rPr lang="en-US" altLang="ko-KR" sz="1200" dirty="0">
                <a:solidFill>
                  <a:srgbClr val="0070C0"/>
                </a:solidFill>
                <a:latin typeface="Calibri" pitchFamily="34" charset="0"/>
                <a:ea typeface="맑은 고딕" pitchFamily="50" charset="-127"/>
                <a:cs typeface="Calibri" pitchFamily="34" charset="0"/>
              </a:rPr>
              <a:t>U.S.A</a:t>
            </a:r>
            <a:endParaRPr lang="ko-KR" altLang="en-US" sz="1200" dirty="0">
              <a:solidFill>
                <a:srgbClr val="0070C0"/>
              </a:solidFill>
              <a:latin typeface="Calibri" pitchFamily="34" charset="0"/>
              <a:ea typeface="맑은 고딕" pitchFamily="50" charset="-127"/>
              <a:cs typeface="Calibri" pitchFamily="34" charset="0"/>
            </a:endParaRPr>
          </a:p>
        </p:txBody>
      </p:sp>
      <p:sp>
        <p:nvSpPr>
          <p:cNvPr id="42" name="TextBox 25">
            <a:extLst>
              <a:ext uri="{FF2B5EF4-FFF2-40B4-BE49-F238E27FC236}">
                <a16:creationId xmlns:a16="http://schemas.microsoft.com/office/drawing/2014/main" id="{AAE7BB2A-83AE-4EF1-A3B8-C4CDCAADBA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04328" y="5719628"/>
            <a:ext cx="636976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9pPr>
          </a:lstStyle>
          <a:p>
            <a:pPr eaLnBrk="1" hangingPunct="1"/>
            <a:r>
              <a:rPr lang="en-US" altLang="ko-KR" sz="1200">
                <a:solidFill>
                  <a:srgbClr val="0070C0"/>
                </a:solidFill>
                <a:latin typeface="Calibri" pitchFamily="34" charset="0"/>
                <a:ea typeface="맑은 고딕" pitchFamily="50" charset="-127"/>
                <a:cs typeface="Calibri" pitchFamily="34" charset="0"/>
              </a:rPr>
              <a:t>China</a:t>
            </a:r>
            <a:endParaRPr lang="ko-KR" altLang="en-US" sz="1200">
              <a:solidFill>
                <a:srgbClr val="0070C0"/>
              </a:solidFill>
              <a:latin typeface="Calibri" pitchFamily="34" charset="0"/>
              <a:ea typeface="맑은 고딕" pitchFamily="50" charset="-127"/>
              <a:cs typeface="Calibri" pitchFamily="34" charset="0"/>
            </a:endParaRPr>
          </a:p>
        </p:txBody>
      </p:sp>
      <p:graphicFrame>
        <p:nvGraphicFramePr>
          <p:cNvPr id="43" name="다이어그램 42">
            <a:extLst>
              <a:ext uri="{FF2B5EF4-FFF2-40B4-BE49-F238E27FC236}">
                <a16:creationId xmlns:a16="http://schemas.microsoft.com/office/drawing/2014/main" id="{0F01579A-FE48-4ACC-B7C0-58B770A0B5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50260038"/>
              </p:ext>
            </p:extLst>
          </p:nvPr>
        </p:nvGraphicFramePr>
        <p:xfrm>
          <a:off x="1427237" y="3596154"/>
          <a:ext cx="1296144" cy="10081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grpSp>
        <p:nvGrpSpPr>
          <p:cNvPr id="44" name="그룹 64">
            <a:extLst>
              <a:ext uri="{FF2B5EF4-FFF2-40B4-BE49-F238E27FC236}">
                <a16:creationId xmlns:a16="http://schemas.microsoft.com/office/drawing/2014/main" id="{B2B0F218-9160-40B1-9C41-CF4A2D3906AE}"/>
              </a:ext>
            </a:extLst>
          </p:cNvPr>
          <p:cNvGrpSpPr>
            <a:grpSpLocks/>
          </p:cNvGrpSpPr>
          <p:nvPr/>
        </p:nvGrpSpPr>
        <p:grpSpPr bwMode="auto">
          <a:xfrm>
            <a:off x="1211217" y="3262748"/>
            <a:ext cx="1728787" cy="1692275"/>
            <a:chOff x="3654549" y="1347109"/>
            <a:chExt cx="4867275" cy="4868863"/>
          </a:xfrm>
        </p:grpSpPr>
        <p:sp>
          <p:nvSpPr>
            <p:cNvPr id="45" name="원형 화살표 46">
              <a:extLst>
                <a:ext uri="{FF2B5EF4-FFF2-40B4-BE49-F238E27FC236}">
                  <a16:creationId xmlns:a16="http://schemas.microsoft.com/office/drawing/2014/main" id="{C03F8A14-C1FD-4A89-88C2-10CFFCAB12EB}"/>
                </a:ext>
              </a:extLst>
            </p:cNvPr>
            <p:cNvSpPr/>
            <p:nvPr/>
          </p:nvSpPr>
          <p:spPr>
            <a:xfrm rot="16200000">
              <a:off x="3653755" y="1347903"/>
              <a:ext cx="4868863" cy="4867275"/>
            </a:xfrm>
            <a:prstGeom prst="circularArrow">
              <a:avLst>
                <a:gd name="adj1" fmla="val 16346"/>
                <a:gd name="adj2" fmla="val 1142319"/>
                <a:gd name="adj3" fmla="val 20457687"/>
                <a:gd name="adj4" fmla="val 14493051"/>
                <a:gd name="adj5" fmla="val 17166"/>
              </a:avLst>
            </a:prstGeom>
            <a:solidFill>
              <a:srgbClr val="2D85EF"/>
            </a:solidFill>
            <a:ln w="3175">
              <a:noFill/>
              <a:miter lim="800000"/>
              <a:headEnd/>
              <a:tailEnd/>
            </a:ln>
            <a:effectLst/>
          </p:spPr>
          <p:txBody>
            <a:bodyPr wrap="none" lIns="97200" tIns="97200" rIns="98082" bIns="97200"/>
            <a:lstStyle/>
            <a:p>
              <a:pPr>
                <a:buSzPct val="80000"/>
                <a:buFont typeface="Marlett" pitchFamily="2" charset="2"/>
                <a:buChar char="i"/>
                <a:defRPr/>
              </a:pPr>
              <a:endParaRPr lang="ko-KR" altLang="en-US" sz="2800" kern="0">
                <a:solidFill>
                  <a:sysClr val="window" lastClr="FFFFFF"/>
                </a:solidFill>
                <a:ea typeface="굴림" panose="020B0600000101010101" pitchFamily="50" charset="-127"/>
              </a:endParaRPr>
            </a:p>
          </p:txBody>
        </p:sp>
        <p:sp>
          <p:nvSpPr>
            <p:cNvPr id="46" name="KMA1D1FEAF">
              <a:extLst>
                <a:ext uri="{FF2B5EF4-FFF2-40B4-BE49-F238E27FC236}">
                  <a16:creationId xmlns:a16="http://schemas.microsoft.com/office/drawing/2014/main" id="{59223672-03D1-401B-BC2C-D92D912F3D6C}"/>
                </a:ext>
              </a:extLst>
            </p:cNvPr>
            <p:cNvSpPr>
              <a:spLocks noChangeArrowheads="1"/>
            </p:cNvSpPr>
            <p:nvPr>
              <p:custDataLst>
                <p:tags r:id="rId2"/>
              </p:custDataLst>
            </p:nvPr>
          </p:nvSpPr>
          <p:spPr bwMode="ltGray">
            <a:xfrm rot="17951564">
              <a:off x="4508552" y="2634688"/>
              <a:ext cx="1722092" cy="15480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spcFirstLastPara="1" wrap="none" lIns="97200" tIns="97200" rIns="98082" bIns="97200" numCol="1" anchor="ctr">
              <a:prstTxWarp prst="textArchUp">
                <a:avLst/>
              </a:prstTxWarp>
              <a:spAutoFit/>
            </a:bodyPr>
            <a:lstStyle/>
            <a:p>
              <a:pPr algn="ctr">
                <a:buSzPct val="80000"/>
                <a:defRPr/>
              </a:pPr>
              <a:r>
                <a:rPr lang="en-US" altLang="ko-KR" sz="1200" kern="0" dirty="0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  <a:cs typeface="Arial" pitchFamily="34" charset="0"/>
                </a:rPr>
                <a:t>Design</a:t>
              </a:r>
              <a:endParaRPr lang="ko-KR" altLang="ko-KR" sz="1200" kern="0" dirty="0">
                <a:solidFill>
                  <a:sysClr val="window" lastClr="FFFFFF"/>
                </a:solidFill>
                <a:latin typeface="HY헤드라인M" pitchFamily="18" charset="-127"/>
                <a:ea typeface="HY헤드라인M" pitchFamily="18" charset="-127"/>
                <a:cs typeface="Arial" pitchFamily="34" charset="0"/>
              </a:endParaRPr>
            </a:p>
          </p:txBody>
        </p:sp>
        <p:sp>
          <p:nvSpPr>
            <p:cNvPr id="47" name="원형 화살표 48">
              <a:extLst>
                <a:ext uri="{FF2B5EF4-FFF2-40B4-BE49-F238E27FC236}">
                  <a16:creationId xmlns:a16="http://schemas.microsoft.com/office/drawing/2014/main" id="{00F3B8EE-A7DD-4906-9DE4-B5175BF2A39D}"/>
                </a:ext>
              </a:extLst>
            </p:cNvPr>
            <p:cNvSpPr/>
            <p:nvPr/>
          </p:nvSpPr>
          <p:spPr>
            <a:xfrm rot="9000000">
              <a:off x="3654549" y="1347109"/>
              <a:ext cx="4867275" cy="4868863"/>
            </a:xfrm>
            <a:prstGeom prst="circularArrow">
              <a:avLst>
                <a:gd name="adj1" fmla="val 16346"/>
                <a:gd name="adj2" fmla="val 1142319"/>
                <a:gd name="adj3" fmla="val 20457687"/>
                <a:gd name="adj4" fmla="val 14387617"/>
                <a:gd name="adj5" fmla="val 17166"/>
              </a:avLst>
            </a:prstGeom>
            <a:solidFill>
              <a:srgbClr val="950AD4"/>
            </a:solidFill>
            <a:ln w="3175">
              <a:noFill/>
              <a:miter lim="800000"/>
              <a:headEnd/>
              <a:tailEnd/>
            </a:ln>
            <a:effectLst/>
          </p:spPr>
          <p:txBody>
            <a:bodyPr wrap="none" lIns="97200" tIns="97200" rIns="98082" bIns="97200"/>
            <a:lstStyle/>
            <a:p>
              <a:pPr>
                <a:buSzPct val="80000"/>
                <a:buFont typeface="Marlett" pitchFamily="2" charset="2"/>
                <a:buChar char="i"/>
                <a:defRPr/>
              </a:pPr>
              <a:endParaRPr lang="ko-KR" altLang="en-US" kern="0">
                <a:solidFill>
                  <a:sysClr val="window" lastClr="FFFFFF"/>
                </a:solidFill>
                <a:ea typeface="굴림" panose="020B0600000101010101" pitchFamily="50" charset="-127"/>
              </a:endParaRPr>
            </a:p>
          </p:txBody>
        </p:sp>
        <p:sp>
          <p:nvSpPr>
            <p:cNvPr id="48" name="원형 화살표 49">
              <a:extLst>
                <a:ext uri="{FF2B5EF4-FFF2-40B4-BE49-F238E27FC236}">
                  <a16:creationId xmlns:a16="http://schemas.microsoft.com/office/drawing/2014/main" id="{568B30E4-DCC6-43FE-87F1-1BD1CA041E69}"/>
                </a:ext>
              </a:extLst>
            </p:cNvPr>
            <p:cNvSpPr/>
            <p:nvPr/>
          </p:nvSpPr>
          <p:spPr>
            <a:xfrm rot="1724944">
              <a:off x="3654549" y="1347109"/>
              <a:ext cx="4867275" cy="4868863"/>
            </a:xfrm>
            <a:prstGeom prst="circularArrow">
              <a:avLst>
                <a:gd name="adj1" fmla="val 16346"/>
                <a:gd name="adj2" fmla="val 1142319"/>
                <a:gd name="adj3" fmla="val 20457687"/>
                <a:gd name="adj4" fmla="val 14600717"/>
                <a:gd name="adj5" fmla="val 17166"/>
              </a:avLst>
            </a:prstGeom>
            <a:solidFill>
              <a:srgbClr val="FF6600"/>
            </a:solidFill>
            <a:ln w="3175">
              <a:noFill/>
              <a:miter lim="800000"/>
              <a:headEnd/>
              <a:tailEnd/>
            </a:ln>
            <a:effectLst/>
          </p:spPr>
          <p:txBody>
            <a:bodyPr wrap="none" lIns="97200" tIns="97200" rIns="98082" bIns="97200"/>
            <a:lstStyle/>
            <a:p>
              <a:pPr>
                <a:buSzPct val="80000"/>
                <a:buFont typeface="Marlett" pitchFamily="2" charset="2"/>
                <a:buChar char="i"/>
                <a:defRPr/>
              </a:pPr>
              <a:endParaRPr lang="ko-KR" altLang="en-US" kern="0">
                <a:solidFill>
                  <a:sysClr val="window" lastClr="FFFFFF"/>
                </a:solidFill>
                <a:ea typeface="굴림" panose="020B0600000101010101" pitchFamily="50" charset="-127"/>
              </a:endParaRPr>
            </a:p>
          </p:txBody>
        </p:sp>
        <p:sp>
          <p:nvSpPr>
            <p:cNvPr id="49" name="KMA1D1FEAF">
              <a:extLst>
                <a:ext uri="{FF2B5EF4-FFF2-40B4-BE49-F238E27FC236}">
                  <a16:creationId xmlns:a16="http://schemas.microsoft.com/office/drawing/2014/main" id="{2EE53DFB-C207-4460-AC23-4636CA7E49FB}"/>
                </a:ext>
              </a:extLst>
            </p:cNvPr>
            <p:cNvSpPr>
              <a:spLocks noChangeArrowheads="1"/>
            </p:cNvSpPr>
            <p:nvPr>
              <p:custDataLst>
                <p:tags r:id="rId3"/>
              </p:custDataLst>
            </p:nvPr>
          </p:nvSpPr>
          <p:spPr bwMode="ltGray">
            <a:xfrm rot="3480000">
              <a:off x="6058248" y="2776811"/>
              <a:ext cx="2047064" cy="8083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spcFirstLastPara="1" wrap="none" lIns="97200" tIns="97200" rIns="98082" bIns="97200" numCol="1" anchor="ctr">
              <a:prstTxWarp prst="textArchUp">
                <a:avLst/>
              </a:prstTxWarp>
              <a:spAutoFit/>
            </a:bodyPr>
            <a:lstStyle/>
            <a:p>
              <a:pPr algn="ctr">
                <a:buSzPct val="80000"/>
                <a:defRPr/>
              </a:pPr>
              <a:r>
                <a:rPr lang="en-US" altLang="ko-KR" kern="0" dirty="0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  <a:cs typeface="Arial" pitchFamily="34" charset="0"/>
                </a:rPr>
                <a:t>Desenvolvimento</a:t>
              </a:r>
              <a:endParaRPr lang="ko-KR" altLang="ko-KR" sz="1400" kern="0" dirty="0">
                <a:solidFill>
                  <a:sysClr val="window" lastClr="FFFFFF"/>
                </a:solidFill>
                <a:latin typeface="HY헤드라인M" pitchFamily="18" charset="-127"/>
                <a:ea typeface="HY헤드라인M" pitchFamily="18" charset="-127"/>
                <a:cs typeface="Arial" pitchFamily="34" charset="0"/>
              </a:endParaRPr>
            </a:p>
          </p:txBody>
        </p:sp>
        <p:sp>
          <p:nvSpPr>
            <p:cNvPr id="50" name="KMA1D1FEAF">
              <a:extLst>
                <a:ext uri="{FF2B5EF4-FFF2-40B4-BE49-F238E27FC236}">
                  <a16:creationId xmlns:a16="http://schemas.microsoft.com/office/drawing/2014/main" id="{D445E755-23D2-442C-9497-8951606E58D4}"/>
                </a:ext>
              </a:extLst>
            </p:cNvPr>
            <p:cNvSpPr>
              <a:spLocks noChangeArrowheads="1"/>
            </p:cNvSpPr>
            <p:nvPr>
              <p:custDataLst>
                <p:tags r:id="rId4"/>
              </p:custDataLst>
            </p:nvPr>
          </p:nvSpPr>
          <p:spPr bwMode="ltGray">
            <a:xfrm rot="21120000">
              <a:off x="4814384" y="3783182"/>
              <a:ext cx="2638118" cy="16300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spcFirstLastPara="1" wrap="none" lIns="97200" tIns="97200" rIns="98082" bIns="97200" numCol="1" anchor="ctr">
              <a:prstTxWarp prst="textArchDown">
                <a:avLst/>
              </a:prstTxWarp>
              <a:spAutoFit/>
            </a:bodyPr>
            <a:lstStyle/>
            <a:p>
              <a:pPr algn="ctr">
                <a:buSzPct val="80000"/>
                <a:defRPr/>
              </a:pPr>
              <a:r>
                <a:rPr lang="en-US" altLang="ko-KR" sz="900" kern="0" dirty="0" err="1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  <a:cs typeface="Arial" pitchFamily="34" charset="0"/>
                </a:rPr>
                <a:t>Produção</a:t>
              </a:r>
              <a:r>
                <a:rPr lang="en-US" altLang="ko-KR" sz="900" kern="0" dirty="0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  <a:cs typeface="Arial" pitchFamily="34" charset="0"/>
                </a:rPr>
                <a:t> </a:t>
              </a:r>
              <a:r>
                <a:rPr lang="en-US" altLang="ko-KR" sz="900" kern="0" dirty="0" err="1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  <a:cs typeface="Arial" pitchFamily="34" charset="0"/>
                </a:rPr>
                <a:t>em</a:t>
              </a:r>
              <a:r>
                <a:rPr lang="en-US" altLang="ko-KR" sz="900" kern="0" dirty="0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  <a:cs typeface="Arial" pitchFamily="34" charset="0"/>
                </a:rPr>
                <a:t> Série</a:t>
              </a:r>
              <a:endParaRPr lang="ko-KR" altLang="ko-KR" sz="900" kern="0" dirty="0">
                <a:solidFill>
                  <a:sysClr val="window" lastClr="FFFFFF"/>
                </a:solidFill>
                <a:latin typeface="HY헤드라인M" pitchFamily="18" charset="-127"/>
                <a:ea typeface="HY헤드라인M" pitchFamily="18" charset="-127"/>
                <a:cs typeface="Arial" pitchFamily="34" charset="0"/>
              </a:endParaRPr>
            </a:p>
          </p:txBody>
        </p:sp>
      </p:grpSp>
      <p:sp>
        <p:nvSpPr>
          <p:cNvPr id="51" name="Rectangle 4">
            <a:extLst>
              <a:ext uri="{FF2B5EF4-FFF2-40B4-BE49-F238E27FC236}">
                <a16:creationId xmlns:a16="http://schemas.microsoft.com/office/drawing/2014/main" id="{971D8A73-8B45-4D2D-A9DD-6A5473B34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97800" y="5373220"/>
            <a:ext cx="1078590" cy="25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marL="171449" indent="-171449">
              <a:buFont typeface="Wingdings" pitchFamily="2" charset="2"/>
              <a:buChar char="Ø"/>
            </a:pPr>
            <a:r>
              <a:rPr lang="en-US" altLang="ko-KR" sz="1100" b="1" dirty="0">
                <a:solidFill>
                  <a:srgbClr val="0066CC"/>
                </a:solidFill>
                <a:latin typeface="Calibri" pitchFamily="34" charset="0"/>
                <a:ea typeface="맑은 고딕" pitchFamily="50" charset="-127"/>
              </a:rPr>
              <a:t>Electric Vehicle</a:t>
            </a:r>
          </a:p>
        </p:txBody>
      </p:sp>
      <p:pic>
        <p:nvPicPr>
          <p:cNvPr id="52" name="Picture 47">
            <a:extLst>
              <a:ext uri="{FF2B5EF4-FFF2-40B4-BE49-F238E27FC236}">
                <a16:creationId xmlns:a16="http://schemas.microsoft.com/office/drawing/2014/main" id="{9213E0CB-3775-4E48-91B4-DFA57AB8DC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0489" y="5301208"/>
            <a:ext cx="5540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3" name="Picture 125">
            <a:extLst>
              <a:ext uri="{FF2B5EF4-FFF2-40B4-BE49-F238E27FC236}">
                <a16:creationId xmlns:a16="http://schemas.microsoft.com/office/drawing/2014/main" id="{260B50D6-FEB9-4E82-9E29-878384FB42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447" y="5396458"/>
            <a:ext cx="62865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7" name="Rectangle 4"/>
          <p:cNvSpPr>
            <a:spLocks noChangeArrowheads="1"/>
          </p:cNvSpPr>
          <p:nvPr/>
        </p:nvSpPr>
        <p:spPr bwMode="auto">
          <a:xfrm>
            <a:off x="713632" y="234360"/>
            <a:ext cx="7335715" cy="46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defRPr/>
            </a:pPr>
            <a:r>
              <a:rPr kumimoji="1" lang="en-US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COMPETITIVIDADE</a:t>
            </a:r>
          </a:p>
        </p:txBody>
      </p:sp>
      <p:pic>
        <p:nvPicPr>
          <p:cNvPr id="2" name="그림 1"/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>
            <a:off x="7340736" y="4025250"/>
            <a:ext cx="732808" cy="340998"/>
          </a:xfrm>
          <a:prstGeom prst="rect">
            <a:avLst/>
          </a:prstGeom>
        </p:spPr>
      </p:pic>
      <p:pic>
        <p:nvPicPr>
          <p:cNvPr id="58" name="그림 57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6610989" y="4005068"/>
            <a:ext cx="450196" cy="347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17799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6" name="개체 25" hidden="1">
            <a:extLst>
              <a:ext uri="{FF2B5EF4-FFF2-40B4-BE49-F238E27FC236}">
                <a16:creationId xmlns:a16="http://schemas.microsoft.com/office/drawing/2014/main" id="{65CA7726-331D-4F6C-9359-D196E56DE9CA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382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473" imgH="476" progId="TCLayout.ActiveDocument.1">
                  <p:embed/>
                </p:oleObj>
              </mc:Choice>
              <mc:Fallback>
                <p:oleObj name="think-cell Slide" r:id="rId4" imgW="473" imgH="476" progId="TCLayout.ActiveDocument.1">
                  <p:embed/>
                  <p:pic>
                    <p:nvPicPr>
                      <p:cNvPr id="26" name="개체 25" hidden="1">
                        <a:extLst>
                          <a:ext uri="{FF2B5EF4-FFF2-40B4-BE49-F238E27FC236}">
                            <a16:creationId xmlns:a16="http://schemas.microsoft.com/office/drawing/2014/main" id="{65CA7726-331D-4F6C-9359-D196E56DE9C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82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AutoShape 10">
            <a:extLst>
              <a:ext uri="{FF2B5EF4-FFF2-40B4-BE49-F238E27FC236}">
                <a16:creationId xmlns:a16="http://schemas.microsoft.com/office/drawing/2014/main" id="{82B7B7A8-69D0-4D92-9718-096FC648DD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0495" y="3574248"/>
            <a:ext cx="2780333" cy="2818259"/>
          </a:xfrm>
          <a:prstGeom prst="roundRect">
            <a:avLst>
              <a:gd name="adj" fmla="val 6083"/>
            </a:avLst>
          </a:prstGeom>
          <a:solidFill>
            <a:srgbClr val="F5F5F5"/>
          </a:solidFill>
          <a:ln w="6350">
            <a:solidFill>
              <a:srgbClr val="969696"/>
            </a:solidFill>
            <a:round/>
            <a:headEnd/>
            <a:tailEnd/>
          </a:ln>
        </p:spPr>
        <p:txBody>
          <a:bodyPr wrap="none" lIns="90000" tIns="46800" rIns="90000" bIns="46800" anchor="ctr"/>
          <a:lstStyle/>
          <a:p>
            <a:pPr algn="ctr" eaLnBrk="1" hangingPunct="1">
              <a:spcBef>
                <a:spcPct val="20000"/>
              </a:spcBef>
            </a:pPr>
            <a:endParaRPr lang="ko-KR" altLang="en-US" sz="1200">
              <a:solidFill>
                <a:schemeClr val="bg2"/>
              </a:solidFill>
              <a:latin typeface="맑은 고딕" pitchFamily="50" charset="-127"/>
              <a:ea typeface="맑은 고딕" pitchFamily="50" charset="-127"/>
            </a:endParaRPr>
          </a:p>
        </p:txBody>
      </p:sp>
      <p:sp>
        <p:nvSpPr>
          <p:cNvPr id="4" name="AutoShape 10">
            <a:extLst>
              <a:ext uri="{FF2B5EF4-FFF2-40B4-BE49-F238E27FC236}">
                <a16:creationId xmlns:a16="http://schemas.microsoft.com/office/drawing/2014/main" id="{ABA78082-6D14-49A6-844B-0CA29D7AF9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0518" y="2287627"/>
            <a:ext cx="2797364" cy="1152128"/>
          </a:xfrm>
          <a:prstGeom prst="roundRect">
            <a:avLst>
              <a:gd name="adj" fmla="val 16667"/>
            </a:avLst>
          </a:prstGeom>
          <a:solidFill>
            <a:srgbClr val="F5F5F5"/>
          </a:solidFill>
          <a:ln w="6350">
            <a:solidFill>
              <a:srgbClr val="969696"/>
            </a:solidFill>
            <a:round/>
            <a:headEnd/>
            <a:tailEnd/>
          </a:ln>
        </p:spPr>
        <p:txBody>
          <a:bodyPr wrap="square" lIns="90000" tIns="46800" rIns="90000" bIns="46800" anchor="ctr"/>
          <a:lstStyle/>
          <a:p>
            <a:pPr marL="171449" indent="-171449">
              <a:buFont typeface="Wingdings" pitchFamily="2" charset="2"/>
              <a:buChar char="§"/>
            </a:pPr>
            <a:r>
              <a:rPr lang="en-US" altLang="ko-KR" sz="1050" dirty="0" err="1">
                <a:latin typeface="Arial Rounded MT Bold" pitchFamily="34" charset="0"/>
                <a:ea typeface="맑은 고딕" pitchFamily="50" charset="-127"/>
              </a:rPr>
              <a:t>Otimização</a:t>
            </a:r>
            <a:r>
              <a:rPr lang="en-US" altLang="ko-KR" sz="1050" dirty="0">
                <a:latin typeface="Arial Rounded MT Bold" pitchFamily="34" charset="0"/>
                <a:ea typeface="맑은 고딕" pitchFamily="50" charset="-127"/>
              </a:rPr>
              <a:t> </a:t>
            </a:r>
            <a:r>
              <a:rPr lang="en-US" altLang="ko-KR" sz="1050" dirty="0" err="1">
                <a:latin typeface="Arial Rounded MT Bold" pitchFamily="34" charset="0"/>
                <a:ea typeface="맑은 고딕" pitchFamily="50" charset="-127"/>
              </a:rPr>
              <a:t>por</a:t>
            </a:r>
            <a:r>
              <a:rPr lang="en-US" altLang="ko-KR" sz="1050" dirty="0">
                <a:latin typeface="Arial Rounded MT Bold" pitchFamily="34" charset="0"/>
                <a:ea typeface="맑은 고딕" pitchFamily="50" charset="-127"/>
              </a:rPr>
              <a:t> </a:t>
            </a:r>
            <a:r>
              <a:rPr lang="en-US" altLang="ko-KR" sz="1050" dirty="0" err="1">
                <a:latin typeface="Arial Rounded MT Bold" pitchFamily="34" charset="0"/>
                <a:ea typeface="맑은 고딕" pitchFamily="50" charset="-127"/>
              </a:rPr>
              <a:t>meio</a:t>
            </a:r>
            <a:r>
              <a:rPr lang="en-US" altLang="ko-KR" sz="1050" dirty="0">
                <a:latin typeface="Arial Rounded MT Bold" pitchFamily="34" charset="0"/>
                <a:ea typeface="맑은 고딕" pitchFamily="50" charset="-127"/>
              </a:rPr>
              <a:t> de </a:t>
            </a:r>
            <a:r>
              <a:rPr lang="en-US" altLang="ko-KR" sz="1050" dirty="0" err="1">
                <a:latin typeface="Arial Rounded MT Bold" pitchFamily="34" charset="0"/>
                <a:ea typeface="맑은 고딕" pitchFamily="50" charset="-127"/>
              </a:rPr>
              <a:t>validação</a:t>
            </a:r>
            <a:r>
              <a:rPr lang="en-US" altLang="ko-KR" sz="1050" dirty="0">
                <a:latin typeface="Arial Rounded MT Bold" pitchFamily="34" charset="0"/>
                <a:ea typeface="맑은 고딕" pitchFamily="50" charset="-127"/>
              </a:rPr>
              <a:t> digital </a:t>
            </a:r>
            <a:r>
              <a:rPr lang="en-US" altLang="ko-KR" sz="1050" dirty="0" err="1">
                <a:latin typeface="Arial Rounded MT Bold" pitchFamily="34" charset="0"/>
                <a:ea typeface="맑은 고딕" pitchFamily="50" charset="-127"/>
              </a:rPr>
              <a:t>passo</a:t>
            </a:r>
            <a:r>
              <a:rPr lang="en-US" altLang="ko-KR" sz="1050" dirty="0">
                <a:latin typeface="Arial Rounded MT Bold" pitchFamily="34" charset="0"/>
                <a:ea typeface="맑은 고딕" pitchFamily="50" charset="-127"/>
              </a:rPr>
              <a:t> a </a:t>
            </a:r>
            <a:r>
              <a:rPr lang="en-US" altLang="ko-KR" sz="1050" dirty="0" err="1">
                <a:latin typeface="Arial Rounded MT Bold" pitchFamily="34" charset="0"/>
                <a:ea typeface="맑은 고딕" pitchFamily="50" charset="-127"/>
              </a:rPr>
              <a:t>passo</a:t>
            </a:r>
            <a:r>
              <a:rPr lang="en-US" altLang="ko-KR" sz="1050" dirty="0">
                <a:latin typeface="Arial Rounded MT Bold" pitchFamily="34" charset="0"/>
                <a:ea typeface="맑은 고딕" pitchFamily="50" charset="-127"/>
              </a:rPr>
              <a:t> e </a:t>
            </a:r>
            <a:r>
              <a:rPr lang="en-US" altLang="ko-KR" sz="1050" dirty="0" err="1">
                <a:latin typeface="Arial Rounded MT Bold" pitchFamily="34" charset="0"/>
                <a:ea typeface="맑은 고딕" pitchFamily="50" charset="-127"/>
              </a:rPr>
              <a:t>protoprodução</a:t>
            </a:r>
            <a:endParaRPr lang="en-US" altLang="ko-KR" sz="1050" dirty="0">
              <a:latin typeface="Arial Rounded MT Bold" pitchFamily="34" charset="0"/>
              <a:ea typeface="맑은 고딕" pitchFamily="50" charset="-127"/>
            </a:endParaRPr>
          </a:p>
          <a:p>
            <a:r>
              <a:rPr lang="en-US" altLang="ko-KR" sz="1050" dirty="0">
                <a:latin typeface="Arial Rounded MT Bold" pitchFamily="34" charset="0"/>
                <a:ea typeface="맑은 고딕" pitchFamily="50" charset="-127"/>
              </a:rPr>
              <a:t> </a:t>
            </a:r>
            <a:endParaRPr lang="ko-KR" altLang="en-US" sz="1050" dirty="0">
              <a:latin typeface="Arial Rounded MT Bold" pitchFamily="34" charset="0"/>
              <a:ea typeface="맑은 고딕" pitchFamily="50" charset="-127"/>
            </a:endParaRPr>
          </a:p>
        </p:txBody>
      </p:sp>
      <p:sp>
        <p:nvSpPr>
          <p:cNvPr id="5" name="AutoShape 10">
            <a:extLst>
              <a:ext uri="{FF2B5EF4-FFF2-40B4-BE49-F238E27FC236}">
                <a16:creationId xmlns:a16="http://schemas.microsoft.com/office/drawing/2014/main" id="{FF62955E-6C9C-499B-9529-37FF861D7D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23791" y="3583772"/>
            <a:ext cx="2797365" cy="2808734"/>
          </a:xfrm>
          <a:prstGeom prst="roundRect">
            <a:avLst>
              <a:gd name="adj" fmla="val 6083"/>
            </a:avLst>
          </a:prstGeom>
          <a:solidFill>
            <a:srgbClr val="F5F5F5"/>
          </a:solidFill>
          <a:ln w="6350">
            <a:solidFill>
              <a:srgbClr val="969696"/>
            </a:solidFill>
            <a:round/>
            <a:headEnd/>
            <a:tailEnd/>
          </a:ln>
        </p:spPr>
        <p:txBody>
          <a:bodyPr wrap="none" lIns="90000" tIns="46800" rIns="90000" bIns="46800" anchor="ctr"/>
          <a:lstStyle/>
          <a:p>
            <a:pPr algn="ctr" eaLnBrk="1" hangingPunct="1">
              <a:spcBef>
                <a:spcPct val="20000"/>
              </a:spcBef>
            </a:pPr>
            <a:endParaRPr lang="ko-KR" altLang="en-US" sz="1200">
              <a:solidFill>
                <a:schemeClr val="bg2"/>
              </a:solidFill>
              <a:latin typeface="맑은 고딕" pitchFamily="50" charset="-127"/>
              <a:ea typeface="맑은 고딕" pitchFamily="50" charset="-127"/>
            </a:endParaRPr>
          </a:p>
        </p:txBody>
      </p:sp>
      <p:sp>
        <p:nvSpPr>
          <p:cNvPr id="6" name="AutoShape 10">
            <a:extLst>
              <a:ext uri="{FF2B5EF4-FFF2-40B4-BE49-F238E27FC236}">
                <a16:creationId xmlns:a16="http://schemas.microsoft.com/office/drawing/2014/main" id="{552B9410-D1E0-423B-9624-C99CD1DD68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23788" y="2287627"/>
            <a:ext cx="2797364" cy="1152128"/>
          </a:xfrm>
          <a:prstGeom prst="roundRect">
            <a:avLst>
              <a:gd name="adj" fmla="val 16667"/>
            </a:avLst>
          </a:prstGeom>
          <a:solidFill>
            <a:srgbClr val="F5F5F5"/>
          </a:solidFill>
          <a:ln w="6350">
            <a:solidFill>
              <a:srgbClr val="969696"/>
            </a:solidFill>
            <a:round/>
            <a:headEnd/>
            <a:tailEnd/>
          </a:ln>
        </p:spPr>
        <p:txBody>
          <a:bodyPr wrap="square" lIns="90000" tIns="46800" rIns="90000" bIns="46800" anchor="ctr"/>
          <a:lstStyle/>
          <a:p>
            <a:pPr marL="171450" indent="-171450"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Desenvolvedores</a:t>
            </a:r>
            <a:r>
              <a:rPr lang="en-US" altLang="ko-KR" sz="1100" dirty="0">
                <a:latin typeface="Arial Rounded MT Bold" pitchFamily="34" charset="0"/>
                <a:ea typeface="맑은 고딕" pitchFamily="50" charset="-127"/>
              </a:rPr>
              <a:t> de </a:t>
            </a:r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tecnologia</a:t>
            </a:r>
            <a:r>
              <a:rPr lang="en-US" altLang="ko-KR" sz="1100" dirty="0">
                <a:latin typeface="Arial Rounded MT Bold" pitchFamily="34" charset="0"/>
                <a:ea typeface="맑은 고딕" pitchFamily="50" charset="-127"/>
              </a:rPr>
              <a:t> para </a:t>
            </a:r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otimização</a:t>
            </a:r>
            <a:r>
              <a:rPr lang="en-US" altLang="ko-KR" sz="1100" dirty="0">
                <a:latin typeface="Arial Rounded MT Bold" pitchFamily="34" charset="0"/>
                <a:ea typeface="맑은 고딕" pitchFamily="50" charset="-127"/>
              </a:rPr>
              <a:t> de </a:t>
            </a:r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veículos</a:t>
            </a:r>
            <a:r>
              <a:rPr lang="en-US" altLang="ko-KR" sz="1100" dirty="0">
                <a:latin typeface="Arial Rounded MT Bold" pitchFamily="34" charset="0"/>
                <a:ea typeface="맑은 고딕" pitchFamily="50" charset="-127"/>
              </a:rPr>
              <a:t>, </a:t>
            </a:r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alívio</a:t>
            </a:r>
            <a:r>
              <a:rPr lang="en-US" altLang="ko-KR" sz="1100" dirty="0">
                <a:latin typeface="Arial Rounded MT Bold" pitchFamily="34" charset="0"/>
                <a:ea typeface="맑은 고딕" pitchFamily="50" charset="-127"/>
              </a:rPr>
              <a:t> de peso e </a:t>
            </a:r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aumento</a:t>
            </a:r>
            <a:r>
              <a:rPr lang="en-US" altLang="ko-KR" sz="1100" dirty="0">
                <a:latin typeface="Arial Rounded MT Bold" pitchFamily="34" charset="0"/>
                <a:ea typeface="맑은 고딕" pitchFamily="50" charset="-127"/>
              </a:rPr>
              <a:t> de </a:t>
            </a:r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resistencia</a:t>
            </a:r>
            <a:r>
              <a:rPr lang="en-US" altLang="ko-KR" sz="1100" dirty="0">
                <a:latin typeface="Arial Rounded MT Bold" pitchFamily="34" charset="0"/>
                <a:ea typeface="맑은 고딕" pitchFamily="50" charset="-127"/>
              </a:rPr>
              <a:t> </a:t>
            </a:r>
            <a:endParaRPr lang="ko-KR" altLang="en-US" sz="1100" dirty="0">
              <a:latin typeface="Arial Rounded MT Bold" pitchFamily="34" charset="0"/>
              <a:ea typeface="맑은 고딕" pitchFamily="50" charset="-127"/>
            </a:endParaRPr>
          </a:p>
        </p:txBody>
      </p:sp>
      <p:sp>
        <p:nvSpPr>
          <p:cNvPr id="7" name="AutoShape 10">
            <a:extLst>
              <a:ext uri="{FF2B5EF4-FFF2-40B4-BE49-F238E27FC236}">
                <a16:creationId xmlns:a16="http://schemas.microsoft.com/office/drawing/2014/main" id="{66B49852-1607-499D-8005-7DE04269C9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72" y="3620283"/>
            <a:ext cx="2788399" cy="2771800"/>
          </a:xfrm>
          <a:prstGeom prst="roundRect">
            <a:avLst>
              <a:gd name="adj" fmla="val 6083"/>
            </a:avLst>
          </a:prstGeom>
          <a:solidFill>
            <a:srgbClr val="F5F5F5"/>
          </a:solidFill>
          <a:ln w="6350">
            <a:solidFill>
              <a:srgbClr val="969696"/>
            </a:solidFill>
            <a:round/>
            <a:headEnd/>
            <a:tailEnd/>
          </a:ln>
        </p:spPr>
        <p:txBody>
          <a:bodyPr wrap="none" lIns="90000" tIns="46800" rIns="90000" bIns="46800" anchor="ctr"/>
          <a:lstStyle/>
          <a:p>
            <a:pPr algn="ctr" eaLnBrk="1" hangingPunct="1">
              <a:spcBef>
                <a:spcPct val="20000"/>
              </a:spcBef>
            </a:pPr>
            <a:endParaRPr lang="ko-KR" altLang="en-US" sz="1200">
              <a:solidFill>
                <a:schemeClr val="bg2"/>
              </a:solidFill>
              <a:latin typeface="맑은 고딕" pitchFamily="50" charset="-127"/>
              <a:ea typeface="맑은 고딕" pitchFamily="50" charset="-127"/>
            </a:endParaRPr>
          </a:p>
        </p:txBody>
      </p:sp>
      <p:sp>
        <p:nvSpPr>
          <p:cNvPr id="8" name="AutoShape 10">
            <a:extLst>
              <a:ext uri="{FF2B5EF4-FFF2-40B4-BE49-F238E27FC236}">
                <a16:creationId xmlns:a16="http://schemas.microsoft.com/office/drawing/2014/main" id="{35E77BCE-DABE-4460-B3FC-430DD1585B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68" y="2287627"/>
            <a:ext cx="2797364" cy="1152128"/>
          </a:xfrm>
          <a:prstGeom prst="roundRect">
            <a:avLst>
              <a:gd name="adj" fmla="val 16667"/>
            </a:avLst>
          </a:prstGeom>
          <a:solidFill>
            <a:srgbClr val="F5F5F5"/>
          </a:solidFill>
          <a:ln w="6350">
            <a:solidFill>
              <a:srgbClr val="969696"/>
            </a:solidFill>
            <a:round/>
            <a:headEnd/>
            <a:tailEnd/>
          </a:ln>
        </p:spPr>
        <p:txBody>
          <a:bodyPr wrap="square" lIns="90000" tIns="46800" rIns="90000" bIns="46800" anchor="ctr"/>
          <a:lstStyle/>
          <a:p>
            <a:pPr marL="171449" indent="-171449"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ko-KR" sz="1050" dirty="0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1° </a:t>
            </a:r>
            <a:r>
              <a:rPr lang="en-US" altLang="ko-KR" sz="1050" dirty="0" err="1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Forno</a:t>
            </a:r>
            <a:r>
              <a:rPr lang="en-US" altLang="ko-KR" sz="1050" dirty="0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 de </a:t>
            </a:r>
            <a:r>
              <a:rPr lang="en-US" altLang="ko-KR" sz="1050" dirty="0" err="1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Aquecimento</a:t>
            </a:r>
            <a:r>
              <a:rPr lang="en-US" altLang="ko-KR" sz="1050" dirty="0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 </a:t>
            </a:r>
            <a:r>
              <a:rPr lang="en-US" altLang="ko-KR" sz="1050" dirty="0" err="1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Hibrido</a:t>
            </a:r>
            <a:r>
              <a:rPr lang="en-US" altLang="ko-KR" sz="1050" dirty="0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 do </a:t>
            </a:r>
            <a:r>
              <a:rPr lang="en-US" altLang="ko-KR" sz="1050" dirty="0" err="1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mundo</a:t>
            </a:r>
            <a:endParaRPr lang="en-US" altLang="ko-KR" sz="1050" dirty="0">
              <a:latin typeface="Arial Rounded MT Bold" pitchFamily="34" charset="0"/>
              <a:ea typeface="맑은 고딕" pitchFamily="50" charset="-127"/>
              <a:cs typeface="Arial" pitchFamily="34" charset="0"/>
            </a:endParaRPr>
          </a:p>
          <a:p>
            <a:pPr marL="171449" indent="-171449"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ko-KR" sz="1050" dirty="0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1ª </a:t>
            </a:r>
            <a:r>
              <a:rPr lang="en-US" altLang="ko-KR" sz="1050" dirty="0" err="1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Prensa</a:t>
            </a:r>
            <a:r>
              <a:rPr lang="en-US" altLang="ko-KR" sz="1050" dirty="0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 Servo do Mundo</a:t>
            </a:r>
          </a:p>
          <a:p>
            <a:pPr marL="171449" indent="-171449"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ko-KR" sz="1050" dirty="0" err="1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Pioneiro</a:t>
            </a:r>
            <a:r>
              <a:rPr lang="en-US" altLang="ko-KR" sz="1050" dirty="0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 </a:t>
            </a:r>
            <a:r>
              <a:rPr lang="en-US" altLang="ko-KR" sz="1050" dirty="0" err="1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na</a:t>
            </a:r>
            <a:r>
              <a:rPr lang="en-US" altLang="ko-KR" sz="1050" dirty="0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 </a:t>
            </a:r>
            <a:r>
              <a:rPr lang="en-US" altLang="ko-KR" sz="1050" dirty="0" err="1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produção</a:t>
            </a:r>
            <a:r>
              <a:rPr lang="en-US" altLang="ko-KR" sz="1050" dirty="0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 de </a:t>
            </a:r>
            <a:r>
              <a:rPr lang="en-US" altLang="ko-KR" sz="1050" dirty="0" err="1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ferramentais</a:t>
            </a:r>
            <a:r>
              <a:rPr lang="en-US" altLang="ko-KR" sz="1050" dirty="0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 </a:t>
            </a:r>
            <a:r>
              <a:rPr lang="en-US" altLang="ko-KR" sz="1050" dirty="0" err="1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voltados</a:t>
            </a:r>
            <a:r>
              <a:rPr lang="en-US" altLang="ko-KR" sz="1050" dirty="0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 a hot stamping </a:t>
            </a:r>
            <a:r>
              <a:rPr lang="en-US" altLang="ko-KR" sz="1050" dirty="0" err="1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na</a:t>
            </a:r>
            <a:r>
              <a:rPr lang="en-US" altLang="ko-KR" sz="1050" dirty="0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 </a:t>
            </a:r>
            <a:r>
              <a:rPr lang="en-US" altLang="ko-KR" sz="1050" dirty="0" err="1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Coreia</a:t>
            </a:r>
            <a:endParaRPr lang="en-US" altLang="ko-KR" sz="1050" dirty="0">
              <a:latin typeface="Arial Rounded MT Bold" pitchFamily="34" charset="0"/>
              <a:ea typeface="맑은 고딕" pitchFamily="50" charset="-127"/>
              <a:cs typeface="Arial" pitchFamily="34" charset="0"/>
            </a:endParaRPr>
          </a:p>
        </p:txBody>
      </p:sp>
      <p:sp>
        <p:nvSpPr>
          <p:cNvPr id="9" name="한쪽 모서리가 잘린 사각형 9">
            <a:extLst>
              <a:ext uri="{FF2B5EF4-FFF2-40B4-BE49-F238E27FC236}">
                <a16:creationId xmlns:a16="http://schemas.microsoft.com/office/drawing/2014/main" id="{C8729ABC-6323-4D72-9E0A-12012FA45E28}"/>
              </a:ext>
            </a:extLst>
          </p:cNvPr>
          <p:cNvSpPr/>
          <p:nvPr/>
        </p:nvSpPr>
        <p:spPr bwMode="auto">
          <a:xfrm>
            <a:off x="2720756" y="908723"/>
            <a:ext cx="6470073" cy="1223963"/>
          </a:xfrm>
          <a:prstGeom prst="snip1Rect">
            <a:avLst>
              <a:gd name="adj" fmla="val 10282"/>
            </a:avLst>
          </a:prstGeom>
          <a:solidFill>
            <a:schemeClr val="bg1">
              <a:lumMod val="95000"/>
            </a:schemeClr>
          </a:solidFill>
          <a:ln w="1270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44000" tIns="72000" rIns="36000" bIns="72000" anchor="ctr" anchorCtr="0"/>
          <a:lstStyle/>
          <a:p>
            <a:pPr>
              <a:spcBef>
                <a:spcPct val="50000"/>
              </a:spcBef>
              <a:defRPr/>
            </a:pP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1.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Pionerios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em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Tecnologia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de Hot Stamping</a:t>
            </a:r>
          </a:p>
          <a:p>
            <a:pPr>
              <a:spcBef>
                <a:spcPct val="50000"/>
              </a:spcBef>
              <a:defRPr/>
            </a:pP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2.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Detentores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de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Patentes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(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Doméstico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77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patentes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, Global 35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patentes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)</a:t>
            </a:r>
          </a:p>
          <a:p>
            <a:pPr>
              <a:spcBef>
                <a:spcPct val="50000"/>
              </a:spcBef>
              <a:defRPr/>
            </a:pP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3.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Otimização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,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Validação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e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Gestão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de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Projetos</a:t>
            </a:r>
            <a:endParaRPr lang="ko-KR" altLang="en-US" sz="1400" dirty="0">
              <a:latin typeface="Arial Rounded MT Bold" pitchFamily="34" charset="0"/>
              <a:ea typeface="맑은 고딕" pitchFamily="50" charset="-127"/>
            </a:endParaRPr>
          </a:p>
        </p:txBody>
      </p:sp>
      <p:sp>
        <p:nvSpPr>
          <p:cNvPr id="10" name="모서리가 둥근 직사각형 10">
            <a:extLst>
              <a:ext uri="{FF2B5EF4-FFF2-40B4-BE49-F238E27FC236}">
                <a16:creationId xmlns:a16="http://schemas.microsoft.com/office/drawing/2014/main" id="{0C4D0C5C-A1BB-442E-A7D2-6E1CA014FAED}"/>
              </a:ext>
            </a:extLst>
          </p:cNvPr>
          <p:cNvSpPr/>
          <p:nvPr/>
        </p:nvSpPr>
        <p:spPr bwMode="auto">
          <a:xfrm>
            <a:off x="675223" y="910309"/>
            <a:ext cx="1901517" cy="1223962"/>
          </a:xfrm>
          <a:prstGeom prst="roundRect">
            <a:avLst>
              <a:gd name="adj" fmla="val 7329"/>
            </a:avLst>
          </a:prstGeom>
          <a:solidFill>
            <a:schemeClr val="bg1">
              <a:lumMod val="95000"/>
            </a:schemeClr>
          </a:solidFill>
          <a:ln w="3810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44000" tIns="36000" rIns="36000" bIns="36000" anchor="ctr"/>
          <a:lstStyle/>
          <a:p>
            <a:pPr>
              <a:spcBef>
                <a:spcPct val="50000"/>
              </a:spcBef>
              <a:defRPr/>
            </a:pPr>
            <a:r>
              <a:rPr lang="en-US" altLang="ko-KR" sz="4000" dirty="0">
                <a:solidFill>
                  <a:srgbClr val="FF6600"/>
                </a:solidFill>
                <a:latin typeface="Arial Rounded MT Bold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T</a:t>
            </a:r>
            <a:r>
              <a:rPr lang="en-US" altLang="ko-KR" sz="2000" dirty="0">
                <a:latin typeface="Arial Rounded MT Bold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echnology</a:t>
            </a:r>
            <a:endParaRPr lang="ko-KR" altLang="en-US" sz="2000" dirty="0">
              <a:latin typeface="Arial Rounded MT Bold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</p:txBody>
      </p:sp>
      <p:pic>
        <p:nvPicPr>
          <p:cNvPr id="11" name="Picture 13">
            <a:extLst>
              <a:ext uri="{FF2B5EF4-FFF2-40B4-BE49-F238E27FC236}">
                <a16:creationId xmlns:a16="http://schemas.microsoft.com/office/drawing/2014/main" id="{07C65D82-6563-4A78-98AC-8C0BD9D775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22" b="71216"/>
          <a:stretch>
            <a:fillRect/>
          </a:stretch>
        </p:blipFill>
        <p:spPr bwMode="auto">
          <a:xfrm>
            <a:off x="686053" y="3863179"/>
            <a:ext cx="2736850" cy="446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Box 31">
            <a:extLst>
              <a:ext uri="{FF2B5EF4-FFF2-40B4-BE49-F238E27FC236}">
                <a16:creationId xmlns:a16="http://schemas.microsoft.com/office/drawing/2014/main" id="{4992B981-6B81-443B-8068-E96BA48D47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6056" y="5736430"/>
            <a:ext cx="1269999" cy="5770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en-US" altLang="ko-KR" sz="1050" dirty="0" err="1">
                <a:latin typeface="Calibri" pitchFamily="34" charset="0"/>
                <a:ea typeface="맑은 고딕" pitchFamily="50" charset="-127"/>
                <a:cs typeface="Calibri" pitchFamily="34" charset="0"/>
              </a:rPr>
              <a:t>Fornalha</a:t>
            </a:r>
            <a:r>
              <a:rPr lang="en-US" altLang="ko-KR" sz="1050" dirty="0">
                <a:latin typeface="Calibri" pitchFamily="34" charset="0"/>
                <a:ea typeface="맑은 고딕" pitchFamily="50" charset="-127"/>
                <a:cs typeface="Calibri" pitchFamily="34" charset="0"/>
              </a:rPr>
              <a:t> de </a:t>
            </a:r>
            <a:r>
              <a:rPr lang="en-US" altLang="ko-KR" sz="1050" dirty="0" err="1">
                <a:latin typeface="Calibri" pitchFamily="34" charset="0"/>
                <a:ea typeface="맑은 고딕" pitchFamily="50" charset="-127"/>
                <a:cs typeface="Calibri" pitchFamily="34" charset="0"/>
              </a:rPr>
              <a:t>aquecimento</a:t>
            </a:r>
            <a:r>
              <a:rPr lang="en-US" altLang="ko-KR" sz="1050" dirty="0">
                <a:latin typeface="Calibri" pitchFamily="34" charset="0"/>
                <a:ea typeface="맑은 고딕" pitchFamily="50" charset="-127"/>
                <a:cs typeface="Calibri" pitchFamily="34" charset="0"/>
              </a:rPr>
              <a:t> </a:t>
            </a:r>
            <a:r>
              <a:rPr lang="en-US" altLang="ko-KR" sz="1050" dirty="0" err="1">
                <a:latin typeface="Calibri" pitchFamily="34" charset="0"/>
                <a:ea typeface="맑은 고딕" pitchFamily="50" charset="-127"/>
                <a:cs typeface="Calibri" pitchFamily="34" charset="0"/>
              </a:rPr>
              <a:t>exclusivo</a:t>
            </a:r>
            <a:endParaRPr lang="ko-KR" altLang="en-US" sz="1050" dirty="0">
              <a:latin typeface="Calibri" pitchFamily="34" charset="0"/>
              <a:ea typeface="맑은 고딕" pitchFamily="50" charset="-127"/>
              <a:cs typeface="Calibri" pitchFamily="34" charset="0"/>
            </a:endParaRPr>
          </a:p>
        </p:txBody>
      </p:sp>
      <p:pic>
        <p:nvPicPr>
          <p:cNvPr id="13" name="Picture 3" descr="핫 스탬핑 라인 준공 039">
            <a:extLst>
              <a:ext uri="{FF2B5EF4-FFF2-40B4-BE49-F238E27FC236}">
                <a16:creationId xmlns:a16="http://schemas.microsoft.com/office/drawing/2014/main" id="{F5DA8E2E-1864-4642-BB24-9B7DD19DCF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229" y="4846603"/>
            <a:ext cx="1266825" cy="794576"/>
          </a:xfrm>
          <a:prstGeom prst="rect">
            <a:avLst/>
          </a:prstGeom>
          <a:noFill/>
          <a:ln>
            <a:noFill/>
          </a:ln>
          <a:effectLst>
            <a:outerShdw dist="38100" dir="2700000" algn="tl" rotWithShape="0">
              <a:srgbClr val="000000">
                <a:alpha val="39998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4" descr="2011-10-05 11">
            <a:extLst>
              <a:ext uri="{FF2B5EF4-FFF2-40B4-BE49-F238E27FC236}">
                <a16:creationId xmlns:a16="http://schemas.microsoft.com/office/drawing/2014/main" id="{A6F39BF0-58F9-48C0-A097-6990BDB6AC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9785" y="4847842"/>
            <a:ext cx="1328292" cy="815565"/>
          </a:xfrm>
          <a:prstGeom prst="rect">
            <a:avLst/>
          </a:prstGeom>
          <a:noFill/>
          <a:ln>
            <a:noFill/>
          </a:ln>
          <a:effectLst>
            <a:outerShdw dist="38100" dir="2700000" algn="tl" rotWithShape="0">
              <a:srgbClr val="000000">
                <a:alpha val="39998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Box 52">
            <a:extLst>
              <a:ext uri="{FF2B5EF4-FFF2-40B4-BE49-F238E27FC236}">
                <a16:creationId xmlns:a16="http://schemas.microsoft.com/office/drawing/2014/main" id="{1F18358C-3840-41D5-A50A-149866220C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13" y="4296568"/>
            <a:ext cx="2157963" cy="2539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en-US" altLang="ko-KR" sz="1050" dirty="0" err="1">
                <a:latin typeface="Calibri" pitchFamily="34" charset="0"/>
                <a:ea typeface="맑은 고딕" pitchFamily="50" charset="-127"/>
                <a:cs typeface="Calibri" pitchFamily="34" charset="0"/>
              </a:rPr>
              <a:t>Fornalha</a:t>
            </a:r>
            <a:r>
              <a:rPr lang="en-US" altLang="ko-KR" sz="1050" dirty="0">
                <a:latin typeface="Calibri" pitchFamily="34" charset="0"/>
                <a:ea typeface="맑은 고딕" pitchFamily="50" charset="-127"/>
                <a:cs typeface="Calibri" pitchFamily="34" charset="0"/>
              </a:rPr>
              <a:t> de </a:t>
            </a:r>
            <a:r>
              <a:rPr lang="en-US" altLang="ko-KR" sz="1050" dirty="0" err="1">
                <a:latin typeface="Calibri" pitchFamily="34" charset="0"/>
                <a:ea typeface="맑은 고딕" pitchFamily="50" charset="-127"/>
                <a:cs typeface="Calibri" pitchFamily="34" charset="0"/>
              </a:rPr>
              <a:t>aquecimento</a:t>
            </a:r>
            <a:r>
              <a:rPr lang="en-US" altLang="ko-KR" sz="1050" dirty="0">
                <a:latin typeface="Calibri" pitchFamily="34" charset="0"/>
                <a:ea typeface="맑은 고딕" pitchFamily="50" charset="-127"/>
                <a:cs typeface="Calibri" pitchFamily="34" charset="0"/>
              </a:rPr>
              <a:t> </a:t>
            </a:r>
            <a:r>
              <a:rPr lang="en-US" altLang="ko-KR" sz="1050" dirty="0" err="1">
                <a:latin typeface="Calibri" pitchFamily="34" charset="0"/>
                <a:ea typeface="맑은 고딕" pitchFamily="50" charset="-127"/>
                <a:cs typeface="Calibri" pitchFamily="34" charset="0"/>
              </a:rPr>
              <a:t>exclusivo</a:t>
            </a:r>
            <a:endParaRPr lang="ko-KR" altLang="en-US" sz="1050" dirty="0">
              <a:latin typeface="Calibri" pitchFamily="34" charset="0"/>
              <a:ea typeface="맑은 고딕" pitchFamily="50" charset="-127"/>
              <a:cs typeface="Calibri" pitchFamily="34" charset="0"/>
            </a:endParaRPr>
          </a:p>
        </p:txBody>
      </p:sp>
      <p:sp>
        <p:nvSpPr>
          <p:cNvPr id="16" name="TextBox 31">
            <a:extLst>
              <a:ext uri="{FF2B5EF4-FFF2-40B4-BE49-F238E27FC236}">
                <a16:creationId xmlns:a16="http://schemas.microsoft.com/office/drawing/2014/main" id="{13871D09-0D35-49A6-811A-1C0468D6E2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63081" y="5736430"/>
            <a:ext cx="910827" cy="2539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pt-BR" altLang="ko-KR" sz="1050" dirty="0">
                <a:latin typeface="Calibri" pitchFamily="34" charset="0"/>
                <a:ea typeface="맑은 고딕" pitchFamily="50" charset="-127"/>
                <a:cs typeface="Calibri" pitchFamily="34" charset="0"/>
              </a:rPr>
              <a:t>Prensa Servo</a:t>
            </a:r>
            <a:endParaRPr lang="ko-KR" altLang="en-US" sz="1050" dirty="0">
              <a:latin typeface="Calibri" pitchFamily="34" charset="0"/>
              <a:ea typeface="맑은 고딕" pitchFamily="50" charset="-127"/>
              <a:cs typeface="Calibri" pitchFamily="34" charset="0"/>
            </a:endParaRPr>
          </a:p>
        </p:txBody>
      </p:sp>
      <p:pic>
        <p:nvPicPr>
          <p:cNvPr id="17" name="Picture 14">
            <a:extLst>
              <a:ext uri="{FF2B5EF4-FFF2-40B4-BE49-F238E27FC236}">
                <a16:creationId xmlns:a16="http://schemas.microsoft.com/office/drawing/2014/main" id="{16189547-BAF5-40C6-B33F-B2F7D47A47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92"/>
          <a:stretch>
            <a:fillRect/>
          </a:stretch>
        </p:blipFill>
        <p:spPr bwMode="auto">
          <a:xfrm>
            <a:off x="3812026" y="4851160"/>
            <a:ext cx="2016125" cy="1335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5" descr="C:\Users\mschoi.MS-GLOBAL\Desktop\2012년도 광역경제권 선도산업 육성사업 신규지원 추가 공고\발표자료\1.jpg">
            <a:extLst>
              <a:ext uri="{FF2B5EF4-FFF2-40B4-BE49-F238E27FC236}">
                <a16:creationId xmlns:a16="http://schemas.microsoft.com/office/drawing/2014/main" id="{9E524DDA-1660-4042-97DA-6EBB1BDA2D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9151" y="3738318"/>
            <a:ext cx="1246187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82">
            <a:extLst>
              <a:ext uri="{FF2B5EF4-FFF2-40B4-BE49-F238E27FC236}">
                <a16:creationId xmlns:a16="http://schemas.microsoft.com/office/drawing/2014/main" id="{156364A3-300A-465E-84C6-4CE703EE93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5984" y="3593856"/>
            <a:ext cx="1081088" cy="1001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Box 28">
            <a:extLst>
              <a:ext uri="{FF2B5EF4-FFF2-40B4-BE49-F238E27FC236}">
                <a16:creationId xmlns:a16="http://schemas.microsoft.com/office/drawing/2014/main" id="{44E880F9-38B2-4827-AED9-F714E1DB42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02648" y="4601919"/>
            <a:ext cx="1156086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9pPr>
          </a:lstStyle>
          <a:p>
            <a:pPr eaLnBrk="1" hangingPunct="1"/>
            <a:r>
              <a:rPr lang="en-US" altLang="ko-KR" sz="800">
                <a:solidFill>
                  <a:schemeClr val="bg2"/>
                </a:solidFill>
                <a:latin typeface="맑은 고딕" pitchFamily="50" charset="-127"/>
                <a:ea typeface="맑은 고딕" pitchFamily="50" charset="-127"/>
              </a:rPr>
              <a:t>Multi-material door</a:t>
            </a:r>
            <a:endParaRPr lang="ko-KR" altLang="en-US" sz="800">
              <a:solidFill>
                <a:schemeClr val="bg2"/>
              </a:solidFill>
              <a:latin typeface="맑은 고딕" pitchFamily="50" charset="-127"/>
              <a:ea typeface="맑은 고딕" pitchFamily="50" charset="-127"/>
            </a:endParaRPr>
          </a:p>
        </p:txBody>
      </p:sp>
      <p:sp>
        <p:nvSpPr>
          <p:cNvPr id="21" name="TextBox 29">
            <a:extLst>
              <a:ext uri="{FF2B5EF4-FFF2-40B4-BE49-F238E27FC236}">
                <a16:creationId xmlns:a16="http://schemas.microsoft.com/office/drawing/2014/main" id="{852FA146-66CE-4865-A3EB-0F37AEEE68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94585" y="4601919"/>
            <a:ext cx="992579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9pPr>
          </a:lstStyle>
          <a:p>
            <a:pPr eaLnBrk="1" hangingPunct="1"/>
            <a:r>
              <a:rPr lang="en-US" altLang="ko-KR" sz="800">
                <a:solidFill>
                  <a:schemeClr val="bg2"/>
                </a:solidFill>
                <a:latin typeface="맑은 고딕" pitchFamily="50" charset="-127"/>
                <a:ea typeface="맑은 고딕" pitchFamily="50" charset="-127"/>
              </a:rPr>
              <a:t>New regulations</a:t>
            </a:r>
            <a:endParaRPr lang="ko-KR" altLang="en-US" sz="800">
              <a:solidFill>
                <a:schemeClr val="bg2"/>
              </a:solidFill>
              <a:latin typeface="맑은 고딕" pitchFamily="50" charset="-127"/>
              <a:ea typeface="맑은 고딕" pitchFamily="50" charset="-127"/>
            </a:endParaRPr>
          </a:p>
        </p:txBody>
      </p:sp>
      <p:sp>
        <p:nvSpPr>
          <p:cNvPr id="22" name="TextBox 30">
            <a:extLst>
              <a:ext uri="{FF2B5EF4-FFF2-40B4-BE49-F238E27FC236}">
                <a16:creationId xmlns:a16="http://schemas.microsoft.com/office/drawing/2014/main" id="{68697866-7DB8-444B-AAC1-E587693650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34515" y="6114807"/>
            <a:ext cx="1561646" cy="2539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itchFamily="34" charset="0"/>
                <a:ea typeface="굴림" pitchFamily="50" charset="-127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en-US" altLang="ko-KR" sz="1050" dirty="0" err="1">
                <a:latin typeface="Calibri" pitchFamily="34" charset="0"/>
                <a:ea typeface="맑은 고딕" pitchFamily="50" charset="-127"/>
                <a:cs typeface="Calibri" pitchFamily="34" charset="0"/>
              </a:rPr>
              <a:t>Redução</a:t>
            </a:r>
            <a:r>
              <a:rPr lang="en-US" altLang="ko-KR" sz="1050" dirty="0">
                <a:latin typeface="Calibri" pitchFamily="34" charset="0"/>
                <a:ea typeface="맑은 고딕" pitchFamily="50" charset="-127"/>
                <a:cs typeface="Calibri" pitchFamily="34" charset="0"/>
              </a:rPr>
              <a:t> de peso e </a:t>
            </a:r>
            <a:r>
              <a:rPr lang="en-US" altLang="ko-KR" sz="1050" dirty="0" err="1">
                <a:latin typeface="Calibri" pitchFamily="34" charset="0"/>
                <a:ea typeface="맑은 고딕" pitchFamily="50" charset="-127"/>
                <a:cs typeface="Calibri" pitchFamily="34" charset="0"/>
              </a:rPr>
              <a:t>custo</a:t>
            </a:r>
            <a:endParaRPr lang="ko-KR" altLang="en-US" sz="1050" dirty="0">
              <a:latin typeface="Calibri" pitchFamily="34" charset="0"/>
              <a:ea typeface="맑은 고딕" pitchFamily="50" charset="-127"/>
              <a:cs typeface="Calibri" pitchFamily="34" charset="0"/>
            </a:endParaRPr>
          </a:p>
        </p:txBody>
      </p:sp>
      <p:pic>
        <p:nvPicPr>
          <p:cNvPr id="23" name="Picture 4">
            <a:extLst>
              <a:ext uri="{FF2B5EF4-FFF2-40B4-BE49-F238E27FC236}">
                <a16:creationId xmlns:a16="http://schemas.microsoft.com/office/drawing/2014/main" id="{E6692BE3-6C15-4005-B77B-4AFE179FD1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1578" y="3711379"/>
            <a:ext cx="2674550" cy="11467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5">
            <a:extLst>
              <a:ext uri="{FF2B5EF4-FFF2-40B4-BE49-F238E27FC236}">
                <a16:creationId xmlns:a16="http://schemas.microsoft.com/office/drawing/2014/main" id="{90DA237A-5D92-4F96-928B-2983FDE24D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4746" y="5080206"/>
            <a:ext cx="2060748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" name="굽은 화살표 76">
            <a:extLst>
              <a:ext uri="{FF2B5EF4-FFF2-40B4-BE49-F238E27FC236}">
                <a16:creationId xmlns:a16="http://schemas.microsoft.com/office/drawing/2014/main" id="{30311EC4-2F30-4CF5-A3A4-BE0375CDE03D}"/>
              </a:ext>
            </a:extLst>
          </p:cNvPr>
          <p:cNvSpPr/>
          <p:nvPr/>
        </p:nvSpPr>
        <p:spPr>
          <a:xfrm flipV="1">
            <a:off x="6687602" y="4897651"/>
            <a:ext cx="518428" cy="941437"/>
          </a:xfrm>
          <a:prstGeom prst="bentArrow">
            <a:avLst>
              <a:gd name="adj1" fmla="val 16198"/>
              <a:gd name="adj2" fmla="val 25000"/>
              <a:gd name="adj3" fmla="val 25000"/>
              <a:gd name="adj4" fmla="val 43750"/>
            </a:avLst>
          </a:prstGeom>
          <a:gradFill flip="none" rotWithShape="1">
            <a:gsLst>
              <a:gs pos="0">
                <a:schemeClr val="accent6">
                  <a:lumMod val="50000"/>
                  <a:tint val="66000"/>
                  <a:satMod val="160000"/>
                </a:schemeClr>
              </a:gs>
              <a:gs pos="50000">
                <a:schemeClr val="accent6">
                  <a:lumMod val="50000"/>
                  <a:tint val="44500"/>
                  <a:satMod val="160000"/>
                </a:schemeClr>
              </a:gs>
              <a:gs pos="100000">
                <a:schemeClr val="accent6">
                  <a:lumMod val="50000"/>
                  <a:tint val="23500"/>
                  <a:satMod val="160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chemeClr val="tx1"/>
              </a:solidFill>
            </a:endParaRPr>
          </a:p>
        </p:txBody>
      </p:sp>
      <p:sp>
        <p:nvSpPr>
          <p:cNvPr id="29" name="Rectangle 4"/>
          <p:cNvSpPr>
            <a:spLocks noChangeArrowheads="1"/>
          </p:cNvSpPr>
          <p:nvPr/>
        </p:nvSpPr>
        <p:spPr bwMode="auto">
          <a:xfrm>
            <a:off x="713632" y="234360"/>
            <a:ext cx="7335715" cy="46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defRPr/>
            </a:pPr>
            <a:r>
              <a:rPr kumimoji="1" lang="en-US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COMPETITIVIDADE</a:t>
            </a:r>
          </a:p>
        </p:txBody>
      </p:sp>
    </p:spTree>
    <p:extLst>
      <p:ext uri="{BB962C8B-B14F-4D97-AF65-F5344CB8AC3E}">
        <p14:creationId xmlns:p14="http://schemas.microsoft.com/office/powerpoint/2010/main" val="9138163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7" name="개체 46" hidden="1">
            <a:extLst>
              <a:ext uri="{FF2B5EF4-FFF2-40B4-BE49-F238E27FC236}">
                <a16:creationId xmlns:a16="http://schemas.microsoft.com/office/drawing/2014/main" id="{D1216E8F-1BAE-42D5-A062-8F37BC65E56F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382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47" name="개체 46" hidden="1">
                        <a:extLst>
                          <a:ext uri="{FF2B5EF4-FFF2-40B4-BE49-F238E27FC236}">
                            <a16:creationId xmlns:a16="http://schemas.microsoft.com/office/drawing/2014/main" id="{D1216E8F-1BAE-42D5-A062-8F37BC65E56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82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AutoShape 10">
            <a:extLst>
              <a:ext uri="{FF2B5EF4-FFF2-40B4-BE49-F238E27FC236}">
                <a16:creationId xmlns:a16="http://schemas.microsoft.com/office/drawing/2014/main" id="{0EDFC245-E3A5-4F33-B7F9-E1D16D3695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95767" y="3574248"/>
            <a:ext cx="2780333" cy="2818259"/>
          </a:xfrm>
          <a:prstGeom prst="roundRect">
            <a:avLst>
              <a:gd name="adj" fmla="val 6083"/>
            </a:avLst>
          </a:prstGeom>
          <a:solidFill>
            <a:srgbClr val="F5F5F5"/>
          </a:solidFill>
          <a:ln w="6350">
            <a:solidFill>
              <a:srgbClr val="969696"/>
            </a:solidFill>
            <a:round/>
            <a:headEnd/>
            <a:tailEnd/>
          </a:ln>
        </p:spPr>
        <p:txBody>
          <a:bodyPr wrap="none" lIns="90000" tIns="46800" rIns="90000" bIns="46800" anchor="ctr"/>
          <a:lstStyle/>
          <a:p>
            <a:pPr algn="ctr" eaLnBrk="1" hangingPunct="1">
              <a:spcBef>
                <a:spcPct val="20000"/>
              </a:spcBef>
            </a:pPr>
            <a:endParaRPr lang="ko-KR" altLang="en-US" sz="1200">
              <a:solidFill>
                <a:schemeClr val="bg2"/>
              </a:solidFill>
              <a:latin typeface="맑은 고딕" pitchFamily="50" charset="-127"/>
              <a:ea typeface="맑은 고딕" pitchFamily="50" charset="-127"/>
            </a:endParaRPr>
          </a:p>
        </p:txBody>
      </p:sp>
      <p:sp>
        <p:nvSpPr>
          <p:cNvPr id="4" name="AutoShape 10">
            <a:extLst>
              <a:ext uri="{FF2B5EF4-FFF2-40B4-BE49-F238E27FC236}">
                <a16:creationId xmlns:a16="http://schemas.microsoft.com/office/drawing/2014/main" id="{50F3B51F-D0CD-41D3-B9B5-8D02C6838D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95790" y="2287627"/>
            <a:ext cx="2797364" cy="1152128"/>
          </a:xfrm>
          <a:prstGeom prst="roundRect">
            <a:avLst>
              <a:gd name="adj" fmla="val 16667"/>
            </a:avLst>
          </a:prstGeom>
          <a:solidFill>
            <a:srgbClr val="F5F5F5"/>
          </a:solidFill>
          <a:ln w="6350">
            <a:solidFill>
              <a:srgbClr val="969696"/>
            </a:solidFill>
            <a:round/>
            <a:headEnd/>
            <a:tailEnd/>
          </a:ln>
        </p:spPr>
        <p:txBody>
          <a:bodyPr wrap="square" lIns="90000" tIns="46800" rIns="90000" bIns="46800" anchor="ctr"/>
          <a:lstStyle/>
          <a:p>
            <a:pPr marL="171450" indent="-171450">
              <a:lnSpc>
                <a:spcPts val="1600"/>
              </a:lnSpc>
              <a:spcBef>
                <a:spcPct val="20000"/>
              </a:spcBef>
              <a:buFont typeface="Wingdings" panose="05000000000000000000" pitchFamily="2" charset="2"/>
              <a:buChar char="§"/>
            </a:pPr>
            <a:r>
              <a:rPr lang="en-US" altLang="ko-KR" sz="1100" dirty="0">
                <a:latin typeface="Arial Rounded MT Bold" pitchFamily="34" charset="0"/>
                <a:ea typeface="맑은 고딕" pitchFamily="50" charset="-127"/>
              </a:rPr>
              <a:t>Expertise </a:t>
            </a:r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na</a:t>
            </a:r>
            <a:r>
              <a:rPr lang="en-US" altLang="ko-KR" sz="1100" dirty="0">
                <a:latin typeface="Arial Rounded MT Bold" pitchFamily="34" charset="0"/>
                <a:ea typeface="맑은 고딕" pitchFamily="50" charset="-127"/>
              </a:rPr>
              <a:t> </a:t>
            </a:r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produção</a:t>
            </a:r>
            <a:r>
              <a:rPr lang="en-US" altLang="ko-KR" sz="1100" dirty="0">
                <a:latin typeface="Arial Rounded MT Bold" pitchFamily="34" charset="0"/>
                <a:ea typeface="맑은 고딕" pitchFamily="50" charset="-127"/>
              </a:rPr>
              <a:t> </a:t>
            </a:r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em</a:t>
            </a:r>
            <a:r>
              <a:rPr lang="en-US" altLang="ko-KR" sz="1100" dirty="0">
                <a:latin typeface="Arial Rounded MT Bold" pitchFamily="34" charset="0"/>
                <a:ea typeface="맑은 고딕" pitchFamily="50" charset="-127"/>
              </a:rPr>
              <a:t> </a:t>
            </a:r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massa</a:t>
            </a:r>
            <a:r>
              <a:rPr lang="en-US" altLang="ko-KR" sz="1100" dirty="0">
                <a:latin typeface="Arial Rounded MT Bold" pitchFamily="34" charset="0"/>
                <a:ea typeface="맑은 고딕" pitchFamily="50" charset="-127"/>
              </a:rPr>
              <a:t> para </a:t>
            </a:r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materiais</a:t>
            </a:r>
            <a:r>
              <a:rPr lang="en-US" altLang="ko-KR" sz="1100" dirty="0">
                <a:latin typeface="Arial Rounded MT Bold" pitchFamily="34" charset="0"/>
                <a:ea typeface="맑은 고딕" pitchFamily="50" charset="-127"/>
              </a:rPr>
              <a:t> </a:t>
            </a:r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leves</a:t>
            </a:r>
            <a:r>
              <a:rPr lang="en-US" altLang="ko-KR" sz="1100" dirty="0">
                <a:latin typeface="Arial Rounded MT Bold" pitchFamily="34" charset="0"/>
                <a:ea typeface="맑은 고딕" pitchFamily="50" charset="-127"/>
              </a:rPr>
              <a:t> e de Alta Resistencia(Stamping, Hot Stamping, </a:t>
            </a:r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montagem</a:t>
            </a:r>
            <a:r>
              <a:rPr lang="en-US" altLang="ko-KR" sz="1100" dirty="0">
                <a:latin typeface="Arial Rounded MT Bold" pitchFamily="34" charset="0"/>
                <a:ea typeface="맑은 고딕" pitchFamily="50" charset="-127"/>
              </a:rPr>
              <a:t>)</a:t>
            </a:r>
            <a:endParaRPr lang="ko-KR" altLang="en-US" sz="1100" dirty="0">
              <a:latin typeface="Arial Rounded MT Bold" pitchFamily="34" charset="0"/>
              <a:ea typeface="맑은 고딕" pitchFamily="50" charset="-127"/>
            </a:endParaRPr>
          </a:p>
        </p:txBody>
      </p:sp>
      <p:sp>
        <p:nvSpPr>
          <p:cNvPr id="5" name="AutoShape 10">
            <a:extLst>
              <a:ext uri="{FF2B5EF4-FFF2-40B4-BE49-F238E27FC236}">
                <a16:creationId xmlns:a16="http://schemas.microsoft.com/office/drawing/2014/main" id="{9BC82866-FA88-4547-BDA5-424A043A13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4524" y="3583772"/>
            <a:ext cx="2797365" cy="2808734"/>
          </a:xfrm>
          <a:prstGeom prst="roundRect">
            <a:avLst>
              <a:gd name="adj" fmla="val 6083"/>
            </a:avLst>
          </a:prstGeom>
          <a:solidFill>
            <a:srgbClr val="F5F5F5"/>
          </a:solidFill>
          <a:ln w="6350">
            <a:solidFill>
              <a:srgbClr val="969696"/>
            </a:solidFill>
            <a:round/>
            <a:headEnd/>
            <a:tailEnd/>
          </a:ln>
        </p:spPr>
        <p:txBody>
          <a:bodyPr wrap="none" lIns="90000" tIns="46800" rIns="90000" bIns="46800" anchor="ctr"/>
          <a:lstStyle/>
          <a:p>
            <a:pPr algn="ctr" eaLnBrk="1" hangingPunct="1">
              <a:spcBef>
                <a:spcPct val="20000"/>
              </a:spcBef>
            </a:pPr>
            <a:endParaRPr lang="ko-KR" altLang="en-US" sz="1200">
              <a:solidFill>
                <a:schemeClr val="bg2"/>
              </a:solidFill>
              <a:latin typeface="맑은 고딕" pitchFamily="50" charset="-127"/>
              <a:ea typeface="맑은 고딕" pitchFamily="50" charset="-127"/>
            </a:endParaRPr>
          </a:p>
        </p:txBody>
      </p:sp>
      <p:sp>
        <p:nvSpPr>
          <p:cNvPr id="6" name="AutoShape 10">
            <a:extLst>
              <a:ext uri="{FF2B5EF4-FFF2-40B4-BE49-F238E27FC236}">
                <a16:creationId xmlns:a16="http://schemas.microsoft.com/office/drawing/2014/main" id="{5D124603-FA28-435A-94B3-53C5FD461D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4521" y="2287627"/>
            <a:ext cx="2797364" cy="1152128"/>
          </a:xfrm>
          <a:prstGeom prst="roundRect">
            <a:avLst>
              <a:gd name="adj" fmla="val 16667"/>
            </a:avLst>
          </a:prstGeom>
          <a:solidFill>
            <a:srgbClr val="F5F5F5"/>
          </a:solidFill>
          <a:ln w="6350">
            <a:solidFill>
              <a:srgbClr val="969696"/>
            </a:solidFill>
            <a:round/>
            <a:headEnd/>
            <a:tailEnd/>
          </a:ln>
        </p:spPr>
        <p:txBody>
          <a:bodyPr wrap="square" lIns="90000" tIns="46800" rIns="90000" bIns="46800" anchor="ctr"/>
          <a:lstStyle/>
          <a:p>
            <a:pPr marL="171450" indent="-171450">
              <a:lnSpc>
                <a:spcPts val="1600"/>
              </a:lnSpc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Realização</a:t>
            </a:r>
            <a:r>
              <a:rPr lang="en-US" altLang="ko-KR" sz="1100" dirty="0">
                <a:latin typeface="Arial Rounded MT Bold" pitchFamily="34" charset="0"/>
                <a:ea typeface="맑은 고딕" pitchFamily="50" charset="-127"/>
              </a:rPr>
              <a:t> de </a:t>
            </a:r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simulações</a:t>
            </a:r>
            <a:r>
              <a:rPr lang="en-US" altLang="ko-KR" sz="1100" dirty="0">
                <a:latin typeface="Arial Rounded MT Bold" pitchFamily="34" charset="0"/>
                <a:ea typeface="맑은 고딕" pitchFamily="50" charset="-127"/>
              </a:rPr>
              <a:t> e </a:t>
            </a:r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validação</a:t>
            </a:r>
            <a:r>
              <a:rPr lang="en-US" altLang="ko-KR" sz="1100" dirty="0">
                <a:latin typeface="Arial Rounded MT Bold" pitchFamily="34" charset="0"/>
                <a:ea typeface="맑은 고딕" pitchFamily="50" charset="-127"/>
              </a:rPr>
              <a:t> antes da </a:t>
            </a:r>
            <a:r>
              <a:rPr lang="en-US" altLang="ko-KR" sz="1100" dirty="0" err="1">
                <a:latin typeface="Arial Rounded MT Bold" pitchFamily="34" charset="0"/>
                <a:ea typeface="맑은 고딕" pitchFamily="50" charset="-127"/>
              </a:rPr>
              <a:t>produção</a:t>
            </a:r>
            <a:endParaRPr lang="ko-KR" altLang="en-US" sz="1100" dirty="0">
              <a:latin typeface="Arial Rounded MT Bold" pitchFamily="34" charset="0"/>
              <a:ea typeface="맑은 고딕" pitchFamily="50" charset="-127"/>
            </a:endParaRPr>
          </a:p>
        </p:txBody>
      </p:sp>
      <p:sp>
        <p:nvSpPr>
          <p:cNvPr id="7" name="AutoShape 10">
            <a:extLst>
              <a:ext uri="{FF2B5EF4-FFF2-40B4-BE49-F238E27FC236}">
                <a16:creationId xmlns:a16="http://schemas.microsoft.com/office/drawing/2014/main" id="{230B8B6C-724D-421F-A741-D720CCC1EF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2524" y="3620283"/>
            <a:ext cx="2788399" cy="2771800"/>
          </a:xfrm>
          <a:prstGeom prst="roundRect">
            <a:avLst>
              <a:gd name="adj" fmla="val 6083"/>
            </a:avLst>
          </a:prstGeom>
          <a:solidFill>
            <a:srgbClr val="F5F5F5"/>
          </a:solidFill>
          <a:ln w="6350">
            <a:solidFill>
              <a:srgbClr val="969696"/>
            </a:solidFill>
            <a:round/>
            <a:headEnd/>
            <a:tailEnd/>
          </a:ln>
        </p:spPr>
        <p:txBody>
          <a:bodyPr wrap="none" lIns="90000" tIns="46800" rIns="90000" bIns="46800" anchor="ctr"/>
          <a:lstStyle/>
          <a:p>
            <a:pPr algn="ctr" eaLnBrk="1" hangingPunct="1">
              <a:spcBef>
                <a:spcPct val="20000"/>
              </a:spcBef>
            </a:pPr>
            <a:endParaRPr lang="ko-KR" altLang="en-US" sz="1200">
              <a:solidFill>
                <a:schemeClr val="bg2"/>
              </a:solidFill>
              <a:latin typeface="맑은 고딕" pitchFamily="50" charset="-127"/>
              <a:ea typeface="맑은 고딕" pitchFamily="50" charset="-127"/>
            </a:endParaRPr>
          </a:p>
        </p:txBody>
      </p:sp>
      <p:sp>
        <p:nvSpPr>
          <p:cNvPr id="8" name="AutoShape 10">
            <a:extLst>
              <a:ext uri="{FF2B5EF4-FFF2-40B4-BE49-F238E27FC236}">
                <a16:creationId xmlns:a16="http://schemas.microsoft.com/office/drawing/2014/main" id="{795C362D-7A2E-4F4F-83C8-C41A58A535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2520" y="2287627"/>
            <a:ext cx="2797364" cy="1152128"/>
          </a:xfrm>
          <a:prstGeom prst="roundRect">
            <a:avLst>
              <a:gd name="adj" fmla="val 16667"/>
            </a:avLst>
          </a:prstGeom>
          <a:solidFill>
            <a:srgbClr val="F5F5F5"/>
          </a:solidFill>
          <a:ln w="6350">
            <a:solidFill>
              <a:srgbClr val="969696"/>
            </a:solidFill>
            <a:round/>
            <a:headEnd/>
            <a:tailEnd/>
          </a:ln>
        </p:spPr>
        <p:txBody>
          <a:bodyPr wrap="square" lIns="90000" tIns="46800" rIns="90000" bIns="46800" anchor="ctr"/>
          <a:lstStyle/>
          <a:p>
            <a:pPr marL="171450" indent="-171450">
              <a:lnSpc>
                <a:spcPts val="1600"/>
              </a:lnSpc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pt-BR" altLang="ko-KR" sz="1100" dirty="0" err="1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Know</a:t>
            </a:r>
            <a:r>
              <a:rPr lang="pt-BR" altLang="ko-KR" sz="1100" dirty="0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 </a:t>
            </a:r>
            <a:r>
              <a:rPr lang="pt-BR" altLang="ko-KR" sz="1100" dirty="0" err="1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how</a:t>
            </a:r>
            <a:r>
              <a:rPr lang="pt-BR" altLang="ko-KR" sz="1100" dirty="0">
                <a:latin typeface="Arial Rounded MT Bold" pitchFamily="34" charset="0"/>
                <a:ea typeface="맑은 고딕" pitchFamily="50" charset="-127"/>
                <a:cs typeface="Arial" pitchFamily="34" charset="0"/>
              </a:rPr>
              <a:t> em engenharia de desenvolvimento de produto</a:t>
            </a:r>
            <a:endParaRPr lang="ko-KR" altLang="en-US" sz="1100" dirty="0">
              <a:latin typeface="Arial Rounded MT Bold" pitchFamily="34" charset="0"/>
              <a:ea typeface="맑은 고딕" pitchFamily="50" charset="-127"/>
              <a:cs typeface="Arial" pitchFamily="34" charset="0"/>
            </a:endParaRPr>
          </a:p>
        </p:txBody>
      </p:sp>
      <p:sp>
        <p:nvSpPr>
          <p:cNvPr id="9" name="한쪽 모서리가 잘린 사각형 9">
            <a:extLst>
              <a:ext uri="{FF2B5EF4-FFF2-40B4-BE49-F238E27FC236}">
                <a16:creationId xmlns:a16="http://schemas.microsoft.com/office/drawing/2014/main" id="{A4548742-04B7-4E0B-816A-22EA4F3B2F21}"/>
              </a:ext>
            </a:extLst>
          </p:cNvPr>
          <p:cNvSpPr/>
          <p:nvPr/>
        </p:nvSpPr>
        <p:spPr bwMode="auto">
          <a:xfrm>
            <a:off x="2720755" y="908723"/>
            <a:ext cx="6455345" cy="1223963"/>
          </a:xfrm>
          <a:prstGeom prst="snip1Rect">
            <a:avLst>
              <a:gd name="adj" fmla="val 10282"/>
            </a:avLst>
          </a:prstGeom>
          <a:solidFill>
            <a:schemeClr val="bg1">
              <a:lumMod val="95000"/>
            </a:schemeClr>
          </a:solidFill>
          <a:ln w="1270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44000" tIns="72000" rIns="36000" bIns="72000" anchor="ctr" anchorCtr="0"/>
          <a:lstStyle/>
          <a:p>
            <a:pPr>
              <a:spcBef>
                <a:spcPct val="50000"/>
              </a:spcBef>
              <a:defRPr/>
            </a:pP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1.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Especialistas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em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Engenharia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BIW-Body In White (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Carroceria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)</a:t>
            </a:r>
          </a:p>
          <a:p>
            <a:pPr>
              <a:spcBef>
                <a:spcPct val="50000"/>
              </a:spcBef>
              <a:defRPr/>
            </a:pP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2. Teste  de carga / performance e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validação</a:t>
            </a:r>
            <a:endParaRPr lang="en-US" altLang="ko-KR" sz="1400" dirty="0">
              <a:latin typeface="Arial Rounded MT Bold" pitchFamily="34" charset="0"/>
              <a:ea typeface="맑은 고딕" pitchFamily="50" charset="-127"/>
            </a:endParaRPr>
          </a:p>
          <a:p>
            <a:pPr>
              <a:spcBef>
                <a:spcPct val="50000"/>
              </a:spcBef>
              <a:defRPr/>
            </a:pP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3.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Tecnologia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na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produção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em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série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de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materais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leves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de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alta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</a:t>
            </a:r>
            <a:r>
              <a:rPr lang="en-US" altLang="ko-KR" sz="1400" dirty="0" err="1">
                <a:latin typeface="Arial Rounded MT Bold" pitchFamily="34" charset="0"/>
                <a:ea typeface="맑은 고딕" pitchFamily="50" charset="-127"/>
              </a:rPr>
              <a:t>resistencia</a:t>
            </a:r>
            <a:r>
              <a:rPr lang="en-US" altLang="ko-KR" sz="1400" dirty="0">
                <a:latin typeface="Arial Rounded MT Bold" pitchFamily="34" charset="0"/>
                <a:ea typeface="맑은 고딕" pitchFamily="50" charset="-127"/>
              </a:rPr>
              <a:t> </a:t>
            </a:r>
            <a:endParaRPr lang="ko-KR" altLang="en-US" sz="1400" dirty="0">
              <a:latin typeface="Arial Rounded MT Bold" pitchFamily="34" charset="0"/>
              <a:ea typeface="맑은 고딕" pitchFamily="50" charset="-127"/>
            </a:endParaRPr>
          </a:p>
        </p:txBody>
      </p:sp>
      <p:sp>
        <p:nvSpPr>
          <p:cNvPr id="10" name="모서리가 둥근 직사각형 10">
            <a:extLst>
              <a:ext uri="{FF2B5EF4-FFF2-40B4-BE49-F238E27FC236}">
                <a16:creationId xmlns:a16="http://schemas.microsoft.com/office/drawing/2014/main" id="{3978E67A-9525-4C28-8AC1-EDA975800073}"/>
              </a:ext>
            </a:extLst>
          </p:cNvPr>
          <p:cNvSpPr/>
          <p:nvPr/>
        </p:nvSpPr>
        <p:spPr bwMode="auto">
          <a:xfrm>
            <a:off x="675223" y="910309"/>
            <a:ext cx="1901517" cy="1223962"/>
          </a:xfrm>
          <a:prstGeom prst="roundRect">
            <a:avLst>
              <a:gd name="adj" fmla="val 7329"/>
            </a:avLst>
          </a:prstGeom>
          <a:solidFill>
            <a:schemeClr val="bg1">
              <a:lumMod val="95000"/>
            </a:schemeClr>
          </a:solidFill>
          <a:ln w="3810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44000" tIns="36000" rIns="36000" bIns="36000" anchor="ctr"/>
          <a:lstStyle/>
          <a:p>
            <a:pPr>
              <a:spcBef>
                <a:spcPct val="50000"/>
              </a:spcBef>
              <a:defRPr/>
            </a:pPr>
            <a:r>
              <a:rPr lang="en-US" altLang="ko-KR" sz="4000" dirty="0">
                <a:solidFill>
                  <a:srgbClr val="FF6600"/>
                </a:solidFill>
                <a:latin typeface="Arial Rounded MT Bold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A</a:t>
            </a:r>
            <a:r>
              <a:rPr lang="en-US" altLang="ko-KR" sz="2000" dirty="0">
                <a:latin typeface="Arial Rounded MT Bold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bility</a:t>
            </a:r>
            <a:endParaRPr lang="ko-KR" altLang="en-US" sz="2000" dirty="0">
              <a:latin typeface="Arial Rounded MT Bold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</p:txBody>
      </p:sp>
      <p:pic>
        <p:nvPicPr>
          <p:cNvPr id="13" name="Picture 14">
            <a:extLst>
              <a:ext uri="{FF2B5EF4-FFF2-40B4-BE49-F238E27FC236}">
                <a16:creationId xmlns:a16="http://schemas.microsoft.com/office/drawing/2014/main" id="{4830808B-5C92-49BC-8EAE-24EEE49C72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399" y="3720287"/>
            <a:ext cx="2066826" cy="1177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Box 28">
            <a:extLst>
              <a:ext uri="{FF2B5EF4-FFF2-40B4-BE49-F238E27FC236}">
                <a16:creationId xmlns:a16="http://schemas.microsoft.com/office/drawing/2014/main" id="{032E416E-6AE3-4047-8805-70FFC62126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39353" y="4960523"/>
            <a:ext cx="1992096" cy="230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9pPr>
          </a:lstStyle>
          <a:p>
            <a:pPr eaLnBrk="1" hangingPunct="1"/>
            <a:r>
              <a:rPr lang="en-US" altLang="ko-KR" sz="900" dirty="0">
                <a:solidFill>
                  <a:schemeClr val="tx1"/>
                </a:solidFill>
                <a:latin typeface="Calibri" pitchFamily="34" charset="0"/>
                <a:ea typeface="맑은 고딕" pitchFamily="50" charset="-127"/>
                <a:cs typeface="Calibri" pitchFamily="34" charset="0"/>
              </a:rPr>
              <a:t>Design e Desenvolvimento de </a:t>
            </a:r>
            <a:r>
              <a:rPr lang="en-US" altLang="ko-KR" sz="900" dirty="0" err="1">
                <a:solidFill>
                  <a:schemeClr val="tx1"/>
                </a:solidFill>
                <a:latin typeface="Calibri" pitchFamily="34" charset="0"/>
                <a:ea typeface="맑은 고딕" pitchFamily="50" charset="-127"/>
                <a:cs typeface="Calibri" pitchFamily="34" charset="0"/>
              </a:rPr>
              <a:t>carros</a:t>
            </a:r>
            <a:endParaRPr lang="ko-KR" altLang="en-US" sz="900" dirty="0">
              <a:solidFill>
                <a:schemeClr val="tx1"/>
              </a:solidFill>
              <a:latin typeface="Calibri" pitchFamily="34" charset="0"/>
              <a:ea typeface="맑은 고딕" pitchFamily="50" charset="-127"/>
              <a:cs typeface="Calibri" pitchFamily="34" charset="0"/>
            </a:endParaRPr>
          </a:p>
        </p:txBody>
      </p:sp>
      <p:pic>
        <p:nvPicPr>
          <p:cNvPr id="15" name="Picture 15">
            <a:extLst>
              <a:ext uri="{FF2B5EF4-FFF2-40B4-BE49-F238E27FC236}">
                <a16:creationId xmlns:a16="http://schemas.microsoft.com/office/drawing/2014/main" id="{D8559514-CE6A-49CE-ACD0-6CD6E0DD7F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040" y="5410236"/>
            <a:ext cx="763633" cy="556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16">
            <a:extLst>
              <a:ext uri="{FF2B5EF4-FFF2-40B4-BE49-F238E27FC236}">
                <a16:creationId xmlns:a16="http://schemas.microsoft.com/office/drawing/2014/main" id="{4A343DBD-FD9C-4A42-8B97-1B97625C33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329" y="5338801"/>
            <a:ext cx="1552276" cy="8180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TextBox 31">
            <a:extLst>
              <a:ext uri="{FF2B5EF4-FFF2-40B4-BE49-F238E27FC236}">
                <a16:creationId xmlns:a16="http://schemas.microsoft.com/office/drawing/2014/main" id="{57715059-78D9-40DF-AA7C-94BFDB29E3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53588" y="6113854"/>
            <a:ext cx="1795684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9pPr>
          </a:lstStyle>
          <a:p>
            <a:pPr eaLnBrk="1" hangingPunct="1"/>
            <a:r>
              <a:rPr lang="en-US" altLang="ko-KR">
                <a:solidFill>
                  <a:schemeClr val="tx1"/>
                </a:solidFill>
                <a:latin typeface="Calibri" pitchFamily="34" charset="0"/>
                <a:ea typeface="맑은 고딕" pitchFamily="50" charset="-127"/>
                <a:cs typeface="Calibri" pitchFamily="34" charset="0"/>
              </a:rPr>
              <a:t>Structure review and proposal</a:t>
            </a:r>
            <a:endParaRPr lang="ko-KR" altLang="en-US">
              <a:solidFill>
                <a:schemeClr val="tx1"/>
              </a:solidFill>
              <a:latin typeface="Calibri" pitchFamily="34" charset="0"/>
              <a:ea typeface="맑은 고딕" pitchFamily="50" charset="-127"/>
              <a:cs typeface="Calibri" pitchFamily="34" charset="0"/>
            </a:endParaRPr>
          </a:p>
        </p:txBody>
      </p:sp>
      <p:pic>
        <p:nvPicPr>
          <p:cNvPr id="18" name="Picture 2">
            <a:extLst>
              <a:ext uri="{FF2B5EF4-FFF2-40B4-BE49-F238E27FC236}">
                <a16:creationId xmlns:a16="http://schemas.microsoft.com/office/drawing/2014/main" id="{2E496B8D-869B-4798-81A4-149188271E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2627" y="3715501"/>
            <a:ext cx="1346200" cy="836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extBox 55">
            <a:extLst>
              <a:ext uri="{FF2B5EF4-FFF2-40B4-BE49-F238E27FC236}">
                <a16:creationId xmlns:a16="http://schemas.microsoft.com/office/drawing/2014/main" id="{703845EA-0F0B-406C-9215-DC36F29DAB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73576" y="4560577"/>
            <a:ext cx="140176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latinLnBrk="1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 latinLnBrk="1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 latinLnBrk="1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 latinLnBrk="1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 latinLnBrk="1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 eaLnBrk="1" hangingPunct="1"/>
            <a:r>
              <a:rPr lang="en-US" altLang="ko-KR" sz="900" dirty="0">
                <a:latin typeface="Calibri" pitchFamily="34" charset="0"/>
                <a:cs typeface="Calibri" pitchFamily="34" charset="0"/>
              </a:rPr>
              <a:t>Teste de Estrada para </a:t>
            </a:r>
            <a:r>
              <a:rPr lang="en-US" altLang="ko-KR" sz="900" dirty="0" err="1">
                <a:latin typeface="Calibri" pitchFamily="34" charset="0"/>
                <a:cs typeface="Calibri" pitchFamily="34" charset="0"/>
              </a:rPr>
              <a:t>Caminhões</a:t>
            </a:r>
            <a:endParaRPr lang="ko-KR" altLang="en-US" sz="9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" name="Picture 3">
            <a:extLst>
              <a:ext uri="{FF2B5EF4-FFF2-40B4-BE49-F238E27FC236}">
                <a16:creationId xmlns:a16="http://schemas.microsoft.com/office/drawing/2014/main" id="{EF5EDC3B-1CE6-4B16-AA7B-4786CF7E2B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0101" y="3715501"/>
            <a:ext cx="1287462" cy="811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TextBox 57">
            <a:extLst>
              <a:ext uri="{FF2B5EF4-FFF2-40B4-BE49-F238E27FC236}">
                <a16:creationId xmlns:a16="http://schemas.microsoft.com/office/drawing/2014/main" id="{6251CB4E-4AE4-436F-AF88-BE8C400B27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66875" y="4548821"/>
            <a:ext cx="129222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latinLnBrk="1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 latinLnBrk="1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 latinLnBrk="1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 latinLnBrk="1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 latinLnBrk="1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 eaLnBrk="1" hangingPunct="1"/>
            <a:r>
              <a:rPr lang="en-US" altLang="ko-KR" sz="900" dirty="0">
                <a:latin typeface="Calibri" pitchFamily="34" charset="0"/>
                <a:cs typeface="Calibri" pitchFamily="34" charset="0"/>
              </a:rPr>
              <a:t>Truck</a:t>
            </a:r>
            <a:r>
              <a:rPr lang="ko-KR" altLang="en-US" sz="900" dirty="0">
                <a:latin typeface="Calibri" pitchFamily="34" charset="0"/>
                <a:cs typeface="Calibri" pitchFamily="34" charset="0"/>
              </a:rPr>
              <a:t> </a:t>
            </a:r>
            <a:r>
              <a:rPr lang="en-US" altLang="ko-KR" sz="900" dirty="0">
                <a:latin typeface="Calibri" pitchFamily="34" charset="0"/>
                <a:cs typeface="Calibri" pitchFamily="34" charset="0"/>
              </a:rPr>
              <a:t>Cabin NVH test</a:t>
            </a:r>
          </a:p>
          <a:p>
            <a:pPr eaLnBrk="1" hangingPunct="1"/>
            <a:r>
              <a:rPr lang="en-US" altLang="ko-KR" sz="900" dirty="0">
                <a:latin typeface="Calibri" pitchFamily="34" charset="0"/>
                <a:cs typeface="Calibri" pitchFamily="34" charset="0"/>
              </a:rPr>
              <a:t>(Modal test) </a:t>
            </a:r>
            <a:endParaRPr lang="ko-KR" altLang="en-US" sz="9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2" name="TextBox 58">
            <a:extLst>
              <a:ext uri="{FF2B5EF4-FFF2-40B4-BE49-F238E27FC236}">
                <a16:creationId xmlns:a16="http://schemas.microsoft.com/office/drawing/2014/main" id="{252D5D0D-E5F2-4407-A31D-367C1D5019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19605" y="5950697"/>
            <a:ext cx="255291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latinLnBrk="1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 latinLnBrk="1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 latinLnBrk="1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 latinLnBrk="1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 latinLnBrk="1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 eaLnBrk="1" hangingPunct="1"/>
            <a:r>
              <a:rPr lang="en-US" altLang="ko-KR" sz="900">
                <a:latin typeface="Calibri" pitchFamily="34" charset="0"/>
                <a:cs typeface="Calibri" pitchFamily="34" charset="0"/>
              </a:rPr>
              <a:t>6DOF simulation Test for </a:t>
            </a:r>
          </a:p>
          <a:p>
            <a:pPr eaLnBrk="1" hangingPunct="1"/>
            <a:r>
              <a:rPr lang="en-US" altLang="ko-KR" sz="900">
                <a:latin typeface="Calibri" pitchFamily="34" charset="0"/>
                <a:cs typeface="Calibri" pitchFamily="34" charset="0"/>
              </a:rPr>
              <a:t>Cabin (Excavator cabin) </a:t>
            </a:r>
            <a:endParaRPr lang="ko-KR" altLang="en-US" sz="90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4" name="Picture 10">
            <a:extLst>
              <a:ext uri="{FF2B5EF4-FFF2-40B4-BE49-F238E27FC236}">
                <a16:creationId xmlns:a16="http://schemas.microsoft.com/office/drawing/2014/main" id="{1602014D-C3FA-405C-8B7B-36CB77B039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2630" y="4972801"/>
            <a:ext cx="2552911" cy="1008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6" name="그룹 55">
            <a:extLst>
              <a:ext uri="{FF2B5EF4-FFF2-40B4-BE49-F238E27FC236}">
                <a16:creationId xmlns:a16="http://schemas.microsoft.com/office/drawing/2014/main" id="{6AE5637D-6884-4145-9DD1-840E90204403}"/>
              </a:ext>
            </a:extLst>
          </p:cNvPr>
          <p:cNvGrpSpPr>
            <a:grpSpLocks/>
          </p:cNvGrpSpPr>
          <p:nvPr/>
        </p:nvGrpSpPr>
        <p:grpSpPr bwMode="auto">
          <a:xfrm>
            <a:off x="6610200" y="4727774"/>
            <a:ext cx="2295045" cy="758369"/>
            <a:chOff x="6834938" y="4149080"/>
            <a:chExt cx="2294527" cy="759188"/>
          </a:xfrm>
        </p:grpSpPr>
        <p:grpSp>
          <p:nvGrpSpPr>
            <p:cNvPr id="27" name="그룹 52">
              <a:extLst>
                <a:ext uri="{FF2B5EF4-FFF2-40B4-BE49-F238E27FC236}">
                  <a16:creationId xmlns:a16="http://schemas.microsoft.com/office/drawing/2014/main" id="{2E8FD3CB-7400-4A8F-B859-EEC08F779FC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838131" y="4149080"/>
              <a:ext cx="2291334" cy="576064"/>
              <a:chOff x="6838130" y="4293096"/>
              <a:chExt cx="2525591" cy="715683"/>
            </a:xfrm>
          </p:grpSpPr>
          <p:pic>
            <p:nvPicPr>
              <p:cNvPr id="31" name="Picture 26" descr="마그네슘 대시보드01">
                <a:extLst>
                  <a:ext uri="{FF2B5EF4-FFF2-40B4-BE49-F238E27FC236}">
                    <a16:creationId xmlns:a16="http://schemas.microsoft.com/office/drawing/2014/main" id="{D09EBBB2-D8E5-4D25-9296-E3F194F14A94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838130" y="4293096"/>
                <a:ext cx="1369839" cy="71568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32" name="Picture 27" descr="p071213125120">
                <a:extLst>
                  <a:ext uri="{FF2B5EF4-FFF2-40B4-BE49-F238E27FC236}">
                    <a16:creationId xmlns:a16="http://schemas.microsoft.com/office/drawing/2014/main" id="{4CF24D31-AE1A-4BD0-97F9-954CA1802013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265368" y="4293096"/>
                <a:ext cx="1098353" cy="71257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8" name="그룹 53">
              <a:extLst>
                <a:ext uri="{FF2B5EF4-FFF2-40B4-BE49-F238E27FC236}">
                  <a16:creationId xmlns:a16="http://schemas.microsoft.com/office/drawing/2014/main" id="{8DFC1CA1-044A-40B8-8BAA-D10EB240EC9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834938" y="4692591"/>
              <a:ext cx="2284859" cy="215677"/>
              <a:chOff x="6834938" y="4797043"/>
              <a:chExt cx="2284859" cy="215677"/>
            </a:xfrm>
          </p:grpSpPr>
          <p:sp>
            <p:nvSpPr>
              <p:cNvPr id="29" name="Text Box 29">
                <a:extLst>
                  <a:ext uri="{FF2B5EF4-FFF2-40B4-BE49-F238E27FC236}">
                    <a16:creationId xmlns:a16="http://schemas.microsoft.com/office/drawing/2014/main" id="{412E46E7-5645-44EC-92D6-E52065F0A99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197958" y="4797043"/>
                <a:ext cx="921839" cy="215677"/>
              </a:xfrm>
              <a:prstGeom prst="rect">
                <a:avLst/>
              </a:prstGeom>
              <a:noFill/>
              <a:ln w="3175" algn="ctr">
                <a:noFill/>
                <a:miter lim="800000"/>
                <a:headEnd/>
                <a:tailEnd/>
              </a:ln>
              <a:effectLst>
                <a:prstShdw prst="shdw17" dist="17961" dir="2700000">
                  <a:srgbClr val="FFFFFF">
                    <a:gamma/>
                    <a:shade val="60000"/>
                    <a:invGamma/>
                    <a:alpha val="50000"/>
                  </a:srgbClr>
                </a:prstShdw>
              </a:effectLst>
            </p:spPr>
            <p:txBody>
              <a:bodyPr wrap="none">
                <a:spAutoFit/>
              </a:bodyPr>
              <a:lstStyle/>
              <a:p>
                <a:pPr marL="114299" indent="-114299" algn="ctr">
                  <a:defRPr/>
                </a:pPr>
                <a:r>
                  <a:rPr lang="en-US" altLang="ko-KR" sz="800" kern="0">
                    <a:solidFill>
                      <a:sysClr val="windowText" lastClr="000000"/>
                    </a:solidFill>
                    <a:latin typeface="Calibri" pitchFamily="34" charset="0"/>
                    <a:ea typeface="HY헤드라인M" pitchFamily="18" charset="-127"/>
                  </a:rPr>
                  <a:t>&lt; Mg HOOD INR &gt;</a:t>
                </a:r>
              </a:p>
            </p:txBody>
          </p:sp>
          <p:sp>
            <p:nvSpPr>
              <p:cNvPr id="30" name="Text Box 30">
                <a:extLst>
                  <a:ext uri="{FF2B5EF4-FFF2-40B4-BE49-F238E27FC236}">
                    <a16:creationId xmlns:a16="http://schemas.microsoft.com/office/drawing/2014/main" id="{1BF7531E-1869-4489-8BAB-E7ACAF49001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834938" y="4797043"/>
                <a:ext cx="1016396" cy="215677"/>
              </a:xfrm>
              <a:prstGeom prst="rect">
                <a:avLst/>
              </a:prstGeom>
              <a:noFill/>
              <a:ln w="3175" algn="ctr">
                <a:noFill/>
                <a:miter lim="800000"/>
                <a:headEnd/>
                <a:tailEnd/>
              </a:ln>
              <a:effectLst>
                <a:prstShdw prst="shdw17" dist="17961" dir="2700000">
                  <a:srgbClr val="FFFFFF">
                    <a:gamma/>
                    <a:shade val="60000"/>
                    <a:invGamma/>
                    <a:alpha val="50000"/>
                  </a:srgbClr>
                </a:prstShdw>
              </a:effectLst>
            </p:spPr>
            <p:txBody>
              <a:bodyPr wrap="none">
                <a:spAutoFit/>
              </a:bodyPr>
              <a:lstStyle/>
              <a:p>
                <a:pPr marL="114299" indent="-114299" algn="ctr">
                  <a:defRPr/>
                </a:pPr>
                <a:r>
                  <a:rPr lang="en-US" altLang="ko-KR" sz="800" kern="0" dirty="0">
                    <a:solidFill>
                      <a:sysClr val="windowText" lastClr="000000"/>
                    </a:solidFill>
                    <a:latin typeface="Calibri" pitchFamily="34" charset="0"/>
                    <a:ea typeface="HY헤드라인M" pitchFamily="18" charset="-127"/>
                  </a:rPr>
                  <a:t>&lt; Mg DASH PANEL &gt;</a:t>
                </a:r>
              </a:p>
            </p:txBody>
          </p:sp>
        </p:grpSp>
      </p:grpSp>
      <p:grpSp>
        <p:nvGrpSpPr>
          <p:cNvPr id="33" name="그룹 63">
            <a:extLst>
              <a:ext uri="{FF2B5EF4-FFF2-40B4-BE49-F238E27FC236}">
                <a16:creationId xmlns:a16="http://schemas.microsoft.com/office/drawing/2014/main" id="{1B173B35-A65A-4489-AF68-6C621F12C168}"/>
              </a:ext>
            </a:extLst>
          </p:cNvPr>
          <p:cNvGrpSpPr>
            <a:grpSpLocks/>
          </p:cNvGrpSpPr>
          <p:nvPr/>
        </p:nvGrpSpPr>
        <p:grpSpPr bwMode="auto">
          <a:xfrm>
            <a:off x="6708143" y="5645357"/>
            <a:ext cx="2108200" cy="630237"/>
            <a:chOff x="833438" y="5368925"/>
            <a:chExt cx="2841625" cy="841375"/>
          </a:xfrm>
        </p:grpSpPr>
        <p:pic>
          <p:nvPicPr>
            <p:cNvPr id="34" name="Picture 34" descr="2010-12-24 09">
              <a:extLst>
                <a:ext uri="{FF2B5EF4-FFF2-40B4-BE49-F238E27FC236}">
                  <a16:creationId xmlns:a16="http://schemas.microsoft.com/office/drawing/2014/main" id="{8B241CB8-6A22-4C96-B0E9-6C548D3E209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3438" y="5376863"/>
              <a:ext cx="1546225" cy="8334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5" name="Picture 35" descr="IMG_3129">
              <a:extLst>
                <a:ext uri="{FF2B5EF4-FFF2-40B4-BE49-F238E27FC236}">
                  <a16:creationId xmlns:a16="http://schemas.microsoft.com/office/drawing/2014/main" id="{82295848-5A26-4A19-9B21-78552CFB70C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59038" y="5368925"/>
              <a:ext cx="1216025" cy="8413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36" name="그룹 51">
            <a:extLst>
              <a:ext uri="{FF2B5EF4-FFF2-40B4-BE49-F238E27FC236}">
                <a16:creationId xmlns:a16="http://schemas.microsoft.com/office/drawing/2014/main" id="{58D4A483-8903-4C7A-B2AC-212E120090C5}"/>
              </a:ext>
            </a:extLst>
          </p:cNvPr>
          <p:cNvGrpSpPr>
            <a:grpSpLocks/>
          </p:cNvGrpSpPr>
          <p:nvPr/>
        </p:nvGrpSpPr>
        <p:grpSpPr bwMode="auto">
          <a:xfrm>
            <a:off x="7608255" y="3899107"/>
            <a:ext cx="1296988" cy="612775"/>
            <a:chOff x="9863075" y="2742915"/>
            <a:chExt cx="2734283" cy="776288"/>
          </a:xfrm>
        </p:grpSpPr>
        <p:grpSp>
          <p:nvGrpSpPr>
            <p:cNvPr id="37" name="Group 38">
              <a:extLst>
                <a:ext uri="{FF2B5EF4-FFF2-40B4-BE49-F238E27FC236}">
                  <a16:creationId xmlns:a16="http://schemas.microsoft.com/office/drawing/2014/main" id="{EDA04A89-8A9A-4C61-82C8-FABF6C170AF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863075" y="2742915"/>
              <a:ext cx="1456136" cy="774735"/>
              <a:chOff x="517" y="1706"/>
              <a:chExt cx="1993" cy="1041"/>
            </a:xfrm>
          </p:grpSpPr>
          <p:pic>
            <p:nvPicPr>
              <p:cNvPr id="40" name="Picture 39" descr="DSC00607">
                <a:extLst>
                  <a:ext uri="{FF2B5EF4-FFF2-40B4-BE49-F238E27FC236}">
                    <a16:creationId xmlns:a16="http://schemas.microsoft.com/office/drawing/2014/main" id="{A075E7DA-62AD-49EA-8612-69FB6EAE7BDD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17" y="2255"/>
                <a:ext cx="1990" cy="49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41" name="Picture 40" descr="DSC00605">
                <a:extLst>
                  <a:ext uri="{FF2B5EF4-FFF2-40B4-BE49-F238E27FC236}">
                    <a16:creationId xmlns:a16="http://schemas.microsoft.com/office/drawing/2014/main" id="{EE806DCB-477D-482A-B1DE-0F9D556956A7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21" y="1706"/>
                <a:ext cx="1989" cy="49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pic>
          <p:nvPicPr>
            <p:cNvPr id="38" name="Picture 45" descr="UNI00000e4c12b5">
              <a:extLst>
                <a:ext uri="{FF2B5EF4-FFF2-40B4-BE49-F238E27FC236}">
                  <a16:creationId xmlns:a16="http://schemas.microsoft.com/office/drawing/2014/main" id="{5A43CA11-AAB9-4413-B017-BCFA301DF7D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530455" y="2742915"/>
              <a:ext cx="1066903" cy="776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9" name="Line 46">
              <a:extLst>
                <a:ext uri="{FF2B5EF4-FFF2-40B4-BE49-F238E27FC236}">
                  <a16:creationId xmlns:a16="http://schemas.microsoft.com/office/drawing/2014/main" id="{D6BC6EA7-D7D3-49CE-A952-7E9180138385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1181688" y="3094858"/>
              <a:ext cx="502010" cy="10056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 type="triangle" w="med" len="med"/>
            </a:ln>
            <a:effectLst>
              <a:prstShdw prst="shdw17" dist="17961" dir="2700000">
                <a:srgbClr val="000099">
                  <a:alpha val="50000"/>
                </a:srgbClr>
              </a:prstShdw>
            </a:effectLst>
          </p:spPr>
          <p:txBody>
            <a:bodyPr wrap="none" anchor="ctr"/>
            <a:lstStyle/>
            <a:p>
              <a:pPr>
                <a:defRPr/>
              </a:pPr>
              <a:endParaRPr lang="ko-KR" altLang="en-US" kern="0">
                <a:solidFill>
                  <a:sysClr val="windowText" lastClr="000000"/>
                </a:solidFill>
                <a:latin typeface="Arial" panose="020B0604020202020204" pitchFamily="34" charset="0"/>
                <a:ea typeface="굴림" panose="020B0600000101010101" pitchFamily="50" charset="-127"/>
              </a:endParaRPr>
            </a:p>
          </p:txBody>
        </p:sp>
      </p:grpSp>
      <p:pic>
        <p:nvPicPr>
          <p:cNvPr id="42" name="Picture 47" descr="2011-11-09 13">
            <a:extLst>
              <a:ext uri="{FF2B5EF4-FFF2-40B4-BE49-F238E27FC236}">
                <a16:creationId xmlns:a16="http://schemas.microsoft.com/office/drawing/2014/main" id="{175DAE8F-F776-4873-9D4C-8864A60177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0193" y="3935619"/>
            <a:ext cx="900112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" name="Text Box 3">
            <a:extLst>
              <a:ext uri="{FF2B5EF4-FFF2-40B4-BE49-F238E27FC236}">
                <a16:creationId xmlns:a16="http://schemas.microsoft.com/office/drawing/2014/main" id="{F12C1C38-BA74-41E7-A6AA-0CA7FBF90D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28759" y="3675269"/>
            <a:ext cx="1044575" cy="2462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9" tIns="45715" rIns="91429" bIns="45715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9pPr>
          </a:lstStyle>
          <a:p>
            <a:pPr eaLnBrk="1" hangingPunct="1"/>
            <a:r>
              <a:rPr lang="en-US" altLang="ko-KR" dirty="0">
                <a:solidFill>
                  <a:srgbClr val="FF0000"/>
                </a:solidFill>
                <a:latin typeface="Calibri" pitchFamily="34" charset="0"/>
                <a:ea typeface="Arial Unicode MS" pitchFamily="50" charset="-127"/>
                <a:cs typeface="Arial Unicode MS" pitchFamily="50" charset="-127"/>
              </a:rPr>
              <a:t>▪</a:t>
            </a:r>
            <a:r>
              <a:rPr lang="en-US" altLang="ko-KR" dirty="0">
                <a:latin typeface="Calibri" pitchFamily="34" charset="0"/>
                <a:ea typeface="Arial Unicode MS" pitchFamily="50" charset="-127"/>
                <a:cs typeface="Arial Unicode MS" pitchFamily="50" charset="-127"/>
              </a:rPr>
              <a:t>  HOT </a:t>
            </a:r>
            <a:r>
              <a:rPr lang="en-US" altLang="ko-KR" dirty="0" err="1">
                <a:latin typeface="Calibri" pitchFamily="34" charset="0"/>
                <a:ea typeface="Arial Unicode MS" pitchFamily="50" charset="-127"/>
                <a:cs typeface="Arial Unicode MS" pitchFamily="50" charset="-127"/>
              </a:rPr>
              <a:t>Stamp’g</a:t>
            </a:r>
            <a:r>
              <a:rPr lang="en-US" altLang="ko-KR" dirty="0">
                <a:latin typeface="Calibri" pitchFamily="34" charset="0"/>
                <a:ea typeface="Arial Unicode MS" pitchFamily="50" charset="-127"/>
                <a:cs typeface="Arial Unicode MS" pitchFamily="50" charset="-127"/>
              </a:rPr>
              <a:t>  </a:t>
            </a:r>
          </a:p>
        </p:txBody>
      </p:sp>
      <p:sp>
        <p:nvSpPr>
          <p:cNvPr id="44" name="Text Box 3">
            <a:extLst>
              <a:ext uri="{FF2B5EF4-FFF2-40B4-BE49-F238E27FC236}">
                <a16:creationId xmlns:a16="http://schemas.microsoft.com/office/drawing/2014/main" id="{44E39E7E-C0A0-420E-8F31-65A9003079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5380" y="3689554"/>
            <a:ext cx="1727200" cy="2462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9" tIns="45715" rIns="91429" bIns="45715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9pPr>
          </a:lstStyle>
          <a:p>
            <a:pPr eaLnBrk="1" hangingPunct="1"/>
            <a:r>
              <a:rPr lang="en-US" altLang="ko-KR" dirty="0">
                <a:solidFill>
                  <a:srgbClr val="FF0000"/>
                </a:solidFill>
                <a:latin typeface="Calibri" pitchFamily="34" charset="0"/>
                <a:ea typeface="Arial Unicode MS" pitchFamily="50" charset="-127"/>
                <a:cs typeface="Arial Unicode MS" pitchFamily="50" charset="-127"/>
              </a:rPr>
              <a:t>▪</a:t>
            </a:r>
            <a:r>
              <a:rPr lang="en-US" altLang="ko-KR" dirty="0">
                <a:latin typeface="Calibri" pitchFamily="34" charset="0"/>
                <a:ea typeface="Arial Unicode MS" pitchFamily="50" charset="-127"/>
                <a:cs typeface="Arial Unicode MS" pitchFamily="50" charset="-127"/>
              </a:rPr>
              <a:t>  UHSS Door Impact Beam</a:t>
            </a:r>
          </a:p>
        </p:txBody>
      </p:sp>
      <p:sp>
        <p:nvSpPr>
          <p:cNvPr id="45" name="Text Box 3">
            <a:extLst>
              <a:ext uri="{FF2B5EF4-FFF2-40B4-BE49-F238E27FC236}">
                <a16:creationId xmlns:a16="http://schemas.microsoft.com/office/drawing/2014/main" id="{EC4D598D-A61B-41C7-BDAE-662D228AF8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74784" y="4548393"/>
            <a:ext cx="2106613" cy="2154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9" tIns="45715" rIns="91429" bIns="45715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US" altLang="ko-KR">
                <a:solidFill>
                  <a:srgbClr val="FF0000"/>
                </a:solidFill>
                <a:latin typeface="Calibri" pitchFamily="34" charset="0"/>
                <a:ea typeface="Arial Unicode MS" pitchFamily="50" charset="-127"/>
                <a:cs typeface="Arial Unicode MS" pitchFamily="50" charset="-127"/>
              </a:rPr>
              <a:t>▪ </a:t>
            </a:r>
            <a:r>
              <a:rPr lang="en-US" altLang="ko-KR">
                <a:latin typeface="Calibri" pitchFamily="34" charset="0"/>
                <a:ea typeface="Arial Unicode MS" pitchFamily="50" charset="-127"/>
                <a:cs typeface="Arial Unicode MS" pitchFamily="50" charset="-127"/>
              </a:rPr>
              <a:t> Magnesium Warm Forming</a:t>
            </a:r>
          </a:p>
        </p:txBody>
      </p:sp>
      <p:sp>
        <p:nvSpPr>
          <p:cNvPr id="46" name="Text Box 3">
            <a:extLst>
              <a:ext uri="{FF2B5EF4-FFF2-40B4-BE49-F238E27FC236}">
                <a16:creationId xmlns:a16="http://schemas.microsoft.com/office/drawing/2014/main" id="{DEEA00BA-06F1-4136-B966-0FBF78993C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92243" y="5483432"/>
            <a:ext cx="2247900" cy="2154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9" tIns="45715" rIns="91429" bIns="45715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charset="0"/>
                <a:ea typeface="굴림" charset="-127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US" altLang="ko-KR">
                <a:solidFill>
                  <a:srgbClr val="FF0000"/>
                </a:solidFill>
                <a:latin typeface="Calibri" pitchFamily="34" charset="0"/>
                <a:ea typeface="Arial Unicode MS" pitchFamily="50" charset="-127"/>
                <a:cs typeface="Arial Unicode MS" pitchFamily="50" charset="-127"/>
              </a:rPr>
              <a:t>▪</a:t>
            </a:r>
            <a:r>
              <a:rPr lang="en-US" altLang="ko-KR">
                <a:latin typeface="Calibri" pitchFamily="34" charset="0"/>
                <a:ea typeface="Arial Unicode MS" pitchFamily="50" charset="-127"/>
                <a:cs typeface="Arial Unicode MS" pitchFamily="50" charset="-127"/>
              </a:rPr>
              <a:t>  AL Door Module</a:t>
            </a:r>
          </a:p>
        </p:txBody>
      </p:sp>
      <p:sp>
        <p:nvSpPr>
          <p:cNvPr id="50" name="Rectangle 4"/>
          <p:cNvSpPr>
            <a:spLocks noChangeArrowheads="1"/>
          </p:cNvSpPr>
          <p:nvPr/>
        </p:nvSpPr>
        <p:spPr bwMode="auto">
          <a:xfrm>
            <a:off x="713632" y="219120"/>
            <a:ext cx="7335715" cy="46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defRPr/>
            </a:pPr>
            <a:r>
              <a:rPr kumimoji="1" lang="en-US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COMPETITIVIDADE</a:t>
            </a:r>
          </a:p>
        </p:txBody>
      </p:sp>
    </p:spTree>
    <p:extLst>
      <p:ext uri="{BB962C8B-B14F-4D97-AF65-F5344CB8AC3E}">
        <p14:creationId xmlns:p14="http://schemas.microsoft.com/office/powerpoint/2010/main" val="37264702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0" name="그룹 59"/>
          <p:cNvGrpSpPr/>
          <p:nvPr/>
        </p:nvGrpSpPr>
        <p:grpSpPr>
          <a:xfrm>
            <a:off x="7019590" y="3857316"/>
            <a:ext cx="2556284" cy="757099"/>
            <a:chOff x="2833972" y="5255923"/>
            <a:chExt cx="2019853" cy="516832"/>
          </a:xfrm>
        </p:grpSpPr>
        <p:pic>
          <p:nvPicPr>
            <p:cNvPr id="61" name="Picture 1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33972" y="5255923"/>
              <a:ext cx="813981" cy="5168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2" name="Picture 1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96987" y="5272749"/>
              <a:ext cx="702868" cy="4831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3" name="Picture 16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67468" y="5347565"/>
              <a:ext cx="486357" cy="3250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51" name="그림 5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48385" y="1975260"/>
            <a:ext cx="2828550" cy="1674534"/>
          </a:xfrm>
          <a:prstGeom prst="rect">
            <a:avLst/>
          </a:prstGeom>
        </p:spPr>
      </p:pic>
      <p:graphicFrame>
        <p:nvGraphicFramePr>
          <p:cNvPr id="47" name="개체 46" hidden="1">
            <a:extLst>
              <a:ext uri="{FF2B5EF4-FFF2-40B4-BE49-F238E27FC236}">
                <a16:creationId xmlns:a16="http://schemas.microsoft.com/office/drawing/2014/main" id="{D1216E8F-1BAE-42D5-A062-8F37BC65E56F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382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8" imgW="473" imgH="476" progId="TCLayout.ActiveDocument.1">
                  <p:embed/>
                </p:oleObj>
              </mc:Choice>
              <mc:Fallback>
                <p:oleObj name="think-cell Slide" r:id="rId8" imgW="473" imgH="476" progId="TCLayout.ActiveDocument.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382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2" name="TextBox 51"/>
          <p:cNvSpPr txBox="1"/>
          <p:nvPr/>
        </p:nvSpPr>
        <p:spPr>
          <a:xfrm>
            <a:off x="4808028" y="955162"/>
            <a:ext cx="4767845" cy="5447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000"/>
              </a:lnSpc>
            </a:pPr>
            <a:r>
              <a:rPr lang="ko-KR" altLang="en-US" sz="1200" b="1" dirty="0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■  </a:t>
            </a:r>
            <a:r>
              <a:rPr lang="en-US" altLang="ko-KR" sz="1200" b="1" dirty="0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HOT PRESS FOAMING (Hot Stamping)</a:t>
            </a:r>
            <a:endParaRPr lang="en-US" altLang="ko-KR" sz="1200" dirty="0">
              <a:solidFill>
                <a:srgbClr val="FF6600"/>
              </a:solidFill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  <a:p>
            <a:pPr>
              <a:lnSpc>
                <a:spcPts val="2000"/>
              </a:lnSpc>
            </a:pP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 -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Detentor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e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Desenvolvedor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da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próxima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tecnologia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em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hot stamping</a:t>
            </a:r>
          </a:p>
          <a:p>
            <a:pPr>
              <a:lnSpc>
                <a:spcPts val="2000"/>
              </a:lnSpc>
            </a:pP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 -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Constante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em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P&amp;D a fins de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maximizar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a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produtividade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com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segurança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e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eficiencia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energética</a:t>
            </a:r>
            <a:endParaRPr lang="en-US" altLang="ko-KR" sz="1200" b="1" dirty="0"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  <a:p>
            <a:pPr>
              <a:lnSpc>
                <a:spcPts val="2000"/>
              </a:lnSpc>
            </a:pPr>
            <a:endParaRPr lang="en-US" altLang="ko-KR" sz="1200" b="1" dirty="0"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  <a:p>
            <a:pPr>
              <a:lnSpc>
                <a:spcPts val="2000"/>
              </a:lnSpc>
            </a:pPr>
            <a:endParaRPr lang="en-US" altLang="ko-KR" sz="1200" b="1" dirty="0"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  <a:p>
            <a:pPr>
              <a:lnSpc>
                <a:spcPts val="2000"/>
              </a:lnSpc>
            </a:pPr>
            <a:endParaRPr lang="en-US" altLang="ko-KR" sz="1200" b="1" dirty="0"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  <a:p>
            <a:pPr>
              <a:lnSpc>
                <a:spcPts val="2000"/>
              </a:lnSpc>
            </a:pPr>
            <a:r>
              <a:rPr lang="ko-KR" altLang="en-US" sz="1200" b="1" dirty="0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■  </a:t>
            </a:r>
            <a:r>
              <a:rPr lang="en-US" altLang="ko-KR" sz="1200" b="1" dirty="0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Know How </a:t>
            </a:r>
            <a:r>
              <a:rPr lang="en-US" altLang="ko-KR" sz="1200" b="1" dirty="0" err="1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em</a:t>
            </a:r>
            <a:r>
              <a:rPr lang="en-US" altLang="ko-KR" sz="1200" b="1" dirty="0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  <a:r>
              <a:rPr lang="en-US" altLang="ko-KR" sz="1200" b="1" dirty="0" err="1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Teto</a:t>
            </a:r>
            <a:r>
              <a:rPr lang="en-US" altLang="ko-KR" sz="1200" b="1" dirty="0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-Solar</a:t>
            </a:r>
          </a:p>
          <a:p>
            <a:pPr>
              <a:lnSpc>
                <a:spcPts val="2000"/>
              </a:lnSpc>
            </a:pP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 -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Teto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Solar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Deslizante</a:t>
            </a:r>
            <a:endParaRPr lang="en-US" altLang="ko-KR" sz="1200" dirty="0"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  <a:p>
            <a:pPr>
              <a:lnSpc>
                <a:spcPts val="2000"/>
              </a:lnSpc>
            </a:pP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 -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Teto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Solar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Panorâmico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e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Deslizante</a:t>
            </a:r>
            <a:endParaRPr lang="en-US" altLang="ko-KR" sz="1200" dirty="0"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  <a:p>
            <a:pPr>
              <a:lnSpc>
                <a:spcPts val="2000"/>
              </a:lnSpc>
            </a:pP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 -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Teto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Solar de Lona</a:t>
            </a:r>
          </a:p>
          <a:p>
            <a:pPr>
              <a:lnSpc>
                <a:spcPts val="2000"/>
              </a:lnSpc>
            </a:pP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 -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Teto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Solar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retratil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manual</a:t>
            </a:r>
          </a:p>
          <a:p>
            <a:pPr>
              <a:lnSpc>
                <a:spcPts val="2000"/>
              </a:lnSpc>
            </a:pP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 -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Fornecedor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de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Teto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Solar</a:t>
            </a:r>
          </a:p>
          <a:p>
            <a:pPr>
              <a:lnSpc>
                <a:spcPts val="2000"/>
              </a:lnSpc>
            </a:pP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   Tivoli (‘15) &amp; G4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Rexton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(‘17) of SYMC</a:t>
            </a:r>
          </a:p>
          <a:p>
            <a:pPr>
              <a:lnSpc>
                <a:spcPts val="2000"/>
              </a:lnSpc>
            </a:pP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    SU2b (‘21)</a:t>
            </a:r>
          </a:p>
          <a:p>
            <a:pPr>
              <a:lnSpc>
                <a:spcPts val="2000"/>
              </a:lnSpc>
            </a:pPr>
            <a:endParaRPr lang="en-US" altLang="ko-KR" sz="1200" b="1" dirty="0"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  <a:p>
            <a:pPr>
              <a:lnSpc>
                <a:spcPts val="2000"/>
              </a:lnSpc>
            </a:pPr>
            <a:endParaRPr lang="en-US" altLang="ko-KR" sz="1200" b="1" dirty="0"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  <a:p>
            <a:pPr>
              <a:lnSpc>
                <a:spcPts val="2000"/>
              </a:lnSpc>
            </a:pPr>
            <a:endParaRPr lang="en-US" altLang="ko-KR" sz="1200" b="1" dirty="0"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  <a:p>
            <a:pPr>
              <a:lnSpc>
                <a:spcPts val="2000"/>
              </a:lnSpc>
            </a:pPr>
            <a:r>
              <a:rPr lang="ko-KR" altLang="en-US" sz="1200" b="1" dirty="0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■  </a:t>
            </a:r>
            <a:r>
              <a:rPr lang="en-US" altLang="ko-KR" sz="1200" b="1" dirty="0" err="1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Produção</a:t>
            </a:r>
            <a:r>
              <a:rPr lang="en-US" altLang="ko-KR" sz="1200" b="1" dirty="0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de </a:t>
            </a:r>
            <a:r>
              <a:rPr lang="en-US" altLang="ko-KR" sz="1200" b="1" dirty="0" err="1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veiculso</a:t>
            </a:r>
            <a:r>
              <a:rPr lang="en-US" altLang="ko-KR" sz="1200" b="1" dirty="0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  <a:r>
              <a:rPr lang="en-US" altLang="ko-KR" sz="1200" b="1" dirty="0" err="1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elétricos</a:t>
            </a:r>
            <a:r>
              <a:rPr lang="en-US" altLang="ko-KR" sz="1200" b="1" dirty="0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(Planta de </a:t>
            </a:r>
            <a:r>
              <a:rPr lang="en-US" altLang="ko-KR" sz="1200" b="1" dirty="0" err="1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Gunsan</a:t>
            </a:r>
            <a:r>
              <a:rPr lang="en-US" altLang="ko-KR" sz="1200" b="1" dirty="0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, </a:t>
            </a:r>
            <a:r>
              <a:rPr lang="en-US" altLang="ko-KR" sz="1200" b="1" dirty="0" err="1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em</a:t>
            </a:r>
            <a:r>
              <a:rPr lang="en-US" altLang="ko-KR" sz="1200" b="1" dirty="0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  <a:r>
              <a:rPr lang="en-US" altLang="ko-KR" sz="1200" b="1" dirty="0" err="1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preparação</a:t>
            </a:r>
            <a:r>
              <a:rPr lang="en-US" altLang="ko-KR" sz="1200" b="1" dirty="0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)</a:t>
            </a:r>
            <a:endParaRPr lang="en-US" altLang="ko-KR" sz="1200" dirty="0"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560512" y="944724"/>
            <a:ext cx="4213464" cy="36526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000"/>
              </a:lnSpc>
            </a:pPr>
            <a:r>
              <a:rPr lang="ko-KR" altLang="en-US" sz="1200" b="1" dirty="0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■  </a:t>
            </a:r>
            <a:r>
              <a:rPr lang="en-US" altLang="ko-KR" sz="1200" b="1" dirty="0" err="1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Engenharia</a:t>
            </a:r>
            <a:endParaRPr lang="en-US" altLang="ko-KR" sz="1200" b="1" dirty="0">
              <a:solidFill>
                <a:srgbClr val="FF6600"/>
              </a:solidFill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  <a:p>
            <a:pPr>
              <a:lnSpc>
                <a:spcPts val="2000"/>
              </a:lnSpc>
            </a:pP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 - Design de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peças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</a:p>
          <a:p>
            <a:pPr>
              <a:lnSpc>
                <a:spcPts val="2000"/>
              </a:lnSpc>
            </a:pP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 - CAE </a:t>
            </a:r>
          </a:p>
          <a:p>
            <a:pPr>
              <a:lnSpc>
                <a:spcPts val="2000"/>
              </a:lnSpc>
            </a:pP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 - Analise de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Formabilidade</a:t>
            </a:r>
            <a:endParaRPr lang="en-US" altLang="ko-KR" sz="1200" dirty="0"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  <a:p>
            <a:pPr>
              <a:lnSpc>
                <a:spcPts val="2000"/>
              </a:lnSpc>
            </a:pP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 - Design de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Ferramental</a:t>
            </a:r>
            <a:endParaRPr lang="en-US" altLang="ko-KR" sz="1200" dirty="0"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  <a:p>
            <a:pPr>
              <a:lnSpc>
                <a:spcPts val="2000"/>
              </a:lnSpc>
            </a:pP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 -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Consultoria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de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Desen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./Eng</a:t>
            </a:r>
          </a:p>
          <a:p>
            <a:pPr>
              <a:lnSpc>
                <a:spcPts val="2000"/>
              </a:lnSpc>
            </a:pPr>
            <a:endParaRPr lang="en-US" altLang="ko-KR" sz="1200" dirty="0"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  <a:p>
            <a:pPr>
              <a:lnSpc>
                <a:spcPts val="2000"/>
              </a:lnSpc>
            </a:pPr>
            <a:endParaRPr lang="en-US" altLang="ko-KR" sz="1200" dirty="0"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  <a:p>
            <a:pPr>
              <a:lnSpc>
                <a:spcPts val="2000"/>
              </a:lnSpc>
            </a:pPr>
            <a:r>
              <a:rPr lang="ko-KR" altLang="en-US" sz="1200" b="1" dirty="0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■  </a:t>
            </a:r>
            <a:r>
              <a:rPr lang="en-US" altLang="ko-KR" sz="1200" b="1" dirty="0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Auto </a:t>
            </a:r>
            <a:r>
              <a:rPr lang="en-US" altLang="ko-KR" sz="1200" b="1" dirty="0" err="1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Peças</a:t>
            </a:r>
            <a:endParaRPr lang="en-US" altLang="ko-KR" sz="1200" dirty="0">
              <a:solidFill>
                <a:srgbClr val="FF6600"/>
              </a:solidFill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  <a:p>
            <a:pPr>
              <a:lnSpc>
                <a:spcPts val="2000"/>
              </a:lnSpc>
            </a:pP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 -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Módulos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de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Montagem</a:t>
            </a:r>
            <a:endParaRPr lang="en-US" altLang="ko-KR" sz="1200" dirty="0"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  <a:p>
            <a:pPr>
              <a:lnSpc>
                <a:spcPts val="2000"/>
              </a:lnSpc>
            </a:pP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 -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Estampagem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de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peças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(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Aço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,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Aluminio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)</a:t>
            </a:r>
          </a:p>
          <a:p>
            <a:pPr>
              <a:lnSpc>
                <a:spcPts val="2000"/>
              </a:lnSpc>
            </a:pP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 -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Fornecedor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nº 1/Codesign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em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  <a:r>
              <a:rPr lang="en-US" altLang="ko-KR" sz="1200" dirty="0" err="1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carroceria</a:t>
            </a:r>
            <a:r>
              <a:rPr lang="en-US" altLang="ko-KR" sz="120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para Hyundai Motor Group</a:t>
            </a:r>
          </a:p>
          <a:p>
            <a:pPr>
              <a:lnSpc>
                <a:spcPts val="2000"/>
              </a:lnSpc>
            </a:pPr>
            <a:endParaRPr lang="en-US" altLang="ko-KR" sz="1200" dirty="0"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</p:txBody>
      </p:sp>
      <p:grpSp>
        <p:nvGrpSpPr>
          <p:cNvPr id="54" name="Group 2"/>
          <p:cNvGrpSpPr>
            <a:grpSpLocks/>
          </p:cNvGrpSpPr>
          <p:nvPr/>
        </p:nvGrpSpPr>
        <p:grpSpPr bwMode="auto">
          <a:xfrm>
            <a:off x="2735580" y="1124744"/>
            <a:ext cx="1821376" cy="1728192"/>
            <a:chOff x="1994" y="4826"/>
            <a:chExt cx="2838" cy="2214"/>
          </a:xfrm>
        </p:grpSpPr>
        <p:pic>
          <p:nvPicPr>
            <p:cNvPr id="55" name="Picture 3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94" y="4825"/>
              <a:ext cx="1822" cy="12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6" name="Picture 4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24" y="4886"/>
              <a:ext cx="905" cy="11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7" name="Picture 5" descr="A_fr_qtr_vw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10" y="6247"/>
              <a:ext cx="1628" cy="7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8" name="Picture 6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92" y="6019"/>
              <a:ext cx="1239" cy="9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59" name="Picture 10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554" y="4340847"/>
            <a:ext cx="3522527" cy="1797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4" name="그림 63"/>
          <p:cNvPicPr>
            <a:picLocks noChangeAspect="1"/>
          </p:cNvPicPr>
          <p:nvPr/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985246" y="5273302"/>
            <a:ext cx="1652161" cy="610751"/>
          </a:xfrm>
          <a:prstGeom prst="rect">
            <a:avLst/>
          </a:prstGeom>
        </p:spPr>
      </p:pic>
      <p:sp>
        <p:nvSpPr>
          <p:cNvPr id="65" name="Rectangle 7"/>
          <p:cNvSpPr>
            <a:spLocks noChangeArrowheads="1"/>
          </p:cNvSpPr>
          <p:nvPr>
            <p:custDataLst>
              <p:tags r:id="rId2"/>
            </p:custDataLst>
          </p:nvPr>
        </p:nvSpPr>
        <p:spPr bwMode="gray">
          <a:xfrm>
            <a:off x="686598" y="336848"/>
            <a:ext cx="4752528" cy="350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tIns="44766" rIns="36000" bIns="44766" anchor="ctr"/>
          <a:lstStyle/>
          <a:p>
            <a:pPr defTabSz="895345">
              <a:lnSpc>
                <a:spcPct val="70000"/>
              </a:lnSpc>
              <a:spcBef>
                <a:spcPct val="25000"/>
              </a:spcBef>
              <a:spcAft>
                <a:spcPct val="25000"/>
              </a:spcAft>
            </a:pPr>
            <a:r>
              <a:rPr lang="ko-KR" altLang="en-US" dirty="0">
                <a:latin typeface="Arial Rounded MT Bold" pitchFamily="34" charset="0"/>
                <a:ea typeface="나눔고딕 ExtraBold" pitchFamily="50" charset="-127"/>
                <a:cs typeface="Arial" pitchFamily="34" charset="0"/>
              </a:rPr>
              <a:t> </a:t>
            </a:r>
            <a:r>
              <a:rPr kumimoji="1" lang="en-US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AREA DE ATUAÇÃO</a:t>
            </a:r>
          </a:p>
        </p:txBody>
      </p:sp>
    </p:spTree>
    <p:extLst>
      <p:ext uri="{BB962C8B-B14F-4D97-AF65-F5344CB8AC3E}">
        <p14:creationId xmlns:p14="http://schemas.microsoft.com/office/powerpoint/2010/main" val="38301536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3"/>
          <p:cNvSpPr>
            <a:spLocks noChangeArrowheads="1"/>
          </p:cNvSpPr>
          <p:nvPr/>
        </p:nvSpPr>
        <p:spPr bwMode="auto">
          <a:xfrm>
            <a:off x="407987" y="835025"/>
            <a:ext cx="9204325" cy="269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83969" tIns="41985" rIns="83969" bIns="41985">
            <a:spAutoFit/>
          </a:bodyPr>
          <a:lstStyle>
            <a:lvl1pPr marL="358775" indent="-358775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1pPr>
            <a:lvl2pPr marL="742950" indent="-28575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2pPr>
            <a:lvl3pPr marL="11430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3pPr>
            <a:lvl4pPr marL="16002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4pPr>
            <a:lvl5pPr marL="20574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9pPr>
          </a:lstStyle>
          <a:p>
            <a:pPr>
              <a:spcBef>
                <a:spcPts val="600"/>
              </a:spcBef>
            </a:pPr>
            <a:r>
              <a:rPr lang="en-US" altLang="ko-KR" sz="1200" dirty="0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1. </a:t>
            </a:r>
            <a:r>
              <a:rPr lang="en-US" altLang="ko-KR" sz="1200" dirty="0" err="1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Produção</a:t>
            </a:r>
            <a:r>
              <a:rPr lang="en-US" altLang="ko-KR" sz="1200" dirty="0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de </a:t>
            </a:r>
            <a:r>
              <a:rPr lang="en-US" altLang="ko-KR" sz="1200" dirty="0" err="1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caixas</a:t>
            </a:r>
            <a:r>
              <a:rPr lang="en-US" altLang="ko-KR" sz="1200" dirty="0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de </a:t>
            </a:r>
            <a:r>
              <a:rPr lang="en-US" altLang="ko-KR" sz="1200" dirty="0" err="1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células</a:t>
            </a:r>
            <a:r>
              <a:rPr lang="en-US" altLang="ko-KR" sz="1200" dirty="0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de </a:t>
            </a:r>
            <a:r>
              <a:rPr lang="en-US" altLang="ko-KR" sz="1200" dirty="0" err="1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bateria</a:t>
            </a:r>
            <a:r>
              <a:rPr lang="en-US" altLang="ko-KR" sz="1200" dirty="0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  <a:r>
              <a:rPr lang="en-US" altLang="ko-KR" sz="1200" dirty="0" err="1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automotiva</a:t>
            </a:r>
            <a:r>
              <a:rPr lang="en-US" altLang="ko-KR" sz="1200" dirty="0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para </a:t>
            </a:r>
            <a:r>
              <a:rPr lang="en-US" altLang="ko-KR" sz="1200" dirty="0" err="1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empresa</a:t>
            </a:r>
            <a:r>
              <a:rPr lang="en-US" altLang="ko-KR" sz="1200" dirty="0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LG Energy, planta Norte Americana.</a:t>
            </a:r>
          </a:p>
        </p:txBody>
      </p:sp>
      <p:sp>
        <p:nvSpPr>
          <p:cNvPr id="6147" name="Rectangle 13"/>
          <p:cNvSpPr>
            <a:spLocks noChangeArrowheads="1"/>
          </p:cNvSpPr>
          <p:nvPr/>
        </p:nvSpPr>
        <p:spPr bwMode="auto">
          <a:xfrm>
            <a:off x="407988" y="1139825"/>
            <a:ext cx="7251244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83969" tIns="41985" rIns="83969" bIns="41985">
            <a:spAutoFit/>
          </a:bodyPr>
          <a:lstStyle>
            <a:lvl1pPr marL="358775" indent="-358775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1pPr>
            <a:lvl2pPr marL="742950" indent="-28575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2pPr>
            <a:lvl3pPr marL="11430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3pPr>
            <a:lvl4pPr marL="16002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4pPr>
            <a:lvl5pPr marL="20574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9pPr>
          </a:lstStyle>
          <a:p>
            <a:pPr>
              <a:spcBef>
                <a:spcPts val="600"/>
              </a:spcBef>
            </a:pPr>
            <a:r>
              <a:rPr lang="en-US" altLang="ko-KR" sz="1200" dirty="0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2. </a:t>
            </a:r>
            <a:r>
              <a:rPr lang="en-US" altLang="ko-KR" sz="1200" dirty="0" err="1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Informação</a:t>
            </a:r>
            <a:r>
              <a:rPr lang="en-US" altLang="ko-KR" sz="1200" dirty="0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do novo item:</a:t>
            </a:r>
          </a:p>
          <a:p>
            <a:pPr eaLnBrk="1" latinLnBrk="1" hangingPunct="1">
              <a:spcBef>
                <a:spcPts val="600"/>
              </a:spcBef>
              <a:buFont typeface="Wingdings" panose="05000000000000000000" pitchFamily="2" charset="2"/>
              <a:buNone/>
            </a:pPr>
            <a:r>
              <a:rPr lang="en-US" altLang="ko-KR" sz="1200" dirty="0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  1) Item</a:t>
            </a:r>
            <a:r>
              <a:rPr lang="ko-KR" altLang="en-US" sz="1200" dirty="0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  <a:r>
              <a:rPr lang="en-US" altLang="ko-KR" sz="1200" dirty="0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: Caixa de </a:t>
            </a:r>
            <a:r>
              <a:rPr lang="en-US" altLang="ko-KR" sz="1200" dirty="0" err="1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Células</a:t>
            </a:r>
            <a:r>
              <a:rPr lang="en-US" altLang="ko-KR" sz="1200" dirty="0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de </a:t>
            </a:r>
            <a:r>
              <a:rPr lang="en-US" altLang="ko-KR" sz="1200" dirty="0" err="1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Bateria</a:t>
            </a:r>
            <a:endParaRPr lang="en-US" altLang="ko-KR" sz="1200" dirty="0">
              <a:solidFill>
                <a:srgbClr val="000000"/>
              </a:solidFill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  <a:p>
            <a:pPr>
              <a:spcBef>
                <a:spcPts val="600"/>
              </a:spcBef>
            </a:pPr>
            <a:r>
              <a:rPr lang="en-US" altLang="ko-KR" sz="1200" dirty="0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  2) </a:t>
            </a:r>
            <a:r>
              <a:rPr lang="en-US" altLang="ko-KR" sz="1200" dirty="0" err="1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Função</a:t>
            </a:r>
            <a:r>
              <a:rPr lang="en-US" altLang="ko-KR" sz="1200" dirty="0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: </a:t>
            </a:r>
            <a:r>
              <a:rPr lang="en-US" altLang="ko-KR" sz="1200" dirty="0" err="1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Proteger</a:t>
            </a:r>
            <a:r>
              <a:rPr lang="en-US" altLang="ko-KR" sz="1200" dirty="0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as </a:t>
            </a:r>
            <a:r>
              <a:rPr lang="en-US" altLang="ko-KR" sz="1200" dirty="0" err="1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células</a:t>
            </a:r>
            <a:r>
              <a:rPr lang="en-US" altLang="ko-KR" sz="1200" dirty="0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de </a:t>
            </a:r>
            <a:r>
              <a:rPr lang="en-US" altLang="ko-KR" sz="1200" dirty="0" err="1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bateria</a:t>
            </a:r>
            <a:r>
              <a:rPr lang="en-US" altLang="ko-KR" sz="1200" dirty="0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contra </a:t>
            </a:r>
            <a:r>
              <a:rPr lang="en-US" altLang="ko-KR" sz="1200" dirty="0" err="1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choques</a:t>
            </a:r>
            <a:r>
              <a:rPr lang="en-US" altLang="ko-KR" sz="1200" dirty="0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  <a:r>
              <a:rPr lang="en-US" altLang="ko-KR" sz="1200" dirty="0" err="1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externos</a:t>
            </a:r>
            <a:r>
              <a:rPr lang="en-US" altLang="ko-KR" sz="1200" dirty="0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, </a:t>
            </a:r>
            <a:r>
              <a:rPr lang="en-US" altLang="ko-KR" sz="1200" dirty="0" err="1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calor</a:t>
            </a:r>
            <a:r>
              <a:rPr lang="en-US" altLang="ko-KR" sz="1200" dirty="0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e </a:t>
            </a:r>
            <a:r>
              <a:rPr lang="en-US" altLang="ko-KR" sz="1200" dirty="0" err="1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vibração</a:t>
            </a:r>
            <a:endParaRPr lang="en-US" altLang="ko-KR" sz="1200" dirty="0">
              <a:solidFill>
                <a:srgbClr val="000000"/>
              </a:solidFill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</p:txBody>
      </p:sp>
      <p:pic>
        <p:nvPicPr>
          <p:cNvPr id="6148" name="그림 1"/>
          <p:cNvPicPr>
            <a:picLocks noChangeAspect="1"/>
          </p:cNvPicPr>
          <p:nvPr/>
        </p:nvPicPr>
        <p:blipFill>
          <a:blip r:embed="rId3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2863" y="2359025"/>
            <a:ext cx="3219450" cy="2525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4" name="Rectangle 4"/>
          <p:cNvSpPr>
            <a:spLocks noChangeArrowheads="1"/>
          </p:cNvSpPr>
          <p:nvPr/>
        </p:nvSpPr>
        <p:spPr bwMode="auto">
          <a:xfrm>
            <a:off x="714375" y="249873"/>
            <a:ext cx="7334250" cy="465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1pPr>
            <a:lvl2pPr marL="742950" indent="-28575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2pPr>
            <a:lvl3pPr marL="11430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3pPr>
            <a:lvl4pPr marL="16002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4pPr>
            <a:lvl5pPr marL="20574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9pPr>
          </a:lstStyle>
          <a:p>
            <a:r>
              <a:rPr lang="en-US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NOVOS NEGÓCIOS</a:t>
            </a:r>
            <a:endParaRPr lang="ko-KR" altLang="en-US" sz="2200" b="1" dirty="0">
              <a:solidFill>
                <a:schemeClr val="accent5">
                  <a:lumMod val="50000"/>
                </a:schemeClr>
              </a:solidFill>
              <a:latin typeface="Malgun Gothic" panose="020B0503020000020004" pitchFamily="34" charset="-127"/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  <p:graphicFrame>
        <p:nvGraphicFramePr>
          <p:cNvPr id="25" name="Group 24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2625744"/>
              </p:ext>
            </p:extLst>
          </p:nvPr>
        </p:nvGraphicFramePr>
        <p:xfrm>
          <a:off x="641350" y="5351722"/>
          <a:ext cx="8776146" cy="898681"/>
        </p:xfrm>
        <a:graphic>
          <a:graphicData uri="http://schemas.openxmlformats.org/drawingml/2006/table">
            <a:tbl>
              <a:tblPr/>
              <a:tblGrid>
                <a:gridCol w="21073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9474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7401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66197">
                <a:tc>
                  <a:txBody>
                    <a:bodyPr/>
                    <a:lstStyle>
                      <a:lvl1pPr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30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1pPr>
                      <a:lvl2pPr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25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2pPr>
                      <a:lvl3pPr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21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3pPr>
                      <a:lvl4pPr marL="1436688"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4pPr>
                      <a:lvl5pPr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5pPr>
                      <a:lvl6pPr marL="2371725" indent="-23495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6pPr>
                      <a:lvl7pPr marL="2828925" indent="-23495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7pPr>
                      <a:lvl8pPr marL="3286125" indent="-23495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8pPr>
                      <a:lvl9pPr marL="3743325" indent="-23495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panose="020F0704030504030204" pitchFamily="34" charset="0"/>
                          <a:ea typeface="현대하모니 L" pitchFamily="18" charset="-127"/>
                          <a:cs typeface="Arial" pitchFamily="34" charset="0"/>
                        </a:rPr>
                        <a:t>Items</a:t>
                      </a:r>
                      <a:endParaRPr kumimoji="1" lang="ko-KR" alt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Rounded MT Bold" panose="020F0704030504030204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0" marR="0" marT="0" marB="0" anchor="ctr" horzOverflow="overflow">
                    <a:lnL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>
                        <a:alpha val="49803"/>
                      </a:srgbClr>
                    </a:solidFill>
                  </a:tcPr>
                </a:tc>
                <a:tc>
                  <a:txBody>
                    <a:bodyPr/>
                    <a:lstStyle>
                      <a:lvl1pPr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30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1pPr>
                      <a:lvl2pPr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25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2pPr>
                      <a:lvl3pPr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21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3pPr>
                      <a:lvl4pPr marL="1436688"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4pPr>
                      <a:lvl5pPr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5pPr>
                      <a:lvl6pPr marL="2371725" indent="-23495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6pPr>
                      <a:lvl7pPr marL="2828925" indent="-23495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7pPr>
                      <a:lvl8pPr marL="3286125" indent="-23495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8pPr>
                      <a:lvl9pPr marL="3743325" indent="-23495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2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panose="020F0704030504030204" pitchFamily="34" charset="0"/>
                          <a:ea typeface="현대하모니 L" pitchFamily="18" charset="-127"/>
                          <a:cs typeface="Arial" pitchFamily="34" charset="0"/>
                        </a:rPr>
                        <a:t>Infõrmações</a:t>
                      </a:r>
                      <a:endParaRPr kumimoji="1" lang="en-US" altLang="ko-KR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Rounded MT Bold" panose="020F0704030504030204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0" marR="0" marT="0" marB="0" anchor="ctr" horzOverflow="overflow">
                    <a:lnL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>
                        <a:alpha val="49803"/>
                      </a:srgbClr>
                    </a:solidFill>
                  </a:tcPr>
                </a:tc>
                <a:tc>
                  <a:txBody>
                    <a:bodyPr/>
                    <a:lstStyle>
                      <a:lvl1pPr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30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1pPr>
                      <a:lvl2pPr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25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2pPr>
                      <a:lvl3pPr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21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3pPr>
                      <a:lvl4pPr marL="1436688"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4pPr>
                      <a:lvl5pPr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5pPr>
                      <a:lvl6pPr marL="2371725" indent="-23495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6pPr>
                      <a:lvl7pPr marL="2828925" indent="-23495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7pPr>
                      <a:lvl8pPr marL="3286125" indent="-23495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8pPr>
                      <a:lvl9pPr marL="3743325" indent="-23495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2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panose="020F0704030504030204" pitchFamily="34" charset="0"/>
                          <a:ea typeface="현대하모니 L" pitchFamily="18" charset="-127"/>
                          <a:cs typeface="Arial" pitchFamily="34" charset="0"/>
                        </a:rPr>
                        <a:t>Observações</a:t>
                      </a:r>
                      <a:endParaRPr kumimoji="1" lang="en-US" altLang="ko-KR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Rounded MT Bold" panose="020F0704030504030204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0" marR="0" marT="0" marB="0" anchor="ctr" horzOverflow="overflow">
                    <a:lnL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>
                        <a:alpha val="4980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6242">
                <a:tc>
                  <a:txBody>
                    <a:bodyPr/>
                    <a:lstStyle>
                      <a:lvl1pPr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30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1pPr>
                      <a:lvl2pPr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25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2pPr>
                      <a:lvl3pPr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21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3pPr>
                      <a:lvl4pPr marL="1436688"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4pPr>
                      <a:lvl5pPr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5pPr>
                      <a:lvl6pPr marL="2371725" indent="-23495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6pPr>
                      <a:lvl7pPr marL="2828925" indent="-23495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7pPr>
                      <a:lvl8pPr marL="3286125" indent="-23495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8pPr>
                      <a:lvl9pPr marL="3743325" indent="-23495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2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panose="020F0704030504030204" pitchFamily="34" charset="0"/>
                          <a:ea typeface="현대하모니 L" pitchFamily="18" charset="-127"/>
                          <a:cs typeface="Arial" pitchFamily="34" charset="0"/>
                        </a:rPr>
                        <a:t>Início</a:t>
                      </a:r>
                      <a:r>
                        <a:rPr kumimoji="1" lang="en-US" altLang="ko-KR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panose="020F0704030504030204" pitchFamily="34" charset="0"/>
                          <a:ea typeface="현대하모니 L" pitchFamily="18" charset="-127"/>
                          <a:cs typeface="Arial" pitchFamily="34" charset="0"/>
                        </a:rPr>
                        <a:t> do </a:t>
                      </a:r>
                      <a:r>
                        <a:rPr kumimoji="1" lang="en-US" altLang="ko-KR" sz="12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panose="020F0704030504030204" pitchFamily="34" charset="0"/>
                          <a:ea typeface="현대하모니 L" pitchFamily="18" charset="-127"/>
                          <a:cs typeface="Arial" pitchFamily="34" charset="0"/>
                        </a:rPr>
                        <a:t>Projeto</a:t>
                      </a:r>
                      <a:endParaRPr kumimoji="1" lang="en-US" altLang="ko-KR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Rounded MT Bold" panose="020F0704030504030204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0" marR="0" marT="0" marB="0" anchor="ctr" horzOverflow="overflow">
                    <a:lnL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30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1pPr>
                      <a:lvl2pPr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25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2pPr>
                      <a:lvl3pPr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21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3pPr>
                      <a:lvl4pPr marL="1436688"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4pPr>
                      <a:lvl5pPr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5pPr>
                      <a:lvl6pPr marL="2371725" indent="-23495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6pPr>
                      <a:lvl7pPr marL="2828925" indent="-23495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7pPr>
                      <a:lvl8pPr marL="3286125" indent="-23495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8pPr>
                      <a:lvl9pPr marL="3743325" indent="-23495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ko-KR" sz="12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panose="020F0704030504030204" pitchFamily="34" charset="0"/>
                          <a:ea typeface="현대하모니 L" pitchFamily="18" charset="-127"/>
                          <a:cs typeface="Arial" pitchFamily="34" charset="0"/>
                        </a:rPr>
                        <a:t>’2025. 1Q</a:t>
                      </a:r>
                    </a:p>
                  </a:txBody>
                  <a:tcPr marL="0" marR="0" marT="0" marB="0" anchor="ctr" horzOverflow="overflow">
                    <a:lnL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30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1pPr>
                      <a:lvl2pPr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25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2pPr>
                      <a:lvl3pPr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21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3pPr>
                      <a:lvl4pPr marL="1436688"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4pPr>
                      <a:lvl5pPr eaLnBrk="0" latinLnBrk="1" hangingPunct="0">
                        <a:spcBef>
                          <a:spcPct val="20000"/>
                        </a:spcBef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5pPr>
                      <a:lvl6pPr marL="2371725" indent="-23495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6pPr>
                      <a:lvl7pPr marL="2828925" indent="-23495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7pPr>
                      <a:lvl8pPr marL="3286125" indent="-23495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8pPr>
                      <a:lvl9pPr marL="3743325" indent="-23495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900">
                          <a:solidFill>
                            <a:schemeClr val="tx1"/>
                          </a:solidFill>
                          <a:latin typeface="맑은 고딕" pitchFamily="34" charset="-127"/>
                          <a:ea typeface="맑은 고딕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1" lang="en-US" altLang="ko-KR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Rounded MT Bold" panose="020F0704030504030204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0" marR="0" marT="0" marB="0" anchor="ctr" horzOverflow="overflow">
                    <a:lnL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624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2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panose="020F0704030504030204" pitchFamily="34" charset="0"/>
                          <a:ea typeface="현대하모니 L" pitchFamily="18" charset="-127"/>
                          <a:cs typeface="Arial" pitchFamily="34" charset="0"/>
                        </a:rPr>
                        <a:t>Produção</a:t>
                      </a:r>
                      <a:r>
                        <a:rPr kumimoji="1" lang="en-US" altLang="ko-KR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panose="020F0704030504030204" pitchFamily="34" charset="0"/>
                          <a:ea typeface="현대하모니 L" pitchFamily="18" charset="-127"/>
                          <a:cs typeface="Arial" pitchFamily="34" charset="0"/>
                        </a:rPr>
                        <a:t> </a:t>
                      </a:r>
                      <a:r>
                        <a:rPr kumimoji="1" lang="en-US" altLang="ko-KR" sz="12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panose="020F0704030504030204" pitchFamily="34" charset="0"/>
                          <a:ea typeface="현대하모니 L" pitchFamily="18" charset="-127"/>
                          <a:cs typeface="Arial" pitchFamily="34" charset="0"/>
                        </a:rPr>
                        <a:t>Anual</a:t>
                      </a:r>
                      <a:endParaRPr kumimoji="1" lang="en-US" altLang="ko-KR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Rounded MT Bold" panose="020F0704030504030204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0" marR="0" marT="0" marB="0" anchor="ctr" horzOverflow="overflow">
                    <a:lnL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sz="12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panose="020F0704030504030204" pitchFamily="34" charset="0"/>
                          <a:ea typeface="현대하모니 L" pitchFamily="18" charset="-127"/>
                          <a:cs typeface="Arial" pitchFamily="34" charset="0"/>
                        </a:rPr>
                        <a:t>1,500,000 ~ 3,000,000 EA</a:t>
                      </a:r>
                      <a:endParaRPr kumimoji="1" lang="en-US" altLang="ko-KR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Rounded MT Bold" panose="020F0704030504030204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0" marR="0" marT="0" marB="0" anchor="ctr" horzOverflow="overflow">
                    <a:lnL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1" lang="en-US" altLang="ko-KR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Rounded MT Bold" panose="020F0704030504030204" pitchFamily="34" charset="0"/>
                        <a:ea typeface="현대하모니 L" pitchFamily="18" charset="-127"/>
                        <a:cs typeface="Arial" pitchFamily="34" charset="0"/>
                      </a:endParaRPr>
                    </a:p>
                  </a:txBody>
                  <a:tcPr marL="0" marR="0" marT="0" marB="0" anchor="ctr" horzOverflow="overflow">
                    <a:lnL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6174" name="TextBox 27"/>
          <p:cNvSpPr txBox="1">
            <a:spLocks noChangeArrowheads="1"/>
          </p:cNvSpPr>
          <p:nvPr/>
        </p:nvSpPr>
        <p:spPr bwMode="auto">
          <a:xfrm>
            <a:off x="6392863" y="2644775"/>
            <a:ext cx="525462" cy="37306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1pPr>
            <a:lvl2pPr marL="742950" indent="-28575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2pPr>
            <a:lvl3pPr marL="11430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3pPr>
            <a:lvl4pPr marL="16002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4pPr>
            <a:lvl5pPr marL="20574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9pPr>
          </a:lstStyle>
          <a:p>
            <a:pPr algn="ctr"/>
            <a:r>
              <a:rPr lang="en-US" altLang="ko-KR" sz="100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Battery</a:t>
            </a:r>
            <a:br>
              <a:rPr lang="en-US" altLang="ko-KR" sz="100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</a:br>
            <a:r>
              <a:rPr lang="en-US" altLang="ko-KR" sz="100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Module</a:t>
            </a:r>
          </a:p>
        </p:txBody>
      </p:sp>
      <p:sp>
        <p:nvSpPr>
          <p:cNvPr id="6175" name="TextBox 28"/>
          <p:cNvSpPr txBox="1">
            <a:spLocks noChangeArrowheads="1"/>
          </p:cNvSpPr>
          <p:nvPr/>
        </p:nvSpPr>
        <p:spPr bwMode="auto">
          <a:xfrm>
            <a:off x="6392863" y="3359150"/>
            <a:ext cx="525462" cy="3825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1pPr>
            <a:lvl2pPr marL="742950" indent="-28575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2pPr>
            <a:lvl3pPr marL="11430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3pPr>
            <a:lvl4pPr marL="16002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4pPr>
            <a:lvl5pPr marL="20574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9pPr>
          </a:lstStyle>
          <a:p>
            <a:pPr algn="ctr"/>
            <a:r>
              <a:rPr lang="en-US" altLang="ko-KR" sz="100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Battery</a:t>
            </a:r>
            <a:br>
              <a:rPr lang="en-US" altLang="ko-KR" sz="100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</a:br>
            <a:r>
              <a:rPr lang="en-US" altLang="ko-KR" sz="100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Case</a:t>
            </a:r>
          </a:p>
        </p:txBody>
      </p:sp>
      <p:sp>
        <p:nvSpPr>
          <p:cNvPr id="6176" name="TextBox 29"/>
          <p:cNvSpPr txBox="1">
            <a:spLocks noChangeArrowheads="1"/>
          </p:cNvSpPr>
          <p:nvPr/>
        </p:nvSpPr>
        <p:spPr bwMode="auto">
          <a:xfrm>
            <a:off x="6392863" y="4140200"/>
            <a:ext cx="576262" cy="36353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1pPr>
            <a:lvl2pPr marL="742950" indent="-28575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2pPr>
            <a:lvl3pPr marL="11430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3pPr>
            <a:lvl4pPr marL="16002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4pPr>
            <a:lvl5pPr marL="20574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9pPr>
          </a:lstStyle>
          <a:p>
            <a:pPr algn="ctr"/>
            <a:r>
              <a:rPr lang="en-US" altLang="ko-KR" sz="100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Protection Cover</a:t>
            </a:r>
          </a:p>
        </p:txBody>
      </p:sp>
      <p:pic>
        <p:nvPicPr>
          <p:cNvPr id="6177" name="Picture 2" descr="자동차전지｜ LG에너지솔루션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04" r="26466" b="14166"/>
          <a:stretch>
            <a:fillRect/>
          </a:stretch>
        </p:blipFill>
        <p:spPr bwMode="auto">
          <a:xfrm>
            <a:off x="3932238" y="3082925"/>
            <a:ext cx="1782762" cy="1284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78" name="Picture 4" descr="자동차전지｜ LG에너지솔루션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87" r="15176" b="17186"/>
          <a:stretch>
            <a:fillRect/>
          </a:stretch>
        </p:blipFill>
        <p:spPr bwMode="auto">
          <a:xfrm rot="965243">
            <a:off x="1252538" y="4121150"/>
            <a:ext cx="138430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79" name="그림 4"/>
          <p:cNvPicPr>
            <a:picLocks noChangeAspect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92" b="6847"/>
          <a:stretch>
            <a:fillRect/>
          </a:stretch>
        </p:blipFill>
        <p:spPr bwMode="auto">
          <a:xfrm rot="358172">
            <a:off x="673100" y="2233613"/>
            <a:ext cx="1476375" cy="87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80" name="그림 5"/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600" y="2482850"/>
            <a:ext cx="1616075" cy="1093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81" name="TextBox 39"/>
          <p:cNvSpPr txBox="1">
            <a:spLocks noChangeArrowheads="1"/>
          </p:cNvSpPr>
          <p:nvPr/>
        </p:nvSpPr>
        <p:spPr bwMode="auto">
          <a:xfrm>
            <a:off x="6343649" y="2044700"/>
            <a:ext cx="1704975" cy="316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1pPr>
            <a:lvl2pPr marL="742950" indent="-28575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2pPr>
            <a:lvl3pPr marL="11430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3pPr>
            <a:lvl4pPr marL="16002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4pPr>
            <a:lvl5pPr marL="20574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9pPr>
          </a:lstStyle>
          <a:p>
            <a:pPr>
              <a:lnSpc>
                <a:spcPts val="2000"/>
              </a:lnSpc>
            </a:pPr>
            <a:r>
              <a:rPr lang="ko-KR" altLang="en-US" sz="1100" dirty="0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■  </a:t>
            </a:r>
            <a:r>
              <a:rPr lang="en-US" altLang="ko-KR" sz="1100" dirty="0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Conjunto da </a:t>
            </a:r>
            <a:r>
              <a:rPr lang="en-US" altLang="ko-KR" sz="1100" dirty="0" err="1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Bateria</a:t>
            </a:r>
            <a:endParaRPr lang="en-US" altLang="ko-KR" sz="1100" dirty="0"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</p:txBody>
      </p:sp>
      <p:sp>
        <p:nvSpPr>
          <p:cNvPr id="6182" name="TextBox 40"/>
          <p:cNvSpPr txBox="1">
            <a:spLocks noChangeArrowheads="1"/>
          </p:cNvSpPr>
          <p:nvPr/>
        </p:nvSpPr>
        <p:spPr bwMode="auto">
          <a:xfrm>
            <a:off x="3824288" y="2744788"/>
            <a:ext cx="1744662" cy="316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1pPr>
            <a:lvl2pPr marL="742950" indent="-28575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2pPr>
            <a:lvl3pPr marL="11430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3pPr>
            <a:lvl4pPr marL="16002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4pPr>
            <a:lvl5pPr marL="20574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9pPr>
          </a:lstStyle>
          <a:p>
            <a:pPr>
              <a:lnSpc>
                <a:spcPts val="2000"/>
              </a:lnSpc>
            </a:pPr>
            <a:r>
              <a:rPr lang="ko-KR" altLang="en-US" sz="1100" dirty="0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■  </a:t>
            </a:r>
            <a:r>
              <a:rPr lang="en-US" altLang="ko-KR" sz="1100" dirty="0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Modulo da </a:t>
            </a:r>
            <a:r>
              <a:rPr lang="en-US" altLang="ko-KR" sz="1100" dirty="0" err="1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Bateria</a:t>
            </a:r>
            <a:endParaRPr lang="en-US" altLang="ko-KR" sz="1100" dirty="0"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</p:txBody>
      </p:sp>
      <p:sp>
        <p:nvSpPr>
          <p:cNvPr id="6183" name="TextBox 41"/>
          <p:cNvSpPr txBox="1">
            <a:spLocks noChangeArrowheads="1"/>
          </p:cNvSpPr>
          <p:nvPr/>
        </p:nvSpPr>
        <p:spPr bwMode="auto">
          <a:xfrm>
            <a:off x="587375" y="2044700"/>
            <a:ext cx="1506538" cy="316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1pPr>
            <a:lvl2pPr marL="742950" indent="-28575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2pPr>
            <a:lvl3pPr marL="11430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3pPr>
            <a:lvl4pPr marL="16002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4pPr>
            <a:lvl5pPr marL="20574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9pPr>
          </a:lstStyle>
          <a:p>
            <a:pPr>
              <a:lnSpc>
                <a:spcPts val="2000"/>
              </a:lnSpc>
            </a:pPr>
            <a:r>
              <a:rPr lang="ko-KR" altLang="en-US" sz="1100" dirty="0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■  </a:t>
            </a:r>
            <a:r>
              <a:rPr lang="en-US" altLang="ko-KR" sz="1100" dirty="0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Caixa de </a:t>
            </a:r>
            <a:r>
              <a:rPr lang="en-US" altLang="ko-KR" sz="1100" dirty="0" err="1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Célula</a:t>
            </a:r>
            <a:endParaRPr lang="en-US" altLang="ko-KR" sz="1100" dirty="0"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</p:txBody>
      </p:sp>
      <p:sp>
        <p:nvSpPr>
          <p:cNvPr id="6184" name="TextBox 45"/>
          <p:cNvSpPr txBox="1">
            <a:spLocks noChangeArrowheads="1"/>
          </p:cNvSpPr>
          <p:nvPr/>
        </p:nvSpPr>
        <p:spPr bwMode="auto">
          <a:xfrm>
            <a:off x="587375" y="4016375"/>
            <a:ext cx="1506538" cy="316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1pPr>
            <a:lvl2pPr marL="742950" indent="-28575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2pPr>
            <a:lvl3pPr marL="11430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3pPr>
            <a:lvl4pPr marL="16002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4pPr>
            <a:lvl5pPr marL="20574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9pPr>
          </a:lstStyle>
          <a:p>
            <a:pPr>
              <a:lnSpc>
                <a:spcPts val="2000"/>
              </a:lnSpc>
            </a:pPr>
            <a:r>
              <a:rPr lang="ko-KR" altLang="en-US" sz="1100" dirty="0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■  </a:t>
            </a:r>
            <a:r>
              <a:rPr lang="pt-BR" altLang="ko-KR" sz="1100" dirty="0">
                <a:solidFill>
                  <a:srgbClr val="FF66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Célula</a:t>
            </a:r>
            <a:endParaRPr lang="en-US" altLang="ko-KR" sz="1100" dirty="0"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</p:txBody>
      </p:sp>
      <p:grpSp>
        <p:nvGrpSpPr>
          <p:cNvPr id="6185" name="그룹 14"/>
          <p:cNvGrpSpPr>
            <a:grpSpLocks/>
          </p:cNvGrpSpPr>
          <p:nvPr/>
        </p:nvGrpSpPr>
        <p:grpSpPr bwMode="auto">
          <a:xfrm rot="9000000">
            <a:off x="6045200" y="2789238"/>
            <a:ext cx="320675" cy="322262"/>
            <a:chOff x="6035935" y="2607936"/>
            <a:chExt cx="321288" cy="321288"/>
          </a:xfrm>
        </p:grpSpPr>
        <p:sp>
          <p:nvSpPr>
            <p:cNvPr id="6192" name="타원 6"/>
            <p:cNvSpPr>
              <a:spLocks noChangeArrowheads="1"/>
            </p:cNvSpPr>
            <p:nvPr/>
          </p:nvSpPr>
          <p:spPr bwMode="auto">
            <a:xfrm rot="10800000">
              <a:off x="6035935" y="2607936"/>
              <a:ext cx="321288" cy="321288"/>
            </a:xfrm>
            <a:prstGeom prst="ellipse">
              <a:avLst/>
            </a:prstGeom>
            <a:noFill/>
            <a:ln w="6350">
              <a:solidFill>
                <a:schemeClr val="tx1"/>
              </a:solidFill>
              <a:round/>
              <a:headEnd/>
              <a:tailEnd type="triangle" w="sm" len="sm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0" tIns="0" rIns="0" bIns="0" anchor="ctr"/>
            <a:lstStyle>
              <a:lvl1pPr>
                <a:defRPr kumimoji="1" sz="700">
                  <a:solidFill>
                    <a:schemeClr val="tx1"/>
                  </a:solidFill>
                  <a:latin typeface="현대하모니 L" panose="02020603020101020101" pitchFamily="18" charset="-127"/>
                  <a:ea typeface="현대하모니 L" panose="02020603020101020101" pitchFamily="18" charset="-127"/>
                </a:defRPr>
              </a:lvl1pPr>
              <a:lvl2pPr marL="742950" indent="-285750">
                <a:defRPr kumimoji="1" sz="700">
                  <a:solidFill>
                    <a:schemeClr val="tx1"/>
                  </a:solidFill>
                  <a:latin typeface="현대하모니 L" panose="02020603020101020101" pitchFamily="18" charset="-127"/>
                  <a:ea typeface="현대하모니 L" panose="02020603020101020101" pitchFamily="18" charset="-127"/>
                </a:defRPr>
              </a:lvl2pPr>
              <a:lvl3pPr marL="1143000" indent="-228600">
                <a:defRPr kumimoji="1" sz="700">
                  <a:solidFill>
                    <a:schemeClr val="tx1"/>
                  </a:solidFill>
                  <a:latin typeface="현대하모니 L" panose="02020603020101020101" pitchFamily="18" charset="-127"/>
                  <a:ea typeface="현대하모니 L" panose="02020603020101020101" pitchFamily="18" charset="-127"/>
                </a:defRPr>
              </a:lvl3pPr>
              <a:lvl4pPr marL="1600200" indent="-228600">
                <a:defRPr kumimoji="1" sz="700">
                  <a:solidFill>
                    <a:schemeClr val="tx1"/>
                  </a:solidFill>
                  <a:latin typeface="현대하모니 L" panose="02020603020101020101" pitchFamily="18" charset="-127"/>
                  <a:ea typeface="현대하모니 L" panose="02020603020101020101" pitchFamily="18" charset="-127"/>
                </a:defRPr>
              </a:lvl4pPr>
              <a:lvl5pPr marL="2057400" indent="-228600">
                <a:defRPr kumimoji="1" sz="700">
                  <a:solidFill>
                    <a:schemeClr val="tx1"/>
                  </a:solidFill>
                  <a:latin typeface="현대하모니 L" panose="02020603020101020101" pitchFamily="18" charset="-127"/>
                  <a:ea typeface="현대하모니 L" panose="02020603020101020101" pitchFamily="18" charset="-127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700">
                  <a:solidFill>
                    <a:schemeClr val="tx1"/>
                  </a:solidFill>
                  <a:latin typeface="현대하모니 L" panose="02020603020101020101" pitchFamily="18" charset="-127"/>
                  <a:ea typeface="현대하모니 L" panose="02020603020101020101" pitchFamily="18" charset="-127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700">
                  <a:solidFill>
                    <a:schemeClr val="tx1"/>
                  </a:solidFill>
                  <a:latin typeface="현대하모니 L" panose="02020603020101020101" pitchFamily="18" charset="-127"/>
                  <a:ea typeface="현대하모니 L" panose="02020603020101020101" pitchFamily="18" charset="-127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700">
                  <a:solidFill>
                    <a:schemeClr val="tx1"/>
                  </a:solidFill>
                  <a:latin typeface="현대하모니 L" panose="02020603020101020101" pitchFamily="18" charset="-127"/>
                  <a:ea typeface="현대하모니 L" panose="02020603020101020101" pitchFamily="18" charset="-127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700">
                  <a:solidFill>
                    <a:schemeClr val="tx1"/>
                  </a:solidFill>
                  <a:latin typeface="현대하모니 L" panose="02020603020101020101" pitchFamily="18" charset="-127"/>
                  <a:ea typeface="현대하모니 L" panose="02020603020101020101" pitchFamily="18" charset="-127"/>
                </a:defRPr>
              </a:lvl9pPr>
            </a:lstStyle>
            <a:p>
              <a:pPr algn="ctr"/>
              <a:endParaRPr lang="ko-KR" altLang="en-US" sz="1800"/>
            </a:p>
          </p:txBody>
        </p:sp>
        <p:cxnSp>
          <p:nvCxnSpPr>
            <p:cNvPr id="6193" name="직선 화살표 연결선 8"/>
            <p:cNvCxnSpPr>
              <a:cxnSpLocks noChangeShapeType="1"/>
            </p:cNvCxnSpPr>
            <p:nvPr/>
          </p:nvCxnSpPr>
          <p:spPr bwMode="auto">
            <a:xfrm rot="10800000">
              <a:off x="6082334" y="2773585"/>
              <a:ext cx="220672" cy="0"/>
            </a:xfrm>
            <a:prstGeom prst="straightConnector1">
              <a:avLst/>
            </a:prstGeom>
            <a:noFill/>
            <a:ln w="19050" algn="ctr">
              <a:solidFill>
                <a:srgbClr val="000000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6186" name="타원 50"/>
          <p:cNvSpPr>
            <a:spLocks noChangeArrowheads="1"/>
          </p:cNvSpPr>
          <p:nvPr/>
        </p:nvSpPr>
        <p:spPr bwMode="auto">
          <a:xfrm rot="10800000">
            <a:off x="3521075" y="3614738"/>
            <a:ext cx="322263" cy="320675"/>
          </a:xfrm>
          <a:prstGeom prst="ellipse">
            <a:avLst/>
          </a:prstGeom>
          <a:noFill/>
          <a:ln w="6350">
            <a:solidFill>
              <a:schemeClr val="tx1"/>
            </a:solidFill>
            <a:round/>
            <a:headEnd/>
            <a:tailEnd type="triangl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 anchor="ctr"/>
          <a:lstStyle>
            <a:lvl1pPr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1pPr>
            <a:lvl2pPr marL="742950" indent="-28575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2pPr>
            <a:lvl3pPr marL="11430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3pPr>
            <a:lvl4pPr marL="16002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4pPr>
            <a:lvl5pPr marL="20574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9pPr>
          </a:lstStyle>
          <a:p>
            <a:pPr algn="ctr"/>
            <a:r>
              <a:rPr lang="ko-KR" altLang="en-US" sz="2400" dirty="0"/>
              <a:t>＋</a:t>
            </a:r>
          </a:p>
        </p:txBody>
      </p:sp>
      <p:cxnSp>
        <p:nvCxnSpPr>
          <p:cNvPr id="6187" name="직선 연결선 11"/>
          <p:cNvCxnSpPr>
            <a:cxnSpLocks noChangeShapeType="1"/>
            <a:stCxn id="6186" idx="5"/>
          </p:cNvCxnSpPr>
          <p:nvPr/>
        </p:nvCxnSpPr>
        <p:spPr bwMode="auto">
          <a:xfrm flipH="1" flipV="1">
            <a:off x="3003550" y="3340100"/>
            <a:ext cx="565150" cy="320675"/>
          </a:xfrm>
          <a:prstGeom prst="line">
            <a:avLst/>
          </a:prstGeom>
          <a:noFill/>
          <a:ln w="6350" algn="ctr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188" name="직선 연결선 53"/>
          <p:cNvCxnSpPr>
            <a:cxnSpLocks noChangeShapeType="1"/>
          </p:cNvCxnSpPr>
          <p:nvPr/>
        </p:nvCxnSpPr>
        <p:spPr bwMode="auto">
          <a:xfrm flipH="1">
            <a:off x="3019425" y="3898900"/>
            <a:ext cx="565150" cy="320675"/>
          </a:xfrm>
          <a:prstGeom prst="line">
            <a:avLst/>
          </a:prstGeom>
          <a:noFill/>
          <a:ln w="6350" algn="ctr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4" name="직사각형 13"/>
          <p:cNvSpPr/>
          <p:nvPr/>
        </p:nvSpPr>
        <p:spPr bwMode="auto">
          <a:xfrm>
            <a:off x="519113" y="2044700"/>
            <a:ext cx="2484437" cy="1573213"/>
          </a:xfrm>
          <a:prstGeom prst="rect">
            <a:avLst/>
          </a:prstGeom>
          <a:noFill/>
          <a:ln w="38100" cap="flat" cmpd="sng">
            <a:solidFill>
              <a:srgbClr val="0000FF"/>
            </a:solidFill>
            <a:prstDash val="sysDash"/>
            <a:round/>
            <a:headEnd/>
            <a:tailEnd type="triangl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 anchor="ctr"/>
          <a:lstStyle/>
          <a:p>
            <a:pPr algn="ctr">
              <a:defRPr/>
            </a:pPr>
            <a:endParaRPr lang="ko-KR" altLang="en-US"/>
          </a:p>
        </p:txBody>
      </p:sp>
      <p:cxnSp>
        <p:nvCxnSpPr>
          <p:cNvPr id="6190" name="직선 연결선 57"/>
          <p:cNvCxnSpPr>
            <a:cxnSpLocks noChangeShapeType="1"/>
          </p:cNvCxnSpPr>
          <p:nvPr/>
        </p:nvCxnSpPr>
        <p:spPr bwMode="auto">
          <a:xfrm flipV="1">
            <a:off x="5568950" y="3044825"/>
            <a:ext cx="485775" cy="295275"/>
          </a:xfrm>
          <a:prstGeom prst="line">
            <a:avLst/>
          </a:prstGeom>
          <a:noFill/>
          <a:ln w="6350" algn="ctr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4" name="직사각형 33"/>
          <p:cNvSpPr/>
          <p:nvPr/>
        </p:nvSpPr>
        <p:spPr>
          <a:xfrm>
            <a:off x="1944118" y="2095500"/>
            <a:ext cx="1023037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pt-BR" altLang="ko-KR" sz="1050" dirty="0"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Novos Nego.</a:t>
            </a:r>
            <a:endParaRPr lang="ko-KR" altLang="en-US" sz="1050" dirty="0"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</p:txBody>
      </p:sp>
      <p:sp>
        <p:nvSpPr>
          <p:cNvPr id="33" name="Rectangle 13"/>
          <p:cNvSpPr>
            <a:spLocks noChangeArrowheads="1"/>
          </p:cNvSpPr>
          <p:nvPr/>
        </p:nvSpPr>
        <p:spPr bwMode="auto">
          <a:xfrm>
            <a:off x="407988" y="5061203"/>
            <a:ext cx="5797550" cy="269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3969" tIns="41985" rIns="83969" bIns="41985">
            <a:spAutoFit/>
          </a:bodyPr>
          <a:lstStyle>
            <a:lvl1pPr marL="358775" indent="-358775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1pPr>
            <a:lvl2pPr marL="742950" indent="-28575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2pPr>
            <a:lvl3pPr marL="11430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3pPr>
            <a:lvl4pPr marL="16002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4pPr>
            <a:lvl5pPr marL="2057400" indent="-228600"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700">
                <a:solidFill>
                  <a:schemeClr val="tx1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defRPr>
            </a:lvl9pPr>
          </a:lstStyle>
          <a:p>
            <a:pPr>
              <a:spcBef>
                <a:spcPts val="600"/>
              </a:spcBef>
            </a:pPr>
            <a:r>
              <a:rPr lang="en-US" altLang="ko-KR" sz="1200" dirty="0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  3) </a:t>
            </a:r>
            <a:r>
              <a:rPr lang="en-US" altLang="ko-KR" sz="1200" dirty="0" err="1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Início</a:t>
            </a:r>
            <a:r>
              <a:rPr lang="en-US" altLang="ko-KR" sz="1200" dirty="0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 do </a:t>
            </a:r>
            <a:r>
              <a:rPr lang="en-US" altLang="ko-KR" sz="1200" dirty="0" err="1">
                <a:solidFill>
                  <a:srgbClr val="000000"/>
                </a:solidFill>
                <a:latin typeface="Arial Rounded MT Bold" panose="020F0704030504030204" pitchFamily="34" charset="0"/>
                <a:ea typeface="Arial Unicode MS" panose="020B0604020202020204" pitchFamily="50" charset="-127"/>
                <a:cs typeface="Arial Unicode MS" panose="020B0604020202020204" pitchFamily="50" charset="-127"/>
              </a:rPr>
              <a:t>Projeto</a:t>
            </a:r>
            <a:endParaRPr lang="en-US" altLang="ko-KR" sz="1200" dirty="0">
              <a:solidFill>
                <a:srgbClr val="000000"/>
              </a:solidFill>
              <a:latin typeface="Arial Rounded MT Bold" panose="020F0704030504030204" pitchFamily="34" charset="0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4166276771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34"/>
          <p:cNvSpPr>
            <a:spLocks noChangeArrowheads="1"/>
          </p:cNvSpPr>
          <p:nvPr/>
        </p:nvSpPr>
        <p:spPr bwMode="auto">
          <a:xfrm>
            <a:off x="423863" y="1160463"/>
            <a:ext cx="8993187" cy="850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>
            <a:lvl1pPr>
              <a:defRPr kumimoji="1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9pPr>
          </a:lstStyle>
          <a:p>
            <a:pPr algn="ctr" eaLnBrk="1" latinLnBrk="1" hangingPunct="1">
              <a:defRPr/>
            </a:pPr>
            <a:r>
              <a:rPr lang="en-US" altLang="ko-KR" sz="4800" dirty="0">
                <a:solidFill>
                  <a:srgbClr val="00808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Malgun Gothic" panose="020B0503020000020004" pitchFamily="34" charset="-127"/>
                <a:ea typeface="Malgun Gothic" panose="020B0503020000020004" pitchFamily="34" charset="-127"/>
              </a:rPr>
              <a:t>MS-GROUP </a:t>
            </a:r>
          </a:p>
          <a:p>
            <a:pPr algn="ctr" eaLnBrk="1" latinLnBrk="1" hangingPunct="1">
              <a:defRPr/>
            </a:pPr>
            <a:r>
              <a:rPr lang="en-US" altLang="ko-KR" sz="4800" dirty="0">
                <a:solidFill>
                  <a:srgbClr val="00808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Malgun Gothic" panose="020B0503020000020004" pitchFamily="34" charset="-127"/>
                <a:ea typeface="Malgun Gothic" panose="020B0503020000020004" pitchFamily="34" charset="-127"/>
              </a:rPr>
              <a:t>HOT STAMPING</a:t>
            </a:r>
            <a:endParaRPr lang="en-US" altLang="ko-KR" sz="4800" dirty="0">
              <a:solidFill>
                <a:srgbClr val="00808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HY헤드라인M" pitchFamily="18" charset="-127"/>
              <a:ea typeface="HY헤드라인M" pitchFamily="18" charset="-127"/>
            </a:endParaRPr>
          </a:p>
        </p:txBody>
      </p:sp>
      <p:pic>
        <p:nvPicPr>
          <p:cNvPr id="18435" name="Picture 2" descr="그림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37" t="43575" r="1547" b="-398"/>
          <a:stretch>
            <a:fillRect/>
          </a:stretch>
        </p:blipFill>
        <p:spPr bwMode="auto">
          <a:xfrm>
            <a:off x="2979738" y="3068638"/>
            <a:ext cx="3881437" cy="264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302413"/>
      </p:ext>
    </p:extLst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/>
          <p:cNvSpPr txBox="1"/>
          <p:nvPr/>
        </p:nvSpPr>
        <p:spPr>
          <a:xfrm>
            <a:off x="612180" y="265301"/>
            <a:ext cx="3194464" cy="430887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r>
              <a:rPr lang="pt-BR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Estrutura de um Carro</a:t>
            </a:r>
            <a:endParaRPr lang="ko-KR" altLang="en-US" sz="2200" b="1" dirty="0">
              <a:solidFill>
                <a:schemeClr val="accent5">
                  <a:lumMod val="50000"/>
                </a:schemeClr>
              </a:solidFill>
              <a:latin typeface="Malgun Gothic" panose="020B0503020000020004" pitchFamily="34" charset="-127"/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  <p:pic>
        <p:nvPicPr>
          <p:cNvPr id="22" name="그림 21" descr="hyundai-i40-front-cross-side-view-120.jpg"/>
          <p:cNvPicPr>
            <a:picLocks noChangeAspect="1"/>
          </p:cNvPicPr>
          <p:nvPr/>
        </p:nvPicPr>
        <p:blipFill>
          <a:blip r:embed="rId3" cstate="print"/>
          <a:srcRect t="12960" b="7121"/>
          <a:stretch>
            <a:fillRect/>
          </a:stretch>
        </p:blipFill>
        <p:spPr>
          <a:xfrm>
            <a:off x="1099002" y="2514655"/>
            <a:ext cx="4669779" cy="2612425"/>
          </a:xfrm>
          <a:prstGeom prst="rect">
            <a:avLst/>
          </a:prstGeom>
        </p:spPr>
      </p:pic>
      <p:sp>
        <p:nvSpPr>
          <p:cNvPr id="29" name="TextBox 28"/>
          <p:cNvSpPr txBox="1"/>
          <p:nvPr/>
        </p:nvSpPr>
        <p:spPr>
          <a:xfrm>
            <a:off x="5525042" y="3582531"/>
            <a:ext cx="1019144" cy="545609"/>
          </a:xfrm>
          <a:prstGeom prst="rect">
            <a:avLst/>
          </a:prstGeom>
          <a:noFill/>
        </p:spPr>
        <p:txBody>
          <a:bodyPr wrap="none" lIns="82877" tIns="41439" rIns="82877" bIns="41439" rtlCol="0" anchor="t">
            <a:spAutoFit/>
          </a:bodyPr>
          <a:lstStyle/>
          <a:p>
            <a:pPr algn="ctr">
              <a:lnSpc>
                <a:spcPts val="1905"/>
              </a:lnSpc>
            </a:pPr>
            <a:r>
              <a:rPr lang="en-US" altLang="ko-KR" sz="1451" dirty="0" err="1">
                <a:solidFill>
                  <a:srgbClr val="C00000"/>
                </a:solidFill>
                <a:latin typeface="HY헤드라인M" pitchFamily="18" charset="-127"/>
                <a:ea typeface="HY헤드라인M" pitchFamily="18" charset="-127"/>
              </a:rPr>
              <a:t>Carroceria</a:t>
            </a:r>
            <a:endParaRPr lang="en-US" altLang="ko-KR" sz="1451" dirty="0">
              <a:solidFill>
                <a:srgbClr val="C00000"/>
              </a:solidFill>
              <a:latin typeface="HY헤드라인M" pitchFamily="18" charset="-127"/>
              <a:ea typeface="HY헤드라인M" pitchFamily="18" charset="-127"/>
            </a:endParaRPr>
          </a:p>
          <a:p>
            <a:pPr algn="ctr">
              <a:lnSpc>
                <a:spcPts val="1905"/>
              </a:lnSpc>
            </a:pPr>
            <a:r>
              <a:rPr lang="en-US" altLang="ko-KR" sz="1270" dirty="0">
                <a:latin typeface="HY헤드라인M" pitchFamily="18" charset="-127"/>
                <a:ea typeface="HY헤드라인M" pitchFamily="18" charset="-127"/>
              </a:rPr>
              <a:t>330kg/25%</a:t>
            </a:r>
            <a:endParaRPr lang="ko-KR" altLang="en-US" sz="127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3951355" y="5105045"/>
            <a:ext cx="938418" cy="453276"/>
          </a:xfrm>
          <a:prstGeom prst="rect">
            <a:avLst/>
          </a:prstGeom>
          <a:noFill/>
        </p:spPr>
        <p:txBody>
          <a:bodyPr wrap="none" lIns="82877" tIns="41439" rIns="82877" bIns="41439" rtlCol="0" anchor="t">
            <a:spAutoFit/>
          </a:bodyPr>
          <a:lstStyle/>
          <a:p>
            <a:pPr algn="ctr">
              <a:lnSpc>
                <a:spcPts val="1542"/>
              </a:lnSpc>
            </a:pP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Exterior</a:t>
            </a:r>
          </a:p>
          <a:p>
            <a:pPr algn="ctr">
              <a:lnSpc>
                <a:spcPts val="1542"/>
              </a:lnSpc>
            </a:pP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195kg/15%</a:t>
            </a:r>
            <a:endParaRPr lang="ko-KR" altLang="en-US" sz="1179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702052" y="2122792"/>
            <a:ext cx="1722286" cy="453276"/>
          </a:xfrm>
          <a:prstGeom prst="rect">
            <a:avLst/>
          </a:prstGeom>
          <a:noFill/>
        </p:spPr>
        <p:txBody>
          <a:bodyPr wrap="none" lIns="82877" tIns="41439" rIns="82877" bIns="41439" rtlCol="0" anchor="t">
            <a:spAutoFit/>
          </a:bodyPr>
          <a:lstStyle/>
          <a:p>
            <a:pPr algn="ctr">
              <a:lnSpc>
                <a:spcPts val="1542"/>
              </a:lnSpc>
            </a:pP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Electrical &amp; Electronics</a:t>
            </a:r>
          </a:p>
          <a:p>
            <a:pPr algn="ctr">
              <a:lnSpc>
                <a:spcPts val="1542"/>
              </a:lnSpc>
            </a:pP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80kg/6%</a:t>
            </a:r>
            <a:endParaRPr lang="ko-KR" altLang="en-US" sz="1179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411562" y="4082111"/>
            <a:ext cx="938418" cy="453276"/>
          </a:xfrm>
          <a:prstGeom prst="rect">
            <a:avLst/>
          </a:prstGeom>
          <a:noFill/>
        </p:spPr>
        <p:txBody>
          <a:bodyPr wrap="none" lIns="82877" tIns="41439" rIns="82877" bIns="41439" rtlCol="0" anchor="t">
            <a:spAutoFit/>
          </a:bodyPr>
          <a:lstStyle/>
          <a:p>
            <a:pPr algn="ctr">
              <a:lnSpc>
                <a:spcPts val="1542"/>
              </a:lnSpc>
            </a:pPr>
            <a:r>
              <a:rPr lang="en-US" altLang="ko-KR" sz="1270" dirty="0" err="1">
                <a:latin typeface="HY헤드라인M" pitchFamily="18" charset="-127"/>
                <a:ea typeface="HY헤드라인M" pitchFamily="18" charset="-127"/>
              </a:rPr>
              <a:t>Chassi</a:t>
            </a:r>
            <a:endParaRPr lang="en-US" altLang="ko-KR" sz="1270" dirty="0">
              <a:latin typeface="HY헤드라인M" pitchFamily="18" charset="-127"/>
              <a:ea typeface="HY헤드라인M" pitchFamily="18" charset="-127"/>
            </a:endParaRPr>
          </a:p>
          <a:p>
            <a:pPr algn="ctr">
              <a:lnSpc>
                <a:spcPts val="1542"/>
              </a:lnSpc>
            </a:pP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255kg/19%</a:t>
            </a:r>
            <a:endParaRPr lang="ko-KR" altLang="en-US" sz="1179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1849540" y="4735218"/>
            <a:ext cx="953678" cy="453276"/>
          </a:xfrm>
          <a:prstGeom prst="rect">
            <a:avLst/>
          </a:prstGeom>
          <a:noFill/>
        </p:spPr>
        <p:txBody>
          <a:bodyPr wrap="none" lIns="82877" tIns="41439" rIns="82877" bIns="41439" rtlCol="0" anchor="t">
            <a:spAutoFit/>
          </a:bodyPr>
          <a:lstStyle/>
          <a:p>
            <a:pPr algn="ctr">
              <a:lnSpc>
                <a:spcPts val="1542"/>
              </a:lnSpc>
            </a:pPr>
            <a:r>
              <a:rPr lang="en-US" altLang="ko-KR" sz="1270" dirty="0" err="1">
                <a:latin typeface="HY헤드라인M" pitchFamily="18" charset="-127"/>
                <a:ea typeface="HY헤드라인M" pitchFamily="18" charset="-127"/>
              </a:rPr>
              <a:t>Powertrain</a:t>
            </a:r>
            <a:endParaRPr lang="en-US" altLang="ko-KR" sz="1270" dirty="0">
              <a:latin typeface="HY헤드라인M" pitchFamily="18" charset="-127"/>
              <a:ea typeface="HY헤드라인M" pitchFamily="18" charset="-127"/>
            </a:endParaRPr>
          </a:p>
          <a:p>
            <a:pPr algn="ctr">
              <a:lnSpc>
                <a:spcPts val="1542"/>
              </a:lnSpc>
            </a:pP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285kg/21%</a:t>
            </a:r>
            <a:endParaRPr lang="ko-KR" altLang="en-US" sz="1179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3328394" y="2122792"/>
            <a:ext cx="1273446" cy="453276"/>
          </a:xfrm>
          <a:prstGeom prst="rect">
            <a:avLst/>
          </a:prstGeom>
          <a:noFill/>
        </p:spPr>
        <p:txBody>
          <a:bodyPr wrap="none" lIns="82877" tIns="41439" rIns="82877" bIns="41439" rtlCol="0" anchor="t">
            <a:spAutoFit/>
          </a:bodyPr>
          <a:lstStyle/>
          <a:p>
            <a:pPr algn="ctr">
              <a:lnSpc>
                <a:spcPts val="1542"/>
              </a:lnSpc>
            </a:pP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Interior &amp; </a:t>
            </a:r>
            <a:r>
              <a:rPr lang="en-US" altLang="ko-KR" sz="1179" dirty="0" err="1">
                <a:latin typeface="HY헤드라인M" pitchFamily="18" charset="-127"/>
                <a:ea typeface="HY헤드라인M" pitchFamily="18" charset="-127"/>
              </a:rPr>
              <a:t>Clima</a:t>
            </a:r>
            <a:endParaRPr lang="en-US" altLang="ko-KR" sz="1179" dirty="0">
              <a:latin typeface="HY헤드라인M" pitchFamily="18" charset="-127"/>
              <a:ea typeface="HY헤드라인M" pitchFamily="18" charset="-127"/>
            </a:endParaRPr>
          </a:p>
          <a:p>
            <a:pPr algn="ctr">
              <a:lnSpc>
                <a:spcPts val="1542"/>
              </a:lnSpc>
            </a:pP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185kg/14%</a:t>
            </a:r>
            <a:endParaRPr lang="ko-KR" altLang="en-US" sz="1179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610669" y="947201"/>
            <a:ext cx="5841170" cy="790804"/>
          </a:xfrm>
          <a:prstGeom prst="rect">
            <a:avLst/>
          </a:prstGeom>
          <a:noFill/>
        </p:spPr>
        <p:txBody>
          <a:bodyPr wrap="none" lIns="82877" tIns="41439" rIns="82877" bIns="41439" rtlCol="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lang="ko-KR" altLang="en-US" sz="1633" dirty="0">
                <a:latin typeface="HY헤드라인M" pitchFamily="18" charset="-127"/>
                <a:ea typeface="HY헤드라인M" pitchFamily="18" charset="-127"/>
              </a:rPr>
              <a:t>■ </a:t>
            </a:r>
            <a:r>
              <a:rPr lang="pt-BR" altLang="ko-KR" sz="1633" dirty="0">
                <a:latin typeface="HY헤드라인M" pitchFamily="18" charset="-127"/>
                <a:ea typeface="HY헤드라인M" pitchFamily="18" charset="-127"/>
              </a:rPr>
              <a:t>Carroceria</a:t>
            </a:r>
            <a:r>
              <a:rPr lang="ko-KR" altLang="pt-BR" sz="1633" dirty="0"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pt-BR" altLang="ko-KR" sz="1633" dirty="0">
                <a:latin typeface="HY헤드라인M" pitchFamily="18" charset="-127"/>
                <a:ea typeface="HY헤드라인M" pitchFamily="18" charset="-127"/>
              </a:rPr>
              <a:t>possui a maior proporção de peso do veículo</a:t>
            </a:r>
            <a:br>
              <a:rPr lang="en-US" altLang="ko-KR" sz="1633" dirty="0">
                <a:latin typeface="HY헤드라인M" pitchFamily="18" charset="-127"/>
                <a:ea typeface="HY헤드라인M" pitchFamily="18" charset="-127"/>
              </a:rPr>
            </a:br>
            <a:r>
              <a:rPr lang="en-US" altLang="ko-KR" sz="1633" dirty="0">
                <a:latin typeface="HY헤드라인M" pitchFamily="18" charset="-127"/>
                <a:ea typeface="HY헤드라인M" pitchFamily="18" charset="-127"/>
              </a:rPr>
              <a:t>                                            </a:t>
            </a:r>
            <a:endParaRPr lang="ko-KR" altLang="en-US" sz="1633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45" name="TextBox 44"/>
          <p:cNvSpPr txBox="1"/>
          <p:nvPr/>
        </p:nvSpPr>
        <p:spPr>
          <a:xfrm>
            <a:off x="1126757" y="5714876"/>
            <a:ext cx="1235743" cy="276048"/>
          </a:xfrm>
          <a:prstGeom prst="rect">
            <a:avLst/>
          </a:prstGeom>
          <a:noFill/>
        </p:spPr>
        <p:txBody>
          <a:bodyPr wrap="none" lIns="82877" tIns="41439" rIns="82877" bIns="41439" rtlCol="0" anchor="t">
            <a:spAutoFit/>
          </a:bodyPr>
          <a:lstStyle/>
          <a:p>
            <a:pPr algn="ctr">
              <a:lnSpc>
                <a:spcPts val="1542"/>
              </a:lnSpc>
            </a:pPr>
            <a:r>
              <a:rPr lang="en-US" altLang="ko-KR" sz="1270" dirty="0">
                <a:latin typeface="HY헤드라인M" pitchFamily="18" charset="-127"/>
                <a:ea typeface="HY헤드라인M" pitchFamily="18" charset="-127"/>
              </a:rPr>
              <a:t>Total : 1,330kg</a:t>
            </a:r>
            <a:endParaRPr lang="ko-KR" altLang="en-US" sz="127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7291167" y="2994737"/>
            <a:ext cx="2275194" cy="2742492"/>
          </a:xfrm>
          <a:prstGeom prst="rect">
            <a:avLst/>
          </a:prstGeom>
          <a:noFill/>
        </p:spPr>
        <p:txBody>
          <a:bodyPr wrap="none" lIns="82877" tIns="41439" rIns="82877" bIns="41439" rtlCol="0" anchor="t">
            <a:sp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en-US" altLang="ko-KR" sz="1270" b="1" dirty="0">
                <a:solidFill>
                  <a:srgbClr val="C00000"/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270" b="1" dirty="0" err="1">
                <a:solidFill>
                  <a:srgbClr val="C00000"/>
                </a:solidFill>
                <a:latin typeface="HY헤드라인M" pitchFamily="18" charset="-127"/>
                <a:ea typeface="HY헤드라인M" pitchFamily="18" charset="-127"/>
              </a:rPr>
              <a:t>Custo</a:t>
            </a:r>
            <a:r>
              <a:rPr lang="en-US" altLang="ko-KR" sz="1270" b="1" dirty="0">
                <a:solidFill>
                  <a:srgbClr val="C00000"/>
                </a:solidFill>
                <a:latin typeface="HY헤드라인M" pitchFamily="18" charset="-127"/>
                <a:ea typeface="HY헤드라인M" pitchFamily="18" charset="-127"/>
              </a:rPr>
              <a:t> de </a:t>
            </a:r>
            <a:r>
              <a:rPr lang="en-US" altLang="ko-KR" sz="1270" b="1" dirty="0" err="1">
                <a:solidFill>
                  <a:srgbClr val="C00000"/>
                </a:solidFill>
                <a:latin typeface="HY헤드라인M" pitchFamily="18" charset="-127"/>
                <a:ea typeface="HY헤드라인M" pitchFamily="18" charset="-127"/>
              </a:rPr>
              <a:t>Produção</a:t>
            </a:r>
            <a:endParaRPr lang="en-US" altLang="ko-KR" sz="1270" b="1" dirty="0">
              <a:solidFill>
                <a:srgbClr val="C00000"/>
              </a:solidFill>
              <a:latin typeface="HY헤드라인M" pitchFamily="18" charset="-127"/>
              <a:ea typeface="HY헤드라인M" pitchFamily="18" charset="-127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en-US" altLang="ko-KR" sz="1270" b="1" dirty="0">
                <a:solidFill>
                  <a:srgbClr val="C00000"/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270" b="1" dirty="0" err="1">
                <a:solidFill>
                  <a:srgbClr val="C00000"/>
                </a:solidFill>
                <a:latin typeface="HY헤드라인M" pitchFamily="18" charset="-127"/>
                <a:ea typeface="HY헤드라인M" pitchFamily="18" charset="-127"/>
              </a:rPr>
              <a:t>Segurança</a:t>
            </a:r>
            <a:endParaRPr lang="en-US" altLang="ko-KR" sz="1270" b="1" dirty="0">
              <a:solidFill>
                <a:srgbClr val="C00000"/>
              </a:solidFill>
              <a:latin typeface="HY헤드라인M" pitchFamily="18" charset="-127"/>
              <a:ea typeface="HY헤드라인M" pitchFamily="18" charset="-127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en-US" altLang="ko-KR" sz="1270" b="1" dirty="0">
                <a:solidFill>
                  <a:srgbClr val="C00000"/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270" b="1" dirty="0" err="1">
                <a:solidFill>
                  <a:srgbClr val="C00000"/>
                </a:solidFill>
                <a:latin typeface="HY헤드라인M" pitchFamily="18" charset="-127"/>
                <a:ea typeface="HY헤드라인M" pitchFamily="18" charset="-127"/>
              </a:rPr>
              <a:t>Custo</a:t>
            </a:r>
            <a:r>
              <a:rPr lang="en-US" altLang="ko-KR" sz="1270" b="1" dirty="0">
                <a:solidFill>
                  <a:srgbClr val="C00000"/>
                </a:solidFill>
                <a:latin typeface="HY헤드라인M" pitchFamily="18" charset="-127"/>
                <a:ea typeface="HY헤드라인M" pitchFamily="18" charset="-127"/>
              </a:rPr>
              <a:t> com </a:t>
            </a:r>
            <a:r>
              <a:rPr lang="en-US" altLang="ko-KR" sz="1270" b="1" dirty="0" err="1">
                <a:solidFill>
                  <a:srgbClr val="C00000"/>
                </a:solidFill>
                <a:latin typeface="HY헤드라인M" pitchFamily="18" charset="-127"/>
                <a:ea typeface="HY헤드라인M" pitchFamily="18" charset="-127"/>
              </a:rPr>
              <a:t>manutenção</a:t>
            </a:r>
            <a:endParaRPr lang="en-US" altLang="ko-KR" sz="1270" b="1" dirty="0">
              <a:solidFill>
                <a:srgbClr val="C00000"/>
              </a:solidFill>
              <a:latin typeface="HY헤드라인M" pitchFamily="18" charset="-127"/>
              <a:ea typeface="HY헤드라인M" pitchFamily="18" charset="-127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en-US" altLang="ko-KR" sz="1270" b="1" dirty="0">
                <a:solidFill>
                  <a:srgbClr val="C00000"/>
                </a:solidFill>
                <a:latin typeface="HY헤드라인M" pitchFamily="18" charset="-127"/>
                <a:ea typeface="HY헤드라인M" pitchFamily="18" charset="-127"/>
              </a:rPr>
              <a:t> “</a:t>
            </a:r>
            <a:r>
              <a:rPr lang="en-US" altLang="ko-KR" sz="1270" b="1" dirty="0" err="1">
                <a:solidFill>
                  <a:srgbClr val="C00000"/>
                </a:solidFill>
                <a:latin typeface="HY헤드라인M" pitchFamily="18" charset="-127"/>
                <a:ea typeface="HY헤드라인M" pitchFamily="18" charset="-127"/>
              </a:rPr>
              <a:t>Redução</a:t>
            </a:r>
            <a:r>
              <a:rPr lang="en-US" altLang="ko-KR" sz="1270" b="1" dirty="0">
                <a:solidFill>
                  <a:srgbClr val="C00000"/>
                </a:solidFill>
                <a:latin typeface="HY헤드라인M" pitchFamily="18" charset="-127"/>
                <a:ea typeface="HY헤드라인M" pitchFamily="18" charset="-127"/>
              </a:rPr>
              <a:t> de Peso”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en-US" altLang="ko-KR" sz="1270" b="1" dirty="0">
                <a:solidFill>
                  <a:srgbClr val="C00000"/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270" b="1" dirty="0" err="1">
                <a:solidFill>
                  <a:srgbClr val="C00000"/>
                </a:solidFill>
                <a:latin typeface="HY헤드라인M" pitchFamily="18" charset="-127"/>
                <a:ea typeface="HY헤드라인M" pitchFamily="18" charset="-127"/>
              </a:rPr>
              <a:t>Consumo</a:t>
            </a:r>
            <a:r>
              <a:rPr lang="en-US" altLang="ko-KR" sz="1270" b="1" dirty="0">
                <a:solidFill>
                  <a:srgbClr val="C00000"/>
                </a:solidFill>
                <a:latin typeface="HY헤드라인M" pitchFamily="18" charset="-127"/>
                <a:ea typeface="HY헤드라인M" pitchFamily="18" charset="-127"/>
              </a:rPr>
              <a:t> de </a:t>
            </a:r>
            <a:r>
              <a:rPr lang="en-US" altLang="ko-KR" sz="1270" b="1" dirty="0" err="1">
                <a:solidFill>
                  <a:srgbClr val="C00000"/>
                </a:solidFill>
                <a:latin typeface="HY헤드라인M" pitchFamily="18" charset="-127"/>
                <a:ea typeface="HY헤드라인M" pitchFamily="18" charset="-127"/>
              </a:rPr>
              <a:t>combustivel</a:t>
            </a:r>
            <a:endParaRPr lang="en-US" altLang="ko-KR" sz="1270" b="1" dirty="0">
              <a:solidFill>
                <a:srgbClr val="C00000"/>
              </a:solidFill>
              <a:latin typeface="HY헤드라인M" pitchFamily="18" charset="-127"/>
              <a:ea typeface="HY헤드라인M" pitchFamily="18" charset="-127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en-US" altLang="ko-KR" sz="1270" b="1" dirty="0">
                <a:solidFill>
                  <a:srgbClr val="C00000"/>
                </a:solidFill>
                <a:ea typeface="HY헤드라인M" pitchFamily="18" charset="-127"/>
              </a:rPr>
              <a:t> Design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en-US" altLang="ko-KR" sz="1270" b="1" dirty="0">
                <a:solidFill>
                  <a:srgbClr val="C00000"/>
                </a:solidFill>
                <a:ea typeface="HY헤드라인M" pitchFamily="18" charset="-127"/>
              </a:rPr>
              <a:t> Performance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en-US" altLang="ko-KR" sz="1270" b="1" dirty="0">
                <a:solidFill>
                  <a:srgbClr val="C00000"/>
                </a:solidFill>
                <a:ea typeface="HY헤드라인M" pitchFamily="18" charset="-127"/>
              </a:rPr>
              <a:t> </a:t>
            </a:r>
            <a:r>
              <a:rPr lang="en-US" altLang="ko-KR" sz="1270" b="1" dirty="0" err="1">
                <a:solidFill>
                  <a:srgbClr val="C00000"/>
                </a:solidFill>
                <a:ea typeface="HY헤드라인M" pitchFamily="18" charset="-127"/>
              </a:rPr>
              <a:t>Emissão</a:t>
            </a:r>
            <a:r>
              <a:rPr lang="en-US" altLang="ko-KR" sz="1270" b="1" dirty="0">
                <a:solidFill>
                  <a:srgbClr val="C00000"/>
                </a:solidFill>
                <a:ea typeface="HY헤드라인M" pitchFamily="18" charset="-127"/>
              </a:rPr>
              <a:t> de CO</a:t>
            </a:r>
            <a:r>
              <a:rPr lang="ko-KR" altLang="en-US" sz="1270" b="1" dirty="0">
                <a:solidFill>
                  <a:srgbClr val="C00000"/>
                </a:solidFill>
                <a:ea typeface="HY헤드라인M" pitchFamily="18" charset="-127"/>
              </a:rPr>
              <a:t>₂</a:t>
            </a:r>
            <a:r>
              <a:rPr lang="en-US" altLang="ko-KR" sz="726" b="1" dirty="0">
                <a:solidFill>
                  <a:srgbClr val="FF0000"/>
                </a:solidFill>
                <a:latin typeface="HY헤드라인M" pitchFamily="18" charset="-127"/>
                <a:ea typeface="HY헤드라인M" pitchFamily="18" charset="-127"/>
              </a:rPr>
              <a:t>                     </a:t>
            </a:r>
          </a:p>
          <a:p>
            <a:pPr>
              <a:lnSpc>
                <a:spcPct val="150000"/>
              </a:lnSpc>
            </a:pPr>
            <a:r>
              <a:rPr lang="ko-KR" altLang="en-US" sz="726" dirty="0">
                <a:solidFill>
                  <a:schemeClr val="tx1">
                    <a:lumMod val="50000"/>
                    <a:lumOff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                     </a:t>
            </a:r>
            <a:endParaRPr lang="en-US" altLang="ko-KR" sz="726" dirty="0">
              <a:solidFill>
                <a:schemeClr val="tx1">
                  <a:lumMod val="50000"/>
                  <a:lumOff val="50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  <a:p>
            <a:pPr>
              <a:lnSpc>
                <a:spcPct val="150000"/>
              </a:lnSpc>
            </a:pPr>
            <a:r>
              <a:rPr lang="ko-KR" altLang="en-US" sz="726" dirty="0">
                <a:solidFill>
                  <a:schemeClr val="tx1">
                    <a:lumMod val="50000"/>
                    <a:lumOff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                     </a:t>
            </a:r>
            <a:endParaRPr lang="ko-KR" altLang="en-US" sz="1179" dirty="0">
              <a:solidFill>
                <a:schemeClr val="tx1">
                  <a:lumMod val="50000"/>
                  <a:lumOff val="50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47" name="직사각형 46"/>
          <p:cNvSpPr/>
          <p:nvPr/>
        </p:nvSpPr>
        <p:spPr bwMode="auto">
          <a:xfrm>
            <a:off x="9313384" y="6402574"/>
            <a:ext cx="457174" cy="241557"/>
          </a:xfrm>
          <a:prstGeom prst="rect">
            <a:avLst/>
          </a:prstGeom>
          <a:noFill/>
          <a:ln w="1905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</a:bodyPr>
          <a:lstStyle/>
          <a:p>
            <a:pPr marL="343884" indent="-343884" algn="ctr" defTabSz="828774">
              <a:lnSpc>
                <a:spcPct val="150000"/>
              </a:lnSpc>
              <a:spcBef>
                <a:spcPct val="50000"/>
              </a:spcBef>
            </a:pPr>
            <a:r>
              <a:rPr lang="en-US" altLang="ko-KR" sz="998" dirty="0">
                <a:solidFill>
                  <a:schemeClr val="bg2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P.03</a:t>
            </a:r>
            <a:endParaRPr lang="ko-KR" altLang="en-US" sz="998" dirty="0">
              <a:solidFill>
                <a:schemeClr val="bg2">
                  <a:lumMod val="50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23" name="왼쪽 중괄호 22"/>
          <p:cNvSpPr/>
          <p:nvPr/>
        </p:nvSpPr>
        <p:spPr bwMode="auto">
          <a:xfrm>
            <a:off x="6688013" y="3140713"/>
            <a:ext cx="560883" cy="2988930"/>
          </a:xfrm>
          <a:prstGeom prst="leftBrace">
            <a:avLst>
              <a:gd name="adj1" fmla="val 53405"/>
              <a:gd name="adj2" fmla="val 20590"/>
            </a:avLst>
          </a:prstGeom>
          <a:noFill/>
          <a:ln w="2540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82877" tIns="41439" rIns="82877" bIns="41439" numCol="1" rtlCol="0" anchor="t" anchorCtr="0" compatLnSpc="1">
            <a:prstTxWarp prst="textNoShape">
              <a:avLst/>
            </a:prstTxWarp>
          </a:bodyPr>
          <a:lstStyle/>
          <a:p>
            <a:pPr marL="343884" indent="-343884" algn="ctr" defTabSz="828774">
              <a:lnSpc>
                <a:spcPct val="150000"/>
              </a:lnSpc>
              <a:spcBef>
                <a:spcPct val="50000"/>
              </a:spcBef>
            </a:pPr>
            <a:endParaRPr lang="ko-KR" altLang="en-US" sz="1270" dirty="0">
              <a:solidFill>
                <a:srgbClr val="5F5F5F"/>
              </a:solidFill>
            </a:endParaRPr>
          </a:p>
        </p:txBody>
      </p:sp>
      <p:cxnSp>
        <p:nvCxnSpPr>
          <p:cNvPr id="26" name="직선 화살표 연결선 25"/>
          <p:cNvCxnSpPr>
            <a:cxnSpLocks/>
          </p:cNvCxnSpPr>
          <p:nvPr/>
        </p:nvCxnSpPr>
        <p:spPr bwMode="auto">
          <a:xfrm>
            <a:off x="9541971" y="1339978"/>
            <a:ext cx="0" cy="309239"/>
          </a:xfrm>
          <a:prstGeom prst="straightConnector1">
            <a:avLst/>
          </a:prstGeom>
          <a:solidFill>
            <a:schemeClr val="accent1"/>
          </a:solidFill>
          <a:ln w="349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pic>
        <p:nvPicPr>
          <p:cNvPr id="51201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grayscl/>
          </a:blip>
          <a:srcRect/>
          <a:stretch>
            <a:fillRect/>
          </a:stretch>
        </p:blipFill>
        <p:spPr bwMode="auto">
          <a:xfrm flipH="1">
            <a:off x="6781698" y="1665618"/>
            <a:ext cx="2416494" cy="14255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42">
            <a:extLst>
              <a:ext uri="{FF2B5EF4-FFF2-40B4-BE49-F238E27FC236}">
                <a16:creationId xmlns:a16="http://schemas.microsoft.com/office/drawing/2014/main" id="{496E53AD-C766-9199-78CD-CB0145AF23E7}"/>
              </a:ext>
            </a:extLst>
          </p:cNvPr>
          <p:cNvSpPr txBox="1"/>
          <p:nvPr/>
        </p:nvSpPr>
        <p:spPr>
          <a:xfrm>
            <a:off x="6601570" y="1339978"/>
            <a:ext cx="2940401" cy="276048"/>
          </a:xfrm>
          <a:prstGeom prst="rect">
            <a:avLst/>
          </a:prstGeom>
          <a:noFill/>
        </p:spPr>
        <p:txBody>
          <a:bodyPr wrap="square" lIns="82877" tIns="41439" rIns="82877" bIns="41439" rtlCol="0" anchor="t">
            <a:spAutoFit/>
          </a:bodyPr>
          <a:lstStyle/>
          <a:p>
            <a:pPr algn="ctr">
              <a:lnSpc>
                <a:spcPts val="1542"/>
              </a:lnSpc>
            </a:pPr>
            <a:r>
              <a:rPr lang="en-US" altLang="ko-KR" sz="1600" b="1" dirty="0" err="1">
                <a:latin typeface="HY헤드라인M" pitchFamily="18" charset="-127"/>
                <a:ea typeface="HY헤드라인M" pitchFamily="18" charset="-127"/>
              </a:rPr>
              <a:t>Redução</a:t>
            </a:r>
            <a:r>
              <a:rPr lang="en-US" altLang="ko-KR" sz="1600" b="1" dirty="0">
                <a:latin typeface="HY헤드라인M" pitchFamily="18" charset="-127"/>
                <a:ea typeface="HY헤드라인M" pitchFamily="18" charset="-127"/>
              </a:rPr>
              <a:t> de Peso </a:t>
            </a:r>
            <a:endParaRPr lang="ko-KR" altLang="en-US" sz="1600" b="1" dirty="0">
              <a:latin typeface="HY헤드라인M" pitchFamily="18" charset="-127"/>
              <a:ea typeface="HY헤드라인M" pitchFamily="18" charset="-127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직사각형 118"/>
          <p:cNvSpPr/>
          <p:nvPr/>
        </p:nvSpPr>
        <p:spPr bwMode="auto">
          <a:xfrm>
            <a:off x="1815210" y="5663258"/>
            <a:ext cx="326553" cy="3918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905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</a:bodyPr>
          <a:lstStyle/>
          <a:p>
            <a:pPr marL="343884" indent="-343884" algn="ctr" defTabSz="828774">
              <a:lnSpc>
                <a:spcPct val="150000"/>
              </a:lnSpc>
              <a:spcBef>
                <a:spcPct val="50000"/>
              </a:spcBef>
            </a:pPr>
            <a:endParaRPr lang="ko-KR" altLang="en-US" sz="1270" dirty="0">
              <a:solidFill>
                <a:schemeClr val="bg2">
                  <a:lumMod val="50000"/>
                </a:schemeClr>
              </a:solidFill>
              <a:latin typeface="나눔고딕" pitchFamily="50" charset="-127"/>
              <a:ea typeface="나눔고딕" pitchFamily="50" charset="-127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12180" y="265303"/>
            <a:ext cx="5349862" cy="430887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r>
              <a:rPr lang="pt-BR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Visão Geral da Estrutura da Carroceria</a:t>
            </a:r>
            <a:endParaRPr lang="ko-KR" altLang="en-US" sz="2200" b="1" dirty="0">
              <a:solidFill>
                <a:schemeClr val="accent5">
                  <a:lumMod val="50000"/>
                </a:schemeClr>
              </a:solidFill>
              <a:latin typeface="Malgun Gothic" panose="020B0503020000020004" pitchFamily="34" charset="-127"/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610672" y="947199"/>
            <a:ext cx="3977968" cy="412111"/>
          </a:xfrm>
          <a:prstGeom prst="rect">
            <a:avLst/>
          </a:prstGeom>
          <a:noFill/>
        </p:spPr>
        <p:txBody>
          <a:bodyPr wrap="none" lIns="82877" tIns="41439" rIns="82877" bIns="41439" rtlCol="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lang="ko-KR" altLang="en-US" sz="1633" dirty="0">
                <a:latin typeface="HY헤드라인M" pitchFamily="18" charset="-127"/>
                <a:ea typeface="HY헤드라인M" pitchFamily="18" charset="-127"/>
              </a:rPr>
              <a:t>◆ </a:t>
            </a:r>
            <a:r>
              <a:rPr lang="pt-BR" altLang="ko-KR" sz="1633" dirty="0">
                <a:latin typeface="HY헤드라인M" pitchFamily="18" charset="-127"/>
                <a:ea typeface="HY헤드라인M" pitchFamily="18" charset="-127"/>
              </a:rPr>
              <a:t>Carroceria Otimizada contra Colisões</a:t>
            </a:r>
            <a:endParaRPr lang="ko-KR" altLang="en-US" sz="1633" dirty="0">
              <a:latin typeface="HY헤드라인M" pitchFamily="18" charset="-127"/>
              <a:ea typeface="HY헤드라인M" pitchFamily="18" charset="-127"/>
            </a:endParaRPr>
          </a:p>
        </p:txBody>
      </p:sp>
      <p:grpSp>
        <p:nvGrpSpPr>
          <p:cNvPr id="110" name="그룹 109"/>
          <p:cNvGrpSpPr/>
          <p:nvPr/>
        </p:nvGrpSpPr>
        <p:grpSpPr>
          <a:xfrm>
            <a:off x="1491536" y="1796234"/>
            <a:ext cx="3592086" cy="4258889"/>
            <a:chOff x="908382" y="2268463"/>
            <a:chExt cx="3646230" cy="4323084"/>
          </a:xfrm>
        </p:grpSpPr>
        <p:pic>
          <p:nvPicPr>
            <p:cNvPr id="57352" name="Picture 8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/>
                </a:clrFrom>
                <a:clrTo>
                  <a:srgbClr val="000000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306562" y="2268463"/>
              <a:ext cx="3248050" cy="15749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7354" name="Picture 10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000000"/>
                </a:clrFrom>
                <a:clrTo>
                  <a:srgbClr val="000000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908382" y="3246902"/>
              <a:ext cx="569621" cy="6480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7355" name="Picture 11"/>
            <p:cNvPicPr>
              <a:picLocks noChangeAspect="1" noChangeArrowheads="1"/>
            </p:cNvPicPr>
            <p:nvPr/>
          </p:nvPicPr>
          <p:blipFill>
            <a:blip r:embed="rId5" cstate="print">
              <a:clrChange>
                <a:clrFrom>
                  <a:srgbClr val="000000"/>
                </a:clrFrom>
                <a:clrTo>
                  <a:srgbClr val="000000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314252" y="4644727"/>
              <a:ext cx="3228271" cy="19468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7356" name="Picture 12"/>
            <p:cNvPicPr>
              <a:picLocks noChangeAspect="1" noChangeArrowheads="1"/>
            </p:cNvPicPr>
            <p:nvPr/>
          </p:nvPicPr>
          <p:blipFill>
            <a:blip r:embed="rId6" cstate="print">
              <a:clrChange>
                <a:clrFrom>
                  <a:srgbClr val="000000"/>
                </a:clrFrom>
                <a:clrTo>
                  <a:srgbClr val="000000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031331" y="5778247"/>
              <a:ext cx="386025" cy="6480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1" name="오른쪽 화살표 40"/>
            <p:cNvSpPr/>
            <p:nvPr/>
          </p:nvSpPr>
          <p:spPr bwMode="auto">
            <a:xfrm>
              <a:off x="1469900" y="3366518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25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47" name="오른쪽 화살표 46"/>
            <p:cNvSpPr/>
            <p:nvPr/>
          </p:nvSpPr>
          <p:spPr bwMode="auto">
            <a:xfrm>
              <a:off x="1932829" y="3369023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25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48" name="오른쪽 화살표 47"/>
            <p:cNvSpPr/>
            <p:nvPr/>
          </p:nvSpPr>
          <p:spPr bwMode="auto">
            <a:xfrm rot="19780471">
              <a:off x="1899344" y="3054179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25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49" name="오른쪽 화살표 48"/>
            <p:cNvSpPr/>
            <p:nvPr/>
          </p:nvSpPr>
          <p:spPr bwMode="auto">
            <a:xfrm rot="2223583">
              <a:off x="2349498" y="3555010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50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50" name="오른쪽 화살표 49"/>
            <p:cNvSpPr/>
            <p:nvPr/>
          </p:nvSpPr>
          <p:spPr bwMode="auto">
            <a:xfrm>
              <a:off x="2338807" y="2984055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50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51" name="오른쪽 화살표 50"/>
            <p:cNvSpPr/>
            <p:nvPr/>
          </p:nvSpPr>
          <p:spPr bwMode="auto">
            <a:xfrm rot="19954825">
              <a:off x="2313878" y="2853011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50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52" name="오른쪽 화살표 51"/>
            <p:cNvSpPr/>
            <p:nvPr/>
          </p:nvSpPr>
          <p:spPr bwMode="auto">
            <a:xfrm rot="2022327">
              <a:off x="2307975" y="3096668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50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53" name="오른쪽 화살표 52"/>
            <p:cNvSpPr/>
            <p:nvPr/>
          </p:nvSpPr>
          <p:spPr bwMode="auto">
            <a:xfrm rot="5400000">
              <a:off x="2500782" y="3385494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50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54" name="오른쪽 화살표 53"/>
            <p:cNvSpPr/>
            <p:nvPr/>
          </p:nvSpPr>
          <p:spPr bwMode="auto">
            <a:xfrm rot="21218370">
              <a:off x="2731252" y="2938857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75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55" name="오른쪽 화살표 54"/>
            <p:cNvSpPr/>
            <p:nvPr/>
          </p:nvSpPr>
          <p:spPr bwMode="auto">
            <a:xfrm rot="20265631">
              <a:off x="2755858" y="2659036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75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56" name="오른쪽 화살표 55"/>
            <p:cNvSpPr/>
            <p:nvPr/>
          </p:nvSpPr>
          <p:spPr bwMode="auto">
            <a:xfrm rot="449860">
              <a:off x="2761247" y="3225167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75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57" name="오른쪽 화살표 56"/>
            <p:cNvSpPr/>
            <p:nvPr/>
          </p:nvSpPr>
          <p:spPr bwMode="auto">
            <a:xfrm>
              <a:off x="2709085" y="3657439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75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58" name="오른쪽 화살표 57"/>
            <p:cNvSpPr/>
            <p:nvPr/>
          </p:nvSpPr>
          <p:spPr bwMode="auto">
            <a:xfrm>
              <a:off x="3113897" y="3652676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90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59" name="오른쪽 화살표 58"/>
            <p:cNvSpPr/>
            <p:nvPr/>
          </p:nvSpPr>
          <p:spPr bwMode="auto">
            <a:xfrm>
              <a:off x="3546500" y="3636615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90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60" name="오른쪽 화살표 59"/>
            <p:cNvSpPr/>
            <p:nvPr/>
          </p:nvSpPr>
          <p:spPr bwMode="auto">
            <a:xfrm>
              <a:off x="3978548" y="3636615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90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61" name="오른쪽 화살표 60"/>
            <p:cNvSpPr/>
            <p:nvPr/>
          </p:nvSpPr>
          <p:spPr bwMode="auto">
            <a:xfrm rot="603820">
              <a:off x="3168925" y="3279428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90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62" name="오른쪽 화살표 61"/>
            <p:cNvSpPr/>
            <p:nvPr/>
          </p:nvSpPr>
          <p:spPr bwMode="auto">
            <a:xfrm rot="21426007">
              <a:off x="3175250" y="2901502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90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63" name="모서리가 둥근 직사각형 62"/>
            <p:cNvSpPr/>
            <p:nvPr/>
          </p:nvSpPr>
          <p:spPr bwMode="auto">
            <a:xfrm>
              <a:off x="1169864" y="3099247"/>
              <a:ext cx="324000" cy="180000"/>
            </a:xfrm>
            <a:prstGeom prst="roundRect">
              <a:avLst/>
            </a:prstGeom>
            <a:solidFill>
              <a:srgbClr val="0070C0"/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r>
                <a:rPr lang="en-US" altLang="ko-KR" sz="726" dirty="0">
                  <a:solidFill>
                    <a:schemeClr val="bg1"/>
                  </a:solidFill>
                  <a:latin typeface="HY헤드라인M" pitchFamily="18" charset="-127"/>
                  <a:ea typeface="HY헤드라인M" pitchFamily="18" charset="-127"/>
                </a:rPr>
                <a:t>100%</a:t>
              </a:r>
              <a:endParaRPr lang="ko-KR" altLang="en-US" sz="726" dirty="0">
                <a:solidFill>
                  <a:schemeClr val="bg1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64" name="모서리가 둥근 직사각형 63"/>
            <p:cNvSpPr/>
            <p:nvPr/>
          </p:nvSpPr>
          <p:spPr bwMode="auto">
            <a:xfrm>
              <a:off x="1981374" y="2772519"/>
              <a:ext cx="288000" cy="180000"/>
            </a:xfrm>
            <a:prstGeom prst="roundRect">
              <a:avLst/>
            </a:prstGeom>
            <a:solidFill>
              <a:srgbClr val="0070C0"/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r>
                <a:rPr lang="en-US" altLang="ko-KR" sz="726" dirty="0">
                  <a:solidFill>
                    <a:schemeClr val="bg1"/>
                  </a:solidFill>
                  <a:latin typeface="HY헤드라인M" pitchFamily="18" charset="-127"/>
                  <a:ea typeface="HY헤드라인M" pitchFamily="18" charset="-127"/>
                </a:rPr>
                <a:t>11%</a:t>
              </a:r>
              <a:endParaRPr lang="ko-KR" altLang="en-US" sz="726" dirty="0">
                <a:solidFill>
                  <a:schemeClr val="bg1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65" name="모서리가 둥근 직사각형 64"/>
            <p:cNvSpPr/>
            <p:nvPr/>
          </p:nvSpPr>
          <p:spPr bwMode="auto">
            <a:xfrm>
              <a:off x="2025824" y="3564607"/>
              <a:ext cx="288000" cy="180000"/>
            </a:xfrm>
            <a:prstGeom prst="roundRect">
              <a:avLst/>
            </a:prstGeom>
            <a:solidFill>
              <a:srgbClr val="0070C0"/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r>
                <a:rPr lang="en-US" altLang="ko-KR" sz="726" dirty="0">
                  <a:solidFill>
                    <a:schemeClr val="bg1"/>
                  </a:solidFill>
                  <a:latin typeface="HY헤드라인M" pitchFamily="18" charset="-127"/>
                  <a:ea typeface="HY헤드라인M" pitchFamily="18" charset="-127"/>
                </a:rPr>
                <a:t>89%</a:t>
              </a:r>
              <a:endParaRPr lang="ko-KR" altLang="en-US" sz="726" dirty="0">
                <a:solidFill>
                  <a:schemeClr val="bg1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66" name="모서리가 둥근 직사각형 65"/>
            <p:cNvSpPr/>
            <p:nvPr/>
          </p:nvSpPr>
          <p:spPr bwMode="auto">
            <a:xfrm>
              <a:off x="2754412" y="3348583"/>
              <a:ext cx="288000" cy="180000"/>
            </a:xfrm>
            <a:prstGeom prst="roundRect">
              <a:avLst/>
            </a:prstGeom>
            <a:solidFill>
              <a:srgbClr val="0070C0"/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r>
                <a:rPr lang="en-US" altLang="ko-KR" sz="726" dirty="0">
                  <a:solidFill>
                    <a:schemeClr val="bg1"/>
                  </a:solidFill>
                  <a:latin typeface="HY헤드라인M" pitchFamily="18" charset="-127"/>
                  <a:ea typeface="HY헤드라인M" pitchFamily="18" charset="-127"/>
                </a:rPr>
                <a:t>12%</a:t>
              </a:r>
              <a:endParaRPr lang="ko-KR" altLang="en-US" sz="726" dirty="0">
                <a:solidFill>
                  <a:schemeClr val="bg1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67" name="모서리가 둥근 직사각형 66"/>
            <p:cNvSpPr/>
            <p:nvPr/>
          </p:nvSpPr>
          <p:spPr bwMode="auto">
            <a:xfrm>
              <a:off x="2722662" y="3806031"/>
              <a:ext cx="288000" cy="180000"/>
            </a:xfrm>
            <a:prstGeom prst="roundRect">
              <a:avLst/>
            </a:prstGeom>
            <a:solidFill>
              <a:srgbClr val="0070C0"/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r>
                <a:rPr lang="en-US" altLang="ko-KR" sz="726" dirty="0">
                  <a:solidFill>
                    <a:schemeClr val="bg1"/>
                  </a:solidFill>
                  <a:latin typeface="HY헤드라인M" pitchFamily="18" charset="-127"/>
                  <a:ea typeface="HY헤드라인M" pitchFamily="18" charset="-127"/>
                </a:rPr>
                <a:t>64%</a:t>
              </a:r>
              <a:endParaRPr lang="ko-KR" altLang="en-US" sz="726" dirty="0">
                <a:solidFill>
                  <a:schemeClr val="bg1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68" name="모서리가 둥근 직사각형 67"/>
            <p:cNvSpPr/>
            <p:nvPr/>
          </p:nvSpPr>
          <p:spPr bwMode="auto">
            <a:xfrm>
              <a:off x="2673896" y="2459087"/>
              <a:ext cx="288000" cy="180000"/>
            </a:xfrm>
            <a:prstGeom prst="roundRect">
              <a:avLst/>
            </a:prstGeom>
            <a:solidFill>
              <a:srgbClr val="0070C0"/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r>
                <a:rPr lang="en-US" altLang="ko-KR" sz="726" dirty="0">
                  <a:solidFill>
                    <a:schemeClr val="bg1"/>
                  </a:solidFill>
                  <a:latin typeface="HY헤드라인M" pitchFamily="18" charset="-127"/>
                  <a:ea typeface="HY헤드라인M" pitchFamily="18" charset="-127"/>
                </a:rPr>
                <a:t>24%</a:t>
              </a:r>
              <a:endParaRPr lang="ko-KR" altLang="en-US" sz="726" dirty="0">
                <a:solidFill>
                  <a:schemeClr val="bg1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69" name="오른쪽 화살표 68"/>
            <p:cNvSpPr/>
            <p:nvPr/>
          </p:nvSpPr>
          <p:spPr bwMode="auto">
            <a:xfrm>
              <a:off x="1501600" y="6054503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25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70" name="오른쪽 화살표 69"/>
            <p:cNvSpPr/>
            <p:nvPr/>
          </p:nvSpPr>
          <p:spPr bwMode="auto">
            <a:xfrm>
              <a:off x="1501600" y="5076775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25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71" name="오른쪽 화살표 70"/>
            <p:cNvSpPr/>
            <p:nvPr/>
          </p:nvSpPr>
          <p:spPr bwMode="auto">
            <a:xfrm rot="16200000">
              <a:off x="1258092" y="5788918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25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72" name="오른쪽 화살표 71"/>
            <p:cNvSpPr/>
            <p:nvPr/>
          </p:nvSpPr>
          <p:spPr bwMode="auto">
            <a:xfrm rot="16200000">
              <a:off x="1258092" y="5307091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25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73" name="오른쪽 화살표 72"/>
            <p:cNvSpPr/>
            <p:nvPr/>
          </p:nvSpPr>
          <p:spPr bwMode="auto">
            <a:xfrm>
              <a:off x="1859853" y="5075388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50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74" name="오른쪽 화살표 73"/>
            <p:cNvSpPr/>
            <p:nvPr/>
          </p:nvSpPr>
          <p:spPr bwMode="auto">
            <a:xfrm>
              <a:off x="1859853" y="6046787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50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75" name="오른쪽 화살표 74"/>
            <p:cNvSpPr/>
            <p:nvPr/>
          </p:nvSpPr>
          <p:spPr bwMode="auto">
            <a:xfrm rot="390723">
              <a:off x="2266253" y="5126188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50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76" name="오른쪽 화살표 75"/>
            <p:cNvSpPr/>
            <p:nvPr/>
          </p:nvSpPr>
          <p:spPr bwMode="auto">
            <a:xfrm rot="20981462">
              <a:off x="2264690" y="5989714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50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77" name="오른쪽 화살표 76"/>
            <p:cNvSpPr/>
            <p:nvPr/>
          </p:nvSpPr>
          <p:spPr bwMode="auto">
            <a:xfrm rot="19155425">
              <a:off x="2225022" y="4951715"/>
              <a:ext cx="50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50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78" name="오른쪽 화살표 77"/>
            <p:cNvSpPr/>
            <p:nvPr/>
          </p:nvSpPr>
          <p:spPr bwMode="auto">
            <a:xfrm rot="2510886">
              <a:off x="2218126" y="6168806"/>
              <a:ext cx="50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50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79" name="오른쪽 화살표 78"/>
            <p:cNvSpPr/>
            <p:nvPr/>
          </p:nvSpPr>
          <p:spPr bwMode="auto">
            <a:xfrm rot="2722392">
              <a:off x="2239290" y="5218190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50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80" name="오른쪽 화살표 79"/>
            <p:cNvSpPr/>
            <p:nvPr/>
          </p:nvSpPr>
          <p:spPr bwMode="auto">
            <a:xfrm rot="18849405">
              <a:off x="2241918" y="5878020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50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81" name="오른쪽 화살표 80"/>
            <p:cNvSpPr/>
            <p:nvPr/>
          </p:nvSpPr>
          <p:spPr bwMode="auto">
            <a:xfrm>
              <a:off x="2698766" y="4789550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75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82" name="오른쪽 화살표 81"/>
            <p:cNvSpPr/>
            <p:nvPr/>
          </p:nvSpPr>
          <p:spPr bwMode="auto">
            <a:xfrm>
              <a:off x="2698766" y="5148783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75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83" name="오른쪽 화살표 82"/>
            <p:cNvSpPr/>
            <p:nvPr/>
          </p:nvSpPr>
          <p:spPr bwMode="auto">
            <a:xfrm>
              <a:off x="2698766" y="5342582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75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84" name="오른쪽 화살표 83"/>
            <p:cNvSpPr/>
            <p:nvPr/>
          </p:nvSpPr>
          <p:spPr bwMode="auto">
            <a:xfrm>
              <a:off x="2698766" y="5790505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75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85" name="오른쪽 화살표 84"/>
            <p:cNvSpPr/>
            <p:nvPr/>
          </p:nvSpPr>
          <p:spPr bwMode="auto">
            <a:xfrm>
              <a:off x="2698766" y="5984304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75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86" name="오른쪽 화살표 85"/>
            <p:cNvSpPr/>
            <p:nvPr/>
          </p:nvSpPr>
          <p:spPr bwMode="auto">
            <a:xfrm>
              <a:off x="2698766" y="6272336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75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87" name="오른쪽 화살표 86"/>
            <p:cNvSpPr/>
            <p:nvPr/>
          </p:nvSpPr>
          <p:spPr bwMode="auto">
            <a:xfrm>
              <a:off x="3075310" y="4787776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90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88" name="오른쪽 화살표 87"/>
            <p:cNvSpPr/>
            <p:nvPr/>
          </p:nvSpPr>
          <p:spPr bwMode="auto">
            <a:xfrm>
              <a:off x="3075310" y="5342582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90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89" name="오른쪽 화살표 88"/>
            <p:cNvSpPr/>
            <p:nvPr/>
          </p:nvSpPr>
          <p:spPr bwMode="auto">
            <a:xfrm>
              <a:off x="3075310" y="5790505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90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90" name="오른쪽 화살표 89"/>
            <p:cNvSpPr/>
            <p:nvPr/>
          </p:nvSpPr>
          <p:spPr bwMode="auto">
            <a:xfrm>
              <a:off x="3075310" y="6278686"/>
              <a:ext cx="324000" cy="126000"/>
            </a:xfrm>
            <a:prstGeom prst="rightArrow">
              <a:avLst>
                <a:gd name="adj1" fmla="val 50000"/>
                <a:gd name="adj2" fmla="val 138185"/>
              </a:avLst>
            </a:prstGeom>
            <a:solidFill>
              <a:schemeClr val="accent1">
                <a:lumMod val="90000"/>
                <a:alpha val="90000"/>
              </a:schemeClr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70" dirty="0">
                <a:solidFill>
                  <a:schemeClr val="bg2">
                    <a:lumMod val="50000"/>
                  </a:schemeClr>
                </a:solidFill>
                <a:latin typeface="나눔고딕" pitchFamily="50" charset="-127"/>
                <a:ea typeface="나눔고딕" pitchFamily="50" charset="-127"/>
              </a:endParaRPr>
            </a:p>
          </p:txBody>
        </p:sp>
        <p:sp>
          <p:nvSpPr>
            <p:cNvPr id="91" name="모서리가 둥근 직사각형 90"/>
            <p:cNvSpPr/>
            <p:nvPr/>
          </p:nvSpPr>
          <p:spPr bwMode="auto">
            <a:xfrm>
              <a:off x="1506461" y="5868863"/>
              <a:ext cx="288000" cy="180000"/>
            </a:xfrm>
            <a:prstGeom prst="roundRect">
              <a:avLst/>
            </a:prstGeom>
            <a:solidFill>
              <a:srgbClr val="0070C0"/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r>
                <a:rPr lang="en-US" altLang="ko-KR" sz="726" dirty="0">
                  <a:solidFill>
                    <a:schemeClr val="bg1"/>
                  </a:solidFill>
                  <a:latin typeface="HY헤드라인M" pitchFamily="18" charset="-127"/>
                  <a:ea typeface="HY헤드라인M" pitchFamily="18" charset="-127"/>
                </a:rPr>
                <a:t>80%</a:t>
              </a:r>
              <a:endParaRPr lang="ko-KR" altLang="en-US" sz="726" dirty="0">
                <a:solidFill>
                  <a:schemeClr val="bg1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92" name="모서리가 둥근 직사각형 91"/>
            <p:cNvSpPr/>
            <p:nvPr/>
          </p:nvSpPr>
          <p:spPr bwMode="auto">
            <a:xfrm>
              <a:off x="1264541" y="5542409"/>
              <a:ext cx="288000" cy="180000"/>
            </a:xfrm>
            <a:prstGeom prst="roundRect">
              <a:avLst/>
            </a:prstGeom>
            <a:solidFill>
              <a:srgbClr val="0070C0"/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r>
                <a:rPr lang="en-US" altLang="ko-KR" sz="726" dirty="0">
                  <a:solidFill>
                    <a:schemeClr val="bg1"/>
                  </a:solidFill>
                  <a:latin typeface="HY헤드라인M" pitchFamily="18" charset="-127"/>
                  <a:ea typeface="HY헤드라인M" pitchFamily="18" charset="-127"/>
                </a:rPr>
                <a:t>20%</a:t>
              </a:r>
              <a:endParaRPr lang="ko-KR" altLang="en-US" sz="726" dirty="0">
                <a:solidFill>
                  <a:schemeClr val="bg1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93" name="모서리가 둥근 직사각형 92"/>
            <p:cNvSpPr/>
            <p:nvPr/>
          </p:nvSpPr>
          <p:spPr bwMode="auto">
            <a:xfrm>
              <a:off x="1510107" y="4856287"/>
              <a:ext cx="288000" cy="180000"/>
            </a:xfrm>
            <a:prstGeom prst="roundRect">
              <a:avLst/>
            </a:prstGeom>
            <a:solidFill>
              <a:srgbClr val="0070C0"/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r>
                <a:rPr lang="en-US" altLang="ko-KR" sz="726" dirty="0">
                  <a:solidFill>
                    <a:schemeClr val="bg1"/>
                  </a:solidFill>
                  <a:latin typeface="HY헤드라인M" pitchFamily="18" charset="-127"/>
                  <a:ea typeface="HY헤드라인M" pitchFamily="18" charset="-127"/>
                </a:rPr>
                <a:t>20%</a:t>
              </a:r>
              <a:endParaRPr lang="ko-KR" altLang="en-US" sz="726" dirty="0">
                <a:solidFill>
                  <a:schemeClr val="bg1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94" name="모서리가 둥근 직사각형 93"/>
            <p:cNvSpPr/>
            <p:nvPr/>
          </p:nvSpPr>
          <p:spPr bwMode="auto">
            <a:xfrm>
              <a:off x="2605879" y="4588496"/>
              <a:ext cx="288000" cy="180000"/>
            </a:xfrm>
            <a:prstGeom prst="roundRect">
              <a:avLst/>
            </a:prstGeom>
            <a:solidFill>
              <a:srgbClr val="0070C0"/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r>
                <a:rPr lang="en-US" altLang="ko-KR" sz="726" dirty="0">
                  <a:solidFill>
                    <a:schemeClr val="bg1"/>
                  </a:solidFill>
                  <a:latin typeface="HY헤드라인M" pitchFamily="18" charset="-127"/>
                  <a:ea typeface="HY헤드라인M" pitchFamily="18" charset="-127"/>
                </a:rPr>
                <a:t>4%</a:t>
              </a:r>
              <a:endParaRPr lang="ko-KR" altLang="en-US" sz="726" dirty="0">
                <a:solidFill>
                  <a:schemeClr val="bg1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95" name="모서리가 둥근 직사각형 94"/>
            <p:cNvSpPr/>
            <p:nvPr/>
          </p:nvSpPr>
          <p:spPr bwMode="auto">
            <a:xfrm>
              <a:off x="2507231" y="5108800"/>
              <a:ext cx="288000" cy="180000"/>
            </a:xfrm>
            <a:prstGeom prst="roundRect">
              <a:avLst/>
            </a:prstGeom>
            <a:solidFill>
              <a:srgbClr val="0070C0"/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r>
                <a:rPr lang="en-US" altLang="ko-KR" sz="726" dirty="0">
                  <a:solidFill>
                    <a:schemeClr val="bg1"/>
                  </a:solidFill>
                  <a:latin typeface="HY헤드라인M" pitchFamily="18" charset="-127"/>
                  <a:ea typeface="HY헤드라인M" pitchFamily="18" charset="-127"/>
                </a:rPr>
                <a:t>12%</a:t>
              </a:r>
              <a:endParaRPr lang="ko-KR" altLang="en-US" sz="726" dirty="0">
                <a:solidFill>
                  <a:schemeClr val="bg1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96" name="모서리가 둥근 직사각형 95"/>
            <p:cNvSpPr/>
            <p:nvPr/>
          </p:nvSpPr>
          <p:spPr bwMode="auto">
            <a:xfrm>
              <a:off x="2469131" y="5318350"/>
              <a:ext cx="288000" cy="180000"/>
            </a:xfrm>
            <a:prstGeom prst="roundRect">
              <a:avLst/>
            </a:prstGeom>
            <a:solidFill>
              <a:srgbClr val="0070C0"/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r>
                <a:rPr lang="en-US" altLang="ko-KR" sz="726" dirty="0">
                  <a:solidFill>
                    <a:schemeClr val="bg1"/>
                  </a:solidFill>
                  <a:latin typeface="HY헤드라인M" pitchFamily="18" charset="-127"/>
                  <a:ea typeface="HY헤드라인M" pitchFamily="18" charset="-127"/>
                </a:rPr>
                <a:t>4%</a:t>
              </a:r>
              <a:endParaRPr lang="ko-KR" altLang="en-US" sz="726" dirty="0">
                <a:solidFill>
                  <a:schemeClr val="bg1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97" name="모서리가 둥근 직사각형 96"/>
            <p:cNvSpPr/>
            <p:nvPr/>
          </p:nvSpPr>
          <p:spPr bwMode="auto">
            <a:xfrm>
              <a:off x="2481161" y="5756749"/>
              <a:ext cx="288000" cy="180000"/>
            </a:xfrm>
            <a:prstGeom prst="roundRect">
              <a:avLst/>
            </a:prstGeom>
            <a:solidFill>
              <a:srgbClr val="0070C0"/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r>
                <a:rPr lang="en-US" altLang="ko-KR" sz="726" dirty="0">
                  <a:solidFill>
                    <a:schemeClr val="bg1"/>
                  </a:solidFill>
                  <a:latin typeface="HY헤드라인M" pitchFamily="18" charset="-127"/>
                  <a:ea typeface="HY헤드라인M" pitchFamily="18" charset="-127"/>
                </a:rPr>
                <a:t>14%</a:t>
              </a:r>
              <a:endParaRPr lang="ko-KR" altLang="en-US" sz="726" dirty="0">
                <a:solidFill>
                  <a:schemeClr val="bg1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98" name="모서리가 둥근 직사각형 97"/>
            <p:cNvSpPr/>
            <p:nvPr/>
          </p:nvSpPr>
          <p:spPr bwMode="auto">
            <a:xfrm>
              <a:off x="2502716" y="5953600"/>
              <a:ext cx="288000" cy="180000"/>
            </a:xfrm>
            <a:prstGeom prst="roundRect">
              <a:avLst/>
            </a:prstGeom>
            <a:solidFill>
              <a:srgbClr val="0070C0"/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r>
                <a:rPr lang="en-US" altLang="ko-KR" sz="726" dirty="0">
                  <a:solidFill>
                    <a:schemeClr val="bg1"/>
                  </a:solidFill>
                  <a:latin typeface="HY헤드라인M" pitchFamily="18" charset="-127"/>
                  <a:ea typeface="HY헤드라인M" pitchFamily="18" charset="-127"/>
                </a:rPr>
                <a:t>36%</a:t>
              </a:r>
              <a:endParaRPr lang="ko-KR" altLang="en-US" sz="726" dirty="0">
                <a:solidFill>
                  <a:schemeClr val="bg1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99" name="모서리가 둥근 직사각형 98"/>
            <p:cNvSpPr/>
            <p:nvPr/>
          </p:nvSpPr>
          <p:spPr bwMode="auto">
            <a:xfrm>
              <a:off x="2533223" y="6368156"/>
              <a:ext cx="288000" cy="180000"/>
            </a:xfrm>
            <a:prstGeom prst="roundRect">
              <a:avLst/>
            </a:prstGeom>
            <a:solidFill>
              <a:srgbClr val="0070C0"/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r>
                <a:rPr lang="en-US" altLang="ko-KR" sz="726" dirty="0">
                  <a:solidFill>
                    <a:schemeClr val="bg1"/>
                  </a:solidFill>
                  <a:latin typeface="HY헤드라인M" pitchFamily="18" charset="-127"/>
                  <a:ea typeface="HY헤드라인M" pitchFamily="18" charset="-127"/>
                </a:rPr>
                <a:t>30%</a:t>
              </a:r>
              <a:endParaRPr lang="ko-KR" altLang="en-US" sz="726" dirty="0">
                <a:solidFill>
                  <a:schemeClr val="bg1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</p:grpSp>
      <p:grpSp>
        <p:nvGrpSpPr>
          <p:cNvPr id="109" name="그룹 108"/>
          <p:cNvGrpSpPr/>
          <p:nvPr/>
        </p:nvGrpSpPr>
        <p:grpSpPr>
          <a:xfrm>
            <a:off x="5410175" y="1926855"/>
            <a:ext cx="3357676" cy="2730592"/>
            <a:chOff x="4626620" y="2196455"/>
            <a:chExt cx="3408287" cy="2771751"/>
          </a:xfrm>
        </p:grpSpPr>
        <p:pic>
          <p:nvPicPr>
            <p:cNvPr id="57351" name="Picture 7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000000"/>
                </a:clrFrom>
                <a:clrTo>
                  <a:srgbClr val="000000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4626620" y="2196455"/>
              <a:ext cx="3408287" cy="277175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00" name="모서리가 둥근 직사각형 99"/>
            <p:cNvSpPr/>
            <p:nvPr/>
          </p:nvSpPr>
          <p:spPr bwMode="auto">
            <a:xfrm>
              <a:off x="6303185" y="2793835"/>
              <a:ext cx="288000" cy="180000"/>
            </a:xfrm>
            <a:prstGeom prst="roundRect">
              <a:avLst/>
            </a:prstGeom>
            <a:solidFill>
              <a:srgbClr val="0070C0"/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r>
                <a:rPr lang="en-US" altLang="ko-KR" sz="726" dirty="0">
                  <a:solidFill>
                    <a:schemeClr val="bg1"/>
                  </a:solidFill>
                  <a:latin typeface="HY헤드라인M" pitchFamily="18" charset="-127"/>
                  <a:ea typeface="HY헤드라인M" pitchFamily="18" charset="-127"/>
                </a:rPr>
                <a:t>1.3%</a:t>
              </a:r>
              <a:endParaRPr lang="ko-KR" altLang="en-US" sz="726" dirty="0">
                <a:solidFill>
                  <a:schemeClr val="bg1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101" name="모서리가 둥근 직사각형 100"/>
            <p:cNvSpPr/>
            <p:nvPr/>
          </p:nvSpPr>
          <p:spPr bwMode="auto">
            <a:xfrm>
              <a:off x="7017833" y="2914064"/>
              <a:ext cx="360000" cy="180000"/>
            </a:xfrm>
            <a:prstGeom prst="roundRect">
              <a:avLst/>
            </a:prstGeom>
            <a:solidFill>
              <a:srgbClr val="0070C0"/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r>
                <a:rPr lang="en-US" altLang="ko-KR" sz="726" dirty="0">
                  <a:solidFill>
                    <a:schemeClr val="bg1"/>
                  </a:solidFill>
                  <a:latin typeface="HY헤드라인M" pitchFamily="18" charset="-127"/>
                  <a:ea typeface="HY헤드라인M" pitchFamily="18" charset="-127"/>
                </a:rPr>
                <a:t>13.2%</a:t>
              </a:r>
              <a:endParaRPr lang="ko-KR" altLang="en-US" sz="726" dirty="0">
                <a:solidFill>
                  <a:schemeClr val="bg1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102" name="모서리가 둥근 직사각형 101"/>
            <p:cNvSpPr/>
            <p:nvPr/>
          </p:nvSpPr>
          <p:spPr bwMode="auto">
            <a:xfrm>
              <a:off x="6193251" y="3301563"/>
              <a:ext cx="360000" cy="180000"/>
            </a:xfrm>
            <a:prstGeom prst="roundRect">
              <a:avLst/>
            </a:prstGeom>
            <a:solidFill>
              <a:srgbClr val="0070C0"/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r>
                <a:rPr lang="en-US" altLang="ko-KR" sz="726" dirty="0">
                  <a:solidFill>
                    <a:schemeClr val="bg1"/>
                  </a:solidFill>
                  <a:latin typeface="HY헤드라인M" pitchFamily="18" charset="-127"/>
                  <a:ea typeface="HY헤드라인M" pitchFamily="18" charset="-127"/>
                </a:rPr>
                <a:t>16.3%</a:t>
              </a:r>
              <a:endParaRPr lang="ko-KR" altLang="en-US" sz="726" dirty="0">
                <a:solidFill>
                  <a:schemeClr val="bg1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103" name="모서리가 둥근 직사각형 102"/>
            <p:cNvSpPr/>
            <p:nvPr/>
          </p:nvSpPr>
          <p:spPr bwMode="auto">
            <a:xfrm>
              <a:off x="6017882" y="3724310"/>
              <a:ext cx="360000" cy="180000"/>
            </a:xfrm>
            <a:prstGeom prst="roundRect">
              <a:avLst/>
            </a:prstGeom>
            <a:solidFill>
              <a:srgbClr val="0070C0"/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r>
                <a:rPr lang="en-US" altLang="ko-KR" sz="726" dirty="0">
                  <a:solidFill>
                    <a:schemeClr val="bg1"/>
                  </a:solidFill>
                  <a:latin typeface="HY헤드라인M" pitchFamily="18" charset="-127"/>
                  <a:ea typeface="HY헤드라인M" pitchFamily="18" charset="-127"/>
                </a:rPr>
                <a:t>12.0%</a:t>
              </a:r>
              <a:endParaRPr lang="ko-KR" altLang="en-US" sz="726" dirty="0">
                <a:solidFill>
                  <a:schemeClr val="bg1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105" name="모서리가 둥근 직사각형 104"/>
            <p:cNvSpPr/>
            <p:nvPr/>
          </p:nvSpPr>
          <p:spPr bwMode="auto">
            <a:xfrm>
              <a:off x="5748404" y="4034096"/>
              <a:ext cx="360000" cy="180000"/>
            </a:xfrm>
            <a:prstGeom prst="roundRect">
              <a:avLst/>
            </a:prstGeom>
            <a:solidFill>
              <a:srgbClr val="0070C0"/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r>
                <a:rPr lang="en-US" altLang="ko-KR" sz="726" dirty="0">
                  <a:solidFill>
                    <a:schemeClr val="bg1"/>
                  </a:solidFill>
                  <a:latin typeface="HY헤드라인M" pitchFamily="18" charset="-127"/>
                  <a:ea typeface="HY헤드라인M" pitchFamily="18" charset="-127"/>
                </a:rPr>
                <a:t>21.1%</a:t>
              </a:r>
              <a:endParaRPr lang="ko-KR" altLang="en-US" sz="726" dirty="0">
                <a:solidFill>
                  <a:schemeClr val="bg1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106" name="모서리가 둥근 직사각형 105"/>
            <p:cNvSpPr/>
            <p:nvPr/>
          </p:nvSpPr>
          <p:spPr bwMode="auto">
            <a:xfrm>
              <a:off x="6057396" y="4370522"/>
              <a:ext cx="360000" cy="180000"/>
            </a:xfrm>
            <a:prstGeom prst="roundRect">
              <a:avLst/>
            </a:prstGeom>
            <a:solidFill>
              <a:srgbClr val="0070C0"/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r>
                <a:rPr lang="en-US" altLang="ko-KR" sz="726" dirty="0">
                  <a:solidFill>
                    <a:schemeClr val="bg1"/>
                  </a:solidFill>
                  <a:latin typeface="HY헤드라인M" pitchFamily="18" charset="-127"/>
                  <a:ea typeface="HY헤드라인M" pitchFamily="18" charset="-127"/>
                </a:rPr>
                <a:t>12.6%</a:t>
              </a:r>
              <a:endParaRPr lang="ko-KR" altLang="en-US" sz="726" dirty="0">
                <a:solidFill>
                  <a:schemeClr val="bg1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107" name="모서리가 둥근 직사각형 106"/>
            <p:cNvSpPr/>
            <p:nvPr/>
          </p:nvSpPr>
          <p:spPr bwMode="auto">
            <a:xfrm>
              <a:off x="6931439" y="3509402"/>
              <a:ext cx="360000" cy="180000"/>
            </a:xfrm>
            <a:prstGeom prst="roundRect">
              <a:avLst/>
            </a:prstGeom>
            <a:solidFill>
              <a:srgbClr val="0070C0"/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r>
                <a:rPr lang="en-US" altLang="ko-KR" sz="726" dirty="0">
                  <a:solidFill>
                    <a:schemeClr val="bg1"/>
                  </a:solidFill>
                  <a:latin typeface="HY헤드라인M" pitchFamily="18" charset="-127"/>
                  <a:ea typeface="HY헤드라인M" pitchFamily="18" charset="-127"/>
                </a:rPr>
                <a:t>11.2%</a:t>
              </a:r>
              <a:endParaRPr lang="ko-KR" altLang="en-US" sz="726" dirty="0">
                <a:solidFill>
                  <a:schemeClr val="bg1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108" name="모서리가 둥근 직사각형 107"/>
            <p:cNvSpPr/>
            <p:nvPr/>
          </p:nvSpPr>
          <p:spPr bwMode="auto">
            <a:xfrm>
              <a:off x="7331966" y="3667125"/>
              <a:ext cx="360000" cy="180000"/>
            </a:xfrm>
            <a:prstGeom prst="roundRect">
              <a:avLst/>
            </a:prstGeom>
            <a:solidFill>
              <a:srgbClr val="0070C0"/>
            </a:solidFill>
            <a:ln w="1905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</a:bodyPr>
            <a:lstStyle/>
            <a:p>
              <a:pPr marL="343884" indent="-343884" algn="ctr" defTabSz="828774">
                <a:lnSpc>
                  <a:spcPct val="150000"/>
                </a:lnSpc>
                <a:spcBef>
                  <a:spcPct val="50000"/>
                </a:spcBef>
              </a:pPr>
              <a:r>
                <a:rPr lang="en-US" altLang="ko-KR" sz="726" dirty="0">
                  <a:solidFill>
                    <a:schemeClr val="bg1"/>
                  </a:solidFill>
                  <a:latin typeface="HY헤드라인M" pitchFamily="18" charset="-127"/>
                  <a:ea typeface="HY헤드라인M" pitchFamily="18" charset="-127"/>
                </a:rPr>
                <a:t>12.3%</a:t>
              </a:r>
              <a:endParaRPr lang="ko-KR" altLang="en-US" sz="726" dirty="0">
                <a:solidFill>
                  <a:schemeClr val="bg1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</p:grpSp>
      <p:sp>
        <p:nvSpPr>
          <p:cNvPr id="111" name="TextBox 110"/>
          <p:cNvSpPr txBox="1"/>
          <p:nvPr/>
        </p:nvSpPr>
        <p:spPr>
          <a:xfrm>
            <a:off x="838431" y="1573442"/>
            <a:ext cx="1652331" cy="375499"/>
          </a:xfrm>
          <a:prstGeom prst="rect">
            <a:avLst/>
          </a:prstGeom>
          <a:noFill/>
        </p:spPr>
        <p:txBody>
          <a:bodyPr wrap="none" lIns="82877" tIns="41439" rIns="82877" bIns="41439" rtlCol="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altLang="ko-KR" sz="1451" dirty="0">
                <a:latin typeface="HY헤드라인M" pitchFamily="18" charset="-127"/>
                <a:ea typeface="HY헤드라인M" pitchFamily="18" charset="-127"/>
              </a:rPr>
              <a:t>1) </a:t>
            </a:r>
            <a:r>
              <a:rPr lang="pt-BR" altLang="ko-KR" sz="1451" dirty="0">
                <a:latin typeface="HY헤드라인M" pitchFamily="18" charset="-127"/>
                <a:ea typeface="HY헤드라인M" pitchFamily="18" charset="-127"/>
              </a:rPr>
              <a:t>Colisão Frontal</a:t>
            </a:r>
            <a:endParaRPr lang="ko-KR" altLang="en-US" sz="1451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12" name="TextBox 111"/>
          <p:cNvSpPr txBox="1"/>
          <p:nvPr/>
        </p:nvSpPr>
        <p:spPr>
          <a:xfrm>
            <a:off x="5475487" y="1573442"/>
            <a:ext cx="1695740" cy="375499"/>
          </a:xfrm>
          <a:prstGeom prst="rect">
            <a:avLst/>
          </a:prstGeom>
          <a:noFill/>
        </p:spPr>
        <p:txBody>
          <a:bodyPr wrap="none" lIns="82877" tIns="41439" rIns="82877" bIns="41439" rtlCol="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altLang="ko-KR" sz="1451" dirty="0">
                <a:latin typeface="HY헤드라인M" pitchFamily="18" charset="-127"/>
                <a:ea typeface="HY헤드라인M" pitchFamily="18" charset="-127"/>
              </a:rPr>
              <a:t>2) </a:t>
            </a:r>
            <a:r>
              <a:rPr lang="pt-BR" altLang="ko-KR" sz="1451" dirty="0">
                <a:latin typeface="HY헤드라인M" pitchFamily="18" charset="-127"/>
                <a:ea typeface="HY헤드라인M" pitchFamily="18" charset="-127"/>
              </a:rPr>
              <a:t>Impacto Lateral</a:t>
            </a:r>
            <a:endParaRPr lang="ko-KR" altLang="en-US" sz="1451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15" name="오른쪽 화살표 114"/>
          <p:cNvSpPr/>
          <p:nvPr/>
        </p:nvSpPr>
        <p:spPr bwMode="auto">
          <a:xfrm rot="13711585">
            <a:off x="7780118" y="3903587"/>
            <a:ext cx="841957" cy="778241"/>
          </a:xfrm>
          <a:prstGeom prst="rightArrow">
            <a:avLst>
              <a:gd name="adj1" fmla="val 50000"/>
              <a:gd name="adj2" fmla="val 55198"/>
            </a:avLst>
          </a:prstGeom>
          <a:solidFill>
            <a:srgbClr val="0070C0">
              <a:alpha val="90000"/>
            </a:srgbClr>
          </a:solidFill>
          <a:ln w="1905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</a:bodyPr>
          <a:lstStyle/>
          <a:p>
            <a:pPr marL="343884" indent="-343884" algn="ctr" defTabSz="828774">
              <a:lnSpc>
                <a:spcPts val="907"/>
              </a:lnSpc>
              <a:spcBef>
                <a:spcPct val="50000"/>
              </a:spcBef>
            </a:pPr>
            <a:endParaRPr lang="ko-KR" altLang="en-US" sz="1270" dirty="0">
              <a:solidFill>
                <a:schemeClr val="tx1">
                  <a:lumMod val="85000"/>
                  <a:lumOff val="15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16" name="TextBox 115"/>
          <p:cNvSpPr txBox="1"/>
          <p:nvPr/>
        </p:nvSpPr>
        <p:spPr>
          <a:xfrm>
            <a:off x="7882815" y="4201075"/>
            <a:ext cx="664305" cy="265147"/>
          </a:xfrm>
          <a:prstGeom prst="rect">
            <a:avLst/>
          </a:prstGeom>
          <a:noFill/>
        </p:spPr>
        <p:txBody>
          <a:bodyPr wrap="none" lIns="82877" tIns="41439" rIns="82877" bIns="41439" rtlCol="0" anchor="t">
            <a:spAutoFit/>
          </a:bodyPr>
          <a:lstStyle/>
          <a:p>
            <a:pPr algn="ctr"/>
            <a:r>
              <a:rPr lang="pt-BR" altLang="ko-KR" sz="1179" dirty="0">
                <a:solidFill>
                  <a:schemeClr val="bg1"/>
                </a:solidFill>
                <a:latin typeface="HY헤드라인M" pitchFamily="18" charset="-127"/>
                <a:ea typeface="HY헤드라인M" pitchFamily="18" charset="-127"/>
              </a:rPr>
              <a:t>Colisão</a:t>
            </a:r>
            <a:endParaRPr lang="ko-KR" altLang="en-US" sz="1179" dirty="0">
              <a:solidFill>
                <a:schemeClr val="bg1"/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20" name="직사각형 119"/>
          <p:cNvSpPr/>
          <p:nvPr/>
        </p:nvSpPr>
        <p:spPr bwMode="auto">
          <a:xfrm>
            <a:off x="9313384" y="6402574"/>
            <a:ext cx="457174" cy="241557"/>
          </a:xfrm>
          <a:prstGeom prst="rect">
            <a:avLst/>
          </a:prstGeom>
          <a:noFill/>
          <a:ln w="1905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</a:bodyPr>
          <a:lstStyle/>
          <a:p>
            <a:pPr marL="343884" indent="-343884" algn="ctr" defTabSz="828774">
              <a:lnSpc>
                <a:spcPct val="150000"/>
              </a:lnSpc>
              <a:spcBef>
                <a:spcPct val="50000"/>
              </a:spcBef>
            </a:pPr>
            <a:r>
              <a:rPr lang="en-US" altLang="ko-KR" sz="998">
                <a:solidFill>
                  <a:schemeClr val="bg2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P.06</a:t>
            </a:r>
            <a:endParaRPr lang="ko-KR" altLang="en-US" sz="998" dirty="0">
              <a:solidFill>
                <a:schemeClr val="bg2">
                  <a:lumMod val="50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5" name="오른쪽 화살표 114">
            <a:extLst>
              <a:ext uri="{FF2B5EF4-FFF2-40B4-BE49-F238E27FC236}">
                <a16:creationId xmlns:a16="http://schemas.microsoft.com/office/drawing/2014/main" id="{80AB2430-C309-9EB5-E049-519F5083A869}"/>
              </a:ext>
            </a:extLst>
          </p:cNvPr>
          <p:cNvSpPr/>
          <p:nvPr/>
        </p:nvSpPr>
        <p:spPr bwMode="auto">
          <a:xfrm>
            <a:off x="578985" y="2329316"/>
            <a:ext cx="841957" cy="778241"/>
          </a:xfrm>
          <a:prstGeom prst="rightArrow">
            <a:avLst>
              <a:gd name="adj1" fmla="val 50000"/>
              <a:gd name="adj2" fmla="val 55198"/>
            </a:avLst>
          </a:prstGeom>
          <a:solidFill>
            <a:srgbClr val="0070C0">
              <a:alpha val="90000"/>
            </a:srgbClr>
          </a:solidFill>
          <a:ln w="1905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</a:bodyPr>
          <a:lstStyle/>
          <a:p>
            <a:pPr marL="343884" indent="-343884" algn="ctr" defTabSz="828774">
              <a:lnSpc>
                <a:spcPts val="907"/>
              </a:lnSpc>
              <a:spcBef>
                <a:spcPct val="50000"/>
              </a:spcBef>
            </a:pPr>
            <a:endParaRPr lang="ko-KR" altLang="en-US" sz="1270" dirty="0">
              <a:solidFill>
                <a:schemeClr val="tx1">
                  <a:lumMod val="85000"/>
                  <a:lumOff val="15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6" name="TextBox 115">
            <a:extLst>
              <a:ext uri="{FF2B5EF4-FFF2-40B4-BE49-F238E27FC236}">
                <a16:creationId xmlns:a16="http://schemas.microsoft.com/office/drawing/2014/main" id="{B18F4D6D-D75C-AA6F-7BEF-A3DFF76F806E}"/>
              </a:ext>
            </a:extLst>
          </p:cNvPr>
          <p:cNvSpPr txBox="1"/>
          <p:nvPr/>
        </p:nvSpPr>
        <p:spPr>
          <a:xfrm>
            <a:off x="611665" y="2551997"/>
            <a:ext cx="664305" cy="265147"/>
          </a:xfrm>
          <a:prstGeom prst="rect">
            <a:avLst/>
          </a:prstGeom>
          <a:noFill/>
        </p:spPr>
        <p:txBody>
          <a:bodyPr wrap="none" lIns="82877" tIns="41439" rIns="82877" bIns="41439" rtlCol="0" anchor="t">
            <a:spAutoFit/>
          </a:bodyPr>
          <a:lstStyle/>
          <a:p>
            <a:pPr algn="ctr"/>
            <a:r>
              <a:rPr lang="pt-BR" altLang="ko-KR" sz="1179" dirty="0">
                <a:solidFill>
                  <a:schemeClr val="bg1"/>
                </a:solidFill>
                <a:latin typeface="HY헤드라인M" pitchFamily="18" charset="-127"/>
                <a:ea typeface="HY헤드라인M" pitchFamily="18" charset="-127"/>
              </a:rPr>
              <a:t>Colisão</a:t>
            </a:r>
            <a:endParaRPr lang="ko-KR" altLang="en-US" sz="1179" dirty="0">
              <a:solidFill>
                <a:schemeClr val="bg1"/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7" name="오른쪽 화살표 114">
            <a:extLst>
              <a:ext uri="{FF2B5EF4-FFF2-40B4-BE49-F238E27FC236}">
                <a16:creationId xmlns:a16="http://schemas.microsoft.com/office/drawing/2014/main" id="{7794E7B6-EDA5-F8B7-DDFB-A09B7DDDDD42}"/>
              </a:ext>
            </a:extLst>
          </p:cNvPr>
          <p:cNvSpPr/>
          <p:nvPr/>
        </p:nvSpPr>
        <p:spPr bwMode="auto">
          <a:xfrm rot="20549165">
            <a:off x="740903" y="5634705"/>
            <a:ext cx="841957" cy="778241"/>
          </a:xfrm>
          <a:prstGeom prst="rightArrow">
            <a:avLst>
              <a:gd name="adj1" fmla="val 50000"/>
              <a:gd name="adj2" fmla="val 55198"/>
            </a:avLst>
          </a:prstGeom>
          <a:solidFill>
            <a:srgbClr val="0070C0">
              <a:alpha val="90000"/>
            </a:srgbClr>
          </a:solidFill>
          <a:ln w="1905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</a:bodyPr>
          <a:lstStyle/>
          <a:p>
            <a:pPr marL="343884" indent="-343884" algn="ctr" defTabSz="828774">
              <a:lnSpc>
                <a:spcPts val="907"/>
              </a:lnSpc>
              <a:spcBef>
                <a:spcPct val="50000"/>
              </a:spcBef>
            </a:pPr>
            <a:endParaRPr lang="ko-KR" altLang="en-US" sz="1270" dirty="0">
              <a:solidFill>
                <a:schemeClr val="tx1">
                  <a:lumMod val="85000"/>
                  <a:lumOff val="15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8" name="TextBox 115">
            <a:extLst>
              <a:ext uri="{FF2B5EF4-FFF2-40B4-BE49-F238E27FC236}">
                <a16:creationId xmlns:a16="http://schemas.microsoft.com/office/drawing/2014/main" id="{09DEDA7A-F56C-E3E4-F17A-15034A7DC50A}"/>
              </a:ext>
            </a:extLst>
          </p:cNvPr>
          <p:cNvSpPr txBox="1"/>
          <p:nvPr/>
        </p:nvSpPr>
        <p:spPr>
          <a:xfrm rot="20549165">
            <a:off x="773582" y="5879802"/>
            <a:ext cx="664305" cy="265147"/>
          </a:xfrm>
          <a:prstGeom prst="rect">
            <a:avLst/>
          </a:prstGeom>
          <a:noFill/>
        </p:spPr>
        <p:txBody>
          <a:bodyPr wrap="none" lIns="82877" tIns="41439" rIns="82877" bIns="41439" rtlCol="0" anchor="t">
            <a:spAutoFit/>
          </a:bodyPr>
          <a:lstStyle/>
          <a:p>
            <a:pPr algn="ctr"/>
            <a:r>
              <a:rPr lang="pt-BR" altLang="ko-KR" sz="1179" dirty="0">
                <a:solidFill>
                  <a:schemeClr val="bg1"/>
                </a:solidFill>
                <a:latin typeface="HY헤드라인M" pitchFamily="18" charset="-127"/>
                <a:ea typeface="HY헤드라인M" pitchFamily="18" charset="-127"/>
              </a:rPr>
              <a:t>Colisão</a:t>
            </a:r>
            <a:endParaRPr lang="ko-KR" altLang="en-US" sz="1179" dirty="0">
              <a:solidFill>
                <a:schemeClr val="bg1"/>
              </a:solidFill>
              <a:latin typeface="HY헤드라인M" pitchFamily="18" charset="-127"/>
              <a:ea typeface="HY헤드라인M" pitchFamily="18" charset="-127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/>
          <p:cNvSpPr txBox="1"/>
          <p:nvPr/>
        </p:nvSpPr>
        <p:spPr>
          <a:xfrm>
            <a:off x="612180" y="265303"/>
            <a:ext cx="5349862" cy="430887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r>
              <a:rPr lang="pt-BR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Visão Geral da Estrutura da Carroceria</a:t>
            </a:r>
            <a:endParaRPr lang="ko-KR" altLang="en-US" sz="2200" b="1" dirty="0">
              <a:solidFill>
                <a:schemeClr val="accent5">
                  <a:lumMod val="50000"/>
                </a:schemeClr>
              </a:solidFill>
              <a:latin typeface="Malgun Gothic" panose="020B0503020000020004" pitchFamily="34" charset="-127"/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  <p:pic>
        <p:nvPicPr>
          <p:cNvPr id="5837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99433" y="3248414"/>
            <a:ext cx="2735150" cy="18786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8375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78474" y="3430065"/>
            <a:ext cx="2470679" cy="16970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9" name="TextBox 108"/>
          <p:cNvSpPr txBox="1"/>
          <p:nvPr/>
        </p:nvSpPr>
        <p:spPr>
          <a:xfrm>
            <a:off x="642499" y="3233072"/>
            <a:ext cx="1925739" cy="412111"/>
          </a:xfrm>
          <a:prstGeom prst="rect">
            <a:avLst/>
          </a:prstGeom>
          <a:noFill/>
        </p:spPr>
        <p:txBody>
          <a:bodyPr wrap="none" lIns="82877" tIns="41439" rIns="82877" bIns="41439" rtlCol="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lang="ko-KR" altLang="en-US" sz="1633" dirty="0">
                <a:latin typeface="HY헤드라인M" pitchFamily="18" charset="-127"/>
                <a:ea typeface="HY헤드라인M" pitchFamily="18" charset="-127"/>
              </a:rPr>
              <a:t>◆ </a:t>
            </a:r>
            <a:r>
              <a:rPr lang="pt-BR" altLang="ko-KR" sz="1633" dirty="0">
                <a:latin typeface="HY헤드라인M" pitchFamily="18" charset="-127"/>
                <a:ea typeface="HY헤드라인M" pitchFamily="18" charset="-127"/>
              </a:rPr>
              <a:t>Amortecimento</a:t>
            </a:r>
            <a:endParaRPr lang="ko-KR" altLang="en-US" sz="1633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10" name="TextBox 109"/>
          <p:cNvSpPr txBox="1"/>
          <p:nvPr/>
        </p:nvSpPr>
        <p:spPr>
          <a:xfrm>
            <a:off x="5018312" y="3233072"/>
            <a:ext cx="2070201" cy="412111"/>
          </a:xfrm>
          <a:prstGeom prst="rect">
            <a:avLst/>
          </a:prstGeom>
          <a:noFill/>
        </p:spPr>
        <p:txBody>
          <a:bodyPr wrap="none" lIns="82877" tIns="41439" rIns="82877" bIns="41439" rtlCol="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lang="ko-KR" altLang="en-US" sz="1633" dirty="0">
                <a:latin typeface="HY헤드라인M" pitchFamily="18" charset="-127"/>
                <a:ea typeface="HY헤드라인M" pitchFamily="18" charset="-127"/>
              </a:rPr>
              <a:t>◆ </a:t>
            </a:r>
            <a:r>
              <a:rPr lang="pt-BR" altLang="ko-KR" sz="1633" dirty="0">
                <a:latin typeface="HY헤드라인M" pitchFamily="18" charset="-127"/>
                <a:ea typeface="HY헤드라인M" pitchFamily="18" charset="-127"/>
              </a:rPr>
              <a:t>Resp. ao Choque</a:t>
            </a:r>
            <a:endParaRPr lang="ko-KR" altLang="en-US" sz="1633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11" name="TextBox 110"/>
          <p:cNvSpPr txBox="1"/>
          <p:nvPr/>
        </p:nvSpPr>
        <p:spPr>
          <a:xfrm>
            <a:off x="5549626" y="5061771"/>
            <a:ext cx="3031426" cy="632235"/>
          </a:xfrm>
          <a:prstGeom prst="rect">
            <a:avLst/>
          </a:prstGeom>
          <a:noFill/>
        </p:spPr>
        <p:txBody>
          <a:bodyPr wrap="none" lIns="82877" tIns="41439" rIns="82877" bIns="41439" rtlCol="0" anchor="t">
            <a:spAutoFit/>
          </a:bodyPr>
          <a:lstStyle/>
          <a:p>
            <a:pPr algn="l">
              <a:lnSpc>
                <a:spcPct val="150000"/>
              </a:lnSpc>
              <a:buFont typeface="Wingdings" pitchFamily="2" charset="2"/>
              <a:buChar char="ü"/>
            </a:pPr>
            <a:r>
              <a:rPr lang="ko-KR" altLang="en-US" sz="1270" dirty="0"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pt-BR" altLang="ko-KR" sz="1270" dirty="0">
                <a:latin typeface="HY헤드라인M" pitchFamily="18" charset="-127"/>
                <a:ea typeface="HY헤드라인M" pitchFamily="18" charset="-127"/>
              </a:rPr>
              <a:t>Prevenção e Proteção ao Passageiro</a:t>
            </a:r>
            <a:endParaRPr lang="en-US" altLang="ko-KR" sz="1270" dirty="0">
              <a:latin typeface="HY헤드라인M" pitchFamily="18" charset="-127"/>
              <a:ea typeface="HY헤드라인M" pitchFamily="18" charset="-127"/>
            </a:endParaRPr>
          </a:p>
          <a:p>
            <a:pPr algn="l">
              <a:lnSpc>
                <a:spcPct val="150000"/>
              </a:lnSpc>
              <a:buFont typeface="Wingdings" pitchFamily="2" charset="2"/>
              <a:buChar char="ü"/>
            </a:pPr>
            <a:r>
              <a:rPr lang="en-US" altLang="ko-KR" sz="1270" dirty="0">
                <a:latin typeface="HY헤드라인M" pitchFamily="18" charset="-127"/>
                <a:ea typeface="HY헤드라인M" pitchFamily="18" charset="-127"/>
              </a:rPr>
              <a:t>600~1500Mpa</a:t>
            </a:r>
            <a:endParaRPr lang="ko-KR" altLang="en-US" sz="127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12" name="TextBox 111"/>
          <p:cNvSpPr txBox="1"/>
          <p:nvPr/>
        </p:nvSpPr>
        <p:spPr>
          <a:xfrm>
            <a:off x="1295606" y="5061771"/>
            <a:ext cx="2653694" cy="632235"/>
          </a:xfrm>
          <a:prstGeom prst="rect">
            <a:avLst/>
          </a:prstGeom>
          <a:noFill/>
        </p:spPr>
        <p:txBody>
          <a:bodyPr wrap="none" lIns="82877" tIns="41439" rIns="82877" bIns="41439" rtlCol="0" anchor="t">
            <a:spAutoFit/>
          </a:bodyPr>
          <a:lstStyle/>
          <a:p>
            <a:pPr algn="l">
              <a:lnSpc>
                <a:spcPct val="150000"/>
              </a:lnSpc>
              <a:buFont typeface="Wingdings" pitchFamily="2" charset="2"/>
              <a:buChar char="ü"/>
            </a:pPr>
            <a:r>
              <a:rPr lang="ko-KR" altLang="en-US" sz="1270" dirty="0"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pt-BR" altLang="ko-KR" sz="1270" dirty="0">
                <a:latin typeface="HY헤드라인M" pitchFamily="18" charset="-127"/>
                <a:ea typeface="HY헤드라인M" pitchFamily="18" charset="-127"/>
              </a:rPr>
              <a:t>Absorver a energia de impacto</a:t>
            </a:r>
            <a:endParaRPr lang="en-US" altLang="ko-KR" sz="1270" dirty="0">
              <a:latin typeface="HY헤드라인M" pitchFamily="18" charset="-127"/>
              <a:ea typeface="HY헤드라인M" pitchFamily="18" charset="-127"/>
            </a:endParaRPr>
          </a:p>
          <a:p>
            <a:pPr algn="l">
              <a:lnSpc>
                <a:spcPct val="150000"/>
              </a:lnSpc>
              <a:buFont typeface="Wingdings" pitchFamily="2" charset="2"/>
              <a:buChar char="ü"/>
            </a:pPr>
            <a:r>
              <a:rPr lang="en-US" altLang="ko-KR" sz="1270" dirty="0">
                <a:latin typeface="HY헤드라인M" pitchFamily="18" charset="-127"/>
                <a:ea typeface="HY헤드라인M" pitchFamily="18" charset="-127"/>
              </a:rPr>
              <a:t> 340 ~ 600Mpa</a:t>
            </a:r>
            <a:endParaRPr lang="ko-KR" altLang="en-US" sz="127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13" name="Text Box 5"/>
          <p:cNvSpPr txBox="1">
            <a:spLocks noChangeArrowheads="1"/>
          </p:cNvSpPr>
          <p:nvPr/>
        </p:nvSpPr>
        <p:spPr bwMode="auto">
          <a:xfrm>
            <a:off x="5705611" y="2390486"/>
            <a:ext cx="3837677" cy="275799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90245" tIns="45126" rIns="90245" bIns="45126">
            <a:spAutoFit/>
          </a:bodyPr>
          <a:lstStyle/>
          <a:p>
            <a:pPr marL="338421" indent="-338421">
              <a:buClr>
                <a:srgbClr val="3333CC"/>
              </a:buClr>
              <a:buSzPct val="120000"/>
              <a:buFont typeface="Wingdings" pitchFamily="2" charset="2"/>
              <a:buChar char="ü"/>
            </a:pPr>
            <a:r>
              <a:rPr lang="en-US" altLang="ko-KR" sz="1200" dirty="0">
                <a:latin typeface="HY헤드라인M" pitchFamily="18" charset="-127"/>
                <a:ea typeface="HY헤드라인M" pitchFamily="18" charset="-127"/>
              </a:rPr>
              <a:t>Zona Segura : Zona de </a:t>
            </a:r>
            <a:r>
              <a:rPr lang="en-US" altLang="ko-KR" sz="1200" dirty="0" err="1">
                <a:latin typeface="HY헤드라인M" pitchFamily="18" charset="-127"/>
                <a:ea typeface="HY헤드라인M" pitchFamily="18" charset="-127"/>
              </a:rPr>
              <a:t>Proteção</a:t>
            </a:r>
            <a:r>
              <a:rPr lang="en-US" altLang="ko-KR" sz="1200" dirty="0">
                <a:latin typeface="HY헤드라인M" pitchFamily="18" charset="-127"/>
                <a:ea typeface="HY헤드라인M" pitchFamily="18" charset="-127"/>
              </a:rPr>
              <a:t> do </a:t>
            </a:r>
            <a:r>
              <a:rPr lang="en-US" altLang="ko-KR" sz="1200" dirty="0" err="1">
                <a:latin typeface="HY헤드라인M" pitchFamily="18" charset="-127"/>
                <a:ea typeface="HY헤드라인M" pitchFamily="18" charset="-127"/>
              </a:rPr>
              <a:t>Passageiro</a:t>
            </a:r>
            <a:endParaRPr lang="ko-KR" altLang="en-US" sz="120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14" name="Text Box 6"/>
          <p:cNvSpPr txBox="1">
            <a:spLocks noChangeArrowheads="1"/>
          </p:cNvSpPr>
          <p:nvPr/>
        </p:nvSpPr>
        <p:spPr bwMode="auto">
          <a:xfrm>
            <a:off x="5705613" y="2657315"/>
            <a:ext cx="3721748" cy="275799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90245" tIns="45126" rIns="90245" bIns="45126">
            <a:spAutoFit/>
          </a:bodyPr>
          <a:lstStyle/>
          <a:p>
            <a:pPr marL="338421" indent="-338421">
              <a:buClr>
                <a:srgbClr val="FF6600"/>
              </a:buClr>
              <a:buSzPct val="120000"/>
              <a:buFont typeface="Wingdings" pitchFamily="2" charset="2"/>
              <a:buChar char="ü"/>
            </a:pPr>
            <a:r>
              <a:rPr lang="en-US" altLang="ko-KR" sz="1200" dirty="0">
                <a:latin typeface="HY헤드라인M" pitchFamily="18" charset="-127"/>
                <a:ea typeface="HY헤드라인M" pitchFamily="18" charset="-127"/>
              </a:rPr>
              <a:t>Zona </a:t>
            </a:r>
            <a:r>
              <a:rPr lang="en-US" altLang="ko-KR" sz="1200" dirty="0" err="1">
                <a:latin typeface="HY헤드라인M" pitchFamily="18" charset="-127"/>
                <a:ea typeface="HY헤드라인M" pitchFamily="18" charset="-127"/>
              </a:rPr>
              <a:t>Colisão</a:t>
            </a:r>
            <a:r>
              <a:rPr lang="en-US" altLang="ko-KR" sz="1200" dirty="0">
                <a:latin typeface="HY헤드라인M" pitchFamily="18" charset="-127"/>
                <a:ea typeface="HY헤드라인M" pitchFamily="18" charset="-127"/>
              </a:rPr>
              <a:t> : </a:t>
            </a:r>
            <a:r>
              <a:rPr lang="pt-BR" altLang="ko-KR" sz="1200" dirty="0">
                <a:latin typeface="HY헤드라인M" pitchFamily="18" charset="-127"/>
                <a:ea typeface="HY헤드라인M" pitchFamily="18" charset="-127"/>
              </a:rPr>
              <a:t>Zona de Absorção de Impacto</a:t>
            </a:r>
            <a:endParaRPr lang="ko-KR" altLang="en-US" sz="1200" dirty="0">
              <a:latin typeface="HY헤드라인M" pitchFamily="18" charset="-127"/>
              <a:ea typeface="HY헤드라인M" pitchFamily="18" charset="-127"/>
            </a:endParaRPr>
          </a:p>
        </p:txBody>
      </p:sp>
      <p:grpSp>
        <p:nvGrpSpPr>
          <p:cNvPr id="115" name="Group 10"/>
          <p:cNvGrpSpPr>
            <a:grpSpLocks/>
          </p:cNvGrpSpPr>
          <p:nvPr/>
        </p:nvGrpSpPr>
        <p:grpSpPr bwMode="auto">
          <a:xfrm>
            <a:off x="4465597" y="2378375"/>
            <a:ext cx="1136761" cy="538480"/>
            <a:chOff x="4047" y="2403"/>
            <a:chExt cx="1298" cy="602"/>
          </a:xfrm>
        </p:grpSpPr>
        <p:sp>
          <p:nvSpPr>
            <p:cNvPr id="117" name="AutoShape 12"/>
            <p:cNvSpPr>
              <a:spLocks noChangeArrowheads="1"/>
            </p:cNvSpPr>
            <p:nvPr/>
          </p:nvSpPr>
          <p:spPr bwMode="auto">
            <a:xfrm flipV="1">
              <a:off x="4254" y="2403"/>
              <a:ext cx="862" cy="602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4510 w 21600"/>
                <a:gd name="T13" fmla="*/ 4510 h 21600"/>
                <a:gd name="T14" fmla="*/ 17090 w 21600"/>
                <a:gd name="T15" fmla="*/ 1709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6600">
                    <a:alpha val="45000"/>
                  </a:srgbClr>
                </a:gs>
                <a:gs pos="100000">
                  <a:srgbClr val="762F00">
                    <a:alpha val="0"/>
                  </a:srgbClr>
                </a:gs>
              </a:gsLst>
              <a:lin ang="5400000" scaled="1"/>
            </a:gradFill>
            <a:ln w="12700" algn="ctr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endParaRPr lang="ko-KR" altLang="en-US" sz="1451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116" name="Text Box 11"/>
            <p:cNvSpPr txBox="1">
              <a:spLocks noChangeArrowheads="1"/>
            </p:cNvSpPr>
            <p:nvPr/>
          </p:nvSpPr>
          <p:spPr bwMode="auto">
            <a:xfrm>
              <a:off x="4047" y="2692"/>
              <a:ext cx="1298" cy="275"/>
            </a:xfrm>
            <a:prstGeom prst="rect">
              <a:avLst/>
            </a:prstGeom>
            <a:noFill/>
            <a:ln w="12700" algn="ctr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marL="338421" indent="-338421" algn="ctr"/>
              <a:r>
                <a:rPr lang="en-US" altLang="ko-KR" sz="1000" dirty="0">
                  <a:latin typeface="HY헤드라인M" pitchFamily="18" charset="-127"/>
                  <a:ea typeface="HY헤드라인M" pitchFamily="18" charset="-127"/>
                </a:rPr>
                <a:t>Zona de </a:t>
              </a:r>
              <a:r>
                <a:rPr lang="en-US" altLang="ko-KR" sz="1000" dirty="0" err="1">
                  <a:latin typeface="HY헤드라인M" pitchFamily="18" charset="-127"/>
                  <a:ea typeface="HY헤드라인M" pitchFamily="18" charset="-127"/>
                </a:rPr>
                <a:t>Colisão</a:t>
              </a:r>
              <a:endParaRPr lang="en-US" altLang="ko-KR" sz="1000" dirty="0">
                <a:latin typeface="HY헤드라인M" pitchFamily="18" charset="-127"/>
                <a:ea typeface="HY헤드라인M" pitchFamily="18" charset="-127"/>
              </a:endParaRPr>
            </a:p>
          </p:txBody>
        </p:sp>
      </p:grpSp>
      <p:sp>
        <p:nvSpPr>
          <p:cNvPr id="118" name="Line 17"/>
          <p:cNvSpPr>
            <a:spLocks noChangeShapeType="1"/>
          </p:cNvSpPr>
          <p:nvPr/>
        </p:nvSpPr>
        <p:spPr bwMode="auto">
          <a:xfrm>
            <a:off x="1713017" y="2485715"/>
            <a:ext cx="993135" cy="0"/>
          </a:xfrm>
          <a:prstGeom prst="line">
            <a:avLst/>
          </a:prstGeom>
          <a:noFill/>
          <a:ln w="12700">
            <a:solidFill>
              <a:srgbClr val="333399"/>
            </a:solidFill>
            <a:round/>
            <a:headEnd type="triangle" w="med" len="med"/>
            <a:tailEnd type="triangle" w="med" len="med"/>
          </a:ln>
        </p:spPr>
        <p:txBody>
          <a:bodyPr wrap="none" lIns="90245" tIns="45126" rIns="90245" bIns="45126">
            <a:spAutoFit/>
          </a:bodyPr>
          <a:lstStyle/>
          <a:p>
            <a:endParaRPr lang="ko-KR" altLang="en-US" sz="1633"/>
          </a:p>
        </p:txBody>
      </p:sp>
      <p:grpSp>
        <p:nvGrpSpPr>
          <p:cNvPr id="119" name="Group 18"/>
          <p:cNvGrpSpPr>
            <a:grpSpLocks/>
          </p:cNvGrpSpPr>
          <p:nvPr/>
        </p:nvGrpSpPr>
        <p:grpSpPr bwMode="auto">
          <a:xfrm>
            <a:off x="1593910" y="2372114"/>
            <a:ext cx="1205073" cy="538480"/>
            <a:chOff x="691" y="2403"/>
            <a:chExt cx="1376" cy="602"/>
          </a:xfrm>
        </p:grpSpPr>
        <p:sp>
          <p:nvSpPr>
            <p:cNvPr id="120" name="AutoShape 19"/>
            <p:cNvSpPr>
              <a:spLocks noChangeArrowheads="1"/>
            </p:cNvSpPr>
            <p:nvPr/>
          </p:nvSpPr>
          <p:spPr bwMode="auto">
            <a:xfrm flipV="1">
              <a:off x="988" y="2403"/>
              <a:ext cx="862" cy="602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4510 w 21600"/>
                <a:gd name="T13" fmla="*/ 4510 h 21600"/>
                <a:gd name="T14" fmla="*/ 17090 w 21600"/>
                <a:gd name="T15" fmla="*/ 1709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6600">
                    <a:alpha val="45000"/>
                  </a:srgbClr>
                </a:gs>
                <a:gs pos="100000">
                  <a:srgbClr val="762F00">
                    <a:alpha val="0"/>
                  </a:srgbClr>
                </a:gs>
              </a:gsLst>
              <a:lin ang="5400000" scaled="1"/>
            </a:gradFill>
            <a:ln w="12700" algn="ctr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endParaRPr lang="ko-KR" altLang="en-US" sz="1451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121" name="Text Box 20"/>
            <p:cNvSpPr txBox="1">
              <a:spLocks noChangeArrowheads="1"/>
            </p:cNvSpPr>
            <p:nvPr/>
          </p:nvSpPr>
          <p:spPr bwMode="auto">
            <a:xfrm>
              <a:off x="691" y="2699"/>
              <a:ext cx="1376" cy="275"/>
            </a:xfrm>
            <a:prstGeom prst="rect">
              <a:avLst/>
            </a:prstGeom>
            <a:noFill/>
            <a:ln w="12700" algn="ctr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marL="338421" indent="-338421" algn="ctr"/>
              <a:r>
                <a:rPr lang="en-US" altLang="ko-KR" sz="1000" dirty="0">
                  <a:latin typeface="HY헤드라인M" pitchFamily="18" charset="-127"/>
                  <a:ea typeface="HY헤드라인M" pitchFamily="18" charset="-127"/>
                </a:rPr>
                <a:t>Zona de </a:t>
              </a:r>
              <a:r>
                <a:rPr lang="en-US" altLang="ko-KR" sz="1000" dirty="0" err="1">
                  <a:latin typeface="HY헤드라인M" pitchFamily="18" charset="-127"/>
                  <a:ea typeface="HY헤드라인M" pitchFamily="18" charset="-127"/>
                </a:rPr>
                <a:t>Colisão</a:t>
              </a:r>
              <a:endParaRPr lang="en-US" altLang="ko-KR" sz="1000" dirty="0">
                <a:latin typeface="HY헤드라인M" pitchFamily="18" charset="-127"/>
                <a:ea typeface="HY헤드라인M" pitchFamily="18" charset="-127"/>
              </a:endParaRPr>
            </a:p>
          </p:txBody>
        </p:sp>
      </p:grpSp>
      <p:pic>
        <p:nvPicPr>
          <p:cNvPr id="122" name="Picture 25" descr="i40_re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63975" y="947196"/>
            <a:ext cx="4052237" cy="14088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3" name="Line 3"/>
          <p:cNvSpPr>
            <a:spLocks noChangeShapeType="1"/>
          </p:cNvSpPr>
          <p:nvPr/>
        </p:nvSpPr>
        <p:spPr bwMode="auto">
          <a:xfrm>
            <a:off x="2701775" y="2485715"/>
            <a:ext cx="1867164" cy="0"/>
          </a:xfrm>
          <a:prstGeom prst="line">
            <a:avLst/>
          </a:prstGeom>
          <a:noFill/>
          <a:ln w="12700">
            <a:solidFill>
              <a:srgbClr val="333399"/>
            </a:solidFill>
            <a:round/>
            <a:headEnd type="triangle" w="med" len="med"/>
            <a:tailEnd type="triangle" w="med" len="med"/>
          </a:ln>
        </p:spPr>
        <p:txBody>
          <a:bodyPr lIns="90245" tIns="45126" rIns="90245" bIns="45126">
            <a:spAutoFit/>
          </a:bodyPr>
          <a:lstStyle/>
          <a:p>
            <a:endParaRPr lang="ko-KR" altLang="en-US" sz="1633"/>
          </a:p>
        </p:txBody>
      </p:sp>
      <p:sp>
        <p:nvSpPr>
          <p:cNvPr id="124" name="Line 4"/>
          <p:cNvSpPr>
            <a:spLocks noChangeShapeType="1"/>
          </p:cNvSpPr>
          <p:nvPr/>
        </p:nvSpPr>
        <p:spPr bwMode="auto">
          <a:xfrm flipV="1">
            <a:off x="4573317" y="2485715"/>
            <a:ext cx="913439" cy="0"/>
          </a:xfrm>
          <a:prstGeom prst="line">
            <a:avLst/>
          </a:prstGeom>
          <a:noFill/>
          <a:ln w="12700">
            <a:solidFill>
              <a:srgbClr val="333399"/>
            </a:solidFill>
            <a:round/>
            <a:headEnd type="triangle" w="med" len="med"/>
            <a:tailEnd type="triangle" w="med" len="med"/>
          </a:ln>
        </p:spPr>
        <p:txBody>
          <a:bodyPr lIns="90245" tIns="45126" rIns="90245" bIns="45126">
            <a:spAutoFit/>
          </a:bodyPr>
          <a:lstStyle/>
          <a:p>
            <a:endParaRPr lang="ko-KR" altLang="en-US" sz="1633"/>
          </a:p>
        </p:txBody>
      </p:sp>
      <p:sp>
        <p:nvSpPr>
          <p:cNvPr id="126" name="Text Box 8"/>
          <p:cNvSpPr txBox="1">
            <a:spLocks noChangeArrowheads="1"/>
          </p:cNvSpPr>
          <p:nvPr/>
        </p:nvSpPr>
        <p:spPr bwMode="auto">
          <a:xfrm>
            <a:off x="3249069" y="2636884"/>
            <a:ext cx="906358" cy="237256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wrap="none" lIns="82877" tIns="41439" rIns="82877" bIns="41439">
            <a:spAutoFit/>
          </a:bodyPr>
          <a:lstStyle/>
          <a:p>
            <a:pPr marL="338421" indent="-338421"/>
            <a:r>
              <a:rPr lang="en-US" altLang="ko-KR" sz="998" dirty="0">
                <a:latin typeface="HY헤드라인M" pitchFamily="18" charset="-127"/>
                <a:ea typeface="HY헤드라인M" pitchFamily="18" charset="-127"/>
              </a:rPr>
              <a:t>Zona Segura</a:t>
            </a:r>
          </a:p>
        </p:txBody>
      </p:sp>
      <p:sp>
        <p:nvSpPr>
          <p:cNvPr id="127" name="AutoShape 9"/>
          <p:cNvSpPr>
            <a:spLocks noChangeArrowheads="1"/>
          </p:cNvSpPr>
          <p:nvPr/>
        </p:nvSpPr>
        <p:spPr bwMode="auto">
          <a:xfrm flipV="1">
            <a:off x="3292986" y="2419205"/>
            <a:ext cx="675228" cy="523662"/>
          </a:xfrm>
          <a:custGeom>
            <a:avLst/>
            <a:gdLst>
              <a:gd name="T0" fmla="*/ 0 w 21600"/>
              <a:gd name="T1" fmla="*/ 0 h 21600"/>
              <a:gd name="T2" fmla="*/ 0 w 21600"/>
              <a:gd name="T3" fmla="*/ 0 h 21600"/>
              <a:gd name="T4" fmla="*/ 0 w 21600"/>
              <a:gd name="T5" fmla="*/ 0 h 21600"/>
              <a:gd name="T6" fmla="*/ 0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4511 w 21600"/>
              <a:gd name="T13" fmla="*/ 4510 h 21600"/>
              <a:gd name="T14" fmla="*/ 17089 w 21600"/>
              <a:gd name="T15" fmla="*/ 1709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CC">
                  <a:alpha val="45000"/>
                </a:srgbClr>
              </a:gs>
              <a:gs pos="100000">
                <a:srgbClr val="18185E">
                  <a:alpha val="0"/>
                </a:srgbClr>
              </a:gs>
            </a:gsLst>
            <a:lin ang="5400000" scaled="1"/>
          </a:gradFill>
          <a:ln w="12700" algn="ctr">
            <a:noFill/>
            <a:miter lim="800000"/>
            <a:headEnd/>
            <a:tailEnd/>
          </a:ln>
        </p:spPr>
        <p:txBody>
          <a:bodyPr lIns="82877" tIns="41439" rIns="82877" bIns="41439" anchor="ctr">
            <a:spAutoFit/>
          </a:bodyPr>
          <a:lstStyle/>
          <a:p>
            <a:endParaRPr lang="ko-KR" altLang="en-US" sz="1451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28" name="Line 22"/>
          <p:cNvSpPr>
            <a:spLocks noChangeShapeType="1"/>
          </p:cNvSpPr>
          <p:nvPr/>
        </p:nvSpPr>
        <p:spPr bwMode="auto">
          <a:xfrm>
            <a:off x="5491132" y="1957969"/>
            <a:ext cx="0" cy="608252"/>
          </a:xfrm>
          <a:prstGeom prst="line">
            <a:avLst/>
          </a:prstGeom>
          <a:noFill/>
          <a:ln w="25400">
            <a:solidFill>
              <a:srgbClr val="F2A257">
                <a:alpha val="78038"/>
              </a:srgbClr>
            </a:solidFill>
            <a:round/>
            <a:headEnd type="oval" w="med" len="med"/>
            <a:tailEnd/>
          </a:ln>
        </p:spPr>
        <p:txBody>
          <a:bodyPr lIns="90245" tIns="45126" rIns="90245" bIns="45126">
            <a:spAutoFit/>
          </a:bodyPr>
          <a:lstStyle/>
          <a:p>
            <a:endParaRPr lang="ko-KR" altLang="en-US" sz="1633"/>
          </a:p>
        </p:txBody>
      </p:sp>
      <p:sp>
        <p:nvSpPr>
          <p:cNvPr id="129" name="Line 15"/>
          <p:cNvSpPr>
            <a:spLocks noChangeShapeType="1"/>
          </p:cNvSpPr>
          <p:nvPr/>
        </p:nvSpPr>
        <p:spPr bwMode="auto">
          <a:xfrm flipH="1">
            <a:off x="1713015" y="1825584"/>
            <a:ext cx="5254" cy="740636"/>
          </a:xfrm>
          <a:prstGeom prst="line">
            <a:avLst/>
          </a:prstGeom>
          <a:noFill/>
          <a:ln w="25400">
            <a:solidFill>
              <a:srgbClr val="FABE47">
                <a:alpha val="78038"/>
              </a:srgbClr>
            </a:solidFill>
            <a:round/>
            <a:headEnd type="oval" w="med" len="med"/>
            <a:tailEnd/>
          </a:ln>
        </p:spPr>
        <p:txBody>
          <a:bodyPr lIns="90245" tIns="45126" rIns="90245" bIns="45126">
            <a:spAutoFit/>
          </a:bodyPr>
          <a:lstStyle/>
          <a:p>
            <a:endParaRPr lang="ko-KR" altLang="en-US" sz="1633"/>
          </a:p>
        </p:txBody>
      </p:sp>
      <p:sp>
        <p:nvSpPr>
          <p:cNvPr id="130" name="Line 16"/>
          <p:cNvSpPr>
            <a:spLocks noChangeShapeType="1"/>
          </p:cNvSpPr>
          <p:nvPr/>
        </p:nvSpPr>
        <p:spPr bwMode="auto">
          <a:xfrm flipH="1">
            <a:off x="2697395" y="1674417"/>
            <a:ext cx="2628" cy="891805"/>
          </a:xfrm>
          <a:prstGeom prst="line">
            <a:avLst/>
          </a:prstGeom>
          <a:noFill/>
          <a:ln w="25400">
            <a:solidFill>
              <a:srgbClr val="8080FF">
                <a:alpha val="78038"/>
              </a:srgbClr>
            </a:solidFill>
            <a:round/>
            <a:headEnd type="oval" w="med" len="med"/>
            <a:tailEnd/>
          </a:ln>
        </p:spPr>
        <p:txBody>
          <a:bodyPr lIns="90245" tIns="45126" rIns="90245" bIns="45126">
            <a:spAutoFit/>
          </a:bodyPr>
          <a:lstStyle/>
          <a:p>
            <a:endParaRPr lang="ko-KR" altLang="en-US" sz="1633"/>
          </a:p>
        </p:txBody>
      </p:sp>
      <p:sp>
        <p:nvSpPr>
          <p:cNvPr id="131" name="Line 23"/>
          <p:cNvSpPr>
            <a:spLocks noChangeShapeType="1"/>
          </p:cNvSpPr>
          <p:nvPr/>
        </p:nvSpPr>
        <p:spPr bwMode="auto">
          <a:xfrm>
            <a:off x="4567188" y="1593020"/>
            <a:ext cx="1751" cy="973203"/>
          </a:xfrm>
          <a:prstGeom prst="line">
            <a:avLst/>
          </a:prstGeom>
          <a:noFill/>
          <a:ln w="25400">
            <a:solidFill>
              <a:srgbClr val="8080FF">
                <a:alpha val="78038"/>
              </a:srgbClr>
            </a:solidFill>
            <a:round/>
            <a:headEnd type="oval" w="med" len="med"/>
            <a:tailEnd/>
          </a:ln>
        </p:spPr>
        <p:txBody>
          <a:bodyPr lIns="90245" tIns="45126" rIns="90245" bIns="45126">
            <a:spAutoFit/>
          </a:bodyPr>
          <a:lstStyle/>
          <a:p>
            <a:endParaRPr lang="ko-KR" altLang="en-US" sz="1633"/>
          </a:p>
        </p:txBody>
      </p:sp>
      <p:sp>
        <p:nvSpPr>
          <p:cNvPr id="134" name="직사각형 133"/>
          <p:cNvSpPr/>
          <p:nvPr/>
        </p:nvSpPr>
        <p:spPr bwMode="auto">
          <a:xfrm>
            <a:off x="9313384" y="6402574"/>
            <a:ext cx="457174" cy="241557"/>
          </a:xfrm>
          <a:prstGeom prst="rect">
            <a:avLst/>
          </a:prstGeom>
          <a:noFill/>
          <a:ln w="1905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</a:bodyPr>
          <a:lstStyle/>
          <a:p>
            <a:pPr marL="343884" indent="-343884" algn="ctr" defTabSz="828774">
              <a:lnSpc>
                <a:spcPct val="150000"/>
              </a:lnSpc>
              <a:spcBef>
                <a:spcPct val="50000"/>
              </a:spcBef>
            </a:pPr>
            <a:r>
              <a:rPr lang="en-US" altLang="ko-KR" sz="998">
                <a:solidFill>
                  <a:schemeClr val="bg2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P.07</a:t>
            </a:r>
            <a:endParaRPr lang="ko-KR" altLang="en-US" sz="998" dirty="0">
              <a:solidFill>
                <a:schemeClr val="bg2">
                  <a:lumMod val="50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그룹 63"/>
          <p:cNvGrpSpPr/>
          <p:nvPr/>
        </p:nvGrpSpPr>
        <p:grpSpPr>
          <a:xfrm>
            <a:off x="1556847" y="1469681"/>
            <a:ext cx="7053549" cy="1567455"/>
            <a:chOff x="1187699" y="1836415"/>
            <a:chExt cx="8191449" cy="2232248"/>
          </a:xfrm>
        </p:grpSpPr>
        <p:sp>
          <p:nvSpPr>
            <p:cNvPr id="27" name="AutoShape 150"/>
            <p:cNvSpPr>
              <a:spLocks noChangeArrowheads="1"/>
            </p:cNvSpPr>
            <p:nvPr/>
          </p:nvSpPr>
          <p:spPr bwMode="auto">
            <a:xfrm>
              <a:off x="3618508" y="1836415"/>
              <a:ext cx="2520280" cy="648072"/>
            </a:xfrm>
            <a:prstGeom prst="roundRect">
              <a:avLst>
                <a:gd name="adj" fmla="val 8806"/>
              </a:avLst>
            </a:prstGeom>
            <a:solidFill>
              <a:srgbClr val="4F81BD">
                <a:lumMod val="75000"/>
              </a:srgbClr>
            </a:solidFill>
            <a:ln w="15875">
              <a:noFill/>
              <a:round/>
              <a:headEnd/>
              <a:tailEnd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/>
            <a:p>
              <a:pPr algn="ctr" latinLnBrk="0">
                <a:defRPr/>
              </a:pPr>
              <a:r>
                <a:rPr lang="ko-KR" altLang="pt-BR" sz="1270" kern="0" spc="272" dirty="0">
                  <a:solidFill>
                    <a:srgbClr val="FFFFFF"/>
                  </a:solidFill>
                  <a:latin typeface="현대하모니 M" pitchFamily="18" charset="-127"/>
                  <a:ea typeface="현대하모니 M" pitchFamily="18" charset="-127"/>
                </a:rPr>
                <a:t> </a:t>
              </a:r>
              <a:r>
                <a:rPr lang="pt-BR" altLang="ko-KR" sz="1088" kern="0" spc="272" dirty="0">
                  <a:solidFill>
                    <a:srgbClr val="FFFFFF"/>
                  </a:solidFill>
                  <a:latin typeface="현대하모니 M" pitchFamily="18" charset="-127"/>
                  <a:ea typeface="현대하모니 M" pitchFamily="18" charset="-127"/>
                </a:rPr>
                <a:t>(+) </a:t>
              </a:r>
              <a:r>
                <a:rPr lang="en-US" altLang="ko-KR" sz="1088" kern="0" spc="272" dirty="0">
                  <a:solidFill>
                    <a:srgbClr val="FFFFFF"/>
                  </a:solidFill>
                  <a:latin typeface="현대하모니 M" pitchFamily="18" charset="-127"/>
                  <a:ea typeface="현대하모니 M" pitchFamily="18" charset="-127"/>
                </a:rPr>
                <a:t>2.8%eficiência de </a:t>
              </a:r>
              <a:r>
                <a:rPr lang="en-US" altLang="ko-KR" sz="1088" kern="0" spc="272" dirty="0" err="1">
                  <a:solidFill>
                    <a:srgbClr val="FFFFFF"/>
                  </a:solidFill>
                  <a:latin typeface="현대하모니 M" pitchFamily="18" charset="-127"/>
                  <a:ea typeface="현대하모니 M" pitchFamily="18" charset="-127"/>
                </a:rPr>
                <a:t>combustível</a:t>
              </a:r>
              <a:endParaRPr lang="en-US" altLang="ko-KR" sz="1270" kern="0" spc="272" dirty="0">
                <a:solidFill>
                  <a:srgbClr val="FFFFFF"/>
                </a:solidFill>
                <a:latin typeface="현대하모니 M" pitchFamily="18" charset="-127"/>
                <a:ea typeface="현대하모니 M" pitchFamily="18" charset="-127"/>
              </a:endParaRPr>
            </a:p>
          </p:txBody>
        </p:sp>
        <p:sp>
          <p:nvSpPr>
            <p:cNvPr id="28" name="AutoShape 150"/>
            <p:cNvSpPr>
              <a:spLocks noChangeArrowheads="1"/>
            </p:cNvSpPr>
            <p:nvPr/>
          </p:nvSpPr>
          <p:spPr bwMode="auto">
            <a:xfrm>
              <a:off x="1187699" y="2356329"/>
              <a:ext cx="1566713" cy="1191344"/>
            </a:xfrm>
            <a:prstGeom prst="roundRect">
              <a:avLst>
                <a:gd name="adj" fmla="val 8806"/>
              </a:avLst>
            </a:prstGeom>
            <a:solidFill>
              <a:srgbClr val="AE4845">
                <a:lumMod val="75000"/>
              </a:srgbClr>
            </a:solidFill>
            <a:ln w="15875">
              <a:noFill/>
              <a:round/>
              <a:headEnd/>
              <a:tailEnd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/>
            <a:p>
              <a:pPr algn="ctr" latinLnBrk="0">
                <a:defRPr/>
              </a:pPr>
              <a:r>
                <a:rPr lang="en-US" altLang="ko-KR" sz="1633" kern="0" spc="272" dirty="0">
                  <a:solidFill>
                    <a:srgbClr val="FFFFFF"/>
                  </a:solidFill>
                  <a:latin typeface="현대하모니 M" pitchFamily="18" charset="-127"/>
                  <a:ea typeface="현대하모니 M" pitchFamily="18" charset="-127"/>
                </a:rPr>
                <a:t>10kg</a:t>
              </a:r>
            </a:p>
            <a:p>
              <a:pPr algn="ctr" latinLnBrk="0">
                <a:defRPr/>
              </a:pPr>
              <a:r>
                <a:rPr lang="pt-BR" altLang="ko-KR" sz="1633" kern="0" spc="272" dirty="0">
                  <a:solidFill>
                    <a:srgbClr val="FFFFFF"/>
                  </a:solidFill>
                  <a:latin typeface="현대하모니 M" pitchFamily="18" charset="-127"/>
                  <a:ea typeface="현대하모니 M" pitchFamily="18" charset="-127"/>
                </a:rPr>
                <a:t>(leve</a:t>
              </a:r>
              <a:r>
                <a:rPr lang="ko-KR" altLang="pt-BR" sz="1633" kern="0" spc="272" dirty="0">
                  <a:solidFill>
                    <a:srgbClr val="FFFFFF"/>
                  </a:solidFill>
                  <a:latin typeface="현대하모니 M" pitchFamily="18" charset="-127"/>
                  <a:ea typeface="현대하모니 M" pitchFamily="18" charset="-127"/>
                </a:rPr>
                <a:t> </a:t>
              </a:r>
              <a:r>
                <a:rPr lang="pt-BR" altLang="ko-KR" sz="1633" kern="0" spc="272" dirty="0">
                  <a:solidFill>
                    <a:srgbClr val="FFFFFF"/>
                  </a:solidFill>
                  <a:latin typeface="현대하모니 M" pitchFamily="18" charset="-127"/>
                  <a:ea typeface="현대하모니 M" pitchFamily="18" charset="-127"/>
                </a:rPr>
                <a:t>efeito)</a:t>
              </a:r>
              <a:endParaRPr lang="en-US" altLang="ko-KR" sz="1633" kern="0" spc="272" dirty="0">
                <a:solidFill>
                  <a:srgbClr val="FFFFFF"/>
                </a:solidFill>
                <a:latin typeface="현대하모니 M" pitchFamily="18" charset="-127"/>
                <a:ea typeface="현대하모니 M" pitchFamily="18" charset="-127"/>
              </a:endParaRPr>
            </a:p>
          </p:txBody>
        </p:sp>
        <p:sp>
          <p:nvSpPr>
            <p:cNvPr id="30" name="AutoShape 150"/>
            <p:cNvSpPr>
              <a:spLocks noChangeArrowheads="1"/>
            </p:cNvSpPr>
            <p:nvPr/>
          </p:nvSpPr>
          <p:spPr bwMode="auto">
            <a:xfrm>
              <a:off x="3618508" y="2628503"/>
              <a:ext cx="2520280" cy="648072"/>
            </a:xfrm>
            <a:prstGeom prst="roundRect">
              <a:avLst>
                <a:gd name="adj" fmla="val 8806"/>
              </a:avLst>
            </a:prstGeom>
            <a:solidFill>
              <a:srgbClr val="4F81BD">
                <a:lumMod val="75000"/>
              </a:srgbClr>
            </a:solidFill>
            <a:ln w="15875">
              <a:noFill/>
              <a:round/>
              <a:headEnd/>
              <a:tailEnd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/>
            <a:p>
              <a:pPr algn="ctr" latinLnBrk="0">
                <a:defRPr/>
              </a:pPr>
              <a:r>
                <a:rPr lang="en-US" altLang="ko-KR" sz="1270" kern="0" spc="272" dirty="0">
                  <a:solidFill>
                    <a:srgbClr val="FFFFFF"/>
                  </a:solidFill>
                  <a:latin typeface="현대하모니 M" pitchFamily="18" charset="-127"/>
                  <a:ea typeface="현대하모니 M" pitchFamily="18" charset="-127"/>
                </a:rPr>
                <a:t>(-) CO2 4.5%</a:t>
              </a:r>
            </a:p>
          </p:txBody>
        </p:sp>
        <p:sp>
          <p:nvSpPr>
            <p:cNvPr id="31" name="AutoShape 150"/>
            <p:cNvSpPr>
              <a:spLocks noChangeArrowheads="1"/>
            </p:cNvSpPr>
            <p:nvPr/>
          </p:nvSpPr>
          <p:spPr bwMode="auto">
            <a:xfrm>
              <a:off x="3618508" y="3420591"/>
              <a:ext cx="2520280" cy="648072"/>
            </a:xfrm>
            <a:prstGeom prst="roundRect">
              <a:avLst>
                <a:gd name="adj" fmla="val 8806"/>
              </a:avLst>
            </a:prstGeom>
            <a:solidFill>
              <a:srgbClr val="4F81BD">
                <a:lumMod val="75000"/>
              </a:srgbClr>
            </a:solidFill>
            <a:ln w="15875">
              <a:noFill/>
              <a:round/>
              <a:headEnd/>
              <a:tailEnd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/>
            <a:p>
              <a:pPr algn="ctr" latinLnBrk="0">
                <a:defRPr/>
              </a:pPr>
              <a:r>
                <a:rPr lang="en-US" altLang="ko-KR" sz="1270" kern="0" spc="272" dirty="0">
                  <a:solidFill>
                    <a:srgbClr val="FFFFFF"/>
                  </a:solidFill>
                  <a:latin typeface="현대하모니 M" pitchFamily="18" charset="-127"/>
                  <a:ea typeface="현대하모니 M" pitchFamily="18" charset="-127"/>
                </a:rPr>
                <a:t>(-) </a:t>
              </a:r>
              <a:r>
                <a:rPr lang="en-US" altLang="ko-KR" sz="1270" kern="0" spc="272" dirty="0" err="1">
                  <a:solidFill>
                    <a:srgbClr val="FFFFFF"/>
                  </a:solidFill>
                  <a:latin typeface="현대하모니 M" pitchFamily="18" charset="-127"/>
                  <a:ea typeface="현대하모니 M" pitchFamily="18" charset="-127"/>
                </a:rPr>
                <a:t>Nox</a:t>
              </a:r>
              <a:r>
                <a:rPr lang="en-US" altLang="ko-KR" sz="1270" kern="0" spc="272" dirty="0">
                  <a:solidFill>
                    <a:srgbClr val="FFFFFF"/>
                  </a:solidFill>
                  <a:latin typeface="현대하모니 M" pitchFamily="18" charset="-127"/>
                  <a:ea typeface="현대하모니 M" pitchFamily="18" charset="-127"/>
                </a:rPr>
                <a:t> 8.8% </a:t>
              </a:r>
              <a:r>
                <a:rPr lang="pt-BR" altLang="ko-KR" sz="1270" kern="0" spc="272" dirty="0">
                  <a:solidFill>
                    <a:srgbClr val="FFFFFF"/>
                  </a:solidFill>
                  <a:latin typeface="현대하모니 M" pitchFamily="18" charset="-127"/>
                  <a:ea typeface="현대하모니 M" pitchFamily="18" charset="-127"/>
                </a:rPr>
                <a:t>oxidação</a:t>
              </a:r>
              <a:endParaRPr lang="en-US" altLang="ko-KR" sz="1270" kern="0" spc="272" dirty="0">
                <a:solidFill>
                  <a:srgbClr val="FFFFFF"/>
                </a:solidFill>
                <a:latin typeface="현대하모니 M" pitchFamily="18" charset="-127"/>
                <a:ea typeface="현대하모니 M" pitchFamily="18" charset="-127"/>
              </a:endParaRPr>
            </a:p>
          </p:txBody>
        </p:sp>
        <p:sp>
          <p:nvSpPr>
            <p:cNvPr id="32" name="AutoShape 150"/>
            <p:cNvSpPr>
              <a:spLocks noChangeArrowheads="1"/>
            </p:cNvSpPr>
            <p:nvPr/>
          </p:nvSpPr>
          <p:spPr bwMode="auto">
            <a:xfrm>
              <a:off x="6858868" y="1836415"/>
              <a:ext cx="2520280" cy="648072"/>
            </a:xfrm>
            <a:prstGeom prst="roundRect">
              <a:avLst>
                <a:gd name="adj" fmla="val 8806"/>
              </a:avLst>
            </a:prstGeom>
            <a:solidFill>
              <a:srgbClr val="4F81BD">
                <a:lumMod val="75000"/>
              </a:srgbClr>
            </a:solidFill>
            <a:ln w="15875">
              <a:noFill/>
              <a:round/>
              <a:headEnd/>
              <a:tailEnd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/>
            <a:p>
              <a:pPr algn="ctr" latinLnBrk="0">
                <a:defRPr/>
              </a:pPr>
              <a:r>
                <a:rPr lang="en-US" altLang="ko-KR" sz="1270" kern="0" spc="272" dirty="0">
                  <a:solidFill>
                    <a:srgbClr val="FFFFFF"/>
                  </a:solidFill>
                  <a:latin typeface="현대하모니 M" pitchFamily="18" charset="-127"/>
                  <a:ea typeface="현대하모니 M" pitchFamily="18" charset="-127"/>
                </a:rPr>
                <a:t>Economia de160 mil L/</a:t>
              </a:r>
              <a:r>
                <a:rPr lang="en-US" altLang="ko-KR" sz="1270" kern="0" spc="272" dirty="0" err="1">
                  <a:solidFill>
                    <a:srgbClr val="FFFFFF"/>
                  </a:solidFill>
                  <a:latin typeface="현대하모니 M" pitchFamily="18" charset="-127"/>
                  <a:ea typeface="현대하모니 M" pitchFamily="18" charset="-127"/>
                </a:rPr>
                <a:t>Dia</a:t>
              </a:r>
              <a:endParaRPr lang="en-US" altLang="ko-KR" sz="1270" kern="0" spc="272" dirty="0">
                <a:solidFill>
                  <a:srgbClr val="FFFFFF"/>
                </a:solidFill>
                <a:latin typeface="현대하모니 M" pitchFamily="18" charset="-127"/>
                <a:ea typeface="현대하모니 M" pitchFamily="18" charset="-127"/>
              </a:endParaRPr>
            </a:p>
          </p:txBody>
        </p:sp>
        <p:sp>
          <p:nvSpPr>
            <p:cNvPr id="33" name="AutoShape 150"/>
            <p:cNvSpPr>
              <a:spLocks noChangeArrowheads="1"/>
            </p:cNvSpPr>
            <p:nvPr/>
          </p:nvSpPr>
          <p:spPr bwMode="auto">
            <a:xfrm>
              <a:off x="6858868" y="2628503"/>
              <a:ext cx="2520280" cy="648072"/>
            </a:xfrm>
            <a:prstGeom prst="roundRect">
              <a:avLst>
                <a:gd name="adj" fmla="val 8806"/>
              </a:avLst>
            </a:prstGeom>
            <a:solidFill>
              <a:srgbClr val="4F81BD">
                <a:lumMod val="75000"/>
              </a:srgbClr>
            </a:solidFill>
            <a:ln w="15875">
              <a:noFill/>
              <a:round/>
              <a:headEnd/>
              <a:tailEnd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/>
            <a:p>
              <a:pPr algn="ctr" latinLnBrk="0">
                <a:defRPr/>
              </a:pPr>
              <a:r>
                <a:rPr lang="en-US" altLang="ko-KR" sz="1270" kern="0" spc="272" dirty="0" err="1">
                  <a:solidFill>
                    <a:srgbClr val="FFFFFF"/>
                  </a:solidFill>
                  <a:latin typeface="현대하모니 M" pitchFamily="18" charset="-127"/>
                  <a:ea typeface="현대하모니 M" pitchFamily="18" charset="-127"/>
                </a:rPr>
                <a:t>Redução</a:t>
              </a:r>
              <a:r>
                <a:rPr lang="en-US" altLang="ko-KR" sz="1270" kern="0" spc="272" dirty="0">
                  <a:solidFill>
                    <a:srgbClr val="FFFFFF"/>
                  </a:solidFill>
                  <a:latin typeface="현대하모니 M" pitchFamily="18" charset="-127"/>
                  <a:ea typeface="현대하모니 M" pitchFamily="18" charset="-127"/>
                </a:rPr>
                <a:t> CO2 200 mil Kg/</a:t>
              </a:r>
              <a:r>
                <a:rPr lang="en-US" altLang="ko-KR" sz="1270" kern="0" spc="272" dirty="0" err="1">
                  <a:solidFill>
                    <a:srgbClr val="FFFFFF"/>
                  </a:solidFill>
                  <a:latin typeface="현대하모니 M" pitchFamily="18" charset="-127"/>
                  <a:ea typeface="현대하모니 M" pitchFamily="18" charset="-127"/>
                </a:rPr>
                <a:t>Dia</a:t>
              </a:r>
              <a:endParaRPr lang="en-US" altLang="ko-KR" sz="1270" kern="0" spc="272" dirty="0">
                <a:solidFill>
                  <a:srgbClr val="FFFFFF"/>
                </a:solidFill>
                <a:latin typeface="현대하모니 M" pitchFamily="18" charset="-127"/>
                <a:ea typeface="현대하모니 M" pitchFamily="18" charset="-127"/>
              </a:endParaRPr>
            </a:p>
          </p:txBody>
        </p:sp>
        <p:cxnSp>
          <p:nvCxnSpPr>
            <p:cNvPr id="35" name="직선 화살표 연결선 34"/>
            <p:cNvCxnSpPr>
              <a:stCxn id="28" idx="3"/>
              <a:endCxn id="27" idx="1"/>
            </p:cNvCxnSpPr>
            <p:nvPr/>
          </p:nvCxnSpPr>
          <p:spPr bwMode="auto">
            <a:xfrm flipV="1">
              <a:off x="2754412" y="2160451"/>
              <a:ext cx="864096" cy="79155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bg2">
                  <a:lumMod val="75000"/>
                </a:schemeClr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37" name="직선 화살표 연결선 36"/>
            <p:cNvCxnSpPr>
              <a:stCxn id="28" idx="3"/>
              <a:endCxn id="30" idx="1"/>
            </p:cNvCxnSpPr>
            <p:nvPr/>
          </p:nvCxnSpPr>
          <p:spPr bwMode="auto">
            <a:xfrm>
              <a:off x="2754412" y="2952001"/>
              <a:ext cx="864096" cy="538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bg2">
                  <a:lumMod val="75000"/>
                </a:schemeClr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38" name="직선 화살표 연결선 37"/>
            <p:cNvCxnSpPr>
              <a:stCxn id="28" idx="3"/>
              <a:endCxn id="31" idx="1"/>
            </p:cNvCxnSpPr>
            <p:nvPr/>
          </p:nvCxnSpPr>
          <p:spPr bwMode="auto">
            <a:xfrm>
              <a:off x="2754412" y="2952001"/>
              <a:ext cx="864096" cy="792626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bg2">
                  <a:lumMod val="75000"/>
                </a:schemeClr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52" name="직선 화살표 연결선 51"/>
            <p:cNvCxnSpPr>
              <a:stCxn id="31" idx="3"/>
              <a:endCxn id="33" idx="1"/>
            </p:cNvCxnSpPr>
            <p:nvPr/>
          </p:nvCxnSpPr>
          <p:spPr bwMode="auto">
            <a:xfrm flipV="1">
              <a:off x="6138788" y="2952539"/>
              <a:ext cx="720080" cy="792088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bg2">
                  <a:lumMod val="75000"/>
                </a:schemeClr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53" name="직선 화살표 연결선 52"/>
            <p:cNvCxnSpPr>
              <a:stCxn id="27" idx="3"/>
              <a:endCxn id="32" idx="1"/>
            </p:cNvCxnSpPr>
            <p:nvPr/>
          </p:nvCxnSpPr>
          <p:spPr bwMode="auto">
            <a:xfrm>
              <a:off x="6138788" y="2160451"/>
              <a:ext cx="720080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bg2">
                  <a:lumMod val="75000"/>
                </a:schemeClr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56" name="직선 화살표 연결선 55"/>
            <p:cNvCxnSpPr>
              <a:stCxn id="30" idx="3"/>
              <a:endCxn id="33" idx="1"/>
            </p:cNvCxnSpPr>
            <p:nvPr/>
          </p:nvCxnSpPr>
          <p:spPr bwMode="auto">
            <a:xfrm>
              <a:off x="6138788" y="2952539"/>
              <a:ext cx="720080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bg2">
                  <a:lumMod val="75000"/>
                </a:schemeClr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</p:grpSp>
      <p:sp>
        <p:nvSpPr>
          <p:cNvPr id="61" name="TextBox 60"/>
          <p:cNvSpPr txBox="1"/>
          <p:nvPr/>
        </p:nvSpPr>
        <p:spPr>
          <a:xfrm>
            <a:off x="7238873" y="2579962"/>
            <a:ext cx="2624777" cy="1220217"/>
          </a:xfrm>
          <a:prstGeom prst="rect">
            <a:avLst/>
          </a:prstGeom>
          <a:noFill/>
        </p:spPr>
        <p:txBody>
          <a:bodyPr wrap="none" lIns="82877" tIns="41439" rIns="82877" bIns="41439" rtlCol="0" anchor="t">
            <a:spAutoFit/>
          </a:bodyPr>
          <a:lstStyle/>
          <a:p>
            <a:pPr>
              <a:lnSpc>
                <a:spcPts val="1542"/>
              </a:lnSpc>
            </a:pPr>
            <a:r>
              <a:rPr lang="pt-BR" altLang="ko-KR" sz="1179" b="1" dirty="0">
                <a:latin typeface="현대하모니 L" pitchFamily="18" charset="-127"/>
                <a:ea typeface="현대하모니 L" pitchFamily="18" charset="-127"/>
              </a:rPr>
              <a:t>Critérios de Cálculo</a:t>
            </a:r>
            <a:endParaRPr lang="en-US" altLang="ko-KR" sz="1179" b="1" dirty="0">
              <a:latin typeface="현대하모니 L" pitchFamily="18" charset="-127"/>
              <a:ea typeface="현대하모니 L" pitchFamily="18" charset="-127"/>
            </a:endParaRPr>
          </a:p>
          <a:p>
            <a:pPr>
              <a:lnSpc>
                <a:spcPts val="1542"/>
              </a:lnSpc>
            </a:pPr>
            <a:r>
              <a:rPr lang="ko-KR" altLang="en-US" sz="1179" dirty="0">
                <a:latin typeface="현대하모니 L" pitchFamily="18" charset="-127"/>
                <a:ea typeface="현대하모니 L" pitchFamily="18" charset="-127"/>
              </a:rPr>
              <a:t>   </a:t>
            </a:r>
            <a:r>
              <a:rPr lang="en-US" altLang="ko-KR" sz="1179" dirty="0">
                <a:latin typeface="현대하모니 L" pitchFamily="18" charset="-127"/>
                <a:ea typeface="현대하모니 L" pitchFamily="18" charset="-127"/>
              </a:rPr>
              <a:t>1) 8 </a:t>
            </a:r>
            <a:r>
              <a:rPr lang="en-US" altLang="ko-KR" sz="1179" dirty="0" err="1">
                <a:latin typeface="현대하모니 L" pitchFamily="18" charset="-127"/>
                <a:ea typeface="현대하모니 L" pitchFamily="18" charset="-127"/>
              </a:rPr>
              <a:t>milhões</a:t>
            </a:r>
            <a:r>
              <a:rPr lang="en-US" altLang="ko-KR" sz="1179" dirty="0">
                <a:latin typeface="현대하모니 L" pitchFamily="18" charset="-127"/>
                <a:ea typeface="현대하모니 L" pitchFamily="18" charset="-127"/>
              </a:rPr>
              <a:t> </a:t>
            </a:r>
            <a:r>
              <a:rPr lang="en-US" altLang="ko-KR" sz="1179" dirty="0" err="1">
                <a:latin typeface="현대하모니 L" pitchFamily="18" charset="-127"/>
                <a:ea typeface="현대하모니 L" pitchFamily="18" charset="-127"/>
              </a:rPr>
              <a:t>carros</a:t>
            </a:r>
            <a:r>
              <a:rPr lang="en-US" altLang="ko-KR" sz="1179" dirty="0">
                <a:latin typeface="현대하모니 L" pitchFamily="18" charset="-127"/>
                <a:ea typeface="현대하모니 L" pitchFamily="18" charset="-127"/>
              </a:rPr>
              <a:t> </a:t>
            </a:r>
            <a:r>
              <a:rPr lang="en-US" altLang="ko-KR" sz="1179" dirty="0" err="1">
                <a:latin typeface="현대하모니 L" pitchFamily="18" charset="-127"/>
                <a:ea typeface="현대하모니 L" pitchFamily="18" charset="-127"/>
              </a:rPr>
              <a:t>registrados</a:t>
            </a:r>
            <a:endParaRPr lang="en-US" altLang="ko-KR" sz="1179" dirty="0">
              <a:latin typeface="현대하모니 L" pitchFamily="18" charset="-127"/>
              <a:ea typeface="현대하모니 L" pitchFamily="18" charset="-127"/>
            </a:endParaRPr>
          </a:p>
          <a:p>
            <a:pPr>
              <a:lnSpc>
                <a:spcPts val="1542"/>
              </a:lnSpc>
            </a:pPr>
            <a:r>
              <a:rPr lang="en-US" altLang="ko-KR" sz="1179" dirty="0">
                <a:latin typeface="현대하모니 L" pitchFamily="18" charset="-127"/>
                <a:ea typeface="현대하모니 L" pitchFamily="18" charset="-127"/>
              </a:rPr>
              <a:t>   2) </a:t>
            </a:r>
            <a:r>
              <a:rPr lang="en-US" altLang="ko-KR" sz="1179" dirty="0" err="1">
                <a:latin typeface="현대하모니 L" pitchFamily="18" charset="-127"/>
                <a:ea typeface="현대하모니 L" pitchFamily="18" charset="-127"/>
              </a:rPr>
              <a:t>Média</a:t>
            </a:r>
            <a:r>
              <a:rPr lang="en-US" altLang="ko-KR" sz="1179" dirty="0">
                <a:latin typeface="현대하모니 L" pitchFamily="18" charset="-127"/>
                <a:ea typeface="현대하모니 L" pitchFamily="18" charset="-127"/>
              </a:rPr>
              <a:t> de 50 km/</a:t>
            </a:r>
            <a:r>
              <a:rPr lang="en-US" altLang="ko-KR" sz="1179" dirty="0" err="1">
                <a:latin typeface="현대하모니 L" pitchFamily="18" charset="-127"/>
                <a:ea typeface="현대하모니 L" pitchFamily="18" charset="-127"/>
              </a:rPr>
              <a:t>Dia</a:t>
            </a:r>
            <a:endParaRPr lang="en-US" altLang="ko-KR" sz="1179" dirty="0">
              <a:latin typeface="현대하모니 L" pitchFamily="18" charset="-127"/>
              <a:ea typeface="현대하모니 L" pitchFamily="18" charset="-127"/>
            </a:endParaRPr>
          </a:p>
          <a:p>
            <a:pPr>
              <a:lnSpc>
                <a:spcPts val="1542"/>
              </a:lnSpc>
            </a:pPr>
            <a:r>
              <a:rPr lang="ko-KR" altLang="en-US" sz="1179" dirty="0">
                <a:latin typeface="현대하모니 L" pitchFamily="18" charset="-127"/>
                <a:ea typeface="현대하모니 L" pitchFamily="18" charset="-127"/>
              </a:rPr>
              <a:t>   </a:t>
            </a:r>
            <a:r>
              <a:rPr lang="en-US" altLang="ko-KR" sz="1179" dirty="0">
                <a:latin typeface="현대하모니 L" pitchFamily="18" charset="-127"/>
                <a:ea typeface="현대하모니 L" pitchFamily="18" charset="-127"/>
              </a:rPr>
              <a:t>3) </a:t>
            </a:r>
            <a:r>
              <a:rPr lang="pt-BR" altLang="ko-KR" sz="1179" dirty="0">
                <a:latin typeface="현대하모니 L" pitchFamily="18" charset="-127"/>
                <a:ea typeface="현대하모니 L" pitchFamily="18" charset="-127"/>
              </a:rPr>
              <a:t>Média</a:t>
            </a:r>
            <a:r>
              <a:rPr lang="ko-KR" altLang="pt-BR" sz="1179" dirty="0">
                <a:latin typeface="현대하모니 L" pitchFamily="18" charset="-127"/>
                <a:ea typeface="현대하모니 L" pitchFamily="18" charset="-127"/>
              </a:rPr>
              <a:t> </a:t>
            </a:r>
            <a:r>
              <a:rPr lang="pt-BR" altLang="ko-KR" sz="1179" dirty="0">
                <a:latin typeface="현대하모니 L" pitchFamily="18" charset="-127"/>
                <a:ea typeface="현대하모니 L" pitchFamily="18" charset="-127"/>
              </a:rPr>
              <a:t>de</a:t>
            </a:r>
            <a:r>
              <a:rPr lang="ko-KR" altLang="pt-BR" sz="1179" dirty="0">
                <a:latin typeface="현대하모니 L" pitchFamily="18" charset="-127"/>
                <a:ea typeface="현대하모니 L" pitchFamily="18" charset="-127"/>
              </a:rPr>
              <a:t> </a:t>
            </a:r>
            <a:r>
              <a:rPr lang="pt-BR" altLang="ko-KR" sz="1179" dirty="0">
                <a:latin typeface="현대하모니 L" pitchFamily="18" charset="-127"/>
                <a:ea typeface="현대하모니 L" pitchFamily="18" charset="-127"/>
              </a:rPr>
              <a:t>12Km/L</a:t>
            </a:r>
            <a:r>
              <a:rPr lang="en-US" altLang="ko-KR" sz="1179" dirty="0">
                <a:latin typeface="현대하모니 L" pitchFamily="18" charset="-127"/>
                <a:ea typeface="현대하모니 L" pitchFamily="18" charset="-127"/>
              </a:rPr>
              <a:t> </a:t>
            </a:r>
          </a:p>
          <a:p>
            <a:pPr>
              <a:lnSpc>
                <a:spcPts val="1542"/>
              </a:lnSpc>
            </a:pPr>
            <a:r>
              <a:rPr lang="ko-KR" altLang="en-US" sz="1088" dirty="0">
                <a:latin typeface="현대하모니 L" pitchFamily="18" charset="-127"/>
                <a:ea typeface="현대하모니 L" pitchFamily="18" charset="-127"/>
              </a:rPr>
              <a:t>   </a:t>
            </a:r>
            <a:r>
              <a:rPr lang="pt-BR" altLang="ko-KR" sz="1088" b="1" dirty="0">
                <a:latin typeface="현대하모니 L" pitchFamily="18" charset="-127"/>
                <a:ea typeface="현대하모니 L" pitchFamily="18" charset="-127"/>
              </a:rPr>
              <a:t>Fonte</a:t>
            </a:r>
            <a:r>
              <a:rPr lang="ko-KR" altLang="en-US" sz="1088" b="1" dirty="0">
                <a:latin typeface="현대하모니 L" pitchFamily="18" charset="-127"/>
                <a:ea typeface="현대하모니 L" pitchFamily="18" charset="-127"/>
              </a:rPr>
              <a:t> </a:t>
            </a:r>
            <a:r>
              <a:rPr lang="en-US" altLang="ko-KR" sz="1088" b="1" dirty="0">
                <a:latin typeface="현대하모니 L" pitchFamily="18" charset="-127"/>
                <a:ea typeface="현대하모니 L" pitchFamily="18" charset="-127"/>
              </a:rPr>
              <a:t>: Inst. </a:t>
            </a:r>
            <a:r>
              <a:rPr lang="en-US" altLang="ko-KR" sz="1088" b="1" dirty="0" err="1">
                <a:latin typeface="현대하모니 L" pitchFamily="18" charset="-127"/>
                <a:ea typeface="현대하모니 L" pitchFamily="18" charset="-127"/>
              </a:rPr>
              <a:t>Coreano</a:t>
            </a:r>
            <a:r>
              <a:rPr lang="en-US" altLang="ko-KR" sz="1088" b="1" dirty="0">
                <a:latin typeface="현대하모니 L" pitchFamily="18" charset="-127"/>
                <a:ea typeface="현대하모니 L" pitchFamily="18" charset="-127"/>
              </a:rPr>
              <a:t> de </a:t>
            </a:r>
            <a:r>
              <a:rPr lang="en-US" altLang="ko-KR" sz="1088" b="1" dirty="0" err="1">
                <a:latin typeface="현대하모니 L" pitchFamily="18" charset="-127"/>
                <a:ea typeface="현대하모니 L" pitchFamily="18" charset="-127"/>
              </a:rPr>
              <a:t>Ciência</a:t>
            </a:r>
            <a:r>
              <a:rPr lang="en-US" altLang="ko-KR" sz="1088" b="1" dirty="0">
                <a:latin typeface="현대하모니 L" pitchFamily="18" charset="-127"/>
                <a:ea typeface="현대하모니 L" pitchFamily="18" charset="-127"/>
              </a:rPr>
              <a:t> e </a:t>
            </a:r>
          </a:p>
          <a:p>
            <a:pPr>
              <a:lnSpc>
                <a:spcPts val="1542"/>
              </a:lnSpc>
            </a:pPr>
            <a:r>
              <a:rPr lang="en-US" altLang="ko-KR" sz="1088" b="1" dirty="0" err="1">
                <a:latin typeface="현대하모니 L" pitchFamily="18" charset="-127"/>
                <a:ea typeface="현대하모니 L" pitchFamily="18" charset="-127"/>
              </a:rPr>
              <a:t>Tecnologia</a:t>
            </a:r>
            <a:r>
              <a:rPr lang="en-US" altLang="ko-KR" sz="1088" b="1" dirty="0">
                <a:latin typeface="현대하모니 L" pitchFamily="18" charset="-127"/>
                <a:ea typeface="현대하모니 L" pitchFamily="18" charset="-127"/>
              </a:rPr>
              <a:t> da  </a:t>
            </a:r>
            <a:r>
              <a:rPr lang="en-US" altLang="ko-KR" sz="1088" b="1" dirty="0" err="1">
                <a:latin typeface="현대하모니 L" pitchFamily="18" charset="-127"/>
                <a:ea typeface="현대하모니 L" pitchFamily="18" charset="-127"/>
              </a:rPr>
              <a:t>Informação</a:t>
            </a:r>
            <a:r>
              <a:rPr lang="en-US" altLang="ko-KR" sz="1088" b="1" dirty="0">
                <a:latin typeface="현대하모니 L" pitchFamily="18" charset="-127"/>
                <a:ea typeface="현대하모니 L" pitchFamily="18" charset="-127"/>
              </a:rPr>
              <a:t>, 2020.</a:t>
            </a:r>
            <a:endParaRPr lang="ko-KR" altLang="en-US" sz="1088" b="1" dirty="0">
              <a:latin typeface="현대하모니 L" pitchFamily="18" charset="-127"/>
              <a:ea typeface="현대하모니 L" pitchFamily="18" charset="-127"/>
            </a:endParaRPr>
          </a:p>
        </p:txBody>
      </p:sp>
      <p:sp>
        <p:nvSpPr>
          <p:cNvPr id="65" name="AutoShape 150"/>
          <p:cNvSpPr>
            <a:spLocks noChangeArrowheads="1"/>
          </p:cNvSpPr>
          <p:nvPr/>
        </p:nvSpPr>
        <p:spPr bwMode="auto">
          <a:xfrm>
            <a:off x="2836209" y="4016796"/>
            <a:ext cx="1763387" cy="326553"/>
          </a:xfrm>
          <a:prstGeom prst="roundRect">
            <a:avLst>
              <a:gd name="adj" fmla="val 8806"/>
            </a:avLst>
          </a:prstGeom>
          <a:solidFill>
            <a:srgbClr val="4F81BD">
              <a:lumMod val="75000"/>
            </a:srgbClr>
          </a:solidFill>
          <a:ln w="15875">
            <a:noFill/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 latinLnBrk="0">
              <a:defRPr/>
            </a:pPr>
            <a:r>
              <a:rPr lang="en-US" altLang="ko-KR" sz="1270" kern="0" spc="272" dirty="0">
                <a:solidFill>
                  <a:srgbClr val="FFFFFF"/>
                </a:solidFill>
                <a:latin typeface="현대하모니 M" pitchFamily="18" charset="-127"/>
                <a:ea typeface="현대하모니 M" pitchFamily="18" charset="-127"/>
              </a:rPr>
              <a:t>1980</a:t>
            </a:r>
          </a:p>
        </p:txBody>
      </p:sp>
      <p:sp>
        <p:nvSpPr>
          <p:cNvPr id="66" name="AutoShape 150"/>
          <p:cNvSpPr>
            <a:spLocks noChangeArrowheads="1"/>
          </p:cNvSpPr>
          <p:nvPr/>
        </p:nvSpPr>
        <p:spPr bwMode="auto">
          <a:xfrm>
            <a:off x="1286256" y="4408659"/>
            <a:ext cx="1354021" cy="261214"/>
          </a:xfrm>
          <a:prstGeom prst="roundRect">
            <a:avLst>
              <a:gd name="adj" fmla="val 8806"/>
            </a:avLst>
          </a:prstGeom>
          <a:solidFill>
            <a:schemeClr val="bg1">
              <a:lumMod val="50000"/>
            </a:schemeClr>
          </a:solidFill>
          <a:ln w="15875">
            <a:noFill/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 latinLnBrk="0">
              <a:defRPr/>
            </a:pPr>
            <a:r>
              <a:rPr lang="en-US" altLang="ko-KR" sz="1000" kern="0" spc="272" dirty="0">
                <a:solidFill>
                  <a:srgbClr val="FFFFFF"/>
                </a:solidFill>
                <a:latin typeface="현대하모니 M" pitchFamily="18" charset="-127"/>
                <a:ea typeface="현대하모니 M" pitchFamily="18" charset="-127"/>
              </a:rPr>
              <a:t>Est. </a:t>
            </a:r>
            <a:r>
              <a:rPr lang="en-US" altLang="ko-KR" sz="1000" kern="0" spc="272" dirty="0" err="1">
                <a:solidFill>
                  <a:srgbClr val="FFFFFF"/>
                </a:solidFill>
                <a:latin typeface="현대하모니 M" pitchFamily="18" charset="-127"/>
                <a:ea typeface="현대하모니 M" pitchFamily="18" charset="-127"/>
              </a:rPr>
              <a:t>Básica</a:t>
            </a:r>
            <a:endParaRPr lang="en-US" altLang="ko-KR" sz="1000" kern="0" spc="272" dirty="0">
              <a:solidFill>
                <a:srgbClr val="FFFFFF"/>
              </a:solidFill>
              <a:latin typeface="현대하모니 M" pitchFamily="18" charset="-127"/>
              <a:ea typeface="현대하모니 M" pitchFamily="18" charset="-127"/>
            </a:endParaRPr>
          </a:p>
        </p:txBody>
      </p:sp>
      <p:sp>
        <p:nvSpPr>
          <p:cNvPr id="68" name="AutoShape 150"/>
          <p:cNvSpPr>
            <a:spLocks noChangeArrowheads="1"/>
          </p:cNvSpPr>
          <p:nvPr/>
        </p:nvSpPr>
        <p:spPr bwMode="auto">
          <a:xfrm>
            <a:off x="1282550" y="4735212"/>
            <a:ext cx="1377391" cy="261214"/>
          </a:xfrm>
          <a:prstGeom prst="roundRect">
            <a:avLst>
              <a:gd name="adj" fmla="val 8806"/>
            </a:avLst>
          </a:prstGeom>
          <a:solidFill>
            <a:schemeClr val="bg1">
              <a:lumMod val="50000"/>
            </a:schemeClr>
          </a:solidFill>
          <a:ln w="15875">
            <a:noFill/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 latinLnBrk="0">
              <a:defRPr/>
            </a:pPr>
            <a:r>
              <a:rPr lang="pt-BR" altLang="ko-KR" sz="900" kern="0" spc="272" dirty="0" err="1">
                <a:solidFill>
                  <a:srgbClr val="FFFFFF"/>
                </a:solidFill>
                <a:latin typeface="현대하모니 M" pitchFamily="18" charset="-127"/>
                <a:ea typeface="현대하모니 M" pitchFamily="18" charset="-127"/>
              </a:rPr>
              <a:t>Eletricos</a:t>
            </a:r>
            <a:endParaRPr lang="en-US" altLang="ko-KR" sz="900" kern="0" spc="272" dirty="0">
              <a:solidFill>
                <a:srgbClr val="FFFFFF"/>
              </a:solidFill>
              <a:latin typeface="현대하모니 M" pitchFamily="18" charset="-127"/>
              <a:ea typeface="현대하모니 M" pitchFamily="18" charset="-127"/>
            </a:endParaRPr>
          </a:p>
        </p:txBody>
      </p:sp>
      <p:sp>
        <p:nvSpPr>
          <p:cNvPr id="69" name="AutoShape 150"/>
          <p:cNvSpPr>
            <a:spLocks noChangeArrowheads="1"/>
          </p:cNvSpPr>
          <p:nvPr/>
        </p:nvSpPr>
        <p:spPr bwMode="auto">
          <a:xfrm>
            <a:off x="1262886" y="5061766"/>
            <a:ext cx="1377391" cy="261214"/>
          </a:xfrm>
          <a:prstGeom prst="roundRect">
            <a:avLst>
              <a:gd name="adj" fmla="val 8806"/>
            </a:avLst>
          </a:prstGeom>
          <a:solidFill>
            <a:schemeClr val="bg1">
              <a:lumMod val="50000"/>
            </a:schemeClr>
          </a:solidFill>
          <a:ln w="15875">
            <a:noFill/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 latinLnBrk="0">
              <a:defRPr/>
            </a:pPr>
            <a:r>
              <a:rPr lang="pt-BR" altLang="ko-KR" sz="1000" kern="0" spc="272" dirty="0">
                <a:solidFill>
                  <a:srgbClr val="FFFFFF"/>
                </a:solidFill>
                <a:latin typeface="현대하모니 M" pitchFamily="18" charset="-127"/>
                <a:ea typeface="현대하모니 M" pitchFamily="18" charset="-127"/>
              </a:rPr>
              <a:t>Segurança</a:t>
            </a:r>
            <a:endParaRPr lang="en-US" altLang="ko-KR" sz="1000" kern="0" spc="272" dirty="0">
              <a:solidFill>
                <a:srgbClr val="FFFFFF"/>
              </a:solidFill>
              <a:latin typeface="현대하모니 M" pitchFamily="18" charset="-127"/>
              <a:ea typeface="현대하모니 M" pitchFamily="18" charset="-127"/>
            </a:endParaRPr>
          </a:p>
        </p:txBody>
      </p:sp>
      <p:sp>
        <p:nvSpPr>
          <p:cNvPr id="70" name="AutoShape 150"/>
          <p:cNvSpPr>
            <a:spLocks noChangeArrowheads="1"/>
          </p:cNvSpPr>
          <p:nvPr/>
        </p:nvSpPr>
        <p:spPr bwMode="auto">
          <a:xfrm>
            <a:off x="1286256" y="5388319"/>
            <a:ext cx="1354021" cy="261214"/>
          </a:xfrm>
          <a:prstGeom prst="roundRect">
            <a:avLst>
              <a:gd name="adj" fmla="val 8806"/>
            </a:avLst>
          </a:prstGeom>
          <a:solidFill>
            <a:schemeClr val="bg1">
              <a:lumMod val="50000"/>
            </a:schemeClr>
          </a:solidFill>
          <a:ln w="15875">
            <a:noFill/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 latinLnBrk="0">
              <a:defRPr/>
            </a:pPr>
            <a:r>
              <a:rPr lang="pt-BR" altLang="ko-KR" sz="900" kern="0" spc="272" dirty="0">
                <a:solidFill>
                  <a:srgbClr val="FFFFFF"/>
                </a:solidFill>
                <a:latin typeface="현대하모니 M" pitchFamily="18" charset="-127"/>
                <a:ea typeface="현대하모니 M" pitchFamily="18" charset="-127"/>
              </a:rPr>
              <a:t>Interior</a:t>
            </a:r>
            <a:endParaRPr lang="en-US" altLang="ko-KR" sz="400" kern="0" spc="272" dirty="0">
              <a:solidFill>
                <a:srgbClr val="FFFFFF"/>
              </a:solidFill>
              <a:latin typeface="현대하모니 M" pitchFamily="18" charset="-127"/>
              <a:ea typeface="현대하모니 M" pitchFamily="18" charset="-127"/>
            </a:endParaRPr>
          </a:p>
        </p:txBody>
      </p:sp>
      <p:sp>
        <p:nvSpPr>
          <p:cNvPr id="75" name="AutoShape 150"/>
          <p:cNvSpPr>
            <a:spLocks noChangeArrowheads="1"/>
          </p:cNvSpPr>
          <p:nvPr/>
        </p:nvSpPr>
        <p:spPr bwMode="auto">
          <a:xfrm>
            <a:off x="2836209" y="4408659"/>
            <a:ext cx="1763387" cy="261214"/>
          </a:xfrm>
          <a:prstGeom prst="roundRect">
            <a:avLst>
              <a:gd name="adj" fmla="val 8806"/>
            </a:avLst>
          </a:prstGeom>
          <a:solidFill>
            <a:schemeClr val="bg2">
              <a:lumMod val="40000"/>
              <a:lumOff val="60000"/>
            </a:schemeClr>
          </a:solidFill>
          <a:ln w="15875">
            <a:noFill/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 latinLnBrk="0">
              <a:defRPr/>
            </a:pPr>
            <a:r>
              <a:rPr lang="en-US" altLang="ko-KR" sz="1270" kern="0">
                <a:solidFill>
                  <a:schemeClr val="tx1">
                    <a:lumMod val="95000"/>
                    <a:lumOff val="5000"/>
                  </a:schemeClr>
                </a:solidFill>
                <a:latin typeface="현대하모니 M" pitchFamily="18" charset="-127"/>
                <a:ea typeface="현대하모니 M" pitchFamily="18" charset="-127"/>
              </a:rPr>
              <a:t>86.5%</a:t>
            </a:r>
          </a:p>
        </p:txBody>
      </p:sp>
      <p:sp>
        <p:nvSpPr>
          <p:cNvPr id="76" name="AutoShape 150"/>
          <p:cNvSpPr>
            <a:spLocks noChangeArrowheads="1"/>
          </p:cNvSpPr>
          <p:nvPr/>
        </p:nvSpPr>
        <p:spPr bwMode="auto">
          <a:xfrm>
            <a:off x="2836209" y="4735212"/>
            <a:ext cx="1763387" cy="261214"/>
          </a:xfrm>
          <a:prstGeom prst="roundRect">
            <a:avLst>
              <a:gd name="adj" fmla="val 8806"/>
            </a:avLst>
          </a:prstGeom>
          <a:solidFill>
            <a:schemeClr val="bg2">
              <a:lumMod val="40000"/>
              <a:lumOff val="60000"/>
            </a:schemeClr>
          </a:solidFill>
          <a:ln w="15875">
            <a:noFill/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 latinLnBrk="0">
              <a:defRPr/>
            </a:pPr>
            <a:r>
              <a:rPr lang="en-US" altLang="ko-KR" sz="1270" kern="0">
                <a:solidFill>
                  <a:schemeClr val="tx1">
                    <a:lumMod val="95000"/>
                    <a:lumOff val="5000"/>
                  </a:schemeClr>
                </a:solidFill>
                <a:latin typeface="현대하모니 M" pitchFamily="18" charset="-127"/>
                <a:ea typeface="현대하모니 M" pitchFamily="18" charset="-127"/>
              </a:rPr>
              <a:t>0.7%</a:t>
            </a:r>
          </a:p>
        </p:txBody>
      </p:sp>
      <p:sp>
        <p:nvSpPr>
          <p:cNvPr id="77" name="AutoShape 150"/>
          <p:cNvSpPr>
            <a:spLocks noChangeArrowheads="1"/>
          </p:cNvSpPr>
          <p:nvPr/>
        </p:nvSpPr>
        <p:spPr bwMode="auto">
          <a:xfrm>
            <a:off x="2836209" y="5061766"/>
            <a:ext cx="1763387" cy="261214"/>
          </a:xfrm>
          <a:prstGeom prst="roundRect">
            <a:avLst>
              <a:gd name="adj" fmla="val 8806"/>
            </a:avLst>
          </a:prstGeom>
          <a:solidFill>
            <a:schemeClr val="bg2">
              <a:lumMod val="40000"/>
              <a:lumOff val="60000"/>
            </a:schemeClr>
          </a:solidFill>
          <a:ln w="15875">
            <a:noFill/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 latinLnBrk="0">
              <a:defRPr/>
            </a:pPr>
            <a:r>
              <a:rPr lang="en-US" altLang="ko-KR" sz="1270" kern="0">
                <a:solidFill>
                  <a:schemeClr val="tx1">
                    <a:lumMod val="95000"/>
                    <a:lumOff val="5000"/>
                  </a:schemeClr>
                </a:solidFill>
                <a:latin typeface="현대하모니 M" pitchFamily="18" charset="-127"/>
                <a:ea typeface="현대하모니 M" pitchFamily="18" charset="-127"/>
              </a:rPr>
              <a:t>4.3%</a:t>
            </a:r>
          </a:p>
        </p:txBody>
      </p:sp>
      <p:sp>
        <p:nvSpPr>
          <p:cNvPr id="78" name="AutoShape 150"/>
          <p:cNvSpPr>
            <a:spLocks noChangeArrowheads="1"/>
          </p:cNvSpPr>
          <p:nvPr/>
        </p:nvSpPr>
        <p:spPr bwMode="auto">
          <a:xfrm>
            <a:off x="2836209" y="5388319"/>
            <a:ext cx="1763387" cy="261214"/>
          </a:xfrm>
          <a:prstGeom prst="roundRect">
            <a:avLst>
              <a:gd name="adj" fmla="val 8806"/>
            </a:avLst>
          </a:prstGeom>
          <a:solidFill>
            <a:schemeClr val="bg2">
              <a:lumMod val="40000"/>
              <a:lumOff val="60000"/>
            </a:schemeClr>
          </a:solidFill>
          <a:ln w="15875">
            <a:noFill/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 latinLnBrk="0">
              <a:defRPr/>
            </a:pPr>
            <a:r>
              <a:rPr lang="en-US" altLang="ko-KR" sz="1270" kern="0">
                <a:solidFill>
                  <a:schemeClr val="tx1">
                    <a:lumMod val="95000"/>
                    <a:lumOff val="5000"/>
                  </a:schemeClr>
                </a:solidFill>
                <a:latin typeface="현대하모니 M" pitchFamily="18" charset="-127"/>
                <a:ea typeface="현대하모니 M" pitchFamily="18" charset="-127"/>
              </a:rPr>
              <a:t>8.5%</a:t>
            </a:r>
          </a:p>
        </p:txBody>
      </p:sp>
      <p:sp>
        <p:nvSpPr>
          <p:cNvPr id="79" name="AutoShape 150"/>
          <p:cNvSpPr>
            <a:spLocks noChangeArrowheads="1"/>
          </p:cNvSpPr>
          <p:nvPr/>
        </p:nvSpPr>
        <p:spPr bwMode="auto">
          <a:xfrm>
            <a:off x="5775188" y="4016796"/>
            <a:ext cx="1763387" cy="326553"/>
          </a:xfrm>
          <a:prstGeom prst="roundRect">
            <a:avLst>
              <a:gd name="adj" fmla="val 8806"/>
            </a:avLst>
          </a:prstGeom>
          <a:solidFill>
            <a:srgbClr val="002060"/>
          </a:solidFill>
          <a:ln w="15875">
            <a:noFill/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 latinLnBrk="0">
              <a:defRPr/>
            </a:pPr>
            <a:r>
              <a:rPr lang="en-US" altLang="ko-KR" sz="1270" kern="0" spc="272" dirty="0">
                <a:solidFill>
                  <a:srgbClr val="FFFFFF"/>
                </a:solidFill>
                <a:latin typeface="현대하모니 M" pitchFamily="18" charset="-127"/>
                <a:ea typeface="현대하모니 M" pitchFamily="18" charset="-127"/>
              </a:rPr>
              <a:t>2020</a:t>
            </a:r>
          </a:p>
        </p:txBody>
      </p:sp>
      <p:sp>
        <p:nvSpPr>
          <p:cNvPr id="80" name="AutoShape 150"/>
          <p:cNvSpPr>
            <a:spLocks noChangeArrowheads="1"/>
          </p:cNvSpPr>
          <p:nvPr/>
        </p:nvSpPr>
        <p:spPr bwMode="auto">
          <a:xfrm>
            <a:off x="5775188" y="4408659"/>
            <a:ext cx="1763387" cy="261214"/>
          </a:xfrm>
          <a:prstGeom prst="roundRect">
            <a:avLst>
              <a:gd name="adj" fmla="val 8806"/>
            </a:avLst>
          </a:prstGeom>
          <a:solidFill>
            <a:srgbClr val="92D050"/>
          </a:solidFill>
          <a:ln w="15875">
            <a:noFill/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 latinLnBrk="0">
              <a:defRPr/>
            </a:pPr>
            <a:r>
              <a:rPr lang="en-US" altLang="ko-KR" sz="1270" kern="0">
                <a:solidFill>
                  <a:schemeClr val="tx1">
                    <a:lumMod val="95000"/>
                    <a:lumOff val="5000"/>
                  </a:schemeClr>
                </a:solidFill>
                <a:latin typeface="현대하모니 M" pitchFamily="18" charset="-127"/>
                <a:ea typeface="현대하모니 M" pitchFamily="18" charset="-127"/>
              </a:rPr>
              <a:t>75.0%</a:t>
            </a:r>
          </a:p>
        </p:txBody>
      </p:sp>
      <p:sp>
        <p:nvSpPr>
          <p:cNvPr id="81" name="AutoShape 150"/>
          <p:cNvSpPr>
            <a:spLocks noChangeArrowheads="1"/>
          </p:cNvSpPr>
          <p:nvPr/>
        </p:nvSpPr>
        <p:spPr bwMode="auto">
          <a:xfrm>
            <a:off x="5775188" y="4735212"/>
            <a:ext cx="1763387" cy="261214"/>
          </a:xfrm>
          <a:prstGeom prst="roundRect">
            <a:avLst>
              <a:gd name="adj" fmla="val 8806"/>
            </a:avLst>
          </a:prstGeom>
          <a:solidFill>
            <a:srgbClr val="92D050"/>
          </a:solidFill>
          <a:ln w="15875">
            <a:noFill/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 latinLnBrk="0">
              <a:defRPr/>
            </a:pPr>
            <a:r>
              <a:rPr lang="en-US" altLang="ko-KR" sz="1270" kern="0">
                <a:solidFill>
                  <a:schemeClr val="tx1">
                    <a:lumMod val="95000"/>
                    <a:lumOff val="5000"/>
                  </a:schemeClr>
                </a:solidFill>
                <a:latin typeface="현대하모니 M" pitchFamily="18" charset="-127"/>
                <a:ea typeface="현대하모니 M" pitchFamily="18" charset="-127"/>
              </a:rPr>
              <a:t>1.9%</a:t>
            </a:r>
          </a:p>
        </p:txBody>
      </p:sp>
      <p:sp>
        <p:nvSpPr>
          <p:cNvPr id="82" name="AutoShape 150"/>
          <p:cNvSpPr>
            <a:spLocks noChangeArrowheads="1"/>
          </p:cNvSpPr>
          <p:nvPr/>
        </p:nvSpPr>
        <p:spPr bwMode="auto">
          <a:xfrm>
            <a:off x="5775188" y="5061766"/>
            <a:ext cx="1763387" cy="261214"/>
          </a:xfrm>
          <a:prstGeom prst="roundRect">
            <a:avLst>
              <a:gd name="adj" fmla="val 8806"/>
            </a:avLst>
          </a:prstGeom>
          <a:solidFill>
            <a:srgbClr val="92D050"/>
          </a:solidFill>
          <a:ln w="15875">
            <a:noFill/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 latinLnBrk="0">
              <a:defRPr/>
            </a:pPr>
            <a:r>
              <a:rPr lang="en-US" altLang="ko-KR" sz="1270" kern="0">
                <a:solidFill>
                  <a:schemeClr val="tx1">
                    <a:lumMod val="95000"/>
                    <a:lumOff val="5000"/>
                  </a:schemeClr>
                </a:solidFill>
                <a:latin typeface="현대하모니 M" pitchFamily="18" charset="-127"/>
                <a:ea typeface="현대하모니 M" pitchFamily="18" charset="-127"/>
              </a:rPr>
              <a:t>7.5%</a:t>
            </a:r>
          </a:p>
        </p:txBody>
      </p:sp>
      <p:sp>
        <p:nvSpPr>
          <p:cNvPr id="83" name="AutoShape 150"/>
          <p:cNvSpPr>
            <a:spLocks noChangeArrowheads="1"/>
          </p:cNvSpPr>
          <p:nvPr/>
        </p:nvSpPr>
        <p:spPr bwMode="auto">
          <a:xfrm>
            <a:off x="5775188" y="5388319"/>
            <a:ext cx="1763387" cy="261214"/>
          </a:xfrm>
          <a:prstGeom prst="roundRect">
            <a:avLst>
              <a:gd name="adj" fmla="val 8806"/>
            </a:avLst>
          </a:prstGeom>
          <a:solidFill>
            <a:srgbClr val="92D050"/>
          </a:solidFill>
          <a:ln w="15875">
            <a:noFill/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 latinLnBrk="0">
              <a:defRPr/>
            </a:pPr>
            <a:r>
              <a:rPr lang="en-US" altLang="ko-KR" sz="1270" kern="0">
                <a:solidFill>
                  <a:schemeClr val="tx1">
                    <a:lumMod val="95000"/>
                    <a:lumOff val="5000"/>
                  </a:schemeClr>
                </a:solidFill>
                <a:latin typeface="현대하모니 M" pitchFamily="18" charset="-127"/>
                <a:ea typeface="현대하모니 M" pitchFamily="18" charset="-127"/>
              </a:rPr>
              <a:t>15.6%</a:t>
            </a:r>
          </a:p>
        </p:txBody>
      </p:sp>
      <p:sp>
        <p:nvSpPr>
          <p:cNvPr id="84" name="오른쪽 화살표 83"/>
          <p:cNvSpPr/>
          <p:nvPr/>
        </p:nvSpPr>
        <p:spPr bwMode="auto">
          <a:xfrm>
            <a:off x="5056771" y="4343349"/>
            <a:ext cx="391864" cy="1044970"/>
          </a:xfrm>
          <a:prstGeom prst="rightArrow">
            <a:avLst/>
          </a:prstGeom>
          <a:solidFill>
            <a:schemeClr val="bg2">
              <a:lumMod val="60000"/>
              <a:lumOff val="40000"/>
            </a:schemeClr>
          </a:solidFill>
          <a:ln w="1905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</a:bodyPr>
          <a:lstStyle/>
          <a:p>
            <a:pPr marL="344128" indent="-344128" algn="ctr" defTabSz="829361" fontAlgn="base">
              <a:lnSpc>
                <a:spcPct val="150000"/>
              </a:lnSpc>
              <a:spcBef>
                <a:spcPct val="50000"/>
              </a:spcBef>
              <a:spcAft>
                <a:spcPct val="0"/>
              </a:spcAft>
            </a:pPr>
            <a:endParaRPr lang="ko-KR" altLang="en-US" sz="1270" dirty="0">
              <a:solidFill>
                <a:schemeClr val="bg2">
                  <a:lumMod val="50000"/>
                </a:schemeClr>
              </a:solidFill>
              <a:latin typeface="나눔고딕" pitchFamily="50" charset="-127"/>
              <a:ea typeface="나눔고딕" pitchFamily="50" charset="-127"/>
            </a:endParaRPr>
          </a:p>
        </p:txBody>
      </p:sp>
      <p:sp>
        <p:nvSpPr>
          <p:cNvPr id="85" name="AutoShape 150"/>
          <p:cNvSpPr>
            <a:spLocks noChangeArrowheads="1"/>
          </p:cNvSpPr>
          <p:nvPr/>
        </p:nvSpPr>
        <p:spPr bwMode="auto">
          <a:xfrm>
            <a:off x="2836209" y="5714872"/>
            <a:ext cx="1763387" cy="261214"/>
          </a:xfrm>
          <a:prstGeom prst="roundRect">
            <a:avLst>
              <a:gd name="adj" fmla="val 8806"/>
            </a:avLst>
          </a:prstGeom>
          <a:solidFill>
            <a:schemeClr val="bg2">
              <a:lumMod val="40000"/>
              <a:lumOff val="60000"/>
            </a:schemeClr>
          </a:solidFill>
          <a:ln w="15875">
            <a:noFill/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 latinLnBrk="0">
              <a:defRPr/>
            </a:pPr>
            <a:r>
              <a:rPr lang="en-US" altLang="ko-KR" sz="1270" kern="0">
                <a:solidFill>
                  <a:schemeClr val="tx1">
                    <a:lumMod val="95000"/>
                    <a:lumOff val="5000"/>
                  </a:schemeClr>
                </a:solidFill>
                <a:latin typeface="현대하모니 M" pitchFamily="18" charset="-127"/>
                <a:ea typeface="현대하모니 M" pitchFamily="18" charset="-127"/>
              </a:rPr>
              <a:t>855kg</a:t>
            </a:r>
          </a:p>
        </p:txBody>
      </p:sp>
      <p:sp>
        <p:nvSpPr>
          <p:cNvPr id="86" name="AutoShape 150"/>
          <p:cNvSpPr>
            <a:spLocks noChangeArrowheads="1"/>
          </p:cNvSpPr>
          <p:nvPr/>
        </p:nvSpPr>
        <p:spPr bwMode="auto">
          <a:xfrm>
            <a:off x="5775188" y="5714872"/>
            <a:ext cx="1763387" cy="261214"/>
          </a:xfrm>
          <a:prstGeom prst="roundRect">
            <a:avLst>
              <a:gd name="adj" fmla="val 8806"/>
            </a:avLst>
          </a:prstGeom>
          <a:solidFill>
            <a:srgbClr val="92D050"/>
          </a:solidFill>
          <a:ln w="15875">
            <a:noFill/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 latinLnBrk="0">
              <a:defRPr/>
            </a:pPr>
            <a:r>
              <a:rPr lang="en-US" altLang="ko-KR" sz="1270" kern="0">
                <a:solidFill>
                  <a:schemeClr val="tx1">
                    <a:lumMod val="95000"/>
                    <a:lumOff val="5000"/>
                  </a:schemeClr>
                </a:solidFill>
                <a:latin typeface="현대하모니 M" pitchFamily="18" charset="-127"/>
                <a:ea typeface="현대하모니 M" pitchFamily="18" charset="-127"/>
              </a:rPr>
              <a:t>1,375kg</a:t>
            </a:r>
          </a:p>
        </p:txBody>
      </p:sp>
      <p:sp>
        <p:nvSpPr>
          <p:cNvPr id="87" name="AutoShape 150"/>
          <p:cNvSpPr>
            <a:spLocks noChangeArrowheads="1"/>
          </p:cNvSpPr>
          <p:nvPr/>
        </p:nvSpPr>
        <p:spPr bwMode="auto">
          <a:xfrm>
            <a:off x="1286256" y="5714872"/>
            <a:ext cx="1354021" cy="261214"/>
          </a:xfrm>
          <a:prstGeom prst="roundRect">
            <a:avLst>
              <a:gd name="adj" fmla="val 8806"/>
            </a:avLst>
          </a:prstGeom>
          <a:solidFill>
            <a:schemeClr val="bg1">
              <a:lumMod val="50000"/>
            </a:schemeClr>
          </a:solidFill>
          <a:ln w="15875">
            <a:noFill/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 latinLnBrk="0">
              <a:defRPr/>
            </a:pPr>
            <a:r>
              <a:rPr lang="pt-BR" altLang="ko-KR" sz="1270" kern="0" dirty="0">
                <a:solidFill>
                  <a:srgbClr val="FFFFFF"/>
                </a:solidFill>
                <a:latin typeface="현대하모니 M" pitchFamily="18" charset="-127"/>
                <a:ea typeface="현대하모니 M" pitchFamily="18" charset="-127"/>
              </a:rPr>
              <a:t>Peso Total</a:t>
            </a:r>
            <a:endParaRPr lang="en-US" altLang="ko-KR" sz="1270" kern="0" dirty="0">
              <a:solidFill>
                <a:srgbClr val="FFFFFF"/>
              </a:solidFill>
              <a:latin typeface="현대하모니 M" pitchFamily="18" charset="-127"/>
              <a:ea typeface="현대하모니 M" pitchFamily="18" charset="-127"/>
            </a:endParaRPr>
          </a:p>
        </p:txBody>
      </p:sp>
      <p:sp>
        <p:nvSpPr>
          <p:cNvPr id="88" name="TextBox 87"/>
          <p:cNvSpPr txBox="1"/>
          <p:nvPr/>
        </p:nvSpPr>
        <p:spPr>
          <a:xfrm>
            <a:off x="7669197" y="5760007"/>
            <a:ext cx="872694" cy="260915"/>
          </a:xfrm>
          <a:prstGeom prst="rect">
            <a:avLst/>
          </a:prstGeom>
          <a:noFill/>
        </p:spPr>
        <p:txBody>
          <a:bodyPr wrap="none" lIns="82877" tIns="41439" rIns="82877" bIns="41439" rtlCol="0" anchor="t">
            <a:spAutoFit/>
          </a:bodyPr>
          <a:lstStyle/>
          <a:p>
            <a:pPr>
              <a:lnSpc>
                <a:spcPts val="1542"/>
              </a:lnSpc>
            </a:pPr>
            <a:r>
              <a:rPr lang="en-US" altLang="ko-KR" sz="1179" dirty="0">
                <a:latin typeface="현대하모니 L" pitchFamily="18" charset="-127"/>
                <a:ea typeface="현대하모니 L" pitchFamily="18" charset="-127"/>
              </a:rPr>
              <a:t>(VF  Golf )</a:t>
            </a:r>
            <a:endParaRPr lang="ko-KR" altLang="en-US" sz="1088" dirty="0">
              <a:latin typeface="현대하모니 L" pitchFamily="18" charset="-127"/>
              <a:ea typeface="현대하모니 L" pitchFamily="18" charset="-127"/>
            </a:endParaRPr>
          </a:p>
        </p:txBody>
      </p:sp>
      <p:sp>
        <p:nvSpPr>
          <p:cNvPr id="90" name="Rectangle 90"/>
          <p:cNvSpPr>
            <a:spLocks noChangeArrowheads="1"/>
          </p:cNvSpPr>
          <p:nvPr/>
        </p:nvSpPr>
        <p:spPr bwMode="auto">
          <a:xfrm>
            <a:off x="446566" y="881886"/>
            <a:ext cx="3983949" cy="532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4538" tIns="47269" rIns="94538" bIns="47269" anchor="ctr"/>
          <a:lstStyle/>
          <a:p>
            <a:r>
              <a:rPr lang="ko-KR" altLang="en-US" sz="1633" dirty="0">
                <a:solidFill>
                  <a:schemeClr val="tx1">
                    <a:lumMod val="85000"/>
                    <a:lumOff val="15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◆ </a:t>
            </a:r>
            <a:r>
              <a:rPr lang="pt-BR" altLang="ko-KR" sz="1633" dirty="0">
                <a:solidFill>
                  <a:schemeClr val="tx1">
                    <a:lumMod val="85000"/>
                    <a:lumOff val="15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Análise do efeito ao reduzir  peso dos veículos</a:t>
            </a:r>
            <a:endParaRPr lang="ko-KR" altLang="en-US" sz="1633" dirty="0">
              <a:solidFill>
                <a:schemeClr val="tx1">
                  <a:lumMod val="85000"/>
                  <a:lumOff val="15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91" name="Rectangle 90"/>
          <p:cNvSpPr>
            <a:spLocks noChangeArrowheads="1"/>
          </p:cNvSpPr>
          <p:nvPr/>
        </p:nvSpPr>
        <p:spPr bwMode="auto">
          <a:xfrm>
            <a:off x="446566" y="3484052"/>
            <a:ext cx="4571745" cy="532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4538" tIns="47269" rIns="94538" bIns="47269" anchor="ctr"/>
          <a:lstStyle/>
          <a:p>
            <a:r>
              <a:rPr lang="ko-KR" altLang="en-US" sz="1633" dirty="0">
                <a:solidFill>
                  <a:schemeClr val="tx1">
                    <a:lumMod val="85000"/>
                    <a:lumOff val="15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◆ </a:t>
            </a:r>
            <a:r>
              <a:rPr lang="pt-BR" altLang="ko-KR" sz="1633" dirty="0">
                <a:solidFill>
                  <a:schemeClr val="tx1">
                    <a:lumMod val="85000"/>
                    <a:lumOff val="15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Diferença estrutural ao passar do anos (Tendencia)</a:t>
            </a:r>
            <a:endParaRPr lang="ko-KR" altLang="en-US" sz="1633" dirty="0">
              <a:solidFill>
                <a:schemeClr val="tx1">
                  <a:lumMod val="85000"/>
                  <a:lumOff val="15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612180" y="265303"/>
            <a:ext cx="4996752" cy="430887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r>
              <a:rPr lang="pt-BR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Tendência Global- Redução de Peso</a:t>
            </a:r>
            <a:endParaRPr lang="ko-KR" altLang="en-US" sz="2200" b="1" dirty="0">
              <a:solidFill>
                <a:schemeClr val="accent5">
                  <a:lumMod val="50000"/>
                </a:schemeClr>
              </a:solidFill>
              <a:latin typeface="Malgun Gothic" panose="020B0503020000020004" pitchFamily="34" charset="-127"/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  <p:sp>
        <p:nvSpPr>
          <p:cNvPr id="55" name="직사각형 54"/>
          <p:cNvSpPr/>
          <p:nvPr/>
        </p:nvSpPr>
        <p:spPr bwMode="auto">
          <a:xfrm>
            <a:off x="9313384" y="6402574"/>
            <a:ext cx="457174" cy="241557"/>
          </a:xfrm>
          <a:prstGeom prst="rect">
            <a:avLst/>
          </a:prstGeom>
          <a:noFill/>
          <a:ln w="1905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</a:bodyPr>
          <a:lstStyle/>
          <a:p>
            <a:pPr marL="343884" indent="-343884" algn="ctr" defTabSz="828774">
              <a:lnSpc>
                <a:spcPct val="150000"/>
              </a:lnSpc>
              <a:spcBef>
                <a:spcPct val="50000"/>
              </a:spcBef>
            </a:pPr>
            <a:r>
              <a:rPr lang="en-US" altLang="ko-KR" sz="998">
                <a:solidFill>
                  <a:schemeClr val="bg2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P.04</a:t>
            </a:r>
            <a:endParaRPr lang="ko-KR" altLang="en-US" sz="998" dirty="0">
              <a:solidFill>
                <a:schemeClr val="bg2">
                  <a:lumMod val="50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90"/>
          <p:cNvSpPr>
            <a:spLocks noChangeArrowheads="1"/>
          </p:cNvSpPr>
          <p:nvPr/>
        </p:nvSpPr>
        <p:spPr bwMode="auto">
          <a:xfrm>
            <a:off x="467421" y="685954"/>
            <a:ext cx="7881732" cy="532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4538" tIns="47269" rIns="94538" bIns="47269" anchor="ctr"/>
          <a:lstStyle/>
          <a:p>
            <a:r>
              <a:rPr lang="ko-KR" altLang="en-US" sz="1633" dirty="0">
                <a:latin typeface="HY헤드라인M" pitchFamily="18" charset="-127"/>
                <a:ea typeface="HY헤드라인M" pitchFamily="18" charset="-127"/>
              </a:rPr>
              <a:t>◆ </a:t>
            </a:r>
            <a:r>
              <a:rPr lang="pt-BR" altLang="ko-KR" sz="1633" dirty="0">
                <a:latin typeface="HY헤드라인M" pitchFamily="18" charset="-127"/>
                <a:ea typeface="HY헤드라인M" pitchFamily="18" charset="-127"/>
              </a:rPr>
              <a:t>Análise de Tendência Global de Material </a:t>
            </a:r>
            <a:r>
              <a:rPr lang="en-US" altLang="ko-KR" sz="1633" dirty="0">
                <a:latin typeface="HY헤드라인M" pitchFamily="18" charset="-127"/>
                <a:ea typeface="HY헤드라인M" pitchFamily="18" charset="-127"/>
              </a:rPr>
              <a:t>- </a:t>
            </a:r>
            <a:r>
              <a:rPr lang="en-US" altLang="ko-KR" sz="1451" dirty="0">
                <a:latin typeface="HY헤드라인M" pitchFamily="18" charset="-127"/>
                <a:ea typeface="HY헤드라인M" pitchFamily="18" charset="-127"/>
              </a:rPr>
              <a:t>(A, B, C, D, E, SUV)</a:t>
            </a:r>
            <a:endParaRPr lang="ko-KR" altLang="ko-KR" sz="1451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83" name="TextBox 82"/>
          <p:cNvSpPr txBox="1"/>
          <p:nvPr/>
        </p:nvSpPr>
        <p:spPr>
          <a:xfrm>
            <a:off x="612179" y="265303"/>
            <a:ext cx="3231654" cy="430887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r>
              <a:rPr lang="pt-BR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Tendência de Mercado</a:t>
            </a:r>
            <a:endParaRPr lang="ko-KR" altLang="en-US" sz="2200" b="1" dirty="0">
              <a:solidFill>
                <a:schemeClr val="accent5">
                  <a:lumMod val="50000"/>
                </a:schemeClr>
              </a:solidFill>
              <a:latin typeface="Malgun Gothic" panose="020B0503020000020004" pitchFamily="34" charset="-127"/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  <p:sp>
        <p:nvSpPr>
          <p:cNvPr id="77" name="AutoShape 5"/>
          <p:cNvSpPr>
            <a:spLocks noChangeArrowheads="1"/>
          </p:cNvSpPr>
          <p:nvPr/>
        </p:nvSpPr>
        <p:spPr bwMode="auto">
          <a:xfrm>
            <a:off x="4256293" y="1557197"/>
            <a:ext cx="5072520" cy="3065904"/>
          </a:xfrm>
          <a:prstGeom prst="roundRect">
            <a:avLst>
              <a:gd name="adj" fmla="val 1870"/>
            </a:avLst>
          </a:prstGeom>
          <a:gradFill rotWithShape="0">
            <a:gsLst>
              <a:gs pos="0">
                <a:srgbClr val="DDDDDD">
                  <a:alpha val="80000"/>
                </a:srgbClr>
              </a:gs>
              <a:gs pos="50000">
                <a:srgbClr val="FFFFFF">
                  <a:alpha val="80000"/>
                </a:srgbClr>
              </a:gs>
              <a:gs pos="100000">
                <a:srgbClr val="DDDDDD">
                  <a:alpha val="80000"/>
                </a:srgbClr>
              </a:gs>
            </a:gsLst>
            <a:lin ang="2700000" scaled="1"/>
          </a:gradFill>
          <a:ln w="8001" algn="ctr">
            <a:solidFill>
              <a:srgbClr val="969696"/>
            </a:solidFill>
            <a:round/>
            <a:headEnd/>
            <a:tailEnd/>
          </a:ln>
          <a:effectLst/>
        </p:spPr>
        <p:txBody>
          <a:bodyPr lIns="94538" tIns="47269" rIns="94538" bIns="47269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06" name="Line 106"/>
          <p:cNvSpPr>
            <a:spLocks noChangeShapeType="1"/>
          </p:cNvSpPr>
          <p:nvPr/>
        </p:nvSpPr>
        <p:spPr bwMode="auto">
          <a:xfrm>
            <a:off x="6487879" y="3140021"/>
            <a:ext cx="328286" cy="103669"/>
          </a:xfrm>
          <a:prstGeom prst="line">
            <a:avLst/>
          </a:prstGeom>
          <a:noFill/>
          <a:ln w="15875">
            <a:solidFill>
              <a:srgbClr val="B2B2B2"/>
            </a:solidFill>
            <a:prstDash val="solid"/>
            <a:round/>
            <a:headEnd/>
            <a:tailEnd/>
          </a:ln>
          <a:effectLst/>
        </p:spPr>
        <p:txBody>
          <a:bodyPr lIns="94538" tIns="47269" rIns="94538" bIns="47269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25" name="Line 106"/>
          <p:cNvSpPr>
            <a:spLocks noChangeShapeType="1"/>
          </p:cNvSpPr>
          <p:nvPr/>
        </p:nvSpPr>
        <p:spPr bwMode="auto">
          <a:xfrm flipV="1">
            <a:off x="6457641" y="4016889"/>
            <a:ext cx="354204" cy="263491"/>
          </a:xfrm>
          <a:prstGeom prst="line">
            <a:avLst/>
          </a:prstGeom>
          <a:noFill/>
          <a:ln w="15875">
            <a:solidFill>
              <a:srgbClr val="B2B2B2"/>
            </a:solidFill>
            <a:prstDash val="solid"/>
            <a:round/>
            <a:headEnd/>
            <a:tailEnd/>
          </a:ln>
          <a:effectLst/>
        </p:spPr>
        <p:txBody>
          <a:bodyPr lIns="94538" tIns="47269" rIns="94538" bIns="47269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28" name="AutoShape 6"/>
          <p:cNvSpPr>
            <a:spLocks noChangeArrowheads="1"/>
          </p:cNvSpPr>
          <p:nvPr/>
        </p:nvSpPr>
        <p:spPr bwMode="auto">
          <a:xfrm>
            <a:off x="577191" y="1568743"/>
            <a:ext cx="3419595" cy="3065904"/>
          </a:xfrm>
          <a:prstGeom prst="roundRect">
            <a:avLst>
              <a:gd name="adj" fmla="val 1870"/>
            </a:avLst>
          </a:prstGeom>
          <a:gradFill rotWithShape="0">
            <a:gsLst>
              <a:gs pos="0">
                <a:srgbClr val="DDDDDD">
                  <a:alpha val="80000"/>
                </a:srgbClr>
              </a:gs>
              <a:gs pos="50000">
                <a:srgbClr val="FFFFFF">
                  <a:alpha val="80000"/>
                </a:srgbClr>
              </a:gs>
              <a:gs pos="100000">
                <a:srgbClr val="DDDDDD">
                  <a:alpha val="80000"/>
                </a:srgbClr>
              </a:gs>
            </a:gsLst>
            <a:lin ang="2700000" scaled="1"/>
          </a:gradFill>
          <a:ln w="8001" algn="ctr">
            <a:solidFill>
              <a:srgbClr val="969696"/>
            </a:solidFill>
            <a:round/>
            <a:headEnd/>
            <a:tailEnd/>
          </a:ln>
          <a:effectLst/>
        </p:spPr>
        <p:txBody>
          <a:bodyPr lIns="94538" tIns="47269" rIns="94538" bIns="47269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0244" name="AutoShape 7"/>
          <p:cNvSpPr>
            <a:spLocks noChangeArrowheads="1"/>
          </p:cNvSpPr>
          <p:nvPr/>
        </p:nvSpPr>
        <p:spPr bwMode="auto">
          <a:xfrm>
            <a:off x="577191" y="1568741"/>
            <a:ext cx="3421360" cy="300579"/>
          </a:xfrm>
          <a:prstGeom prst="roundRect">
            <a:avLst>
              <a:gd name="adj" fmla="val 12398"/>
            </a:avLst>
          </a:prstGeom>
          <a:gradFill rotWithShape="1">
            <a:gsLst>
              <a:gs pos="0">
                <a:srgbClr val="394E6B"/>
              </a:gs>
              <a:gs pos="50000">
                <a:srgbClr val="5677A2"/>
              </a:gs>
              <a:gs pos="100000">
                <a:srgbClr val="394E6B"/>
              </a:gs>
            </a:gsLst>
            <a:lin ang="0" scaled="1"/>
          </a:gradFill>
          <a:ln w="9525" algn="ctr">
            <a:noFill/>
            <a:round/>
            <a:headEnd/>
            <a:tailEnd/>
          </a:ln>
        </p:spPr>
        <p:txBody>
          <a:bodyPr wrap="none" lIns="94538" tIns="47269" rIns="94538" bIns="47269" anchor="ctr"/>
          <a:lstStyle/>
          <a:p>
            <a:pPr algn="ctr"/>
            <a:r>
              <a:rPr lang="en-US" altLang="ko-KR" sz="1400" b="1" dirty="0" err="1">
                <a:solidFill>
                  <a:srgbClr val="FFFFFF"/>
                </a:solidFill>
                <a:latin typeface="HY헤드라인M" pitchFamily="18" charset="-127"/>
                <a:ea typeface="HY헤드라인M" pitchFamily="18" charset="-127"/>
              </a:rPr>
              <a:t>Redução</a:t>
            </a:r>
            <a:r>
              <a:rPr lang="en-US" altLang="ko-KR" sz="1400" b="1" dirty="0">
                <a:solidFill>
                  <a:srgbClr val="FFFFFF"/>
                </a:solidFill>
                <a:latin typeface="HY헤드라인M" pitchFamily="18" charset="-127"/>
                <a:ea typeface="HY헤드라인M" pitchFamily="18" charset="-127"/>
              </a:rPr>
              <a:t> de Peso BIW Meta (Global)</a:t>
            </a:r>
            <a:endParaRPr lang="en-US" altLang="ko-KR" sz="1633" b="1" dirty="0">
              <a:solidFill>
                <a:srgbClr val="FFFFFF"/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0245" name="Text Box 42"/>
          <p:cNvSpPr txBox="1">
            <a:spLocks noChangeArrowheads="1"/>
          </p:cNvSpPr>
          <p:nvPr/>
        </p:nvSpPr>
        <p:spPr bwMode="auto">
          <a:xfrm>
            <a:off x="924381" y="2249249"/>
            <a:ext cx="418384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270" b="1" dirty="0">
                <a:solidFill>
                  <a:srgbClr val="000000"/>
                </a:solidFill>
                <a:latin typeface="Arial" charset="0"/>
              </a:rPr>
              <a:t>100%</a:t>
            </a:r>
          </a:p>
        </p:txBody>
      </p:sp>
      <p:sp>
        <p:nvSpPr>
          <p:cNvPr id="10246" name="Text Box 44"/>
          <p:cNvSpPr txBox="1">
            <a:spLocks noChangeArrowheads="1"/>
          </p:cNvSpPr>
          <p:nvPr/>
        </p:nvSpPr>
        <p:spPr bwMode="auto">
          <a:xfrm>
            <a:off x="1708289" y="2594316"/>
            <a:ext cx="327014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270" b="1" dirty="0">
                <a:solidFill>
                  <a:srgbClr val="000000"/>
                </a:solidFill>
                <a:latin typeface="Arial" charset="0"/>
              </a:rPr>
              <a:t>85%</a:t>
            </a:r>
          </a:p>
        </p:txBody>
      </p:sp>
      <p:sp>
        <p:nvSpPr>
          <p:cNvPr id="10247" name="Text Box 45"/>
          <p:cNvSpPr txBox="1">
            <a:spLocks noChangeArrowheads="1"/>
          </p:cNvSpPr>
          <p:nvPr/>
        </p:nvSpPr>
        <p:spPr bwMode="auto">
          <a:xfrm>
            <a:off x="2487279" y="2988676"/>
            <a:ext cx="327014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270" b="1" dirty="0">
                <a:solidFill>
                  <a:srgbClr val="000000"/>
                </a:solidFill>
                <a:latin typeface="Arial" charset="0"/>
              </a:rPr>
              <a:t>70%</a:t>
            </a:r>
          </a:p>
        </p:txBody>
      </p:sp>
      <p:sp>
        <p:nvSpPr>
          <p:cNvPr id="10248" name="Text Box 58"/>
          <p:cNvSpPr txBox="1">
            <a:spLocks noChangeArrowheads="1"/>
          </p:cNvSpPr>
          <p:nvPr/>
        </p:nvSpPr>
        <p:spPr bwMode="auto">
          <a:xfrm>
            <a:off x="890896" y="4659897"/>
            <a:ext cx="468077" cy="25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633" b="1" dirty="0">
                <a:solidFill>
                  <a:srgbClr val="000000"/>
                </a:solidFill>
                <a:latin typeface="Arial" charset="0"/>
              </a:rPr>
              <a:t>2010</a:t>
            </a:r>
          </a:p>
        </p:txBody>
      </p:sp>
      <p:sp>
        <p:nvSpPr>
          <p:cNvPr id="10249" name="Text Box 60"/>
          <p:cNvSpPr txBox="1">
            <a:spLocks noChangeArrowheads="1"/>
          </p:cNvSpPr>
          <p:nvPr/>
        </p:nvSpPr>
        <p:spPr bwMode="auto">
          <a:xfrm>
            <a:off x="1629120" y="4659897"/>
            <a:ext cx="468077" cy="25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633" b="1" dirty="0">
                <a:solidFill>
                  <a:srgbClr val="000000"/>
                </a:solidFill>
                <a:latin typeface="Arial" charset="0"/>
              </a:rPr>
              <a:t>2015</a:t>
            </a:r>
          </a:p>
        </p:txBody>
      </p:sp>
      <p:sp>
        <p:nvSpPr>
          <p:cNvPr id="10250" name="Text Box 61"/>
          <p:cNvSpPr txBox="1">
            <a:spLocks noChangeArrowheads="1"/>
          </p:cNvSpPr>
          <p:nvPr/>
        </p:nvSpPr>
        <p:spPr bwMode="auto">
          <a:xfrm>
            <a:off x="2408108" y="4659897"/>
            <a:ext cx="468077" cy="25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633" b="1" dirty="0">
                <a:solidFill>
                  <a:srgbClr val="000000"/>
                </a:solidFill>
                <a:latin typeface="Arial" charset="0"/>
              </a:rPr>
              <a:t>2020</a:t>
            </a:r>
          </a:p>
        </p:txBody>
      </p:sp>
      <p:sp>
        <p:nvSpPr>
          <p:cNvPr id="170" name="Rectangle 36"/>
          <p:cNvSpPr>
            <a:spLocks noChangeArrowheads="1"/>
          </p:cNvSpPr>
          <p:nvPr/>
        </p:nvSpPr>
        <p:spPr bwMode="auto">
          <a:xfrm>
            <a:off x="707808" y="4490371"/>
            <a:ext cx="3199866" cy="56508"/>
          </a:xfrm>
          <a:prstGeom prst="rect">
            <a:avLst/>
          </a:prstGeom>
          <a:gradFill rotWithShape="1">
            <a:gsLst>
              <a:gs pos="0">
                <a:srgbClr val="FFFFFF">
                  <a:gamma/>
                  <a:shade val="86275"/>
                  <a:invGamma/>
                </a:srgbClr>
              </a:gs>
              <a:gs pos="50000">
                <a:srgbClr val="FFFFFF"/>
              </a:gs>
              <a:gs pos="100000">
                <a:srgbClr val="FFFFFF">
                  <a:gamma/>
                  <a:shade val="86275"/>
                  <a:invGamma/>
                </a:srgbClr>
              </a:gs>
            </a:gsLst>
            <a:lin ang="0" scaled="1"/>
          </a:gradFill>
          <a:ln w="9525">
            <a:miter lim="800000"/>
            <a:headEnd/>
            <a:tailEnd/>
          </a:ln>
          <a:effectLst/>
          <a:scene3d>
            <a:camera prst="legacyPerspectiveTop">
              <a:rot lat="600000" lon="0" rev="0"/>
            </a:camera>
            <a:lightRig rig="legacyFlat3" dir="r"/>
          </a:scene3d>
          <a:sp3d extrusionH="635000" prstMaterial="legacyMatte">
            <a:bevelT w="13500" h="13500" prst="angle"/>
            <a:bevelB w="13500" h="13500" prst="angle"/>
            <a:extrusionClr>
              <a:srgbClr val="FFFFFF"/>
            </a:extrusionClr>
          </a:sp3d>
        </p:spPr>
        <p:txBody>
          <a:bodyPr wrap="none" lIns="94538" tIns="47269" rIns="94538" bIns="47269" anchor="ctr">
            <a:flatTx/>
          </a:bodyPr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65" name="AutoShape 75"/>
          <p:cNvSpPr>
            <a:spLocks noChangeArrowheads="1"/>
          </p:cNvSpPr>
          <p:nvPr/>
        </p:nvSpPr>
        <p:spPr bwMode="auto">
          <a:xfrm>
            <a:off x="843439" y="2692909"/>
            <a:ext cx="562980" cy="1771010"/>
          </a:xfrm>
          <a:prstGeom prst="can">
            <a:avLst>
              <a:gd name="adj" fmla="val 33639"/>
            </a:avLst>
          </a:prstGeom>
          <a:gradFill rotWithShape="1">
            <a:gsLst>
              <a:gs pos="0">
                <a:srgbClr val="66CCFF">
                  <a:gamma/>
                  <a:shade val="4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46275"/>
                  <a:invGamma/>
                </a:srgbClr>
              </a:gs>
            </a:gsLst>
            <a:lin ang="0" scaled="1"/>
          </a:gradFill>
          <a:ln w="9525">
            <a:noFill/>
            <a:round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67" name="AutoShape 75"/>
          <p:cNvSpPr>
            <a:spLocks noChangeArrowheads="1"/>
          </p:cNvSpPr>
          <p:nvPr/>
        </p:nvSpPr>
        <p:spPr bwMode="auto">
          <a:xfrm>
            <a:off x="1580224" y="3042783"/>
            <a:ext cx="564421" cy="1421137"/>
          </a:xfrm>
          <a:prstGeom prst="can">
            <a:avLst>
              <a:gd name="adj" fmla="val 33639"/>
            </a:avLst>
          </a:prstGeom>
          <a:gradFill rotWithShape="1">
            <a:gsLst>
              <a:gs pos="0">
                <a:srgbClr val="66CCFF">
                  <a:gamma/>
                  <a:shade val="4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46275"/>
                  <a:invGamma/>
                </a:srgbClr>
              </a:gs>
            </a:gsLst>
            <a:lin ang="0" scaled="1"/>
          </a:gradFill>
          <a:ln w="9525">
            <a:noFill/>
            <a:round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68" name="AutoShape 75"/>
          <p:cNvSpPr>
            <a:spLocks noChangeArrowheads="1"/>
          </p:cNvSpPr>
          <p:nvPr/>
        </p:nvSpPr>
        <p:spPr bwMode="auto">
          <a:xfrm>
            <a:off x="2360653" y="3419103"/>
            <a:ext cx="562981" cy="1044812"/>
          </a:xfrm>
          <a:prstGeom prst="can">
            <a:avLst>
              <a:gd name="adj" fmla="val 33639"/>
            </a:avLst>
          </a:prstGeom>
          <a:gradFill rotWithShape="1">
            <a:gsLst>
              <a:gs pos="0">
                <a:srgbClr val="66CCFF">
                  <a:gamma/>
                  <a:shade val="4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46275"/>
                  <a:invGamma/>
                </a:srgbClr>
              </a:gs>
            </a:gsLst>
            <a:lin ang="0" scaled="1"/>
          </a:gradFill>
          <a:ln w="9525">
            <a:noFill/>
            <a:round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pic>
        <p:nvPicPr>
          <p:cNvPr id="1027" name="Picture 3" descr="C:\Users\mschoi.MS-GLOBAL\Pictures\새 폴더\2013_Volvo_C70_Extrication_Body_Structure_Safety_BIW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8430" y="2516716"/>
            <a:ext cx="572765" cy="287416"/>
          </a:xfrm>
          <a:prstGeom prst="ellipse">
            <a:avLst/>
          </a:prstGeom>
          <a:ln w="3175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29" name="Picture 5" descr="C:\Users\mschoi.MS-GLOBAL\Pictures\새 폴더\Opel Zafira Tourer Body Structure.bm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55605" y="3227076"/>
            <a:ext cx="572765" cy="302120"/>
          </a:xfrm>
          <a:prstGeom prst="ellipse">
            <a:avLst/>
          </a:prstGeom>
          <a:ln w="3175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30" name="Picture 6" descr="C:\Users\mschoi.MS-GLOBAL\Pictures\새 폴더\2010 Audi-A8-Space-Frame-lg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030305"/>
              </a:clrFrom>
              <a:clrTo>
                <a:srgbClr val="030305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70365" y="2835277"/>
            <a:ext cx="572765" cy="319022"/>
          </a:xfrm>
          <a:prstGeom prst="ellipse">
            <a:avLst/>
          </a:prstGeom>
          <a:solidFill>
            <a:schemeClr val="bg1">
              <a:lumMod val="85000"/>
            </a:schemeClr>
          </a:solidFill>
          <a:ln w="3175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78" name="Line 102"/>
          <p:cNvSpPr>
            <a:spLocks noChangeShapeType="1"/>
          </p:cNvSpPr>
          <p:nvPr/>
        </p:nvSpPr>
        <p:spPr bwMode="auto">
          <a:xfrm>
            <a:off x="4866788" y="2056213"/>
            <a:ext cx="412765" cy="361567"/>
          </a:xfrm>
          <a:prstGeom prst="line">
            <a:avLst/>
          </a:prstGeom>
          <a:noFill/>
          <a:ln w="38100">
            <a:solidFill>
              <a:srgbClr val="FF0000"/>
            </a:solidFill>
            <a:prstDash val="sysDot"/>
            <a:round/>
            <a:headEnd/>
            <a:tailEnd/>
          </a:ln>
          <a:effectLst/>
        </p:spPr>
        <p:txBody>
          <a:bodyPr lIns="94538" tIns="47269" rIns="94538" bIns="47269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0264" name="AutoShape 8"/>
          <p:cNvSpPr>
            <a:spLocks noChangeArrowheads="1"/>
          </p:cNvSpPr>
          <p:nvPr/>
        </p:nvSpPr>
        <p:spPr bwMode="auto">
          <a:xfrm>
            <a:off x="4261573" y="1557195"/>
            <a:ext cx="5067239" cy="300579"/>
          </a:xfrm>
          <a:prstGeom prst="roundRect">
            <a:avLst>
              <a:gd name="adj" fmla="val 12398"/>
            </a:avLst>
          </a:prstGeom>
          <a:gradFill rotWithShape="1">
            <a:gsLst>
              <a:gs pos="0">
                <a:srgbClr val="324C0B"/>
              </a:gs>
              <a:gs pos="50000">
                <a:srgbClr val="6BA417"/>
              </a:gs>
              <a:gs pos="100000">
                <a:srgbClr val="324C0B"/>
              </a:gs>
            </a:gsLst>
            <a:lin ang="0" scaled="1"/>
          </a:gradFill>
          <a:ln w="9525" algn="ctr">
            <a:noFill/>
            <a:round/>
            <a:headEnd/>
            <a:tailEnd/>
          </a:ln>
        </p:spPr>
        <p:txBody>
          <a:bodyPr wrap="none" lIns="0" tIns="0" rIns="0" bIns="0" anchor="ctr" anchorCtr="1"/>
          <a:lstStyle/>
          <a:p>
            <a:r>
              <a:rPr lang="pt-BR" altLang="ko-KR" sz="1633" b="1" dirty="0">
                <a:solidFill>
                  <a:srgbClr val="FFFFFF"/>
                </a:solidFill>
                <a:latin typeface="HY헤드라인M" pitchFamily="18" charset="-127"/>
                <a:ea typeface="HY헤드라인M" pitchFamily="18" charset="-127"/>
              </a:rPr>
              <a:t>Aplicação de Aço de Alta </a:t>
            </a:r>
            <a:r>
              <a:rPr lang="pt-BR" altLang="ko-KR" sz="1633" b="1" dirty="0" err="1">
                <a:solidFill>
                  <a:srgbClr val="FFFFFF"/>
                </a:solidFill>
                <a:latin typeface="HY헤드라인M" pitchFamily="18" charset="-127"/>
                <a:ea typeface="HY헤드라인M" pitchFamily="18" charset="-127"/>
              </a:rPr>
              <a:t>Resitência</a:t>
            </a:r>
            <a:endParaRPr lang="en-US" altLang="ko-KR" sz="1633" b="1" dirty="0">
              <a:solidFill>
                <a:srgbClr val="FFFFFF"/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80" name="Line 101"/>
          <p:cNvSpPr>
            <a:spLocks noChangeShapeType="1"/>
          </p:cNvSpPr>
          <p:nvPr/>
        </p:nvSpPr>
        <p:spPr bwMode="auto">
          <a:xfrm>
            <a:off x="4793066" y="2050144"/>
            <a:ext cx="688247" cy="0"/>
          </a:xfrm>
          <a:prstGeom prst="line">
            <a:avLst/>
          </a:prstGeom>
          <a:noFill/>
          <a:ln w="38100">
            <a:solidFill>
              <a:srgbClr val="FF0000"/>
            </a:solidFill>
            <a:prstDash val="sysDot"/>
            <a:round/>
            <a:headEnd/>
            <a:tailEnd/>
          </a:ln>
          <a:effectLst/>
        </p:spPr>
        <p:txBody>
          <a:bodyPr lIns="94538" tIns="47269" rIns="94538" bIns="47269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81" name="Line 102"/>
          <p:cNvSpPr>
            <a:spLocks noChangeShapeType="1"/>
          </p:cNvSpPr>
          <p:nvPr/>
        </p:nvSpPr>
        <p:spPr bwMode="auto">
          <a:xfrm>
            <a:off x="5671417" y="2352470"/>
            <a:ext cx="326553" cy="195931"/>
          </a:xfrm>
          <a:prstGeom prst="line">
            <a:avLst/>
          </a:prstGeom>
          <a:noFill/>
          <a:ln w="38100">
            <a:solidFill>
              <a:srgbClr val="FF0000"/>
            </a:solidFill>
            <a:prstDash val="sysDot"/>
            <a:round/>
            <a:headEnd/>
            <a:tailEnd/>
          </a:ln>
          <a:effectLst/>
        </p:spPr>
        <p:txBody>
          <a:bodyPr lIns="94538" tIns="47269" rIns="94538" bIns="47269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85" name="Line 105"/>
          <p:cNvSpPr>
            <a:spLocks noChangeShapeType="1"/>
          </p:cNvSpPr>
          <p:nvPr/>
        </p:nvSpPr>
        <p:spPr bwMode="auto">
          <a:xfrm>
            <a:off x="4876689" y="2535285"/>
            <a:ext cx="345564" cy="393080"/>
          </a:xfrm>
          <a:prstGeom prst="line">
            <a:avLst/>
          </a:prstGeom>
          <a:noFill/>
          <a:ln w="15875">
            <a:solidFill>
              <a:srgbClr val="B2B2B2"/>
            </a:solidFill>
            <a:prstDash val="solid"/>
            <a:round/>
            <a:headEnd/>
            <a:tailEnd/>
          </a:ln>
          <a:effectLst/>
        </p:spPr>
        <p:txBody>
          <a:bodyPr lIns="94538" tIns="47269" rIns="94538" bIns="47269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0269" name="Text Box 130"/>
          <p:cNvSpPr txBox="1">
            <a:spLocks noChangeArrowheads="1"/>
          </p:cNvSpPr>
          <p:nvPr/>
        </p:nvSpPr>
        <p:spPr bwMode="auto">
          <a:xfrm>
            <a:off x="8166191" y="2548427"/>
            <a:ext cx="516167" cy="2232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 anchor="ctr">
            <a:spAutoFit/>
          </a:bodyPr>
          <a:lstStyle/>
          <a:p>
            <a:r>
              <a:rPr lang="en-US" altLang="ko-KR" sz="1451" b="1" dirty="0">
                <a:solidFill>
                  <a:srgbClr val="FFAB65"/>
                </a:solidFill>
                <a:latin typeface="Arial" charset="0"/>
              </a:rPr>
              <a:t>UHSS</a:t>
            </a:r>
          </a:p>
        </p:txBody>
      </p:sp>
      <p:sp>
        <p:nvSpPr>
          <p:cNvPr id="10270" name="Text Box 131"/>
          <p:cNvSpPr txBox="1">
            <a:spLocks noChangeArrowheads="1"/>
          </p:cNvSpPr>
          <p:nvPr/>
        </p:nvSpPr>
        <p:spPr bwMode="auto">
          <a:xfrm>
            <a:off x="8166191" y="2931963"/>
            <a:ext cx="516167" cy="2232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 anchor="ctr">
            <a:spAutoFit/>
          </a:bodyPr>
          <a:lstStyle/>
          <a:p>
            <a:r>
              <a:rPr lang="en-US" altLang="ko-KR" sz="1451" b="1" dirty="0">
                <a:solidFill>
                  <a:srgbClr val="FFAB65"/>
                </a:solidFill>
                <a:latin typeface="Arial" charset="0"/>
              </a:rPr>
              <a:t>AHSS</a:t>
            </a:r>
          </a:p>
        </p:txBody>
      </p:sp>
      <p:sp>
        <p:nvSpPr>
          <p:cNvPr id="10272" name="Text Box 133"/>
          <p:cNvSpPr txBox="1">
            <a:spLocks noChangeArrowheads="1"/>
          </p:cNvSpPr>
          <p:nvPr/>
        </p:nvSpPr>
        <p:spPr bwMode="auto">
          <a:xfrm>
            <a:off x="8166189" y="4000255"/>
            <a:ext cx="1067600" cy="376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 anchor="ctr">
            <a:spAutoFit/>
          </a:bodyPr>
          <a:lstStyle/>
          <a:p>
            <a:r>
              <a:rPr lang="en-US" altLang="ko-KR" sz="1451" b="1">
                <a:solidFill>
                  <a:srgbClr val="00B0F0"/>
                </a:solidFill>
                <a:latin typeface="Arial" charset="0"/>
              </a:rPr>
              <a:t>Non-ferrous</a:t>
            </a:r>
            <a:br>
              <a:rPr lang="en-US" altLang="ko-KR" sz="1451" b="1" dirty="0">
                <a:solidFill>
                  <a:srgbClr val="00B0F0"/>
                </a:solidFill>
                <a:latin typeface="Arial" charset="0"/>
              </a:rPr>
            </a:br>
            <a:r>
              <a:rPr lang="en-US" altLang="ko-KR" sz="998" b="1" dirty="0">
                <a:solidFill>
                  <a:srgbClr val="00B0F0"/>
                </a:solidFill>
                <a:latin typeface="Arial" charset="0"/>
              </a:rPr>
              <a:t>(Al / Mg)</a:t>
            </a:r>
            <a:endParaRPr lang="en-US" altLang="ko-KR" sz="1451" b="1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10273" name="Text Box 135"/>
          <p:cNvSpPr txBox="1">
            <a:spLocks noChangeArrowheads="1"/>
          </p:cNvSpPr>
          <p:nvPr/>
        </p:nvSpPr>
        <p:spPr bwMode="auto">
          <a:xfrm>
            <a:off x="4429019" y="4656768"/>
            <a:ext cx="468077" cy="25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633" b="1">
                <a:solidFill>
                  <a:srgbClr val="000000"/>
                </a:solidFill>
                <a:latin typeface="Arial" charset="0"/>
              </a:rPr>
              <a:t>2010</a:t>
            </a:r>
            <a:endParaRPr lang="en-US" altLang="ko-KR" sz="1633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97" name="Line 101"/>
          <p:cNvSpPr>
            <a:spLocks noChangeShapeType="1"/>
          </p:cNvSpPr>
          <p:nvPr/>
        </p:nvSpPr>
        <p:spPr bwMode="auto">
          <a:xfrm>
            <a:off x="5606107" y="2047739"/>
            <a:ext cx="688247" cy="0"/>
          </a:xfrm>
          <a:prstGeom prst="line">
            <a:avLst/>
          </a:prstGeom>
          <a:noFill/>
          <a:ln w="38100">
            <a:solidFill>
              <a:srgbClr val="FF0000"/>
            </a:solidFill>
            <a:prstDash val="sysDot"/>
            <a:round/>
            <a:headEnd/>
            <a:tailEnd/>
          </a:ln>
          <a:effectLst/>
        </p:spPr>
        <p:txBody>
          <a:bodyPr lIns="94538" tIns="47269" rIns="94538" bIns="47269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98" name="Line 105"/>
          <p:cNvSpPr>
            <a:spLocks noChangeShapeType="1"/>
          </p:cNvSpPr>
          <p:nvPr/>
        </p:nvSpPr>
        <p:spPr bwMode="auto">
          <a:xfrm flipV="1">
            <a:off x="5645567" y="4267423"/>
            <a:ext cx="371481" cy="203018"/>
          </a:xfrm>
          <a:prstGeom prst="line">
            <a:avLst/>
          </a:prstGeom>
          <a:noFill/>
          <a:ln w="15875">
            <a:solidFill>
              <a:srgbClr val="B2B2B2"/>
            </a:solidFill>
            <a:prstDash val="solid"/>
            <a:round/>
            <a:headEnd/>
            <a:tailEnd/>
          </a:ln>
          <a:effectLst/>
        </p:spPr>
        <p:txBody>
          <a:bodyPr lIns="94538" tIns="47269" rIns="94538" bIns="47269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99" name="Line 106"/>
          <p:cNvSpPr>
            <a:spLocks noChangeShapeType="1"/>
          </p:cNvSpPr>
          <p:nvPr/>
        </p:nvSpPr>
        <p:spPr bwMode="auto">
          <a:xfrm>
            <a:off x="5645567" y="2837653"/>
            <a:ext cx="380121" cy="332606"/>
          </a:xfrm>
          <a:prstGeom prst="line">
            <a:avLst/>
          </a:prstGeom>
          <a:noFill/>
          <a:ln w="15875">
            <a:solidFill>
              <a:srgbClr val="B2B2B2"/>
            </a:solidFill>
            <a:prstDash val="solid"/>
            <a:round/>
            <a:headEnd/>
            <a:tailEnd/>
          </a:ln>
          <a:effectLst/>
        </p:spPr>
        <p:txBody>
          <a:bodyPr lIns="94538" tIns="47269" rIns="94538" bIns="47269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00" name="Line 107"/>
          <p:cNvSpPr>
            <a:spLocks noChangeShapeType="1"/>
          </p:cNvSpPr>
          <p:nvPr/>
        </p:nvSpPr>
        <p:spPr bwMode="auto">
          <a:xfrm flipV="1">
            <a:off x="4859411" y="4435884"/>
            <a:ext cx="341244" cy="159825"/>
          </a:xfrm>
          <a:prstGeom prst="line">
            <a:avLst/>
          </a:prstGeom>
          <a:noFill/>
          <a:ln w="15875">
            <a:solidFill>
              <a:srgbClr val="B2B2B2"/>
            </a:solidFill>
            <a:prstDash val="solid"/>
            <a:round/>
            <a:headEnd/>
            <a:tailEnd/>
          </a:ln>
          <a:effectLst/>
        </p:spPr>
        <p:txBody>
          <a:bodyPr lIns="94538" tIns="47269" rIns="94538" bIns="47269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0278" name="Text Box 135"/>
          <p:cNvSpPr txBox="1">
            <a:spLocks noChangeArrowheads="1"/>
          </p:cNvSpPr>
          <p:nvPr/>
        </p:nvSpPr>
        <p:spPr bwMode="auto">
          <a:xfrm>
            <a:off x="5999601" y="4648352"/>
            <a:ext cx="468077" cy="25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633" b="1" dirty="0">
                <a:solidFill>
                  <a:srgbClr val="000000"/>
                </a:solidFill>
                <a:latin typeface="Arial" charset="0"/>
              </a:rPr>
              <a:t>2020</a:t>
            </a:r>
          </a:p>
        </p:txBody>
      </p:sp>
      <p:sp>
        <p:nvSpPr>
          <p:cNvPr id="114" name="Rectangle 83"/>
          <p:cNvSpPr>
            <a:spLocks noChangeArrowheads="1"/>
          </p:cNvSpPr>
          <p:nvPr/>
        </p:nvSpPr>
        <p:spPr bwMode="auto">
          <a:xfrm>
            <a:off x="5978060" y="3128516"/>
            <a:ext cx="507839" cy="1183271"/>
          </a:xfrm>
          <a:prstGeom prst="rect">
            <a:avLst/>
          </a:prstGeom>
          <a:gradFill rotWithShape="1">
            <a:gsLst>
              <a:gs pos="0">
                <a:srgbClr val="F1FF9F">
                  <a:gamma/>
                  <a:shade val="66275"/>
                  <a:invGamma/>
                </a:srgbClr>
              </a:gs>
              <a:gs pos="50000">
                <a:srgbClr val="F1FF9F"/>
              </a:gs>
              <a:gs pos="100000">
                <a:srgbClr val="F1FF9F">
                  <a:gamma/>
                  <a:shade val="66275"/>
                  <a:invGamma/>
                </a:srgb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0287" name="Text Box 121"/>
          <p:cNvSpPr txBox="1">
            <a:spLocks noChangeArrowheads="1"/>
          </p:cNvSpPr>
          <p:nvPr/>
        </p:nvSpPr>
        <p:spPr bwMode="auto">
          <a:xfrm>
            <a:off x="6109207" y="3496529"/>
            <a:ext cx="327014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270" b="1">
                <a:solidFill>
                  <a:srgbClr val="000000"/>
                </a:solidFill>
                <a:latin typeface="Arial" charset="0"/>
              </a:rPr>
              <a:t>47%</a:t>
            </a:r>
            <a:endParaRPr lang="en-US" altLang="ko-KR" sz="127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33" name="Rectangle 83"/>
          <p:cNvSpPr>
            <a:spLocks noChangeArrowheads="1"/>
          </p:cNvSpPr>
          <p:nvPr/>
        </p:nvSpPr>
        <p:spPr bwMode="auto">
          <a:xfrm>
            <a:off x="4403158" y="2548400"/>
            <a:ext cx="507839" cy="2024630"/>
          </a:xfrm>
          <a:prstGeom prst="rect">
            <a:avLst/>
          </a:prstGeom>
          <a:gradFill rotWithShape="1">
            <a:gsLst>
              <a:gs pos="0">
                <a:srgbClr val="F1FF9F">
                  <a:gamma/>
                  <a:shade val="66275"/>
                  <a:invGamma/>
                </a:srgbClr>
              </a:gs>
              <a:gs pos="50000">
                <a:srgbClr val="F1FF9F"/>
              </a:gs>
              <a:gs pos="100000">
                <a:srgbClr val="F1FF9F">
                  <a:gamma/>
                  <a:shade val="66275"/>
                  <a:invGamma/>
                </a:srgb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34" name="Rectangle 84"/>
          <p:cNvSpPr>
            <a:spLocks noChangeArrowheads="1"/>
          </p:cNvSpPr>
          <p:nvPr/>
        </p:nvSpPr>
        <p:spPr bwMode="auto">
          <a:xfrm>
            <a:off x="4403158" y="2156537"/>
            <a:ext cx="507839" cy="404881"/>
          </a:xfrm>
          <a:prstGeom prst="rect">
            <a:avLst/>
          </a:prstGeom>
          <a:gradFill rotWithShape="1">
            <a:gsLst>
              <a:gs pos="0">
                <a:srgbClr val="FFCA9F">
                  <a:gamma/>
                  <a:shade val="66275"/>
                  <a:invGamma/>
                </a:srgbClr>
              </a:gs>
              <a:gs pos="50000">
                <a:srgbClr val="FFCA9F"/>
              </a:gs>
              <a:gs pos="100000">
                <a:srgbClr val="FFCA9F">
                  <a:gamma/>
                  <a:shade val="66275"/>
                  <a:invGamma/>
                </a:srgb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36" name="Rectangle 86"/>
          <p:cNvSpPr>
            <a:spLocks noChangeArrowheads="1"/>
          </p:cNvSpPr>
          <p:nvPr/>
        </p:nvSpPr>
        <p:spPr bwMode="auto">
          <a:xfrm>
            <a:off x="4403158" y="4573038"/>
            <a:ext cx="507839" cy="65303"/>
          </a:xfrm>
          <a:prstGeom prst="rect">
            <a:avLst/>
          </a:prstGeom>
          <a:gradFill rotWithShape="1">
            <a:gsLst>
              <a:gs pos="0">
                <a:srgbClr val="A0ECFE">
                  <a:gamma/>
                  <a:shade val="66275"/>
                  <a:invGamma/>
                </a:srgbClr>
              </a:gs>
              <a:gs pos="50000">
                <a:srgbClr val="A0ECFE"/>
              </a:gs>
              <a:gs pos="100000">
                <a:srgbClr val="A0ECFE">
                  <a:gamma/>
                  <a:shade val="66275"/>
                  <a:invGamma/>
                </a:srgb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0296" name="Text Box 120"/>
          <p:cNvSpPr txBox="1">
            <a:spLocks noChangeArrowheads="1"/>
          </p:cNvSpPr>
          <p:nvPr/>
        </p:nvSpPr>
        <p:spPr bwMode="auto">
          <a:xfrm>
            <a:off x="4496034" y="3332128"/>
            <a:ext cx="327014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270" b="1">
                <a:solidFill>
                  <a:srgbClr val="000000"/>
                </a:solidFill>
                <a:latin typeface="Arial" charset="0"/>
              </a:rPr>
              <a:t>82%</a:t>
            </a:r>
            <a:endParaRPr lang="en-US" altLang="ko-KR" sz="127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0297" name="Text Box 121"/>
          <p:cNvSpPr txBox="1">
            <a:spLocks noChangeArrowheads="1"/>
          </p:cNvSpPr>
          <p:nvPr/>
        </p:nvSpPr>
        <p:spPr bwMode="auto">
          <a:xfrm>
            <a:off x="4495157" y="2347182"/>
            <a:ext cx="327014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270" b="1">
                <a:solidFill>
                  <a:srgbClr val="000000"/>
                </a:solidFill>
                <a:latin typeface="Arial" charset="0"/>
              </a:rPr>
              <a:t>14%</a:t>
            </a:r>
            <a:endParaRPr lang="en-US" altLang="ko-KR" sz="127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0299" name="Text Box 123"/>
          <p:cNvSpPr txBox="1">
            <a:spLocks noChangeArrowheads="1"/>
          </p:cNvSpPr>
          <p:nvPr/>
        </p:nvSpPr>
        <p:spPr bwMode="auto">
          <a:xfrm>
            <a:off x="4521426" y="4442935"/>
            <a:ext cx="235642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r"/>
            <a:r>
              <a:rPr lang="en-US" altLang="ko-KR" sz="1270" b="1">
                <a:solidFill>
                  <a:srgbClr val="000000"/>
                </a:solidFill>
                <a:latin typeface="Arial" charset="0"/>
              </a:rPr>
              <a:t>1%</a:t>
            </a:r>
            <a:endParaRPr lang="en-US" altLang="ko-KR" sz="127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0300" name="Text Box 135"/>
          <p:cNvSpPr txBox="1">
            <a:spLocks noChangeArrowheads="1"/>
          </p:cNvSpPr>
          <p:nvPr/>
        </p:nvSpPr>
        <p:spPr bwMode="auto">
          <a:xfrm>
            <a:off x="5210270" y="4648352"/>
            <a:ext cx="468077" cy="25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633" b="1" dirty="0">
                <a:solidFill>
                  <a:srgbClr val="000000"/>
                </a:solidFill>
                <a:latin typeface="Arial" charset="0"/>
              </a:rPr>
              <a:t>2015</a:t>
            </a:r>
          </a:p>
        </p:txBody>
      </p:sp>
      <p:sp>
        <p:nvSpPr>
          <p:cNvPr id="10301" name="Text Box 129"/>
          <p:cNvSpPr txBox="1">
            <a:spLocks noChangeArrowheads="1"/>
          </p:cNvSpPr>
          <p:nvPr/>
        </p:nvSpPr>
        <p:spPr bwMode="auto">
          <a:xfrm>
            <a:off x="8166186" y="2007647"/>
            <a:ext cx="258084" cy="2232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 anchor="ctr">
            <a:spAutoFit/>
          </a:bodyPr>
          <a:lstStyle/>
          <a:p>
            <a:r>
              <a:rPr lang="en-US" altLang="ko-KR" sz="1451" b="1" dirty="0">
                <a:solidFill>
                  <a:srgbClr val="FF0000"/>
                </a:solidFill>
                <a:latin typeface="Arial" charset="0"/>
              </a:rPr>
              <a:t>HS</a:t>
            </a:r>
          </a:p>
        </p:txBody>
      </p:sp>
      <p:sp>
        <p:nvSpPr>
          <p:cNvPr id="10304" name="Text Box 133"/>
          <p:cNvSpPr txBox="1">
            <a:spLocks noChangeArrowheads="1"/>
          </p:cNvSpPr>
          <p:nvPr/>
        </p:nvSpPr>
        <p:spPr bwMode="auto">
          <a:xfrm>
            <a:off x="8166188" y="3109605"/>
            <a:ext cx="817352" cy="2791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37217" tIns="0" rIns="37217" bIns="0" anchor="ctr">
            <a:spAutoFit/>
          </a:bodyPr>
          <a:lstStyle/>
          <a:p>
            <a:r>
              <a:rPr lang="en-US" altLang="ko-KR" sz="907" b="1">
                <a:solidFill>
                  <a:srgbClr val="FFAB65"/>
                </a:solidFill>
                <a:latin typeface="Arial" charset="0"/>
              </a:rPr>
              <a:t> 590MPa</a:t>
            </a:r>
            <a:endParaRPr lang="en-US" altLang="ko-KR" sz="907" b="1" dirty="0">
              <a:solidFill>
                <a:srgbClr val="FFAB65"/>
              </a:solidFill>
              <a:latin typeface="Arial" charset="0"/>
            </a:endParaRPr>
          </a:p>
          <a:p>
            <a:r>
              <a:rPr lang="en-US" altLang="ko-KR" sz="907" b="1" dirty="0">
                <a:solidFill>
                  <a:srgbClr val="FFAB65"/>
                </a:solidFill>
                <a:latin typeface="Arial" charset="0"/>
              </a:rPr>
              <a:t>~ 1,000MPa</a:t>
            </a:r>
            <a:r>
              <a:rPr lang="ko-KR" altLang="en-US" sz="907" b="1" dirty="0">
                <a:solidFill>
                  <a:srgbClr val="FFAB65"/>
                </a:solidFill>
                <a:latin typeface="Arial" charset="0"/>
              </a:rPr>
              <a:t>급</a:t>
            </a:r>
            <a:endParaRPr lang="en-US" altLang="ko-KR" sz="907" b="1" dirty="0">
              <a:solidFill>
                <a:srgbClr val="FFAB65"/>
              </a:solidFill>
              <a:latin typeface="Arial" charset="0"/>
            </a:endParaRPr>
          </a:p>
        </p:txBody>
      </p:sp>
      <p:sp>
        <p:nvSpPr>
          <p:cNvPr id="10305" name="Text Box 133"/>
          <p:cNvSpPr txBox="1">
            <a:spLocks noChangeArrowheads="1"/>
          </p:cNvSpPr>
          <p:nvPr/>
        </p:nvSpPr>
        <p:spPr bwMode="auto">
          <a:xfrm>
            <a:off x="8166189" y="2728531"/>
            <a:ext cx="1016124" cy="1395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37217" tIns="0" rIns="37217" bIns="0" anchor="ctr">
            <a:spAutoFit/>
          </a:bodyPr>
          <a:lstStyle/>
          <a:p>
            <a:r>
              <a:rPr lang="en-US" altLang="ko-KR" sz="907" b="1">
                <a:solidFill>
                  <a:srgbClr val="FFAB65"/>
                </a:solidFill>
                <a:latin typeface="Arial" charset="0"/>
              </a:rPr>
              <a:t>1,180MPa </a:t>
            </a:r>
            <a:r>
              <a:rPr lang="ko-KR" altLang="en-US" sz="907" b="1" dirty="0" err="1">
                <a:solidFill>
                  <a:srgbClr val="FFAB65"/>
                </a:solidFill>
                <a:latin typeface="Arial" charset="0"/>
              </a:rPr>
              <a:t>이상급</a:t>
            </a:r>
            <a:r>
              <a:rPr lang="en-US" altLang="ko-KR" sz="907" b="1" dirty="0">
                <a:solidFill>
                  <a:srgbClr val="FFAB65"/>
                </a:solidFill>
                <a:latin typeface="Arial" charset="0"/>
              </a:rPr>
              <a:t> </a:t>
            </a:r>
          </a:p>
        </p:txBody>
      </p:sp>
      <p:sp>
        <p:nvSpPr>
          <p:cNvPr id="157" name="Rectangle 83"/>
          <p:cNvSpPr>
            <a:spLocks noChangeArrowheads="1"/>
          </p:cNvSpPr>
          <p:nvPr/>
        </p:nvSpPr>
        <p:spPr bwMode="auto">
          <a:xfrm>
            <a:off x="5179686" y="2874954"/>
            <a:ext cx="507839" cy="1567455"/>
          </a:xfrm>
          <a:prstGeom prst="rect">
            <a:avLst/>
          </a:prstGeom>
          <a:gradFill rotWithShape="1">
            <a:gsLst>
              <a:gs pos="0">
                <a:srgbClr val="F1FF9F">
                  <a:gamma/>
                  <a:shade val="66275"/>
                  <a:invGamma/>
                </a:srgbClr>
              </a:gs>
              <a:gs pos="50000">
                <a:srgbClr val="F1FF9F"/>
              </a:gs>
              <a:gs pos="100000">
                <a:srgbClr val="F1FF9F">
                  <a:gamma/>
                  <a:shade val="66275"/>
                  <a:invGamma/>
                </a:srgb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58" name="Rectangle 84"/>
          <p:cNvSpPr>
            <a:spLocks noChangeArrowheads="1"/>
          </p:cNvSpPr>
          <p:nvPr/>
        </p:nvSpPr>
        <p:spPr bwMode="auto">
          <a:xfrm>
            <a:off x="5179686" y="2352469"/>
            <a:ext cx="507839" cy="522427"/>
          </a:xfrm>
          <a:prstGeom prst="rect">
            <a:avLst/>
          </a:prstGeom>
          <a:gradFill rotWithShape="1">
            <a:gsLst>
              <a:gs pos="0">
                <a:srgbClr val="FFCA9F">
                  <a:gamma/>
                  <a:shade val="66275"/>
                  <a:invGamma/>
                </a:srgbClr>
              </a:gs>
              <a:gs pos="50000">
                <a:srgbClr val="FFCA9F"/>
              </a:gs>
              <a:gs pos="100000">
                <a:srgbClr val="FFCA9F">
                  <a:gamma/>
                  <a:shade val="66275"/>
                  <a:invGamma/>
                </a:srgb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59" name="Rectangle 85"/>
          <p:cNvSpPr>
            <a:spLocks noChangeArrowheads="1"/>
          </p:cNvSpPr>
          <p:nvPr/>
        </p:nvSpPr>
        <p:spPr bwMode="auto">
          <a:xfrm>
            <a:off x="5179686" y="2026099"/>
            <a:ext cx="507839" cy="326517"/>
          </a:xfrm>
          <a:prstGeom prst="rect">
            <a:avLst/>
          </a:prstGeom>
          <a:gradFill rotWithShape="1">
            <a:gsLst>
              <a:gs pos="0">
                <a:srgbClr val="FF776D">
                  <a:gamma/>
                  <a:shade val="66275"/>
                  <a:invGamma/>
                </a:srgbClr>
              </a:gs>
              <a:gs pos="50000">
                <a:srgbClr val="FF776D"/>
              </a:gs>
              <a:gs pos="100000">
                <a:srgbClr val="FF776D">
                  <a:gamma/>
                  <a:shade val="66275"/>
                  <a:invGamma/>
                </a:srgb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60" name="Rectangle 86"/>
          <p:cNvSpPr>
            <a:spLocks noChangeArrowheads="1"/>
          </p:cNvSpPr>
          <p:nvPr/>
        </p:nvSpPr>
        <p:spPr bwMode="auto">
          <a:xfrm>
            <a:off x="5179686" y="4442409"/>
            <a:ext cx="507839" cy="179488"/>
          </a:xfrm>
          <a:prstGeom prst="rect">
            <a:avLst/>
          </a:prstGeom>
          <a:gradFill rotWithShape="1">
            <a:gsLst>
              <a:gs pos="0">
                <a:srgbClr val="A0ECFE">
                  <a:gamma/>
                  <a:shade val="66275"/>
                  <a:invGamma/>
                </a:srgbClr>
              </a:gs>
              <a:gs pos="50000">
                <a:srgbClr val="A0ECFE"/>
              </a:gs>
              <a:gs pos="100000">
                <a:srgbClr val="A0ECFE">
                  <a:gamma/>
                  <a:shade val="66275"/>
                  <a:invGamma/>
                </a:srgb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0311" name="Text Box 119"/>
          <p:cNvSpPr txBox="1">
            <a:spLocks noChangeArrowheads="1"/>
          </p:cNvSpPr>
          <p:nvPr/>
        </p:nvSpPr>
        <p:spPr bwMode="auto">
          <a:xfrm>
            <a:off x="5278885" y="2091226"/>
            <a:ext cx="327014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270" b="1">
                <a:solidFill>
                  <a:srgbClr val="000000"/>
                </a:solidFill>
                <a:latin typeface="Arial" charset="0"/>
              </a:rPr>
              <a:t>12%</a:t>
            </a:r>
            <a:endParaRPr lang="en-US" altLang="ko-KR" sz="127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0312" name="Text Box 120"/>
          <p:cNvSpPr txBox="1">
            <a:spLocks noChangeArrowheads="1"/>
          </p:cNvSpPr>
          <p:nvPr/>
        </p:nvSpPr>
        <p:spPr bwMode="auto">
          <a:xfrm>
            <a:off x="5278885" y="3659207"/>
            <a:ext cx="327014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270" b="1">
                <a:solidFill>
                  <a:srgbClr val="000000"/>
                </a:solidFill>
                <a:latin typeface="Arial" charset="0"/>
              </a:rPr>
              <a:t>65%</a:t>
            </a:r>
            <a:endParaRPr lang="en-US" altLang="ko-KR" sz="127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0313" name="Text Box 121"/>
          <p:cNvSpPr txBox="1">
            <a:spLocks noChangeArrowheads="1"/>
          </p:cNvSpPr>
          <p:nvPr/>
        </p:nvSpPr>
        <p:spPr bwMode="auto">
          <a:xfrm>
            <a:off x="5279824" y="2483090"/>
            <a:ext cx="325406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algn="ctr"/>
            <a:r>
              <a:rPr lang="en-US" altLang="ko-KR" sz="1270" b="1">
                <a:solidFill>
                  <a:srgbClr val="000000"/>
                </a:solidFill>
                <a:latin typeface="Arial" charset="0"/>
              </a:rPr>
              <a:t>20%</a:t>
            </a:r>
            <a:endParaRPr lang="en-US" altLang="ko-KR" sz="127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0315" name="Text Box 123"/>
          <p:cNvSpPr txBox="1">
            <a:spLocks noChangeArrowheads="1"/>
          </p:cNvSpPr>
          <p:nvPr/>
        </p:nvSpPr>
        <p:spPr bwMode="auto">
          <a:xfrm>
            <a:off x="5305209" y="4442935"/>
            <a:ext cx="235642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270" b="1">
                <a:solidFill>
                  <a:srgbClr val="000000"/>
                </a:solidFill>
                <a:latin typeface="Arial" charset="0"/>
              </a:rPr>
              <a:t>3%</a:t>
            </a:r>
            <a:endParaRPr lang="en-US" altLang="ko-KR" sz="127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0316" name="Text Box 133"/>
          <p:cNvSpPr txBox="1">
            <a:spLocks noChangeArrowheads="1"/>
          </p:cNvSpPr>
          <p:nvPr/>
        </p:nvSpPr>
        <p:spPr bwMode="auto">
          <a:xfrm>
            <a:off x="8166189" y="2191359"/>
            <a:ext cx="988873" cy="1395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37217" tIns="0" rIns="37217" bIns="0" anchor="ctr">
            <a:spAutoFit/>
          </a:bodyPr>
          <a:lstStyle/>
          <a:p>
            <a:r>
              <a:rPr lang="en-US" altLang="ko-KR" sz="907" b="1" dirty="0">
                <a:solidFill>
                  <a:srgbClr val="FF0000"/>
                </a:solidFill>
                <a:latin typeface="Arial" charset="0"/>
              </a:rPr>
              <a:t>1,500~2,000MPa </a:t>
            </a:r>
          </a:p>
        </p:txBody>
      </p:sp>
      <p:sp>
        <p:nvSpPr>
          <p:cNvPr id="92" name="Text Box 45"/>
          <p:cNvSpPr txBox="1">
            <a:spLocks noChangeArrowheads="1"/>
          </p:cNvSpPr>
          <p:nvPr/>
        </p:nvSpPr>
        <p:spPr bwMode="auto">
          <a:xfrm>
            <a:off x="3227891" y="3185322"/>
            <a:ext cx="327014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270" b="1" dirty="0">
                <a:solidFill>
                  <a:srgbClr val="000000"/>
                </a:solidFill>
                <a:latin typeface="Arial" charset="0"/>
              </a:rPr>
              <a:t>50%</a:t>
            </a:r>
          </a:p>
        </p:txBody>
      </p:sp>
      <p:sp>
        <p:nvSpPr>
          <p:cNvPr id="93" name="Text Box 61"/>
          <p:cNvSpPr txBox="1">
            <a:spLocks noChangeArrowheads="1"/>
          </p:cNvSpPr>
          <p:nvPr/>
        </p:nvSpPr>
        <p:spPr bwMode="auto">
          <a:xfrm>
            <a:off x="3171761" y="4659897"/>
            <a:ext cx="468077" cy="25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633" b="1" dirty="0">
                <a:solidFill>
                  <a:srgbClr val="000000"/>
                </a:solidFill>
                <a:latin typeface="Arial" charset="0"/>
              </a:rPr>
              <a:t>2030</a:t>
            </a:r>
          </a:p>
        </p:txBody>
      </p:sp>
      <p:sp>
        <p:nvSpPr>
          <p:cNvPr id="94" name="AutoShape 75"/>
          <p:cNvSpPr>
            <a:spLocks noChangeArrowheads="1"/>
          </p:cNvSpPr>
          <p:nvPr/>
        </p:nvSpPr>
        <p:spPr bwMode="auto">
          <a:xfrm>
            <a:off x="3124303" y="3588400"/>
            <a:ext cx="562981" cy="886116"/>
          </a:xfrm>
          <a:prstGeom prst="can">
            <a:avLst>
              <a:gd name="adj" fmla="val 33639"/>
            </a:avLst>
          </a:prstGeom>
          <a:gradFill rotWithShape="1">
            <a:gsLst>
              <a:gs pos="0">
                <a:srgbClr val="66CCFF">
                  <a:gamma/>
                  <a:shade val="4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46275"/>
                  <a:invGamma/>
                </a:srgbClr>
              </a:gs>
            </a:gsLst>
            <a:lin ang="0" scaled="1"/>
          </a:gradFill>
          <a:ln w="9525">
            <a:noFill/>
            <a:round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pic>
        <p:nvPicPr>
          <p:cNvPr id="7169" name="Picture 1" descr="E:\00. 각종자료\각종 BIW 사진\2012_Chevrolet_Aveo_Sedan_body_Structure_Extricatio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3118290" y="3408711"/>
            <a:ext cx="571405" cy="302392"/>
          </a:xfrm>
          <a:prstGeom prst="ellipse">
            <a:avLst/>
          </a:prstGeom>
          <a:ln w="127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01" name="Text Box 58"/>
          <p:cNvSpPr txBox="1">
            <a:spLocks noChangeArrowheads="1"/>
          </p:cNvSpPr>
          <p:nvPr/>
        </p:nvSpPr>
        <p:spPr bwMode="auto">
          <a:xfrm>
            <a:off x="2507582" y="3996520"/>
            <a:ext cx="291747" cy="25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633" b="1" dirty="0">
                <a:solidFill>
                  <a:srgbClr val="000000"/>
                </a:solidFill>
                <a:latin typeface="Arial" charset="0"/>
              </a:rPr>
              <a:t>2/3</a:t>
            </a:r>
          </a:p>
        </p:txBody>
      </p:sp>
      <p:sp>
        <p:nvSpPr>
          <p:cNvPr id="102" name="Text Box 58"/>
          <p:cNvSpPr txBox="1">
            <a:spLocks noChangeArrowheads="1"/>
          </p:cNvSpPr>
          <p:nvPr/>
        </p:nvSpPr>
        <p:spPr bwMode="auto">
          <a:xfrm>
            <a:off x="3254443" y="4004876"/>
            <a:ext cx="291747" cy="25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633" b="1" dirty="0">
                <a:solidFill>
                  <a:srgbClr val="000000"/>
                </a:solidFill>
                <a:latin typeface="Arial" charset="0"/>
              </a:rPr>
              <a:t>1/2</a:t>
            </a:r>
          </a:p>
        </p:txBody>
      </p:sp>
      <p:sp>
        <p:nvSpPr>
          <p:cNvPr id="103" name="Text Box 58"/>
          <p:cNvSpPr txBox="1">
            <a:spLocks noChangeArrowheads="1"/>
          </p:cNvSpPr>
          <p:nvPr/>
        </p:nvSpPr>
        <p:spPr bwMode="auto">
          <a:xfrm>
            <a:off x="1081032" y="3996520"/>
            <a:ext cx="117020" cy="25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633" b="1" dirty="0">
                <a:solidFill>
                  <a:srgbClr val="000000"/>
                </a:solidFill>
                <a:latin typeface="Arial" charset="0"/>
              </a:rPr>
              <a:t>1</a:t>
            </a:r>
          </a:p>
        </p:txBody>
      </p:sp>
      <p:sp>
        <p:nvSpPr>
          <p:cNvPr id="104" name="Text Box 58"/>
          <p:cNvSpPr txBox="1">
            <a:spLocks noChangeArrowheads="1"/>
          </p:cNvSpPr>
          <p:nvPr/>
        </p:nvSpPr>
        <p:spPr bwMode="auto">
          <a:xfrm>
            <a:off x="1700506" y="3996520"/>
            <a:ext cx="291747" cy="25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633" b="1" dirty="0">
                <a:solidFill>
                  <a:srgbClr val="000000"/>
                </a:solidFill>
                <a:latin typeface="Arial" charset="0"/>
              </a:rPr>
              <a:t>4/5</a:t>
            </a:r>
          </a:p>
        </p:txBody>
      </p:sp>
      <p:sp>
        <p:nvSpPr>
          <p:cNvPr id="95" name="Line 102"/>
          <p:cNvSpPr>
            <a:spLocks noChangeShapeType="1"/>
          </p:cNvSpPr>
          <p:nvPr/>
        </p:nvSpPr>
        <p:spPr bwMode="auto">
          <a:xfrm>
            <a:off x="6455146" y="2548401"/>
            <a:ext cx="326553" cy="195932"/>
          </a:xfrm>
          <a:prstGeom prst="line">
            <a:avLst/>
          </a:prstGeom>
          <a:noFill/>
          <a:ln w="38100">
            <a:solidFill>
              <a:srgbClr val="FF0000"/>
            </a:solidFill>
            <a:prstDash val="sysDot"/>
            <a:round/>
            <a:headEnd/>
            <a:tailEnd/>
          </a:ln>
          <a:effectLst/>
        </p:spPr>
        <p:txBody>
          <a:bodyPr lIns="94538" tIns="47269" rIns="94538" bIns="47269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96" name="Line 101"/>
          <p:cNvSpPr>
            <a:spLocks noChangeShapeType="1"/>
          </p:cNvSpPr>
          <p:nvPr/>
        </p:nvSpPr>
        <p:spPr bwMode="auto">
          <a:xfrm>
            <a:off x="6457561" y="2040902"/>
            <a:ext cx="556523" cy="0"/>
          </a:xfrm>
          <a:prstGeom prst="line">
            <a:avLst/>
          </a:prstGeom>
          <a:noFill/>
          <a:ln w="38100">
            <a:solidFill>
              <a:srgbClr val="FF0000"/>
            </a:solidFill>
            <a:prstDash val="sysDot"/>
            <a:round/>
            <a:headEnd/>
            <a:tailEnd/>
          </a:ln>
          <a:effectLst/>
        </p:spPr>
        <p:txBody>
          <a:bodyPr lIns="94538" tIns="47269" rIns="94538" bIns="47269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27" name="Rectangle 90"/>
          <p:cNvSpPr>
            <a:spLocks noChangeArrowheads="1"/>
          </p:cNvSpPr>
          <p:nvPr/>
        </p:nvSpPr>
        <p:spPr bwMode="auto">
          <a:xfrm>
            <a:off x="617776" y="4931145"/>
            <a:ext cx="3989777" cy="179625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lIns="94538" tIns="47269" rIns="94538" bIns="47269" anchor="ctr"/>
          <a:lstStyle/>
          <a:p>
            <a:pPr>
              <a:lnSpc>
                <a:spcPct val="150000"/>
              </a:lnSpc>
            </a:pPr>
            <a:r>
              <a:rPr lang="en-US" altLang="ko-KR" sz="1270" dirty="0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※</a:t>
            </a:r>
            <a:r>
              <a:rPr lang="ko-KR" altLang="en-US" sz="1270" dirty="0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pt-BR" altLang="ko-KR" sz="1270" dirty="0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Proposta</a:t>
            </a:r>
            <a:endParaRPr lang="en-US" altLang="ko-KR" sz="1270" dirty="0">
              <a:solidFill>
                <a:srgbClr val="0070C0"/>
              </a:solidFill>
              <a:latin typeface="HY헤드라인M" pitchFamily="18" charset="-127"/>
              <a:ea typeface="HY헤드라인M" pitchFamily="18" charset="-127"/>
            </a:endParaRPr>
          </a:p>
          <a:p>
            <a:pPr>
              <a:lnSpc>
                <a:spcPct val="150000"/>
              </a:lnSpc>
            </a:pPr>
            <a:r>
              <a:rPr lang="en-US" altLang="ko-KR" sz="1100" dirty="0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    - </a:t>
            </a:r>
            <a:r>
              <a:rPr lang="pt-BR" altLang="ko-KR" sz="1100" dirty="0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Mudança no grau do aço para atender as leis de colisão e eficiência de combustível.</a:t>
            </a:r>
            <a:endParaRPr lang="en-US" altLang="ko-KR" sz="1100" dirty="0">
              <a:solidFill>
                <a:srgbClr val="0070C0"/>
              </a:solidFill>
              <a:latin typeface="HY헤드라인M" pitchFamily="18" charset="-127"/>
              <a:ea typeface="HY헤드라인M" pitchFamily="18" charset="-127"/>
            </a:endParaRPr>
          </a:p>
          <a:p>
            <a:pPr>
              <a:lnSpc>
                <a:spcPct val="150000"/>
              </a:lnSpc>
            </a:pPr>
            <a:r>
              <a:rPr lang="en-US" altLang="ko-KR" sz="1100" dirty="0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    - </a:t>
            </a:r>
            <a:r>
              <a:rPr lang="pt-BR" altLang="ko-KR" sz="1100" dirty="0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Aplicação significativa do Hot </a:t>
            </a:r>
            <a:r>
              <a:rPr lang="pt-BR" altLang="ko-KR" sz="1100" dirty="0" err="1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Stamping</a:t>
            </a:r>
            <a:r>
              <a:rPr lang="pt-BR" altLang="ko-KR" sz="1100" dirty="0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 como aço da alta resistência.</a:t>
            </a:r>
            <a:endParaRPr lang="en-US" altLang="ko-KR" sz="1100" dirty="0">
              <a:solidFill>
                <a:srgbClr val="0070C0"/>
              </a:solidFill>
              <a:latin typeface="HY헤드라인M" pitchFamily="18" charset="-127"/>
              <a:ea typeface="HY헤드라인M" pitchFamily="18" charset="-127"/>
            </a:endParaRPr>
          </a:p>
          <a:p>
            <a:pPr>
              <a:lnSpc>
                <a:spcPct val="150000"/>
              </a:lnSpc>
            </a:pPr>
            <a:r>
              <a:rPr lang="en-US" altLang="ko-KR" sz="1100" dirty="0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    - </a:t>
            </a:r>
            <a:r>
              <a:rPr lang="pt-BR" altLang="ko-KR" sz="1100" dirty="0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Aplicação de materiais não ferrosos em membros não rígidos</a:t>
            </a:r>
            <a:r>
              <a:rPr lang="en-US" altLang="ko-KR" sz="1100" dirty="0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.</a:t>
            </a:r>
            <a:endParaRPr lang="ko-KR" altLang="ko-KR" sz="1270" dirty="0">
              <a:solidFill>
                <a:srgbClr val="0070C0"/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30" name="Text Box 133"/>
          <p:cNvSpPr txBox="1">
            <a:spLocks noChangeArrowheads="1"/>
          </p:cNvSpPr>
          <p:nvPr/>
        </p:nvSpPr>
        <p:spPr bwMode="auto">
          <a:xfrm>
            <a:off x="8166187" y="4415047"/>
            <a:ext cx="610745" cy="2232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 anchor="ctr">
            <a:spAutoFit/>
          </a:bodyPr>
          <a:lstStyle/>
          <a:p>
            <a:r>
              <a:rPr lang="pt-BR" altLang="ko-KR" sz="1451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charset="0"/>
              </a:rPr>
              <a:t>Outros</a:t>
            </a:r>
            <a:endParaRPr lang="en-US" altLang="ko-KR" sz="1451" b="1" dirty="0">
              <a:solidFill>
                <a:schemeClr val="accent2">
                  <a:lumMod val="60000"/>
                  <a:lumOff val="40000"/>
                </a:schemeClr>
              </a:solidFill>
              <a:latin typeface="Arial" charset="0"/>
            </a:endParaRPr>
          </a:p>
        </p:txBody>
      </p:sp>
      <p:sp>
        <p:nvSpPr>
          <p:cNvPr id="116" name="Rectangle 85"/>
          <p:cNvSpPr>
            <a:spLocks noChangeArrowheads="1"/>
          </p:cNvSpPr>
          <p:nvPr/>
        </p:nvSpPr>
        <p:spPr bwMode="auto">
          <a:xfrm>
            <a:off x="5978060" y="2026098"/>
            <a:ext cx="507839" cy="522427"/>
          </a:xfrm>
          <a:prstGeom prst="rect">
            <a:avLst/>
          </a:prstGeom>
          <a:gradFill rotWithShape="1">
            <a:gsLst>
              <a:gs pos="0">
                <a:srgbClr val="FF776D">
                  <a:gamma/>
                  <a:shade val="66275"/>
                  <a:invGamma/>
                </a:srgbClr>
              </a:gs>
              <a:gs pos="50000">
                <a:srgbClr val="FF776D"/>
              </a:gs>
              <a:gs pos="100000">
                <a:srgbClr val="FF776D">
                  <a:gamma/>
                  <a:shade val="66275"/>
                  <a:invGamma/>
                </a:srgb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48" name="Text Box 120"/>
          <p:cNvSpPr txBox="1">
            <a:spLocks noChangeArrowheads="1"/>
          </p:cNvSpPr>
          <p:nvPr/>
        </p:nvSpPr>
        <p:spPr bwMode="auto">
          <a:xfrm>
            <a:off x="6110146" y="2157062"/>
            <a:ext cx="325406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algn="ctr"/>
            <a:r>
              <a:rPr lang="en-US" altLang="ko-KR" sz="1270" b="1">
                <a:solidFill>
                  <a:srgbClr val="000000"/>
                </a:solidFill>
                <a:latin typeface="Arial" charset="0"/>
              </a:rPr>
              <a:t>20%</a:t>
            </a:r>
            <a:endParaRPr lang="en-US" altLang="ko-KR" sz="127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49" name="Line 106"/>
          <p:cNvSpPr>
            <a:spLocks noChangeShapeType="1"/>
          </p:cNvSpPr>
          <p:nvPr/>
        </p:nvSpPr>
        <p:spPr bwMode="auto">
          <a:xfrm flipV="1">
            <a:off x="7252440" y="3161619"/>
            <a:ext cx="302368" cy="82071"/>
          </a:xfrm>
          <a:prstGeom prst="line">
            <a:avLst/>
          </a:prstGeom>
          <a:noFill/>
          <a:ln w="15875">
            <a:solidFill>
              <a:srgbClr val="B2B2B2"/>
            </a:solidFill>
            <a:prstDash val="solid"/>
            <a:round/>
            <a:headEnd/>
            <a:tailEnd/>
          </a:ln>
          <a:effectLst/>
        </p:spPr>
        <p:txBody>
          <a:bodyPr lIns="94538" tIns="47269" rIns="94538" bIns="47269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50" name="Line 106"/>
          <p:cNvSpPr>
            <a:spLocks noChangeShapeType="1"/>
          </p:cNvSpPr>
          <p:nvPr/>
        </p:nvSpPr>
        <p:spPr bwMode="auto">
          <a:xfrm flipV="1">
            <a:off x="7235161" y="3908899"/>
            <a:ext cx="306687" cy="172783"/>
          </a:xfrm>
          <a:prstGeom prst="line">
            <a:avLst/>
          </a:prstGeom>
          <a:noFill/>
          <a:ln w="15875">
            <a:solidFill>
              <a:srgbClr val="B2B2B2"/>
            </a:solidFill>
            <a:prstDash val="solid"/>
            <a:round/>
            <a:headEnd/>
            <a:tailEnd/>
          </a:ln>
          <a:effectLst/>
        </p:spPr>
        <p:txBody>
          <a:bodyPr lIns="94538" tIns="47269" rIns="94538" bIns="47269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53" name="Line 102"/>
          <p:cNvSpPr>
            <a:spLocks noChangeShapeType="1"/>
          </p:cNvSpPr>
          <p:nvPr/>
        </p:nvSpPr>
        <p:spPr bwMode="auto">
          <a:xfrm>
            <a:off x="7238872" y="2744333"/>
            <a:ext cx="326554" cy="65311"/>
          </a:xfrm>
          <a:prstGeom prst="line">
            <a:avLst/>
          </a:prstGeom>
          <a:noFill/>
          <a:ln w="38100">
            <a:solidFill>
              <a:srgbClr val="FF0000"/>
            </a:solidFill>
            <a:prstDash val="sysDot"/>
            <a:round/>
            <a:headEnd/>
            <a:tailEnd/>
          </a:ln>
          <a:effectLst/>
        </p:spPr>
        <p:txBody>
          <a:bodyPr lIns="94538" tIns="47269" rIns="94538" bIns="47269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54" name="Line 101"/>
          <p:cNvSpPr>
            <a:spLocks noChangeShapeType="1"/>
          </p:cNvSpPr>
          <p:nvPr/>
        </p:nvSpPr>
        <p:spPr bwMode="auto">
          <a:xfrm>
            <a:off x="7200658" y="2040902"/>
            <a:ext cx="556523" cy="0"/>
          </a:xfrm>
          <a:prstGeom prst="line">
            <a:avLst/>
          </a:prstGeom>
          <a:noFill/>
          <a:ln w="38100">
            <a:solidFill>
              <a:srgbClr val="FF0000"/>
            </a:solidFill>
            <a:prstDash val="sysDot"/>
            <a:round/>
            <a:headEnd/>
            <a:tailEnd/>
          </a:ln>
          <a:effectLst/>
        </p:spPr>
        <p:txBody>
          <a:bodyPr lIns="94538" tIns="47269" rIns="94538" bIns="47269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37" name="Rectangle 83"/>
          <p:cNvSpPr>
            <a:spLocks noChangeArrowheads="1"/>
          </p:cNvSpPr>
          <p:nvPr/>
        </p:nvSpPr>
        <p:spPr bwMode="auto">
          <a:xfrm>
            <a:off x="6767875" y="3149351"/>
            <a:ext cx="507839" cy="901194"/>
          </a:xfrm>
          <a:prstGeom prst="rect">
            <a:avLst/>
          </a:prstGeom>
          <a:gradFill rotWithShape="1">
            <a:gsLst>
              <a:gs pos="0">
                <a:srgbClr val="F1FF9F">
                  <a:gamma/>
                  <a:shade val="66275"/>
                  <a:invGamma/>
                </a:srgbClr>
              </a:gs>
              <a:gs pos="50000">
                <a:srgbClr val="F1FF9F"/>
              </a:gs>
              <a:gs pos="100000">
                <a:srgbClr val="F1FF9F">
                  <a:gamma/>
                  <a:shade val="66275"/>
                  <a:invGamma/>
                </a:srgb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38" name="Rectangle 84"/>
          <p:cNvSpPr>
            <a:spLocks noChangeArrowheads="1"/>
          </p:cNvSpPr>
          <p:nvPr/>
        </p:nvSpPr>
        <p:spPr bwMode="auto">
          <a:xfrm>
            <a:off x="6767875" y="2679022"/>
            <a:ext cx="507839" cy="555079"/>
          </a:xfrm>
          <a:prstGeom prst="rect">
            <a:avLst/>
          </a:prstGeom>
          <a:gradFill rotWithShape="1">
            <a:gsLst>
              <a:gs pos="0">
                <a:srgbClr val="FFCA9F">
                  <a:gamma/>
                  <a:shade val="66275"/>
                  <a:invGamma/>
                </a:srgbClr>
              </a:gs>
              <a:gs pos="50000">
                <a:srgbClr val="FFCA9F"/>
              </a:gs>
              <a:gs pos="100000">
                <a:srgbClr val="FFCA9F">
                  <a:gamma/>
                  <a:shade val="66275"/>
                  <a:invGamma/>
                </a:srgb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39" name="Rectangle 85"/>
          <p:cNvSpPr>
            <a:spLocks noChangeArrowheads="1"/>
          </p:cNvSpPr>
          <p:nvPr/>
        </p:nvSpPr>
        <p:spPr bwMode="auto">
          <a:xfrm>
            <a:off x="6767875" y="2026101"/>
            <a:ext cx="507839" cy="731398"/>
          </a:xfrm>
          <a:prstGeom prst="rect">
            <a:avLst/>
          </a:prstGeom>
          <a:gradFill rotWithShape="1">
            <a:gsLst>
              <a:gs pos="0">
                <a:srgbClr val="FF776D">
                  <a:gamma/>
                  <a:shade val="66275"/>
                  <a:invGamma/>
                </a:srgbClr>
              </a:gs>
              <a:gs pos="50000">
                <a:srgbClr val="FF776D"/>
              </a:gs>
              <a:gs pos="100000">
                <a:srgbClr val="FF776D">
                  <a:gamma/>
                  <a:shade val="66275"/>
                  <a:invGamma/>
                </a:srgb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41" name="Text Box 119"/>
          <p:cNvSpPr txBox="1">
            <a:spLocks noChangeArrowheads="1"/>
          </p:cNvSpPr>
          <p:nvPr/>
        </p:nvSpPr>
        <p:spPr bwMode="auto">
          <a:xfrm>
            <a:off x="6899023" y="2287158"/>
            <a:ext cx="327014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270" b="1">
                <a:solidFill>
                  <a:srgbClr val="000000"/>
                </a:solidFill>
                <a:latin typeface="Arial" charset="0"/>
              </a:rPr>
              <a:t>28%</a:t>
            </a:r>
            <a:endParaRPr lang="en-US" altLang="ko-KR" sz="127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42" name="Text Box 120"/>
          <p:cNvSpPr txBox="1">
            <a:spLocks noChangeArrowheads="1"/>
          </p:cNvSpPr>
          <p:nvPr/>
        </p:nvSpPr>
        <p:spPr bwMode="auto">
          <a:xfrm>
            <a:off x="6899962" y="2940264"/>
            <a:ext cx="325406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algn="ctr"/>
            <a:r>
              <a:rPr lang="en-US" altLang="ko-KR" sz="1270" b="1">
                <a:solidFill>
                  <a:srgbClr val="000000"/>
                </a:solidFill>
                <a:latin typeface="Arial" charset="0"/>
              </a:rPr>
              <a:t>22%</a:t>
            </a:r>
            <a:endParaRPr lang="en-US" altLang="ko-KR" sz="127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43" name="Text Box 121"/>
          <p:cNvSpPr txBox="1">
            <a:spLocks noChangeArrowheads="1"/>
          </p:cNvSpPr>
          <p:nvPr/>
        </p:nvSpPr>
        <p:spPr bwMode="auto">
          <a:xfrm>
            <a:off x="6899023" y="3571682"/>
            <a:ext cx="327014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270" b="1">
                <a:solidFill>
                  <a:srgbClr val="000000"/>
                </a:solidFill>
                <a:latin typeface="Arial" charset="0"/>
              </a:rPr>
              <a:t>32%</a:t>
            </a:r>
            <a:endParaRPr lang="en-US" altLang="ko-KR" sz="127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09" name="Rectangle 83"/>
          <p:cNvSpPr>
            <a:spLocks noChangeArrowheads="1"/>
          </p:cNvSpPr>
          <p:nvPr/>
        </p:nvSpPr>
        <p:spPr bwMode="auto">
          <a:xfrm>
            <a:off x="7520018" y="3136196"/>
            <a:ext cx="507839" cy="783641"/>
          </a:xfrm>
          <a:prstGeom prst="rect">
            <a:avLst/>
          </a:prstGeom>
          <a:gradFill rotWithShape="1">
            <a:gsLst>
              <a:gs pos="0">
                <a:srgbClr val="F1FF9F">
                  <a:gamma/>
                  <a:shade val="66275"/>
                  <a:invGamma/>
                </a:srgbClr>
              </a:gs>
              <a:gs pos="50000">
                <a:srgbClr val="F1FF9F"/>
              </a:gs>
              <a:gs pos="100000">
                <a:srgbClr val="F1FF9F">
                  <a:gamma/>
                  <a:shade val="66275"/>
                  <a:invGamma/>
                </a:srgb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10" name="Rectangle 84"/>
          <p:cNvSpPr>
            <a:spLocks noChangeArrowheads="1"/>
          </p:cNvSpPr>
          <p:nvPr/>
        </p:nvSpPr>
        <p:spPr bwMode="auto">
          <a:xfrm>
            <a:off x="7520018" y="2744332"/>
            <a:ext cx="507839" cy="424472"/>
          </a:xfrm>
          <a:prstGeom prst="rect">
            <a:avLst/>
          </a:prstGeom>
          <a:gradFill rotWithShape="1">
            <a:gsLst>
              <a:gs pos="0">
                <a:srgbClr val="FFCA9F">
                  <a:gamma/>
                  <a:shade val="66275"/>
                  <a:invGamma/>
                </a:srgbClr>
              </a:gs>
              <a:gs pos="50000">
                <a:srgbClr val="FFCA9F"/>
              </a:gs>
              <a:gs pos="100000">
                <a:srgbClr val="FFCA9F">
                  <a:gamma/>
                  <a:shade val="66275"/>
                  <a:invGamma/>
                </a:srgb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11" name="Rectangle 85"/>
          <p:cNvSpPr>
            <a:spLocks noChangeArrowheads="1"/>
          </p:cNvSpPr>
          <p:nvPr/>
        </p:nvSpPr>
        <p:spPr bwMode="auto">
          <a:xfrm>
            <a:off x="7520018" y="2026097"/>
            <a:ext cx="507839" cy="783641"/>
          </a:xfrm>
          <a:prstGeom prst="rect">
            <a:avLst/>
          </a:prstGeom>
          <a:gradFill rotWithShape="1">
            <a:gsLst>
              <a:gs pos="0">
                <a:srgbClr val="FF776D">
                  <a:gamma/>
                  <a:shade val="66275"/>
                  <a:invGamma/>
                </a:srgbClr>
              </a:gs>
              <a:gs pos="50000">
                <a:srgbClr val="FF776D"/>
              </a:gs>
              <a:gs pos="100000">
                <a:srgbClr val="FF776D">
                  <a:gamma/>
                  <a:shade val="66275"/>
                  <a:invGamma/>
                </a:srgb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19" name="Text Box 119"/>
          <p:cNvSpPr txBox="1">
            <a:spLocks noChangeArrowheads="1"/>
          </p:cNvSpPr>
          <p:nvPr/>
        </p:nvSpPr>
        <p:spPr bwMode="auto">
          <a:xfrm>
            <a:off x="7649974" y="2287158"/>
            <a:ext cx="327014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270" b="1">
                <a:solidFill>
                  <a:srgbClr val="000000"/>
                </a:solidFill>
                <a:latin typeface="Arial" charset="0"/>
              </a:rPr>
              <a:t>30%</a:t>
            </a:r>
            <a:endParaRPr lang="en-US" altLang="ko-KR" sz="127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20" name="Text Box 120"/>
          <p:cNvSpPr txBox="1">
            <a:spLocks noChangeArrowheads="1"/>
          </p:cNvSpPr>
          <p:nvPr/>
        </p:nvSpPr>
        <p:spPr bwMode="auto">
          <a:xfrm>
            <a:off x="7649974" y="2875479"/>
            <a:ext cx="327014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270" b="1" dirty="0">
                <a:solidFill>
                  <a:srgbClr val="000000"/>
                </a:solidFill>
                <a:latin typeface="Arial" charset="0"/>
              </a:rPr>
              <a:t>17%</a:t>
            </a:r>
          </a:p>
        </p:txBody>
      </p:sp>
      <p:sp>
        <p:nvSpPr>
          <p:cNvPr id="121" name="Text Box 121"/>
          <p:cNvSpPr txBox="1">
            <a:spLocks noChangeArrowheads="1"/>
          </p:cNvSpPr>
          <p:nvPr/>
        </p:nvSpPr>
        <p:spPr bwMode="auto">
          <a:xfrm>
            <a:off x="7649974" y="3332128"/>
            <a:ext cx="327014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270" b="1">
                <a:solidFill>
                  <a:srgbClr val="000000"/>
                </a:solidFill>
                <a:latin typeface="Arial" charset="0"/>
              </a:rPr>
              <a:t>28%</a:t>
            </a:r>
            <a:endParaRPr lang="en-US" altLang="ko-KR" sz="127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64" name="Line 106"/>
          <p:cNvSpPr>
            <a:spLocks noChangeShapeType="1"/>
          </p:cNvSpPr>
          <p:nvPr/>
        </p:nvSpPr>
        <p:spPr bwMode="auto">
          <a:xfrm flipV="1">
            <a:off x="6408871" y="4509317"/>
            <a:ext cx="377057" cy="16038"/>
          </a:xfrm>
          <a:prstGeom prst="line">
            <a:avLst/>
          </a:prstGeom>
          <a:noFill/>
          <a:ln w="15875">
            <a:solidFill>
              <a:srgbClr val="B2B2B2"/>
            </a:solidFill>
            <a:prstDash val="solid"/>
            <a:round/>
            <a:headEnd/>
            <a:tailEnd/>
          </a:ln>
          <a:effectLst/>
        </p:spPr>
        <p:txBody>
          <a:bodyPr lIns="94538" tIns="47269" rIns="94538" bIns="47269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17" name="Rectangle 86"/>
          <p:cNvSpPr>
            <a:spLocks noChangeArrowheads="1"/>
          </p:cNvSpPr>
          <p:nvPr/>
        </p:nvSpPr>
        <p:spPr bwMode="auto">
          <a:xfrm>
            <a:off x="5978060" y="4289036"/>
            <a:ext cx="507839" cy="261214"/>
          </a:xfrm>
          <a:prstGeom prst="rect">
            <a:avLst/>
          </a:prstGeom>
          <a:gradFill rotWithShape="1">
            <a:gsLst>
              <a:gs pos="0">
                <a:srgbClr val="A0ECFE">
                  <a:gamma/>
                  <a:shade val="66275"/>
                  <a:invGamma/>
                </a:srgbClr>
              </a:gs>
              <a:gs pos="50000">
                <a:srgbClr val="A0ECFE"/>
              </a:gs>
              <a:gs pos="100000">
                <a:srgbClr val="A0ECFE">
                  <a:gamma/>
                  <a:shade val="66275"/>
                  <a:invGamma/>
                </a:srgb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0289" name="Text Box 123"/>
          <p:cNvSpPr txBox="1">
            <a:spLocks noChangeArrowheads="1"/>
          </p:cNvSpPr>
          <p:nvPr/>
        </p:nvSpPr>
        <p:spPr bwMode="auto">
          <a:xfrm>
            <a:off x="6109207" y="4312313"/>
            <a:ext cx="327014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270" b="1">
                <a:solidFill>
                  <a:srgbClr val="000000"/>
                </a:solidFill>
                <a:latin typeface="Arial" charset="0"/>
              </a:rPr>
              <a:t>10%</a:t>
            </a:r>
            <a:endParaRPr lang="en-US" altLang="ko-KR" sz="127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62" name="Rectangle 86"/>
          <p:cNvSpPr>
            <a:spLocks noChangeArrowheads="1"/>
          </p:cNvSpPr>
          <p:nvPr/>
        </p:nvSpPr>
        <p:spPr bwMode="auto">
          <a:xfrm>
            <a:off x="5978530" y="4543874"/>
            <a:ext cx="507839" cy="75117"/>
          </a:xfrm>
          <a:prstGeom prst="rect">
            <a:avLst/>
          </a:prstGeom>
          <a:gradFill rotWithShape="1">
            <a:gsLst>
              <a:gs pos="0">
                <a:schemeClr val="accent2">
                  <a:lumMod val="60000"/>
                  <a:lumOff val="40000"/>
                </a:schemeClr>
              </a:gs>
              <a:gs pos="5000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63" name="Text Box 123"/>
          <p:cNvSpPr txBox="1">
            <a:spLocks noChangeArrowheads="1"/>
          </p:cNvSpPr>
          <p:nvPr/>
        </p:nvSpPr>
        <p:spPr bwMode="auto">
          <a:xfrm>
            <a:off x="6213940" y="4465538"/>
            <a:ext cx="235642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270" b="1">
                <a:solidFill>
                  <a:srgbClr val="000000"/>
                </a:solidFill>
                <a:latin typeface="Arial" charset="0"/>
              </a:rPr>
              <a:t>1%</a:t>
            </a:r>
            <a:endParaRPr lang="en-US" altLang="ko-KR" sz="127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66" name="Line 106"/>
          <p:cNvSpPr>
            <a:spLocks noChangeShapeType="1"/>
          </p:cNvSpPr>
          <p:nvPr/>
        </p:nvSpPr>
        <p:spPr bwMode="auto">
          <a:xfrm flipV="1">
            <a:off x="7243800" y="4440203"/>
            <a:ext cx="298048" cy="69114"/>
          </a:xfrm>
          <a:prstGeom prst="line">
            <a:avLst/>
          </a:prstGeom>
          <a:noFill/>
          <a:ln w="15875">
            <a:solidFill>
              <a:srgbClr val="B2B2B2"/>
            </a:solidFill>
            <a:prstDash val="solid"/>
            <a:round/>
            <a:headEnd/>
            <a:tailEnd/>
          </a:ln>
          <a:effectLst/>
        </p:spPr>
        <p:txBody>
          <a:bodyPr lIns="94538" tIns="47269" rIns="94538" bIns="47269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31" name="Text Box 135"/>
          <p:cNvSpPr txBox="1">
            <a:spLocks noChangeArrowheads="1"/>
          </p:cNvSpPr>
          <p:nvPr/>
        </p:nvSpPr>
        <p:spPr bwMode="auto">
          <a:xfrm>
            <a:off x="6789416" y="4648352"/>
            <a:ext cx="468077" cy="25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633" b="1" dirty="0">
                <a:solidFill>
                  <a:srgbClr val="000000"/>
                </a:solidFill>
                <a:latin typeface="Arial" charset="0"/>
              </a:rPr>
              <a:t>2025</a:t>
            </a:r>
          </a:p>
        </p:txBody>
      </p:sp>
      <p:sp>
        <p:nvSpPr>
          <p:cNvPr id="107" name="Text Box 135"/>
          <p:cNvSpPr txBox="1">
            <a:spLocks noChangeArrowheads="1"/>
          </p:cNvSpPr>
          <p:nvPr/>
        </p:nvSpPr>
        <p:spPr bwMode="auto">
          <a:xfrm>
            <a:off x="7418150" y="4644028"/>
            <a:ext cx="737382" cy="25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633" b="1" dirty="0">
                <a:solidFill>
                  <a:srgbClr val="000000"/>
                </a:solidFill>
                <a:latin typeface="Arial" charset="0"/>
              </a:rPr>
              <a:t>2030(?)</a:t>
            </a:r>
          </a:p>
        </p:txBody>
      </p:sp>
      <p:sp>
        <p:nvSpPr>
          <p:cNvPr id="118" name="Rectangle 86"/>
          <p:cNvSpPr>
            <a:spLocks noChangeArrowheads="1"/>
          </p:cNvSpPr>
          <p:nvPr/>
        </p:nvSpPr>
        <p:spPr bwMode="auto">
          <a:xfrm>
            <a:off x="7520018" y="3919982"/>
            <a:ext cx="507839" cy="522427"/>
          </a:xfrm>
          <a:prstGeom prst="rect">
            <a:avLst/>
          </a:prstGeom>
          <a:gradFill rotWithShape="1">
            <a:gsLst>
              <a:gs pos="0">
                <a:srgbClr val="A0ECFE">
                  <a:gamma/>
                  <a:shade val="66275"/>
                  <a:invGamma/>
                </a:srgbClr>
              </a:gs>
              <a:gs pos="50000">
                <a:srgbClr val="A0ECFE"/>
              </a:gs>
              <a:gs pos="100000">
                <a:srgbClr val="A0ECFE">
                  <a:gamma/>
                  <a:shade val="66275"/>
                  <a:invGamma/>
                </a:srgb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23" name="Text Box 123"/>
          <p:cNvSpPr txBox="1">
            <a:spLocks noChangeArrowheads="1"/>
          </p:cNvSpPr>
          <p:nvPr/>
        </p:nvSpPr>
        <p:spPr bwMode="auto">
          <a:xfrm>
            <a:off x="7650844" y="3985234"/>
            <a:ext cx="327014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270" b="1">
                <a:solidFill>
                  <a:srgbClr val="000000"/>
                </a:solidFill>
                <a:latin typeface="Arial" charset="0"/>
              </a:rPr>
              <a:t>20%</a:t>
            </a:r>
            <a:endParaRPr lang="en-US" altLang="ko-KR" sz="127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55" name="Rectangle 86"/>
          <p:cNvSpPr>
            <a:spLocks noChangeArrowheads="1"/>
          </p:cNvSpPr>
          <p:nvPr/>
        </p:nvSpPr>
        <p:spPr bwMode="auto">
          <a:xfrm>
            <a:off x="7520754" y="4442409"/>
            <a:ext cx="507839" cy="174192"/>
          </a:xfrm>
          <a:prstGeom prst="rect">
            <a:avLst/>
          </a:prstGeom>
          <a:gradFill rotWithShape="1">
            <a:gsLst>
              <a:gs pos="0">
                <a:schemeClr val="accent2">
                  <a:lumMod val="60000"/>
                  <a:lumOff val="40000"/>
                </a:schemeClr>
              </a:gs>
              <a:gs pos="5000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61" name="Text Box 123"/>
          <p:cNvSpPr txBox="1">
            <a:spLocks noChangeArrowheads="1"/>
          </p:cNvSpPr>
          <p:nvPr/>
        </p:nvSpPr>
        <p:spPr bwMode="auto">
          <a:xfrm>
            <a:off x="7711090" y="4426165"/>
            <a:ext cx="235642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270" b="1">
                <a:solidFill>
                  <a:srgbClr val="000000"/>
                </a:solidFill>
                <a:latin typeface="Arial" charset="0"/>
              </a:rPr>
              <a:t>5%</a:t>
            </a:r>
            <a:endParaRPr lang="en-US" altLang="ko-KR" sz="127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40" name="Rectangle 86"/>
          <p:cNvSpPr>
            <a:spLocks noChangeArrowheads="1"/>
          </p:cNvSpPr>
          <p:nvPr/>
        </p:nvSpPr>
        <p:spPr bwMode="auto">
          <a:xfrm>
            <a:off x="6767875" y="4050596"/>
            <a:ext cx="507839" cy="457124"/>
          </a:xfrm>
          <a:prstGeom prst="rect">
            <a:avLst/>
          </a:prstGeom>
          <a:gradFill rotWithShape="1">
            <a:gsLst>
              <a:gs pos="0">
                <a:srgbClr val="A0ECFE">
                  <a:gamma/>
                  <a:shade val="66275"/>
                  <a:invGamma/>
                </a:srgbClr>
              </a:gs>
              <a:gs pos="50000">
                <a:srgbClr val="A0ECFE"/>
              </a:gs>
              <a:gs pos="100000">
                <a:srgbClr val="A0ECFE">
                  <a:gamma/>
                  <a:shade val="66275"/>
                  <a:invGamma/>
                </a:srgb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45" name="Text Box 123"/>
          <p:cNvSpPr txBox="1">
            <a:spLocks noChangeArrowheads="1"/>
          </p:cNvSpPr>
          <p:nvPr/>
        </p:nvSpPr>
        <p:spPr bwMode="auto">
          <a:xfrm>
            <a:off x="6912531" y="4137456"/>
            <a:ext cx="327014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270" b="1">
                <a:solidFill>
                  <a:srgbClr val="000000"/>
                </a:solidFill>
                <a:latin typeface="Arial" charset="0"/>
              </a:rPr>
              <a:t>15%</a:t>
            </a:r>
            <a:endParaRPr lang="en-US" altLang="ko-KR" sz="127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46" name="Rectangle 86"/>
          <p:cNvSpPr>
            <a:spLocks noChangeArrowheads="1"/>
          </p:cNvSpPr>
          <p:nvPr/>
        </p:nvSpPr>
        <p:spPr bwMode="auto">
          <a:xfrm>
            <a:off x="6767875" y="4507719"/>
            <a:ext cx="507839" cy="112666"/>
          </a:xfrm>
          <a:prstGeom prst="rect">
            <a:avLst/>
          </a:prstGeom>
          <a:gradFill rotWithShape="1">
            <a:gsLst>
              <a:gs pos="0">
                <a:schemeClr val="accent2">
                  <a:lumMod val="60000"/>
                  <a:lumOff val="40000"/>
                </a:schemeClr>
              </a:gs>
              <a:gs pos="5000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47" name="Text Box 123"/>
          <p:cNvSpPr txBox="1">
            <a:spLocks noChangeArrowheads="1"/>
          </p:cNvSpPr>
          <p:nvPr/>
        </p:nvSpPr>
        <p:spPr bwMode="auto">
          <a:xfrm>
            <a:off x="6958213" y="4452578"/>
            <a:ext cx="235642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270" b="1">
                <a:solidFill>
                  <a:srgbClr val="000000"/>
                </a:solidFill>
                <a:latin typeface="Arial" charset="0"/>
              </a:rPr>
              <a:t>3%</a:t>
            </a:r>
            <a:endParaRPr lang="en-US" altLang="ko-KR" sz="127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69" name="직사각형 168"/>
          <p:cNvSpPr/>
          <p:nvPr/>
        </p:nvSpPr>
        <p:spPr bwMode="auto">
          <a:xfrm>
            <a:off x="9313384" y="6402574"/>
            <a:ext cx="457174" cy="241557"/>
          </a:xfrm>
          <a:prstGeom prst="rect">
            <a:avLst/>
          </a:prstGeom>
          <a:noFill/>
          <a:ln w="1905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</a:bodyPr>
          <a:lstStyle/>
          <a:p>
            <a:pPr marL="343884" indent="-343884" algn="ctr" defTabSz="828774">
              <a:lnSpc>
                <a:spcPct val="150000"/>
              </a:lnSpc>
              <a:spcBef>
                <a:spcPct val="50000"/>
              </a:spcBef>
            </a:pPr>
            <a:r>
              <a:rPr lang="en-US" altLang="ko-KR" sz="998">
                <a:solidFill>
                  <a:schemeClr val="bg2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P.11</a:t>
            </a:r>
            <a:endParaRPr lang="ko-KR" altLang="en-US" sz="998" dirty="0">
              <a:solidFill>
                <a:schemeClr val="bg2">
                  <a:lumMod val="50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72" name="Text Box 133"/>
          <p:cNvSpPr txBox="1">
            <a:spLocks noChangeArrowheads="1"/>
          </p:cNvSpPr>
          <p:nvPr/>
        </p:nvSpPr>
        <p:spPr bwMode="auto">
          <a:xfrm>
            <a:off x="8166189" y="3500698"/>
            <a:ext cx="1203856" cy="2232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 anchor="ctr">
            <a:spAutoFit/>
          </a:bodyPr>
          <a:lstStyle/>
          <a:p>
            <a:r>
              <a:rPr lang="en-US" altLang="ko-KR" sz="1451" b="1">
                <a:solidFill>
                  <a:srgbClr val="92D050"/>
                </a:solidFill>
                <a:latin typeface="Arial" charset="0"/>
              </a:rPr>
              <a:t>Mild  </a:t>
            </a:r>
            <a:r>
              <a:rPr lang="en-US" altLang="ko-KR" sz="952" b="1">
                <a:solidFill>
                  <a:srgbClr val="92D050"/>
                </a:solidFill>
                <a:latin typeface="Arial" charset="0"/>
              </a:rPr>
              <a:t>~ 490MPa</a:t>
            </a:r>
            <a:r>
              <a:rPr lang="ko-KR" altLang="en-US" sz="952" b="1">
                <a:solidFill>
                  <a:srgbClr val="92D050"/>
                </a:solidFill>
                <a:latin typeface="Arial" charset="0"/>
              </a:rPr>
              <a:t>급</a:t>
            </a:r>
            <a:r>
              <a:rPr lang="en-US" altLang="ko-KR" sz="1451" b="1">
                <a:solidFill>
                  <a:srgbClr val="92D050"/>
                </a:solidFill>
                <a:latin typeface="Arial" charset="0"/>
              </a:rPr>
              <a:t> </a:t>
            </a:r>
            <a:endParaRPr lang="en-US" altLang="ko-KR" sz="1451" b="1" dirty="0">
              <a:solidFill>
                <a:srgbClr val="92D050"/>
              </a:solidFill>
              <a:latin typeface="Arial" charset="0"/>
            </a:endParaRPr>
          </a:p>
        </p:txBody>
      </p:sp>
      <p:sp>
        <p:nvSpPr>
          <p:cNvPr id="174" name="Rectangle 85"/>
          <p:cNvSpPr>
            <a:spLocks noChangeArrowheads="1"/>
          </p:cNvSpPr>
          <p:nvPr/>
        </p:nvSpPr>
        <p:spPr bwMode="auto">
          <a:xfrm>
            <a:off x="4403158" y="2024896"/>
            <a:ext cx="507839" cy="131641"/>
          </a:xfrm>
          <a:prstGeom prst="rect">
            <a:avLst/>
          </a:prstGeom>
          <a:gradFill rotWithShape="1">
            <a:gsLst>
              <a:gs pos="0">
                <a:srgbClr val="FF776D">
                  <a:gamma/>
                  <a:shade val="66275"/>
                  <a:invGamma/>
                </a:srgbClr>
              </a:gs>
              <a:gs pos="50000">
                <a:srgbClr val="FF776D"/>
              </a:gs>
              <a:gs pos="100000">
                <a:srgbClr val="FF776D">
                  <a:gamma/>
                  <a:shade val="66275"/>
                  <a:invGamma/>
                </a:srgb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75" name="Text Box 119"/>
          <p:cNvSpPr txBox="1">
            <a:spLocks noChangeArrowheads="1"/>
          </p:cNvSpPr>
          <p:nvPr/>
        </p:nvSpPr>
        <p:spPr bwMode="auto">
          <a:xfrm>
            <a:off x="4561082" y="1960605"/>
            <a:ext cx="235642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altLang="ko-KR" sz="1270" b="1" dirty="0">
                <a:solidFill>
                  <a:srgbClr val="000000"/>
                </a:solidFill>
                <a:latin typeface="Arial" charset="0"/>
              </a:rPr>
              <a:t>3%</a:t>
            </a:r>
          </a:p>
        </p:txBody>
      </p:sp>
      <p:sp>
        <p:nvSpPr>
          <p:cNvPr id="115" name="Rectangle 84"/>
          <p:cNvSpPr>
            <a:spLocks noChangeArrowheads="1"/>
          </p:cNvSpPr>
          <p:nvPr/>
        </p:nvSpPr>
        <p:spPr bwMode="auto">
          <a:xfrm>
            <a:off x="5978060" y="2548401"/>
            <a:ext cx="507839" cy="587730"/>
          </a:xfrm>
          <a:prstGeom prst="rect">
            <a:avLst/>
          </a:prstGeom>
          <a:gradFill rotWithShape="1">
            <a:gsLst>
              <a:gs pos="0">
                <a:srgbClr val="FFCA9F">
                  <a:gamma/>
                  <a:shade val="66275"/>
                  <a:invGamma/>
                </a:srgbClr>
              </a:gs>
              <a:gs pos="50000">
                <a:srgbClr val="FFCA9F"/>
              </a:gs>
              <a:gs pos="100000">
                <a:srgbClr val="FFCA9F">
                  <a:gamma/>
                  <a:shade val="66275"/>
                  <a:invGamma/>
                </a:srgb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lIns="94538" tIns="47269" rIns="94538" bIns="47269" anchor="ctr"/>
          <a:lstStyle/>
          <a:p>
            <a:pPr latinLnBrk="0">
              <a:defRPr/>
            </a:pPr>
            <a:endParaRPr lang="ko-KR" altLang="en-US" sz="1633" kern="0" dirty="0">
              <a:solidFill>
                <a:sysClr val="windowText" lastClr="000000"/>
              </a:solidFill>
            </a:endParaRPr>
          </a:p>
        </p:txBody>
      </p:sp>
      <p:sp>
        <p:nvSpPr>
          <p:cNvPr id="10286" name="Text Box 120"/>
          <p:cNvSpPr txBox="1">
            <a:spLocks noChangeArrowheads="1"/>
          </p:cNvSpPr>
          <p:nvPr/>
        </p:nvSpPr>
        <p:spPr bwMode="auto">
          <a:xfrm>
            <a:off x="6110146" y="2744858"/>
            <a:ext cx="325406" cy="1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algn="ctr"/>
            <a:r>
              <a:rPr lang="en-US" altLang="ko-KR" sz="1270" b="1">
                <a:solidFill>
                  <a:srgbClr val="000000"/>
                </a:solidFill>
                <a:latin typeface="Arial" charset="0"/>
              </a:rPr>
              <a:t>22%</a:t>
            </a:r>
            <a:endParaRPr lang="en-US" altLang="ko-KR" sz="127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5ADC7463-9E1A-E814-0D85-16323827A92C}"/>
              </a:ext>
            </a:extLst>
          </p:cNvPr>
          <p:cNvSpPr txBox="1"/>
          <p:nvPr/>
        </p:nvSpPr>
        <p:spPr>
          <a:xfrm>
            <a:off x="6613054" y="682881"/>
            <a:ext cx="1067598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pt-BR" sz="900" b="0" i="0" dirty="0">
                <a:solidFill>
                  <a:srgbClr val="202124"/>
                </a:solidFill>
                <a:effectLst/>
                <a:latin typeface="Google Sans"/>
              </a:rPr>
              <a:t>A –Citadinos.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pt-BR" sz="900" b="0" i="0" dirty="0">
                <a:solidFill>
                  <a:srgbClr val="202124"/>
                </a:solidFill>
                <a:effectLst/>
                <a:latin typeface="Google Sans"/>
              </a:rPr>
              <a:t>B–Utilitários.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pt-BR" sz="900" b="0" i="0" dirty="0">
                <a:solidFill>
                  <a:srgbClr val="202124"/>
                </a:solidFill>
                <a:effectLst/>
                <a:latin typeface="Google Sans"/>
              </a:rPr>
              <a:t>C–Compactos.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pt-BR" sz="900" b="0" i="0" dirty="0">
                <a:solidFill>
                  <a:srgbClr val="202124"/>
                </a:solidFill>
                <a:effectLst/>
                <a:latin typeface="Google Sans"/>
              </a:rPr>
              <a:t>D–Familiares.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pt-BR" sz="900" b="0" i="0" dirty="0">
                <a:solidFill>
                  <a:srgbClr val="202124"/>
                </a:solidFill>
                <a:effectLst/>
                <a:latin typeface="Google Sans"/>
              </a:rPr>
              <a:t>E–Executivos.</a:t>
            </a: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9D60245A-8DB1-384A-6E78-39F0EB31A9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91712" y="5300803"/>
            <a:ext cx="1028789" cy="899238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F1A88462-14C8-8D02-9DBE-D1134015C01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7510" y="5261220"/>
            <a:ext cx="1028789" cy="938821"/>
          </a:xfrm>
          <a:prstGeom prst="rect">
            <a:avLst/>
          </a:prstGeom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BD131230-80FD-1352-F360-2211F2073BC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36829" y="5291404"/>
            <a:ext cx="1028789" cy="908638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/>
          <p:cNvSpPr txBox="1"/>
          <p:nvPr/>
        </p:nvSpPr>
        <p:spPr>
          <a:xfrm>
            <a:off x="612180" y="265303"/>
            <a:ext cx="5349862" cy="430887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r>
              <a:rPr lang="pt-BR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Visão Geral da Estrutura da Carroceria</a:t>
            </a:r>
            <a:endParaRPr lang="ko-KR" altLang="en-US" sz="2200" b="1" dirty="0">
              <a:solidFill>
                <a:schemeClr val="accent5">
                  <a:lumMod val="50000"/>
                </a:schemeClr>
              </a:solidFill>
              <a:latin typeface="Malgun Gothic" panose="020B0503020000020004" pitchFamily="34" charset="-127"/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610670" y="947199"/>
            <a:ext cx="4244707" cy="412111"/>
          </a:xfrm>
          <a:prstGeom prst="rect">
            <a:avLst/>
          </a:prstGeom>
          <a:noFill/>
        </p:spPr>
        <p:txBody>
          <a:bodyPr wrap="none" lIns="82877" tIns="41439" rIns="82877" bIns="41439" rtlCol="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lang="ko-KR" altLang="en-US" sz="1633" dirty="0">
                <a:latin typeface="HY헤드라인M" pitchFamily="18" charset="-127"/>
                <a:ea typeface="HY헤드라인M" pitchFamily="18" charset="-127"/>
              </a:rPr>
              <a:t>■ </a:t>
            </a:r>
            <a:r>
              <a:rPr lang="en-US" altLang="ko-KR" sz="1633" dirty="0">
                <a:latin typeface="HY헤드라인M" pitchFamily="18" charset="-127"/>
                <a:ea typeface="HY헤드라인M" pitchFamily="18" charset="-127"/>
              </a:rPr>
              <a:t>BIW(Body In White) – </a:t>
            </a:r>
            <a:r>
              <a:rPr lang="en-US" altLang="ko-KR" sz="1633" dirty="0" err="1">
                <a:latin typeface="HY헤드라인M" pitchFamily="18" charset="-127"/>
                <a:ea typeface="HY헤드라인M" pitchFamily="18" charset="-127"/>
              </a:rPr>
              <a:t>Carroceria</a:t>
            </a:r>
            <a:r>
              <a:rPr lang="en-US" altLang="ko-KR" sz="1633" dirty="0"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633" dirty="0" err="1">
                <a:latin typeface="HY헤드라인M" pitchFamily="18" charset="-127"/>
                <a:ea typeface="HY헤드라인M" pitchFamily="18" charset="-127"/>
              </a:rPr>
              <a:t>Padrão</a:t>
            </a:r>
            <a:endParaRPr lang="ko-KR" altLang="en-US" sz="1633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49" name="TextBox 48"/>
          <p:cNvSpPr txBox="1"/>
          <p:nvPr/>
        </p:nvSpPr>
        <p:spPr>
          <a:xfrm>
            <a:off x="3984699" y="5518945"/>
            <a:ext cx="2116752" cy="276048"/>
          </a:xfrm>
          <a:prstGeom prst="rect">
            <a:avLst/>
          </a:prstGeom>
          <a:noFill/>
        </p:spPr>
        <p:txBody>
          <a:bodyPr wrap="none" lIns="82877" tIns="41439" rIns="82877" bIns="41439" rtlCol="0" anchor="t">
            <a:spAutoFit/>
          </a:bodyPr>
          <a:lstStyle/>
          <a:p>
            <a:pPr algn="ctr">
              <a:lnSpc>
                <a:spcPts val="1542"/>
              </a:lnSpc>
            </a:pPr>
            <a:r>
              <a:rPr lang="en-US" altLang="ko-KR" sz="1270" dirty="0">
                <a:latin typeface="HY헤드라인M" pitchFamily="18" charset="-127"/>
                <a:ea typeface="HY헤드라인M" pitchFamily="18" charset="-127"/>
              </a:rPr>
              <a:t>&lt; </a:t>
            </a:r>
            <a:r>
              <a:rPr lang="en-US" altLang="ko-KR" sz="1270" dirty="0" err="1">
                <a:latin typeface="HY헤드라인M" pitchFamily="18" charset="-127"/>
                <a:ea typeface="HY헤드라인M" pitchFamily="18" charset="-127"/>
              </a:rPr>
              <a:t>Peças</a:t>
            </a:r>
            <a:r>
              <a:rPr lang="en-US" altLang="ko-KR" sz="1270" dirty="0">
                <a:latin typeface="HY헤드라인M" pitchFamily="18" charset="-127"/>
                <a:ea typeface="HY헤드라인M" pitchFamily="18" charset="-127"/>
              </a:rPr>
              <a:t> de </a:t>
            </a:r>
            <a:r>
              <a:rPr lang="en-US" altLang="ko-KR" sz="1270" dirty="0" err="1">
                <a:latin typeface="HY헤드라인M" pitchFamily="18" charset="-127"/>
                <a:ea typeface="HY헤드라인M" pitchFamily="18" charset="-127"/>
              </a:rPr>
              <a:t>Fechamento</a:t>
            </a:r>
            <a:r>
              <a:rPr lang="en-US" altLang="ko-KR" sz="1270" dirty="0">
                <a:latin typeface="HY헤드라인M" pitchFamily="18" charset="-127"/>
                <a:ea typeface="HY헤드라인M" pitchFamily="18" charset="-127"/>
              </a:rPr>
              <a:t> &gt;</a:t>
            </a:r>
          </a:p>
        </p:txBody>
      </p:sp>
      <p:graphicFrame>
        <p:nvGraphicFramePr>
          <p:cNvPr id="55" name="차트 54"/>
          <p:cNvGraphicFramePr/>
          <p:nvPr/>
        </p:nvGraphicFramePr>
        <p:xfrm>
          <a:off x="6455148" y="2188098"/>
          <a:ext cx="2743048" cy="171522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5946" y="2253414"/>
            <a:ext cx="3458257" cy="23086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42" name="그룹 41"/>
          <p:cNvGrpSpPr/>
          <p:nvPr/>
        </p:nvGrpSpPr>
        <p:grpSpPr>
          <a:xfrm>
            <a:off x="6823193" y="4082107"/>
            <a:ext cx="2431411" cy="1526771"/>
            <a:chOff x="6714852" y="4586300"/>
            <a:chExt cx="3441345" cy="2160942"/>
          </a:xfrm>
        </p:grpSpPr>
        <p:grpSp>
          <p:nvGrpSpPr>
            <p:cNvPr id="5" name="그룹 47"/>
            <p:cNvGrpSpPr/>
            <p:nvPr/>
          </p:nvGrpSpPr>
          <p:grpSpPr>
            <a:xfrm>
              <a:off x="7065581" y="4586300"/>
              <a:ext cx="3090616" cy="1761631"/>
              <a:chOff x="7269065" y="4199793"/>
              <a:chExt cx="3090616" cy="1761631"/>
            </a:xfrm>
          </p:grpSpPr>
          <p:sp>
            <p:nvSpPr>
              <p:cNvPr id="31" name="TextBox 30"/>
              <p:cNvSpPr txBox="1"/>
              <p:nvPr/>
            </p:nvSpPr>
            <p:spPr>
              <a:xfrm>
                <a:off x="7315002" y="4199793"/>
                <a:ext cx="2296522" cy="466292"/>
              </a:xfrm>
              <a:prstGeom prst="rect">
                <a:avLst/>
              </a:prstGeom>
              <a:noFill/>
            </p:spPr>
            <p:txBody>
              <a:bodyPr wrap="none" rtlCol="0" anchor="t">
                <a:spAutoFit/>
              </a:bodyPr>
              <a:lstStyle/>
              <a:p>
                <a:pPr algn="l">
                  <a:lnSpc>
                    <a:spcPct val="150000"/>
                  </a:lnSpc>
                </a:pPr>
                <a:r>
                  <a:rPr lang="en-US" altLang="ko-KR" sz="1179" dirty="0">
                    <a:latin typeface="HY헤드라인M" pitchFamily="18" charset="-127"/>
                    <a:ea typeface="HY헤드라인M" pitchFamily="18" charset="-127"/>
                  </a:rPr>
                  <a:t>MS (120 ~ 280 </a:t>
                </a:r>
                <a:r>
                  <a:rPr lang="en-US" altLang="ko-KR" sz="1179" dirty="0" err="1">
                    <a:latin typeface="HY헤드라인M" pitchFamily="18" charset="-127"/>
                    <a:ea typeface="HY헤드라인M" pitchFamily="18" charset="-127"/>
                  </a:rPr>
                  <a:t>Mpa</a:t>
                </a:r>
                <a:r>
                  <a:rPr lang="en-US" altLang="ko-KR" sz="1179" dirty="0">
                    <a:latin typeface="HY헤드라인M" pitchFamily="18" charset="-127"/>
                    <a:ea typeface="HY헤드라인M" pitchFamily="18" charset="-127"/>
                  </a:rPr>
                  <a:t>)</a:t>
                </a:r>
                <a:endParaRPr lang="ko-KR" altLang="en-US" sz="1179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2" name="TextBox 31"/>
              <p:cNvSpPr txBox="1"/>
              <p:nvPr/>
            </p:nvSpPr>
            <p:spPr>
              <a:xfrm>
                <a:off x="7315002" y="4616390"/>
                <a:ext cx="2371394" cy="466292"/>
              </a:xfrm>
              <a:prstGeom prst="rect">
                <a:avLst/>
              </a:prstGeom>
              <a:noFill/>
            </p:spPr>
            <p:txBody>
              <a:bodyPr wrap="none" rtlCol="0" anchor="t">
                <a:spAutoFit/>
              </a:bodyPr>
              <a:lstStyle/>
              <a:p>
                <a:pPr algn="l">
                  <a:lnSpc>
                    <a:spcPct val="150000"/>
                  </a:lnSpc>
                </a:pPr>
                <a:r>
                  <a:rPr lang="en-US" altLang="ko-KR" sz="1179" dirty="0">
                    <a:latin typeface="HY헤드라인M" pitchFamily="18" charset="-127"/>
                    <a:ea typeface="HY헤드라인M" pitchFamily="18" charset="-127"/>
                  </a:rPr>
                  <a:t>HSS (340 ~ 500 </a:t>
                </a:r>
                <a:r>
                  <a:rPr lang="en-US" altLang="ko-KR" sz="1179" dirty="0" err="1">
                    <a:latin typeface="HY헤드라인M" pitchFamily="18" charset="-127"/>
                    <a:ea typeface="HY헤드라인M" pitchFamily="18" charset="-127"/>
                  </a:rPr>
                  <a:t>Mpa</a:t>
                </a:r>
                <a:r>
                  <a:rPr lang="en-US" altLang="ko-KR" sz="1179" dirty="0">
                    <a:latin typeface="HY헤드라인M" pitchFamily="18" charset="-127"/>
                    <a:ea typeface="HY헤드라인M" pitchFamily="18" charset="-127"/>
                  </a:rPr>
                  <a:t>)</a:t>
                </a:r>
                <a:endParaRPr lang="ko-KR" altLang="en-US" sz="1179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7" name="TextBox 36"/>
              <p:cNvSpPr txBox="1"/>
              <p:nvPr/>
            </p:nvSpPr>
            <p:spPr>
              <a:xfrm>
                <a:off x="7337542" y="5047649"/>
                <a:ext cx="2639116" cy="466292"/>
              </a:xfrm>
              <a:prstGeom prst="rect">
                <a:avLst/>
              </a:prstGeom>
              <a:noFill/>
            </p:spPr>
            <p:txBody>
              <a:bodyPr wrap="none" rtlCol="0" anchor="t">
                <a:spAutoFit/>
              </a:bodyPr>
              <a:lstStyle/>
              <a:p>
                <a:pPr algn="l">
                  <a:lnSpc>
                    <a:spcPct val="150000"/>
                  </a:lnSpc>
                </a:pPr>
                <a:r>
                  <a:rPr lang="en-US" altLang="ko-KR" sz="1179" dirty="0">
                    <a:latin typeface="HY헤드라인M" pitchFamily="18" charset="-127"/>
                    <a:ea typeface="HY헤드라인M" pitchFamily="18" charset="-127"/>
                  </a:rPr>
                  <a:t>UHSS (590 ~ 1280 </a:t>
                </a:r>
                <a:r>
                  <a:rPr lang="en-US" altLang="ko-KR" sz="1179" dirty="0" err="1">
                    <a:latin typeface="HY헤드라인M" pitchFamily="18" charset="-127"/>
                    <a:ea typeface="HY헤드라인M" pitchFamily="18" charset="-127"/>
                  </a:rPr>
                  <a:t>Mpa</a:t>
                </a:r>
                <a:r>
                  <a:rPr lang="en-US" altLang="ko-KR" sz="1179" dirty="0">
                    <a:latin typeface="HY헤드라인M" pitchFamily="18" charset="-127"/>
                    <a:ea typeface="HY헤드라인M" pitchFamily="18" charset="-127"/>
                  </a:rPr>
                  <a:t>)</a:t>
                </a:r>
                <a:endParaRPr lang="ko-KR" altLang="en-US" sz="1179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8" name="TextBox 37"/>
              <p:cNvSpPr txBox="1"/>
              <p:nvPr/>
            </p:nvSpPr>
            <p:spPr>
              <a:xfrm>
                <a:off x="7269065" y="5495132"/>
                <a:ext cx="3090616" cy="466292"/>
              </a:xfrm>
              <a:prstGeom prst="rect">
                <a:avLst/>
              </a:prstGeom>
              <a:noFill/>
            </p:spPr>
            <p:txBody>
              <a:bodyPr wrap="none" rtlCol="0" anchor="t">
                <a:spAutoFit/>
              </a:bodyPr>
              <a:lstStyle/>
              <a:p>
                <a:pPr algn="l">
                  <a:lnSpc>
                    <a:spcPct val="150000"/>
                  </a:lnSpc>
                </a:pPr>
                <a:r>
                  <a:rPr lang="en-US" altLang="ko-KR" sz="1179" dirty="0">
                    <a:latin typeface="HY헤드라인M" pitchFamily="18" charset="-127"/>
                    <a:ea typeface="HY헤드라인M" pitchFamily="18" charset="-127"/>
                  </a:rPr>
                  <a:t> HOT STAMPING (1500 </a:t>
                </a:r>
                <a:r>
                  <a:rPr lang="en-US" altLang="ko-KR" sz="1179" dirty="0" err="1">
                    <a:latin typeface="HY헤드라인M" pitchFamily="18" charset="-127"/>
                    <a:ea typeface="HY헤드라인M" pitchFamily="18" charset="-127"/>
                  </a:rPr>
                  <a:t>Mpa</a:t>
                </a:r>
                <a:r>
                  <a:rPr lang="en-US" altLang="ko-KR" sz="1179" dirty="0">
                    <a:latin typeface="HY헤드라인M" pitchFamily="18" charset="-127"/>
                    <a:ea typeface="HY헤드라인M" pitchFamily="18" charset="-127"/>
                  </a:rPr>
                  <a:t>)</a:t>
                </a:r>
                <a:endParaRPr lang="ko-KR" altLang="en-US" sz="1179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</p:grpSp>
        <p:pic>
          <p:nvPicPr>
            <p:cNvPr id="34" name="Picture 64"/>
            <p:cNvPicPr preferRelativeResize="0">
              <a:picLocks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714852" y="5923771"/>
              <a:ext cx="358775" cy="360362"/>
            </a:xfrm>
            <a:prstGeom prst="rect">
              <a:avLst/>
            </a:prstGeom>
            <a:noFill/>
            <a:ln w="9525" algn="ctr">
              <a:solidFill>
                <a:schemeClr val="tx2"/>
              </a:solidFill>
              <a:miter lim="800000"/>
              <a:headEnd/>
              <a:tailEnd/>
            </a:ln>
          </p:spPr>
        </p:pic>
        <p:pic>
          <p:nvPicPr>
            <p:cNvPr id="35" name="Picture 61"/>
            <p:cNvPicPr preferRelativeResize="0">
              <a:picLocks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6714852" y="5495143"/>
              <a:ext cx="360363" cy="358775"/>
            </a:xfrm>
            <a:prstGeom prst="rect">
              <a:avLst/>
            </a:prstGeom>
            <a:noFill/>
            <a:ln w="9525" algn="ctr">
              <a:solidFill>
                <a:schemeClr val="tx2"/>
              </a:solidFill>
              <a:miter lim="800000"/>
              <a:headEnd/>
              <a:tailEnd/>
            </a:ln>
          </p:spPr>
        </p:pic>
        <p:pic>
          <p:nvPicPr>
            <p:cNvPr id="36" name="Picture 57"/>
            <p:cNvPicPr preferRelativeResize="0">
              <a:picLocks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6714852" y="5066515"/>
              <a:ext cx="360363" cy="358775"/>
            </a:xfrm>
            <a:prstGeom prst="rect">
              <a:avLst/>
            </a:prstGeom>
            <a:noFill/>
            <a:ln w="9525" algn="ctr">
              <a:solidFill>
                <a:schemeClr val="tx1"/>
              </a:solidFill>
              <a:miter lim="800000"/>
              <a:headEnd/>
              <a:tailEnd/>
            </a:ln>
          </p:spPr>
        </p:pic>
        <p:pic>
          <p:nvPicPr>
            <p:cNvPr id="41" name="Picture 56"/>
            <p:cNvPicPr preferRelativeResize="0">
              <a:picLocks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6714852" y="4637887"/>
              <a:ext cx="358775" cy="360363"/>
            </a:xfrm>
            <a:prstGeom prst="rect">
              <a:avLst/>
            </a:prstGeom>
            <a:noFill/>
            <a:ln w="9525" algn="ctr">
              <a:solidFill>
                <a:schemeClr val="tx1"/>
              </a:solidFill>
              <a:miter lim="800000"/>
              <a:headEnd/>
              <a:tailEnd/>
            </a:ln>
          </p:spPr>
        </p:pic>
        <p:pic>
          <p:nvPicPr>
            <p:cNvPr id="50178" name="Picture 2"/>
            <p:cNvPicPr preferRelativeResize="0">
              <a:picLocks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6718830" y="6352399"/>
              <a:ext cx="360000" cy="360000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  <a:effectLst/>
          </p:spPr>
        </p:pic>
        <p:sp>
          <p:nvSpPr>
            <p:cNvPr id="25" name="TextBox 24"/>
            <p:cNvSpPr txBox="1"/>
            <p:nvPr/>
          </p:nvSpPr>
          <p:spPr>
            <a:xfrm>
              <a:off x="7077492" y="6280951"/>
              <a:ext cx="1177982" cy="466291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/>
            <a:p>
              <a:pPr algn="l">
                <a:lnSpc>
                  <a:spcPct val="150000"/>
                </a:lnSpc>
              </a:pPr>
              <a:r>
                <a:rPr lang="en-US" altLang="ko-KR" sz="1179" dirty="0">
                  <a:latin typeface="HY헤드라인M" pitchFamily="18" charset="-127"/>
                  <a:ea typeface="HY헤드라인M" pitchFamily="18" charset="-127"/>
                </a:rPr>
                <a:t> OUTROS</a:t>
              </a:r>
              <a:endParaRPr lang="ko-KR" altLang="en-US" sz="1179" dirty="0">
                <a:latin typeface="HY헤드라인M" pitchFamily="18" charset="-127"/>
                <a:ea typeface="HY헤드라인M" pitchFamily="18" charset="-127"/>
              </a:endParaRPr>
            </a:p>
          </p:txBody>
        </p:sp>
      </p:grpSp>
      <p:sp>
        <p:nvSpPr>
          <p:cNvPr id="26" name="직사각형 25"/>
          <p:cNvSpPr/>
          <p:nvPr/>
        </p:nvSpPr>
        <p:spPr bwMode="auto">
          <a:xfrm>
            <a:off x="9313384" y="6402574"/>
            <a:ext cx="457174" cy="241557"/>
          </a:xfrm>
          <a:prstGeom prst="rect">
            <a:avLst/>
          </a:prstGeom>
          <a:noFill/>
          <a:ln w="1905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</a:bodyPr>
          <a:lstStyle/>
          <a:p>
            <a:pPr marL="343884" indent="-343884" algn="ctr" defTabSz="828774">
              <a:lnSpc>
                <a:spcPct val="150000"/>
              </a:lnSpc>
              <a:spcBef>
                <a:spcPct val="50000"/>
              </a:spcBef>
            </a:pPr>
            <a:r>
              <a:rPr lang="en-US" altLang="ko-KR" sz="998">
                <a:solidFill>
                  <a:schemeClr val="bg2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P.05</a:t>
            </a:r>
            <a:endParaRPr lang="ko-KR" altLang="en-US" sz="998" dirty="0">
              <a:solidFill>
                <a:schemeClr val="bg2">
                  <a:lumMod val="50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27" name="왼쪽 중괄호 26"/>
          <p:cNvSpPr/>
          <p:nvPr/>
        </p:nvSpPr>
        <p:spPr bwMode="auto">
          <a:xfrm rot="3964709">
            <a:off x="7266037" y="1810634"/>
            <a:ext cx="193365" cy="907998"/>
          </a:xfrm>
          <a:prstGeom prst="leftBrace">
            <a:avLst>
              <a:gd name="adj1" fmla="val 53405"/>
              <a:gd name="adj2" fmla="val 54945"/>
            </a:avLst>
          </a:prstGeom>
          <a:noFill/>
          <a:ln w="2540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82877" tIns="41439" rIns="82877" bIns="41439" numCol="1" rtlCol="0" anchor="t" anchorCtr="0" compatLnSpc="1">
            <a:prstTxWarp prst="textNoShape">
              <a:avLst/>
            </a:prstTxWarp>
          </a:bodyPr>
          <a:lstStyle/>
          <a:p>
            <a:pPr marL="343884" indent="-343884" algn="ctr" defTabSz="828774">
              <a:lnSpc>
                <a:spcPct val="150000"/>
              </a:lnSpc>
              <a:spcBef>
                <a:spcPct val="50000"/>
              </a:spcBef>
            </a:pPr>
            <a:endParaRPr lang="ko-KR" altLang="en-US" sz="1270" dirty="0">
              <a:solidFill>
                <a:srgbClr val="5F5F5F"/>
              </a:solidFill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6972971" y="1919179"/>
            <a:ext cx="608199" cy="276048"/>
          </a:xfrm>
          <a:prstGeom prst="rect">
            <a:avLst/>
          </a:prstGeom>
          <a:noFill/>
        </p:spPr>
        <p:txBody>
          <a:bodyPr wrap="none" lIns="82877" tIns="41439" rIns="82877" bIns="41439" rtlCol="0" anchor="t">
            <a:spAutoFit/>
          </a:bodyPr>
          <a:lstStyle/>
          <a:p>
            <a:pPr algn="ctr">
              <a:lnSpc>
                <a:spcPts val="1542"/>
              </a:lnSpc>
            </a:pPr>
            <a:r>
              <a:rPr lang="en-US" altLang="ko-KR" sz="1270" dirty="0">
                <a:latin typeface="HY헤드라인M" pitchFamily="18" charset="-127"/>
                <a:ea typeface="HY헤드라인M" pitchFamily="18" charset="-127"/>
              </a:rPr>
              <a:t>51.5%</a:t>
            </a:r>
            <a:endParaRPr lang="ko-KR" altLang="en-US" sz="1179" dirty="0">
              <a:latin typeface="HY헤드라인M" pitchFamily="18" charset="-127"/>
              <a:ea typeface="HY헤드라인M" pitchFamily="18" charset="-127"/>
            </a:endParaRPr>
          </a:p>
        </p:txBody>
      </p:sp>
      <p:pic>
        <p:nvPicPr>
          <p:cNvPr id="49153" name="Picture 1"/>
          <p:cNvPicPr>
            <a:picLocks noChangeAspect="1" noChangeArrowheads="1"/>
          </p:cNvPicPr>
          <p:nvPr/>
        </p:nvPicPr>
        <p:blipFill>
          <a:blip r:embed="rId1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50886" y="1730927"/>
            <a:ext cx="1716468" cy="11634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54" name="Picture 2"/>
          <p:cNvPicPr>
            <a:picLocks noChangeAspect="1" noChangeArrowheads="1"/>
          </p:cNvPicPr>
          <p:nvPr/>
        </p:nvPicPr>
        <p:blipFill>
          <a:blip r:embed="rId11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61155" y="4082109"/>
            <a:ext cx="1503346" cy="11102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40" name="그룹 39"/>
          <p:cNvGrpSpPr/>
          <p:nvPr/>
        </p:nvGrpSpPr>
        <p:grpSpPr>
          <a:xfrm>
            <a:off x="4234583" y="2971829"/>
            <a:ext cx="1568961" cy="1306213"/>
            <a:chOff x="1890316" y="4780301"/>
            <a:chExt cx="2258948" cy="1880650"/>
          </a:xfrm>
        </p:grpSpPr>
        <p:pic>
          <p:nvPicPr>
            <p:cNvPr id="49156" name="Picture 4"/>
            <p:cNvPicPr>
              <a:picLocks noChangeAspect="1" noChangeArrowheads="1"/>
            </p:cNvPicPr>
            <p:nvPr/>
          </p:nvPicPr>
          <p:blipFill>
            <a:blip r:embed="rId1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890316" y="4964139"/>
              <a:ext cx="1346458" cy="1696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49157" name="Picture 5"/>
            <p:cNvPicPr>
              <a:picLocks noChangeAspect="1" noChangeArrowheads="1"/>
            </p:cNvPicPr>
            <p:nvPr/>
          </p:nvPicPr>
          <p:blipFill>
            <a:blip r:embed="rId1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2999766" y="4780301"/>
              <a:ext cx="1149498" cy="14486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39" name="TextBox 38"/>
          <p:cNvSpPr txBox="1"/>
          <p:nvPr/>
        </p:nvSpPr>
        <p:spPr>
          <a:xfrm>
            <a:off x="1073806" y="5518944"/>
            <a:ext cx="1255107" cy="276048"/>
          </a:xfrm>
          <a:prstGeom prst="rect">
            <a:avLst/>
          </a:prstGeom>
          <a:noFill/>
        </p:spPr>
        <p:txBody>
          <a:bodyPr wrap="none" lIns="82877" tIns="41439" rIns="82877" bIns="41439" rtlCol="0" anchor="t">
            <a:spAutoFit/>
          </a:bodyPr>
          <a:lstStyle/>
          <a:p>
            <a:pPr algn="ctr">
              <a:lnSpc>
                <a:spcPts val="1542"/>
              </a:lnSpc>
            </a:pPr>
            <a:r>
              <a:rPr lang="en-US" altLang="ko-KR" sz="1270" dirty="0">
                <a:latin typeface="HY헤드라인M" pitchFamily="18" charset="-127"/>
                <a:ea typeface="HY헤드라인M" pitchFamily="18" charset="-127"/>
              </a:rPr>
              <a:t>&lt; </a:t>
            </a:r>
            <a:r>
              <a:rPr lang="en-US" altLang="ko-KR" sz="1270" dirty="0" err="1">
                <a:latin typeface="HY헤드라인M" pitchFamily="18" charset="-127"/>
                <a:ea typeface="HY헤드라인M" pitchFamily="18" charset="-127"/>
              </a:rPr>
              <a:t>Carroceria</a:t>
            </a:r>
            <a:r>
              <a:rPr lang="en-US" altLang="ko-KR" sz="1270" dirty="0">
                <a:latin typeface="HY헤드라인M" pitchFamily="18" charset="-127"/>
                <a:ea typeface="HY헤드라인M" pitchFamily="18" charset="-127"/>
              </a:rPr>
              <a:t> &gt;</a:t>
            </a:r>
            <a:endParaRPr lang="ko-KR" altLang="en-US" sz="1179" dirty="0">
              <a:latin typeface="HY헤드라인M" pitchFamily="18" charset="-127"/>
              <a:ea typeface="HY헤드라인M" pitchFamily="18" charset="-127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90"/>
          <p:cNvSpPr>
            <a:spLocks noChangeArrowheads="1"/>
          </p:cNvSpPr>
          <p:nvPr/>
        </p:nvSpPr>
        <p:spPr bwMode="auto">
          <a:xfrm>
            <a:off x="372131" y="169972"/>
            <a:ext cx="6529709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4505" tIns="47252" rIns="94505" bIns="47252" anchor="ctr"/>
          <a:lstStyle/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1" lang="ko-KR" altLang="pt-BR" sz="1633" dirty="0">
                <a:solidFill>
                  <a:srgbClr val="808080">
                    <a:lumMod val="75000"/>
                  </a:srgbClr>
                </a:solidFill>
                <a:latin typeface="HY헤드라인M" pitchFamily="18" charset="-127"/>
                <a:ea typeface="HY헤드라인M" pitchFamily="18" charset="-127"/>
              </a:rPr>
              <a:t>   </a:t>
            </a:r>
            <a:r>
              <a:rPr lang="en-US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Volvo XC90 – 40% Hot Stamping</a:t>
            </a:r>
            <a:endParaRPr lang="ko-KR" altLang="ko-KR" sz="2200" b="1" dirty="0">
              <a:solidFill>
                <a:schemeClr val="accent5">
                  <a:lumMod val="50000"/>
                </a:schemeClr>
              </a:solidFill>
              <a:latin typeface="Malgun Gothic" panose="020B0503020000020004" pitchFamily="34" charset="-127"/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  <p:pic>
        <p:nvPicPr>
          <p:cNvPr id="17" name="그림 16" descr="2015-Volvo-XC90-body-shell.jpg"/>
          <p:cNvPicPr>
            <a:picLocks noChangeAspect="1"/>
          </p:cNvPicPr>
          <p:nvPr/>
        </p:nvPicPr>
        <p:blipFill>
          <a:blip r:embed="rId2" cstate="print"/>
          <a:srcRect l="10870" t="19986" r="2174" b="3147"/>
          <a:stretch>
            <a:fillRect/>
          </a:stretch>
        </p:blipFill>
        <p:spPr>
          <a:xfrm>
            <a:off x="1379797" y="1270568"/>
            <a:ext cx="7179453" cy="4174656"/>
          </a:xfrm>
          <a:prstGeom prst="rect">
            <a:avLst/>
          </a:prstGeom>
        </p:spPr>
      </p:pic>
      <p:pic>
        <p:nvPicPr>
          <p:cNvPr id="12" name="그림 11" descr="2015-Volvo-XC90-body-shell.jpg"/>
          <p:cNvPicPr>
            <a:picLocks noChangeAspect="1"/>
          </p:cNvPicPr>
          <p:nvPr/>
        </p:nvPicPr>
        <p:blipFill>
          <a:blip r:embed="rId2" cstate="print"/>
          <a:srcRect l="95976" t="19986" r="2174" b="3147"/>
          <a:stretch>
            <a:fillRect/>
          </a:stretch>
        </p:blipFill>
        <p:spPr>
          <a:xfrm>
            <a:off x="8461904" y="1270568"/>
            <a:ext cx="305508" cy="41746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398928" y="4981081"/>
            <a:ext cx="296556" cy="139590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algn="r">
              <a:lnSpc>
                <a:spcPct val="100000"/>
              </a:lnSpc>
            </a:pPr>
            <a:r>
              <a:rPr lang="en-US" altLang="ko-KR" sz="907" dirty="0">
                <a:solidFill>
                  <a:schemeClr val="bg2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(40%)</a:t>
            </a:r>
            <a:endParaRPr lang="ko-KR" altLang="en-US" sz="907" dirty="0">
              <a:solidFill>
                <a:schemeClr val="bg2">
                  <a:lumMod val="50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398928" y="4789434"/>
            <a:ext cx="296556" cy="139590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algn="r">
              <a:lnSpc>
                <a:spcPct val="100000"/>
              </a:lnSpc>
            </a:pPr>
            <a:r>
              <a:rPr lang="en-US" altLang="ko-KR" sz="907" dirty="0">
                <a:solidFill>
                  <a:schemeClr val="bg2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(13%)</a:t>
            </a:r>
            <a:endParaRPr lang="ko-KR" altLang="en-US" sz="907" dirty="0">
              <a:solidFill>
                <a:schemeClr val="bg2">
                  <a:lumMod val="50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398928" y="4601988"/>
            <a:ext cx="296556" cy="139590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algn="r">
              <a:lnSpc>
                <a:spcPct val="100000"/>
              </a:lnSpc>
            </a:pPr>
            <a:r>
              <a:rPr lang="en-US" altLang="ko-KR" sz="907" dirty="0">
                <a:solidFill>
                  <a:schemeClr val="bg2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(17%)</a:t>
            </a:r>
            <a:endParaRPr lang="ko-KR" altLang="en-US" sz="907" dirty="0">
              <a:solidFill>
                <a:schemeClr val="bg2">
                  <a:lumMod val="50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398928" y="4409780"/>
            <a:ext cx="296556" cy="139590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algn="r">
              <a:lnSpc>
                <a:spcPct val="100000"/>
              </a:lnSpc>
            </a:pPr>
            <a:r>
              <a:rPr lang="en-US" altLang="ko-KR" sz="907" dirty="0">
                <a:solidFill>
                  <a:schemeClr val="bg2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(10%)</a:t>
            </a:r>
            <a:endParaRPr lang="ko-KR" altLang="en-US" sz="907" dirty="0">
              <a:solidFill>
                <a:schemeClr val="bg2">
                  <a:lumMod val="50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398928" y="4222897"/>
            <a:ext cx="296556" cy="139590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algn="r">
              <a:lnSpc>
                <a:spcPct val="100000"/>
              </a:lnSpc>
            </a:pPr>
            <a:r>
              <a:rPr lang="en-US" altLang="ko-KR" sz="907" dirty="0">
                <a:solidFill>
                  <a:schemeClr val="bg2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(15%)</a:t>
            </a:r>
            <a:endParaRPr lang="ko-KR" altLang="en-US" sz="907" dirty="0">
              <a:solidFill>
                <a:schemeClr val="bg2">
                  <a:lumMod val="50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8463046" y="5173290"/>
            <a:ext cx="232436" cy="139590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algn="r">
              <a:lnSpc>
                <a:spcPct val="100000"/>
              </a:lnSpc>
            </a:pPr>
            <a:r>
              <a:rPr lang="en-US" altLang="ko-KR" sz="907" dirty="0">
                <a:solidFill>
                  <a:schemeClr val="bg2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(5%)</a:t>
            </a:r>
            <a:endParaRPr lang="ko-KR" altLang="en-US" sz="907" dirty="0">
              <a:solidFill>
                <a:schemeClr val="bg2">
                  <a:lumMod val="50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4" name="Rectangle 90"/>
          <p:cNvSpPr>
            <a:spLocks noChangeArrowheads="1"/>
          </p:cNvSpPr>
          <p:nvPr/>
        </p:nvSpPr>
        <p:spPr bwMode="auto">
          <a:xfrm>
            <a:off x="1346751" y="5120671"/>
            <a:ext cx="3966929" cy="13827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lIns="107840" tIns="53920" rIns="107840" bIns="53920" anchor="ctr"/>
          <a:lstStyle/>
          <a:p>
            <a:pPr>
              <a:lnSpc>
                <a:spcPct val="150000"/>
              </a:lnSpc>
            </a:pPr>
            <a:r>
              <a:rPr lang="en-US" altLang="ko-KR" sz="1270" dirty="0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※</a:t>
            </a:r>
            <a:r>
              <a:rPr lang="ko-KR" altLang="en-US" sz="1270" dirty="0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pt-BR" altLang="ko-KR" sz="1270" dirty="0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Proposta</a:t>
            </a:r>
            <a:endParaRPr lang="en-US" altLang="ko-KR" sz="1270" dirty="0">
              <a:solidFill>
                <a:srgbClr val="0070C0"/>
              </a:solidFill>
              <a:latin typeface="HY헤드라인M" pitchFamily="18" charset="-127"/>
              <a:ea typeface="HY헤드라인M" pitchFamily="18" charset="-127"/>
            </a:endParaRPr>
          </a:p>
          <a:p>
            <a:pPr>
              <a:lnSpc>
                <a:spcPct val="150000"/>
              </a:lnSpc>
            </a:pPr>
            <a:r>
              <a:rPr lang="en-US" altLang="ko-KR" sz="1270" dirty="0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    - </a:t>
            </a:r>
            <a:r>
              <a:rPr lang="pt-BR" altLang="ko-KR" sz="1270" dirty="0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Melhor modelo na aplicabilidade do </a:t>
            </a:r>
            <a:r>
              <a:rPr lang="en-US" altLang="ko-KR" sz="1270" dirty="0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Hot Stamping (40% de </a:t>
            </a:r>
            <a:r>
              <a:rPr lang="en-US" altLang="ko-KR" sz="1270" dirty="0" err="1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toda</a:t>
            </a:r>
            <a:r>
              <a:rPr lang="en-US" altLang="ko-KR" sz="1270" dirty="0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270" dirty="0" err="1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carroceria</a:t>
            </a:r>
            <a:r>
              <a:rPr lang="en-US" altLang="ko-KR" sz="1270" dirty="0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US" altLang="ko-KR" sz="1270" dirty="0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    - </a:t>
            </a:r>
            <a:r>
              <a:rPr lang="pt-BR" altLang="ko-KR" sz="1270" dirty="0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Utilização de </a:t>
            </a:r>
            <a:r>
              <a:rPr lang="en-US" altLang="ko-KR" sz="1270" dirty="0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(70% de </a:t>
            </a:r>
            <a:r>
              <a:rPr lang="en-US" altLang="ko-KR" sz="1270" dirty="0" err="1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Aços</a:t>
            </a:r>
            <a:r>
              <a:rPr lang="en-US" altLang="ko-KR" sz="1270" dirty="0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 de Alta </a:t>
            </a:r>
            <a:r>
              <a:rPr lang="en-US" altLang="ko-KR" sz="1270" dirty="0" err="1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Reistência</a:t>
            </a:r>
            <a:r>
              <a:rPr lang="en-US" altLang="ko-KR" sz="1270" dirty="0">
                <a:solidFill>
                  <a:srgbClr val="0070C0"/>
                </a:solidFill>
                <a:latin typeface="HY헤드라인M" pitchFamily="18" charset="-127"/>
                <a:ea typeface="HY헤드라인M" pitchFamily="18" charset="-127"/>
              </a:rPr>
              <a:t>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103158" y="5092807"/>
            <a:ext cx="647613" cy="111697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algn="r">
              <a:lnSpc>
                <a:spcPct val="100000"/>
              </a:lnSpc>
            </a:pPr>
            <a:r>
              <a:rPr lang="en-US" altLang="ko-KR" sz="726" dirty="0">
                <a:solidFill>
                  <a:srgbClr val="C00000"/>
                </a:solidFill>
                <a:latin typeface="HY헤드라인M" pitchFamily="18" charset="-127"/>
                <a:ea typeface="HY헤드라인M" pitchFamily="18" charset="-127"/>
              </a:rPr>
              <a:t>(Hot Stamping)</a:t>
            </a:r>
            <a:endParaRPr lang="ko-KR" altLang="en-US" sz="726" dirty="0">
              <a:solidFill>
                <a:srgbClr val="C00000"/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2" name="TextBox 28">
            <a:extLst>
              <a:ext uri="{FF2B5EF4-FFF2-40B4-BE49-F238E27FC236}">
                <a16:creationId xmlns:a16="http://schemas.microsoft.com/office/drawing/2014/main" id="{97F47919-2EDD-9A38-0F5C-74E3B7D174F8}"/>
              </a:ext>
            </a:extLst>
          </p:cNvPr>
          <p:cNvSpPr txBox="1"/>
          <p:nvPr/>
        </p:nvSpPr>
        <p:spPr>
          <a:xfrm>
            <a:off x="532010" y="867864"/>
            <a:ext cx="2900237" cy="412111"/>
          </a:xfrm>
          <a:prstGeom prst="rect">
            <a:avLst/>
          </a:prstGeom>
          <a:noFill/>
        </p:spPr>
        <p:txBody>
          <a:bodyPr wrap="none" lIns="82877" tIns="41439" rIns="82877" bIns="41439" rtlCol="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lang="ko-KR" altLang="en-US" sz="1633" dirty="0">
                <a:latin typeface="HY헤드라인M" pitchFamily="18" charset="-127"/>
                <a:ea typeface="HY헤드라인M" pitchFamily="18" charset="-127"/>
              </a:rPr>
              <a:t>■ </a:t>
            </a:r>
            <a:r>
              <a:rPr lang="en-US" altLang="ko-KR" sz="1633" dirty="0">
                <a:latin typeface="HY헤드라인M" pitchFamily="18" charset="-127"/>
                <a:ea typeface="HY헤드라인M" pitchFamily="18" charset="-127"/>
              </a:rPr>
              <a:t>VOLVO – XC90 </a:t>
            </a:r>
            <a:r>
              <a:rPr lang="en-US" altLang="ko-KR" sz="1633" dirty="0" err="1">
                <a:latin typeface="HY헤드라인M" pitchFamily="18" charset="-127"/>
                <a:ea typeface="HY헤드라인M" pitchFamily="18" charset="-127"/>
              </a:rPr>
              <a:t>Carroceria</a:t>
            </a:r>
            <a:endParaRPr lang="ko-KR" altLang="en-US" sz="1633" dirty="0">
              <a:latin typeface="HY헤드라인M" pitchFamily="18" charset="-127"/>
              <a:ea typeface="HY헤드라인M" pitchFamily="18" charset="-127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1" name="표 270">
            <a:extLst>
              <a:ext uri="{FF2B5EF4-FFF2-40B4-BE49-F238E27FC236}">
                <a16:creationId xmlns:a16="http://schemas.microsoft.com/office/drawing/2014/main" id="{F46293F9-E3A6-344A-A9BB-2B56C3B7F1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6659949"/>
              </p:ext>
            </p:extLst>
          </p:nvPr>
        </p:nvGraphicFramePr>
        <p:xfrm>
          <a:off x="200025" y="1053690"/>
          <a:ext cx="9505953" cy="48098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36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2028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2028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3666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0811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0811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996392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1020282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547742"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100" b="1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OEM</a:t>
                      </a:r>
                      <a:endParaRPr lang="ko-KR" altLang="en-US" sz="1100" b="1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1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Model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1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Sketch</a:t>
                      </a: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1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Part</a:t>
                      </a:r>
                    </a:p>
                    <a:p>
                      <a:pPr algn="ctr" latinLnBrk="1"/>
                      <a:r>
                        <a:rPr lang="pt-BR" altLang="ko-KR" sz="1000" b="1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 </a:t>
                      </a:r>
                      <a:r>
                        <a:rPr lang="pt-BR" altLang="ko-KR" sz="1000" b="1" dirty="0" err="1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Quantity</a:t>
                      </a:r>
                      <a:endParaRPr lang="pt-BR" altLang="ko-KR" sz="1000" b="1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1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Annual Volume (2021)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1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Total Volume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000" b="1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Site Location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000" b="1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Current Supplier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1" dirty="0" err="1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Main</a:t>
                      </a:r>
                      <a:r>
                        <a:rPr lang="pt-BR" altLang="ko-KR" sz="1000" b="1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 </a:t>
                      </a:r>
                      <a:r>
                        <a:rPr lang="pt-BR" altLang="ko-KR" sz="1000" b="1" dirty="0" err="1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parts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0388">
                <a:tc rowSpan="4"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1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GM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Onix (5DR)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10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73.623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736.623</a:t>
                      </a: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Gravataí - RS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 err="1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Gestamp</a:t>
                      </a:r>
                      <a:endParaRPr lang="pt-BR" altLang="ko-KR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  <a:p>
                      <a:pPr algn="ctr" latinLnBrk="1"/>
                      <a:r>
                        <a:rPr lang="pt-BR" altLang="ko-KR" sz="1000" b="0" dirty="0" err="1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Bentler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4"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CTR PLR</a:t>
                      </a:r>
                    </a:p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IMPACT BEAM</a:t>
                      </a:r>
                    </a:p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CTR FLR BKT</a:t>
                      </a:r>
                    </a:p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PILLAR A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9260">
                <a:tc vMerge="1"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ko-KR" altLang="en-US" sz="1000" b="1" dirty="0">
                        <a:solidFill>
                          <a:schemeClr val="bg2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Onix (4DR)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10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54.707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547.070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Gravataí - RS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 err="1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Gestamp</a:t>
                      </a:r>
                      <a:endParaRPr lang="pt-BR" altLang="ko-KR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  <a:p>
                      <a:pPr algn="ctr" latinLnBrk="1"/>
                      <a:r>
                        <a:rPr lang="pt-BR" altLang="ko-KR" sz="1000" b="0" dirty="0" err="1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Bentler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latinLnBrk="1"/>
                      <a:endParaRPr lang="ko-KR" altLang="en-US" sz="1000" b="1" dirty="0">
                        <a:solidFill>
                          <a:schemeClr val="bg2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9260">
                <a:tc vMerge="1"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ko-KR" altLang="en-US" sz="1000" b="1" dirty="0">
                        <a:solidFill>
                          <a:schemeClr val="bg2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 err="1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Tracker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10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50.757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507.570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São Caetano - SP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 err="1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Gestamp</a:t>
                      </a:r>
                      <a:endParaRPr lang="pt-BR" altLang="ko-KR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  <a:p>
                      <a:pPr algn="ctr" latinLnBrk="1"/>
                      <a:r>
                        <a:rPr lang="pt-BR" altLang="ko-KR" sz="1000" b="0" dirty="0" err="1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Bentler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latinLnBrk="1"/>
                      <a:endParaRPr lang="ko-KR" altLang="en-US" sz="1000" b="1" dirty="0">
                        <a:solidFill>
                          <a:schemeClr val="bg2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9260">
                <a:tc vMerge="1"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ko-KR" altLang="en-US" sz="1000" b="1" dirty="0">
                        <a:solidFill>
                          <a:schemeClr val="bg2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JCCC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10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81.000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810.000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São Caetano - SP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 err="1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Gestamp</a:t>
                      </a:r>
                      <a:endParaRPr lang="pt-BR" altLang="ko-KR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  <a:p>
                      <a:pPr algn="ctr" latinLnBrk="1"/>
                      <a:r>
                        <a:rPr lang="pt-BR" altLang="ko-KR" sz="1000" b="0" dirty="0" err="1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Bentler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latinLnBrk="1"/>
                      <a:endParaRPr lang="ko-KR" altLang="en-US" sz="1000" b="1" dirty="0">
                        <a:solidFill>
                          <a:schemeClr val="bg2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55266">
                <a:tc rowSpan="5"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1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Hyundai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HB20 (5DR)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1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86.455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86.455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Piracicaba - SP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MS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FR SIDE REAR LWR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55266">
                <a:tc vMerge="1"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ko-KR" altLang="en-US" sz="1000" b="1" dirty="0">
                        <a:solidFill>
                          <a:schemeClr val="bg2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HB20 (4DR)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1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25.568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26.568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Piracicaba - SP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MS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latinLnBrk="1"/>
                      <a:endParaRPr lang="ko-KR" altLang="en-US" sz="1000" b="0" dirty="0">
                        <a:solidFill>
                          <a:schemeClr val="bg2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55266">
                <a:tc vMerge="1"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ko-KR" altLang="en-US" sz="1000" b="1" dirty="0">
                        <a:solidFill>
                          <a:schemeClr val="bg2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New Creta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1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64.759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64.759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Piracicaba - SP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MS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latinLnBrk="1"/>
                      <a:endParaRPr lang="ko-KR" altLang="en-US" sz="1000" b="0" dirty="0">
                        <a:solidFill>
                          <a:schemeClr val="bg2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55266">
                <a:tc vMerge="1"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ko-KR" altLang="en-US" sz="1000" b="1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800" b="0" dirty="0">
                          <a:solidFill>
                            <a:srgbClr val="0000FF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NewHB20 5DR (2026)</a:t>
                      </a:r>
                      <a:endParaRPr lang="ko-KR" altLang="en-US" sz="800" b="0" dirty="0">
                        <a:solidFill>
                          <a:srgbClr val="0000FF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rgbClr val="0000FF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7</a:t>
                      </a:r>
                      <a:endParaRPr lang="ko-KR" altLang="en-US" sz="1000" b="0" dirty="0">
                        <a:solidFill>
                          <a:srgbClr val="0000FF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90,000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90,000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Piracicaba - SP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MS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3661448"/>
                  </a:ext>
                </a:extLst>
              </a:tr>
              <a:tr h="255266">
                <a:tc vMerge="1"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ko-KR" altLang="en-US" sz="1000" b="1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800" b="0" dirty="0">
                          <a:solidFill>
                            <a:srgbClr val="0000FF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NewHB20 4DR (2026</a:t>
                      </a:r>
                      <a:endParaRPr lang="ko-KR" altLang="en-US" sz="800" b="0" dirty="0">
                        <a:solidFill>
                          <a:srgbClr val="0000FF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rgbClr val="0000FF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7</a:t>
                      </a:r>
                      <a:endParaRPr lang="ko-KR" altLang="en-US" sz="1000" b="0" dirty="0">
                        <a:solidFill>
                          <a:srgbClr val="0000FF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30.000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30.000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Piracicaba - SP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MS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4245546"/>
                  </a:ext>
                </a:extLst>
              </a:tr>
              <a:tr h="309260">
                <a:tc rowSpan="4"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1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Volkswagen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Polo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12</a:t>
                      </a: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19.196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230.352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São Bernardo - SP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 err="1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Gestamp</a:t>
                      </a:r>
                      <a:endParaRPr lang="pt-BR" altLang="ko-KR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  <a:p>
                      <a:pPr algn="ctr" latinLnBrk="1"/>
                      <a:r>
                        <a:rPr lang="pt-BR" altLang="ko-KR" sz="1000" b="0" dirty="0" err="1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Bentler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09260">
                <a:tc vMerge="1"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ko-KR" altLang="en-US" sz="1000" b="1" dirty="0">
                        <a:solidFill>
                          <a:schemeClr val="bg2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Virtus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12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20.563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246.756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São Bernardo - SP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 err="1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Gestamp</a:t>
                      </a:r>
                      <a:endParaRPr lang="pt-BR" altLang="ko-KR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  <a:p>
                      <a:pPr algn="ctr" latinLnBrk="1"/>
                      <a:r>
                        <a:rPr lang="pt-BR" altLang="ko-KR" sz="1000" b="0" dirty="0" err="1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Bentler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09260">
                <a:tc vMerge="1"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ko-KR" altLang="en-US" sz="1000" b="1" dirty="0">
                        <a:solidFill>
                          <a:schemeClr val="bg2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 err="1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Nivus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12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36.664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439.968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São Bernardo - SP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 err="1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Gestamp</a:t>
                      </a:r>
                      <a:endParaRPr lang="pt-BR" altLang="ko-KR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  <a:p>
                      <a:pPr algn="ctr" latinLnBrk="1"/>
                      <a:r>
                        <a:rPr lang="pt-BR" altLang="ko-KR" sz="1000" b="0" dirty="0" err="1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Bentler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09260">
                <a:tc vMerge="1"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ko-KR" altLang="en-US" sz="1000" b="1" dirty="0">
                        <a:solidFill>
                          <a:schemeClr val="bg2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T-</a:t>
                      </a:r>
                      <a:r>
                        <a:rPr lang="pt-BR" altLang="ko-KR" sz="1000" b="0" dirty="0" err="1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cross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12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62.307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747.684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São José dos Pinhais - PR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pt-BR" altLang="ko-KR" sz="1000" b="0" dirty="0" err="1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Gestamp</a:t>
                      </a:r>
                      <a:endParaRPr lang="pt-BR" altLang="ko-KR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  <a:p>
                      <a:pPr algn="ctr" latinLnBrk="1"/>
                      <a:r>
                        <a:rPr lang="pt-BR" altLang="ko-KR" sz="1000" b="0" dirty="0" err="1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Bentler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55266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1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Honda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 err="1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Not</a:t>
                      </a: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 </a:t>
                      </a:r>
                      <a:r>
                        <a:rPr lang="pt-BR" altLang="ko-KR" sz="1000" b="0" dirty="0" err="1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Used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altLang="ko-KR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Not</a:t>
                      </a:r>
                      <a:r>
                        <a:rPr kumimoji="0" lang="pt-BR" altLang="ko-KR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 </a:t>
                      </a:r>
                      <a:r>
                        <a:rPr kumimoji="0" lang="pt-BR" altLang="ko-KR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Used</a:t>
                      </a:r>
                      <a:endParaRPr kumimoji="0" lang="ko-KR" altLang="en-US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altLang="ko-KR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Not</a:t>
                      </a:r>
                      <a:r>
                        <a:rPr kumimoji="0" lang="pt-BR" altLang="ko-KR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 </a:t>
                      </a:r>
                      <a:r>
                        <a:rPr kumimoji="0" lang="pt-BR" altLang="ko-KR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Used</a:t>
                      </a:r>
                      <a:endParaRPr kumimoji="0" lang="ko-KR" altLang="en-US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altLang="ko-KR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Not</a:t>
                      </a:r>
                      <a:r>
                        <a:rPr kumimoji="0" lang="pt-BR" altLang="ko-KR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 </a:t>
                      </a:r>
                      <a:r>
                        <a:rPr kumimoji="0" lang="pt-BR" altLang="ko-KR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Used</a:t>
                      </a:r>
                      <a:endParaRPr kumimoji="0" lang="ko-KR" altLang="en-US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altLang="ko-KR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Not</a:t>
                      </a:r>
                      <a:r>
                        <a:rPr kumimoji="0" lang="pt-BR" altLang="ko-KR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 </a:t>
                      </a:r>
                      <a:r>
                        <a:rPr kumimoji="0" lang="pt-BR" altLang="ko-KR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Used</a:t>
                      </a:r>
                      <a:endParaRPr kumimoji="0" lang="ko-KR" altLang="en-US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altLang="ko-KR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Not</a:t>
                      </a:r>
                      <a:r>
                        <a:rPr kumimoji="0" lang="pt-BR" altLang="ko-KR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 </a:t>
                      </a:r>
                      <a:r>
                        <a:rPr kumimoji="0" lang="pt-BR" altLang="ko-KR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Used</a:t>
                      </a:r>
                      <a:endParaRPr kumimoji="0" lang="ko-KR" altLang="en-US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altLang="ko-KR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Not</a:t>
                      </a:r>
                      <a:r>
                        <a:rPr kumimoji="0" lang="pt-BR" altLang="ko-KR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 </a:t>
                      </a:r>
                      <a:r>
                        <a:rPr kumimoji="0" lang="pt-BR" altLang="ko-KR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Used</a:t>
                      </a:r>
                      <a:endParaRPr kumimoji="0" lang="ko-KR" altLang="en-US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ko-KR" altLang="en-US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55266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1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Nissan</a:t>
                      </a:r>
                      <a:endParaRPr lang="ko-KR" altLang="en-US" sz="1000" b="1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altLang="ko-KR" sz="1000" b="0" dirty="0" err="1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Not</a:t>
                      </a:r>
                      <a:r>
                        <a:rPr lang="pt-BR" altLang="ko-KR" sz="1000" b="0" dirty="0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 </a:t>
                      </a:r>
                      <a:r>
                        <a:rPr lang="pt-BR" altLang="ko-KR" sz="1000" b="0" dirty="0" err="1">
                          <a:solidFill>
                            <a:schemeClr val="tx1"/>
                          </a:solidFill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Used</a:t>
                      </a:r>
                      <a:endParaRPr lang="ko-KR" altLang="en-US" sz="1000" b="0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altLang="ko-KR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Not</a:t>
                      </a:r>
                      <a:r>
                        <a:rPr kumimoji="0" lang="pt-BR" altLang="ko-KR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 </a:t>
                      </a:r>
                      <a:r>
                        <a:rPr kumimoji="0" lang="pt-BR" altLang="ko-KR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Used</a:t>
                      </a:r>
                      <a:endParaRPr kumimoji="0" lang="ko-KR" altLang="en-US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altLang="ko-KR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Not</a:t>
                      </a:r>
                      <a:r>
                        <a:rPr kumimoji="0" lang="pt-BR" altLang="ko-KR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 </a:t>
                      </a:r>
                      <a:r>
                        <a:rPr kumimoji="0" lang="pt-BR" altLang="ko-KR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Used</a:t>
                      </a:r>
                      <a:endParaRPr kumimoji="0" lang="ko-KR" altLang="en-US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altLang="ko-KR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Not</a:t>
                      </a:r>
                      <a:r>
                        <a:rPr kumimoji="0" lang="pt-BR" altLang="ko-KR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 </a:t>
                      </a:r>
                      <a:r>
                        <a:rPr kumimoji="0" lang="pt-BR" altLang="ko-KR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Used</a:t>
                      </a:r>
                      <a:endParaRPr kumimoji="0" lang="ko-KR" altLang="en-US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altLang="ko-KR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Not</a:t>
                      </a:r>
                      <a:r>
                        <a:rPr kumimoji="0" lang="pt-BR" altLang="ko-KR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 </a:t>
                      </a:r>
                      <a:r>
                        <a:rPr kumimoji="0" lang="pt-BR" altLang="ko-KR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Used</a:t>
                      </a:r>
                      <a:endParaRPr kumimoji="0" lang="ko-KR" altLang="en-US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altLang="ko-KR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Not</a:t>
                      </a:r>
                      <a:r>
                        <a:rPr kumimoji="0" lang="pt-BR" altLang="ko-KR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 </a:t>
                      </a:r>
                      <a:r>
                        <a:rPr kumimoji="0" lang="pt-BR" altLang="ko-KR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Used</a:t>
                      </a:r>
                      <a:endParaRPr kumimoji="0" lang="ko-KR" altLang="en-US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altLang="ko-KR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Not</a:t>
                      </a:r>
                      <a:r>
                        <a:rPr kumimoji="0" lang="pt-BR" altLang="ko-KR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 </a:t>
                      </a:r>
                      <a:r>
                        <a:rPr kumimoji="0" lang="pt-BR" altLang="ko-KR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맑은 고딕" pitchFamily="50" charset="-127"/>
                          <a:cs typeface="Arial" pitchFamily="34" charset="0"/>
                        </a:rPr>
                        <a:t>Used</a:t>
                      </a:r>
                      <a:endParaRPr kumimoji="0" lang="ko-KR" altLang="en-US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endParaRPr lang="ko-KR" altLang="en-US" sz="1000" b="1" dirty="0">
                        <a:solidFill>
                          <a:schemeClr val="tx1"/>
                        </a:solidFill>
                        <a:latin typeface="Arial" pitchFamily="34" charset="0"/>
                        <a:ea typeface="맑은 고딕" pitchFamily="50" charset="-127"/>
                        <a:cs typeface="Arial" pitchFamily="34" charset="0"/>
                      </a:endParaRPr>
                    </a:p>
                  </a:txBody>
                  <a:tcPr marL="36005" marR="3600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24" name="Rectangle 4">
            <a:extLst>
              <a:ext uri="{FF2B5EF4-FFF2-40B4-BE49-F238E27FC236}">
                <a16:creationId xmlns:a16="http://schemas.microsoft.com/office/drawing/2014/main" id="{5504E396-68DB-4F62-DE87-981F7D1AF2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7688" y="283210"/>
            <a:ext cx="7947025" cy="504825"/>
          </a:xfrm>
          <a:prstGeom prst="rect">
            <a:avLst/>
          </a:prstGeom>
          <a:noFill/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pt-BR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  <a:sym typeface="Wingdings 2" panose="05020102010507070707" pitchFamily="18" charset="2"/>
              </a:rPr>
              <a:t>USO DE HOT STAMPING NO MERCADO DOMÉSTICO</a:t>
            </a:r>
            <a:endParaRPr kumimoji="0" lang="en-US" altLang="ko-KR" sz="2200" b="1" dirty="0">
              <a:solidFill>
                <a:schemeClr val="accent5">
                  <a:lumMod val="50000"/>
                </a:schemeClr>
              </a:solidFill>
              <a:latin typeface="Malgun Gothic" panose="020B0503020000020004" pitchFamily="34" charset="-127"/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  <p:pic>
        <p:nvPicPr>
          <p:cNvPr id="7357" name="Imagem 3">
            <a:extLst>
              <a:ext uri="{FF2B5EF4-FFF2-40B4-BE49-F238E27FC236}">
                <a16:creationId xmlns:a16="http://schemas.microsoft.com/office/drawing/2014/main" id="{F1102D6A-B8B2-EF80-BCEC-4BD15E21AA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8288" y="2244008"/>
            <a:ext cx="504825" cy="249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58" name="Imagem 4">
            <a:extLst>
              <a:ext uri="{FF2B5EF4-FFF2-40B4-BE49-F238E27FC236}">
                <a16:creationId xmlns:a16="http://schemas.microsoft.com/office/drawing/2014/main" id="{D2F0358C-02D3-0642-3BC5-7978932D68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39"/>
          <a:stretch>
            <a:fillRect/>
          </a:stretch>
        </p:blipFill>
        <p:spPr bwMode="auto">
          <a:xfrm>
            <a:off x="2811463" y="1613771"/>
            <a:ext cx="527050" cy="25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59" name="Imagem 5">
            <a:extLst>
              <a:ext uri="{FF2B5EF4-FFF2-40B4-BE49-F238E27FC236}">
                <a16:creationId xmlns:a16="http://schemas.microsoft.com/office/drawing/2014/main" id="{334580AA-385A-5BBE-B9AD-166EB01575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7650" y="1921746"/>
            <a:ext cx="546100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60" name="Imagem 2">
            <a:extLst>
              <a:ext uri="{FF2B5EF4-FFF2-40B4-BE49-F238E27FC236}">
                <a16:creationId xmlns:a16="http://schemas.microsoft.com/office/drawing/2014/main" id="{C896F86C-F4E7-9D7C-7F59-74FC07809A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4000" y="2545633"/>
            <a:ext cx="541338" cy="258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61" name="Imagem 9">
            <a:extLst>
              <a:ext uri="{FF2B5EF4-FFF2-40B4-BE49-F238E27FC236}">
                <a16:creationId xmlns:a16="http://schemas.microsoft.com/office/drawing/2014/main" id="{73E6CC8A-518E-DEE1-CFF2-748E859E77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1150" y="2855196"/>
            <a:ext cx="4921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62" name="Imagem 13">
            <a:extLst>
              <a:ext uri="{FF2B5EF4-FFF2-40B4-BE49-F238E27FC236}">
                <a16:creationId xmlns:a16="http://schemas.microsoft.com/office/drawing/2014/main" id="{A55C29CF-FBFC-DB26-6E66-B5C6FE4B18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1625" y="3110783"/>
            <a:ext cx="520700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63" name="Imagem 15">
            <a:extLst>
              <a:ext uri="{FF2B5EF4-FFF2-40B4-BE49-F238E27FC236}">
                <a16:creationId xmlns:a16="http://schemas.microsoft.com/office/drawing/2014/main" id="{CB7C13C3-0FF7-C6EC-233E-04D8C9186D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9250" y="3360021"/>
            <a:ext cx="395288" cy="214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64" name="Imagem 2">
            <a:extLst>
              <a:ext uri="{FF2B5EF4-FFF2-40B4-BE49-F238E27FC236}">
                <a16:creationId xmlns:a16="http://schemas.microsoft.com/office/drawing/2014/main" id="{27B44D92-49D0-A3EB-9FE3-1DA2F284E5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1150" y="4137598"/>
            <a:ext cx="514350" cy="249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65" name="Imagem 4">
            <a:extLst>
              <a:ext uri="{FF2B5EF4-FFF2-40B4-BE49-F238E27FC236}">
                <a16:creationId xmlns:a16="http://schemas.microsoft.com/office/drawing/2014/main" id="{D5BE1398-7EAE-3F79-3C80-656111C9DE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5913" y="4439223"/>
            <a:ext cx="533400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66" name="Imagem 6">
            <a:extLst>
              <a:ext uri="{FF2B5EF4-FFF2-40B4-BE49-F238E27FC236}">
                <a16:creationId xmlns:a16="http://schemas.microsoft.com/office/drawing/2014/main" id="{CAC54B9E-E205-B7EB-FBD4-3D639032C6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0675" y="4748785"/>
            <a:ext cx="501650" cy="252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67" name="Imagem 8">
            <a:extLst>
              <a:ext uri="{FF2B5EF4-FFF2-40B4-BE49-F238E27FC236}">
                <a16:creationId xmlns:a16="http://schemas.microsoft.com/office/drawing/2014/main" id="{C14553EF-57AA-E70C-89FC-3D02C8A3FB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7338" y="5058348"/>
            <a:ext cx="541337" cy="25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Imagem 9">
            <a:extLst>
              <a:ext uri="{FF2B5EF4-FFF2-40B4-BE49-F238E27FC236}">
                <a16:creationId xmlns:a16="http://schemas.microsoft.com/office/drawing/2014/main" id="{607BEFD8-96B9-9C1D-94B5-8745DD1A0F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4246" y="3635671"/>
            <a:ext cx="4921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Imagem 13">
            <a:extLst>
              <a:ext uri="{FF2B5EF4-FFF2-40B4-BE49-F238E27FC236}">
                <a16:creationId xmlns:a16="http://schemas.microsoft.com/office/drawing/2014/main" id="{7FC74F55-B649-98B8-7052-CB2EA2E5AF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4721" y="3891258"/>
            <a:ext cx="520700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754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884488" y="2836863"/>
            <a:ext cx="3346450" cy="23241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238" y="4860925"/>
            <a:ext cx="1933575" cy="119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4938" y="3946525"/>
            <a:ext cx="1476375" cy="147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4513" y="5318125"/>
            <a:ext cx="1376362" cy="784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2" name="Picture 6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1987550"/>
            <a:ext cx="1601788" cy="1154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3" name="Picture 7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9625" y="4403725"/>
            <a:ext cx="1400175" cy="785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4" name="Picture 8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9650" y="5383213"/>
            <a:ext cx="1066800" cy="755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5" name="Picture 9"/>
          <p:cNvPicPr>
            <a:picLocks noChangeAspect="1" noChangeArrowheads="1"/>
          </p:cNvPicPr>
          <p:nvPr/>
        </p:nvPicPr>
        <p:blipFill>
          <a:blip r:embed="rId1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4991100"/>
            <a:ext cx="1201738" cy="795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6" name="Picture 10"/>
          <p:cNvPicPr>
            <a:picLocks noChangeAspect="1" noChangeArrowheads="1"/>
          </p:cNvPicPr>
          <p:nvPr/>
        </p:nvPicPr>
        <p:blipFill>
          <a:blip r:embed="rId11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6450" y="5448300"/>
            <a:ext cx="1820863" cy="1220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7" name="Picture 12"/>
          <p:cNvPicPr>
            <a:picLocks noChangeAspect="1" noChangeArrowheads="1"/>
          </p:cNvPicPr>
          <p:nvPr/>
        </p:nvPicPr>
        <p:blipFill>
          <a:blip r:embed="rId1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1488" y="3294063"/>
            <a:ext cx="474662" cy="1703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8" name="Picture 13"/>
          <p:cNvPicPr>
            <a:picLocks noChangeAspect="1" noChangeArrowheads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9850" y="3686175"/>
            <a:ext cx="423863" cy="814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9" name="Picture 14"/>
          <p:cNvPicPr>
            <a:picLocks noChangeAspect="1" noChangeArrowheads="1"/>
          </p:cNvPicPr>
          <p:nvPr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7663" y="1922463"/>
            <a:ext cx="1223962" cy="1174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70" name="Picture 15"/>
          <p:cNvPicPr>
            <a:picLocks noChangeAspect="1" noChangeArrowheads="1"/>
          </p:cNvPicPr>
          <p:nvPr/>
        </p:nvPicPr>
        <p:blipFill>
          <a:blip r:embed="rId1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4263" y="3162300"/>
            <a:ext cx="777875" cy="1379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71" name="Picture 16"/>
          <p:cNvPicPr>
            <a:picLocks noChangeAspect="1" noChangeArrowheads="1"/>
          </p:cNvPicPr>
          <p:nvPr/>
        </p:nvPicPr>
        <p:blipFill>
          <a:blip r:embed="rId1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4338" y="3554413"/>
            <a:ext cx="606425" cy="1106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72" name="Picture 17"/>
          <p:cNvPicPr>
            <a:picLocks noChangeAspect="1" noChangeArrowheads="1"/>
          </p:cNvPicPr>
          <p:nvPr/>
        </p:nvPicPr>
        <p:blipFill>
          <a:blip r:embed="rId1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2705100"/>
            <a:ext cx="1276350" cy="90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73" name="Picture 20"/>
          <p:cNvPicPr>
            <a:picLocks noChangeAspect="1" noChangeArrowheads="1"/>
          </p:cNvPicPr>
          <p:nvPr/>
        </p:nvPicPr>
        <p:blipFill>
          <a:blip r:embed="rId1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7863" y="1530350"/>
            <a:ext cx="1384300" cy="85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74" name="Picture 21"/>
          <p:cNvPicPr>
            <a:picLocks noChangeAspect="1" noChangeArrowheads="1"/>
          </p:cNvPicPr>
          <p:nvPr/>
        </p:nvPicPr>
        <p:blipFill>
          <a:blip r:embed="rId1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8238" y="3162300"/>
            <a:ext cx="1331912" cy="547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75" name="TextBox 68"/>
          <p:cNvSpPr txBox="1">
            <a:spLocks noChangeArrowheads="1"/>
          </p:cNvSpPr>
          <p:nvPr/>
        </p:nvSpPr>
        <p:spPr bwMode="auto">
          <a:xfrm>
            <a:off x="1195388" y="6078538"/>
            <a:ext cx="1004887" cy="153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 eaLnBrk="1" latinLnBrk="1" hangingPunct="1"/>
            <a:r>
              <a:rPr lang="en-US" altLang="ko-KR">
                <a:solidFill>
                  <a:schemeClr val="tx1"/>
                </a:solidFill>
                <a:ea typeface="HY헤드라인M" panose="02030600000101010101" pitchFamily="18" charset="-127"/>
                <a:cs typeface="Arial" panose="020B0604020202020204" pitchFamily="34" charset="0"/>
              </a:rPr>
              <a:t>&lt;DASH CROSS&gt;</a:t>
            </a:r>
          </a:p>
        </p:txBody>
      </p:sp>
      <p:sp>
        <p:nvSpPr>
          <p:cNvPr id="19476" name="TextBox 69"/>
          <p:cNvSpPr txBox="1">
            <a:spLocks noChangeArrowheads="1"/>
          </p:cNvSpPr>
          <p:nvPr/>
        </p:nvSpPr>
        <p:spPr bwMode="auto">
          <a:xfrm>
            <a:off x="3251200" y="6102350"/>
            <a:ext cx="1204913" cy="153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 eaLnBrk="1" latinLnBrk="1" hangingPunct="1"/>
            <a:r>
              <a:rPr lang="en-US" altLang="ko-KR">
                <a:solidFill>
                  <a:schemeClr val="tx1"/>
                </a:solidFill>
                <a:ea typeface="HY헤드라인M" panose="02030600000101010101" pitchFamily="18" charset="-127"/>
                <a:cs typeface="Arial" panose="020B0604020202020204" pitchFamily="34" charset="0"/>
              </a:rPr>
              <a:t>&lt;FR SIDE RR LWR&gt;</a:t>
            </a:r>
          </a:p>
        </p:txBody>
      </p:sp>
      <p:sp>
        <p:nvSpPr>
          <p:cNvPr id="19477" name="TextBox 75"/>
          <p:cNvSpPr txBox="1">
            <a:spLocks noChangeArrowheads="1"/>
          </p:cNvSpPr>
          <p:nvPr/>
        </p:nvSpPr>
        <p:spPr bwMode="auto">
          <a:xfrm>
            <a:off x="4886325" y="6102350"/>
            <a:ext cx="904875" cy="153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 eaLnBrk="1" latinLnBrk="1" hangingPunct="1"/>
            <a:r>
              <a:rPr lang="en-US" altLang="ko-KR">
                <a:solidFill>
                  <a:schemeClr val="tx1"/>
                </a:solidFill>
                <a:ea typeface="HY헤드라인M" panose="02030600000101010101" pitchFamily="18" charset="-127"/>
                <a:cs typeface="Arial" panose="020B0604020202020204" pitchFamily="34" charset="0"/>
              </a:rPr>
              <a:t>&lt;FR SEAT FR&gt;</a:t>
            </a:r>
          </a:p>
        </p:txBody>
      </p:sp>
      <p:sp>
        <p:nvSpPr>
          <p:cNvPr id="19478" name="TextBox 76"/>
          <p:cNvSpPr txBox="1">
            <a:spLocks noChangeArrowheads="1"/>
          </p:cNvSpPr>
          <p:nvPr/>
        </p:nvSpPr>
        <p:spPr bwMode="auto">
          <a:xfrm>
            <a:off x="5853113" y="5753100"/>
            <a:ext cx="919162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 eaLnBrk="1" latinLnBrk="1" hangingPunct="1"/>
            <a:r>
              <a:rPr lang="en-US" altLang="ko-KR">
                <a:solidFill>
                  <a:schemeClr val="tx1"/>
                </a:solidFill>
                <a:ea typeface="HY헤드라인M" panose="02030600000101010101" pitchFamily="18" charset="-127"/>
                <a:cs typeface="Arial" panose="020B0604020202020204" pitchFamily="34" charset="0"/>
              </a:rPr>
              <a:t>&lt;FR SEAT RR&gt;</a:t>
            </a:r>
          </a:p>
        </p:txBody>
      </p:sp>
      <p:sp>
        <p:nvSpPr>
          <p:cNvPr id="19479" name="TextBox 77"/>
          <p:cNvSpPr txBox="1">
            <a:spLocks noChangeArrowheads="1"/>
          </p:cNvSpPr>
          <p:nvPr/>
        </p:nvSpPr>
        <p:spPr bwMode="auto">
          <a:xfrm>
            <a:off x="6754813" y="6297613"/>
            <a:ext cx="854075" cy="153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 eaLnBrk="1" latinLnBrk="1" hangingPunct="1"/>
            <a:r>
              <a:rPr lang="en-US" altLang="ko-KR">
                <a:solidFill>
                  <a:schemeClr val="tx1"/>
                </a:solidFill>
                <a:ea typeface="HY헤드라인M" panose="02030600000101010101" pitchFamily="18" charset="-127"/>
                <a:cs typeface="Arial" panose="020B0604020202020204" pitchFamily="34" charset="0"/>
              </a:rPr>
              <a:t>&lt;S/SILL OTR&gt;</a:t>
            </a:r>
          </a:p>
        </p:txBody>
      </p:sp>
      <p:sp>
        <p:nvSpPr>
          <p:cNvPr id="19480" name="TextBox 78"/>
          <p:cNvSpPr txBox="1">
            <a:spLocks noChangeArrowheads="1"/>
          </p:cNvSpPr>
          <p:nvPr/>
        </p:nvSpPr>
        <p:spPr bwMode="auto">
          <a:xfrm>
            <a:off x="2751138" y="3489325"/>
            <a:ext cx="804862" cy="153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 eaLnBrk="1" latinLnBrk="1" hangingPunct="1"/>
            <a:r>
              <a:rPr lang="en-US" altLang="ko-KR">
                <a:solidFill>
                  <a:schemeClr val="tx1"/>
                </a:solidFill>
                <a:ea typeface="HY헤드라인M" panose="02030600000101010101" pitchFamily="18" charset="-127"/>
                <a:cs typeface="Arial" panose="020B0604020202020204" pitchFamily="34" charset="0"/>
              </a:rPr>
              <a:t>&lt;S/SILL INR&gt;</a:t>
            </a:r>
          </a:p>
        </p:txBody>
      </p:sp>
      <p:sp>
        <p:nvSpPr>
          <p:cNvPr id="19481" name="TextBox 79"/>
          <p:cNvSpPr txBox="1">
            <a:spLocks noChangeArrowheads="1"/>
          </p:cNvSpPr>
          <p:nvPr/>
        </p:nvSpPr>
        <p:spPr bwMode="auto">
          <a:xfrm>
            <a:off x="6754813" y="2379663"/>
            <a:ext cx="1204912" cy="153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 eaLnBrk="1" latinLnBrk="1" hangingPunct="1"/>
            <a:r>
              <a:rPr lang="en-US" altLang="ko-KR">
                <a:solidFill>
                  <a:schemeClr val="tx1"/>
                </a:solidFill>
                <a:ea typeface="HY헤드라인M" panose="02030600000101010101" pitchFamily="18" charset="-127"/>
                <a:cs typeface="Arial" panose="020B0604020202020204" pitchFamily="34" charset="0"/>
              </a:rPr>
              <a:t>&lt;EXTN RR FLR FR&gt;</a:t>
            </a:r>
          </a:p>
        </p:txBody>
      </p:sp>
      <p:sp>
        <p:nvSpPr>
          <p:cNvPr id="19482" name="TextBox 81"/>
          <p:cNvSpPr txBox="1">
            <a:spLocks noChangeArrowheads="1"/>
          </p:cNvSpPr>
          <p:nvPr/>
        </p:nvSpPr>
        <p:spPr bwMode="auto">
          <a:xfrm>
            <a:off x="7688263" y="3619500"/>
            <a:ext cx="1277937" cy="153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 eaLnBrk="1" latinLnBrk="1" hangingPunct="1"/>
            <a:r>
              <a:rPr lang="en-US" altLang="ko-KR">
                <a:solidFill>
                  <a:schemeClr val="tx1"/>
                </a:solidFill>
                <a:ea typeface="HY헤드라인M" panose="02030600000101010101" pitchFamily="18" charset="-127"/>
                <a:cs typeface="Arial" panose="020B0604020202020204" pitchFamily="34" charset="0"/>
              </a:rPr>
              <a:t>&lt;DR IMPACT BEAM&gt;</a:t>
            </a:r>
          </a:p>
        </p:txBody>
      </p:sp>
      <p:sp>
        <p:nvSpPr>
          <p:cNvPr id="19483" name="TextBox 84"/>
          <p:cNvSpPr txBox="1">
            <a:spLocks noChangeArrowheads="1"/>
          </p:cNvSpPr>
          <p:nvPr/>
        </p:nvSpPr>
        <p:spPr bwMode="auto">
          <a:xfrm>
            <a:off x="8154988" y="5318125"/>
            <a:ext cx="1162050" cy="153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 eaLnBrk="1" latinLnBrk="1" hangingPunct="1"/>
            <a:r>
              <a:rPr lang="en-US" altLang="ko-KR">
                <a:solidFill>
                  <a:schemeClr val="tx1"/>
                </a:solidFill>
                <a:ea typeface="HY헤드라인M" panose="02030600000101010101" pitchFamily="18" charset="-127"/>
                <a:cs typeface="Arial" panose="020B0604020202020204" pitchFamily="34" charset="0"/>
              </a:rPr>
              <a:t>&lt;RR FLR SIDE FR&gt;</a:t>
            </a:r>
          </a:p>
        </p:txBody>
      </p:sp>
      <p:sp>
        <p:nvSpPr>
          <p:cNvPr id="19484" name="TextBox 85"/>
          <p:cNvSpPr txBox="1">
            <a:spLocks noChangeArrowheads="1"/>
          </p:cNvSpPr>
          <p:nvPr/>
        </p:nvSpPr>
        <p:spPr bwMode="auto">
          <a:xfrm>
            <a:off x="6754813" y="4926013"/>
            <a:ext cx="1012825" cy="153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 eaLnBrk="1" latinLnBrk="1" hangingPunct="1"/>
            <a:r>
              <a:rPr lang="en-US" altLang="ko-KR">
                <a:solidFill>
                  <a:schemeClr val="tx1"/>
                </a:solidFill>
                <a:ea typeface="HY헤드라인M" panose="02030600000101010101" pitchFamily="18" charset="-127"/>
                <a:cs typeface="Arial" panose="020B0604020202020204" pitchFamily="34" charset="0"/>
              </a:rPr>
              <a:t>&lt;CTR PLR OTR&gt;</a:t>
            </a:r>
          </a:p>
        </p:txBody>
      </p:sp>
      <p:sp>
        <p:nvSpPr>
          <p:cNvPr id="19485" name="TextBox 86"/>
          <p:cNvSpPr txBox="1">
            <a:spLocks noChangeArrowheads="1"/>
          </p:cNvSpPr>
          <p:nvPr/>
        </p:nvSpPr>
        <p:spPr bwMode="auto">
          <a:xfrm>
            <a:off x="6086475" y="4533900"/>
            <a:ext cx="963613" cy="153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 eaLnBrk="1" latinLnBrk="1" hangingPunct="1"/>
            <a:r>
              <a:rPr lang="en-US" altLang="ko-KR">
                <a:solidFill>
                  <a:schemeClr val="tx1"/>
                </a:solidFill>
                <a:ea typeface="HY헤드라인M" panose="02030600000101010101" pitchFamily="18" charset="-127"/>
                <a:cs typeface="Arial" panose="020B0604020202020204" pitchFamily="34" charset="0"/>
              </a:rPr>
              <a:t>&lt;CTR PLR INR&gt;</a:t>
            </a:r>
          </a:p>
        </p:txBody>
      </p:sp>
      <p:sp>
        <p:nvSpPr>
          <p:cNvPr id="19486" name="TextBox 91"/>
          <p:cNvSpPr txBox="1">
            <a:spLocks noChangeArrowheads="1"/>
          </p:cNvSpPr>
          <p:nvPr/>
        </p:nvSpPr>
        <p:spPr bwMode="auto">
          <a:xfrm>
            <a:off x="4552950" y="5122863"/>
            <a:ext cx="112077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 eaLnBrk="1" latinLnBrk="1" hangingPunct="1"/>
            <a:r>
              <a:rPr lang="en-US" altLang="ko-KR">
                <a:solidFill>
                  <a:schemeClr val="tx1"/>
                </a:solidFill>
                <a:ea typeface="HY헤드라인M" panose="02030600000101010101" pitchFamily="18" charset="-127"/>
                <a:cs typeface="Arial" panose="020B0604020202020204" pitchFamily="34" charset="0"/>
              </a:rPr>
              <a:t>&lt;REINF CTR FLR&gt;</a:t>
            </a:r>
          </a:p>
        </p:txBody>
      </p:sp>
      <p:sp>
        <p:nvSpPr>
          <p:cNvPr id="19487" name="TextBox 92"/>
          <p:cNvSpPr txBox="1">
            <a:spLocks noChangeArrowheads="1"/>
          </p:cNvSpPr>
          <p:nvPr/>
        </p:nvSpPr>
        <p:spPr bwMode="auto">
          <a:xfrm>
            <a:off x="1751013" y="4641850"/>
            <a:ext cx="949325" cy="153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 eaLnBrk="1" latinLnBrk="1" hangingPunct="1"/>
            <a:r>
              <a:rPr lang="en-US" altLang="ko-KR">
                <a:solidFill>
                  <a:schemeClr val="tx1"/>
                </a:solidFill>
                <a:ea typeface="HY헤드라인M" panose="02030600000101010101" pitchFamily="18" charset="-127"/>
                <a:cs typeface="Arial" panose="020B0604020202020204" pitchFamily="34" charset="0"/>
              </a:rPr>
              <a:t>&lt;FRT PLR INR&gt;</a:t>
            </a:r>
          </a:p>
        </p:txBody>
      </p:sp>
      <p:sp>
        <p:nvSpPr>
          <p:cNvPr id="19488" name="TextBox 95"/>
          <p:cNvSpPr txBox="1">
            <a:spLocks noChangeArrowheads="1"/>
          </p:cNvSpPr>
          <p:nvPr/>
        </p:nvSpPr>
        <p:spPr bwMode="auto">
          <a:xfrm>
            <a:off x="817563" y="4533900"/>
            <a:ext cx="998537" cy="153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 eaLnBrk="1" latinLnBrk="1" hangingPunct="1"/>
            <a:r>
              <a:rPr lang="en-US" altLang="ko-KR">
                <a:solidFill>
                  <a:schemeClr val="bg2"/>
                </a:solidFill>
                <a:ea typeface="HY헤드라인M" panose="02030600000101010101" pitchFamily="18" charset="-127"/>
                <a:cs typeface="Arial" panose="020B0604020202020204" pitchFamily="34" charset="0"/>
              </a:rPr>
              <a:t>&lt;FRT PLR OTR&gt;</a:t>
            </a:r>
          </a:p>
        </p:txBody>
      </p:sp>
      <p:sp>
        <p:nvSpPr>
          <p:cNvPr id="19489" name="TextBox 96"/>
          <p:cNvSpPr txBox="1">
            <a:spLocks noChangeArrowheads="1"/>
          </p:cNvSpPr>
          <p:nvPr/>
        </p:nvSpPr>
        <p:spPr bwMode="auto">
          <a:xfrm>
            <a:off x="2151063" y="2640013"/>
            <a:ext cx="1012825" cy="153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 eaLnBrk="1" latinLnBrk="1" hangingPunct="1"/>
            <a:r>
              <a:rPr lang="en-US" altLang="ko-KR">
                <a:solidFill>
                  <a:schemeClr val="tx1"/>
                </a:solidFill>
                <a:ea typeface="HY헤드라인M" panose="02030600000101010101" pitchFamily="18" charset="-127"/>
                <a:cs typeface="Arial" panose="020B0604020202020204" pitchFamily="34" charset="0"/>
              </a:rPr>
              <a:t>&lt;FRT OTR UPR&gt;</a:t>
            </a:r>
          </a:p>
        </p:txBody>
      </p:sp>
      <p:sp>
        <p:nvSpPr>
          <p:cNvPr id="19490" name="TextBox 97"/>
          <p:cNvSpPr txBox="1">
            <a:spLocks noChangeArrowheads="1"/>
          </p:cNvSpPr>
          <p:nvPr/>
        </p:nvSpPr>
        <p:spPr bwMode="auto">
          <a:xfrm>
            <a:off x="3752850" y="2052638"/>
            <a:ext cx="1160463" cy="153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 eaLnBrk="1" latinLnBrk="1" hangingPunct="1"/>
            <a:r>
              <a:rPr lang="en-US" altLang="ko-KR">
                <a:solidFill>
                  <a:schemeClr val="tx1"/>
                </a:solidFill>
                <a:ea typeface="HY헤드라인M" panose="02030600000101010101" pitchFamily="18" charset="-127"/>
                <a:cs typeface="Arial" panose="020B0604020202020204" pitchFamily="34" charset="0"/>
              </a:rPr>
              <a:t>&lt;ROOF SIDE OTR&gt;</a:t>
            </a:r>
          </a:p>
        </p:txBody>
      </p:sp>
      <p:sp>
        <p:nvSpPr>
          <p:cNvPr id="37" name="Rectangle 4"/>
          <p:cNvSpPr>
            <a:spLocks noChangeArrowheads="1"/>
          </p:cNvSpPr>
          <p:nvPr/>
        </p:nvSpPr>
        <p:spPr bwMode="auto">
          <a:xfrm>
            <a:off x="479108" y="267970"/>
            <a:ext cx="7643812" cy="504825"/>
          </a:xfrm>
          <a:prstGeom prst="rect">
            <a:avLst/>
          </a:prstGeom>
          <a:noFill/>
        </p:spPr>
        <p:txBody>
          <a:bodyPr/>
          <a:lstStyle/>
          <a:p>
            <a:pPr>
              <a:buFont typeface="Wingdings" panose="05000000000000000000" pitchFamily="2" charset="2"/>
              <a:buNone/>
              <a:defRPr/>
            </a:pPr>
            <a:r>
              <a:rPr lang="pt-BR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  <a:sym typeface="Wingdings 2" panose="05020102010507070707" pitchFamily="18" charset="2"/>
              </a:rPr>
              <a:t>MSB </a:t>
            </a:r>
            <a:r>
              <a:rPr lang="en-US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HOT STAMPING - PEÇAS</a:t>
            </a:r>
          </a:p>
        </p:txBody>
      </p:sp>
      <p:sp>
        <p:nvSpPr>
          <p:cNvPr id="2" name="TextBox 133">
            <a:extLst>
              <a:ext uri="{FF2B5EF4-FFF2-40B4-BE49-F238E27FC236}">
                <a16:creationId xmlns:a16="http://schemas.microsoft.com/office/drawing/2014/main" id="{7696170C-6CD5-E0D3-F3A4-484383789F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7665" y="780489"/>
            <a:ext cx="2736848" cy="11385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itchFamily="34" charset="-127"/>
              </a:defRPr>
            </a:lvl9pPr>
          </a:lstStyle>
          <a:p>
            <a:pPr>
              <a:lnSpc>
                <a:spcPts val="2100"/>
              </a:lnSpc>
              <a:defRPr/>
            </a:pPr>
            <a:r>
              <a:rPr lang="en-US" altLang="ko-KR" sz="1300" dirty="0">
                <a:solidFill>
                  <a:schemeClr val="accent5">
                    <a:lumMod val="50000"/>
                  </a:schemeClr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rPr>
              <a:t>“Da viga de </a:t>
            </a:r>
            <a:r>
              <a:rPr lang="en-US" altLang="ko-KR" sz="1300" dirty="0" err="1">
                <a:solidFill>
                  <a:schemeClr val="accent5">
                    <a:lumMod val="50000"/>
                  </a:schemeClr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rPr>
              <a:t>impacto</a:t>
            </a:r>
            <a:r>
              <a:rPr lang="en-US" altLang="ko-KR" sz="1300" dirty="0">
                <a:solidFill>
                  <a:schemeClr val="accent5">
                    <a:lumMod val="50000"/>
                  </a:schemeClr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rPr>
              <a:t> da porta </a:t>
            </a:r>
            <a:r>
              <a:rPr lang="en-US" altLang="ko-KR" sz="1300" dirty="0" err="1">
                <a:solidFill>
                  <a:schemeClr val="accent5">
                    <a:lumMod val="50000"/>
                  </a:schemeClr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rPr>
              <a:t>até</a:t>
            </a:r>
            <a:r>
              <a:rPr lang="en-US" altLang="ko-KR" sz="1300" dirty="0">
                <a:solidFill>
                  <a:schemeClr val="accent5">
                    <a:lumMod val="50000"/>
                  </a:schemeClr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rPr>
              <a:t> </a:t>
            </a:r>
            <a:r>
              <a:rPr lang="en-US" altLang="ko-KR" sz="1300" dirty="0" err="1">
                <a:solidFill>
                  <a:schemeClr val="accent5">
                    <a:lumMod val="50000"/>
                  </a:schemeClr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rPr>
              <a:t>montagens</a:t>
            </a:r>
            <a:r>
              <a:rPr lang="en-US" altLang="ko-KR" sz="1300" dirty="0">
                <a:solidFill>
                  <a:schemeClr val="accent5">
                    <a:lumMod val="50000"/>
                  </a:schemeClr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rPr>
              <a:t> </a:t>
            </a:r>
            <a:r>
              <a:rPr lang="en-US" altLang="ko-KR" sz="1300" dirty="0" err="1">
                <a:solidFill>
                  <a:schemeClr val="accent5">
                    <a:lumMod val="50000"/>
                  </a:schemeClr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rPr>
              <a:t>internas</a:t>
            </a:r>
            <a:r>
              <a:rPr lang="en-US" altLang="ko-KR" sz="1300" dirty="0">
                <a:solidFill>
                  <a:schemeClr val="accent5">
                    <a:lumMod val="50000"/>
                  </a:schemeClr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rPr>
              <a:t>, </a:t>
            </a:r>
            <a:r>
              <a:rPr lang="en-US" altLang="ko-KR" sz="1300" dirty="0" err="1">
                <a:solidFill>
                  <a:schemeClr val="accent5">
                    <a:lumMod val="50000"/>
                  </a:schemeClr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rPr>
              <a:t>possuimos</a:t>
            </a:r>
            <a:r>
              <a:rPr lang="en-US" altLang="ko-KR" sz="1300" dirty="0">
                <a:solidFill>
                  <a:schemeClr val="accent5">
                    <a:lumMod val="50000"/>
                  </a:schemeClr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rPr>
              <a:t>  </a:t>
            </a:r>
            <a:r>
              <a:rPr lang="en-US" altLang="ko-KR" sz="1300" dirty="0" err="1">
                <a:solidFill>
                  <a:schemeClr val="accent5">
                    <a:lumMod val="50000"/>
                  </a:schemeClr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rPr>
              <a:t>mais</a:t>
            </a:r>
            <a:r>
              <a:rPr lang="en-US" altLang="ko-KR" sz="1300" dirty="0">
                <a:solidFill>
                  <a:schemeClr val="accent5">
                    <a:lumMod val="50000"/>
                  </a:schemeClr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rPr>
              <a:t> de </a:t>
            </a:r>
            <a:r>
              <a:rPr lang="en-US" altLang="ko-KR" sz="1300" u="sng" dirty="0">
                <a:solidFill>
                  <a:srgbClr val="FF00FF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rPr>
              <a:t>20 </a:t>
            </a:r>
            <a:r>
              <a:rPr lang="en-US" altLang="ko-KR" sz="1300" u="sng" dirty="0" err="1">
                <a:solidFill>
                  <a:srgbClr val="FF00FF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rPr>
              <a:t>tipos</a:t>
            </a:r>
            <a:r>
              <a:rPr lang="en-US" altLang="ko-KR" sz="1300" dirty="0">
                <a:solidFill>
                  <a:schemeClr val="accent5">
                    <a:lumMod val="50000"/>
                  </a:schemeClr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rPr>
              <a:t> de </a:t>
            </a:r>
            <a:r>
              <a:rPr lang="en-US" altLang="ko-KR" sz="1300" dirty="0" err="1">
                <a:solidFill>
                  <a:schemeClr val="accent5">
                    <a:lumMod val="50000"/>
                  </a:schemeClr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rPr>
              <a:t>itens</a:t>
            </a:r>
            <a:r>
              <a:rPr lang="en-US" altLang="ko-KR" sz="1300" dirty="0">
                <a:solidFill>
                  <a:schemeClr val="accent5">
                    <a:lumMod val="50000"/>
                  </a:schemeClr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rPr>
              <a:t>"</a:t>
            </a:r>
            <a:endParaRPr lang="en-US" altLang="ko-KR" sz="1300" b="0" dirty="0">
              <a:solidFill>
                <a:schemeClr val="accent5">
                  <a:lumMod val="50000"/>
                </a:schemeClr>
              </a:solidFill>
              <a:latin typeface="현대하모니 L" panose="02020603020101020101" pitchFamily="18" charset="-127"/>
              <a:ea typeface="현대하모니 L" panose="02020603020101020101" pitchFamily="18" charset="-127"/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682F1547-9619-43D8-EE5A-4678AD9ABC27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8573730" y="910415"/>
            <a:ext cx="661806" cy="802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175193"/>
      </p:ext>
    </p:extLst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49" name="표 94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5308225"/>
              </p:ext>
            </p:extLst>
          </p:nvPr>
        </p:nvGraphicFramePr>
        <p:xfrm>
          <a:off x="812800" y="1052513"/>
          <a:ext cx="8312150" cy="1042988"/>
        </p:xfrm>
        <a:graphic>
          <a:graphicData uri="http://schemas.openxmlformats.org/drawingml/2006/table">
            <a:tbl>
              <a:tblPr/>
              <a:tblGrid>
                <a:gridCol w="20780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780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780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78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11797">
                <a:tc rowSpan="2"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Dotum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Dotum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5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303030"/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</a:rPr>
                        <a:t>PLANTAS MS</a:t>
                      </a:r>
                      <a:endParaRPr kumimoji="0" lang="ko-KR" altLang="en-US" sz="1500" b="0" i="0" u="none" strike="noStrike" cap="none" normalizeH="0" baseline="0" dirty="0">
                        <a:ln>
                          <a:noFill/>
                        </a:ln>
                        <a:solidFill>
                          <a:srgbClr val="303030"/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</a:endParaRPr>
                    </a:p>
                  </a:txBody>
                  <a:tcPr marL="84708" marR="84708" marT="41518" marB="4151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FBFBF"/>
                    </a:solidFill>
                  </a:tcPr>
                </a:tc>
                <a:tc gridSpan="3"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Dotum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Dotum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500" b="0" i="0" u="none" strike="noStrike" cap="none" normalizeH="0" baseline="0">
                          <a:ln>
                            <a:noFill/>
                          </a:ln>
                          <a:solidFill>
                            <a:srgbClr val="303030"/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</a:rPr>
                        <a:t>MS AUTOTECH</a:t>
                      </a:r>
                      <a:endParaRPr kumimoji="0" lang="ko-KR" altLang="en-US" sz="1500" b="0" i="0" u="none" strike="noStrike" cap="none" normalizeH="0" baseline="0">
                        <a:ln>
                          <a:noFill/>
                        </a:ln>
                        <a:solidFill>
                          <a:srgbClr val="303030"/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</a:endParaRPr>
                    </a:p>
                  </a:txBody>
                  <a:tcPr marL="84708" marR="84708" marT="41518" marB="4151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FBFB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pt-BR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pt-B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1797">
                <a:tc vMerge="1">
                  <a:txBody>
                    <a:bodyPr/>
                    <a:lstStyle/>
                    <a:p>
                      <a:endParaRPr lang="pt-BR"/>
                    </a:p>
                  </a:txBody>
                  <a:tcPr/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Dotum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Dotum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500" b="0" i="0" u="none" strike="noStrike" cap="none" normalizeH="0" baseline="0">
                          <a:ln>
                            <a:noFill/>
                          </a:ln>
                          <a:solidFill>
                            <a:srgbClr val="303030"/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</a:rPr>
                        <a:t>Ye San, KR</a:t>
                      </a:r>
                      <a:endParaRPr kumimoji="0" lang="ko-KR" altLang="en-US" sz="1500" b="0" i="0" u="none" strike="noStrike" cap="none" normalizeH="0" baseline="0">
                        <a:ln>
                          <a:noFill/>
                        </a:ln>
                        <a:solidFill>
                          <a:srgbClr val="303030"/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</a:endParaRPr>
                    </a:p>
                  </a:txBody>
                  <a:tcPr marL="84708" marR="84708" marT="41518" marB="4151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Dotum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Dotum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500" b="0" i="0" u="none" strike="noStrike" cap="none" normalizeH="0" baseline="0">
                          <a:ln>
                            <a:noFill/>
                          </a:ln>
                          <a:solidFill>
                            <a:srgbClr val="303030"/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</a:rPr>
                        <a:t>Gyeongju, KR</a:t>
                      </a:r>
                    </a:p>
                  </a:txBody>
                  <a:tcPr marL="84708" marR="84708" marT="41518" marB="4151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Dotum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Dotum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500" b="0" i="0" u="none" strike="noStrike" cap="none" normalizeH="0" baseline="0">
                          <a:ln>
                            <a:noFill/>
                          </a:ln>
                          <a:solidFill>
                            <a:srgbClr val="303030"/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</a:rPr>
                        <a:t>TOTAL</a:t>
                      </a:r>
                    </a:p>
                  </a:txBody>
                  <a:tcPr marL="84708" marR="84708" marT="41518" marB="4151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9394"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Dotum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Dotum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5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303030"/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</a:rPr>
                        <a:t>QUANTIDADE</a:t>
                      </a:r>
                      <a:endParaRPr kumimoji="0" lang="ko-KR" altLang="en-US" sz="1500" b="0" i="0" u="none" strike="noStrike" cap="none" normalizeH="0" baseline="0" dirty="0">
                        <a:ln>
                          <a:noFill/>
                        </a:ln>
                        <a:solidFill>
                          <a:srgbClr val="303030"/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</a:endParaRPr>
                    </a:p>
                  </a:txBody>
                  <a:tcPr marL="84708" marR="84708" marT="41518" marB="4151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Dotum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Dotum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5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303030"/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</a:rPr>
                        <a:t>23</a:t>
                      </a:r>
                      <a:endParaRPr kumimoji="0" lang="ko-KR" altLang="en-US" sz="1500" b="0" i="0" u="none" strike="noStrike" cap="none" normalizeH="0" baseline="0" dirty="0">
                        <a:ln>
                          <a:noFill/>
                        </a:ln>
                        <a:solidFill>
                          <a:srgbClr val="303030"/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</a:endParaRPr>
                    </a:p>
                  </a:txBody>
                  <a:tcPr marL="84708" marR="84708" marT="41518" marB="4151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Dotum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Dotum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5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303030"/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</a:rPr>
                        <a:t>16</a:t>
                      </a:r>
                      <a:endParaRPr kumimoji="0" lang="ko-KR" altLang="en-US" sz="1500" b="0" i="0" u="none" strike="noStrike" cap="none" normalizeH="0" baseline="0" dirty="0">
                        <a:ln>
                          <a:noFill/>
                        </a:ln>
                        <a:solidFill>
                          <a:srgbClr val="303030"/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</a:endParaRPr>
                    </a:p>
                  </a:txBody>
                  <a:tcPr marL="84708" marR="84708" marT="41518" marB="4151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Dotum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Dotum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itchFamily="34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itchFamily="34" charset="-127"/>
                          <a:ea typeface="굴림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5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303030"/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</a:rPr>
                        <a:t>39</a:t>
                      </a:r>
                      <a:endParaRPr kumimoji="0" lang="ko-KR" altLang="en-US" sz="1500" b="0" i="0" u="none" strike="noStrike" cap="none" normalizeH="0" baseline="0" dirty="0">
                        <a:ln>
                          <a:noFill/>
                        </a:ln>
                        <a:solidFill>
                          <a:srgbClr val="303030"/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</a:endParaRPr>
                    </a:p>
                  </a:txBody>
                  <a:tcPr marL="84708" marR="84708" marT="41518" marB="4151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21525" name="그룹 2"/>
          <p:cNvGrpSpPr>
            <a:grpSpLocks/>
          </p:cNvGrpSpPr>
          <p:nvPr/>
        </p:nvGrpSpPr>
        <p:grpSpPr bwMode="auto">
          <a:xfrm>
            <a:off x="715963" y="2971800"/>
            <a:ext cx="4410075" cy="3417854"/>
            <a:chOff x="1648935" y="2971832"/>
            <a:chExt cx="3702024" cy="3417411"/>
          </a:xfrm>
        </p:grpSpPr>
        <p:sp>
          <p:nvSpPr>
            <p:cNvPr id="21559" name="직사각형 120"/>
            <p:cNvSpPr>
              <a:spLocks noChangeArrowheads="1"/>
            </p:cNvSpPr>
            <p:nvPr/>
          </p:nvSpPr>
          <p:spPr bwMode="auto">
            <a:xfrm>
              <a:off x="4101712" y="3523977"/>
              <a:ext cx="1174134" cy="2565700"/>
            </a:xfrm>
            <a:prstGeom prst="rect">
              <a:avLst/>
            </a:prstGeom>
            <a:solidFill>
              <a:srgbClr val="FFFF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80147" tIns="40074" rIns="80147" bIns="40074"/>
            <a:lstStyle>
              <a:lvl1pPr marL="331788" indent="-331788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ct val="50000"/>
                </a:spcBef>
              </a:pPr>
              <a:endParaRPr lang="ko-KR" altLang="en-US" sz="1200">
                <a:solidFill>
                  <a:srgbClr val="5F5F5F"/>
                </a:solidFill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cxnSp>
          <p:nvCxnSpPr>
            <p:cNvPr id="9" name="직선 연결선 8"/>
            <p:cNvCxnSpPr>
              <a:endCxn id="21590" idx="3"/>
            </p:cNvCxnSpPr>
            <p:nvPr/>
          </p:nvCxnSpPr>
          <p:spPr bwMode="auto">
            <a:xfrm flipV="1">
              <a:off x="2684382" y="4148018"/>
              <a:ext cx="1380596" cy="771425"/>
            </a:xfrm>
            <a:prstGeom prst="line">
              <a:avLst/>
            </a:prstGeom>
            <a:ln w="38100">
              <a:solidFill>
                <a:srgbClr val="92D050"/>
              </a:solidFill>
              <a:headEnd type="none" w="med" len="med"/>
              <a:tailEnd type="none" w="med" len="med"/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0" name="직선 연결선 9"/>
            <p:cNvCxnSpPr>
              <a:stCxn id="21584" idx="2"/>
              <a:endCxn id="21592" idx="3"/>
            </p:cNvCxnSpPr>
            <p:nvPr/>
          </p:nvCxnSpPr>
          <p:spPr bwMode="auto">
            <a:xfrm flipV="1">
              <a:off x="2685715" y="3748019"/>
              <a:ext cx="1373933" cy="1973006"/>
            </a:xfrm>
            <a:prstGeom prst="line">
              <a:avLst/>
            </a:prstGeom>
            <a:ln w="38100">
              <a:headEnd type="none" w="med" len="med"/>
              <a:tailEnd type="none" w="med" len="med"/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1" name="직선 연결선 10"/>
            <p:cNvCxnSpPr>
              <a:stCxn id="21576" idx="7"/>
              <a:endCxn id="21591" idx="3"/>
            </p:cNvCxnSpPr>
            <p:nvPr/>
          </p:nvCxnSpPr>
          <p:spPr bwMode="auto">
            <a:xfrm rot="5400000" flipH="1" flipV="1">
              <a:off x="2562387" y="4595586"/>
              <a:ext cx="947614" cy="655650"/>
            </a:xfrm>
            <a:prstGeom prst="line">
              <a:avLst/>
            </a:prstGeom>
            <a:ln w="38100">
              <a:solidFill>
                <a:srgbClr val="C00000"/>
              </a:solidFill>
              <a:headEnd type="none" w="med" len="med"/>
              <a:tailEnd type="none" w="med" len="med"/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sp>
          <p:nvSpPr>
            <p:cNvPr id="21563" name="Line 5"/>
            <p:cNvSpPr>
              <a:spLocks noChangeShapeType="1"/>
            </p:cNvSpPr>
            <p:nvPr/>
          </p:nvSpPr>
          <p:spPr bwMode="auto">
            <a:xfrm>
              <a:off x="2059168" y="6096265"/>
              <a:ext cx="3291791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ko-KR" altLang="en-US"/>
            </a:p>
          </p:txBody>
        </p:sp>
        <p:sp>
          <p:nvSpPr>
            <p:cNvPr id="21564" name="Line 18"/>
            <p:cNvSpPr>
              <a:spLocks noChangeShapeType="1"/>
            </p:cNvSpPr>
            <p:nvPr/>
          </p:nvSpPr>
          <p:spPr bwMode="auto">
            <a:xfrm flipV="1">
              <a:off x="4833075" y="3530566"/>
              <a:ext cx="0" cy="2565699"/>
            </a:xfrm>
            <a:prstGeom prst="line">
              <a:avLst/>
            </a:prstGeom>
            <a:noFill/>
            <a:ln w="12700">
              <a:solidFill>
                <a:srgbClr val="C0C0C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ko-KR" altLang="en-US"/>
            </a:p>
          </p:txBody>
        </p:sp>
        <p:sp>
          <p:nvSpPr>
            <p:cNvPr id="21565" name="Line 19"/>
            <p:cNvSpPr>
              <a:spLocks noChangeShapeType="1"/>
            </p:cNvSpPr>
            <p:nvPr/>
          </p:nvSpPr>
          <p:spPr bwMode="auto">
            <a:xfrm flipV="1">
              <a:off x="4097759" y="3534519"/>
              <a:ext cx="0" cy="2565700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ko-KR" altLang="en-US"/>
            </a:p>
          </p:txBody>
        </p:sp>
        <p:sp>
          <p:nvSpPr>
            <p:cNvPr id="21566" name="Line 20"/>
            <p:cNvSpPr>
              <a:spLocks noChangeShapeType="1"/>
            </p:cNvSpPr>
            <p:nvPr/>
          </p:nvSpPr>
          <p:spPr bwMode="auto">
            <a:xfrm flipV="1">
              <a:off x="3399341" y="3534519"/>
              <a:ext cx="0" cy="2565700"/>
            </a:xfrm>
            <a:prstGeom prst="line">
              <a:avLst/>
            </a:prstGeom>
            <a:noFill/>
            <a:ln w="12700">
              <a:solidFill>
                <a:srgbClr val="C0C0C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ko-KR" altLang="en-US"/>
            </a:p>
          </p:txBody>
        </p:sp>
        <p:sp>
          <p:nvSpPr>
            <p:cNvPr id="21567" name="Line 21"/>
            <p:cNvSpPr>
              <a:spLocks noChangeShapeType="1"/>
            </p:cNvSpPr>
            <p:nvPr/>
          </p:nvSpPr>
          <p:spPr bwMode="auto">
            <a:xfrm flipV="1">
              <a:off x="2681156" y="3534519"/>
              <a:ext cx="0" cy="2565700"/>
            </a:xfrm>
            <a:prstGeom prst="line">
              <a:avLst/>
            </a:prstGeom>
            <a:noFill/>
            <a:ln w="12700">
              <a:solidFill>
                <a:srgbClr val="C0C0C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ko-KR" altLang="en-US"/>
            </a:p>
          </p:txBody>
        </p:sp>
        <p:sp>
          <p:nvSpPr>
            <p:cNvPr id="21568" name="Text Box 58"/>
            <p:cNvSpPr txBox="1">
              <a:spLocks noChangeArrowheads="1"/>
            </p:cNvSpPr>
            <p:nvPr/>
          </p:nvSpPr>
          <p:spPr bwMode="auto">
            <a:xfrm>
              <a:off x="2519070" y="6123939"/>
              <a:ext cx="455949" cy="2187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15777" tIns="9466" rIns="15777" bIns="9466">
              <a:spAutoFit/>
            </a:bodyPr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ko-KR" sz="1600">
                  <a:latin typeface="현대하모니 M" panose="02020603020101020101" pitchFamily="18" charset="-127"/>
                  <a:ea typeface="현대하모니 M" panose="02020603020101020101" pitchFamily="18" charset="-127"/>
                </a:rPr>
                <a:t>2010 </a:t>
              </a:r>
              <a:endParaRPr lang="ko-KR" altLang="en-US" sz="1600"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sp>
          <p:nvSpPr>
            <p:cNvPr id="21569" name="Text Box 60"/>
            <p:cNvSpPr txBox="1">
              <a:spLocks noChangeArrowheads="1"/>
            </p:cNvSpPr>
            <p:nvPr/>
          </p:nvSpPr>
          <p:spPr bwMode="auto">
            <a:xfrm>
              <a:off x="3238573" y="6123939"/>
              <a:ext cx="465424" cy="2653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15777" tIns="9466" rIns="15777" bIns="9466">
              <a:spAutoFit/>
            </a:bodyPr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ko-KR" sz="1600" dirty="0">
                  <a:latin typeface="현대하모니 M" panose="02020603020101020101" pitchFamily="18" charset="-127"/>
                  <a:ea typeface="현대하모니 M" panose="02020603020101020101" pitchFamily="18" charset="-127"/>
                </a:rPr>
                <a:t>2018 </a:t>
              </a:r>
              <a:endParaRPr lang="ko-KR" altLang="en-US" sz="1600" dirty="0"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sp>
          <p:nvSpPr>
            <p:cNvPr id="21570" name="Text Box 61"/>
            <p:cNvSpPr txBox="1">
              <a:spLocks noChangeArrowheads="1"/>
            </p:cNvSpPr>
            <p:nvPr/>
          </p:nvSpPr>
          <p:spPr bwMode="auto">
            <a:xfrm>
              <a:off x="3956758" y="6123939"/>
              <a:ext cx="414290" cy="2653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15777" tIns="9466" rIns="15777" bIns="9466">
              <a:spAutoFit/>
            </a:bodyPr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ko-KR" sz="1600" dirty="0">
                  <a:latin typeface="현대하모니 M" panose="02020603020101020101" pitchFamily="18" charset="-127"/>
                  <a:ea typeface="현대하모니 M" panose="02020603020101020101" pitchFamily="18" charset="-127"/>
                </a:rPr>
                <a:t>2022</a:t>
              </a:r>
              <a:endParaRPr lang="ko-KR" altLang="en-US" sz="1600" dirty="0"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sp>
          <p:nvSpPr>
            <p:cNvPr id="21571" name="Line 6"/>
            <p:cNvSpPr>
              <a:spLocks noChangeShapeType="1"/>
            </p:cNvSpPr>
            <p:nvPr/>
          </p:nvSpPr>
          <p:spPr bwMode="auto">
            <a:xfrm flipV="1">
              <a:off x="2061804" y="3426462"/>
              <a:ext cx="0" cy="2669803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ko-KR" altLang="en-US"/>
            </a:p>
          </p:txBody>
        </p:sp>
        <p:sp>
          <p:nvSpPr>
            <p:cNvPr id="21572" name="Text Box 11"/>
            <p:cNvSpPr txBox="1">
              <a:spLocks noChangeArrowheads="1"/>
            </p:cNvSpPr>
            <p:nvPr/>
          </p:nvSpPr>
          <p:spPr bwMode="gray">
            <a:xfrm>
              <a:off x="2530930" y="4924767"/>
              <a:ext cx="300452" cy="2055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80147" tIns="40074" rIns="80147" bIns="40074" anchor="ctr">
              <a:spAutoFit/>
            </a:bodyPr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r>
                <a:rPr lang="en-US" altLang="ko-KR" sz="1100">
                  <a:latin typeface="현대하모니 M" panose="02020603020101020101" pitchFamily="18" charset="-127"/>
                  <a:ea typeface="현대하모니 M" panose="02020603020101020101" pitchFamily="18" charset="-127"/>
                </a:rPr>
                <a:t>5%</a:t>
              </a:r>
            </a:p>
          </p:txBody>
        </p:sp>
        <p:sp>
          <p:nvSpPr>
            <p:cNvPr id="21573" name="Text Box 61"/>
            <p:cNvSpPr txBox="1">
              <a:spLocks noChangeArrowheads="1"/>
            </p:cNvSpPr>
            <p:nvPr/>
          </p:nvSpPr>
          <p:spPr bwMode="auto">
            <a:xfrm>
              <a:off x="4692074" y="6123939"/>
              <a:ext cx="414290" cy="2653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15777" tIns="9466" rIns="15777" bIns="9466">
              <a:spAutoFit/>
            </a:bodyPr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ko-KR" sz="1600" dirty="0">
                  <a:latin typeface="현대하모니 M" panose="02020603020101020101" pitchFamily="18" charset="-127"/>
                  <a:ea typeface="현대하모니 M" panose="02020603020101020101" pitchFamily="18" charset="-127"/>
                </a:rPr>
                <a:t>2025</a:t>
              </a:r>
              <a:endParaRPr lang="ko-KR" altLang="en-US" sz="1600" dirty="0"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sp>
          <p:nvSpPr>
            <p:cNvPr id="21574" name="타원 22"/>
            <p:cNvSpPr>
              <a:spLocks noChangeArrowheads="1"/>
            </p:cNvSpPr>
            <p:nvPr/>
          </p:nvSpPr>
          <p:spPr bwMode="auto">
            <a:xfrm>
              <a:off x="2631080" y="5696981"/>
              <a:ext cx="89608" cy="102786"/>
            </a:xfrm>
            <a:prstGeom prst="ellipse">
              <a:avLst/>
            </a:prstGeom>
            <a:solidFill>
              <a:srgbClr val="4F81BD"/>
            </a:solidFill>
            <a:ln w="25400" algn="ctr">
              <a:solidFill>
                <a:srgbClr val="385D8A"/>
              </a:solidFill>
              <a:round/>
              <a:headEnd/>
              <a:tailEnd/>
            </a:ln>
          </p:spPr>
          <p:txBody>
            <a:bodyPr lIns="80147" tIns="40074" rIns="80147" bIns="40074" anchor="ctr"/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endParaRPr kumimoji="0" lang="ko-KR" altLang="en-US" sz="1600">
                <a:solidFill>
                  <a:srgbClr val="FFFFFF"/>
                </a:solidFill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sp>
          <p:nvSpPr>
            <p:cNvPr id="21575" name="타원 23"/>
            <p:cNvSpPr>
              <a:spLocks noChangeArrowheads="1"/>
            </p:cNvSpPr>
            <p:nvPr/>
          </p:nvSpPr>
          <p:spPr bwMode="auto">
            <a:xfrm>
              <a:off x="2627128" y="4858879"/>
              <a:ext cx="90926" cy="102786"/>
            </a:xfrm>
            <a:prstGeom prst="ellipse">
              <a:avLst/>
            </a:prstGeom>
            <a:solidFill>
              <a:srgbClr val="9BBB59"/>
            </a:solidFill>
            <a:ln w="25400" algn="ctr">
              <a:solidFill>
                <a:srgbClr val="71893F"/>
              </a:solidFill>
              <a:round/>
              <a:headEnd/>
              <a:tailEnd/>
            </a:ln>
          </p:spPr>
          <p:txBody>
            <a:bodyPr lIns="80147" tIns="40074" rIns="80147" bIns="40074" anchor="ctr"/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endParaRPr kumimoji="0" lang="ko-KR" altLang="en-US" sz="1600">
                <a:solidFill>
                  <a:srgbClr val="FFFFFF"/>
                </a:solidFill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sp>
          <p:nvSpPr>
            <p:cNvPr id="21576" name="타원 24"/>
            <p:cNvSpPr>
              <a:spLocks noChangeArrowheads="1"/>
            </p:cNvSpPr>
            <p:nvPr/>
          </p:nvSpPr>
          <p:spPr bwMode="auto">
            <a:xfrm>
              <a:off x="2629763" y="5382033"/>
              <a:ext cx="90926" cy="101469"/>
            </a:xfrm>
            <a:prstGeom prst="ellipse">
              <a:avLst/>
            </a:prstGeom>
            <a:solidFill>
              <a:srgbClr val="C0504D"/>
            </a:solidFill>
            <a:ln w="25400" algn="ctr">
              <a:solidFill>
                <a:srgbClr val="8C3836"/>
              </a:solidFill>
              <a:round/>
              <a:headEnd/>
              <a:tailEnd/>
            </a:ln>
          </p:spPr>
          <p:txBody>
            <a:bodyPr lIns="80147" tIns="40074" rIns="80147" bIns="40074" anchor="ctr"/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endParaRPr kumimoji="0" lang="ko-KR" altLang="en-US" sz="1600">
                <a:solidFill>
                  <a:srgbClr val="FFFFFF"/>
                </a:solidFill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sp>
          <p:nvSpPr>
            <p:cNvPr id="21577" name="타원 25"/>
            <p:cNvSpPr>
              <a:spLocks noChangeArrowheads="1"/>
            </p:cNvSpPr>
            <p:nvPr/>
          </p:nvSpPr>
          <p:spPr bwMode="auto">
            <a:xfrm>
              <a:off x="2635034" y="5109255"/>
              <a:ext cx="90926" cy="102786"/>
            </a:xfrm>
            <a:prstGeom prst="ellipse">
              <a:avLst/>
            </a:prstGeom>
            <a:solidFill>
              <a:srgbClr val="F79646"/>
            </a:solidFill>
            <a:ln w="25400" algn="ctr">
              <a:solidFill>
                <a:srgbClr val="B66D31"/>
              </a:solidFill>
              <a:round/>
              <a:headEnd/>
              <a:tailEnd/>
            </a:ln>
          </p:spPr>
          <p:txBody>
            <a:bodyPr lIns="80147" tIns="40074" rIns="80147" bIns="40074" anchor="ctr"/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endParaRPr kumimoji="0" lang="ko-KR" altLang="en-US" sz="1600">
                <a:solidFill>
                  <a:srgbClr val="FFFFFF"/>
                </a:solidFill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pic>
          <p:nvPicPr>
            <p:cNvPr id="21578" name="Picture 2" descr="C:\Users\mschoi.MS-GLOBAL\Pictures\contents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15983" y="5302967"/>
              <a:ext cx="368976" cy="3004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1579" name="Picture 3" descr="C:\Users\mschoi.MS-GLOBAL\Pictures\contents1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15983" y="4786401"/>
              <a:ext cx="368976" cy="3030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1580" name="Picture 4" descr="C:\Users\mschoi.MS-GLOBAL\Pictures\contents2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15983" y="5055226"/>
              <a:ext cx="368976" cy="3017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1581" name="Picture 5" descr="C:\Users\mschoi.MS-GLOBAL\Pictures\contents4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15983" y="5566521"/>
              <a:ext cx="368976" cy="3017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582" name="타원 30"/>
            <p:cNvSpPr>
              <a:spLocks noChangeArrowheads="1"/>
            </p:cNvSpPr>
            <p:nvPr/>
          </p:nvSpPr>
          <p:spPr bwMode="auto">
            <a:xfrm>
              <a:off x="3350583" y="5089488"/>
              <a:ext cx="90927" cy="102786"/>
            </a:xfrm>
            <a:prstGeom prst="ellipse">
              <a:avLst/>
            </a:prstGeom>
            <a:solidFill>
              <a:srgbClr val="F79646"/>
            </a:solidFill>
            <a:ln w="25400" algn="ctr">
              <a:solidFill>
                <a:srgbClr val="B66D31"/>
              </a:solidFill>
              <a:round/>
              <a:headEnd/>
              <a:tailEnd/>
            </a:ln>
          </p:spPr>
          <p:txBody>
            <a:bodyPr lIns="80147" tIns="40074" rIns="80147" bIns="40074" anchor="ctr"/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endParaRPr kumimoji="0" lang="ko-KR" altLang="en-US" sz="1600">
                <a:solidFill>
                  <a:srgbClr val="FFFFFF"/>
                </a:solidFill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sp>
          <p:nvSpPr>
            <p:cNvPr id="21583" name="Text Box 11"/>
            <p:cNvSpPr txBox="1">
              <a:spLocks noChangeArrowheads="1"/>
            </p:cNvSpPr>
            <p:nvPr/>
          </p:nvSpPr>
          <p:spPr bwMode="gray">
            <a:xfrm>
              <a:off x="2530930" y="4655942"/>
              <a:ext cx="300452" cy="2055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80147" tIns="40074" rIns="80147" bIns="40074" anchor="ctr">
              <a:spAutoFit/>
            </a:bodyPr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r>
                <a:rPr lang="en-US" altLang="ko-KR" sz="1100">
                  <a:latin typeface="현대하모니 M" panose="02020603020101020101" pitchFamily="18" charset="-127"/>
                  <a:ea typeface="현대하모니 M" panose="02020603020101020101" pitchFamily="18" charset="-127"/>
                </a:rPr>
                <a:t>3%</a:t>
              </a:r>
            </a:p>
          </p:txBody>
        </p:sp>
        <p:sp>
          <p:nvSpPr>
            <p:cNvPr id="21584" name="Text Box 11"/>
            <p:cNvSpPr txBox="1">
              <a:spLocks noChangeArrowheads="1"/>
            </p:cNvSpPr>
            <p:nvPr/>
          </p:nvSpPr>
          <p:spPr bwMode="gray">
            <a:xfrm>
              <a:off x="2534884" y="5520400"/>
              <a:ext cx="300452" cy="2055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80147" tIns="40074" rIns="80147" bIns="40074" anchor="ctr">
              <a:spAutoFit/>
            </a:bodyPr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r>
                <a:rPr lang="en-US" altLang="ko-KR" sz="1100">
                  <a:latin typeface="현대하모니 M" panose="02020603020101020101" pitchFamily="18" charset="-127"/>
                  <a:ea typeface="현대하모니 M" panose="02020603020101020101" pitchFamily="18" charset="-127"/>
                </a:rPr>
                <a:t>1%</a:t>
              </a:r>
            </a:p>
          </p:txBody>
        </p:sp>
        <p:sp>
          <p:nvSpPr>
            <p:cNvPr id="21585" name="Text Box 11"/>
            <p:cNvSpPr txBox="1">
              <a:spLocks noChangeArrowheads="1"/>
            </p:cNvSpPr>
            <p:nvPr/>
          </p:nvSpPr>
          <p:spPr bwMode="gray">
            <a:xfrm>
              <a:off x="2533565" y="5206770"/>
              <a:ext cx="300452" cy="2055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80147" tIns="40074" rIns="80147" bIns="40074" anchor="ctr">
              <a:spAutoFit/>
            </a:bodyPr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r>
                <a:rPr lang="en-US" altLang="ko-KR" sz="1100">
                  <a:latin typeface="현대하모니 M" panose="02020603020101020101" pitchFamily="18" charset="-127"/>
                  <a:ea typeface="현대하모니 M" panose="02020603020101020101" pitchFamily="18" charset="-127"/>
                </a:rPr>
                <a:t>1%</a:t>
              </a:r>
            </a:p>
          </p:txBody>
        </p:sp>
        <p:sp>
          <p:nvSpPr>
            <p:cNvPr id="21586" name="Text Box 11"/>
            <p:cNvSpPr txBox="1">
              <a:spLocks noChangeArrowheads="1"/>
            </p:cNvSpPr>
            <p:nvPr/>
          </p:nvSpPr>
          <p:spPr bwMode="gray">
            <a:xfrm>
              <a:off x="3216171" y="4143329"/>
              <a:ext cx="366340" cy="2055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80147" tIns="40074" rIns="80147" bIns="40074" anchor="ctr">
              <a:spAutoFit/>
            </a:bodyPr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r>
                <a:rPr lang="en-US" altLang="ko-KR" sz="1100">
                  <a:latin typeface="현대하모니 M" panose="02020603020101020101" pitchFamily="18" charset="-127"/>
                  <a:ea typeface="현대하모니 M" panose="02020603020101020101" pitchFamily="18" charset="-127"/>
                </a:rPr>
                <a:t>11%</a:t>
              </a:r>
            </a:p>
          </p:txBody>
        </p:sp>
        <p:sp>
          <p:nvSpPr>
            <p:cNvPr id="21587" name="Text Box 11"/>
            <p:cNvSpPr txBox="1">
              <a:spLocks noChangeArrowheads="1"/>
            </p:cNvSpPr>
            <p:nvPr/>
          </p:nvSpPr>
          <p:spPr bwMode="gray">
            <a:xfrm>
              <a:off x="3975206" y="3444911"/>
              <a:ext cx="366340" cy="2055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80147" tIns="40074" rIns="80147" bIns="40074" anchor="ctr">
              <a:spAutoFit/>
            </a:bodyPr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r>
                <a:rPr lang="en-US" altLang="ko-KR" sz="1100">
                  <a:latin typeface="현대하모니 M" panose="02020603020101020101" pitchFamily="18" charset="-127"/>
                  <a:ea typeface="현대하모니 M" panose="02020603020101020101" pitchFamily="18" charset="-127"/>
                </a:rPr>
                <a:t>17%</a:t>
              </a:r>
            </a:p>
          </p:txBody>
        </p:sp>
        <p:cxnSp>
          <p:nvCxnSpPr>
            <p:cNvPr id="37" name="직선 연결선 36"/>
            <p:cNvCxnSpPr/>
            <p:nvPr/>
          </p:nvCxnSpPr>
          <p:spPr bwMode="auto">
            <a:xfrm flipV="1">
              <a:off x="4099626" y="3533734"/>
              <a:ext cx="648987" cy="571426"/>
            </a:xfrm>
            <a:prstGeom prst="line">
              <a:avLst/>
            </a:prstGeom>
            <a:ln w="38100">
              <a:solidFill>
                <a:srgbClr val="92D050"/>
              </a:solidFill>
              <a:headEnd type="none" w="med" len="med"/>
              <a:tailEnd type="none" w="med" len="med"/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38" name="직선 연결선 37"/>
            <p:cNvCxnSpPr/>
            <p:nvPr/>
          </p:nvCxnSpPr>
          <p:spPr bwMode="auto">
            <a:xfrm flipV="1">
              <a:off x="3405331" y="3519449"/>
              <a:ext cx="1343283" cy="899995"/>
            </a:xfrm>
            <a:prstGeom prst="line">
              <a:avLst/>
            </a:prstGeom>
            <a:ln w="38100">
              <a:solidFill>
                <a:srgbClr val="C00000"/>
              </a:solidFill>
              <a:headEnd type="none" w="med" len="med"/>
              <a:tailEnd type="none" w="med" len="med"/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sp>
          <p:nvSpPr>
            <p:cNvPr id="21590" name="타원 38"/>
            <p:cNvSpPr>
              <a:spLocks noChangeArrowheads="1"/>
            </p:cNvSpPr>
            <p:nvPr/>
          </p:nvSpPr>
          <p:spPr bwMode="auto">
            <a:xfrm>
              <a:off x="4051637" y="4049768"/>
              <a:ext cx="90927" cy="101468"/>
            </a:xfrm>
            <a:prstGeom prst="ellipse">
              <a:avLst/>
            </a:prstGeom>
            <a:solidFill>
              <a:srgbClr val="9BBB59"/>
            </a:solidFill>
            <a:ln w="25400" algn="ctr">
              <a:solidFill>
                <a:srgbClr val="71893F"/>
              </a:solidFill>
              <a:round/>
              <a:headEnd/>
              <a:tailEnd/>
            </a:ln>
          </p:spPr>
          <p:txBody>
            <a:bodyPr lIns="80147" tIns="40074" rIns="80147" bIns="40074" anchor="ctr"/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endParaRPr kumimoji="0" lang="ko-KR" altLang="en-US" sz="1600">
                <a:solidFill>
                  <a:srgbClr val="FFFFFF"/>
                </a:solidFill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sp>
          <p:nvSpPr>
            <p:cNvPr id="21591" name="타원 39"/>
            <p:cNvSpPr>
              <a:spLocks noChangeArrowheads="1"/>
            </p:cNvSpPr>
            <p:nvPr/>
          </p:nvSpPr>
          <p:spPr bwMode="auto">
            <a:xfrm>
              <a:off x="3350583" y="4363397"/>
              <a:ext cx="92244" cy="104103"/>
            </a:xfrm>
            <a:prstGeom prst="ellipse">
              <a:avLst/>
            </a:prstGeom>
            <a:solidFill>
              <a:srgbClr val="C0504D"/>
            </a:solidFill>
            <a:ln w="25400" algn="ctr">
              <a:solidFill>
                <a:srgbClr val="8C3836"/>
              </a:solidFill>
              <a:round/>
              <a:headEnd/>
              <a:tailEnd/>
            </a:ln>
          </p:spPr>
          <p:txBody>
            <a:bodyPr lIns="80147" tIns="40074" rIns="80147" bIns="40074" anchor="ctr"/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endParaRPr kumimoji="0" lang="ko-KR" altLang="en-US" sz="1600">
                <a:solidFill>
                  <a:srgbClr val="FFFFFF"/>
                </a:solidFill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sp>
          <p:nvSpPr>
            <p:cNvPr id="21592" name="타원 40"/>
            <p:cNvSpPr>
              <a:spLocks noChangeArrowheads="1"/>
            </p:cNvSpPr>
            <p:nvPr/>
          </p:nvSpPr>
          <p:spPr bwMode="auto">
            <a:xfrm>
              <a:off x="4046366" y="3661025"/>
              <a:ext cx="90927" cy="102786"/>
            </a:xfrm>
            <a:prstGeom prst="ellipse">
              <a:avLst/>
            </a:prstGeom>
            <a:solidFill>
              <a:srgbClr val="4F81BD"/>
            </a:solidFill>
            <a:ln w="25400" algn="ctr">
              <a:solidFill>
                <a:srgbClr val="385D8A"/>
              </a:solidFill>
              <a:round/>
              <a:headEnd/>
              <a:tailEnd/>
            </a:ln>
          </p:spPr>
          <p:txBody>
            <a:bodyPr lIns="80147" tIns="40074" rIns="80147" bIns="40074" anchor="ctr"/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endParaRPr kumimoji="0" lang="ko-KR" altLang="en-US" sz="1600">
                <a:solidFill>
                  <a:srgbClr val="FFFFFF"/>
                </a:solidFill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cxnSp>
          <p:nvCxnSpPr>
            <p:cNvPr id="43" name="직선 연결선 42"/>
            <p:cNvCxnSpPr>
              <a:stCxn id="21594" idx="7"/>
            </p:cNvCxnSpPr>
            <p:nvPr/>
          </p:nvCxnSpPr>
          <p:spPr bwMode="auto">
            <a:xfrm rot="5400000" flipH="1" flipV="1">
              <a:off x="3306871" y="3668175"/>
              <a:ext cx="1576184" cy="1307303"/>
            </a:xfrm>
            <a:prstGeom prst="line">
              <a:avLst/>
            </a:prstGeom>
            <a:ln w="38100">
              <a:solidFill>
                <a:srgbClr val="FFC000"/>
              </a:solidFill>
              <a:headEnd type="none" w="med" len="med"/>
              <a:tailEnd type="none" w="med" len="med"/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sp>
          <p:nvSpPr>
            <p:cNvPr id="21594" name="타원 43"/>
            <p:cNvSpPr>
              <a:spLocks noChangeArrowheads="1"/>
            </p:cNvSpPr>
            <p:nvPr/>
          </p:nvSpPr>
          <p:spPr bwMode="auto">
            <a:xfrm>
              <a:off x="4055591" y="4367350"/>
              <a:ext cx="90926" cy="102786"/>
            </a:xfrm>
            <a:prstGeom prst="ellipse">
              <a:avLst/>
            </a:prstGeom>
            <a:solidFill>
              <a:srgbClr val="F79646"/>
            </a:solidFill>
            <a:ln w="25400" algn="ctr">
              <a:solidFill>
                <a:srgbClr val="B66D31"/>
              </a:solidFill>
              <a:round/>
              <a:headEnd/>
              <a:tailEnd/>
            </a:ln>
          </p:spPr>
          <p:txBody>
            <a:bodyPr lIns="80147" tIns="40074" rIns="80147" bIns="40074" anchor="ctr"/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endParaRPr kumimoji="0" lang="ko-KR" altLang="en-US" sz="1600">
                <a:solidFill>
                  <a:srgbClr val="FFFFFF"/>
                </a:solidFill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sp>
          <p:nvSpPr>
            <p:cNvPr id="51" name="포인트가 5개인 별 50"/>
            <p:cNvSpPr/>
            <p:nvPr/>
          </p:nvSpPr>
          <p:spPr>
            <a:xfrm>
              <a:off x="4635341" y="3175006"/>
              <a:ext cx="462420" cy="522220"/>
            </a:xfrm>
            <a:prstGeom prst="star5">
              <a:avLst/>
            </a:prstGeom>
            <a:solidFill>
              <a:srgbClr val="4BACC6"/>
            </a:solidFill>
            <a:ln w="38100" cap="flat" cmpd="sng" algn="ctr">
              <a:solidFill>
                <a:sysClr val="window" lastClr="FFFFFF"/>
              </a:solidFill>
              <a:prstDash val="solid"/>
            </a:ln>
            <a:effectLst>
              <a:outerShdw blurRad="40000" dist="20000" dir="5400000" rotWithShape="0">
                <a:srgbClr val="000000">
                  <a:alpha val="38000"/>
                </a:srgbClr>
              </a:outerShdw>
            </a:effectLst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kumimoji="0" lang="ko-KR" altLang="en-US" kern="0">
                <a:solidFill>
                  <a:sysClr val="window" lastClr="FFFFFF"/>
                </a:solidFill>
                <a:latin typeface="현대하모니 M" pitchFamily="18" charset="-127"/>
                <a:ea typeface="현대하모니 M" pitchFamily="18" charset="-127"/>
              </a:endParaRPr>
            </a:p>
          </p:txBody>
        </p:sp>
        <p:sp>
          <p:nvSpPr>
            <p:cNvPr id="52" name="AutoShape 7"/>
            <p:cNvSpPr>
              <a:spLocks noChangeArrowheads="1"/>
            </p:cNvSpPr>
            <p:nvPr/>
          </p:nvSpPr>
          <p:spPr bwMode="auto">
            <a:xfrm>
              <a:off x="2197975" y="2971832"/>
              <a:ext cx="2993069" cy="347618"/>
            </a:xfrm>
            <a:prstGeom prst="roundRect">
              <a:avLst>
                <a:gd name="adj" fmla="val 12398"/>
              </a:avLst>
            </a:prstGeom>
            <a:gradFill rotWithShape="1">
              <a:gsLst>
                <a:gs pos="0">
                  <a:srgbClr val="394E6B"/>
                </a:gs>
                <a:gs pos="50000">
                  <a:srgbClr val="5677A2"/>
                </a:gs>
                <a:gs pos="100000">
                  <a:srgbClr val="394E6B"/>
                </a:gs>
              </a:gsLst>
              <a:lin ang="0" scaled="1"/>
            </a:gradFill>
            <a:ln w="9525" algn="ctr">
              <a:noFill/>
              <a:round/>
              <a:headEnd/>
              <a:tailEnd/>
            </a:ln>
          </p:spPr>
          <p:txBody>
            <a:bodyPr wrap="none" lIns="80147" tIns="40074" rIns="80147" bIns="40074" anchor="ctr"/>
            <a:lstStyle/>
            <a:p>
              <a:pPr algn="ctr" defTabSz="801688">
                <a:defRPr/>
              </a:pPr>
              <a:r>
                <a:rPr lang="pt-BR" altLang="ko-KR" sz="1600" dirty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현대하모니 M" pitchFamily="18" charset="-127"/>
                  <a:ea typeface="현대하모니 M" pitchFamily="18" charset="-127"/>
                </a:rPr>
                <a:t>TENDÊNCIA</a:t>
              </a:r>
              <a:endParaRPr lang="en-US" altLang="ko-KR" sz="1600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현대하모니 M" pitchFamily="18" charset="-127"/>
                <a:ea typeface="현대하모니 M" pitchFamily="18" charset="-127"/>
              </a:endParaRPr>
            </a:p>
          </p:txBody>
        </p:sp>
        <p:sp>
          <p:nvSpPr>
            <p:cNvPr id="21597" name="Text Box 11"/>
            <p:cNvSpPr txBox="1">
              <a:spLocks noChangeArrowheads="1"/>
            </p:cNvSpPr>
            <p:nvPr/>
          </p:nvSpPr>
          <p:spPr bwMode="gray">
            <a:xfrm>
              <a:off x="3980477" y="3838925"/>
              <a:ext cx="366340" cy="2055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80147" tIns="40074" rIns="80147" bIns="40074" anchor="ctr">
              <a:spAutoFit/>
            </a:bodyPr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r>
                <a:rPr lang="en-US" altLang="ko-KR" sz="1100">
                  <a:latin typeface="현대하모니 M" panose="02020603020101020101" pitchFamily="18" charset="-127"/>
                  <a:ea typeface="현대하모니 M" panose="02020603020101020101" pitchFamily="18" charset="-127"/>
                </a:rPr>
                <a:t>12%</a:t>
              </a:r>
            </a:p>
          </p:txBody>
        </p:sp>
        <p:grpSp>
          <p:nvGrpSpPr>
            <p:cNvPr id="21598" name="모서리가 둥근 직사각형 66"/>
            <p:cNvGrpSpPr>
              <a:grpSpLocks/>
            </p:cNvGrpSpPr>
            <p:nvPr/>
          </p:nvGrpSpPr>
          <p:grpSpPr bwMode="auto">
            <a:xfrm>
              <a:off x="1820652" y="5613961"/>
              <a:ext cx="424322" cy="225339"/>
              <a:chOff x="798576" y="4925568"/>
              <a:chExt cx="597408" cy="298704"/>
            </a:xfrm>
          </p:grpSpPr>
          <p:pic>
            <p:nvPicPr>
              <p:cNvPr id="21618" name="모서리가 둥근 직사각형 66"/>
              <p:cNvPicPr>
                <a:picLocks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98576" y="4925568"/>
                <a:ext cx="597408" cy="2987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1619" name="Text Box 68"/>
              <p:cNvSpPr txBox="1">
                <a:spLocks noChangeArrowheads="1"/>
              </p:cNvSpPr>
              <p:nvPr/>
            </p:nvSpPr>
            <p:spPr bwMode="auto">
              <a:xfrm>
                <a:off x="885097" y="4990829"/>
                <a:ext cx="427505" cy="13445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31554" tIns="31554" rIns="31554" bIns="31554" anchor="ctr" anchorCtr="1"/>
              <a:lstStyle>
                <a:lvl1pPr marL="331788" indent="-331788" defTabSz="801688"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1pPr>
                <a:lvl2pPr marL="742950" indent="-285750" defTabSz="801688"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2pPr>
                <a:lvl3pPr marL="1143000" indent="-228600" defTabSz="801688"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3pPr>
                <a:lvl4pPr marL="1600200" indent="-228600" defTabSz="801688"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4pPr>
                <a:lvl5pPr marL="2057400" indent="-228600" defTabSz="801688"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5pPr>
                <a:lvl6pPr marL="2514600" indent="-228600" defTabSz="801688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6pPr>
                <a:lvl7pPr marL="2971800" indent="-228600" defTabSz="801688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7pPr>
                <a:lvl8pPr marL="3429000" indent="-228600" defTabSz="801688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8pPr>
                <a:lvl9pPr marL="3886200" indent="-228600" defTabSz="801688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pt-BR" altLang="ko-KR" sz="700" dirty="0">
                    <a:latin typeface="현대하모니 M" panose="02020603020101020101" pitchFamily="18" charset="-127"/>
                    <a:ea typeface="현대하모니 M" panose="02020603020101020101" pitchFamily="18" charset="-127"/>
                  </a:rPr>
                  <a:t>Luxo</a:t>
                </a:r>
                <a:endParaRPr lang="ko-KR" altLang="en-US" sz="700" dirty="0">
                  <a:latin typeface="현대하모니 M" panose="02020603020101020101" pitchFamily="18" charset="-127"/>
                  <a:ea typeface="현대하모니 M" panose="02020603020101020101" pitchFamily="18" charset="-127"/>
                </a:endParaRPr>
              </a:p>
            </p:txBody>
          </p:sp>
        </p:grpSp>
        <p:grpSp>
          <p:nvGrpSpPr>
            <p:cNvPr id="21599" name="모서리가 둥근 직사각형 67"/>
            <p:cNvGrpSpPr>
              <a:grpSpLocks/>
            </p:cNvGrpSpPr>
            <p:nvPr/>
          </p:nvGrpSpPr>
          <p:grpSpPr bwMode="auto">
            <a:xfrm>
              <a:off x="1820652" y="5118479"/>
              <a:ext cx="424322" cy="229292"/>
              <a:chOff x="798576" y="4267200"/>
              <a:chExt cx="597408" cy="304800"/>
            </a:xfrm>
          </p:grpSpPr>
          <p:pic>
            <p:nvPicPr>
              <p:cNvPr id="21616" name="모서리가 둥근 직사각형 67"/>
              <p:cNvPicPr>
                <a:picLocks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98576" y="4267200"/>
                <a:ext cx="597408" cy="3048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1617" name="Text Box 71"/>
              <p:cNvSpPr txBox="1">
                <a:spLocks noChangeArrowheads="1"/>
              </p:cNvSpPr>
              <p:nvPr/>
            </p:nvSpPr>
            <p:spPr bwMode="auto">
              <a:xfrm>
                <a:off x="885097" y="4335786"/>
                <a:ext cx="427505" cy="13445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31554" tIns="31554" rIns="31554" bIns="31554" anchor="ctr" anchorCtr="1"/>
              <a:lstStyle>
                <a:lvl1pPr marL="331788" indent="-331788" defTabSz="801688"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1pPr>
                <a:lvl2pPr marL="742950" indent="-285750" defTabSz="801688"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2pPr>
                <a:lvl3pPr marL="1143000" indent="-228600" defTabSz="801688"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3pPr>
                <a:lvl4pPr marL="1600200" indent="-228600" defTabSz="801688"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4pPr>
                <a:lvl5pPr marL="2057400" indent="-228600" defTabSz="801688"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5pPr>
                <a:lvl6pPr marL="2514600" indent="-228600" defTabSz="801688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6pPr>
                <a:lvl7pPr marL="2971800" indent="-228600" defTabSz="801688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7pPr>
                <a:lvl8pPr marL="3429000" indent="-228600" defTabSz="801688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8pPr>
                <a:lvl9pPr marL="3886200" indent="-228600" defTabSz="801688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pt-BR" altLang="ko-KR" sz="700" dirty="0">
                    <a:latin typeface="현대하모니 M" panose="02020603020101020101" pitchFamily="18" charset="-127"/>
                    <a:ea typeface="현대하모니 M" panose="02020603020101020101" pitchFamily="18" charset="-127"/>
                  </a:rPr>
                  <a:t>Sedan</a:t>
                </a:r>
                <a:endParaRPr lang="ko-KR" altLang="en-US" sz="700" dirty="0">
                  <a:latin typeface="현대하모니 M" panose="02020603020101020101" pitchFamily="18" charset="-127"/>
                  <a:ea typeface="현대하모니 M" panose="02020603020101020101" pitchFamily="18" charset="-127"/>
                </a:endParaRPr>
              </a:p>
            </p:txBody>
          </p:sp>
        </p:grpSp>
        <p:grpSp>
          <p:nvGrpSpPr>
            <p:cNvPr id="21600" name="모서리가 둥근 직사각형 68"/>
            <p:cNvGrpSpPr>
              <a:grpSpLocks/>
            </p:cNvGrpSpPr>
            <p:nvPr/>
          </p:nvGrpSpPr>
          <p:grpSpPr bwMode="auto">
            <a:xfrm>
              <a:off x="1837783" y="4852290"/>
              <a:ext cx="424322" cy="225339"/>
              <a:chOff x="822960" y="3913632"/>
              <a:chExt cx="597408" cy="298704"/>
            </a:xfrm>
          </p:grpSpPr>
          <p:pic>
            <p:nvPicPr>
              <p:cNvPr id="21614" name="모서리가 둥근 직사각형 68"/>
              <p:cNvPicPr>
                <a:picLocks noChangeArrowheads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22960" y="3913632"/>
                <a:ext cx="597408" cy="2987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1615" name="Text Box 74"/>
              <p:cNvSpPr txBox="1">
                <a:spLocks noChangeArrowheads="1"/>
              </p:cNvSpPr>
              <p:nvPr/>
            </p:nvSpPr>
            <p:spPr bwMode="auto">
              <a:xfrm>
                <a:off x="909138" y="3979697"/>
                <a:ext cx="427505" cy="13445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31554" tIns="31554" rIns="31554" bIns="31554" anchor="ctr" anchorCtr="1"/>
              <a:lstStyle>
                <a:lvl1pPr marL="331788" indent="-331788" defTabSz="801688"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1pPr>
                <a:lvl2pPr marL="742950" indent="-285750" defTabSz="801688"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2pPr>
                <a:lvl3pPr marL="1143000" indent="-228600" defTabSz="801688"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3pPr>
                <a:lvl4pPr marL="1600200" indent="-228600" defTabSz="801688"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4pPr>
                <a:lvl5pPr marL="2057400" indent="-228600" defTabSz="801688"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5pPr>
                <a:lvl6pPr marL="2514600" indent="-228600" defTabSz="801688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6pPr>
                <a:lvl7pPr marL="2971800" indent="-228600" defTabSz="801688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7pPr>
                <a:lvl8pPr marL="3429000" indent="-228600" defTabSz="801688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8pPr>
                <a:lvl9pPr marL="3886200" indent="-228600" defTabSz="801688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pt-BR" altLang="ko-KR" sz="700" dirty="0">
                    <a:latin typeface="현대하모니 M" panose="02020603020101020101" pitchFamily="18" charset="-127"/>
                    <a:ea typeface="현대하모니 M" panose="02020603020101020101" pitchFamily="18" charset="-127"/>
                  </a:rPr>
                  <a:t>médio</a:t>
                </a:r>
                <a:endParaRPr lang="ko-KR" altLang="en-US" sz="700" dirty="0">
                  <a:latin typeface="현대하모니 M" panose="02020603020101020101" pitchFamily="18" charset="-127"/>
                  <a:ea typeface="현대하모니 M" panose="02020603020101020101" pitchFamily="18" charset="-127"/>
                </a:endParaRPr>
              </a:p>
            </p:txBody>
          </p:sp>
        </p:grpSp>
        <p:grpSp>
          <p:nvGrpSpPr>
            <p:cNvPr id="21601" name="모서리가 둥근 직사각형 69"/>
            <p:cNvGrpSpPr>
              <a:grpSpLocks/>
            </p:cNvGrpSpPr>
            <p:nvPr/>
          </p:nvGrpSpPr>
          <p:grpSpPr bwMode="auto">
            <a:xfrm>
              <a:off x="1824605" y="5370174"/>
              <a:ext cx="424322" cy="225338"/>
              <a:chOff x="804672" y="4602480"/>
              <a:chExt cx="597408" cy="298704"/>
            </a:xfrm>
          </p:grpSpPr>
          <p:pic>
            <p:nvPicPr>
              <p:cNvPr id="21612" name="모서리가 둥근 직사각형 69"/>
              <p:cNvPicPr>
                <a:picLocks noChangeArrowheads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04672" y="4602480"/>
                <a:ext cx="597408" cy="2987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1613" name="Text Box 77"/>
              <p:cNvSpPr txBox="1">
                <a:spLocks noChangeArrowheads="1"/>
              </p:cNvSpPr>
              <p:nvPr/>
            </p:nvSpPr>
            <p:spPr bwMode="auto">
              <a:xfrm>
                <a:off x="893111" y="4666996"/>
                <a:ext cx="427505" cy="13445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31554" tIns="31554" rIns="31554" bIns="31554" anchor="ctr" anchorCtr="1"/>
              <a:lstStyle>
                <a:lvl1pPr marL="331788" indent="-331788" defTabSz="801688"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1pPr>
                <a:lvl2pPr marL="742950" indent="-285750" defTabSz="801688"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2pPr>
                <a:lvl3pPr marL="1143000" indent="-228600" defTabSz="801688"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3pPr>
                <a:lvl4pPr marL="1600200" indent="-228600" defTabSz="801688"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4pPr>
                <a:lvl5pPr marL="2057400" indent="-228600" defTabSz="801688"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5pPr>
                <a:lvl6pPr marL="2514600" indent="-228600" defTabSz="801688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6pPr>
                <a:lvl7pPr marL="2971800" indent="-228600" defTabSz="801688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7pPr>
                <a:lvl8pPr marL="3429000" indent="-228600" defTabSz="801688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8pPr>
                <a:lvl9pPr marL="3886200" indent="-228600" defTabSz="801688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en-US" altLang="ko-KR" sz="700" dirty="0">
                    <a:latin typeface="현대하모니 M" panose="02020603020101020101" pitchFamily="18" charset="-127"/>
                    <a:ea typeface="현대하모니 M" panose="02020603020101020101" pitchFamily="18" charset="-127"/>
                  </a:rPr>
                  <a:t>SUV</a:t>
                </a:r>
                <a:endParaRPr lang="ko-KR" altLang="en-US" sz="700" dirty="0">
                  <a:latin typeface="현대하모니 M" panose="02020603020101020101" pitchFamily="18" charset="-127"/>
                  <a:ea typeface="현대하모니 M" panose="02020603020101020101" pitchFamily="18" charset="-127"/>
                </a:endParaRPr>
              </a:p>
            </p:txBody>
          </p:sp>
        </p:grpSp>
        <p:sp>
          <p:nvSpPr>
            <p:cNvPr id="21602" name="Text Box 58"/>
            <p:cNvSpPr txBox="1">
              <a:spLocks noChangeArrowheads="1"/>
            </p:cNvSpPr>
            <p:nvPr/>
          </p:nvSpPr>
          <p:spPr bwMode="auto">
            <a:xfrm rot="-5400000">
              <a:off x="2017197" y="2997309"/>
              <a:ext cx="278048" cy="10145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lIns="15777" tIns="9466" rIns="15777" bIns="9466">
              <a:spAutoFit/>
            </a:bodyPr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pt-BR" altLang="ko-KR" sz="1600">
                  <a:solidFill>
                    <a:srgbClr val="002060"/>
                  </a:solidFill>
                  <a:latin typeface="현대하모니 L" panose="02020603020101020101" pitchFamily="18" charset="-127"/>
                  <a:ea typeface="현대하모니 L" panose="02020603020101020101" pitchFamily="18" charset="-127"/>
                </a:rPr>
                <a:t>QTY</a:t>
              </a:r>
              <a:endParaRPr lang="ko-KR" altLang="en-US" sz="1600">
                <a:solidFill>
                  <a:srgbClr val="002060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</a:endParaRPr>
            </a:p>
          </p:txBody>
        </p:sp>
        <p:grpSp>
          <p:nvGrpSpPr>
            <p:cNvPr id="21603" name="모서리가 둥근 직사각형 71"/>
            <p:cNvGrpSpPr>
              <a:grpSpLocks/>
            </p:cNvGrpSpPr>
            <p:nvPr/>
          </p:nvGrpSpPr>
          <p:grpSpPr bwMode="auto">
            <a:xfrm>
              <a:off x="1820652" y="5852478"/>
              <a:ext cx="424322" cy="225338"/>
              <a:chOff x="798576" y="5242560"/>
              <a:chExt cx="597408" cy="298704"/>
            </a:xfrm>
          </p:grpSpPr>
          <p:pic>
            <p:nvPicPr>
              <p:cNvPr id="21610" name="모서리가 둥근 직사각형 71"/>
              <p:cNvPicPr>
                <a:picLocks noChangeArrowheads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98576" y="5242560"/>
                <a:ext cx="597408" cy="2987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1611" name="Text Box 81"/>
              <p:cNvSpPr txBox="1">
                <a:spLocks noChangeArrowheads="1"/>
              </p:cNvSpPr>
              <p:nvPr/>
            </p:nvSpPr>
            <p:spPr bwMode="auto">
              <a:xfrm>
                <a:off x="866994" y="5273002"/>
                <a:ext cx="463935" cy="18373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31554" tIns="31554" rIns="31554" bIns="31554" anchor="ctr" anchorCtr="1"/>
              <a:lstStyle>
                <a:lvl1pPr marL="331788" indent="-331788" defTabSz="801688"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1pPr>
                <a:lvl2pPr marL="742950" indent="-285750" defTabSz="801688"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2pPr>
                <a:lvl3pPr marL="1143000" indent="-228600" defTabSz="801688"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3pPr>
                <a:lvl4pPr marL="1600200" indent="-228600" defTabSz="801688"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4pPr>
                <a:lvl5pPr marL="2057400" indent="-228600" defTabSz="801688"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5pPr>
                <a:lvl6pPr marL="2514600" indent="-228600" defTabSz="801688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6pPr>
                <a:lvl7pPr marL="2971800" indent="-228600" defTabSz="801688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7pPr>
                <a:lvl8pPr marL="3429000" indent="-228600" defTabSz="801688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8pPr>
                <a:lvl9pPr marL="3886200" indent="-228600" defTabSz="801688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000" b="1">
                    <a:solidFill>
                      <a:srgbClr val="000000"/>
                    </a:solidFill>
                    <a:latin typeface="Arial" panose="020B0604020202020204" pitchFamily="34" charset="0"/>
                    <a:ea typeface="굴림" panose="020B0600000101010101" pitchFamily="50" charset="-127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pt-BR" altLang="ko-KR" sz="700" dirty="0">
                    <a:latin typeface="현대하모니 M" panose="02020603020101020101" pitchFamily="18" charset="-127"/>
                    <a:ea typeface="현대하모니 M" panose="02020603020101020101" pitchFamily="18" charset="-127"/>
                  </a:rPr>
                  <a:t>Entrada</a:t>
                </a:r>
                <a:endParaRPr lang="ko-KR" altLang="en-US" sz="700" dirty="0">
                  <a:latin typeface="현대하모니 M" panose="02020603020101020101" pitchFamily="18" charset="-127"/>
                  <a:ea typeface="현대하모니 M" panose="02020603020101020101" pitchFamily="18" charset="-127"/>
                </a:endParaRPr>
              </a:p>
            </p:txBody>
          </p:sp>
        </p:grpSp>
        <p:cxnSp>
          <p:nvCxnSpPr>
            <p:cNvPr id="72" name="직선 연결선 71"/>
            <p:cNvCxnSpPr>
              <a:stCxn id="21606" idx="2"/>
              <a:endCxn id="21594" idx="3"/>
            </p:cNvCxnSpPr>
            <p:nvPr/>
          </p:nvCxnSpPr>
          <p:spPr bwMode="auto">
            <a:xfrm flipV="1">
              <a:off x="2685715" y="4449603"/>
              <a:ext cx="1379263" cy="1503167"/>
            </a:xfrm>
            <a:prstGeom prst="line">
              <a:avLst/>
            </a:prstGeom>
            <a:ln w="38100">
              <a:solidFill>
                <a:srgbClr val="9999FF"/>
              </a:solidFill>
              <a:headEnd type="none" w="med" len="med"/>
              <a:tailEnd type="none" w="med" len="med"/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sp>
          <p:nvSpPr>
            <p:cNvPr id="21605" name="타원 72"/>
            <p:cNvSpPr>
              <a:spLocks noChangeArrowheads="1"/>
            </p:cNvSpPr>
            <p:nvPr/>
          </p:nvSpPr>
          <p:spPr bwMode="auto">
            <a:xfrm>
              <a:off x="2631080" y="5918366"/>
              <a:ext cx="89608" cy="102786"/>
            </a:xfrm>
            <a:prstGeom prst="ellipse">
              <a:avLst/>
            </a:prstGeom>
            <a:solidFill>
              <a:srgbClr val="99CCFF"/>
            </a:solidFill>
            <a:ln w="25400" algn="ctr">
              <a:solidFill>
                <a:srgbClr val="385D8A"/>
              </a:solidFill>
              <a:round/>
              <a:headEnd/>
              <a:tailEnd/>
            </a:ln>
          </p:spPr>
          <p:txBody>
            <a:bodyPr lIns="80147" tIns="40074" rIns="80147" bIns="40074" anchor="ctr"/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endParaRPr kumimoji="0" lang="ko-KR" altLang="en-US" sz="1600">
                <a:solidFill>
                  <a:srgbClr val="FFFFFF"/>
                </a:solidFill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sp>
          <p:nvSpPr>
            <p:cNvPr id="21606" name="Text Box 11"/>
            <p:cNvSpPr txBox="1">
              <a:spLocks noChangeArrowheads="1"/>
            </p:cNvSpPr>
            <p:nvPr/>
          </p:nvSpPr>
          <p:spPr bwMode="gray">
            <a:xfrm>
              <a:off x="2534884" y="5743102"/>
              <a:ext cx="300452" cy="2055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80147" tIns="40074" rIns="80147" bIns="40074" anchor="ctr">
              <a:spAutoFit/>
            </a:bodyPr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r>
                <a:rPr lang="en-US" altLang="ko-KR" sz="1100">
                  <a:latin typeface="현대하모니 M" panose="02020603020101020101" pitchFamily="18" charset="-127"/>
                  <a:ea typeface="현대하모니 M" panose="02020603020101020101" pitchFamily="18" charset="-127"/>
                </a:rPr>
                <a:t>0%</a:t>
              </a:r>
            </a:p>
          </p:txBody>
        </p:sp>
        <p:pic>
          <p:nvPicPr>
            <p:cNvPr id="21607" name="Picture 2"/>
            <p:cNvPicPr>
              <a:picLocks noChangeAspect="1" noChangeArrowheads="1"/>
            </p:cNvPicPr>
            <p:nvPr/>
          </p:nvPicPr>
          <p:blipFill>
            <a:blip r:embed="rId1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43656" y="5818216"/>
              <a:ext cx="322854" cy="2556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21608" name="AutoShape 121"/>
            <p:cNvCxnSpPr>
              <a:cxnSpLocks noChangeShapeType="1"/>
              <a:stCxn id="21577" idx="6"/>
              <a:endCxn id="21582" idx="2"/>
            </p:cNvCxnSpPr>
            <p:nvPr/>
          </p:nvCxnSpPr>
          <p:spPr bwMode="auto">
            <a:xfrm flipV="1">
              <a:off x="2736502" y="5140882"/>
              <a:ext cx="603539" cy="19766"/>
            </a:xfrm>
            <a:prstGeom prst="straightConnector1">
              <a:avLst/>
            </a:prstGeom>
            <a:noFill/>
            <a:ln w="63500">
              <a:solidFill>
                <a:srgbClr val="FFCC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1609" name="AutoShape 122"/>
            <p:cNvCxnSpPr>
              <a:cxnSpLocks noChangeShapeType="1"/>
              <a:stCxn id="21592" idx="7"/>
              <a:endCxn id="21559" idx="0"/>
            </p:cNvCxnSpPr>
            <p:nvPr/>
          </p:nvCxnSpPr>
          <p:spPr bwMode="auto">
            <a:xfrm flipV="1">
              <a:off x="4124115" y="3523977"/>
              <a:ext cx="565323" cy="141002"/>
            </a:xfrm>
            <a:prstGeom prst="straightConnector1">
              <a:avLst/>
            </a:prstGeom>
            <a:noFill/>
            <a:ln w="63500">
              <a:solidFill>
                <a:srgbClr val="FFCC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grpSp>
        <p:nvGrpSpPr>
          <p:cNvPr id="21526" name="그룹 3"/>
          <p:cNvGrpSpPr>
            <a:grpSpLocks/>
          </p:cNvGrpSpPr>
          <p:nvPr/>
        </p:nvGrpSpPr>
        <p:grpSpPr bwMode="auto">
          <a:xfrm>
            <a:off x="5549900" y="2963863"/>
            <a:ext cx="3579813" cy="3424269"/>
            <a:chOff x="5381268" y="2963925"/>
            <a:chExt cx="3092807" cy="3424715"/>
          </a:xfrm>
        </p:grpSpPr>
        <p:sp>
          <p:nvSpPr>
            <p:cNvPr id="21529" name="AutoShape 5"/>
            <p:cNvSpPr>
              <a:spLocks noChangeArrowheads="1"/>
            </p:cNvSpPr>
            <p:nvPr/>
          </p:nvSpPr>
          <p:spPr bwMode="auto">
            <a:xfrm>
              <a:off x="5381268" y="3008729"/>
              <a:ext cx="3088854" cy="3094125"/>
            </a:xfrm>
            <a:prstGeom prst="roundRect">
              <a:avLst>
                <a:gd name="adj" fmla="val 1870"/>
              </a:avLst>
            </a:prstGeom>
            <a:noFill/>
            <a:ln w="8001" algn="ctr">
              <a:solidFill>
                <a:srgbClr val="96969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80147" tIns="40074" rIns="80147" bIns="40074"/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endParaRPr kumimoji="0" lang="ko-KR" altLang="en-US" sz="1600"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sp>
          <p:nvSpPr>
            <p:cNvPr id="46" name="AutoShape 8"/>
            <p:cNvSpPr>
              <a:spLocks noChangeArrowheads="1"/>
            </p:cNvSpPr>
            <p:nvPr/>
          </p:nvSpPr>
          <p:spPr bwMode="auto">
            <a:xfrm>
              <a:off x="5389497" y="2963925"/>
              <a:ext cx="3084578" cy="347707"/>
            </a:xfrm>
            <a:prstGeom prst="roundRect">
              <a:avLst>
                <a:gd name="adj" fmla="val 12398"/>
              </a:avLst>
            </a:prstGeom>
            <a:gradFill rotWithShape="1">
              <a:gsLst>
                <a:gs pos="0">
                  <a:srgbClr val="324C0B"/>
                </a:gs>
                <a:gs pos="50000">
                  <a:srgbClr val="6BA417"/>
                </a:gs>
                <a:gs pos="100000">
                  <a:srgbClr val="324C0B"/>
                </a:gs>
              </a:gsLst>
              <a:lin ang="0" scaled="1"/>
            </a:gradFill>
            <a:ln w="9525" algn="ctr">
              <a:noFill/>
              <a:round/>
              <a:headEnd/>
              <a:tailEnd/>
            </a:ln>
          </p:spPr>
          <p:txBody>
            <a:bodyPr wrap="none" lIns="0" tIns="0" rIns="0" bIns="0" anchor="ctr" anchorCtr="1"/>
            <a:lstStyle/>
            <a:p>
              <a:pPr defTabSz="801688">
                <a:defRPr/>
              </a:pPr>
              <a:r>
                <a:rPr lang="en-US" altLang="ko-KR" sz="1600" dirty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현대하모니 M" pitchFamily="18" charset="-127"/>
                  <a:ea typeface="현대하모니 M" pitchFamily="18" charset="-127"/>
                </a:rPr>
                <a:t>TENDÊNCIA</a:t>
              </a:r>
            </a:p>
          </p:txBody>
        </p:sp>
        <p:sp>
          <p:nvSpPr>
            <p:cNvPr id="21531" name="Text Box 135"/>
            <p:cNvSpPr txBox="1">
              <a:spLocks noChangeArrowheads="1"/>
            </p:cNvSpPr>
            <p:nvPr/>
          </p:nvSpPr>
          <p:spPr bwMode="auto">
            <a:xfrm>
              <a:off x="5600018" y="6133163"/>
              <a:ext cx="379518" cy="2029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r>
                <a:rPr lang="en-US" altLang="ko-KR" sz="1600">
                  <a:latin typeface="현대하모니 M" panose="02020603020101020101" pitchFamily="18" charset="-127"/>
                  <a:ea typeface="현대하모니 M" panose="02020603020101020101" pitchFamily="18" charset="-127"/>
                </a:rPr>
                <a:t>2011</a:t>
              </a:r>
            </a:p>
          </p:txBody>
        </p:sp>
        <p:sp>
          <p:nvSpPr>
            <p:cNvPr id="21532" name="Text Box 135"/>
            <p:cNvSpPr txBox="1">
              <a:spLocks noChangeArrowheads="1"/>
            </p:cNvSpPr>
            <p:nvPr/>
          </p:nvSpPr>
          <p:spPr bwMode="auto">
            <a:xfrm>
              <a:off x="7082060" y="6142387"/>
              <a:ext cx="398860" cy="2462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r>
                <a:rPr lang="en-US" altLang="ko-KR" sz="1600" dirty="0">
                  <a:latin typeface="현대하모니 M" panose="02020603020101020101" pitchFamily="18" charset="-127"/>
                  <a:ea typeface="현대하모니 M" panose="02020603020101020101" pitchFamily="18" charset="-127"/>
                </a:rPr>
                <a:t>2018</a:t>
              </a:r>
            </a:p>
          </p:txBody>
        </p:sp>
        <p:sp>
          <p:nvSpPr>
            <p:cNvPr id="21533" name="Text Box 135"/>
            <p:cNvSpPr txBox="1">
              <a:spLocks noChangeArrowheads="1"/>
            </p:cNvSpPr>
            <p:nvPr/>
          </p:nvSpPr>
          <p:spPr bwMode="auto">
            <a:xfrm>
              <a:off x="6328297" y="6142387"/>
              <a:ext cx="398860" cy="2462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r>
                <a:rPr lang="en-US" altLang="ko-KR" sz="1600" dirty="0">
                  <a:latin typeface="현대하모니 M" panose="02020603020101020101" pitchFamily="18" charset="-127"/>
                  <a:ea typeface="현대하모니 M" panose="02020603020101020101" pitchFamily="18" charset="-127"/>
                </a:rPr>
                <a:t>2014</a:t>
              </a:r>
            </a:p>
          </p:txBody>
        </p:sp>
        <p:sp>
          <p:nvSpPr>
            <p:cNvPr id="21534" name="AutoShape 73"/>
            <p:cNvSpPr>
              <a:spLocks noChangeArrowheads="1"/>
            </p:cNvSpPr>
            <p:nvPr/>
          </p:nvSpPr>
          <p:spPr bwMode="auto">
            <a:xfrm>
              <a:off x="6269445" y="4727102"/>
              <a:ext cx="536332" cy="1153049"/>
            </a:xfrm>
            <a:prstGeom prst="can">
              <a:avLst>
                <a:gd name="adj" fmla="val 88683"/>
              </a:avLst>
            </a:prstGeom>
            <a:gradFill rotWithShape="1">
              <a:gsLst>
                <a:gs pos="0">
                  <a:srgbClr val="666666"/>
                </a:gs>
                <a:gs pos="50000">
                  <a:srgbClr val="FFFFFF">
                    <a:alpha val="75000"/>
                  </a:srgbClr>
                </a:gs>
                <a:gs pos="100000">
                  <a:srgbClr val="DCDCDC">
                    <a:alpha val="50000"/>
                  </a:srgbClr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lIns="80147" tIns="40074" rIns="80147" bIns="40074" anchor="ctr"/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endParaRPr kumimoji="0" lang="ko-KR" altLang="en-US" sz="1600"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sp>
          <p:nvSpPr>
            <p:cNvPr id="21535" name="AutoShape 74"/>
            <p:cNvSpPr>
              <a:spLocks noChangeArrowheads="1"/>
            </p:cNvSpPr>
            <p:nvPr/>
          </p:nvSpPr>
          <p:spPr bwMode="auto">
            <a:xfrm>
              <a:off x="6269445" y="5578382"/>
              <a:ext cx="536332" cy="525790"/>
            </a:xfrm>
            <a:prstGeom prst="can">
              <a:avLst>
                <a:gd name="adj" fmla="val 63796"/>
              </a:avLst>
            </a:prstGeom>
            <a:gradFill rotWithShape="1">
              <a:gsLst>
                <a:gs pos="0">
                  <a:srgbClr val="DC675E"/>
                </a:gs>
                <a:gs pos="50000">
                  <a:srgbClr val="FF776D"/>
                </a:gs>
                <a:gs pos="100000">
                  <a:srgbClr val="DC675E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lIns="80147" tIns="40074" rIns="80147" bIns="40074" anchor="ctr"/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endParaRPr kumimoji="0" lang="ko-KR" altLang="en-US" sz="1600"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sp>
          <p:nvSpPr>
            <p:cNvPr id="21536" name="Text Box 86"/>
            <p:cNvSpPr txBox="1">
              <a:spLocks noChangeArrowheads="1"/>
            </p:cNvSpPr>
            <p:nvPr/>
          </p:nvSpPr>
          <p:spPr bwMode="auto">
            <a:xfrm>
              <a:off x="6325009" y="5349090"/>
              <a:ext cx="452871" cy="1385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r>
                <a:rPr lang="en-US" altLang="ko-KR" sz="900" dirty="0">
                  <a:latin typeface="현대하모니 M" panose="02020603020101020101" pitchFamily="18" charset="-127"/>
                  <a:ea typeface="현대하모니 M" panose="02020603020101020101" pitchFamily="18" charset="-127"/>
                </a:rPr>
                <a:t>17 Million</a:t>
              </a:r>
            </a:p>
          </p:txBody>
        </p:sp>
        <p:sp>
          <p:nvSpPr>
            <p:cNvPr id="21537" name="Text Box 87"/>
            <p:cNvSpPr txBox="1">
              <a:spLocks noChangeArrowheads="1"/>
            </p:cNvSpPr>
            <p:nvPr/>
          </p:nvSpPr>
          <p:spPr bwMode="auto">
            <a:xfrm>
              <a:off x="6311837" y="5902553"/>
              <a:ext cx="452871" cy="1385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r>
                <a:rPr lang="en-US" altLang="ko-KR" sz="900" dirty="0">
                  <a:latin typeface="현대하모니 M" panose="02020603020101020101" pitchFamily="18" charset="-127"/>
                  <a:ea typeface="현대하모니 M" panose="02020603020101020101" pitchFamily="18" charset="-127"/>
                </a:rPr>
                <a:t>15 Million</a:t>
              </a:r>
            </a:p>
          </p:txBody>
        </p:sp>
        <p:pic>
          <p:nvPicPr>
            <p:cNvPr id="21538" name="Picture 4" descr="C:\Users\mschoi.MS-GLOBAL\Pictures\logo_16.jpg"/>
            <p:cNvPicPr>
              <a:picLocks noChangeAspect="1" noChangeArrowheads="1"/>
            </p:cNvPicPr>
            <p:nvPr/>
          </p:nvPicPr>
          <p:blipFill>
            <a:blip r:embed="rId1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14250" y="4761364"/>
              <a:ext cx="438817" cy="3689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1539" name="Picture 3" descr="Z:\fileserver\5. 엠에스오토텍\엠에스오토텍마크\로고_엠에스오토텍.jpg"/>
            <p:cNvPicPr>
              <a:picLocks noChangeAspect="1" noChangeArrowheads="1"/>
            </p:cNvPicPr>
            <p:nvPr/>
          </p:nvPicPr>
          <p:blipFill>
            <a:blip r:embed="rId1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07811" y="5570475"/>
              <a:ext cx="275414" cy="2371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540" name="AutoShape 73"/>
            <p:cNvSpPr>
              <a:spLocks noChangeArrowheads="1"/>
            </p:cNvSpPr>
            <p:nvPr/>
          </p:nvSpPr>
          <p:spPr bwMode="auto">
            <a:xfrm>
              <a:off x="7750619" y="3426462"/>
              <a:ext cx="537650" cy="1568147"/>
            </a:xfrm>
            <a:prstGeom prst="can">
              <a:avLst>
                <a:gd name="adj" fmla="val 70662"/>
              </a:avLst>
            </a:prstGeom>
            <a:gradFill rotWithShape="1">
              <a:gsLst>
                <a:gs pos="0">
                  <a:srgbClr val="666666"/>
                </a:gs>
                <a:gs pos="50000">
                  <a:srgbClr val="FFFFFF">
                    <a:alpha val="75000"/>
                  </a:srgbClr>
                </a:gs>
                <a:gs pos="100000">
                  <a:srgbClr val="DCDCDC">
                    <a:alpha val="50000"/>
                  </a:srgbClr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lIns="80147" tIns="40074" rIns="80147" bIns="40074" anchor="ctr"/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endParaRPr kumimoji="0" lang="ko-KR" altLang="en-US" sz="1600"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sp>
          <p:nvSpPr>
            <p:cNvPr id="21541" name="AutoShape 74"/>
            <p:cNvSpPr>
              <a:spLocks noChangeArrowheads="1"/>
            </p:cNvSpPr>
            <p:nvPr/>
          </p:nvSpPr>
          <p:spPr bwMode="auto">
            <a:xfrm>
              <a:off x="7750619" y="4003968"/>
              <a:ext cx="537650" cy="2100205"/>
            </a:xfrm>
            <a:prstGeom prst="can">
              <a:avLst>
                <a:gd name="adj" fmla="val 73532"/>
              </a:avLst>
            </a:prstGeom>
            <a:gradFill rotWithShape="1">
              <a:gsLst>
                <a:gs pos="0">
                  <a:srgbClr val="DC675E"/>
                </a:gs>
                <a:gs pos="50000">
                  <a:srgbClr val="FF776D"/>
                </a:gs>
                <a:gs pos="100000">
                  <a:srgbClr val="DC675E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lIns="80147" tIns="40074" rIns="80147" bIns="40074" anchor="ctr"/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endParaRPr kumimoji="0" lang="ko-KR" altLang="en-US" sz="1600"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sp>
          <p:nvSpPr>
            <p:cNvPr id="21542" name="Text Box 86"/>
            <p:cNvSpPr txBox="1">
              <a:spLocks noChangeArrowheads="1"/>
            </p:cNvSpPr>
            <p:nvPr/>
          </p:nvSpPr>
          <p:spPr bwMode="auto">
            <a:xfrm>
              <a:off x="7781749" y="3825218"/>
              <a:ext cx="509654" cy="1385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r>
                <a:rPr lang="en-US" altLang="ko-KR" sz="900" dirty="0">
                  <a:latin typeface="현대하모니 M" panose="02020603020101020101" pitchFamily="18" charset="-127"/>
                  <a:ea typeface="현대하모니 M" panose="02020603020101020101" pitchFamily="18" charset="-127"/>
                </a:rPr>
                <a:t>120 Million</a:t>
              </a:r>
              <a:endParaRPr lang="en-US" altLang="ko-KR" sz="600" dirty="0"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sp>
          <p:nvSpPr>
            <p:cNvPr id="21543" name="Text Box 87"/>
            <p:cNvSpPr txBox="1">
              <a:spLocks noChangeArrowheads="1"/>
            </p:cNvSpPr>
            <p:nvPr/>
          </p:nvSpPr>
          <p:spPr bwMode="auto">
            <a:xfrm>
              <a:off x="7779112" y="5061816"/>
              <a:ext cx="509654" cy="1385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r>
                <a:rPr lang="en-US" altLang="ko-KR" sz="900" dirty="0">
                  <a:latin typeface="현대하모니 M" panose="02020603020101020101" pitchFamily="18" charset="-127"/>
                  <a:ea typeface="현대하모니 M" panose="02020603020101020101" pitchFamily="18" charset="-127"/>
                </a:rPr>
                <a:t>100 Million</a:t>
              </a:r>
              <a:endParaRPr lang="en-US" altLang="ko-KR" sz="600" dirty="0"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pic>
          <p:nvPicPr>
            <p:cNvPr id="21544" name="Picture 4" descr="C:\Users\mschoi.MS-GLOBAL\Pictures\logo_16.jpg"/>
            <p:cNvPicPr>
              <a:picLocks noChangeAspect="1" noChangeArrowheads="1"/>
            </p:cNvPicPr>
            <p:nvPr/>
          </p:nvPicPr>
          <p:blipFill>
            <a:blip r:embed="rId1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98059" y="3437004"/>
              <a:ext cx="438817" cy="3702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1545" name="Picture 3" descr="Z:\fileserver\5. 엠에스오토텍\엠에스오토텍마크\로고_엠에스오토텍.jpg"/>
            <p:cNvPicPr>
              <a:picLocks noChangeAspect="1" noChangeArrowheads="1"/>
            </p:cNvPicPr>
            <p:nvPr/>
          </p:nvPicPr>
          <p:blipFill>
            <a:blip r:embed="rId1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00845" y="4003967"/>
              <a:ext cx="274096" cy="2358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546" name="AutoShape 73"/>
            <p:cNvSpPr>
              <a:spLocks noChangeArrowheads="1"/>
            </p:cNvSpPr>
            <p:nvPr/>
          </p:nvSpPr>
          <p:spPr bwMode="auto">
            <a:xfrm>
              <a:off x="5544672" y="5171190"/>
              <a:ext cx="536332" cy="839420"/>
            </a:xfrm>
            <a:prstGeom prst="can">
              <a:avLst>
                <a:gd name="adj" fmla="val 70771"/>
              </a:avLst>
            </a:prstGeom>
            <a:gradFill rotWithShape="1">
              <a:gsLst>
                <a:gs pos="0">
                  <a:srgbClr val="666666"/>
                </a:gs>
                <a:gs pos="50000">
                  <a:srgbClr val="FFFFFF">
                    <a:alpha val="75000"/>
                  </a:srgbClr>
                </a:gs>
                <a:gs pos="100000">
                  <a:srgbClr val="DCDCDC">
                    <a:alpha val="50000"/>
                  </a:srgbClr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lIns="80147" tIns="40074" rIns="80147" bIns="40074" anchor="ctr"/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endParaRPr kumimoji="0" lang="ko-KR" altLang="en-US" sz="1600"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sp>
          <p:nvSpPr>
            <p:cNvPr id="21547" name="AutoShape 74"/>
            <p:cNvSpPr>
              <a:spLocks noChangeArrowheads="1"/>
            </p:cNvSpPr>
            <p:nvPr/>
          </p:nvSpPr>
          <p:spPr bwMode="auto">
            <a:xfrm>
              <a:off x="5544672" y="5799767"/>
              <a:ext cx="536332" cy="304405"/>
            </a:xfrm>
            <a:prstGeom prst="can">
              <a:avLst>
                <a:gd name="adj" fmla="val 63796"/>
              </a:avLst>
            </a:prstGeom>
            <a:gradFill rotWithShape="1">
              <a:gsLst>
                <a:gs pos="0">
                  <a:srgbClr val="DC675E"/>
                </a:gs>
                <a:gs pos="50000">
                  <a:srgbClr val="FF776D"/>
                </a:gs>
                <a:gs pos="100000">
                  <a:srgbClr val="DC675E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lIns="80147" tIns="40074" rIns="80147" bIns="40074" anchor="ctr"/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endParaRPr kumimoji="0" lang="ko-KR" altLang="en-US" sz="1600"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sp>
          <p:nvSpPr>
            <p:cNvPr id="21548" name="Text Box 86"/>
            <p:cNvSpPr txBox="1">
              <a:spLocks noChangeArrowheads="1"/>
            </p:cNvSpPr>
            <p:nvPr/>
          </p:nvSpPr>
          <p:spPr bwMode="auto">
            <a:xfrm>
              <a:off x="5567109" y="5490674"/>
              <a:ext cx="506883" cy="1385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r>
                <a:rPr lang="en-US" altLang="ko-KR" sz="900">
                  <a:latin typeface="현대하모니 M" panose="02020603020101020101" pitchFamily="18" charset="-127"/>
                  <a:ea typeface="현대하모니 M" panose="02020603020101020101" pitchFamily="18" charset="-127"/>
                </a:rPr>
                <a:t>6,4 Million</a:t>
              </a:r>
            </a:p>
          </p:txBody>
        </p:sp>
        <p:sp>
          <p:nvSpPr>
            <p:cNvPr id="21549" name="Text Box 87"/>
            <p:cNvSpPr txBox="1">
              <a:spLocks noChangeArrowheads="1"/>
            </p:cNvSpPr>
            <p:nvPr/>
          </p:nvSpPr>
          <p:spPr bwMode="auto">
            <a:xfrm>
              <a:off x="5558734" y="5952628"/>
              <a:ext cx="506883" cy="1385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r>
                <a:rPr lang="en-US" altLang="ko-KR" sz="900">
                  <a:latin typeface="현대하모니 M" panose="02020603020101020101" pitchFamily="18" charset="-127"/>
                  <a:ea typeface="현대하모니 M" panose="02020603020101020101" pitchFamily="18" charset="-127"/>
                </a:rPr>
                <a:t>1,2 Million</a:t>
              </a:r>
            </a:p>
          </p:txBody>
        </p:sp>
        <p:pic>
          <p:nvPicPr>
            <p:cNvPr id="21550" name="Picture 4" descr="C:\Users\mschoi.MS-GLOBAL\Pictures\logo_16.jpg"/>
            <p:cNvPicPr>
              <a:picLocks noChangeAspect="1" noChangeArrowheads="1"/>
            </p:cNvPicPr>
            <p:nvPr/>
          </p:nvPicPr>
          <p:blipFill>
            <a:blip r:embed="rId1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80251" y="5147470"/>
              <a:ext cx="438818" cy="3689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1551" name="Picture 3" descr="Z:\fileserver\5. 엠에스오토텍\엠에스오토텍마크\로고_엠에스오토텍.jpg"/>
            <p:cNvPicPr>
              <a:picLocks noChangeAspect="1" noChangeArrowheads="1"/>
            </p:cNvPicPr>
            <p:nvPr/>
          </p:nvPicPr>
          <p:blipFill>
            <a:blip r:embed="rId1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83037" y="5671943"/>
              <a:ext cx="275414" cy="2371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552" name="AutoShape 73"/>
            <p:cNvSpPr>
              <a:spLocks noChangeArrowheads="1"/>
            </p:cNvSpPr>
            <p:nvPr/>
          </p:nvSpPr>
          <p:spPr bwMode="auto">
            <a:xfrm>
              <a:off x="7019256" y="4222395"/>
              <a:ext cx="536333" cy="1301957"/>
            </a:xfrm>
            <a:prstGeom prst="can">
              <a:avLst>
                <a:gd name="adj" fmla="val 53293"/>
              </a:avLst>
            </a:prstGeom>
            <a:gradFill rotWithShape="1">
              <a:gsLst>
                <a:gs pos="0">
                  <a:srgbClr val="666666"/>
                </a:gs>
                <a:gs pos="50000">
                  <a:srgbClr val="FFFFFF">
                    <a:alpha val="75000"/>
                  </a:srgbClr>
                </a:gs>
                <a:gs pos="100000">
                  <a:srgbClr val="DCDCDC">
                    <a:alpha val="50000"/>
                  </a:srgbClr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lIns="80147" tIns="40074" rIns="80147" bIns="40074" anchor="ctr"/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endParaRPr kumimoji="0" lang="ko-KR" altLang="en-US" sz="1600"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sp>
          <p:nvSpPr>
            <p:cNvPr id="21553" name="AutoShape 74"/>
            <p:cNvSpPr>
              <a:spLocks noChangeArrowheads="1"/>
            </p:cNvSpPr>
            <p:nvPr/>
          </p:nvSpPr>
          <p:spPr bwMode="auto">
            <a:xfrm>
              <a:off x="7019256" y="4877328"/>
              <a:ext cx="536333" cy="1236069"/>
            </a:xfrm>
            <a:prstGeom prst="can">
              <a:avLst>
                <a:gd name="adj" fmla="val 73504"/>
              </a:avLst>
            </a:prstGeom>
            <a:gradFill rotWithShape="1">
              <a:gsLst>
                <a:gs pos="0">
                  <a:srgbClr val="DC675E"/>
                </a:gs>
                <a:gs pos="50000">
                  <a:srgbClr val="FF776D"/>
                </a:gs>
                <a:gs pos="100000">
                  <a:srgbClr val="DC675E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lIns="80147" tIns="40074" rIns="80147" bIns="40074" anchor="ctr"/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endParaRPr kumimoji="0" lang="ko-KR" altLang="en-US" sz="1600"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sp>
          <p:nvSpPr>
            <p:cNvPr id="21554" name="Text Box 86"/>
            <p:cNvSpPr txBox="1">
              <a:spLocks noChangeArrowheads="1"/>
            </p:cNvSpPr>
            <p:nvPr/>
          </p:nvSpPr>
          <p:spPr bwMode="auto">
            <a:xfrm>
              <a:off x="7091133" y="4596132"/>
              <a:ext cx="452871" cy="1385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r>
                <a:rPr lang="en-US" altLang="ko-KR" sz="900" dirty="0">
                  <a:latin typeface="현대하모니 M" panose="02020603020101020101" pitchFamily="18" charset="-127"/>
                  <a:ea typeface="현대하모니 M" panose="02020603020101020101" pitchFamily="18" charset="-127"/>
                </a:rPr>
                <a:t>70 Million</a:t>
              </a:r>
              <a:endParaRPr lang="en-US" altLang="ko-KR" sz="600" dirty="0"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sp>
          <p:nvSpPr>
            <p:cNvPr id="21555" name="Text Box 87"/>
            <p:cNvSpPr txBox="1">
              <a:spLocks noChangeArrowheads="1"/>
            </p:cNvSpPr>
            <p:nvPr/>
          </p:nvSpPr>
          <p:spPr bwMode="auto">
            <a:xfrm>
              <a:off x="7084733" y="5363361"/>
              <a:ext cx="452871" cy="1385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r>
                <a:rPr lang="en-US" altLang="ko-KR" sz="900" dirty="0">
                  <a:latin typeface="현대하모니 M" panose="02020603020101020101" pitchFamily="18" charset="-127"/>
                  <a:ea typeface="현대하모니 M" panose="02020603020101020101" pitchFamily="18" charset="-127"/>
                </a:rPr>
                <a:t>64Million </a:t>
              </a:r>
              <a:endParaRPr lang="en-US" altLang="ko-KR" sz="600" dirty="0">
                <a:latin typeface="현대하모니 M" panose="02020603020101020101" pitchFamily="18" charset="-127"/>
                <a:ea typeface="현대하모니 M" panose="02020603020101020101" pitchFamily="18" charset="-127"/>
              </a:endParaRPr>
            </a:p>
          </p:txBody>
        </p:sp>
        <p:pic>
          <p:nvPicPr>
            <p:cNvPr id="21556" name="Picture 4" descr="C:\Users\mschoi.MS-GLOBAL\Pictures\logo_16.jpg"/>
            <p:cNvPicPr>
              <a:picLocks noChangeAspect="1" noChangeArrowheads="1"/>
            </p:cNvPicPr>
            <p:nvPr/>
          </p:nvPicPr>
          <p:blipFill>
            <a:blip r:embed="rId1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1734" y="4181545"/>
              <a:ext cx="437500" cy="3702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1557" name="Picture 3" descr="Z:\fileserver\5. 엠에스오토텍\엠에스오토텍마크\로고_엠에스오토텍.jpg"/>
            <p:cNvPicPr>
              <a:picLocks noChangeAspect="1" noChangeArrowheads="1"/>
            </p:cNvPicPr>
            <p:nvPr/>
          </p:nvPicPr>
          <p:blipFill>
            <a:blip r:embed="rId1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57623" y="4915543"/>
              <a:ext cx="274096" cy="2358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558" name="Text Box 135"/>
            <p:cNvSpPr txBox="1">
              <a:spLocks noChangeArrowheads="1"/>
            </p:cNvSpPr>
            <p:nvPr/>
          </p:nvSpPr>
          <p:spPr bwMode="auto">
            <a:xfrm>
              <a:off x="7811080" y="6142387"/>
              <a:ext cx="398860" cy="2462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 defTabSz="801688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defTabSz="801688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algn="ctr"/>
              <a:r>
                <a:rPr lang="en-US" altLang="ko-KR" sz="1600" dirty="0">
                  <a:latin typeface="현대하모니 M" panose="02020603020101020101" pitchFamily="18" charset="-127"/>
                  <a:ea typeface="현대하모니 M" panose="02020603020101020101" pitchFamily="18" charset="-127"/>
                </a:rPr>
                <a:t>2023</a:t>
              </a:r>
            </a:p>
          </p:txBody>
        </p:sp>
      </p:grpSp>
      <p:sp>
        <p:nvSpPr>
          <p:cNvPr id="21527" name="CaixaDeTexto 1"/>
          <p:cNvSpPr txBox="1">
            <a:spLocks noChangeArrowheads="1"/>
          </p:cNvSpPr>
          <p:nvPr/>
        </p:nvSpPr>
        <p:spPr bwMode="auto">
          <a:xfrm>
            <a:off x="6527800" y="3384550"/>
            <a:ext cx="1217000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r>
              <a:rPr lang="pt-BR" altLang="pt-BR" sz="1400" dirty="0">
                <a:solidFill>
                  <a:schemeClr val="tx1"/>
                </a:solidFill>
                <a:latin typeface="굴림" panose="020B0600000101010101" pitchFamily="50" charset="-127"/>
              </a:rPr>
              <a:t>Nº de Peças</a:t>
            </a:r>
          </a:p>
        </p:txBody>
      </p:sp>
      <p:sp>
        <p:nvSpPr>
          <p:cNvPr id="98" name="Rectangle 4"/>
          <p:cNvSpPr>
            <a:spLocks noChangeArrowheads="1"/>
          </p:cNvSpPr>
          <p:nvPr/>
        </p:nvSpPr>
        <p:spPr bwMode="auto">
          <a:xfrm>
            <a:off x="456248" y="252730"/>
            <a:ext cx="7643812" cy="504825"/>
          </a:xfrm>
          <a:prstGeom prst="rect">
            <a:avLst/>
          </a:prstGeom>
          <a:noFill/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MS HOT STAMPING - CENÁRIO</a:t>
            </a:r>
          </a:p>
        </p:txBody>
      </p:sp>
    </p:spTree>
    <p:extLst>
      <p:ext uri="{BB962C8B-B14F-4D97-AF65-F5344CB8AC3E}">
        <p14:creationId xmlns:p14="http://schemas.microsoft.com/office/powerpoint/2010/main" val="493075270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Imagem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1" t="11258" r="1295"/>
          <a:stretch>
            <a:fillRect/>
          </a:stretch>
        </p:blipFill>
        <p:spPr bwMode="auto">
          <a:xfrm>
            <a:off x="57150" y="765175"/>
            <a:ext cx="9720263" cy="6102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402908" y="267970"/>
            <a:ext cx="7643812" cy="504825"/>
          </a:xfrm>
          <a:prstGeom prst="rect">
            <a:avLst/>
          </a:prstGeom>
          <a:noFill/>
        </p:spPr>
        <p:txBody>
          <a:bodyPr/>
          <a:lstStyle/>
          <a:p>
            <a:pPr>
              <a:buFont typeface="Wingdings" panose="05000000000000000000" pitchFamily="2" charset="2"/>
              <a:buNone/>
              <a:defRPr/>
            </a:pPr>
            <a:r>
              <a:rPr lang="pt-BR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  <a:sym typeface="Wingdings 2" panose="05020102010507070707" pitchFamily="18" charset="2"/>
              </a:rPr>
              <a:t>MS </a:t>
            </a:r>
            <a:r>
              <a:rPr lang="en-US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HOT STAMPING - CAPACIDADE</a:t>
            </a:r>
          </a:p>
        </p:txBody>
      </p:sp>
    </p:spTree>
    <p:extLst>
      <p:ext uri="{BB962C8B-B14F-4D97-AF65-F5344CB8AC3E}">
        <p14:creationId xmlns:p14="http://schemas.microsoft.com/office/powerpoint/2010/main" val="2572350293"/>
      </p:ext>
    </p:extLst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395288" y="275590"/>
            <a:ext cx="7643812" cy="504825"/>
          </a:xfrm>
          <a:prstGeom prst="rect">
            <a:avLst/>
          </a:prstGeom>
          <a:noFill/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HOT STAMPING – LINHA DE PRODUÇÃO NA KOREIA</a:t>
            </a:r>
          </a:p>
        </p:txBody>
      </p:sp>
      <p:pic>
        <p:nvPicPr>
          <p:cNvPr id="23555" name="Imagem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621"/>
          <a:stretch>
            <a:fillRect/>
          </a:stretch>
        </p:blipFill>
        <p:spPr bwMode="auto">
          <a:xfrm>
            <a:off x="428625" y="836613"/>
            <a:ext cx="9144000" cy="5649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Imagem 6"/>
          <p:cNvPicPr>
            <a:picLocks noChangeAspect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169" y="5441290"/>
            <a:ext cx="1555702" cy="1044913"/>
          </a:xfrm>
          <a:prstGeom prst="rect">
            <a:avLst/>
          </a:prstGeom>
        </p:spPr>
      </p:pic>
      <p:sp>
        <p:nvSpPr>
          <p:cNvPr id="23557" name="CaixaDeTexto 7"/>
          <p:cNvSpPr txBox="1">
            <a:spLocks noChangeArrowheads="1"/>
          </p:cNvSpPr>
          <p:nvPr/>
        </p:nvSpPr>
        <p:spPr bwMode="auto">
          <a:xfrm>
            <a:off x="1119188" y="5857875"/>
            <a:ext cx="1085850" cy="246063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 algn="ctr"/>
            <a:r>
              <a:rPr lang="pt-BR" altLang="pt-BR" dirty="0">
                <a:solidFill>
                  <a:srgbClr val="002060"/>
                </a:solidFill>
              </a:rPr>
              <a:t>MOVIE 1</a:t>
            </a:r>
          </a:p>
        </p:txBody>
      </p:sp>
      <p:pic>
        <p:nvPicPr>
          <p:cNvPr id="9" name="Imagem 8"/>
          <p:cNvPicPr>
            <a:picLocks noChangeAspect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5043" y="5441290"/>
            <a:ext cx="1555702" cy="1044913"/>
          </a:xfrm>
          <a:prstGeom prst="rect">
            <a:avLst/>
          </a:prstGeom>
        </p:spPr>
      </p:pic>
      <p:sp>
        <p:nvSpPr>
          <p:cNvPr id="23559" name="CaixaDeTexto 9"/>
          <p:cNvSpPr txBox="1">
            <a:spLocks noChangeArrowheads="1"/>
          </p:cNvSpPr>
          <p:nvPr/>
        </p:nvSpPr>
        <p:spPr bwMode="auto">
          <a:xfrm>
            <a:off x="7739063" y="5845175"/>
            <a:ext cx="1084262" cy="247650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 algn="ctr"/>
            <a:r>
              <a:rPr lang="pt-BR" altLang="pt-BR">
                <a:solidFill>
                  <a:srgbClr val="002060"/>
                </a:solidFill>
              </a:rPr>
              <a:t>MOVIE 4</a:t>
            </a:r>
          </a:p>
        </p:txBody>
      </p:sp>
      <p:pic>
        <p:nvPicPr>
          <p:cNvPr id="11" name="Imagem 10"/>
          <p:cNvPicPr>
            <a:picLocks noChangeAspect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1905" y="5430880"/>
            <a:ext cx="1555702" cy="1044913"/>
          </a:xfrm>
          <a:prstGeom prst="rect">
            <a:avLst/>
          </a:prstGeom>
        </p:spPr>
      </p:pic>
      <p:sp>
        <p:nvSpPr>
          <p:cNvPr id="23561" name="CaixaDeTexto 11"/>
          <p:cNvSpPr txBox="1">
            <a:spLocks noChangeArrowheads="1"/>
          </p:cNvSpPr>
          <p:nvPr/>
        </p:nvSpPr>
        <p:spPr bwMode="auto">
          <a:xfrm>
            <a:off x="3313113" y="5832475"/>
            <a:ext cx="1084262" cy="246063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 algn="ctr"/>
            <a:r>
              <a:rPr lang="pt-BR" altLang="pt-BR">
                <a:solidFill>
                  <a:srgbClr val="002060"/>
                </a:solidFill>
              </a:rPr>
              <a:t>MOVIE 2</a:t>
            </a:r>
          </a:p>
        </p:txBody>
      </p:sp>
      <p:pic>
        <p:nvPicPr>
          <p:cNvPr id="13" name="Imagem 12"/>
          <p:cNvPicPr>
            <a:picLocks noChangeAspect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1103" y="5441290"/>
            <a:ext cx="1555702" cy="1044913"/>
          </a:xfrm>
          <a:prstGeom prst="rect">
            <a:avLst/>
          </a:prstGeom>
        </p:spPr>
      </p:pic>
      <p:sp>
        <p:nvSpPr>
          <p:cNvPr id="23563" name="CaixaDeTexto 13"/>
          <p:cNvSpPr txBox="1">
            <a:spLocks noChangeArrowheads="1"/>
          </p:cNvSpPr>
          <p:nvPr/>
        </p:nvSpPr>
        <p:spPr bwMode="auto">
          <a:xfrm>
            <a:off x="5581650" y="5832475"/>
            <a:ext cx="1085850" cy="246063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 algn="ctr"/>
            <a:r>
              <a:rPr lang="pt-BR" altLang="pt-BR">
                <a:solidFill>
                  <a:srgbClr val="002060"/>
                </a:solidFill>
              </a:rPr>
              <a:t>MOVIE 3</a:t>
            </a:r>
          </a:p>
        </p:txBody>
      </p:sp>
      <p:sp>
        <p:nvSpPr>
          <p:cNvPr id="15" name="Botão de ação: Página Inicial 14">
            <a:hlinkClick r:id="rId5" action="ppaction://hlinksldjump" highlightClick="1"/>
          </p:cNvPr>
          <p:cNvSpPr/>
          <p:nvPr/>
        </p:nvSpPr>
        <p:spPr>
          <a:xfrm>
            <a:off x="9359900" y="6191250"/>
            <a:ext cx="187325" cy="188913"/>
          </a:xfrm>
          <a:prstGeom prst="actionButtonHome">
            <a:avLst/>
          </a:prstGeom>
          <a:solidFill>
            <a:schemeClr val="accent6">
              <a:lumMod val="75000"/>
            </a:schemeClr>
          </a:solidFill>
          <a:ln w="3175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pt-BR"/>
          </a:p>
        </p:txBody>
      </p:sp>
      <p:sp>
        <p:nvSpPr>
          <p:cNvPr id="16" name="모서리가 둥근 직사각형 14"/>
          <p:cNvSpPr>
            <a:spLocks noChangeArrowheads="1"/>
          </p:cNvSpPr>
          <p:nvPr/>
        </p:nvSpPr>
        <p:spPr bwMode="auto">
          <a:xfrm>
            <a:off x="6281738" y="1003300"/>
            <a:ext cx="3095625" cy="517525"/>
          </a:xfrm>
          <a:prstGeom prst="roundRect">
            <a:avLst>
              <a:gd name="adj" fmla="val 16667"/>
            </a:avLst>
          </a:prstGeom>
          <a:solidFill>
            <a:schemeClr val="tx2">
              <a:lumMod val="20000"/>
              <a:lumOff val="80000"/>
            </a:schemeClr>
          </a:solidFill>
          <a:ln w="25400" algn="ctr">
            <a:solidFill>
              <a:srgbClr val="385D8A"/>
            </a:solidFill>
            <a:round/>
            <a:headEnd/>
            <a:tailEnd/>
          </a:ln>
        </p:spPr>
        <p:txBody>
          <a:bodyPr lIns="103868" tIns="51934" rIns="103868" bIns="51934" anchor="ctr"/>
          <a:lstStyle/>
          <a:p>
            <a:pPr algn="ctr" defTabSz="1042252">
              <a:defRPr/>
            </a:pPr>
            <a:r>
              <a:rPr kumimoji="0" lang="en-US" altLang="ko-KR" sz="1400" dirty="0" err="1">
                <a:solidFill>
                  <a:srgbClr val="0000FF"/>
                </a:solidFill>
                <a:latin typeface="HY헤드라인M" pitchFamily="18" charset="-127"/>
                <a:ea typeface="HY헤드라인M" pitchFamily="18" charset="-127"/>
              </a:rPr>
              <a:t>Registro</a:t>
            </a:r>
            <a:r>
              <a:rPr kumimoji="0" lang="en-US" altLang="ko-KR" sz="1400" dirty="0">
                <a:solidFill>
                  <a:srgbClr val="0000FF"/>
                </a:solidFill>
                <a:latin typeface="HY헤드라인M" pitchFamily="18" charset="-127"/>
                <a:ea typeface="HY헤드라인M" pitchFamily="18" charset="-127"/>
              </a:rPr>
              <a:t> de </a:t>
            </a:r>
            <a:r>
              <a:rPr kumimoji="0" lang="en-US" altLang="ko-KR" sz="1400" dirty="0" err="1">
                <a:solidFill>
                  <a:srgbClr val="0000FF"/>
                </a:solidFill>
                <a:latin typeface="HY헤드라인M" pitchFamily="18" charset="-127"/>
                <a:ea typeface="HY헤드라인M" pitchFamily="18" charset="-127"/>
              </a:rPr>
              <a:t>Patentes</a:t>
            </a:r>
            <a:r>
              <a:rPr kumimoji="0" lang="en-US" altLang="ko-KR" sz="1400" dirty="0">
                <a:solidFill>
                  <a:srgbClr val="0000FF"/>
                </a:solidFill>
                <a:latin typeface="HY헤드라인M" pitchFamily="18" charset="-127"/>
                <a:ea typeface="HY헤드라인M" pitchFamily="18" charset="-127"/>
              </a:rPr>
              <a:t> (</a:t>
            </a:r>
            <a:r>
              <a:rPr kumimoji="0" lang="en-US" altLang="ko-KR" sz="1400" dirty="0" err="1">
                <a:solidFill>
                  <a:srgbClr val="0000FF"/>
                </a:solidFill>
                <a:latin typeface="HY헤드라인M" pitchFamily="18" charset="-127"/>
                <a:ea typeface="HY헤드라인M" pitchFamily="18" charset="-127"/>
              </a:rPr>
              <a:t>Propriedade</a:t>
            </a:r>
            <a:r>
              <a:rPr kumimoji="0" lang="en-US" altLang="ko-KR" sz="1400" dirty="0">
                <a:solidFill>
                  <a:srgbClr val="0000FF"/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kumimoji="0" lang="en-US" altLang="ko-KR" sz="1400" dirty="0" err="1">
                <a:solidFill>
                  <a:srgbClr val="0000FF"/>
                </a:solidFill>
                <a:latin typeface="HY헤드라인M" pitchFamily="18" charset="-127"/>
                <a:ea typeface="HY헤드라인M" pitchFamily="18" charset="-127"/>
              </a:rPr>
              <a:t>intelectual</a:t>
            </a:r>
            <a:r>
              <a:rPr kumimoji="0" lang="en-US" altLang="ko-KR" sz="1400" dirty="0">
                <a:solidFill>
                  <a:srgbClr val="0000FF"/>
                </a:solidFill>
                <a:latin typeface="HY헤드라인M" pitchFamily="18" charset="-127"/>
                <a:ea typeface="HY헤드라인M" pitchFamily="18" charset="-127"/>
              </a:rPr>
              <a:t>)</a:t>
            </a:r>
            <a:endParaRPr kumimoji="0" lang="ko-KR" altLang="en-US" sz="1400" dirty="0">
              <a:solidFill>
                <a:srgbClr val="0000FF"/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graphicFrame>
        <p:nvGraphicFramePr>
          <p:cNvPr id="17" name="Group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732241"/>
              </p:ext>
            </p:extLst>
          </p:nvPr>
        </p:nvGraphicFramePr>
        <p:xfrm>
          <a:off x="6281738" y="1654175"/>
          <a:ext cx="3095625" cy="1008062"/>
        </p:xfrm>
        <a:graphic>
          <a:graphicData uri="http://schemas.openxmlformats.org/drawingml/2006/table">
            <a:tbl>
              <a:tblPr>
                <a:tableStyleId>{C4B1156A-380E-4F78-BDF5-A606A8083BF9}</a:tableStyleId>
              </a:tblPr>
              <a:tblGrid>
                <a:gridCol w="20057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898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36021">
                <a:tc>
                  <a:txBody>
                    <a:bodyPr/>
                    <a:lstStyle/>
                    <a:p>
                      <a:pPr marL="0" marR="0" lvl="0" indent="0" algn="l" defTabSz="1189038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돋움" pitchFamily="50" charset="-127"/>
                        <a:buNone/>
                        <a:tabLst/>
                      </a:pPr>
                      <a:r>
                        <a:rPr kumimoji="0" lang="pt-BR" altLang="ko-KR" sz="1400" u="none" strike="noStrike" cap="none" normalizeH="0" baseline="0" dirty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HY헤드라인M" pitchFamily="18" charset="-127"/>
                          <a:ea typeface="HY헤드라인M" pitchFamily="18" charset="-127"/>
                        </a:rPr>
                        <a:t>Patentes Registradas </a:t>
                      </a:r>
                      <a:r>
                        <a:rPr kumimoji="0" lang="en-US" altLang="ko-KR" sz="1400" u="none" strike="noStrike" cap="none" normalizeH="0" baseline="0" dirty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HY헤드라인M" pitchFamily="18" charset="-127"/>
                          <a:ea typeface="HY헤드라인M" pitchFamily="18" charset="-127"/>
                        </a:rPr>
                        <a:t>:</a:t>
                      </a:r>
                      <a:endParaRPr kumimoji="0" lang="en-US" altLang="ko-KR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HY헤드라인M" pitchFamily="18" charset="-127"/>
                        <a:ea typeface="HY헤드라인M" pitchFamily="18" charset="-127"/>
                      </a:endParaRPr>
                    </a:p>
                  </a:txBody>
                  <a:tcPr marL="103898" marR="103898" marT="51967" marB="51967" horzOverflow="overflow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1189038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돋움" pitchFamily="50" charset="-127"/>
                        <a:buNone/>
                        <a:tabLst/>
                      </a:pPr>
                      <a:r>
                        <a:rPr kumimoji="0" lang="en-US" altLang="ko-KR" sz="1400" u="none" strike="noStrike" cap="none" normalizeH="0" baseline="0" dirty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HY헤드라인M" pitchFamily="18" charset="-127"/>
                          <a:ea typeface="HY헤드라인M" pitchFamily="18" charset="-127"/>
                        </a:rPr>
                        <a:t>19</a:t>
                      </a:r>
                      <a:endParaRPr kumimoji="0" lang="ko-KR" alt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HY헤드라인M" pitchFamily="18" charset="-127"/>
                        <a:ea typeface="HY헤드라인M" pitchFamily="18" charset="-127"/>
                      </a:endParaRPr>
                    </a:p>
                  </a:txBody>
                  <a:tcPr marL="103898" marR="103898" marT="51967" marB="51967" horzOverflow="overflow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4762">
                <a:tc>
                  <a:txBody>
                    <a:bodyPr/>
                    <a:lstStyle/>
                    <a:p>
                      <a:pPr marL="0" marR="0" lvl="0" indent="0" algn="l" defTabSz="1189038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돋움" pitchFamily="50" charset="-127"/>
                        <a:buNone/>
                        <a:tabLst/>
                      </a:pPr>
                      <a:r>
                        <a:rPr kumimoji="0" lang="pt-BR" altLang="ko-KR" sz="1400" u="none" strike="noStrike" cap="none" normalizeH="0" baseline="0" dirty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HY헤드라인M" pitchFamily="18" charset="-127"/>
                          <a:ea typeface="HY헤드라인M" pitchFamily="18" charset="-127"/>
                        </a:rPr>
                        <a:t>Patentes Divulgadas </a:t>
                      </a:r>
                      <a:r>
                        <a:rPr kumimoji="0" lang="en-US" altLang="ko-KR" sz="1400" u="none" strike="noStrike" cap="none" normalizeH="0" baseline="0" dirty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HY헤드라인M" pitchFamily="18" charset="-127"/>
                          <a:ea typeface="HY헤드라인M" pitchFamily="18" charset="-127"/>
                        </a:rPr>
                        <a:t>:</a:t>
                      </a:r>
                      <a:endParaRPr kumimoji="0" lang="en-US" altLang="ko-KR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HY헤드라인M" pitchFamily="18" charset="-127"/>
                        <a:ea typeface="HY헤드라인M" pitchFamily="18" charset="-127"/>
                      </a:endParaRPr>
                    </a:p>
                  </a:txBody>
                  <a:tcPr marL="103898" marR="103898" marT="51967" marB="51967" horzOverflow="overflow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1189038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돋움" pitchFamily="50" charset="-127"/>
                        <a:buNone/>
                        <a:tabLst/>
                      </a:pPr>
                      <a:r>
                        <a:rPr kumimoji="0" lang="en-US" altLang="ko-KR" sz="1400" u="none" strike="noStrike" cap="none" normalizeH="0" baseline="0" dirty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HY헤드라인M" pitchFamily="18" charset="-127"/>
                          <a:ea typeface="HY헤드라인M" pitchFamily="18" charset="-127"/>
                        </a:rPr>
                        <a:t>3</a:t>
                      </a:r>
                      <a:endParaRPr kumimoji="0" lang="ko-KR" alt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HY헤드라인M" pitchFamily="18" charset="-127"/>
                        <a:ea typeface="HY헤드라인M" pitchFamily="18" charset="-127"/>
                      </a:endParaRPr>
                    </a:p>
                  </a:txBody>
                  <a:tcPr marL="103898" marR="103898" marT="51967" marB="51967" horzOverflow="overflow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7279">
                <a:tc>
                  <a:txBody>
                    <a:bodyPr/>
                    <a:lstStyle/>
                    <a:p>
                      <a:pPr marL="0" marR="0" lvl="0" indent="0" algn="l" defTabSz="1189038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돋움" pitchFamily="50" charset="-127"/>
                        <a:buNone/>
                        <a:tabLst/>
                      </a:pPr>
                      <a:r>
                        <a:rPr kumimoji="0" lang="pt-BR" altLang="ko-KR" sz="1400" u="none" strike="noStrike" cap="none" normalizeH="0" baseline="0" dirty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HY헤드라인M" pitchFamily="18" charset="-127"/>
                          <a:ea typeface="HY헤드라인M" pitchFamily="18" charset="-127"/>
                        </a:rPr>
                        <a:t>Patentes Solicitadas :</a:t>
                      </a:r>
                    </a:p>
                  </a:txBody>
                  <a:tcPr marL="103898" marR="103898" marT="51967" marB="51967" horzOverflow="overflow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1189038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돋움" pitchFamily="50" charset="-127"/>
                        <a:buNone/>
                        <a:tabLst/>
                      </a:pPr>
                      <a:r>
                        <a:rPr kumimoji="0" lang="en-US" altLang="ko-KR" sz="1400" u="none" strike="noStrike" cap="none" normalizeH="0" baseline="0" dirty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HY헤드라인M" pitchFamily="18" charset="-127"/>
                          <a:ea typeface="HY헤드라인M" pitchFamily="18" charset="-127"/>
                        </a:rPr>
                        <a:t>10</a:t>
                      </a:r>
                      <a:endParaRPr kumimoji="0" lang="ko-KR" alt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HY헤드라인M" pitchFamily="18" charset="-127"/>
                        <a:ea typeface="HY헤드라인M" pitchFamily="18" charset="-127"/>
                      </a:endParaRPr>
                    </a:p>
                  </a:txBody>
                  <a:tcPr marL="103898" marR="103898" marT="51967" marB="51967" horzOverflow="overflow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2" name="개체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18143218"/>
              </p:ext>
            </p:extLst>
          </p:nvPr>
        </p:nvGraphicFramePr>
        <p:xfrm>
          <a:off x="219075" y="6342063"/>
          <a:ext cx="2708275" cy="4397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Objeto de Shell de Gerenciador" showAsIcon="1" r:id="rId6" imgW="2709000" imgH="439560" progId="Package">
                  <p:embed/>
                </p:oleObj>
              </mc:Choice>
              <mc:Fallback>
                <p:oleObj name="Objeto de Shell de Gerenciador" showAsIcon="1" r:id="rId6" imgW="2709000" imgH="43956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19075" y="6342063"/>
                        <a:ext cx="2708275" cy="4397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개체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97890761"/>
              </p:ext>
            </p:extLst>
          </p:nvPr>
        </p:nvGraphicFramePr>
        <p:xfrm>
          <a:off x="2516188" y="6354763"/>
          <a:ext cx="2708275" cy="4397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Objeto de Shell de Gerenciador" showAsIcon="1" r:id="rId8" imgW="2709000" imgH="439560" progId="Package">
                  <p:embed/>
                </p:oleObj>
              </mc:Choice>
              <mc:Fallback>
                <p:oleObj name="Objeto de Shell de Gerenciador" showAsIcon="1" r:id="rId8" imgW="2709000" imgH="43956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2516188" y="6354763"/>
                        <a:ext cx="2708275" cy="4397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개체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28458366"/>
              </p:ext>
            </p:extLst>
          </p:nvPr>
        </p:nvGraphicFramePr>
        <p:xfrm>
          <a:off x="4919663" y="6334125"/>
          <a:ext cx="2322512" cy="4397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Objeto de Shell de Gerenciador" showAsIcon="1" r:id="rId10" imgW="2322000" imgH="439560" progId="Package">
                  <p:embed/>
                </p:oleObj>
              </mc:Choice>
              <mc:Fallback>
                <p:oleObj name="Objeto de Shell de Gerenciador" showAsIcon="1" r:id="rId10" imgW="2322000" imgH="43956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4919663" y="6334125"/>
                        <a:ext cx="2322512" cy="4397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개체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52325610"/>
              </p:ext>
            </p:extLst>
          </p:nvPr>
        </p:nvGraphicFramePr>
        <p:xfrm>
          <a:off x="7312025" y="6334125"/>
          <a:ext cx="2074863" cy="4397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Objeto de Shell de Gerenciador" showAsIcon="1" r:id="rId12" imgW="2076840" imgH="439560" progId="Package">
                  <p:embed/>
                </p:oleObj>
              </mc:Choice>
              <mc:Fallback>
                <p:oleObj name="Objeto de Shell de Gerenciador" showAsIcon="1" r:id="rId12" imgW="2076840" imgH="43956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7312025" y="6334125"/>
                        <a:ext cx="2074863" cy="4397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64819642"/>
      </p:ext>
    </p:extLst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TextBox 129"/>
          <p:cNvSpPr txBox="1"/>
          <p:nvPr/>
        </p:nvSpPr>
        <p:spPr>
          <a:xfrm>
            <a:off x="436563" y="847497"/>
            <a:ext cx="7094718" cy="781507"/>
          </a:xfrm>
          <a:prstGeom prst="rect">
            <a:avLst/>
          </a:prstGeom>
          <a:noFill/>
        </p:spPr>
        <p:txBody>
          <a:bodyPr wrap="none" lIns="82877" tIns="41439" rIns="82877" bIns="41439" anchor="ctr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  <a:defRPr/>
            </a:pP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Desenvolvimento </a:t>
            </a:r>
            <a:r>
              <a:rPr lang="en-US" altLang="ko-KR" sz="1633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em</a:t>
            </a: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633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tecnologia</a:t>
            </a: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de </a:t>
            </a:r>
            <a:r>
              <a:rPr lang="en-US" altLang="ko-KR" sz="1633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última</a:t>
            </a: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633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geração</a:t>
            </a: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633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em</a:t>
            </a: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Hot Stamping</a:t>
            </a:r>
            <a:b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</a:br>
            <a:endParaRPr lang="en-US" altLang="ko-KR" sz="1451" dirty="0">
              <a:solidFill>
                <a:schemeClr val="accent5">
                  <a:lumMod val="50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  <a:p>
            <a:pPr>
              <a:defRPr/>
            </a:pPr>
            <a:r>
              <a:rPr lang="en-US" altLang="ko-KR" sz="1451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   </a:t>
            </a:r>
            <a:r>
              <a:rPr lang="en-US" altLang="ko-KR" sz="1451" b="1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Desenvolvimento dos </a:t>
            </a:r>
            <a:r>
              <a:rPr lang="en-US" altLang="ko-KR" sz="1451" b="1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Fornos</a:t>
            </a:r>
            <a:endParaRPr lang="ko-KR" altLang="en-US" sz="1633" b="1" spc="272" dirty="0">
              <a:solidFill>
                <a:schemeClr val="accent5">
                  <a:lumMod val="50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grpSp>
        <p:nvGrpSpPr>
          <p:cNvPr id="24579" name="그룹 314"/>
          <p:cNvGrpSpPr>
            <a:grpSpLocks/>
          </p:cNvGrpSpPr>
          <p:nvPr/>
        </p:nvGrpSpPr>
        <p:grpSpPr bwMode="auto">
          <a:xfrm>
            <a:off x="273050" y="1677988"/>
            <a:ext cx="9631412" cy="5176685"/>
            <a:chOff x="1057222" y="924584"/>
            <a:chExt cx="9750863" cy="5239793"/>
          </a:xfrm>
        </p:grpSpPr>
        <p:sp>
          <p:nvSpPr>
            <p:cNvPr id="247" name="TextBox 246"/>
            <p:cNvSpPr txBox="1"/>
            <p:nvPr/>
          </p:nvSpPr>
          <p:spPr>
            <a:xfrm>
              <a:off x="3413360" y="935550"/>
              <a:ext cx="7343873" cy="456909"/>
            </a:xfrm>
            <a:prstGeom prst="rect">
              <a:avLst/>
            </a:prstGeom>
            <a:noFill/>
          </p:spPr>
          <p:txBody>
            <a:bodyPr wrap="none" anchor="ctr">
              <a:spAutoFit/>
            </a:bodyPr>
            <a:lstStyle/>
            <a:p>
              <a:pPr>
                <a:lnSpc>
                  <a:spcPts val="1415"/>
                </a:lnSpc>
                <a:defRPr/>
              </a:pPr>
              <a:r>
                <a:rPr lang="en-US" altLang="ko-KR" sz="1270" dirty="0">
                  <a:solidFill>
                    <a:srgbClr val="0000FF"/>
                  </a:solidFill>
                  <a:latin typeface="현대하모니 L" pitchFamily="18" charset="-127"/>
                  <a:ea typeface="현대하모니 L" pitchFamily="18" charset="-127"/>
                </a:rPr>
                <a:t>“ </a:t>
              </a:r>
              <a:r>
                <a:rPr lang="en-US" altLang="ko-KR" sz="1270" dirty="0" err="1">
                  <a:solidFill>
                    <a:srgbClr val="0000FF"/>
                  </a:solidFill>
                  <a:latin typeface="현대하모니 L" pitchFamily="18" charset="-127"/>
                  <a:ea typeface="현대하모니 L" pitchFamily="18" charset="-127"/>
                </a:rPr>
                <a:t>Através</a:t>
              </a:r>
              <a:r>
                <a:rPr lang="en-US" altLang="ko-KR" sz="1270" dirty="0">
                  <a:solidFill>
                    <a:srgbClr val="0000FF"/>
                  </a:solidFill>
                  <a:latin typeface="현대하모니 L" pitchFamily="18" charset="-127"/>
                  <a:ea typeface="현대하모니 L" pitchFamily="18" charset="-127"/>
                </a:rPr>
                <a:t> de </a:t>
              </a:r>
              <a:r>
                <a:rPr lang="en-US" altLang="ko-KR" sz="1270" dirty="0" err="1">
                  <a:solidFill>
                    <a:srgbClr val="0000FF"/>
                  </a:solidFill>
                  <a:latin typeface="현대하모니 L" pitchFamily="18" charset="-127"/>
                  <a:ea typeface="현대하모니 L" pitchFamily="18" charset="-127"/>
                </a:rPr>
                <a:t>constante</a:t>
              </a:r>
              <a:r>
                <a:rPr lang="en-US" altLang="ko-KR" sz="1270" dirty="0">
                  <a:solidFill>
                    <a:srgbClr val="0000FF"/>
                  </a:solidFill>
                  <a:latin typeface="현대하모니 L" pitchFamily="18" charset="-127"/>
                  <a:ea typeface="현대하모니 L" pitchFamily="18" charset="-127"/>
                </a:rPr>
                <a:t> P &amp; D</a:t>
              </a:r>
            </a:p>
            <a:p>
              <a:pPr>
                <a:lnSpc>
                  <a:spcPts val="1415"/>
                </a:lnSpc>
                <a:defRPr/>
              </a:pPr>
              <a:r>
                <a:rPr lang="en-US" altLang="ko-KR" sz="1270" dirty="0">
                  <a:solidFill>
                    <a:srgbClr val="0000FF"/>
                  </a:solidFill>
                  <a:latin typeface="현대하모니 L" pitchFamily="18" charset="-127"/>
                  <a:ea typeface="현대하모니 L" pitchFamily="18" charset="-127"/>
                </a:rPr>
                <a:t>                      </a:t>
              </a:r>
              <a:r>
                <a:rPr lang="en-US" altLang="ko-KR" sz="1270" dirty="0" err="1">
                  <a:solidFill>
                    <a:srgbClr val="0000FF"/>
                  </a:solidFill>
                  <a:latin typeface="현대하모니 L" pitchFamily="18" charset="-127"/>
                  <a:ea typeface="현대하모니 L" pitchFamily="18" charset="-127"/>
                </a:rPr>
                <a:t>Obtemos</a:t>
              </a:r>
              <a:r>
                <a:rPr lang="en-US" altLang="ko-KR" sz="1270" dirty="0">
                  <a:solidFill>
                    <a:srgbClr val="0000FF"/>
                  </a:solidFill>
                  <a:latin typeface="현대하모니 L" pitchFamily="18" charset="-127"/>
                  <a:ea typeface="현대하모니 L" pitchFamily="18" charset="-127"/>
                </a:rPr>
                <a:t> a </a:t>
              </a:r>
              <a:r>
                <a:rPr lang="en-US" altLang="ko-KR" sz="1270" dirty="0" err="1">
                  <a:solidFill>
                    <a:srgbClr val="0000FF"/>
                  </a:solidFill>
                  <a:latin typeface="현대하모니 L" pitchFamily="18" charset="-127"/>
                  <a:ea typeface="현대하모니 L" pitchFamily="18" charset="-127"/>
                </a:rPr>
                <a:t>tecnologia</a:t>
              </a:r>
              <a:r>
                <a:rPr lang="en-US" altLang="ko-KR" sz="1270" dirty="0">
                  <a:solidFill>
                    <a:srgbClr val="0000FF"/>
                  </a:solidFill>
                  <a:latin typeface="현대하모니 L" pitchFamily="18" charset="-127"/>
                  <a:ea typeface="현대하모니 L" pitchFamily="18" charset="-127"/>
                </a:rPr>
                <a:t> para </a:t>
              </a:r>
              <a:r>
                <a:rPr lang="en-US" altLang="ko-KR" sz="1270" dirty="0" err="1">
                  <a:solidFill>
                    <a:srgbClr val="0000FF"/>
                  </a:solidFill>
                  <a:latin typeface="현대하모니 L" pitchFamily="18" charset="-127"/>
                  <a:ea typeface="현대하모니 L" pitchFamily="18" charset="-127"/>
                </a:rPr>
                <a:t>maximizar</a:t>
              </a:r>
              <a:r>
                <a:rPr lang="en-US" altLang="ko-KR" sz="1270" dirty="0">
                  <a:solidFill>
                    <a:srgbClr val="0000FF"/>
                  </a:solidFill>
                  <a:latin typeface="현대하모니 L" pitchFamily="18" charset="-127"/>
                  <a:ea typeface="현대하모니 L" pitchFamily="18" charset="-127"/>
                </a:rPr>
                <a:t> a </a:t>
              </a:r>
              <a:r>
                <a:rPr lang="en-US" altLang="ko-KR" sz="1270" dirty="0" err="1">
                  <a:solidFill>
                    <a:srgbClr val="0000FF"/>
                  </a:solidFill>
                  <a:latin typeface="현대하모니 L" pitchFamily="18" charset="-127"/>
                  <a:ea typeface="현대하모니 L" pitchFamily="18" charset="-127"/>
                </a:rPr>
                <a:t>eficiência</a:t>
              </a:r>
              <a:r>
                <a:rPr lang="en-US" altLang="ko-KR" sz="1270" dirty="0">
                  <a:solidFill>
                    <a:srgbClr val="0000FF"/>
                  </a:solidFill>
                  <a:latin typeface="현대하모니 L" pitchFamily="18" charset="-127"/>
                  <a:ea typeface="현대하모니 L" pitchFamily="18" charset="-127"/>
                </a:rPr>
                <a:t> </a:t>
              </a:r>
              <a:r>
                <a:rPr lang="en-US" altLang="ko-KR" sz="1270" dirty="0" err="1">
                  <a:solidFill>
                    <a:srgbClr val="0000FF"/>
                  </a:solidFill>
                  <a:latin typeface="현대하모니 L" pitchFamily="18" charset="-127"/>
                  <a:ea typeface="현대하모니 L" pitchFamily="18" charset="-127"/>
                </a:rPr>
                <a:t>energética</a:t>
              </a:r>
              <a:r>
                <a:rPr lang="en-US" altLang="ko-KR" sz="1270" dirty="0">
                  <a:solidFill>
                    <a:srgbClr val="0000FF"/>
                  </a:solidFill>
                  <a:latin typeface="현대하모니 L" pitchFamily="18" charset="-127"/>
                  <a:ea typeface="현대하모니 L" pitchFamily="18" charset="-127"/>
                </a:rPr>
                <a:t> / </a:t>
              </a:r>
              <a:r>
                <a:rPr lang="en-US" altLang="ko-KR" sz="1270" dirty="0" err="1">
                  <a:solidFill>
                    <a:srgbClr val="0000FF"/>
                  </a:solidFill>
                  <a:latin typeface="현대하모니 L" pitchFamily="18" charset="-127"/>
                  <a:ea typeface="현대하모니 L" pitchFamily="18" charset="-127"/>
                </a:rPr>
                <a:t>produtividade</a:t>
              </a:r>
              <a:r>
                <a:rPr lang="en-US" altLang="ko-KR" sz="1270" dirty="0">
                  <a:solidFill>
                    <a:srgbClr val="0000FF"/>
                  </a:solidFill>
                  <a:latin typeface="현대하모니 L" pitchFamily="18" charset="-127"/>
                  <a:ea typeface="현대하모니 L" pitchFamily="18" charset="-127"/>
                </a:rPr>
                <a:t> ”</a:t>
              </a:r>
              <a:endParaRPr lang="en-US" altLang="ko-KR" sz="1270" b="0" dirty="0">
                <a:solidFill>
                  <a:srgbClr val="0000FF"/>
                </a:solidFill>
                <a:latin typeface="현대하모니 L" pitchFamily="18" charset="-127"/>
                <a:ea typeface="현대하모니 L" pitchFamily="18" charset="-127"/>
              </a:endParaRPr>
            </a:p>
          </p:txBody>
        </p:sp>
        <p:sp>
          <p:nvSpPr>
            <p:cNvPr id="248" name="직각 삼각형 247"/>
            <p:cNvSpPr/>
            <p:nvPr/>
          </p:nvSpPr>
          <p:spPr bwMode="auto">
            <a:xfrm rot="10800000">
              <a:off x="2099135" y="1761731"/>
              <a:ext cx="2006901" cy="3861519"/>
            </a:xfrm>
            <a:prstGeom prst="rtTriangle">
              <a:avLst/>
            </a:prstGeom>
            <a:gradFill>
              <a:gsLst>
                <a:gs pos="0">
                  <a:srgbClr val="5F5F5F">
                    <a:lumMod val="40000"/>
                    <a:lumOff val="60000"/>
                  </a:srgbClr>
                </a:gs>
                <a:gs pos="45000">
                  <a:srgbClr val="5F5F5F">
                    <a:lumMod val="40000"/>
                    <a:lumOff val="60000"/>
                    <a:alpha val="21000"/>
                  </a:srgbClr>
                </a:gs>
                <a:gs pos="100000">
                  <a:srgbClr val="5F5F5F">
                    <a:lumMod val="20000"/>
                    <a:lumOff val="80000"/>
                    <a:alpha val="0"/>
                  </a:srgbClr>
                </a:gs>
              </a:gsLst>
              <a:lin ang="16200000" scaled="1"/>
            </a:gradFill>
            <a:ln w="317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lIns="32652" tIns="32652" rIns="32652" bIns="32652"/>
            <a:lstStyle/>
            <a:p>
              <a:pPr algn="ctr" defTabSz="829361" eaLnBrk="1" latinLnBrk="1" hangingPunct="1">
                <a:spcBef>
                  <a:spcPct val="50000"/>
                </a:spcBef>
                <a:defRPr/>
              </a:pPr>
              <a:endParaRPr lang="ko-KR" altLang="en-US" sz="1088" b="0" kern="0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249" name="TextBox 248"/>
            <p:cNvSpPr txBox="1"/>
            <p:nvPr/>
          </p:nvSpPr>
          <p:spPr>
            <a:xfrm>
              <a:off x="1184190" y="4779423"/>
              <a:ext cx="2505606" cy="404927"/>
            </a:xfrm>
            <a:prstGeom prst="rect">
              <a:avLst/>
            </a:prstGeom>
            <a:solidFill>
              <a:srgbClr val="FFFFFF">
                <a:alpha val="70000"/>
              </a:srgbClr>
            </a:solidFill>
          </p:spPr>
          <p:txBody>
            <a:bodyPr anchor="ctr">
              <a:spAutoFit/>
            </a:bodyPr>
            <a:lstStyle/>
            <a:p>
              <a:pPr>
                <a:defRPr/>
              </a:pPr>
              <a:r>
                <a:rPr lang="ko-KR" altLang="en-US" sz="998" b="0" dirty="0">
                  <a:latin typeface="현대하모니 L" pitchFamily="18" charset="-127"/>
                  <a:ea typeface="현대하모니 L" pitchFamily="18" charset="-127"/>
                </a:rPr>
                <a:t>■ </a:t>
              </a:r>
              <a:r>
                <a:rPr lang="en-US" altLang="ko-KR" sz="998" dirty="0">
                  <a:latin typeface="현대하모니 L" pitchFamily="18" charset="-127"/>
                  <a:ea typeface="현대하모니 L" pitchFamily="18" charset="-127"/>
                </a:rPr>
                <a:t>3rd </a:t>
              </a:r>
              <a:r>
                <a:rPr lang="en-US" altLang="ko-KR" sz="998" dirty="0" err="1">
                  <a:latin typeface="현대하모니 L" pitchFamily="18" charset="-127"/>
                  <a:ea typeface="현대하모니 L" pitchFamily="18" charset="-127"/>
                </a:rPr>
                <a:t>Geração</a:t>
              </a:r>
              <a:r>
                <a:rPr lang="en-US" altLang="ko-KR" sz="998" dirty="0">
                  <a:latin typeface="현대하모니 L" pitchFamily="18" charset="-127"/>
                  <a:ea typeface="현대하모니 L" pitchFamily="18" charset="-127"/>
                </a:rPr>
                <a:t> de </a:t>
              </a:r>
              <a:r>
                <a:rPr lang="en-US" altLang="ko-KR" sz="998" dirty="0" err="1">
                  <a:latin typeface="현대하모니 L" pitchFamily="18" charset="-127"/>
                  <a:ea typeface="현대하모니 L" pitchFamily="18" charset="-127"/>
                </a:rPr>
                <a:t>H.Stamping</a:t>
              </a:r>
              <a:r>
                <a:rPr lang="en-US" altLang="ko-KR" sz="998" dirty="0">
                  <a:latin typeface="현대하모니 L" pitchFamily="18" charset="-127"/>
                  <a:ea typeface="현대하모니 L" pitchFamily="18" charset="-127"/>
                </a:rPr>
                <a:t> </a:t>
              </a:r>
              <a:r>
                <a:rPr lang="en-US" altLang="ko-KR" sz="998" dirty="0" err="1">
                  <a:latin typeface="현대하모니 L" pitchFamily="18" charset="-127"/>
                  <a:ea typeface="현대하모니 L" pitchFamily="18" charset="-127"/>
                </a:rPr>
                <a:t>híbrido</a:t>
              </a:r>
              <a:r>
                <a:rPr lang="en-US" altLang="ko-KR" sz="998" dirty="0">
                  <a:latin typeface="현대하모니 L" pitchFamily="18" charset="-127"/>
                  <a:ea typeface="현대하모니 L" pitchFamily="18" charset="-127"/>
                </a:rPr>
                <a:t> de </a:t>
              </a:r>
              <a:r>
                <a:rPr lang="en-US" altLang="ko-KR" sz="998" dirty="0" err="1">
                  <a:latin typeface="현대하모니 L" pitchFamily="18" charset="-127"/>
                  <a:ea typeface="현대하모니 L" pitchFamily="18" charset="-127"/>
                </a:rPr>
                <a:t>alta</a:t>
              </a:r>
              <a:r>
                <a:rPr lang="en-US" altLang="ko-KR" sz="998" dirty="0">
                  <a:latin typeface="현대하모니 L" pitchFamily="18" charset="-127"/>
                  <a:ea typeface="현대하모니 L" pitchFamily="18" charset="-127"/>
                </a:rPr>
                <a:t> </a:t>
              </a:r>
              <a:r>
                <a:rPr lang="en-US" altLang="ko-KR" sz="998" dirty="0" err="1">
                  <a:latin typeface="현대하모니 L" pitchFamily="18" charset="-127"/>
                  <a:ea typeface="현대하모니 L" pitchFamily="18" charset="-127"/>
                </a:rPr>
                <a:t>frequência</a:t>
              </a:r>
              <a:endParaRPr lang="en-US" altLang="ko-KR" sz="998" b="0" dirty="0">
                <a:latin typeface="현대하모니 L" pitchFamily="18" charset="-127"/>
                <a:ea typeface="현대하모니 L" pitchFamily="18" charset="-127"/>
              </a:endParaRPr>
            </a:p>
          </p:txBody>
        </p:sp>
        <p:sp>
          <p:nvSpPr>
            <p:cNvPr id="250" name="TextBox 249"/>
            <p:cNvSpPr txBox="1"/>
            <p:nvPr/>
          </p:nvSpPr>
          <p:spPr>
            <a:xfrm>
              <a:off x="4167132" y="2841559"/>
              <a:ext cx="2303397" cy="77129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ko-KR" altLang="en-US" sz="1088" b="0" dirty="0">
                  <a:latin typeface="현대하모니 L" pitchFamily="18" charset="-127"/>
                  <a:ea typeface="현대하모니 L" pitchFamily="18" charset="-127"/>
                </a:rPr>
                <a:t>▶ </a:t>
              </a:r>
              <a:r>
                <a:rPr lang="pt-BR" altLang="ko-KR" sz="1088" b="0" dirty="0">
                  <a:latin typeface="현대하모니 L" pitchFamily="18" charset="-127"/>
                  <a:ea typeface="현대하모니 L" pitchFamily="18" charset="-127"/>
                </a:rPr>
                <a:t>Temp. de Aquecimento de Alta frequência</a:t>
              </a:r>
              <a:r>
                <a:rPr lang="pt-BR" altLang="ko-KR" sz="1088" dirty="0">
                  <a:latin typeface="현대하모니 L" pitchFamily="18" charset="-127"/>
                  <a:ea typeface="현대하모니 L" pitchFamily="18" charset="-127"/>
                </a:rPr>
                <a:t> </a:t>
              </a:r>
              <a:r>
                <a:rPr lang="en-US" altLang="ko-KR" sz="1088" b="0" dirty="0">
                  <a:latin typeface="현대하모니 L" pitchFamily="18" charset="-127"/>
                  <a:ea typeface="현대하모니 L" pitchFamily="18" charset="-127"/>
                </a:rPr>
                <a:t>: </a:t>
              </a:r>
              <a:r>
                <a:rPr lang="en-US" altLang="ko-KR" sz="1088" dirty="0">
                  <a:solidFill>
                    <a:srgbClr val="FF0000"/>
                  </a:solidFill>
                  <a:latin typeface="현대하모니 L" pitchFamily="18" charset="-127"/>
                  <a:ea typeface="현대하모니 L" pitchFamily="18" charset="-127"/>
                </a:rPr>
                <a:t>500</a:t>
              </a:r>
              <a:r>
                <a:rPr lang="ko-KR" altLang="en-US" sz="1088" dirty="0">
                  <a:solidFill>
                    <a:srgbClr val="FF0000"/>
                  </a:solidFill>
                  <a:latin typeface="현대하모니 L" pitchFamily="18" charset="-127"/>
                  <a:ea typeface="현대하모니 L" pitchFamily="18" charset="-127"/>
                </a:rPr>
                <a:t>℃</a:t>
              </a:r>
              <a:endParaRPr lang="en-US" altLang="ko-KR" sz="1088" dirty="0">
                <a:solidFill>
                  <a:srgbClr val="FF0000"/>
                </a:solidFill>
                <a:latin typeface="현대하모니 L" pitchFamily="18" charset="-127"/>
                <a:ea typeface="현대하모니 L" pitchFamily="18" charset="-127"/>
              </a:endParaRPr>
            </a:p>
            <a:p>
              <a:pPr>
                <a:defRPr/>
              </a:pPr>
              <a:r>
                <a:rPr lang="ko-KR" altLang="en-US" sz="1088" b="0" dirty="0">
                  <a:latin typeface="현대하모니 L" pitchFamily="18" charset="-127"/>
                  <a:ea typeface="현대하모니 L" pitchFamily="18" charset="-127"/>
                </a:rPr>
                <a:t>▶ </a:t>
              </a:r>
              <a:r>
                <a:rPr lang="pt-BR" altLang="ko-KR" sz="1088" b="0" dirty="0">
                  <a:latin typeface="현대하모니 L" pitchFamily="18" charset="-127"/>
                  <a:ea typeface="현대하모니 L" pitchFamily="18" charset="-127"/>
                </a:rPr>
                <a:t>Temp. de Aquecimento do forno elétrico </a:t>
              </a:r>
              <a:r>
                <a:rPr lang="en-US" altLang="ko-KR" sz="1088" b="0" dirty="0">
                  <a:latin typeface="현대하모니 L" pitchFamily="18" charset="-127"/>
                  <a:ea typeface="현대하모니 L" pitchFamily="18" charset="-127"/>
                </a:rPr>
                <a:t>: </a:t>
              </a:r>
              <a:r>
                <a:rPr lang="en-US" altLang="ko-KR" sz="1088" dirty="0">
                  <a:solidFill>
                    <a:srgbClr val="3333FF"/>
                  </a:solidFill>
                  <a:latin typeface="현대하모니 L" pitchFamily="18" charset="-127"/>
                  <a:ea typeface="현대하모니 L" pitchFamily="18" charset="-127"/>
                </a:rPr>
                <a:t>930</a:t>
              </a:r>
              <a:r>
                <a:rPr lang="ko-KR" altLang="en-US" sz="1088" dirty="0">
                  <a:solidFill>
                    <a:srgbClr val="3333FF"/>
                  </a:solidFill>
                  <a:latin typeface="현대하모니 L" pitchFamily="18" charset="-127"/>
                  <a:ea typeface="현대하모니 L" pitchFamily="18" charset="-127"/>
                </a:rPr>
                <a:t>℃</a:t>
              </a:r>
            </a:p>
          </p:txBody>
        </p:sp>
        <p:sp>
          <p:nvSpPr>
            <p:cNvPr id="251" name="TextBox 250"/>
            <p:cNvSpPr txBox="1"/>
            <p:nvPr/>
          </p:nvSpPr>
          <p:spPr>
            <a:xfrm>
              <a:off x="4167132" y="3953501"/>
              <a:ext cx="2187380" cy="77129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ko-KR" altLang="en-US" sz="1088" dirty="0">
                  <a:latin typeface="현대하모니 L" pitchFamily="18" charset="-127"/>
                  <a:ea typeface="현대하모니 L" pitchFamily="18" charset="-127"/>
                </a:rPr>
                <a:t>▶ </a:t>
              </a:r>
              <a:r>
                <a:rPr lang="pt-BR" altLang="ko-KR" sz="1088" b="0" dirty="0">
                  <a:latin typeface="현대하모니 L" pitchFamily="18" charset="-127"/>
                  <a:ea typeface="현대하모니 L" pitchFamily="18" charset="-127"/>
                </a:rPr>
                <a:t>Temp. de Aquecimento de Alta frequência</a:t>
              </a:r>
              <a:r>
                <a:rPr lang="pt-BR" altLang="ko-KR" sz="1088" dirty="0">
                  <a:latin typeface="현대하모니 L" pitchFamily="18" charset="-127"/>
                  <a:ea typeface="현대하모니 L" pitchFamily="18" charset="-127"/>
                </a:rPr>
                <a:t> </a:t>
              </a:r>
              <a:r>
                <a:rPr lang="en-US" altLang="ko-KR" sz="1088" b="0" dirty="0">
                  <a:latin typeface="현대하모니 L" pitchFamily="18" charset="-127"/>
                  <a:ea typeface="현대하모니 L" pitchFamily="18" charset="-127"/>
                </a:rPr>
                <a:t>: </a:t>
              </a:r>
              <a:r>
                <a:rPr lang="en-US" altLang="ko-KR" sz="1088" dirty="0">
                  <a:solidFill>
                    <a:srgbClr val="FF0000"/>
                  </a:solidFill>
                  <a:latin typeface="현대하모니 L" pitchFamily="18" charset="-127"/>
                  <a:ea typeface="현대하모니 L" pitchFamily="18" charset="-127"/>
                </a:rPr>
                <a:t>900</a:t>
              </a:r>
              <a:r>
                <a:rPr lang="ko-KR" altLang="en-US" sz="1088" dirty="0">
                  <a:solidFill>
                    <a:srgbClr val="FF0000"/>
                  </a:solidFill>
                  <a:latin typeface="현대하모니 L" pitchFamily="18" charset="-127"/>
                  <a:ea typeface="현대하모니 L" pitchFamily="18" charset="-127"/>
                </a:rPr>
                <a:t>℃</a:t>
              </a:r>
              <a:endParaRPr lang="en-US" altLang="ko-KR" sz="998" dirty="0">
                <a:latin typeface="현대하모니 L" pitchFamily="18" charset="-127"/>
                <a:ea typeface="현대하모니 L" pitchFamily="18" charset="-127"/>
                <a:sym typeface="Wingdings" pitchFamily="2" charset="2"/>
              </a:endParaRPr>
            </a:p>
            <a:p>
              <a:pPr>
                <a:defRPr/>
              </a:pPr>
              <a:r>
                <a:rPr lang="ko-KR" altLang="en-US" sz="1088" b="0" dirty="0">
                  <a:latin typeface="현대하모니 L" pitchFamily="18" charset="-127"/>
                  <a:ea typeface="현대하모니 L" pitchFamily="18" charset="-127"/>
                </a:rPr>
                <a:t>▶ </a:t>
              </a:r>
              <a:r>
                <a:rPr lang="pt-BR" altLang="ko-KR" sz="1088" b="0" dirty="0">
                  <a:latin typeface="현대하모니 L" pitchFamily="18" charset="-127"/>
                  <a:ea typeface="현대하모니 L" pitchFamily="18" charset="-127"/>
                </a:rPr>
                <a:t>Temp. de Aquecimento do forno elétrico </a:t>
              </a:r>
              <a:r>
                <a:rPr lang="en-US" altLang="ko-KR" sz="1088" b="0" dirty="0">
                  <a:latin typeface="현대하모니 L" pitchFamily="18" charset="-127"/>
                  <a:ea typeface="현대하모니 L" pitchFamily="18" charset="-127"/>
                </a:rPr>
                <a:t>: </a:t>
              </a:r>
              <a:r>
                <a:rPr lang="en-US" altLang="ko-KR" sz="1088" dirty="0">
                  <a:solidFill>
                    <a:srgbClr val="3333FF"/>
                  </a:solidFill>
                  <a:latin typeface="현대하모니 L" pitchFamily="18" charset="-127"/>
                  <a:ea typeface="현대하모니 L" pitchFamily="18" charset="-127"/>
                </a:rPr>
                <a:t>930℃</a:t>
              </a:r>
              <a:r>
                <a:rPr lang="en-US" altLang="ko-KR" sz="1088" b="0" dirty="0">
                  <a:latin typeface="현대하모니 L" pitchFamily="18" charset="-127"/>
                  <a:ea typeface="현대하모니 L" pitchFamily="18" charset="-127"/>
                  <a:sym typeface="Wingdings" pitchFamily="2" charset="2"/>
                </a:rPr>
                <a:t> </a:t>
              </a:r>
            </a:p>
          </p:txBody>
        </p:sp>
        <p:sp>
          <p:nvSpPr>
            <p:cNvPr id="252" name="TextBox 251"/>
            <p:cNvSpPr txBox="1"/>
            <p:nvPr/>
          </p:nvSpPr>
          <p:spPr>
            <a:xfrm>
              <a:off x="4167132" y="5034913"/>
              <a:ext cx="2271073" cy="77129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ko-KR" altLang="en-US" sz="1088" dirty="0">
                  <a:latin typeface="현대하모니 L" pitchFamily="18" charset="-127"/>
                  <a:ea typeface="현대하모니 L" pitchFamily="18" charset="-127"/>
                </a:rPr>
                <a:t>▶ </a:t>
              </a:r>
              <a:r>
                <a:rPr lang="pt-BR" altLang="ko-KR" sz="1088" b="0" dirty="0">
                  <a:latin typeface="현대하모니 L" pitchFamily="18" charset="-127"/>
                  <a:ea typeface="현대하모니 L" pitchFamily="18" charset="-127"/>
                </a:rPr>
                <a:t>Temp. de Aquecimento de Alta frequência</a:t>
              </a:r>
              <a:r>
                <a:rPr lang="pt-BR" altLang="ko-KR" sz="1088" dirty="0">
                  <a:latin typeface="현대하모니 L" pitchFamily="18" charset="-127"/>
                  <a:ea typeface="현대하모니 L" pitchFamily="18" charset="-127"/>
                </a:rPr>
                <a:t> </a:t>
              </a:r>
              <a:r>
                <a:rPr lang="en-US" altLang="ko-KR" sz="1088" b="0" dirty="0">
                  <a:latin typeface="현대하모니 L" pitchFamily="18" charset="-127"/>
                  <a:ea typeface="현대하모니 L" pitchFamily="18" charset="-127"/>
                </a:rPr>
                <a:t>: </a:t>
              </a:r>
              <a:r>
                <a:rPr lang="en-US" altLang="ko-KR" sz="1088" dirty="0">
                  <a:solidFill>
                    <a:srgbClr val="FF0000"/>
                  </a:solidFill>
                  <a:latin typeface="현대하모니 L" pitchFamily="18" charset="-127"/>
                  <a:ea typeface="현대하모니 L" pitchFamily="18" charset="-127"/>
                </a:rPr>
                <a:t>930</a:t>
              </a:r>
              <a:r>
                <a:rPr lang="ko-KR" altLang="en-US" sz="1088" dirty="0">
                  <a:solidFill>
                    <a:srgbClr val="FF0000"/>
                  </a:solidFill>
                  <a:latin typeface="현대하모니 L" pitchFamily="18" charset="-127"/>
                  <a:ea typeface="현대하모니 L" pitchFamily="18" charset="-127"/>
                </a:rPr>
                <a:t>℃</a:t>
              </a:r>
              <a:endParaRPr lang="pt-BR" altLang="ko-KR" sz="998" dirty="0">
                <a:latin typeface="현대하모니 L" pitchFamily="18" charset="-127"/>
                <a:ea typeface="현대하모니 L" pitchFamily="18" charset="-127"/>
                <a:sym typeface="Wingdings" pitchFamily="2" charset="2"/>
              </a:endParaRPr>
            </a:p>
            <a:p>
              <a:pPr>
                <a:defRPr/>
              </a:pPr>
              <a:r>
                <a:rPr lang="ko-KR" altLang="en-US" sz="1088" dirty="0">
                  <a:latin typeface="현대하모니 L" pitchFamily="18" charset="-127"/>
                  <a:ea typeface="현대하모니 L" pitchFamily="18" charset="-127"/>
                </a:rPr>
                <a:t>▶ </a:t>
              </a:r>
              <a:r>
                <a:rPr lang="pt-BR" altLang="ko-KR" sz="1088" b="0" dirty="0">
                  <a:latin typeface="현대하모니 L" pitchFamily="18" charset="-127"/>
                  <a:ea typeface="현대하모니 L" pitchFamily="18" charset="-127"/>
                </a:rPr>
                <a:t>Tempe. de Aquecimento do forno elétrico </a:t>
              </a:r>
              <a:r>
                <a:rPr lang="en-US" altLang="ko-KR" sz="1088" b="0" dirty="0">
                  <a:latin typeface="현대하모니 L" pitchFamily="18" charset="-127"/>
                  <a:ea typeface="현대하모니 L" pitchFamily="18" charset="-127"/>
                </a:rPr>
                <a:t>: </a:t>
              </a:r>
              <a:r>
                <a:rPr lang="en-US" altLang="ko-KR" sz="1088" dirty="0">
                  <a:solidFill>
                    <a:srgbClr val="3333FF"/>
                  </a:solidFill>
                  <a:latin typeface="현대하모니 L" pitchFamily="18" charset="-127"/>
                  <a:ea typeface="현대하모니 L" pitchFamily="18" charset="-127"/>
                </a:rPr>
                <a:t>930</a:t>
              </a:r>
              <a:r>
                <a:rPr lang="ko-KR" altLang="en-US" sz="1088" dirty="0">
                  <a:solidFill>
                    <a:srgbClr val="3333FF"/>
                  </a:solidFill>
                  <a:latin typeface="현대하모니 L" pitchFamily="18" charset="-127"/>
                  <a:ea typeface="현대하모니 L" pitchFamily="18" charset="-127"/>
                </a:rPr>
                <a:t>℃</a:t>
              </a:r>
              <a:endParaRPr lang="en-US" altLang="ko-KR" sz="1088" dirty="0">
                <a:solidFill>
                  <a:srgbClr val="3333FF"/>
                </a:solidFill>
                <a:latin typeface="현대하모니 L" pitchFamily="18" charset="-127"/>
                <a:ea typeface="현대하모니 L" pitchFamily="18" charset="-127"/>
              </a:endParaRPr>
            </a:p>
          </p:txBody>
        </p:sp>
        <p:pic>
          <p:nvPicPr>
            <p:cNvPr id="24589" name="Picture 2" descr="C:\Users\sypark\Pictures\999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755" t="25362" r="4288" b="55800"/>
            <a:stretch>
              <a:fillRect/>
            </a:stretch>
          </p:blipFill>
          <p:spPr bwMode="auto">
            <a:xfrm>
              <a:off x="1704688" y="2724702"/>
              <a:ext cx="2445796" cy="858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4590" name="Picture 3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90457" y="4957473"/>
              <a:ext cx="1480336" cy="8569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4591" name="Picture 4"/>
            <p:cNvPicPr>
              <a:picLocks noChangeAspect="1" noChangeArrowheads="1"/>
            </p:cNvPicPr>
            <p:nvPr/>
          </p:nvPicPr>
          <p:blipFill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98228" y="1762433"/>
              <a:ext cx="2998463" cy="87390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56" name="TextBox 255"/>
            <p:cNvSpPr txBox="1"/>
            <p:nvPr/>
          </p:nvSpPr>
          <p:spPr>
            <a:xfrm>
              <a:off x="4167132" y="1800318"/>
              <a:ext cx="1972020" cy="77129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ko-KR" altLang="en-US" sz="1088" b="0" dirty="0">
                  <a:latin typeface="현대하모니 L" pitchFamily="18" charset="-127"/>
                  <a:ea typeface="현대하모니 L" pitchFamily="18" charset="-127"/>
                </a:rPr>
                <a:t>▶ </a:t>
              </a:r>
              <a:r>
                <a:rPr lang="pt-BR" altLang="ko-KR" sz="1088" b="0" dirty="0">
                  <a:latin typeface="현대하모니 L" pitchFamily="18" charset="-127"/>
                  <a:ea typeface="현대하모니 L" pitchFamily="18" charset="-127"/>
                </a:rPr>
                <a:t>Temp. de Aquecimento de Alta frequência</a:t>
              </a:r>
              <a:r>
                <a:rPr lang="pt-BR" altLang="ko-KR" sz="1088" dirty="0">
                  <a:latin typeface="현대하모니 L" pitchFamily="18" charset="-127"/>
                  <a:ea typeface="현대하모니 L" pitchFamily="18" charset="-127"/>
                </a:rPr>
                <a:t> </a:t>
              </a:r>
              <a:r>
                <a:rPr lang="en-US" altLang="ko-KR" sz="1088" b="0" dirty="0">
                  <a:latin typeface="현대하모니 L" pitchFamily="18" charset="-127"/>
                  <a:ea typeface="현대하모니 L" pitchFamily="18" charset="-127"/>
                </a:rPr>
                <a:t>: -</a:t>
              </a:r>
            </a:p>
            <a:p>
              <a:pPr>
                <a:defRPr/>
              </a:pPr>
              <a:r>
                <a:rPr lang="ko-KR" altLang="en-US" sz="1088" b="0" dirty="0">
                  <a:latin typeface="현대하모니 L" pitchFamily="18" charset="-127"/>
                  <a:ea typeface="현대하모니 L" pitchFamily="18" charset="-127"/>
                </a:rPr>
                <a:t>▶ </a:t>
              </a:r>
              <a:r>
                <a:rPr lang="pt-BR" altLang="ko-KR" sz="1088" b="0" dirty="0">
                  <a:latin typeface="현대하모니 L" pitchFamily="18" charset="-127"/>
                  <a:ea typeface="현대하모니 L" pitchFamily="18" charset="-127"/>
                </a:rPr>
                <a:t>Temp. de Aquecimento do forno elétrico</a:t>
              </a:r>
              <a:r>
                <a:rPr lang="pt-BR" altLang="ko-KR" sz="1088" dirty="0">
                  <a:latin typeface="현대하모니 L" pitchFamily="18" charset="-127"/>
                  <a:ea typeface="현대하모니 L" pitchFamily="18" charset="-127"/>
                </a:rPr>
                <a:t> </a:t>
              </a:r>
              <a:r>
                <a:rPr lang="en-US" altLang="ko-KR" sz="1088" b="0" dirty="0">
                  <a:latin typeface="현대하모니 L" pitchFamily="18" charset="-127"/>
                  <a:ea typeface="현대하모니 L" pitchFamily="18" charset="-127"/>
                </a:rPr>
                <a:t>: </a:t>
              </a:r>
              <a:r>
                <a:rPr lang="en-US" altLang="ko-KR" sz="1088" dirty="0">
                  <a:solidFill>
                    <a:srgbClr val="3333FF"/>
                  </a:solidFill>
                  <a:latin typeface="현대하모니 L" pitchFamily="18" charset="-127"/>
                  <a:ea typeface="현대하모니 L" pitchFamily="18" charset="-127"/>
                </a:rPr>
                <a:t>930</a:t>
              </a:r>
              <a:r>
                <a:rPr lang="ko-KR" altLang="en-US" sz="1088" dirty="0">
                  <a:solidFill>
                    <a:srgbClr val="3333FF"/>
                  </a:solidFill>
                  <a:latin typeface="현대하모니 L" pitchFamily="18" charset="-127"/>
                  <a:ea typeface="현대하모니 L" pitchFamily="18" charset="-127"/>
                </a:rPr>
                <a:t>℃</a:t>
              </a:r>
            </a:p>
          </p:txBody>
        </p:sp>
        <p:cxnSp>
          <p:nvCxnSpPr>
            <p:cNvPr id="257" name="직선 연결선 256"/>
            <p:cNvCxnSpPr/>
            <p:nvPr/>
          </p:nvCxnSpPr>
          <p:spPr bwMode="auto">
            <a:xfrm>
              <a:off x="4227316" y="1669585"/>
              <a:ext cx="1626492" cy="0"/>
            </a:xfrm>
            <a:prstGeom prst="line">
              <a:avLst/>
            </a:prstGeom>
            <a:solidFill>
              <a:srgbClr val="FFFFFF"/>
            </a:solidFill>
            <a:ln w="34925" cap="flat" cmpd="sng" algn="ctr">
              <a:gradFill flip="none" rotWithShape="1">
                <a:gsLst>
                  <a:gs pos="0">
                    <a:srgbClr val="FFC000"/>
                  </a:gs>
                  <a:gs pos="50000">
                    <a:srgbClr val="FFC000">
                      <a:alpha val="35000"/>
                    </a:srgbClr>
                  </a:gs>
                  <a:gs pos="100000">
                    <a:srgbClr val="FFC000">
                      <a:alpha val="0"/>
                    </a:srgbClr>
                  </a:gs>
                </a:gsLst>
                <a:lin ang="0" scaled="1"/>
                <a:tileRect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58" name="직선 연결선 257"/>
            <p:cNvCxnSpPr/>
            <p:nvPr/>
          </p:nvCxnSpPr>
          <p:spPr bwMode="auto">
            <a:xfrm>
              <a:off x="4227316" y="2755560"/>
              <a:ext cx="1626492" cy="0"/>
            </a:xfrm>
            <a:prstGeom prst="line">
              <a:avLst/>
            </a:prstGeom>
            <a:solidFill>
              <a:srgbClr val="FFFFFF"/>
            </a:solidFill>
            <a:ln w="34925" cap="flat" cmpd="sng" algn="ctr">
              <a:gradFill flip="none" rotWithShape="1">
                <a:gsLst>
                  <a:gs pos="0">
                    <a:srgbClr val="FFC000"/>
                  </a:gs>
                  <a:gs pos="50000">
                    <a:srgbClr val="FFC000">
                      <a:alpha val="35000"/>
                    </a:srgbClr>
                  </a:gs>
                  <a:gs pos="100000">
                    <a:srgbClr val="FFC000">
                      <a:alpha val="0"/>
                    </a:srgbClr>
                  </a:gs>
                </a:gsLst>
                <a:lin ang="0" scaled="1"/>
                <a:tileRect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59" name="직선 연결선 258"/>
            <p:cNvCxnSpPr/>
            <p:nvPr/>
          </p:nvCxnSpPr>
          <p:spPr bwMode="auto">
            <a:xfrm>
              <a:off x="4227316" y="3841535"/>
              <a:ext cx="1626492" cy="0"/>
            </a:xfrm>
            <a:prstGeom prst="line">
              <a:avLst/>
            </a:prstGeom>
            <a:solidFill>
              <a:srgbClr val="FFFFFF"/>
            </a:solidFill>
            <a:ln w="34925" cap="flat" cmpd="sng" algn="ctr">
              <a:gradFill flip="none" rotWithShape="1">
                <a:gsLst>
                  <a:gs pos="0">
                    <a:srgbClr val="FFC000"/>
                  </a:gs>
                  <a:gs pos="50000">
                    <a:srgbClr val="FFC000">
                      <a:alpha val="35000"/>
                    </a:srgbClr>
                  </a:gs>
                  <a:gs pos="100000">
                    <a:srgbClr val="FFC000">
                      <a:alpha val="0"/>
                    </a:srgbClr>
                  </a:gs>
                </a:gsLst>
                <a:lin ang="0" scaled="1"/>
                <a:tileRect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60" name="직선 연결선 259"/>
            <p:cNvCxnSpPr/>
            <p:nvPr/>
          </p:nvCxnSpPr>
          <p:spPr bwMode="auto">
            <a:xfrm>
              <a:off x="4227316" y="4896659"/>
              <a:ext cx="1626492" cy="0"/>
            </a:xfrm>
            <a:prstGeom prst="line">
              <a:avLst/>
            </a:prstGeom>
            <a:solidFill>
              <a:srgbClr val="FFFFFF"/>
            </a:solidFill>
            <a:ln w="34925" cap="flat" cmpd="sng" algn="ctr">
              <a:gradFill flip="none" rotWithShape="1">
                <a:gsLst>
                  <a:gs pos="0">
                    <a:srgbClr val="FFC000"/>
                  </a:gs>
                  <a:gs pos="50000">
                    <a:srgbClr val="FFC000">
                      <a:alpha val="35000"/>
                    </a:srgbClr>
                  </a:gs>
                  <a:gs pos="100000">
                    <a:srgbClr val="FFC000">
                      <a:alpha val="0"/>
                    </a:srgbClr>
                  </a:gs>
                </a:gsLst>
                <a:lin ang="0" scaled="1"/>
                <a:tileRect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pic>
          <p:nvPicPr>
            <p:cNvPr id="24597" name="Picture 2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64108" y="2821521"/>
              <a:ext cx="699529" cy="557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4598" name="Picture 2" descr="C:\Users\sypark\Pictures\999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755" t="25362" r="4288" b="55800"/>
            <a:stretch>
              <a:fillRect/>
            </a:stretch>
          </p:blipFill>
          <p:spPr bwMode="auto">
            <a:xfrm>
              <a:off x="7244302" y="2821521"/>
              <a:ext cx="1589659" cy="557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24599" name="직선 연결선 262"/>
            <p:cNvCxnSpPr>
              <a:cxnSpLocks noChangeShapeType="1"/>
            </p:cNvCxnSpPr>
            <p:nvPr/>
          </p:nvCxnSpPr>
          <p:spPr bwMode="auto">
            <a:xfrm>
              <a:off x="6755790" y="2767562"/>
              <a:ext cx="2105836" cy="0"/>
            </a:xfrm>
            <a:prstGeom prst="line">
              <a:avLst/>
            </a:prstGeom>
            <a:noFill/>
            <a:ln w="12700" algn="ctr">
              <a:solidFill>
                <a:srgbClr val="474747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4600" name="직선 연결선 263"/>
            <p:cNvCxnSpPr>
              <a:cxnSpLocks noChangeShapeType="1"/>
            </p:cNvCxnSpPr>
            <p:nvPr/>
          </p:nvCxnSpPr>
          <p:spPr bwMode="auto">
            <a:xfrm flipV="1">
              <a:off x="6755250" y="1909313"/>
              <a:ext cx="0" cy="857519"/>
            </a:xfrm>
            <a:prstGeom prst="line">
              <a:avLst/>
            </a:prstGeom>
            <a:noFill/>
            <a:ln w="12700" algn="ctr">
              <a:solidFill>
                <a:srgbClr val="474747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4601" name="직선 연결선 264"/>
            <p:cNvCxnSpPr>
              <a:cxnSpLocks noChangeShapeType="1"/>
            </p:cNvCxnSpPr>
            <p:nvPr/>
          </p:nvCxnSpPr>
          <p:spPr bwMode="auto">
            <a:xfrm>
              <a:off x="6755784" y="1996814"/>
              <a:ext cx="1941134" cy="0"/>
            </a:xfrm>
            <a:prstGeom prst="line">
              <a:avLst/>
            </a:prstGeom>
            <a:noFill/>
            <a:ln w="9525" algn="ctr">
              <a:solidFill>
                <a:srgbClr val="4A7EBB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4602" name="직선 연결선 265"/>
            <p:cNvCxnSpPr>
              <a:cxnSpLocks noChangeShapeType="1"/>
            </p:cNvCxnSpPr>
            <p:nvPr/>
          </p:nvCxnSpPr>
          <p:spPr bwMode="auto">
            <a:xfrm flipV="1">
              <a:off x="7393089" y="1996816"/>
              <a:ext cx="0" cy="979913"/>
            </a:xfrm>
            <a:prstGeom prst="line">
              <a:avLst/>
            </a:prstGeom>
            <a:noFill/>
            <a:ln w="9525" algn="ctr">
              <a:solidFill>
                <a:srgbClr val="4A7EBB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4603" name="직선 연결선 266"/>
            <p:cNvCxnSpPr>
              <a:cxnSpLocks noChangeShapeType="1"/>
            </p:cNvCxnSpPr>
            <p:nvPr/>
          </p:nvCxnSpPr>
          <p:spPr bwMode="auto">
            <a:xfrm flipV="1">
              <a:off x="7423838" y="1996816"/>
              <a:ext cx="0" cy="979913"/>
            </a:xfrm>
            <a:prstGeom prst="line">
              <a:avLst/>
            </a:prstGeom>
            <a:noFill/>
            <a:ln w="9525" algn="ctr">
              <a:solidFill>
                <a:srgbClr val="4A7EBB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4604" name="직선 연결선 267"/>
            <p:cNvCxnSpPr>
              <a:cxnSpLocks noChangeShapeType="1"/>
            </p:cNvCxnSpPr>
            <p:nvPr/>
          </p:nvCxnSpPr>
          <p:spPr bwMode="auto">
            <a:xfrm flipV="1">
              <a:off x="8240800" y="1949501"/>
              <a:ext cx="0" cy="1023507"/>
            </a:xfrm>
            <a:prstGeom prst="line">
              <a:avLst/>
            </a:prstGeom>
            <a:noFill/>
            <a:ln w="9525" algn="ctr">
              <a:solidFill>
                <a:srgbClr val="4A7EBB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4605" name="직선 연결선 268"/>
            <p:cNvCxnSpPr>
              <a:cxnSpLocks noChangeShapeType="1"/>
            </p:cNvCxnSpPr>
            <p:nvPr/>
          </p:nvCxnSpPr>
          <p:spPr bwMode="auto">
            <a:xfrm flipV="1">
              <a:off x="8408582" y="1996816"/>
              <a:ext cx="0" cy="979913"/>
            </a:xfrm>
            <a:prstGeom prst="line">
              <a:avLst/>
            </a:prstGeom>
            <a:noFill/>
            <a:ln w="9525" algn="ctr">
              <a:solidFill>
                <a:srgbClr val="4A7EBB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4606" name="직선 연결선 269"/>
            <p:cNvCxnSpPr>
              <a:cxnSpLocks noChangeShapeType="1"/>
            </p:cNvCxnSpPr>
            <p:nvPr/>
          </p:nvCxnSpPr>
          <p:spPr bwMode="auto">
            <a:xfrm flipV="1">
              <a:off x="8466453" y="1996816"/>
              <a:ext cx="0" cy="979913"/>
            </a:xfrm>
            <a:prstGeom prst="line">
              <a:avLst/>
            </a:prstGeom>
            <a:noFill/>
            <a:ln w="9525" algn="ctr">
              <a:solidFill>
                <a:srgbClr val="4A7EBB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4607" name="직선 연결선 270"/>
            <p:cNvCxnSpPr>
              <a:cxnSpLocks noChangeShapeType="1"/>
            </p:cNvCxnSpPr>
            <p:nvPr/>
          </p:nvCxnSpPr>
          <p:spPr bwMode="auto">
            <a:xfrm flipV="1">
              <a:off x="8693958" y="1996816"/>
              <a:ext cx="0" cy="979913"/>
            </a:xfrm>
            <a:prstGeom prst="line">
              <a:avLst/>
            </a:prstGeom>
            <a:noFill/>
            <a:ln w="9525" algn="ctr">
              <a:solidFill>
                <a:srgbClr val="4A7EBB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4608" name="직선 연결선 271"/>
            <p:cNvCxnSpPr>
              <a:cxnSpLocks noChangeShapeType="1"/>
            </p:cNvCxnSpPr>
            <p:nvPr/>
          </p:nvCxnSpPr>
          <p:spPr bwMode="auto">
            <a:xfrm flipV="1">
              <a:off x="7993944" y="1996816"/>
              <a:ext cx="0" cy="979913"/>
            </a:xfrm>
            <a:prstGeom prst="line">
              <a:avLst/>
            </a:prstGeom>
            <a:noFill/>
            <a:ln w="9525" algn="ctr">
              <a:solidFill>
                <a:srgbClr val="4A7EBB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73" name="TextBox 272"/>
            <p:cNvSpPr txBox="1"/>
            <p:nvPr/>
          </p:nvSpPr>
          <p:spPr>
            <a:xfrm>
              <a:off x="8773334" y="2815849"/>
              <a:ext cx="417869" cy="141403"/>
            </a:xfrm>
            <a:prstGeom prst="rect">
              <a:avLst/>
            </a:prstGeom>
            <a:noFill/>
          </p:spPr>
          <p:txBody>
            <a:bodyPr lIns="0" tIns="0" rIns="0" bIns="0">
              <a:spAutoFit/>
            </a:bodyPr>
            <a:lstStyle/>
            <a:p>
              <a:pPr defTabSz="828774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kumimoji="0" lang="pt-BR" altLang="ko-KR" sz="907" b="0" kern="0" dirty="0">
                  <a:solidFill>
                    <a:sysClr val="windowText" lastClr="000000"/>
                  </a:solidFill>
                  <a:latin typeface="현대하모니 L" pitchFamily="18" charset="-127"/>
                  <a:ea typeface="현대하모니 L" pitchFamily="18" charset="-127"/>
                </a:rPr>
                <a:t>Time</a:t>
              </a:r>
              <a:endParaRPr kumimoji="0" lang="ko-KR" altLang="en-US" sz="907" b="0" kern="0" dirty="0">
                <a:solidFill>
                  <a:sysClr val="windowText" lastClr="000000"/>
                </a:solidFill>
                <a:latin typeface="현대하모니 L" pitchFamily="18" charset="-127"/>
                <a:ea typeface="현대하모니 L" pitchFamily="18" charset="-127"/>
              </a:endParaRPr>
            </a:p>
          </p:txBody>
        </p:sp>
        <p:sp>
          <p:nvSpPr>
            <p:cNvPr id="274" name="TextBox 273"/>
            <p:cNvSpPr txBox="1"/>
            <p:nvPr/>
          </p:nvSpPr>
          <p:spPr>
            <a:xfrm>
              <a:off x="6066829" y="1784250"/>
              <a:ext cx="748950" cy="141403"/>
            </a:xfrm>
            <a:prstGeom prst="rect">
              <a:avLst/>
            </a:prstGeom>
            <a:noFill/>
          </p:spPr>
          <p:txBody>
            <a:bodyPr lIns="0" tIns="0" rIns="0" bIns="0">
              <a:spAutoFit/>
            </a:bodyPr>
            <a:lstStyle/>
            <a:p>
              <a:pPr algn="r" defTabSz="828774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pt-BR" altLang="ko-KR" sz="907" dirty="0">
                  <a:latin typeface="현대하모니 L" pitchFamily="18" charset="-127"/>
                  <a:ea typeface="현대하모니 L" pitchFamily="18" charset="-127"/>
                </a:rPr>
                <a:t>temperatura</a:t>
              </a:r>
              <a:endParaRPr kumimoji="0" lang="ko-KR" altLang="en-US" sz="907" b="0" kern="0" dirty="0">
                <a:solidFill>
                  <a:sysClr val="windowText" lastClr="000000"/>
                </a:solidFill>
                <a:latin typeface="현대하모니 L" pitchFamily="18" charset="-127"/>
                <a:ea typeface="현대하모니 L" pitchFamily="18" charset="-127"/>
              </a:endParaRPr>
            </a:p>
          </p:txBody>
        </p:sp>
        <p:sp>
          <p:nvSpPr>
            <p:cNvPr id="275" name="TextBox 274"/>
            <p:cNvSpPr txBox="1"/>
            <p:nvPr/>
          </p:nvSpPr>
          <p:spPr>
            <a:xfrm>
              <a:off x="6354515" y="1936901"/>
              <a:ext cx="361618" cy="141403"/>
            </a:xfrm>
            <a:prstGeom prst="rect">
              <a:avLst/>
            </a:prstGeom>
            <a:noFill/>
          </p:spPr>
          <p:txBody>
            <a:bodyPr lIns="0" tIns="0" rIns="0" bIns="0">
              <a:spAutoFit/>
            </a:bodyPr>
            <a:lstStyle/>
            <a:p>
              <a:pPr algn="r" defTabSz="828774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kumimoji="0" lang="en-US" altLang="ko-KR" sz="907" b="0" kern="0" dirty="0">
                  <a:solidFill>
                    <a:sysClr val="windowText" lastClr="000000"/>
                  </a:solidFill>
                  <a:latin typeface="현대하모니 L" pitchFamily="18" charset="-127"/>
                  <a:ea typeface="현대하모니 L" pitchFamily="18" charset="-127"/>
                </a:rPr>
                <a:t>950</a:t>
              </a:r>
              <a:r>
                <a:rPr kumimoji="0" lang="ko-KR" altLang="en-US" sz="907" b="0" kern="0" dirty="0">
                  <a:solidFill>
                    <a:sysClr val="windowText" lastClr="000000"/>
                  </a:solidFill>
                  <a:latin typeface="현대하모니 L" pitchFamily="18" charset="-127"/>
                  <a:ea typeface="현대하모니 L" pitchFamily="18" charset="-127"/>
                </a:rPr>
                <a:t>℃</a:t>
              </a:r>
            </a:p>
          </p:txBody>
        </p:sp>
        <p:sp>
          <p:nvSpPr>
            <p:cNvPr id="276" name="직사각형 275"/>
            <p:cNvSpPr/>
            <p:nvPr/>
          </p:nvSpPr>
          <p:spPr>
            <a:xfrm>
              <a:off x="7391152" y="2357897"/>
              <a:ext cx="33750" cy="379217"/>
            </a:xfrm>
            <a:prstGeom prst="rect">
              <a:avLst/>
            </a:prstGeom>
            <a:solidFill>
              <a:srgbClr val="F79646">
                <a:lumMod val="75000"/>
                <a:alpha val="40000"/>
              </a:srgbClr>
            </a:solidFill>
            <a:ln w="25400" cap="flat" cmpd="sng" algn="ctr">
              <a:noFill/>
              <a:prstDash val="solid"/>
            </a:ln>
            <a:effectLst/>
          </p:spPr>
          <p:txBody>
            <a:bodyPr lIns="82877" tIns="41439" rIns="82877" bIns="41439" anchor="ctr"/>
            <a:lstStyle/>
            <a:p>
              <a:pPr algn="ctr" defTabSz="828774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kumimoji="0" lang="ko-KR" altLang="en-US" sz="1633" b="0" kern="0" dirty="0">
                <a:solidFill>
                  <a:sysClr val="window" lastClr="FFFFFF"/>
                </a:solidFill>
                <a:latin typeface="맑은 고딕"/>
                <a:ea typeface="맑은 고딕"/>
              </a:endParaRPr>
            </a:p>
          </p:txBody>
        </p:sp>
        <p:sp>
          <p:nvSpPr>
            <p:cNvPr id="277" name="직사각형 276"/>
            <p:cNvSpPr/>
            <p:nvPr/>
          </p:nvSpPr>
          <p:spPr>
            <a:xfrm>
              <a:off x="7421688" y="1994748"/>
              <a:ext cx="819666" cy="361541"/>
            </a:xfrm>
            <a:prstGeom prst="rect">
              <a:avLst/>
            </a:prstGeom>
            <a:solidFill>
              <a:srgbClr val="C00000">
                <a:alpha val="40000"/>
              </a:srgbClr>
            </a:solidFill>
            <a:ln w="25400" cap="flat" cmpd="sng" algn="ctr">
              <a:noFill/>
              <a:prstDash val="solid"/>
            </a:ln>
            <a:effectLst/>
          </p:spPr>
          <p:txBody>
            <a:bodyPr lIns="82877" tIns="41439" rIns="82877" bIns="41439" anchor="ctr"/>
            <a:lstStyle/>
            <a:p>
              <a:pPr algn="ctr" defTabSz="828774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kumimoji="0" lang="ko-KR" altLang="en-US" sz="1633" b="0" kern="0" dirty="0">
                <a:solidFill>
                  <a:sysClr val="window" lastClr="FFFFFF"/>
                </a:solidFill>
                <a:latin typeface="맑은 고딕"/>
                <a:ea typeface="맑은 고딕"/>
              </a:endParaRPr>
            </a:p>
          </p:txBody>
        </p:sp>
        <p:sp>
          <p:nvSpPr>
            <p:cNvPr id="278" name="직사각형 277"/>
            <p:cNvSpPr/>
            <p:nvPr/>
          </p:nvSpPr>
          <p:spPr>
            <a:xfrm>
              <a:off x="8241354" y="1994748"/>
              <a:ext cx="170362" cy="72308"/>
            </a:xfrm>
            <a:prstGeom prst="rect">
              <a:avLst/>
            </a:prstGeom>
            <a:solidFill>
              <a:srgbClr val="4BACC6">
                <a:alpha val="40000"/>
              </a:srgbClr>
            </a:solidFill>
            <a:ln w="25400" cap="flat" cmpd="sng" algn="ctr">
              <a:noFill/>
              <a:prstDash val="solid"/>
            </a:ln>
            <a:effectLst/>
          </p:spPr>
          <p:txBody>
            <a:bodyPr lIns="82877" tIns="41439" rIns="82877" bIns="41439" anchor="ctr"/>
            <a:lstStyle/>
            <a:p>
              <a:pPr algn="ctr" defTabSz="828774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kumimoji="0" lang="ko-KR" altLang="en-US" sz="1633" b="0" kern="0" dirty="0">
                <a:solidFill>
                  <a:sysClr val="window" lastClr="FFFFFF"/>
                </a:solidFill>
                <a:latin typeface="맑은 고딕"/>
                <a:ea typeface="맑은 고딕"/>
              </a:endParaRPr>
            </a:p>
          </p:txBody>
        </p:sp>
        <p:sp>
          <p:nvSpPr>
            <p:cNvPr id="279" name="직사각형 278"/>
            <p:cNvSpPr/>
            <p:nvPr/>
          </p:nvSpPr>
          <p:spPr>
            <a:xfrm>
              <a:off x="8408502" y="2062236"/>
              <a:ext cx="59466" cy="535081"/>
            </a:xfrm>
            <a:prstGeom prst="rect">
              <a:avLst/>
            </a:prstGeom>
            <a:solidFill>
              <a:srgbClr val="1F497D">
                <a:lumMod val="75000"/>
                <a:alpha val="40000"/>
              </a:srgbClr>
            </a:solidFill>
            <a:ln w="25400" cap="flat" cmpd="sng" algn="ctr">
              <a:noFill/>
              <a:prstDash val="solid"/>
            </a:ln>
            <a:effectLst/>
          </p:spPr>
          <p:txBody>
            <a:bodyPr lIns="82877" tIns="41439" rIns="82877" bIns="41439" anchor="ctr"/>
            <a:lstStyle/>
            <a:p>
              <a:pPr algn="ctr" defTabSz="828774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kumimoji="0" lang="ko-KR" altLang="en-US" sz="1633" b="0" kern="0" dirty="0">
                <a:solidFill>
                  <a:sysClr val="window" lastClr="FFFFFF"/>
                </a:solidFill>
                <a:latin typeface="맑은 고딕"/>
                <a:ea typeface="맑은 고딕"/>
              </a:endParaRPr>
            </a:p>
          </p:txBody>
        </p:sp>
        <p:sp>
          <p:nvSpPr>
            <p:cNvPr id="280" name="직사각형 279"/>
            <p:cNvSpPr/>
            <p:nvPr/>
          </p:nvSpPr>
          <p:spPr>
            <a:xfrm>
              <a:off x="8466361" y="2598925"/>
              <a:ext cx="226614" cy="85163"/>
            </a:xfrm>
            <a:prstGeom prst="rect">
              <a:avLst/>
            </a:prstGeom>
            <a:solidFill>
              <a:srgbClr val="4F81BD">
                <a:alpha val="40000"/>
              </a:srgbClr>
            </a:solidFill>
            <a:ln w="25400" cap="flat" cmpd="sng" algn="ctr">
              <a:noFill/>
              <a:prstDash val="solid"/>
            </a:ln>
            <a:effectLst/>
          </p:spPr>
          <p:txBody>
            <a:bodyPr lIns="82877" tIns="41439" rIns="82877" bIns="41439" anchor="ctr"/>
            <a:lstStyle/>
            <a:p>
              <a:pPr algn="ctr" defTabSz="828774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kumimoji="0" lang="ko-KR" altLang="en-US" sz="1633" b="0" kern="0" dirty="0">
                <a:solidFill>
                  <a:sysClr val="window" lastClr="FFFFFF"/>
                </a:solidFill>
                <a:latin typeface="맑은 고딕"/>
                <a:ea typeface="맑은 고딕"/>
              </a:endParaRPr>
            </a:p>
          </p:txBody>
        </p:sp>
        <p:sp>
          <p:nvSpPr>
            <p:cNvPr id="281" name="자유형 280"/>
            <p:cNvSpPr/>
            <p:nvPr/>
          </p:nvSpPr>
          <p:spPr>
            <a:xfrm>
              <a:off x="7330079" y="1997962"/>
              <a:ext cx="1364502" cy="739152"/>
            </a:xfrm>
            <a:custGeom>
              <a:avLst/>
              <a:gdLst>
                <a:gd name="connsiteX0" fmla="*/ 0 w 5631180"/>
                <a:gd name="connsiteY0" fmla="*/ 3051810 h 3166110"/>
                <a:gd name="connsiteX1" fmla="*/ 274320 w 5631180"/>
                <a:gd name="connsiteY1" fmla="*/ 3036570 h 3166110"/>
                <a:gd name="connsiteX2" fmla="*/ 350520 w 5631180"/>
                <a:gd name="connsiteY2" fmla="*/ 2274570 h 3166110"/>
                <a:gd name="connsiteX3" fmla="*/ 403860 w 5631180"/>
                <a:gd name="connsiteY3" fmla="*/ 1604010 h 3166110"/>
                <a:gd name="connsiteX4" fmla="*/ 640080 w 5631180"/>
                <a:gd name="connsiteY4" fmla="*/ 1253490 h 3166110"/>
                <a:gd name="connsiteX5" fmla="*/ 1051560 w 5631180"/>
                <a:gd name="connsiteY5" fmla="*/ 864870 h 3166110"/>
                <a:gd name="connsiteX6" fmla="*/ 1767840 w 5631180"/>
                <a:gd name="connsiteY6" fmla="*/ 361950 h 3166110"/>
                <a:gd name="connsiteX7" fmla="*/ 2766060 w 5631180"/>
                <a:gd name="connsiteY7" fmla="*/ 57150 h 3166110"/>
                <a:gd name="connsiteX8" fmla="*/ 3383280 w 5631180"/>
                <a:gd name="connsiteY8" fmla="*/ 19050 h 3166110"/>
                <a:gd name="connsiteX9" fmla="*/ 3771900 w 5631180"/>
                <a:gd name="connsiteY9" fmla="*/ 26670 h 3166110"/>
                <a:gd name="connsiteX10" fmla="*/ 3992880 w 5631180"/>
                <a:gd name="connsiteY10" fmla="*/ 95250 h 3166110"/>
                <a:gd name="connsiteX11" fmla="*/ 4290060 w 5631180"/>
                <a:gd name="connsiteY11" fmla="*/ 209550 h 3166110"/>
                <a:gd name="connsiteX12" fmla="*/ 4465320 w 5631180"/>
                <a:gd name="connsiteY12" fmla="*/ 293370 h 3166110"/>
                <a:gd name="connsiteX13" fmla="*/ 4594860 w 5631180"/>
                <a:gd name="connsiteY13" fmla="*/ 1291590 h 3166110"/>
                <a:gd name="connsiteX14" fmla="*/ 4686300 w 5631180"/>
                <a:gd name="connsiteY14" fmla="*/ 2282190 h 3166110"/>
                <a:gd name="connsiteX15" fmla="*/ 4792980 w 5631180"/>
                <a:gd name="connsiteY15" fmla="*/ 2510790 h 3166110"/>
                <a:gd name="connsiteX16" fmla="*/ 5113020 w 5631180"/>
                <a:gd name="connsiteY16" fmla="*/ 2716530 h 3166110"/>
                <a:gd name="connsiteX17" fmla="*/ 5113020 w 5631180"/>
                <a:gd name="connsiteY17" fmla="*/ 2716530 h 3166110"/>
                <a:gd name="connsiteX18" fmla="*/ 5463540 w 5631180"/>
                <a:gd name="connsiteY18" fmla="*/ 2922270 h 3166110"/>
                <a:gd name="connsiteX19" fmla="*/ 5631180 w 5631180"/>
                <a:gd name="connsiteY19" fmla="*/ 2998470 h 3166110"/>
                <a:gd name="connsiteX0" fmla="*/ 0 w 5631180"/>
                <a:gd name="connsiteY0" fmla="*/ 3051810 h 3108960"/>
                <a:gd name="connsiteX1" fmla="*/ 274320 w 5631180"/>
                <a:gd name="connsiteY1" fmla="*/ 3036570 h 3108960"/>
                <a:gd name="connsiteX2" fmla="*/ 350520 w 5631180"/>
                <a:gd name="connsiteY2" fmla="*/ 2274570 h 3108960"/>
                <a:gd name="connsiteX3" fmla="*/ 403860 w 5631180"/>
                <a:gd name="connsiteY3" fmla="*/ 1604010 h 3108960"/>
                <a:gd name="connsiteX4" fmla="*/ 640080 w 5631180"/>
                <a:gd name="connsiteY4" fmla="*/ 1253490 h 3108960"/>
                <a:gd name="connsiteX5" fmla="*/ 1051560 w 5631180"/>
                <a:gd name="connsiteY5" fmla="*/ 864870 h 3108960"/>
                <a:gd name="connsiteX6" fmla="*/ 1767840 w 5631180"/>
                <a:gd name="connsiteY6" fmla="*/ 361950 h 3108960"/>
                <a:gd name="connsiteX7" fmla="*/ 2766060 w 5631180"/>
                <a:gd name="connsiteY7" fmla="*/ 57150 h 3108960"/>
                <a:gd name="connsiteX8" fmla="*/ 3383280 w 5631180"/>
                <a:gd name="connsiteY8" fmla="*/ 19050 h 3108960"/>
                <a:gd name="connsiteX9" fmla="*/ 3771900 w 5631180"/>
                <a:gd name="connsiteY9" fmla="*/ 26670 h 3108960"/>
                <a:gd name="connsiteX10" fmla="*/ 3992880 w 5631180"/>
                <a:gd name="connsiteY10" fmla="*/ 95250 h 3108960"/>
                <a:gd name="connsiteX11" fmla="*/ 4290060 w 5631180"/>
                <a:gd name="connsiteY11" fmla="*/ 209550 h 3108960"/>
                <a:gd name="connsiteX12" fmla="*/ 4465320 w 5631180"/>
                <a:gd name="connsiteY12" fmla="*/ 293370 h 3108960"/>
                <a:gd name="connsiteX13" fmla="*/ 4594860 w 5631180"/>
                <a:gd name="connsiteY13" fmla="*/ 1291590 h 3108960"/>
                <a:gd name="connsiteX14" fmla="*/ 4686300 w 5631180"/>
                <a:gd name="connsiteY14" fmla="*/ 2282190 h 3108960"/>
                <a:gd name="connsiteX15" fmla="*/ 4792980 w 5631180"/>
                <a:gd name="connsiteY15" fmla="*/ 2510790 h 3108960"/>
                <a:gd name="connsiteX16" fmla="*/ 5113020 w 5631180"/>
                <a:gd name="connsiteY16" fmla="*/ 2716530 h 3108960"/>
                <a:gd name="connsiteX17" fmla="*/ 5113020 w 5631180"/>
                <a:gd name="connsiteY17" fmla="*/ 2716530 h 3108960"/>
                <a:gd name="connsiteX18" fmla="*/ 5463540 w 5631180"/>
                <a:gd name="connsiteY18" fmla="*/ 2922270 h 3108960"/>
                <a:gd name="connsiteX19" fmla="*/ 5631180 w 5631180"/>
                <a:gd name="connsiteY19" fmla="*/ 2998470 h 3108960"/>
                <a:gd name="connsiteX0" fmla="*/ 0 w 5631180"/>
                <a:gd name="connsiteY0" fmla="*/ 3051810 h 3066678"/>
                <a:gd name="connsiteX1" fmla="*/ 274320 w 5631180"/>
                <a:gd name="connsiteY1" fmla="*/ 3036570 h 3066678"/>
                <a:gd name="connsiteX2" fmla="*/ 350520 w 5631180"/>
                <a:gd name="connsiteY2" fmla="*/ 2274570 h 3066678"/>
                <a:gd name="connsiteX3" fmla="*/ 403860 w 5631180"/>
                <a:gd name="connsiteY3" fmla="*/ 1604010 h 3066678"/>
                <a:gd name="connsiteX4" fmla="*/ 640080 w 5631180"/>
                <a:gd name="connsiteY4" fmla="*/ 1253490 h 3066678"/>
                <a:gd name="connsiteX5" fmla="*/ 1051560 w 5631180"/>
                <a:gd name="connsiteY5" fmla="*/ 864870 h 3066678"/>
                <a:gd name="connsiteX6" fmla="*/ 1767840 w 5631180"/>
                <a:gd name="connsiteY6" fmla="*/ 361950 h 3066678"/>
                <a:gd name="connsiteX7" fmla="*/ 2766060 w 5631180"/>
                <a:gd name="connsiteY7" fmla="*/ 57150 h 3066678"/>
                <a:gd name="connsiteX8" fmla="*/ 3383280 w 5631180"/>
                <a:gd name="connsiteY8" fmla="*/ 19050 h 3066678"/>
                <a:gd name="connsiteX9" fmla="*/ 3771900 w 5631180"/>
                <a:gd name="connsiteY9" fmla="*/ 26670 h 3066678"/>
                <a:gd name="connsiteX10" fmla="*/ 3992880 w 5631180"/>
                <a:gd name="connsiteY10" fmla="*/ 95250 h 3066678"/>
                <a:gd name="connsiteX11" fmla="*/ 4290060 w 5631180"/>
                <a:gd name="connsiteY11" fmla="*/ 209550 h 3066678"/>
                <a:gd name="connsiteX12" fmla="*/ 4465320 w 5631180"/>
                <a:gd name="connsiteY12" fmla="*/ 293370 h 3066678"/>
                <a:gd name="connsiteX13" fmla="*/ 4594860 w 5631180"/>
                <a:gd name="connsiteY13" fmla="*/ 1291590 h 3066678"/>
                <a:gd name="connsiteX14" fmla="*/ 4686300 w 5631180"/>
                <a:gd name="connsiteY14" fmla="*/ 2282190 h 3066678"/>
                <a:gd name="connsiteX15" fmla="*/ 4792980 w 5631180"/>
                <a:gd name="connsiteY15" fmla="*/ 2510790 h 3066678"/>
                <a:gd name="connsiteX16" fmla="*/ 5113020 w 5631180"/>
                <a:gd name="connsiteY16" fmla="*/ 2716530 h 3066678"/>
                <a:gd name="connsiteX17" fmla="*/ 5113020 w 5631180"/>
                <a:gd name="connsiteY17" fmla="*/ 2716530 h 3066678"/>
                <a:gd name="connsiteX18" fmla="*/ 5463540 w 5631180"/>
                <a:gd name="connsiteY18" fmla="*/ 2922270 h 3066678"/>
                <a:gd name="connsiteX19" fmla="*/ 5631180 w 5631180"/>
                <a:gd name="connsiteY19" fmla="*/ 2998470 h 3066678"/>
                <a:gd name="connsiteX0" fmla="*/ 0 w 5631180"/>
                <a:gd name="connsiteY0" fmla="*/ 3051810 h 3066678"/>
                <a:gd name="connsiteX1" fmla="*/ 274320 w 5631180"/>
                <a:gd name="connsiteY1" fmla="*/ 3036570 h 3066678"/>
                <a:gd name="connsiteX2" fmla="*/ 350520 w 5631180"/>
                <a:gd name="connsiteY2" fmla="*/ 2274570 h 3066678"/>
                <a:gd name="connsiteX3" fmla="*/ 403860 w 5631180"/>
                <a:gd name="connsiteY3" fmla="*/ 1604010 h 3066678"/>
                <a:gd name="connsiteX4" fmla="*/ 640080 w 5631180"/>
                <a:gd name="connsiteY4" fmla="*/ 1253490 h 3066678"/>
                <a:gd name="connsiteX5" fmla="*/ 1051560 w 5631180"/>
                <a:gd name="connsiteY5" fmla="*/ 864870 h 3066678"/>
                <a:gd name="connsiteX6" fmla="*/ 1767840 w 5631180"/>
                <a:gd name="connsiteY6" fmla="*/ 361950 h 3066678"/>
                <a:gd name="connsiteX7" fmla="*/ 2766060 w 5631180"/>
                <a:gd name="connsiteY7" fmla="*/ 57150 h 3066678"/>
                <a:gd name="connsiteX8" fmla="*/ 3383280 w 5631180"/>
                <a:gd name="connsiteY8" fmla="*/ 19050 h 3066678"/>
                <a:gd name="connsiteX9" fmla="*/ 3771900 w 5631180"/>
                <a:gd name="connsiteY9" fmla="*/ 26670 h 3066678"/>
                <a:gd name="connsiteX10" fmla="*/ 3992880 w 5631180"/>
                <a:gd name="connsiteY10" fmla="*/ 95250 h 3066678"/>
                <a:gd name="connsiteX11" fmla="*/ 4290060 w 5631180"/>
                <a:gd name="connsiteY11" fmla="*/ 209550 h 3066678"/>
                <a:gd name="connsiteX12" fmla="*/ 4465320 w 5631180"/>
                <a:gd name="connsiteY12" fmla="*/ 293370 h 3066678"/>
                <a:gd name="connsiteX13" fmla="*/ 4594860 w 5631180"/>
                <a:gd name="connsiteY13" fmla="*/ 1291590 h 3066678"/>
                <a:gd name="connsiteX14" fmla="*/ 4686300 w 5631180"/>
                <a:gd name="connsiteY14" fmla="*/ 2282190 h 3066678"/>
                <a:gd name="connsiteX15" fmla="*/ 4792980 w 5631180"/>
                <a:gd name="connsiteY15" fmla="*/ 2510790 h 3066678"/>
                <a:gd name="connsiteX16" fmla="*/ 5113020 w 5631180"/>
                <a:gd name="connsiteY16" fmla="*/ 2716530 h 3066678"/>
                <a:gd name="connsiteX17" fmla="*/ 5113020 w 5631180"/>
                <a:gd name="connsiteY17" fmla="*/ 2716530 h 3066678"/>
                <a:gd name="connsiteX18" fmla="*/ 5463540 w 5631180"/>
                <a:gd name="connsiteY18" fmla="*/ 2922270 h 3066678"/>
                <a:gd name="connsiteX19" fmla="*/ 5631180 w 5631180"/>
                <a:gd name="connsiteY19" fmla="*/ 2998470 h 3066678"/>
                <a:gd name="connsiteX0" fmla="*/ 0 w 5631180"/>
                <a:gd name="connsiteY0" fmla="*/ 3051810 h 3066678"/>
                <a:gd name="connsiteX1" fmla="*/ 274320 w 5631180"/>
                <a:gd name="connsiteY1" fmla="*/ 3036570 h 3066678"/>
                <a:gd name="connsiteX2" fmla="*/ 350520 w 5631180"/>
                <a:gd name="connsiteY2" fmla="*/ 2274570 h 3066678"/>
                <a:gd name="connsiteX3" fmla="*/ 403860 w 5631180"/>
                <a:gd name="connsiteY3" fmla="*/ 1604010 h 3066678"/>
                <a:gd name="connsiteX4" fmla="*/ 640080 w 5631180"/>
                <a:gd name="connsiteY4" fmla="*/ 1253490 h 3066678"/>
                <a:gd name="connsiteX5" fmla="*/ 1051560 w 5631180"/>
                <a:gd name="connsiteY5" fmla="*/ 864870 h 3066678"/>
                <a:gd name="connsiteX6" fmla="*/ 1767840 w 5631180"/>
                <a:gd name="connsiteY6" fmla="*/ 361950 h 3066678"/>
                <a:gd name="connsiteX7" fmla="*/ 2766060 w 5631180"/>
                <a:gd name="connsiteY7" fmla="*/ 57150 h 3066678"/>
                <a:gd name="connsiteX8" fmla="*/ 3383280 w 5631180"/>
                <a:gd name="connsiteY8" fmla="*/ 19050 h 3066678"/>
                <a:gd name="connsiteX9" fmla="*/ 3771900 w 5631180"/>
                <a:gd name="connsiteY9" fmla="*/ 26670 h 3066678"/>
                <a:gd name="connsiteX10" fmla="*/ 3992880 w 5631180"/>
                <a:gd name="connsiteY10" fmla="*/ 95250 h 3066678"/>
                <a:gd name="connsiteX11" fmla="*/ 4290060 w 5631180"/>
                <a:gd name="connsiteY11" fmla="*/ 209550 h 3066678"/>
                <a:gd name="connsiteX12" fmla="*/ 4465320 w 5631180"/>
                <a:gd name="connsiteY12" fmla="*/ 293370 h 3066678"/>
                <a:gd name="connsiteX13" fmla="*/ 4594860 w 5631180"/>
                <a:gd name="connsiteY13" fmla="*/ 1291590 h 3066678"/>
                <a:gd name="connsiteX14" fmla="*/ 4686300 w 5631180"/>
                <a:gd name="connsiteY14" fmla="*/ 2282190 h 3066678"/>
                <a:gd name="connsiteX15" fmla="*/ 4792980 w 5631180"/>
                <a:gd name="connsiteY15" fmla="*/ 2510790 h 3066678"/>
                <a:gd name="connsiteX16" fmla="*/ 5113020 w 5631180"/>
                <a:gd name="connsiteY16" fmla="*/ 2716530 h 3066678"/>
                <a:gd name="connsiteX17" fmla="*/ 5113020 w 5631180"/>
                <a:gd name="connsiteY17" fmla="*/ 2716530 h 3066678"/>
                <a:gd name="connsiteX18" fmla="*/ 5463540 w 5631180"/>
                <a:gd name="connsiteY18" fmla="*/ 2922270 h 3066678"/>
                <a:gd name="connsiteX19" fmla="*/ 5631180 w 5631180"/>
                <a:gd name="connsiteY19" fmla="*/ 2998470 h 3066678"/>
                <a:gd name="connsiteX0" fmla="*/ 0 w 5631180"/>
                <a:gd name="connsiteY0" fmla="*/ 3051810 h 3066678"/>
                <a:gd name="connsiteX1" fmla="*/ 274320 w 5631180"/>
                <a:gd name="connsiteY1" fmla="*/ 3036570 h 3066678"/>
                <a:gd name="connsiteX2" fmla="*/ 350520 w 5631180"/>
                <a:gd name="connsiteY2" fmla="*/ 2274570 h 3066678"/>
                <a:gd name="connsiteX3" fmla="*/ 403860 w 5631180"/>
                <a:gd name="connsiteY3" fmla="*/ 1604010 h 3066678"/>
                <a:gd name="connsiteX4" fmla="*/ 640080 w 5631180"/>
                <a:gd name="connsiteY4" fmla="*/ 1253490 h 3066678"/>
                <a:gd name="connsiteX5" fmla="*/ 1051560 w 5631180"/>
                <a:gd name="connsiteY5" fmla="*/ 864870 h 3066678"/>
                <a:gd name="connsiteX6" fmla="*/ 1767840 w 5631180"/>
                <a:gd name="connsiteY6" fmla="*/ 361950 h 3066678"/>
                <a:gd name="connsiteX7" fmla="*/ 2766060 w 5631180"/>
                <a:gd name="connsiteY7" fmla="*/ 57150 h 3066678"/>
                <a:gd name="connsiteX8" fmla="*/ 3383280 w 5631180"/>
                <a:gd name="connsiteY8" fmla="*/ 19050 h 3066678"/>
                <a:gd name="connsiteX9" fmla="*/ 3771900 w 5631180"/>
                <a:gd name="connsiteY9" fmla="*/ 26670 h 3066678"/>
                <a:gd name="connsiteX10" fmla="*/ 3992880 w 5631180"/>
                <a:gd name="connsiteY10" fmla="*/ 95250 h 3066678"/>
                <a:gd name="connsiteX11" fmla="*/ 4290060 w 5631180"/>
                <a:gd name="connsiteY11" fmla="*/ 209550 h 3066678"/>
                <a:gd name="connsiteX12" fmla="*/ 4465320 w 5631180"/>
                <a:gd name="connsiteY12" fmla="*/ 293370 h 3066678"/>
                <a:gd name="connsiteX13" fmla="*/ 4594860 w 5631180"/>
                <a:gd name="connsiteY13" fmla="*/ 1291590 h 3066678"/>
                <a:gd name="connsiteX14" fmla="*/ 4686300 w 5631180"/>
                <a:gd name="connsiteY14" fmla="*/ 2282190 h 3066678"/>
                <a:gd name="connsiteX15" fmla="*/ 4792980 w 5631180"/>
                <a:gd name="connsiteY15" fmla="*/ 2510790 h 3066678"/>
                <a:gd name="connsiteX16" fmla="*/ 5113020 w 5631180"/>
                <a:gd name="connsiteY16" fmla="*/ 2716530 h 3066678"/>
                <a:gd name="connsiteX17" fmla="*/ 5113020 w 5631180"/>
                <a:gd name="connsiteY17" fmla="*/ 2716530 h 3066678"/>
                <a:gd name="connsiteX18" fmla="*/ 5463540 w 5631180"/>
                <a:gd name="connsiteY18" fmla="*/ 2922270 h 3066678"/>
                <a:gd name="connsiteX19" fmla="*/ 5631180 w 5631180"/>
                <a:gd name="connsiteY19" fmla="*/ 2998470 h 3066678"/>
                <a:gd name="connsiteX0" fmla="*/ 0 w 5631180"/>
                <a:gd name="connsiteY0" fmla="*/ 3051810 h 3066678"/>
                <a:gd name="connsiteX1" fmla="*/ 274320 w 5631180"/>
                <a:gd name="connsiteY1" fmla="*/ 3036570 h 3066678"/>
                <a:gd name="connsiteX2" fmla="*/ 350520 w 5631180"/>
                <a:gd name="connsiteY2" fmla="*/ 2274570 h 3066678"/>
                <a:gd name="connsiteX3" fmla="*/ 403860 w 5631180"/>
                <a:gd name="connsiteY3" fmla="*/ 1604010 h 3066678"/>
                <a:gd name="connsiteX4" fmla="*/ 640080 w 5631180"/>
                <a:gd name="connsiteY4" fmla="*/ 1253490 h 3066678"/>
                <a:gd name="connsiteX5" fmla="*/ 1051560 w 5631180"/>
                <a:gd name="connsiteY5" fmla="*/ 864870 h 3066678"/>
                <a:gd name="connsiteX6" fmla="*/ 1767840 w 5631180"/>
                <a:gd name="connsiteY6" fmla="*/ 361950 h 3066678"/>
                <a:gd name="connsiteX7" fmla="*/ 2766060 w 5631180"/>
                <a:gd name="connsiteY7" fmla="*/ 57150 h 3066678"/>
                <a:gd name="connsiteX8" fmla="*/ 3383280 w 5631180"/>
                <a:gd name="connsiteY8" fmla="*/ 19050 h 3066678"/>
                <a:gd name="connsiteX9" fmla="*/ 3771900 w 5631180"/>
                <a:gd name="connsiteY9" fmla="*/ 26670 h 3066678"/>
                <a:gd name="connsiteX10" fmla="*/ 3992880 w 5631180"/>
                <a:gd name="connsiteY10" fmla="*/ 95250 h 3066678"/>
                <a:gd name="connsiteX11" fmla="*/ 4290060 w 5631180"/>
                <a:gd name="connsiteY11" fmla="*/ 209550 h 3066678"/>
                <a:gd name="connsiteX12" fmla="*/ 4465320 w 5631180"/>
                <a:gd name="connsiteY12" fmla="*/ 293370 h 3066678"/>
                <a:gd name="connsiteX13" fmla="*/ 4594860 w 5631180"/>
                <a:gd name="connsiteY13" fmla="*/ 1291590 h 3066678"/>
                <a:gd name="connsiteX14" fmla="*/ 4686300 w 5631180"/>
                <a:gd name="connsiteY14" fmla="*/ 2282190 h 3066678"/>
                <a:gd name="connsiteX15" fmla="*/ 4792980 w 5631180"/>
                <a:gd name="connsiteY15" fmla="*/ 2510790 h 3066678"/>
                <a:gd name="connsiteX16" fmla="*/ 5113020 w 5631180"/>
                <a:gd name="connsiteY16" fmla="*/ 2716530 h 3066678"/>
                <a:gd name="connsiteX17" fmla="*/ 5113020 w 5631180"/>
                <a:gd name="connsiteY17" fmla="*/ 2716530 h 3066678"/>
                <a:gd name="connsiteX18" fmla="*/ 5463540 w 5631180"/>
                <a:gd name="connsiteY18" fmla="*/ 2922270 h 3066678"/>
                <a:gd name="connsiteX19" fmla="*/ 5631180 w 5631180"/>
                <a:gd name="connsiteY19" fmla="*/ 2998470 h 3066678"/>
                <a:gd name="connsiteX0" fmla="*/ 0 w 5631180"/>
                <a:gd name="connsiteY0" fmla="*/ 3051810 h 3066678"/>
                <a:gd name="connsiteX1" fmla="*/ 274320 w 5631180"/>
                <a:gd name="connsiteY1" fmla="*/ 3036570 h 3066678"/>
                <a:gd name="connsiteX2" fmla="*/ 350520 w 5631180"/>
                <a:gd name="connsiteY2" fmla="*/ 2274570 h 3066678"/>
                <a:gd name="connsiteX3" fmla="*/ 403860 w 5631180"/>
                <a:gd name="connsiteY3" fmla="*/ 1604010 h 3066678"/>
                <a:gd name="connsiteX4" fmla="*/ 640080 w 5631180"/>
                <a:gd name="connsiteY4" fmla="*/ 1253490 h 3066678"/>
                <a:gd name="connsiteX5" fmla="*/ 1051560 w 5631180"/>
                <a:gd name="connsiteY5" fmla="*/ 864870 h 3066678"/>
                <a:gd name="connsiteX6" fmla="*/ 1767840 w 5631180"/>
                <a:gd name="connsiteY6" fmla="*/ 361950 h 3066678"/>
                <a:gd name="connsiteX7" fmla="*/ 2766060 w 5631180"/>
                <a:gd name="connsiteY7" fmla="*/ 57150 h 3066678"/>
                <a:gd name="connsiteX8" fmla="*/ 3383280 w 5631180"/>
                <a:gd name="connsiteY8" fmla="*/ 19050 h 3066678"/>
                <a:gd name="connsiteX9" fmla="*/ 3771900 w 5631180"/>
                <a:gd name="connsiteY9" fmla="*/ 26670 h 3066678"/>
                <a:gd name="connsiteX10" fmla="*/ 3992880 w 5631180"/>
                <a:gd name="connsiteY10" fmla="*/ 95250 h 3066678"/>
                <a:gd name="connsiteX11" fmla="*/ 4290060 w 5631180"/>
                <a:gd name="connsiteY11" fmla="*/ 209550 h 3066678"/>
                <a:gd name="connsiteX12" fmla="*/ 4465320 w 5631180"/>
                <a:gd name="connsiteY12" fmla="*/ 293370 h 3066678"/>
                <a:gd name="connsiteX13" fmla="*/ 4594860 w 5631180"/>
                <a:gd name="connsiteY13" fmla="*/ 1291590 h 3066678"/>
                <a:gd name="connsiteX14" fmla="*/ 4686300 w 5631180"/>
                <a:gd name="connsiteY14" fmla="*/ 2282190 h 3066678"/>
                <a:gd name="connsiteX15" fmla="*/ 4792980 w 5631180"/>
                <a:gd name="connsiteY15" fmla="*/ 2510790 h 3066678"/>
                <a:gd name="connsiteX16" fmla="*/ 5113020 w 5631180"/>
                <a:gd name="connsiteY16" fmla="*/ 2716530 h 3066678"/>
                <a:gd name="connsiteX17" fmla="*/ 5113020 w 5631180"/>
                <a:gd name="connsiteY17" fmla="*/ 2716530 h 3066678"/>
                <a:gd name="connsiteX18" fmla="*/ 5463540 w 5631180"/>
                <a:gd name="connsiteY18" fmla="*/ 2922270 h 3066678"/>
                <a:gd name="connsiteX19" fmla="*/ 5631180 w 5631180"/>
                <a:gd name="connsiteY19" fmla="*/ 2998470 h 3066678"/>
                <a:gd name="connsiteX0" fmla="*/ 0 w 5631180"/>
                <a:gd name="connsiteY0" fmla="*/ 3051810 h 3066678"/>
                <a:gd name="connsiteX1" fmla="*/ 274320 w 5631180"/>
                <a:gd name="connsiteY1" fmla="*/ 3036570 h 3066678"/>
                <a:gd name="connsiteX2" fmla="*/ 350520 w 5631180"/>
                <a:gd name="connsiteY2" fmla="*/ 2274570 h 3066678"/>
                <a:gd name="connsiteX3" fmla="*/ 403860 w 5631180"/>
                <a:gd name="connsiteY3" fmla="*/ 1604010 h 3066678"/>
                <a:gd name="connsiteX4" fmla="*/ 640080 w 5631180"/>
                <a:gd name="connsiteY4" fmla="*/ 1253490 h 3066678"/>
                <a:gd name="connsiteX5" fmla="*/ 1051560 w 5631180"/>
                <a:gd name="connsiteY5" fmla="*/ 864870 h 3066678"/>
                <a:gd name="connsiteX6" fmla="*/ 1767840 w 5631180"/>
                <a:gd name="connsiteY6" fmla="*/ 361950 h 3066678"/>
                <a:gd name="connsiteX7" fmla="*/ 2766060 w 5631180"/>
                <a:gd name="connsiteY7" fmla="*/ 57150 h 3066678"/>
                <a:gd name="connsiteX8" fmla="*/ 3383280 w 5631180"/>
                <a:gd name="connsiteY8" fmla="*/ 19050 h 3066678"/>
                <a:gd name="connsiteX9" fmla="*/ 3771900 w 5631180"/>
                <a:gd name="connsiteY9" fmla="*/ 26670 h 3066678"/>
                <a:gd name="connsiteX10" fmla="*/ 3992880 w 5631180"/>
                <a:gd name="connsiteY10" fmla="*/ 95250 h 3066678"/>
                <a:gd name="connsiteX11" fmla="*/ 4290060 w 5631180"/>
                <a:gd name="connsiteY11" fmla="*/ 209550 h 3066678"/>
                <a:gd name="connsiteX12" fmla="*/ 4465320 w 5631180"/>
                <a:gd name="connsiteY12" fmla="*/ 293370 h 3066678"/>
                <a:gd name="connsiteX13" fmla="*/ 4594860 w 5631180"/>
                <a:gd name="connsiteY13" fmla="*/ 1291590 h 3066678"/>
                <a:gd name="connsiteX14" fmla="*/ 4686300 w 5631180"/>
                <a:gd name="connsiteY14" fmla="*/ 2282190 h 3066678"/>
                <a:gd name="connsiteX15" fmla="*/ 4792980 w 5631180"/>
                <a:gd name="connsiteY15" fmla="*/ 2510790 h 3066678"/>
                <a:gd name="connsiteX16" fmla="*/ 5113020 w 5631180"/>
                <a:gd name="connsiteY16" fmla="*/ 2716530 h 3066678"/>
                <a:gd name="connsiteX17" fmla="*/ 5113020 w 5631180"/>
                <a:gd name="connsiteY17" fmla="*/ 2716530 h 3066678"/>
                <a:gd name="connsiteX18" fmla="*/ 5463540 w 5631180"/>
                <a:gd name="connsiteY18" fmla="*/ 2922270 h 3066678"/>
                <a:gd name="connsiteX19" fmla="*/ 5631180 w 5631180"/>
                <a:gd name="connsiteY19" fmla="*/ 2998470 h 3066678"/>
                <a:gd name="connsiteX0" fmla="*/ 0 w 5631180"/>
                <a:gd name="connsiteY0" fmla="*/ 3051810 h 3066678"/>
                <a:gd name="connsiteX1" fmla="*/ 274320 w 5631180"/>
                <a:gd name="connsiteY1" fmla="*/ 3036570 h 3066678"/>
                <a:gd name="connsiteX2" fmla="*/ 350520 w 5631180"/>
                <a:gd name="connsiteY2" fmla="*/ 2274570 h 3066678"/>
                <a:gd name="connsiteX3" fmla="*/ 403860 w 5631180"/>
                <a:gd name="connsiteY3" fmla="*/ 1604010 h 3066678"/>
                <a:gd name="connsiteX4" fmla="*/ 640080 w 5631180"/>
                <a:gd name="connsiteY4" fmla="*/ 1253490 h 3066678"/>
                <a:gd name="connsiteX5" fmla="*/ 1051560 w 5631180"/>
                <a:gd name="connsiteY5" fmla="*/ 864870 h 3066678"/>
                <a:gd name="connsiteX6" fmla="*/ 1767840 w 5631180"/>
                <a:gd name="connsiteY6" fmla="*/ 361950 h 3066678"/>
                <a:gd name="connsiteX7" fmla="*/ 2766060 w 5631180"/>
                <a:gd name="connsiteY7" fmla="*/ 57150 h 3066678"/>
                <a:gd name="connsiteX8" fmla="*/ 3383280 w 5631180"/>
                <a:gd name="connsiteY8" fmla="*/ 19050 h 3066678"/>
                <a:gd name="connsiteX9" fmla="*/ 3771900 w 5631180"/>
                <a:gd name="connsiteY9" fmla="*/ 26670 h 3066678"/>
                <a:gd name="connsiteX10" fmla="*/ 3992880 w 5631180"/>
                <a:gd name="connsiteY10" fmla="*/ 95250 h 3066678"/>
                <a:gd name="connsiteX11" fmla="*/ 4290060 w 5631180"/>
                <a:gd name="connsiteY11" fmla="*/ 209550 h 3066678"/>
                <a:gd name="connsiteX12" fmla="*/ 4465320 w 5631180"/>
                <a:gd name="connsiteY12" fmla="*/ 293370 h 3066678"/>
                <a:gd name="connsiteX13" fmla="*/ 4594860 w 5631180"/>
                <a:gd name="connsiteY13" fmla="*/ 1291590 h 3066678"/>
                <a:gd name="connsiteX14" fmla="*/ 4686300 w 5631180"/>
                <a:gd name="connsiteY14" fmla="*/ 2282190 h 3066678"/>
                <a:gd name="connsiteX15" fmla="*/ 4792980 w 5631180"/>
                <a:gd name="connsiteY15" fmla="*/ 2510790 h 3066678"/>
                <a:gd name="connsiteX16" fmla="*/ 5113020 w 5631180"/>
                <a:gd name="connsiteY16" fmla="*/ 2716530 h 3066678"/>
                <a:gd name="connsiteX17" fmla="*/ 5113020 w 5631180"/>
                <a:gd name="connsiteY17" fmla="*/ 2716530 h 3066678"/>
                <a:gd name="connsiteX18" fmla="*/ 5463540 w 5631180"/>
                <a:gd name="connsiteY18" fmla="*/ 2922270 h 3066678"/>
                <a:gd name="connsiteX19" fmla="*/ 5631180 w 5631180"/>
                <a:gd name="connsiteY19" fmla="*/ 2998470 h 3066678"/>
                <a:gd name="connsiteX0" fmla="*/ 0 w 5631180"/>
                <a:gd name="connsiteY0" fmla="*/ 3051810 h 3066678"/>
                <a:gd name="connsiteX1" fmla="*/ 274320 w 5631180"/>
                <a:gd name="connsiteY1" fmla="*/ 3036570 h 3066678"/>
                <a:gd name="connsiteX2" fmla="*/ 350520 w 5631180"/>
                <a:gd name="connsiteY2" fmla="*/ 2274570 h 3066678"/>
                <a:gd name="connsiteX3" fmla="*/ 403860 w 5631180"/>
                <a:gd name="connsiteY3" fmla="*/ 1604010 h 3066678"/>
                <a:gd name="connsiteX4" fmla="*/ 640080 w 5631180"/>
                <a:gd name="connsiteY4" fmla="*/ 1253490 h 3066678"/>
                <a:gd name="connsiteX5" fmla="*/ 1051560 w 5631180"/>
                <a:gd name="connsiteY5" fmla="*/ 864870 h 3066678"/>
                <a:gd name="connsiteX6" fmla="*/ 1767840 w 5631180"/>
                <a:gd name="connsiteY6" fmla="*/ 361950 h 3066678"/>
                <a:gd name="connsiteX7" fmla="*/ 2766060 w 5631180"/>
                <a:gd name="connsiteY7" fmla="*/ 57150 h 3066678"/>
                <a:gd name="connsiteX8" fmla="*/ 3383280 w 5631180"/>
                <a:gd name="connsiteY8" fmla="*/ 19050 h 3066678"/>
                <a:gd name="connsiteX9" fmla="*/ 3771900 w 5631180"/>
                <a:gd name="connsiteY9" fmla="*/ 26670 h 3066678"/>
                <a:gd name="connsiteX10" fmla="*/ 3992880 w 5631180"/>
                <a:gd name="connsiteY10" fmla="*/ 95250 h 3066678"/>
                <a:gd name="connsiteX11" fmla="*/ 4290060 w 5631180"/>
                <a:gd name="connsiteY11" fmla="*/ 209550 h 3066678"/>
                <a:gd name="connsiteX12" fmla="*/ 4465320 w 5631180"/>
                <a:gd name="connsiteY12" fmla="*/ 293370 h 3066678"/>
                <a:gd name="connsiteX13" fmla="*/ 4594860 w 5631180"/>
                <a:gd name="connsiteY13" fmla="*/ 1291590 h 3066678"/>
                <a:gd name="connsiteX14" fmla="*/ 4686300 w 5631180"/>
                <a:gd name="connsiteY14" fmla="*/ 2282190 h 3066678"/>
                <a:gd name="connsiteX15" fmla="*/ 4792980 w 5631180"/>
                <a:gd name="connsiteY15" fmla="*/ 2510790 h 3066678"/>
                <a:gd name="connsiteX16" fmla="*/ 5113020 w 5631180"/>
                <a:gd name="connsiteY16" fmla="*/ 2716530 h 3066678"/>
                <a:gd name="connsiteX17" fmla="*/ 5113020 w 5631180"/>
                <a:gd name="connsiteY17" fmla="*/ 2716530 h 3066678"/>
                <a:gd name="connsiteX18" fmla="*/ 5463540 w 5631180"/>
                <a:gd name="connsiteY18" fmla="*/ 2922270 h 3066678"/>
                <a:gd name="connsiteX19" fmla="*/ 5631180 w 5631180"/>
                <a:gd name="connsiteY19" fmla="*/ 2998470 h 3066678"/>
                <a:gd name="connsiteX0" fmla="*/ 0 w 5631180"/>
                <a:gd name="connsiteY0" fmla="*/ 3051810 h 3066678"/>
                <a:gd name="connsiteX1" fmla="*/ 274320 w 5631180"/>
                <a:gd name="connsiteY1" fmla="*/ 3036570 h 3066678"/>
                <a:gd name="connsiteX2" fmla="*/ 350520 w 5631180"/>
                <a:gd name="connsiteY2" fmla="*/ 2274570 h 3066678"/>
                <a:gd name="connsiteX3" fmla="*/ 403860 w 5631180"/>
                <a:gd name="connsiteY3" fmla="*/ 1604010 h 3066678"/>
                <a:gd name="connsiteX4" fmla="*/ 640080 w 5631180"/>
                <a:gd name="connsiteY4" fmla="*/ 1253490 h 3066678"/>
                <a:gd name="connsiteX5" fmla="*/ 1051560 w 5631180"/>
                <a:gd name="connsiteY5" fmla="*/ 864870 h 3066678"/>
                <a:gd name="connsiteX6" fmla="*/ 1767840 w 5631180"/>
                <a:gd name="connsiteY6" fmla="*/ 361950 h 3066678"/>
                <a:gd name="connsiteX7" fmla="*/ 2766060 w 5631180"/>
                <a:gd name="connsiteY7" fmla="*/ 57150 h 3066678"/>
                <a:gd name="connsiteX8" fmla="*/ 3383280 w 5631180"/>
                <a:gd name="connsiteY8" fmla="*/ 19050 h 3066678"/>
                <a:gd name="connsiteX9" fmla="*/ 3771900 w 5631180"/>
                <a:gd name="connsiteY9" fmla="*/ 26670 h 3066678"/>
                <a:gd name="connsiteX10" fmla="*/ 3992880 w 5631180"/>
                <a:gd name="connsiteY10" fmla="*/ 95250 h 3066678"/>
                <a:gd name="connsiteX11" fmla="*/ 4290060 w 5631180"/>
                <a:gd name="connsiteY11" fmla="*/ 209550 h 3066678"/>
                <a:gd name="connsiteX12" fmla="*/ 4465320 w 5631180"/>
                <a:gd name="connsiteY12" fmla="*/ 293370 h 3066678"/>
                <a:gd name="connsiteX13" fmla="*/ 4594860 w 5631180"/>
                <a:gd name="connsiteY13" fmla="*/ 1291590 h 3066678"/>
                <a:gd name="connsiteX14" fmla="*/ 4686300 w 5631180"/>
                <a:gd name="connsiteY14" fmla="*/ 2282190 h 3066678"/>
                <a:gd name="connsiteX15" fmla="*/ 4792980 w 5631180"/>
                <a:gd name="connsiteY15" fmla="*/ 2510790 h 3066678"/>
                <a:gd name="connsiteX16" fmla="*/ 5113020 w 5631180"/>
                <a:gd name="connsiteY16" fmla="*/ 2716530 h 3066678"/>
                <a:gd name="connsiteX17" fmla="*/ 5113020 w 5631180"/>
                <a:gd name="connsiteY17" fmla="*/ 2716530 h 3066678"/>
                <a:gd name="connsiteX18" fmla="*/ 5463540 w 5631180"/>
                <a:gd name="connsiteY18" fmla="*/ 2922270 h 3066678"/>
                <a:gd name="connsiteX19" fmla="*/ 5631180 w 5631180"/>
                <a:gd name="connsiteY19" fmla="*/ 2998470 h 3066678"/>
                <a:gd name="connsiteX0" fmla="*/ 0 w 5631180"/>
                <a:gd name="connsiteY0" fmla="*/ 3051810 h 3066678"/>
                <a:gd name="connsiteX1" fmla="*/ 274320 w 5631180"/>
                <a:gd name="connsiteY1" fmla="*/ 3036570 h 3066678"/>
                <a:gd name="connsiteX2" fmla="*/ 350520 w 5631180"/>
                <a:gd name="connsiteY2" fmla="*/ 2274570 h 3066678"/>
                <a:gd name="connsiteX3" fmla="*/ 403860 w 5631180"/>
                <a:gd name="connsiteY3" fmla="*/ 1604010 h 3066678"/>
                <a:gd name="connsiteX4" fmla="*/ 640080 w 5631180"/>
                <a:gd name="connsiteY4" fmla="*/ 1253490 h 3066678"/>
                <a:gd name="connsiteX5" fmla="*/ 1051560 w 5631180"/>
                <a:gd name="connsiteY5" fmla="*/ 864870 h 3066678"/>
                <a:gd name="connsiteX6" fmla="*/ 1767840 w 5631180"/>
                <a:gd name="connsiteY6" fmla="*/ 361950 h 3066678"/>
                <a:gd name="connsiteX7" fmla="*/ 2766060 w 5631180"/>
                <a:gd name="connsiteY7" fmla="*/ 57150 h 3066678"/>
                <a:gd name="connsiteX8" fmla="*/ 3383280 w 5631180"/>
                <a:gd name="connsiteY8" fmla="*/ 19050 h 3066678"/>
                <a:gd name="connsiteX9" fmla="*/ 3771900 w 5631180"/>
                <a:gd name="connsiteY9" fmla="*/ 26670 h 3066678"/>
                <a:gd name="connsiteX10" fmla="*/ 3992880 w 5631180"/>
                <a:gd name="connsiteY10" fmla="*/ 95250 h 3066678"/>
                <a:gd name="connsiteX11" fmla="*/ 4290060 w 5631180"/>
                <a:gd name="connsiteY11" fmla="*/ 209550 h 3066678"/>
                <a:gd name="connsiteX12" fmla="*/ 4465320 w 5631180"/>
                <a:gd name="connsiteY12" fmla="*/ 293370 h 3066678"/>
                <a:gd name="connsiteX13" fmla="*/ 4594860 w 5631180"/>
                <a:gd name="connsiteY13" fmla="*/ 1291590 h 3066678"/>
                <a:gd name="connsiteX14" fmla="*/ 4686300 w 5631180"/>
                <a:gd name="connsiteY14" fmla="*/ 2282190 h 3066678"/>
                <a:gd name="connsiteX15" fmla="*/ 4792980 w 5631180"/>
                <a:gd name="connsiteY15" fmla="*/ 2510790 h 3066678"/>
                <a:gd name="connsiteX16" fmla="*/ 5113020 w 5631180"/>
                <a:gd name="connsiteY16" fmla="*/ 2716530 h 3066678"/>
                <a:gd name="connsiteX17" fmla="*/ 5113020 w 5631180"/>
                <a:gd name="connsiteY17" fmla="*/ 2716530 h 3066678"/>
                <a:gd name="connsiteX18" fmla="*/ 5463540 w 5631180"/>
                <a:gd name="connsiteY18" fmla="*/ 2922270 h 3066678"/>
                <a:gd name="connsiteX19" fmla="*/ 5631180 w 5631180"/>
                <a:gd name="connsiteY19" fmla="*/ 2998470 h 3066678"/>
                <a:gd name="connsiteX0" fmla="*/ 0 w 5631180"/>
                <a:gd name="connsiteY0" fmla="*/ 3051810 h 3066678"/>
                <a:gd name="connsiteX1" fmla="*/ 274320 w 5631180"/>
                <a:gd name="connsiteY1" fmla="*/ 3036570 h 3066678"/>
                <a:gd name="connsiteX2" fmla="*/ 350520 w 5631180"/>
                <a:gd name="connsiteY2" fmla="*/ 2274570 h 3066678"/>
                <a:gd name="connsiteX3" fmla="*/ 403860 w 5631180"/>
                <a:gd name="connsiteY3" fmla="*/ 1604010 h 3066678"/>
                <a:gd name="connsiteX4" fmla="*/ 640080 w 5631180"/>
                <a:gd name="connsiteY4" fmla="*/ 1253490 h 3066678"/>
                <a:gd name="connsiteX5" fmla="*/ 1051560 w 5631180"/>
                <a:gd name="connsiteY5" fmla="*/ 864870 h 3066678"/>
                <a:gd name="connsiteX6" fmla="*/ 1767840 w 5631180"/>
                <a:gd name="connsiteY6" fmla="*/ 361950 h 3066678"/>
                <a:gd name="connsiteX7" fmla="*/ 2766060 w 5631180"/>
                <a:gd name="connsiteY7" fmla="*/ 57150 h 3066678"/>
                <a:gd name="connsiteX8" fmla="*/ 3383280 w 5631180"/>
                <a:gd name="connsiteY8" fmla="*/ 19050 h 3066678"/>
                <a:gd name="connsiteX9" fmla="*/ 3771900 w 5631180"/>
                <a:gd name="connsiteY9" fmla="*/ 26670 h 3066678"/>
                <a:gd name="connsiteX10" fmla="*/ 3992880 w 5631180"/>
                <a:gd name="connsiteY10" fmla="*/ 95250 h 3066678"/>
                <a:gd name="connsiteX11" fmla="*/ 4290060 w 5631180"/>
                <a:gd name="connsiteY11" fmla="*/ 209550 h 3066678"/>
                <a:gd name="connsiteX12" fmla="*/ 4465320 w 5631180"/>
                <a:gd name="connsiteY12" fmla="*/ 293370 h 3066678"/>
                <a:gd name="connsiteX13" fmla="*/ 4594860 w 5631180"/>
                <a:gd name="connsiteY13" fmla="*/ 1291590 h 3066678"/>
                <a:gd name="connsiteX14" fmla="*/ 4686300 w 5631180"/>
                <a:gd name="connsiteY14" fmla="*/ 2282190 h 3066678"/>
                <a:gd name="connsiteX15" fmla="*/ 4792980 w 5631180"/>
                <a:gd name="connsiteY15" fmla="*/ 2510790 h 3066678"/>
                <a:gd name="connsiteX16" fmla="*/ 5113020 w 5631180"/>
                <a:gd name="connsiteY16" fmla="*/ 2716530 h 3066678"/>
                <a:gd name="connsiteX17" fmla="*/ 5113020 w 5631180"/>
                <a:gd name="connsiteY17" fmla="*/ 2716530 h 3066678"/>
                <a:gd name="connsiteX18" fmla="*/ 5463540 w 5631180"/>
                <a:gd name="connsiteY18" fmla="*/ 2922270 h 3066678"/>
                <a:gd name="connsiteX19" fmla="*/ 5631180 w 5631180"/>
                <a:gd name="connsiteY19" fmla="*/ 2998470 h 3066678"/>
                <a:gd name="connsiteX0" fmla="*/ 0 w 5631180"/>
                <a:gd name="connsiteY0" fmla="*/ 3051810 h 3066678"/>
                <a:gd name="connsiteX1" fmla="*/ 274320 w 5631180"/>
                <a:gd name="connsiteY1" fmla="*/ 3036570 h 3066678"/>
                <a:gd name="connsiteX2" fmla="*/ 350520 w 5631180"/>
                <a:gd name="connsiteY2" fmla="*/ 2274570 h 3066678"/>
                <a:gd name="connsiteX3" fmla="*/ 403860 w 5631180"/>
                <a:gd name="connsiteY3" fmla="*/ 1604010 h 3066678"/>
                <a:gd name="connsiteX4" fmla="*/ 640080 w 5631180"/>
                <a:gd name="connsiteY4" fmla="*/ 1253490 h 3066678"/>
                <a:gd name="connsiteX5" fmla="*/ 1051560 w 5631180"/>
                <a:gd name="connsiteY5" fmla="*/ 864870 h 3066678"/>
                <a:gd name="connsiteX6" fmla="*/ 1767840 w 5631180"/>
                <a:gd name="connsiteY6" fmla="*/ 361950 h 3066678"/>
                <a:gd name="connsiteX7" fmla="*/ 2766060 w 5631180"/>
                <a:gd name="connsiteY7" fmla="*/ 57150 h 3066678"/>
                <a:gd name="connsiteX8" fmla="*/ 3383280 w 5631180"/>
                <a:gd name="connsiteY8" fmla="*/ 19050 h 3066678"/>
                <a:gd name="connsiteX9" fmla="*/ 3771900 w 5631180"/>
                <a:gd name="connsiteY9" fmla="*/ 26670 h 3066678"/>
                <a:gd name="connsiteX10" fmla="*/ 3992880 w 5631180"/>
                <a:gd name="connsiteY10" fmla="*/ 95250 h 3066678"/>
                <a:gd name="connsiteX11" fmla="*/ 4290060 w 5631180"/>
                <a:gd name="connsiteY11" fmla="*/ 209550 h 3066678"/>
                <a:gd name="connsiteX12" fmla="*/ 4465320 w 5631180"/>
                <a:gd name="connsiteY12" fmla="*/ 293370 h 3066678"/>
                <a:gd name="connsiteX13" fmla="*/ 4594860 w 5631180"/>
                <a:gd name="connsiteY13" fmla="*/ 1291590 h 3066678"/>
                <a:gd name="connsiteX14" fmla="*/ 4686300 w 5631180"/>
                <a:gd name="connsiteY14" fmla="*/ 2282190 h 3066678"/>
                <a:gd name="connsiteX15" fmla="*/ 4792980 w 5631180"/>
                <a:gd name="connsiteY15" fmla="*/ 2510790 h 3066678"/>
                <a:gd name="connsiteX16" fmla="*/ 5113020 w 5631180"/>
                <a:gd name="connsiteY16" fmla="*/ 2716530 h 3066678"/>
                <a:gd name="connsiteX17" fmla="*/ 5113020 w 5631180"/>
                <a:gd name="connsiteY17" fmla="*/ 2716530 h 3066678"/>
                <a:gd name="connsiteX18" fmla="*/ 5463540 w 5631180"/>
                <a:gd name="connsiteY18" fmla="*/ 2922270 h 3066678"/>
                <a:gd name="connsiteX19" fmla="*/ 5631180 w 5631180"/>
                <a:gd name="connsiteY19" fmla="*/ 2998470 h 3066678"/>
                <a:gd name="connsiteX0" fmla="*/ 0 w 5631180"/>
                <a:gd name="connsiteY0" fmla="*/ 3051810 h 3066678"/>
                <a:gd name="connsiteX1" fmla="*/ 274320 w 5631180"/>
                <a:gd name="connsiteY1" fmla="*/ 3036570 h 3066678"/>
                <a:gd name="connsiteX2" fmla="*/ 350520 w 5631180"/>
                <a:gd name="connsiteY2" fmla="*/ 2274570 h 3066678"/>
                <a:gd name="connsiteX3" fmla="*/ 403860 w 5631180"/>
                <a:gd name="connsiteY3" fmla="*/ 1604010 h 3066678"/>
                <a:gd name="connsiteX4" fmla="*/ 640080 w 5631180"/>
                <a:gd name="connsiteY4" fmla="*/ 1253490 h 3066678"/>
                <a:gd name="connsiteX5" fmla="*/ 1051560 w 5631180"/>
                <a:gd name="connsiteY5" fmla="*/ 864870 h 3066678"/>
                <a:gd name="connsiteX6" fmla="*/ 1767840 w 5631180"/>
                <a:gd name="connsiteY6" fmla="*/ 361950 h 3066678"/>
                <a:gd name="connsiteX7" fmla="*/ 2766060 w 5631180"/>
                <a:gd name="connsiteY7" fmla="*/ 57150 h 3066678"/>
                <a:gd name="connsiteX8" fmla="*/ 3383280 w 5631180"/>
                <a:gd name="connsiteY8" fmla="*/ 19050 h 3066678"/>
                <a:gd name="connsiteX9" fmla="*/ 3771900 w 5631180"/>
                <a:gd name="connsiteY9" fmla="*/ 26670 h 3066678"/>
                <a:gd name="connsiteX10" fmla="*/ 3992880 w 5631180"/>
                <a:gd name="connsiteY10" fmla="*/ 95250 h 3066678"/>
                <a:gd name="connsiteX11" fmla="*/ 4290060 w 5631180"/>
                <a:gd name="connsiteY11" fmla="*/ 209550 h 3066678"/>
                <a:gd name="connsiteX12" fmla="*/ 4465320 w 5631180"/>
                <a:gd name="connsiteY12" fmla="*/ 293370 h 3066678"/>
                <a:gd name="connsiteX13" fmla="*/ 4594860 w 5631180"/>
                <a:gd name="connsiteY13" fmla="*/ 1291590 h 3066678"/>
                <a:gd name="connsiteX14" fmla="*/ 4686300 w 5631180"/>
                <a:gd name="connsiteY14" fmla="*/ 2282190 h 3066678"/>
                <a:gd name="connsiteX15" fmla="*/ 4792980 w 5631180"/>
                <a:gd name="connsiteY15" fmla="*/ 2510790 h 3066678"/>
                <a:gd name="connsiteX16" fmla="*/ 5113020 w 5631180"/>
                <a:gd name="connsiteY16" fmla="*/ 2716530 h 3066678"/>
                <a:gd name="connsiteX17" fmla="*/ 5113020 w 5631180"/>
                <a:gd name="connsiteY17" fmla="*/ 2716530 h 3066678"/>
                <a:gd name="connsiteX18" fmla="*/ 5463540 w 5631180"/>
                <a:gd name="connsiteY18" fmla="*/ 2922270 h 3066678"/>
                <a:gd name="connsiteX19" fmla="*/ 5631180 w 5631180"/>
                <a:gd name="connsiteY19" fmla="*/ 2998470 h 3066678"/>
                <a:gd name="connsiteX0" fmla="*/ 0 w 5631180"/>
                <a:gd name="connsiteY0" fmla="*/ 3051810 h 3066678"/>
                <a:gd name="connsiteX1" fmla="*/ 274320 w 5631180"/>
                <a:gd name="connsiteY1" fmla="*/ 3036570 h 3066678"/>
                <a:gd name="connsiteX2" fmla="*/ 350520 w 5631180"/>
                <a:gd name="connsiteY2" fmla="*/ 2274570 h 3066678"/>
                <a:gd name="connsiteX3" fmla="*/ 403860 w 5631180"/>
                <a:gd name="connsiteY3" fmla="*/ 1604010 h 3066678"/>
                <a:gd name="connsiteX4" fmla="*/ 640080 w 5631180"/>
                <a:gd name="connsiteY4" fmla="*/ 1253490 h 3066678"/>
                <a:gd name="connsiteX5" fmla="*/ 1051560 w 5631180"/>
                <a:gd name="connsiteY5" fmla="*/ 864870 h 3066678"/>
                <a:gd name="connsiteX6" fmla="*/ 1767840 w 5631180"/>
                <a:gd name="connsiteY6" fmla="*/ 361950 h 3066678"/>
                <a:gd name="connsiteX7" fmla="*/ 2766060 w 5631180"/>
                <a:gd name="connsiteY7" fmla="*/ 57150 h 3066678"/>
                <a:gd name="connsiteX8" fmla="*/ 3383280 w 5631180"/>
                <a:gd name="connsiteY8" fmla="*/ 19050 h 3066678"/>
                <a:gd name="connsiteX9" fmla="*/ 3771900 w 5631180"/>
                <a:gd name="connsiteY9" fmla="*/ 26670 h 3066678"/>
                <a:gd name="connsiteX10" fmla="*/ 3992880 w 5631180"/>
                <a:gd name="connsiteY10" fmla="*/ 95250 h 3066678"/>
                <a:gd name="connsiteX11" fmla="*/ 4290060 w 5631180"/>
                <a:gd name="connsiteY11" fmla="*/ 209550 h 3066678"/>
                <a:gd name="connsiteX12" fmla="*/ 4465320 w 5631180"/>
                <a:gd name="connsiteY12" fmla="*/ 293370 h 3066678"/>
                <a:gd name="connsiteX13" fmla="*/ 4594860 w 5631180"/>
                <a:gd name="connsiteY13" fmla="*/ 1291590 h 3066678"/>
                <a:gd name="connsiteX14" fmla="*/ 4686300 w 5631180"/>
                <a:gd name="connsiteY14" fmla="*/ 2282190 h 3066678"/>
                <a:gd name="connsiteX15" fmla="*/ 4792980 w 5631180"/>
                <a:gd name="connsiteY15" fmla="*/ 2510790 h 3066678"/>
                <a:gd name="connsiteX16" fmla="*/ 5113020 w 5631180"/>
                <a:gd name="connsiteY16" fmla="*/ 2716530 h 3066678"/>
                <a:gd name="connsiteX17" fmla="*/ 5113020 w 5631180"/>
                <a:gd name="connsiteY17" fmla="*/ 2716530 h 3066678"/>
                <a:gd name="connsiteX18" fmla="*/ 5463540 w 5631180"/>
                <a:gd name="connsiteY18" fmla="*/ 2922270 h 3066678"/>
                <a:gd name="connsiteX19" fmla="*/ 5631180 w 5631180"/>
                <a:gd name="connsiteY19" fmla="*/ 2998470 h 3066678"/>
                <a:gd name="connsiteX0" fmla="*/ 0 w 5631180"/>
                <a:gd name="connsiteY0" fmla="*/ 3051810 h 3066678"/>
                <a:gd name="connsiteX1" fmla="*/ 274320 w 5631180"/>
                <a:gd name="connsiteY1" fmla="*/ 3036570 h 3066678"/>
                <a:gd name="connsiteX2" fmla="*/ 350520 w 5631180"/>
                <a:gd name="connsiteY2" fmla="*/ 2274570 h 3066678"/>
                <a:gd name="connsiteX3" fmla="*/ 403860 w 5631180"/>
                <a:gd name="connsiteY3" fmla="*/ 1604010 h 3066678"/>
                <a:gd name="connsiteX4" fmla="*/ 640080 w 5631180"/>
                <a:gd name="connsiteY4" fmla="*/ 1253490 h 3066678"/>
                <a:gd name="connsiteX5" fmla="*/ 1051560 w 5631180"/>
                <a:gd name="connsiteY5" fmla="*/ 864870 h 3066678"/>
                <a:gd name="connsiteX6" fmla="*/ 1767840 w 5631180"/>
                <a:gd name="connsiteY6" fmla="*/ 361950 h 3066678"/>
                <a:gd name="connsiteX7" fmla="*/ 2766060 w 5631180"/>
                <a:gd name="connsiteY7" fmla="*/ 57150 h 3066678"/>
                <a:gd name="connsiteX8" fmla="*/ 3383280 w 5631180"/>
                <a:gd name="connsiteY8" fmla="*/ 19050 h 3066678"/>
                <a:gd name="connsiteX9" fmla="*/ 3771900 w 5631180"/>
                <a:gd name="connsiteY9" fmla="*/ 26670 h 3066678"/>
                <a:gd name="connsiteX10" fmla="*/ 3992880 w 5631180"/>
                <a:gd name="connsiteY10" fmla="*/ 95250 h 3066678"/>
                <a:gd name="connsiteX11" fmla="*/ 4290060 w 5631180"/>
                <a:gd name="connsiteY11" fmla="*/ 209550 h 3066678"/>
                <a:gd name="connsiteX12" fmla="*/ 4465320 w 5631180"/>
                <a:gd name="connsiteY12" fmla="*/ 293370 h 3066678"/>
                <a:gd name="connsiteX13" fmla="*/ 4594860 w 5631180"/>
                <a:gd name="connsiteY13" fmla="*/ 1291590 h 3066678"/>
                <a:gd name="connsiteX14" fmla="*/ 4686300 w 5631180"/>
                <a:gd name="connsiteY14" fmla="*/ 2282190 h 3066678"/>
                <a:gd name="connsiteX15" fmla="*/ 4792980 w 5631180"/>
                <a:gd name="connsiteY15" fmla="*/ 2510790 h 3066678"/>
                <a:gd name="connsiteX16" fmla="*/ 5113020 w 5631180"/>
                <a:gd name="connsiteY16" fmla="*/ 2716530 h 3066678"/>
                <a:gd name="connsiteX17" fmla="*/ 5194900 w 5631180"/>
                <a:gd name="connsiteY17" fmla="*/ 2821682 h 3066678"/>
                <a:gd name="connsiteX18" fmla="*/ 5463540 w 5631180"/>
                <a:gd name="connsiteY18" fmla="*/ 2922270 h 3066678"/>
                <a:gd name="connsiteX19" fmla="*/ 5631180 w 5631180"/>
                <a:gd name="connsiteY19" fmla="*/ 2998470 h 3066678"/>
                <a:gd name="connsiteX0" fmla="*/ 0 w 5631180"/>
                <a:gd name="connsiteY0" fmla="*/ 3051810 h 3066678"/>
                <a:gd name="connsiteX1" fmla="*/ 274320 w 5631180"/>
                <a:gd name="connsiteY1" fmla="*/ 3036570 h 3066678"/>
                <a:gd name="connsiteX2" fmla="*/ 350520 w 5631180"/>
                <a:gd name="connsiteY2" fmla="*/ 2274570 h 3066678"/>
                <a:gd name="connsiteX3" fmla="*/ 403860 w 5631180"/>
                <a:gd name="connsiteY3" fmla="*/ 1604010 h 3066678"/>
                <a:gd name="connsiteX4" fmla="*/ 640080 w 5631180"/>
                <a:gd name="connsiteY4" fmla="*/ 1253490 h 3066678"/>
                <a:gd name="connsiteX5" fmla="*/ 1051560 w 5631180"/>
                <a:gd name="connsiteY5" fmla="*/ 864870 h 3066678"/>
                <a:gd name="connsiteX6" fmla="*/ 1767840 w 5631180"/>
                <a:gd name="connsiteY6" fmla="*/ 361950 h 3066678"/>
                <a:gd name="connsiteX7" fmla="*/ 2766060 w 5631180"/>
                <a:gd name="connsiteY7" fmla="*/ 57150 h 3066678"/>
                <a:gd name="connsiteX8" fmla="*/ 3383280 w 5631180"/>
                <a:gd name="connsiteY8" fmla="*/ 19050 h 3066678"/>
                <a:gd name="connsiteX9" fmla="*/ 3771900 w 5631180"/>
                <a:gd name="connsiteY9" fmla="*/ 26670 h 3066678"/>
                <a:gd name="connsiteX10" fmla="*/ 3992880 w 5631180"/>
                <a:gd name="connsiteY10" fmla="*/ 95250 h 3066678"/>
                <a:gd name="connsiteX11" fmla="*/ 4290060 w 5631180"/>
                <a:gd name="connsiteY11" fmla="*/ 209550 h 3066678"/>
                <a:gd name="connsiteX12" fmla="*/ 4465320 w 5631180"/>
                <a:gd name="connsiteY12" fmla="*/ 293370 h 3066678"/>
                <a:gd name="connsiteX13" fmla="*/ 4594860 w 5631180"/>
                <a:gd name="connsiteY13" fmla="*/ 1291590 h 3066678"/>
                <a:gd name="connsiteX14" fmla="*/ 4686300 w 5631180"/>
                <a:gd name="connsiteY14" fmla="*/ 2282190 h 3066678"/>
                <a:gd name="connsiteX15" fmla="*/ 4792980 w 5631180"/>
                <a:gd name="connsiteY15" fmla="*/ 2510790 h 3066678"/>
                <a:gd name="connsiteX16" fmla="*/ 4978876 w 5631180"/>
                <a:gd name="connsiteY16" fmla="*/ 2677666 h 3066678"/>
                <a:gd name="connsiteX17" fmla="*/ 5194900 w 5631180"/>
                <a:gd name="connsiteY17" fmla="*/ 2821682 h 3066678"/>
                <a:gd name="connsiteX18" fmla="*/ 5463540 w 5631180"/>
                <a:gd name="connsiteY18" fmla="*/ 2922270 h 3066678"/>
                <a:gd name="connsiteX19" fmla="*/ 5631180 w 5631180"/>
                <a:gd name="connsiteY19" fmla="*/ 2998470 h 3066678"/>
                <a:gd name="connsiteX0" fmla="*/ 0 w 5631180"/>
                <a:gd name="connsiteY0" fmla="*/ 3051810 h 3066678"/>
                <a:gd name="connsiteX1" fmla="*/ 274320 w 5631180"/>
                <a:gd name="connsiteY1" fmla="*/ 3036570 h 3066678"/>
                <a:gd name="connsiteX2" fmla="*/ 350520 w 5631180"/>
                <a:gd name="connsiteY2" fmla="*/ 2274570 h 3066678"/>
                <a:gd name="connsiteX3" fmla="*/ 403860 w 5631180"/>
                <a:gd name="connsiteY3" fmla="*/ 1604010 h 3066678"/>
                <a:gd name="connsiteX4" fmla="*/ 640080 w 5631180"/>
                <a:gd name="connsiteY4" fmla="*/ 1253490 h 3066678"/>
                <a:gd name="connsiteX5" fmla="*/ 1051560 w 5631180"/>
                <a:gd name="connsiteY5" fmla="*/ 864870 h 3066678"/>
                <a:gd name="connsiteX6" fmla="*/ 1767840 w 5631180"/>
                <a:gd name="connsiteY6" fmla="*/ 361950 h 3066678"/>
                <a:gd name="connsiteX7" fmla="*/ 2766060 w 5631180"/>
                <a:gd name="connsiteY7" fmla="*/ 57150 h 3066678"/>
                <a:gd name="connsiteX8" fmla="*/ 3383280 w 5631180"/>
                <a:gd name="connsiteY8" fmla="*/ 19050 h 3066678"/>
                <a:gd name="connsiteX9" fmla="*/ 3771900 w 5631180"/>
                <a:gd name="connsiteY9" fmla="*/ 26670 h 3066678"/>
                <a:gd name="connsiteX10" fmla="*/ 3992880 w 5631180"/>
                <a:gd name="connsiteY10" fmla="*/ 95250 h 3066678"/>
                <a:gd name="connsiteX11" fmla="*/ 4290060 w 5631180"/>
                <a:gd name="connsiteY11" fmla="*/ 209550 h 3066678"/>
                <a:gd name="connsiteX12" fmla="*/ 4465320 w 5631180"/>
                <a:gd name="connsiteY12" fmla="*/ 293370 h 3066678"/>
                <a:gd name="connsiteX13" fmla="*/ 4594860 w 5631180"/>
                <a:gd name="connsiteY13" fmla="*/ 1291590 h 3066678"/>
                <a:gd name="connsiteX14" fmla="*/ 4686300 w 5631180"/>
                <a:gd name="connsiteY14" fmla="*/ 2282190 h 3066678"/>
                <a:gd name="connsiteX15" fmla="*/ 4792980 w 5631180"/>
                <a:gd name="connsiteY15" fmla="*/ 2510790 h 3066678"/>
                <a:gd name="connsiteX16" fmla="*/ 4978876 w 5631180"/>
                <a:gd name="connsiteY16" fmla="*/ 2677666 h 3066678"/>
                <a:gd name="connsiteX17" fmla="*/ 5236845 w 5631180"/>
                <a:gd name="connsiteY17" fmla="*/ 2833688 h 3066678"/>
                <a:gd name="connsiteX18" fmla="*/ 5463540 w 5631180"/>
                <a:gd name="connsiteY18" fmla="*/ 2922270 h 3066678"/>
                <a:gd name="connsiteX19" fmla="*/ 5631180 w 5631180"/>
                <a:gd name="connsiteY19" fmla="*/ 2998470 h 3066678"/>
                <a:gd name="connsiteX0" fmla="*/ 0 w 5631180"/>
                <a:gd name="connsiteY0" fmla="*/ 3051810 h 3066678"/>
                <a:gd name="connsiteX1" fmla="*/ 274320 w 5631180"/>
                <a:gd name="connsiteY1" fmla="*/ 3036570 h 3066678"/>
                <a:gd name="connsiteX2" fmla="*/ 350520 w 5631180"/>
                <a:gd name="connsiteY2" fmla="*/ 2274570 h 3066678"/>
                <a:gd name="connsiteX3" fmla="*/ 403860 w 5631180"/>
                <a:gd name="connsiteY3" fmla="*/ 1604010 h 3066678"/>
                <a:gd name="connsiteX4" fmla="*/ 640080 w 5631180"/>
                <a:gd name="connsiteY4" fmla="*/ 1253490 h 3066678"/>
                <a:gd name="connsiteX5" fmla="*/ 1051560 w 5631180"/>
                <a:gd name="connsiteY5" fmla="*/ 864870 h 3066678"/>
                <a:gd name="connsiteX6" fmla="*/ 1767840 w 5631180"/>
                <a:gd name="connsiteY6" fmla="*/ 361950 h 3066678"/>
                <a:gd name="connsiteX7" fmla="*/ 2766060 w 5631180"/>
                <a:gd name="connsiteY7" fmla="*/ 57150 h 3066678"/>
                <a:gd name="connsiteX8" fmla="*/ 3383280 w 5631180"/>
                <a:gd name="connsiteY8" fmla="*/ 19050 h 3066678"/>
                <a:gd name="connsiteX9" fmla="*/ 3771900 w 5631180"/>
                <a:gd name="connsiteY9" fmla="*/ 26670 h 3066678"/>
                <a:gd name="connsiteX10" fmla="*/ 3992880 w 5631180"/>
                <a:gd name="connsiteY10" fmla="*/ 95250 h 3066678"/>
                <a:gd name="connsiteX11" fmla="*/ 4290060 w 5631180"/>
                <a:gd name="connsiteY11" fmla="*/ 209550 h 3066678"/>
                <a:gd name="connsiteX12" fmla="*/ 4465320 w 5631180"/>
                <a:gd name="connsiteY12" fmla="*/ 293370 h 3066678"/>
                <a:gd name="connsiteX13" fmla="*/ 4594860 w 5631180"/>
                <a:gd name="connsiteY13" fmla="*/ 1291590 h 3066678"/>
                <a:gd name="connsiteX14" fmla="*/ 4686300 w 5631180"/>
                <a:gd name="connsiteY14" fmla="*/ 2282190 h 3066678"/>
                <a:gd name="connsiteX15" fmla="*/ 4792980 w 5631180"/>
                <a:gd name="connsiteY15" fmla="*/ 2510790 h 3066678"/>
                <a:gd name="connsiteX16" fmla="*/ 4978876 w 5631180"/>
                <a:gd name="connsiteY16" fmla="*/ 2677666 h 3066678"/>
                <a:gd name="connsiteX17" fmla="*/ 5236845 w 5631180"/>
                <a:gd name="connsiteY17" fmla="*/ 2833688 h 3066678"/>
                <a:gd name="connsiteX18" fmla="*/ 5436528 w 5631180"/>
                <a:gd name="connsiteY18" fmla="*/ 2924180 h 3066678"/>
                <a:gd name="connsiteX19" fmla="*/ 5631180 w 5631180"/>
                <a:gd name="connsiteY19" fmla="*/ 2998470 h 3066678"/>
                <a:gd name="connsiteX0" fmla="*/ 0 w 5631180"/>
                <a:gd name="connsiteY0" fmla="*/ 3051810 h 3066678"/>
                <a:gd name="connsiteX1" fmla="*/ 274320 w 5631180"/>
                <a:gd name="connsiteY1" fmla="*/ 3036570 h 3066678"/>
                <a:gd name="connsiteX2" fmla="*/ 350520 w 5631180"/>
                <a:gd name="connsiteY2" fmla="*/ 2274570 h 3066678"/>
                <a:gd name="connsiteX3" fmla="*/ 403860 w 5631180"/>
                <a:gd name="connsiteY3" fmla="*/ 1604010 h 3066678"/>
                <a:gd name="connsiteX4" fmla="*/ 640080 w 5631180"/>
                <a:gd name="connsiteY4" fmla="*/ 1253490 h 3066678"/>
                <a:gd name="connsiteX5" fmla="*/ 1051560 w 5631180"/>
                <a:gd name="connsiteY5" fmla="*/ 864870 h 3066678"/>
                <a:gd name="connsiteX6" fmla="*/ 1767840 w 5631180"/>
                <a:gd name="connsiteY6" fmla="*/ 361950 h 3066678"/>
                <a:gd name="connsiteX7" fmla="*/ 2766060 w 5631180"/>
                <a:gd name="connsiteY7" fmla="*/ 57150 h 3066678"/>
                <a:gd name="connsiteX8" fmla="*/ 3383280 w 5631180"/>
                <a:gd name="connsiteY8" fmla="*/ 19050 h 3066678"/>
                <a:gd name="connsiteX9" fmla="*/ 3771900 w 5631180"/>
                <a:gd name="connsiteY9" fmla="*/ 26670 h 3066678"/>
                <a:gd name="connsiteX10" fmla="*/ 3992880 w 5631180"/>
                <a:gd name="connsiteY10" fmla="*/ 95250 h 3066678"/>
                <a:gd name="connsiteX11" fmla="*/ 4290060 w 5631180"/>
                <a:gd name="connsiteY11" fmla="*/ 209550 h 3066678"/>
                <a:gd name="connsiteX12" fmla="*/ 4465320 w 5631180"/>
                <a:gd name="connsiteY12" fmla="*/ 293370 h 3066678"/>
                <a:gd name="connsiteX13" fmla="*/ 4594860 w 5631180"/>
                <a:gd name="connsiteY13" fmla="*/ 1291590 h 3066678"/>
                <a:gd name="connsiteX14" fmla="*/ 4686300 w 5631180"/>
                <a:gd name="connsiteY14" fmla="*/ 2282190 h 3066678"/>
                <a:gd name="connsiteX15" fmla="*/ 4792980 w 5631180"/>
                <a:gd name="connsiteY15" fmla="*/ 2510790 h 3066678"/>
                <a:gd name="connsiteX16" fmla="*/ 4978876 w 5631180"/>
                <a:gd name="connsiteY16" fmla="*/ 2677666 h 3066678"/>
                <a:gd name="connsiteX17" fmla="*/ 5236845 w 5631180"/>
                <a:gd name="connsiteY17" fmla="*/ 2833688 h 3066678"/>
                <a:gd name="connsiteX18" fmla="*/ 5436528 w 5631180"/>
                <a:gd name="connsiteY18" fmla="*/ 2924180 h 3066678"/>
                <a:gd name="connsiteX19" fmla="*/ 5631180 w 5631180"/>
                <a:gd name="connsiteY19" fmla="*/ 2998470 h 3066678"/>
                <a:gd name="connsiteX0" fmla="*/ 0 w 5631180"/>
                <a:gd name="connsiteY0" fmla="*/ 3051810 h 3066678"/>
                <a:gd name="connsiteX1" fmla="*/ 274320 w 5631180"/>
                <a:gd name="connsiteY1" fmla="*/ 3036570 h 3066678"/>
                <a:gd name="connsiteX2" fmla="*/ 350520 w 5631180"/>
                <a:gd name="connsiteY2" fmla="*/ 2274570 h 3066678"/>
                <a:gd name="connsiteX3" fmla="*/ 403860 w 5631180"/>
                <a:gd name="connsiteY3" fmla="*/ 1604010 h 3066678"/>
                <a:gd name="connsiteX4" fmla="*/ 640080 w 5631180"/>
                <a:gd name="connsiteY4" fmla="*/ 1253490 h 3066678"/>
                <a:gd name="connsiteX5" fmla="*/ 1051560 w 5631180"/>
                <a:gd name="connsiteY5" fmla="*/ 864870 h 3066678"/>
                <a:gd name="connsiteX6" fmla="*/ 1767840 w 5631180"/>
                <a:gd name="connsiteY6" fmla="*/ 361950 h 3066678"/>
                <a:gd name="connsiteX7" fmla="*/ 2766060 w 5631180"/>
                <a:gd name="connsiteY7" fmla="*/ 57150 h 3066678"/>
                <a:gd name="connsiteX8" fmla="*/ 3383280 w 5631180"/>
                <a:gd name="connsiteY8" fmla="*/ 19050 h 3066678"/>
                <a:gd name="connsiteX9" fmla="*/ 3771900 w 5631180"/>
                <a:gd name="connsiteY9" fmla="*/ 26670 h 3066678"/>
                <a:gd name="connsiteX10" fmla="*/ 3992880 w 5631180"/>
                <a:gd name="connsiteY10" fmla="*/ 95250 h 3066678"/>
                <a:gd name="connsiteX11" fmla="*/ 4290060 w 5631180"/>
                <a:gd name="connsiteY11" fmla="*/ 209550 h 3066678"/>
                <a:gd name="connsiteX12" fmla="*/ 4465320 w 5631180"/>
                <a:gd name="connsiteY12" fmla="*/ 293370 h 3066678"/>
                <a:gd name="connsiteX13" fmla="*/ 4594860 w 5631180"/>
                <a:gd name="connsiteY13" fmla="*/ 1291590 h 3066678"/>
                <a:gd name="connsiteX14" fmla="*/ 4686300 w 5631180"/>
                <a:gd name="connsiteY14" fmla="*/ 2282190 h 3066678"/>
                <a:gd name="connsiteX15" fmla="*/ 4792980 w 5631180"/>
                <a:gd name="connsiteY15" fmla="*/ 2510790 h 3066678"/>
                <a:gd name="connsiteX16" fmla="*/ 4978876 w 5631180"/>
                <a:gd name="connsiteY16" fmla="*/ 2677666 h 3066678"/>
                <a:gd name="connsiteX17" fmla="*/ 5236845 w 5631180"/>
                <a:gd name="connsiteY17" fmla="*/ 2833688 h 3066678"/>
                <a:gd name="connsiteX18" fmla="*/ 5436528 w 5631180"/>
                <a:gd name="connsiteY18" fmla="*/ 2924180 h 3066678"/>
                <a:gd name="connsiteX19" fmla="*/ 5631180 w 5631180"/>
                <a:gd name="connsiteY19" fmla="*/ 2998470 h 3066678"/>
                <a:gd name="connsiteX0" fmla="*/ 0 w 5631180"/>
                <a:gd name="connsiteY0" fmla="*/ 3051810 h 3066678"/>
                <a:gd name="connsiteX1" fmla="*/ 274320 w 5631180"/>
                <a:gd name="connsiteY1" fmla="*/ 3036570 h 3066678"/>
                <a:gd name="connsiteX2" fmla="*/ 350520 w 5631180"/>
                <a:gd name="connsiteY2" fmla="*/ 2274570 h 3066678"/>
                <a:gd name="connsiteX3" fmla="*/ 403860 w 5631180"/>
                <a:gd name="connsiteY3" fmla="*/ 1604010 h 3066678"/>
                <a:gd name="connsiteX4" fmla="*/ 640080 w 5631180"/>
                <a:gd name="connsiteY4" fmla="*/ 1253490 h 3066678"/>
                <a:gd name="connsiteX5" fmla="*/ 1051560 w 5631180"/>
                <a:gd name="connsiteY5" fmla="*/ 864870 h 3066678"/>
                <a:gd name="connsiteX6" fmla="*/ 1767840 w 5631180"/>
                <a:gd name="connsiteY6" fmla="*/ 361950 h 3066678"/>
                <a:gd name="connsiteX7" fmla="*/ 2766060 w 5631180"/>
                <a:gd name="connsiteY7" fmla="*/ 57150 h 3066678"/>
                <a:gd name="connsiteX8" fmla="*/ 3383280 w 5631180"/>
                <a:gd name="connsiteY8" fmla="*/ 19050 h 3066678"/>
                <a:gd name="connsiteX9" fmla="*/ 3771900 w 5631180"/>
                <a:gd name="connsiteY9" fmla="*/ 26670 h 3066678"/>
                <a:gd name="connsiteX10" fmla="*/ 3992880 w 5631180"/>
                <a:gd name="connsiteY10" fmla="*/ 95250 h 3066678"/>
                <a:gd name="connsiteX11" fmla="*/ 4290060 w 5631180"/>
                <a:gd name="connsiteY11" fmla="*/ 209550 h 3066678"/>
                <a:gd name="connsiteX12" fmla="*/ 4465320 w 5631180"/>
                <a:gd name="connsiteY12" fmla="*/ 293370 h 3066678"/>
                <a:gd name="connsiteX13" fmla="*/ 4594860 w 5631180"/>
                <a:gd name="connsiteY13" fmla="*/ 1291590 h 3066678"/>
                <a:gd name="connsiteX14" fmla="*/ 4686300 w 5631180"/>
                <a:gd name="connsiteY14" fmla="*/ 2282190 h 3066678"/>
                <a:gd name="connsiteX15" fmla="*/ 4792980 w 5631180"/>
                <a:gd name="connsiteY15" fmla="*/ 2510790 h 3066678"/>
                <a:gd name="connsiteX16" fmla="*/ 4978876 w 5631180"/>
                <a:gd name="connsiteY16" fmla="*/ 2677666 h 3066678"/>
                <a:gd name="connsiteX17" fmla="*/ 5236845 w 5631180"/>
                <a:gd name="connsiteY17" fmla="*/ 2833688 h 3066678"/>
                <a:gd name="connsiteX18" fmla="*/ 5436528 w 5631180"/>
                <a:gd name="connsiteY18" fmla="*/ 2924180 h 3066678"/>
                <a:gd name="connsiteX19" fmla="*/ 5631180 w 5631180"/>
                <a:gd name="connsiteY19" fmla="*/ 2998470 h 3066678"/>
                <a:gd name="connsiteX0" fmla="*/ 0 w 5631180"/>
                <a:gd name="connsiteY0" fmla="*/ 3051810 h 3066678"/>
                <a:gd name="connsiteX1" fmla="*/ 274320 w 5631180"/>
                <a:gd name="connsiteY1" fmla="*/ 3036570 h 3066678"/>
                <a:gd name="connsiteX2" fmla="*/ 350520 w 5631180"/>
                <a:gd name="connsiteY2" fmla="*/ 2274570 h 3066678"/>
                <a:gd name="connsiteX3" fmla="*/ 403860 w 5631180"/>
                <a:gd name="connsiteY3" fmla="*/ 1604010 h 3066678"/>
                <a:gd name="connsiteX4" fmla="*/ 640080 w 5631180"/>
                <a:gd name="connsiteY4" fmla="*/ 1253490 h 3066678"/>
                <a:gd name="connsiteX5" fmla="*/ 1051560 w 5631180"/>
                <a:gd name="connsiteY5" fmla="*/ 864870 h 3066678"/>
                <a:gd name="connsiteX6" fmla="*/ 1767840 w 5631180"/>
                <a:gd name="connsiteY6" fmla="*/ 361950 h 3066678"/>
                <a:gd name="connsiteX7" fmla="*/ 2766060 w 5631180"/>
                <a:gd name="connsiteY7" fmla="*/ 57150 h 3066678"/>
                <a:gd name="connsiteX8" fmla="*/ 3383280 w 5631180"/>
                <a:gd name="connsiteY8" fmla="*/ 19050 h 3066678"/>
                <a:gd name="connsiteX9" fmla="*/ 3771900 w 5631180"/>
                <a:gd name="connsiteY9" fmla="*/ 26670 h 3066678"/>
                <a:gd name="connsiteX10" fmla="*/ 3992880 w 5631180"/>
                <a:gd name="connsiteY10" fmla="*/ 95250 h 3066678"/>
                <a:gd name="connsiteX11" fmla="*/ 4290060 w 5631180"/>
                <a:gd name="connsiteY11" fmla="*/ 209550 h 3066678"/>
                <a:gd name="connsiteX12" fmla="*/ 4465320 w 5631180"/>
                <a:gd name="connsiteY12" fmla="*/ 293370 h 3066678"/>
                <a:gd name="connsiteX13" fmla="*/ 4594860 w 5631180"/>
                <a:gd name="connsiteY13" fmla="*/ 1291590 h 3066678"/>
                <a:gd name="connsiteX14" fmla="*/ 4686300 w 5631180"/>
                <a:gd name="connsiteY14" fmla="*/ 2282190 h 3066678"/>
                <a:gd name="connsiteX15" fmla="*/ 4792980 w 5631180"/>
                <a:gd name="connsiteY15" fmla="*/ 2510790 h 3066678"/>
                <a:gd name="connsiteX16" fmla="*/ 4978876 w 5631180"/>
                <a:gd name="connsiteY16" fmla="*/ 2677666 h 3066678"/>
                <a:gd name="connsiteX17" fmla="*/ 5236845 w 5631180"/>
                <a:gd name="connsiteY17" fmla="*/ 2833688 h 3066678"/>
                <a:gd name="connsiteX18" fmla="*/ 5436528 w 5631180"/>
                <a:gd name="connsiteY18" fmla="*/ 2924180 h 3066678"/>
                <a:gd name="connsiteX19" fmla="*/ 5631180 w 5631180"/>
                <a:gd name="connsiteY19" fmla="*/ 2998470 h 3066678"/>
                <a:gd name="connsiteX0" fmla="*/ 0 w 5631180"/>
                <a:gd name="connsiteY0" fmla="*/ 3051810 h 3166110"/>
                <a:gd name="connsiteX1" fmla="*/ 274320 w 5631180"/>
                <a:gd name="connsiteY1" fmla="*/ 3036570 h 3166110"/>
                <a:gd name="connsiteX2" fmla="*/ 350520 w 5631180"/>
                <a:gd name="connsiteY2" fmla="*/ 2274570 h 3166110"/>
                <a:gd name="connsiteX3" fmla="*/ 403860 w 5631180"/>
                <a:gd name="connsiteY3" fmla="*/ 1604010 h 3166110"/>
                <a:gd name="connsiteX4" fmla="*/ 640080 w 5631180"/>
                <a:gd name="connsiteY4" fmla="*/ 1253490 h 3166110"/>
                <a:gd name="connsiteX5" fmla="*/ 1051560 w 5631180"/>
                <a:gd name="connsiteY5" fmla="*/ 864870 h 3166110"/>
                <a:gd name="connsiteX6" fmla="*/ 1767840 w 5631180"/>
                <a:gd name="connsiteY6" fmla="*/ 361950 h 3166110"/>
                <a:gd name="connsiteX7" fmla="*/ 2766060 w 5631180"/>
                <a:gd name="connsiteY7" fmla="*/ 57150 h 3166110"/>
                <a:gd name="connsiteX8" fmla="*/ 3383280 w 5631180"/>
                <a:gd name="connsiteY8" fmla="*/ 19050 h 3166110"/>
                <a:gd name="connsiteX9" fmla="*/ 3771900 w 5631180"/>
                <a:gd name="connsiteY9" fmla="*/ 26670 h 3166110"/>
                <a:gd name="connsiteX10" fmla="*/ 3992880 w 5631180"/>
                <a:gd name="connsiteY10" fmla="*/ 95250 h 3166110"/>
                <a:gd name="connsiteX11" fmla="*/ 4290060 w 5631180"/>
                <a:gd name="connsiteY11" fmla="*/ 209550 h 3166110"/>
                <a:gd name="connsiteX12" fmla="*/ 4465320 w 5631180"/>
                <a:gd name="connsiteY12" fmla="*/ 293370 h 3166110"/>
                <a:gd name="connsiteX13" fmla="*/ 4594860 w 5631180"/>
                <a:gd name="connsiteY13" fmla="*/ 1291590 h 3166110"/>
                <a:gd name="connsiteX14" fmla="*/ 4686300 w 5631180"/>
                <a:gd name="connsiteY14" fmla="*/ 2282190 h 3166110"/>
                <a:gd name="connsiteX15" fmla="*/ 4792980 w 5631180"/>
                <a:gd name="connsiteY15" fmla="*/ 2510790 h 3166110"/>
                <a:gd name="connsiteX16" fmla="*/ 4978876 w 5631180"/>
                <a:gd name="connsiteY16" fmla="*/ 2677666 h 3166110"/>
                <a:gd name="connsiteX17" fmla="*/ 5236845 w 5631180"/>
                <a:gd name="connsiteY17" fmla="*/ 2833688 h 3166110"/>
                <a:gd name="connsiteX18" fmla="*/ 5436528 w 5631180"/>
                <a:gd name="connsiteY18" fmla="*/ 2924180 h 3166110"/>
                <a:gd name="connsiteX19" fmla="*/ 5631180 w 5631180"/>
                <a:gd name="connsiteY19" fmla="*/ 2998470 h 3166110"/>
                <a:gd name="connsiteX0" fmla="*/ 0 w 5631180"/>
                <a:gd name="connsiteY0" fmla="*/ 3051810 h 3070488"/>
                <a:gd name="connsiteX1" fmla="*/ 274320 w 5631180"/>
                <a:gd name="connsiteY1" fmla="*/ 3036570 h 3070488"/>
                <a:gd name="connsiteX2" fmla="*/ 350520 w 5631180"/>
                <a:gd name="connsiteY2" fmla="*/ 2274570 h 3070488"/>
                <a:gd name="connsiteX3" fmla="*/ 403860 w 5631180"/>
                <a:gd name="connsiteY3" fmla="*/ 1604010 h 3070488"/>
                <a:gd name="connsiteX4" fmla="*/ 640080 w 5631180"/>
                <a:gd name="connsiteY4" fmla="*/ 1253490 h 3070488"/>
                <a:gd name="connsiteX5" fmla="*/ 1051560 w 5631180"/>
                <a:gd name="connsiteY5" fmla="*/ 864870 h 3070488"/>
                <a:gd name="connsiteX6" fmla="*/ 1767840 w 5631180"/>
                <a:gd name="connsiteY6" fmla="*/ 361950 h 3070488"/>
                <a:gd name="connsiteX7" fmla="*/ 2766060 w 5631180"/>
                <a:gd name="connsiteY7" fmla="*/ 57150 h 3070488"/>
                <a:gd name="connsiteX8" fmla="*/ 3383280 w 5631180"/>
                <a:gd name="connsiteY8" fmla="*/ 19050 h 3070488"/>
                <a:gd name="connsiteX9" fmla="*/ 3771900 w 5631180"/>
                <a:gd name="connsiteY9" fmla="*/ 26670 h 3070488"/>
                <a:gd name="connsiteX10" fmla="*/ 3992880 w 5631180"/>
                <a:gd name="connsiteY10" fmla="*/ 95250 h 3070488"/>
                <a:gd name="connsiteX11" fmla="*/ 4290060 w 5631180"/>
                <a:gd name="connsiteY11" fmla="*/ 209550 h 3070488"/>
                <a:gd name="connsiteX12" fmla="*/ 4465320 w 5631180"/>
                <a:gd name="connsiteY12" fmla="*/ 293370 h 3070488"/>
                <a:gd name="connsiteX13" fmla="*/ 4594860 w 5631180"/>
                <a:gd name="connsiteY13" fmla="*/ 1291590 h 3070488"/>
                <a:gd name="connsiteX14" fmla="*/ 4686300 w 5631180"/>
                <a:gd name="connsiteY14" fmla="*/ 2282190 h 3070488"/>
                <a:gd name="connsiteX15" fmla="*/ 4792980 w 5631180"/>
                <a:gd name="connsiteY15" fmla="*/ 2510790 h 3070488"/>
                <a:gd name="connsiteX16" fmla="*/ 4978876 w 5631180"/>
                <a:gd name="connsiteY16" fmla="*/ 2677666 h 3070488"/>
                <a:gd name="connsiteX17" fmla="*/ 5236845 w 5631180"/>
                <a:gd name="connsiteY17" fmla="*/ 2833688 h 3070488"/>
                <a:gd name="connsiteX18" fmla="*/ 5436528 w 5631180"/>
                <a:gd name="connsiteY18" fmla="*/ 2924180 h 3070488"/>
                <a:gd name="connsiteX19" fmla="*/ 5631180 w 5631180"/>
                <a:gd name="connsiteY19" fmla="*/ 2998470 h 3070488"/>
                <a:gd name="connsiteX0" fmla="*/ 0 w 5631180"/>
                <a:gd name="connsiteY0" fmla="*/ 3051810 h 3070488"/>
                <a:gd name="connsiteX1" fmla="*/ 274320 w 5631180"/>
                <a:gd name="connsiteY1" fmla="*/ 3036570 h 3070488"/>
                <a:gd name="connsiteX2" fmla="*/ 350520 w 5631180"/>
                <a:gd name="connsiteY2" fmla="*/ 2274570 h 3070488"/>
                <a:gd name="connsiteX3" fmla="*/ 403860 w 5631180"/>
                <a:gd name="connsiteY3" fmla="*/ 1604010 h 3070488"/>
                <a:gd name="connsiteX4" fmla="*/ 640080 w 5631180"/>
                <a:gd name="connsiteY4" fmla="*/ 1253490 h 3070488"/>
                <a:gd name="connsiteX5" fmla="*/ 1051560 w 5631180"/>
                <a:gd name="connsiteY5" fmla="*/ 864870 h 3070488"/>
                <a:gd name="connsiteX6" fmla="*/ 1767840 w 5631180"/>
                <a:gd name="connsiteY6" fmla="*/ 361950 h 3070488"/>
                <a:gd name="connsiteX7" fmla="*/ 2766060 w 5631180"/>
                <a:gd name="connsiteY7" fmla="*/ 57150 h 3070488"/>
                <a:gd name="connsiteX8" fmla="*/ 3383280 w 5631180"/>
                <a:gd name="connsiteY8" fmla="*/ 19050 h 3070488"/>
                <a:gd name="connsiteX9" fmla="*/ 3771900 w 5631180"/>
                <a:gd name="connsiteY9" fmla="*/ 26670 h 3070488"/>
                <a:gd name="connsiteX10" fmla="*/ 3992880 w 5631180"/>
                <a:gd name="connsiteY10" fmla="*/ 95250 h 3070488"/>
                <a:gd name="connsiteX11" fmla="*/ 4290060 w 5631180"/>
                <a:gd name="connsiteY11" fmla="*/ 209550 h 3070488"/>
                <a:gd name="connsiteX12" fmla="*/ 4465320 w 5631180"/>
                <a:gd name="connsiteY12" fmla="*/ 293370 h 3070488"/>
                <a:gd name="connsiteX13" fmla="*/ 4594860 w 5631180"/>
                <a:gd name="connsiteY13" fmla="*/ 1291590 h 3070488"/>
                <a:gd name="connsiteX14" fmla="*/ 4686300 w 5631180"/>
                <a:gd name="connsiteY14" fmla="*/ 2282190 h 3070488"/>
                <a:gd name="connsiteX15" fmla="*/ 4792980 w 5631180"/>
                <a:gd name="connsiteY15" fmla="*/ 2510790 h 3070488"/>
                <a:gd name="connsiteX16" fmla="*/ 4978876 w 5631180"/>
                <a:gd name="connsiteY16" fmla="*/ 2677666 h 3070488"/>
                <a:gd name="connsiteX17" fmla="*/ 5236845 w 5631180"/>
                <a:gd name="connsiteY17" fmla="*/ 2833688 h 3070488"/>
                <a:gd name="connsiteX18" fmla="*/ 5436528 w 5631180"/>
                <a:gd name="connsiteY18" fmla="*/ 2924180 h 3070488"/>
                <a:gd name="connsiteX19" fmla="*/ 5631180 w 5631180"/>
                <a:gd name="connsiteY19" fmla="*/ 2998470 h 3070488"/>
                <a:gd name="connsiteX0" fmla="*/ 0 w 5631180"/>
                <a:gd name="connsiteY0" fmla="*/ 3051810 h 3070488"/>
                <a:gd name="connsiteX1" fmla="*/ 274320 w 5631180"/>
                <a:gd name="connsiteY1" fmla="*/ 3036570 h 3070488"/>
                <a:gd name="connsiteX2" fmla="*/ 350520 w 5631180"/>
                <a:gd name="connsiteY2" fmla="*/ 2274570 h 3070488"/>
                <a:gd name="connsiteX3" fmla="*/ 403860 w 5631180"/>
                <a:gd name="connsiteY3" fmla="*/ 1604010 h 3070488"/>
                <a:gd name="connsiteX4" fmla="*/ 640080 w 5631180"/>
                <a:gd name="connsiteY4" fmla="*/ 1253490 h 3070488"/>
                <a:gd name="connsiteX5" fmla="*/ 1051560 w 5631180"/>
                <a:gd name="connsiteY5" fmla="*/ 864870 h 3070488"/>
                <a:gd name="connsiteX6" fmla="*/ 1767840 w 5631180"/>
                <a:gd name="connsiteY6" fmla="*/ 361950 h 3070488"/>
                <a:gd name="connsiteX7" fmla="*/ 2766060 w 5631180"/>
                <a:gd name="connsiteY7" fmla="*/ 57150 h 3070488"/>
                <a:gd name="connsiteX8" fmla="*/ 3383280 w 5631180"/>
                <a:gd name="connsiteY8" fmla="*/ 19050 h 3070488"/>
                <a:gd name="connsiteX9" fmla="*/ 3771900 w 5631180"/>
                <a:gd name="connsiteY9" fmla="*/ 26670 h 3070488"/>
                <a:gd name="connsiteX10" fmla="*/ 3992880 w 5631180"/>
                <a:gd name="connsiteY10" fmla="*/ 95250 h 3070488"/>
                <a:gd name="connsiteX11" fmla="*/ 4290060 w 5631180"/>
                <a:gd name="connsiteY11" fmla="*/ 209550 h 3070488"/>
                <a:gd name="connsiteX12" fmla="*/ 4465320 w 5631180"/>
                <a:gd name="connsiteY12" fmla="*/ 293370 h 3070488"/>
                <a:gd name="connsiteX13" fmla="*/ 4594860 w 5631180"/>
                <a:gd name="connsiteY13" fmla="*/ 1291590 h 3070488"/>
                <a:gd name="connsiteX14" fmla="*/ 4686300 w 5631180"/>
                <a:gd name="connsiteY14" fmla="*/ 2282190 h 3070488"/>
                <a:gd name="connsiteX15" fmla="*/ 4792980 w 5631180"/>
                <a:gd name="connsiteY15" fmla="*/ 2510790 h 3070488"/>
                <a:gd name="connsiteX16" fmla="*/ 4978876 w 5631180"/>
                <a:gd name="connsiteY16" fmla="*/ 2677666 h 3070488"/>
                <a:gd name="connsiteX17" fmla="*/ 5236845 w 5631180"/>
                <a:gd name="connsiteY17" fmla="*/ 2833688 h 3070488"/>
                <a:gd name="connsiteX18" fmla="*/ 5436528 w 5631180"/>
                <a:gd name="connsiteY18" fmla="*/ 2924180 h 3070488"/>
                <a:gd name="connsiteX19" fmla="*/ 5631180 w 5631180"/>
                <a:gd name="connsiteY19" fmla="*/ 2998470 h 3070488"/>
                <a:gd name="connsiteX0" fmla="*/ 0 w 5631180"/>
                <a:gd name="connsiteY0" fmla="*/ 3051810 h 3070488"/>
                <a:gd name="connsiteX1" fmla="*/ 274320 w 5631180"/>
                <a:gd name="connsiteY1" fmla="*/ 3036570 h 3070488"/>
                <a:gd name="connsiteX2" fmla="*/ 335439 w 5631180"/>
                <a:gd name="connsiteY2" fmla="*/ 2310190 h 3070488"/>
                <a:gd name="connsiteX3" fmla="*/ 403860 w 5631180"/>
                <a:gd name="connsiteY3" fmla="*/ 1604010 h 3070488"/>
                <a:gd name="connsiteX4" fmla="*/ 640080 w 5631180"/>
                <a:gd name="connsiteY4" fmla="*/ 1253490 h 3070488"/>
                <a:gd name="connsiteX5" fmla="*/ 1051560 w 5631180"/>
                <a:gd name="connsiteY5" fmla="*/ 864870 h 3070488"/>
                <a:gd name="connsiteX6" fmla="*/ 1767840 w 5631180"/>
                <a:gd name="connsiteY6" fmla="*/ 361950 h 3070488"/>
                <a:gd name="connsiteX7" fmla="*/ 2766060 w 5631180"/>
                <a:gd name="connsiteY7" fmla="*/ 57150 h 3070488"/>
                <a:gd name="connsiteX8" fmla="*/ 3383280 w 5631180"/>
                <a:gd name="connsiteY8" fmla="*/ 19050 h 3070488"/>
                <a:gd name="connsiteX9" fmla="*/ 3771900 w 5631180"/>
                <a:gd name="connsiteY9" fmla="*/ 26670 h 3070488"/>
                <a:gd name="connsiteX10" fmla="*/ 3992880 w 5631180"/>
                <a:gd name="connsiteY10" fmla="*/ 95250 h 3070488"/>
                <a:gd name="connsiteX11" fmla="*/ 4290060 w 5631180"/>
                <a:gd name="connsiteY11" fmla="*/ 209550 h 3070488"/>
                <a:gd name="connsiteX12" fmla="*/ 4465320 w 5631180"/>
                <a:gd name="connsiteY12" fmla="*/ 293370 h 3070488"/>
                <a:gd name="connsiteX13" fmla="*/ 4594860 w 5631180"/>
                <a:gd name="connsiteY13" fmla="*/ 1291590 h 3070488"/>
                <a:gd name="connsiteX14" fmla="*/ 4686300 w 5631180"/>
                <a:gd name="connsiteY14" fmla="*/ 2282190 h 3070488"/>
                <a:gd name="connsiteX15" fmla="*/ 4792980 w 5631180"/>
                <a:gd name="connsiteY15" fmla="*/ 2510790 h 3070488"/>
                <a:gd name="connsiteX16" fmla="*/ 4978876 w 5631180"/>
                <a:gd name="connsiteY16" fmla="*/ 2677666 h 3070488"/>
                <a:gd name="connsiteX17" fmla="*/ 5236845 w 5631180"/>
                <a:gd name="connsiteY17" fmla="*/ 2833688 h 3070488"/>
                <a:gd name="connsiteX18" fmla="*/ 5436528 w 5631180"/>
                <a:gd name="connsiteY18" fmla="*/ 2924180 h 3070488"/>
                <a:gd name="connsiteX19" fmla="*/ 5631180 w 5631180"/>
                <a:gd name="connsiteY19" fmla="*/ 2998470 h 3070488"/>
                <a:gd name="connsiteX0" fmla="*/ 0 w 5631180"/>
                <a:gd name="connsiteY0" fmla="*/ 3051810 h 3160332"/>
                <a:gd name="connsiteX1" fmla="*/ 100167 w 5631180"/>
                <a:gd name="connsiteY1" fmla="*/ 3053532 h 3160332"/>
                <a:gd name="connsiteX2" fmla="*/ 274320 w 5631180"/>
                <a:gd name="connsiteY2" fmla="*/ 3036570 h 3160332"/>
                <a:gd name="connsiteX3" fmla="*/ 335439 w 5631180"/>
                <a:gd name="connsiteY3" fmla="*/ 2310190 h 3160332"/>
                <a:gd name="connsiteX4" fmla="*/ 403860 w 5631180"/>
                <a:gd name="connsiteY4" fmla="*/ 1604010 h 3160332"/>
                <a:gd name="connsiteX5" fmla="*/ 640080 w 5631180"/>
                <a:gd name="connsiteY5" fmla="*/ 1253490 h 3160332"/>
                <a:gd name="connsiteX6" fmla="*/ 1051560 w 5631180"/>
                <a:gd name="connsiteY6" fmla="*/ 864870 h 3160332"/>
                <a:gd name="connsiteX7" fmla="*/ 1767840 w 5631180"/>
                <a:gd name="connsiteY7" fmla="*/ 361950 h 3160332"/>
                <a:gd name="connsiteX8" fmla="*/ 2766060 w 5631180"/>
                <a:gd name="connsiteY8" fmla="*/ 57150 h 3160332"/>
                <a:gd name="connsiteX9" fmla="*/ 3383280 w 5631180"/>
                <a:gd name="connsiteY9" fmla="*/ 19050 h 3160332"/>
                <a:gd name="connsiteX10" fmla="*/ 3771900 w 5631180"/>
                <a:gd name="connsiteY10" fmla="*/ 26670 h 3160332"/>
                <a:gd name="connsiteX11" fmla="*/ 3992880 w 5631180"/>
                <a:gd name="connsiteY11" fmla="*/ 95250 h 3160332"/>
                <a:gd name="connsiteX12" fmla="*/ 4290060 w 5631180"/>
                <a:gd name="connsiteY12" fmla="*/ 209550 h 3160332"/>
                <a:gd name="connsiteX13" fmla="*/ 4465320 w 5631180"/>
                <a:gd name="connsiteY13" fmla="*/ 293370 h 3160332"/>
                <a:gd name="connsiteX14" fmla="*/ 4594860 w 5631180"/>
                <a:gd name="connsiteY14" fmla="*/ 1291590 h 3160332"/>
                <a:gd name="connsiteX15" fmla="*/ 4686300 w 5631180"/>
                <a:gd name="connsiteY15" fmla="*/ 2282190 h 3160332"/>
                <a:gd name="connsiteX16" fmla="*/ 4792980 w 5631180"/>
                <a:gd name="connsiteY16" fmla="*/ 2510790 h 3160332"/>
                <a:gd name="connsiteX17" fmla="*/ 4978876 w 5631180"/>
                <a:gd name="connsiteY17" fmla="*/ 2677666 h 3160332"/>
                <a:gd name="connsiteX18" fmla="*/ 5236845 w 5631180"/>
                <a:gd name="connsiteY18" fmla="*/ 2833688 h 3160332"/>
                <a:gd name="connsiteX19" fmla="*/ 5436528 w 5631180"/>
                <a:gd name="connsiteY19" fmla="*/ 2924180 h 3160332"/>
                <a:gd name="connsiteX20" fmla="*/ 5631180 w 5631180"/>
                <a:gd name="connsiteY20" fmla="*/ 2998470 h 3160332"/>
                <a:gd name="connsiteX0" fmla="*/ 0 w 5531013"/>
                <a:gd name="connsiteY0" fmla="*/ 3053532 h 3160332"/>
                <a:gd name="connsiteX1" fmla="*/ 174153 w 5531013"/>
                <a:gd name="connsiteY1" fmla="*/ 3036570 h 3160332"/>
                <a:gd name="connsiteX2" fmla="*/ 235272 w 5531013"/>
                <a:gd name="connsiteY2" fmla="*/ 2310190 h 3160332"/>
                <a:gd name="connsiteX3" fmla="*/ 303693 w 5531013"/>
                <a:gd name="connsiteY3" fmla="*/ 1604010 h 3160332"/>
                <a:gd name="connsiteX4" fmla="*/ 539913 w 5531013"/>
                <a:gd name="connsiteY4" fmla="*/ 1253490 h 3160332"/>
                <a:gd name="connsiteX5" fmla="*/ 951393 w 5531013"/>
                <a:gd name="connsiteY5" fmla="*/ 864870 h 3160332"/>
                <a:gd name="connsiteX6" fmla="*/ 1667673 w 5531013"/>
                <a:gd name="connsiteY6" fmla="*/ 361950 h 3160332"/>
                <a:gd name="connsiteX7" fmla="*/ 2665893 w 5531013"/>
                <a:gd name="connsiteY7" fmla="*/ 57150 h 3160332"/>
                <a:gd name="connsiteX8" fmla="*/ 3283113 w 5531013"/>
                <a:gd name="connsiteY8" fmla="*/ 19050 h 3160332"/>
                <a:gd name="connsiteX9" fmla="*/ 3671733 w 5531013"/>
                <a:gd name="connsiteY9" fmla="*/ 26670 h 3160332"/>
                <a:gd name="connsiteX10" fmla="*/ 3892713 w 5531013"/>
                <a:gd name="connsiteY10" fmla="*/ 95250 h 3160332"/>
                <a:gd name="connsiteX11" fmla="*/ 4189893 w 5531013"/>
                <a:gd name="connsiteY11" fmla="*/ 209550 h 3160332"/>
                <a:gd name="connsiteX12" fmla="*/ 4365153 w 5531013"/>
                <a:gd name="connsiteY12" fmla="*/ 293370 h 3160332"/>
                <a:gd name="connsiteX13" fmla="*/ 4494693 w 5531013"/>
                <a:gd name="connsiteY13" fmla="*/ 1291590 h 3160332"/>
                <a:gd name="connsiteX14" fmla="*/ 4586133 w 5531013"/>
                <a:gd name="connsiteY14" fmla="*/ 2282190 h 3160332"/>
                <a:gd name="connsiteX15" fmla="*/ 4692813 w 5531013"/>
                <a:gd name="connsiteY15" fmla="*/ 2510790 h 3160332"/>
                <a:gd name="connsiteX16" fmla="*/ 4878709 w 5531013"/>
                <a:gd name="connsiteY16" fmla="*/ 2677666 h 3160332"/>
                <a:gd name="connsiteX17" fmla="*/ 5136678 w 5531013"/>
                <a:gd name="connsiteY17" fmla="*/ 2833688 h 3160332"/>
                <a:gd name="connsiteX18" fmla="*/ 5336361 w 5531013"/>
                <a:gd name="connsiteY18" fmla="*/ 2924180 h 3160332"/>
                <a:gd name="connsiteX19" fmla="*/ 5531013 w 5531013"/>
                <a:gd name="connsiteY19" fmla="*/ 2998470 h 3160332"/>
                <a:gd name="connsiteX0" fmla="*/ 0 w 5600962"/>
                <a:gd name="connsiteY0" fmla="*/ 3054301 h 3160332"/>
                <a:gd name="connsiteX1" fmla="*/ 244102 w 5600962"/>
                <a:gd name="connsiteY1" fmla="*/ 3036570 h 3160332"/>
                <a:gd name="connsiteX2" fmla="*/ 305221 w 5600962"/>
                <a:gd name="connsiteY2" fmla="*/ 2310190 h 3160332"/>
                <a:gd name="connsiteX3" fmla="*/ 373642 w 5600962"/>
                <a:gd name="connsiteY3" fmla="*/ 1604010 h 3160332"/>
                <a:gd name="connsiteX4" fmla="*/ 609862 w 5600962"/>
                <a:gd name="connsiteY4" fmla="*/ 1253490 h 3160332"/>
                <a:gd name="connsiteX5" fmla="*/ 1021342 w 5600962"/>
                <a:gd name="connsiteY5" fmla="*/ 864870 h 3160332"/>
                <a:gd name="connsiteX6" fmla="*/ 1737622 w 5600962"/>
                <a:gd name="connsiteY6" fmla="*/ 361950 h 3160332"/>
                <a:gd name="connsiteX7" fmla="*/ 2735842 w 5600962"/>
                <a:gd name="connsiteY7" fmla="*/ 57150 h 3160332"/>
                <a:gd name="connsiteX8" fmla="*/ 3353062 w 5600962"/>
                <a:gd name="connsiteY8" fmla="*/ 19050 h 3160332"/>
                <a:gd name="connsiteX9" fmla="*/ 3741682 w 5600962"/>
                <a:gd name="connsiteY9" fmla="*/ 26670 h 3160332"/>
                <a:gd name="connsiteX10" fmla="*/ 3962662 w 5600962"/>
                <a:gd name="connsiteY10" fmla="*/ 95250 h 3160332"/>
                <a:gd name="connsiteX11" fmla="*/ 4259842 w 5600962"/>
                <a:gd name="connsiteY11" fmla="*/ 209550 h 3160332"/>
                <a:gd name="connsiteX12" fmla="*/ 4435102 w 5600962"/>
                <a:gd name="connsiteY12" fmla="*/ 293370 h 3160332"/>
                <a:gd name="connsiteX13" fmla="*/ 4564642 w 5600962"/>
                <a:gd name="connsiteY13" fmla="*/ 1291590 h 3160332"/>
                <a:gd name="connsiteX14" fmla="*/ 4656082 w 5600962"/>
                <a:gd name="connsiteY14" fmla="*/ 2282190 h 3160332"/>
                <a:gd name="connsiteX15" fmla="*/ 4762762 w 5600962"/>
                <a:gd name="connsiteY15" fmla="*/ 2510790 h 3160332"/>
                <a:gd name="connsiteX16" fmla="*/ 4948658 w 5600962"/>
                <a:gd name="connsiteY16" fmla="*/ 2677666 h 3160332"/>
                <a:gd name="connsiteX17" fmla="*/ 5206627 w 5600962"/>
                <a:gd name="connsiteY17" fmla="*/ 2833688 h 3160332"/>
                <a:gd name="connsiteX18" fmla="*/ 5406310 w 5600962"/>
                <a:gd name="connsiteY18" fmla="*/ 2924180 h 3160332"/>
                <a:gd name="connsiteX19" fmla="*/ 5600962 w 5600962"/>
                <a:gd name="connsiteY19" fmla="*/ 2998470 h 3160332"/>
                <a:gd name="connsiteX0" fmla="*/ 0 w 5600962"/>
                <a:gd name="connsiteY0" fmla="*/ 3054301 h 3160332"/>
                <a:gd name="connsiteX1" fmla="*/ 244102 w 5600962"/>
                <a:gd name="connsiteY1" fmla="*/ 3036570 h 3160332"/>
                <a:gd name="connsiteX2" fmla="*/ 305221 w 5600962"/>
                <a:gd name="connsiteY2" fmla="*/ 2310190 h 3160332"/>
                <a:gd name="connsiteX3" fmla="*/ 373642 w 5600962"/>
                <a:gd name="connsiteY3" fmla="*/ 1604010 h 3160332"/>
                <a:gd name="connsiteX4" fmla="*/ 609862 w 5600962"/>
                <a:gd name="connsiteY4" fmla="*/ 1253490 h 3160332"/>
                <a:gd name="connsiteX5" fmla="*/ 1021342 w 5600962"/>
                <a:gd name="connsiteY5" fmla="*/ 864870 h 3160332"/>
                <a:gd name="connsiteX6" fmla="*/ 1737622 w 5600962"/>
                <a:gd name="connsiteY6" fmla="*/ 361950 h 3160332"/>
                <a:gd name="connsiteX7" fmla="*/ 2735842 w 5600962"/>
                <a:gd name="connsiteY7" fmla="*/ 57150 h 3160332"/>
                <a:gd name="connsiteX8" fmla="*/ 3353062 w 5600962"/>
                <a:gd name="connsiteY8" fmla="*/ 19050 h 3160332"/>
                <a:gd name="connsiteX9" fmla="*/ 3741682 w 5600962"/>
                <a:gd name="connsiteY9" fmla="*/ 26670 h 3160332"/>
                <a:gd name="connsiteX10" fmla="*/ 3962662 w 5600962"/>
                <a:gd name="connsiteY10" fmla="*/ 95250 h 3160332"/>
                <a:gd name="connsiteX11" fmla="*/ 4259842 w 5600962"/>
                <a:gd name="connsiteY11" fmla="*/ 209550 h 3160332"/>
                <a:gd name="connsiteX12" fmla="*/ 4435102 w 5600962"/>
                <a:gd name="connsiteY12" fmla="*/ 293370 h 3160332"/>
                <a:gd name="connsiteX13" fmla="*/ 4564642 w 5600962"/>
                <a:gd name="connsiteY13" fmla="*/ 1291590 h 3160332"/>
                <a:gd name="connsiteX14" fmla="*/ 4656082 w 5600962"/>
                <a:gd name="connsiteY14" fmla="*/ 2282190 h 3160332"/>
                <a:gd name="connsiteX15" fmla="*/ 4762762 w 5600962"/>
                <a:gd name="connsiteY15" fmla="*/ 2510790 h 3160332"/>
                <a:gd name="connsiteX16" fmla="*/ 4948658 w 5600962"/>
                <a:gd name="connsiteY16" fmla="*/ 2677666 h 3160332"/>
                <a:gd name="connsiteX17" fmla="*/ 5206627 w 5600962"/>
                <a:gd name="connsiteY17" fmla="*/ 2833688 h 3160332"/>
                <a:gd name="connsiteX18" fmla="*/ 5406310 w 5600962"/>
                <a:gd name="connsiteY18" fmla="*/ 2924180 h 3160332"/>
                <a:gd name="connsiteX19" fmla="*/ 5600962 w 5600962"/>
                <a:gd name="connsiteY19" fmla="*/ 2998470 h 3160332"/>
                <a:gd name="connsiteX0" fmla="*/ 0 w 5600962"/>
                <a:gd name="connsiteY0" fmla="*/ 3054301 h 3055756"/>
                <a:gd name="connsiteX1" fmla="*/ 244102 w 5600962"/>
                <a:gd name="connsiteY1" fmla="*/ 3036570 h 3055756"/>
                <a:gd name="connsiteX2" fmla="*/ 305221 w 5600962"/>
                <a:gd name="connsiteY2" fmla="*/ 2310190 h 3055756"/>
                <a:gd name="connsiteX3" fmla="*/ 373642 w 5600962"/>
                <a:gd name="connsiteY3" fmla="*/ 1604010 h 3055756"/>
                <a:gd name="connsiteX4" fmla="*/ 609862 w 5600962"/>
                <a:gd name="connsiteY4" fmla="*/ 1253490 h 3055756"/>
                <a:gd name="connsiteX5" fmla="*/ 1021342 w 5600962"/>
                <a:gd name="connsiteY5" fmla="*/ 864870 h 3055756"/>
                <a:gd name="connsiteX6" fmla="*/ 1737622 w 5600962"/>
                <a:gd name="connsiteY6" fmla="*/ 361950 h 3055756"/>
                <a:gd name="connsiteX7" fmla="*/ 2735842 w 5600962"/>
                <a:gd name="connsiteY7" fmla="*/ 57150 h 3055756"/>
                <a:gd name="connsiteX8" fmla="*/ 3353062 w 5600962"/>
                <a:gd name="connsiteY8" fmla="*/ 19050 h 3055756"/>
                <a:gd name="connsiteX9" fmla="*/ 3741682 w 5600962"/>
                <a:gd name="connsiteY9" fmla="*/ 26670 h 3055756"/>
                <a:gd name="connsiteX10" fmla="*/ 3962662 w 5600962"/>
                <a:gd name="connsiteY10" fmla="*/ 95250 h 3055756"/>
                <a:gd name="connsiteX11" fmla="*/ 4259842 w 5600962"/>
                <a:gd name="connsiteY11" fmla="*/ 209550 h 3055756"/>
                <a:gd name="connsiteX12" fmla="*/ 4435102 w 5600962"/>
                <a:gd name="connsiteY12" fmla="*/ 293370 h 3055756"/>
                <a:gd name="connsiteX13" fmla="*/ 4564642 w 5600962"/>
                <a:gd name="connsiteY13" fmla="*/ 1291590 h 3055756"/>
                <a:gd name="connsiteX14" fmla="*/ 4656082 w 5600962"/>
                <a:gd name="connsiteY14" fmla="*/ 2282190 h 3055756"/>
                <a:gd name="connsiteX15" fmla="*/ 4762762 w 5600962"/>
                <a:gd name="connsiteY15" fmla="*/ 2510790 h 3055756"/>
                <a:gd name="connsiteX16" fmla="*/ 4948658 w 5600962"/>
                <a:gd name="connsiteY16" fmla="*/ 2677666 h 3055756"/>
                <a:gd name="connsiteX17" fmla="*/ 5206627 w 5600962"/>
                <a:gd name="connsiteY17" fmla="*/ 2833688 h 3055756"/>
                <a:gd name="connsiteX18" fmla="*/ 5406310 w 5600962"/>
                <a:gd name="connsiteY18" fmla="*/ 2924180 h 3055756"/>
                <a:gd name="connsiteX19" fmla="*/ 5600962 w 5600962"/>
                <a:gd name="connsiteY19" fmla="*/ 2998470 h 3055756"/>
                <a:gd name="connsiteX0" fmla="*/ 0 w 5600962"/>
                <a:gd name="connsiteY0" fmla="*/ 3054301 h 3055756"/>
                <a:gd name="connsiteX1" fmla="*/ 244102 w 5600962"/>
                <a:gd name="connsiteY1" fmla="*/ 3036570 h 3055756"/>
                <a:gd name="connsiteX2" fmla="*/ 305221 w 5600962"/>
                <a:gd name="connsiteY2" fmla="*/ 2310190 h 3055756"/>
                <a:gd name="connsiteX3" fmla="*/ 373642 w 5600962"/>
                <a:gd name="connsiteY3" fmla="*/ 1604010 h 3055756"/>
                <a:gd name="connsiteX4" fmla="*/ 609862 w 5600962"/>
                <a:gd name="connsiteY4" fmla="*/ 1253490 h 3055756"/>
                <a:gd name="connsiteX5" fmla="*/ 1021342 w 5600962"/>
                <a:gd name="connsiteY5" fmla="*/ 864870 h 3055756"/>
                <a:gd name="connsiteX6" fmla="*/ 1737622 w 5600962"/>
                <a:gd name="connsiteY6" fmla="*/ 361950 h 3055756"/>
                <a:gd name="connsiteX7" fmla="*/ 2735842 w 5600962"/>
                <a:gd name="connsiteY7" fmla="*/ 57150 h 3055756"/>
                <a:gd name="connsiteX8" fmla="*/ 3353062 w 5600962"/>
                <a:gd name="connsiteY8" fmla="*/ 19050 h 3055756"/>
                <a:gd name="connsiteX9" fmla="*/ 3741682 w 5600962"/>
                <a:gd name="connsiteY9" fmla="*/ 26670 h 3055756"/>
                <a:gd name="connsiteX10" fmla="*/ 3962662 w 5600962"/>
                <a:gd name="connsiteY10" fmla="*/ 95250 h 3055756"/>
                <a:gd name="connsiteX11" fmla="*/ 4259842 w 5600962"/>
                <a:gd name="connsiteY11" fmla="*/ 209550 h 3055756"/>
                <a:gd name="connsiteX12" fmla="*/ 4435102 w 5600962"/>
                <a:gd name="connsiteY12" fmla="*/ 293370 h 3055756"/>
                <a:gd name="connsiteX13" fmla="*/ 4564642 w 5600962"/>
                <a:gd name="connsiteY13" fmla="*/ 1291590 h 3055756"/>
                <a:gd name="connsiteX14" fmla="*/ 4656082 w 5600962"/>
                <a:gd name="connsiteY14" fmla="*/ 2282190 h 3055756"/>
                <a:gd name="connsiteX15" fmla="*/ 4762762 w 5600962"/>
                <a:gd name="connsiteY15" fmla="*/ 2510790 h 3055756"/>
                <a:gd name="connsiteX16" fmla="*/ 4948658 w 5600962"/>
                <a:gd name="connsiteY16" fmla="*/ 2677666 h 3055756"/>
                <a:gd name="connsiteX17" fmla="*/ 5406310 w 5600962"/>
                <a:gd name="connsiteY17" fmla="*/ 2924180 h 3055756"/>
                <a:gd name="connsiteX18" fmla="*/ 5600962 w 5600962"/>
                <a:gd name="connsiteY18" fmla="*/ 2998470 h 3055756"/>
                <a:gd name="connsiteX0" fmla="*/ 0 w 5600962"/>
                <a:gd name="connsiteY0" fmla="*/ 3054301 h 3055756"/>
                <a:gd name="connsiteX1" fmla="*/ 244102 w 5600962"/>
                <a:gd name="connsiteY1" fmla="*/ 3036570 h 3055756"/>
                <a:gd name="connsiteX2" fmla="*/ 305221 w 5600962"/>
                <a:gd name="connsiteY2" fmla="*/ 2310190 h 3055756"/>
                <a:gd name="connsiteX3" fmla="*/ 373642 w 5600962"/>
                <a:gd name="connsiteY3" fmla="*/ 1604010 h 3055756"/>
                <a:gd name="connsiteX4" fmla="*/ 609862 w 5600962"/>
                <a:gd name="connsiteY4" fmla="*/ 1253490 h 3055756"/>
                <a:gd name="connsiteX5" fmla="*/ 1021342 w 5600962"/>
                <a:gd name="connsiteY5" fmla="*/ 864870 h 3055756"/>
                <a:gd name="connsiteX6" fmla="*/ 1737622 w 5600962"/>
                <a:gd name="connsiteY6" fmla="*/ 361950 h 3055756"/>
                <a:gd name="connsiteX7" fmla="*/ 2735842 w 5600962"/>
                <a:gd name="connsiteY7" fmla="*/ 57150 h 3055756"/>
                <a:gd name="connsiteX8" fmla="*/ 3353062 w 5600962"/>
                <a:gd name="connsiteY8" fmla="*/ 19050 h 3055756"/>
                <a:gd name="connsiteX9" fmla="*/ 3741682 w 5600962"/>
                <a:gd name="connsiteY9" fmla="*/ 26670 h 3055756"/>
                <a:gd name="connsiteX10" fmla="*/ 3962662 w 5600962"/>
                <a:gd name="connsiteY10" fmla="*/ 95250 h 3055756"/>
                <a:gd name="connsiteX11" fmla="*/ 4259842 w 5600962"/>
                <a:gd name="connsiteY11" fmla="*/ 209550 h 3055756"/>
                <a:gd name="connsiteX12" fmla="*/ 4435102 w 5600962"/>
                <a:gd name="connsiteY12" fmla="*/ 293370 h 3055756"/>
                <a:gd name="connsiteX13" fmla="*/ 4564642 w 5600962"/>
                <a:gd name="connsiteY13" fmla="*/ 1291590 h 3055756"/>
                <a:gd name="connsiteX14" fmla="*/ 4656082 w 5600962"/>
                <a:gd name="connsiteY14" fmla="*/ 2282190 h 3055756"/>
                <a:gd name="connsiteX15" fmla="*/ 4948658 w 5600962"/>
                <a:gd name="connsiteY15" fmla="*/ 2677666 h 3055756"/>
                <a:gd name="connsiteX16" fmla="*/ 5406310 w 5600962"/>
                <a:gd name="connsiteY16" fmla="*/ 2924180 h 3055756"/>
                <a:gd name="connsiteX17" fmla="*/ 5600962 w 5600962"/>
                <a:gd name="connsiteY17" fmla="*/ 2998470 h 3055756"/>
                <a:gd name="connsiteX0" fmla="*/ 0 w 5601493"/>
                <a:gd name="connsiteY0" fmla="*/ 3054301 h 3055756"/>
                <a:gd name="connsiteX1" fmla="*/ 244102 w 5601493"/>
                <a:gd name="connsiteY1" fmla="*/ 3036570 h 3055756"/>
                <a:gd name="connsiteX2" fmla="*/ 305221 w 5601493"/>
                <a:gd name="connsiteY2" fmla="*/ 2310190 h 3055756"/>
                <a:gd name="connsiteX3" fmla="*/ 373642 w 5601493"/>
                <a:gd name="connsiteY3" fmla="*/ 1604010 h 3055756"/>
                <a:gd name="connsiteX4" fmla="*/ 609862 w 5601493"/>
                <a:gd name="connsiteY4" fmla="*/ 1253490 h 3055756"/>
                <a:gd name="connsiteX5" fmla="*/ 1021342 w 5601493"/>
                <a:gd name="connsiteY5" fmla="*/ 864870 h 3055756"/>
                <a:gd name="connsiteX6" fmla="*/ 1737622 w 5601493"/>
                <a:gd name="connsiteY6" fmla="*/ 361950 h 3055756"/>
                <a:gd name="connsiteX7" fmla="*/ 2735842 w 5601493"/>
                <a:gd name="connsiteY7" fmla="*/ 57150 h 3055756"/>
                <a:gd name="connsiteX8" fmla="*/ 3353062 w 5601493"/>
                <a:gd name="connsiteY8" fmla="*/ 19050 h 3055756"/>
                <a:gd name="connsiteX9" fmla="*/ 3741682 w 5601493"/>
                <a:gd name="connsiteY9" fmla="*/ 26670 h 3055756"/>
                <a:gd name="connsiteX10" fmla="*/ 3962662 w 5601493"/>
                <a:gd name="connsiteY10" fmla="*/ 95250 h 3055756"/>
                <a:gd name="connsiteX11" fmla="*/ 4259842 w 5601493"/>
                <a:gd name="connsiteY11" fmla="*/ 209550 h 3055756"/>
                <a:gd name="connsiteX12" fmla="*/ 4435102 w 5601493"/>
                <a:gd name="connsiteY12" fmla="*/ 293370 h 3055756"/>
                <a:gd name="connsiteX13" fmla="*/ 4564642 w 5601493"/>
                <a:gd name="connsiteY13" fmla="*/ 1291590 h 3055756"/>
                <a:gd name="connsiteX14" fmla="*/ 4656082 w 5601493"/>
                <a:gd name="connsiteY14" fmla="*/ 2282190 h 3055756"/>
                <a:gd name="connsiteX15" fmla="*/ 4948658 w 5601493"/>
                <a:gd name="connsiteY15" fmla="*/ 2677666 h 3055756"/>
                <a:gd name="connsiteX16" fmla="*/ 5406310 w 5601493"/>
                <a:gd name="connsiteY16" fmla="*/ 2924180 h 3055756"/>
                <a:gd name="connsiteX17" fmla="*/ 5601493 w 5601493"/>
                <a:gd name="connsiteY17" fmla="*/ 2821682 h 3055756"/>
                <a:gd name="connsiteX0" fmla="*/ 0 w 5601493"/>
                <a:gd name="connsiteY0" fmla="*/ 3054301 h 3055756"/>
                <a:gd name="connsiteX1" fmla="*/ 244102 w 5601493"/>
                <a:gd name="connsiteY1" fmla="*/ 3036570 h 3055756"/>
                <a:gd name="connsiteX2" fmla="*/ 305221 w 5601493"/>
                <a:gd name="connsiteY2" fmla="*/ 2310190 h 3055756"/>
                <a:gd name="connsiteX3" fmla="*/ 373642 w 5601493"/>
                <a:gd name="connsiteY3" fmla="*/ 1604010 h 3055756"/>
                <a:gd name="connsiteX4" fmla="*/ 609862 w 5601493"/>
                <a:gd name="connsiteY4" fmla="*/ 1253490 h 3055756"/>
                <a:gd name="connsiteX5" fmla="*/ 1021342 w 5601493"/>
                <a:gd name="connsiteY5" fmla="*/ 864870 h 3055756"/>
                <a:gd name="connsiteX6" fmla="*/ 1737622 w 5601493"/>
                <a:gd name="connsiteY6" fmla="*/ 361950 h 3055756"/>
                <a:gd name="connsiteX7" fmla="*/ 2735842 w 5601493"/>
                <a:gd name="connsiteY7" fmla="*/ 57150 h 3055756"/>
                <a:gd name="connsiteX8" fmla="*/ 3353062 w 5601493"/>
                <a:gd name="connsiteY8" fmla="*/ 19050 h 3055756"/>
                <a:gd name="connsiteX9" fmla="*/ 3741682 w 5601493"/>
                <a:gd name="connsiteY9" fmla="*/ 26670 h 3055756"/>
                <a:gd name="connsiteX10" fmla="*/ 3962662 w 5601493"/>
                <a:gd name="connsiteY10" fmla="*/ 95250 h 3055756"/>
                <a:gd name="connsiteX11" fmla="*/ 4259842 w 5601493"/>
                <a:gd name="connsiteY11" fmla="*/ 209550 h 3055756"/>
                <a:gd name="connsiteX12" fmla="*/ 4435102 w 5601493"/>
                <a:gd name="connsiteY12" fmla="*/ 293370 h 3055756"/>
                <a:gd name="connsiteX13" fmla="*/ 4564642 w 5601493"/>
                <a:gd name="connsiteY13" fmla="*/ 1291590 h 3055756"/>
                <a:gd name="connsiteX14" fmla="*/ 4656082 w 5601493"/>
                <a:gd name="connsiteY14" fmla="*/ 2282190 h 3055756"/>
                <a:gd name="connsiteX15" fmla="*/ 4948658 w 5601493"/>
                <a:gd name="connsiteY15" fmla="*/ 2677666 h 3055756"/>
                <a:gd name="connsiteX16" fmla="*/ 5337006 w 5601493"/>
                <a:gd name="connsiteY16" fmla="*/ 2783215 h 3055756"/>
                <a:gd name="connsiteX17" fmla="*/ 5601493 w 5601493"/>
                <a:gd name="connsiteY17" fmla="*/ 2821682 h 3055756"/>
                <a:gd name="connsiteX0" fmla="*/ 0 w 5601493"/>
                <a:gd name="connsiteY0" fmla="*/ 3054301 h 3055756"/>
                <a:gd name="connsiteX1" fmla="*/ 244102 w 5601493"/>
                <a:gd name="connsiteY1" fmla="*/ 3036570 h 3055756"/>
                <a:gd name="connsiteX2" fmla="*/ 305221 w 5601493"/>
                <a:gd name="connsiteY2" fmla="*/ 2310190 h 3055756"/>
                <a:gd name="connsiteX3" fmla="*/ 373642 w 5601493"/>
                <a:gd name="connsiteY3" fmla="*/ 1604010 h 3055756"/>
                <a:gd name="connsiteX4" fmla="*/ 609862 w 5601493"/>
                <a:gd name="connsiteY4" fmla="*/ 1253490 h 3055756"/>
                <a:gd name="connsiteX5" fmla="*/ 1021342 w 5601493"/>
                <a:gd name="connsiteY5" fmla="*/ 864870 h 3055756"/>
                <a:gd name="connsiteX6" fmla="*/ 1737622 w 5601493"/>
                <a:gd name="connsiteY6" fmla="*/ 361950 h 3055756"/>
                <a:gd name="connsiteX7" fmla="*/ 2735842 w 5601493"/>
                <a:gd name="connsiteY7" fmla="*/ 57150 h 3055756"/>
                <a:gd name="connsiteX8" fmla="*/ 3353062 w 5601493"/>
                <a:gd name="connsiteY8" fmla="*/ 19050 h 3055756"/>
                <a:gd name="connsiteX9" fmla="*/ 3741682 w 5601493"/>
                <a:gd name="connsiteY9" fmla="*/ 26670 h 3055756"/>
                <a:gd name="connsiteX10" fmla="*/ 3962662 w 5601493"/>
                <a:gd name="connsiteY10" fmla="*/ 95250 h 3055756"/>
                <a:gd name="connsiteX11" fmla="*/ 4259842 w 5601493"/>
                <a:gd name="connsiteY11" fmla="*/ 209550 h 3055756"/>
                <a:gd name="connsiteX12" fmla="*/ 4435102 w 5601493"/>
                <a:gd name="connsiteY12" fmla="*/ 293370 h 3055756"/>
                <a:gd name="connsiteX13" fmla="*/ 4564642 w 5601493"/>
                <a:gd name="connsiteY13" fmla="*/ 1291590 h 3055756"/>
                <a:gd name="connsiteX14" fmla="*/ 4656082 w 5601493"/>
                <a:gd name="connsiteY14" fmla="*/ 2282190 h 3055756"/>
                <a:gd name="connsiteX15" fmla="*/ 4939927 w 5601493"/>
                <a:gd name="connsiteY15" fmla="*/ 2566988 h 3055756"/>
                <a:gd name="connsiteX16" fmla="*/ 5337006 w 5601493"/>
                <a:gd name="connsiteY16" fmla="*/ 2783215 h 3055756"/>
                <a:gd name="connsiteX17" fmla="*/ 5601493 w 5601493"/>
                <a:gd name="connsiteY17" fmla="*/ 2821682 h 3055756"/>
                <a:gd name="connsiteX0" fmla="*/ 0 w 5601493"/>
                <a:gd name="connsiteY0" fmla="*/ 3054301 h 3055756"/>
                <a:gd name="connsiteX1" fmla="*/ 244102 w 5601493"/>
                <a:gd name="connsiteY1" fmla="*/ 3036570 h 3055756"/>
                <a:gd name="connsiteX2" fmla="*/ 305221 w 5601493"/>
                <a:gd name="connsiteY2" fmla="*/ 2310190 h 3055756"/>
                <a:gd name="connsiteX3" fmla="*/ 373642 w 5601493"/>
                <a:gd name="connsiteY3" fmla="*/ 1604010 h 3055756"/>
                <a:gd name="connsiteX4" fmla="*/ 609862 w 5601493"/>
                <a:gd name="connsiteY4" fmla="*/ 1253490 h 3055756"/>
                <a:gd name="connsiteX5" fmla="*/ 1021342 w 5601493"/>
                <a:gd name="connsiteY5" fmla="*/ 864870 h 3055756"/>
                <a:gd name="connsiteX6" fmla="*/ 1737622 w 5601493"/>
                <a:gd name="connsiteY6" fmla="*/ 361950 h 3055756"/>
                <a:gd name="connsiteX7" fmla="*/ 2735842 w 5601493"/>
                <a:gd name="connsiteY7" fmla="*/ 57150 h 3055756"/>
                <a:gd name="connsiteX8" fmla="*/ 3353062 w 5601493"/>
                <a:gd name="connsiteY8" fmla="*/ 19050 h 3055756"/>
                <a:gd name="connsiteX9" fmla="*/ 3741682 w 5601493"/>
                <a:gd name="connsiteY9" fmla="*/ 26670 h 3055756"/>
                <a:gd name="connsiteX10" fmla="*/ 3962662 w 5601493"/>
                <a:gd name="connsiteY10" fmla="*/ 95250 h 3055756"/>
                <a:gd name="connsiteX11" fmla="*/ 4259842 w 5601493"/>
                <a:gd name="connsiteY11" fmla="*/ 209550 h 3055756"/>
                <a:gd name="connsiteX12" fmla="*/ 4435102 w 5601493"/>
                <a:gd name="connsiteY12" fmla="*/ 293370 h 3055756"/>
                <a:gd name="connsiteX13" fmla="*/ 4564642 w 5601493"/>
                <a:gd name="connsiteY13" fmla="*/ 1291590 h 3055756"/>
                <a:gd name="connsiteX14" fmla="*/ 4656082 w 5601493"/>
                <a:gd name="connsiteY14" fmla="*/ 2282190 h 3055756"/>
                <a:gd name="connsiteX15" fmla="*/ 4939927 w 5601493"/>
                <a:gd name="connsiteY15" fmla="*/ 2566988 h 3055756"/>
                <a:gd name="connsiteX16" fmla="*/ 5337006 w 5601493"/>
                <a:gd name="connsiteY16" fmla="*/ 2783215 h 3055756"/>
                <a:gd name="connsiteX17" fmla="*/ 5601493 w 5601493"/>
                <a:gd name="connsiteY17" fmla="*/ 2821682 h 3055756"/>
                <a:gd name="connsiteX0" fmla="*/ 0 w 5601493"/>
                <a:gd name="connsiteY0" fmla="*/ 3054301 h 3055756"/>
                <a:gd name="connsiteX1" fmla="*/ 244102 w 5601493"/>
                <a:gd name="connsiteY1" fmla="*/ 3036570 h 3055756"/>
                <a:gd name="connsiteX2" fmla="*/ 305221 w 5601493"/>
                <a:gd name="connsiteY2" fmla="*/ 2310190 h 3055756"/>
                <a:gd name="connsiteX3" fmla="*/ 373642 w 5601493"/>
                <a:gd name="connsiteY3" fmla="*/ 1604010 h 3055756"/>
                <a:gd name="connsiteX4" fmla="*/ 609862 w 5601493"/>
                <a:gd name="connsiteY4" fmla="*/ 1253490 h 3055756"/>
                <a:gd name="connsiteX5" fmla="*/ 1021342 w 5601493"/>
                <a:gd name="connsiteY5" fmla="*/ 864870 h 3055756"/>
                <a:gd name="connsiteX6" fmla="*/ 1737622 w 5601493"/>
                <a:gd name="connsiteY6" fmla="*/ 361950 h 3055756"/>
                <a:gd name="connsiteX7" fmla="*/ 2735842 w 5601493"/>
                <a:gd name="connsiteY7" fmla="*/ 57150 h 3055756"/>
                <a:gd name="connsiteX8" fmla="*/ 3353062 w 5601493"/>
                <a:gd name="connsiteY8" fmla="*/ 19050 h 3055756"/>
                <a:gd name="connsiteX9" fmla="*/ 3741682 w 5601493"/>
                <a:gd name="connsiteY9" fmla="*/ 26670 h 3055756"/>
                <a:gd name="connsiteX10" fmla="*/ 3962662 w 5601493"/>
                <a:gd name="connsiteY10" fmla="*/ 95250 h 3055756"/>
                <a:gd name="connsiteX11" fmla="*/ 4259842 w 5601493"/>
                <a:gd name="connsiteY11" fmla="*/ 209550 h 3055756"/>
                <a:gd name="connsiteX12" fmla="*/ 4435102 w 5601493"/>
                <a:gd name="connsiteY12" fmla="*/ 293370 h 3055756"/>
                <a:gd name="connsiteX13" fmla="*/ 4564642 w 5601493"/>
                <a:gd name="connsiteY13" fmla="*/ 1291590 h 3055756"/>
                <a:gd name="connsiteX14" fmla="*/ 4656082 w 5601493"/>
                <a:gd name="connsiteY14" fmla="*/ 2282190 h 3055756"/>
                <a:gd name="connsiteX15" fmla="*/ 4939927 w 5601493"/>
                <a:gd name="connsiteY15" fmla="*/ 2566988 h 3055756"/>
                <a:gd name="connsiteX16" fmla="*/ 5337006 w 5601493"/>
                <a:gd name="connsiteY16" fmla="*/ 2783215 h 3055756"/>
                <a:gd name="connsiteX17" fmla="*/ 5601493 w 5601493"/>
                <a:gd name="connsiteY17" fmla="*/ 2821682 h 3055756"/>
                <a:gd name="connsiteX0" fmla="*/ 0 w 5601493"/>
                <a:gd name="connsiteY0" fmla="*/ 3054301 h 3055756"/>
                <a:gd name="connsiteX1" fmla="*/ 244102 w 5601493"/>
                <a:gd name="connsiteY1" fmla="*/ 3036570 h 3055756"/>
                <a:gd name="connsiteX2" fmla="*/ 305221 w 5601493"/>
                <a:gd name="connsiteY2" fmla="*/ 2310190 h 3055756"/>
                <a:gd name="connsiteX3" fmla="*/ 373642 w 5601493"/>
                <a:gd name="connsiteY3" fmla="*/ 1604010 h 3055756"/>
                <a:gd name="connsiteX4" fmla="*/ 609862 w 5601493"/>
                <a:gd name="connsiteY4" fmla="*/ 1253490 h 3055756"/>
                <a:gd name="connsiteX5" fmla="*/ 1021342 w 5601493"/>
                <a:gd name="connsiteY5" fmla="*/ 864870 h 3055756"/>
                <a:gd name="connsiteX6" fmla="*/ 1737622 w 5601493"/>
                <a:gd name="connsiteY6" fmla="*/ 361950 h 3055756"/>
                <a:gd name="connsiteX7" fmla="*/ 2735842 w 5601493"/>
                <a:gd name="connsiteY7" fmla="*/ 57150 h 3055756"/>
                <a:gd name="connsiteX8" fmla="*/ 3353062 w 5601493"/>
                <a:gd name="connsiteY8" fmla="*/ 19050 h 3055756"/>
                <a:gd name="connsiteX9" fmla="*/ 3741682 w 5601493"/>
                <a:gd name="connsiteY9" fmla="*/ 26670 h 3055756"/>
                <a:gd name="connsiteX10" fmla="*/ 3962662 w 5601493"/>
                <a:gd name="connsiteY10" fmla="*/ 95250 h 3055756"/>
                <a:gd name="connsiteX11" fmla="*/ 4259842 w 5601493"/>
                <a:gd name="connsiteY11" fmla="*/ 209550 h 3055756"/>
                <a:gd name="connsiteX12" fmla="*/ 4435102 w 5601493"/>
                <a:gd name="connsiteY12" fmla="*/ 293370 h 3055756"/>
                <a:gd name="connsiteX13" fmla="*/ 4564642 w 5601493"/>
                <a:gd name="connsiteY13" fmla="*/ 1291590 h 3055756"/>
                <a:gd name="connsiteX14" fmla="*/ 4656082 w 5601493"/>
                <a:gd name="connsiteY14" fmla="*/ 2282190 h 3055756"/>
                <a:gd name="connsiteX15" fmla="*/ 4939927 w 5601493"/>
                <a:gd name="connsiteY15" fmla="*/ 2566988 h 3055756"/>
                <a:gd name="connsiteX16" fmla="*/ 5337006 w 5601493"/>
                <a:gd name="connsiteY16" fmla="*/ 2783215 h 3055756"/>
                <a:gd name="connsiteX17" fmla="*/ 5601493 w 5601493"/>
                <a:gd name="connsiteY17" fmla="*/ 2821682 h 3055756"/>
                <a:gd name="connsiteX0" fmla="*/ 0 w 5601493"/>
                <a:gd name="connsiteY0" fmla="*/ 3054301 h 3055756"/>
                <a:gd name="connsiteX1" fmla="*/ 244102 w 5601493"/>
                <a:gd name="connsiteY1" fmla="*/ 3036570 h 3055756"/>
                <a:gd name="connsiteX2" fmla="*/ 305221 w 5601493"/>
                <a:gd name="connsiteY2" fmla="*/ 2310190 h 3055756"/>
                <a:gd name="connsiteX3" fmla="*/ 373642 w 5601493"/>
                <a:gd name="connsiteY3" fmla="*/ 1604010 h 3055756"/>
                <a:gd name="connsiteX4" fmla="*/ 609862 w 5601493"/>
                <a:gd name="connsiteY4" fmla="*/ 1253490 h 3055756"/>
                <a:gd name="connsiteX5" fmla="*/ 1021342 w 5601493"/>
                <a:gd name="connsiteY5" fmla="*/ 864870 h 3055756"/>
                <a:gd name="connsiteX6" fmla="*/ 1737622 w 5601493"/>
                <a:gd name="connsiteY6" fmla="*/ 361950 h 3055756"/>
                <a:gd name="connsiteX7" fmla="*/ 2735842 w 5601493"/>
                <a:gd name="connsiteY7" fmla="*/ 57150 h 3055756"/>
                <a:gd name="connsiteX8" fmla="*/ 3353062 w 5601493"/>
                <a:gd name="connsiteY8" fmla="*/ 19050 h 3055756"/>
                <a:gd name="connsiteX9" fmla="*/ 3741682 w 5601493"/>
                <a:gd name="connsiteY9" fmla="*/ 26670 h 3055756"/>
                <a:gd name="connsiteX10" fmla="*/ 3962662 w 5601493"/>
                <a:gd name="connsiteY10" fmla="*/ 95250 h 3055756"/>
                <a:gd name="connsiteX11" fmla="*/ 4259842 w 5601493"/>
                <a:gd name="connsiteY11" fmla="*/ 209550 h 3055756"/>
                <a:gd name="connsiteX12" fmla="*/ 4435102 w 5601493"/>
                <a:gd name="connsiteY12" fmla="*/ 293370 h 3055756"/>
                <a:gd name="connsiteX13" fmla="*/ 4564642 w 5601493"/>
                <a:gd name="connsiteY13" fmla="*/ 1291590 h 3055756"/>
                <a:gd name="connsiteX14" fmla="*/ 4656082 w 5601493"/>
                <a:gd name="connsiteY14" fmla="*/ 2282190 h 3055756"/>
                <a:gd name="connsiteX15" fmla="*/ 4939927 w 5601493"/>
                <a:gd name="connsiteY15" fmla="*/ 2566988 h 3055756"/>
                <a:gd name="connsiteX16" fmla="*/ 5337006 w 5601493"/>
                <a:gd name="connsiteY16" fmla="*/ 2783215 h 3055756"/>
                <a:gd name="connsiteX17" fmla="*/ 5601493 w 5601493"/>
                <a:gd name="connsiteY17" fmla="*/ 2821682 h 3055756"/>
                <a:gd name="connsiteX0" fmla="*/ 0 w 5601493"/>
                <a:gd name="connsiteY0" fmla="*/ 3054301 h 3055756"/>
                <a:gd name="connsiteX1" fmla="*/ 244102 w 5601493"/>
                <a:gd name="connsiteY1" fmla="*/ 3036570 h 3055756"/>
                <a:gd name="connsiteX2" fmla="*/ 305221 w 5601493"/>
                <a:gd name="connsiteY2" fmla="*/ 2310190 h 3055756"/>
                <a:gd name="connsiteX3" fmla="*/ 373642 w 5601493"/>
                <a:gd name="connsiteY3" fmla="*/ 1604010 h 3055756"/>
                <a:gd name="connsiteX4" fmla="*/ 609862 w 5601493"/>
                <a:gd name="connsiteY4" fmla="*/ 1253490 h 3055756"/>
                <a:gd name="connsiteX5" fmla="*/ 1021342 w 5601493"/>
                <a:gd name="connsiteY5" fmla="*/ 864870 h 3055756"/>
                <a:gd name="connsiteX6" fmla="*/ 1737622 w 5601493"/>
                <a:gd name="connsiteY6" fmla="*/ 361950 h 3055756"/>
                <a:gd name="connsiteX7" fmla="*/ 2735842 w 5601493"/>
                <a:gd name="connsiteY7" fmla="*/ 57150 h 3055756"/>
                <a:gd name="connsiteX8" fmla="*/ 3353062 w 5601493"/>
                <a:gd name="connsiteY8" fmla="*/ 19050 h 3055756"/>
                <a:gd name="connsiteX9" fmla="*/ 3741682 w 5601493"/>
                <a:gd name="connsiteY9" fmla="*/ 26670 h 3055756"/>
                <a:gd name="connsiteX10" fmla="*/ 3962662 w 5601493"/>
                <a:gd name="connsiteY10" fmla="*/ 95250 h 3055756"/>
                <a:gd name="connsiteX11" fmla="*/ 4259842 w 5601493"/>
                <a:gd name="connsiteY11" fmla="*/ 209550 h 3055756"/>
                <a:gd name="connsiteX12" fmla="*/ 4435102 w 5601493"/>
                <a:gd name="connsiteY12" fmla="*/ 293370 h 3055756"/>
                <a:gd name="connsiteX13" fmla="*/ 4564642 w 5601493"/>
                <a:gd name="connsiteY13" fmla="*/ 1291590 h 3055756"/>
                <a:gd name="connsiteX14" fmla="*/ 4656082 w 5601493"/>
                <a:gd name="connsiteY14" fmla="*/ 2282190 h 3055756"/>
                <a:gd name="connsiteX15" fmla="*/ 4939927 w 5601493"/>
                <a:gd name="connsiteY15" fmla="*/ 2566988 h 3055756"/>
                <a:gd name="connsiteX16" fmla="*/ 5339710 w 5601493"/>
                <a:gd name="connsiteY16" fmla="*/ 2757121 h 3055756"/>
                <a:gd name="connsiteX17" fmla="*/ 5601493 w 5601493"/>
                <a:gd name="connsiteY17" fmla="*/ 2821682 h 3055756"/>
                <a:gd name="connsiteX0" fmla="*/ 0 w 5601493"/>
                <a:gd name="connsiteY0" fmla="*/ 3054301 h 3055756"/>
                <a:gd name="connsiteX1" fmla="*/ 244102 w 5601493"/>
                <a:gd name="connsiteY1" fmla="*/ 3036570 h 3055756"/>
                <a:gd name="connsiteX2" fmla="*/ 305221 w 5601493"/>
                <a:gd name="connsiteY2" fmla="*/ 2310190 h 3055756"/>
                <a:gd name="connsiteX3" fmla="*/ 373642 w 5601493"/>
                <a:gd name="connsiteY3" fmla="*/ 1604010 h 3055756"/>
                <a:gd name="connsiteX4" fmla="*/ 609862 w 5601493"/>
                <a:gd name="connsiteY4" fmla="*/ 1253490 h 3055756"/>
                <a:gd name="connsiteX5" fmla="*/ 1021342 w 5601493"/>
                <a:gd name="connsiteY5" fmla="*/ 864870 h 3055756"/>
                <a:gd name="connsiteX6" fmla="*/ 1737622 w 5601493"/>
                <a:gd name="connsiteY6" fmla="*/ 361950 h 3055756"/>
                <a:gd name="connsiteX7" fmla="*/ 2735842 w 5601493"/>
                <a:gd name="connsiteY7" fmla="*/ 57150 h 3055756"/>
                <a:gd name="connsiteX8" fmla="*/ 3353062 w 5601493"/>
                <a:gd name="connsiteY8" fmla="*/ 19050 h 3055756"/>
                <a:gd name="connsiteX9" fmla="*/ 3741682 w 5601493"/>
                <a:gd name="connsiteY9" fmla="*/ 26670 h 3055756"/>
                <a:gd name="connsiteX10" fmla="*/ 3962662 w 5601493"/>
                <a:gd name="connsiteY10" fmla="*/ 95250 h 3055756"/>
                <a:gd name="connsiteX11" fmla="*/ 4259842 w 5601493"/>
                <a:gd name="connsiteY11" fmla="*/ 209550 h 3055756"/>
                <a:gd name="connsiteX12" fmla="*/ 4435102 w 5601493"/>
                <a:gd name="connsiteY12" fmla="*/ 293370 h 3055756"/>
                <a:gd name="connsiteX13" fmla="*/ 4564642 w 5601493"/>
                <a:gd name="connsiteY13" fmla="*/ 1291590 h 3055756"/>
                <a:gd name="connsiteX14" fmla="*/ 4656082 w 5601493"/>
                <a:gd name="connsiteY14" fmla="*/ 2282190 h 3055756"/>
                <a:gd name="connsiteX15" fmla="*/ 4939927 w 5601493"/>
                <a:gd name="connsiteY15" fmla="*/ 2566988 h 3055756"/>
                <a:gd name="connsiteX16" fmla="*/ 5339710 w 5601493"/>
                <a:gd name="connsiteY16" fmla="*/ 2757121 h 3055756"/>
                <a:gd name="connsiteX17" fmla="*/ 5601493 w 5601493"/>
                <a:gd name="connsiteY17" fmla="*/ 2821682 h 3055756"/>
                <a:gd name="connsiteX0" fmla="*/ 0 w 5601493"/>
                <a:gd name="connsiteY0" fmla="*/ 3054301 h 3055756"/>
                <a:gd name="connsiteX1" fmla="*/ 244102 w 5601493"/>
                <a:gd name="connsiteY1" fmla="*/ 3036570 h 3055756"/>
                <a:gd name="connsiteX2" fmla="*/ 305221 w 5601493"/>
                <a:gd name="connsiteY2" fmla="*/ 2310190 h 3055756"/>
                <a:gd name="connsiteX3" fmla="*/ 373642 w 5601493"/>
                <a:gd name="connsiteY3" fmla="*/ 1604010 h 3055756"/>
                <a:gd name="connsiteX4" fmla="*/ 609862 w 5601493"/>
                <a:gd name="connsiteY4" fmla="*/ 1253490 h 3055756"/>
                <a:gd name="connsiteX5" fmla="*/ 1021342 w 5601493"/>
                <a:gd name="connsiteY5" fmla="*/ 864870 h 3055756"/>
                <a:gd name="connsiteX6" fmla="*/ 1737622 w 5601493"/>
                <a:gd name="connsiteY6" fmla="*/ 361950 h 3055756"/>
                <a:gd name="connsiteX7" fmla="*/ 2735842 w 5601493"/>
                <a:gd name="connsiteY7" fmla="*/ 57150 h 3055756"/>
                <a:gd name="connsiteX8" fmla="*/ 3353062 w 5601493"/>
                <a:gd name="connsiteY8" fmla="*/ 19050 h 3055756"/>
                <a:gd name="connsiteX9" fmla="*/ 3741682 w 5601493"/>
                <a:gd name="connsiteY9" fmla="*/ 26670 h 3055756"/>
                <a:gd name="connsiteX10" fmla="*/ 3962662 w 5601493"/>
                <a:gd name="connsiteY10" fmla="*/ 95250 h 3055756"/>
                <a:gd name="connsiteX11" fmla="*/ 4259842 w 5601493"/>
                <a:gd name="connsiteY11" fmla="*/ 209550 h 3055756"/>
                <a:gd name="connsiteX12" fmla="*/ 4435102 w 5601493"/>
                <a:gd name="connsiteY12" fmla="*/ 293370 h 3055756"/>
                <a:gd name="connsiteX13" fmla="*/ 4564642 w 5601493"/>
                <a:gd name="connsiteY13" fmla="*/ 1291590 h 3055756"/>
                <a:gd name="connsiteX14" fmla="*/ 4656082 w 5601493"/>
                <a:gd name="connsiteY14" fmla="*/ 2282190 h 3055756"/>
                <a:gd name="connsiteX15" fmla="*/ 4939927 w 5601493"/>
                <a:gd name="connsiteY15" fmla="*/ 2566988 h 3055756"/>
                <a:gd name="connsiteX16" fmla="*/ 5339710 w 5601493"/>
                <a:gd name="connsiteY16" fmla="*/ 2757121 h 3055756"/>
                <a:gd name="connsiteX17" fmla="*/ 5601493 w 5601493"/>
                <a:gd name="connsiteY17" fmla="*/ 2821682 h 3055756"/>
                <a:gd name="connsiteX0" fmla="*/ 0 w 5601493"/>
                <a:gd name="connsiteY0" fmla="*/ 3054301 h 3055756"/>
                <a:gd name="connsiteX1" fmla="*/ 244102 w 5601493"/>
                <a:gd name="connsiteY1" fmla="*/ 3036570 h 3055756"/>
                <a:gd name="connsiteX2" fmla="*/ 305221 w 5601493"/>
                <a:gd name="connsiteY2" fmla="*/ 2310190 h 3055756"/>
                <a:gd name="connsiteX3" fmla="*/ 373642 w 5601493"/>
                <a:gd name="connsiteY3" fmla="*/ 1604010 h 3055756"/>
                <a:gd name="connsiteX4" fmla="*/ 609862 w 5601493"/>
                <a:gd name="connsiteY4" fmla="*/ 1253490 h 3055756"/>
                <a:gd name="connsiteX5" fmla="*/ 1021342 w 5601493"/>
                <a:gd name="connsiteY5" fmla="*/ 864870 h 3055756"/>
                <a:gd name="connsiteX6" fmla="*/ 1737622 w 5601493"/>
                <a:gd name="connsiteY6" fmla="*/ 361950 h 3055756"/>
                <a:gd name="connsiteX7" fmla="*/ 2735842 w 5601493"/>
                <a:gd name="connsiteY7" fmla="*/ 57150 h 3055756"/>
                <a:gd name="connsiteX8" fmla="*/ 3353062 w 5601493"/>
                <a:gd name="connsiteY8" fmla="*/ 19050 h 3055756"/>
                <a:gd name="connsiteX9" fmla="*/ 3741682 w 5601493"/>
                <a:gd name="connsiteY9" fmla="*/ 26670 h 3055756"/>
                <a:gd name="connsiteX10" fmla="*/ 3962662 w 5601493"/>
                <a:gd name="connsiteY10" fmla="*/ 95250 h 3055756"/>
                <a:gd name="connsiteX11" fmla="*/ 4259842 w 5601493"/>
                <a:gd name="connsiteY11" fmla="*/ 209550 h 3055756"/>
                <a:gd name="connsiteX12" fmla="*/ 4435102 w 5601493"/>
                <a:gd name="connsiteY12" fmla="*/ 293370 h 3055756"/>
                <a:gd name="connsiteX13" fmla="*/ 4564642 w 5601493"/>
                <a:gd name="connsiteY13" fmla="*/ 1291590 h 3055756"/>
                <a:gd name="connsiteX14" fmla="*/ 4656082 w 5601493"/>
                <a:gd name="connsiteY14" fmla="*/ 2282190 h 3055756"/>
                <a:gd name="connsiteX15" fmla="*/ 4939927 w 5601493"/>
                <a:gd name="connsiteY15" fmla="*/ 2566988 h 3055756"/>
                <a:gd name="connsiteX16" fmla="*/ 5339710 w 5601493"/>
                <a:gd name="connsiteY16" fmla="*/ 2757121 h 3055756"/>
                <a:gd name="connsiteX17" fmla="*/ 5601493 w 5601493"/>
                <a:gd name="connsiteY17" fmla="*/ 2821682 h 3055756"/>
                <a:gd name="connsiteX0" fmla="*/ 0 w 5601493"/>
                <a:gd name="connsiteY0" fmla="*/ 3054301 h 3055756"/>
                <a:gd name="connsiteX1" fmla="*/ 244102 w 5601493"/>
                <a:gd name="connsiteY1" fmla="*/ 3036570 h 3055756"/>
                <a:gd name="connsiteX2" fmla="*/ 305221 w 5601493"/>
                <a:gd name="connsiteY2" fmla="*/ 2310190 h 3055756"/>
                <a:gd name="connsiteX3" fmla="*/ 373642 w 5601493"/>
                <a:gd name="connsiteY3" fmla="*/ 1604010 h 3055756"/>
                <a:gd name="connsiteX4" fmla="*/ 609862 w 5601493"/>
                <a:gd name="connsiteY4" fmla="*/ 1253490 h 3055756"/>
                <a:gd name="connsiteX5" fmla="*/ 1021342 w 5601493"/>
                <a:gd name="connsiteY5" fmla="*/ 864870 h 3055756"/>
                <a:gd name="connsiteX6" fmla="*/ 1737622 w 5601493"/>
                <a:gd name="connsiteY6" fmla="*/ 361950 h 3055756"/>
                <a:gd name="connsiteX7" fmla="*/ 2735842 w 5601493"/>
                <a:gd name="connsiteY7" fmla="*/ 57150 h 3055756"/>
                <a:gd name="connsiteX8" fmla="*/ 3353062 w 5601493"/>
                <a:gd name="connsiteY8" fmla="*/ 19050 h 3055756"/>
                <a:gd name="connsiteX9" fmla="*/ 3741682 w 5601493"/>
                <a:gd name="connsiteY9" fmla="*/ 26670 h 3055756"/>
                <a:gd name="connsiteX10" fmla="*/ 3962662 w 5601493"/>
                <a:gd name="connsiteY10" fmla="*/ 95250 h 3055756"/>
                <a:gd name="connsiteX11" fmla="*/ 4259842 w 5601493"/>
                <a:gd name="connsiteY11" fmla="*/ 209550 h 3055756"/>
                <a:gd name="connsiteX12" fmla="*/ 4435102 w 5601493"/>
                <a:gd name="connsiteY12" fmla="*/ 293370 h 3055756"/>
                <a:gd name="connsiteX13" fmla="*/ 4564642 w 5601493"/>
                <a:gd name="connsiteY13" fmla="*/ 1291590 h 3055756"/>
                <a:gd name="connsiteX14" fmla="*/ 4656082 w 5601493"/>
                <a:gd name="connsiteY14" fmla="*/ 2282190 h 3055756"/>
                <a:gd name="connsiteX15" fmla="*/ 4939927 w 5601493"/>
                <a:gd name="connsiteY15" fmla="*/ 2566988 h 3055756"/>
                <a:gd name="connsiteX16" fmla="*/ 5339710 w 5601493"/>
                <a:gd name="connsiteY16" fmla="*/ 2757121 h 3055756"/>
                <a:gd name="connsiteX17" fmla="*/ 5601493 w 5601493"/>
                <a:gd name="connsiteY17" fmla="*/ 2821682 h 3055756"/>
                <a:gd name="connsiteX0" fmla="*/ 0 w 5601493"/>
                <a:gd name="connsiteY0" fmla="*/ 3054301 h 3061288"/>
                <a:gd name="connsiteX1" fmla="*/ 248641 w 5601493"/>
                <a:gd name="connsiteY1" fmla="*/ 3042102 h 3061288"/>
                <a:gd name="connsiteX2" fmla="*/ 305221 w 5601493"/>
                <a:gd name="connsiteY2" fmla="*/ 2310190 h 3061288"/>
                <a:gd name="connsiteX3" fmla="*/ 373642 w 5601493"/>
                <a:gd name="connsiteY3" fmla="*/ 1604010 h 3061288"/>
                <a:gd name="connsiteX4" fmla="*/ 609862 w 5601493"/>
                <a:gd name="connsiteY4" fmla="*/ 1253490 h 3061288"/>
                <a:gd name="connsiteX5" fmla="*/ 1021342 w 5601493"/>
                <a:gd name="connsiteY5" fmla="*/ 864870 h 3061288"/>
                <a:gd name="connsiteX6" fmla="*/ 1737622 w 5601493"/>
                <a:gd name="connsiteY6" fmla="*/ 361950 h 3061288"/>
                <a:gd name="connsiteX7" fmla="*/ 2735842 w 5601493"/>
                <a:gd name="connsiteY7" fmla="*/ 57150 h 3061288"/>
                <a:gd name="connsiteX8" fmla="*/ 3353062 w 5601493"/>
                <a:gd name="connsiteY8" fmla="*/ 19050 h 3061288"/>
                <a:gd name="connsiteX9" fmla="*/ 3741682 w 5601493"/>
                <a:gd name="connsiteY9" fmla="*/ 26670 h 3061288"/>
                <a:gd name="connsiteX10" fmla="*/ 3962662 w 5601493"/>
                <a:gd name="connsiteY10" fmla="*/ 95250 h 3061288"/>
                <a:gd name="connsiteX11" fmla="*/ 4259842 w 5601493"/>
                <a:gd name="connsiteY11" fmla="*/ 209550 h 3061288"/>
                <a:gd name="connsiteX12" fmla="*/ 4435102 w 5601493"/>
                <a:gd name="connsiteY12" fmla="*/ 293370 h 3061288"/>
                <a:gd name="connsiteX13" fmla="*/ 4564642 w 5601493"/>
                <a:gd name="connsiteY13" fmla="*/ 1291590 h 3061288"/>
                <a:gd name="connsiteX14" fmla="*/ 4656082 w 5601493"/>
                <a:gd name="connsiteY14" fmla="*/ 2282190 h 3061288"/>
                <a:gd name="connsiteX15" fmla="*/ 4939927 w 5601493"/>
                <a:gd name="connsiteY15" fmla="*/ 2566988 h 3061288"/>
                <a:gd name="connsiteX16" fmla="*/ 5339710 w 5601493"/>
                <a:gd name="connsiteY16" fmla="*/ 2757121 h 3061288"/>
                <a:gd name="connsiteX17" fmla="*/ 5601493 w 5601493"/>
                <a:gd name="connsiteY17" fmla="*/ 2821682 h 3061288"/>
                <a:gd name="connsiteX0" fmla="*/ 0 w 5611341"/>
                <a:gd name="connsiteY0" fmla="*/ 3055070 h 3061288"/>
                <a:gd name="connsiteX1" fmla="*/ 258489 w 5611341"/>
                <a:gd name="connsiteY1" fmla="*/ 3042102 h 3061288"/>
                <a:gd name="connsiteX2" fmla="*/ 315069 w 5611341"/>
                <a:gd name="connsiteY2" fmla="*/ 2310190 h 3061288"/>
                <a:gd name="connsiteX3" fmla="*/ 383490 w 5611341"/>
                <a:gd name="connsiteY3" fmla="*/ 1604010 h 3061288"/>
                <a:gd name="connsiteX4" fmla="*/ 619710 w 5611341"/>
                <a:gd name="connsiteY4" fmla="*/ 1253490 h 3061288"/>
                <a:gd name="connsiteX5" fmla="*/ 1031190 w 5611341"/>
                <a:gd name="connsiteY5" fmla="*/ 864870 h 3061288"/>
                <a:gd name="connsiteX6" fmla="*/ 1747470 w 5611341"/>
                <a:gd name="connsiteY6" fmla="*/ 361950 h 3061288"/>
                <a:gd name="connsiteX7" fmla="*/ 2745690 w 5611341"/>
                <a:gd name="connsiteY7" fmla="*/ 57150 h 3061288"/>
                <a:gd name="connsiteX8" fmla="*/ 3362910 w 5611341"/>
                <a:gd name="connsiteY8" fmla="*/ 19050 h 3061288"/>
                <a:gd name="connsiteX9" fmla="*/ 3751530 w 5611341"/>
                <a:gd name="connsiteY9" fmla="*/ 26670 h 3061288"/>
                <a:gd name="connsiteX10" fmla="*/ 3972510 w 5611341"/>
                <a:gd name="connsiteY10" fmla="*/ 95250 h 3061288"/>
                <a:gd name="connsiteX11" fmla="*/ 4269690 w 5611341"/>
                <a:gd name="connsiteY11" fmla="*/ 209550 h 3061288"/>
                <a:gd name="connsiteX12" fmla="*/ 4444950 w 5611341"/>
                <a:gd name="connsiteY12" fmla="*/ 293370 h 3061288"/>
                <a:gd name="connsiteX13" fmla="*/ 4574490 w 5611341"/>
                <a:gd name="connsiteY13" fmla="*/ 1291590 h 3061288"/>
                <a:gd name="connsiteX14" fmla="*/ 4665930 w 5611341"/>
                <a:gd name="connsiteY14" fmla="*/ 2282190 h 3061288"/>
                <a:gd name="connsiteX15" fmla="*/ 4949775 w 5611341"/>
                <a:gd name="connsiteY15" fmla="*/ 2566988 h 3061288"/>
                <a:gd name="connsiteX16" fmla="*/ 5349558 w 5611341"/>
                <a:gd name="connsiteY16" fmla="*/ 2757121 h 3061288"/>
                <a:gd name="connsiteX17" fmla="*/ 5611341 w 5611341"/>
                <a:gd name="connsiteY17" fmla="*/ 2821682 h 3061288"/>
                <a:gd name="connsiteX0" fmla="*/ 0 w 5611341"/>
                <a:gd name="connsiteY0" fmla="*/ 3055070 h 3061288"/>
                <a:gd name="connsiteX1" fmla="*/ 258489 w 5611341"/>
                <a:gd name="connsiteY1" fmla="*/ 3042102 h 3061288"/>
                <a:gd name="connsiteX2" fmla="*/ 315069 w 5611341"/>
                <a:gd name="connsiteY2" fmla="*/ 2310190 h 3061288"/>
                <a:gd name="connsiteX3" fmla="*/ 383490 w 5611341"/>
                <a:gd name="connsiteY3" fmla="*/ 1604010 h 3061288"/>
                <a:gd name="connsiteX4" fmla="*/ 619710 w 5611341"/>
                <a:gd name="connsiteY4" fmla="*/ 1253490 h 3061288"/>
                <a:gd name="connsiteX5" fmla="*/ 1031190 w 5611341"/>
                <a:gd name="connsiteY5" fmla="*/ 864870 h 3061288"/>
                <a:gd name="connsiteX6" fmla="*/ 1747470 w 5611341"/>
                <a:gd name="connsiteY6" fmla="*/ 361950 h 3061288"/>
                <a:gd name="connsiteX7" fmla="*/ 2745690 w 5611341"/>
                <a:gd name="connsiteY7" fmla="*/ 57150 h 3061288"/>
                <a:gd name="connsiteX8" fmla="*/ 3362910 w 5611341"/>
                <a:gd name="connsiteY8" fmla="*/ 19050 h 3061288"/>
                <a:gd name="connsiteX9" fmla="*/ 3751530 w 5611341"/>
                <a:gd name="connsiteY9" fmla="*/ 26670 h 3061288"/>
                <a:gd name="connsiteX10" fmla="*/ 3972510 w 5611341"/>
                <a:gd name="connsiteY10" fmla="*/ 95250 h 3061288"/>
                <a:gd name="connsiteX11" fmla="*/ 4269690 w 5611341"/>
                <a:gd name="connsiteY11" fmla="*/ 209550 h 3061288"/>
                <a:gd name="connsiteX12" fmla="*/ 4444950 w 5611341"/>
                <a:gd name="connsiteY12" fmla="*/ 293370 h 3061288"/>
                <a:gd name="connsiteX13" fmla="*/ 4574490 w 5611341"/>
                <a:gd name="connsiteY13" fmla="*/ 1291590 h 3061288"/>
                <a:gd name="connsiteX14" fmla="*/ 4665930 w 5611341"/>
                <a:gd name="connsiteY14" fmla="*/ 2282190 h 3061288"/>
                <a:gd name="connsiteX15" fmla="*/ 4949775 w 5611341"/>
                <a:gd name="connsiteY15" fmla="*/ 2566988 h 3061288"/>
                <a:gd name="connsiteX16" fmla="*/ 5349558 w 5611341"/>
                <a:gd name="connsiteY16" fmla="*/ 2757121 h 3061288"/>
                <a:gd name="connsiteX17" fmla="*/ 5611341 w 5611341"/>
                <a:gd name="connsiteY17" fmla="*/ 2821682 h 3061288"/>
                <a:gd name="connsiteX0" fmla="*/ 0 w 5611341"/>
                <a:gd name="connsiteY0" fmla="*/ 3055070 h 3055070"/>
                <a:gd name="connsiteX1" fmla="*/ 258489 w 5611341"/>
                <a:gd name="connsiteY1" fmla="*/ 3042102 h 3055070"/>
                <a:gd name="connsiteX2" fmla="*/ 315069 w 5611341"/>
                <a:gd name="connsiteY2" fmla="*/ 2310190 h 3055070"/>
                <a:gd name="connsiteX3" fmla="*/ 383490 w 5611341"/>
                <a:gd name="connsiteY3" fmla="*/ 1604010 h 3055070"/>
                <a:gd name="connsiteX4" fmla="*/ 619710 w 5611341"/>
                <a:gd name="connsiteY4" fmla="*/ 1253490 h 3055070"/>
                <a:gd name="connsiteX5" fmla="*/ 1031190 w 5611341"/>
                <a:gd name="connsiteY5" fmla="*/ 864870 h 3055070"/>
                <a:gd name="connsiteX6" fmla="*/ 1747470 w 5611341"/>
                <a:gd name="connsiteY6" fmla="*/ 361950 h 3055070"/>
                <a:gd name="connsiteX7" fmla="*/ 2745690 w 5611341"/>
                <a:gd name="connsiteY7" fmla="*/ 57150 h 3055070"/>
                <a:gd name="connsiteX8" fmla="*/ 3362910 w 5611341"/>
                <a:gd name="connsiteY8" fmla="*/ 19050 h 3055070"/>
                <a:gd name="connsiteX9" fmla="*/ 3751530 w 5611341"/>
                <a:gd name="connsiteY9" fmla="*/ 26670 h 3055070"/>
                <a:gd name="connsiteX10" fmla="*/ 3972510 w 5611341"/>
                <a:gd name="connsiteY10" fmla="*/ 95250 h 3055070"/>
                <a:gd name="connsiteX11" fmla="*/ 4269690 w 5611341"/>
                <a:gd name="connsiteY11" fmla="*/ 209550 h 3055070"/>
                <a:gd name="connsiteX12" fmla="*/ 4444950 w 5611341"/>
                <a:gd name="connsiteY12" fmla="*/ 293370 h 3055070"/>
                <a:gd name="connsiteX13" fmla="*/ 4574490 w 5611341"/>
                <a:gd name="connsiteY13" fmla="*/ 1291590 h 3055070"/>
                <a:gd name="connsiteX14" fmla="*/ 4665930 w 5611341"/>
                <a:gd name="connsiteY14" fmla="*/ 2282190 h 3055070"/>
                <a:gd name="connsiteX15" fmla="*/ 4949775 w 5611341"/>
                <a:gd name="connsiteY15" fmla="*/ 2566988 h 3055070"/>
                <a:gd name="connsiteX16" fmla="*/ 5349558 w 5611341"/>
                <a:gd name="connsiteY16" fmla="*/ 2757121 h 3055070"/>
                <a:gd name="connsiteX17" fmla="*/ 5611341 w 5611341"/>
                <a:gd name="connsiteY17" fmla="*/ 2821682 h 3055070"/>
                <a:gd name="connsiteX0" fmla="*/ 0 w 5611341"/>
                <a:gd name="connsiteY0" fmla="*/ 3055070 h 3055070"/>
                <a:gd name="connsiteX1" fmla="*/ 258489 w 5611341"/>
                <a:gd name="connsiteY1" fmla="*/ 3042102 h 3055070"/>
                <a:gd name="connsiteX2" fmla="*/ 315069 w 5611341"/>
                <a:gd name="connsiteY2" fmla="*/ 2310190 h 3055070"/>
                <a:gd name="connsiteX3" fmla="*/ 383490 w 5611341"/>
                <a:gd name="connsiteY3" fmla="*/ 1604010 h 3055070"/>
                <a:gd name="connsiteX4" fmla="*/ 619710 w 5611341"/>
                <a:gd name="connsiteY4" fmla="*/ 1253490 h 3055070"/>
                <a:gd name="connsiteX5" fmla="*/ 1031190 w 5611341"/>
                <a:gd name="connsiteY5" fmla="*/ 864870 h 3055070"/>
                <a:gd name="connsiteX6" fmla="*/ 1747470 w 5611341"/>
                <a:gd name="connsiteY6" fmla="*/ 361950 h 3055070"/>
                <a:gd name="connsiteX7" fmla="*/ 2745690 w 5611341"/>
                <a:gd name="connsiteY7" fmla="*/ 57150 h 3055070"/>
                <a:gd name="connsiteX8" fmla="*/ 3362910 w 5611341"/>
                <a:gd name="connsiteY8" fmla="*/ 19050 h 3055070"/>
                <a:gd name="connsiteX9" fmla="*/ 3751530 w 5611341"/>
                <a:gd name="connsiteY9" fmla="*/ 26670 h 3055070"/>
                <a:gd name="connsiteX10" fmla="*/ 3972510 w 5611341"/>
                <a:gd name="connsiteY10" fmla="*/ 95250 h 3055070"/>
                <a:gd name="connsiteX11" fmla="*/ 4269690 w 5611341"/>
                <a:gd name="connsiteY11" fmla="*/ 209550 h 3055070"/>
                <a:gd name="connsiteX12" fmla="*/ 4444950 w 5611341"/>
                <a:gd name="connsiteY12" fmla="*/ 293370 h 3055070"/>
                <a:gd name="connsiteX13" fmla="*/ 4574490 w 5611341"/>
                <a:gd name="connsiteY13" fmla="*/ 1291590 h 3055070"/>
                <a:gd name="connsiteX14" fmla="*/ 4665930 w 5611341"/>
                <a:gd name="connsiteY14" fmla="*/ 2282190 h 3055070"/>
                <a:gd name="connsiteX15" fmla="*/ 4949775 w 5611341"/>
                <a:gd name="connsiteY15" fmla="*/ 2566988 h 3055070"/>
                <a:gd name="connsiteX16" fmla="*/ 5349558 w 5611341"/>
                <a:gd name="connsiteY16" fmla="*/ 2757121 h 3055070"/>
                <a:gd name="connsiteX17" fmla="*/ 5611341 w 5611341"/>
                <a:gd name="connsiteY17" fmla="*/ 2821682 h 3055070"/>
                <a:gd name="connsiteX0" fmla="*/ 0 w 5611341"/>
                <a:gd name="connsiteY0" fmla="*/ 3055070 h 3055070"/>
                <a:gd name="connsiteX1" fmla="*/ 258489 w 5611341"/>
                <a:gd name="connsiteY1" fmla="*/ 3042102 h 3055070"/>
                <a:gd name="connsiteX2" fmla="*/ 315069 w 5611341"/>
                <a:gd name="connsiteY2" fmla="*/ 2310190 h 3055070"/>
                <a:gd name="connsiteX3" fmla="*/ 383490 w 5611341"/>
                <a:gd name="connsiteY3" fmla="*/ 1604010 h 3055070"/>
                <a:gd name="connsiteX4" fmla="*/ 619710 w 5611341"/>
                <a:gd name="connsiteY4" fmla="*/ 1253490 h 3055070"/>
                <a:gd name="connsiteX5" fmla="*/ 1031190 w 5611341"/>
                <a:gd name="connsiteY5" fmla="*/ 864870 h 3055070"/>
                <a:gd name="connsiteX6" fmla="*/ 1747470 w 5611341"/>
                <a:gd name="connsiteY6" fmla="*/ 361950 h 3055070"/>
                <a:gd name="connsiteX7" fmla="*/ 2745690 w 5611341"/>
                <a:gd name="connsiteY7" fmla="*/ 57150 h 3055070"/>
                <a:gd name="connsiteX8" fmla="*/ 3362910 w 5611341"/>
                <a:gd name="connsiteY8" fmla="*/ 19050 h 3055070"/>
                <a:gd name="connsiteX9" fmla="*/ 3751530 w 5611341"/>
                <a:gd name="connsiteY9" fmla="*/ 26670 h 3055070"/>
                <a:gd name="connsiteX10" fmla="*/ 3972510 w 5611341"/>
                <a:gd name="connsiteY10" fmla="*/ 95250 h 3055070"/>
                <a:gd name="connsiteX11" fmla="*/ 4269690 w 5611341"/>
                <a:gd name="connsiteY11" fmla="*/ 209550 h 3055070"/>
                <a:gd name="connsiteX12" fmla="*/ 4444950 w 5611341"/>
                <a:gd name="connsiteY12" fmla="*/ 293370 h 3055070"/>
                <a:gd name="connsiteX13" fmla="*/ 4574490 w 5611341"/>
                <a:gd name="connsiteY13" fmla="*/ 1291590 h 3055070"/>
                <a:gd name="connsiteX14" fmla="*/ 4665930 w 5611341"/>
                <a:gd name="connsiteY14" fmla="*/ 2282190 h 3055070"/>
                <a:gd name="connsiteX15" fmla="*/ 4949775 w 5611341"/>
                <a:gd name="connsiteY15" fmla="*/ 2566988 h 3055070"/>
                <a:gd name="connsiteX16" fmla="*/ 5349558 w 5611341"/>
                <a:gd name="connsiteY16" fmla="*/ 2757121 h 3055070"/>
                <a:gd name="connsiteX17" fmla="*/ 5611341 w 5611341"/>
                <a:gd name="connsiteY17" fmla="*/ 2821682 h 3055070"/>
                <a:gd name="connsiteX0" fmla="*/ 0 w 5611341"/>
                <a:gd name="connsiteY0" fmla="*/ 3055070 h 3055070"/>
                <a:gd name="connsiteX1" fmla="*/ 258489 w 5611341"/>
                <a:gd name="connsiteY1" fmla="*/ 3042102 h 3055070"/>
                <a:gd name="connsiteX2" fmla="*/ 315069 w 5611341"/>
                <a:gd name="connsiteY2" fmla="*/ 2310190 h 3055070"/>
                <a:gd name="connsiteX3" fmla="*/ 383490 w 5611341"/>
                <a:gd name="connsiteY3" fmla="*/ 1604010 h 3055070"/>
                <a:gd name="connsiteX4" fmla="*/ 619710 w 5611341"/>
                <a:gd name="connsiteY4" fmla="*/ 1253490 h 3055070"/>
                <a:gd name="connsiteX5" fmla="*/ 1031190 w 5611341"/>
                <a:gd name="connsiteY5" fmla="*/ 864870 h 3055070"/>
                <a:gd name="connsiteX6" fmla="*/ 1747470 w 5611341"/>
                <a:gd name="connsiteY6" fmla="*/ 361950 h 3055070"/>
                <a:gd name="connsiteX7" fmla="*/ 2745690 w 5611341"/>
                <a:gd name="connsiteY7" fmla="*/ 57150 h 3055070"/>
                <a:gd name="connsiteX8" fmla="*/ 3362910 w 5611341"/>
                <a:gd name="connsiteY8" fmla="*/ 19050 h 3055070"/>
                <a:gd name="connsiteX9" fmla="*/ 3751530 w 5611341"/>
                <a:gd name="connsiteY9" fmla="*/ 26670 h 3055070"/>
                <a:gd name="connsiteX10" fmla="*/ 3972510 w 5611341"/>
                <a:gd name="connsiteY10" fmla="*/ 95250 h 3055070"/>
                <a:gd name="connsiteX11" fmla="*/ 4269690 w 5611341"/>
                <a:gd name="connsiteY11" fmla="*/ 209550 h 3055070"/>
                <a:gd name="connsiteX12" fmla="*/ 4444950 w 5611341"/>
                <a:gd name="connsiteY12" fmla="*/ 293370 h 3055070"/>
                <a:gd name="connsiteX13" fmla="*/ 4574490 w 5611341"/>
                <a:gd name="connsiteY13" fmla="*/ 1291590 h 3055070"/>
                <a:gd name="connsiteX14" fmla="*/ 4665930 w 5611341"/>
                <a:gd name="connsiteY14" fmla="*/ 2282190 h 3055070"/>
                <a:gd name="connsiteX15" fmla="*/ 4949775 w 5611341"/>
                <a:gd name="connsiteY15" fmla="*/ 2566988 h 3055070"/>
                <a:gd name="connsiteX16" fmla="*/ 5349558 w 5611341"/>
                <a:gd name="connsiteY16" fmla="*/ 2757121 h 3055070"/>
                <a:gd name="connsiteX17" fmla="*/ 5611341 w 5611341"/>
                <a:gd name="connsiteY17" fmla="*/ 2821682 h 3055070"/>
                <a:gd name="connsiteX0" fmla="*/ 0 w 5611341"/>
                <a:gd name="connsiteY0" fmla="*/ 3055070 h 3055070"/>
                <a:gd name="connsiteX1" fmla="*/ 258489 w 5611341"/>
                <a:gd name="connsiteY1" fmla="*/ 3042102 h 3055070"/>
                <a:gd name="connsiteX2" fmla="*/ 315069 w 5611341"/>
                <a:gd name="connsiteY2" fmla="*/ 2255422 h 3055070"/>
                <a:gd name="connsiteX3" fmla="*/ 383490 w 5611341"/>
                <a:gd name="connsiteY3" fmla="*/ 1604010 h 3055070"/>
                <a:gd name="connsiteX4" fmla="*/ 619710 w 5611341"/>
                <a:gd name="connsiteY4" fmla="*/ 1253490 h 3055070"/>
                <a:gd name="connsiteX5" fmla="*/ 1031190 w 5611341"/>
                <a:gd name="connsiteY5" fmla="*/ 864870 h 3055070"/>
                <a:gd name="connsiteX6" fmla="*/ 1747470 w 5611341"/>
                <a:gd name="connsiteY6" fmla="*/ 361950 h 3055070"/>
                <a:gd name="connsiteX7" fmla="*/ 2745690 w 5611341"/>
                <a:gd name="connsiteY7" fmla="*/ 57150 h 3055070"/>
                <a:gd name="connsiteX8" fmla="*/ 3362910 w 5611341"/>
                <a:gd name="connsiteY8" fmla="*/ 19050 h 3055070"/>
                <a:gd name="connsiteX9" fmla="*/ 3751530 w 5611341"/>
                <a:gd name="connsiteY9" fmla="*/ 26670 h 3055070"/>
                <a:gd name="connsiteX10" fmla="*/ 3972510 w 5611341"/>
                <a:gd name="connsiteY10" fmla="*/ 95250 h 3055070"/>
                <a:gd name="connsiteX11" fmla="*/ 4269690 w 5611341"/>
                <a:gd name="connsiteY11" fmla="*/ 209550 h 3055070"/>
                <a:gd name="connsiteX12" fmla="*/ 4444950 w 5611341"/>
                <a:gd name="connsiteY12" fmla="*/ 293370 h 3055070"/>
                <a:gd name="connsiteX13" fmla="*/ 4574490 w 5611341"/>
                <a:gd name="connsiteY13" fmla="*/ 1291590 h 3055070"/>
                <a:gd name="connsiteX14" fmla="*/ 4665930 w 5611341"/>
                <a:gd name="connsiteY14" fmla="*/ 2282190 h 3055070"/>
                <a:gd name="connsiteX15" fmla="*/ 4949775 w 5611341"/>
                <a:gd name="connsiteY15" fmla="*/ 2566988 h 3055070"/>
                <a:gd name="connsiteX16" fmla="*/ 5349558 w 5611341"/>
                <a:gd name="connsiteY16" fmla="*/ 2757121 h 3055070"/>
                <a:gd name="connsiteX17" fmla="*/ 5611341 w 5611341"/>
                <a:gd name="connsiteY17" fmla="*/ 2821682 h 3055070"/>
                <a:gd name="connsiteX0" fmla="*/ 0 w 5611341"/>
                <a:gd name="connsiteY0" fmla="*/ 3055070 h 3055070"/>
                <a:gd name="connsiteX1" fmla="*/ 258489 w 5611341"/>
                <a:gd name="connsiteY1" fmla="*/ 3042102 h 3055070"/>
                <a:gd name="connsiteX2" fmla="*/ 315069 w 5611341"/>
                <a:gd name="connsiteY2" fmla="*/ 2255422 h 3055070"/>
                <a:gd name="connsiteX3" fmla="*/ 383490 w 5611341"/>
                <a:gd name="connsiteY3" fmla="*/ 1604010 h 3055070"/>
                <a:gd name="connsiteX4" fmla="*/ 619710 w 5611341"/>
                <a:gd name="connsiteY4" fmla="*/ 1253490 h 3055070"/>
                <a:gd name="connsiteX5" fmla="*/ 1031190 w 5611341"/>
                <a:gd name="connsiteY5" fmla="*/ 864870 h 3055070"/>
                <a:gd name="connsiteX6" fmla="*/ 1747470 w 5611341"/>
                <a:gd name="connsiteY6" fmla="*/ 361950 h 3055070"/>
                <a:gd name="connsiteX7" fmla="*/ 2745690 w 5611341"/>
                <a:gd name="connsiteY7" fmla="*/ 57150 h 3055070"/>
                <a:gd name="connsiteX8" fmla="*/ 3362910 w 5611341"/>
                <a:gd name="connsiteY8" fmla="*/ 19050 h 3055070"/>
                <a:gd name="connsiteX9" fmla="*/ 3751530 w 5611341"/>
                <a:gd name="connsiteY9" fmla="*/ 26670 h 3055070"/>
                <a:gd name="connsiteX10" fmla="*/ 3972510 w 5611341"/>
                <a:gd name="connsiteY10" fmla="*/ 95250 h 3055070"/>
                <a:gd name="connsiteX11" fmla="*/ 4269690 w 5611341"/>
                <a:gd name="connsiteY11" fmla="*/ 209550 h 3055070"/>
                <a:gd name="connsiteX12" fmla="*/ 4444950 w 5611341"/>
                <a:gd name="connsiteY12" fmla="*/ 293370 h 3055070"/>
                <a:gd name="connsiteX13" fmla="*/ 4574490 w 5611341"/>
                <a:gd name="connsiteY13" fmla="*/ 1291590 h 3055070"/>
                <a:gd name="connsiteX14" fmla="*/ 4665930 w 5611341"/>
                <a:gd name="connsiteY14" fmla="*/ 2282190 h 3055070"/>
                <a:gd name="connsiteX15" fmla="*/ 4949775 w 5611341"/>
                <a:gd name="connsiteY15" fmla="*/ 2566988 h 3055070"/>
                <a:gd name="connsiteX16" fmla="*/ 5349558 w 5611341"/>
                <a:gd name="connsiteY16" fmla="*/ 2757121 h 3055070"/>
                <a:gd name="connsiteX17" fmla="*/ 5611341 w 5611341"/>
                <a:gd name="connsiteY17" fmla="*/ 2821682 h 3055070"/>
                <a:gd name="connsiteX0" fmla="*/ 0 w 5611341"/>
                <a:gd name="connsiteY0" fmla="*/ 3055070 h 3055070"/>
                <a:gd name="connsiteX1" fmla="*/ 258489 w 5611341"/>
                <a:gd name="connsiteY1" fmla="*/ 3042102 h 3055070"/>
                <a:gd name="connsiteX2" fmla="*/ 315069 w 5611341"/>
                <a:gd name="connsiteY2" fmla="*/ 2255422 h 3055070"/>
                <a:gd name="connsiteX3" fmla="*/ 383490 w 5611341"/>
                <a:gd name="connsiteY3" fmla="*/ 1604010 h 3055070"/>
                <a:gd name="connsiteX4" fmla="*/ 619710 w 5611341"/>
                <a:gd name="connsiteY4" fmla="*/ 1253490 h 3055070"/>
                <a:gd name="connsiteX5" fmla="*/ 1031190 w 5611341"/>
                <a:gd name="connsiteY5" fmla="*/ 864870 h 3055070"/>
                <a:gd name="connsiteX6" fmla="*/ 1747470 w 5611341"/>
                <a:gd name="connsiteY6" fmla="*/ 361950 h 3055070"/>
                <a:gd name="connsiteX7" fmla="*/ 2745690 w 5611341"/>
                <a:gd name="connsiteY7" fmla="*/ 57150 h 3055070"/>
                <a:gd name="connsiteX8" fmla="*/ 3362910 w 5611341"/>
                <a:gd name="connsiteY8" fmla="*/ 19050 h 3055070"/>
                <a:gd name="connsiteX9" fmla="*/ 3751530 w 5611341"/>
                <a:gd name="connsiteY9" fmla="*/ 26670 h 3055070"/>
                <a:gd name="connsiteX10" fmla="*/ 3972510 w 5611341"/>
                <a:gd name="connsiteY10" fmla="*/ 95250 h 3055070"/>
                <a:gd name="connsiteX11" fmla="*/ 4269690 w 5611341"/>
                <a:gd name="connsiteY11" fmla="*/ 209550 h 3055070"/>
                <a:gd name="connsiteX12" fmla="*/ 4444950 w 5611341"/>
                <a:gd name="connsiteY12" fmla="*/ 293370 h 3055070"/>
                <a:gd name="connsiteX13" fmla="*/ 4574490 w 5611341"/>
                <a:gd name="connsiteY13" fmla="*/ 1291590 h 3055070"/>
                <a:gd name="connsiteX14" fmla="*/ 4665930 w 5611341"/>
                <a:gd name="connsiteY14" fmla="*/ 2282190 h 3055070"/>
                <a:gd name="connsiteX15" fmla="*/ 4949775 w 5611341"/>
                <a:gd name="connsiteY15" fmla="*/ 2566988 h 3055070"/>
                <a:gd name="connsiteX16" fmla="*/ 5349558 w 5611341"/>
                <a:gd name="connsiteY16" fmla="*/ 2757121 h 3055070"/>
                <a:gd name="connsiteX17" fmla="*/ 5611341 w 5611341"/>
                <a:gd name="connsiteY17" fmla="*/ 2821682 h 3055070"/>
                <a:gd name="connsiteX0" fmla="*/ 0 w 5611341"/>
                <a:gd name="connsiteY0" fmla="*/ 3055070 h 3055070"/>
                <a:gd name="connsiteX1" fmla="*/ 258489 w 5611341"/>
                <a:gd name="connsiteY1" fmla="*/ 3042102 h 3055070"/>
                <a:gd name="connsiteX2" fmla="*/ 331738 w 5611341"/>
                <a:gd name="connsiteY2" fmla="*/ 2250659 h 3055070"/>
                <a:gd name="connsiteX3" fmla="*/ 383490 w 5611341"/>
                <a:gd name="connsiteY3" fmla="*/ 1604010 h 3055070"/>
                <a:gd name="connsiteX4" fmla="*/ 619710 w 5611341"/>
                <a:gd name="connsiteY4" fmla="*/ 1253490 h 3055070"/>
                <a:gd name="connsiteX5" fmla="*/ 1031190 w 5611341"/>
                <a:gd name="connsiteY5" fmla="*/ 864870 h 3055070"/>
                <a:gd name="connsiteX6" fmla="*/ 1747470 w 5611341"/>
                <a:gd name="connsiteY6" fmla="*/ 361950 h 3055070"/>
                <a:gd name="connsiteX7" fmla="*/ 2745690 w 5611341"/>
                <a:gd name="connsiteY7" fmla="*/ 57150 h 3055070"/>
                <a:gd name="connsiteX8" fmla="*/ 3362910 w 5611341"/>
                <a:gd name="connsiteY8" fmla="*/ 19050 h 3055070"/>
                <a:gd name="connsiteX9" fmla="*/ 3751530 w 5611341"/>
                <a:gd name="connsiteY9" fmla="*/ 26670 h 3055070"/>
                <a:gd name="connsiteX10" fmla="*/ 3972510 w 5611341"/>
                <a:gd name="connsiteY10" fmla="*/ 95250 h 3055070"/>
                <a:gd name="connsiteX11" fmla="*/ 4269690 w 5611341"/>
                <a:gd name="connsiteY11" fmla="*/ 209550 h 3055070"/>
                <a:gd name="connsiteX12" fmla="*/ 4444950 w 5611341"/>
                <a:gd name="connsiteY12" fmla="*/ 293370 h 3055070"/>
                <a:gd name="connsiteX13" fmla="*/ 4574490 w 5611341"/>
                <a:gd name="connsiteY13" fmla="*/ 1291590 h 3055070"/>
                <a:gd name="connsiteX14" fmla="*/ 4665930 w 5611341"/>
                <a:gd name="connsiteY14" fmla="*/ 2282190 h 3055070"/>
                <a:gd name="connsiteX15" fmla="*/ 4949775 w 5611341"/>
                <a:gd name="connsiteY15" fmla="*/ 2566988 h 3055070"/>
                <a:gd name="connsiteX16" fmla="*/ 5349558 w 5611341"/>
                <a:gd name="connsiteY16" fmla="*/ 2757121 h 3055070"/>
                <a:gd name="connsiteX17" fmla="*/ 5611341 w 5611341"/>
                <a:gd name="connsiteY17" fmla="*/ 2821682 h 3055070"/>
                <a:gd name="connsiteX0" fmla="*/ 0 w 5611341"/>
                <a:gd name="connsiteY0" fmla="*/ 3041100 h 3041100"/>
                <a:gd name="connsiteX1" fmla="*/ 258489 w 5611341"/>
                <a:gd name="connsiteY1" fmla="*/ 3028132 h 3041100"/>
                <a:gd name="connsiteX2" fmla="*/ 331738 w 5611341"/>
                <a:gd name="connsiteY2" fmla="*/ 2236689 h 3041100"/>
                <a:gd name="connsiteX3" fmla="*/ 383490 w 5611341"/>
                <a:gd name="connsiteY3" fmla="*/ 1590040 h 3041100"/>
                <a:gd name="connsiteX4" fmla="*/ 619710 w 5611341"/>
                <a:gd name="connsiteY4" fmla="*/ 1239520 h 3041100"/>
                <a:gd name="connsiteX5" fmla="*/ 1031190 w 5611341"/>
                <a:gd name="connsiteY5" fmla="*/ 850900 h 3041100"/>
                <a:gd name="connsiteX6" fmla="*/ 1978724 w 5611341"/>
                <a:gd name="connsiteY6" fmla="*/ 250795 h 3041100"/>
                <a:gd name="connsiteX7" fmla="*/ 2745690 w 5611341"/>
                <a:gd name="connsiteY7" fmla="*/ 43180 h 3041100"/>
                <a:gd name="connsiteX8" fmla="*/ 3362910 w 5611341"/>
                <a:gd name="connsiteY8" fmla="*/ 5080 h 3041100"/>
                <a:gd name="connsiteX9" fmla="*/ 3751530 w 5611341"/>
                <a:gd name="connsiteY9" fmla="*/ 12700 h 3041100"/>
                <a:gd name="connsiteX10" fmla="*/ 3972510 w 5611341"/>
                <a:gd name="connsiteY10" fmla="*/ 81280 h 3041100"/>
                <a:gd name="connsiteX11" fmla="*/ 4269690 w 5611341"/>
                <a:gd name="connsiteY11" fmla="*/ 195580 h 3041100"/>
                <a:gd name="connsiteX12" fmla="*/ 4444950 w 5611341"/>
                <a:gd name="connsiteY12" fmla="*/ 279400 h 3041100"/>
                <a:gd name="connsiteX13" fmla="*/ 4574490 w 5611341"/>
                <a:gd name="connsiteY13" fmla="*/ 1277620 h 3041100"/>
                <a:gd name="connsiteX14" fmla="*/ 4665930 w 5611341"/>
                <a:gd name="connsiteY14" fmla="*/ 2268220 h 3041100"/>
                <a:gd name="connsiteX15" fmla="*/ 4949775 w 5611341"/>
                <a:gd name="connsiteY15" fmla="*/ 2553018 h 3041100"/>
                <a:gd name="connsiteX16" fmla="*/ 5349558 w 5611341"/>
                <a:gd name="connsiteY16" fmla="*/ 2743151 h 3041100"/>
                <a:gd name="connsiteX17" fmla="*/ 5611341 w 5611341"/>
                <a:gd name="connsiteY17" fmla="*/ 2807712 h 3041100"/>
                <a:gd name="connsiteX0" fmla="*/ 0 w 5611341"/>
                <a:gd name="connsiteY0" fmla="*/ 3041100 h 3041100"/>
                <a:gd name="connsiteX1" fmla="*/ 258489 w 5611341"/>
                <a:gd name="connsiteY1" fmla="*/ 3028132 h 3041100"/>
                <a:gd name="connsiteX2" fmla="*/ 331738 w 5611341"/>
                <a:gd name="connsiteY2" fmla="*/ 2236689 h 3041100"/>
                <a:gd name="connsiteX3" fmla="*/ 383490 w 5611341"/>
                <a:gd name="connsiteY3" fmla="*/ 1590040 h 3041100"/>
                <a:gd name="connsiteX4" fmla="*/ 619710 w 5611341"/>
                <a:gd name="connsiteY4" fmla="*/ 1239520 h 3041100"/>
                <a:gd name="connsiteX5" fmla="*/ 1282437 w 5611341"/>
                <a:gd name="connsiteY5" fmla="*/ 659234 h 3041100"/>
                <a:gd name="connsiteX6" fmla="*/ 1978724 w 5611341"/>
                <a:gd name="connsiteY6" fmla="*/ 250795 h 3041100"/>
                <a:gd name="connsiteX7" fmla="*/ 2745690 w 5611341"/>
                <a:gd name="connsiteY7" fmla="*/ 43180 h 3041100"/>
                <a:gd name="connsiteX8" fmla="*/ 3362910 w 5611341"/>
                <a:gd name="connsiteY8" fmla="*/ 5080 h 3041100"/>
                <a:gd name="connsiteX9" fmla="*/ 3751530 w 5611341"/>
                <a:gd name="connsiteY9" fmla="*/ 12700 h 3041100"/>
                <a:gd name="connsiteX10" fmla="*/ 3972510 w 5611341"/>
                <a:gd name="connsiteY10" fmla="*/ 81280 h 3041100"/>
                <a:gd name="connsiteX11" fmla="*/ 4269690 w 5611341"/>
                <a:gd name="connsiteY11" fmla="*/ 195580 h 3041100"/>
                <a:gd name="connsiteX12" fmla="*/ 4444950 w 5611341"/>
                <a:gd name="connsiteY12" fmla="*/ 279400 h 3041100"/>
                <a:gd name="connsiteX13" fmla="*/ 4574490 w 5611341"/>
                <a:gd name="connsiteY13" fmla="*/ 1277620 h 3041100"/>
                <a:gd name="connsiteX14" fmla="*/ 4665930 w 5611341"/>
                <a:gd name="connsiteY14" fmla="*/ 2268220 h 3041100"/>
                <a:gd name="connsiteX15" fmla="*/ 4949775 w 5611341"/>
                <a:gd name="connsiteY15" fmla="*/ 2553018 h 3041100"/>
                <a:gd name="connsiteX16" fmla="*/ 5349558 w 5611341"/>
                <a:gd name="connsiteY16" fmla="*/ 2743151 h 3041100"/>
                <a:gd name="connsiteX17" fmla="*/ 5611341 w 5611341"/>
                <a:gd name="connsiteY17" fmla="*/ 2807712 h 3041100"/>
                <a:gd name="connsiteX0" fmla="*/ 0 w 5611341"/>
                <a:gd name="connsiteY0" fmla="*/ 3050779 h 3050779"/>
                <a:gd name="connsiteX1" fmla="*/ 258489 w 5611341"/>
                <a:gd name="connsiteY1" fmla="*/ 3037811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619710 w 5611341"/>
                <a:gd name="connsiteY4" fmla="*/ 1249199 h 3050779"/>
                <a:gd name="connsiteX5" fmla="*/ 1282437 w 5611341"/>
                <a:gd name="connsiteY5" fmla="*/ 668913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72510 w 5611341"/>
                <a:gd name="connsiteY10" fmla="*/ 90959 h 3050779"/>
                <a:gd name="connsiteX11" fmla="*/ 4269690 w 5611341"/>
                <a:gd name="connsiteY11" fmla="*/ 205259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5930 w 5611341"/>
                <a:gd name="connsiteY14" fmla="*/ 2277899 h 3050779"/>
                <a:gd name="connsiteX15" fmla="*/ 4949775 w 5611341"/>
                <a:gd name="connsiteY15" fmla="*/ 2562697 h 3050779"/>
                <a:gd name="connsiteX16" fmla="*/ 5349558 w 5611341"/>
                <a:gd name="connsiteY16" fmla="*/ 2752830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0779"/>
                <a:gd name="connsiteX1" fmla="*/ 258489 w 5611341"/>
                <a:gd name="connsiteY1" fmla="*/ 3037811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773797 w 5611341"/>
                <a:gd name="connsiteY4" fmla="*/ 1102306 h 3050779"/>
                <a:gd name="connsiteX5" fmla="*/ 1282437 w 5611341"/>
                <a:gd name="connsiteY5" fmla="*/ 668913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72510 w 5611341"/>
                <a:gd name="connsiteY10" fmla="*/ 90959 h 3050779"/>
                <a:gd name="connsiteX11" fmla="*/ 4269690 w 5611341"/>
                <a:gd name="connsiteY11" fmla="*/ 205259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5930 w 5611341"/>
                <a:gd name="connsiteY14" fmla="*/ 2277899 h 3050779"/>
                <a:gd name="connsiteX15" fmla="*/ 4949775 w 5611341"/>
                <a:gd name="connsiteY15" fmla="*/ 2562697 h 3050779"/>
                <a:gd name="connsiteX16" fmla="*/ 5349558 w 5611341"/>
                <a:gd name="connsiteY16" fmla="*/ 2752830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0779"/>
                <a:gd name="connsiteX1" fmla="*/ 258489 w 5611341"/>
                <a:gd name="connsiteY1" fmla="*/ 3037811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773797 w 5611341"/>
                <a:gd name="connsiteY4" fmla="*/ 1102306 h 3050779"/>
                <a:gd name="connsiteX5" fmla="*/ 1282437 w 5611341"/>
                <a:gd name="connsiteY5" fmla="*/ 668913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72510 w 5611341"/>
                <a:gd name="connsiteY10" fmla="*/ 90959 h 3050779"/>
                <a:gd name="connsiteX11" fmla="*/ 4269690 w 5611341"/>
                <a:gd name="connsiteY11" fmla="*/ 205259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5930 w 5611341"/>
                <a:gd name="connsiteY14" fmla="*/ 2277899 h 3050779"/>
                <a:gd name="connsiteX15" fmla="*/ 4949775 w 5611341"/>
                <a:gd name="connsiteY15" fmla="*/ 2562697 h 3050779"/>
                <a:gd name="connsiteX16" fmla="*/ 5349558 w 5611341"/>
                <a:gd name="connsiteY16" fmla="*/ 2752830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0779"/>
                <a:gd name="connsiteX1" fmla="*/ 258489 w 5611341"/>
                <a:gd name="connsiteY1" fmla="*/ 3037811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773797 w 5611341"/>
                <a:gd name="connsiteY4" fmla="*/ 1102306 h 3050779"/>
                <a:gd name="connsiteX5" fmla="*/ 1282437 w 5611341"/>
                <a:gd name="connsiteY5" fmla="*/ 668913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72510 w 5611341"/>
                <a:gd name="connsiteY10" fmla="*/ 90959 h 3050779"/>
                <a:gd name="connsiteX11" fmla="*/ 4202370 w 5611341"/>
                <a:gd name="connsiteY11" fmla="*/ 178271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5930 w 5611341"/>
                <a:gd name="connsiteY14" fmla="*/ 2277899 h 3050779"/>
                <a:gd name="connsiteX15" fmla="*/ 4949775 w 5611341"/>
                <a:gd name="connsiteY15" fmla="*/ 2562697 h 3050779"/>
                <a:gd name="connsiteX16" fmla="*/ 5349558 w 5611341"/>
                <a:gd name="connsiteY16" fmla="*/ 2752830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0779"/>
                <a:gd name="connsiteX1" fmla="*/ 258489 w 5611341"/>
                <a:gd name="connsiteY1" fmla="*/ 3037811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773797 w 5611341"/>
                <a:gd name="connsiteY4" fmla="*/ 1102306 h 3050779"/>
                <a:gd name="connsiteX5" fmla="*/ 1282437 w 5611341"/>
                <a:gd name="connsiteY5" fmla="*/ 668913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72510 w 5611341"/>
                <a:gd name="connsiteY10" fmla="*/ 90959 h 3050779"/>
                <a:gd name="connsiteX11" fmla="*/ 4202370 w 5611341"/>
                <a:gd name="connsiteY11" fmla="*/ 178271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5930 w 5611341"/>
                <a:gd name="connsiteY14" fmla="*/ 2277899 h 3050779"/>
                <a:gd name="connsiteX15" fmla="*/ 4949775 w 5611341"/>
                <a:gd name="connsiteY15" fmla="*/ 2562697 h 3050779"/>
                <a:gd name="connsiteX16" fmla="*/ 5349558 w 5611341"/>
                <a:gd name="connsiteY16" fmla="*/ 2752830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0779"/>
                <a:gd name="connsiteX1" fmla="*/ 258489 w 5611341"/>
                <a:gd name="connsiteY1" fmla="*/ 3037811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773797 w 5611341"/>
                <a:gd name="connsiteY4" fmla="*/ 1102306 h 3050779"/>
                <a:gd name="connsiteX5" fmla="*/ 1282437 w 5611341"/>
                <a:gd name="connsiteY5" fmla="*/ 668913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69385 w 5611341"/>
                <a:gd name="connsiteY10" fmla="*/ 88925 h 3050779"/>
                <a:gd name="connsiteX11" fmla="*/ 4202370 w 5611341"/>
                <a:gd name="connsiteY11" fmla="*/ 178271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5930 w 5611341"/>
                <a:gd name="connsiteY14" fmla="*/ 2277899 h 3050779"/>
                <a:gd name="connsiteX15" fmla="*/ 4949775 w 5611341"/>
                <a:gd name="connsiteY15" fmla="*/ 2562697 h 3050779"/>
                <a:gd name="connsiteX16" fmla="*/ 5349558 w 5611341"/>
                <a:gd name="connsiteY16" fmla="*/ 2752830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0779"/>
                <a:gd name="connsiteX1" fmla="*/ 258489 w 5611341"/>
                <a:gd name="connsiteY1" fmla="*/ 3037811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773797 w 5611341"/>
                <a:gd name="connsiteY4" fmla="*/ 1102306 h 3050779"/>
                <a:gd name="connsiteX5" fmla="*/ 1282437 w 5611341"/>
                <a:gd name="connsiteY5" fmla="*/ 668913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69385 w 5611341"/>
                <a:gd name="connsiteY10" fmla="*/ 88925 h 3050779"/>
                <a:gd name="connsiteX11" fmla="*/ 4202370 w 5611341"/>
                <a:gd name="connsiteY11" fmla="*/ 178271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5930 w 5611341"/>
                <a:gd name="connsiteY14" fmla="*/ 2277899 h 3050779"/>
                <a:gd name="connsiteX15" fmla="*/ 4949775 w 5611341"/>
                <a:gd name="connsiteY15" fmla="*/ 2562697 h 3050779"/>
                <a:gd name="connsiteX16" fmla="*/ 5349558 w 5611341"/>
                <a:gd name="connsiteY16" fmla="*/ 2752830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0779"/>
                <a:gd name="connsiteX1" fmla="*/ 258489 w 5611341"/>
                <a:gd name="connsiteY1" fmla="*/ 3037811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773797 w 5611341"/>
                <a:gd name="connsiteY4" fmla="*/ 1102306 h 3050779"/>
                <a:gd name="connsiteX5" fmla="*/ 1282437 w 5611341"/>
                <a:gd name="connsiteY5" fmla="*/ 668913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69385 w 5611341"/>
                <a:gd name="connsiteY10" fmla="*/ 88925 h 3050779"/>
                <a:gd name="connsiteX11" fmla="*/ 4202370 w 5611341"/>
                <a:gd name="connsiteY11" fmla="*/ 178271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5930 w 5611341"/>
                <a:gd name="connsiteY14" fmla="*/ 2277899 h 3050779"/>
                <a:gd name="connsiteX15" fmla="*/ 4949775 w 5611341"/>
                <a:gd name="connsiteY15" fmla="*/ 2562697 h 3050779"/>
                <a:gd name="connsiteX16" fmla="*/ 5349558 w 5611341"/>
                <a:gd name="connsiteY16" fmla="*/ 2752830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0779"/>
                <a:gd name="connsiteX1" fmla="*/ 258489 w 5611341"/>
                <a:gd name="connsiteY1" fmla="*/ 3037811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773797 w 5611341"/>
                <a:gd name="connsiteY4" fmla="*/ 1102306 h 3050779"/>
                <a:gd name="connsiteX5" fmla="*/ 1282437 w 5611341"/>
                <a:gd name="connsiteY5" fmla="*/ 668913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69385 w 5611341"/>
                <a:gd name="connsiteY10" fmla="*/ 88925 h 3050779"/>
                <a:gd name="connsiteX11" fmla="*/ 4264208 w 5611341"/>
                <a:gd name="connsiteY11" fmla="*/ 197098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5930 w 5611341"/>
                <a:gd name="connsiteY14" fmla="*/ 2277899 h 3050779"/>
                <a:gd name="connsiteX15" fmla="*/ 4949775 w 5611341"/>
                <a:gd name="connsiteY15" fmla="*/ 2562697 h 3050779"/>
                <a:gd name="connsiteX16" fmla="*/ 5349558 w 5611341"/>
                <a:gd name="connsiteY16" fmla="*/ 2752830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0779"/>
                <a:gd name="connsiteX1" fmla="*/ 258489 w 5611341"/>
                <a:gd name="connsiteY1" fmla="*/ 3037811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773797 w 5611341"/>
                <a:gd name="connsiteY4" fmla="*/ 1102306 h 3050779"/>
                <a:gd name="connsiteX5" fmla="*/ 1282437 w 5611341"/>
                <a:gd name="connsiteY5" fmla="*/ 668913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69385 w 5611341"/>
                <a:gd name="connsiteY10" fmla="*/ 88925 h 3050779"/>
                <a:gd name="connsiteX11" fmla="*/ 4264208 w 5611341"/>
                <a:gd name="connsiteY11" fmla="*/ 197098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5930 w 5611341"/>
                <a:gd name="connsiteY14" fmla="*/ 2277899 h 3050779"/>
                <a:gd name="connsiteX15" fmla="*/ 4949775 w 5611341"/>
                <a:gd name="connsiteY15" fmla="*/ 2562697 h 3050779"/>
                <a:gd name="connsiteX16" fmla="*/ 5349558 w 5611341"/>
                <a:gd name="connsiteY16" fmla="*/ 2752830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0779"/>
                <a:gd name="connsiteX1" fmla="*/ 258489 w 5611341"/>
                <a:gd name="connsiteY1" fmla="*/ 3037811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773797 w 5611341"/>
                <a:gd name="connsiteY4" fmla="*/ 1102306 h 3050779"/>
                <a:gd name="connsiteX5" fmla="*/ 1282437 w 5611341"/>
                <a:gd name="connsiteY5" fmla="*/ 668913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69385 w 5611341"/>
                <a:gd name="connsiteY10" fmla="*/ 88925 h 3050779"/>
                <a:gd name="connsiteX11" fmla="*/ 4264208 w 5611341"/>
                <a:gd name="connsiteY11" fmla="*/ 197098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5930 w 5611341"/>
                <a:gd name="connsiteY14" fmla="*/ 2277899 h 3050779"/>
                <a:gd name="connsiteX15" fmla="*/ 4949775 w 5611341"/>
                <a:gd name="connsiteY15" fmla="*/ 2562697 h 3050779"/>
                <a:gd name="connsiteX16" fmla="*/ 5349558 w 5611341"/>
                <a:gd name="connsiteY16" fmla="*/ 2752830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0779"/>
                <a:gd name="connsiteX1" fmla="*/ 258489 w 5611341"/>
                <a:gd name="connsiteY1" fmla="*/ 3037811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773797 w 5611341"/>
                <a:gd name="connsiteY4" fmla="*/ 1102306 h 3050779"/>
                <a:gd name="connsiteX5" fmla="*/ 1282437 w 5611341"/>
                <a:gd name="connsiteY5" fmla="*/ 668913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69385 w 5611341"/>
                <a:gd name="connsiteY10" fmla="*/ 88925 h 3050779"/>
                <a:gd name="connsiteX11" fmla="*/ 4264208 w 5611341"/>
                <a:gd name="connsiteY11" fmla="*/ 197098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5930 w 5611341"/>
                <a:gd name="connsiteY14" fmla="*/ 2277899 h 3050779"/>
                <a:gd name="connsiteX15" fmla="*/ 4949775 w 5611341"/>
                <a:gd name="connsiteY15" fmla="*/ 2562697 h 3050779"/>
                <a:gd name="connsiteX16" fmla="*/ 5349558 w 5611341"/>
                <a:gd name="connsiteY16" fmla="*/ 2752830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0779"/>
                <a:gd name="connsiteX1" fmla="*/ 258489 w 5611341"/>
                <a:gd name="connsiteY1" fmla="*/ 3037811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773797 w 5611341"/>
                <a:gd name="connsiteY4" fmla="*/ 1102306 h 3050779"/>
                <a:gd name="connsiteX5" fmla="*/ 1282437 w 5611341"/>
                <a:gd name="connsiteY5" fmla="*/ 668913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69385 w 5611341"/>
                <a:gd name="connsiteY10" fmla="*/ 88925 h 3050779"/>
                <a:gd name="connsiteX11" fmla="*/ 4264208 w 5611341"/>
                <a:gd name="connsiteY11" fmla="*/ 197098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5930 w 5611341"/>
                <a:gd name="connsiteY14" fmla="*/ 2277899 h 3050779"/>
                <a:gd name="connsiteX15" fmla="*/ 4949775 w 5611341"/>
                <a:gd name="connsiteY15" fmla="*/ 2562697 h 3050779"/>
                <a:gd name="connsiteX16" fmla="*/ 5349558 w 5611341"/>
                <a:gd name="connsiteY16" fmla="*/ 2752830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0779"/>
                <a:gd name="connsiteX1" fmla="*/ 258489 w 5611341"/>
                <a:gd name="connsiteY1" fmla="*/ 3037811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773797 w 5611341"/>
                <a:gd name="connsiteY4" fmla="*/ 1102306 h 3050779"/>
                <a:gd name="connsiteX5" fmla="*/ 1282437 w 5611341"/>
                <a:gd name="connsiteY5" fmla="*/ 668913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69385 w 5611341"/>
                <a:gd name="connsiteY10" fmla="*/ 88925 h 3050779"/>
                <a:gd name="connsiteX11" fmla="*/ 4264208 w 5611341"/>
                <a:gd name="connsiteY11" fmla="*/ 197098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5930 w 5611341"/>
                <a:gd name="connsiteY14" fmla="*/ 2277899 h 3050779"/>
                <a:gd name="connsiteX15" fmla="*/ 4949775 w 5611341"/>
                <a:gd name="connsiteY15" fmla="*/ 2562697 h 3050779"/>
                <a:gd name="connsiteX16" fmla="*/ 5349558 w 5611341"/>
                <a:gd name="connsiteY16" fmla="*/ 2752830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0779"/>
                <a:gd name="connsiteX1" fmla="*/ 258489 w 5611341"/>
                <a:gd name="connsiteY1" fmla="*/ 3037811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773797 w 5611341"/>
                <a:gd name="connsiteY4" fmla="*/ 1102306 h 3050779"/>
                <a:gd name="connsiteX5" fmla="*/ 1282437 w 5611341"/>
                <a:gd name="connsiteY5" fmla="*/ 668913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69385 w 5611341"/>
                <a:gd name="connsiteY10" fmla="*/ 88925 h 3050779"/>
                <a:gd name="connsiteX11" fmla="*/ 4264208 w 5611341"/>
                <a:gd name="connsiteY11" fmla="*/ 197098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4244 w 5611341"/>
                <a:gd name="connsiteY14" fmla="*/ 2246273 h 3050779"/>
                <a:gd name="connsiteX15" fmla="*/ 4949775 w 5611341"/>
                <a:gd name="connsiteY15" fmla="*/ 2562697 h 3050779"/>
                <a:gd name="connsiteX16" fmla="*/ 5349558 w 5611341"/>
                <a:gd name="connsiteY16" fmla="*/ 2752830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0779"/>
                <a:gd name="connsiteX1" fmla="*/ 258489 w 5611341"/>
                <a:gd name="connsiteY1" fmla="*/ 3037811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773797 w 5611341"/>
                <a:gd name="connsiteY4" fmla="*/ 1102306 h 3050779"/>
                <a:gd name="connsiteX5" fmla="*/ 1282437 w 5611341"/>
                <a:gd name="connsiteY5" fmla="*/ 668913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69385 w 5611341"/>
                <a:gd name="connsiteY10" fmla="*/ 88925 h 3050779"/>
                <a:gd name="connsiteX11" fmla="*/ 4264208 w 5611341"/>
                <a:gd name="connsiteY11" fmla="*/ 197098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4244 w 5611341"/>
                <a:gd name="connsiteY14" fmla="*/ 2246273 h 3050779"/>
                <a:gd name="connsiteX15" fmla="*/ 4949775 w 5611341"/>
                <a:gd name="connsiteY15" fmla="*/ 2562697 h 3050779"/>
                <a:gd name="connsiteX16" fmla="*/ 5349558 w 5611341"/>
                <a:gd name="connsiteY16" fmla="*/ 2752830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0779"/>
                <a:gd name="connsiteX1" fmla="*/ 258489 w 5611341"/>
                <a:gd name="connsiteY1" fmla="*/ 3037811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773797 w 5611341"/>
                <a:gd name="connsiteY4" fmla="*/ 1102306 h 3050779"/>
                <a:gd name="connsiteX5" fmla="*/ 1282437 w 5611341"/>
                <a:gd name="connsiteY5" fmla="*/ 668913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69385 w 5611341"/>
                <a:gd name="connsiteY10" fmla="*/ 88925 h 3050779"/>
                <a:gd name="connsiteX11" fmla="*/ 4264208 w 5611341"/>
                <a:gd name="connsiteY11" fmla="*/ 197098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4244 w 5611341"/>
                <a:gd name="connsiteY14" fmla="*/ 2246273 h 3050779"/>
                <a:gd name="connsiteX15" fmla="*/ 5004543 w 5611341"/>
                <a:gd name="connsiteY15" fmla="*/ 2569841 h 3050779"/>
                <a:gd name="connsiteX16" fmla="*/ 5349558 w 5611341"/>
                <a:gd name="connsiteY16" fmla="*/ 2752830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0779"/>
                <a:gd name="connsiteX1" fmla="*/ 258489 w 5611341"/>
                <a:gd name="connsiteY1" fmla="*/ 3037811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773797 w 5611341"/>
                <a:gd name="connsiteY4" fmla="*/ 1102306 h 3050779"/>
                <a:gd name="connsiteX5" fmla="*/ 1282437 w 5611341"/>
                <a:gd name="connsiteY5" fmla="*/ 668913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69385 w 5611341"/>
                <a:gd name="connsiteY10" fmla="*/ 88925 h 3050779"/>
                <a:gd name="connsiteX11" fmla="*/ 4264208 w 5611341"/>
                <a:gd name="connsiteY11" fmla="*/ 197098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4244 w 5611341"/>
                <a:gd name="connsiteY14" fmla="*/ 2246273 h 3050779"/>
                <a:gd name="connsiteX15" fmla="*/ 5004543 w 5611341"/>
                <a:gd name="connsiteY15" fmla="*/ 2569841 h 3050779"/>
                <a:gd name="connsiteX16" fmla="*/ 5349558 w 5611341"/>
                <a:gd name="connsiteY16" fmla="*/ 2752830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0779"/>
                <a:gd name="connsiteX1" fmla="*/ 258489 w 5611341"/>
                <a:gd name="connsiteY1" fmla="*/ 3037811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773797 w 5611341"/>
                <a:gd name="connsiteY4" fmla="*/ 1102306 h 3050779"/>
                <a:gd name="connsiteX5" fmla="*/ 1282437 w 5611341"/>
                <a:gd name="connsiteY5" fmla="*/ 668913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69385 w 5611341"/>
                <a:gd name="connsiteY10" fmla="*/ 88925 h 3050779"/>
                <a:gd name="connsiteX11" fmla="*/ 4264208 w 5611341"/>
                <a:gd name="connsiteY11" fmla="*/ 197098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4244 w 5611341"/>
                <a:gd name="connsiteY14" fmla="*/ 2246273 h 3050779"/>
                <a:gd name="connsiteX15" fmla="*/ 5004543 w 5611341"/>
                <a:gd name="connsiteY15" fmla="*/ 2569841 h 3050779"/>
                <a:gd name="connsiteX16" fmla="*/ 5344796 w 5611341"/>
                <a:gd name="connsiteY16" fmla="*/ 2738542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0779"/>
                <a:gd name="connsiteX1" fmla="*/ 258489 w 5611341"/>
                <a:gd name="connsiteY1" fmla="*/ 3037811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773797 w 5611341"/>
                <a:gd name="connsiteY4" fmla="*/ 1102306 h 3050779"/>
                <a:gd name="connsiteX5" fmla="*/ 1282437 w 5611341"/>
                <a:gd name="connsiteY5" fmla="*/ 668913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69385 w 5611341"/>
                <a:gd name="connsiteY10" fmla="*/ 88925 h 3050779"/>
                <a:gd name="connsiteX11" fmla="*/ 4264208 w 5611341"/>
                <a:gd name="connsiteY11" fmla="*/ 197098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4244 w 5611341"/>
                <a:gd name="connsiteY14" fmla="*/ 2246273 h 3050779"/>
                <a:gd name="connsiteX15" fmla="*/ 5004543 w 5611341"/>
                <a:gd name="connsiteY15" fmla="*/ 2569841 h 3050779"/>
                <a:gd name="connsiteX16" fmla="*/ 5344796 w 5611341"/>
                <a:gd name="connsiteY16" fmla="*/ 2738542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0779"/>
                <a:gd name="connsiteX1" fmla="*/ 258489 w 5611341"/>
                <a:gd name="connsiteY1" fmla="*/ 3037811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773797 w 5611341"/>
                <a:gd name="connsiteY4" fmla="*/ 1102306 h 3050779"/>
                <a:gd name="connsiteX5" fmla="*/ 1282437 w 5611341"/>
                <a:gd name="connsiteY5" fmla="*/ 668913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69385 w 5611341"/>
                <a:gd name="connsiteY10" fmla="*/ 88925 h 3050779"/>
                <a:gd name="connsiteX11" fmla="*/ 4264208 w 5611341"/>
                <a:gd name="connsiteY11" fmla="*/ 197098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4244 w 5611341"/>
                <a:gd name="connsiteY14" fmla="*/ 2246273 h 3050779"/>
                <a:gd name="connsiteX15" fmla="*/ 5004543 w 5611341"/>
                <a:gd name="connsiteY15" fmla="*/ 2569841 h 3050779"/>
                <a:gd name="connsiteX16" fmla="*/ 5344796 w 5611341"/>
                <a:gd name="connsiteY16" fmla="*/ 2738542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9378"/>
                <a:gd name="connsiteX1" fmla="*/ 258489 w 5611341"/>
                <a:gd name="connsiteY1" fmla="*/ 3049717 h 3059378"/>
                <a:gd name="connsiteX2" fmla="*/ 331738 w 5611341"/>
                <a:gd name="connsiteY2" fmla="*/ 2246368 h 3059378"/>
                <a:gd name="connsiteX3" fmla="*/ 383490 w 5611341"/>
                <a:gd name="connsiteY3" fmla="*/ 1599719 h 3059378"/>
                <a:gd name="connsiteX4" fmla="*/ 773797 w 5611341"/>
                <a:gd name="connsiteY4" fmla="*/ 1102306 h 3059378"/>
                <a:gd name="connsiteX5" fmla="*/ 1282437 w 5611341"/>
                <a:gd name="connsiteY5" fmla="*/ 668913 h 3059378"/>
                <a:gd name="connsiteX6" fmla="*/ 1978724 w 5611341"/>
                <a:gd name="connsiteY6" fmla="*/ 260474 h 3059378"/>
                <a:gd name="connsiteX7" fmla="*/ 2733784 w 5611341"/>
                <a:gd name="connsiteY7" fmla="*/ 40952 h 3059378"/>
                <a:gd name="connsiteX8" fmla="*/ 3362910 w 5611341"/>
                <a:gd name="connsiteY8" fmla="*/ 14759 h 3059378"/>
                <a:gd name="connsiteX9" fmla="*/ 3751530 w 5611341"/>
                <a:gd name="connsiteY9" fmla="*/ 22379 h 3059378"/>
                <a:gd name="connsiteX10" fmla="*/ 3969385 w 5611341"/>
                <a:gd name="connsiteY10" fmla="*/ 88925 h 3059378"/>
                <a:gd name="connsiteX11" fmla="*/ 4264208 w 5611341"/>
                <a:gd name="connsiteY11" fmla="*/ 197098 h 3059378"/>
                <a:gd name="connsiteX12" fmla="*/ 4444950 w 5611341"/>
                <a:gd name="connsiteY12" fmla="*/ 289079 h 3059378"/>
                <a:gd name="connsiteX13" fmla="*/ 4574490 w 5611341"/>
                <a:gd name="connsiteY13" fmla="*/ 1287299 h 3059378"/>
                <a:gd name="connsiteX14" fmla="*/ 4664244 w 5611341"/>
                <a:gd name="connsiteY14" fmla="*/ 2246273 h 3059378"/>
                <a:gd name="connsiteX15" fmla="*/ 5004543 w 5611341"/>
                <a:gd name="connsiteY15" fmla="*/ 2569841 h 3059378"/>
                <a:gd name="connsiteX16" fmla="*/ 5344796 w 5611341"/>
                <a:gd name="connsiteY16" fmla="*/ 2738542 h 3059378"/>
                <a:gd name="connsiteX17" fmla="*/ 5611341 w 5611341"/>
                <a:gd name="connsiteY17" fmla="*/ 2817391 h 3059378"/>
                <a:gd name="connsiteX0" fmla="*/ 0 w 5611341"/>
                <a:gd name="connsiteY0" fmla="*/ 3050779 h 3053003"/>
                <a:gd name="connsiteX1" fmla="*/ 260647 w 5611341"/>
                <a:gd name="connsiteY1" fmla="*/ 3043342 h 3053003"/>
                <a:gd name="connsiteX2" fmla="*/ 331738 w 5611341"/>
                <a:gd name="connsiteY2" fmla="*/ 2246368 h 3053003"/>
                <a:gd name="connsiteX3" fmla="*/ 383490 w 5611341"/>
                <a:gd name="connsiteY3" fmla="*/ 1599719 h 3053003"/>
                <a:gd name="connsiteX4" fmla="*/ 773797 w 5611341"/>
                <a:gd name="connsiteY4" fmla="*/ 1102306 h 3053003"/>
                <a:gd name="connsiteX5" fmla="*/ 1282437 w 5611341"/>
                <a:gd name="connsiteY5" fmla="*/ 668913 h 3053003"/>
                <a:gd name="connsiteX6" fmla="*/ 1978724 w 5611341"/>
                <a:gd name="connsiteY6" fmla="*/ 260474 h 3053003"/>
                <a:gd name="connsiteX7" fmla="*/ 2733784 w 5611341"/>
                <a:gd name="connsiteY7" fmla="*/ 40952 h 3053003"/>
                <a:gd name="connsiteX8" fmla="*/ 3362910 w 5611341"/>
                <a:gd name="connsiteY8" fmla="*/ 14759 h 3053003"/>
                <a:gd name="connsiteX9" fmla="*/ 3751530 w 5611341"/>
                <a:gd name="connsiteY9" fmla="*/ 22379 h 3053003"/>
                <a:gd name="connsiteX10" fmla="*/ 3969385 w 5611341"/>
                <a:gd name="connsiteY10" fmla="*/ 88925 h 3053003"/>
                <a:gd name="connsiteX11" fmla="*/ 4264208 w 5611341"/>
                <a:gd name="connsiteY11" fmla="*/ 197098 h 3053003"/>
                <a:gd name="connsiteX12" fmla="*/ 4444950 w 5611341"/>
                <a:gd name="connsiteY12" fmla="*/ 289079 h 3053003"/>
                <a:gd name="connsiteX13" fmla="*/ 4574490 w 5611341"/>
                <a:gd name="connsiteY13" fmla="*/ 1287299 h 3053003"/>
                <a:gd name="connsiteX14" fmla="*/ 4664244 w 5611341"/>
                <a:gd name="connsiteY14" fmla="*/ 2246273 h 3053003"/>
                <a:gd name="connsiteX15" fmla="*/ 5004543 w 5611341"/>
                <a:gd name="connsiteY15" fmla="*/ 2569841 h 3053003"/>
                <a:gd name="connsiteX16" fmla="*/ 5344796 w 5611341"/>
                <a:gd name="connsiteY16" fmla="*/ 2738542 h 3053003"/>
                <a:gd name="connsiteX17" fmla="*/ 5611341 w 5611341"/>
                <a:gd name="connsiteY17" fmla="*/ 2817391 h 3053003"/>
                <a:gd name="connsiteX0" fmla="*/ 0 w 5611341"/>
                <a:gd name="connsiteY0" fmla="*/ 3050779 h 3050779"/>
                <a:gd name="connsiteX1" fmla="*/ 260647 w 5611341"/>
                <a:gd name="connsiteY1" fmla="*/ 3043342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773797 w 5611341"/>
                <a:gd name="connsiteY4" fmla="*/ 1102306 h 3050779"/>
                <a:gd name="connsiteX5" fmla="*/ 1282437 w 5611341"/>
                <a:gd name="connsiteY5" fmla="*/ 668913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69385 w 5611341"/>
                <a:gd name="connsiteY10" fmla="*/ 88925 h 3050779"/>
                <a:gd name="connsiteX11" fmla="*/ 4264208 w 5611341"/>
                <a:gd name="connsiteY11" fmla="*/ 197098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4244 w 5611341"/>
                <a:gd name="connsiteY14" fmla="*/ 2246273 h 3050779"/>
                <a:gd name="connsiteX15" fmla="*/ 5004543 w 5611341"/>
                <a:gd name="connsiteY15" fmla="*/ 2569841 h 3050779"/>
                <a:gd name="connsiteX16" fmla="*/ 5344796 w 5611341"/>
                <a:gd name="connsiteY16" fmla="*/ 2738542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0779"/>
                <a:gd name="connsiteX1" fmla="*/ 260647 w 5611341"/>
                <a:gd name="connsiteY1" fmla="*/ 3043342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831808 w 5611341"/>
                <a:gd name="connsiteY4" fmla="*/ 1075190 h 3050779"/>
                <a:gd name="connsiteX5" fmla="*/ 1282437 w 5611341"/>
                <a:gd name="connsiteY5" fmla="*/ 668913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69385 w 5611341"/>
                <a:gd name="connsiteY10" fmla="*/ 88925 h 3050779"/>
                <a:gd name="connsiteX11" fmla="*/ 4264208 w 5611341"/>
                <a:gd name="connsiteY11" fmla="*/ 197098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4244 w 5611341"/>
                <a:gd name="connsiteY14" fmla="*/ 2246273 h 3050779"/>
                <a:gd name="connsiteX15" fmla="*/ 5004543 w 5611341"/>
                <a:gd name="connsiteY15" fmla="*/ 2569841 h 3050779"/>
                <a:gd name="connsiteX16" fmla="*/ 5344796 w 5611341"/>
                <a:gd name="connsiteY16" fmla="*/ 2738542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0779"/>
                <a:gd name="connsiteX1" fmla="*/ 260647 w 5611341"/>
                <a:gd name="connsiteY1" fmla="*/ 3043342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831808 w 5611341"/>
                <a:gd name="connsiteY4" fmla="*/ 1075190 h 3050779"/>
                <a:gd name="connsiteX5" fmla="*/ 1364899 w 5611341"/>
                <a:gd name="connsiteY5" fmla="*/ 616438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69385 w 5611341"/>
                <a:gd name="connsiteY10" fmla="*/ 88925 h 3050779"/>
                <a:gd name="connsiteX11" fmla="*/ 4264208 w 5611341"/>
                <a:gd name="connsiteY11" fmla="*/ 197098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4244 w 5611341"/>
                <a:gd name="connsiteY14" fmla="*/ 2246273 h 3050779"/>
                <a:gd name="connsiteX15" fmla="*/ 5004543 w 5611341"/>
                <a:gd name="connsiteY15" fmla="*/ 2569841 h 3050779"/>
                <a:gd name="connsiteX16" fmla="*/ 5344796 w 5611341"/>
                <a:gd name="connsiteY16" fmla="*/ 2738542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0779"/>
                <a:gd name="connsiteX1" fmla="*/ 260647 w 5611341"/>
                <a:gd name="connsiteY1" fmla="*/ 3043342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831808 w 5611341"/>
                <a:gd name="connsiteY4" fmla="*/ 1075190 h 3050779"/>
                <a:gd name="connsiteX5" fmla="*/ 1364899 w 5611341"/>
                <a:gd name="connsiteY5" fmla="*/ 616438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69385 w 5611341"/>
                <a:gd name="connsiteY10" fmla="*/ 88925 h 3050779"/>
                <a:gd name="connsiteX11" fmla="*/ 4264208 w 5611341"/>
                <a:gd name="connsiteY11" fmla="*/ 197098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4244 w 5611341"/>
                <a:gd name="connsiteY14" fmla="*/ 2246273 h 3050779"/>
                <a:gd name="connsiteX15" fmla="*/ 5004543 w 5611341"/>
                <a:gd name="connsiteY15" fmla="*/ 2569841 h 3050779"/>
                <a:gd name="connsiteX16" fmla="*/ 5344796 w 5611341"/>
                <a:gd name="connsiteY16" fmla="*/ 2738542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0779"/>
                <a:gd name="connsiteX1" fmla="*/ 260647 w 5611341"/>
                <a:gd name="connsiteY1" fmla="*/ 3043342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831808 w 5611341"/>
                <a:gd name="connsiteY4" fmla="*/ 1075190 h 3050779"/>
                <a:gd name="connsiteX5" fmla="*/ 1364899 w 5611341"/>
                <a:gd name="connsiteY5" fmla="*/ 616438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69385 w 5611341"/>
                <a:gd name="connsiteY10" fmla="*/ 88925 h 3050779"/>
                <a:gd name="connsiteX11" fmla="*/ 4264208 w 5611341"/>
                <a:gd name="connsiteY11" fmla="*/ 197098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4244 w 5611341"/>
                <a:gd name="connsiteY14" fmla="*/ 2246273 h 3050779"/>
                <a:gd name="connsiteX15" fmla="*/ 5004543 w 5611341"/>
                <a:gd name="connsiteY15" fmla="*/ 2569841 h 3050779"/>
                <a:gd name="connsiteX16" fmla="*/ 5344796 w 5611341"/>
                <a:gd name="connsiteY16" fmla="*/ 2738542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0779"/>
                <a:gd name="connsiteX1" fmla="*/ 260647 w 5611341"/>
                <a:gd name="connsiteY1" fmla="*/ 3043342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879775 w 5611341"/>
                <a:gd name="connsiteY4" fmla="*/ 1115542 h 3050779"/>
                <a:gd name="connsiteX5" fmla="*/ 1364899 w 5611341"/>
                <a:gd name="connsiteY5" fmla="*/ 616438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69385 w 5611341"/>
                <a:gd name="connsiteY10" fmla="*/ 88925 h 3050779"/>
                <a:gd name="connsiteX11" fmla="*/ 4264208 w 5611341"/>
                <a:gd name="connsiteY11" fmla="*/ 197098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4244 w 5611341"/>
                <a:gd name="connsiteY14" fmla="*/ 2246273 h 3050779"/>
                <a:gd name="connsiteX15" fmla="*/ 5004543 w 5611341"/>
                <a:gd name="connsiteY15" fmla="*/ 2569841 h 3050779"/>
                <a:gd name="connsiteX16" fmla="*/ 5344796 w 5611341"/>
                <a:gd name="connsiteY16" fmla="*/ 2738542 h 3050779"/>
                <a:gd name="connsiteX17" fmla="*/ 5611341 w 5611341"/>
                <a:gd name="connsiteY17" fmla="*/ 2817391 h 3050779"/>
                <a:gd name="connsiteX0" fmla="*/ 0 w 5611341"/>
                <a:gd name="connsiteY0" fmla="*/ 3050779 h 3050779"/>
                <a:gd name="connsiteX1" fmla="*/ 260647 w 5611341"/>
                <a:gd name="connsiteY1" fmla="*/ 3043342 h 3050779"/>
                <a:gd name="connsiteX2" fmla="*/ 331738 w 5611341"/>
                <a:gd name="connsiteY2" fmla="*/ 2246368 h 3050779"/>
                <a:gd name="connsiteX3" fmla="*/ 383490 w 5611341"/>
                <a:gd name="connsiteY3" fmla="*/ 1599719 h 3050779"/>
                <a:gd name="connsiteX4" fmla="*/ 879775 w 5611341"/>
                <a:gd name="connsiteY4" fmla="*/ 1115542 h 3050779"/>
                <a:gd name="connsiteX5" fmla="*/ 1454858 w 5611341"/>
                <a:gd name="connsiteY5" fmla="*/ 638927 h 3050779"/>
                <a:gd name="connsiteX6" fmla="*/ 1978724 w 5611341"/>
                <a:gd name="connsiteY6" fmla="*/ 260474 h 3050779"/>
                <a:gd name="connsiteX7" fmla="*/ 2733784 w 5611341"/>
                <a:gd name="connsiteY7" fmla="*/ 40952 h 3050779"/>
                <a:gd name="connsiteX8" fmla="*/ 3362910 w 5611341"/>
                <a:gd name="connsiteY8" fmla="*/ 14759 h 3050779"/>
                <a:gd name="connsiteX9" fmla="*/ 3751530 w 5611341"/>
                <a:gd name="connsiteY9" fmla="*/ 22379 h 3050779"/>
                <a:gd name="connsiteX10" fmla="*/ 3969385 w 5611341"/>
                <a:gd name="connsiteY10" fmla="*/ 88925 h 3050779"/>
                <a:gd name="connsiteX11" fmla="*/ 4264208 w 5611341"/>
                <a:gd name="connsiteY11" fmla="*/ 197098 h 3050779"/>
                <a:gd name="connsiteX12" fmla="*/ 4444950 w 5611341"/>
                <a:gd name="connsiteY12" fmla="*/ 289079 h 3050779"/>
                <a:gd name="connsiteX13" fmla="*/ 4574490 w 5611341"/>
                <a:gd name="connsiteY13" fmla="*/ 1287299 h 3050779"/>
                <a:gd name="connsiteX14" fmla="*/ 4664244 w 5611341"/>
                <a:gd name="connsiteY14" fmla="*/ 2246273 h 3050779"/>
                <a:gd name="connsiteX15" fmla="*/ 5004543 w 5611341"/>
                <a:gd name="connsiteY15" fmla="*/ 2569841 h 3050779"/>
                <a:gd name="connsiteX16" fmla="*/ 5344796 w 5611341"/>
                <a:gd name="connsiteY16" fmla="*/ 2738542 h 3050779"/>
                <a:gd name="connsiteX17" fmla="*/ 5611341 w 5611341"/>
                <a:gd name="connsiteY17" fmla="*/ 2817391 h 3050779"/>
                <a:gd name="connsiteX0" fmla="*/ 0 w 5611341"/>
                <a:gd name="connsiteY0" fmla="*/ 3037036 h 3037036"/>
                <a:gd name="connsiteX1" fmla="*/ 260647 w 5611341"/>
                <a:gd name="connsiteY1" fmla="*/ 3029599 h 3037036"/>
                <a:gd name="connsiteX2" fmla="*/ 331738 w 5611341"/>
                <a:gd name="connsiteY2" fmla="*/ 2232625 h 3037036"/>
                <a:gd name="connsiteX3" fmla="*/ 383490 w 5611341"/>
                <a:gd name="connsiteY3" fmla="*/ 1585976 h 3037036"/>
                <a:gd name="connsiteX4" fmla="*/ 879775 w 5611341"/>
                <a:gd name="connsiteY4" fmla="*/ 1101799 h 3037036"/>
                <a:gd name="connsiteX5" fmla="*/ 1454858 w 5611341"/>
                <a:gd name="connsiteY5" fmla="*/ 625184 h 3037036"/>
                <a:gd name="connsiteX6" fmla="*/ 2031200 w 5611341"/>
                <a:gd name="connsiteY6" fmla="*/ 164269 h 3037036"/>
                <a:gd name="connsiteX7" fmla="*/ 2733784 w 5611341"/>
                <a:gd name="connsiteY7" fmla="*/ 27209 h 3037036"/>
                <a:gd name="connsiteX8" fmla="*/ 3362910 w 5611341"/>
                <a:gd name="connsiteY8" fmla="*/ 1016 h 3037036"/>
                <a:gd name="connsiteX9" fmla="*/ 3751530 w 5611341"/>
                <a:gd name="connsiteY9" fmla="*/ 8636 h 3037036"/>
                <a:gd name="connsiteX10" fmla="*/ 3969385 w 5611341"/>
                <a:gd name="connsiteY10" fmla="*/ 75182 h 3037036"/>
                <a:gd name="connsiteX11" fmla="*/ 4264208 w 5611341"/>
                <a:gd name="connsiteY11" fmla="*/ 183355 h 3037036"/>
                <a:gd name="connsiteX12" fmla="*/ 4444950 w 5611341"/>
                <a:gd name="connsiteY12" fmla="*/ 275336 h 3037036"/>
                <a:gd name="connsiteX13" fmla="*/ 4574490 w 5611341"/>
                <a:gd name="connsiteY13" fmla="*/ 1273556 h 3037036"/>
                <a:gd name="connsiteX14" fmla="*/ 4664244 w 5611341"/>
                <a:gd name="connsiteY14" fmla="*/ 2232530 h 3037036"/>
                <a:gd name="connsiteX15" fmla="*/ 5004543 w 5611341"/>
                <a:gd name="connsiteY15" fmla="*/ 2556098 h 3037036"/>
                <a:gd name="connsiteX16" fmla="*/ 5344796 w 5611341"/>
                <a:gd name="connsiteY16" fmla="*/ 2724799 h 3037036"/>
                <a:gd name="connsiteX17" fmla="*/ 5611341 w 5611341"/>
                <a:gd name="connsiteY17" fmla="*/ 2803648 h 3037036"/>
                <a:gd name="connsiteX0" fmla="*/ 0 w 5611341"/>
                <a:gd name="connsiteY0" fmla="*/ 3037036 h 3037036"/>
                <a:gd name="connsiteX1" fmla="*/ 260647 w 5611341"/>
                <a:gd name="connsiteY1" fmla="*/ 3029599 h 3037036"/>
                <a:gd name="connsiteX2" fmla="*/ 331738 w 5611341"/>
                <a:gd name="connsiteY2" fmla="*/ 2232625 h 3037036"/>
                <a:gd name="connsiteX3" fmla="*/ 383490 w 5611341"/>
                <a:gd name="connsiteY3" fmla="*/ 1585976 h 3037036"/>
                <a:gd name="connsiteX4" fmla="*/ 924754 w 5611341"/>
                <a:gd name="connsiteY4" fmla="*/ 1094303 h 3037036"/>
                <a:gd name="connsiteX5" fmla="*/ 1454858 w 5611341"/>
                <a:gd name="connsiteY5" fmla="*/ 625184 h 3037036"/>
                <a:gd name="connsiteX6" fmla="*/ 2031200 w 5611341"/>
                <a:gd name="connsiteY6" fmla="*/ 164269 h 3037036"/>
                <a:gd name="connsiteX7" fmla="*/ 2733784 w 5611341"/>
                <a:gd name="connsiteY7" fmla="*/ 27209 h 3037036"/>
                <a:gd name="connsiteX8" fmla="*/ 3362910 w 5611341"/>
                <a:gd name="connsiteY8" fmla="*/ 1016 h 3037036"/>
                <a:gd name="connsiteX9" fmla="*/ 3751530 w 5611341"/>
                <a:gd name="connsiteY9" fmla="*/ 8636 h 3037036"/>
                <a:gd name="connsiteX10" fmla="*/ 3969385 w 5611341"/>
                <a:gd name="connsiteY10" fmla="*/ 75182 h 3037036"/>
                <a:gd name="connsiteX11" fmla="*/ 4264208 w 5611341"/>
                <a:gd name="connsiteY11" fmla="*/ 183355 h 3037036"/>
                <a:gd name="connsiteX12" fmla="*/ 4444950 w 5611341"/>
                <a:gd name="connsiteY12" fmla="*/ 275336 h 3037036"/>
                <a:gd name="connsiteX13" fmla="*/ 4574490 w 5611341"/>
                <a:gd name="connsiteY13" fmla="*/ 1273556 h 3037036"/>
                <a:gd name="connsiteX14" fmla="*/ 4664244 w 5611341"/>
                <a:gd name="connsiteY14" fmla="*/ 2232530 h 3037036"/>
                <a:gd name="connsiteX15" fmla="*/ 5004543 w 5611341"/>
                <a:gd name="connsiteY15" fmla="*/ 2556098 h 3037036"/>
                <a:gd name="connsiteX16" fmla="*/ 5344796 w 5611341"/>
                <a:gd name="connsiteY16" fmla="*/ 2724799 h 3037036"/>
                <a:gd name="connsiteX17" fmla="*/ 5611341 w 5611341"/>
                <a:gd name="connsiteY17" fmla="*/ 2803648 h 3037036"/>
                <a:gd name="connsiteX0" fmla="*/ 0 w 5611341"/>
                <a:gd name="connsiteY0" fmla="*/ 3037036 h 3037036"/>
                <a:gd name="connsiteX1" fmla="*/ 260647 w 5611341"/>
                <a:gd name="connsiteY1" fmla="*/ 3029599 h 3037036"/>
                <a:gd name="connsiteX2" fmla="*/ 331738 w 5611341"/>
                <a:gd name="connsiteY2" fmla="*/ 2232625 h 3037036"/>
                <a:gd name="connsiteX3" fmla="*/ 383490 w 5611341"/>
                <a:gd name="connsiteY3" fmla="*/ 1585976 h 3037036"/>
                <a:gd name="connsiteX4" fmla="*/ 924754 w 5611341"/>
                <a:gd name="connsiteY4" fmla="*/ 1094303 h 3037036"/>
                <a:gd name="connsiteX5" fmla="*/ 1454859 w 5611341"/>
                <a:gd name="connsiteY5" fmla="*/ 580205 h 3037036"/>
                <a:gd name="connsiteX6" fmla="*/ 2031200 w 5611341"/>
                <a:gd name="connsiteY6" fmla="*/ 164269 h 3037036"/>
                <a:gd name="connsiteX7" fmla="*/ 2733784 w 5611341"/>
                <a:gd name="connsiteY7" fmla="*/ 27209 h 3037036"/>
                <a:gd name="connsiteX8" fmla="*/ 3362910 w 5611341"/>
                <a:gd name="connsiteY8" fmla="*/ 1016 h 3037036"/>
                <a:gd name="connsiteX9" fmla="*/ 3751530 w 5611341"/>
                <a:gd name="connsiteY9" fmla="*/ 8636 h 3037036"/>
                <a:gd name="connsiteX10" fmla="*/ 3969385 w 5611341"/>
                <a:gd name="connsiteY10" fmla="*/ 75182 h 3037036"/>
                <a:gd name="connsiteX11" fmla="*/ 4264208 w 5611341"/>
                <a:gd name="connsiteY11" fmla="*/ 183355 h 3037036"/>
                <a:gd name="connsiteX12" fmla="*/ 4444950 w 5611341"/>
                <a:gd name="connsiteY12" fmla="*/ 275336 h 3037036"/>
                <a:gd name="connsiteX13" fmla="*/ 4574490 w 5611341"/>
                <a:gd name="connsiteY13" fmla="*/ 1273556 h 3037036"/>
                <a:gd name="connsiteX14" fmla="*/ 4664244 w 5611341"/>
                <a:gd name="connsiteY14" fmla="*/ 2232530 h 3037036"/>
                <a:gd name="connsiteX15" fmla="*/ 5004543 w 5611341"/>
                <a:gd name="connsiteY15" fmla="*/ 2556098 h 3037036"/>
                <a:gd name="connsiteX16" fmla="*/ 5344796 w 5611341"/>
                <a:gd name="connsiteY16" fmla="*/ 2724799 h 3037036"/>
                <a:gd name="connsiteX17" fmla="*/ 5611341 w 5611341"/>
                <a:gd name="connsiteY17" fmla="*/ 2803648 h 3037036"/>
                <a:gd name="connsiteX0" fmla="*/ 0 w 5611341"/>
                <a:gd name="connsiteY0" fmla="*/ 3037036 h 3037036"/>
                <a:gd name="connsiteX1" fmla="*/ 260647 w 5611341"/>
                <a:gd name="connsiteY1" fmla="*/ 3029599 h 3037036"/>
                <a:gd name="connsiteX2" fmla="*/ 331738 w 5611341"/>
                <a:gd name="connsiteY2" fmla="*/ 2232625 h 3037036"/>
                <a:gd name="connsiteX3" fmla="*/ 383490 w 5611341"/>
                <a:gd name="connsiteY3" fmla="*/ 1585976 h 3037036"/>
                <a:gd name="connsiteX4" fmla="*/ 894768 w 5611341"/>
                <a:gd name="connsiteY4" fmla="*/ 1086807 h 3037036"/>
                <a:gd name="connsiteX5" fmla="*/ 1454859 w 5611341"/>
                <a:gd name="connsiteY5" fmla="*/ 580205 h 3037036"/>
                <a:gd name="connsiteX6" fmla="*/ 2031200 w 5611341"/>
                <a:gd name="connsiteY6" fmla="*/ 164269 h 3037036"/>
                <a:gd name="connsiteX7" fmla="*/ 2733784 w 5611341"/>
                <a:gd name="connsiteY7" fmla="*/ 27209 h 3037036"/>
                <a:gd name="connsiteX8" fmla="*/ 3362910 w 5611341"/>
                <a:gd name="connsiteY8" fmla="*/ 1016 h 3037036"/>
                <a:gd name="connsiteX9" fmla="*/ 3751530 w 5611341"/>
                <a:gd name="connsiteY9" fmla="*/ 8636 h 3037036"/>
                <a:gd name="connsiteX10" fmla="*/ 3969385 w 5611341"/>
                <a:gd name="connsiteY10" fmla="*/ 75182 h 3037036"/>
                <a:gd name="connsiteX11" fmla="*/ 4264208 w 5611341"/>
                <a:gd name="connsiteY11" fmla="*/ 183355 h 3037036"/>
                <a:gd name="connsiteX12" fmla="*/ 4444950 w 5611341"/>
                <a:gd name="connsiteY12" fmla="*/ 275336 h 3037036"/>
                <a:gd name="connsiteX13" fmla="*/ 4574490 w 5611341"/>
                <a:gd name="connsiteY13" fmla="*/ 1273556 h 3037036"/>
                <a:gd name="connsiteX14" fmla="*/ 4664244 w 5611341"/>
                <a:gd name="connsiteY14" fmla="*/ 2232530 h 3037036"/>
                <a:gd name="connsiteX15" fmla="*/ 5004543 w 5611341"/>
                <a:gd name="connsiteY15" fmla="*/ 2556098 h 3037036"/>
                <a:gd name="connsiteX16" fmla="*/ 5344796 w 5611341"/>
                <a:gd name="connsiteY16" fmla="*/ 2724799 h 3037036"/>
                <a:gd name="connsiteX17" fmla="*/ 5611341 w 5611341"/>
                <a:gd name="connsiteY17" fmla="*/ 2803648 h 3037036"/>
                <a:gd name="connsiteX0" fmla="*/ 0 w 5611341"/>
                <a:gd name="connsiteY0" fmla="*/ 3037036 h 3037036"/>
                <a:gd name="connsiteX1" fmla="*/ 260647 w 5611341"/>
                <a:gd name="connsiteY1" fmla="*/ 3029599 h 3037036"/>
                <a:gd name="connsiteX2" fmla="*/ 331738 w 5611341"/>
                <a:gd name="connsiteY2" fmla="*/ 2232625 h 3037036"/>
                <a:gd name="connsiteX3" fmla="*/ 383490 w 5611341"/>
                <a:gd name="connsiteY3" fmla="*/ 1585976 h 3037036"/>
                <a:gd name="connsiteX4" fmla="*/ 887271 w 5611341"/>
                <a:gd name="connsiteY4" fmla="*/ 1094304 h 3037036"/>
                <a:gd name="connsiteX5" fmla="*/ 1454859 w 5611341"/>
                <a:gd name="connsiteY5" fmla="*/ 580205 h 3037036"/>
                <a:gd name="connsiteX6" fmla="*/ 2031200 w 5611341"/>
                <a:gd name="connsiteY6" fmla="*/ 164269 h 3037036"/>
                <a:gd name="connsiteX7" fmla="*/ 2733784 w 5611341"/>
                <a:gd name="connsiteY7" fmla="*/ 27209 h 3037036"/>
                <a:gd name="connsiteX8" fmla="*/ 3362910 w 5611341"/>
                <a:gd name="connsiteY8" fmla="*/ 1016 h 3037036"/>
                <a:gd name="connsiteX9" fmla="*/ 3751530 w 5611341"/>
                <a:gd name="connsiteY9" fmla="*/ 8636 h 3037036"/>
                <a:gd name="connsiteX10" fmla="*/ 3969385 w 5611341"/>
                <a:gd name="connsiteY10" fmla="*/ 75182 h 3037036"/>
                <a:gd name="connsiteX11" fmla="*/ 4264208 w 5611341"/>
                <a:gd name="connsiteY11" fmla="*/ 183355 h 3037036"/>
                <a:gd name="connsiteX12" fmla="*/ 4444950 w 5611341"/>
                <a:gd name="connsiteY12" fmla="*/ 275336 h 3037036"/>
                <a:gd name="connsiteX13" fmla="*/ 4574490 w 5611341"/>
                <a:gd name="connsiteY13" fmla="*/ 1273556 h 3037036"/>
                <a:gd name="connsiteX14" fmla="*/ 4664244 w 5611341"/>
                <a:gd name="connsiteY14" fmla="*/ 2232530 h 3037036"/>
                <a:gd name="connsiteX15" fmla="*/ 5004543 w 5611341"/>
                <a:gd name="connsiteY15" fmla="*/ 2556098 h 3037036"/>
                <a:gd name="connsiteX16" fmla="*/ 5344796 w 5611341"/>
                <a:gd name="connsiteY16" fmla="*/ 2724799 h 3037036"/>
                <a:gd name="connsiteX17" fmla="*/ 5611341 w 5611341"/>
                <a:gd name="connsiteY17" fmla="*/ 2803648 h 3037036"/>
                <a:gd name="connsiteX0" fmla="*/ 0 w 5611341"/>
                <a:gd name="connsiteY0" fmla="*/ 3037036 h 3037036"/>
                <a:gd name="connsiteX1" fmla="*/ 260647 w 5611341"/>
                <a:gd name="connsiteY1" fmla="*/ 3029599 h 3037036"/>
                <a:gd name="connsiteX2" fmla="*/ 331738 w 5611341"/>
                <a:gd name="connsiteY2" fmla="*/ 2232625 h 3037036"/>
                <a:gd name="connsiteX3" fmla="*/ 383490 w 5611341"/>
                <a:gd name="connsiteY3" fmla="*/ 1585976 h 3037036"/>
                <a:gd name="connsiteX4" fmla="*/ 887271 w 5611341"/>
                <a:gd name="connsiteY4" fmla="*/ 1094304 h 3037036"/>
                <a:gd name="connsiteX5" fmla="*/ 1454859 w 5611341"/>
                <a:gd name="connsiteY5" fmla="*/ 580205 h 3037036"/>
                <a:gd name="connsiteX6" fmla="*/ 2031200 w 5611341"/>
                <a:gd name="connsiteY6" fmla="*/ 164269 h 3037036"/>
                <a:gd name="connsiteX7" fmla="*/ 2733784 w 5611341"/>
                <a:gd name="connsiteY7" fmla="*/ 27209 h 3037036"/>
                <a:gd name="connsiteX8" fmla="*/ 3362910 w 5611341"/>
                <a:gd name="connsiteY8" fmla="*/ 1016 h 3037036"/>
                <a:gd name="connsiteX9" fmla="*/ 3751530 w 5611341"/>
                <a:gd name="connsiteY9" fmla="*/ 8636 h 3037036"/>
                <a:gd name="connsiteX10" fmla="*/ 3969385 w 5611341"/>
                <a:gd name="connsiteY10" fmla="*/ 75182 h 3037036"/>
                <a:gd name="connsiteX11" fmla="*/ 4264208 w 5611341"/>
                <a:gd name="connsiteY11" fmla="*/ 183355 h 3037036"/>
                <a:gd name="connsiteX12" fmla="*/ 4444950 w 5611341"/>
                <a:gd name="connsiteY12" fmla="*/ 275336 h 3037036"/>
                <a:gd name="connsiteX13" fmla="*/ 4574490 w 5611341"/>
                <a:gd name="connsiteY13" fmla="*/ 1273556 h 3037036"/>
                <a:gd name="connsiteX14" fmla="*/ 4664244 w 5611341"/>
                <a:gd name="connsiteY14" fmla="*/ 2232530 h 3037036"/>
                <a:gd name="connsiteX15" fmla="*/ 5004543 w 5611341"/>
                <a:gd name="connsiteY15" fmla="*/ 2556098 h 3037036"/>
                <a:gd name="connsiteX16" fmla="*/ 5344796 w 5611341"/>
                <a:gd name="connsiteY16" fmla="*/ 2724799 h 3037036"/>
                <a:gd name="connsiteX17" fmla="*/ 5611341 w 5611341"/>
                <a:gd name="connsiteY17" fmla="*/ 2803648 h 3037036"/>
                <a:gd name="connsiteX0" fmla="*/ 0 w 5611341"/>
                <a:gd name="connsiteY0" fmla="*/ 3037036 h 3037036"/>
                <a:gd name="connsiteX1" fmla="*/ 260647 w 5611341"/>
                <a:gd name="connsiteY1" fmla="*/ 3029599 h 3037036"/>
                <a:gd name="connsiteX2" fmla="*/ 331738 w 5611341"/>
                <a:gd name="connsiteY2" fmla="*/ 2232625 h 3037036"/>
                <a:gd name="connsiteX3" fmla="*/ 383490 w 5611341"/>
                <a:gd name="connsiteY3" fmla="*/ 1585976 h 3037036"/>
                <a:gd name="connsiteX4" fmla="*/ 887271 w 5611341"/>
                <a:gd name="connsiteY4" fmla="*/ 1094304 h 3037036"/>
                <a:gd name="connsiteX5" fmla="*/ 1454859 w 5611341"/>
                <a:gd name="connsiteY5" fmla="*/ 580205 h 3037036"/>
                <a:gd name="connsiteX6" fmla="*/ 2031200 w 5611341"/>
                <a:gd name="connsiteY6" fmla="*/ 164269 h 3037036"/>
                <a:gd name="connsiteX7" fmla="*/ 2733784 w 5611341"/>
                <a:gd name="connsiteY7" fmla="*/ 27209 h 3037036"/>
                <a:gd name="connsiteX8" fmla="*/ 3362910 w 5611341"/>
                <a:gd name="connsiteY8" fmla="*/ 1016 h 3037036"/>
                <a:gd name="connsiteX9" fmla="*/ 3751530 w 5611341"/>
                <a:gd name="connsiteY9" fmla="*/ 8636 h 3037036"/>
                <a:gd name="connsiteX10" fmla="*/ 3969385 w 5611341"/>
                <a:gd name="connsiteY10" fmla="*/ 75182 h 3037036"/>
                <a:gd name="connsiteX11" fmla="*/ 4264208 w 5611341"/>
                <a:gd name="connsiteY11" fmla="*/ 183355 h 3037036"/>
                <a:gd name="connsiteX12" fmla="*/ 4444950 w 5611341"/>
                <a:gd name="connsiteY12" fmla="*/ 275336 h 3037036"/>
                <a:gd name="connsiteX13" fmla="*/ 4574490 w 5611341"/>
                <a:gd name="connsiteY13" fmla="*/ 1273556 h 3037036"/>
                <a:gd name="connsiteX14" fmla="*/ 4664244 w 5611341"/>
                <a:gd name="connsiteY14" fmla="*/ 2232530 h 3037036"/>
                <a:gd name="connsiteX15" fmla="*/ 5004543 w 5611341"/>
                <a:gd name="connsiteY15" fmla="*/ 2556098 h 3037036"/>
                <a:gd name="connsiteX16" fmla="*/ 5344796 w 5611341"/>
                <a:gd name="connsiteY16" fmla="*/ 2724799 h 3037036"/>
                <a:gd name="connsiteX17" fmla="*/ 5611341 w 5611341"/>
                <a:gd name="connsiteY17" fmla="*/ 2803648 h 3037036"/>
                <a:gd name="connsiteX0" fmla="*/ 0 w 5611341"/>
                <a:gd name="connsiteY0" fmla="*/ 3037036 h 3037036"/>
                <a:gd name="connsiteX1" fmla="*/ 260647 w 5611341"/>
                <a:gd name="connsiteY1" fmla="*/ 3029599 h 3037036"/>
                <a:gd name="connsiteX2" fmla="*/ 331738 w 5611341"/>
                <a:gd name="connsiteY2" fmla="*/ 2232625 h 3037036"/>
                <a:gd name="connsiteX3" fmla="*/ 383490 w 5611341"/>
                <a:gd name="connsiteY3" fmla="*/ 1585976 h 3037036"/>
                <a:gd name="connsiteX4" fmla="*/ 887271 w 5611341"/>
                <a:gd name="connsiteY4" fmla="*/ 1094304 h 3037036"/>
                <a:gd name="connsiteX5" fmla="*/ 1454859 w 5611341"/>
                <a:gd name="connsiteY5" fmla="*/ 580205 h 3037036"/>
                <a:gd name="connsiteX6" fmla="*/ 2031200 w 5611341"/>
                <a:gd name="connsiteY6" fmla="*/ 164269 h 3037036"/>
                <a:gd name="connsiteX7" fmla="*/ 2733784 w 5611341"/>
                <a:gd name="connsiteY7" fmla="*/ 27209 h 3037036"/>
                <a:gd name="connsiteX8" fmla="*/ 3362910 w 5611341"/>
                <a:gd name="connsiteY8" fmla="*/ 1016 h 3037036"/>
                <a:gd name="connsiteX9" fmla="*/ 3751530 w 5611341"/>
                <a:gd name="connsiteY9" fmla="*/ 8636 h 3037036"/>
                <a:gd name="connsiteX10" fmla="*/ 3969385 w 5611341"/>
                <a:gd name="connsiteY10" fmla="*/ 75182 h 3037036"/>
                <a:gd name="connsiteX11" fmla="*/ 4264208 w 5611341"/>
                <a:gd name="connsiteY11" fmla="*/ 183355 h 3037036"/>
                <a:gd name="connsiteX12" fmla="*/ 4444950 w 5611341"/>
                <a:gd name="connsiteY12" fmla="*/ 275336 h 3037036"/>
                <a:gd name="connsiteX13" fmla="*/ 4574490 w 5611341"/>
                <a:gd name="connsiteY13" fmla="*/ 1273556 h 3037036"/>
                <a:gd name="connsiteX14" fmla="*/ 4664244 w 5611341"/>
                <a:gd name="connsiteY14" fmla="*/ 2232530 h 3037036"/>
                <a:gd name="connsiteX15" fmla="*/ 5004543 w 5611341"/>
                <a:gd name="connsiteY15" fmla="*/ 2556098 h 3037036"/>
                <a:gd name="connsiteX16" fmla="*/ 5344796 w 5611341"/>
                <a:gd name="connsiteY16" fmla="*/ 2724799 h 3037036"/>
                <a:gd name="connsiteX17" fmla="*/ 5611341 w 5611341"/>
                <a:gd name="connsiteY17" fmla="*/ 2803648 h 3037036"/>
                <a:gd name="connsiteX0" fmla="*/ 0 w 5611341"/>
                <a:gd name="connsiteY0" fmla="*/ 3036020 h 3036020"/>
                <a:gd name="connsiteX1" fmla="*/ 260647 w 5611341"/>
                <a:gd name="connsiteY1" fmla="*/ 3028583 h 3036020"/>
                <a:gd name="connsiteX2" fmla="*/ 331738 w 5611341"/>
                <a:gd name="connsiteY2" fmla="*/ 2231609 h 3036020"/>
                <a:gd name="connsiteX3" fmla="*/ 383490 w 5611341"/>
                <a:gd name="connsiteY3" fmla="*/ 1584960 h 3036020"/>
                <a:gd name="connsiteX4" fmla="*/ 887271 w 5611341"/>
                <a:gd name="connsiteY4" fmla="*/ 1093288 h 3036020"/>
                <a:gd name="connsiteX5" fmla="*/ 1454859 w 5611341"/>
                <a:gd name="connsiteY5" fmla="*/ 579189 h 3036020"/>
                <a:gd name="connsiteX6" fmla="*/ 2113662 w 5611341"/>
                <a:gd name="connsiteY6" fmla="*/ 125771 h 3036020"/>
                <a:gd name="connsiteX7" fmla="*/ 2733784 w 5611341"/>
                <a:gd name="connsiteY7" fmla="*/ 26193 h 3036020"/>
                <a:gd name="connsiteX8" fmla="*/ 3362910 w 5611341"/>
                <a:gd name="connsiteY8" fmla="*/ 0 h 3036020"/>
                <a:gd name="connsiteX9" fmla="*/ 3751530 w 5611341"/>
                <a:gd name="connsiteY9" fmla="*/ 7620 h 3036020"/>
                <a:gd name="connsiteX10" fmla="*/ 3969385 w 5611341"/>
                <a:gd name="connsiteY10" fmla="*/ 74166 h 3036020"/>
                <a:gd name="connsiteX11" fmla="*/ 4264208 w 5611341"/>
                <a:gd name="connsiteY11" fmla="*/ 182339 h 3036020"/>
                <a:gd name="connsiteX12" fmla="*/ 4444950 w 5611341"/>
                <a:gd name="connsiteY12" fmla="*/ 274320 h 3036020"/>
                <a:gd name="connsiteX13" fmla="*/ 4574490 w 5611341"/>
                <a:gd name="connsiteY13" fmla="*/ 1272540 h 3036020"/>
                <a:gd name="connsiteX14" fmla="*/ 4664244 w 5611341"/>
                <a:gd name="connsiteY14" fmla="*/ 2231514 h 3036020"/>
                <a:gd name="connsiteX15" fmla="*/ 5004543 w 5611341"/>
                <a:gd name="connsiteY15" fmla="*/ 2555082 h 3036020"/>
                <a:gd name="connsiteX16" fmla="*/ 5344796 w 5611341"/>
                <a:gd name="connsiteY16" fmla="*/ 2723783 h 3036020"/>
                <a:gd name="connsiteX17" fmla="*/ 5611341 w 5611341"/>
                <a:gd name="connsiteY17" fmla="*/ 2802632 h 3036020"/>
                <a:gd name="connsiteX0" fmla="*/ 0 w 5611341"/>
                <a:gd name="connsiteY0" fmla="*/ 3036020 h 3036020"/>
                <a:gd name="connsiteX1" fmla="*/ 260647 w 5611341"/>
                <a:gd name="connsiteY1" fmla="*/ 3028583 h 3036020"/>
                <a:gd name="connsiteX2" fmla="*/ 331738 w 5611341"/>
                <a:gd name="connsiteY2" fmla="*/ 2231609 h 3036020"/>
                <a:gd name="connsiteX3" fmla="*/ 383490 w 5611341"/>
                <a:gd name="connsiteY3" fmla="*/ 1584960 h 3036020"/>
                <a:gd name="connsiteX4" fmla="*/ 887271 w 5611341"/>
                <a:gd name="connsiteY4" fmla="*/ 1093288 h 3036020"/>
                <a:gd name="connsiteX5" fmla="*/ 1454859 w 5611341"/>
                <a:gd name="connsiteY5" fmla="*/ 579189 h 3036020"/>
                <a:gd name="connsiteX6" fmla="*/ 2113662 w 5611341"/>
                <a:gd name="connsiteY6" fmla="*/ 125771 h 3036020"/>
                <a:gd name="connsiteX7" fmla="*/ 2695716 w 5611341"/>
                <a:gd name="connsiteY7" fmla="*/ 24700 h 3036020"/>
                <a:gd name="connsiteX8" fmla="*/ 3362910 w 5611341"/>
                <a:gd name="connsiteY8" fmla="*/ 0 h 3036020"/>
                <a:gd name="connsiteX9" fmla="*/ 3751530 w 5611341"/>
                <a:gd name="connsiteY9" fmla="*/ 7620 h 3036020"/>
                <a:gd name="connsiteX10" fmla="*/ 3969385 w 5611341"/>
                <a:gd name="connsiteY10" fmla="*/ 74166 h 3036020"/>
                <a:gd name="connsiteX11" fmla="*/ 4264208 w 5611341"/>
                <a:gd name="connsiteY11" fmla="*/ 182339 h 3036020"/>
                <a:gd name="connsiteX12" fmla="*/ 4444950 w 5611341"/>
                <a:gd name="connsiteY12" fmla="*/ 274320 h 3036020"/>
                <a:gd name="connsiteX13" fmla="*/ 4574490 w 5611341"/>
                <a:gd name="connsiteY13" fmla="*/ 1272540 h 3036020"/>
                <a:gd name="connsiteX14" fmla="*/ 4664244 w 5611341"/>
                <a:gd name="connsiteY14" fmla="*/ 2231514 h 3036020"/>
                <a:gd name="connsiteX15" fmla="*/ 5004543 w 5611341"/>
                <a:gd name="connsiteY15" fmla="*/ 2555082 h 3036020"/>
                <a:gd name="connsiteX16" fmla="*/ 5344796 w 5611341"/>
                <a:gd name="connsiteY16" fmla="*/ 2723783 h 3036020"/>
                <a:gd name="connsiteX17" fmla="*/ 5611341 w 5611341"/>
                <a:gd name="connsiteY17" fmla="*/ 2802632 h 3036020"/>
                <a:gd name="connsiteX0" fmla="*/ 0 w 5611341"/>
                <a:gd name="connsiteY0" fmla="*/ 3036020 h 3036020"/>
                <a:gd name="connsiteX1" fmla="*/ 260647 w 5611341"/>
                <a:gd name="connsiteY1" fmla="*/ 3028583 h 3036020"/>
                <a:gd name="connsiteX2" fmla="*/ 331738 w 5611341"/>
                <a:gd name="connsiteY2" fmla="*/ 2231609 h 3036020"/>
                <a:gd name="connsiteX3" fmla="*/ 383490 w 5611341"/>
                <a:gd name="connsiteY3" fmla="*/ 1584960 h 3036020"/>
                <a:gd name="connsiteX4" fmla="*/ 887271 w 5611341"/>
                <a:gd name="connsiteY4" fmla="*/ 1093288 h 3036020"/>
                <a:gd name="connsiteX5" fmla="*/ 1454859 w 5611341"/>
                <a:gd name="connsiteY5" fmla="*/ 579189 h 3036020"/>
                <a:gd name="connsiteX6" fmla="*/ 2085931 w 5611341"/>
                <a:gd name="connsiteY6" fmla="*/ 134175 h 3036020"/>
                <a:gd name="connsiteX7" fmla="*/ 2695716 w 5611341"/>
                <a:gd name="connsiteY7" fmla="*/ 24700 h 3036020"/>
                <a:gd name="connsiteX8" fmla="*/ 3362910 w 5611341"/>
                <a:gd name="connsiteY8" fmla="*/ 0 h 3036020"/>
                <a:gd name="connsiteX9" fmla="*/ 3751530 w 5611341"/>
                <a:gd name="connsiteY9" fmla="*/ 7620 h 3036020"/>
                <a:gd name="connsiteX10" fmla="*/ 3969385 w 5611341"/>
                <a:gd name="connsiteY10" fmla="*/ 74166 h 3036020"/>
                <a:gd name="connsiteX11" fmla="*/ 4264208 w 5611341"/>
                <a:gd name="connsiteY11" fmla="*/ 182339 h 3036020"/>
                <a:gd name="connsiteX12" fmla="*/ 4444950 w 5611341"/>
                <a:gd name="connsiteY12" fmla="*/ 274320 h 3036020"/>
                <a:gd name="connsiteX13" fmla="*/ 4574490 w 5611341"/>
                <a:gd name="connsiteY13" fmla="*/ 1272540 h 3036020"/>
                <a:gd name="connsiteX14" fmla="*/ 4664244 w 5611341"/>
                <a:gd name="connsiteY14" fmla="*/ 2231514 h 3036020"/>
                <a:gd name="connsiteX15" fmla="*/ 5004543 w 5611341"/>
                <a:gd name="connsiteY15" fmla="*/ 2555082 h 3036020"/>
                <a:gd name="connsiteX16" fmla="*/ 5344796 w 5611341"/>
                <a:gd name="connsiteY16" fmla="*/ 2723783 h 3036020"/>
                <a:gd name="connsiteX17" fmla="*/ 5611341 w 5611341"/>
                <a:gd name="connsiteY17" fmla="*/ 2802632 h 3036020"/>
                <a:gd name="connsiteX0" fmla="*/ 0 w 5611341"/>
                <a:gd name="connsiteY0" fmla="*/ 3036020 h 3036020"/>
                <a:gd name="connsiteX1" fmla="*/ 260647 w 5611341"/>
                <a:gd name="connsiteY1" fmla="*/ 3028583 h 3036020"/>
                <a:gd name="connsiteX2" fmla="*/ 331738 w 5611341"/>
                <a:gd name="connsiteY2" fmla="*/ 2231609 h 3036020"/>
                <a:gd name="connsiteX3" fmla="*/ 383490 w 5611341"/>
                <a:gd name="connsiteY3" fmla="*/ 1584960 h 3036020"/>
                <a:gd name="connsiteX4" fmla="*/ 887271 w 5611341"/>
                <a:gd name="connsiteY4" fmla="*/ 1093288 h 3036020"/>
                <a:gd name="connsiteX5" fmla="*/ 1454859 w 5611341"/>
                <a:gd name="connsiteY5" fmla="*/ 579189 h 3036020"/>
                <a:gd name="connsiteX6" fmla="*/ 2085931 w 5611341"/>
                <a:gd name="connsiteY6" fmla="*/ 134175 h 3036020"/>
                <a:gd name="connsiteX7" fmla="*/ 2695716 w 5611341"/>
                <a:gd name="connsiteY7" fmla="*/ 24700 h 3036020"/>
                <a:gd name="connsiteX8" fmla="*/ 3362910 w 5611341"/>
                <a:gd name="connsiteY8" fmla="*/ 0 h 3036020"/>
                <a:gd name="connsiteX9" fmla="*/ 3751530 w 5611341"/>
                <a:gd name="connsiteY9" fmla="*/ 7620 h 3036020"/>
                <a:gd name="connsiteX10" fmla="*/ 3969385 w 5611341"/>
                <a:gd name="connsiteY10" fmla="*/ 74166 h 3036020"/>
                <a:gd name="connsiteX11" fmla="*/ 4264208 w 5611341"/>
                <a:gd name="connsiteY11" fmla="*/ 182339 h 3036020"/>
                <a:gd name="connsiteX12" fmla="*/ 4444950 w 5611341"/>
                <a:gd name="connsiteY12" fmla="*/ 274320 h 3036020"/>
                <a:gd name="connsiteX13" fmla="*/ 4574490 w 5611341"/>
                <a:gd name="connsiteY13" fmla="*/ 1272540 h 3036020"/>
                <a:gd name="connsiteX14" fmla="*/ 4664244 w 5611341"/>
                <a:gd name="connsiteY14" fmla="*/ 2231514 h 3036020"/>
                <a:gd name="connsiteX15" fmla="*/ 5004543 w 5611341"/>
                <a:gd name="connsiteY15" fmla="*/ 2555082 h 3036020"/>
                <a:gd name="connsiteX16" fmla="*/ 5344796 w 5611341"/>
                <a:gd name="connsiteY16" fmla="*/ 2723783 h 3036020"/>
                <a:gd name="connsiteX17" fmla="*/ 5611341 w 5611341"/>
                <a:gd name="connsiteY17" fmla="*/ 2802632 h 3036020"/>
                <a:gd name="connsiteX0" fmla="*/ 0 w 5611341"/>
                <a:gd name="connsiteY0" fmla="*/ 3040081 h 3040081"/>
                <a:gd name="connsiteX1" fmla="*/ 260647 w 5611341"/>
                <a:gd name="connsiteY1" fmla="*/ 3032644 h 3040081"/>
                <a:gd name="connsiteX2" fmla="*/ 331738 w 5611341"/>
                <a:gd name="connsiteY2" fmla="*/ 2235670 h 3040081"/>
                <a:gd name="connsiteX3" fmla="*/ 383490 w 5611341"/>
                <a:gd name="connsiteY3" fmla="*/ 1589021 h 3040081"/>
                <a:gd name="connsiteX4" fmla="*/ 887271 w 5611341"/>
                <a:gd name="connsiteY4" fmla="*/ 1097349 h 3040081"/>
                <a:gd name="connsiteX5" fmla="*/ 1454859 w 5611341"/>
                <a:gd name="connsiteY5" fmla="*/ 583250 h 3040081"/>
                <a:gd name="connsiteX6" fmla="*/ 2038257 w 5611341"/>
                <a:gd name="connsiteY6" fmla="*/ 176626 h 3040081"/>
                <a:gd name="connsiteX7" fmla="*/ 2695716 w 5611341"/>
                <a:gd name="connsiteY7" fmla="*/ 28761 h 3040081"/>
                <a:gd name="connsiteX8" fmla="*/ 3362910 w 5611341"/>
                <a:gd name="connsiteY8" fmla="*/ 4061 h 3040081"/>
                <a:gd name="connsiteX9" fmla="*/ 3751530 w 5611341"/>
                <a:gd name="connsiteY9" fmla="*/ 11681 h 3040081"/>
                <a:gd name="connsiteX10" fmla="*/ 3969385 w 5611341"/>
                <a:gd name="connsiteY10" fmla="*/ 78227 h 3040081"/>
                <a:gd name="connsiteX11" fmla="*/ 4264208 w 5611341"/>
                <a:gd name="connsiteY11" fmla="*/ 186400 h 3040081"/>
                <a:gd name="connsiteX12" fmla="*/ 4444950 w 5611341"/>
                <a:gd name="connsiteY12" fmla="*/ 278381 h 3040081"/>
                <a:gd name="connsiteX13" fmla="*/ 4574490 w 5611341"/>
                <a:gd name="connsiteY13" fmla="*/ 1276601 h 3040081"/>
                <a:gd name="connsiteX14" fmla="*/ 4664244 w 5611341"/>
                <a:gd name="connsiteY14" fmla="*/ 2235575 h 3040081"/>
                <a:gd name="connsiteX15" fmla="*/ 5004543 w 5611341"/>
                <a:gd name="connsiteY15" fmla="*/ 2559143 h 3040081"/>
                <a:gd name="connsiteX16" fmla="*/ 5344796 w 5611341"/>
                <a:gd name="connsiteY16" fmla="*/ 2727844 h 3040081"/>
                <a:gd name="connsiteX17" fmla="*/ 5611341 w 5611341"/>
                <a:gd name="connsiteY17" fmla="*/ 2806693 h 3040081"/>
                <a:gd name="connsiteX0" fmla="*/ 0 w 5611341"/>
                <a:gd name="connsiteY0" fmla="*/ 3040081 h 3040081"/>
                <a:gd name="connsiteX1" fmla="*/ 260647 w 5611341"/>
                <a:gd name="connsiteY1" fmla="*/ 3032644 h 3040081"/>
                <a:gd name="connsiteX2" fmla="*/ 331738 w 5611341"/>
                <a:gd name="connsiteY2" fmla="*/ 2235670 h 3040081"/>
                <a:gd name="connsiteX3" fmla="*/ 383490 w 5611341"/>
                <a:gd name="connsiteY3" fmla="*/ 1589021 h 3040081"/>
                <a:gd name="connsiteX4" fmla="*/ 652966 w 5611341"/>
                <a:gd name="connsiteY4" fmla="*/ 1287197 h 3040081"/>
                <a:gd name="connsiteX5" fmla="*/ 1454859 w 5611341"/>
                <a:gd name="connsiteY5" fmla="*/ 583250 h 3040081"/>
                <a:gd name="connsiteX6" fmla="*/ 2038257 w 5611341"/>
                <a:gd name="connsiteY6" fmla="*/ 176626 h 3040081"/>
                <a:gd name="connsiteX7" fmla="*/ 2695716 w 5611341"/>
                <a:gd name="connsiteY7" fmla="*/ 28761 h 3040081"/>
                <a:gd name="connsiteX8" fmla="*/ 3362910 w 5611341"/>
                <a:gd name="connsiteY8" fmla="*/ 4061 h 3040081"/>
                <a:gd name="connsiteX9" fmla="*/ 3751530 w 5611341"/>
                <a:gd name="connsiteY9" fmla="*/ 11681 h 3040081"/>
                <a:gd name="connsiteX10" fmla="*/ 3969385 w 5611341"/>
                <a:gd name="connsiteY10" fmla="*/ 78227 h 3040081"/>
                <a:gd name="connsiteX11" fmla="*/ 4264208 w 5611341"/>
                <a:gd name="connsiteY11" fmla="*/ 186400 h 3040081"/>
                <a:gd name="connsiteX12" fmla="*/ 4444950 w 5611341"/>
                <a:gd name="connsiteY12" fmla="*/ 278381 h 3040081"/>
                <a:gd name="connsiteX13" fmla="*/ 4574490 w 5611341"/>
                <a:gd name="connsiteY13" fmla="*/ 1276601 h 3040081"/>
                <a:gd name="connsiteX14" fmla="*/ 4664244 w 5611341"/>
                <a:gd name="connsiteY14" fmla="*/ 2235575 h 3040081"/>
                <a:gd name="connsiteX15" fmla="*/ 5004543 w 5611341"/>
                <a:gd name="connsiteY15" fmla="*/ 2559143 h 3040081"/>
                <a:gd name="connsiteX16" fmla="*/ 5344796 w 5611341"/>
                <a:gd name="connsiteY16" fmla="*/ 2727844 h 3040081"/>
                <a:gd name="connsiteX17" fmla="*/ 5611341 w 5611341"/>
                <a:gd name="connsiteY17" fmla="*/ 2806693 h 3040081"/>
                <a:gd name="connsiteX0" fmla="*/ 0 w 5611341"/>
                <a:gd name="connsiteY0" fmla="*/ 3040081 h 3040081"/>
                <a:gd name="connsiteX1" fmla="*/ 260647 w 5611341"/>
                <a:gd name="connsiteY1" fmla="*/ 3032644 h 3040081"/>
                <a:gd name="connsiteX2" fmla="*/ 331738 w 5611341"/>
                <a:gd name="connsiteY2" fmla="*/ 2235670 h 3040081"/>
                <a:gd name="connsiteX3" fmla="*/ 383490 w 5611341"/>
                <a:gd name="connsiteY3" fmla="*/ 1589021 h 3040081"/>
                <a:gd name="connsiteX4" fmla="*/ 633755 w 5611341"/>
                <a:gd name="connsiteY4" fmla="*/ 1325619 h 3040081"/>
                <a:gd name="connsiteX5" fmla="*/ 1454859 w 5611341"/>
                <a:gd name="connsiteY5" fmla="*/ 583250 h 3040081"/>
                <a:gd name="connsiteX6" fmla="*/ 2038257 w 5611341"/>
                <a:gd name="connsiteY6" fmla="*/ 176626 h 3040081"/>
                <a:gd name="connsiteX7" fmla="*/ 2695716 w 5611341"/>
                <a:gd name="connsiteY7" fmla="*/ 28761 h 3040081"/>
                <a:gd name="connsiteX8" fmla="*/ 3362910 w 5611341"/>
                <a:gd name="connsiteY8" fmla="*/ 4061 h 3040081"/>
                <a:gd name="connsiteX9" fmla="*/ 3751530 w 5611341"/>
                <a:gd name="connsiteY9" fmla="*/ 11681 h 3040081"/>
                <a:gd name="connsiteX10" fmla="*/ 3969385 w 5611341"/>
                <a:gd name="connsiteY10" fmla="*/ 78227 h 3040081"/>
                <a:gd name="connsiteX11" fmla="*/ 4264208 w 5611341"/>
                <a:gd name="connsiteY11" fmla="*/ 186400 h 3040081"/>
                <a:gd name="connsiteX12" fmla="*/ 4444950 w 5611341"/>
                <a:gd name="connsiteY12" fmla="*/ 278381 h 3040081"/>
                <a:gd name="connsiteX13" fmla="*/ 4574490 w 5611341"/>
                <a:gd name="connsiteY13" fmla="*/ 1276601 h 3040081"/>
                <a:gd name="connsiteX14" fmla="*/ 4664244 w 5611341"/>
                <a:gd name="connsiteY14" fmla="*/ 2235575 h 3040081"/>
                <a:gd name="connsiteX15" fmla="*/ 5004543 w 5611341"/>
                <a:gd name="connsiteY15" fmla="*/ 2559143 h 3040081"/>
                <a:gd name="connsiteX16" fmla="*/ 5344796 w 5611341"/>
                <a:gd name="connsiteY16" fmla="*/ 2727844 h 3040081"/>
                <a:gd name="connsiteX17" fmla="*/ 5611341 w 5611341"/>
                <a:gd name="connsiteY17" fmla="*/ 2806693 h 3040081"/>
                <a:gd name="connsiteX0" fmla="*/ 0 w 5611341"/>
                <a:gd name="connsiteY0" fmla="*/ 3040081 h 3040081"/>
                <a:gd name="connsiteX1" fmla="*/ 260647 w 5611341"/>
                <a:gd name="connsiteY1" fmla="*/ 3032644 h 3040081"/>
                <a:gd name="connsiteX2" fmla="*/ 331738 w 5611341"/>
                <a:gd name="connsiteY2" fmla="*/ 2235670 h 3040081"/>
                <a:gd name="connsiteX3" fmla="*/ 383490 w 5611341"/>
                <a:gd name="connsiteY3" fmla="*/ 1589021 h 3040081"/>
                <a:gd name="connsiteX4" fmla="*/ 633755 w 5611341"/>
                <a:gd name="connsiteY4" fmla="*/ 1325619 h 3040081"/>
                <a:gd name="connsiteX5" fmla="*/ 1454859 w 5611341"/>
                <a:gd name="connsiteY5" fmla="*/ 583250 h 3040081"/>
                <a:gd name="connsiteX6" fmla="*/ 2038257 w 5611341"/>
                <a:gd name="connsiteY6" fmla="*/ 176626 h 3040081"/>
                <a:gd name="connsiteX7" fmla="*/ 2695716 w 5611341"/>
                <a:gd name="connsiteY7" fmla="*/ 28761 h 3040081"/>
                <a:gd name="connsiteX8" fmla="*/ 3362910 w 5611341"/>
                <a:gd name="connsiteY8" fmla="*/ 4061 h 3040081"/>
                <a:gd name="connsiteX9" fmla="*/ 3751530 w 5611341"/>
                <a:gd name="connsiteY9" fmla="*/ 11681 h 3040081"/>
                <a:gd name="connsiteX10" fmla="*/ 3969385 w 5611341"/>
                <a:gd name="connsiteY10" fmla="*/ 78227 h 3040081"/>
                <a:gd name="connsiteX11" fmla="*/ 4264208 w 5611341"/>
                <a:gd name="connsiteY11" fmla="*/ 186400 h 3040081"/>
                <a:gd name="connsiteX12" fmla="*/ 4444950 w 5611341"/>
                <a:gd name="connsiteY12" fmla="*/ 278381 h 3040081"/>
                <a:gd name="connsiteX13" fmla="*/ 4574490 w 5611341"/>
                <a:gd name="connsiteY13" fmla="*/ 1276601 h 3040081"/>
                <a:gd name="connsiteX14" fmla="*/ 4675384 w 5611341"/>
                <a:gd name="connsiteY14" fmla="*/ 2422620 h 3040081"/>
                <a:gd name="connsiteX15" fmla="*/ 5004543 w 5611341"/>
                <a:gd name="connsiteY15" fmla="*/ 2559143 h 3040081"/>
                <a:gd name="connsiteX16" fmla="*/ 5344796 w 5611341"/>
                <a:gd name="connsiteY16" fmla="*/ 2727844 h 3040081"/>
                <a:gd name="connsiteX17" fmla="*/ 5611341 w 5611341"/>
                <a:gd name="connsiteY17" fmla="*/ 2806693 h 3040081"/>
                <a:gd name="connsiteX0" fmla="*/ 0 w 5611341"/>
                <a:gd name="connsiteY0" fmla="*/ 3040081 h 3040081"/>
                <a:gd name="connsiteX1" fmla="*/ 260647 w 5611341"/>
                <a:gd name="connsiteY1" fmla="*/ 3032644 h 3040081"/>
                <a:gd name="connsiteX2" fmla="*/ 331738 w 5611341"/>
                <a:gd name="connsiteY2" fmla="*/ 2235670 h 3040081"/>
                <a:gd name="connsiteX3" fmla="*/ 383490 w 5611341"/>
                <a:gd name="connsiteY3" fmla="*/ 1589021 h 3040081"/>
                <a:gd name="connsiteX4" fmla="*/ 633755 w 5611341"/>
                <a:gd name="connsiteY4" fmla="*/ 1325619 h 3040081"/>
                <a:gd name="connsiteX5" fmla="*/ 1454859 w 5611341"/>
                <a:gd name="connsiteY5" fmla="*/ 583250 h 3040081"/>
                <a:gd name="connsiteX6" fmla="*/ 2038257 w 5611341"/>
                <a:gd name="connsiteY6" fmla="*/ 176626 h 3040081"/>
                <a:gd name="connsiteX7" fmla="*/ 2695716 w 5611341"/>
                <a:gd name="connsiteY7" fmla="*/ 28761 h 3040081"/>
                <a:gd name="connsiteX8" fmla="*/ 3362910 w 5611341"/>
                <a:gd name="connsiteY8" fmla="*/ 4061 h 3040081"/>
                <a:gd name="connsiteX9" fmla="*/ 3751530 w 5611341"/>
                <a:gd name="connsiteY9" fmla="*/ 11681 h 3040081"/>
                <a:gd name="connsiteX10" fmla="*/ 3969385 w 5611341"/>
                <a:gd name="connsiteY10" fmla="*/ 78227 h 3040081"/>
                <a:gd name="connsiteX11" fmla="*/ 4264208 w 5611341"/>
                <a:gd name="connsiteY11" fmla="*/ 186400 h 3040081"/>
                <a:gd name="connsiteX12" fmla="*/ 4444950 w 5611341"/>
                <a:gd name="connsiteY12" fmla="*/ 278381 h 3040081"/>
                <a:gd name="connsiteX13" fmla="*/ 4574490 w 5611341"/>
                <a:gd name="connsiteY13" fmla="*/ 1276601 h 3040081"/>
                <a:gd name="connsiteX14" fmla="*/ 4686525 w 5611341"/>
                <a:gd name="connsiteY14" fmla="*/ 2519245 h 3040081"/>
                <a:gd name="connsiteX15" fmla="*/ 5004543 w 5611341"/>
                <a:gd name="connsiteY15" fmla="*/ 2559143 h 3040081"/>
                <a:gd name="connsiteX16" fmla="*/ 5344796 w 5611341"/>
                <a:gd name="connsiteY16" fmla="*/ 2727844 h 3040081"/>
                <a:gd name="connsiteX17" fmla="*/ 5611341 w 5611341"/>
                <a:gd name="connsiteY17" fmla="*/ 2806693 h 3040081"/>
                <a:gd name="connsiteX0" fmla="*/ 0 w 5611341"/>
                <a:gd name="connsiteY0" fmla="*/ 3040081 h 3040081"/>
                <a:gd name="connsiteX1" fmla="*/ 260647 w 5611341"/>
                <a:gd name="connsiteY1" fmla="*/ 3032644 h 3040081"/>
                <a:gd name="connsiteX2" fmla="*/ 331738 w 5611341"/>
                <a:gd name="connsiteY2" fmla="*/ 2235670 h 3040081"/>
                <a:gd name="connsiteX3" fmla="*/ 383490 w 5611341"/>
                <a:gd name="connsiteY3" fmla="*/ 1589021 h 3040081"/>
                <a:gd name="connsiteX4" fmla="*/ 633755 w 5611341"/>
                <a:gd name="connsiteY4" fmla="*/ 1325619 h 3040081"/>
                <a:gd name="connsiteX5" fmla="*/ 1454859 w 5611341"/>
                <a:gd name="connsiteY5" fmla="*/ 583250 h 3040081"/>
                <a:gd name="connsiteX6" fmla="*/ 2038257 w 5611341"/>
                <a:gd name="connsiteY6" fmla="*/ 176626 h 3040081"/>
                <a:gd name="connsiteX7" fmla="*/ 2695716 w 5611341"/>
                <a:gd name="connsiteY7" fmla="*/ 28761 h 3040081"/>
                <a:gd name="connsiteX8" fmla="*/ 3362910 w 5611341"/>
                <a:gd name="connsiteY8" fmla="*/ 4061 h 3040081"/>
                <a:gd name="connsiteX9" fmla="*/ 3751530 w 5611341"/>
                <a:gd name="connsiteY9" fmla="*/ 11681 h 3040081"/>
                <a:gd name="connsiteX10" fmla="*/ 3969385 w 5611341"/>
                <a:gd name="connsiteY10" fmla="*/ 78227 h 3040081"/>
                <a:gd name="connsiteX11" fmla="*/ 4264208 w 5611341"/>
                <a:gd name="connsiteY11" fmla="*/ 186400 h 3040081"/>
                <a:gd name="connsiteX12" fmla="*/ 4444950 w 5611341"/>
                <a:gd name="connsiteY12" fmla="*/ 278381 h 3040081"/>
                <a:gd name="connsiteX13" fmla="*/ 4574490 w 5611341"/>
                <a:gd name="connsiteY13" fmla="*/ 1276601 h 3040081"/>
                <a:gd name="connsiteX14" fmla="*/ 4697665 w 5611341"/>
                <a:gd name="connsiteY14" fmla="*/ 2519046 h 3040081"/>
                <a:gd name="connsiteX15" fmla="*/ 5004543 w 5611341"/>
                <a:gd name="connsiteY15" fmla="*/ 2559143 h 3040081"/>
                <a:gd name="connsiteX16" fmla="*/ 5344796 w 5611341"/>
                <a:gd name="connsiteY16" fmla="*/ 2727844 h 3040081"/>
                <a:gd name="connsiteX17" fmla="*/ 5611341 w 5611341"/>
                <a:gd name="connsiteY17" fmla="*/ 2806693 h 3040081"/>
                <a:gd name="connsiteX0" fmla="*/ 0 w 5611341"/>
                <a:gd name="connsiteY0" fmla="*/ 3040081 h 3040081"/>
                <a:gd name="connsiteX1" fmla="*/ 260647 w 5611341"/>
                <a:gd name="connsiteY1" fmla="*/ 3032644 h 3040081"/>
                <a:gd name="connsiteX2" fmla="*/ 331738 w 5611341"/>
                <a:gd name="connsiteY2" fmla="*/ 2235670 h 3040081"/>
                <a:gd name="connsiteX3" fmla="*/ 383490 w 5611341"/>
                <a:gd name="connsiteY3" fmla="*/ 1589021 h 3040081"/>
                <a:gd name="connsiteX4" fmla="*/ 633755 w 5611341"/>
                <a:gd name="connsiteY4" fmla="*/ 1325619 h 3040081"/>
                <a:gd name="connsiteX5" fmla="*/ 1454859 w 5611341"/>
                <a:gd name="connsiteY5" fmla="*/ 583250 h 3040081"/>
                <a:gd name="connsiteX6" fmla="*/ 2038257 w 5611341"/>
                <a:gd name="connsiteY6" fmla="*/ 176626 h 3040081"/>
                <a:gd name="connsiteX7" fmla="*/ 2695716 w 5611341"/>
                <a:gd name="connsiteY7" fmla="*/ 28761 h 3040081"/>
                <a:gd name="connsiteX8" fmla="*/ 3362910 w 5611341"/>
                <a:gd name="connsiteY8" fmla="*/ 4061 h 3040081"/>
                <a:gd name="connsiteX9" fmla="*/ 3751530 w 5611341"/>
                <a:gd name="connsiteY9" fmla="*/ 11681 h 3040081"/>
                <a:gd name="connsiteX10" fmla="*/ 3969385 w 5611341"/>
                <a:gd name="connsiteY10" fmla="*/ 78227 h 3040081"/>
                <a:gd name="connsiteX11" fmla="*/ 4264208 w 5611341"/>
                <a:gd name="connsiteY11" fmla="*/ 186400 h 3040081"/>
                <a:gd name="connsiteX12" fmla="*/ 4444950 w 5611341"/>
                <a:gd name="connsiteY12" fmla="*/ 278381 h 3040081"/>
                <a:gd name="connsiteX13" fmla="*/ 4574490 w 5611341"/>
                <a:gd name="connsiteY13" fmla="*/ 1276601 h 3040081"/>
                <a:gd name="connsiteX14" fmla="*/ 4675253 w 5611341"/>
                <a:gd name="connsiteY14" fmla="*/ 2464614 h 3040081"/>
                <a:gd name="connsiteX15" fmla="*/ 5004543 w 5611341"/>
                <a:gd name="connsiteY15" fmla="*/ 2559143 h 3040081"/>
                <a:gd name="connsiteX16" fmla="*/ 5344796 w 5611341"/>
                <a:gd name="connsiteY16" fmla="*/ 2727844 h 3040081"/>
                <a:gd name="connsiteX17" fmla="*/ 5611341 w 5611341"/>
                <a:gd name="connsiteY17" fmla="*/ 2806693 h 3040081"/>
                <a:gd name="connsiteX0" fmla="*/ 0 w 5611341"/>
                <a:gd name="connsiteY0" fmla="*/ 3040081 h 3040081"/>
                <a:gd name="connsiteX1" fmla="*/ 260647 w 5611341"/>
                <a:gd name="connsiteY1" fmla="*/ 3032644 h 3040081"/>
                <a:gd name="connsiteX2" fmla="*/ 331738 w 5611341"/>
                <a:gd name="connsiteY2" fmla="*/ 2235670 h 3040081"/>
                <a:gd name="connsiteX3" fmla="*/ 383490 w 5611341"/>
                <a:gd name="connsiteY3" fmla="*/ 1589021 h 3040081"/>
                <a:gd name="connsiteX4" fmla="*/ 633755 w 5611341"/>
                <a:gd name="connsiteY4" fmla="*/ 1325619 h 3040081"/>
                <a:gd name="connsiteX5" fmla="*/ 1454859 w 5611341"/>
                <a:gd name="connsiteY5" fmla="*/ 583250 h 3040081"/>
                <a:gd name="connsiteX6" fmla="*/ 2038257 w 5611341"/>
                <a:gd name="connsiteY6" fmla="*/ 176626 h 3040081"/>
                <a:gd name="connsiteX7" fmla="*/ 2695716 w 5611341"/>
                <a:gd name="connsiteY7" fmla="*/ 28761 h 3040081"/>
                <a:gd name="connsiteX8" fmla="*/ 3362910 w 5611341"/>
                <a:gd name="connsiteY8" fmla="*/ 4061 h 3040081"/>
                <a:gd name="connsiteX9" fmla="*/ 3751530 w 5611341"/>
                <a:gd name="connsiteY9" fmla="*/ 11681 h 3040081"/>
                <a:gd name="connsiteX10" fmla="*/ 3969385 w 5611341"/>
                <a:gd name="connsiteY10" fmla="*/ 78227 h 3040081"/>
                <a:gd name="connsiteX11" fmla="*/ 4264208 w 5611341"/>
                <a:gd name="connsiteY11" fmla="*/ 186400 h 3040081"/>
                <a:gd name="connsiteX12" fmla="*/ 4444950 w 5611341"/>
                <a:gd name="connsiteY12" fmla="*/ 278381 h 3040081"/>
                <a:gd name="connsiteX13" fmla="*/ 4574490 w 5611341"/>
                <a:gd name="connsiteY13" fmla="*/ 1276601 h 3040081"/>
                <a:gd name="connsiteX14" fmla="*/ 4675253 w 5611341"/>
                <a:gd name="connsiteY14" fmla="*/ 2464614 h 3040081"/>
                <a:gd name="connsiteX15" fmla="*/ 5026190 w 5611341"/>
                <a:gd name="connsiteY15" fmla="*/ 2654235 h 3040081"/>
                <a:gd name="connsiteX16" fmla="*/ 5344796 w 5611341"/>
                <a:gd name="connsiteY16" fmla="*/ 2727844 h 3040081"/>
                <a:gd name="connsiteX17" fmla="*/ 5611341 w 5611341"/>
                <a:gd name="connsiteY17" fmla="*/ 2806693 h 3040081"/>
                <a:gd name="connsiteX0" fmla="*/ 0 w 5611341"/>
                <a:gd name="connsiteY0" fmla="*/ 3040081 h 3040081"/>
                <a:gd name="connsiteX1" fmla="*/ 260647 w 5611341"/>
                <a:gd name="connsiteY1" fmla="*/ 3032644 h 3040081"/>
                <a:gd name="connsiteX2" fmla="*/ 331738 w 5611341"/>
                <a:gd name="connsiteY2" fmla="*/ 2235670 h 3040081"/>
                <a:gd name="connsiteX3" fmla="*/ 383490 w 5611341"/>
                <a:gd name="connsiteY3" fmla="*/ 1589021 h 3040081"/>
                <a:gd name="connsiteX4" fmla="*/ 633755 w 5611341"/>
                <a:gd name="connsiteY4" fmla="*/ 1325619 h 3040081"/>
                <a:gd name="connsiteX5" fmla="*/ 1454859 w 5611341"/>
                <a:gd name="connsiteY5" fmla="*/ 583250 h 3040081"/>
                <a:gd name="connsiteX6" fmla="*/ 2038257 w 5611341"/>
                <a:gd name="connsiteY6" fmla="*/ 176626 h 3040081"/>
                <a:gd name="connsiteX7" fmla="*/ 2695716 w 5611341"/>
                <a:gd name="connsiteY7" fmla="*/ 28761 h 3040081"/>
                <a:gd name="connsiteX8" fmla="*/ 3362910 w 5611341"/>
                <a:gd name="connsiteY8" fmla="*/ 4061 h 3040081"/>
                <a:gd name="connsiteX9" fmla="*/ 3751530 w 5611341"/>
                <a:gd name="connsiteY9" fmla="*/ 11681 h 3040081"/>
                <a:gd name="connsiteX10" fmla="*/ 3969385 w 5611341"/>
                <a:gd name="connsiteY10" fmla="*/ 78227 h 3040081"/>
                <a:gd name="connsiteX11" fmla="*/ 4264208 w 5611341"/>
                <a:gd name="connsiteY11" fmla="*/ 186400 h 3040081"/>
                <a:gd name="connsiteX12" fmla="*/ 4444950 w 5611341"/>
                <a:gd name="connsiteY12" fmla="*/ 278381 h 3040081"/>
                <a:gd name="connsiteX13" fmla="*/ 4574490 w 5611341"/>
                <a:gd name="connsiteY13" fmla="*/ 1276601 h 3040081"/>
                <a:gd name="connsiteX14" fmla="*/ 4675253 w 5611341"/>
                <a:gd name="connsiteY14" fmla="*/ 2464614 h 3040081"/>
                <a:gd name="connsiteX15" fmla="*/ 5026190 w 5611341"/>
                <a:gd name="connsiteY15" fmla="*/ 2654235 h 3040081"/>
                <a:gd name="connsiteX16" fmla="*/ 5335191 w 5611341"/>
                <a:gd name="connsiteY16" fmla="*/ 2756663 h 3040081"/>
                <a:gd name="connsiteX17" fmla="*/ 5611341 w 5611341"/>
                <a:gd name="connsiteY17" fmla="*/ 2806693 h 3040081"/>
                <a:gd name="connsiteX0" fmla="*/ 0 w 5611341"/>
                <a:gd name="connsiteY0" fmla="*/ 3040081 h 3040081"/>
                <a:gd name="connsiteX1" fmla="*/ 260647 w 5611341"/>
                <a:gd name="connsiteY1" fmla="*/ 3032644 h 3040081"/>
                <a:gd name="connsiteX2" fmla="*/ 331738 w 5611341"/>
                <a:gd name="connsiteY2" fmla="*/ 2235670 h 3040081"/>
                <a:gd name="connsiteX3" fmla="*/ 383490 w 5611341"/>
                <a:gd name="connsiteY3" fmla="*/ 1589021 h 3040081"/>
                <a:gd name="connsiteX4" fmla="*/ 633755 w 5611341"/>
                <a:gd name="connsiteY4" fmla="*/ 1325619 h 3040081"/>
                <a:gd name="connsiteX5" fmla="*/ 1454859 w 5611341"/>
                <a:gd name="connsiteY5" fmla="*/ 583250 h 3040081"/>
                <a:gd name="connsiteX6" fmla="*/ 2038257 w 5611341"/>
                <a:gd name="connsiteY6" fmla="*/ 176626 h 3040081"/>
                <a:gd name="connsiteX7" fmla="*/ 2695716 w 5611341"/>
                <a:gd name="connsiteY7" fmla="*/ 28761 h 3040081"/>
                <a:gd name="connsiteX8" fmla="*/ 3362910 w 5611341"/>
                <a:gd name="connsiteY8" fmla="*/ 4061 h 3040081"/>
                <a:gd name="connsiteX9" fmla="*/ 3751530 w 5611341"/>
                <a:gd name="connsiteY9" fmla="*/ 11681 h 3040081"/>
                <a:gd name="connsiteX10" fmla="*/ 3969385 w 5611341"/>
                <a:gd name="connsiteY10" fmla="*/ 78227 h 3040081"/>
                <a:gd name="connsiteX11" fmla="*/ 4264208 w 5611341"/>
                <a:gd name="connsiteY11" fmla="*/ 186400 h 3040081"/>
                <a:gd name="connsiteX12" fmla="*/ 4444950 w 5611341"/>
                <a:gd name="connsiteY12" fmla="*/ 278381 h 3040081"/>
                <a:gd name="connsiteX13" fmla="*/ 4574490 w 5611341"/>
                <a:gd name="connsiteY13" fmla="*/ 1276601 h 3040081"/>
                <a:gd name="connsiteX14" fmla="*/ 4675253 w 5611341"/>
                <a:gd name="connsiteY14" fmla="*/ 2464614 h 3040081"/>
                <a:gd name="connsiteX15" fmla="*/ 5026190 w 5611341"/>
                <a:gd name="connsiteY15" fmla="*/ 2654235 h 3040081"/>
                <a:gd name="connsiteX16" fmla="*/ 5335191 w 5611341"/>
                <a:gd name="connsiteY16" fmla="*/ 2756663 h 3040081"/>
                <a:gd name="connsiteX17" fmla="*/ 5611341 w 5611341"/>
                <a:gd name="connsiteY17" fmla="*/ 2806693 h 3040081"/>
                <a:gd name="connsiteX0" fmla="*/ 0 w 5611341"/>
                <a:gd name="connsiteY0" fmla="*/ 3040081 h 3040081"/>
                <a:gd name="connsiteX1" fmla="*/ 260647 w 5611341"/>
                <a:gd name="connsiteY1" fmla="*/ 3032644 h 3040081"/>
                <a:gd name="connsiteX2" fmla="*/ 331738 w 5611341"/>
                <a:gd name="connsiteY2" fmla="*/ 2235670 h 3040081"/>
                <a:gd name="connsiteX3" fmla="*/ 383490 w 5611341"/>
                <a:gd name="connsiteY3" fmla="*/ 1589021 h 3040081"/>
                <a:gd name="connsiteX4" fmla="*/ 633755 w 5611341"/>
                <a:gd name="connsiteY4" fmla="*/ 1325619 h 3040081"/>
                <a:gd name="connsiteX5" fmla="*/ 1454859 w 5611341"/>
                <a:gd name="connsiteY5" fmla="*/ 583250 h 3040081"/>
                <a:gd name="connsiteX6" fmla="*/ 2038257 w 5611341"/>
                <a:gd name="connsiteY6" fmla="*/ 176626 h 3040081"/>
                <a:gd name="connsiteX7" fmla="*/ 2695716 w 5611341"/>
                <a:gd name="connsiteY7" fmla="*/ 28761 h 3040081"/>
                <a:gd name="connsiteX8" fmla="*/ 3362910 w 5611341"/>
                <a:gd name="connsiteY8" fmla="*/ 4061 h 3040081"/>
                <a:gd name="connsiteX9" fmla="*/ 3751530 w 5611341"/>
                <a:gd name="connsiteY9" fmla="*/ 11681 h 3040081"/>
                <a:gd name="connsiteX10" fmla="*/ 3969385 w 5611341"/>
                <a:gd name="connsiteY10" fmla="*/ 78227 h 3040081"/>
                <a:gd name="connsiteX11" fmla="*/ 4264208 w 5611341"/>
                <a:gd name="connsiteY11" fmla="*/ 186400 h 3040081"/>
                <a:gd name="connsiteX12" fmla="*/ 4444950 w 5611341"/>
                <a:gd name="connsiteY12" fmla="*/ 278381 h 3040081"/>
                <a:gd name="connsiteX13" fmla="*/ 4574490 w 5611341"/>
                <a:gd name="connsiteY13" fmla="*/ 1276601 h 3040081"/>
                <a:gd name="connsiteX14" fmla="*/ 4675253 w 5611341"/>
                <a:gd name="connsiteY14" fmla="*/ 2464614 h 3040081"/>
                <a:gd name="connsiteX15" fmla="*/ 5026190 w 5611341"/>
                <a:gd name="connsiteY15" fmla="*/ 2654235 h 3040081"/>
                <a:gd name="connsiteX16" fmla="*/ 5335191 w 5611341"/>
                <a:gd name="connsiteY16" fmla="*/ 2756663 h 3040081"/>
                <a:gd name="connsiteX17" fmla="*/ 5611341 w 5611341"/>
                <a:gd name="connsiteY17" fmla="*/ 2806693 h 3040081"/>
                <a:gd name="connsiteX0" fmla="*/ 0 w 5611341"/>
                <a:gd name="connsiteY0" fmla="*/ 3040081 h 3040081"/>
                <a:gd name="connsiteX1" fmla="*/ 260647 w 5611341"/>
                <a:gd name="connsiteY1" fmla="*/ 3032644 h 3040081"/>
                <a:gd name="connsiteX2" fmla="*/ 331738 w 5611341"/>
                <a:gd name="connsiteY2" fmla="*/ 2235670 h 3040081"/>
                <a:gd name="connsiteX3" fmla="*/ 383490 w 5611341"/>
                <a:gd name="connsiteY3" fmla="*/ 1589021 h 3040081"/>
                <a:gd name="connsiteX4" fmla="*/ 633755 w 5611341"/>
                <a:gd name="connsiteY4" fmla="*/ 1325619 h 3040081"/>
                <a:gd name="connsiteX5" fmla="*/ 1454859 w 5611341"/>
                <a:gd name="connsiteY5" fmla="*/ 583250 h 3040081"/>
                <a:gd name="connsiteX6" fmla="*/ 2038257 w 5611341"/>
                <a:gd name="connsiteY6" fmla="*/ 176626 h 3040081"/>
                <a:gd name="connsiteX7" fmla="*/ 2695716 w 5611341"/>
                <a:gd name="connsiteY7" fmla="*/ 28761 h 3040081"/>
                <a:gd name="connsiteX8" fmla="*/ 3362910 w 5611341"/>
                <a:gd name="connsiteY8" fmla="*/ 4061 h 3040081"/>
                <a:gd name="connsiteX9" fmla="*/ 3751530 w 5611341"/>
                <a:gd name="connsiteY9" fmla="*/ 11681 h 3040081"/>
                <a:gd name="connsiteX10" fmla="*/ 3969385 w 5611341"/>
                <a:gd name="connsiteY10" fmla="*/ 78227 h 3040081"/>
                <a:gd name="connsiteX11" fmla="*/ 4264208 w 5611341"/>
                <a:gd name="connsiteY11" fmla="*/ 186400 h 3040081"/>
                <a:gd name="connsiteX12" fmla="*/ 4444950 w 5611341"/>
                <a:gd name="connsiteY12" fmla="*/ 278381 h 3040081"/>
                <a:gd name="connsiteX13" fmla="*/ 4574490 w 5611341"/>
                <a:gd name="connsiteY13" fmla="*/ 1276601 h 3040081"/>
                <a:gd name="connsiteX14" fmla="*/ 4675253 w 5611341"/>
                <a:gd name="connsiteY14" fmla="*/ 2464614 h 3040081"/>
                <a:gd name="connsiteX15" fmla="*/ 5026190 w 5611341"/>
                <a:gd name="connsiteY15" fmla="*/ 2654235 h 3040081"/>
                <a:gd name="connsiteX16" fmla="*/ 5335191 w 5611341"/>
                <a:gd name="connsiteY16" fmla="*/ 2756663 h 3040081"/>
                <a:gd name="connsiteX17" fmla="*/ 5611341 w 5611341"/>
                <a:gd name="connsiteY17" fmla="*/ 2806693 h 3040081"/>
                <a:gd name="connsiteX0" fmla="*/ 0 w 5611341"/>
                <a:gd name="connsiteY0" fmla="*/ 3040081 h 3040081"/>
                <a:gd name="connsiteX1" fmla="*/ 260647 w 5611341"/>
                <a:gd name="connsiteY1" fmla="*/ 3032644 h 3040081"/>
                <a:gd name="connsiteX2" fmla="*/ 331738 w 5611341"/>
                <a:gd name="connsiteY2" fmla="*/ 2235670 h 3040081"/>
                <a:gd name="connsiteX3" fmla="*/ 383490 w 5611341"/>
                <a:gd name="connsiteY3" fmla="*/ 1589021 h 3040081"/>
                <a:gd name="connsiteX4" fmla="*/ 633755 w 5611341"/>
                <a:gd name="connsiteY4" fmla="*/ 1325619 h 3040081"/>
                <a:gd name="connsiteX5" fmla="*/ 1454859 w 5611341"/>
                <a:gd name="connsiteY5" fmla="*/ 583250 h 3040081"/>
                <a:gd name="connsiteX6" fmla="*/ 2038257 w 5611341"/>
                <a:gd name="connsiteY6" fmla="*/ 176626 h 3040081"/>
                <a:gd name="connsiteX7" fmla="*/ 2695716 w 5611341"/>
                <a:gd name="connsiteY7" fmla="*/ 28761 h 3040081"/>
                <a:gd name="connsiteX8" fmla="*/ 3362910 w 5611341"/>
                <a:gd name="connsiteY8" fmla="*/ 4061 h 3040081"/>
                <a:gd name="connsiteX9" fmla="*/ 3751530 w 5611341"/>
                <a:gd name="connsiteY9" fmla="*/ 11681 h 3040081"/>
                <a:gd name="connsiteX10" fmla="*/ 3969385 w 5611341"/>
                <a:gd name="connsiteY10" fmla="*/ 78227 h 3040081"/>
                <a:gd name="connsiteX11" fmla="*/ 4264208 w 5611341"/>
                <a:gd name="connsiteY11" fmla="*/ 186400 h 3040081"/>
                <a:gd name="connsiteX12" fmla="*/ 4444950 w 5611341"/>
                <a:gd name="connsiteY12" fmla="*/ 278381 h 3040081"/>
                <a:gd name="connsiteX13" fmla="*/ 4574490 w 5611341"/>
                <a:gd name="connsiteY13" fmla="*/ 1276601 h 3040081"/>
                <a:gd name="connsiteX14" fmla="*/ 4675253 w 5611341"/>
                <a:gd name="connsiteY14" fmla="*/ 2464614 h 3040081"/>
                <a:gd name="connsiteX15" fmla="*/ 4944609 w 5611341"/>
                <a:gd name="connsiteY15" fmla="*/ 2633291 h 3040081"/>
                <a:gd name="connsiteX16" fmla="*/ 5335191 w 5611341"/>
                <a:gd name="connsiteY16" fmla="*/ 2756663 h 3040081"/>
                <a:gd name="connsiteX17" fmla="*/ 5611341 w 5611341"/>
                <a:gd name="connsiteY17" fmla="*/ 2806693 h 3040081"/>
                <a:gd name="connsiteX0" fmla="*/ 0 w 5611341"/>
                <a:gd name="connsiteY0" fmla="*/ 3040081 h 3040081"/>
                <a:gd name="connsiteX1" fmla="*/ 260647 w 5611341"/>
                <a:gd name="connsiteY1" fmla="*/ 3032644 h 3040081"/>
                <a:gd name="connsiteX2" fmla="*/ 331738 w 5611341"/>
                <a:gd name="connsiteY2" fmla="*/ 2235670 h 3040081"/>
                <a:gd name="connsiteX3" fmla="*/ 383490 w 5611341"/>
                <a:gd name="connsiteY3" fmla="*/ 1589021 h 3040081"/>
                <a:gd name="connsiteX4" fmla="*/ 633755 w 5611341"/>
                <a:gd name="connsiteY4" fmla="*/ 1325619 h 3040081"/>
                <a:gd name="connsiteX5" fmla="*/ 1454859 w 5611341"/>
                <a:gd name="connsiteY5" fmla="*/ 583250 h 3040081"/>
                <a:gd name="connsiteX6" fmla="*/ 2038257 w 5611341"/>
                <a:gd name="connsiteY6" fmla="*/ 176626 h 3040081"/>
                <a:gd name="connsiteX7" fmla="*/ 2695716 w 5611341"/>
                <a:gd name="connsiteY7" fmla="*/ 28761 h 3040081"/>
                <a:gd name="connsiteX8" fmla="*/ 3362910 w 5611341"/>
                <a:gd name="connsiteY8" fmla="*/ 4061 h 3040081"/>
                <a:gd name="connsiteX9" fmla="*/ 3751530 w 5611341"/>
                <a:gd name="connsiteY9" fmla="*/ 11681 h 3040081"/>
                <a:gd name="connsiteX10" fmla="*/ 3969385 w 5611341"/>
                <a:gd name="connsiteY10" fmla="*/ 78227 h 3040081"/>
                <a:gd name="connsiteX11" fmla="*/ 4264208 w 5611341"/>
                <a:gd name="connsiteY11" fmla="*/ 186400 h 3040081"/>
                <a:gd name="connsiteX12" fmla="*/ 4444950 w 5611341"/>
                <a:gd name="connsiteY12" fmla="*/ 278381 h 3040081"/>
                <a:gd name="connsiteX13" fmla="*/ 4574490 w 5611341"/>
                <a:gd name="connsiteY13" fmla="*/ 1276601 h 3040081"/>
                <a:gd name="connsiteX14" fmla="*/ 4675253 w 5611341"/>
                <a:gd name="connsiteY14" fmla="*/ 2464614 h 3040081"/>
                <a:gd name="connsiteX15" fmla="*/ 4944609 w 5611341"/>
                <a:gd name="connsiteY15" fmla="*/ 2633291 h 3040081"/>
                <a:gd name="connsiteX16" fmla="*/ 5335191 w 5611341"/>
                <a:gd name="connsiteY16" fmla="*/ 2756663 h 3040081"/>
                <a:gd name="connsiteX17" fmla="*/ 5611341 w 5611341"/>
                <a:gd name="connsiteY17" fmla="*/ 2806693 h 3040081"/>
                <a:gd name="connsiteX0" fmla="*/ 0 w 5611341"/>
                <a:gd name="connsiteY0" fmla="*/ 3040081 h 3040081"/>
                <a:gd name="connsiteX1" fmla="*/ 260647 w 5611341"/>
                <a:gd name="connsiteY1" fmla="*/ 3032644 h 3040081"/>
                <a:gd name="connsiteX2" fmla="*/ 331738 w 5611341"/>
                <a:gd name="connsiteY2" fmla="*/ 2235670 h 3040081"/>
                <a:gd name="connsiteX3" fmla="*/ 383490 w 5611341"/>
                <a:gd name="connsiteY3" fmla="*/ 1589021 h 3040081"/>
                <a:gd name="connsiteX4" fmla="*/ 633755 w 5611341"/>
                <a:gd name="connsiteY4" fmla="*/ 1325619 h 3040081"/>
                <a:gd name="connsiteX5" fmla="*/ 1454859 w 5611341"/>
                <a:gd name="connsiteY5" fmla="*/ 583250 h 3040081"/>
                <a:gd name="connsiteX6" fmla="*/ 2038257 w 5611341"/>
                <a:gd name="connsiteY6" fmla="*/ 176626 h 3040081"/>
                <a:gd name="connsiteX7" fmla="*/ 2695716 w 5611341"/>
                <a:gd name="connsiteY7" fmla="*/ 28761 h 3040081"/>
                <a:gd name="connsiteX8" fmla="*/ 3362910 w 5611341"/>
                <a:gd name="connsiteY8" fmla="*/ 4061 h 3040081"/>
                <a:gd name="connsiteX9" fmla="*/ 3751530 w 5611341"/>
                <a:gd name="connsiteY9" fmla="*/ 11681 h 3040081"/>
                <a:gd name="connsiteX10" fmla="*/ 3969385 w 5611341"/>
                <a:gd name="connsiteY10" fmla="*/ 78227 h 3040081"/>
                <a:gd name="connsiteX11" fmla="*/ 4264208 w 5611341"/>
                <a:gd name="connsiteY11" fmla="*/ 186400 h 3040081"/>
                <a:gd name="connsiteX12" fmla="*/ 4444950 w 5611341"/>
                <a:gd name="connsiteY12" fmla="*/ 278381 h 3040081"/>
                <a:gd name="connsiteX13" fmla="*/ 4574490 w 5611341"/>
                <a:gd name="connsiteY13" fmla="*/ 1276601 h 3040081"/>
                <a:gd name="connsiteX14" fmla="*/ 4675253 w 5611341"/>
                <a:gd name="connsiteY14" fmla="*/ 2464614 h 3040081"/>
                <a:gd name="connsiteX15" fmla="*/ 4944609 w 5611341"/>
                <a:gd name="connsiteY15" fmla="*/ 2633291 h 3040081"/>
                <a:gd name="connsiteX16" fmla="*/ 5335191 w 5611341"/>
                <a:gd name="connsiteY16" fmla="*/ 2756663 h 3040081"/>
                <a:gd name="connsiteX17" fmla="*/ 5611341 w 5611341"/>
                <a:gd name="connsiteY17" fmla="*/ 2806693 h 3040081"/>
                <a:gd name="connsiteX0" fmla="*/ 0 w 5611341"/>
                <a:gd name="connsiteY0" fmla="*/ 3040081 h 3040081"/>
                <a:gd name="connsiteX1" fmla="*/ 260647 w 5611341"/>
                <a:gd name="connsiteY1" fmla="*/ 3032644 h 3040081"/>
                <a:gd name="connsiteX2" fmla="*/ 331738 w 5611341"/>
                <a:gd name="connsiteY2" fmla="*/ 2235670 h 3040081"/>
                <a:gd name="connsiteX3" fmla="*/ 383490 w 5611341"/>
                <a:gd name="connsiteY3" fmla="*/ 1589021 h 3040081"/>
                <a:gd name="connsiteX4" fmla="*/ 633755 w 5611341"/>
                <a:gd name="connsiteY4" fmla="*/ 1325619 h 3040081"/>
                <a:gd name="connsiteX5" fmla="*/ 1454859 w 5611341"/>
                <a:gd name="connsiteY5" fmla="*/ 583250 h 3040081"/>
                <a:gd name="connsiteX6" fmla="*/ 2038257 w 5611341"/>
                <a:gd name="connsiteY6" fmla="*/ 176626 h 3040081"/>
                <a:gd name="connsiteX7" fmla="*/ 2695716 w 5611341"/>
                <a:gd name="connsiteY7" fmla="*/ 28761 h 3040081"/>
                <a:gd name="connsiteX8" fmla="*/ 3362910 w 5611341"/>
                <a:gd name="connsiteY8" fmla="*/ 4061 h 3040081"/>
                <a:gd name="connsiteX9" fmla="*/ 3751530 w 5611341"/>
                <a:gd name="connsiteY9" fmla="*/ 11681 h 3040081"/>
                <a:gd name="connsiteX10" fmla="*/ 3969385 w 5611341"/>
                <a:gd name="connsiteY10" fmla="*/ 78227 h 3040081"/>
                <a:gd name="connsiteX11" fmla="*/ 4264208 w 5611341"/>
                <a:gd name="connsiteY11" fmla="*/ 186400 h 3040081"/>
                <a:gd name="connsiteX12" fmla="*/ 4444950 w 5611341"/>
                <a:gd name="connsiteY12" fmla="*/ 278381 h 3040081"/>
                <a:gd name="connsiteX13" fmla="*/ 4574490 w 5611341"/>
                <a:gd name="connsiteY13" fmla="*/ 1276601 h 3040081"/>
                <a:gd name="connsiteX14" fmla="*/ 4675253 w 5611341"/>
                <a:gd name="connsiteY14" fmla="*/ 2464614 h 3040081"/>
                <a:gd name="connsiteX15" fmla="*/ 4944609 w 5611341"/>
                <a:gd name="connsiteY15" fmla="*/ 2633291 h 3040081"/>
                <a:gd name="connsiteX16" fmla="*/ 5335191 w 5611341"/>
                <a:gd name="connsiteY16" fmla="*/ 2756663 h 3040081"/>
                <a:gd name="connsiteX17" fmla="*/ 5611341 w 5611341"/>
                <a:gd name="connsiteY17" fmla="*/ 2806693 h 3040081"/>
                <a:gd name="connsiteX0" fmla="*/ 0 w 5611341"/>
                <a:gd name="connsiteY0" fmla="*/ 3040081 h 3040081"/>
                <a:gd name="connsiteX1" fmla="*/ 260647 w 5611341"/>
                <a:gd name="connsiteY1" fmla="*/ 3032644 h 3040081"/>
                <a:gd name="connsiteX2" fmla="*/ 331738 w 5611341"/>
                <a:gd name="connsiteY2" fmla="*/ 2235670 h 3040081"/>
                <a:gd name="connsiteX3" fmla="*/ 383490 w 5611341"/>
                <a:gd name="connsiteY3" fmla="*/ 1589021 h 3040081"/>
                <a:gd name="connsiteX4" fmla="*/ 633755 w 5611341"/>
                <a:gd name="connsiteY4" fmla="*/ 1325619 h 3040081"/>
                <a:gd name="connsiteX5" fmla="*/ 1454859 w 5611341"/>
                <a:gd name="connsiteY5" fmla="*/ 583250 h 3040081"/>
                <a:gd name="connsiteX6" fmla="*/ 2038257 w 5611341"/>
                <a:gd name="connsiteY6" fmla="*/ 176626 h 3040081"/>
                <a:gd name="connsiteX7" fmla="*/ 2695716 w 5611341"/>
                <a:gd name="connsiteY7" fmla="*/ 28761 h 3040081"/>
                <a:gd name="connsiteX8" fmla="*/ 3362910 w 5611341"/>
                <a:gd name="connsiteY8" fmla="*/ 4061 h 3040081"/>
                <a:gd name="connsiteX9" fmla="*/ 3751530 w 5611341"/>
                <a:gd name="connsiteY9" fmla="*/ 11681 h 3040081"/>
                <a:gd name="connsiteX10" fmla="*/ 3969385 w 5611341"/>
                <a:gd name="connsiteY10" fmla="*/ 78227 h 3040081"/>
                <a:gd name="connsiteX11" fmla="*/ 4264208 w 5611341"/>
                <a:gd name="connsiteY11" fmla="*/ 186400 h 3040081"/>
                <a:gd name="connsiteX12" fmla="*/ 4444950 w 5611341"/>
                <a:gd name="connsiteY12" fmla="*/ 278381 h 3040081"/>
                <a:gd name="connsiteX13" fmla="*/ 4574490 w 5611341"/>
                <a:gd name="connsiteY13" fmla="*/ 1276601 h 3040081"/>
                <a:gd name="connsiteX14" fmla="*/ 4675253 w 5611341"/>
                <a:gd name="connsiteY14" fmla="*/ 2464614 h 3040081"/>
                <a:gd name="connsiteX15" fmla="*/ 4931036 w 5611341"/>
                <a:gd name="connsiteY15" fmla="*/ 2666777 h 3040081"/>
                <a:gd name="connsiteX16" fmla="*/ 5335191 w 5611341"/>
                <a:gd name="connsiteY16" fmla="*/ 2756663 h 3040081"/>
                <a:gd name="connsiteX17" fmla="*/ 5611341 w 5611341"/>
                <a:gd name="connsiteY17" fmla="*/ 2806693 h 3040081"/>
                <a:gd name="connsiteX0" fmla="*/ 0 w 5611341"/>
                <a:gd name="connsiteY0" fmla="*/ 3040081 h 3040081"/>
                <a:gd name="connsiteX1" fmla="*/ 260647 w 5611341"/>
                <a:gd name="connsiteY1" fmla="*/ 3032644 h 3040081"/>
                <a:gd name="connsiteX2" fmla="*/ 331738 w 5611341"/>
                <a:gd name="connsiteY2" fmla="*/ 2235670 h 3040081"/>
                <a:gd name="connsiteX3" fmla="*/ 383490 w 5611341"/>
                <a:gd name="connsiteY3" fmla="*/ 1589021 h 3040081"/>
                <a:gd name="connsiteX4" fmla="*/ 633755 w 5611341"/>
                <a:gd name="connsiteY4" fmla="*/ 1325619 h 3040081"/>
                <a:gd name="connsiteX5" fmla="*/ 1454859 w 5611341"/>
                <a:gd name="connsiteY5" fmla="*/ 583250 h 3040081"/>
                <a:gd name="connsiteX6" fmla="*/ 2038257 w 5611341"/>
                <a:gd name="connsiteY6" fmla="*/ 176626 h 3040081"/>
                <a:gd name="connsiteX7" fmla="*/ 2695716 w 5611341"/>
                <a:gd name="connsiteY7" fmla="*/ 28761 h 3040081"/>
                <a:gd name="connsiteX8" fmla="*/ 3362910 w 5611341"/>
                <a:gd name="connsiteY8" fmla="*/ 4061 h 3040081"/>
                <a:gd name="connsiteX9" fmla="*/ 3751530 w 5611341"/>
                <a:gd name="connsiteY9" fmla="*/ 11681 h 3040081"/>
                <a:gd name="connsiteX10" fmla="*/ 3969385 w 5611341"/>
                <a:gd name="connsiteY10" fmla="*/ 78227 h 3040081"/>
                <a:gd name="connsiteX11" fmla="*/ 4264208 w 5611341"/>
                <a:gd name="connsiteY11" fmla="*/ 186400 h 3040081"/>
                <a:gd name="connsiteX12" fmla="*/ 4444950 w 5611341"/>
                <a:gd name="connsiteY12" fmla="*/ 278381 h 3040081"/>
                <a:gd name="connsiteX13" fmla="*/ 4574490 w 5611341"/>
                <a:gd name="connsiteY13" fmla="*/ 1276601 h 3040081"/>
                <a:gd name="connsiteX14" fmla="*/ 4675253 w 5611341"/>
                <a:gd name="connsiteY14" fmla="*/ 2464614 h 3040081"/>
                <a:gd name="connsiteX15" fmla="*/ 4931036 w 5611341"/>
                <a:gd name="connsiteY15" fmla="*/ 2666777 h 3040081"/>
                <a:gd name="connsiteX16" fmla="*/ 5335191 w 5611341"/>
                <a:gd name="connsiteY16" fmla="*/ 2756663 h 3040081"/>
                <a:gd name="connsiteX17" fmla="*/ 5611341 w 5611341"/>
                <a:gd name="connsiteY17" fmla="*/ 2806693 h 3040081"/>
                <a:gd name="connsiteX0" fmla="*/ 0 w 5611341"/>
                <a:gd name="connsiteY0" fmla="*/ 3040081 h 3040081"/>
                <a:gd name="connsiteX1" fmla="*/ 260647 w 5611341"/>
                <a:gd name="connsiteY1" fmla="*/ 3032644 h 3040081"/>
                <a:gd name="connsiteX2" fmla="*/ 331738 w 5611341"/>
                <a:gd name="connsiteY2" fmla="*/ 2235670 h 3040081"/>
                <a:gd name="connsiteX3" fmla="*/ 383490 w 5611341"/>
                <a:gd name="connsiteY3" fmla="*/ 1589021 h 3040081"/>
                <a:gd name="connsiteX4" fmla="*/ 633755 w 5611341"/>
                <a:gd name="connsiteY4" fmla="*/ 1325619 h 3040081"/>
                <a:gd name="connsiteX5" fmla="*/ 1454859 w 5611341"/>
                <a:gd name="connsiteY5" fmla="*/ 583250 h 3040081"/>
                <a:gd name="connsiteX6" fmla="*/ 2038257 w 5611341"/>
                <a:gd name="connsiteY6" fmla="*/ 176626 h 3040081"/>
                <a:gd name="connsiteX7" fmla="*/ 2695716 w 5611341"/>
                <a:gd name="connsiteY7" fmla="*/ 28761 h 3040081"/>
                <a:gd name="connsiteX8" fmla="*/ 3362910 w 5611341"/>
                <a:gd name="connsiteY8" fmla="*/ 4061 h 3040081"/>
                <a:gd name="connsiteX9" fmla="*/ 3751530 w 5611341"/>
                <a:gd name="connsiteY9" fmla="*/ 11681 h 3040081"/>
                <a:gd name="connsiteX10" fmla="*/ 3969385 w 5611341"/>
                <a:gd name="connsiteY10" fmla="*/ 78227 h 3040081"/>
                <a:gd name="connsiteX11" fmla="*/ 4264208 w 5611341"/>
                <a:gd name="connsiteY11" fmla="*/ 186400 h 3040081"/>
                <a:gd name="connsiteX12" fmla="*/ 4444950 w 5611341"/>
                <a:gd name="connsiteY12" fmla="*/ 278381 h 3040081"/>
                <a:gd name="connsiteX13" fmla="*/ 4574490 w 5611341"/>
                <a:gd name="connsiteY13" fmla="*/ 1276601 h 3040081"/>
                <a:gd name="connsiteX14" fmla="*/ 4675253 w 5611341"/>
                <a:gd name="connsiteY14" fmla="*/ 2464614 h 3040081"/>
                <a:gd name="connsiteX15" fmla="*/ 4931036 w 5611341"/>
                <a:gd name="connsiteY15" fmla="*/ 2666777 h 3040081"/>
                <a:gd name="connsiteX16" fmla="*/ 5335191 w 5611341"/>
                <a:gd name="connsiteY16" fmla="*/ 2756663 h 3040081"/>
                <a:gd name="connsiteX17" fmla="*/ 5611341 w 5611341"/>
                <a:gd name="connsiteY17" fmla="*/ 2806693 h 3040081"/>
                <a:gd name="connsiteX0" fmla="*/ 0 w 5611341"/>
                <a:gd name="connsiteY0" fmla="*/ 3040081 h 3040081"/>
                <a:gd name="connsiteX1" fmla="*/ 260647 w 5611341"/>
                <a:gd name="connsiteY1" fmla="*/ 3032644 h 3040081"/>
                <a:gd name="connsiteX2" fmla="*/ 331738 w 5611341"/>
                <a:gd name="connsiteY2" fmla="*/ 2235670 h 3040081"/>
                <a:gd name="connsiteX3" fmla="*/ 383490 w 5611341"/>
                <a:gd name="connsiteY3" fmla="*/ 1589021 h 3040081"/>
                <a:gd name="connsiteX4" fmla="*/ 633755 w 5611341"/>
                <a:gd name="connsiteY4" fmla="*/ 1325619 h 3040081"/>
                <a:gd name="connsiteX5" fmla="*/ 1454859 w 5611341"/>
                <a:gd name="connsiteY5" fmla="*/ 583250 h 3040081"/>
                <a:gd name="connsiteX6" fmla="*/ 2038257 w 5611341"/>
                <a:gd name="connsiteY6" fmla="*/ 176626 h 3040081"/>
                <a:gd name="connsiteX7" fmla="*/ 2695716 w 5611341"/>
                <a:gd name="connsiteY7" fmla="*/ 28761 h 3040081"/>
                <a:gd name="connsiteX8" fmla="*/ 3362910 w 5611341"/>
                <a:gd name="connsiteY8" fmla="*/ 4061 h 3040081"/>
                <a:gd name="connsiteX9" fmla="*/ 3751530 w 5611341"/>
                <a:gd name="connsiteY9" fmla="*/ 11681 h 3040081"/>
                <a:gd name="connsiteX10" fmla="*/ 3969385 w 5611341"/>
                <a:gd name="connsiteY10" fmla="*/ 78227 h 3040081"/>
                <a:gd name="connsiteX11" fmla="*/ 4264208 w 5611341"/>
                <a:gd name="connsiteY11" fmla="*/ 186400 h 3040081"/>
                <a:gd name="connsiteX12" fmla="*/ 4444950 w 5611341"/>
                <a:gd name="connsiteY12" fmla="*/ 278381 h 3040081"/>
                <a:gd name="connsiteX13" fmla="*/ 4574490 w 5611341"/>
                <a:gd name="connsiteY13" fmla="*/ 1276601 h 3040081"/>
                <a:gd name="connsiteX14" fmla="*/ 4675253 w 5611341"/>
                <a:gd name="connsiteY14" fmla="*/ 2464614 h 3040081"/>
                <a:gd name="connsiteX15" fmla="*/ 4931036 w 5611341"/>
                <a:gd name="connsiteY15" fmla="*/ 2666777 h 3040081"/>
                <a:gd name="connsiteX16" fmla="*/ 5335191 w 5611341"/>
                <a:gd name="connsiteY16" fmla="*/ 2756663 h 3040081"/>
                <a:gd name="connsiteX17" fmla="*/ 5611341 w 5611341"/>
                <a:gd name="connsiteY17" fmla="*/ 2806693 h 3040081"/>
                <a:gd name="connsiteX0" fmla="*/ 0 w 5611341"/>
                <a:gd name="connsiteY0" fmla="*/ 3040081 h 3040081"/>
                <a:gd name="connsiteX1" fmla="*/ 260647 w 5611341"/>
                <a:gd name="connsiteY1" fmla="*/ 3032644 h 3040081"/>
                <a:gd name="connsiteX2" fmla="*/ 331738 w 5611341"/>
                <a:gd name="connsiteY2" fmla="*/ 2235670 h 3040081"/>
                <a:gd name="connsiteX3" fmla="*/ 383490 w 5611341"/>
                <a:gd name="connsiteY3" fmla="*/ 1589021 h 3040081"/>
                <a:gd name="connsiteX4" fmla="*/ 633755 w 5611341"/>
                <a:gd name="connsiteY4" fmla="*/ 1325619 h 3040081"/>
                <a:gd name="connsiteX5" fmla="*/ 1454859 w 5611341"/>
                <a:gd name="connsiteY5" fmla="*/ 583250 h 3040081"/>
                <a:gd name="connsiteX6" fmla="*/ 2038257 w 5611341"/>
                <a:gd name="connsiteY6" fmla="*/ 176626 h 3040081"/>
                <a:gd name="connsiteX7" fmla="*/ 2695716 w 5611341"/>
                <a:gd name="connsiteY7" fmla="*/ 28761 h 3040081"/>
                <a:gd name="connsiteX8" fmla="*/ 3362910 w 5611341"/>
                <a:gd name="connsiteY8" fmla="*/ 4061 h 3040081"/>
                <a:gd name="connsiteX9" fmla="*/ 3751530 w 5611341"/>
                <a:gd name="connsiteY9" fmla="*/ 11681 h 3040081"/>
                <a:gd name="connsiteX10" fmla="*/ 3969385 w 5611341"/>
                <a:gd name="connsiteY10" fmla="*/ 78227 h 3040081"/>
                <a:gd name="connsiteX11" fmla="*/ 4264208 w 5611341"/>
                <a:gd name="connsiteY11" fmla="*/ 186400 h 3040081"/>
                <a:gd name="connsiteX12" fmla="*/ 4444950 w 5611341"/>
                <a:gd name="connsiteY12" fmla="*/ 278381 h 3040081"/>
                <a:gd name="connsiteX13" fmla="*/ 4574490 w 5611341"/>
                <a:gd name="connsiteY13" fmla="*/ 1276601 h 3040081"/>
                <a:gd name="connsiteX14" fmla="*/ 4675253 w 5611341"/>
                <a:gd name="connsiteY14" fmla="*/ 2464614 h 3040081"/>
                <a:gd name="connsiteX15" fmla="*/ 4931036 w 5611341"/>
                <a:gd name="connsiteY15" fmla="*/ 2666777 h 3040081"/>
                <a:gd name="connsiteX16" fmla="*/ 5335191 w 5611341"/>
                <a:gd name="connsiteY16" fmla="*/ 2756663 h 3040081"/>
                <a:gd name="connsiteX17" fmla="*/ 5611341 w 5611341"/>
                <a:gd name="connsiteY17" fmla="*/ 2806693 h 3040081"/>
                <a:gd name="connsiteX0" fmla="*/ 0 w 5611341"/>
                <a:gd name="connsiteY0" fmla="*/ 3040081 h 3040081"/>
                <a:gd name="connsiteX1" fmla="*/ 260647 w 5611341"/>
                <a:gd name="connsiteY1" fmla="*/ 3032644 h 3040081"/>
                <a:gd name="connsiteX2" fmla="*/ 331738 w 5611341"/>
                <a:gd name="connsiteY2" fmla="*/ 2235670 h 3040081"/>
                <a:gd name="connsiteX3" fmla="*/ 383490 w 5611341"/>
                <a:gd name="connsiteY3" fmla="*/ 1589021 h 3040081"/>
                <a:gd name="connsiteX4" fmla="*/ 633755 w 5611341"/>
                <a:gd name="connsiteY4" fmla="*/ 1325619 h 3040081"/>
                <a:gd name="connsiteX5" fmla="*/ 1454859 w 5611341"/>
                <a:gd name="connsiteY5" fmla="*/ 583250 h 3040081"/>
                <a:gd name="connsiteX6" fmla="*/ 2038257 w 5611341"/>
                <a:gd name="connsiteY6" fmla="*/ 176626 h 3040081"/>
                <a:gd name="connsiteX7" fmla="*/ 2695716 w 5611341"/>
                <a:gd name="connsiteY7" fmla="*/ 28761 h 3040081"/>
                <a:gd name="connsiteX8" fmla="*/ 3362910 w 5611341"/>
                <a:gd name="connsiteY8" fmla="*/ 4061 h 3040081"/>
                <a:gd name="connsiteX9" fmla="*/ 3751530 w 5611341"/>
                <a:gd name="connsiteY9" fmla="*/ 11681 h 3040081"/>
                <a:gd name="connsiteX10" fmla="*/ 3969385 w 5611341"/>
                <a:gd name="connsiteY10" fmla="*/ 78227 h 3040081"/>
                <a:gd name="connsiteX11" fmla="*/ 4264208 w 5611341"/>
                <a:gd name="connsiteY11" fmla="*/ 186400 h 3040081"/>
                <a:gd name="connsiteX12" fmla="*/ 4444950 w 5611341"/>
                <a:gd name="connsiteY12" fmla="*/ 278381 h 3040081"/>
                <a:gd name="connsiteX13" fmla="*/ 4574490 w 5611341"/>
                <a:gd name="connsiteY13" fmla="*/ 1276601 h 3040081"/>
                <a:gd name="connsiteX14" fmla="*/ 4675253 w 5611341"/>
                <a:gd name="connsiteY14" fmla="*/ 2464614 h 3040081"/>
                <a:gd name="connsiteX15" fmla="*/ 4931036 w 5611341"/>
                <a:gd name="connsiteY15" fmla="*/ 2666777 h 3040081"/>
                <a:gd name="connsiteX16" fmla="*/ 5335191 w 5611341"/>
                <a:gd name="connsiteY16" fmla="*/ 2756663 h 3040081"/>
                <a:gd name="connsiteX17" fmla="*/ 5611341 w 5611341"/>
                <a:gd name="connsiteY17" fmla="*/ 2806693 h 3040081"/>
                <a:gd name="connsiteX0" fmla="*/ 0 w 5611341"/>
                <a:gd name="connsiteY0" fmla="*/ 3036020 h 3036020"/>
                <a:gd name="connsiteX1" fmla="*/ 260647 w 5611341"/>
                <a:gd name="connsiteY1" fmla="*/ 3028583 h 3036020"/>
                <a:gd name="connsiteX2" fmla="*/ 331738 w 5611341"/>
                <a:gd name="connsiteY2" fmla="*/ 2231609 h 3036020"/>
                <a:gd name="connsiteX3" fmla="*/ 383490 w 5611341"/>
                <a:gd name="connsiteY3" fmla="*/ 1584960 h 3036020"/>
                <a:gd name="connsiteX4" fmla="*/ 633755 w 5611341"/>
                <a:gd name="connsiteY4" fmla="*/ 1321558 h 3036020"/>
                <a:gd name="connsiteX5" fmla="*/ 1454859 w 5611341"/>
                <a:gd name="connsiteY5" fmla="*/ 579189 h 3036020"/>
                <a:gd name="connsiteX6" fmla="*/ 2247448 w 5611341"/>
                <a:gd name="connsiteY6" fmla="*/ 134143 h 3036020"/>
                <a:gd name="connsiteX7" fmla="*/ 2695716 w 5611341"/>
                <a:gd name="connsiteY7" fmla="*/ 24700 h 3036020"/>
                <a:gd name="connsiteX8" fmla="*/ 3362910 w 5611341"/>
                <a:gd name="connsiteY8" fmla="*/ 0 h 3036020"/>
                <a:gd name="connsiteX9" fmla="*/ 3751530 w 5611341"/>
                <a:gd name="connsiteY9" fmla="*/ 7620 h 3036020"/>
                <a:gd name="connsiteX10" fmla="*/ 3969385 w 5611341"/>
                <a:gd name="connsiteY10" fmla="*/ 74166 h 3036020"/>
                <a:gd name="connsiteX11" fmla="*/ 4264208 w 5611341"/>
                <a:gd name="connsiteY11" fmla="*/ 182339 h 3036020"/>
                <a:gd name="connsiteX12" fmla="*/ 4444950 w 5611341"/>
                <a:gd name="connsiteY12" fmla="*/ 274320 h 3036020"/>
                <a:gd name="connsiteX13" fmla="*/ 4574490 w 5611341"/>
                <a:gd name="connsiteY13" fmla="*/ 1272540 h 3036020"/>
                <a:gd name="connsiteX14" fmla="*/ 4675253 w 5611341"/>
                <a:gd name="connsiteY14" fmla="*/ 2460553 h 3036020"/>
                <a:gd name="connsiteX15" fmla="*/ 4931036 w 5611341"/>
                <a:gd name="connsiteY15" fmla="*/ 2662716 h 3036020"/>
                <a:gd name="connsiteX16" fmla="*/ 5335191 w 5611341"/>
                <a:gd name="connsiteY16" fmla="*/ 2752602 h 3036020"/>
                <a:gd name="connsiteX17" fmla="*/ 5611341 w 5611341"/>
                <a:gd name="connsiteY17" fmla="*/ 2802632 h 3036020"/>
                <a:gd name="connsiteX0" fmla="*/ 0 w 5611341"/>
                <a:gd name="connsiteY0" fmla="*/ 3036020 h 3036020"/>
                <a:gd name="connsiteX1" fmla="*/ 260647 w 5611341"/>
                <a:gd name="connsiteY1" fmla="*/ 3028583 h 3036020"/>
                <a:gd name="connsiteX2" fmla="*/ 331738 w 5611341"/>
                <a:gd name="connsiteY2" fmla="*/ 2231609 h 3036020"/>
                <a:gd name="connsiteX3" fmla="*/ 383490 w 5611341"/>
                <a:gd name="connsiteY3" fmla="*/ 1584960 h 3036020"/>
                <a:gd name="connsiteX4" fmla="*/ 633755 w 5611341"/>
                <a:gd name="connsiteY4" fmla="*/ 1321558 h 3036020"/>
                <a:gd name="connsiteX5" fmla="*/ 1497718 w 5611341"/>
                <a:gd name="connsiteY5" fmla="*/ 690389 h 3036020"/>
                <a:gd name="connsiteX6" fmla="*/ 2247448 w 5611341"/>
                <a:gd name="connsiteY6" fmla="*/ 134143 h 3036020"/>
                <a:gd name="connsiteX7" fmla="*/ 2695716 w 5611341"/>
                <a:gd name="connsiteY7" fmla="*/ 24700 h 3036020"/>
                <a:gd name="connsiteX8" fmla="*/ 3362910 w 5611341"/>
                <a:gd name="connsiteY8" fmla="*/ 0 h 3036020"/>
                <a:gd name="connsiteX9" fmla="*/ 3751530 w 5611341"/>
                <a:gd name="connsiteY9" fmla="*/ 7620 h 3036020"/>
                <a:gd name="connsiteX10" fmla="*/ 3969385 w 5611341"/>
                <a:gd name="connsiteY10" fmla="*/ 74166 h 3036020"/>
                <a:gd name="connsiteX11" fmla="*/ 4264208 w 5611341"/>
                <a:gd name="connsiteY11" fmla="*/ 182339 h 3036020"/>
                <a:gd name="connsiteX12" fmla="*/ 4444950 w 5611341"/>
                <a:gd name="connsiteY12" fmla="*/ 274320 h 3036020"/>
                <a:gd name="connsiteX13" fmla="*/ 4574490 w 5611341"/>
                <a:gd name="connsiteY13" fmla="*/ 1272540 h 3036020"/>
                <a:gd name="connsiteX14" fmla="*/ 4675253 w 5611341"/>
                <a:gd name="connsiteY14" fmla="*/ 2460553 h 3036020"/>
                <a:gd name="connsiteX15" fmla="*/ 4931036 w 5611341"/>
                <a:gd name="connsiteY15" fmla="*/ 2662716 h 3036020"/>
                <a:gd name="connsiteX16" fmla="*/ 5335191 w 5611341"/>
                <a:gd name="connsiteY16" fmla="*/ 2752602 h 3036020"/>
                <a:gd name="connsiteX17" fmla="*/ 5611341 w 5611341"/>
                <a:gd name="connsiteY17" fmla="*/ 2802632 h 3036020"/>
                <a:gd name="connsiteX0" fmla="*/ 0 w 5611341"/>
                <a:gd name="connsiteY0" fmla="*/ 3036020 h 3036020"/>
                <a:gd name="connsiteX1" fmla="*/ 260647 w 5611341"/>
                <a:gd name="connsiteY1" fmla="*/ 3028583 h 3036020"/>
                <a:gd name="connsiteX2" fmla="*/ 331738 w 5611341"/>
                <a:gd name="connsiteY2" fmla="*/ 2231609 h 3036020"/>
                <a:gd name="connsiteX3" fmla="*/ 383490 w 5611341"/>
                <a:gd name="connsiteY3" fmla="*/ 1584960 h 3036020"/>
                <a:gd name="connsiteX4" fmla="*/ 745421 w 5611341"/>
                <a:gd name="connsiteY4" fmla="*/ 1268661 h 3036020"/>
                <a:gd name="connsiteX5" fmla="*/ 1497718 w 5611341"/>
                <a:gd name="connsiteY5" fmla="*/ 690389 h 3036020"/>
                <a:gd name="connsiteX6" fmla="*/ 2247448 w 5611341"/>
                <a:gd name="connsiteY6" fmla="*/ 134143 h 3036020"/>
                <a:gd name="connsiteX7" fmla="*/ 2695716 w 5611341"/>
                <a:gd name="connsiteY7" fmla="*/ 24700 h 3036020"/>
                <a:gd name="connsiteX8" fmla="*/ 3362910 w 5611341"/>
                <a:gd name="connsiteY8" fmla="*/ 0 h 3036020"/>
                <a:gd name="connsiteX9" fmla="*/ 3751530 w 5611341"/>
                <a:gd name="connsiteY9" fmla="*/ 7620 h 3036020"/>
                <a:gd name="connsiteX10" fmla="*/ 3969385 w 5611341"/>
                <a:gd name="connsiteY10" fmla="*/ 74166 h 3036020"/>
                <a:gd name="connsiteX11" fmla="*/ 4264208 w 5611341"/>
                <a:gd name="connsiteY11" fmla="*/ 182339 h 3036020"/>
                <a:gd name="connsiteX12" fmla="*/ 4444950 w 5611341"/>
                <a:gd name="connsiteY12" fmla="*/ 274320 h 3036020"/>
                <a:gd name="connsiteX13" fmla="*/ 4574490 w 5611341"/>
                <a:gd name="connsiteY13" fmla="*/ 1272540 h 3036020"/>
                <a:gd name="connsiteX14" fmla="*/ 4675253 w 5611341"/>
                <a:gd name="connsiteY14" fmla="*/ 2460553 h 3036020"/>
                <a:gd name="connsiteX15" fmla="*/ 4931036 w 5611341"/>
                <a:gd name="connsiteY15" fmla="*/ 2662716 h 3036020"/>
                <a:gd name="connsiteX16" fmla="*/ 5335191 w 5611341"/>
                <a:gd name="connsiteY16" fmla="*/ 2752602 h 3036020"/>
                <a:gd name="connsiteX17" fmla="*/ 5611341 w 5611341"/>
                <a:gd name="connsiteY17" fmla="*/ 2802632 h 3036020"/>
                <a:gd name="connsiteX0" fmla="*/ 0 w 5611341"/>
                <a:gd name="connsiteY0" fmla="*/ 3036020 h 3036020"/>
                <a:gd name="connsiteX1" fmla="*/ 260647 w 5611341"/>
                <a:gd name="connsiteY1" fmla="*/ 3028583 h 3036020"/>
                <a:gd name="connsiteX2" fmla="*/ 331738 w 5611341"/>
                <a:gd name="connsiteY2" fmla="*/ 2231609 h 3036020"/>
                <a:gd name="connsiteX3" fmla="*/ 383490 w 5611341"/>
                <a:gd name="connsiteY3" fmla="*/ 1584960 h 3036020"/>
                <a:gd name="connsiteX4" fmla="*/ 745421 w 5611341"/>
                <a:gd name="connsiteY4" fmla="*/ 1268661 h 3036020"/>
                <a:gd name="connsiteX5" fmla="*/ 1497718 w 5611341"/>
                <a:gd name="connsiteY5" fmla="*/ 690389 h 3036020"/>
                <a:gd name="connsiteX6" fmla="*/ 2247448 w 5611341"/>
                <a:gd name="connsiteY6" fmla="*/ 134143 h 3036020"/>
                <a:gd name="connsiteX7" fmla="*/ 2695716 w 5611341"/>
                <a:gd name="connsiteY7" fmla="*/ 24700 h 3036020"/>
                <a:gd name="connsiteX8" fmla="*/ 3362910 w 5611341"/>
                <a:gd name="connsiteY8" fmla="*/ 0 h 3036020"/>
                <a:gd name="connsiteX9" fmla="*/ 3751530 w 5611341"/>
                <a:gd name="connsiteY9" fmla="*/ 7620 h 3036020"/>
                <a:gd name="connsiteX10" fmla="*/ 3969385 w 5611341"/>
                <a:gd name="connsiteY10" fmla="*/ 74166 h 3036020"/>
                <a:gd name="connsiteX11" fmla="*/ 4264208 w 5611341"/>
                <a:gd name="connsiteY11" fmla="*/ 182339 h 3036020"/>
                <a:gd name="connsiteX12" fmla="*/ 4444950 w 5611341"/>
                <a:gd name="connsiteY12" fmla="*/ 274320 h 3036020"/>
                <a:gd name="connsiteX13" fmla="*/ 4574490 w 5611341"/>
                <a:gd name="connsiteY13" fmla="*/ 1272540 h 3036020"/>
                <a:gd name="connsiteX14" fmla="*/ 4675253 w 5611341"/>
                <a:gd name="connsiteY14" fmla="*/ 2460553 h 3036020"/>
                <a:gd name="connsiteX15" fmla="*/ 4931036 w 5611341"/>
                <a:gd name="connsiteY15" fmla="*/ 2662716 h 3036020"/>
                <a:gd name="connsiteX16" fmla="*/ 5335191 w 5611341"/>
                <a:gd name="connsiteY16" fmla="*/ 2752602 h 3036020"/>
                <a:gd name="connsiteX17" fmla="*/ 5611341 w 5611341"/>
                <a:gd name="connsiteY17" fmla="*/ 2802632 h 3036020"/>
                <a:gd name="connsiteX0" fmla="*/ 0 w 5611341"/>
                <a:gd name="connsiteY0" fmla="*/ 3036020 h 3036020"/>
                <a:gd name="connsiteX1" fmla="*/ 260647 w 5611341"/>
                <a:gd name="connsiteY1" fmla="*/ 3028583 h 3036020"/>
                <a:gd name="connsiteX2" fmla="*/ 331738 w 5611341"/>
                <a:gd name="connsiteY2" fmla="*/ 2231609 h 3036020"/>
                <a:gd name="connsiteX3" fmla="*/ 383490 w 5611341"/>
                <a:gd name="connsiteY3" fmla="*/ 1584960 h 3036020"/>
                <a:gd name="connsiteX4" fmla="*/ 745421 w 5611341"/>
                <a:gd name="connsiteY4" fmla="*/ 1268661 h 3036020"/>
                <a:gd name="connsiteX5" fmla="*/ 1497718 w 5611341"/>
                <a:gd name="connsiteY5" fmla="*/ 690389 h 3036020"/>
                <a:gd name="connsiteX6" fmla="*/ 2247448 w 5611341"/>
                <a:gd name="connsiteY6" fmla="*/ 134143 h 3036020"/>
                <a:gd name="connsiteX7" fmla="*/ 2695716 w 5611341"/>
                <a:gd name="connsiteY7" fmla="*/ 24700 h 3036020"/>
                <a:gd name="connsiteX8" fmla="*/ 3362910 w 5611341"/>
                <a:gd name="connsiteY8" fmla="*/ 0 h 3036020"/>
                <a:gd name="connsiteX9" fmla="*/ 3751530 w 5611341"/>
                <a:gd name="connsiteY9" fmla="*/ 7620 h 3036020"/>
                <a:gd name="connsiteX10" fmla="*/ 3969385 w 5611341"/>
                <a:gd name="connsiteY10" fmla="*/ 74166 h 3036020"/>
                <a:gd name="connsiteX11" fmla="*/ 4264208 w 5611341"/>
                <a:gd name="connsiteY11" fmla="*/ 182339 h 3036020"/>
                <a:gd name="connsiteX12" fmla="*/ 4444950 w 5611341"/>
                <a:gd name="connsiteY12" fmla="*/ 274320 h 3036020"/>
                <a:gd name="connsiteX13" fmla="*/ 4574490 w 5611341"/>
                <a:gd name="connsiteY13" fmla="*/ 1272540 h 3036020"/>
                <a:gd name="connsiteX14" fmla="*/ 4675253 w 5611341"/>
                <a:gd name="connsiteY14" fmla="*/ 2460553 h 3036020"/>
                <a:gd name="connsiteX15" fmla="*/ 4931036 w 5611341"/>
                <a:gd name="connsiteY15" fmla="*/ 2662716 h 3036020"/>
                <a:gd name="connsiteX16" fmla="*/ 5335191 w 5611341"/>
                <a:gd name="connsiteY16" fmla="*/ 2752602 h 3036020"/>
                <a:gd name="connsiteX17" fmla="*/ 5611341 w 5611341"/>
                <a:gd name="connsiteY17" fmla="*/ 2802632 h 3036020"/>
                <a:gd name="connsiteX0" fmla="*/ 0 w 5611341"/>
                <a:gd name="connsiteY0" fmla="*/ 3036020 h 3036020"/>
                <a:gd name="connsiteX1" fmla="*/ 260647 w 5611341"/>
                <a:gd name="connsiteY1" fmla="*/ 3028583 h 3036020"/>
                <a:gd name="connsiteX2" fmla="*/ 331738 w 5611341"/>
                <a:gd name="connsiteY2" fmla="*/ 2231609 h 3036020"/>
                <a:gd name="connsiteX3" fmla="*/ 383490 w 5611341"/>
                <a:gd name="connsiteY3" fmla="*/ 1584960 h 3036020"/>
                <a:gd name="connsiteX4" fmla="*/ 745421 w 5611341"/>
                <a:gd name="connsiteY4" fmla="*/ 1268661 h 3036020"/>
                <a:gd name="connsiteX5" fmla="*/ 1463564 w 5611341"/>
                <a:gd name="connsiteY5" fmla="*/ 698927 h 3036020"/>
                <a:gd name="connsiteX6" fmla="*/ 2247448 w 5611341"/>
                <a:gd name="connsiteY6" fmla="*/ 134143 h 3036020"/>
                <a:gd name="connsiteX7" fmla="*/ 2695716 w 5611341"/>
                <a:gd name="connsiteY7" fmla="*/ 24700 h 3036020"/>
                <a:gd name="connsiteX8" fmla="*/ 3362910 w 5611341"/>
                <a:gd name="connsiteY8" fmla="*/ 0 h 3036020"/>
                <a:gd name="connsiteX9" fmla="*/ 3751530 w 5611341"/>
                <a:gd name="connsiteY9" fmla="*/ 7620 h 3036020"/>
                <a:gd name="connsiteX10" fmla="*/ 3969385 w 5611341"/>
                <a:gd name="connsiteY10" fmla="*/ 74166 h 3036020"/>
                <a:gd name="connsiteX11" fmla="*/ 4264208 w 5611341"/>
                <a:gd name="connsiteY11" fmla="*/ 182339 h 3036020"/>
                <a:gd name="connsiteX12" fmla="*/ 4444950 w 5611341"/>
                <a:gd name="connsiteY12" fmla="*/ 274320 h 3036020"/>
                <a:gd name="connsiteX13" fmla="*/ 4574490 w 5611341"/>
                <a:gd name="connsiteY13" fmla="*/ 1272540 h 3036020"/>
                <a:gd name="connsiteX14" fmla="*/ 4675253 w 5611341"/>
                <a:gd name="connsiteY14" fmla="*/ 2460553 h 3036020"/>
                <a:gd name="connsiteX15" fmla="*/ 4931036 w 5611341"/>
                <a:gd name="connsiteY15" fmla="*/ 2662716 h 3036020"/>
                <a:gd name="connsiteX16" fmla="*/ 5335191 w 5611341"/>
                <a:gd name="connsiteY16" fmla="*/ 2752602 h 3036020"/>
                <a:gd name="connsiteX17" fmla="*/ 5611341 w 5611341"/>
                <a:gd name="connsiteY17" fmla="*/ 2802632 h 3036020"/>
                <a:gd name="connsiteX0" fmla="*/ 0 w 5611341"/>
                <a:gd name="connsiteY0" fmla="*/ 3036020 h 3036020"/>
                <a:gd name="connsiteX1" fmla="*/ 260647 w 5611341"/>
                <a:gd name="connsiteY1" fmla="*/ 3028583 h 3036020"/>
                <a:gd name="connsiteX2" fmla="*/ 331738 w 5611341"/>
                <a:gd name="connsiteY2" fmla="*/ 2231609 h 3036020"/>
                <a:gd name="connsiteX3" fmla="*/ 377153 w 5611341"/>
                <a:gd name="connsiteY3" fmla="*/ 1493473 h 3036020"/>
                <a:gd name="connsiteX4" fmla="*/ 745421 w 5611341"/>
                <a:gd name="connsiteY4" fmla="*/ 1268661 h 3036020"/>
                <a:gd name="connsiteX5" fmla="*/ 1463564 w 5611341"/>
                <a:gd name="connsiteY5" fmla="*/ 698927 h 3036020"/>
                <a:gd name="connsiteX6" fmla="*/ 2247448 w 5611341"/>
                <a:gd name="connsiteY6" fmla="*/ 134143 h 3036020"/>
                <a:gd name="connsiteX7" fmla="*/ 2695716 w 5611341"/>
                <a:gd name="connsiteY7" fmla="*/ 24700 h 3036020"/>
                <a:gd name="connsiteX8" fmla="*/ 3362910 w 5611341"/>
                <a:gd name="connsiteY8" fmla="*/ 0 h 3036020"/>
                <a:gd name="connsiteX9" fmla="*/ 3751530 w 5611341"/>
                <a:gd name="connsiteY9" fmla="*/ 7620 h 3036020"/>
                <a:gd name="connsiteX10" fmla="*/ 3969385 w 5611341"/>
                <a:gd name="connsiteY10" fmla="*/ 74166 h 3036020"/>
                <a:gd name="connsiteX11" fmla="*/ 4264208 w 5611341"/>
                <a:gd name="connsiteY11" fmla="*/ 182339 h 3036020"/>
                <a:gd name="connsiteX12" fmla="*/ 4444950 w 5611341"/>
                <a:gd name="connsiteY12" fmla="*/ 274320 h 3036020"/>
                <a:gd name="connsiteX13" fmla="*/ 4574490 w 5611341"/>
                <a:gd name="connsiteY13" fmla="*/ 1272540 h 3036020"/>
                <a:gd name="connsiteX14" fmla="*/ 4675253 w 5611341"/>
                <a:gd name="connsiteY14" fmla="*/ 2460553 h 3036020"/>
                <a:gd name="connsiteX15" fmla="*/ 4931036 w 5611341"/>
                <a:gd name="connsiteY15" fmla="*/ 2662716 h 3036020"/>
                <a:gd name="connsiteX16" fmla="*/ 5335191 w 5611341"/>
                <a:gd name="connsiteY16" fmla="*/ 2752602 h 3036020"/>
                <a:gd name="connsiteX17" fmla="*/ 5611341 w 5611341"/>
                <a:gd name="connsiteY17" fmla="*/ 2802632 h 3036020"/>
                <a:gd name="connsiteX0" fmla="*/ 0 w 5611341"/>
                <a:gd name="connsiteY0" fmla="*/ 3036020 h 3036020"/>
                <a:gd name="connsiteX1" fmla="*/ 260647 w 5611341"/>
                <a:gd name="connsiteY1" fmla="*/ 3028583 h 3036020"/>
                <a:gd name="connsiteX2" fmla="*/ 331738 w 5611341"/>
                <a:gd name="connsiteY2" fmla="*/ 2231609 h 3036020"/>
                <a:gd name="connsiteX3" fmla="*/ 377153 w 5611341"/>
                <a:gd name="connsiteY3" fmla="*/ 1493473 h 3036020"/>
                <a:gd name="connsiteX4" fmla="*/ 795784 w 5611341"/>
                <a:gd name="connsiteY4" fmla="*/ 1147456 h 3036020"/>
                <a:gd name="connsiteX5" fmla="*/ 1463564 w 5611341"/>
                <a:gd name="connsiteY5" fmla="*/ 698927 h 3036020"/>
                <a:gd name="connsiteX6" fmla="*/ 2247448 w 5611341"/>
                <a:gd name="connsiteY6" fmla="*/ 134143 h 3036020"/>
                <a:gd name="connsiteX7" fmla="*/ 2695716 w 5611341"/>
                <a:gd name="connsiteY7" fmla="*/ 24700 h 3036020"/>
                <a:gd name="connsiteX8" fmla="*/ 3362910 w 5611341"/>
                <a:gd name="connsiteY8" fmla="*/ 0 h 3036020"/>
                <a:gd name="connsiteX9" fmla="*/ 3751530 w 5611341"/>
                <a:gd name="connsiteY9" fmla="*/ 7620 h 3036020"/>
                <a:gd name="connsiteX10" fmla="*/ 3969385 w 5611341"/>
                <a:gd name="connsiteY10" fmla="*/ 74166 h 3036020"/>
                <a:gd name="connsiteX11" fmla="*/ 4264208 w 5611341"/>
                <a:gd name="connsiteY11" fmla="*/ 182339 h 3036020"/>
                <a:gd name="connsiteX12" fmla="*/ 4444950 w 5611341"/>
                <a:gd name="connsiteY12" fmla="*/ 274320 h 3036020"/>
                <a:gd name="connsiteX13" fmla="*/ 4574490 w 5611341"/>
                <a:gd name="connsiteY13" fmla="*/ 1272540 h 3036020"/>
                <a:gd name="connsiteX14" fmla="*/ 4675253 w 5611341"/>
                <a:gd name="connsiteY14" fmla="*/ 2460553 h 3036020"/>
                <a:gd name="connsiteX15" fmla="*/ 4931036 w 5611341"/>
                <a:gd name="connsiteY15" fmla="*/ 2662716 h 3036020"/>
                <a:gd name="connsiteX16" fmla="*/ 5335191 w 5611341"/>
                <a:gd name="connsiteY16" fmla="*/ 2752602 h 3036020"/>
                <a:gd name="connsiteX17" fmla="*/ 5611341 w 5611341"/>
                <a:gd name="connsiteY17" fmla="*/ 2802632 h 3036020"/>
                <a:gd name="connsiteX0" fmla="*/ 0 w 5611341"/>
                <a:gd name="connsiteY0" fmla="*/ 3036020 h 3036020"/>
                <a:gd name="connsiteX1" fmla="*/ 260647 w 5611341"/>
                <a:gd name="connsiteY1" fmla="*/ 3028583 h 3036020"/>
                <a:gd name="connsiteX2" fmla="*/ 331738 w 5611341"/>
                <a:gd name="connsiteY2" fmla="*/ 2231609 h 3036020"/>
                <a:gd name="connsiteX3" fmla="*/ 377153 w 5611341"/>
                <a:gd name="connsiteY3" fmla="*/ 1493473 h 3036020"/>
                <a:gd name="connsiteX4" fmla="*/ 795784 w 5611341"/>
                <a:gd name="connsiteY4" fmla="*/ 1147456 h 3036020"/>
                <a:gd name="connsiteX5" fmla="*/ 1484910 w 5611341"/>
                <a:gd name="connsiteY5" fmla="*/ 656235 h 3036020"/>
                <a:gd name="connsiteX6" fmla="*/ 2247448 w 5611341"/>
                <a:gd name="connsiteY6" fmla="*/ 134143 h 3036020"/>
                <a:gd name="connsiteX7" fmla="*/ 2695716 w 5611341"/>
                <a:gd name="connsiteY7" fmla="*/ 24700 h 3036020"/>
                <a:gd name="connsiteX8" fmla="*/ 3362910 w 5611341"/>
                <a:gd name="connsiteY8" fmla="*/ 0 h 3036020"/>
                <a:gd name="connsiteX9" fmla="*/ 3751530 w 5611341"/>
                <a:gd name="connsiteY9" fmla="*/ 7620 h 3036020"/>
                <a:gd name="connsiteX10" fmla="*/ 3969385 w 5611341"/>
                <a:gd name="connsiteY10" fmla="*/ 74166 h 3036020"/>
                <a:gd name="connsiteX11" fmla="*/ 4264208 w 5611341"/>
                <a:gd name="connsiteY11" fmla="*/ 182339 h 3036020"/>
                <a:gd name="connsiteX12" fmla="*/ 4444950 w 5611341"/>
                <a:gd name="connsiteY12" fmla="*/ 274320 h 3036020"/>
                <a:gd name="connsiteX13" fmla="*/ 4574490 w 5611341"/>
                <a:gd name="connsiteY13" fmla="*/ 1272540 h 3036020"/>
                <a:gd name="connsiteX14" fmla="*/ 4675253 w 5611341"/>
                <a:gd name="connsiteY14" fmla="*/ 2460553 h 3036020"/>
                <a:gd name="connsiteX15" fmla="*/ 4931036 w 5611341"/>
                <a:gd name="connsiteY15" fmla="*/ 2662716 h 3036020"/>
                <a:gd name="connsiteX16" fmla="*/ 5335191 w 5611341"/>
                <a:gd name="connsiteY16" fmla="*/ 2752602 h 3036020"/>
                <a:gd name="connsiteX17" fmla="*/ 5611341 w 5611341"/>
                <a:gd name="connsiteY17" fmla="*/ 2802632 h 3036020"/>
                <a:gd name="connsiteX0" fmla="*/ 0 w 5611341"/>
                <a:gd name="connsiteY0" fmla="*/ 3036020 h 3036020"/>
                <a:gd name="connsiteX1" fmla="*/ 260647 w 5611341"/>
                <a:gd name="connsiteY1" fmla="*/ 3028583 h 3036020"/>
                <a:gd name="connsiteX2" fmla="*/ 331738 w 5611341"/>
                <a:gd name="connsiteY2" fmla="*/ 2231609 h 3036020"/>
                <a:gd name="connsiteX3" fmla="*/ 377153 w 5611341"/>
                <a:gd name="connsiteY3" fmla="*/ 1493473 h 3036020"/>
                <a:gd name="connsiteX4" fmla="*/ 795784 w 5611341"/>
                <a:gd name="connsiteY4" fmla="*/ 1147456 h 3036020"/>
                <a:gd name="connsiteX5" fmla="*/ 1484910 w 5611341"/>
                <a:gd name="connsiteY5" fmla="*/ 656235 h 3036020"/>
                <a:gd name="connsiteX6" fmla="*/ 2247448 w 5611341"/>
                <a:gd name="connsiteY6" fmla="*/ 134143 h 3036020"/>
                <a:gd name="connsiteX7" fmla="*/ 2695716 w 5611341"/>
                <a:gd name="connsiteY7" fmla="*/ 24700 h 3036020"/>
                <a:gd name="connsiteX8" fmla="*/ 3362910 w 5611341"/>
                <a:gd name="connsiteY8" fmla="*/ 0 h 3036020"/>
                <a:gd name="connsiteX9" fmla="*/ 3751530 w 5611341"/>
                <a:gd name="connsiteY9" fmla="*/ 7620 h 3036020"/>
                <a:gd name="connsiteX10" fmla="*/ 3969385 w 5611341"/>
                <a:gd name="connsiteY10" fmla="*/ 74166 h 3036020"/>
                <a:gd name="connsiteX11" fmla="*/ 4264208 w 5611341"/>
                <a:gd name="connsiteY11" fmla="*/ 182339 h 3036020"/>
                <a:gd name="connsiteX12" fmla="*/ 4444950 w 5611341"/>
                <a:gd name="connsiteY12" fmla="*/ 274320 h 3036020"/>
                <a:gd name="connsiteX13" fmla="*/ 4574490 w 5611341"/>
                <a:gd name="connsiteY13" fmla="*/ 1272540 h 3036020"/>
                <a:gd name="connsiteX14" fmla="*/ 4675253 w 5611341"/>
                <a:gd name="connsiteY14" fmla="*/ 2460553 h 3036020"/>
                <a:gd name="connsiteX15" fmla="*/ 4931036 w 5611341"/>
                <a:gd name="connsiteY15" fmla="*/ 2662716 h 3036020"/>
                <a:gd name="connsiteX16" fmla="*/ 5335191 w 5611341"/>
                <a:gd name="connsiteY16" fmla="*/ 2752602 h 3036020"/>
                <a:gd name="connsiteX17" fmla="*/ 5611341 w 5611341"/>
                <a:gd name="connsiteY17" fmla="*/ 2802632 h 3036020"/>
                <a:gd name="connsiteX0" fmla="*/ 0 w 5611341"/>
                <a:gd name="connsiteY0" fmla="*/ 3036020 h 3036020"/>
                <a:gd name="connsiteX1" fmla="*/ 260647 w 5611341"/>
                <a:gd name="connsiteY1" fmla="*/ 3028583 h 3036020"/>
                <a:gd name="connsiteX2" fmla="*/ 331738 w 5611341"/>
                <a:gd name="connsiteY2" fmla="*/ 2231609 h 3036020"/>
                <a:gd name="connsiteX3" fmla="*/ 377153 w 5611341"/>
                <a:gd name="connsiteY3" fmla="*/ 1493473 h 3036020"/>
                <a:gd name="connsiteX4" fmla="*/ 795784 w 5611341"/>
                <a:gd name="connsiteY4" fmla="*/ 1147456 h 3036020"/>
                <a:gd name="connsiteX5" fmla="*/ 1484910 w 5611341"/>
                <a:gd name="connsiteY5" fmla="*/ 656235 h 3036020"/>
                <a:gd name="connsiteX6" fmla="*/ 2247448 w 5611341"/>
                <a:gd name="connsiteY6" fmla="*/ 134143 h 3036020"/>
                <a:gd name="connsiteX7" fmla="*/ 2695716 w 5611341"/>
                <a:gd name="connsiteY7" fmla="*/ 24700 h 3036020"/>
                <a:gd name="connsiteX8" fmla="*/ 3362910 w 5611341"/>
                <a:gd name="connsiteY8" fmla="*/ 0 h 3036020"/>
                <a:gd name="connsiteX9" fmla="*/ 3751530 w 5611341"/>
                <a:gd name="connsiteY9" fmla="*/ 7620 h 3036020"/>
                <a:gd name="connsiteX10" fmla="*/ 3969385 w 5611341"/>
                <a:gd name="connsiteY10" fmla="*/ 74166 h 3036020"/>
                <a:gd name="connsiteX11" fmla="*/ 4264208 w 5611341"/>
                <a:gd name="connsiteY11" fmla="*/ 182339 h 3036020"/>
                <a:gd name="connsiteX12" fmla="*/ 4444950 w 5611341"/>
                <a:gd name="connsiteY12" fmla="*/ 274320 h 3036020"/>
                <a:gd name="connsiteX13" fmla="*/ 4574490 w 5611341"/>
                <a:gd name="connsiteY13" fmla="*/ 1272540 h 3036020"/>
                <a:gd name="connsiteX14" fmla="*/ 4675253 w 5611341"/>
                <a:gd name="connsiteY14" fmla="*/ 2460553 h 3036020"/>
                <a:gd name="connsiteX15" fmla="*/ 4931036 w 5611341"/>
                <a:gd name="connsiteY15" fmla="*/ 2662716 h 3036020"/>
                <a:gd name="connsiteX16" fmla="*/ 5335191 w 5611341"/>
                <a:gd name="connsiteY16" fmla="*/ 2752602 h 3036020"/>
                <a:gd name="connsiteX17" fmla="*/ 5611341 w 5611341"/>
                <a:gd name="connsiteY17" fmla="*/ 2802632 h 3036020"/>
                <a:gd name="connsiteX0" fmla="*/ 0 w 5611341"/>
                <a:gd name="connsiteY0" fmla="*/ 3036020 h 3036020"/>
                <a:gd name="connsiteX1" fmla="*/ 260647 w 5611341"/>
                <a:gd name="connsiteY1" fmla="*/ 3028583 h 3036020"/>
                <a:gd name="connsiteX2" fmla="*/ 331738 w 5611341"/>
                <a:gd name="connsiteY2" fmla="*/ 2231609 h 3036020"/>
                <a:gd name="connsiteX3" fmla="*/ 377153 w 5611341"/>
                <a:gd name="connsiteY3" fmla="*/ 1493473 h 3036020"/>
                <a:gd name="connsiteX4" fmla="*/ 795784 w 5611341"/>
                <a:gd name="connsiteY4" fmla="*/ 1147456 h 3036020"/>
                <a:gd name="connsiteX5" fmla="*/ 1484910 w 5611341"/>
                <a:gd name="connsiteY5" fmla="*/ 656235 h 3036020"/>
                <a:gd name="connsiteX6" fmla="*/ 2247448 w 5611341"/>
                <a:gd name="connsiteY6" fmla="*/ 134143 h 3036020"/>
                <a:gd name="connsiteX7" fmla="*/ 2695716 w 5611341"/>
                <a:gd name="connsiteY7" fmla="*/ 24700 h 3036020"/>
                <a:gd name="connsiteX8" fmla="*/ 3362910 w 5611341"/>
                <a:gd name="connsiteY8" fmla="*/ 0 h 3036020"/>
                <a:gd name="connsiteX9" fmla="*/ 3751530 w 5611341"/>
                <a:gd name="connsiteY9" fmla="*/ 7620 h 3036020"/>
                <a:gd name="connsiteX10" fmla="*/ 3969385 w 5611341"/>
                <a:gd name="connsiteY10" fmla="*/ 74166 h 3036020"/>
                <a:gd name="connsiteX11" fmla="*/ 4264208 w 5611341"/>
                <a:gd name="connsiteY11" fmla="*/ 182339 h 3036020"/>
                <a:gd name="connsiteX12" fmla="*/ 4444950 w 5611341"/>
                <a:gd name="connsiteY12" fmla="*/ 274320 h 3036020"/>
                <a:gd name="connsiteX13" fmla="*/ 4574490 w 5611341"/>
                <a:gd name="connsiteY13" fmla="*/ 1272540 h 3036020"/>
                <a:gd name="connsiteX14" fmla="*/ 4675253 w 5611341"/>
                <a:gd name="connsiteY14" fmla="*/ 2460553 h 3036020"/>
                <a:gd name="connsiteX15" fmla="*/ 4931036 w 5611341"/>
                <a:gd name="connsiteY15" fmla="*/ 2662716 h 3036020"/>
                <a:gd name="connsiteX16" fmla="*/ 5335191 w 5611341"/>
                <a:gd name="connsiteY16" fmla="*/ 2752602 h 3036020"/>
                <a:gd name="connsiteX17" fmla="*/ 5611341 w 5611341"/>
                <a:gd name="connsiteY17" fmla="*/ 2802632 h 3036020"/>
                <a:gd name="connsiteX0" fmla="*/ 0 w 5611341"/>
                <a:gd name="connsiteY0" fmla="*/ 3036020 h 3036020"/>
                <a:gd name="connsiteX1" fmla="*/ 260647 w 5611341"/>
                <a:gd name="connsiteY1" fmla="*/ 3028583 h 3036020"/>
                <a:gd name="connsiteX2" fmla="*/ 331738 w 5611341"/>
                <a:gd name="connsiteY2" fmla="*/ 2231609 h 3036020"/>
                <a:gd name="connsiteX3" fmla="*/ 377153 w 5611341"/>
                <a:gd name="connsiteY3" fmla="*/ 1493473 h 3036020"/>
                <a:gd name="connsiteX4" fmla="*/ 795784 w 5611341"/>
                <a:gd name="connsiteY4" fmla="*/ 1147456 h 3036020"/>
                <a:gd name="connsiteX5" fmla="*/ 1493615 w 5611341"/>
                <a:gd name="connsiteY5" fmla="*/ 610842 h 3036020"/>
                <a:gd name="connsiteX6" fmla="*/ 2247448 w 5611341"/>
                <a:gd name="connsiteY6" fmla="*/ 134143 h 3036020"/>
                <a:gd name="connsiteX7" fmla="*/ 2695716 w 5611341"/>
                <a:gd name="connsiteY7" fmla="*/ 24700 h 3036020"/>
                <a:gd name="connsiteX8" fmla="*/ 3362910 w 5611341"/>
                <a:gd name="connsiteY8" fmla="*/ 0 h 3036020"/>
                <a:gd name="connsiteX9" fmla="*/ 3751530 w 5611341"/>
                <a:gd name="connsiteY9" fmla="*/ 7620 h 3036020"/>
                <a:gd name="connsiteX10" fmla="*/ 3969385 w 5611341"/>
                <a:gd name="connsiteY10" fmla="*/ 74166 h 3036020"/>
                <a:gd name="connsiteX11" fmla="*/ 4264208 w 5611341"/>
                <a:gd name="connsiteY11" fmla="*/ 182339 h 3036020"/>
                <a:gd name="connsiteX12" fmla="*/ 4444950 w 5611341"/>
                <a:gd name="connsiteY12" fmla="*/ 274320 h 3036020"/>
                <a:gd name="connsiteX13" fmla="*/ 4574490 w 5611341"/>
                <a:gd name="connsiteY13" fmla="*/ 1272540 h 3036020"/>
                <a:gd name="connsiteX14" fmla="*/ 4675253 w 5611341"/>
                <a:gd name="connsiteY14" fmla="*/ 2460553 h 3036020"/>
                <a:gd name="connsiteX15" fmla="*/ 4931036 w 5611341"/>
                <a:gd name="connsiteY15" fmla="*/ 2662716 h 3036020"/>
                <a:gd name="connsiteX16" fmla="*/ 5335191 w 5611341"/>
                <a:gd name="connsiteY16" fmla="*/ 2752602 h 3036020"/>
                <a:gd name="connsiteX17" fmla="*/ 5611341 w 5611341"/>
                <a:gd name="connsiteY17" fmla="*/ 2802632 h 3036020"/>
                <a:gd name="connsiteX0" fmla="*/ 0 w 5611341"/>
                <a:gd name="connsiteY0" fmla="*/ 3036020 h 3036020"/>
                <a:gd name="connsiteX1" fmla="*/ 260647 w 5611341"/>
                <a:gd name="connsiteY1" fmla="*/ 3028583 h 3036020"/>
                <a:gd name="connsiteX2" fmla="*/ 331738 w 5611341"/>
                <a:gd name="connsiteY2" fmla="*/ 2231609 h 3036020"/>
                <a:gd name="connsiteX3" fmla="*/ 377153 w 5611341"/>
                <a:gd name="connsiteY3" fmla="*/ 1493473 h 3036020"/>
                <a:gd name="connsiteX4" fmla="*/ 795784 w 5611341"/>
                <a:gd name="connsiteY4" fmla="*/ 1147456 h 3036020"/>
                <a:gd name="connsiteX5" fmla="*/ 1493615 w 5611341"/>
                <a:gd name="connsiteY5" fmla="*/ 610842 h 3036020"/>
                <a:gd name="connsiteX6" fmla="*/ 2247448 w 5611341"/>
                <a:gd name="connsiteY6" fmla="*/ 134143 h 3036020"/>
                <a:gd name="connsiteX7" fmla="*/ 2695716 w 5611341"/>
                <a:gd name="connsiteY7" fmla="*/ 24700 h 3036020"/>
                <a:gd name="connsiteX8" fmla="*/ 3362910 w 5611341"/>
                <a:gd name="connsiteY8" fmla="*/ 0 h 3036020"/>
                <a:gd name="connsiteX9" fmla="*/ 3751530 w 5611341"/>
                <a:gd name="connsiteY9" fmla="*/ 7620 h 3036020"/>
                <a:gd name="connsiteX10" fmla="*/ 3969385 w 5611341"/>
                <a:gd name="connsiteY10" fmla="*/ 74166 h 3036020"/>
                <a:gd name="connsiteX11" fmla="*/ 4264208 w 5611341"/>
                <a:gd name="connsiteY11" fmla="*/ 182339 h 3036020"/>
                <a:gd name="connsiteX12" fmla="*/ 4444950 w 5611341"/>
                <a:gd name="connsiteY12" fmla="*/ 274320 h 3036020"/>
                <a:gd name="connsiteX13" fmla="*/ 4574490 w 5611341"/>
                <a:gd name="connsiteY13" fmla="*/ 1272540 h 3036020"/>
                <a:gd name="connsiteX14" fmla="*/ 4675253 w 5611341"/>
                <a:gd name="connsiteY14" fmla="*/ 2460553 h 3036020"/>
                <a:gd name="connsiteX15" fmla="*/ 4931036 w 5611341"/>
                <a:gd name="connsiteY15" fmla="*/ 2662716 h 3036020"/>
                <a:gd name="connsiteX16" fmla="*/ 5335191 w 5611341"/>
                <a:gd name="connsiteY16" fmla="*/ 2752602 h 3036020"/>
                <a:gd name="connsiteX17" fmla="*/ 5611341 w 5611341"/>
                <a:gd name="connsiteY17" fmla="*/ 2802632 h 3036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611341" h="3036020">
                  <a:moveTo>
                    <a:pt x="0" y="3036020"/>
                  </a:moveTo>
                  <a:cubicBezTo>
                    <a:pt x="107657" y="3035018"/>
                    <a:pt x="151143" y="3034251"/>
                    <a:pt x="260647" y="3028583"/>
                  </a:cubicBezTo>
                  <a:cubicBezTo>
                    <a:pt x="297413" y="2672353"/>
                    <a:pt x="313287" y="2483198"/>
                    <a:pt x="331738" y="2231609"/>
                  </a:cubicBezTo>
                  <a:cubicBezTo>
                    <a:pt x="357335" y="1972877"/>
                    <a:pt x="352574" y="1693800"/>
                    <a:pt x="377153" y="1493473"/>
                  </a:cubicBezTo>
                  <a:cubicBezTo>
                    <a:pt x="546138" y="1323622"/>
                    <a:pt x="648977" y="1274507"/>
                    <a:pt x="795784" y="1147456"/>
                  </a:cubicBezTo>
                  <a:cubicBezTo>
                    <a:pt x="985784" y="1014635"/>
                    <a:pt x="1251671" y="779727"/>
                    <a:pt x="1493615" y="610842"/>
                  </a:cubicBezTo>
                  <a:cubicBezTo>
                    <a:pt x="1684270" y="455836"/>
                    <a:pt x="2026798" y="256296"/>
                    <a:pt x="2247448" y="134143"/>
                  </a:cubicBezTo>
                  <a:cubicBezTo>
                    <a:pt x="2483091" y="41977"/>
                    <a:pt x="2509806" y="47057"/>
                    <a:pt x="2695716" y="24700"/>
                  </a:cubicBezTo>
                  <a:cubicBezTo>
                    <a:pt x="2881626" y="2343"/>
                    <a:pt x="3193286" y="3095"/>
                    <a:pt x="3362910" y="0"/>
                  </a:cubicBezTo>
                  <a:lnTo>
                    <a:pt x="3751530" y="7620"/>
                  </a:lnTo>
                  <a:cubicBezTo>
                    <a:pt x="3805332" y="18856"/>
                    <a:pt x="3905768" y="50156"/>
                    <a:pt x="3969385" y="74166"/>
                  </a:cubicBezTo>
                  <a:cubicBezTo>
                    <a:pt x="4054831" y="103286"/>
                    <a:pt x="4177927" y="148620"/>
                    <a:pt x="4264208" y="182339"/>
                  </a:cubicBezTo>
                  <a:cubicBezTo>
                    <a:pt x="4389755" y="239077"/>
                    <a:pt x="4376291" y="232980"/>
                    <a:pt x="4444950" y="274320"/>
                  </a:cubicBezTo>
                  <a:cubicBezTo>
                    <a:pt x="4495750" y="454660"/>
                    <a:pt x="4536106" y="908168"/>
                    <a:pt x="4574490" y="1272540"/>
                  </a:cubicBezTo>
                  <a:cubicBezTo>
                    <a:pt x="4612874" y="1636912"/>
                    <a:pt x="4612706" y="2247987"/>
                    <a:pt x="4675253" y="2460553"/>
                  </a:cubicBezTo>
                  <a:cubicBezTo>
                    <a:pt x="4783168" y="2635590"/>
                    <a:pt x="4845203" y="2630451"/>
                    <a:pt x="4931036" y="2662716"/>
                  </a:cubicBezTo>
                  <a:cubicBezTo>
                    <a:pt x="5032114" y="2699390"/>
                    <a:pt x="5216428" y="2726309"/>
                    <a:pt x="5335191" y="2752602"/>
                  </a:cubicBezTo>
                  <a:cubicBezTo>
                    <a:pt x="5453954" y="2778895"/>
                    <a:pt x="5570701" y="2788027"/>
                    <a:pt x="5611341" y="2802632"/>
                  </a:cubicBezTo>
                </a:path>
              </a:pathLst>
            </a:custGeom>
            <a:noFill/>
            <a:ln w="12700" cap="flat" cmpd="sng" algn="ctr">
              <a:solidFill>
                <a:srgbClr val="C00000"/>
              </a:solidFill>
              <a:prstDash val="solid"/>
            </a:ln>
            <a:effectLst/>
          </p:spPr>
          <p:txBody>
            <a:bodyPr lIns="82877" tIns="41439" rIns="82877" bIns="41439" anchor="ctr"/>
            <a:lstStyle/>
            <a:p>
              <a:pPr algn="ctr" defTabSz="828774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kumimoji="0" lang="ko-KR" altLang="en-US" sz="1633" b="0" kern="0" dirty="0">
                <a:solidFill>
                  <a:sysClr val="windowText" lastClr="000000"/>
                </a:solidFill>
                <a:latin typeface="맑은 고딕"/>
                <a:ea typeface="맑은 고딕"/>
              </a:endParaRPr>
            </a:p>
          </p:txBody>
        </p:sp>
        <p:cxnSp>
          <p:nvCxnSpPr>
            <p:cNvPr id="24618" name="직선 화살표 연결선 281"/>
            <p:cNvCxnSpPr>
              <a:cxnSpLocks noChangeShapeType="1"/>
            </p:cNvCxnSpPr>
            <p:nvPr/>
          </p:nvCxnSpPr>
          <p:spPr bwMode="auto">
            <a:xfrm flipH="1">
              <a:off x="7411670" y="2596306"/>
              <a:ext cx="87103" cy="103169"/>
            </a:xfrm>
            <a:prstGeom prst="straightConnector1">
              <a:avLst/>
            </a:prstGeom>
            <a:noFill/>
            <a:ln w="9525" algn="ctr">
              <a:solidFill>
                <a:srgbClr val="404040"/>
              </a:solidFill>
              <a:round/>
              <a:headE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83" name="자유형 282"/>
            <p:cNvSpPr/>
            <p:nvPr/>
          </p:nvSpPr>
          <p:spPr bwMode="auto">
            <a:xfrm>
              <a:off x="6807742" y="2359503"/>
              <a:ext cx="613946" cy="376004"/>
            </a:xfrm>
            <a:custGeom>
              <a:avLst/>
              <a:gdLst>
                <a:gd name="connsiteX0" fmla="*/ 1047750 w 1047750"/>
                <a:gd name="connsiteY0" fmla="*/ 0 h 1236663"/>
                <a:gd name="connsiteX1" fmla="*/ 728662 w 1047750"/>
                <a:gd name="connsiteY1" fmla="*/ 476250 h 1236663"/>
                <a:gd name="connsiteX2" fmla="*/ 381000 w 1047750"/>
                <a:gd name="connsiteY2" fmla="*/ 1033463 h 1236663"/>
                <a:gd name="connsiteX3" fmla="*/ 295275 w 1047750"/>
                <a:gd name="connsiteY3" fmla="*/ 1204913 h 1236663"/>
                <a:gd name="connsiteX4" fmla="*/ 147637 w 1047750"/>
                <a:gd name="connsiteY4" fmla="*/ 1223963 h 1236663"/>
                <a:gd name="connsiteX5" fmla="*/ 0 w 1047750"/>
                <a:gd name="connsiteY5" fmla="*/ 1223963 h 1236663"/>
                <a:gd name="connsiteX0" fmla="*/ 1047750 w 1047750"/>
                <a:gd name="connsiteY0" fmla="*/ 0 h 1250608"/>
                <a:gd name="connsiteX1" fmla="*/ 728662 w 1047750"/>
                <a:gd name="connsiteY1" fmla="*/ 476250 h 1250608"/>
                <a:gd name="connsiteX2" fmla="*/ 451445 w 1047750"/>
                <a:gd name="connsiteY2" fmla="*/ 949796 h 1250608"/>
                <a:gd name="connsiteX3" fmla="*/ 295275 w 1047750"/>
                <a:gd name="connsiteY3" fmla="*/ 1204913 h 1250608"/>
                <a:gd name="connsiteX4" fmla="*/ 147637 w 1047750"/>
                <a:gd name="connsiteY4" fmla="*/ 1223963 h 1250608"/>
                <a:gd name="connsiteX5" fmla="*/ 0 w 1047750"/>
                <a:gd name="connsiteY5" fmla="*/ 1223963 h 1250608"/>
                <a:gd name="connsiteX0" fmla="*/ 1047750 w 1047750"/>
                <a:gd name="connsiteY0" fmla="*/ 0 h 1266032"/>
                <a:gd name="connsiteX1" fmla="*/ 728662 w 1047750"/>
                <a:gd name="connsiteY1" fmla="*/ 476250 h 1266032"/>
                <a:gd name="connsiteX2" fmla="*/ 509587 w 1047750"/>
                <a:gd name="connsiteY2" fmla="*/ 857250 h 1266032"/>
                <a:gd name="connsiteX3" fmla="*/ 295275 w 1047750"/>
                <a:gd name="connsiteY3" fmla="*/ 1204913 h 1266032"/>
                <a:gd name="connsiteX4" fmla="*/ 147637 w 1047750"/>
                <a:gd name="connsiteY4" fmla="*/ 1223963 h 1266032"/>
                <a:gd name="connsiteX5" fmla="*/ 0 w 1047750"/>
                <a:gd name="connsiteY5" fmla="*/ 1223963 h 1266032"/>
                <a:gd name="connsiteX0" fmla="*/ 1047750 w 1047750"/>
                <a:gd name="connsiteY0" fmla="*/ 0 h 1227138"/>
                <a:gd name="connsiteX1" fmla="*/ 728662 w 1047750"/>
                <a:gd name="connsiteY1" fmla="*/ 476250 h 1227138"/>
                <a:gd name="connsiteX2" fmla="*/ 509587 w 1047750"/>
                <a:gd name="connsiteY2" fmla="*/ 857250 h 1227138"/>
                <a:gd name="connsiteX3" fmla="*/ 295275 w 1047750"/>
                <a:gd name="connsiteY3" fmla="*/ 1204913 h 1227138"/>
                <a:gd name="connsiteX4" fmla="*/ 147637 w 1047750"/>
                <a:gd name="connsiteY4" fmla="*/ 1223963 h 1227138"/>
                <a:gd name="connsiteX5" fmla="*/ 0 w 1047750"/>
                <a:gd name="connsiteY5" fmla="*/ 1223963 h 1227138"/>
                <a:gd name="connsiteX0" fmla="*/ 1047750 w 1047750"/>
                <a:gd name="connsiteY0" fmla="*/ 0 h 1238450"/>
                <a:gd name="connsiteX1" fmla="*/ 728662 w 1047750"/>
                <a:gd name="connsiteY1" fmla="*/ 476250 h 1238450"/>
                <a:gd name="connsiteX2" fmla="*/ 509587 w 1047750"/>
                <a:gd name="connsiteY2" fmla="*/ 857250 h 1238450"/>
                <a:gd name="connsiteX3" fmla="*/ 264071 w 1047750"/>
                <a:gd name="connsiteY3" fmla="*/ 1224956 h 1238450"/>
                <a:gd name="connsiteX4" fmla="*/ 147637 w 1047750"/>
                <a:gd name="connsiteY4" fmla="*/ 1223963 h 1238450"/>
                <a:gd name="connsiteX5" fmla="*/ 0 w 1047750"/>
                <a:gd name="connsiteY5" fmla="*/ 1223963 h 1238450"/>
                <a:gd name="connsiteX0" fmla="*/ 1047750 w 1047750"/>
                <a:gd name="connsiteY0" fmla="*/ 0 h 1238450"/>
                <a:gd name="connsiteX1" fmla="*/ 728662 w 1047750"/>
                <a:gd name="connsiteY1" fmla="*/ 476250 h 1238450"/>
                <a:gd name="connsiteX2" fmla="*/ 504825 w 1047750"/>
                <a:gd name="connsiteY2" fmla="*/ 838200 h 1238450"/>
                <a:gd name="connsiteX3" fmla="*/ 264071 w 1047750"/>
                <a:gd name="connsiteY3" fmla="*/ 1224956 h 1238450"/>
                <a:gd name="connsiteX4" fmla="*/ 147637 w 1047750"/>
                <a:gd name="connsiteY4" fmla="*/ 1223963 h 1238450"/>
                <a:gd name="connsiteX5" fmla="*/ 0 w 1047750"/>
                <a:gd name="connsiteY5" fmla="*/ 1223963 h 1238450"/>
                <a:gd name="connsiteX0" fmla="*/ 1047750 w 1047750"/>
                <a:gd name="connsiteY0" fmla="*/ 0 h 1225550"/>
                <a:gd name="connsiteX1" fmla="*/ 728662 w 1047750"/>
                <a:gd name="connsiteY1" fmla="*/ 476250 h 1225550"/>
                <a:gd name="connsiteX2" fmla="*/ 504825 w 1047750"/>
                <a:gd name="connsiteY2" fmla="*/ 838200 h 1225550"/>
                <a:gd name="connsiteX3" fmla="*/ 264071 w 1047750"/>
                <a:gd name="connsiteY3" fmla="*/ 1224956 h 1225550"/>
                <a:gd name="connsiteX4" fmla="*/ 147637 w 1047750"/>
                <a:gd name="connsiteY4" fmla="*/ 1223963 h 1225550"/>
                <a:gd name="connsiteX5" fmla="*/ 0 w 1047750"/>
                <a:gd name="connsiteY5" fmla="*/ 1223963 h 1225550"/>
                <a:gd name="connsiteX0" fmla="*/ 971992 w 971992"/>
                <a:gd name="connsiteY0" fmla="*/ 0 h 1225972"/>
                <a:gd name="connsiteX1" fmla="*/ 652904 w 971992"/>
                <a:gd name="connsiteY1" fmla="*/ 476250 h 1225972"/>
                <a:gd name="connsiteX2" fmla="*/ 429067 w 971992"/>
                <a:gd name="connsiteY2" fmla="*/ 838200 h 1225972"/>
                <a:gd name="connsiteX3" fmla="*/ 188313 w 971992"/>
                <a:gd name="connsiteY3" fmla="*/ 1224956 h 1225972"/>
                <a:gd name="connsiteX4" fmla="*/ 71879 w 971992"/>
                <a:gd name="connsiteY4" fmla="*/ 1223963 h 1225972"/>
                <a:gd name="connsiteX5" fmla="*/ 0 w 971992"/>
                <a:gd name="connsiteY5" fmla="*/ 1224385 h 1225972"/>
                <a:gd name="connsiteX0" fmla="*/ 971992 w 971992"/>
                <a:gd name="connsiteY0" fmla="*/ 0 h 1224956"/>
                <a:gd name="connsiteX1" fmla="*/ 652904 w 971992"/>
                <a:gd name="connsiteY1" fmla="*/ 476250 h 1224956"/>
                <a:gd name="connsiteX2" fmla="*/ 429067 w 971992"/>
                <a:gd name="connsiteY2" fmla="*/ 838200 h 1224956"/>
                <a:gd name="connsiteX3" fmla="*/ 188313 w 971992"/>
                <a:gd name="connsiteY3" fmla="*/ 1224956 h 1224956"/>
                <a:gd name="connsiteX4" fmla="*/ 71879 w 971992"/>
                <a:gd name="connsiteY4" fmla="*/ 1223963 h 1224956"/>
                <a:gd name="connsiteX5" fmla="*/ 0 w 971992"/>
                <a:gd name="connsiteY5" fmla="*/ 1224385 h 1224956"/>
                <a:gd name="connsiteX0" fmla="*/ 1439630 w 1439630"/>
                <a:gd name="connsiteY0" fmla="*/ 0 h 1224701"/>
                <a:gd name="connsiteX1" fmla="*/ 652904 w 1439630"/>
                <a:gd name="connsiteY1" fmla="*/ 475995 h 1224701"/>
                <a:gd name="connsiteX2" fmla="*/ 429067 w 1439630"/>
                <a:gd name="connsiteY2" fmla="*/ 837945 h 1224701"/>
                <a:gd name="connsiteX3" fmla="*/ 188313 w 1439630"/>
                <a:gd name="connsiteY3" fmla="*/ 1224701 h 1224701"/>
                <a:gd name="connsiteX4" fmla="*/ 71879 w 1439630"/>
                <a:gd name="connsiteY4" fmla="*/ 1223708 h 1224701"/>
                <a:gd name="connsiteX5" fmla="*/ 0 w 1439630"/>
                <a:gd name="connsiteY5" fmla="*/ 1224130 h 1224701"/>
                <a:gd name="connsiteX0" fmla="*/ 1439630 w 1439630"/>
                <a:gd name="connsiteY0" fmla="*/ 0 h 1224701"/>
                <a:gd name="connsiteX1" fmla="*/ 903944 w 1439630"/>
                <a:gd name="connsiteY1" fmla="*/ 510972 h 1224701"/>
                <a:gd name="connsiteX2" fmla="*/ 429067 w 1439630"/>
                <a:gd name="connsiteY2" fmla="*/ 837945 h 1224701"/>
                <a:gd name="connsiteX3" fmla="*/ 188313 w 1439630"/>
                <a:gd name="connsiteY3" fmla="*/ 1224701 h 1224701"/>
                <a:gd name="connsiteX4" fmla="*/ 71879 w 1439630"/>
                <a:gd name="connsiteY4" fmla="*/ 1223708 h 1224701"/>
                <a:gd name="connsiteX5" fmla="*/ 0 w 1439630"/>
                <a:gd name="connsiteY5" fmla="*/ 1224130 h 1224701"/>
                <a:gd name="connsiteX0" fmla="*/ 1439630 w 1439630"/>
                <a:gd name="connsiteY0" fmla="*/ 0 h 1224701"/>
                <a:gd name="connsiteX1" fmla="*/ 903944 w 1439630"/>
                <a:gd name="connsiteY1" fmla="*/ 510972 h 1224701"/>
                <a:gd name="connsiteX2" fmla="*/ 489026 w 1439630"/>
                <a:gd name="connsiteY2" fmla="*/ 891371 h 1224701"/>
                <a:gd name="connsiteX3" fmla="*/ 188313 w 1439630"/>
                <a:gd name="connsiteY3" fmla="*/ 1224701 h 1224701"/>
                <a:gd name="connsiteX4" fmla="*/ 71879 w 1439630"/>
                <a:gd name="connsiteY4" fmla="*/ 1223708 h 1224701"/>
                <a:gd name="connsiteX5" fmla="*/ 0 w 1439630"/>
                <a:gd name="connsiteY5" fmla="*/ 1224130 h 1224701"/>
                <a:gd name="connsiteX0" fmla="*/ 1439630 w 1439630"/>
                <a:gd name="connsiteY0" fmla="*/ 0 h 1224701"/>
                <a:gd name="connsiteX1" fmla="*/ 960349 w 1439630"/>
                <a:gd name="connsiteY1" fmla="*/ 442236 h 1224701"/>
                <a:gd name="connsiteX2" fmla="*/ 489026 w 1439630"/>
                <a:gd name="connsiteY2" fmla="*/ 891371 h 1224701"/>
                <a:gd name="connsiteX3" fmla="*/ 188313 w 1439630"/>
                <a:gd name="connsiteY3" fmla="*/ 1224701 h 1224701"/>
                <a:gd name="connsiteX4" fmla="*/ 71879 w 1439630"/>
                <a:gd name="connsiteY4" fmla="*/ 1223708 h 1224701"/>
                <a:gd name="connsiteX5" fmla="*/ 0 w 1439630"/>
                <a:gd name="connsiteY5" fmla="*/ 1224130 h 1224701"/>
                <a:gd name="connsiteX0" fmla="*/ 1439630 w 1439630"/>
                <a:gd name="connsiteY0" fmla="*/ 0 h 1224701"/>
                <a:gd name="connsiteX1" fmla="*/ 960349 w 1439630"/>
                <a:gd name="connsiteY1" fmla="*/ 442236 h 1224701"/>
                <a:gd name="connsiteX2" fmla="*/ 489026 w 1439630"/>
                <a:gd name="connsiteY2" fmla="*/ 891371 h 1224701"/>
                <a:gd name="connsiteX3" fmla="*/ 188313 w 1439630"/>
                <a:gd name="connsiteY3" fmla="*/ 1224701 h 1224701"/>
                <a:gd name="connsiteX4" fmla="*/ 71879 w 1439630"/>
                <a:gd name="connsiteY4" fmla="*/ 1223708 h 1224701"/>
                <a:gd name="connsiteX5" fmla="*/ 0 w 1439630"/>
                <a:gd name="connsiteY5" fmla="*/ 1224130 h 1224701"/>
                <a:gd name="connsiteX0" fmla="*/ 1439630 w 1439630"/>
                <a:gd name="connsiteY0" fmla="*/ 0 h 1224701"/>
                <a:gd name="connsiteX1" fmla="*/ 960349 w 1439630"/>
                <a:gd name="connsiteY1" fmla="*/ 442236 h 1224701"/>
                <a:gd name="connsiteX2" fmla="*/ 529997 w 1439630"/>
                <a:gd name="connsiteY2" fmla="*/ 906175 h 1224701"/>
                <a:gd name="connsiteX3" fmla="*/ 188313 w 1439630"/>
                <a:gd name="connsiteY3" fmla="*/ 1224701 h 1224701"/>
                <a:gd name="connsiteX4" fmla="*/ 71879 w 1439630"/>
                <a:gd name="connsiteY4" fmla="*/ 1223708 h 1224701"/>
                <a:gd name="connsiteX5" fmla="*/ 0 w 1439630"/>
                <a:gd name="connsiteY5" fmla="*/ 1224130 h 1224701"/>
                <a:gd name="connsiteX0" fmla="*/ 1439630 w 1439630"/>
                <a:gd name="connsiteY0" fmla="*/ 0 h 1224701"/>
                <a:gd name="connsiteX1" fmla="*/ 993728 w 1439630"/>
                <a:gd name="connsiteY1" fmla="*/ 463934 h 1224701"/>
                <a:gd name="connsiteX2" fmla="*/ 529997 w 1439630"/>
                <a:gd name="connsiteY2" fmla="*/ 906175 h 1224701"/>
                <a:gd name="connsiteX3" fmla="*/ 188313 w 1439630"/>
                <a:gd name="connsiteY3" fmla="*/ 1224701 h 1224701"/>
                <a:gd name="connsiteX4" fmla="*/ 71879 w 1439630"/>
                <a:gd name="connsiteY4" fmla="*/ 1223708 h 1224701"/>
                <a:gd name="connsiteX5" fmla="*/ 0 w 1439630"/>
                <a:gd name="connsiteY5" fmla="*/ 1224130 h 1224701"/>
                <a:gd name="connsiteX0" fmla="*/ 1484618 w 1484618"/>
                <a:gd name="connsiteY0" fmla="*/ 0 h 1246143"/>
                <a:gd name="connsiteX1" fmla="*/ 993728 w 1484618"/>
                <a:gd name="connsiteY1" fmla="*/ 485376 h 1246143"/>
                <a:gd name="connsiteX2" fmla="*/ 529997 w 1484618"/>
                <a:gd name="connsiteY2" fmla="*/ 927617 h 1246143"/>
                <a:gd name="connsiteX3" fmla="*/ 188313 w 1484618"/>
                <a:gd name="connsiteY3" fmla="*/ 1246143 h 1246143"/>
                <a:gd name="connsiteX4" fmla="*/ 71879 w 1484618"/>
                <a:gd name="connsiteY4" fmla="*/ 1245150 h 1246143"/>
                <a:gd name="connsiteX5" fmla="*/ 0 w 1484618"/>
                <a:gd name="connsiteY5" fmla="*/ 1245572 h 1246143"/>
                <a:gd name="connsiteX0" fmla="*/ 1484618 w 1484618"/>
                <a:gd name="connsiteY0" fmla="*/ 0 h 1246143"/>
                <a:gd name="connsiteX1" fmla="*/ 993728 w 1484618"/>
                <a:gd name="connsiteY1" fmla="*/ 485376 h 1246143"/>
                <a:gd name="connsiteX2" fmla="*/ 529997 w 1484618"/>
                <a:gd name="connsiteY2" fmla="*/ 927617 h 1246143"/>
                <a:gd name="connsiteX3" fmla="*/ 188313 w 1484618"/>
                <a:gd name="connsiteY3" fmla="*/ 1246143 h 1246143"/>
                <a:gd name="connsiteX4" fmla="*/ 71879 w 1484618"/>
                <a:gd name="connsiteY4" fmla="*/ 1245150 h 1246143"/>
                <a:gd name="connsiteX5" fmla="*/ 0 w 1484618"/>
                <a:gd name="connsiteY5" fmla="*/ 1245572 h 1246143"/>
                <a:gd name="connsiteX0" fmla="*/ 1484618 w 1484618"/>
                <a:gd name="connsiteY0" fmla="*/ 0 h 1246143"/>
                <a:gd name="connsiteX1" fmla="*/ 993728 w 1484618"/>
                <a:gd name="connsiteY1" fmla="*/ 485376 h 1246143"/>
                <a:gd name="connsiteX2" fmla="*/ 529997 w 1484618"/>
                <a:gd name="connsiteY2" fmla="*/ 927617 h 1246143"/>
                <a:gd name="connsiteX3" fmla="*/ 188313 w 1484618"/>
                <a:gd name="connsiteY3" fmla="*/ 1246143 h 1246143"/>
                <a:gd name="connsiteX4" fmla="*/ 71879 w 1484618"/>
                <a:gd name="connsiteY4" fmla="*/ 1245150 h 1246143"/>
                <a:gd name="connsiteX5" fmla="*/ 0 w 1484618"/>
                <a:gd name="connsiteY5" fmla="*/ 1245572 h 1246143"/>
                <a:gd name="connsiteX0" fmla="*/ 1473530 w 1473530"/>
                <a:gd name="connsiteY0" fmla="*/ 0 h 1251313"/>
                <a:gd name="connsiteX1" fmla="*/ 993728 w 1473530"/>
                <a:gd name="connsiteY1" fmla="*/ 490546 h 1251313"/>
                <a:gd name="connsiteX2" fmla="*/ 529997 w 1473530"/>
                <a:gd name="connsiteY2" fmla="*/ 932787 h 1251313"/>
                <a:gd name="connsiteX3" fmla="*/ 188313 w 1473530"/>
                <a:gd name="connsiteY3" fmla="*/ 1251313 h 1251313"/>
                <a:gd name="connsiteX4" fmla="*/ 71879 w 1473530"/>
                <a:gd name="connsiteY4" fmla="*/ 1250320 h 1251313"/>
                <a:gd name="connsiteX5" fmla="*/ 0 w 1473530"/>
                <a:gd name="connsiteY5" fmla="*/ 1250742 h 1251313"/>
                <a:gd name="connsiteX0" fmla="*/ 1473530 w 1473530"/>
                <a:gd name="connsiteY0" fmla="*/ 0 h 1251313"/>
                <a:gd name="connsiteX1" fmla="*/ 1386360 w 1473530"/>
                <a:gd name="connsiteY1" fmla="*/ 99787 h 1251313"/>
                <a:gd name="connsiteX2" fmla="*/ 993728 w 1473530"/>
                <a:gd name="connsiteY2" fmla="*/ 490546 h 1251313"/>
                <a:gd name="connsiteX3" fmla="*/ 529997 w 1473530"/>
                <a:gd name="connsiteY3" fmla="*/ 932787 h 1251313"/>
                <a:gd name="connsiteX4" fmla="*/ 188313 w 1473530"/>
                <a:gd name="connsiteY4" fmla="*/ 1251313 h 1251313"/>
                <a:gd name="connsiteX5" fmla="*/ 71879 w 1473530"/>
                <a:gd name="connsiteY5" fmla="*/ 1250320 h 1251313"/>
                <a:gd name="connsiteX6" fmla="*/ 0 w 1473530"/>
                <a:gd name="connsiteY6" fmla="*/ 1250742 h 1251313"/>
                <a:gd name="connsiteX0" fmla="*/ 1473530 w 1473530"/>
                <a:gd name="connsiteY0" fmla="*/ 0 h 1251313"/>
                <a:gd name="connsiteX1" fmla="*/ 1386360 w 1473530"/>
                <a:gd name="connsiteY1" fmla="*/ 99787 h 1251313"/>
                <a:gd name="connsiteX2" fmla="*/ 993728 w 1473530"/>
                <a:gd name="connsiteY2" fmla="*/ 490546 h 1251313"/>
                <a:gd name="connsiteX3" fmla="*/ 529997 w 1473530"/>
                <a:gd name="connsiteY3" fmla="*/ 932787 h 1251313"/>
                <a:gd name="connsiteX4" fmla="*/ 188313 w 1473530"/>
                <a:gd name="connsiteY4" fmla="*/ 1251313 h 1251313"/>
                <a:gd name="connsiteX5" fmla="*/ 71879 w 1473530"/>
                <a:gd name="connsiteY5" fmla="*/ 1250320 h 1251313"/>
                <a:gd name="connsiteX6" fmla="*/ 0 w 1473530"/>
                <a:gd name="connsiteY6" fmla="*/ 1250742 h 1251313"/>
                <a:gd name="connsiteX0" fmla="*/ 1473530 w 1473530"/>
                <a:gd name="connsiteY0" fmla="*/ 0 h 1251313"/>
                <a:gd name="connsiteX1" fmla="*/ 993728 w 1473530"/>
                <a:gd name="connsiteY1" fmla="*/ 490546 h 1251313"/>
                <a:gd name="connsiteX2" fmla="*/ 529997 w 1473530"/>
                <a:gd name="connsiteY2" fmla="*/ 932787 h 1251313"/>
                <a:gd name="connsiteX3" fmla="*/ 188313 w 1473530"/>
                <a:gd name="connsiteY3" fmla="*/ 1251313 h 1251313"/>
                <a:gd name="connsiteX4" fmla="*/ 71879 w 1473530"/>
                <a:gd name="connsiteY4" fmla="*/ 1250320 h 1251313"/>
                <a:gd name="connsiteX5" fmla="*/ 0 w 1473530"/>
                <a:gd name="connsiteY5" fmla="*/ 1250742 h 1251313"/>
                <a:gd name="connsiteX0" fmla="*/ 1464915 w 1464915"/>
                <a:gd name="connsiteY0" fmla="*/ 0 h 1225095"/>
                <a:gd name="connsiteX1" fmla="*/ 993728 w 1464915"/>
                <a:gd name="connsiteY1" fmla="*/ 464328 h 1225095"/>
                <a:gd name="connsiteX2" fmla="*/ 529997 w 1464915"/>
                <a:gd name="connsiteY2" fmla="*/ 906569 h 1225095"/>
                <a:gd name="connsiteX3" fmla="*/ 188313 w 1464915"/>
                <a:gd name="connsiteY3" fmla="*/ 1225095 h 1225095"/>
                <a:gd name="connsiteX4" fmla="*/ 71879 w 1464915"/>
                <a:gd name="connsiteY4" fmla="*/ 1224102 h 1225095"/>
                <a:gd name="connsiteX5" fmla="*/ 0 w 1464915"/>
                <a:gd name="connsiteY5" fmla="*/ 1224524 h 1225095"/>
                <a:gd name="connsiteX0" fmla="*/ 1464915 w 1464915"/>
                <a:gd name="connsiteY0" fmla="*/ 69422 h 1294517"/>
                <a:gd name="connsiteX1" fmla="*/ 1368087 w 1464915"/>
                <a:gd name="connsiteY1" fmla="*/ 77388 h 1294517"/>
                <a:gd name="connsiteX2" fmla="*/ 993728 w 1464915"/>
                <a:gd name="connsiteY2" fmla="*/ 533750 h 1294517"/>
                <a:gd name="connsiteX3" fmla="*/ 529997 w 1464915"/>
                <a:gd name="connsiteY3" fmla="*/ 975991 h 1294517"/>
                <a:gd name="connsiteX4" fmla="*/ 188313 w 1464915"/>
                <a:gd name="connsiteY4" fmla="*/ 1294517 h 1294517"/>
                <a:gd name="connsiteX5" fmla="*/ 71879 w 1464915"/>
                <a:gd name="connsiteY5" fmla="*/ 1293524 h 1294517"/>
                <a:gd name="connsiteX6" fmla="*/ 0 w 1464915"/>
                <a:gd name="connsiteY6" fmla="*/ 1293946 h 1294517"/>
                <a:gd name="connsiteX0" fmla="*/ 1464915 w 1464915"/>
                <a:gd name="connsiteY0" fmla="*/ 0 h 1225095"/>
                <a:gd name="connsiteX1" fmla="*/ 993728 w 1464915"/>
                <a:gd name="connsiteY1" fmla="*/ 464328 h 1225095"/>
                <a:gd name="connsiteX2" fmla="*/ 529997 w 1464915"/>
                <a:gd name="connsiteY2" fmla="*/ 906569 h 1225095"/>
                <a:gd name="connsiteX3" fmla="*/ 188313 w 1464915"/>
                <a:gd name="connsiteY3" fmla="*/ 1225095 h 1225095"/>
                <a:gd name="connsiteX4" fmla="*/ 71879 w 1464915"/>
                <a:gd name="connsiteY4" fmla="*/ 1224102 h 1225095"/>
                <a:gd name="connsiteX5" fmla="*/ 0 w 1464915"/>
                <a:gd name="connsiteY5" fmla="*/ 1224524 h 1225095"/>
                <a:gd name="connsiteX0" fmla="*/ 1466190 w 1466190"/>
                <a:gd name="connsiteY0" fmla="*/ 0 h 1309823"/>
                <a:gd name="connsiteX1" fmla="*/ 993728 w 1466190"/>
                <a:gd name="connsiteY1" fmla="*/ 549056 h 1309823"/>
                <a:gd name="connsiteX2" fmla="*/ 529997 w 1466190"/>
                <a:gd name="connsiteY2" fmla="*/ 991297 h 1309823"/>
                <a:gd name="connsiteX3" fmla="*/ 188313 w 1466190"/>
                <a:gd name="connsiteY3" fmla="*/ 1309823 h 1309823"/>
                <a:gd name="connsiteX4" fmla="*/ 71879 w 1466190"/>
                <a:gd name="connsiteY4" fmla="*/ 1308830 h 1309823"/>
                <a:gd name="connsiteX5" fmla="*/ 0 w 1466190"/>
                <a:gd name="connsiteY5" fmla="*/ 1309252 h 1309823"/>
                <a:gd name="connsiteX0" fmla="*/ 1466190 w 1466190"/>
                <a:gd name="connsiteY0" fmla="*/ 0 h 1309823"/>
                <a:gd name="connsiteX1" fmla="*/ 943370 w 1466190"/>
                <a:gd name="connsiteY1" fmla="*/ 546062 h 1309823"/>
                <a:gd name="connsiteX2" fmla="*/ 529997 w 1466190"/>
                <a:gd name="connsiteY2" fmla="*/ 991297 h 1309823"/>
                <a:gd name="connsiteX3" fmla="*/ 188313 w 1466190"/>
                <a:gd name="connsiteY3" fmla="*/ 1309823 h 1309823"/>
                <a:gd name="connsiteX4" fmla="*/ 71879 w 1466190"/>
                <a:gd name="connsiteY4" fmla="*/ 1308830 h 1309823"/>
                <a:gd name="connsiteX5" fmla="*/ 0 w 1466190"/>
                <a:gd name="connsiteY5" fmla="*/ 1309252 h 1309823"/>
                <a:gd name="connsiteX0" fmla="*/ 1466190 w 1466190"/>
                <a:gd name="connsiteY0" fmla="*/ 0 h 1309823"/>
                <a:gd name="connsiteX1" fmla="*/ 943370 w 1466190"/>
                <a:gd name="connsiteY1" fmla="*/ 546062 h 1309823"/>
                <a:gd name="connsiteX2" fmla="*/ 490437 w 1466190"/>
                <a:gd name="connsiteY2" fmla="*/ 991297 h 1309823"/>
                <a:gd name="connsiteX3" fmla="*/ 188313 w 1466190"/>
                <a:gd name="connsiteY3" fmla="*/ 1309823 h 1309823"/>
                <a:gd name="connsiteX4" fmla="*/ 71879 w 1466190"/>
                <a:gd name="connsiteY4" fmla="*/ 1308830 h 1309823"/>
                <a:gd name="connsiteX5" fmla="*/ 0 w 1466190"/>
                <a:gd name="connsiteY5" fmla="*/ 1309252 h 1309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6190" h="1309823">
                  <a:moveTo>
                    <a:pt x="1466190" y="0"/>
                  </a:moveTo>
                  <a:lnTo>
                    <a:pt x="943370" y="546062"/>
                  </a:lnTo>
                  <a:cubicBezTo>
                    <a:pt x="787550" y="697157"/>
                    <a:pt x="616280" y="864004"/>
                    <a:pt x="490437" y="991297"/>
                  </a:cubicBezTo>
                  <a:cubicBezTo>
                    <a:pt x="364594" y="1118591"/>
                    <a:pt x="248638" y="1248704"/>
                    <a:pt x="188313" y="1309823"/>
                  </a:cubicBezTo>
                  <a:cubicBezTo>
                    <a:pt x="123226" y="1304267"/>
                    <a:pt x="103265" y="1308925"/>
                    <a:pt x="71879" y="1308830"/>
                  </a:cubicBezTo>
                  <a:lnTo>
                    <a:pt x="0" y="1309252"/>
                  </a:lnTo>
                </a:path>
              </a:pathLst>
            </a:custGeom>
            <a:noFill/>
            <a:ln w="12700" cap="flat" cmpd="sng" algn="ctr">
              <a:solidFill>
                <a:srgbClr val="00B050"/>
              </a:solidFill>
              <a:prstDash val="solid"/>
            </a:ln>
            <a:effectLst/>
          </p:spPr>
          <p:txBody>
            <a:bodyPr lIns="82877" tIns="41439" rIns="82877" bIns="41439" anchor="ctr"/>
            <a:lstStyle/>
            <a:p>
              <a:pPr algn="ctr" defTabSz="829361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kumimoji="0" lang="ko-KR" altLang="en-US" sz="1633" b="0" kern="0" dirty="0">
                <a:solidFill>
                  <a:sysClr val="windowText" lastClr="000000"/>
                </a:solidFill>
                <a:latin typeface="맑은 고딕"/>
                <a:ea typeface="맑은 고딕"/>
              </a:endParaRPr>
            </a:p>
          </p:txBody>
        </p:sp>
        <p:cxnSp>
          <p:nvCxnSpPr>
            <p:cNvPr id="24620" name="직선 연결선 283"/>
            <p:cNvCxnSpPr>
              <a:cxnSpLocks noChangeShapeType="1"/>
            </p:cNvCxnSpPr>
            <p:nvPr/>
          </p:nvCxnSpPr>
          <p:spPr bwMode="auto">
            <a:xfrm flipV="1">
              <a:off x="6887132" y="1949501"/>
              <a:ext cx="0" cy="1023507"/>
            </a:xfrm>
            <a:prstGeom prst="line">
              <a:avLst/>
            </a:prstGeom>
            <a:noFill/>
            <a:ln w="9525" algn="ctr">
              <a:solidFill>
                <a:srgbClr val="4A7EBB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4621" name="직선 연결선 284"/>
            <p:cNvCxnSpPr>
              <a:cxnSpLocks noChangeShapeType="1"/>
            </p:cNvCxnSpPr>
            <p:nvPr/>
          </p:nvCxnSpPr>
          <p:spPr bwMode="auto">
            <a:xfrm>
              <a:off x="6755784" y="2597758"/>
              <a:ext cx="1941134" cy="0"/>
            </a:xfrm>
            <a:prstGeom prst="line">
              <a:avLst/>
            </a:prstGeom>
            <a:noFill/>
            <a:ln w="9525" algn="ctr">
              <a:solidFill>
                <a:srgbClr val="4A7EBB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86" name="TextBox 285"/>
            <p:cNvSpPr txBox="1"/>
            <p:nvPr/>
          </p:nvSpPr>
          <p:spPr>
            <a:xfrm>
              <a:off x="6354515" y="2542684"/>
              <a:ext cx="361618" cy="141403"/>
            </a:xfrm>
            <a:prstGeom prst="rect">
              <a:avLst/>
            </a:prstGeom>
            <a:noFill/>
          </p:spPr>
          <p:txBody>
            <a:bodyPr lIns="0" tIns="0" rIns="0" bIns="0">
              <a:spAutoFit/>
            </a:bodyPr>
            <a:lstStyle/>
            <a:p>
              <a:pPr algn="r" defTabSz="828774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kumimoji="0" lang="en-US" altLang="ko-KR" sz="907" b="0" kern="0" dirty="0">
                  <a:solidFill>
                    <a:sysClr val="windowText" lastClr="000000"/>
                  </a:solidFill>
                  <a:latin typeface="현대하모니 L" pitchFamily="18" charset="-127"/>
                  <a:ea typeface="현대하모니 L" pitchFamily="18" charset="-127"/>
                </a:rPr>
                <a:t>200</a:t>
              </a:r>
              <a:r>
                <a:rPr kumimoji="0" lang="ko-KR" altLang="en-US" sz="907" b="0" kern="0" dirty="0">
                  <a:solidFill>
                    <a:sysClr val="windowText" lastClr="000000"/>
                  </a:solidFill>
                  <a:latin typeface="현대하모니 L" pitchFamily="18" charset="-127"/>
                  <a:ea typeface="현대하모니 L" pitchFamily="18" charset="-127"/>
                </a:rPr>
                <a:t>℃</a:t>
              </a:r>
            </a:p>
          </p:txBody>
        </p:sp>
        <p:cxnSp>
          <p:nvCxnSpPr>
            <p:cNvPr id="24623" name="직선 연결선 286"/>
            <p:cNvCxnSpPr>
              <a:cxnSpLocks noChangeShapeType="1"/>
            </p:cNvCxnSpPr>
            <p:nvPr/>
          </p:nvCxnSpPr>
          <p:spPr bwMode="auto">
            <a:xfrm>
              <a:off x="6890949" y="1968682"/>
              <a:ext cx="1341146" cy="0"/>
            </a:xfrm>
            <a:prstGeom prst="line">
              <a:avLst/>
            </a:prstGeom>
            <a:noFill/>
            <a:ln w="12700" algn="ctr">
              <a:solidFill>
                <a:srgbClr val="C00000"/>
              </a:solidFill>
              <a:round/>
              <a:headEnd type="arrow" w="med" len="med"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88" name="TextBox 287"/>
            <p:cNvSpPr txBox="1"/>
            <p:nvPr/>
          </p:nvSpPr>
          <p:spPr>
            <a:xfrm>
              <a:off x="6937924" y="1764967"/>
              <a:ext cx="2048265" cy="141292"/>
            </a:xfrm>
            <a:prstGeom prst="rect">
              <a:avLst/>
            </a:prstGeom>
            <a:noFill/>
          </p:spPr>
          <p:txBody>
            <a:bodyPr wrap="square" lIns="0" tIns="0" rIns="0" bIns="0">
              <a:spAutoFit/>
            </a:bodyPr>
            <a:lstStyle/>
            <a:p>
              <a:pPr defTabSz="828774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kumimoji="0" lang="en-US" altLang="ko-KR" sz="907" b="0" kern="0" spc="272" dirty="0">
                  <a:solidFill>
                    <a:sysClr val="windowText" lastClr="000000"/>
                  </a:solidFill>
                  <a:latin typeface="현대하모니 L" pitchFamily="18" charset="-127"/>
                  <a:ea typeface="현대하모니 L" pitchFamily="18" charset="-127"/>
                </a:rPr>
                <a:t>Range de </a:t>
              </a:r>
              <a:r>
                <a:rPr kumimoji="0" lang="en-US" altLang="ko-KR" sz="907" b="0" kern="0" spc="272" dirty="0" err="1">
                  <a:solidFill>
                    <a:sysClr val="windowText" lastClr="000000"/>
                  </a:solidFill>
                  <a:latin typeface="현대하모니 L" pitchFamily="18" charset="-127"/>
                  <a:ea typeface="현대하모니 L" pitchFamily="18" charset="-127"/>
                </a:rPr>
                <a:t>Aquecimento</a:t>
              </a:r>
              <a:r>
                <a:rPr kumimoji="0" lang="en-US" altLang="ko-KR" sz="907" b="0" kern="0" spc="272" dirty="0">
                  <a:solidFill>
                    <a:sysClr val="windowText" lastClr="000000"/>
                  </a:solidFill>
                  <a:latin typeface="현대하모니 L" pitchFamily="18" charset="-127"/>
                  <a:ea typeface="현대하모니 L" pitchFamily="18" charset="-127"/>
                </a:rPr>
                <a:t> </a:t>
              </a:r>
              <a:endParaRPr kumimoji="0" lang="ko-KR" altLang="en-US" sz="907" b="0" kern="0" spc="272" dirty="0">
                <a:solidFill>
                  <a:sysClr val="windowText" lastClr="000000"/>
                </a:solidFill>
                <a:latin typeface="현대하모니 L" pitchFamily="18" charset="-127"/>
                <a:ea typeface="현대하모니 L" pitchFamily="18" charset="-127"/>
              </a:endParaRPr>
            </a:p>
          </p:txBody>
        </p:sp>
        <p:sp>
          <p:nvSpPr>
            <p:cNvPr id="289" name="직사각형 288"/>
            <p:cNvSpPr/>
            <p:nvPr/>
          </p:nvSpPr>
          <p:spPr>
            <a:xfrm>
              <a:off x="6764349" y="4573746"/>
              <a:ext cx="366439" cy="141403"/>
            </a:xfrm>
            <a:prstGeom prst="rect">
              <a:avLst/>
            </a:prstGeom>
          </p:spPr>
          <p:txBody>
            <a:bodyPr lIns="0" tIns="0" rIns="0" bIns="0">
              <a:spAutoFit/>
            </a:bodyPr>
            <a:lstStyle/>
            <a:p>
              <a:pPr marL="311010" indent="-311010" algn="r" defTabSz="829361" eaLnBrk="1" fontAlgn="auto" hangingPunct="1">
                <a:spcBef>
                  <a:spcPct val="15000"/>
                </a:spcBef>
                <a:spcAft>
                  <a:spcPts val="0"/>
                </a:spcAft>
                <a:defRPr/>
              </a:pPr>
              <a:r>
                <a:rPr lang="en-US" altLang="ko-KR" sz="907" b="0" kern="0" dirty="0">
                  <a:solidFill>
                    <a:srgbClr val="5F5F5F">
                      <a:lumMod val="75000"/>
                    </a:srgbClr>
                  </a:solidFill>
                  <a:latin typeface="현대하모니 M" pitchFamily="18" charset="-127"/>
                  <a:ea typeface="현대하모니 M" pitchFamily="18" charset="-127"/>
                </a:rPr>
                <a:t>550</a:t>
              </a:r>
              <a:r>
                <a:rPr lang="ko-KR" altLang="en-US" sz="907" b="0" kern="0" dirty="0">
                  <a:solidFill>
                    <a:srgbClr val="5F5F5F">
                      <a:lumMod val="75000"/>
                    </a:srgbClr>
                  </a:solidFill>
                  <a:latin typeface="현대하모니 M" pitchFamily="18" charset="-127"/>
                  <a:ea typeface="현대하모니 M" pitchFamily="18" charset="-127"/>
                </a:rPr>
                <a:t>℃</a:t>
              </a:r>
              <a:endParaRPr lang="en-US" altLang="ko-KR" sz="907" b="0" kern="0" dirty="0">
                <a:solidFill>
                  <a:srgbClr val="5F5F5F">
                    <a:lumMod val="75000"/>
                  </a:srgbClr>
                </a:solidFill>
                <a:latin typeface="현대하모니 M" pitchFamily="18" charset="-127"/>
                <a:ea typeface="현대하모니 M" pitchFamily="18" charset="-127"/>
              </a:endParaRPr>
            </a:p>
          </p:txBody>
        </p:sp>
        <p:sp>
          <p:nvSpPr>
            <p:cNvPr id="290" name="직사각형 289"/>
            <p:cNvSpPr/>
            <p:nvPr/>
          </p:nvSpPr>
          <p:spPr>
            <a:xfrm>
              <a:off x="6754705" y="4342359"/>
              <a:ext cx="364831" cy="143010"/>
            </a:xfrm>
            <a:prstGeom prst="rect">
              <a:avLst/>
            </a:prstGeom>
          </p:spPr>
          <p:txBody>
            <a:bodyPr lIns="0" tIns="0" rIns="0" bIns="0">
              <a:spAutoFit/>
            </a:bodyPr>
            <a:lstStyle/>
            <a:p>
              <a:pPr marL="311010" indent="-311010" algn="r" defTabSz="829361" eaLnBrk="1" fontAlgn="auto" hangingPunct="1">
                <a:lnSpc>
                  <a:spcPts val="1134"/>
                </a:lnSpc>
                <a:spcBef>
                  <a:spcPct val="15000"/>
                </a:spcBef>
                <a:spcAft>
                  <a:spcPts val="0"/>
                </a:spcAft>
                <a:defRPr/>
              </a:pPr>
              <a:r>
                <a:rPr lang="en-US" altLang="ko-KR" sz="907" b="0" kern="0" dirty="0">
                  <a:solidFill>
                    <a:srgbClr val="5F5F5F">
                      <a:lumMod val="75000"/>
                    </a:srgbClr>
                  </a:solidFill>
                  <a:latin typeface="현대하모니 M" pitchFamily="18" charset="-127"/>
                  <a:ea typeface="현대하모니 M" pitchFamily="18" charset="-127"/>
                </a:rPr>
                <a:t>750</a:t>
              </a:r>
              <a:r>
                <a:rPr lang="ko-KR" altLang="en-US" sz="907" b="0" kern="0" dirty="0">
                  <a:solidFill>
                    <a:srgbClr val="5F5F5F">
                      <a:lumMod val="75000"/>
                    </a:srgbClr>
                  </a:solidFill>
                  <a:latin typeface="현대하모니 M" pitchFamily="18" charset="-127"/>
                  <a:ea typeface="현대하모니 M" pitchFamily="18" charset="-127"/>
                </a:rPr>
                <a:t>℃</a:t>
              </a:r>
              <a:endParaRPr lang="en-US" altLang="ko-KR" sz="635" b="0" kern="0" dirty="0">
                <a:solidFill>
                  <a:srgbClr val="5F5F5F">
                    <a:lumMod val="75000"/>
                  </a:srgbClr>
                </a:solidFill>
                <a:latin typeface="현대하모니 M" pitchFamily="18" charset="-127"/>
                <a:ea typeface="현대하모니 M" pitchFamily="18" charset="-127"/>
              </a:endParaRPr>
            </a:p>
          </p:txBody>
        </p:sp>
        <p:sp>
          <p:nvSpPr>
            <p:cNvPr id="291" name="직사각형 290"/>
            <p:cNvSpPr/>
            <p:nvPr/>
          </p:nvSpPr>
          <p:spPr>
            <a:xfrm>
              <a:off x="6754705" y="4149537"/>
              <a:ext cx="364831" cy="143010"/>
            </a:xfrm>
            <a:prstGeom prst="rect">
              <a:avLst/>
            </a:prstGeom>
          </p:spPr>
          <p:txBody>
            <a:bodyPr lIns="0" tIns="0" rIns="0" bIns="0">
              <a:spAutoFit/>
            </a:bodyPr>
            <a:lstStyle/>
            <a:p>
              <a:pPr marL="311010" indent="-311010" algn="r" defTabSz="829361" eaLnBrk="1" fontAlgn="auto" hangingPunct="1">
                <a:lnSpc>
                  <a:spcPts val="1134"/>
                </a:lnSpc>
                <a:spcBef>
                  <a:spcPct val="15000"/>
                </a:spcBef>
                <a:spcAft>
                  <a:spcPts val="0"/>
                </a:spcAft>
                <a:defRPr/>
              </a:pPr>
              <a:r>
                <a:rPr lang="en-US" altLang="ko-KR" sz="907" b="0" kern="0" dirty="0">
                  <a:solidFill>
                    <a:srgbClr val="5F5F5F">
                      <a:lumMod val="75000"/>
                    </a:srgbClr>
                  </a:solidFill>
                  <a:latin typeface="현대하모니 M" pitchFamily="18" charset="-127"/>
                  <a:ea typeface="현대하모니 M" pitchFamily="18" charset="-127"/>
                </a:rPr>
                <a:t>900</a:t>
              </a:r>
              <a:r>
                <a:rPr lang="ko-KR" altLang="en-US" sz="907" b="0" kern="0" dirty="0">
                  <a:solidFill>
                    <a:srgbClr val="5F5F5F">
                      <a:lumMod val="75000"/>
                    </a:srgbClr>
                  </a:solidFill>
                  <a:latin typeface="현대하모니 M" pitchFamily="18" charset="-127"/>
                  <a:ea typeface="현대하모니 M" pitchFamily="18" charset="-127"/>
                </a:rPr>
                <a:t>℃</a:t>
              </a:r>
              <a:endParaRPr lang="en-US" altLang="ko-KR" sz="635" b="0" kern="0" dirty="0">
                <a:solidFill>
                  <a:srgbClr val="5F5F5F">
                    <a:lumMod val="75000"/>
                  </a:srgbClr>
                </a:solidFill>
                <a:latin typeface="현대하모니 M" pitchFamily="18" charset="-127"/>
                <a:ea typeface="현대하모니 M" pitchFamily="18" charset="-127"/>
              </a:endParaRPr>
            </a:p>
          </p:txBody>
        </p:sp>
        <p:grpSp>
          <p:nvGrpSpPr>
            <p:cNvPr id="24628" name="그룹 291"/>
            <p:cNvGrpSpPr>
              <a:grpSpLocks/>
            </p:cNvGrpSpPr>
            <p:nvPr/>
          </p:nvGrpSpPr>
          <p:grpSpPr bwMode="auto">
            <a:xfrm>
              <a:off x="6473445" y="4115799"/>
              <a:ext cx="4098106" cy="1240285"/>
              <a:chOff x="6351434" y="4540963"/>
              <a:chExt cx="4807394" cy="1454949"/>
            </a:xfrm>
          </p:grpSpPr>
          <p:cxnSp>
            <p:nvCxnSpPr>
              <p:cNvPr id="24644" name="직선 화살표 연결선 292"/>
              <p:cNvCxnSpPr>
                <a:cxnSpLocks noChangeShapeType="1"/>
              </p:cNvCxnSpPr>
              <p:nvPr/>
            </p:nvCxnSpPr>
            <p:spPr bwMode="auto">
              <a:xfrm flipV="1">
                <a:off x="7144375" y="4540963"/>
                <a:ext cx="0" cy="1113439"/>
              </a:xfrm>
              <a:prstGeom prst="straightConnector1">
                <a:avLst/>
              </a:prstGeom>
              <a:noFill/>
              <a:ln w="9525" algn="ctr">
                <a:solidFill>
                  <a:srgbClr val="474747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4645" name="직선 화살표 연결선 293"/>
              <p:cNvCxnSpPr>
                <a:cxnSpLocks noChangeShapeType="1"/>
              </p:cNvCxnSpPr>
              <p:nvPr/>
            </p:nvCxnSpPr>
            <p:spPr bwMode="auto">
              <a:xfrm>
                <a:off x="7143666" y="5656427"/>
                <a:ext cx="1565905" cy="0"/>
              </a:xfrm>
              <a:prstGeom prst="straightConnector1">
                <a:avLst/>
              </a:prstGeom>
              <a:noFill/>
              <a:ln w="9525" algn="ctr">
                <a:solidFill>
                  <a:srgbClr val="474747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295" name="TextBox 294"/>
              <p:cNvSpPr txBox="1"/>
              <p:nvPr/>
            </p:nvSpPr>
            <p:spPr>
              <a:xfrm>
                <a:off x="6351434" y="5630465"/>
                <a:ext cx="4807394" cy="365447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 defTabSz="829361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kumimoji="0" lang="en-US" altLang="ko-KR" sz="1400" b="0" kern="0" dirty="0">
                    <a:solidFill>
                      <a:srgbClr val="5F5F5F">
                        <a:lumMod val="75000"/>
                      </a:srgbClr>
                    </a:solidFill>
                    <a:latin typeface="현대하모니 L" pitchFamily="18" charset="-127"/>
                    <a:ea typeface="현대하모니 L" pitchFamily="18" charset="-127"/>
                  </a:rPr>
                  <a:t>&lt;</a:t>
                </a:r>
                <a:r>
                  <a:rPr kumimoji="0" lang="pt-BR" altLang="ko-KR" sz="1400" kern="0" dirty="0">
                    <a:solidFill>
                      <a:srgbClr val="5F5F5F">
                        <a:lumMod val="75000"/>
                      </a:srgbClr>
                    </a:solidFill>
                    <a:latin typeface="현대하모니 L" pitchFamily="18" charset="-127"/>
                    <a:ea typeface="현대하모니 L" pitchFamily="18" charset="-127"/>
                  </a:rPr>
                  <a:t> Padrão de aquecimento de Alta Frequência</a:t>
                </a:r>
                <a:r>
                  <a:rPr kumimoji="0" lang="en-US" altLang="ko-KR" sz="1400" b="0" kern="0" dirty="0">
                    <a:solidFill>
                      <a:srgbClr val="5F5F5F">
                        <a:lumMod val="75000"/>
                      </a:srgbClr>
                    </a:solidFill>
                    <a:latin typeface="현대하모니 L" pitchFamily="18" charset="-127"/>
                    <a:ea typeface="현대하모니 L" pitchFamily="18" charset="-127"/>
                  </a:rPr>
                  <a:t>&gt;</a:t>
                </a:r>
                <a:endParaRPr kumimoji="0" lang="ko-KR" altLang="en-US" sz="1400" b="0" kern="0" dirty="0">
                  <a:solidFill>
                    <a:srgbClr val="5F5F5F">
                      <a:lumMod val="75000"/>
                    </a:srgbClr>
                  </a:solidFill>
                  <a:latin typeface="현대하모니 L" pitchFamily="18" charset="-127"/>
                  <a:ea typeface="현대하모니 L" pitchFamily="18" charset="-127"/>
                </a:endParaRPr>
              </a:p>
            </p:txBody>
          </p:sp>
          <p:sp>
            <p:nvSpPr>
              <p:cNvPr id="296" name="자유형 295"/>
              <p:cNvSpPr/>
              <p:nvPr/>
            </p:nvSpPr>
            <p:spPr bwMode="auto">
              <a:xfrm>
                <a:off x="7150825" y="4652169"/>
                <a:ext cx="1387621" cy="1000915"/>
              </a:xfrm>
              <a:custGeom>
                <a:avLst/>
                <a:gdLst>
                  <a:gd name="connsiteX0" fmla="*/ 0 w 2076450"/>
                  <a:gd name="connsiteY0" fmla="*/ 1728788 h 1728788"/>
                  <a:gd name="connsiteX1" fmla="*/ 304800 w 2076450"/>
                  <a:gd name="connsiteY1" fmla="*/ 904875 h 1728788"/>
                  <a:gd name="connsiteX2" fmla="*/ 747712 w 2076450"/>
                  <a:gd name="connsiteY2" fmla="*/ 904875 h 1728788"/>
                  <a:gd name="connsiteX3" fmla="*/ 814387 w 2076450"/>
                  <a:gd name="connsiteY3" fmla="*/ 1047750 h 1728788"/>
                  <a:gd name="connsiteX4" fmla="*/ 1190625 w 2076450"/>
                  <a:gd name="connsiteY4" fmla="*/ 0 h 1728788"/>
                  <a:gd name="connsiteX5" fmla="*/ 2076450 w 2076450"/>
                  <a:gd name="connsiteY5" fmla="*/ 0 h 1728788"/>
                  <a:gd name="connsiteX0" fmla="*/ 0 w 1790899"/>
                  <a:gd name="connsiteY0" fmla="*/ 1728788 h 1728788"/>
                  <a:gd name="connsiteX1" fmla="*/ 304800 w 1790899"/>
                  <a:gd name="connsiteY1" fmla="*/ 904875 h 1728788"/>
                  <a:gd name="connsiteX2" fmla="*/ 747712 w 1790899"/>
                  <a:gd name="connsiteY2" fmla="*/ 904875 h 1728788"/>
                  <a:gd name="connsiteX3" fmla="*/ 814387 w 1790899"/>
                  <a:gd name="connsiteY3" fmla="*/ 1047750 h 1728788"/>
                  <a:gd name="connsiteX4" fmla="*/ 1190625 w 1790899"/>
                  <a:gd name="connsiteY4" fmla="*/ 0 h 1728788"/>
                  <a:gd name="connsiteX5" fmla="*/ 1790899 w 1790899"/>
                  <a:gd name="connsiteY5" fmla="*/ 0 h 1728788"/>
                  <a:gd name="connsiteX0" fmla="*/ 0 w 1790899"/>
                  <a:gd name="connsiteY0" fmla="*/ 1728788 h 1728788"/>
                  <a:gd name="connsiteX1" fmla="*/ 283073 w 1790899"/>
                  <a:gd name="connsiteY1" fmla="*/ 971550 h 1728788"/>
                  <a:gd name="connsiteX2" fmla="*/ 747712 w 1790899"/>
                  <a:gd name="connsiteY2" fmla="*/ 904875 h 1728788"/>
                  <a:gd name="connsiteX3" fmla="*/ 814387 w 1790899"/>
                  <a:gd name="connsiteY3" fmla="*/ 1047750 h 1728788"/>
                  <a:gd name="connsiteX4" fmla="*/ 1190625 w 1790899"/>
                  <a:gd name="connsiteY4" fmla="*/ 0 h 1728788"/>
                  <a:gd name="connsiteX5" fmla="*/ 1790899 w 1790899"/>
                  <a:gd name="connsiteY5" fmla="*/ 0 h 1728788"/>
                  <a:gd name="connsiteX0" fmla="*/ 0 w 1790899"/>
                  <a:gd name="connsiteY0" fmla="*/ 1728788 h 1728788"/>
                  <a:gd name="connsiteX1" fmla="*/ 283073 w 1790899"/>
                  <a:gd name="connsiteY1" fmla="*/ 971550 h 1728788"/>
                  <a:gd name="connsiteX2" fmla="*/ 753920 w 1790899"/>
                  <a:gd name="connsiteY2" fmla="*/ 971550 h 1728788"/>
                  <a:gd name="connsiteX3" fmla="*/ 814387 w 1790899"/>
                  <a:gd name="connsiteY3" fmla="*/ 1047750 h 1728788"/>
                  <a:gd name="connsiteX4" fmla="*/ 1190625 w 1790899"/>
                  <a:gd name="connsiteY4" fmla="*/ 0 h 1728788"/>
                  <a:gd name="connsiteX5" fmla="*/ 1790899 w 1790899"/>
                  <a:gd name="connsiteY5" fmla="*/ 0 h 1728788"/>
                  <a:gd name="connsiteX0" fmla="*/ 0 w 1790899"/>
                  <a:gd name="connsiteY0" fmla="*/ 1728788 h 1728788"/>
                  <a:gd name="connsiteX1" fmla="*/ 283073 w 1790899"/>
                  <a:gd name="connsiteY1" fmla="*/ 971550 h 1728788"/>
                  <a:gd name="connsiteX2" fmla="*/ 753920 w 1790899"/>
                  <a:gd name="connsiteY2" fmla="*/ 971550 h 1728788"/>
                  <a:gd name="connsiteX3" fmla="*/ 814387 w 1790899"/>
                  <a:gd name="connsiteY3" fmla="*/ 904875 h 1728788"/>
                  <a:gd name="connsiteX4" fmla="*/ 1190625 w 1790899"/>
                  <a:gd name="connsiteY4" fmla="*/ 0 h 1728788"/>
                  <a:gd name="connsiteX5" fmla="*/ 1790899 w 1790899"/>
                  <a:gd name="connsiteY5" fmla="*/ 0 h 1728788"/>
                  <a:gd name="connsiteX0" fmla="*/ 0 w 1790899"/>
                  <a:gd name="connsiteY0" fmla="*/ 1728788 h 1728788"/>
                  <a:gd name="connsiteX1" fmla="*/ 283073 w 1790899"/>
                  <a:gd name="connsiteY1" fmla="*/ 971550 h 1728788"/>
                  <a:gd name="connsiteX2" fmla="*/ 753920 w 1790899"/>
                  <a:gd name="connsiteY2" fmla="*/ 971550 h 1728788"/>
                  <a:gd name="connsiteX3" fmla="*/ 1190625 w 1790899"/>
                  <a:gd name="connsiteY3" fmla="*/ 0 h 1728788"/>
                  <a:gd name="connsiteX4" fmla="*/ 1790899 w 1790899"/>
                  <a:gd name="connsiteY4" fmla="*/ 0 h 1728788"/>
                  <a:gd name="connsiteX0" fmla="*/ 0 w 1790899"/>
                  <a:gd name="connsiteY0" fmla="*/ 1733551 h 1733551"/>
                  <a:gd name="connsiteX1" fmla="*/ 283073 w 1790899"/>
                  <a:gd name="connsiteY1" fmla="*/ 976313 h 1733551"/>
                  <a:gd name="connsiteX2" fmla="*/ 753920 w 1790899"/>
                  <a:gd name="connsiteY2" fmla="*/ 976313 h 1733551"/>
                  <a:gd name="connsiteX3" fmla="*/ 1091303 w 1790899"/>
                  <a:gd name="connsiteY3" fmla="*/ 0 h 1733551"/>
                  <a:gd name="connsiteX4" fmla="*/ 1790899 w 1790899"/>
                  <a:gd name="connsiteY4" fmla="*/ 4763 h 1733551"/>
                  <a:gd name="connsiteX0" fmla="*/ 0 w 1676058"/>
                  <a:gd name="connsiteY0" fmla="*/ 1738313 h 1738313"/>
                  <a:gd name="connsiteX1" fmla="*/ 283073 w 1676058"/>
                  <a:gd name="connsiteY1" fmla="*/ 981075 h 1738313"/>
                  <a:gd name="connsiteX2" fmla="*/ 753920 w 1676058"/>
                  <a:gd name="connsiteY2" fmla="*/ 981075 h 1738313"/>
                  <a:gd name="connsiteX3" fmla="*/ 1091303 w 1676058"/>
                  <a:gd name="connsiteY3" fmla="*/ 4762 h 1738313"/>
                  <a:gd name="connsiteX4" fmla="*/ 1676058 w 1676058"/>
                  <a:gd name="connsiteY4" fmla="*/ 0 h 1738313"/>
                  <a:gd name="connsiteX0" fmla="*/ 0 w 1676058"/>
                  <a:gd name="connsiteY0" fmla="*/ 1738313 h 1738313"/>
                  <a:gd name="connsiteX1" fmla="*/ 283073 w 1676058"/>
                  <a:gd name="connsiteY1" fmla="*/ 981075 h 1738313"/>
                  <a:gd name="connsiteX2" fmla="*/ 753920 w 1676058"/>
                  <a:gd name="connsiteY2" fmla="*/ 981075 h 1738313"/>
                  <a:gd name="connsiteX3" fmla="*/ 1091303 w 1676058"/>
                  <a:gd name="connsiteY3" fmla="*/ 4762 h 1738313"/>
                  <a:gd name="connsiteX4" fmla="*/ 1676058 w 1676058"/>
                  <a:gd name="connsiteY4" fmla="*/ 0 h 1738313"/>
                  <a:gd name="connsiteX0" fmla="*/ 0 w 1676058"/>
                  <a:gd name="connsiteY0" fmla="*/ 1733551 h 1733551"/>
                  <a:gd name="connsiteX1" fmla="*/ 283073 w 1676058"/>
                  <a:gd name="connsiteY1" fmla="*/ 976313 h 1733551"/>
                  <a:gd name="connsiteX2" fmla="*/ 753920 w 1676058"/>
                  <a:gd name="connsiteY2" fmla="*/ 976313 h 1733551"/>
                  <a:gd name="connsiteX3" fmla="*/ 1091303 w 1676058"/>
                  <a:gd name="connsiteY3" fmla="*/ 0 h 1733551"/>
                  <a:gd name="connsiteX4" fmla="*/ 1676058 w 1676058"/>
                  <a:gd name="connsiteY4" fmla="*/ 4838 h 1733551"/>
                  <a:gd name="connsiteX0" fmla="*/ 0 w 1669814"/>
                  <a:gd name="connsiteY0" fmla="*/ 1733551 h 1733551"/>
                  <a:gd name="connsiteX1" fmla="*/ 283073 w 1669814"/>
                  <a:gd name="connsiteY1" fmla="*/ 976313 h 1733551"/>
                  <a:gd name="connsiteX2" fmla="*/ 753920 w 1669814"/>
                  <a:gd name="connsiteY2" fmla="*/ 976313 h 1733551"/>
                  <a:gd name="connsiteX3" fmla="*/ 1091303 w 1669814"/>
                  <a:gd name="connsiteY3" fmla="*/ 0 h 1733551"/>
                  <a:gd name="connsiteX4" fmla="*/ 1669814 w 1669814"/>
                  <a:gd name="connsiteY4" fmla="*/ 38 h 1733551"/>
                  <a:gd name="connsiteX0" fmla="*/ 0 w 1669814"/>
                  <a:gd name="connsiteY0" fmla="*/ 1733551 h 1733551"/>
                  <a:gd name="connsiteX1" fmla="*/ 544313 w 1669814"/>
                  <a:gd name="connsiteY1" fmla="*/ 983745 h 1733551"/>
                  <a:gd name="connsiteX2" fmla="*/ 753920 w 1669814"/>
                  <a:gd name="connsiteY2" fmla="*/ 976313 h 1733551"/>
                  <a:gd name="connsiteX3" fmla="*/ 1091303 w 1669814"/>
                  <a:gd name="connsiteY3" fmla="*/ 0 h 1733551"/>
                  <a:gd name="connsiteX4" fmla="*/ 1669814 w 1669814"/>
                  <a:gd name="connsiteY4" fmla="*/ 38 h 1733551"/>
                  <a:gd name="connsiteX0" fmla="*/ 0 w 1669814"/>
                  <a:gd name="connsiteY0" fmla="*/ 1733551 h 1733551"/>
                  <a:gd name="connsiteX1" fmla="*/ 579616 w 1669814"/>
                  <a:gd name="connsiteY1" fmla="*/ 939153 h 1733551"/>
                  <a:gd name="connsiteX2" fmla="*/ 753920 w 1669814"/>
                  <a:gd name="connsiteY2" fmla="*/ 976313 h 1733551"/>
                  <a:gd name="connsiteX3" fmla="*/ 1091303 w 1669814"/>
                  <a:gd name="connsiteY3" fmla="*/ 0 h 1733551"/>
                  <a:gd name="connsiteX4" fmla="*/ 1669814 w 1669814"/>
                  <a:gd name="connsiteY4" fmla="*/ 38 h 1733551"/>
                  <a:gd name="connsiteX0" fmla="*/ 0 w 1408574"/>
                  <a:gd name="connsiteY0" fmla="*/ 1733551 h 1733551"/>
                  <a:gd name="connsiteX1" fmla="*/ 579616 w 1408574"/>
                  <a:gd name="connsiteY1" fmla="*/ 939153 h 1733551"/>
                  <a:gd name="connsiteX2" fmla="*/ 753920 w 1408574"/>
                  <a:gd name="connsiteY2" fmla="*/ 976313 h 1733551"/>
                  <a:gd name="connsiteX3" fmla="*/ 1091303 w 1408574"/>
                  <a:gd name="connsiteY3" fmla="*/ 0 h 1733551"/>
                  <a:gd name="connsiteX4" fmla="*/ 1408574 w 1408574"/>
                  <a:gd name="connsiteY4" fmla="*/ 38 h 1733551"/>
                  <a:gd name="connsiteX0" fmla="*/ 0 w 1408574"/>
                  <a:gd name="connsiteY0" fmla="*/ 1733551 h 1733551"/>
                  <a:gd name="connsiteX1" fmla="*/ 210509 w 1408574"/>
                  <a:gd name="connsiteY1" fmla="*/ 931720 h 1733551"/>
                  <a:gd name="connsiteX2" fmla="*/ 753920 w 1408574"/>
                  <a:gd name="connsiteY2" fmla="*/ 976313 h 1733551"/>
                  <a:gd name="connsiteX3" fmla="*/ 1091303 w 1408574"/>
                  <a:gd name="connsiteY3" fmla="*/ 0 h 1733551"/>
                  <a:gd name="connsiteX4" fmla="*/ 1408574 w 1408574"/>
                  <a:gd name="connsiteY4" fmla="*/ 38 h 1733551"/>
                  <a:gd name="connsiteX0" fmla="*/ 0 w 1408574"/>
                  <a:gd name="connsiteY0" fmla="*/ 1733551 h 1733551"/>
                  <a:gd name="connsiteX1" fmla="*/ 210509 w 1408574"/>
                  <a:gd name="connsiteY1" fmla="*/ 931720 h 1733551"/>
                  <a:gd name="connsiteX2" fmla="*/ 677927 w 1408574"/>
                  <a:gd name="connsiteY2" fmla="*/ 931720 h 1733551"/>
                  <a:gd name="connsiteX3" fmla="*/ 1091303 w 1408574"/>
                  <a:gd name="connsiteY3" fmla="*/ 0 h 1733551"/>
                  <a:gd name="connsiteX4" fmla="*/ 1408574 w 1408574"/>
                  <a:gd name="connsiteY4" fmla="*/ 38 h 1733551"/>
                  <a:gd name="connsiteX0" fmla="*/ 0 w 1408574"/>
                  <a:gd name="connsiteY0" fmla="*/ 1733551 h 1733551"/>
                  <a:gd name="connsiteX1" fmla="*/ 397530 w 1408574"/>
                  <a:gd name="connsiteY1" fmla="*/ 1233740 h 1733551"/>
                  <a:gd name="connsiteX2" fmla="*/ 677927 w 1408574"/>
                  <a:gd name="connsiteY2" fmla="*/ 931720 h 1733551"/>
                  <a:gd name="connsiteX3" fmla="*/ 1091303 w 1408574"/>
                  <a:gd name="connsiteY3" fmla="*/ 0 h 1733551"/>
                  <a:gd name="connsiteX4" fmla="*/ 1408574 w 1408574"/>
                  <a:gd name="connsiteY4" fmla="*/ 38 h 1733551"/>
                  <a:gd name="connsiteX0" fmla="*/ 0 w 1408574"/>
                  <a:gd name="connsiteY0" fmla="*/ 1733551 h 1733551"/>
                  <a:gd name="connsiteX1" fmla="*/ 397530 w 1408574"/>
                  <a:gd name="connsiteY1" fmla="*/ 1233740 h 1733551"/>
                  <a:gd name="connsiteX2" fmla="*/ 674723 w 1408574"/>
                  <a:gd name="connsiteY2" fmla="*/ 826810 h 1733551"/>
                  <a:gd name="connsiteX3" fmla="*/ 1091303 w 1408574"/>
                  <a:gd name="connsiteY3" fmla="*/ 0 h 1733551"/>
                  <a:gd name="connsiteX4" fmla="*/ 1408574 w 1408574"/>
                  <a:gd name="connsiteY4" fmla="*/ 38 h 1733551"/>
                  <a:gd name="connsiteX0" fmla="*/ 0 w 1408574"/>
                  <a:gd name="connsiteY0" fmla="*/ 1733551 h 1733551"/>
                  <a:gd name="connsiteX1" fmla="*/ 568137 w 1408574"/>
                  <a:gd name="connsiteY1" fmla="*/ 1227340 h 1733551"/>
                  <a:gd name="connsiteX2" fmla="*/ 674723 w 1408574"/>
                  <a:gd name="connsiteY2" fmla="*/ 826810 h 1733551"/>
                  <a:gd name="connsiteX3" fmla="*/ 1091303 w 1408574"/>
                  <a:gd name="connsiteY3" fmla="*/ 0 h 1733551"/>
                  <a:gd name="connsiteX4" fmla="*/ 1408574 w 1408574"/>
                  <a:gd name="connsiteY4" fmla="*/ 38 h 1733551"/>
                  <a:gd name="connsiteX0" fmla="*/ 0 w 1408574"/>
                  <a:gd name="connsiteY0" fmla="*/ 1733551 h 1733551"/>
                  <a:gd name="connsiteX1" fmla="*/ 568137 w 1408574"/>
                  <a:gd name="connsiteY1" fmla="*/ 1227340 h 1733551"/>
                  <a:gd name="connsiteX2" fmla="*/ 683999 w 1408574"/>
                  <a:gd name="connsiteY2" fmla="*/ 794474 h 1733551"/>
                  <a:gd name="connsiteX3" fmla="*/ 1091303 w 1408574"/>
                  <a:gd name="connsiteY3" fmla="*/ 0 h 1733551"/>
                  <a:gd name="connsiteX4" fmla="*/ 1408574 w 1408574"/>
                  <a:gd name="connsiteY4" fmla="*/ 38 h 1733551"/>
                  <a:gd name="connsiteX0" fmla="*/ 0 w 1408574"/>
                  <a:gd name="connsiteY0" fmla="*/ 1733513 h 1733513"/>
                  <a:gd name="connsiteX1" fmla="*/ 568137 w 1408574"/>
                  <a:gd name="connsiteY1" fmla="*/ 1227302 h 1733513"/>
                  <a:gd name="connsiteX2" fmla="*/ 683999 w 1408574"/>
                  <a:gd name="connsiteY2" fmla="*/ 794436 h 1733513"/>
                  <a:gd name="connsiteX3" fmla="*/ 1235107 w 1408574"/>
                  <a:gd name="connsiteY3" fmla="*/ 322228 h 1733513"/>
                  <a:gd name="connsiteX4" fmla="*/ 1408574 w 1408574"/>
                  <a:gd name="connsiteY4" fmla="*/ 0 h 1733513"/>
                  <a:gd name="connsiteX0" fmla="*/ 0 w 1464664"/>
                  <a:gd name="connsiteY0" fmla="*/ 1845510 h 1845510"/>
                  <a:gd name="connsiteX1" fmla="*/ 568137 w 1464664"/>
                  <a:gd name="connsiteY1" fmla="*/ 1339299 h 1845510"/>
                  <a:gd name="connsiteX2" fmla="*/ 683999 w 1464664"/>
                  <a:gd name="connsiteY2" fmla="*/ 906433 h 1845510"/>
                  <a:gd name="connsiteX3" fmla="*/ 1235107 w 1464664"/>
                  <a:gd name="connsiteY3" fmla="*/ 434225 h 1845510"/>
                  <a:gd name="connsiteX4" fmla="*/ 1464664 w 1464664"/>
                  <a:gd name="connsiteY4" fmla="*/ 0 h 1845510"/>
                  <a:gd name="connsiteX0" fmla="*/ 0 w 1464664"/>
                  <a:gd name="connsiteY0" fmla="*/ 1845510 h 1845510"/>
                  <a:gd name="connsiteX1" fmla="*/ 385025 w 1464664"/>
                  <a:gd name="connsiteY1" fmla="*/ 1466869 h 1845510"/>
                  <a:gd name="connsiteX2" fmla="*/ 683999 w 1464664"/>
                  <a:gd name="connsiteY2" fmla="*/ 906433 h 1845510"/>
                  <a:gd name="connsiteX3" fmla="*/ 1235107 w 1464664"/>
                  <a:gd name="connsiteY3" fmla="*/ 434225 h 1845510"/>
                  <a:gd name="connsiteX4" fmla="*/ 1464664 w 1464664"/>
                  <a:gd name="connsiteY4" fmla="*/ 0 h 1845510"/>
                  <a:gd name="connsiteX0" fmla="*/ 0 w 1464664"/>
                  <a:gd name="connsiteY0" fmla="*/ 1845510 h 1845510"/>
                  <a:gd name="connsiteX1" fmla="*/ 385025 w 1464664"/>
                  <a:gd name="connsiteY1" fmla="*/ 1466869 h 1845510"/>
                  <a:gd name="connsiteX2" fmla="*/ 552666 w 1464664"/>
                  <a:gd name="connsiteY2" fmla="*/ 951013 h 1845510"/>
                  <a:gd name="connsiteX3" fmla="*/ 1235107 w 1464664"/>
                  <a:gd name="connsiteY3" fmla="*/ 434225 h 1845510"/>
                  <a:gd name="connsiteX4" fmla="*/ 1464664 w 1464664"/>
                  <a:gd name="connsiteY4" fmla="*/ 0 h 1845510"/>
                  <a:gd name="connsiteX0" fmla="*/ 0 w 1464664"/>
                  <a:gd name="connsiteY0" fmla="*/ 1845510 h 1845510"/>
                  <a:gd name="connsiteX1" fmla="*/ 385025 w 1464664"/>
                  <a:gd name="connsiteY1" fmla="*/ 1466869 h 1845510"/>
                  <a:gd name="connsiteX2" fmla="*/ 552666 w 1464664"/>
                  <a:gd name="connsiteY2" fmla="*/ 951013 h 1845510"/>
                  <a:gd name="connsiteX3" fmla="*/ 1392664 w 1464664"/>
                  <a:gd name="connsiteY3" fmla="*/ 430477 h 1845510"/>
                  <a:gd name="connsiteX4" fmla="*/ 1464664 w 1464664"/>
                  <a:gd name="connsiteY4" fmla="*/ 0 h 1845510"/>
                  <a:gd name="connsiteX0" fmla="*/ 0 w 1560932"/>
                  <a:gd name="connsiteY0" fmla="*/ 1826132 h 1826132"/>
                  <a:gd name="connsiteX1" fmla="*/ 385025 w 1560932"/>
                  <a:gd name="connsiteY1" fmla="*/ 1447491 h 1826132"/>
                  <a:gd name="connsiteX2" fmla="*/ 552666 w 1560932"/>
                  <a:gd name="connsiteY2" fmla="*/ 931635 h 1826132"/>
                  <a:gd name="connsiteX3" fmla="*/ 1392664 w 1560932"/>
                  <a:gd name="connsiteY3" fmla="*/ 411099 h 1826132"/>
                  <a:gd name="connsiteX4" fmla="*/ 1560932 w 1560932"/>
                  <a:gd name="connsiteY4" fmla="*/ 0 h 1826132"/>
                  <a:gd name="connsiteX0" fmla="*/ 0 w 1560932"/>
                  <a:gd name="connsiteY0" fmla="*/ 1826132 h 1826132"/>
                  <a:gd name="connsiteX1" fmla="*/ 385025 w 1560932"/>
                  <a:gd name="connsiteY1" fmla="*/ 1447491 h 1826132"/>
                  <a:gd name="connsiteX2" fmla="*/ 552666 w 1560932"/>
                  <a:gd name="connsiteY2" fmla="*/ 931635 h 1826132"/>
                  <a:gd name="connsiteX3" fmla="*/ 1529755 w 1560932"/>
                  <a:gd name="connsiteY3" fmla="*/ 427398 h 1826132"/>
                  <a:gd name="connsiteX4" fmla="*/ 1560932 w 1560932"/>
                  <a:gd name="connsiteY4" fmla="*/ 0 h 1826132"/>
                  <a:gd name="connsiteX0" fmla="*/ 0 w 1644360"/>
                  <a:gd name="connsiteY0" fmla="*/ 1826132 h 1826132"/>
                  <a:gd name="connsiteX1" fmla="*/ 385025 w 1644360"/>
                  <a:gd name="connsiteY1" fmla="*/ 1447491 h 1826132"/>
                  <a:gd name="connsiteX2" fmla="*/ 552666 w 1644360"/>
                  <a:gd name="connsiteY2" fmla="*/ 931635 h 1826132"/>
                  <a:gd name="connsiteX3" fmla="*/ 1529755 w 1644360"/>
                  <a:gd name="connsiteY3" fmla="*/ 427398 h 1826132"/>
                  <a:gd name="connsiteX4" fmla="*/ 1644360 w 1644360"/>
                  <a:gd name="connsiteY4" fmla="*/ 0 h 1826132"/>
                  <a:gd name="connsiteX0" fmla="*/ 0 w 1644360"/>
                  <a:gd name="connsiteY0" fmla="*/ 1826132 h 1826132"/>
                  <a:gd name="connsiteX1" fmla="*/ 385025 w 1644360"/>
                  <a:gd name="connsiteY1" fmla="*/ 1447491 h 1826132"/>
                  <a:gd name="connsiteX2" fmla="*/ 482122 w 1644360"/>
                  <a:gd name="connsiteY2" fmla="*/ 889767 h 1826132"/>
                  <a:gd name="connsiteX3" fmla="*/ 1529755 w 1644360"/>
                  <a:gd name="connsiteY3" fmla="*/ 427398 h 1826132"/>
                  <a:gd name="connsiteX4" fmla="*/ 1644360 w 1644360"/>
                  <a:gd name="connsiteY4" fmla="*/ 0 h 18261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44360" h="1826132">
                    <a:moveTo>
                      <a:pt x="0" y="1826132"/>
                    </a:moveTo>
                    <a:lnTo>
                      <a:pt x="385025" y="1447491"/>
                    </a:lnTo>
                    <a:lnTo>
                      <a:pt x="482122" y="889767"/>
                    </a:lnTo>
                    <a:lnTo>
                      <a:pt x="1529755" y="427398"/>
                    </a:lnTo>
                    <a:lnTo>
                      <a:pt x="1644360" y="0"/>
                    </a:lnTo>
                  </a:path>
                </a:pathLst>
              </a:custGeom>
              <a:noFill/>
              <a:ln w="15875" cap="flat" cmpd="sng" algn="ctr">
                <a:solidFill>
                  <a:srgbClr val="0000FF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lIns="82935" tIns="41468" rIns="82935" bIns="41468" anchor="ctr"/>
              <a:lstStyle/>
              <a:p>
                <a:pPr algn="ctr" defTabSz="829361" eaLnBrk="1" latinLnBrk="1" hangingPunct="1">
                  <a:defRPr/>
                </a:pPr>
                <a:endParaRPr lang="ko-KR" altLang="en-US" sz="1814" b="0" kern="0">
                  <a:latin typeface="굴림" charset="-127"/>
                  <a:ea typeface="굴림" charset="-127"/>
                </a:endParaRPr>
              </a:p>
            </p:txBody>
          </p:sp>
          <p:cxnSp>
            <p:nvCxnSpPr>
              <p:cNvPr id="24648" name="직선 화살표 연결선 296"/>
              <p:cNvCxnSpPr>
                <a:cxnSpLocks noChangeShapeType="1"/>
              </p:cNvCxnSpPr>
              <p:nvPr/>
            </p:nvCxnSpPr>
            <p:spPr bwMode="auto">
              <a:xfrm>
                <a:off x="7143666" y="5141074"/>
                <a:ext cx="1521165" cy="0"/>
              </a:xfrm>
              <a:prstGeom prst="straightConnector1">
                <a:avLst/>
              </a:prstGeom>
              <a:noFill/>
              <a:ln w="3175" algn="ctr">
                <a:solidFill>
                  <a:srgbClr val="9F9F9F"/>
                </a:solidFill>
                <a:prstDash val="lgDash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4649" name="직선 화살표 연결선 297"/>
              <p:cNvCxnSpPr>
                <a:cxnSpLocks noChangeShapeType="1"/>
              </p:cNvCxnSpPr>
              <p:nvPr/>
            </p:nvCxnSpPr>
            <p:spPr bwMode="auto">
              <a:xfrm>
                <a:off x="7143666" y="4882568"/>
                <a:ext cx="1521165" cy="0"/>
              </a:xfrm>
              <a:prstGeom prst="straightConnector1">
                <a:avLst/>
              </a:prstGeom>
              <a:noFill/>
              <a:ln w="3175" algn="ctr">
                <a:solidFill>
                  <a:srgbClr val="9F9F9F"/>
                </a:solidFill>
                <a:prstDash val="lgDash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4650" name="직선 화살표 연결선 298"/>
              <p:cNvCxnSpPr>
                <a:cxnSpLocks noChangeShapeType="1"/>
              </p:cNvCxnSpPr>
              <p:nvPr/>
            </p:nvCxnSpPr>
            <p:spPr bwMode="auto">
              <a:xfrm>
                <a:off x="7143666" y="4647455"/>
                <a:ext cx="1521165" cy="0"/>
              </a:xfrm>
              <a:prstGeom prst="straightConnector1">
                <a:avLst/>
              </a:prstGeom>
              <a:noFill/>
              <a:ln w="3175" algn="ctr">
                <a:solidFill>
                  <a:srgbClr val="9F9F9F"/>
                </a:solidFill>
                <a:prstDash val="lgDash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24629" name="TextBox 299"/>
            <p:cNvSpPr txBox="1">
              <a:spLocks noChangeArrowheads="1"/>
            </p:cNvSpPr>
            <p:nvPr/>
          </p:nvSpPr>
          <p:spPr bwMode="auto">
            <a:xfrm>
              <a:off x="6743505" y="5603625"/>
              <a:ext cx="4064580" cy="5607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r>
                <a:rPr kumimoji="0" lang="en-US" altLang="ko-KR" b="0" dirty="0">
                  <a:latin typeface="현대하모니 L" panose="02020603020101020101" pitchFamily="18" charset="-127"/>
                  <a:ea typeface="현대하모니 L" panose="02020603020101020101" pitchFamily="18" charset="-127"/>
                </a:rPr>
                <a:t>※ </a:t>
              </a:r>
              <a:r>
                <a:rPr kumimoji="0" lang="en-US" altLang="ko-KR" dirty="0" err="1">
                  <a:latin typeface="현대하모니 L" panose="02020603020101020101" pitchFamily="18" charset="-127"/>
                  <a:ea typeface="현대하모니 L" panose="02020603020101020101" pitchFamily="18" charset="-127"/>
                </a:rPr>
                <a:t>Aquecimento</a:t>
              </a:r>
              <a:r>
                <a:rPr kumimoji="0" lang="en-US" altLang="ko-KR" dirty="0">
                  <a:latin typeface="현대하모니 L" panose="02020603020101020101" pitchFamily="18" charset="-127"/>
                  <a:ea typeface="현대하모니 L" panose="02020603020101020101" pitchFamily="18" charset="-127"/>
                </a:rPr>
                <a:t> a 900 ℃ </a:t>
              </a:r>
              <a:r>
                <a:rPr kumimoji="0" lang="en-US" altLang="ko-KR" dirty="0" err="1">
                  <a:latin typeface="현대하모니 L" panose="02020603020101020101" pitchFamily="18" charset="-127"/>
                  <a:ea typeface="현대하모니 L" panose="02020603020101020101" pitchFamily="18" charset="-127"/>
                </a:rPr>
                <a:t>através</a:t>
              </a:r>
              <a:r>
                <a:rPr kumimoji="0" lang="en-US" altLang="ko-KR" dirty="0">
                  <a:latin typeface="현대하모니 L" panose="02020603020101020101" pitchFamily="18" charset="-127"/>
                  <a:ea typeface="현대하모니 L" panose="02020603020101020101" pitchFamily="18" charset="-127"/>
                </a:rPr>
                <a:t> do </a:t>
              </a:r>
              <a:r>
                <a:rPr kumimoji="0" lang="en-US" altLang="ko-KR" dirty="0" err="1">
                  <a:latin typeface="현대하모니 L" panose="02020603020101020101" pitchFamily="18" charset="-127"/>
                  <a:ea typeface="현대하모니 L" panose="02020603020101020101" pitchFamily="18" charset="-127"/>
                </a:rPr>
                <a:t>padrão</a:t>
              </a:r>
              <a:r>
                <a:rPr kumimoji="0" lang="en-US" altLang="ko-KR" dirty="0">
                  <a:latin typeface="현대하모니 L" panose="02020603020101020101" pitchFamily="18" charset="-127"/>
                  <a:ea typeface="현대하모니 L" panose="02020603020101020101" pitchFamily="18" charset="-127"/>
                </a:rPr>
                <a:t> de </a:t>
              </a:r>
              <a:r>
                <a:rPr kumimoji="0" lang="en-US" altLang="ko-KR" dirty="0" err="1">
                  <a:latin typeface="현대하모니 L" panose="02020603020101020101" pitchFamily="18" charset="-127"/>
                  <a:ea typeface="현대하모니 L" panose="02020603020101020101" pitchFamily="18" charset="-127"/>
                </a:rPr>
                <a:t>aquecimento</a:t>
              </a:r>
              <a:r>
                <a:rPr kumimoji="0" lang="en-US" altLang="ko-KR" dirty="0">
                  <a:latin typeface="현대하모니 L" panose="02020603020101020101" pitchFamily="18" charset="-127"/>
                  <a:ea typeface="현대하모니 L" panose="02020603020101020101" pitchFamily="18" charset="-127"/>
                </a:rPr>
                <a:t> de </a:t>
              </a:r>
              <a:r>
                <a:rPr kumimoji="0" lang="en-US" altLang="ko-KR" dirty="0" err="1">
                  <a:latin typeface="현대하모니 L" panose="02020603020101020101" pitchFamily="18" charset="-127"/>
                  <a:ea typeface="현대하모니 L" panose="02020603020101020101" pitchFamily="18" charset="-127"/>
                </a:rPr>
                <a:t>alta</a:t>
              </a:r>
              <a:r>
                <a:rPr kumimoji="0" lang="en-US" altLang="ko-KR" dirty="0">
                  <a:latin typeface="현대하모니 L" panose="02020603020101020101" pitchFamily="18" charset="-127"/>
                  <a:ea typeface="현대하모니 L" panose="02020603020101020101" pitchFamily="18" charset="-127"/>
                </a:rPr>
                <a:t> </a:t>
              </a:r>
              <a:r>
                <a:rPr kumimoji="0" lang="en-US" altLang="ko-KR" dirty="0" err="1">
                  <a:latin typeface="현대하모니 L" panose="02020603020101020101" pitchFamily="18" charset="-127"/>
                  <a:ea typeface="현대하모니 L" panose="02020603020101020101" pitchFamily="18" charset="-127"/>
                </a:rPr>
                <a:t>frequência</a:t>
              </a:r>
              <a:endParaRPr kumimoji="0" lang="en-US" altLang="ko-KR" dirty="0">
                <a:latin typeface="현대하모니 L" panose="02020603020101020101" pitchFamily="18" charset="-127"/>
                <a:ea typeface="현대하모니 L" panose="02020603020101020101" pitchFamily="18" charset="-127"/>
              </a:endParaRPr>
            </a:p>
            <a:p>
              <a:pPr eaLnBrk="1" hangingPunct="1"/>
              <a:r>
                <a:rPr kumimoji="0" lang="en-US" altLang="ko-KR" dirty="0">
                  <a:latin typeface="현대하모니 L" panose="02020603020101020101" pitchFamily="18" charset="-127"/>
                  <a:ea typeface="현대하모니 L" panose="02020603020101020101" pitchFamily="18" charset="-127"/>
                </a:rPr>
                <a:t>    </a:t>
              </a:r>
              <a:r>
                <a:rPr kumimoji="0" lang="en-US" altLang="ko-KR" sz="900" dirty="0">
                  <a:latin typeface="현대하모니 L" panose="02020603020101020101" pitchFamily="18" charset="-127"/>
                  <a:ea typeface="현대하모니 L" panose="02020603020101020101" pitchFamily="18" charset="-127"/>
                </a:rPr>
                <a:t>(</a:t>
              </a:r>
              <a:r>
                <a:rPr kumimoji="0" lang="en-US" altLang="ko-KR" sz="900" dirty="0" err="1">
                  <a:latin typeface="현대하모니 L" panose="02020603020101020101" pitchFamily="18" charset="-127"/>
                  <a:ea typeface="현대하모니 L" panose="02020603020101020101" pitchFamily="18" charset="-127"/>
                </a:rPr>
                <a:t>Aquecimento</a:t>
              </a:r>
              <a:r>
                <a:rPr kumimoji="0" lang="en-US" altLang="ko-KR" sz="900" dirty="0">
                  <a:latin typeface="현대하모니 L" panose="02020603020101020101" pitchFamily="18" charset="-127"/>
                  <a:ea typeface="현대하모니 L" panose="02020603020101020101" pitchFamily="18" charset="-127"/>
                </a:rPr>
                <a:t> </a:t>
              </a:r>
              <a:r>
                <a:rPr kumimoji="0" lang="en-US" altLang="ko-KR" sz="900" dirty="0" err="1">
                  <a:latin typeface="현대하모니 L" panose="02020603020101020101" pitchFamily="18" charset="-127"/>
                  <a:ea typeface="현대하모니 L" panose="02020603020101020101" pitchFamily="18" charset="-127"/>
                </a:rPr>
                <a:t>padrão</a:t>
              </a:r>
              <a:r>
                <a:rPr kumimoji="0" lang="en-US" altLang="ko-KR" sz="900" dirty="0">
                  <a:latin typeface="현대하모니 L" panose="02020603020101020101" pitchFamily="18" charset="-127"/>
                  <a:ea typeface="현대하모니 L" panose="02020603020101020101" pitchFamily="18" charset="-127"/>
                </a:rPr>
                <a:t> para </a:t>
              </a:r>
              <a:r>
                <a:rPr kumimoji="0" lang="en-US" altLang="ko-KR" sz="900" dirty="0" err="1">
                  <a:latin typeface="현대하모니 L" panose="02020603020101020101" pitchFamily="18" charset="-127"/>
                  <a:ea typeface="현대하모니 L" panose="02020603020101020101" pitchFamily="18" charset="-127"/>
                </a:rPr>
                <a:t>controlar</a:t>
              </a:r>
              <a:r>
                <a:rPr kumimoji="0" lang="en-US" altLang="ko-KR" sz="900" dirty="0">
                  <a:latin typeface="현대하모니 L" panose="02020603020101020101" pitchFamily="18" charset="-127"/>
                  <a:ea typeface="현대하모니 L" panose="02020603020101020101" pitchFamily="18" charset="-127"/>
                </a:rPr>
                <a:t> a </a:t>
              </a:r>
              <a:r>
                <a:rPr kumimoji="0" lang="en-US" altLang="ko-KR" sz="900" dirty="0" err="1">
                  <a:latin typeface="현대하모니 L" panose="02020603020101020101" pitchFamily="18" charset="-127"/>
                  <a:ea typeface="현대하모니 L" panose="02020603020101020101" pitchFamily="18" charset="-127"/>
                </a:rPr>
                <a:t>camada</a:t>
              </a:r>
              <a:r>
                <a:rPr kumimoji="0" lang="en-US" altLang="ko-KR" sz="900" dirty="0">
                  <a:latin typeface="현대하모니 L" panose="02020603020101020101" pitchFamily="18" charset="-127"/>
                  <a:ea typeface="현대하모니 L" panose="02020603020101020101" pitchFamily="18" charset="-127"/>
                </a:rPr>
                <a:t> de </a:t>
              </a:r>
              <a:r>
                <a:rPr kumimoji="0" lang="en-US" altLang="ko-KR" sz="900" dirty="0" err="1">
                  <a:latin typeface="현대하모니 L" panose="02020603020101020101" pitchFamily="18" charset="-127"/>
                  <a:ea typeface="현대하모니 L" panose="02020603020101020101" pitchFamily="18" charset="-127"/>
                </a:rPr>
                <a:t>chapeamento</a:t>
              </a:r>
              <a:r>
                <a:rPr kumimoji="0" lang="en-US" altLang="ko-KR" sz="900" dirty="0">
                  <a:latin typeface="현대하모니 L" panose="02020603020101020101" pitchFamily="18" charset="-127"/>
                  <a:ea typeface="현대하모니 L" panose="02020603020101020101" pitchFamily="18" charset="-127"/>
                </a:rPr>
                <a:t>)</a:t>
              </a:r>
              <a:endParaRPr kumimoji="0" lang="ko-KR" altLang="en-US" b="0" dirty="0">
                <a:latin typeface="현대하모니 L" panose="02020603020101020101" pitchFamily="18" charset="-127"/>
                <a:ea typeface="현대하모니 L" panose="02020603020101020101" pitchFamily="18" charset="-127"/>
              </a:endParaRPr>
            </a:p>
          </p:txBody>
        </p:sp>
        <p:sp>
          <p:nvSpPr>
            <p:cNvPr id="301" name="TextBox 300"/>
            <p:cNvSpPr txBox="1"/>
            <p:nvPr/>
          </p:nvSpPr>
          <p:spPr>
            <a:xfrm>
              <a:off x="7040785" y="3524534"/>
              <a:ext cx="1838624" cy="23460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defTabSz="829361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kumimoji="0" lang="pt-BR" altLang="ko-KR" sz="907" kern="0" dirty="0">
                  <a:solidFill>
                    <a:sysClr val="windowText" lastClr="000000"/>
                  </a:solidFill>
                  <a:latin typeface="현대하모니 L" pitchFamily="18" charset="-127"/>
                  <a:ea typeface="현대하모니 L" pitchFamily="18" charset="-127"/>
                </a:rPr>
                <a:t>Electric / </a:t>
              </a:r>
              <a:r>
                <a:rPr kumimoji="0" lang="pt-BR" altLang="ko-KR" sz="907" kern="0" dirty="0" err="1">
                  <a:solidFill>
                    <a:sysClr val="windowText" lastClr="000000"/>
                  </a:solidFill>
                  <a:latin typeface="현대하모니 L" pitchFamily="18" charset="-127"/>
                  <a:ea typeface="현대하모니 L" pitchFamily="18" charset="-127"/>
                </a:rPr>
                <a:t>gas</a:t>
              </a:r>
              <a:r>
                <a:rPr kumimoji="0" lang="pt-BR" altLang="ko-KR" sz="907" kern="0" dirty="0">
                  <a:solidFill>
                    <a:sysClr val="windowText" lastClr="000000"/>
                  </a:solidFill>
                  <a:latin typeface="현대하모니 L" pitchFamily="18" charset="-127"/>
                  <a:ea typeface="현대하모니 L" pitchFamily="18" charset="-127"/>
                </a:rPr>
                <a:t> </a:t>
              </a:r>
              <a:r>
                <a:rPr kumimoji="0" lang="pt-BR" altLang="ko-KR" sz="907" kern="0" dirty="0" err="1">
                  <a:solidFill>
                    <a:sysClr val="windowText" lastClr="000000"/>
                  </a:solidFill>
                  <a:latin typeface="현대하모니 L" pitchFamily="18" charset="-127"/>
                  <a:ea typeface="현대하모니 L" pitchFamily="18" charset="-127"/>
                </a:rPr>
                <a:t>heating</a:t>
              </a:r>
              <a:r>
                <a:rPr kumimoji="0" lang="pt-BR" altLang="ko-KR" sz="907" kern="0" dirty="0">
                  <a:solidFill>
                    <a:sysClr val="windowText" lastClr="000000"/>
                  </a:solidFill>
                  <a:latin typeface="현대하모니 L" pitchFamily="18" charset="-127"/>
                  <a:ea typeface="현대하모니 L" pitchFamily="18" charset="-127"/>
                </a:rPr>
                <a:t> </a:t>
              </a:r>
              <a:r>
                <a:rPr kumimoji="0" lang="pt-BR" altLang="ko-KR" sz="907" kern="0" dirty="0" err="1">
                  <a:solidFill>
                    <a:sysClr val="windowText" lastClr="000000"/>
                  </a:solidFill>
                  <a:latin typeface="현대하모니 L" pitchFamily="18" charset="-127"/>
                  <a:ea typeface="현대하모니 L" pitchFamily="18" charset="-127"/>
                </a:rPr>
                <a:t>furnace</a:t>
              </a:r>
              <a:endParaRPr kumimoji="0" lang="ko-KR" altLang="en-US" sz="907" b="0" kern="0" dirty="0">
                <a:solidFill>
                  <a:sysClr val="windowText" lastClr="000000"/>
                </a:solidFill>
                <a:latin typeface="현대하모니 L" pitchFamily="18" charset="-127"/>
                <a:ea typeface="현대하모니 L" pitchFamily="18" charset="-127"/>
              </a:endParaRPr>
            </a:p>
          </p:txBody>
        </p:sp>
        <p:sp>
          <p:nvSpPr>
            <p:cNvPr id="302" name="TextBox 301"/>
            <p:cNvSpPr txBox="1"/>
            <p:nvPr/>
          </p:nvSpPr>
          <p:spPr>
            <a:xfrm>
              <a:off x="7577586" y="3333256"/>
              <a:ext cx="974055" cy="23475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altLang="ko-KR" sz="907" dirty="0">
                  <a:latin typeface="현대하모니 L" pitchFamily="18" charset="-127"/>
                  <a:ea typeface="현대하모니 L" pitchFamily="18" charset="-127"/>
                </a:rPr>
                <a:t>1st Generation</a:t>
              </a:r>
            </a:p>
          </p:txBody>
        </p:sp>
        <p:grpSp>
          <p:nvGrpSpPr>
            <p:cNvPr id="24632" name="그룹 302"/>
            <p:cNvGrpSpPr>
              <a:grpSpLocks/>
            </p:cNvGrpSpPr>
            <p:nvPr/>
          </p:nvGrpSpPr>
          <p:grpSpPr bwMode="auto">
            <a:xfrm>
              <a:off x="7537524" y="3088181"/>
              <a:ext cx="92066" cy="346057"/>
              <a:chOff x="7455670" y="3375473"/>
              <a:chExt cx="108000" cy="405952"/>
            </a:xfrm>
          </p:grpSpPr>
          <p:cxnSp>
            <p:nvCxnSpPr>
              <p:cNvPr id="24642" name="직선 연결선 303"/>
              <p:cNvCxnSpPr>
                <a:cxnSpLocks noChangeShapeType="1"/>
              </p:cNvCxnSpPr>
              <p:nvPr/>
            </p:nvCxnSpPr>
            <p:spPr bwMode="auto">
              <a:xfrm flipV="1">
                <a:off x="7462838" y="3375473"/>
                <a:ext cx="223" cy="405952"/>
              </a:xfrm>
              <a:prstGeom prst="line">
                <a:avLst/>
              </a:prstGeom>
              <a:noFill/>
              <a:ln w="15875" algn="ctr">
                <a:solidFill>
                  <a:srgbClr val="537886"/>
                </a:solidFill>
                <a:round/>
                <a:headEnd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4643" name="직선 연결선 304"/>
              <p:cNvCxnSpPr>
                <a:cxnSpLocks noChangeShapeType="1"/>
              </p:cNvCxnSpPr>
              <p:nvPr/>
            </p:nvCxnSpPr>
            <p:spPr bwMode="auto">
              <a:xfrm flipH="1">
                <a:off x="7455670" y="3780855"/>
                <a:ext cx="108000" cy="0"/>
              </a:xfrm>
              <a:prstGeom prst="line">
                <a:avLst/>
              </a:prstGeom>
              <a:noFill/>
              <a:ln w="15875" algn="ctr">
                <a:solidFill>
                  <a:srgbClr val="537886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grpSp>
          <p:nvGrpSpPr>
            <p:cNvPr id="24633" name="그룹 305"/>
            <p:cNvGrpSpPr>
              <a:grpSpLocks/>
            </p:cNvGrpSpPr>
            <p:nvPr/>
          </p:nvGrpSpPr>
          <p:grpSpPr bwMode="auto">
            <a:xfrm>
              <a:off x="7003931" y="3075113"/>
              <a:ext cx="92066" cy="489040"/>
              <a:chOff x="7455670" y="3375473"/>
              <a:chExt cx="108000" cy="405952"/>
            </a:xfrm>
          </p:grpSpPr>
          <p:cxnSp>
            <p:nvCxnSpPr>
              <p:cNvPr id="24640" name="직선 연결선 306"/>
              <p:cNvCxnSpPr>
                <a:cxnSpLocks noChangeShapeType="1"/>
              </p:cNvCxnSpPr>
              <p:nvPr/>
            </p:nvCxnSpPr>
            <p:spPr bwMode="auto">
              <a:xfrm flipV="1">
                <a:off x="7462838" y="3375473"/>
                <a:ext cx="223" cy="405952"/>
              </a:xfrm>
              <a:prstGeom prst="line">
                <a:avLst/>
              </a:prstGeom>
              <a:noFill/>
              <a:ln w="15875" algn="ctr">
                <a:solidFill>
                  <a:srgbClr val="537886"/>
                </a:solidFill>
                <a:round/>
                <a:headEnd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4641" name="직선 연결선 307"/>
              <p:cNvCxnSpPr>
                <a:cxnSpLocks noChangeShapeType="1"/>
              </p:cNvCxnSpPr>
              <p:nvPr/>
            </p:nvCxnSpPr>
            <p:spPr bwMode="auto">
              <a:xfrm flipH="1">
                <a:off x="7455670" y="3780855"/>
                <a:ext cx="108000" cy="0"/>
              </a:xfrm>
              <a:prstGeom prst="line">
                <a:avLst/>
              </a:prstGeom>
              <a:noFill/>
              <a:ln w="15875" algn="ctr">
                <a:solidFill>
                  <a:srgbClr val="537886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cxnSp>
          <p:nvCxnSpPr>
            <p:cNvPr id="309" name="직선 연결선 308"/>
            <p:cNvCxnSpPr/>
            <p:nvPr/>
          </p:nvCxnSpPr>
          <p:spPr bwMode="auto">
            <a:xfrm>
              <a:off x="3301689" y="1336388"/>
              <a:ext cx="3960440" cy="0"/>
            </a:xfrm>
            <a:prstGeom prst="line">
              <a:avLst/>
            </a:prstGeom>
            <a:solidFill>
              <a:srgbClr val="FFFFFF"/>
            </a:solidFill>
            <a:ln w="34925" cap="flat" cmpd="sng" algn="ctr">
              <a:gradFill flip="none" rotWithShape="1">
                <a:gsLst>
                  <a:gs pos="0">
                    <a:srgbClr val="FFC000"/>
                  </a:gs>
                  <a:gs pos="50000">
                    <a:srgbClr val="FFC000">
                      <a:alpha val="35000"/>
                    </a:srgbClr>
                  </a:gs>
                  <a:gs pos="100000">
                    <a:srgbClr val="FFC000">
                      <a:alpha val="0"/>
                    </a:srgbClr>
                  </a:gs>
                </a:gsLst>
                <a:lin ang="0" scaled="1"/>
                <a:tileRect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4635" name="직선 연결선 309"/>
            <p:cNvCxnSpPr>
              <a:cxnSpLocks noChangeShapeType="1"/>
            </p:cNvCxnSpPr>
            <p:nvPr/>
          </p:nvCxnSpPr>
          <p:spPr bwMode="auto">
            <a:xfrm>
              <a:off x="3438086" y="924584"/>
              <a:ext cx="0" cy="576000"/>
            </a:xfrm>
            <a:prstGeom prst="line">
              <a:avLst/>
            </a:prstGeom>
            <a:noFill/>
            <a:ln w="34925" algn="ctr">
              <a:solidFill>
                <a:srgbClr val="FFC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11" name="TextBox 310"/>
            <p:cNvSpPr txBox="1"/>
            <p:nvPr/>
          </p:nvSpPr>
          <p:spPr>
            <a:xfrm>
              <a:off x="1169725" y="2604039"/>
              <a:ext cx="2449355" cy="404338"/>
            </a:xfrm>
            <a:prstGeom prst="rect">
              <a:avLst/>
            </a:prstGeom>
            <a:solidFill>
              <a:srgbClr val="FFFFFF">
                <a:alpha val="70000"/>
              </a:srgbClr>
            </a:solidFill>
          </p:spPr>
          <p:txBody>
            <a:bodyPr anchor="ctr">
              <a:spAutoFit/>
            </a:bodyPr>
            <a:lstStyle/>
            <a:p>
              <a:pPr>
                <a:defRPr/>
              </a:pPr>
              <a:r>
                <a:rPr lang="ko-KR" altLang="en-US" sz="998" b="0" dirty="0">
                  <a:latin typeface="현대하모니 L" pitchFamily="18" charset="-127"/>
                  <a:ea typeface="현대하모니 L" pitchFamily="18" charset="-127"/>
                </a:rPr>
                <a:t>■ </a:t>
              </a:r>
              <a:r>
                <a:rPr lang="en-US" altLang="ko-KR" sz="998" dirty="0">
                  <a:latin typeface="현대하모니 L" pitchFamily="18" charset="-127"/>
                  <a:ea typeface="현대하모니 L" pitchFamily="18" charset="-127"/>
                </a:rPr>
                <a:t>1st </a:t>
              </a:r>
              <a:r>
                <a:rPr lang="en-US" altLang="ko-KR" sz="998" dirty="0" err="1">
                  <a:latin typeface="현대하모니 L" pitchFamily="18" charset="-127"/>
                  <a:ea typeface="현대하모니 L" pitchFamily="18" charset="-127"/>
                </a:rPr>
                <a:t>Geração</a:t>
              </a:r>
              <a:r>
                <a:rPr lang="en-US" altLang="ko-KR" sz="998" dirty="0">
                  <a:latin typeface="현대하모니 L" pitchFamily="18" charset="-127"/>
                  <a:ea typeface="현대하모니 L" pitchFamily="18" charset="-127"/>
                </a:rPr>
                <a:t> de </a:t>
              </a:r>
              <a:r>
                <a:rPr lang="en-US" altLang="ko-KR" sz="998" dirty="0" err="1">
                  <a:latin typeface="현대하모니 L" pitchFamily="18" charset="-127"/>
                  <a:ea typeface="현대하모니 L" pitchFamily="18" charset="-127"/>
                </a:rPr>
                <a:t>H.Stamping</a:t>
              </a:r>
              <a:r>
                <a:rPr lang="en-US" altLang="ko-KR" sz="998" dirty="0">
                  <a:latin typeface="현대하모니 L" pitchFamily="18" charset="-127"/>
                  <a:ea typeface="현대하모니 L" pitchFamily="18" charset="-127"/>
                </a:rPr>
                <a:t> </a:t>
              </a:r>
              <a:r>
                <a:rPr lang="en-US" altLang="ko-KR" sz="998" dirty="0" err="1">
                  <a:latin typeface="현대하모니 L" pitchFamily="18" charset="-127"/>
                  <a:ea typeface="현대하모니 L" pitchFamily="18" charset="-127"/>
                </a:rPr>
                <a:t>híbrido</a:t>
              </a:r>
              <a:r>
                <a:rPr lang="en-US" altLang="ko-KR" sz="998" dirty="0">
                  <a:latin typeface="현대하모니 L" pitchFamily="18" charset="-127"/>
                  <a:ea typeface="현대하모니 L" pitchFamily="18" charset="-127"/>
                </a:rPr>
                <a:t> de </a:t>
              </a:r>
              <a:r>
                <a:rPr lang="en-US" altLang="ko-KR" sz="998" dirty="0" err="1">
                  <a:latin typeface="현대하모니 L" pitchFamily="18" charset="-127"/>
                  <a:ea typeface="현대하모니 L" pitchFamily="18" charset="-127"/>
                </a:rPr>
                <a:t>alta</a:t>
              </a:r>
              <a:r>
                <a:rPr lang="en-US" altLang="ko-KR" sz="998" dirty="0">
                  <a:latin typeface="현대하모니 L" pitchFamily="18" charset="-127"/>
                  <a:ea typeface="현대하모니 L" pitchFamily="18" charset="-127"/>
                </a:rPr>
                <a:t> </a:t>
              </a:r>
              <a:r>
                <a:rPr lang="en-US" altLang="ko-KR" sz="998" dirty="0" err="1">
                  <a:latin typeface="현대하모니 L" pitchFamily="18" charset="-127"/>
                  <a:ea typeface="현대하모니 L" pitchFamily="18" charset="-127"/>
                </a:rPr>
                <a:t>frequência</a:t>
              </a:r>
              <a:endParaRPr lang="en-US" altLang="ko-KR" sz="998" b="0" dirty="0">
                <a:latin typeface="현대하모니 L" pitchFamily="18" charset="-127"/>
                <a:ea typeface="현대하모니 L" pitchFamily="18" charset="-127"/>
              </a:endParaRPr>
            </a:p>
          </p:txBody>
        </p:sp>
        <p:sp>
          <p:nvSpPr>
            <p:cNvPr id="312" name="TextBox 311"/>
            <p:cNvSpPr txBox="1"/>
            <p:nvPr/>
          </p:nvSpPr>
          <p:spPr>
            <a:xfrm>
              <a:off x="1057222" y="1640518"/>
              <a:ext cx="3093838" cy="248899"/>
            </a:xfrm>
            <a:prstGeom prst="rect">
              <a:avLst/>
            </a:prstGeom>
            <a:solidFill>
              <a:srgbClr val="FFFFFF">
                <a:alpha val="70000"/>
              </a:srgbClr>
            </a:solidFill>
          </p:spPr>
          <p:txBody>
            <a:bodyPr anchor="ctr">
              <a:spAutoFit/>
            </a:bodyPr>
            <a:lstStyle/>
            <a:p>
              <a:pPr>
                <a:defRPr/>
              </a:pPr>
              <a:r>
                <a:rPr lang="ko-KR" altLang="en-US" sz="998" b="0" dirty="0">
                  <a:latin typeface="현대하모니 L" pitchFamily="18" charset="-127"/>
                  <a:ea typeface="현대하모니 L" pitchFamily="18" charset="-127"/>
                </a:rPr>
                <a:t>■ </a:t>
              </a:r>
              <a:r>
                <a:rPr lang="pt-BR" altLang="ko-KR" sz="998" b="0" dirty="0">
                  <a:latin typeface="현대하모니 L" pitchFamily="18" charset="-127"/>
                  <a:ea typeface="현대하모니 L" pitchFamily="18" charset="-127"/>
                </a:rPr>
                <a:t>Linhas de </a:t>
              </a:r>
              <a:r>
                <a:rPr lang="pt-BR" altLang="ko-KR" sz="998" b="0" dirty="0" err="1">
                  <a:latin typeface="현대하모니 L" pitchFamily="18" charset="-127"/>
                  <a:ea typeface="현대하모니 L" pitchFamily="18" charset="-127"/>
                </a:rPr>
                <a:t>H.Stamping</a:t>
              </a:r>
              <a:r>
                <a:rPr lang="pt-BR" altLang="ko-KR" sz="998" b="0" dirty="0">
                  <a:latin typeface="현대하모니 L" pitchFamily="18" charset="-127"/>
                  <a:ea typeface="현대하모니 L" pitchFamily="18" charset="-127"/>
                </a:rPr>
                <a:t> </a:t>
              </a:r>
              <a:r>
                <a:rPr lang="pt-BR" altLang="ko-KR" sz="998" dirty="0">
                  <a:latin typeface="현대하모니 L" pitchFamily="18" charset="-127"/>
                  <a:ea typeface="현대하모니 L" pitchFamily="18" charset="-127"/>
                </a:rPr>
                <a:t>Indução e Eletricidade</a:t>
              </a:r>
              <a:r>
                <a:rPr lang="en-US" altLang="ko-KR" sz="998" dirty="0">
                  <a:latin typeface="현대하모니 L" pitchFamily="18" charset="-127"/>
                  <a:ea typeface="현대하모니 L" pitchFamily="18" charset="-127"/>
                </a:rPr>
                <a:t> </a:t>
              </a:r>
              <a:endParaRPr lang="ko-KR" altLang="en-US" sz="998" b="0" dirty="0">
                <a:latin typeface="현대하모니 L" pitchFamily="18" charset="-127"/>
                <a:ea typeface="현대하모니 L" pitchFamily="18" charset="-127"/>
              </a:endParaRPr>
            </a:p>
          </p:txBody>
        </p:sp>
        <p:pic>
          <p:nvPicPr>
            <p:cNvPr id="24638" name="Picture 1"/>
            <p:cNvPicPr>
              <a:picLocks noChangeAspect="1" noChangeArrowheads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90316" y="3812297"/>
              <a:ext cx="2350295" cy="9859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14" name="TextBox 313"/>
            <p:cNvSpPr txBox="1"/>
            <p:nvPr/>
          </p:nvSpPr>
          <p:spPr>
            <a:xfrm>
              <a:off x="1184190" y="3725328"/>
              <a:ext cx="2434890" cy="403321"/>
            </a:xfrm>
            <a:prstGeom prst="rect">
              <a:avLst/>
            </a:prstGeom>
            <a:solidFill>
              <a:srgbClr val="FFFFFF">
                <a:alpha val="70000"/>
              </a:srgbClr>
            </a:solidFill>
          </p:spPr>
          <p:txBody>
            <a:bodyPr anchor="ctr">
              <a:spAutoFit/>
            </a:bodyPr>
            <a:lstStyle/>
            <a:p>
              <a:pPr>
                <a:defRPr/>
              </a:pPr>
              <a:r>
                <a:rPr lang="ko-KR" altLang="en-US" sz="998" b="0" dirty="0">
                  <a:latin typeface="현대하모니 L" pitchFamily="18" charset="-127"/>
                  <a:ea typeface="현대하모니 L" pitchFamily="18" charset="-127"/>
                </a:rPr>
                <a:t>■ </a:t>
              </a:r>
              <a:r>
                <a:rPr lang="en-US" altLang="ko-KR" sz="998" dirty="0">
                  <a:latin typeface="현대하모니 L" pitchFamily="18" charset="-127"/>
                  <a:ea typeface="현대하모니 L" pitchFamily="18" charset="-127"/>
                </a:rPr>
                <a:t>2nd </a:t>
              </a:r>
              <a:r>
                <a:rPr lang="en-US" altLang="ko-KR" sz="998" dirty="0" err="1">
                  <a:latin typeface="현대하모니 L" pitchFamily="18" charset="-127"/>
                  <a:ea typeface="현대하모니 L" pitchFamily="18" charset="-127"/>
                </a:rPr>
                <a:t>Geração</a:t>
              </a:r>
              <a:r>
                <a:rPr lang="en-US" altLang="ko-KR" sz="998" dirty="0">
                  <a:latin typeface="현대하모니 L" pitchFamily="18" charset="-127"/>
                  <a:ea typeface="현대하모니 L" pitchFamily="18" charset="-127"/>
                </a:rPr>
                <a:t> de </a:t>
              </a:r>
              <a:r>
                <a:rPr lang="en-US" altLang="ko-KR" sz="998" dirty="0" err="1">
                  <a:latin typeface="현대하모니 L" pitchFamily="18" charset="-127"/>
                  <a:ea typeface="현대하모니 L" pitchFamily="18" charset="-127"/>
                </a:rPr>
                <a:t>H.Stamping</a:t>
              </a:r>
              <a:r>
                <a:rPr lang="en-US" altLang="ko-KR" sz="998" dirty="0">
                  <a:latin typeface="현대하모니 L" pitchFamily="18" charset="-127"/>
                  <a:ea typeface="현대하모니 L" pitchFamily="18" charset="-127"/>
                </a:rPr>
                <a:t> </a:t>
              </a:r>
              <a:r>
                <a:rPr lang="en-US" altLang="ko-KR" sz="998" dirty="0" err="1">
                  <a:latin typeface="현대하모니 L" pitchFamily="18" charset="-127"/>
                  <a:ea typeface="현대하모니 L" pitchFamily="18" charset="-127"/>
                </a:rPr>
                <a:t>híbrido</a:t>
              </a:r>
              <a:r>
                <a:rPr lang="en-US" altLang="ko-KR" sz="998" dirty="0">
                  <a:latin typeface="현대하모니 L" pitchFamily="18" charset="-127"/>
                  <a:ea typeface="현대하모니 L" pitchFamily="18" charset="-127"/>
                </a:rPr>
                <a:t> de </a:t>
              </a:r>
              <a:r>
                <a:rPr lang="en-US" altLang="ko-KR" sz="998" dirty="0" err="1">
                  <a:latin typeface="현대하모니 L" pitchFamily="18" charset="-127"/>
                  <a:ea typeface="현대하모니 L" pitchFamily="18" charset="-127"/>
                </a:rPr>
                <a:t>alta</a:t>
              </a:r>
              <a:r>
                <a:rPr lang="en-US" altLang="ko-KR" sz="998" dirty="0">
                  <a:latin typeface="현대하모니 L" pitchFamily="18" charset="-127"/>
                  <a:ea typeface="현대하모니 L" pitchFamily="18" charset="-127"/>
                </a:rPr>
                <a:t> </a:t>
              </a:r>
              <a:r>
                <a:rPr lang="en-US" altLang="ko-KR" sz="998" dirty="0" err="1">
                  <a:latin typeface="현대하모니 L" pitchFamily="18" charset="-127"/>
                  <a:ea typeface="현대하모니 L" pitchFamily="18" charset="-127"/>
                </a:rPr>
                <a:t>frequência</a:t>
              </a:r>
              <a:endParaRPr lang="en-US" altLang="ko-KR" sz="998" b="0" dirty="0">
                <a:latin typeface="현대하모니 L" pitchFamily="18" charset="-127"/>
                <a:ea typeface="현대하모니 L" pitchFamily="18" charset="-127"/>
              </a:endParaRPr>
            </a:p>
          </p:txBody>
        </p:sp>
      </p:grpSp>
      <p:sp>
        <p:nvSpPr>
          <p:cNvPr id="81" name="Rectangle 4"/>
          <p:cNvSpPr>
            <a:spLocks noChangeArrowheads="1"/>
          </p:cNvSpPr>
          <p:nvPr/>
        </p:nvSpPr>
        <p:spPr bwMode="auto">
          <a:xfrm>
            <a:off x="380048" y="260350"/>
            <a:ext cx="7643812" cy="504825"/>
          </a:xfrm>
          <a:prstGeom prst="rect">
            <a:avLst/>
          </a:prstGeom>
          <a:noFill/>
        </p:spPr>
        <p:txBody>
          <a:bodyPr/>
          <a:lstStyle/>
          <a:p>
            <a:pPr>
              <a:buFont typeface="Wingdings" panose="05000000000000000000" pitchFamily="2" charset="2"/>
              <a:buNone/>
              <a:defRPr/>
            </a:pPr>
            <a:r>
              <a:rPr lang="pt-BR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  <a:sym typeface="Wingdings 2" panose="05020102010507070707" pitchFamily="18" charset="2"/>
              </a:rPr>
              <a:t>MS </a:t>
            </a:r>
            <a:r>
              <a:rPr lang="en-US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HOT STAMPING TECNOLOGIA E INOVAÇÃO</a:t>
            </a:r>
          </a:p>
        </p:txBody>
      </p:sp>
    </p:spTree>
    <p:extLst>
      <p:ext uri="{BB962C8B-B14F-4D97-AF65-F5344CB8AC3E}">
        <p14:creationId xmlns:p14="http://schemas.microsoft.com/office/powerpoint/2010/main" val="4221189260"/>
      </p:ext>
    </p:extLst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extBox 49"/>
          <p:cNvSpPr txBox="1"/>
          <p:nvPr/>
        </p:nvSpPr>
        <p:spPr>
          <a:xfrm>
            <a:off x="436563" y="847497"/>
            <a:ext cx="7094718" cy="781507"/>
          </a:xfrm>
          <a:prstGeom prst="rect">
            <a:avLst/>
          </a:prstGeom>
          <a:noFill/>
        </p:spPr>
        <p:txBody>
          <a:bodyPr wrap="none" lIns="82877" tIns="41439" rIns="82877" bIns="41439" anchor="ctr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  <a:defRPr/>
            </a:pP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Desenvolvimento </a:t>
            </a:r>
            <a:r>
              <a:rPr lang="en-US" altLang="ko-KR" sz="1633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em</a:t>
            </a: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633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tecnologia</a:t>
            </a: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de </a:t>
            </a:r>
            <a:r>
              <a:rPr lang="en-US" altLang="ko-KR" sz="1633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última</a:t>
            </a: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633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geração</a:t>
            </a: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633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em</a:t>
            </a: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Hot Stamping</a:t>
            </a:r>
            <a:b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</a:br>
            <a:endParaRPr lang="en-US" altLang="ko-KR" sz="1451" dirty="0">
              <a:solidFill>
                <a:schemeClr val="accent5">
                  <a:lumMod val="50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  <a:p>
            <a:pPr>
              <a:defRPr/>
            </a:pPr>
            <a:r>
              <a:rPr lang="en-US" altLang="ko-KR" sz="1451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    </a:t>
            </a:r>
            <a:r>
              <a:rPr lang="pt-BR" altLang="ko-KR" sz="1451" b="1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Desenvolvimento de moldes de resfriamento uniforme</a:t>
            </a:r>
            <a:endParaRPr lang="ko-KR" altLang="en-US" sz="1633" b="1" spc="272" dirty="0">
              <a:solidFill>
                <a:schemeClr val="accent5">
                  <a:lumMod val="50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59" name="직각 삼각형 158"/>
          <p:cNvSpPr/>
          <p:nvPr/>
        </p:nvSpPr>
        <p:spPr bwMode="auto">
          <a:xfrm rot="10800000">
            <a:off x="7420132" y="2793222"/>
            <a:ext cx="1658025" cy="3502524"/>
          </a:xfrm>
          <a:prstGeom prst="rtTriangle">
            <a:avLst/>
          </a:prstGeom>
          <a:gradFill>
            <a:gsLst>
              <a:gs pos="1000">
                <a:srgbClr val="5F5F5F">
                  <a:lumMod val="75000"/>
                </a:srgbClr>
              </a:gs>
              <a:gs pos="45000">
                <a:srgbClr val="5F5F5F">
                  <a:lumMod val="40000"/>
                  <a:lumOff val="60000"/>
                  <a:alpha val="21000"/>
                </a:srgbClr>
              </a:gs>
              <a:gs pos="100000">
                <a:srgbClr val="5F5F5F">
                  <a:lumMod val="20000"/>
                  <a:lumOff val="80000"/>
                  <a:alpha val="0"/>
                </a:srgbClr>
              </a:gs>
            </a:gsLst>
            <a:lin ang="16200000" scaled="1"/>
          </a:gradFill>
          <a:ln w="31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32652" tIns="32652" rIns="32652" bIns="32652"/>
          <a:lstStyle/>
          <a:p>
            <a:pPr algn="ctr" defTabSz="829361" eaLnBrk="1" latinLnBrk="1" hangingPunct="1">
              <a:spcBef>
                <a:spcPct val="50000"/>
              </a:spcBef>
              <a:defRPr/>
            </a:pPr>
            <a:endParaRPr lang="ko-KR" altLang="en-US" sz="998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60" name="직각 삼각형 159"/>
          <p:cNvSpPr/>
          <p:nvPr/>
        </p:nvSpPr>
        <p:spPr bwMode="auto">
          <a:xfrm rot="10800000">
            <a:off x="5193727" y="2793222"/>
            <a:ext cx="1658025" cy="3502524"/>
          </a:xfrm>
          <a:prstGeom prst="rtTriangle">
            <a:avLst/>
          </a:prstGeom>
          <a:gradFill>
            <a:gsLst>
              <a:gs pos="1000">
                <a:srgbClr val="5F5F5F">
                  <a:lumMod val="60000"/>
                  <a:lumOff val="40000"/>
                </a:srgbClr>
              </a:gs>
              <a:gs pos="45000">
                <a:srgbClr val="5F5F5F">
                  <a:lumMod val="40000"/>
                  <a:lumOff val="60000"/>
                  <a:alpha val="21000"/>
                </a:srgbClr>
              </a:gs>
              <a:gs pos="100000">
                <a:srgbClr val="5F5F5F">
                  <a:lumMod val="20000"/>
                  <a:lumOff val="80000"/>
                  <a:alpha val="0"/>
                </a:srgbClr>
              </a:gs>
            </a:gsLst>
            <a:lin ang="16200000" scaled="1"/>
          </a:gradFill>
          <a:ln w="31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32652" tIns="32652" rIns="32652" bIns="32652"/>
          <a:lstStyle/>
          <a:p>
            <a:pPr algn="ctr" defTabSz="829361" eaLnBrk="1" latinLnBrk="1" hangingPunct="1">
              <a:spcBef>
                <a:spcPct val="50000"/>
              </a:spcBef>
              <a:defRPr/>
            </a:pPr>
            <a:endParaRPr lang="ko-KR" altLang="en-US" sz="998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61" name="직각 삼각형 160"/>
          <p:cNvSpPr/>
          <p:nvPr/>
        </p:nvSpPr>
        <p:spPr bwMode="auto">
          <a:xfrm rot="10800000">
            <a:off x="3026314" y="2793222"/>
            <a:ext cx="1658025" cy="3502524"/>
          </a:xfrm>
          <a:prstGeom prst="rtTriangle">
            <a:avLst/>
          </a:prstGeom>
          <a:gradFill>
            <a:gsLst>
              <a:gs pos="1000">
                <a:srgbClr val="5F5F5F">
                  <a:lumMod val="40000"/>
                  <a:lumOff val="60000"/>
                </a:srgbClr>
              </a:gs>
              <a:gs pos="45000">
                <a:srgbClr val="5F5F5F">
                  <a:lumMod val="40000"/>
                  <a:lumOff val="60000"/>
                  <a:alpha val="21000"/>
                </a:srgbClr>
              </a:gs>
              <a:gs pos="100000">
                <a:srgbClr val="5F5F5F">
                  <a:lumMod val="20000"/>
                  <a:lumOff val="80000"/>
                  <a:alpha val="0"/>
                </a:srgbClr>
              </a:gs>
            </a:gsLst>
            <a:lin ang="16200000" scaled="1"/>
          </a:gradFill>
          <a:ln w="31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32652" tIns="32652" rIns="32652" bIns="32652"/>
          <a:lstStyle/>
          <a:p>
            <a:pPr algn="ctr" defTabSz="829361" eaLnBrk="1" latinLnBrk="1" hangingPunct="1">
              <a:spcBef>
                <a:spcPct val="50000"/>
              </a:spcBef>
              <a:defRPr/>
            </a:pPr>
            <a:endParaRPr lang="ko-KR" altLang="en-US" sz="998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62" name="직각 삼각형 161"/>
          <p:cNvSpPr/>
          <p:nvPr/>
        </p:nvSpPr>
        <p:spPr bwMode="auto">
          <a:xfrm rot="10800000">
            <a:off x="799909" y="2793222"/>
            <a:ext cx="1658025" cy="3502524"/>
          </a:xfrm>
          <a:prstGeom prst="rtTriangle">
            <a:avLst/>
          </a:prstGeom>
          <a:gradFill>
            <a:gsLst>
              <a:gs pos="1000">
                <a:srgbClr val="5F5F5F">
                  <a:lumMod val="20000"/>
                  <a:lumOff val="80000"/>
                </a:srgbClr>
              </a:gs>
              <a:gs pos="45000">
                <a:srgbClr val="5F5F5F">
                  <a:lumMod val="40000"/>
                  <a:lumOff val="60000"/>
                  <a:alpha val="21000"/>
                </a:srgbClr>
              </a:gs>
              <a:gs pos="100000">
                <a:srgbClr val="5F5F5F">
                  <a:lumMod val="20000"/>
                  <a:lumOff val="80000"/>
                  <a:alpha val="0"/>
                </a:srgbClr>
              </a:gs>
            </a:gsLst>
            <a:lin ang="16200000" scaled="1"/>
          </a:gradFill>
          <a:ln w="31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32652" tIns="32652" rIns="32652" bIns="32652"/>
          <a:lstStyle/>
          <a:p>
            <a:pPr algn="ctr" defTabSz="829361" eaLnBrk="1" latinLnBrk="1" hangingPunct="1">
              <a:spcBef>
                <a:spcPct val="50000"/>
              </a:spcBef>
              <a:defRPr/>
            </a:pPr>
            <a:endParaRPr lang="ko-KR" altLang="en-US" sz="998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pic>
        <p:nvPicPr>
          <p:cNvPr id="163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73113" y="2960688"/>
            <a:ext cx="1552575" cy="12303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64" name="TextBox 163"/>
          <p:cNvSpPr txBox="1"/>
          <p:nvPr/>
        </p:nvSpPr>
        <p:spPr>
          <a:xfrm>
            <a:off x="616392" y="5034422"/>
            <a:ext cx="2040642" cy="925393"/>
          </a:xfrm>
          <a:prstGeom prst="rect">
            <a:avLst/>
          </a:prstGeom>
          <a:noFill/>
        </p:spPr>
        <p:txBody>
          <a:bodyPr wrap="none" lIns="82877" tIns="41439" rIns="82877" bIns="41439">
            <a:spAutoFit/>
          </a:bodyPr>
          <a:lstStyle/>
          <a:p>
            <a:pPr indent="161150" defTabSz="829361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kumimoji="0" lang="pt-BR" altLang="ko-KR" sz="1270" kern="0" dirty="0">
                <a:latin typeface="HY헤드라인M" pitchFamily="18" charset="-127"/>
                <a:ea typeface="HY헤드라인M" pitchFamily="18" charset="-127"/>
              </a:rPr>
              <a:t>Resfriamento Uniforme</a:t>
            </a:r>
          </a:p>
          <a:p>
            <a:pPr defTabSz="829361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pt-BR" altLang="ko-KR" sz="1270" kern="0" dirty="0">
                <a:latin typeface="HY헤드라인M" pitchFamily="18" charset="-127"/>
                <a:ea typeface="HY헤드라인M" pitchFamily="18" charset="-127"/>
              </a:rPr>
              <a:t>performance</a:t>
            </a:r>
          </a:p>
          <a:p>
            <a:pPr indent="161150" defTabSz="829361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kumimoji="0" lang="pt-BR" altLang="ko-KR" sz="1270" kern="0" dirty="0">
                <a:latin typeface="HY헤드라인M" pitchFamily="18" charset="-127"/>
                <a:ea typeface="HY헤드라인M" pitchFamily="18" charset="-127"/>
              </a:rPr>
              <a:t>Investimento</a:t>
            </a:r>
            <a:endParaRPr kumimoji="0" lang="en-US" altLang="ko-KR" sz="1270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65" name="위쪽 화살표 164"/>
          <p:cNvSpPr/>
          <p:nvPr/>
        </p:nvSpPr>
        <p:spPr bwMode="auto">
          <a:xfrm rot="10800000">
            <a:off x="1937415" y="5421313"/>
            <a:ext cx="133350" cy="173037"/>
          </a:xfrm>
          <a:prstGeom prst="upArrow">
            <a:avLst>
              <a:gd name="adj1" fmla="val 43385"/>
              <a:gd name="adj2" fmla="val 48347"/>
            </a:avLst>
          </a:prstGeom>
          <a:solidFill>
            <a:srgbClr val="0000FF"/>
          </a:solidFill>
          <a:ln w="1905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/>
          <a:lstStyle/>
          <a:p>
            <a:pPr marL="343884" indent="-343884" algn="ctr" defTabSz="828774" eaLnBrk="1" fontAlgn="auto" hangingPunct="1">
              <a:lnSpc>
                <a:spcPct val="150000"/>
              </a:lnSpc>
              <a:spcBef>
                <a:spcPct val="50000"/>
              </a:spcBef>
              <a:spcAft>
                <a:spcPts val="0"/>
              </a:spcAft>
              <a:defRPr/>
            </a:pPr>
            <a:endParaRPr kumimoji="0" lang="ko-KR" altLang="en-US" sz="1179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66" name="이등변 삼각형 165"/>
          <p:cNvSpPr/>
          <p:nvPr/>
        </p:nvSpPr>
        <p:spPr bwMode="auto">
          <a:xfrm rot="10800000">
            <a:off x="1933080" y="5745341"/>
            <a:ext cx="133350" cy="138113"/>
          </a:xfrm>
          <a:prstGeom prst="triangle">
            <a:avLst/>
          </a:prstGeom>
          <a:solidFill>
            <a:srgbClr val="0000FF"/>
          </a:solidFill>
          <a:ln w="1905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/>
          <a:lstStyle/>
          <a:p>
            <a:pPr marL="343884" indent="-343884" algn="ctr" defTabSz="828774" eaLnBrk="1" fontAlgn="auto" hangingPunct="1">
              <a:lnSpc>
                <a:spcPct val="150000"/>
              </a:lnSpc>
              <a:spcBef>
                <a:spcPct val="50000"/>
              </a:spcBef>
              <a:spcAft>
                <a:spcPts val="0"/>
              </a:spcAft>
              <a:defRPr/>
            </a:pPr>
            <a:endParaRPr kumimoji="0" lang="ko-KR" altLang="en-US" sz="1270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pic>
        <p:nvPicPr>
          <p:cNvPr id="167" name="Picture 14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691" t="6638" r="1704" b="4713"/>
          <a:stretch>
            <a:fillRect/>
          </a:stretch>
        </p:blipFill>
        <p:spPr bwMode="auto">
          <a:xfrm>
            <a:off x="3074576" y="3030538"/>
            <a:ext cx="1544637" cy="13017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68" name="모서리가 둥근 직사각형 167"/>
          <p:cNvSpPr/>
          <p:nvPr/>
        </p:nvSpPr>
        <p:spPr bwMode="auto">
          <a:xfrm>
            <a:off x="2887663" y="6226175"/>
            <a:ext cx="1690687" cy="303213"/>
          </a:xfrm>
          <a:prstGeom prst="roundRect">
            <a:avLst/>
          </a:prstGeom>
          <a:solidFill>
            <a:srgbClr val="FFFF00"/>
          </a:solidFill>
          <a:ln w="19050" cap="flat" cmpd="sng" algn="ctr">
            <a:solidFill>
              <a:srgbClr val="FF5900">
                <a:alpha val="60000"/>
              </a:srgb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/>
          <a:lstStyle/>
          <a:p>
            <a:pPr marL="343884" indent="-343884" algn="ctr" defTabSz="829361" eaLnBrk="1" fontAlgn="auto" hangingPunct="1">
              <a:spcBef>
                <a:spcPct val="50000"/>
              </a:spcBef>
              <a:spcAft>
                <a:spcPts val="0"/>
              </a:spcAft>
              <a:defRPr/>
            </a:pPr>
            <a:r>
              <a:rPr kumimoji="0" lang="pt-BR" altLang="ko-KR" sz="998" kern="0" dirty="0">
                <a:latin typeface="HY헤드라인M" pitchFamily="18" charset="-127"/>
                <a:ea typeface="HY헤드라인M" pitchFamily="18" charset="-127"/>
              </a:rPr>
              <a:t>MS </a:t>
            </a:r>
            <a:r>
              <a:rPr kumimoji="0" lang="pt-BR" altLang="ko-KR" sz="998" kern="0" dirty="0" err="1">
                <a:latin typeface="HY헤드라인M" pitchFamily="18" charset="-127"/>
                <a:ea typeface="HY헤드라인M" pitchFamily="18" charset="-127"/>
              </a:rPr>
              <a:t>Autotech</a:t>
            </a:r>
            <a:r>
              <a:rPr kumimoji="0" lang="pt-BR" altLang="ko-KR" sz="998" kern="0" dirty="0">
                <a:latin typeface="HY헤드라인M" pitchFamily="18" charset="-127"/>
                <a:ea typeface="HY헤드라인M" pitchFamily="18" charset="-127"/>
              </a:rPr>
              <a:t> </a:t>
            </a:r>
            <a:r>
              <a:rPr kumimoji="0" lang="pt-BR" altLang="ko-KR" sz="998" kern="0" dirty="0" err="1">
                <a:latin typeface="HY헤드라인M" pitchFamily="18" charset="-127"/>
                <a:ea typeface="HY헤드라인M" pitchFamily="18" charset="-127"/>
              </a:rPr>
              <a:t>Patent</a:t>
            </a:r>
            <a:endParaRPr kumimoji="0" lang="ko-KR" altLang="en-US" sz="998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69" name="TextBox 168"/>
          <p:cNvSpPr txBox="1"/>
          <p:nvPr/>
        </p:nvSpPr>
        <p:spPr>
          <a:xfrm>
            <a:off x="2823641" y="5058495"/>
            <a:ext cx="2057936" cy="9340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indent="161150" defTabSz="829361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kumimoji="0" lang="pt-BR" altLang="ko-KR" sz="1270" kern="0" dirty="0">
                <a:latin typeface="HY헤드라인M" pitchFamily="18" charset="-127"/>
                <a:ea typeface="HY헤드라인M" pitchFamily="18" charset="-127"/>
              </a:rPr>
              <a:t>Resfriamento Uniforme</a:t>
            </a:r>
          </a:p>
          <a:p>
            <a:pPr defTabSz="829361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pt-BR" altLang="ko-KR" sz="1270" kern="0" dirty="0">
                <a:latin typeface="HY헤드라인M" pitchFamily="18" charset="-127"/>
                <a:ea typeface="HY헤드라인M" pitchFamily="18" charset="-127"/>
              </a:rPr>
              <a:t>performance</a:t>
            </a:r>
          </a:p>
          <a:p>
            <a:pPr indent="161150" defTabSz="829361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kumimoji="0" lang="pt-BR" altLang="ko-KR" sz="1270" kern="0" dirty="0">
                <a:latin typeface="HY헤드라인M" pitchFamily="18" charset="-127"/>
                <a:ea typeface="HY헤드라인M" pitchFamily="18" charset="-127"/>
              </a:rPr>
              <a:t>Investimento</a:t>
            </a:r>
            <a:endParaRPr kumimoji="0" lang="en-US" altLang="ko-KR" sz="1270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70" name="위쪽 화살표 169"/>
          <p:cNvSpPr/>
          <p:nvPr/>
        </p:nvSpPr>
        <p:spPr bwMode="auto">
          <a:xfrm>
            <a:off x="4119151" y="5464175"/>
            <a:ext cx="131762" cy="173038"/>
          </a:xfrm>
          <a:prstGeom prst="upArrow">
            <a:avLst>
              <a:gd name="adj1" fmla="val 43385"/>
              <a:gd name="adj2" fmla="val 48347"/>
            </a:avLst>
          </a:prstGeom>
          <a:solidFill>
            <a:srgbClr val="C00000"/>
          </a:solidFill>
          <a:ln w="1905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/>
          <a:lstStyle/>
          <a:p>
            <a:pPr marL="343884" indent="-343884" algn="ctr" defTabSz="828774" eaLnBrk="1" fontAlgn="auto" hangingPunct="1">
              <a:lnSpc>
                <a:spcPct val="150000"/>
              </a:lnSpc>
              <a:spcBef>
                <a:spcPct val="50000"/>
              </a:spcBef>
              <a:spcAft>
                <a:spcPts val="0"/>
              </a:spcAft>
              <a:defRPr/>
            </a:pPr>
            <a:endParaRPr kumimoji="0" lang="ko-KR" altLang="en-US" sz="1179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71" name="이등변 삼각형 170"/>
          <p:cNvSpPr/>
          <p:nvPr/>
        </p:nvSpPr>
        <p:spPr bwMode="auto">
          <a:xfrm rot="10800000">
            <a:off x="4129397" y="5800725"/>
            <a:ext cx="133350" cy="138113"/>
          </a:xfrm>
          <a:prstGeom prst="triangle">
            <a:avLst/>
          </a:prstGeom>
          <a:solidFill>
            <a:srgbClr val="0000FF"/>
          </a:solidFill>
          <a:ln w="1905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/>
          <a:lstStyle/>
          <a:p>
            <a:pPr marL="343884" indent="-343884" algn="ctr" defTabSz="828774" eaLnBrk="1" fontAlgn="auto" hangingPunct="1">
              <a:lnSpc>
                <a:spcPct val="150000"/>
              </a:lnSpc>
              <a:spcBef>
                <a:spcPct val="50000"/>
              </a:spcBef>
              <a:spcAft>
                <a:spcPts val="0"/>
              </a:spcAft>
              <a:defRPr/>
            </a:pPr>
            <a:endParaRPr kumimoji="0" lang="ko-KR" altLang="en-US" sz="1270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72" name="모서리가 둥근 직사각형 171"/>
          <p:cNvSpPr/>
          <p:nvPr/>
        </p:nvSpPr>
        <p:spPr bwMode="auto">
          <a:xfrm>
            <a:off x="5040313" y="6226175"/>
            <a:ext cx="1690687" cy="303213"/>
          </a:xfrm>
          <a:prstGeom prst="roundRect">
            <a:avLst/>
          </a:prstGeom>
          <a:solidFill>
            <a:srgbClr val="FFFF00"/>
          </a:solidFill>
          <a:ln w="19050" cap="flat" cmpd="sng" algn="ctr">
            <a:solidFill>
              <a:srgbClr val="FF5900">
                <a:alpha val="60000"/>
              </a:srgb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/>
          <a:lstStyle/>
          <a:p>
            <a:pPr marL="343884" indent="-343884" algn="ctr" defTabSz="829361" eaLnBrk="1" fontAlgn="auto" hangingPunct="1">
              <a:spcBef>
                <a:spcPct val="50000"/>
              </a:spcBef>
              <a:spcAft>
                <a:spcPts val="0"/>
              </a:spcAft>
              <a:defRPr/>
            </a:pPr>
            <a:r>
              <a:rPr kumimoji="0" lang="pt-BR" altLang="ko-KR" sz="998" kern="0" dirty="0">
                <a:latin typeface="HY헤드라인M" pitchFamily="18" charset="-127"/>
                <a:ea typeface="HY헤드라인M" pitchFamily="18" charset="-127"/>
              </a:rPr>
              <a:t>MS </a:t>
            </a:r>
            <a:r>
              <a:rPr kumimoji="0" lang="pt-BR" altLang="ko-KR" sz="998" kern="0" dirty="0" err="1">
                <a:latin typeface="HY헤드라인M" pitchFamily="18" charset="-127"/>
                <a:ea typeface="HY헤드라인M" pitchFamily="18" charset="-127"/>
              </a:rPr>
              <a:t>Autotech</a:t>
            </a:r>
            <a:r>
              <a:rPr kumimoji="0" lang="pt-BR" altLang="ko-KR" sz="998" kern="0" dirty="0">
                <a:latin typeface="HY헤드라인M" pitchFamily="18" charset="-127"/>
                <a:ea typeface="HY헤드라인M" pitchFamily="18" charset="-127"/>
              </a:rPr>
              <a:t> </a:t>
            </a:r>
            <a:r>
              <a:rPr kumimoji="0" lang="pt-BR" altLang="ko-KR" sz="998" kern="0" dirty="0" err="1">
                <a:latin typeface="HY헤드라인M" pitchFamily="18" charset="-127"/>
                <a:ea typeface="HY헤드라인M" pitchFamily="18" charset="-127"/>
              </a:rPr>
              <a:t>Patent</a:t>
            </a:r>
            <a:endParaRPr kumimoji="0" lang="ko-KR" altLang="en-US" sz="998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pic>
        <p:nvPicPr>
          <p:cNvPr id="173" name="Picture 14" descr="그림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90059" y="3030538"/>
            <a:ext cx="1327150" cy="8826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4" name="Picture 14" descr="그림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795463" y="3794125"/>
            <a:ext cx="530225" cy="6016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5" name="TextBox 174"/>
          <p:cNvSpPr txBox="1"/>
          <p:nvPr/>
        </p:nvSpPr>
        <p:spPr>
          <a:xfrm>
            <a:off x="5111982" y="5067300"/>
            <a:ext cx="2040642" cy="925393"/>
          </a:xfrm>
          <a:prstGeom prst="rect">
            <a:avLst/>
          </a:prstGeom>
          <a:noFill/>
        </p:spPr>
        <p:txBody>
          <a:bodyPr wrap="none" lIns="82877" tIns="41439" rIns="82877" bIns="41439">
            <a:spAutoFit/>
          </a:bodyPr>
          <a:lstStyle/>
          <a:p>
            <a:pPr indent="161150" defTabSz="829361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kumimoji="0" lang="pt-BR" altLang="ko-KR" sz="1270" kern="0" dirty="0">
                <a:latin typeface="HY헤드라인M" pitchFamily="18" charset="-127"/>
                <a:ea typeface="HY헤드라인M" pitchFamily="18" charset="-127"/>
              </a:rPr>
              <a:t>Resfriamento Uniforme</a:t>
            </a:r>
          </a:p>
          <a:p>
            <a:pPr defTabSz="829361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pt-BR" altLang="ko-KR" sz="1270" kern="0" dirty="0">
                <a:latin typeface="HY헤드라인M" pitchFamily="18" charset="-127"/>
                <a:ea typeface="HY헤드라인M" pitchFamily="18" charset="-127"/>
              </a:rPr>
              <a:t>performance</a:t>
            </a:r>
          </a:p>
          <a:p>
            <a:pPr indent="161150" defTabSz="829361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kumimoji="0" lang="pt-BR" altLang="ko-KR" sz="1270" kern="0" dirty="0">
                <a:latin typeface="HY헤드라인M" pitchFamily="18" charset="-127"/>
                <a:ea typeface="HY헤드라인M" pitchFamily="18" charset="-127"/>
              </a:rPr>
              <a:t>Investimento</a:t>
            </a:r>
            <a:endParaRPr kumimoji="0" lang="en-US" altLang="ko-KR" sz="1270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76" name="이등변 삼각형 175"/>
          <p:cNvSpPr/>
          <p:nvPr/>
        </p:nvSpPr>
        <p:spPr bwMode="auto">
          <a:xfrm>
            <a:off x="6382927" y="5770997"/>
            <a:ext cx="133350" cy="138112"/>
          </a:xfrm>
          <a:prstGeom prst="triangle">
            <a:avLst/>
          </a:prstGeom>
          <a:solidFill>
            <a:srgbClr val="C00000"/>
          </a:solidFill>
          <a:ln w="1905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/>
          <a:lstStyle/>
          <a:p>
            <a:pPr marL="343884" indent="-343884" algn="ctr" defTabSz="828774" eaLnBrk="1" fontAlgn="auto" hangingPunct="1">
              <a:lnSpc>
                <a:spcPct val="150000"/>
              </a:lnSpc>
              <a:spcBef>
                <a:spcPct val="50000"/>
              </a:spcBef>
              <a:spcAft>
                <a:spcPts val="0"/>
              </a:spcAft>
              <a:defRPr/>
            </a:pPr>
            <a:endParaRPr kumimoji="0" lang="ko-KR" altLang="en-US" sz="1270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77" name="위쪽 화살표 176"/>
          <p:cNvSpPr/>
          <p:nvPr/>
        </p:nvSpPr>
        <p:spPr bwMode="auto">
          <a:xfrm>
            <a:off x="6222943" y="5468938"/>
            <a:ext cx="133350" cy="174625"/>
          </a:xfrm>
          <a:prstGeom prst="upArrow">
            <a:avLst>
              <a:gd name="adj1" fmla="val 43385"/>
              <a:gd name="adj2" fmla="val 48347"/>
            </a:avLst>
          </a:prstGeom>
          <a:solidFill>
            <a:srgbClr val="C00000"/>
          </a:solidFill>
          <a:ln w="1905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/>
          <a:lstStyle/>
          <a:p>
            <a:pPr marL="343884" indent="-343884" algn="ctr" defTabSz="828774" eaLnBrk="1" fontAlgn="auto" hangingPunct="1">
              <a:lnSpc>
                <a:spcPct val="150000"/>
              </a:lnSpc>
              <a:spcBef>
                <a:spcPct val="50000"/>
              </a:spcBef>
              <a:spcAft>
                <a:spcPts val="0"/>
              </a:spcAft>
              <a:defRPr/>
            </a:pPr>
            <a:endParaRPr kumimoji="0" lang="ko-KR" altLang="en-US" sz="1179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78" name="TextBox 177"/>
          <p:cNvSpPr txBox="1"/>
          <p:nvPr/>
        </p:nvSpPr>
        <p:spPr>
          <a:xfrm>
            <a:off x="7297482" y="5067300"/>
            <a:ext cx="2040642" cy="925393"/>
          </a:xfrm>
          <a:prstGeom prst="rect">
            <a:avLst/>
          </a:prstGeom>
          <a:noFill/>
        </p:spPr>
        <p:txBody>
          <a:bodyPr wrap="none" lIns="82877" tIns="41439" rIns="82877" bIns="41439">
            <a:spAutoFit/>
          </a:bodyPr>
          <a:lstStyle/>
          <a:p>
            <a:pPr indent="161150" defTabSz="829361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kumimoji="0" lang="pt-BR" altLang="ko-KR" sz="1270" kern="0" dirty="0">
                <a:latin typeface="HY헤드라인M" pitchFamily="18" charset="-127"/>
                <a:ea typeface="HY헤드라인M" pitchFamily="18" charset="-127"/>
              </a:rPr>
              <a:t>Resfriamento Uniforme</a:t>
            </a:r>
          </a:p>
          <a:p>
            <a:pPr defTabSz="829361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pt-BR" altLang="ko-KR" sz="1270" kern="0" dirty="0">
                <a:latin typeface="HY헤드라인M" pitchFamily="18" charset="-127"/>
                <a:ea typeface="HY헤드라인M" pitchFamily="18" charset="-127"/>
              </a:rPr>
              <a:t>performance</a:t>
            </a:r>
          </a:p>
          <a:p>
            <a:pPr indent="161150" defTabSz="829361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kumimoji="0" lang="pt-BR" altLang="ko-KR" sz="1270" kern="0" dirty="0">
                <a:latin typeface="HY헤드라인M" pitchFamily="18" charset="-127"/>
                <a:ea typeface="HY헤드라인M" pitchFamily="18" charset="-127"/>
              </a:rPr>
              <a:t>Investimento</a:t>
            </a:r>
            <a:endParaRPr kumimoji="0" lang="en-US" altLang="ko-KR" sz="1270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79" name="위쪽 화살표 178"/>
          <p:cNvSpPr/>
          <p:nvPr/>
        </p:nvSpPr>
        <p:spPr bwMode="auto">
          <a:xfrm>
            <a:off x="8344257" y="5481638"/>
            <a:ext cx="133350" cy="174625"/>
          </a:xfrm>
          <a:prstGeom prst="upArrow">
            <a:avLst>
              <a:gd name="adj1" fmla="val 43385"/>
              <a:gd name="adj2" fmla="val 48347"/>
            </a:avLst>
          </a:prstGeom>
          <a:solidFill>
            <a:srgbClr val="C00000"/>
          </a:solidFill>
          <a:ln w="1905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/>
          <a:lstStyle/>
          <a:p>
            <a:pPr marL="343884" indent="-343884" algn="ctr" defTabSz="828774" eaLnBrk="1" fontAlgn="auto" hangingPunct="1">
              <a:lnSpc>
                <a:spcPct val="150000"/>
              </a:lnSpc>
              <a:spcBef>
                <a:spcPct val="50000"/>
              </a:spcBef>
              <a:spcAft>
                <a:spcPts val="0"/>
              </a:spcAft>
              <a:defRPr/>
            </a:pPr>
            <a:endParaRPr kumimoji="0" lang="ko-KR" altLang="en-US" sz="1179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80" name="TextBox 179"/>
          <p:cNvSpPr txBox="1"/>
          <p:nvPr/>
        </p:nvSpPr>
        <p:spPr>
          <a:xfrm>
            <a:off x="7616922" y="2557463"/>
            <a:ext cx="1471613" cy="2460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defTabSz="829361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altLang="ko-KR" sz="998" b="0" kern="0">
                <a:solidFill>
                  <a:sysClr val="windowText" lastClr="000000"/>
                </a:solidFill>
                <a:latin typeface="HY헤드라인M" pitchFamily="18" charset="-127"/>
                <a:ea typeface="HY헤드라인M" pitchFamily="18" charset="-127"/>
              </a:rPr>
              <a:t>(Gun Dril + Sandwich)</a:t>
            </a:r>
            <a:endParaRPr kumimoji="0" lang="ko-KR" altLang="en-US" sz="998" b="0" kern="0">
              <a:solidFill>
                <a:sysClr val="windowText" lastClr="000000"/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pic>
        <p:nvPicPr>
          <p:cNvPr id="181" name="Picture 2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632797" y="2981325"/>
            <a:ext cx="1370013" cy="11604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2" name="Picture 3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699472" y="4281488"/>
            <a:ext cx="596900" cy="3730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3" name="Picture 4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494810" y="3851275"/>
            <a:ext cx="515937" cy="498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26660" name="직선 연결선 183"/>
          <p:cNvCxnSpPr>
            <a:cxnSpLocks noChangeShapeType="1"/>
          </p:cNvCxnSpPr>
          <p:nvPr/>
        </p:nvCxnSpPr>
        <p:spPr bwMode="auto">
          <a:xfrm>
            <a:off x="8551749" y="5856288"/>
            <a:ext cx="131762" cy="0"/>
          </a:xfrm>
          <a:prstGeom prst="line">
            <a:avLst/>
          </a:prstGeom>
          <a:noFill/>
          <a:ln w="66675" algn="ctr">
            <a:solidFill>
              <a:srgbClr val="474747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85" name="TextBox 184"/>
          <p:cNvSpPr txBox="1"/>
          <p:nvPr/>
        </p:nvSpPr>
        <p:spPr>
          <a:xfrm>
            <a:off x="7632797" y="4664075"/>
            <a:ext cx="846138" cy="2460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ko-KR" sz="998" b="0">
                <a:latin typeface="HY헤드라인M" pitchFamily="18" charset="-127"/>
                <a:ea typeface="HY헤드라인M" pitchFamily="18" charset="-127"/>
              </a:rPr>
              <a:t>&lt;Gun Dril&gt;</a:t>
            </a:r>
            <a:endParaRPr lang="ko-KR" altLang="en-US" sz="998" b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86" name="TextBox 185"/>
          <p:cNvSpPr txBox="1"/>
          <p:nvPr/>
        </p:nvSpPr>
        <p:spPr>
          <a:xfrm>
            <a:off x="8366222" y="4349750"/>
            <a:ext cx="912813" cy="2460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ko-KR" sz="998" b="0">
                <a:latin typeface="HY헤드라인M" pitchFamily="18" charset="-127"/>
                <a:ea typeface="HY헤드라인M" pitchFamily="18" charset="-127"/>
              </a:rPr>
              <a:t>&lt;Sandwich&gt;</a:t>
            </a:r>
            <a:endParaRPr lang="ko-KR" altLang="en-US" sz="998" b="0">
              <a:latin typeface="HY헤드라인M" pitchFamily="18" charset="-127"/>
              <a:ea typeface="HY헤드라인M" pitchFamily="18" charset="-127"/>
            </a:endParaRPr>
          </a:p>
        </p:txBody>
      </p:sp>
      <p:pic>
        <p:nvPicPr>
          <p:cNvPr id="187" name="Picture 2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45647" y="4071938"/>
            <a:ext cx="541337" cy="5572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8" name="Picture 14" descr="그림2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198563" y="4164013"/>
            <a:ext cx="530225" cy="6731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9" name="Picture 3"/>
          <p:cNvPicPr>
            <a:picLocks noChangeAspect="1" noChangeArrowheads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218747" y="3586163"/>
            <a:ext cx="552450" cy="914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26666" name="직선 화살표 연결선 189"/>
          <p:cNvCxnSpPr>
            <a:cxnSpLocks noChangeShapeType="1"/>
          </p:cNvCxnSpPr>
          <p:nvPr/>
        </p:nvCxnSpPr>
        <p:spPr bwMode="auto">
          <a:xfrm flipH="1" flipV="1">
            <a:off x="8275735" y="3367088"/>
            <a:ext cx="381000" cy="541337"/>
          </a:xfrm>
          <a:prstGeom prst="straightConnector1">
            <a:avLst/>
          </a:prstGeom>
          <a:noFill/>
          <a:ln w="12700" algn="ctr">
            <a:solidFill>
              <a:srgbClr val="FED768"/>
            </a:solidFill>
            <a:round/>
            <a:headEnd/>
            <a:tailEnd type="oval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6667" name="직선 화살표 연결선 190"/>
          <p:cNvCxnSpPr>
            <a:cxnSpLocks noChangeShapeType="1"/>
          </p:cNvCxnSpPr>
          <p:nvPr/>
        </p:nvCxnSpPr>
        <p:spPr bwMode="auto">
          <a:xfrm flipV="1">
            <a:off x="7977285" y="3517900"/>
            <a:ext cx="52387" cy="819150"/>
          </a:xfrm>
          <a:prstGeom prst="straightConnector1">
            <a:avLst/>
          </a:prstGeom>
          <a:noFill/>
          <a:ln w="12700" algn="ctr">
            <a:solidFill>
              <a:srgbClr val="FED768"/>
            </a:solidFill>
            <a:round/>
            <a:headEnd/>
            <a:tailEnd type="oval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92" name="TextBox 191"/>
          <p:cNvSpPr txBox="1"/>
          <p:nvPr/>
        </p:nvSpPr>
        <p:spPr>
          <a:xfrm>
            <a:off x="808038" y="2439988"/>
            <a:ext cx="1657350" cy="3016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defTabSz="829361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altLang="ko-KR" sz="1361" b="0" kern="0">
                <a:solidFill>
                  <a:sysClr val="windowText" lastClr="000000"/>
                </a:solidFill>
                <a:latin typeface="HY헤드라인M" pitchFamily="18" charset="-127"/>
                <a:ea typeface="HY헤드라인M" pitchFamily="18" charset="-127"/>
              </a:rPr>
              <a:t>Gun Dril Type</a:t>
            </a:r>
            <a:endParaRPr kumimoji="0" lang="ko-KR" altLang="en-US" sz="1361" b="0" kern="0">
              <a:solidFill>
                <a:sysClr val="windowText" lastClr="000000"/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93" name="TextBox 192"/>
          <p:cNvSpPr txBox="1"/>
          <p:nvPr/>
        </p:nvSpPr>
        <p:spPr>
          <a:xfrm>
            <a:off x="2935288" y="2439988"/>
            <a:ext cx="1657350" cy="3016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defTabSz="829361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altLang="ko-KR" sz="1361" b="0" kern="0">
                <a:solidFill>
                  <a:sysClr val="windowText" lastClr="000000"/>
                </a:solidFill>
                <a:latin typeface="HY헤드라인M" pitchFamily="18" charset="-127"/>
                <a:ea typeface="HY헤드라인M" pitchFamily="18" charset="-127"/>
              </a:rPr>
              <a:t>Pocket Type</a:t>
            </a:r>
            <a:endParaRPr kumimoji="0" lang="ko-KR" altLang="en-US" sz="1361" b="0" kern="0">
              <a:solidFill>
                <a:sysClr val="windowText" lastClr="000000"/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94" name="TextBox 193"/>
          <p:cNvSpPr txBox="1"/>
          <p:nvPr/>
        </p:nvSpPr>
        <p:spPr>
          <a:xfrm>
            <a:off x="5193222" y="2439988"/>
            <a:ext cx="1658937" cy="3016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defTabSz="829361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altLang="ko-KR" sz="1361" b="0" kern="0">
                <a:solidFill>
                  <a:sysClr val="windowText" lastClr="000000"/>
                </a:solidFill>
                <a:latin typeface="HY헤드라인M" pitchFamily="18" charset="-127"/>
                <a:ea typeface="HY헤드라인M" pitchFamily="18" charset="-127"/>
              </a:rPr>
              <a:t>Sandwich Type</a:t>
            </a:r>
            <a:endParaRPr kumimoji="0" lang="ko-KR" altLang="en-US" sz="1361" b="0" kern="0">
              <a:solidFill>
                <a:sysClr val="windowText" lastClr="000000"/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95" name="TextBox 194"/>
          <p:cNvSpPr txBox="1"/>
          <p:nvPr/>
        </p:nvSpPr>
        <p:spPr>
          <a:xfrm>
            <a:off x="7221538" y="2349500"/>
            <a:ext cx="1657350" cy="3016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defTabSz="829361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altLang="ko-KR" sz="1361" b="0" kern="0">
                <a:solidFill>
                  <a:sysClr val="windowText" lastClr="000000"/>
                </a:solidFill>
                <a:latin typeface="HY헤드라인M" pitchFamily="18" charset="-127"/>
                <a:ea typeface="HY헤드라인M" pitchFamily="18" charset="-127"/>
              </a:rPr>
              <a:t>Hybrid Type</a:t>
            </a:r>
            <a:endParaRPr kumimoji="0" lang="ko-KR" altLang="en-US" sz="1361" b="0" kern="0">
              <a:solidFill>
                <a:sysClr val="windowText" lastClr="000000"/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96" name="위쪽 화살표 195"/>
          <p:cNvSpPr/>
          <p:nvPr/>
        </p:nvSpPr>
        <p:spPr bwMode="auto">
          <a:xfrm>
            <a:off x="6391218" y="5461000"/>
            <a:ext cx="133350" cy="174625"/>
          </a:xfrm>
          <a:prstGeom prst="upArrow">
            <a:avLst>
              <a:gd name="adj1" fmla="val 43385"/>
              <a:gd name="adj2" fmla="val 48347"/>
            </a:avLst>
          </a:prstGeom>
          <a:solidFill>
            <a:srgbClr val="C00000"/>
          </a:solidFill>
          <a:ln w="1905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/>
          <a:lstStyle/>
          <a:p>
            <a:pPr marL="343884" indent="-343884" algn="ctr" defTabSz="828774" eaLnBrk="1" fontAlgn="auto" hangingPunct="1">
              <a:lnSpc>
                <a:spcPct val="150000"/>
              </a:lnSpc>
              <a:spcBef>
                <a:spcPct val="50000"/>
              </a:spcBef>
              <a:spcAft>
                <a:spcPts val="0"/>
              </a:spcAft>
              <a:defRPr/>
            </a:pPr>
            <a:endParaRPr kumimoji="0" lang="ko-KR" altLang="en-US" sz="1179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97" name="위쪽 화살표 196"/>
          <p:cNvSpPr/>
          <p:nvPr/>
        </p:nvSpPr>
        <p:spPr bwMode="auto">
          <a:xfrm>
            <a:off x="8529994" y="5483225"/>
            <a:ext cx="133350" cy="173038"/>
          </a:xfrm>
          <a:prstGeom prst="upArrow">
            <a:avLst>
              <a:gd name="adj1" fmla="val 43385"/>
              <a:gd name="adj2" fmla="val 48347"/>
            </a:avLst>
          </a:prstGeom>
          <a:solidFill>
            <a:srgbClr val="C00000"/>
          </a:solidFill>
          <a:ln w="1905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/>
          <a:lstStyle/>
          <a:p>
            <a:pPr marL="343884" indent="-343884" algn="ctr" defTabSz="828774" eaLnBrk="1" fontAlgn="auto" hangingPunct="1">
              <a:lnSpc>
                <a:spcPct val="150000"/>
              </a:lnSpc>
              <a:spcBef>
                <a:spcPct val="50000"/>
              </a:spcBef>
              <a:spcAft>
                <a:spcPts val="0"/>
              </a:spcAft>
              <a:defRPr/>
            </a:pPr>
            <a:endParaRPr kumimoji="0" lang="ko-KR" altLang="en-US" sz="1179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51" name="Rectangle 4"/>
          <p:cNvSpPr>
            <a:spLocks noChangeArrowheads="1"/>
          </p:cNvSpPr>
          <p:nvPr/>
        </p:nvSpPr>
        <p:spPr bwMode="auto">
          <a:xfrm>
            <a:off x="440841" y="269129"/>
            <a:ext cx="7643812" cy="390417"/>
          </a:xfrm>
          <a:prstGeom prst="rect">
            <a:avLst/>
          </a:prstGeom>
          <a:noFill/>
        </p:spPr>
        <p:txBody>
          <a:bodyPr/>
          <a:lstStyle/>
          <a:p>
            <a:pPr>
              <a:buFont typeface="Wingdings" panose="05000000000000000000" pitchFamily="2" charset="2"/>
              <a:buNone/>
              <a:defRPr/>
            </a:pPr>
            <a:r>
              <a:rPr lang="pt-BR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  <a:sym typeface="Wingdings 2" panose="05020102010507070707" pitchFamily="18" charset="2"/>
              </a:rPr>
              <a:t>MS </a:t>
            </a:r>
            <a:r>
              <a:rPr lang="en-US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HOT STAMPING TECNOLOGIA E INOVAÇÃO</a:t>
            </a:r>
          </a:p>
        </p:txBody>
      </p:sp>
    </p:spTree>
    <p:extLst>
      <p:ext uri="{BB962C8B-B14F-4D97-AF65-F5344CB8AC3E}">
        <p14:creationId xmlns:p14="http://schemas.microsoft.com/office/powerpoint/2010/main" val="2593759608"/>
      </p:ext>
    </p:extLst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extBox 49"/>
          <p:cNvSpPr txBox="1"/>
          <p:nvPr/>
        </p:nvSpPr>
        <p:spPr>
          <a:xfrm>
            <a:off x="434975" y="849878"/>
            <a:ext cx="7160441" cy="781507"/>
          </a:xfrm>
          <a:prstGeom prst="rect">
            <a:avLst/>
          </a:prstGeom>
          <a:noFill/>
        </p:spPr>
        <p:txBody>
          <a:bodyPr wrap="none" lIns="82877" tIns="41439" rIns="82877" bIns="41439" anchor="ctr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  <a:defRPr/>
            </a:pP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Desenvolvimento </a:t>
            </a:r>
            <a:r>
              <a:rPr lang="en-US" altLang="ko-KR" sz="1633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em</a:t>
            </a: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633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tecnologia</a:t>
            </a: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de </a:t>
            </a:r>
            <a:r>
              <a:rPr lang="en-US" altLang="ko-KR" sz="1633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última</a:t>
            </a: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633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geração</a:t>
            </a: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633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em</a:t>
            </a: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Hot Stamping</a:t>
            </a:r>
            <a:r>
              <a:rPr lang="en-US" altLang="ko-KR" sz="1451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</a:p>
          <a:p>
            <a:pPr>
              <a:defRPr/>
            </a:pPr>
            <a:r>
              <a:rPr lang="en-US" altLang="ko-KR" sz="1451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  </a:t>
            </a:r>
            <a:r>
              <a:rPr lang="ko-KR" altLang="pt-BR" sz="1451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endParaRPr lang="pt-BR" altLang="ko-KR" sz="1451" dirty="0">
              <a:solidFill>
                <a:schemeClr val="accent5">
                  <a:lumMod val="50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  <a:p>
            <a:pPr>
              <a:defRPr/>
            </a:pPr>
            <a:r>
              <a:rPr lang="pt-BR" altLang="ko-KR" sz="1451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   </a:t>
            </a:r>
            <a:r>
              <a:rPr lang="pt-BR" altLang="ko-KR" sz="1451" b="1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Tecnologia de processo de Produção</a:t>
            </a:r>
            <a:endParaRPr lang="ko-KR" altLang="en-US" sz="1451" b="1" dirty="0">
              <a:solidFill>
                <a:schemeClr val="accent5">
                  <a:lumMod val="50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grpSp>
        <p:nvGrpSpPr>
          <p:cNvPr id="28675" name="그룹 135"/>
          <p:cNvGrpSpPr>
            <a:grpSpLocks/>
          </p:cNvGrpSpPr>
          <p:nvPr/>
        </p:nvGrpSpPr>
        <p:grpSpPr bwMode="auto">
          <a:xfrm>
            <a:off x="3386138" y="1960563"/>
            <a:ext cx="1566862" cy="4441825"/>
            <a:chOff x="2288704" y="908720"/>
            <a:chExt cx="1728192" cy="4896001"/>
          </a:xfrm>
        </p:grpSpPr>
        <p:sp>
          <p:nvSpPr>
            <p:cNvPr id="137" name="이등변 삼각형 136"/>
            <p:cNvSpPr/>
            <p:nvPr/>
          </p:nvSpPr>
          <p:spPr bwMode="auto">
            <a:xfrm rot="16200000">
              <a:off x="704799" y="2492625"/>
              <a:ext cx="4896001" cy="1728192"/>
            </a:xfrm>
            <a:prstGeom prst="triangle">
              <a:avLst/>
            </a:prstGeom>
            <a:gradFill flip="none" rotWithShape="1">
              <a:gsLst>
                <a:gs pos="0">
                  <a:srgbClr val="5F5F5F">
                    <a:lumMod val="20000"/>
                    <a:lumOff val="80000"/>
                  </a:srgbClr>
                </a:gs>
                <a:gs pos="39999">
                  <a:srgbClr val="5F5F5F">
                    <a:lumMod val="20000"/>
                    <a:lumOff val="80000"/>
                  </a:srgbClr>
                </a:gs>
                <a:gs pos="70000">
                  <a:srgbClr val="5F5F5F">
                    <a:lumMod val="20000"/>
                    <a:lumOff val="80000"/>
                  </a:srgbClr>
                </a:gs>
                <a:gs pos="100000">
                  <a:srgbClr val="5F5F5F">
                    <a:lumMod val="20000"/>
                    <a:lumOff val="80000"/>
                  </a:srgbClr>
                </a:gs>
              </a:gsLst>
              <a:lin ang="5400000" scaled="1"/>
              <a:tileRect/>
            </a:gradFill>
            <a:ln w="317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lIns="32652" tIns="32652" rIns="32652" bIns="32652"/>
            <a:lstStyle/>
            <a:p>
              <a:pPr algn="ctr" defTabSz="829361" eaLnBrk="1" latinLnBrk="1" hangingPunct="1">
                <a:spcBef>
                  <a:spcPct val="50000"/>
                </a:spcBef>
                <a:defRPr/>
              </a:pPr>
              <a:endParaRPr lang="ko-KR" altLang="en-US" sz="998" b="0" kern="0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138" name="이등변 삼각형 137"/>
            <p:cNvSpPr/>
            <p:nvPr/>
          </p:nvSpPr>
          <p:spPr bwMode="auto">
            <a:xfrm rot="16200000">
              <a:off x="704799" y="2492625"/>
              <a:ext cx="4896001" cy="1728192"/>
            </a:xfrm>
            <a:prstGeom prst="triangle">
              <a:avLst/>
            </a:prstGeom>
            <a:noFill/>
            <a:ln w="127000" cap="flat" cmpd="sng" algn="ctr">
              <a:solidFill>
                <a:srgbClr val="FFFFFF">
                  <a:alpha val="54000"/>
                </a:srgb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lIns="32652" tIns="32652" rIns="32652" bIns="32652"/>
            <a:lstStyle/>
            <a:p>
              <a:pPr algn="ctr" defTabSz="829361" eaLnBrk="1" latinLnBrk="1" hangingPunct="1">
                <a:spcBef>
                  <a:spcPct val="50000"/>
                </a:spcBef>
                <a:defRPr/>
              </a:pPr>
              <a:endParaRPr lang="ko-KR" altLang="en-US" sz="998" b="0" kern="0" dirty="0">
                <a:latin typeface="HY헤드라인M" pitchFamily="18" charset="-127"/>
                <a:ea typeface="HY헤드라인M" pitchFamily="18" charset="-127"/>
              </a:endParaRPr>
            </a:p>
          </p:txBody>
        </p:sp>
      </p:grpSp>
      <p:sp>
        <p:nvSpPr>
          <p:cNvPr id="139" name="TextBox 138"/>
          <p:cNvSpPr txBox="1"/>
          <p:nvPr/>
        </p:nvSpPr>
        <p:spPr>
          <a:xfrm>
            <a:off x="649830" y="5175148"/>
            <a:ext cx="4649030" cy="795346"/>
          </a:xfrm>
          <a:prstGeom prst="rect">
            <a:avLst/>
          </a:prstGeom>
          <a:noFill/>
        </p:spPr>
        <p:txBody>
          <a:bodyPr wrap="none" anchor="ctr">
            <a:spAutoFit/>
          </a:bodyPr>
          <a:lstStyle/>
          <a:p>
            <a:pPr>
              <a:lnSpc>
                <a:spcPts val="1905"/>
              </a:lnSpc>
              <a:defRPr/>
            </a:pP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“</a:t>
            </a:r>
            <a:r>
              <a:rPr lang="en-US" altLang="ko-KR" sz="1179" dirty="0" err="1">
                <a:latin typeface="HY헤드라인M" pitchFamily="18" charset="-127"/>
                <a:ea typeface="HY헤드라인M" pitchFamily="18" charset="-127"/>
              </a:rPr>
              <a:t>Nossa</a:t>
            </a: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179" dirty="0" err="1">
                <a:latin typeface="HY헤드라인M" pitchFamily="18" charset="-127"/>
                <a:ea typeface="HY헤드라인M" pitchFamily="18" charset="-127"/>
              </a:rPr>
              <a:t>tecnologia</a:t>
            </a: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 e </a:t>
            </a:r>
            <a:r>
              <a:rPr lang="en-US" altLang="ko-KR" sz="1179" dirty="0" err="1">
                <a:latin typeface="HY헤드라인M" pitchFamily="18" charset="-127"/>
                <a:ea typeface="HY헤드라인M" pitchFamily="18" charset="-127"/>
              </a:rPr>
              <a:t>produção</a:t>
            </a: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179" dirty="0" err="1">
                <a:latin typeface="HY헤드라인M" pitchFamily="18" charset="-127"/>
                <a:ea typeface="HY헤드라인M" pitchFamily="18" charset="-127"/>
              </a:rPr>
              <a:t>avançada</a:t>
            </a: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179" dirty="0" err="1">
                <a:latin typeface="HY헤드라인M" pitchFamily="18" charset="-127"/>
                <a:ea typeface="HY헤드라인M" pitchFamily="18" charset="-127"/>
              </a:rPr>
              <a:t>nos</a:t>
            </a: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179" dirty="0" err="1">
                <a:latin typeface="HY헤드라인M" pitchFamily="18" charset="-127"/>
                <a:ea typeface="HY헤드라인M" pitchFamily="18" charset="-127"/>
              </a:rPr>
              <a:t>permite</a:t>
            </a: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 </a:t>
            </a:r>
          </a:p>
          <a:p>
            <a:pPr>
              <a:lnSpc>
                <a:spcPts val="1905"/>
              </a:lnSpc>
              <a:defRPr/>
            </a:pP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 a </a:t>
            </a:r>
            <a:r>
              <a:rPr lang="en-US" altLang="ko-KR" sz="1179" dirty="0" err="1">
                <a:latin typeface="HY헤드라인M" pitchFamily="18" charset="-127"/>
                <a:ea typeface="HY헤드라인M" pitchFamily="18" charset="-127"/>
              </a:rPr>
              <a:t>criação</a:t>
            </a: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 e </a:t>
            </a:r>
            <a:r>
              <a:rPr lang="en-US" altLang="ko-KR" sz="1179" dirty="0" err="1">
                <a:latin typeface="HY헤드라인M" pitchFamily="18" charset="-127"/>
                <a:ea typeface="HY헤드라인M" pitchFamily="18" charset="-127"/>
              </a:rPr>
              <a:t>configuração</a:t>
            </a: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 de </a:t>
            </a:r>
            <a:r>
              <a:rPr lang="en-US" altLang="ko-KR" sz="1179" dirty="0" err="1">
                <a:latin typeface="HY헤드라인M" pitchFamily="18" charset="-127"/>
                <a:ea typeface="HY헤드라인M" pitchFamily="18" charset="-127"/>
              </a:rPr>
              <a:t>ferramentais</a:t>
            </a: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 com </a:t>
            </a:r>
            <a:r>
              <a:rPr lang="en-US" altLang="ko-KR" sz="1179" dirty="0" err="1">
                <a:latin typeface="HY헤드라인M" pitchFamily="18" charset="-127"/>
                <a:ea typeface="HY헤드라인M" pitchFamily="18" charset="-127"/>
              </a:rPr>
              <a:t>varias</a:t>
            </a: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179" dirty="0" err="1">
                <a:latin typeface="HY헤드라인M" pitchFamily="18" charset="-127"/>
                <a:ea typeface="HY헤드라인M" pitchFamily="18" charset="-127"/>
              </a:rPr>
              <a:t>cavidades</a:t>
            </a: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, </a:t>
            </a:r>
          </a:p>
          <a:p>
            <a:pPr>
              <a:lnSpc>
                <a:spcPts val="1905"/>
              </a:lnSpc>
              <a:defRPr/>
            </a:pP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179" dirty="0" err="1">
                <a:latin typeface="HY헤드라인M" pitchFamily="18" charset="-127"/>
                <a:ea typeface="HY헤드라인M" pitchFamily="18" charset="-127"/>
              </a:rPr>
              <a:t>aumentando</a:t>
            </a: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 a </a:t>
            </a:r>
            <a:r>
              <a:rPr lang="en-US" altLang="ko-KR" sz="1179" dirty="0" err="1">
                <a:latin typeface="HY헤드라인M" pitchFamily="18" charset="-127"/>
                <a:ea typeface="HY헤드라인M" pitchFamily="18" charset="-127"/>
              </a:rPr>
              <a:t>produtividade</a:t>
            </a: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 e </a:t>
            </a:r>
            <a:r>
              <a:rPr lang="en-US" altLang="ko-KR" sz="1179" dirty="0" err="1">
                <a:latin typeface="HY헤드라인M" pitchFamily="18" charset="-127"/>
                <a:ea typeface="HY헤드라인M" pitchFamily="18" charset="-127"/>
              </a:rPr>
              <a:t>preço</a:t>
            </a: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179" dirty="0" err="1">
                <a:latin typeface="HY헤드라인M" pitchFamily="18" charset="-127"/>
                <a:ea typeface="HY헤드라인M" pitchFamily="18" charset="-127"/>
              </a:rPr>
              <a:t>peça</a:t>
            </a: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”</a:t>
            </a:r>
            <a:endParaRPr lang="en-US" altLang="ko-KR" sz="1179" b="0" dirty="0">
              <a:latin typeface="HY헤드라인M" pitchFamily="18" charset="-127"/>
              <a:ea typeface="HY헤드라인M" pitchFamily="18" charset="-127"/>
            </a:endParaRPr>
          </a:p>
        </p:txBody>
      </p:sp>
      <p:cxnSp>
        <p:nvCxnSpPr>
          <p:cNvPr id="140" name="직선 연결선 139"/>
          <p:cNvCxnSpPr/>
          <p:nvPr/>
        </p:nvCxnSpPr>
        <p:spPr bwMode="auto">
          <a:xfrm>
            <a:off x="611962" y="5992019"/>
            <a:ext cx="2546832" cy="0"/>
          </a:xfrm>
          <a:prstGeom prst="line">
            <a:avLst/>
          </a:prstGeom>
          <a:solidFill>
            <a:srgbClr val="FFFFFF"/>
          </a:solidFill>
          <a:ln w="34925" cap="flat" cmpd="sng" algn="ctr">
            <a:gradFill flip="none" rotWithShape="1">
              <a:gsLst>
                <a:gs pos="0">
                  <a:srgbClr val="FFC000"/>
                </a:gs>
                <a:gs pos="50000">
                  <a:srgbClr val="FFC000">
                    <a:alpha val="35000"/>
                  </a:srgbClr>
                </a:gs>
                <a:gs pos="100000">
                  <a:srgbClr val="FFC000">
                    <a:alpha val="0"/>
                  </a:srgbClr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28678" name="직선 연결선 140"/>
          <p:cNvCxnSpPr>
            <a:cxnSpLocks noChangeShapeType="1"/>
          </p:cNvCxnSpPr>
          <p:nvPr/>
        </p:nvCxnSpPr>
        <p:spPr bwMode="auto">
          <a:xfrm>
            <a:off x="735013" y="5607050"/>
            <a:ext cx="0" cy="587375"/>
          </a:xfrm>
          <a:prstGeom prst="line">
            <a:avLst/>
          </a:prstGeom>
          <a:noFill/>
          <a:ln w="34925" algn="ctr">
            <a:solidFill>
              <a:srgbClr val="FFC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28679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288" y="2990850"/>
            <a:ext cx="3527425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8680" name="그룹 142"/>
          <p:cNvGrpSpPr>
            <a:grpSpLocks/>
          </p:cNvGrpSpPr>
          <p:nvPr/>
        </p:nvGrpSpPr>
        <p:grpSpPr bwMode="auto">
          <a:xfrm>
            <a:off x="5380038" y="1854200"/>
            <a:ext cx="1385887" cy="984250"/>
            <a:chOff x="4880992" y="1474115"/>
            <a:chExt cx="2088306" cy="1482936"/>
          </a:xfrm>
        </p:grpSpPr>
        <p:sp>
          <p:nvSpPr>
            <p:cNvPr id="144" name="TextBox 143"/>
            <p:cNvSpPr txBox="1"/>
            <p:nvPr/>
          </p:nvSpPr>
          <p:spPr>
            <a:xfrm>
              <a:off x="4897736" y="1474115"/>
              <a:ext cx="1880194" cy="432922"/>
            </a:xfrm>
            <a:prstGeom prst="rect">
              <a:avLst/>
            </a:prstGeom>
            <a:noFill/>
          </p:spPr>
          <p:txBody>
            <a:bodyPr wrap="none" anchor="ctr">
              <a:spAutoFit/>
            </a:bodyPr>
            <a:lstStyle/>
            <a:p>
              <a:pPr defTabSz="829361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kumimoji="0" lang="en-US" altLang="ko-KR" sz="1270" b="0" kern="0" dirty="0">
                  <a:solidFill>
                    <a:sysClr val="windowText" lastClr="000000"/>
                  </a:solidFill>
                  <a:latin typeface="HY헤드라인M" pitchFamily="18" charset="-127"/>
                  <a:ea typeface="HY헤드라인M" pitchFamily="18" charset="-127"/>
                </a:rPr>
                <a:t>2-Cavity </a:t>
              </a:r>
              <a:r>
                <a:rPr kumimoji="0" lang="pt-BR" altLang="ko-KR" sz="1270" kern="0" dirty="0" err="1">
                  <a:solidFill>
                    <a:sysClr val="windowText" lastClr="000000"/>
                  </a:solidFill>
                  <a:latin typeface="HY헤드라인M" pitchFamily="18" charset="-127"/>
                  <a:ea typeface="HY헤드라인M" pitchFamily="18" charset="-127"/>
                </a:rPr>
                <a:t>Mold</a:t>
              </a:r>
              <a:endParaRPr kumimoji="0" lang="en-US" altLang="ko-KR" sz="1270" b="0" kern="0" dirty="0">
                <a:solidFill>
                  <a:sysClr val="windowText" lastClr="000000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cxnSp>
          <p:nvCxnSpPr>
            <p:cNvPr id="145" name="직선 연결선 144"/>
            <p:cNvCxnSpPr/>
            <p:nvPr/>
          </p:nvCxnSpPr>
          <p:spPr bwMode="auto">
            <a:xfrm>
              <a:off x="5313114" y="1812416"/>
              <a:ext cx="1656184" cy="0"/>
            </a:xfrm>
            <a:prstGeom prst="line">
              <a:avLst/>
            </a:prstGeom>
            <a:solidFill>
              <a:srgbClr val="FFFFFF"/>
            </a:solidFill>
            <a:ln w="34925" cap="flat" cmpd="sng" algn="ctr">
              <a:gradFill flip="none" rotWithShape="1">
                <a:gsLst>
                  <a:gs pos="0">
                    <a:srgbClr val="FFC000"/>
                  </a:gs>
                  <a:gs pos="50000">
                    <a:srgbClr val="FFC000">
                      <a:alpha val="35000"/>
                    </a:srgbClr>
                  </a:gs>
                  <a:gs pos="100000">
                    <a:srgbClr val="FFC000">
                      <a:alpha val="0"/>
                    </a:srgbClr>
                  </a:gs>
                </a:gsLst>
                <a:lin ang="0" scaled="1"/>
                <a:tileRect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8719" name="직선 연결선 145"/>
            <p:cNvCxnSpPr>
              <a:cxnSpLocks noChangeShapeType="1"/>
            </p:cNvCxnSpPr>
            <p:nvPr/>
          </p:nvCxnSpPr>
          <p:spPr bwMode="auto">
            <a:xfrm>
              <a:off x="4905780" y="1586928"/>
              <a:ext cx="0" cy="1049984"/>
            </a:xfrm>
            <a:prstGeom prst="line">
              <a:avLst/>
            </a:prstGeom>
            <a:noFill/>
            <a:ln w="34925" algn="ctr">
              <a:solidFill>
                <a:srgbClr val="FFC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grpSp>
          <p:nvGrpSpPr>
            <p:cNvPr id="28720" name="그룹 46"/>
            <p:cNvGrpSpPr>
              <a:grpSpLocks/>
            </p:cNvGrpSpPr>
            <p:nvPr/>
          </p:nvGrpSpPr>
          <p:grpSpPr bwMode="auto">
            <a:xfrm>
              <a:off x="4880992" y="1840938"/>
              <a:ext cx="531819" cy="1116113"/>
              <a:chOff x="-15626" y="1840938"/>
              <a:chExt cx="531819" cy="1116113"/>
            </a:xfrm>
          </p:grpSpPr>
          <p:sp>
            <p:nvSpPr>
              <p:cNvPr id="148" name="자유형 147"/>
              <p:cNvSpPr/>
              <p:nvPr/>
            </p:nvSpPr>
            <p:spPr bwMode="auto">
              <a:xfrm flipH="1">
                <a:off x="-15626" y="1840066"/>
                <a:ext cx="531047" cy="1116985"/>
              </a:xfrm>
              <a:custGeom>
                <a:avLst/>
                <a:gdLst>
                  <a:gd name="connsiteX0" fmla="*/ 0 w 1181100"/>
                  <a:gd name="connsiteY0" fmla="*/ 0 h 2667000"/>
                  <a:gd name="connsiteX1" fmla="*/ 1181100 w 1181100"/>
                  <a:gd name="connsiteY1" fmla="*/ 0 h 2667000"/>
                  <a:gd name="connsiteX2" fmla="*/ 1181100 w 1181100"/>
                  <a:gd name="connsiteY2" fmla="*/ 2667000 h 2667000"/>
                  <a:gd name="connsiteX3" fmla="*/ 723900 w 1181100"/>
                  <a:gd name="connsiteY3" fmla="*/ 2667000 h 2667000"/>
                  <a:gd name="connsiteX4" fmla="*/ 0 w 1181100"/>
                  <a:gd name="connsiteY4" fmla="*/ 0 h 2667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81100" h="2667000">
                    <a:moveTo>
                      <a:pt x="0" y="0"/>
                    </a:moveTo>
                    <a:lnTo>
                      <a:pt x="1181100" y="0"/>
                    </a:lnTo>
                    <a:lnTo>
                      <a:pt x="1181100" y="2667000"/>
                    </a:lnTo>
                    <a:lnTo>
                      <a:pt x="723900" y="26670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 w="317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lIns="32652" tIns="32652" rIns="32652" bIns="32652"/>
              <a:lstStyle/>
              <a:p>
                <a:pPr algn="ctr" defTabSz="829361" eaLnBrk="1" fontAlgn="auto" hangingPunct="1">
                  <a:spcBef>
                    <a:spcPct val="50000"/>
                  </a:spcBef>
                  <a:spcAft>
                    <a:spcPts val="0"/>
                  </a:spcAft>
                  <a:defRPr/>
                </a:pPr>
                <a:endParaRPr kumimoji="0" lang="ko-KR" altLang="en-US" sz="998" b="0" kern="0" dirty="0">
                  <a:solidFill>
                    <a:sysClr val="windowText" lastClr="000000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149" name="자유형 148"/>
              <p:cNvSpPr/>
              <p:nvPr/>
            </p:nvSpPr>
            <p:spPr bwMode="auto">
              <a:xfrm flipH="1">
                <a:off x="-15626" y="1840938"/>
                <a:ext cx="531819" cy="1116113"/>
              </a:xfrm>
              <a:custGeom>
                <a:avLst/>
                <a:gdLst>
                  <a:gd name="connsiteX0" fmla="*/ 0 w 1181100"/>
                  <a:gd name="connsiteY0" fmla="*/ 0 h 2667000"/>
                  <a:gd name="connsiteX1" fmla="*/ 1181100 w 1181100"/>
                  <a:gd name="connsiteY1" fmla="*/ 0 h 2667000"/>
                  <a:gd name="connsiteX2" fmla="*/ 1181100 w 1181100"/>
                  <a:gd name="connsiteY2" fmla="*/ 2667000 h 2667000"/>
                  <a:gd name="connsiteX3" fmla="*/ 723900 w 1181100"/>
                  <a:gd name="connsiteY3" fmla="*/ 2667000 h 2667000"/>
                  <a:gd name="connsiteX4" fmla="*/ 0 w 1181100"/>
                  <a:gd name="connsiteY4" fmla="*/ 0 h 2667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81100" h="2667000">
                    <a:moveTo>
                      <a:pt x="0" y="0"/>
                    </a:moveTo>
                    <a:lnTo>
                      <a:pt x="1181100" y="0"/>
                    </a:lnTo>
                    <a:lnTo>
                      <a:pt x="1181100" y="2667000"/>
                    </a:lnTo>
                    <a:lnTo>
                      <a:pt x="723900" y="2667000"/>
                    </a:lnTo>
                    <a:lnTo>
                      <a:pt x="0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5F5F5F">
                      <a:lumMod val="40000"/>
                      <a:lumOff val="60000"/>
                    </a:srgbClr>
                  </a:gs>
                  <a:gs pos="45000">
                    <a:srgbClr val="5F5F5F">
                      <a:lumMod val="40000"/>
                      <a:lumOff val="60000"/>
                      <a:alpha val="21000"/>
                    </a:srgbClr>
                  </a:gs>
                  <a:gs pos="100000">
                    <a:srgbClr val="5F5F5F">
                      <a:lumMod val="20000"/>
                      <a:lumOff val="80000"/>
                      <a:alpha val="0"/>
                    </a:srgbClr>
                  </a:gs>
                </a:gsLst>
                <a:lin ang="5400000" scaled="1"/>
                <a:tileRect/>
              </a:gradFill>
              <a:ln w="317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lIns="32652" tIns="32652" rIns="32652" bIns="32652"/>
              <a:lstStyle/>
              <a:p>
                <a:pPr algn="ctr" defTabSz="829361" eaLnBrk="1" fontAlgn="auto" hangingPunct="1">
                  <a:spcBef>
                    <a:spcPct val="50000"/>
                  </a:spcBef>
                  <a:spcAft>
                    <a:spcPts val="0"/>
                  </a:spcAft>
                  <a:defRPr/>
                </a:pPr>
                <a:endParaRPr kumimoji="0" lang="ko-KR" altLang="en-US" sz="998" b="0" kern="0" dirty="0">
                  <a:solidFill>
                    <a:sysClr val="windowText" lastClr="000000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</p:grpSp>
      </p:grpSp>
      <p:pic>
        <p:nvPicPr>
          <p:cNvPr id="150" name="Picture 11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901" t="1336" r="508" b="2117"/>
          <a:stretch>
            <a:fillRect/>
          </a:stretch>
        </p:blipFill>
        <p:spPr bwMode="auto">
          <a:xfrm>
            <a:off x="5643563" y="2222500"/>
            <a:ext cx="962025" cy="6889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28682" name="그룹 150"/>
          <p:cNvGrpSpPr>
            <a:grpSpLocks/>
          </p:cNvGrpSpPr>
          <p:nvPr/>
        </p:nvGrpSpPr>
        <p:grpSpPr bwMode="auto">
          <a:xfrm>
            <a:off x="5380038" y="3030538"/>
            <a:ext cx="1385887" cy="982662"/>
            <a:chOff x="4880992" y="1474115"/>
            <a:chExt cx="2088306" cy="1482936"/>
          </a:xfrm>
        </p:grpSpPr>
        <p:sp>
          <p:nvSpPr>
            <p:cNvPr id="152" name="TextBox 151"/>
            <p:cNvSpPr txBox="1"/>
            <p:nvPr/>
          </p:nvSpPr>
          <p:spPr>
            <a:xfrm>
              <a:off x="4897736" y="1474115"/>
              <a:ext cx="1880194" cy="433620"/>
            </a:xfrm>
            <a:prstGeom prst="rect">
              <a:avLst/>
            </a:prstGeom>
            <a:noFill/>
          </p:spPr>
          <p:txBody>
            <a:bodyPr wrap="none" anchor="ctr">
              <a:spAutoFit/>
            </a:bodyPr>
            <a:lstStyle/>
            <a:p>
              <a:pPr defTabSz="829361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kumimoji="0" lang="en-US" altLang="ko-KR" sz="1270" b="0" kern="0" dirty="0">
                  <a:solidFill>
                    <a:sysClr val="windowText" lastClr="000000"/>
                  </a:solidFill>
                  <a:latin typeface="HY헤드라인M" pitchFamily="18" charset="-127"/>
                  <a:ea typeface="HY헤드라인M" pitchFamily="18" charset="-127"/>
                </a:rPr>
                <a:t>4-Cavity </a:t>
              </a:r>
              <a:r>
                <a:rPr kumimoji="0" lang="pt-BR" altLang="ko-KR" sz="1270" kern="0" dirty="0" err="1">
                  <a:solidFill>
                    <a:sysClr val="windowText" lastClr="000000"/>
                  </a:solidFill>
                  <a:latin typeface="HY헤드라인M" pitchFamily="18" charset="-127"/>
                  <a:ea typeface="HY헤드라인M" pitchFamily="18" charset="-127"/>
                </a:rPr>
                <a:t>Mold</a:t>
              </a:r>
              <a:endParaRPr kumimoji="0" lang="en-US" altLang="ko-KR" sz="1270" b="0" kern="0" dirty="0">
                <a:solidFill>
                  <a:sysClr val="windowText" lastClr="000000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cxnSp>
          <p:nvCxnSpPr>
            <p:cNvPr id="153" name="직선 연결선 152"/>
            <p:cNvCxnSpPr/>
            <p:nvPr/>
          </p:nvCxnSpPr>
          <p:spPr bwMode="auto">
            <a:xfrm>
              <a:off x="5313114" y="1813249"/>
              <a:ext cx="1656184" cy="0"/>
            </a:xfrm>
            <a:prstGeom prst="line">
              <a:avLst/>
            </a:prstGeom>
            <a:solidFill>
              <a:srgbClr val="FFFFFF"/>
            </a:solidFill>
            <a:ln w="34925" cap="flat" cmpd="sng" algn="ctr">
              <a:gradFill flip="none" rotWithShape="1">
                <a:gsLst>
                  <a:gs pos="0">
                    <a:srgbClr val="FFC000"/>
                  </a:gs>
                  <a:gs pos="50000">
                    <a:srgbClr val="FFC000">
                      <a:alpha val="35000"/>
                    </a:srgbClr>
                  </a:gs>
                  <a:gs pos="100000">
                    <a:srgbClr val="FFC000">
                      <a:alpha val="0"/>
                    </a:srgbClr>
                  </a:gs>
                </a:gsLst>
                <a:lin ang="0" scaled="1"/>
                <a:tileRect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8711" name="직선 연결선 153"/>
            <p:cNvCxnSpPr>
              <a:cxnSpLocks noChangeShapeType="1"/>
            </p:cNvCxnSpPr>
            <p:nvPr/>
          </p:nvCxnSpPr>
          <p:spPr bwMode="auto">
            <a:xfrm>
              <a:off x="4905780" y="1586928"/>
              <a:ext cx="0" cy="1049984"/>
            </a:xfrm>
            <a:prstGeom prst="line">
              <a:avLst/>
            </a:prstGeom>
            <a:noFill/>
            <a:ln w="34925" algn="ctr">
              <a:solidFill>
                <a:srgbClr val="FFC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grpSp>
          <p:nvGrpSpPr>
            <p:cNvPr id="28712" name="그룹 46"/>
            <p:cNvGrpSpPr>
              <a:grpSpLocks/>
            </p:cNvGrpSpPr>
            <p:nvPr/>
          </p:nvGrpSpPr>
          <p:grpSpPr bwMode="auto">
            <a:xfrm>
              <a:off x="4880992" y="1840938"/>
              <a:ext cx="531819" cy="1116113"/>
              <a:chOff x="-15626" y="1840938"/>
              <a:chExt cx="531819" cy="1116113"/>
            </a:xfrm>
          </p:grpSpPr>
          <p:sp>
            <p:nvSpPr>
              <p:cNvPr id="156" name="자유형 155"/>
              <p:cNvSpPr/>
              <p:nvPr/>
            </p:nvSpPr>
            <p:spPr bwMode="auto">
              <a:xfrm flipH="1">
                <a:off x="-15626" y="1840656"/>
                <a:ext cx="531047" cy="1116395"/>
              </a:xfrm>
              <a:custGeom>
                <a:avLst/>
                <a:gdLst>
                  <a:gd name="connsiteX0" fmla="*/ 0 w 1181100"/>
                  <a:gd name="connsiteY0" fmla="*/ 0 h 2667000"/>
                  <a:gd name="connsiteX1" fmla="*/ 1181100 w 1181100"/>
                  <a:gd name="connsiteY1" fmla="*/ 0 h 2667000"/>
                  <a:gd name="connsiteX2" fmla="*/ 1181100 w 1181100"/>
                  <a:gd name="connsiteY2" fmla="*/ 2667000 h 2667000"/>
                  <a:gd name="connsiteX3" fmla="*/ 723900 w 1181100"/>
                  <a:gd name="connsiteY3" fmla="*/ 2667000 h 2667000"/>
                  <a:gd name="connsiteX4" fmla="*/ 0 w 1181100"/>
                  <a:gd name="connsiteY4" fmla="*/ 0 h 2667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81100" h="2667000">
                    <a:moveTo>
                      <a:pt x="0" y="0"/>
                    </a:moveTo>
                    <a:lnTo>
                      <a:pt x="1181100" y="0"/>
                    </a:lnTo>
                    <a:lnTo>
                      <a:pt x="1181100" y="2667000"/>
                    </a:lnTo>
                    <a:lnTo>
                      <a:pt x="723900" y="26670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 w="317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lIns="32652" tIns="32652" rIns="32652" bIns="32652"/>
              <a:lstStyle/>
              <a:p>
                <a:pPr algn="ctr" defTabSz="829361" eaLnBrk="1" fontAlgn="auto" hangingPunct="1">
                  <a:spcBef>
                    <a:spcPct val="50000"/>
                  </a:spcBef>
                  <a:spcAft>
                    <a:spcPts val="0"/>
                  </a:spcAft>
                  <a:defRPr/>
                </a:pPr>
                <a:endParaRPr kumimoji="0" lang="ko-KR" altLang="en-US" sz="998" b="0" kern="0" dirty="0">
                  <a:solidFill>
                    <a:sysClr val="windowText" lastClr="000000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157" name="자유형 156"/>
              <p:cNvSpPr/>
              <p:nvPr/>
            </p:nvSpPr>
            <p:spPr bwMode="auto">
              <a:xfrm flipH="1">
                <a:off x="-15626" y="1840938"/>
                <a:ext cx="531819" cy="1116113"/>
              </a:xfrm>
              <a:custGeom>
                <a:avLst/>
                <a:gdLst>
                  <a:gd name="connsiteX0" fmla="*/ 0 w 1181100"/>
                  <a:gd name="connsiteY0" fmla="*/ 0 h 2667000"/>
                  <a:gd name="connsiteX1" fmla="*/ 1181100 w 1181100"/>
                  <a:gd name="connsiteY1" fmla="*/ 0 h 2667000"/>
                  <a:gd name="connsiteX2" fmla="*/ 1181100 w 1181100"/>
                  <a:gd name="connsiteY2" fmla="*/ 2667000 h 2667000"/>
                  <a:gd name="connsiteX3" fmla="*/ 723900 w 1181100"/>
                  <a:gd name="connsiteY3" fmla="*/ 2667000 h 2667000"/>
                  <a:gd name="connsiteX4" fmla="*/ 0 w 1181100"/>
                  <a:gd name="connsiteY4" fmla="*/ 0 h 2667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81100" h="2667000">
                    <a:moveTo>
                      <a:pt x="0" y="0"/>
                    </a:moveTo>
                    <a:lnTo>
                      <a:pt x="1181100" y="0"/>
                    </a:lnTo>
                    <a:lnTo>
                      <a:pt x="1181100" y="2667000"/>
                    </a:lnTo>
                    <a:lnTo>
                      <a:pt x="723900" y="2667000"/>
                    </a:lnTo>
                    <a:lnTo>
                      <a:pt x="0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5F5F5F">
                      <a:lumMod val="40000"/>
                      <a:lumOff val="60000"/>
                    </a:srgbClr>
                  </a:gs>
                  <a:gs pos="45000">
                    <a:srgbClr val="5F5F5F">
                      <a:lumMod val="40000"/>
                      <a:lumOff val="60000"/>
                      <a:alpha val="21000"/>
                    </a:srgbClr>
                  </a:gs>
                  <a:gs pos="100000">
                    <a:srgbClr val="5F5F5F">
                      <a:lumMod val="20000"/>
                      <a:lumOff val="80000"/>
                      <a:alpha val="0"/>
                    </a:srgbClr>
                  </a:gs>
                </a:gsLst>
                <a:lin ang="5400000" scaled="1"/>
                <a:tileRect/>
              </a:gradFill>
              <a:ln w="317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lIns="32652" tIns="32652" rIns="32652" bIns="32652"/>
              <a:lstStyle/>
              <a:p>
                <a:pPr algn="ctr" defTabSz="829361" eaLnBrk="1" fontAlgn="auto" hangingPunct="1">
                  <a:spcBef>
                    <a:spcPct val="50000"/>
                  </a:spcBef>
                  <a:spcAft>
                    <a:spcPts val="0"/>
                  </a:spcAft>
                  <a:defRPr/>
                </a:pPr>
                <a:endParaRPr kumimoji="0" lang="ko-KR" altLang="en-US" sz="998" b="0" kern="0" dirty="0">
                  <a:solidFill>
                    <a:sysClr val="windowText" lastClr="000000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</p:grpSp>
      </p:grpSp>
      <p:grpSp>
        <p:nvGrpSpPr>
          <p:cNvPr id="28683" name="그룹 157"/>
          <p:cNvGrpSpPr>
            <a:grpSpLocks/>
          </p:cNvGrpSpPr>
          <p:nvPr/>
        </p:nvGrpSpPr>
        <p:grpSpPr bwMode="auto">
          <a:xfrm>
            <a:off x="5380038" y="5381625"/>
            <a:ext cx="2301875" cy="984250"/>
            <a:chOff x="4880992" y="1474115"/>
            <a:chExt cx="3467971" cy="1482936"/>
          </a:xfrm>
        </p:grpSpPr>
        <p:sp>
          <p:nvSpPr>
            <p:cNvPr id="159" name="TextBox 158"/>
            <p:cNvSpPr txBox="1"/>
            <p:nvPr/>
          </p:nvSpPr>
          <p:spPr>
            <a:xfrm>
              <a:off x="4897733" y="1474115"/>
              <a:ext cx="3451230" cy="432922"/>
            </a:xfrm>
            <a:prstGeom prst="rect">
              <a:avLst/>
            </a:prstGeom>
            <a:noFill/>
          </p:spPr>
          <p:txBody>
            <a:bodyPr wrap="none" anchor="ctr">
              <a:spAutoFit/>
            </a:bodyPr>
            <a:lstStyle/>
            <a:p>
              <a:pPr defTabSz="829361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kumimoji="0" lang="pt-BR" altLang="ko-KR" sz="1270" kern="0" dirty="0" err="1">
                  <a:solidFill>
                    <a:sysClr val="windowText" lastClr="000000"/>
                  </a:solidFill>
                  <a:latin typeface="HY헤드라인M" pitchFamily="18" charset="-127"/>
                  <a:ea typeface="HY헤드라인M" pitchFamily="18" charset="-127"/>
                </a:rPr>
                <a:t>Different</a:t>
              </a:r>
              <a:r>
                <a:rPr kumimoji="0" lang="ko-KR" altLang="en-US" sz="1270" b="0" kern="0" dirty="0">
                  <a:solidFill>
                    <a:sysClr val="windowText" lastClr="000000"/>
                  </a:solidFill>
                  <a:latin typeface="HY헤드라인M" pitchFamily="18" charset="-127"/>
                  <a:ea typeface="HY헤드라인M" pitchFamily="18" charset="-127"/>
                </a:rPr>
                <a:t> </a:t>
              </a:r>
              <a:r>
                <a:rPr kumimoji="0" lang="pt-BR" altLang="ko-KR" sz="1270" b="0" kern="0" dirty="0" err="1">
                  <a:solidFill>
                    <a:sysClr val="windowText" lastClr="000000"/>
                  </a:solidFill>
                  <a:latin typeface="HY헤드라인M" pitchFamily="18" charset="-127"/>
                  <a:ea typeface="HY헤드라인M" pitchFamily="18" charset="-127"/>
                </a:rPr>
                <a:t>Multi</a:t>
              </a:r>
              <a:r>
                <a:rPr kumimoji="0" lang="en-US" altLang="ko-KR" sz="1270" b="0" kern="0" dirty="0">
                  <a:solidFill>
                    <a:sysClr val="windowText" lastClr="000000"/>
                  </a:solidFill>
                  <a:latin typeface="HY헤드라인M" pitchFamily="18" charset="-127"/>
                  <a:ea typeface="HY헤드라인M" pitchFamily="18" charset="-127"/>
                </a:rPr>
                <a:t>-Cavity </a:t>
              </a:r>
              <a:r>
                <a:rPr kumimoji="0" lang="pt-BR" altLang="ko-KR" sz="1270" kern="0" dirty="0" err="1">
                  <a:solidFill>
                    <a:sysClr val="windowText" lastClr="000000"/>
                  </a:solidFill>
                  <a:latin typeface="HY헤드라인M" pitchFamily="18" charset="-127"/>
                  <a:ea typeface="HY헤드라인M" pitchFamily="18" charset="-127"/>
                </a:rPr>
                <a:t>Mold</a:t>
              </a:r>
              <a:endParaRPr kumimoji="0" lang="en-US" altLang="ko-KR" sz="1270" b="0" kern="0" dirty="0">
                <a:solidFill>
                  <a:sysClr val="windowText" lastClr="000000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cxnSp>
          <p:nvCxnSpPr>
            <p:cNvPr id="160" name="직선 연결선 159"/>
            <p:cNvCxnSpPr/>
            <p:nvPr/>
          </p:nvCxnSpPr>
          <p:spPr bwMode="auto">
            <a:xfrm>
              <a:off x="5313114" y="1815669"/>
              <a:ext cx="1656184" cy="0"/>
            </a:xfrm>
            <a:prstGeom prst="line">
              <a:avLst/>
            </a:prstGeom>
            <a:solidFill>
              <a:srgbClr val="FFFFFF"/>
            </a:solidFill>
            <a:ln w="34925" cap="flat" cmpd="sng" algn="ctr">
              <a:gradFill flip="none" rotWithShape="1">
                <a:gsLst>
                  <a:gs pos="0">
                    <a:srgbClr val="FFC000"/>
                  </a:gs>
                  <a:gs pos="50000">
                    <a:srgbClr val="FFC000">
                      <a:alpha val="35000"/>
                    </a:srgbClr>
                  </a:gs>
                  <a:gs pos="100000">
                    <a:srgbClr val="FFC000">
                      <a:alpha val="0"/>
                    </a:srgbClr>
                  </a:gs>
                </a:gsLst>
                <a:lin ang="0" scaled="1"/>
                <a:tileRect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8703" name="직선 연결선 160"/>
            <p:cNvCxnSpPr>
              <a:cxnSpLocks noChangeShapeType="1"/>
            </p:cNvCxnSpPr>
            <p:nvPr/>
          </p:nvCxnSpPr>
          <p:spPr bwMode="auto">
            <a:xfrm>
              <a:off x="4905780" y="1586928"/>
              <a:ext cx="0" cy="1049984"/>
            </a:xfrm>
            <a:prstGeom prst="line">
              <a:avLst/>
            </a:prstGeom>
            <a:noFill/>
            <a:ln w="34925" algn="ctr">
              <a:solidFill>
                <a:srgbClr val="FFC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grpSp>
          <p:nvGrpSpPr>
            <p:cNvPr id="28704" name="그룹 46"/>
            <p:cNvGrpSpPr>
              <a:grpSpLocks/>
            </p:cNvGrpSpPr>
            <p:nvPr/>
          </p:nvGrpSpPr>
          <p:grpSpPr bwMode="auto">
            <a:xfrm>
              <a:off x="4880992" y="1840938"/>
              <a:ext cx="531819" cy="1116113"/>
              <a:chOff x="-15626" y="1840938"/>
              <a:chExt cx="531819" cy="1116113"/>
            </a:xfrm>
          </p:grpSpPr>
          <p:sp>
            <p:nvSpPr>
              <p:cNvPr id="163" name="자유형 162"/>
              <p:cNvSpPr/>
              <p:nvPr/>
            </p:nvSpPr>
            <p:spPr bwMode="auto">
              <a:xfrm flipH="1">
                <a:off x="-15626" y="1840066"/>
                <a:ext cx="530959" cy="1116985"/>
              </a:xfrm>
              <a:custGeom>
                <a:avLst/>
                <a:gdLst>
                  <a:gd name="connsiteX0" fmla="*/ 0 w 1181100"/>
                  <a:gd name="connsiteY0" fmla="*/ 0 h 2667000"/>
                  <a:gd name="connsiteX1" fmla="*/ 1181100 w 1181100"/>
                  <a:gd name="connsiteY1" fmla="*/ 0 h 2667000"/>
                  <a:gd name="connsiteX2" fmla="*/ 1181100 w 1181100"/>
                  <a:gd name="connsiteY2" fmla="*/ 2667000 h 2667000"/>
                  <a:gd name="connsiteX3" fmla="*/ 723900 w 1181100"/>
                  <a:gd name="connsiteY3" fmla="*/ 2667000 h 2667000"/>
                  <a:gd name="connsiteX4" fmla="*/ 0 w 1181100"/>
                  <a:gd name="connsiteY4" fmla="*/ 0 h 2667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81100" h="2667000">
                    <a:moveTo>
                      <a:pt x="0" y="0"/>
                    </a:moveTo>
                    <a:lnTo>
                      <a:pt x="1181100" y="0"/>
                    </a:lnTo>
                    <a:lnTo>
                      <a:pt x="1181100" y="2667000"/>
                    </a:lnTo>
                    <a:lnTo>
                      <a:pt x="723900" y="26670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 w="317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lIns="32652" tIns="32652" rIns="32652" bIns="32652"/>
              <a:lstStyle/>
              <a:p>
                <a:pPr algn="ctr" defTabSz="829361" eaLnBrk="1" fontAlgn="auto" hangingPunct="1">
                  <a:spcBef>
                    <a:spcPct val="50000"/>
                  </a:spcBef>
                  <a:spcAft>
                    <a:spcPts val="0"/>
                  </a:spcAft>
                  <a:defRPr/>
                </a:pPr>
                <a:endParaRPr kumimoji="0" lang="ko-KR" altLang="en-US" sz="998" b="0" kern="0" dirty="0">
                  <a:solidFill>
                    <a:sysClr val="windowText" lastClr="000000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164" name="자유형 163"/>
              <p:cNvSpPr/>
              <p:nvPr/>
            </p:nvSpPr>
            <p:spPr bwMode="auto">
              <a:xfrm flipH="1">
                <a:off x="-15626" y="1840938"/>
                <a:ext cx="531819" cy="1116113"/>
              </a:xfrm>
              <a:custGeom>
                <a:avLst/>
                <a:gdLst>
                  <a:gd name="connsiteX0" fmla="*/ 0 w 1181100"/>
                  <a:gd name="connsiteY0" fmla="*/ 0 h 2667000"/>
                  <a:gd name="connsiteX1" fmla="*/ 1181100 w 1181100"/>
                  <a:gd name="connsiteY1" fmla="*/ 0 h 2667000"/>
                  <a:gd name="connsiteX2" fmla="*/ 1181100 w 1181100"/>
                  <a:gd name="connsiteY2" fmla="*/ 2667000 h 2667000"/>
                  <a:gd name="connsiteX3" fmla="*/ 723900 w 1181100"/>
                  <a:gd name="connsiteY3" fmla="*/ 2667000 h 2667000"/>
                  <a:gd name="connsiteX4" fmla="*/ 0 w 1181100"/>
                  <a:gd name="connsiteY4" fmla="*/ 0 h 2667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81100" h="2667000">
                    <a:moveTo>
                      <a:pt x="0" y="0"/>
                    </a:moveTo>
                    <a:lnTo>
                      <a:pt x="1181100" y="0"/>
                    </a:lnTo>
                    <a:lnTo>
                      <a:pt x="1181100" y="2667000"/>
                    </a:lnTo>
                    <a:lnTo>
                      <a:pt x="723900" y="2667000"/>
                    </a:lnTo>
                    <a:lnTo>
                      <a:pt x="0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5F5F5F">
                      <a:lumMod val="40000"/>
                      <a:lumOff val="60000"/>
                    </a:srgbClr>
                  </a:gs>
                  <a:gs pos="45000">
                    <a:srgbClr val="5F5F5F">
                      <a:lumMod val="40000"/>
                      <a:lumOff val="60000"/>
                      <a:alpha val="21000"/>
                    </a:srgbClr>
                  </a:gs>
                  <a:gs pos="100000">
                    <a:srgbClr val="5F5F5F">
                      <a:lumMod val="20000"/>
                      <a:lumOff val="80000"/>
                      <a:alpha val="0"/>
                    </a:srgbClr>
                  </a:gs>
                </a:gsLst>
                <a:lin ang="5400000" scaled="1"/>
                <a:tileRect/>
              </a:gradFill>
              <a:ln w="317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lIns="32652" tIns="32652" rIns="32652" bIns="32652"/>
              <a:lstStyle/>
              <a:p>
                <a:pPr algn="ctr" defTabSz="829361" eaLnBrk="1" fontAlgn="auto" hangingPunct="1">
                  <a:spcBef>
                    <a:spcPct val="50000"/>
                  </a:spcBef>
                  <a:spcAft>
                    <a:spcPts val="0"/>
                  </a:spcAft>
                  <a:defRPr/>
                </a:pPr>
                <a:endParaRPr kumimoji="0" lang="ko-KR" altLang="en-US" sz="998" b="0" kern="0" dirty="0">
                  <a:solidFill>
                    <a:sysClr val="windowText" lastClr="000000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</p:grpSp>
      </p:grpSp>
      <p:pic>
        <p:nvPicPr>
          <p:cNvPr id="165" name="Picture 4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691188" y="3376613"/>
            <a:ext cx="1025525" cy="742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6" name="Picture 5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37388" y="3436938"/>
            <a:ext cx="1246187" cy="8048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7" name="Picture 7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69138" y="5749925"/>
            <a:ext cx="1411287" cy="7985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8" name="Picture 8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678488" y="5710238"/>
            <a:ext cx="1127125" cy="7477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9" name="Picture 10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42150" y="2230438"/>
            <a:ext cx="1046163" cy="7794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28689" name="그룹 169"/>
          <p:cNvGrpSpPr>
            <a:grpSpLocks/>
          </p:cNvGrpSpPr>
          <p:nvPr/>
        </p:nvGrpSpPr>
        <p:grpSpPr bwMode="auto">
          <a:xfrm>
            <a:off x="5380038" y="4205288"/>
            <a:ext cx="1385887" cy="984250"/>
            <a:chOff x="4880992" y="1474115"/>
            <a:chExt cx="2088306" cy="1482936"/>
          </a:xfrm>
        </p:grpSpPr>
        <p:sp>
          <p:nvSpPr>
            <p:cNvPr id="171" name="TextBox 170"/>
            <p:cNvSpPr txBox="1"/>
            <p:nvPr/>
          </p:nvSpPr>
          <p:spPr>
            <a:xfrm>
              <a:off x="4897736" y="1474115"/>
              <a:ext cx="1880194" cy="432921"/>
            </a:xfrm>
            <a:prstGeom prst="rect">
              <a:avLst/>
            </a:prstGeom>
            <a:noFill/>
          </p:spPr>
          <p:txBody>
            <a:bodyPr wrap="none" anchor="ctr">
              <a:spAutoFit/>
            </a:bodyPr>
            <a:lstStyle/>
            <a:p>
              <a:pPr defTabSz="829361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kumimoji="0" lang="en-US" altLang="ko-KR" sz="1270" b="0" kern="0" dirty="0">
                  <a:solidFill>
                    <a:sysClr val="windowText" lastClr="000000"/>
                  </a:solidFill>
                  <a:latin typeface="HY헤드라인M" pitchFamily="18" charset="-127"/>
                  <a:ea typeface="HY헤드라인M" pitchFamily="18" charset="-127"/>
                </a:rPr>
                <a:t>8-Cavity </a:t>
              </a:r>
              <a:r>
                <a:rPr kumimoji="0" lang="pt-BR" altLang="ko-KR" sz="1270" kern="0" dirty="0" err="1">
                  <a:solidFill>
                    <a:sysClr val="windowText" lastClr="000000"/>
                  </a:solidFill>
                  <a:latin typeface="HY헤드라인M" pitchFamily="18" charset="-127"/>
                  <a:ea typeface="HY헤드라인M" pitchFamily="18" charset="-127"/>
                </a:rPr>
                <a:t>Mold</a:t>
              </a:r>
              <a:endParaRPr kumimoji="0" lang="en-US" altLang="ko-KR" sz="1270" b="0" kern="0" dirty="0">
                <a:solidFill>
                  <a:sysClr val="windowText" lastClr="000000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cxnSp>
          <p:nvCxnSpPr>
            <p:cNvPr id="172" name="직선 연결선 171"/>
            <p:cNvCxnSpPr/>
            <p:nvPr/>
          </p:nvCxnSpPr>
          <p:spPr bwMode="auto">
            <a:xfrm>
              <a:off x="5313114" y="1815381"/>
              <a:ext cx="1656184" cy="0"/>
            </a:xfrm>
            <a:prstGeom prst="line">
              <a:avLst/>
            </a:prstGeom>
            <a:solidFill>
              <a:srgbClr val="FFFFFF"/>
            </a:solidFill>
            <a:ln w="34925" cap="flat" cmpd="sng" algn="ctr">
              <a:gradFill flip="none" rotWithShape="1">
                <a:gsLst>
                  <a:gs pos="0">
                    <a:srgbClr val="FFC000"/>
                  </a:gs>
                  <a:gs pos="50000">
                    <a:srgbClr val="FFC000">
                      <a:alpha val="35000"/>
                    </a:srgbClr>
                  </a:gs>
                  <a:gs pos="100000">
                    <a:srgbClr val="FFC000">
                      <a:alpha val="0"/>
                    </a:srgbClr>
                  </a:gs>
                </a:gsLst>
                <a:lin ang="0" scaled="1"/>
                <a:tileRect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8695" name="직선 연결선 172"/>
            <p:cNvCxnSpPr>
              <a:cxnSpLocks noChangeShapeType="1"/>
            </p:cNvCxnSpPr>
            <p:nvPr/>
          </p:nvCxnSpPr>
          <p:spPr bwMode="auto">
            <a:xfrm>
              <a:off x="4905780" y="1586928"/>
              <a:ext cx="0" cy="1049984"/>
            </a:xfrm>
            <a:prstGeom prst="line">
              <a:avLst/>
            </a:prstGeom>
            <a:noFill/>
            <a:ln w="34925" algn="ctr">
              <a:solidFill>
                <a:srgbClr val="FFC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grpSp>
          <p:nvGrpSpPr>
            <p:cNvPr id="28696" name="그룹 46"/>
            <p:cNvGrpSpPr>
              <a:grpSpLocks/>
            </p:cNvGrpSpPr>
            <p:nvPr/>
          </p:nvGrpSpPr>
          <p:grpSpPr bwMode="auto">
            <a:xfrm>
              <a:off x="4880992" y="1840938"/>
              <a:ext cx="531819" cy="1116113"/>
              <a:chOff x="-15626" y="1840938"/>
              <a:chExt cx="531819" cy="1116113"/>
            </a:xfrm>
          </p:grpSpPr>
          <p:sp>
            <p:nvSpPr>
              <p:cNvPr id="175" name="자유형 174"/>
              <p:cNvSpPr/>
              <p:nvPr/>
            </p:nvSpPr>
            <p:spPr bwMode="auto">
              <a:xfrm flipH="1">
                <a:off x="-15626" y="1840064"/>
                <a:ext cx="531047" cy="1116987"/>
              </a:xfrm>
              <a:custGeom>
                <a:avLst/>
                <a:gdLst>
                  <a:gd name="connsiteX0" fmla="*/ 0 w 1181100"/>
                  <a:gd name="connsiteY0" fmla="*/ 0 h 2667000"/>
                  <a:gd name="connsiteX1" fmla="*/ 1181100 w 1181100"/>
                  <a:gd name="connsiteY1" fmla="*/ 0 h 2667000"/>
                  <a:gd name="connsiteX2" fmla="*/ 1181100 w 1181100"/>
                  <a:gd name="connsiteY2" fmla="*/ 2667000 h 2667000"/>
                  <a:gd name="connsiteX3" fmla="*/ 723900 w 1181100"/>
                  <a:gd name="connsiteY3" fmla="*/ 2667000 h 2667000"/>
                  <a:gd name="connsiteX4" fmla="*/ 0 w 1181100"/>
                  <a:gd name="connsiteY4" fmla="*/ 0 h 2667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81100" h="2667000">
                    <a:moveTo>
                      <a:pt x="0" y="0"/>
                    </a:moveTo>
                    <a:lnTo>
                      <a:pt x="1181100" y="0"/>
                    </a:lnTo>
                    <a:lnTo>
                      <a:pt x="1181100" y="2667000"/>
                    </a:lnTo>
                    <a:lnTo>
                      <a:pt x="723900" y="26670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 w="317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lIns="32652" tIns="32652" rIns="32652" bIns="32652"/>
              <a:lstStyle/>
              <a:p>
                <a:pPr algn="ctr" defTabSz="829361" eaLnBrk="1" fontAlgn="auto" hangingPunct="1">
                  <a:spcBef>
                    <a:spcPct val="50000"/>
                  </a:spcBef>
                  <a:spcAft>
                    <a:spcPts val="0"/>
                  </a:spcAft>
                  <a:defRPr/>
                </a:pPr>
                <a:endParaRPr kumimoji="0" lang="ko-KR" altLang="en-US" sz="998" b="0" kern="0" dirty="0">
                  <a:solidFill>
                    <a:sysClr val="windowText" lastClr="000000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176" name="자유형 175"/>
              <p:cNvSpPr/>
              <p:nvPr/>
            </p:nvSpPr>
            <p:spPr bwMode="auto">
              <a:xfrm flipH="1">
                <a:off x="-15626" y="1840938"/>
                <a:ext cx="531819" cy="1116113"/>
              </a:xfrm>
              <a:custGeom>
                <a:avLst/>
                <a:gdLst>
                  <a:gd name="connsiteX0" fmla="*/ 0 w 1181100"/>
                  <a:gd name="connsiteY0" fmla="*/ 0 h 2667000"/>
                  <a:gd name="connsiteX1" fmla="*/ 1181100 w 1181100"/>
                  <a:gd name="connsiteY1" fmla="*/ 0 h 2667000"/>
                  <a:gd name="connsiteX2" fmla="*/ 1181100 w 1181100"/>
                  <a:gd name="connsiteY2" fmla="*/ 2667000 h 2667000"/>
                  <a:gd name="connsiteX3" fmla="*/ 723900 w 1181100"/>
                  <a:gd name="connsiteY3" fmla="*/ 2667000 h 2667000"/>
                  <a:gd name="connsiteX4" fmla="*/ 0 w 1181100"/>
                  <a:gd name="connsiteY4" fmla="*/ 0 h 2667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81100" h="2667000">
                    <a:moveTo>
                      <a:pt x="0" y="0"/>
                    </a:moveTo>
                    <a:lnTo>
                      <a:pt x="1181100" y="0"/>
                    </a:lnTo>
                    <a:lnTo>
                      <a:pt x="1181100" y="2667000"/>
                    </a:lnTo>
                    <a:lnTo>
                      <a:pt x="723900" y="2667000"/>
                    </a:lnTo>
                    <a:lnTo>
                      <a:pt x="0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5F5F5F">
                      <a:lumMod val="40000"/>
                      <a:lumOff val="60000"/>
                    </a:srgbClr>
                  </a:gs>
                  <a:gs pos="45000">
                    <a:srgbClr val="5F5F5F">
                      <a:lumMod val="40000"/>
                      <a:lumOff val="60000"/>
                      <a:alpha val="21000"/>
                    </a:srgbClr>
                  </a:gs>
                  <a:gs pos="100000">
                    <a:srgbClr val="5F5F5F">
                      <a:lumMod val="20000"/>
                      <a:lumOff val="80000"/>
                      <a:alpha val="0"/>
                    </a:srgbClr>
                  </a:gs>
                </a:gsLst>
                <a:lin ang="5400000" scaled="1"/>
                <a:tileRect/>
              </a:gradFill>
              <a:ln w="317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lIns="32652" tIns="32652" rIns="32652" bIns="32652"/>
              <a:lstStyle/>
              <a:p>
                <a:pPr algn="ctr" defTabSz="829361" eaLnBrk="1" fontAlgn="auto" hangingPunct="1">
                  <a:spcBef>
                    <a:spcPct val="50000"/>
                  </a:spcBef>
                  <a:spcAft>
                    <a:spcPts val="0"/>
                  </a:spcAft>
                  <a:defRPr/>
                </a:pPr>
                <a:endParaRPr kumimoji="0" lang="ko-KR" altLang="en-US" sz="998" b="0" kern="0" dirty="0">
                  <a:solidFill>
                    <a:sysClr val="windowText" lastClr="000000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</p:grpSp>
      </p:grpSp>
      <p:pic>
        <p:nvPicPr>
          <p:cNvPr id="177" name="Picture 3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75300" y="4557713"/>
            <a:ext cx="1176338" cy="7667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8" name="Picture 4"/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42150" y="4508500"/>
            <a:ext cx="1471613" cy="6731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5" name="Rectangle 4"/>
          <p:cNvSpPr>
            <a:spLocks noChangeArrowheads="1"/>
          </p:cNvSpPr>
          <p:nvPr/>
        </p:nvSpPr>
        <p:spPr bwMode="auto">
          <a:xfrm>
            <a:off x="444501" y="268287"/>
            <a:ext cx="7643812" cy="504825"/>
          </a:xfrm>
          <a:prstGeom prst="rect">
            <a:avLst/>
          </a:prstGeom>
          <a:noFill/>
        </p:spPr>
        <p:txBody>
          <a:bodyPr/>
          <a:lstStyle/>
          <a:p>
            <a:pPr>
              <a:buFont typeface="Wingdings" panose="05000000000000000000" pitchFamily="2" charset="2"/>
              <a:buNone/>
              <a:defRPr/>
            </a:pPr>
            <a:r>
              <a:rPr lang="pt-BR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  <a:sym typeface="Wingdings 2" panose="05020102010507070707" pitchFamily="18" charset="2"/>
              </a:rPr>
              <a:t>MS </a:t>
            </a:r>
            <a:r>
              <a:rPr lang="en-US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HOT STAMPING TECNOLOGIA E INOVAÇÃO</a:t>
            </a:r>
          </a:p>
        </p:txBody>
      </p:sp>
      <p:sp>
        <p:nvSpPr>
          <p:cNvPr id="2" name="TextBox 138">
            <a:extLst>
              <a:ext uri="{FF2B5EF4-FFF2-40B4-BE49-F238E27FC236}">
                <a16:creationId xmlns:a16="http://schemas.microsoft.com/office/drawing/2014/main" id="{0D45EF85-45D1-99FE-7CF5-3325D08D75F5}"/>
              </a:ext>
            </a:extLst>
          </p:cNvPr>
          <p:cNvSpPr txBox="1"/>
          <p:nvPr/>
        </p:nvSpPr>
        <p:spPr>
          <a:xfrm>
            <a:off x="6094091" y="1304253"/>
            <a:ext cx="2942280" cy="314253"/>
          </a:xfrm>
          <a:prstGeom prst="rect">
            <a:avLst/>
          </a:prstGeom>
          <a:noFill/>
        </p:spPr>
        <p:txBody>
          <a:bodyPr wrap="none" anchor="ctr">
            <a:spAutoFit/>
          </a:bodyPr>
          <a:lstStyle/>
          <a:p>
            <a:pPr>
              <a:lnSpc>
                <a:spcPts val="1905"/>
              </a:lnSpc>
              <a:defRPr/>
            </a:pPr>
            <a:r>
              <a:rPr lang="en-US" altLang="ko-KR" sz="1400" b="1" dirty="0">
                <a:latin typeface="HY헤드라인M" pitchFamily="18" charset="-127"/>
                <a:ea typeface="HY헤드라인M" pitchFamily="18" charset="-127"/>
              </a:rPr>
              <a:t>“</a:t>
            </a:r>
            <a:r>
              <a:rPr lang="en-US" altLang="ko-KR" sz="1400" b="1" dirty="0" err="1">
                <a:latin typeface="HY헤드라인M" pitchFamily="18" charset="-127"/>
                <a:ea typeface="HY헤드라인M" pitchFamily="18" charset="-127"/>
              </a:rPr>
              <a:t>Redução</a:t>
            </a:r>
            <a:r>
              <a:rPr lang="en-US" altLang="ko-KR" sz="1400" b="1" dirty="0"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400" b="1" dirty="0" err="1">
                <a:latin typeface="HY헤드라인M" pitchFamily="18" charset="-127"/>
                <a:ea typeface="HY헤드라인M" pitchFamily="18" charset="-127"/>
              </a:rPr>
              <a:t>na</a:t>
            </a:r>
            <a:r>
              <a:rPr lang="en-US" altLang="ko-KR" sz="1400" b="1" dirty="0"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400" b="1" dirty="0" err="1">
                <a:latin typeface="HY헤드라인M" pitchFamily="18" charset="-127"/>
                <a:ea typeface="HY헤드라인M" pitchFamily="18" charset="-127"/>
              </a:rPr>
              <a:t>perda</a:t>
            </a:r>
            <a:r>
              <a:rPr lang="en-US" altLang="ko-KR" sz="1400" b="1" dirty="0">
                <a:latin typeface="HY헤드라인M" pitchFamily="18" charset="-127"/>
                <a:ea typeface="HY헤드라인M" pitchFamily="18" charset="-127"/>
              </a:rPr>
              <a:t> de material”</a:t>
            </a:r>
          </a:p>
        </p:txBody>
      </p:sp>
    </p:spTree>
    <p:extLst>
      <p:ext uri="{BB962C8B-B14F-4D97-AF65-F5344CB8AC3E}">
        <p14:creationId xmlns:p14="http://schemas.microsoft.com/office/powerpoint/2010/main" val="2357080479"/>
      </p:ext>
    </p:extLst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extBox 49"/>
          <p:cNvSpPr txBox="1"/>
          <p:nvPr/>
        </p:nvSpPr>
        <p:spPr>
          <a:xfrm>
            <a:off x="434975" y="847496"/>
            <a:ext cx="7094718" cy="781507"/>
          </a:xfrm>
          <a:prstGeom prst="rect">
            <a:avLst/>
          </a:prstGeom>
          <a:noFill/>
        </p:spPr>
        <p:txBody>
          <a:bodyPr wrap="none" lIns="82877" tIns="41439" rIns="82877" bIns="41439" anchor="ctr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  <a:defRPr/>
            </a:pP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Desenvolvimento </a:t>
            </a:r>
            <a:r>
              <a:rPr lang="en-US" altLang="ko-KR" sz="1633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em</a:t>
            </a: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633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tecnologia</a:t>
            </a: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de </a:t>
            </a:r>
            <a:r>
              <a:rPr lang="en-US" altLang="ko-KR" sz="1633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última</a:t>
            </a: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633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geração</a:t>
            </a: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633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em</a:t>
            </a: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Hot Stamping</a:t>
            </a:r>
          </a:p>
          <a:p>
            <a:pPr>
              <a:defRPr/>
            </a:pPr>
            <a:r>
              <a:rPr lang="en-US" altLang="ko-KR" sz="1451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b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</a:br>
            <a:r>
              <a:rPr lang="en-US" altLang="ko-KR" sz="1451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   </a:t>
            </a:r>
            <a:r>
              <a:rPr lang="en-US" altLang="ko-KR" sz="1451" b="1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“</a:t>
            </a:r>
            <a:r>
              <a:rPr lang="pt-BR" altLang="ko-KR" sz="1451" b="1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Um </a:t>
            </a:r>
            <a:r>
              <a:rPr lang="en-US" altLang="ko-KR" sz="1451" b="1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BLANK </a:t>
            </a:r>
            <a:r>
              <a:rPr lang="en-US" altLang="ko-KR" sz="1451" b="1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Multiplas</a:t>
            </a:r>
            <a:r>
              <a:rPr lang="en-US" altLang="ko-KR" sz="1451" b="1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451" b="1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Cavidades</a:t>
            </a:r>
            <a:r>
              <a:rPr lang="en-US" altLang="ko-KR" sz="1451" b="1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”</a:t>
            </a:r>
            <a:endParaRPr lang="ko-KR" altLang="en-US" sz="1633" b="1" spc="272" dirty="0">
              <a:solidFill>
                <a:schemeClr val="accent5">
                  <a:lumMod val="50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05" name="이등변 삼각형 104"/>
          <p:cNvSpPr/>
          <p:nvPr/>
        </p:nvSpPr>
        <p:spPr bwMode="auto">
          <a:xfrm rot="1320000">
            <a:off x="7341619" y="3047936"/>
            <a:ext cx="1016659" cy="255331"/>
          </a:xfrm>
          <a:prstGeom prst="triangle">
            <a:avLst/>
          </a:prstGeom>
          <a:gradFill flip="none" rotWithShape="1">
            <a:gsLst>
              <a:gs pos="0">
                <a:srgbClr val="FDBC03">
                  <a:lumMod val="60000"/>
                  <a:lumOff val="40000"/>
                </a:srgbClr>
              </a:gs>
              <a:gs pos="39999">
                <a:srgbClr val="FDBC03">
                  <a:lumMod val="60000"/>
                  <a:lumOff val="40000"/>
                </a:srgbClr>
              </a:gs>
              <a:gs pos="70000">
                <a:srgbClr val="FDBC03">
                  <a:lumMod val="60000"/>
                  <a:lumOff val="40000"/>
                  <a:alpha val="36000"/>
                </a:srgbClr>
              </a:gs>
              <a:gs pos="100000">
                <a:srgbClr val="FDBC03">
                  <a:lumMod val="60000"/>
                  <a:lumOff val="40000"/>
                  <a:alpha val="0"/>
                </a:srgbClr>
              </a:gs>
            </a:gsLst>
            <a:lin ang="5400000" scaled="1"/>
            <a:tileRect/>
          </a:gradFill>
          <a:ln w="31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32652" tIns="32652" rIns="32652" bIns="32652"/>
          <a:lstStyle/>
          <a:p>
            <a:pPr algn="ctr" defTabSz="829361" eaLnBrk="1" latinLnBrk="1" hangingPunct="1">
              <a:spcBef>
                <a:spcPct val="50000"/>
              </a:spcBef>
              <a:defRPr/>
            </a:pPr>
            <a:endParaRPr lang="ko-KR" altLang="en-US" sz="998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grpSp>
        <p:nvGrpSpPr>
          <p:cNvPr id="30726" name="그룹 105"/>
          <p:cNvGrpSpPr>
            <a:grpSpLocks/>
          </p:cNvGrpSpPr>
          <p:nvPr/>
        </p:nvGrpSpPr>
        <p:grpSpPr bwMode="auto">
          <a:xfrm>
            <a:off x="3386138" y="2303463"/>
            <a:ext cx="1239837" cy="3657600"/>
            <a:chOff x="2288704" y="908720"/>
            <a:chExt cx="1728192" cy="4896001"/>
          </a:xfrm>
        </p:grpSpPr>
        <p:sp>
          <p:nvSpPr>
            <p:cNvPr id="107" name="이등변 삼각형 106"/>
            <p:cNvSpPr/>
            <p:nvPr/>
          </p:nvSpPr>
          <p:spPr bwMode="auto">
            <a:xfrm rot="16200000">
              <a:off x="704800" y="2492624"/>
              <a:ext cx="4896001" cy="1728192"/>
            </a:xfrm>
            <a:prstGeom prst="triangle">
              <a:avLst/>
            </a:prstGeom>
            <a:gradFill flip="none" rotWithShape="1">
              <a:gsLst>
                <a:gs pos="0">
                  <a:srgbClr val="5F5F5F">
                    <a:lumMod val="20000"/>
                    <a:lumOff val="80000"/>
                  </a:srgbClr>
                </a:gs>
                <a:gs pos="39999">
                  <a:srgbClr val="5F5F5F">
                    <a:lumMod val="20000"/>
                    <a:lumOff val="80000"/>
                  </a:srgbClr>
                </a:gs>
                <a:gs pos="70000">
                  <a:srgbClr val="5F5F5F">
                    <a:lumMod val="20000"/>
                    <a:lumOff val="80000"/>
                  </a:srgbClr>
                </a:gs>
                <a:gs pos="100000">
                  <a:srgbClr val="5F5F5F">
                    <a:lumMod val="20000"/>
                    <a:lumOff val="80000"/>
                  </a:srgbClr>
                </a:gs>
              </a:gsLst>
              <a:lin ang="5400000" scaled="1"/>
              <a:tileRect/>
            </a:gradFill>
            <a:ln w="317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lIns="32652" tIns="32652" rIns="32652" bIns="32652"/>
            <a:lstStyle/>
            <a:p>
              <a:pPr algn="ctr" defTabSz="829361" eaLnBrk="1" latinLnBrk="1" hangingPunct="1">
                <a:spcBef>
                  <a:spcPct val="50000"/>
                </a:spcBef>
                <a:defRPr/>
              </a:pPr>
              <a:endParaRPr lang="ko-KR" altLang="en-US" sz="998" b="0" kern="0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108" name="이등변 삼각형 107"/>
            <p:cNvSpPr/>
            <p:nvPr/>
          </p:nvSpPr>
          <p:spPr bwMode="auto">
            <a:xfrm rot="16200000">
              <a:off x="704800" y="2492624"/>
              <a:ext cx="4896001" cy="1728192"/>
            </a:xfrm>
            <a:prstGeom prst="triangle">
              <a:avLst/>
            </a:prstGeom>
            <a:noFill/>
            <a:ln w="127000" cap="flat" cmpd="sng" algn="ctr">
              <a:solidFill>
                <a:srgbClr val="FFFFFF">
                  <a:alpha val="54000"/>
                </a:srgb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lIns="32652" tIns="32652" rIns="32652" bIns="32652"/>
            <a:lstStyle/>
            <a:p>
              <a:pPr algn="ctr" defTabSz="829361" eaLnBrk="1" latinLnBrk="1" hangingPunct="1">
                <a:spcBef>
                  <a:spcPct val="50000"/>
                </a:spcBef>
                <a:defRPr/>
              </a:pPr>
              <a:endParaRPr lang="ko-KR" altLang="en-US" sz="998" b="0" kern="0" dirty="0">
                <a:latin typeface="HY헤드라인M" pitchFamily="18" charset="-127"/>
                <a:ea typeface="HY헤드라인M" pitchFamily="18" charset="-127"/>
              </a:endParaRPr>
            </a:p>
          </p:txBody>
        </p:sp>
      </p:grpSp>
      <p:pic>
        <p:nvPicPr>
          <p:cNvPr id="109" name="Picture 7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781800" y="2916238"/>
            <a:ext cx="1536700" cy="9445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0" name="Picture 8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434263" y="2693988"/>
            <a:ext cx="1176337" cy="6207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1" name="이등변 삼각형 110"/>
          <p:cNvSpPr/>
          <p:nvPr/>
        </p:nvSpPr>
        <p:spPr bwMode="auto">
          <a:xfrm rot="1380000">
            <a:off x="7184371" y="5269833"/>
            <a:ext cx="1016659" cy="255331"/>
          </a:xfrm>
          <a:prstGeom prst="triangle">
            <a:avLst/>
          </a:prstGeom>
          <a:gradFill flip="none" rotWithShape="1">
            <a:gsLst>
              <a:gs pos="0">
                <a:srgbClr val="FDBC03">
                  <a:lumMod val="60000"/>
                  <a:lumOff val="40000"/>
                </a:srgbClr>
              </a:gs>
              <a:gs pos="39999">
                <a:srgbClr val="FDBC03">
                  <a:lumMod val="60000"/>
                  <a:lumOff val="40000"/>
                </a:srgbClr>
              </a:gs>
              <a:gs pos="70000">
                <a:srgbClr val="FDBC03">
                  <a:lumMod val="60000"/>
                  <a:lumOff val="40000"/>
                  <a:alpha val="36000"/>
                </a:srgbClr>
              </a:gs>
              <a:gs pos="100000">
                <a:srgbClr val="FDBC03">
                  <a:lumMod val="60000"/>
                  <a:lumOff val="40000"/>
                  <a:alpha val="0"/>
                </a:srgbClr>
              </a:gs>
            </a:gsLst>
            <a:lin ang="5400000" scaled="1"/>
            <a:tileRect/>
          </a:gradFill>
          <a:ln w="31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32652" tIns="32652" rIns="32652" bIns="32652"/>
          <a:lstStyle/>
          <a:p>
            <a:pPr algn="ctr" defTabSz="829361" eaLnBrk="1" latinLnBrk="1" hangingPunct="1">
              <a:spcBef>
                <a:spcPct val="50000"/>
              </a:spcBef>
              <a:defRPr/>
            </a:pPr>
            <a:endParaRPr lang="ko-KR" altLang="en-US" sz="998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pic>
        <p:nvPicPr>
          <p:cNvPr id="112" name="Picture 11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218363" y="4784725"/>
            <a:ext cx="1457325" cy="7381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3" name="Picture 12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637338" y="5294313"/>
            <a:ext cx="1601787" cy="8096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30734" name="그룹 113"/>
          <p:cNvGrpSpPr>
            <a:grpSpLocks/>
          </p:cNvGrpSpPr>
          <p:nvPr/>
        </p:nvGrpSpPr>
        <p:grpSpPr bwMode="auto">
          <a:xfrm>
            <a:off x="4757738" y="2271713"/>
            <a:ext cx="1893887" cy="1292225"/>
            <a:chOff x="4880992" y="1532296"/>
            <a:chExt cx="2088306" cy="1424755"/>
          </a:xfrm>
        </p:grpSpPr>
        <p:sp>
          <p:nvSpPr>
            <p:cNvPr id="115" name="TextBox 114"/>
            <p:cNvSpPr txBox="1"/>
            <p:nvPr/>
          </p:nvSpPr>
          <p:spPr>
            <a:xfrm>
              <a:off x="4896746" y="1532296"/>
              <a:ext cx="1773223" cy="316806"/>
            </a:xfrm>
            <a:prstGeom prst="rect">
              <a:avLst/>
            </a:prstGeom>
            <a:noFill/>
          </p:spPr>
          <p:txBody>
            <a:bodyPr wrap="none" anchor="ctr">
              <a:spAutoFit/>
            </a:bodyPr>
            <a:lstStyle/>
            <a:p>
              <a:pPr defTabSz="829361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kumimoji="0" lang="en-US" altLang="ko-KR" sz="1270" b="0" kern="0">
                  <a:solidFill>
                    <a:sysClr val="windowText" lastClr="000000"/>
                  </a:solidFill>
                  <a:latin typeface="HY헤드라인M" pitchFamily="18" charset="-127"/>
                  <a:ea typeface="HY헤드라인M" pitchFamily="18" charset="-127"/>
                </a:rPr>
                <a:t>1-Blank to 2-Cavity</a:t>
              </a:r>
            </a:p>
          </p:txBody>
        </p:sp>
        <p:cxnSp>
          <p:nvCxnSpPr>
            <p:cNvPr id="116" name="직선 연결선 115"/>
            <p:cNvCxnSpPr/>
            <p:nvPr/>
          </p:nvCxnSpPr>
          <p:spPr bwMode="auto">
            <a:xfrm>
              <a:off x="5313114" y="1843781"/>
              <a:ext cx="1656184" cy="0"/>
            </a:xfrm>
            <a:prstGeom prst="line">
              <a:avLst/>
            </a:prstGeom>
            <a:solidFill>
              <a:srgbClr val="FFFFFF"/>
            </a:solidFill>
            <a:ln w="34925" cap="flat" cmpd="sng" algn="ctr">
              <a:gradFill flip="none" rotWithShape="1">
                <a:gsLst>
                  <a:gs pos="0">
                    <a:srgbClr val="FFC000"/>
                  </a:gs>
                  <a:gs pos="50000">
                    <a:srgbClr val="FFC000">
                      <a:alpha val="35000"/>
                    </a:srgbClr>
                  </a:gs>
                  <a:gs pos="100000">
                    <a:srgbClr val="FFC000">
                      <a:alpha val="0"/>
                    </a:srgbClr>
                  </a:gs>
                </a:gsLst>
                <a:lin ang="0" scaled="1"/>
                <a:tileRect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0752" name="직선 연결선 116"/>
            <p:cNvCxnSpPr>
              <a:cxnSpLocks noChangeShapeType="1"/>
            </p:cNvCxnSpPr>
            <p:nvPr/>
          </p:nvCxnSpPr>
          <p:spPr bwMode="auto">
            <a:xfrm>
              <a:off x="4905780" y="1586928"/>
              <a:ext cx="0" cy="1049984"/>
            </a:xfrm>
            <a:prstGeom prst="line">
              <a:avLst/>
            </a:prstGeom>
            <a:noFill/>
            <a:ln w="34925" algn="ctr">
              <a:solidFill>
                <a:srgbClr val="FFC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grpSp>
          <p:nvGrpSpPr>
            <p:cNvPr id="30753" name="그룹 46"/>
            <p:cNvGrpSpPr>
              <a:grpSpLocks/>
            </p:cNvGrpSpPr>
            <p:nvPr/>
          </p:nvGrpSpPr>
          <p:grpSpPr bwMode="auto">
            <a:xfrm>
              <a:off x="4880992" y="1840938"/>
              <a:ext cx="531819" cy="1116113"/>
              <a:chOff x="-15626" y="1840938"/>
              <a:chExt cx="531819" cy="1116113"/>
            </a:xfrm>
          </p:grpSpPr>
          <p:sp>
            <p:nvSpPr>
              <p:cNvPr id="119" name="자유형 118"/>
              <p:cNvSpPr/>
              <p:nvPr/>
            </p:nvSpPr>
            <p:spPr bwMode="auto">
              <a:xfrm flipH="1">
                <a:off x="-15626" y="1840351"/>
                <a:ext cx="532142" cy="1116700"/>
              </a:xfrm>
              <a:custGeom>
                <a:avLst/>
                <a:gdLst>
                  <a:gd name="connsiteX0" fmla="*/ 0 w 1181100"/>
                  <a:gd name="connsiteY0" fmla="*/ 0 h 2667000"/>
                  <a:gd name="connsiteX1" fmla="*/ 1181100 w 1181100"/>
                  <a:gd name="connsiteY1" fmla="*/ 0 h 2667000"/>
                  <a:gd name="connsiteX2" fmla="*/ 1181100 w 1181100"/>
                  <a:gd name="connsiteY2" fmla="*/ 2667000 h 2667000"/>
                  <a:gd name="connsiteX3" fmla="*/ 723900 w 1181100"/>
                  <a:gd name="connsiteY3" fmla="*/ 2667000 h 2667000"/>
                  <a:gd name="connsiteX4" fmla="*/ 0 w 1181100"/>
                  <a:gd name="connsiteY4" fmla="*/ 0 h 2667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81100" h="2667000">
                    <a:moveTo>
                      <a:pt x="0" y="0"/>
                    </a:moveTo>
                    <a:lnTo>
                      <a:pt x="1181100" y="0"/>
                    </a:lnTo>
                    <a:lnTo>
                      <a:pt x="1181100" y="2667000"/>
                    </a:lnTo>
                    <a:lnTo>
                      <a:pt x="723900" y="26670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 w="317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lIns="32652" tIns="32652" rIns="32652" bIns="32652"/>
              <a:lstStyle/>
              <a:p>
                <a:pPr algn="ctr" defTabSz="829361" eaLnBrk="1" fontAlgn="auto" hangingPunct="1">
                  <a:spcBef>
                    <a:spcPct val="50000"/>
                  </a:spcBef>
                  <a:spcAft>
                    <a:spcPts val="0"/>
                  </a:spcAft>
                  <a:defRPr/>
                </a:pPr>
                <a:endParaRPr kumimoji="0" lang="ko-KR" altLang="en-US" sz="998" b="0" kern="0" dirty="0">
                  <a:solidFill>
                    <a:sysClr val="windowText" lastClr="000000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120" name="자유형 119"/>
              <p:cNvSpPr/>
              <p:nvPr/>
            </p:nvSpPr>
            <p:spPr bwMode="auto">
              <a:xfrm flipH="1">
                <a:off x="-15626" y="1840938"/>
                <a:ext cx="531819" cy="1116113"/>
              </a:xfrm>
              <a:custGeom>
                <a:avLst/>
                <a:gdLst>
                  <a:gd name="connsiteX0" fmla="*/ 0 w 1181100"/>
                  <a:gd name="connsiteY0" fmla="*/ 0 h 2667000"/>
                  <a:gd name="connsiteX1" fmla="*/ 1181100 w 1181100"/>
                  <a:gd name="connsiteY1" fmla="*/ 0 h 2667000"/>
                  <a:gd name="connsiteX2" fmla="*/ 1181100 w 1181100"/>
                  <a:gd name="connsiteY2" fmla="*/ 2667000 h 2667000"/>
                  <a:gd name="connsiteX3" fmla="*/ 723900 w 1181100"/>
                  <a:gd name="connsiteY3" fmla="*/ 2667000 h 2667000"/>
                  <a:gd name="connsiteX4" fmla="*/ 0 w 1181100"/>
                  <a:gd name="connsiteY4" fmla="*/ 0 h 2667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81100" h="2667000">
                    <a:moveTo>
                      <a:pt x="0" y="0"/>
                    </a:moveTo>
                    <a:lnTo>
                      <a:pt x="1181100" y="0"/>
                    </a:lnTo>
                    <a:lnTo>
                      <a:pt x="1181100" y="2667000"/>
                    </a:lnTo>
                    <a:lnTo>
                      <a:pt x="723900" y="2667000"/>
                    </a:lnTo>
                    <a:lnTo>
                      <a:pt x="0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5F5F5F">
                      <a:lumMod val="40000"/>
                      <a:lumOff val="60000"/>
                    </a:srgbClr>
                  </a:gs>
                  <a:gs pos="45000">
                    <a:srgbClr val="5F5F5F">
                      <a:lumMod val="40000"/>
                      <a:lumOff val="60000"/>
                      <a:alpha val="21000"/>
                    </a:srgbClr>
                  </a:gs>
                  <a:gs pos="100000">
                    <a:srgbClr val="5F5F5F">
                      <a:lumMod val="20000"/>
                      <a:lumOff val="80000"/>
                      <a:alpha val="0"/>
                    </a:srgbClr>
                  </a:gs>
                </a:gsLst>
                <a:lin ang="5400000" scaled="1"/>
                <a:tileRect/>
              </a:gradFill>
              <a:ln w="317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lIns="32652" tIns="32652" rIns="32652" bIns="32652"/>
              <a:lstStyle/>
              <a:p>
                <a:pPr algn="ctr" defTabSz="829361" eaLnBrk="1" fontAlgn="auto" hangingPunct="1">
                  <a:spcBef>
                    <a:spcPct val="50000"/>
                  </a:spcBef>
                  <a:spcAft>
                    <a:spcPts val="0"/>
                  </a:spcAft>
                  <a:defRPr/>
                </a:pPr>
                <a:endParaRPr kumimoji="0" lang="ko-KR" altLang="en-US" sz="998" b="0" kern="0" dirty="0">
                  <a:solidFill>
                    <a:sysClr val="windowText" lastClr="000000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</p:grpSp>
      </p:grpSp>
      <p:sp>
        <p:nvSpPr>
          <p:cNvPr id="121" name="TextBox 120"/>
          <p:cNvSpPr txBox="1"/>
          <p:nvPr/>
        </p:nvSpPr>
        <p:spPr>
          <a:xfrm>
            <a:off x="4772025" y="4324350"/>
            <a:ext cx="1606550" cy="287338"/>
          </a:xfrm>
          <a:prstGeom prst="rect">
            <a:avLst/>
          </a:prstGeom>
          <a:noFill/>
        </p:spPr>
        <p:txBody>
          <a:bodyPr wrap="none" anchor="ctr">
            <a:spAutoFit/>
          </a:bodyPr>
          <a:lstStyle/>
          <a:p>
            <a:pPr>
              <a:defRPr/>
            </a:pPr>
            <a:r>
              <a:rPr lang="en-US" altLang="ko-KR" sz="1270" b="0">
                <a:latin typeface="HY헤드라인M" pitchFamily="18" charset="-127"/>
                <a:ea typeface="HY헤드라인M" pitchFamily="18" charset="-127"/>
              </a:rPr>
              <a:t>1-Blank to 4-Cavity</a:t>
            </a:r>
          </a:p>
        </p:txBody>
      </p:sp>
      <p:cxnSp>
        <p:nvCxnSpPr>
          <p:cNvPr id="122" name="직선 연결선 121"/>
          <p:cNvCxnSpPr/>
          <p:nvPr/>
        </p:nvCxnSpPr>
        <p:spPr bwMode="auto">
          <a:xfrm>
            <a:off x="5148999" y="4609306"/>
            <a:ext cx="1502145" cy="0"/>
          </a:xfrm>
          <a:prstGeom prst="line">
            <a:avLst/>
          </a:prstGeom>
          <a:solidFill>
            <a:srgbClr val="FFFFFF"/>
          </a:solidFill>
          <a:ln w="34925" cap="flat" cmpd="sng" algn="ctr">
            <a:gradFill flip="none" rotWithShape="1">
              <a:gsLst>
                <a:gs pos="0">
                  <a:srgbClr val="FFC000"/>
                </a:gs>
                <a:gs pos="50000">
                  <a:srgbClr val="FFC000">
                    <a:alpha val="35000"/>
                  </a:srgbClr>
                </a:gs>
                <a:gs pos="100000">
                  <a:srgbClr val="FFC000">
                    <a:alpha val="0"/>
                  </a:srgbClr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30737" name="직선 연결선 122"/>
          <p:cNvCxnSpPr>
            <a:cxnSpLocks noChangeShapeType="1"/>
          </p:cNvCxnSpPr>
          <p:nvPr/>
        </p:nvCxnSpPr>
        <p:spPr bwMode="auto">
          <a:xfrm>
            <a:off x="4779963" y="4373563"/>
            <a:ext cx="0" cy="952500"/>
          </a:xfrm>
          <a:prstGeom prst="line">
            <a:avLst/>
          </a:prstGeom>
          <a:noFill/>
          <a:ln w="34925" algn="ctr">
            <a:solidFill>
              <a:srgbClr val="FFC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30738" name="그룹 123"/>
          <p:cNvGrpSpPr>
            <a:grpSpLocks/>
          </p:cNvGrpSpPr>
          <p:nvPr/>
        </p:nvGrpSpPr>
        <p:grpSpPr bwMode="auto">
          <a:xfrm>
            <a:off x="4757738" y="4603750"/>
            <a:ext cx="481012" cy="1012825"/>
            <a:chOff x="-15626" y="1840938"/>
            <a:chExt cx="531819" cy="1116113"/>
          </a:xfrm>
        </p:grpSpPr>
        <p:sp>
          <p:nvSpPr>
            <p:cNvPr id="125" name="자유형 124"/>
            <p:cNvSpPr/>
            <p:nvPr/>
          </p:nvSpPr>
          <p:spPr bwMode="auto">
            <a:xfrm flipH="1">
              <a:off x="-15626" y="1840938"/>
              <a:ext cx="531819" cy="1116113"/>
            </a:xfrm>
            <a:custGeom>
              <a:avLst/>
              <a:gdLst>
                <a:gd name="connsiteX0" fmla="*/ 0 w 1181100"/>
                <a:gd name="connsiteY0" fmla="*/ 0 h 2667000"/>
                <a:gd name="connsiteX1" fmla="*/ 1181100 w 1181100"/>
                <a:gd name="connsiteY1" fmla="*/ 0 h 2667000"/>
                <a:gd name="connsiteX2" fmla="*/ 1181100 w 1181100"/>
                <a:gd name="connsiteY2" fmla="*/ 2667000 h 2667000"/>
                <a:gd name="connsiteX3" fmla="*/ 723900 w 1181100"/>
                <a:gd name="connsiteY3" fmla="*/ 2667000 h 2667000"/>
                <a:gd name="connsiteX4" fmla="*/ 0 w 1181100"/>
                <a:gd name="connsiteY4" fmla="*/ 0 h 2667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81100" h="2667000">
                  <a:moveTo>
                    <a:pt x="0" y="0"/>
                  </a:moveTo>
                  <a:lnTo>
                    <a:pt x="1181100" y="0"/>
                  </a:lnTo>
                  <a:lnTo>
                    <a:pt x="1181100" y="2667000"/>
                  </a:lnTo>
                  <a:lnTo>
                    <a:pt x="723900" y="2667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317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lIns="32652" tIns="32652" rIns="32652" bIns="32652"/>
            <a:lstStyle/>
            <a:p>
              <a:pPr algn="ctr" defTabSz="829361" eaLnBrk="1" fontAlgn="auto" hangingPunct="1">
                <a:spcBef>
                  <a:spcPct val="50000"/>
                </a:spcBef>
                <a:spcAft>
                  <a:spcPts val="0"/>
                </a:spcAft>
                <a:defRPr/>
              </a:pPr>
              <a:endParaRPr kumimoji="0" lang="ko-KR" altLang="en-US" sz="998" b="0" kern="0" dirty="0">
                <a:solidFill>
                  <a:sysClr val="windowText" lastClr="000000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126" name="자유형 125"/>
            <p:cNvSpPr/>
            <p:nvPr/>
          </p:nvSpPr>
          <p:spPr bwMode="auto">
            <a:xfrm flipH="1">
              <a:off x="-15626" y="1840938"/>
              <a:ext cx="531819" cy="1116113"/>
            </a:xfrm>
            <a:custGeom>
              <a:avLst/>
              <a:gdLst>
                <a:gd name="connsiteX0" fmla="*/ 0 w 1181100"/>
                <a:gd name="connsiteY0" fmla="*/ 0 h 2667000"/>
                <a:gd name="connsiteX1" fmla="*/ 1181100 w 1181100"/>
                <a:gd name="connsiteY1" fmla="*/ 0 h 2667000"/>
                <a:gd name="connsiteX2" fmla="*/ 1181100 w 1181100"/>
                <a:gd name="connsiteY2" fmla="*/ 2667000 h 2667000"/>
                <a:gd name="connsiteX3" fmla="*/ 723900 w 1181100"/>
                <a:gd name="connsiteY3" fmla="*/ 2667000 h 2667000"/>
                <a:gd name="connsiteX4" fmla="*/ 0 w 1181100"/>
                <a:gd name="connsiteY4" fmla="*/ 0 h 2667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81100" h="2667000">
                  <a:moveTo>
                    <a:pt x="0" y="0"/>
                  </a:moveTo>
                  <a:lnTo>
                    <a:pt x="1181100" y="0"/>
                  </a:lnTo>
                  <a:lnTo>
                    <a:pt x="1181100" y="2667000"/>
                  </a:lnTo>
                  <a:lnTo>
                    <a:pt x="723900" y="2667000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5F5F5F">
                    <a:lumMod val="40000"/>
                    <a:lumOff val="60000"/>
                  </a:srgbClr>
                </a:gs>
                <a:gs pos="45000">
                  <a:srgbClr val="5F5F5F">
                    <a:lumMod val="40000"/>
                    <a:lumOff val="60000"/>
                    <a:alpha val="21000"/>
                  </a:srgbClr>
                </a:gs>
                <a:gs pos="100000">
                  <a:srgbClr val="5F5F5F">
                    <a:lumMod val="20000"/>
                    <a:lumOff val="80000"/>
                    <a:alpha val="0"/>
                  </a:srgbClr>
                </a:gs>
              </a:gsLst>
              <a:lin ang="5400000" scaled="1"/>
              <a:tileRect/>
            </a:gradFill>
            <a:ln w="317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lIns="32652" tIns="32652" rIns="32652" bIns="32652"/>
            <a:lstStyle/>
            <a:p>
              <a:pPr algn="ctr" defTabSz="829361" eaLnBrk="1" fontAlgn="auto" hangingPunct="1">
                <a:spcBef>
                  <a:spcPct val="50000"/>
                </a:spcBef>
                <a:spcAft>
                  <a:spcPts val="0"/>
                </a:spcAft>
                <a:defRPr/>
              </a:pPr>
              <a:endParaRPr kumimoji="0" lang="ko-KR" altLang="en-US" sz="998" b="0" kern="0" dirty="0">
                <a:solidFill>
                  <a:sysClr val="windowText" lastClr="000000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</p:grpSp>
      <p:pic>
        <p:nvPicPr>
          <p:cNvPr id="127" name="Picture 9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22825" y="4849813"/>
            <a:ext cx="1739900" cy="1187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8" name="TextBox 127"/>
          <p:cNvSpPr txBox="1"/>
          <p:nvPr/>
        </p:nvSpPr>
        <p:spPr>
          <a:xfrm>
            <a:off x="804863" y="5644311"/>
            <a:ext cx="3100529" cy="451406"/>
          </a:xfrm>
          <a:prstGeom prst="rect">
            <a:avLst/>
          </a:prstGeom>
          <a:noFill/>
        </p:spPr>
        <p:txBody>
          <a:bodyPr wrap="none" anchor="ctr">
            <a:spAutoFit/>
          </a:bodyPr>
          <a:lstStyle/>
          <a:p>
            <a:pPr>
              <a:lnSpc>
                <a:spcPts val="1415"/>
              </a:lnSpc>
              <a:defRPr/>
            </a:pP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“</a:t>
            </a:r>
            <a:r>
              <a:rPr lang="en-US" altLang="ko-KR" sz="1179" dirty="0" err="1">
                <a:latin typeface="HY헤드라인M" pitchFamily="18" charset="-127"/>
                <a:ea typeface="HY헤드라인M" pitchFamily="18" charset="-127"/>
              </a:rPr>
              <a:t>Configuração</a:t>
            </a: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 de </a:t>
            </a:r>
            <a:r>
              <a:rPr lang="en-US" altLang="ko-KR" sz="1179" dirty="0" err="1">
                <a:latin typeface="HY헤드라인M" pitchFamily="18" charset="-127"/>
                <a:ea typeface="HY헤드라인M" pitchFamily="18" charset="-127"/>
              </a:rPr>
              <a:t>linha</a:t>
            </a: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 simples de </a:t>
            </a:r>
            <a:r>
              <a:rPr lang="en-US" altLang="ko-KR" sz="1179" dirty="0" err="1">
                <a:latin typeface="HY헤드라인M" pitchFamily="18" charset="-127"/>
                <a:ea typeface="HY헤드라인M" pitchFamily="18" charset="-127"/>
              </a:rPr>
              <a:t>moldes</a:t>
            </a:r>
            <a:endParaRPr lang="en-US" altLang="ko-KR" sz="1179" dirty="0">
              <a:latin typeface="HY헤드라인M" pitchFamily="18" charset="-127"/>
              <a:ea typeface="HY헤드라인M" pitchFamily="18" charset="-127"/>
            </a:endParaRPr>
          </a:p>
          <a:p>
            <a:pPr>
              <a:lnSpc>
                <a:spcPts val="1415"/>
              </a:lnSpc>
              <a:defRPr/>
            </a:pP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      com blanks de 2 </a:t>
            </a:r>
            <a:r>
              <a:rPr lang="en-US" altLang="ko-KR" sz="1179" dirty="0" err="1">
                <a:latin typeface="HY헤드라인M" pitchFamily="18" charset="-127"/>
                <a:ea typeface="HY헤드라인M" pitchFamily="18" charset="-127"/>
              </a:rPr>
              <a:t>ou</a:t>
            </a: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 4 </a:t>
            </a:r>
            <a:r>
              <a:rPr lang="en-US" altLang="ko-KR" sz="1179" dirty="0" err="1">
                <a:latin typeface="HY헤드라인M" pitchFamily="18" charset="-127"/>
                <a:ea typeface="HY헤드라인M" pitchFamily="18" charset="-127"/>
              </a:rPr>
              <a:t>cavidades</a:t>
            </a:r>
            <a:r>
              <a:rPr lang="en-US" altLang="ko-KR" sz="1179" dirty="0">
                <a:latin typeface="HY헤드라인M" pitchFamily="18" charset="-127"/>
                <a:ea typeface="HY헤드라인M" pitchFamily="18" charset="-127"/>
              </a:rPr>
              <a:t>”</a:t>
            </a:r>
            <a:endParaRPr lang="en-US" altLang="ko-KR" sz="1179" b="0" dirty="0">
              <a:latin typeface="HY헤드라인M" pitchFamily="18" charset="-127"/>
              <a:ea typeface="HY헤드라인M" pitchFamily="18" charset="-127"/>
            </a:endParaRPr>
          </a:p>
        </p:txBody>
      </p:sp>
      <p:cxnSp>
        <p:nvCxnSpPr>
          <p:cNvPr id="129" name="직선 연결선 128"/>
          <p:cNvCxnSpPr/>
          <p:nvPr/>
        </p:nvCxnSpPr>
        <p:spPr bwMode="auto">
          <a:xfrm>
            <a:off x="705363" y="6107906"/>
            <a:ext cx="2906000" cy="0"/>
          </a:xfrm>
          <a:prstGeom prst="line">
            <a:avLst/>
          </a:prstGeom>
          <a:solidFill>
            <a:srgbClr val="FFFFFF"/>
          </a:solidFill>
          <a:ln w="34925" cap="flat" cmpd="sng" algn="ctr">
            <a:gradFill flip="none" rotWithShape="1">
              <a:gsLst>
                <a:gs pos="0">
                  <a:srgbClr val="FFC000"/>
                </a:gs>
                <a:gs pos="50000">
                  <a:srgbClr val="FFC000">
                    <a:alpha val="35000"/>
                  </a:srgbClr>
                </a:gs>
                <a:gs pos="100000">
                  <a:srgbClr val="FFC000">
                    <a:alpha val="0"/>
                  </a:srgbClr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30742" name="직선 연결선 129"/>
          <p:cNvCxnSpPr>
            <a:cxnSpLocks noChangeShapeType="1"/>
          </p:cNvCxnSpPr>
          <p:nvPr/>
        </p:nvCxnSpPr>
        <p:spPr bwMode="auto">
          <a:xfrm>
            <a:off x="828675" y="5721350"/>
            <a:ext cx="0" cy="587375"/>
          </a:xfrm>
          <a:prstGeom prst="line">
            <a:avLst/>
          </a:prstGeom>
          <a:noFill/>
          <a:ln w="34925" algn="ctr">
            <a:solidFill>
              <a:srgbClr val="FFC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30743" name="Picture 4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538" y="3503613"/>
            <a:ext cx="3054350" cy="146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2" name="Picture 5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22825" y="2740025"/>
            <a:ext cx="1893888" cy="12684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0" name="Rectangle 4"/>
          <p:cNvSpPr>
            <a:spLocks noChangeArrowheads="1"/>
          </p:cNvSpPr>
          <p:nvPr/>
        </p:nvSpPr>
        <p:spPr bwMode="auto">
          <a:xfrm>
            <a:off x="434975" y="276916"/>
            <a:ext cx="7643812" cy="504825"/>
          </a:xfrm>
          <a:prstGeom prst="rect">
            <a:avLst/>
          </a:prstGeom>
          <a:noFill/>
        </p:spPr>
        <p:txBody>
          <a:bodyPr/>
          <a:lstStyle/>
          <a:p>
            <a:pPr>
              <a:buFont typeface="Wingdings" panose="05000000000000000000" pitchFamily="2" charset="2"/>
              <a:buNone/>
              <a:defRPr/>
            </a:pPr>
            <a:r>
              <a:rPr lang="pt-BR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  <a:sym typeface="Wingdings 2" panose="05020102010507070707" pitchFamily="18" charset="2"/>
              </a:rPr>
              <a:t>MS </a:t>
            </a:r>
            <a:r>
              <a:rPr lang="en-US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HOT STAMPING TECNOLOGIA E INOVAÇÃO</a:t>
            </a:r>
          </a:p>
        </p:txBody>
      </p:sp>
      <p:sp>
        <p:nvSpPr>
          <p:cNvPr id="2" name="TextBox 138">
            <a:extLst>
              <a:ext uri="{FF2B5EF4-FFF2-40B4-BE49-F238E27FC236}">
                <a16:creationId xmlns:a16="http://schemas.microsoft.com/office/drawing/2014/main" id="{9FB586FB-71C4-8008-DA34-11956250FC09}"/>
              </a:ext>
            </a:extLst>
          </p:cNvPr>
          <p:cNvSpPr txBox="1"/>
          <p:nvPr/>
        </p:nvSpPr>
        <p:spPr>
          <a:xfrm>
            <a:off x="5703757" y="1589806"/>
            <a:ext cx="2942280" cy="314253"/>
          </a:xfrm>
          <a:prstGeom prst="rect">
            <a:avLst/>
          </a:prstGeom>
          <a:noFill/>
        </p:spPr>
        <p:txBody>
          <a:bodyPr wrap="none" anchor="ctr">
            <a:spAutoFit/>
          </a:bodyPr>
          <a:lstStyle/>
          <a:p>
            <a:pPr>
              <a:lnSpc>
                <a:spcPts val="1905"/>
              </a:lnSpc>
              <a:defRPr/>
            </a:pPr>
            <a:r>
              <a:rPr lang="en-US" altLang="ko-KR" sz="1400" b="1" dirty="0">
                <a:latin typeface="HY헤드라인M" pitchFamily="18" charset="-127"/>
                <a:ea typeface="HY헤드라인M" pitchFamily="18" charset="-127"/>
              </a:rPr>
              <a:t>“</a:t>
            </a:r>
            <a:r>
              <a:rPr lang="en-US" altLang="ko-KR" sz="1400" b="1" dirty="0" err="1">
                <a:latin typeface="HY헤드라인M" pitchFamily="18" charset="-127"/>
                <a:ea typeface="HY헤드라인M" pitchFamily="18" charset="-127"/>
              </a:rPr>
              <a:t>Redução</a:t>
            </a:r>
            <a:r>
              <a:rPr lang="en-US" altLang="ko-KR" sz="1400" b="1" dirty="0"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400" b="1" dirty="0" err="1">
                <a:latin typeface="HY헤드라인M" pitchFamily="18" charset="-127"/>
                <a:ea typeface="HY헤드라인M" pitchFamily="18" charset="-127"/>
              </a:rPr>
              <a:t>na</a:t>
            </a:r>
            <a:r>
              <a:rPr lang="en-US" altLang="ko-KR" sz="1400" b="1" dirty="0"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400" b="1" dirty="0" err="1">
                <a:latin typeface="HY헤드라인M" pitchFamily="18" charset="-127"/>
                <a:ea typeface="HY헤드라인M" pitchFamily="18" charset="-127"/>
              </a:rPr>
              <a:t>perda</a:t>
            </a:r>
            <a:r>
              <a:rPr lang="en-US" altLang="ko-KR" sz="1400" b="1" dirty="0">
                <a:latin typeface="HY헤드라인M" pitchFamily="18" charset="-127"/>
                <a:ea typeface="HY헤드라인M" pitchFamily="18" charset="-127"/>
              </a:rPr>
              <a:t> de material”</a:t>
            </a:r>
          </a:p>
        </p:txBody>
      </p:sp>
    </p:spTree>
    <p:extLst>
      <p:ext uri="{BB962C8B-B14F-4D97-AF65-F5344CB8AC3E}">
        <p14:creationId xmlns:p14="http://schemas.microsoft.com/office/powerpoint/2010/main" val="566277081"/>
      </p:ext>
    </p:extLst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TextBox 98"/>
          <p:cNvSpPr txBox="1"/>
          <p:nvPr/>
        </p:nvSpPr>
        <p:spPr>
          <a:xfrm>
            <a:off x="454408" y="262264"/>
            <a:ext cx="6609823" cy="430887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>
              <a:buFont typeface="Wingdings" panose="05000000000000000000" pitchFamily="2" charset="2"/>
              <a:buNone/>
              <a:defRPr/>
            </a:pPr>
            <a:r>
              <a:rPr lang="pt-BR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  <a:sym typeface="Wingdings 2" panose="05020102010507070707" pitchFamily="18" charset="2"/>
              </a:rPr>
              <a:t>MS </a:t>
            </a:r>
            <a:r>
              <a:rPr lang="en-US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HOT STAMPING TECNOLOGIA E INOVAÇÃO</a:t>
            </a:r>
          </a:p>
        </p:txBody>
      </p:sp>
      <p:sp>
        <p:nvSpPr>
          <p:cNvPr id="131" name="모서리가 둥근 직사각형 130"/>
          <p:cNvSpPr/>
          <p:nvPr/>
        </p:nvSpPr>
        <p:spPr bwMode="auto">
          <a:xfrm>
            <a:off x="2049560" y="1820984"/>
            <a:ext cx="2969282" cy="349250"/>
          </a:xfrm>
          <a:prstGeom prst="roundRect">
            <a:avLst>
              <a:gd name="adj" fmla="val 9108"/>
            </a:avLst>
          </a:prstGeom>
          <a:solidFill>
            <a:schemeClr val="accent5">
              <a:lumMod val="90000"/>
            </a:schemeClr>
          </a:solidFill>
          <a:ln>
            <a:solidFill>
              <a:schemeClr val="bg1">
                <a:lumMod val="65000"/>
              </a:schemeClr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lIns="0" tIns="0" rIns="0" bIns="0"/>
          <a:lstStyle/>
          <a:p>
            <a:pPr algn="ctr">
              <a:lnSpc>
                <a:spcPct val="100000"/>
              </a:lnSpc>
              <a:defRPr/>
            </a:pPr>
            <a:r>
              <a:rPr lang="en-US" altLang="ko-KR" sz="1361" dirty="0" err="1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Linhas</a:t>
            </a:r>
            <a:r>
              <a:rPr lang="en-US" altLang="ko-KR" sz="1361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361" dirty="0" err="1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comuns</a:t>
            </a:r>
            <a:endParaRPr lang="en-US" altLang="ko-KR" sz="1179" dirty="0">
              <a:solidFill>
                <a:schemeClr val="tx1"/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32" name="모서리가 둥근 직사각형 131"/>
          <p:cNvSpPr/>
          <p:nvPr/>
        </p:nvSpPr>
        <p:spPr bwMode="auto">
          <a:xfrm>
            <a:off x="2047872" y="2060700"/>
            <a:ext cx="2970439" cy="1295400"/>
          </a:xfrm>
          <a:prstGeom prst="roundRect">
            <a:avLst>
              <a:gd name="adj" fmla="val 2653"/>
            </a:avLst>
          </a:prstGeom>
          <a:solidFill>
            <a:schemeClr val="bg1">
              <a:lumMod val="85000"/>
            </a:schemeClr>
          </a:solidFill>
          <a:ln w="952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4538" tIns="47269" rIns="94538" bIns="47269"/>
          <a:lstStyle/>
          <a:p>
            <a:pPr marL="392269" indent="-392269">
              <a:defRPr/>
            </a:pPr>
            <a:endParaRPr lang="ko-KR" altLang="en-US" sz="1633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34" name="모서리가 둥근 직사각형 133"/>
          <p:cNvSpPr/>
          <p:nvPr/>
        </p:nvSpPr>
        <p:spPr bwMode="auto">
          <a:xfrm>
            <a:off x="5083622" y="1820984"/>
            <a:ext cx="4147979" cy="349250"/>
          </a:xfrm>
          <a:prstGeom prst="roundRect">
            <a:avLst>
              <a:gd name="adj" fmla="val 9108"/>
            </a:avLst>
          </a:prstGeom>
          <a:solidFill>
            <a:schemeClr val="accent5">
              <a:lumMod val="90000"/>
            </a:schemeClr>
          </a:solidFill>
          <a:ln>
            <a:solidFill>
              <a:schemeClr val="bg1">
                <a:lumMod val="65000"/>
              </a:schemeClr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lIns="0" tIns="0" rIns="0" bIns="0"/>
          <a:lstStyle/>
          <a:p>
            <a:pPr algn="ctr">
              <a:lnSpc>
                <a:spcPct val="100000"/>
              </a:lnSpc>
              <a:defRPr/>
            </a:pPr>
            <a:r>
              <a:rPr lang="en-US" altLang="ko-KR" sz="1361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MS – </a:t>
            </a:r>
            <a:r>
              <a:rPr lang="en-US" altLang="ko-KR" sz="1361" dirty="0" err="1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Próxima</a:t>
            </a:r>
            <a:r>
              <a:rPr lang="en-US" altLang="ko-KR" sz="1361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361" dirty="0" err="1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Geração</a:t>
            </a:r>
            <a:endParaRPr lang="en-US" altLang="ko-KR" sz="1361" dirty="0">
              <a:solidFill>
                <a:schemeClr val="tx1"/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36" name="모서리가 둥근 직사각형 135"/>
          <p:cNvSpPr/>
          <p:nvPr/>
        </p:nvSpPr>
        <p:spPr bwMode="auto">
          <a:xfrm>
            <a:off x="600317" y="1817813"/>
            <a:ext cx="1298228" cy="1538287"/>
          </a:xfrm>
          <a:prstGeom prst="roundRect">
            <a:avLst>
              <a:gd name="adj" fmla="val 1788"/>
            </a:avLst>
          </a:prstGeom>
          <a:ln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7886" tIns="0" rIns="0" bIns="0" anchor="ctr"/>
          <a:lstStyle/>
          <a:p>
            <a:pPr>
              <a:defRPr/>
            </a:pPr>
            <a:r>
              <a:rPr lang="en-US" altLang="ko-KR" sz="1361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2. L/OUT</a:t>
            </a:r>
            <a:endParaRPr lang="ko-KR" altLang="en-US" sz="1361" dirty="0">
              <a:solidFill>
                <a:schemeClr val="tx1"/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37" name="모서리가 둥근 직사각형 136"/>
          <p:cNvSpPr/>
          <p:nvPr/>
        </p:nvSpPr>
        <p:spPr bwMode="auto">
          <a:xfrm>
            <a:off x="600317" y="3377586"/>
            <a:ext cx="1298228" cy="1208112"/>
          </a:xfrm>
          <a:prstGeom prst="roundRect">
            <a:avLst>
              <a:gd name="adj" fmla="val 3248"/>
            </a:avLst>
          </a:prstGeom>
          <a:ln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7886" tIns="0" rIns="0" bIns="0" anchor="ctr"/>
          <a:lstStyle/>
          <a:p>
            <a:pPr>
              <a:defRPr/>
            </a:pPr>
            <a:r>
              <a:rPr lang="en-US" altLang="ko-KR" sz="1361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3. </a:t>
            </a:r>
            <a:r>
              <a:rPr lang="en-US" altLang="ko-KR" sz="1361" dirty="0" err="1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Diferenças</a:t>
            </a:r>
            <a:r>
              <a:rPr lang="en-US" altLang="ko-KR" sz="1361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 de </a:t>
            </a:r>
            <a:r>
              <a:rPr lang="en-US" altLang="ko-KR" sz="1361" dirty="0" err="1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Processo</a:t>
            </a:r>
            <a:endParaRPr lang="ko-KR" altLang="en-US" sz="1361" dirty="0">
              <a:solidFill>
                <a:schemeClr val="tx1"/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38" name="모서리가 둥근 직사각형 137"/>
          <p:cNvSpPr/>
          <p:nvPr/>
        </p:nvSpPr>
        <p:spPr bwMode="auto">
          <a:xfrm>
            <a:off x="600317" y="4613331"/>
            <a:ext cx="1298228" cy="816292"/>
          </a:xfrm>
          <a:prstGeom prst="roundRect">
            <a:avLst>
              <a:gd name="adj" fmla="val 3403"/>
            </a:avLst>
          </a:prstGeom>
          <a:ln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7886" tIns="0" rIns="0" bIns="0" anchor="ctr"/>
          <a:lstStyle/>
          <a:p>
            <a:pPr>
              <a:defRPr/>
            </a:pPr>
            <a:r>
              <a:rPr lang="en-US" altLang="ko-KR" sz="1361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4. </a:t>
            </a:r>
            <a:r>
              <a:rPr lang="pt-BR" altLang="ko-KR" sz="1361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Diferencial</a:t>
            </a:r>
            <a:endParaRPr lang="ko-KR" altLang="en-US" sz="1361" dirty="0">
              <a:solidFill>
                <a:schemeClr val="tx1"/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39" name="모서리가 둥근 직사각형 138"/>
          <p:cNvSpPr/>
          <p:nvPr/>
        </p:nvSpPr>
        <p:spPr bwMode="auto">
          <a:xfrm>
            <a:off x="2051773" y="1380791"/>
            <a:ext cx="7179822" cy="418411"/>
          </a:xfrm>
          <a:prstGeom prst="roundRect">
            <a:avLst>
              <a:gd name="adj" fmla="val 3650"/>
            </a:avLst>
          </a:prstGeom>
          <a:solidFill>
            <a:schemeClr val="bg1">
              <a:lumMod val="85000"/>
              <a:alpha val="65000"/>
            </a:scheme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lIns="94538" tIns="47269" rIns="94538" bIns="47269"/>
          <a:lstStyle/>
          <a:p>
            <a:pPr marL="91914" indent="-91914">
              <a:buFont typeface="HY헤드라인M" pitchFamily="18" charset="-127"/>
              <a:buChar char="-"/>
              <a:defRPr/>
            </a:pPr>
            <a:r>
              <a:rPr lang="en-US" altLang="ko-KR" sz="1179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179" dirty="0" err="1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Maximização</a:t>
            </a:r>
            <a:r>
              <a:rPr lang="en-US" altLang="ko-KR" sz="1179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 da </a:t>
            </a:r>
            <a:r>
              <a:rPr lang="en-US" altLang="ko-KR" sz="1179" dirty="0" err="1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Competitividade</a:t>
            </a:r>
            <a:endParaRPr lang="en-US" altLang="ko-KR" sz="1179" dirty="0">
              <a:solidFill>
                <a:schemeClr val="tx1"/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62" name="모서리가 둥근 직사각형 161"/>
          <p:cNvSpPr/>
          <p:nvPr/>
        </p:nvSpPr>
        <p:spPr bwMode="auto">
          <a:xfrm>
            <a:off x="5083622" y="2060700"/>
            <a:ext cx="4147979" cy="1295400"/>
          </a:xfrm>
          <a:prstGeom prst="roundRect">
            <a:avLst>
              <a:gd name="adj" fmla="val 2653"/>
            </a:avLst>
          </a:prstGeom>
          <a:solidFill>
            <a:schemeClr val="bg1">
              <a:lumMod val="85000"/>
            </a:schemeClr>
          </a:solidFill>
          <a:ln w="952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4538" tIns="47269" rIns="94538" bIns="47269"/>
          <a:lstStyle/>
          <a:p>
            <a:pPr marL="392269" indent="-392269">
              <a:defRPr/>
            </a:pPr>
            <a:endParaRPr lang="ko-KR" altLang="en-US" sz="1633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63" name="모서리가 둥근 직사각형 162"/>
          <p:cNvSpPr/>
          <p:nvPr/>
        </p:nvSpPr>
        <p:spPr bwMode="auto">
          <a:xfrm>
            <a:off x="5083621" y="3377585"/>
            <a:ext cx="4143090" cy="1208112"/>
          </a:xfrm>
          <a:prstGeom prst="roundRect">
            <a:avLst>
              <a:gd name="adj" fmla="val 3650"/>
            </a:avLst>
          </a:prstGeom>
          <a:solidFill>
            <a:schemeClr val="bg1">
              <a:lumMod val="85000"/>
              <a:alpha val="65000"/>
            </a:schemeClr>
          </a:solidFill>
          <a:ln>
            <a:solidFill>
              <a:schemeClr val="bg1">
                <a:lumMod val="75000"/>
              </a:schemeClr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lIns="94538" tIns="47269" rIns="94538" bIns="47269" anchor="ctr"/>
          <a:lstStyle/>
          <a:p>
            <a:pPr marL="171450" indent="-171450">
              <a:lnSpc>
                <a:spcPts val="1361"/>
              </a:lnSpc>
              <a:buFontTx/>
              <a:buChar char="-"/>
              <a:defRPr/>
            </a:pPr>
            <a:r>
              <a:rPr lang="pt-BR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Desenvolvimento em Ferramental</a:t>
            </a:r>
            <a:endParaRPr lang="en-US" altLang="ko-KR" sz="998" dirty="0">
              <a:solidFill>
                <a:schemeClr val="tx1"/>
              </a:solidFill>
              <a:latin typeface="HY헤드라인M" pitchFamily="18" charset="-127"/>
              <a:ea typeface="HY헤드라인M" pitchFamily="18" charset="-127"/>
            </a:endParaRPr>
          </a:p>
          <a:p>
            <a:pPr marL="171450" indent="-171450">
              <a:lnSpc>
                <a:spcPts val="1361"/>
              </a:lnSpc>
              <a:buFontTx/>
              <a:buChar char="-"/>
              <a:defRPr/>
            </a:pPr>
            <a:r>
              <a:rPr lang="en-US" altLang="ko-KR" sz="998" dirty="0" err="1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Prensa</a:t>
            </a:r>
            <a:r>
              <a:rPr lang="en-US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 Servo </a:t>
            </a:r>
          </a:p>
          <a:p>
            <a:pPr>
              <a:lnSpc>
                <a:spcPts val="1361"/>
              </a:lnSpc>
              <a:defRPr/>
            </a:pPr>
            <a:r>
              <a:rPr lang="en-US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-  </a:t>
            </a:r>
            <a:r>
              <a:rPr lang="pt-BR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Forno Hibrido Alta </a:t>
            </a:r>
            <a:r>
              <a:rPr lang="pt-BR" altLang="ko-KR" sz="998" dirty="0" err="1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Frequencia</a:t>
            </a:r>
            <a:r>
              <a:rPr lang="pt-BR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(</a:t>
            </a:r>
            <a:r>
              <a:rPr lang="en-US" altLang="ko-KR" sz="998" dirty="0" err="1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Indução</a:t>
            </a:r>
            <a:r>
              <a:rPr lang="en-US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 + </a:t>
            </a:r>
            <a:r>
              <a:rPr lang="en-US" altLang="ko-KR" sz="998" dirty="0" err="1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Elétrico</a:t>
            </a:r>
            <a:r>
              <a:rPr lang="en-US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) </a:t>
            </a:r>
          </a:p>
          <a:p>
            <a:pPr marL="91914" indent="-91914">
              <a:lnSpc>
                <a:spcPts val="1361"/>
              </a:lnSpc>
              <a:buFontTx/>
              <a:buChar char="-"/>
              <a:defRPr/>
            </a:pPr>
            <a:r>
              <a:rPr lang="ko-KR" altLang="en-US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pt-BR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Sincronia</a:t>
            </a:r>
            <a:endParaRPr lang="en-US" altLang="ko-KR" sz="998" dirty="0">
              <a:solidFill>
                <a:schemeClr val="tx1"/>
              </a:solidFill>
              <a:latin typeface="HY헤드라인M" pitchFamily="18" charset="-127"/>
              <a:ea typeface="HY헤드라인M" pitchFamily="18" charset="-127"/>
            </a:endParaRPr>
          </a:p>
          <a:p>
            <a:pPr marL="91914" indent="-91914">
              <a:lnSpc>
                <a:spcPts val="1361"/>
              </a:lnSpc>
              <a:buFontTx/>
              <a:buChar char="-"/>
              <a:defRPr/>
            </a:pPr>
            <a:r>
              <a:rPr lang="en-US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pt-BR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Resfriamento Veloz ( - acidentes )</a:t>
            </a:r>
            <a:r>
              <a:rPr lang="ko-KR" altLang="en-US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          </a:t>
            </a:r>
            <a:endParaRPr lang="en-US" altLang="ko-KR" sz="998" dirty="0">
              <a:solidFill>
                <a:schemeClr val="tx1"/>
              </a:solidFill>
              <a:latin typeface="HY헤드라인M" pitchFamily="18" charset="-127"/>
              <a:ea typeface="HY헤드라인M" pitchFamily="18" charset="-127"/>
            </a:endParaRPr>
          </a:p>
          <a:p>
            <a:pPr marL="91914" indent="-91914">
              <a:lnSpc>
                <a:spcPts val="1361"/>
              </a:lnSpc>
              <a:buFontTx/>
              <a:buChar char="-"/>
              <a:defRPr/>
            </a:pPr>
            <a:r>
              <a:rPr lang="en-US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pt-BR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Linha de Produção ( - erros ) ( + qualidade ) ( melhor ciclo time )</a:t>
            </a:r>
            <a:endParaRPr lang="en-US" altLang="ko-KR" sz="998" dirty="0">
              <a:solidFill>
                <a:schemeClr val="tx1"/>
              </a:solidFill>
              <a:latin typeface="HY헤드라인M" pitchFamily="18" charset="-127"/>
              <a:ea typeface="HY헤드라인M" pitchFamily="18" charset="-127"/>
            </a:endParaRPr>
          </a:p>
          <a:p>
            <a:pPr marL="91914" indent="-91914">
              <a:lnSpc>
                <a:spcPts val="1361"/>
              </a:lnSpc>
              <a:buFontTx/>
              <a:buChar char="-"/>
              <a:defRPr/>
            </a:pPr>
            <a:r>
              <a:rPr lang="en-US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998" dirty="0" err="1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Custo</a:t>
            </a:r>
            <a:r>
              <a:rPr lang="en-US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998" dirty="0" err="1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baixo</a:t>
            </a:r>
            <a:r>
              <a:rPr lang="en-US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 para OP </a:t>
            </a:r>
            <a:r>
              <a:rPr lang="en-US" altLang="ko-KR" sz="998" dirty="0" err="1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subsequentes</a:t>
            </a:r>
            <a:endParaRPr lang="en-US" altLang="ko-KR" sz="998" dirty="0">
              <a:solidFill>
                <a:srgbClr val="C00000"/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64" name="모서리가 둥근 직사각형 163"/>
          <p:cNvSpPr/>
          <p:nvPr/>
        </p:nvSpPr>
        <p:spPr bwMode="auto">
          <a:xfrm>
            <a:off x="2023148" y="4611744"/>
            <a:ext cx="7206763" cy="816292"/>
          </a:xfrm>
          <a:prstGeom prst="roundRect">
            <a:avLst>
              <a:gd name="adj" fmla="val 3650"/>
            </a:avLst>
          </a:prstGeom>
          <a:solidFill>
            <a:schemeClr val="bg1">
              <a:lumMod val="85000"/>
              <a:alpha val="65000"/>
            </a:schemeClr>
          </a:solidFill>
          <a:ln>
            <a:solidFill>
              <a:schemeClr val="bg1">
                <a:lumMod val="75000"/>
              </a:schemeClr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lIns="94538" tIns="47269" rIns="94538" bIns="47269" anchor="ctr"/>
          <a:lstStyle/>
          <a:p>
            <a:pPr marL="91914" indent="-91914">
              <a:lnSpc>
                <a:spcPts val="1633"/>
              </a:lnSpc>
              <a:buFont typeface="HY헤드라인M" pitchFamily="18" charset="-127"/>
              <a:buChar char="-"/>
              <a:defRPr/>
            </a:pPr>
            <a:r>
              <a:rPr lang="en-US" altLang="ko-KR" sz="998" b="1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 Global Top Cost : </a:t>
            </a:r>
            <a:r>
              <a:rPr lang="pt-BR" altLang="ko-KR" sz="998" b="1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Igualdade em custo de processo “Hot </a:t>
            </a:r>
            <a:r>
              <a:rPr lang="pt-BR" altLang="ko-KR" sz="998" b="1" dirty="0" err="1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Stamping</a:t>
            </a:r>
            <a:r>
              <a:rPr lang="pt-BR" altLang="ko-KR" sz="998" b="1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 = Estampagem a Frio”</a:t>
            </a:r>
            <a:endParaRPr lang="en-US" altLang="ko-KR" sz="998" b="1" dirty="0">
              <a:solidFill>
                <a:schemeClr val="tx1"/>
              </a:solidFill>
              <a:latin typeface="HY헤드라인M" pitchFamily="18" charset="-127"/>
              <a:ea typeface="HY헤드라인M" pitchFamily="18" charset="-127"/>
            </a:endParaRPr>
          </a:p>
          <a:p>
            <a:pPr marL="91914" indent="-91914">
              <a:lnSpc>
                <a:spcPts val="1633"/>
              </a:lnSpc>
              <a:buFont typeface="HY헤드라인M" pitchFamily="18" charset="-127"/>
              <a:buChar char="-"/>
              <a:defRPr/>
            </a:pPr>
            <a:r>
              <a:rPr lang="en-US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998" dirty="0" err="1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Ciclo</a:t>
            </a:r>
            <a:r>
              <a:rPr lang="en-US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 time 10 Segundo </a:t>
            </a:r>
            <a:r>
              <a:rPr lang="en-US" altLang="ko-KR" sz="998" dirty="0" err="1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por</a:t>
            </a:r>
            <a:r>
              <a:rPr lang="en-US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998" dirty="0" err="1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peça</a:t>
            </a:r>
            <a:r>
              <a:rPr lang="en-US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                                - </a:t>
            </a:r>
            <a:r>
              <a:rPr lang="pt-BR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Troca de Ferramental </a:t>
            </a:r>
            <a:r>
              <a:rPr lang="en-US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: 20 </a:t>
            </a:r>
            <a:r>
              <a:rPr lang="en-US" altLang="ko-KR" sz="998" dirty="0" err="1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minutos</a:t>
            </a:r>
            <a:endParaRPr lang="en-US" altLang="ko-KR" sz="998" dirty="0">
              <a:solidFill>
                <a:schemeClr val="tx1"/>
              </a:solidFill>
              <a:latin typeface="HY헤드라인M" pitchFamily="18" charset="-127"/>
              <a:ea typeface="HY헤드라인M" pitchFamily="18" charset="-127"/>
            </a:endParaRPr>
          </a:p>
          <a:p>
            <a:pPr marL="91914" indent="-91914">
              <a:lnSpc>
                <a:spcPts val="1633"/>
              </a:lnSpc>
              <a:buFont typeface="HY헤드라인M" pitchFamily="18" charset="-127"/>
              <a:buChar char="-"/>
              <a:defRPr/>
            </a:pPr>
            <a:r>
              <a:rPr lang="en-US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pt-BR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Produção de Lotes </a:t>
            </a:r>
            <a:r>
              <a:rPr lang="en-US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+ Economia de </a:t>
            </a:r>
            <a:r>
              <a:rPr lang="en-US" altLang="ko-KR" sz="998" dirty="0" err="1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Energia</a:t>
            </a:r>
            <a:r>
              <a:rPr lang="en-US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 (50%</a:t>
            </a:r>
            <a:r>
              <a:rPr lang="ko-KR" altLang="en-US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↓</a:t>
            </a:r>
            <a:r>
              <a:rPr lang="en-US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)</a:t>
            </a:r>
          </a:p>
        </p:txBody>
      </p:sp>
      <p:grpSp>
        <p:nvGrpSpPr>
          <p:cNvPr id="304" name="그룹 200"/>
          <p:cNvGrpSpPr>
            <a:grpSpLocks/>
          </p:cNvGrpSpPr>
          <p:nvPr/>
        </p:nvGrpSpPr>
        <p:grpSpPr bwMode="auto">
          <a:xfrm>
            <a:off x="2004628" y="5698120"/>
            <a:ext cx="7221917" cy="109538"/>
            <a:chOff x="2016416" y="4581128"/>
            <a:chExt cx="6588032" cy="108000"/>
          </a:xfrm>
        </p:grpSpPr>
        <p:sp>
          <p:nvSpPr>
            <p:cNvPr id="305" name="오각형 304"/>
            <p:cNvSpPr/>
            <p:nvPr/>
          </p:nvSpPr>
          <p:spPr bwMode="auto">
            <a:xfrm>
              <a:off x="2016416" y="4581128"/>
              <a:ext cx="6478974" cy="108000"/>
            </a:xfrm>
            <a:prstGeom prst="homePlate">
              <a:avLst/>
            </a:prstGeom>
            <a:gradFill flip="none" rotWithShape="1">
              <a:gsLst>
                <a:gs pos="0">
                  <a:schemeClr val="accent6">
                    <a:lumMod val="40000"/>
                    <a:lumOff val="60000"/>
                    <a:tint val="66000"/>
                    <a:satMod val="160000"/>
                  </a:schemeClr>
                </a:gs>
                <a:gs pos="50000">
                  <a:schemeClr val="accent6">
                    <a:lumMod val="40000"/>
                    <a:lumOff val="60000"/>
                    <a:tint val="44500"/>
                    <a:satMod val="160000"/>
                  </a:schemeClr>
                </a:gs>
                <a:gs pos="100000">
                  <a:schemeClr val="accent6">
                    <a:lumMod val="40000"/>
                    <a:lumOff val="60000"/>
                    <a:tint val="23500"/>
                    <a:satMod val="160000"/>
                  </a:schemeClr>
                </a:gs>
              </a:gsLst>
              <a:lin ang="10800000" scaled="1"/>
              <a:tileRect/>
            </a:gra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marL="392269" indent="-392269">
                <a:defRPr/>
              </a:pPr>
              <a:endParaRPr lang="ko-KR" altLang="en-US" sz="907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06" name="갈매기형 수장 305"/>
            <p:cNvSpPr/>
            <p:nvPr/>
          </p:nvSpPr>
          <p:spPr bwMode="auto">
            <a:xfrm>
              <a:off x="8458526" y="4581128"/>
              <a:ext cx="145922" cy="108000"/>
            </a:xfrm>
            <a:prstGeom prst="chevron">
              <a:avLst/>
            </a:prstGeom>
            <a:gradFill flip="none" rotWithShape="1">
              <a:gsLst>
                <a:gs pos="0">
                  <a:schemeClr val="accent6">
                    <a:lumMod val="20000"/>
                    <a:lumOff val="80000"/>
                    <a:shade val="30000"/>
                    <a:satMod val="115000"/>
                  </a:schemeClr>
                </a:gs>
                <a:gs pos="50000">
                  <a:schemeClr val="accent6">
                    <a:lumMod val="20000"/>
                    <a:lumOff val="80000"/>
                    <a:shade val="67500"/>
                    <a:satMod val="115000"/>
                  </a:schemeClr>
                </a:gs>
                <a:gs pos="100000">
                  <a:schemeClr val="accent6">
                    <a:lumMod val="20000"/>
                    <a:lumOff val="80000"/>
                    <a:shade val="100000"/>
                    <a:satMod val="115000"/>
                  </a:schemeClr>
                </a:gs>
              </a:gsLst>
              <a:lin ang="10800000" scaled="1"/>
              <a:tileRect/>
            </a:gra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marL="392269" indent="-392269">
                <a:defRPr/>
              </a:pPr>
              <a:endParaRPr lang="ko-KR" altLang="en-US" sz="907" dirty="0">
                <a:latin typeface="HY헤드라인M" pitchFamily="18" charset="-127"/>
                <a:ea typeface="HY헤드라인M" pitchFamily="18" charset="-127"/>
              </a:endParaRPr>
            </a:p>
          </p:txBody>
        </p:sp>
      </p:grpSp>
      <p:grpSp>
        <p:nvGrpSpPr>
          <p:cNvPr id="459" name="그룹 458"/>
          <p:cNvGrpSpPr/>
          <p:nvPr/>
        </p:nvGrpSpPr>
        <p:grpSpPr>
          <a:xfrm>
            <a:off x="2123643" y="2195638"/>
            <a:ext cx="2829357" cy="1044544"/>
            <a:chOff x="2227202" y="2420792"/>
            <a:chExt cx="3397527" cy="1198950"/>
          </a:xfrm>
        </p:grpSpPr>
        <p:sp>
          <p:nvSpPr>
            <p:cNvPr id="133" name="U자형 화살표 132"/>
            <p:cNvSpPr/>
            <p:nvPr/>
          </p:nvSpPr>
          <p:spPr bwMode="auto">
            <a:xfrm rot="5400000">
              <a:off x="3492211" y="1447604"/>
              <a:ext cx="980872" cy="3284165"/>
            </a:xfrm>
            <a:prstGeom prst="uturnArrow">
              <a:avLst>
                <a:gd name="adj1" fmla="val 15864"/>
                <a:gd name="adj2" fmla="val 16937"/>
                <a:gd name="adj3" fmla="val 21005"/>
                <a:gd name="adj4" fmla="val 43705"/>
                <a:gd name="adj5" fmla="val 38861"/>
              </a:avLst>
            </a:prstGeom>
            <a:gradFill>
              <a:gsLst>
                <a:gs pos="0">
                  <a:srgbClr val="5E9EFF">
                    <a:alpha val="79000"/>
                  </a:srgbClr>
                </a:gs>
                <a:gs pos="39999">
                  <a:srgbClr val="85C2FF"/>
                </a:gs>
                <a:gs pos="70000">
                  <a:srgbClr val="C4D6EB"/>
                </a:gs>
                <a:gs pos="100000">
                  <a:srgbClr val="FFEBFA"/>
                </a:gs>
              </a:gsLst>
              <a:lin ang="5400000" scaled="0"/>
            </a:gra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lIns="94538" tIns="47269" rIns="94538" bIns="47269"/>
            <a:lstStyle/>
            <a:p>
              <a:pPr marL="392269" indent="-392269">
                <a:defRPr/>
              </a:pPr>
              <a:endParaRPr lang="ko-KR" altLang="en-US" sz="1633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grpSp>
          <p:nvGrpSpPr>
            <p:cNvPr id="140" name="그룹 64"/>
            <p:cNvGrpSpPr>
              <a:grpSpLocks/>
            </p:cNvGrpSpPr>
            <p:nvPr/>
          </p:nvGrpSpPr>
          <p:grpSpPr bwMode="auto">
            <a:xfrm>
              <a:off x="4612802" y="2429541"/>
              <a:ext cx="434419" cy="493582"/>
              <a:chOff x="2987824" y="1196752"/>
              <a:chExt cx="4032448" cy="4963010"/>
            </a:xfrm>
          </p:grpSpPr>
          <p:sp>
            <p:nvSpPr>
              <p:cNvPr id="141" name="직사각형 140"/>
              <p:cNvSpPr/>
              <p:nvPr/>
            </p:nvSpPr>
            <p:spPr>
              <a:xfrm>
                <a:off x="2987824" y="1196752"/>
                <a:ext cx="4032448" cy="615982"/>
              </a:xfrm>
              <a:prstGeom prst="rect">
                <a:avLst/>
              </a:prstGeom>
              <a:solidFill>
                <a:schemeClr val="bg2">
                  <a:lumMod val="50000"/>
                </a:schemeClr>
              </a:solidFill>
              <a:ln w="1270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>
                  <a:defRPr/>
                </a:pPr>
                <a:endParaRPr lang="ko-KR" altLang="en-US" sz="1633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142" name="직사각형 141"/>
              <p:cNvSpPr/>
              <p:nvPr/>
            </p:nvSpPr>
            <p:spPr>
              <a:xfrm>
                <a:off x="2987824" y="5543791"/>
                <a:ext cx="4032448" cy="615971"/>
              </a:xfrm>
              <a:prstGeom prst="rect">
                <a:avLst/>
              </a:prstGeom>
              <a:solidFill>
                <a:schemeClr val="bg2">
                  <a:lumMod val="50000"/>
                </a:schemeClr>
              </a:solidFill>
              <a:ln w="1270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>
                  <a:defRPr/>
                </a:pPr>
                <a:endParaRPr lang="ko-KR" altLang="en-US" sz="1633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143" name="직사각형 142"/>
              <p:cNvSpPr/>
              <p:nvPr/>
            </p:nvSpPr>
            <p:spPr>
              <a:xfrm>
                <a:off x="3608201" y="1196752"/>
                <a:ext cx="2791695" cy="496301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>
                  <a:defRPr/>
                </a:pPr>
                <a:endParaRPr lang="ko-KR" altLang="en-US" sz="1633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144" name="직사각형 143"/>
              <p:cNvSpPr/>
              <p:nvPr/>
            </p:nvSpPr>
            <p:spPr>
              <a:xfrm>
                <a:off x="4073478" y="2111917"/>
                <a:ext cx="1861130" cy="3097481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solidFill>
                  <a:schemeClr val="bg1">
                    <a:lumMod val="6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>
                  <a:defRPr/>
                </a:pPr>
                <a:endParaRPr lang="ko-KR" altLang="en-US" sz="1633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145" name="타원 144"/>
              <p:cNvSpPr/>
              <p:nvPr/>
            </p:nvSpPr>
            <p:spPr>
              <a:xfrm>
                <a:off x="6606688" y="1390350"/>
                <a:ext cx="206792" cy="22878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>
                  <a:defRPr/>
                </a:pPr>
                <a:endParaRPr lang="ko-KR" altLang="en-US" sz="1633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146" name="타원 145"/>
              <p:cNvSpPr/>
              <p:nvPr/>
            </p:nvSpPr>
            <p:spPr>
              <a:xfrm>
                <a:off x="3177378" y="1390350"/>
                <a:ext cx="224030" cy="22878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>
                  <a:defRPr/>
                </a:pPr>
                <a:endParaRPr lang="ko-KR" altLang="en-US" sz="1633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147" name="타원 146"/>
              <p:cNvSpPr/>
              <p:nvPr/>
            </p:nvSpPr>
            <p:spPr>
              <a:xfrm>
                <a:off x="6606688" y="5737378"/>
                <a:ext cx="206792" cy="211192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>
                  <a:defRPr/>
                </a:pPr>
                <a:endParaRPr lang="ko-KR" altLang="en-US" sz="1633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148" name="타원 147"/>
              <p:cNvSpPr/>
              <p:nvPr/>
            </p:nvSpPr>
            <p:spPr>
              <a:xfrm>
                <a:off x="3177378" y="5737378"/>
                <a:ext cx="224030" cy="211192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>
                  <a:defRPr/>
                </a:pPr>
                <a:endParaRPr lang="ko-KR" altLang="en-US" sz="1633">
                  <a:latin typeface="HY헤드라인M" pitchFamily="18" charset="-127"/>
                  <a:ea typeface="HY헤드라인M" pitchFamily="18" charset="-127"/>
                </a:endParaRPr>
              </a:p>
            </p:txBody>
          </p:sp>
        </p:grpSp>
        <p:grpSp>
          <p:nvGrpSpPr>
            <p:cNvPr id="149" name="그룹 121"/>
            <p:cNvGrpSpPr>
              <a:grpSpLocks/>
            </p:cNvGrpSpPr>
            <p:nvPr/>
          </p:nvGrpSpPr>
          <p:grpSpPr bwMode="auto">
            <a:xfrm>
              <a:off x="2227202" y="2429538"/>
              <a:ext cx="252483" cy="476080"/>
              <a:chOff x="3419872" y="1412776"/>
              <a:chExt cx="648072" cy="1152128"/>
            </a:xfrm>
          </p:grpSpPr>
          <p:sp>
            <p:nvSpPr>
              <p:cNvPr id="150" name="직사각형 149"/>
              <p:cNvSpPr/>
              <p:nvPr/>
            </p:nvSpPr>
            <p:spPr>
              <a:xfrm>
                <a:off x="3419872" y="1412776"/>
                <a:ext cx="648072" cy="1152128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 w="15875" cap="flat" cmpd="sng" algn="ctr">
                <a:solidFill>
                  <a:sysClr val="windowText" lastClr="000000">
                    <a:lumMod val="65000"/>
                    <a:lumOff val="35000"/>
                  </a:sysClr>
                </a:solidFill>
                <a:prstDash val="solid"/>
              </a:ln>
              <a:effectLst/>
            </p:spPr>
            <p:txBody>
              <a:bodyPr anchor="ctr"/>
              <a:lstStyle/>
              <a:p>
                <a:pPr latinLnBrk="0">
                  <a:defRPr/>
                </a:pPr>
                <a:endParaRPr lang="ko-KR" altLang="en-US" sz="1633" kern="0" dirty="0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151" name="모서리가 둥근 직사각형 150"/>
              <p:cNvSpPr/>
              <p:nvPr/>
            </p:nvSpPr>
            <p:spPr>
              <a:xfrm>
                <a:off x="3491352" y="1556792"/>
                <a:ext cx="505115" cy="216025"/>
              </a:xfrm>
              <a:prstGeom prst="roundRect">
                <a:avLst/>
              </a:prstGeom>
              <a:solidFill>
                <a:srgbClr val="F79646">
                  <a:lumMod val="60000"/>
                  <a:lumOff val="40000"/>
                </a:srgbClr>
              </a:solidFill>
              <a:ln w="12700" cap="flat" cmpd="sng" algn="ctr">
                <a:solidFill>
                  <a:sysClr val="windowText" lastClr="000000">
                    <a:lumMod val="50000"/>
                    <a:lumOff val="50000"/>
                  </a:sysClr>
                </a:solidFill>
                <a:prstDash val="solid"/>
              </a:ln>
              <a:effectLst/>
            </p:spPr>
            <p:txBody>
              <a:bodyPr anchor="ctr"/>
              <a:lstStyle/>
              <a:p>
                <a:pPr latinLnBrk="0">
                  <a:defRPr/>
                </a:pPr>
                <a:endParaRPr lang="ko-KR" altLang="en-US" sz="1633" kern="0" dirty="0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152" name="모서리가 둥근 직사각형 151"/>
              <p:cNvSpPr/>
              <p:nvPr/>
            </p:nvSpPr>
            <p:spPr>
              <a:xfrm>
                <a:off x="3491352" y="1887182"/>
                <a:ext cx="505115" cy="216025"/>
              </a:xfrm>
              <a:prstGeom prst="roundRect">
                <a:avLst/>
              </a:prstGeom>
              <a:solidFill>
                <a:srgbClr val="F79646">
                  <a:lumMod val="60000"/>
                  <a:lumOff val="40000"/>
                </a:srgbClr>
              </a:solidFill>
              <a:ln w="12700" cap="flat" cmpd="sng" algn="ctr">
                <a:solidFill>
                  <a:sysClr val="windowText" lastClr="000000">
                    <a:lumMod val="50000"/>
                    <a:lumOff val="50000"/>
                  </a:sysClr>
                </a:solidFill>
                <a:prstDash val="solid"/>
              </a:ln>
              <a:effectLst/>
            </p:spPr>
            <p:txBody>
              <a:bodyPr anchor="ctr"/>
              <a:lstStyle/>
              <a:p>
                <a:pPr latinLnBrk="0">
                  <a:defRPr/>
                </a:pPr>
                <a:endParaRPr lang="ko-KR" altLang="en-US" sz="1633" kern="0" dirty="0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153" name="모서리가 둥근 직사각형 152"/>
              <p:cNvSpPr/>
              <p:nvPr/>
            </p:nvSpPr>
            <p:spPr>
              <a:xfrm>
                <a:off x="3491352" y="2204865"/>
                <a:ext cx="505115" cy="216023"/>
              </a:xfrm>
              <a:prstGeom prst="roundRect">
                <a:avLst/>
              </a:prstGeom>
              <a:solidFill>
                <a:srgbClr val="F79646">
                  <a:lumMod val="60000"/>
                  <a:lumOff val="40000"/>
                </a:srgbClr>
              </a:solidFill>
              <a:ln w="12700" cap="flat" cmpd="sng" algn="ctr">
                <a:solidFill>
                  <a:sysClr val="windowText" lastClr="000000">
                    <a:lumMod val="50000"/>
                    <a:lumOff val="50000"/>
                  </a:sysClr>
                </a:solidFill>
                <a:prstDash val="solid"/>
              </a:ln>
              <a:effectLst/>
            </p:spPr>
            <p:txBody>
              <a:bodyPr anchor="ctr"/>
              <a:lstStyle/>
              <a:p>
                <a:pPr latinLnBrk="0">
                  <a:defRPr/>
                </a:pPr>
                <a:endParaRPr lang="ko-KR" altLang="en-US" sz="1633" kern="0" dirty="0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</p:grpSp>
        <p:grpSp>
          <p:nvGrpSpPr>
            <p:cNvPr id="154" name="그룹 134"/>
            <p:cNvGrpSpPr>
              <a:grpSpLocks/>
            </p:cNvGrpSpPr>
            <p:nvPr/>
          </p:nvGrpSpPr>
          <p:grpSpPr bwMode="auto">
            <a:xfrm>
              <a:off x="5325692" y="3169912"/>
              <a:ext cx="289613" cy="292298"/>
              <a:chOff x="3131841" y="1484784"/>
              <a:chExt cx="1008111" cy="1080120"/>
            </a:xfrm>
          </p:grpSpPr>
          <p:sp>
            <p:nvSpPr>
              <p:cNvPr id="155" name="모서리가 둥근 직사각형 154"/>
              <p:cNvSpPr/>
              <p:nvPr/>
            </p:nvSpPr>
            <p:spPr>
              <a:xfrm>
                <a:off x="3131841" y="1484784"/>
                <a:ext cx="290799" cy="291049"/>
              </a:xfrm>
              <a:prstGeom prst="roundRect">
                <a:avLst/>
              </a:prstGeom>
              <a:solidFill>
                <a:srgbClr val="4BACC6">
                  <a:lumMod val="75000"/>
                </a:srgbClr>
              </a:solidFill>
              <a:ln w="12700" cap="flat" cmpd="sng" algn="ctr">
                <a:solidFill>
                  <a:sysClr val="windowText" lastClr="000000">
                    <a:lumMod val="50000"/>
                    <a:lumOff val="50000"/>
                  </a:sysClr>
                </a:solidFill>
                <a:prstDash val="solid"/>
              </a:ln>
              <a:effectLst/>
            </p:spPr>
            <p:txBody>
              <a:bodyPr anchor="ctr"/>
              <a:lstStyle/>
              <a:p>
                <a:pPr latinLnBrk="0">
                  <a:defRPr/>
                </a:pPr>
                <a:endParaRPr lang="ko-KR" altLang="en-US" sz="1633" kern="0" dirty="0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156" name="모서리가 둥근 직사각형 155"/>
              <p:cNvSpPr/>
              <p:nvPr/>
            </p:nvSpPr>
            <p:spPr>
              <a:xfrm>
                <a:off x="3849149" y="1484784"/>
                <a:ext cx="290803" cy="291049"/>
              </a:xfrm>
              <a:prstGeom prst="roundRect">
                <a:avLst/>
              </a:prstGeom>
              <a:solidFill>
                <a:srgbClr val="4BACC6">
                  <a:lumMod val="75000"/>
                </a:srgbClr>
              </a:solidFill>
              <a:ln w="12700" cap="flat" cmpd="sng" algn="ctr">
                <a:solidFill>
                  <a:sysClr val="windowText" lastClr="000000">
                    <a:lumMod val="50000"/>
                    <a:lumOff val="50000"/>
                  </a:sysClr>
                </a:solidFill>
                <a:prstDash val="solid"/>
              </a:ln>
              <a:effectLst/>
            </p:spPr>
            <p:txBody>
              <a:bodyPr anchor="ctr"/>
              <a:lstStyle/>
              <a:p>
                <a:pPr latinLnBrk="0">
                  <a:defRPr/>
                </a:pPr>
                <a:endParaRPr lang="ko-KR" altLang="en-US" sz="1633" kern="0" dirty="0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157" name="모서리가 둥근 직사각형 156"/>
              <p:cNvSpPr/>
              <p:nvPr/>
            </p:nvSpPr>
            <p:spPr>
              <a:xfrm>
                <a:off x="3131841" y="2273855"/>
                <a:ext cx="290799" cy="291049"/>
              </a:xfrm>
              <a:prstGeom prst="roundRect">
                <a:avLst/>
              </a:prstGeom>
              <a:solidFill>
                <a:srgbClr val="4BACC6">
                  <a:lumMod val="75000"/>
                </a:srgbClr>
              </a:solidFill>
              <a:ln w="12700" cap="flat" cmpd="sng" algn="ctr">
                <a:solidFill>
                  <a:sysClr val="windowText" lastClr="000000">
                    <a:lumMod val="50000"/>
                    <a:lumOff val="50000"/>
                  </a:sysClr>
                </a:solidFill>
                <a:prstDash val="solid"/>
              </a:ln>
              <a:effectLst/>
            </p:spPr>
            <p:txBody>
              <a:bodyPr anchor="ctr"/>
              <a:lstStyle/>
              <a:p>
                <a:pPr latinLnBrk="0">
                  <a:defRPr/>
                </a:pPr>
                <a:endParaRPr lang="ko-KR" altLang="en-US" sz="1633" kern="0" dirty="0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158" name="모서리가 둥근 직사각형 157"/>
              <p:cNvSpPr/>
              <p:nvPr/>
            </p:nvSpPr>
            <p:spPr>
              <a:xfrm>
                <a:off x="3849149" y="2273855"/>
                <a:ext cx="290803" cy="291049"/>
              </a:xfrm>
              <a:prstGeom prst="roundRect">
                <a:avLst/>
              </a:prstGeom>
              <a:solidFill>
                <a:srgbClr val="4BACC6">
                  <a:lumMod val="75000"/>
                </a:srgbClr>
              </a:solidFill>
              <a:ln w="12700" cap="flat" cmpd="sng" algn="ctr">
                <a:solidFill>
                  <a:sysClr val="windowText" lastClr="000000">
                    <a:lumMod val="50000"/>
                    <a:lumOff val="50000"/>
                  </a:sysClr>
                </a:solidFill>
                <a:prstDash val="solid"/>
              </a:ln>
              <a:effectLst/>
            </p:spPr>
            <p:txBody>
              <a:bodyPr anchor="ctr"/>
              <a:lstStyle/>
              <a:p>
                <a:pPr latinLnBrk="0">
                  <a:defRPr/>
                </a:pPr>
                <a:endParaRPr lang="ko-KR" altLang="en-US" sz="1633" kern="0" dirty="0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159" name="직사각형 158"/>
              <p:cNvSpPr/>
              <p:nvPr/>
            </p:nvSpPr>
            <p:spPr>
              <a:xfrm>
                <a:off x="3202924" y="1555928"/>
                <a:ext cx="865941" cy="937833"/>
              </a:xfrm>
              <a:prstGeom prst="rect">
                <a:avLst/>
              </a:prstGeom>
              <a:solidFill>
                <a:sysClr val="window" lastClr="FFFFFF">
                  <a:lumMod val="75000"/>
                </a:sysClr>
              </a:solidFill>
              <a:ln w="15875" cap="flat" cmpd="sng" algn="ctr">
                <a:solidFill>
                  <a:sysClr val="windowText" lastClr="000000">
                    <a:lumMod val="65000"/>
                    <a:lumOff val="35000"/>
                  </a:sysClr>
                </a:solidFill>
                <a:prstDash val="solid"/>
              </a:ln>
              <a:effectLst/>
            </p:spPr>
            <p:txBody>
              <a:bodyPr anchor="ctr"/>
              <a:lstStyle/>
              <a:p>
                <a:pPr latinLnBrk="0">
                  <a:defRPr/>
                </a:pPr>
                <a:endParaRPr lang="ko-KR" altLang="en-US" sz="1633" kern="0" dirty="0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cxnSp>
            <p:nvCxnSpPr>
              <p:cNvPr id="160" name="직선 연결선 140"/>
              <p:cNvCxnSpPr>
                <a:cxnSpLocks noChangeShapeType="1"/>
              </p:cNvCxnSpPr>
              <p:nvPr/>
            </p:nvCxnSpPr>
            <p:spPr bwMode="auto">
              <a:xfrm flipH="1">
                <a:off x="3203848" y="1556792"/>
                <a:ext cx="864096" cy="936104"/>
              </a:xfrm>
              <a:prstGeom prst="line">
                <a:avLst/>
              </a:prstGeom>
              <a:noFill/>
              <a:ln w="9525" algn="ctr">
                <a:solidFill>
                  <a:srgbClr val="4A7EBB"/>
                </a:solidFill>
                <a:round/>
                <a:headEnd/>
                <a:tailEnd/>
              </a:ln>
            </p:spPr>
          </p:cxnSp>
          <p:cxnSp>
            <p:nvCxnSpPr>
              <p:cNvPr id="161" name="직선 연결선 141"/>
              <p:cNvCxnSpPr>
                <a:cxnSpLocks noChangeShapeType="1"/>
              </p:cNvCxnSpPr>
              <p:nvPr/>
            </p:nvCxnSpPr>
            <p:spPr bwMode="auto">
              <a:xfrm>
                <a:off x="3203848" y="1556792"/>
                <a:ext cx="864096" cy="936104"/>
              </a:xfrm>
              <a:prstGeom prst="line">
                <a:avLst/>
              </a:prstGeom>
              <a:noFill/>
              <a:ln w="9525" algn="ctr">
                <a:solidFill>
                  <a:srgbClr val="4A7EBB"/>
                </a:solidFill>
                <a:round/>
                <a:headEnd/>
                <a:tailEnd/>
              </a:ln>
            </p:spPr>
          </p:cxnSp>
        </p:grpSp>
        <p:grpSp>
          <p:nvGrpSpPr>
            <p:cNvPr id="165" name="그룹 162"/>
            <p:cNvGrpSpPr>
              <a:grpSpLocks/>
            </p:cNvGrpSpPr>
            <p:nvPr/>
          </p:nvGrpSpPr>
          <p:grpSpPr bwMode="auto">
            <a:xfrm>
              <a:off x="2826854" y="2508307"/>
              <a:ext cx="254339" cy="318553"/>
              <a:chOff x="2843808" y="2492896"/>
              <a:chExt cx="216024" cy="288032"/>
            </a:xfrm>
          </p:grpSpPr>
          <p:sp>
            <p:nvSpPr>
              <p:cNvPr id="166" name="직사각형 165"/>
              <p:cNvSpPr/>
              <p:nvPr/>
            </p:nvSpPr>
            <p:spPr bwMode="auto">
              <a:xfrm>
                <a:off x="2843808" y="2492896"/>
                <a:ext cx="216024" cy="288032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 w="9525" cap="flat" cmpd="sng" algn="ctr">
                <a:solidFill>
                  <a:sysClr val="windowText" lastClr="000000">
                    <a:lumMod val="65000"/>
                    <a:lumOff val="35000"/>
                  </a:sysClr>
                </a:solidFill>
                <a:prstDash val="solid"/>
              </a:ln>
              <a:effectLst/>
            </p:spPr>
            <p:txBody>
              <a:bodyPr anchor="ctr"/>
              <a:lstStyle/>
              <a:p>
                <a:pPr latinLnBrk="0">
                  <a:defRPr/>
                </a:pPr>
                <a:endParaRPr lang="ko-KR" altLang="en-US" sz="1633" kern="0" dirty="0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cxnSp>
            <p:nvCxnSpPr>
              <p:cNvPr id="167" name="직선 연결선 158"/>
              <p:cNvCxnSpPr>
                <a:cxnSpLocks noChangeShapeType="1"/>
              </p:cNvCxnSpPr>
              <p:nvPr/>
            </p:nvCxnSpPr>
            <p:spPr bwMode="auto">
              <a:xfrm>
                <a:off x="3059832" y="2492896"/>
                <a:ext cx="0" cy="288032"/>
              </a:xfrm>
              <a:prstGeom prst="line">
                <a:avLst/>
              </a:prstGeom>
              <a:noFill/>
              <a:ln w="31750" algn="ctr">
                <a:solidFill>
                  <a:srgbClr val="92D050"/>
                </a:solidFill>
                <a:round/>
                <a:headEnd/>
                <a:tailEnd/>
              </a:ln>
            </p:spPr>
          </p:cxnSp>
          <p:cxnSp>
            <p:nvCxnSpPr>
              <p:cNvPr id="168" name="직선 연결선 159"/>
              <p:cNvCxnSpPr>
                <a:cxnSpLocks noChangeShapeType="1"/>
              </p:cNvCxnSpPr>
              <p:nvPr/>
            </p:nvCxnSpPr>
            <p:spPr bwMode="auto">
              <a:xfrm>
                <a:off x="2987824" y="2492896"/>
                <a:ext cx="0" cy="288032"/>
              </a:xfrm>
              <a:prstGeom prst="line">
                <a:avLst/>
              </a:prstGeom>
              <a:noFill/>
              <a:ln w="31750" algn="ctr">
                <a:solidFill>
                  <a:srgbClr val="92D050"/>
                </a:solidFill>
                <a:round/>
                <a:headEnd/>
                <a:tailEnd/>
              </a:ln>
            </p:spPr>
          </p:cxnSp>
          <p:cxnSp>
            <p:nvCxnSpPr>
              <p:cNvPr id="169" name="직선 연결선 160"/>
              <p:cNvCxnSpPr>
                <a:cxnSpLocks noChangeShapeType="1"/>
              </p:cNvCxnSpPr>
              <p:nvPr/>
            </p:nvCxnSpPr>
            <p:spPr bwMode="auto">
              <a:xfrm>
                <a:off x="2915816" y="2492896"/>
                <a:ext cx="0" cy="288032"/>
              </a:xfrm>
              <a:prstGeom prst="line">
                <a:avLst/>
              </a:prstGeom>
              <a:noFill/>
              <a:ln w="31750" algn="ctr">
                <a:solidFill>
                  <a:srgbClr val="92D050"/>
                </a:solidFill>
                <a:round/>
                <a:headEnd/>
                <a:tailEnd/>
              </a:ln>
            </p:spPr>
          </p:cxnSp>
          <p:cxnSp>
            <p:nvCxnSpPr>
              <p:cNvPr id="170" name="직선 연결선 161"/>
              <p:cNvCxnSpPr>
                <a:cxnSpLocks noChangeShapeType="1"/>
              </p:cNvCxnSpPr>
              <p:nvPr/>
            </p:nvCxnSpPr>
            <p:spPr bwMode="auto">
              <a:xfrm>
                <a:off x="2843808" y="2492896"/>
                <a:ext cx="0" cy="288032"/>
              </a:xfrm>
              <a:prstGeom prst="line">
                <a:avLst/>
              </a:prstGeom>
              <a:noFill/>
              <a:ln w="31750" algn="ctr">
                <a:solidFill>
                  <a:srgbClr val="92D050"/>
                </a:solidFill>
                <a:round/>
                <a:headEnd/>
                <a:tailEnd/>
              </a:ln>
            </p:spPr>
          </p:cxnSp>
        </p:grpSp>
        <p:sp>
          <p:nvSpPr>
            <p:cNvPr id="171" name="직사각형 170"/>
            <p:cNvSpPr/>
            <p:nvPr/>
          </p:nvSpPr>
          <p:spPr bwMode="auto">
            <a:xfrm>
              <a:off x="3101611" y="2429538"/>
              <a:ext cx="334169" cy="476080"/>
            </a:xfrm>
            <a:prstGeom prst="rect">
              <a:avLst/>
            </a:prstGeom>
            <a:solidFill>
              <a:srgbClr val="FFC000"/>
            </a:solidFill>
            <a:ln w="9525" cap="flat" cmpd="sng" algn="ctr">
              <a:solidFill>
                <a:sysClr val="windowText" lastClr="000000">
                  <a:lumMod val="65000"/>
                  <a:lumOff val="35000"/>
                </a:sysClr>
              </a:solidFill>
              <a:prstDash val="solid"/>
            </a:ln>
            <a:effectLst/>
          </p:spPr>
          <p:txBody>
            <a:bodyPr lIns="94538" tIns="47269" rIns="94538" bIns="47269" anchor="ctr"/>
            <a:lstStyle/>
            <a:p>
              <a:pPr latinLnBrk="0">
                <a:defRPr/>
              </a:pPr>
              <a:endParaRPr lang="ko-KR" altLang="en-US" sz="1633" kern="0" dirty="0">
                <a:solidFill>
                  <a:sysClr val="window" lastClr="FFFFFF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grpSp>
          <p:nvGrpSpPr>
            <p:cNvPr id="172" name="그룹 169"/>
            <p:cNvGrpSpPr>
              <a:grpSpLocks/>
            </p:cNvGrpSpPr>
            <p:nvPr/>
          </p:nvGrpSpPr>
          <p:grpSpPr bwMode="auto">
            <a:xfrm>
              <a:off x="4122682" y="2508307"/>
              <a:ext cx="252483" cy="318553"/>
              <a:chOff x="2843808" y="2492896"/>
              <a:chExt cx="216024" cy="288032"/>
            </a:xfrm>
          </p:grpSpPr>
          <p:sp>
            <p:nvSpPr>
              <p:cNvPr id="173" name="직사각형 172"/>
              <p:cNvSpPr/>
              <p:nvPr/>
            </p:nvSpPr>
            <p:spPr bwMode="auto">
              <a:xfrm>
                <a:off x="2843808" y="2492896"/>
                <a:ext cx="216024" cy="288032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 w="9525" cap="flat" cmpd="sng" algn="ctr">
                <a:solidFill>
                  <a:sysClr val="windowText" lastClr="000000">
                    <a:lumMod val="65000"/>
                    <a:lumOff val="35000"/>
                  </a:sysClr>
                </a:solidFill>
                <a:prstDash val="solid"/>
              </a:ln>
              <a:effectLst/>
            </p:spPr>
            <p:txBody>
              <a:bodyPr anchor="ctr"/>
              <a:lstStyle/>
              <a:p>
                <a:pPr latinLnBrk="0">
                  <a:defRPr/>
                </a:pPr>
                <a:endParaRPr lang="ko-KR" altLang="en-US" sz="1633" kern="0" dirty="0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cxnSp>
            <p:nvCxnSpPr>
              <p:cNvPr id="174" name="직선 연결선 171"/>
              <p:cNvCxnSpPr>
                <a:cxnSpLocks noChangeShapeType="1"/>
              </p:cNvCxnSpPr>
              <p:nvPr/>
            </p:nvCxnSpPr>
            <p:spPr bwMode="auto">
              <a:xfrm>
                <a:off x="3059832" y="2492896"/>
                <a:ext cx="0" cy="288032"/>
              </a:xfrm>
              <a:prstGeom prst="line">
                <a:avLst/>
              </a:prstGeom>
              <a:noFill/>
              <a:ln w="31750" algn="ctr">
                <a:solidFill>
                  <a:srgbClr val="92D050"/>
                </a:solidFill>
                <a:round/>
                <a:headEnd/>
                <a:tailEnd/>
              </a:ln>
            </p:spPr>
          </p:cxnSp>
          <p:cxnSp>
            <p:nvCxnSpPr>
              <p:cNvPr id="175" name="직선 연결선 172"/>
              <p:cNvCxnSpPr>
                <a:cxnSpLocks noChangeShapeType="1"/>
              </p:cNvCxnSpPr>
              <p:nvPr/>
            </p:nvCxnSpPr>
            <p:spPr bwMode="auto">
              <a:xfrm>
                <a:off x="2987824" y="2492896"/>
                <a:ext cx="0" cy="288032"/>
              </a:xfrm>
              <a:prstGeom prst="line">
                <a:avLst/>
              </a:prstGeom>
              <a:noFill/>
              <a:ln w="31750" algn="ctr">
                <a:solidFill>
                  <a:srgbClr val="92D050"/>
                </a:solidFill>
                <a:round/>
                <a:headEnd/>
                <a:tailEnd/>
              </a:ln>
            </p:spPr>
          </p:cxnSp>
          <p:cxnSp>
            <p:nvCxnSpPr>
              <p:cNvPr id="176" name="직선 연결선 173"/>
              <p:cNvCxnSpPr>
                <a:cxnSpLocks noChangeShapeType="1"/>
              </p:cNvCxnSpPr>
              <p:nvPr/>
            </p:nvCxnSpPr>
            <p:spPr bwMode="auto">
              <a:xfrm>
                <a:off x="2915816" y="2492896"/>
                <a:ext cx="0" cy="288032"/>
              </a:xfrm>
              <a:prstGeom prst="line">
                <a:avLst/>
              </a:prstGeom>
              <a:noFill/>
              <a:ln w="31750" algn="ctr">
                <a:solidFill>
                  <a:srgbClr val="92D050"/>
                </a:solidFill>
                <a:round/>
                <a:headEnd/>
                <a:tailEnd/>
              </a:ln>
            </p:spPr>
          </p:cxnSp>
          <p:cxnSp>
            <p:nvCxnSpPr>
              <p:cNvPr id="177" name="직선 연결선 174"/>
              <p:cNvCxnSpPr>
                <a:cxnSpLocks noChangeShapeType="1"/>
              </p:cNvCxnSpPr>
              <p:nvPr/>
            </p:nvCxnSpPr>
            <p:spPr bwMode="auto">
              <a:xfrm>
                <a:off x="2843808" y="2492896"/>
                <a:ext cx="0" cy="288032"/>
              </a:xfrm>
              <a:prstGeom prst="line">
                <a:avLst/>
              </a:prstGeom>
              <a:noFill/>
              <a:ln w="31750" algn="ctr">
                <a:solidFill>
                  <a:srgbClr val="92D050"/>
                </a:solidFill>
                <a:round/>
                <a:headEnd/>
                <a:tailEnd/>
              </a:ln>
            </p:spPr>
          </p:cxnSp>
        </p:grpSp>
        <p:sp>
          <p:nvSpPr>
            <p:cNvPr id="178" name="직사각형 177"/>
            <p:cNvSpPr/>
            <p:nvPr/>
          </p:nvSpPr>
          <p:spPr bwMode="auto">
            <a:xfrm>
              <a:off x="3435784" y="2429538"/>
              <a:ext cx="670193" cy="476080"/>
            </a:xfrm>
            <a:prstGeom prst="rect">
              <a:avLst/>
            </a:prstGeom>
            <a:solidFill>
              <a:srgbClr val="C00000"/>
            </a:solidFill>
            <a:ln w="9525" cap="flat" cmpd="sng" algn="ctr">
              <a:solidFill>
                <a:sysClr val="windowText" lastClr="000000">
                  <a:lumMod val="65000"/>
                  <a:lumOff val="35000"/>
                </a:sysClr>
              </a:solidFill>
              <a:prstDash val="solid"/>
            </a:ln>
            <a:effectLst/>
          </p:spPr>
          <p:txBody>
            <a:bodyPr lIns="94538" tIns="47269" rIns="94538" bIns="47269" anchor="ctr"/>
            <a:lstStyle/>
            <a:p>
              <a:pPr latinLnBrk="0">
                <a:defRPr/>
              </a:pPr>
              <a:endParaRPr lang="ko-KR" altLang="en-US" sz="1633" kern="0" dirty="0">
                <a:solidFill>
                  <a:sysClr val="window" lastClr="FFFFFF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grpSp>
          <p:nvGrpSpPr>
            <p:cNvPr id="179" name="그룹 186"/>
            <p:cNvGrpSpPr>
              <a:grpSpLocks/>
            </p:cNvGrpSpPr>
            <p:nvPr/>
          </p:nvGrpSpPr>
          <p:grpSpPr bwMode="auto">
            <a:xfrm>
              <a:off x="5288565" y="2508302"/>
              <a:ext cx="336025" cy="397316"/>
              <a:chOff x="4499992" y="2492896"/>
              <a:chExt cx="288032" cy="360040"/>
            </a:xfrm>
          </p:grpSpPr>
          <p:sp>
            <p:nvSpPr>
              <p:cNvPr id="180" name="직사각형 179"/>
              <p:cNvSpPr/>
              <p:nvPr/>
            </p:nvSpPr>
            <p:spPr bwMode="auto">
              <a:xfrm rot="5400000">
                <a:off x="4463989" y="2528900"/>
                <a:ext cx="360040" cy="288032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 w="9525" cap="flat" cmpd="sng" algn="ctr">
                <a:solidFill>
                  <a:sysClr val="windowText" lastClr="000000">
                    <a:lumMod val="65000"/>
                    <a:lumOff val="35000"/>
                  </a:sysClr>
                </a:solidFill>
                <a:prstDash val="solid"/>
              </a:ln>
              <a:effectLst/>
            </p:spPr>
            <p:txBody>
              <a:bodyPr anchor="ctr"/>
              <a:lstStyle/>
              <a:p>
                <a:pPr latinLnBrk="0">
                  <a:defRPr/>
                </a:pPr>
                <a:endParaRPr lang="ko-KR" altLang="en-US" sz="1633" kern="0" dirty="0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cxnSp>
            <p:nvCxnSpPr>
              <p:cNvPr id="181" name="직선 연결선 177"/>
              <p:cNvCxnSpPr>
                <a:cxnSpLocks noChangeShapeType="1"/>
              </p:cNvCxnSpPr>
              <p:nvPr/>
            </p:nvCxnSpPr>
            <p:spPr bwMode="auto">
              <a:xfrm rot="5400000">
                <a:off x="4644008" y="2708920"/>
                <a:ext cx="0" cy="288032"/>
              </a:xfrm>
              <a:prstGeom prst="line">
                <a:avLst/>
              </a:prstGeom>
              <a:noFill/>
              <a:ln w="31750" algn="ctr">
                <a:solidFill>
                  <a:srgbClr val="92D050"/>
                </a:solidFill>
                <a:round/>
                <a:headEnd/>
                <a:tailEnd/>
              </a:ln>
            </p:spPr>
          </p:cxnSp>
          <p:cxnSp>
            <p:nvCxnSpPr>
              <p:cNvPr id="182" name="직선 연결선 178"/>
              <p:cNvCxnSpPr>
                <a:cxnSpLocks noChangeShapeType="1"/>
              </p:cNvCxnSpPr>
              <p:nvPr/>
            </p:nvCxnSpPr>
            <p:spPr bwMode="auto">
              <a:xfrm rot="5400000">
                <a:off x="4644008" y="2588907"/>
                <a:ext cx="0" cy="288032"/>
              </a:xfrm>
              <a:prstGeom prst="line">
                <a:avLst/>
              </a:prstGeom>
              <a:noFill/>
              <a:ln w="31750" algn="ctr">
                <a:solidFill>
                  <a:srgbClr val="92D050"/>
                </a:solidFill>
                <a:round/>
                <a:headEnd/>
                <a:tailEnd/>
              </a:ln>
            </p:spPr>
          </p:cxnSp>
          <p:cxnSp>
            <p:nvCxnSpPr>
              <p:cNvPr id="183" name="직선 연결선 179"/>
              <p:cNvCxnSpPr>
                <a:cxnSpLocks noChangeShapeType="1"/>
              </p:cNvCxnSpPr>
              <p:nvPr/>
            </p:nvCxnSpPr>
            <p:spPr bwMode="auto">
              <a:xfrm rot="5400000">
                <a:off x="4644008" y="2468893"/>
                <a:ext cx="0" cy="288032"/>
              </a:xfrm>
              <a:prstGeom prst="line">
                <a:avLst/>
              </a:prstGeom>
              <a:noFill/>
              <a:ln w="31750" algn="ctr">
                <a:solidFill>
                  <a:srgbClr val="92D050"/>
                </a:solidFill>
                <a:round/>
                <a:headEnd/>
                <a:tailEnd/>
              </a:ln>
            </p:spPr>
          </p:cxnSp>
          <p:cxnSp>
            <p:nvCxnSpPr>
              <p:cNvPr id="184" name="직선 연결선 180"/>
              <p:cNvCxnSpPr>
                <a:cxnSpLocks noChangeShapeType="1"/>
              </p:cNvCxnSpPr>
              <p:nvPr/>
            </p:nvCxnSpPr>
            <p:spPr bwMode="auto">
              <a:xfrm rot="5400000">
                <a:off x="4644008" y="2348880"/>
                <a:ext cx="0" cy="288032"/>
              </a:xfrm>
              <a:prstGeom prst="line">
                <a:avLst/>
              </a:prstGeom>
              <a:noFill/>
              <a:ln w="31750" algn="ctr">
                <a:solidFill>
                  <a:srgbClr val="92D050"/>
                </a:solidFill>
                <a:round/>
                <a:headEnd/>
                <a:tailEnd/>
              </a:ln>
            </p:spPr>
          </p:cxnSp>
          <p:cxnSp>
            <p:nvCxnSpPr>
              <p:cNvPr id="185" name="직선 연결선 181"/>
              <p:cNvCxnSpPr>
                <a:cxnSpLocks noChangeShapeType="1"/>
              </p:cNvCxnSpPr>
              <p:nvPr/>
            </p:nvCxnSpPr>
            <p:spPr bwMode="auto">
              <a:xfrm rot="5400000">
                <a:off x="4644008" y="2408983"/>
                <a:ext cx="0" cy="288032"/>
              </a:xfrm>
              <a:prstGeom prst="line">
                <a:avLst/>
              </a:prstGeom>
              <a:noFill/>
              <a:ln w="31750" algn="ctr">
                <a:solidFill>
                  <a:srgbClr val="92D050"/>
                </a:solidFill>
                <a:round/>
                <a:headEnd/>
                <a:tailEnd/>
              </a:ln>
            </p:spPr>
          </p:cxnSp>
          <p:cxnSp>
            <p:nvCxnSpPr>
              <p:cNvPr id="186" name="직선 연결선 184"/>
              <p:cNvCxnSpPr>
                <a:cxnSpLocks noChangeShapeType="1"/>
              </p:cNvCxnSpPr>
              <p:nvPr/>
            </p:nvCxnSpPr>
            <p:spPr bwMode="auto">
              <a:xfrm rot="5400000">
                <a:off x="4644008" y="2529189"/>
                <a:ext cx="0" cy="288032"/>
              </a:xfrm>
              <a:prstGeom prst="line">
                <a:avLst/>
              </a:prstGeom>
              <a:noFill/>
              <a:ln w="31750" algn="ctr">
                <a:solidFill>
                  <a:srgbClr val="92D050"/>
                </a:solidFill>
                <a:round/>
                <a:headEnd/>
                <a:tailEnd/>
              </a:ln>
            </p:spPr>
          </p:cxnSp>
          <p:cxnSp>
            <p:nvCxnSpPr>
              <p:cNvPr id="187" name="직선 연결선 185"/>
              <p:cNvCxnSpPr>
                <a:cxnSpLocks noChangeShapeType="1"/>
              </p:cNvCxnSpPr>
              <p:nvPr/>
            </p:nvCxnSpPr>
            <p:spPr bwMode="auto">
              <a:xfrm rot="5400000">
                <a:off x="4644008" y="2648817"/>
                <a:ext cx="0" cy="288032"/>
              </a:xfrm>
              <a:prstGeom prst="line">
                <a:avLst/>
              </a:prstGeom>
              <a:noFill/>
              <a:ln w="31750" algn="ctr">
                <a:solidFill>
                  <a:srgbClr val="92D050"/>
                </a:solidFill>
                <a:round/>
                <a:headEnd/>
                <a:tailEnd/>
              </a:ln>
            </p:spPr>
          </p:cxnSp>
        </p:grpSp>
        <p:sp>
          <p:nvSpPr>
            <p:cNvPr id="188" name="직사각형 187"/>
            <p:cNvSpPr/>
            <p:nvPr/>
          </p:nvSpPr>
          <p:spPr bwMode="auto">
            <a:xfrm>
              <a:off x="3771805" y="3143657"/>
              <a:ext cx="504966" cy="476080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 w="15875" cap="flat" cmpd="sng" algn="ctr">
              <a:solidFill>
                <a:sysClr val="windowText" lastClr="000000">
                  <a:lumMod val="65000"/>
                  <a:lumOff val="35000"/>
                </a:sysClr>
              </a:solidFill>
              <a:prstDash val="solid"/>
            </a:ln>
            <a:effectLst/>
          </p:spPr>
          <p:txBody>
            <a:bodyPr lIns="0" tIns="0" rIns="0" bIns="0" anchor="ctr"/>
            <a:lstStyle/>
            <a:p>
              <a:pPr algn="ctr" latinLnBrk="0">
                <a:defRPr/>
              </a:pPr>
              <a:r>
                <a:rPr lang="en-US" altLang="ko-KR" sz="907" kern="0" dirty="0">
                  <a:latin typeface="HY헤드라인M" pitchFamily="18" charset="-127"/>
                  <a:ea typeface="HY헤드라인M" pitchFamily="18" charset="-127"/>
                </a:rPr>
                <a:t>Laser</a:t>
              </a:r>
              <a:br>
                <a:rPr lang="en-US" altLang="ko-KR" sz="907" kern="0" dirty="0">
                  <a:latin typeface="HY헤드라인M" pitchFamily="18" charset="-127"/>
                  <a:ea typeface="HY헤드라인M" pitchFamily="18" charset="-127"/>
                </a:rPr>
              </a:br>
              <a:r>
                <a:rPr lang="en-US" altLang="ko-KR" sz="907" kern="0" dirty="0">
                  <a:latin typeface="HY헤드라인M" pitchFamily="18" charset="-127"/>
                  <a:ea typeface="HY헤드라인M" pitchFamily="18" charset="-127"/>
                </a:rPr>
                <a:t>Trim</a:t>
              </a:r>
              <a:endParaRPr lang="ko-KR" altLang="en-US" sz="907" kern="0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189" name="모서리가 둥근 직사각형 188"/>
            <p:cNvSpPr/>
            <p:nvPr/>
          </p:nvSpPr>
          <p:spPr bwMode="auto">
            <a:xfrm rot="16200000">
              <a:off x="2840836" y="2625491"/>
              <a:ext cx="185531" cy="94681"/>
            </a:xfrm>
            <a:prstGeom prst="roundRect">
              <a:avLst/>
            </a:prstGeom>
            <a:solidFill>
              <a:srgbClr val="F79646">
                <a:lumMod val="60000"/>
                <a:lumOff val="40000"/>
              </a:srgbClr>
            </a:solidFill>
            <a:ln w="12700" cap="flat" cmpd="sng" algn="ctr">
              <a:solidFill>
                <a:sysClr val="windowText" lastClr="000000">
                  <a:lumMod val="50000"/>
                  <a:lumOff val="50000"/>
                </a:sysClr>
              </a:solidFill>
              <a:prstDash val="solid"/>
            </a:ln>
            <a:effectLst/>
          </p:spPr>
          <p:txBody>
            <a:bodyPr lIns="94538" tIns="47269" rIns="94538" bIns="47269" anchor="ctr"/>
            <a:lstStyle/>
            <a:p>
              <a:pPr latinLnBrk="0">
                <a:defRPr/>
              </a:pPr>
              <a:endParaRPr lang="ko-KR" altLang="en-US" sz="1633" kern="0" dirty="0">
                <a:solidFill>
                  <a:sysClr val="window" lastClr="FFFFFF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190" name="모서리가 둥근 직사각형 189"/>
            <p:cNvSpPr/>
            <p:nvPr/>
          </p:nvSpPr>
          <p:spPr bwMode="auto">
            <a:xfrm rot="5400000">
              <a:off x="4184937" y="2618492"/>
              <a:ext cx="185531" cy="94681"/>
            </a:xfrm>
            <a:prstGeom prst="roundRect">
              <a:avLst/>
            </a:prstGeom>
            <a:solidFill>
              <a:srgbClr val="FF0000"/>
            </a:solidFill>
            <a:ln w="12700" cap="flat" cmpd="sng" algn="ctr">
              <a:solidFill>
                <a:sysClr val="windowText" lastClr="000000">
                  <a:lumMod val="50000"/>
                  <a:lumOff val="50000"/>
                </a:sysClr>
              </a:solidFill>
              <a:prstDash val="solid"/>
            </a:ln>
            <a:effectLst/>
          </p:spPr>
          <p:txBody>
            <a:bodyPr lIns="94538" tIns="47269" rIns="94538" bIns="47269" anchor="ctr"/>
            <a:lstStyle/>
            <a:p>
              <a:pPr latinLnBrk="0">
                <a:defRPr/>
              </a:pPr>
              <a:endParaRPr lang="ko-KR" altLang="en-US" sz="1633" kern="0" dirty="0">
                <a:solidFill>
                  <a:sysClr val="window" lastClr="FFFFFF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191" name="자유형 217"/>
            <p:cNvSpPr>
              <a:spLocks/>
            </p:cNvSpPr>
            <p:nvPr/>
          </p:nvSpPr>
          <p:spPr bwMode="auto">
            <a:xfrm>
              <a:off x="5427800" y="2599322"/>
              <a:ext cx="92825" cy="199533"/>
            </a:xfrm>
            <a:custGeom>
              <a:avLst/>
              <a:gdLst>
                <a:gd name="T0" fmla="*/ 189 w 225425"/>
                <a:gd name="T1" fmla="*/ 0 h 723007"/>
                <a:gd name="T2" fmla="*/ 430 w 225425"/>
                <a:gd name="T3" fmla="*/ 2 h 723007"/>
                <a:gd name="T4" fmla="*/ 424 w 225425"/>
                <a:gd name="T5" fmla="*/ 95 h 723007"/>
                <a:gd name="T6" fmla="*/ 194 w 225425"/>
                <a:gd name="T7" fmla="*/ 136 h 723007"/>
                <a:gd name="T8" fmla="*/ 200 w 225425"/>
                <a:gd name="T9" fmla="*/ 178 h 723007"/>
                <a:gd name="T10" fmla="*/ 0 w 225425"/>
                <a:gd name="T11" fmla="*/ 178 h 723007"/>
                <a:gd name="T12" fmla="*/ 0 w 225425"/>
                <a:gd name="T13" fmla="*/ 113 h 723007"/>
                <a:gd name="T14" fmla="*/ 194 w 225425"/>
                <a:gd name="T15" fmla="*/ 83 h 723007"/>
                <a:gd name="T16" fmla="*/ 189 w 225425"/>
                <a:gd name="T17" fmla="*/ 0 h 72300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225425"/>
                <a:gd name="T28" fmla="*/ 0 h 723007"/>
                <a:gd name="T29" fmla="*/ 225425 w 225425"/>
                <a:gd name="T30" fmla="*/ 723007 h 723007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225425" h="723007">
                  <a:moveTo>
                    <a:pt x="99045" y="0"/>
                  </a:moveTo>
                  <a:lnTo>
                    <a:pt x="225425" y="5457"/>
                  </a:lnTo>
                  <a:cubicBezTo>
                    <a:pt x="224367" y="132457"/>
                    <a:pt x="223308" y="259457"/>
                    <a:pt x="222250" y="386457"/>
                  </a:cubicBezTo>
                  <a:lnTo>
                    <a:pt x="101600" y="554732"/>
                  </a:lnTo>
                  <a:cubicBezTo>
                    <a:pt x="102658" y="610824"/>
                    <a:pt x="103717" y="666915"/>
                    <a:pt x="104775" y="723007"/>
                  </a:cubicBezTo>
                  <a:lnTo>
                    <a:pt x="0" y="723007"/>
                  </a:lnTo>
                  <a:lnTo>
                    <a:pt x="0" y="459482"/>
                  </a:lnTo>
                  <a:lnTo>
                    <a:pt x="101600" y="335657"/>
                  </a:lnTo>
                  <a:cubicBezTo>
                    <a:pt x="100748" y="223771"/>
                    <a:pt x="99897" y="111886"/>
                    <a:pt x="99045" y="0"/>
                  </a:cubicBezTo>
                  <a:close/>
                </a:path>
              </a:pathLst>
            </a:custGeom>
            <a:solidFill>
              <a:srgbClr val="FFC000"/>
            </a:solidFill>
            <a:ln w="63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lIns="94538" tIns="47269" rIns="94538" bIns="47269"/>
            <a:lstStyle/>
            <a:p>
              <a:endParaRPr lang="ko-KR" altLang="en-US" sz="1633">
                <a:latin typeface="HY헤드라인M" pitchFamily="18" charset="-127"/>
                <a:ea typeface="HY헤드라인M" pitchFamily="18" charset="-127"/>
              </a:endParaRPr>
            </a:p>
          </p:txBody>
        </p:sp>
        <p:grpSp>
          <p:nvGrpSpPr>
            <p:cNvPr id="261" name="그룹 184"/>
            <p:cNvGrpSpPr>
              <a:grpSpLocks/>
            </p:cNvGrpSpPr>
            <p:nvPr/>
          </p:nvGrpSpPr>
          <p:grpSpPr bwMode="auto">
            <a:xfrm rot="10800000">
              <a:off x="5232868" y="2944124"/>
              <a:ext cx="196788" cy="189032"/>
              <a:chOff x="6120172" y="4036017"/>
              <a:chExt cx="468052" cy="401095"/>
            </a:xfrm>
          </p:grpSpPr>
          <p:sp>
            <p:nvSpPr>
              <p:cNvPr id="262" name="막힌 원호 261"/>
              <p:cNvSpPr/>
              <p:nvPr/>
            </p:nvSpPr>
            <p:spPr bwMode="auto">
              <a:xfrm rot="5400000">
                <a:off x="6137844" y="4036913"/>
                <a:ext cx="397382" cy="432727"/>
              </a:xfrm>
              <a:prstGeom prst="blockArc">
                <a:avLst>
                  <a:gd name="adj1" fmla="val 11851644"/>
                  <a:gd name="adj2" fmla="val 41615"/>
                  <a:gd name="adj3" fmla="val 19007"/>
                </a:avLst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 marL="392269" indent="-392269">
                  <a:defRPr/>
                </a:pPr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263" name="타원 181"/>
              <p:cNvSpPr>
                <a:spLocks noChangeArrowheads="1"/>
              </p:cNvSpPr>
              <p:nvPr/>
            </p:nvSpPr>
            <p:spPr bwMode="auto">
              <a:xfrm>
                <a:off x="6312097" y="4036017"/>
                <a:ext cx="72008" cy="72008"/>
              </a:xfrm>
              <a:prstGeom prst="ellipse">
                <a:avLst/>
              </a:prstGeom>
              <a:solidFill>
                <a:schemeClr val="accent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264" name="타원 182"/>
              <p:cNvSpPr>
                <a:spLocks noChangeArrowheads="1"/>
              </p:cNvSpPr>
              <p:nvPr/>
            </p:nvSpPr>
            <p:spPr bwMode="auto">
              <a:xfrm>
                <a:off x="6259137" y="4362723"/>
                <a:ext cx="72008" cy="72008"/>
              </a:xfrm>
              <a:prstGeom prst="ellipse">
                <a:avLst/>
              </a:prstGeom>
              <a:solidFill>
                <a:schemeClr val="accent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265" name="타원 183"/>
              <p:cNvSpPr>
                <a:spLocks noChangeArrowheads="1"/>
              </p:cNvSpPr>
              <p:nvPr/>
            </p:nvSpPr>
            <p:spPr bwMode="auto">
              <a:xfrm>
                <a:off x="6422231" y="4153842"/>
                <a:ext cx="165993" cy="151458"/>
              </a:xfrm>
              <a:prstGeom prst="ellipse">
                <a:avLst/>
              </a:prstGeom>
              <a:solidFill>
                <a:srgbClr val="92D050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</p:grpSp>
        <p:grpSp>
          <p:nvGrpSpPr>
            <p:cNvPr id="271" name="그룹 134"/>
            <p:cNvGrpSpPr>
              <a:grpSpLocks/>
            </p:cNvGrpSpPr>
            <p:nvPr/>
          </p:nvGrpSpPr>
          <p:grpSpPr bwMode="auto">
            <a:xfrm>
              <a:off x="3183299" y="3329193"/>
              <a:ext cx="289613" cy="290549"/>
              <a:chOff x="3131841" y="1484784"/>
              <a:chExt cx="1008111" cy="1080120"/>
            </a:xfrm>
          </p:grpSpPr>
          <p:sp>
            <p:nvSpPr>
              <p:cNvPr id="272" name="모서리가 둥근 직사각형 271"/>
              <p:cNvSpPr/>
              <p:nvPr/>
            </p:nvSpPr>
            <p:spPr>
              <a:xfrm>
                <a:off x="3131841" y="1484784"/>
                <a:ext cx="290799" cy="292806"/>
              </a:xfrm>
              <a:prstGeom prst="roundRect">
                <a:avLst/>
              </a:prstGeom>
              <a:solidFill>
                <a:srgbClr val="4BACC6">
                  <a:lumMod val="75000"/>
                </a:srgbClr>
              </a:solidFill>
              <a:ln w="12700" cap="flat" cmpd="sng" algn="ctr">
                <a:solidFill>
                  <a:sysClr val="windowText" lastClr="000000">
                    <a:lumMod val="50000"/>
                    <a:lumOff val="50000"/>
                  </a:sysClr>
                </a:solidFill>
                <a:prstDash val="solid"/>
              </a:ln>
              <a:effectLst/>
            </p:spPr>
            <p:txBody>
              <a:bodyPr anchor="ctr"/>
              <a:lstStyle/>
              <a:p>
                <a:pPr latinLnBrk="0">
                  <a:defRPr/>
                </a:pPr>
                <a:endParaRPr lang="ko-KR" altLang="en-US" sz="1633" kern="0" dirty="0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273" name="모서리가 둥근 직사각형 272"/>
              <p:cNvSpPr/>
              <p:nvPr/>
            </p:nvSpPr>
            <p:spPr>
              <a:xfrm>
                <a:off x="3849149" y="1484784"/>
                <a:ext cx="290803" cy="292806"/>
              </a:xfrm>
              <a:prstGeom prst="roundRect">
                <a:avLst/>
              </a:prstGeom>
              <a:solidFill>
                <a:srgbClr val="4BACC6">
                  <a:lumMod val="75000"/>
                </a:srgbClr>
              </a:solidFill>
              <a:ln w="12700" cap="flat" cmpd="sng" algn="ctr">
                <a:solidFill>
                  <a:sysClr val="windowText" lastClr="000000">
                    <a:lumMod val="50000"/>
                    <a:lumOff val="50000"/>
                  </a:sysClr>
                </a:solidFill>
                <a:prstDash val="solid"/>
              </a:ln>
              <a:effectLst/>
            </p:spPr>
            <p:txBody>
              <a:bodyPr anchor="ctr"/>
              <a:lstStyle/>
              <a:p>
                <a:pPr latinLnBrk="0">
                  <a:defRPr/>
                </a:pPr>
                <a:endParaRPr lang="ko-KR" altLang="en-US" sz="1633" kern="0" dirty="0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274" name="모서리가 둥근 직사각형 273"/>
              <p:cNvSpPr/>
              <p:nvPr/>
            </p:nvSpPr>
            <p:spPr>
              <a:xfrm>
                <a:off x="3131841" y="2272102"/>
                <a:ext cx="290799" cy="292802"/>
              </a:xfrm>
              <a:prstGeom prst="roundRect">
                <a:avLst/>
              </a:prstGeom>
              <a:solidFill>
                <a:srgbClr val="4BACC6">
                  <a:lumMod val="75000"/>
                </a:srgbClr>
              </a:solidFill>
              <a:ln w="12700" cap="flat" cmpd="sng" algn="ctr">
                <a:solidFill>
                  <a:sysClr val="windowText" lastClr="000000">
                    <a:lumMod val="50000"/>
                    <a:lumOff val="50000"/>
                  </a:sysClr>
                </a:solidFill>
                <a:prstDash val="solid"/>
              </a:ln>
              <a:effectLst/>
            </p:spPr>
            <p:txBody>
              <a:bodyPr anchor="ctr"/>
              <a:lstStyle/>
              <a:p>
                <a:pPr latinLnBrk="0">
                  <a:defRPr/>
                </a:pPr>
                <a:endParaRPr lang="ko-KR" altLang="en-US" sz="1633" kern="0" dirty="0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275" name="모서리가 둥근 직사각형 274"/>
              <p:cNvSpPr/>
              <p:nvPr/>
            </p:nvSpPr>
            <p:spPr>
              <a:xfrm>
                <a:off x="3849149" y="2272102"/>
                <a:ext cx="290803" cy="292802"/>
              </a:xfrm>
              <a:prstGeom prst="roundRect">
                <a:avLst/>
              </a:prstGeom>
              <a:solidFill>
                <a:srgbClr val="4BACC6">
                  <a:lumMod val="75000"/>
                </a:srgbClr>
              </a:solidFill>
              <a:ln w="12700" cap="flat" cmpd="sng" algn="ctr">
                <a:solidFill>
                  <a:sysClr val="windowText" lastClr="000000">
                    <a:lumMod val="50000"/>
                    <a:lumOff val="50000"/>
                  </a:sysClr>
                </a:solidFill>
                <a:prstDash val="solid"/>
              </a:ln>
              <a:effectLst/>
            </p:spPr>
            <p:txBody>
              <a:bodyPr anchor="ctr"/>
              <a:lstStyle/>
              <a:p>
                <a:pPr latinLnBrk="0">
                  <a:defRPr/>
                </a:pPr>
                <a:endParaRPr lang="ko-KR" altLang="en-US" sz="1633" kern="0" dirty="0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276" name="직사각형 275"/>
              <p:cNvSpPr/>
              <p:nvPr/>
            </p:nvSpPr>
            <p:spPr>
              <a:xfrm>
                <a:off x="3202924" y="1556360"/>
                <a:ext cx="865941" cy="936972"/>
              </a:xfrm>
              <a:prstGeom prst="rect">
                <a:avLst/>
              </a:prstGeom>
              <a:solidFill>
                <a:sysClr val="window" lastClr="FFFFFF">
                  <a:lumMod val="75000"/>
                </a:sysClr>
              </a:solidFill>
              <a:ln w="15875" cap="flat" cmpd="sng" algn="ctr">
                <a:solidFill>
                  <a:sysClr val="windowText" lastClr="000000">
                    <a:lumMod val="65000"/>
                    <a:lumOff val="35000"/>
                  </a:sysClr>
                </a:solidFill>
                <a:prstDash val="solid"/>
              </a:ln>
              <a:effectLst/>
            </p:spPr>
            <p:txBody>
              <a:bodyPr anchor="ctr"/>
              <a:lstStyle/>
              <a:p>
                <a:pPr latinLnBrk="0">
                  <a:defRPr/>
                </a:pPr>
                <a:endParaRPr lang="ko-KR" altLang="en-US" sz="1633" kern="0" dirty="0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cxnSp>
            <p:nvCxnSpPr>
              <p:cNvPr id="277" name="직선 연결선 140"/>
              <p:cNvCxnSpPr>
                <a:cxnSpLocks noChangeShapeType="1"/>
              </p:cNvCxnSpPr>
              <p:nvPr/>
            </p:nvCxnSpPr>
            <p:spPr bwMode="auto">
              <a:xfrm flipH="1">
                <a:off x="3203848" y="1556792"/>
                <a:ext cx="864096" cy="936104"/>
              </a:xfrm>
              <a:prstGeom prst="line">
                <a:avLst/>
              </a:prstGeom>
              <a:noFill/>
              <a:ln w="9525" algn="ctr">
                <a:solidFill>
                  <a:srgbClr val="4A7EBB"/>
                </a:solidFill>
                <a:round/>
                <a:headEnd/>
                <a:tailEnd/>
              </a:ln>
            </p:spPr>
          </p:cxnSp>
          <p:cxnSp>
            <p:nvCxnSpPr>
              <p:cNvPr id="278" name="직선 연결선 141"/>
              <p:cNvCxnSpPr>
                <a:cxnSpLocks noChangeShapeType="1"/>
              </p:cNvCxnSpPr>
              <p:nvPr/>
            </p:nvCxnSpPr>
            <p:spPr bwMode="auto">
              <a:xfrm>
                <a:off x="3203848" y="1556792"/>
                <a:ext cx="864096" cy="936104"/>
              </a:xfrm>
              <a:prstGeom prst="line">
                <a:avLst/>
              </a:prstGeom>
              <a:noFill/>
              <a:ln w="9525" algn="ctr">
                <a:solidFill>
                  <a:srgbClr val="4A7EBB"/>
                </a:solidFill>
                <a:round/>
                <a:headEnd/>
                <a:tailEnd/>
              </a:ln>
            </p:spPr>
          </p:cxnSp>
        </p:grpSp>
        <p:grpSp>
          <p:nvGrpSpPr>
            <p:cNvPr id="279" name="그룹 134"/>
            <p:cNvGrpSpPr>
              <a:grpSpLocks/>
            </p:cNvGrpSpPr>
            <p:nvPr/>
          </p:nvGrpSpPr>
          <p:grpSpPr bwMode="auto">
            <a:xfrm>
              <a:off x="3183299" y="3010640"/>
              <a:ext cx="289613" cy="292299"/>
              <a:chOff x="3131841" y="1484784"/>
              <a:chExt cx="1008111" cy="1080120"/>
            </a:xfrm>
          </p:grpSpPr>
          <p:sp>
            <p:nvSpPr>
              <p:cNvPr id="280" name="모서리가 둥근 직사각형 279"/>
              <p:cNvSpPr/>
              <p:nvPr/>
            </p:nvSpPr>
            <p:spPr>
              <a:xfrm>
                <a:off x="3131841" y="1484784"/>
                <a:ext cx="290799" cy="291052"/>
              </a:xfrm>
              <a:prstGeom prst="roundRect">
                <a:avLst/>
              </a:prstGeom>
              <a:solidFill>
                <a:srgbClr val="4BACC6">
                  <a:lumMod val="75000"/>
                </a:srgbClr>
              </a:solidFill>
              <a:ln w="12700" cap="flat" cmpd="sng" algn="ctr">
                <a:solidFill>
                  <a:sysClr val="windowText" lastClr="000000">
                    <a:lumMod val="50000"/>
                    <a:lumOff val="50000"/>
                  </a:sysClr>
                </a:solidFill>
                <a:prstDash val="solid"/>
              </a:ln>
              <a:effectLst/>
            </p:spPr>
            <p:txBody>
              <a:bodyPr anchor="ctr"/>
              <a:lstStyle/>
              <a:p>
                <a:pPr latinLnBrk="0">
                  <a:defRPr/>
                </a:pPr>
                <a:endParaRPr lang="ko-KR" altLang="en-US" sz="1633" kern="0" dirty="0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281" name="모서리가 둥근 직사각형 280"/>
              <p:cNvSpPr/>
              <p:nvPr/>
            </p:nvSpPr>
            <p:spPr>
              <a:xfrm>
                <a:off x="3849149" y="1484784"/>
                <a:ext cx="290803" cy="291052"/>
              </a:xfrm>
              <a:prstGeom prst="roundRect">
                <a:avLst/>
              </a:prstGeom>
              <a:solidFill>
                <a:srgbClr val="4BACC6">
                  <a:lumMod val="75000"/>
                </a:srgbClr>
              </a:solidFill>
              <a:ln w="12700" cap="flat" cmpd="sng" algn="ctr">
                <a:solidFill>
                  <a:sysClr val="windowText" lastClr="000000">
                    <a:lumMod val="50000"/>
                    <a:lumOff val="50000"/>
                  </a:sysClr>
                </a:solidFill>
                <a:prstDash val="solid"/>
              </a:ln>
              <a:effectLst/>
            </p:spPr>
            <p:txBody>
              <a:bodyPr anchor="ctr"/>
              <a:lstStyle/>
              <a:p>
                <a:pPr latinLnBrk="0">
                  <a:defRPr/>
                </a:pPr>
                <a:endParaRPr lang="ko-KR" altLang="en-US" sz="1633" kern="0" dirty="0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282" name="모서리가 둥근 직사각형 281"/>
              <p:cNvSpPr/>
              <p:nvPr/>
            </p:nvSpPr>
            <p:spPr>
              <a:xfrm>
                <a:off x="3131841" y="2273852"/>
                <a:ext cx="290799" cy="291052"/>
              </a:xfrm>
              <a:prstGeom prst="roundRect">
                <a:avLst/>
              </a:prstGeom>
              <a:solidFill>
                <a:srgbClr val="4BACC6">
                  <a:lumMod val="75000"/>
                </a:srgbClr>
              </a:solidFill>
              <a:ln w="12700" cap="flat" cmpd="sng" algn="ctr">
                <a:solidFill>
                  <a:sysClr val="windowText" lastClr="000000">
                    <a:lumMod val="50000"/>
                    <a:lumOff val="50000"/>
                  </a:sysClr>
                </a:solidFill>
                <a:prstDash val="solid"/>
              </a:ln>
              <a:effectLst/>
            </p:spPr>
            <p:txBody>
              <a:bodyPr anchor="ctr"/>
              <a:lstStyle/>
              <a:p>
                <a:pPr latinLnBrk="0">
                  <a:defRPr/>
                </a:pPr>
                <a:endParaRPr lang="ko-KR" altLang="en-US" sz="1633" kern="0" dirty="0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283" name="모서리가 둥근 직사각형 282"/>
              <p:cNvSpPr/>
              <p:nvPr/>
            </p:nvSpPr>
            <p:spPr>
              <a:xfrm>
                <a:off x="3849149" y="2273852"/>
                <a:ext cx="290803" cy="291052"/>
              </a:xfrm>
              <a:prstGeom prst="roundRect">
                <a:avLst/>
              </a:prstGeom>
              <a:solidFill>
                <a:srgbClr val="4BACC6">
                  <a:lumMod val="75000"/>
                </a:srgbClr>
              </a:solidFill>
              <a:ln w="12700" cap="flat" cmpd="sng" algn="ctr">
                <a:solidFill>
                  <a:sysClr val="windowText" lastClr="000000">
                    <a:lumMod val="50000"/>
                    <a:lumOff val="50000"/>
                  </a:sysClr>
                </a:solidFill>
                <a:prstDash val="solid"/>
              </a:ln>
              <a:effectLst/>
            </p:spPr>
            <p:txBody>
              <a:bodyPr anchor="ctr"/>
              <a:lstStyle/>
              <a:p>
                <a:pPr latinLnBrk="0">
                  <a:defRPr/>
                </a:pPr>
                <a:endParaRPr lang="ko-KR" altLang="en-US" sz="1633" kern="0" dirty="0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284" name="직사각형 283"/>
              <p:cNvSpPr/>
              <p:nvPr/>
            </p:nvSpPr>
            <p:spPr>
              <a:xfrm>
                <a:off x="3202924" y="1555932"/>
                <a:ext cx="865941" cy="937825"/>
              </a:xfrm>
              <a:prstGeom prst="rect">
                <a:avLst/>
              </a:prstGeom>
              <a:solidFill>
                <a:sysClr val="window" lastClr="FFFFFF">
                  <a:lumMod val="75000"/>
                </a:sysClr>
              </a:solidFill>
              <a:ln w="15875" cap="flat" cmpd="sng" algn="ctr">
                <a:solidFill>
                  <a:sysClr val="windowText" lastClr="000000">
                    <a:lumMod val="65000"/>
                    <a:lumOff val="35000"/>
                  </a:sysClr>
                </a:solidFill>
                <a:prstDash val="solid"/>
              </a:ln>
              <a:effectLst/>
            </p:spPr>
            <p:txBody>
              <a:bodyPr anchor="ctr"/>
              <a:lstStyle/>
              <a:p>
                <a:pPr latinLnBrk="0">
                  <a:defRPr/>
                </a:pPr>
                <a:endParaRPr lang="ko-KR" altLang="en-US" sz="1633" kern="0" dirty="0">
                  <a:solidFill>
                    <a:sysClr val="window" lastClr="FFFFFF"/>
                  </a:solidFill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cxnSp>
            <p:nvCxnSpPr>
              <p:cNvPr id="285" name="직선 연결선 140"/>
              <p:cNvCxnSpPr>
                <a:cxnSpLocks noChangeShapeType="1"/>
              </p:cNvCxnSpPr>
              <p:nvPr/>
            </p:nvCxnSpPr>
            <p:spPr bwMode="auto">
              <a:xfrm flipH="1">
                <a:off x="3203848" y="1556792"/>
                <a:ext cx="864096" cy="936104"/>
              </a:xfrm>
              <a:prstGeom prst="line">
                <a:avLst/>
              </a:prstGeom>
              <a:noFill/>
              <a:ln w="9525" algn="ctr">
                <a:solidFill>
                  <a:srgbClr val="4A7EBB"/>
                </a:solidFill>
                <a:round/>
                <a:headEnd/>
                <a:tailEnd/>
              </a:ln>
            </p:spPr>
          </p:cxnSp>
          <p:cxnSp>
            <p:nvCxnSpPr>
              <p:cNvPr id="286" name="직선 연결선 141"/>
              <p:cNvCxnSpPr>
                <a:cxnSpLocks noChangeShapeType="1"/>
              </p:cNvCxnSpPr>
              <p:nvPr/>
            </p:nvCxnSpPr>
            <p:spPr bwMode="auto">
              <a:xfrm>
                <a:off x="3203848" y="1556792"/>
                <a:ext cx="864096" cy="936104"/>
              </a:xfrm>
              <a:prstGeom prst="line">
                <a:avLst/>
              </a:prstGeom>
              <a:noFill/>
              <a:ln w="9525" algn="ctr">
                <a:solidFill>
                  <a:srgbClr val="4A7EBB"/>
                </a:solidFill>
                <a:round/>
                <a:headEnd/>
                <a:tailEnd/>
              </a:ln>
            </p:spPr>
          </p:cxnSp>
        </p:grpSp>
        <p:grpSp>
          <p:nvGrpSpPr>
            <p:cNvPr id="287" name="그룹 184"/>
            <p:cNvGrpSpPr>
              <a:grpSpLocks/>
            </p:cNvGrpSpPr>
            <p:nvPr/>
          </p:nvGrpSpPr>
          <p:grpSpPr bwMode="auto">
            <a:xfrm rot="-5400000">
              <a:off x="3531398" y="3184309"/>
              <a:ext cx="183781" cy="200501"/>
              <a:chOff x="6120172" y="4036017"/>
              <a:chExt cx="468052" cy="401095"/>
            </a:xfrm>
          </p:grpSpPr>
          <p:sp>
            <p:nvSpPr>
              <p:cNvPr id="288" name="막힌 원호 287"/>
              <p:cNvSpPr/>
              <p:nvPr/>
            </p:nvSpPr>
            <p:spPr bwMode="auto">
              <a:xfrm rot="5400000">
                <a:off x="6137678" y="4022227"/>
                <a:ext cx="397380" cy="432391"/>
              </a:xfrm>
              <a:prstGeom prst="blockArc">
                <a:avLst>
                  <a:gd name="adj1" fmla="val 11851644"/>
                  <a:gd name="adj2" fmla="val 41615"/>
                  <a:gd name="adj3" fmla="val 19007"/>
                </a:avLst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pPr marL="392269" indent="-392269">
                  <a:defRPr/>
                </a:pPr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289" name="타원 181"/>
              <p:cNvSpPr>
                <a:spLocks noChangeArrowheads="1"/>
              </p:cNvSpPr>
              <p:nvPr/>
            </p:nvSpPr>
            <p:spPr bwMode="auto">
              <a:xfrm>
                <a:off x="6312097" y="4036017"/>
                <a:ext cx="72008" cy="72008"/>
              </a:xfrm>
              <a:prstGeom prst="ellipse">
                <a:avLst/>
              </a:prstGeom>
              <a:solidFill>
                <a:schemeClr val="accent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290" name="타원 182"/>
              <p:cNvSpPr>
                <a:spLocks noChangeArrowheads="1"/>
              </p:cNvSpPr>
              <p:nvPr/>
            </p:nvSpPr>
            <p:spPr bwMode="auto">
              <a:xfrm>
                <a:off x="6259137" y="4362723"/>
                <a:ext cx="72008" cy="72008"/>
              </a:xfrm>
              <a:prstGeom prst="ellipse">
                <a:avLst/>
              </a:prstGeom>
              <a:solidFill>
                <a:schemeClr val="accent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291" name="타원 183"/>
              <p:cNvSpPr>
                <a:spLocks noChangeArrowheads="1"/>
              </p:cNvSpPr>
              <p:nvPr/>
            </p:nvSpPr>
            <p:spPr bwMode="auto">
              <a:xfrm>
                <a:off x="6422231" y="4153842"/>
                <a:ext cx="165993" cy="151458"/>
              </a:xfrm>
              <a:prstGeom prst="ellipse">
                <a:avLst/>
              </a:prstGeom>
              <a:solidFill>
                <a:srgbClr val="92D050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</p:grpSp>
        <p:grpSp>
          <p:nvGrpSpPr>
            <p:cNvPr id="327" name="그룹 277"/>
            <p:cNvGrpSpPr>
              <a:grpSpLocks/>
            </p:cNvGrpSpPr>
            <p:nvPr/>
          </p:nvGrpSpPr>
          <p:grpSpPr bwMode="auto">
            <a:xfrm>
              <a:off x="2596650" y="2420792"/>
              <a:ext cx="129955" cy="239790"/>
              <a:chOff x="6660232" y="2343522"/>
              <a:chExt cx="214313" cy="416163"/>
            </a:xfrm>
          </p:grpSpPr>
          <p:sp>
            <p:nvSpPr>
              <p:cNvPr id="328" name="타원 167"/>
              <p:cNvSpPr>
                <a:spLocks noChangeArrowheads="1"/>
              </p:cNvSpPr>
              <p:nvPr/>
            </p:nvSpPr>
            <p:spPr bwMode="auto">
              <a:xfrm>
                <a:off x="6660232" y="2343522"/>
                <a:ext cx="214313" cy="209297"/>
              </a:xfrm>
              <a:prstGeom prst="ellipse">
                <a:avLst/>
              </a:prstGeom>
              <a:solidFill>
                <a:srgbClr val="00B0F0"/>
              </a:solidFill>
              <a:ln w="0" algn="ctr">
                <a:solidFill>
                  <a:srgbClr val="0070C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29" name="모서리가 둥근 직사각형 169"/>
              <p:cNvSpPr>
                <a:spLocks noChangeArrowheads="1"/>
              </p:cNvSpPr>
              <p:nvPr/>
            </p:nvSpPr>
            <p:spPr bwMode="auto">
              <a:xfrm>
                <a:off x="6676429" y="2356374"/>
                <a:ext cx="183697" cy="179397"/>
              </a:xfrm>
              <a:prstGeom prst="roundRect">
                <a:avLst>
                  <a:gd name="adj" fmla="val 16667"/>
                </a:avLst>
              </a:prstGeom>
              <a:solidFill>
                <a:srgbClr val="414FD7"/>
              </a:solidFill>
              <a:ln w="0" algn="ctr">
                <a:solidFill>
                  <a:srgbClr val="0070C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30" name="타원 171"/>
              <p:cNvSpPr>
                <a:spLocks noChangeArrowheads="1"/>
              </p:cNvSpPr>
              <p:nvPr/>
            </p:nvSpPr>
            <p:spPr bwMode="auto">
              <a:xfrm>
                <a:off x="6690848" y="2373422"/>
                <a:ext cx="19439" cy="18984"/>
              </a:xfrm>
              <a:prstGeom prst="ellipse">
                <a:avLst/>
              </a:prstGeom>
              <a:solidFill>
                <a:schemeClr val="accent1"/>
              </a:solidFill>
              <a:ln w="0" algn="ctr">
                <a:solidFill>
                  <a:srgbClr val="0070C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31" name="타원 172"/>
              <p:cNvSpPr>
                <a:spLocks noChangeArrowheads="1"/>
              </p:cNvSpPr>
              <p:nvPr/>
            </p:nvSpPr>
            <p:spPr bwMode="auto">
              <a:xfrm>
                <a:off x="6824694" y="2373422"/>
                <a:ext cx="19439" cy="18984"/>
              </a:xfrm>
              <a:prstGeom prst="ellipse">
                <a:avLst/>
              </a:prstGeom>
              <a:solidFill>
                <a:schemeClr val="accent1"/>
              </a:solidFill>
              <a:ln w="0" algn="ctr">
                <a:solidFill>
                  <a:srgbClr val="0070C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32" name="타원 173"/>
              <p:cNvSpPr>
                <a:spLocks noChangeArrowheads="1"/>
              </p:cNvSpPr>
              <p:nvPr/>
            </p:nvSpPr>
            <p:spPr bwMode="auto">
              <a:xfrm>
                <a:off x="6690848" y="2500929"/>
                <a:ext cx="19439" cy="18984"/>
              </a:xfrm>
              <a:prstGeom prst="ellipse">
                <a:avLst/>
              </a:prstGeom>
              <a:solidFill>
                <a:schemeClr val="accent1"/>
              </a:solidFill>
              <a:ln w="0" algn="ctr">
                <a:solidFill>
                  <a:srgbClr val="0070C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33" name="타원 174"/>
              <p:cNvSpPr>
                <a:spLocks noChangeArrowheads="1"/>
              </p:cNvSpPr>
              <p:nvPr/>
            </p:nvSpPr>
            <p:spPr bwMode="auto">
              <a:xfrm>
                <a:off x="6824694" y="2500929"/>
                <a:ext cx="19439" cy="18984"/>
              </a:xfrm>
              <a:prstGeom prst="ellipse">
                <a:avLst/>
              </a:prstGeom>
              <a:solidFill>
                <a:schemeClr val="accent1"/>
              </a:solidFill>
              <a:ln w="0" algn="ctr">
                <a:solidFill>
                  <a:srgbClr val="0070C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34" name="타원 175"/>
              <p:cNvSpPr>
                <a:spLocks noChangeArrowheads="1"/>
              </p:cNvSpPr>
              <p:nvPr/>
            </p:nvSpPr>
            <p:spPr bwMode="auto">
              <a:xfrm>
                <a:off x="6707292" y="2385526"/>
                <a:ext cx="122465" cy="119598"/>
              </a:xfrm>
              <a:prstGeom prst="ellipse">
                <a:avLst/>
              </a:prstGeom>
              <a:solidFill>
                <a:srgbClr val="C2B50A"/>
              </a:solidFill>
              <a:ln w="0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35" name="모서리가 둥근 직사각형 177"/>
              <p:cNvSpPr>
                <a:spLocks noChangeArrowheads="1"/>
              </p:cNvSpPr>
              <p:nvPr/>
            </p:nvSpPr>
            <p:spPr bwMode="auto">
              <a:xfrm>
                <a:off x="6745729" y="2463121"/>
                <a:ext cx="45719" cy="248330"/>
              </a:xfrm>
              <a:prstGeom prst="roundRect">
                <a:avLst>
                  <a:gd name="adj" fmla="val 16667"/>
                </a:avLst>
              </a:prstGeom>
              <a:solidFill>
                <a:srgbClr val="DDDDDD"/>
              </a:solidFill>
              <a:ln w="0" algn="ctr">
                <a:solidFill>
                  <a:srgbClr val="C2B50A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36" name="타원 178"/>
              <p:cNvSpPr>
                <a:spLocks noChangeArrowheads="1"/>
              </p:cNvSpPr>
              <p:nvPr/>
            </p:nvSpPr>
            <p:spPr bwMode="auto">
              <a:xfrm>
                <a:off x="6733613" y="2408594"/>
                <a:ext cx="71840" cy="74114"/>
              </a:xfrm>
              <a:prstGeom prst="ellipse">
                <a:avLst/>
              </a:prstGeom>
              <a:solidFill>
                <a:srgbClr val="FFC000"/>
              </a:solidFill>
              <a:ln w="0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37" name="모서리가 둥근 직사각형 179"/>
              <p:cNvSpPr>
                <a:spLocks noChangeArrowheads="1"/>
              </p:cNvSpPr>
              <p:nvPr/>
            </p:nvSpPr>
            <p:spPr bwMode="auto">
              <a:xfrm>
                <a:off x="6739931" y="2640087"/>
                <a:ext cx="61232" cy="119598"/>
              </a:xfrm>
              <a:prstGeom prst="roundRect">
                <a:avLst>
                  <a:gd name="adj" fmla="val 16667"/>
                </a:avLst>
              </a:prstGeom>
              <a:solidFill>
                <a:srgbClr val="C2B50A"/>
              </a:solidFill>
              <a:ln w="0" algn="ctr">
                <a:solidFill>
                  <a:srgbClr val="8B8207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</p:grpSp>
        <p:grpSp>
          <p:nvGrpSpPr>
            <p:cNvPr id="338" name="그룹 302"/>
            <p:cNvGrpSpPr>
              <a:grpSpLocks/>
            </p:cNvGrpSpPr>
            <p:nvPr/>
          </p:nvGrpSpPr>
          <p:grpSpPr bwMode="auto">
            <a:xfrm>
              <a:off x="4445717" y="2420792"/>
              <a:ext cx="129955" cy="239790"/>
              <a:chOff x="6660232" y="2343522"/>
              <a:chExt cx="214313" cy="416163"/>
            </a:xfrm>
          </p:grpSpPr>
          <p:sp>
            <p:nvSpPr>
              <p:cNvPr id="339" name="타원 167"/>
              <p:cNvSpPr>
                <a:spLocks noChangeArrowheads="1"/>
              </p:cNvSpPr>
              <p:nvPr/>
            </p:nvSpPr>
            <p:spPr bwMode="auto">
              <a:xfrm>
                <a:off x="6660232" y="2343522"/>
                <a:ext cx="214313" cy="209297"/>
              </a:xfrm>
              <a:prstGeom prst="ellipse">
                <a:avLst/>
              </a:prstGeom>
              <a:solidFill>
                <a:srgbClr val="00B0F0"/>
              </a:solidFill>
              <a:ln w="0" algn="ctr">
                <a:solidFill>
                  <a:srgbClr val="0070C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40" name="모서리가 둥근 직사각형 169"/>
              <p:cNvSpPr>
                <a:spLocks noChangeArrowheads="1"/>
              </p:cNvSpPr>
              <p:nvPr/>
            </p:nvSpPr>
            <p:spPr bwMode="auto">
              <a:xfrm>
                <a:off x="6676429" y="2356374"/>
                <a:ext cx="183697" cy="179397"/>
              </a:xfrm>
              <a:prstGeom prst="roundRect">
                <a:avLst>
                  <a:gd name="adj" fmla="val 16667"/>
                </a:avLst>
              </a:prstGeom>
              <a:solidFill>
                <a:srgbClr val="414FD7"/>
              </a:solidFill>
              <a:ln w="0" algn="ctr">
                <a:solidFill>
                  <a:srgbClr val="0070C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41" name="타원 171"/>
              <p:cNvSpPr>
                <a:spLocks noChangeArrowheads="1"/>
              </p:cNvSpPr>
              <p:nvPr/>
            </p:nvSpPr>
            <p:spPr bwMode="auto">
              <a:xfrm>
                <a:off x="6690848" y="2373422"/>
                <a:ext cx="19439" cy="18984"/>
              </a:xfrm>
              <a:prstGeom prst="ellipse">
                <a:avLst/>
              </a:prstGeom>
              <a:solidFill>
                <a:schemeClr val="accent1"/>
              </a:solidFill>
              <a:ln w="0" algn="ctr">
                <a:solidFill>
                  <a:srgbClr val="0070C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42" name="타원 172"/>
              <p:cNvSpPr>
                <a:spLocks noChangeArrowheads="1"/>
              </p:cNvSpPr>
              <p:nvPr/>
            </p:nvSpPr>
            <p:spPr bwMode="auto">
              <a:xfrm>
                <a:off x="6824694" y="2373422"/>
                <a:ext cx="19439" cy="18984"/>
              </a:xfrm>
              <a:prstGeom prst="ellipse">
                <a:avLst/>
              </a:prstGeom>
              <a:solidFill>
                <a:schemeClr val="accent1"/>
              </a:solidFill>
              <a:ln w="0" algn="ctr">
                <a:solidFill>
                  <a:srgbClr val="0070C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43" name="타원 173"/>
              <p:cNvSpPr>
                <a:spLocks noChangeArrowheads="1"/>
              </p:cNvSpPr>
              <p:nvPr/>
            </p:nvSpPr>
            <p:spPr bwMode="auto">
              <a:xfrm>
                <a:off x="6690848" y="2500929"/>
                <a:ext cx="19439" cy="18984"/>
              </a:xfrm>
              <a:prstGeom prst="ellipse">
                <a:avLst/>
              </a:prstGeom>
              <a:solidFill>
                <a:schemeClr val="accent1"/>
              </a:solidFill>
              <a:ln w="0" algn="ctr">
                <a:solidFill>
                  <a:srgbClr val="0070C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44" name="타원 174"/>
              <p:cNvSpPr>
                <a:spLocks noChangeArrowheads="1"/>
              </p:cNvSpPr>
              <p:nvPr/>
            </p:nvSpPr>
            <p:spPr bwMode="auto">
              <a:xfrm>
                <a:off x="6824694" y="2500929"/>
                <a:ext cx="19439" cy="18984"/>
              </a:xfrm>
              <a:prstGeom prst="ellipse">
                <a:avLst/>
              </a:prstGeom>
              <a:solidFill>
                <a:schemeClr val="accent1"/>
              </a:solidFill>
              <a:ln w="0" algn="ctr">
                <a:solidFill>
                  <a:srgbClr val="0070C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45" name="타원 175"/>
              <p:cNvSpPr>
                <a:spLocks noChangeArrowheads="1"/>
              </p:cNvSpPr>
              <p:nvPr/>
            </p:nvSpPr>
            <p:spPr bwMode="auto">
              <a:xfrm>
                <a:off x="6707292" y="2385526"/>
                <a:ext cx="122465" cy="119598"/>
              </a:xfrm>
              <a:prstGeom prst="ellipse">
                <a:avLst/>
              </a:prstGeom>
              <a:solidFill>
                <a:srgbClr val="C2B50A"/>
              </a:solidFill>
              <a:ln w="0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46" name="모서리가 둥근 직사각형 177"/>
              <p:cNvSpPr>
                <a:spLocks noChangeArrowheads="1"/>
              </p:cNvSpPr>
              <p:nvPr/>
            </p:nvSpPr>
            <p:spPr bwMode="auto">
              <a:xfrm>
                <a:off x="6745729" y="2463121"/>
                <a:ext cx="45719" cy="248330"/>
              </a:xfrm>
              <a:prstGeom prst="roundRect">
                <a:avLst>
                  <a:gd name="adj" fmla="val 16667"/>
                </a:avLst>
              </a:prstGeom>
              <a:solidFill>
                <a:srgbClr val="DDDDDD"/>
              </a:solidFill>
              <a:ln w="0" algn="ctr">
                <a:solidFill>
                  <a:srgbClr val="C2B50A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47" name="타원 178"/>
              <p:cNvSpPr>
                <a:spLocks noChangeArrowheads="1"/>
              </p:cNvSpPr>
              <p:nvPr/>
            </p:nvSpPr>
            <p:spPr bwMode="auto">
              <a:xfrm>
                <a:off x="6733613" y="2408594"/>
                <a:ext cx="71840" cy="74114"/>
              </a:xfrm>
              <a:prstGeom prst="ellipse">
                <a:avLst/>
              </a:prstGeom>
              <a:solidFill>
                <a:srgbClr val="FFC000"/>
              </a:solidFill>
              <a:ln w="0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48" name="모서리가 둥근 직사각형 179"/>
              <p:cNvSpPr>
                <a:spLocks noChangeArrowheads="1"/>
              </p:cNvSpPr>
              <p:nvPr/>
            </p:nvSpPr>
            <p:spPr bwMode="auto">
              <a:xfrm>
                <a:off x="6739931" y="2640087"/>
                <a:ext cx="61232" cy="119598"/>
              </a:xfrm>
              <a:prstGeom prst="roundRect">
                <a:avLst>
                  <a:gd name="adj" fmla="val 16667"/>
                </a:avLst>
              </a:prstGeom>
              <a:solidFill>
                <a:srgbClr val="C2B50A"/>
              </a:solidFill>
              <a:ln w="0" algn="ctr">
                <a:solidFill>
                  <a:srgbClr val="8B8207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</p:grpSp>
        <p:grpSp>
          <p:nvGrpSpPr>
            <p:cNvPr id="349" name="그룹 326"/>
            <p:cNvGrpSpPr>
              <a:grpSpLocks/>
            </p:cNvGrpSpPr>
            <p:nvPr/>
          </p:nvGrpSpPr>
          <p:grpSpPr bwMode="auto">
            <a:xfrm>
              <a:off x="5104770" y="2420792"/>
              <a:ext cx="129955" cy="239790"/>
              <a:chOff x="6660232" y="2343522"/>
              <a:chExt cx="214313" cy="416163"/>
            </a:xfrm>
          </p:grpSpPr>
          <p:sp>
            <p:nvSpPr>
              <p:cNvPr id="350" name="타원 167"/>
              <p:cNvSpPr>
                <a:spLocks noChangeArrowheads="1"/>
              </p:cNvSpPr>
              <p:nvPr/>
            </p:nvSpPr>
            <p:spPr bwMode="auto">
              <a:xfrm>
                <a:off x="6660232" y="2343522"/>
                <a:ext cx="214313" cy="209297"/>
              </a:xfrm>
              <a:prstGeom prst="ellipse">
                <a:avLst/>
              </a:prstGeom>
              <a:solidFill>
                <a:srgbClr val="00B0F0"/>
              </a:solidFill>
              <a:ln w="0" algn="ctr">
                <a:solidFill>
                  <a:srgbClr val="0070C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51" name="모서리가 둥근 직사각형 169"/>
              <p:cNvSpPr>
                <a:spLocks noChangeArrowheads="1"/>
              </p:cNvSpPr>
              <p:nvPr/>
            </p:nvSpPr>
            <p:spPr bwMode="auto">
              <a:xfrm>
                <a:off x="6676429" y="2356374"/>
                <a:ext cx="183697" cy="179397"/>
              </a:xfrm>
              <a:prstGeom prst="roundRect">
                <a:avLst>
                  <a:gd name="adj" fmla="val 16667"/>
                </a:avLst>
              </a:prstGeom>
              <a:solidFill>
                <a:srgbClr val="414FD7"/>
              </a:solidFill>
              <a:ln w="0" algn="ctr">
                <a:solidFill>
                  <a:srgbClr val="0070C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52" name="타원 171"/>
              <p:cNvSpPr>
                <a:spLocks noChangeArrowheads="1"/>
              </p:cNvSpPr>
              <p:nvPr/>
            </p:nvSpPr>
            <p:spPr bwMode="auto">
              <a:xfrm>
                <a:off x="6690848" y="2373422"/>
                <a:ext cx="19439" cy="18984"/>
              </a:xfrm>
              <a:prstGeom prst="ellipse">
                <a:avLst/>
              </a:prstGeom>
              <a:solidFill>
                <a:schemeClr val="accent1"/>
              </a:solidFill>
              <a:ln w="0" algn="ctr">
                <a:solidFill>
                  <a:srgbClr val="0070C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53" name="타원 172"/>
              <p:cNvSpPr>
                <a:spLocks noChangeArrowheads="1"/>
              </p:cNvSpPr>
              <p:nvPr/>
            </p:nvSpPr>
            <p:spPr bwMode="auto">
              <a:xfrm>
                <a:off x="6824694" y="2373422"/>
                <a:ext cx="19439" cy="18984"/>
              </a:xfrm>
              <a:prstGeom prst="ellipse">
                <a:avLst/>
              </a:prstGeom>
              <a:solidFill>
                <a:schemeClr val="accent1"/>
              </a:solidFill>
              <a:ln w="0" algn="ctr">
                <a:solidFill>
                  <a:srgbClr val="0070C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54" name="타원 173"/>
              <p:cNvSpPr>
                <a:spLocks noChangeArrowheads="1"/>
              </p:cNvSpPr>
              <p:nvPr/>
            </p:nvSpPr>
            <p:spPr bwMode="auto">
              <a:xfrm>
                <a:off x="6690848" y="2500929"/>
                <a:ext cx="19439" cy="18984"/>
              </a:xfrm>
              <a:prstGeom prst="ellipse">
                <a:avLst/>
              </a:prstGeom>
              <a:solidFill>
                <a:schemeClr val="accent1"/>
              </a:solidFill>
              <a:ln w="0" algn="ctr">
                <a:solidFill>
                  <a:srgbClr val="0070C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55" name="타원 174"/>
              <p:cNvSpPr>
                <a:spLocks noChangeArrowheads="1"/>
              </p:cNvSpPr>
              <p:nvPr/>
            </p:nvSpPr>
            <p:spPr bwMode="auto">
              <a:xfrm>
                <a:off x="6824694" y="2500929"/>
                <a:ext cx="19439" cy="18984"/>
              </a:xfrm>
              <a:prstGeom prst="ellipse">
                <a:avLst/>
              </a:prstGeom>
              <a:solidFill>
                <a:schemeClr val="accent1"/>
              </a:solidFill>
              <a:ln w="0" algn="ctr">
                <a:solidFill>
                  <a:srgbClr val="0070C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56" name="타원 175"/>
              <p:cNvSpPr>
                <a:spLocks noChangeArrowheads="1"/>
              </p:cNvSpPr>
              <p:nvPr/>
            </p:nvSpPr>
            <p:spPr bwMode="auto">
              <a:xfrm>
                <a:off x="6707292" y="2385526"/>
                <a:ext cx="122465" cy="119598"/>
              </a:xfrm>
              <a:prstGeom prst="ellipse">
                <a:avLst/>
              </a:prstGeom>
              <a:solidFill>
                <a:srgbClr val="C2B50A"/>
              </a:solidFill>
              <a:ln w="0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57" name="모서리가 둥근 직사각형 177"/>
              <p:cNvSpPr>
                <a:spLocks noChangeArrowheads="1"/>
              </p:cNvSpPr>
              <p:nvPr/>
            </p:nvSpPr>
            <p:spPr bwMode="auto">
              <a:xfrm>
                <a:off x="6745729" y="2463121"/>
                <a:ext cx="45719" cy="248330"/>
              </a:xfrm>
              <a:prstGeom prst="roundRect">
                <a:avLst>
                  <a:gd name="adj" fmla="val 16667"/>
                </a:avLst>
              </a:prstGeom>
              <a:solidFill>
                <a:srgbClr val="DDDDDD"/>
              </a:solidFill>
              <a:ln w="0" algn="ctr">
                <a:solidFill>
                  <a:srgbClr val="C2B50A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58" name="타원 178"/>
              <p:cNvSpPr>
                <a:spLocks noChangeArrowheads="1"/>
              </p:cNvSpPr>
              <p:nvPr/>
            </p:nvSpPr>
            <p:spPr bwMode="auto">
              <a:xfrm>
                <a:off x="6733613" y="2408594"/>
                <a:ext cx="71840" cy="74114"/>
              </a:xfrm>
              <a:prstGeom prst="ellipse">
                <a:avLst/>
              </a:prstGeom>
              <a:solidFill>
                <a:srgbClr val="FFC000"/>
              </a:solidFill>
              <a:ln w="0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  <p:sp>
            <p:nvSpPr>
              <p:cNvPr id="359" name="모서리가 둥근 직사각형 179"/>
              <p:cNvSpPr>
                <a:spLocks noChangeArrowheads="1"/>
              </p:cNvSpPr>
              <p:nvPr/>
            </p:nvSpPr>
            <p:spPr bwMode="auto">
              <a:xfrm>
                <a:off x="6739931" y="2640087"/>
                <a:ext cx="61232" cy="119598"/>
              </a:xfrm>
              <a:prstGeom prst="roundRect">
                <a:avLst>
                  <a:gd name="adj" fmla="val 16667"/>
                </a:avLst>
              </a:prstGeom>
              <a:solidFill>
                <a:srgbClr val="C2B50A"/>
              </a:solidFill>
              <a:ln w="0" algn="ctr">
                <a:solidFill>
                  <a:srgbClr val="8B8207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marL="392269" indent="-392269"/>
                <a:endParaRPr lang="ko-KR" altLang="en-US" sz="1633" dirty="0">
                  <a:latin typeface="HY헤드라인M" pitchFamily="18" charset="-127"/>
                  <a:ea typeface="HY헤드라인M" pitchFamily="18" charset="-127"/>
                </a:endParaRPr>
              </a:p>
            </p:txBody>
          </p:sp>
        </p:grpSp>
        <p:sp>
          <p:nvSpPr>
            <p:cNvPr id="404" name="TextBox 403"/>
            <p:cNvSpPr txBox="1"/>
            <p:nvPr/>
          </p:nvSpPr>
          <p:spPr>
            <a:xfrm>
              <a:off x="3279439" y="2534558"/>
              <a:ext cx="692582" cy="224328"/>
            </a:xfrm>
            <a:prstGeom prst="rect">
              <a:avLst/>
            </a:prstGeom>
            <a:solidFill>
              <a:schemeClr val="bg1">
                <a:lumMod val="75000"/>
                <a:alpha val="85000"/>
              </a:schemeClr>
            </a:solidFill>
          </p:spPr>
          <p:txBody>
            <a:bodyPr wrap="none" lIns="0" tIns="0" rIns="0" bIns="0">
              <a:spAutoFit/>
            </a:bodyPr>
            <a:lstStyle/>
            <a:p>
              <a:pPr algn="ctr">
                <a:lnSpc>
                  <a:spcPct val="100000"/>
                </a:lnSpc>
                <a:defRPr/>
              </a:pPr>
              <a:r>
                <a:rPr lang="en-US" altLang="ko-KR" sz="1270" dirty="0">
                  <a:latin typeface="HY헤드라인M" pitchFamily="18" charset="-127"/>
                  <a:ea typeface="HY헤드라인M" pitchFamily="18" charset="-127"/>
                </a:rPr>
                <a:t>Furnace</a:t>
              </a:r>
              <a:endParaRPr lang="ko-KR" altLang="en-US" sz="1270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05" name="TextBox 404"/>
            <p:cNvSpPr txBox="1"/>
            <p:nvPr/>
          </p:nvSpPr>
          <p:spPr>
            <a:xfrm>
              <a:off x="4549679" y="2931878"/>
              <a:ext cx="562518" cy="176269"/>
            </a:xfrm>
            <a:prstGeom prst="rect">
              <a:avLst/>
            </a:prstGeom>
            <a:solidFill>
              <a:schemeClr val="bg1">
                <a:lumMod val="75000"/>
                <a:alpha val="85000"/>
              </a:schemeClr>
            </a:solidFill>
          </p:spPr>
          <p:txBody>
            <a:bodyPr lIns="0" tIns="0" rIns="0" bIns="0">
              <a:spAutoFit/>
            </a:bodyPr>
            <a:lstStyle/>
            <a:p>
              <a:pPr algn="ctr">
                <a:lnSpc>
                  <a:spcPct val="100000"/>
                </a:lnSpc>
                <a:defRPr/>
              </a:pPr>
              <a:r>
                <a:rPr lang="en-US" altLang="ko-KR" sz="998" dirty="0">
                  <a:latin typeface="HY헤드라인M" pitchFamily="18" charset="-127"/>
                  <a:ea typeface="HY헤드라인M" pitchFamily="18" charset="-127"/>
                </a:rPr>
                <a:t>Press</a:t>
              </a:r>
              <a:endParaRPr lang="ko-KR" altLang="en-US" sz="998" dirty="0">
                <a:latin typeface="HY헤드라인M" pitchFamily="18" charset="-127"/>
                <a:ea typeface="HY헤드라인M" pitchFamily="18" charset="-127"/>
              </a:endParaRPr>
            </a:p>
          </p:txBody>
        </p:sp>
      </p:grpSp>
      <p:grpSp>
        <p:nvGrpSpPr>
          <p:cNvPr id="192" name="그룹 64"/>
          <p:cNvGrpSpPr>
            <a:grpSpLocks/>
          </p:cNvGrpSpPr>
          <p:nvPr/>
        </p:nvGrpSpPr>
        <p:grpSpPr bwMode="auto">
          <a:xfrm>
            <a:off x="6481960" y="2395637"/>
            <a:ext cx="373292" cy="424131"/>
            <a:chOff x="2987824" y="1196752"/>
            <a:chExt cx="4032448" cy="4963010"/>
          </a:xfrm>
        </p:grpSpPr>
        <p:sp>
          <p:nvSpPr>
            <p:cNvPr id="193" name="직사각형 192"/>
            <p:cNvSpPr/>
            <p:nvPr/>
          </p:nvSpPr>
          <p:spPr>
            <a:xfrm>
              <a:off x="2987824" y="1196752"/>
              <a:ext cx="4032448" cy="615982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  <a:ln w="127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ko-KR" altLang="en-US" sz="1814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194" name="직사각형 193"/>
            <p:cNvSpPr/>
            <p:nvPr/>
          </p:nvSpPr>
          <p:spPr>
            <a:xfrm>
              <a:off x="2987824" y="5543791"/>
              <a:ext cx="4032448" cy="615971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  <a:ln w="127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ko-KR" altLang="en-US" sz="1814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195" name="직사각형 194"/>
            <p:cNvSpPr/>
            <p:nvPr/>
          </p:nvSpPr>
          <p:spPr>
            <a:xfrm>
              <a:off x="3608201" y="1196752"/>
              <a:ext cx="2791695" cy="496301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127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ko-KR" altLang="en-US" sz="1814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196" name="직사각형 195"/>
            <p:cNvSpPr/>
            <p:nvPr/>
          </p:nvSpPr>
          <p:spPr>
            <a:xfrm>
              <a:off x="4073478" y="2111917"/>
              <a:ext cx="1861130" cy="3097481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ko-KR" altLang="en-US" sz="1814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197" name="타원 196"/>
            <p:cNvSpPr/>
            <p:nvPr/>
          </p:nvSpPr>
          <p:spPr>
            <a:xfrm>
              <a:off x="6606688" y="1390350"/>
              <a:ext cx="206792" cy="22878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ko-KR" altLang="en-US" sz="1814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198" name="타원 197"/>
            <p:cNvSpPr/>
            <p:nvPr/>
          </p:nvSpPr>
          <p:spPr>
            <a:xfrm>
              <a:off x="3177378" y="1390350"/>
              <a:ext cx="224030" cy="22878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ko-KR" altLang="en-US" sz="1814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199" name="타원 198"/>
            <p:cNvSpPr/>
            <p:nvPr/>
          </p:nvSpPr>
          <p:spPr>
            <a:xfrm>
              <a:off x="6606688" y="5737378"/>
              <a:ext cx="206792" cy="21119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ko-KR" altLang="en-US" sz="1814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200" name="타원 199"/>
            <p:cNvSpPr/>
            <p:nvPr/>
          </p:nvSpPr>
          <p:spPr>
            <a:xfrm>
              <a:off x="3177378" y="5737378"/>
              <a:ext cx="224030" cy="21119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ko-KR" altLang="en-US" sz="1814">
                <a:latin typeface="HY헤드라인M" pitchFamily="18" charset="-127"/>
                <a:ea typeface="HY헤드라인M" pitchFamily="18" charset="-127"/>
              </a:endParaRPr>
            </a:p>
          </p:txBody>
        </p:sp>
      </p:grpSp>
      <p:grpSp>
        <p:nvGrpSpPr>
          <p:cNvPr id="201" name="그룹 121"/>
          <p:cNvGrpSpPr>
            <a:grpSpLocks/>
          </p:cNvGrpSpPr>
          <p:nvPr/>
        </p:nvGrpSpPr>
        <p:grpSpPr bwMode="auto">
          <a:xfrm>
            <a:off x="5386987" y="2398645"/>
            <a:ext cx="216957" cy="409091"/>
            <a:chOff x="3419872" y="1412776"/>
            <a:chExt cx="648072" cy="1152128"/>
          </a:xfrm>
        </p:grpSpPr>
        <p:sp>
          <p:nvSpPr>
            <p:cNvPr id="202" name="직사각형 201"/>
            <p:cNvSpPr/>
            <p:nvPr/>
          </p:nvSpPr>
          <p:spPr>
            <a:xfrm>
              <a:off x="3419872" y="1412776"/>
              <a:ext cx="648072" cy="1152128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15875" cap="flat" cmpd="sng" algn="ctr">
              <a:solidFill>
                <a:sysClr val="windowText" lastClr="000000">
                  <a:lumMod val="65000"/>
                  <a:lumOff val="35000"/>
                </a:sysClr>
              </a:solidFill>
              <a:prstDash val="solid"/>
            </a:ln>
            <a:effectLst/>
          </p:spPr>
          <p:txBody>
            <a:bodyPr anchor="ctr"/>
            <a:lstStyle/>
            <a:p>
              <a:pPr latinLnBrk="0">
                <a:defRPr/>
              </a:pPr>
              <a:endParaRPr lang="ko-KR" altLang="en-US" sz="1814" kern="0" dirty="0">
                <a:solidFill>
                  <a:sysClr val="window" lastClr="FFFFFF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203" name="모서리가 둥근 직사각형 202"/>
            <p:cNvSpPr/>
            <p:nvPr/>
          </p:nvSpPr>
          <p:spPr>
            <a:xfrm>
              <a:off x="3491349" y="1556792"/>
              <a:ext cx="505115" cy="216025"/>
            </a:xfrm>
            <a:prstGeom prst="roundRect">
              <a:avLst/>
            </a:prstGeom>
            <a:solidFill>
              <a:srgbClr val="F79646">
                <a:lumMod val="60000"/>
                <a:lumOff val="40000"/>
              </a:srgbClr>
            </a:solidFill>
            <a:ln w="12700" cap="flat" cmpd="sng" algn="ctr">
              <a:solidFill>
                <a:sysClr val="windowText" lastClr="000000">
                  <a:lumMod val="50000"/>
                  <a:lumOff val="50000"/>
                </a:sysClr>
              </a:solidFill>
              <a:prstDash val="solid"/>
            </a:ln>
            <a:effectLst/>
          </p:spPr>
          <p:txBody>
            <a:bodyPr anchor="ctr"/>
            <a:lstStyle/>
            <a:p>
              <a:pPr latinLnBrk="0">
                <a:defRPr/>
              </a:pPr>
              <a:endParaRPr lang="ko-KR" altLang="en-US" sz="1814" kern="0" dirty="0">
                <a:solidFill>
                  <a:sysClr val="window" lastClr="FFFFFF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204" name="모서리가 둥근 직사각형 203"/>
            <p:cNvSpPr/>
            <p:nvPr/>
          </p:nvSpPr>
          <p:spPr>
            <a:xfrm>
              <a:off x="3491349" y="1887182"/>
              <a:ext cx="505115" cy="216025"/>
            </a:xfrm>
            <a:prstGeom prst="roundRect">
              <a:avLst/>
            </a:prstGeom>
            <a:solidFill>
              <a:srgbClr val="F79646">
                <a:lumMod val="60000"/>
                <a:lumOff val="40000"/>
              </a:srgbClr>
            </a:solidFill>
            <a:ln w="12700" cap="flat" cmpd="sng" algn="ctr">
              <a:solidFill>
                <a:sysClr val="windowText" lastClr="000000">
                  <a:lumMod val="50000"/>
                  <a:lumOff val="50000"/>
                </a:sysClr>
              </a:solidFill>
              <a:prstDash val="solid"/>
            </a:ln>
            <a:effectLst/>
          </p:spPr>
          <p:txBody>
            <a:bodyPr anchor="ctr"/>
            <a:lstStyle/>
            <a:p>
              <a:pPr latinLnBrk="0">
                <a:defRPr/>
              </a:pPr>
              <a:endParaRPr lang="ko-KR" altLang="en-US" sz="1814" kern="0" dirty="0">
                <a:solidFill>
                  <a:sysClr val="window" lastClr="FFFFFF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205" name="모서리가 둥근 직사각형 204"/>
            <p:cNvSpPr/>
            <p:nvPr/>
          </p:nvSpPr>
          <p:spPr>
            <a:xfrm>
              <a:off x="3491349" y="2204865"/>
              <a:ext cx="505115" cy="216023"/>
            </a:xfrm>
            <a:prstGeom prst="roundRect">
              <a:avLst/>
            </a:prstGeom>
            <a:solidFill>
              <a:srgbClr val="F79646">
                <a:lumMod val="60000"/>
                <a:lumOff val="40000"/>
              </a:srgbClr>
            </a:solidFill>
            <a:ln w="12700" cap="flat" cmpd="sng" algn="ctr">
              <a:solidFill>
                <a:sysClr val="windowText" lastClr="000000">
                  <a:lumMod val="50000"/>
                  <a:lumOff val="50000"/>
                </a:sysClr>
              </a:solidFill>
              <a:prstDash val="solid"/>
            </a:ln>
            <a:effectLst/>
          </p:spPr>
          <p:txBody>
            <a:bodyPr anchor="ctr"/>
            <a:lstStyle/>
            <a:p>
              <a:pPr latinLnBrk="0">
                <a:defRPr/>
              </a:pPr>
              <a:endParaRPr lang="ko-KR" altLang="en-US" sz="1814" kern="0" dirty="0">
                <a:solidFill>
                  <a:sysClr val="window" lastClr="FFFFFF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</p:grpSp>
      <p:grpSp>
        <p:nvGrpSpPr>
          <p:cNvPr id="206" name="그룹 134"/>
          <p:cNvGrpSpPr>
            <a:grpSpLocks/>
          </p:cNvGrpSpPr>
          <p:nvPr/>
        </p:nvGrpSpPr>
        <p:grpSpPr bwMode="auto">
          <a:xfrm>
            <a:off x="8478341" y="2570130"/>
            <a:ext cx="216957" cy="221090"/>
            <a:chOff x="3131841" y="1484784"/>
            <a:chExt cx="1008111" cy="1080120"/>
          </a:xfrm>
        </p:grpSpPr>
        <p:sp>
          <p:nvSpPr>
            <p:cNvPr id="207" name="모서리가 둥근 직사각형 206"/>
            <p:cNvSpPr/>
            <p:nvPr/>
          </p:nvSpPr>
          <p:spPr>
            <a:xfrm>
              <a:off x="3131841" y="1484784"/>
              <a:ext cx="289088" cy="293910"/>
            </a:xfrm>
            <a:prstGeom prst="roundRect">
              <a:avLst/>
            </a:prstGeom>
            <a:solidFill>
              <a:srgbClr val="4BACC6">
                <a:lumMod val="75000"/>
              </a:srgbClr>
            </a:solidFill>
            <a:ln w="12700" cap="flat" cmpd="sng" algn="ctr">
              <a:solidFill>
                <a:sysClr val="windowText" lastClr="000000">
                  <a:lumMod val="50000"/>
                  <a:lumOff val="50000"/>
                </a:sysClr>
              </a:solidFill>
              <a:prstDash val="solid"/>
            </a:ln>
            <a:effectLst/>
          </p:spPr>
          <p:txBody>
            <a:bodyPr anchor="ctr"/>
            <a:lstStyle/>
            <a:p>
              <a:pPr latinLnBrk="0">
                <a:defRPr/>
              </a:pPr>
              <a:endParaRPr lang="ko-KR" altLang="en-US" sz="1814" kern="0" dirty="0">
                <a:solidFill>
                  <a:sysClr val="window" lastClr="FFFFFF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208" name="모서리가 둥근 직사각형 207"/>
            <p:cNvSpPr/>
            <p:nvPr/>
          </p:nvSpPr>
          <p:spPr>
            <a:xfrm>
              <a:off x="3850859" y="1484784"/>
              <a:ext cx="289093" cy="293910"/>
            </a:xfrm>
            <a:prstGeom prst="roundRect">
              <a:avLst/>
            </a:prstGeom>
            <a:solidFill>
              <a:srgbClr val="4BACC6">
                <a:lumMod val="75000"/>
              </a:srgbClr>
            </a:solidFill>
            <a:ln w="12700" cap="flat" cmpd="sng" algn="ctr">
              <a:solidFill>
                <a:sysClr val="windowText" lastClr="000000">
                  <a:lumMod val="50000"/>
                  <a:lumOff val="50000"/>
                </a:sysClr>
              </a:solidFill>
              <a:prstDash val="solid"/>
            </a:ln>
            <a:effectLst/>
          </p:spPr>
          <p:txBody>
            <a:bodyPr anchor="ctr"/>
            <a:lstStyle/>
            <a:p>
              <a:pPr latinLnBrk="0">
                <a:defRPr/>
              </a:pPr>
              <a:endParaRPr lang="ko-KR" altLang="en-US" sz="1814" kern="0" dirty="0">
                <a:solidFill>
                  <a:sysClr val="window" lastClr="FFFFFF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209" name="모서리가 둥근 직사각형 208"/>
            <p:cNvSpPr/>
            <p:nvPr/>
          </p:nvSpPr>
          <p:spPr>
            <a:xfrm>
              <a:off x="3131841" y="2270994"/>
              <a:ext cx="289088" cy="293910"/>
            </a:xfrm>
            <a:prstGeom prst="roundRect">
              <a:avLst/>
            </a:prstGeom>
            <a:solidFill>
              <a:srgbClr val="4BACC6">
                <a:lumMod val="75000"/>
              </a:srgbClr>
            </a:solidFill>
            <a:ln w="12700" cap="flat" cmpd="sng" algn="ctr">
              <a:solidFill>
                <a:sysClr val="windowText" lastClr="000000">
                  <a:lumMod val="50000"/>
                  <a:lumOff val="50000"/>
                </a:sysClr>
              </a:solidFill>
              <a:prstDash val="solid"/>
            </a:ln>
            <a:effectLst/>
          </p:spPr>
          <p:txBody>
            <a:bodyPr anchor="ctr"/>
            <a:lstStyle/>
            <a:p>
              <a:pPr latinLnBrk="0">
                <a:defRPr/>
              </a:pPr>
              <a:endParaRPr lang="ko-KR" altLang="en-US" sz="1814" kern="0" dirty="0">
                <a:solidFill>
                  <a:sysClr val="window" lastClr="FFFFFF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210" name="모서리가 둥근 직사각형 209"/>
            <p:cNvSpPr/>
            <p:nvPr/>
          </p:nvSpPr>
          <p:spPr>
            <a:xfrm>
              <a:off x="3850859" y="2270994"/>
              <a:ext cx="289093" cy="293910"/>
            </a:xfrm>
            <a:prstGeom prst="roundRect">
              <a:avLst/>
            </a:prstGeom>
            <a:solidFill>
              <a:srgbClr val="4BACC6">
                <a:lumMod val="75000"/>
              </a:srgbClr>
            </a:solidFill>
            <a:ln w="12700" cap="flat" cmpd="sng" algn="ctr">
              <a:solidFill>
                <a:sysClr val="windowText" lastClr="000000">
                  <a:lumMod val="50000"/>
                  <a:lumOff val="50000"/>
                </a:sysClr>
              </a:solidFill>
              <a:prstDash val="solid"/>
            </a:ln>
            <a:effectLst/>
          </p:spPr>
          <p:txBody>
            <a:bodyPr anchor="ctr"/>
            <a:lstStyle/>
            <a:p>
              <a:pPr latinLnBrk="0">
                <a:defRPr/>
              </a:pPr>
              <a:endParaRPr lang="ko-KR" altLang="en-US" sz="1814" kern="0" dirty="0">
                <a:solidFill>
                  <a:sysClr val="window" lastClr="FFFFFF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211" name="직사각형 210"/>
            <p:cNvSpPr/>
            <p:nvPr/>
          </p:nvSpPr>
          <p:spPr>
            <a:xfrm>
              <a:off x="3205967" y="1558261"/>
              <a:ext cx="859859" cy="933165"/>
            </a:xfrm>
            <a:prstGeom prst="rect">
              <a:avLst/>
            </a:prstGeom>
            <a:solidFill>
              <a:sysClr val="window" lastClr="FFFFFF">
                <a:lumMod val="75000"/>
              </a:sysClr>
            </a:solidFill>
            <a:ln w="15875" cap="flat" cmpd="sng" algn="ctr">
              <a:solidFill>
                <a:sysClr val="windowText" lastClr="000000">
                  <a:lumMod val="65000"/>
                  <a:lumOff val="35000"/>
                </a:sysClr>
              </a:solidFill>
              <a:prstDash val="solid"/>
            </a:ln>
            <a:effectLst/>
          </p:spPr>
          <p:txBody>
            <a:bodyPr anchor="ctr"/>
            <a:lstStyle/>
            <a:p>
              <a:pPr latinLnBrk="0">
                <a:defRPr/>
              </a:pPr>
              <a:endParaRPr lang="ko-KR" altLang="en-US" sz="1814" kern="0" dirty="0">
                <a:solidFill>
                  <a:sysClr val="window" lastClr="FFFFFF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cxnSp>
          <p:nvCxnSpPr>
            <p:cNvPr id="212" name="직선 연결선 140"/>
            <p:cNvCxnSpPr>
              <a:cxnSpLocks noChangeShapeType="1"/>
            </p:cNvCxnSpPr>
            <p:nvPr/>
          </p:nvCxnSpPr>
          <p:spPr bwMode="auto">
            <a:xfrm flipH="1">
              <a:off x="3203848" y="1556792"/>
              <a:ext cx="864096" cy="936104"/>
            </a:xfrm>
            <a:prstGeom prst="line">
              <a:avLst/>
            </a:prstGeom>
            <a:noFill/>
            <a:ln w="9525" algn="ctr">
              <a:solidFill>
                <a:srgbClr val="4A7EBB"/>
              </a:solidFill>
              <a:round/>
              <a:headEnd/>
              <a:tailEnd/>
            </a:ln>
          </p:spPr>
        </p:cxnSp>
        <p:cxnSp>
          <p:nvCxnSpPr>
            <p:cNvPr id="213" name="직선 연결선 141"/>
            <p:cNvCxnSpPr>
              <a:cxnSpLocks noChangeShapeType="1"/>
            </p:cNvCxnSpPr>
            <p:nvPr/>
          </p:nvCxnSpPr>
          <p:spPr bwMode="auto">
            <a:xfrm>
              <a:off x="3203848" y="1556792"/>
              <a:ext cx="864096" cy="936104"/>
            </a:xfrm>
            <a:prstGeom prst="line">
              <a:avLst/>
            </a:prstGeom>
            <a:noFill/>
            <a:ln w="9525" algn="ctr">
              <a:solidFill>
                <a:srgbClr val="4A7EBB"/>
              </a:solidFill>
              <a:round/>
              <a:headEnd/>
              <a:tailEnd/>
            </a:ln>
          </p:spPr>
        </p:cxnSp>
      </p:grpSp>
      <p:grpSp>
        <p:nvGrpSpPr>
          <p:cNvPr id="214" name="그룹 268"/>
          <p:cNvGrpSpPr>
            <a:grpSpLocks/>
          </p:cNvGrpSpPr>
          <p:nvPr/>
        </p:nvGrpSpPr>
        <p:grpSpPr bwMode="auto">
          <a:xfrm>
            <a:off x="5797584" y="2463321"/>
            <a:ext cx="108479" cy="272225"/>
            <a:chOff x="2843808" y="2492896"/>
            <a:chExt cx="216024" cy="288032"/>
          </a:xfrm>
        </p:grpSpPr>
        <p:sp>
          <p:nvSpPr>
            <p:cNvPr id="215" name="직사각형 214"/>
            <p:cNvSpPr/>
            <p:nvPr/>
          </p:nvSpPr>
          <p:spPr bwMode="auto">
            <a:xfrm>
              <a:off x="2843808" y="2492896"/>
              <a:ext cx="216024" cy="288032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9525" cap="flat" cmpd="sng" algn="ctr">
              <a:solidFill>
                <a:sysClr val="windowText" lastClr="000000">
                  <a:lumMod val="65000"/>
                  <a:lumOff val="35000"/>
                </a:sysClr>
              </a:solidFill>
              <a:prstDash val="solid"/>
            </a:ln>
            <a:effectLst/>
          </p:spPr>
          <p:txBody>
            <a:bodyPr anchor="ctr"/>
            <a:lstStyle/>
            <a:p>
              <a:pPr latinLnBrk="0">
                <a:defRPr/>
              </a:pPr>
              <a:endParaRPr lang="ko-KR" altLang="en-US" sz="1814" kern="0" dirty="0">
                <a:solidFill>
                  <a:sysClr val="window" lastClr="FFFFFF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cxnSp>
          <p:nvCxnSpPr>
            <p:cNvPr id="216" name="직선 연결선 270"/>
            <p:cNvCxnSpPr>
              <a:cxnSpLocks noChangeShapeType="1"/>
            </p:cNvCxnSpPr>
            <p:nvPr/>
          </p:nvCxnSpPr>
          <p:spPr bwMode="auto">
            <a:xfrm>
              <a:off x="3059832" y="2492896"/>
              <a:ext cx="0" cy="288032"/>
            </a:xfrm>
            <a:prstGeom prst="line">
              <a:avLst/>
            </a:prstGeom>
            <a:noFill/>
            <a:ln w="12700" algn="ctr">
              <a:solidFill>
                <a:srgbClr val="92D050"/>
              </a:solidFill>
              <a:round/>
              <a:headEnd/>
              <a:tailEnd/>
            </a:ln>
          </p:spPr>
        </p:cxnSp>
        <p:cxnSp>
          <p:nvCxnSpPr>
            <p:cNvPr id="217" name="직선 연결선 271"/>
            <p:cNvCxnSpPr>
              <a:cxnSpLocks noChangeShapeType="1"/>
            </p:cNvCxnSpPr>
            <p:nvPr/>
          </p:nvCxnSpPr>
          <p:spPr bwMode="auto">
            <a:xfrm>
              <a:off x="2987824" y="2492896"/>
              <a:ext cx="0" cy="288032"/>
            </a:xfrm>
            <a:prstGeom prst="line">
              <a:avLst/>
            </a:prstGeom>
            <a:noFill/>
            <a:ln w="12700" algn="ctr">
              <a:solidFill>
                <a:srgbClr val="92D050"/>
              </a:solidFill>
              <a:round/>
              <a:headEnd/>
              <a:tailEnd/>
            </a:ln>
          </p:spPr>
        </p:cxnSp>
        <p:cxnSp>
          <p:nvCxnSpPr>
            <p:cNvPr id="218" name="직선 연결선 272"/>
            <p:cNvCxnSpPr>
              <a:cxnSpLocks noChangeShapeType="1"/>
            </p:cNvCxnSpPr>
            <p:nvPr/>
          </p:nvCxnSpPr>
          <p:spPr bwMode="auto">
            <a:xfrm>
              <a:off x="2915816" y="2492896"/>
              <a:ext cx="0" cy="288032"/>
            </a:xfrm>
            <a:prstGeom prst="line">
              <a:avLst/>
            </a:prstGeom>
            <a:noFill/>
            <a:ln w="12700" algn="ctr">
              <a:solidFill>
                <a:srgbClr val="92D050"/>
              </a:solidFill>
              <a:round/>
              <a:headEnd/>
              <a:tailEnd/>
            </a:ln>
          </p:spPr>
        </p:cxnSp>
        <p:cxnSp>
          <p:nvCxnSpPr>
            <p:cNvPr id="219" name="직선 연결선 273"/>
            <p:cNvCxnSpPr>
              <a:cxnSpLocks noChangeShapeType="1"/>
            </p:cNvCxnSpPr>
            <p:nvPr/>
          </p:nvCxnSpPr>
          <p:spPr bwMode="auto">
            <a:xfrm>
              <a:off x="2843808" y="2492896"/>
              <a:ext cx="0" cy="288032"/>
            </a:xfrm>
            <a:prstGeom prst="line">
              <a:avLst/>
            </a:prstGeom>
            <a:noFill/>
            <a:ln w="12700" algn="ctr">
              <a:solidFill>
                <a:srgbClr val="92D050"/>
              </a:solidFill>
              <a:round/>
              <a:headEnd/>
              <a:tailEnd/>
            </a:ln>
          </p:spPr>
        </p:cxnSp>
      </p:grpSp>
      <p:grpSp>
        <p:nvGrpSpPr>
          <p:cNvPr id="220" name="그룹 275"/>
          <p:cNvGrpSpPr>
            <a:grpSpLocks/>
          </p:cNvGrpSpPr>
          <p:nvPr/>
        </p:nvGrpSpPr>
        <p:grpSpPr bwMode="auto">
          <a:xfrm>
            <a:off x="6185239" y="2466331"/>
            <a:ext cx="116454" cy="272225"/>
            <a:chOff x="2843808" y="2492896"/>
            <a:chExt cx="216024" cy="288032"/>
          </a:xfrm>
        </p:grpSpPr>
        <p:sp>
          <p:nvSpPr>
            <p:cNvPr id="221" name="직사각형 220"/>
            <p:cNvSpPr/>
            <p:nvPr/>
          </p:nvSpPr>
          <p:spPr bwMode="auto">
            <a:xfrm>
              <a:off x="2843808" y="2492896"/>
              <a:ext cx="216024" cy="288032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9525" cap="flat" cmpd="sng" algn="ctr">
              <a:solidFill>
                <a:sysClr val="windowText" lastClr="000000">
                  <a:lumMod val="65000"/>
                  <a:lumOff val="35000"/>
                </a:sysClr>
              </a:solidFill>
              <a:prstDash val="solid"/>
            </a:ln>
            <a:effectLst/>
          </p:spPr>
          <p:txBody>
            <a:bodyPr anchor="ctr"/>
            <a:lstStyle/>
            <a:p>
              <a:pPr latinLnBrk="0">
                <a:defRPr/>
              </a:pPr>
              <a:endParaRPr lang="ko-KR" altLang="en-US" sz="1814" kern="0" dirty="0">
                <a:solidFill>
                  <a:sysClr val="window" lastClr="FFFFFF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cxnSp>
          <p:nvCxnSpPr>
            <p:cNvPr id="222" name="직선 연결선 282"/>
            <p:cNvCxnSpPr>
              <a:cxnSpLocks noChangeShapeType="1"/>
            </p:cNvCxnSpPr>
            <p:nvPr/>
          </p:nvCxnSpPr>
          <p:spPr bwMode="auto">
            <a:xfrm>
              <a:off x="3059832" y="2492896"/>
              <a:ext cx="0" cy="288032"/>
            </a:xfrm>
            <a:prstGeom prst="line">
              <a:avLst/>
            </a:prstGeom>
            <a:noFill/>
            <a:ln w="12700" algn="ctr">
              <a:solidFill>
                <a:srgbClr val="92D050"/>
              </a:solidFill>
              <a:round/>
              <a:headEnd/>
              <a:tailEnd/>
            </a:ln>
          </p:spPr>
        </p:cxnSp>
        <p:cxnSp>
          <p:nvCxnSpPr>
            <p:cNvPr id="223" name="직선 연결선 283"/>
            <p:cNvCxnSpPr>
              <a:cxnSpLocks noChangeShapeType="1"/>
            </p:cNvCxnSpPr>
            <p:nvPr/>
          </p:nvCxnSpPr>
          <p:spPr bwMode="auto">
            <a:xfrm>
              <a:off x="2987824" y="2492896"/>
              <a:ext cx="0" cy="288032"/>
            </a:xfrm>
            <a:prstGeom prst="line">
              <a:avLst/>
            </a:prstGeom>
            <a:noFill/>
            <a:ln w="12700" algn="ctr">
              <a:solidFill>
                <a:srgbClr val="92D050"/>
              </a:solidFill>
              <a:round/>
              <a:headEnd/>
              <a:tailEnd/>
            </a:ln>
          </p:spPr>
        </p:cxnSp>
        <p:cxnSp>
          <p:nvCxnSpPr>
            <p:cNvPr id="224" name="직선 연결선 284"/>
            <p:cNvCxnSpPr>
              <a:cxnSpLocks noChangeShapeType="1"/>
            </p:cNvCxnSpPr>
            <p:nvPr/>
          </p:nvCxnSpPr>
          <p:spPr bwMode="auto">
            <a:xfrm>
              <a:off x="2915816" y="2492896"/>
              <a:ext cx="0" cy="288032"/>
            </a:xfrm>
            <a:prstGeom prst="line">
              <a:avLst/>
            </a:prstGeom>
            <a:noFill/>
            <a:ln w="12700" algn="ctr">
              <a:solidFill>
                <a:srgbClr val="92D050"/>
              </a:solidFill>
              <a:round/>
              <a:headEnd/>
              <a:tailEnd/>
            </a:ln>
          </p:spPr>
        </p:cxnSp>
        <p:cxnSp>
          <p:nvCxnSpPr>
            <p:cNvPr id="225" name="직선 연결선 285"/>
            <p:cNvCxnSpPr>
              <a:cxnSpLocks noChangeShapeType="1"/>
            </p:cNvCxnSpPr>
            <p:nvPr/>
          </p:nvCxnSpPr>
          <p:spPr bwMode="auto">
            <a:xfrm>
              <a:off x="2843808" y="2492896"/>
              <a:ext cx="0" cy="288032"/>
            </a:xfrm>
            <a:prstGeom prst="line">
              <a:avLst/>
            </a:prstGeom>
            <a:noFill/>
            <a:ln w="12700" algn="ctr">
              <a:solidFill>
                <a:srgbClr val="92D050"/>
              </a:solidFill>
              <a:round/>
              <a:headEnd/>
              <a:tailEnd/>
            </a:ln>
          </p:spPr>
        </p:cxnSp>
      </p:grpSp>
      <p:grpSp>
        <p:nvGrpSpPr>
          <p:cNvPr id="226" name="그룹 227"/>
          <p:cNvGrpSpPr>
            <a:grpSpLocks/>
          </p:cNvGrpSpPr>
          <p:nvPr/>
        </p:nvGrpSpPr>
        <p:grpSpPr bwMode="auto">
          <a:xfrm>
            <a:off x="5915640" y="2398645"/>
            <a:ext cx="253648" cy="409091"/>
            <a:chOff x="5759451" y="2132856"/>
            <a:chExt cx="252709" cy="431800"/>
          </a:xfrm>
        </p:grpSpPr>
        <p:sp>
          <p:nvSpPr>
            <p:cNvPr id="227" name="직사각형 226"/>
            <p:cNvSpPr/>
            <p:nvPr/>
          </p:nvSpPr>
          <p:spPr bwMode="auto">
            <a:xfrm>
              <a:off x="5759451" y="2132856"/>
              <a:ext cx="108077" cy="431800"/>
            </a:xfrm>
            <a:prstGeom prst="rect">
              <a:avLst/>
            </a:prstGeom>
            <a:solidFill>
              <a:srgbClr val="FFC000"/>
            </a:solidFill>
            <a:ln w="9525" cap="flat" cmpd="sng" algn="ctr">
              <a:solidFill>
                <a:sysClr val="windowText" lastClr="000000">
                  <a:lumMod val="65000"/>
                  <a:lumOff val="35000"/>
                </a:sysClr>
              </a:solidFill>
              <a:prstDash val="solid"/>
            </a:ln>
            <a:effectLst/>
          </p:spPr>
          <p:txBody>
            <a:bodyPr anchor="ctr"/>
            <a:lstStyle/>
            <a:p>
              <a:pPr latinLnBrk="0">
                <a:defRPr/>
              </a:pPr>
              <a:endParaRPr lang="ko-KR" altLang="en-US" sz="1814" kern="0" dirty="0">
                <a:solidFill>
                  <a:sysClr val="window" lastClr="FFFFFF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228" name="직사각형 227"/>
            <p:cNvSpPr/>
            <p:nvPr/>
          </p:nvSpPr>
          <p:spPr bwMode="auto">
            <a:xfrm>
              <a:off x="5867528" y="2132856"/>
              <a:ext cx="144632" cy="431800"/>
            </a:xfrm>
            <a:prstGeom prst="rect">
              <a:avLst/>
            </a:prstGeom>
            <a:solidFill>
              <a:srgbClr val="C00000"/>
            </a:solidFill>
            <a:ln w="9525" cap="flat" cmpd="sng" algn="ctr">
              <a:solidFill>
                <a:sysClr val="windowText" lastClr="000000">
                  <a:lumMod val="65000"/>
                  <a:lumOff val="35000"/>
                </a:sysClr>
              </a:solidFill>
              <a:prstDash val="solid"/>
            </a:ln>
            <a:effectLst/>
          </p:spPr>
          <p:txBody>
            <a:bodyPr anchor="ctr"/>
            <a:lstStyle/>
            <a:p>
              <a:pPr latinLnBrk="0">
                <a:defRPr/>
              </a:pPr>
              <a:endParaRPr lang="ko-KR" altLang="en-US" sz="1814" kern="0" dirty="0">
                <a:solidFill>
                  <a:sysClr val="window" lastClr="FFFFFF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</p:grpSp>
      <p:grpSp>
        <p:nvGrpSpPr>
          <p:cNvPr id="229" name="그룹 288"/>
          <p:cNvGrpSpPr>
            <a:grpSpLocks/>
          </p:cNvGrpSpPr>
          <p:nvPr/>
        </p:nvGrpSpPr>
        <p:grpSpPr bwMode="auto">
          <a:xfrm rot="16200000">
            <a:off x="8226578" y="2527006"/>
            <a:ext cx="200033" cy="165908"/>
            <a:chOff x="4499992" y="2492896"/>
            <a:chExt cx="288032" cy="360040"/>
          </a:xfrm>
        </p:grpSpPr>
        <p:sp>
          <p:nvSpPr>
            <p:cNvPr id="230" name="직사각형 229"/>
            <p:cNvSpPr/>
            <p:nvPr/>
          </p:nvSpPr>
          <p:spPr bwMode="auto">
            <a:xfrm rot="5400000">
              <a:off x="4463988" y="2528900"/>
              <a:ext cx="360040" cy="288032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9525" cap="flat" cmpd="sng" algn="ctr">
              <a:solidFill>
                <a:sysClr val="windowText" lastClr="000000">
                  <a:lumMod val="65000"/>
                  <a:lumOff val="35000"/>
                </a:sysClr>
              </a:solidFill>
              <a:prstDash val="solid"/>
            </a:ln>
            <a:effectLst/>
          </p:spPr>
          <p:txBody>
            <a:bodyPr anchor="ctr"/>
            <a:lstStyle/>
            <a:p>
              <a:pPr latinLnBrk="0">
                <a:defRPr/>
              </a:pPr>
              <a:endParaRPr lang="ko-KR" altLang="en-US" sz="1814" kern="0" dirty="0">
                <a:solidFill>
                  <a:sysClr val="window" lastClr="FFFFFF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cxnSp>
          <p:nvCxnSpPr>
            <p:cNvPr id="231" name="직선 연결선 291"/>
            <p:cNvCxnSpPr>
              <a:cxnSpLocks noChangeShapeType="1"/>
            </p:cNvCxnSpPr>
            <p:nvPr/>
          </p:nvCxnSpPr>
          <p:spPr bwMode="auto">
            <a:xfrm rot="5400000">
              <a:off x="4644008" y="2708920"/>
              <a:ext cx="0" cy="288032"/>
            </a:xfrm>
            <a:prstGeom prst="line">
              <a:avLst/>
            </a:prstGeom>
            <a:noFill/>
            <a:ln w="12700" algn="ctr">
              <a:solidFill>
                <a:srgbClr val="92D050"/>
              </a:solidFill>
              <a:round/>
              <a:headEnd/>
              <a:tailEnd/>
            </a:ln>
          </p:spPr>
        </p:cxnSp>
        <p:cxnSp>
          <p:nvCxnSpPr>
            <p:cNvPr id="232" name="직선 연결선 292"/>
            <p:cNvCxnSpPr>
              <a:cxnSpLocks noChangeShapeType="1"/>
            </p:cNvCxnSpPr>
            <p:nvPr/>
          </p:nvCxnSpPr>
          <p:spPr bwMode="auto">
            <a:xfrm rot="5400000">
              <a:off x="4644008" y="2588907"/>
              <a:ext cx="0" cy="288032"/>
            </a:xfrm>
            <a:prstGeom prst="line">
              <a:avLst/>
            </a:prstGeom>
            <a:noFill/>
            <a:ln w="12700" algn="ctr">
              <a:solidFill>
                <a:srgbClr val="92D050"/>
              </a:solidFill>
              <a:round/>
              <a:headEnd/>
              <a:tailEnd/>
            </a:ln>
          </p:spPr>
        </p:cxnSp>
        <p:cxnSp>
          <p:nvCxnSpPr>
            <p:cNvPr id="233" name="직선 연결선 293"/>
            <p:cNvCxnSpPr>
              <a:cxnSpLocks noChangeShapeType="1"/>
            </p:cNvCxnSpPr>
            <p:nvPr/>
          </p:nvCxnSpPr>
          <p:spPr bwMode="auto">
            <a:xfrm rot="5400000">
              <a:off x="4644008" y="2468893"/>
              <a:ext cx="0" cy="288032"/>
            </a:xfrm>
            <a:prstGeom prst="line">
              <a:avLst/>
            </a:prstGeom>
            <a:noFill/>
            <a:ln w="12700" algn="ctr">
              <a:solidFill>
                <a:srgbClr val="92D050"/>
              </a:solidFill>
              <a:round/>
              <a:headEnd/>
              <a:tailEnd/>
            </a:ln>
          </p:spPr>
        </p:cxnSp>
        <p:cxnSp>
          <p:nvCxnSpPr>
            <p:cNvPr id="234" name="직선 연결선 294"/>
            <p:cNvCxnSpPr>
              <a:cxnSpLocks noChangeShapeType="1"/>
            </p:cNvCxnSpPr>
            <p:nvPr/>
          </p:nvCxnSpPr>
          <p:spPr bwMode="auto">
            <a:xfrm rot="5400000">
              <a:off x="4644008" y="2348880"/>
              <a:ext cx="0" cy="288032"/>
            </a:xfrm>
            <a:prstGeom prst="line">
              <a:avLst/>
            </a:prstGeom>
            <a:noFill/>
            <a:ln w="12700" algn="ctr">
              <a:solidFill>
                <a:srgbClr val="92D050"/>
              </a:solidFill>
              <a:round/>
              <a:headEnd/>
              <a:tailEnd/>
            </a:ln>
          </p:spPr>
        </p:cxnSp>
        <p:cxnSp>
          <p:nvCxnSpPr>
            <p:cNvPr id="235" name="직선 연결선 295"/>
            <p:cNvCxnSpPr>
              <a:cxnSpLocks noChangeShapeType="1"/>
            </p:cNvCxnSpPr>
            <p:nvPr/>
          </p:nvCxnSpPr>
          <p:spPr bwMode="auto">
            <a:xfrm rot="5400000">
              <a:off x="4644008" y="2408983"/>
              <a:ext cx="0" cy="288032"/>
            </a:xfrm>
            <a:prstGeom prst="line">
              <a:avLst/>
            </a:prstGeom>
            <a:noFill/>
            <a:ln w="12700" algn="ctr">
              <a:solidFill>
                <a:srgbClr val="92D050"/>
              </a:solidFill>
              <a:round/>
              <a:headEnd/>
              <a:tailEnd/>
            </a:ln>
          </p:spPr>
        </p:cxnSp>
        <p:cxnSp>
          <p:nvCxnSpPr>
            <p:cNvPr id="236" name="직선 연결선 296"/>
            <p:cNvCxnSpPr>
              <a:cxnSpLocks noChangeShapeType="1"/>
            </p:cNvCxnSpPr>
            <p:nvPr/>
          </p:nvCxnSpPr>
          <p:spPr bwMode="auto">
            <a:xfrm rot="5400000">
              <a:off x="4644008" y="2529189"/>
              <a:ext cx="0" cy="288032"/>
            </a:xfrm>
            <a:prstGeom prst="line">
              <a:avLst/>
            </a:prstGeom>
            <a:noFill/>
            <a:ln w="12700" algn="ctr">
              <a:solidFill>
                <a:srgbClr val="92D050"/>
              </a:solidFill>
              <a:round/>
              <a:headEnd/>
              <a:tailEnd/>
            </a:ln>
          </p:spPr>
        </p:cxnSp>
        <p:cxnSp>
          <p:nvCxnSpPr>
            <p:cNvPr id="237" name="직선 연결선 297"/>
            <p:cNvCxnSpPr>
              <a:cxnSpLocks noChangeShapeType="1"/>
            </p:cNvCxnSpPr>
            <p:nvPr/>
          </p:nvCxnSpPr>
          <p:spPr bwMode="auto">
            <a:xfrm rot="5400000">
              <a:off x="4644008" y="2648817"/>
              <a:ext cx="0" cy="288032"/>
            </a:xfrm>
            <a:prstGeom prst="line">
              <a:avLst/>
            </a:prstGeom>
            <a:noFill/>
            <a:ln w="12700" algn="ctr">
              <a:solidFill>
                <a:srgbClr val="92D050"/>
              </a:solidFill>
              <a:round/>
              <a:headEnd/>
              <a:tailEnd/>
            </a:ln>
          </p:spPr>
        </p:cxnSp>
      </p:grpSp>
      <p:sp>
        <p:nvSpPr>
          <p:cNvPr id="238" name="모서리가 둥근 직사각형 237"/>
          <p:cNvSpPr/>
          <p:nvPr/>
        </p:nvSpPr>
        <p:spPr bwMode="auto">
          <a:xfrm rot="16200000">
            <a:off x="5776104" y="2564016"/>
            <a:ext cx="159426" cy="81359"/>
          </a:xfrm>
          <a:prstGeom prst="roundRect">
            <a:avLst/>
          </a:prstGeom>
          <a:solidFill>
            <a:srgbClr val="F79646">
              <a:lumMod val="60000"/>
              <a:lumOff val="40000"/>
            </a:srgbClr>
          </a:solidFill>
          <a:ln w="12700" cap="flat" cmpd="sng" algn="ctr">
            <a:solidFill>
              <a:sysClr val="windowText" lastClr="000000">
                <a:lumMod val="50000"/>
                <a:lumOff val="50000"/>
              </a:sysClr>
            </a:solidFill>
            <a:prstDash val="solid"/>
          </a:ln>
          <a:effectLst/>
        </p:spPr>
        <p:txBody>
          <a:bodyPr lIns="94538" tIns="47269" rIns="94538" bIns="47269" anchor="ctr"/>
          <a:lstStyle/>
          <a:p>
            <a:pPr latinLnBrk="0">
              <a:defRPr/>
            </a:pPr>
            <a:endParaRPr lang="ko-KR" altLang="en-US" sz="1814" kern="0" dirty="0">
              <a:solidFill>
                <a:sysClr val="window" lastClr="FFFFFF"/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239" name="모서리가 둥근 직사각형 238"/>
          <p:cNvSpPr/>
          <p:nvPr/>
        </p:nvSpPr>
        <p:spPr bwMode="auto">
          <a:xfrm rot="5400000">
            <a:off x="6155777" y="2559505"/>
            <a:ext cx="159426" cy="81359"/>
          </a:xfrm>
          <a:prstGeom prst="roundRect">
            <a:avLst/>
          </a:prstGeom>
          <a:solidFill>
            <a:srgbClr val="FF0000"/>
          </a:solidFill>
          <a:ln w="12700" cap="flat" cmpd="sng" algn="ctr">
            <a:solidFill>
              <a:sysClr val="windowText" lastClr="000000">
                <a:lumMod val="50000"/>
                <a:lumOff val="50000"/>
              </a:sysClr>
            </a:solidFill>
            <a:prstDash val="solid"/>
          </a:ln>
          <a:effectLst/>
        </p:spPr>
        <p:txBody>
          <a:bodyPr lIns="94538" tIns="47269" rIns="94538" bIns="47269" anchor="ctr"/>
          <a:lstStyle/>
          <a:p>
            <a:pPr latinLnBrk="0">
              <a:defRPr/>
            </a:pPr>
            <a:endParaRPr lang="ko-KR" altLang="en-US" sz="1814" kern="0" dirty="0">
              <a:solidFill>
                <a:sysClr val="window" lastClr="FFFFFF"/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240" name="자유형 303"/>
          <p:cNvSpPr>
            <a:spLocks/>
          </p:cNvSpPr>
          <p:nvPr/>
        </p:nvSpPr>
        <p:spPr bwMode="auto">
          <a:xfrm>
            <a:off x="8281918" y="2524983"/>
            <a:ext cx="79764" cy="172961"/>
          </a:xfrm>
          <a:custGeom>
            <a:avLst/>
            <a:gdLst>
              <a:gd name="T0" fmla="*/ 189 w 225425"/>
              <a:gd name="T1" fmla="*/ 0 h 723007"/>
              <a:gd name="T2" fmla="*/ 430 w 225425"/>
              <a:gd name="T3" fmla="*/ 2 h 723007"/>
              <a:gd name="T4" fmla="*/ 424 w 225425"/>
              <a:gd name="T5" fmla="*/ 99 h 723007"/>
              <a:gd name="T6" fmla="*/ 194 w 225425"/>
              <a:gd name="T7" fmla="*/ 143 h 723007"/>
              <a:gd name="T8" fmla="*/ 200 w 225425"/>
              <a:gd name="T9" fmla="*/ 186 h 723007"/>
              <a:gd name="T10" fmla="*/ 0 w 225425"/>
              <a:gd name="T11" fmla="*/ 186 h 723007"/>
              <a:gd name="T12" fmla="*/ 0 w 225425"/>
              <a:gd name="T13" fmla="*/ 118 h 723007"/>
              <a:gd name="T14" fmla="*/ 194 w 225425"/>
              <a:gd name="T15" fmla="*/ 86 h 723007"/>
              <a:gd name="T16" fmla="*/ 189 w 225425"/>
              <a:gd name="T17" fmla="*/ 0 h 723007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225425"/>
              <a:gd name="T28" fmla="*/ 0 h 723007"/>
              <a:gd name="T29" fmla="*/ 225425 w 225425"/>
              <a:gd name="T30" fmla="*/ 723007 h 723007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225425" h="723007">
                <a:moveTo>
                  <a:pt x="99045" y="0"/>
                </a:moveTo>
                <a:lnTo>
                  <a:pt x="225425" y="5457"/>
                </a:lnTo>
                <a:cubicBezTo>
                  <a:pt x="224367" y="132457"/>
                  <a:pt x="223308" y="259457"/>
                  <a:pt x="222250" y="386457"/>
                </a:cubicBezTo>
                <a:lnTo>
                  <a:pt x="101600" y="554732"/>
                </a:lnTo>
                <a:cubicBezTo>
                  <a:pt x="102658" y="610824"/>
                  <a:pt x="103717" y="666915"/>
                  <a:pt x="104775" y="723007"/>
                </a:cubicBezTo>
                <a:lnTo>
                  <a:pt x="0" y="723007"/>
                </a:lnTo>
                <a:lnTo>
                  <a:pt x="0" y="459482"/>
                </a:lnTo>
                <a:lnTo>
                  <a:pt x="101600" y="335657"/>
                </a:lnTo>
                <a:cubicBezTo>
                  <a:pt x="100748" y="223771"/>
                  <a:pt x="99897" y="111886"/>
                  <a:pt x="99045" y="0"/>
                </a:cubicBezTo>
                <a:close/>
              </a:path>
            </a:pathLst>
          </a:custGeom>
          <a:solidFill>
            <a:srgbClr val="FFC000"/>
          </a:solidFill>
          <a:ln w="63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4538" tIns="47269" rIns="94538" bIns="47269"/>
          <a:lstStyle/>
          <a:p>
            <a:endParaRPr lang="ko-KR" altLang="en-US" sz="1814">
              <a:latin typeface="HY헤드라인M" pitchFamily="18" charset="-127"/>
              <a:ea typeface="HY헤드라인M" pitchFamily="18" charset="-127"/>
            </a:endParaRPr>
          </a:p>
        </p:txBody>
      </p:sp>
      <p:grpSp>
        <p:nvGrpSpPr>
          <p:cNvPr id="241" name="그룹 64"/>
          <p:cNvGrpSpPr>
            <a:grpSpLocks/>
          </p:cNvGrpSpPr>
          <p:nvPr/>
        </p:nvGrpSpPr>
        <p:grpSpPr bwMode="auto">
          <a:xfrm>
            <a:off x="7041898" y="2395637"/>
            <a:ext cx="373292" cy="424131"/>
            <a:chOff x="2987824" y="1196752"/>
            <a:chExt cx="4032448" cy="4963010"/>
          </a:xfrm>
        </p:grpSpPr>
        <p:sp>
          <p:nvSpPr>
            <p:cNvPr id="242" name="직사각형 241"/>
            <p:cNvSpPr/>
            <p:nvPr/>
          </p:nvSpPr>
          <p:spPr>
            <a:xfrm>
              <a:off x="2987824" y="1196752"/>
              <a:ext cx="4032448" cy="615982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  <a:ln w="127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ko-KR" altLang="en-US" sz="1814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243" name="직사각형 242"/>
            <p:cNvSpPr/>
            <p:nvPr/>
          </p:nvSpPr>
          <p:spPr>
            <a:xfrm>
              <a:off x="2987824" y="5543791"/>
              <a:ext cx="4032448" cy="615971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  <a:ln w="127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ko-KR" altLang="en-US" sz="1814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244" name="직사각형 243"/>
            <p:cNvSpPr/>
            <p:nvPr/>
          </p:nvSpPr>
          <p:spPr>
            <a:xfrm>
              <a:off x="3608201" y="1196752"/>
              <a:ext cx="2791695" cy="496301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127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ko-KR" altLang="en-US" sz="1814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245" name="직사각형 244"/>
            <p:cNvSpPr/>
            <p:nvPr/>
          </p:nvSpPr>
          <p:spPr>
            <a:xfrm>
              <a:off x="4073489" y="2111917"/>
              <a:ext cx="1861130" cy="3097481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ko-KR" altLang="en-US" sz="1814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246" name="타원 245"/>
            <p:cNvSpPr/>
            <p:nvPr/>
          </p:nvSpPr>
          <p:spPr>
            <a:xfrm>
              <a:off x="6606688" y="1390350"/>
              <a:ext cx="206792" cy="22878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ko-KR" altLang="en-US" sz="1814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247" name="타원 246"/>
            <p:cNvSpPr/>
            <p:nvPr/>
          </p:nvSpPr>
          <p:spPr>
            <a:xfrm>
              <a:off x="3177389" y="1390350"/>
              <a:ext cx="224019" cy="22878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ko-KR" altLang="en-US" sz="1814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248" name="타원 247"/>
            <p:cNvSpPr/>
            <p:nvPr/>
          </p:nvSpPr>
          <p:spPr>
            <a:xfrm>
              <a:off x="6606688" y="5737378"/>
              <a:ext cx="206792" cy="21119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ko-KR" altLang="en-US" sz="1814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249" name="타원 248"/>
            <p:cNvSpPr/>
            <p:nvPr/>
          </p:nvSpPr>
          <p:spPr>
            <a:xfrm>
              <a:off x="3177389" y="5737378"/>
              <a:ext cx="224019" cy="21119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ko-KR" altLang="en-US" sz="1814">
                <a:latin typeface="HY헤드라인M" pitchFamily="18" charset="-127"/>
                <a:ea typeface="HY헤드라인M" pitchFamily="18" charset="-127"/>
              </a:endParaRPr>
            </a:p>
          </p:txBody>
        </p:sp>
      </p:grpSp>
      <p:cxnSp>
        <p:nvCxnSpPr>
          <p:cNvPr id="250" name="직선 연결선 255"/>
          <p:cNvCxnSpPr>
            <a:cxnSpLocks noChangeShapeType="1"/>
            <a:stCxn id="260" idx="3"/>
          </p:cNvCxnSpPr>
          <p:nvPr/>
        </p:nvCxnSpPr>
        <p:spPr bwMode="auto">
          <a:xfrm flipV="1">
            <a:off x="5469945" y="3086165"/>
            <a:ext cx="2851671" cy="6587"/>
          </a:xfrm>
          <a:prstGeom prst="line">
            <a:avLst/>
          </a:prstGeom>
          <a:noFill/>
          <a:ln w="15875" algn="ctr">
            <a:solidFill>
              <a:srgbClr val="C00000"/>
            </a:solidFill>
            <a:prstDash val="sysDot"/>
            <a:round/>
            <a:headEnd/>
            <a:tailEnd/>
          </a:ln>
        </p:spPr>
      </p:cxnSp>
      <p:cxnSp>
        <p:nvCxnSpPr>
          <p:cNvPr id="251" name="직선 연결선 262"/>
          <p:cNvCxnSpPr>
            <a:cxnSpLocks noChangeShapeType="1"/>
          </p:cNvCxnSpPr>
          <p:nvPr/>
        </p:nvCxnSpPr>
        <p:spPr bwMode="auto">
          <a:xfrm>
            <a:off x="7230137" y="2807737"/>
            <a:ext cx="1595" cy="258689"/>
          </a:xfrm>
          <a:prstGeom prst="line">
            <a:avLst/>
          </a:prstGeom>
          <a:noFill/>
          <a:ln w="15875" algn="ctr">
            <a:solidFill>
              <a:srgbClr val="C00000"/>
            </a:solidFill>
            <a:prstDash val="sysDot"/>
            <a:round/>
            <a:headEnd/>
            <a:tailEnd/>
          </a:ln>
        </p:spPr>
      </p:cxnSp>
      <p:cxnSp>
        <p:nvCxnSpPr>
          <p:cNvPr id="252" name="직선 연결선 263"/>
          <p:cNvCxnSpPr>
            <a:cxnSpLocks noChangeShapeType="1"/>
          </p:cNvCxnSpPr>
          <p:nvPr/>
        </p:nvCxnSpPr>
        <p:spPr bwMode="auto">
          <a:xfrm>
            <a:off x="6668601" y="2812249"/>
            <a:ext cx="1595" cy="258689"/>
          </a:xfrm>
          <a:prstGeom prst="line">
            <a:avLst/>
          </a:prstGeom>
          <a:noFill/>
          <a:ln w="15875" algn="ctr">
            <a:solidFill>
              <a:srgbClr val="C00000"/>
            </a:solidFill>
            <a:prstDash val="sysDot"/>
            <a:round/>
            <a:headEnd/>
            <a:tailEnd/>
          </a:ln>
        </p:spPr>
      </p:cxnSp>
      <p:cxnSp>
        <p:nvCxnSpPr>
          <p:cNvPr id="253" name="직선 연결선 264"/>
          <p:cNvCxnSpPr>
            <a:cxnSpLocks noChangeShapeType="1"/>
          </p:cNvCxnSpPr>
          <p:nvPr/>
        </p:nvCxnSpPr>
        <p:spPr bwMode="auto">
          <a:xfrm flipH="1">
            <a:off x="6384647" y="2670873"/>
            <a:ext cx="1595" cy="400067"/>
          </a:xfrm>
          <a:prstGeom prst="line">
            <a:avLst/>
          </a:prstGeom>
          <a:noFill/>
          <a:ln w="15875" algn="ctr">
            <a:solidFill>
              <a:srgbClr val="C00000"/>
            </a:solidFill>
            <a:prstDash val="sysDot"/>
            <a:round/>
            <a:headEnd/>
            <a:tailEnd/>
          </a:ln>
        </p:spPr>
      </p:cxnSp>
      <p:cxnSp>
        <p:nvCxnSpPr>
          <p:cNvPr id="254" name="직선 연결선 265"/>
          <p:cNvCxnSpPr>
            <a:cxnSpLocks noChangeShapeType="1"/>
          </p:cNvCxnSpPr>
          <p:nvPr/>
        </p:nvCxnSpPr>
        <p:spPr bwMode="auto">
          <a:xfrm>
            <a:off x="5699096" y="2855603"/>
            <a:ext cx="0" cy="247477"/>
          </a:xfrm>
          <a:prstGeom prst="line">
            <a:avLst/>
          </a:prstGeom>
          <a:noFill/>
          <a:ln w="15875" algn="ctr">
            <a:solidFill>
              <a:srgbClr val="C00000"/>
            </a:solidFill>
            <a:prstDash val="sysDot"/>
            <a:round/>
            <a:headEnd/>
            <a:tailEnd/>
          </a:ln>
        </p:spPr>
      </p:cxnSp>
      <p:cxnSp>
        <p:nvCxnSpPr>
          <p:cNvPr id="255" name="직선 연결선 266"/>
          <p:cNvCxnSpPr>
            <a:cxnSpLocks noChangeShapeType="1"/>
          </p:cNvCxnSpPr>
          <p:nvPr/>
        </p:nvCxnSpPr>
        <p:spPr bwMode="auto">
          <a:xfrm>
            <a:off x="5508227" y="2807740"/>
            <a:ext cx="0" cy="257186"/>
          </a:xfrm>
          <a:prstGeom prst="line">
            <a:avLst/>
          </a:prstGeom>
          <a:noFill/>
          <a:ln w="15875" algn="ctr">
            <a:solidFill>
              <a:srgbClr val="C00000"/>
            </a:solidFill>
            <a:prstDash val="sysDot"/>
            <a:round/>
            <a:headEnd/>
            <a:tailEnd/>
          </a:ln>
        </p:spPr>
      </p:cxnSp>
      <p:cxnSp>
        <p:nvCxnSpPr>
          <p:cNvPr id="256" name="직선 연결선 272"/>
          <p:cNvCxnSpPr>
            <a:cxnSpLocks noChangeShapeType="1"/>
          </p:cNvCxnSpPr>
          <p:nvPr/>
        </p:nvCxnSpPr>
        <p:spPr bwMode="auto">
          <a:xfrm flipH="1">
            <a:off x="6950963" y="2670875"/>
            <a:ext cx="0" cy="394051"/>
          </a:xfrm>
          <a:prstGeom prst="line">
            <a:avLst/>
          </a:prstGeom>
          <a:noFill/>
          <a:ln w="15875" algn="ctr">
            <a:solidFill>
              <a:srgbClr val="C00000"/>
            </a:solidFill>
            <a:prstDash val="sysDot"/>
            <a:round/>
            <a:headEnd/>
            <a:tailEnd/>
          </a:ln>
        </p:spPr>
      </p:cxnSp>
      <p:cxnSp>
        <p:nvCxnSpPr>
          <p:cNvPr id="257" name="직선 연결선 273"/>
          <p:cNvCxnSpPr>
            <a:cxnSpLocks noChangeShapeType="1"/>
          </p:cNvCxnSpPr>
          <p:nvPr/>
        </p:nvCxnSpPr>
        <p:spPr bwMode="auto">
          <a:xfrm>
            <a:off x="7506118" y="2670875"/>
            <a:ext cx="1594" cy="394051"/>
          </a:xfrm>
          <a:prstGeom prst="line">
            <a:avLst/>
          </a:prstGeom>
          <a:noFill/>
          <a:ln w="15875" algn="ctr">
            <a:solidFill>
              <a:srgbClr val="C00000"/>
            </a:solidFill>
            <a:prstDash val="sysDot"/>
            <a:round/>
            <a:headEnd/>
            <a:tailEnd/>
          </a:ln>
        </p:spPr>
      </p:cxnSp>
      <p:sp>
        <p:nvSpPr>
          <p:cNvPr id="258" name="TextBox 354"/>
          <p:cNvSpPr txBox="1">
            <a:spLocks noChangeArrowheads="1"/>
          </p:cNvSpPr>
          <p:nvPr/>
        </p:nvSpPr>
        <p:spPr bwMode="auto">
          <a:xfrm>
            <a:off x="6480761" y="2171542"/>
            <a:ext cx="412658" cy="125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r>
              <a:rPr lang="pt-BR" altLang="ko-KR" sz="816" dirty="0">
                <a:latin typeface="HY헤드라인M" pitchFamily="18" charset="-127"/>
                <a:ea typeface="HY헤드라인M" pitchFamily="18" charset="-127"/>
              </a:rPr>
              <a:t>Estampo</a:t>
            </a:r>
            <a:endParaRPr lang="ko-KR" altLang="en-US" sz="816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259" name="TextBox 355"/>
          <p:cNvSpPr txBox="1">
            <a:spLocks noChangeArrowheads="1"/>
          </p:cNvSpPr>
          <p:nvPr/>
        </p:nvSpPr>
        <p:spPr bwMode="auto">
          <a:xfrm>
            <a:off x="7049872" y="2134412"/>
            <a:ext cx="377152" cy="2372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algn="ctr"/>
            <a:r>
              <a:rPr lang="en-US" altLang="ko-KR" sz="816" dirty="0">
                <a:latin typeface="HY헤드라인M" pitchFamily="18" charset="-127"/>
                <a:ea typeface="HY헤드라인M" pitchFamily="18" charset="-127"/>
              </a:rPr>
              <a:t>TR/PI</a:t>
            </a:r>
          </a:p>
          <a:p>
            <a:pPr algn="ctr"/>
            <a:r>
              <a:rPr lang="en-US" altLang="ko-KR" sz="726" dirty="0">
                <a:latin typeface="HY헤드라인M" pitchFamily="18" charset="-127"/>
                <a:ea typeface="HY헤드라인M" pitchFamily="18" charset="-127"/>
              </a:rPr>
              <a:t>(SERVO)</a:t>
            </a:r>
            <a:endParaRPr lang="ko-KR" altLang="en-US" sz="726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260" name="모서리가 둥근 직사각형 253"/>
          <p:cNvSpPr>
            <a:spLocks noChangeArrowheads="1"/>
          </p:cNvSpPr>
          <p:nvPr/>
        </p:nvSpPr>
        <p:spPr bwMode="auto">
          <a:xfrm>
            <a:off x="5146105" y="2943102"/>
            <a:ext cx="323840" cy="299299"/>
          </a:xfrm>
          <a:prstGeom prst="roundRect">
            <a:avLst>
              <a:gd name="adj" fmla="val 16667"/>
            </a:avLst>
          </a:prstGeom>
          <a:solidFill>
            <a:srgbClr val="00B05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lIns="0" tIns="37217" rIns="0" bIns="0" anchor="ctr"/>
          <a:lstStyle/>
          <a:p>
            <a:pPr marL="392269" indent="-392269" algn="ctr"/>
            <a:r>
              <a:rPr lang="en-US" altLang="ko-KR" sz="635" dirty="0">
                <a:latin typeface="HY헤드라인M" pitchFamily="18" charset="-127"/>
                <a:ea typeface="HY헤드라인M" pitchFamily="18" charset="-127"/>
              </a:rPr>
              <a:t>Motion</a:t>
            </a:r>
          </a:p>
          <a:p>
            <a:pPr marL="392269" indent="-392269" algn="ctr"/>
            <a:r>
              <a:rPr lang="en-US" altLang="ko-KR" sz="726" dirty="0">
                <a:latin typeface="HY헤드라인M" pitchFamily="18" charset="-127"/>
                <a:ea typeface="HY헤드라인M" pitchFamily="18" charset="-127"/>
              </a:rPr>
              <a:t>C/B</a:t>
            </a:r>
            <a:endParaRPr lang="ko-KR" altLang="en-US" sz="726" dirty="0">
              <a:latin typeface="HY헤드라인M" pitchFamily="18" charset="-127"/>
              <a:ea typeface="HY헤드라인M" pitchFamily="18" charset="-127"/>
            </a:endParaRPr>
          </a:p>
        </p:txBody>
      </p:sp>
      <p:grpSp>
        <p:nvGrpSpPr>
          <p:cNvPr id="266" name="그룹 184"/>
          <p:cNvGrpSpPr>
            <a:grpSpLocks/>
          </p:cNvGrpSpPr>
          <p:nvPr/>
        </p:nvGrpSpPr>
        <p:grpSpPr bwMode="auto">
          <a:xfrm rot="16200000">
            <a:off x="8430815" y="2364900"/>
            <a:ext cx="157921" cy="172288"/>
            <a:chOff x="6120172" y="4036017"/>
            <a:chExt cx="468052" cy="401095"/>
          </a:xfrm>
        </p:grpSpPr>
        <p:sp>
          <p:nvSpPr>
            <p:cNvPr id="267" name="막힌 원호 266"/>
            <p:cNvSpPr/>
            <p:nvPr/>
          </p:nvSpPr>
          <p:spPr bwMode="auto">
            <a:xfrm rot="5400000">
              <a:off x="6137678" y="4022227"/>
              <a:ext cx="397382" cy="432391"/>
            </a:xfrm>
            <a:prstGeom prst="blockArc">
              <a:avLst>
                <a:gd name="adj1" fmla="val 11851644"/>
                <a:gd name="adj2" fmla="val 41615"/>
                <a:gd name="adj3" fmla="val 19007"/>
              </a:avLst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marL="392269" indent="-392269">
                <a:defRPr/>
              </a:pPr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268" name="타원 181"/>
            <p:cNvSpPr>
              <a:spLocks noChangeArrowheads="1"/>
            </p:cNvSpPr>
            <p:nvPr/>
          </p:nvSpPr>
          <p:spPr bwMode="auto">
            <a:xfrm>
              <a:off x="6312097" y="4036017"/>
              <a:ext cx="72008" cy="72008"/>
            </a:xfrm>
            <a:prstGeom prst="ellipse">
              <a:avLst/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269" name="타원 182"/>
            <p:cNvSpPr>
              <a:spLocks noChangeArrowheads="1"/>
            </p:cNvSpPr>
            <p:nvPr/>
          </p:nvSpPr>
          <p:spPr bwMode="auto">
            <a:xfrm>
              <a:off x="6259137" y="4362723"/>
              <a:ext cx="72008" cy="72008"/>
            </a:xfrm>
            <a:prstGeom prst="ellipse">
              <a:avLst/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270" name="타원 183"/>
            <p:cNvSpPr>
              <a:spLocks noChangeArrowheads="1"/>
            </p:cNvSpPr>
            <p:nvPr/>
          </p:nvSpPr>
          <p:spPr bwMode="auto">
            <a:xfrm>
              <a:off x="6422231" y="4153842"/>
              <a:ext cx="165993" cy="151458"/>
            </a:xfrm>
            <a:prstGeom prst="ellipse">
              <a:avLst/>
            </a:prstGeom>
            <a:solidFill>
              <a:srgbClr val="92D05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</p:grpSp>
      <p:grpSp>
        <p:nvGrpSpPr>
          <p:cNvPr id="292" name="그룹 64"/>
          <p:cNvGrpSpPr>
            <a:grpSpLocks/>
          </p:cNvGrpSpPr>
          <p:nvPr/>
        </p:nvGrpSpPr>
        <p:grpSpPr bwMode="auto">
          <a:xfrm>
            <a:off x="7590671" y="2395637"/>
            <a:ext cx="373292" cy="424131"/>
            <a:chOff x="2987824" y="1196752"/>
            <a:chExt cx="4032448" cy="4963010"/>
          </a:xfrm>
        </p:grpSpPr>
        <p:sp>
          <p:nvSpPr>
            <p:cNvPr id="293" name="직사각형 292"/>
            <p:cNvSpPr/>
            <p:nvPr/>
          </p:nvSpPr>
          <p:spPr>
            <a:xfrm>
              <a:off x="2987824" y="1196752"/>
              <a:ext cx="4032448" cy="615982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  <a:ln w="127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ko-KR" altLang="en-US" sz="1814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294" name="직사각형 293"/>
            <p:cNvSpPr/>
            <p:nvPr/>
          </p:nvSpPr>
          <p:spPr>
            <a:xfrm>
              <a:off x="2987824" y="5543791"/>
              <a:ext cx="4032448" cy="615971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  <a:ln w="127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ko-KR" altLang="en-US" sz="1814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295" name="직사각형 294"/>
            <p:cNvSpPr/>
            <p:nvPr/>
          </p:nvSpPr>
          <p:spPr>
            <a:xfrm>
              <a:off x="3608201" y="1196752"/>
              <a:ext cx="2791695" cy="496301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127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ko-KR" altLang="en-US" sz="1814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296" name="직사각형 295"/>
            <p:cNvSpPr/>
            <p:nvPr/>
          </p:nvSpPr>
          <p:spPr>
            <a:xfrm>
              <a:off x="4073489" y="2111917"/>
              <a:ext cx="1861130" cy="3097481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ko-KR" altLang="en-US" sz="1814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297" name="타원 296"/>
            <p:cNvSpPr/>
            <p:nvPr/>
          </p:nvSpPr>
          <p:spPr>
            <a:xfrm>
              <a:off x="6606688" y="1390350"/>
              <a:ext cx="206792" cy="22878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ko-KR" altLang="en-US" sz="1814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298" name="타원 297"/>
            <p:cNvSpPr/>
            <p:nvPr/>
          </p:nvSpPr>
          <p:spPr>
            <a:xfrm>
              <a:off x="3177389" y="1390350"/>
              <a:ext cx="224019" cy="22878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ko-KR" altLang="en-US" sz="1814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299" name="타원 298"/>
            <p:cNvSpPr/>
            <p:nvPr/>
          </p:nvSpPr>
          <p:spPr>
            <a:xfrm>
              <a:off x="6606688" y="5737378"/>
              <a:ext cx="206792" cy="21119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ko-KR" altLang="en-US" sz="1814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00" name="타원 299"/>
            <p:cNvSpPr/>
            <p:nvPr/>
          </p:nvSpPr>
          <p:spPr>
            <a:xfrm>
              <a:off x="3177389" y="5737378"/>
              <a:ext cx="224019" cy="21119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ko-KR" altLang="en-US" sz="1814">
                <a:latin typeface="HY헤드라인M" pitchFamily="18" charset="-127"/>
                <a:ea typeface="HY헤드라인M" pitchFamily="18" charset="-127"/>
              </a:endParaRPr>
            </a:p>
          </p:txBody>
        </p:sp>
      </p:grpSp>
      <p:cxnSp>
        <p:nvCxnSpPr>
          <p:cNvPr id="301" name="직선 연결선 262"/>
          <p:cNvCxnSpPr>
            <a:cxnSpLocks noChangeShapeType="1"/>
          </p:cNvCxnSpPr>
          <p:nvPr/>
        </p:nvCxnSpPr>
        <p:spPr bwMode="auto">
          <a:xfrm>
            <a:off x="7780504" y="2807737"/>
            <a:ext cx="1594" cy="258689"/>
          </a:xfrm>
          <a:prstGeom prst="line">
            <a:avLst/>
          </a:prstGeom>
          <a:noFill/>
          <a:ln w="15875" algn="ctr">
            <a:solidFill>
              <a:srgbClr val="C00000"/>
            </a:solidFill>
            <a:prstDash val="sysDot"/>
            <a:round/>
            <a:headEnd/>
            <a:tailEnd/>
          </a:ln>
        </p:spPr>
      </p:cxnSp>
      <p:sp>
        <p:nvSpPr>
          <p:cNvPr id="326" name="TextBox 355"/>
          <p:cNvSpPr txBox="1">
            <a:spLocks noChangeArrowheads="1"/>
          </p:cNvSpPr>
          <p:nvPr/>
        </p:nvSpPr>
        <p:spPr bwMode="auto">
          <a:xfrm>
            <a:off x="7593857" y="2134412"/>
            <a:ext cx="377155" cy="2372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algn="ctr"/>
            <a:r>
              <a:rPr lang="en-US" altLang="ko-KR" sz="816" dirty="0">
                <a:latin typeface="HY헤드라인M" pitchFamily="18" charset="-127"/>
                <a:ea typeface="HY헤드라인M" pitchFamily="18" charset="-127"/>
              </a:rPr>
              <a:t>TR/PI</a:t>
            </a:r>
          </a:p>
          <a:p>
            <a:pPr algn="ctr"/>
            <a:r>
              <a:rPr lang="en-US" altLang="ko-KR" sz="726" dirty="0">
                <a:latin typeface="HY헤드라인M" pitchFamily="18" charset="-127"/>
                <a:ea typeface="HY헤드라인M" pitchFamily="18" charset="-127"/>
              </a:rPr>
              <a:t>(SERVO)</a:t>
            </a:r>
            <a:endParaRPr lang="ko-KR" altLang="en-US" sz="726" dirty="0">
              <a:latin typeface="HY헤드라인M" pitchFamily="18" charset="-127"/>
              <a:ea typeface="HY헤드라인M" pitchFamily="18" charset="-127"/>
            </a:endParaRPr>
          </a:p>
        </p:txBody>
      </p:sp>
      <p:grpSp>
        <p:nvGrpSpPr>
          <p:cNvPr id="360" name="그룹 346"/>
          <p:cNvGrpSpPr>
            <a:grpSpLocks/>
          </p:cNvGrpSpPr>
          <p:nvPr/>
        </p:nvGrpSpPr>
        <p:grpSpPr bwMode="auto">
          <a:xfrm>
            <a:off x="5640075" y="2368565"/>
            <a:ext cx="111669" cy="204546"/>
            <a:chOff x="6660232" y="2343522"/>
            <a:chExt cx="214313" cy="416163"/>
          </a:xfrm>
        </p:grpSpPr>
        <p:sp>
          <p:nvSpPr>
            <p:cNvPr id="361" name="타원 167"/>
            <p:cNvSpPr>
              <a:spLocks noChangeArrowheads="1"/>
            </p:cNvSpPr>
            <p:nvPr/>
          </p:nvSpPr>
          <p:spPr bwMode="auto">
            <a:xfrm>
              <a:off x="6660232" y="2343522"/>
              <a:ext cx="214313" cy="209297"/>
            </a:xfrm>
            <a:prstGeom prst="ellipse">
              <a:avLst/>
            </a:prstGeom>
            <a:solidFill>
              <a:srgbClr val="00B0F0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62" name="모서리가 둥근 직사각형 169"/>
            <p:cNvSpPr>
              <a:spLocks noChangeArrowheads="1"/>
            </p:cNvSpPr>
            <p:nvPr/>
          </p:nvSpPr>
          <p:spPr bwMode="auto">
            <a:xfrm>
              <a:off x="6676429" y="2356374"/>
              <a:ext cx="183697" cy="179397"/>
            </a:xfrm>
            <a:prstGeom prst="roundRect">
              <a:avLst>
                <a:gd name="adj" fmla="val 16667"/>
              </a:avLst>
            </a:prstGeom>
            <a:solidFill>
              <a:srgbClr val="414FD7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63" name="타원 171"/>
            <p:cNvSpPr>
              <a:spLocks noChangeArrowheads="1"/>
            </p:cNvSpPr>
            <p:nvPr/>
          </p:nvSpPr>
          <p:spPr bwMode="auto">
            <a:xfrm>
              <a:off x="6690848" y="2373422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64" name="타원 172"/>
            <p:cNvSpPr>
              <a:spLocks noChangeArrowheads="1"/>
            </p:cNvSpPr>
            <p:nvPr/>
          </p:nvSpPr>
          <p:spPr bwMode="auto">
            <a:xfrm>
              <a:off x="6824694" y="2373422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65" name="타원 173"/>
            <p:cNvSpPr>
              <a:spLocks noChangeArrowheads="1"/>
            </p:cNvSpPr>
            <p:nvPr/>
          </p:nvSpPr>
          <p:spPr bwMode="auto">
            <a:xfrm>
              <a:off x="6690848" y="2500929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66" name="타원 174"/>
            <p:cNvSpPr>
              <a:spLocks noChangeArrowheads="1"/>
            </p:cNvSpPr>
            <p:nvPr/>
          </p:nvSpPr>
          <p:spPr bwMode="auto">
            <a:xfrm>
              <a:off x="6824694" y="2500929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67" name="타원 175"/>
            <p:cNvSpPr>
              <a:spLocks noChangeArrowheads="1"/>
            </p:cNvSpPr>
            <p:nvPr/>
          </p:nvSpPr>
          <p:spPr bwMode="auto">
            <a:xfrm>
              <a:off x="6707292" y="2385526"/>
              <a:ext cx="122465" cy="119598"/>
            </a:xfrm>
            <a:prstGeom prst="ellipse">
              <a:avLst/>
            </a:prstGeom>
            <a:solidFill>
              <a:srgbClr val="C2B50A"/>
            </a:solidFill>
            <a:ln w="0" algn="ctr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68" name="모서리가 둥근 직사각형 177"/>
            <p:cNvSpPr>
              <a:spLocks noChangeArrowheads="1"/>
            </p:cNvSpPr>
            <p:nvPr/>
          </p:nvSpPr>
          <p:spPr bwMode="auto">
            <a:xfrm>
              <a:off x="6745729" y="2463121"/>
              <a:ext cx="45719" cy="248330"/>
            </a:xfrm>
            <a:prstGeom prst="roundRect">
              <a:avLst>
                <a:gd name="adj" fmla="val 16667"/>
              </a:avLst>
            </a:prstGeom>
            <a:solidFill>
              <a:srgbClr val="DDDDDD"/>
            </a:solidFill>
            <a:ln w="0" algn="ctr">
              <a:solidFill>
                <a:srgbClr val="C2B50A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69" name="타원 178"/>
            <p:cNvSpPr>
              <a:spLocks noChangeArrowheads="1"/>
            </p:cNvSpPr>
            <p:nvPr/>
          </p:nvSpPr>
          <p:spPr bwMode="auto">
            <a:xfrm>
              <a:off x="6733613" y="2408594"/>
              <a:ext cx="71840" cy="74114"/>
            </a:xfrm>
            <a:prstGeom prst="ellipse">
              <a:avLst/>
            </a:prstGeom>
            <a:solidFill>
              <a:srgbClr val="FFC000"/>
            </a:solidFill>
            <a:ln w="0" algn="ctr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70" name="모서리가 둥근 직사각형 179"/>
            <p:cNvSpPr>
              <a:spLocks noChangeArrowheads="1"/>
            </p:cNvSpPr>
            <p:nvPr/>
          </p:nvSpPr>
          <p:spPr bwMode="auto">
            <a:xfrm>
              <a:off x="6739931" y="2640087"/>
              <a:ext cx="61232" cy="119598"/>
            </a:xfrm>
            <a:prstGeom prst="roundRect">
              <a:avLst>
                <a:gd name="adj" fmla="val 16667"/>
              </a:avLst>
            </a:prstGeom>
            <a:solidFill>
              <a:srgbClr val="C2B50A"/>
            </a:solidFill>
            <a:ln w="0" algn="ctr">
              <a:solidFill>
                <a:srgbClr val="8B8207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</p:grpSp>
      <p:grpSp>
        <p:nvGrpSpPr>
          <p:cNvPr id="371" name="그룹 360"/>
          <p:cNvGrpSpPr>
            <a:grpSpLocks/>
          </p:cNvGrpSpPr>
          <p:nvPr/>
        </p:nvGrpSpPr>
        <p:grpSpPr bwMode="auto">
          <a:xfrm>
            <a:off x="6332004" y="2368565"/>
            <a:ext cx="111669" cy="204546"/>
            <a:chOff x="6660232" y="2343522"/>
            <a:chExt cx="214313" cy="416163"/>
          </a:xfrm>
        </p:grpSpPr>
        <p:sp>
          <p:nvSpPr>
            <p:cNvPr id="372" name="타원 167"/>
            <p:cNvSpPr>
              <a:spLocks noChangeArrowheads="1"/>
            </p:cNvSpPr>
            <p:nvPr/>
          </p:nvSpPr>
          <p:spPr bwMode="auto">
            <a:xfrm>
              <a:off x="6660232" y="2343522"/>
              <a:ext cx="214313" cy="209297"/>
            </a:xfrm>
            <a:prstGeom prst="ellipse">
              <a:avLst/>
            </a:prstGeom>
            <a:solidFill>
              <a:srgbClr val="00B0F0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73" name="모서리가 둥근 직사각형 169"/>
            <p:cNvSpPr>
              <a:spLocks noChangeArrowheads="1"/>
            </p:cNvSpPr>
            <p:nvPr/>
          </p:nvSpPr>
          <p:spPr bwMode="auto">
            <a:xfrm>
              <a:off x="6676429" y="2356374"/>
              <a:ext cx="183697" cy="179397"/>
            </a:xfrm>
            <a:prstGeom prst="roundRect">
              <a:avLst>
                <a:gd name="adj" fmla="val 16667"/>
              </a:avLst>
            </a:prstGeom>
            <a:solidFill>
              <a:srgbClr val="414FD7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74" name="타원 171"/>
            <p:cNvSpPr>
              <a:spLocks noChangeArrowheads="1"/>
            </p:cNvSpPr>
            <p:nvPr/>
          </p:nvSpPr>
          <p:spPr bwMode="auto">
            <a:xfrm>
              <a:off x="6690848" y="2373422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75" name="타원 172"/>
            <p:cNvSpPr>
              <a:spLocks noChangeArrowheads="1"/>
            </p:cNvSpPr>
            <p:nvPr/>
          </p:nvSpPr>
          <p:spPr bwMode="auto">
            <a:xfrm>
              <a:off x="6824694" y="2373422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76" name="타원 173"/>
            <p:cNvSpPr>
              <a:spLocks noChangeArrowheads="1"/>
            </p:cNvSpPr>
            <p:nvPr/>
          </p:nvSpPr>
          <p:spPr bwMode="auto">
            <a:xfrm>
              <a:off x="6690848" y="2500929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77" name="타원 174"/>
            <p:cNvSpPr>
              <a:spLocks noChangeArrowheads="1"/>
            </p:cNvSpPr>
            <p:nvPr/>
          </p:nvSpPr>
          <p:spPr bwMode="auto">
            <a:xfrm>
              <a:off x="6824694" y="2500929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78" name="타원 175"/>
            <p:cNvSpPr>
              <a:spLocks noChangeArrowheads="1"/>
            </p:cNvSpPr>
            <p:nvPr/>
          </p:nvSpPr>
          <p:spPr bwMode="auto">
            <a:xfrm>
              <a:off x="6707292" y="2385526"/>
              <a:ext cx="122465" cy="119598"/>
            </a:xfrm>
            <a:prstGeom prst="ellipse">
              <a:avLst/>
            </a:prstGeom>
            <a:solidFill>
              <a:srgbClr val="C2B50A"/>
            </a:solidFill>
            <a:ln w="0" algn="ctr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79" name="모서리가 둥근 직사각형 177"/>
            <p:cNvSpPr>
              <a:spLocks noChangeArrowheads="1"/>
            </p:cNvSpPr>
            <p:nvPr/>
          </p:nvSpPr>
          <p:spPr bwMode="auto">
            <a:xfrm>
              <a:off x="6745729" y="2463121"/>
              <a:ext cx="45719" cy="248330"/>
            </a:xfrm>
            <a:prstGeom prst="roundRect">
              <a:avLst>
                <a:gd name="adj" fmla="val 16667"/>
              </a:avLst>
            </a:prstGeom>
            <a:solidFill>
              <a:srgbClr val="DDDDDD"/>
            </a:solidFill>
            <a:ln w="0" algn="ctr">
              <a:solidFill>
                <a:srgbClr val="C2B50A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80" name="타원 178"/>
            <p:cNvSpPr>
              <a:spLocks noChangeArrowheads="1"/>
            </p:cNvSpPr>
            <p:nvPr/>
          </p:nvSpPr>
          <p:spPr bwMode="auto">
            <a:xfrm>
              <a:off x="6733613" y="2408594"/>
              <a:ext cx="71840" cy="74114"/>
            </a:xfrm>
            <a:prstGeom prst="ellipse">
              <a:avLst/>
            </a:prstGeom>
            <a:solidFill>
              <a:srgbClr val="FFC000"/>
            </a:solidFill>
            <a:ln w="0" algn="ctr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81" name="모서리가 둥근 직사각형 179"/>
            <p:cNvSpPr>
              <a:spLocks noChangeArrowheads="1"/>
            </p:cNvSpPr>
            <p:nvPr/>
          </p:nvSpPr>
          <p:spPr bwMode="auto">
            <a:xfrm>
              <a:off x="6739931" y="2640087"/>
              <a:ext cx="61232" cy="119598"/>
            </a:xfrm>
            <a:prstGeom prst="roundRect">
              <a:avLst>
                <a:gd name="adj" fmla="val 16667"/>
              </a:avLst>
            </a:prstGeom>
            <a:solidFill>
              <a:srgbClr val="C2B50A"/>
            </a:solidFill>
            <a:ln w="0" algn="ctr">
              <a:solidFill>
                <a:srgbClr val="8B8207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</p:grpSp>
      <p:grpSp>
        <p:nvGrpSpPr>
          <p:cNvPr id="382" name="그룹 371"/>
          <p:cNvGrpSpPr>
            <a:grpSpLocks/>
          </p:cNvGrpSpPr>
          <p:nvPr/>
        </p:nvGrpSpPr>
        <p:grpSpPr bwMode="auto">
          <a:xfrm>
            <a:off x="6895132" y="2368565"/>
            <a:ext cx="111669" cy="204546"/>
            <a:chOff x="6660232" y="2343522"/>
            <a:chExt cx="214313" cy="416163"/>
          </a:xfrm>
        </p:grpSpPr>
        <p:sp>
          <p:nvSpPr>
            <p:cNvPr id="383" name="타원 167"/>
            <p:cNvSpPr>
              <a:spLocks noChangeArrowheads="1"/>
            </p:cNvSpPr>
            <p:nvPr/>
          </p:nvSpPr>
          <p:spPr bwMode="auto">
            <a:xfrm>
              <a:off x="6660232" y="2343522"/>
              <a:ext cx="214313" cy="209297"/>
            </a:xfrm>
            <a:prstGeom prst="ellipse">
              <a:avLst/>
            </a:prstGeom>
            <a:solidFill>
              <a:srgbClr val="00B0F0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84" name="모서리가 둥근 직사각형 169"/>
            <p:cNvSpPr>
              <a:spLocks noChangeArrowheads="1"/>
            </p:cNvSpPr>
            <p:nvPr/>
          </p:nvSpPr>
          <p:spPr bwMode="auto">
            <a:xfrm>
              <a:off x="6676429" y="2356374"/>
              <a:ext cx="183697" cy="179397"/>
            </a:xfrm>
            <a:prstGeom prst="roundRect">
              <a:avLst>
                <a:gd name="adj" fmla="val 16667"/>
              </a:avLst>
            </a:prstGeom>
            <a:solidFill>
              <a:srgbClr val="414FD7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85" name="타원 171"/>
            <p:cNvSpPr>
              <a:spLocks noChangeArrowheads="1"/>
            </p:cNvSpPr>
            <p:nvPr/>
          </p:nvSpPr>
          <p:spPr bwMode="auto">
            <a:xfrm>
              <a:off x="6690848" y="2373422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86" name="타원 172"/>
            <p:cNvSpPr>
              <a:spLocks noChangeArrowheads="1"/>
            </p:cNvSpPr>
            <p:nvPr/>
          </p:nvSpPr>
          <p:spPr bwMode="auto">
            <a:xfrm>
              <a:off x="6824694" y="2373422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87" name="타원 173"/>
            <p:cNvSpPr>
              <a:spLocks noChangeArrowheads="1"/>
            </p:cNvSpPr>
            <p:nvPr/>
          </p:nvSpPr>
          <p:spPr bwMode="auto">
            <a:xfrm>
              <a:off x="6690848" y="2500929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88" name="타원 174"/>
            <p:cNvSpPr>
              <a:spLocks noChangeArrowheads="1"/>
            </p:cNvSpPr>
            <p:nvPr/>
          </p:nvSpPr>
          <p:spPr bwMode="auto">
            <a:xfrm>
              <a:off x="6824694" y="2500929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89" name="타원 175"/>
            <p:cNvSpPr>
              <a:spLocks noChangeArrowheads="1"/>
            </p:cNvSpPr>
            <p:nvPr/>
          </p:nvSpPr>
          <p:spPr bwMode="auto">
            <a:xfrm>
              <a:off x="6707292" y="2385526"/>
              <a:ext cx="122465" cy="119598"/>
            </a:xfrm>
            <a:prstGeom prst="ellipse">
              <a:avLst/>
            </a:prstGeom>
            <a:solidFill>
              <a:srgbClr val="C2B50A"/>
            </a:solidFill>
            <a:ln w="0" algn="ctr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90" name="모서리가 둥근 직사각형 177"/>
            <p:cNvSpPr>
              <a:spLocks noChangeArrowheads="1"/>
            </p:cNvSpPr>
            <p:nvPr/>
          </p:nvSpPr>
          <p:spPr bwMode="auto">
            <a:xfrm>
              <a:off x="6745729" y="2463121"/>
              <a:ext cx="45719" cy="248330"/>
            </a:xfrm>
            <a:prstGeom prst="roundRect">
              <a:avLst>
                <a:gd name="adj" fmla="val 16667"/>
              </a:avLst>
            </a:prstGeom>
            <a:solidFill>
              <a:srgbClr val="DDDDDD"/>
            </a:solidFill>
            <a:ln w="0" algn="ctr">
              <a:solidFill>
                <a:srgbClr val="C2B50A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91" name="타원 178"/>
            <p:cNvSpPr>
              <a:spLocks noChangeArrowheads="1"/>
            </p:cNvSpPr>
            <p:nvPr/>
          </p:nvSpPr>
          <p:spPr bwMode="auto">
            <a:xfrm>
              <a:off x="6733613" y="2408594"/>
              <a:ext cx="71840" cy="74114"/>
            </a:xfrm>
            <a:prstGeom prst="ellipse">
              <a:avLst/>
            </a:prstGeom>
            <a:solidFill>
              <a:srgbClr val="FFC000"/>
            </a:solidFill>
            <a:ln w="0" algn="ctr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92" name="모서리가 둥근 직사각형 179"/>
            <p:cNvSpPr>
              <a:spLocks noChangeArrowheads="1"/>
            </p:cNvSpPr>
            <p:nvPr/>
          </p:nvSpPr>
          <p:spPr bwMode="auto">
            <a:xfrm>
              <a:off x="6739931" y="2640087"/>
              <a:ext cx="61232" cy="119598"/>
            </a:xfrm>
            <a:prstGeom prst="roundRect">
              <a:avLst>
                <a:gd name="adj" fmla="val 16667"/>
              </a:avLst>
            </a:prstGeom>
            <a:solidFill>
              <a:srgbClr val="C2B50A"/>
            </a:solidFill>
            <a:ln w="0" algn="ctr">
              <a:solidFill>
                <a:srgbClr val="8B8207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</p:grpSp>
      <p:grpSp>
        <p:nvGrpSpPr>
          <p:cNvPr id="393" name="그룹 382"/>
          <p:cNvGrpSpPr>
            <a:grpSpLocks/>
          </p:cNvGrpSpPr>
          <p:nvPr/>
        </p:nvGrpSpPr>
        <p:grpSpPr bwMode="auto">
          <a:xfrm>
            <a:off x="7451882" y="2368565"/>
            <a:ext cx="111669" cy="204546"/>
            <a:chOff x="6660232" y="2343522"/>
            <a:chExt cx="214313" cy="416163"/>
          </a:xfrm>
        </p:grpSpPr>
        <p:sp>
          <p:nvSpPr>
            <p:cNvPr id="394" name="타원 167"/>
            <p:cNvSpPr>
              <a:spLocks noChangeArrowheads="1"/>
            </p:cNvSpPr>
            <p:nvPr/>
          </p:nvSpPr>
          <p:spPr bwMode="auto">
            <a:xfrm>
              <a:off x="6660232" y="2343522"/>
              <a:ext cx="214313" cy="209297"/>
            </a:xfrm>
            <a:prstGeom prst="ellipse">
              <a:avLst/>
            </a:prstGeom>
            <a:solidFill>
              <a:srgbClr val="00B0F0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95" name="모서리가 둥근 직사각형 169"/>
            <p:cNvSpPr>
              <a:spLocks noChangeArrowheads="1"/>
            </p:cNvSpPr>
            <p:nvPr/>
          </p:nvSpPr>
          <p:spPr bwMode="auto">
            <a:xfrm>
              <a:off x="6676429" y="2356374"/>
              <a:ext cx="183697" cy="179397"/>
            </a:xfrm>
            <a:prstGeom prst="roundRect">
              <a:avLst>
                <a:gd name="adj" fmla="val 16667"/>
              </a:avLst>
            </a:prstGeom>
            <a:solidFill>
              <a:srgbClr val="414FD7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96" name="타원 171"/>
            <p:cNvSpPr>
              <a:spLocks noChangeArrowheads="1"/>
            </p:cNvSpPr>
            <p:nvPr/>
          </p:nvSpPr>
          <p:spPr bwMode="auto">
            <a:xfrm>
              <a:off x="6690848" y="2373422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97" name="타원 172"/>
            <p:cNvSpPr>
              <a:spLocks noChangeArrowheads="1"/>
            </p:cNvSpPr>
            <p:nvPr/>
          </p:nvSpPr>
          <p:spPr bwMode="auto">
            <a:xfrm>
              <a:off x="6824694" y="2373422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98" name="타원 173"/>
            <p:cNvSpPr>
              <a:spLocks noChangeArrowheads="1"/>
            </p:cNvSpPr>
            <p:nvPr/>
          </p:nvSpPr>
          <p:spPr bwMode="auto">
            <a:xfrm>
              <a:off x="6690848" y="2500929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399" name="타원 174"/>
            <p:cNvSpPr>
              <a:spLocks noChangeArrowheads="1"/>
            </p:cNvSpPr>
            <p:nvPr/>
          </p:nvSpPr>
          <p:spPr bwMode="auto">
            <a:xfrm>
              <a:off x="6824694" y="2500929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00" name="타원 175"/>
            <p:cNvSpPr>
              <a:spLocks noChangeArrowheads="1"/>
            </p:cNvSpPr>
            <p:nvPr/>
          </p:nvSpPr>
          <p:spPr bwMode="auto">
            <a:xfrm>
              <a:off x="6707292" y="2385526"/>
              <a:ext cx="122465" cy="119598"/>
            </a:xfrm>
            <a:prstGeom prst="ellipse">
              <a:avLst/>
            </a:prstGeom>
            <a:solidFill>
              <a:srgbClr val="C2B50A"/>
            </a:solidFill>
            <a:ln w="0" algn="ctr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01" name="모서리가 둥근 직사각형 177"/>
            <p:cNvSpPr>
              <a:spLocks noChangeArrowheads="1"/>
            </p:cNvSpPr>
            <p:nvPr/>
          </p:nvSpPr>
          <p:spPr bwMode="auto">
            <a:xfrm>
              <a:off x="6745729" y="2463121"/>
              <a:ext cx="45719" cy="248330"/>
            </a:xfrm>
            <a:prstGeom prst="roundRect">
              <a:avLst>
                <a:gd name="adj" fmla="val 16667"/>
              </a:avLst>
            </a:prstGeom>
            <a:solidFill>
              <a:srgbClr val="DDDDDD"/>
            </a:solidFill>
            <a:ln w="0" algn="ctr">
              <a:solidFill>
                <a:srgbClr val="C2B50A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02" name="타원 178"/>
            <p:cNvSpPr>
              <a:spLocks noChangeArrowheads="1"/>
            </p:cNvSpPr>
            <p:nvPr/>
          </p:nvSpPr>
          <p:spPr bwMode="auto">
            <a:xfrm>
              <a:off x="6733613" y="2408594"/>
              <a:ext cx="71840" cy="74114"/>
            </a:xfrm>
            <a:prstGeom prst="ellipse">
              <a:avLst/>
            </a:prstGeom>
            <a:solidFill>
              <a:srgbClr val="FFC000"/>
            </a:solidFill>
            <a:ln w="0" algn="ctr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03" name="모서리가 둥근 직사각형 179"/>
            <p:cNvSpPr>
              <a:spLocks noChangeArrowheads="1"/>
            </p:cNvSpPr>
            <p:nvPr/>
          </p:nvSpPr>
          <p:spPr bwMode="auto">
            <a:xfrm>
              <a:off x="6739931" y="2640087"/>
              <a:ext cx="61232" cy="119598"/>
            </a:xfrm>
            <a:prstGeom prst="roundRect">
              <a:avLst>
                <a:gd name="adj" fmla="val 16667"/>
              </a:avLst>
            </a:prstGeom>
            <a:solidFill>
              <a:srgbClr val="C2B50A"/>
            </a:solidFill>
            <a:ln w="0" algn="ctr">
              <a:solidFill>
                <a:srgbClr val="8B8207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</p:grpSp>
      <p:cxnSp>
        <p:nvCxnSpPr>
          <p:cNvPr id="417" name="직선 연결선 265"/>
          <p:cNvCxnSpPr>
            <a:cxnSpLocks noChangeShapeType="1"/>
          </p:cNvCxnSpPr>
          <p:nvPr/>
        </p:nvCxnSpPr>
        <p:spPr bwMode="auto">
          <a:xfrm>
            <a:off x="6021032" y="2810953"/>
            <a:ext cx="0" cy="278410"/>
          </a:xfrm>
          <a:prstGeom prst="line">
            <a:avLst/>
          </a:prstGeom>
          <a:noFill/>
          <a:ln w="15875" algn="ctr">
            <a:solidFill>
              <a:srgbClr val="C00000"/>
            </a:solidFill>
            <a:prstDash val="sysDot"/>
            <a:round/>
            <a:headEnd/>
            <a:tailEnd/>
          </a:ln>
        </p:spPr>
      </p:cxnSp>
      <p:sp>
        <p:nvSpPr>
          <p:cNvPr id="419" name="TextBox 354"/>
          <p:cNvSpPr txBox="1">
            <a:spLocks noChangeArrowheads="1"/>
          </p:cNvSpPr>
          <p:nvPr/>
        </p:nvSpPr>
        <p:spPr bwMode="auto">
          <a:xfrm>
            <a:off x="6523691" y="2529826"/>
            <a:ext cx="283958" cy="125547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algn="ctr"/>
            <a:r>
              <a:rPr lang="en-US" altLang="ko-KR" sz="816" dirty="0">
                <a:latin typeface="HY헤드라인M" pitchFamily="18" charset="-127"/>
                <a:ea typeface="HY헤드라인M" pitchFamily="18" charset="-127"/>
              </a:rPr>
              <a:t>1200</a:t>
            </a:r>
            <a:endParaRPr lang="ko-KR" altLang="en-US" sz="816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420" name="TextBox 354"/>
          <p:cNvSpPr txBox="1">
            <a:spLocks noChangeArrowheads="1"/>
          </p:cNvSpPr>
          <p:nvPr/>
        </p:nvSpPr>
        <p:spPr bwMode="auto">
          <a:xfrm>
            <a:off x="7104264" y="2529826"/>
            <a:ext cx="247476" cy="125547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algn="ctr"/>
            <a:r>
              <a:rPr lang="en-US" altLang="ko-KR" sz="816">
                <a:latin typeface="HY헤드라인M" pitchFamily="18" charset="-127"/>
                <a:ea typeface="HY헤드라인M" pitchFamily="18" charset="-127"/>
              </a:rPr>
              <a:t>700</a:t>
            </a:r>
            <a:endParaRPr lang="ko-KR" altLang="en-US" sz="816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421" name="TextBox 354"/>
          <p:cNvSpPr txBox="1">
            <a:spLocks noChangeArrowheads="1"/>
          </p:cNvSpPr>
          <p:nvPr/>
        </p:nvSpPr>
        <p:spPr bwMode="auto">
          <a:xfrm>
            <a:off x="7655683" y="2529826"/>
            <a:ext cx="247476" cy="125547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algn="ctr"/>
            <a:r>
              <a:rPr lang="en-US" altLang="ko-KR" sz="816">
                <a:latin typeface="HY헤드라인M" pitchFamily="18" charset="-127"/>
                <a:ea typeface="HY헤드라인M" pitchFamily="18" charset="-127"/>
              </a:rPr>
              <a:t>700</a:t>
            </a:r>
            <a:endParaRPr lang="ko-KR" altLang="en-US" sz="816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422" name="TextBox 421"/>
          <p:cNvSpPr txBox="1"/>
          <p:nvPr/>
        </p:nvSpPr>
        <p:spPr>
          <a:xfrm>
            <a:off x="5794009" y="2236332"/>
            <a:ext cx="494952" cy="138847"/>
          </a:xfrm>
          <a:prstGeom prst="rect">
            <a:avLst/>
          </a:prstGeom>
          <a:solidFill>
            <a:schemeClr val="bg1">
              <a:lumMod val="75000"/>
              <a:alpha val="85000"/>
            </a:schemeClr>
          </a:solidFill>
        </p:spPr>
        <p:txBody>
          <a:bodyPr wrap="none" lIns="0" tIns="0" rIns="0" bIns="0">
            <a:noAutofit/>
          </a:bodyPr>
          <a:lstStyle/>
          <a:p>
            <a:pPr algn="ctr">
              <a:lnSpc>
                <a:spcPct val="100000"/>
              </a:lnSpc>
              <a:defRPr/>
            </a:pPr>
            <a:r>
              <a:rPr lang="en-US" altLang="ko-KR" sz="816" dirty="0">
                <a:latin typeface="HY헤드라인M" pitchFamily="18" charset="-127"/>
                <a:ea typeface="HY헤드라인M" pitchFamily="18" charset="-127"/>
              </a:rPr>
              <a:t>Furnace</a:t>
            </a:r>
            <a:endParaRPr lang="ko-KR" altLang="en-US" sz="816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423" name="TextBox 422"/>
          <p:cNvSpPr txBox="1"/>
          <p:nvPr/>
        </p:nvSpPr>
        <p:spPr>
          <a:xfrm>
            <a:off x="5874923" y="2818254"/>
            <a:ext cx="123738" cy="154672"/>
          </a:xfrm>
          <a:prstGeom prst="rect">
            <a:avLst/>
          </a:prstGeom>
          <a:solidFill>
            <a:schemeClr val="bg1">
              <a:lumMod val="75000"/>
              <a:alpha val="85000"/>
            </a:schemeClr>
          </a:solidFill>
        </p:spPr>
        <p:txBody>
          <a:bodyPr wrap="none" lIns="0" tIns="0" rIns="0" bIns="0">
            <a:noAutofit/>
          </a:bodyPr>
          <a:lstStyle/>
          <a:p>
            <a:pPr algn="ctr">
              <a:lnSpc>
                <a:spcPct val="100000"/>
              </a:lnSpc>
              <a:defRPr/>
            </a:pPr>
            <a:r>
              <a:rPr lang="en-US" altLang="ko-KR" sz="816" dirty="0">
                <a:latin typeface="HY헤드라인M" pitchFamily="18" charset="-127"/>
                <a:ea typeface="HY헤드라인M" pitchFamily="18" charset="-127"/>
              </a:rPr>
              <a:t>IH</a:t>
            </a:r>
            <a:endParaRPr lang="ko-KR" altLang="en-US" sz="816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424" name="TextBox 423"/>
          <p:cNvSpPr txBox="1"/>
          <p:nvPr/>
        </p:nvSpPr>
        <p:spPr>
          <a:xfrm>
            <a:off x="6051556" y="2818253"/>
            <a:ext cx="154673" cy="154672"/>
          </a:xfrm>
          <a:prstGeom prst="rect">
            <a:avLst/>
          </a:prstGeom>
          <a:solidFill>
            <a:schemeClr val="bg1">
              <a:lumMod val="75000"/>
              <a:alpha val="85000"/>
            </a:schemeClr>
          </a:solidFill>
        </p:spPr>
        <p:txBody>
          <a:bodyPr wrap="none" lIns="0" tIns="0" rIns="0" bIns="0">
            <a:noAutofit/>
          </a:bodyPr>
          <a:lstStyle/>
          <a:p>
            <a:pPr algn="ctr">
              <a:lnSpc>
                <a:spcPct val="100000"/>
              </a:lnSpc>
              <a:defRPr/>
            </a:pPr>
            <a:r>
              <a:rPr lang="en-US" altLang="ko-KR" sz="816" dirty="0">
                <a:latin typeface="HY헤드라인M" pitchFamily="18" charset="-127"/>
                <a:ea typeface="HY헤드라인M" pitchFamily="18" charset="-127"/>
              </a:rPr>
              <a:t>EH</a:t>
            </a:r>
            <a:endParaRPr lang="ko-KR" altLang="en-US" sz="816" dirty="0">
              <a:latin typeface="HY헤드라인M" pitchFamily="18" charset="-127"/>
              <a:ea typeface="HY헤드라인M" pitchFamily="18" charset="-127"/>
            </a:endParaRPr>
          </a:p>
        </p:txBody>
      </p:sp>
      <p:grpSp>
        <p:nvGrpSpPr>
          <p:cNvPr id="425" name="그룹 424"/>
          <p:cNvGrpSpPr>
            <a:grpSpLocks/>
          </p:cNvGrpSpPr>
          <p:nvPr/>
        </p:nvGrpSpPr>
        <p:grpSpPr bwMode="auto">
          <a:xfrm rot="10800000">
            <a:off x="5643792" y="2636717"/>
            <a:ext cx="111669" cy="204546"/>
            <a:chOff x="6660232" y="2343522"/>
            <a:chExt cx="214313" cy="416163"/>
          </a:xfrm>
        </p:grpSpPr>
        <p:sp>
          <p:nvSpPr>
            <p:cNvPr id="426" name="타원 167"/>
            <p:cNvSpPr>
              <a:spLocks noChangeArrowheads="1"/>
            </p:cNvSpPr>
            <p:nvPr/>
          </p:nvSpPr>
          <p:spPr bwMode="auto">
            <a:xfrm>
              <a:off x="6660232" y="2343522"/>
              <a:ext cx="214313" cy="209297"/>
            </a:xfrm>
            <a:prstGeom prst="ellipse">
              <a:avLst/>
            </a:prstGeom>
            <a:solidFill>
              <a:srgbClr val="00B0F0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27" name="모서리가 둥근 직사각형 169"/>
            <p:cNvSpPr>
              <a:spLocks noChangeArrowheads="1"/>
            </p:cNvSpPr>
            <p:nvPr/>
          </p:nvSpPr>
          <p:spPr bwMode="auto">
            <a:xfrm>
              <a:off x="6676429" y="2356374"/>
              <a:ext cx="183697" cy="179397"/>
            </a:xfrm>
            <a:prstGeom prst="roundRect">
              <a:avLst>
                <a:gd name="adj" fmla="val 16667"/>
              </a:avLst>
            </a:prstGeom>
            <a:solidFill>
              <a:srgbClr val="414FD7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28" name="타원 171"/>
            <p:cNvSpPr>
              <a:spLocks noChangeArrowheads="1"/>
            </p:cNvSpPr>
            <p:nvPr/>
          </p:nvSpPr>
          <p:spPr bwMode="auto">
            <a:xfrm>
              <a:off x="6690848" y="2373422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29" name="타원 172"/>
            <p:cNvSpPr>
              <a:spLocks noChangeArrowheads="1"/>
            </p:cNvSpPr>
            <p:nvPr/>
          </p:nvSpPr>
          <p:spPr bwMode="auto">
            <a:xfrm>
              <a:off x="6824694" y="2373422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30" name="타원 173"/>
            <p:cNvSpPr>
              <a:spLocks noChangeArrowheads="1"/>
            </p:cNvSpPr>
            <p:nvPr/>
          </p:nvSpPr>
          <p:spPr bwMode="auto">
            <a:xfrm>
              <a:off x="6690848" y="2500929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31" name="타원 174"/>
            <p:cNvSpPr>
              <a:spLocks noChangeArrowheads="1"/>
            </p:cNvSpPr>
            <p:nvPr/>
          </p:nvSpPr>
          <p:spPr bwMode="auto">
            <a:xfrm>
              <a:off x="6824694" y="2500929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32" name="타원 175"/>
            <p:cNvSpPr>
              <a:spLocks noChangeArrowheads="1"/>
            </p:cNvSpPr>
            <p:nvPr/>
          </p:nvSpPr>
          <p:spPr bwMode="auto">
            <a:xfrm>
              <a:off x="6707292" y="2385526"/>
              <a:ext cx="122465" cy="119598"/>
            </a:xfrm>
            <a:prstGeom prst="ellipse">
              <a:avLst/>
            </a:prstGeom>
            <a:solidFill>
              <a:srgbClr val="C2B50A"/>
            </a:solidFill>
            <a:ln w="0" algn="ctr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33" name="모서리가 둥근 직사각형 177"/>
            <p:cNvSpPr>
              <a:spLocks noChangeArrowheads="1"/>
            </p:cNvSpPr>
            <p:nvPr/>
          </p:nvSpPr>
          <p:spPr bwMode="auto">
            <a:xfrm>
              <a:off x="6745729" y="2463121"/>
              <a:ext cx="45719" cy="248330"/>
            </a:xfrm>
            <a:prstGeom prst="roundRect">
              <a:avLst>
                <a:gd name="adj" fmla="val 16667"/>
              </a:avLst>
            </a:prstGeom>
            <a:solidFill>
              <a:srgbClr val="DDDDDD"/>
            </a:solidFill>
            <a:ln w="0" algn="ctr">
              <a:solidFill>
                <a:srgbClr val="C2B50A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34" name="타원 178"/>
            <p:cNvSpPr>
              <a:spLocks noChangeArrowheads="1"/>
            </p:cNvSpPr>
            <p:nvPr/>
          </p:nvSpPr>
          <p:spPr bwMode="auto">
            <a:xfrm>
              <a:off x="6733613" y="2408594"/>
              <a:ext cx="71840" cy="74114"/>
            </a:xfrm>
            <a:prstGeom prst="ellipse">
              <a:avLst/>
            </a:prstGeom>
            <a:solidFill>
              <a:srgbClr val="FFC000"/>
            </a:solidFill>
            <a:ln w="0" algn="ctr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35" name="모서리가 둥근 직사각형 179"/>
            <p:cNvSpPr>
              <a:spLocks noChangeArrowheads="1"/>
            </p:cNvSpPr>
            <p:nvPr/>
          </p:nvSpPr>
          <p:spPr bwMode="auto">
            <a:xfrm>
              <a:off x="6739931" y="2640087"/>
              <a:ext cx="61232" cy="119598"/>
            </a:xfrm>
            <a:prstGeom prst="roundRect">
              <a:avLst>
                <a:gd name="adj" fmla="val 16667"/>
              </a:avLst>
            </a:prstGeom>
            <a:solidFill>
              <a:srgbClr val="C2B50A"/>
            </a:solidFill>
            <a:ln w="0" algn="ctr">
              <a:solidFill>
                <a:srgbClr val="8B8207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</p:grpSp>
      <p:grpSp>
        <p:nvGrpSpPr>
          <p:cNvPr id="448" name="그룹 447"/>
          <p:cNvGrpSpPr>
            <a:grpSpLocks/>
          </p:cNvGrpSpPr>
          <p:nvPr/>
        </p:nvGrpSpPr>
        <p:grpSpPr bwMode="auto">
          <a:xfrm rot="10800000">
            <a:off x="6897676" y="2636717"/>
            <a:ext cx="111669" cy="204546"/>
            <a:chOff x="6660232" y="2343522"/>
            <a:chExt cx="214313" cy="416163"/>
          </a:xfrm>
        </p:grpSpPr>
        <p:sp>
          <p:nvSpPr>
            <p:cNvPr id="449" name="타원 167"/>
            <p:cNvSpPr>
              <a:spLocks noChangeArrowheads="1"/>
            </p:cNvSpPr>
            <p:nvPr/>
          </p:nvSpPr>
          <p:spPr bwMode="auto">
            <a:xfrm>
              <a:off x="6660232" y="2343522"/>
              <a:ext cx="214313" cy="209297"/>
            </a:xfrm>
            <a:prstGeom prst="ellipse">
              <a:avLst/>
            </a:prstGeom>
            <a:solidFill>
              <a:srgbClr val="00B0F0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50" name="모서리가 둥근 직사각형 169"/>
            <p:cNvSpPr>
              <a:spLocks noChangeArrowheads="1"/>
            </p:cNvSpPr>
            <p:nvPr/>
          </p:nvSpPr>
          <p:spPr bwMode="auto">
            <a:xfrm>
              <a:off x="6676429" y="2356374"/>
              <a:ext cx="183697" cy="179397"/>
            </a:xfrm>
            <a:prstGeom prst="roundRect">
              <a:avLst>
                <a:gd name="adj" fmla="val 16667"/>
              </a:avLst>
            </a:prstGeom>
            <a:solidFill>
              <a:srgbClr val="414FD7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51" name="타원 171"/>
            <p:cNvSpPr>
              <a:spLocks noChangeArrowheads="1"/>
            </p:cNvSpPr>
            <p:nvPr/>
          </p:nvSpPr>
          <p:spPr bwMode="auto">
            <a:xfrm>
              <a:off x="6690848" y="2373422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52" name="타원 172"/>
            <p:cNvSpPr>
              <a:spLocks noChangeArrowheads="1"/>
            </p:cNvSpPr>
            <p:nvPr/>
          </p:nvSpPr>
          <p:spPr bwMode="auto">
            <a:xfrm>
              <a:off x="6824694" y="2373422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53" name="타원 173"/>
            <p:cNvSpPr>
              <a:spLocks noChangeArrowheads="1"/>
            </p:cNvSpPr>
            <p:nvPr/>
          </p:nvSpPr>
          <p:spPr bwMode="auto">
            <a:xfrm>
              <a:off x="6690848" y="2500929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54" name="타원 174"/>
            <p:cNvSpPr>
              <a:spLocks noChangeArrowheads="1"/>
            </p:cNvSpPr>
            <p:nvPr/>
          </p:nvSpPr>
          <p:spPr bwMode="auto">
            <a:xfrm>
              <a:off x="6824694" y="2500929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55" name="타원 175"/>
            <p:cNvSpPr>
              <a:spLocks noChangeArrowheads="1"/>
            </p:cNvSpPr>
            <p:nvPr/>
          </p:nvSpPr>
          <p:spPr bwMode="auto">
            <a:xfrm>
              <a:off x="6707292" y="2385526"/>
              <a:ext cx="122465" cy="119598"/>
            </a:xfrm>
            <a:prstGeom prst="ellipse">
              <a:avLst/>
            </a:prstGeom>
            <a:solidFill>
              <a:srgbClr val="C2B50A"/>
            </a:solidFill>
            <a:ln w="0" algn="ctr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56" name="모서리가 둥근 직사각형 177"/>
            <p:cNvSpPr>
              <a:spLocks noChangeArrowheads="1"/>
            </p:cNvSpPr>
            <p:nvPr/>
          </p:nvSpPr>
          <p:spPr bwMode="auto">
            <a:xfrm>
              <a:off x="6745729" y="2463121"/>
              <a:ext cx="45719" cy="248330"/>
            </a:xfrm>
            <a:prstGeom prst="roundRect">
              <a:avLst>
                <a:gd name="adj" fmla="val 16667"/>
              </a:avLst>
            </a:prstGeom>
            <a:solidFill>
              <a:srgbClr val="DDDDDD"/>
            </a:solidFill>
            <a:ln w="0" algn="ctr">
              <a:solidFill>
                <a:srgbClr val="C2B50A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57" name="타원 178"/>
            <p:cNvSpPr>
              <a:spLocks noChangeArrowheads="1"/>
            </p:cNvSpPr>
            <p:nvPr/>
          </p:nvSpPr>
          <p:spPr bwMode="auto">
            <a:xfrm>
              <a:off x="6733613" y="2408594"/>
              <a:ext cx="71840" cy="74114"/>
            </a:xfrm>
            <a:prstGeom prst="ellipse">
              <a:avLst/>
            </a:prstGeom>
            <a:solidFill>
              <a:srgbClr val="FFC000"/>
            </a:solidFill>
            <a:ln w="0" algn="ctr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58" name="모서리가 둥근 직사각형 179"/>
            <p:cNvSpPr>
              <a:spLocks noChangeArrowheads="1"/>
            </p:cNvSpPr>
            <p:nvPr/>
          </p:nvSpPr>
          <p:spPr bwMode="auto">
            <a:xfrm>
              <a:off x="6739931" y="2640087"/>
              <a:ext cx="61232" cy="119598"/>
            </a:xfrm>
            <a:prstGeom prst="roundRect">
              <a:avLst>
                <a:gd name="adj" fmla="val 16667"/>
              </a:avLst>
            </a:prstGeom>
            <a:solidFill>
              <a:srgbClr val="C2B50A"/>
            </a:solidFill>
            <a:ln w="0" algn="ctr">
              <a:solidFill>
                <a:srgbClr val="8B8207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</p:grpSp>
      <p:cxnSp>
        <p:nvCxnSpPr>
          <p:cNvPr id="461" name="직선 연결선 273"/>
          <p:cNvCxnSpPr>
            <a:cxnSpLocks noChangeShapeType="1"/>
          </p:cNvCxnSpPr>
          <p:nvPr/>
        </p:nvCxnSpPr>
        <p:spPr bwMode="auto">
          <a:xfrm>
            <a:off x="8045635" y="2670875"/>
            <a:ext cx="1594" cy="394051"/>
          </a:xfrm>
          <a:prstGeom prst="line">
            <a:avLst/>
          </a:prstGeom>
          <a:noFill/>
          <a:ln w="15875" algn="ctr">
            <a:solidFill>
              <a:srgbClr val="C00000"/>
            </a:solidFill>
            <a:prstDash val="sysDot"/>
            <a:round/>
            <a:headEnd/>
            <a:tailEnd/>
          </a:ln>
        </p:spPr>
      </p:cxnSp>
      <p:cxnSp>
        <p:nvCxnSpPr>
          <p:cNvPr id="471" name="직선 연결선 262"/>
          <p:cNvCxnSpPr>
            <a:cxnSpLocks noChangeShapeType="1"/>
          </p:cNvCxnSpPr>
          <p:nvPr/>
        </p:nvCxnSpPr>
        <p:spPr bwMode="auto">
          <a:xfrm>
            <a:off x="8320022" y="2807737"/>
            <a:ext cx="1594" cy="258689"/>
          </a:xfrm>
          <a:prstGeom prst="line">
            <a:avLst/>
          </a:prstGeom>
          <a:noFill/>
          <a:ln w="15875" algn="ctr">
            <a:solidFill>
              <a:srgbClr val="C00000"/>
            </a:solidFill>
            <a:prstDash val="sysDot"/>
            <a:round/>
            <a:headEnd/>
            <a:tailEnd/>
          </a:ln>
        </p:spPr>
      </p:cxnSp>
      <p:grpSp>
        <p:nvGrpSpPr>
          <p:cNvPr id="473" name="그룹 382"/>
          <p:cNvGrpSpPr>
            <a:grpSpLocks/>
          </p:cNvGrpSpPr>
          <p:nvPr/>
        </p:nvGrpSpPr>
        <p:grpSpPr bwMode="auto">
          <a:xfrm>
            <a:off x="7991399" y="2368565"/>
            <a:ext cx="111669" cy="204546"/>
            <a:chOff x="6660232" y="2343522"/>
            <a:chExt cx="214313" cy="416163"/>
          </a:xfrm>
        </p:grpSpPr>
        <p:sp>
          <p:nvSpPr>
            <p:cNvPr id="474" name="타원 167"/>
            <p:cNvSpPr>
              <a:spLocks noChangeArrowheads="1"/>
            </p:cNvSpPr>
            <p:nvPr/>
          </p:nvSpPr>
          <p:spPr bwMode="auto">
            <a:xfrm>
              <a:off x="6660232" y="2343522"/>
              <a:ext cx="214313" cy="209297"/>
            </a:xfrm>
            <a:prstGeom prst="ellipse">
              <a:avLst/>
            </a:prstGeom>
            <a:solidFill>
              <a:srgbClr val="00B0F0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75" name="모서리가 둥근 직사각형 169"/>
            <p:cNvSpPr>
              <a:spLocks noChangeArrowheads="1"/>
            </p:cNvSpPr>
            <p:nvPr/>
          </p:nvSpPr>
          <p:spPr bwMode="auto">
            <a:xfrm>
              <a:off x="6676429" y="2356374"/>
              <a:ext cx="183697" cy="179397"/>
            </a:xfrm>
            <a:prstGeom prst="roundRect">
              <a:avLst>
                <a:gd name="adj" fmla="val 16667"/>
              </a:avLst>
            </a:prstGeom>
            <a:solidFill>
              <a:srgbClr val="414FD7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76" name="타원 171"/>
            <p:cNvSpPr>
              <a:spLocks noChangeArrowheads="1"/>
            </p:cNvSpPr>
            <p:nvPr/>
          </p:nvSpPr>
          <p:spPr bwMode="auto">
            <a:xfrm>
              <a:off x="6690848" y="2373422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77" name="타원 172"/>
            <p:cNvSpPr>
              <a:spLocks noChangeArrowheads="1"/>
            </p:cNvSpPr>
            <p:nvPr/>
          </p:nvSpPr>
          <p:spPr bwMode="auto">
            <a:xfrm>
              <a:off x="6824694" y="2373422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78" name="타원 173"/>
            <p:cNvSpPr>
              <a:spLocks noChangeArrowheads="1"/>
            </p:cNvSpPr>
            <p:nvPr/>
          </p:nvSpPr>
          <p:spPr bwMode="auto">
            <a:xfrm>
              <a:off x="6690848" y="2500929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79" name="타원 174"/>
            <p:cNvSpPr>
              <a:spLocks noChangeArrowheads="1"/>
            </p:cNvSpPr>
            <p:nvPr/>
          </p:nvSpPr>
          <p:spPr bwMode="auto">
            <a:xfrm>
              <a:off x="6824694" y="2500929"/>
              <a:ext cx="19439" cy="18984"/>
            </a:xfrm>
            <a:prstGeom prst="ellipse">
              <a:avLst/>
            </a:prstGeom>
            <a:solidFill>
              <a:schemeClr val="accent1"/>
            </a:solidFill>
            <a:ln w="0" algn="ctr">
              <a:solidFill>
                <a:srgbClr val="0070C0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80" name="타원 175"/>
            <p:cNvSpPr>
              <a:spLocks noChangeArrowheads="1"/>
            </p:cNvSpPr>
            <p:nvPr/>
          </p:nvSpPr>
          <p:spPr bwMode="auto">
            <a:xfrm>
              <a:off x="6707292" y="2385526"/>
              <a:ext cx="122465" cy="119598"/>
            </a:xfrm>
            <a:prstGeom prst="ellipse">
              <a:avLst/>
            </a:prstGeom>
            <a:solidFill>
              <a:srgbClr val="C2B50A"/>
            </a:solidFill>
            <a:ln w="0" algn="ctr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81" name="모서리가 둥근 직사각형 177"/>
            <p:cNvSpPr>
              <a:spLocks noChangeArrowheads="1"/>
            </p:cNvSpPr>
            <p:nvPr/>
          </p:nvSpPr>
          <p:spPr bwMode="auto">
            <a:xfrm>
              <a:off x="6745729" y="2463121"/>
              <a:ext cx="45719" cy="248330"/>
            </a:xfrm>
            <a:prstGeom prst="roundRect">
              <a:avLst>
                <a:gd name="adj" fmla="val 16667"/>
              </a:avLst>
            </a:prstGeom>
            <a:solidFill>
              <a:srgbClr val="DDDDDD"/>
            </a:solidFill>
            <a:ln w="0" algn="ctr">
              <a:solidFill>
                <a:srgbClr val="C2B50A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82" name="타원 178"/>
            <p:cNvSpPr>
              <a:spLocks noChangeArrowheads="1"/>
            </p:cNvSpPr>
            <p:nvPr/>
          </p:nvSpPr>
          <p:spPr bwMode="auto">
            <a:xfrm>
              <a:off x="6733613" y="2408594"/>
              <a:ext cx="71840" cy="74114"/>
            </a:xfrm>
            <a:prstGeom prst="ellipse">
              <a:avLst/>
            </a:prstGeom>
            <a:solidFill>
              <a:srgbClr val="FFC000"/>
            </a:solidFill>
            <a:ln w="0" algn="ctr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483" name="모서리가 둥근 직사각형 179"/>
            <p:cNvSpPr>
              <a:spLocks noChangeArrowheads="1"/>
            </p:cNvSpPr>
            <p:nvPr/>
          </p:nvSpPr>
          <p:spPr bwMode="auto">
            <a:xfrm>
              <a:off x="6739931" y="2640087"/>
              <a:ext cx="61232" cy="119598"/>
            </a:xfrm>
            <a:prstGeom prst="roundRect">
              <a:avLst>
                <a:gd name="adj" fmla="val 16667"/>
              </a:avLst>
            </a:prstGeom>
            <a:solidFill>
              <a:srgbClr val="C2B50A"/>
            </a:solidFill>
            <a:ln w="0" algn="ctr">
              <a:solidFill>
                <a:srgbClr val="8B8207"/>
              </a:solidFill>
              <a:round/>
              <a:headEnd/>
              <a:tailEnd/>
            </a:ln>
          </p:spPr>
          <p:txBody>
            <a:bodyPr/>
            <a:lstStyle/>
            <a:p>
              <a:pPr marL="392269" indent="-392269"/>
              <a:endParaRPr lang="ko-KR" altLang="en-US" sz="1814" dirty="0">
                <a:latin typeface="HY헤드라인M" pitchFamily="18" charset="-127"/>
                <a:ea typeface="HY헤드라인M" pitchFamily="18" charset="-127"/>
              </a:endParaRPr>
            </a:p>
          </p:txBody>
        </p:sp>
      </p:grpSp>
      <p:sp>
        <p:nvSpPr>
          <p:cNvPr id="2" name="모서리가 둥근 직사각형 162">
            <a:extLst>
              <a:ext uri="{FF2B5EF4-FFF2-40B4-BE49-F238E27FC236}">
                <a16:creationId xmlns:a16="http://schemas.microsoft.com/office/drawing/2014/main" id="{939F1E54-B4F8-22BA-37B5-22AD7188BCCE}"/>
              </a:ext>
            </a:extLst>
          </p:cNvPr>
          <p:cNvSpPr/>
          <p:nvPr/>
        </p:nvSpPr>
        <p:spPr bwMode="auto">
          <a:xfrm>
            <a:off x="2047872" y="3377585"/>
            <a:ext cx="2970970" cy="1208112"/>
          </a:xfrm>
          <a:prstGeom prst="roundRect">
            <a:avLst>
              <a:gd name="adj" fmla="val 3650"/>
            </a:avLst>
          </a:prstGeom>
          <a:solidFill>
            <a:schemeClr val="bg1">
              <a:lumMod val="85000"/>
              <a:alpha val="65000"/>
            </a:schemeClr>
          </a:solidFill>
          <a:ln>
            <a:solidFill>
              <a:schemeClr val="bg1">
                <a:lumMod val="75000"/>
              </a:schemeClr>
            </a:solidFill>
            <a:headEnd type="none" w="med" len="med"/>
            <a:tailEnd type="none" w="med" len="med"/>
          </a:ln>
          <a:effectLst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lIns="94538" tIns="47269" rIns="94538" bIns="47269" anchor="ctr"/>
          <a:lstStyle/>
          <a:p>
            <a:pPr marL="171450" indent="-171450">
              <a:lnSpc>
                <a:spcPts val="1361"/>
              </a:lnSpc>
              <a:buFontTx/>
              <a:buChar char="-"/>
              <a:defRPr/>
            </a:pPr>
            <a:r>
              <a:rPr lang="pt-BR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Prensa comum</a:t>
            </a:r>
          </a:p>
          <a:p>
            <a:pPr marL="171450" indent="-171450">
              <a:lnSpc>
                <a:spcPts val="1361"/>
              </a:lnSpc>
              <a:buFontTx/>
              <a:buChar char="-"/>
              <a:defRPr/>
            </a:pPr>
            <a:r>
              <a:rPr lang="pt-BR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Processo Manual ( - Sincronia )</a:t>
            </a:r>
          </a:p>
          <a:p>
            <a:pPr marL="171450" indent="-171450">
              <a:lnSpc>
                <a:spcPts val="1361"/>
              </a:lnSpc>
              <a:buFontTx/>
              <a:buChar char="-"/>
              <a:defRPr/>
            </a:pPr>
            <a:r>
              <a:rPr lang="pt-BR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Resfriamento Lento ( possível acidentes )</a:t>
            </a:r>
          </a:p>
          <a:p>
            <a:pPr marL="171450" indent="-171450">
              <a:lnSpc>
                <a:spcPts val="1361"/>
              </a:lnSpc>
              <a:buFontTx/>
              <a:buChar char="-"/>
              <a:defRPr/>
            </a:pPr>
            <a:r>
              <a:rPr lang="pt-BR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Produção Dispersa ( possível erros )</a:t>
            </a:r>
          </a:p>
          <a:p>
            <a:pPr marL="171450" indent="-171450">
              <a:lnSpc>
                <a:spcPts val="1361"/>
              </a:lnSpc>
              <a:buFontTx/>
              <a:buChar char="-"/>
              <a:defRPr/>
            </a:pPr>
            <a:r>
              <a:rPr lang="pt-BR" altLang="ko-KR" sz="998" dirty="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rPr>
              <a:t>Custo Alto para OP subsequentes</a:t>
            </a:r>
          </a:p>
        </p:txBody>
      </p:sp>
      <p:sp>
        <p:nvSpPr>
          <p:cNvPr id="4" name="TextBox 49">
            <a:extLst>
              <a:ext uri="{FF2B5EF4-FFF2-40B4-BE49-F238E27FC236}">
                <a16:creationId xmlns:a16="http://schemas.microsoft.com/office/drawing/2014/main" id="{2192E90A-01F9-97CE-6A2B-9A0AE4757539}"/>
              </a:ext>
            </a:extLst>
          </p:cNvPr>
          <p:cNvSpPr txBox="1"/>
          <p:nvPr/>
        </p:nvSpPr>
        <p:spPr>
          <a:xfrm>
            <a:off x="560955" y="752424"/>
            <a:ext cx="5250111" cy="558241"/>
          </a:xfrm>
          <a:prstGeom prst="rect">
            <a:avLst/>
          </a:prstGeom>
          <a:noFill/>
        </p:spPr>
        <p:txBody>
          <a:bodyPr wrap="none" lIns="82877" tIns="41439" rIns="82877" bIns="41439" anchor="ctr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  <a:defRPr/>
            </a:pPr>
            <a:r>
              <a:rPr lang="en-US" altLang="ko-KR" sz="1633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Diferencial</a:t>
            </a:r>
            <a:r>
              <a:rPr lang="en-US" altLang="ko-KR" sz="1451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b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</a:br>
            <a:r>
              <a:rPr lang="en-US" altLang="ko-KR" sz="1451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   </a:t>
            </a:r>
            <a:r>
              <a:rPr lang="en-US" altLang="ko-KR" sz="1451" b="1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Diferenças</a:t>
            </a:r>
            <a:r>
              <a:rPr lang="en-US" altLang="ko-KR" sz="1451" b="1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entre </a:t>
            </a:r>
            <a:r>
              <a:rPr lang="en-US" altLang="ko-KR" sz="1451" b="1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processos</a:t>
            </a:r>
            <a:r>
              <a:rPr lang="en-US" altLang="ko-KR" sz="1451" b="1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451" b="1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comuns</a:t>
            </a:r>
            <a:r>
              <a:rPr lang="en-US" altLang="ko-KR" sz="1451" b="1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e </a:t>
            </a:r>
            <a:r>
              <a:rPr lang="en-US" altLang="ko-KR" sz="1451" b="1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processo</a:t>
            </a:r>
            <a:r>
              <a:rPr lang="en-US" altLang="ko-KR" sz="1451" b="1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MS</a:t>
            </a:r>
            <a:endParaRPr lang="ko-KR" altLang="en-US" sz="1633" b="1" spc="272" dirty="0">
              <a:solidFill>
                <a:schemeClr val="accent5">
                  <a:lumMod val="50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TextBox 62"/>
          <p:cNvSpPr txBox="1"/>
          <p:nvPr/>
        </p:nvSpPr>
        <p:spPr>
          <a:xfrm>
            <a:off x="446088" y="852482"/>
            <a:ext cx="2669917" cy="334975"/>
          </a:xfrm>
          <a:prstGeom prst="rect">
            <a:avLst/>
          </a:prstGeom>
          <a:noFill/>
        </p:spPr>
        <p:txBody>
          <a:bodyPr wrap="none" lIns="82877" tIns="41439" rIns="82877" bIns="41439" anchor="ctr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  <a:defRPr/>
            </a:pPr>
            <a:r>
              <a:rPr lang="en-US" altLang="ko-KR" sz="1633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Linhas</a:t>
            </a: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de </a:t>
            </a:r>
            <a:r>
              <a:rPr lang="en-US" altLang="ko-KR" sz="1633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produção</a:t>
            </a:r>
            <a:r>
              <a:rPr lang="en-US" altLang="ko-KR" sz="1451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   </a:t>
            </a:r>
            <a:endParaRPr lang="ko-KR" altLang="en-US" sz="1633" spc="272" dirty="0">
              <a:solidFill>
                <a:schemeClr val="accent5">
                  <a:lumMod val="50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34" name="TextBox 133"/>
          <p:cNvSpPr txBox="1"/>
          <p:nvPr/>
        </p:nvSpPr>
        <p:spPr>
          <a:xfrm>
            <a:off x="4487863" y="1600200"/>
            <a:ext cx="4352925" cy="753796"/>
          </a:xfrm>
          <a:prstGeom prst="rect">
            <a:avLst/>
          </a:prstGeom>
          <a:noFill/>
        </p:spPr>
        <p:txBody>
          <a:bodyPr lIns="65303">
            <a:sp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§"/>
              <a:defRPr/>
            </a:pPr>
            <a:r>
              <a:rPr lang="ko-KR" altLang="en-US" sz="998" b="0" dirty="0">
                <a:latin typeface="현대하모니 M" pitchFamily="18" charset="-127"/>
                <a:ea typeface="현대하모니 M" pitchFamily="18" charset="-127"/>
              </a:rPr>
              <a:t> </a:t>
            </a:r>
            <a:r>
              <a:rPr lang="pt-BR" altLang="ko-KR" sz="998" dirty="0">
                <a:latin typeface="현대하모니 M" pitchFamily="18" charset="-127"/>
                <a:ea typeface="현대하모니 M" pitchFamily="18" charset="-127"/>
              </a:rPr>
              <a:t>Principais peças </a:t>
            </a:r>
            <a:r>
              <a:rPr lang="en-US" altLang="ko-KR" sz="998" b="0" dirty="0">
                <a:latin typeface="현대하모니 M" pitchFamily="18" charset="-127"/>
                <a:ea typeface="현대하모니 M" pitchFamily="18" charset="-127"/>
              </a:rPr>
              <a:t>: FR S/MBR, RR S/MBR, A-PLR, CTR PLR …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  <a:defRPr/>
            </a:pPr>
            <a:r>
              <a:rPr lang="en-US" altLang="ko-KR" sz="998" b="0" dirty="0">
                <a:latin typeface="현대하모니 M" pitchFamily="18" charset="-127"/>
                <a:ea typeface="현대하모니 M" pitchFamily="18" charset="-127"/>
              </a:rPr>
              <a:t> Cycle Time : 10 ~ 15s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  <a:defRPr/>
            </a:pPr>
            <a:r>
              <a:rPr lang="en-US" altLang="ko-KR" sz="998" b="0" dirty="0">
                <a:latin typeface="현대하모니 M" pitchFamily="18" charset="-127"/>
                <a:ea typeface="현대하모니 M" pitchFamily="18" charset="-127"/>
              </a:rPr>
              <a:t> </a:t>
            </a:r>
            <a:r>
              <a:rPr lang="pt-BR" altLang="ko-KR" sz="998" b="0" dirty="0">
                <a:latin typeface="현대하모니 M" pitchFamily="18" charset="-127"/>
                <a:ea typeface="현대하모니 M" pitchFamily="18" charset="-127"/>
              </a:rPr>
              <a:t>Cavi</a:t>
            </a:r>
            <a:r>
              <a:rPr lang="pt-BR" altLang="ko-KR" sz="998" dirty="0">
                <a:latin typeface="현대하모니 M" pitchFamily="18" charset="-127"/>
                <a:ea typeface="현대하모니 M" pitchFamily="18" charset="-127"/>
              </a:rPr>
              <a:t>dades</a:t>
            </a:r>
            <a:r>
              <a:rPr lang="en-US" altLang="ko-KR" sz="998" b="0" dirty="0">
                <a:latin typeface="현대하모니 M" pitchFamily="18" charset="-127"/>
                <a:ea typeface="현대하모니 M" pitchFamily="18" charset="-127"/>
              </a:rPr>
              <a:t>  : 2 – 4 Cavity</a:t>
            </a:r>
            <a:endParaRPr lang="ko-KR" altLang="en-US" sz="998" b="0" dirty="0">
              <a:latin typeface="현대하모니 M" pitchFamily="18" charset="-127"/>
              <a:ea typeface="현대하모니 M" pitchFamily="18" charset="-127"/>
            </a:endParaRPr>
          </a:p>
        </p:txBody>
      </p:sp>
      <p:sp>
        <p:nvSpPr>
          <p:cNvPr id="135" name="TextBox 134"/>
          <p:cNvSpPr txBox="1"/>
          <p:nvPr/>
        </p:nvSpPr>
        <p:spPr>
          <a:xfrm>
            <a:off x="5416550" y="2759075"/>
            <a:ext cx="3703638" cy="753796"/>
          </a:xfrm>
          <a:prstGeom prst="rect">
            <a:avLst/>
          </a:prstGeom>
          <a:noFill/>
        </p:spPr>
        <p:txBody>
          <a:bodyPr lIns="65303">
            <a:sp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§"/>
              <a:defRPr/>
            </a:pPr>
            <a:r>
              <a:rPr lang="ko-KR" altLang="en-US" sz="998" b="0" dirty="0">
                <a:latin typeface="현대하모니 M" pitchFamily="18" charset="-127"/>
                <a:ea typeface="현대하모니 M" pitchFamily="18" charset="-127"/>
              </a:rPr>
              <a:t> </a:t>
            </a:r>
            <a:r>
              <a:rPr lang="pt-BR" altLang="ko-KR" sz="998" dirty="0">
                <a:latin typeface="현대하모니 M" pitchFamily="18" charset="-127"/>
                <a:ea typeface="현대하모니 M" pitchFamily="18" charset="-127"/>
              </a:rPr>
              <a:t>Principais Peças </a:t>
            </a:r>
            <a:r>
              <a:rPr lang="en-US" altLang="ko-KR" sz="998" b="0" dirty="0">
                <a:latin typeface="현대하모니 M" pitchFamily="18" charset="-127"/>
                <a:ea typeface="현대하모니 M" pitchFamily="18" charset="-127"/>
              </a:rPr>
              <a:t>: REINF S/OTR 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  <a:defRPr/>
            </a:pPr>
            <a:r>
              <a:rPr lang="en-US" altLang="ko-KR" sz="998" b="0" dirty="0">
                <a:latin typeface="현대하모니 M" pitchFamily="18" charset="-127"/>
                <a:ea typeface="현대하모니 M" pitchFamily="18" charset="-127"/>
              </a:rPr>
              <a:t> Cycle Time : 22 ~ 25s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  <a:defRPr/>
            </a:pPr>
            <a:r>
              <a:rPr lang="en-US" altLang="ko-KR" sz="998" b="0" dirty="0">
                <a:latin typeface="현대하모니 M" pitchFamily="18" charset="-127"/>
                <a:ea typeface="현대하모니 M" pitchFamily="18" charset="-127"/>
              </a:rPr>
              <a:t> </a:t>
            </a:r>
            <a:r>
              <a:rPr lang="pt-BR" altLang="ko-KR" sz="998" dirty="0">
                <a:latin typeface="현대하모니 M" pitchFamily="18" charset="-127"/>
                <a:ea typeface="현대하모니 M" pitchFamily="18" charset="-127"/>
              </a:rPr>
              <a:t>Cavidade </a:t>
            </a:r>
            <a:r>
              <a:rPr lang="en-US" altLang="ko-KR" sz="998" b="0" dirty="0">
                <a:latin typeface="현대하모니 M" pitchFamily="18" charset="-127"/>
                <a:ea typeface="현대하모니 M" pitchFamily="18" charset="-127"/>
              </a:rPr>
              <a:t>: 1 Cavity (</a:t>
            </a:r>
            <a:r>
              <a:rPr lang="en-US" altLang="ko-KR" sz="998" b="0" dirty="0" err="1">
                <a:latin typeface="현대하모니 M" pitchFamily="18" charset="-127"/>
                <a:ea typeface="현대하모니 M" pitchFamily="18" charset="-127"/>
              </a:rPr>
              <a:t>Itens</a:t>
            </a:r>
            <a:r>
              <a:rPr lang="en-US" altLang="ko-KR" sz="998" b="0" dirty="0">
                <a:latin typeface="현대하모니 M" pitchFamily="18" charset="-127"/>
                <a:ea typeface="현대하모니 M" pitchFamily="18" charset="-127"/>
              </a:rPr>
              <a:t> Grandes)</a:t>
            </a:r>
            <a:endParaRPr lang="ko-KR" altLang="en-US" sz="998" b="0" dirty="0">
              <a:latin typeface="현대하모니 M" pitchFamily="18" charset="-127"/>
              <a:ea typeface="현대하모니 M" pitchFamily="18" charset="-127"/>
            </a:endParaRPr>
          </a:p>
        </p:txBody>
      </p:sp>
      <p:sp>
        <p:nvSpPr>
          <p:cNvPr id="136" name="TextBox 135"/>
          <p:cNvSpPr txBox="1"/>
          <p:nvPr/>
        </p:nvSpPr>
        <p:spPr>
          <a:xfrm>
            <a:off x="6308725" y="3924300"/>
            <a:ext cx="3324225" cy="754822"/>
          </a:xfrm>
          <a:prstGeom prst="rect">
            <a:avLst/>
          </a:prstGeom>
          <a:noFill/>
        </p:spPr>
        <p:txBody>
          <a:bodyPr lIns="65303">
            <a:sp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§"/>
              <a:defRPr/>
            </a:pPr>
            <a:r>
              <a:rPr lang="ko-KR" altLang="en-US" sz="998" b="0" dirty="0">
                <a:latin typeface="현대하모니 M" pitchFamily="18" charset="-127"/>
                <a:ea typeface="현대하모니 M" pitchFamily="18" charset="-127"/>
              </a:rPr>
              <a:t> </a:t>
            </a:r>
            <a:r>
              <a:rPr lang="pt-BR" altLang="ko-KR" sz="998" dirty="0">
                <a:latin typeface="현대하모니 M" pitchFamily="18" charset="-127"/>
                <a:ea typeface="현대하모니 M" pitchFamily="18" charset="-127"/>
              </a:rPr>
              <a:t>Principais peças </a:t>
            </a:r>
            <a:r>
              <a:rPr lang="en-US" altLang="ko-KR" sz="998" b="0" dirty="0">
                <a:latin typeface="현대하모니 M" pitchFamily="18" charset="-127"/>
                <a:ea typeface="현대하모니 M" pitchFamily="18" charset="-127"/>
              </a:rPr>
              <a:t>: SEAT CROSS MBR, ROOF RAIL …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  <a:defRPr/>
            </a:pPr>
            <a:r>
              <a:rPr lang="en-US" altLang="ko-KR" sz="998" b="0" dirty="0">
                <a:latin typeface="현대하모니 M" pitchFamily="18" charset="-127"/>
                <a:ea typeface="현대하모니 M" pitchFamily="18" charset="-127"/>
              </a:rPr>
              <a:t> Cycle Time : 10s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  <a:defRPr/>
            </a:pPr>
            <a:r>
              <a:rPr lang="en-US" altLang="ko-KR" sz="998" b="0" dirty="0">
                <a:latin typeface="현대하모니 M" pitchFamily="18" charset="-127"/>
                <a:ea typeface="현대하모니 M" pitchFamily="18" charset="-127"/>
              </a:rPr>
              <a:t> </a:t>
            </a:r>
            <a:r>
              <a:rPr lang="pt-BR" altLang="ko-KR" sz="998" dirty="0">
                <a:latin typeface="현대하모니 M" pitchFamily="18" charset="-127"/>
                <a:ea typeface="현대하모니 M" pitchFamily="18" charset="-127"/>
              </a:rPr>
              <a:t>Cavidades </a:t>
            </a:r>
            <a:r>
              <a:rPr lang="en-US" altLang="ko-KR" sz="998" b="0" dirty="0">
                <a:latin typeface="현대하모니 M" pitchFamily="18" charset="-127"/>
                <a:ea typeface="현대하모니 M" pitchFamily="18" charset="-127"/>
              </a:rPr>
              <a:t>: 1 Blank </a:t>
            </a:r>
            <a:r>
              <a:rPr lang="en-US" altLang="ko-KR" sz="998" b="0" dirty="0">
                <a:latin typeface="현대하모니 M" pitchFamily="18" charset="-127"/>
                <a:ea typeface="현대하모니 M" pitchFamily="18" charset="-127"/>
                <a:sym typeface="Wingdings" pitchFamily="2" charset="2"/>
              </a:rPr>
              <a:t> 1</a:t>
            </a:r>
            <a:r>
              <a:rPr lang="en-US" altLang="ko-KR" sz="998" b="0" dirty="0">
                <a:latin typeface="현대하모니 M" pitchFamily="18" charset="-127"/>
                <a:ea typeface="현대하모니 M" pitchFamily="18" charset="-127"/>
              </a:rPr>
              <a:t> – 4 Cavity</a:t>
            </a:r>
          </a:p>
        </p:txBody>
      </p:sp>
      <p:sp>
        <p:nvSpPr>
          <p:cNvPr id="137" name="직사각형 136"/>
          <p:cNvSpPr/>
          <p:nvPr/>
        </p:nvSpPr>
        <p:spPr bwMode="auto">
          <a:xfrm>
            <a:off x="3379788" y="3978275"/>
            <a:ext cx="2813050" cy="849313"/>
          </a:xfrm>
          <a:prstGeom prst="rect">
            <a:avLst/>
          </a:prstGeom>
          <a:solidFill>
            <a:srgbClr val="5F5F5F">
              <a:lumMod val="20000"/>
              <a:lumOff val="80000"/>
            </a:srgbClr>
          </a:solidFill>
          <a:ln w="317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dist="101600" dir="3000000" algn="tl" rotWithShape="0">
              <a:srgbClr val="A7C1CB">
                <a:lumMod val="50000"/>
              </a:srgbClr>
            </a:outerShdw>
          </a:effectLst>
        </p:spPr>
        <p:txBody>
          <a:bodyPr lIns="32652" tIns="32652" rIns="32652" bIns="32652"/>
          <a:lstStyle/>
          <a:p>
            <a:pPr algn="ctr" defTabSz="829361" eaLnBrk="1" latinLnBrk="1" hangingPunct="1">
              <a:spcBef>
                <a:spcPct val="50000"/>
              </a:spcBef>
              <a:defRPr/>
            </a:pPr>
            <a:endParaRPr lang="ko-KR" altLang="en-US" sz="998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38" name="직사각형 137"/>
          <p:cNvSpPr/>
          <p:nvPr/>
        </p:nvSpPr>
        <p:spPr bwMode="auto">
          <a:xfrm>
            <a:off x="3379788" y="3819525"/>
            <a:ext cx="53975" cy="1008063"/>
          </a:xfrm>
          <a:prstGeom prst="rect">
            <a:avLst/>
          </a:prstGeom>
          <a:solidFill>
            <a:srgbClr val="FDBC03">
              <a:lumMod val="60000"/>
              <a:lumOff val="40000"/>
            </a:srgbClr>
          </a:solidFill>
          <a:ln w="31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32652" tIns="32652" rIns="32652" bIns="32652" anchor="ctr"/>
          <a:lstStyle/>
          <a:p>
            <a:pPr algn="ctr" defTabSz="829361" eaLnBrk="1" latinLnBrk="1" hangingPunct="1">
              <a:spcBef>
                <a:spcPct val="50000"/>
              </a:spcBef>
              <a:defRPr/>
            </a:pPr>
            <a:endParaRPr lang="ko-KR" altLang="en-US" sz="998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39" name="TextBox 138"/>
          <p:cNvSpPr txBox="1"/>
          <p:nvPr/>
        </p:nvSpPr>
        <p:spPr>
          <a:xfrm>
            <a:off x="3451225" y="3789363"/>
            <a:ext cx="2687638" cy="246062"/>
          </a:xfrm>
          <a:prstGeom prst="rect">
            <a:avLst/>
          </a:prstGeom>
          <a:noFill/>
        </p:spPr>
        <p:txBody>
          <a:bodyPr lIns="0">
            <a:spAutoFit/>
          </a:bodyPr>
          <a:lstStyle/>
          <a:p>
            <a:pPr>
              <a:defRPr/>
            </a:pPr>
            <a:r>
              <a:rPr lang="pt-BR" altLang="ko-KR" sz="998" dirty="0" err="1">
                <a:latin typeface="현대하모니 M" pitchFamily="18" charset="-127"/>
                <a:ea typeface="현대하모니 M" pitchFamily="18" charset="-127"/>
              </a:rPr>
              <a:t>Small</a:t>
            </a:r>
            <a:r>
              <a:rPr lang="pt-BR" altLang="ko-KR" sz="998" dirty="0">
                <a:latin typeface="현대하모니 M" pitchFamily="18" charset="-127"/>
                <a:ea typeface="현대하모니 M" pitchFamily="18" charset="-127"/>
              </a:rPr>
              <a:t> </a:t>
            </a:r>
            <a:r>
              <a:rPr lang="pt-BR" altLang="ko-KR" sz="998" dirty="0" err="1">
                <a:latin typeface="현대하모니 M" pitchFamily="18" charset="-127"/>
                <a:ea typeface="현대하모니 M" pitchFamily="18" charset="-127"/>
              </a:rPr>
              <a:t>work</a:t>
            </a:r>
            <a:r>
              <a:rPr lang="pt-BR" altLang="ko-KR" sz="998" dirty="0">
                <a:latin typeface="현대하모니 M" pitchFamily="18" charset="-127"/>
                <a:ea typeface="현대하모니 M" pitchFamily="18" charset="-127"/>
              </a:rPr>
              <a:t> </a:t>
            </a:r>
            <a:r>
              <a:rPr lang="pt-BR" altLang="ko-KR" sz="998" dirty="0" err="1">
                <a:latin typeface="현대하모니 M" pitchFamily="18" charset="-127"/>
                <a:ea typeface="현대하모니 M" pitchFamily="18" charset="-127"/>
              </a:rPr>
              <a:t>beam</a:t>
            </a:r>
            <a:r>
              <a:rPr lang="pt-BR" altLang="ko-KR" sz="998" dirty="0">
                <a:latin typeface="현대하모니 M" pitchFamily="18" charset="-127"/>
                <a:ea typeface="현대하모니 M" pitchFamily="18" charset="-127"/>
              </a:rPr>
              <a:t> </a:t>
            </a:r>
            <a:r>
              <a:rPr lang="en-US" altLang="ko-KR" sz="998" b="0" dirty="0">
                <a:latin typeface="현대하모니 M" pitchFamily="18" charset="-127"/>
                <a:ea typeface="현대하모니 M" pitchFamily="18" charset="-127"/>
              </a:rPr>
              <a:t>Hot Stamping Line</a:t>
            </a:r>
            <a:endParaRPr lang="ko-KR" altLang="en-US" sz="998" b="0" dirty="0">
              <a:latin typeface="현대하모니 M" pitchFamily="18" charset="-127"/>
              <a:ea typeface="현대하모니 M" pitchFamily="18" charset="-127"/>
            </a:endParaRPr>
          </a:p>
        </p:txBody>
      </p:sp>
      <p:sp>
        <p:nvSpPr>
          <p:cNvPr id="140" name="직사각형 139"/>
          <p:cNvSpPr/>
          <p:nvPr/>
        </p:nvSpPr>
        <p:spPr bwMode="auto">
          <a:xfrm>
            <a:off x="1570038" y="1660525"/>
            <a:ext cx="2813050" cy="847725"/>
          </a:xfrm>
          <a:prstGeom prst="rect">
            <a:avLst/>
          </a:prstGeom>
          <a:solidFill>
            <a:srgbClr val="5F5F5F">
              <a:lumMod val="20000"/>
              <a:lumOff val="80000"/>
            </a:srgbClr>
          </a:solidFill>
          <a:ln w="317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dist="101600" dir="3000000" algn="tl" rotWithShape="0">
              <a:srgbClr val="A7C1CB">
                <a:lumMod val="50000"/>
              </a:srgbClr>
            </a:outerShdw>
          </a:effectLst>
        </p:spPr>
        <p:txBody>
          <a:bodyPr lIns="32652" tIns="32652" rIns="32652" bIns="32652"/>
          <a:lstStyle/>
          <a:p>
            <a:pPr algn="ctr" defTabSz="829361" eaLnBrk="1" latinLnBrk="1" hangingPunct="1">
              <a:spcBef>
                <a:spcPct val="50000"/>
              </a:spcBef>
              <a:defRPr/>
            </a:pPr>
            <a:endParaRPr lang="ko-KR" altLang="en-US" sz="998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41" name="직사각형 140"/>
          <p:cNvSpPr/>
          <p:nvPr/>
        </p:nvSpPr>
        <p:spPr bwMode="auto">
          <a:xfrm>
            <a:off x="1570038" y="1500188"/>
            <a:ext cx="53975" cy="1008062"/>
          </a:xfrm>
          <a:prstGeom prst="rect">
            <a:avLst/>
          </a:prstGeom>
          <a:solidFill>
            <a:srgbClr val="FDBC03">
              <a:lumMod val="60000"/>
              <a:lumOff val="40000"/>
            </a:srgbClr>
          </a:solidFill>
          <a:ln w="31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32652" tIns="32652" rIns="32652" bIns="32652" anchor="ctr"/>
          <a:lstStyle/>
          <a:p>
            <a:pPr algn="ctr" defTabSz="829361" eaLnBrk="1" latinLnBrk="1" hangingPunct="1">
              <a:spcBef>
                <a:spcPct val="50000"/>
              </a:spcBef>
              <a:defRPr/>
            </a:pPr>
            <a:endParaRPr lang="ko-KR" altLang="en-US" sz="998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42" name="TextBox 141"/>
          <p:cNvSpPr txBox="1"/>
          <p:nvPr/>
        </p:nvSpPr>
        <p:spPr>
          <a:xfrm>
            <a:off x="1641475" y="1470025"/>
            <a:ext cx="1341438" cy="246063"/>
          </a:xfrm>
          <a:prstGeom prst="rect">
            <a:avLst/>
          </a:prstGeom>
          <a:noFill/>
        </p:spPr>
        <p:txBody>
          <a:bodyPr lIns="0">
            <a:spAutoFit/>
          </a:bodyPr>
          <a:lstStyle/>
          <a:p>
            <a:pPr>
              <a:defRPr/>
            </a:pPr>
            <a:r>
              <a:rPr lang="en-US" altLang="ko-KR" sz="998" b="0">
                <a:latin typeface="현대하모니 M" pitchFamily="18" charset="-127"/>
                <a:ea typeface="현대하모니 M" pitchFamily="18" charset="-127"/>
              </a:rPr>
              <a:t>Hot Stamping Line</a:t>
            </a:r>
            <a:endParaRPr lang="ko-KR" altLang="en-US" sz="998" b="0">
              <a:latin typeface="현대하모니 M" pitchFamily="18" charset="-127"/>
              <a:ea typeface="현대하모니 M" pitchFamily="18" charset="-127"/>
            </a:endParaRPr>
          </a:p>
        </p:txBody>
      </p:sp>
      <p:sp>
        <p:nvSpPr>
          <p:cNvPr id="143" name="직사각형 142"/>
          <p:cNvSpPr/>
          <p:nvPr/>
        </p:nvSpPr>
        <p:spPr bwMode="auto">
          <a:xfrm>
            <a:off x="2474913" y="2811463"/>
            <a:ext cx="2811462" cy="849312"/>
          </a:xfrm>
          <a:prstGeom prst="rect">
            <a:avLst/>
          </a:prstGeom>
          <a:solidFill>
            <a:srgbClr val="5F5F5F">
              <a:lumMod val="20000"/>
              <a:lumOff val="80000"/>
            </a:srgbClr>
          </a:solidFill>
          <a:ln w="317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dist="101600" dir="3000000" algn="tl" rotWithShape="0">
              <a:srgbClr val="A7C1CB">
                <a:lumMod val="50000"/>
              </a:srgbClr>
            </a:outerShdw>
          </a:effectLst>
        </p:spPr>
        <p:txBody>
          <a:bodyPr lIns="32652" tIns="32652" rIns="32652" bIns="32652"/>
          <a:lstStyle/>
          <a:p>
            <a:pPr algn="ctr" defTabSz="829361" eaLnBrk="1" latinLnBrk="1" hangingPunct="1">
              <a:spcBef>
                <a:spcPct val="50000"/>
              </a:spcBef>
              <a:defRPr/>
            </a:pPr>
            <a:endParaRPr lang="ko-KR" altLang="en-US" sz="998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44" name="직사각형 143"/>
          <p:cNvSpPr/>
          <p:nvPr/>
        </p:nvSpPr>
        <p:spPr bwMode="auto">
          <a:xfrm>
            <a:off x="2474913" y="2652713"/>
            <a:ext cx="52387" cy="1008062"/>
          </a:xfrm>
          <a:prstGeom prst="rect">
            <a:avLst/>
          </a:prstGeom>
          <a:solidFill>
            <a:srgbClr val="FDBC03">
              <a:lumMod val="60000"/>
              <a:lumOff val="40000"/>
            </a:srgbClr>
          </a:solidFill>
          <a:ln w="31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32652" tIns="32652" rIns="32652" bIns="32652" anchor="ctr"/>
          <a:lstStyle/>
          <a:p>
            <a:pPr algn="ctr" defTabSz="829361" eaLnBrk="1" latinLnBrk="1" hangingPunct="1">
              <a:spcBef>
                <a:spcPct val="50000"/>
              </a:spcBef>
              <a:defRPr/>
            </a:pPr>
            <a:endParaRPr lang="ko-KR" altLang="en-US" sz="998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45" name="TextBox 144"/>
          <p:cNvSpPr txBox="1"/>
          <p:nvPr/>
        </p:nvSpPr>
        <p:spPr>
          <a:xfrm>
            <a:off x="2544763" y="2620963"/>
            <a:ext cx="1960562" cy="246062"/>
          </a:xfrm>
          <a:prstGeom prst="rect">
            <a:avLst/>
          </a:prstGeom>
          <a:noFill/>
        </p:spPr>
        <p:txBody>
          <a:bodyPr lIns="0">
            <a:spAutoFit/>
          </a:bodyPr>
          <a:lstStyle/>
          <a:p>
            <a:pPr>
              <a:defRPr/>
            </a:pPr>
            <a:r>
              <a:rPr lang="pt-BR" altLang="ko-KR" sz="998" b="0" dirty="0" err="1">
                <a:latin typeface="현대하모니 M" pitchFamily="18" charset="-127"/>
                <a:ea typeface="현대하모니 M" pitchFamily="18" charset="-127"/>
              </a:rPr>
              <a:t>Large</a:t>
            </a:r>
            <a:r>
              <a:rPr lang="ko-KR" altLang="en-US" sz="998" b="0" dirty="0">
                <a:latin typeface="현대하모니 M" pitchFamily="18" charset="-127"/>
                <a:ea typeface="현대하모니 M" pitchFamily="18" charset="-127"/>
              </a:rPr>
              <a:t> </a:t>
            </a:r>
            <a:r>
              <a:rPr lang="en-US" altLang="ko-KR" sz="998" b="0" dirty="0">
                <a:latin typeface="현대하모니 M" pitchFamily="18" charset="-127"/>
                <a:ea typeface="현대하모니 M" pitchFamily="18" charset="-127"/>
              </a:rPr>
              <a:t>Part Hot Stamping Line</a:t>
            </a:r>
            <a:endParaRPr lang="ko-KR" altLang="en-US" sz="998" b="0" dirty="0">
              <a:latin typeface="현대하모니 M" pitchFamily="18" charset="-127"/>
              <a:ea typeface="현대하모니 M" pitchFamily="18" charset="-127"/>
            </a:endParaRPr>
          </a:p>
        </p:txBody>
      </p:sp>
      <p:pic>
        <p:nvPicPr>
          <p:cNvPr id="146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89125" y="1654175"/>
            <a:ext cx="2122488" cy="8413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7" name="직사각형 146"/>
          <p:cNvSpPr/>
          <p:nvPr/>
        </p:nvSpPr>
        <p:spPr bwMode="auto">
          <a:xfrm>
            <a:off x="4233863" y="5140325"/>
            <a:ext cx="2813050" cy="849313"/>
          </a:xfrm>
          <a:prstGeom prst="rect">
            <a:avLst/>
          </a:prstGeom>
          <a:solidFill>
            <a:srgbClr val="5F5F5F">
              <a:lumMod val="20000"/>
              <a:lumOff val="80000"/>
            </a:srgbClr>
          </a:solidFill>
          <a:ln w="317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dist="101600" dir="3000000" algn="tl" rotWithShape="0">
              <a:srgbClr val="A7C1CB">
                <a:lumMod val="50000"/>
              </a:srgbClr>
            </a:outerShdw>
          </a:effectLst>
        </p:spPr>
        <p:txBody>
          <a:bodyPr lIns="32652" tIns="32652" rIns="32652" bIns="32652"/>
          <a:lstStyle/>
          <a:p>
            <a:pPr algn="ctr" defTabSz="829361" eaLnBrk="1" latinLnBrk="1" hangingPunct="1">
              <a:spcBef>
                <a:spcPct val="50000"/>
              </a:spcBef>
              <a:defRPr/>
            </a:pPr>
            <a:endParaRPr lang="ko-KR" altLang="en-US" sz="998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48" name="직사각형 147"/>
          <p:cNvSpPr/>
          <p:nvPr/>
        </p:nvSpPr>
        <p:spPr bwMode="auto">
          <a:xfrm>
            <a:off x="4211638" y="5046663"/>
            <a:ext cx="52387" cy="1008062"/>
          </a:xfrm>
          <a:prstGeom prst="rect">
            <a:avLst/>
          </a:prstGeom>
          <a:solidFill>
            <a:srgbClr val="FDBC03">
              <a:lumMod val="60000"/>
              <a:lumOff val="40000"/>
            </a:srgbClr>
          </a:solidFill>
          <a:ln w="31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32652" tIns="32652" rIns="32652" bIns="32652" anchor="ctr"/>
          <a:lstStyle/>
          <a:p>
            <a:pPr algn="ctr" defTabSz="829361" eaLnBrk="1" latinLnBrk="1" hangingPunct="1">
              <a:spcBef>
                <a:spcPct val="50000"/>
              </a:spcBef>
              <a:defRPr/>
            </a:pPr>
            <a:endParaRPr lang="ko-KR" altLang="en-US" sz="998" b="0" kern="0" dirty="0"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49" name="TextBox 148"/>
          <p:cNvSpPr txBox="1"/>
          <p:nvPr/>
        </p:nvSpPr>
        <p:spPr>
          <a:xfrm>
            <a:off x="4305300" y="4949825"/>
            <a:ext cx="2689225" cy="246063"/>
          </a:xfrm>
          <a:prstGeom prst="rect">
            <a:avLst/>
          </a:prstGeom>
          <a:noFill/>
        </p:spPr>
        <p:txBody>
          <a:bodyPr lIns="0">
            <a:spAutoFit/>
          </a:bodyPr>
          <a:lstStyle/>
          <a:p>
            <a:pPr>
              <a:defRPr/>
            </a:pPr>
            <a:r>
              <a:rPr lang="en-US" altLang="ko-KR" sz="998" b="0" dirty="0">
                <a:latin typeface="현대하모니 M" pitchFamily="18" charset="-127"/>
                <a:ea typeface="현대하모니 M" pitchFamily="18" charset="-127"/>
              </a:rPr>
              <a:t>Hot Stamping </a:t>
            </a:r>
            <a:r>
              <a:rPr lang="pt-BR" altLang="ko-KR" sz="998" dirty="0">
                <a:latin typeface="현대하모니 M" pitchFamily="18" charset="-127"/>
                <a:ea typeface="현대하모니 M" pitchFamily="18" charset="-127"/>
              </a:rPr>
              <a:t>Batch </a:t>
            </a:r>
            <a:r>
              <a:rPr lang="pt-BR" altLang="ko-KR" sz="998" dirty="0" err="1">
                <a:latin typeface="현대하모니 M" pitchFamily="18" charset="-127"/>
                <a:ea typeface="현대하모니 M" pitchFamily="18" charset="-127"/>
              </a:rPr>
              <a:t>production</a:t>
            </a:r>
            <a:r>
              <a:rPr lang="pt-BR" altLang="ko-KR" sz="998" dirty="0">
                <a:latin typeface="현대하모니 M" pitchFamily="18" charset="-127"/>
                <a:ea typeface="현대하모니 M" pitchFamily="18" charset="-127"/>
              </a:rPr>
              <a:t> </a:t>
            </a:r>
            <a:r>
              <a:rPr lang="pt-BR" altLang="ko-KR" sz="998" dirty="0" err="1">
                <a:latin typeface="현대하모니 M" pitchFamily="18" charset="-127"/>
                <a:ea typeface="현대하모니 M" pitchFamily="18" charset="-127"/>
              </a:rPr>
              <a:t>line</a:t>
            </a:r>
            <a:endParaRPr lang="ko-KR" altLang="en-US" sz="998" b="0" dirty="0">
              <a:latin typeface="현대하모니 M" pitchFamily="18" charset="-127"/>
              <a:ea typeface="현대하모니 M" pitchFamily="18" charset="-127"/>
            </a:endParaRPr>
          </a:p>
        </p:txBody>
      </p:sp>
      <p:pic>
        <p:nvPicPr>
          <p:cNvPr id="150" name="Picture 3" descr="E:\Downloads\333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186113" y="2809875"/>
            <a:ext cx="1371600" cy="869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1" name="TextBox 150"/>
          <p:cNvSpPr txBox="1"/>
          <p:nvPr/>
        </p:nvSpPr>
        <p:spPr>
          <a:xfrm>
            <a:off x="7165975" y="5070475"/>
            <a:ext cx="1771650" cy="753796"/>
          </a:xfrm>
          <a:prstGeom prst="rect">
            <a:avLst/>
          </a:prstGeom>
          <a:noFill/>
        </p:spPr>
        <p:txBody>
          <a:bodyPr lIns="65303">
            <a:sp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§"/>
              <a:defRPr/>
            </a:pPr>
            <a:r>
              <a:rPr lang="ko-KR" altLang="en-US" sz="998" b="0" dirty="0">
                <a:latin typeface="현대하모니 M" pitchFamily="18" charset="-127"/>
                <a:ea typeface="현대하모니 M" pitchFamily="18" charset="-127"/>
              </a:rPr>
              <a:t> </a:t>
            </a:r>
            <a:r>
              <a:rPr lang="pt-BR" altLang="ko-KR" sz="998" b="0" dirty="0">
                <a:latin typeface="현대하모니 M" pitchFamily="18" charset="-127"/>
                <a:ea typeface="현대하모니 M" pitchFamily="18" charset="-127"/>
              </a:rPr>
              <a:t>Ferramental de corte</a:t>
            </a:r>
            <a:endParaRPr lang="pt-BR" altLang="ko-KR" sz="998" dirty="0">
              <a:latin typeface="현대하모니 M" pitchFamily="18" charset="-127"/>
              <a:ea typeface="현대하모니 M" pitchFamily="18" charset="-127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§"/>
              <a:defRPr/>
            </a:pPr>
            <a:r>
              <a:rPr lang="pt-BR" altLang="ko-KR" sz="998" b="0" dirty="0">
                <a:latin typeface="현대하모니 M" pitchFamily="18" charset="-127"/>
                <a:ea typeface="현대하모니 M" pitchFamily="18" charset="-127"/>
              </a:rPr>
              <a:t> </a:t>
            </a:r>
            <a:r>
              <a:rPr lang="en-US" altLang="ko-KR" sz="998" b="0" dirty="0">
                <a:latin typeface="현대하모니 M" pitchFamily="18" charset="-127"/>
                <a:ea typeface="현대하모니 M" pitchFamily="18" charset="-127"/>
              </a:rPr>
              <a:t>Cycle Time : 10s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  <a:defRPr/>
            </a:pPr>
            <a:r>
              <a:rPr lang="en-US" altLang="ko-KR" sz="998" b="0" dirty="0">
                <a:latin typeface="현대하모니 M" pitchFamily="18" charset="-127"/>
                <a:ea typeface="현대하모니 M" pitchFamily="18" charset="-127"/>
              </a:rPr>
              <a:t> </a:t>
            </a:r>
            <a:r>
              <a:rPr lang="en-US" altLang="ko-KR" sz="998" dirty="0" err="1">
                <a:latin typeface="현대하모니 M" pitchFamily="18" charset="-127"/>
                <a:ea typeface="현대하모니 M" pitchFamily="18" charset="-127"/>
              </a:rPr>
              <a:t>Produção</a:t>
            </a:r>
            <a:r>
              <a:rPr lang="en-US" altLang="ko-KR" sz="998" dirty="0">
                <a:latin typeface="현대하모니 M" pitchFamily="18" charset="-127"/>
                <a:ea typeface="현대하모니 M" pitchFamily="18" charset="-127"/>
              </a:rPr>
              <a:t> </a:t>
            </a:r>
            <a:r>
              <a:rPr lang="en-US" altLang="ko-KR" sz="998" dirty="0" err="1">
                <a:latin typeface="현대하모니 M" pitchFamily="18" charset="-127"/>
                <a:ea typeface="현대하모니 M" pitchFamily="18" charset="-127"/>
              </a:rPr>
              <a:t>em</a:t>
            </a:r>
            <a:r>
              <a:rPr lang="en-US" altLang="ko-KR" sz="998" dirty="0">
                <a:latin typeface="현대하모니 M" pitchFamily="18" charset="-127"/>
                <a:ea typeface="현대하모니 M" pitchFamily="18" charset="-127"/>
              </a:rPr>
              <a:t> </a:t>
            </a:r>
            <a:r>
              <a:rPr lang="en-US" altLang="ko-KR" sz="998" dirty="0" err="1">
                <a:latin typeface="현대하모니 M" pitchFamily="18" charset="-127"/>
                <a:ea typeface="현대하모니 M" pitchFamily="18" charset="-127"/>
              </a:rPr>
              <a:t>Lote</a:t>
            </a:r>
            <a:endParaRPr lang="en-US" altLang="ko-KR" sz="998" b="0" dirty="0">
              <a:latin typeface="현대하모니 M" pitchFamily="18" charset="-127"/>
              <a:ea typeface="현대하모니 M" pitchFamily="18" charset="-127"/>
            </a:endParaRPr>
          </a:p>
        </p:txBody>
      </p:sp>
      <p:pic>
        <p:nvPicPr>
          <p:cNvPr id="152" name="Picture 9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2633" b="10427"/>
          <a:stretch>
            <a:fillRect/>
          </a:stretch>
        </p:blipFill>
        <p:spPr bwMode="auto">
          <a:xfrm>
            <a:off x="4676775" y="5154613"/>
            <a:ext cx="2051050" cy="838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4" name="TextBox 153"/>
          <p:cNvSpPr txBox="1"/>
          <p:nvPr/>
        </p:nvSpPr>
        <p:spPr>
          <a:xfrm>
            <a:off x="461349" y="5423080"/>
            <a:ext cx="3961341" cy="455253"/>
          </a:xfrm>
          <a:prstGeom prst="rect">
            <a:avLst/>
          </a:prstGeom>
          <a:noFill/>
        </p:spPr>
        <p:txBody>
          <a:bodyPr wrap="none" anchor="ctr">
            <a:spAutoFit/>
          </a:bodyPr>
          <a:lstStyle/>
          <a:p>
            <a:pPr>
              <a:defRPr/>
            </a:pPr>
            <a:r>
              <a:rPr lang="en-US" altLang="ko-KR" sz="1179" dirty="0">
                <a:latin typeface="현대하모니 L" pitchFamily="18" charset="-127"/>
                <a:ea typeface="현대하모니 L" pitchFamily="18" charset="-127"/>
              </a:rPr>
              <a:t>“Por </a:t>
            </a:r>
            <a:r>
              <a:rPr lang="en-US" altLang="ko-KR" sz="1179" dirty="0" err="1">
                <a:latin typeface="현대하모니 L" pitchFamily="18" charset="-127"/>
                <a:ea typeface="현대하모니 L" pitchFamily="18" charset="-127"/>
              </a:rPr>
              <a:t>peça</a:t>
            </a:r>
            <a:r>
              <a:rPr lang="en-US" altLang="ko-KR" sz="1179" dirty="0">
                <a:latin typeface="현대하모니 L" pitchFamily="18" charset="-127"/>
                <a:ea typeface="현대하모니 L" pitchFamily="18" charset="-127"/>
              </a:rPr>
              <a:t> / Escala de </a:t>
            </a:r>
            <a:r>
              <a:rPr lang="en-US" altLang="ko-KR" sz="1179" dirty="0" err="1">
                <a:latin typeface="현대하모니 L" pitchFamily="18" charset="-127"/>
                <a:ea typeface="현대하모니 L" pitchFamily="18" charset="-127"/>
              </a:rPr>
              <a:t>Produção</a:t>
            </a:r>
            <a:endParaRPr lang="en-US" altLang="ko-KR" sz="1179" dirty="0">
              <a:latin typeface="현대하모니 L" pitchFamily="18" charset="-127"/>
              <a:ea typeface="현대하모니 L" pitchFamily="18" charset="-127"/>
            </a:endParaRPr>
          </a:p>
          <a:p>
            <a:pPr>
              <a:defRPr/>
            </a:pPr>
            <a:r>
              <a:rPr lang="en-US" altLang="ko-KR" sz="1179" dirty="0">
                <a:latin typeface="현대하모니 L" pitchFamily="18" charset="-127"/>
                <a:ea typeface="현대하모니 L" pitchFamily="18" charset="-127"/>
              </a:rPr>
              <a:t>   </a:t>
            </a:r>
            <a:r>
              <a:rPr lang="en-US" altLang="ko-KR" sz="1179" dirty="0" err="1">
                <a:latin typeface="현대하모니 L" pitchFamily="18" charset="-127"/>
                <a:ea typeface="현대하모니 L" pitchFamily="18" charset="-127"/>
              </a:rPr>
              <a:t>Tecnologia</a:t>
            </a:r>
            <a:r>
              <a:rPr lang="en-US" altLang="ko-KR" sz="1179" dirty="0">
                <a:latin typeface="현대하모니 L" pitchFamily="18" charset="-127"/>
                <a:ea typeface="현대하모니 L" pitchFamily="18" charset="-127"/>
              </a:rPr>
              <a:t>, </a:t>
            </a:r>
            <a:r>
              <a:rPr lang="en-US" altLang="ko-KR" sz="1179" dirty="0" err="1">
                <a:latin typeface="현대하모니 L" pitchFamily="18" charset="-127"/>
                <a:ea typeface="현대하모니 L" pitchFamily="18" charset="-127"/>
              </a:rPr>
              <a:t>Otimização</a:t>
            </a:r>
            <a:r>
              <a:rPr lang="en-US" altLang="ko-KR" sz="1179" dirty="0">
                <a:latin typeface="현대하모니 L" pitchFamily="18" charset="-127"/>
                <a:ea typeface="현대하모니 L" pitchFamily="18" charset="-127"/>
              </a:rPr>
              <a:t> e </a:t>
            </a:r>
            <a:r>
              <a:rPr lang="en-US" altLang="ko-KR" sz="1179" dirty="0" err="1">
                <a:latin typeface="현대하모니 L" pitchFamily="18" charset="-127"/>
                <a:ea typeface="현대하모니 L" pitchFamily="18" charset="-127"/>
              </a:rPr>
              <a:t>velocidade</a:t>
            </a:r>
            <a:r>
              <a:rPr lang="en-US" altLang="ko-KR" sz="1179" dirty="0">
                <a:latin typeface="현대하모니 L" pitchFamily="18" charset="-127"/>
                <a:ea typeface="현대하모니 L" pitchFamily="18" charset="-127"/>
              </a:rPr>
              <a:t> de </a:t>
            </a:r>
            <a:r>
              <a:rPr lang="en-US" altLang="ko-KR" sz="1179" dirty="0" err="1">
                <a:latin typeface="현대하모니 L" pitchFamily="18" charset="-127"/>
                <a:ea typeface="현대하모니 L" pitchFamily="18" charset="-127"/>
              </a:rPr>
              <a:t>produção</a:t>
            </a:r>
            <a:r>
              <a:rPr lang="en-US" altLang="ko-KR" sz="1179" dirty="0">
                <a:latin typeface="현대하모니 L" pitchFamily="18" charset="-127"/>
                <a:ea typeface="현대하모니 L" pitchFamily="18" charset="-127"/>
              </a:rPr>
              <a:t>”</a:t>
            </a:r>
            <a:endParaRPr lang="en-US" altLang="ko-KR" sz="1179" b="0" dirty="0">
              <a:latin typeface="현대하모니 L" pitchFamily="18" charset="-127"/>
              <a:ea typeface="현대하모니 L" pitchFamily="18" charset="-127"/>
            </a:endParaRPr>
          </a:p>
        </p:txBody>
      </p:sp>
      <p:cxnSp>
        <p:nvCxnSpPr>
          <p:cNvPr id="155" name="직선 연결선 154"/>
          <p:cNvCxnSpPr/>
          <p:nvPr/>
        </p:nvCxnSpPr>
        <p:spPr bwMode="auto">
          <a:xfrm>
            <a:off x="502891" y="5869781"/>
            <a:ext cx="2612425" cy="0"/>
          </a:xfrm>
          <a:prstGeom prst="line">
            <a:avLst/>
          </a:prstGeom>
          <a:solidFill>
            <a:srgbClr val="FFFFFF"/>
          </a:solidFill>
          <a:ln w="34925" cap="flat" cmpd="sng" algn="ctr">
            <a:gradFill flip="none" rotWithShape="1">
              <a:gsLst>
                <a:gs pos="0">
                  <a:srgbClr val="FFC000"/>
                </a:gs>
                <a:gs pos="50000">
                  <a:srgbClr val="FFC000">
                    <a:alpha val="35000"/>
                  </a:srgbClr>
                </a:gs>
                <a:gs pos="100000">
                  <a:srgbClr val="FFC000">
                    <a:alpha val="0"/>
                  </a:srgbClr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37912" name="직선 연결선 155"/>
          <p:cNvCxnSpPr>
            <a:cxnSpLocks noChangeShapeType="1"/>
          </p:cNvCxnSpPr>
          <p:nvPr/>
        </p:nvCxnSpPr>
        <p:spPr bwMode="auto">
          <a:xfrm>
            <a:off x="503238" y="5427663"/>
            <a:ext cx="0" cy="522287"/>
          </a:xfrm>
          <a:prstGeom prst="line">
            <a:avLst/>
          </a:prstGeom>
          <a:noFill/>
          <a:ln w="34925" algn="ctr">
            <a:solidFill>
              <a:srgbClr val="FFC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157" name="Picture 4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05250" y="3990975"/>
            <a:ext cx="1690688" cy="8112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5" name="Rectangle 4"/>
          <p:cNvSpPr>
            <a:spLocks noChangeArrowheads="1"/>
          </p:cNvSpPr>
          <p:nvPr/>
        </p:nvSpPr>
        <p:spPr bwMode="auto">
          <a:xfrm>
            <a:off x="446088" y="283363"/>
            <a:ext cx="7643812" cy="504825"/>
          </a:xfrm>
          <a:prstGeom prst="rect">
            <a:avLst/>
          </a:prstGeom>
          <a:noFill/>
        </p:spPr>
        <p:txBody>
          <a:bodyPr/>
          <a:lstStyle/>
          <a:p>
            <a:pPr>
              <a:buFont typeface="Wingdings" panose="05000000000000000000" pitchFamily="2" charset="2"/>
              <a:buNone/>
              <a:defRPr/>
            </a:pPr>
            <a:r>
              <a:rPr lang="pt-BR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  <a:sym typeface="Wingdings 2" panose="05020102010507070707" pitchFamily="18" charset="2"/>
              </a:rPr>
              <a:t>MS </a:t>
            </a:r>
            <a:r>
              <a:rPr lang="en-US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HOT STAMPING TECNOLOGIA E INOVAÇÃO</a:t>
            </a:r>
          </a:p>
        </p:txBody>
      </p:sp>
      <p:sp>
        <p:nvSpPr>
          <p:cNvPr id="2" name="TextBox 138">
            <a:extLst>
              <a:ext uri="{FF2B5EF4-FFF2-40B4-BE49-F238E27FC236}">
                <a16:creationId xmlns:a16="http://schemas.microsoft.com/office/drawing/2014/main" id="{D8A5A1EF-DF0D-58D9-EB24-9A5990D940F8}"/>
              </a:ext>
            </a:extLst>
          </p:cNvPr>
          <p:cNvSpPr txBox="1"/>
          <p:nvPr/>
        </p:nvSpPr>
        <p:spPr>
          <a:xfrm>
            <a:off x="6757424" y="1917735"/>
            <a:ext cx="2928118" cy="314253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>
              <a:lnSpc>
                <a:spcPts val="1905"/>
              </a:lnSpc>
              <a:defRPr/>
            </a:pPr>
            <a:r>
              <a:rPr lang="en-US" altLang="ko-KR" sz="1400" b="1" dirty="0">
                <a:latin typeface="HY헤드라인M" pitchFamily="18" charset="-127"/>
                <a:ea typeface="HY헤드라인M" pitchFamily="18" charset="-127"/>
              </a:rPr>
              <a:t>“</a:t>
            </a:r>
            <a:r>
              <a:rPr lang="en-US" altLang="ko-KR" sz="1400" b="1" dirty="0" err="1">
                <a:latin typeface="HY헤드라인M" pitchFamily="18" charset="-127"/>
                <a:ea typeface="HY헤드라인M" pitchFamily="18" charset="-127"/>
              </a:rPr>
              <a:t>Redução</a:t>
            </a:r>
            <a:r>
              <a:rPr lang="en-US" altLang="ko-KR" sz="1400" b="1" dirty="0"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400" b="1" dirty="0" err="1">
                <a:latin typeface="HY헤드라인M" pitchFamily="18" charset="-127"/>
                <a:ea typeface="HY헤드라인M" pitchFamily="18" charset="-127"/>
              </a:rPr>
              <a:t>na</a:t>
            </a:r>
            <a:r>
              <a:rPr lang="en-US" altLang="ko-KR" sz="1400" b="1" dirty="0"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400" b="1" dirty="0" err="1">
                <a:latin typeface="HY헤드라인M" pitchFamily="18" charset="-127"/>
                <a:ea typeface="HY헤드라인M" pitchFamily="18" charset="-127"/>
              </a:rPr>
              <a:t>perda</a:t>
            </a:r>
            <a:r>
              <a:rPr lang="en-US" altLang="ko-KR" sz="1400" b="1" dirty="0">
                <a:latin typeface="HY헤드라인M" pitchFamily="18" charset="-127"/>
                <a:ea typeface="HY헤드라인M" pitchFamily="18" charset="-127"/>
              </a:rPr>
              <a:t> de </a:t>
            </a:r>
            <a:r>
              <a:rPr lang="en-US" altLang="ko-KR" sz="1400" b="1" dirty="0" err="1">
                <a:latin typeface="HY헤드라인M" pitchFamily="18" charset="-127"/>
                <a:ea typeface="HY헤드라인M" pitchFamily="18" charset="-127"/>
              </a:rPr>
              <a:t>energia</a:t>
            </a:r>
            <a:r>
              <a:rPr lang="en-US" altLang="ko-KR" sz="1400" b="1" dirty="0">
                <a:latin typeface="HY헤드라인M" pitchFamily="18" charset="-127"/>
                <a:ea typeface="HY헤드라인M" pitchFamily="18" charset="-127"/>
              </a:rPr>
              <a:t>”</a:t>
            </a:r>
          </a:p>
        </p:txBody>
      </p:sp>
      <p:sp>
        <p:nvSpPr>
          <p:cNvPr id="3" name="TextBox 138">
            <a:extLst>
              <a:ext uri="{FF2B5EF4-FFF2-40B4-BE49-F238E27FC236}">
                <a16:creationId xmlns:a16="http://schemas.microsoft.com/office/drawing/2014/main" id="{014D3B24-1DD2-6AC6-812E-9BA70356557C}"/>
              </a:ext>
            </a:extLst>
          </p:cNvPr>
          <p:cNvSpPr txBox="1"/>
          <p:nvPr/>
        </p:nvSpPr>
        <p:spPr>
          <a:xfrm>
            <a:off x="356780" y="3219991"/>
            <a:ext cx="2131014" cy="314253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>
              <a:lnSpc>
                <a:spcPts val="1905"/>
              </a:lnSpc>
              <a:defRPr/>
            </a:pPr>
            <a:r>
              <a:rPr lang="en-US" altLang="ko-KR" sz="1400" b="1" dirty="0">
                <a:latin typeface="HY헤드라인M" pitchFamily="18" charset="-127"/>
                <a:ea typeface="HY헤드라인M" pitchFamily="18" charset="-127"/>
              </a:rPr>
              <a:t>“</a:t>
            </a:r>
            <a:r>
              <a:rPr lang="en-US" altLang="ko-KR" sz="1400" b="1" dirty="0" err="1">
                <a:latin typeface="HY헤드라인M" pitchFamily="18" charset="-127"/>
                <a:ea typeface="HY헤드라인M" pitchFamily="18" charset="-127"/>
              </a:rPr>
              <a:t>Redução</a:t>
            </a:r>
            <a:r>
              <a:rPr lang="en-US" altLang="ko-KR" sz="1400" b="1" dirty="0">
                <a:latin typeface="HY헤드라인M" pitchFamily="18" charset="-127"/>
                <a:ea typeface="HY헤드라인M" pitchFamily="18" charset="-127"/>
              </a:rPr>
              <a:t> de </a:t>
            </a:r>
            <a:r>
              <a:rPr lang="en-US" altLang="ko-KR" sz="1400" b="1" dirty="0" err="1">
                <a:latin typeface="HY헤드라인M" pitchFamily="18" charset="-127"/>
                <a:ea typeface="HY헤드라인M" pitchFamily="18" charset="-127"/>
              </a:rPr>
              <a:t>Energia</a:t>
            </a:r>
            <a:r>
              <a:rPr lang="en-US" altLang="ko-KR" sz="1400" b="1" dirty="0">
                <a:latin typeface="HY헤드라인M" pitchFamily="18" charset="-127"/>
                <a:ea typeface="HY헤드라인M" pitchFamily="18" charset="-127"/>
              </a:rPr>
              <a:t>”</a:t>
            </a:r>
          </a:p>
        </p:txBody>
      </p:sp>
      <p:sp>
        <p:nvSpPr>
          <p:cNvPr id="4" name="TextBox 138">
            <a:extLst>
              <a:ext uri="{FF2B5EF4-FFF2-40B4-BE49-F238E27FC236}">
                <a16:creationId xmlns:a16="http://schemas.microsoft.com/office/drawing/2014/main" id="{F3F51B97-B95E-B557-F6DD-05DF46D9A90F}"/>
              </a:ext>
            </a:extLst>
          </p:cNvPr>
          <p:cNvSpPr txBox="1"/>
          <p:nvPr/>
        </p:nvSpPr>
        <p:spPr>
          <a:xfrm>
            <a:off x="311971" y="4274382"/>
            <a:ext cx="2928118" cy="314253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>
              <a:lnSpc>
                <a:spcPts val="1905"/>
              </a:lnSpc>
              <a:defRPr/>
            </a:pPr>
            <a:r>
              <a:rPr lang="en-US" altLang="ko-KR" sz="1400" b="1" dirty="0">
                <a:latin typeface="HY헤드라인M" pitchFamily="18" charset="-127"/>
                <a:ea typeface="HY헤드라인M" pitchFamily="18" charset="-127"/>
              </a:rPr>
              <a:t>“</a:t>
            </a:r>
            <a:r>
              <a:rPr lang="en-US" altLang="ko-KR" sz="1400" b="1" dirty="0" err="1">
                <a:latin typeface="HY헤드라인M" pitchFamily="18" charset="-127"/>
                <a:ea typeface="HY헤드라인M" pitchFamily="18" charset="-127"/>
              </a:rPr>
              <a:t>Redução</a:t>
            </a:r>
            <a:r>
              <a:rPr lang="en-US" altLang="ko-KR" sz="1400" b="1" dirty="0"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400" b="1" dirty="0" err="1">
                <a:latin typeface="HY헤드라인M" pitchFamily="18" charset="-127"/>
                <a:ea typeface="HY헤드라인M" pitchFamily="18" charset="-127"/>
              </a:rPr>
              <a:t>na</a:t>
            </a:r>
            <a:r>
              <a:rPr lang="en-US" altLang="ko-KR" sz="1400" b="1" dirty="0"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400" b="1" dirty="0" err="1">
                <a:latin typeface="HY헤드라인M" pitchFamily="18" charset="-127"/>
                <a:ea typeface="HY헤드라인M" pitchFamily="18" charset="-127"/>
              </a:rPr>
              <a:t>perda</a:t>
            </a:r>
            <a:r>
              <a:rPr lang="en-US" altLang="ko-KR" sz="1400" b="1" dirty="0">
                <a:latin typeface="HY헤드라인M" pitchFamily="18" charset="-127"/>
                <a:ea typeface="HY헤드라인M" pitchFamily="18" charset="-127"/>
              </a:rPr>
              <a:t> de material”</a:t>
            </a:r>
          </a:p>
        </p:txBody>
      </p:sp>
      <p:pic>
        <p:nvPicPr>
          <p:cNvPr id="8" name="Imagem 7">
            <a:extLst>
              <a:ext uri="{FF2B5EF4-FFF2-40B4-BE49-F238E27FC236}">
                <a16:creationId xmlns:a16="http://schemas.microsoft.com/office/drawing/2014/main" id="{205BA956-B5DC-997B-390D-E91A59E2C0D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95970" y="833510"/>
            <a:ext cx="648436" cy="635722"/>
          </a:xfrm>
          <a:prstGeom prst="rect">
            <a:avLst/>
          </a:prstGeom>
        </p:spPr>
      </p:pic>
      <p:sp>
        <p:nvSpPr>
          <p:cNvPr id="9" name="TextBox 138">
            <a:extLst>
              <a:ext uri="{FF2B5EF4-FFF2-40B4-BE49-F238E27FC236}">
                <a16:creationId xmlns:a16="http://schemas.microsoft.com/office/drawing/2014/main" id="{0BC951F7-1285-229B-514F-6FCC69418FC0}"/>
              </a:ext>
            </a:extLst>
          </p:cNvPr>
          <p:cNvSpPr txBox="1"/>
          <p:nvPr/>
        </p:nvSpPr>
        <p:spPr>
          <a:xfrm>
            <a:off x="7561212" y="5748904"/>
            <a:ext cx="1812156" cy="308611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>
              <a:lnSpc>
                <a:spcPts val="1905"/>
              </a:lnSpc>
              <a:defRPr/>
            </a:pPr>
            <a:r>
              <a:rPr lang="en-US" altLang="ko-KR" sz="1200" b="1" dirty="0">
                <a:latin typeface="HY헤드라인M" pitchFamily="18" charset="-127"/>
                <a:ea typeface="HY헤드라인M" pitchFamily="18" charset="-127"/>
              </a:rPr>
              <a:t>“</a:t>
            </a:r>
            <a:r>
              <a:rPr lang="en-US" altLang="ko-KR" sz="1200" b="1" dirty="0" err="1">
                <a:latin typeface="HY헤드라인M" pitchFamily="18" charset="-127"/>
                <a:ea typeface="HY헤드라인M" pitchFamily="18" charset="-127"/>
              </a:rPr>
              <a:t>Redução</a:t>
            </a:r>
            <a:r>
              <a:rPr lang="en-US" altLang="ko-KR" sz="1200" b="1" dirty="0">
                <a:latin typeface="HY헤드라인M" pitchFamily="18" charset="-127"/>
                <a:ea typeface="HY헤드라인M" pitchFamily="18" charset="-127"/>
              </a:rPr>
              <a:t> de </a:t>
            </a:r>
            <a:r>
              <a:rPr lang="en-US" altLang="ko-KR" sz="1200" b="1" dirty="0" err="1">
                <a:latin typeface="HY헤드라인M" pitchFamily="18" charset="-127"/>
                <a:ea typeface="HY헤드라인M" pitchFamily="18" charset="-127"/>
              </a:rPr>
              <a:t>Energia</a:t>
            </a:r>
            <a:r>
              <a:rPr lang="en-US" altLang="ko-KR" sz="1200" b="1" dirty="0">
                <a:latin typeface="HY헤드라인M" pitchFamily="18" charset="-127"/>
                <a:ea typeface="HY헤드라인M" pitchFamily="18" charset="-127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16787347"/>
      </p:ext>
    </p:extLst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그룹 7"/>
          <p:cNvGrpSpPr/>
          <p:nvPr/>
        </p:nvGrpSpPr>
        <p:grpSpPr>
          <a:xfrm>
            <a:off x="280898" y="196746"/>
            <a:ext cx="6321037" cy="461194"/>
            <a:chOff x="306173" y="116632"/>
            <a:chExt cx="6969242" cy="508488"/>
          </a:xfrm>
        </p:grpSpPr>
        <p:sp>
          <p:nvSpPr>
            <p:cNvPr id="53" name="TextBox 52"/>
            <p:cNvSpPr txBox="1"/>
            <p:nvPr/>
          </p:nvSpPr>
          <p:spPr>
            <a:xfrm>
              <a:off x="637819" y="183980"/>
              <a:ext cx="6637596" cy="441140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pPr>
                <a:buFont typeface="Wingdings" panose="05000000000000000000" pitchFamily="2" charset="2"/>
                <a:buNone/>
                <a:defRPr/>
              </a:pPr>
              <a:r>
                <a:rPr lang="pt-BR" altLang="ko-KR" sz="2000" b="1" dirty="0">
                  <a:solidFill>
                    <a:schemeClr val="accent5">
                      <a:lumMod val="50000"/>
                    </a:schemeClr>
                  </a:solidFill>
                  <a:latin typeface="Malgun Gothic" panose="020B0503020000020004" pitchFamily="34" charset="-127"/>
                  <a:ea typeface="Malgun Gothic" panose="020B0503020000020004" pitchFamily="34" charset="-127"/>
                  <a:cs typeface="Arial" panose="020B0604020202020204" pitchFamily="34" charset="0"/>
                  <a:sym typeface="Wingdings 2" panose="05020102010507070707" pitchFamily="18" charset="2"/>
                </a:rPr>
                <a:t>MS </a:t>
              </a:r>
              <a:r>
                <a:rPr lang="en-US" altLang="ko-KR" sz="2000" b="1" dirty="0">
                  <a:solidFill>
                    <a:schemeClr val="accent5">
                      <a:lumMod val="50000"/>
                    </a:schemeClr>
                  </a:solidFill>
                  <a:latin typeface="Malgun Gothic" panose="020B0503020000020004" pitchFamily="34" charset="-127"/>
                  <a:ea typeface="Malgun Gothic" panose="020B0503020000020004" pitchFamily="34" charset="-127"/>
                  <a:cs typeface="Arial" panose="020B0604020202020204" pitchFamily="34" charset="0"/>
                </a:rPr>
                <a:t>HOT STAMPING TECNOLOGIA E INOVAÇÃO</a:t>
              </a:r>
            </a:p>
          </p:txBody>
        </p:sp>
        <p:sp>
          <p:nvSpPr>
            <p:cNvPr id="58" name="TextBox 57"/>
            <p:cNvSpPr txBox="1"/>
            <p:nvPr/>
          </p:nvSpPr>
          <p:spPr>
            <a:xfrm>
              <a:off x="306173" y="116632"/>
              <a:ext cx="72" cy="492394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>
                <a:lnSpc>
                  <a:spcPct val="100000"/>
                </a:lnSpc>
              </a:pPr>
              <a:endParaRPr lang="en-US" altLang="ko-KR" sz="2902" dirty="0">
                <a:solidFill>
                  <a:srgbClr val="275C1C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HY헤드라인M" pitchFamily="18" charset="-127"/>
                <a:ea typeface="HY헤드라인M" pitchFamily="18" charset="-127"/>
              </a:endParaRPr>
            </a:p>
          </p:txBody>
        </p:sp>
      </p:grpSp>
      <p:sp>
        <p:nvSpPr>
          <p:cNvPr id="63" name="TextBox 62"/>
          <p:cNvSpPr txBox="1"/>
          <p:nvPr/>
        </p:nvSpPr>
        <p:spPr>
          <a:xfrm>
            <a:off x="446567" y="881859"/>
            <a:ext cx="3640118" cy="334975"/>
          </a:xfrm>
          <a:prstGeom prst="rect">
            <a:avLst/>
          </a:prstGeom>
          <a:noFill/>
        </p:spPr>
        <p:txBody>
          <a:bodyPr wrap="none" lIns="82877" tIns="41439" rIns="82877" bIns="41439" rtlCol="0" anchor="ctr">
            <a:spAutoFit/>
          </a:bodyPr>
          <a:lstStyle/>
          <a:p>
            <a:r>
              <a:rPr lang="en-US" altLang="ko-KR" sz="1633" spc="272" dirty="0">
                <a:solidFill>
                  <a:schemeClr val="tx1">
                    <a:lumMod val="75000"/>
                    <a:lumOff val="25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633" dirty="0">
                <a:solidFill>
                  <a:schemeClr val="tx1">
                    <a:lumMod val="75000"/>
                    <a:lumOff val="25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Hot Stamping – </a:t>
            </a:r>
            <a:r>
              <a:rPr lang="en-US" altLang="ko-KR" sz="1633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Linha</a:t>
            </a:r>
            <a:r>
              <a:rPr lang="en-US" altLang="ko-KR" sz="1633" dirty="0">
                <a:solidFill>
                  <a:schemeClr val="tx1">
                    <a:lumMod val="75000"/>
                    <a:lumOff val="25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de </a:t>
            </a:r>
            <a:r>
              <a:rPr lang="en-US" altLang="ko-KR" sz="1633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Produção</a:t>
            </a:r>
            <a:endParaRPr lang="ko-KR" altLang="en-US" sz="1633" dirty="0">
              <a:solidFill>
                <a:schemeClr val="tx1">
                  <a:lumMod val="75000"/>
                  <a:lumOff val="25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72" name="직사각형 71"/>
          <p:cNvSpPr/>
          <p:nvPr/>
        </p:nvSpPr>
        <p:spPr bwMode="auto">
          <a:xfrm>
            <a:off x="9313384" y="6402574"/>
            <a:ext cx="457174" cy="241557"/>
          </a:xfrm>
          <a:prstGeom prst="rect">
            <a:avLst/>
          </a:prstGeom>
          <a:noFill/>
          <a:ln w="1905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</a:bodyPr>
          <a:lstStyle/>
          <a:p>
            <a:pPr marL="343884" indent="-343884" algn="ctr" defTabSz="828774">
              <a:lnSpc>
                <a:spcPct val="150000"/>
              </a:lnSpc>
              <a:spcBef>
                <a:spcPct val="50000"/>
              </a:spcBef>
            </a:pPr>
            <a:r>
              <a:rPr lang="en-US" altLang="ko-KR" sz="998">
                <a:solidFill>
                  <a:schemeClr val="bg2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P.40</a:t>
            </a:r>
            <a:endParaRPr lang="ko-KR" altLang="en-US" sz="998" dirty="0">
              <a:solidFill>
                <a:schemeClr val="bg2">
                  <a:lumMod val="50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79" name="타원 78"/>
          <p:cNvSpPr/>
          <p:nvPr/>
        </p:nvSpPr>
        <p:spPr bwMode="auto">
          <a:xfrm>
            <a:off x="1087867" y="3478476"/>
            <a:ext cx="6726996" cy="2155251"/>
          </a:xfrm>
          <a:prstGeom prst="ellipse">
            <a:avLst/>
          </a:prstGeom>
          <a:gradFill flip="none" rotWithShape="1">
            <a:gsLst>
              <a:gs pos="0">
                <a:srgbClr val="5F5F5F">
                  <a:lumMod val="20000"/>
                  <a:lumOff val="80000"/>
                </a:srgbClr>
              </a:gs>
              <a:gs pos="50000">
                <a:srgbClr val="5F5F5F">
                  <a:lumMod val="60000"/>
                  <a:lumOff val="40000"/>
                  <a:alpha val="54000"/>
                </a:srgbClr>
              </a:gs>
              <a:gs pos="100000">
                <a:srgbClr val="5F5F5F">
                  <a:lumMod val="40000"/>
                  <a:lumOff val="60000"/>
                  <a:alpha val="0"/>
                </a:srgbClr>
              </a:gs>
            </a:gsLst>
            <a:path path="circle">
              <a:fillToRect l="50000" t="50000" r="50000" b="50000"/>
            </a:path>
            <a:tileRect/>
          </a:gradFill>
          <a:ln w="31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scene3d>
            <a:camera prst="orthographicFront">
              <a:rot lat="1835009" lon="3100848" rev="3014439"/>
            </a:camera>
            <a:lightRig rig="threePt" dir="t"/>
          </a:scene3d>
        </p:spPr>
        <p:txBody>
          <a:bodyPr vert="horz" wrap="square" lIns="32652" tIns="32652" rIns="32652" bIns="32652" numCol="1" rtlCol="0" anchor="t" anchorCtr="0" compatLnSpc="1">
            <a:prstTxWarp prst="textNoShape">
              <a:avLst/>
            </a:prstTxWarp>
            <a:noAutofit/>
          </a:bodyPr>
          <a:lstStyle/>
          <a:p>
            <a:pPr algn="ctr" defTabSz="829361" fontAlgn="base">
              <a:spcBef>
                <a:spcPct val="50000"/>
              </a:spcBef>
              <a:spcAft>
                <a:spcPct val="0"/>
              </a:spcAft>
              <a:defRPr/>
            </a:pPr>
            <a:endParaRPr kumimoji="1" lang="ko-KR" altLang="en-US" sz="998" kern="0" dirty="0">
              <a:solidFill>
                <a:srgbClr val="000000"/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cxnSp>
        <p:nvCxnSpPr>
          <p:cNvPr id="80" name="직선 연결선 79"/>
          <p:cNvCxnSpPr/>
          <p:nvPr/>
        </p:nvCxnSpPr>
        <p:spPr bwMode="auto">
          <a:xfrm>
            <a:off x="1910153" y="1375042"/>
            <a:ext cx="4402565" cy="0"/>
          </a:xfrm>
          <a:prstGeom prst="line">
            <a:avLst/>
          </a:prstGeom>
          <a:solidFill>
            <a:srgbClr val="FFFFFF"/>
          </a:solidFill>
          <a:ln w="34925" cap="flat" cmpd="sng" algn="ctr">
            <a:gradFill flip="none" rotWithShape="1">
              <a:gsLst>
                <a:gs pos="0">
                  <a:srgbClr val="FFC000"/>
                </a:gs>
                <a:gs pos="50000">
                  <a:srgbClr val="FFC000">
                    <a:alpha val="35000"/>
                  </a:srgbClr>
                </a:gs>
                <a:gs pos="100000">
                  <a:srgbClr val="FFC000">
                    <a:alpha val="0"/>
                  </a:srgbClr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82" name="자유형 81"/>
          <p:cNvSpPr/>
          <p:nvPr/>
        </p:nvSpPr>
        <p:spPr bwMode="auto">
          <a:xfrm flipH="1">
            <a:off x="1094776" y="1375043"/>
            <a:ext cx="819796" cy="1859460"/>
          </a:xfrm>
          <a:custGeom>
            <a:avLst/>
            <a:gdLst>
              <a:gd name="connsiteX0" fmla="*/ 0 w 1181100"/>
              <a:gd name="connsiteY0" fmla="*/ 0 h 2667000"/>
              <a:gd name="connsiteX1" fmla="*/ 1181100 w 1181100"/>
              <a:gd name="connsiteY1" fmla="*/ 0 h 2667000"/>
              <a:gd name="connsiteX2" fmla="*/ 1181100 w 1181100"/>
              <a:gd name="connsiteY2" fmla="*/ 2667000 h 2667000"/>
              <a:gd name="connsiteX3" fmla="*/ 723900 w 1181100"/>
              <a:gd name="connsiteY3" fmla="*/ 2667000 h 2667000"/>
              <a:gd name="connsiteX4" fmla="*/ 0 w 1181100"/>
              <a:gd name="connsiteY4" fmla="*/ 0 h 266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81100" h="2667000">
                <a:moveTo>
                  <a:pt x="0" y="0"/>
                </a:moveTo>
                <a:lnTo>
                  <a:pt x="1181100" y="0"/>
                </a:lnTo>
                <a:lnTo>
                  <a:pt x="1181100" y="2667000"/>
                </a:lnTo>
                <a:lnTo>
                  <a:pt x="723900" y="266700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5F5F5F">
                  <a:lumMod val="40000"/>
                  <a:lumOff val="60000"/>
                </a:srgbClr>
              </a:gs>
              <a:gs pos="45000">
                <a:srgbClr val="5F5F5F">
                  <a:lumMod val="40000"/>
                  <a:lumOff val="60000"/>
                  <a:alpha val="21000"/>
                </a:srgbClr>
              </a:gs>
              <a:gs pos="100000">
                <a:srgbClr val="5F5F5F">
                  <a:lumMod val="20000"/>
                  <a:lumOff val="80000"/>
                  <a:alpha val="0"/>
                </a:srgbClr>
              </a:gs>
            </a:gsLst>
            <a:lin ang="5400000" scaled="1"/>
            <a:tileRect/>
          </a:gradFill>
          <a:ln w="31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2652" tIns="32652" rIns="32652" bIns="32652" numCol="1" rtlCol="0" anchor="t" anchorCtr="0" compatLnSpc="1">
            <a:prstTxWarp prst="textNoShape">
              <a:avLst/>
            </a:prstTxWarp>
            <a:noAutofit/>
          </a:bodyPr>
          <a:lstStyle/>
          <a:p>
            <a:pPr algn="ctr" defTabSz="829361" latinLnBrk="0">
              <a:spcBef>
                <a:spcPct val="50000"/>
              </a:spcBef>
              <a:defRPr/>
            </a:pPr>
            <a:endParaRPr lang="ko-KR" altLang="en-US" sz="998" kern="0" dirty="0">
              <a:solidFill>
                <a:sysClr val="windowText" lastClr="000000"/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83" name="TextBox 82"/>
          <p:cNvSpPr txBox="1"/>
          <p:nvPr/>
        </p:nvSpPr>
        <p:spPr>
          <a:xfrm>
            <a:off x="1094776" y="1548663"/>
            <a:ext cx="4303593" cy="1323439"/>
          </a:xfrm>
          <a:prstGeom prst="rect">
            <a:avLst/>
          </a:prstGeom>
          <a:noFill/>
        </p:spPr>
        <p:txBody>
          <a:bodyPr wrap="square" lIns="0" rtlCol="0" anchor="t">
            <a:spAutoFit/>
          </a:bodyPr>
          <a:lstStyle/>
          <a:p>
            <a:r>
              <a:rPr lang="en-US" altLang="ko-KR" sz="1270" dirty="0">
                <a:latin typeface="현대하모니 L" pitchFamily="18" charset="-127"/>
                <a:ea typeface="현대하모니 L" pitchFamily="18" charset="-127"/>
              </a:rPr>
              <a:t> </a:t>
            </a:r>
            <a:r>
              <a:rPr lang="ko-KR" altLang="en-US" sz="1600" dirty="0">
                <a:latin typeface="현대하모니 L" pitchFamily="18" charset="-127"/>
                <a:ea typeface="현대하모니 L" pitchFamily="18" charset="-127"/>
              </a:rPr>
              <a:t>■</a:t>
            </a:r>
            <a:r>
              <a:rPr lang="en-US" altLang="ko-KR" sz="1600" dirty="0">
                <a:latin typeface="현대하모니 L" pitchFamily="18" charset="-127"/>
                <a:ea typeface="현대하모니 L" pitchFamily="18" charset="-127"/>
              </a:rPr>
              <a:t> </a:t>
            </a:r>
            <a:r>
              <a:rPr lang="pt-BR" altLang="ko-KR" sz="1600" dirty="0">
                <a:latin typeface="현대하모니 L" pitchFamily="18" charset="-127"/>
                <a:ea typeface="현대하모니 L" pitchFamily="18" charset="-127"/>
              </a:rPr>
              <a:t>Capabilidade na Produção de Lotes</a:t>
            </a:r>
            <a:endParaRPr lang="en-US" altLang="ko-KR" sz="1600" dirty="0">
              <a:latin typeface="현대하모니 L" pitchFamily="18" charset="-127"/>
              <a:ea typeface="현대하모니 L" pitchFamily="18" charset="-127"/>
            </a:endParaRPr>
          </a:p>
          <a:p>
            <a:r>
              <a:rPr lang="ko-KR" altLang="en-US" sz="1600" dirty="0">
                <a:latin typeface="현대하모니 L" pitchFamily="18" charset="-127"/>
                <a:ea typeface="현대하모니 L" pitchFamily="18" charset="-127"/>
              </a:rPr>
              <a:t> ■ </a:t>
            </a:r>
            <a:r>
              <a:rPr lang="pt-BR" altLang="ko-KR" sz="1600" dirty="0">
                <a:latin typeface="현대하모니 L" pitchFamily="18" charset="-127"/>
                <a:ea typeface="현대하모니 L" pitchFamily="18" charset="-127"/>
              </a:rPr>
              <a:t>Tecnologia em Controle de Resfriamento</a:t>
            </a:r>
            <a:endParaRPr lang="en-US" altLang="ko-KR" sz="1600" dirty="0">
              <a:latin typeface="현대하모니 L" pitchFamily="18" charset="-127"/>
              <a:ea typeface="현대하모니 L" pitchFamily="18" charset="-127"/>
            </a:endParaRPr>
          </a:p>
          <a:p>
            <a:r>
              <a:rPr lang="en-US" altLang="ko-KR" sz="1600" dirty="0">
                <a:latin typeface="현대하모니 L" pitchFamily="18" charset="-127"/>
                <a:ea typeface="현대하모니 L" pitchFamily="18" charset="-127"/>
              </a:rPr>
              <a:t> </a:t>
            </a:r>
            <a:r>
              <a:rPr lang="ko-KR" altLang="en-US" sz="1600" dirty="0">
                <a:latin typeface="현대하모니 L" pitchFamily="18" charset="-127"/>
                <a:ea typeface="현대하모니 L" pitchFamily="18" charset="-127"/>
              </a:rPr>
              <a:t>■ </a:t>
            </a:r>
            <a:r>
              <a:rPr lang="pt-BR" altLang="ko-KR" sz="1600" dirty="0">
                <a:latin typeface="현대하모니 L" pitchFamily="18" charset="-127"/>
                <a:ea typeface="현대하모니 L" pitchFamily="18" charset="-127"/>
              </a:rPr>
              <a:t>Tecnologia em Automação</a:t>
            </a:r>
            <a:endParaRPr lang="en-US" altLang="ko-KR" sz="1600" dirty="0">
              <a:latin typeface="현대하모니 L" pitchFamily="18" charset="-127"/>
              <a:ea typeface="현대하모니 L" pitchFamily="18" charset="-127"/>
            </a:endParaRPr>
          </a:p>
          <a:p>
            <a:r>
              <a:rPr lang="ko-KR" altLang="en-US" sz="1600" dirty="0">
                <a:latin typeface="현대하모니 L" pitchFamily="18" charset="-127"/>
                <a:ea typeface="현대하모니 L" pitchFamily="18" charset="-127"/>
              </a:rPr>
              <a:t> ■ </a:t>
            </a:r>
            <a:r>
              <a:rPr lang="pt-BR" altLang="ko-KR" sz="1600" dirty="0">
                <a:latin typeface="현대하모니 L" pitchFamily="18" charset="-127"/>
                <a:ea typeface="현대하모니 L" pitchFamily="18" charset="-127"/>
              </a:rPr>
              <a:t>Tecnologia em Acabamento</a:t>
            </a:r>
            <a:endParaRPr lang="en-US" altLang="ko-KR" sz="1600" dirty="0">
              <a:latin typeface="현대하모니 L" pitchFamily="18" charset="-127"/>
              <a:ea typeface="현대하모니 L" pitchFamily="18" charset="-127"/>
            </a:endParaRPr>
          </a:p>
          <a:p>
            <a:r>
              <a:rPr lang="ko-KR" altLang="en-US" sz="1600" dirty="0">
                <a:latin typeface="현대하모니 L" pitchFamily="18" charset="-127"/>
                <a:ea typeface="현대하모니 L" pitchFamily="18" charset="-127"/>
              </a:rPr>
              <a:t> ■ </a:t>
            </a:r>
            <a:r>
              <a:rPr lang="pt-BR" altLang="ko-KR" sz="1600" dirty="0">
                <a:latin typeface="현대하모니 L" pitchFamily="18" charset="-127"/>
                <a:ea typeface="현대하모니 L" pitchFamily="18" charset="-127"/>
              </a:rPr>
              <a:t>Velocidade de </a:t>
            </a:r>
            <a:r>
              <a:rPr lang="en-US" altLang="ko-KR" sz="1600" dirty="0">
                <a:latin typeface="현대하모니 L" pitchFamily="18" charset="-127"/>
                <a:ea typeface="현대하모니 L" pitchFamily="18" charset="-127"/>
              </a:rPr>
              <a:t>10s C/Time</a:t>
            </a:r>
          </a:p>
        </p:txBody>
      </p:sp>
      <p:grpSp>
        <p:nvGrpSpPr>
          <p:cNvPr id="84" name="그룹 29"/>
          <p:cNvGrpSpPr/>
          <p:nvPr/>
        </p:nvGrpSpPr>
        <p:grpSpPr>
          <a:xfrm>
            <a:off x="5375176" y="1755061"/>
            <a:ext cx="457174" cy="587796"/>
            <a:chOff x="6033120" y="1484784"/>
            <a:chExt cx="576064" cy="864096"/>
          </a:xfrm>
        </p:grpSpPr>
        <p:sp>
          <p:nvSpPr>
            <p:cNvPr id="85" name="이등변 삼각형 84"/>
            <p:cNvSpPr/>
            <p:nvPr/>
          </p:nvSpPr>
          <p:spPr bwMode="auto">
            <a:xfrm rot="5400000">
              <a:off x="5961112" y="1700808"/>
              <a:ext cx="864096" cy="432048"/>
            </a:xfrm>
            <a:prstGeom prst="triangle">
              <a:avLst/>
            </a:prstGeom>
            <a:solidFill>
              <a:srgbClr val="D0DDE2">
                <a:lumMod val="50000"/>
              </a:srgbClr>
            </a:solidFill>
            <a:ln w="317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2652" tIns="32652" rIns="32652" bIns="32652" numCol="1" rtlCol="0" anchor="t" anchorCtr="0" compatLnSpc="1">
              <a:prstTxWarp prst="textNoShape">
                <a:avLst/>
              </a:prstTxWarp>
              <a:noAutofit/>
            </a:bodyPr>
            <a:lstStyle/>
            <a:p>
              <a:pPr algn="ctr" defTabSz="829361" fontAlgn="base">
                <a:spcBef>
                  <a:spcPct val="50000"/>
                </a:spcBef>
                <a:spcAft>
                  <a:spcPct val="0"/>
                </a:spcAft>
                <a:defRPr/>
              </a:pPr>
              <a:endParaRPr kumimoji="1" lang="ko-KR" altLang="en-US" sz="998" kern="0" dirty="0">
                <a:solidFill>
                  <a:srgbClr val="000000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86" name="이등변 삼각형 85"/>
            <p:cNvSpPr/>
            <p:nvPr/>
          </p:nvSpPr>
          <p:spPr bwMode="auto">
            <a:xfrm rot="5400000">
              <a:off x="5817096" y="1700808"/>
              <a:ext cx="864096" cy="432048"/>
            </a:xfrm>
            <a:prstGeom prst="triangle">
              <a:avLst/>
            </a:prstGeom>
            <a:solidFill>
              <a:srgbClr val="D0DDE2">
                <a:lumMod val="75000"/>
              </a:srgbClr>
            </a:solidFill>
            <a:ln w="317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2652" tIns="32652" rIns="32652" bIns="32652" numCol="1" rtlCol="0" anchor="t" anchorCtr="0" compatLnSpc="1">
              <a:prstTxWarp prst="textNoShape">
                <a:avLst/>
              </a:prstTxWarp>
              <a:noAutofit/>
            </a:bodyPr>
            <a:lstStyle/>
            <a:p>
              <a:pPr algn="ctr" defTabSz="829361" fontAlgn="base">
                <a:spcBef>
                  <a:spcPct val="50000"/>
                </a:spcBef>
                <a:spcAft>
                  <a:spcPct val="0"/>
                </a:spcAft>
                <a:defRPr/>
              </a:pPr>
              <a:endParaRPr kumimoji="1" lang="ko-KR" altLang="en-US" sz="998" kern="0" dirty="0">
                <a:solidFill>
                  <a:srgbClr val="000000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</p:grpSp>
      <p:sp>
        <p:nvSpPr>
          <p:cNvPr id="87" name="TextBox 86"/>
          <p:cNvSpPr txBox="1"/>
          <p:nvPr/>
        </p:nvSpPr>
        <p:spPr>
          <a:xfrm>
            <a:off x="5968634" y="1580245"/>
            <a:ext cx="3330842" cy="923330"/>
          </a:xfrm>
          <a:prstGeom prst="rect">
            <a:avLst/>
          </a:prstGeom>
          <a:noFill/>
        </p:spPr>
        <p:txBody>
          <a:bodyPr wrap="square" lIns="0" rtlCol="0" anchor="ctr">
            <a:spAutoFit/>
          </a:bodyPr>
          <a:lstStyle/>
          <a:p>
            <a:pPr algn="ctr"/>
            <a:r>
              <a:rPr lang="pt-BR" altLang="ko-KR" dirty="0">
                <a:latin typeface="현대하모니 L" pitchFamily="18" charset="-127"/>
                <a:ea typeface="현대하모니 L" pitchFamily="18" charset="-127"/>
              </a:rPr>
              <a:t>“Com a Experiência, Construindo o melhor sistema de </a:t>
            </a:r>
            <a:r>
              <a:rPr lang="en-US" altLang="ko-KR" dirty="0">
                <a:latin typeface="현대하모니 L" pitchFamily="18" charset="-127"/>
                <a:ea typeface="현대하모니 L" pitchFamily="18" charset="-127"/>
              </a:rPr>
              <a:t>Hot </a:t>
            </a:r>
            <a:r>
              <a:rPr lang="en-US" altLang="ko-KR" dirty="0">
                <a:latin typeface="현대하모니 M" pitchFamily="18" charset="-127"/>
                <a:ea typeface="현대하모니 M" pitchFamily="18" charset="-127"/>
              </a:rPr>
              <a:t>Stamping”</a:t>
            </a:r>
            <a:r>
              <a:rPr lang="en-US" altLang="ko-KR" dirty="0">
                <a:latin typeface="현대하모니 L" pitchFamily="18" charset="-127"/>
                <a:ea typeface="현대하모니 L" pitchFamily="18" charset="-127"/>
              </a:rPr>
              <a:t> </a:t>
            </a:r>
          </a:p>
        </p:txBody>
      </p:sp>
      <p:grpSp>
        <p:nvGrpSpPr>
          <p:cNvPr id="89" name="그룹 88"/>
          <p:cNvGrpSpPr/>
          <p:nvPr/>
        </p:nvGrpSpPr>
        <p:grpSpPr>
          <a:xfrm>
            <a:off x="2135947" y="3659925"/>
            <a:ext cx="5852343" cy="2940244"/>
            <a:chOff x="1932092" y="3027432"/>
            <a:chExt cx="6452479" cy="3241756"/>
          </a:xfrm>
        </p:grpSpPr>
        <p:sp>
          <p:nvSpPr>
            <p:cNvPr id="90" name="오각형 89"/>
            <p:cNvSpPr/>
            <p:nvPr/>
          </p:nvSpPr>
          <p:spPr bwMode="auto">
            <a:xfrm>
              <a:off x="3751457" y="5647754"/>
              <a:ext cx="612000" cy="621434"/>
            </a:xfrm>
            <a:prstGeom prst="homePlate">
              <a:avLst>
                <a:gd name="adj" fmla="val 0"/>
              </a:avLst>
            </a:prstGeom>
            <a:solidFill>
              <a:srgbClr val="A7C1CB">
                <a:lumMod val="50000"/>
              </a:srgbClr>
            </a:solidFill>
            <a:ln w="317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829361" fontAlgn="base">
                <a:spcBef>
                  <a:spcPct val="50000"/>
                </a:spcBef>
                <a:spcAft>
                  <a:spcPct val="0"/>
                </a:spcAft>
                <a:defRPr/>
              </a:pPr>
              <a:r>
                <a:rPr kumimoji="1" lang="pt-BR" altLang="ko-KR" sz="998" kern="0" dirty="0">
                  <a:solidFill>
                    <a:srgbClr val="FFFFFF"/>
                  </a:solidFill>
                  <a:latin typeface="현대하모니 L" pitchFamily="18" charset="-127"/>
                  <a:ea typeface="현대하모니 L" pitchFamily="18" charset="-127"/>
                </a:rPr>
                <a:t>Entrada de Material</a:t>
              </a:r>
              <a:endParaRPr kumimoji="1" lang="ko-KR" altLang="en-US" sz="998" kern="0" dirty="0">
                <a:solidFill>
                  <a:srgbClr val="FFFFFF"/>
                </a:solidFill>
                <a:latin typeface="현대하모니 L" pitchFamily="18" charset="-127"/>
                <a:ea typeface="현대하모니 L" pitchFamily="18" charset="-127"/>
              </a:endParaRPr>
            </a:p>
          </p:txBody>
        </p:sp>
        <p:sp>
          <p:nvSpPr>
            <p:cNvPr id="91" name="오각형 90"/>
            <p:cNvSpPr/>
            <p:nvPr/>
          </p:nvSpPr>
          <p:spPr bwMode="auto">
            <a:xfrm>
              <a:off x="2848712" y="5259358"/>
              <a:ext cx="1332000" cy="288032"/>
            </a:xfrm>
            <a:prstGeom prst="homePlate">
              <a:avLst/>
            </a:prstGeom>
            <a:gradFill flip="none" rotWithShape="1">
              <a:gsLst>
                <a:gs pos="0">
                  <a:srgbClr val="5F5F5F">
                    <a:lumMod val="75000"/>
                  </a:srgbClr>
                </a:gs>
                <a:gs pos="50000">
                  <a:srgbClr val="5F5F5F">
                    <a:lumMod val="60000"/>
                    <a:lumOff val="40000"/>
                  </a:srgbClr>
                </a:gs>
                <a:gs pos="100000">
                  <a:srgbClr val="5F5F5F">
                    <a:lumMod val="20000"/>
                    <a:lumOff val="80000"/>
                  </a:srgbClr>
                </a:gs>
              </a:gsLst>
              <a:lin ang="10800000" scaled="1"/>
              <a:tileRect/>
            </a:gradFill>
            <a:ln w="317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scene3d>
              <a:camera prst="orthographicFront">
                <a:rot lat="2019989" lon="3375191" rev="3162492"/>
              </a:camera>
              <a:lightRig rig="threePt" dir="t"/>
            </a:scene3d>
            <a:sp3d>
              <a:bevelT w="0" h="0"/>
            </a:sp3d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829361" fontAlgn="base">
                <a:spcBef>
                  <a:spcPct val="50000"/>
                </a:spcBef>
                <a:spcAft>
                  <a:spcPct val="0"/>
                </a:spcAft>
                <a:defRPr/>
              </a:pPr>
              <a:endParaRPr kumimoji="1" lang="ko-KR" altLang="en-US" sz="998" kern="0" dirty="0">
                <a:solidFill>
                  <a:srgbClr val="FFFFFF"/>
                </a:solidFill>
                <a:latin typeface="현대하모니 L" pitchFamily="18" charset="-127"/>
                <a:ea typeface="현대하모니 L" pitchFamily="18" charset="-127"/>
              </a:endParaRPr>
            </a:p>
          </p:txBody>
        </p:sp>
        <p:cxnSp>
          <p:nvCxnSpPr>
            <p:cNvPr id="92" name="직선 연결선 91"/>
            <p:cNvCxnSpPr/>
            <p:nvPr/>
          </p:nvCxnSpPr>
          <p:spPr bwMode="auto">
            <a:xfrm flipH="1" flipV="1">
              <a:off x="3307834" y="5425629"/>
              <a:ext cx="402432" cy="333375"/>
            </a:xfrm>
            <a:prstGeom prst="line">
              <a:avLst/>
            </a:prstGeom>
            <a:solidFill>
              <a:srgbClr val="FFFFFF"/>
            </a:solidFill>
            <a:ln w="19050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oval" w="sm" len="sm"/>
            </a:ln>
            <a:effectLst/>
          </p:spPr>
        </p:cxnSp>
        <p:cxnSp>
          <p:nvCxnSpPr>
            <p:cNvPr id="93" name="직선 연결선 92"/>
            <p:cNvCxnSpPr/>
            <p:nvPr/>
          </p:nvCxnSpPr>
          <p:spPr bwMode="auto">
            <a:xfrm flipV="1">
              <a:off x="3733088" y="5645945"/>
              <a:ext cx="0" cy="216023"/>
            </a:xfrm>
            <a:prstGeom prst="line">
              <a:avLst/>
            </a:prstGeom>
            <a:solidFill>
              <a:srgbClr val="FFFFFF"/>
            </a:solidFill>
            <a:ln w="19050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sm" len="sm"/>
            </a:ln>
            <a:effectLst/>
          </p:spPr>
        </p:cxnSp>
        <p:sp>
          <p:nvSpPr>
            <p:cNvPr id="94" name="오각형 93"/>
            <p:cNvSpPr/>
            <p:nvPr/>
          </p:nvSpPr>
          <p:spPr bwMode="auto">
            <a:xfrm>
              <a:off x="3882438" y="5080422"/>
              <a:ext cx="684000" cy="288032"/>
            </a:xfrm>
            <a:prstGeom prst="homePlate">
              <a:avLst/>
            </a:prstGeom>
            <a:gradFill flip="none" rotWithShape="1">
              <a:gsLst>
                <a:gs pos="0">
                  <a:srgbClr val="5F5F5F">
                    <a:lumMod val="75000"/>
                  </a:srgbClr>
                </a:gs>
                <a:gs pos="50000">
                  <a:srgbClr val="5F5F5F">
                    <a:lumMod val="60000"/>
                    <a:lumOff val="40000"/>
                  </a:srgbClr>
                </a:gs>
                <a:gs pos="100000">
                  <a:srgbClr val="5F5F5F">
                    <a:lumMod val="20000"/>
                    <a:lumOff val="80000"/>
                  </a:srgbClr>
                </a:gs>
              </a:gsLst>
              <a:lin ang="10800000" scaled="1"/>
              <a:tileRect/>
            </a:gradFill>
            <a:ln w="317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scene3d>
              <a:camera prst="orthographicFront">
                <a:rot lat="2019989" lon="3375191" rev="3162492"/>
              </a:camera>
              <a:lightRig rig="threePt" dir="t"/>
            </a:scene3d>
            <a:sp3d>
              <a:bevelT w="0" h="0"/>
            </a:sp3d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829361" fontAlgn="base">
                <a:spcBef>
                  <a:spcPct val="50000"/>
                </a:spcBef>
                <a:spcAft>
                  <a:spcPct val="0"/>
                </a:spcAft>
                <a:defRPr/>
              </a:pPr>
              <a:endParaRPr kumimoji="1" lang="ko-KR" altLang="en-US" sz="998" kern="0" dirty="0">
                <a:solidFill>
                  <a:srgbClr val="FFFFFF"/>
                </a:solidFill>
                <a:latin typeface="현대하모니 L" pitchFamily="18" charset="-127"/>
                <a:ea typeface="현대하모니 L" pitchFamily="18" charset="-127"/>
              </a:endParaRPr>
            </a:p>
          </p:txBody>
        </p:sp>
        <p:cxnSp>
          <p:nvCxnSpPr>
            <p:cNvPr id="95" name="직선 연결선 94"/>
            <p:cNvCxnSpPr/>
            <p:nvPr/>
          </p:nvCxnSpPr>
          <p:spPr bwMode="auto">
            <a:xfrm flipH="1" flipV="1">
              <a:off x="4224455" y="5223350"/>
              <a:ext cx="402432" cy="333375"/>
            </a:xfrm>
            <a:prstGeom prst="line">
              <a:avLst/>
            </a:prstGeom>
            <a:solidFill>
              <a:srgbClr val="FFFFFF"/>
            </a:solidFill>
            <a:ln w="19050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oval" w="sm" len="sm"/>
            </a:ln>
            <a:effectLst/>
          </p:spPr>
        </p:cxnSp>
        <p:cxnSp>
          <p:nvCxnSpPr>
            <p:cNvPr id="96" name="직선 연결선 95"/>
            <p:cNvCxnSpPr/>
            <p:nvPr/>
          </p:nvCxnSpPr>
          <p:spPr bwMode="auto">
            <a:xfrm flipV="1">
              <a:off x="4632062" y="5443666"/>
              <a:ext cx="0" cy="216023"/>
            </a:xfrm>
            <a:prstGeom prst="line">
              <a:avLst/>
            </a:prstGeom>
            <a:solidFill>
              <a:srgbClr val="FFFFFF"/>
            </a:solidFill>
            <a:ln w="19050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sm" len="sm"/>
            </a:ln>
            <a:effectLst/>
          </p:spPr>
        </p:cxnSp>
        <p:sp>
          <p:nvSpPr>
            <p:cNvPr id="97" name="오각형 96"/>
            <p:cNvSpPr/>
            <p:nvPr/>
          </p:nvSpPr>
          <p:spPr bwMode="auto">
            <a:xfrm>
              <a:off x="4667961" y="5445224"/>
              <a:ext cx="612000" cy="216024"/>
            </a:xfrm>
            <a:prstGeom prst="homePlate">
              <a:avLst>
                <a:gd name="adj" fmla="val 0"/>
              </a:avLst>
            </a:prstGeom>
            <a:solidFill>
              <a:srgbClr val="A7C1CB">
                <a:lumMod val="50000"/>
              </a:srgbClr>
            </a:solidFill>
            <a:ln w="317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829361" fontAlgn="base">
                <a:spcBef>
                  <a:spcPct val="50000"/>
                </a:spcBef>
                <a:spcAft>
                  <a:spcPct val="0"/>
                </a:spcAft>
                <a:defRPr/>
              </a:pPr>
              <a:r>
                <a:rPr lang="pt-BR" altLang="ko-KR" sz="998" kern="0" dirty="0">
                  <a:solidFill>
                    <a:srgbClr val="FFFFFF"/>
                  </a:solidFill>
                  <a:latin typeface="현대하모니 L" pitchFamily="18" charset="-127"/>
                  <a:ea typeface="현대하모니 L" pitchFamily="18" charset="-127"/>
                </a:rPr>
                <a:t>Forno</a:t>
              </a:r>
              <a:endParaRPr kumimoji="1" lang="ko-KR" altLang="en-US" sz="998" kern="0" dirty="0">
                <a:solidFill>
                  <a:srgbClr val="FFFFFF"/>
                </a:solidFill>
                <a:latin typeface="현대하모니 L" pitchFamily="18" charset="-127"/>
                <a:ea typeface="현대하모니 L" pitchFamily="18" charset="-127"/>
              </a:endParaRPr>
            </a:p>
          </p:txBody>
        </p:sp>
        <p:sp>
          <p:nvSpPr>
            <p:cNvPr id="98" name="오각형 97"/>
            <p:cNvSpPr/>
            <p:nvPr/>
          </p:nvSpPr>
          <p:spPr bwMode="auto">
            <a:xfrm>
              <a:off x="4220799" y="4861603"/>
              <a:ext cx="1764000" cy="288032"/>
            </a:xfrm>
            <a:prstGeom prst="homePlate">
              <a:avLst/>
            </a:prstGeom>
            <a:gradFill flip="none" rotWithShape="1">
              <a:gsLst>
                <a:gs pos="0">
                  <a:srgbClr val="5F5F5F">
                    <a:lumMod val="75000"/>
                  </a:srgbClr>
                </a:gs>
                <a:gs pos="50000">
                  <a:srgbClr val="5F5F5F">
                    <a:lumMod val="60000"/>
                    <a:lumOff val="40000"/>
                  </a:srgbClr>
                </a:gs>
                <a:gs pos="100000">
                  <a:srgbClr val="5F5F5F">
                    <a:lumMod val="20000"/>
                    <a:lumOff val="80000"/>
                  </a:srgbClr>
                </a:gs>
              </a:gsLst>
              <a:lin ang="10800000" scaled="1"/>
              <a:tileRect/>
            </a:gradFill>
            <a:ln w="317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scene3d>
              <a:camera prst="orthographicFront">
                <a:rot lat="2019989" lon="3375191" rev="3162492"/>
              </a:camera>
              <a:lightRig rig="threePt" dir="t"/>
            </a:scene3d>
            <a:sp3d>
              <a:bevelT w="0" h="0"/>
            </a:sp3d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829361" fontAlgn="base">
                <a:spcBef>
                  <a:spcPct val="50000"/>
                </a:spcBef>
                <a:spcAft>
                  <a:spcPct val="0"/>
                </a:spcAft>
                <a:defRPr/>
              </a:pPr>
              <a:endParaRPr kumimoji="1" lang="ko-KR" altLang="en-US" sz="998" kern="0" dirty="0">
                <a:solidFill>
                  <a:srgbClr val="FFFFFF"/>
                </a:solidFill>
                <a:latin typeface="현대하모니 L" pitchFamily="18" charset="-127"/>
                <a:ea typeface="현대하모니 L" pitchFamily="18" charset="-127"/>
              </a:endParaRPr>
            </a:p>
          </p:txBody>
        </p:sp>
        <p:cxnSp>
          <p:nvCxnSpPr>
            <p:cNvPr id="99" name="직선 연결선 98"/>
            <p:cNvCxnSpPr/>
            <p:nvPr/>
          </p:nvCxnSpPr>
          <p:spPr bwMode="auto">
            <a:xfrm flipH="1" flipV="1">
              <a:off x="5072451" y="5004668"/>
              <a:ext cx="402432" cy="333375"/>
            </a:xfrm>
            <a:prstGeom prst="line">
              <a:avLst/>
            </a:prstGeom>
            <a:solidFill>
              <a:srgbClr val="FFFFFF"/>
            </a:solidFill>
            <a:ln w="19050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oval" w="sm" len="sm"/>
            </a:ln>
            <a:effectLst/>
          </p:spPr>
        </p:cxnSp>
        <p:cxnSp>
          <p:nvCxnSpPr>
            <p:cNvPr id="100" name="직선 연결선 99"/>
            <p:cNvCxnSpPr/>
            <p:nvPr/>
          </p:nvCxnSpPr>
          <p:spPr bwMode="auto">
            <a:xfrm flipV="1">
              <a:off x="5480058" y="5224984"/>
              <a:ext cx="0" cy="216023"/>
            </a:xfrm>
            <a:prstGeom prst="line">
              <a:avLst/>
            </a:prstGeom>
            <a:solidFill>
              <a:srgbClr val="FFFFFF"/>
            </a:solidFill>
            <a:ln w="19050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sm" len="sm"/>
            </a:ln>
            <a:effectLst/>
          </p:spPr>
        </p:cxnSp>
        <p:sp>
          <p:nvSpPr>
            <p:cNvPr id="101" name="오각형 100"/>
            <p:cNvSpPr/>
            <p:nvPr/>
          </p:nvSpPr>
          <p:spPr bwMode="auto">
            <a:xfrm>
              <a:off x="5515957" y="5226542"/>
              <a:ext cx="900000" cy="532462"/>
            </a:xfrm>
            <a:prstGeom prst="homePlate">
              <a:avLst>
                <a:gd name="adj" fmla="val 0"/>
              </a:avLst>
            </a:prstGeom>
            <a:solidFill>
              <a:srgbClr val="A7C1CB">
                <a:lumMod val="50000"/>
              </a:srgbClr>
            </a:solidFill>
            <a:ln w="317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829361" fontAlgn="base">
                <a:spcBef>
                  <a:spcPct val="50000"/>
                </a:spcBef>
                <a:spcAft>
                  <a:spcPct val="0"/>
                </a:spcAft>
                <a:defRPr/>
              </a:pPr>
              <a:r>
                <a:rPr kumimoji="1" lang="pt-BR" altLang="ko-KR" sz="998" kern="0" dirty="0">
                  <a:solidFill>
                    <a:srgbClr val="FFFFFF"/>
                  </a:solidFill>
                  <a:latin typeface="현대하모니 L" pitchFamily="18" charset="-127"/>
                  <a:ea typeface="현대하모니 L" pitchFamily="18" charset="-127"/>
                </a:rPr>
                <a:t>Conformação e Têmpera</a:t>
              </a:r>
              <a:endParaRPr kumimoji="1" lang="ko-KR" altLang="en-US" sz="998" kern="0" dirty="0">
                <a:solidFill>
                  <a:srgbClr val="FFFFFF"/>
                </a:solidFill>
                <a:latin typeface="현대하모니 L" pitchFamily="18" charset="-127"/>
                <a:ea typeface="현대하모니 L" pitchFamily="18" charset="-127"/>
              </a:endParaRPr>
            </a:p>
          </p:txBody>
        </p:sp>
        <p:sp>
          <p:nvSpPr>
            <p:cNvPr id="102" name="오각형 101"/>
            <p:cNvSpPr/>
            <p:nvPr/>
          </p:nvSpPr>
          <p:spPr bwMode="auto">
            <a:xfrm>
              <a:off x="6619632" y="4950474"/>
              <a:ext cx="807885" cy="397608"/>
            </a:xfrm>
            <a:prstGeom prst="homePlate">
              <a:avLst>
                <a:gd name="adj" fmla="val 0"/>
              </a:avLst>
            </a:prstGeom>
            <a:solidFill>
              <a:srgbClr val="A7C1CB">
                <a:lumMod val="50000"/>
              </a:srgbClr>
            </a:solidFill>
            <a:ln w="317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829361" fontAlgn="base">
                <a:spcBef>
                  <a:spcPct val="50000"/>
                </a:spcBef>
                <a:spcAft>
                  <a:spcPct val="0"/>
                </a:spcAft>
                <a:defRPr/>
              </a:pPr>
              <a:r>
                <a:rPr kumimoji="1" lang="en-US" altLang="ko-KR" sz="998" kern="0" dirty="0" err="1">
                  <a:solidFill>
                    <a:srgbClr val="FFFFFF"/>
                  </a:solidFill>
                  <a:latin typeface="현대하모니 L" pitchFamily="18" charset="-127"/>
                  <a:ea typeface="현대하모니 L" pitchFamily="18" charset="-127"/>
                </a:rPr>
                <a:t>Acabamento</a:t>
              </a:r>
              <a:r>
                <a:rPr kumimoji="1" lang="en-US" altLang="ko-KR" sz="998" kern="0" dirty="0">
                  <a:solidFill>
                    <a:srgbClr val="FFFFFF"/>
                  </a:solidFill>
                  <a:latin typeface="현대하모니 L" pitchFamily="18" charset="-127"/>
                  <a:ea typeface="현대하모니 L" pitchFamily="18" charset="-127"/>
                </a:rPr>
                <a:t> #1</a:t>
              </a:r>
              <a:endParaRPr kumimoji="1" lang="ko-KR" altLang="en-US" sz="998" kern="0" dirty="0">
                <a:solidFill>
                  <a:srgbClr val="FFFFFF"/>
                </a:solidFill>
                <a:latin typeface="현대하모니 L" pitchFamily="18" charset="-127"/>
                <a:ea typeface="현대하모니 L" pitchFamily="18" charset="-127"/>
              </a:endParaRPr>
            </a:p>
          </p:txBody>
        </p:sp>
        <p:sp>
          <p:nvSpPr>
            <p:cNvPr id="103" name="오각형 102"/>
            <p:cNvSpPr/>
            <p:nvPr/>
          </p:nvSpPr>
          <p:spPr bwMode="auto">
            <a:xfrm>
              <a:off x="5563807" y="4606528"/>
              <a:ext cx="1188000" cy="288032"/>
            </a:xfrm>
            <a:prstGeom prst="homePlate">
              <a:avLst/>
            </a:prstGeom>
            <a:gradFill flip="none" rotWithShape="1">
              <a:gsLst>
                <a:gs pos="0">
                  <a:srgbClr val="5F5F5F">
                    <a:lumMod val="75000"/>
                  </a:srgbClr>
                </a:gs>
                <a:gs pos="50000">
                  <a:srgbClr val="5F5F5F">
                    <a:lumMod val="60000"/>
                    <a:lumOff val="40000"/>
                  </a:srgbClr>
                </a:gs>
                <a:gs pos="100000">
                  <a:srgbClr val="5F5F5F">
                    <a:lumMod val="20000"/>
                    <a:lumOff val="80000"/>
                  </a:srgbClr>
                </a:gs>
              </a:gsLst>
              <a:lin ang="10800000" scaled="1"/>
              <a:tileRect/>
            </a:gradFill>
            <a:ln w="317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scene3d>
              <a:camera prst="orthographicFront">
                <a:rot lat="2019989" lon="3375191" rev="3162492"/>
              </a:camera>
              <a:lightRig rig="threePt" dir="t"/>
            </a:scene3d>
            <a:sp3d>
              <a:bevelT w="0" h="0"/>
            </a:sp3d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829361" fontAlgn="base">
                <a:spcBef>
                  <a:spcPct val="50000"/>
                </a:spcBef>
                <a:spcAft>
                  <a:spcPct val="0"/>
                </a:spcAft>
                <a:defRPr/>
              </a:pPr>
              <a:endParaRPr kumimoji="1" lang="ko-KR" altLang="en-US" sz="998" kern="0" dirty="0">
                <a:solidFill>
                  <a:srgbClr val="FFFFFF"/>
                </a:solidFill>
                <a:latin typeface="현대하모니 L" pitchFamily="18" charset="-127"/>
                <a:ea typeface="현대하모니 L" pitchFamily="18" charset="-127"/>
              </a:endParaRPr>
            </a:p>
          </p:txBody>
        </p:sp>
        <p:cxnSp>
          <p:nvCxnSpPr>
            <p:cNvPr id="104" name="직선 연결선 103"/>
            <p:cNvCxnSpPr/>
            <p:nvPr/>
          </p:nvCxnSpPr>
          <p:spPr bwMode="auto">
            <a:xfrm flipH="1" flipV="1">
              <a:off x="6176010" y="4728349"/>
              <a:ext cx="402432" cy="333375"/>
            </a:xfrm>
            <a:prstGeom prst="line">
              <a:avLst/>
            </a:prstGeom>
            <a:solidFill>
              <a:srgbClr val="FFFFFF"/>
            </a:solidFill>
            <a:ln w="19050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oval" w="sm" len="sm"/>
            </a:ln>
            <a:effectLst/>
          </p:spPr>
        </p:cxnSp>
        <p:cxnSp>
          <p:nvCxnSpPr>
            <p:cNvPr id="105" name="직선 연결선 104"/>
            <p:cNvCxnSpPr/>
            <p:nvPr/>
          </p:nvCxnSpPr>
          <p:spPr bwMode="auto">
            <a:xfrm flipV="1">
              <a:off x="6576060" y="4948665"/>
              <a:ext cx="0" cy="216023"/>
            </a:xfrm>
            <a:prstGeom prst="line">
              <a:avLst/>
            </a:prstGeom>
            <a:solidFill>
              <a:srgbClr val="FFFFFF"/>
            </a:solidFill>
            <a:ln w="19050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sm" len="sm"/>
            </a:ln>
            <a:effectLst/>
          </p:spPr>
        </p:cxnSp>
        <p:sp>
          <p:nvSpPr>
            <p:cNvPr id="106" name="오각형 105"/>
            <p:cNvSpPr/>
            <p:nvPr/>
          </p:nvSpPr>
          <p:spPr bwMode="auto">
            <a:xfrm>
              <a:off x="7480737" y="4740802"/>
              <a:ext cx="903834" cy="395724"/>
            </a:xfrm>
            <a:prstGeom prst="homePlate">
              <a:avLst>
                <a:gd name="adj" fmla="val 0"/>
              </a:avLst>
            </a:prstGeom>
            <a:solidFill>
              <a:srgbClr val="A7C1CB">
                <a:lumMod val="50000"/>
              </a:srgbClr>
            </a:solidFill>
            <a:ln w="317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829361" fontAlgn="base">
                <a:spcBef>
                  <a:spcPct val="50000"/>
                </a:spcBef>
                <a:spcAft>
                  <a:spcPct val="0"/>
                </a:spcAft>
                <a:defRPr/>
              </a:pPr>
              <a:r>
                <a:rPr kumimoji="1" lang="en-US" altLang="ko-KR" sz="998" kern="0" dirty="0" err="1">
                  <a:solidFill>
                    <a:srgbClr val="FFFFFF"/>
                  </a:solidFill>
                  <a:latin typeface="현대하모니 L" pitchFamily="18" charset="-127"/>
                  <a:ea typeface="현대하모니 L" pitchFamily="18" charset="-127"/>
                </a:rPr>
                <a:t>Acabamento</a:t>
              </a:r>
              <a:r>
                <a:rPr kumimoji="1" lang="en-US" altLang="ko-KR" sz="998" kern="0" dirty="0">
                  <a:solidFill>
                    <a:srgbClr val="FFFFFF"/>
                  </a:solidFill>
                  <a:latin typeface="현대하모니 L" pitchFamily="18" charset="-127"/>
                  <a:ea typeface="현대하모니 L" pitchFamily="18" charset="-127"/>
                </a:rPr>
                <a:t> #2</a:t>
              </a:r>
              <a:endParaRPr kumimoji="1" lang="ko-KR" altLang="en-US" sz="998" kern="0" dirty="0">
                <a:solidFill>
                  <a:srgbClr val="FFFFFF"/>
                </a:solidFill>
                <a:latin typeface="현대하모니 L" pitchFamily="18" charset="-127"/>
                <a:ea typeface="현대하모니 L" pitchFamily="18" charset="-127"/>
              </a:endParaRPr>
            </a:p>
          </p:txBody>
        </p:sp>
        <p:sp>
          <p:nvSpPr>
            <p:cNvPr id="107" name="오각형 106"/>
            <p:cNvSpPr/>
            <p:nvPr/>
          </p:nvSpPr>
          <p:spPr bwMode="auto">
            <a:xfrm>
              <a:off x="6424910" y="4384154"/>
              <a:ext cx="1296000" cy="288032"/>
            </a:xfrm>
            <a:prstGeom prst="homePlate">
              <a:avLst/>
            </a:prstGeom>
            <a:gradFill flip="none" rotWithShape="1">
              <a:gsLst>
                <a:gs pos="0">
                  <a:srgbClr val="5F5F5F">
                    <a:lumMod val="75000"/>
                  </a:srgbClr>
                </a:gs>
                <a:gs pos="50000">
                  <a:srgbClr val="5F5F5F">
                    <a:lumMod val="60000"/>
                    <a:lumOff val="40000"/>
                  </a:srgbClr>
                </a:gs>
                <a:gs pos="100000">
                  <a:srgbClr val="5F5F5F">
                    <a:lumMod val="20000"/>
                    <a:lumOff val="80000"/>
                  </a:srgbClr>
                </a:gs>
              </a:gsLst>
              <a:lin ang="10800000" scaled="1"/>
              <a:tileRect/>
            </a:gradFill>
            <a:ln w="317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scene3d>
              <a:camera prst="orthographicFront">
                <a:rot lat="2019989" lon="3375191" rev="3162492"/>
              </a:camera>
              <a:lightRig rig="threePt" dir="t"/>
            </a:scene3d>
            <a:sp3d>
              <a:bevelT w="0" h="0"/>
            </a:sp3d>
          </p:spPr>
          <p:txBody>
            <a:bodyPr vert="horz" wrap="square" lIns="0" tIns="0" rIns="0" bIns="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829361" fontAlgn="base">
                <a:spcBef>
                  <a:spcPct val="50000"/>
                </a:spcBef>
                <a:spcAft>
                  <a:spcPct val="0"/>
                </a:spcAft>
                <a:defRPr/>
              </a:pPr>
              <a:endParaRPr kumimoji="1" lang="ko-KR" altLang="en-US" sz="998" kern="0" dirty="0">
                <a:solidFill>
                  <a:srgbClr val="FFFFFF"/>
                </a:solidFill>
                <a:latin typeface="현대하모니 L" pitchFamily="18" charset="-127"/>
                <a:ea typeface="현대하모니 L" pitchFamily="18" charset="-127"/>
              </a:endParaRPr>
            </a:p>
          </p:txBody>
        </p:sp>
        <p:cxnSp>
          <p:nvCxnSpPr>
            <p:cNvPr id="108" name="직선 연결선 107"/>
            <p:cNvCxnSpPr/>
            <p:nvPr/>
          </p:nvCxnSpPr>
          <p:spPr bwMode="auto">
            <a:xfrm flipH="1" flipV="1">
              <a:off x="7037113" y="4518675"/>
              <a:ext cx="402432" cy="333375"/>
            </a:xfrm>
            <a:prstGeom prst="line">
              <a:avLst/>
            </a:prstGeom>
            <a:solidFill>
              <a:srgbClr val="FFFFFF"/>
            </a:solidFill>
            <a:ln w="19050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oval" w="sm" len="sm"/>
            </a:ln>
            <a:effectLst/>
          </p:spPr>
        </p:cxnSp>
        <p:cxnSp>
          <p:nvCxnSpPr>
            <p:cNvPr id="109" name="직선 연결선 108"/>
            <p:cNvCxnSpPr/>
            <p:nvPr/>
          </p:nvCxnSpPr>
          <p:spPr bwMode="auto">
            <a:xfrm flipV="1">
              <a:off x="7437163" y="4738991"/>
              <a:ext cx="0" cy="216023"/>
            </a:xfrm>
            <a:prstGeom prst="line">
              <a:avLst/>
            </a:prstGeom>
            <a:solidFill>
              <a:srgbClr val="FFFFFF"/>
            </a:solidFill>
            <a:ln w="19050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sm" len="sm"/>
            </a:ln>
            <a:effectLst/>
          </p:spPr>
        </p:cxnSp>
        <p:cxnSp>
          <p:nvCxnSpPr>
            <p:cNvPr id="110" name="직선 연결선 109"/>
            <p:cNvCxnSpPr/>
            <p:nvPr/>
          </p:nvCxnSpPr>
          <p:spPr bwMode="auto">
            <a:xfrm flipH="1" flipV="1">
              <a:off x="6900209" y="3933056"/>
              <a:ext cx="719888" cy="522254"/>
            </a:xfrm>
            <a:prstGeom prst="line">
              <a:avLst/>
            </a:prstGeom>
            <a:solidFill>
              <a:srgbClr val="FFFFFF"/>
            </a:solidFill>
            <a:ln w="25400" cap="flat" cmpd="sng" algn="ctr">
              <a:gradFill flip="none" rotWithShape="1">
                <a:gsLst>
                  <a:gs pos="0">
                    <a:srgbClr val="A7C1CB">
                      <a:lumMod val="50000"/>
                    </a:srgbClr>
                  </a:gs>
                  <a:gs pos="45000">
                    <a:srgbClr val="A7C1CB">
                      <a:lumMod val="50000"/>
                      <a:alpha val="35000"/>
                    </a:srgbClr>
                  </a:gs>
                  <a:gs pos="100000">
                    <a:srgbClr val="A7C1CB">
                      <a:lumMod val="50000"/>
                      <a:alpha val="0"/>
                    </a:srgbClr>
                  </a:gs>
                </a:gsLst>
                <a:lin ang="5400000" scaled="1"/>
                <a:tileRect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11" name="직선 연결선 110"/>
            <p:cNvCxnSpPr/>
            <p:nvPr/>
          </p:nvCxnSpPr>
          <p:spPr bwMode="auto">
            <a:xfrm flipH="1" flipV="1">
              <a:off x="5983720" y="4185330"/>
              <a:ext cx="719888" cy="522254"/>
            </a:xfrm>
            <a:prstGeom prst="line">
              <a:avLst/>
            </a:prstGeom>
            <a:solidFill>
              <a:srgbClr val="FFFFFF"/>
            </a:solidFill>
            <a:ln w="25400" cap="flat" cmpd="sng" algn="ctr">
              <a:gradFill flip="none" rotWithShape="1">
                <a:gsLst>
                  <a:gs pos="0">
                    <a:srgbClr val="A7C1CB">
                      <a:lumMod val="50000"/>
                    </a:srgbClr>
                  </a:gs>
                  <a:gs pos="45000">
                    <a:srgbClr val="A7C1CB">
                      <a:lumMod val="50000"/>
                      <a:alpha val="35000"/>
                    </a:srgbClr>
                  </a:gs>
                  <a:gs pos="100000">
                    <a:srgbClr val="A7C1CB">
                      <a:lumMod val="50000"/>
                      <a:alpha val="0"/>
                    </a:srgbClr>
                  </a:gs>
                </a:gsLst>
                <a:lin ang="5400000" scaled="1"/>
                <a:tileRect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12" name="직선 연결선 111"/>
            <p:cNvCxnSpPr/>
            <p:nvPr/>
          </p:nvCxnSpPr>
          <p:spPr bwMode="auto">
            <a:xfrm flipH="1" flipV="1">
              <a:off x="5121505" y="4394970"/>
              <a:ext cx="719888" cy="522254"/>
            </a:xfrm>
            <a:prstGeom prst="line">
              <a:avLst/>
            </a:prstGeom>
            <a:solidFill>
              <a:srgbClr val="FFFFFF"/>
            </a:solidFill>
            <a:ln w="25400" cap="flat" cmpd="sng" algn="ctr">
              <a:gradFill flip="none" rotWithShape="1">
                <a:gsLst>
                  <a:gs pos="0">
                    <a:srgbClr val="A7C1CB">
                      <a:lumMod val="50000"/>
                    </a:srgbClr>
                  </a:gs>
                  <a:gs pos="45000">
                    <a:srgbClr val="A7C1CB">
                      <a:lumMod val="50000"/>
                      <a:alpha val="35000"/>
                    </a:srgbClr>
                  </a:gs>
                  <a:gs pos="100000">
                    <a:srgbClr val="A7C1CB">
                      <a:lumMod val="50000"/>
                      <a:alpha val="0"/>
                    </a:srgbClr>
                  </a:gs>
                </a:gsLst>
                <a:lin ang="5400000" scaled="1"/>
                <a:tileRect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13" name="직선 연결선 112"/>
            <p:cNvCxnSpPr/>
            <p:nvPr/>
          </p:nvCxnSpPr>
          <p:spPr bwMode="auto">
            <a:xfrm flipH="1" flipV="1">
              <a:off x="3860666" y="4711630"/>
              <a:ext cx="719888" cy="522254"/>
            </a:xfrm>
            <a:prstGeom prst="line">
              <a:avLst/>
            </a:prstGeom>
            <a:solidFill>
              <a:srgbClr val="FFFFFF"/>
            </a:solidFill>
            <a:ln w="25400" cap="flat" cmpd="sng" algn="ctr">
              <a:gradFill flip="none" rotWithShape="1">
                <a:gsLst>
                  <a:gs pos="0">
                    <a:srgbClr val="A7C1CB">
                      <a:lumMod val="50000"/>
                    </a:srgbClr>
                  </a:gs>
                  <a:gs pos="45000">
                    <a:srgbClr val="A7C1CB">
                      <a:lumMod val="50000"/>
                      <a:alpha val="35000"/>
                    </a:srgbClr>
                  </a:gs>
                  <a:gs pos="100000">
                    <a:srgbClr val="A7C1CB">
                      <a:lumMod val="50000"/>
                      <a:alpha val="0"/>
                    </a:srgbClr>
                  </a:gs>
                </a:gsLst>
                <a:lin ang="5400000" scaled="1"/>
                <a:tileRect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14" name="직선 연결선 113"/>
            <p:cNvCxnSpPr/>
            <p:nvPr/>
          </p:nvCxnSpPr>
          <p:spPr bwMode="auto">
            <a:xfrm flipH="1" flipV="1">
              <a:off x="3364443" y="4839664"/>
              <a:ext cx="719888" cy="522254"/>
            </a:xfrm>
            <a:prstGeom prst="line">
              <a:avLst/>
            </a:prstGeom>
            <a:solidFill>
              <a:srgbClr val="FFFFFF"/>
            </a:solidFill>
            <a:ln w="25400" cap="flat" cmpd="sng" algn="ctr">
              <a:gradFill flip="none" rotWithShape="1">
                <a:gsLst>
                  <a:gs pos="0">
                    <a:srgbClr val="A7C1CB">
                      <a:lumMod val="50000"/>
                    </a:srgbClr>
                  </a:gs>
                  <a:gs pos="45000">
                    <a:srgbClr val="A7C1CB">
                      <a:lumMod val="50000"/>
                      <a:alpha val="35000"/>
                    </a:srgbClr>
                  </a:gs>
                  <a:gs pos="100000">
                    <a:srgbClr val="A7C1CB">
                      <a:lumMod val="50000"/>
                      <a:alpha val="0"/>
                    </a:srgbClr>
                  </a:gs>
                </a:gsLst>
                <a:lin ang="5400000" scaled="1"/>
                <a:tileRect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15" name="직선 연결선 114"/>
            <p:cNvCxnSpPr/>
            <p:nvPr/>
          </p:nvCxnSpPr>
          <p:spPr bwMode="auto">
            <a:xfrm flipH="1" flipV="1">
              <a:off x="2423013" y="5066134"/>
              <a:ext cx="719888" cy="522254"/>
            </a:xfrm>
            <a:prstGeom prst="line">
              <a:avLst/>
            </a:prstGeom>
            <a:solidFill>
              <a:srgbClr val="FFFFFF"/>
            </a:solidFill>
            <a:ln w="25400" cap="flat" cmpd="sng" algn="ctr">
              <a:gradFill flip="none" rotWithShape="1">
                <a:gsLst>
                  <a:gs pos="0">
                    <a:srgbClr val="A7C1CB">
                      <a:lumMod val="50000"/>
                    </a:srgbClr>
                  </a:gs>
                  <a:gs pos="45000">
                    <a:srgbClr val="A7C1CB">
                      <a:lumMod val="50000"/>
                      <a:alpha val="35000"/>
                    </a:srgbClr>
                  </a:gs>
                  <a:gs pos="100000">
                    <a:srgbClr val="A7C1CB">
                      <a:lumMod val="50000"/>
                      <a:alpha val="0"/>
                    </a:srgbClr>
                  </a:gs>
                </a:gsLst>
                <a:lin ang="5400000" scaled="1"/>
                <a:tileRect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pic>
          <p:nvPicPr>
            <p:cNvPr id="116" name="Picture 5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932092" y="3027432"/>
              <a:ext cx="5069727" cy="210909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770" name="그룹 9"/>
          <p:cNvGrpSpPr>
            <a:grpSpLocks/>
          </p:cNvGrpSpPr>
          <p:nvPr/>
        </p:nvGrpSpPr>
        <p:grpSpPr bwMode="auto">
          <a:xfrm>
            <a:off x="1035050" y="1568450"/>
            <a:ext cx="5510213" cy="2887663"/>
            <a:chOff x="1084647" y="1412776"/>
            <a:chExt cx="5223392" cy="2736304"/>
          </a:xfrm>
        </p:grpSpPr>
        <p:cxnSp>
          <p:nvCxnSpPr>
            <p:cNvPr id="11" name="직선 연결선 10"/>
            <p:cNvCxnSpPr/>
            <p:nvPr/>
          </p:nvCxnSpPr>
          <p:spPr bwMode="auto">
            <a:xfrm>
              <a:off x="1900875" y="1451526"/>
              <a:ext cx="4407164" cy="0"/>
            </a:xfrm>
            <a:prstGeom prst="line">
              <a:avLst/>
            </a:prstGeom>
            <a:solidFill>
              <a:srgbClr val="FFFFFF"/>
            </a:solidFill>
            <a:ln w="34925" cap="flat" cmpd="sng" algn="ctr">
              <a:gradFill flip="none" rotWithShape="1">
                <a:gsLst>
                  <a:gs pos="0">
                    <a:srgbClr val="FFC000"/>
                  </a:gs>
                  <a:gs pos="50000">
                    <a:srgbClr val="FFC000">
                      <a:alpha val="35000"/>
                    </a:srgbClr>
                  </a:gs>
                  <a:gs pos="100000">
                    <a:srgbClr val="FFC000">
                      <a:alpha val="0"/>
                    </a:srgbClr>
                  </a:gs>
                </a:gsLst>
                <a:lin ang="0" scaled="1"/>
                <a:tileRect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12" name="자유형 11"/>
            <p:cNvSpPr/>
            <p:nvPr/>
          </p:nvSpPr>
          <p:spPr bwMode="auto">
            <a:xfrm flipH="1">
              <a:off x="1084647" y="1412776"/>
              <a:ext cx="820652" cy="2736304"/>
            </a:xfrm>
            <a:custGeom>
              <a:avLst/>
              <a:gdLst>
                <a:gd name="connsiteX0" fmla="*/ 0 w 1181100"/>
                <a:gd name="connsiteY0" fmla="*/ 0 h 2667000"/>
                <a:gd name="connsiteX1" fmla="*/ 1181100 w 1181100"/>
                <a:gd name="connsiteY1" fmla="*/ 0 h 2667000"/>
                <a:gd name="connsiteX2" fmla="*/ 1181100 w 1181100"/>
                <a:gd name="connsiteY2" fmla="*/ 2667000 h 2667000"/>
                <a:gd name="connsiteX3" fmla="*/ 723900 w 1181100"/>
                <a:gd name="connsiteY3" fmla="*/ 2667000 h 2667000"/>
                <a:gd name="connsiteX4" fmla="*/ 0 w 1181100"/>
                <a:gd name="connsiteY4" fmla="*/ 0 h 2667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81100" h="2667000">
                  <a:moveTo>
                    <a:pt x="0" y="0"/>
                  </a:moveTo>
                  <a:lnTo>
                    <a:pt x="1181100" y="0"/>
                  </a:lnTo>
                  <a:lnTo>
                    <a:pt x="1181100" y="2667000"/>
                  </a:lnTo>
                  <a:lnTo>
                    <a:pt x="723900" y="2667000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5F5F5F">
                    <a:lumMod val="40000"/>
                    <a:lumOff val="60000"/>
                  </a:srgbClr>
                </a:gs>
                <a:gs pos="45000">
                  <a:srgbClr val="5F5F5F">
                    <a:lumMod val="40000"/>
                    <a:lumOff val="60000"/>
                    <a:alpha val="21000"/>
                  </a:srgbClr>
                </a:gs>
                <a:gs pos="100000">
                  <a:srgbClr val="5F5F5F">
                    <a:lumMod val="20000"/>
                    <a:lumOff val="80000"/>
                    <a:alpha val="0"/>
                  </a:srgbClr>
                </a:gs>
              </a:gsLst>
              <a:lin ang="5400000" scaled="1"/>
              <a:tileRect/>
            </a:gradFill>
            <a:ln w="317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lIns="32652" tIns="32652" rIns="32652" bIns="32652"/>
            <a:lstStyle/>
            <a:p>
              <a:pPr algn="ctr" defTabSz="829361" eaLnBrk="1" fontAlgn="auto" hangingPunct="1">
                <a:spcBef>
                  <a:spcPct val="50000"/>
                </a:spcBef>
                <a:spcAft>
                  <a:spcPts val="0"/>
                </a:spcAft>
                <a:defRPr/>
              </a:pPr>
              <a:endParaRPr kumimoji="0" lang="ko-KR" altLang="en-US" sz="998" b="0" kern="0" dirty="0">
                <a:solidFill>
                  <a:sysClr val="windowText" lastClr="000000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</p:grpSp>
      <p:grpSp>
        <p:nvGrpSpPr>
          <p:cNvPr id="32771" name="그룹 12"/>
          <p:cNvGrpSpPr>
            <a:grpSpLocks/>
          </p:cNvGrpSpPr>
          <p:nvPr/>
        </p:nvGrpSpPr>
        <p:grpSpPr bwMode="auto">
          <a:xfrm>
            <a:off x="4797425" y="4379913"/>
            <a:ext cx="3748088" cy="1595437"/>
            <a:chOff x="5074084" y="4293096"/>
            <a:chExt cx="3551324" cy="1512168"/>
          </a:xfrm>
        </p:grpSpPr>
        <p:sp>
          <p:nvSpPr>
            <p:cNvPr id="14" name="자유형 13"/>
            <p:cNvSpPr/>
            <p:nvPr/>
          </p:nvSpPr>
          <p:spPr bwMode="auto">
            <a:xfrm rot="10800000" flipH="1">
              <a:off x="7804756" y="4293096"/>
              <a:ext cx="820652" cy="1512168"/>
            </a:xfrm>
            <a:custGeom>
              <a:avLst/>
              <a:gdLst>
                <a:gd name="connsiteX0" fmla="*/ 0 w 1181100"/>
                <a:gd name="connsiteY0" fmla="*/ 0 h 2667000"/>
                <a:gd name="connsiteX1" fmla="*/ 1181100 w 1181100"/>
                <a:gd name="connsiteY1" fmla="*/ 0 h 2667000"/>
                <a:gd name="connsiteX2" fmla="*/ 1181100 w 1181100"/>
                <a:gd name="connsiteY2" fmla="*/ 2667000 h 2667000"/>
                <a:gd name="connsiteX3" fmla="*/ 723900 w 1181100"/>
                <a:gd name="connsiteY3" fmla="*/ 2667000 h 2667000"/>
                <a:gd name="connsiteX4" fmla="*/ 0 w 1181100"/>
                <a:gd name="connsiteY4" fmla="*/ 0 h 2667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81100" h="2667000">
                  <a:moveTo>
                    <a:pt x="0" y="0"/>
                  </a:moveTo>
                  <a:lnTo>
                    <a:pt x="1181100" y="0"/>
                  </a:lnTo>
                  <a:lnTo>
                    <a:pt x="1181100" y="2667000"/>
                  </a:lnTo>
                  <a:lnTo>
                    <a:pt x="723900" y="2667000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5F5F5F">
                    <a:lumMod val="40000"/>
                    <a:lumOff val="60000"/>
                  </a:srgbClr>
                </a:gs>
                <a:gs pos="45000">
                  <a:srgbClr val="5F5F5F">
                    <a:lumMod val="40000"/>
                    <a:lumOff val="60000"/>
                    <a:alpha val="21000"/>
                  </a:srgbClr>
                </a:gs>
                <a:gs pos="100000">
                  <a:srgbClr val="5F5F5F">
                    <a:lumMod val="20000"/>
                    <a:lumOff val="80000"/>
                    <a:alpha val="0"/>
                  </a:srgbClr>
                </a:gs>
              </a:gsLst>
              <a:lin ang="5400000" scaled="1"/>
              <a:tileRect/>
            </a:gradFill>
            <a:ln w="317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lIns="32652" tIns="32652" rIns="32652" bIns="32652"/>
            <a:lstStyle/>
            <a:p>
              <a:pPr algn="ctr" defTabSz="829361" eaLnBrk="1" fontAlgn="auto" hangingPunct="1">
                <a:spcBef>
                  <a:spcPct val="50000"/>
                </a:spcBef>
                <a:spcAft>
                  <a:spcPts val="0"/>
                </a:spcAft>
                <a:defRPr/>
              </a:pPr>
              <a:endParaRPr kumimoji="0" lang="ko-KR" altLang="en-US" sz="998" b="0" kern="0" dirty="0">
                <a:solidFill>
                  <a:sysClr val="windowText" lastClr="000000"/>
                </a:solidFill>
                <a:latin typeface="HY헤드라인M" pitchFamily="18" charset="-127"/>
                <a:ea typeface="HY헤드라인M" pitchFamily="18" charset="-127"/>
              </a:endParaRPr>
            </a:p>
          </p:txBody>
        </p:sp>
        <p:cxnSp>
          <p:nvCxnSpPr>
            <p:cNvPr id="15" name="직선 연결선 14"/>
            <p:cNvCxnSpPr/>
            <p:nvPr/>
          </p:nvCxnSpPr>
          <p:spPr bwMode="auto">
            <a:xfrm flipH="1">
              <a:off x="5074084" y="5607613"/>
              <a:ext cx="2745912" cy="0"/>
            </a:xfrm>
            <a:prstGeom prst="line">
              <a:avLst/>
            </a:prstGeom>
            <a:solidFill>
              <a:srgbClr val="FFFFFF"/>
            </a:solidFill>
            <a:ln w="34925" cap="flat" cmpd="sng" algn="ctr">
              <a:gradFill flip="none" rotWithShape="1">
                <a:gsLst>
                  <a:gs pos="0">
                    <a:srgbClr val="FFC000"/>
                  </a:gs>
                  <a:gs pos="50000">
                    <a:srgbClr val="FFC000">
                      <a:alpha val="35000"/>
                    </a:srgbClr>
                  </a:gs>
                  <a:gs pos="100000">
                    <a:srgbClr val="FFC000">
                      <a:alpha val="0"/>
                    </a:srgbClr>
                  </a:gs>
                </a:gsLst>
                <a:lin ang="0" scaled="1"/>
                <a:tileRect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</p:cxnSp>
      </p:grpSp>
      <p:pic>
        <p:nvPicPr>
          <p:cNvPr id="32772" name="Picture 2" descr="E:\Downloads\ezgif.com-video-to-gif (2)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4150" y="1949450"/>
            <a:ext cx="6742113" cy="3646488"/>
          </a:xfrm>
          <a:prstGeom prst="rect">
            <a:avLst/>
          </a:prstGeom>
          <a:noFill/>
          <a:ln w="34925">
            <a:solidFill>
              <a:srgbClr val="D3D3D3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26"/>
          <p:cNvSpPr txBox="1"/>
          <p:nvPr/>
        </p:nvSpPr>
        <p:spPr>
          <a:xfrm>
            <a:off x="446088" y="862007"/>
            <a:ext cx="4955799" cy="334975"/>
          </a:xfrm>
          <a:prstGeom prst="rect">
            <a:avLst/>
          </a:prstGeom>
          <a:noFill/>
        </p:spPr>
        <p:txBody>
          <a:bodyPr wrap="none" lIns="82877" tIns="41439" rIns="82877" bIns="41439" anchor="ctr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  <a:defRPr/>
            </a:pPr>
            <a:r>
              <a:rPr lang="en-US" altLang="ko-KR" sz="1633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Simulaçao</a:t>
            </a: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da </a:t>
            </a:r>
            <a:r>
              <a:rPr lang="en-US" altLang="ko-KR" sz="1633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produção</a:t>
            </a: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</a:t>
            </a:r>
            <a:r>
              <a:rPr lang="en-US" altLang="ko-KR" sz="1633" dirty="0" err="1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considerando</a:t>
            </a:r>
            <a:r>
              <a:rPr lang="en-US" altLang="ko-KR" sz="1633" dirty="0">
                <a:solidFill>
                  <a:schemeClr val="accent5">
                    <a:lumMod val="50000"/>
                  </a:schemeClr>
                </a:solidFill>
                <a:latin typeface="HY헤드라인M" pitchFamily="18" charset="-127"/>
                <a:ea typeface="HY헤드라인M" pitchFamily="18" charset="-127"/>
              </a:rPr>
              <a:t> 01 blank</a:t>
            </a:r>
            <a:endParaRPr lang="ko-KR" altLang="en-US" sz="1451" dirty="0">
              <a:solidFill>
                <a:schemeClr val="accent5">
                  <a:lumMod val="50000"/>
                </a:schemeClr>
              </a:solidFill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19" name="Rectangle 4"/>
          <p:cNvSpPr>
            <a:spLocks noChangeArrowheads="1"/>
          </p:cNvSpPr>
          <p:nvPr/>
        </p:nvSpPr>
        <p:spPr bwMode="auto">
          <a:xfrm>
            <a:off x="468948" y="260986"/>
            <a:ext cx="7643812" cy="504825"/>
          </a:xfrm>
          <a:prstGeom prst="rect">
            <a:avLst/>
          </a:prstGeom>
          <a:noFill/>
        </p:spPr>
        <p:txBody>
          <a:bodyPr/>
          <a:lstStyle/>
          <a:p>
            <a:pPr>
              <a:buFont typeface="Wingdings" panose="05000000000000000000" pitchFamily="2" charset="2"/>
              <a:buNone/>
              <a:defRPr/>
            </a:pPr>
            <a:r>
              <a:rPr lang="pt-BR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  <a:sym typeface="Wingdings 2" panose="05020102010507070707" pitchFamily="18" charset="2"/>
              </a:rPr>
              <a:t>MS </a:t>
            </a:r>
            <a:r>
              <a:rPr lang="en-US" altLang="ko-KR" sz="22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HOT STAMPING TECNOLOGIA E INOVAÇÃO</a:t>
            </a:r>
          </a:p>
        </p:txBody>
      </p:sp>
    </p:spTree>
    <p:extLst>
      <p:ext uri="{BB962C8B-B14F-4D97-AF65-F5344CB8AC3E}">
        <p14:creationId xmlns:p14="http://schemas.microsoft.com/office/powerpoint/2010/main" val="838941148"/>
      </p:ext>
    </p:extLst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agem 13">
            <a:extLst>
              <a:ext uri="{FF2B5EF4-FFF2-40B4-BE49-F238E27FC236}">
                <a16:creationId xmlns:a16="http://schemas.microsoft.com/office/drawing/2014/main" id="{459BB0BE-8669-B6CC-1BF3-8AA864B9C7E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93000"/>
          </a:blip>
          <a:stretch>
            <a:fillRect/>
          </a:stretch>
        </p:blipFill>
        <p:spPr>
          <a:xfrm>
            <a:off x="3664916" y="2089358"/>
            <a:ext cx="2576168" cy="2378795"/>
          </a:xfrm>
          <a:prstGeom prst="rect">
            <a:avLst/>
          </a:prstGeom>
        </p:spPr>
      </p:pic>
      <p:sp>
        <p:nvSpPr>
          <p:cNvPr id="4" name="Rectangle 334"/>
          <p:cNvSpPr>
            <a:spLocks noChangeArrowheads="1"/>
          </p:cNvSpPr>
          <p:nvPr/>
        </p:nvSpPr>
        <p:spPr bwMode="auto">
          <a:xfrm>
            <a:off x="423863" y="422504"/>
            <a:ext cx="8993187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>
            <a:lvl1pPr>
              <a:defRPr kumimoji="1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9pPr>
          </a:lstStyle>
          <a:p>
            <a:pPr algn="ctr" eaLnBrk="1" latinLnBrk="1" hangingPunct="1">
              <a:defRPr/>
            </a:pPr>
            <a:r>
              <a:rPr lang="en-US" altLang="ko-KR" sz="2800" b="1" dirty="0">
                <a:solidFill>
                  <a:srgbClr val="00808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Malgun Gothic" panose="020B0503020000020004" pitchFamily="34" charset="-127"/>
                <a:ea typeface="Malgun Gothic" panose="020B0503020000020004" pitchFamily="34" charset="-127"/>
              </a:rPr>
              <a:t>MS-GROUP HOT STAMPING</a:t>
            </a:r>
          </a:p>
          <a:p>
            <a:pPr algn="ctr" eaLnBrk="1" latinLnBrk="1" hangingPunct="1">
              <a:defRPr/>
            </a:pPr>
            <a:r>
              <a:rPr lang="en-US" altLang="ko-KR" sz="2800" b="1" dirty="0">
                <a:solidFill>
                  <a:srgbClr val="00808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Malgun Gothic" panose="020B0503020000020004" pitchFamily="34" charset="-127"/>
                <a:ea typeface="Malgun Gothic" panose="020B0503020000020004" pitchFamily="34" charset="-127"/>
              </a:rPr>
              <a:t>REPRESENTA</a:t>
            </a:r>
            <a:endParaRPr lang="en-US" altLang="ko-KR" sz="2800" b="1" dirty="0">
              <a:solidFill>
                <a:srgbClr val="00808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HY헤드라인M" pitchFamily="18" charset="-127"/>
              <a:ea typeface="HY헤드라인M" pitchFamily="18" charset="-127"/>
            </a:endParaRPr>
          </a:p>
        </p:txBody>
      </p:sp>
      <p:sp>
        <p:nvSpPr>
          <p:cNvPr id="2" name="TextBox 82">
            <a:extLst>
              <a:ext uri="{FF2B5EF4-FFF2-40B4-BE49-F238E27FC236}">
                <a16:creationId xmlns:a16="http://schemas.microsoft.com/office/drawing/2014/main" id="{D9A5C211-55ED-7A52-F131-F72AD349D028}"/>
              </a:ext>
            </a:extLst>
          </p:cNvPr>
          <p:cNvSpPr txBox="1"/>
          <p:nvPr/>
        </p:nvSpPr>
        <p:spPr>
          <a:xfrm>
            <a:off x="1338604" y="3109479"/>
            <a:ext cx="2268183" cy="338554"/>
          </a:xfrm>
          <a:prstGeom prst="rect">
            <a:avLst/>
          </a:prstGeom>
          <a:noFill/>
        </p:spPr>
        <p:txBody>
          <a:bodyPr wrap="square" lIns="0" rtlCol="0" anchor="t">
            <a:spAutoFit/>
          </a:bodyPr>
          <a:lstStyle/>
          <a:p>
            <a:pPr marL="285750" indent="-28575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altLang="ko-KR" sz="1600" b="1" dirty="0">
                <a:latin typeface="현대하모니 L" pitchFamily="18" charset="-127"/>
                <a:ea typeface="현대하모니 L" pitchFamily="18" charset="-127"/>
              </a:rPr>
              <a:t>QUALIDADE</a:t>
            </a:r>
          </a:p>
        </p:txBody>
      </p:sp>
      <p:sp>
        <p:nvSpPr>
          <p:cNvPr id="3" name="TextBox 82">
            <a:extLst>
              <a:ext uri="{FF2B5EF4-FFF2-40B4-BE49-F238E27FC236}">
                <a16:creationId xmlns:a16="http://schemas.microsoft.com/office/drawing/2014/main" id="{02B634DC-0AFA-AD26-69E7-ADCACF70F801}"/>
              </a:ext>
            </a:extLst>
          </p:cNvPr>
          <p:cNvSpPr txBox="1"/>
          <p:nvPr/>
        </p:nvSpPr>
        <p:spPr>
          <a:xfrm>
            <a:off x="1338605" y="1572165"/>
            <a:ext cx="2268183" cy="338554"/>
          </a:xfrm>
          <a:prstGeom prst="rect">
            <a:avLst/>
          </a:prstGeom>
          <a:noFill/>
        </p:spPr>
        <p:txBody>
          <a:bodyPr wrap="square" lIns="0" rtlCol="0" anchor="t">
            <a:spAutoFit/>
          </a:bodyPr>
          <a:lstStyle/>
          <a:p>
            <a:pPr marL="285750" indent="-28575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altLang="ko-KR" sz="1600" b="1" dirty="0">
                <a:latin typeface="현대하모니 L" pitchFamily="18" charset="-127"/>
                <a:ea typeface="현대하모니 L" pitchFamily="18" charset="-127"/>
              </a:rPr>
              <a:t>ALIVIO DE PESO</a:t>
            </a:r>
          </a:p>
        </p:txBody>
      </p:sp>
      <p:sp>
        <p:nvSpPr>
          <p:cNvPr id="5" name="TextBox 82">
            <a:extLst>
              <a:ext uri="{FF2B5EF4-FFF2-40B4-BE49-F238E27FC236}">
                <a16:creationId xmlns:a16="http://schemas.microsoft.com/office/drawing/2014/main" id="{C9B17F7D-F332-B453-8E31-645096B582E7}"/>
              </a:ext>
            </a:extLst>
          </p:cNvPr>
          <p:cNvSpPr txBox="1"/>
          <p:nvPr/>
        </p:nvSpPr>
        <p:spPr>
          <a:xfrm>
            <a:off x="6299213" y="1449054"/>
            <a:ext cx="2992270" cy="830997"/>
          </a:xfrm>
          <a:prstGeom prst="rect">
            <a:avLst/>
          </a:prstGeom>
          <a:noFill/>
        </p:spPr>
        <p:txBody>
          <a:bodyPr wrap="square" lIns="0" rtlCol="0" anchor="t">
            <a:spAutoFit/>
          </a:bodyPr>
          <a:lstStyle/>
          <a:p>
            <a:pPr marL="285750" indent="-28575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altLang="ko-KR" sz="1600" b="1" dirty="0" err="1">
                <a:latin typeface="현대하모니 L" pitchFamily="18" charset="-127"/>
                <a:ea typeface="현대하모니 L" pitchFamily="18" charset="-127"/>
              </a:rPr>
              <a:t>Redução</a:t>
            </a:r>
            <a:r>
              <a:rPr lang="en-US" altLang="ko-KR" sz="1600" b="1" dirty="0">
                <a:latin typeface="현대하모니 L" pitchFamily="18" charset="-127"/>
                <a:ea typeface="현대하모니 L" pitchFamily="18" charset="-127"/>
              </a:rPr>
              <a:t> de </a:t>
            </a:r>
            <a:r>
              <a:rPr lang="en-US" altLang="ko-KR" sz="1600" b="1" dirty="0" err="1">
                <a:latin typeface="현대하모니 L" pitchFamily="18" charset="-127"/>
                <a:ea typeface="현대하모니 L" pitchFamily="18" charset="-127"/>
              </a:rPr>
              <a:t>combustíveis</a:t>
            </a:r>
            <a:r>
              <a:rPr lang="en-US" altLang="ko-KR" sz="1600" b="1" dirty="0">
                <a:latin typeface="현대하모니 L" pitchFamily="18" charset="-127"/>
                <a:ea typeface="현대하모니 L" pitchFamily="18" charset="-127"/>
              </a:rPr>
              <a:t>, </a:t>
            </a:r>
            <a:r>
              <a:rPr lang="en-US" altLang="ko-KR" sz="1600" b="1" dirty="0" err="1">
                <a:latin typeface="현대하모니 L" pitchFamily="18" charset="-127"/>
                <a:ea typeface="현대하모니 L" pitchFamily="18" charset="-127"/>
              </a:rPr>
              <a:t>emissão</a:t>
            </a:r>
            <a:r>
              <a:rPr lang="en-US" altLang="ko-KR" sz="1600" b="1" dirty="0">
                <a:latin typeface="현대하모니 L" pitchFamily="18" charset="-127"/>
                <a:ea typeface="현대하모니 L" pitchFamily="18" charset="-127"/>
              </a:rPr>
              <a:t> de gases e </a:t>
            </a:r>
            <a:r>
              <a:rPr lang="en-US" altLang="ko-KR" sz="1600" b="1" dirty="0" err="1">
                <a:latin typeface="현대하모니 L" pitchFamily="18" charset="-127"/>
                <a:ea typeface="현대하모니 L" pitchFamily="18" charset="-127"/>
              </a:rPr>
              <a:t>extrativismo</a:t>
            </a:r>
            <a:endParaRPr lang="en-US" altLang="ko-KR" sz="1600" b="1" dirty="0">
              <a:latin typeface="현대하모니 L" pitchFamily="18" charset="-127"/>
              <a:ea typeface="현대하모니 L" pitchFamily="18" charset="-127"/>
            </a:endParaRPr>
          </a:p>
        </p:txBody>
      </p:sp>
      <p:sp>
        <p:nvSpPr>
          <p:cNvPr id="6" name="TextBox 82">
            <a:extLst>
              <a:ext uri="{FF2B5EF4-FFF2-40B4-BE49-F238E27FC236}">
                <a16:creationId xmlns:a16="http://schemas.microsoft.com/office/drawing/2014/main" id="{CF43F0E0-45D5-02E0-0C12-13C82BB4A98E}"/>
              </a:ext>
            </a:extLst>
          </p:cNvPr>
          <p:cNvSpPr txBox="1"/>
          <p:nvPr/>
        </p:nvSpPr>
        <p:spPr>
          <a:xfrm>
            <a:off x="6299213" y="2943561"/>
            <a:ext cx="2992270" cy="830997"/>
          </a:xfrm>
          <a:prstGeom prst="rect">
            <a:avLst/>
          </a:prstGeom>
          <a:noFill/>
        </p:spPr>
        <p:txBody>
          <a:bodyPr wrap="square" lIns="0" rtlCol="0" anchor="t">
            <a:spAutoFit/>
          </a:bodyPr>
          <a:lstStyle/>
          <a:p>
            <a:pPr marL="285750" indent="-28575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altLang="ko-KR" sz="1600" b="1" dirty="0" err="1">
                <a:latin typeface="현대하모니 L" pitchFamily="18" charset="-127"/>
                <a:ea typeface="현대하모니 L" pitchFamily="18" charset="-127"/>
              </a:rPr>
              <a:t>Maior</a:t>
            </a:r>
            <a:r>
              <a:rPr lang="en-US" altLang="ko-KR" sz="1600" b="1" dirty="0">
                <a:latin typeface="현대하모니 L" pitchFamily="18" charset="-127"/>
                <a:ea typeface="현대하모니 L" pitchFamily="18" charset="-127"/>
              </a:rPr>
              <a:t> </a:t>
            </a:r>
            <a:r>
              <a:rPr lang="en-US" altLang="ko-KR" sz="1600" b="1" dirty="0" err="1">
                <a:latin typeface="현대하모니 L" pitchFamily="18" charset="-127"/>
                <a:ea typeface="현대하모니 L" pitchFamily="18" charset="-127"/>
              </a:rPr>
              <a:t>Segurança</a:t>
            </a:r>
            <a:r>
              <a:rPr lang="en-US" altLang="ko-KR" sz="1600" b="1" dirty="0">
                <a:latin typeface="현대하모니 L" pitchFamily="18" charset="-127"/>
                <a:ea typeface="현대하모니 L" pitchFamily="18" charset="-127"/>
              </a:rPr>
              <a:t> </a:t>
            </a:r>
            <a:r>
              <a:rPr lang="en-US" altLang="ko-KR" sz="1600" b="1" dirty="0" err="1">
                <a:latin typeface="현대하모니 L" pitchFamily="18" charset="-127"/>
                <a:ea typeface="현대하모니 L" pitchFamily="18" charset="-127"/>
              </a:rPr>
              <a:t>em</a:t>
            </a:r>
            <a:r>
              <a:rPr lang="en-US" altLang="ko-KR" sz="1600" b="1" dirty="0">
                <a:latin typeface="현대하모니 L" pitchFamily="18" charset="-127"/>
                <a:ea typeface="현대하모니 L" pitchFamily="18" charset="-127"/>
              </a:rPr>
              <a:t> </a:t>
            </a:r>
            <a:r>
              <a:rPr lang="en-US" altLang="ko-KR" sz="1600" b="1" dirty="0" err="1">
                <a:latin typeface="현대하모니 L" pitchFamily="18" charset="-127"/>
                <a:ea typeface="현대하모니 L" pitchFamily="18" charset="-127"/>
              </a:rPr>
              <a:t>colisões</a:t>
            </a:r>
            <a:r>
              <a:rPr lang="en-US" altLang="ko-KR" sz="1600" b="1" dirty="0">
                <a:latin typeface="현대하모니 L" pitchFamily="18" charset="-127"/>
                <a:ea typeface="현대하모니 L" pitchFamily="18" charset="-127"/>
              </a:rPr>
              <a:t>, </a:t>
            </a:r>
            <a:r>
              <a:rPr lang="en-US" altLang="ko-KR" sz="1600" b="1" dirty="0" err="1">
                <a:latin typeface="현대하모니 L" pitchFamily="18" charset="-127"/>
                <a:ea typeface="현대하모니 L" pitchFamily="18" charset="-127"/>
              </a:rPr>
              <a:t>prezando</a:t>
            </a:r>
            <a:r>
              <a:rPr lang="en-US" altLang="ko-KR" sz="1600" b="1" dirty="0">
                <a:latin typeface="현대하모니 L" pitchFamily="18" charset="-127"/>
                <a:ea typeface="현대하모니 L" pitchFamily="18" charset="-127"/>
              </a:rPr>
              <a:t> pela </a:t>
            </a:r>
            <a:r>
              <a:rPr lang="en-US" altLang="ko-KR" sz="1600" b="1" dirty="0" err="1">
                <a:latin typeface="현대하모니 L" pitchFamily="18" charset="-127"/>
                <a:ea typeface="현대하모니 L" pitchFamily="18" charset="-127"/>
              </a:rPr>
              <a:t>vida</a:t>
            </a:r>
            <a:r>
              <a:rPr lang="en-US" altLang="ko-KR" sz="1600" b="1" dirty="0">
                <a:latin typeface="현대하모니 L" pitchFamily="18" charset="-127"/>
                <a:ea typeface="현대하모니 L" pitchFamily="18" charset="-127"/>
              </a:rPr>
              <a:t> do </a:t>
            </a:r>
            <a:r>
              <a:rPr lang="en-US" altLang="ko-KR" sz="1600" b="1" dirty="0" err="1">
                <a:latin typeface="현대하모니 L" pitchFamily="18" charset="-127"/>
                <a:ea typeface="현대하모니 L" pitchFamily="18" charset="-127"/>
              </a:rPr>
              <a:t>cidadão</a:t>
            </a:r>
            <a:r>
              <a:rPr lang="en-US" altLang="ko-KR" sz="1600" b="1" dirty="0">
                <a:latin typeface="현대하모니 L" pitchFamily="18" charset="-127"/>
                <a:ea typeface="현대하모니 L" pitchFamily="18" charset="-127"/>
              </a:rPr>
              <a:t> </a:t>
            </a:r>
            <a:r>
              <a:rPr lang="en-US" altLang="ko-KR" sz="1600" b="1" dirty="0" err="1">
                <a:latin typeface="현대하모니 L" pitchFamily="18" charset="-127"/>
                <a:ea typeface="현대하모니 L" pitchFamily="18" charset="-127"/>
              </a:rPr>
              <a:t>Brasileiro</a:t>
            </a:r>
            <a:endParaRPr lang="en-US" altLang="ko-KR" sz="1600" b="1" dirty="0">
              <a:latin typeface="현대하모니 L" pitchFamily="18" charset="-127"/>
              <a:ea typeface="현대하모니 L" pitchFamily="18" charset="-127"/>
            </a:endParaRPr>
          </a:p>
        </p:txBody>
      </p:sp>
      <p:sp>
        <p:nvSpPr>
          <p:cNvPr id="7" name="TextBox 82">
            <a:extLst>
              <a:ext uri="{FF2B5EF4-FFF2-40B4-BE49-F238E27FC236}">
                <a16:creationId xmlns:a16="http://schemas.microsoft.com/office/drawing/2014/main" id="{AEAC81ED-2146-D85C-42CC-1D9CBA6088FC}"/>
              </a:ext>
            </a:extLst>
          </p:cNvPr>
          <p:cNvSpPr txBox="1"/>
          <p:nvPr/>
        </p:nvSpPr>
        <p:spPr>
          <a:xfrm>
            <a:off x="6299213" y="4326557"/>
            <a:ext cx="2992270" cy="1077218"/>
          </a:xfrm>
          <a:prstGeom prst="rect">
            <a:avLst/>
          </a:prstGeom>
          <a:noFill/>
        </p:spPr>
        <p:txBody>
          <a:bodyPr wrap="square" lIns="0" rtlCol="0" anchor="t">
            <a:spAutoFit/>
          </a:bodyPr>
          <a:lstStyle/>
          <a:p>
            <a:pPr marL="285750" indent="-28575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altLang="ko-KR" sz="1600" b="1" dirty="0" err="1">
                <a:latin typeface="현대하모니 L" pitchFamily="18" charset="-127"/>
                <a:ea typeface="현대하모니 L" pitchFamily="18" charset="-127"/>
              </a:rPr>
              <a:t>Maior</a:t>
            </a:r>
            <a:r>
              <a:rPr lang="en-US" altLang="ko-KR" sz="1600" b="1" dirty="0">
                <a:latin typeface="현대하모니 L" pitchFamily="18" charset="-127"/>
                <a:ea typeface="현대하모니 L" pitchFamily="18" charset="-127"/>
              </a:rPr>
              <a:t> </a:t>
            </a:r>
            <a:r>
              <a:rPr lang="en-US" altLang="ko-KR" sz="1600" b="1" dirty="0" err="1">
                <a:latin typeface="현대하모니 L" pitchFamily="18" charset="-127"/>
                <a:ea typeface="현대하모니 L" pitchFamily="18" charset="-127"/>
              </a:rPr>
              <a:t>oferta</a:t>
            </a:r>
            <a:r>
              <a:rPr lang="en-US" altLang="ko-KR" sz="1600" b="1" dirty="0">
                <a:latin typeface="현대하모니 L" pitchFamily="18" charset="-127"/>
                <a:ea typeface="현대하모니 L" pitchFamily="18" charset="-127"/>
              </a:rPr>
              <a:t> no mercado </a:t>
            </a:r>
            <a:r>
              <a:rPr lang="en-US" altLang="ko-KR" sz="1600" b="1" dirty="0" err="1">
                <a:latin typeface="현대하모니 L" pitchFamily="18" charset="-127"/>
                <a:ea typeface="현대하모니 L" pitchFamily="18" charset="-127"/>
              </a:rPr>
              <a:t>impactando</a:t>
            </a:r>
            <a:r>
              <a:rPr lang="en-US" altLang="ko-KR" sz="1600" b="1" dirty="0">
                <a:latin typeface="현대하모니 L" pitchFamily="18" charset="-127"/>
                <a:ea typeface="현대하모니 L" pitchFamily="18" charset="-127"/>
              </a:rPr>
              <a:t> no </a:t>
            </a:r>
            <a:r>
              <a:rPr lang="en-US" altLang="ko-KR" sz="1600" b="1" dirty="0" err="1">
                <a:latin typeface="현대하모니 L" pitchFamily="18" charset="-127"/>
                <a:ea typeface="현대하모니 L" pitchFamily="18" charset="-127"/>
              </a:rPr>
              <a:t>preço</a:t>
            </a:r>
            <a:r>
              <a:rPr lang="en-US" altLang="ko-KR" sz="1600" b="1" dirty="0">
                <a:latin typeface="현대하모니 L" pitchFamily="18" charset="-127"/>
                <a:ea typeface="현대하모니 L" pitchFamily="18" charset="-127"/>
              </a:rPr>
              <a:t> do </a:t>
            </a:r>
            <a:r>
              <a:rPr lang="en-US" altLang="ko-KR" sz="1600" b="1" dirty="0" err="1">
                <a:latin typeface="현대하모니 L" pitchFamily="18" charset="-127"/>
                <a:ea typeface="현대하모니 L" pitchFamily="18" charset="-127"/>
              </a:rPr>
              <a:t>automóvel</a:t>
            </a:r>
            <a:r>
              <a:rPr lang="en-US" altLang="ko-KR" sz="1600" b="1" dirty="0">
                <a:latin typeface="현대하모니 L" pitchFamily="18" charset="-127"/>
                <a:ea typeface="현대하모니 L" pitchFamily="18" charset="-127"/>
              </a:rPr>
              <a:t> para o </a:t>
            </a:r>
            <a:r>
              <a:rPr lang="en-US" altLang="ko-KR" sz="1600" b="1" dirty="0" err="1">
                <a:latin typeface="현대하모니 L" pitchFamily="18" charset="-127"/>
                <a:ea typeface="현대하모니 L" pitchFamily="18" charset="-127"/>
              </a:rPr>
              <a:t>consumidor</a:t>
            </a:r>
            <a:r>
              <a:rPr lang="en-US" altLang="ko-KR" sz="1600" b="1" dirty="0">
                <a:latin typeface="현대하모니 L" pitchFamily="18" charset="-127"/>
                <a:ea typeface="현대하모니 L" pitchFamily="18" charset="-127"/>
              </a:rPr>
              <a:t> final</a:t>
            </a:r>
          </a:p>
        </p:txBody>
      </p:sp>
      <p:sp>
        <p:nvSpPr>
          <p:cNvPr id="8" name="TextBox 82">
            <a:extLst>
              <a:ext uri="{FF2B5EF4-FFF2-40B4-BE49-F238E27FC236}">
                <a16:creationId xmlns:a16="http://schemas.microsoft.com/office/drawing/2014/main" id="{445819F8-36FC-4022-3A53-D405E5D46650}"/>
              </a:ext>
            </a:extLst>
          </p:cNvPr>
          <p:cNvSpPr txBox="1"/>
          <p:nvPr/>
        </p:nvSpPr>
        <p:spPr>
          <a:xfrm>
            <a:off x="1338603" y="4648723"/>
            <a:ext cx="2268183" cy="338554"/>
          </a:xfrm>
          <a:prstGeom prst="rect">
            <a:avLst/>
          </a:prstGeom>
          <a:noFill/>
        </p:spPr>
        <p:txBody>
          <a:bodyPr wrap="square" lIns="0" rtlCol="0" anchor="t">
            <a:spAutoFit/>
          </a:bodyPr>
          <a:lstStyle/>
          <a:p>
            <a:pPr marL="285750" indent="-285750"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US" altLang="ko-KR" sz="1600" b="1" dirty="0">
                <a:latin typeface="현대하모니 L" pitchFamily="18" charset="-127"/>
                <a:ea typeface="현대하모니 L" pitchFamily="18" charset="-127"/>
              </a:rPr>
              <a:t>COMPETITIVIDADE</a:t>
            </a:r>
          </a:p>
        </p:txBody>
      </p:sp>
      <p:grpSp>
        <p:nvGrpSpPr>
          <p:cNvPr id="9" name="그룹 200">
            <a:extLst>
              <a:ext uri="{FF2B5EF4-FFF2-40B4-BE49-F238E27FC236}">
                <a16:creationId xmlns:a16="http://schemas.microsoft.com/office/drawing/2014/main" id="{1376058B-800A-A324-54F7-78BBAA25F071}"/>
              </a:ext>
            </a:extLst>
          </p:cNvPr>
          <p:cNvGrpSpPr>
            <a:grpSpLocks/>
          </p:cNvGrpSpPr>
          <p:nvPr/>
        </p:nvGrpSpPr>
        <p:grpSpPr bwMode="auto">
          <a:xfrm>
            <a:off x="2004628" y="5698120"/>
            <a:ext cx="7221917" cy="109538"/>
            <a:chOff x="2016416" y="4581128"/>
            <a:chExt cx="6588032" cy="108000"/>
          </a:xfrm>
        </p:grpSpPr>
        <p:sp>
          <p:nvSpPr>
            <p:cNvPr id="10" name="오각형 304">
              <a:extLst>
                <a:ext uri="{FF2B5EF4-FFF2-40B4-BE49-F238E27FC236}">
                  <a16:creationId xmlns:a16="http://schemas.microsoft.com/office/drawing/2014/main" id="{4E2CEF95-8350-37EC-A6A0-BF64FB482590}"/>
                </a:ext>
              </a:extLst>
            </p:cNvPr>
            <p:cNvSpPr/>
            <p:nvPr/>
          </p:nvSpPr>
          <p:spPr bwMode="auto">
            <a:xfrm>
              <a:off x="2016416" y="4581128"/>
              <a:ext cx="6478974" cy="108000"/>
            </a:xfrm>
            <a:prstGeom prst="homePlate">
              <a:avLst/>
            </a:prstGeom>
            <a:gradFill flip="none" rotWithShape="1">
              <a:gsLst>
                <a:gs pos="0">
                  <a:schemeClr val="accent6">
                    <a:lumMod val="40000"/>
                    <a:lumOff val="60000"/>
                    <a:tint val="66000"/>
                    <a:satMod val="160000"/>
                  </a:schemeClr>
                </a:gs>
                <a:gs pos="50000">
                  <a:schemeClr val="accent6">
                    <a:lumMod val="40000"/>
                    <a:lumOff val="60000"/>
                    <a:tint val="44500"/>
                    <a:satMod val="160000"/>
                  </a:schemeClr>
                </a:gs>
                <a:gs pos="100000">
                  <a:schemeClr val="accent6">
                    <a:lumMod val="40000"/>
                    <a:lumOff val="60000"/>
                    <a:tint val="23500"/>
                    <a:satMod val="160000"/>
                  </a:schemeClr>
                </a:gs>
              </a:gsLst>
              <a:lin ang="10800000" scaled="1"/>
              <a:tileRect/>
            </a:gra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marL="392269" indent="-392269">
                <a:defRPr/>
              </a:pPr>
              <a:endParaRPr lang="ko-KR" altLang="en-US" sz="907" dirty="0"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11" name="갈매기형 수장 305">
              <a:extLst>
                <a:ext uri="{FF2B5EF4-FFF2-40B4-BE49-F238E27FC236}">
                  <a16:creationId xmlns:a16="http://schemas.microsoft.com/office/drawing/2014/main" id="{E5124027-FB23-5250-68C2-2A0E55C916AD}"/>
                </a:ext>
              </a:extLst>
            </p:cNvPr>
            <p:cNvSpPr/>
            <p:nvPr/>
          </p:nvSpPr>
          <p:spPr bwMode="auto">
            <a:xfrm>
              <a:off x="8458526" y="4581128"/>
              <a:ext cx="145922" cy="108000"/>
            </a:xfrm>
            <a:prstGeom prst="chevron">
              <a:avLst/>
            </a:prstGeom>
            <a:gradFill flip="none" rotWithShape="1">
              <a:gsLst>
                <a:gs pos="0">
                  <a:schemeClr val="accent6">
                    <a:lumMod val="20000"/>
                    <a:lumOff val="80000"/>
                    <a:shade val="30000"/>
                    <a:satMod val="115000"/>
                  </a:schemeClr>
                </a:gs>
                <a:gs pos="50000">
                  <a:schemeClr val="accent6">
                    <a:lumMod val="20000"/>
                    <a:lumOff val="80000"/>
                    <a:shade val="67500"/>
                    <a:satMod val="115000"/>
                  </a:schemeClr>
                </a:gs>
                <a:gs pos="100000">
                  <a:schemeClr val="accent6">
                    <a:lumMod val="20000"/>
                    <a:lumOff val="80000"/>
                    <a:shade val="100000"/>
                    <a:satMod val="115000"/>
                  </a:schemeClr>
                </a:gs>
              </a:gsLst>
              <a:lin ang="10800000" scaled="1"/>
              <a:tileRect/>
            </a:gra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marL="392269" indent="-392269">
                <a:defRPr/>
              </a:pPr>
              <a:endParaRPr lang="ko-KR" altLang="en-US" sz="907" dirty="0">
                <a:latin typeface="HY헤드라인M" pitchFamily="18" charset="-127"/>
                <a:ea typeface="HY헤드라인M" pitchFamily="18" charset="-127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53365825"/>
      </p:ext>
    </p:extLst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m200008_마크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7775" y="1196975"/>
            <a:ext cx="2185988" cy="187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AutoShape 38">
            <a:hlinkClick r:id="rId3" action="ppaction://hlinkfile"/>
          </p:cNvPr>
          <p:cNvSpPr>
            <a:spLocks noChangeArrowheads="1"/>
          </p:cNvSpPr>
          <p:nvPr/>
        </p:nvSpPr>
        <p:spPr bwMode="auto">
          <a:xfrm>
            <a:off x="0" y="3861048"/>
            <a:ext cx="9906000" cy="1655763"/>
          </a:xfrm>
          <a:prstGeom prst="roundRect">
            <a:avLst>
              <a:gd name="adj" fmla="val 1366"/>
            </a:avLst>
          </a:prstGeom>
          <a:gradFill flip="none" rotWithShape="1">
            <a:gsLst>
              <a:gs pos="0">
                <a:srgbClr val="167378">
                  <a:shade val="30000"/>
                  <a:satMod val="115000"/>
                </a:srgbClr>
              </a:gs>
              <a:gs pos="50000">
                <a:srgbClr val="167378">
                  <a:shade val="67500"/>
                  <a:satMod val="115000"/>
                </a:srgbClr>
              </a:gs>
              <a:gs pos="100000">
                <a:srgbClr val="167378">
                  <a:shade val="100000"/>
                  <a:satMod val="115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wrap="none" lIns="36000" tIns="36000" rIns="36000" bIns="36000" anchor="ctr" anchorCtr="1"/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 algn="ctr" eaLnBrk="1" latinLnBrk="1" hangingPunct="1">
              <a:defRPr/>
            </a:pPr>
            <a:r>
              <a:rPr lang="en-US" altLang="ko-KR" sz="6600">
                <a:solidFill>
                  <a:srgbClr val="FFFFFF"/>
                </a:solidFill>
                <a:latin typeface="맑은 고딕" panose="020B0503020000020004" pitchFamily="50" charset="-127"/>
                <a:ea typeface="맑은 고딕" panose="020B0503020000020004" pitchFamily="50" charset="-127"/>
              </a:rPr>
              <a:t>MS BRAZIL</a:t>
            </a:r>
          </a:p>
        </p:txBody>
      </p:sp>
    </p:spTree>
    <p:extLst>
      <p:ext uri="{BB962C8B-B14F-4D97-AF65-F5344CB8AC3E}">
        <p14:creationId xmlns:p14="http://schemas.microsoft.com/office/powerpoint/2010/main" val="362978667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445785" y="268939"/>
            <a:ext cx="6865937" cy="3683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 altLang="ko-KR" sz="20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MSB </a:t>
            </a:r>
            <a:r>
              <a:rPr lang="en-US" altLang="ko-KR" sz="2000" b="1" dirty="0" err="1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Informações</a:t>
            </a:r>
            <a:r>
              <a:rPr lang="en-US" altLang="ko-KR" sz="2000" b="1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 Gerais</a:t>
            </a:r>
          </a:p>
        </p:txBody>
      </p:sp>
      <p:graphicFrame>
        <p:nvGraphicFramePr>
          <p:cNvPr id="57" name="Group 16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7348687"/>
              </p:ext>
            </p:extLst>
          </p:nvPr>
        </p:nvGraphicFramePr>
        <p:xfrm>
          <a:off x="1432297" y="3082297"/>
          <a:ext cx="3739778" cy="1924678"/>
        </p:xfrm>
        <a:graphic>
          <a:graphicData uri="http://schemas.openxmlformats.org/drawingml/2006/table">
            <a:tbl>
              <a:tblPr/>
              <a:tblGrid>
                <a:gridCol w="373977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881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400" kern="1200" spc="-7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M" panose="02020603020101020101" pitchFamily="18" charset="-127"/>
                          <a:cs typeface="Arial" panose="020B0604020202020204" pitchFamily="34" charset="0"/>
                        </a:rPr>
                        <a:t>Historia</a:t>
                      </a:r>
                      <a:endParaRPr kumimoji="0" lang="ko-KR" altLang="en-US" sz="1400" kern="1200" spc="-70" dirty="0">
                        <a:ln>
                          <a:solidFill>
                            <a:srgbClr val="4F81BD">
                              <a:alpha val="0"/>
                            </a:srgbClr>
                          </a:solidFill>
                        </a:ln>
                        <a:solidFill>
                          <a:prstClr val="black"/>
                        </a:solidFill>
                        <a:latin typeface="Calibri" panose="020F0502020204030204" pitchFamily="34" charset="0"/>
                        <a:ea typeface="현대하모니 M" panose="02020603020101020101" pitchFamily="18" charset="-127"/>
                        <a:cs typeface="Arial" panose="020B0604020202020204" pitchFamily="34" charset="0"/>
                      </a:endParaRPr>
                    </a:p>
                  </a:txBody>
                  <a:tcPr marL="33219" marR="33219" marT="35999" marB="35999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CE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3652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ko-KR" sz="1400" kern="1200" spc="-70" dirty="0">
                        <a:ln>
                          <a:solidFill>
                            <a:srgbClr val="4F81BD">
                              <a:alpha val="0"/>
                            </a:srgbClr>
                          </a:solidFill>
                        </a:ln>
                        <a:solidFill>
                          <a:prstClr val="black"/>
                        </a:solidFill>
                        <a:latin typeface="Calibri" panose="020F0502020204030204" pitchFamily="34" charset="0"/>
                        <a:ea typeface="현대하모니 L" panose="02020603020101020101" pitchFamily="18" charset="-127"/>
                        <a:cs typeface="Arial" panose="020B0604020202020204" pitchFamily="34" charset="0"/>
                      </a:endParaRPr>
                    </a:p>
                  </a:txBody>
                  <a:tcPr marL="33219" marR="33219" marT="35999" marB="35999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10" name="Group 14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9944006"/>
              </p:ext>
            </p:extLst>
          </p:nvPr>
        </p:nvGraphicFramePr>
        <p:xfrm>
          <a:off x="1411288" y="5073496"/>
          <a:ext cx="3760788" cy="1268056"/>
        </p:xfrm>
        <a:graphic>
          <a:graphicData uri="http://schemas.openxmlformats.org/drawingml/2006/table">
            <a:tbl>
              <a:tblPr/>
              <a:tblGrid>
                <a:gridCol w="13278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164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164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4465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400" kern="1200" spc="-7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M" panose="02020603020101020101" pitchFamily="18" charset="-127"/>
                          <a:cs typeface="Arial" pitchFamily="34" charset="0"/>
                        </a:rPr>
                        <a:t>CAPACIDADE</a:t>
                      </a:r>
                    </a:p>
                  </a:txBody>
                  <a:tcPr marL="33219" marR="33219" marT="35992" marB="35992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CE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400" kern="1200" spc="-70" dirty="0" err="1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M" panose="02020603020101020101" pitchFamily="18" charset="-127"/>
                          <a:cs typeface="Arial" pitchFamily="34" charset="0"/>
                        </a:rPr>
                        <a:t>Área</a:t>
                      </a:r>
                      <a:r>
                        <a:rPr kumimoji="0" lang="en-US" altLang="ko-KR" sz="1400" kern="1200" spc="-7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M" panose="02020603020101020101" pitchFamily="18" charset="-127"/>
                          <a:cs typeface="Arial" pitchFamily="34" charset="0"/>
                        </a:rPr>
                        <a:t> Total</a:t>
                      </a:r>
                      <a:endParaRPr kumimoji="0" lang="ko-KR" altLang="en-US" sz="1400" kern="1200" spc="-70" dirty="0">
                        <a:ln>
                          <a:solidFill>
                            <a:srgbClr val="4F81BD">
                              <a:alpha val="0"/>
                            </a:srgbClr>
                          </a:solidFill>
                        </a:ln>
                        <a:solidFill>
                          <a:prstClr val="black"/>
                        </a:solidFill>
                        <a:latin typeface="Calibri" panose="020F0502020204030204" pitchFamily="34" charset="0"/>
                        <a:ea typeface="현대하모니 M" panose="02020603020101020101" pitchFamily="18" charset="-127"/>
                        <a:cs typeface="Arial" pitchFamily="34" charset="0"/>
                      </a:endParaRPr>
                    </a:p>
                  </a:txBody>
                  <a:tcPr marL="33219" marR="33219" marT="35992" marB="35992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CE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400" kern="1200" spc="-70" dirty="0" err="1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M" panose="02020603020101020101" pitchFamily="18" charset="-127"/>
                          <a:cs typeface="Arial" pitchFamily="34" charset="0"/>
                        </a:rPr>
                        <a:t>Área</a:t>
                      </a:r>
                      <a:r>
                        <a:rPr kumimoji="0" lang="en-US" altLang="ko-KR" sz="1400" kern="1200" spc="-7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M" panose="02020603020101020101" pitchFamily="18" charset="-127"/>
                          <a:cs typeface="Arial" pitchFamily="34" charset="0"/>
                        </a:rPr>
                        <a:t> </a:t>
                      </a:r>
                      <a:r>
                        <a:rPr kumimoji="0" lang="en-US" altLang="ko-KR" sz="1400" kern="1200" spc="-70" dirty="0" err="1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M" panose="02020603020101020101" pitchFamily="18" charset="-127"/>
                          <a:cs typeface="Arial" pitchFamily="34" charset="0"/>
                        </a:rPr>
                        <a:t>Construida</a:t>
                      </a:r>
                      <a:endParaRPr kumimoji="0" lang="ko-KR" altLang="en-US" sz="1400" kern="1200" spc="-70" dirty="0">
                        <a:ln>
                          <a:solidFill>
                            <a:srgbClr val="4F81BD">
                              <a:alpha val="0"/>
                            </a:srgbClr>
                          </a:solidFill>
                        </a:ln>
                        <a:solidFill>
                          <a:prstClr val="black"/>
                        </a:solidFill>
                        <a:latin typeface="Calibri" panose="020F0502020204030204" pitchFamily="34" charset="0"/>
                        <a:ea typeface="현대하모니 M" panose="02020603020101020101" pitchFamily="18" charset="-127"/>
                        <a:cs typeface="Arial" pitchFamily="34" charset="0"/>
                      </a:endParaRPr>
                    </a:p>
                  </a:txBody>
                  <a:tcPr marL="33219" marR="33219" marT="35992" marB="35992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CE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2340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200" kern="1200" spc="-70" baseline="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L" panose="02020603020101020101" pitchFamily="18" charset="-127"/>
                          <a:cs typeface="Arial" pitchFamily="34" charset="0"/>
                        </a:rPr>
                        <a:t>300.000 </a:t>
                      </a:r>
                    </a:p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200" kern="1200" spc="-70" baseline="0" dirty="0" err="1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L" panose="02020603020101020101" pitchFamily="18" charset="-127"/>
                          <a:cs typeface="Arial" pitchFamily="34" charset="0"/>
                        </a:rPr>
                        <a:t>veículos</a:t>
                      </a:r>
                      <a:r>
                        <a:rPr kumimoji="0" lang="en-US" altLang="ko-KR" sz="1200" kern="1200" spc="-70" baseline="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L" panose="02020603020101020101" pitchFamily="18" charset="-127"/>
                          <a:cs typeface="Arial" pitchFamily="34" charset="0"/>
                        </a:rPr>
                        <a:t> / </a:t>
                      </a:r>
                      <a:r>
                        <a:rPr kumimoji="0" lang="en-US" altLang="ko-KR" sz="1200" kern="1200" spc="-70" baseline="0" dirty="0" err="1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L" panose="02020603020101020101" pitchFamily="18" charset="-127"/>
                          <a:cs typeface="Arial" pitchFamily="34" charset="0"/>
                        </a:rPr>
                        <a:t>ano</a:t>
                      </a:r>
                      <a:endParaRPr kumimoji="0" lang="ko-KR" altLang="en-US" sz="1200" kern="1200" spc="-70" dirty="0">
                        <a:ln>
                          <a:solidFill>
                            <a:srgbClr val="4F81BD">
                              <a:alpha val="0"/>
                            </a:srgbClr>
                          </a:solidFill>
                        </a:ln>
                        <a:solidFill>
                          <a:prstClr val="black"/>
                        </a:solidFill>
                        <a:latin typeface="Calibri" panose="020F0502020204030204" pitchFamily="34" charset="0"/>
                        <a:ea typeface="현대하모니 L" panose="02020603020101020101" pitchFamily="18" charset="-127"/>
                        <a:cs typeface="Arial" pitchFamily="34" charset="0"/>
                      </a:endParaRPr>
                    </a:p>
                  </a:txBody>
                  <a:tcPr marL="33219" marR="33219" marT="35992" marB="35992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ko-KR" sz="1200" kern="1200" spc="-7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L" panose="02020603020101020101" pitchFamily="18" charset="-127"/>
                          <a:cs typeface="Arial" pitchFamily="34" charset="0"/>
                        </a:rPr>
                        <a:t>84.810</a:t>
                      </a:r>
                      <a:r>
                        <a:rPr kumimoji="0" lang="en-US" altLang="ko-KR" sz="1200" kern="1200" spc="-70" baseline="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L" panose="02020603020101020101" pitchFamily="18" charset="-127"/>
                          <a:cs typeface="Arial" pitchFamily="34" charset="0"/>
                        </a:rPr>
                        <a:t> m²</a:t>
                      </a:r>
                      <a:endParaRPr kumimoji="0" lang="ko-KR" altLang="en-US" sz="1200" spc="-70" dirty="0">
                        <a:ln>
                          <a:solidFill>
                            <a:srgbClr val="4F81BD">
                              <a:alpha val="0"/>
                            </a:srgbClr>
                          </a:solidFill>
                        </a:ln>
                        <a:solidFill>
                          <a:prstClr val="black"/>
                        </a:solidFill>
                        <a:latin typeface="Calibri" panose="020F0502020204030204" pitchFamily="34" charset="0"/>
                        <a:ea typeface="현대하모니 L" panose="02020603020101020101" pitchFamily="18" charset="-127"/>
                        <a:cs typeface="Arial" pitchFamily="34" charset="0"/>
                      </a:endParaRPr>
                    </a:p>
                  </a:txBody>
                  <a:tcPr marL="33219" marR="33219" marT="35992" marB="35992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altLang="ko-KR" sz="1200" kern="1200" spc="-7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L" panose="02020603020101020101" pitchFamily="18" charset="-127"/>
                          <a:cs typeface="Arial" pitchFamily="34" charset="0"/>
                        </a:rPr>
                        <a:t>32.967 m²</a:t>
                      </a:r>
                      <a:endParaRPr kumimoji="0" lang="ko-KR" altLang="en-US" sz="1200" spc="-70" dirty="0">
                        <a:ln>
                          <a:solidFill>
                            <a:srgbClr val="4F81BD">
                              <a:alpha val="0"/>
                            </a:srgbClr>
                          </a:solidFill>
                        </a:ln>
                        <a:solidFill>
                          <a:prstClr val="black"/>
                        </a:solidFill>
                        <a:latin typeface="Calibri" panose="020F0502020204030204" pitchFamily="34" charset="0"/>
                        <a:ea typeface="현대하모니 L" panose="02020603020101020101" pitchFamily="18" charset="-127"/>
                        <a:cs typeface="Arial" pitchFamily="34" charset="0"/>
                      </a:endParaRPr>
                    </a:p>
                  </a:txBody>
                  <a:tcPr marL="33219" marR="33219" marT="35992" marB="35992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11" name="Group 8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9773990"/>
              </p:ext>
            </p:extLst>
          </p:nvPr>
        </p:nvGraphicFramePr>
        <p:xfrm>
          <a:off x="1411288" y="764704"/>
          <a:ext cx="3760787" cy="2235886"/>
        </p:xfrm>
        <a:graphic>
          <a:graphicData uri="http://schemas.openxmlformats.org/drawingml/2006/table">
            <a:tbl>
              <a:tblPr/>
              <a:tblGrid>
                <a:gridCol w="37607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5820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400" kern="1200" spc="-7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M" panose="02020603020101020101" pitchFamily="18" charset="-127"/>
                          <a:cs typeface="Arial" pitchFamily="34" charset="0"/>
                        </a:rPr>
                        <a:t>FABRICA</a:t>
                      </a:r>
                      <a:endParaRPr kumimoji="0" lang="ko-KR" altLang="en-US" sz="1400" kern="1200" spc="-70" dirty="0">
                        <a:ln>
                          <a:solidFill>
                            <a:srgbClr val="4F81BD">
                              <a:alpha val="0"/>
                            </a:srgbClr>
                          </a:solidFill>
                        </a:ln>
                        <a:solidFill>
                          <a:prstClr val="black"/>
                        </a:solidFill>
                        <a:latin typeface="Calibri" panose="020F0502020204030204" pitchFamily="34" charset="0"/>
                        <a:ea typeface="현대하모니 M" panose="02020603020101020101" pitchFamily="18" charset="-127"/>
                        <a:cs typeface="Arial" pitchFamily="34" charset="0"/>
                      </a:endParaRPr>
                    </a:p>
                  </a:txBody>
                  <a:tcPr marL="33219" marR="33219" marT="35988" marB="35988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CE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505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ko-KR" altLang="ko-KR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가는각진제목체" panose="02030600000101010101" pitchFamily="18" charset="-127"/>
                      </a:endParaRPr>
                    </a:p>
                  </a:txBody>
                  <a:tcPr marL="33219" marR="33219" marT="35988" marB="35988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12" name="Group 14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7912094"/>
              </p:ext>
            </p:extLst>
          </p:nvPr>
        </p:nvGraphicFramePr>
        <p:xfrm>
          <a:off x="5529263" y="764498"/>
          <a:ext cx="3938587" cy="2256360"/>
        </p:xfrm>
        <a:graphic>
          <a:graphicData uri="http://schemas.openxmlformats.org/drawingml/2006/table">
            <a:tbl>
              <a:tblPr/>
              <a:tblGrid>
                <a:gridCol w="39385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6278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400" kern="1200" spc="-70" baseline="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M" panose="02020603020101020101" pitchFamily="18" charset="-127"/>
                          <a:cs typeface="Arial" pitchFamily="34" charset="0"/>
                        </a:rPr>
                        <a:t> Lay-Out</a:t>
                      </a:r>
                      <a:endParaRPr kumimoji="0" lang="ko-KR" altLang="en-US" sz="1100" kern="1200" spc="-70" dirty="0">
                        <a:ln>
                          <a:solidFill>
                            <a:srgbClr val="4F81BD">
                              <a:alpha val="0"/>
                            </a:srgbClr>
                          </a:solidFill>
                        </a:ln>
                        <a:solidFill>
                          <a:prstClr val="black"/>
                        </a:solidFill>
                        <a:latin typeface="Calibri" panose="020F0502020204030204" pitchFamily="34" charset="0"/>
                        <a:ea typeface="현대하모니 L" panose="02020603020101020101" pitchFamily="18" charset="-127"/>
                        <a:cs typeface="Arial" pitchFamily="34" charset="0"/>
                      </a:endParaRPr>
                    </a:p>
                  </a:txBody>
                  <a:tcPr marL="33219" marR="33219" marT="35970" marB="35970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CE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710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현대하모니 M" pitchFamily="18" charset="-127"/>
                        </a:rPr>
                        <a:t> </a:t>
                      </a:r>
                      <a:endParaRPr kumimoji="1" lang="ko-KR" altLang="en-US" sz="13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현대하모니 M" pitchFamily="18" charset="-127"/>
                      </a:endParaRPr>
                    </a:p>
                  </a:txBody>
                  <a:tcPr marL="33219" marR="33219" marT="35970" marB="35970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3" name="AutoShape 4"/>
          <p:cNvSpPr>
            <a:spLocks noChangeArrowheads="1"/>
          </p:cNvSpPr>
          <p:nvPr/>
        </p:nvSpPr>
        <p:spPr bwMode="auto">
          <a:xfrm>
            <a:off x="367233" y="747642"/>
            <a:ext cx="1003871" cy="2225815"/>
          </a:xfrm>
          <a:prstGeom prst="homePlate">
            <a:avLst>
              <a:gd name="adj" fmla="val 8509"/>
            </a:avLst>
          </a:prstGeom>
          <a:solidFill>
            <a:srgbClr val="FFFFFF">
              <a:lumMod val="95000"/>
            </a:srgbClr>
          </a:solidFill>
          <a:ln w="9525">
            <a:solidFill>
              <a:sysClr val="window" lastClr="FFFFFF">
                <a:lumMod val="50000"/>
              </a:sysClr>
            </a:solidFill>
            <a:miter lim="800000"/>
            <a:headEnd/>
            <a:tailEnd/>
          </a:ln>
          <a:effectLst>
            <a:outerShdw blurRad="50800" dist="25400" dir="2700000" algn="tl" rotWithShape="0">
              <a:prstClr val="black">
                <a:alpha val="40000"/>
              </a:prstClr>
            </a:outerShdw>
          </a:effectLst>
        </p:spPr>
        <p:txBody>
          <a:bodyPr wrap="none" tIns="33231" bIns="33231" anchor="ctr"/>
          <a:lstStyle/>
          <a:p>
            <a:pPr algn="ctr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altLang="ko-KR" sz="1400" spc="-70" dirty="0">
                <a:ln>
                  <a:solidFill>
                    <a:srgbClr val="4F81BD">
                      <a:alpha val="0"/>
                    </a:srgbClr>
                  </a:solidFill>
                </a:ln>
                <a:solidFill>
                  <a:prstClr val="black"/>
                </a:solidFill>
                <a:latin typeface="Calibri" panose="020F0502020204030204" pitchFamily="34" charset="0"/>
                <a:ea typeface="현대하모니 M" panose="02020603020101020101" pitchFamily="18" charset="-127"/>
                <a:cs typeface="Arial" pitchFamily="34" charset="0"/>
              </a:rPr>
              <a:t>Vista da </a:t>
            </a:r>
            <a:r>
              <a:rPr kumimoji="0" lang="en-US" altLang="ko-KR" sz="1400" spc="-70" dirty="0" err="1">
                <a:ln>
                  <a:solidFill>
                    <a:srgbClr val="4F81BD">
                      <a:alpha val="0"/>
                    </a:srgbClr>
                  </a:solidFill>
                </a:ln>
                <a:solidFill>
                  <a:prstClr val="black"/>
                </a:solidFill>
                <a:latin typeface="Calibri" panose="020F0502020204030204" pitchFamily="34" charset="0"/>
                <a:ea typeface="현대하모니 M" panose="02020603020101020101" pitchFamily="18" charset="-127"/>
                <a:cs typeface="Arial" pitchFamily="34" charset="0"/>
              </a:rPr>
              <a:t>Fabrica</a:t>
            </a:r>
            <a:endParaRPr kumimoji="0" lang="en-US" altLang="ko-KR" sz="1400" spc="-70" dirty="0">
              <a:ln>
                <a:solidFill>
                  <a:srgbClr val="4F81BD">
                    <a:alpha val="0"/>
                  </a:srgbClr>
                </a:solidFill>
              </a:ln>
              <a:solidFill>
                <a:prstClr val="black"/>
              </a:solidFill>
              <a:latin typeface="Calibri" panose="020F0502020204030204" pitchFamily="34" charset="0"/>
              <a:ea typeface="현대하모니 M" panose="02020603020101020101" pitchFamily="18" charset="-127"/>
              <a:cs typeface="Arial" pitchFamily="34" charset="0"/>
            </a:endParaRPr>
          </a:p>
        </p:txBody>
      </p:sp>
      <p:sp>
        <p:nvSpPr>
          <p:cNvPr id="14" name="AutoShape 4"/>
          <p:cNvSpPr>
            <a:spLocks noChangeArrowheads="1"/>
          </p:cNvSpPr>
          <p:nvPr/>
        </p:nvSpPr>
        <p:spPr bwMode="auto">
          <a:xfrm>
            <a:off x="367233" y="5048095"/>
            <a:ext cx="1003871" cy="1293457"/>
          </a:xfrm>
          <a:prstGeom prst="homePlate">
            <a:avLst>
              <a:gd name="adj" fmla="val 8509"/>
            </a:avLst>
          </a:prstGeom>
          <a:solidFill>
            <a:srgbClr val="FFFFFF">
              <a:lumMod val="95000"/>
            </a:srgbClr>
          </a:solidFill>
          <a:ln w="9525">
            <a:solidFill>
              <a:sysClr val="window" lastClr="FFFFFF">
                <a:lumMod val="50000"/>
              </a:sysClr>
            </a:solidFill>
            <a:miter lim="800000"/>
            <a:headEnd/>
            <a:tailEnd/>
          </a:ln>
          <a:effectLst>
            <a:outerShdw blurRad="50800" dist="25400" dir="2700000" algn="tl" rotWithShape="0">
              <a:prstClr val="black">
                <a:alpha val="40000"/>
              </a:prstClr>
            </a:outerShdw>
          </a:effectLst>
        </p:spPr>
        <p:txBody>
          <a:bodyPr wrap="none" tIns="33231" bIns="33231" anchor="ctr"/>
          <a:lstStyle/>
          <a:p>
            <a:pPr algn="ctr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altLang="ko-KR" sz="1400" spc="-70" dirty="0">
                <a:ln>
                  <a:solidFill>
                    <a:srgbClr val="4F81BD">
                      <a:alpha val="0"/>
                    </a:srgbClr>
                  </a:solidFill>
                </a:ln>
                <a:solidFill>
                  <a:prstClr val="black"/>
                </a:solidFill>
                <a:latin typeface="Calibri" panose="020F0502020204030204" pitchFamily="34" charset="0"/>
                <a:ea typeface="현대하모니 M" panose="02020603020101020101" pitchFamily="18" charset="-127"/>
                <a:cs typeface="Arial" pitchFamily="34" charset="0"/>
              </a:rPr>
              <a:t>CAPA/</a:t>
            </a:r>
          </a:p>
          <a:p>
            <a:pPr algn="ctr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ko-KR" sz="1400" spc="-70" dirty="0">
                <a:ln>
                  <a:solidFill>
                    <a:srgbClr val="4F81BD">
                      <a:alpha val="0"/>
                    </a:srgbClr>
                  </a:solidFill>
                </a:ln>
                <a:solidFill>
                  <a:prstClr val="black"/>
                </a:solidFill>
                <a:latin typeface="Calibri" panose="020F0502020204030204" pitchFamily="34" charset="0"/>
                <a:ea typeface="현대하모니 M" panose="02020603020101020101" pitchFamily="18" charset="-127"/>
                <a:cs typeface="Arial" pitchFamily="34" charset="0"/>
              </a:rPr>
              <a:t>Area</a:t>
            </a:r>
            <a:endParaRPr kumimoji="0" lang="en-US" altLang="ko-KR" sz="1400" spc="-70" dirty="0">
              <a:ln>
                <a:solidFill>
                  <a:srgbClr val="4F81BD">
                    <a:alpha val="0"/>
                  </a:srgbClr>
                </a:solidFill>
              </a:ln>
              <a:solidFill>
                <a:prstClr val="black"/>
              </a:solidFill>
              <a:latin typeface="Calibri" panose="020F0502020204030204" pitchFamily="34" charset="0"/>
              <a:ea typeface="현대하모니 M" panose="02020603020101020101" pitchFamily="18" charset="-127"/>
              <a:cs typeface="Arial" pitchFamily="34" charset="0"/>
            </a:endParaRPr>
          </a:p>
        </p:txBody>
      </p:sp>
      <p:graphicFrame>
        <p:nvGraphicFramePr>
          <p:cNvPr id="16" name="Group 285"/>
          <p:cNvGraphicFramePr>
            <a:graphicFrameLocks noGrp="1"/>
          </p:cNvGraphicFramePr>
          <p:nvPr/>
        </p:nvGraphicFramePr>
        <p:xfrm>
          <a:off x="6537176" y="5048095"/>
          <a:ext cx="2930676" cy="570784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73266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3266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326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3266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75901">
                <a:tc>
                  <a:txBody>
                    <a:bodyPr/>
                    <a:lstStyle>
                      <a:lvl1pPr defTabSz="915988">
                        <a:spcBef>
                          <a:spcPct val="20000"/>
                        </a:spcBef>
                        <a:buFont typeface="Wingdings" pitchFamily="2" charset="2"/>
                        <a:defRPr kumimoji="1" sz="14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1pPr>
                      <a:lvl2pPr defTabSz="915988">
                        <a:spcBef>
                          <a:spcPct val="20000"/>
                        </a:spcBef>
                        <a:defRPr kumimoji="1" sz="14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2pPr>
                      <a:lvl3pPr defTabSz="915988">
                        <a:spcBef>
                          <a:spcPct val="20000"/>
                        </a:spcBef>
                        <a:buFont typeface="Tahoma" pitchFamily="34" charset="0"/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3pPr>
                      <a:lvl4pPr defTabSz="915988">
                        <a:spcBef>
                          <a:spcPct val="20000"/>
                        </a:spcBef>
                        <a:buFont typeface="Arial" charset="0"/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4pPr>
                      <a:lvl5pPr defTabSz="915988">
                        <a:spcBef>
                          <a:spcPct val="20000"/>
                        </a:spcBef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5pPr>
                      <a:lvl6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6pPr>
                      <a:lvl7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7pPr>
                      <a:lvl8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8pPr>
                      <a:lvl9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5988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400" kern="1200" spc="-7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M" panose="02020603020101020101" pitchFamily="18" charset="-127"/>
                          <a:cs typeface="Arial" pitchFamily="34" charset="0"/>
                        </a:rPr>
                        <a:t>2019</a:t>
                      </a:r>
                    </a:p>
                  </a:txBody>
                  <a:tcPr marL="72000" marR="72000" marT="36016" marB="36016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CE2"/>
                    </a:solidFill>
                  </a:tcPr>
                </a:tc>
                <a:tc>
                  <a:txBody>
                    <a:bodyPr/>
                    <a:lstStyle>
                      <a:lvl1pPr defTabSz="915988">
                        <a:spcBef>
                          <a:spcPct val="20000"/>
                        </a:spcBef>
                        <a:buFont typeface="Wingdings" pitchFamily="2" charset="2"/>
                        <a:defRPr kumimoji="1" sz="14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1pPr>
                      <a:lvl2pPr defTabSz="915988">
                        <a:spcBef>
                          <a:spcPct val="20000"/>
                        </a:spcBef>
                        <a:defRPr kumimoji="1" sz="14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2pPr>
                      <a:lvl3pPr defTabSz="915988">
                        <a:spcBef>
                          <a:spcPct val="20000"/>
                        </a:spcBef>
                        <a:buFont typeface="Tahoma" pitchFamily="34" charset="0"/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3pPr>
                      <a:lvl4pPr defTabSz="915988">
                        <a:spcBef>
                          <a:spcPct val="20000"/>
                        </a:spcBef>
                        <a:buFont typeface="Arial" charset="0"/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4pPr>
                      <a:lvl5pPr defTabSz="915988">
                        <a:spcBef>
                          <a:spcPct val="20000"/>
                        </a:spcBef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5pPr>
                      <a:lvl6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6pPr>
                      <a:lvl7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7pPr>
                      <a:lvl8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8pPr>
                      <a:lvl9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5988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400" kern="1200" spc="-7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M" panose="02020603020101020101" pitchFamily="18" charset="-127"/>
                          <a:cs typeface="Arial" pitchFamily="34" charset="0"/>
                        </a:rPr>
                        <a:t>2020</a:t>
                      </a:r>
                    </a:p>
                  </a:txBody>
                  <a:tcPr marL="72000" marR="72000" marT="36016" marB="36016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CE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5988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400" kern="1200" spc="-7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M" panose="02020603020101020101" pitchFamily="18" charset="-127"/>
                          <a:cs typeface="Arial" pitchFamily="34" charset="0"/>
                        </a:rPr>
                        <a:t>2021</a:t>
                      </a:r>
                    </a:p>
                  </a:txBody>
                  <a:tcPr marL="72000" marR="72000" marT="36016" marB="36016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CE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5988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400" kern="1200" spc="-7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M" panose="02020603020101020101" pitchFamily="18" charset="-127"/>
                          <a:cs typeface="Arial" pitchFamily="34" charset="0"/>
                        </a:rPr>
                        <a:t>2022</a:t>
                      </a:r>
                    </a:p>
                  </a:txBody>
                  <a:tcPr marL="72000" marR="72000" marT="36016" marB="36016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CE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5901">
                <a:tc>
                  <a:txBody>
                    <a:bodyPr/>
                    <a:lstStyle>
                      <a:lvl1pPr defTabSz="915988">
                        <a:spcBef>
                          <a:spcPct val="20000"/>
                        </a:spcBef>
                        <a:buFont typeface="Wingdings" pitchFamily="2" charset="2"/>
                        <a:defRPr kumimoji="1" sz="14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1pPr>
                      <a:lvl2pPr defTabSz="915988">
                        <a:spcBef>
                          <a:spcPct val="20000"/>
                        </a:spcBef>
                        <a:defRPr kumimoji="1" sz="14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2pPr>
                      <a:lvl3pPr defTabSz="915988">
                        <a:spcBef>
                          <a:spcPct val="20000"/>
                        </a:spcBef>
                        <a:buFont typeface="Tahoma" pitchFamily="34" charset="0"/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3pPr>
                      <a:lvl4pPr defTabSz="915988">
                        <a:spcBef>
                          <a:spcPct val="20000"/>
                        </a:spcBef>
                        <a:buFont typeface="Arial" charset="0"/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4pPr>
                      <a:lvl5pPr defTabSz="915988">
                        <a:spcBef>
                          <a:spcPct val="20000"/>
                        </a:spcBef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5pPr>
                      <a:lvl6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6pPr>
                      <a:lvl7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7pPr>
                      <a:lvl8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8pPr>
                      <a:lvl9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400" kern="1200" spc="-7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L" panose="02020603020101020101" pitchFamily="18" charset="-127"/>
                          <a:cs typeface="Arial" pitchFamily="34" charset="0"/>
                        </a:rPr>
                        <a:t>558</a:t>
                      </a:r>
                    </a:p>
                  </a:txBody>
                  <a:tcPr marL="72000" marR="72000" marT="36016" marB="36016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915988">
                        <a:spcBef>
                          <a:spcPct val="20000"/>
                        </a:spcBef>
                        <a:buFont typeface="Wingdings" pitchFamily="2" charset="2"/>
                        <a:defRPr kumimoji="1" sz="14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1pPr>
                      <a:lvl2pPr defTabSz="915988">
                        <a:spcBef>
                          <a:spcPct val="20000"/>
                        </a:spcBef>
                        <a:defRPr kumimoji="1" sz="14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2pPr>
                      <a:lvl3pPr defTabSz="915988">
                        <a:spcBef>
                          <a:spcPct val="20000"/>
                        </a:spcBef>
                        <a:buFont typeface="Tahoma" pitchFamily="34" charset="0"/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3pPr>
                      <a:lvl4pPr defTabSz="915988">
                        <a:spcBef>
                          <a:spcPct val="20000"/>
                        </a:spcBef>
                        <a:buFont typeface="Arial" charset="0"/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4pPr>
                      <a:lvl5pPr defTabSz="915988">
                        <a:spcBef>
                          <a:spcPct val="20000"/>
                        </a:spcBef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5pPr>
                      <a:lvl6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6pPr>
                      <a:lvl7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7pPr>
                      <a:lvl8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8pPr>
                      <a:lvl9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400" kern="1200" spc="-7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L" panose="02020603020101020101" pitchFamily="18" charset="-127"/>
                          <a:cs typeface="Arial" pitchFamily="34" charset="0"/>
                        </a:rPr>
                        <a:t>350</a:t>
                      </a:r>
                    </a:p>
                  </a:txBody>
                  <a:tcPr marL="72000" marR="72000" marT="36016" marB="36016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915988">
                        <a:spcBef>
                          <a:spcPct val="20000"/>
                        </a:spcBef>
                        <a:buFont typeface="Wingdings" pitchFamily="2" charset="2"/>
                        <a:defRPr kumimoji="1" sz="14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1pPr>
                      <a:lvl2pPr defTabSz="915988">
                        <a:spcBef>
                          <a:spcPct val="20000"/>
                        </a:spcBef>
                        <a:defRPr kumimoji="1" sz="14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2pPr>
                      <a:lvl3pPr defTabSz="915988">
                        <a:spcBef>
                          <a:spcPct val="20000"/>
                        </a:spcBef>
                        <a:buFont typeface="Tahoma" pitchFamily="34" charset="0"/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3pPr>
                      <a:lvl4pPr defTabSz="915988">
                        <a:spcBef>
                          <a:spcPct val="20000"/>
                        </a:spcBef>
                        <a:buFont typeface="Arial" charset="0"/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4pPr>
                      <a:lvl5pPr defTabSz="915988">
                        <a:spcBef>
                          <a:spcPct val="20000"/>
                        </a:spcBef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5pPr>
                      <a:lvl6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6pPr>
                      <a:lvl7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7pPr>
                      <a:lvl8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8pPr>
                      <a:lvl9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400" kern="1200" spc="-7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L" panose="02020603020101020101" pitchFamily="18" charset="-127"/>
                          <a:cs typeface="Arial" pitchFamily="34" charset="0"/>
                        </a:rPr>
                        <a:t>506</a:t>
                      </a:r>
                    </a:p>
                  </a:txBody>
                  <a:tcPr marL="72000" marR="72000" marT="36016" marB="36016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400" kern="1200" spc="-7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L" panose="02020603020101020101" pitchFamily="18" charset="-127"/>
                          <a:cs typeface="Arial" pitchFamily="34" charset="0"/>
                        </a:rPr>
                        <a:t>760</a:t>
                      </a:r>
                    </a:p>
                  </a:txBody>
                  <a:tcPr marL="72000" marR="72000" marT="36016" marB="36016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22" name="Group 16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9747503"/>
              </p:ext>
            </p:extLst>
          </p:nvPr>
        </p:nvGraphicFramePr>
        <p:xfrm>
          <a:off x="5529264" y="3074672"/>
          <a:ext cx="3943349" cy="1914525"/>
        </p:xfrm>
        <a:graphic>
          <a:graphicData uri="http://schemas.openxmlformats.org/drawingml/2006/table">
            <a:tbl>
              <a:tblPr/>
              <a:tblGrid>
                <a:gridCol w="6481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9518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8833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400" kern="1200" spc="-7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M" panose="02020603020101020101" pitchFamily="18" charset="-127"/>
                          <a:cs typeface="Arial" pitchFamily="34" charset="0"/>
                        </a:rPr>
                        <a:t>Tipo</a:t>
                      </a:r>
                      <a:endParaRPr kumimoji="0" lang="ko-KR" altLang="en-US" sz="1400" kern="1200" spc="-70" dirty="0">
                        <a:ln>
                          <a:solidFill>
                            <a:srgbClr val="4F81BD">
                              <a:alpha val="0"/>
                            </a:srgbClr>
                          </a:solidFill>
                        </a:ln>
                        <a:solidFill>
                          <a:prstClr val="black"/>
                        </a:solidFill>
                        <a:latin typeface="Calibri" panose="020F0502020204030204" pitchFamily="34" charset="0"/>
                        <a:ea typeface="현대하모니 M" panose="02020603020101020101" pitchFamily="18" charset="-127"/>
                        <a:cs typeface="Arial" pitchFamily="34" charset="0"/>
                      </a:endParaRPr>
                    </a:p>
                  </a:txBody>
                  <a:tcPr marL="33219" marR="33219" marT="35999" marB="35999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CE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400" kern="1200" spc="-70" dirty="0" err="1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M" panose="02020603020101020101" pitchFamily="18" charset="-127"/>
                          <a:cs typeface="Arial" pitchFamily="34" charset="0"/>
                        </a:rPr>
                        <a:t>Principais</a:t>
                      </a:r>
                      <a:r>
                        <a:rPr kumimoji="0" lang="en-US" altLang="ko-KR" sz="1400" kern="1200" spc="-7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M" panose="02020603020101020101" pitchFamily="18" charset="-127"/>
                          <a:cs typeface="Arial" pitchFamily="34" charset="0"/>
                        </a:rPr>
                        <a:t> </a:t>
                      </a:r>
                      <a:r>
                        <a:rPr kumimoji="0" lang="en-US" altLang="ko-KR" sz="1400" kern="1200" spc="-70" dirty="0" err="1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M" panose="02020603020101020101" pitchFamily="18" charset="-127"/>
                          <a:cs typeface="Arial" pitchFamily="34" charset="0"/>
                        </a:rPr>
                        <a:t>Produtos</a:t>
                      </a:r>
                      <a:endParaRPr kumimoji="0" lang="ko-KR" altLang="en-US" sz="1400" kern="1200" spc="-70" dirty="0">
                        <a:ln>
                          <a:solidFill>
                            <a:srgbClr val="4F81BD">
                              <a:alpha val="0"/>
                            </a:srgbClr>
                          </a:solidFill>
                        </a:ln>
                        <a:solidFill>
                          <a:prstClr val="black"/>
                        </a:solidFill>
                        <a:latin typeface="Calibri" panose="020F0502020204030204" pitchFamily="34" charset="0"/>
                        <a:ea typeface="현대하모니 M" panose="02020603020101020101" pitchFamily="18" charset="-127"/>
                        <a:cs typeface="Arial" pitchFamily="34" charset="0"/>
                      </a:endParaRPr>
                    </a:p>
                  </a:txBody>
                  <a:tcPr marL="33219" marR="33219" marT="35999" marB="35999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CE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2619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200" kern="1200" spc="-70" dirty="0" err="1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L" panose="02020603020101020101" pitchFamily="18" charset="-127"/>
                          <a:cs typeface="Arial" pitchFamily="34" charset="0"/>
                        </a:rPr>
                        <a:t>Peças</a:t>
                      </a:r>
                      <a:r>
                        <a:rPr kumimoji="0" lang="en-US" altLang="ko-KR" sz="1200" kern="1200" spc="-7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L" panose="02020603020101020101" pitchFamily="18" charset="-127"/>
                          <a:cs typeface="Arial" pitchFamily="34" charset="0"/>
                        </a:rPr>
                        <a:t> de </a:t>
                      </a:r>
                      <a:r>
                        <a:rPr kumimoji="0" lang="en-US" altLang="ko-KR" sz="1200" kern="1200" spc="-70" dirty="0" err="1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L" panose="02020603020101020101" pitchFamily="18" charset="-127"/>
                          <a:cs typeface="Arial" pitchFamily="34" charset="0"/>
                        </a:rPr>
                        <a:t>Carroceria</a:t>
                      </a:r>
                      <a:endParaRPr kumimoji="0" lang="ko-KR" altLang="en-US" sz="1200" kern="1200" spc="-70" dirty="0">
                        <a:ln>
                          <a:solidFill>
                            <a:srgbClr val="4F81BD">
                              <a:alpha val="0"/>
                            </a:srgbClr>
                          </a:solidFill>
                        </a:ln>
                        <a:solidFill>
                          <a:prstClr val="black"/>
                        </a:solidFill>
                        <a:latin typeface="Calibri" panose="020F0502020204030204" pitchFamily="34" charset="0"/>
                        <a:ea typeface="현대하모니 L" panose="02020603020101020101" pitchFamily="18" charset="-127"/>
                        <a:cs typeface="Arial" pitchFamily="34" charset="0"/>
                      </a:endParaRPr>
                    </a:p>
                  </a:txBody>
                  <a:tcPr marL="33219" marR="33219" marT="35999" marB="35999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ko-KR" sz="1400" kern="1200" spc="-70" dirty="0">
                        <a:ln>
                          <a:solidFill>
                            <a:srgbClr val="4F81BD">
                              <a:alpha val="0"/>
                            </a:srgbClr>
                          </a:solidFill>
                        </a:ln>
                        <a:solidFill>
                          <a:prstClr val="black"/>
                        </a:solidFill>
                        <a:latin typeface="Calibri" panose="020F0502020204030204" pitchFamily="34" charset="0"/>
                        <a:ea typeface="현대하모니 L" panose="02020603020101020101" pitchFamily="18" charset="-127"/>
                        <a:cs typeface="Arial" pitchFamily="34" charset="0"/>
                      </a:endParaRPr>
                    </a:p>
                  </a:txBody>
                  <a:tcPr marL="33219" marR="33219" marT="35999" marB="35999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6" name="직사각형 45"/>
          <p:cNvSpPr/>
          <p:nvPr/>
        </p:nvSpPr>
        <p:spPr>
          <a:xfrm>
            <a:off x="6105081" y="3313346"/>
            <a:ext cx="740908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kumimoji="0" lang="en-US" altLang="ko-KR" sz="1100" spc="-70" dirty="0">
                <a:ln>
                  <a:solidFill>
                    <a:srgbClr val="4F81BD">
                      <a:alpha val="0"/>
                    </a:srgbClr>
                  </a:solidFill>
                </a:ln>
                <a:solidFill>
                  <a:prstClr val="black"/>
                </a:solidFill>
                <a:latin typeface="Calibri" panose="020F0502020204030204" pitchFamily="34" charset="0"/>
                <a:ea typeface="현대하모니 L" panose="02020603020101020101" pitchFamily="18" charset="-127"/>
                <a:cs typeface="Arial" pitchFamily="34" charset="0"/>
              </a:rPr>
              <a:t>Dash panel</a:t>
            </a:r>
            <a:endParaRPr kumimoji="0" lang="ko-KR" altLang="en-US" sz="1100" spc="-70" dirty="0">
              <a:ln>
                <a:solidFill>
                  <a:srgbClr val="4F81BD">
                    <a:alpha val="0"/>
                  </a:srgbClr>
                </a:solidFill>
              </a:ln>
              <a:solidFill>
                <a:prstClr val="black"/>
              </a:solidFill>
              <a:latin typeface="Calibri" panose="020F0502020204030204" pitchFamily="34" charset="0"/>
              <a:ea typeface="현대하모니 L" panose="02020603020101020101" pitchFamily="18" charset="-127"/>
              <a:cs typeface="Arial" pitchFamily="34" charset="0"/>
            </a:endParaRPr>
          </a:p>
        </p:txBody>
      </p:sp>
      <p:sp>
        <p:nvSpPr>
          <p:cNvPr id="27" name="직사각형 46"/>
          <p:cNvSpPr/>
          <p:nvPr/>
        </p:nvSpPr>
        <p:spPr>
          <a:xfrm>
            <a:off x="7452567" y="4735223"/>
            <a:ext cx="799899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kumimoji="0" lang="en-US" altLang="ko-KR" sz="1100" spc="-70" dirty="0">
                <a:ln>
                  <a:solidFill>
                    <a:srgbClr val="4F81BD">
                      <a:alpha val="0"/>
                    </a:srgbClr>
                  </a:solidFill>
                </a:ln>
                <a:solidFill>
                  <a:prstClr val="black"/>
                </a:solidFill>
                <a:latin typeface="Calibri" panose="020F0502020204030204" pitchFamily="34" charset="0"/>
                <a:ea typeface="현대하모니 L" panose="02020603020101020101" pitchFamily="18" charset="-127"/>
                <a:cs typeface="Arial" pitchFamily="34" charset="0"/>
              </a:rPr>
              <a:t>Center Floor</a:t>
            </a:r>
            <a:endParaRPr kumimoji="0" lang="ko-KR" altLang="en-US" sz="1100" spc="-70" dirty="0">
              <a:ln>
                <a:solidFill>
                  <a:srgbClr val="4F81BD">
                    <a:alpha val="0"/>
                  </a:srgbClr>
                </a:solidFill>
              </a:ln>
              <a:solidFill>
                <a:prstClr val="black"/>
              </a:solidFill>
              <a:latin typeface="Calibri" panose="020F0502020204030204" pitchFamily="34" charset="0"/>
              <a:ea typeface="현대하모니 L" panose="02020603020101020101" pitchFamily="18" charset="-127"/>
              <a:cs typeface="Arial" pitchFamily="34" charset="0"/>
            </a:endParaRPr>
          </a:p>
        </p:txBody>
      </p:sp>
      <p:sp>
        <p:nvSpPr>
          <p:cNvPr id="28" name="직사각형 47"/>
          <p:cNvSpPr/>
          <p:nvPr/>
        </p:nvSpPr>
        <p:spPr>
          <a:xfrm>
            <a:off x="6205378" y="4317261"/>
            <a:ext cx="53636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kumimoji="0" lang="en-US" altLang="ko-KR" sz="1100" spc="-70" dirty="0">
                <a:ln>
                  <a:solidFill>
                    <a:srgbClr val="4F81BD">
                      <a:alpha val="0"/>
                    </a:srgbClr>
                  </a:solidFill>
                </a:ln>
                <a:solidFill>
                  <a:prstClr val="black"/>
                </a:solidFill>
                <a:latin typeface="Calibri" panose="020F0502020204030204" pitchFamily="34" charset="0"/>
                <a:ea typeface="현대하모니 L" panose="02020603020101020101" pitchFamily="18" charset="-127"/>
                <a:cs typeface="Arial" pitchFamily="34" charset="0"/>
              </a:rPr>
              <a:t>Fender</a:t>
            </a:r>
            <a:endParaRPr kumimoji="0" lang="ko-KR" altLang="en-US" sz="1100" spc="-70" dirty="0">
              <a:ln>
                <a:solidFill>
                  <a:srgbClr val="4F81BD">
                    <a:alpha val="0"/>
                  </a:srgbClr>
                </a:solidFill>
              </a:ln>
              <a:solidFill>
                <a:prstClr val="black"/>
              </a:solidFill>
              <a:latin typeface="Calibri" panose="020F0502020204030204" pitchFamily="34" charset="0"/>
              <a:ea typeface="현대하모니 L" panose="02020603020101020101" pitchFamily="18" charset="-127"/>
              <a:cs typeface="Arial" pitchFamily="34" charset="0"/>
            </a:endParaRPr>
          </a:p>
        </p:txBody>
      </p:sp>
      <p:sp>
        <p:nvSpPr>
          <p:cNvPr id="32" name="직사각형 51"/>
          <p:cNvSpPr/>
          <p:nvPr/>
        </p:nvSpPr>
        <p:spPr>
          <a:xfrm>
            <a:off x="9095737" y="4601117"/>
            <a:ext cx="441146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kumimoji="0" lang="en-US" altLang="ko-KR" sz="1100" spc="-70" dirty="0">
                <a:ln>
                  <a:solidFill>
                    <a:srgbClr val="4F81BD">
                      <a:alpha val="0"/>
                    </a:srgbClr>
                  </a:solidFill>
                </a:ln>
                <a:solidFill>
                  <a:prstClr val="black"/>
                </a:solidFill>
                <a:latin typeface="Calibri" panose="020F0502020204030204" pitchFamily="34" charset="0"/>
                <a:ea typeface="현대하모니 L" panose="02020603020101020101" pitchFamily="18" charset="-127"/>
                <a:cs typeface="Arial" pitchFamily="34" charset="0"/>
              </a:rPr>
              <a:t>Rear </a:t>
            </a:r>
          </a:p>
          <a:p>
            <a:pPr>
              <a:defRPr/>
            </a:pPr>
            <a:r>
              <a:rPr kumimoji="0" lang="en-US" altLang="ko-KR" sz="1100" spc="-70" dirty="0">
                <a:ln>
                  <a:solidFill>
                    <a:srgbClr val="4F81BD">
                      <a:alpha val="0"/>
                    </a:srgbClr>
                  </a:solidFill>
                </a:ln>
                <a:solidFill>
                  <a:prstClr val="black"/>
                </a:solidFill>
                <a:latin typeface="Calibri" panose="020F0502020204030204" pitchFamily="34" charset="0"/>
                <a:ea typeface="현대하모니 L" panose="02020603020101020101" pitchFamily="18" charset="-127"/>
                <a:cs typeface="Arial" pitchFamily="34" charset="0"/>
              </a:rPr>
              <a:t>Floor</a:t>
            </a:r>
            <a:endParaRPr kumimoji="0" lang="ko-KR" altLang="en-US" sz="1100" spc="-70" dirty="0">
              <a:ln>
                <a:solidFill>
                  <a:srgbClr val="4F81BD">
                    <a:alpha val="0"/>
                  </a:srgbClr>
                </a:solidFill>
              </a:ln>
              <a:solidFill>
                <a:srgbClr val="0000FF"/>
              </a:solidFill>
              <a:latin typeface="Calibri" panose="020F0502020204030204" pitchFamily="34" charset="0"/>
              <a:ea typeface="현대하모니 L" panose="02020603020101020101" pitchFamily="18" charset="-127"/>
              <a:cs typeface="Arial" pitchFamily="34" charset="0"/>
            </a:endParaRPr>
          </a:p>
        </p:txBody>
      </p:sp>
      <p:sp>
        <p:nvSpPr>
          <p:cNvPr id="33" name="AutoShape 4"/>
          <p:cNvSpPr>
            <a:spLocks noChangeArrowheads="1"/>
          </p:cNvSpPr>
          <p:nvPr/>
        </p:nvSpPr>
        <p:spPr bwMode="auto">
          <a:xfrm>
            <a:off x="361603" y="3074672"/>
            <a:ext cx="1003871" cy="1872208"/>
          </a:xfrm>
          <a:prstGeom prst="homePlate">
            <a:avLst>
              <a:gd name="adj" fmla="val 8509"/>
            </a:avLst>
          </a:prstGeom>
          <a:solidFill>
            <a:srgbClr val="FFFFFF">
              <a:lumMod val="95000"/>
            </a:srgbClr>
          </a:solidFill>
          <a:ln w="9525">
            <a:solidFill>
              <a:sysClr val="window" lastClr="FFFFFF">
                <a:lumMod val="50000"/>
              </a:sysClr>
            </a:solidFill>
            <a:miter lim="800000"/>
            <a:headEnd/>
            <a:tailEnd/>
          </a:ln>
          <a:effectLst>
            <a:outerShdw blurRad="50800" dist="25400" dir="2700000" algn="tl" rotWithShape="0">
              <a:prstClr val="black">
                <a:alpha val="40000"/>
              </a:prstClr>
            </a:outerShdw>
          </a:effectLst>
        </p:spPr>
        <p:txBody>
          <a:bodyPr wrap="none" tIns="33231" bIns="33231" anchor="ctr"/>
          <a:lstStyle/>
          <a:p>
            <a:pPr algn="ctr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ko-KR" sz="1400" spc="-70" dirty="0">
                <a:ln>
                  <a:solidFill>
                    <a:srgbClr val="4F81BD">
                      <a:alpha val="0"/>
                    </a:srgbClr>
                  </a:solidFill>
                </a:ln>
                <a:solidFill>
                  <a:prstClr val="black"/>
                </a:solidFill>
                <a:latin typeface="Calibri" panose="020F0502020204030204" pitchFamily="34" charset="0"/>
                <a:ea typeface="현대하모니 M" panose="02020603020101020101" pitchFamily="18" charset="-127"/>
                <a:cs typeface="Arial" pitchFamily="34" charset="0"/>
              </a:rPr>
              <a:t>Historia</a:t>
            </a:r>
            <a:endParaRPr kumimoji="0" lang="en-US" altLang="ko-KR" sz="1400" spc="-70" dirty="0">
              <a:ln>
                <a:solidFill>
                  <a:srgbClr val="4F81BD">
                    <a:alpha val="0"/>
                  </a:srgbClr>
                </a:solidFill>
              </a:ln>
              <a:solidFill>
                <a:prstClr val="black"/>
              </a:solidFill>
              <a:latin typeface="Calibri" panose="020F0502020204030204" pitchFamily="34" charset="0"/>
              <a:ea typeface="현대하모니 M" panose="02020603020101020101" pitchFamily="18" charset="-127"/>
              <a:cs typeface="Arial" pitchFamily="34" charset="0"/>
            </a:endParaRPr>
          </a:p>
        </p:txBody>
      </p:sp>
      <p:graphicFrame>
        <p:nvGraphicFramePr>
          <p:cNvPr id="39" name="Group 28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5703334"/>
              </p:ext>
            </p:extLst>
          </p:nvPr>
        </p:nvGraphicFramePr>
        <p:xfrm>
          <a:off x="6537176" y="5782500"/>
          <a:ext cx="2935436" cy="540607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7338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338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338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3385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634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200" kern="1200" spc="-70" dirty="0" err="1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M" panose="02020603020101020101" pitchFamily="18" charset="-127"/>
                          <a:cs typeface="Arial" pitchFamily="34" charset="0"/>
                        </a:rPr>
                        <a:t>Expatriados</a:t>
                      </a:r>
                      <a:endParaRPr kumimoji="0" lang="ko-KR" altLang="en-US" sz="1200" kern="1200" spc="-70" dirty="0">
                        <a:ln>
                          <a:solidFill>
                            <a:srgbClr val="4F81BD">
                              <a:alpha val="0"/>
                            </a:srgbClr>
                          </a:solidFill>
                        </a:ln>
                        <a:solidFill>
                          <a:prstClr val="black"/>
                        </a:solidFill>
                        <a:latin typeface="Calibri" panose="020F0502020204030204" pitchFamily="34" charset="0"/>
                        <a:ea typeface="현대하모니 M" panose="02020603020101020101" pitchFamily="18" charset="-127"/>
                        <a:cs typeface="Arial" pitchFamily="34" charset="0"/>
                      </a:endParaRPr>
                    </a:p>
                  </a:txBody>
                  <a:tcPr marL="0" marR="0" marT="0" marB="0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CE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200" kern="1200" spc="-70" dirty="0" err="1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M" panose="02020603020101020101" pitchFamily="18" charset="-127"/>
                          <a:cs typeface="Arial" pitchFamily="34" charset="0"/>
                        </a:rPr>
                        <a:t>Escritorio</a:t>
                      </a:r>
                      <a:endParaRPr kumimoji="0" lang="ko-KR" altLang="en-US" sz="1200" kern="1200" spc="-70" dirty="0">
                        <a:ln>
                          <a:solidFill>
                            <a:srgbClr val="4F81BD">
                              <a:alpha val="0"/>
                            </a:srgbClr>
                          </a:solidFill>
                        </a:ln>
                        <a:solidFill>
                          <a:prstClr val="black"/>
                        </a:solidFill>
                        <a:latin typeface="Calibri" panose="020F0502020204030204" pitchFamily="34" charset="0"/>
                        <a:ea typeface="현대하모니 M" panose="02020603020101020101" pitchFamily="18" charset="-127"/>
                        <a:cs typeface="Arial" pitchFamily="34" charset="0"/>
                      </a:endParaRPr>
                    </a:p>
                  </a:txBody>
                  <a:tcPr marL="99050" marR="99050" marT="0" marB="0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CE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200" kern="1200" spc="-70" dirty="0" err="1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M" panose="02020603020101020101" pitchFamily="18" charset="-127"/>
                          <a:cs typeface="Arial" pitchFamily="34" charset="0"/>
                        </a:rPr>
                        <a:t>Fabrica</a:t>
                      </a:r>
                      <a:endParaRPr kumimoji="0" lang="ko-KR" altLang="en-US" sz="1200" kern="1200" spc="-70" dirty="0">
                        <a:ln>
                          <a:solidFill>
                            <a:srgbClr val="4F81BD">
                              <a:alpha val="0"/>
                            </a:srgbClr>
                          </a:solidFill>
                        </a:ln>
                        <a:solidFill>
                          <a:prstClr val="black"/>
                        </a:solidFill>
                        <a:latin typeface="Calibri" panose="020F0502020204030204" pitchFamily="34" charset="0"/>
                        <a:ea typeface="현대하모니 M" panose="02020603020101020101" pitchFamily="18" charset="-127"/>
                        <a:cs typeface="Arial" pitchFamily="34" charset="0"/>
                      </a:endParaRPr>
                    </a:p>
                  </a:txBody>
                  <a:tcPr marL="99050" marR="99050" marT="0" marB="0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CE2"/>
                    </a:solidFill>
                  </a:tcPr>
                </a:tc>
                <a:tc>
                  <a:txBody>
                    <a:bodyPr/>
                    <a:lstStyle>
                      <a:lvl1pPr defTabSz="915988">
                        <a:spcBef>
                          <a:spcPct val="20000"/>
                        </a:spcBef>
                        <a:buFont typeface="Wingdings" pitchFamily="2" charset="2"/>
                        <a:defRPr kumimoji="1" sz="14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1pPr>
                      <a:lvl2pPr defTabSz="915988">
                        <a:spcBef>
                          <a:spcPct val="20000"/>
                        </a:spcBef>
                        <a:defRPr kumimoji="1" sz="14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2pPr>
                      <a:lvl3pPr defTabSz="915988">
                        <a:spcBef>
                          <a:spcPct val="20000"/>
                        </a:spcBef>
                        <a:buFont typeface="Tahoma" pitchFamily="34" charset="0"/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3pPr>
                      <a:lvl4pPr defTabSz="915988">
                        <a:spcBef>
                          <a:spcPct val="20000"/>
                        </a:spcBef>
                        <a:buFont typeface="Arial" charset="0"/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4pPr>
                      <a:lvl5pPr defTabSz="915988">
                        <a:spcBef>
                          <a:spcPct val="20000"/>
                        </a:spcBef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5pPr>
                      <a:lvl6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6pPr>
                      <a:lvl7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7pPr>
                      <a:lvl8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8pPr>
                      <a:lvl9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5988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200" kern="1200" spc="-7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M" panose="02020603020101020101" pitchFamily="18" charset="-127"/>
                          <a:cs typeface="Arial" pitchFamily="34" charset="0"/>
                        </a:rPr>
                        <a:t>Sum</a:t>
                      </a:r>
                    </a:p>
                  </a:txBody>
                  <a:tcPr marL="35992" marR="35992" marT="36016" marB="36016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CE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7167">
                <a:tc>
                  <a:txBody>
                    <a:bodyPr/>
                    <a:lstStyle>
                      <a:lvl1pPr defTabSz="915988">
                        <a:spcBef>
                          <a:spcPct val="20000"/>
                        </a:spcBef>
                        <a:buFont typeface="Wingdings" pitchFamily="2" charset="2"/>
                        <a:defRPr kumimoji="1" sz="14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1pPr>
                      <a:lvl2pPr defTabSz="915988">
                        <a:spcBef>
                          <a:spcPct val="20000"/>
                        </a:spcBef>
                        <a:defRPr kumimoji="1" sz="14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2pPr>
                      <a:lvl3pPr defTabSz="915988">
                        <a:spcBef>
                          <a:spcPct val="20000"/>
                        </a:spcBef>
                        <a:buFont typeface="Tahoma" pitchFamily="34" charset="0"/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3pPr>
                      <a:lvl4pPr defTabSz="915988">
                        <a:spcBef>
                          <a:spcPct val="20000"/>
                        </a:spcBef>
                        <a:buFont typeface="Arial" charset="0"/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4pPr>
                      <a:lvl5pPr defTabSz="915988">
                        <a:spcBef>
                          <a:spcPct val="20000"/>
                        </a:spcBef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5pPr>
                      <a:lvl6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6pPr>
                      <a:lvl7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7pPr>
                      <a:lvl8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8pPr>
                      <a:lvl9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200" kern="1200" spc="-7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L" panose="02020603020101020101" pitchFamily="18" charset="-127"/>
                          <a:cs typeface="Arial" pitchFamily="34" charset="0"/>
                        </a:rPr>
                        <a:t>5</a:t>
                      </a:r>
                    </a:p>
                  </a:txBody>
                  <a:tcPr marL="35992" marR="36000" marT="36016" marB="36016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200" kern="1200" spc="-7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L" panose="02020603020101020101" pitchFamily="18" charset="-127"/>
                          <a:cs typeface="Arial" pitchFamily="34" charset="0"/>
                        </a:rPr>
                        <a:t>70</a:t>
                      </a:r>
                    </a:p>
                  </a:txBody>
                  <a:tcPr marL="35992" marR="36000" marT="36016" marB="36016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915988">
                        <a:spcBef>
                          <a:spcPct val="20000"/>
                        </a:spcBef>
                        <a:buFont typeface="Wingdings" pitchFamily="2" charset="2"/>
                        <a:defRPr kumimoji="1" sz="14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1pPr>
                      <a:lvl2pPr defTabSz="915988">
                        <a:spcBef>
                          <a:spcPct val="20000"/>
                        </a:spcBef>
                        <a:defRPr kumimoji="1" sz="14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2pPr>
                      <a:lvl3pPr defTabSz="915988">
                        <a:spcBef>
                          <a:spcPct val="20000"/>
                        </a:spcBef>
                        <a:buFont typeface="Tahoma" pitchFamily="34" charset="0"/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3pPr>
                      <a:lvl4pPr defTabSz="915988">
                        <a:spcBef>
                          <a:spcPct val="20000"/>
                        </a:spcBef>
                        <a:buFont typeface="Arial" charset="0"/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4pPr>
                      <a:lvl5pPr defTabSz="915988">
                        <a:spcBef>
                          <a:spcPct val="20000"/>
                        </a:spcBef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5pPr>
                      <a:lvl6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6pPr>
                      <a:lvl7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7pPr>
                      <a:lvl8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8pPr>
                      <a:lvl9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200" kern="1200" spc="-7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L" panose="02020603020101020101" pitchFamily="18" charset="-127"/>
                          <a:cs typeface="Arial" pitchFamily="34" charset="0"/>
                        </a:rPr>
                        <a:t>365</a:t>
                      </a:r>
                    </a:p>
                  </a:txBody>
                  <a:tcPr marL="35992" marR="36000" marT="36016" marB="36016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915988">
                        <a:spcBef>
                          <a:spcPct val="20000"/>
                        </a:spcBef>
                        <a:buFont typeface="Wingdings" pitchFamily="2" charset="2"/>
                        <a:defRPr kumimoji="1" sz="14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1pPr>
                      <a:lvl2pPr defTabSz="915988">
                        <a:spcBef>
                          <a:spcPct val="20000"/>
                        </a:spcBef>
                        <a:defRPr kumimoji="1" sz="14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2pPr>
                      <a:lvl3pPr defTabSz="915988">
                        <a:spcBef>
                          <a:spcPct val="20000"/>
                        </a:spcBef>
                        <a:buFont typeface="Tahoma" pitchFamily="34" charset="0"/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3pPr>
                      <a:lvl4pPr defTabSz="915988">
                        <a:spcBef>
                          <a:spcPct val="20000"/>
                        </a:spcBef>
                        <a:buFont typeface="Arial" charset="0"/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4pPr>
                      <a:lvl5pPr defTabSz="915988">
                        <a:spcBef>
                          <a:spcPct val="20000"/>
                        </a:spcBef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5pPr>
                      <a:lvl6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6pPr>
                      <a:lvl7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7pPr>
                      <a:lvl8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8pPr>
                      <a:lvl9pPr defTabSz="915988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200">
                          <a:solidFill>
                            <a:srgbClr val="000000"/>
                          </a:solidFill>
                          <a:latin typeface="굴림" pitchFamily="50" charset="-127"/>
                          <a:ea typeface="굴림" pitchFamily="50" charset="-127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1200" kern="1200" spc="-70" dirty="0">
                          <a:ln>
                            <a:solidFill>
                              <a:srgbClr val="4F81BD">
                                <a:alpha val="0"/>
                              </a:srgbClr>
                            </a:solidFill>
                          </a:ln>
                          <a:solidFill>
                            <a:prstClr val="black"/>
                          </a:solidFill>
                          <a:latin typeface="Calibri" panose="020F0502020204030204" pitchFamily="34" charset="0"/>
                          <a:ea typeface="현대하모니 L" panose="02020603020101020101" pitchFamily="18" charset="-127"/>
                          <a:cs typeface="Arial" pitchFamily="34" charset="0"/>
                        </a:rPr>
                        <a:t>440</a:t>
                      </a:r>
                    </a:p>
                  </a:txBody>
                  <a:tcPr marL="35992" marR="36000" marT="36016" marB="36016" anchor="ctr" horzOverflow="overflow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40" name="AutoShape 4"/>
          <p:cNvSpPr>
            <a:spLocks noChangeArrowheads="1"/>
          </p:cNvSpPr>
          <p:nvPr/>
        </p:nvSpPr>
        <p:spPr bwMode="auto">
          <a:xfrm>
            <a:off x="5529463" y="5043011"/>
            <a:ext cx="863897" cy="576063"/>
          </a:xfrm>
          <a:prstGeom prst="homePlate">
            <a:avLst>
              <a:gd name="adj" fmla="val 8509"/>
            </a:avLst>
          </a:prstGeom>
          <a:solidFill>
            <a:srgbClr val="FFFFFF">
              <a:lumMod val="95000"/>
            </a:srgbClr>
          </a:solidFill>
          <a:ln w="9525">
            <a:solidFill>
              <a:sysClr val="window" lastClr="FFFFFF">
                <a:lumMod val="50000"/>
              </a:sysClr>
            </a:solidFill>
            <a:miter lim="800000"/>
            <a:headEnd/>
            <a:tailEnd/>
          </a:ln>
          <a:effectLst>
            <a:outerShdw blurRad="50800" dist="25400" dir="2700000" algn="tl" rotWithShape="0">
              <a:prstClr val="black">
                <a:alpha val="40000"/>
              </a:prstClr>
            </a:outerShdw>
          </a:effectLst>
        </p:spPr>
        <p:txBody>
          <a:bodyPr wrap="none" tIns="33231" bIns="33231" anchor="ctr"/>
          <a:lstStyle/>
          <a:p>
            <a:pPr algn="ctr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ko-KR" sz="1400" spc="-70" dirty="0">
                <a:ln>
                  <a:solidFill>
                    <a:srgbClr val="4F81BD">
                      <a:alpha val="0"/>
                    </a:srgbClr>
                  </a:solidFill>
                </a:ln>
                <a:solidFill>
                  <a:prstClr val="black"/>
                </a:solidFill>
                <a:latin typeface="Calibri" panose="020F0502020204030204" pitchFamily="34" charset="0"/>
                <a:ea typeface="현대하모니 M" panose="02020603020101020101" pitchFamily="18" charset="-127"/>
                <a:cs typeface="Arial" pitchFamily="34" charset="0"/>
              </a:rPr>
              <a:t>Vendas</a:t>
            </a:r>
            <a:endParaRPr kumimoji="0" lang="en-US" altLang="ko-KR" sz="1400" spc="-70" dirty="0">
              <a:ln>
                <a:solidFill>
                  <a:srgbClr val="4F81BD">
                    <a:alpha val="0"/>
                  </a:srgbClr>
                </a:solidFill>
              </a:ln>
              <a:solidFill>
                <a:prstClr val="black"/>
              </a:solidFill>
              <a:latin typeface="Calibri" panose="020F0502020204030204" pitchFamily="34" charset="0"/>
              <a:ea typeface="현대하모니 M" panose="02020603020101020101" pitchFamily="18" charset="-127"/>
              <a:cs typeface="Arial" pitchFamily="34" charset="0"/>
            </a:endParaRPr>
          </a:p>
          <a:p>
            <a:pPr algn="ctr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altLang="ko-KR" sz="1200" spc="-70" dirty="0">
                <a:ln>
                  <a:solidFill>
                    <a:srgbClr val="4F81BD">
                      <a:alpha val="0"/>
                    </a:srgbClr>
                  </a:solidFill>
                </a:ln>
                <a:solidFill>
                  <a:prstClr val="black"/>
                </a:solidFill>
                <a:latin typeface="Calibri" panose="020F0502020204030204" pitchFamily="34" charset="0"/>
                <a:ea typeface="현대하모니 L" panose="02020603020101020101" pitchFamily="18" charset="-127"/>
                <a:cs typeface="Arial" pitchFamily="34" charset="0"/>
              </a:rPr>
              <a:t>(</a:t>
            </a:r>
            <a:r>
              <a:rPr lang="en-US" altLang="ko-KR" sz="1200" spc="-70" dirty="0">
                <a:ln>
                  <a:solidFill>
                    <a:srgbClr val="4F81BD">
                      <a:alpha val="0"/>
                    </a:srgbClr>
                  </a:solidFill>
                </a:ln>
                <a:solidFill>
                  <a:prstClr val="black"/>
                </a:solidFill>
                <a:latin typeface="Calibri" panose="020F0502020204030204" pitchFamily="34" charset="0"/>
                <a:ea typeface="현대하모니 L" panose="02020603020101020101" pitchFamily="18" charset="-127"/>
                <a:cs typeface="Arial" pitchFamily="34" charset="0"/>
              </a:rPr>
              <a:t>mi </a:t>
            </a:r>
            <a:r>
              <a:rPr kumimoji="0" lang="en-US" altLang="ko-KR" sz="1200" spc="-70" dirty="0">
                <a:ln>
                  <a:solidFill>
                    <a:srgbClr val="4F81BD">
                      <a:alpha val="0"/>
                    </a:srgbClr>
                  </a:solidFill>
                </a:ln>
                <a:solidFill>
                  <a:prstClr val="black"/>
                </a:solidFill>
                <a:latin typeface="Calibri" panose="020F0502020204030204" pitchFamily="34" charset="0"/>
                <a:ea typeface="현대하모니 L" panose="02020603020101020101" pitchFamily="18" charset="-127"/>
                <a:cs typeface="Arial" pitchFamily="34" charset="0"/>
              </a:rPr>
              <a:t>BRL</a:t>
            </a:r>
            <a:r>
              <a:rPr lang="pt-BR" altLang="ko-KR" sz="1200" spc="-70" dirty="0">
                <a:ln>
                  <a:solidFill>
                    <a:srgbClr val="4F81BD">
                      <a:alpha val="0"/>
                    </a:srgbClr>
                  </a:solidFill>
                </a:ln>
                <a:solidFill>
                  <a:prstClr val="black"/>
                </a:solidFill>
                <a:latin typeface="Calibri" panose="020F0502020204030204" pitchFamily="34" charset="0"/>
                <a:ea typeface="현대하모니 L" panose="02020603020101020101" pitchFamily="18" charset="-127"/>
                <a:cs typeface="Arial" pitchFamily="34" charset="0"/>
              </a:rPr>
              <a:t>)</a:t>
            </a:r>
            <a:endParaRPr kumimoji="0" lang="en-US" altLang="ko-KR" sz="1400" spc="-70" dirty="0">
              <a:ln>
                <a:solidFill>
                  <a:srgbClr val="4F81BD">
                    <a:alpha val="0"/>
                  </a:srgbClr>
                </a:solidFill>
              </a:ln>
              <a:solidFill>
                <a:prstClr val="black"/>
              </a:solidFill>
              <a:latin typeface="Calibri" panose="020F0502020204030204" pitchFamily="34" charset="0"/>
              <a:ea typeface="현대하모니 L" panose="02020603020101020101" pitchFamily="18" charset="-127"/>
              <a:cs typeface="Arial" pitchFamily="34" charset="0"/>
            </a:endParaRPr>
          </a:p>
        </p:txBody>
      </p:sp>
      <p:sp>
        <p:nvSpPr>
          <p:cNvPr id="41" name="AutoShape 4"/>
          <p:cNvSpPr>
            <a:spLocks noChangeArrowheads="1"/>
          </p:cNvSpPr>
          <p:nvPr/>
        </p:nvSpPr>
        <p:spPr bwMode="auto">
          <a:xfrm>
            <a:off x="5537264" y="5763797"/>
            <a:ext cx="864096" cy="547489"/>
          </a:xfrm>
          <a:prstGeom prst="homePlate">
            <a:avLst>
              <a:gd name="adj" fmla="val 8509"/>
            </a:avLst>
          </a:prstGeom>
          <a:solidFill>
            <a:srgbClr val="FFFFFF">
              <a:lumMod val="95000"/>
            </a:srgbClr>
          </a:solidFill>
          <a:ln w="9525">
            <a:solidFill>
              <a:sysClr val="window" lastClr="FFFFFF">
                <a:lumMod val="50000"/>
              </a:sysClr>
            </a:solidFill>
            <a:miter lim="800000"/>
            <a:headEnd/>
            <a:tailEnd/>
          </a:ln>
          <a:effectLst>
            <a:outerShdw blurRad="50800" dist="25400" dir="2700000" algn="tl" rotWithShape="0">
              <a:prstClr val="black">
                <a:alpha val="40000"/>
              </a:prstClr>
            </a:outerShdw>
          </a:effectLst>
        </p:spPr>
        <p:txBody>
          <a:bodyPr wrap="none" tIns="33231" bIns="33231" anchor="ctr"/>
          <a:lstStyle/>
          <a:p>
            <a:pPr algn="ctr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ko-KR" sz="1400" spc="-70" dirty="0" err="1">
                <a:ln>
                  <a:solidFill>
                    <a:srgbClr val="4F81BD">
                      <a:alpha val="0"/>
                    </a:srgbClr>
                  </a:solidFill>
                </a:ln>
                <a:solidFill>
                  <a:prstClr val="black"/>
                </a:solidFill>
                <a:latin typeface="Calibri" panose="020F0502020204030204" pitchFamily="34" charset="0"/>
                <a:ea typeface="현대하모니 M" panose="02020603020101020101" pitchFamily="18" charset="-127"/>
                <a:cs typeface="Arial" pitchFamily="34" charset="0"/>
              </a:rPr>
              <a:t>Funcionários</a:t>
            </a:r>
            <a:endParaRPr kumimoji="0" lang="en-US" altLang="ko-KR" sz="1400" spc="-70" dirty="0">
              <a:ln>
                <a:solidFill>
                  <a:srgbClr val="4F81BD">
                    <a:alpha val="0"/>
                  </a:srgbClr>
                </a:solidFill>
              </a:ln>
              <a:solidFill>
                <a:prstClr val="black"/>
              </a:solidFill>
              <a:latin typeface="Calibri" panose="020F0502020204030204" pitchFamily="34" charset="0"/>
              <a:ea typeface="현대하모니 M" panose="02020603020101020101" pitchFamily="18" charset="-127"/>
              <a:cs typeface="Arial" pitchFamily="34" charset="0"/>
            </a:endParaRPr>
          </a:p>
          <a:p>
            <a:pPr algn="ctr" fontAlgn="auto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altLang="ko-KR" sz="1200" spc="-70" dirty="0">
                <a:ln>
                  <a:solidFill>
                    <a:srgbClr val="4F81BD">
                      <a:alpha val="0"/>
                    </a:srgbClr>
                  </a:solidFill>
                </a:ln>
                <a:solidFill>
                  <a:prstClr val="black"/>
                </a:solidFill>
                <a:latin typeface="Calibri" panose="020F0502020204030204" pitchFamily="34" charset="0"/>
                <a:ea typeface="현대하모니 L" panose="02020603020101020101" pitchFamily="18" charset="-127"/>
                <a:cs typeface="Arial" pitchFamily="34" charset="0"/>
              </a:rPr>
              <a:t>(Qty)</a:t>
            </a:r>
            <a:endParaRPr kumimoji="0" lang="en-US" altLang="ko-KR" sz="1400" spc="-70" dirty="0">
              <a:ln>
                <a:solidFill>
                  <a:srgbClr val="4F81BD">
                    <a:alpha val="0"/>
                  </a:srgbClr>
                </a:solidFill>
              </a:ln>
              <a:solidFill>
                <a:prstClr val="black"/>
              </a:solidFill>
              <a:latin typeface="Calibri" panose="020F0502020204030204" pitchFamily="34" charset="0"/>
              <a:ea typeface="현대하모니 L" panose="02020603020101020101" pitchFamily="18" charset="-127"/>
              <a:cs typeface="Arial" pitchFamily="34" charset="0"/>
            </a:endParaRPr>
          </a:p>
        </p:txBody>
      </p:sp>
      <p:pic>
        <p:nvPicPr>
          <p:cNvPr id="43" name="Picture 52"/>
          <p:cNvPicPr preferRelativeResize="0">
            <a:picLocks noChangeArrowheads="1"/>
          </p:cNvPicPr>
          <p:nvPr/>
        </p:nvPicPr>
        <p:blipFill rotWithShape="1">
          <a:blip r:embed="rId2"/>
          <a:srcRect t="14883" r="5039" b="17846"/>
          <a:stretch/>
        </p:blipFill>
        <p:spPr bwMode="auto">
          <a:xfrm>
            <a:off x="1447378" y="1067751"/>
            <a:ext cx="3710409" cy="1880237"/>
          </a:xfrm>
          <a:prstGeom prst="rect">
            <a:avLst/>
          </a:prstGeom>
          <a:ln>
            <a:noFill/>
          </a:ln>
          <a:effectLst>
            <a:softEdge rad="25400"/>
          </a:effectLst>
        </p:spPr>
      </p:pic>
      <p:pic>
        <p:nvPicPr>
          <p:cNvPr id="8212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0312" y="4229925"/>
            <a:ext cx="957262" cy="566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13" name="Picture 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5748" y="4196587"/>
            <a:ext cx="846137" cy="731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14" name="Picture 2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949" y="4261675"/>
            <a:ext cx="1116013" cy="620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15" name="Picture 5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9699" y="3444112"/>
            <a:ext cx="831850" cy="700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16" name="CaixaDeTexto 3"/>
          <p:cNvSpPr txBox="1">
            <a:spLocks noChangeArrowheads="1"/>
          </p:cNvSpPr>
          <p:nvPr/>
        </p:nvSpPr>
        <p:spPr bwMode="auto">
          <a:xfrm>
            <a:off x="1419225" y="3303637"/>
            <a:ext cx="3711205" cy="17352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2010.03	</a:t>
            </a:r>
            <a:r>
              <a:rPr lang="en-US" altLang="pt-BR" sz="800" dirty="0" err="1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Fundação</a:t>
            </a: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 da </a:t>
            </a:r>
            <a:r>
              <a:rPr lang="en-US" altLang="pt-BR" sz="800" dirty="0" err="1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Myoung</a:t>
            </a: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 Shin Brasil</a:t>
            </a:r>
          </a:p>
          <a:p>
            <a:pPr>
              <a:lnSpc>
                <a:spcPct val="150000"/>
              </a:lnSpc>
            </a:pP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2012.09	HMB – </a:t>
            </a:r>
            <a:r>
              <a:rPr lang="en-US" altLang="pt-BR" sz="800" dirty="0" err="1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Início</a:t>
            </a: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 da </a:t>
            </a:r>
            <a:r>
              <a:rPr lang="en-US" altLang="pt-BR" sz="800" dirty="0" err="1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Produção</a:t>
            </a: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 do </a:t>
            </a:r>
            <a:r>
              <a:rPr lang="en-US" altLang="pt-BR" sz="800" dirty="0" err="1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carro</a:t>
            </a: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 HB20</a:t>
            </a:r>
          </a:p>
          <a:p>
            <a:pPr>
              <a:lnSpc>
                <a:spcPct val="150000"/>
              </a:lnSpc>
            </a:pP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2015.03	</a:t>
            </a:r>
            <a:r>
              <a:rPr lang="en-US" altLang="pt-BR" sz="800" dirty="0" err="1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Fornecedor</a:t>
            </a: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 do Ano (</a:t>
            </a:r>
            <a:r>
              <a:rPr lang="en-US" altLang="pt-BR" sz="800" dirty="0" err="1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trabalho</a:t>
            </a: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 de </a:t>
            </a:r>
            <a:r>
              <a:rPr lang="en-US" altLang="pt-BR" sz="800" dirty="0" err="1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localização</a:t>
            </a: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2016.08	Renault - XBB </a:t>
            </a:r>
            <a:r>
              <a:rPr lang="en-US" altLang="pt-BR" sz="800" dirty="0" err="1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Produção</a:t>
            </a: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US" altLang="pt-BR" sz="800" dirty="0" err="1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Kwid</a:t>
            </a:r>
            <a:endParaRPr lang="en-US" altLang="pt-BR" sz="800" dirty="0">
              <a:solidFill>
                <a:schemeClr val="bg1">
                  <a:lumMod val="50000"/>
                </a:schemeClr>
              </a:solidFill>
              <a:latin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2017.08	Nissan – B02A, L02B &amp; P02F </a:t>
            </a:r>
            <a:r>
              <a:rPr lang="en-US" altLang="pt-BR" sz="800" dirty="0" err="1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produção</a:t>
            </a: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 Versa, Sentra e Kicks</a:t>
            </a:r>
          </a:p>
          <a:p>
            <a:pPr>
              <a:lnSpc>
                <a:spcPct val="150000"/>
              </a:lnSpc>
            </a:pP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2018.04 	Nissan – H60 </a:t>
            </a:r>
            <a:r>
              <a:rPr lang="en-US" altLang="pt-BR" sz="800" dirty="0" err="1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início</a:t>
            </a: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US" altLang="pt-BR" sz="800" dirty="0" err="1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produção</a:t>
            </a: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 Frontier</a:t>
            </a:r>
          </a:p>
          <a:p>
            <a:pPr>
              <a:lnSpc>
                <a:spcPct val="150000"/>
              </a:lnSpc>
            </a:pP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2017. 01	HMB – GSB </a:t>
            </a:r>
            <a:r>
              <a:rPr lang="en-US" altLang="pt-BR" sz="800" dirty="0" err="1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início</a:t>
            </a: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US" altLang="pt-BR" sz="800" dirty="0" err="1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produção</a:t>
            </a: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 CRETA</a:t>
            </a:r>
          </a:p>
          <a:p>
            <a:pPr>
              <a:lnSpc>
                <a:spcPct val="150000"/>
              </a:lnSpc>
            </a:pP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2021.08	HMB – SU2b </a:t>
            </a:r>
            <a:r>
              <a:rPr lang="en-US" altLang="pt-BR" sz="800" dirty="0" err="1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início</a:t>
            </a: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US" altLang="pt-BR" sz="800" dirty="0" err="1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produção</a:t>
            </a: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 New CRETA</a:t>
            </a:r>
          </a:p>
          <a:p>
            <a:pPr>
              <a:lnSpc>
                <a:spcPct val="150000"/>
              </a:lnSpc>
            </a:pP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2023.01 	GM – JCC </a:t>
            </a:r>
            <a:r>
              <a:rPr lang="en-US" altLang="pt-BR" sz="800" dirty="0" err="1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início</a:t>
            </a: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US" altLang="pt-BR" sz="800" dirty="0" err="1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produção</a:t>
            </a:r>
            <a:r>
              <a:rPr lang="en-US" altLang="pt-BR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</a:rPr>
              <a:t> Nova Montana</a:t>
            </a:r>
          </a:p>
        </p:txBody>
      </p:sp>
      <p:sp>
        <p:nvSpPr>
          <p:cNvPr id="8217" name="Retângulo de cantos arredondados 4"/>
          <p:cNvSpPr>
            <a:spLocks noChangeArrowheads="1"/>
          </p:cNvSpPr>
          <p:nvPr/>
        </p:nvSpPr>
        <p:spPr bwMode="auto">
          <a:xfrm>
            <a:off x="4061028" y="1926782"/>
            <a:ext cx="721167" cy="238363"/>
          </a:xfrm>
          <a:prstGeom prst="roundRect">
            <a:avLst>
              <a:gd name="adj" fmla="val 16667"/>
            </a:avLst>
          </a:prstGeom>
          <a:solidFill>
            <a:srgbClr val="0070C0">
              <a:alpha val="63921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r>
              <a:rPr lang="en-US" altLang="ko-KR" sz="800" dirty="0">
                <a:solidFill>
                  <a:srgbClr val="FFFFFF"/>
                </a:solidFill>
              </a:rPr>
              <a:t>Expedição</a:t>
            </a:r>
          </a:p>
        </p:txBody>
      </p:sp>
      <p:sp>
        <p:nvSpPr>
          <p:cNvPr id="8218" name="Retângulo de cantos arredondados 57"/>
          <p:cNvSpPr>
            <a:spLocks noChangeArrowheads="1"/>
          </p:cNvSpPr>
          <p:nvPr/>
        </p:nvSpPr>
        <p:spPr bwMode="auto">
          <a:xfrm>
            <a:off x="2914650" y="1620838"/>
            <a:ext cx="1219059" cy="238363"/>
          </a:xfrm>
          <a:prstGeom prst="roundRect">
            <a:avLst>
              <a:gd name="adj" fmla="val 16667"/>
            </a:avLst>
          </a:prstGeom>
          <a:solidFill>
            <a:srgbClr val="0070C0">
              <a:alpha val="63921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r>
              <a:rPr lang="en-US" altLang="ko-KR" sz="800" dirty="0" err="1">
                <a:solidFill>
                  <a:srgbClr val="FFFFFF"/>
                </a:solidFill>
              </a:rPr>
              <a:t>Linhas</a:t>
            </a:r>
            <a:r>
              <a:rPr lang="en-US" altLang="ko-KR" sz="800" dirty="0">
                <a:solidFill>
                  <a:srgbClr val="FFFFFF"/>
                </a:solidFill>
              </a:rPr>
              <a:t> de </a:t>
            </a:r>
            <a:r>
              <a:rPr lang="en-US" altLang="ko-KR" sz="800" dirty="0" err="1">
                <a:solidFill>
                  <a:srgbClr val="FFFFFF"/>
                </a:solidFill>
              </a:rPr>
              <a:t>Montagem</a:t>
            </a:r>
            <a:endParaRPr lang="en-US" altLang="ko-KR" sz="800" dirty="0">
              <a:solidFill>
                <a:srgbClr val="FFFFFF"/>
              </a:solidFill>
            </a:endParaRPr>
          </a:p>
        </p:txBody>
      </p:sp>
      <p:sp>
        <p:nvSpPr>
          <p:cNvPr id="8219" name="Retângulo de cantos arredondados 58"/>
          <p:cNvSpPr>
            <a:spLocks noChangeArrowheads="1"/>
          </p:cNvSpPr>
          <p:nvPr/>
        </p:nvSpPr>
        <p:spPr bwMode="auto">
          <a:xfrm>
            <a:off x="2298700" y="1214438"/>
            <a:ext cx="1059165" cy="238363"/>
          </a:xfrm>
          <a:prstGeom prst="roundRect">
            <a:avLst>
              <a:gd name="adj" fmla="val 16667"/>
            </a:avLst>
          </a:prstGeom>
          <a:solidFill>
            <a:srgbClr val="0070C0">
              <a:alpha val="63921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r>
              <a:rPr lang="en-US" altLang="ko-KR" sz="800" dirty="0" err="1">
                <a:solidFill>
                  <a:srgbClr val="FFFFFF"/>
                </a:solidFill>
              </a:rPr>
              <a:t>Linha</a:t>
            </a:r>
            <a:r>
              <a:rPr lang="en-US" altLang="ko-KR" sz="800" dirty="0">
                <a:solidFill>
                  <a:srgbClr val="FFFFFF"/>
                </a:solidFill>
              </a:rPr>
              <a:t> de </a:t>
            </a:r>
            <a:r>
              <a:rPr lang="en-US" altLang="ko-KR" sz="800" dirty="0" err="1">
                <a:solidFill>
                  <a:srgbClr val="FFFFFF"/>
                </a:solidFill>
              </a:rPr>
              <a:t>Prensas</a:t>
            </a:r>
            <a:endParaRPr lang="en-US" altLang="ko-KR" sz="800" dirty="0">
              <a:solidFill>
                <a:srgbClr val="FFFFFF"/>
              </a:solidFill>
            </a:endParaRPr>
          </a:p>
        </p:txBody>
      </p:sp>
      <p:sp>
        <p:nvSpPr>
          <p:cNvPr id="8220" name="Retângulo de cantos arredondados 59"/>
          <p:cNvSpPr>
            <a:spLocks noChangeArrowheads="1"/>
          </p:cNvSpPr>
          <p:nvPr/>
        </p:nvSpPr>
        <p:spPr bwMode="auto">
          <a:xfrm>
            <a:off x="1612900" y="1382713"/>
            <a:ext cx="1062433" cy="238363"/>
          </a:xfrm>
          <a:prstGeom prst="roundRect">
            <a:avLst>
              <a:gd name="adj" fmla="val 16667"/>
            </a:avLst>
          </a:prstGeom>
          <a:solidFill>
            <a:srgbClr val="0070C0">
              <a:alpha val="63921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r>
              <a:rPr lang="en-US" altLang="ko-KR" sz="800" dirty="0" err="1">
                <a:solidFill>
                  <a:srgbClr val="FFFFFF"/>
                </a:solidFill>
              </a:rPr>
              <a:t>Recebimento</a:t>
            </a:r>
            <a:r>
              <a:rPr lang="en-US" altLang="ko-KR" sz="800" dirty="0">
                <a:solidFill>
                  <a:srgbClr val="FFFFFF"/>
                </a:solidFill>
              </a:rPr>
              <a:t>  MP</a:t>
            </a:r>
          </a:p>
        </p:txBody>
      </p:sp>
      <p:sp>
        <p:nvSpPr>
          <p:cNvPr id="8221" name="Retângulo de cantos arredondados 60"/>
          <p:cNvSpPr>
            <a:spLocks noChangeArrowheads="1"/>
          </p:cNvSpPr>
          <p:nvPr/>
        </p:nvSpPr>
        <p:spPr bwMode="auto">
          <a:xfrm>
            <a:off x="2655888" y="2092325"/>
            <a:ext cx="684877" cy="238363"/>
          </a:xfrm>
          <a:prstGeom prst="roundRect">
            <a:avLst>
              <a:gd name="adj" fmla="val 16667"/>
            </a:avLst>
          </a:prstGeom>
          <a:solidFill>
            <a:srgbClr val="0070C0">
              <a:alpha val="63921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r>
              <a:rPr lang="en-US" altLang="ko-KR" sz="800" dirty="0" err="1">
                <a:solidFill>
                  <a:srgbClr val="FFFFFF"/>
                </a:solidFill>
              </a:rPr>
              <a:t>Escritorio</a:t>
            </a:r>
            <a:endParaRPr lang="en-US" altLang="ko-KR" sz="800" dirty="0">
              <a:solidFill>
                <a:srgbClr val="FFFFFF"/>
              </a:solidFill>
            </a:endParaRPr>
          </a:p>
        </p:txBody>
      </p:sp>
      <p:pic>
        <p:nvPicPr>
          <p:cNvPr id="8222" name="Picture 3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8574" y="3461575"/>
            <a:ext cx="1119188" cy="65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8223" name="Conector de seta reta 5"/>
          <p:cNvCxnSpPr>
            <a:cxnSpLocks noChangeShapeType="1"/>
          </p:cNvCxnSpPr>
          <p:nvPr/>
        </p:nvCxnSpPr>
        <p:spPr bwMode="auto">
          <a:xfrm>
            <a:off x="8425512" y="3867975"/>
            <a:ext cx="358775" cy="379412"/>
          </a:xfrm>
          <a:prstGeom prst="straightConnector1">
            <a:avLst/>
          </a:prstGeom>
          <a:noFill/>
          <a:ln w="3175" algn="ctr">
            <a:solidFill>
              <a:srgbClr val="0070C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224" name="Conector de seta reta 33"/>
          <p:cNvCxnSpPr>
            <a:cxnSpLocks noChangeShapeType="1"/>
          </p:cNvCxnSpPr>
          <p:nvPr/>
        </p:nvCxnSpPr>
        <p:spPr bwMode="auto">
          <a:xfrm flipH="1">
            <a:off x="8069912" y="4010850"/>
            <a:ext cx="96837" cy="236537"/>
          </a:xfrm>
          <a:prstGeom prst="straightConnector1">
            <a:avLst/>
          </a:prstGeom>
          <a:noFill/>
          <a:ln w="3175" algn="ctr">
            <a:solidFill>
              <a:srgbClr val="0070C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225" name="Conector de seta reta 36"/>
          <p:cNvCxnSpPr>
            <a:cxnSpLocks noChangeShapeType="1"/>
          </p:cNvCxnSpPr>
          <p:nvPr/>
        </p:nvCxnSpPr>
        <p:spPr bwMode="auto">
          <a:xfrm flipH="1">
            <a:off x="7109474" y="4010850"/>
            <a:ext cx="744538" cy="304800"/>
          </a:xfrm>
          <a:prstGeom prst="straightConnector1">
            <a:avLst/>
          </a:prstGeom>
          <a:noFill/>
          <a:ln w="3175" algn="ctr">
            <a:solidFill>
              <a:srgbClr val="0070C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226" name="Conector de seta reta 37"/>
          <p:cNvCxnSpPr>
            <a:cxnSpLocks noChangeShapeType="1"/>
          </p:cNvCxnSpPr>
          <p:nvPr/>
        </p:nvCxnSpPr>
        <p:spPr bwMode="auto">
          <a:xfrm flipH="1" flipV="1">
            <a:off x="7165037" y="3606037"/>
            <a:ext cx="731837" cy="222250"/>
          </a:xfrm>
          <a:prstGeom prst="straightConnector1">
            <a:avLst/>
          </a:prstGeom>
          <a:noFill/>
          <a:ln w="3175" algn="ctr">
            <a:solidFill>
              <a:srgbClr val="0070C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52" name="직사각형 45"/>
          <p:cNvSpPr/>
          <p:nvPr/>
        </p:nvSpPr>
        <p:spPr>
          <a:xfrm>
            <a:off x="8717415" y="3373307"/>
            <a:ext cx="740908" cy="784830"/>
          </a:xfrm>
          <a:prstGeom prst="rect">
            <a:avLst/>
          </a:prstGeom>
          <a:solidFill>
            <a:schemeClr val="bg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defRPr/>
            </a:pPr>
            <a:r>
              <a:rPr kumimoji="0" lang="en-US" altLang="ko-KR" sz="900" b="0" spc="-70" dirty="0">
                <a:ln>
                  <a:solidFill>
                    <a:srgbClr val="4F81BD">
                      <a:alpha val="0"/>
                    </a:srgbClr>
                  </a:solidFill>
                </a:ln>
                <a:solidFill>
                  <a:prstClr val="black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  <a:cs typeface="Arial" pitchFamily="34" charset="0"/>
              </a:rPr>
              <a:t>End  Items</a:t>
            </a:r>
          </a:p>
          <a:p>
            <a:pPr algn="r">
              <a:defRPr/>
            </a:pPr>
            <a:r>
              <a:rPr kumimoji="0" lang="en-US" altLang="ko-KR" sz="900" b="0" spc="-70" dirty="0">
                <a:ln>
                  <a:solidFill>
                    <a:srgbClr val="4F81BD">
                      <a:alpha val="0"/>
                    </a:srgbClr>
                  </a:solidFill>
                </a:ln>
                <a:solidFill>
                  <a:prstClr val="black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  <a:cs typeface="Arial" pitchFamily="34" charset="0"/>
              </a:rPr>
              <a:t>BR2    :  32</a:t>
            </a:r>
          </a:p>
          <a:p>
            <a:pPr algn="r">
              <a:defRPr/>
            </a:pPr>
            <a:r>
              <a:rPr kumimoji="0" lang="en-US" altLang="ko-KR" sz="900" b="0" spc="-70" dirty="0" err="1">
                <a:ln>
                  <a:solidFill>
                    <a:srgbClr val="4F81BD">
                      <a:alpha val="0"/>
                    </a:srgbClr>
                  </a:solidFill>
                </a:ln>
                <a:solidFill>
                  <a:prstClr val="black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  <a:cs typeface="Arial" pitchFamily="34" charset="0"/>
              </a:rPr>
              <a:t>GSb</a:t>
            </a:r>
            <a:r>
              <a:rPr kumimoji="0" lang="en-US" altLang="ko-KR" sz="900" b="0" spc="-70" dirty="0">
                <a:ln>
                  <a:solidFill>
                    <a:srgbClr val="4F81BD">
                      <a:alpha val="0"/>
                    </a:srgbClr>
                  </a:solidFill>
                </a:ln>
                <a:solidFill>
                  <a:prstClr val="black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  <a:cs typeface="Arial" pitchFamily="34" charset="0"/>
              </a:rPr>
              <a:t>   :    5</a:t>
            </a:r>
          </a:p>
          <a:p>
            <a:pPr algn="r">
              <a:defRPr/>
            </a:pPr>
            <a:r>
              <a:rPr kumimoji="0" lang="en-US" altLang="ko-KR" sz="900" b="0" spc="-70" dirty="0">
                <a:ln>
                  <a:solidFill>
                    <a:srgbClr val="4F81BD">
                      <a:alpha val="0"/>
                    </a:srgbClr>
                  </a:solidFill>
                </a:ln>
                <a:solidFill>
                  <a:prstClr val="black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  <a:cs typeface="Arial" pitchFamily="34" charset="0"/>
              </a:rPr>
              <a:t>SU2b  :    7</a:t>
            </a:r>
            <a:endParaRPr lang="pt-BR" altLang="ko-KR" sz="900" spc="-70" dirty="0">
              <a:ln>
                <a:solidFill>
                  <a:srgbClr val="4F81BD">
                    <a:alpha val="0"/>
                  </a:srgbClr>
                </a:solidFill>
              </a:ln>
              <a:solidFill>
                <a:prstClr val="black"/>
              </a:solidFill>
              <a:latin typeface="현대하모니 L" panose="02020603020101020101" pitchFamily="18" charset="-127"/>
              <a:ea typeface="현대하모니 L" panose="02020603020101020101" pitchFamily="18" charset="-127"/>
              <a:cs typeface="Arial" pitchFamily="34" charset="0"/>
            </a:endParaRPr>
          </a:p>
          <a:p>
            <a:pPr algn="r">
              <a:defRPr/>
            </a:pPr>
            <a:r>
              <a:rPr kumimoji="0" lang="en-US" altLang="ko-KR" sz="900" b="0" spc="-70" dirty="0">
                <a:ln>
                  <a:solidFill>
                    <a:srgbClr val="4F81BD">
                      <a:alpha val="0"/>
                    </a:srgbClr>
                  </a:solidFill>
                </a:ln>
                <a:solidFill>
                  <a:prstClr val="black"/>
                </a:solidFill>
                <a:latin typeface="현대하모니 L" panose="02020603020101020101" pitchFamily="18" charset="-127"/>
                <a:ea typeface="현대하모니 L" panose="02020603020101020101" pitchFamily="18" charset="-127"/>
                <a:cs typeface="Arial" pitchFamily="34" charset="0"/>
              </a:rPr>
              <a:t>  </a:t>
            </a:r>
          </a:p>
        </p:txBody>
      </p:sp>
      <p:sp>
        <p:nvSpPr>
          <p:cNvPr id="8228" name="Retângulo de cantos arredondados 85"/>
          <p:cNvSpPr>
            <a:spLocks noChangeArrowheads="1"/>
          </p:cNvSpPr>
          <p:nvPr/>
        </p:nvSpPr>
        <p:spPr bwMode="auto">
          <a:xfrm>
            <a:off x="3716338" y="1349375"/>
            <a:ext cx="736013" cy="238363"/>
          </a:xfrm>
          <a:prstGeom prst="roundRect">
            <a:avLst>
              <a:gd name="adj" fmla="val 16667"/>
            </a:avLst>
          </a:prstGeom>
          <a:solidFill>
            <a:srgbClr val="0070C0">
              <a:alpha val="63921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r>
              <a:rPr lang="en-US" altLang="ko-KR" sz="800" dirty="0">
                <a:solidFill>
                  <a:srgbClr val="FFFFFF"/>
                </a:solidFill>
              </a:rPr>
              <a:t>CKD Stock</a:t>
            </a:r>
          </a:p>
        </p:txBody>
      </p:sp>
      <p:pic>
        <p:nvPicPr>
          <p:cNvPr id="8229" name="Picture 8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00" t="24867" r="9972" b="38708"/>
          <a:stretch>
            <a:fillRect/>
          </a:stretch>
        </p:blipFill>
        <p:spPr bwMode="auto">
          <a:xfrm>
            <a:off x="5595239" y="1068388"/>
            <a:ext cx="3789859" cy="190499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8231" name="Retângulo de cantos arredondados 77"/>
          <p:cNvSpPr>
            <a:spLocks noChangeArrowheads="1"/>
          </p:cNvSpPr>
          <p:nvPr/>
        </p:nvSpPr>
        <p:spPr bwMode="auto">
          <a:xfrm>
            <a:off x="5881688" y="1971675"/>
            <a:ext cx="1117989" cy="238363"/>
          </a:xfrm>
          <a:prstGeom prst="roundRect">
            <a:avLst>
              <a:gd name="adj" fmla="val 16667"/>
            </a:avLst>
          </a:prstGeom>
          <a:solidFill>
            <a:srgbClr val="007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r>
              <a:rPr lang="en-US" altLang="ko-KR" sz="800" dirty="0" err="1">
                <a:solidFill>
                  <a:srgbClr val="FFFFFF"/>
                </a:solidFill>
              </a:rPr>
              <a:t>Linha</a:t>
            </a:r>
            <a:r>
              <a:rPr lang="en-US" altLang="ko-KR" sz="800" dirty="0">
                <a:solidFill>
                  <a:srgbClr val="FFFFFF"/>
                </a:solidFill>
              </a:rPr>
              <a:t> das </a:t>
            </a:r>
            <a:r>
              <a:rPr lang="en-US" altLang="ko-KR" sz="800" dirty="0" err="1">
                <a:solidFill>
                  <a:srgbClr val="FFFFFF"/>
                </a:solidFill>
              </a:rPr>
              <a:t>Prensas</a:t>
            </a:r>
            <a:endParaRPr lang="en-US" altLang="ko-KR" sz="800" dirty="0">
              <a:solidFill>
                <a:srgbClr val="FFFFFF"/>
              </a:solidFill>
            </a:endParaRPr>
          </a:p>
        </p:txBody>
      </p:sp>
      <p:sp>
        <p:nvSpPr>
          <p:cNvPr id="8232" name="Retângulo de cantos arredondados 78"/>
          <p:cNvSpPr>
            <a:spLocks noChangeArrowheads="1"/>
          </p:cNvSpPr>
          <p:nvPr/>
        </p:nvSpPr>
        <p:spPr bwMode="auto">
          <a:xfrm>
            <a:off x="5942013" y="2708275"/>
            <a:ext cx="1033021" cy="238363"/>
          </a:xfrm>
          <a:prstGeom prst="roundRect">
            <a:avLst>
              <a:gd name="adj" fmla="val 16667"/>
            </a:avLst>
          </a:prstGeom>
          <a:solidFill>
            <a:srgbClr val="007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r>
              <a:rPr lang="en-US" altLang="ko-KR" sz="800" dirty="0" err="1">
                <a:solidFill>
                  <a:srgbClr val="FFFFFF"/>
                </a:solidFill>
              </a:rPr>
              <a:t>Recebimento</a:t>
            </a:r>
            <a:r>
              <a:rPr lang="en-US" altLang="ko-KR" sz="800" dirty="0">
                <a:solidFill>
                  <a:srgbClr val="FFFFFF"/>
                </a:solidFill>
              </a:rPr>
              <a:t> MP</a:t>
            </a:r>
          </a:p>
        </p:txBody>
      </p:sp>
      <p:sp>
        <p:nvSpPr>
          <p:cNvPr id="8233" name="Retângulo de cantos arredondados 76"/>
          <p:cNvSpPr>
            <a:spLocks noChangeArrowheads="1"/>
          </p:cNvSpPr>
          <p:nvPr/>
        </p:nvSpPr>
        <p:spPr bwMode="auto">
          <a:xfrm>
            <a:off x="7578725" y="2320925"/>
            <a:ext cx="1219059" cy="238363"/>
          </a:xfrm>
          <a:prstGeom prst="roundRect">
            <a:avLst>
              <a:gd name="adj" fmla="val 16667"/>
            </a:avLst>
          </a:prstGeom>
          <a:solidFill>
            <a:srgbClr val="007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r>
              <a:rPr lang="en-US" altLang="ko-KR" sz="800" dirty="0" err="1">
                <a:solidFill>
                  <a:srgbClr val="FFFFFF"/>
                </a:solidFill>
              </a:rPr>
              <a:t>Linhas</a:t>
            </a:r>
            <a:r>
              <a:rPr lang="en-US" altLang="ko-KR" sz="800" dirty="0">
                <a:solidFill>
                  <a:srgbClr val="FFFFFF"/>
                </a:solidFill>
              </a:rPr>
              <a:t> de </a:t>
            </a:r>
            <a:r>
              <a:rPr lang="en-US" altLang="ko-KR" sz="800" dirty="0" err="1">
                <a:solidFill>
                  <a:srgbClr val="FFFFFF"/>
                </a:solidFill>
              </a:rPr>
              <a:t>Montagem</a:t>
            </a:r>
            <a:endParaRPr lang="en-US" altLang="ko-KR" sz="800" dirty="0">
              <a:solidFill>
                <a:srgbClr val="FFFFFF"/>
              </a:solidFill>
            </a:endParaRPr>
          </a:p>
        </p:txBody>
      </p:sp>
      <p:sp>
        <p:nvSpPr>
          <p:cNvPr id="8234" name="Retângulo de cantos arredondados 84"/>
          <p:cNvSpPr>
            <a:spLocks noChangeArrowheads="1"/>
          </p:cNvSpPr>
          <p:nvPr/>
        </p:nvSpPr>
        <p:spPr bwMode="auto">
          <a:xfrm>
            <a:off x="7539038" y="1298575"/>
            <a:ext cx="736013" cy="238363"/>
          </a:xfrm>
          <a:prstGeom prst="roundRect">
            <a:avLst>
              <a:gd name="adj" fmla="val 16667"/>
            </a:avLst>
          </a:prstGeom>
          <a:solidFill>
            <a:srgbClr val="007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r>
              <a:rPr lang="en-US" altLang="ko-KR" sz="800" dirty="0">
                <a:solidFill>
                  <a:srgbClr val="FFFFFF"/>
                </a:solidFill>
              </a:rPr>
              <a:t>CKD Stock</a:t>
            </a:r>
          </a:p>
        </p:txBody>
      </p:sp>
      <p:sp>
        <p:nvSpPr>
          <p:cNvPr id="8235" name="Retângulo de cantos arredondados 75"/>
          <p:cNvSpPr>
            <a:spLocks noChangeArrowheads="1"/>
          </p:cNvSpPr>
          <p:nvPr/>
        </p:nvSpPr>
        <p:spPr bwMode="auto">
          <a:xfrm rot="-5400000">
            <a:off x="8992172" y="2038231"/>
            <a:ext cx="721167" cy="238363"/>
          </a:xfrm>
          <a:prstGeom prst="roundRect">
            <a:avLst>
              <a:gd name="adj" fmla="val 16667"/>
            </a:avLst>
          </a:prstGeom>
          <a:solidFill>
            <a:srgbClr val="007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r>
              <a:rPr lang="en-US" altLang="ko-KR" sz="800" dirty="0">
                <a:solidFill>
                  <a:srgbClr val="FFFFFF"/>
                </a:solidFill>
              </a:rPr>
              <a:t>Expedição</a:t>
            </a:r>
          </a:p>
        </p:txBody>
      </p:sp>
    </p:spTree>
    <p:extLst>
      <p:ext uri="{BB962C8B-B14F-4D97-AF65-F5344CB8AC3E}">
        <p14:creationId xmlns:p14="http://schemas.microsoft.com/office/powerpoint/2010/main" val="34028320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/>
          <p:cNvSpPr>
            <a:spLocks noChangeArrowheads="1"/>
          </p:cNvSpPr>
          <p:nvPr/>
        </p:nvSpPr>
        <p:spPr bwMode="auto">
          <a:xfrm>
            <a:off x="410369" y="267827"/>
            <a:ext cx="7643812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>
              <a:defRPr/>
            </a:pPr>
            <a:r>
              <a:rPr lang="pt-BR" altLang="ko-KR" sz="2000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  <a:sym typeface="Wingdings 2" panose="05020102010507070707" pitchFamily="18" charset="2"/>
              </a:rPr>
              <a:t>PRINCIPAIS PRODUTOS : </a:t>
            </a:r>
            <a:r>
              <a:rPr lang="en-US" altLang="ko-KR" sz="2000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PORTFOLIO HYUNDAI</a:t>
            </a:r>
          </a:p>
        </p:txBody>
      </p:sp>
      <p:pic>
        <p:nvPicPr>
          <p:cNvPr id="24581" name="Picture 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7350" y="2401888"/>
            <a:ext cx="4130675" cy="2417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4582" name="그룹 60"/>
          <p:cNvGrpSpPr>
            <a:grpSpLocks/>
          </p:cNvGrpSpPr>
          <p:nvPr/>
        </p:nvGrpSpPr>
        <p:grpSpPr bwMode="auto">
          <a:xfrm>
            <a:off x="7916863" y="2378075"/>
            <a:ext cx="1270000" cy="1355725"/>
            <a:chOff x="7993320" y="2378221"/>
            <a:chExt cx="1270000" cy="1356364"/>
          </a:xfrm>
        </p:grpSpPr>
        <p:pic>
          <p:nvPicPr>
            <p:cNvPr id="9257" name="Picture 6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7993320" y="2378221"/>
              <a:ext cx="1270000" cy="11382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258" name="모서리가 둥근 직사각형 16"/>
            <p:cNvSpPr>
              <a:spLocks noChangeArrowheads="1"/>
            </p:cNvSpPr>
            <p:nvPr/>
          </p:nvSpPr>
          <p:spPr bwMode="auto">
            <a:xfrm>
              <a:off x="8131004" y="3433626"/>
              <a:ext cx="1117101" cy="300959"/>
            </a:xfrm>
            <a:prstGeom prst="roundRect">
              <a:avLst>
                <a:gd name="adj" fmla="val 166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5875" algn="ctr">
                  <a:solidFill>
                    <a:srgbClr val="000000"/>
                  </a:solidFill>
                  <a:round/>
                  <a:headEnd/>
                  <a:tailEnd type="triangle" w="med" len="med"/>
                </a14:hiddenLine>
              </a:ext>
            </a:extLst>
          </p:spPr>
          <p:txBody>
            <a:bodyPr wrap="none" lIns="50400" tIns="43200" rIns="50400" bIns="43200" anchor="ctr">
              <a:spAutoFit/>
            </a:bodyPr>
            <a:lstStyle>
              <a:lvl1pPr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eaLnBrk="1" hangingPunct="1"/>
              <a:r>
                <a:rPr kumimoji="0" lang="en-US" altLang="ko-KR" sz="1200">
                  <a:solidFill>
                    <a:srgbClr val="474747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rPr>
                <a:t>BACK COMPL</a:t>
              </a:r>
              <a:endParaRPr kumimoji="0" lang="ko-KR" altLang="en-US" sz="1200">
                <a:solidFill>
                  <a:srgbClr val="474747"/>
                </a:solidFill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</p:grpSp>
      <p:grpSp>
        <p:nvGrpSpPr>
          <p:cNvPr id="24583" name="그룹 50"/>
          <p:cNvGrpSpPr>
            <a:grpSpLocks/>
          </p:cNvGrpSpPr>
          <p:nvPr/>
        </p:nvGrpSpPr>
        <p:grpSpPr bwMode="auto">
          <a:xfrm>
            <a:off x="7458075" y="1123950"/>
            <a:ext cx="1300163" cy="1179513"/>
            <a:chOff x="7458238" y="1021368"/>
            <a:chExt cx="1370549" cy="1243634"/>
          </a:xfrm>
        </p:grpSpPr>
        <p:pic>
          <p:nvPicPr>
            <p:cNvPr id="9255" name="Picture 15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71472" y="1021368"/>
              <a:ext cx="466725" cy="9810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256" name="모서리가 둥근 직사각형 17"/>
            <p:cNvSpPr>
              <a:spLocks noChangeArrowheads="1"/>
            </p:cNvSpPr>
            <p:nvPr/>
          </p:nvSpPr>
          <p:spPr bwMode="auto">
            <a:xfrm>
              <a:off x="7458238" y="1947851"/>
              <a:ext cx="1370549" cy="317151"/>
            </a:xfrm>
            <a:prstGeom prst="roundRect">
              <a:avLst>
                <a:gd name="adj" fmla="val 166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5875" algn="ctr">
                  <a:solidFill>
                    <a:srgbClr val="000000"/>
                  </a:solidFill>
                  <a:round/>
                  <a:headEnd/>
                  <a:tailEnd type="triangle" w="med" len="med"/>
                </a14:hiddenLine>
              </a:ext>
            </a:extLst>
          </p:spPr>
          <p:txBody>
            <a:bodyPr wrap="none" lIns="50400" tIns="43200" rIns="50400" bIns="43200" anchor="ctr">
              <a:spAutoFit/>
            </a:bodyPr>
            <a:lstStyle>
              <a:lvl1pPr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eaLnBrk="1" hangingPunct="1"/>
              <a:r>
                <a:rPr kumimoji="0" lang="en-US" altLang="ko-KR" sz="1200">
                  <a:solidFill>
                    <a:srgbClr val="474747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rPr>
                <a:t>EXTN RR S/OTR</a:t>
              </a:r>
              <a:endParaRPr kumimoji="0" lang="ko-KR" altLang="en-US" sz="1200">
                <a:solidFill>
                  <a:srgbClr val="474747"/>
                </a:solidFill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</p:grpSp>
      <p:grpSp>
        <p:nvGrpSpPr>
          <p:cNvPr id="24584" name="그룹 61"/>
          <p:cNvGrpSpPr>
            <a:grpSpLocks/>
          </p:cNvGrpSpPr>
          <p:nvPr/>
        </p:nvGrpSpPr>
        <p:grpSpPr bwMode="auto">
          <a:xfrm>
            <a:off x="8012113" y="3913188"/>
            <a:ext cx="1195387" cy="1450975"/>
            <a:chOff x="8087364" y="3912736"/>
            <a:chExt cx="1195075" cy="1452205"/>
          </a:xfrm>
        </p:grpSpPr>
        <p:pic>
          <p:nvPicPr>
            <p:cNvPr id="9253" name="Picture 17"/>
            <p:cNvPicPr>
              <a:picLocks noChangeAspect="1" noChangeArrowheads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87364" y="3912736"/>
              <a:ext cx="1093788" cy="12604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254" name="모서리가 둥근 직사각형 18"/>
            <p:cNvSpPr>
              <a:spLocks noChangeArrowheads="1"/>
            </p:cNvSpPr>
            <p:nvPr/>
          </p:nvSpPr>
          <p:spPr bwMode="auto">
            <a:xfrm>
              <a:off x="8143706" y="5063807"/>
              <a:ext cx="1138733" cy="301134"/>
            </a:xfrm>
            <a:prstGeom prst="roundRect">
              <a:avLst>
                <a:gd name="adj" fmla="val 166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5875" algn="ctr">
                  <a:solidFill>
                    <a:srgbClr val="000000"/>
                  </a:solidFill>
                  <a:round/>
                  <a:headEnd/>
                  <a:tailEnd type="triangle" w="med" len="med"/>
                </a14:hiddenLine>
              </a:ext>
            </a:extLst>
          </p:spPr>
          <p:txBody>
            <a:bodyPr wrap="none" lIns="50400" tIns="43200" rIns="50400" bIns="43200" anchor="ctr">
              <a:spAutoFit/>
            </a:bodyPr>
            <a:lstStyle>
              <a:lvl1pPr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eaLnBrk="1" hangingPunct="1"/>
              <a:r>
                <a:rPr kumimoji="0" lang="en-US" altLang="ko-KR" sz="1200">
                  <a:solidFill>
                    <a:srgbClr val="474747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rPr>
                <a:t>QTR INR LWR</a:t>
              </a:r>
              <a:endParaRPr kumimoji="0" lang="ko-KR" altLang="en-US" sz="1200">
                <a:solidFill>
                  <a:srgbClr val="474747"/>
                </a:solidFill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</p:grpSp>
      <p:grpSp>
        <p:nvGrpSpPr>
          <p:cNvPr id="24585" name="그룹 52"/>
          <p:cNvGrpSpPr>
            <a:grpSpLocks/>
          </p:cNvGrpSpPr>
          <p:nvPr/>
        </p:nvGrpSpPr>
        <p:grpSpPr bwMode="auto">
          <a:xfrm>
            <a:off x="4232275" y="803275"/>
            <a:ext cx="1065213" cy="1508125"/>
            <a:chOff x="4232080" y="692696"/>
            <a:chExt cx="1122721" cy="1590409"/>
          </a:xfrm>
        </p:grpSpPr>
        <p:pic>
          <p:nvPicPr>
            <p:cNvPr id="9251" name="Picture 9"/>
            <p:cNvPicPr>
              <a:picLocks noChangeAspect="1" noChangeArrowheads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253240" y="692696"/>
              <a:ext cx="876094" cy="13168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252" name="모서리가 둥근 직사각형 19"/>
            <p:cNvSpPr>
              <a:spLocks noChangeArrowheads="1"/>
            </p:cNvSpPr>
            <p:nvPr/>
          </p:nvSpPr>
          <p:spPr bwMode="auto">
            <a:xfrm>
              <a:off x="4232080" y="1965996"/>
              <a:ext cx="1122721" cy="317109"/>
            </a:xfrm>
            <a:prstGeom prst="roundRect">
              <a:avLst>
                <a:gd name="adj" fmla="val 166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5875" algn="ctr">
                  <a:solidFill>
                    <a:srgbClr val="000000"/>
                  </a:solidFill>
                  <a:round/>
                  <a:headEnd/>
                  <a:tailEnd type="triangle" w="med" len="med"/>
                </a14:hiddenLine>
              </a:ext>
            </a:extLst>
          </p:spPr>
          <p:txBody>
            <a:bodyPr wrap="none" lIns="50400" tIns="43200" rIns="50400" bIns="43200" anchor="ctr">
              <a:spAutoFit/>
            </a:bodyPr>
            <a:lstStyle>
              <a:lvl1pPr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eaLnBrk="1" hangingPunct="1"/>
              <a:r>
                <a:rPr kumimoji="0" lang="en-US" altLang="ko-KR" sz="1200">
                  <a:solidFill>
                    <a:srgbClr val="474747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rPr>
                <a:t>CTR PLR INR</a:t>
              </a:r>
              <a:endParaRPr kumimoji="0" lang="ko-KR" altLang="en-US" sz="1200">
                <a:solidFill>
                  <a:srgbClr val="474747"/>
                </a:solidFill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</p:grpSp>
      <p:grpSp>
        <p:nvGrpSpPr>
          <p:cNvPr id="24586" name="그룹 55"/>
          <p:cNvGrpSpPr>
            <a:grpSpLocks/>
          </p:cNvGrpSpPr>
          <p:nvPr/>
        </p:nvGrpSpPr>
        <p:grpSpPr bwMode="auto">
          <a:xfrm>
            <a:off x="796925" y="3209925"/>
            <a:ext cx="1319213" cy="781050"/>
            <a:chOff x="622360" y="3068960"/>
            <a:chExt cx="1209472" cy="716232"/>
          </a:xfrm>
        </p:grpSpPr>
        <p:pic>
          <p:nvPicPr>
            <p:cNvPr id="9249" name="Picture 13"/>
            <p:cNvPicPr>
              <a:picLocks noChangeAspect="1" noChangeArrowheads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2360" y="3068960"/>
              <a:ext cx="1190801" cy="4705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250" name="모서리가 둥근 직사각형 20"/>
            <p:cNvSpPr>
              <a:spLocks noChangeArrowheads="1"/>
            </p:cNvSpPr>
            <p:nvPr/>
          </p:nvSpPr>
          <p:spPr bwMode="auto">
            <a:xfrm>
              <a:off x="655387" y="3509512"/>
              <a:ext cx="1176445" cy="275680"/>
            </a:xfrm>
            <a:prstGeom prst="roundRect">
              <a:avLst>
                <a:gd name="adj" fmla="val 166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5875" algn="ctr">
                  <a:solidFill>
                    <a:srgbClr val="000000"/>
                  </a:solidFill>
                  <a:round/>
                  <a:headEnd/>
                  <a:tailEnd type="triangle" w="med" len="med"/>
                </a14:hiddenLine>
              </a:ext>
            </a:extLst>
          </p:spPr>
          <p:txBody>
            <a:bodyPr wrap="none" lIns="50400" tIns="43200" rIns="50400" bIns="43200" anchor="ctr">
              <a:spAutoFit/>
            </a:bodyPr>
            <a:lstStyle>
              <a:lvl1pPr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eaLnBrk="1" hangingPunct="1"/>
              <a:r>
                <a:rPr kumimoji="0" lang="en-US" altLang="ko-KR" sz="1200">
                  <a:solidFill>
                    <a:srgbClr val="474747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rPr>
                <a:t>RAD. SUPT UPR</a:t>
              </a:r>
              <a:endParaRPr kumimoji="0" lang="ko-KR" altLang="en-US" sz="1200">
                <a:solidFill>
                  <a:srgbClr val="474747"/>
                </a:solidFill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</p:grpSp>
      <p:grpSp>
        <p:nvGrpSpPr>
          <p:cNvPr id="24587" name="그룹 57"/>
          <p:cNvGrpSpPr>
            <a:grpSpLocks/>
          </p:cNvGrpSpPr>
          <p:nvPr/>
        </p:nvGrpSpPr>
        <p:grpSpPr bwMode="auto">
          <a:xfrm>
            <a:off x="825500" y="5149850"/>
            <a:ext cx="2317750" cy="1320800"/>
            <a:chOff x="824672" y="5056078"/>
            <a:chExt cx="2318509" cy="1322001"/>
          </a:xfrm>
        </p:grpSpPr>
        <p:pic>
          <p:nvPicPr>
            <p:cNvPr id="9247" name="Picture 2"/>
            <p:cNvPicPr>
              <a:picLocks noChangeAspect="1" noChangeArrowheads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4672" y="5056078"/>
              <a:ext cx="2016224" cy="11203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248" name="모서리가 둥근 직사각형 21"/>
            <p:cNvSpPr>
              <a:spLocks noChangeArrowheads="1"/>
            </p:cNvSpPr>
            <p:nvPr/>
          </p:nvSpPr>
          <p:spPr bwMode="auto">
            <a:xfrm>
              <a:off x="1147245" y="6077080"/>
              <a:ext cx="1995936" cy="300999"/>
            </a:xfrm>
            <a:prstGeom prst="roundRect">
              <a:avLst>
                <a:gd name="adj" fmla="val 166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5875" algn="ctr">
                  <a:solidFill>
                    <a:srgbClr val="000000"/>
                  </a:solidFill>
                  <a:round/>
                  <a:headEnd/>
                  <a:tailEnd type="triangle" w="med" len="med"/>
                </a14:hiddenLine>
              </a:ext>
            </a:extLst>
          </p:spPr>
          <p:txBody>
            <a:bodyPr wrap="none" lIns="50400" tIns="43200" rIns="50400" bIns="43200" anchor="ctr">
              <a:spAutoFit/>
            </a:bodyPr>
            <a:lstStyle>
              <a:lvl1pPr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eaLnBrk="1" hangingPunct="1"/>
              <a:r>
                <a:rPr kumimoji="0" lang="en-US" altLang="ko-KR" sz="1200">
                  <a:solidFill>
                    <a:srgbClr val="474747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rPr>
                <a:t>F/APRON &amp; MBR COMPL</a:t>
              </a:r>
              <a:endParaRPr kumimoji="0" lang="ko-KR" altLang="en-US" sz="1200">
                <a:solidFill>
                  <a:srgbClr val="474747"/>
                </a:solidFill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</p:grpSp>
      <p:grpSp>
        <p:nvGrpSpPr>
          <p:cNvPr id="24588" name="그룹 54"/>
          <p:cNvGrpSpPr>
            <a:grpSpLocks/>
          </p:cNvGrpSpPr>
          <p:nvPr/>
        </p:nvGrpSpPr>
        <p:grpSpPr bwMode="auto">
          <a:xfrm>
            <a:off x="663575" y="1631950"/>
            <a:ext cx="1584325" cy="1570038"/>
            <a:chOff x="488504" y="1556792"/>
            <a:chExt cx="1452236" cy="1439435"/>
          </a:xfrm>
        </p:grpSpPr>
        <p:pic>
          <p:nvPicPr>
            <p:cNvPr id="9245" name="Picture 5"/>
            <p:cNvPicPr>
              <a:picLocks noChangeAspect="1" noChangeArrowheads="1"/>
            </p:cNvPicPr>
            <p:nvPr/>
          </p:nvPicPr>
          <p:blipFill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88504" y="1556792"/>
              <a:ext cx="1452236" cy="12245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246" name="모서리가 둥근 직사각형 22"/>
            <p:cNvSpPr>
              <a:spLocks noChangeArrowheads="1"/>
            </p:cNvSpPr>
            <p:nvPr/>
          </p:nvSpPr>
          <p:spPr bwMode="auto">
            <a:xfrm>
              <a:off x="962983" y="2720554"/>
              <a:ext cx="508237" cy="275673"/>
            </a:xfrm>
            <a:prstGeom prst="roundRect">
              <a:avLst>
                <a:gd name="adj" fmla="val 166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5875" algn="ctr">
                  <a:solidFill>
                    <a:srgbClr val="000000"/>
                  </a:solidFill>
                  <a:round/>
                  <a:headEnd/>
                  <a:tailEnd type="triangle" w="med" len="med"/>
                </a14:hiddenLine>
              </a:ext>
            </a:extLst>
          </p:spPr>
          <p:txBody>
            <a:bodyPr wrap="none" lIns="50400" tIns="43200" rIns="50400" bIns="43200" anchor="ctr">
              <a:spAutoFit/>
            </a:bodyPr>
            <a:lstStyle>
              <a:lvl1pPr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eaLnBrk="1" hangingPunct="1"/>
              <a:r>
                <a:rPr kumimoji="0" lang="en-US" altLang="ko-KR" sz="1200">
                  <a:solidFill>
                    <a:srgbClr val="474747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rPr>
                <a:t>DASH</a:t>
              </a:r>
              <a:endParaRPr kumimoji="0" lang="ko-KR" altLang="en-US" sz="1200">
                <a:solidFill>
                  <a:srgbClr val="474747"/>
                </a:solidFill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</p:grpSp>
      <p:grpSp>
        <p:nvGrpSpPr>
          <p:cNvPr id="24589" name="그룹 56"/>
          <p:cNvGrpSpPr>
            <a:grpSpLocks/>
          </p:cNvGrpSpPr>
          <p:nvPr/>
        </p:nvGrpSpPr>
        <p:grpSpPr bwMode="auto">
          <a:xfrm>
            <a:off x="782638" y="4006850"/>
            <a:ext cx="1333500" cy="723900"/>
            <a:chOff x="607463" y="3861048"/>
            <a:chExt cx="1222350" cy="664076"/>
          </a:xfrm>
        </p:grpSpPr>
        <p:pic>
          <p:nvPicPr>
            <p:cNvPr id="9243" name="Picture 14"/>
            <p:cNvPicPr>
              <a:picLocks noChangeAspect="1" noChangeArrowheads="1"/>
            </p:cNvPicPr>
            <p:nvPr/>
          </p:nvPicPr>
          <p:blipFill>
            <a:blip r:embed="rId10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7463" y="3861048"/>
              <a:ext cx="1207665" cy="4233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244" name="모서리가 둥근 직사각형 23"/>
            <p:cNvSpPr>
              <a:spLocks noChangeArrowheads="1"/>
            </p:cNvSpPr>
            <p:nvPr/>
          </p:nvSpPr>
          <p:spPr bwMode="auto">
            <a:xfrm>
              <a:off x="633769" y="4249157"/>
              <a:ext cx="1196044" cy="275967"/>
            </a:xfrm>
            <a:prstGeom prst="roundRect">
              <a:avLst>
                <a:gd name="adj" fmla="val 166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5875" algn="ctr">
                  <a:solidFill>
                    <a:srgbClr val="000000"/>
                  </a:solidFill>
                  <a:round/>
                  <a:headEnd/>
                  <a:tailEnd type="triangle" w="med" len="med"/>
                </a14:hiddenLine>
              </a:ext>
            </a:extLst>
          </p:spPr>
          <p:txBody>
            <a:bodyPr wrap="none" lIns="50400" tIns="43200" rIns="50400" bIns="43200" anchor="ctr">
              <a:spAutoFit/>
            </a:bodyPr>
            <a:lstStyle>
              <a:lvl1pPr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eaLnBrk="1" hangingPunct="1"/>
              <a:r>
                <a:rPr kumimoji="0" lang="en-US" altLang="ko-KR" sz="1200">
                  <a:solidFill>
                    <a:srgbClr val="474747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rPr>
                <a:t>RAD. SUPT LWR</a:t>
              </a:r>
              <a:endParaRPr kumimoji="0" lang="ko-KR" altLang="en-US" sz="1200">
                <a:solidFill>
                  <a:srgbClr val="474747"/>
                </a:solidFill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</p:grpSp>
      <p:grpSp>
        <p:nvGrpSpPr>
          <p:cNvPr id="24590" name="그룹 53"/>
          <p:cNvGrpSpPr>
            <a:grpSpLocks/>
          </p:cNvGrpSpPr>
          <p:nvPr/>
        </p:nvGrpSpPr>
        <p:grpSpPr bwMode="auto">
          <a:xfrm>
            <a:off x="2863850" y="979488"/>
            <a:ext cx="966788" cy="1322387"/>
            <a:chOff x="2863468" y="908720"/>
            <a:chExt cx="1018405" cy="1395446"/>
          </a:xfrm>
        </p:grpSpPr>
        <p:pic>
          <p:nvPicPr>
            <p:cNvPr id="9241" name="Picture 10"/>
            <p:cNvPicPr>
              <a:picLocks noChangeAspect="1" noChangeArrowheads="1"/>
            </p:cNvPicPr>
            <p:nvPr/>
          </p:nvPicPr>
          <p:blipFill>
            <a:blip r:embed="rId1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2885717" y="908720"/>
              <a:ext cx="791459" cy="11878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242" name="모서리가 둥근 직사각형 24"/>
            <p:cNvSpPr>
              <a:spLocks noChangeArrowheads="1"/>
            </p:cNvSpPr>
            <p:nvPr/>
          </p:nvSpPr>
          <p:spPr bwMode="auto">
            <a:xfrm>
              <a:off x="2863468" y="1986823"/>
              <a:ext cx="1018405" cy="317343"/>
            </a:xfrm>
            <a:prstGeom prst="roundRect">
              <a:avLst>
                <a:gd name="adj" fmla="val 166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5875" algn="ctr">
                  <a:solidFill>
                    <a:srgbClr val="000000"/>
                  </a:solidFill>
                  <a:round/>
                  <a:headEnd/>
                  <a:tailEnd type="triangle" w="med" len="med"/>
                </a14:hiddenLine>
              </a:ext>
            </a:extLst>
          </p:spPr>
          <p:txBody>
            <a:bodyPr wrap="none" lIns="50400" tIns="43200" rIns="50400" bIns="43200" anchor="ctr">
              <a:spAutoFit/>
            </a:bodyPr>
            <a:lstStyle>
              <a:lvl1pPr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eaLnBrk="1" hangingPunct="1"/>
              <a:r>
                <a:rPr kumimoji="0" lang="en-US" altLang="ko-KR" sz="1200">
                  <a:solidFill>
                    <a:srgbClr val="474747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rPr>
                <a:t>FR PLR INR</a:t>
              </a:r>
              <a:endParaRPr kumimoji="0" lang="ko-KR" altLang="en-US" sz="1200">
                <a:solidFill>
                  <a:srgbClr val="474747"/>
                </a:solidFill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</p:grpSp>
      <p:grpSp>
        <p:nvGrpSpPr>
          <p:cNvPr id="24591" name="그룹 58"/>
          <p:cNvGrpSpPr>
            <a:grpSpLocks/>
          </p:cNvGrpSpPr>
          <p:nvPr/>
        </p:nvGrpSpPr>
        <p:grpSpPr bwMode="auto">
          <a:xfrm>
            <a:off x="3008313" y="5033963"/>
            <a:ext cx="1979612" cy="1427162"/>
            <a:chOff x="3008784" y="4940504"/>
            <a:chExt cx="1978459" cy="1428037"/>
          </a:xfrm>
        </p:grpSpPr>
        <p:pic>
          <p:nvPicPr>
            <p:cNvPr id="9239" name="Picture 4"/>
            <p:cNvPicPr>
              <a:picLocks noChangeAspect="1" noChangeArrowheads="1"/>
            </p:cNvPicPr>
            <p:nvPr/>
          </p:nvPicPr>
          <p:blipFill>
            <a:blip r:embed="rId1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08784" y="4940504"/>
              <a:ext cx="1978459" cy="11699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240" name="모서리가 둥근 직사각형 25"/>
            <p:cNvSpPr>
              <a:spLocks noChangeArrowheads="1"/>
            </p:cNvSpPr>
            <p:nvPr/>
          </p:nvSpPr>
          <p:spPr bwMode="auto">
            <a:xfrm>
              <a:off x="3670082" y="6067567"/>
              <a:ext cx="731341" cy="300974"/>
            </a:xfrm>
            <a:prstGeom prst="roundRect">
              <a:avLst>
                <a:gd name="adj" fmla="val 166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5875" algn="ctr">
                  <a:solidFill>
                    <a:srgbClr val="000000"/>
                  </a:solidFill>
                  <a:round/>
                  <a:headEnd/>
                  <a:tailEnd type="triangle" w="med" len="med"/>
                </a14:hiddenLine>
              </a:ext>
            </a:extLst>
          </p:spPr>
          <p:txBody>
            <a:bodyPr wrap="none" lIns="50400" tIns="43200" rIns="50400" bIns="43200" anchor="ctr">
              <a:spAutoFit/>
            </a:bodyPr>
            <a:lstStyle>
              <a:lvl1pPr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eaLnBrk="1" hangingPunct="1"/>
              <a:r>
                <a:rPr kumimoji="0" lang="en-US" altLang="ko-KR" sz="1200">
                  <a:solidFill>
                    <a:srgbClr val="474747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rPr>
                <a:t>CTR FLR</a:t>
              </a:r>
              <a:endParaRPr kumimoji="0" lang="ko-KR" altLang="en-US" sz="1200">
                <a:solidFill>
                  <a:srgbClr val="474747"/>
                </a:solidFill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</p:grpSp>
      <p:grpSp>
        <p:nvGrpSpPr>
          <p:cNvPr id="24592" name="그룹 62"/>
          <p:cNvGrpSpPr>
            <a:grpSpLocks/>
          </p:cNvGrpSpPr>
          <p:nvPr/>
        </p:nvGrpSpPr>
        <p:grpSpPr bwMode="auto">
          <a:xfrm>
            <a:off x="7616825" y="5475288"/>
            <a:ext cx="1868488" cy="669925"/>
            <a:chOff x="7693024" y="5475634"/>
            <a:chExt cx="1868488" cy="670061"/>
          </a:xfrm>
        </p:grpSpPr>
        <p:pic>
          <p:nvPicPr>
            <p:cNvPr id="9237" name="Picture 8"/>
            <p:cNvPicPr>
              <a:picLocks noChangeAspect="1" noChangeArrowheads="1"/>
            </p:cNvPicPr>
            <p:nvPr/>
          </p:nvPicPr>
          <p:blipFill>
            <a:blip r:embed="rId1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93024" y="5475634"/>
              <a:ext cx="1868488" cy="4016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238" name="모서리가 둥근 직사각형 26"/>
            <p:cNvSpPr>
              <a:spLocks noChangeArrowheads="1"/>
            </p:cNvSpPr>
            <p:nvPr/>
          </p:nvSpPr>
          <p:spPr bwMode="auto">
            <a:xfrm>
              <a:off x="8237380" y="5845057"/>
              <a:ext cx="899802" cy="300638"/>
            </a:xfrm>
            <a:prstGeom prst="roundRect">
              <a:avLst>
                <a:gd name="adj" fmla="val 166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5875" algn="ctr">
                  <a:solidFill>
                    <a:srgbClr val="000000"/>
                  </a:solidFill>
                  <a:round/>
                  <a:headEnd/>
                  <a:tailEnd type="triangle" w="med" len="med"/>
                </a14:hiddenLine>
              </a:ext>
            </a:extLst>
          </p:spPr>
          <p:txBody>
            <a:bodyPr wrap="none" lIns="50400" tIns="43200" rIns="50400" bIns="43200" anchor="ctr">
              <a:spAutoFit/>
            </a:bodyPr>
            <a:lstStyle>
              <a:lvl1pPr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eaLnBrk="1" hangingPunct="1"/>
              <a:r>
                <a:rPr kumimoji="0" lang="en-US" altLang="ko-KR" sz="1200">
                  <a:solidFill>
                    <a:srgbClr val="474747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rPr>
                <a:t>S/SILL INR</a:t>
              </a:r>
              <a:endParaRPr kumimoji="0" lang="ko-KR" altLang="en-US" sz="1200">
                <a:solidFill>
                  <a:srgbClr val="474747"/>
                </a:solidFill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</p:grpSp>
      <p:grpSp>
        <p:nvGrpSpPr>
          <p:cNvPr id="24593" name="그룹 59"/>
          <p:cNvGrpSpPr>
            <a:grpSpLocks/>
          </p:cNvGrpSpPr>
          <p:nvPr/>
        </p:nvGrpSpPr>
        <p:grpSpPr bwMode="auto">
          <a:xfrm>
            <a:off x="5168900" y="4808538"/>
            <a:ext cx="1944688" cy="1655762"/>
            <a:chOff x="5169024" y="4715138"/>
            <a:chExt cx="1944216" cy="1656525"/>
          </a:xfrm>
        </p:grpSpPr>
        <p:pic>
          <p:nvPicPr>
            <p:cNvPr id="9235" name="Picture 3"/>
            <p:cNvPicPr>
              <a:picLocks noChangeAspect="1" noChangeArrowheads="1"/>
            </p:cNvPicPr>
            <p:nvPr/>
          </p:nvPicPr>
          <p:blipFill>
            <a:blip r:embed="rId1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5169024" y="4715138"/>
              <a:ext cx="1944216" cy="15009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236" name="모서리가 둥근 직사각형 27"/>
            <p:cNvSpPr>
              <a:spLocks noChangeArrowheads="1"/>
            </p:cNvSpPr>
            <p:nvPr/>
          </p:nvSpPr>
          <p:spPr bwMode="auto">
            <a:xfrm>
              <a:off x="5889669" y="6070797"/>
              <a:ext cx="641701" cy="300866"/>
            </a:xfrm>
            <a:prstGeom prst="roundRect">
              <a:avLst>
                <a:gd name="adj" fmla="val 166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5875" algn="ctr">
                  <a:solidFill>
                    <a:srgbClr val="000000"/>
                  </a:solidFill>
                  <a:round/>
                  <a:headEnd/>
                  <a:tailEnd type="triangle" w="med" len="med"/>
                </a14:hiddenLine>
              </a:ext>
            </a:extLst>
          </p:spPr>
          <p:txBody>
            <a:bodyPr wrap="none" lIns="50400" tIns="43200" rIns="50400" bIns="43200" anchor="ctr">
              <a:spAutoFit/>
            </a:bodyPr>
            <a:lstStyle>
              <a:lvl1pPr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eaLnBrk="1" hangingPunct="1"/>
              <a:r>
                <a:rPr kumimoji="0" lang="en-US" altLang="ko-KR" sz="1200">
                  <a:solidFill>
                    <a:srgbClr val="474747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rPr>
                <a:t>RR FLR</a:t>
              </a:r>
              <a:endParaRPr kumimoji="0" lang="ko-KR" altLang="en-US" sz="1200">
                <a:solidFill>
                  <a:srgbClr val="474747"/>
                </a:solidFill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</p:grpSp>
      <p:grpSp>
        <p:nvGrpSpPr>
          <p:cNvPr id="24594" name="그룹 51"/>
          <p:cNvGrpSpPr>
            <a:grpSpLocks/>
          </p:cNvGrpSpPr>
          <p:nvPr/>
        </p:nvGrpSpPr>
        <p:grpSpPr bwMode="auto">
          <a:xfrm>
            <a:off x="5997575" y="1209675"/>
            <a:ext cx="1116013" cy="1101725"/>
            <a:chOff x="5997530" y="980728"/>
            <a:chExt cx="1176502" cy="1161578"/>
          </a:xfrm>
        </p:grpSpPr>
        <p:pic>
          <p:nvPicPr>
            <p:cNvPr id="9233" name="Picture 16"/>
            <p:cNvPicPr>
              <a:picLocks noChangeAspect="1" noChangeArrowheads="1"/>
            </p:cNvPicPr>
            <p:nvPr/>
          </p:nvPicPr>
          <p:blipFill>
            <a:blip r:embed="rId1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047522" y="980728"/>
              <a:ext cx="829730" cy="10066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234" name="모서리가 둥근 직사각형 28"/>
            <p:cNvSpPr>
              <a:spLocks noChangeArrowheads="1"/>
            </p:cNvSpPr>
            <p:nvPr/>
          </p:nvSpPr>
          <p:spPr bwMode="auto">
            <a:xfrm>
              <a:off x="5997530" y="1825297"/>
              <a:ext cx="1176502" cy="317009"/>
            </a:xfrm>
            <a:prstGeom prst="roundRect">
              <a:avLst>
                <a:gd name="adj" fmla="val 166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5875" algn="ctr">
                  <a:solidFill>
                    <a:srgbClr val="000000"/>
                  </a:solidFill>
                  <a:round/>
                  <a:headEnd/>
                  <a:tailEnd type="triangle" w="med" len="med"/>
                </a14:hiddenLine>
              </a:ext>
            </a:extLst>
          </p:spPr>
          <p:txBody>
            <a:bodyPr wrap="none" lIns="50400" tIns="43200" rIns="50400" bIns="43200" anchor="ctr">
              <a:spAutoFit/>
            </a:bodyPr>
            <a:lstStyle>
              <a:lvl1pPr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1pPr>
              <a:lvl2pPr marL="742950" indent="-28575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2pPr>
              <a:lvl3pPr marL="11430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3pPr>
              <a:lvl4pPr marL="16002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4pPr>
              <a:lvl5pPr marL="2057400" indent="-228600"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000" b="1">
                  <a:solidFill>
                    <a:srgbClr val="000000"/>
                  </a:solidFill>
                  <a:latin typeface="Arial" panose="020B0604020202020204" pitchFamily="34" charset="0"/>
                  <a:ea typeface="굴림" panose="020B0600000101010101" pitchFamily="50" charset="-127"/>
                </a:defRPr>
              </a:lvl9pPr>
            </a:lstStyle>
            <a:p>
              <a:pPr eaLnBrk="1" hangingPunct="1"/>
              <a:r>
                <a:rPr kumimoji="0" lang="en-US" altLang="ko-KR" sz="1200">
                  <a:solidFill>
                    <a:srgbClr val="474747"/>
                  </a:solidFill>
                  <a:latin typeface="맑은 고딕" panose="020B0503020000020004" pitchFamily="50" charset="-127"/>
                  <a:ea typeface="맑은 고딕" panose="020B0503020000020004" pitchFamily="50" charset="-127"/>
                </a:rPr>
                <a:t>QTR INR UPR</a:t>
              </a:r>
              <a:endParaRPr kumimoji="0" lang="ko-KR" altLang="en-US" sz="1200">
                <a:solidFill>
                  <a:srgbClr val="474747"/>
                </a:solidFill>
                <a:latin typeface="맑은 고딕" panose="020B0503020000020004" pitchFamily="50" charset="-127"/>
                <a:ea typeface="맑은 고딕" panose="020B0503020000020004" pitchFamily="50" charset="-127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52382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개체 3" hidden="1">
            <a:extLst>
              <a:ext uri="{FF2B5EF4-FFF2-40B4-BE49-F238E27FC236}">
                <a16:creationId xmlns:a16="http://schemas.microsoft.com/office/drawing/2014/main" id="{C7F538AF-7B79-4CB2-8E17-276AB5191E3B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382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82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" name="Picture 286">
            <a:extLst>
              <a:ext uri="{FF2B5EF4-FFF2-40B4-BE49-F238E27FC236}">
                <a16:creationId xmlns:a16="http://schemas.microsoft.com/office/drawing/2014/main" id="{3EC86D25-F821-CC4B-E2CB-CE37BAD4C6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550" y="868363"/>
            <a:ext cx="17859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모서리가 둥근 직사각형 22">
            <a:extLst>
              <a:ext uri="{FF2B5EF4-FFF2-40B4-BE49-F238E27FC236}">
                <a16:creationId xmlns:a16="http://schemas.microsoft.com/office/drawing/2014/main" id="{0CC79DFD-7D79-F3C3-6B88-F5D59B2BC0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025" y="1684338"/>
            <a:ext cx="2008188" cy="300037"/>
          </a:xfrm>
          <a:prstGeom prst="roundRect">
            <a:avLst>
              <a:gd name="adj" fmla="val 16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5875" algn="ctr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 wrap="none" lIns="50400" tIns="43200" rIns="50400" bIns="4320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eaLnBrk="1" hangingPunct="1"/>
            <a:r>
              <a:rPr kumimoji="0" lang="en-US" altLang="ko-KR" sz="1200">
                <a:solidFill>
                  <a:srgbClr val="474747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MEMBER SIDE, RR RH/LH</a:t>
            </a:r>
            <a:endParaRPr kumimoji="0" lang="ko-KR" altLang="en-US" sz="1200">
              <a:solidFill>
                <a:srgbClr val="474747"/>
              </a:solidFill>
              <a:latin typeface="Malgun Gothic" panose="020B0503020000020004" pitchFamily="34" charset="-127"/>
              <a:ea typeface="Malgun Gothic" panose="020B0503020000020004" pitchFamily="34" charset="-127"/>
            </a:endParaRPr>
          </a:p>
        </p:txBody>
      </p:sp>
      <p:pic>
        <p:nvPicPr>
          <p:cNvPr id="7" name="Picture 498">
            <a:extLst>
              <a:ext uri="{FF2B5EF4-FFF2-40B4-BE49-F238E27FC236}">
                <a16:creationId xmlns:a16="http://schemas.microsoft.com/office/drawing/2014/main" id="{C456BC61-C50E-03EB-B3A4-FB4F67930C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2438" y="942975"/>
            <a:ext cx="1546225" cy="703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tângulo 1">
            <a:extLst>
              <a:ext uri="{FF2B5EF4-FFF2-40B4-BE49-F238E27FC236}">
                <a16:creationId xmlns:a16="http://schemas.microsoft.com/office/drawing/2014/main" id="{24EF6EC9-E8AE-064D-02A7-C7692A2C3D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87663" y="1712913"/>
            <a:ext cx="1651000" cy="271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5875" algn="ctr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 wrap="none" lIns="50400" tIns="43200" rIns="50400" bIns="4320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eaLnBrk="1" hangingPunct="1"/>
            <a:r>
              <a:rPr kumimoji="0" lang="pt-BR" altLang="pt-BR" sz="1200">
                <a:solidFill>
                  <a:srgbClr val="474747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REINF-FR RH/LH PLR</a:t>
            </a:r>
          </a:p>
        </p:txBody>
      </p:sp>
      <p:pic>
        <p:nvPicPr>
          <p:cNvPr id="9" name="Picture 306">
            <a:extLst>
              <a:ext uri="{FF2B5EF4-FFF2-40B4-BE49-F238E27FC236}">
                <a16:creationId xmlns:a16="http://schemas.microsoft.com/office/drawing/2014/main" id="{FD2D0DF6-1E84-C67D-3FD8-729FE8D322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9238" y="942975"/>
            <a:ext cx="1412875" cy="703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tângulo 2">
            <a:extLst>
              <a:ext uri="{FF2B5EF4-FFF2-40B4-BE49-F238E27FC236}">
                <a16:creationId xmlns:a16="http://schemas.microsoft.com/office/drawing/2014/main" id="{514D62A9-FC0B-7A6A-4EDA-144F5606C9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51438" y="1716088"/>
            <a:ext cx="1889125" cy="271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5875" algn="ctr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 wrap="none" lIns="50400" tIns="43200" rIns="50400" bIns="4320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eaLnBrk="1" hangingPunct="1"/>
            <a:r>
              <a:rPr kumimoji="0" lang="pt-BR" altLang="pt-BR" sz="1200">
                <a:solidFill>
                  <a:srgbClr val="474747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PLR-FR,INR UPR RH/LH </a:t>
            </a:r>
          </a:p>
        </p:txBody>
      </p:sp>
      <p:pic>
        <p:nvPicPr>
          <p:cNvPr id="11" name="Picture 2890">
            <a:extLst>
              <a:ext uri="{FF2B5EF4-FFF2-40B4-BE49-F238E27FC236}">
                <a16:creationId xmlns:a16="http://schemas.microsoft.com/office/drawing/2014/main" id="{5C71AC0A-DB10-EBF6-8E3D-F6C002E084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9488" y="717550"/>
            <a:ext cx="1830387" cy="89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tângulo 3">
            <a:extLst>
              <a:ext uri="{FF2B5EF4-FFF2-40B4-BE49-F238E27FC236}">
                <a16:creationId xmlns:a16="http://schemas.microsoft.com/office/drawing/2014/main" id="{D6331F1F-8AE8-CFB7-D32A-245BCFF567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45388" y="1739900"/>
            <a:ext cx="1563687" cy="27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5875" algn="ctr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 wrap="none" lIns="50400" tIns="43200" rIns="50400" bIns="4320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eaLnBrk="1" hangingPunct="1"/>
            <a:r>
              <a:rPr kumimoji="0" lang="pt-BR" altLang="pt-BR" sz="1200">
                <a:solidFill>
                  <a:srgbClr val="474747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REINF-TUNNEL, RR </a:t>
            </a:r>
          </a:p>
        </p:txBody>
      </p:sp>
      <p:pic>
        <p:nvPicPr>
          <p:cNvPr id="13" name="Picture 315">
            <a:extLst>
              <a:ext uri="{FF2B5EF4-FFF2-40B4-BE49-F238E27FC236}">
                <a16:creationId xmlns:a16="http://schemas.microsoft.com/office/drawing/2014/main" id="{E2179203-7641-3F18-1FA3-FBCCC27A9F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013" y="2420938"/>
            <a:ext cx="176847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Retângulo 4">
            <a:extLst>
              <a:ext uri="{FF2B5EF4-FFF2-40B4-BE49-F238E27FC236}">
                <a16:creationId xmlns:a16="http://schemas.microsoft.com/office/drawing/2014/main" id="{2E88279A-C118-E3BF-B872-86397CF1A0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925" y="3046413"/>
            <a:ext cx="2038350" cy="271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5875" algn="ctr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 wrap="none" lIns="50400" tIns="43200" rIns="50400" bIns="4320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eaLnBrk="1" hangingPunct="1"/>
            <a:r>
              <a:rPr kumimoji="0" lang="en-US" altLang="pt-BR" sz="1200">
                <a:solidFill>
                  <a:srgbClr val="474747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MBR CROSS WS LWR UPR</a:t>
            </a:r>
            <a:endParaRPr kumimoji="0" lang="pt-BR" altLang="pt-BR" sz="1200">
              <a:solidFill>
                <a:srgbClr val="474747"/>
              </a:solidFill>
              <a:latin typeface="Malgun Gothic" panose="020B0503020000020004" pitchFamily="34" charset="-127"/>
              <a:ea typeface="Malgun Gothic" panose="020B0503020000020004" pitchFamily="34" charset="-127"/>
            </a:endParaRPr>
          </a:p>
        </p:txBody>
      </p:sp>
      <p:pic>
        <p:nvPicPr>
          <p:cNvPr id="15" name="Picture 340">
            <a:extLst>
              <a:ext uri="{FF2B5EF4-FFF2-40B4-BE49-F238E27FC236}">
                <a16:creationId xmlns:a16="http://schemas.microsoft.com/office/drawing/2014/main" id="{9DD03DE4-0034-FB23-E773-7F02B705C5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3550" y="2393950"/>
            <a:ext cx="1733550" cy="73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Retângulo 5">
            <a:extLst>
              <a:ext uri="{FF2B5EF4-FFF2-40B4-BE49-F238E27FC236}">
                <a16:creationId xmlns:a16="http://schemas.microsoft.com/office/drawing/2014/main" id="{A812FD6A-2FA0-ABF7-82AE-E58E6D0C19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92438" y="3084513"/>
            <a:ext cx="1606550" cy="271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5875" algn="ctr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 wrap="none" lIns="50400" tIns="43200" rIns="50400" bIns="4320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eaLnBrk="1" hangingPunct="1"/>
            <a:r>
              <a:rPr kumimoji="0" lang="pt-BR" altLang="pt-BR" sz="1200">
                <a:solidFill>
                  <a:srgbClr val="474747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MBR-FR SIDE,RH/LH</a:t>
            </a:r>
          </a:p>
        </p:txBody>
      </p:sp>
      <p:pic>
        <p:nvPicPr>
          <p:cNvPr id="17" name="Imagem 73">
            <a:extLst>
              <a:ext uri="{FF2B5EF4-FFF2-40B4-BE49-F238E27FC236}">
                <a16:creationId xmlns:a16="http://schemas.microsoft.com/office/drawing/2014/main" id="{276CCBF2-A544-B6AC-81FC-4E97E3EA5E3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0638" y="2389188"/>
            <a:ext cx="2216150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Retângulo 6">
            <a:extLst>
              <a:ext uri="{FF2B5EF4-FFF2-40B4-BE49-F238E27FC236}">
                <a16:creationId xmlns:a16="http://schemas.microsoft.com/office/drawing/2014/main" id="{948172C3-9E19-5C25-3923-FDC59B766E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56200" y="3130550"/>
            <a:ext cx="1952625" cy="27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5875" algn="ctr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 wrap="none" lIns="50400" tIns="43200" rIns="50400" bIns="4320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eaLnBrk="1" hangingPunct="1"/>
            <a:r>
              <a:rPr kumimoji="0" lang="pt-BR" altLang="pt-BR" sz="1200">
                <a:solidFill>
                  <a:srgbClr val="474747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MBR-CROSS CTR FLOOR </a:t>
            </a:r>
          </a:p>
        </p:txBody>
      </p:sp>
      <p:pic>
        <p:nvPicPr>
          <p:cNvPr id="19" name="Picture 22">
            <a:extLst>
              <a:ext uri="{FF2B5EF4-FFF2-40B4-BE49-F238E27FC236}">
                <a16:creationId xmlns:a16="http://schemas.microsoft.com/office/drawing/2014/main" id="{D0DDC588-E151-918F-449E-7656AA25CB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1950" y="2303463"/>
            <a:ext cx="14922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Retângulo 7">
            <a:extLst>
              <a:ext uri="{FF2B5EF4-FFF2-40B4-BE49-F238E27FC236}">
                <a16:creationId xmlns:a16="http://schemas.microsoft.com/office/drawing/2014/main" id="{3EC1A9A3-E99C-6DF8-0E65-652F478C6B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81925" y="3141663"/>
            <a:ext cx="1989138" cy="271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5875" algn="ctr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 wrap="none" lIns="50400" tIns="43200" rIns="50400" bIns="4320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eaLnBrk="1" hangingPunct="1"/>
            <a:r>
              <a:rPr kumimoji="0" lang="pt-BR" altLang="pt-BR" sz="1200">
                <a:solidFill>
                  <a:srgbClr val="474747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SILL-RR PART, INR RH/LH</a:t>
            </a:r>
          </a:p>
        </p:txBody>
      </p:sp>
      <p:pic>
        <p:nvPicPr>
          <p:cNvPr id="21" name="Picture 27">
            <a:extLst>
              <a:ext uri="{FF2B5EF4-FFF2-40B4-BE49-F238E27FC236}">
                <a16:creationId xmlns:a16="http://schemas.microsoft.com/office/drawing/2014/main" id="{75498BF6-B110-794D-F3E4-A22C031103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25" y="3943350"/>
            <a:ext cx="1709738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" name="Retângulo 8">
            <a:extLst>
              <a:ext uri="{FF2B5EF4-FFF2-40B4-BE49-F238E27FC236}">
                <a16:creationId xmlns:a16="http://schemas.microsoft.com/office/drawing/2014/main" id="{3C1CA577-BAAC-746A-932B-D3CA0E911E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688" y="4727575"/>
            <a:ext cx="2646362" cy="27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5875" algn="ctr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 wrap="none" lIns="50400" tIns="43200" rIns="50400" bIns="4320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eaLnBrk="1" hangingPunct="1"/>
            <a:r>
              <a:rPr kumimoji="0" lang="pt-BR" altLang="pt-BR" sz="1200">
                <a:solidFill>
                  <a:srgbClr val="474747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REINF-RR DR OTR WAIST, RH/LH </a:t>
            </a:r>
          </a:p>
        </p:txBody>
      </p:sp>
      <p:pic>
        <p:nvPicPr>
          <p:cNvPr id="23" name="Imagem 79">
            <a:extLst>
              <a:ext uri="{FF2B5EF4-FFF2-40B4-BE49-F238E27FC236}">
                <a16:creationId xmlns:a16="http://schemas.microsoft.com/office/drawing/2014/main" id="{13BC7D5C-3780-C83C-BEDD-B862FB7FF2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5450" y="3886200"/>
            <a:ext cx="1495425" cy="68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" name="Retângulo 9">
            <a:extLst>
              <a:ext uri="{FF2B5EF4-FFF2-40B4-BE49-F238E27FC236}">
                <a16:creationId xmlns:a16="http://schemas.microsoft.com/office/drawing/2014/main" id="{8ADF8CD6-196D-0822-76B6-15AFE07926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03525" y="4732338"/>
            <a:ext cx="2078038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5875" algn="ctr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 wrap="none" lIns="50400" tIns="43200" rIns="50400" bIns="4320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eaLnBrk="1" hangingPunct="1"/>
            <a:r>
              <a:rPr kumimoji="0" lang="pt-BR" altLang="pt-BR" sz="1200">
                <a:solidFill>
                  <a:srgbClr val="474747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MBR-CROSS,UNDER RAD </a:t>
            </a:r>
          </a:p>
        </p:txBody>
      </p:sp>
      <p:pic>
        <p:nvPicPr>
          <p:cNvPr id="25" name="Picture 41">
            <a:extLst>
              <a:ext uri="{FF2B5EF4-FFF2-40B4-BE49-F238E27FC236}">
                <a16:creationId xmlns:a16="http://schemas.microsoft.com/office/drawing/2014/main" id="{12183306-8FFC-8AD8-E49F-736B18AEA8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113" y="3890963"/>
            <a:ext cx="1320800" cy="66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" name="Retângulo 10">
            <a:extLst>
              <a:ext uri="{FF2B5EF4-FFF2-40B4-BE49-F238E27FC236}">
                <a16:creationId xmlns:a16="http://schemas.microsoft.com/office/drawing/2014/main" id="{A260F7D8-082F-2FB2-ECFE-962CF5D251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00663" y="4748213"/>
            <a:ext cx="1828800" cy="27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5875" algn="ctr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 wrap="none" lIns="50400" tIns="43200" rIns="50400" bIns="4320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eaLnBrk="1" hangingPunct="1"/>
            <a:r>
              <a:rPr kumimoji="0" lang="pt-BR" altLang="pt-BR" sz="1200">
                <a:solidFill>
                  <a:srgbClr val="474747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MBR-CROSS, ROOF RR </a:t>
            </a:r>
          </a:p>
        </p:txBody>
      </p:sp>
      <p:pic>
        <p:nvPicPr>
          <p:cNvPr id="27" name="Picture 44">
            <a:extLst>
              <a:ext uri="{FF2B5EF4-FFF2-40B4-BE49-F238E27FC236}">
                <a16:creationId xmlns:a16="http://schemas.microsoft.com/office/drawing/2014/main" id="{ABCDA066-3957-6B27-7738-E8D1DC35C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2900" y="3802063"/>
            <a:ext cx="1484313" cy="709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" name="Retângulo 11">
            <a:extLst>
              <a:ext uri="{FF2B5EF4-FFF2-40B4-BE49-F238E27FC236}">
                <a16:creationId xmlns:a16="http://schemas.microsoft.com/office/drawing/2014/main" id="{F1A5D2F9-706F-83F2-F331-915257769E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19975" y="4732338"/>
            <a:ext cx="256857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5875" algn="ctr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 wrap="none" lIns="50400" tIns="43200" rIns="50400" bIns="4320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eaLnBrk="1" hangingPunct="1"/>
            <a:r>
              <a:rPr kumimoji="0" lang="en-US" altLang="pt-BR" sz="1200">
                <a:solidFill>
                  <a:srgbClr val="474747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MBR-CROSS, RR FLOOR RR CTR </a:t>
            </a:r>
            <a:endParaRPr kumimoji="0" lang="pt-BR" altLang="pt-BR" sz="1200">
              <a:solidFill>
                <a:srgbClr val="474747"/>
              </a:solidFill>
              <a:latin typeface="Malgun Gothic" panose="020B0503020000020004" pitchFamily="34" charset="-127"/>
              <a:ea typeface="Malgun Gothic" panose="020B0503020000020004" pitchFamily="34" charset="-127"/>
            </a:endParaRPr>
          </a:p>
        </p:txBody>
      </p:sp>
      <p:pic>
        <p:nvPicPr>
          <p:cNvPr id="29" name="Picture 50">
            <a:extLst>
              <a:ext uri="{FF2B5EF4-FFF2-40B4-BE49-F238E27FC236}">
                <a16:creationId xmlns:a16="http://schemas.microsoft.com/office/drawing/2014/main" id="{AF806797-0752-AFDE-40DF-3BA8ACDB97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688" y="5319713"/>
            <a:ext cx="1658937" cy="79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" name="Retângulo 12">
            <a:extLst>
              <a:ext uri="{FF2B5EF4-FFF2-40B4-BE49-F238E27FC236}">
                <a16:creationId xmlns:a16="http://schemas.microsoft.com/office/drawing/2014/main" id="{7C7D1B02-DA4A-0A85-0EF7-6DA26553E0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388" y="6116638"/>
            <a:ext cx="2103437" cy="271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5875" algn="ctr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 wrap="none" lIns="50400" tIns="43200" rIns="50400" bIns="4320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eaLnBrk="1" hangingPunct="1"/>
            <a:r>
              <a:rPr kumimoji="0" lang="pt-BR" altLang="pt-BR" sz="1200">
                <a:solidFill>
                  <a:srgbClr val="474747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MBR-CROSS, FR END, UPR </a:t>
            </a:r>
          </a:p>
        </p:txBody>
      </p:sp>
      <p:pic>
        <p:nvPicPr>
          <p:cNvPr id="31" name="그림 311824">
            <a:extLst>
              <a:ext uri="{FF2B5EF4-FFF2-40B4-BE49-F238E27FC236}">
                <a16:creationId xmlns:a16="http://schemas.microsoft.com/office/drawing/2014/main" id="{8A4C319E-BEAB-1405-141F-3C523D9A4039}"/>
              </a:ext>
            </a:extLst>
          </p:cNvPr>
          <p:cNvPicPr>
            <a:picLocks noChangeAspect="1"/>
          </p:cNvPicPr>
          <p:nvPr/>
        </p:nvPicPr>
        <p:blipFill>
          <a:blip r:embed="rId18">
            <a:clrChange>
              <a:clrFrom>
                <a:srgbClr val="808080"/>
              </a:clrFrom>
              <a:clrTo>
                <a:srgbClr val="80808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9363" y="5286375"/>
            <a:ext cx="1239837" cy="74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Retângulo 13">
            <a:extLst>
              <a:ext uri="{FF2B5EF4-FFF2-40B4-BE49-F238E27FC236}">
                <a16:creationId xmlns:a16="http://schemas.microsoft.com/office/drawing/2014/main" id="{9A2B7EDC-48F7-A620-A352-8D120F987B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38375" y="6116638"/>
            <a:ext cx="1851025" cy="271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5875" algn="ctr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 wrap="none" lIns="50400" tIns="43200" rIns="50400" bIns="4320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eaLnBrk="1" hangingPunct="1"/>
            <a:r>
              <a:rPr kumimoji="0" lang="pt-BR" altLang="pt-BR" sz="1200">
                <a:solidFill>
                  <a:srgbClr val="474747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WAIST &amp; PSHELF ASSY </a:t>
            </a:r>
          </a:p>
        </p:txBody>
      </p:sp>
      <p:pic>
        <p:nvPicPr>
          <p:cNvPr id="33" name="Picture 1756">
            <a:extLst>
              <a:ext uri="{FF2B5EF4-FFF2-40B4-BE49-F238E27FC236}">
                <a16:creationId xmlns:a16="http://schemas.microsoft.com/office/drawing/2014/main" id="{EBD6B16C-4612-6068-632C-111B471E56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7688" y="5299075"/>
            <a:ext cx="1290637" cy="64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" name="Retângulo 14">
            <a:extLst>
              <a:ext uri="{FF2B5EF4-FFF2-40B4-BE49-F238E27FC236}">
                <a16:creationId xmlns:a16="http://schemas.microsoft.com/office/drawing/2014/main" id="{5347BA18-B609-2728-6BE6-6FFB2D7674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78313" y="6124575"/>
            <a:ext cx="1557337" cy="455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5875" algn="ctr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 wrap="none" lIns="50400" tIns="43200" rIns="50400" bIns="4320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algn="ctr" eaLnBrk="1" hangingPunct="1"/>
            <a:r>
              <a:rPr kumimoji="0" lang="pt-BR" altLang="pt-BR" sz="1200">
                <a:solidFill>
                  <a:srgbClr val="474747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BRKT ASSY-FR FDR,</a:t>
            </a:r>
          </a:p>
          <a:p>
            <a:pPr algn="ctr" eaLnBrk="1" hangingPunct="1"/>
            <a:r>
              <a:rPr kumimoji="0" lang="pt-BR" altLang="pt-BR" sz="1200">
                <a:solidFill>
                  <a:srgbClr val="474747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LWR RH/LH </a:t>
            </a:r>
          </a:p>
        </p:txBody>
      </p:sp>
      <p:pic>
        <p:nvPicPr>
          <p:cNvPr id="35" name="그림 32">
            <a:extLst>
              <a:ext uri="{FF2B5EF4-FFF2-40B4-BE49-F238E27FC236}">
                <a16:creationId xmlns:a16="http://schemas.microsoft.com/office/drawing/2014/main" id="{DB40EEC2-0C82-B91B-A0D2-064A1D6E9A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640513" y="5092700"/>
            <a:ext cx="552450" cy="96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" name="Retângulo 15">
            <a:extLst>
              <a:ext uri="{FF2B5EF4-FFF2-40B4-BE49-F238E27FC236}">
                <a16:creationId xmlns:a16="http://schemas.microsoft.com/office/drawing/2014/main" id="{072D8B01-EAAB-CB4C-F452-2DEA3B8534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76963" y="6140450"/>
            <a:ext cx="150653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5875" algn="ctr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 wrap="none" lIns="50400" tIns="43200" rIns="50400" bIns="4320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algn="ctr" eaLnBrk="1" hangingPunct="1"/>
            <a:r>
              <a:rPr kumimoji="0" lang="pt-BR" altLang="pt-BR" sz="1200">
                <a:solidFill>
                  <a:srgbClr val="474747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REINF ASSY-HOOD</a:t>
            </a:r>
          </a:p>
          <a:p>
            <a:pPr algn="ctr" eaLnBrk="1" hangingPunct="1"/>
            <a:r>
              <a:rPr kumimoji="0" lang="pt-BR" altLang="pt-BR" sz="1200">
                <a:solidFill>
                  <a:srgbClr val="474747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HINGE, RH/LH</a:t>
            </a:r>
          </a:p>
        </p:txBody>
      </p:sp>
      <p:pic>
        <p:nvPicPr>
          <p:cNvPr id="37" name="Picture 142">
            <a:extLst>
              <a:ext uri="{FF2B5EF4-FFF2-40B4-BE49-F238E27FC236}">
                <a16:creationId xmlns:a16="http://schemas.microsoft.com/office/drawing/2014/main" id="{E9778B0B-D1E7-CF49-9482-6B780EEEFD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5925" y="5311775"/>
            <a:ext cx="14827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8" name="Retângulo 16">
            <a:extLst>
              <a:ext uri="{FF2B5EF4-FFF2-40B4-BE49-F238E27FC236}">
                <a16:creationId xmlns:a16="http://schemas.microsoft.com/office/drawing/2014/main" id="{22D87620-0CF3-0F95-933D-EA5C7F7605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88325" y="6165850"/>
            <a:ext cx="1373188" cy="455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5875" algn="ctr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 wrap="none" lIns="50400" tIns="43200" rIns="50400" bIns="4320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algn="ctr" eaLnBrk="1" hangingPunct="1"/>
            <a:r>
              <a:rPr kumimoji="0" lang="pt-BR" altLang="pt-BR" sz="1200">
                <a:solidFill>
                  <a:srgbClr val="474747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REINF-FR FLOOR,</a:t>
            </a:r>
          </a:p>
          <a:p>
            <a:pPr algn="ctr" eaLnBrk="1" hangingPunct="1"/>
            <a:r>
              <a:rPr kumimoji="0" lang="pt-BR" altLang="pt-BR" sz="1200">
                <a:solidFill>
                  <a:srgbClr val="474747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RR RH/LH </a:t>
            </a:r>
          </a:p>
        </p:txBody>
      </p:sp>
      <p:sp>
        <p:nvSpPr>
          <p:cNvPr id="40" name="Rectangle 4"/>
          <p:cNvSpPr>
            <a:spLocks noChangeArrowheads="1"/>
          </p:cNvSpPr>
          <p:nvPr/>
        </p:nvSpPr>
        <p:spPr bwMode="auto">
          <a:xfrm>
            <a:off x="384176" y="290514"/>
            <a:ext cx="8451286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>
              <a:defRPr/>
            </a:pPr>
            <a:r>
              <a:rPr lang="pt-BR" altLang="ko-KR" sz="2000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  <a:sym typeface="Wingdings 2" panose="05020102010507070707" pitchFamily="18" charset="2"/>
              </a:rPr>
              <a:t>PRINCIPAIS PRODUTOS : </a:t>
            </a:r>
            <a:r>
              <a:rPr lang="en-US" altLang="ko-KR" sz="2000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PORTFOLIO</a:t>
            </a:r>
            <a:r>
              <a:rPr lang="pt-BR" altLang="ko-KR" sz="2000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  <a:sym typeface="Wingdings 2" panose="05020102010507070707" pitchFamily="18" charset="2"/>
              </a:rPr>
              <a:t> </a:t>
            </a:r>
            <a:r>
              <a:rPr lang="en-US" altLang="ko-KR" sz="2000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RENAULT / NISSAN</a:t>
            </a:r>
          </a:p>
        </p:txBody>
      </p:sp>
    </p:spTree>
    <p:extLst>
      <p:ext uri="{BB962C8B-B14F-4D97-AF65-F5344CB8AC3E}">
        <p14:creationId xmlns:p14="http://schemas.microsoft.com/office/powerpoint/2010/main" val="186104301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개체 3" hidden="1">
            <a:extLst>
              <a:ext uri="{FF2B5EF4-FFF2-40B4-BE49-F238E27FC236}">
                <a16:creationId xmlns:a16="http://schemas.microsoft.com/office/drawing/2014/main" id="{C7F538AF-7B79-4CB2-8E17-276AB5191E3B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382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473" imgH="476" progId="TCLayout.ActiveDocument.1">
                  <p:embed/>
                </p:oleObj>
              </mc:Choice>
              <mc:Fallback>
                <p:oleObj name="think-cell Slide" r:id="rId3" imgW="473" imgH="476" progId="TCLayout.ActiveDocument.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82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" name="Grupo 2">
            <a:extLst>
              <a:ext uri="{FF2B5EF4-FFF2-40B4-BE49-F238E27FC236}">
                <a16:creationId xmlns:a16="http://schemas.microsoft.com/office/drawing/2014/main" id="{80C25BA7-652F-0309-A69F-606D661169A3}"/>
              </a:ext>
            </a:extLst>
          </p:cNvPr>
          <p:cNvGrpSpPr/>
          <p:nvPr/>
        </p:nvGrpSpPr>
        <p:grpSpPr>
          <a:xfrm>
            <a:off x="1336627" y="1107671"/>
            <a:ext cx="7423604" cy="5013846"/>
            <a:chOff x="1408669" y="515581"/>
            <a:chExt cx="9374659" cy="6202375"/>
          </a:xfrm>
        </p:grpSpPr>
        <p:pic>
          <p:nvPicPr>
            <p:cNvPr id="5" name="Imagem 4">
              <a:extLst>
                <a:ext uri="{FF2B5EF4-FFF2-40B4-BE49-F238E27FC236}">
                  <a16:creationId xmlns:a16="http://schemas.microsoft.com/office/drawing/2014/main" id="{47A2316F-7961-0948-011E-82D8E0A94C9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408669" y="515581"/>
              <a:ext cx="9374659" cy="6202375"/>
            </a:xfrm>
            <a:prstGeom prst="rect">
              <a:avLst/>
            </a:prstGeom>
          </p:spPr>
        </p:pic>
        <p:pic>
          <p:nvPicPr>
            <p:cNvPr id="6" name="Imagem 5">
              <a:extLst>
                <a:ext uri="{FF2B5EF4-FFF2-40B4-BE49-F238E27FC236}">
                  <a16:creationId xmlns:a16="http://schemas.microsoft.com/office/drawing/2014/main" id="{5ED67088-A36E-D3A3-0CFD-DD8BA5CAF44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6037119" y="1060319"/>
              <a:ext cx="2929062" cy="1485453"/>
            </a:xfrm>
            <a:prstGeom prst="rect">
              <a:avLst/>
            </a:prstGeom>
          </p:spPr>
        </p:pic>
      </p:grpSp>
      <p:sp>
        <p:nvSpPr>
          <p:cNvPr id="7" name="Retângulo 4">
            <a:extLst>
              <a:ext uri="{FF2B5EF4-FFF2-40B4-BE49-F238E27FC236}">
                <a16:creationId xmlns:a16="http://schemas.microsoft.com/office/drawing/2014/main" id="{DD3A7D86-E973-2387-03AC-DC99F27B7E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65449" y="5985562"/>
            <a:ext cx="1927349" cy="271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5875" algn="ctr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 wrap="none" lIns="50400" tIns="43200" rIns="50400" bIns="4320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eaLnBrk="1" hangingPunct="1"/>
            <a:r>
              <a:rPr kumimoji="0" lang="en-US" altLang="pt-BR" sz="1200" dirty="0">
                <a:solidFill>
                  <a:srgbClr val="474747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REINF BODY SI OTR PNL</a:t>
            </a:r>
          </a:p>
        </p:txBody>
      </p:sp>
      <p:sp>
        <p:nvSpPr>
          <p:cNvPr id="9" name="Retângulo 4">
            <a:extLst>
              <a:ext uri="{FF2B5EF4-FFF2-40B4-BE49-F238E27FC236}">
                <a16:creationId xmlns:a16="http://schemas.microsoft.com/office/drawing/2014/main" id="{FEA51C4F-A46B-62AB-6BE7-9D07B25BA6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10249" y="5478419"/>
            <a:ext cx="1649772" cy="271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5875" algn="ctr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 wrap="none" lIns="50400" tIns="43200" rIns="50400" bIns="4320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eaLnBrk="1" hangingPunct="1"/>
            <a:r>
              <a:rPr kumimoji="0" lang="en-US" altLang="pt-BR" sz="1200" dirty="0">
                <a:solidFill>
                  <a:srgbClr val="474747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FILLER-QTR OTR PNL</a:t>
            </a:r>
          </a:p>
        </p:txBody>
      </p:sp>
      <p:sp>
        <p:nvSpPr>
          <p:cNvPr id="10" name="Retângulo 4">
            <a:extLst>
              <a:ext uri="{FF2B5EF4-FFF2-40B4-BE49-F238E27FC236}">
                <a16:creationId xmlns:a16="http://schemas.microsoft.com/office/drawing/2014/main" id="{6C4F61E9-4F7F-2860-2929-0ACAC0AB1F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10249" y="3837264"/>
            <a:ext cx="2418188" cy="271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5875" algn="ctr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 wrap="none" lIns="50400" tIns="43200" rIns="50400" bIns="4320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eaLnBrk="1" hangingPunct="1"/>
            <a:r>
              <a:rPr kumimoji="0" lang="en-US" altLang="pt-BR" sz="1200" dirty="0">
                <a:solidFill>
                  <a:srgbClr val="474747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REINF ASM-BODY SI OTR PNL</a:t>
            </a:r>
          </a:p>
        </p:txBody>
      </p:sp>
      <p:sp>
        <p:nvSpPr>
          <p:cNvPr id="12" name="Retângulo 4">
            <a:extLst>
              <a:ext uri="{FF2B5EF4-FFF2-40B4-BE49-F238E27FC236}">
                <a16:creationId xmlns:a16="http://schemas.microsoft.com/office/drawing/2014/main" id="{9A8D4823-339B-8A8F-1C07-9E39FF16B2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91386" y="1007549"/>
            <a:ext cx="1909780" cy="456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5875" algn="ctr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 wrap="none" lIns="50400" tIns="43200" rIns="50400" bIns="4320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eaLnBrk="1" hangingPunct="1"/>
            <a:r>
              <a:rPr kumimoji="0" lang="en-US" altLang="pt-BR" sz="1200" dirty="0">
                <a:solidFill>
                  <a:srgbClr val="474747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REINF ASM-RF PNL  FRT</a:t>
            </a:r>
          </a:p>
          <a:p>
            <a:pPr eaLnBrk="1" hangingPunct="1"/>
            <a:endParaRPr kumimoji="0" lang="pt-BR" altLang="pt-BR" sz="1200" dirty="0">
              <a:solidFill>
                <a:srgbClr val="474747"/>
              </a:solidFill>
              <a:latin typeface="Malgun Gothic" panose="020B0503020000020004" pitchFamily="34" charset="-127"/>
              <a:ea typeface="Malgun Gothic" panose="020B0503020000020004" pitchFamily="34" charset="-127"/>
            </a:endParaRPr>
          </a:p>
        </p:txBody>
      </p:sp>
      <p:sp>
        <p:nvSpPr>
          <p:cNvPr id="13" name="Retângulo 4">
            <a:extLst>
              <a:ext uri="{FF2B5EF4-FFF2-40B4-BE49-F238E27FC236}">
                <a16:creationId xmlns:a16="http://schemas.microsoft.com/office/drawing/2014/main" id="{C1B8D201-54E7-D9C6-A858-04EEA2743D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62280" y="3016687"/>
            <a:ext cx="1471839" cy="271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5875" algn="ctr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 wrap="none" lIns="50400" tIns="43200" rIns="50400" bIns="4320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eaLnBrk="1" hangingPunct="1"/>
            <a:r>
              <a:rPr kumimoji="0" lang="en-US" altLang="pt-BR" sz="1200" dirty="0">
                <a:solidFill>
                  <a:srgbClr val="474747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PANEL-RF RR HDR</a:t>
            </a:r>
          </a:p>
        </p:txBody>
      </p:sp>
      <p:sp>
        <p:nvSpPr>
          <p:cNvPr id="14" name="Retângulo 4">
            <a:extLst>
              <a:ext uri="{FF2B5EF4-FFF2-40B4-BE49-F238E27FC236}">
                <a16:creationId xmlns:a16="http://schemas.microsoft.com/office/drawing/2014/main" id="{301AFC9F-CB04-C956-85F6-40D97D5EE2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93328" y="2509544"/>
            <a:ext cx="1308846" cy="271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5875" algn="ctr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 wrap="none" lIns="50400" tIns="43200" rIns="50400" bIns="43200" anchor="ctr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eaLnBrk="1" hangingPunct="1"/>
            <a:r>
              <a:rPr kumimoji="0" lang="en-US" altLang="pt-BR" sz="1200" dirty="0">
                <a:solidFill>
                  <a:srgbClr val="474747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BOW-RF PNL #2</a:t>
            </a:r>
          </a:p>
        </p:txBody>
      </p:sp>
      <p:sp>
        <p:nvSpPr>
          <p:cNvPr id="15" name="Rectangle 4"/>
          <p:cNvSpPr>
            <a:spLocks noChangeArrowheads="1"/>
          </p:cNvSpPr>
          <p:nvPr/>
        </p:nvSpPr>
        <p:spPr bwMode="auto">
          <a:xfrm>
            <a:off x="384176" y="295928"/>
            <a:ext cx="7643812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>
              <a:defRPr/>
            </a:pPr>
            <a:r>
              <a:rPr lang="pt-BR" altLang="ko-KR" sz="2000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  <a:sym typeface="Wingdings 2" panose="05020102010507070707" pitchFamily="18" charset="2"/>
              </a:rPr>
              <a:t>PRINCIPAIS PRODUTOS :</a:t>
            </a:r>
            <a:r>
              <a:rPr lang="en-US" altLang="ko-KR" sz="2000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 PORTFOLIO GM</a:t>
            </a:r>
          </a:p>
        </p:txBody>
      </p:sp>
    </p:spTree>
    <p:extLst>
      <p:ext uri="{BB962C8B-B14F-4D97-AF65-F5344CB8AC3E}">
        <p14:creationId xmlns:p14="http://schemas.microsoft.com/office/powerpoint/2010/main" val="400595919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/>
          <p:cNvSpPr>
            <a:spLocks noChangeArrowheads="1"/>
          </p:cNvSpPr>
          <p:nvPr/>
        </p:nvSpPr>
        <p:spPr bwMode="auto">
          <a:xfrm>
            <a:off x="410528" y="292100"/>
            <a:ext cx="7643812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>
              <a:buFont typeface="Wingdings" panose="05000000000000000000" pitchFamily="2" charset="2"/>
              <a:buNone/>
              <a:defRPr/>
            </a:pPr>
            <a:r>
              <a:rPr lang="en-US" altLang="ko-KR" sz="2000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PROCESSO DE PRODUÇÃO</a:t>
            </a:r>
          </a:p>
        </p:txBody>
      </p:sp>
      <p:grpSp>
        <p:nvGrpSpPr>
          <p:cNvPr id="10243" name="그룹 18"/>
          <p:cNvGrpSpPr>
            <a:grpSpLocks/>
          </p:cNvGrpSpPr>
          <p:nvPr/>
        </p:nvGrpSpPr>
        <p:grpSpPr bwMode="auto">
          <a:xfrm>
            <a:off x="560388" y="1130300"/>
            <a:ext cx="8893175" cy="5251450"/>
            <a:chOff x="661988" y="981075"/>
            <a:chExt cx="8893175" cy="5251450"/>
          </a:xfrm>
        </p:grpSpPr>
        <p:sp>
          <p:nvSpPr>
            <p:cNvPr id="10244" name="AutoShape 6"/>
            <p:cNvSpPr>
              <a:spLocks noChangeArrowheads="1"/>
            </p:cNvSpPr>
            <p:nvPr/>
          </p:nvSpPr>
          <p:spPr bwMode="auto">
            <a:xfrm rot="5400000">
              <a:off x="3559969" y="988219"/>
              <a:ext cx="3095625" cy="5275263"/>
            </a:xfrm>
            <a:custGeom>
              <a:avLst/>
              <a:gdLst>
                <a:gd name="T0" fmla="*/ 2147483646 w 21600"/>
                <a:gd name="T1" fmla="*/ 0 h 21600"/>
                <a:gd name="T2" fmla="*/ 2147483646 w 21600"/>
                <a:gd name="T3" fmla="*/ 2147483646 h 21600"/>
                <a:gd name="T4" fmla="*/ 2147483646 w 21600"/>
                <a:gd name="T5" fmla="*/ 2147483646 h 21600"/>
                <a:gd name="T6" fmla="*/ 2147483646 w 21600"/>
                <a:gd name="T7" fmla="*/ 2147483646 h 21600"/>
                <a:gd name="T8" fmla="*/ 2147483646 w 21600"/>
                <a:gd name="T9" fmla="*/ 2147483646 h 21600"/>
                <a:gd name="T10" fmla="*/ 17694720 60000 65536"/>
                <a:gd name="T11" fmla="*/ 5898240 60000 65536"/>
                <a:gd name="T12" fmla="*/ 5898240 60000 65536"/>
                <a:gd name="T13" fmla="*/ 5898240 60000 65536"/>
                <a:gd name="T14" fmla="*/ 0 60000 65536"/>
                <a:gd name="T15" fmla="*/ 0 w 21600"/>
                <a:gd name="T16" fmla="*/ 8310 h 21600"/>
                <a:gd name="T17" fmla="*/ 6110 w 21600"/>
                <a:gd name="T18" fmla="*/ 21600 h 2160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600" h="21600">
                  <a:moveTo>
                    <a:pt x="15662" y="14285"/>
                  </a:moveTo>
                  <a:lnTo>
                    <a:pt x="21600" y="8310"/>
                  </a:lnTo>
                  <a:lnTo>
                    <a:pt x="18630" y="8310"/>
                  </a:lnTo>
                  <a:cubicBezTo>
                    <a:pt x="18630" y="3721"/>
                    <a:pt x="14430" y="0"/>
                    <a:pt x="9250" y="0"/>
                  </a:cubicBezTo>
                  <a:cubicBezTo>
                    <a:pt x="4141" y="0"/>
                    <a:pt x="0" y="3799"/>
                    <a:pt x="0" y="8485"/>
                  </a:cubicBezTo>
                  <a:lnTo>
                    <a:pt x="0" y="21600"/>
                  </a:lnTo>
                  <a:lnTo>
                    <a:pt x="6110" y="21600"/>
                  </a:lnTo>
                  <a:lnTo>
                    <a:pt x="6110" y="8310"/>
                  </a:lnTo>
                  <a:cubicBezTo>
                    <a:pt x="6110" y="6947"/>
                    <a:pt x="7362" y="5842"/>
                    <a:pt x="8907" y="5842"/>
                  </a:cubicBezTo>
                  <a:lnTo>
                    <a:pt x="9725" y="5842"/>
                  </a:lnTo>
                  <a:cubicBezTo>
                    <a:pt x="11269" y="5842"/>
                    <a:pt x="12520" y="6947"/>
                    <a:pt x="12520" y="8310"/>
                  </a:cubicBezTo>
                  <a:lnTo>
                    <a:pt x="9725" y="8310"/>
                  </a:lnTo>
                  <a:lnTo>
                    <a:pt x="15662" y="14285"/>
                  </a:lnTo>
                  <a:close/>
                </a:path>
              </a:pathLst>
            </a:custGeom>
            <a:solidFill>
              <a:srgbClr val="EAEA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635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18000" tIns="3600" rIns="18000" bIns="3600" anchor="ctr"/>
            <a:lstStyle/>
            <a:p>
              <a:endParaRPr lang="ko-KR" altLang="en-US"/>
            </a:p>
          </p:txBody>
        </p:sp>
        <p:pic>
          <p:nvPicPr>
            <p:cNvPr id="10245" name="Picture 7" descr="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49650" y="981075"/>
              <a:ext cx="1249363" cy="1033463"/>
            </a:xfrm>
            <a:prstGeom prst="rect">
              <a:avLst/>
            </a:prstGeom>
            <a:noFill/>
            <a:ln w="9525">
              <a:solidFill>
                <a:srgbClr val="FFFF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AutoShape 8"/>
            <p:cNvSpPr>
              <a:spLocks noChangeArrowheads="1"/>
            </p:cNvSpPr>
            <p:nvPr/>
          </p:nvSpPr>
          <p:spPr bwMode="auto">
            <a:xfrm>
              <a:off x="2535238" y="2517775"/>
              <a:ext cx="2170112" cy="369888"/>
            </a:xfrm>
            <a:prstGeom prst="wedgeRectCallout">
              <a:avLst>
                <a:gd name="adj1" fmla="val -47306"/>
                <a:gd name="adj2" fmla="val -77468"/>
              </a:avLst>
            </a:prstGeom>
            <a:noFill/>
            <a:ln w="9525">
              <a:noFill/>
              <a:miter lim="800000"/>
              <a:headEnd/>
              <a:tailEnd/>
            </a:ln>
            <a:effectLst>
              <a:outerShdw dist="56796" dir="1593903" algn="ctr" rotWithShape="0">
                <a:srgbClr val="C0C0C0"/>
              </a:outerShdw>
            </a:effectLst>
          </p:spPr>
          <p:txBody>
            <a:bodyPr anchor="ctr"/>
            <a:lstStyle/>
            <a:p>
              <a:pPr algn="ctr" eaLnBrk="1" latinLnBrk="1" hangingPunct="1">
                <a:defRPr/>
              </a:pPr>
              <a:r>
                <a:rPr lang="en-US" altLang="ko-KR" sz="1600" i="1" dirty="0">
                  <a:effectLst>
                    <a:outerShdw blurRad="38100" dist="38100" dir="2700000" algn="tl">
                      <a:srgbClr val="C0C0C0"/>
                    </a:outerShdw>
                  </a:effectLst>
                  <a:latin typeface="HY헤드라인M" pitchFamily="18" charset="-127"/>
                  <a:ea typeface="HY헤드라인M" pitchFamily="18" charset="-127"/>
                </a:rPr>
                <a:t>Shearing &amp; Blanking</a:t>
              </a:r>
            </a:p>
          </p:txBody>
        </p:sp>
        <p:sp>
          <p:nvSpPr>
            <p:cNvPr id="7" name="AutoShape 9"/>
            <p:cNvSpPr>
              <a:spLocks noChangeArrowheads="1"/>
            </p:cNvSpPr>
            <p:nvPr/>
          </p:nvSpPr>
          <p:spPr bwMode="auto">
            <a:xfrm>
              <a:off x="5967413" y="2517775"/>
              <a:ext cx="1392237" cy="369888"/>
            </a:xfrm>
            <a:prstGeom prst="wedgeRectCallout">
              <a:avLst>
                <a:gd name="adj1" fmla="val 47898"/>
                <a:gd name="adj2" fmla="val -113088"/>
              </a:avLst>
            </a:prstGeom>
            <a:noFill/>
            <a:ln w="9525">
              <a:noFill/>
              <a:miter lim="800000"/>
              <a:headEnd/>
              <a:tailEnd/>
            </a:ln>
            <a:effectLst>
              <a:outerShdw dist="56796" dir="1593903" algn="ctr" rotWithShape="0">
                <a:srgbClr val="C0C0C0"/>
              </a:outerShdw>
            </a:effectLst>
          </p:spPr>
          <p:txBody>
            <a:bodyPr anchor="ctr"/>
            <a:lstStyle/>
            <a:p>
              <a:pPr algn="ctr" eaLnBrk="1" latinLnBrk="1" hangingPunct="1">
                <a:defRPr/>
              </a:pPr>
              <a:r>
                <a:rPr lang="en-US" altLang="ko-KR" sz="1600" i="1" dirty="0" err="1">
                  <a:effectLst>
                    <a:outerShdw blurRad="38100" dist="38100" dir="2700000" algn="tl">
                      <a:srgbClr val="C0C0C0"/>
                    </a:outerShdw>
                  </a:effectLst>
                  <a:latin typeface="HY헤드라인M" pitchFamily="18" charset="-127"/>
                  <a:ea typeface="HY헤드라인M" pitchFamily="18" charset="-127"/>
                </a:rPr>
                <a:t>Estampar</a:t>
              </a:r>
              <a:endParaRPr lang="en-US" altLang="ko-KR" sz="1600" i="1" dirty="0">
                <a:effectLst>
                  <a:outerShdw blurRad="38100" dist="38100" dir="2700000" algn="tl">
                    <a:srgbClr val="C0C0C0"/>
                  </a:outerShdw>
                </a:effectLst>
                <a:latin typeface="HY헤드라인M" pitchFamily="18" charset="-127"/>
                <a:ea typeface="HY헤드라인M" pitchFamily="18" charset="-127"/>
              </a:endParaRPr>
            </a:p>
          </p:txBody>
        </p:sp>
        <p:sp>
          <p:nvSpPr>
            <p:cNvPr id="8" name="AutoShape 10"/>
            <p:cNvSpPr>
              <a:spLocks noChangeArrowheads="1"/>
            </p:cNvSpPr>
            <p:nvPr/>
          </p:nvSpPr>
          <p:spPr bwMode="auto">
            <a:xfrm>
              <a:off x="5734050" y="4300538"/>
              <a:ext cx="1390650" cy="369887"/>
            </a:xfrm>
            <a:prstGeom prst="wedgeRectCallout">
              <a:avLst>
                <a:gd name="adj1" fmla="val 19343"/>
                <a:gd name="adj2" fmla="val 153435"/>
              </a:avLst>
            </a:prstGeom>
            <a:noFill/>
            <a:ln w="9525">
              <a:noFill/>
              <a:miter lim="800000"/>
              <a:headEnd/>
              <a:tailEnd/>
            </a:ln>
            <a:effectLst>
              <a:outerShdw dist="56796" dir="1593903" algn="ctr" rotWithShape="0">
                <a:srgbClr val="C0C0C0"/>
              </a:outerShdw>
            </a:effectLst>
          </p:spPr>
          <p:txBody>
            <a:bodyPr anchor="ctr"/>
            <a:lstStyle/>
            <a:p>
              <a:pPr algn="ctr" eaLnBrk="1" latinLnBrk="1" hangingPunct="1">
                <a:defRPr/>
              </a:pPr>
              <a:r>
                <a:rPr lang="en-US" altLang="ko-KR" sz="1600" i="1" dirty="0" err="1">
                  <a:effectLst>
                    <a:outerShdw blurRad="38100" dist="38100" dir="2700000" algn="tl">
                      <a:srgbClr val="C0C0C0"/>
                    </a:outerShdw>
                  </a:effectLst>
                  <a:latin typeface="HY헤드라인M" pitchFamily="18" charset="-127"/>
                  <a:ea typeface="HY헤드라인M" pitchFamily="18" charset="-127"/>
                </a:rPr>
                <a:t>Montar</a:t>
              </a:r>
              <a:endParaRPr lang="en-US" altLang="ko-KR" sz="1600" i="1" dirty="0">
                <a:effectLst>
                  <a:outerShdw blurRad="38100" dist="38100" dir="2700000" algn="tl">
                    <a:srgbClr val="C0C0C0"/>
                  </a:outerShdw>
                </a:effectLst>
                <a:latin typeface="HY헤드라인M" pitchFamily="18" charset="-127"/>
                <a:ea typeface="HY헤드라인M" pitchFamily="18" charset="-127"/>
              </a:endParaRPr>
            </a:p>
          </p:txBody>
        </p:sp>
        <p:pic>
          <p:nvPicPr>
            <p:cNvPr id="10249" name="Picture 1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21313" y="1035050"/>
              <a:ext cx="1897062" cy="1092200"/>
            </a:xfrm>
            <a:prstGeom prst="rect">
              <a:avLst/>
            </a:prstGeom>
            <a:noFill/>
            <a:ln w="6350">
              <a:solidFill>
                <a:srgbClr val="FFFF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50" name="Picture 1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83500" y="4337050"/>
              <a:ext cx="1714500" cy="1119188"/>
            </a:xfrm>
            <a:prstGeom prst="rect">
              <a:avLst/>
            </a:prstGeom>
            <a:noFill/>
            <a:ln w="6350">
              <a:solidFill>
                <a:srgbClr val="FFFF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51" name="Picture 13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70763" y="2492375"/>
              <a:ext cx="2184400" cy="1298575"/>
            </a:xfrm>
            <a:prstGeom prst="rect">
              <a:avLst/>
            </a:prstGeom>
            <a:noFill/>
            <a:ln w="6350">
              <a:solidFill>
                <a:srgbClr val="FFFF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52" name="Picture 14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71950" y="5084763"/>
              <a:ext cx="1944688" cy="1147762"/>
            </a:xfrm>
            <a:prstGeom prst="rect">
              <a:avLst/>
            </a:prstGeom>
            <a:noFill/>
            <a:ln w="6350">
              <a:solidFill>
                <a:srgbClr val="FFFF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53" name="Picture 15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45200" y="4652963"/>
              <a:ext cx="2027238" cy="1222375"/>
            </a:xfrm>
            <a:prstGeom prst="rect">
              <a:avLst/>
            </a:prstGeom>
            <a:noFill/>
            <a:ln w="6350">
              <a:solidFill>
                <a:srgbClr val="FFFF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54" name="Picture 16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80238" y="1341438"/>
              <a:ext cx="2028825" cy="1184275"/>
            </a:xfrm>
            <a:prstGeom prst="rect">
              <a:avLst/>
            </a:prstGeom>
            <a:noFill/>
            <a:ln w="6350">
              <a:solidFill>
                <a:srgbClr val="FFFF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55" name="Picture 17" descr="20085224153245271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1988" y="1317625"/>
              <a:ext cx="1560512" cy="992188"/>
            </a:xfrm>
            <a:prstGeom prst="rect">
              <a:avLst/>
            </a:prstGeom>
            <a:noFill/>
            <a:ln w="6350">
              <a:solidFill>
                <a:srgbClr val="FFFF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56" name="Picture 18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44713" y="1065213"/>
              <a:ext cx="1560512" cy="1216025"/>
            </a:xfrm>
            <a:prstGeom prst="rect">
              <a:avLst/>
            </a:prstGeom>
            <a:noFill/>
            <a:ln w="6350">
              <a:solidFill>
                <a:srgbClr val="FFFF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57" name="Object 4"/>
            <p:cNvPicPr>
              <a:picLocks noChangeAspect="1" noChangeArrowheads="1"/>
            </p:cNvPicPr>
            <p:nvPr/>
          </p:nvPicPr>
          <p:blipFill>
            <a:blip r:embed="rId11">
              <a:lum bright="3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44688" y="3500438"/>
              <a:ext cx="2443162" cy="16319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prstDash val="dash"/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258" name="Object 5"/>
            <p:cNvPicPr>
              <a:picLocks noChangeAspect="1" noChangeArrowheads="1"/>
            </p:cNvPicPr>
            <p:nvPr/>
          </p:nvPicPr>
          <p:blipFill>
            <a:blip r:embed="rId12">
              <a:lum brigh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1988" y="3500438"/>
              <a:ext cx="1276350" cy="1619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77781855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/>
          <p:cNvSpPr>
            <a:spLocks noChangeArrowheads="1"/>
          </p:cNvSpPr>
          <p:nvPr/>
        </p:nvSpPr>
        <p:spPr bwMode="auto">
          <a:xfrm>
            <a:off x="410528" y="289624"/>
            <a:ext cx="7643812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>
              <a:defRPr/>
            </a:pPr>
            <a:r>
              <a:rPr lang="en-US" altLang="ko-KR" sz="2000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FACILITIES</a:t>
            </a:r>
          </a:p>
        </p:txBody>
      </p:sp>
      <p:graphicFrame>
        <p:nvGraphicFramePr>
          <p:cNvPr id="2" name="Group 61">
            <a:extLst>
              <a:ext uri="{FF2B5EF4-FFF2-40B4-BE49-F238E27FC236}">
                <a16:creationId xmlns:a16="http://schemas.microsoft.com/office/drawing/2014/main" id="{1704F16D-EC09-D317-2FCB-2A469D41FF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3341777"/>
              </p:ext>
            </p:extLst>
          </p:nvPr>
        </p:nvGraphicFramePr>
        <p:xfrm>
          <a:off x="503238" y="798894"/>
          <a:ext cx="8750489" cy="5446460"/>
        </p:xfrm>
        <a:graphic>
          <a:graphicData uri="http://schemas.openxmlformats.org/drawingml/2006/table">
            <a:tbl>
              <a:tblPr/>
              <a:tblGrid>
                <a:gridCol w="9323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122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188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435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24339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534387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Linha</a:t>
                      </a:r>
                      <a:endParaRPr kumimoji="1" lang="en-US" altLang="ko-KR" sz="1300" b="1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accent5">
                            <a:lumMod val="25000"/>
                          </a:schemeClr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  <a:cs typeface="Arial" panose="020B0604020202020204" pitchFamily="34" charset="0"/>
                      </a:endParaRP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Descrição</a:t>
                      </a:r>
                      <a:endParaRPr kumimoji="1" lang="en-US" altLang="ko-KR" sz="13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5">
                            <a:lumMod val="25000"/>
                          </a:schemeClr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  <a:cs typeface="Arial" panose="020B0604020202020204" pitchFamily="34" charset="0"/>
                      </a:endParaRP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Qty</a:t>
                      </a:r>
                      <a:endParaRPr kumimoji="1" lang="en-US" altLang="ko-KR" sz="13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5">
                            <a:lumMod val="25000"/>
                          </a:schemeClr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  <a:cs typeface="Arial" panose="020B0604020202020204" pitchFamily="34" charset="0"/>
                      </a:endParaRP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Especificação</a:t>
                      </a:r>
                      <a:endParaRPr kumimoji="1" lang="ko-KR" altLang="en-US" sz="13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5">
                            <a:lumMod val="25000"/>
                          </a:schemeClr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  <a:cs typeface="Arial" panose="020B0604020202020204" pitchFamily="34" charset="0"/>
                      </a:endParaRP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Obs</a:t>
                      </a:r>
                      <a:endParaRPr kumimoji="1" lang="en-US" altLang="ko-KR" sz="13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5">
                            <a:lumMod val="25000"/>
                          </a:schemeClr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  <a:cs typeface="Arial" panose="020B0604020202020204" pitchFamily="34" charset="0"/>
                      </a:endParaRP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4387">
                <a:tc rowSpan="8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Prensa</a:t>
                      </a:r>
                      <a:endParaRPr kumimoji="1" lang="ko-KR" altLang="en-US" sz="1300" b="1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accent5">
                            <a:lumMod val="25000"/>
                          </a:schemeClr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  <a:cs typeface="Arial" panose="020B0604020202020204" pitchFamily="34" charset="0"/>
                      </a:endParaRP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1200ton Line</a:t>
                      </a: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1200-800-500-500</a:t>
                      </a: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Automático</a:t>
                      </a: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 “Robo”</a:t>
                      </a: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4387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800ton Line</a:t>
                      </a:r>
                      <a:endParaRPr kumimoji="1" lang="ko-KR" altLang="en-US" sz="13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5">
                            <a:lumMod val="25000"/>
                          </a:schemeClr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  <a:cs typeface="Arial" panose="020B0604020202020204" pitchFamily="34" charset="0"/>
                      </a:endParaRP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3</a:t>
                      </a:r>
                      <a:endParaRPr kumimoji="1" lang="ko-KR" altLang="en-US" sz="13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5">
                            <a:lumMod val="25000"/>
                          </a:schemeClr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  <a:cs typeface="Arial" panose="020B0604020202020204" pitchFamily="34" charset="0"/>
                      </a:endParaRP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800-600-400-400</a:t>
                      </a: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Automático</a:t>
                      </a: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 “Robo”</a:t>
                      </a: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4387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300ton Line</a:t>
                      </a:r>
                      <a:endParaRPr kumimoji="1" lang="ko-KR" altLang="en-US" sz="13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5">
                            <a:lumMod val="25000"/>
                          </a:schemeClr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  <a:cs typeface="Arial" panose="020B0604020202020204" pitchFamily="34" charset="0"/>
                      </a:endParaRP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1</a:t>
                      </a:r>
                      <a:endParaRPr kumimoji="1" lang="ko-KR" altLang="en-US" sz="1300" b="1" i="0" u="none" strike="noStrike" cap="none" normalizeH="0" baseline="0">
                        <a:ln>
                          <a:noFill/>
                        </a:ln>
                        <a:solidFill>
                          <a:schemeClr val="accent5">
                            <a:lumMod val="25000"/>
                          </a:schemeClr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  <a:cs typeface="Arial" panose="020B0604020202020204" pitchFamily="34" charset="0"/>
                      </a:endParaRP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300-250-250-250</a:t>
                      </a:r>
                      <a:endParaRPr kumimoji="1" lang="ko-KR" altLang="en-US" sz="13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5">
                            <a:lumMod val="25000"/>
                          </a:schemeClr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  <a:cs typeface="Arial" panose="020B0604020202020204" pitchFamily="34" charset="0"/>
                      </a:endParaRP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Automático</a:t>
                      </a: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 “Robo”</a:t>
                      </a: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4387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300ton Line</a:t>
                      </a:r>
                      <a:endParaRPr kumimoji="1" lang="ko-KR" altLang="en-US" sz="13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5">
                            <a:lumMod val="25000"/>
                          </a:schemeClr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  <a:cs typeface="Arial" panose="020B0604020202020204" pitchFamily="34" charset="0"/>
                      </a:endParaRP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1</a:t>
                      </a:r>
                      <a:endParaRPr kumimoji="1" lang="ko-KR" altLang="en-US" sz="13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5">
                            <a:lumMod val="25000"/>
                          </a:schemeClr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  <a:cs typeface="Arial" panose="020B0604020202020204" pitchFamily="34" charset="0"/>
                      </a:endParaRP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300-250-200-200</a:t>
                      </a: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Manual</a:t>
                      </a:r>
                      <a:endParaRPr kumimoji="1" lang="ko-KR" altLang="en-US" sz="13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5">
                            <a:lumMod val="25000"/>
                          </a:schemeClr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  <a:cs typeface="Arial" panose="020B0604020202020204" pitchFamily="34" charset="0"/>
                      </a:endParaRP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287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T w="3175" cap="flat" cmpd="sng" algn="ctr">
                      <a:solidFill>
                        <a:srgbClr val="9F9F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250ton Line</a:t>
                      </a:r>
                      <a:endParaRPr kumimoji="1" lang="ko-KR" altLang="en-US" sz="1300" b="1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accent5">
                            <a:lumMod val="25000"/>
                          </a:schemeClr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  <a:cs typeface="Arial" panose="020B0604020202020204" pitchFamily="34" charset="0"/>
                      </a:endParaRP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3</a:t>
                      </a:r>
                      <a:endParaRPr kumimoji="1" lang="ko-KR" altLang="en-US" sz="1300" b="1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accent5">
                            <a:lumMod val="25000"/>
                          </a:schemeClr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  <a:cs typeface="Arial" panose="020B0604020202020204" pitchFamily="34" charset="0"/>
                      </a:endParaRP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250-200-200-200</a:t>
                      </a: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Manual</a:t>
                      </a:r>
                      <a:endParaRPr kumimoji="1" lang="ko-KR" altLang="en-US" sz="1300" b="1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accent5">
                            <a:lumMod val="25000"/>
                          </a:schemeClr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  <a:cs typeface="Arial" panose="020B0604020202020204" pitchFamily="34" charset="0"/>
                      </a:endParaRP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34387">
                <a:tc vMerge="1">
                  <a:txBody>
                    <a:bodyPr/>
                    <a:lstStyle/>
                    <a:p>
                      <a:endParaRPr lang="pt-BR"/>
                    </a:p>
                  </a:txBody>
                  <a:tcPr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200ton Line</a:t>
                      </a:r>
                    </a:p>
                  </a:txBody>
                  <a:tcPr marL="8791" marR="8791" marT="879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 marL="8791" marR="8791" marT="879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200-150-150-150</a:t>
                      </a:r>
                    </a:p>
                  </a:txBody>
                  <a:tcPr marL="8791" marR="8791" marT="879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Manual</a:t>
                      </a:r>
                    </a:p>
                  </a:txBody>
                  <a:tcPr marL="8791" marR="8791" marT="879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2860275"/>
                  </a:ext>
                </a:extLst>
              </a:tr>
              <a:tr h="534387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400ton </a:t>
                      </a:r>
                      <a:r>
                        <a:rPr kumimoji="1" lang="en-US" altLang="ko-KR" sz="13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Blank’g</a:t>
                      </a: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 Line</a:t>
                      </a: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1650W(mm), 70m/Min.</a:t>
                      </a: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ko-KR" sz="13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5">
                            <a:lumMod val="25000"/>
                          </a:schemeClr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  <a:cs typeface="Arial" panose="020B0604020202020204" pitchFamily="34" charset="0"/>
                      </a:endParaRP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34387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250ton </a:t>
                      </a:r>
                      <a:r>
                        <a:rPr kumimoji="1" lang="en-US" altLang="ko-KR" sz="13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Blank’g</a:t>
                      </a: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 Line</a:t>
                      </a:r>
                      <a:endParaRPr kumimoji="1" lang="ko-KR" altLang="en-US" sz="13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5">
                            <a:lumMod val="25000"/>
                          </a:schemeClr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  <a:cs typeface="Arial" panose="020B0604020202020204" pitchFamily="34" charset="0"/>
                      </a:endParaRP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800W(mm), 30m/Min.</a:t>
                      </a: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ko-KR" sz="13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5">
                            <a:lumMod val="25000"/>
                          </a:schemeClr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  <a:cs typeface="Arial" panose="020B0604020202020204" pitchFamily="34" charset="0"/>
                      </a:endParaRP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638491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1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Montagem</a:t>
                      </a:r>
                      <a:endParaRPr kumimoji="1" lang="en-US" altLang="ko-KR" sz="13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5">
                            <a:lumMod val="25000"/>
                          </a:schemeClr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  <a:cs typeface="Arial" panose="020B0604020202020204" pitchFamily="34" charset="0"/>
                      </a:endParaRP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Componentes</a:t>
                      </a: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 para </a:t>
                      </a:r>
                      <a:r>
                        <a:rPr kumimoji="1" lang="en-US" altLang="ko-KR" sz="13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Montagem</a:t>
                      </a:r>
                      <a:endParaRPr kumimoji="1" lang="en-US" altLang="ko-KR" sz="13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5">
                            <a:lumMod val="25000"/>
                          </a:schemeClr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  <a:cs typeface="Arial" panose="020B0604020202020204" pitchFamily="34" charset="0"/>
                      </a:endParaRP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pt-BR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31</a:t>
                      </a:r>
                      <a:endParaRPr kumimoji="1" lang="ko-KR" altLang="en-US" sz="13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5">
                            <a:lumMod val="25000"/>
                          </a:schemeClr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  <a:cs typeface="Arial" panose="020B0604020202020204" pitchFamily="34" charset="0"/>
                      </a:endParaRP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        JIG : 275 sets</a:t>
                      </a: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    Robot : 162 sets</a:t>
                      </a:r>
                      <a:endParaRPr kumimoji="1" lang="ko-KR" altLang="en-US" sz="13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5">
                            <a:lumMod val="25000"/>
                          </a:schemeClr>
                        </a:solidFill>
                        <a:effectLst/>
                        <a:latin typeface="Malgun Gothic" panose="020B0503020000020004" pitchFamily="34" charset="-127"/>
                        <a:ea typeface="Malgun Gothic" panose="020B0503020000020004" pitchFamily="34" charset="-127"/>
                        <a:cs typeface="Arial" panose="020B0604020202020204" pitchFamily="34" charset="0"/>
                      </a:endParaRP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34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34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34" charset="-127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5pPr>
                      <a:lvl6pPr marL="25146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6pPr>
                      <a:lvl7pPr marL="29718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7pPr>
                      <a:lvl8pPr marL="34290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8pPr>
                      <a:lvl9pPr marL="3886200" indent="-228600" eaLnBrk="0" fontAlgn="base" latinLnBrk="1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34" charset="-127"/>
                          <a:ea typeface="굴림" panose="020B0600000101010101" pitchFamily="34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Servo Gun : 100%</a:t>
                      </a:r>
                    </a:p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ko-KR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>
                              <a:lumMod val="25000"/>
                            </a:schemeClr>
                          </a:solidFill>
                          <a:effectLst/>
                          <a:latin typeface="Malgun Gothic" panose="020B0503020000020004" pitchFamily="34" charset="-127"/>
                          <a:ea typeface="Malgun Gothic" panose="020B0503020000020004" pitchFamily="34" charset="-127"/>
                          <a:cs typeface="Arial" panose="020B0604020202020204" pitchFamily="34" charset="0"/>
                        </a:rPr>
                        <a:t>Automation Rate : 100% </a:t>
                      </a:r>
                    </a:p>
                  </a:txBody>
                  <a:tcPr marL="83068" marR="83068" marT="43191" marB="4319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4364474"/>
      </p:ext>
    </p:extLst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ChangeArrowheads="1"/>
          </p:cNvSpPr>
          <p:nvPr/>
        </p:nvSpPr>
        <p:spPr bwMode="auto">
          <a:xfrm>
            <a:off x="425768" y="290513"/>
            <a:ext cx="7643812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>
              <a:buFont typeface="Wingdings" panose="05000000000000000000" pitchFamily="2" charset="2"/>
              <a:buNone/>
              <a:defRPr/>
            </a:pPr>
            <a:r>
              <a:rPr lang="en-US" altLang="ko-KR" sz="2000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  <a:sym typeface="Wingdings 2" panose="05020102010507070707" pitchFamily="18" charset="2"/>
              </a:rPr>
              <a:t>MAQUINARIO</a:t>
            </a:r>
            <a:endParaRPr lang="en-US" altLang="ko-KR" sz="2000" dirty="0">
              <a:solidFill>
                <a:schemeClr val="accent5">
                  <a:lumMod val="50000"/>
                </a:schemeClr>
              </a:solidFill>
              <a:latin typeface="Malgun Gothic" panose="020B0503020000020004" pitchFamily="34" charset="-127"/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  <p:pic>
        <p:nvPicPr>
          <p:cNvPr id="20" name="Imagem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4288" y="1279525"/>
            <a:ext cx="3032125" cy="227171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1" name="Imagem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89588" y="1281113"/>
            <a:ext cx="3041650" cy="22701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2" name="Imagem 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63650" y="4217988"/>
            <a:ext cx="3041650" cy="22701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8679" name="Retângulo de cantos arredondados 6"/>
          <p:cNvSpPr>
            <a:spLocks noChangeArrowheads="1"/>
          </p:cNvSpPr>
          <p:nvPr/>
        </p:nvSpPr>
        <p:spPr bwMode="auto">
          <a:xfrm>
            <a:off x="912813" y="876300"/>
            <a:ext cx="2736850" cy="512763"/>
          </a:xfrm>
          <a:prstGeom prst="roundRect">
            <a:avLst>
              <a:gd name="adj" fmla="val 16667"/>
            </a:avLst>
          </a:prstGeom>
          <a:solidFill>
            <a:schemeClr val="accent5">
              <a:lumMod val="50000"/>
            </a:schemeClr>
          </a:solidFill>
          <a:ln w="19050" algn="ctr">
            <a:solidFill>
              <a:srgbClr val="FCB874"/>
            </a:solidFill>
            <a:round/>
            <a:headEnd/>
            <a:tailEnd/>
          </a:ln>
        </p:spPr>
        <p:txBody>
          <a:bodyPr anchor="ctr"/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algn="ctr" eaLnBrk="1" latinLnBrk="1" hangingPunct="1">
              <a:defRPr/>
            </a:pPr>
            <a:r>
              <a:rPr lang="pt-BR" altLang="pt-BR" sz="1600" dirty="0">
                <a:solidFill>
                  <a:srgbClr val="FFFFFF"/>
                </a:solidFill>
                <a:latin typeface="Calibri" panose="020F0502020204030204" pitchFamily="34" charset="0"/>
                <a:ea typeface="HY헤드라인M" pitchFamily="18" charset="-127"/>
              </a:rPr>
              <a:t>1200 Ton Linha Automática</a:t>
            </a:r>
            <a:endParaRPr lang="pt-BR" altLang="pt-BR" sz="1800" dirty="0">
              <a:solidFill>
                <a:srgbClr val="FFFFFF"/>
              </a:solidFill>
              <a:latin typeface="Calibri" panose="020F0502020204030204" pitchFamily="34" charset="0"/>
              <a:ea typeface="HY헤드라인M" pitchFamily="18" charset="-127"/>
            </a:endParaRPr>
          </a:p>
        </p:txBody>
      </p:sp>
      <p:sp>
        <p:nvSpPr>
          <p:cNvPr id="28681" name="Retângulo de cantos arredondados 17"/>
          <p:cNvSpPr>
            <a:spLocks noChangeArrowheads="1"/>
          </p:cNvSpPr>
          <p:nvPr/>
        </p:nvSpPr>
        <p:spPr bwMode="auto">
          <a:xfrm>
            <a:off x="771525" y="3860800"/>
            <a:ext cx="2735263" cy="512763"/>
          </a:xfrm>
          <a:prstGeom prst="roundRect">
            <a:avLst>
              <a:gd name="adj" fmla="val 16667"/>
            </a:avLst>
          </a:prstGeom>
          <a:solidFill>
            <a:schemeClr val="accent5">
              <a:lumMod val="50000"/>
            </a:schemeClr>
          </a:solidFill>
          <a:ln w="19050" algn="ctr">
            <a:solidFill>
              <a:srgbClr val="FCB874"/>
            </a:solidFill>
            <a:round/>
            <a:headEnd/>
            <a:tailEnd/>
          </a:ln>
        </p:spPr>
        <p:txBody>
          <a:bodyPr anchor="ctr"/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algn="ctr" eaLnBrk="1" latinLnBrk="1" hangingPunct="1">
              <a:defRPr/>
            </a:pPr>
            <a:r>
              <a:rPr lang="pt-BR" altLang="pt-BR" sz="1600" dirty="0">
                <a:solidFill>
                  <a:srgbClr val="FFFFFF"/>
                </a:solidFill>
                <a:latin typeface="Calibri" panose="020F0502020204030204" pitchFamily="34" charset="0"/>
                <a:ea typeface="HY헤드라인M" pitchFamily="18" charset="-127"/>
              </a:rPr>
              <a:t>300 Ton Linha Automática</a:t>
            </a:r>
            <a:endParaRPr lang="pt-BR" altLang="pt-BR" sz="1800" dirty="0">
              <a:solidFill>
                <a:srgbClr val="FFFFFF"/>
              </a:solidFill>
              <a:latin typeface="Calibri" panose="020F0502020204030204" pitchFamily="34" charset="0"/>
              <a:ea typeface="HY헤드라인M" pitchFamily="18" charset="-127"/>
            </a:endParaRPr>
          </a:p>
        </p:txBody>
      </p:sp>
      <p:sp>
        <p:nvSpPr>
          <p:cNvPr id="28682" name="Retângulo de cantos arredondados 15"/>
          <p:cNvSpPr>
            <a:spLocks noChangeArrowheads="1"/>
          </p:cNvSpPr>
          <p:nvPr/>
        </p:nvSpPr>
        <p:spPr bwMode="auto">
          <a:xfrm>
            <a:off x="5097462" y="876300"/>
            <a:ext cx="2865437" cy="512763"/>
          </a:xfrm>
          <a:prstGeom prst="roundRect">
            <a:avLst>
              <a:gd name="adj" fmla="val 16667"/>
            </a:avLst>
          </a:prstGeom>
          <a:solidFill>
            <a:schemeClr val="accent5">
              <a:lumMod val="50000"/>
            </a:schemeClr>
          </a:solidFill>
          <a:ln w="19050" algn="ctr">
            <a:solidFill>
              <a:srgbClr val="FCB874"/>
            </a:solidFill>
            <a:round/>
            <a:headEnd/>
            <a:tailEnd/>
          </a:ln>
        </p:spPr>
        <p:txBody>
          <a:bodyPr anchor="ctr"/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algn="ctr" eaLnBrk="1" latinLnBrk="1" hangingPunct="1">
              <a:defRPr/>
            </a:pPr>
            <a:r>
              <a:rPr lang="pt-BR" altLang="pt-BR" sz="1600" dirty="0">
                <a:solidFill>
                  <a:srgbClr val="FFFFFF"/>
                </a:solidFill>
                <a:latin typeface="Calibri" panose="020F0502020204030204" pitchFamily="34" charset="0"/>
                <a:ea typeface="HY헤드라인M" pitchFamily="18" charset="-127"/>
              </a:rPr>
              <a:t>800 Ton Linha Automática (x3)</a:t>
            </a:r>
            <a:endParaRPr lang="pt-BR" altLang="pt-BR" sz="1800" dirty="0">
              <a:solidFill>
                <a:srgbClr val="FFFFFF"/>
              </a:solidFill>
              <a:latin typeface="Calibri" panose="020F0502020204030204" pitchFamily="34" charset="0"/>
              <a:ea typeface="HY헤드라인M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176202788"/>
      </p:ext>
    </p:extLst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4"/>
          <p:cNvSpPr>
            <a:spLocks noChangeArrowheads="1"/>
          </p:cNvSpPr>
          <p:nvPr/>
        </p:nvSpPr>
        <p:spPr bwMode="auto">
          <a:xfrm>
            <a:off x="410528" y="290512"/>
            <a:ext cx="7643812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>
              <a:defRPr/>
            </a:pPr>
            <a:r>
              <a:rPr lang="en-US" altLang="ko-KR" sz="2000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  <a:sym typeface="Wingdings 2" panose="05020102010507070707" pitchFamily="18" charset="2"/>
              </a:rPr>
              <a:t>MAQUINARIO</a:t>
            </a:r>
            <a:endParaRPr lang="en-US" altLang="ko-KR" sz="2000" dirty="0">
              <a:solidFill>
                <a:schemeClr val="accent5">
                  <a:lumMod val="50000"/>
                </a:schemeClr>
              </a:solidFill>
              <a:latin typeface="Malgun Gothic" panose="020B0503020000020004" pitchFamily="34" charset="-127"/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  <p:grpSp>
        <p:nvGrpSpPr>
          <p:cNvPr id="14339" name="Grupo 3"/>
          <p:cNvGrpSpPr>
            <a:grpSpLocks/>
          </p:cNvGrpSpPr>
          <p:nvPr/>
        </p:nvGrpSpPr>
        <p:grpSpPr bwMode="auto">
          <a:xfrm>
            <a:off x="1236663" y="1284288"/>
            <a:ext cx="7432675" cy="2341562"/>
            <a:chOff x="958797" y="1284486"/>
            <a:chExt cx="7434204" cy="2342070"/>
          </a:xfrm>
        </p:grpSpPr>
        <p:pic>
          <p:nvPicPr>
            <p:cNvPr id="10" name="Imagem 1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958797" y="1284486"/>
              <a:ext cx="3080384" cy="2342070"/>
            </a:xfrm>
            <a:prstGeom prst="rect">
              <a:avLst/>
            </a:prstGeom>
            <a:ln>
              <a:noFill/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pic>
          <p:nvPicPr>
            <p:cNvPr id="11" name="Imagem 3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5312617" y="1284486"/>
              <a:ext cx="3080384" cy="2342070"/>
            </a:xfrm>
            <a:prstGeom prst="rect">
              <a:avLst/>
            </a:prstGeom>
            <a:ln>
              <a:noFill/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</p:grpSp>
      <p:sp>
        <p:nvSpPr>
          <p:cNvPr id="29700" name="Retângulo de cantos arredondados 6"/>
          <p:cNvSpPr>
            <a:spLocks noChangeArrowheads="1"/>
          </p:cNvSpPr>
          <p:nvPr/>
        </p:nvSpPr>
        <p:spPr bwMode="auto">
          <a:xfrm>
            <a:off x="912813" y="876300"/>
            <a:ext cx="2736850" cy="512763"/>
          </a:xfrm>
          <a:prstGeom prst="roundRect">
            <a:avLst>
              <a:gd name="adj" fmla="val 16667"/>
            </a:avLst>
          </a:prstGeom>
          <a:solidFill>
            <a:schemeClr val="accent5">
              <a:lumMod val="50000"/>
            </a:schemeClr>
          </a:solidFill>
          <a:ln w="19050" algn="ctr">
            <a:solidFill>
              <a:srgbClr val="FCB874"/>
            </a:solidFill>
            <a:round/>
            <a:headEnd/>
            <a:tailEnd/>
          </a:ln>
        </p:spPr>
        <p:txBody>
          <a:bodyPr anchor="ctr"/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algn="ctr" eaLnBrk="1" latinLnBrk="1" hangingPunct="1">
              <a:defRPr/>
            </a:pPr>
            <a:r>
              <a:rPr lang="pt-BR" altLang="pt-BR" sz="1600">
                <a:solidFill>
                  <a:srgbClr val="FFFFFF"/>
                </a:solidFill>
                <a:latin typeface="Calibri" panose="020F0502020204030204" pitchFamily="34" charset="0"/>
                <a:ea typeface="HY헤드라인M" pitchFamily="18" charset="-127"/>
              </a:rPr>
              <a:t>400 Ton Blank Line</a:t>
            </a:r>
            <a:endParaRPr lang="pt-BR" altLang="pt-BR" sz="1800">
              <a:solidFill>
                <a:srgbClr val="FFFFFF"/>
              </a:solidFill>
              <a:latin typeface="Calibri" panose="020F0502020204030204" pitchFamily="34" charset="0"/>
              <a:ea typeface="HY헤드라인M" pitchFamily="18" charset="-127"/>
            </a:endParaRPr>
          </a:p>
        </p:txBody>
      </p:sp>
      <p:pic>
        <p:nvPicPr>
          <p:cNvPr id="14341" name="Imagem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9588" y="4211638"/>
            <a:ext cx="3079750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2" name="Imagem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288" y="4211638"/>
            <a:ext cx="3032125" cy="227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703" name="Retângulo de cantos arredondados 15"/>
          <p:cNvSpPr>
            <a:spLocks noChangeArrowheads="1"/>
          </p:cNvSpPr>
          <p:nvPr/>
        </p:nvSpPr>
        <p:spPr bwMode="auto">
          <a:xfrm>
            <a:off x="5097463" y="876300"/>
            <a:ext cx="2735262" cy="512763"/>
          </a:xfrm>
          <a:prstGeom prst="roundRect">
            <a:avLst>
              <a:gd name="adj" fmla="val 16667"/>
            </a:avLst>
          </a:prstGeom>
          <a:solidFill>
            <a:schemeClr val="accent5">
              <a:lumMod val="50000"/>
            </a:schemeClr>
          </a:solidFill>
          <a:ln w="19050" algn="ctr">
            <a:solidFill>
              <a:srgbClr val="FCB874"/>
            </a:solidFill>
            <a:round/>
            <a:headEnd/>
            <a:tailEnd/>
          </a:ln>
        </p:spPr>
        <p:txBody>
          <a:bodyPr anchor="ctr"/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algn="ctr" eaLnBrk="1" latinLnBrk="1" hangingPunct="1">
              <a:defRPr/>
            </a:pPr>
            <a:r>
              <a:rPr lang="pt-BR" altLang="pt-BR" sz="1600" dirty="0">
                <a:solidFill>
                  <a:srgbClr val="FFFFFF"/>
                </a:solidFill>
                <a:latin typeface="Calibri" panose="020F0502020204030204" pitchFamily="34" charset="0"/>
                <a:ea typeface="HY헤드라인M" pitchFamily="18" charset="-127"/>
              </a:rPr>
              <a:t>250 Ton Linhas de </a:t>
            </a:r>
            <a:r>
              <a:rPr lang="pt-BR" altLang="pt-BR" sz="1600" dirty="0" err="1">
                <a:solidFill>
                  <a:srgbClr val="FFFFFF"/>
                </a:solidFill>
                <a:latin typeface="Calibri" panose="020F0502020204030204" pitchFamily="34" charset="0"/>
                <a:ea typeface="HY헤드라인M" pitchFamily="18" charset="-127"/>
              </a:rPr>
              <a:t>Blank</a:t>
            </a:r>
            <a:r>
              <a:rPr lang="pt-BR" altLang="pt-BR" sz="1600" dirty="0">
                <a:solidFill>
                  <a:srgbClr val="FFFFFF"/>
                </a:solidFill>
                <a:latin typeface="Calibri" panose="020F0502020204030204" pitchFamily="34" charset="0"/>
                <a:ea typeface="HY헤드라인M" pitchFamily="18" charset="-127"/>
              </a:rPr>
              <a:t> (x2)</a:t>
            </a:r>
            <a:endParaRPr lang="pt-BR" altLang="pt-BR" sz="1800" dirty="0">
              <a:solidFill>
                <a:srgbClr val="FFFFFF"/>
              </a:solidFill>
              <a:latin typeface="Calibri" panose="020F0502020204030204" pitchFamily="34" charset="0"/>
              <a:ea typeface="HY헤드라인M" pitchFamily="18" charset="-127"/>
            </a:endParaRPr>
          </a:p>
        </p:txBody>
      </p:sp>
      <p:sp>
        <p:nvSpPr>
          <p:cNvPr id="29704" name="Retângulo de cantos arredondados 16"/>
          <p:cNvSpPr>
            <a:spLocks noChangeArrowheads="1"/>
          </p:cNvSpPr>
          <p:nvPr/>
        </p:nvSpPr>
        <p:spPr bwMode="auto">
          <a:xfrm>
            <a:off x="912813" y="3860800"/>
            <a:ext cx="3079750" cy="512763"/>
          </a:xfrm>
          <a:prstGeom prst="roundRect">
            <a:avLst>
              <a:gd name="adj" fmla="val 16667"/>
            </a:avLst>
          </a:prstGeom>
          <a:solidFill>
            <a:schemeClr val="accent5">
              <a:lumMod val="50000"/>
            </a:schemeClr>
          </a:solidFill>
          <a:ln w="19050" algn="ctr">
            <a:solidFill>
              <a:srgbClr val="FCB874"/>
            </a:solidFill>
            <a:round/>
            <a:headEnd/>
            <a:tailEnd/>
          </a:ln>
        </p:spPr>
        <p:txBody>
          <a:bodyPr anchor="ctr"/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algn="ctr" eaLnBrk="1" latinLnBrk="1" hangingPunct="1">
              <a:defRPr/>
            </a:pPr>
            <a:r>
              <a:rPr lang="pt-BR" altLang="pt-BR" sz="1600" dirty="0">
                <a:solidFill>
                  <a:srgbClr val="FFFFFF"/>
                </a:solidFill>
                <a:latin typeface="Calibri" panose="020F0502020204030204" pitchFamily="34" charset="0"/>
                <a:ea typeface="HY헤드라인M" pitchFamily="18" charset="-127"/>
              </a:rPr>
              <a:t>Linha de Montagem Automática</a:t>
            </a:r>
            <a:endParaRPr lang="pt-BR" altLang="pt-BR" sz="1800" dirty="0">
              <a:solidFill>
                <a:srgbClr val="FFFFFF"/>
              </a:solidFill>
              <a:latin typeface="Calibri" panose="020F0502020204030204" pitchFamily="34" charset="0"/>
              <a:ea typeface="HY헤드라인M" pitchFamily="18" charset="-127"/>
            </a:endParaRPr>
          </a:p>
        </p:txBody>
      </p:sp>
      <p:sp>
        <p:nvSpPr>
          <p:cNvPr id="29705" name="Retângulo de cantos arredondados 17"/>
          <p:cNvSpPr>
            <a:spLocks noChangeArrowheads="1"/>
          </p:cNvSpPr>
          <p:nvPr/>
        </p:nvSpPr>
        <p:spPr bwMode="auto">
          <a:xfrm>
            <a:off x="5097462" y="3860800"/>
            <a:ext cx="3032125" cy="512763"/>
          </a:xfrm>
          <a:prstGeom prst="roundRect">
            <a:avLst>
              <a:gd name="adj" fmla="val 16667"/>
            </a:avLst>
          </a:prstGeom>
          <a:solidFill>
            <a:schemeClr val="accent5">
              <a:lumMod val="50000"/>
            </a:schemeClr>
          </a:solidFill>
          <a:ln w="19050" algn="ctr">
            <a:solidFill>
              <a:srgbClr val="FCB874"/>
            </a:solidFill>
            <a:round/>
            <a:headEnd/>
            <a:tailEnd/>
          </a:ln>
        </p:spPr>
        <p:txBody>
          <a:bodyPr anchor="ctr"/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 algn="ctr" eaLnBrk="1" latinLnBrk="1" hangingPunct="1">
              <a:defRPr/>
            </a:pPr>
            <a:r>
              <a:rPr lang="pt-BR" altLang="pt-BR" sz="1600" dirty="0">
                <a:solidFill>
                  <a:srgbClr val="FFFFFF"/>
                </a:solidFill>
                <a:latin typeface="Calibri" panose="020F0502020204030204" pitchFamily="34" charset="0"/>
                <a:ea typeface="HY헤드라인M" pitchFamily="18" charset="-127"/>
              </a:rPr>
              <a:t>Linha de Montagem Automática</a:t>
            </a:r>
            <a:endParaRPr lang="pt-BR" altLang="pt-BR" sz="1800" dirty="0">
              <a:solidFill>
                <a:srgbClr val="FFFFFF"/>
              </a:solidFill>
              <a:latin typeface="Calibri" panose="020F0502020204030204" pitchFamily="34" charset="0"/>
              <a:ea typeface="HY헤드라인M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806955551"/>
      </p:ext>
    </p:extLst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Imagem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889" y="4658157"/>
            <a:ext cx="2560638" cy="143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3" name="Rectangle 4"/>
          <p:cNvSpPr>
            <a:spLocks noChangeArrowheads="1"/>
          </p:cNvSpPr>
          <p:nvPr/>
        </p:nvSpPr>
        <p:spPr bwMode="auto">
          <a:xfrm>
            <a:off x="360330" y="298355"/>
            <a:ext cx="7643812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>
              <a:buFont typeface="Wingdings" panose="05000000000000000000" pitchFamily="2" charset="2"/>
              <a:buNone/>
              <a:defRPr/>
            </a:pPr>
            <a:r>
              <a:rPr lang="en-US" altLang="ko-KR" sz="2000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CENTRO DE MEDIÇÃO E ANÁLISE DE QUALIDADE</a:t>
            </a:r>
          </a:p>
        </p:txBody>
      </p:sp>
      <p:pic>
        <p:nvPicPr>
          <p:cNvPr id="15364" name="Imagem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25" y="910908"/>
            <a:ext cx="2560638" cy="1439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5" name="Imagem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457" y="2784533"/>
            <a:ext cx="2560638" cy="143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6" name="Imagem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3988" y="870236"/>
            <a:ext cx="2560637" cy="1439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7" name="AutoShape 2" descr="Exibindo IMG_20170427_162144686.jpg"/>
          <p:cNvSpPr>
            <a:spLocks noChangeAspect="1" noChangeArrowheads="1"/>
          </p:cNvSpPr>
          <p:nvPr/>
        </p:nvSpPr>
        <p:spPr bwMode="auto">
          <a:xfrm>
            <a:off x="127000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endParaRPr lang="pt-BR" altLang="pt-BR"/>
          </a:p>
        </p:txBody>
      </p:sp>
      <p:pic>
        <p:nvPicPr>
          <p:cNvPr id="15368" name="Imagem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2800" y="890572"/>
            <a:ext cx="2559050" cy="1439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9" name="Tabel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3240077"/>
              </p:ext>
            </p:extLst>
          </p:nvPr>
        </p:nvGraphicFramePr>
        <p:xfrm>
          <a:off x="2876043" y="2395093"/>
          <a:ext cx="6688582" cy="3740151"/>
        </p:xfrm>
        <a:graphic>
          <a:graphicData uri="http://schemas.openxmlformats.org/drawingml/2006/table">
            <a:tbl>
              <a:tblPr/>
              <a:tblGrid>
                <a:gridCol w="54064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273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2356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69705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96863"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5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#</a:t>
                      </a: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5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PHOTO</a:t>
                      </a: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5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MÁQUINA</a:t>
                      </a: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5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DESCRIÇÃO</a:t>
                      </a: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9450"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1</a:t>
                      </a: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pt-BR" altLang="ko-KR" sz="15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 CMM ZEISS </a:t>
                      </a: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X- 5,0 METER   Y- 1,6 METER</a:t>
                      </a: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Z- 2,5 METER</a:t>
                      </a: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UNCERTAINTY =  0,03 mm</a:t>
                      </a: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7838"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2</a:t>
                      </a: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pt-BR" altLang="ko-KR" sz="15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FARO ARM</a:t>
                      </a: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X / Y / Z – 1,8 METER</a:t>
                      </a: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UNCERTANTY = 0,04 mm</a:t>
                      </a: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3550"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3</a:t>
                      </a: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pt-BR" altLang="ko-KR" sz="15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MICROSCOPE</a:t>
                      </a: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 MAX.: 400X GAIN</a:t>
                      </a: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 FOR TEST: USE 200X</a:t>
                      </a: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9450"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4</a:t>
                      </a: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pt-BR" altLang="ko-KR" sz="15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WEIGHTER</a:t>
                      </a: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 MAX.: 320 g</a:t>
                      </a: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 UNCERTANTY = 0,001 mg</a:t>
                      </a: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63550"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5</a:t>
                      </a: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pt-BR" altLang="ko-KR" sz="15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ERICKSSEN MACHINE</a:t>
                      </a: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 SPECIFIC FOR TWB TEST</a:t>
                      </a: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79450"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6</a:t>
                      </a: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pt-BR" altLang="ko-KR" sz="15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맑은 고딕" panose="020B0503020000020004" pitchFamily="50" charset="-127"/>
                        <a:ea typeface="맑은 고딕" panose="020B0503020000020004" pitchFamily="50" charset="-127"/>
                      </a:endParaRP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TENSILE MACHINE</a:t>
                      </a: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latinLnBrk="1">
                        <a:spcBef>
                          <a:spcPct val="20000"/>
                        </a:spcBef>
                        <a:buClr>
                          <a:srgbClr val="FF9933"/>
                        </a:buClr>
                        <a:buFont typeface="돋움" panose="020B0600000101010101" pitchFamily="50" charset="-127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1pPr>
                      <a:lvl2pPr marL="742950" indent="-285750" latinLnBrk="1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돋움" panose="020B0600000101010101" pitchFamily="50" charset="-127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2pPr>
                      <a:lvl3pPr marL="1143000" indent="-228600" latinLnBrk="1">
                        <a:spcBef>
                          <a:spcPct val="20000"/>
                        </a:spcBef>
                        <a:buSzPct val="80000"/>
                        <a:buFont typeface="Wingdings" panose="05000000000000000000" pitchFamily="2" charset="2"/>
                        <a:defRPr kumimoji="1" sz="2000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3pPr>
                      <a:lvl4pPr marL="1600200" indent="-228600" latinLnBrk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kumimoji="1">
                          <a:solidFill>
                            <a:schemeClr val="bg2"/>
                          </a:solidFill>
                          <a:latin typeface="Times New Roman" panose="02020603050405020304" pitchFamily="18" charset="0"/>
                          <a:ea typeface="굴림" panose="020B0600000101010101" pitchFamily="50" charset="-127"/>
                        </a:defRPr>
                      </a:lvl4pPr>
                      <a:lvl5pPr marL="2057400" indent="-228600" latinLnBrk="1">
                        <a:spcBef>
                          <a:spcPct val="20000"/>
                        </a:spcBef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15000"/>
                        <a:defRPr kumimoji="1">
                          <a:solidFill>
                            <a:schemeClr val="bg2"/>
                          </a:solidFill>
                          <a:latin typeface="굴림" panose="020B0600000101010101" pitchFamily="50" charset="-127"/>
                          <a:ea typeface="굴림" panose="020B0600000101010101" pitchFamily="50" charset="-127"/>
                        </a:defRPr>
                      </a:lvl9pPr>
                    </a:lstStyle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 MAX.: 10 Ton</a:t>
                      </a:r>
                    </a:p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t-BR" altLang="ko-KR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맑은 고딕" panose="020B0503020000020004" pitchFamily="50" charset="-127"/>
                          <a:ea typeface="맑은 고딕" panose="020B0503020000020004" pitchFamily="50" charset="-127"/>
                        </a:rPr>
                        <a:t> MIN.:  1 Kg</a:t>
                      </a:r>
                    </a:p>
                  </a:txBody>
                  <a:tcPr marL="29522" marR="29522" marT="14761" marB="14761" anchor="ctr" horzOverflow="overflow">
                    <a:lnL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1F0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pic>
        <p:nvPicPr>
          <p:cNvPr id="15411" name="Imagem 2" descr="image001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298" t="16653" r="41191" b="46761"/>
          <a:stretch>
            <a:fillRect/>
          </a:stretch>
        </p:blipFill>
        <p:spPr bwMode="auto">
          <a:xfrm>
            <a:off x="4041852" y="4947411"/>
            <a:ext cx="280769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412" name="Imagem 76"/>
          <p:cNvPicPr>
            <a:picLocks noChangeAspect="1"/>
          </p:cNvPicPr>
          <p:nvPr/>
        </p:nvPicPr>
        <p:blipFill>
          <a:blip r:embed="rId8" cstate="print">
            <a:clrChange>
              <a:clrFrom>
                <a:srgbClr val="ECECEE"/>
              </a:clrFrom>
              <a:clrTo>
                <a:srgbClr val="ECECE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6612" y="2691956"/>
            <a:ext cx="571001" cy="66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413" name="Imagem 2"/>
          <p:cNvPicPr>
            <a:picLocks noChangeAspect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0640" y="3382518"/>
            <a:ext cx="340708" cy="455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414" name="Imagem 2"/>
          <p:cNvPicPr>
            <a:picLocks noChangeAspect="1"/>
          </p:cNvPicPr>
          <p:nvPr/>
        </p:nvPicPr>
        <p:blipFill>
          <a:blip r:embed="rId1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8568" y="3772948"/>
            <a:ext cx="547341" cy="569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415" name="Picture 2" descr="http://www.precisaoabsoluta.com.br/loja/wp-content/uploads/2015/08/linha-S-3casas.jpg"/>
          <p:cNvPicPr>
            <a:picLocks noChangeAspect="1" noChangeArrowheads="1"/>
          </p:cNvPicPr>
          <p:nvPr/>
        </p:nvPicPr>
        <p:blipFill>
          <a:blip r:embed="rId11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8328" y="4406560"/>
            <a:ext cx="767819" cy="5523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416" name="Imagem 1"/>
          <p:cNvPicPr>
            <a:picLocks noChangeAspect="1"/>
          </p:cNvPicPr>
          <p:nvPr/>
        </p:nvPicPr>
        <p:blipFill>
          <a:blip r:embed="rId1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4379" y="5504718"/>
            <a:ext cx="516225" cy="6133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6019483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/>
          <p:cNvSpPr>
            <a:spLocks noChangeArrowheads="1"/>
          </p:cNvSpPr>
          <p:nvPr/>
        </p:nvSpPr>
        <p:spPr bwMode="auto">
          <a:xfrm>
            <a:off x="425768" y="290830"/>
            <a:ext cx="7643812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>
              <a:defRPr/>
            </a:pPr>
            <a:r>
              <a:rPr lang="en-US" altLang="ko-KR" sz="2000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CERTIFICAÇÃO</a:t>
            </a:r>
          </a:p>
        </p:txBody>
      </p:sp>
      <p:pic>
        <p:nvPicPr>
          <p:cNvPr id="16387" name="Imagem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" y="1606550"/>
            <a:ext cx="3240088" cy="4270375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Imagem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7875" y="1606550"/>
            <a:ext cx="3240088" cy="4270375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9" name="Imagem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0188" y="1606550"/>
            <a:ext cx="3240087" cy="4270375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774" name="CaixaDeTexto 7"/>
          <p:cNvSpPr txBox="1">
            <a:spLocks noChangeArrowheads="1"/>
          </p:cNvSpPr>
          <p:nvPr/>
        </p:nvSpPr>
        <p:spPr bwMode="auto">
          <a:xfrm>
            <a:off x="101600" y="1125538"/>
            <a:ext cx="3195638" cy="306387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>
              <a:defRPr/>
            </a:pPr>
            <a:r>
              <a:rPr lang="pt-BR" altLang="pt-BR" sz="1400" dirty="0">
                <a:solidFill>
                  <a:schemeClr val="accent5">
                    <a:lumMod val="50000"/>
                  </a:schemeClr>
                </a:solidFill>
              </a:rPr>
              <a:t>QUALITY SYSTEM IATF 16949:2016</a:t>
            </a:r>
          </a:p>
        </p:txBody>
      </p:sp>
      <p:sp>
        <p:nvSpPr>
          <p:cNvPr id="32775" name="CaixaDeTexto 8"/>
          <p:cNvSpPr txBox="1">
            <a:spLocks noChangeArrowheads="1"/>
          </p:cNvSpPr>
          <p:nvPr/>
        </p:nvSpPr>
        <p:spPr bwMode="auto">
          <a:xfrm>
            <a:off x="4103688" y="1104900"/>
            <a:ext cx="1497012" cy="307975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>
              <a:defRPr/>
            </a:pPr>
            <a:r>
              <a:rPr lang="pt-BR" altLang="pt-BR" sz="1400">
                <a:solidFill>
                  <a:schemeClr val="accent5">
                    <a:lumMod val="50000"/>
                  </a:schemeClr>
                </a:solidFill>
              </a:rPr>
              <a:t>ISO 14001:2015</a:t>
            </a:r>
          </a:p>
        </p:txBody>
      </p:sp>
      <p:sp>
        <p:nvSpPr>
          <p:cNvPr id="32776" name="CaixaDeTexto 9"/>
          <p:cNvSpPr txBox="1">
            <a:spLocks noChangeArrowheads="1"/>
          </p:cNvSpPr>
          <p:nvPr/>
        </p:nvSpPr>
        <p:spPr bwMode="auto">
          <a:xfrm>
            <a:off x="7451725" y="1125538"/>
            <a:ext cx="1497013" cy="306387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34" charset="-127"/>
              </a:defRPr>
            </a:lvl9pPr>
          </a:lstStyle>
          <a:p>
            <a:pPr>
              <a:defRPr/>
            </a:pPr>
            <a:r>
              <a:rPr lang="pt-BR" altLang="pt-BR" sz="1400">
                <a:solidFill>
                  <a:schemeClr val="accent5">
                    <a:lumMod val="50000"/>
                  </a:schemeClr>
                </a:solidFill>
              </a:rPr>
              <a:t>ISO 18001:2007</a:t>
            </a:r>
          </a:p>
        </p:txBody>
      </p:sp>
    </p:spTree>
    <p:extLst>
      <p:ext uri="{BB962C8B-B14F-4D97-AF65-F5344CB8AC3E}">
        <p14:creationId xmlns:p14="http://schemas.microsoft.com/office/powerpoint/2010/main" val="383473222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4"/>
          <p:cNvSpPr>
            <a:spLocks noChangeArrowheads="1"/>
          </p:cNvSpPr>
          <p:nvPr/>
        </p:nvSpPr>
        <p:spPr bwMode="auto">
          <a:xfrm>
            <a:off x="412751" y="276067"/>
            <a:ext cx="8716962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1pPr>
            <a:lvl2pPr marL="742950" indent="-28575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2pPr>
            <a:lvl3pPr marL="11430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3pPr>
            <a:lvl4pPr marL="16002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4pPr>
            <a:lvl5pPr marL="2057400" indent="-228600"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1000" b="1">
                <a:solidFill>
                  <a:srgbClr val="000000"/>
                </a:solidFill>
                <a:latin typeface="Arial" panose="020B0604020202020204" pitchFamily="34" charset="0"/>
                <a:ea typeface="굴림" panose="020B0600000101010101" pitchFamily="50" charset="-127"/>
              </a:defRPr>
            </a:lvl9pPr>
          </a:lstStyle>
          <a:p>
            <a:pPr>
              <a:buFont typeface="Wingdings" panose="05000000000000000000" pitchFamily="2" charset="2"/>
              <a:buNone/>
              <a:defRPr/>
            </a:pPr>
            <a:r>
              <a:rPr lang="en-US" altLang="ko-KR" sz="2000" dirty="0">
                <a:solidFill>
                  <a:schemeClr val="accent5">
                    <a:lumMod val="50000"/>
                  </a:schemeClr>
                </a:solidFill>
                <a:latin typeface="Malgun Gothic" panose="020B0503020000020004" pitchFamily="34" charset="-127"/>
                <a:ea typeface="Malgun Gothic" panose="020B0503020000020004" pitchFamily="34" charset="-127"/>
                <a:cs typeface="Arial" panose="020B0604020202020204" pitchFamily="34" charset="0"/>
              </a:rPr>
              <a:t>FORNECEDORES DE AÇO</a:t>
            </a:r>
          </a:p>
        </p:txBody>
      </p:sp>
      <p:pic>
        <p:nvPicPr>
          <p:cNvPr id="17411" name="Picture 40" descr="Resultado de imagem para logo posc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50" y="4797425"/>
            <a:ext cx="3600450" cy="973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2" name="Picture 42" descr="Resultado de imagem para logo hyundai stee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0700" y="4692650"/>
            <a:ext cx="3600450" cy="950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3" name="Picture 44" descr="Resultado de imagem para logo arcelormitta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9263" y="1281113"/>
            <a:ext cx="3600450" cy="185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4" name="Picture 48" descr="Resultado de imagem para logo usiminas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50" y="1989138"/>
            <a:ext cx="3600450" cy="993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6046982"/>
      </p:ext>
    </p:extLst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Imagem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98" b="-2"/>
          <a:stretch>
            <a:fillRect/>
          </a:stretch>
        </p:blipFill>
        <p:spPr bwMode="auto">
          <a:xfrm>
            <a:off x="0" y="0"/>
            <a:ext cx="993298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7" name="WordArt 3"/>
          <p:cNvSpPr>
            <a:spLocks noChangeArrowheads="1" noChangeShapeType="1" noTextEdit="1"/>
          </p:cNvSpPr>
          <p:nvPr/>
        </p:nvSpPr>
        <p:spPr bwMode="auto">
          <a:xfrm>
            <a:off x="3657600" y="404813"/>
            <a:ext cx="5967413" cy="1271587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altLang="ko-KR" kern="10" spc="-90">
                <a:solidFill>
                  <a:srgbClr val="3366FF">
                    <a:alpha val="30196"/>
                  </a:srgbClr>
                </a:solidFill>
                <a:effectLst>
                  <a:outerShdw dist="63500" dir="2212194" algn="ctr" rotWithShape="0">
                    <a:srgbClr val="F8F8F8">
                      <a:alpha val="50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THANK</a:t>
            </a:r>
            <a:endParaRPr lang="ko-KR" altLang="en-US" kern="10" spc="-90">
              <a:solidFill>
                <a:srgbClr val="3366FF">
                  <a:alpha val="30196"/>
                </a:srgbClr>
              </a:solidFill>
              <a:effectLst>
                <a:outerShdw dist="63500" dir="2212194" algn="ctr" rotWithShape="0">
                  <a:srgbClr val="F8F8F8">
                    <a:alpha val="50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508" name="WordArt 4"/>
          <p:cNvSpPr>
            <a:spLocks noChangeArrowheads="1" noChangeShapeType="1" noTextEdit="1"/>
          </p:cNvSpPr>
          <p:nvPr/>
        </p:nvSpPr>
        <p:spPr bwMode="auto">
          <a:xfrm>
            <a:off x="5168900" y="2708275"/>
            <a:ext cx="3638550" cy="1271588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altLang="ko-KR" kern="10" spc="-90">
                <a:solidFill>
                  <a:srgbClr val="3366FF">
                    <a:alpha val="30196"/>
                  </a:srgbClr>
                </a:solidFill>
                <a:effectLst>
                  <a:outerShdw dist="63500" dir="2212194" algn="ctr" rotWithShape="0">
                    <a:srgbClr val="F8F8F8">
                      <a:alpha val="50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YOU !</a:t>
            </a:r>
            <a:endParaRPr lang="ko-KR" altLang="en-US" kern="10" spc="-90">
              <a:solidFill>
                <a:srgbClr val="3366FF">
                  <a:alpha val="30196"/>
                </a:srgbClr>
              </a:solidFill>
              <a:effectLst>
                <a:outerShdw dist="63500" dir="2212194" algn="ctr" rotWithShape="0">
                  <a:srgbClr val="F8F8F8">
                    <a:alpha val="50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095434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u6BJoCJjQPickiHPmLpvJg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LEFT" val="p306!3750"/>
  <p:tag name="DEFAULTTOP" val="p147!6250"/>
  <p:tag name="DEFAULTWIDTH" val="p229!1250"/>
  <p:tag name="DEFAULTHEIGHT" val="p18"/>
  <p:tag name="ISLOCKED" val="Tru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LEFT" val="p306!3750"/>
  <p:tag name="DEFAULTTOP" val="p147!6250"/>
  <p:tag name="DEFAULTWIDTH" val="p229!1250"/>
  <p:tag name="DEFAULTHEIGHT" val="p18"/>
  <p:tag name="ISLOCKED" val="True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LEFT" val="p306!3750"/>
  <p:tag name="DEFAULTTOP" val="p147!6250"/>
  <p:tag name="DEFAULTWIDTH" val="p229!1250"/>
  <p:tag name="DEFAULTHEIGHT" val="p18"/>
  <p:tag name="ISLOCKED" val="Tru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ACKUPNAME" val="KMA1D1FEAF:R001:C001"/>
  <p:tag name="LEFT" val="41"/>
  <p:tag name="PRIORNAME" val="KMA1D1FEAF"/>
  <p:tag name="AUTHOR" val="KMA"/>
  <p:tag name="NUMBEROFROWS" val=" 1"/>
  <p:tag name="NUMBEROFCOLUMNS" val=" 1"/>
  <p:tag name="TABLEVERSION" val="3.00"/>
  <p:tag name="TABLEINFO" val="RW:R001;LK=False|RW:R001;ST=1|RW:R001;RH=1|CL:C001;LK=False|CL:C001;ST=1|CL:C001;CW=1"/>
  <p:tag name="BAINBULLET" val="True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ACKUPNAME" val="KMA1D1FEAF:R001:C001"/>
  <p:tag name="LEFT" val="41"/>
  <p:tag name="PRIORNAME" val="KMA1D1FEAF"/>
  <p:tag name="AUTHOR" val="KMA"/>
  <p:tag name="NUMBEROFROWS" val=" 1"/>
  <p:tag name="NUMBEROFCOLUMNS" val=" 1"/>
  <p:tag name="TABLEVERSION" val="3.00"/>
  <p:tag name="TABLEINFO" val="RW:R001;LK=False|RW:R001;ST=1|RW:R001;RH=1|CL:C001;LK=False|CL:C001;ST=1|CL:C001;CW=1"/>
  <p:tag name="BAINBULLET" val="True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ACKUPNAME" val="KMA1D1FEAF:R001:C001"/>
  <p:tag name="LEFT" val="41"/>
  <p:tag name="PRIORNAME" val="KMA1D1FEAF"/>
  <p:tag name="AUTHOR" val="KMA"/>
  <p:tag name="NUMBEROFROWS" val=" 1"/>
  <p:tag name="NUMBEROFCOLUMNS" val=" 1"/>
  <p:tag name="TABLEVERSION" val="3.00"/>
  <p:tag name="TABLEINFO" val="RW:R001;LK=False|RW:R001;ST=1|RW:R001;RH=1|CL:C001;LK=False|CL:C001;ST=1|CL:C001;CW=1"/>
  <p:tag name="BAINBULLET" val="True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FAULTLEFT" val="p306!3750"/>
  <p:tag name="DEFAULTTOP" val="p147!6250"/>
  <p:tag name="DEFAULTWIDTH" val="p229!1250"/>
  <p:tag name="DEFAULTHEIGHT" val="p18"/>
  <p:tag name="ISLOCKED" val="True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heme/theme1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5871</TotalTime>
  <Words>3910</Words>
  <Application>Microsoft Office PowerPoint</Application>
  <PresentationFormat>Papel A4 (210 x 297 mm)</PresentationFormat>
  <Paragraphs>1072</Paragraphs>
  <Slides>44</Slides>
  <Notes>17</Notes>
  <HiddenSlides>0</HiddenSlides>
  <MMClips>0</MMClips>
  <ScaleCrop>false</ScaleCrop>
  <HeadingPairs>
    <vt:vector size="8" baseType="variant">
      <vt:variant>
        <vt:lpstr>Fontes usadas</vt:lpstr>
      </vt:variant>
      <vt:variant>
        <vt:i4>15</vt:i4>
      </vt:variant>
      <vt:variant>
        <vt:lpstr>Tema</vt:lpstr>
      </vt:variant>
      <vt:variant>
        <vt:i4>1</vt:i4>
      </vt:variant>
      <vt:variant>
        <vt:lpstr>Servidores OLE inseridos</vt:lpstr>
      </vt:variant>
      <vt:variant>
        <vt:i4>2</vt:i4>
      </vt:variant>
      <vt:variant>
        <vt:lpstr>Títulos de slides</vt:lpstr>
      </vt:variant>
      <vt:variant>
        <vt:i4>44</vt:i4>
      </vt:variant>
    </vt:vector>
  </HeadingPairs>
  <TitlesOfParts>
    <vt:vector size="62" baseType="lpstr">
      <vt:lpstr>돋움</vt:lpstr>
      <vt:lpstr>굴림</vt:lpstr>
      <vt:lpstr>맑은 고딕</vt:lpstr>
      <vt:lpstr>맑은 고딕</vt:lpstr>
      <vt:lpstr>나눔고딕</vt:lpstr>
      <vt:lpstr>Arial</vt:lpstr>
      <vt:lpstr>Arial Rounded MT Bold</vt:lpstr>
      <vt:lpstr>Calibri</vt:lpstr>
      <vt:lpstr>Google Sans</vt:lpstr>
      <vt:lpstr>HY헤드라인M</vt:lpstr>
      <vt:lpstr>Marlett</vt:lpstr>
      <vt:lpstr>Times New Roman</vt:lpstr>
      <vt:lpstr>Wingdings</vt:lpstr>
      <vt:lpstr>현대하모니 L</vt:lpstr>
      <vt:lpstr>현대하모니 M</vt:lpstr>
      <vt:lpstr>Office 테마</vt:lpstr>
      <vt:lpstr>think-cell Slide</vt:lpstr>
      <vt:lpstr>Objeto de Shell de Gerenciador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프레젠테이션</dc:title>
  <dc:creator>Windows User</dc:creator>
  <cp:lastModifiedBy>Otavio Henrique de Carvalho</cp:lastModifiedBy>
  <cp:revision>328</cp:revision>
  <cp:lastPrinted>2022-12-13T03:34:45Z</cp:lastPrinted>
  <dcterms:created xsi:type="dcterms:W3CDTF">2020-01-28T04:17:05Z</dcterms:created>
  <dcterms:modified xsi:type="dcterms:W3CDTF">2023-08-03T15:55:43Z</dcterms:modified>
</cp:coreProperties>
</file>