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8288000" cy="10287000"/>
  <p:notesSz cx="6858000" cy="9144000"/>
  <p:embeddedFontLst>
    <p:embeddedFont>
      <p:font typeface="Open San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96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74035">
            <a:off x="6700307" y="4704388"/>
            <a:ext cx="3179343" cy="695481"/>
          </a:xfrm>
          <a:custGeom>
            <a:avLst/>
            <a:gdLst/>
            <a:ahLst/>
            <a:cxnLst/>
            <a:rect l="l" t="t" r="r" b="b"/>
            <a:pathLst>
              <a:path w="3179343" h="695481">
                <a:moveTo>
                  <a:pt x="0" y="0"/>
                </a:moveTo>
                <a:lnTo>
                  <a:pt x="3179343" y="0"/>
                </a:lnTo>
                <a:lnTo>
                  <a:pt x="3179343" y="695481"/>
                </a:lnTo>
                <a:lnTo>
                  <a:pt x="0" y="6954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1457279">
            <a:off x="6452460" y="5726284"/>
            <a:ext cx="3179343" cy="695481"/>
          </a:xfrm>
          <a:custGeom>
            <a:avLst/>
            <a:gdLst/>
            <a:ahLst/>
            <a:cxnLst/>
            <a:rect l="l" t="t" r="r" b="b"/>
            <a:pathLst>
              <a:path w="3179343" h="695481">
                <a:moveTo>
                  <a:pt x="0" y="0"/>
                </a:moveTo>
                <a:lnTo>
                  <a:pt x="3179343" y="0"/>
                </a:lnTo>
                <a:lnTo>
                  <a:pt x="3179343" y="695482"/>
                </a:lnTo>
                <a:lnTo>
                  <a:pt x="0" y="695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1902114" y="1028700"/>
            <a:ext cx="5357186" cy="1426914"/>
          </a:xfrm>
          <a:custGeom>
            <a:avLst/>
            <a:gdLst/>
            <a:ahLst/>
            <a:cxnLst/>
            <a:rect l="l" t="t" r="r" b="b"/>
            <a:pathLst>
              <a:path w="5357186" h="1426914">
                <a:moveTo>
                  <a:pt x="0" y="0"/>
                </a:moveTo>
                <a:lnTo>
                  <a:pt x="5357186" y="0"/>
                </a:lnTo>
                <a:lnTo>
                  <a:pt x="5357186" y="1426914"/>
                </a:lnTo>
                <a:lnTo>
                  <a:pt x="0" y="1426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0" y="3161946"/>
            <a:ext cx="11902114" cy="7929783"/>
          </a:xfrm>
          <a:custGeom>
            <a:avLst/>
            <a:gdLst/>
            <a:ahLst/>
            <a:cxnLst/>
            <a:rect l="l" t="t" r="r" b="b"/>
            <a:pathLst>
              <a:path w="11902114" h="7929783">
                <a:moveTo>
                  <a:pt x="0" y="0"/>
                </a:moveTo>
                <a:lnTo>
                  <a:pt x="11902114" y="0"/>
                </a:lnTo>
                <a:lnTo>
                  <a:pt x="11902114" y="7929783"/>
                </a:lnTo>
                <a:lnTo>
                  <a:pt x="0" y="7929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6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712952" y="923925"/>
            <a:ext cx="9403993" cy="2018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9"/>
              </a:lnSpc>
            </a:pP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PLC 68 - Regulamentação </a:t>
            </a:r>
          </a:p>
          <a:p>
            <a:pPr algn="ctr">
              <a:lnSpc>
                <a:spcPts val="8149"/>
              </a:lnSpc>
            </a:pP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 </a:t>
            </a:r>
            <a:r>
              <a:rPr lang="en-US" sz="582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Reforma</a:t>
            </a: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2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Tributária</a:t>
            </a:r>
            <a:endParaRPr lang="en-US" sz="582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06998" y="4956878"/>
            <a:ext cx="5507950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Art. 137 incisos I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 inciso II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65009" y="3703389"/>
            <a:ext cx="7094291" cy="1348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Inciso I revisão do benefício de 60% a cada 2 anos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65009" y="6295776"/>
            <a:ext cx="7094291" cy="2034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Iniciso II - elimina restrição de sócio brasileiro com 20% do capital social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74035">
            <a:off x="7113353" y="4657690"/>
            <a:ext cx="2750410" cy="601652"/>
          </a:xfrm>
          <a:custGeom>
            <a:avLst/>
            <a:gdLst/>
            <a:ahLst/>
            <a:cxnLst/>
            <a:rect l="l" t="t" r="r" b="b"/>
            <a:pathLst>
              <a:path w="2750410" h="601652">
                <a:moveTo>
                  <a:pt x="0" y="0"/>
                </a:moveTo>
                <a:lnTo>
                  <a:pt x="2750409" y="0"/>
                </a:lnTo>
                <a:lnTo>
                  <a:pt x="2750409" y="601652"/>
                </a:lnTo>
                <a:lnTo>
                  <a:pt x="0" y="60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1902114" y="1028700"/>
            <a:ext cx="5357186" cy="1426914"/>
          </a:xfrm>
          <a:custGeom>
            <a:avLst/>
            <a:gdLst/>
            <a:ahLst/>
            <a:cxnLst/>
            <a:rect l="l" t="t" r="r" b="b"/>
            <a:pathLst>
              <a:path w="5357186" h="1426914">
                <a:moveTo>
                  <a:pt x="0" y="0"/>
                </a:moveTo>
                <a:lnTo>
                  <a:pt x="5357186" y="0"/>
                </a:lnTo>
                <a:lnTo>
                  <a:pt x="5357186" y="1426914"/>
                </a:lnTo>
                <a:lnTo>
                  <a:pt x="0" y="1426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6414948" y="2942054"/>
            <a:ext cx="12352120" cy="8229600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712952" y="923925"/>
            <a:ext cx="9403993" cy="2018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9"/>
              </a:lnSpc>
            </a:pP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PLC 68 - Regulamentação </a:t>
            </a:r>
          </a:p>
          <a:p>
            <a:pPr algn="ctr">
              <a:lnSpc>
                <a:spcPts val="8149"/>
              </a:lnSpc>
            </a:pP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 </a:t>
            </a:r>
            <a:r>
              <a:rPr lang="en-US" sz="582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Reforma</a:t>
            </a: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2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Tributária</a:t>
            </a:r>
            <a:endParaRPr lang="en-US" sz="582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719" y="4956878"/>
            <a:ext cx="7108508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Exclusão do inciso IV 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art. 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65009" y="3703389"/>
            <a:ext cx="7094291" cy="2034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Retira a responsabilidade do desenvolvedor na utilização indevida de aplicativos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902114" y="1028700"/>
            <a:ext cx="5357186" cy="1426914"/>
          </a:xfrm>
          <a:custGeom>
            <a:avLst/>
            <a:gdLst/>
            <a:ahLst/>
            <a:cxnLst/>
            <a:rect l="l" t="t" r="r" b="b"/>
            <a:pathLst>
              <a:path w="5357186" h="1426914">
                <a:moveTo>
                  <a:pt x="0" y="0"/>
                </a:moveTo>
                <a:lnTo>
                  <a:pt x="5357186" y="0"/>
                </a:lnTo>
                <a:lnTo>
                  <a:pt x="5357186" y="1426914"/>
                </a:lnTo>
                <a:lnTo>
                  <a:pt x="0" y="1426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712952" y="923925"/>
            <a:ext cx="9403993" cy="3049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9"/>
              </a:lnSpc>
            </a:pPr>
            <a:r>
              <a:rPr lang="en-US" sz="582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Audiência</a:t>
            </a: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2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Pública</a:t>
            </a: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8149"/>
              </a:lnSpc>
            </a:pP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PLC 68 – regulamentação</a:t>
            </a:r>
          </a:p>
          <a:p>
            <a:pPr algn="ctr">
              <a:lnSpc>
                <a:spcPts val="8149"/>
              </a:lnSpc>
            </a:pP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 </a:t>
            </a:r>
            <a:r>
              <a:rPr lang="en-US" sz="582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Reforma</a:t>
            </a: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2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Tibutária</a:t>
            </a: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10200" y="5448300"/>
            <a:ext cx="7094291" cy="2068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540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Marcelo Almeida </a:t>
            </a:r>
          </a:p>
          <a:p>
            <a:pPr algn="ctr">
              <a:lnSpc>
                <a:spcPts val="5460"/>
              </a:lnSpc>
            </a:pPr>
            <a:r>
              <a:rPr lang="pt-BR" sz="390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Diretor</a:t>
            </a:r>
            <a:r>
              <a:rPr lang="en-US" sz="390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pt-BR" sz="390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Relações</a:t>
            </a:r>
            <a:r>
              <a:rPr lang="en-US" sz="390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5460"/>
              </a:lnSpc>
            </a:pPr>
            <a:r>
              <a:rPr lang="pt-BR" sz="390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Governamentais</a:t>
            </a:r>
          </a:p>
        </p:txBody>
      </p:sp>
    </p:spTree>
    <p:extLst>
      <p:ext uri="{BB962C8B-B14F-4D97-AF65-F5344CB8AC3E}">
        <p14:creationId xmlns:p14="http://schemas.microsoft.com/office/powerpoint/2010/main" val="345753033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74035">
            <a:off x="6700307" y="4704388"/>
            <a:ext cx="3179343" cy="695481"/>
          </a:xfrm>
          <a:custGeom>
            <a:avLst/>
            <a:gdLst/>
            <a:ahLst/>
            <a:cxnLst/>
            <a:rect l="l" t="t" r="r" b="b"/>
            <a:pathLst>
              <a:path w="3179343" h="695481">
                <a:moveTo>
                  <a:pt x="0" y="0"/>
                </a:moveTo>
                <a:lnTo>
                  <a:pt x="3179343" y="0"/>
                </a:lnTo>
                <a:lnTo>
                  <a:pt x="3179343" y="695481"/>
                </a:lnTo>
                <a:lnTo>
                  <a:pt x="0" y="6954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1902114" y="1028700"/>
            <a:ext cx="5357186" cy="1426914"/>
          </a:xfrm>
          <a:custGeom>
            <a:avLst/>
            <a:gdLst/>
            <a:ahLst/>
            <a:cxnLst/>
            <a:rect l="l" t="t" r="r" b="b"/>
            <a:pathLst>
              <a:path w="5357186" h="1426914">
                <a:moveTo>
                  <a:pt x="0" y="0"/>
                </a:moveTo>
                <a:lnTo>
                  <a:pt x="5357186" y="0"/>
                </a:lnTo>
                <a:lnTo>
                  <a:pt x="5357186" y="1426914"/>
                </a:lnTo>
                <a:lnTo>
                  <a:pt x="0" y="1426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6414948" y="3163077"/>
            <a:ext cx="14501498" cy="8229600"/>
          </a:xfrm>
          <a:custGeom>
            <a:avLst/>
            <a:gdLst/>
            <a:ahLst/>
            <a:cxnLst/>
            <a:rect l="l" t="t" r="r" b="b"/>
            <a:pathLst>
              <a:path w="14501498" h="8229600">
                <a:moveTo>
                  <a:pt x="0" y="0"/>
                </a:moveTo>
                <a:lnTo>
                  <a:pt x="14501498" y="0"/>
                </a:lnTo>
                <a:lnTo>
                  <a:pt x="145014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1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712952" y="923925"/>
            <a:ext cx="9403993" cy="2018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9"/>
              </a:lnSpc>
            </a:pP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PLC 68 - Regulamentação </a:t>
            </a:r>
          </a:p>
          <a:p>
            <a:pPr algn="ctr">
              <a:lnSpc>
                <a:spcPts val="8149"/>
              </a:lnSpc>
            </a:pP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 </a:t>
            </a:r>
            <a:r>
              <a:rPr lang="en-US" sz="582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Reforma</a:t>
            </a: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2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Tributária</a:t>
            </a:r>
            <a:endParaRPr lang="en-US" sz="582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4956878"/>
            <a:ext cx="7321946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Nova redação do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art. 24 IV  (caso a exclusão não dê certo)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65009" y="3703389"/>
            <a:ext cx="7094291" cy="2034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Insere o elemento subjetivo dolo para só responder nestes casos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74035">
            <a:off x="6700307" y="4704388"/>
            <a:ext cx="3179343" cy="695481"/>
          </a:xfrm>
          <a:custGeom>
            <a:avLst/>
            <a:gdLst/>
            <a:ahLst/>
            <a:cxnLst/>
            <a:rect l="l" t="t" r="r" b="b"/>
            <a:pathLst>
              <a:path w="3179343" h="695481">
                <a:moveTo>
                  <a:pt x="0" y="0"/>
                </a:moveTo>
                <a:lnTo>
                  <a:pt x="3179343" y="0"/>
                </a:lnTo>
                <a:lnTo>
                  <a:pt x="3179343" y="695481"/>
                </a:lnTo>
                <a:lnTo>
                  <a:pt x="0" y="6954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1902114" y="1028700"/>
            <a:ext cx="5357186" cy="1426914"/>
          </a:xfrm>
          <a:custGeom>
            <a:avLst/>
            <a:gdLst/>
            <a:ahLst/>
            <a:cxnLst/>
            <a:rect l="l" t="t" r="r" b="b"/>
            <a:pathLst>
              <a:path w="5357186" h="1426914">
                <a:moveTo>
                  <a:pt x="0" y="0"/>
                </a:moveTo>
                <a:lnTo>
                  <a:pt x="5357186" y="0"/>
                </a:lnTo>
                <a:lnTo>
                  <a:pt x="5357186" y="1426914"/>
                </a:lnTo>
                <a:lnTo>
                  <a:pt x="0" y="1426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7418005" y="3680529"/>
            <a:ext cx="12588298" cy="8229600"/>
          </a:xfrm>
          <a:custGeom>
            <a:avLst/>
            <a:gdLst/>
            <a:ahLst/>
            <a:cxnLst/>
            <a:rect l="l" t="t" r="r" b="b"/>
            <a:pathLst>
              <a:path w="12588298" h="8229600">
                <a:moveTo>
                  <a:pt x="0" y="0"/>
                </a:moveTo>
                <a:lnTo>
                  <a:pt x="12588299" y="0"/>
                </a:lnTo>
                <a:lnTo>
                  <a:pt x="1258829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712952" y="923925"/>
            <a:ext cx="9403993" cy="2018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9"/>
              </a:lnSpc>
            </a:pP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PLC 68 - Regulamentação </a:t>
            </a:r>
          </a:p>
          <a:p>
            <a:pPr algn="ctr">
              <a:lnSpc>
                <a:spcPts val="8149"/>
              </a:lnSpc>
            </a:pP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 </a:t>
            </a:r>
            <a:r>
              <a:rPr lang="en-US" sz="582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Reforma</a:t>
            </a: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2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Tributária</a:t>
            </a:r>
            <a:endParaRPr lang="en-US" sz="582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686" y="4956878"/>
            <a:ext cx="6368574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Nova redação do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art. 28, inciso I e §2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65009" y="3703389"/>
            <a:ext cx="7094291" cy="409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Possiblita tomar o crédito do tributo independente da verificação do recolhimento incidente sobre operação </a:t>
            </a:r>
          </a:p>
          <a:p>
            <a:pPr algn="ctr">
              <a:lnSpc>
                <a:spcPts val="5460"/>
              </a:lnSpc>
            </a:pPr>
            <a:endParaRPr lang="en-US" sz="390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(cumulatividade plena)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74035">
            <a:off x="6700307" y="4704388"/>
            <a:ext cx="3179343" cy="695481"/>
          </a:xfrm>
          <a:custGeom>
            <a:avLst/>
            <a:gdLst/>
            <a:ahLst/>
            <a:cxnLst/>
            <a:rect l="l" t="t" r="r" b="b"/>
            <a:pathLst>
              <a:path w="3179343" h="695481">
                <a:moveTo>
                  <a:pt x="0" y="0"/>
                </a:moveTo>
                <a:lnTo>
                  <a:pt x="3179343" y="0"/>
                </a:lnTo>
                <a:lnTo>
                  <a:pt x="3179343" y="695481"/>
                </a:lnTo>
                <a:lnTo>
                  <a:pt x="0" y="6954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1902114" y="1028700"/>
            <a:ext cx="5357186" cy="1426914"/>
          </a:xfrm>
          <a:custGeom>
            <a:avLst/>
            <a:gdLst/>
            <a:ahLst/>
            <a:cxnLst/>
            <a:rect l="l" t="t" r="r" b="b"/>
            <a:pathLst>
              <a:path w="5357186" h="1426914">
                <a:moveTo>
                  <a:pt x="0" y="0"/>
                </a:moveTo>
                <a:lnTo>
                  <a:pt x="5357186" y="0"/>
                </a:lnTo>
                <a:lnTo>
                  <a:pt x="5357186" y="1426914"/>
                </a:lnTo>
                <a:lnTo>
                  <a:pt x="0" y="1426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6414948" y="2094503"/>
            <a:ext cx="11873052" cy="7910421"/>
          </a:xfrm>
          <a:custGeom>
            <a:avLst/>
            <a:gdLst/>
            <a:ahLst/>
            <a:cxnLst/>
            <a:rect l="l" t="t" r="r" b="b"/>
            <a:pathLst>
              <a:path w="11873052" h="7910421">
                <a:moveTo>
                  <a:pt x="0" y="0"/>
                </a:moveTo>
                <a:lnTo>
                  <a:pt x="11873052" y="0"/>
                </a:lnTo>
                <a:lnTo>
                  <a:pt x="11873052" y="7910421"/>
                </a:lnTo>
                <a:lnTo>
                  <a:pt x="0" y="79104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712952" y="923925"/>
            <a:ext cx="9403993" cy="2018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9"/>
              </a:lnSpc>
            </a:pP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PLC 68 - Regulamentação </a:t>
            </a:r>
          </a:p>
          <a:p>
            <a:pPr algn="ctr">
              <a:lnSpc>
                <a:spcPts val="8149"/>
              </a:lnSpc>
            </a:pP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 </a:t>
            </a:r>
            <a:r>
              <a:rPr lang="en-US" sz="582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Reforma</a:t>
            </a: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2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Tributária</a:t>
            </a:r>
            <a:endParaRPr lang="en-US" sz="582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4956878"/>
            <a:ext cx="7321946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Acresce parágrafo único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ao artigo 2º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65009" y="3722439"/>
            <a:ext cx="7760053" cy="4597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Redação visa assegurar  princípio da neutralidade:  possibilitar a compensação do tributo devido pelo contribuinte, com o montante cobrado sobre todas as operações nas quais o contribuinte seja adquirente. 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5460"/>
              </a:lnSpc>
            </a:pPr>
            <a:endParaRPr lang="en-US" sz="390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74035">
            <a:off x="6700307" y="4704388"/>
            <a:ext cx="3179343" cy="695481"/>
          </a:xfrm>
          <a:custGeom>
            <a:avLst/>
            <a:gdLst/>
            <a:ahLst/>
            <a:cxnLst/>
            <a:rect l="l" t="t" r="r" b="b"/>
            <a:pathLst>
              <a:path w="3179343" h="695481">
                <a:moveTo>
                  <a:pt x="0" y="0"/>
                </a:moveTo>
                <a:lnTo>
                  <a:pt x="3179343" y="0"/>
                </a:lnTo>
                <a:lnTo>
                  <a:pt x="3179343" y="695481"/>
                </a:lnTo>
                <a:lnTo>
                  <a:pt x="0" y="6954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562580">
            <a:off x="6747466" y="5585984"/>
            <a:ext cx="3179343" cy="695481"/>
          </a:xfrm>
          <a:custGeom>
            <a:avLst/>
            <a:gdLst/>
            <a:ahLst/>
            <a:cxnLst/>
            <a:rect l="l" t="t" r="r" b="b"/>
            <a:pathLst>
              <a:path w="3179343" h="695481">
                <a:moveTo>
                  <a:pt x="0" y="0"/>
                </a:moveTo>
                <a:lnTo>
                  <a:pt x="3179343" y="0"/>
                </a:lnTo>
                <a:lnTo>
                  <a:pt x="3179343" y="695481"/>
                </a:lnTo>
                <a:lnTo>
                  <a:pt x="0" y="6954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1902114" y="1028700"/>
            <a:ext cx="5357186" cy="1426914"/>
          </a:xfrm>
          <a:custGeom>
            <a:avLst/>
            <a:gdLst/>
            <a:ahLst/>
            <a:cxnLst/>
            <a:rect l="l" t="t" r="r" b="b"/>
            <a:pathLst>
              <a:path w="5357186" h="1426914">
                <a:moveTo>
                  <a:pt x="0" y="0"/>
                </a:moveTo>
                <a:lnTo>
                  <a:pt x="5357186" y="0"/>
                </a:lnTo>
                <a:lnTo>
                  <a:pt x="5357186" y="1426914"/>
                </a:lnTo>
                <a:lnTo>
                  <a:pt x="0" y="1426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7377813" y="3681785"/>
            <a:ext cx="10547249" cy="6605215"/>
          </a:xfrm>
          <a:custGeom>
            <a:avLst/>
            <a:gdLst/>
            <a:ahLst/>
            <a:cxnLst/>
            <a:rect l="l" t="t" r="r" b="b"/>
            <a:pathLst>
              <a:path w="10547249" h="6605215">
                <a:moveTo>
                  <a:pt x="0" y="0"/>
                </a:moveTo>
                <a:lnTo>
                  <a:pt x="10547249" y="0"/>
                </a:lnTo>
                <a:lnTo>
                  <a:pt x="10547249" y="6605215"/>
                </a:lnTo>
                <a:lnTo>
                  <a:pt x="0" y="66052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712952" y="923925"/>
            <a:ext cx="9403993" cy="2018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9"/>
              </a:lnSpc>
            </a:pP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PLC 68 - Regulamentação </a:t>
            </a:r>
          </a:p>
          <a:p>
            <a:pPr algn="ctr">
              <a:lnSpc>
                <a:spcPts val="8149"/>
              </a:lnSpc>
            </a:pP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 </a:t>
            </a:r>
            <a:r>
              <a:rPr lang="en-US" sz="582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Reforma</a:t>
            </a:r>
            <a:r>
              <a:rPr lang="en-US" sz="582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82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Tributária</a:t>
            </a:r>
            <a:endParaRPr lang="en-US" sz="582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2680" y="4956878"/>
            <a:ext cx="5696585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Nova redação ao </a:t>
            </a:r>
          </a:p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§ 4 e §7 do art. 58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65009" y="3722439"/>
            <a:ext cx="7760053" cy="2282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30 dias: contados da solicitação para contribuintes enquadrados no programa de conformidade  </a:t>
            </a:r>
          </a:p>
          <a:p>
            <a:pPr algn="ctr">
              <a:lnSpc>
                <a:spcPts val="5460"/>
              </a:lnSpc>
            </a:pPr>
            <a:endParaRPr lang="en-US" sz="310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165009" y="6246565"/>
            <a:ext cx="7760053" cy="52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60 dias para os demais casos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7307" y="-520768"/>
            <a:ext cx="18785307" cy="11036368"/>
          </a:xfrm>
          <a:custGeom>
            <a:avLst/>
            <a:gdLst/>
            <a:ahLst/>
            <a:cxnLst/>
            <a:rect l="l" t="t" r="r" b="b"/>
            <a:pathLst>
              <a:path w="18785307" h="11036368">
                <a:moveTo>
                  <a:pt x="0" y="0"/>
                </a:moveTo>
                <a:lnTo>
                  <a:pt x="18785307" y="0"/>
                </a:lnTo>
                <a:lnTo>
                  <a:pt x="18785307" y="11036368"/>
                </a:lnTo>
                <a:lnTo>
                  <a:pt x="0" y="110363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232</Words>
  <Application>Microsoft Office PowerPoint</Application>
  <PresentationFormat>Personalizar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Open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PLC 68 - Regulamentação da Reforma Tributária</dc:title>
  <dc:creator>Marcelo Almeida</dc:creator>
  <cp:lastModifiedBy>Marcelo Almeida</cp:lastModifiedBy>
  <cp:revision>3</cp:revision>
  <dcterms:created xsi:type="dcterms:W3CDTF">2006-08-16T00:00:00Z</dcterms:created>
  <dcterms:modified xsi:type="dcterms:W3CDTF">2024-08-26T23:19:39Z</dcterms:modified>
  <dc:identifier>DAGOezQkjTo</dc:identifier>
</cp:coreProperties>
</file>