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1004" r:id="rId3"/>
    <p:sldId id="1088" r:id="rId4"/>
    <p:sldId id="1092" r:id="rId5"/>
    <p:sldId id="1086" r:id="rId6"/>
  </p:sldIdLst>
  <p:sldSz cx="9144000" cy="6858000" type="screen4x3"/>
  <p:notesSz cx="9928225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ma C Pinto" initials="VCP" lastIdx="4" clrIdx="0">
    <p:extLst>
      <p:ext uri="{19B8F6BF-5375-455C-9EA6-DF929625EA0E}">
        <p15:presenceInfo xmlns:p15="http://schemas.microsoft.com/office/powerpoint/2012/main" userId="de9f2957717ae0f3" providerId="Windows Live"/>
      </p:ext>
    </p:extLst>
  </p:cmAuthor>
  <p:cmAuthor id="2" name="Vilma da Conceição Pinto" initials="VdCP" lastIdx="1" clrIdx="1">
    <p:extLst>
      <p:ext uri="{19B8F6BF-5375-455C-9EA6-DF929625EA0E}">
        <p15:presenceInfo xmlns:p15="http://schemas.microsoft.com/office/powerpoint/2012/main" userId="Vilma da Conceição Pin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534B"/>
    <a:srgbClr val="005D89"/>
    <a:srgbClr val="00ADFA"/>
    <a:srgbClr val="9EBBD3"/>
    <a:srgbClr val="D59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68" autoAdjust="0"/>
    <p:restoredTop sz="94971" autoAdjust="0"/>
  </p:normalViewPr>
  <p:slideViewPr>
    <p:cSldViewPr snapToGrid="0">
      <p:cViewPr>
        <p:scale>
          <a:sx n="100" d="100"/>
          <a:sy n="100" d="100"/>
        </p:scale>
        <p:origin x="474" y="-3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064824793549141E-2"/>
          <c:y val="6.0859977949283349E-2"/>
          <c:w val="0.93579960437911947"/>
          <c:h val="0.6650194028943735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80002847"/>
        <c:axId val="146962649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'g7-1'!$B$26</c15:sqref>
                        </c15:formulaRef>
                      </c:ext>
                    </c:extLst>
                    <c:strCache>
                      <c:ptCount val="1"/>
                      <c:pt idx="0">
                        <c:v>Government/Compulsory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'g7-1'!$E$27:$E$75</c15:sqref>
                        </c15:formulaRef>
                      </c:ext>
                    </c:extLst>
                    <c:strCache>
                      <c:ptCount val="49"/>
                      <c:pt idx="0">
                        <c:v>Estados Unidos</c:v>
                      </c:pt>
                      <c:pt idx="1">
                        <c:v>Alemanha</c:v>
                      </c:pt>
                      <c:pt idx="2">
                        <c:v>França</c:v>
                      </c:pt>
                      <c:pt idx="3">
                        <c:v>Japão</c:v>
                      </c:pt>
                      <c:pt idx="4">
                        <c:v>Áustria</c:v>
                      </c:pt>
                      <c:pt idx="5">
                        <c:v>Reino Unido</c:v>
                      </c:pt>
                      <c:pt idx="6">
                        <c:v>Suíça</c:v>
                      </c:pt>
                      <c:pt idx="7">
                        <c:v>Nova Zelândia</c:v>
                      </c:pt>
                      <c:pt idx="8">
                        <c:v>Canadá</c:v>
                      </c:pt>
                      <c:pt idx="9">
                        <c:v>Bélgica</c:v>
                      </c:pt>
                      <c:pt idx="10">
                        <c:v>Suécia</c:v>
                      </c:pt>
                      <c:pt idx="11">
                        <c:v>Portugal</c:v>
                      </c:pt>
                      <c:pt idx="12">
                        <c:v>Espanha</c:v>
                      </c:pt>
                      <c:pt idx="13">
                        <c:v>Holanda</c:v>
                      </c:pt>
                      <c:pt idx="14">
                        <c:v>Finlândia</c:v>
                      </c:pt>
                      <c:pt idx="15">
                        <c:v>Argentina</c:v>
                      </c:pt>
                      <c:pt idx="16">
                        <c:v>Brasil</c:v>
                      </c:pt>
                      <c:pt idx="17">
                        <c:v>Coreia do Sul</c:v>
                      </c:pt>
                      <c:pt idx="18">
                        <c:v>Australia</c:v>
                      </c:pt>
                      <c:pt idx="19">
                        <c:v>Dinamarca</c:v>
                      </c:pt>
                      <c:pt idx="20">
                        <c:v>Média OCDE</c:v>
                      </c:pt>
                      <c:pt idx="21">
                        <c:v>República Tcheca</c:v>
                      </c:pt>
                      <c:pt idx="22">
                        <c:v>Itália</c:v>
                      </c:pt>
                      <c:pt idx="23">
                        <c:v>Chile</c:v>
                      </c:pt>
                      <c:pt idx="24">
                        <c:v>Eslovênia</c:v>
                      </c:pt>
                      <c:pt idx="25">
                        <c:v>Letônia</c:v>
                      </c:pt>
                      <c:pt idx="26">
                        <c:v>Grécia</c:v>
                      </c:pt>
                      <c:pt idx="27">
                        <c:v>Islândia</c:v>
                      </c:pt>
                      <c:pt idx="28">
                        <c:v>Bulgária</c:v>
                      </c:pt>
                      <c:pt idx="29">
                        <c:v>África do Sul</c:v>
                      </c:pt>
                      <c:pt idx="30">
                        <c:v>Croácia</c:v>
                      </c:pt>
                      <c:pt idx="31">
                        <c:v>Colômbia</c:v>
                      </c:pt>
                      <c:pt idx="32">
                        <c:v>Noruega</c:v>
                      </c:pt>
                      <c:pt idx="33">
                        <c:v>Eslováquia</c:v>
                      </c:pt>
                      <c:pt idx="34">
                        <c:v>Lituânia</c:v>
                      </c:pt>
                      <c:pt idx="35">
                        <c:v>Israel</c:v>
                      </c:pt>
                      <c:pt idx="36">
                        <c:v>Costa Rica</c:v>
                      </c:pt>
                      <c:pt idx="37">
                        <c:v>Estônia</c:v>
                      </c:pt>
                      <c:pt idx="38">
                        <c:v>Hungria</c:v>
                      </c:pt>
                      <c:pt idx="39">
                        <c:v>Polônia</c:v>
                      </c:pt>
                      <c:pt idx="40">
                        <c:v>Romênia</c:v>
                      </c:pt>
                      <c:pt idx="41">
                        <c:v>Peru</c:v>
                      </c:pt>
                      <c:pt idx="42">
                        <c:v>Irlanda</c:v>
                      </c:pt>
                      <c:pt idx="43">
                        <c:v>China</c:v>
                      </c:pt>
                      <c:pt idx="44">
                        <c:v>México</c:v>
                      </c:pt>
                      <c:pt idx="45">
                        <c:v>Luxemburgo</c:v>
                      </c:pt>
                      <c:pt idx="46">
                        <c:v>Turquia</c:v>
                      </c:pt>
                      <c:pt idx="47">
                        <c:v>Indonésia</c:v>
                      </c:pt>
                      <c:pt idx="48">
                        <c:v>Índia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'g7-1'!$B$27:$B$75</c15:sqref>
                        </c15:formulaRef>
                      </c:ext>
                    </c:extLst>
                    <c:numCache>
                      <c:formatCode>0.0</c:formatCode>
                      <c:ptCount val="49"/>
                      <c:pt idx="0">
                        <c:v>14.101000000000001</c:v>
                      </c:pt>
                      <c:pt idx="1">
                        <c:v>10.946999999999999</c:v>
                      </c:pt>
                      <c:pt idx="2">
                        <c:v>10.263</c:v>
                      </c:pt>
                      <c:pt idx="3">
                        <c:v>9.843</c:v>
                      </c:pt>
                      <c:pt idx="4">
                        <c:v>8.8369999999999997</c:v>
                      </c:pt>
                      <c:pt idx="5">
                        <c:v>9.2509999999999994</c:v>
                      </c:pt>
                      <c:pt idx="6">
                        <c:v>7.8150000000000004</c:v>
                      </c:pt>
                      <c:pt idx="7">
                        <c:v>9.1880000000000006</c:v>
                      </c:pt>
                      <c:pt idx="8">
                        <c:v>7.9539999999999997</c:v>
                      </c:pt>
                      <c:pt idx="9">
                        <c:v>8.3840000000000003</c:v>
                      </c:pt>
                      <c:pt idx="10">
                        <c:v>9.1539999999999999</c:v>
                      </c:pt>
                      <c:pt idx="11">
                        <c:v>6.74</c:v>
                      </c:pt>
                      <c:pt idx="12">
                        <c:v>7.2969999999999997</c:v>
                      </c:pt>
                      <c:pt idx="13">
                        <c:v>8.6</c:v>
                      </c:pt>
                      <c:pt idx="14">
                        <c:v>8.0259999999999998</c:v>
                      </c:pt>
                      <c:pt idx="15">
                        <c:v>6.6440000000000001</c:v>
                      </c:pt>
                      <c:pt idx="16">
                        <c:v>4.5380000000000003</c:v>
                      </c:pt>
                      <c:pt idx="17">
                        <c:v>6.0940000000000003</c:v>
                      </c:pt>
                      <c:pt idx="18">
                        <c:v>6.968</c:v>
                      </c:pt>
                      <c:pt idx="19">
                        <c:v>8.0510000000000002</c:v>
                      </c:pt>
                      <c:pt idx="20">
                        <c:v>7.0475789473684207</c:v>
                      </c:pt>
                      <c:pt idx="21">
                        <c:v>7.7990000000000004</c:v>
                      </c:pt>
                      <c:pt idx="22">
                        <c:v>6.8280000000000003</c:v>
                      </c:pt>
                      <c:pt idx="23">
                        <c:v>5.6</c:v>
                      </c:pt>
                      <c:pt idx="24">
                        <c:v>6.5709999999999997</c:v>
                      </c:pt>
                      <c:pt idx="25">
                        <c:v>5.9139999999999997</c:v>
                      </c:pt>
                      <c:pt idx="26">
                        <c:v>5.085</c:v>
                      </c:pt>
                      <c:pt idx="27">
                        <c:v>7.1379999999999999</c:v>
                      </c:pt>
                      <c:pt idx="28">
                        <c:v>5.5359999999999996</c:v>
                      </c:pt>
                      <c:pt idx="29">
                        <c:v>4.3440000000000003</c:v>
                      </c:pt>
                      <c:pt idx="30">
                        <c:v>6.9269999999999996</c:v>
                      </c:pt>
                      <c:pt idx="31">
                        <c:v>6.1390000000000002</c:v>
                      </c:pt>
                      <c:pt idx="32">
                        <c:v>6.7640000000000002</c:v>
                      </c:pt>
                      <c:pt idx="33">
                        <c:v>6.218</c:v>
                      </c:pt>
                      <c:pt idx="34">
                        <c:v>5.1150000000000002</c:v>
                      </c:pt>
                      <c:pt idx="35">
                        <c:v>5.0890000000000004</c:v>
                      </c:pt>
                      <c:pt idx="36">
                        <c:v>5.3330000000000002</c:v>
                      </c:pt>
                      <c:pt idx="37">
                        <c:v>5.2729999999999997</c:v>
                      </c:pt>
                      <c:pt idx="38">
                        <c:v>4.8760000000000003</c:v>
                      </c:pt>
                      <c:pt idx="39">
                        <c:v>5.0010000000000003</c:v>
                      </c:pt>
                      <c:pt idx="40">
                        <c:v>5.0750000000000002</c:v>
                      </c:pt>
                      <c:pt idx="41">
                        <c:v>4.327</c:v>
                      </c:pt>
                      <c:pt idx="42">
                        <c:v>4.6959999999999997</c:v>
                      </c:pt>
                      <c:pt idx="43">
                        <c:v>3.1019999999999999</c:v>
                      </c:pt>
                      <c:pt idx="44">
                        <c:v>2.907</c:v>
                      </c:pt>
                      <c:pt idx="45">
                        <c:v>4.6849999999999996</c:v>
                      </c:pt>
                      <c:pt idx="46">
                        <c:v>3.2639999999999998</c:v>
                      </c:pt>
                      <c:pt idx="47">
                        <c:v>1.877</c:v>
                      </c:pt>
                      <c:pt idx="48">
                        <c:v>1.0940000000000001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C24F-4A13-ABCE-EE261F1E795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'g7-1'!$C$26</c15:sqref>
                        </c15:formulaRef>
                      </c:ext>
                    </c:extLst>
                    <c:strCache>
                      <c:ptCount val="1"/>
                      <c:pt idx="0">
                        <c:v>Voluntary/Out-of-pocket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'g7-1'!$E$27:$E$75</c15:sqref>
                        </c15:formulaRef>
                      </c:ext>
                    </c:extLst>
                    <c:strCache>
                      <c:ptCount val="49"/>
                      <c:pt idx="0">
                        <c:v>Estados Unidos</c:v>
                      </c:pt>
                      <c:pt idx="1">
                        <c:v>Alemanha</c:v>
                      </c:pt>
                      <c:pt idx="2">
                        <c:v>França</c:v>
                      </c:pt>
                      <c:pt idx="3">
                        <c:v>Japão</c:v>
                      </c:pt>
                      <c:pt idx="4">
                        <c:v>Áustria</c:v>
                      </c:pt>
                      <c:pt idx="5">
                        <c:v>Reino Unido</c:v>
                      </c:pt>
                      <c:pt idx="6">
                        <c:v>Suíça</c:v>
                      </c:pt>
                      <c:pt idx="7">
                        <c:v>Nova Zelândia</c:v>
                      </c:pt>
                      <c:pt idx="8">
                        <c:v>Canadá</c:v>
                      </c:pt>
                      <c:pt idx="9">
                        <c:v>Bélgica</c:v>
                      </c:pt>
                      <c:pt idx="10">
                        <c:v>Suécia</c:v>
                      </c:pt>
                      <c:pt idx="11">
                        <c:v>Portugal</c:v>
                      </c:pt>
                      <c:pt idx="12">
                        <c:v>Espanha</c:v>
                      </c:pt>
                      <c:pt idx="13">
                        <c:v>Holanda</c:v>
                      </c:pt>
                      <c:pt idx="14">
                        <c:v>Finlândia</c:v>
                      </c:pt>
                      <c:pt idx="15">
                        <c:v>Argentina</c:v>
                      </c:pt>
                      <c:pt idx="16">
                        <c:v>Brasil</c:v>
                      </c:pt>
                      <c:pt idx="17">
                        <c:v>Coreia do Sul</c:v>
                      </c:pt>
                      <c:pt idx="18">
                        <c:v>Australia</c:v>
                      </c:pt>
                      <c:pt idx="19">
                        <c:v>Dinamarca</c:v>
                      </c:pt>
                      <c:pt idx="20">
                        <c:v>Média OCDE</c:v>
                      </c:pt>
                      <c:pt idx="21">
                        <c:v>República Tcheca</c:v>
                      </c:pt>
                      <c:pt idx="22">
                        <c:v>Itália</c:v>
                      </c:pt>
                      <c:pt idx="23">
                        <c:v>Chile</c:v>
                      </c:pt>
                      <c:pt idx="24">
                        <c:v>Eslovênia</c:v>
                      </c:pt>
                      <c:pt idx="25">
                        <c:v>Letônia</c:v>
                      </c:pt>
                      <c:pt idx="26">
                        <c:v>Grécia</c:v>
                      </c:pt>
                      <c:pt idx="27">
                        <c:v>Islândia</c:v>
                      </c:pt>
                      <c:pt idx="28">
                        <c:v>Bulgária</c:v>
                      </c:pt>
                      <c:pt idx="29">
                        <c:v>África do Sul</c:v>
                      </c:pt>
                      <c:pt idx="30">
                        <c:v>Croácia</c:v>
                      </c:pt>
                      <c:pt idx="31">
                        <c:v>Colômbia</c:v>
                      </c:pt>
                      <c:pt idx="32">
                        <c:v>Noruega</c:v>
                      </c:pt>
                      <c:pt idx="33">
                        <c:v>Eslováquia</c:v>
                      </c:pt>
                      <c:pt idx="34">
                        <c:v>Lituânia</c:v>
                      </c:pt>
                      <c:pt idx="35">
                        <c:v>Israel</c:v>
                      </c:pt>
                      <c:pt idx="36">
                        <c:v>Costa Rica</c:v>
                      </c:pt>
                      <c:pt idx="37">
                        <c:v>Estônia</c:v>
                      </c:pt>
                      <c:pt idx="38">
                        <c:v>Hungria</c:v>
                      </c:pt>
                      <c:pt idx="39">
                        <c:v>Polônia</c:v>
                      </c:pt>
                      <c:pt idx="40">
                        <c:v>Romênia</c:v>
                      </c:pt>
                      <c:pt idx="41">
                        <c:v>Peru</c:v>
                      </c:pt>
                      <c:pt idx="42">
                        <c:v>Irlanda</c:v>
                      </c:pt>
                      <c:pt idx="43">
                        <c:v>China</c:v>
                      </c:pt>
                      <c:pt idx="44">
                        <c:v>México</c:v>
                      </c:pt>
                      <c:pt idx="45">
                        <c:v>Luxemburgo</c:v>
                      </c:pt>
                      <c:pt idx="46">
                        <c:v>Turquia</c:v>
                      </c:pt>
                      <c:pt idx="47">
                        <c:v>Indonésia</c:v>
                      </c:pt>
                      <c:pt idx="48">
                        <c:v>Índia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'g7-1'!$C$27:$C$75</c15:sqref>
                        </c15:formulaRef>
                      </c:ext>
                    </c:extLst>
                    <c:numCache>
                      <c:formatCode>0.0</c:formatCode>
                      <c:ptCount val="49"/>
                      <c:pt idx="0">
                        <c:v>2.5329999999999999</c:v>
                      </c:pt>
                      <c:pt idx="1">
                        <c:v>1.708</c:v>
                      </c:pt>
                      <c:pt idx="2">
                        <c:v>1.839</c:v>
                      </c:pt>
                      <c:pt idx="3">
                        <c:v>1.6639999999999999</c:v>
                      </c:pt>
                      <c:pt idx="4">
                        <c:v>2.5150000000000001</c:v>
                      </c:pt>
                      <c:pt idx="5">
                        <c:v>2.0939999999999999</c:v>
                      </c:pt>
                      <c:pt idx="6">
                        <c:v>3.524</c:v>
                      </c:pt>
                      <c:pt idx="7">
                        <c:v>2.02</c:v>
                      </c:pt>
                      <c:pt idx="8">
                        <c:v>3.2</c:v>
                      </c:pt>
                      <c:pt idx="9">
                        <c:v>2.5569999999999999</c:v>
                      </c:pt>
                      <c:pt idx="10">
                        <c:v>1.512</c:v>
                      </c:pt>
                      <c:pt idx="11">
                        <c:v>3.8839999999999999</c:v>
                      </c:pt>
                      <c:pt idx="12">
                        <c:v>3.0920000000000001</c:v>
                      </c:pt>
                      <c:pt idx="13">
                        <c:v>1.603</c:v>
                      </c:pt>
                      <c:pt idx="14">
                        <c:v>2.0129999999999999</c:v>
                      </c:pt>
                      <c:pt idx="15">
                        <c:v>3.34</c:v>
                      </c:pt>
                      <c:pt idx="16">
                        <c:v>5.3</c:v>
                      </c:pt>
                      <c:pt idx="17">
                        <c:v>3.6259999999999999</c:v>
                      </c:pt>
                      <c:pt idx="18">
                        <c:v>2.6779999999999999</c:v>
                      </c:pt>
                      <c:pt idx="19">
                        <c:v>1.4450000000000001</c:v>
                      </c:pt>
                      <c:pt idx="20">
                        <c:v>2.1734999999999998</c:v>
                      </c:pt>
                      <c:pt idx="21">
                        <c:v>1.2889999999999999</c:v>
                      </c:pt>
                      <c:pt idx="22">
                        <c:v>2.1739999999999999</c:v>
                      </c:pt>
                      <c:pt idx="23">
                        <c:v>3.4020000000000001</c:v>
                      </c:pt>
                      <c:pt idx="24">
                        <c:v>2.2749999999999999</c:v>
                      </c:pt>
                      <c:pt idx="25">
                        <c:v>2.9289999999999998</c:v>
                      </c:pt>
                      <c:pt idx="26">
                        <c:v>3.5030000000000001</c:v>
                      </c:pt>
                      <c:pt idx="27">
                        <c:v>1.4339999999999999</c:v>
                      </c:pt>
                      <c:pt idx="28">
                        <c:v>3.02</c:v>
                      </c:pt>
                      <c:pt idx="29">
                        <c:v>4.1840000000000002</c:v>
                      </c:pt>
                      <c:pt idx="30">
                        <c:v>1.175</c:v>
                      </c:pt>
                      <c:pt idx="31">
                        <c:v>1.929</c:v>
                      </c:pt>
                      <c:pt idx="32">
                        <c:v>1.1559999999999999</c:v>
                      </c:pt>
                      <c:pt idx="33">
                        <c:v>1.5349999999999999</c:v>
                      </c:pt>
                      <c:pt idx="34">
                        <c:v>2.3459999999999996</c:v>
                      </c:pt>
                      <c:pt idx="35">
                        <c:v>2.3370000000000002</c:v>
                      </c:pt>
                      <c:pt idx="36">
                        <c:v>1.835</c:v>
                      </c:pt>
                      <c:pt idx="37">
                        <c:v>1.67</c:v>
                      </c:pt>
                      <c:pt idx="38">
                        <c:v>1.863</c:v>
                      </c:pt>
                      <c:pt idx="39">
                        <c:v>1.6759999999999999</c:v>
                      </c:pt>
                      <c:pt idx="40">
                        <c:v>1.4039999999999999</c:v>
                      </c:pt>
                      <c:pt idx="41">
                        <c:v>1.9590000000000001</c:v>
                      </c:pt>
                      <c:pt idx="42">
                        <c:v>1.3740000000000001</c:v>
                      </c:pt>
                      <c:pt idx="43">
                        <c:v>2.5579999999999998</c:v>
                      </c:pt>
                      <c:pt idx="44">
                        <c:v>2.5760000000000001</c:v>
                      </c:pt>
                      <c:pt idx="45">
                        <c:v>0.77099999999999991</c:v>
                      </c:pt>
                      <c:pt idx="46">
                        <c:v>1.012</c:v>
                      </c:pt>
                      <c:pt idx="47">
                        <c:v>1.536</c:v>
                      </c:pt>
                      <c:pt idx="48">
                        <c:v>1.843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24F-4A13-ABCE-EE261F1E7957}"/>
                  </c:ext>
                </c:extLst>
              </c15:ser>
            </c15:filteredBarSeries>
          </c:ext>
        </c:extLst>
      </c:barChart>
      <c:catAx>
        <c:axId val="14800028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pt-BR"/>
          </a:p>
        </c:txPr>
        <c:crossAx val="1469626495"/>
        <c:crosses val="autoZero"/>
        <c:auto val="1"/>
        <c:lblAlgn val="ctr"/>
        <c:lblOffset val="100"/>
        <c:noMultiLvlLbl val="0"/>
      </c:catAx>
      <c:valAx>
        <c:axId val="1469626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6350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pt-BR"/>
          </a:p>
        </c:txPr>
        <c:crossAx val="1480002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000000"/>
          </a:solidFill>
          <a:latin typeface="Roboto" panose="02000000000000000000" pitchFamily="2" charset="0"/>
          <a:ea typeface="Roboto" panose="02000000000000000000" pitchFamily="2" charset="0"/>
          <a:cs typeface="Calibri" panose="020F0502020204030204" pitchFamily="34" charset="0"/>
        </a:defRPr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090277777777783E-2"/>
          <c:y val="0.11344937365380235"/>
          <c:w val="0.90289922839506176"/>
          <c:h val="0.64951879123270562"/>
        </c:manualLayout>
      </c:layout>
      <c:lineChart>
        <c:grouping val="standard"/>
        <c:varyColors val="0"/>
        <c:ser>
          <c:idx val="0"/>
          <c:order val="0"/>
          <c:tx>
            <c:strRef>
              <c:f>'Fig 10'!$B$4</c:f>
              <c:strCache>
                <c:ptCount val="1"/>
                <c:pt idx="0">
                  <c:v>Dezembro de 2024</c:v>
                </c:pt>
              </c:strCache>
            </c:strRef>
          </c:tx>
          <c:spPr>
            <a:ln w="19050" cap="rnd">
              <a:solidFill>
                <a:srgbClr val="D5998E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5.6162237291267035E-2"/>
                  <c:y val="-7.035175879396984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2025:</a:t>
                    </a:r>
                  </a:p>
                  <a:p>
                    <a:r>
                      <a:rPr lang="en-US"/>
                      <a:t>81,4%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FF2-431C-9FDC-25C7957BBE21}"/>
                </c:ext>
              </c:extLst>
            </c:dLbl>
            <c:dLbl>
              <c:idx val="21"/>
              <c:layout>
                <c:manualLayout>
                  <c:x val="-3.1201242939592755E-2"/>
                  <c:y val="8.375209380234506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2034:</a:t>
                    </a:r>
                  </a:p>
                  <a:p>
                    <a:r>
                      <a:rPr lang="en-US"/>
                      <a:t>116,3%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FF2-431C-9FDC-25C7957BBE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10'!$A$5:$A$27</c:f>
              <c:numCache>
                <c:formatCode>General</c:formatCode>
                <c:ptCount val="2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  <c:pt idx="20">
                  <c:v>2033</c:v>
                </c:pt>
                <c:pt idx="21">
                  <c:v>2034</c:v>
                </c:pt>
                <c:pt idx="22">
                  <c:v>2035</c:v>
                </c:pt>
              </c:numCache>
            </c:numRef>
          </c:cat>
          <c:val>
            <c:numRef>
              <c:f>'Fig 10'!$B$5:$B$27</c:f>
              <c:numCache>
                <c:formatCode>0.00%</c:formatCode>
                <c:ptCount val="23"/>
                <c:pt idx="0">
                  <c:v>0.51541505604950677</c:v>
                </c:pt>
                <c:pt idx="1">
                  <c:v>0.56280930979141275</c:v>
                </c:pt>
                <c:pt idx="2">
                  <c:v>0.65504712942268173</c:v>
                </c:pt>
                <c:pt idx="3">
                  <c:v>0.69839804114761272</c:v>
                </c:pt>
                <c:pt idx="4">
                  <c:v>0.73717926765389641</c:v>
                </c:pt>
                <c:pt idx="5">
                  <c:v>0.75269504977817425</c:v>
                </c:pt>
                <c:pt idx="6">
                  <c:v>0.74435060861094648</c:v>
                </c:pt>
                <c:pt idx="7">
                  <c:v>0.86939626413227689</c:v>
                </c:pt>
                <c:pt idx="8">
                  <c:v>0.77305985650292663</c:v>
                </c:pt>
                <c:pt idx="9">
                  <c:v>0.71677718049142247</c:v>
                </c:pt>
                <c:pt idx="10">
                  <c:v>0.73828160125629083</c:v>
                </c:pt>
                <c:pt idx="11">
                  <c:v>0.78332502031129958</c:v>
                </c:pt>
                <c:pt idx="12">
                  <c:v>0.81416094986983745</c:v>
                </c:pt>
                <c:pt idx="13">
                  <c:v>0.86349380898878647</c:v>
                </c:pt>
                <c:pt idx="14">
                  <c:v>0.90968004053507601</c:v>
                </c:pt>
                <c:pt idx="15">
                  <c:v>0.95312246804234391</c:v>
                </c:pt>
                <c:pt idx="16">
                  <c:v>0.98962172763614087</c:v>
                </c:pt>
                <c:pt idx="17">
                  <c:v>1.0231243255583988</c:v>
                </c:pt>
                <c:pt idx="18">
                  <c:v>1.0587635902960013</c:v>
                </c:pt>
                <c:pt idx="19">
                  <c:v>1.0958306606811372</c:v>
                </c:pt>
                <c:pt idx="20">
                  <c:v>1.1290584329436346</c:v>
                </c:pt>
                <c:pt idx="21">
                  <c:v>1.16253450996017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F2-431C-9FDC-25C7957BBE21}"/>
            </c:ext>
          </c:extLst>
        </c:ser>
        <c:ser>
          <c:idx val="1"/>
          <c:order val="1"/>
          <c:tx>
            <c:strRef>
              <c:f>'Fig 10'!$C$4</c:f>
              <c:strCache>
                <c:ptCount val="1"/>
                <c:pt idx="0">
                  <c:v>Junho de 2025</c:v>
                </c:pt>
              </c:strCache>
            </c:strRef>
          </c:tx>
          <c:spPr>
            <a:ln w="19050" cap="rnd">
              <a:solidFill>
                <a:srgbClr val="BD534B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2.496099435167428E-2"/>
                  <c:y val="6.03015075376884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2024:</a:t>
                    </a:r>
                    <a:br>
                      <a:rPr lang="en-US"/>
                    </a:br>
                    <a:r>
                      <a:rPr lang="en-US"/>
                      <a:t>76,5%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FF2-431C-9FDC-25C7957BBE21}"/>
                </c:ext>
              </c:extLst>
            </c:dLbl>
            <c:dLbl>
              <c:idx val="12"/>
              <c:layout>
                <c:manualLayout>
                  <c:x val="8.3203314505579922E-3"/>
                  <c:y val="3.015075376884416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2025:</a:t>
                    </a:r>
                    <a:br>
                      <a:rPr lang="en-US"/>
                    </a:br>
                    <a:r>
                      <a:rPr lang="en-US"/>
                      <a:t>77,6%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FF2-431C-9FDC-25C7957BBE21}"/>
                </c:ext>
              </c:extLst>
            </c:dLbl>
            <c:dLbl>
              <c:idx val="17"/>
              <c:layout>
                <c:manualLayout>
                  <c:x val="-1.9704433497537106E-2"/>
                  <c:y val="7.44153082919914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2030:</a:t>
                    </a:r>
                    <a:br>
                      <a:rPr lang="en-US"/>
                    </a:br>
                    <a:r>
                      <a:rPr lang="en-US"/>
                      <a:t>100,0%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FF2-431C-9FDC-25C7957BBE21}"/>
                </c:ext>
              </c:extLst>
            </c:dLbl>
            <c:dLbl>
              <c:idx val="22"/>
              <c:layout>
                <c:manualLayout>
                  <c:x val="-9.3603728818778417E-2"/>
                  <c:y val="-6.700167504187620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2035:</a:t>
                    </a:r>
                    <a:br>
                      <a:rPr lang="en-US"/>
                    </a:br>
                    <a:r>
                      <a:rPr lang="en-US"/>
                      <a:t>124,9%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FF2-431C-9FDC-25C7957BBE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Roboto" panose="02000000000000000000" pitchFamily="2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10'!$A$5:$A$27</c:f>
              <c:numCache>
                <c:formatCode>General</c:formatCode>
                <c:ptCount val="2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  <c:pt idx="20">
                  <c:v>2033</c:v>
                </c:pt>
                <c:pt idx="21">
                  <c:v>2034</c:v>
                </c:pt>
                <c:pt idx="22">
                  <c:v>2035</c:v>
                </c:pt>
              </c:numCache>
            </c:numRef>
          </c:cat>
          <c:val>
            <c:numRef>
              <c:f>'Fig 10'!$C$5:$C$27</c:f>
              <c:numCache>
                <c:formatCode>0.00%</c:formatCode>
                <c:ptCount val="23"/>
                <c:pt idx="0">
                  <c:v>0.51541505604950699</c:v>
                </c:pt>
                <c:pt idx="1">
                  <c:v>0.56280930979141275</c:v>
                </c:pt>
                <c:pt idx="2">
                  <c:v>0.65504712942268173</c:v>
                </c:pt>
                <c:pt idx="3">
                  <c:v>0.69839804114761261</c:v>
                </c:pt>
                <c:pt idx="4">
                  <c:v>0.73717926765389674</c:v>
                </c:pt>
                <c:pt idx="5">
                  <c:v>0.75269504977817414</c:v>
                </c:pt>
                <c:pt idx="6">
                  <c:v>0.74435060861094637</c:v>
                </c:pt>
                <c:pt idx="7">
                  <c:v>0.86939626413227677</c:v>
                </c:pt>
                <c:pt idx="8">
                  <c:v>0.77305985650292663</c:v>
                </c:pt>
                <c:pt idx="9">
                  <c:v>0.71677718049142269</c:v>
                </c:pt>
                <c:pt idx="10">
                  <c:v>0.73828160125629094</c:v>
                </c:pt>
                <c:pt idx="11">
                  <c:v>0.76496027253631549</c:v>
                </c:pt>
                <c:pt idx="12">
                  <c:v>0.77571543459759773</c:v>
                </c:pt>
                <c:pt idx="13">
                  <c:v>0.82375332782284971</c:v>
                </c:pt>
                <c:pt idx="14">
                  <c:v>0.87379171193510707</c:v>
                </c:pt>
                <c:pt idx="15">
                  <c:v>0.91381261176370276</c:v>
                </c:pt>
                <c:pt idx="16">
                  <c:v>0.955108949273762</c:v>
                </c:pt>
                <c:pt idx="17">
                  <c:v>0.99955891287300525</c:v>
                </c:pt>
                <c:pt idx="18">
                  <c:v>1.0475824544410417</c:v>
                </c:pt>
                <c:pt idx="19">
                  <c:v>1.0986296689175807</c:v>
                </c:pt>
                <c:pt idx="20">
                  <c:v>1.1468279218378821</c:v>
                </c:pt>
                <c:pt idx="21">
                  <c:v>1.1968398217143585</c:v>
                </c:pt>
                <c:pt idx="22">
                  <c:v>1.2487270243825006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FF2-431C-9FDC-25C7957BBE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6093120"/>
        <c:axId val="326663416"/>
      </c:lineChart>
      <c:catAx>
        <c:axId val="32609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rgbClr val="000000">
                <a:lumMod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pt-BR"/>
          </a:p>
        </c:txPr>
        <c:crossAx val="326663416"/>
        <c:crosses val="autoZero"/>
        <c:auto val="1"/>
        <c:lblAlgn val="ctr"/>
        <c:lblOffset val="100"/>
        <c:noMultiLvlLbl val="0"/>
      </c:catAx>
      <c:valAx>
        <c:axId val="326663416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 w="6350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pt-BR"/>
          </a:p>
        </c:txPr>
        <c:crossAx val="32609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4984598553311208"/>
          <c:w val="1"/>
          <c:h val="9.98074468916302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rgbClr val="FFFFFF">
        <a:lumMod val="100000"/>
      </a:srgbClr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rgbClr val="000000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775760091314725E-2"/>
          <c:y val="4.8152760481527598E-2"/>
          <c:w val="0.93875916231649836"/>
          <c:h val="0.7332911686163762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0225423"/>
        <c:axId val="4022350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'g7-4'!$B$21</c15:sqref>
                        </c15:formulaRef>
                      </c:ext>
                    </c:extLst>
                    <c:strCache>
                      <c:ptCount val="1"/>
                      <c:pt idx="0">
                        <c:v>Government/Compulsory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'g7-4'!$E$22:$E$70</c15:sqref>
                        </c15:formulaRef>
                      </c:ext>
                    </c:extLst>
                    <c:strCache>
                      <c:ptCount val="49"/>
                      <c:pt idx="0">
                        <c:v>Estados Unidos</c:v>
                      </c:pt>
                      <c:pt idx="1">
                        <c:v>Suíça</c:v>
                      </c:pt>
                      <c:pt idx="2">
                        <c:v>Alemanha</c:v>
                      </c:pt>
                      <c:pt idx="3">
                        <c:v>Noruega</c:v>
                      </c:pt>
                      <c:pt idx="4">
                        <c:v>Áustria</c:v>
                      </c:pt>
                      <c:pt idx="5">
                        <c:v>Holanda</c:v>
                      </c:pt>
                      <c:pt idx="6">
                        <c:v>França</c:v>
                      </c:pt>
                      <c:pt idx="7">
                        <c:v>Bélgica</c:v>
                      </c:pt>
                      <c:pt idx="8">
                        <c:v>Suécia</c:v>
                      </c:pt>
                      <c:pt idx="9">
                        <c:v>Luxemburgo</c:v>
                      </c:pt>
                      <c:pt idx="10">
                        <c:v>Austrália</c:v>
                      </c:pt>
                      <c:pt idx="11">
                        <c:v>Canadá</c:v>
                      </c:pt>
                      <c:pt idx="12">
                        <c:v>Dinamarca</c:v>
                      </c:pt>
                      <c:pt idx="13">
                        <c:v>Nova Zelândia</c:v>
                      </c:pt>
                      <c:pt idx="14">
                        <c:v>Irlanda</c:v>
                      </c:pt>
                      <c:pt idx="15">
                        <c:v>Finlândia</c:v>
                      </c:pt>
                      <c:pt idx="16">
                        <c:v>Reino Unido</c:v>
                      </c:pt>
                      <c:pt idx="17">
                        <c:v>Islândia</c:v>
                      </c:pt>
                      <c:pt idx="18">
                        <c:v>Japão</c:v>
                      </c:pt>
                      <c:pt idx="19">
                        <c:v>Média OCDE</c:v>
                      </c:pt>
                      <c:pt idx="20">
                        <c:v>Coreia do Sul</c:v>
                      </c:pt>
                      <c:pt idx="21">
                        <c:v>República Tcheca</c:v>
                      </c:pt>
                      <c:pt idx="22">
                        <c:v>Espanha</c:v>
                      </c:pt>
                      <c:pt idx="23">
                        <c:v>Itália</c:v>
                      </c:pt>
                      <c:pt idx="24">
                        <c:v>Portugal</c:v>
                      </c:pt>
                      <c:pt idx="25">
                        <c:v>Eslovênia</c:v>
                      </c:pt>
                      <c:pt idx="26">
                        <c:v>Lituânia</c:v>
                      </c:pt>
                      <c:pt idx="27">
                        <c:v>Letônia</c:v>
                      </c:pt>
                      <c:pt idx="28">
                        <c:v>Israel</c:v>
                      </c:pt>
                      <c:pt idx="29">
                        <c:v>Estônia</c:v>
                      </c:pt>
                      <c:pt idx="30">
                        <c:v>Grécia</c:v>
                      </c:pt>
                      <c:pt idx="31">
                        <c:v>Polônia</c:v>
                      </c:pt>
                      <c:pt idx="32">
                        <c:v>Hungria</c:v>
                      </c:pt>
                      <c:pt idx="33">
                        <c:v>Eslováquia</c:v>
                      </c:pt>
                      <c:pt idx="34">
                        <c:v>Chile</c:v>
                      </c:pt>
                      <c:pt idx="35">
                        <c:v>Argentina</c:v>
                      </c:pt>
                      <c:pt idx="36">
                        <c:v>Croácia</c:v>
                      </c:pt>
                      <c:pt idx="37">
                        <c:v>Bulgária</c:v>
                      </c:pt>
                      <c:pt idx="38">
                        <c:v>Romênia</c:v>
                      </c:pt>
                      <c:pt idx="39">
                        <c:v>Turquia</c:v>
                      </c:pt>
                      <c:pt idx="40">
                        <c:v>Costa Rica</c:v>
                      </c:pt>
                      <c:pt idx="41">
                        <c:v>Colômbia</c:v>
                      </c:pt>
                      <c:pt idx="42">
                        <c:v>Brasil</c:v>
                      </c:pt>
                      <c:pt idx="43">
                        <c:v>África do Sul</c:v>
                      </c:pt>
                      <c:pt idx="44">
                        <c:v>México</c:v>
                      </c:pt>
                      <c:pt idx="45">
                        <c:v>China</c:v>
                      </c:pt>
                      <c:pt idx="46">
                        <c:v>Peru</c:v>
                      </c:pt>
                      <c:pt idx="47">
                        <c:v>Indonésia</c:v>
                      </c:pt>
                      <c:pt idx="48">
                        <c:v>Índia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'g7-4'!$B$22:$B$70</c15:sqref>
                        </c15:formulaRef>
                      </c:ext>
                    </c:extLst>
                    <c:numCache>
                      <c:formatCode>0</c:formatCode>
                      <c:ptCount val="49"/>
                      <c:pt idx="0">
                        <c:v>10643.652</c:v>
                      </c:pt>
                      <c:pt idx="1">
                        <c:v>5547.3109999999997</c:v>
                      </c:pt>
                      <c:pt idx="2">
                        <c:v>6929.6409999999996</c:v>
                      </c:pt>
                      <c:pt idx="3">
                        <c:v>6636.701</c:v>
                      </c:pt>
                      <c:pt idx="4">
                        <c:v>5663.7</c:v>
                      </c:pt>
                      <c:pt idx="5">
                        <c:v>5672.1270000000004</c:v>
                      </c:pt>
                      <c:pt idx="6">
                        <c:v>5622.2879999999996</c:v>
                      </c:pt>
                      <c:pt idx="7">
                        <c:v>5057.5950000000003</c:v>
                      </c:pt>
                      <c:pt idx="8">
                        <c:v>5524.902</c:v>
                      </c:pt>
                      <c:pt idx="9">
                        <c:v>5526.9610000000002</c:v>
                      </c:pt>
                      <c:pt idx="10">
                        <c:v>4602.8890000000001</c:v>
                      </c:pt>
                      <c:pt idx="11">
                        <c:v>4506.1450000000004</c:v>
                      </c:pt>
                      <c:pt idx="12">
                        <c:v>5324.07</c:v>
                      </c:pt>
                      <c:pt idx="13">
                        <c:v>4968.7209999999995</c:v>
                      </c:pt>
                      <c:pt idx="14">
                        <c:v>4677.63</c:v>
                      </c:pt>
                      <c:pt idx="15">
                        <c:v>4476.2179999999998</c:v>
                      </c:pt>
                      <c:pt idx="16">
                        <c:v>4478.96</c:v>
                      </c:pt>
                      <c:pt idx="17">
                        <c:v>4425.1109999999999</c:v>
                      </c:pt>
                      <c:pt idx="18">
                        <c:v>4491.1270000000004</c:v>
                      </c:pt>
                      <c:pt idx="19">
                        <c:v>3881.9746578947365</c:v>
                      </c:pt>
                      <c:pt idx="20">
                        <c:v>2864.77</c:v>
                      </c:pt>
                      <c:pt idx="21">
                        <c:v>3872.1579999999999</c:v>
                      </c:pt>
                      <c:pt idx="22">
                        <c:v>3112.7550000000001</c:v>
                      </c:pt>
                      <c:pt idx="23">
                        <c:v>3254.5590000000002</c:v>
                      </c:pt>
                      <c:pt idx="24">
                        <c:v>2640.4760000000001</c:v>
                      </c:pt>
                      <c:pt idx="25">
                        <c:v>3055.7469999999998</c:v>
                      </c:pt>
                      <c:pt idx="26">
                        <c:v>2459.2919999999999</c:v>
                      </c:pt>
                      <c:pt idx="27">
                        <c:v>2304.076</c:v>
                      </c:pt>
                      <c:pt idx="28">
                        <c:v>2360.3580000000002</c:v>
                      </c:pt>
                      <c:pt idx="29">
                        <c:v>2356.0650000000001</c:v>
                      </c:pt>
                      <c:pt idx="30">
                        <c:v>1785.425</c:v>
                      </c:pt>
                      <c:pt idx="31">
                        <c:v>2226.6350000000002</c:v>
                      </c:pt>
                      <c:pt idx="32">
                        <c:v>2054.9450000000002</c:v>
                      </c:pt>
                      <c:pt idx="33">
                        <c:v>2210.1669999999999</c:v>
                      </c:pt>
                      <c:pt idx="34">
                        <c:v>1679.2560000000001</c:v>
                      </c:pt>
                      <c:pt idx="35">
                        <c:v>1443.829</c:v>
                      </c:pt>
                      <c:pt idx="36">
                        <c:v>1817.6659999999999</c:v>
                      </c:pt>
                      <c:pt idx="37">
                        <c:v>1339.922</c:v>
                      </c:pt>
                      <c:pt idx="38">
                        <c:v>1646.8240000000001</c:v>
                      </c:pt>
                      <c:pt idx="39">
                        <c:v>1395.047</c:v>
                      </c:pt>
                      <c:pt idx="40">
                        <c:v>1233.567</c:v>
                      </c:pt>
                      <c:pt idx="41">
                        <c:v>1247.7650000000001</c:v>
                      </c:pt>
                      <c:pt idx="42">
                        <c:v>705.14</c:v>
                      </c:pt>
                      <c:pt idx="43">
                        <c:v>603.04600000000005</c:v>
                      </c:pt>
                      <c:pt idx="44">
                        <c:v>626.22500000000002</c:v>
                      </c:pt>
                      <c:pt idx="45">
                        <c:v>536.43700000000001</c:v>
                      </c:pt>
                      <c:pt idx="46">
                        <c:v>522.77099999999996</c:v>
                      </c:pt>
                      <c:pt idx="47">
                        <c:v>222.68299999999999</c:v>
                      </c:pt>
                      <c:pt idx="48">
                        <c:v>78.468999999999994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0066-4F13-A19A-B52161A5ED8D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'g7-4'!$C$21</c15:sqref>
                        </c15:formulaRef>
                      </c:ext>
                    </c:extLst>
                    <c:strCache>
                      <c:ptCount val="1"/>
                      <c:pt idx="0">
                        <c:v>Voluntary/Out-of-pocket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'g7-4'!$E$22:$E$70</c15:sqref>
                        </c15:formulaRef>
                      </c:ext>
                    </c:extLst>
                    <c:strCache>
                      <c:ptCount val="49"/>
                      <c:pt idx="0">
                        <c:v>Estados Unidos</c:v>
                      </c:pt>
                      <c:pt idx="1">
                        <c:v>Suíça</c:v>
                      </c:pt>
                      <c:pt idx="2">
                        <c:v>Alemanha</c:v>
                      </c:pt>
                      <c:pt idx="3">
                        <c:v>Noruega</c:v>
                      </c:pt>
                      <c:pt idx="4">
                        <c:v>Áustria</c:v>
                      </c:pt>
                      <c:pt idx="5">
                        <c:v>Holanda</c:v>
                      </c:pt>
                      <c:pt idx="6">
                        <c:v>França</c:v>
                      </c:pt>
                      <c:pt idx="7">
                        <c:v>Bélgica</c:v>
                      </c:pt>
                      <c:pt idx="8">
                        <c:v>Suécia</c:v>
                      </c:pt>
                      <c:pt idx="9">
                        <c:v>Luxemburgo</c:v>
                      </c:pt>
                      <c:pt idx="10">
                        <c:v>Austrália</c:v>
                      </c:pt>
                      <c:pt idx="11">
                        <c:v>Canadá</c:v>
                      </c:pt>
                      <c:pt idx="12">
                        <c:v>Dinamarca</c:v>
                      </c:pt>
                      <c:pt idx="13">
                        <c:v>Nova Zelândia</c:v>
                      </c:pt>
                      <c:pt idx="14">
                        <c:v>Irlanda</c:v>
                      </c:pt>
                      <c:pt idx="15">
                        <c:v>Finlândia</c:v>
                      </c:pt>
                      <c:pt idx="16">
                        <c:v>Reino Unido</c:v>
                      </c:pt>
                      <c:pt idx="17">
                        <c:v>Islândia</c:v>
                      </c:pt>
                      <c:pt idx="18">
                        <c:v>Japão</c:v>
                      </c:pt>
                      <c:pt idx="19">
                        <c:v>Média OCDE</c:v>
                      </c:pt>
                      <c:pt idx="20">
                        <c:v>Coreia do Sul</c:v>
                      </c:pt>
                      <c:pt idx="21">
                        <c:v>República Tcheca</c:v>
                      </c:pt>
                      <c:pt idx="22">
                        <c:v>Espanha</c:v>
                      </c:pt>
                      <c:pt idx="23">
                        <c:v>Itália</c:v>
                      </c:pt>
                      <c:pt idx="24">
                        <c:v>Portugal</c:v>
                      </c:pt>
                      <c:pt idx="25">
                        <c:v>Eslovênia</c:v>
                      </c:pt>
                      <c:pt idx="26">
                        <c:v>Lituânia</c:v>
                      </c:pt>
                      <c:pt idx="27">
                        <c:v>Letônia</c:v>
                      </c:pt>
                      <c:pt idx="28">
                        <c:v>Israel</c:v>
                      </c:pt>
                      <c:pt idx="29">
                        <c:v>Estônia</c:v>
                      </c:pt>
                      <c:pt idx="30">
                        <c:v>Grécia</c:v>
                      </c:pt>
                      <c:pt idx="31">
                        <c:v>Polônia</c:v>
                      </c:pt>
                      <c:pt idx="32">
                        <c:v>Hungria</c:v>
                      </c:pt>
                      <c:pt idx="33">
                        <c:v>Eslováquia</c:v>
                      </c:pt>
                      <c:pt idx="34">
                        <c:v>Chile</c:v>
                      </c:pt>
                      <c:pt idx="35">
                        <c:v>Argentina</c:v>
                      </c:pt>
                      <c:pt idx="36">
                        <c:v>Croácia</c:v>
                      </c:pt>
                      <c:pt idx="37">
                        <c:v>Bulgária</c:v>
                      </c:pt>
                      <c:pt idx="38">
                        <c:v>Romênia</c:v>
                      </c:pt>
                      <c:pt idx="39">
                        <c:v>Turquia</c:v>
                      </c:pt>
                      <c:pt idx="40">
                        <c:v>Costa Rica</c:v>
                      </c:pt>
                      <c:pt idx="41">
                        <c:v>Colômbia</c:v>
                      </c:pt>
                      <c:pt idx="42">
                        <c:v>Brasil</c:v>
                      </c:pt>
                      <c:pt idx="43">
                        <c:v>África do Sul</c:v>
                      </c:pt>
                      <c:pt idx="44">
                        <c:v>México</c:v>
                      </c:pt>
                      <c:pt idx="45">
                        <c:v>China</c:v>
                      </c:pt>
                      <c:pt idx="46">
                        <c:v>Peru</c:v>
                      </c:pt>
                      <c:pt idx="47">
                        <c:v>Indonésia</c:v>
                      </c:pt>
                      <c:pt idx="48">
                        <c:v>Índia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'g7-4'!$C$22:$C$70</c15:sqref>
                        </c15:formulaRef>
                      </c:ext>
                    </c:extLst>
                    <c:numCache>
                      <c:formatCode>0</c:formatCode>
                      <c:ptCount val="49"/>
                      <c:pt idx="0">
                        <c:v>1911.6120000000001</c:v>
                      </c:pt>
                      <c:pt idx="1">
                        <c:v>2501.799</c:v>
                      </c:pt>
                      <c:pt idx="2">
                        <c:v>1081.2940000000001</c:v>
                      </c:pt>
                      <c:pt idx="3">
                        <c:v>1134.463</c:v>
                      </c:pt>
                      <c:pt idx="4">
                        <c:v>1611.654</c:v>
                      </c:pt>
                      <c:pt idx="5">
                        <c:v>1057.0070000000001</c:v>
                      </c:pt>
                      <c:pt idx="6">
                        <c:v>1007.268</c:v>
                      </c:pt>
                      <c:pt idx="7">
                        <c:v>1542.386</c:v>
                      </c:pt>
                      <c:pt idx="8">
                        <c:v>912.79</c:v>
                      </c:pt>
                      <c:pt idx="9">
                        <c:v>909.10100000000011</c:v>
                      </c:pt>
                      <c:pt idx="10">
                        <c:v>1769.1379999999999</c:v>
                      </c:pt>
                      <c:pt idx="11">
                        <c:v>1812.893</c:v>
                      </c:pt>
                      <c:pt idx="12">
                        <c:v>955.73699999999997</c:v>
                      </c:pt>
                      <c:pt idx="13">
                        <c:v>1092.2090000000001</c:v>
                      </c:pt>
                      <c:pt idx="14">
                        <c:v>1368.9179999999999</c:v>
                      </c:pt>
                      <c:pt idx="15">
                        <c:v>1122.673</c:v>
                      </c:pt>
                      <c:pt idx="16">
                        <c:v>1013.682</c:v>
                      </c:pt>
                      <c:pt idx="17">
                        <c:v>888.99900000000002</c:v>
                      </c:pt>
                      <c:pt idx="18">
                        <c:v>759.476</c:v>
                      </c:pt>
                      <c:pt idx="19">
                        <c:v>1104.3066842105266</c:v>
                      </c:pt>
                      <c:pt idx="20">
                        <c:v>1704.7380000000001</c:v>
                      </c:pt>
                      <c:pt idx="21">
                        <c:v>640.00400000000002</c:v>
                      </c:pt>
                      <c:pt idx="22">
                        <c:v>1319.1030000000001</c:v>
                      </c:pt>
                      <c:pt idx="23">
                        <c:v>1036.1289999999999</c:v>
                      </c:pt>
                      <c:pt idx="24">
                        <c:v>1521.6120000000001</c:v>
                      </c:pt>
                      <c:pt idx="25">
                        <c:v>1058.0709999999999</c:v>
                      </c:pt>
                      <c:pt idx="26">
                        <c:v>1128.0350000000001</c:v>
                      </c:pt>
                      <c:pt idx="27">
                        <c:v>1141.22</c:v>
                      </c:pt>
                      <c:pt idx="28">
                        <c:v>1084.0350000000001</c:v>
                      </c:pt>
                      <c:pt idx="29">
                        <c:v>746.45100000000002</c:v>
                      </c:pt>
                      <c:pt idx="30">
                        <c:v>1229.825</c:v>
                      </c:pt>
                      <c:pt idx="31">
                        <c:v>746.327</c:v>
                      </c:pt>
                      <c:pt idx="32">
                        <c:v>785.15599999999995</c:v>
                      </c:pt>
                      <c:pt idx="33">
                        <c:v>545.77700000000004</c:v>
                      </c:pt>
                      <c:pt idx="34">
                        <c:v>1020.139</c:v>
                      </c:pt>
                      <c:pt idx="35">
                        <c:v>725.83199999999999</c:v>
                      </c:pt>
                      <c:pt idx="36">
                        <c:v>341.26799999999997</c:v>
                      </c:pt>
                      <c:pt idx="37">
                        <c:v>783.06</c:v>
                      </c:pt>
                      <c:pt idx="38">
                        <c:v>404.76400000000001</c:v>
                      </c:pt>
                      <c:pt idx="39">
                        <c:v>432.43599999999998</c:v>
                      </c:pt>
                      <c:pt idx="40">
                        <c:v>424.57400000000001</c:v>
                      </c:pt>
                      <c:pt idx="41">
                        <c:v>392.10700000000003</c:v>
                      </c:pt>
                      <c:pt idx="42">
                        <c:v>867.56899999999996</c:v>
                      </c:pt>
                      <c:pt idx="43">
                        <c:v>580.79999999999995</c:v>
                      </c:pt>
                      <c:pt idx="44">
                        <c:v>554.81600000000003</c:v>
                      </c:pt>
                      <c:pt idx="45">
                        <c:v>442.351</c:v>
                      </c:pt>
                      <c:pt idx="46">
                        <c:v>236.70400000000001</c:v>
                      </c:pt>
                      <c:pt idx="47">
                        <c:v>182.28200000000001</c:v>
                      </c:pt>
                      <c:pt idx="48">
                        <c:v>133.48399999999998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0066-4F13-A19A-B52161A5ED8D}"/>
                  </c:ext>
                </c:extLst>
              </c15:ser>
            </c15:filteredBarSeries>
          </c:ext>
        </c:extLst>
      </c:barChart>
      <c:catAx>
        <c:axId val="402254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pt-BR"/>
          </a:p>
        </c:txPr>
        <c:crossAx val="40223503"/>
        <c:crosses val="autoZero"/>
        <c:auto val="1"/>
        <c:lblAlgn val="ctr"/>
        <c:lblOffset val="100"/>
        <c:noMultiLvlLbl val="0"/>
      </c:catAx>
      <c:valAx>
        <c:axId val="40223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 w="6350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defRPr>
            </a:pPr>
            <a:endParaRPr lang="pt-BR"/>
          </a:p>
        </c:txPr>
        <c:crossAx val="40225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600">
          <a:solidFill>
            <a:srgbClr val="000000"/>
          </a:solidFill>
          <a:latin typeface="Roboto" panose="02000000000000000000" pitchFamily="2" charset="0"/>
          <a:ea typeface="Roboto" panose="02000000000000000000" pitchFamily="2" charset="0"/>
          <a:cs typeface="Calibri" panose="020F0502020204030204" pitchFamily="34" charset="0"/>
        </a:defRPr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0.56631</cdr:x>
      <cdr:y>0.60492</cdr:y>
    </cdr:from>
    <cdr:to>
      <cdr:x>1</cdr:x>
      <cdr:y>0.77698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669689" y="2143125"/>
          <a:ext cx="2810311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pt-BR" sz="900" b="1" i="0" dirty="0">
              <a:solidFill>
                <a:srgbClr val="000000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Cenário</a:t>
          </a:r>
          <a:r>
            <a:rPr lang="pt-BR" sz="900" b="1" i="0" baseline="0" dirty="0">
              <a:solidFill>
                <a:srgbClr val="000000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de dez/24: </a:t>
          </a:r>
          <a:r>
            <a:rPr lang="pt-BR" sz="900" b="1" i="0" dirty="0">
              <a:solidFill>
                <a:srgbClr val="000000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Média 2026-2034 = 101,8% do PIB</a:t>
          </a:r>
        </a:p>
        <a:p xmlns:a="http://schemas.openxmlformats.org/drawingml/2006/main">
          <a:pPr algn="ctr"/>
          <a:endParaRPr lang="pt-BR" sz="900" b="1" i="0" dirty="0">
            <a:solidFill>
              <a:srgbClr val="000000"/>
            </a:solidFill>
            <a:latin typeface="Calibri" panose="020F0502020204030204" pitchFamily="34" charset="0"/>
            <a:ea typeface="Roboto" panose="02000000000000000000" pitchFamily="2" charset="0"/>
            <a:cs typeface="Calibri" panose="020F0502020204030204" pitchFamily="34" charset="0"/>
          </a:endParaRPr>
        </a:p>
        <a:p xmlns:a="http://schemas.openxmlformats.org/drawingml/2006/main">
          <a:pPr algn="ctr"/>
          <a:r>
            <a:rPr lang="pt-BR" sz="900" b="1" i="0" dirty="0">
              <a:solidFill>
                <a:srgbClr val="000000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Cenário de </a:t>
          </a:r>
          <a:r>
            <a:rPr lang="pt-BR" sz="900" b="1" i="0" dirty="0" err="1">
              <a:solidFill>
                <a:srgbClr val="000000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jun</a:t>
          </a:r>
          <a:r>
            <a:rPr lang="pt-BR" sz="900" b="1" i="0" dirty="0">
              <a:solidFill>
                <a:srgbClr val="000000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/25:</a:t>
          </a:r>
          <a:r>
            <a:rPr lang="pt-BR" sz="900" b="1" i="0" baseline="0" dirty="0">
              <a:solidFill>
                <a:srgbClr val="000000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Média 2027-2035 = 105,0% do PIB</a:t>
          </a:r>
          <a:endParaRPr lang="pt-BR" sz="900" b="1" i="0" dirty="0">
            <a:solidFill>
              <a:srgbClr val="000000"/>
            </a:solidFill>
            <a:latin typeface="Calibri" panose="020F0502020204030204" pitchFamily="34" charset="0"/>
            <a:ea typeface="Roboto" panose="02000000000000000000" pitchFamily="2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0.10896</cdr:x>
      <cdr:y>0.89021</cdr:y>
    </cdr:from>
    <cdr:to>
      <cdr:x>0.909</cdr:x>
      <cdr:y>0.97626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61CF8F49-F69E-87E3-7C0D-11A7C5628CA9}"/>
            </a:ext>
          </a:extLst>
        </cdr:cNvPr>
        <cdr:cNvSpPr txBox="1"/>
      </cdr:nvSpPr>
      <cdr:spPr>
        <a:xfrm xmlns:a="http://schemas.openxmlformats.org/drawingml/2006/main">
          <a:off x="666750" y="2857500"/>
          <a:ext cx="48958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pt-BR" sz="90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0.925</cdr:y>
    </cdr:from>
    <cdr:to>
      <cdr:x>1</cdr:x>
      <cdr:y>1</cdr:y>
    </cdr:to>
    <cdr:sp macro="" textlink="">
      <cdr:nvSpPr>
        <cdr:cNvPr id="4" name="LegendaGrafico">
          <a:extLst xmlns:a="http://schemas.openxmlformats.org/drawingml/2006/main">
            <a:ext uri="{FF2B5EF4-FFF2-40B4-BE49-F238E27FC236}">
              <a16:creationId xmlns:a16="http://schemas.microsoft.com/office/drawing/2014/main" id="{8C7A0C2D-5519-5345-193E-B65B10592AF9}"/>
            </a:ext>
          </a:extLst>
        </cdr:cNvPr>
        <cdr:cNvSpPr txBox="1"/>
      </cdr:nvSpPr>
      <cdr:spPr>
        <a:xfrm xmlns:a="http://schemas.openxmlformats.org/drawingml/2006/main">
          <a:off x="0" y="3330000"/>
          <a:ext cx="6480000" cy="270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endParaRPr lang="pt-BR" sz="900" i="1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B7B87-BC69-4923-BF6B-B500D26CAF0D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B884-C73C-4EBA-9B76-5CD719F6DE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94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89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83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71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71"/>
            <a:ext cx="9144000" cy="685412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412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4878"/>
            <a:ext cx="9143999" cy="685412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99"/>
            <a:ext cx="9143999" cy="685412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4878"/>
            <a:ext cx="9143999" cy="685412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32778"/>
            <a:ext cx="9308225" cy="697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64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2"/>
            <a:ext cx="9143528" cy="68565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2"/>
            <a:ext cx="9143528" cy="68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3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62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97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92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46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80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17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57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78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8E7D4-256A-45EA-BD7D-28BAB3C3703C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19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3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arcus.pestana@senado.leg.br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fi@senado.leg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7867" y="2821164"/>
            <a:ext cx="8568266" cy="476956"/>
          </a:xfrm>
        </p:spPr>
        <p:txBody>
          <a:bodyPr>
            <a:noAutofit/>
          </a:bodyPr>
          <a:lstStyle/>
          <a:p>
            <a:r>
              <a:rPr lang="pt-BR" sz="4400" dirty="0">
                <a:solidFill>
                  <a:srgbClr val="005D89"/>
                </a:solidFill>
              </a:rPr>
              <a:t>AUDIÊNCIA PÚBLICA</a:t>
            </a:r>
          </a:p>
          <a:p>
            <a:r>
              <a:rPr lang="pt-BR" sz="3600" dirty="0">
                <a:solidFill>
                  <a:srgbClr val="005D89"/>
                </a:solidFill>
              </a:rPr>
              <a:t>Comissão de Assuntos Econômicos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3CFF4CF-F7B2-8E23-CD1E-9A4E43DCA37B}"/>
              </a:ext>
            </a:extLst>
          </p:cNvPr>
          <p:cNvSpPr txBox="1"/>
          <p:nvPr/>
        </p:nvSpPr>
        <p:spPr>
          <a:xfrm>
            <a:off x="4572000" y="5171031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5D89"/>
                </a:solidFill>
              </a:rPr>
              <a:t>MARCUS PESTANA</a:t>
            </a:r>
          </a:p>
          <a:p>
            <a:r>
              <a:rPr lang="pt-BR" dirty="0">
                <a:solidFill>
                  <a:srgbClr val="005D89"/>
                </a:solidFill>
              </a:rPr>
              <a:t>Diretor-Executivo da IFI</a:t>
            </a:r>
          </a:p>
          <a:p>
            <a:r>
              <a:rPr lang="pt-BR" dirty="0">
                <a:solidFill>
                  <a:srgbClr val="005D89"/>
                </a:solidFill>
              </a:rPr>
              <a:t>Brasília, 08 de outubro de 2025</a:t>
            </a:r>
          </a:p>
        </p:txBody>
      </p:sp>
    </p:spTree>
    <p:extLst>
      <p:ext uri="{BB962C8B-B14F-4D97-AF65-F5344CB8AC3E}">
        <p14:creationId xmlns:p14="http://schemas.microsoft.com/office/powerpoint/2010/main" val="139496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36D50F-1C20-557F-A136-0114C9CC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00" y="2501548"/>
            <a:ext cx="2469149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Relação</a:t>
            </a: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Dívida</a:t>
            </a: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X </a:t>
            </a:r>
            <a:b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PIB IFI </a:t>
            </a:r>
            <a:b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Países</a:t>
            </a: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Selecionados</a:t>
            </a: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(2024)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FBB98DE-72F2-C3AE-E34E-604385178B0B}"/>
              </a:ext>
            </a:extLst>
          </p:cNvPr>
          <p:cNvSpPr txBox="1"/>
          <p:nvPr/>
        </p:nvSpPr>
        <p:spPr>
          <a:xfrm>
            <a:off x="565095" y="5187296"/>
            <a:ext cx="2189804" cy="14941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Fonte: FMI.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B00A330-0BD0-D51C-88D9-326BB1F22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302" y="100012"/>
            <a:ext cx="5333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8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5B4BE2-4E57-E426-48A9-876E647B6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070" y="896365"/>
            <a:ext cx="709304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rgbClr val="BD534B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Projeções da IFI para a DBGG em momentos selecionados (2025-2035) -% do PIB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EEC7331-3BB2-1CDB-6A68-4F9FA210F5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498484"/>
              </p:ext>
            </p:extLst>
          </p:nvPr>
        </p:nvGraphicFramePr>
        <p:xfrm>
          <a:off x="505046" y="2015094"/>
          <a:ext cx="8133907" cy="413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ABDCC8F-CFB6-4EFF-A026-F227CA2F10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470388"/>
              </p:ext>
            </p:extLst>
          </p:nvPr>
        </p:nvGraphicFramePr>
        <p:xfrm>
          <a:off x="436737" y="1302219"/>
          <a:ext cx="7958667" cy="4783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B7AEF76A-E9B0-5F98-C814-12F6072750B9}"/>
              </a:ext>
            </a:extLst>
          </p:cNvPr>
          <p:cNvSpPr txBox="1"/>
          <p:nvPr/>
        </p:nvSpPr>
        <p:spPr>
          <a:xfrm>
            <a:off x="436737" y="6378124"/>
            <a:ext cx="621241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dirty="0"/>
              <a:t>Fonte: Banco Central (dados realizados). Elaboração: IFI.</a:t>
            </a:r>
          </a:p>
        </p:txBody>
      </p:sp>
    </p:spTree>
    <p:extLst>
      <p:ext uri="{BB962C8B-B14F-4D97-AF65-F5344CB8AC3E}">
        <p14:creationId xmlns:p14="http://schemas.microsoft.com/office/powerpoint/2010/main" val="81948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5B4BE2-4E57-E426-48A9-876E647B6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956" y="797689"/>
            <a:ext cx="74055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rgbClr val="BD534B"/>
                </a:solidFill>
                <a:effectLst/>
              </a:rPr>
              <a:t>RESULTADO PRIMÁRIO ANUAL REQUERIDO PARA ESTABILIZAR A DÍVIDA BRUTA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rgbClr val="BD534B"/>
                </a:solidFill>
                <a:effectLst/>
              </a:rPr>
              <a:t>EM 76,5% DO PIB (NÍVEL DE 2024)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524D8FA-7A89-F430-87B5-DF0076F0D083}"/>
              </a:ext>
            </a:extLst>
          </p:cNvPr>
          <p:cNvSpPr txBox="1"/>
          <p:nvPr/>
        </p:nvSpPr>
        <p:spPr>
          <a:xfrm>
            <a:off x="552892" y="6390719"/>
            <a:ext cx="73789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IFI.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DEA6472-C402-25D4-31DA-7388D18DB5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7151987"/>
              </p:ext>
            </p:extLst>
          </p:nvPr>
        </p:nvGraphicFramePr>
        <p:xfrm>
          <a:off x="457200" y="2254102"/>
          <a:ext cx="8357190" cy="3774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D1D4F4C7-31BD-11BD-9C71-3C4A536A26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465276"/>
              </p:ext>
            </p:extLst>
          </p:nvPr>
        </p:nvGraphicFramePr>
        <p:xfrm>
          <a:off x="330200" y="2254250"/>
          <a:ext cx="8316913" cy="226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96098" imgH="1495387" progId="Excel.Sheet.12">
                  <p:embed/>
                </p:oleObj>
              </mc:Choice>
              <mc:Fallback>
                <p:oleObj name="Worksheet" r:id="rId4" imgW="5496098" imgH="14953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200" y="2254250"/>
                        <a:ext cx="8316913" cy="226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5025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600" b="1" dirty="0">
                <a:solidFill>
                  <a:srgbClr val="005D89"/>
                </a:solidFill>
              </a:rPr>
              <a:t>Obrigado!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>
              <a:solidFill>
                <a:srgbClr val="00ADFA"/>
              </a:solidFill>
            </a:endParaRPr>
          </a:p>
          <a:p>
            <a:r>
              <a:rPr lang="pt-BR" sz="1800" dirty="0">
                <a:solidFill>
                  <a:srgbClr val="00ADFA"/>
                </a:solidFill>
                <a:hlinkClick r:id="rId3"/>
              </a:rPr>
              <a:t>marcus.pestana@senado.leg.br</a:t>
            </a:r>
            <a:endParaRPr lang="pt-BR" sz="1800" dirty="0">
              <a:solidFill>
                <a:srgbClr val="00ADFA"/>
              </a:solidFill>
            </a:endParaRPr>
          </a:p>
          <a:p>
            <a:r>
              <a:rPr lang="pt-BR" sz="1800" dirty="0">
                <a:solidFill>
                  <a:srgbClr val="00ADFA"/>
                </a:solidFill>
                <a:hlinkClick r:id="rId4"/>
              </a:rPr>
              <a:t>ifi@senado.leg.br</a:t>
            </a:r>
            <a:endParaRPr lang="pt-BR" sz="1800" dirty="0">
              <a:solidFill>
                <a:srgbClr val="00ADFA"/>
              </a:solidFill>
            </a:endParaRPr>
          </a:p>
          <a:p>
            <a:endParaRPr lang="pt-BR" dirty="0">
              <a:solidFill>
                <a:srgbClr val="00AD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128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ores_IF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D89"/>
      </a:accent1>
      <a:accent2>
        <a:srgbClr val="00ADFA"/>
      </a:accent2>
      <a:accent3>
        <a:srgbClr val="9EBBD3"/>
      </a:accent3>
      <a:accent4>
        <a:srgbClr val="BD534B"/>
      </a:accent4>
      <a:accent5>
        <a:srgbClr val="D5998E"/>
      </a:accent5>
      <a:accent6>
        <a:srgbClr val="FFC000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ores_IFI">
    <a:dk1>
      <a:sysClr val="windowText" lastClr="000000"/>
    </a:dk1>
    <a:lt1>
      <a:sysClr val="window" lastClr="FFFFFF"/>
    </a:lt1>
    <a:dk2>
      <a:srgbClr val="5B0B0A"/>
    </a:dk2>
    <a:lt2>
      <a:srgbClr val="E7E6E6"/>
    </a:lt2>
    <a:accent1>
      <a:srgbClr val="005D89"/>
    </a:accent1>
    <a:accent2>
      <a:srgbClr val="00ADFA"/>
    </a:accent2>
    <a:accent3>
      <a:srgbClr val="9EBBD3"/>
    </a:accent3>
    <a:accent4>
      <a:srgbClr val="BD534B"/>
    </a:accent4>
    <a:accent5>
      <a:srgbClr val="5B0B0A"/>
    </a:accent5>
    <a:accent6>
      <a:srgbClr val="0C585C"/>
    </a:accent6>
    <a:hlink>
      <a:srgbClr val="0563C1"/>
    </a:hlink>
    <a:folHlink>
      <a:srgbClr val="954F72"/>
    </a:folHlink>
  </a:clrScheme>
  <a:fontScheme name="Fonte_RAF">
    <a:majorFont>
      <a:latin typeface="Roboto"/>
      <a:ea typeface=""/>
      <a:cs typeface=""/>
    </a:majorFont>
    <a:minorFont>
      <a:latin typeface="Robot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9110</TotalTime>
  <Words>156</Words>
  <Application>Microsoft Office PowerPoint</Application>
  <PresentationFormat>Apresentação na tela (4:3)</PresentationFormat>
  <Paragraphs>27</Paragraphs>
  <Slides>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Tema do Office</vt:lpstr>
      <vt:lpstr>Planilha do Microsoft Excel</vt:lpstr>
      <vt:lpstr>Apresentação do PowerPoint</vt:lpstr>
      <vt:lpstr>Relação Dívida X  PIB IFI  Países Selecionados (2024)</vt:lpstr>
      <vt:lpstr>Apresentação do PowerPoint</vt:lpstr>
      <vt:lpstr>Apresentação do PowerPoint</vt:lpstr>
      <vt:lpstr>Obrigado!</vt:lpstr>
    </vt:vector>
  </TitlesOfParts>
  <Company>Senado Federal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Correa Matoso</dc:creator>
  <cp:lastModifiedBy>Lucas Vinícius Penha Martins Bomfim Leal</cp:lastModifiedBy>
  <cp:revision>94</cp:revision>
  <cp:lastPrinted>2025-10-07T19:39:45Z</cp:lastPrinted>
  <dcterms:created xsi:type="dcterms:W3CDTF">2021-08-03T14:01:15Z</dcterms:created>
  <dcterms:modified xsi:type="dcterms:W3CDTF">2025-10-07T20:14:00Z</dcterms:modified>
</cp:coreProperties>
</file>