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94" r:id="rId3"/>
    <p:sldId id="386" r:id="rId4"/>
    <p:sldId id="393" r:id="rId5"/>
    <p:sldId id="382" r:id="rId6"/>
    <p:sldId id="395" r:id="rId7"/>
    <p:sldId id="398" r:id="rId8"/>
    <p:sldId id="389" r:id="rId9"/>
    <p:sldId id="346" r:id="rId10"/>
  </p:sldIdLst>
  <p:sldSz cx="9144000" cy="6858000" type="screen4x3"/>
  <p:notesSz cx="6784975" cy="9906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EA9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74728" autoAdjust="0"/>
  </p:normalViewPr>
  <p:slideViewPr>
    <p:cSldViewPr>
      <p:cViewPr varScale="1">
        <p:scale>
          <a:sx n="54" d="100"/>
          <a:sy n="54" d="100"/>
        </p:scale>
        <p:origin x="-9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42AB3D-41FB-42F7-B7A2-28EA1474C8A0}" type="doc">
      <dgm:prSet loTypeId="urn:microsoft.com/office/officeart/2005/8/layout/default#1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0ED11B2C-82E5-465D-A209-FC69E058FE2A}">
      <dgm:prSet phldrT="[Texto]"/>
      <dgm:spPr/>
      <dgm:t>
        <a:bodyPr/>
        <a:lstStyle/>
        <a:p>
          <a:r>
            <a:rPr lang="pt-BR" b="1" smtClean="0"/>
            <a:t>Governança e Gestão Pública</a:t>
          </a:r>
          <a:endParaRPr lang="pt-BR" b="1" dirty="0"/>
        </a:p>
      </dgm:t>
    </dgm:pt>
    <dgm:pt modelId="{900D3C07-96E0-4933-BF84-3952EBB0E383}" type="parTrans" cxnId="{5E8EAED5-CE9A-4E43-A9A8-FE0B981E6832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5E5B665-5FFE-462F-887E-DDC03F5C28E9}" type="sibTrans" cxnId="{5E8EAED5-CE9A-4E43-A9A8-FE0B981E6832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DADB354-1033-4797-B932-4C4D9276FB54}">
      <dgm:prSet phldrT="[Texto]"/>
      <dgm:spPr/>
      <dgm:t>
        <a:bodyPr/>
        <a:lstStyle/>
        <a:p>
          <a:r>
            <a:rPr lang="pt-BR" b="1" smtClean="0"/>
            <a:t>Serviços públicos (eGov)</a:t>
          </a:r>
          <a:endParaRPr lang="pt-BR" b="1" dirty="0"/>
        </a:p>
      </dgm:t>
    </dgm:pt>
    <dgm:pt modelId="{B6F00E70-8DBE-4D59-B63A-B5B73A46C18D}" type="parTrans" cxnId="{7DB026B6-3CCA-466E-A7E0-0C21C5D86278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62BDAA30-FD45-421A-B8CB-18B43FEB25FC}" type="sibTrans" cxnId="{7DB026B6-3CCA-466E-A7E0-0C21C5D86278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A7413AA3-9707-4983-A615-7D3787FA95DB}">
      <dgm:prSet phldrT="[Texto]"/>
      <dgm:spPr/>
      <dgm:t>
        <a:bodyPr/>
        <a:lstStyle/>
        <a:p>
          <a:r>
            <a:rPr lang="pt-BR" b="1" dirty="0" smtClean="0"/>
            <a:t>Desenvolvimento digital</a:t>
          </a:r>
          <a:endParaRPr lang="pt-BR" b="1" dirty="0"/>
        </a:p>
      </dgm:t>
    </dgm:pt>
    <dgm:pt modelId="{F384E1DA-07BC-4028-A824-83D3E298ED40}" type="parTrans" cxnId="{36938F1D-EB18-4728-ABF2-1F62850B77E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9C4B66E2-7BD4-4EE5-93B6-930ACD168266}" type="sibTrans" cxnId="{36938F1D-EB18-4728-ABF2-1F62850B77E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0583A0A-4FDB-4DDB-956F-CE7E842DF90B}" type="pres">
      <dgm:prSet presAssocID="{9E42AB3D-41FB-42F7-B7A2-28EA1474C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B30F794-74E6-4030-AD3C-BD673D699B92}" type="pres">
      <dgm:prSet presAssocID="{0ED11B2C-82E5-465D-A209-FC69E058FE2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B82E1B8-52BF-40AC-B1FC-779A6FD8B1EA}" type="pres">
      <dgm:prSet presAssocID="{15E5B665-5FFE-462F-887E-DDC03F5C28E9}" presName="sibTrans" presStyleCnt="0"/>
      <dgm:spPr/>
    </dgm:pt>
    <dgm:pt modelId="{9686B29A-DA2F-4D0F-BE46-CCAF55B4794D}" type="pres">
      <dgm:prSet presAssocID="{0DADB354-1033-4797-B932-4C4D9276FB5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5CA95C-35A5-4046-882E-1A61C1ABE8B1}" type="pres">
      <dgm:prSet presAssocID="{62BDAA30-FD45-421A-B8CB-18B43FEB25FC}" presName="sibTrans" presStyleCnt="0"/>
      <dgm:spPr/>
    </dgm:pt>
    <dgm:pt modelId="{2DEC13BE-1BF0-44AF-92B9-648221EB01CD}" type="pres">
      <dgm:prSet presAssocID="{A7413AA3-9707-4983-A615-7D3787FA95D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038FF0C-3ABA-4C43-97E5-AB9A5F3AC168}" type="presOf" srcId="{0ED11B2C-82E5-465D-A209-FC69E058FE2A}" destId="{5B30F794-74E6-4030-AD3C-BD673D699B92}" srcOrd="0" destOrd="0" presId="urn:microsoft.com/office/officeart/2005/8/layout/default#1"/>
    <dgm:cxn modelId="{11B15DFF-DF3B-42E9-9894-C0F851BB9BB4}" type="presOf" srcId="{0DADB354-1033-4797-B932-4C4D9276FB54}" destId="{9686B29A-DA2F-4D0F-BE46-CCAF55B4794D}" srcOrd="0" destOrd="0" presId="urn:microsoft.com/office/officeart/2005/8/layout/default#1"/>
    <dgm:cxn modelId="{7DB026B6-3CCA-466E-A7E0-0C21C5D86278}" srcId="{9E42AB3D-41FB-42F7-B7A2-28EA1474C8A0}" destId="{0DADB354-1033-4797-B932-4C4D9276FB54}" srcOrd="1" destOrd="0" parTransId="{B6F00E70-8DBE-4D59-B63A-B5B73A46C18D}" sibTransId="{62BDAA30-FD45-421A-B8CB-18B43FEB25FC}"/>
    <dgm:cxn modelId="{1B646AB5-7E77-4D91-82D5-211CA7D74FD4}" type="presOf" srcId="{9E42AB3D-41FB-42F7-B7A2-28EA1474C8A0}" destId="{D0583A0A-4FDB-4DDB-956F-CE7E842DF90B}" srcOrd="0" destOrd="0" presId="urn:microsoft.com/office/officeart/2005/8/layout/default#1"/>
    <dgm:cxn modelId="{157829AF-2B0F-419C-9661-34E5BC1FF615}" type="presOf" srcId="{A7413AA3-9707-4983-A615-7D3787FA95DB}" destId="{2DEC13BE-1BF0-44AF-92B9-648221EB01CD}" srcOrd="0" destOrd="0" presId="urn:microsoft.com/office/officeart/2005/8/layout/default#1"/>
    <dgm:cxn modelId="{36938F1D-EB18-4728-ABF2-1F62850B77E3}" srcId="{9E42AB3D-41FB-42F7-B7A2-28EA1474C8A0}" destId="{A7413AA3-9707-4983-A615-7D3787FA95DB}" srcOrd="2" destOrd="0" parTransId="{F384E1DA-07BC-4028-A824-83D3E298ED40}" sibTransId="{9C4B66E2-7BD4-4EE5-93B6-930ACD168266}"/>
    <dgm:cxn modelId="{5E8EAED5-CE9A-4E43-A9A8-FE0B981E6832}" srcId="{9E42AB3D-41FB-42F7-B7A2-28EA1474C8A0}" destId="{0ED11B2C-82E5-465D-A209-FC69E058FE2A}" srcOrd="0" destOrd="0" parTransId="{900D3C07-96E0-4933-BF84-3952EBB0E383}" sibTransId="{15E5B665-5FFE-462F-887E-DDC03F5C28E9}"/>
    <dgm:cxn modelId="{55FD5F23-3B6A-4DFF-8F02-4DDE68255AF0}" type="presParOf" srcId="{D0583A0A-4FDB-4DDB-956F-CE7E842DF90B}" destId="{5B30F794-74E6-4030-AD3C-BD673D699B92}" srcOrd="0" destOrd="0" presId="urn:microsoft.com/office/officeart/2005/8/layout/default#1"/>
    <dgm:cxn modelId="{D62573E5-A227-462E-984C-00E5FEA3BE17}" type="presParOf" srcId="{D0583A0A-4FDB-4DDB-956F-CE7E842DF90B}" destId="{4B82E1B8-52BF-40AC-B1FC-779A6FD8B1EA}" srcOrd="1" destOrd="0" presId="urn:microsoft.com/office/officeart/2005/8/layout/default#1"/>
    <dgm:cxn modelId="{8A4DBCFF-1750-4EAB-BEC8-06321DFD6926}" type="presParOf" srcId="{D0583A0A-4FDB-4DDB-956F-CE7E842DF90B}" destId="{9686B29A-DA2F-4D0F-BE46-CCAF55B4794D}" srcOrd="2" destOrd="0" presId="urn:microsoft.com/office/officeart/2005/8/layout/default#1"/>
    <dgm:cxn modelId="{2A6065E9-A5C5-4BC1-9460-76AC4A6CFC36}" type="presParOf" srcId="{D0583A0A-4FDB-4DDB-956F-CE7E842DF90B}" destId="{FC5CA95C-35A5-4046-882E-1A61C1ABE8B1}" srcOrd="3" destOrd="0" presId="urn:microsoft.com/office/officeart/2005/8/layout/default#1"/>
    <dgm:cxn modelId="{4A0B2EA7-DE7F-4F38-B66D-9925EE5ED353}" type="presParOf" srcId="{D0583A0A-4FDB-4DDB-956F-CE7E842DF90B}" destId="{2DEC13BE-1BF0-44AF-92B9-648221EB01CD}" srcOrd="4" destOrd="0" presId="urn:microsoft.com/office/officeart/2005/8/layout/default#1"/>
  </dgm:cxnLst>
  <dgm:bg>
    <a:effectLst>
      <a:innerShdw blurRad="63500" dist="50800" dir="27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CFFF40-8218-42D0-8CBB-BA908F3ED449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2A2D028-7285-4AE0-85D1-9FE2F09F9139}">
      <dgm:prSet phldrT="[Texto]"/>
      <dgm:spPr/>
      <dgm:t>
        <a:bodyPr/>
        <a:lstStyle/>
        <a:p>
          <a:r>
            <a:rPr lang="pt-BR" dirty="0" smtClean="0"/>
            <a:t>Licitações e Contratos</a:t>
          </a:r>
          <a:endParaRPr lang="pt-BR" dirty="0"/>
        </a:p>
      </dgm:t>
    </dgm:pt>
    <dgm:pt modelId="{C186506F-CCB0-41ED-A0FE-D27A1299FCAB}" type="parTrans" cxnId="{C13467AA-BB89-41C3-8A72-193CC6C6AF18}">
      <dgm:prSet/>
      <dgm:spPr/>
      <dgm:t>
        <a:bodyPr/>
        <a:lstStyle/>
        <a:p>
          <a:endParaRPr lang="pt-BR"/>
        </a:p>
      </dgm:t>
    </dgm:pt>
    <dgm:pt modelId="{36ABB7C8-AEEE-427F-A5C7-6093FA1E27B2}" type="sibTrans" cxnId="{C13467AA-BB89-41C3-8A72-193CC6C6AF18}">
      <dgm:prSet/>
      <dgm:spPr/>
      <dgm:t>
        <a:bodyPr/>
        <a:lstStyle/>
        <a:p>
          <a:endParaRPr lang="pt-BR"/>
        </a:p>
      </dgm:t>
    </dgm:pt>
    <dgm:pt modelId="{CE0C8A73-307D-4993-A6CF-96A733DB5A43}">
      <dgm:prSet phldrT="[Texto]"/>
      <dgm:spPr/>
      <dgm:t>
        <a:bodyPr/>
        <a:lstStyle/>
        <a:p>
          <a:r>
            <a:rPr lang="pt-BR" dirty="0" smtClean="0"/>
            <a:t>Sistemas de informação</a:t>
          </a:r>
          <a:endParaRPr lang="pt-BR" dirty="0"/>
        </a:p>
      </dgm:t>
    </dgm:pt>
    <dgm:pt modelId="{0D1E72A2-A3E1-426A-B433-3DE00174D386}" type="parTrans" cxnId="{14D43950-66F8-4EF6-A5E3-918C8165BC5B}">
      <dgm:prSet/>
      <dgm:spPr/>
      <dgm:t>
        <a:bodyPr/>
        <a:lstStyle/>
        <a:p>
          <a:endParaRPr lang="pt-BR"/>
        </a:p>
      </dgm:t>
    </dgm:pt>
    <dgm:pt modelId="{3DF0C8B4-7117-4A89-A0FE-EA1350673072}" type="sibTrans" cxnId="{14D43950-66F8-4EF6-A5E3-918C8165BC5B}">
      <dgm:prSet/>
      <dgm:spPr/>
      <dgm:t>
        <a:bodyPr/>
        <a:lstStyle/>
        <a:p>
          <a:endParaRPr lang="pt-BR"/>
        </a:p>
      </dgm:t>
    </dgm:pt>
    <dgm:pt modelId="{3F7AB7DC-D268-4E1D-AAF3-94D3CD4561A1}">
      <dgm:prSet phldrT="[Texto]"/>
      <dgm:spPr/>
      <dgm:t>
        <a:bodyPr/>
        <a:lstStyle/>
        <a:p>
          <a:r>
            <a:rPr lang="pt-BR" dirty="0" smtClean="0"/>
            <a:t>Governança e Gestão</a:t>
          </a:r>
          <a:endParaRPr lang="pt-BR" dirty="0"/>
        </a:p>
      </dgm:t>
    </dgm:pt>
    <dgm:pt modelId="{D7E228D2-280D-4FB9-ACBB-300AD5954D63}" type="parTrans" cxnId="{A9E300EA-FDBD-4B18-A135-4E735C5CA002}">
      <dgm:prSet/>
      <dgm:spPr/>
      <dgm:t>
        <a:bodyPr/>
        <a:lstStyle/>
        <a:p>
          <a:endParaRPr lang="pt-BR"/>
        </a:p>
      </dgm:t>
    </dgm:pt>
    <dgm:pt modelId="{2D444EA8-0388-459C-9A34-E31A1D11C687}" type="sibTrans" cxnId="{A9E300EA-FDBD-4B18-A135-4E735C5CA002}">
      <dgm:prSet/>
      <dgm:spPr/>
      <dgm:t>
        <a:bodyPr/>
        <a:lstStyle/>
        <a:p>
          <a:endParaRPr lang="pt-BR"/>
        </a:p>
      </dgm:t>
    </dgm:pt>
    <dgm:pt modelId="{EBF909AA-BD62-407C-996E-9C838A0B2DA0}">
      <dgm:prSet phldrT="[Texto]"/>
      <dgm:spPr/>
      <dgm:t>
        <a:bodyPr/>
        <a:lstStyle/>
        <a:p>
          <a:r>
            <a:rPr lang="pt-BR" dirty="0" smtClean="0"/>
            <a:t>Segurança da Informação</a:t>
          </a:r>
          <a:endParaRPr lang="pt-BR" dirty="0"/>
        </a:p>
      </dgm:t>
    </dgm:pt>
    <dgm:pt modelId="{F9749DB5-0846-4235-9997-A5DBDEDAB44C}" type="parTrans" cxnId="{F2CECF39-416F-457C-A047-9D952BB1AC97}">
      <dgm:prSet/>
      <dgm:spPr/>
      <dgm:t>
        <a:bodyPr/>
        <a:lstStyle/>
        <a:p>
          <a:endParaRPr lang="pt-BR"/>
        </a:p>
      </dgm:t>
    </dgm:pt>
    <dgm:pt modelId="{4B2716CA-332D-4A7E-A5D4-9FA3686C7FC4}" type="sibTrans" cxnId="{F2CECF39-416F-457C-A047-9D952BB1AC97}">
      <dgm:prSet/>
      <dgm:spPr/>
      <dgm:t>
        <a:bodyPr/>
        <a:lstStyle/>
        <a:p>
          <a:endParaRPr lang="pt-BR"/>
        </a:p>
      </dgm:t>
    </dgm:pt>
    <dgm:pt modelId="{C1E1CE94-F5D7-4FC1-BD7C-6BC3E8FE0AAD}">
      <dgm:prSet phldrT="[Texto]"/>
      <dgm:spPr/>
      <dgm:t>
        <a:bodyPr/>
        <a:lstStyle/>
        <a:p>
          <a:r>
            <a:rPr lang="pt-BR" dirty="0" smtClean="0"/>
            <a:t>Bases de dados</a:t>
          </a:r>
          <a:endParaRPr lang="pt-BR" dirty="0"/>
        </a:p>
      </dgm:t>
    </dgm:pt>
    <dgm:pt modelId="{D6CA8D05-2F65-4668-81E1-D0F8C10F2288}" type="parTrans" cxnId="{3F657AF5-FA23-4200-BDB2-CCF4C0F200B6}">
      <dgm:prSet/>
      <dgm:spPr/>
      <dgm:t>
        <a:bodyPr/>
        <a:lstStyle/>
        <a:p>
          <a:endParaRPr lang="pt-BR"/>
        </a:p>
      </dgm:t>
    </dgm:pt>
    <dgm:pt modelId="{BBC4504F-375A-4D40-85FC-FDD72B73BBC5}" type="sibTrans" cxnId="{3F657AF5-FA23-4200-BDB2-CCF4C0F200B6}">
      <dgm:prSet/>
      <dgm:spPr/>
      <dgm:t>
        <a:bodyPr/>
        <a:lstStyle/>
        <a:p>
          <a:endParaRPr lang="pt-BR"/>
        </a:p>
      </dgm:t>
    </dgm:pt>
    <dgm:pt modelId="{DB184AF7-56DD-469A-83F4-2715021ABF95}" type="pres">
      <dgm:prSet presAssocID="{B9CFFF40-8218-42D0-8CBB-BA908F3ED44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2D815EE-EAE7-41D5-99AD-601AD4097A28}" type="pres">
      <dgm:prSet presAssocID="{92A2D028-7285-4AE0-85D1-9FE2F09F913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A1011D-75BA-473B-9D73-383D71AE5307}" type="pres">
      <dgm:prSet presAssocID="{36ABB7C8-AEEE-427F-A5C7-6093FA1E27B2}" presName="sibTrans" presStyleCnt="0"/>
      <dgm:spPr/>
    </dgm:pt>
    <dgm:pt modelId="{18E7DEF5-8C50-4891-B51F-A4D28827125B}" type="pres">
      <dgm:prSet presAssocID="{CE0C8A73-307D-4993-A6CF-96A733DB5A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B8B406E-92E5-4975-A916-1E6F7BEBBC65}" type="pres">
      <dgm:prSet presAssocID="{3DF0C8B4-7117-4A89-A0FE-EA1350673072}" presName="sibTrans" presStyleCnt="0"/>
      <dgm:spPr/>
    </dgm:pt>
    <dgm:pt modelId="{4CBCC5F4-964A-45E6-A136-5BBDBD64C58F}" type="pres">
      <dgm:prSet presAssocID="{3F7AB7DC-D268-4E1D-AAF3-94D3CD4561A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AEF441F-1504-49C3-8113-08D0EF7DD91D}" type="pres">
      <dgm:prSet presAssocID="{2D444EA8-0388-459C-9A34-E31A1D11C687}" presName="sibTrans" presStyleCnt="0"/>
      <dgm:spPr/>
    </dgm:pt>
    <dgm:pt modelId="{3CF5D214-A4E0-4411-B77C-A1657F18352E}" type="pres">
      <dgm:prSet presAssocID="{EBF909AA-BD62-407C-996E-9C838A0B2DA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032F40-A216-4449-9F48-A006B29897C6}" type="pres">
      <dgm:prSet presAssocID="{4B2716CA-332D-4A7E-A5D4-9FA3686C7FC4}" presName="sibTrans" presStyleCnt="0"/>
      <dgm:spPr/>
    </dgm:pt>
    <dgm:pt modelId="{B10F6B25-0AF2-445A-B19F-1BE3E6BD712B}" type="pres">
      <dgm:prSet presAssocID="{C1E1CE94-F5D7-4FC1-BD7C-6BC3E8FE0AA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F657AF5-FA23-4200-BDB2-CCF4C0F200B6}" srcId="{B9CFFF40-8218-42D0-8CBB-BA908F3ED449}" destId="{C1E1CE94-F5D7-4FC1-BD7C-6BC3E8FE0AAD}" srcOrd="4" destOrd="0" parTransId="{D6CA8D05-2F65-4668-81E1-D0F8C10F2288}" sibTransId="{BBC4504F-375A-4D40-85FC-FDD72B73BBC5}"/>
    <dgm:cxn modelId="{F2CECF39-416F-457C-A047-9D952BB1AC97}" srcId="{B9CFFF40-8218-42D0-8CBB-BA908F3ED449}" destId="{EBF909AA-BD62-407C-996E-9C838A0B2DA0}" srcOrd="3" destOrd="0" parTransId="{F9749DB5-0846-4235-9997-A5DBDEDAB44C}" sibTransId="{4B2716CA-332D-4A7E-A5D4-9FA3686C7FC4}"/>
    <dgm:cxn modelId="{848B950C-9A24-4414-B6AF-94D37B03C27C}" type="presOf" srcId="{EBF909AA-BD62-407C-996E-9C838A0B2DA0}" destId="{3CF5D214-A4E0-4411-B77C-A1657F18352E}" srcOrd="0" destOrd="0" presId="urn:microsoft.com/office/officeart/2005/8/layout/default#2"/>
    <dgm:cxn modelId="{14D43950-66F8-4EF6-A5E3-918C8165BC5B}" srcId="{B9CFFF40-8218-42D0-8CBB-BA908F3ED449}" destId="{CE0C8A73-307D-4993-A6CF-96A733DB5A43}" srcOrd="1" destOrd="0" parTransId="{0D1E72A2-A3E1-426A-B433-3DE00174D386}" sibTransId="{3DF0C8B4-7117-4A89-A0FE-EA1350673072}"/>
    <dgm:cxn modelId="{A9E300EA-FDBD-4B18-A135-4E735C5CA002}" srcId="{B9CFFF40-8218-42D0-8CBB-BA908F3ED449}" destId="{3F7AB7DC-D268-4E1D-AAF3-94D3CD4561A1}" srcOrd="2" destOrd="0" parTransId="{D7E228D2-280D-4FB9-ACBB-300AD5954D63}" sibTransId="{2D444EA8-0388-459C-9A34-E31A1D11C687}"/>
    <dgm:cxn modelId="{0ED640B9-98EC-4596-9EEA-092A2D28DD7C}" type="presOf" srcId="{92A2D028-7285-4AE0-85D1-9FE2F09F9139}" destId="{22D815EE-EAE7-41D5-99AD-601AD4097A28}" srcOrd="0" destOrd="0" presId="urn:microsoft.com/office/officeart/2005/8/layout/default#2"/>
    <dgm:cxn modelId="{3F6A5AC1-4C98-4617-92AA-C52B6B936C25}" type="presOf" srcId="{3F7AB7DC-D268-4E1D-AAF3-94D3CD4561A1}" destId="{4CBCC5F4-964A-45E6-A136-5BBDBD64C58F}" srcOrd="0" destOrd="0" presId="urn:microsoft.com/office/officeart/2005/8/layout/default#2"/>
    <dgm:cxn modelId="{7BC9BB32-0CBC-44BA-9683-8EFCAC6EBA00}" type="presOf" srcId="{C1E1CE94-F5D7-4FC1-BD7C-6BC3E8FE0AAD}" destId="{B10F6B25-0AF2-445A-B19F-1BE3E6BD712B}" srcOrd="0" destOrd="0" presId="urn:microsoft.com/office/officeart/2005/8/layout/default#2"/>
    <dgm:cxn modelId="{C13467AA-BB89-41C3-8A72-193CC6C6AF18}" srcId="{B9CFFF40-8218-42D0-8CBB-BA908F3ED449}" destId="{92A2D028-7285-4AE0-85D1-9FE2F09F9139}" srcOrd="0" destOrd="0" parTransId="{C186506F-CCB0-41ED-A0FE-D27A1299FCAB}" sibTransId="{36ABB7C8-AEEE-427F-A5C7-6093FA1E27B2}"/>
    <dgm:cxn modelId="{18DA3D92-A104-425B-92DB-2C93CEDB1E18}" type="presOf" srcId="{CE0C8A73-307D-4993-A6CF-96A733DB5A43}" destId="{18E7DEF5-8C50-4891-B51F-A4D28827125B}" srcOrd="0" destOrd="0" presId="urn:microsoft.com/office/officeart/2005/8/layout/default#2"/>
    <dgm:cxn modelId="{6205DB4B-1334-4D95-B3BC-9B74B8E41ACA}" type="presOf" srcId="{B9CFFF40-8218-42D0-8CBB-BA908F3ED449}" destId="{DB184AF7-56DD-469A-83F4-2715021ABF95}" srcOrd="0" destOrd="0" presId="urn:microsoft.com/office/officeart/2005/8/layout/default#2"/>
    <dgm:cxn modelId="{2E46F970-F601-48F1-B919-2C2C39AA9B1B}" type="presParOf" srcId="{DB184AF7-56DD-469A-83F4-2715021ABF95}" destId="{22D815EE-EAE7-41D5-99AD-601AD4097A28}" srcOrd="0" destOrd="0" presId="urn:microsoft.com/office/officeart/2005/8/layout/default#2"/>
    <dgm:cxn modelId="{1CCFCDB8-941E-4457-A611-99C267681822}" type="presParOf" srcId="{DB184AF7-56DD-469A-83F4-2715021ABF95}" destId="{7AA1011D-75BA-473B-9D73-383D71AE5307}" srcOrd="1" destOrd="0" presId="urn:microsoft.com/office/officeart/2005/8/layout/default#2"/>
    <dgm:cxn modelId="{4981E89D-D0A4-4698-808D-0AF194CBD4F9}" type="presParOf" srcId="{DB184AF7-56DD-469A-83F4-2715021ABF95}" destId="{18E7DEF5-8C50-4891-B51F-A4D28827125B}" srcOrd="2" destOrd="0" presId="urn:microsoft.com/office/officeart/2005/8/layout/default#2"/>
    <dgm:cxn modelId="{31519D64-6C75-4CC0-8623-15DC6B69D11F}" type="presParOf" srcId="{DB184AF7-56DD-469A-83F4-2715021ABF95}" destId="{EB8B406E-92E5-4975-A916-1E6F7BEBBC65}" srcOrd="3" destOrd="0" presId="urn:microsoft.com/office/officeart/2005/8/layout/default#2"/>
    <dgm:cxn modelId="{8D9A7787-B36D-4ED9-96BF-8E70E168462C}" type="presParOf" srcId="{DB184AF7-56DD-469A-83F4-2715021ABF95}" destId="{4CBCC5F4-964A-45E6-A136-5BBDBD64C58F}" srcOrd="4" destOrd="0" presId="urn:microsoft.com/office/officeart/2005/8/layout/default#2"/>
    <dgm:cxn modelId="{5686B17E-C3C8-45D2-AEE1-CF1875E3E7A2}" type="presParOf" srcId="{DB184AF7-56DD-469A-83F4-2715021ABF95}" destId="{8AEF441F-1504-49C3-8113-08D0EF7DD91D}" srcOrd="5" destOrd="0" presId="urn:microsoft.com/office/officeart/2005/8/layout/default#2"/>
    <dgm:cxn modelId="{0B5221F8-F336-455D-8730-75EAE0E750EB}" type="presParOf" srcId="{DB184AF7-56DD-469A-83F4-2715021ABF95}" destId="{3CF5D214-A4E0-4411-B77C-A1657F18352E}" srcOrd="6" destOrd="0" presId="urn:microsoft.com/office/officeart/2005/8/layout/default#2"/>
    <dgm:cxn modelId="{1E04FD49-7DDF-4B41-8D27-88C19FD7F647}" type="presParOf" srcId="{DB184AF7-56DD-469A-83F4-2715021ABF95}" destId="{E9032F40-A216-4449-9F48-A006B29897C6}" srcOrd="7" destOrd="0" presId="urn:microsoft.com/office/officeart/2005/8/layout/default#2"/>
    <dgm:cxn modelId="{B701DA5E-ABEE-4615-A569-FBED76E74EB7}" type="presParOf" srcId="{DB184AF7-56DD-469A-83F4-2715021ABF95}" destId="{B10F6B25-0AF2-445A-B19F-1BE3E6BD712B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F7CE8E-9A53-4EF4-A427-5CDCBC6FC0E5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FD849C4-D8A5-46D4-9D7B-5AD685E9C362}">
      <dgm:prSet phldrT="[Texto]"/>
      <dgm:spPr/>
      <dgm:t>
        <a:bodyPr/>
        <a:lstStyle/>
        <a:p>
          <a:r>
            <a:rPr lang="pt-BR" dirty="0" smtClean="0"/>
            <a:t>Realização</a:t>
          </a:r>
        </a:p>
        <a:p>
          <a:r>
            <a:rPr lang="pt-BR" dirty="0" smtClean="0"/>
            <a:t>5/2013 a 8/2013</a:t>
          </a:r>
          <a:endParaRPr lang="pt-BR" dirty="0"/>
        </a:p>
      </dgm:t>
    </dgm:pt>
    <dgm:pt modelId="{F2C8FB08-B724-4D2A-A391-92E6AD45330C}" type="parTrans" cxnId="{D0BE07FB-EDD9-427F-9D3F-182F4AD531A6}">
      <dgm:prSet/>
      <dgm:spPr/>
      <dgm:t>
        <a:bodyPr/>
        <a:lstStyle/>
        <a:p>
          <a:endParaRPr lang="pt-BR"/>
        </a:p>
      </dgm:t>
    </dgm:pt>
    <dgm:pt modelId="{25504603-794C-4552-B8F7-AC74FF07D94E}" type="sibTrans" cxnId="{D0BE07FB-EDD9-427F-9D3F-182F4AD531A6}">
      <dgm:prSet/>
      <dgm:spPr/>
      <dgm:t>
        <a:bodyPr/>
        <a:lstStyle/>
        <a:p>
          <a:endParaRPr lang="pt-BR"/>
        </a:p>
      </dgm:t>
    </dgm:pt>
    <dgm:pt modelId="{795644FD-FCF6-4A1F-8532-4DFC59E3F0AF}">
      <dgm:prSet phldrT="[Texto]"/>
      <dgm:spPr/>
      <dgm:t>
        <a:bodyPr/>
        <a:lstStyle/>
        <a:p>
          <a:r>
            <a:rPr lang="pt-BR" dirty="0" smtClean="0"/>
            <a:t>Período analisado </a:t>
          </a:r>
        </a:p>
        <a:p>
          <a:r>
            <a:rPr lang="pt-BR" dirty="0" smtClean="0"/>
            <a:t>2010 a 2012</a:t>
          </a:r>
          <a:endParaRPr lang="pt-BR" dirty="0"/>
        </a:p>
      </dgm:t>
    </dgm:pt>
    <dgm:pt modelId="{12802983-0E56-4161-865A-0F48D0EFAD85}" type="parTrans" cxnId="{51E48A47-9482-42D6-9B9F-73A471D15476}">
      <dgm:prSet/>
      <dgm:spPr/>
      <dgm:t>
        <a:bodyPr/>
        <a:lstStyle/>
        <a:p>
          <a:endParaRPr lang="pt-BR"/>
        </a:p>
      </dgm:t>
    </dgm:pt>
    <dgm:pt modelId="{5A21D39B-5749-4865-98C6-1C7C90877C94}" type="sibTrans" cxnId="{51E48A47-9482-42D6-9B9F-73A471D15476}">
      <dgm:prSet/>
      <dgm:spPr/>
      <dgm:t>
        <a:bodyPr/>
        <a:lstStyle/>
        <a:p>
          <a:endParaRPr lang="pt-BR"/>
        </a:p>
      </dgm:t>
    </dgm:pt>
    <dgm:pt modelId="{2CE54F3B-F2EA-41F1-B366-498B275F3EFE}" type="pres">
      <dgm:prSet presAssocID="{11F7CE8E-9A53-4EF4-A427-5CDCBC6FC0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90B0FA3-8E0D-4C3F-AC3D-A38B15A59667}" type="pres">
      <dgm:prSet presAssocID="{2FD849C4-D8A5-46D4-9D7B-5AD685E9C362}" presName="node" presStyleLbl="node1" presStyleIdx="0" presStyleCnt="2" custScaleX="14178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7222E7-DC00-4D62-ABFA-9E658A1074FE}" type="pres">
      <dgm:prSet presAssocID="{25504603-794C-4552-B8F7-AC74FF07D94E}" presName="sibTrans" presStyleCnt="0"/>
      <dgm:spPr/>
    </dgm:pt>
    <dgm:pt modelId="{7FEA8927-1E53-4BAE-8291-63AD27A7D7EB}" type="pres">
      <dgm:prSet presAssocID="{795644FD-FCF6-4A1F-8532-4DFC59E3F0AF}" presName="node" presStyleLbl="node1" presStyleIdx="1" presStyleCnt="2" custScaleX="142781" custLinFactNeighborY="-10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09604AD-F11D-41A6-8699-A213FA950AA1}" type="presOf" srcId="{795644FD-FCF6-4A1F-8532-4DFC59E3F0AF}" destId="{7FEA8927-1E53-4BAE-8291-63AD27A7D7EB}" srcOrd="0" destOrd="0" presId="urn:microsoft.com/office/officeart/2005/8/layout/default#3"/>
    <dgm:cxn modelId="{0C48A3B0-AA1D-4A8D-8D13-8074F0697DF4}" type="presOf" srcId="{11F7CE8E-9A53-4EF4-A427-5CDCBC6FC0E5}" destId="{2CE54F3B-F2EA-41F1-B366-498B275F3EFE}" srcOrd="0" destOrd="0" presId="urn:microsoft.com/office/officeart/2005/8/layout/default#3"/>
    <dgm:cxn modelId="{D0BE07FB-EDD9-427F-9D3F-182F4AD531A6}" srcId="{11F7CE8E-9A53-4EF4-A427-5CDCBC6FC0E5}" destId="{2FD849C4-D8A5-46D4-9D7B-5AD685E9C362}" srcOrd="0" destOrd="0" parTransId="{F2C8FB08-B724-4D2A-A391-92E6AD45330C}" sibTransId="{25504603-794C-4552-B8F7-AC74FF07D94E}"/>
    <dgm:cxn modelId="{51E48A47-9482-42D6-9B9F-73A471D15476}" srcId="{11F7CE8E-9A53-4EF4-A427-5CDCBC6FC0E5}" destId="{795644FD-FCF6-4A1F-8532-4DFC59E3F0AF}" srcOrd="1" destOrd="0" parTransId="{12802983-0E56-4161-865A-0F48D0EFAD85}" sibTransId="{5A21D39B-5749-4865-98C6-1C7C90877C94}"/>
    <dgm:cxn modelId="{BBA0B56F-18F1-429D-827A-F39D569B5088}" type="presOf" srcId="{2FD849C4-D8A5-46D4-9D7B-5AD685E9C362}" destId="{590B0FA3-8E0D-4C3F-AC3D-A38B15A59667}" srcOrd="0" destOrd="0" presId="urn:microsoft.com/office/officeart/2005/8/layout/default#3"/>
    <dgm:cxn modelId="{68C950FB-9B4A-4C92-B6F5-F60D00E26875}" type="presParOf" srcId="{2CE54F3B-F2EA-41F1-B366-498B275F3EFE}" destId="{590B0FA3-8E0D-4C3F-AC3D-A38B15A59667}" srcOrd="0" destOrd="0" presId="urn:microsoft.com/office/officeart/2005/8/layout/default#3"/>
    <dgm:cxn modelId="{0FFFBECD-55B3-4E55-A6BE-4E5D60800E12}" type="presParOf" srcId="{2CE54F3B-F2EA-41F1-B366-498B275F3EFE}" destId="{1A7222E7-DC00-4D62-ABFA-9E658A1074FE}" srcOrd="1" destOrd="0" presId="urn:microsoft.com/office/officeart/2005/8/layout/default#3"/>
    <dgm:cxn modelId="{3A001387-7BED-4238-8E9C-08D9EF1595B2}" type="presParOf" srcId="{2CE54F3B-F2EA-41F1-B366-498B275F3EFE}" destId="{7FEA8927-1E53-4BAE-8291-63AD27A7D7EB}" srcOrd="2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30F794-74E6-4030-AD3C-BD673D699B92}">
      <dsp:nvSpPr>
        <dsp:cNvPr id="0" name=""/>
        <dsp:cNvSpPr/>
      </dsp:nvSpPr>
      <dsp:spPr>
        <a:xfrm>
          <a:off x="0" y="305959"/>
          <a:ext cx="1980219" cy="118813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smtClean="0"/>
            <a:t>Governança e Gestão Pública</a:t>
          </a:r>
          <a:endParaRPr lang="pt-BR" sz="1900" b="1" kern="1200" dirty="0"/>
        </a:p>
      </dsp:txBody>
      <dsp:txXfrm>
        <a:off x="0" y="305959"/>
        <a:ext cx="1980219" cy="1188132"/>
      </dsp:txXfrm>
    </dsp:sp>
    <dsp:sp modelId="{9686B29A-DA2F-4D0F-BE46-CCAF55B4794D}">
      <dsp:nvSpPr>
        <dsp:cNvPr id="0" name=""/>
        <dsp:cNvSpPr/>
      </dsp:nvSpPr>
      <dsp:spPr>
        <a:xfrm>
          <a:off x="2178242" y="305959"/>
          <a:ext cx="1980219" cy="1188132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smtClean="0"/>
            <a:t>Serviços públicos (eGov)</a:t>
          </a:r>
          <a:endParaRPr lang="pt-BR" sz="1900" b="1" kern="1200" dirty="0"/>
        </a:p>
      </dsp:txBody>
      <dsp:txXfrm>
        <a:off x="2178242" y="305959"/>
        <a:ext cx="1980219" cy="1188132"/>
      </dsp:txXfrm>
    </dsp:sp>
    <dsp:sp modelId="{2DEC13BE-1BF0-44AF-92B9-648221EB01CD}">
      <dsp:nvSpPr>
        <dsp:cNvPr id="0" name=""/>
        <dsp:cNvSpPr/>
      </dsp:nvSpPr>
      <dsp:spPr>
        <a:xfrm>
          <a:off x="4356483" y="305959"/>
          <a:ext cx="1980219" cy="1188132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Desenvolvimento digital</a:t>
          </a:r>
          <a:endParaRPr lang="pt-BR" sz="1900" b="1" kern="1200" dirty="0"/>
        </a:p>
      </dsp:txBody>
      <dsp:txXfrm>
        <a:off x="4356483" y="305959"/>
        <a:ext cx="1980219" cy="118813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D815EE-EAE7-41D5-99AD-601AD4097A28}">
      <dsp:nvSpPr>
        <dsp:cNvPr id="0" name=""/>
        <dsp:cNvSpPr/>
      </dsp:nvSpPr>
      <dsp:spPr>
        <a:xfrm>
          <a:off x="2940" y="466293"/>
          <a:ext cx="1592327" cy="955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Licitações e Contratos</a:t>
          </a:r>
          <a:endParaRPr lang="pt-BR" sz="2000" kern="1200" dirty="0"/>
        </a:p>
      </dsp:txBody>
      <dsp:txXfrm>
        <a:off x="2940" y="466293"/>
        <a:ext cx="1592327" cy="955396"/>
      </dsp:txXfrm>
    </dsp:sp>
    <dsp:sp modelId="{18E7DEF5-8C50-4891-B51F-A4D28827125B}">
      <dsp:nvSpPr>
        <dsp:cNvPr id="0" name=""/>
        <dsp:cNvSpPr/>
      </dsp:nvSpPr>
      <dsp:spPr>
        <a:xfrm>
          <a:off x="1754500" y="466293"/>
          <a:ext cx="1592327" cy="955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Sistemas de informação</a:t>
          </a:r>
          <a:endParaRPr lang="pt-BR" sz="2000" kern="1200" dirty="0"/>
        </a:p>
      </dsp:txBody>
      <dsp:txXfrm>
        <a:off x="1754500" y="466293"/>
        <a:ext cx="1592327" cy="955396"/>
      </dsp:txXfrm>
    </dsp:sp>
    <dsp:sp modelId="{4CBCC5F4-964A-45E6-A136-5BBDBD64C58F}">
      <dsp:nvSpPr>
        <dsp:cNvPr id="0" name=""/>
        <dsp:cNvSpPr/>
      </dsp:nvSpPr>
      <dsp:spPr>
        <a:xfrm>
          <a:off x="3506060" y="466293"/>
          <a:ext cx="1592327" cy="955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Governança e Gestão</a:t>
          </a:r>
          <a:endParaRPr lang="pt-BR" sz="2000" kern="1200" dirty="0"/>
        </a:p>
      </dsp:txBody>
      <dsp:txXfrm>
        <a:off x="3506060" y="466293"/>
        <a:ext cx="1592327" cy="955396"/>
      </dsp:txXfrm>
    </dsp:sp>
    <dsp:sp modelId="{3CF5D214-A4E0-4411-B77C-A1657F18352E}">
      <dsp:nvSpPr>
        <dsp:cNvPr id="0" name=""/>
        <dsp:cNvSpPr/>
      </dsp:nvSpPr>
      <dsp:spPr>
        <a:xfrm>
          <a:off x="5257620" y="466293"/>
          <a:ext cx="1592327" cy="955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Segurança da Informação</a:t>
          </a:r>
          <a:endParaRPr lang="pt-BR" sz="2000" kern="1200" dirty="0"/>
        </a:p>
      </dsp:txBody>
      <dsp:txXfrm>
        <a:off x="5257620" y="466293"/>
        <a:ext cx="1592327" cy="955396"/>
      </dsp:txXfrm>
    </dsp:sp>
    <dsp:sp modelId="{B10F6B25-0AF2-445A-B19F-1BE3E6BD712B}">
      <dsp:nvSpPr>
        <dsp:cNvPr id="0" name=""/>
        <dsp:cNvSpPr/>
      </dsp:nvSpPr>
      <dsp:spPr>
        <a:xfrm>
          <a:off x="7009179" y="466293"/>
          <a:ext cx="1592327" cy="955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Bases de dados</a:t>
          </a:r>
          <a:endParaRPr lang="pt-BR" sz="2000" kern="1200" dirty="0"/>
        </a:p>
      </dsp:txBody>
      <dsp:txXfrm>
        <a:off x="7009179" y="466293"/>
        <a:ext cx="1592327" cy="95539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0B0FA3-8E0D-4C3F-AC3D-A38B15A59667}">
      <dsp:nvSpPr>
        <dsp:cNvPr id="0" name=""/>
        <dsp:cNvSpPr/>
      </dsp:nvSpPr>
      <dsp:spPr>
        <a:xfrm>
          <a:off x="322776" y="621"/>
          <a:ext cx="3051302" cy="12912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Realização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5/2013 a 8/2013</a:t>
          </a:r>
          <a:endParaRPr lang="pt-BR" sz="3000" kern="1200" dirty="0"/>
        </a:p>
      </dsp:txBody>
      <dsp:txXfrm>
        <a:off x="322776" y="621"/>
        <a:ext cx="3051302" cy="1291228"/>
      </dsp:txXfrm>
    </dsp:sp>
    <dsp:sp modelId="{7FEA8927-1E53-4BAE-8291-63AD27A7D7EB}">
      <dsp:nvSpPr>
        <dsp:cNvPr id="0" name=""/>
        <dsp:cNvSpPr/>
      </dsp:nvSpPr>
      <dsp:spPr>
        <a:xfrm>
          <a:off x="3589283" y="0"/>
          <a:ext cx="3072715" cy="12912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Período analisado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2010 a 2012</a:t>
          </a:r>
          <a:endParaRPr lang="pt-BR" sz="3000" kern="1200" dirty="0"/>
        </a:p>
      </dsp:txBody>
      <dsp:txXfrm>
        <a:off x="3589283" y="0"/>
        <a:ext cx="3072715" cy="1291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227B6-DD22-4E28-A065-0593D59E0BD0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2D747-9512-4922-915A-5A8EE4FBBD7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93078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A50969-3F5F-44EA-B5C0-8C2C49E361E4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4B38BA3-8482-4D71-8D19-112FDDD4AA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39171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baseline="0" dirty="0" smtClean="0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6B73F9-B960-4653-B340-B6C95A55A2E8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99196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A68AE8-66A4-4BAF-B3AD-F82A8F5C087B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95073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38BA3-8482-4D71-8D19-112FDDD4AAB7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31739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38BA3-8482-4D71-8D19-112FDDD4AAB7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7256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334F9-D616-44B0-9B46-7A7C29E65DE4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0EC7-67CE-4B32-A0C0-5AFAD3F698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98019-C48A-45B1-8744-C5F3FE678EC9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BAC1B-C756-42F7-AE94-D0E45347C8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8D36B-617E-4BB9-B31C-426B3DBEE0E6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24F05-CE08-44E0-BBCE-440FD4842E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3005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FBF6B-E86A-4BC3-AFE9-DD2023F11056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05BB-F3AE-4E0B-85B4-A1A56BB92B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244C3-FFCD-4F2A-A8C3-20C32044CB58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A58B4-0E84-423C-AEAF-98BE1D75E7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8B450-B8F2-4E70-9397-069633F7EC07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CB08-4FBF-4914-ADBA-DE5D2E2009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59228-CD8A-4491-8849-607835381670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08025-72F4-4AE2-861D-AB50E537AE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5D609-613D-462E-B2F4-80D5965FE19A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D1BDE-2A53-43ED-92DA-6DEBA4F078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1123-A352-4491-9195-0DEBB1701E06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DD732-AE5E-4F7E-BAD6-CAFB6B17A2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0FDED-CD1A-45D3-A4C8-10552321F327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3A124-9A98-40A8-B88D-FACF302EB6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EF247-B831-4B60-A515-E504DB401978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ECCA4-80D4-44CE-BF85-D10F629FAF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21C62E-CBFE-4A43-BE4A-CF1E11D368F6}" type="datetimeFigureOut">
              <a:rPr lang="pt-BR"/>
              <a:pPr>
                <a:defRPr/>
              </a:pPr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FDDD13-343A-43F1-80AC-ED5E44C846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115616" y="2295320"/>
            <a:ext cx="7561262" cy="151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  <a:defRPr/>
            </a:pPr>
            <a:r>
              <a:rPr lang="pt-BR" sz="3600" b="1" dirty="0" smtClean="0">
                <a:solidFill>
                  <a:srgbClr val="0000FF"/>
                </a:solidFill>
                <a:latin typeface="Arial Black" pitchFamily="34" charset="0"/>
                <a:ea typeface="+mj-ea"/>
                <a:cs typeface="+mj-cs"/>
              </a:rPr>
              <a:t>Alocação de recursos em TI</a:t>
            </a:r>
          </a:p>
          <a:p>
            <a:pPr algn="ctr" eaLnBrk="0" hangingPunct="0">
              <a:lnSpc>
                <a:spcPct val="110000"/>
              </a:lnSpc>
              <a:defRPr/>
            </a:pPr>
            <a:r>
              <a:rPr lang="pt-BR" sz="2400" b="1" dirty="0" smtClean="0">
                <a:latin typeface="Arial Black" pitchFamily="34" charset="0"/>
                <a:ea typeface="+mj-ea"/>
                <a:cs typeface="+mj-cs"/>
              </a:rPr>
              <a:t>Audiência Pública – CCT</a:t>
            </a:r>
          </a:p>
          <a:p>
            <a:pPr algn="ctr" eaLnBrk="0" hangingPunct="0">
              <a:lnSpc>
                <a:spcPct val="110000"/>
              </a:lnSpc>
              <a:defRPr/>
            </a:pPr>
            <a:r>
              <a:rPr lang="pt-BR" sz="2400" b="1" dirty="0" smtClean="0">
                <a:latin typeface="Arial Black" pitchFamily="34" charset="0"/>
                <a:ea typeface="+mj-ea"/>
                <a:cs typeface="+mj-cs"/>
              </a:rPr>
              <a:t>Senado Federal</a:t>
            </a:r>
            <a:endParaRPr lang="pt-BR" sz="2400" b="1" dirty="0"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835696" y="5013176"/>
            <a:ext cx="61211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50000"/>
                  </a:schemeClr>
                </a:solidFill>
              </a:rPr>
              <a:t>Marcio Rodrigo Braz, </a:t>
            </a:r>
            <a:r>
              <a:rPr lang="pt-BR" b="1" dirty="0" err="1" smtClean="0">
                <a:solidFill>
                  <a:schemeClr val="tx2">
                    <a:lumMod val="50000"/>
                  </a:schemeClr>
                </a:solidFill>
              </a:rPr>
              <a:t>Msc</a:t>
            </a:r>
            <a:r>
              <a:rPr lang="pt-BR" b="1" dirty="0" smtClean="0">
                <a:solidFill>
                  <a:schemeClr val="tx2">
                    <a:lumMod val="50000"/>
                  </a:schemeClr>
                </a:solidFill>
              </a:rPr>
              <a:t>., CISA</a:t>
            </a:r>
            <a:endParaRPr lang="pt-BR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Diretor -  2ª Diretoria de fiscalização de governança de TI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SEFTI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2">
                    <a:lumMod val="50000"/>
                  </a:schemeClr>
                </a:solidFill>
              </a:rPr>
              <a:t>Brasília, 25 de maio de 2015</a:t>
            </a:r>
            <a:endParaRPr lang="pt-BR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/>
          <p:cNvSpPr/>
          <p:nvPr/>
        </p:nvSpPr>
        <p:spPr>
          <a:xfrm>
            <a:off x="329109" y="1988840"/>
            <a:ext cx="8604709" cy="64807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80671"/>
            <a:ext cx="8153400" cy="688975"/>
          </a:xfrm>
        </p:spPr>
        <p:txBody>
          <a:bodyPr/>
          <a:lstStyle/>
          <a:p>
            <a:pPr eaLnBrk="1" hangingPunct="1"/>
            <a:r>
              <a:rPr lang="pt-BR" sz="3600" dirty="0" smtClean="0"/>
              <a:t>Secretaria de Fiscalização de TI</a:t>
            </a:r>
            <a:br>
              <a:rPr lang="pt-BR" sz="3600" dirty="0" smtClean="0"/>
            </a:br>
            <a:r>
              <a:rPr lang="pt-BR" sz="3600" dirty="0" smtClean="0"/>
              <a:t>(</a:t>
            </a:r>
            <a:r>
              <a:rPr lang="pt-BR" sz="3600" dirty="0" err="1" smtClean="0"/>
              <a:t>Coestado</a:t>
            </a:r>
            <a:r>
              <a:rPr lang="pt-BR" sz="3600" dirty="0" smtClean="0"/>
              <a:t>/</a:t>
            </a:r>
            <a:r>
              <a:rPr lang="pt-BR" sz="3600" dirty="0" err="1" smtClean="0"/>
              <a:t>Segecex</a:t>
            </a:r>
            <a:r>
              <a:rPr lang="pt-BR" sz="3600" dirty="0" smtClean="0"/>
              <a:t>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60853"/>
            <a:ext cx="8025309" cy="55135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pt-BR" sz="2400" b="1" dirty="0" smtClean="0">
                <a:solidFill>
                  <a:schemeClr val="bg1"/>
                </a:solidFill>
              </a:rPr>
              <a:t>Fiscalizar a gestão e o uso de recursos de TI pela APF</a:t>
            </a:r>
            <a:endParaRPr lang="pt-BR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1DBDF8EC-ADE7-4B2F-97C9-DD868148F633}" type="slidenum">
              <a:rPr lang="en-US" smtClean="0"/>
              <a:pPr algn="l">
                <a:defRPr/>
              </a:pPr>
              <a:t>2</a:t>
            </a:fld>
            <a:endParaRPr lang="en-US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xmlns="" val="1073546063"/>
              </p:ext>
            </p:extLst>
          </p:nvPr>
        </p:nvGraphicFramePr>
        <p:xfrm>
          <a:off x="1498239" y="4454873"/>
          <a:ext cx="6336704" cy="1800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266014" y="2348880"/>
            <a:ext cx="8606023" cy="2240136"/>
            <a:chOff x="327795" y="2124968"/>
            <a:chExt cx="8606023" cy="2240136"/>
          </a:xfrm>
        </p:grpSpPr>
        <p:graphicFrame>
          <p:nvGraphicFramePr>
            <p:cNvPr id="2" name="Diagrama 1"/>
            <p:cNvGraphicFramePr/>
            <p:nvPr>
              <p:extLst>
                <p:ext uri="{D42A27DB-BD31-4B8C-83A1-F6EECF244321}">
                  <p14:modId xmlns:p14="http://schemas.microsoft.com/office/powerpoint/2010/main" xmlns="" val="3710053645"/>
                </p:ext>
              </p:extLst>
            </p:nvPr>
          </p:nvGraphicFramePr>
          <p:xfrm>
            <a:off x="327795" y="2124968"/>
            <a:ext cx="8604448" cy="188798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6" name="Retângulo 5"/>
            <p:cNvSpPr/>
            <p:nvPr/>
          </p:nvSpPr>
          <p:spPr>
            <a:xfrm>
              <a:off x="364866" y="3645024"/>
              <a:ext cx="8568952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Seta para baixo 8"/>
            <p:cNvSpPr/>
            <p:nvPr/>
          </p:nvSpPr>
          <p:spPr>
            <a:xfrm>
              <a:off x="3965266" y="3861048"/>
              <a:ext cx="1368152" cy="50405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xmlns="" val="179159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99392"/>
            <a:ext cx="4556354" cy="6957392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860032" y="1988840"/>
            <a:ext cx="3954859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dirty="0" smtClean="0"/>
              <a:t>Auditoria operacional na</a:t>
            </a:r>
          </a:p>
          <a:p>
            <a:pPr eaLnBrk="1" hangingPunct="1"/>
            <a:r>
              <a:rPr lang="pt-BR" sz="4000" dirty="0" smtClean="0"/>
              <a:t>política pública</a:t>
            </a:r>
          </a:p>
          <a:p>
            <a:pPr eaLnBrk="1" hangingPunct="1"/>
            <a:r>
              <a:rPr lang="pt-BR" sz="2400" dirty="0" smtClean="0"/>
              <a:t>(</a:t>
            </a:r>
            <a:r>
              <a:rPr lang="pt-BR" sz="2400" dirty="0" err="1" smtClean="0"/>
              <a:t>Sefti</a:t>
            </a:r>
            <a:r>
              <a:rPr lang="pt-BR" sz="2400" dirty="0" smtClean="0"/>
              <a:t>/Secex-</a:t>
            </a:r>
            <a:r>
              <a:rPr lang="pt-BR" sz="2400" dirty="0" err="1" smtClean="0"/>
              <a:t>Desenv</a:t>
            </a:r>
            <a:r>
              <a:rPr lang="pt-BR" sz="2400" dirty="0" smtClean="0"/>
              <a:t>)</a:t>
            </a:r>
            <a:endParaRPr lang="pt-BR" sz="4000" dirty="0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004048" y="4941168"/>
            <a:ext cx="3954859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/>
              <a:t>Acórdão</a:t>
            </a:r>
          </a:p>
          <a:p>
            <a:pPr eaLnBrk="1" hangingPunct="1"/>
            <a:r>
              <a:rPr lang="pt-BR" dirty="0" smtClean="0"/>
              <a:t>458/2014-TCU</a:t>
            </a:r>
          </a:p>
        </p:txBody>
      </p:sp>
    </p:spTree>
    <p:extLst>
      <p:ext uri="{BB962C8B-B14F-4D97-AF65-F5344CB8AC3E}">
        <p14:creationId xmlns:p14="http://schemas.microsoft.com/office/powerpoint/2010/main" xmlns="" val="405156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412776"/>
            <a:ext cx="3275856" cy="415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    Política pública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9300" y="283343"/>
            <a:ext cx="7575736" cy="978383"/>
          </a:xfrm>
        </p:spPr>
        <p:txBody>
          <a:bodyPr/>
          <a:lstStyle/>
          <a:p>
            <a:pPr algn="r"/>
            <a:r>
              <a:rPr lang="pt-BR" dirty="0" smtClean="0"/>
              <a:t>Lei 8.248/91 (Lei de Informática)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5121" y="1736434"/>
            <a:ext cx="8175351" cy="865059"/>
          </a:xfrm>
        </p:spPr>
        <p:txBody>
          <a:bodyPr/>
          <a:lstStyle/>
          <a:p>
            <a:pPr marL="0" indent="0">
              <a:buNone/>
            </a:pPr>
            <a:r>
              <a:rPr lang="pt-BR" sz="2800" dirty="0" smtClean="0"/>
              <a:t>capacitação e competitividade do setor  de informática e automação</a:t>
            </a:r>
          </a:p>
          <a:p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0" y="2637937"/>
            <a:ext cx="3275856" cy="4438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Materialidade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3608205"/>
            <a:ext cx="3275856" cy="457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Beneficiados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392" y="4904323"/>
            <a:ext cx="3275856" cy="4436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Exigências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08050" y="2983363"/>
            <a:ext cx="5681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 algn="r">
              <a:buNone/>
            </a:pPr>
            <a:r>
              <a:rPr lang="pt-BR" sz="2800" dirty="0">
                <a:latin typeface="+mj-lt"/>
              </a:rPr>
              <a:t>renúncia fiscal superior a R$ 4 bilhões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45121" y="3950215"/>
            <a:ext cx="7980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800" dirty="0" smtClean="0">
                <a:latin typeface="+mn-lt"/>
              </a:rPr>
              <a:t>empresas </a:t>
            </a:r>
            <a:r>
              <a:rPr lang="pt-BR" sz="2800" dirty="0">
                <a:latin typeface="+mn-lt"/>
              </a:rPr>
              <a:t>produtoras dos bens e serviços elencados no Decreto 5.906/2006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73720" y="5322497"/>
            <a:ext cx="5982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pt-BR" sz="2400" dirty="0" smtClean="0"/>
              <a:t>atender </a:t>
            </a:r>
            <a:r>
              <a:rPr lang="pt-BR" sz="2400" dirty="0"/>
              <a:t>ao Processo Produtivo </a:t>
            </a:r>
            <a:r>
              <a:rPr lang="pt-BR" sz="2400" dirty="0" smtClean="0"/>
              <a:t>Básico </a:t>
            </a:r>
          </a:p>
          <a:p>
            <a:pPr lvl="1"/>
            <a:r>
              <a:rPr lang="pt-BR" sz="2400" dirty="0" smtClean="0"/>
              <a:t>investimento </a:t>
            </a:r>
            <a:r>
              <a:rPr lang="pt-BR" sz="2400" dirty="0"/>
              <a:t>em P&amp;D</a:t>
            </a:r>
          </a:p>
        </p:txBody>
      </p:sp>
    </p:spTree>
    <p:extLst>
      <p:ext uri="{BB962C8B-B14F-4D97-AF65-F5344CB8AC3E}">
        <p14:creationId xmlns:p14="http://schemas.microsoft.com/office/powerpoint/2010/main" xmlns="" val="129711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2357" y="4646733"/>
            <a:ext cx="9144000" cy="13127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72872"/>
            <a:ext cx="9144000" cy="13515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92549"/>
            <a:ext cx="5493296" cy="926382"/>
          </a:xfrm>
        </p:spPr>
        <p:txBody>
          <a:bodyPr/>
          <a:lstStyle/>
          <a:p>
            <a:r>
              <a:rPr lang="pt-BR" dirty="0" smtClean="0"/>
              <a:t>Auditoria operacional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90634"/>
            <a:ext cx="8229600" cy="1147266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>
                <a:solidFill>
                  <a:schemeClr val="bg1"/>
                </a:solidFill>
              </a:rPr>
              <a:t>Exame da gestão da política segundo guia metodológico de indicadores de programas (MP)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581920729"/>
              </p:ext>
            </p:extLst>
          </p:nvPr>
        </p:nvGraphicFramePr>
        <p:xfrm>
          <a:off x="2483768" y="3120223"/>
          <a:ext cx="6984776" cy="1292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17848" y="4881517"/>
            <a:ext cx="89289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+mn-lt"/>
              </a:rPr>
              <a:t>Entrevistas </a:t>
            </a:r>
            <a:r>
              <a:rPr lang="pt-BR" sz="2400" b="1" dirty="0">
                <a:solidFill>
                  <a:schemeClr val="bg1"/>
                </a:solidFill>
                <a:latin typeface="+mn-lt"/>
              </a:rPr>
              <a:t>com gestores (</a:t>
            </a:r>
            <a:r>
              <a:rPr lang="pt-BR" sz="2400" b="1" dirty="0" err="1">
                <a:solidFill>
                  <a:schemeClr val="bg1"/>
                </a:solidFill>
                <a:latin typeface="+mn-lt"/>
              </a:rPr>
              <a:t>Sepin</a:t>
            </a:r>
            <a:r>
              <a:rPr lang="pt-BR" sz="2400" b="1" dirty="0">
                <a:solidFill>
                  <a:schemeClr val="bg1"/>
                </a:solidFill>
                <a:latin typeface="+mn-lt"/>
              </a:rPr>
              <a:t>/MCTI e SDP/</a:t>
            </a:r>
            <a:r>
              <a:rPr lang="pt-BR" sz="2400" b="1" dirty="0" err="1">
                <a:solidFill>
                  <a:schemeClr val="bg1"/>
                </a:solidFill>
                <a:latin typeface="+mn-lt"/>
              </a:rPr>
              <a:t>Mdic</a:t>
            </a:r>
            <a:r>
              <a:rPr lang="pt-BR" sz="2400" b="1" dirty="0">
                <a:solidFill>
                  <a:schemeClr val="bg1"/>
                </a:solidFill>
                <a:latin typeface="+mn-lt"/>
              </a:rPr>
              <a:t>), beneficiários, </a:t>
            </a:r>
            <a:r>
              <a:rPr lang="pt-BR" sz="2400" b="1" dirty="0" smtClean="0">
                <a:solidFill>
                  <a:schemeClr val="bg1"/>
                </a:solidFill>
                <a:latin typeface="+mn-lt"/>
              </a:rPr>
              <a:t>especialistas</a:t>
            </a:r>
            <a:r>
              <a:rPr lang="pt-BR" sz="2400" b="1" dirty="0">
                <a:solidFill>
                  <a:schemeClr val="bg1"/>
                </a:solidFill>
                <a:latin typeface="+mn-lt"/>
              </a:rPr>
              <a:t>, institutos de pesquisa e </a:t>
            </a:r>
            <a:r>
              <a:rPr lang="pt-BR" sz="2400" b="1" dirty="0" smtClean="0">
                <a:solidFill>
                  <a:schemeClr val="bg1"/>
                </a:solidFill>
                <a:latin typeface="+mn-lt"/>
              </a:rPr>
              <a:t>universidades</a:t>
            </a:r>
            <a:endParaRPr lang="pt-BR" sz="24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488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419872" y="0"/>
            <a:ext cx="5796136" cy="6858000"/>
          </a:xfrm>
          <a:prstGeom prst="rect">
            <a:avLst/>
          </a:prstGeom>
          <a:solidFill>
            <a:schemeClr val="bg2">
              <a:lumMod val="90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 flipH="1">
            <a:off x="0" y="4283477"/>
            <a:ext cx="3047535" cy="257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84879" y="500694"/>
            <a:ext cx="3395977" cy="9263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pt-BR" dirty="0" smtClean="0"/>
              <a:t>Principais </a:t>
            </a:r>
          </a:p>
          <a:p>
            <a:pPr algn="l"/>
            <a:r>
              <a:rPr lang="pt-BR" dirty="0"/>
              <a:t>a</a:t>
            </a:r>
            <a:r>
              <a:rPr lang="pt-BR" dirty="0" smtClean="0"/>
              <a:t>chados e constatações</a:t>
            </a:r>
            <a:endParaRPr lang="pt-BR" dirty="0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3419872" y="332656"/>
            <a:ext cx="5596344" cy="21888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pt-BR" sz="2800" dirty="0" smtClean="0"/>
              <a:t>Ausência de suporte metodológico (objetivos, indicadores e metas) e tecnológico</a:t>
            </a:r>
          </a:p>
          <a:p>
            <a:pPr>
              <a:spcAft>
                <a:spcPts val="1200"/>
              </a:spcAft>
            </a:pPr>
            <a:r>
              <a:rPr lang="pt-BR" sz="2800" dirty="0" smtClean="0"/>
              <a:t>Ausência de avaliação </a:t>
            </a:r>
            <a:r>
              <a:rPr lang="pt-BR" sz="2800" dirty="0" err="1" smtClean="0"/>
              <a:t>ex-post</a:t>
            </a:r>
            <a:r>
              <a:rPr lang="pt-BR" sz="2800" dirty="0" smtClean="0"/>
              <a:t> da política</a:t>
            </a:r>
          </a:p>
          <a:p>
            <a:pPr>
              <a:spcAft>
                <a:spcPts val="0"/>
              </a:spcAft>
            </a:pPr>
            <a:r>
              <a:rPr lang="pt-BR" sz="2800" dirty="0" smtClean="0"/>
              <a:t>Ineficiência </a:t>
            </a:r>
            <a:r>
              <a:rPr lang="pt-BR" sz="2800" dirty="0"/>
              <a:t>no processo de análise dos </a:t>
            </a:r>
            <a:r>
              <a:rPr lang="pt-BR" sz="2800" dirty="0" err="1" smtClean="0"/>
              <a:t>RDAs</a:t>
            </a:r>
            <a:endParaRPr lang="pt-BR" sz="2800" dirty="0"/>
          </a:p>
          <a:p>
            <a:pPr lvl="1">
              <a:spcAft>
                <a:spcPts val="0"/>
              </a:spcAft>
            </a:pPr>
            <a:r>
              <a:rPr lang="pt-BR" sz="2400" dirty="0" smtClean="0"/>
              <a:t>Sem </a:t>
            </a:r>
            <a:r>
              <a:rPr lang="pt-BR" sz="2400" dirty="0"/>
              <a:t>rotina de validação dos valores declarados sobre patentes, publicações </a:t>
            </a:r>
            <a:r>
              <a:rPr lang="pt-BR" sz="2400" dirty="0" err="1" smtClean="0"/>
              <a:t>etc</a:t>
            </a:r>
            <a:endParaRPr lang="pt-BR" sz="2400" dirty="0" smtClean="0"/>
          </a:p>
          <a:p>
            <a:pPr lvl="1">
              <a:spcAft>
                <a:spcPts val="1200"/>
              </a:spcAft>
            </a:pPr>
            <a:r>
              <a:rPr lang="pt-BR" sz="2400" dirty="0" smtClean="0"/>
              <a:t>Intempestividade na análise</a:t>
            </a:r>
          </a:p>
          <a:p>
            <a:pPr>
              <a:spcAft>
                <a:spcPts val="0"/>
              </a:spcAft>
            </a:pPr>
            <a:endParaRPr lang="pt-BR" dirty="0" smtClean="0"/>
          </a:p>
          <a:p>
            <a:pPr>
              <a:spcAft>
                <a:spcPts val="1200"/>
              </a:spcAft>
            </a:pPr>
            <a:endParaRPr lang="pt-BR" sz="2800" dirty="0"/>
          </a:p>
          <a:p>
            <a:pPr lvl="1">
              <a:spcAft>
                <a:spcPts val="1200"/>
              </a:spcAft>
            </a:pPr>
            <a:endParaRPr lang="pt-BR" sz="2400" dirty="0" smtClean="0"/>
          </a:p>
          <a:p>
            <a:pPr>
              <a:spcAft>
                <a:spcPts val="1200"/>
              </a:spcAft>
            </a:pPr>
            <a:endParaRPr lang="pt-BR" sz="2800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3347864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9996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980728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56</a:t>
            </a:r>
            <a:r>
              <a:rPr lang="pt-BR" sz="2400" dirty="0"/>
              <a:t>. </a:t>
            </a:r>
            <a:r>
              <a:rPr lang="pt-BR" sz="2400" dirty="0" smtClean="0"/>
              <a:t>Demais disso, foram </a:t>
            </a:r>
            <a:r>
              <a:rPr lang="pt-BR" sz="2400" dirty="0"/>
              <a:t>apontadas falhas de avaliação do Processo Produtivo Básico (PPB), observando-se - como já visto - que a Lei de Informática teve efeitos limitados, em sua série histórica, para aumentar a competitividade do setor beneficiado, mantendo </a:t>
            </a: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baixos níveis de exportação e um crescente déficit comercial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57. A produção brasileira, embora expressiva, destinou-se </a:t>
            </a:r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</a:rPr>
              <a:t>essencialmente ao mercado doméstico</a:t>
            </a:r>
            <a:r>
              <a:rPr lang="pt-BR" sz="2400" dirty="0" smtClean="0"/>
              <a:t>, utilizando-se de peças e componentes importados (...)</a:t>
            </a:r>
          </a:p>
          <a:p>
            <a:pPr algn="r"/>
            <a:r>
              <a:rPr lang="pt-BR" sz="2400" i="1" dirty="0" smtClean="0">
                <a:solidFill>
                  <a:srgbClr val="000000"/>
                </a:solidFill>
                <a:latin typeface="+mn-lt"/>
              </a:rPr>
              <a:t>(parágrafos 56 e 57, com supressão)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27784" y="5589240"/>
            <a:ext cx="6397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400" dirty="0" smtClean="0"/>
              <a:t>Voto Ministro-Substituto André Luís Carvalho </a:t>
            </a:r>
          </a:p>
          <a:p>
            <a:pPr algn="r"/>
            <a:r>
              <a:rPr lang="pt-BR" sz="2400" dirty="0" smtClean="0"/>
              <a:t>Acórdão 458/2014-TCU-Plenário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3701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D:\Users\brazmr\AppData\Local\Microsoft\Windows\Temporary Internet Files\Content.IE5\QNE3KLA6\MP90044221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4572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-252536" y="4642595"/>
            <a:ext cx="4572000" cy="2215405"/>
          </a:xfrm>
          <a:solidFill>
            <a:schemeClr val="tx1">
              <a:alpha val="60000"/>
            </a:schemeClr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Recomendações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Ac. 458/2014-TCU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427984" y="764704"/>
            <a:ext cx="4540331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/>
              <a:t>Estruturação da gestão</a:t>
            </a:r>
          </a:p>
          <a:p>
            <a:pPr lvl="1"/>
            <a:r>
              <a:rPr lang="pt-BR" dirty="0" smtClean="0"/>
              <a:t>Indicadores, metas e avaliações periódicas</a:t>
            </a:r>
          </a:p>
          <a:p>
            <a:pPr lvl="1"/>
            <a:r>
              <a:rPr lang="pt-BR" dirty="0" smtClean="0"/>
              <a:t>Sistemas de apoio</a:t>
            </a:r>
          </a:p>
          <a:p>
            <a:pPr lvl="1"/>
            <a:r>
              <a:rPr lang="pt-BR" dirty="0" smtClean="0"/>
              <a:t>Aprimoramento da concessão e prestação de contas</a:t>
            </a:r>
          </a:p>
          <a:p>
            <a:pPr lvl="1"/>
            <a:r>
              <a:rPr lang="pt-BR" dirty="0" smtClean="0"/>
              <a:t>Avaliar a priorização de etapas mais nobres na cadeia de produção</a:t>
            </a:r>
          </a:p>
        </p:txBody>
      </p:sp>
    </p:spTree>
    <p:extLst>
      <p:ext uri="{BB962C8B-B14F-4D97-AF65-F5344CB8AC3E}">
        <p14:creationId xmlns:p14="http://schemas.microsoft.com/office/powerpoint/2010/main" xmlns="" val="407674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547664" y="2564904"/>
            <a:ext cx="61926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latin typeface="+mj-lt"/>
              </a:rPr>
              <a:t>Obrigado!</a:t>
            </a:r>
          </a:p>
          <a:p>
            <a:pPr algn="ctr"/>
            <a:r>
              <a:rPr lang="pt-BR" sz="3200" dirty="0" smtClean="0">
                <a:latin typeface="+mj-lt"/>
              </a:rPr>
              <a:t>brazmr@tcu.gov.br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+mj-lt"/>
              </a:rPr>
              <a:t>brazmr@tcu.gov.br</a:t>
            </a:r>
            <a:endParaRPr lang="pt-BR" sz="3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23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13146</TotalTime>
  <Words>328</Words>
  <Application>Microsoft Office PowerPoint</Application>
  <PresentationFormat>Apresentação na tela (4:3)</PresentationFormat>
  <Paragraphs>68</Paragraphs>
  <Slides>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Secretaria de Fiscalização de TI (Coestado/Segecex)</vt:lpstr>
      <vt:lpstr>Slide 3</vt:lpstr>
      <vt:lpstr>Lei 8.248/91 (Lei de Informática)</vt:lpstr>
      <vt:lpstr>Auditoria operacional</vt:lpstr>
      <vt:lpstr>Slide 6</vt:lpstr>
      <vt:lpstr>Slide 7</vt:lpstr>
      <vt:lpstr>Recomendações Ac. 458/2014-TCU</vt:lpstr>
      <vt:lpstr>Slide 9</vt:lpstr>
    </vt:vector>
  </TitlesOfParts>
  <Company>TCU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gsilva</cp:lastModifiedBy>
  <cp:revision>470</cp:revision>
  <cp:lastPrinted>2015-05-22T14:09:28Z</cp:lastPrinted>
  <dcterms:created xsi:type="dcterms:W3CDTF">2012-01-19T13:05:04Z</dcterms:created>
  <dcterms:modified xsi:type="dcterms:W3CDTF">2015-05-25T12:32:53Z</dcterms:modified>
</cp:coreProperties>
</file>