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5"/>
  </p:notesMasterIdLst>
  <p:sldIdLst>
    <p:sldId id="257" r:id="rId2"/>
    <p:sldId id="349" r:id="rId3"/>
    <p:sldId id="350" r:id="rId4"/>
    <p:sldId id="351" r:id="rId5"/>
    <p:sldId id="344" r:id="rId6"/>
    <p:sldId id="326" r:id="rId7"/>
    <p:sldId id="352" r:id="rId8"/>
    <p:sldId id="353" r:id="rId9"/>
    <p:sldId id="354" r:id="rId10"/>
    <p:sldId id="327" r:id="rId11"/>
    <p:sldId id="329" r:id="rId12"/>
    <p:sldId id="330" r:id="rId13"/>
    <p:sldId id="331" r:id="rId14"/>
    <p:sldId id="332" r:id="rId15"/>
    <p:sldId id="341" r:id="rId16"/>
    <p:sldId id="342" r:id="rId17"/>
    <p:sldId id="343" r:id="rId18"/>
    <p:sldId id="317" r:id="rId19"/>
    <p:sldId id="286" r:id="rId20"/>
    <p:sldId id="318" r:id="rId21"/>
    <p:sldId id="319" r:id="rId22"/>
    <p:sldId id="320" r:id="rId23"/>
    <p:sldId id="309" r:id="rId24"/>
    <p:sldId id="310" r:id="rId25"/>
    <p:sldId id="287" r:id="rId26"/>
    <p:sldId id="304" r:id="rId27"/>
    <p:sldId id="311" r:id="rId28"/>
    <p:sldId id="312" r:id="rId29"/>
    <p:sldId id="313" r:id="rId30"/>
    <p:sldId id="314" r:id="rId31"/>
    <p:sldId id="315" r:id="rId32"/>
    <p:sldId id="316" r:id="rId33"/>
    <p:sldId id="267" r:id="rId3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718"/>
    <a:srgbClr val="DD6909"/>
    <a:srgbClr val="CC3300"/>
    <a:srgbClr val="E4931C"/>
    <a:srgbClr val="FF3300"/>
    <a:srgbClr val="CC9900"/>
    <a:srgbClr val="CB8217"/>
    <a:srgbClr val="BC7916"/>
    <a:srgbClr val="A168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4660"/>
  </p:normalViewPr>
  <p:slideViewPr>
    <p:cSldViewPr>
      <p:cViewPr varScale="1">
        <p:scale>
          <a:sx n="56" d="100"/>
          <a:sy n="56" d="100"/>
        </p:scale>
        <p:origin x="150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C5F81B-0432-49D6-99C5-71A9D1D21F91}" type="datetimeFigureOut">
              <a:rPr lang="pt-BR" smtClean="0"/>
              <a:pPr/>
              <a:t>07/05/2018</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7473CA-22B2-4188-8F14-5B0401CAC946}" type="slidenum">
              <a:rPr lang="pt-BR" smtClean="0"/>
              <a:pPr/>
              <a:t>‹nº›</a:t>
            </a:fld>
            <a:endParaRPr lang="pt-BR"/>
          </a:p>
        </p:txBody>
      </p:sp>
    </p:spTree>
    <p:extLst>
      <p:ext uri="{BB962C8B-B14F-4D97-AF65-F5344CB8AC3E}">
        <p14:creationId xmlns:p14="http://schemas.microsoft.com/office/powerpoint/2010/main" val="70508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707473CA-22B2-4188-8F14-5B0401CAC946}" type="slidenum">
              <a:rPr lang="pt-BR" smtClean="0"/>
              <a:pPr/>
              <a:t>18</a:t>
            </a:fld>
            <a:endParaRPr lang="pt-BR"/>
          </a:p>
        </p:txBody>
      </p:sp>
    </p:spTree>
    <p:extLst>
      <p:ext uri="{BB962C8B-B14F-4D97-AF65-F5344CB8AC3E}">
        <p14:creationId xmlns:p14="http://schemas.microsoft.com/office/powerpoint/2010/main" val="313841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707473CA-22B2-4188-8F14-5B0401CAC946}" type="slidenum">
              <a:rPr lang="pt-BR" smtClean="0"/>
              <a:pPr/>
              <a:t>27</a:t>
            </a:fld>
            <a:endParaRPr lang="pt-BR"/>
          </a:p>
        </p:txBody>
      </p:sp>
    </p:spTree>
    <p:extLst>
      <p:ext uri="{BB962C8B-B14F-4D97-AF65-F5344CB8AC3E}">
        <p14:creationId xmlns:p14="http://schemas.microsoft.com/office/powerpoint/2010/main" val="251829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707473CA-22B2-4188-8F14-5B0401CAC946}" type="slidenum">
              <a:rPr lang="pt-BR" smtClean="0"/>
              <a:pPr/>
              <a:t>28</a:t>
            </a:fld>
            <a:endParaRPr lang="pt-BR"/>
          </a:p>
        </p:txBody>
      </p:sp>
    </p:spTree>
    <p:extLst>
      <p:ext uri="{BB962C8B-B14F-4D97-AF65-F5344CB8AC3E}">
        <p14:creationId xmlns:p14="http://schemas.microsoft.com/office/powerpoint/2010/main" val="3464820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707473CA-22B2-4188-8F14-5B0401CAC946}" type="slidenum">
              <a:rPr lang="pt-BR" smtClean="0"/>
              <a:pPr/>
              <a:t>29</a:t>
            </a:fld>
            <a:endParaRPr lang="pt-BR"/>
          </a:p>
        </p:txBody>
      </p:sp>
    </p:spTree>
    <p:extLst>
      <p:ext uri="{BB962C8B-B14F-4D97-AF65-F5344CB8AC3E}">
        <p14:creationId xmlns:p14="http://schemas.microsoft.com/office/powerpoint/2010/main" val="3007724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707473CA-22B2-4188-8F14-5B0401CAC946}" type="slidenum">
              <a:rPr lang="pt-BR" smtClean="0"/>
              <a:pPr/>
              <a:t>30</a:t>
            </a:fld>
            <a:endParaRPr lang="pt-BR"/>
          </a:p>
        </p:txBody>
      </p:sp>
    </p:spTree>
    <p:extLst>
      <p:ext uri="{BB962C8B-B14F-4D97-AF65-F5344CB8AC3E}">
        <p14:creationId xmlns:p14="http://schemas.microsoft.com/office/powerpoint/2010/main" val="525211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707473CA-22B2-4188-8F14-5B0401CAC946}" type="slidenum">
              <a:rPr lang="pt-BR" smtClean="0"/>
              <a:pPr/>
              <a:t>31</a:t>
            </a:fld>
            <a:endParaRPr lang="pt-BR"/>
          </a:p>
        </p:txBody>
      </p:sp>
    </p:spTree>
    <p:extLst>
      <p:ext uri="{BB962C8B-B14F-4D97-AF65-F5344CB8AC3E}">
        <p14:creationId xmlns:p14="http://schemas.microsoft.com/office/powerpoint/2010/main" val="1281502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707473CA-22B2-4188-8F14-5B0401CAC946}" type="slidenum">
              <a:rPr lang="pt-BR" smtClean="0"/>
              <a:pPr/>
              <a:t>32</a:t>
            </a:fld>
            <a:endParaRPr lang="pt-BR"/>
          </a:p>
        </p:txBody>
      </p:sp>
    </p:spTree>
    <p:extLst>
      <p:ext uri="{BB962C8B-B14F-4D97-AF65-F5344CB8AC3E}">
        <p14:creationId xmlns:p14="http://schemas.microsoft.com/office/powerpoint/2010/main" val="66454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707473CA-22B2-4188-8F14-5B0401CAC946}" type="slidenum">
              <a:rPr lang="pt-BR" smtClean="0"/>
              <a:pPr/>
              <a:t>33</a:t>
            </a:fld>
            <a:endParaRPr lang="pt-BR"/>
          </a:p>
        </p:txBody>
      </p:sp>
    </p:spTree>
    <p:extLst>
      <p:ext uri="{BB962C8B-B14F-4D97-AF65-F5344CB8AC3E}">
        <p14:creationId xmlns:p14="http://schemas.microsoft.com/office/powerpoint/2010/main" val="1243094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707473CA-22B2-4188-8F14-5B0401CAC946}" type="slidenum">
              <a:rPr lang="pt-BR" smtClean="0"/>
              <a:pPr/>
              <a:t>19</a:t>
            </a:fld>
            <a:endParaRPr lang="pt-BR"/>
          </a:p>
        </p:txBody>
      </p:sp>
    </p:spTree>
    <p:extLst>
      <p:ext uri="{BB962C8B-B14F-4D97-AF65-F5344CB8AC3E}">
        <p14:creationId xmlns:p14="http://schemas.microsoft.com/office/powerpoint/2010/main" val="1910771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707473CA-22B2-4188-8F14-5B0401CAC946}" type="slidenum">
              <a:rPr lang="pt-BR" smtClean="0"/>
              <a:pPr/>
              <a:t>20</a:t>
            </a:fld>
            <a:endParaRPr lang="pt-BR"/>
          </a:p>
        </p:txBody>
      </p:sp>
    </p:spTree>
    <p:extLst>
      <p:ext uri="{BB962C8B-B14F-4D97-AF65-F5344CB8AC3E}">
        <p14:creationId xmlns:p14="http://schemas.microsoft.com/office/powerpoint/2010/main" val="2444012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707473CA-22B2-4188-8F14-5B0401CAC946}" type="slidenum">
              <a:rPr lang="pt-BR" smtClean="0"/>
              <a:pPr/>
              <a:t>21</a:t>
            </a:fld>
            <a:endParaRPr lang="pt-BR"/>
          </a:p>
        </p:txBody>
      </p:sp>
    </p:spTree>
    <p:extLst>
      <p:ext uri="{BB962C8B-B14F-4D97-AF65-F5344CB8AC3E}">
        <p14:creationId xmlns:p14="http://schemas.microsoft.com/office/powerpoint/2010/main" val="190637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707473CA-22B2-4188-8F14-5B0401CAC946}" type="slidenum">
              <a:rPr lang="pt-BR" smtClean="0"/>
              <a:pPr/>
              <a:t>22</a:t>
            </a:fld>
            <a:endParaRPr lang="pt-BR"/>
          </a:p>
        </p:txBody>
      </p:sp>
    </p:spTree>
    <p:extLst>
      <p:ext uri="{BB962C8B-B14F-4D97-AF65-F5344CB8AC3E}">
        <p14:creationId xmlns:p14="http://schemas.microsoft.com/office/powerpoint/2010/main" val="963860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707473CA-22B2-4188-8F14-5B0401CAC946}" type="slidenum">
              <a:rPr lang="pt-BR" smtClean="0"/>
              <a:pPr/>
              <a:t>23</a:t>
            </a:fld>
            <a:endParaRPr lang="pt-BR"/>
          </a:p>
        </p:txBody>
      </p:sp>
    </p:spTree>
    <p:extLst>
      <p:ext uri="{BB962C8B-B14F-4D97-AF65-F5344CB8AC3E}">
        <p14:creationId xmlns:p14="http://schemas.microsoft.com/office/powerpoint/2010/main" val="2625499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707473CA-22B2-4188-8F14-5B0401CAC946}" type="slidenum">
              <a:rPr lang="pt-BR" smtClean="0"/>
              <a:pPr/>
              <a:t>24</a:t>
            </a:fld>
            <a:endParaRPr lang="pt-BR"/>
          </a:p>
        </p:txBody>
      </p:sp>
    </p:spTree>
    <p:extLst>
      <p:ext uri="{BB962C8B-B14F-4D97-AF65-F5344CB8AC3E}">
        <p14:creationId xmlns:p14="http://schemas.microsoft.com/office/powerpoint/2010/main" val="1732256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707473CA-22B2-4188-8F14-5B0401CAC946}" type="slidenum">
              <a:rPr lang="pt-BR" smtClean="0"/>
              <a:pPr/>
              <a:t>25</a:t>
            </a:fld>
            <a:endParaRPr lang="pt-BR"/>
          </a:p>
        </p:txBody>
      </p:sp>
    </p:spTree>
    <p:extLst>
      <p:ext uri="{BB962C8B-B14F-4D97-AF65-F5344CB8AC3E}">
        <p14:creationId xmlns:p14="http://schemas.microsoft.com/office/powerpoint/2010/main" val="307312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707473CA-22B2-4188-8F14-5B0401CAC946}" type="slidenum">
              <a:rPr lang="pt-BR" smtClean="0"/>
              <a:pPr/>
              <a:t>26</a:t>
            </a:fld>
            <a:endParaRPr lang="pt-BR"/>
          </a:p>
        </p:txBody>
      </p:sp>
    </p:spTree>
    <p:extLst>
      <p:ext uri="{BB962C8B-B14F-4D97-AF65-F5344CB8AC3E}">
        <p14:creationId xmlns:p14="http://schemas.microsoft.com/office/powerpoint/2010/main" val="3445216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Triângulo retângu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ítu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grpSp>
        <p:nvGrpSpPr>
          <p:cNvPr id="2" name="Grupo 1"/>
          <p:cNvGrpSpPr/>
          <p:nvPr/>
        </p:nvGrpSpPr>
        <p:grpSpPr>
          <a:xfrm>
            <a:off x="-3765" y="4953000"/>
            <a:ext cx="9147765" cy="1912088"/>
            <a:chOff x="-3765" y="4832896"/>
            <a:chExt cx="9147765" cy="2032192"/>
          </a:xfrm>
        </p:grpSpPr>
        <p:sp>
          <p:nvSpPr>
            <p:cNvPr id="7" name="Forma liv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a liv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a liv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ector reto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ço Reservado para Data 29"/>
          <p:cNvSpPr>
            <a:spLocks noGrp="1"/>
          </p:cNvSpPr>
          <p:nvPr>
            <p:ph type="dt" sz="half" idx="10"/>
          </p:nvPr>
        </p:nvSpPr>
        <p:spPr/>
        <p:txBody>
          <a:bodyPr/>
          <a:lstStyle>
            <a:lvl1pPr>
              <a:defRPr>
                <a:solidFill>
                  <a:srgbClr val="FFFFFF"/>
                </a:solidFill>
              </a:defRPr>
            </a:lvl1pPr>
            <a:extLst/>
          </a:lstStyle>
          <a:p>
            <a:fld id="{2E6390E7-6BA2-486D-BE01-086C6740C7D3}" type="datetimeFigureOut">
              <a:rPr lang="pt-BR" smtClean="0"/>
              <a:pPr/>
              <a:t>07/05/2018</a:t>
            </a:fld>
            <a:endParaRPr lang="pt-BR"/>
          </a:p>
        </p:txBody>
      </p:sp>
      <p:sp>
        <p:nvSpPr>
          <p:cNvPr id="19" name="Espaço Reservado para Rodapé 18"/>
          <p:cNvSpPr>
            <a:spLocks noGrp="1"/>
          </p:cNvSpPr>
          <p:nvPr>
            <p:ph type="ftr" sz="quarter" idx="11"/>
          </p:nvPr>
        </p:nvSpPr>
        <p:spPr/>
        <p:txBody>
          <a:bodyPr/>
          <a:lstStyle>
            <a:lvl1pPr>
              <a:defRPr>
                <a:solidFill>
                  <a:schemeClr val="accent1">
                    <a:tint val="20000"/>
                  </a:schemeClr>
                </a:solidFill>
              </a:defRPr>
            </a:lvl1pPr>
            <a:extLst/>
          </a:lstStyle>
          <a:p>
            <a:endParaRPr lang="pt-BR"/>
          </a:p>
        </p:txBody>
      </p:sp>
      <p:sp>
        <p:nvSpPr>
          <p:cNvPr id="27" name="Espaço Reservado para Número de Slide 26"/>
          <p:cNvSpPr>
            <a:spLocks noGrp="1"/>
          </p:cNvSpPr>
          <p:nvPr>
            <p:ph type="sldNum" sz="quarter" idx="12"/>
          </p:nvPr>
        </p:nvSpPr>
        <p:spPr/>
        <p:txBody>
          <a:bodyPr/>
          <a:lstStyle>
            <a:lvl1pPr>
              <a:defRPr>
                <a:solidFill>
                  <a:srgbClr val="FFFFFF"/>
                </a:solidFill>
              </a:defRPr>
            </a:lvl1pPr>
            <a:extLst/>
          </a:lstStyle>
          <a:p>
            <a:fld id="{78A91AB7-5A70-4673-862E-2AA7584D592D}"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2E6390E7-6BA2-486D-BE01-086C6740C7D3}" type="datetimeFigureOut">
              <a:rPr lang="pt-BR" smtClean="0"/>
              <a:pPr/>
              <a:t>07/05/2018</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78A91AB7-5A70-4673-862E-2AA7584D592D}"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4013" y="274640"/>
            <a:ext cx="1777470" cy="5592761"/>
          </a:xfr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2E6390E7-6BA2-486D-BE01-086C6740C7D3}" type="datetimeFigureOut">
              <a:rPr lang="pt-BR" smtClean="0"/>
              <a:pPr/>
              <a:t>07/05/2018</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78A91AB7-5A70-4673-862E-2AA7584D592D}"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2E6390E7-6BA2-486D-BE01-086C6740C7D3}" type="datetimeFigureOut">
              <a:rPr lang="pt-BR" smtClean="0"/>
              <a:pPr/>
              <a:t>07/05/2018</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78A91AB7-5A70-4673-862E-2AA7584D592D}" type="slidenum">
              <a:rPr lang="pt-BR" smtClean="0"/>
              <a:pPr/>
              <a:t>‹nº›</a:t>
            </a:fld>
            <a:endParaRPr lang="pt-BR"/>
          </a:p>
        </p:txBody>
      </p:sp>
      <p:sp>
        <p:nvSpPr>
          <p:cNvPr id="7" name="Título 6"/>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extLst/>
          </a:lstStyle>
          <a:p>
            <a:fld id="{2E6390E7-6BA2-486D-BE01-086C6740C7D3}" type="datetimeFigureOut">
              <a:rPr lang="pt-BR" smtClean="0"/>
              <a:pPr/>
              <a:t>07/05/2018</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78A91AB7-5A70-4673-862E-2AA7584D592D}" type="slidenum">
              <a:rPr lang="pt-BR" smtClean="0"/>
              <a:pPr/>
              <a:t>‹nº›</a:t>
            </a:fld>
            <a:endParaRPr lang="pt-BR"/>
          </a:p>
        </p:txBody>
      </p:sp>
      <p:sp>
        <p:nvSpPr>
          <p:cNvPr id="7" name="Divis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Divis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2">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2E6390E7-6BA2-486D-BE01-086C6740C7D3}" type="datetimeFigureOut">
              <a:rPr lang="pt-BR" smtClean="0"/>
              <a:pPr/>
              <a:t>07/05/2018</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78A91AB7-5A70-4673-862E-2AA7584D592D}" type="slidenum">
              <a:rPr lang="pt-BR" smtClean="0"/>
              <a:pPr/>
              <a:t>‹nº›</a:t>
            </a:fld>
            <a:endParaRPr lang="pt-BR"/>
          </a:p>
        </p:txBody>
      </p:sp>
      <p:sp>
        <p:nvSpPr>
          <p:cNvPr id="8" name="Título 7"/>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2E6390E7-6BA2-486D-BE01-086C6740C7D3}" type="datetimeFigureOut">
              <a:rPr lang="pt-BR" smtClean="0"/>
              <a:pPr/>
              <a:t>07/05/2018</a:t>
            </a:fld>
            <a:endParaRPr lang="pt-BR"/>
          </a:p>
        </p:txBody>
      </p:sp>
      <p:sp>
        <p:nvSpPr>
          <p:cNvPr id="8" name="Espaço Reservado para Rodapé 7"/>
          <p:cNvSpPr>
            <a:spLocks noGrp="1"/>
          </p:cNvSpPr>
          <p:nvPr>
            <p:ph type="ftr" sz="quarter" idx="11"/>
          </p:nvPr>
        </p:nvSpPr>
        <p:spPr/>
        <p:txBody>
          <a:bodyPr/>
          <a:lstStyle>
            <a:extLst/>
          </a:lstStyle>
          <a:p>
            <a:endParaRPr lang="pt-BR"/>
          </a:p>
        </p:txBody>
      </p:sp>
      <p:sp>
        <p:nvSpPr>
          <p:cNvPr id="9" name="Espaço Reservado para Número de Slide 8"/>
          <p:cNvSpPr>
            <a:spLocks noGrp="1"/>
          </p:cNvSpPr>
          <p:nvPr>
            <p:ph type="sldNum" sz="quarter" idx="12"/>
          </p:nvPr>
        </p:nvSpPr>
        <p:spPr/>
        <p:txBody>
          <a:bodyPr/>
          <a:lstStyle>
            <a:extLst/>
          </a:lstStyle>
          <a:p>
            <a:fld id="{78A91AB7-5A70-4673-862E-2AA7584D592D}"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bg>
      <p:bgRef idx="1002">
        <a:schemeClr val="bg1"/>
      </p:bgRef>
    </p:bg>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extLst/>
          </a:lstStyle>
          <a:p>
            <a:fld id="{2E6390E7-6BA2-486D-BE01-086C6740C7D3}" type="datetimeFigureOut">
              <a:rPr lang="pt-BR" smtClean="0"/>
              <a:pPr/>
              <a:t>07/05/2018</a:t>
            </a:fld>
            <a:endParaRPr lang="pt-BR"/>
          </a:p>
        </p:txBody>
      </p:sp>
      <p:sp>
        <p:nvSpPr>
          <p:cNvPr id="4" name="Espaço Reservado para Rodapé 3"/>
          <p:cNvSpPr>
            <a:spLocks noGrp="1"/>
          </p:cNvSpPr>
          <p:nvPr>
            <p:ph type="ftr" sz="quarter" idx="11"/>
          </p:nvPr>
        </p:nvSpPr>
        <p:spPr/>
        <p:txBody>
          <a:bodyPr/>
          <a:lstStyle>
            <a:extLst/>
          </a:lstStyle>
          <a:p>
            <a:endParaRPr lang="pt-BR"/>
          </a:p>
        </p:txBody>
      </p:sp>
      <p:sp>
        <p:nvSpPr>
          <p:cNvPr id="5" name="Espaço Reservado para Número de Slide 4"/>
          <p:cNvSpPr>
            <a:spLocks noGrp="1"/>
          </p:cNvSpPr>
          <p:nvPr>
            <p:ph type="sldNum" sz="quarter" idx="12"/>
          </p:nvPr>
        </p:nvSpPr>
        <p:spPr/>
        <p:txBody>
          <a:bodyPr/>
          <a:lstStyle>
            <a:extLst/>
          </a:lstStyle>
          <a:p>
            <a:fld id="{78A91AB7-5A70-4673-862E-2AA7584D592D}" type="slidenum">
              <a:rPr lang="pt-BR" smtClean="0"/>
              <a:pPr/>
              <a:t>‹nº›</a:t>
            </a:fld>
            <a:endParaRPr lang="pt-BR"/>
          </a:p>
        </p:txBody>
      </p:sp>
      <p:sp>
        <p:nvSpPr>
          <p:cNvPr id="6" name="Título 5"/>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extLst/>
          </a:lstStyle>
          <a:p>
            <a:fld id="{2E6390E7-6BA2-486D-BE01-086C6740C7D3}" type="datetimeFigureOut">
              <a:rPr lang="pt-BR" smtClean="0"/>
              <a:pPr/>
              <a:t>07/05/2018</a:t>
            </a:fld>
            <a:endParaRPr lang="pt-BR"/>
          </a:p>
        </p:txBody>
      </p:sp>
      <p:sp>
        <p:nvSpPr>
          <p:cNvPr id="3" name="Espaço Reservado para Rodapé 2"/>
          <p:cNvSpPr>
            <a:spLocks noGrp="1"/>
          </p:cNvSpPr>
          <p:nvPr>
            <p:ph type="ftr" sz="quarter" idx="11"/>
          </p:nvPr>
        </p:nvSpPr>
        <p:spPr/>
        <p:txBody>
          <a:bodyPr/>
          <a:lstStyle>
            <a:extLst/>
          </a:lstStyle>
          <a:p>
            <a:endParaRPr lang="pt-BR"/>
          </a:p>
        </p:txBody>
      </p:sp>
      <p:sp>
        <p:nvSpPr>
          <p:cNvPr id="4" name="Espaço Reservado para Número de Slide 3"/>
          <p:cNvSpPr>
            <a:spLocks noGrp="1"/>
          </p:cNvSpPr>
          <p:nvPr>
            <p:ph type="sldNum" sz="quarter" idx="12"/>
          </p:nvPr>
        </p:nvSpPr>
        <p:spPr/>
        <p:txBody>
          <a:bodyPr/>
          <a:lstStyle>
            <a:extLst/>
          </a:lstStyle>
          <a:p>
            <a:fld id="{78A91AB7-5A70-4673-862E-2AA7584D592D}"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6727032" y="6407944"/>
            <a:ext cx="1920240" cy="365760"/>
          </a:xfrm>
        </p:spPr>
        <p:txBody>
          <a:bodyPr/>
          <a:lstStyle>
            <a:extLst/>
          </a:lstStyle>
          <a:p>
            <a:fld id="{2E6390E7-6BA2-486D-BE01-086C6740C7D3}" type="datetimeFigureOut">
              <a:rPr lang="pt-BR" smtClean="0"/>
              <a:pPr/>
              <a:t>07/05/2018</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78A91AB7-5A70-4673-862E-2AA7584D592D}"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2">
        <a:schemeClr val="bg1"/>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t-BR" smtClean="0"/>
              <a:t>Clique para editar os estilos do texto mestre</a:t>
            </a:r>
          </a:p>
        </p:txBody>
      </p:sp>
      <p:sp>
        <p:nvSpPr>
          <p:cNvPr id="3" name="Espaço Reservado para Imagem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t-BR" smtClean="0"/>
              <a:t>Clique no ícone para adicionar uma imagem</a:t>
            </a:r>
            <a:endParaRPr kumimoji="0" lang="en-US" dirty="0"/>
          </a:p>
        </p:txBody>
      </p:sp>
      <p:sp>
        <p:nvSpPr>
          <p:cNvPr id="5" name="Espaço Reservado para Data 4"/>
          <p:cNvSpPr>
            <a:spLocks noGrp="1"/>
          </p:cNvSpPr>
          <p:nvPr>
            <p:ph type="dt" sz="half" idx="10"/>
          </p:nvPr>
        </p:nvSpPr>
        <p:spPr/>
        <p:txBody>
          <a:bodyPr/>
          <a:lstStyle>
            <a:lvl1pPr>
              <a:defRPr>
                <a:solidFill>
                  <a:schemeClr val="tx1"/>
                </a:solidFill>
              </a:defRPr>
            </a:lvl1pPr>
            <a:extLst/>
          </a:lstStyle>
          <a:p>
            <a:fld id="{2E6390E7-6BA2-486D-BE01-086C6740C7D3}" type="datetimeFigureOut">
              <a:rPr lang="pt-BR" smtClean="0"/>
              <a:pPr/>
              <a:t>07/05/2018</a:t>
            </a:fld>
            <a:endParaRPr lang="pt-BR"/>
          </a:p>
        </p:txBody>
      </p:sp>
      <p:sp>
        <p:nvSpPr>
          <p:cNvPr id="6" name="Espaço Reservado para Rodapé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t-BR"/>
          </a:p>
        </p:txBody>
      </p:sp>
      <p:sp>
        <p:nvSpPr>
          <p:cNvPr id="7" name="Espaço Reservado para Número de Slide 6"/>
          <p:cNvSpPr>
            <a:spLocks noGrp="1"/>
          </p:cNvSpPr>
          <p:nvPr>
            <p:ph type="sldNum" sz="quarter" idx="12"/>
          </p:nvPr>
        </p:nvSpPr>
        <p:spPr/>
        <p:txBody>
          <a:bodyPr/>
          <a:lstStyle>
            <a:lvl1pPr>
              <a:defRPr>
                <a:solidFill>
                  <a:schemeClr val="tx1"/>
                </a:solidFill>
              </a:defRPr>
            </a:lvl1pPr>
            <a:extLst/>
          </a:lstStyle>
          <a:p>
            <a:fld id="{78A91AB7-5A70-4673-862E-2AA7584D592D}" type="slidenum">
              <a:rPr lang="pt-BR" smtClean="0"/>
              <a:pPr/>
              <a:t>‹nº›</a:t>
            </a:fld>
            <a:endParaRPr lang="pt-BR"/>
          </a:p>
        </p:txBody>
      </p:sp>
      <p:sp>
        <p:nvSpPr>
          <p:cNvPr id="2" name="Títu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t-BR" smtClean="0"/>
              <a:t>Clique para editar o estilo do título mestre</a:t>
            </a:r>
            <a:endParaRPr kumimoji="0" lang="en-US"/>
          </a:p>
        </p:txBody>
      </p:sp>
      <p:sp>
        <p:nvSpPr>
          <p:cNvPr id="8" name="Forma liv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a liv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ângulo retângulo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ector reto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ivis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Divis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a liv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a liv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ângulo retângulo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ector reto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ço Reservado para Títu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E6390E7-6BA2-486D-BE01-086C6740C7D3}" type="datetimeFigureOut">
              <a:rPr lang="pt-BR" smtClean="0"/>
              <a:pPr/>
              <a:t>07/05/2018</a:t>
            </a:fld>
            <a:endParaRPr lang="pt-BR"/>
          </a:p>
        </p:txBody>
      </p:sp>
      <p:sp>
        <p:nvSpPr>
          <p:cNvPr id="22" name="Espaço Reservado para Rodapé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t-BR"/>
          </a:p>
        </p:txBody>
      </p:sp>
      <p:sp>
        <p:nvSpPr>
          <p:cNvPr id="18" name="Espaço Reservado para Número de Slid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8A91AB7-5A70-4673-862E-2AA7584D592D}"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www.mpf.mp.br/rj/sala-de-imprensa/noticias-rj/mpf-rj-move-acao-para-fixar-padrao-de-qualidade-para-educaca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www.atricon.org.br/imprensa/atricon-irb-e-tribunais-de-contas-solicitam-ao-mec-a-adocao-do-custo-aluno-qualidad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nmp.mp.br/portal/images/Normas/Recomendacoes/RECOMENDACAO_44_2016.pdf" TargetMode="External"/><Relationship Id="rId2" Type="http://schemas.openxmlformats.org/officeDocument/2006/relationships/hyperlink" Target="https://www.cartacapital.com.br/sociedade/professor-uber-a-precarizacao-do-trabalho-invade-as-salas-de-aula" TargetMode="Externa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hyperlink" Target="http://www.atricon.org.br/wp-content/uploads/2015/09/Resolu%C3%A7%C3%A3o-Atricon-n.-03-diretrizes-educa%C3%A7%C3%A3o-%C3%BAltima-vers%C3%A3o.pdf" TargetMode="External"/><Relationship Id="rId4" Type="http://schemas.openxmlformats.org/officeDocument/2006/relationships/hyperlink" Target="http://www.cnpgc.org.br/?p=781"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stf.jus.br/portal/cms/verNoticiaDetalhe.asp?idConteudo=355868" TargetMode="External"/><Relationship Id="rId2" Type="http://schemas.openxmlformats.org/officeDocument/2006/relationships/hyperlink" Target="http://www.stf.jus.br/portal/cms/verNoticiaDetalhe.asp?idConteudo=347542" TargetMode="Externa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hyperlink" Target="https://educacao.uol.com.br/noticias/2015/11/19/municipio-que-usa-sistema-privado-de-ensino-gasta-em-dobro-aponta-estudo.htm" TargetMode="External"/><Relationship Id="rId4" Type="http://schemas.openxmlformats.org/officeDocument/2006/relationships/hyperlink" Target="http://educacao.estadao.com.br/noticias/geral,182-cidades-de-sp-trocam-livro-federal-por-apostila-privada,10000016371"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www.conjur.com.br/2015-jun-25/gasto-minimo-educacao-planejado-cumprido-luz-pn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stf.jus.br/arquivo/cms/noticiaNoticiaStf/anexo/ACO648EF.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hyperlink" Target="http://www.stf.jus.br/arquivo/cms/noticiaNoticiaStf/anexo/ACO648EF.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hyperlink" Target="https://oglobo.globo.com/economia/stf-condena-uniao-fazer-repasses-estados-que-podem-chegar-r-50-bi-21794301#ixzz4uXZUlNQZ"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hyperlink" Target="http://www.conjur.com.br/2016-jul-27/financiamento-direitos-saude-educacao-minimos-inegociavei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hyperlink" Target="http://www.conjur.com.br/2016-jul-27/financiamento-direitos-saude-educacao-minimos-inegociavei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hyperlink" Target="http://www.conjur.com.br/2016-ago-17/elida-pinto-controle-orcamentario-prol-direitos-fundamentai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hyperlink" Target="http://www.conjur.com.br/2016-ago-17/elida-pinto-controle-orcamentario-prol-direitos-fundamentai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hyperlink" Target="http://www.conjur.com.br/2016-ago-17/elida-pinto-controle-orcamentario-prol-direitos-fundamentai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cielo.br/pdf/csp/v32n12/1678-4464-csp-32-12-e00194316.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onjur.com.br/2016-ago-17/elida-pinto-controle-orcamentario-prol-direitos-fundamentai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hyperlink" Target="http://www.conjur.com.br/2016-ago-17/elida-pinto-controle-orcamentario-prol-direitos-fundamentai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hyperlink" Target="http://www.conjur.com.br/2016-ago-17/elida-pinto-controle-orcamentario-prol-direitos-fundamentai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3.xml.rels><?xml version="1.0" encoding="UTF-8" standalone="yes"?>
<Relationships xmlns="http://schemas.openxmlformats.org/package/2006/relationships"><Relationship Id="rId3" Type="http://schemas.openxmlformats.org/officeDocument/2006/relationships/hyperlink" Target="mailto:egraziane@tce.sp.gov.br"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hyperlink" Target="http://www.financiamentodosdireitosfundamentais.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scielo.br/pdf/csp/v32n12/1678-4464-csp-32-12-e00194316.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39552" y="1268761"/>
            <a:ext cx="7920880" cy="2880320"/>
          </a:xfrm>
        </p:spPr>
        <p:txBody>
          <a:bodyPr anchor="ctr">
            <a:noAutofit/>
          </a:bodyPr>
          <a:lstStyle/>
          <a:p>
            <a:pPr algn="ctr"/>
            <a:r>
              <a:rPr lang="pt-BR" sz="3600" dirty="0" smtClean="0">
                <a:solidFill>
                  <a:srgbClr val="002060"/>
                </a:solidFill>
                <a:latin typeface="Arial Black" pitchFamily="34" charset="0"/>
              </a:rPr>
              <a:t>Controle externo nas despesas </a:t>
            </a:r>
            <a:r>
              <a:rPr lang="pt-BR" sz="3600" smtClean="0">
                <a:solidFill>
                  <a:srgbClr val="002060"/>
                </a:solidFill>
                <a:latin typeface="Arial Black" pitchFamily="34" charset="0"/>
              </a:rPr>
              <a:t>com educação</a:t>
            </a:r>
            <a:endParaRPr lang="pt-BR" sz="3600" dirty="0">
              <a:solidFill>
                <a:srgbClr val="002060"/>
              </a:solidFill>
              <a:effectLst>
                <a:outerShdw blurRad="38100" dist="38100" dir="2700000" algn="tl">
                  <a:srgbClr val="000000">
                    <a:alpha val="43137"/>
                  </a:srgbClr>
                </a:outerShdw>
              </a:effectLst>
              <a:latin typeface="Arial Black" pitchFamily="34" charset="0"/>
            </a:endParaRPr>
          </a:p>
        </p:txBody>
      </p:sp>
      <p:sp>
        <p:nvSpPr>
          <p:cNvPr id="5" name="Espaço Reservado para Conteúdo 4"/>
          <p:cNvSpPr>
            <a:spLocks noGrp="1"/>
          </p:cNvSpPr>
          <p:nvPr>
            <p:ph type="subTitle" idx="1"/>
          </p:nvPr>
        </p:nvSpPr>
        <p:spPr>
          <a:xfrm>
            <a:off x="1295400" y="4509120"/>
            <a:ext cx="7453064" cy="1296144"/>
          </a:xfrm>
        </p:spPr>
        <p:txBody>
          <a:bodyPr>
            <a:normAutofit fontScale="62500" lnSpcReduction="20000"/>
          </a:bodyPr>
          <a:lstStyle/>
          <a:p>
            <a:pPr algn="r"/>
            <a:r>
              <a:rPr lang="pt-BR" sz="4000" b="1" dirty="0" smtClean="0">
                <a:solidFill>
                  <a:srgbClr val="002060"/>
                </a:solidFill>
                <a:latin typeface="Arial" pitchFamily="34" charset="0"/>
                <a:cs typeface="Arial" pitchFamily="34" charset="0"/>
              </a:rPr>
              <a:t>Dra. Élida Graziane Pinto</a:t>
            </a:r>
          </a:p>
          <a:p>
            <a:pPr algn="r"/>
            <a:r>
              <a:rPr lang="pt-BR" dirty="0" smtClean="0">
                <a:solidFill>
                  <a:srgbClr val="002060"/>
                </a:solidFill>
                <a:latin typeface="Arial" pitchFamily="34" charset="0"/>
                <a:cs typeface="Arial" pitchFamily="34" charset="0"/>
              </a:rPr>
              <a:t>Procuradora do Ministério Público de Contas do Estado de São Paulo</a:t>
            </a:r>
          </a:p>
          <a:p>
            <a:pPr algn="r"/>
            <a:r>
              <a:rPr lang="pt-BR" dirty="0" smtClean="0">
                <a:solidFill>
                  <a:srgbClr val="002060"/>
                </a:solidFill>
                <a:latin typeface="Arial" pitchFamily="34" charset="0"/>
                <a:cs typeface="Arial" pitchFamily="34" charset="0"/>
              </a:rPr>
              <a:t>Pós-doutora em Administração pela EBAPE-FGV</a:t>
            </a:r>
          </a:p>
          <a:p>
            <a:pPr algn="r"/>
            <a:r>
              <a:rPr lang="pt-BR" dirty="0" smtClean="0">
                <a:solidFill>
                  <a:srgbClr val="002060"/>
                </a:solidFill>
                <a:latin typeface="Arial" pitchFamily="34" charset="0"/>
                <a:cs typeface="Arial" pitchFamily="34" charset="0"/>
              </a:rPr>
              <a:t>Doutora em Direito Administrativo pela UFMG</a:t>
            </a:r>
          </a:p>
          <a:p>
            <a:pPr>
              <a:buNone/>
            </a:pPr>
            <a:endParaRPr lang="pt-BR" dirty="0"/>
          </a:p>
        </p:txBody>
      </p:sp>
      <p:graphicFrame>
        <p:nvGraphicFramePr>
          <p:cNvPr id="12" name="Tabela 11"/>
          <p:cNvGraphicFramePr>
            <a:graphicFrameLocks noGrp="1"/>
          </p:cNvGraphicFramePr>
          <p:nvPr/>
        </p:nvGraphicFramePr>
        <p:xfrm>
          <a:off x="251520" y="188640"/>
          <a:ext cx="3096344" cy="792088"/>
        </p:xfrm>
        <a:graphic>
          <a:graphicData uri="http://schemas.openxmlformats.org/drawingml/2006/table">
            <a:tbl>
              <a:tblPr/>
              <a:tblGrid>
                <a:gridCol w="1034963"/>
                <a:gridCol w="2061381"/>
              </a:tblGrid>
              <a:tr h="792088">
                <a:tc>
                  <a:txBody>
                    <a:bodyPr/>
                    <a:lstStyle/>
                    <a:p>
                      <a:pPr algn="just">
                        <a:spcAft>
                          <a:spcPts val="0"/>
                        </a:spcAft>
                      </a:pPr>
                      <a:endParaRPr lang="pt-BR" sz="1200" dirty="0">
                        <a:latin typeface="Courier New"/>
                        <a:ea typeface="Calibri"/>
                        <a:cs typeface="Times New Roman"/>
                      </a:endParaRPr>
                    </a:p>
                  </a:txBody>
                  <a:tcPr marL="44450" marR="44450" marT="0" marB="0">
                    <a:lnL>
                      <a:noFill/>
                    </a:lnL>
                    <a:lnR>
                      <a:noFill/>
                    </a:lnR>
                    <a:lnT>
                      <a:noFill/>
                    </a:lnT>
                    <a:lnB>
                      <a:noFill/>
                    </a:lnB>
                  </a:tcPr>
                </a:tc>
                <a:tc>
                  <a:txBody>
                    <a:bodyPr/>
                    <a:lstStyle/>
                    <a:p>
                      <a:pPr algn="just">
                        <a:spcAft>
                          <a:spcPts val="0"/>
                        </a:spcAft>
                      </a:pPr>
                      <a:endParaRPr lang="pt-BR" sz="400" b="1" dirty="0" smtClean="0">
                        <a:latin typeface="Arial Black"/>
                        <a:ea typeface="Calibri"/>
                        <a:cs typeface="Times New Roman"/>
                      </a:endParaRPr>
                    </a:p>
                    <a:p>
                      <a:pPr algn="just">
                        <a:spcAft>
                          <a:spcPts val="0"/>
                        </a:spcAft>
                      </a:pPr>
                      <a:r>
                        <a:rPr lang="pt-BR" sz="1000" b="1" dirty="0" smtClean="0">
                          <a:latin typeface="Arial Black"/>
                          <a:ea typeface="Calibri"/>
                          <a:cs typeface="Times New Roman"/>
                        </a:rPr>
                        <a:t>MINISTÉRIO </a:t>
                      </a:r>
                      <a:r>
                        <a:rPr lang="pt-BR" sz="1000" b="1" dirty="0">
                          <a:latin typeface="Arial Black"/>
                          <a:ea typeface="Calibri"/>
                          <a:cs typeface="Times New Roman"/>
                        </a:rPr>
                        <a:t>PÚBLICO DE CONTAS DO ESTADO DE SÃO PAULO</a:t>
                      </a:r>
                      <a:endParaRPr lang="pt-BR" sz="1000" i="1" dirty="0">
                        <a:latin typeface="Courier New"/>
                        <a:ea typeface="Calibri"/>
                        <a:cs typeface="Times New Roman"/>
                      </a:endParaRPr>
                    </a:p>
                  </a:txBody>
                  <a:tcPr marL="44450" marR="44450" marT="0" marB="0">
                    <a:lnL>
                      <a:noFill/>
                    </a:lnL>
                    <a:lnR>
                      <a:noFill/>
                    </a:lnR>
                    <a:lnT>
                      <a:noFill/>
                    </a:lnT>
                    <a:lnB>
                      <a:noFill/>
                    </a:lnB>
                  </a:tcPr>
                </a:tc>
              </a:tr>
            </a:tbl>
          </a:graphicData>
        </a:graphic>
      </p:graphicFrame>
      <p:pic>
        <p:nvPicPr>
          <p:cNvPr id="13" name="Imagem 29"/>
          <p:cNvPicPr>
            <a:picLocks noChangeAspect="1" noChangeArrowheads="1"/>
          </p:cNvPicPr>
          <p:nvPr/>
        </p:nvPicPr>
        <p:blipFill>
          <a:blip r:embed="rId2" cstate="print"/>
          <a:srcRect/>
          <a:stretch>
            <a:fillRect/>
          </a:stretch>
        </p:blipFill>
        <p:spPr bwMode="auto">
          <a:xfrm>
            <a:off x="323528" y="116632"/>
            <a:ext cx="936104" cy="792088"/>
          </a:xfrm>
          <a:prstGeom prst="rect">
            <a:avLst/>
          </a:prstGeom>
          <a:solidFill>
            <a:srgbClr val="FFFFFF"/>
          </a:solidFill>
        </p:spPr>
      </p:pic>
      <p:sp>
        <p:nvSpPr>
          <p:cNvPr id="409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395536" y="1844824"/>
            <a:ext cx="8496944" cy="4824536"/>
          </a:xfrm>
        </p:spPr>
        <p:txBody>
          <a:bodyPr>
            <a:noAutofit/>
          </a:bodyPr>
          <a:lstStyle/>
          <a:p>
            <a:pPr algn="just">
              <a:buAutoNum type="arabicParenR"/>
            </a:pPr>
            <a:r>
              <a:rPr lang="pt-BR" sz="2300" dirty="0" smtClean="0">
                <a:solidFill>
                  <a:srgbClr val="002060"/>
                </a:solidFill>
                <a:latin typeface="Arial" pitchFamily="34" charset="0"/>
                <a:cs typeface="Arial" pitchFamily="34" charset="0"/>
              </a:rPr>
              <a:t>Crise fiscal, EC 95/2016 e estagnação do PNE no horizonte do art. 214, VI da Constituição;</a:t>
            </a:r>
          </a:p>
          <a:p>
            <a:pPr marL="457200" indent="-457200" algn="just">
              <a:buAutoNum type="arabicParenR"/>
            </a:pPr>
            <a:r>
              <a:rPr lang="pt-BR" sz="2300" dirty="0" smtClean="0">
                <a:solidFill>
                  <a:srgbClr val="002060"/>
                </a:solidFill>
                <a:latin typeface="Arial" pitchFamily="34" charset="0"/>
                <a:cs typeface="Arial" pitchFamily="34" charset="0"/>
              </a:rPr>
              <a:t>PPA municipal 2018/2021 – tempo de se repensar com vigor os programas de duração continuada e as despesas de capital relativas à manutenção e ao desenvolvimento do ensino;</a:t>
            </a:r>
          </a:p>
          <a:p>
            <a:pPr marL="457200" indent="-457200" algn="just">
              <a:buFont typeface="Arial" pitchFamily="34" charset="0"/>
              <a:buAutoNum type="arabicParenR"/>
            </a:pPr>
            <a:r>
              <a:rPr lang="pt-BR" sz="2300" dirty="0" err="1" smtClean="0">
                <a:solidFill>
                  <a:srgbClr val="002060"/>
                </a:solidFill>
                <a:latin typeface="Arial" pitchFamily="34" charset="0"/>
                <a:cs typeface="Arial" pitchFamily="34" charset="0"/>
              </a:rPr>
              <a:t>Fundeb</a:t>
            </a:r>
            <a:r>
              <a:rPr lang="pt-BR" sz="2300" dirty="0" smtClean="0">
                <a:solidFill>
                  <a:srgbClr val="002060"/>
                </a:solidFill>
                <a:latin typeface="Arial" pitchFamily="34" charset="0"/>
                <a:cs typeface="Arial" pitchFamily="34" charset="0"/>
              </a:rPr>
              <a:t>, </a:t>
            </a:r>
            <a:r>
              <a:rPr lang="pt-BR" sz="2300" dirty="0" err="1" smtClean="0">
                <a:solidFill>
                  <a:srgbClr val="002060"/>
                </a:solidFill>
                <a:latin typeface="Arial" pitchFamily="34" charset="0"/>
                <a:cs typeface="Arial" pitchFamily="34" charset="0"/>
              </a:rPr>
              <a:t>CAQi</a:t>
            </a:r>
            <a:r>
              <a:rPr lang="pt-BR" sz="2300" dirty="0" smtClean="0">
                <a:solidFill>
                  <a:srgbClr val="002060"/>
                </a:solidFill>
                <a:latin typeface="Arial" pitchFamily="34" charset="0"/>
                <a:cs typeface="Arial" pitchFamily="34" charset="0"/>
              </a:rPr>
              <a:t> e CAQ - </a:t>
            </a:r>
            <a:r>
              <a:rPr lang="pt-BR" sz="2300" dirty="0">
                <a:solidFill>
                  <a:srgbClr val="002060"/>
                </a:solidFill>
                <a:latin typeface="Arial" panose="020B0604020202020204" pitchFamily="34" charset="0"/>
                <a:cs typeface="Arial" panose="020B0604020202020204" pitchFamily="34" charset="0"/>
              </a:rPr>
              <a:t>dever da União de garantir equalização das oportunidades educacionais e  padrão mínimo de qualidade do ensino: </a:t>
            </a:r>
            <a:r>
              <a:rPr lang="pt-BR" sz="2300" dirty="0">
                <a:solidFill>
                  <a:srgbClr val="002060"/>
                </a:solidFill>
                <a:latin typeface="Arial" panose="020B0604020202020204" pitchFamily="34" charset="0"/>
                <a:cs typeface="Arial" panose="020B0604020202020204" pitchFamily="34" charset="0"/>
                <a:hlinkClick r:id="rId2"/>
              </a:rPr>
              <a:t>http://</a:t>
            </a:r>
            <a:r>
              <a:rPr lang="pt-BR" sz="2300" dirty="0" smtClean="0">
                <a:solidFill>
                  <a:srgbClr val="002060"/>
                </a:solidFill>
                <a:latin typeface="Arial" panose="020B0604020202020204" pitchFamily="34" charset="0"/>
                <a:cs typeface="Arial" panose="020B0604020202020204" pitchFamily="34" charset="0"/>
                <a:hlinkClick r:id="rId2"/>
              </a:rPr>
              <a:t>www.mpf.mp.br/rj/sala-de-imprensa/noticias-rj/mpf-rj-move-acao-para-fixar-padrao-de-qualidade-para-educacao</a:t>
            </a:r>
            <a:endParaRPr lang="pt-BR" sz="2300" dirty="0" smtClean="0">
              <a:solidFill>
                <a:srgbClr val="002060"/>
              </a:solidFill>
              <a:latin typeface="Arial" panose="020B0604020202020204" pitchFamily="34" charset="0"/>
              <a:cs typeface="Arial" panose="020B0604020202020204" pitchFamily="34" charset="0"/>
            </a:endParaRPr>
          </a:p>
        </p:txBody>
      </p:sp>
      <p:sp>
        <p:nvSpPr>
          <p:cNvPr id="4" name="Título 3"/>
          <p:cNvSpPr>
            <a:spLocks noGrp="1"/>
          </p:cNvSpPr>
          <p:nvPr>
            <p:ph type="title"/>
          </p:nvPr>
        </p:nvSpPr>
        <p:spPr>
          <a:xfrm>
            <a:off x="24200" y="980728"/>
            <a:ext cx="8928992" cy="774418"/>
          </a:xfrm>
        </p:spPr>
        <p:txBody>
          <a:bodyPr anchor="ctr">
            <a:noAutofit/>
          </a:bodyPr>
          <a:lstStyle/>
          <a:p>
            <a:pPr algn="ctr">
              <a:lnSpc>
                <a:spcPct val="100000"/>
              </a:lnSpc>
            </a:pPr>
            <a:r>
              <a:rPr lang="pt-BR" sz="3200" b="1" dirty="0" smtClean="0">
                <a:solidFill>
                  <a:srgbClr val="002060"/>
                </a:solidFill>
                <a:effectLst>
                  <a:outerShdw blurRad="38100" dist="38100" dir="2700000" algn="tl">
                    <a:srgbClr val="000000">
                      <a:alpha val="43137"/>
                    </a:srgbClr>
                  </a:outerShdw>
                </a:effectLst>
                <a:latin typeface="Arial Black" pitchFamily="34" charset="0"/>
              </a:rPr>
              <a:t>Nossos desafios mais prementes na educação</a:t>
            </a:r>
            <a:endParaRPr lang="pt-BR" sz="3200" b="1" dirty="0">
              <a:solidFill>
                <a:srgbClr val="002060"/>
              </a:solidFill>
              <a:effectLst>
                <a:outerShdw blurRad="38100" dist="38100" dir="2700000" algn="tl">
                  <a:srgbClr val="000000">
                    <a:alpha val="43137"/>
                  </a:srgbClr>
                </a:outerShdw>
              </a:effectLst>
              <a:latin typeface="Arial Black" pitchFamily="34" charset="0"/>
            </a:endParaRPr>
          </a:p>
        </p:txBody>
      </p:sp>
      <p:graphicFrame>
        <p:nvGraphicFramePr>
          <p:cNvPr id="12" name="Tabela 11"/>
          <p:cNvGraphicFramePr>
            <a:graphicFrameLocks noGrp="1"/>
          </p:cNvGraphicFramePr>
          <p:nvPr/>
        </p:nvGraphicFramePr>
        <p:xfrm>
          <a:off x="251520" y="188640"/>
          <a:ext cx="3096344" cy="648072"/>
        </p:xfrm>
        <a:graphic>
          <a:graphicData uri="http://schemas.openxmlformats.org/drawingml/2006/table">
            <a:tbl>
              <a:tblPr/>
              <a:tblGrid>
                <a:gridCol w="1034963"/>
                <a:gridCol w="2061381"/>
              </a:tblGrid>
              <a:tr h="648072">
                <a:tc>
                  <a:txBody>
                    <a:bodyPr/>
                    <a:lstStyle/>
                    <a:p>
                      <a:pPr algn="just">
                        <a:spcAft>
                          <a:spcPts val="0"/>
                        </a:spcAft>
                      </a:pPr>
                      <a:endParaRPr lang="pt-BR" sz="1200" dirty="0">
                        <a:latin typeface="Courier New"/>
                        <a:ea typeface="Calibri"/>
                        <a:cs typeface="Times New Roman"/>
                      </a:endParaRPr>
                    </a:p>
                  </a:txBody>
                  <a:tcPr marL="44450" marR="44450" marT="0" marB="0">
                    <a:lnL>
                      <a:noFill/>
                    </a:lnL>
                    <a:lnR>
                      <a:noFill/>
                    </a:lnR>
                    <a:lnT>
                      <a:noFill/>
                    </a:lnT>
                    <a:lnB>
                      <a:noFill/>
                    </a:lnB>
                  </a:tcPr>
                </a:tc>
                <a:tc>
                  <a:txBody>
                    <a:bodyPr/>
                    <a:lstStyle/>
                    <a:p>
                      <a:pPr algn="just">
                        <a:spcAft>
                          <a:spcPts val="0"/>
                        </a:spcAft>
                      </a:pPr>
                      <a:endParaRPr lang="pt-BR" sz="400" b="1" dirty="0" smtClean="0">
                        <a:latin typeface="Arial Black"/>
                        <a:ea typeface="Calibri"/>
                        <a:cs typeface="Times New Roman"/>
                      </a:endParaRPr>
                    </a:p>
                    <a:p>
                      <a:pPr algn="just">
                        <a:spcAft>
                          <a:spcPts val="0"/>
                        </a:spcAft>
                      </a:pPr>
                      <a:r>
                        <a:rPr lang="pt-BR" sz="1000" b="1" dirty="0" smtClean="0">
                          <a:latin typeface="Arial Black"/>
                          <a:ea typeface="Calibri"/>
                          <a:cs typeface="Times New Roman"/>
                        </a:rPr>
                        <a:t>MINISTÉRIO </a:t>
                      </a:r>
                      <a:r>
                        <a:rPr lang="pt-BR" sz="1000" b="1" dirty="0">
                          <a:latin typeface="Arial Black"/>
                          <a:ea typeface="Calibri"/>
                          <a:cs typeface="Times New Roman"/>
                        </a:rPr>
                        <a:t>PÚBLICO DE CONTAS DO ESTADO DE SÃO PAULO</a:t>
                      </a:r>
                      <a:endParaRPr lang="pt-BR" sz="1000" i="1" dirty="0">
                        <a:latin typeface="Courier New"/>
                        <a:ea typeface="Calibri"/>
                        <a:cs typeface="Times New Roman"/>
                      </a:endParaRPr>
                    </a:p>
                  </a:txBody>
                  <a:tcPr marL="44450" marR="44450" marT="0" marB="0">
                    <a:lnL>
                      <a:noFill/>
                    </a:lnL>
                    <a:lnR>
                      <a:noFill/>
                    </a:lnR>
                    <a:lnT>
                      <a:noFill/>
                    </a:lnT>
                    <a:lnB>
                      <a:noFill/>
                    </a:lnB>
                  </a:tcPr>
                </a:tc>
              </a:tr>
            </a:tbl>
          </a:graphicData>
        </a:graphic>
      </p:graphicFrame>
      <p:pic>
        <p:nvPicPr>
          <p:cNvPr id="13" name="Imagem 29"/>
          <p:cNvPicPr>
            <a:picLocks noChangeAspect="1" noChangeArrowheads="1"/>
          </p:cNvPicPr>
          <p:nvPr/>
        </p:nvPicPr>
        <p:blipFill>
          <a:blip r:embed="rId3" cstate="print"/>
          <a:srcRect/>
          <a:stretch>
            <a:fillRect/>
          </a:stretch>
        </p:blipFill>
        <p:spPr bwMode="auto">
          <a:xfrm>
            <a:off x="323528" y="116632"/>
            <a:ext cx="936104" cy="720080"/>
          </a:xfrm>
          <a:prstGeom prst="rect">
            <a:avLst/>
          </a:prstGeom>
          <a:solidFill>
            <a:srgbClr val="FFFFFF"/>
          </a:solidFill>
        </p:spPr>
      </p:pic>
    </p:spTree>
    <p:extLst>
      <p:ext uri="{BB962C8B-B14F-4D97-AF65-F5344CB8AC3E}">
        <p14:creationId xmlns:p14="http://schemas.microsoft.com/office/powerpoint/2010/main" val="2323017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395536" y="1268760"/>
            <a:ext cx="8496944" cy="4824536"/>
          </a:xfrm>
        </p:spPr>
        <p:txBody>
          <a:bodyPr>
            <a:noAutofit/>
          </a:bodyPr>
          <a:lstStyle/>
          <a:p>
            <a:pPr marL="457200" indent="-457200" algn="just">
              <a:buFont typeface="+mj-lt"/>
              <a:buAutoNum type="arabicParenR" startAt="4"/>
            </a:pPr>
            <a:r>
              <a:rPr lang="pt-BR" sz="2300" dirty="0" smtClean="0">
                <a:solidFill>
                  <a:srgbClr val="002060"/>
                </a:solidFill>
                <a:latin typeface="Arial" panose="020B0604020202020204" pitchFamily="34" charset="0"/>
                <a:cs typeface="Arial" panose="020B0604020202020204" pitchFamily="34" charset="0"/>
              </a:rPr>
              <a:t>Mora </a:t>
            </a:r>
            <a:r>
              <a:rPr lang="pt-BR" sz="2300" dirty="0">
                <a:solidFill>
                  <a:srgbClr val="002060"/>
                </a:solidFill>
                <a:latin typeface="Arial" panose="020B0604020202020204" pitchFamily="34" charset="0"/>
                <a:cs typeface="Arial" panose="020B0604020202020204" pitchFamily="34" charset="0"/>
              </a:rPr>
              <a:t>legislativa, </a:t>
            </a:r>
            <a:r>
              <a:rPr lang="pt-BR" sz="2300" b="1" dirty="0">
                <a:solidFill>
                  <a:srgbClr val="002060"/>
                </a:solidFill>
                <a:latin typeface="Arial" panose="020B0604020202020204" pitchFamily="34" charset="0"/>
                <a:cs typeface="Arial" panose="020B0604020202020204" pitchFamily="34" charset="0"/>
              </a:rPr>
              <a:t>Acórdão 681/2014 do TCU </a:t>
            </a:r>
            <a:r>
              <a:rPr lang="pt-BR" sz="2300" dirty="0">
                <a:solidFill>
                  <a:srgbClr val="002060"/>
                </a:solidFill>
                <a:latin typeface="Arial" panose="020B0604020202020204" pitchFamily="34" charset="0"/>
                <a:cs typeface="Arial" panose="020B0604020202020204" pitchFamily="34" charset="0"/>
              </a:rPr>
              <a:t>e meta 20 do PNE: direito subjetivo público à oferta regular de ensino e ao padrão mínimo de qualidade (</a:t>
            </a:r>
            <a:r>
              <a:rPr lang="pt-BR" sz="2300" dirty="0">
                <a:solidFill>
                  <a:srgbClr val="002060"/>
                </a:solidFill>
                <a:latin typeface="Arial" panose="020B0604020202020204" pitchFamily="34" charset="0"/>
                <a:cs typeface="Arial" panose="020B0604020202020204" pitchFamily="34" charset="0"/>
                <a:hlinkClick r:id="rId2"/>
              </a:rPr>
              <a:t>http://www.atricon.org.br/imprensa/atricon-irb-e-tribunais-de-contas-solicitam-ao-mec-a-adocao-do-custo-aluno-qualidade</a:t>
            </a:r>
            <a:r>
              <a:rPr lang="pt-BR" sz="2300" dirty="0" smtClean="0">
                <a:solidFill>
                  <a:srgbClr val="002060"/>
                </a:solidFill>
                <a:latin typeface="Arial" panose="020B0604020202020204" pitchFamily="34" charset="0"/>
                <a:cs typeface="Arial" panose="020B0604020202020204" pitchFamily="34" charset="0"/>
                <a:hlinkClick r:id="rId2"/>
              </a:rPr>
              <a:t>/</a:t>
            </a:r>
            <a:r>
              <a:rPr lang="pt-BR" sz="2300" dirty="0" smtClean="0">
                <a:solidFill>
                  <a:srgbClr val="002060"/>
                </a:solidFill>
                <a:latin typeface="Arial" panose="020B0604020202020204" pitchFamily="34" charset="0"/>
                <a:cs typeface="Arial" panose="020B0604020202020204" pitchFamily="34" charset="0"/>
              </a:rPr>
              <a:t>);</a:t>
            </a:r>
          </a:p>
          <a:p>
            <a:pPr marL="457200" indent="-457200" algn="just">
              <a:buFont typeface="Arial" pitchFamily="34" charset="0"/>
              <a:buAutoNum type="arabicParenR" startAt="4"/>
            </a:pPr>
            <a:r>
              <a:rPr lang="pt-BR" sz="2300" dirty="0" smtClean="0">
                <a:solidFill>
                  <a:srgbClr val="002060"/>
                </a:solidFill>
                <a:latin typeface="Arial" panose="020B0604020202020204" pitchFamily="34" charset="0"/>
                <a:cs typeface="Arial" panose="020B0604020202020204" pitchFamily="34" charset="0"/>
              </a:rPr>
              <a:t>Responsabilidade </a:t>
            </a:r>
            <a:r>
              <a:rPr lang="pt-BR" sz="2300" dirty="0">
                <a:solidFill>
                  <a:srgbClr val="002060"/>
                </a:solidFill>
                <a:latin typeface="Arial" panose="020B0604020202020204" pitchFamily="34" charset="0"/>
                <a:cs typeface="Arial" panose="020B0604020202020204" pitchFamily="34" charset="0"/>
              </a:rPr>
              <a:t>federativa </a:t>
            </a:r>
            <a:r>
              <a:rPr lang="pt-BR" sz="2300" dirty="0" smtClean="0">
                <a:solidFill>
                  <a:srgbClr val="002060"/>
                </a:solidFill>
                <a:latin typeface="Arial" panose="020B0604020202020204" pitchFamily="34" charset="0"/>
                <a:cs typeface="Arial" panose="020B0604020202020204" pitchFamily="34" charset="0"/>
              </a:rPr>
              <a:t>solidária (?) </a:t>
            </a:r>
            <a:r>
              <a:rPr lang="pt-BR" sz="2300" dirty="0">
                <a:solidFill>
                  <a:srgbClr val="002060"/>
                </a:solidFill>
                <a:latin typeface="Arial" panose="020B0604020202020204" pitchFamily="34" charset="0"/>
                <a:cs typeface="Arial" panose="020B0604020202020204" pitchFamily="34" charset="0"/>
              </a:rPr>
              <a:t>quanto ao financiamento suficiente da educação básica obrigatória: </a:t>
            </a:r>
            <a:r>
              <a:rPr lang="pt-BR" sz="2300" dirty="0" err="1">
                <a:solidFill>
                  <a:srgbClr val="002060"/>
                </a:solidFill>
                <a:latin typeface="Arial" panose="020B0604020202020204" pitchFamily="34" charset="0"/>
                <a:cs typeface="Arial" panose="020B0604020202020204" pitchFamily="34" charset="0"/>
              </a:rPr>
              <a:t>arts</a:t>
            </a:r>
            <a:r>
              <a:rPr lang="pt-BR" sz="2300" dirty="0">
                <a:solidFill>
                  <a:srgbClr val="002060"/>
                </a:solidFill>
                <a:latin typeface="Arial" panose="020B0604020202020204" pitchFamily="34" charset="0"/>
                <a:cs typeface="Arial" panose="020B0604020202020204" pitchFamily="34" charset="0"/>
              </a:rPr>
              <a:t>. 211, §1º e 212, §3º da </a:t>
            </a:r>
            <a:r>
              <a:rPr lang="pt-BR" sz="2300" dirty="0" smtClean="0">
                <a:solidFill>
                  <a:srgbClr val="002060"/>
                </a:solidFill>
                <a:latin typeface="Arial" panose="020B0604020202020204" pitchFamily="34" charset="0"/>
                <a:cs typeface="Arial" panose="020B0604020202020204" pitchFamily="34" charset="0"/>
              </a:rPr>
              <a:t>Constituição;</a:t>
            </a:r>
          </a:p>
          <a:p>
            <a:pPr marL="457200" indent="-457200" algn="just">
              <a:buFont typeface="Arial" pitchFamily="34" charset="0"/>
              <a:buAutoNum type="arabicParenR" startAt="4"/>
            </a:pPr>
            <a:r>
              <a:rPr lang="pt-BR" sz="2300" dirty="0" smtClean="0">
                <a:solidFill>
                  <a:srgbClr val="002060"/>
                </a:solidFill>
                <a:latin typeface="Arial" panose="020B0604020202020204" pitchFamily="34" charset="0"/>
                <a:cs typeface="Arial" panose="020B0604020202020204" pitchFamily="34" charset="0"/>
              </a:rPr>
              <a:t>Gasto mínimo material e metas inadimplidas – como controlar o déficit de eficácia do PNE?</a:t>
            </a:r>
          </a:p>
          <a:p>
            <a:pPr marL="457200" indent="-457200" algn="just">
              <a:buFont typeface="Arial" pitchFamily="34" charset="0"/>
              <a:buAutoNum type="arabicParenR" startAt="4"/>
            </a:pPr>
            <a:r>
              <a:rPr lang="pt-BR" sz="2300" dirty="0" smtClean="0">
                <a:solidFill>
                  <a:srgbClr val="002060"/>
                </a:solidFill>
                <a:latin typeface="Arial" panose="020B0604020202020204" pitchFamily="34" charset="0"/>
                <a:cs typeface="Arial" panose="020B0604020202020204" pitchFamily="34" charset="0"/>
              </a:rPr>
              <a:t>Gastos indevidos computados no piso do art. 212 – conflito distributivo e constitucionalização da escassez</a:t>
            </a:r>
            <a:endParaRPr lang="pt-BR" sz="2300" dirty="0">
              <a:solidFill>
                <a:srgbClr val="002060"/>
              </a:solidFill>
              <a:latin typeface="Arial" panose="020B0604020202020204" pitchFamily="34" charset="0"/>
              <a:cs typeface="Arial" panose="020B0604020202020204" pitchFamily="34" charset="0"/>
            </a:endParaRPr>
          </a:p>
          <a:p>
            <a:pPr marL="457200" indent="-457200" algn="just">
              <a:buAutoNum type="arabicParenR" startAt="4"/>
            </a:pPr>
            <a:endParaRPr lang="pt-BR" sz="2300" dirty="0" smtClean="0">
              <a:solidFill>
                <a:srgbClr val="002060"/>
              </a:solidFill>
              <a:latin typeface="Arial" pitchFamily="34" charset="0"/>
              <a:cs typeface="Arial" pitchFamily="34" charset="0"/>
            </a:endParaRPr>
          </a:p>
          <a:p>
            <a:pPr algn="just">
              <a:buNone/>
            </a:pPr>
            <a:endParaRPr lang="pt-BR" sz="2300" dirty="0">
              <a:solidFill>
                <a:srgbClr val="002060"/>
              </a:solidFill>
              <a:latin typeface="Arial" pitchFamily="34" charset="0"/>
              <a:cs typeface="Arial" pitchFamily="34" charset="0"/>
            </a:endParaRPr>
          </a:p>
        </p:txBody>
      </p:sp>
      <p:sp>
        <p:nvSpPr>
          <p:cNvPr id="4" name="Título 3"/>
          <p:cNvSpPr>
            <a:spLocks noGrp="1"/>
          </p:cNvSpPr>
          <p:nvPr>
            <p:ph type="title"/>
          </p:nvPr>
        </p:nvSpPr>
        <p:spPr>
          <a:xfrm>
            <a:off x="431032" y="692696"/>
            <a:ext cx="8712968" cy="576064"/>
          </a:xfrm>
        </p:spPr>
        <p:txBody>
          <a:bodyPr anchor="ctr">
            <a:noAutofit/>
          </a:bodyPr>
          <a:lstStyle/>
          <a:p>
            <a:pPr algn="ctr">
              <a:lnSpc>
                <a:spcPct val="100000"/>
              </a:lnSpc>
            </a:pPr>
            <a:r>
              <a:rPr lang="pt-BR" sz="2500" dirty="0">
                <a:solidFill>
                  <a:srgbClr val="002060"/>
                </a:solidFill>
                <a:effectLst>
                  <a:outerShdw blurRad="38100" dist="38100" dir="2700000" algn="tl">
                    <a:srgbClr val="000000">
                      <a:alpha val="43137"/>
                    </a:srgbClr>
                  </a:outerShdw>
                </a:effectLst>
                <a:latin typeface="Arial Black" pitchFamily="34" charset="0"/>
              </a:rPr>
              <a:t>Nossos desafios mais prementes na educação</a:t>
            </a:r>
            <a:endParaRPr lang="pt-BR" sz="2500" b="1" dirty="0">
              <a:solidFill>
                <a:srgbClr val="002060"/>
              </a:solidFill>
              <a:effectLst>
                <a:outerShdw blurRad="38100" dist="38100" dir="2700000" algn="tl">
                  <a:srgbClr val="000000">
                    <a:alpha val="43137"/>
                  </a:srgbClr>
                </a:outerShdw>
              </a:effectLst>
              <a:latin typeface="Arial Black" pitchFamily="34" charset="0"/>
            </a:endParaRPr>
          </a:p>
        </p:txBody>
      </p:sp>
      <p:graphicFrame>
        <p:nvGraphicFramePr>
          <p:cNvPr id="12" name="Tabela 11"/>
          <p:cNvGraphicFramePr>
            <a:graphicFrameLocks noGrp="1"/>
          </p:cNvGraphicFramePr>
          <p:nvPr/>
        </p:nvGraphicFramePr>
        <p:xfrm>
          <a:off x="251520" y="188640"/>
          <a:ext cx="3096344" cy="648072"/>
        </p:xfrm>
        <a:graphic>
          <a:graphicData uri="http://schemas.openxmlformats.org/drawingml/2006/table">
            <a:tbl>
              <a:tblPr/>
              <a:tblGrid>
                <a:gridCol w="1034963"/>
                <a:gridCol w="2061381"/>
              </a:tblGrid>
              <a:tr h="648072">
                <a:tc>
                  <a:txBody>
                    <a:bodyPr/>
                    <a:lstStyle/>
                    <a:p>
                      <a:pPr algn="just">
                        <a:spcAft>
                          <a:spcPts val="0"/>
                        </a:spcAft>
                      </a:pPr>
                      <a:endParaRPr lang="pt-BR" sz="1200" dirty="0">
                        <a:latin typeface="Courier New"/>
                        <a:ea typeface="Calibri"/>
                        <a:cs typeface="Times New Roman"/>
                      </a:endParaRPr>
                    </a:p>
                  </a:txBody>
                  <a:tcPr marL="44450" marR="44450" marT="0" marB="0">
                    <a:lnL>
                      <a:noFill/>
                    </a:lnL>
                    <a:lnR>
                      <a:noFill/>
                    </a:lnR>
                    <a:lnT>
                      <a:noFill/>
                    </a:lnT>
                    <a:lnB>
                      <a:noFill/>
                    </a:lnB>
                  </a:tcPr>
                </a:tc>
                <a:tc>
                  <a:txBody>
                    <a:bodyPr/>
                    <a:lstStyle/>
                    <a:p>
                      <a:pPr algn="just">
                        <a:spcAft>
                          <a:spcPts val="0"/>
                        </a:spcAft>
                      </a:pPr>
                      <a:endParaRPr lang="pt-BR" sz="400" b="1" dirty="0" smtClean="0">
                        <a:latin typeface="Arial Black"/>
                        <a:ea typeface="Calibri"/>
                        <a:cs typeface="Times New Roman"/>
                      </a:endParaRPr>
                    </a:p>
                    <a:p>
                      <a:pPr algn="just">
                        <a:spcAft>
                          <a:spcPts val="0"/>
                        </a:spcAft>
                      </a:pPr>
                      <a:r>
                        <a:rPr lang="pt-BR" sz="1000" b="1" dirty="0" smtClean="0">
                          <a:latin typeface="Arial Black"/>
                          <a:ea typeface="Calibri"/>
                          <a:cs typeface="Times New Roman"/>
                        </a:rPr>
                        <a:t>MINISTÉRIO </a:t>
                      </a:r>
                      <a:r>
                        <a:rPr lang="pt-BR" sz="1000" b="1" dirty="0">
                          <a:latin typeface="Arial Black"/>
                          <a:ea typeface="Calibri"/>
                          <a:cs typeface="Times New Roman"/>
                        </a:rPr>
                        <a:t>PÚBLICO DE CONTAS DO ESTADO DE SÃO PAULO</a:t>
                      </a:r>
                      <a:endParaRPr lang="pt-BR" sz="1000" i="1" dirty="0">
                        <a:latin typeface="Courier New"/>
                        <a:ea typeface="Calibri"/>
                        <a:cs typeface="Times New Roman"/>
                      </a:endParaRPr>
                    </a:p>
                  </a:txBody>
                  <a:tcPr marL="44450" marR="44450" marT="0" marB="0">
                    <a:lnL>
                      <a:noFill/>
                    </a:lnL>
                    <a:lnR>
                      <a:noFill/>
                    </a:lnR>
                    <a:lnT>
                      <a:noFill/>
                    </a:lnT>
                    <a:lnB>
                      <a:noFill/>
                    </a:lnB>
                  </a:tcPr>
                </a:tc>
              </a:tr>
            </a:tbl>
          </a:graphicData>
        </a:graphic>
      </p:graphicFrame>
      <p:pic>
        <p:nvPicPr>
          <p:cNvPr id="13" name="Imagem 29"/>
          <p:cNvPicPr>
            <a:picLocks noChangeAspect="1" noChangeArrowheads="1"/>
          </p:cNvPicPr>
          <p:nvPr/>
        </p:nvPicPr>
        <p:blipFill>
          <a:blip r:embed="rId3" cstate="print"/>
          <a:srcRect/>
          <a:stretch>
            <a:fillRect/>
          </a:stretch>
        </p:blipFill>
        <p:spPr bwMode="auto">
          <a:xfrm>
            <a:off x="323528" y="116632"/>
            <a:ext cx="936104" cy="720080"/>
          </a:xfrm>
          <a:prstGeom prst="rect">
            <a:avLst/>
          </a:prstGeom>
          <a:solidFill>
            <a:srgbClr val="FFFFFF"/>
          </a:solidFill>
        </p:spPr>
      </p:pic>
    </p:spTree>
    <p:extLst>
      <p:ext uri="{BB962C8B-B14F-4D97-AF65-F5344CB8AC3E}">
        <p14:creationId xmlns:p14="http://schemas.microsoft.com/office/powerpoint/2010/main" val="3711211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395536" y="1556792"/>
            <a:ext cx="8496944" cy="4320480"/>
          </a:xfrm>
        </p:spPr>
        <p:txBody>
          <a:bodyPr>
            <a:noAutofit/>
          </a:bodyPr>
          <a:lstStyle/>
          <a:p>
            <a:pPr marL="457200" indent="-457200" algn="just">
              <a:buFont typeface="+mj-lt"/>
              <a:buAutoNum type="arabicParenR" startAt="8"/>
            </a:pPr>
            <a:r>
              <a:rPr lang="pt-BR" sz="2000" dirty="0" smtClean="0">
                <a:solidFill>
                  <a:srgbClr val="002060"/>
                </a:solidFill>
                <a:latin typeface="Arial" panose="020B0604020202020204" pitchFamily="34" charset="0"/>
                <a:cs typeface="Arial" panose="020B0604020202020204" pitchFamily="34" charset="0"/>
              </a:rPr>
              <a:t>Inchaço de folha de pagamentos, terceirização para </a:t>
            </a:r>
            <a:r>
              <a:rPr lang="pt-BR" sz="2000" dirty="0" err="1" smtClean="0">
                <a:solidFill>
                  <a:srgbClr val="002060"/>
                </a:solidFill>
                <a:latin typeface="Arial" panose="020B0604020202020204" pitchFamily="34" charset="0"/>
                <a:cs typeface="Arial" panose="020B0604020202020204" pitchFamily="34" charset="0"/>
              </a:rPr>
              <a:t>OS’s</a:t>
            </a:r>
            <a:r>
              <a:rPr lang="pt-BR" sz="2000" dirty="0" smtClean="0">
                <a:solidFill>
                  <a:srgbClr val="002060"/>
                </a:solidFill>
                <a:latin typeface="Arial" panose="020B0604020202020204" pitchFamily="34" charset="0"/>
                <a:cs typeface="Arial" panose="020B0604020202020204" pitchFamily="34" charset="0"/>
              </a:rPr>
              <a:t>/</a:t>
            </a:r>
            <a:r>
              <a:rPr lang="pt-BR" sz="2000" dirty="0" err="1" smtClean="0">
                <a:solidFill>
                  <a:srgbClr val="002060"/>
                </a:solidFill>
                <a:latin typeface="Arial" panose="020B0604020202020204" pitchFamily="34" charset="0"/>
                <a:cs typeface="Arial" panose="020B0604020202020204" pitchFamily="34" charset="0"/>
              </a:rPr>
              <a:t>uberização</a:t>
            </a:r>
            <a:r>
              <a:rPr lang="pt-BR" sz="2000" dirty="0" smtClean="0">
                <a:solidFill>
                  <a:srgbClr val="002060"/>
                </a:solidFill>
                <a:latin typeface="Arial" panose="020B0604020202020204" pitchFamily="34" charset="0"/>
                <a:cs typeface="Arial" panose="020B0604020202020204" pitchFamily="34" charset="0"/>
              </a:rPr>
              <a:t> </a:t>
            </a:r>
            <a:r>
              <a:rPr lang="pt-BR" sz="2000" dirty="0">
                <a:solidFill>
                  <a:srgbClr val="002060"/>
                </a:solidFill>
                <a:latin typeface="Arial" panose="020B0604020202020204" pitchFamily="34" charset="0"/>
                <a:cs typeface="Arial" panose="020B0604020202020204" pitchFamily="34" charset="0"/>
              </a:rPr>
              <a:t>docente (</a:t>
            </a:r>
            <a:r>
              <a:rPr lang="pt-BR" sz="2000" dirty="0">
                <a:solidFill>
                  <a:srgbClr val="002060"/>
                </a:solidFill>
                <a:latin typeface="Arial" panose="020B0604020202020204" pitchFamily="34" charset="0"/>
                <a:cs typeface="Arial" panose="020B0604020202020204" pitchFamily="34" charset="0"/>
                <a:hlinkClick r:id="rId2"/>
              </a:rPr>
              <a:t>https://</a:t>
            </a:r>
            <a:r>
              <a:rPr lang="pt-BR" sz="2000" dirty="0" smtClean="0">
                <a:solidFill>
                  <a:srgbClr val="002060"/>
                </a:solidFill>
                <a:latin typeface="Arial" panose="020B0604020202020204" pitchFamily="34" charset="0"/>
                <a:cs typeface="Arial" panose="020B0604020202020204" pitchFamily="34" charset="0"/>
                <a:hlinkClick r:id="rId2"/>
              </a:rPr>
              <a:t>www.cartacapital.com.br/sociedade/professor-uber-a-precarizacao-do-trabalho-invade-as-salas-de-aula</a:t>
            </a:r>
            <a:r>
              <a:rPr lang="pt-BR" sz="2000" dirty="0" smtClean="0">
                <a:solidFill>
                  <a:srgbClr val="002060"/>
                </a:solidFill>
                <a:latin typeface="Arial" panose="020B0604020202020204" pitchFamily="34" charset="0"/>
                <a:cs typeface="Arial" panose="020B0604020202020204" pitchFamily="34" charset="0"/>
              </a:rPr>
              <a:t>) e estratégia 18.1 do PNE;</a:t>
            </a:r>
          </a:p>
          <a:p>
            <a:pPr marL="457200" indent="-457200" algn="just">
              <a:buFont typeface="+mj-lt"/>
              <a:buAutoNum type="arabicParenR" startAt="8"/>
            </a:pPr>
            <a:r>
              <a:rPr lang="pt-BR" sz="2000" dirty="0" smtClean="0">
                <a:solidFill>
                  <a:srgbClr val="002060"/>
                </a:solidFill>
                <a:latin typeface="Arial" panose="020B0604020202020204" pitchFamily="34" charset="0"/>
                <a:cs typeface="Arial" panose="020B0604020202020204" pitchFamily="34" charset="0"/>
              </a:rPr>
              <a:t>Recomendações do CNMP e do CNPGC sobre o controle do gasto mínimo em educação: </a:t>
            </a:r>
            <a:r>
              <a:rPr lang="pt-BR" sz="2000" dirty="0" smtClean="0">
                <a:solidFill>
                  <a:srgbClr val="002060"/>
                </a:solidFill>
                <a:latin typeface="Arial" panose="020B0604020202020204" pitchFamily="34" charset="0"/>
                <a:cs typeface="Arial" panose="020B0604020202020204" pitchFamily="34" charset="0"/>
                <a:hlinkClick r:id="rId3"/>
              </a:rPr>
              <a:t>http</a:t>
            </a:r>
            <a:r>
              <a:rPr lang="pt-BR" sz="2000" dirty="0">
                <a:solidFill>
                  <a:srgbClr val="002060"/>
                </a:solidFill>
                <a:latin typeface="Arial" panose="020B0604020202020204" pitchFamily="34" charset="0"/>
                <a:cs typeface="Arial" panose="020B0604020202020204" pitchFamily="34" charset="0"/>
                <a:hlinkClick r:id="rId3"/>
              </a:rPr>
              <a:t>://</a:t>
            </a:r>
            <a:r>
              <a:rPr lang="pt-BR" sz="2000" dirty="0" smtClean="0">
                <a:solidFill>
                  <a:srgbClr val="002060"/>
                </a:solidFill>
                <a:latin typeface="Arial" panose="020B0604020202020204" pitchFamily="34" charset="0"/>
                <a:cs typeface="Arial" panose="020B0604020202020204" pitchFamily="34" charset="0"/>
                <a:hlinkClick r:id="rId3"/>
              </a:rPr>
              <a:t>www.cnmp.mp.br/portal/images/Normas/Recomendacoes/RECOMENDACAO_44_2016.pdf</a:t>
            </a:r>
            <a:r>
              <a:rPr lang="pt-BR" sz="2000" dirty="0" smtClean="0">
                <a:solidFill>
                  <a:srgbClr val="002060"/>
                </a:solidFill>
                <a:latin typeface="Arial" panose="020B0604020202020204" pitchFamily="34" charset="0"/>
                <a:cs typeface="Arial" panose="020B0604020202020204" pitchFamily="34" charset="0"/>
              </a:rPr>
              <a:t> </a:t>
            </a:r>
            <a:r>
              <a:rPr lang="pt-BR" sz="2000" dirty="0">
                <a:solidFill>
                  <a:srgbClr val="002060"/>
                </a:solidFill>
                <a:latin typeface="Arial" panose="020B0604020202020204" pitchFamily="34" charset="0"/>
                <a:cs typeface="Arial" panose="020B0604020202020204" pitchFamily="34" charset="0"/>
              </a:rPr>
              <a:t> e </a:t>
            </a:r>
            <a:r>
              <a:rPr lang="pt-BR" sz="2000" dirty="0">
                <a:solidFill>
                  <a:srgbClr val="002060"/>
                </a:solidFill>
                <a:latin typeface="Arial" panose="020B0604020202020204" pitchFamily="34" charset="0"/>
                <a:cs typeface="Arial" panose="020B0604020202020204" pitchFamily="34" charset="0"/>
                <a:hlinkClick r:id="rId4"/>
              </a:rPr>
              <a:t>http://www.cnpgc.org.br/?</a:t>
            </a:r>
            <a:r>
              <a:rPr lang="pt-BR" sz="2000" dirty="0" smtClean="0">
                <a:solidFill>
                  <a:srgbClr val="002060"/>
                </a:solidFill>
                <a:latin typeface="Arial" panose="020B0604020202020204" pitchFamily="34" charset="0"/>
                <a:cs typeface="Arial" panose="020B0604020202020204" pitchFamily="34" charset="0"/>
                <a:hlinkClick r:id="rId4"/>
              </a:rPr>
              <a:t>p=781</a:t>
            </a:r>
            <a:r>
              <a:rPr lang="pt-BR" sz="2000" dirty="0" smtClean="0">
                <a:solidFill>
                  <a:srgbClr val="002060"/>
                </a:solidFill>
                <a:latin typeface="Arial" panose="020B0604020202020204" pitchFamily="34" charset="0"/>
                <a:cs typeface="Arial" panose="020B0604020202020204" pitchFamily="34" charset="0"/>
              </a:rPr>
              <a:t>;</a:t>
            </a:r>
          </a:p>
          <a:p>
            <a:pPr marL="457200" indent="-457200" algn="just">
              <a:buAutoNum type="arabicParenR" startAt="8"/>
            </a:pPr>
            <a:r>
              <a:rPr lang="pt-BR" sz="2000" dirty="0" smtClean="0">
                <a:solidFill>
                  <a:srgbClr val="002060"/>
                </a:solidFill>
                <a:latin typeface="Arial" panose="020B0604020202020204" pitchFamily="34" charset="0"/>
                <a:cs typeface="Arial" panose="020B0604020202020204" pitchFamily="34" charset="0"/>
              </a:rPr>
              <a:t> Resolução da </a:t>
            </a:r>
            <a:r>
              <a:rPr lang="pt-BR" sz="2000" dirty="0" err="1" smtClean="0">
                <a:solidFill>
                  <a:srgbClr val="002060"/>
                </a:solidFill>
                <a:latin typeface="Arial" pitchFamily="34" charset="0"/>
                <a:cs typeface="Arial" pitchFamily="34" charset="0"/>
              </a:rPr>
              <a:t>Atricon</a:t>
            </a:r>
            <a:r>
              <a:rPr lang="pt-BR" sz="2000" dirty="0">
                <a:solidFill>
                  <a:srgbClr val="002060"/>
                </a:solidFill>
                <a:latin typeface="Arial" pitchFamily="34" charset="0"/>
                <a:cs typeface="Arial" pitchFamily="34" charset="0"/>
              </a:rPr>
              <a:t> </a:t>
            </a:r>
            <a:r>
              <a:rPr lang="pt-BR" sz="2000" dirty="0" smtClean="0">
                <a:solidFill>
                  <a:srgbClr val="002060"/>
                </a:solidFill>
                <a:latin typeface="Arial" pitchFamily="34" charset="0"/>
                <a:cs typeface="Arial" pitchFamily="34" charset="0"/>
              </a:rPr>
              <a:t>sobre os gastos em educação  </a:t>
            </a:r>
            <a:r>
              <a:rPr lang="pt-BR" sz="2000" dirty="0">
                <a:solidFill>
                  <a:srgbClr val="002060"/>
                </a:solidFill>
                <a:latin typeface="Arial" pitchFamily="34" charset="0"/>
                <a:cs typeface="Arial" pitchFamily="34" charset="0"/>
                <a:hlinkClick r:id="rId5"/>
              </a:rPr>
              <a:t>http://www.atricon.org.br/wp-content/uploads/2015/09/Resolu%C3%A7%C3%A3o-Atricon-n.-03-diretrizes-educa%C3%A7%C3%A3o-%</a:t>
            </a:r>
            <a:r>
              <a:rPr lang="pt-BR" sz="2000" dirty="0" smtClean="0">
                <a:solidFill>
                  <a:srgbClr val="002060"/>
                </a:solidFill>
                <a:latin typeface="Arial" pitchFamily="34" charset="0"/>
                <a:cs typeface="Arial" pitchFamily="34" charset="0"/>
                <a:hlinkClick r:id="rId5"/>
              </a:rPr>
              <a:t>C3%BAltima-vers%C3%A3o.pdf</a:t>
            </a:r>
            <a:r>
              <a:rPr lang="pt-BR" sz="2000" dirty="0" smtClean="0">
                <a:solidFill>
                  <a:srgbClr val="002060"/>
                </a:solidFill>
                <a:latin typeface="Arial" pitchFamily="34" charset="0"/>
                <a:cs typeface="Arial" pitchFamily="34" charset="0"/>
              </a:rPr>
              <a:t> </a:t>
            </a:r>
          </a:p>
        </p:txBody>
      </p:sp>
      <p:sp>
        <p:nvSpPr>
          <p:cNvPr id="4" name="Título 3"/>
          <p:cNvSpPr>
            <a:spLocks noGrp="1"/>
          </p:cNvSpPr>
          <p:nvPr>
            <p:ph type="title"/>
          </p:nvPr>
        </p:nvSpPr>
        <p:spPr>
          <a:xfrm>
            <a:off x="431032" y="836712"/>
            <a:ext cx="8712968" cy="576064"/>
          </a:xfrm>
        </p:spPr>
        <p:txBody>
          <a:bodyPr anchor="ctr">
            <a:noAutofit/>
          </a:bodyPr>
          <a:lstStyle/>
          <a:p>
            <a:pPr algn="ctr">
              <a:lnSpc>
                <a:spcPct val="100000"/>
              </a:lnSpc>
            </a:pPr>
            <a:r>
              <a:rPr lang="pt-BR" sz="2500" dirty="0">
                <a:solidFill>
                  <a:srgbClr val="002060"/>
                </a:solidFill>
                <a:effectLst>
                  <a:outerShdw blurRad="38100" dist="38100" dir="2700000" algn="tl">
                    <a:srgbClr val="000000">
                      <a:alpha val="43137"/>
                    </a:srgbClr>
                  </a:outerShdw>
                </a:effectLst>
                <a:latin typeface="Arial Black" pitchFamily="34" charset="0"/>
              </a:rPr>
              <a:t>Nossos desafios mais prementes na educação</a:t>
            </a:r>
            <a:endParaRPr lang="pt-BR" sz="2500" b="1" dirty="0">
              <a:solidFill>
                <a:srgbClr val="002060"/>
              </a:solidFill>
              <a:effectLst>
                <a:outerShdw blurRad="38100" dist="38100" dir="2700000" algn="tl">
                  <a:srgbClr val="000000">
                    <a:alpha val="43137"/>
                  </a:srgbClr>
                </a:outerShdw>
              </a:effectLst>
              <a:latin typeface="Arial Black" pitchFamily="34" charset="0"/>
            </a:endParaRPr>
          </a:p>
        </p:txBody>
      </p:sp>
      <p:graphicFrame>
        <p:nvGraphicFramePr>
          <p:cNvPr id="12" name="Tabela 11"/>
          <p:cNvGraphicFramePr>
            <a:graphicFrameLocks noGrp="1"/>
          </p:cNvGraphicFramePr>
          <p:nvPr/>
        </p:nvGraphicFramePr>
        <p:xfrm>
          <a:off x="251520" y="188640"/>
          <a:ext cx="3096344" cy="648072"/>
        </p:xfrm>
        <a:graphic>
          <a:graphicData uri="http://schemas.openxmlformats.org/drawingml/2006/table">
            <a:tbl>
              <a:tblPr/>
              <a:tblGrid>
                <a:gridCol w="1034963"/>
                <a:gridCol w="2061381"/>
              </a:tblGrid>
              <a:tr h="648072">
                <a:tc>
                  <a:txBody>
                    <a:bodyPr/>
                    <a:lstStyle/>
                    <a:p>
                      <a:pPr algn="just">
                        <a:spcAft>
                          <a:spcPts val="0"/>
                        </a:spcAft>
                      </a:pPr>
                      <a:endParaRPr lang="pt-BR" sz="1200" dirty="0">
                        <a:latin typeface="Courier New"/>
                        <a:ea typeface="Calibri"/>
                        <a:cs typeface="Times New Roman"/>
                      </a:endParaRPr>
                    </a:p>
                  </a:txBody>
                  <a:tcPr marL="44450" marR="44450" marT="0" marB="0">
                    <a:lnL>
                      <a:noFill/>
                    </a:lnL>
                    <a:lnR>
                      <a:noFill/>
                    </a:lnR>
                    <a:lnT>
                      <a:noFill/>
                    </a:lnT>
                    <a:lnB>
                      <a:noFill/>
                    </a:lnB>
                  </a:tcPr>
                </a:tc>
                <a:tc>
                  <a:txBody>
                    <a:bodyPr/>
                    <a:lstStyle/>
                    <a:p>
                      <a:pPr algn="just">
                        <a:spcAft>
                          <a:spcPts val="0"/>
                        </a:spcAft>
                      </a:pPr>
                      <a:endParaRPr lang="pt-BR" sz="400" b="1" dirty="0" smtClean="0">
                        <a:latin typeface="Arial Black"/>
                        <a:ea typeface="Calibri"/>
                        <a:cs typeface="Times New Roman"/>
                      </a:endParaRPr>
                    </a:p>
                    <a:p>
                      <a:pPr algn="just">
                        <a:spcAft>
                          <a:spcPts val="0"/>
                        </a:spcAft>
                      </a:pPr>
                      <a:r>
                        <a:rPr lang="pt-BR" sz="1000" b="1" dirty="0" smtClean="0">
                          <a:latin typeface="Arial Black"/>
                          <a:ea typeface="Calibri"/>
                          <a:cs typeface="Times New Roman"/>
                        </a:rPr>
                        <a:t>MINISTÉRIO </a:t>
                      </a:r>
                      <a:r>
                        <a:rPr lang="pt-BR" sz="1000" b="1" dirty="0">
                          <a:latin typeface="Arial Black"/>
                          <a:ea typeface="Calibri"/>
                          <a:cs typeface="Times New Roman"/>
                        </a:rPr>
                        <a:t>PÚBLICO DE CONTAS DO ESTADO DE SÃO PAULO</a:t>
                      </a:r>
                      <a:endParaRPr lang="pt-BR" sz="1000" i="1" dirty="0">
                        <a:latin typeface="Courier New"/>
                        <a:ea typeface="Calibri"/>
                        <a:cs typeface="Times New Roman"/>
                      </a:endParaRPr>
                    </a:p>
                  </a:txBody>
                  <a:tcPr marL="44450" marR="44450" marT="0" marB="0">
                    <a:lnL>
                      <a:noFill/>
                    </a:lnL>
                    <a:lnR>
                      <a:noFill/>
                    </a:lnR>
                    <a:lnT>
                      <a:noFill/>
                    </a:lnT>
                    <a:lnB>
                      <a:noFill/>
                    </a:lnB>
                  </a:tcPr>
                </a:tc>
              </a:tr>
            </a:tbl>
          </a:graphicData>
        </a:graphic>
      </p:graphicFrame>
      <p:pic>
        <p:nvPicPr>
          <p:cNvPr id="13" name="Imagem 29"/>
          <p:cNvPicPr>
            <a:picLocks noChangeAspect="1" noChangeArrowheads="1"/>
          </p:cNvPicPr>
          <p:nvPr/>
        </p:nvPicPr>
        <p:blipFill>
          <a:blip r:embed="rId6" cstate="print"/>
          <a:srcRect/>
          <a:stretch>
            <a:fillRect/>
          </a:stretch>
        </p:blipFill>
        <p:spPr bwMode="auto">
          <a:xfrm>
            <a:off x="323528" y="116632"/>
            <a:ext cx="936104" cy="720080"/>
          </a:xfrm>
          <a:prstGeom prst="rect">
            <a:avLst/>
          </a:prstGeom>
          <a:solidFill>
            <a:srgbClr val="FFFFFF"/>
          </a:solidFill>
        </p:spPr>
      </p:pic>
    </p:spTree>
    <p:extLst>
      <p:ext uri="{BB962C8B-B14F-4D97-AF65-F5344CB8AC3E}">
        <p14:creationId xmlns:p14="http://schemas.microsoft.com/office/powerpoint/2010/main" val="1619859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251520" y="1484784"/>
            <a:ext cx="8640960" cy="5184576"/>
          </a:xfrm>
        </p:spPr>
        <p:txBody>
          <a:bodyPr>
            <a:noAutofit/>
          </a:bodyPr>
          <a:lstStyle/>
          <a:p>
            <a:pPr marL="457200" indent="-457200" algn="just">
              <a:buFont typeface="+mj-lt"/>
              <a:buAutoNum type="arabicParenR" startAt="11"/>
            </a:pPr>
            <a:r>
              <a:rPr lang="pt-BR" sz="2100" dirty="0" smtClean="0">
                <a:solidFill>
                  <a:srgbClr val="002060"/>
                </a:solidFill>
                <a:latin typeface="Arial" panose="020B0604020202020204" pitchFamily="34" charset="0"/>
                <a:cs typeface="Arial" panose="020B0604020202020204" pitchFamily="34" charset="0"/>
              </a:rPr>
              <a:t> </a:t>
            </a:r>
            <a:r>
              <a:rPr lang="pt-BR" sz="1800" dirty="0" smtClean="0">
                <a:solidFill>
                  <a:srgbClr val="002060"/>
                </a:solidFill>
                <a:latin typeface="Arial" panose="020B0604020202020204" pitchFamily="34" charset="0"/>
                <a:cs typeface="Arial" panose="020B0604020202020204" pitchFamily="34" charset="0"/>
              </a:rPr>
              <a:t>Gasto previdenciário concorre com o gasto educacional (só em SP foram quase R$13 bilhões em 2016 e 2017, já questionado no STF, como </a:t>
            </a:r>
            <a:r>
              <a:rPr lang="pt-BR" sz="1800" dirty="0">
                <a:solidFill>
                  <a:srgbClr val="002060"/>
                </a:solidFill>
                <a:latin typeface="Arial" panose="020B0604020202020204" pitchFamily="34" charset="0"/>
                <a:cs typeface="Arial" panose="020B0604020202020204" pitchFamily="34" charset="0"/>
              </a:rPr>
              <a:t>se pode ler em </a:t>
            </a:r>
            <a:r>
              <a:rPr lang="pt-BR" sz="1800" dirty="0">
                <a:solidFill>
                  <a:srgbClr val="002060"/>
                </a:solidFill>
                <a:latin typeface="Arial" panose="020B0604020202020204" pitchFamily="34" charset="0"/>
                <a:cs typeface="Arial" panose="020B0604020202020204" pitchFamily="34" charset="0"/>
                <a:hlinkClick r:id="rId2"/>
              </a:rPr>
              <a:t>http://</a:t>
            </a:r>
            <a:r>
              <a:rPr lang="pt-BR" sz="1800" dirty="0" smtClean="0">
                <a:solidFill>
                  <a:srgbClr val="002060"/>
                </a:solidFill>
                <a:latin typeface="Arial" panose="020B0604020202020204" pitchFamily="34" charset="0"/>
                <a:cs typeface="Arial" panose="020B0604020202020204" pitchFamily="34" charset="0"/>
                <a:hlinkClick r:id="rId2"/>
              </a:rPr>
              <a:t>www.stf.jus.br/portal/cms/verNoticiaDetalhe.asp?idConteudo=347542</a:t>
            </a:r>
            <a:r>
              <a:rPr lang="pt-BR" sz="1800" dirty="0" smtClean="0">
                <a:solidFill>
                  <a:srgbClr val="002060"/>
                </a:solidFill>
                <a:latin typeface="Arial" panose="020B0604020202020204" pitchFamily="34" charset="0"/>
                <a:cs typeface="Arial" panose="020B0604020202020204" pitchFamily="34" charset="0"/>
              </a:rPr>
              <a:t> );</a:t>
            </a:r>
          </a:p>
          <a:p>
            <a:pPr marL="457200" indent="-457200" algn="just">
              <a:buFont typeface="+mj-lt"/>
              <a:buAutoNum type="arabicParenR" startAt="11"/>
            </a:pPr>
            <a:r>
              <a:rPr lang="pt-BR" sz="1800" dirty="0" smtClean="0">
                <a:solidFill>
                  <a:srgbClr val="002060"/>
                </a:solidFill>
                <a:latin typeface="Arial" panose="020B0604020202020204" pitchFamily="34" charset="0"/>
                <a:cs typeface="Arial" panose="020B0604020202020204" pitchFamily="34" charset="0"/>
              </a:rPr>
              <a:t> Custeio administrativo da máquina das prefeituras à conta da educação: necessidade de fazer comparação de custo per capita de consumo mensal de energia, água, material de escritório, programas gerenciais de informação, gás </a:t>
            </a:r>
            <a:r>
              <a:rPr lang="pt-BR" sz="1800" dirty="0" err="1" smtClean="0">
                <a:solidFill>
                  <a:srgbClr val="002060"/>
                </a:solidFill>
                <a:latin typeface="Arial" panose="020B0604020202020204" pitchFamily="34" charset="0"/>
                <a:cs typeface="Arial" panose="020B0604020202020204" pitchFamily="34" charset="0"/>
              </a:rPr>
              <a:t>etc</a:t>
            </a:r>
            <a:r>
              <a:rPr lang="pt-BR" sz="1800" dirty="0" smtClean="0">
                <a:solidFill>
                  <a:srgbClr val="002060"/>
                </a:solidFill>
                <a:latin typeface="Arial" panose="020B0604020202020204" pitchFamily="34" charset="0"/>
                <a:cs typeface="Arial" panose="020B0604020202020204" pitchFamily="34" charset="0"/>
              </a:rPr>
              <a:t>;</a:t>
            </a:r>
          </a:p>
          <a:p>
            <a:pPr marL="457200" indent="-457200" algn="just">
              <a:buFont typeface="+mj-lt"/>
              <a:buAutoNum type="arabicParenR" startAt="11"/>
            </a:pPr>
            <a:r>
              <a:rPr lang="pt-BR" sz="1800" dirty="0" smtClean="0">
                <a:solidFill>
                  <a:srgbClr val="002060"/>
                </a:solidFill>
                <a:latin typeface="Arial" panose="020B0604020202020204" pitchFamily="34" charset="0"/>
                <a:cs typeface="Arial" panose="020B0604020202020204" pitchFamily="34" charset="0"/>
              </a:rPr>
              <a:t>Honorários advocatícios e complementação </a:t>
            </a:r>
            <a:r>
              <a:rPr lang="pt-BR" sz="1800" dirty="0">
                <a:solidFill>
                  <a:srgbClr val="002060"/>
                </a:solidFill>
                <a:latin typeface="Arial" panose="020B0604020202020204" pitchFamily="34" charset="0"/>
                <a:cs typeface="Arial" panose="020B0604020202020204" pitchFamily="34" charset="0"/>
              </a:rPr>
              <a:t>do Fundef (</a:t>
            </a:r>
            <a:r>
              <a:rPr lang="pt-BR" sz="1800" dirty="0">
                <a:solidFill>
                  <a:srgbClr val="002060"/>
                </a:solidFill>
                <a:latin typeface="Arial" panose="020B0604020202020204" pitchFamily="34" charset="0"/>
                <a:cs typeface="Arial" panose="020B0604020202020204" pitchFamily="34" charset="0"/>
                <a:hlinkClick r:id="rId3"/>
              </a:rPr>
              <a:t>http://</a:t>
            </a:r>
            <a:r>
              <a:rPr lang="pt-BR" sz="1800" dirty="0" smtClean="0">
                <a:solidFill>
                  <a:srgbClr val="002060"/>
                </a:solidFill>
                <a:latin typeface="Arial" panose="020B0604020202020204" pitchFamily="34" charset="0"/>
                <a:cs typeface="Arial" panose="020B0604020202020204" pitchFamily="34" charset="0"/>
                <a:hlinkClick r:id="rId3"/>
              </a:rPr>
              <a:t>www.stf.jus.br/portal/cms/verNoticiaDetalhe.asp?idConteudo=355868</a:t>
            </a:r>
            <a:r>
              <a:rPr lang="pt-BR" sz="1800" dirty="0" smtClean="0">
                <a:solidFill>
                  <a:srgbClr val="002060"/>
                </a:solidFill>
                <a:latin typeface="Arial" panose="020B0604020202020204" pitchFamily="34" charset="0"/>
                <a:cs typeface="Arial" panose="020B0604020202020204" pitchFamily="34" charset="0"/>
              </a:rPr>
              <a:t>) </a:t>
            </a:r>
          </a:p>
          <a:p>
            <a:pPr marL="457200" indent="-457200" algn="just">
              <a:buFont typeface="+mj-lt"/>
              <a:buAutoNum type="arabicParenR" startAt="11"/>
            </a:pPr>
            <a:r>
              <a:rPr lang="pt-BR" sz="1800" dirty="0">
                <a:solidFill>
                  <a:srgbClr val="002060"/>
                </a:solidFill>
                <a:latin typeface="Arial" panose="020B0604020202020204" pitchFamily="34" charset="0"/>
                <a:cs typeface="Arial" panose="020B0604020202020204" pitchFamily="34" charset="0"/>
              </a:rPr>
              <a:t> </a:t>
            </a:r>
            <a:r>
              <a:rPr lang="pt-BR" sz="1800" dirty="0" smtClean="0">
                <a:solidFill>
                  <a:srgbClr val="002060"/>
                </a:solidFill>
                <a:latin typeface="Arial" panose="020B0604020202020204" pitchFamily="34" charset="0"/>
                <a:cs typeface="Arial" panose="020B0604020202020204" pitchFamily="34" charset="0"/>
              </a:rPr>
              <a:t>Gasto com material apostilado e duplicidade da despesa </a:t>
            </a:r>
            <a:r>
              <a:rPr lang="pt-BR" sz="1800" dirty="0">
                <a:solidFill>
                  <a:srgbClr val="002060"/>
                </a:solidFill>
                <a:latin typeface="Arial" panose="020B0604020202020204" pitchFamily="34" charset="0"/>
                <a:cs typeface="Arial" panose="020B0604020202020204" pitchFamily="34" charset="0"/>
              </a:rPr>
              <a:t>em face do PNLD (</a:t>
            </a:r>
            <a:r>
              <a:rPr lang="pt-BR" sz="1800" dirty="0">
                <a:solidFill>
                  <a:srgbClr val="002060"/>
                </a:solidFill>
                <a:latin typeface="Arial" panose="020B0604020202020204" pitchFamily="34" charset="0"/>
                <a:cs typeface="Arial" panose="020B0604020202020204" pitchFamily="34" charset="0"/>
                <a:hlinkClick r:id="rId4"/>
              </a:rPr>
              <a:t>http://</a:t>
            </a:r>
            <a:r>
              <a:rPr lang="pt-BR" sz="1800" dirty="0" smtClean="0">
                <a:solidFill>
                  <a:srgbClr val="002060"/>
                </a:solidFill>
                <a:latin typeface="Arial" panose="020B0604020202020204" pitchFamily="34" charset="0"/>
                <a:cs typeface="Arial" panose="020B0604020202020204" pitchFamily="34" charset="0"/>
                <a:hlinkClick r:id="rId4"/>
              </a:rPr>
              <a:t>educacao.estadao.com.br/noticias/geral,182-cidades-de-sp-trocam-livro-federal-por-apostila-privada,10000016371</a:t>
            </a:r>
            <a:r>
              <a:rPr lang="pt-BR" sz="1800" dirty="0">
                <a:solidFill>
                  <a:srgbClr val="002060"/>
                </a:solidFill>
                <a:latin typeface="Arial" panose="020B0604020202020204" pitchFamily="34" charset="0"/>
                <a:cs typeface="Arial" panose="020B0604020202020204" pitchFamily="34" charset="0"/>
              </a:rPr>
              <a:t> e </a:t>
            </a:r>
            <a:r>
              <a:rPr lang="pt-BR" sz="1800" dirty="0">
                <a:solidFill>
                  <a:srgbClr val="002060"/>
                </a:solidFill>
                <a:latin typeface="Arial" panose="020B0604020202020204" pitchFamily="34" charset="0"/>
                <a:cs typeface="Arial" panose="020B0604020202020204" pitchFamily="34" charset="0"/>
                <a:hlinkClick r:id="rId5"/>
              </a:rPr>
              <a:t>https://</a:t>
            </a:r>
            <a:r>
              <a:rPr lang="pt-BR" sz="1800" dirty="0" smtClean="0">
                <a:solidFill>
                  <a:srgbClr val="002060"/>
                </a:solidFill>
                <a:latin typeface="Arial" panose="020B0604020202020204" pitchFamily="34" charset="0"/>
                <a:cs typeface="Arial" panose="020B0604020202020204" pitchFamily="34" charset="0"/>
                <a:hlinkClick r:id="rId5"/>
              </a:rPr>
              <a:t>educacao.uol.com.br/noticias/2015/11/19/municipio-que-usa-sistema-privado-de-ensino-gasta-em-dobro-aponta-estudo.htm</a:t>
            </a:r>
            <a:r>
              <a:rPr lang="pt-BR" sz="1800" dirty="0" smtClean="0">
                <a:solidFill>
                  <a:srgbClr val="002060"/>
                </a:solidFill>
                <a:latin typeface="Arial" panose="020B0604020202020204" pitchFamily="34" charset="0"/>
                <a:cs typeface="Arial" panose="020B0604020202020204" pitchFamily="34" charset="0"/>
              </a:rPr>
              <a:t> )</a:t>
            </a:r>
          </a:p>
          <a:p>
            <a:pPr marL="0" indent="0" algn="just">
              <a:buNone/>
            </a:pPr>
            <a:endParaRPr lang="pt-BR" sz="2300" dirty="0">
              <a:solidFill>
                <a:srgbClr val="002060"/>
              </a:solidFill>
              <a:latin typeface="Arial" pitchFamily="34" charset="0"/>
              <a:cs typeface="Arial" pitchFamily="34" charset="0"/>
            </a:endParaRPr>
          </a:p>
        </p:txBody>
      </p:sp>
      <p:sp>
        <p:nvSpPr>
          <p:cNvPr id="4" name="Título 3"/>
          <p:cNvSpPr>
            <a:spLocks noGrp="1"/>
          </p:cNvSpPr>
          <p:nvPr>
            <p:ph type="title"/>
          </p:nvPr>
        </p:nvSpPr>
        <p:spPr>
          <a:xfrm>
            <a:off x="431032" y="764704"/>
            <a:ext cx="8712968" cy="774418"/>
          </a:xfrm>
        </p:spPr>
        <p:txBody>
          <a:bodyPr anchor="ctr">
            <a:noAutofit/>
          </a:bodyPr>
          <a:lstStyle/>
          <a:p>
            <a:pPr algn="ctr">
              <a:lnSpc>
                <a:spcPct val="100000"/>
              </a:lnSpc>
            </a:pPr>
            <a:r>
              <a:rPr lang="pt-BR" sz="2500" dirty="0">
                <a:solidFill>
                  <a:srgbClr val="002060"/>
                </a:solidFill>
                <a:effectLst>
                  <a:outerShdw blurRad="38100" dist="38100" dir="2700000" algn="tl">
                    <a:srgbClr val="000000">
                      <a:alpha val="43137"/>
                    </a:srgbClr>
                  </a:outerShdw>
                </a:effectLst>
                <a:latin typeface="Arial Black" pitchFamily="34" charset="0"/>
              </a:rPr>
              <a:t>Nossos desafios mais prementes na educação</a:t>
            </a:r>
            <a:endParaRPr lang="pt-BR" sz="2500" b="1" dirty="0">
              <a:solidFill>
                <a:srgbClr val="002060"/>
              </a:solidFill>
              <a:effectLst>
                <a:outerShdw blurRad="38100" dist="38100" dir="2700000" algn="tl">
                  <a:srgbClr val="000000">
                    <a:alpha val="43137"/>
                  </a:srgbClr>
                </a:outerShdw>
              </a:effectLst>
              <a:latin typeface="Arial Black" pitchFamily="34" charset="0"/>
            </a:endParaRPr>
          </a:p>
        </p:txBody>
      </p:sp>
      <p:graphicFrame>
        <p:nvGraphicFramePr>
          <p:cNvPr id="12" name="Tabela 11"/>
          <p:cNvGraphicFramePr>
            <a:graphicFrameLocks noGrp="1"/>
          </p:cNvGraphicFramePr>
          <p:nvPr/>
        </p:nvGraphicFramePr>
        <p:xfrm>
          <a:off x="251520" y="188640"/>
          <a:ext cx="3096344" cy="648072"/>
        </p:xfrm>
        <a:graphic>
          <a:graphicData uri="http://schemas.openxmlformats.org/drawingml/2006/table">
            <a:tbl>
              <a:tblPr/>
              <a:tblGrid>
                <a:gridCol w="1034963"/>
                <a:gridCol w="2061381"/>
              </a:tblGrid>
              <a:tr h="648072">
                <a:tc>
                  <a:txBody>
                    <a:bodyPr/>
                    <a:lstStyle/>
                    <a:p>
                      <a:pPr algn="just">
                        <a:spcAft>
                          <a:spcPts val="0"/>
                        </a:spcAft>
                      </a:pPr>
                      <a:endParaRPr lang="pt-BR" sz="1200" dirty="0">
                        <a:latin typeface="Courier New"/>
                        <a:ea typeface="Calibri"/>
                        <a:cs typeface="Times New Roman"/>
                      </a:endParaRPr>
                    </a:p>
                  </a:txBody>
                  <a:tcPr marL="44450" marR="44450" marT="0" marB="0">
                    <a:lnL>
                      <a:noFill/>
                    </a:lnL>
                    <a:lnR>
                      <a:noFill/>
                    </a:lnR>
                    <a:lnT>
                      <a:noFill/>
                    </a:lnT>
                    <a:lnB>
                      <a:noFill/>
                    </a:lnB>
                  </a:tcPr>
                </a:tc>
                <a:tc>
                  <a:txBody>
                    <a:bodyPr/>
                    <a:lstStyle/>
                    <a:p>
                      <a:pPr algn="just">
                        <a:spcAft>
                          <a:spcPts val="0"/>
                        </a:spcAft>
                      </a:pPr>
                      <a:endParaRPr lang="pt-BR" sz="400" b="1" dirty="0" smtClean="0">
                        <a:latin typeface="Arial Black"/>
                        <a:ea typeface="Calibri"/>
                        <a:cs typeface="Times New Roman"/>
                      </a:endParaRPr>
                    </a:p>
                    <a:p>
                      <a:pPr algn="just">
                        <a:spcAft>
                          <a:spcPts val="0"/>
                        </a:spcAft>
                      </a:pPr>
                      <a:r>
                        <a:rPr lang="pt-BR" sz="1000" b="1" dirty="0" smtClean="0">
                          <a:latin typeface="Arial Black"/>
                          <a:ea typeface="Calibri"/>
                          <a:cs typeface="Times New Roman"/>
                        </a:rPr>
                        <a:t>MINISTÉRIO </a:t>
                      </a:r>
                      <a:r>
                        <a:rPr lang="pt-BR" sz="1000" b="1" dirty="0">
                          <a:latin typeface="Arial Black"/>
                          <a:ea typeface="Calibri"/>
                          <a:cs typeface="Times New Roman"/>
                        </a:rPr>
                        <a:t>PÚBLICO DE CONTAS DO ESTADO DE SÃO PAULO</a:t>
                      </a:r>
                      <a:endParaRPr lang="pt-BR" sz="1000" i="1" dirty="0">
                        <a:latin typeface="Courier New"/>
                        <a:ea typeface="Calibri"/>
                        <a:cs typeface="Times New Roman"/>
                      </a:endParaRPr>
                    </a:p>
                  </a:txBody>
                  <a:tcPr marL="44450" marR="44450" marT="0" marB="0">
                    <a:lnL>
                      <a:noFill/>
                    </a:lnL>
                    <a:lnR>
                      <a:noFill/>
                    </a:lnR>
                    <a:lnT>
                      <a:noFill/>
                    </a:lnT>
                    <a:lnB>
                      <a:noFill/>
                    </a:lnB>
                  </a:tcPr>
                </a:tc>
              </a:tr>
            </a:tbl>
          </a:graphicData>
        </a:graphic>
      </p:graphicFrame>
      <p:pic>
        <p:nvPicPr>
          <p:cNvPr id="13" name="Imagem 29"/>
          <p:cNvPicPr>
            <a:picLocks noChangeAspect="1" noChangeArrowheads="1"/>
          </p:cNvPicPr>
          <p:nvPr/>
        </p:nvPicPr>
        <p:blipFill>
          <a:blip r:embed="rId6" cstate="print"/>
          <a:srcRect/>
          <a:stretch>
            <a:fillRect/>
          </a:stretch>
        </p:blipFill>
        <p:spPr bwMode="auto">
          <a:xfrm>
            <a:off x="323528" y="116632"/>
            <a:ext cx="936104" cy="720080"/>
          </a:xfrm>
          <a:prstGeom prst="rect">
            <a:avLst/>
          </a:prstGeom>
          <a:solidFill>
            <a:srgbClr val="FFFFFF"/>
          </a:solidFill>
        </p:spPr>
      </p:pic>
    </p:spTree>
    <p:extLst>
      <p:ext uri="{BB962C8B-B14F-4D97-AF65-F5344CB8AC3E}">
        <p14:creationId xmlns:p14="http://schemas.microsoft.com/office/powerpoint/2010/main" val="3016997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395536" y="1628800"/>
            <a:ext cx="8496944" cy="5040560"/>
          </a:xfrm>
        </p:spPr>
        <p:txBody>
          <a:bodyPr>
            <a:noAutofit/>
          </a:bodyPr>
          <a:lstStyle/>
          <a:p>
            <a:pPr marL="457200" indent="-457200" algn="just">
              <a:buFont typeface="+mj-lt"/>
              <a:buAutoNum type="arabicParenR" startAt="15"/>
            </a:pPr>
            <a:r>
              <a:rPr lang="pt-BR" sz="2100" dirty="0" smtClean="0">
                <a:solidFill>
                  <a:srgbClr val="002060"/>
                </a:solidFill>
                <a:latin typeface="Arial" panose="020B0604020202020204" pitchFamily="34" charset="0"/>
                <a:cs typeface="Arial" panose="020B0604020202020204" pitchFamily="34" charset="0"/>
              </a:rPr>
              <a:t>Necessidade de se criar cláusulas contratuais que condicionem, ainda que parcialmente, o pagamento da remuneração contratual ao desempenho das empresas contratadas conforme atestado por avaliação idônea  dos alunos (importante papel de </a:t>
            </a:r>
            <a:r>
              <a:rPr lang="pt-BR" sz="2100" dirty="0" err="1" smtClean="0">
                <a:solidFill>
                  <a:srgbClr val="002060"/>
                </a:solidFill>
                <a:latin typeface="Arial" panose="020B0604020202020204" pitchFamily="34" charset="0"/>
                <a:cs typeface="Arial" panose="020B0604020202020204" pitchFamily="34" charset="0"/>
              </a:rPr>
              <a:t>empoderamento</a:t>
            </a:r>
            <a:r>
              <a:rPr lang="pt-BR" sz="2100" dirty="0" smtClean="0">
                <a:solidFill>
                  <a:srgbClr val="002060"/>
                </a:solidFill>
                <a:latin typeface="Arial" panose="020B0604020202020204" pitchFamily="34" charset="0"/>
                <a:cs typeface="Arial" panose="020B0604020202020204" pitchFamily="34" charset="0"/>
              </a:rPr>
              <a:t> e gestão à vista de aplicativos de controle simultâneo pelos alunos);</a:t>
            </a:r>
          </a:p>
          <a:p>
            <a:pPr marL="457200" indent="-457200" algn="just">
              <a:buFont typeface="+mj-lt"/>
              <a:buAutoNum type="arabicParenR" startAt="15"/>
            </a:pPr>
            <a:r>
              <a:rPr lang="pt-BR" sz="2100" dirty="0" smtClean="0">
                <a:solidFill>
                  <a:srgbClr val="002060"/>
                </a:solidFill>
                <a:latin typeface="Arial" panose="020B0604020202020204" pitchFamily="34" charset="0"/>
                <a:cs typeface="Arial" panose="020B0604020202020204" pitchFamily="34" charset="0"/>
              </a:rPr>
              <a:t> Acompanhamento tempestivo das metas e estratégias do PNE no bojo da execução orçamentária, por meio do sistema de alertas automáticos em caso de risco de descumprimento (art. 59 da LRF);</a:t>
            </a:r>
          </a:p>
          <a:p>
            <a:pPr marL="457200" indent="-457200" algn="just">
              <a:buFont typeface="+mj-lt"/>
              <a:buAutoNum type="arabicParenR" startAt="15"/>
            </a:pPr>
            <a:r>
              <a:rPr lang="pt-BR" sz="2100" dirty="0" smtClean="0">
                <a:solidFill>
                  <a:srgbClr val="002060"/>
                </a:solidFill>
                <a:latin typeface="Arial" panose="020B0604020202020204" pitchFamily="34" charset="0"/>
                <a:cs typeface="Arial" panose="020B0604020202020204" pitchFamily="34" charset="0"/>
              </a:rPr>
              <a:t>Inserção de todos os programas nucleares ao cumprimento do PNE no rol de despesas não suscetíveis de contingenciamento, na forma do art. 9º, § 2º da LRF  </a:t>
            </a:r>
          </a:p>
          <a:p>
            <a:pPr marL="457200" indent="-457200" algn="just">
              <a:buFont typeface="+mj-lt"/>
              <a:buAutoNum type="arabicParenR" startAt="15"/>
            </a:pPr>
            <a:endParaRPr lang="pt-BR" sz="2100" dirty="0">
              <a:solidFill>
                <a:srgbClr val="002060"/>
              </a:solidFill>
              <a:latin typeface="Arial" pitchFamily="34" charset="0"/>
              <a:cs typeface="Arial" pitchFamily="34" charset="0"/>
            </a:endParaRPr>
          </a:p>
        </p:txBody>
      </p:sp>
      <p:sp>
        <p:nvSpPr>
          <p:cNvPr id="4" name="Título 3"/>
          <p:cNvSpPr>
            <a:spLocks noGrp="1"/>
          </p:cNvSpPr>
          <p:nvPr>
            <p:ph type="title"/>
          </p:nvPr>
        </p:nvSpPr>
        <p:spPr>
          <a:xfrm>
            <a:off x="431032" y="836712"/>
            <a:ext cx="8712968" cy="774418"/>
          </a:xfrm>
        </p:spPr>
        <p:txBody>
          <a:bodyPr anchor="ctr">
            <a:noAutofit/>
          </a:bodyPr>
          <a:lstStyle/>
          <a:p>
            <a:pPr algn="ctr">
              <a:lnSpc>
                <a:spcPct val="100000"/>
              </a:lnSpc>
            </a:pPr>
            <a:r>
              <a:rPr lang="pt-BR" sz="2500" dirty="0">
                <a:solidFill>
                  <a:srgbClr val="002060"/>
                </a:solidFill>
                <a:effectLst>
                  <a:outerShdw blurRad="38100" dist="38100" dir="2700000" algn="tl">
                    <a:srgbClr val="000000">
                      <a:alpha val="43137"/>
                    </a:srgbClr>
                  </a:outerShdw>
                </a:effectLst>
                <a:latin typeface="Arial Black" pitchFamily="34" charset="0"/>
              </a:rPr>
              <a:t>Nossos desafios mais prementes na educação</a:t>
            </a:r>
            <a:endParaRPr lang="pt-BR" sz="2500" b="1" dirty="0">
              <a:solidFill>
                <a:srgbClr val="002060"/>
              </a:solidFill>
              <a:effectLst>
                <a:outerShdw blurRad="38100" dist="38100" dir="2700000" algn="tl">
                  <a:srgbClr val="000000">
                    <a:alpha val="43137"/>
                  </a:srgbClr>
                </a:outerShdw>
              </a:effectLst>
              <a:latin typeface="Arial Black" pitchFamily="34" charset="0"/>
            </a:endParaRPr>
          </a:p>
        </p:txBody>
      </p:sp>
      <p:graphicFrame>
        <p:nvGraphicFramePr>
          <p:cNvPr id="12" name="Tabela 11"/>
          <p:cNvGraphicFramePr>
            <a:graphicFrameLocks noGrp="1"/>
          </p:cNvGraphicFramePr>
          <p:nvPr/>
        </p:nvGraphicFramePr>
        <p:xfrm>
          <a:off x="251520" y="188640"/>
          <a:ext cx="3096344" cy="648072"/>
        </p:xfrm>
        <a:graphic>
          <a:graphicData uri="http://schemas.openxmlformats.org/drawingml/2006/table">
            <a:tbl>
              <a:tblPr/>
              <a:tblGrid>
                <a:gridCol w="1034963"/>
                <a:gridCol w="2061381"/>
              </a:tblGrid>
              <a:tr h="648072">
                <a:tc>
                  <a:txBody>
                    <a:bodyPr/>
                    <a:lstStyle/>
                    <a:p>
                      <a:pPr algn="just">
                        <a:spcAft>
                          <a:spcPts val="0"/>
                        </a:spcAft>
                      </a:pPr>
                      <a:endParaRPr lang="pt-BR" sz="1200" dirty="0">
                        <a:latin typeface="Courier New"/>
                        <a:ea typeface="Calibri"/>
                        <a:cs typeface="Times New Roman"/>
                      </a:endParaRPr>
                    </a:p>
                  </a:txBody>
                  <a:tcPr marL="44450" marR="44450" marT="0" marB="0">
                    <a:lnL>
                      <a:noFill/>
                    </a:lnL>
                    <a:lnR>
                      <a:noFill/>
                    </a:lnR>
                    <a:lnT>
                      <a:noFill/>
                    </a:lnT>
                    <a:lnB>
                      <a:noFill/>
                    </a:lnB>
                  </a:tcPr>
                </a:tc>
                <a:tc>
                  <a:txBody>
                    <a:bodyPr/>
                    <a:lstStyle/>
                    <a:p>
                      <a:pPr algn="just">
                        <a:spcAft>
                          <a:spcPts val="0"/>
                        </a:spcAft>
                      </a:pPr>
                      <a:endParaRPr lang="pt-BR" sz="400" b="1" dirty="0" smtClean="0">
                        <a:latin typeface="Arial Black"/>
                        <a:ea typeface="Calibri"/>
                        <a:cs typeface="Times New Roman"/>
                      </a:endParaRPr>
                    </a:p>
                    <a:p>
                      <a:pPr algn="just">
                        <a:spcAft>
                          <a:spcPts val="0"/>
                        </a:spcAft>
                      </a:pPr>
                      <a:r>
                        <a:rPr lang="pt-BR" sz="1000" b="1" dirty="0" smtClean="0">
                          <a:latin typeface="Arial Black"/>
                          <a:ea typeface="Calibri"/>
                          <a:cs typeface="Times New Roman"/>
                        </a:rPr>
                        <a:t>MINISTÉRIO </a:t>
                      </a:r>
                      <a:r>
                        <a:rPr lang="pt-BR" sz="1000" b="1" dirty="0">
                          <a:latin typeface="Arial Black"/>
                          <a:ea typeface="Calibri"/>
                          <a:cs typeface="Times New Roman"/>
                        </a:rPr>
                        <a:t>PÚBLICO DE CONTAS DO ESTADO DE SÃO PAULO</a:t>
                      </a:r>
                      <a:endParaRPr lang="pt-BR" sz="1000" i="1" dirty="0">
                        <a:latin typeface="Courier New"/>
                        <a:ea typeface="Calibri"/>
                        <a:cs typeface="Times New Roman"/>
                      </a:endParaRPr>
                    </a:p>
                  </a:txBody>
                  <a:tcPr marL="44450" marR="44450" marT="0" marB="0">
                    <a:lnL>
                      <a:noFill/>
                    </a:lnL>
                    <a:lnR>
                      <a:noFill/>
                    </a:lnR>
                    <a:lnT>
                      <a:noFill/>
                    </a:lnT>
                    <a:lnB>
                      <a:noFill/>
                    </a:lnB>
                  </a:tcPr>
                </a:tc>
              </a:tr>
            </a:tbl>
          </a:graphicData>
        </a:graphic>
      </p:graphicFrame>
      <p:pic>
        <p:nvPicPr>
          <p:cNvPr id="13" name="Imagem 29"/>
          <p:cNvPicPr>
            <a:picLocks noChangeAspect="1" noChangeArrowheads="1"/>
          </p:cNvPicPr>
          <p:nvPr/>
        </p:nvPicPr>
        <p:blipFill>
          <a:blip r:embed="rId2" cstate="print"/>
          <a:srcRect/>
          <a:stretch>
            <a:fillRect/>
          </a:stretch>
        </p:blipFill>
        <p:spPr bwMode="auto">
          <a:xfrm>
            <a:off x="323528" y="116632"/>
            <a:ext cx="936104" cy="720080"/>
          </a:xfrm>
          <a:prstGeom prst="rect">
            <a:avLst/>
          </a:prstGeom>
          <a:solidFill>
            <a:srgbClr val="FFFFFF"/>
          </a:solidFill>
        </p:spPr>
      </p:pic>
    </p:spTree>
    <p:extLst>
      <p:ext uri="{BB962C8B-B14F-4D97-AF65-F5344CB8AC3E}">
        <p14:creationId xmlns:p14="http://schemas.microsoft.com/office/powerpoint/2010/main" val="1002055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395536" y="2204864"/>
            <a:ext cx="8496944" cy="4464496"/>
          </a:xfrm>
        </p:spPr>
        <p:txBody>
          <a:bodyPr>
            <a:noAutofit/>
          </a:bodyPr>
          <a:lstStyle/>
          <a:p>
            <a:pPr lvl="0" algn="just">
              <a:buNone/>
            </a:pPr>
            <a:r>
              <a:rPr lang="pt-BR" sz="2000" dirty="0" smtClean="0">
                <a:solidFill>
                  <a:srgbClr val="002060"/>
                </a:solidFill>
                <a:latin typeface="Arial" pitchFamily="34" charset="0"/>
                <a:cs typeface="Arial" pitchFamily="34" charset="0"/>
              </a:rPr>
              <a:t>O art. 212 da CR/1988 e o art. 60 do ADCT não podem ser lidos isoladamente, como se o regime constitucional de financiamento mínimo da educação não tivesse conteúdo </a:t>
            </a:r>
            <a:r>
              <a:rPr lang="pt-BR" sz="2000" b="1" u="sng" dirty="0" smtClean="0">
                <a:solidFill>
                  <a:srgbClr val="002060"/>
                </a:solidFill>
                <a:latin typeface="Arial" pitchFamily="34" charset="0"/>
                <a:cs typeface="Arial" pitchFamily="34" charset="0"/>
              </a:rPr>
              <a:t>substantivo</a:t>
            </a:r>
            <a:r>
              <a:rPr lang="pt-BR" sz="2000" dirty="0" smtClean="0">
                <a:solidFill>
                  <a:srgbClr val="002060"/>
                </a:solidFill>
                <a:latin typeface="Arial" pitchFamily="34" charset="0"/>
                <a:cs typeface="Arial" pitchFamily="34" charset="0"/>
              </a:rPr>
              <a:t> e finalidades a cumprir. Daí decorre a ideia de:</a:t>
            </a:r>
          </a:p>
          <a:p>
            <a:pPr lvl="0" algn="ctr">
              <a:buNone/>
            </a:pPr>
            <a:r>
              <a:rPr lang="pt-BR" sz="2000" b="1" dirty="0" smtClean="0">
                <a:solidFill>
                  <a:srgbClr val="E4931C"/>
                </a:solidFill>
                <a:effectLst>
                  <a:outerShdw blurRad="38100" dist="38100" dir="2700000" algn="tl">
                    <a:srgbClr val="000000">
                      <a:alpha val="43137"/>
                    </a:srgbClr>
                  </a:outerShdw>
                </a:effectLst>
                <a:latin typeface="Arial" pitchFamily="34" charset="0"/>
                <a:cs typeface="Arial" pitchFamily="34" charset="0"/>
              </a:rPr>
              <a:t>GASTO MÍNIMO MATERIAL</a:t>
            </a:r>
          </a:p>
          <a:p>
            <a:pPr lvl="0" algn="just">
              <a:buNone/>
            </a:pPr>
            <a:r>
              <a:rPr lang="pt-BR" sz="2000" dirty="0" smtClean="0">
                <a:solidFill>
                  <a:srgbClr val="002060"/>
                </a:solidFill>
                <a:latin typeface="Arial" pitchFamily="34" charset="0"/>
                <a:cs typeface="Arial" pitchFamily="34" charset="0"/>
              </a:rPr>
              <a:t>Exatamente em função dela é que não podemos admitir a existência de ampla discricionariedade para a alocação dos patamares de gasto mínimo em MDE e a aplicação dos recursos do FUNDEB, pois há um conjunto de obrigações legais de fazer, determinadas temporal e qualitativamente pela Lei 13.005/2014, que devem passar a integrar o exame sobre como foi executado o piso constitucional em MDE e sobre como foram aplicados os recursos do FUNDEB.</a:t>
            </a:r>
          </a:p>
          <a:p>
            <a:pPr algn="just">
              <a:buNone/>
            </a:pPr>
            <a:endParaRPr lang="pt-BR" sz="2200" dirty="0" smtClean="0">
              <a:solidFill>
                <a:srgbClr val="002060"/>
              </a:solidFill>
              <a:latin typeface="Arial" pitchFamily="34" charset="0"/>
              <a:cs typeface="Arial" pitchFamily="34" charset="0"/>
            </a:endParaRPr>
          </a:p>
        </p:txBody>
      </p:sp>
      <p:sp>
        <p:nvSpPr>
          <p:cNvPr id="4" name="Título 3"/>
          <p:cNvSpPr>
            <a:spLocks noGrp="1"/>
          </p:cNvSpPr>
          <p:nvPr>
            <p:ph type="title"/>
          </p:nvPr>
        </p:nvSpPr>
        <p:spPr>
          <a:xfrm>
            <a:off x="295027" y="836712"/>
            <a:ext cx="8712968" cy="1440160"/>
          </a:xfrm>
        </p:spPr>
        <p:txBody>
          <a:bodyPr anchor="ctr">
            <a:noAutofit/>
          </a:bodyPr>
          <a:lstStyle/>
          <a:p>
            <a:pPr algn="ctr">
              <a:lnSpc>
                <a:spcPct val="100000"/>
              </a:lnSpc>
            </a:pPr>
            <a:r>
              <a:rPr lang="pt-BR" sz="2700" b="1" dirty="0" smtClean="0">
                <a:solidFill>
                  <a:srgbClr val="002060"/>
                </a:solidFill>
                <a:effectLst>
                  <a:outerShdw blurRad="38100" dist="38100" dir="2700000" algn="tl">
                    <a:srgbClr val="000000">
                      <a:alpha val="43137"/>
                    </a:srgbClr>
                  </a:outerShdw>
                </a:effectLst>
                <a:latin typeface="Arial Black" pitchFamily="34" charset="0"/>
              </a:rPr>
              <a:t>Controle das metas do PNE por meio do</a:t>
            </a:r>
            <a:br>
              <a:rPr lang="pt-BR" sz="2700" b="1" dirty="0" smtClean="0">
                <a:solidFill>
                  <a:srgbClr val="002060"/>
                </a:solidFill>
                <a:effectLst>
                  <a:outerShdw blurRad="38100" dist="38100" dir="2700000" algn="tl">
                    <a:srgbClr val="000000">
                      <a:alpha val="43137"/>
                    </a:srgbClr>
                  </a:outerShdw>
                </a:effectLst>
                <a:latin typeface="Arial Black" pitchFamily="34" charset="0"/>
              </a:rPr>
            </a:br>
            <a:r>
              <a:rPr lang="pt-BR" sz="2700" b="1" dirty="0" smtClean="0">
                <a:solidFill>
                  <a:srgbClr val="002060"/>
                </a:solidFill>
                <a:effectLst>
                  <a:outerShdw blurRad="38100" dist="38100" dir="2700000" algn="tl">
                    <a:srgbClr val="000000">
                      <a:alpha val="43137"/>
                    </a:srgbClr>
                  </a:outerShdw>
                </a:effectLst>
                <a:latin typeface="Arial Black" pitchFamily="34" charset="0"/>
              </a:rPr>
              <a:t> dever de gasto mínimo em MDE e </a:t>
            </a:r>
            <a:br>
              <a:rPr lang="pt-BR" sz="2700" b="1" dirty="0" smtClean="0">
                <a:solidFill>
                  <a:srgbClr val="002060"/>
                </a:solidFill>
                <a:effectLst>
                  <a:outerShdw blurRad="38100" dist="38100" dir="2700000" algn="tl">
                    <a:srgbClr val="000000">
                      <a:alpha val="43137"/>
                    </a:srgbClr>
                  </a:outerShdw>
                </a:effectLst>
                <a:latin typeface="Arial Black" pitchFamily="34" charset="0"/>
              </a:rPr>
            </a:br>
            <a:r>
              <a:rPr lang="pt-BR" sz="2700" b="1" dirty="0" smtClean="0">
                <a:solidFill>
                  <a:srgbClr val="002060"/>
                </a:solidFill>
                <a:effectLst>
                  <a:outerShdw blurRad="38100" dist="38100" dir="2700000" algn="tl">
                    <a:srgbClr val="000000">
                      <a:alpha val="43137"/>
                    </a:srgbClr>
                  </a:outerShdw>
                </a:effectLst>
                <a:latin typeface="Arial Black" pitchFamily="34" charset="0"/>
              </a:rPr>
              <a:t>da aplicação dos recursos do FUNDEB</a:t>
            </a:r>
            <a:endParaRPr lang="pt-BR" sz="2700" b="1" dirty="0">
              <a:solidFill>
                <a:srgbClr val="002060"/>
              </a:solidFill>
              <a:effectLst>
                <a:outerShdw blurRad="38100" dist="38100" dir="2700000" algn="tl">
                  <a:srgbClr val="000000">
                    <a:alpha val="43137"/>
                  </a:srgbClr>
                </a:outerShdw>
              </a:effectLst>
              <a:latin typeface="Arial Black" pitchFamily="34" charset="0"/>
            </a:endParaRPr>
          </a:p>
        </p:txBody>
      </p:sp>
      <p:graphicFrame>
        <p:nvGraphicFramePr>
          <p:cNvPr id="12" name="Tabela 11"/>
          <p:cNvGraphicFramePr>
            <a:graphicFrameLocks noGrp="1"/>
          </p:cNvGraphicFramePr>
          <p:nvPr/>
        </p:nvGraphicFramePr>
        <p:xfrm>
          <a:off x="251520" y="188640"/>
          <a:ext cx="3096344" cy="648072"/>
        </p:xfrm>
        <a:graphic>
          <a:graphicData uri="http://schemas.openxmlformats.org/drawingml/2006/table">
            <a:tbl>
              <a:tblPr/>
              <a:tblGrid>
                <a:gridCol w="1034963"/>
                <a:gridCol w="2061381"/>
              </a:tblGrid>
              <a:tr h="648072">
                <a:tc>
                  <a:txBody>
                    <a:bodyPr/>
                    <a:lstStyle/>
                    <a:p>
                      <a:pPr algn="just">
                        <a:spcAft>
                          <a:spcPts val="0"/>
                        </a:spcAft>
                      </a:pPr>
                      <a:endParaRPr lang="pt-BR" sz="1200" dirty="0">
                        <a:latin typeface="Courier New"/>
                        <a:ea typeface="Calibri"/>
                        <a:cs typeface="Times New Roman"/>
                      </a:endParaRPr>
                    </a:p>
                  </a:txBody>
                  <a:tcPr marL="44450" marR="44450" marT="0" marB="0">
                    <a:lnL>
                      <a:noFill/>
                    </a:lnL>
                    <a:lnR>
                      <a:noFill/>
                    </a:lnR>
                    <a:lnT>
                      <a:noFill/>
                    </a:lnT>
                    <a:lnB>
                      <a:noFill/>
                    </a:lnB>
                  </a:tcPr>
                </a:tc>
                <a:tc>
                  <a:txBody>
                    <a:bodyPr/>
                    <a:lstStyle/>
                    <a:p>
                      <a:pPr algn="just">
                        <a:spcAft>
                          <a:spcPts val="0"/>
                        </a:spcAft>
                      </a:pPr>
                      <a:endParaRPr lang="pt-BR" sz="400" b="1" dirty="0" smtClean="0">
                        <a:latin typeface="Arial Black"/>
                        <a:ea typeface="Calibri"/>
                        <a:cs typeface="Times New Roman"/>
                      </a:endParaRPr>
                    </a:p>
                    <a:p>
                      <a:pPr algn="just">
                        <a:spcAft>
                          <a:spcPts val="0"/>
                        </a:spcAft>
                      </a:pPr>
                      <a:r>
                        <a:rPr lang="pt-BR" sz="1000" b="1" dirty="0" smtClean="0">
                          <a:latin typeface="Arial Black"/>
                          <a:ea typeface="Calibri"/>
                          <a:cs typeface="Times New Roman"/>
                        </a:rPr>
                        <a:t>MINISTÉRIO </a:t>
                      </a:r>
                      <a:r>
                        <a:rPr lang="pt-BR" sz="1000" b="1" dirty="0">
                          <a:latin typeface="Arial Black"/>
                          <a:ea typeface="Calibri"/>
                          <a:cs typeface="Times New Roman"/>
                        </a:rPr>
                        <a:t>PÚBLICO DE CONTAS DO ESTADO DE SÃO PAULO</a:t>
                      </a:r>
                      <a:endParaRPr lang="pt-BR" sz="1000" i="1" dirty="0">
                        <a:latin typeface="Courier New"/>
                        <a:ea typeface="Calibri"/>
                        <a:cs typeface="Times New Roman"/>
                      </a:endParaRPr>
                    </a:p>
                  </a:txBody>
                  <a:tcPr marL="44450" marR="44450" marT="0" marB="0">
                    <a:lnL>
                      <a:noFill/>
                    </a:lnL>
                    <a:lnR>
                      <a:noFill/>
                    </a:lnR>
                    <a:lnT>
                      <a:noFill/>
                    </a:lnT>
                    <a:lnB>
                      <a:noFill/>
                    </a:lnB>
                  </a:tcPr>
                </a:tc>
              </a:tr>
            </a:tbl>
          </a:graphicData>
        </a:graphic>
      </p:graphicFrame>
      <p:pic>
        <p:nvPicPr>
          <p:cNvPr id="13" name="Imagem 29"/>
          <p:cNvPicPr>
            <a:picLocks noChangeAspect="1" noChangeArrowheads="1"/>
          </p:cNvPicPr>
          <p:nvPr/>
        </p:nvPicPr>
        <p:blipFill>
          <a:blip r:embed="rId2" cstate="print"/>
          <a:srcRect/>
          <a:stretch>
            <a:fillRect/>
          </a:stretch>
        </p:blipFill>
        <p:spPr bwMode="auto">
          <a:xfrm>
            <a:off x="323528" y="116632"/>
            <a:ext cx="936104" cy="720080"/>
          </a:xfrm>
          <a:prstGeom prst="rect">
            <a:avLst/>
          </a:prstGeom>
          <a:solidFill>
            <a:srgbClr val="FFFFFF"/>
          </a:solidFill>
        </p:spPr>
      </p:pic>
    </p:spTree>
    <p:extLst>
      <p:ext uri="{BB962C8B-B14F-4D97-AF65-F5344CB8AC3E}">
        <p14:creationId xmlns:p14="http://schemas.microsoft.com/office/powerpoint/2010/main" val="680404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395536" y="1988840"/>
            <a:ext cx="8496944" cy="4680520"/>
          </a:xfrm>
        </p:spPr>
        <p:txBody>
          <a:bodyPr>
            <a:noAutofit/>
          </a:bodyPr>
          <a:lstStyle/>
          <a:p>
            <a:pPr algn="just">
              <a:buNone/>
            </a:pPr>
            <a:r>
              <a:rPr lang="pt-BR" sz="1500" dirty="0" smtClean="0">
                <a:solidFill>
                  <a:srgbClr val="002060"/>
                </a:solidFill>
                <a:latin typeface="Arial" pitchFamily="34" charset="0"/>
                <a:cs typeface="Arial" pitchFamily="34" charset="0"/>
              </a:rPr>
              <a:t>Artigo publicado em coautoria com Dr. Valdecir Pascoal, presidente da </a:t>
            </a:r>
            <a:r>
              <a:rPr lang="pt-BR" sz="1500" dirty="0" err="1" smtClean="0">
                <a:solidFill>
                  <a:srgbClr val="002060"/>
                </a:solidFill>
                <a:latin typeface="Arial" pitchFamily="34" charset="0"/>
                <a:cs typeface="Arial" pitchFamily="34" charset="0"/>
              </a:rPr>
              <a:t>Atricon</a:t>
            </a:r>
            <a:r>
              <a:rPr lang="pt-BR" sz="1500" dirty="0" smtClean="0">
                <a:solidFill>
                  <a:srgbClr val="002060"/>
                </a:solidFill>
                <a:latin typeface="Arial" pitchFamily="34" charset="0"/>
                <a:cs typeface="Arial" pitchFamily="34" charset="0"/>
              </a:rPr>
              <a:t> e disponível no endereço: </a:t>
            </a:r>
            <a:r>
              <a:rPr lang="pt-BR" sz="1500" u="sng" dirty="0" smtClean="0">
                <a:solidFill>
                  <a:srgbClr val="002060"/>
                </a:solidFill>
                <a:latin typeface="Arial" pitchFamily="34" charset="0"/>
                <a:cs typeface="Arial" pitchFamily="34" charset="0"/>
                <a:hlinkClick r:id="rId2"/>
              </a:rPr>
              <a:t>http://www.conjur.com.br/2015-jun-25/gasto-minimo-educacao-planejado-cumprido-luz-pne</a:t>
            </a:r>
            <a:r>
              <a:rPr lang="pt-BR" sz="1500" dirty="0" smtClean="0">
                <a:solidFill>
                  <a:srgbClr val="002060"/>
                </a:solidFill>
                <a:latin typeface="Arial" pitchFamily="34" charset="0"/>
                <a:cs typeface="Arial" pitchFamily="34" charset="0"/>
              </a:rPr>
              <a:t>:</a:t>
            </a:r>
          </a:p>
          <a:p>
            <a:pPr algn="just">
              <a:buNone/>
            </a:pPr>
            <a:r>
              <a:rPr lang="pt-BR" sz="1800" dirty="0" smtClean="0">
                <a:solidFill>
                  <a:srgbClr val="002060"/>
                </a:solidFill>
                <a:latin typeface="Arial" pitchFamily="34" charset="0"/>
                <a:cs typeface="Arial" pitchFamily="34" charset="0"/>
              </a:rPr>
              <a:t>“[...] a Constituição de 1988 impõe, como conteúdo material das atividades de manutenção e desenvolvimento do ensino para fins do art. 212, um conjunto de obrigações normativas de fazer fixadas temporalmente por meio dos princípios substantivos do art. 206 e das metas inscritas no Plano Nacional da Educação de que trata o art. 214.</a:t>
            </a:r>
          </a:p>
          <a:p>
            <a:pPr algn="just">
              <a:buNone/>
            </a:pPr>
            <a:r>
              <a:rPr lang="pt-BR" sz="1800" dirty="0" smtClean="0">
                <a:solidFill>
                  <a:srgbClr val="002060"/>
                </a:solidFill>
                <a:latin typeface="Arial" pitchFamily="34" charset="0"/>
                <a:cs typeface="Arial" pitchFamily="34" charset="0"/>
              </a:rPr>
              <a:t>Esta é a razão pela qual sustentamos que não se trata de mera aferição </a:t>
            </a:r>
            <a:r>
              <a:rPr lang="pt-BR" sz="1800" dirty="0" err="1" smtClean="0">
                <a:solidFill>
                  <a:srgbClr val="002060"/>
                </a:solidFill>
                <a:latin typeface="Arial" pitchFamily="34" charset="0"/>
                <a:cs typeface="Arial" pitchFamily="34" charset="0"/>
              </a:rPr>
              <a:t>contábil-matemática</a:t>
            </a:r>
            <a:r>
              <a:rPr lang="pt-BR" sz="1800" dirty="0" smtClean="0">
                <a:solidFill>
                  <a:srgbClr val="002060"/>
                </a:solidFill>
                <a:latin typeface="Arial" pitchFamily="34" charset="0"/>
                <a:cs typeface="Arial" pitchFamily="34" charset="0"/>
              </a:rPr>
              <a:t> a análise acerca do dever de aplicação dos patamares mínimos de gasto em MDE previstos no art. 212 da Constituição de 1988, bem como da aplicação dos recursos do fundo de manutenção e desenvolvimento da educação básica e de valorização dos profissionais da educação – FUNDEB, a que se refere o art. 60 do ADCT. [...]</a:t>
            </a:r>
          </a:p>
        </p:txBody>
      </p:sp>
      <p:sp>
        <p:nvSpPr>
          <p:cNvPr id="4" name="Título 3"/>
          <p:cNvSpPr>
            <a:spLocks noGrp="1"/>
          </p:cNvSpPr>
          <p:nvPr>
            <p:ph type="title"/>
          </p:nvPr>
        </p:nvSpPr>
        <p:spPr>
          <a:xfrm>
            <a:off x="397409" y="764704"/>
            <a:ext cx="8712968" cy="1224136"/>
          </a:xfrm>
        </p:spPr>
        <p:txBody>
          <a:bodyPr anchor="ctr">
            <a:noAutofit/>
          </a:bodyPr>
          <a:lstStyle/>
          <a:p>
            <a:pPr algn="ctr">
              <a:lnSpc>
                <a:spcPct val="100000"/>
              </a:lnSpc>
            </a:pPr>
            <a:r>
              <a:rPr lang="pt-BR" sz="2400" b="1" dirty="0" smtClean="0">
                <a:solidFill>
                  <a:srgbClr val="002060"/>
                </a:solidFill>
                <a:effectLst>
                  <a:outerShdw blurRad="38100" dist="38100" dir="2700000" algn="tl">
                    <a:srgbClr val="000000">
                      <a:alpha val="43137"/>
                    </a:srgbClr>
                  </a:outerShdw>
                </a:effectLst>
                <a:latin typeface="Arial Black" pitchFamily="34" charset="0"/>
              </a:rPr>
              <a:t>Controle das metas do PNE por meio do dever de gasto mínimo em MDE e da aplicação dos recursos do FUNDEB</a:t>
            </a:r>
            <a:endParaRPr lang="pt-BR" sz="2400" b="1" dirty="0">
              <a:solidFill>
                <a:srgbClr val="002060"/>
              </a:solidFill>
              <a:effectLst>
                <a:outerShdw blurRad="38100" dist="38100" dir="2700000" algn="tl">
                  <a:srgbClr val="000000">
                    <a:alpha val="43137"/>
                  </a:srgbClr>
                </a:outerShdw>
              </a:effectLst>
              <a:latin typeface="Arial Black" pitchFamily="34" charset="0"/>
            </a:endParaRPr>
          </a:p>
        </p:txBody>
      </p:sp>
      <p:graphicFrame>
        <p:nvGraphicFramePr>
          <p:cNvPr id="12" name="Tabela 11"/>
          <p:cNvGraphicFramePr>
            <a:graphicFrameLocks noGrp="1"/>
          </p:cNvGraphicFramePr>
          <p:nvPr/>
        </p:nvGraphicFramePr>
        <p:xfrm>
          <a:off x="251520" y="188640"/>
          <a:ext cx="3096344" cy="648072"/>
        </p:xfrm>
        <a:graphic>
          <a:graphicData uri="http://schemas.openxmlformats.org/drawingml/2006/table">
            <a:tbl>
              <a:tblPr/>
              <a:tblGrid>
                <a:gridCol w="1034963"/>
                <a:gridCol w="2061381"/>
              </a:tblGrid>
              <a:tr h="648072">
                <a:tc>
                  <a:txBody>
                    <a:bodyPr/>
                    <a:lstStyle/>
                    <a:p>
                      <a:pPr algn="just">
                        <a:spcAft>
                          <a:spcPts val="0"/>
                        </a:spcAft>
                      </a:pPr>
                      <a:endParaRPr lang="pt-BR" sz="1200" dirty="0">
                        <a:latin typeface="Courier New"/>
                        <a:ea typeface="Calibri"/>
                        <a:cs typeface="Times New Roman"/>
                      </a:endParaRPr>
                    </a:p>
                  </a:txBody>
                  <a:tcPr marL="44450" marR="44450" marT="0" marB="0">
                    <a:lnL>
                      <a:noFill/>
                    </a:lnL>
                    <a:lnR>
                      <a:noFill/>
                    </a:lnR>
                    <a:lnT>
                      <a:noFill/>
                    </a:lnT>
                    <a:lnB>
                      <a:noFill/>
                    </a:lnB>
                  </a:tcPr>
                </a:tc>
                <a:tc>
                  <a:txBody>
                    <a:bodyPr/>
                    <a:lstStyle/>
                    <a:p>
                      <a:pPr algn="just">
                        <a:spcAft>
                          <a:spcPts val="0"/>
                        </a:spcAft>
                      </a:pPr>
                      <a:endParaRPr lang="pt-BR" sz="400" b="1" dirty="0" smtClean="0">
                        <a:latin typeface="Arial Black"/>
                        <a:ea typeface="Calibri"/>
                        <a:cs typeface="Times New Roman"/>
                      </a:endParaRPr>
                    </a:p>
                    <a:p>
                      <a:pPr algn="just">
                        <a:spcAft>
                          <a:spcPts val="0"/>
                        </a:spcAft>
                      </a:pPr>
                      <a:r>
                        <a:rPr lang="pt-BR" sz="1000" b="1" dirty="0" smtClean="0">
                          <a:latin typeface="Arial Black"/>
                          <a:ea typeface="Calibri"/>
                          <a:cs typeface="Times New Roman"/>
                        </a:rPr>
                        <a:t>MINISTÉRIO </a:t>
                      </a:r>
                      <a:r>
                        <a:rPr lang="pt-BR" sz="1000" b="1" dirty="0">
                          <a:latin typeface="Arial Black"/>
                          <a:ea typeface="Calibri"/>
                          <a:cs typeface="Times New Roman"/>
                        </a:rPr>
                        <a:t>PÚBLICO DE CONTAS DO ESTADO DE SÃO PAULO</a:t>
                      </a:r>
                      <a:endParaRPr lang="pt-BR" sz="1000" i="1" dirty="0">
                        <a:latin typeface="Courier New"/>
                        <a:ea typeface="Calibri"/>
                        <a:cs typeface="Times New Roman"/>
                      </a:endParaRPr>
                    </a:p>
                  </a:txBody>
                  <a:tcPr marL="44450" marR="44450" marT="0" marB="0">
                    <a:lnL>
                      <a:noFill/>
                    </a:lnL>
                    <a:lnR>
                      <a:noFill/>
                    </a:lnR>
                    <a:lnT>
                      <a:noFill/>
                    </a:lnT>
                    <a:lnB>
                      <a:noFill/>
                    </a:lnB>
                  </a:tcPr>
                </a:tc>
              </a:tr>
            </a:tbl>
          </a:graphicData>
        </a:graphic>
      </p:graphicFrame>
      <p:pic>
        <p:nvPicPr>
          <p:cNvPr id="13" name="Imagem 29"/>
          <p:cNvPicPr>
            <a:picLocks noChangeAspect="1" noChangeArrowheads="1"/>
          </p:cNvPicPr>
          <p:nvPr/>
        </p:nvPicPr>
        <p:blipFill>
          <a:blip r:embed="rId3" cstate="print"/>
          <a:srcRect/>
          <a:stretch>
            <a:fillRect/>
          </a:stretch>
        </p:blipFill>
        <p:spPr bwMode="auto">
          <a:xfrm>
            <a:off x="323528" y="116632"/>
            <a:ext cx="936104" cy="720080"/>
          </a:xfrm>
          <a:prstGeom prst="rect">
            <a:avLst/>
          </a:prstGeom>
          <a:solidFill>
            <a:srgbClr val="FFFFFF"/>
          </a:solidFill>
        </p:spPr>
      </p:pic>
    </p:spTree>
    <p:extLst>
      <p:ext uri="{BB962C8B-B14F-4D97-AF65-F5344CB8AC3E}">
        <p14:creationId xmlns:p14="http://schemas.microsoft.com/office/powerpoint/2010/main" val="3902527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395536" y="1988840"/>
            <a:ext cx="8496944" cy="4680520"/>
          </a:xfrm>
        </p:spPr>
        <p:txBody>
          <a:bodyPr>
            <a:noAutofit/>
          </a:bodyPr>
          <a:lstStyle/>
          <a:p>
            <a:pPr algn="just">
              <a:buNone/>
            </a:pPr>
            <a:r>
              <a:rPr lang="pt-BR" sz="1500" dirty="0" smtClean="0">
                <a:solidFill>
                  <a:srgbClr val="002060"/>
                </a:solidFill>
                <a:latin typeface="Arial" pitchFamily="34" charset="0"/>
                <a:cs typeface="Arial" pitchFamily="34" charset="0"/>
              </a:rPr>
              <a:t>“[...] Cada centavo de gasto precisa ser lido em conformidade com o PNE, em rota de plena vinculação aos prazos de consecução das suas metas. Desse modo e muito em breve</a:t>
            </a:r>
            <a:r>
              <a:rPr lang="pt-BR" sz="1500" b="1" dirty="0" smtClean="0">
                <a:solidFill>
                  <a:srgbClr val="002060"/>
                </a:solidFill>
                <a:latin typeface="Arial" pitchFamily="34" charset="0"/>
                <a:cs typeface="Arial" pitchFamily="34" charset="0"/>
              </a:rPr>
              <a:t>, não poderemos mais admitir, por exemplo, que sejam pagos – como despesa feita à conta do FUNDEB – abonos remuneratórios aos profissionais da educação básica, sem que esteja assegurado o cumprimento do piso nacional a que se refere o art. 206, VIII da Constituição Federal e a meta 18 do Plano</a:t>
            </a:r>
            <a:r>
              <a:rPr lang="pt-BR" sz="1500" dirty="0" smtClean="0">
                <a:solidFill>
                  <a:srgbClr val="002060"/>
                </a:solidFill>
                <a:latin typeface="Arial" pitchFamily="34" charset="0"/>
                <a:cs typeface="Arial" pitchFamily="34" charset="0"/>
              </a:rPr>
              <a:t>. Aqui temos, por sinal, uma consequência bastante clara do que consideramos conteúdo material do dever “gasto mínimo” em educação.</a:t>
            </a:r>
          </a:p>
          <a:p>
            <a:pPr algn="just">
              <a:buNone/>
            </a:pPr>
            <a:r>
              <a:rPr lang="pt-BR" sz="1500" dirty="0" smtClean="0">
                <a:solidFill>
                  <a:srgbClr val="002060"/>
                </a:solidFill>
                <a:latin typeface="Arial" pitchFamily="34" charset="0"/>
                <a:cs typeface="Arial" pitchFamily="34" charset="0"/>
              </a:rPr>
              <a:t>Diante da absoluta prioridade com que o Estado deve assegurar o direito à educação para as crianças e os adolescentes, na forma do </a:t>
            </a:r>
            <a:r>
              <a:rPr lang="pt-BR" sz="1500" i="1" dirty="0" smtClean="0">
                <a:solidFill>
                  <a:srgbClr val="002060"/>
                </a:solidFill>
                <a:latin typeface="Arial" pitchFamily="34" charset="0"/>
                <a:cs typeface="Arial" pitchFamily="34" charset="0"/>
              </a:rPr>
              <a:t>caput</a:t>
            </a:r>
            <a:r>
              <a:rPr lang="pt-BR" sz="1500" dirty="0" smtClean="0">
                <a:solidFill>
                  <a:srgbClr val="002060"/>
                </a:solidFill>
                <a:latin typeface="Arial" pitchFamily="34" charset="0"/>
                <a:cs typeface="Arial" pitchFamily="34" charset="0"/>
              </a:rPr>
              <a:t> do art. 227 da CF/1988, todas as instâncias de controle da Administração Pública e, em especial, o sistema de controle externo precisam dar plena ênfase ao cumprimento do art. 10 do Plano Nacional de Educação, para que as leis orçamentárias sejam formuladas conforme esse objetivo filtro de conteúdo. </a:t>
            </a:r>
            <a:r>
              <a:rPr lang="pt-BR" sz="2000" b="1" dirty="0" smtClean="0">
                <a:solidFill>
                  <a:srgbClr val="E4931C"/>
                </a:solidFill>
                <a:latin typeface="Arial" pitchFamily="34" charset="0"/>
                <a:cs typeface="Arial" pitchFamily="34" charset="0"/>
              </a:rPr>
              <a:t>Outro “mínimo existencial”, aliás, não há para o controle dessa política pública seja na esfera judicial, seja no âmbito do controle externo ou em qualquer outra instância</a:t>
            </a:r>
            <a:r>
              <a:rPr lang="pt-BR" sz="2000" dirty="0" smtClean="0">
                <a:solidFill>
                  <a:srgbClr val="E4931C"/>
                </a:solidFill>
                <a:latin typeface="Arial" pitchFamily="34" charset="0"/>
                <a:cs typeface="Arial" pitchFamily="34" charset="0"/>
              </a:rPr>
              <a:t>.</a:t>
            </a:r>
            <a:r>
              <a:rPr lang="pt-BR" sz="1500" dirty="0" smtClean="0">
                <a:solidFill>
                  <a:srgbClr val="002060"/>
                </a:solidFill>
                <a:latin typeface="Arial" pitchFamily="34" charset="0"/>
                <a:cs typeface="Arial" pitchFamily="34" charset="0"/>
              </a:rPr>
              <a:t>”</a:t>
            </a:r>
          </a:p>
        </p:txBody>
      </p:sp>
      <p:sp>
        <p:nvSpPr>
          <p:cNvPr id="4" name="Título 3"/>
          <p:cNvSpPr>
            <a:spLocks noGrp="1"/>
          </p:cNvSpPr>
          <p:nvPr>
            <p:ph type="title"/>
          </p:nvPr>
        </p:nvSpPr>
        <p:spPr>
          <a:xfrm>
            <a:off x="107504" y="1196752"/>
            <a:ext cx="9036496" cy="360040"/>
          </a:xfrm>
        </p:spPr>
        <p:txBody>
          <a:bodyPr anchor="ctr">
            <a:noAutofit/>
          </a:bodyPr>
          <a:lstStyle/>
          <a:p>
            <a:pPr algn="ctr">
              <a:lnSpc>
                <a:spcPct val="100000"/>
              </a:lnSpc>
            </a:pPr>
            <a:r>
              <a:rPr lang="pt-BR" sz="2400" b="1" dirty="0" smtClean="0">
                <a:solidFill>
                  <a:srgbClr val="002060"/>
                </a:solidFill>
                <a:effectLst>
                  <a:outerShdw blurRad="38100" dist="38100" dir="2700000" algn="tl">
                    <a:srgbClr val="000000">
                      <a:alpha val="43137"/>
                    </a:srgbClr>
                  </a:outerShdw>
                </a:effectLst>
                <a:latin typeface="Arial Black" pitchFamily="34" charset="0"/>
              </a:rPr>
              <a:t>Controle das metas do PNE por meio do dever de gasto mínimo em MDE e da aplicação dos recursos do FUNDEB</a:t>
            </a:r>
            <a:endParaRPr lang="pt-BR" sz="2400" b="1" dirty="0">
              <a:solidFill>
                <a:srgbClr val="002060"/>
              </a:solidFill>
              <a:effectLst>
                <a:outerShdw blurRad="38100" dist="38100" dir="2700000" algn="tl">
                  <a:srgbClr val="000000">
                    <a:alpha val="43137"/>
                  </a:srgbClr>
                </a:outerShdw>
              </a:effectLst>
              <a:latin typeface="Arial Black" pitchFamily="34" charset="0"/>
            </a:endParaRPr>
          </a:p>
        </p:txBody>
      </p:sp>
      <p:graphicFrame>
        <p:nvGraphicFramePr>
          <p:cNvPr id="12" name="Tabela 11"/>
          <p:cNvGraphicFramePr>
            <a:graphicFrameLocks noGrp="1"/>
          </p:cNvGraphicFramePr>
          <p:nvPr/>
        </p:nvGraphicFramePr>
        <p:xfrm>
          <a:off x="251520" y="188640"/>
          <a:ext cx="3096344" cy="648072"/>
        </p:xfrm>
        <a:graphic>
          <a:graphicData uri="http://schemas.openxmlformats.org/drawingml/2006/table">
            <a:tbl>
              <a:tblPr/>
              <a:tblGrid>
                <a:gridCol w="1034963"/>
                <a:gridCol w="2061381"/>
              </a:tblGrid>
              <a:tr h="648072">
                <a:tc>
                  <a:txBody>
                    <a:bodyPr/>
                    <a:lstStyle/>
                    <a:p>
                      <a:pPr algn="just">
                        <a:spcAft>
                          <a:spcPts val="0"/>
                        </a:spcAft>
                      </a:pPr>
                      <a:endParaRPr lang="pt-BR" sz="1200" dirty="0">
                        <a:latin typeface="Courier New"/>
                        <a:ea typeface="Calibri"/>
                        <a:cs typeface="Times New Roman"/>
                      </a:endParaRPr>
                    </a:p>
                  </a:txBody>
                  <a:tcPr marL="44450" marR="44450" marT="0" marB="0">
                    <a:lnL>
                      <a:noFill/>
                    </a:lnL>
                    <a:lnR>
                      <a:noFill/>
                    </a:lnR>
                    <a:lnT>
                      <a:noFill/>
                    </a:lnT>
                    <a:lnB>
                      <a:noFill/>
                    </a:lnB>
                  </a:tcPr>
                </a:tc>
                <a:tc>
                  <a:txBody>
                    <a:bodyPr/>
                    <a:lstStyle/>
                    <a:p>
                      <a:pPr algn="just">
                        <a:spcAft>
                          <a:spcPts val="0"/>
                        </a:spcAft>
                      </a:pPr>
                      <a:endParaRPr lang="pt-BR" sz="400" b="1" dirty="0" smtClean="0">
                        <a:latin typeface="Arial Black"/>
                        <a:ea typeface="Calibri"/>
                        <a:cs typeface="Times New Roman"/>
                      </a:endParaRPr>
                    </a:p>
                    <a:p>
                      <a:pPr algn="just">
                        <a:spcAft>
                          <a:spcPts val="0"/>
                        </a:spcAft>
                      </a:pPr>
                      <a:r>
                        <a:rPr lang="pt-BR" sz="1000" b="1" dirty="0" smtClean="0">
                          <a:latin typeface="Arial Black"/>
                          <a:ea typeface="Calibri"/>
                          <a:cs typeface="Times New Roman"/>
                        </a:rPr>
                        <a:t>MINISTÉRIO </a:t>
                      </a:r>
                      <a:r>
                        <a:rPr lang="pt-BR" sz="1000" b="1" dirty="0">
                          <a:latin typeface="Arial Black"/>
                          <a:ea typeface="Calibri"/>
                          <a:cs typeface="Times New Roman"/>
                        </a:rPr>
                        <a:t>PÚBLICO DE CONTAS DO ESTADO DE SÃO PAULO</a:t>
                      </a:r>
                      <a:endParaRPr lang="pt-BR" sz="1000" i="1" dirty="0">
                        <a:latin typeface="Courier New"/>
                        <a:ea typeface="Calibri"/>
                        <a:cs typeface="Times New Roman"/>
                      </a:endParaRPr>
                    </a:p>
                  </a:txBody>
                  <a:tcPr marL="44450" marR="44450" marT="0" marB="0">
                    <a:lnL>
                      <a:noFill/>
                    </a:lnL>
                    <a:lnR>
                      <a:noFill/>
                    </a:lnR>
                    <a:lnT>
                      <a:noFill/>
                    </a:lnT>
                    <a:lnB>
                      <a:noFill/>
                    </a:lnB>
                  </a:tcPr>
                </a:tc>
              </a:tr>
            </a:tbl>
          </a:graphicData>
        </a:graphic>
      </p:graphicFrame>
      <p:pic>
        <p:nvPicPr>
          <p:cNvPr id="13" name="Imagem 29"/>
          <p:cNvPicPr>
            <a:picLocks noChangeAspect="1" noChangeArrowheads="1"/>
          </p:cNvPicPr>
          <p:nvPr/>
        </p:nvPicPr>
        <p:blipFill>
          <a:blip r:embed="rId2" cstate="print"/>
          <a:srcRect/>
          <a:stretch>
            <a:fillRect/>
          </a:stretch>
        </p:blipFill>
        <p:spPr bwMode="auto">
          <a:xfrm>
            <a:off x="323528" y="116632"/>
            <a:ext cx="936104" cy="720080"/>
          </a:xfrm>
          <a:prstGeom prst="rect">
            <a:avLst/>
          </a:prstGeom>
          <a:solidFill>
            <a:srgbClr val="FFFFFF"/>
          </a:solidFill>
        </p:spPr>
      </p:pic>
    </p:spTree>
    <p:extLst>
      <p:ext uri="{BB962C8B-B14F-4D97-AF65-F5344CB8AC3E}">
        <p14:creationId xmlns:p14="http://schemas.microsoft.com/office/powerpoint/2010/main" val="2161821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Espaço Reservado para Conteúdo 6"/>
          <p:cNvSpPr>
            <a:spLocks noGrp="1"/>
          </p:cNvSpPr>
          <p:nvPr>
            <p:ph idx="1"/>
          </p:nvPr>
        </p:nvSpPr>
        <p:spPr>
          <a:xfrm>
            <a:off x="611560" y="2564904"/>
            <a:ext cx="7776864" cy="4248472"/>
          </a:xfrm>
        </p:spPr>
        <p:txBody>
          <a:bodyPr>
            <a:normAutofit/>
          </a:bodyPr>
          <a:lstStyle/>
          <a:p>
            <a:pPr marL="109728" indent="0" algn="just">
              <a:buNone/>
            </a:pPr>
            <a:r>
              <a:rPr lang="pt-BR" sz="2800" dirty="0" smtClean="0">
                <a:solidFill>
                  <a:srgbClr val="002060"/>
                </a:solidFill>
                <a:latin typeface="Arial" panose="020B0604020202020204" pitchFamily="34" charset="0"/>
                <a:cs typeface="Arial" panose="020B0604020202020204" pitchFamily="34" charset="0"/>
              </a:rPr>
              <a:t>“</a:t>
            </a:r>
            <a:r>
              <a:rPr lang="pt-BR" sz="2800" dirty="0">
                <a:solidFill>
                  <a:srgbClr val="002060"/>
                </a:solidFill>
                <a:latin typeface="Arial" panose="020B0604020202020204" pitchFamily="34" charset="0"/>
                <a:cs typeface="Arial" panose="020B0604020202020204" pitchFamily="34" charset="0"/>
              </a:rPr>
              <a:t>a ocorrência de reforma constitucional que vise ao aprimoramento dos direitos e garantias fundamentais é medida desejável de atualização dos fins e preceitos da CF, mas alterações que impliquem retrocesso no estágio de proteção por eles alcançado não são admissíveis, ainda que a pretexto de limites orçamentário-financeiros</a:t>
            </a:r>
            <a:r>
              <a:rPr lang="pt-BR" sz="2800" dirty="0" smtClean="0">
                <a:solidFill>
                  <a:srgbClr val="002060"/>
                </a:solidFill>
                <a:latin typeface="Arial" panose="020B0604020202020204" pitchFamily="34" charset="0"/>
                <a:cs typeface="Arial" panose="020B0604020202020204" pitchFamily="34" charset="0"/>
              </a:rPr>
              <a:t>.” </a:t>
            </a:r>
            <a:r>
              <a:rPr lang="pt-BR" sz="2800" dirty="0">
                <a:solidFill>
                  <a:srgbClr val="002060"/>
                </a:solidFill>
                <a:latin typeface="Arial" panose="020B0604020202020204" pitchFamily="34" charset="0"/>
                <a:cs typeface="Arial" panose="020B0604020202020204" pitchFamily="34" charset="0"/>
              </a:rPr>
              <a:t>(grifo nosso)</a:t>
            </a:r>
          </a:p>
          <a:p>
            <a:pPr algn="just">
              <a:buNone/>
            </a:pPr>
            <a:endParaRPr lang="pt-BR" sz="2100" dirty="0" smtClean="0">
              <a:latin typeface="Arial" pitchFamily="34" charset="0"/>
              <a:cs typeface="Arial" pitchFamily="34" charset="0"/>
            </a:endParaRPr>
          </a:p>
        </p:txBody>
      </p:sp>
      <p:sp>
        <p:nvSpPr>
          <p:cNvPr id="4" name="Título 3"/>
          <p:cNvSpPr>
            <a:spLocks noGrp="1"/>
          </p:cNvSpPr>
          <p:nvPr>
            <p:ph type="title"/>
          </p:nvPr>
        </p:nvSpPr>
        <p:spPr>
          <a:xfrm>
            <a:off x="251520" y="1124744"/>
            <a:ext cx="8712968" cy="792088"/>
          </a:xfrm>
        </p:spPr>
        <p:txBody>
          <a:bodyPr anchor="ctr">
            <a:noAutofit/>
          </a:bodyPr>
          <a:lstStyle/>
          <a:p>
            <a:pPr algn="ctr"/>
            <a:r>
              <a:rPr lang="pt-BR" sz="2800" b="1" dirty="0" smtClean="0">
                <a:solidFill>
                  <a:srgbClr val="002060"/>
                </a:solidFill>
                <a:effectLst>
                  <a:outerShdw blurRad="38100" dist="38100" dir="2700000" algn="tl">
                    <a:srgbClr val="000000">
                      <a:alpha val="43137"/>
                    </a:srgbClr>
                  </a:outerShdw>
                </a:effectLst>
                <a:latin typeface="Arial Black" pitchFamily="34" charset="0"/>
              </a:rPr>
              <a:t>ADI 5595 e o </a:t>
            </a:r>
            <a:br>
              <a:rPr lang="pt-BR" sz="2800" b="1" dirty="0" smtClean="0">
                <a:solidFill>
                  <a:srgbClr val="002060"/>
                </a:solidFill>
                <a:effectLst>
                  <a:outerShdw blurRad="38100" dist="38100" dir="2700000" algn="tl">
                    <a:srgbClr val="000000">
                      <a:alpha val="43137"/>
                    </a:srgbClr>
                  </a:outerShdw>
                </a:effectLst>
                <a:latin typeface="Arial Black" pitchFamily="34" charset="0"/>
              </a:rPr>
            </a:br>
            <a:r>
              <a:rPr lang="pt-BR" sz="2800" b="1" dirty="0" smtClean="0">
                <a:solidFill>
                  <a:srgbClr val="002060"/>
                </a:solidFill>
                <a:effectLst>
                  <a:outerShdw blurRad="38100" dist="38100" dir="2700000" algn="tl">
                    <a:srgbClr val="000000">
                      <a:alpha val="43137"/>
                    </a:srgbClr>
                  </a:outerShdw>
                </a:effectLst>
                <a:latin typeface="Arial Black" pitchFamily="34" charset="0"/>
              </a:rPr>
              <a:t>direito a ter o custeio </a:t>
            </a:r>
            <a:br>
              <a:rPr lang="pt-BR" sz="2800" b="1" dirty="0" smtClean="0">
                <a:solidFill>
                  <a:srgbClr val="002060"/>
                </a:solidFill>
                <a:effectLst>
                  <a:outerShdw blurRad="38100" dist="38100" dir="2700000" algn="tl">
                    <a:srgbClr val="000000">
                      <a:alpha val="43137"/>
                    </a:srgbClr>
                  </a:outerShdw>
                </a:effectLst>
                <a:latin typeface="Arial Black" pitchFamily="34" charset="0"/>
              </a:rPr>
            </a:br>
            <a:r>
              <a:rPr lang="pt-BR" sz="2800" b="1" dirty="0" smtClean="0">
                <a:solidFill>
                  <a:srgbClr val="002060"/>
                </a:solidFill>
                <a:effectLst>
                  <a:outerShdw blurRad="38100" dist="38100" dir="2700000" algn="tl">
                    <a:srgbClr val="000000">
                      <a:alpha val="43137"/>
                    </a:srgbClr>
                  </a:outerShdw>
                </a:effectLst>
                <a:latin typeface="Arial Black" pitchFamily="34" charset="0"/>
              </a:rPr>
              <a:t>constitucionalmente adequado </a:t>
            </a:r>
            <a:br>
              <a:rPr lang="pt-BR" sz="2800" b="1" dirty="0" smtClean="0">
                <a:solidFill>
                  <a:srgbClr val="002060"/>
                </a:solidFill>
                <a:effectLst>
                  <a:outerShdw blurRad="38100" dist="38100" dir="2700000" algn="tl">
                    <a:srgbClr val="000000">
                      <a:alpha val="43137"/>
                    </a:srgbClr>
                  </a:outerShdw>
                </a:effectLst>
                <a:latin typeface="Arial Black" pitchFamily="34" charset="0"/>
              </a:rPr>
            </a:br>
            <a:r>
              <a:rPr lang="pt-BR" sz="2800" b="1" dirty="0" smtClean="0">
                <a:solidFill>
                  <a:srgbClr val="002060"/>
                </a:solidFill>
                <a:effectLst>
                  <a:outerShdw blurRad="38100" dist="38100" dir="2700000" algn="tl">
                    <a:srgbClr val="000000">
                      <a:alpha val="43137"/>
                    </a:srgbClr>
                  </a:outerShdw>
                </a:effectLst>
                <a:latin typeface="Arial Black" pitchFamily="34" charset="0"/>
              </a:rPr>
              <a:t>de direitos em tempos de crise fiscal</a:t>
            </a:r>
            <a:endParaRPr lang="pt-BR" sz="2800" b="1" dirty="0">
              <a:solidFill>
                <a:srgbClr val="002060"/>
              </a:solidFill>
              <a:effectLst>
                <a:outerShdw blurRad="38100" dist="38100" dir="2700000" algn="tl">
                  <a:srgbClr val="000000">
                    <a:alpha val="43137"/>
                  </a:srgbClr>
                </a:outerShdw>
              </a:effectLst>
              <a:latin typeface="Arial Black" pitchFamily="34" charset="0"/>
            </a:endParaRPr>
          </a:p>
        </p:txBody>
      </p:sp>
      <p:graphicFrame>
        <p:nvGraphicFramePr>
          <p:cNvPr id="12" name="Tabela 11"/>
          <p:cNvGraphicFramePr>
            <a:graphicFrameLocks noGrp="1"/>
          </p:cNvGraphicFramePr>
          <p:nvPr/>
        </p:nvGraphicFramePr>
        <p:xfrm>
          <a:off x="251520" y="188640"/>
          <a:ext cx="3096344" cy="648072"/>
        </p:xfrm>
        <a:graphic>
          <a:graphicData uri="http://schemas.openxmlformats.org/drawingml/2006/table">
            <a:tbl>
              <a:tblPr/>
              <a:tblGrid>
                <a:gridCol w="1034963"/>
                <a:gridCol w="2061381"/>
              </a:tblGrid>
              <a:tr h="648072">
                <a:tc>
                  <a:txBody>
                    <a:bodyPr/>
                    <a:lstStyle/>
                    <a:p>
                      <a:pPr algn="just">
                        <a:spcAft>
                          <a:spcPts val="0"/>
                        </a:spcAft>
                      </a:pPr>
                      <a:endParaRPr lang="pt-BR" sz="1200" dirty="0">
                        <a:latin typeface="Courier New"/>
                        <a:ea typeface="Calibri"/>
                        <a:cs typeface="Times New Roman"/>
                      </a:endParaRPr>
                    </a:p>
                  </a:txBody>
                  <a:tcPr marL="44450" marR="44450" marT="0" marB="0">
                    <a:lnL>
                      <a:noFill/>
                    </a:lnL>
                    <a:lnR>
                      <a:noFill/>
                    </a:lnR>
                    <a:lnT>
                      <a:noFill/>
                    </a:lnT>
                    <a:lnB>
                      <a:noFill/>
                    </a:lnB>
                  </a:tcPr>
                </a:tc>
                <a:tc>
                  <a:txBody>
                    <a:bodyPr/>
                    <a:lstStyle/>
                    <a:p>
                      <a:pPr algn="just">
                        <a:spcAft>
                          <a:spcPts val="0"/>
                        </a:spcAft>
                      </a:pPr>
                      <a:endParaRPr lang="pt-BR" sz="400" b="1" dirty="0" smtClean="0">
                        <a:latin typeface="Arial Black"/>
                        <a:ea typeface="Calibri"/>
                        <a:cs typeface="Times New Roman"/>
                      </a:endParaRPr>
                    </a:p>
                    <a:p>
                      <a:pPr algn="just">
                        <a:spcAft>
                          <a:spcPts val="0"/>
                        </a:spcAft>
                      </a:pPr>
                      <a:r>
                        <a:rPr lang="pt-BR" sz="1000" b="1" dirty="0" smtClean="0">
                          <a:latin typeface="Arial Black"/>
                          <a:ea typeface="Calibri"/>
                          <a:cs typeface="Times New Roman"/>
                        </a:rPr>
                        <a:t>MINISTÉRIO </a:t>
                      </a:r>
                      <a:r>
                        <a:rPr lang="pt-BR" sz="1000" b="1" dirty="0">
                          <a:latin typeface="Arial Black"/>
                          <a:ea typeface="Calibri"/>
                          <a:cs typeface="Times New Roman"/>
                        </a:rPr>
                        <a:t>PÚBLICO DE CONTAS DO ESTADO DE SÃO PAULO</a:t>
                      </a:r>
                      <a:endParaRPr lang="pt-BR" sz="1000" i="1" dirty="0">
                        <a:latin typeface="Courier New"/>
                        <a:ea typeface="Calibri"/>
                        <a:cs typeface="Times New Roman"/>
                      </a:endParaRPr>
                    </a:p>
                  </a:txBody>
                  <a:tcPr marL="44450" marR="44450" marT="0" marB="0">
                    <a:lnL>
                      <a:noFill/>
                    </a:lnL>
                    <a:lnR>
                      <a:noFill/>
                    </a:lnR>
                    <a:lnT>
                      <a:noFill/>
                    </a:lnT>
                    <a:lnB>
                      <a:noFill/>
                    </a:lnB>
                  </a:tcPr>
                </a:tc>
              </a:tr>
            </a:tbl>
          </a:graphicData>
        </a:graphic>
      </p:graphicFrame>
      <p:pic>
        <p:nvPicPr>
          <p:cNvPr id="13" name="Imagem 29"/>
          <p:cNvPicPr>
            <a:picLocks noChangeAspect="1" noChangeArrowheads="1"/>
          </p:cNvPicPr>
          <p:nvPr/>
        </p:nvPicPr>
        <p:blipFill>
          <a:blip r:embed="rId3" cstate="print"/>
          <a:srcRect/>
          <a:stretch>
            <a:fillRect/>
          </a:stretch>
        </p:blipFill>
        <p:spPr bwMode="auto">
          <a:xfrm>
            <a:off x="323528" y="116632"/>
            <a:ext cx="936104" cy="720080"/>
          </a:xfrm>
          <a:prstGeom prst="rect">
            <a:avLst/>
          </a:prstGeom>
          <a:solidFill>
            <a:srgbClr val="FFFFFF"/>
          </a:solidFill>
        </p:spPr>
      </p:pic>
    </p:spTree>
    <p:extLst>
      <p:ext uri="{BB962C8B-B14F-4D97-AF65-F5344CB8AC3E}">
        <p14:creationId xmlns:p14="http://schemas.microsoft.com/office/powerpoint/2010/main" val="36843471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Espaço Reservado para Conteúdo 6"/>
          <p:cNvSpPr>
            <a:spLocks noGrp="1"/>
          </p:cNvSpPr>
          <p:nvPr>
            <p:ph idx="1"/>
          </p:nvPr>
        </p:nvSpPr>
        <p:spPr>
          <a:xfrm>
            <a:off x="251520" y="2348880"/>
            <a:ext cx="8712968" cy="4464496"/>
          </a:xfrm>
        </p:spPr>
        <p:txBody>
          <a:bodyPr>
            <a:normAutofit fontScale="77500" lnSpcReduction="20000"/>
          </a:bodyPr>
          <a:lstStyle/>
          <a:p>
            <a:pPr marL="109728" indent="0" algn="just">
              <a:buNone/>
            </a:pPr>
            <a:r>
              <a:rPr lang="pt-PT" sz="3200" dirty="0">
                <a:solidFill>
                  <a:srgbClr val="002060"/>
                </a:solidFill>
                <a:latin typeface="Arial" panose="020B0604020202020204" pitchFamily="34" charset="0"/>
                <a:cs typeface="Arial" panose="020B0604020202020204" pitchFamily="34" charset="0"/>
              </a:rPr>
              <a:t>O dever estatal na consecução das políticas públicas de saúde e educação é processado na justa fronteira da proporcionalidade entre receitas e despesas que os pisos constitucionais asseguram. </a:t>
            </a:r>
            <a:endParaRPr lang="pt-PT" sz="3200" dirty="0" smtClean="0">
              <a:solidFill>
                <a:srgbClr val="002060"/>
              </a:solidFill>
              <a:latin typeface="Arial" panose="020B0604020202020204" pitchFamily="34" charset="0"/>
              <a:cs typeface="Arial" panose="020B0604020202020204" pitchFamily="34" charset="0"/>
            </a:endParaRPr>
          </a:p>
          <a:p>
            <a:pPr marL="109728" indent="0" algn="just">
              <a:buNone/>
            </a:pPr>
            <a:r>
              <a:rPr lang="pt-PT" sz="3200" dirty="0" smtClean="0">
                <a:solidFill>
                  <a:srgbClr val="002060"/>
                </a:solidFill>
                <a:latin typeface="Arial" panose="020B0604020202020204" pitchFamily="34" charset="0"/>
                <a:cs typeface="Arial" panose="020B0604020202020204" pitchFamily="34" charset="0"/>
              </a:rPr>
              <a:t>Os cidadãos</a:t>
            </a:r>
            <a:r>
              <a:rPr lang="pt-PT" sz="3200" dirty="0">
                <a:solidFill>
                  <a:srgbClr val="002060"/>
                </a:solidFill>
                <a:latin typeface="Arial" panose="020B0604020202020204" pitchFamily="34" charset="0"/>
                <a:cs typeface="Arial" panose="020B0604020202020204" pitchFamily="34" charset="0"/>
              </a:rPr>
              <a:t>, por sua vez, possuem </a:t>
            </a:r>
            <a:r>
              <a:rPr lang="pt-PT" sz="3200" b="1" dirty="0">
                <a:solidFill>
                  <a:srgbClr val="002060"/>
                </a:solidFill>
                <a:latin typeface="Arial" panose="020B0604020202020204" pitchFamily="34" charset="0"/>
                <a:cs typeface="Arial" panose="020B0604020202020204" pitchFamily="34" charset="0"/>
              </a:rPr>
              <a:t>direito subjetivo público à educação básica obrigatória e ao </a:t>
            </a:r>
            <a:r>
              <a:rPr lang="pt-BR" sz="3200" b="1" dirty="0">
                <a:solidFill>
                  <a:srgbClr val="002060"/>
                </a:solidFill>
                <a:latin typeface="Arial" panose="020B0604020202020204" pitchFamily="34" charset="0"/>
                <a:cs typeface="Arial" panose="020B0604020202020204" pitchFamily="34" charset="0"/>
              </a:rPr>
              <a:t>acesso universal, integral e igualitário às ações e serviços públicos de saúde</a:t>
            </a:r>
            <a:r>
              <a:rPr lang="pt-PT" sz="3200" dirty="0">
                <a:solidFill>
                  <a:srgbClr val="002060"/>
                </a:solidFill>
                <a:latin typeface="Arial" panose="020B0604020202020204" pitchFamily="34" charset="0"/>
                <a:cs typeface="Arial" panose="020B0604020202020204" pitchFamily="34" charset="0"/>
              </a:rPr>
              <a:t>.</a:t>
            </a:r>
            <a:endParaRPr lang="pt-BR" sz="3200" dirty="0">
              <a:solidFill>
                <a:srgbClr val="002060"/>
              </a:solidFill>
              <a:latin typeface="Arial" panose="020B0604020202020204" pitchFamily="34" charset="0"/>
              <a:cs typeface="Arial" panose="020B0604020202020204" pitchFamily="34" charset="0"/>
            </a:endParaRPr>
          </a:p>
          <a:p>
            <a:pPr marL="109728" indent="0" algn="just">
              <a:buNone/>
            </a:pPr>
            <a:r>
              <a:rPr lang="pt-PT" sz="3200" dirty="0">
                <a:solidFill>
                  <a:srgbClr val="002060"/>
                </a:solidFill>
                <a:latin typeface="Arial" panose="020B0604020202020204" pitchFamily="34" charset="0"/>
                <a:cs typeface="Arial" panose="020B0604020202020204" pitchFamily="34" charset="0"/>
              </a:rPr>
              <a:t>Pensar em sentido diverso levará a sociedade brasileira a experimentar, em curto espaço de tempo, a paulatina </a:t>
            </a:r>
            <a:r>
              <a:rPr lang="pt-PT" sz="3200" b="1" dirty="0">
                <a:solidFill>
                  <a:srgbClr val="E86718"/>
                </a:solidFill>
                <a:latin typeface="Arial" panose="020B0604020202020204" pitchFamily="34" charset="0"/>
                <a:cs typeface="Arial" panose="020B0604020202020204" pitchFamily="34" charset="0"/>
              </a:rPr>
              <a:t>conversão dos pisos constitucionais que amparam tais direitos fundamentais em volumes cada vez mais significativos de </a:t>
            </a:r>
            <a:r>
              <a:rPr lang="pt-PT" sz="3200" b="1" u="sng" dirty="0">
                <a:solidFill>
                  <a:srgbClr val="FF0000"/>
                </a:solidFill>
                <a:latin typeface="Arial" panose="020B0604020202020204" pitchFamily="34" charset="0"/>
                <a:cs typeface="Arial" panose="020B0604020202020204" pitchFamily="34" charset="0"/>
              </a:rPr>
              <a:t>precatórios judiciais</a:t>
            </a:r>
            <a:r>
              <a:rPr lang="pt-PT" sz="3200" dirty="0">
                <a:solidFill>
                  <a:srgbClr val="002060"/>
                </a:solidFill>
                <a:latin typeface="Arial" panose="020B0604020202020204" pitchFamily="34" charset="0"/>
                <a:cs typeface="Arial" panose="020B0604020202020204" pitchFamily="34" charset="0"/>
              </a:rPr>
              <a:t>.</a:t>
            </a:r>
            <a:endParaRPr lang="pt-BR" sz="2400" dirty="0" smtClean="0">
              <a:solidFill>
                <a:srgbClr val="002060"/>
              </a:solidFill>
              <a:latin typeface="Arial" pitchFamily="34" charset="0"/>
              <a:cs typeface="Arial" pitchFamily="34" charset="0"/>
            </a:endParaRPr>
          </a:p>
          <a:p>
            <a:pPr algn="just">
              <a:buNone/>
            </a:pPr>
            <a:endParaRPr lang="pt-BR" sz="2100" dirty="0" smtClean="0">
              <a:latin typeface="Arial" pitchFamily="34" charset="0"/>
              <a:cs typeface="Arial" pitchFamily="34" charset="0"/>
            </a:endParaRPr>
          </a:p>
        </p:txBody>
      </p:sp>
      <p:sp>
        <p:nvSpPr>
          <p:cNvPr id="4" name="Título 3"/>
          <p:cNvSpPr>
            <a:spLocks noGrp="1"/>
          </p:cNvSpPr>
          <p:nvPr>
            <p:ph type="title"/>
          </p:nvPr>
        </p:nvSpPr>
        <p:spPr>
          <a:xfrm>
            <a:off x="303137" y="908720"/>
            <a:ext cx="8712968" cy="1152128"/>
          </a:xfrm>
        </p:spPr>
        <p:txBody>
          <a:bodyPr anchor="ctr">
            <a:noAutofit/>
          </a:bodyPr>
          <a:lstStyle/>
          <a:p>
            <a:pPr algn="ctr"/>
            <a:r>
              <a:rPr lang="pt-BR" sz="2800" b="1" dirty="0" smtClean="0">
                <a:solidFill>
                  <a:srgbClr val="002060"/>
                </a:solidFill>
                <a:effectLst>
                  <a:outerShdw blurRad="38100" dist="38100" dir="2700000" algn="tl">
                    <a:srgbClr val="000000">
                      <a:alpha val="43137"/>
                    </a:srgbClr>
                  </a:outerShdw>
                </a:effectLst>
                <a:latin typeface="Arial Black" pitchFamily="34" charset="0"/>
              </a:rPr>
              <a:t>Mudança de indexador dos pisos em educação e saúde em tempos de EC 95/2016: risco fiscal e insegurança jurídica</a:t>
            </a:r>
            <a:endParaRPr lang="pt-BR" sz="2800" b="1" dirty="0">
              <a:solidFill>
                <a:srgbClr val="002060"/>
              </a:solidFill>
              <a:effectLst>
                <a:outerShdw blurRad="38100" dist="38100" dir="2700000" algn="tl">
                  <a:srgbClr val="000000">
                    <a:alpha val="43137"/>
                  </a:srgbClr>
                </a:outerShdw>
              </a:effectLst>
              <a:latin typeface="Arial Black" pitchFamily="34" charset="0"/>
            </a:endParaRPr>
          </a:p>
        </p:txBody>
      </p:sp>
      <p:graphicFrame>
        <p:nvGraphicFramePr>
          <p:cNvPr id="12" name="Tabela 11"/>
          <p:cNvGraphicFramePr>
            <a:graphicFrameLocks noGrp="1"/>
          </p:cNvGraphicFramePr>
          <p:nvPr/>
        </p:nvGraphicFramePr>
        <p:xfrm>
          <a:off x="251520" y="188640"/>
          <a:ext cx="3096344" cy="648072"/>
        </p:xfrm>
        <a:graphic>
          <a:graphicData uri="http://schemas.openxmlformats.org/drawingml/2006/table">
            <a:tbl>
              <a:tblPr/>
              <a:tblGrid>
                <a:gridCol w="1034963"/>
                <a:gridCol w="2061381"/>
              </a:tblGrid>
              <a:tr h="648072">
                <a:tc>
                  <a:txBody>
                    <a:bodyPr/>
                    <a:lstStyle/>
                    <a:p>
                      <a:pPr algn="just">
                        <a:spcAft>
                          <a:spcPts val="0"/>
                        </a:spcAft>
                      </a:pPr>
                      <a:endParaRPr lang="pt-BR" sz="1200" dirty="0">
                        <a:latin typeface="Courier New"/>
                        <a:ea typeface="Calibri"/>
                        <a:cs typeface="Times New Roman"/>
                      </a:endParaRPr>
                    </a:p>
                  </a:txBody>
                  <a:tcPr marL="44450" marR="44450" marT="0" marB="0">
                    <a:lnL>
                      <a:noFill/>
                    </a:lnL>
                    <a:lnR>
                      <a:noFill/>
                    </a:lnR>
                    <a:lnT>
                      <a:noFill/>
                    </a:lnT>
                    <a:lnB>
                      <a:noFill/>
                    </a:lnB>
                  </a:tcPr>
                </a:tc>
                <a:tc>
                  <a:txBody>
                    <a:bodyPr/>
                    <a:lstStyle/>
                    <a:p>
                      <a:pPr algn="just">
                        <a:spcAft>
                          <a:spcPts val="0"/>
                        </a:spcAft>
                      </a:pPr>
                      <a:endParaRPr lang="pt-BR" sz="400" b="1" dirty="0" smtClean="0">
                        <a:latin typeface="Arial Black"/>
                        <a:ea typeface="Calibri"/>
                        <a:cs typeface="Times New Roman"/>
                      </a:endParaRPr>
                    </a:p>
                    <a:p>
                      <a:pPr algn="just">
                        <a:spcAft>
                          <a:spcPts val="0"/>
                        </a:spcAft>
                      </a:pPr>
                      <a:r>
                        <a:rPr lang="pt-BR" sz="1000" b="1" dirty="0" smtClean="0">
                          <a:latin typeface="Arial Black"/>
                          <a:ea typeface="Calibri"/>
                          <a:cs typeface="Times New Roman"/>
                        </a:rPr>
                        <a:t>MINISTÉRIO </a:t>
                      </a:r>
                      <a:r>
                        <a:rPr lang="pt-BR" sz="1000" b="1" dirty="0">
                          <a:latin typeface="Arial Black"/>
                          <a:ea typeface="Calibri"/>
                          <a:cs typeface="Times New Roman"/>
                        </a:rPr>
                        <a:t>PÚBLICO DE CONTAS DO ESTADO DE SÃO PAULO</a:t>
                      </a:r>
                      <a:endParaRPr lang="pt-BR" sz="1000" i="1" dirty="0">
                        <a:latin typeface="Courier New"/>
                        <a:ea typeface="Calibri"/>
                        <a:cs typeface="Times New Roman"/>
                      </a:endParaRPr>
                    </a:p>
                  </a:txBody>
                  <a:tcPr marL="44450" marR="44450" marT="0" marB="0">
                    <a:lnL>
                      <a:noFill/>
                    </a:lnL>
                    <a:lnR>
                      <a:noFill/>
                    </a:lnR>
                    <a:lnT>
                      <a:noFill/>
                    </a:lnT>
                    <a:lnB>
                      <a:noFill/>
                    </a:lnB>
                  </a:tcPr>
                </a:tc>
              </a:tr>
            </a:tbl>
          </a:graphicData>
        </a:graphic>
      </p:graphicFrame>
      <p:pic>
        <p:nvPicPr>
          <p:cNvPr id="13" name="Imagem 29"/>
          <p:cNvPicPr>
            <a:picLocks noChangeAspect="1" noChangeArrowheads="1"/>
          </p:cNvPicPr>
          <p:nvPr/>
        </p:nvPicPr>
        <p:blipFill>
          <a:blip r:embed="rId3" cstate="print"/>
          <a:srcRect/>
          <a:stretch>
            <a:fillRect/>
          </a:stretch>
        </p:blipFill>
        <p:spPr bwMode="auto">
          <a:xfrm>
            <a:off x="323528" y="116632"/>
            <a:ext cx="936104" cy="720080"/>
          </a:xfrm>
          <a:prstGeom prst="rect">
            <a:avLst/>
          </a:prstGeom>
          <a:solidFill>
            <a:srgbClr val="FFFFFF"/>
          </a:solid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64033" y="188640"/>
            <a:ext cx="8687941" cy="576064"/>
          </a:xfrm>
        </p:spPr>
        <p:txBody>
          <a:bodyPr>
            <a:normAutofit/>
          </a:bodyPr>
          <a:lstStyle/>
          <a:p>
            <a:pPr algn="ctr"/>
            <a:r>
              <a:rPr lang="pt-BR" sz="3000" dirty="0">
                <a:solidFill>
                  <a:srgbClr val="CD6815"/>
                </a:solidFill>
                <a:latin typeface="Arial Black" panose="020B0A04020102020204" pitchFamily="34" charset="0"/>
                <a:cs typeface="Arial" panose="020B0604020202020204" pitchFamily="34" charset="0"/>
              </a:rPr>
              <a:t>Consequências da Emenda 95/2016</a:t>
            </a:r>
          </a:p>
        </p:txBody>
      </p:sp>
      <p:pic>
        <p:nvPicPr>
          <p:cNvPr id="2050" name="Picture 2" descr="C:\Users\egraziane\Documents\Efeitos da Emenda 95 2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6712"/>
            <a:ext cx="8712968"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229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Espaço Reservado para Conteúdo 6"/>
          <p:cNvSpPr>
            <a:spLocks noGrp="1"/>
          </p:cNvSpPr>
          <p:nvPr>
            <p:ph idx="1"/>
          </p:nvPr>
        </p:nvSpPr>
        <p:spPr>
          <a:xfrm>
            <a:off x="251520" y="2132856"/>
            <a:ext cx="8712968" cy="4680520"/>
          </a:xfrm>
        </p:spPr>
        <p:txBody>
          <a:bodyPr>
            <a:normAutofit lnSpcReduction="10000"/>
          </a:bodyPr>
          <a:lstStyle/>
          <a:p>
            <a:pPr marL="109728" indent="0" algn="just">
              <a:spcAft>
                <a:spcPts val="600"/>
              </a:spcAft>
              <a:buNone/>
            </a:pPr>
            <a:r>
              <a:rPr lang="pt-BR" sz="1600" dirty="0">
                <a:solidFill>
                  <a:srgbClr val="002060"/>
                </a:solidFill>
                <a:latin typeface="Arial" panose="020B0604020202020204" pitchFamily="34" charset="0"/>
                <a:cs typeface="Arial" panose="020B0604020202020204" pitchFamily="34" charset="0"/>
                <a:hlinkClick r:id="rId3"/>
              </a:rPr>
              <a:t>http://</a:t>
            </a:r>
            <a:r>
              <a:rPr lang="pt-BR" sz="1600" dirty="0" smtClean="0">
                <a:solidFill>
                  <a:srgbClr val="002060"/>
                </a:solidFill>
                <a:latin typeface="Arial" panose="020B0604020202020204" pitchFamily="34" charset="0"/>
                <a:cs typeface="Arial" panose="020B0604020202020204" pitchFamily="34" charset="0"/>
                <a:hlinkClick r:id="rId3"/>
              </a:rPr>
              <a:t>www.stf.jus.br/arquivo/cms/noticiaNoticiaStf/anexo/ACO648EF.pdf</a:t>
            </a:r>
            <a:r>
              <a:rPr lang="pt-BR" sz="1600" dirty="0" smtClean="0">
                <a:solidFill>
                  <a:srgbClr val="002060"/>
                </a:solidFill>
                <a:latin typeface="Arial" panose="020B0604020202020204" pitchFamily="34" charset="0"/>
                <a:cs typeface="Arial" panose="020B0604020202020204" pitchFamily="34" charset="0"/>
              </a:rPr>
              <a:t> </a:t>
            </a:r>
            <a:endParaRPr lang="pt-BR" sz="1600" dirty="0">
              <a:solidFill>
                <a:srgbClr val="002060"/>
              </a:solidFill>
              <a:latin typeface="Arial" panose="020B0604020202020204" pitchFamily="34" charset="0"/>
              <a:cs typeface="Arial" panose="020B0604020202020204" pitchFamily="34" charset="0"/>
            </a:endParaRPr>
          </a:p>
          <a:p>
            <a:pPr marL="109728" indent="0" algn="just">
              <a:spcAft>
                <a:spcPts val="600"/>
              </a:spcAft>
              <a:buNone/>
            </a:pPr>
            <a:r>
              <a:rPr lang="pt-BR" sz="1600" dirty="0" smtClean="0">
                <a:solidFill>
                  <a:srgbClr val="002060"/>
                </a:solidFill>
                <a:latin typeface="Arial" panose="020B0604020202020204" pitchFamily="34" charset="0"/>
                <a:cs typeface="Arial" panose="020B0604020202020204" pitchFamily="34" charset="0"/>
              </a:rPr>
              <a:t>“Portanto</a:t>
            </a:r>
            <a:r>
              <a:rPr lang="pt-BR" sz="1600" dirty="0">
                <a:solidFill>
                  <a:srgbClr val="002060"/>
                </a:solidFill>
                <a:latin typeface="Arial" panose="020B0604020202020204" pitchFamily="34" charset="0"/>
                <a:cs typeface="Arial" panose="020B0604020202020204" pitchFamily="34" charset="0"/>
              </a:rPr>
              <a:t>, com base nessas opiniões técnicas e no que já expus, em sede monocrática, nas </a:t>
            </a:r>
            <a:r>
              <a:rPr lang="pt-BR" sz="1600" dirty="0" err="1">
                <a:solidFill>
                  <a:srgbClr val="002060"/>
                </a:solidFill>
                <a:latin typeface="Arial" panose="020B0604020202020204" pitchFamily="34" charset="0"/>
                <a:cs typeface="Arial" panose="020B0604020202020204" pitchFamily="34" charset="0"/>
              </a:rPr>
              <a:t>ACOs</a:t>
            </a:r>
            <a:r>
              <a:rPr lang="pt-BR" sz="1600" dirty="0">
                <a:solidFill>
                  <a:srgbClr val="002060"/>
                </a:solidFill>
                <a:latin typeface="Arial" panose="020B0604020202020204" pitchFamily="34" charset="0"/>
                <a:cs typeface="Arial" panose="020B0604020202020204" pitchFamily="34" charset="0"/>
              </a:rPr>
              <a:t> 683, 701 e 722, de minha relatoria, reitero convicção no sentido da ilegalidade do Decreto 2.264/1997 na medida em que extravasou da delegação legal oriunda do §1º do art. 6º da Lei 9.424/1996, subvertendo a lógica federativa e solidária da norma. Sendo assim, merece guarida a demanda de recálculo do Valor Mínimo Nacional por Aluno e consequente indenização aos Autores decorrente do montante pago a menor a título de complementação pela Ré no período de vigência do Fundef, isto é, os exercícios financeiros de 1998 a </a:t>
            </a:r>
            <a:r>
              <a:rPr lang="pt-BR" sz="1600" dirty="0" smtClean="0">
                <a:solidFill>
                  <a:srgbClr val="002060"/>
                </a:solidFill>
                <a:latin typeface="Arial" panose="020B0604020202020204" pitchFamily="34" charset="0"/>
                <a:cs typeface="Arial" panose="020B0604020202020204" pitchFamily="34" charset="0"/>
              </a:rPr>
              <a:t>2007. [...]</a:t>
            </a:r>
          </a:p>
          <a:p>
            <a:pPr marL="109728" indent="0" algn="just">
              <a:spcAft>
                <a:spcPts val="600"/>
              </a:spcAft>
              <a:buNone/>
            </a:pPr>
            <a:r>
              <a:rPr lang="pt-BR" sz="1600" dirty="0">
                <a:solidFill>
                  <a:srgbClr val="002060"/>
                </a:solidFill>
                <a:latin typeface="Arial" panose="020B0604020202020204" pitchFamily="34" charset="0"/>
                <a:cs typeface="Arial" panose="020B0604020202020204" pitchFamily="34" charset="0"/>
              </a:rPr>
              <a:t>Ante o exposto, acompanha-se o ministro Relator quanto à cognição das demandas, porém diverge-se para dar procedência às presentes ações cíveis originárias, com a finalidade a condenar a parte Ré ao pagamento indenizatório da diferença entre os valores de complementação devidos orçados com espeque no Decreto 2.264/1997 e na fórmula de cálculo apresentada pelas partes Autoras, durante os exercícios financeiros de 1998 a 2007. De pronto, impende ressaltar que o adimplemento das referidas obrigações por parte da União e respectiva disponibilidade financeira aos Autores vinculam-se à finalidade constitucional de promoção do direito à educação, única possibilidade de dispêndio dessas verbas públicas</a:t>
            </a:r>
            <a:r>
              <a:rPr lang="pt-BR" sz="1600" dirty="0" smtClean="0">
                <a:solidFill>
                  <a:srgbClr val="002060"/>
                </a:solidFill>
                <a:latin typeface="Arial" panose="020B0604020202020204" pitchFamily="34" charset="0"/>
                <a:cs typeface="Arial" panose="020B0604020202020204" pitchFamily="34" charset="0"/>
              </a:rPr>
              <a:t>.”</a:t>
            </a:r>
            <a:endParaRPr lang="pt-BR" sz="1600" dirty="0">
              <a:solidFill>
                <a:srgbClr val="002060"/>
              </a:solidFill>
              <a:latin typeface="Arial" panose="020B0604020202020204" pitchFamily="34" charset="0"/>
              <a:cs typeface="Arial" panose="020B0604020202020204" pitchFamily="34" charset="0"/>
            </a:endParaRPr>
          </a:p>
        </p:txBody>
      </p:sp>
      <p:sp>
        <p:nvSpPr>
          <p:cNvPr id="4" name="Título 3"/>
          <p:cNvSpPr>
            <a:spLocks noGrp="1"/>
          </p:cNvSpPr>
          <p:nvPr>
            <p:ph type="title"/>
          </p:nvPr>
        </p:nvSpPr>
        <p:spPr>
          <a:xfrm>
            <a:off x="300872" y="821017"/>
            <a:ext cx="8712968" cy="1152128"/>
          </a:xfrm>
        </p:spPr>
        <p:txBody>
          <a:bodyPr anchor="ctr">
            <a:noAutofit/>
          </a:bodyPr>
          <a:lstStyle/>
          <a:p>
            <a:pPr algn="ctr"/>
            <a:r>
              <a:rPr lang="pt-BR" sz="2500" dirty="0" smtClean="0">
                <a:solidFill>
                  <a:srgbClr val="002060"/>
                </a:solidFill>
                <a:effectLst>
                  <a:outerShdw blurRad="38100" dist="38100" dir="2700000" algn="tl">
                    <a:srgbClr val="000000">
                      <a:alpha val="43137"/>
                    </a:srgbClr>
                  </a:outerShdw>
                </a:effectLst>
                <a:latin typeface="Arial Black" pitchFamily="34" charset="0"/>
              </a:rPr>
              <a:t>Complementação da União ao Fundef – Valor Mínimo Nacional por Aluno</a:t>
            </a:r>
            <a:endParaRPr lang="pt-BR" sz="2500" b="1" dirty="0">
              <a:solidFill>
                <a:srgbClr val="002060"/>
              </a:solidFill>
              <a:effectLst>
                <a:outerShdw blurRad="38100" dist="38100" dir="2700000" algn="tl">
                  <a:srgbClr val="000000">
                    <a:alpha val="43137"/>
                  </a:srgbClr>
                </a:outerShdw>
              </a:effectLst>
              <a:latin typeface="Arial Black" pitchFamily="34" charset="0"/>
            </a:endParaRPr>
          </a:p>
        </p:txBody>
      </p:sp>
      <p:graphicFrame>
        <p:nvGraphicFramePr>
          <p:cNvPr id="12" name="Tabela 11"/>
          <p:cNvGraphicFramePr>
            <a:graphicFrameLocks noGrp="1"/>
          </p:cNvGraphicFramePr>
          <p:nvPr/>
        </p:nvGraphicFramePr>
        <p:xfrm>
          <a:off x="251520" y="188640"/>
          <a:ext cx="3096344" cy="648072"/>
        </p:xfrm>
        <a:graphic>
          <a:graphicData uri="http://schemas.openxmlformats.org/drawingml/2006/table">
            <a:tbl>
              <a:tblPr/>
              <a:tblGrid>
                <a:gridCol w="1034963"/>
                <a:gridCol w="2061381"/>
              </a:tblGrid>
              <a:tr h="648072">
                <a:tc>
                  <a:txBody>
                    <a:bodyPr/>
                    <a:lstStyle/>
                    <a:p>
                      <a:pPr algn="just">
                        <a:spcAft>
                          <a:spcPts val="0"/>
                        </a:spcAft>
                      </a:pPr>
                      <a:endParaRPr lang="pt-BR" sz="1200" dirty="0">
                        <a:latin typeface="Courier New"/>
                        <a:ea typeface="Calibri"/>
                        <a:cs typeface="Times New Roman"/>
                      </a:endParaRPr>
                    </a:p>
                  </a:txBody>
                  <a:tcPr marL="44450" marR="44450" marT="0" marB="0">
                    <a:lnL>
                      <a:noFill/>
                    </a:lnL>
                    <a:lnR>
                      <a:noFill/>
                    </a:lnR>
                    <a:lnT>
                      <a:noFill/>
                    </a:lnT>
                    <a:lnB>
                      <a:noFill/>
                    </a:lnB>
                  </a:tcPr>
                </a:tc>
                <a:tc>
                  <a:txBody>
                    <a:bodyPr/>
                    <a:lstStyle/>
                    <a:p>
                      <a:pPr algn="just">
                        <a:spcAft>
                          <a:spcPts val="0"/>
                        </a:spcAft>
                      </a:pPr>
                      <a:endParaRPr lang="pt-BR" sz="400" b="1" dirty="0" smtClean="0">
                        <a:latin typeface="Arial Black"/>
                        <a:ea typeface="Calibri"/>
                        <a:cs typeface="Times New Roman"/>
                      </a:endParaRPr>
                    </a:p>
                    <a:p>
                      <a:pPr algn="just">
                        <a:spcAft>
                          <a:spcPts val="0"/>
                        </a:spcAft>
                      </a:pPr>
                      <a:r>
                        <a:rPr lang="pt-BR" sz="1000" b="1" dirty="0" smtClean="0">
                          <a:latin typeface="Arial Black"/>
                          <a:ea typeface="Calibri"/>
                          <a:cs typeface="Times New Roman"/>
                        </a:rPr>
                        <a:t>MINISTÉRIO </a:t>
                      </a:r>
                      <a:r>
                        <a:rPr lang="pt-BR" sz="1000" b="1" dirty="0">
                          <a:latin typeface="Arial Black"/>
                          <a:ea typeface="Calibri"/>
                          <a:cs typeface="Times New Roman"/>
                        </a:rPr>
                        <a:t>PÚBLICO DE CONTAS DO ESTADO DE SÃO PAULO</a:t>
                      </a:r>
                      <a:endParaRPr lang="pt-BR" sz="1000" i="1" dirty="0">
                        <a:latin typeface="Courier New"/>
                        <a:ea typeface="Calibri"/>
                        <a:cs typeface="Times New Roman"/>
                      </a:endParaRPr>
                    </a:p>
                  </a:txBody>
                  <a:tcPr marL="44450" marR="44450" marT="0" marB="0">
                    <a:lnL>
                      <a:noFill/>
                    </a:lnL>
                    <a:lnR>
                      <a:noFill/>
                    </a:lnR>
                    <a:lnT>
                      <a:noFill/>
                    </a:lnT>
                    <a:lnB>
                      <a:noFill/>
                    </a:lnB>
                  </a:tcPr>
                </a:tc>
              </a:tr>
            </a:tbl>
          </a:graphicData>
        </a:graphic>
      </p:graphicFrame>
      <p:pic>
        <p:nvPicPr>
          <p:cNvPr id="13" name="Imagem 29"/>
          <p:cNvPicPr>
            <a:picLocks noChangeAspect="1" noChangeArrowheads="1"/>
          </p:cNvPicPr>
          <p:nvPr/>
        </p:nvPicPr>
        <p:blipFill>
          <a:blip r:embed="rId4" cstate="print"/>
          <a:srcRect/>
          <a:stretch>
            <a:fillRect/>
          </a:stretch>
        </p:blipFill>
        <p:spPr bwMode="auto">
          <a:xfrm>
            <a:off x="323528" y="116632"/>
            <a:ext cx="936104" cy="720080"/>
          </a:xfrm>
          <a:prstGeom prst="rect">
            <a:avLst/>
          </a:prstGeom>
          <a:solidFill>
            <a:srgbClr val="FFFFFF"/>
          </a:solidFill>
        </p:spPr>
      </p:pic>
    </p:spTree>
    <p:extLst>
      <p:ext uri="{BB962C8B-B14F-4D97-AF65-F5344CB8AC3E}">
        <p14:creationId xmlns:p14="http://schemas.microsoft.com/office/powerpoint/2010/main" val="7868486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Espaço Reservado para Conteúdo 6"/>
          <p:cNvSpPr>
            <a:spLocks noGrp="1"/>
          </p:cNvSpPr>
          <p:nvPr>
            <p:ph idx="1"/>
          </p:nvPr>
        </p:nvSpPr>
        <p:spPr>
          <a:xfrm>
            <a:off x="251520" y="1700808"/>
            <a:ext cx="8712968" cy="5112568"/>
          </a:xfrm>
        </p:spPr>
        <p:txBody>
          <a:bodyPr>
            <a:normAutofit fontScale="85000" lnSpcReduction="10000"/>
          </a:bodyPr>
          <a:lstStyle/>
          <a:p>
            <a:pPr marL="109728" indent="0" algn="just">
              <a:spcAft>
                <a:spcPts val="600"/>
              </a:spcAft>
              <a:buNone/>
            </a:pPr>
            <a:r>
              <a:rPr lang="pt-BR" sz="1600" dirty="0">
                <a:solidFill>
                  <a:srgbClr val="002060"/>
                </a:solidFill>
                <a:latin typeface="Arial" panose="020B0604020202020204" pitchFamily="34" charset="0"/>
                <a:cs typeface="Arial" panose="020B0604020202020204" pitchFamily="34" charset="0"/>
                <a:hlinkClick r:id="rId3"/>
              </a:rPr>
              <a:t>http://</a:t>
            </a:r>
            <a:r>
              <a:rPr lang="pt-BR" sz="1600" dirty="0" smtClean="0">
                <a:solidFill>
                  <a:srgbClr val="002060"/>
                </a:solidFill>
                <a:latin typeface="Arial" panose="020B0604020202020204" pitchFamily="34" charset="0"/>
                <a:cs typeface="Arial" panose="020B0604020202020204" pitchFamily="34" charset="0"/>
                <a:hlinkClick r:id="rId3"/>
              </a:rPr>
              <a:t>www.stf.jus.br/arquivo/cms/noticiaNoticiaStf/anexo/ACO648EF.pdf</a:t>
            </a:r>
            <a:endParaRPr lang="pt-BR" sz="1600" dirty="0" smtClean="0">
              <a:solidFill>
                <a:srgbClr val="002060"/>
              </a:solidFill>
              <a:latin typeface="Arial" panose="020B0604020202020204" pitchFamily="34" charset="0"/>
              <a:cs typeface="Arial" panose="020B0604020202020204" pitchFamily="34" charset="0"/>
            </a:endParaRPr>
          </a:p>
          <a:p>
            <a:pPr marL="109728" indent="0" algn="just">
              <a:spcAft>
                <a:spcPts val="600"/>
              </a:spcAft>
              <a:buNone/>
            </a:pPr>
            <a:r>
              <a:rPr lang="pt-BR" sz="1600" dirty="0" smtClean="0">
                <a:solidFill>
                  <a:srgbClr val="002060"/>
                </a:solidFill>
                <a:latin typeface="Arial" panose="020B0604020202020204" pitchFamily="34" charset="0"/>
                <a:cs typeface="Arial" panose="020B0604020202020204" pitchFamily="34" charset="0"/>
              </a:rPr>
              <a:t>[...] o </a:t>
            </a:r>
            <a:r>
              <a:rPr lang="pt-BR" sz="1600" dirty="0">
                <a:solidFill>
                  <a:srgbClr val="002060"/>
                </a:solidFill>
                <a:latin typeface="Arial" panose="020B0604020202020204" pitchFamily="34" charset="0"/>
                <a:cs typeface="Arial" panose="020B0604020202020204" pitchFamily="34" charset="0"/>
              </a:rPr>
              <a:t>Tribunal de Contas da União possui o entendimento da nacionalidade da média a ser considerada para fixação do VMAA, conforme se extrai do Acórdão do Pleno 871/2002: </a:t>
            </a:r>
            <a:endParaRPr lang="pt-BR" sz="1600" dirty="0" smtClean="0">
              <a:solidFill>
                <a:srgbClr val="002060"/>
              </a:solidFill>
              <a:latin typeface="Arial" panose="020B0604020202020204" pitchFamily="34" charset="0"/>
              <a:cs typeface="Arial" panose="020B0604020202020204" pitchFamily="34" charset="0"/>
            </a:endParaRPr>
          </a:p>
          <a:p>
            <a:pPr marL="109728" indent="0" algn="just">
              <a:spcAft>
                <a:spcPts val="600"/>
              </a:spcAft>
              <a:buNone/>
            </a:pPr>
            <a:r>
              <a:rPr lang="pt-BR" sz="1600" dirty="0" smtClean="0">
                <a:solidFill>
                  <a:srgbClr val="002060"/>
                </a:solidFill>
                <a:latin typeface="Arial" panose="020B0604020202020204" pitchFamily="34" charset="0"/>
                <a:cs typeface="Arial" panose="020B0604020202020204" pitchFamily="34" charset="0"/>
              </a:rPr>
              <a:t>“</a:t>
            </a:r>
            <a:r>
              <a:rPr lang="pt-BR" sz="1600" dirty="0">
                <a:solidFill>
                  <a:srgbClr val="002060"/>
                </a:solidFill>
                <a:latin typeface="Arial" panose="020B0604020202020204" pitchFamily="34" charset="0"/>
                <a:cs typeface="Arial" panose="020B0604020202020204" pitchFamily="34" charset="0"/>
              </a:rPr>
              <a:t>8. Decisão: O Tribunal Pleno, diante das razões expostas pelo Relator, DECIDE: </a:t>
            </a:r>
            <a:endParaRPr lang="pt-BR" sz="1600" dirty="0" smtClean="0">
              <a:solidFill>
                <a:srgbClr val="002060"/>
              </a:solidFill>
              <a:latin typeface="Arial" panose="020B0604020202020204" pitchFamily="34" charset="0"/>
              <a:cs typeface="Arial" panose="020B0604020202020204" pitchFamily="34" charset="0"/>
            </a:endParaRPr>
          </a:p>
          <a:p>
            <a:pPr marL="109728" indent="0" algn="just">
              <a:spcAft>
                <a:spcPts val="600"/>
              </a:spcAft>
              <a:buNone/>
            </a:pPr>
            <a:r>
              <a:rPr lang="pt-BR" sz="1600" dirty="0" smtClean="0">
                <a:solidFill>
                  <a:srgbClr val="002060"/>
                </a:solidFill>
                <a:latin typeface="Arial" panose="020B0604020202020204" pitchFamily="34" charset="0"/>
                <a:cs typeface="Arial" panose="020B0604020202020204" pitchFamily="34" charset="0"/>
              </a:rPr>
              <a:t>8.1</a:t>
            </a:r>
            <a:r>
              <a:rPr lang="pt-BR" sz="1600" dirty="0">
                <a:solidFill>
                  <a:srgbClr val="002060"/>
                </a:solidFill>
                <a:latin typeface="Arial" panose="020B0604020202020204" pitchFamily="34" charset="0"/>
                <a:cs typeface="Arial" panose="020B0604020202020204" pitchFamily="34" charset="0"/>
              </a:rPr>
              <a:t>. - firmar entendimento de que: </a:t>
            </a:r>
            <a:endParaRPr lang="pt-BR" sz="1600" dirty="0" smtClean="0">
              <a:solidFill>
                <a:srgbClr val="002060"/>
              </a:solidFill>
              <a:latin typeface="Arial" panose="020B0604020202020204" pitchFamily="34" charset="0"/>
              <a:cs typeface="Arial" panose="020B0604020202020204" pitchFamily="34" charset="0"/>
            </a:endParaRPr>
          </a:p>
          <a:p>
            <a:pPr marL="109728" indent="0" algn="just">
              <a:spcAft>
                <a:spcPts val="600"/>
              </a:spcAft>
              <a:buNone/>
            </a:pPr>
            <a:r>
              <a:rPr lang="pt-BR" sz="1600" dirty="0" smtClean="0">
                <a:solidFill>
                  <a:srgbClr val="002060"/>
                </a:solidFill>
                <a:latin typeface="Arial" panose="020B0604020202020204" pitchFamily="34" charset="0"/>
                <a:cs typeface="Arial" panose="020B0604020202020204" pitchFamily="34" charset="0"/>
              </a:rPr>
              <a:t>8.1.1 </a:t>
            </a:r>
            <a:r>
              <a:rPr lang="pt-BR" sz="1600" dirty="0">
                <a:solidFill>
                  <a:srgbClr val="002060"/>
                </a:solidFill>
                <a:latin typeface="Arial" panose="020B0604020202020204" pitchFamily="34" charset="0"/>
                <a:cs typeface="Arial" panose="020B0604020202020204" pitchFamily="34" charset="0"/>
              </a:rPr>
              <a:t>- o Padrão Mínimo de Qualidade de Ensino a que se refere o § 1° do art. 211 da Constituição Federal e o § 4° do art. 60 do Ato das Disposições Constitucionais Transitórias deve atender à definição contida no art. 4°, IX, da LDB e aos parâmetros estabelecidos no art. 13 da Lei n° 9.424/96; </a:t>
            </a:r>
            <a:endParaRPr lang="pt-BR" sz="1600" dirty="0" smtClean="0">
              <a:solidFill>
                <a:srgbClr val="002060"/>
              </a:solidFill>
              <a:latin typeface="Arial" panose="020B0604020202020204" pitchFamily="34" charset="0"/>
              <a:cs typeface="Arial" panose="020B0604020202020204" pitchFamily="34" charset="0"/>
            </a:endParaRPr>
          </a:p>
          <a:p>
            <a:pPr marL="109728" indent="0" algn="just">
              <a:spcAft>
                <a:spcPts val="600"/>
              </a:spcAft>
              <a:buNone/>
            </a:pPr>
            <a:r>
              <a:rPr lang="pt-BR" sz="1600" dirty="0" smtClean="0">
                <a:solidFill>
                  <a:srgbClr val="002060"/>
                </a:solidFill>
                <a:latin typeface="Arial" panose="020B0604020202020204" pitchFamily="34" charset="0"/>
                <a:cs typeface="Arial" panose="020B0604020202020204" pitchFamily="34" charset="0"/>
              </a:rPr>
              <a:t>8.1.2 </a:t>
            </a:r>
            <a:r>
              <a:rPr lang="pt-BR" sz="1600" dirty="0">
                <a:solidFill>
                  <a:srgbClr val="002060"/>
                </a:solidFill>
                <a:latin typeface="Arial" panose="020B0604020202020204" pitchFamily="34" charset="0"/>
                <a:cs typeface="Arial" panose="020B0604020202020204" pitchFamily="34" charset="0"/>
              </a:rPr>
              <a:t>- em decorrência do disposto no § 4º do art. 60 do Ato das Disposições Constitucionais Transitórias, após o prazo de cinco anos contados a partir da vigência da Emenda Constitucional nº 14/96, que expirou em 12/09/2001, </a:t>
            </a:r>
            <a:r>
              <a:rPr lang="pt-BR" sz="1600" b="1" dirty="0">
                <a:solidFill>
                  <a:srgbClr val="E86718"/>
                </a:solidFill>
                <a:latin typeface="Arial" panose="020B0604020202020204" pitchFamily="34" charset="0"/>
                <a:cs typeface="Arial" panose="020B0604020202020204" pitchFamily="34" charset="0"/>
              </a:rPr>
              <a:t>o Valor Mínimo Anual por Aluno a que se refere o art. 6º da Lei n° 9.424/96 deve corresponder ao custo do Padrão Mínimo de Qualidade de Ensino</a:t>
            </a:r>
            <a:r>
              <a:rPr lang="pt-BR" sz="1600" dirty="0">
                <a:solidFill>
                  <a:srgbClr val="002060"/>
                </a:solidFill>
                <a:latin typeface="Arial" panose="020B0604020202020204" pitchFamily="34" charset="0"/>
                <a:cs typeface="Arial" panose="020B0604020202020204" pitchFamily="34" charset="0"/>
              </a:rPr>
              <a:t>; </a:t>
            </a:r>
            <a:endParaRPr lang="pt-BR" sz="1600" dirty="0" smtClean="0">
              <a:solidFill>
                <a:srgbClr val="002060"/>
              </a:solidFill>
              <a:latin typeface="Arial" panose="020B0604020202020204" pitchFamily="34" charset="0"/>
              <a:cs typeface="Arial" panose="020B0604020202020204" pitchFamily="34" charset="0"/>
            </a:endParaRPr>
          </a:p>
          <a:p>
            <a:pPr marL="109728" indent="0" algn="just">
              <a:spcAft>
                <a:spcPts val="600"/>
              </a:spcAft>
              <a:buNone/>
            </a:pPr>
            <a:r>
              <a:rPr lang="pt-BR" sz="1600" dirty="0" smtClean="0">
                <a:solidFill>
                  <a:srgbClr val="002060"/>
                </a:solidFill>
                <a:latin typeface="Arial" panose="020B0604020202020204" pitchFamily="34" charset="0"/>
                <a:cs typeface="Arial" panose="020B0604020202020204" pitchFamily="34" charset="0"/>
              </a:rPr>
              <a:t>8.1.3 </a:t>
            </a:r>
            <a:r>
              <a:rPr lang="pt-BR" sz="1600" dirty="0">
                <a:solidFill>
                  <a:srgbClr val="002060"/>
                </a:solidFill>
                <a:latin typeface="Arial" panose="020B0604020202020204" pitchFamily="34" charset="0"/>
                <a:cs typeface="Arial" panose="020B0604020202020204" pitchFamily="34" charset="0"/>
              </a:rPr>
              <a:t>- antes de expirado esse prazo, permanecia aplicável a fórmula de cálculo do limite inferior do </a:t>
            </a:r>
            <a:r>
              <a:rPr lang="pt-BR" sz="1600" b="1" dirty="0">
                <a:solidFill>
                  <a:srgbClr val="E86718"/>
                </a:solidFill>
                <a:latin typeface="Arial" panose="020B0604020202020204" pitchFamily="34" charset="0"/>
                <a:cs typeface="Arial" panose="020B0604020202020204" pitchFamily="34" charset="0"/>
              </a:rPr>
              <a:t>Valor Mínimo Anual por Aluno </a:t>
            </a:r>
            <a:r>
              <a:rPr lang="pt-BR" sz="1600" dirty="0">
                <a:solidFill>
                  <a:srgbClr val="002060"/>
                </a:solidFill>
                <a:latin typeface="Arial" panose="020B0604020202020204" pitchFamily="34" charset="0"/>
                <a:cs typeface="Arial" panose="020B0604020202020204" pitchFamily="34" charset="0"/>
              </a:rPr>
              <a:t>estabelecida no § 1° do art. 6º da Lei n° 9.424/96, que </a:t>
            </a:r>
            <a:r>
              <a:rPr lang="pt-BR" sz="1600" b="1" dirty="0">
                <a:solidFill>
                  <a:srgbClr val="E86718"/>
                </a:solidFill>
                <a:latin typeface="Arial" panose="020B0604020202020204" pitchFamily="34" charset="0"/>
                <a:cs typeface="Arial" panose="020B0604020202020204" pitchFamily="34" charset="0"/>
              </a:rPr>
              <a:t>deve ser entendida como uma média nacional, correspondente à razão entre o somatório das receitas de todos os Fundos e a matrícula total do ensino fundamental público no ano anterior, acrescida do total estimado de novas matrículas</a:t>
            </a:r>
            <a:r>
              <a:rPr lang="pt-BR" sz="1600" dirty="0">
                <a:solidFill>
                  <a:srgbClr val="002060"/>
                </a:solidFill>
                <a:latin typeface="Arial" panose="020B0604020202020204" pitchFamily="34" charset="0"/>
                <a:cs typeface="Arial" panose="020B0604020202020204" pitchFamily="34" charset="0"/>
              </a:rPr>
              <a:t>; e </a:t>
            </a:r>
            <a:endParaRPr lang="pt-BR" sz="1600" dirty="0" smtClean="0">
              <a:solidFill>
                <a:srgbClr val="002060"/>
              </a:solidFill>
              <a:latin typeface="Arial" panose="020B0604020202020204" pitchFamily="34" charset="0"/>
              <a:cs typeface="Arial" panose="020B0604020202020204" pitchFamily="34" charset="0"/>
            </a:endParaRPr>
          </a:p>
          <a:p>
            <a:pPr marL="109728" indent="0" algn="just">
              <a:spcAft>
                <a:spcPts val="600"/>
              </a:spcAft>
              <a:buNone/>
            </a:pPr>
            <a:r>
              <a:rPr lang="pt-BR" sz="1600" dirty="0" smtClean="0">
                <a:solidFill>
                  <a:srgbClr val="002060"/>
                </a:solidFill>
                <a:latin typeface="Arial" panose="020B0604020202020204" pitchFamily="34" charset="0"/>
                <a:cs typeface="Arial" panose="020B0604020202020204" pitchFamily="34" charset="0"/>
              </a:rPr>
              <a:t>8.1.4 </a:t>
            </a:r>
            <a:r>
              <a:rPr lang="pt-BR" sz="1600" dirty="0">
                <a:solidFill>
                  <a:srgbClr val="002060"/>
                </a:solidFill>
                <a:latin typeface="Arial" panose="020B0604020202020204" pitchFamily="34" charset="0"/>
                <a:cs typeface="Arial" panose="020B0604020202020204" pitchFamily="34" charset="0"/>
              </a:rPr>
              <a:t>- </a:t>
            </a:r>
            <a:r>
              <a:rPr lang="pt-BR" sz="1600" b="1" dirty="0">
                <a:solidFill>
                  <a:srgbClr val="E86718"/>
                </a:solidFill>
                <a:latin typeface="Arial" panose="020B0604020202020204" pitchFamily="34" charset="0"/>
                <a:cs typeface="Arial" panose="020B0604020202020204" pitchFamily="34" charset="0"/>
              </a:rPr>
              <a:t>a garantia de um valor por aluno correspondente ao Padrão Mínimo de Qualidade de Ensino é </a:t>
            </a:r>
            <a:r>
              <a:rPr lang="pt-BR" sz="1600" b="1" u="sng" dirty="0">
                <a:solidFill>
                  <a:srgbClr val="E86718"/>
                </a:solidFill>
                <a:latin typeface="Arial" panose="020B0604020202020204" pitchFamily="34" charset="0"/>
                <a:cs typeface="Arial" panose="020B0604020202020204" pitchFamily="34" charset="0"/>
              </a:rPr>
              <a:t>responsabilidade conjunta da União, Estados, Distrito Federal e Municípios</a:t>
            </a:r>
            <a:r>
              <a:rPr lang="pt-BR" sz="1600" dirty="0">
                <a:solidFill>
                  <a:srgbClr val="002060"/>
                </a:solidFill>
                <a:latin typeface="Arial" panose="020B0604020202020204" pitchFamily="34" charset="0"/>
                <a:cs typeface="Arial" panose="020B0604020202020204" pitchFamily="34" charset="0"/>
              </a:rPr>
              <a:t>, que, no prazo de cinco anos, a contar da data da promulgação da Emenda Constitucional nº 14, de 12/09/96, deveriam ajustar, progressivamente, suas contribuições ao Fundef, conforme estabelece o § 4° do art. 60 do ADCT.” </a:t>
            </a:r>
          </a:p>
        </p:txBody>
      </p:sp>
      <p:sp>
        <p:nvSpPr>
          <p:cNvPr id="4" name="Título 3"/>
          <p:cNvSpPr>
            <a:spLocks noGrp="1"/>
          </p:cNvSpPr>
          <p:nvPr>
            <p:ph type="title"/>
          </p:nvPr>
        </p:nvSpPr>
        <p:spPr>
          <a:xfrm>
            <a:off x="300872" y="821017"/>
            <a:ext cx="8712968" cy="807783"/>
          </a:xfrm>
        </p:spPr>
        <p:txBody>
          <a:bodyPr anchor="ctr">
            <a:noAutofit/>
          </a:bodyPr>
          <a:lstStyle/>
          <a:p>
            <a:pPr algn="ctr"/>
            <a:r>
              <a:rPr lang="pt-BR" sz="2500" dirty="0" smtClean="0">
                <a:solidFill>
                  <a:srgbClr val="002060"/>
                </a:solidFill>
                <a:effectLst>
                  <a:outerShdw blurRad="38100" dist="38100" dir="2700000" algn="tl">
                    <a:srgbClr val="000000">
                      <a:alpha val="43137"/>
                    </a:srgbClr>
                  </a:outerShdw>
                </a:effectLst>
                <a:latin typeface="Arial Black" pitchFamily="34" charset="0"/>
              </a:rPr>
              <a:t>Complementação da União ao Fundef – Valor Mínimo Nacional por Aluno</a:t>
            </a:r>
            <a:endParaRPr lang="pt-BR" sz="2500" b="1" dirty="0">
              <a:solidFill>
                <a:srgbClr val="002060"/>
              </a:solidFill>
              <a:effectLst>
                <a:outerShdw blurRad="38100" dist="38100" dir="2700000" algn="tl">
                  <a:srgbClr val="000000">
                    <a:alpha val="43137"/>
                  </a:srgbClr>
                </a:outerShdw>
              </a:effectLst>
              <a:latin typeface="Arial Black" pitchFamily="34" charset="0"/>
            </a:endParaRPr>
          </a:p>
        </p:txBody>
      </p:sp>
      <p:graphicFrame>
        <p:nvGraphicFramePr>
          <p:cNvPr id="12" name="Tabela 11"/>
          <p:cNvGraphicFramePr>
            <a:graphicFrameLocks noGrp="1"/>
          </p:cNvGraphicFramePr>
          <p:nvPr/>
        </p:nvGraphicFramePr>
        <p:xfrm>
          <a:off x="251520" y="188640"/>
          <a:ext cx="3096344" cy="648072"/>
        </p:xfrm>
        <a:graphic>
          <a:graphicData uri="http://schemas.openxmlformats.org/drawingml/2006/table">
            <a:tbl>
              <a:tblPr/>
              <a:tblGrid>
                <a:gridCol w="1034963"/>
                <a:gridCol w="2061381"/>
              </a:tblGrid>
              <a:tr h="648072">
                <a:tc>
                  <a:txBody>
                    <a:bodyPr/>
                    <a:lstStyle/>
                    <a:p>
                      <a:pPr algn="just">
                        <a:spcAft>
                          <a:spcPts val="0"/>
                        </a:spcAft>
                      </a:pPr>
                      <a:endParaRPr lang="pt-BR" sz="1200" dirty="0">
                        <a:latin typeface="Courier New"/>
                        <a:ea typeface="Calibri"/>
                        <a:cs typeface="Times New Roman"/>
                      </a:endParaRPr>
                    </a:p>
                  </a:txBody>
                  <a:tcPr marL="44450" marR="44450" marT="0" marB="0">
                    <a:lnL>
                      <a:noFill/>
                    </a:lnL>
                    <a:lnR>
                      <a:noFill/>
                    </a:lnR>
                    <a:lnT>
                      <a:noFill/>
                    </a:lnT>
                    <a:lnB>
                      <a:noFill/>
                    </a:lnB>
                  </a:tcPr>
                </a:tc>
                <a:tc>
                  <a:txBody>
                    <a:bodyPr/>
                    <a:lstStyle/>
                    <a:p>
                      <a:pPr algn="just">
                        <a:spcAft>
                          <a:spcPts val="0"/>
                        </a:spcAft>
                      </a:pPr>
                      <a:endParaRPr lang="pt-BR" sz="400" b="1" dirty="0" smtClean="0">
                        <a:latin typeface="Arial Black"/>
                        <a:ea typeface="Calibri"/>
                        <a:cs typeface="Times New Roman"/>
                      </a:endParaRPr>
                    </a:p>
                    <a:p>
                      <a:pPr algn="just">
                        <a:spcAft>
                          <a:spcPts val="0"/>
                        </a:spcAft>
                      </a:pPr>
                      <a:r>
                        <a:rPr lang="pt-BR" sz="1000" b="1" dirty="0" smtClean="0">
                          <a:latin typeface="Arial Black"/>
                          <a:ea typeface="Calibri"/>
                          <a:cs typeface="Times New Roman"/>
                        </a:rPr>
                        <a:t>MINISTÉRIO </a:t>
                      </a:r>
                      <a:r>
                        <a:rPr lang="pt-BR" sz="1000" b="1" dirty="0">
                          <a:latin typeface="Arial Black"/>
                          <a:ea typeface="Calibri"/>
                          <a:cs typeface="Times New Roman"/>
                        </a:rPr>
                        <a:t>PÚBLICO DE CONTAS DO ESTADO DE SÃO PAULO</a:t>
                      </a:r>
                      <a:endParaRPr lang="pt-BR" sz="1000" i="1" dirty="0">
                        <a:latin typeface="Courier New"/>
                        <a:ea typeface="Calibri"/>
                        <a:cs typeface="Times New Roman"/>
                      </a:endParaRPr>
                    </a:p>
                  </a:txBody>
                  <a:tcPr marL="44450" marR="44450" marT="0" marB="0">
                    <a:lnL>
                      <a:noFill/>
                    </a:lnL>
                    <a:lnR>
                      <a:noFill/>
                    </a:lnR>
                    <a:lnT>
                      <a:noFill/>
                    </a:lnT>
                    <a:lnB>
                      <a:noFill/>
                    </a:lnB>
                  </a:tcPr>
                </a:tc>
              </a:tr>
            </a:tbl>
          </a:graphicData>
        </a:graphic>
      </p:graphicFrame>
      <p:pic>
        <p:nvPicPr>
          <p:cNvPr id="13" name="Imagem 29"/>
          <p:cNvPicPr>
            <a:picLocks noChangeAspect="1" noChangeArrowheads="1"/>
          </p:cNvPicPr>
          <p:nvPr/>
        </p:nvPicPr>
        <p:blipFill>
          <a:blip r:embed="rId4" cstate="print"/>
          <a:srcRect/>
          <a:stretch>
            <a:fillRect/>
          </a:stretch>
        </p:blipFill>
        <p:spPr bwMode="auto">
          <a:xfrm>
            <a:off x="323528" y="116632"/>
            <a:ext cx="936104" cy="720080"/>
          </a:xfrm>
          <a:prstGeom prst="rect">
            <a:avLst/>
          </a:prstGeom>
          <a:solidFill>
            <a:srgbClr val="FFFFFF"/>
          </a:solidFill>
        </p:spPr>
      </p:pic>
    </p:spTree>
    <p:extLst>
      <p:ext uri="{BB962C8B-B14F-4D97-AF65-F5344CB8AC3E}">
        <p14:creationId xmlns:p14="http://schemas.microsoft.com/office/powerpoint/2010/main" val="11363158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Espaço Reservado para Conteúdo 6"/>
          <p:cNvSpPr>
            <a:spLocks noGrp="1"/>
          </p:cNvSpPr>
          <p:nvPr>
            <p:ph idx="1"/>
          </p:nvPr>
        </p:nvSpPr>
        <p:spPr>
          <a:xfrm>
            <a:off x="251520" y="2060848"/>
            <a:ext cx="8712968" cy="4536504"/>
          </a:xfrm>
        </p:spPr>
        <p:txBody>
          <a:bodyPr>
            <a:normAutofit lnSpcReduction="10000"/>
          </a:bodyPr>
          <a:lstStyle/>
          <a:p>
            <a:pPr marL="109728" indent="0" algn="ctr">
              <a:spcAft>
                <a:spcPts val="600"/>
              </a:spcAft>
              <a:buNone/>
            </a:pPr>
            <a:r>
              <a:rPr lang="pt-BR" sz="3000" dirty="0" smtClean="0">
                <a:solidFill>
                  <a:srgbClr val="002060"/>
                </a:solidFill>
                <a:latin typeface="Arial" panose="020B0604020202020204" pitchFamily="34" charset="0"/>
                <a:cs typeface="Arial" panose="020B0604020202020204" pitchFamily="34" charset="0"/>
              </a:rPr>
              <a:t>“Não </a:t>
            </a:r>
            <a:r>
              <a:rPr lang="pt-BR" sz="3000" dirty="0">
                <a:solidFill>
                  <a:srgbClr val="002060"/>
                </a:solidFill>
                <a:latin typeface="Arial" panose="020B0604020202020204" pitchFamily="34" charset="0"/>
                <a:cs typeface="Arial" panose="020B0604020202020204" pitchFamily="34" charset="0"/>
              </a:rPr>
              <a:t>me é indiferente a crise fiscal vigente no Brasil, mas lembro que a crise é da União e também dos estados. Portanto, estamos aqui repartindo escassez. Temos que fazer o que é justo. Por temer o horror econômico, não podemos promover o horror </a:t>
            </a:r>
            <a:r>
              <a:rPr lang="pt-BR" sz="3000" dirty="0" smtClean="0">
                <a:solidFill>
                  <a:srgbClr val="002060"/>
                </a:solidFill>
                <a:latin typeface="Arial" panose="020B0604020202020204" pitchFamily="34" charset="0"/>
                <a:cs typeface="Arial" panose="020B0604020202020204" pitchFamily="34" charset="0"/>
              </a:rPr>
              <a:t>jurídico.”</a:t>
            </a:r>
          </a:p>
          <a:p>
            <a:pPr marL="109728" indent="0" algn="ctr">
              <a:spcAft>
                <a:spcPts val="600"/>
              </a:spcAft>
              <a:buNone/>
            </a:pPr>
            <a:r>
              <a:rPr lang="pt-BR" sz="2400" dirty="0" smtClean="0">
                <a:solidFill>
                  <a:srgbClr val="002060"/>
                </a:solidFill>
                <a:latin typeface="Arial" panose="020B0604020202020204" pitchFamily="34" charset="0"/>
                <a:cs typeface="Arial" panose="020B0604020202020204" pitchFamily="34" charset="0"/>
              </a:rPr>
              <a:t>Luís Roberto Barroso</a:t>
            </a:r>
          </a:p>
          <a:p>
            <a:pPr marL="109728" indent="0" algn="just">
              <a:spcAft>
                <a:spcPts val="600"/>
              </a:spcAft>
              <a:buNone/>
            </a:pPr>
            <a:r>
              <a:rPr lang="pt-BR" sz="1600" dirty="0">
                <a:solidFill>
                  <a:srgbClr val="002060"/>
                </a:solidFill>
                <a:latin typeface="Arial" panose="020B0604020202020204" pitchFamily="34" charset="0"/>
                <a:cs typeface="Arial" panose="020B0604020202020204" pitchFamily="34" charset="0"/>
              </a:rPr>
              <a:t/>
            </a:r>
            <a:br>
              <a:rPr lang="pt-BR" sz="1600" dirty="0">
                <a:solidFill>
                  <a:srgbClr val="002060"/>
                </a:solidFill>
                <a:latin typeface="Arial" panose="020B0604020202020204" pitchFamily="34" charset="0"/>
                <a:cs typeface="Arial" panose="020B0604020202020204" pitchFamily="34" charset="0"/>
              </a:rPr>
            </a:br>
            <a:r>
              <a:rPr lang="pt-BR" sz="1600" dirty="0">
                <a:solidFill>
                  <a:srgbClr val="002060"/>
                </a:solidFill>
                <a:latin typeface="Arial" panose="020B0604020202020204" pitchFamily="34" charset="0"/>
                <a:cs typeface="Arial" panose="020B0604020202020204" pitchFamily="34" charset="0"/>
              </a:rPr>
              <a:t/>
            </a:r>
            <a:br>
              <a:rPr lang="pt-BR" sz="1600" dirty="0">
                <a:solidFill>
                  <a:srgbClr val="002060"/>
                </a:solidFill>
                <a:latin typeface="Arial" panose="020B0604020202020204" pitchFamily="34" charset="0"/>
                <a:cs typeface="Arial" panose="020B0604020202020204" pitchFamily="34" charset="0"/>
              </a:rPr>
            </a:br>
            <a:r>
              <a:rPr lang="pt-BR" sz="1600" dirty="0" smtClean="0">
                <a:solidFill>
                  <a:srgbClr val="002060"/>
                </a:solidFill>
                <a:latin typeface="Arial" panose="020B0604020202020204" pitchFamily="34" charset="0"/>
                <a:cs typeface="Arial" panose="020B0604020202020204" pitchFamily="34" charset="0"/>
              </a:rPr>
              <a:t>Disponível em:</a:t>
            </a:r>
            <a:r>
              <a:rPr lang="pt-BR" sz="1600" dirty="0">
                <a:latin typeface="Arial" panose="020B0604020202020204" pitchFamily="34" charset="0"/>
                <a:cs typeface="Arial" panose="020B0604020202020204" pitchFamily="34" charset="0"/>
              </a:rPr>
              <a:t> </a:t>
            </a:r>
            <a:r>
              <a:rPr lang="pt-BR" sz="1600" dirty="0">
                <a:latin typeface="Arial" panose="020B0604020202020204" pitchFamily="34" charset="0"/>
                <a:cs typeface="Arial" panose="020B0604020202020204" pitchFamily="34" charset="0"/>
                <a:hlinkClick r:id="rId3"/>
              </a:rPr>
              <a:t>https://oglobo.globo.com/economia/stf-condena-uniao-fazer-repasses-estados-que-podem-chegar-r-50-bi-21794301#ixzz4uXZUlNQZ</a:t>
            </a:r>
            <a:r>
              <a:rPr lang="pt-BR" sz="1600" dirty="0">
                <a:latin typeface="Arial" panose="020B0604020202020204" pitchFamily="34" charset="0"/>
                <a:cs typeface="Arial" panose="020B0604020202020204" pitchFamily="34" charset="0"/>
              </a:rPr>
              <a:t> </a:t>
            </a:r>
            <a:r>
              <a:rPr lang="pt-BR" sz="1600" dirty="0"/>
              <a:t/>
            </a:r>
            <a:br>
              <a:rPr lang="pt-BR" sz="1600" dirty="0"/>
            </a:br>
            <a:endParaRPr lang="pt-BR" sz="1600" dirty="0">
              <a:solidFill>
                <a:srgbClr val="002060"/>
              </a:solidFill>
              <a:latin typeface="Arial" panose="020B0604020202020204" pitchFamily="34" charset="0"/>
              <a:cs typeface="Arial" panose="020B0604020202020204" pitchFamily="34" charset="0"/>
            </a:endParaRPr>
          </a:p>
        </p:txBody>
      </p:sp>
      <p:sp>
        <p:nvSpPr>
          <p:cNvPr id="4" name="Título 3"/>
          <p:cNvSpPr>
            <a:spLocks noGrp="1"/>
          </p:cNvSpPr>
          <p:nvPr>
            <p:ph type="title"/>
          </p:nvPr>
        </p:nvSpPr>
        <p:spPr>
          <a:xfrm>
            <a:off x="300872" y="821017"/>
            <a:ext cx="8712968" cy="807783"/>
          </a:xfrm>
        </p:spPr>
        <p:txBody>
          <a:bodyPr anchor="ctr">
            <a:noAutofit/>
          </a:bodyPr>
          <a:lstStyle/>
          <a:p>
            <a:pPr algn="ctr"/>
            <a:r>
              <a:rPr lang="pt-BR" sz="2500" dirty="0" smtClean="0">
                <a:solidFill>
                  <a:srgbClr val="002060"/>
                </a:solidFill>
                <a:effectLst>
                  <a:outerShdw blurRad="38100" dist="38100" dir="2700000" algn="tl">
                    <a:srgbClr val="000000">
                      <a:alpha val="43137"/>
                    </a:srgbClr>
                  </a:outerShdw>
                </a:effectLst>
                <a:latin typeface="Arial Black" pitchFamily="34" charset="0"/>
              </a:rPr>
              <a:t>Horror jurídico e horror econômico </a:t>
            </a:r>
            <a:br>
              <a:rPr lang="pt-BR" sz="2500" dirty="0" smtClean="0">
                <a:solidFill>
                  <a:srgbClr val="002060"/>
                </a:solidFill>
                <a:effectLst>
                  <a:outerShdw blurRad="38100" dist="38100" dir="2700000" algn="tl">
                    <a:srgbClr val="000000">
                      <a:alpha val="43137"/>
                    </a:srgbClr>
                  </a:outerShdw>
                </a:effectLst>
                <a:latin typeface="Arial Black" pitchFamily="34" charset="0"/>
              </a:rPr>
            </a:br>
            <a:r>
              <a:rPr lang="pt-BR" sz="2500" dirty="0" smtClean="0">
                <a:solidFill>
                  <a:srgbClr val="002060"/>
                </a:solidFill>
                <a:effectLst>
                  <a:outerShdw blurRad="38100" dist="38100" dir="2700000" algn="tl">
                    <a:srgbClr val="000000">
                      <a:alpha val="43137"/>
                    </a:srgbClr>
                  </a:outerShdw>
                </a:effectLst>
                <a:latin typeface="Arial Black" pitchFamily="34" charset="0"/>
              </a:rPr>
              <a:t>nos quase 30 anos da Constituição de 1988</a:t>
            </a:r>
            <a:endParaRPr lang="pt-BR" sz="2500" b="1" dirty="0">
              <a:solidFill>
                <a:srgbClr val="002060"/>
              </a:solidFill>
              <a:effectLst>
                <a:outerShdw blurRad="38100" dist="38100" dir="2700000" algn="tl">
                  <a:srgbClr val="000000">
                    <a:alpha val="43137"/>
                  </a:srgbClr>
                </a:outerShdw>
              </a:effectLst>
              <a:latin typeface="Arial Black" pitchFamily="34" charset="0"/>
            </a:endParaRPr>
          </a:p>
        </p:txBody>
      </p:sp>
      <p:graphicFrame>
        <p:nvGraphicFramePr>
          <p:cNvPr id="12" name="Tabela 11"/>
          <p:cNvGraphicFramePr>
            <a:graphicFrameLocks noGrp="1"/>
          </p:cNvGraphicFramePr>
          <p:nvPr/>
        </p:nvGraphicFramePr>
        <p:xfrm>
          <a:off x="251520" y="188640"/>
          <a:ext cx="3096344" cy="648072"/>
        </p:xfrm>
        <a:graphic>
          <a:graphicData uri="http://schemas.openxmlformats.org/drawingml/2006/table">
            <a:tbl>
              <a:tblPr/>
              <a:tblGrid>
                <a:gridCol w="1034963"/>
                <a:gridCol w="2061381"/>
              </a:tblGrid>
              <a:tr h="648072">
                <a:tc>
                  <a:txBody>
                    <a:bodyPr/>
                    <a:lstStyle/>
                    <a:p>
                      <a:pPr algn="just">
                        <a:spcAft>
                          <a:spcPts val="0"/>
                        </a:spcAft>
                      </a:pPr>
                      <a:endParaRPr lang="pt-BR" sz="1200" dirty="0">
                        <a:latin typeface="Courier New"/>
                        <a:ea typeface="Calibri"/>
                        <a:cs typeface="Times New Roman"/>
                      </a:endParaRPr>
                    </a:p>
                  </a:txBody>
                  <a:tcPr marL="44450" marR="44450" marT="0" marB="0">
                    <a:lnL>
                      <a:noFill/>
                    </a:lnL>
                    <a:lnR>
                      <a:noFill/>
                    </a:lnR>
                    <a:lnT>
                      <a:noFill/>
                    </a:lnT>
                    <a:lnB>
                      <a:noFill/>
                    </a:lnB>
                  </a:tcPr>
                </a:tc>
                <a:tc>
                  <a:txBody>
                    <a:bodyPr/>
                    <a:lstStyle/>
                    <a:p>
                      <a:pPr algn="just">
                        <a:spcAft>
                          <a:spcPts val="0"/>
                        </a:spcAft>
                      </a:pPr>
                      <a:endParaRPr lang="pt-BR" sz="400" b="1" dirty="0" smtClean="0">
                        <a:latin typeface="Arial Black"/>
                        <a:ea typeface="Calibri"/>
                        <a:cs typeface="Times New Roman"/>
                      </a:endParaRPr>
                    </a:p>
                    <a:p>
                      <a:pPr algn="just">
                        <a:spcAft>
                          <a:spcPts val="0"/>
                        </a:spcAft>
                      </a:pPr>
                      <a:r>
                        <a:rPr lang="pt-BR" sz="1000" b="1" dirty="0" smtClean="0">
                          <a:latin typeface="Arial Black"/>
                          <a:ea typeface="Calibri"/>
                          <a:cs typeface="Times New Roman"/>
                        </a:rPr>
                        <a:t>MINISTÉRIO </a:t>
                      </a:r>
                      <a:r>
                        <a:rPr lang="pt-BR" sz="1000" b="1" dirty="0">
                          <a:latin typeface="Arial Black"/>
                          <a:ea typeface="Calibri"/>
                          <a:cs typeface="Times New Roman"/>
                        </a:rPr>
                        <a:t>PÚBLICO DE CONTAS DO ESTADO DE SÃO PAULO</a:t>
                      </a:r>
                      <a:endParaRPr lang="pt-BR" sz="1000" i="1" dirty="0">
                        <a:latin typeface="Courier New"/>
                        <a:ea typeface="Calibri"/>
                        <a:cs typeface="Times New Roman"/>
                      </a:endParaRPr>
                    </a:p>
                  </a:txBody>
                  <a:tcPr marL="44450" marR="44450" marT="0" marB="0">
                    <a:lnL>
                      <a:noFill/>
                    </a:lnL>
                    <a:lnR>
                      <a:noFill/>
                    </a:lnR>
                    <a:lnT>
                      <a:noFill/>
                    </a:lnT>
                    <a:lnB>
                      <a:noFill/>
                    </a:lnB>
                  </a:tcPr>
                </a:tc>
              </a:tr>
            </a:tbl>
          </a:graphicData>
        </a:graphic>
      </p:graphicFrame>
      <p:pic>
        <p:nvPicPr>
          <p:cNvPr id="13" name="Imagem 29"/>
          <p:cNvPicPr>
            <a:picLocks noChangeAspect="1" noChangeArrowheads="1"/>
          </p:cNvPicPr>
          <p:nvPr/>
        </p:nvPicPr>
        <p:blipFill>
          <a:blip r:embed="rId4" cstate="print"/>
          <a:srcRect/>
          <a:stretch>
            <a:fillRect/>
          </a:stretch>
        </p:blipFill>
        <p:spPr bwMode="auto">
          <a:xfrm>
            <a:off x="323528" y="116632"/>
            <a:ext cx="936104" cy="720080"/>
          </a:xfrm>
          <a:prstGeom prst="rect">
            <a:avLst/>
          </a:prstGeom>
          <a:solidFill>
            <a:srgbClr val="FFFFFF"/>
          </a:solidFill>
        </p:spPr>
      </p:pic>
    </p:spTree>
    <p:extLst>
      <p:ext uri="{BB962C8B-B14F-4D97-AF65-F5344CB8AC3E}">
        <p14:creationId xmlns:p14="http://schemas.microsoft.com/office/powerpoint/2010/main" val="408339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endParaRPr lang="pt-BR" dirty="0"/>
          </a:p>
        </p:txBody>
      </p:sp>
      <p:sp>
        <p:nvSpPr>
          <p:cNvPr id="4" name="Título 3"/>
          <p:cNvSpPr>
            <a:spLocks noGrp="1"/>
          </p:cNvSpPr>
          <p:nvPr>
            <p:ph type="title"/>
          </p:nvPr>
        </p:nvSpPr>
        <p:spPr>
          <a:xfrm>
            <a:off x="3347865" y="404664"/>
            <a:ext cx="5796136" cy="720080"/>
          </a:xfrm>
        </p:spPr>
        <p:txBody>
          <a:bodyPr anchor="ctr">
            <a:noAutofit/>
          </a:bodyPr>
          <a:lstStyle/>
          <a:p>
            <a:pPr algn="ctr"/>
            <a:r>
              <a:rPr lang="pt-BR" sz="2200" b="1" dirty="0" smtClean="0">
                <a:solidFill>
                  <a:srgbClr val="002060"/>
                </a:solidFill>
                <a:effectLst>
                  <a:outerShdw blurRad="38100" dist="38100" dir="2700000" algn="tl">
                    <a:srgbClr val="000000">
                      <a:alpha val="43137"/>
                    </a:srgbClr>
                  </a:outerShdw>
                </a:effectLst>
                <a:latin typeface="Arial Black" pitchFamily="34" charset="0"/>
              </a:rPr>
              <a:t>Algumas possibilidades: </a:t>
            </a:r>
            <a:br>
              <a:rPr lang="pt-BR" sz="2200" b="1" dirty="0" smtClean="0">
                <a:solidFill>
                  <a:srgbClr val="002060"/>
                </a:solidFill>
                <a:effectLst>
                  <a:outerShdw blurRad="38100" dist="38100" dir="2700000" algn="tl">
                    <a:srgbClr val="000000">
                      <a:alpha val="43137"/>
                    </a:srgbClr>
                  </a:outerShdw>
                </a:effectLst>
                <a:latin typeface="Arial Black" pitchFamily="34" charset="0"/>
              </a:rPr>
            </a:br>
            <a:r>
              <a:rPr lang="pt-BR" sz="2200" b="1" dirty="0" smtClean="0">
                <a:solidFill>
                  <a:srgbClr val="002060"/>
                </a:solidFill>
                <a:effectLst>
                  <a:outerShdw blurRad="38100" dist="38100" dir="2700000" algn="tl">
                    <a:srgbClr val="000000">
                      <a:alpha val="43137"/>
                    </a:srgbClr>
                  </a:outerShdw>
                </a:effectLst>
                <a:latin typeface="Arial Black" pitchFamily="34" charset="0"/>
              </a:rPr>
              <a:t>direito de regresso para fins de responsabilidade solidária pela educação básica de qualidade...</a:t>
            </a:r>
            <a:endParaRPr lang="pt-BR" sz="2200" b="1" dirty="0">
              <a:solidFill>
                <a:srgbClr val="002060"/>
              </a:solidFill>
              <a:effectLst>
                <a:outerShdw blurRad="38100" dist="38100" dir="2700000" algn="tl">
                  <a:srgbClr val="000000">
                    <a:alpha val="43137"/>
                  </a:srgbClr>
                </a:outerShdw>
              </a:effectLst>
              <a:latin typeface="Arial Black" pitchFamily="34" charset="0"/>
            </a:endParaRPr>
          </a:p>
        </p:txBody>
      </p:sp>
      <p:graphicFrame>
        <p:nvGraphicFramePr>
          <p:cNvPr id="12" name="Tabela 11"/>
          <p:cNvGraphicFramePr>
            <a:graphicFrameLocks noGrp="1"/>
          </p:cNvGraphicFramePr>
          <p:nvPr/>
        </p:nvGraphicFramePr>
        <p:xfrm>
          <a:off x="251520" y="188640"/>
          <a:ext cx="3096344" cy="648072"/>
        </p:xfrm>
        <a:graphic>
          <a:graphicData uri="http://schemas.openxmlformats.org/drawingml/2006/table">
            <a:tbl>
              <a:tblPr/>
              <a:tblGrid>
                <a:gridCol w="1034963"/>
                <a:gridCol w="2061381"/>
              </a:tblGrid>
              <a:tr h="648072">
                <a:tc>
                  <a:txBody>
                    <a:bodyPr/>
                    <a:lstStyle/>
                    <a:p>
                      <a:pPr algn="just">
                        <a:spcAft>
                          <a:spcPts val="0"/>
                        </a:spcAft>
                      </a:pPr>
                      <a:endParaRPr lang="pt-BR" sz="1200" dirty="0">
                        <a:latin typeface="Courier New"/>
                        <a:ea typeface="Calibri"/>
                        <a:cs typeface="Times New Roman"/>
                      </a:endParaRPr>
                    </a:p>
                  </a:txBody>
                  <a:tcPr marL="44450" marR="44450" marT="0" marB="0">
                    <a:lnL>
                      <a:noFill/>
                    </a:lnL>
                    <a:lnR>
                      <a:noFill/>
                    </a:lnR>
                    <a:lnT>
                      <a:noFill/>
                    </a:lnT>
                    <a:lnB>
                      <a:noFill/>
                    </a:lnB>
                  </a:tcPr>
                </a:tc>
                <a:tc>
                  <a:txBody>
                    <a:bodyPr/>
                    <a:lstStyle/>
                    <a:p>
                      <a:pPr algn="just">
                        <a:spcAft>
                          <a:spcPts val="0"/>
                        </a:spcAft>
                      </a:pPr>
                      <a:endParaRPr lang="pt-BR" sz="400" b="1" dirty="0" smtClean="0">
                        <a:latin typeface="Arial Black"/>
                        <a:ea typeface="Calibri"/>
                        <a:cs typeface="Times New Roman"/>
                      </a:endParaRPr>
                    </a:p>
                    <a:p>
                      <a:pPr algn="just">
                        <a:spcAft>
                          <a:spcPts val="0"/>
                        </a:spcAft>
                      </a:pPr>
                      <a:r>
                        <a:rPr lang="pt-BR" sz="1000" b="1" dirty="0" smtClean="0">
                          <a:latin typeface="Arial Black"/>
                          <a:ea typeface="Calibri"/>
                          <a:cs typeface="Times New Roman"/>
                        </a:rPr>
                        <a:t>MINISTÉRIO </a:t>
                      </a:r>
                      <a:r>
                        <a:rPr lang="pt-BR" sz="1000" b="1" dirty="0">
                          <a:latin typeface="Arial Black"/>
                          <a:ea typeface="Calibri"/>
                          <a:cs typeface="Times New Roman"/>
                        </a:rPr>
                        <a:t>PÚBLICO DE CONTAS DO ESTADO DE SÃO PAULO</a:t>
                      </a:r>
                      <a:endParaRPr lang="pt-BR" sz="1000" i="1" dirty="0">
                        <a:latin typeface="Courier New"/>
                        <a:ea typeface="Calibri"/>
                        <a:cs typeface="Times New Roman"/>
                      </a:endParaRPr>
                    </a:p>
                  </a:txBody>
                  <a:tcPr marL="44450" marR="44450" marT="0" marB="0">
                    <a:lnL>
                      <a:noFill/>
                    </a:lnL>
                    <a:lnR>
                      <a:noFill/>
                    </a:lnR>
                    <a:lnT>
                      <a:noFill/>
                    </a:lnT>
                    <a:lnB>
                      <a:noFill/>
                    </a:lnB>
                  </a:tcPr>
                </a:tc>
              </a:tr>
            </a:tbl>
          </a:graphicData>
        </a:graphic>
      </p:graphicFrame>
      <p:pic>
        <p:nvPicPr>
          <p:cNvPr id="13" name="Imagem 29"/>
          <p:cNvPicPr>
            <a:picLocks noChangeAspect="1" noChangeArrowheads="1"/>
          </p:cNvPicPr>
          <p:nvPr/>
        </p:nvPicPr>
        <p:blipFill>
          <a:blip r:embed="rId3" cstate="print"/>
          <a:srcRect/>
          <a:stretch>
            <a:fillRect/>
          </a:stretch>
        </p:blipFill>
        <p:spPr bwMode="auto">
          <a:xfrm>
            <a:off x="323528" y="116632"/>
            <a:ext cx="936104" cy="720080"/>
          </a:xfrm>
          <a:prstGeom prst="rect">
            <a:avLst/>
          </a:prstGeom>
          <a:solidFill>
            <a:srgbClr val="FFFFFF"/>
          </a:solidFill>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580" y="1628800"/>
            <a:ext cx="7380820" cy="501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7139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endParaRPr lang="pt-BR" dirty="0"/>
          </a:p>
        </p:txBody>
      </p:sp>
      <p:sp>
        <p:nvSpPr>
          <p:cNvPr id="4" name="Título 3"/>
          <p:cNvSpPr>
            <a:spLocks noGrp="1"/>
          </p:cNvSpPr>
          <p:nvPr>
            <p:ph type="title"/>
          </p:nvPr>
        </p:nvSpPr>
        <p:spPr>
          <a:xfrm>
            <a:off x="303137" y="908720"/>
            <a:ext cx="8712968" cy="1152128"/>
          </a:xfrm>
        </p:spPr>
        <p:txBody>
          <a:bodyPr anchor="ctr">
            <a:noAutofit/>
          </a:bodyPr>
          <a:lstStyle/>
          <a:p>
            <a:pPr algn="ctr"/>
            <a:endParaRPr lang="pt-BR" sz="2800" b="1" dirty="0">
              <a:solidFill>
                <a:srgbClr val="002060"/>
              </a:solidFill>
              <a:effectLst>
                <a:outerShdw blurRad="38100" dist="38100" dir="2700000" algn="tl">
                  <a:srgbClr val="000000">
                    <a:alpha val="43137"/>
                  </a:srgbClr>
                </a:outerShdw>
              </a:effectLst>
              <a:latin typeface="Arial Black" pitchFamily="34" charset="0"/>
            </a:endParaRPr>
          </a:p>
        </p:txBody>
      </p:sp>
      <p:graphicFrame>
        <p:nvGraphicFramePr>
          <p:cNvPr id="12" name="Tabela 11"/>
          <p:cNvGraphicFramePr>
            <a:graphicFrameLocks noGrp="1"/>
          </p:cNvGraphicFramePr>
          <p:nvPr/>
        </p:nvGraphicFramePr>
        <p:xfrm>
          <a:off x="251520" y="188640"/>
          <a:ext cx="3096344" cy="648072"/>
        </p:xfrm>
        <a:graphic>
          <a:graphicData uri="http://schemas.openxmlformats.org/drawingml/2006/table">
            <a:tbl>
              <a:tblPr/>
              <a:tblGrid>
                <a:gridCol w="1034963"/>
                <a:gridCol w="2061381"/>
              </a:tblGrid>
              <a:tr h="648072">
                <a:tc>
                  <a:txBody>
                    <a:bodyPr/>
                    <a:lstStyle/>
                    <a:p>
                      <a:pPr algn="just">
                        <a:spcAft>
                          <a:spcPts val="0"/>
                        </a:spcAft>
                      </a:pPr>
                      <a:endParaRPr lang="pt-BR" sz="1200" dirty="0">
                        <a:latin typeface="Courier New"/>
                        <a:ea typeface="Calibri"/>
                        <a:cs typeface="Times New Roman"/>
                      </a:endParaRPr>
                    </a:p>
                  </a:txBody>
                  <a:tcPr marL="44450" marR="44450" marT="0" marB="0">
                    <a:lnL>
                      <a:noFill/>
                    </a:lnL>
                    <a:lnR>
                      <a:noFill/>
                    </a:lnR>
                    <a:lnT>
                      <a:noFill/>
                    </a:lnT>
                    <a:lnB>
                      <a:noFill/>
                    </a:lnB>
                  </a:tcPr>
                </a:tc>
                <a:tc>
                  <a:txBody>
                    <a:bodyPr/>
                    <a:lstStyle/>
                    <a:p>
                      <a:pPr algn="just">
                        <a:spcAft>
                          <a:spcPts val="0"/>
                        </a:spcAft>
                      </a:pPr>
                      <a:endParaRPr lang="pt-BR" sz="400" b="1" dirty="0" smtClean="0">
                        <a:latin typeface="Arial Black"/>
                        <a:ea typeface="Calibri"/>
                        <a:cs typeface="Times New Roman"/>
                      </a:endParaRPr>
                    </a:p>
                    <a:p>
                      <a:pPr algn="just">
                        <a:spcAft>
                          <a:spcPts val="0"/>
                        </a:spcAft>
                      </a:pPr>
                      <a:r>
                        <a:rPr lang="pt-BR" sz="1000" b="1" dirty="0" smtClean="0">
                          <a:latin typeface="Arial Black"/>
                          <a:ea typeface="Calibri"/>
                          <a:cs typeface="Times New Roman"/>
                        </a:rPr>
                        <a:t>MINISTÉRIO </a:t>
                      </a:r>
                      <a:r>
                        <a:rPr lang="pt-BR" sz="1000" b="1" dirty="0">
                          <a:latin typeface="Arial Black"/>
                          <a:ea typeface="Calibri"/>
                          <a:cs typeface="Times New Roman"/>
                        </a:rPr>
                        <a:t>PÚBLICO DE CONTAS DO ESTADO DE SÃO PAULO</a:t>
                      </a:r>
                      <a:endParaRPr lang="pt-BR" sz="1000" i="1" dirty="0">
                        <a:latin typeface="Courier New"/>
                        <a:ea typeface="Calibri"/>
                        <a:cs typeface="Times New Roman"/>
                      </a:endParaRPr>
                    </a:p>
                  </a:txBody>
                  <a:tcPr marL="44450" marR="44450" marT="0" marB="0">
                    <a:lnL>
                      <a:noFill/>
                    </a:lnL>
                    <a:lnR>
                      <a:noFill/>
                    </a:lnR>
                    <a:lnT>
                      <a:noFill/>
                    </a:lnT>
                    <a:lnB>
                      <a:noFill/>
                    </a:lnB>
                  </a:tcPr>
                </a:tc>
              </a:tr>
            </a:tbl>
          </a:graphicData>
        </a:graphic>
      </p:graphicFrame>
      <p:pic>
        <p:nvPicPr>
          <p:cNvPr id="13" name="Imagem 29"/>
          <p:cNvPicPr>
            <a:picLocks noChangeAspect="1" noChangeArrowheads="1"/>
          </p:cNvPicPr>
          <p:nvPr/>
        </p:nvPicPr>
        <p:blipFill>
          <a:blip r:embed="rId3" cstate="print"/>
          <a:srcRect/>
          <a:stretch>
            <a:fillRect/>
          </a:stretch>
        </p:blipFill>
        <p:spPr bwMode="auto">
          <a:xfrm>
            <a:off x="323528" y="116632"/>
            <a:ext cx="936104" cy="720080"/>
          </a:xfrm>
          <a:prstGeom prst="rect">
            <a:avLst/>
          </a:prstGeom>
          <a:solidFill>
            <a:srgbClr val="FFFFFF"/>
          </a:solidFill>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919391"/>
            <a:ext cx="7200800"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20892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Espaço Reservado para Conteúdo 6"/>
          <p:cNvSpPr>
            <a:spLocks noGrp="1"/>
          </p:cNvSpPr>
          <p:nvPr>
            <p:ph idx="1"/>
          </p:nvPr>
        </p:nvSpPr>
        <p:spPr>
          <a:xfrm>
            <a:off x="290004" y="1700808"/>
            <a:ext cx="8712968" cy="5112568"/>
          </a:xfrm>
        </p:spPr>
        <p:txBody>
          <a:bodyPr>
            <a:normAutofit fontScale="70000" lnSpcReduction="20000"/>
          </a:bodyPr>
          <a:lstStyle/>
          <a:p>
            <a:pPr marL="109728" indent="0" algn="just">
              <a:buNone/>
            </a:pPr>
            <a:endParaRPr lang="pt-BR" sz="2900" i="1" dirty="0" smtClean="0">
              <a:solidFill>
                <a:srgbClr val="002060"/>
              </a:solidFill>
              <a:latin typeface="Arial" panose="020B0604020202020204" pitchFamily="34" charset="0"/>
              <a:cs typeface="Arial" panose="020B0604020202020204" pitchFamily="34" charset="0"/>
            </a:endParaRPr>
          </a:p>
          <a:p>
            <a:pPr marL="109728" indent="0" algn="just">
              <a:buNone/>
            </a:pPr>
            <a:r>
              <a:rPr lang="pt-BR" sz="2900" i="1" dirty="0" smtClean="0">
                <a:solidFill>
                  <a:srgbClr val="002060"/>
                </a:solidFill>
                <a:latin typeface="Arial" panose="020B0604020202020204" pitchFamily="34" charset="0"/>
                <a:cs typeface="Arial" panose="020B0604020202020204" pitchFamily="34" charset="0"/>
              </a:rPr>
              <a:t>“Há </a:t>
            </a:r>
            <a:r>
              <a:rPr lang="pt-BR" sz="2900" i="1" dirty="0">
                <a:solidFill>
                  <a:srgbClr val="002060"/>
                </a:solidFill>
                <a:latin typeface="Arial" panose="020B0604020202020204" pitchFamily="34" charset="0"/>
                <a:cs typeface="Arial" panose="020B0604020202020204" pitchFamily="34" charset="0"/>
              </a:rPr>
              <a:t>um aprendizado histórico digno de nota na vivência da Constituição de 1988 pela sociedade brasileira: a prioridade do nosso pacto fundante reside na promoção democrática dos direitos fundamentais, com destaque para os direitos sociais, garantes de uma cidadania inclusiva e ativa. Justamente nesse contexto, </a:t>
            </a:r>
            <a:r>
              <a:rPr lang="pt-BR" sz="2900" b="1" i="1" dirty="0">
                <a:solidFill>
                  <a:srgbClr val="002060"/>
                </a:solidFill>
                <a:latin typeface="Arial" panose="020B0604020202020204" pitchFamily="34" charset="0"/>
                <a:cs typeface="Arial" panose="020B0604020202020204" pitchFamily="34" charset="0"/>
              </a:rPr>
              <a:t>o regime de vinculação de recursos obrigatórios para ações e serviços públicos de saúde e manutenção e desenvolvimento do ensino tem sido o mais exitoso instrumento de efetividade de tais direitos, ademais de evidenciar a posição preferencial ocupada pela educação e pela saúde na arquitetura constitucional</a:t>
            </a:r>
            <a:r>
              <a:rPr lang="pt-BR" sz="2900" i="1" dirty="0">
                <a:solidFill>
                  <a:srgbClr val="002060"/>
                </a:solidFill>
                <a:latin typeface="Arial" panose="020B0604020202020204" pitchFamily="34" charset="0"/>
                <a:cs typeface="Arial" panose="020B0604020202020204" pitchFamily="34" charset="0"/>
              </a:rPr>
              <a:t>. </a:t>
            </a:r>
            <a:r>
              <a:rPr lang="pt-BR" sz="2900" dirty="0">
                <a:solidFill>
                  <a:srgbClr val="002060"/>
                </a:solidFill>
                <a:latin typeface="Arial" panose="020B0604020202020204" pitchFamily="34" charset="0"/>
                <a:cs typeface="Arial" panose="020B0604020202020204" pitchFamily="34" charset="0"/>
              </a:rPr>
              <a:t>[...] </a:t>
            </a:r>
          </a:p>
          <a:p>
            <a:pPr marL="109728" indent="0" algn="just">
              <a:buNone/>
            </a:pPr>
            <a:r>
              <a:rPr lang="pt-BR" sz="2900" i="1" dirty="0">
                <a:solidFill>
                  <a:srgbClr val="002060"/>
                </a:solidFill>
                <a:latin typeface="Arial" panose="020B0604020202020204" pitchFamily="34" charset="0"/>
                <a:cs typeface="Arial" panose="020B0604020202020204" pitchFamily="34" charset="0"/>
              </a:rPr>
              <a:t>Atualmente, porém, somos confrontados pela proposta de redução da vinculação de gasto mínimo em ambos os setores e, o que é pior, pela desconstrução do esforço de chegarmos a 2024 com a meta de investirmos em educação pública na ordem de 10% da nossa riqueza nacional. </a:t>
            </a:r>
            <a:r>
              <a:rPr lang="pt-BR" sz="2900" dirty="0" smtClean="0">
                <a:solidFill>
                  <a:srgbClr val="002060"/>
                </a:solidFill>
                <a:latin typeface="Arial" panose="020B0604020202020204" pitchFamily="34" charset="0"/>
                <a:cs typeface="Arial" panose="020B0604020202020204" pitchFamily="34" charset="0"/>
              </a:rPr>
              <a:t>[...]</a:t>
            </a:r>
            <a:endParaRPr lang="pt-BR" sz="2900" dirty="0">
              <a:solidFill>
                <a:srgbClr val="002060"/>
              </a:solidFill>
              <a:latin typeface="Arial" panose="020B0604020202020204" pitchFamily="34" charset="0"/>
              <a:cs typeface="Arial" panose="020B0604020202020204" pitchFamily="34" charset="0"/>
            </a:endParaRPr>
          </a:p>
          <a:p>
            <a:pPr marL="109728" indent="0" algn="just">
              <a:buNone/>
            </a:pPr>
            <a:r>
              <a:rPr lang="pt-PT" sz="2800" dirty="0">
                <a:solidFill>
                  <a:srgbClr val="002060"/>
                </a:solidFill>
                <a:latin typeface="Arial" panose="020B0604020202020204" pitchFamily="34" charset="0"/>
                <a:cs typeface="Arial" panose="020B0604020202020204" pitchFamily="34" charset="0"/>
              </a:rPr>
              <a:t> </a:t>
            </a:r>
            <a:endParaRPr lang="pt-BR" sz="2800" dirty="0">
              <a:solidFill>
                <a:srgbClr val="002060"/>
              </a:solidFill>
              <a:latin typeface="Arial" panose="020B0604020202020204" pitchFamily="34" charset="0"/>
              <a:cs typeface="Arial" panose="020B0604020202020204" pitchFamily="34" charset="0"/>
            </a:endParaRPr>
          </a:p>
          <a:p>
            <a:pPr marL="109728" indent="0" algn="just">
              <a:buNone/>
            </a:pPr>
            <a:r>
              <a:rPr lang="x-none" sz="1800">
                <a:solidFill>
                  <a:srgbClr val="002060"/>
                </a:solidFill>
                <a:latin typeface="Arial" panose="020B0604020202020204" pitchFamily="34" charset="0"/>
                <a:cs typeface="Arial" panose="020B0604020202020204" pitchFamily="34" charset="0"/>
              </a:rPr>
              <a:t>COMPARATO, Fábio; TORRES, Heleno Taveira</a:t>
            </a:r>
            <a:r>
              <a:rPr lang="x-none" sz="1800" smtClean="0">
                <a:solidFill>
                  <a:srgbClr val="002060"/>
                </a:solidFill>
                <a:latin typeface="Arial" panose="020B0604020202020204" pitchFamily="34" charset="0"/>
                <a:cs typeface="Arial" panose="020B0604020202020204" pitchFamily="34" charset="0"/>
              </a:rPr>
              <a:t>;</a:t>
            </a:r>
            <a:r>
              <a:rPr lang="pt-BR" sz="1800" dirty="0" smtClean="0">
                <a:solidFill>
                  <a:srgbClr val="002060"/>
                </a:solidFill>
                <a:latin typeface="Arial" panose="020B0604020202020204" pitchFamily="34" charset="0"/>
                <a:cs typeface="Arial" panose="020B0604020202020204" pitchFamily="34" charset="0"/>
              </a:rPr>
              <a:t> PINTO, Elida Graziane</a:t>
            </a:r>
            <a:r>
              <a:rPr lang="x-none" sz="1800" smtClean="0">
                <a:solidFill>
                  <a:srgbClr val="002060"/>
                </a:solidFill>
                <a:latin typeface="Arial" panose="020B0604020202020204" pitchFamily="34" charset="0"/>
                <a:cs typeface="Arial" panose="020B0604020202020204" pitchFamily="34" charset="0"/>
              </a:rPr>
              <a:t>; </a:t>
            </a:r>
            <a:r>
              <a:rPr lang="x-none" sz="1800">
                <a:solidFill>
                  <a:srgbClr val="002060"/>
                </a:solidFill>
                <a:latin typeface="Arial" panose="020B0604020202020204" pitchFamily="34" charset="0"/>
                <a:cs typeface="Arial" panose="020B0604020202020204" pitchFamily="34" charset="0"/>
              </a:rPr>
              <a:t>SARLET, Ingo Wolgang. Financiamento dos direitos à saúde e à educação: mínimos inegociáveis. In: </a:t>
            </a:r>
            <a:r>
              <a:rPr lang="x-none" sz="1800" b="1">
                <a:solidFill>
                  <a:srgbClr val="002060"/>
                </a:solidFill>
                <a:latin typeface="Arial" panose="020B0604020202020204" pitchFamily="34" charset="0"/>
                <a:cs typeface="Arial" panose="020B0604020202020204" pitchFamily="34" charset="0"/>
              </a:rPr>
              <a:t>Consultor Jurídico</a:t>
            </a:r>
            <a:r>
              <a:rPr lang="x-none" sz="1800">
                <a:solidFill>
                  <a:srgbClr val="002060"/>
                </a:solidFill>
                <a:latin typeface="Arial" panose="020B0604020202020204" pitchFamily="34" charset="0"/>
                <a:cs typeface="Arial" panose="020B0604020202020204" pitchFamily="34" charset="0"/>
              </a:rPr>
              <a:t>. 27 de julho de 2016. Disponível em </a:t>
            </a:r>
            <a:r>
              <a:rPr lang="x-none" sz="1800" u="sng">
                <a:solidFill>
                  <a:srgbClr val="002060"/>
                </a:solidFill>
                <a:latin typeface="Arial" panose="020B0604020202020204" pitchFamily="34" charset="0"/>
                <a:cs typeface="Arial" panose="020B0604020202020204" pitchFamily="34" charset="0"/>
                <a:hlinkClick r:id="rId3"/>
              </a:rPr>
              <a:t>http://</a:t>
            </a:r>
            <a:r>
              <a:rPr lang="x-none" sz="1800" u="sng" smtClean="0">
                <a:solidFill>
                  <a:srgbClr val="002060"/>
                </a:solidFill>
                <a:latin typeface="Arial" panose="020B0604020202020204" pitchFamily="34" charset="0"/>
                <a:cs typeface="Arial" panose="020B0604020202020204" pitchFamily="34" charset="0"/>
                <a:hlinkClick r:id="rId3"/>
              </a:rPr>
              <a:t>www.conjur.com.br/2016-jul-27/financiamento-direitos-saude-educacao-minimos-inegociaveis</a:t>
            </a:r>
            <a:endParaRPr lang="pt-BR" sz="1800" dirty="0">
              <a:solidFill>
                <a:srgbClr val="002060"/>
              </a:solidFill>
              <a:latin typeface="Arial" panose="020B0604020202020204" pitchFamily="34" charset="0"/>
              <a:cs typeface="Arial" panose="020B0604020202020204" pitchFamily="34" charset="0"/>
            </a:endParaRPr>
          </a:p>
        </p:txBody>
      </p:sp>
      <p:sp>
        <p:nvSpPr>
          <p:cNvPr id="4" name="Título 3"/>
          <p:cNvSpPr>
            <a:spLocks noGrp="1"/>
          </p:cNvSpPr>
          <p:nvPr>
            <p:ph type="title"/>
          </p:nvPr>
        </p:nvSpPr>
        <p:spPr>
          <a:xfrm>
            <a:off x="0" y="980728"/>
            <a:ext cx="9145016" cy="720080"/>
          </a:xfrm>
        </p:spPr>
        <p:txBody>
          <a:bodyPr anchor="ctr">
            <a:noAutofit/>
          </a:bodyPr>
          <a:lstStyle/>
          <a:p>
            <a:pPr algn="ctr"/>
            <a:r>
              <a:rPr lang="pt-BR" sz="3000" b="1" dirty="0" smtClean="0">
                <a:solidFill>
                  <a:srgbClr val="002060"/>
                </a:solidFill>
                <a:effectLst>
                  <a:outerShdw blurRad="38100" dist="38100" dir="2700000" algn="tl">
                    <a:srgbClr val="000000">
                      <a:alpha val="43137"/>
                    </a:srgbClr>
                  </a:outerShdw>
                </a:effectLst>
                <a:latin typeface="Arial Black" pitchFamily="34" charset="0"/>
              </a:rPr>
              <a:t>Financiamento dos direitos fundamentais </a:t>
            </a:r>
            <a:br>
              <a:rPr lang="pt-BR" sz="3000" b="1" dirty="0" smtClean="0">
                <a:solidFill>
                  <a:srgbClr val="002060"/>
                </a:solidFill>
                <a:effectLst>
                  <a:outerShdw blurRad="38100" dist="38100" dir="2700000" algn="tl">
                    <a:srgbClr val="000000">
                      <a:alpha val="43137"/>
                    </a:srgbClr>
                  </a:outerShdw>
                </a:effectLst>
                <a:latin typeface="Arial Black" pitchFamily="34" charset="0"/>
              </a:rPr>
            </a:br>
            <a:r>
              <a:rPr lang="pt-BR" sz="3000" b="1" dirty="0" smtClean="0">
                <a:solidFill>
                  <a:srgbClr val="002060"/>
                </a:solidFill>
                <a:effectLst>
                  <a:outerShdw blurRad="38100" dist="38100" dir="2700000" algn="tl">
                    <a:srgbClr val="000000">
                      <a:alpha val="43137"/>
                    </a:srgbClr>
                  </a:outerShdw>
                </a:effectLst>
                <a:latin typeface="Arial Black" pitchFamily="34" charset="0"/>
              </a:rPr>
              <a:t>e teto fiscal</a:t>
            </a:r>
            <a:endParaRPr lang="pt-BR" sz="3000" b="1" dirty="0">
              <a:solidFill>
                <a:srgbClr val="002060"/>
              </a:solidFill>
              <a:effectLst>
                <a:outerShdw blurRad="38100" dist="38100" dir="2700000" algn="tl">
                  <a:srgbClr val="000000">
                    <a:alpha val="43137"/>
                  </a:srgbClr>
                </a:outerShdw>
              </a:effectLst>
              <a:latin typeface="Arial Black" pitchFamily="34" charset="0"/>
            </a:endParaRPr>
          </a:p>
        </p:txBody>
      </p:sp>
      <p:graphicFrame>
        <p:nvGraphicFramePr>
          <p:cNvPr id="12" name="Tabela 11"/>
          <p:cNvGraphicFramePr>
            <a:graphicFrameLocks noGrp="1"/>
          </p:cNvGraphicFramePr>
          <p:nvPr/>
        </p:nvGraphicFramePr>
        <p:xfrm>
          <a:off x="251520" y="188640"/>
          <a:ext cx="3096344" cy="648072"/>
        </p:xfrm>
        <a:graphic>
          <a:graphicData uri="http://schemas.openxmlformats.org/drawingml/2006/table">
            <a:tbl>
              <a:tblPr/>
              <a:tblGrid>
                <a:gridCol w="1034963"/>
                <a:gridCol w="2061381"/>
              </a:tblGrid>
              <a:tr h="648072">
                <a:tc>
                  <a:txBody>
                    <a:bodyPr/>
                    <a:lstStyle/>
                    <a:p>
                      <a:pPr algn="just">
                        <a:spcAft>
                          <a:spcPts val="0"/>
                        </a:spcAft>
                      </a:pPr>
                      <a:endParaRPr lang="pt-BR" sz="1200" dirty="0">
                        <a:latin typeface="Courier New"/>
                        <a:ea typeface="Calibri"/>
                        <a:cs typeface="Times New Roman"/>
                      </a:endParaRPr>
                    </a:p>
                  </a:txBody>
                  <a:tcPr marL="44450" marR="44450" marT="0" marB="0">
                    <a:lnL>
                      <a:noFill/>
                    </a:lnL>
                    <a:lnR>
                      <a:noFill/>
                    </a:lnR>
                    <a:lnT>
                      <a:noFill/>
                    </a:lnT>
                    <a:lnB>
                      <a:noFill/>
                    </a:lnB>
                  </a:tcPr>
                </a:tc>
                <a:tc>
                  <a:txBody>
                    <a:bodyPr/>
                    <a:lstStyle/>
                    <a:p>
                      <a:pPr algn="just">
                        <a:spcAft>
                          <a:spcPts val="0"/>
                        </a:spcAft>
                      </a:pPr>
                      <a:endParaRPr lang="pt-BR" sz="400" b="1" dirty="0" smtClean="0">
                        <a:latin typeface="Arial Black"/>
                        <a:ea typeface="Calibri"/>
                        <a:cs typeface="Times New Roman"/>
                      </a:endParaRPr>
                    </a:p>
                    <a:p>
                      <a:pPr algn="just">
                        <a:spcAft>
                          <a:spcPts val="0"/>
                        </a:spcAft>
                      </a:pPr>
                      <a:r>
                        <a:rPr lang="pt-BR" sz="1000" b="1" dirty="0" smtClean="0">
                          <a:latin typeface="Arial Black"/>
                          <a:ea typeface="Calibri"/>
                          <a:cs typeface="Times New Roman"/>
                        </a:rPr>
                        <a:t>MINISTÉRIO </a:t>
                      </a:r>
                      <a:r>
                        <a:rPr lang="pt-BR" sz="1000" b="1" dirty="0">
                          <a:latin typeface="Arial Black"/>
                          <a:ea typeface="Calibri"/>
                          <a:cs typeface="Times New Roman"/>
                        </a:rPr>
                        <a:t>PÚBLICO DE CONTAS DO ESTADO DE SÃO PAULO</a:t>
                      </a:r>
                      <a:endParaRPr lang="pt-BR" sz="1000" i="1" dirty="0">
                        <a:latin typeface="Courier New"/>
                        <a:ea typeface="Calibri"/>
                        <a:cs typeface="Times New Roman"/>
                      </a:endParaRPr>
                    </a:p>
                  </a:txBody>
                  <a:tcPr marL="44450" marR="44450" marT="0" marB="0">
                    <a:lnL>
                      <a:noFill/>
                    </a:lnL>
                    <a:lnR>
                      <a:noFill/>
                    </a:lnR>
                    <a:lnT>
                      <a:noFill/>
                    </a:lnT>
                    <a:lnB>
                      <a:noFill/>
                    </a:lnB>
                  </a:tcPr>
                </a:tc>
              </a:tr>
            </a:tbl>
          </a:graphicData>
        </a:graphic>
      </p:graphicFrame>
      <p:pic>
        <p:nvPicPr>
          <p:cNvPr id="13" name="Imagem 29"/>
          <p:cNvPicPr>
            <a:picLocks noChangeAspect="1" noChangeArrowheads="1"/>
          </p:cNvPicPr>
          <p:nvPr/>
        </p:nvPicPr>
        <p:blipFill>
          <a:blip r:embed="rId4" cstate="print"/>
          <a:srcRect/>
          <a:stretch>
            <a:fillRect/>
          </a:stretch>
        </p:blipFill>
        <p:spPr bwMode="auto">
          <a:xfrm>
            <a:off x="323528" y="116632"/>
            <a:ext cx="936104" cy="720080"/>
          </a:xfrm>
          <a:prstGeom prst="rect">
            <a:avLst/>
          </a:prstGeom>
          <a:solidFill>
            <a:srgbClr val="FFFFFF"/>
          </a:solidFill>
        </p:spPr>
      </p:pic>
    </p:spTree>
    <p:extLst>
      <p:ext uri="{BB962C8B-B14F-4D97-AF65-F5344CB8AC3E}">
        <p14:creationId xmlns:p14="http://schemas.microsoft.com/office/powerpoint/2010/main" val="6601070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Espaço Reservado para Conteúdo 6"/>
          <p:cNvSpPr>
            <a:spLocks noGrp="1"/>
          </p:cNvSpPr>
          <p:nvPr>
            <p:ph idx="1"/>
          </p:nvPr>
        </p:nvSpPr>
        <p:spPr>
          <a:xfrm>
            <a:off x="290004" y="1628800"/>
            <a:ext cx="8712968" cy="5184576"/>
          </a:xfrm>
        </p:spPr>
        <p:txBody>
          <a:bodyPr>
            <a:normAutofit fontScale="62500" lnSpcReduction="20000"/>
          </a:bodyPr>
          <a:lstStyle/>
          <a:p>
            <a:pPr marL="109728" indent="0" algn="just">
              <a:buNone/>
            </a:pPr>
            <a:endParaRPr lang="pt-BR" sz="2900" i="1" dirty="0" smtClean="0">
              <a:solidFill>
                <a:srgbClr val="002060"/>
              </a:solidFill>
              <a:latin typeface="Arial" panose="020B0604020202020204" pitchFamily="34" charset="0"/>
              <a:cs typeface="Arial" panose="020B0604020202020204" pitchFamily="34" charset="0"/>
            </a:endParaRPr>
          </a:p>
          <a:p>
            <a:pPr marL="109728" indent="0" algn="just">
              <a:buNone/>
            </a:pPr>
            <a:r>
              <a:rPr lang="pt-BR" sz="2900" i="1" dirty="0" smtClean="0">
                <a:solidFill>
                  <a:srgbClr val="002060"/>
                </a:solidFill>
                <a:latin typeface="Arial" panose="020B0604020202020204" pitchFamily="34" charset="0"/>
                <a:cs typeface="Arial" panose="020B0604020202020204" pitchFamily="34" charset="0"/>
              </a:rPr>
              <a:t>“O </a:t>
            </a:r>
            <a:r>
              <a:rPr lang="pt-BR" sz="2900" i="1" dirty="0">
                <a:solidFill>
                  <a:srgbClr val="002060"/>
                </a:solidFill>
                <a:latin typeface="Arial" panose="020B0604020202020204" pitchFamily="34" charset="0"/>
                <a:cs typeface="Arial" panose="020B0604020202020204" pitchFamily="34" charset="0"/>
              </a:rPr>
              <a:t>grande problema da PEC 241/2016, particularmente no artigo 104 </a:t>
            </a:r>
            <a:r>
              <a:rPr lang="pt-BR" sz="2900" dirty="0">
                <a:solidFill>
                  <a:srgbClr val="002060"/>
                </a:solidFill>
                <a:latin typeface="Arial" panose="020B0604020202020204" pitchFamily="34" charset="0"/>
                <a:cs typeface="Arial" panose="020B0604020202020204" pitchFamily="34" charset="0"/>
              </a:rPr>
              <a:t>[art. 105 no Substitutivo] </a:t>
            </a:r>
            <a:r>
              <a:rPr lang="pt-BR" sz="2900" i="1" dirty="0">
                <a:solidFill>
                  <a:srgbClr val="002060"/>
                </a:solidFill>
                <a:latin typeface="Arial" panose="020B0604020202020204" pitchFamily="34" charset="0"/>
                <a:cs typeface="Arial" panose="020B0604020202020204" pitchFamily="34" charset="0"/>
              </a:rPr>
              <a:t>que ela pretende introduzir ao ADCT, é </a:t>
            </a:r>
            <a:r>
              <a:rPr lang="pt-BR" sz="2900" b="1" i="1" dirty="0">
                <a:solidFill>
                  <a:srgbClr val="002060"/>
                </a:solidFill>
                <a:latin typeface="Arial" panose="020B0604020202020204" pitchFamily="34" charset="0"/>
                <a:cs typeface="Arial" panose="020B0604020202020204" pitchFamily="34" charset="0"/>
              </a:rPr>
              <a:t>desconhecer a proporcionalidade entre receita e despesa como metodologia instituída no texto da Constituição de 1988, como proteção formal e material (garantia equiparável ao habeas corpus e ao mandado de segurança, por exemplo) dos direitos à saúde e à educação</a:t>
            </a:r>
            <a:r>
              <a:rPr lang="pt-BR" sz="2900" i="1" dirty="0">
                <a:solidFill>
                  <a:srgbClr val="002060"/>
                </a:solidFill>
                <a:latin typeface="Arial" panose="020B0604020202020204" pitchFamily="34" charset="0"/>
                <a:cs typeface="Arial" panose="020B0604020202020204" pitchFamily="34" charset="0"/>
              </a:rPr>
              <a:t>. </a:t>
            </a:r>
            <a:r>
              <a:rPr lang="pt-BR" sz="2900" dirty="0">
                <a:solidFill>
                  <a:srgbClr val="002060"/>
                </a:solidFill>
                <a:latin typeface="Arial" panose="020B0604020202020204" pitchFamily="34" charset="0"/>
                <a:cs typeface="Arial" panose="020B0604020202020204" pitchFamily="34" charset="0"/>
              </a:rPr>
              <a:t>[...] </a:t>
            </a:r>
          </a:p>
          <a:p>
            <a:pPr marL="109728" indent="0" algn="just">
              <a:buNone/>
            </a:pPr>
            <a:r>
              <a:rPr lang="pt-BR" sz="2900" i="1" dirty="0">
                <a:solidFill>
                  <a:srgbClr val="002060"/>
                </a:solidFill>
                <a:latin typeface="Arial" panose="020B0604020202020204" pitchFamily="34" charset="0"/>
                <a:cs typeface="Arial" panose="020B0604020202020204" pitchFamily="34" charset="0"/>
              </a:rPr>
              <a:t>Tal </a:t>
            </a:r>
            <a:r>
              <a:rPr lang="pt-BR" sz="2900" b="1" i="1" dirty="0">
                <a:solidFill>
                  <a:srgbClr val="002060"/>
                </a:solidFill>
                <a:latin typeface="Arial" panose="020B0604020202020204" pitchFamily="34" charset="0"/>
                <a:cs typeface="Arial" panose="020B0604020202020204" pitchFamily="34" charset="0"/>
              </a:rPr>
              <a:t>inversão de piso para teto desprega a despesa do comportamento da receita </a:t>
            </a:r>
            <a:r>
              <a:rPr lang="pt-BR" sz="2900" i="1" dirty="0">
                <a:solidFill>
                  <a:srgbClr val="002060"/>
                </a:solidFill>
                <a:latin typeface="Arial" panose="020B0604020202020204" pitchFamily="34" charset="0"/>
                <a:cs typeface="Arial" panose="020B0604020202020204" pitchFamily="34" charset="0"/>
              </a:rPr>
              <a:t>e faz perecer as </a:t>
            </a:r>
            <a:r>
              <a:rPr lang="pt-BR" sz="2900" b="1" i="1" dirty="0">
                <a:solidFill>
                  <a:srgbClr val="002060"/>
                </a:solidFill>
                <a:latin typeface="Arial" panose="020B0604020202020204" pitchFamily="34" charset="0"/>
                <a:cs typeface="Arial" panose="020B0604020202020204" pitchFamily="34" charset="0"/>
              </a:rPr>
              <a:t>noções de proporcionalidade e progressividade no financiamento desses direitos fundamentais</a:t>
            </a:r>
            <a:r>
              <a:rPr lang="pt-BR" sz="2900" i="1" dirty="0">
                <a:solidFill>
                  <a:srgbClr val="002060"/>
                </a:solidFill>
                <a:latin typeface="Arial" panose="020B0604020202020204" pitchFamily="34" charset="0"/>
                <a:cs typeface="Arial" panose="020B0604020202020204" pitchFamily="34" charset="0"/>
              </a:rPr>
              <a:t>. Assim, o risco é de que sejam frustradas a prevenção, a promoção e a recuperação da saúde de mais de 200 milhões de brasileiros. Ou de que seja mitigado o dever de incluir os cerca de 2,7 milhões de crianças e adolescentes, de 4 a 17 anos, que ainda hoje se encontram fora da educação básica obrigatória. </a:t>
            </a:r>
            <a:r>
              <a:rPr lang="pt-PT" sz="2900" dirty="0">
                <a:solidFill>
                  <a:srgbClr val="002060"/>
                </a:solidFill>
                <a:latin typeface="Arial" panose="020B0604020202020204" pitchFamily="34" charset="0"/>
                <a:cs typeface="Arial" panose="020B0604020202020204" pitchFamily="34" charset="0"/>
              </a:rPr>
              <a:t>[...] </a:t>
            </a:r>
            <a:endParaRPr lang="pt-BR" sz="2900" dirty="0">
              <a:solidFill>
                <a:srgbClr val="002060"/>
              </a:solidFill>
              <a:latin typeface="Arial" panose="020B0604020202020204" pitchFamily="34" charset="0"/>
              <a:cs typeface="Arial" panose="020B0604020202020204" pitchFamily="34" charset="0"/>
            </a:endParaRPr>
          </a:p>
          <a:p>
            <a:pPr marL="109728" indent="0" algn="just">
              <a:buNone/>
            </a:pPr>
            <a:r>
              <a:rPr lang="pt-BR" sz="2900" i="1" dirty="0">
                <a:solidFill>
                  <a:srgbClr val="002060"/>
                </a:solidFill>
                <a:latin typeface="Arial" panose="020B0604020202020204" pitchFamily="34" charset="0"/>
                <a:cs typeface="Arial" panose="020B0604020202020204" pitchFamily="34" charset="0"/>
              </a:rPr>
              <a:t>Estamos em pleno processo pedagógico e civilizatório de educar e salvaguardar a saúde de nossos cidadãos, o que não pode ser obstado ou preterido por razões controvertidas de crise fiscal. Nada há de mais prioritário nos orçamentos públicos que tal desiderato constitucional, sob pena de frustração da própria razão de ser do Estado e do pacto social que ele encerra</a:t>
            </a:r>
            <a:r>
              <a:rPr lang="pt-BR" sz="2900" i="1" dirty="0" smtClean="0">
                <a:solidFill>
                  <a:srgbClr val="002060"/>
                </a:solidFill>
                <a:latin typeface="Arial" panose="020B0604020202020204" pitchFamily="34" charset="0"/>
                <a:cs typeface="Arial" panose="020B0604020202020204" pitchFamily="34" charset="0"/>
              </a:rPr>
              <a:t>.”</a:t>
            </a:r>
            <a:endParaRPr lang="pt-BR" sz="2900" dirty="0">
              <a:solidFill>
                <a:srgbClr val="002060"/>
              </a:solidFill>
              <a:latin typeface="Arial" panose="020B0604020202020204" pitchFamily="34" charset="0"/>
              <a:cs typeface="Arial" panose="020B0604020202020204" pitchFamily="34" charset="0"/>
            </a:endParaRPr>
          </a:p>
          <a:p>
            <a:pPr marL="109728" indent="0" algn="just">
              <a:buNone/>
            </a:pPr>
            <a:r>
              <a:rPr lang="pt-PT" sz="2800" dirty="0">
                <a:solidFill>
                  <a:srgbClr val="002060"/>
                </a:solidFill>
                <a:latin typeface="Arial" panose="020B0604020202020204" pitchFamily="34" charset="0"/>
                <a:cs typeface="Arial" panose="020B0604020202020204" pitchFamily="34" charset="0"/>
              </a:rPr>
              <a:t> </a:t>
            </a:r>
            <a:endParaRPr lang="pt-BR" sz="2800" dirty="0">
              <a:solidFill>
                <a:srgbClr val="002060"/>
              </a:solidFill>
              <a:latin typeface="Arial" panose="020B0604020202020204" pitchFamily="34" charset="0"/>
              <a:cs typeface="Arial" panose="020B0604020202020204" pitchFamily="34" charset="0"/>
            </a:endParaRPr>
          </a:p>
          <a:p>
            <a:pPr marL="109728" indent="0" algn="just">
              <a:buNone/>
            </a:pPr>
            <a:r>
              <a:rPr lang="x-none" sz="1800">
                <a:solidFill>
                  <a:srgbClr val="002060"/>
                </a:solidFill>
                <a:latin typeface="Arial" panose="020B0604020202020204" pitchFamily="34" charset="0"/>
                <a:cs typeface="Arial" panose="020B0604020202020204" pitchFamily="34" charset="0"/>
              </a:rPr>
              <a:t>COMPARATO, Fábio; TORRES, Heleno Taveira; </a:t>
            </a:r>
            <a:r>
              <a:rPr lang="pt-BR" sz="1800" dirty="0">
                <a:solidFill>
                  <a:srgbClr val="002060"/>
                </a:solidFill>
                <a:latin typeface="Arial" panose="020B0604020202020204" pitchFamily="34" charset="0"/>
                <a:cs typeface="Arial" panose="020B0604020202020204" pitchFamily="34" charset="0"/>
              </a:rPr>
              <a:t> PINTO, Elida Graziane</a:t>
            </a:r>
            <a:r>
              <a:rPr lang="x-none" sz="1800" smtClean="0">
                <a:solidFill>
                  <a:srgbClr val="002060"/>
                </a:solidFill>
                <a:latin typeface="Arial" panose="020B0604020202020204" pitchFamily="34" charset="0"/>
                <a:cs typeface="Arial" panose="020B0604020202020204" pitchFamily="34" charset="0"/>
              </a:rPr>
              <a:t>; </a:t>
            </a:r>
            <a:r>
              <a:rPr lang="x-none" sz="1800">
                <a:solidFill>
                  <a:srgbClr val="002060"/>
                </a:solidFill>
                <a:latin typeface="Arial" panose="020B0604020202020204" pitchFamily="34" charset="0"/>
                <a:cs typeface="Arial" panose="020B0604020202020204" pitchFamily="34" charset="0"/>
              </a:rPr>
              <a:t>SARLET, Ingo Wolgang. Financiamento dos direitos à saúde e à educação: mínimos inegociáveis. In: </a:t>
            </a:r>
            <a:r>
              <a:rPr lang="x-none" sz="1800" b="1">
                <a:solidFill>
                  <a:srgbClr val="002060"/>
                </a:solidFill>
                <a:latin typeface="Arial" panose="020B0604020202020204" pitchFamily="34" charset="0"/>
                <a:cs typeface="Arial" panose="020B0604020202020204" pitchFamily="34" charset="0"/>
              </a:rPr>
              <a:t>Consultor Jurídico</a:t>
            </a:r>
            <a:r>
              <a:rPr lang="x-none" sz="1800">
                <a:solidFill>
                  <a:srgbClr val="002060"/>
                </a:solidFill>
                <a:latin typeface="Arial" panose="020B0604020202020204" pitchFamily="34" charset="0"/>
                <a:cs typeface="Arial" panose="020B0604020202020204" pitchFamily="34" charset="0"/>
              </a:rPr>
              <a:t>. 27 de julho de 2016. Disponível em </a:t>
            </a:r>
            <a:r>
              <a:rPr lang="x-none" sz="1800" u="sng">
                <a:solidFill>
                  <a:srgbClr val="002060"/>
                </a:solidFill>
                <a:latin typeface="Arial" panose="020B0604020202020204" pitchFamily="34" charset="0"/>
                <a:cs typeface="Arial" panose="020B0604020202020204" pitchFamily="34" charset="0"/>
                <a:hlinkClick r:id="rId3"/>
              </a:rPr>
              <a:t>http://</a:t>
            </a:r>
            <a:r>
              <a:rPr lang="x-none" sz="1800" u="sng" smtClean="0">
                <a:solidFill>
                  <a:srgbClr val="002060"/>
                </a:solidFill>
                <a:latin typeface="Arial" panose="020B0604020202020204" pitchFamily="34" charset="0"/>
                <a:cs typeface="Arial" panose="020B0604020202020204" pitchFamily="34" charset="0"/>
                <a:hlinkClick r:id="rId3"/>
              </a:rPr>
              <a:t>www.conjur.com.br/2016-jul-27/financiamento-direitos-saude-educacao-minimos-inegociaveis</a:t>
            </a:r>
            <a:endParaRPr lang="pt-BR" sz="1800" dirty="0">
              <a:solidFill>
                <a:srgbClr val="002060"/>
              </a:solidFill>
              <a:latin typeface="Arial" panose="020B0604020202020204" pitchFamily="34" charset="0"/>
              <a:cs typeface="Arial" panose="020B0604020202020204" pitchFamily="34" charset="0"/>
            </a:endParaRPr>
          </a:p>
        </p:txBody>
      </p:sp>
      <p:sp>
        <p:nvSpPr>
          <p:cNvPr id="4" name="Título 3"/>
          <p:cNvSpPr>
            <a:spLocks noGrp="1"/>
          </p:cNvSpPr>
          <p:nvPr>
            <p:ph type="title"/>
          </p:nvPr>
        </p:nvSpPr>
        <p:spPr>
          <a:xfrm>
            <a:off x="-30239" y="980728"/>
            <a:ext cx="9145016" cy="720080"/>
          </a:xfrm>
        </p:spPr>
        <p:txBody>
          <a:bodyPr anchor="ctr">
            <a:noAutofit/>
          </a:bodyPr>
          <a:lstStyle/>
          <a:p>
            <a:pPr algn="ctr"/>
            <a:r>
              <a:rPr lang="pt-BR" sz="3000" dirty="0">
                <a:solidFill>
                  <a:srgbClr val="002060"/>
                </a:solidFill>
                <a:effectLst>
                  <a:outerShdw blurRad="38100" dist="38100" dir="2700000" algn="tl">
                    <a:srgbClr val="000000">
                      <a:alpha val="43137"/>
                    </a:srgbClr>
                  </a:outerShdw>
                </a:effectLst>
                <a:latin typeface="Arial Black" pitchFamily="34" charset="0"/>
              </a:rPr>
              <a:t>Financiamento dos direitos fundamentais </a:t>
            </a:r>
            <a:br>
              <a:rPr lang="pt-BR" sz="3000" dirty="0">
                <a:solidFill>
                  <a:srgbClr val="002060"/>
                </a:solidFill>
                <a:effectLst>
                  <a:outerShdw blurRad="38100" dist="38100" dir="2700000" algn="tl">
                    <a:srgbClr val="000000">
                      <a:alpha val="43137"/>
                    </a:srgbClr>
                  </a:outerShdw>
                </a:effectLst>
                <a:latin typeface="Arial Black" pitchFamily="34" charset="0"/>
              </a:rPr>
            </a:br>
            <a:r>
              <a:rPr lang="pt-BR" sz="3000" dirty="0">
                <a:solidFill>
                  <a:srgbClr val="002060"/>
                </a:solidFill>
                <a:effectLst>
                  <a:outerShdw blurRad="38100" dist="38100" dir="2700000" algn="tl">
                    <a:srgbClr val="000000">
                      <a:alpha val="43137"/>
                    </a:srgbClr>
                  </a:outerShdw>
                </a:effectLst>
                <a:latin typeface="Arial Black" pitchFamily="34" charset="0"/>
              </a:rPr>
              <a:t>e teto fiscal</a:t>
            </a:r>
            <a:endParaRPr lang="pt-BR" sz="3000" b="1" dirty="0">
              <a:solidFill>
                <a:srgbClr val="002060"/>
              </a:solidFill>
              <a:effectLst>
                <a:outerShdw blurRad="38100" dist="38100" dir="2700000" algn="tl">
                  <a:srgbClr val="000000">
                    <a:alpha val="43137"/>
                  </a:srgbClr>
                </a:outerShdw>
              </a:effectLst>
              <a:latin typeface="Arial Black" pitchFamily="34" charset="0"/>
            </a:endParaRPr>
          </a:p>
        </p:txBody>
      </p:sp>
      <p:graphicFrame>
        <p:nvGraphicFramePr>
          <p:cNvPr id="12" name="Tabela 11"/>
          <p:cNvGraphicFramePr>
            <a:graphicFrameLocks noGrp="1"/>
          </p:cNvGraphicFramePr>
          <p:nvPr/>
        </p:nvGraphicFramePr>
        <p:xfrm>
          <a:off x="251520" y="188640"/>
          <a:ext cx="3096344" cy="648072"/>
        </p:xfrm>
        <a:graphic>
          <a:graphicData uri="http://schemas.openxmlformats.org/drawingml/2006/table">
            <a:tbl>
              <a:tblPr/>
              <a:tblGrid>
                <a:gridCol w="1034963"/>
                <a:gridCol w="2061381"/>
              </a:tblGrid>
              <a:tr h="648072">
                <a:tc>
                  <a:txBody>
                    <a:bodyPr/>
                    <a:lstStyle/>
                    <a:p>
                      <a:pPr algn="just">
                        <a:spcAft>
                          <a:spcPts val="0"/>
                        </a:spcAft>
                      </a:pPr>
                      <a:endParaRPr lang="pt-BR" sz="1200" dirty="0">
                        <a:latin typeface="Courier New"/>
                        <a:ea typeface="Calibri"/>
                        <a:cs typeface="Times New Roman"/>
                      </a:endParaRPr>
                    </a:p>
                  </a:txBody>
                  <a:tcPr marL="44450" marR="44450" marT="0" marB="0">
                    <a:lnL>
                      <a:noFill/>
                    </a:lnL>
                    <a:lnR>
                      <a:noFill/>
                    </a:lnR>
                    <a:lnT>
                      <a:noFill/>
                    </a:lnT>
                    <a:lnB>
                      <a:noFill/>
                    </a:lnB>
                  </a:tcPr>
                </a:tc>
                <a:tc>
                  <a:txBody>
                    <a:bodyPr/>
                    <a:lstStyle/>
                    <a:p>
                      <a:pPr algn="just">
                        <a:spcAft>
                          <a:spcPts val="0"/>
                        </a:spcAft>
                      </a:pPr>
                      <a:endParaRPr lang="pt-BR" sz="400" b="1" dirty="0" smtClean="0">
                        <a:latin typeface="Arial Black"/>
                        <a:ea typeface="Calibri"/>
                        <a:cs typeface="Times New Roman"/>
                      </a:endParaRPr>
                    </a:p>
                    <a:p>
                      <a:pPr algn="just">
                        <a:spcAft>
                          <a:spcPts val="0"/>
                        </a:spcAft>
                      </a:pPr>
                      <a:r>
                        <a:rPr lang="pt-BR" sz="1000" b="1" dirty="0" smtClean="0">
                          <a:latin typeface="Arial Black"/>
                          <a:ea typeface="Calibri"/>
                          <a:cs typeface="Times New Roman"/>
                        </a:rPr>
                        <a:t>MINISTÉRIO </a:t>
                      </a:r>
                      <a:r>
                        <a:rPr lang="pt-BR" sz="1000" b="1" dirty="0">
                          <a:latin typeface="Arial Black"/>
                          <a:ea typeface="Calibri"/>
                          <a:cs typeface="Times New Roman"/>
                        </a:rPr>
                        <a:t>PÚBLICO DE CONTAS DO ESTADO DE SÃO PAULO</a:t>
                      </a:r>
                      <a:endParaRPr lang="pt-BR" sz="1000" i="1" dirty="0">
                        <a:latin typeface="Courier New"/>
                        <a:ea typeface="Calibri"/>
                        <a:cs typeface="Times New Roman"/>
                      </a:endParaRPr>
                    </a:p>
                  </a:txBody>
                  <a:tcPr marL="44450" marR="44450" marT="0" marB="0">
                    <a:lnL>
                      <a:noFill/>
                    </a:lnL>
                    <a:lnR>
                      <a:noFill/>
                    </a:lnR>
                    <a:lnT>
                      <a:noFill/>
                    </a:lnT>
                    <a:lnB>
                      <a:noFill/>
                    </a:lnB>
                  </a:tcPr>
                </a:tc>
              </a:tr>
            </a:tbl>
          </a:graphicData>
        </a:graphic>
      </p:graphicFrame>
      <p:pic>
        <p:nvPicPr>
          <p:cNvPr id="13" name="Imagem 29"/>
          <p:cNvPicPr>
            <a:picLocks noChangeAspect="1" noChangeArrowheads="1"/>
          </p:cNvPicPr>
          <p:nvPr/>
        </p:nvPicPr>
        <p:blipFill>
          <a:blip r:embed="rId4" cstate="print"/>
          <a:srcRect/>
          <a:stretch>
            <a:fillRect/>
          </a:stretch>
        </p:blipFill>
        <p:spPr bwMode="auto">
          <a:xfrm>
            <a:off x="323528" y="116632"/>
            <a:ext cx="936104" cy="720080"/>
          </a:xfrm>
          <a:prstGeom prst="rect">
            <a:avLst/>
          </a:prstGeom>
          <a:solidFill>
            <a:srgbClr val="FFFFFF"/>
          </a:solidFill>
        </p:spPr>
      </p:pic>
    </p:spTree>
    <p:extLst>
      <p:ext uri="{BB962C8B-B14F-4D97-AF65-F5344CB8AC3E}">
        <p14:creationId xmlns:p14="http://schemas.microsoft.com/office/powerpoint/2010/main" val="7692787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Espaço Reservado para Conteúdo 6"/>
          <p:cNvSpPr>
            <a:spLocks noGrp="1"/>
          </p:cNvSpPr>
          <p:nvPr>
            <p:ph idx="1"/>
          </p:nvPr>
        </p:nvSpPr>
        <p:spPr>
          <a:xfrm>
            <a:off x="179512" y="1916832"/>
            <a:ext cx="8856984" cy="4963628"/>
          </a:xfrm>
        </p:spPr>
        <p:txBody>
          <a:bodyPr>
            <a:normAutofit fontScale="70000" lnSpcReduction="20000"/>
          </a:bodyPr>
          <a:lstStyle/>
          <a:p>
            <a:pPr algn="just">
              <a:spcBef>
                <a:spcPts val="0"/>
              </a:spcBef>
              <a:buNone/>
            </a:pPr>
            <a:r>
              <a:rPr lang="pt-BR" sz="2600" dirty="0">
                <a:solidFill>
                  <a:srgbClr val="002060"/>
                </a:solidFill>
                <a:latin typeface="Arial" panose="020B0604020202020204" pitchFamily="34" charset="0"/>
                <a:cs typeface="Arial" panose="020B0604020202020204" pitchFamily="34" charset="0"/>
                <a:hlinkClick r:id="rId3"/>
              </a:rPr>
              <a:t>http://www.conjur.com.br/2016-ago-17/elida-pinto-controle-orcamentario-prol-direitos-fundamentais</a:t>
            </a:r>
            <a:endParaRPr lang="pt-BR" sz="2600" dirty="0">
              <a:solidFill>
                <a:srgbClr val="002060"/>
              </a:solidFill>
              <a:latin typeface="Arial" panose="020B0604020202020204" pitchFamily="34" charset="0"/>
              <a:cs typeface="Arial" panose="020B0604020202020204" pitchFamily="34" charset="0"/>
            </a:endParaRPr>
          </a:p>
          <a:p>
            <a:pPr algn="just">
              <a:spcBef>
                <a:spcPts val="0"/>
              </a:spcBef>
              <a:buNone/>
            </a:pPr>
            <a:endParaRPr lang="pt-BR" sz="800" dirty="0">
              <a:solidFill>
                <a:srgbClr val="002060"/>
              </a:solidFill>
              <a:latin typeface="Arial" panose="020B0604020202020204" pitchFamily="34" charset="0"/>
              <a:cs typeface="Arial" panose="020B0604020202020204" pitchFamily="34" charset="0"/>
            </a:endParaRPr>
          </a:p>
          <a:p>
            <a:pPr algn="just">
              <a:spcBef>
                <a:spcPts val="0"/>
              </a:spcBef>
              <a:buNone/>
            </a:pPr>
            <a:endParaRPr lang="pt-BR" sz="3200" dirty="0" smtClean="0">
              <a:solidFill>
                <a:srgbClr val="002060"/>
              </a:solidFill>
              <a:latin typeface="Arial" panose="020B0604020202020204" pitchFamily="34" charset="0"/>
              <a:cs typeface="Arial" panose="020B0604020202020204" pitchFamily="34" charset="0"/>
            </a:endParaRPr>
          </a:p>
          <a:p>
            <a:pPr algn="just">
              <a:spcBef>
                <a:spcPts val="0"/>
              </a:spcBef>
              <a:buNone/>
            </a:pPr>
            <a:r>
              <a:rPr lang="pt-BR" sz="3200" dirty="0" smtClean="0">
                <a:solidFill>
                  <a:srgbClr val="002060"/>
                </a:solidFill>
                <a:latin typeface="Arial" panose="020B0604020202020204" pitchFamily="34" charset="0"/>
                <a:cs typeface="Arial" panose="020B0604020202020204" pitchFamily="34" charset="0"/>
              </a:rPr>
              <a:t>Se </a:t>
            </a:r>
            <a:r>
              <a:rPr lang="pt-BR" sz="3200" dirty="0">
                <a:solidFill>
                  <a:srgbClr val="002060"/>
                </a:solidFill>
                <a:latin typeface="Arial" panose="020B0604020202020204" pitchFamily="34" charset="0"/>
                <a:cs typeface="Arial" panose="020B0604020202020204" pitchFamily="34" charset="0"/>
              </a:rPr>
              <a:t>o ente político não tem quitado a folha de salários em dia, está inadimplente com os pisos constitucionais em saúde e educação ou tem dado causa a qualquer outro inadimplemento de obrigação de despesa assentada constitucional ou legalmente, caberia invocar — em interpretação sistemática — as vedações do artigo 73, inciso VI e do artigo 75 da Lei 9.504/1997.</a:t>
            </a:r>
          </a:p>
          <a:p>
            <a:pPr algn="just">
              <a:spcBef>
                <a:spcPts val="0"/>
              </a:spcBef>
              <a:buNone/>
            </a:pPr>
            <a:r>
              <a:rPr lang="pt-BR" sz="3200" dirty="0">
                <a:solidFill>
                  <a:srgbClr val="002060"/>
                </a:solidFill>
                <a:latin typeface="Arial" panose="020B0604020202020204" pitchFamily="34" charset="0"/>
                <a:cs typeface="Arial" panose="020B0604020202020204" pitchFamily="34" charset="0"/>
              </a:rPr>
              <a:t>Em tempos de tão severa crise fiscal, é desarrazoada a assunção de despesa com novos serviços e obras, sem que estejam assegurados os recursos destinados a cumprir obrigação formal preexistente para execução de obra ou serviço já em andamento e com cronograma prefixado, e os destinados a atender situações de emergência e de calamidade pública. Eis a necessária leitura conjugada do art. 42 da LRF com a alínea “a” do inciso VI do art. 73 da Lei das Eleições</a:t>
            </a:r>
            <a:r>
              <a:rPr lang="pt-BR" sz="3200" dirty="0" smtClean="0">
                <a:solidFill>
                  <a:srgbClr val="002060"/>
                </a:solidFill>
                <a:latin typeface="Arial" panose="020B0604020202020204" pitchFamily="34" charset="0"/>
                <a:cs typeface="Arial" panose="020B0604020202020204" pitchFamily="34" charset="0"/>
              </a:rPr>
              <a:t>.</a:t>
            </a:r>
            <a:endParaRPr lang="pt-BR" sz="3200" dirty="0">
              <a:solidFill>
                <a:srgbClr val="002060"/>
              </a:solidFill>
              <a:latin typeface="Arial" panose="020B0604020202020204" pitchFamily="34" charset="0"/>
              <a:cs typeface="Arial" panose="020B0604020202020204" pitchFamily="34" charset="0"/>
            </a:endParaRPr>
          </a:p>
        </p:txBody>
      </p:sp>
      <p:sp>
        <p:nvSpPr>
          <p:cNvPr id="4" name="Título 3"/>
          <p:cNvSpPr>
            <a:spLocks noGrp="1"/>
          </p:cNvSpPr>
          <p:nvPr>
            <p:ph type="title"/>
          </p:nvPr>
        </p:nvSpPr>
        <p:spPr>
          <a:xfrm>
            <a:off x="-108520" y="908720"/>
            <a:ext cx="9145016" cy="720080"/>
          </a:xfrm>
        </p:spPr>
        <p:txBody>
          <a:bodyPr anchor="ctr">
            <a:noAutofit/>
          </a:bodyPr>
          <a:lstStyle/>
          <a:p>
            <a:pPr algn="ctr"/>
            <a:r>
              <a:rPr lang="pt-BR" sz="2500" dirty="0">
                <a:solidFill>
                  <a:srgbClr val="002060"/>
                </a:solidFill>
                <a:effectLst>
                  <a:outerShdw blurRad="38100" dist="38100" dir="2700000" algn="tl">
                    <a:srgbClr val="000000">
                      <a:alpha val="43137"/>
                    </a:srgbClr>
                  </a:outerShdw>
                </a:effectLst>
                <a:latin typeface="Arial Black" panose="020B0A04020102020204" pitchFamily="34" charset="0"/>
                <a:cs typeface="Arial" pitchFamily="34" charset="0"/>
              </a:rPr>
              <a:t>Controle do ciclo orçamentário referido aos direitos fundamentais em tempos de crise fiscal</a:t>
            </a:r>
            <a:endParaRPr lang="pt-BR" sz="2500" b="1" dirty="0">
              <a:solidFill>
                <a:srgbClr val="002060"/>
              </a:solidFill>
              <a:effectLst>
                <a:outerShdw blurRad="38100" dist="38100" dir="2700000" algn="tl">
                  <a:srgbClr val="000000">
                    <a:alpha val="43137"/>
                  </a:srgbClr>
                </a:outerShdw>
              </a:effectLst>
              <a:latin typeface="Arial Black" pitchFamily="34" charset="0"/>
            </a:endParaRPr>
          </a:p>
        </p:txBody>
      </p:sp>
      <p:graphicFrame>
        <p:nvGraphicFramePr>
          <p:cNvPr id="12" name="Tabela 11"/>
          <p:cNvGraphicFramePr>
            <a:graphicFrameLocks noGrp="1"/>
          </p:cNvGraphicFramePr>
          <p:nvPr/>
        </p:nvGraphicFramePr>
        <p:xfrm>
          <a:off x="251520" y="188640"/>
          <a:ext cx="3096344" cy="648072"/>
        </p:xfrm>
        <a:graphic>
          <a:graphicData uri="http://schemas.openxmlformats.org/drawingml/2006/table">
            <a:tbl>
              <a:tblPr/>
              <a:tblGrid>
                <a:gridCol w="1034963"/>
                <a:gridCol w="2061381"/>
              </a:tblGrid>
              <a:tr h="648072">
                <a:tc>
                  <a:txBody>
                    <a:bodyPr/>
                    <a:lstStyle/>
                    <a:p>
                      <a:pPr algn="just">
                        <a:spcAft>
                          <a:spcPts val="0"/>
                        </a:spcAft>
                      </a:pPr>
                      <a:endParaRPr lang="pt-BR" sz="1200" dirty="0">
                        <a:latin typeface="Courier New"/>
                        <a:ea typeface="Calibri"/>
                        <a:cs typeface="Times New Roman"/>
                      </a:endParaRPr>
                    </a:p>
                  </a:txBody>
                  <a:tcPr marL="44450" marR="44450" marT="0" marB="0">
                    <a:lnL>
                      <a:noFill/>
                    </a:lnL>
                    <a:lnR>
                      <a:noFill/>
                    </a:lnR>
                    <a:lnT>
                      <a:noFill/>
                    </a:lnT>
                    <a:lnB>
                      <a:noFill/>
                    </a:lnB>
                  </a:tcPr>
                </a:tc>
                <a:tc>
                  <a:txBody>
                    <a:bodyPr/>
                    <a:lstStyle/>
                    <a:p>
                      <a:pPr algn="just">
                        <a:spcAft>
                          <a:spcPts val="0"/>
                        </a:spcAft>
                      </a:pPr>
                      <a:endParaRPr lang="pt-BR" sz="400" b="1" dirty="0" smtClean="0">
                        <a:latin typeface="Arial Black"/>
                        <a:ea typeface="Calibri"/>
                        <a:cs typeface="Times New Roman"/>
                      </a:endParaRPr>
                    </a:p>
                    <a:p>
                      <a:pPr algn="just">
                        <a:spcAft>
                          <a:spcPts val="0"/>
                        </a:spcAft>
                      </a:pPr>
                      <a:r>
                        <a:rPr lang="pt-BR" sz="1000" b="1" dirty="0" smtClean="0">
                          <a:latin typeface="Arial Black"/>
                          <a:ea typeface="Calibri"/>
                          <a:cs typeface="Times New Roman"/>
                        </a:rPr>
                        <a:t>MINISTÉRIO </a:t>
                      </a:r>
                      <a:r>
                        <a:rPr lang="pt-BR" sz="1000" b="1" dirty="0">
                          <a:latin typeface="Arial Black"/>
                          <a:ea typeface="Calibri"/>
                          <a:cs typeface="Times New Roman"/>
                        </a:rPr>
                        <a:t>PÚBLICO DE CONTAS DO ESTADO DE SÃO PAULO</a:t>
                      </a:r>
                      <a:endParaRPr lang="pt-BR" sz="1000" i="1" dirty="0">
                        <a:latin typeface="Courier New"/>
                        <a:ea typeface="Calibri"/>
                        <a:cs typeface="Times New Roman"/>
                      </a:endParaRPr>
                    </a:p>
                  </a:txBody>
                  <a:tcPr marL="44450" marR="44450" marT="0" marB="0">
                    <a:lnL>
                      <a:noFill/>
                    </a:lnL>
                    <a:lnR>
                      <a:noFill/>
                    </a:lnR>
                    <a:lnT>
                      <a:noFill/>
                    </a:lnT>
                    <a:lnB>
                      <a:noFill/>
                    </a:lnB>
                  </a:tcPr>
                </a:tc>
              </a:tr>
            </a:tbl>
          </a:graphicData>
        </a:graphic>
      </p:graphicFrame>
      <p:pic>
        <p:nvPicPr>
          <p:cNvPr id="13" name="Imagem 29"/>
          <p:cNvPicPr>
            <a:picLocks noChangeAspect="1" noChangeArrowheads="1"/>
          </p:cNvPicPr>
          <p:nvPr/>
        </p:nvPicPr>
        <p:blipFill>
          <a:blip r:embed="rId4" cstate="print"/>
          <a:srcRect/>
          <a:stretch>
            <a:fillRect/>
          </a:stretch>
        </p:blipFill>
        <p:spPr bwMode="auto">
          <a:xfrm>
            <a:off x="323528" y="116632"/>
            <a:ext cx="936104" cy="720080"/>
          </a:xfrm>
          <a:prstGeom prst="rect">
            <a:avLst/>
          </a:prstGeom>
          <a:solidFill>
            <a:srgbClr val="FFFFFF"/>
          </a:solidFill>
        </p:spPr>
      </p:pic>
    </p:spTree>
    <p:extLst>
      <p:ext uri="{BB962C8B-B14F-4D97-AF65-F5344CB8AC3E}">
        <p14:creationId xmlns:p14="http://schemas.microsoft.com/office/powerpoint/2010/main" val="18922060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Espaço Reservado para Conteúdo 6"/>
          <p:cNvSpPr>
            <a:spLocks noGrp="1"/>
          </p:cNvSpPr>
          <p:nvPr>
            <p:ph idx="1"/>
          </p:nvPr>
        </p:nvSpPr>
        <p:spPr>
          <a:xfrm>
            <a:off x="179512" y="1916832"/>
            <a:ext cx="8856984" cy="4963628"/>
          </a:xfrm>
        </p:spPr>
        <p:txBody>
          <a:bodyPr>
            <a:normAutofit fontScale="70000" lnSpcReduction="20000"/>
          </a:bodyPr>
          <a:lstStyle/>
          <a:p>
            <a:pPr algn="just">
              <a:spcBef>
                <a:spcPts val="0"/>
              </a:spcBef>
              <a:buNone/>
            </a:pPr>
            <a:r>
              <a:rPr lang="pt-BR" sz="2600" dirty="0">
                <a:solidFill>
                  <a:srgbClr val="002060"/>
                </a:solidFill>
                <a:latin typeface="Arial" panose="020B0604020202020204" pitchFamily="34" charset="0"/>
                <a:cs typeface="Arial" panose="020B0604020202020204" pitchFamily="34" charset="0"/>
                <a:hlinkClick r:id="rId3"/>
              </a:rPr>
              <a:t>http://www.conjur.com.br/2016-ago-17/elida-pinto-controle-orcamentario-prol-direitos-fundamentais</a:t>
            </a:r>
            <a:endParaRPr lang="pt-BR" sz="2600" dirty="0">
              <a:solidFill>
                <a:srgbClr val="002060"/>
              </a:solidFill>
              <a:latin typeface="Arial" panose="020B0604020202020204" pitchFamily="34" charset="0"/>
              <a:cs typeface="Arial" panose="020B0604020202020204" pitchFamily="34" charset="0"/>
            </a:endParaRPr>
          </a:p>
          <a:p>
            <a:pPr algn="just">
              <a:spcBef>
                <a:spcPts val="0"/>
              </a:spcBef>
              <a:buNone/>
            </a:pPr>
            <a:endParaRPr lang="pt-BR" sz="800" dirty="0">
              <a:solidFill>
                <a:srgbClr val="002060"/>
              </a:solidFill>
              <a:latin typeface="Arial" panose="020B0604020202020204" pitchFamily="34" charset="0"/>
              <a:cs typeface="Arial" panose="020B0604020202020204" pitchFamily="34" charset="0"/>
            </a:endParaRPr>
          </a:p>
          <a:p>
            <a:pPr algn="just">
              <a:spcBef>
                <a:spcPts val="0"/>
              </a:spcBef>
              <a:buNone/>
            </a:pPr>
            <a:endParaRPr lang="pt-BR" sz="3200" dirty="0" smtClean="0">
              <a:solidFill>
                <a:srgbClr val="002060"/>
              </a:solidFill>
              <a:latin typeface="Arial" panose="020B0604020202020204" pitchFamily="34" charset="0"/>
              <a:cs typeface="Arial" panose="020B0604020202020204" pitchFamily="34" charset="0"/>
            </a:endParaRPr>
          </a:p>
          <a:p>
            <a:pPr marL="109728" indent="0" algn="just">
              <a:spcBef>
                <a:spcPts val="0"/>
              </a:spcBef>
              <a:buNone/>
            </a:pPr>
            <a:r>
              <a:rPr lang="pt-BR" sz="3200" dirty="0">
                <a:solidFill>
                  <a:srgbClr val="002060"/>
                </a:solidFill>
                <a:latin typeface="Arial" panose="020B0604020202020204" pitchFamily="34" charset="0"/>
                <a:cs typeface="Arial" panose="020B0604020202020204" pitchFamily="34" charset="0"/>
              </a:rPr>
              <a:t>Muito embora as restrições em comento sejam tradicionalmente invocadas na contenção apenas da gastança típica dos períodos pré-eleitorais e no final de mandato, elas precisam ser apresentadas como soluções jurídicas já vigentes, em rota alternativa à pura e simples suspensão inconstitucional da eficácia dos direitos à saúde e à educação por duas décadas, como pretende o art. 104 que a PEC 241 visa inserir no ADCT.</a:t>
            </a:r>
          </a:p>
          <a:p>
            <a:pPr marL="109728" indent="0" algn="just">
              <a:buNone/>
            </a:pPr>
            <a:r>
              <a:rPr lang="pt-BR" sz="3200" dirty="0">
                <a:solidFill>
                  <a:srgbClr val="002060"/>
                </a:solidFill>
                <a:latin typeface="Arial" panose="020B0604020202020204" pitchFamily="34" charset="0"/>
                <a:cs typeface="Arial" panose="020B0604020202020204" pitchFamily="34" charset="0"/>
              </a:rPr>
              <a:t>Além dessas hipóteses,</a:t>
            </a:r>
            <a:r>
              <a:rPr lang="pt-BR" sz="3200" dirty="0">
                <a:latin typeface="Arial" panose="020B0604020202020204" pitchFamily="34" charset="0"/>
                <a:cs typeface="Arial" panose="020B0604020202020204" pitchFamily="34" charset="0"/>
              </a:rPr>
              <a:t> </a:t>
            </a:r>
            <a:r>
              <a:rPr lang="pt-BR" sz="3200" dirty="0">
                <a:solidFill>
                  <a:srgbClr val="002060"/>
                </a:solidFill>
                <a:latin typeface="Arial" panose="020B0604020202020204" pitchFamily="34" charset="0"/>
                <a:cs typeface="Arial" panose="020B0604020202020204" pitchFamily="34" charset="0"/>
              </a:rPr>
              <a:t>[...] emerge a necessidade de melhor controle sobre as renúncias de receitas sem lastro na correspondente e indispensável medida compensatória, sobretudo as que são concedidas por prazo indeterminado, diante do seu impacto desarrazoado em face das premissas contidas no artigo 14 da LRF e no artigo 57, parágrafo 3º da Lei 8.666/1993.</a:t>
            </a:r>
          </a:p>
        </p:txBody>
      </p:sp>
      <p:sp>
        <p:nvSpPr>
          <p:cNvPr id="4" name="Título 3"/>
          <p:cNvSpPr>
            <a:spLocks noGrp="1"/>
          </p:cNvSpPr>
          <p:nvPr>
            <p:ph type="title"/>
          </p:nvPr>
        </p:nvSpPr>
        <p:spPr>
          <a:xfrm>
            <a:off x="-108520" y="908720"/>
            <a:ext cx="9145016" cy="720080"/>
          </a:xfrm>
        </p:spPr>
        <p:txBody>
          <a:bodyPr anchor="ctr">
            <a:noAutofit/>
          </a:bodyPr>
          <a:lstStyle/>
          <a:p>
            <a:pPr algn="ctr"/>
            <a:r>
              <a:rPr lang="pt-BR" sz="2500" dirty="0">
                <a:solidFill>
                  <a:srgbClr val="002060"/>
                </a:solidFill>
                <a:effectLst>
                  <a:outerShdw blurRad="38100" dist="38100" dir="2700000" algn="tl">
                    <a:srgbClr val="000000">
                      <a:alpha val="43137"/>
                    </a:srgbClr>
                  </a:outerShdw>
                </a:effectLst>
                <a:latin typeface="Arial Black" panose="020B0A04020102020204" pitchFamily="34" charset="0"/>
                <a:cs typeface="Arial" pitchFamily="34" charset="0"/>
              </a:rPr>
              <a:t>Controle do ciclo orçamentário referido aos direitos fundamentais em tempos de crise fiscal</a:t>
            </a:r>
            <a:endParaRPr lang="pt-BR" sz="2500" b="1" dirty="0">
              <a:solidFill>
                <a:srgbClr val="002060"/>
              </a:solidFill>
              <a:effectLst>
                <a:outerShdw blurRad="38100" dist="38100" dir="2700000" algn="tl">
                  <a:srgbClr val="000000">
                    <a:alpha val="43137"/>
                  </a:srgbClr>
                </a:outerShdw>
              </a:effectLst>
              <a:latin typeface="Arial Black" pitchFamily="34" charset="0"/>
            </a:endParaRPr>
          </a:p>
        </p:txBody>
      </p:sp>
      <p:graphicFrame>
        <p:nvGraphicFramePr>
          <p:cNvPr id="12" name="Tabela 11"/>
          <p:cNvGraphicFramePr>
            <a:graphicFrameLocks noGrp="1"/>
          </p:cNvGraphicFramePr>
          <p:nvPr/>
        </p:nvGraphicFramePr>
        <p:xfrm>
          <a:off x="251520" y="188640"/>
          <a:ext cx="3096344" cy="648072"/>
        </p:xfrm>
        <a:graphic>
          <a:graphicData uri="http://schemas.openxmlformats.org/drawingml/2006/table">
            <a:tbl>
              <a:tblPr/>
              <a:tblGrid>
                <a:gridCol w="1034963"/>
                <a:gridCol w="2061381"/>
              </a:tblGrid>
              <a:tr h="648072">
                <a:tc>
                  <a:txBody>
                    <a:bodyPr/>
                    <a:lstStyle/>
                    <a:p>
                      <a:pPr algn="just">
                        <a:spcAft>
                          <a:spcPts val="0"/>
                        </a:spcAft>
                      </a:pPr>
                      <a:endParaRPr lang="pt-BR" sz="1200" dirty="0">
                        <a:latin typeface="Courier New"/>
                        <a:ea typeface="Calibri"/>
                        <a:cs typeface="Times New Roman"/>
                      </a:endParaRPr>
                    </a:p>
                  </a:txBody>
                  <a:tcPr marL="44450" marR="44450" marT="0" marB="0">
                    <a:lnL>
                      <a:noFill/>
                    </a:lnL>
                    <a:lnR>
                      <a:noFill/>
                    </a:lnR>
                    <a:lnT>
                      <a:noFill/>
                    </a:lnT>
                    <a:lnB>
                      <a:noFill/>
                    </a:lnB>
                  </a:tcPr>
                </a:tc>
                <a:tc>
                  <a:txBody>
                    <a:bodyPr/>
                    <a:lstStyle/>
                    <a:p>
                      <a:pPr algn="just">
                        <a:spcAft>
                          <a:spcPts val="0"/>
                        </a:spcAft>
                      </a:pPr>
                      <a:endParaRPr lang="pt-BR" sz="400" b="1" dirty="0" smtClean="0">
                        <a:latin typeface="Arial Black"/>
                        <a:ea typeface="Calibri"/>
                        <a:cs typeface="Times New Roman"/>
                      </a:endParaRPr>
                    </a:p>
                    <a:p>
                      <a:pPr algn="just">
                        <a:spcAft>
                          <a:spcPts val="0"/>
                        </a:spcAft>
                      </a:pPr>
                      <a:r>
                        <a:rPr lang="pt-BR" sz="1000" b="1" dirty="0" smtClean="0">
                          <a:latin typeface="Arial Black"/>
                          <a:ea typeface="Calibri"/>
                          <a:cs typeface="Times New Roman"/>
                        </a:rPr>
                        <a:t>MINISTÉRIO </a:t>
                      </a:r>
                      <a:r>
                        <a:rPr lang="pt-BR" sz="1000" b="1" dirty="0">
                          <a:latin typeface="Arial Black"/>
                          <a:ea typeface="Calibri"/>
                          <a:cs typeface="Times New Roman"/>
                        </a:rPr>
                        <a:t>PÚBLICO DE CONTAS DO ESTADO DE SÃO PAULO</a:t>
                      </a:r>
                      <a:endParaRPr lang="pt-BR" sz="1000" i="1" dirty="0">
                        <a:latin typeface="Courier New"/>
                        <a:ea typeface="Calibri"/>
                        <a:cs typeface="Times New Roman"/>
                      </a:endParaRPr>
                    </a:p>
                  </a:txBody>
                  <a:tcPr marL="44450" marR="44450" marT="0" marB="0">
                    <a:lnL>
                      <a:noFill/>
                    </a:lnL>
                    <a:lnR>
                      <a:noFill/>
                    </a:lnR>
                    <a:lnT>
                      <a:noFill/>
                    </a:lnT>
                    <a:lnB>
                      <a:noFill/>
                    </a:lnB>
                  </a:tcPr>
                </a:tc>
              </a:tr>
            </a:tbl>
          </a:graphicData>
        </a:graphic>
      </p:graphicFrame>
      <p:pic>
        <p:nvPicPr>
          <p:cNvPr id="13" name="Imagem 29"/>
          <p:cNvPicPr>
            <a:picLocks noChangeAspect="1" noChangeArrowheads="1"/>
          </p:cNvPicPr>
          <p:nvPr/>
        </p:nvPicPr>
        <p:blipFill>
          <a:blip r:embed="rId4" cstate="print"/>
          <a:srcRect/>
          <a:stretch>
            <a:fillRect/>
          </a:stretch>
        </p:blipFill>
        <p:spPr bwMode="auto">
          <a:xfrm>
            <a:off x="323528" y="116632"/>
            <a:ext cx="936104" cy="720080"/>
          </a:xfrm>
          <a:prstGeom prst="rect">
            <a:avLst/>
          </a:prstGeom>
          <a:solidFill>
            <a:srgbClr val="FFFFFF"/>
          </a:solidFill>
        </p:spPr>
      </p:pic>
    </p:spTree>
    <p:extLst>
      <p:ext uri="{BB962C8B-B14F-4D97-AF65-F5344CB8AC3E}">
        <p14:creationId xmlns:p14="http://schemas.microsoft.com/office/powerpoint/2010/main" val="3455534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Espaço Reservado para Conteúdo 6"/>
          <p:cNvSpPr>
            <a:spLocks noGrp="1"/>
          </p:cNvSpPr>
          <p:nvPr>
            <p:ph idx="1"/>
          </p:nvPr>
        </p:nvSpPr>
        <p:spPr>
          <a:xfrm>
            <a:off x="179512" y="1916832"/>
            <a:ext cx="8856984" cy="4963628"/>
          </a:xfrm>
        </p:spPr>
        <p:txBody>
          <a:bodyPr>
            <a:normAutofit fontScale="62500" lnSpcReduction="20000"/>
          </a:bodyPr>
          <a:lstStyle/>
          <a:p>
            <a:pPr algn="just">
              <a:spcBef>
                <a:spcPts val="0"/>
              </a:spcBef>
              <a:buNone/>
            </a:pPr>
            <a:r>
              <a:rPr lang="pt-BR" sz="2600" dirty="0">
                <a:solidFill>
                  <a:srgbClr val="002060"/>
                </a:solidFill>
                <a:latin typeface="Arial" panose="020B0604020202020204" pitchFamily="34" charset="0"/>
                <a:cs typeface="Arial" panose="020B0604020202020204" pitchFamily="34" charset="0"/>
                <a:hlinkClick r:id="rId3"/>
              </a:rPr>
              <a:t>http://www.conjur.com.br/2016-ago-17/elida-pinto-controle-orcamentario-prol-direitos-fundamentais</a:t>
            </a:r>
            <a:endParaRPr lang="pt-BR" sz="2600" dirty="0">
              <a:solidFill>
                <a:srgbClr val="002060"/>
              </a:solidFill>
              <a:latin typeface="Arial" panose="020B0604020202020204" pitchFamily="34" charset="0"/>
              <a:cs typeface="Arial" panose="020B0604020202020204" pitchFamily="34" charset="0"/>
            </a:endParaRPr>
          </a:p>
          <a:p>
            <a:pPr algn="just">
              <a:spcBef>
                <a:spcPts val="0"/>
              </a:spcBef>
              <a:buNone/>
            </a:pPr>
            <a:endParaRPr lang="pt-BR" sz="800" dirty="0">
              <a:solidFill>
                <a:srgbClr val="002060"/>
              </a:solidFill>
              <a:latin typeface="Arial" panose="020B0604020202020204" pitchFamily="34" charset="0"/>
              <a:cs typeface="Arial" panose="020B0604020202020204" pitchFamily="34" charset="0"/>
            </a:endParaRPr>
          </a:p>
          <a:p>
            <a:pPr algn="just">
              <a:spcBef>
                <a:spcPts val="0"/>
              </a:spcBef>
              <a:buNone/>
            </a:pPr>
            <a:endParaRPr lang="pt-BR" sz="3200" dirty="0" smtClean="0">
              <a:solidFill>
                <a:srgbClr val="002060"/>
              </a:solidFill>
              <a:latin typeface="Arial" panose="020B0604020202020204" pitchFamily="34" charset="0"/>
              <a:cs typeface="Arial" panose="020B0604020202020204" pitchFamily="34" charset="0"/>
            </a:endParaRPr>
          </a:p>
          <a:p>
            <a:pPr marL="109728" indent="0" algn="just">
              <a:buNone/>
            </a:pPr>
            <a:r>
              <a:rPr lang="pt-BR" sz="3200" dirty="0">
                <a:solidFill>
                  <a:srgbClr val="002060"/>
                </a:solidFill>
                <a:latin typeface="Arial" panose="020B0604020202020204" pitchFamily="34" charset="0"/>
                <a:cs typeface="Arial" panose="020B0604020202020204" pitchFamily="34" charset="0"/>
              </a:rPr>
              <a:t>Senão vejamos: a Lei de Responsabilidade Fiscal exige no </a:t>
            </a:r>
            <a:r>
              <a:rPr lang="pt-BR" sz="3200" i="1" dirty="0">
                <a:solidFill>
                  <a:srgbClr val="002060"/>
                </a:solidFill>
                <a:latin typeface="Arial" panose="020B0604020202020204" pitchFamily="34" charset="0"/>
                <a:cs typeface="Arial" panose="020B0604020202020204" pitchFamily="34" charset="0"/>
              </a:rPr>
              <a:t>caput</a:t>
            </a:r>
            <a:r>
              <a:rPr lang="pt-BR" sz="3200" dirty="0">
                <a:solidFill>
                  <a:srgbClr val="002060"/>
                </a:solidFill>
                <a:latin typeface="Arial" panose="020B0604020202020204" pitchFamily="34" charset="0"/>
                <a:cs typeface="Arial" panose="020B0604020202020204" pitchFamily="34" charset="0"/>
              </a:rPr>
              <a:t> e no parágrafo 2º do artigo 14 que a validade e o início da vigência da renúncia fiscal sejam condicionados à instituição efetiva de medida compensatória, com duração de três anos (exercício de instituição e nos dois seguintes). Já a Lei Geral de Licitações e Contratos prevê ser vedada a celebração de contratos com prazo de vigência indeterminado, que gerassem obrigações de gasto para o Estado </a:t>
            </a:r>
            <a:r>
              <a:rPr lang="pt-BR" sz="3200" i="1" dirty="0">
                <a:solidFill>
                  <a:srgbClr val="002060"/>
                </a:solidFill>
                <a:latin typeface="Arial" panose="020B0604020202020204" pitchFamily="34" charset="0"/>
                <a:cs typeface="Arial" panose="020B0604020202020204" pitchFamily="34" charset="0"/>
              </a:rPr>
              <a:t>ad aeternum</a:t>
            </a:r>
            <a:r>
              <a:rPr lang="pt-BR" sz="3200" dirty="0">
                <a:solidFill>
                  <a:srgbClr val="002060"/>
                </a:solidFill>
                <a:latin typeface="Arial" panose="020B0604020202020204" pitchFamily="34" charset="0"/>
                <a:cs typeface="Arial" panose="020B0604020202020204" pitchFamily="34" charset="0"/>
              </a:rPr>
              <a:t>. Ora, renúncia de receita é gasto tributário e, assim como os contratos administrativos — donde resultam os gastos rotineiros da administração pública —, não deveria ser instituída sem qualquer delimitação temporal.</a:t>
            </a:r>
          </a:p>
          <a:p>
            <a:pPr marL="109728" indent="0" algn="just">
              <a:buNone/>
            </a:pPr>
            <a:r>
              <a:rPr lang="pt-BR" sz="3200" dirty="0">
                <a:solidFill>
                  <a:srgbClr val="002060"/>
                </a:solidFill>
                <a:latin typeface="Arial" panose="020B0604020202020204" pitchFamily="34" charset="0"/>
                <a:cs typeface="Arial" panose="020B0604020202020204" pitchFamily="34" charset="0"/>
              </a:rPr>
              <a:t>[...] Dito de outro modo, a instituição, por prazo indeterminado, de qualquer redução discriminada de tributos ou contribuições e de quaisquer outros benefícios tributários que correspondam a tratamento diferenciado fere suas balizas de constituição e perpetua ilegal e inconstitucionalmente privilégio fiscal no orçamento público.</a:t>
            </a:r>
          </a:p>
        </p:txBody>
      </p:sp>
      <p:sp>
        <p:nvSpPr>
          <p:cNvPr id="4" name="Título 3"/>
          <p:cNvSpPr>
            <a:spLocks noGrp="1"/>
          </p:cNvSpPr>
          <p:nvPr>
            <p:ph type="title"/>
          </p:nvPr>
        </p:nvSpPr>
        <p:spPr>
          <a:xfrm>
            <a:off x="-108520" y="908720"/>
            <a:ext cx="9145016" cy="720080"/>
          </a:xfrm>
        </p:spPr>
        <p:txBody>
          <a:bodyPr anchor="ctr">
            <a:noAutofit/>
          </a:bodyPr>
          <a:lstStyle/>
          <a:p>
            <a:pPr algn="ctr"/>
            <a:r>
              <a:rPr lang="pt-BR" sz="2500" dirty="0">
                <a:solidFill>
                  <a:srgbClr val="002060"/>
                </a:solidFill>
                <a:effectLst>
                  <a:outerShdw blurRad="38100" dist="38100" dir="2700000" algn="tl">
                    <a:srgbClr val="000000">
                      <a:alpha val="43137"/>
                    </a:srgbClr>
                  </a:outerShdw>
                </a:effectLst>
                <a:latin typeface="Arial Black" panose="020B0A04020102020204" pitchFamily="34" charset="0"/>
                <a:cs typeface="Arial" pitchFamily="34" charset="0"/>
              </a:rPr>
              <a:t>Controle do ciclo orçamentário referido aos direitos fundamentais em tempos de crise fiscal</a:t>
            </a:r>
            <a:endParaRPr lang="pt-BR" sz="2500" b="1" dirty="0">
              <a:solidFill>
                <a:srgbClr val="002060"/>
              </a:solidFill>
              <a:effectLst>
                <a:outerShdw blurRad="38100" dist="38100" dir="2700000" algn="tl">
                  <a:srgbClr val="000000">
                    <a:alpha val="43137"/>
                  </a:srgbClr>
                </a:outerShdw>
              </a:effectLst>
              <a:latin typeface="Arial Black" pitchFamily="34" charset="0"/>
            </a:endParaRPr>
          </a:p>
        </p:txBody>
      </p:sp>
      <p:graphicFrame>
        <p:nvGraphicFramePr>
          <p:cNvPr id="12" name="Tabela 11"/>
          <p:cNvGraphicFramePr>
            <a:graphicFrameLocks noGrp="1"/>
          </p:cNvGraphicFramePr>
          <p:nvPr/>
        </p:nvGraphicFramePr>
        <p:xfrm>
          <a:off x="251520" y="188640"/>
          <a:ext cx="3096344" cy="648072"/>
        </p:xfrm>
        <a:graphic>
          <a:graphicData uri="http://schemas.openxmlformats.org/drawingml/2006/table">
            <a:tbl>
              <a:tblPr/>
              <a:tblGrid>
                <a:gridCol w="1034963"/>
                <a:gridCol w="2061381"/>
              </a:tblGrid>
              <a:tr h="648072">
                <a:tc>
                  <a:txBody>
                    <a:bodyPr/>
                    <a:lstStyle/>
                    <a:p>
                      <a:pPr algn="just">
                        <a:spcAft>
                          <a:spcPts val="0"/>
                        </a:spcAft>
                      </a:pPr>
                      <a:endParaRPr lang="pt-BR" sz="1200" dirty="0">
                        <a:latin typeface="Courier New"/>
                        <a:ea typeface="Calibri"/>
                        <a:cs typeface="Times New Roman"/>
                      </a:endParaRPr>
                    </a:p>
                  </a:txBody>
                  <a:tcPr marL="44450" marR="44450" marT="0" marB="0">
                    <a:lnL>
                      <a:noFill/>
                    </a:lnL>
                    <a:lnR>
                      <a:noFill/>
                    </a:lnR>
                    <a:lnT>
                      <a:noFill/>
                    </a:lnT>
                    <a:lnB>
                      <a:noFill/>
                    </a:lnB>
                  </a:tcPr>
                </a:tc>
                <a:tc>
                  <a:txBody>
                    <a:bodyPr/>
                    <a:lstStyle/>
                    <a:p>
                      <a:pPr algn="just">
                        <a:spcAft>
                          <a:spcPts val="0"/>
                        </a:spcAft>
                      </a:pPr>
                      <a:endParaRPr lang="pt-BR" sz="400" b="1" dirty="0" smtClean="0">
                        <a:latin typeface="Arial Black"/>
                        <a:ea typeface="Calibri"/>
                        <a:cs typeface="Times New Roman"/>
                      </a:endParaRPr>
                    </a:p>
                    <a:p>
                      <a:pPr algn="just">
                        <a:spcAft>
                          <a:spcPts val="0"/>
                        </a:spcAft>
                      </a:pPr>
                      <a:r>
                        <a:rPr lang="pt-BR" sz="1000" b="1" dirty="0" smtClean="0">
                          <a:latin typeface="Arial Black"/>
                          <a:ea typeface="Calibri"/>
                          <a:cs typeface="Times New Roman"/>
                        </a:rPr>
                        <a:t>MINISTÉRIO </a:t>
                      </a:r>
                      <a:r>
                        <a:rPr lang="pt-BR" sz="1000" b="1" dirty="0">
                          <a:latin typeface="Arial Black"/>
                          <a:ea typeface="Calibri"/>
                          <a:cs typeface="Times New Roman"/>
                        </a:rPr>
                        <a:t>PÚBLICO DE CONTAS DO ESTADO DE SÃO PAULO</a:t>
                      </a:r>
                      <a:endParaRPr lang="pt-BR" sz="1000" i="1" dirty="0">
                        <a:latin typeface="Courier New"/>
                        <a:ea typeface="Calibri"/>
                        <a:cs typeface="Times New Roman"/>
                      </a:endParaRPr>
                    </a:p>
                  </a:txBody>
                  <a:tcPr marL="44450" marR="44450" marT="0" marB="0">
                    <a:lnL>
                      <a:noFill/>
                    </a:lnL>
                    <a:lnR>
                      <a:noFill/>
                    </a:lnR>
                    <a:lnT>
                      <a:noFill/>
                    </a:lnT>
                    <a:lnB>
                      <a:noFill/>
                    </a:lnB>
                  </a:tcPr>
                </a:tc>
              </a:tr>
            </a:tbl>
          </a:graphicData>
        </a:graphic>
      </p:graphicFrame>
      <p:pic>
        <p:nvPicPr>
          <p:cNvPr id="13" name="Imagem 29"/>
          <p:cNvPicPr>
            <a:picLocks noChangeAspect="1" noChangeArrowheads="1"/>
          </p:cNvPicPr>
          <p:nvPr/>
        </p:nvPicPr>
        <p:blipFill>
          <a:blip r:embed="rId4" cstate="print"/>
          <a:srcRect/>
          <a:stretch>
            <a:fillRect/>
          </a:stretch>
        </p:blipFill>
        <p:spPr bwMode="auto">
          <a:xfrm>
            <a:off x="323528" y="116632"/>
            <a:ext cx="936104" cy="720080"/>
          </a:xfrm>
          <a:prstGeom prst="rect">
            <a:avLst/>
          </a:prstGeom>
          <a:solidFill>
            <a:srgbClr val="FFFFFF"/>
          </a:solidFill>
        </p:spPr>
      </p:pic>
    </p:spTree>
    <p:extLst>
      <p:ext uri="{BB962C8B-B14F-4D97-AF65-F5344CB8AC3E}">
        <p14:creationId xmlns:p14="http://schemas.microsoft.com/office/powerpoint/2010/main" val="2369435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3717032"/>
            <a:ext cx="8229600" cy="2232248"/>
          </a:xfrm>
        </p:spPr>
        <p:txBody>
          <a:bodyPr>
            <a:normAutofit fontScale="62500" lnSpcReduction="20000"/>
          </a:bodyPr>
          <a:lstStyle/>
          <a:p>
            <a:endParaRPr lang="pt-BR" dirty="0" smtClean="0"/>
          </a:p>
          <a:p>
            <a:endParaRPr lang="pt-BR" dirty="0"/>
          </a:p>
          <a:p>
            <a:endParaRPr lang="pt-BR" dirty="0" smtClean="0"/>
          </a:p>
          <a:p>
            <a:endParaRPr lang="pt-BR" dirty="0"/>
          </a:p>
          <a:p>
            <a:endParaRPr lang="pt-BR" dirty="0" smtClean="0"/>
          </a:p>
          <a:p>
            <a:endParaRPr lang="pt-BR" dirty="0"/>
          </a:p>
          <a:p>
            <a:pPr marL="109728" indent="0">
              <a:buNone/>
            </a:pPr>
            <a:r>
              <a:rPr lang="pt-BR" sz="1800" dirty="0" smtClean="0">
                <a:latin typeface="Arial" panose="020B0604020202020204" pitchFamily="34" charset="0"/>
                <a:cs typeface="Arial" panose="020B0604020202020204" pitchFamily="34" charset="0"/>
              </a:rPr>
              <a:t>Tabela elaborada por Pedro </a:t>
            </a:r>
            <a:r>
              <a:rPr lang="pt-BR" sz="1800" dirty="0">
                <a:latin typeface="Arial" panose="020B0604020202020204" pitchFamily="34" charset="0"/>
                <a:cs typeface="Arial" panose="020B0604020202020204" pitchFamily="34" charset="0"/>
              </a:rPr>
              <a:t>Rossi e Esther </a:t>
            </a:r>
            <a:r>
              <a:rPr lang="pt-BR" sz="1800" dirty="0" err="1">
                <a:latin typeface="Arial" panose="020B0604020202020204" pitchFamily="34" charset="0"/>
                <a:cs typeface="Arial" panose="020B0604020202020204" pitchFamily="34" charset="0"/>
              </a:rPr>
              <a:t>Dweck</a:t>
            </a:r>
            <a:r>
              <a:rPr lang="pt-BR" sz="1800" dirty="0">
                <a:latin typeface="Arial" panose="020B0604020202020204" pitchFamily="34" charset="0"/>
                <a:cs typeface="Arial" panose="020B0604020202020204" pitchFamily="34" charset="0"/>
              </a:rPr>
              <a:t>, </a:t>
            </a:r>
            <a:r>
              <a:rPr lang="pt-BR" sz="1800" dirty="0" smtClean="0">
                <a:latin typeface="Arial" panose="020B0604020202020204" pitchFamily="34" charset="0"/>
                <a:cs typeface="Arial" panose="020B0604020202020204" pitchFamily="34" charset="0"/>
              </a:rPr>
              <a:t>em artigo denominado </a:t>
            </a:r>
            <a:r>
              <a:rPr lang="pt-BR" sz="1800" i="1" dirty="0" smtClean="0">
                <a:latin typeface="Arial" panose="020B0604020202020204" pitchFamily="34" charset="0"/>
                <a:cs typeface="Arial" panose="020B0604020202020204" pitchFamily="34" charset="0"/>
              </a:rPr>
              <a:t>Impactos do Novo Regime Fiscal na Saúde e Educação</a:t>
            </a:r>
            <a:r>
              <a:rPr lang="pt-BR" sz="1800" dirty="0" smtClean="0">
                <a:latin typeface="Arial" panose="020B0604020202020204" pitchFamily="34" charset="0"/>
                <a:cs typeface="Arial" panose="020B0604020202020204" pitchFamily="34" charset="0"/>
              </a:rPr>
              <a:t>, disponível </a:t>
            </a:r>
            <a:r>
              <a:rPr lang="pt-BR" sz="1800" dirty="0">
                <a:latin typeface="Arial" panose="020B0604020202020204" pitchFamily="34" charset="0"/>
                <a:cs typeface="Arial" panose="020B0604020202020204" pitchFamily="34" charset="0"/>
              </a:rPr>
              <a:t>em </a:t>
            </a:r>
            <a:r>
              <a:rPr lang="pt-BR" sz="1800" dirty="0">
                <a:latin typeface="Arial" panose="020B0604020202020204" pitchFamily="34" charset="0"/>
                <a:cs typeface="Arial" panose="020B0604020202020204" pitchFamily="34" charset="0"/>
                <a:hlinkClick r:id="rId2"/>
              </a:rPr>
              <a:t>http://</a:t>
            </a:r>
            <a:r>
              <a:rPr lang="pt-BR" sz="1800" dirty="0" smtClean="0">
                <a:latin typeface="Arial" panose="020B0604020202020204" pitchFamily="34" charset="0"/>
                <a:cs typeface="Arial" panose="020B0604020202020204" pitchFamily="34" charset="0"/>
                <a:hlinkClick r:id="rId2"/>
              </a:rPr>
              <a:t>www.scielo.br/pdf/csp/v32n12/1678-4464-csp-32-12-e00194316.pdf</a:t>
            </a:r>
            <a:endParaRPr lang="pt-BR" sz="1800" dirty="0" smtClean="0">
              <a:latin typeface="Arial" panose="020B0604020202020204" pitchFamily="34" charset="0"/>
              <a:cs typeface="Arial" panose="020B0604020202020204" pitchFamily="34" charset="0"/>
            </a:endParaRPr>
          </a:p>
          <a:p>
            <a:pPr marL="109728" indent="0">
              <a:buNone/>
            </a:pPr>
            <a:endParaRPr lang="pt-BR" sz="2200" dirty="0">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457200" y="274638"/>
            <a:ext cx="8229600" cy="562074"/>
          </a:xfrm>
        </p:spPr>
        <p:txBody>
          <a:bodyPr>
            <a:normAutofit fontScale="90000"/>
          </a:bodyPr>
          <a:lstStyle/>
          <a:p>
            <a:pPr algn="ctr"/>
            <a:r>
              <a:rPr lang="pt-BR" sz="3000" dirty="0" smtClean="0">
                <a:solidFill>
                  <a:srgbClr val="CD6815"/>
                </a:solidFill>
                <a:latin typeface="Arial Black" panose="020B0A04020102020204" pitchFamily="34" charset="0"/>
                <a:cs typeface="Arial" panose="020B0604020202020204" pitchFamily="34" charset="0"/>
              </a:rPr>
              <a:t>Pisos deslizantes </a:t>
            </a:r>
            <a:br>
              <a:rPr lang="pt-BR" sz="3000" dirty="0" smtClean="0">
                <a:solidFill>
                  <a:srgbClr val="CD6815"/>
                </a:solidFill>
                <a:latin typeface="Arial Black" panose="020B0A04020102020204" pitchFamily="34" charset="0"/>
                <a:cs typeface="Arial" panose="020B0604020202020204" pitchFamily="34" charset="0"/>
              </a:rPr>
            </a:br>
            <a:r>
              <a:rPr lang="pt-BR" sz="3000" dirty="0" smtClean="0">
                <a:solidFill>
                  <a:srgbClr val="CD6815"/>
                </a:solidFill>
                <a:latin typeface="Arial Black" panose="020B0A04020102020204" pitchFamily="34" charset="0"/>
                <a:cs typeface="Arial" panose="020B0604020202020204" pitchFamily="34" charset="0"/>
              </a:rPr>
              <a:t>ou um “Estado de Sítio fiscal”?</a:t>
            </a:r>
            <a:endParaRPr lang="pt-BR" sz="3000" dirty="0">
              <a:solidFill>
                <a:srgbClr val="CD6815"/>
              </a:solidFill>
              <a:latin typeface="Arial Black" panose="020B0A040201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80728"/>
            <a:ext cx="8784975"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28585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Espaço Reservado para Conteúdo 6"/>
          <p:cNvSpPr>
            <a:spLocks noGrp="1"/>
          </p:cNvSpPr>
          <p:nvPr>
            <p:ph idx="1"/>
          </p:nvPr>
        </p:nvSpPr>
        <p:spPr>
          <a:xfrm>
            <a:off x="179512" y="1916832"/>
            <a:ext cx="8856984" cy="4963628"/>
          </a:xfrm>
        </p:spPr>
        <p:txBody>
          <a:bodyPr>
            <a:normAutofit fontScale="62500" lnSpcReduction="20000"/>
          </a:bodyPr>
          <a:lstStyle/>
          <a:p>
            <a:pPr algn="just">
              <a:spcBef>
                <a:spcPts val="0"/>
              </a:spcBef>
              <a:buNone/>
            </a:pPr>
            <a:r>
              <a:rPr lang="pt-BR" sz="2600" dirty="0">
                <a:solidFill>
                  <a:srgbClr val="002060"/>
                </a:solidFill>
                <a:latin typeface="Arial" panose="020B0604020202020204" pitchFamily="34" charset="0"/>
                <a:cs typeface="Arial" panose="020B0604020202020204" pitchFamily="34" charset="0"/>
                <a:hlinkClick r:id="rId3"/>
              </a:rPr>
              <a:t>http://www.conjur.com.br/2016-ago-17/elida-pinto-controle-orcamentario-prol-direitos-fundamentais</a:t>
            </a:r>
            <a:endParaRPr lang="pt-BR" sz="2600" dirty="0">
              <a:solidFill>
                <a:srgbClr val="002060"/>
              </a:solidFill>
              <a:latin typeface="Arial" panose="020B0604020202020204" pitchFamily="34" charset="0"/>
              <a:cs typeface="Arial" panose="020B0604020202020204" pitchFamily="34" charset="0"/>
            </a:endParaRPr>
          </a:p>
          <a:p>
            <a:pPr algn="just">
              <a:spcBef>
                <a:spcPts val="0"/>
              </a:spcBef>
              <a:buNone/>
            </a:pPr>
            <a:endParaRPr lang="pt-BR" sz="800" dirty="0">
              <a:solidFill>
                <a:srgbClr val="002060"/>
              </a:solidFill>
              <a:latin typeface="Arial" panose="020B0604020202020204" pitchFamily="34" charset="0"/>
              <a:cs typeface="Arial" panose="020B0604020202020204" pitchFamily="34" charset="0"/>
            </a:endParaRPr>
          </a:p>
          <a:p>
            <a:pPr algn="just">
              <a:spcBef>
                <a:spcPts val="0"/>
              </a:spcBef>
              <a:buNone/>
            </a:pPr>
            <a:endParaRPr lang="pt-BR" sz="3200" dirty="0" smtClean="0">
              <a:solidFill>
                <a:srgbClr val="002060"/>
              </a:solidFill>
              <a:latin typeface="Arial" panose="020B0604020202020204" pitchFamily="34" charset="0"/>
              <a:cs typeface="Arial" panose="020B0604020202020204" pitchFamily="34" charset="0"/>
            </a:endParaRPr>
          </a:p>
          <a:p>
            <a:pPr marL="109728" indent="0" algn="just">
              <a:buNone/>
            </a:pPr>
            <a:r>
              <a:rPr lang="pt-BR" sz="3200" dirty="0">
                <a:solidFill>
                  <a:srgbClr val="002060"/>
                </a:solidFill>
                <a:latin typeface="Arial" panose="020B0604020202020204" pitchFamily="34" charset="0"/>
                <a:cs typeface="Arial" panose="020B0604020202020204" pitchFamily="34" charset="0"/>
              </a:rPr>
              <a:t>Para conter situações de inchaço e excesso de gasto de pessoal, não basta o corte linear de 20% de comissionados e a redução eventual de servidores não estáveis. É preciso também promover uma reflexão técnica profunda sobre a demanda real de servidores, para fins até mesmo de aferição de desempenho pessoal (nos moldes do artigo 41 da Constituição) e institucional, conforme as necessidades do serviço público e da sociedade.</a:t>
            </a:r>
          </a:p>
          <a:p>
            <a:pPr marL="109728" indent="0" algn="just">
              <a:buNone/>
            </a:pPr>
            <a:r>
              <a:rPr lang="pt-BR" sz="3200" dirty="0">
                <a:solidFill>
                  <a:srgbClr val="002060"/>
                </a:solidFill>
                <a:latin typeface="Arial" panose="020B0604020202020204" pitchFamily="34" charset="0"/>
                <a:cs typeface="Arial" panose="020B0604020202020204" pitchFamily="34" charset="0"/>
              </a:rPr>
              <a:t>As mudanças, de fato, necessárias para reequilibrar as contas públicas e promover o custeio constitucionalmente adequado dos direitos fundamentais não demandam inovação legislativa, mas reclamam, isso sim, compromisso sério com a revisão de privilégios, mitigação de discricionariedades, abusos, inchaços e frouxidões interpretativas.</a:t>
            </a:r>
          </a:p>
          <a:p>
            <a:pPr marL="109728" indent="0" algn="just">
              <a:buNone/>
            </a:pPr>
            <a:r>
              <a:rPr lang="pt-BR" sz="3200" b="1" dirty="0">
                <a:solidFill>
                  <a:srgbClr val="002060"/>
                </a:solidFill>
                <a:latin typeface="Arial" panose="020B0604020202020204" pitchFamily="34" charset="0"/>
                <a:cs typeface="Arial" panose="020B0604020202020204" pitchFamily="34" charset="0"/>
              </a:rPr>
              <a:t>Quem vende</a:t>
            </a:r>
            <a:r>
              <a:rPr lang="pt-BR" sz="3200" dirty="0">
                <a:solidFill>
                  <a:srgbClr val="002060"/>
                </a:solidFill>
                <a:latin typeface="Arial" panose="020B0604020202020204" pitchFamily="34" charset="0"/>
                <a:cs typeface="Arial" panose="020B0604020202020204" pitchFamily="34" charset="0"/>
              </a:rPr>
              <a:t>, na realidade brasileira atual, </a:t>
            </a:r>
            <a:r>
              <a:rPr lang="pt-BR" sz="3200" b="1" dirty="0">
                <a:solidFill>
                  <a:srgbClr val="002060"/>
                </a:solidFill>
                <a:latin typeface="Arial" panose="020B0604020202020204" pitchFamily="34" charset="0"/>
                <a:cs typeface="Arial" panose="020B0604020202020204" pitchFamily="34" charset="0"/>
              </a:rPr>
              <a:t>soluções aparentemente novas e drásticas para problemas antigos e culturais, na verdade </a:t>
            </a:r>
            <a:r>
              <a:rPr lang="pt-BR" sz="3200" b="1" dirty="0">
                <a:solidFill>
                  <a:srgbClr val="FF0000"/>
                </a:solidFill>
                <a:latin typeface="Arial" panose="020B0604020202020204" pitchFamily="34" charset="0"/>
                <a:cs typeface="Arial" panose="020B0604020202020204" pitchFamily="34" charset="0"/>
              </a:rPr>
              <a:t>vende ilusões, algumas delas francamente inconstitucionais</a:t>
            </a:r>
            <a:r>
              <a:rPr lang="pt-BR" sz="3200" dirty="0">
                <a:solidFill>
                  <a:srgbClr val="002060"/>
                </a:solidFill>
              </a:rPr>
              <a:t>.</a:t>
            </a:r>
          </a:p>
        </p:txBody>
      </p:sp>
      <p:sp>
        <p:nvSpPr>
          <p:cNvPr id="4" name="Título 3"/>
          <p:cNvSpPr>
            <a:spLocks noGrp="1"/>
          </p:cNvSpPr>
          <p:nvPr>
            <p:ph type="title"/>
          </p:nvPr>
        </p:nvSpPr>
        <p:spPr>
          <a:xfrm>
            <a:off x="-108520" y="908720"/>
            <a:ext cx="9145016" cy="720080"/>
          </a:xfrm>
        </p:spPr>
        <p:txBody>
          <a:bodyPr anchor="ctr">
            <a:noAutofit/>
          </a:bodyPr>
          <a:lstStyle/>
          <a:p>
            <a:pPr algn="ctr"/>
            <a:r>
              <a:rPr lang="pt-BR" sz="2500" dirty="0">
                <a:solidFill>
                  <a:srgbClr val="002060"/>
                </a:solidFill>
                <a:effectLst>
                  <a:outerShdw blurRad="38100" dist="38100" dir="2700000" algn="tl">
                    <a:srgbClr val="000000">
                      <a:alpha val="43137"/>
                    </a:srgbClr>
                  </a:outerShdw>
                </a:effectLst>
                <a:latin typeface="Arial Black" panose="020B0A04020102020204" pitchFamily="34" charset="0"/>
                <a:cs typeface="Arial" pitchFamily="34" charset="0"/>
              </a:rPr>
              <a:t>Controle do ciclo orçamentário referido aos direitos fundamentais em tempos de crise fiscal</a:t>
            </a:r>
            <a:endParaRPr lang="pt-BR" sz="2500" b="1" dirty="0">
              <a:solidFill>
                <a:srgbClr val="002060"/>
              </a:solidFill>
              <a:effectLst>
                <a:outerShdw blurRad="38100" dist="38100" dir="2700000" algn="tl">
                  <a:srgbClr val="000000">
                    <a:alpha val="43137"/>
                  </a:srgbClr>
                </a:outerShdw>
              </a:effectLst>
              <a:latin typeface="Arial Black" pitchFamily="34" charset="0"/>
            </a:endParaRPr>
          </a:p>
        </p:txBody>
      </p:sp>
      <p:graphicFrame>
        <p:nvGraphicFramePr>
          <p:cNvPr id="12" name="Tabela 11"/>
          <p:cNvGraphicFramePr>
            <a:graphicFrameLocks noGrp="1"/>
          </p:cNvGraphicFramePr>
          <p:nvPr/>
        </p:nvGraphicFramePr>
        <p:xfrm>
          <a:off x="251520" y="188640"/>
          <a:ext cx="3096344" cy="648072"/>
        </p:xfrm>
        <a:graphic>
          <a:graphicData uri="http://schemas.openxmlformats.org/drawingml/2006/table">
            <a:tbl>
              <a:tblPr/>
              <a:tblGrid>
                <a:gridCol w="1034963"/>
                <a:gridCol w="2061381"/>
              </a:tblGrid>
              <a:tr h="648072">
                <a:tc>
                  <a:txBody>
                    <a:bodyPr/>
                    <a:lstStyle/>
                    <a:p>
                      <a:pPr algn="just">
                        <a:spcAft>
                          <a:spcPts val="0"/>
                        </a:spcAft>
                      </a:pPr>
                      <a:endParaRPr lang="pt-BR" sz="1200" dirty="0">
                        <a:latin typeface="Courier New"/>
                        <a:ea typeface="Calibri"/>
                        <a:cs typeface="Times New Roman"/>
                      </a:endParaRPr>
                    </a:p>
                  </a:txBody>
                  <a:tcPr marL="44450" marR="44450" marT="0" marB="0">
                    <a:lnL>
                      <a:noFill/>
                    </a:lnL>
                    <a:lnR>
                      <a:noFill/>
                    </a:lnR>
                    <a:lnT>
                      <a:noFill/>
                    </a:lnT>
                    <a:lnB>
                      <a:noFill/>
                    </a:lnB>
                  </a:tcPr>
                </a:tc>
                <a:tc>
                  <a:txBody>
                    <a:bodyPr/>
                    <a:lstStyle/>
                    <a:p>
                      <a:pPr algn="just">
                        <a:spcAft>
                          <a:spcPts val="0"/>
                        </a:spcAft>
                      </a:pPr>
                      <a:endParaRPr lang="pt-BR" sz="400" b="1" dirty="0" smtClean="0">
                        <a:latin typeface="Arial Black"/>
                        <a:ea typeface="Calibri"/>
                        <a:cs typeface="Times New Roman"/>
                      </a:endParaRPr>
                    </a:p>
                    <a:p>
                      <a:pPr algn="just">
                        <a:spcAft>
                          <a:spcPts val="0"/>
                        </a:spcAft>
                      </a:pPr>
                      <a:r>
                        <a:rPr lang="pt-BR" sz="1000" b="1" dirty="0" smtClean="0">
                          <a:latin typeface="Arial Black"/>
                          <a:ea typeface="Calibri"/>
                          <a:cs typeface="Times New Roman"/>
                        </a:rPr>
                        <a:t>MINISTÉRIO </a:t>
                      </a:r>
                      <a:r>
                        <a:rPr lang="pt-BR" sz="1000" b="1" dirty="0">
                          <a:latin typeface="Arial Black"/>
                          <a:ea typeface="Calibri"/>
                          <a:cs typeface="Times New Roman"/>
                        </a:rPr>
                        <a:t>PÚBLICO DE CONTAS DO ESTADO DE SÃO PAULO</a:t>
                      </a:r>
                      <a:endParaRPr lang="pt-BR" sz="1000" i="1" dirty="0">
                        <a:latin typeface="Courier New"/>
                        <a:ea typeface="Calibri"/>
                        <a:cs typeface="Times New Roman"/>
                      </a:endParaRPr>
                    </a:p>
                  </a:txBody>
                  <a:tcPr marL="44450" marR="44450" marT="0" marB="0">
                    <a:lnL>
                      <a:noFill/>
                    </a:lnL>
                    <a:lnR>
                      <a:noFill/>
                    </a:lnR>
                    <a:lnT>
                      <a:noFill/>
                    </a:lnT>
                    <a:lnB>
                      <a:noFill/>
                    </a:lnB>
                  </a:tcPr>
                </a:tc>
              </a:tr>
            </a:tbl>
          </a:graphicData>
        </a:graphic>
      </p:graphicFrame>
      <p:pic>
        <p:nvPicPr>
          <p:cNvPr id="13" name="Imagem 29"/>
          <p:cNvPicPr>
            <a:picLocks noChangeAspect="1" noChangeArrowheads="1"/>
          </p:cNvPicPr>
          <p:nvPr/>
        </p:nvPicPr>
        <p:blipFill>
          <a:blip r:embed="rId4" cstate="print"/>
          <a:srcRect/>
          <a:stretch>
            <a:fillRect/>
          </a:stretch>
        </p:blipFill>
        <p:spPr bwMode="auto">
          <a:xfrm>
            <a:off x="323528" y="116632"/>
            <a:ext cx="936104" cy="720080"/>
          </a:xfrm>
          <a:prstGeom prst="rect">
            <a:avLst/>
          </a:prstGeom>
          <a:solidFill>
            <a:srgbClr val="FFFFFF"/>
          </a:solidFill>
        </p:spPr>
      </p:pic>
    </p:spTree>
    <p:extLst>
      <p:ext uri="{BB962C8B-B14F-4D97-AF65-F5344CB8AC3E}">
        <p14:creationId xmlns:p14="http://schemas.microsoft.com/office/powerpoint/2010/main" val="35620772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Espaço Reservado para Conteúdo 6"/>
          <p:cNvSpPr>
            <a:spLocks noGrp="1"/>
          </p:cNvSpPr>
          <p:nvPr>
            <p:ph idx="1"/>
          </p:nvPr>
        </p:nvSpPr>
        <p:spPr>
          <a:xfrm>
            <a:off x="179512" y="1916832"/>
            <a:ext cx="8856984" cy="4963628"/>
          </a:xfrm>
        </p:spPr>
        <p:txBody>
          <a:bodyPr>
            <a:normAutofit fontScale="62500" lnSpcReduction="20000"/>
          </a:bodyPr>
          <a:lstStyle/>
          <a:p>
            <a:pPr algn="just">
              <a:spcBef>
                <a:spcPts val="0"/>
              </a:spcBef>
              <a:buNone/>
            </a:pPr>
            <a:r>
              <a:rPr lang="pt-BR" sz="2600" dirty="0">
                <a:solidFill>
                  <a:srgbClr val="002060"/>
                </a:solidFill>
                <a:latin typeface="Arial" panose="020B0604020202020204" pitchFamily="34" charset="0"/>
                <a:cs typeface="Arial" panose="020B0604020202020204" pitchFamily="34" charset="0"/>
                <a:hlinkClick r:id="rId3"/>
              </a:rPr>
              <a:t>http://www.conjur.com.br/2016-ago-17/elida-pinto-controle-orcamentario-prol-direitos-fundamentais</a:t>
            </a:r>
            <a:endParaRPr lang="pt-BR" sz="2600" dirty="0">
              <a:solidFill>
                <a:srgbClr val="002060"/>
              </a:solidFill>
              <a:latin typeface="Arial" panose="020B0604020202020204" pitchFamily="34" charset="0"/>
              <a:cs typeface="Arial" panose="020B0604020202020204" pitchFamily="34" charset="0"/>
            </a:endParaRPr>
          </a:p>
          <a:p>
            <a:pPr algn="just">
              <a:spcBef>
                <a:spcPts val="0"/>
              </a:spcBef>
              <a:buNone/>
            </a:pPr>
            <a:endParaRPr lang="pt-BR" sz="800" dirty="0">
              <a:solidFill>
                <a:srgbClr val="002060"/>
              </a:solidFill>
              <a:latin typeface="Arial" panose="020B0604020202020204" pitchFamily="34" charset="0"/>
              <a:cs typeface="Arial" panose="020B0604020202020204" pitchFamily="34" charset="0"/>
            </a:endParaRPr>
          </a:p>
          <a:p>
            <a:pPr algn="just">
              <a:spcBef>
                <a:spcPts val="0"/>
              </a:spcBef>
              <a:buNone/>
            </a:pPr>
            <a:endParaRPr lang="pt-BR" sz="3200" dirty="0" smtClean="0">
              <a:solidFill>
                <a:srgbClr val="002060"/>
              </a:solidFill>
              <a:latin typeface="Arial" panose="020B0604020202020204" pitchFamily="34" charset="0"/>
              <a:cs typeface="Arial" panose="020B0604020202020204" pitchFamily="34" charset="0"/>
            </a:endParaRPr>
          </a:p>
          <a:p>
            <a:pPr marL="109728" indent="0" algn="just">
              <a:buNone/>
            </a:pPr>
            <a:r>
              <a:rPr lang="pt-BR" sz="3200" dirty="0">
                <a:solidFill>
                  <a:srgbClr val="002060"/>
                </a:solidFill>
                <a:latin typeface="Arial" panose="020B0604020202020204" pitchFamily="34" charset="0"/>
                <a:cs typeface="Arial" panose="020B0604020202020204" pitchFamily="34" charset="0"/>
              </a:rPr>
              <a:t>[...] eis que surge a PEC 241/2016, com o intuito de fixar um teto de expansão dos gastos primários do governo, conforme o patamar do que for aplicado em 2016 e corrigido apenas pelo comportamento da inflação, com extensão até mesmo para os gastos mínimos em saúde e educação.</a:t>
            </a:r>
          </a:p>
          <a:p>
            <a:pPr marL="109728" indent="0" algn="just">
              <a:buNone/>
            </a:pPr>
            <a:r>
              <a:rPr lang="pt-BR" sz="3200" dirty="0">
                <a:solidFill>
                  <a:srgbClr val="002060"/>
                </a:solidFill>
                <a:latin typeface="Arial" panose="020B0604020202020204" pitchFamily="34" charset="0"/>
                <a:cs typeface="Arial" panose="020B0604020202020204" pitchFamily="34" charset="0"/>
              </a:rPr>
              <a:t>A consequência prática dessa suposta medida indispensável para o equilíbrio das contas públicas implica evidente redução da disponibilidade de custeio dos direitos fundamentais, com o adiamento do cumprimento das obrigações de fazer definidas em lei e na própria Constituição. Um claro cerceamento da efetividade constitucional de direitos sociais por medidas de cunho financeiro de caráter alegadamente transitório.</a:t>
            </a:r>
          </a:p>
          <a:p>
            <a:pPr marL="109728" indent="0" algn="just">
              <a:buNone/>
            </a:pPr>
            <a:endParaRPr lang="pt-BR" sz="3200" dirty="0">
              <a:solidFill>
                <a:srgbClr val="002060"/>
              </a:solidFill>
              <a:latin typeface="Arial" panose="020B0604020202020204" pitchFamily="34" charset="0"/>
              <a:cs typeface="Arial" panose="020B0604020202020204" pitchFamily="34" charset="0"/>
            </a:endParaRPr>
          </a:p>
          <a:p>
            <a:pPr marL="109728" indent="0" algn="ctr">
              <a:buNone/>
            </a:pPr>
            <a:endParaRPr lang="pt-BR" sz="4000" dirty="0" smtClean="0">
              <a:solidFill>
                <a:srgbClr val="002060"/>
              </a:solidFill>
              <a:latin typeface="Arial" panose="020B0604020202020204" pitchFamily="34" charset="0"/>
              <a:cs typeface="Arial" panose="020B0604020202020204" pitchFamily="34" charset="0"/>
            </a:endParaRPr>
          </a:p>
          <a:p>
            <a:pPr marL="109728" indent="0" algn="ctr">
              <a:buNone/>
            </a:pPr>
            <a:r>
              <a:rPr lang="pt-BR" sz="4000" dirty="0" smtClean="0">
                <a:solidFill>
                  <a:srgbClr val="002060"/>
                </a:solidFill>
                <a:latin typeface="Arial" panose="020B0604020202020204" pitchFamily="34" charset="0"/>
                <a:cs typeface="Arial" panose="020B0604020202020204" pitchFamily="34" charset="0"/>
              </a:rPr>
              <a:t>Mitigação </a:t>
            </a:r>
            <a:r>
              <a:rPr lang="pt-BR" sz="4000" dirty="0">
                <a:solidFill>
                  <a:srgbClr val="002060"/>
                </a:solidFill>
                <a:latin typeface="Arial" panose="020B0604020202020204" pitchFamily="34" charset="0"/>
                <a:cs typeface="Arial" panose="020B0604020202020204" pitchFamily="34" charset="0"/>
              </a:rPr>
              <a:t>do §1º do art. 5º? </a:t>
            </a:r>
          </a:p>
          <a:p>
            <a:pPr marL="109728" indent="0" algn="ctr">
              <a:buNone/>
            </a:pPr>
            <a:r>
              <a:rPr lang="pt-BR" sz="4000" dirty="0">
                <a:solidFill>
                  <a:srgbClr val="002060"/>
                </a:solidFill>
                <a:latin typeface="Arial" panose="020B0604020202020204" pitchFamily="34" charset="0"/>
                <a:cs typeface="Arial" panose="020B0604020202020204" pitchFamily="34" charset="0"/>
              </a:rPr>
              <a:t>“Estado de Sítio Fiscal”?</a:t>
            </a:r>
          </a:p>
        </p:txBody>
      </p:sp>
      <p:sp>
        <p:nvSpPr>
          <p:cNvPr id="4" name="Título 3"/>
          <p:cNvSpPr>
            <a:spLocks noGrp="1"/>
          </p:cNvSpPr>
          <p:nvPr>
            <p:ph type="title"/>
          </p:nvPr>
        </p:nvSpPr>
        <p:spPr>
          <a:xfrm>
            <a:off x="-108520" y="908720"/>
            <a:ext cx="9145016" cy="720080"/>
          </a:xfrm>
        </p:spPr>
        <p:txBody>
          <a:bodyPr anchor="ctr">
            <a:noAutofit/>
          </a:bodyPr>
          <a:lstStyle/>
          <a:p>
            <a:pPr algn="ctr"/>
            <a:r>
              <a:rPr lang="pt-BR" sz="2500" dirty="0">
                <a:solidFill>
                  <a:srgbClr val="002060"/>
                </a:solidFill>
                <a:effectLst>
                  <a:outerShdw blurRad="38100" dist="38100" dir="2700000" algn="tl">
                    <a:srgbClr val="000000">
                      <a:alpha val="43137"/>
                    </a:srgbClr>
                  </a:outerShdw>
                </a:effectLst>
                <a:latin typeface="Arial Black" panose="020B0A04020102020204" pitchFamily="34" charset="0"/>
                <a:cs typeface="Arial" pitchFamily="34" charset="0"/>
              </a:rPr>
              <a:t>Controle do ciclo orçamentário referido aos direitos fundamentais em tempos de crise fiscal</a:t>
            </a:r>
            <a:endParaRPr lang="pt-BR" sz="2500" b="1" dirty="0">
              <a:solidFill>
                <a:srgbClr val="002060"/>
              </a:solidFill>
              <a:effectLst>
                <a:outerShdw blurRad="38100" dist="38100" dir="2700000" algn="tl">
                  <a:srgbClr val="000000">
                    <a:alpha val="43137"/>
                  </a:srgbClr>
                </a:outerShdw>
              </a:effectLst>
              <a:latin typeface="Arial Black" pitchFamily="34" charset="0"/>
            </a:endParaRPr>
          </a:p>
        </p:txBody>
      </p:sp>
      <p:graphicFrame>
        <p:nvGraphicFramePr>
          <p:cNvPr id="12" name="Tabela 11"/>
          <p:cNvGraphicFramePr>
            <a:graphicFrameLocks noGrp="1"/>
          </p:cNvGraphicFramePr>
          <p:nvPr/>
        </p:nvGraphicFramePr>
        <p:xfrm>
          <a:off x="251520" y="188640"/>
          <a:ext cx="3096344" cy="648072"/>
        </p:xfrm>
        <a:graphic>
          <a:graphicData uri="http://schemas.openxmlformats.org/drawingml/2006/table">
            <a:tbl>
              <a:tblPr/>
              <a:tblGrid>
                <a:gridCol w="1034963"/>
                <a:gridCol w="2061381"/>
              </a:tblGrid>
              <a:tr h="648072">
                <a:tc>
                  <a:txBody>
                    <a:bodyPr/>
                    <a:lstStyle/>
                    <a:p>
                      <a:pPr algn="just">
                        <a:spcAft>
                          <a:spcPts val="0"/>
                        </a:spcAft>
                      </a:pPr>
                      <a:endParaRPr lang="pt-BR" sz="1200" dirty="0">
                        <a:latin typeface="Courier New"/>
                        <a:ea typeface="Calibri"/>
                        <a:cs typeface="Times New Roman"/>
                      </a:endParaRPr>
                    </a:p>
                  </a:txBody>
                  <a:tcPr marL="44450" marR="44450" marT="0" marB="0">
                    <a:lnL>
                      <a:noFill/>
                    </a:lnL>
                    <a:lnR>
                      <a:noFill/>
                    </a:lnR>
                    <a:lnT>
                      <a:noFill/>
                    </a:lnT>
                    <a:lnB>
                      <a:noFill/>
                    </a:lnB>
                  </a:tcPr>
                </a:tc>
                <a:tc>
                  <a:txBody>
                    <a:bodyPr/>
                    <a:lstStyle/>
                    <a:p>
                      <a:pPr algn="just">
                        <a:spcAft>
                          <a:spcPts val="0"/>
                        </a:spcAft>
                      </a:pPr>
                      <a:endParaRPr lang="pt-BR" sz="400" b="1" dirty="0" smtClean="0">
                        <a:latin typeface="Arial Black"/>
                        <a:ea typeface="Calibri"/>
                        <a:cs typeface="Times New Roman"/>
                      </a:endParaRPr>
                    </a:p>
                    <a:p>
                      <a:pPr algn="just">
                        <a:spcAft>
                          <a:spcPts val="0"/>
                        </a:spcAft>
                      </a:pPr>
                      <a:r>
                        <a:rPr lang="pt-BR" sz="1000" b="1" dirty="0" smtClean="0">
                          <a:latin typeface="Arial Black"/>
                          <a:ea typeface="Calibri"/>
                          <a:cs typeface="Times New Roman"/>
                        </a:rPr>
                        <a:t>MINISTÉRIO </a:t>
                      </a:r>
                      <a:r>
                        <a:rPr lang="pt-BR" sz="1000" b="1" dirty="0">
                          <a:latin typeface="Arial Black"/>
                          <a:ea typeface="Calibri"/>
                          <a:cs typeface="Times New Roman"/>
                        </a:rPr>
                        <a:t>PÚBLICO DE CONTAS DO ESTADO DE SÃO PAULO</a:t>
                      </a:r>
                      <a:endParaRPr lang="pt-BR" sz="1000" i="1" dirty="0">
                        <a:latin typeface="Courier New"/>
                        <a:ea typeface="Calibri"/>
                        <a:cs typeface="Times New Roman"/>
                      </a:endParaRPr>
                    </a:p>
                  </a:txBody>
                  <a:tcPr marL="44450" marR="44450" marT="0" marB="0">
                    <a:lnL>
                      <a:noFill/>
                    </a:lnL>
                    <a:lnR>
                      <a:noFill/>
                    </a:lnR>
                    <a:lnT>
                      <a:noFill/>
                    </a:lnT>
                    <a:lnB>
                      <a:noFill/>
                    </a:lnB>
                  </a:tcPr>
                </a:tc>
              </a:tr>
            </a:tbl>
          </a:graphicData>
        </a:graphic>
      </p:graphicFrame>
      <p:pic>
        <p:nvPicPr>
          <p:cNvPr id="13" name="Imagem 29"/>
          <p:cNvPicPr>
            <a:picLocks noChangeAspect="1" noChangeArrowheads="1"/>
          </p:cNvPicPr>
          <p:nvPr/>
        </p:nvPicPr>
        <p:blipFill>
          <a:blip r:embed="rId4" cstate="print"/>
          <a:srcRect/>
          <a:stretch>
            <a:fillRect/>
          </a:stretch>
        </p:blipFill>
        <p:spPr bwMode="auto">
          <a:xfrm>
            <a:off x="323528" y="116632"/>
            <a:ext cx="936104" cy="720080"/>
          </a:xfrm>
          <a:prstGeom prst="rect">
            <a:avLst/>
          </a:prstGeom>
          <a:solidFill>
            <a:srgbClr val="FFFFFF"/>
          </a:solidFill>
        </p:spPr>
      </p:pic>
      <p:sp>
        <p:nvSpPr>
          <p:cNvPr id="6" name="Seta para baixo 5"/>
          <p:cNvSpPr/>
          <p:nvPr/>
        </p:nvSpPr>
        <p:spPr>
          <a:xfrm>
            <a:off x="4427984" y="5301208"/>
            <a:ext cx="4846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3800647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Espaço Reservado para Conteúdo 6"/>
          <p:cNvSpPr>
            <a:spLocks noGrp="1"/>
          </p:cNvSpPr>
          <p:nvPr>
            <p:ph idx="1"/>
          </p:nvPr>
        </p:nvSpPr>
        <p:spPr>
          <a:xfrm>
            <a:off x="179512" y="1916832"/>
            <a:ext cx="8856984" cy="4963628"/>
          </a:xfrm>
        </p:spPr>
        <p:txBody>
          <a:bodyPr>
            <a:normAutofit fontScale="62500" lnSpcReduction="20000"/>
          </a:bodyPr>
          <a:lstStyle/>
          <a:p>
            <a:pPr algn="just">
              <a:spcBef>
                <a:spcPts val="0"/>
              </a:spcBef>
              <a:buNone/>
            </a:pPr>
            <a:r>
              <a:rPr lang="pt-BR" sz="2600" dirty="0">
                <a:solidFill>
                  <a:srgbClr val="002060"/>
                </a:solidFill>
                <a:latin typeface="Arial" panose="020B0604020202020204" pitchFamily="34" charset="0"/>
                <a:cs typeface="Arial" panose="020B0604020202020204" pitchFamily="34" charset="0"/>
                <a:hlinkClick r:id="rId3"/>
              </a:rPr>
              <a:t>http://www.conjur.com.br/2016-ago-17/elida-pinto-controle-orcamentario-prol-direitos-fundamentais</a:t>
            </a:r>
            <a:endParaRPr lang="pt-BR" sz="2600" dirty="0">
              <a:solidFill>
                <a:srgbClr val="002060"/>
              </a:solidFill>
              <a:latin typeface="Arial" panose="020B0604020202020204" pitchFamily="34" charset="0"/>
              <a:cs typeface="Arial" panose="020B0604020202020204" pitchFamily="34" charset="0"/>
            </a:endParaRPr>
          </a:p>
          <a:p>
            <a:pPr algn="just">
              <a:spcBef>
                <a:spcPts val="0"/>
              </a:spcBef>
              <a:buNone/>
            </a:pPr>
            <a:endParaRPr lang="pt-BR" sz="800" dirty="0">
              <a:solidFill>
                <a:srgbClr val="002060"/>
              </a:solidFill>
              <a:latin typeface="Arial" panose="020B0604020202020204" pitchFamily="34" charset="0"/>
              <a:cs typeface="Arial" panose="020B0604020202020204" pitchFamily="34" charset="0"/>
            </a:endParaRPr>
          </a:p>
          <a:p>
            <a:pPr algn="just">
              <a:spcBef>
                <a:spcPts val="0"/>
              </a:spcBef>
              <a:buNone/>
            </a:pPr>
            <a:endParaRPr lang="pt-BR" sz="3200" dirty="0" smtClean="0">
              <a:solidFill>
                <a:srgbClr val="002060"/>
              </a:solidFill>
              <a:latin typeface="Arial" panose="020B0604020202020204" pitchFamily="34" charset="0"/>
              <a:cs typeface="Arial" panose="020B0604020202020204" pitchFamily="34" charset="0"/>
            </a:endParaRPr>
          </a:p>
          <a:p>
            <a:pPr marL="109728" indent="0" algn="just">
              <a:buNone/>
            </a:pPr>
            <a:r>
              <a:rPr lang="pt-BR" sz="3200" dirty="0">
                <a:solidFill>
                  <a:srgbClr val="002060"/>
                </a:solidFill>
                <a:latin typeface="Arial" panose="020B0604020202020204" pitchFamily="34" charset="0"/>
                <a:cs typeface="Arial" panose="020B0604020202020204" pitchFamily="34" charset="0"/>
              </a:rPr>
              <a:t>A confirmar essa hipótese, viveremos um debate análogo ao ocorrido em setembro do ano passado, quando o Supremo Tribunal Federal decidiu, liminarmente, por </a:t>
            </a:r>
            <a:r>
              <a:rPr lang="pt-BR" sz="3200" dirty="0" err="1">
                <a:solidFill>
                  <a:srgbClr val="002060"/>
                </a:solidFill>
                <a:latin typeface="Arial" panose="020B0604020202020204" pitchFamily="34" charset="0"/>
                <a:cs typeface="Arial" panose="020B0604020202020204" pitchFamily="34" charset="0"/>
              </a:rPr>
              <a:t>descontingenciar</a:t>
            </a:r>
            <a:r>
              <a:rPr lang="pt-BR" sz="3200" dirty="0">
                <a:solidFill>
                  <a:srgbClr val="002060"/>
                </a:solidFill>
                <a:latin typeface="Arial" panose="020B0604020202020204" pitchFamily="34" charset="0"/>
                <a:cs typeface="Arial" panose="020B0604020202020204" pitchFamily="34" charset="0"/>
              </a:rPr>
              <a:t> os recursos do Fundo Penitenciário Nacional, para obrigar a União a aplicá-los imediatamente, dado o “Estado Inconstitucional de Coisas” em que o sistema carcerário brasileiro vivia e ainda vive. Não duvidem os nossos governantes que igual questionamento possa ser renovado na defesa do custeio mínimo da saúde e da educação seja na via incidental, seja na via concentrada do controle</a:t>
            </a:r>
            <a:r>
              <a:rPr lang="pt-BR" sz="3200" dirty="0" smtClean="0">
                <a:solidFill>
                  <a:srgbClr val="002060"/>
                </a:solidFill>
                <a:latin typeface="Arial" panose="020B0604020202020204" pitchFamily="34" charset="0"/>
                <a:cs typeface="Arial" panose="020B0604020202020204" pitchFamily="34" charset="0"/>
              </a:rPr>
              <a:t>.</a:t>
            </a:r>
          </a:p>
          <a:p>
            <a:pPr marL="109728" indent="0" algn="just">
              <a:buNone/>
            </a:pPr>
            <a:endParaRPr lang="pt-BR" sz="3200" dirty="0">
              <a:solidFill>
                <a:srgbClr val="002060"/>
              </a:solidFill>
              <a:latin typeface="Arial" panose="020B0604020202020204" pitchFamily="34" charset="0"/>
              <a:cs typeface="Arial" panose="020B0604020202020204" pitchFamily="34" charset="0"/>
            </a:endParaRPr>
          </a:p>
          <a:p>
            <a:pPr marL="109728" indent="0" algn="just">
              <a:buNone/>
            </a:pPr>
            <a:r>
              <a:rPr lang="pt-BR" sz="3200" dirty="0">
                <a:solidFill>
                  <a:srgbClr val="002060"/>
                </a:solidFill>
                <a:latin typeface="Arial" panose="020B0604020202020204" pitchFamily="34" charset="0"/>
                <a:cs typeface="Arial" panose="020B0604020202020204" pitchFamily="34" charset="0"/>
              </a:rPr>
              <a:t>Quanto maior a escassez de recursos, maior há de ser o compromisso da sua aplicação legítima em orçamentos públicos aderentes à Constituição e aos direitos fundamentais: eis o legado desse precedente e o correlato desafio para controle judicial, sobretudo, quando demandado a assegurar a eficácia dos direitos à educação e à saúde.</a:t>
            </a:r>
          </a:p>
        </p:txBody>
      </p:sp>
      <p:sp>
        <p:nvSpPr>
          <p:cNvPr id="4" name="Título 3"/>
          <p:cNvSpPr>
            <a:spLocks noGrp="1"/>
          </p:cNvSpPr>
          <p:nvPr>
            <p:ph type="title"/>
          </p:nvPr>
        </p:nvSpPr>
        <p:spPr>
          <a:xfrm>
            <a:off x="-108520" y="908720"/>
            <a:ext cx="9145016" cy="720080"/>
          </a:xfrm>
        </p:spPr>
        <p:txBody>
          <a:bodyPr anchor="ctr">
            <a:noAutofit/>
          </a:bodyPr>
          <a:lstStyle/>
          <a:p>
            <a:pPr algn="ctr"/>
            <a:r>
              <a:rPr lang="pt-BR" sz="2500" dirty="0">
                <a:solidFill>
                  <a:srgbClr val="002060"/>
                </a:solidFill>
                <a:effectLst>
                  <a:outerShdw blurRad="38100" dist="38100" dir="2700000" algn="tl">
                    <a:srgbClr val="000000">
                      <a:alpha val="43137"/>
                    </a:srgbClr>
                  </a:outerShdw>
                </a:effectLst>
                <a:latin typeface="Arial Black" panose="020B0A04020102020204" pitchFamily="34" charset="0"/>
                <a:cs typeface="Arial" pitchFamily="34" charset="0"/>
              </a:rPr>
              <a:t>Controle do ciclo orçamentário referido aos direitos fundamentais em tempos de crise fiscal</a:t>
            </a:r>
            <a:endParaRPr lang="pt-BR" sz="2500" b="1" dirty="0">
              <a:solidFill>
                <a:srgbClr val="002060"/>
              </a:solidFill>
              <a:effectLst>
                <a:outerShdw blurRad="38100" dist="38100" dir="2700000" algn="tl">
                  <a:srgbClr val="000000">
                    <a:alpha val="43137"/>
                  </a:srgbClr>
                </a:outerShdw>
              </a:effectLst>
              <a:latin typeface="Arial Black" pitchFamily="34" charset="0"/>
            </a:endParaRPr>
          </a:p>
        </p:txBody>
      </p:sp>
      <p:graphicFrame>
        <p:nvGraphicFramePr>
          <p:cNvPr id="12" name="Tabela 11"/>
          <p:cNvGraphicFramePr>
            <a:graphicFrameLocks noGrp="1"/>
          </p:cNvGraphicFramePr>
          <p:nvPr/>
        </p:nvGraphicFramePr>
        <p:xfrm>
          <a:off x="251520" y="188640"/>
          <a:ext cx="3096344" cy="648072"/>
        </p:xfrm>
        <a:graphic>
          <a:graphicData uri="http://schemas.openxmlformats.org/drawingml/2006/table">
            <a:tbl>
              <a:tblPr/>
              <a:tblGrid>
                <a:gridCol w="1034963"/>
                <a:gridCol w="2061381"/>
              </a:tblGrid>
              <a:tr h="648072">
                <a:tc>
                  <a:txBody>
                    <a:bodyPr/>
                    <a:lstStyle/>
                    <a:p>
                      <a:pPr algn="just">
                        <a:spcAft>
                          <a:spcPts val="0"/>
                        </a:spcAft>
                      </a:pPr>
                      <a:endParaRPr lang="pt-BR" sz="1200" dirty="0">
                        <a:latin typeface="Courier New"/>
                        <a:ea typeface="Calibri"/>
                        <a:cs typeface="Times New Roman"/>
                      </a:endParaRPr>
                    </a:p>
                  </a:txBody>
                  <a:tcPr marL="44450" marR="44450" marT="0" marB="0">
                    <a:lnL>
                      <a:noFill/>
                    </a:lnL>
                    <a:lnR>
                      <a:noFill/>
                    </a:lnR>
                    <a:lnT>
                      <a:noFill/>
                    </a:lnT>
                    <a:lnB>
                      <a:noFill/>
                    </a:lnB>
                  </a:tcPr>
                </a:tc>
                <a:tc>
                  <a:txBody>
                    <a:bodyPr/>
                    <a:lstStyle/>
                    <a:p>
                      <a:pPr algn="just">
                        <a:spcAft>
                          <a:spcPts val="0"/>
                        </a:spcAft>
                      </a:pPr>
                      <a:endParaRPr lang="pt-BR" sz="400" b="1" dirty="0" smtClean="0">
                        <a:latin typeface="Arial Black"/>
                        <a:ea typeface="Calibri"/>
                        <a:cs typeface="Times New Roman"/>
                      </a:endParaRPr>
                    </a:p>
                    <a:p>
                      <a:pPr algn="just">
                        <a:spcAft>
                          <a:spcPts val="0"/>
                        </a:spcAft>
                      </a:pPr>
                      <a:r>
                        <a:rPr lang="pt-BR" sz="1000" b="1" dirty="0" smtClean="0">
                          <a:latin typeface="Arial Black"/>
                          <a:ea typeface="Calibri"/>
                          <a:cs typeface="Times New Roman"/>
                        </a:rPr>
                        <a:t>MINISTÉRIO </a:t>
                      </a:r>
                      <a:r>
                        <a:rPr lang="pt-BR" sz="1000" b="1" dirty="0">
                          <a:latin typeface="Arial Black"/>
                          <a:ea typeface="Calibri"/>
                          <a:cs typeface="Times New Roman"/>
                        </a:rPr>
                        <a:t>PÚBLICO DE CONTAS DO ESTADO DE SÃO PAULO</a:t>
                      </a:r>
                      <a:endParaRPr lang="pt-BR" sz="1000" i="1" dirty="0">
                        <a:latin typeface="Courier New"/>
                        <a:ea typeface="Calibri"/>
                        <a:cs typeface="Times New Roman"/>
                      </a:endParaRPr>
                    </a:p>
                  </a:txBody>
                  <a:tcPr marL="44450" marR="44450" marT="0" marB="0">
                    <a:lnL>
                      <a:noFill/>
                    </a:lnL>
                    <a:lnR>
                      <a:noFill/>
                    </a:lnR>
                    <a:lnT>
                      <a:noFill/>
                    </a:lnT>
                    <a:lnB>
                      <a:noFill/>
                    </a:lnB>
                  </a:tcPr>
                </a:tc>
              </a:tr>
            </a:tbl>
          </a:graphicData>
        </a:graphic>
      </p:graphicFrame>
      <p:pic>
        <p:nvPicPr>
          <p:cNvPr id="13" name="Imagem 29"/>
          <p:cNvPicPr>
            <a:picLocks noChangeAspect="1" noChangeArrowheads="1"/>
          </p:cNvPicPr>
          <p:nvPr/>
        </p:nvPicPr>
        <p:blipFill>
          <a:blip r:embed="rId4" cstate="print"/>
          <a:srcRect/>
          <a:stretch>
            <a:fillRect/>
          </a:stretch>
        </p:blipFill>
        <p:spPr bwMode="auto">
          <a:xfrm>
            <a:off x="323528" y="116632"/>
            <a:ext cx="936104" cy="720080"/>
          </a:xfrm>
          <a:prstGeom prst="rect">
            <a:avLst/>
          </a:prstGeom>
          <a:solidFill>
            <a:srgbClr val="FFFFFF"/>
          </a:solidFill>
        </p:spPr>
      </p:pic>
    </p:spTree>
    <p:extLst>
      <p:ext uri="{BB962C8B-B14F-4D97-AF65-F5344CB8AC3E}">
        <p14:creationId xmlns:p14="http://schemas.microsoft.com/office/powerpoint/2010/main" val="8976761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Espaço Reservado para Conteúdo 6"/>
          <p:cNvSpPr>
            <a:spLocks noGrp="1"/>
          </p:cNvSpPr>
          <p:nvPr>
            <p:ph idx="1"/>
          </p:nvPr>
        </p:nvSpPr>
        <p:spPr>
          <a:xfrm>
            <a:off x="251520" y="2492896"/>
            <a:ext cx="8712968" cy="4104456"/>
          </a:xfrm>
        </p:spPr>
        <p:txBody>
          <a:bodyPr>
            <a:normAutofit/>
          </a:bodyPr>
          <a:lstStyle/>
          <a:p>
            <a:pPr algn="r">
              <a:buNone/>
            </a:pPr>
            <a:endParaRPr lang="pt-BR" dirty="0" smtClean="0">
              <a:solidFill>
                <a:srgbClr val="002060"/>
              </a:solidFill>
            </a:endParaRPr>
          </a:p>
          <a:p>
            <a:pPr algn="r">
              <a:buNone/>
            </a:pPr>
            <a:endParaRPr lang="pt-BR" dirty="0" smtClean="0">
              <a:solidFill>
                <a:srgbClr val="002060"/>
              </a:solidFill>
            </a:endParaRPr>
          </a:p>
          <a:p>
            <a:pPr algn="r">
              <a:buNone/>
            </a:pPr>
            <a:endParaRPr lang="pt-BR" dirty="0" smtClean="0">
              <a:solidFill>
                <a:srgbClr val="002060"/>
              </a:solidFill>
            </a:endParaRPr>
          </a:p>
          <a:p>
            <a:pPr algn="r">
              <a:buNone/>
            </a:pPr>
            <a:endParaRPr lang="pt-BR" dirty="0" smtClean="0">
              <a:solidFill>
                <a:srgbClr val="002060"/>
              </a:solidFill>
            </a:endParaRPr>
          </a:p>
          <a:p>
            <a:pPr algn="r">
              <a:buNone/>
            </a:pPr>
            <a:endParaRPr lang="pt-BR" dirty="0" smtClean="0">
              <a:solidFill>
                <a:srgbClr val="002060"/>
              </a:solidFill>
            </a:endParaRPr>
          </a:p>
          <a:p>
            <a:pPr algn="ctr">
              <a:buNone/>
            </a:pPr>
            <a:r>
              <a:rPr lang="pt-BR" dirty="0" smtClean="0">
                <a:solidFill>
                  <a:srgbClr val="002060"/>
                </a:solidFill>
                <a:latin typeface="Arial" pitchFamily="34" charset="0"/>
                <a:cs typeface="Arial" pitchFamily="34" charset="0"/>
              </a:rPr>
              <a:t>Obrigada!</a:t>
            </a:r>
          </a:p>
          <a:p>
            <a:pPr algn="r">
              <a:buNone/>
            </a:pPr>
            <a:endParaRPr lang="pt-BR" dirty="0" smtClean="0">
              <a:solidFill>
                <a:srgbClr val="002060"/>
              </a:solidFill>
              <a:latin typeface="Arial" pitchFamily="34" charset="0"/>
              <a:cs typeface="Arial" pitchFamily="34" charset="0"/>
            </a:endParaRPr>
          </a:p>
          <a:p>
            <a:pPr algn="r">
              <a:buNone/>
            </a:pPr>
            <a:r>
              <a:rPr lang="pt-BR" sz="1900" dirty="0" smtClean="0">
                <a:solidFill>
                  <a:srgbClr val="002060"/>
                </a:solidFill>
                <a:latin typeface="Arial" pitchFamily="34" charset="0"/>
                <a:cs typeface="Arial" pitchFamily="34" charset="0"/>
                <a:hlinkClick r:id="rId3"/>
              </a:rPr>
              <a:t>egraziane@tce.sp.gov.br</a:t>
            </a:r>
            <a:endParaRPr lang="pt-BR" sz="1900" dirty="0" smtClean="0">
              <a:solidFill>
                <a:srgbClr val="002060"/>
              </a:solidFill>
              <a:latin typeface="Arial" pitchFamily="34" charset="0"/>
              <a:cs typeface="Arial" pitchFamily="34" charset="0"/>
            </a:endParaRPr>
          </a:p>
          <a:p>
            <a:pPr algn="r">
              <a:buNone/>
            </a:pPr>
            <a:r>
              <a:rPr lang="pt-BR" sz="1900" dirty="0" smtClean="0">
                <a:solidFill>
                  <a:srgbClr val="002060"/>
                </a:solidFill>
                <a:latin typeface="Arial" pitchFamily="34" charset="0"/>
                <a:cs typeface="Arial" pitchFamily="34" charset="0"/>
                <a:hlinkClick r:id="rId4"/>
              </a:rPr>
              <a:t>http://www.financiamentodosdireitosfundamentais.com/</a:t>
            </a:r>
            <a:endParaRPr lang="pt-BR" sz="1900" dirty="0" smtClean="0">
              <a:solidFill>
                <a:srgbClr val="002060"/>
              </a:solidFill>
              <a:latin typeface="Arial" pitchFamily="34" charset="0"/>
              <a:cs typeface="Arial" pitchFamily="34" charset="0"/>
            </a:endParaRPr>
          </a:p>
          <a:p>
            <a:pPr algn="r">
              <a:buNone/>
            </a:pPr>
            <a:endParaRPr lang="pt-BR" dirty="0" smtClean="0">
              <a:latin typeface="Arial" pitchFamily="34" charset="0"/>
              <a:cs typeface="Arial" pitchFamily="34" charset="0"/>
            </a:endParaRPr>
          </a:p>
        </p:txBody>
      </p:sp>
      <p:sp>
        <p:nvSpPr>
          <p:cNvPr id="4" name="Título 3"/>
          <p:cNvSpPr>
            <a:spLocks noGrp="1"/>
          </p:cNvSpPr>
          <p:nvPr>
            <p:ph type="title"/>
          </p:nvPr>
        </p:nvSpPr>
        <p:spPr>
          <a:xfrm>
            <a:off x="323528" y="1196752"/>
            <a:ext cx="8712968" cy="1152128"/>
          </a:xfrm>
        </p:spPr>
        <p:txBody>
          <a:bodyPr anchor="ctr">
            <a:noAutofit/>
          </a:bodyPr>
          <a:lstStyle/>
          <a:p>
            <a:pPr algn="ctr"/>
            <a:endParaRPr lang="pt-BR" sz="2800" b="1" dirty="0">
              <a:solidFill>
                <a:srgbClr val="002060"/>
              </a:solidFill>
              <a:effectLst>
                <a:outerShdw blurRad="38100" dist="38100" dir="2700000" algn="tl">
                  <a:srgbClr val="000000">
                    <a:alpha val="43137"/>
                  </a:srgbClr>
                </a:outerShdw>
              </a:effectLst>
            </a:endParaRPr>
          </a:p>
        </p:txBody>
      </p:sp>
      <p:graphicFrame>
        <p:nvGraphicFramePr>
          <p:cNvPr id="12" name="Tabela 11"/>
          <p:cNvGraphicFramePr>
            <a:graphicFrameLocks noGrp="1"/>
          </p:cNvGraphicFramePr>
          <p:nvPr/>
        </p:nvGraphicFramePr>
        <p:xfrm>
          <a:off x="251520" y="188640"/>
          <a:ext cx="3096344" cy="648072"/>
        </p:xfrm>
        <a:graphic>
          <a:graphicData uri="http://schemas.openxmlformats.org/drawingml/2006/table">
            <a:tbl>
              <a:tblPr/>
              <a:tblGrid>
                <a:gridCol w="1034963"/>
                <a:gridCol w="2061381"/>
              </a:tblGrid>
              <a:tr h="648072">
                <a:tc>
                  <a:txBody>
                    <a:bodyPr/>
                    <a:lstStyle/>
                    <a:p>
                      <a:pPr algn="just">
                        <a:spcAft>
                          <a:spcPts val="0"/>
                        </a:spcAft>
                      </a:pPr>
                      <a:endParaRPr lang="pt-BR" sz="1200" dirty="0">
                        <a:latin typeface="Courier New"/>
                        <a:ea typeface="Calibri"/>
                        <a:cs typeface="Times New Roman"/>
                      </a:endParaRPr>
                    </a:p>
                  </a:txBody>
                  <a:tcPr marL="44450" marR="44450" marT="0" marB="0">
                    <a:lnL>
                      <a:noFill/>
                    </a:lnL>
                    <a:lnR>
                      <a:noFill/>
                    </a:lnR>
                    <a:lnT>
                      <a:noFill/>
                    </a:lnT>
                    <a:lnB>
                      <a:noFill/>
                    </a:lnB>
                  </a:tcPr>
                </a:tc>
                <a:tc>
                  <a:txBody>
                    <a:bodyPr/>
                    <a:lstStyle/>
                    <a:p>
                      <a:pPr algn="just">
                        <a:spcAft>
                          <a:spcPts val="0"/>
                        </a:spcAft>
                      </a:pPr>
                      <a:endParaRPr lang="pt-BR" sz="400" b="1" dirty="0" smtClean="0">
                        <a:latin typeface="Arial Black"/>
                        <a:ea typeface="Calibri"/>
                        <a:cs typeface="Times New Roman"/>
                      </a:endParaRPr>
                    </a:p>
                    <a:p>
                      <a:pPr algn="just">
                        <a:spcAft>
                          <a:spcPts val="0"/>
                        </a:spcAft>
                      </a:pPr>
                      <a:r>
                        <a:rPr lang="pt-BR" sz="1000" b="1" dirty="0" smtClean="0">
                          <a:latin typeface="Arial Black"/>
                          <a:ea typeface="Calibri"/>
                          <a:cs typeface="Times New Roman"/>
                        </a:rPr>
                        <a:t>MINISTÉRIO </a:t>
                      </a:r>
                      <a:r>
                        <a:rPr lang="pt-BR" sz="1000" b="1" dirty="0">
                          <a:latin typeface="Arial Black"/>
                          <a:ea typeface="Calibri"/>
                          <a:cs typeface="Times New Roman"/>
                        </a:rPr>
                        <a:t>PÚBLICO DE CONTAS DO ESTADO DE SÃO PAULO</a:t>
                      </a:r>
                      <a:endParaRPr lang="pt-BR" sz="1000" i="1" dirty="0">
                        <a:latin typeface="Courier New"/>
                        <a:ea typeface="Calibri"/>
                        <a:cs typeface="Times New Roman"/>
                      </a:endParaRPr>
                    </a:p>
                  </a:txBody>
                  <a:tcPr marL="44450" marR="44450" marT="0" marB="0">
                    <a:lnL>
                      <a:noFill/>
                    </a:lnL>
                    <a:lnR>
                      <a:noFill/>
                    </a:lnR>
                    <a:lnT>
                      <a:noFill/>
                    </a:lnT>
                    <a:lnB>
                      <a:noFill/>
                    </a:lnB>
                  </a:tcPr>
                </a:tc>
              </a:tr>
            </a:tbl>
          </a:graphicData>
        </a:graphic>
      </p:graphicFrame>
      <p:pic>
        <p:nvPicPr>
          <p:cNvPr id="13" name="Imagem 29"/>
          <p:cNvPicPr>
            <a:picLocks noChangeAspect="1" noChangeArrowheads="1"/>
          </p:cNvPicPr>
          <p:nvPr/>
        </p:nvPicPr>
        <p:blipFill>
          <a:blip r:embed="rId5" cstate="print"/>
          <a:srcRect/>
          <a:stretch>
            <a:fillRect/>
          </a:stretch>
        </p:blipFill>
        <p:spPr bwMode="auto">
          <a:xfrm>
            <a:off x="323528" y="116632"/>
            <a:ext cx="936104" cy="720080"/>
          </a:xfrm>
          <a:prstGeom prst="rect">
            <a:avLst/>
          </a:prstGeom>
          <a:solidFill>
            <a:srgbClr val="FFFFFF"/>
          </a:solid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3717032"/>
            <a:ext cx="8229600" cy="2232248"/>
          </a:xfrm>
        </p:spPr>
        <p:txBody>
          <a:bodyPr>
            <a:normAutofit fontScale="62500" lnSpcReduction="20000"/>
          </a:bodyPr>
          <a:lstStyle/>
          <a:p>
            <a:endParaRPr lang="pt-BR" dirty="0" smtClean="0"/>
          </a:p>
          <a:p>
            <a:endParaRPr lang="pt-BR" dirty="0"/>
          </a:p>
          <a:p>
            <a:endParaRPr lang="pt-BR" dirty="0" smtClean="0"/>
          </a:p>
          <a:p>
            <a:endParaRPr lang="pt-BR" dirty="0"/>
          </a:p>
          <a:p>
            <a:endParaRPr lang="pt-BR" dirty="0" smtClean="0"/>
          </a:p>
          <a:p>
            <a:endParaRPr lang="pt-BR" dirty="0"/>
          </a:p>
          <a:p>
            <a:pPr marL="109728" indent="0">
              <a:buNone/>
            </a:pPr>
            <a:endParaRPr lang="pt-BR" sz="1800" dirty="0" smtClean="0">
              <a:latin typeface="Arial" panose="020B0604020202020204" pitchFamily="34" charset="0"/>
              <a:cs typeface="Arial" panose="020B0604020202020204" pitchFamily="34" charset="0"/>
            </a:endParaRPr>
          </a:p>
          <a:p>
            <a:pPr marL="109728" indent="0">
              <a:buNone/>
            </a:pPr>
            <a:r>
              <a:rPr lang="pt-BR" sz="1800" dirty="0" smtClean="0">
                <a:latin typeface="Arial" panose="020B0604020202020204" pitchFamily="34" charset="0"/>
                <a:cs typeface="Arial" panose="020B0604020202020204" pitchFamily="34" charset="0"/>
              </a:rPr>
              <a:t>Análise de Pedro </a:t>
            </a:r>
            <a:r>
              <a:rPr lang="pt-BR" sz="1800" dirty="0">
                <a:latin typeface="Arial" panose="020B0604020202020204" pitchFamily="34" charset="0"/>
                <a:cs typeface="Arial" panose="020B0604020202020204" pitchFamily="34" charset="0"/>
              </a:rPr>
              <a:t>Rossi e Esther </a:t>
            </a:r>
            <a:r>
              <a:rPr lang="pt-BR" sz="1800" dirty="0" err="1">
                <a:latin typeface="Arial" panose="020B0604020202020204" pitchFamily="34" charset="0"/>
                <a:cs typeface="Arial" panose="020B0604020202020204" pitchFamily="34" charset="0"/>
              </a:rPr>
              <a:t>Dweck</a:t>
            </a:r>
            <a:r>
              <a:rPr lang="pt-BR" sz="1800" dirty="0">
                <a:latin typeface="Arial" panose="020B0604020202020204" pitchFamily="34" charset="0"/>
                <a:cs typeface="Arial" panose="020B0604020202020204" pitchFamily="34" charset="0"/>
              </a:rPr>
              <a:t>, </a:t>
            </a:r>
            <a:r>
              <a:rPr lang="pt-BR" sz="1800" dirty="0" smtClean="0">
                <a:latin typeface="Arial" panose="020B0604020202020204" pitchFamily="34" charset="0"/>
                <a:cs typeface="Arial" panose="020B0604020202020204" pitchFamily="34" charset="0"/>
              </a:rPr>
              <a:t>em artigo denominado </a:t>
            </a:r>
            <a:r>
              <a:rPr lang="pt-BR" sz="1800" i="1" dirty="0" smtClean="0">
                <a:latin typeface="Arial" panose="020B0604020202020204" pitchFamily="34" charset="0"/>
                <a:cs typeface="Arial" panose="020B0604020202020204" pitchFamily="34" charset="0"/>
              </a:rPr>
              <a:t>Impactos do Novo Regime Fiscal na Saúde e Educação</a:t>
            </a:r>
            <a:r>
              <a:rPr lang="pt-BR" sz="1800" dirty="0" smtClean="0">
                <a:latin typeface="Arial" panose="020B0604020202020204" pitchFamily="34" charset="0"/>
                <a:cs typeface="Arial" panose="020B0604020202020204" pitchFamily="34" charset="0"/>
              </a:rPr>
              <a:t>, disponível </a:t>
            </a:r>
            <a:r>
              <a:rPr lang="pt-BR" sz="1800" dirty="0">
                <a:latin typeface="Arial" panose="020B0604020202020204" pitchFamily="34" charset="0"/>
                <a:cs typeface="Arial" panose="020B0604020202020204" pitchFamily="34" charset="0"/>
              </a:rPr>
              <a:t>em </a:t>
            </a:r>
            <a:r>
              <a:rPr lang="pt-BR" sz="1800" dirty="0">
                <a:latin typeface="Arial" panose="020B0604020202020204" pitchFamily="34" charset="0"/>
                <a:cs typeface="Arial" panose="020B0604020202020204" pitchFamily="34" charset="0"/>
                <a:hlinkClick r:id="rId2"/>
              </a:rPr>
              <a:t>http://</a:t>
            </a:r>
            <a:r>
              <a:rPr lang="pt-BR" sz="1800" dirty="0" smtClean="0">
                <a:latin typeface="Arial" panose="020B0604020202020204" pitchFamily="34" charset="0"/>
                <a:cs typeface="Arial" panose="020B0604020202020204" pitchFamily="34" charset="0"/>
                <a:hlinkClick r:id="rId2"/>
              </a:rPr>
              <a:t>www.scielo.br/pdf/csp/v32n12/1678-4464-csp-32-12-e00194316.pdf</a:t>
            </a:r>
            <a:endParaRPr lang="pt-BR" sz="1800" dirty="0" smtClean="0">
              <a:latin typeface="Arial" panose="020B0604020202020204" pitchFamily="34" charset="0"/>
              <a:cs typeface="Arial" panose="020B0604020202020204" pitchFamily="34" charset="0"/>
            </a:endParaRPr>
          </a:p>
          <a:p>
            <a:pPr marL="109728" indent="0">
              <a:buNone/>
            </a:pPr>
            <a:endParaRPr lang="pt-BR" sz="2200" dirty="0">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457200" y="274638"/>
            <a:ext cx="8229600" cy="562074"/>
          </a:xfrm>
        </p:spPr>
        <p:txBody>
          <a:bodyPr>
            <a:normAutofit fontScale="90000"/>
          </a:bodyPr>
          <a:lstStyle/>
          <a:p>
            <a:pPr algn="ctr"/>
            <a:r>
              <a:rPr lang="pt-BR" sz="3000" dirty="0" smtClean="0">
                <a:solidFill>
                  <a:srgbClr val="CD6815"/>
                </a:solidFill>
                <a:latin typeface="Arial Black" panose="020B0A04020102020204" pitchFamily="34" charset="0"/>
                <a:cs typeface="Arial" panose="020B0604020202020204" pitchFamily="34" charset="0"/>
              </a:rPr>
              <a:t>Pisos deslizantes </a:t>
            </a:r>
            <a:br>
              <a:rPr lang="pt-BR" sz="3000" dirty="0" smtClean="0">
                <a:solidFill>
                  <a:srgbClr val="CD6815"/>
                </a:solidFill>
                <a:latin typeface="Arial Black" panose="020B0A04020102020204" pitchFamily="34" charset="0"/>
                <a:cs typeface="Arial" panose="020B0604020202020204" pitchFamily="34" charset="0"/>
              </a:rPr>
            </a:br>
            <a:r>
              <a:rPr lang="pt-BR" sz="3000" dirty="0" smtClean="0">
                <a:solidFill>
                  <a:srgbClr val="CD6815"/>
                </a:solidFill>
                <a:latin typeface="Arial Black" panose="020B0A04020102020204" pitchFamily="34" charset="0"/>
                <a:cs typeface="Arial" panose="020B0604020202020204" pitchFamily="34" charset="0"/>
              </a:rPr>
              <a:t>ou um “Estado de Sítio fiscal”?</a:t>
            </a:r>
            <a:endParaRPr lang="pt-BR" sz="3000" dirty="0">
              <a:solidFill>
                <a:srgbClr val="CD6815"/>
              </a:solidFill>
              <a:latin typeface="Arial Black" panose="020B0A040201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980729"/>
            <a:ext cx="8593862" cy="4248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8653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395536" y="2564904"/>
            <a:ext cx="8496944" cy="4104456"/>
          </a:xfrm>
        </p:spPr>
        <p:txBody>
          <a:bodyPr>
            <a:noAutofit/>
          </a:bodyPr>
          <a:lstStyle/>
          <a:p>
            <a:pPr algn="just">
              <a:buAutoNum type="arabicParenR"/>
            </a:pPr>
            <a:r>
              <a:rPr lang="pt-BR" sz="2300" dirty="0" smtClean="0">
                <a:solidFill>
                  <a:srgbClr val="002060"/>
                </a:solidFill>
                <a:latin typeface="Arial" panose="020B0604020202020204" pitchFamily="34" charset="0"/>
                <a:cs typeface="Arial" panose="020B0604020202020204" pitchFamily="34" charset="0"/>
              </a:rPr>
              <a:t>Em 2014, os municípios paulistas aplicaram nas </a:t>
            </a:r>
            <a:r>
              <a:rPr lang="pt-BR" sz="2300" dirty="0" err="1" smtClean="0">
                <a:solidFill>
                  <a:srgbClr val="002060"/>
                </a:solidFill>
                <a:latin typeface="Arial" panose="020B0604020202020204" pitchFamily="34" charset="0"/>
                <a:cs typeface="Arial" panose="020B0604020202020204" pitchFamily="34" charset="0"/>
              </a:rPr>
              <a:t>subfunções</a:t>
            </a:r>
            <a:r>
              <a:rPr lang="pt-BR" sz="2300" dirty="0" smtClean="0">
                <a:solidFill>
                  <a:srgbClr val="002060"/>
                </a:solidFill>
                <a:latin typeface="Arial" panose="020B0604020202020204" pitchFamily="34" charset="0"/>
                <a:cs typeface="Arial" panose="020B0604020202020204" pitchFamily="34" charset="0"/>
              </a:rPr>
              <a:t> Ensino Médio e Educação Superior, portanto alheias à sua atuação prioritária, o montante equivalente a R$256.892.644,15 (fonte: elaboração do TCU a partir do SIOPE);</a:t>
            </a:r>
          </a:p>
          <a:p>
            <a:pPr algn="just">
              <a:buAutoNum type="arabicParenR"/>
            </a:pPr>
            <a:r>
              <a:rPr lang="pt-BR" sz="2300" dirty="0" smtClean="0">
                <a:solidFill>
                  <a:srgbClr val="002060"/>
                </a:solidFill>
                <a:latin typeface="Arial" panose="020B0604020202020204" pitchFamily="34" charset="0"/>
                <a:cs typeface="Arial" panose="020B0604020202020204" pitchFamily="34" charset="0"/>
              </a:rPr>
              <a:t>Enquanto, em 2017, ainda há 12,4% de crianças de 4 e 5 anos fora da pré-escola (devia estar </a:t>
            </a:r>
            <a:r>
              <a:rPr lang="pt-BR" sz="2300" b="1" u="sng" dirty="0" smtClean="0">
                <a:solidFill>
                  <a:srgbClr val="FF0000"/>
                </a:solidFill>
                <a:latin typeface="Arial" panose="020B0604020202020204" pitchFamily="34" charset="0"/>
                <a:cs typeface="Arial" panose="020B0604020202020204" pitchFamily="34" charset="0"/>
              </a:rPr>
              <a:t>UNIVERSALIZADO</a:t>
            </a:r>
            <a:r>
              <a:rPr lang="pt-BR" sz="2300" dirty="0" smtClean="0">
                <a:solidFill>
                  <a:srgbClr val="002060"/>
                </a:solidFill>
                <a:latin typeface="Arial" panose="020B0604020202020204" pitchFamily="34" charset="0"/>
                <a:cs typeface="Arial" panose="020B0604020202020204" pitchFamily="34" charset="0"/>
              </a:rPr>
              <a:t> até o final de 2016!) e 67,9% de crianças de 0 a 3 anos fora da creche no Estado de São Paulo.</a:t>
            </a:r>
          </a:p>
        </p:txBody>
      </p:sp>
      <p:sp>
        <p:nvSpPr>
          <p:cNvPr id="4" name="Título 3"/>
          <p:cNvSpPr>
            <a:spLocks noGrp="1"/>
          </p:cNvSpPr>
          <p:nvPr>
            <p:ph type="title"/>
          </p:nvPr>
        </p:nvSpPr>
        <p:spPr>
          <a:xfrm>
            <a:off x="323528" y="1214422"/>
            <a:ext cx="8712968" cy="774418"/>
          </a:xfrm>
        </p:spPr>
        <p:txBody>
          <a:bodyPr anchor="ctr">
            <a:noAutofit/>
          </a:bodyPr>
          <a:lstStyle/>
          <a:p>
            <a:pPr algn="ctr">
              <a:lnSpc>
                <a:spcPct val="100000"/>
              </a:lnSpc>
            </a:pPr>
            <a:r>
              <a:rPr lang="pt-BR" sz="2800" dirty="0" smtClean="0">
                <a:solidFill>
                  <a:srgbClr val="CD6815"/>
                </a:solidFill>
                <a:latin typeface="Arial Black" panose="020B0A04020102020204" pitchFamily="34" charset="0"/>
                <a:cs typeface="Arial" panose="020B0604020202020204" pitchFamily="34" charset="0"/>
              </a:rPr>
              <a:t>Resolução </a:t>
            </a:r>
            <a:r>
              <a:rPr lang="pt-BR" sz="2800" dirty="0" err="1" smtClean="0">
                <a:solidFill>
                  <a:srgbClr val="CD6815"/>
                </a:solidFill>
                <a:latin typeface="Arial Black" panose="020B0A04020102020204" pitchFamily="34" charset="0"/>
                <a:cs typeface="Arial" panose="020B0604020202020204" pitchFamily="34" charset="0"/>
              </a:rPr>
              <a:t>Atricon</a:t>
            </a:r>
            <a:r>
              <a:rPr lang="pt-BR" sz="2800" dirty="0" smtClean="0">
                <a:solidFill>
                  <a:srgbClr val="CD6815"/>
                </a:solidFill>
                <a:latin typeface="Arial Black" panose="020B0A04020102020204" pitchFamily="34" charset="0"/>
                <a:cs typeface="Arial" panose="020B0604020202020204" pitchFamily="34" charset="0"/>
              </a:rPr>
              <a:t> nº 3/2015 </a:t>
            </a:r>
            <a:r>
              <a:rPr lang="pt-BR" sz="2800" dirty="0">
                <a:solidFill>
                  <a:srgbClr val="CD6815"/>
                </a:solidFill>
                <a:latin typeface="Arial Black" panose="020B0A04020102020204" pitchFamily="34" charset="0"/>
                <a:cs typeface="Arial" panose="020B0604020202020204" pitchFamily="34" charset="0"/>
              </a:rPr>
              <a:t>e o dever de gasto mínimo material em </a:t>
            </a:r>
            <a:r>
              <a:rPr lang="pt-BR" sz="2800" dirty="0" smtClean="0">
                <a:solidFill>
                  <a:srgbClr val="CD6815"/>
                </a:solidFill>
                <a:latin typeface="Arial Black" panose="020B0A04020102020204" pitchFamily="34" charset="0"/>
                <a:cs typeface="Arial" panose="020B0604020202020204" pitchFamily="34" charset="0"/>
              </a:rPr>
              <a:t>manutenção e desenvolvimento do ensino</a:t>
            </a:r>
            <a:endParaRPr lang="pt-BR" sz="2800" b="1" dirty="0">
              <a:solidFill>
                <a:srgbClr val="002060"/>
              </a:solidFill>
              <a:effectLst>
                <a:outerShdw blurRad="38100" dist="38100" dir="2700000" algn="tl">
                  <a:srgbClr val="000000">
                    <a:alpha val="43137"/>
                  </a:srgbClr>
                </a:outerShdw>
              </a:effectLst>
              <a:latin typeface="Arial Black" pitchFamily="34" charset="0"/>
            </a:endParaRPr>
          </a:p>
        </p:txBody>
      </p:sp>
      <p:graphicFrame>
        <p:nvGraphicFramePr>
          <p:cNvPr id="12" name="Tabela 11"/>
          <p:cNvGraphicFramePr>
            <a:graphicFrameLocks noGrp="1"/>
          </p:cNvGraphicFramePr>
          <p:nvPr/>
        </p:nvGraphicFramePr>
        <p:xfrm>
          <a:off x="251520" y="188640"/>
          <a:ext cx="3096344" cy="648072"/>
        </p:xfrm>
        <a:graphic>
          <a:graphicData uri="http://schemas.openxmlformats.org/drawingml/2006/table">
            <a:tbl>
              <a:tblPr/>
              <a:tblGrid>
                <a:gridCol w="1034963"/>
                <a:gridCol w="2061381"/>
              </a:tblGrid>
              <a:tr h="648072">
                <a:tc>
                  <a:txBody>
                    <a:bodyPr/>
                    <a:lstStyle/>
                    <a:p>
                      <a:pPr algn="just">
                        <a:spcAft>
                          <a:spcPts val="0"/>
                        </a:spcAft>
                      </a:pPr>
                      <a:endParaRPr lang="pt-BR" sz="1200" dirty="0">
                        <a:latin typeface="Courier New"/>
                        <a:ea typeface="Calibri"/>
                        <a:cs typeface="Times New Roman"/>
                      </a:endParaRPr>
                    </a:p>
                  </a:txBody>
                  <a:tcPr marL="44450" marR="44450" marT="0" marB="0">
                    <a:lnL>
                      <a:noFill/>
                    </a:lnL>
                    <a:lnR>
                      <a:noFill/>
                    </a:lnR>
                    <a:lnT>
                      <a:noFill/>
                    </a:lnT>
                    <a:lnB>
                      <a:noFill/>
                    </a:lnB>
                  </a:tcPr>
                </a:tc>
                <a:tc>
                  <a:txBody>
                    <a:bodyPr/>
                    <a:lstStyle/>
                    <a:p>
                      <a:pPr algn="just">
                        <a:spcAft>
                          <a:spcPts val="0"/>
                        </a:spcAft>
                      </a:pPr>
                      <a:endParaRPr lang="pt-BR" sz="400" b="1" dirty="0" smtClean="0">
                        <a:latin typeface="Arial Black"/>
                        <a:ea typeface="Calibri"/>
                        <a:cs typeface="Times New Roman"/>
                      </a:endParaRPr>
                    </a:p>
                    <a:p>
                      <a:pPr algn="just">
                        <a:spcAft>
                          <a:spcPts val="0"/>
                        </a:spcAft>
                      </a:pPr>
                      <a:r>
                        <a:rPr lang="pt-BR" sz="1000" b="1" dirty="0" smtClean="0">
                          <a:latin typeface="Arial Black"/>
                          <a:ea typeface="Calibri"/>
                          <a:cs typeface="Times New Roman"/>
                        </a:rPr>
                        <a:t>MINISTÉRIO </a:t>
                      </a:r>
                      <a:r>
                        <a:rPr lang="pt-BR" sz="1000" b="1" dirty="0">
                          <a:latin typeface="Arial Black"/>
                          <a:ea typeface="Calibri"/>
                          <a:cs typeface="Times New Roman"/>
                        </a:rPr>
                        <a:t>PÚBLICO DE CONTAS DO ESTADO DE SÃO PAULO</a:t>
                      </a:r>
                      <a:endParaRPr lang="pt-BR" sz="1000" i="1" dirty="0">
                        <a:latin typeface="Courier New"/>
                        <a:ea typeface="Calibri"/>
                        <a:cs typeface="Times New Roman"/>
                      </a:endParaRPr>
                    </a:p>
                  </a:txBody>
                  <a:tcPr marL="44450" marR="44450" marT="0" marB="0">
                    <a:lnL>
                      <a:noFill/>
                    </a:lnL>
                    <a:lnR>
                      <a:noFill/>
                    </a:lnR>
                    <a:lnT>
                      <a:noFill/>
                    </a:lnT>
                    <a:lnB>
                      <a:noFill/>
                    </a:lnB>
                  </a:tcPr>
                </a:tc>
              </a:tr>
            </a:tbl>
          </a:graphicData>
        </a:graphic>
      </p:graphicFrame>
      <p:pic>
        <p:nvPicPr>
          <p:cNvPr id="13" name="Imagem 29"/>
          <p:cNvPicPr>
            <a:picLocks noChangeAspect="1" noChangeArrowheads="1"/>
          </p:cNvPicPr>
          <p:nvPr/>
        </p:nvPicPr>
        <p:blipFill>
          <a:blip r:embed="rId2" cstate="print"/>
          <a:srcRect/>
          <a:stretch>
            <a:fillRect/>
          </a:stretch>
        </p:blipFill>
        <p:spPr bwMode="auto">
          <a:xfrm>
            <a:off x="323528" y="116632"/>
            <a:ext cx="936104" cy="720080"/>
          </a:xfrm>
          <a:prstGeom prst="rect">
            <a:avLst/>
          </a:prstGeom>
          <a:solidFill>
            <a:srgbClr val="FFFFFF"/>
          </a:solidFill>
        </p:spPr>
      </p:pic>
    </p:spTree>
    <p:extLst>
      <p:ext uri="{BB962C8B-B14F-4D97-AF65-F5344CB8AC3E}">
        <p14:creationId xmlns:p14="http://schemas.microsoft.com/office/powerpoint/2010/main" val="2468669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79512" y="2564904"/>
            <a:ext cx="3960440" cy="4104456"/>
          </a:xfrm>
        </p:spPr>
        <p:txBody>
          <a:bodyPr>
            <a:noAutofit/>
          </a:bodyPr>
          <a:lstStyle/>
          <a:p>
            <a:pPr marL="0" indent="0" algn="just">
              <a:buNone/>
            </a:pPr>
            <a:r>
              <a:rPr lang="pt-BR" sz="2100" dirty="0" smtClean="0">
                <a:solidFill>
                  <a:srgbClr val="002060"/>
                </a:solidFill>
                <a:latin typeface="Arial" panose="020B0604020202020204" pitchFamily="34" charset="0"/>
                <a:cs typeface="Arial" panose="020B0604020202020204" pitchFamily="34" charset="0"/>
              </a:rPr>
              <a:t>R$257 milhões, corrigido pelo IPCA de 12/2014 a 02/2017, daria R$307 milhões aproximadamente, o que termos comparativos significaria assegurar o custo per capita – nos termos do valor mínimo de referência do FUNDEB – de 85.508 vagas no ensino infantil</a:t>
            </a:r>
            <a:r>
              <a:rPr lang="pt-BR" sz="2000" dirty="0" smtClean="0">
                <a:solidFill>
                  <a:srgbClr val="002060"/>
                </a:solidFill>
                <a:latin typeface="Arial" panose="020B0604020202020204" pitchFamily="34" charset="0"/>
                <a:cs typeface="Arial" panose="020B0604020202020204" pitchFamily="34" charset="0"/>
              </a:rPr>
              <a:t>.</a:t>
            </a:r>
          </a:p>
          <a:p>
            <a:pPr marL="0" indent="0" algn="just">
              <a:buNone/>
            </a:pPr>
            <a:endParaRPr lang="pt-BR" sz="2300" dirty="0" smtClean="0">
              <a:solidFill>
                <a:srgbClr val="002060"/>
              </a:solidFill>
              <a:latin typeface="Arial" panose="020B0604020202020204" pitchFamily="34" charset="0"/>
              <a:cs typeface="Arial" panose="020B0604020202020204" pitchFamily="34" charset="0"/>
            </a:endParaRPr>
          </a:p>
        </p:txBody>
      </p:sp>
      <p:sp>
        <p:nvSpPr>
          <p:cNvPr id="4" name="Título 3"/>
          <p:cNvSpPr>
            <a:spLocks noGrp="1"/>
          </p:cNvSpPr>
          <p:nvPr>
            <p:ph type="title"/>
          </p:nvPr>
        </p:nvSpPr>
        <p:spPr>
          <a:xfrm>
            <a:off x="251520" y="1214422"/>
            <a:ext cx="8712968" cy="774418"/>
          </a:xfrm>
        </p:spPr>
        <p:txBody>
          <a:bodyPr anchor="ctr">
            <a:noAutofit/>
          </a:bodyPr>
          <a:lstStyle/>
          <a:p>
            <a:pPr algn="ctr">
              <a:lnSpc>
                <a:spcPct val="100000"/>
              </a:lnSpc>
            </a:pPr>
            <a:r>
              <a:rPr lang="pt-BR" sz="2600" dirty="0" smtClean="0">
                <a:solidFill>
                  <a:srgbClr val="CD6815"/>
                </a:solidFill>
                <a:latin typeface="Arial Black" panose="020B0A04020102020204" pitchFamily="34" charset="0"/>
                <a:cs typeface="Arial" panose="020B0604020202020204" pitchFamily="34" charset="0"/>
              </a:rPr>
              <a:t>Resolução </a:t>
            </a:r>
            <a:r>
              <a:rPr lang="pt-BR" sz="2600" dirty="0" err="1" smtClean="0">
                <a:solidFill>
                  <a:srgbClr val="CD6815"/>
                </a:solidFill>
                <a:latin typeface="Arial Black" panose="020B0A04020102020204" pitchFamily="34" charset="0"/>
                <a:cs typeface="Arial" panose="020B0604020202020204" pitchFamily="34" charset="0"/>
              </a:rPr>
              <a:t>Atricon</a:t>
            </a:r>
            <a:r>
              <a:rPr lang="pt-BR" sz="2600" dirty="0" smtClean="0">
                <a:solidFill>
                  <a:srgbClr val="CD6815"/>
                </a:solidFill>
                <a:latin typeface="Arial Black" panose="020B0A04020102020204" pitchFamily="34" charset="0"/>
                <a:cs typeface="Arial" panose="020B0604020202020204" pitchFamily="34" charset="0"/>
              </a:rPr>
              <a:t> nº 3/2015 e </a:t>
            </a:r>
            <a:r>
              <a:rPr lang="pt-BR" sz="2600" dirty="0">
                <a:solidFill>
                  <a:srgbClr val="CD6815"/>
                </a:solidFill>
                <a:latin typeface="Arial Black" panose="020B0A04020102020204" pitchFamily="34" charset="0"/>
                <a:cs typeface="Arial" panose="020B0604020202020204" pitchFamily="34" charset="0"/>
              </a:rPr>
              <a:t>o dever de gasto mínimo material em manutenção e desenvolvimento do ensino</a:t>
            </a:r>
            <a:endParaRPr lang="pt-BR" sz="2600" b="1" dirty="0">
              <a:solidFill>
                <a:srgbClr val="002060"/>
              </a:solidFill>
              <a:effectLst>
                <a:outerShdw blurRad="38100" dist="38100" dir="2700000" algn="tl">
                  <a:srgbClr val="000000">
                    <a:alpha val="43137"/>
                  </a:srgbClr>
                </a:outerShdw>
              </a:effectLst>
              <a:latin typeface="Arial Black" pitchFamily="34" charset="0"/>
            </a:endParaRPr>
          </a:p>
        </p:txBody>
      </p:sp>
      <p:graphicFrame>
        <p:nvGraphicFramePr>
          <p:cNvPr id="12" name="Tabela 11"/>
          <p:cNvGraphicFramePr>
            <a:graphicFrameLocks noGrp="1"/>
          </p:cNvGraphicFramePr>
          <p:nvPr/>
        </p:nvGraphicFramePr>
        <p:xfrm>
          <a:off x="251520" y="188640"/>
          <a:ext cx="3096344" cy="648072"/>
        </p:xfrm>
        <a:graphic>
          <a:graphicData uri="http://schemas.openxmlformats.org/drawingml/2006/table">
            <a:tbl>
              <a:tblPr/>
              <a:tblGrid>
                <a:gridCol w="1034963"/>
                <a:gridCol w="2061381"/>
              </a:tblGrid>
              <a:tr h="648072">
                <a:tc>
                  <a:txBody>
                    <a:bodyPr/>
                    <a:lstStyle/>
                    <a:p>
                      <a:pPr algn="just">
                        <a:spcAft>
                          <a:spcPts val="0"/>
                        </a:spcAft>
                      </a:pPr>
                      <a:endParaRPr lang="pt-BR" sz="1200" dirty="0">
                        <a:latin typeface="Courier New"/>
                        <a:ea typeface="Calibri"/>
                        <a:cs typeface="Times New Roman"/>
                      </a:endParaRPr>
                    </a:p>
                  </a:txBody>
                  <a:tcPr marL="44450" marR="44450" marT="0" marB="0">
                    <a:lnL>
                      <a:noFill/>
                    </a:lnL>
                    <a:lnR>
                      <a:noFill/>
                    </a:lnR>
                    <a:lnT>
                      <a:noFill/>
                    </a:lnT>
                    <a:lnB>
                      <a:noFill/>
                    </a:lnB>
                  </a:tcPr>
                </a:tc>
                <a:tc>
                  <a:txBody>
                    <a:bodyPr/>
                    <a:lstStyle/>
                    <a:p>
                      <a:pPr algn="just">
                        <a:spcAft>
                          <a:spcPts val="0"/>
                        </a:spcAft>
                      </a:pPr>
                      <a:endParaRPr lang="pt-BR" sz="400" b="1" dirty="0" smtClean="0">
                        <a:latin typeface="Arial Black"/>
                        <a:ea typeface="Calibri"/>
                        <a:cs typeface="Times New Roman"/>
                      </a:endParaRPr>
                    </a:p>
                    <a:p>
                      <a:pPr algn="just">
                        <a:spcAft>
                          <a:spcPts val="0"/>
                        </a:spcAft>
                      </a:pPr>
                      <a:r>
                        <a:rPr lang="pt-BR" sz="1000" b="1" dirty="0" smtClean="0">
                          <a:latin typeface="Arial Black"/>
                          <a:ea typeface="Calibri"/>
                          <a:cs typeface="Times New Roman"/>
                        </a:rPr>
                        <a:t>MINISTÉRIO </a:t>
                      </a:r>
                      <a:r>
                        <a:rPr lang="pt-BR" sz="1000" b="1" dirty="0">
                          <a:latin typeface="Arial Black"/>
                          <a:ea typeface="Calibri"/>
                          <a:cs typeface="Times New Roman"/>
                        </a:rPr>
                        <a:t>PÚBLICO DE CONTAS DO ESTADO DE SÃO PAULO</a:t>
                      </a:r>
                      <a:endParaRPr lang="pt-BR" sz="1000" i="1" dirty="0">
                        <a:latin typeface="Courier New"/>
                        <a:ea typeface="Calibri"/>
                        <a:cs typeface="Times New Roman"/>
                      </a:endParaRPr>
                    </a:p>
                  </a:txBody>
                  <a:tcPr marL="44450" marR="44450" marT="0" marB="0">
                    <a:lnL>
                      <a:noFill/>
                    </a:lnL>
                    <a:lnR>
                      <a:noFill/>
                    </a:lnR>
                    <a:lnT>
                      <a:noFill/>
                    </a:lnT>
                    <a:lnB>
                      <a:noFill/>
                    </a:lnB>
                  </a:tcPr>
                </a:tc>
              </a:tr>
            </a:tbl>
          </a:graphicData>
        </a:graphic>
      </p:graphicFrame>
      <p:pic>
        <p:nvPicPr>
          <p:cNvPr id="13" name="Imagem 29"/>
          <p:cNvPicPr>
            <a:picLocks noChangeAspect="1" noChangeArrowheads="1"/>
          </p:cNvPicPr>
          <p:nvPr/>
        </p:nvPicPr>
        <p:blipFill>
          <a:blip r:embed="rId2" cstate="print"/>
          <a:srcRect/>
          <a:stretch>
            <a:fillRect/>
          </a:stretch>
        </p:blipFill>
        <p:spPr bwMode="auto">
          <a:xfrm>
            <a:off x="323528" y="116632"/>
            <a:ext cx="936104" cy="720080"/>
          </a:xfrm>
          <a:prstGeom prst="rect">
            <a:avLst/>
          </a:prstGeom>
          <a:solidFill>
            <a:srgbClr val="FFFFFF"/>
          </a:solidFill>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492896"/>
            <a:ext cx="4680521" cy="4077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5607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79512" y="2564904"/>
            <a:ext cx="8496944" cy="4104456"/>
          </a:xfrm>
        </p:spPr>
        <p:txBody>
          <a:bodyPr>
            <a:noAutofit/>
          </a:bodyPr>
          <a:lstStyle/>
          <a:p>
            <a:pPr marL="0" indent="0" algn="just">
              <a:buNone/>
            </a:pPr>
            <a:endParaRPr lang="pt-BR" sz="2300" dirty="0" smtClean="0">
              <a:solidFill>
                <a:srgbClr val="002060"/>
              </a:solidFill>
              <a:latin typeface="Arial" panose="020B0604020202020204" pitchFamily="34" charset="0"/>
              <a:cs typeface="Arial" panose="020B0604020202020204" pitchFamily="34" charset="0"/>
            </a:endParaRPr>
          </a:p>
        </p:txBody>
      </p:sp>
      <p:sp>
        <p:nvSpPr>
          <p:cNvPr id="4" name="Título 3"/>
          <p:cNvSpPr>
            <a:spLocks noGrp="1"/>
          </p:cNvSpPr>
          <p:nvPr>
            <p:ph type="title"/>
          </p:nvPr>
        </p:nvSpPr>
        <p:spPr>
          <a:xfrm>
            <a:off x="4211960" y="116632"/>
            <a:ext cx="4824536" cy="774418"/>
          </a:xfrm>
        </p:spPr>
        <p:txBody>
          <a:bodyPr anchor="ctr">
            <a:noAutofit/>
          </a:bodyPr>
          <a:lstStyle/>
          <a:p>
            <a:pPr algn="r">
              <a:lnSpc>
                <a:spcPct val="100000"/>
              </a:lnSpc>
            </a:pPr>
            <a:r>
              <a:rPr lang="pt-BR" sz="2200" b="1" dirty="0" smtClean="0">
                <a:solidFill>
                  <a:srgbClr val="002060"/>
                </a:solidFill>
                <a:effectLst>
                  <a:outerShdw blurRad="38100" dist="38100" dir="2700000" algn="tl">
                    <a:srgbClr val="000000">
                      <a:alpha val="43137"/>
                    </a:srgbClr>
                  </a:outerShdw>
                </a:effectLst>
                <a:latin typeface="Arial Black" pitchFamily="34" charset="0"/>
              </a:rPr>
              <a:t>A cota de responsabilidade que me cabe</a:t>
            </a:r>
            <a:endParaRPr lang="pt-BR" sz="2200" b="1" dirty="0">
              <a:solidFill>
                <a:srgbClr val="002060"/>
              </a:solidFill>
              <a:effectLst>
                <a:outerShdw blurRad="38100" dist="38100" dir="2700000" algn="tl">
                  <a:srgbClr val="000000">
                    <a:alpha val="43137"/>
                  </a:srgbClr>
                </a:outerShdw>
              </a:effectLst>
              <a:latin typeface="Arial Black"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0648"/>
            <a:ext cx="4248472"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865422"/>
            <a:ext cx="4602485" cy="580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6848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79512" y="2564904"/>
            <a:ext cx="8496944" cy="4104456"/>
          </a:xfrm>
        </p:spPr>
        <p:txBody>
          <a:bodyPr>
            <a:noAutofit/>
          </a:bodyPr>
          <a:lstStyle/>
          <a:p>
            <a:pPr marL="0" indent="0" algn="just">
              <a:buNone/>
            </a:pPr>
            <a:endParaRPr lang="pt-BR" sz="2300" dirty="0" smtClean="0">
              <a:solidFill>
                <a:srgbClr val="002060"/>
              </a:solidFill>
              <a:latin typeface="Arial" panose="020B0604020202020204" pitchFamily="34" charset="0"/>
              <a:cs typeface="Arial" panose="020B0604020202020204" pitchFamily="34" charset="0"/>
            </a:endParaRPr>
          </a:p>
        </p:txBody>
      </p:sp>
      <p:sp>
        <p:nvSpPr>
          <p:cNvPr id="4" name="Título 3"/>
          <p:cNvSpPr>
            <a:spLocks noGrp="1"/>
          </p:cNvSpPr>
          <p:nvPr>
            <p:ph type="title"/>
          </p:nvPr>
        </p:nvSpPr>
        <p:spPr>
          <a:xfrm>
            <a:off x="4211960" y="116632"/>
            <a:ext cx="4824536" cy="774418"/>
          </a:xfrm>
        </p:spPr>
        <p:txBody>
          <a:bodyPr anchor="ctr">
            <a:noAutofit/>
          </a:bodyPr>
          <a:lstStyle/>
          <a:p>
            <a:pPr algn="r">
              <a:lnSpc>
                <a:spcPct val="100000"/>
              </a:lnSpc>
            </a:pPr>
            <a:r>
              <a:rPr lang="pt-BR" sz="2200" b="1" dirty="0" smtClean="0">
                <a:solidFill>
                  <a:srgbClr val="002060"/>
                </a:solidFill>
                <a:effectLst>
                  <a:outerShdw blurRad="38100" dist="38100" dir="2700000" algn="tl">
                    <a:srgbClr val="000000">
                      <a:alpha val="43137"/>
                    </a:srgbClr>
                  </a:outerShdw>
                </a:effectLst>
                <a:latin typeface="Arial Black" pitchFamily="34" charset="0"/>
              </a:rPr>
              <a:t>A cota de responsabilidade que me cabe</a:t>
            </a:r>
            <a:endParaRPr lang="pt-BR" sz="2200" b="1" dirty="0">
              <a:solidFill>
                <a:srgbClr val="002060"/>
              </a:solidFill>
              <a:effectLst>
                <a:outerShdw blurRad="38100" dist="38100" dir="2700000" algn="tl">
                  <a:srgbClr val="000000">
                    <a:alpha val="43137"/>
                  </a:srgbClr>
                </a:outerShdw>
              </a:effectLst>
              <a:latin typeface="Arial Black"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4248472"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836712"/>
            <a:ext cx="4579243"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0823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79512" y="1484784"/>
            <a:ext cx="8496944" cy="5184576"/>
          </a:xfrm>
        </p:spPr>
        <p:txBody>
          <a:bodyPr>
            <a:noAutofit/>
          </a:bodyPr>
          <a:lstStyle/>
          <a:p>
            <a:pPr marL="0" indent="0" algn="just">
              <a:buNone/>
            </a:pPr>
            <a:endParaRPr lang="pt-BR" sz="2300" dirty="0" smtClean="0">
              <a:solidFill>
                <a:srgbClr val="002060"/>
              </a:solidFill>
              <a:latin typeface="Arial" panose="020B0604020202020204" pitchFamily="34" charset="0"/>
              <a:cs typeface="Arial" panose="020B0604020202020204" pitchFamily="34" charset="0"/>
            </a:endParaRPr>
          </a:p>
        </p:txBody>
      </p:sp>
      <p:sp>
        <p:nvSpPr>
          <p:cNvPr id="4" name="Título 3"/>
          <p:cNvSpPr>
            <a:spLocks noGrp="1"/>
          </p:cNvSpPr>
          <p:nvPr>
            <p:ph type="title"/>
          </p:nvPr>
        </p:nvSpPr>
        <p:spPr>
          <a:xfrm>
            <a:off x="395536" y="260648"/>
            <a:ext cx="8208912" cy="990442"/>
          </a:xfrm>
        </p:spPr>
        <p:txBody>
          <a:bodyPr anchor="ctr">
            <a:noAutofit/>
          </a:bodyPr>
          <a:lstStyle/>
          <a:p>
            <a:pPr algn="ctr">
              <a:lnSpc>
                <a:spcPct val="100000"/>
              </a:lnSpc>
            </a:pPr>
            <a:r>
              <a:rPr lang="pt-BR" sz="2200" b="1" dirty="0" smtClean="0">
                <a:solidFill>
                  <a:srgbClr val="002060"/>
                </a:solidFill>
                <a:effectLst>
                  <a:outerShdw blurRad="38100" dist="38100" dir="2700000" algn="tl">
                    <a:srgbClr val="000000">
                      <a:alpha val="43137"/>
                    </a:srgbClr>
                  </a:outerShdw>
                </a:effectLst>
                <a:latin typeface="Arial Black" pitchFamily="34" charset="0"/>
              </a:rPr>
              <a:t>Prioridade absoluta no ensino infantil e fundamental: uma rota </a:t>
            </a:r>
            <a:r>
              <a:rPr lang="pt-BR" sz="2200" dirty="0" smtClean="0">
                <a:solidFill>
                  <a:srgbClr val="002060"/>
                </a:solidFill>
                <a:effectLst>
                  <a:outerShdw blurRad="38100" dist="38100" dir="2700000" algn="tl">
                    <a:srgbClr val="000000">
                      <a:alpha val="43137"/>
                    </a:srgbClr>
                  </a:outerShdw>
                </a:effectLst>
                <a:latin typeface="Arial Black" pitchFamily="34" charset="0"/>
              </a:rPr>
              <a:t>urgente de controle e a</a:t>
            </a:r>
            <a:r>
              <a:rPr lang="pt-BR" sz="2200" b="1" dirty="0" smtClean="0">
                <a:solidFill>
                  <a:srgbClr val="002060"/>
                </a:solidFill>
                <a:effectLst>
                  <a:outerShdw blurRad="38100" dist="38100" dir="2700000" algn="tl">
                    <a:srgbClr val="000000">
                      <a:alpha val="43137"/>
                    </a:srgbClr>
                  </a:outerShdw>
                </a:effectLst>
                <a:latin typeface="Arial Black" pitchFamily="34" charset="0"/>
              </a:rPr>
              <a:t> cota de responsabilidade que nos cabe</a:t>
            </a:r>
            <a:endParaRPr lang="pt-BR" sz="2200" b="1" dirty="0">
              <a:solidFill>
                <a:srgbClr val="002060"/>
              </a:solidFill>
              <a:effectLst>
                <a:outerShdw blurRad="38100" dist="38100" dir="2700000" algn="tl">
                  <a:srgbClr val="000000">
                    <a:alpha val="43137"/>
                  </a:srgbClr>
                </a:outerShdw>
              </a:effectLst>
              <a:latin typeface="Arial Black"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72816"/>
            <a:ext cx="8424936"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93807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so">
  <a:themeElements>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so">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s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1091</TotalTime>
  <Words>2834</Words>
  <Application>Microsoft Office PowerPoint</Application>
  <PresentationFormat>Apresentação na tela (4:3)</PresentationFormat>
  <Paragraphs>222</Paragraphs>
  <Slides>33</Slides>
  <Notes>16</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33</vt:i4>
      </vt:variant>
    </vt:vector>
  </HeadingPairs>
  <TitlesOfParts>
    <vt:vector size="43" baseType="lpstr">
      <vt:lpstr>Arial</vt:lpstr>
      <vt:lpstr>Arial Black</vt:lpstr>
      <vt:lpstr>Calibri</vt:lpstr>
      <vt:lpstr>Courier New</vt:lpstr>
      <vt:lpstr>Lucida Sans Unicode</vt:lpstr>
      <vt:lpstr>Times New Roman</vt:lpstr>
      <vt:lpstr>Verdana</vt:lpstr>
      <vt:lpstr>Wingdings 2</vt:lpstr>
      <vt:lpstr>Wingdings 3</vt:lpstr>
      <vt:lpstr>Concurso</vt:lpstr>
      <vt:lpstr>Controle externo nas despesas com educação</vt:lpstr>
      <vt:lpstr>Consequências da Emenda 95/2016</vt:lpstr>
      <vt:lpstr>Pisos deslizantes  ou um “Estado de Sítio fiscal”?</vt:lpstr>
      <vt:lpstr>Pisos deslizantes  ou um “Estado de Sítio fiscal”?</vt:lpstr>
      <vt:lpstr>Resolução Atricon nº 3/2015 e o dever de gasto mínimo material em manutenção e desenvolvimento do ensino</vt:lpstr>
      <vt:lpstr>Resolução Atricon nº 3/2015 e o dever de gasto mínimo material em manutenção e desenvolvimento do ensino</vt:lpstr>
      <vt:lpstr>A cota de responsabilidade que me cabe</vt:lpstr>
      <vt:lpstr>A cota de responsabilidade que me cabe</vt:lpstr>
      <vt:lpstr>Prioridade absoluta no ensino infantil e fundamental: uma rota urgente de controle e a cota de responsabilidade que nos cabe</vt:lpstr>
      <vt:lpstr>Nossos desafios mais prementes na educação</vt:lpstr>
      <vt:lpstr>Nossos desafios mais prementes na educação</vt:lpstr>
      <vt:lpstr>Nossos desafios mais prementes na educação</vt:lpstr>
      <vt:lpstr>Nossos desafios mais prementes na educação</vt:lpstr>
      <vt:lpstr>Nossos desafios mais prementes na educação</vt:lpstr>
      <vt:lpstr>Controle das metas do PNE por meio do  dever de gasto mínimo em MDE e  da aplicação dos recursos do FUNDEB</vt:lpstr>
      <vt:lpstr>Controle das metas do PNE por meio do dever de gasto mínimo em MDE e da aplicação dos recursos do FUNDEB</vt:lpstr>
      <vt:lpstr>Controle das metas do PNE por meio do dever de gasto mínimo em MDE e da aplicação dos recursos do FUNDEB</vt:lpstr>
      <vt:lpstr>ADI 5595 e o  direito a ter o custeio  constitucionalmente adequado  de direitos em tempos de crise fiscal</vt:lpstr>
      <vt:lpstr>Mudança de indexador dos pisos em educação e saúde em tempos de EC 95/2016: risco fiscal e insegurança jurídica</vt:lpstr>
      <vt:lpstr>Complementação da União ao Fundef – Valor Mínimo Nacional por Aluno</vt:lpstr>
      <vt:lpstr>Complementação da União ao Fundef – Valor Mínimo Nacional por Aluno</vt:lpstr>
      <vt:lpstr>Horror jurídico e horror econômico  nos quase 30 anos da Constituição de 1988</vt:lpstr>
      <vt:lpstr>Algumas possibilidades:  direito de regresso para fins de responsabilidade solidária pela educação básica de qualidade...</vt:lpstr>
      <vt:lpstr>Apresentação do PowerPoint</vt:lpstr>
      <vt:lpstr>Financiamento dos direitos fundamentais  e teto fiscal</vt:lpstr>
      <vt:lpstr>Financiamento dos direitos fundamentais  e teto fiscal</vt:lpstr>
      <vt:lpstr>Controle do ciclo orçamentário referido aos direitos fundamentais em tempos de crise fiscal</vt:lpstr>
      <vt:lpstr>Controle do ciclo orçamentário referido aos direitos fundamentais em tempos de crise fiscal</vt:lpstr>
      <vt:lpstr>Controle do ciclo orçamentário referido aos direitos fundamentais em tempos de crise fiscal</vt:lpstr>
      <vt:lpstr>Controle do ciclo orçamentário referido aos direitos fundamentais em tempos de crise fiscal</vt:lpstr>
      <vt:lpstr>Controle do ciclo orçamentário referido aos direitos fundamentais em tempos de crise fiscal</vt:lpstr>
      <vt:lpstr>Controle do ciclo orçamentário referido aos direitos fundamentais em tempos de crise fiscal</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PNE e 80 anos do gasto mínimo em educação: o desafio da qualidade</dc:title>
  <dc:creator>Elida Graziane Pinto</dc:creator>
  <cp:lastModifiedBy>Ivan Cerqueira Filho</cp:lastModifiedBy>
  <cp:revision>163</cp:revision>
  <dcterms:created xsi:type="dcterms:W3CDTF">2014-07-14T13:57:55Z</dcterms:created>
  <dcterms:modified xsi:type="dcterms:W3CDTF">2018-05-07T11:55:45Z</dcterms:modified>
</cp:coreProperties>
</file>