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95" r:id="rId3"/>
    <p:sldId id="398" r:id="rId4"/>
    <p:sldId id="399" r:id="rId5"/>
    <p:sldId id="394" r:id="rId6"/>
    <p:sldId id="259" r:id="rId7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orient="horz" pos="4320" userDrawn="1">
          <p15:clr>
            <a:srgbClr val="A4A3A4"/>
          </p15:clr>
        </p15:guide>
        <p15:guide id="3" pos="960" userDrawn="1">
          <p15:clr>
            <a:srgbClr val="A4A3A4"/>
          </p15:clr>
        </p15:guide>
        <p15:guide id="4" pos="6703" userDrawn="1">
          <p15:clr>
            <a:srgbClr val="A4A3A4"/>
          </p15:clr>
        </p15:guide>
        <p15:guide id="5" orient="horz" pos="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25"/>
    <a:srgbClr val="00416B"/>
    <a:srgbClr val="0083CA"/>
    <a:srgbClr val="003A66"/>
    <a:srgbClr val="F3F3F1"/>
    <a:srgbClr val="D2D1CB"/>
    <a:srgbClr val="CD992B"/>
    <a:srgbClr val="BDB4AB"/>
    <a:srgbClr val="FEE800"/>
    <a:srgbClr val="FAC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4629" autoAdjust="0"/>
  </p:normalViewPr>
  <p:slideViewPr>
    <p:cSldViewPr snapToGrid="0">
      <p:cViewPr varScale="1">
        <p:scale>
          <a:sx n="110" d="100"/>
          <a:sy n="110" d="100"/>
        </p:scale>
        <p:origin x="1032" y="102"/>
      </p:cViewPr>
      <p:guideLst>
        <p:guide orient="horz"/>
        <p:guide orient="horz" pos="4320"/>
        <p:guide pos="960"/>
        <p:guide pos="6703"/>
        <p:guide orient="horz" pos="7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C2F9B-77BE-4FF7-AA9C-2D081A2C32B2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0406B-CCD6-401A-979B-F76FA44FB8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6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0406B-CCD6-401A-979B-F76FA44FB858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505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827ED-146B-478E-9507-ACFC84F945C7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54651-F22B-41A5-87C2-7BC63953FA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26185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5C278-BAF4-4E77-8FAD-A1943F26044C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3C66-0E5D-4873-A876-FCE9FE99BE7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2397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5BDE3-CC51-45ED-A092-AD4BA7AC5860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5AECD-3162-41E8-9FCD-7416A0B9384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774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B9945-20C5-491B-AFB4-B1885371E1C5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7FC15-E568-40A0-94E4-9E286406E53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631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74AE7-9DE4-47D1-B83F-3CE2EFCF2D29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FE59D-DE95-4F41-AF48-9C2217DF5C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6028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633D5-D320-49EA-988F-243023D72022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C0FEC-7764-4202-A158-CF701B695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12840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013E8-C159-474C-8BF0-9DD01D8D6A05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69658-8BCF-48ED-9614-B4BDC34C668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0942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DC168-1882-49F7-87B8-86FFA60AA109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F4B52-AF85-437E-BE37-F460C8EE81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89479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CDF10-5CE0-414F-A4AF-739555B69F66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2CDF7-C995-4B64-966A-B28A91CEEB9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508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D1B15-8FD9-4BC0-A441-309396372180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FDF09-7E5B-4BD6-9691-E0FD55D8FD3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5371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657BF-A3AD-46DD-8089-03AA20B05725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0C1B-DE47-42F0-9630-7509F0CDE28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325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5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8B37C439-7AE7-4A5E-8488-FFE740CAADC5}" type="datetimeFigureOut">
              <a:rPr lang="pt-BR"/>
              <a:pPr>
                <a:defRPr/>
              </a:pPr>
              <a:t>27/09/2023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DE2420-E8F8-4252-B5F0-21CB42A6B3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" y="0"/>
            <a:ext cx="12188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rma livre 2"/>
          <p:cNvSpPr/>
          <p:nvPr/>
        </p:nvSpPr>
        <p:spPr>
          <a:xfrm>
            <a:off x="1531943" y="5024438"/>
            <a:ext cx="10694987" cy="1846262"/>
          </a:xfrm>
          <a:custGeom>
            <a:avLst/>
            <a:gdLst>
              <a:gd name="connsiteX0" fmla="*/ 10659291 w 10694125"/>
              <a:gd name="connsiteY0" fmla="*/ 0 h 1846217"/>
              <a:gd name="connsiteX1" fmla="*/ 0 w 10694125"/>
              <a:gd name="connsiteY1" fmla="*/ 1837508 h 1846217"/>
              <a:gd name="connsiteX2" fmla="*/ 10694125 w 10694125"/>
              <a:gd name="connsiteY2" fmla="*/ 1846217 h 1846217"/>
              <a:gd name="connsiteX3" fmla="*/ 10659291 w 10694125"/>
              <a:gd name="connsiteY3" fmla="*/ 0 h 1846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4125" h="1846217">
                <a:moveTo>
                  <a:pt x="10659291" y="0"/>
                </a:moveTo>
                <a:lnTo>
                  <a:pt x="0" y="1837508"/>
                </a:lnTo>
                <a:lnTo>
                  <a:pt x="10694125" y="1846217"/>
                </a:lnTo>
                <a:lnTo>
                  <a:pt x="10659291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052" name="Subtítulo 2"/>
          <p:cNvSpPr>
            <a:spLocks noGrp="1"/>
          </p:cNvSpPr>
          <p:nvPr>
            <p:ph type="subTitle" idx="1"/>
          </p:nvPr>
        </p:nvSpPr>
        <p:spPr>
          <a:xfrm>
            <a:off x="2208218" y="2652665"/>
            <a:ext cx="7488043" cy="1588410"/>
          </a:xfrm>
        </p:spPr>
        <p:txBody>
          <a:bodyPr/>
          <a:lstStyle/>
          <a:p>
            <a:pPr algn="l" eaLnBrk="1" hangingPunct="1"/>
            <a:r>
              <a:rPr lang="pt-BR" altLang="pt-BR" sz="4000" b="1" dirty="0" smtClean="0">
                <a:solidFill>
                  <a:srgbClr val="00416B"/>
                </a:solidFill>
                <a:latin typeface="Trebuchet MS" panose="020B0603020202020204" pitchFamily="34" charset="0"/>
              </a:rPr>
              <a:t>PROGRAMA NACIONAL DA TRIAGEM NEONATAL</a:t>
            </a:r>
          </a:p>
          <a:p>
            <a:pPr algn="l" eaLnBrk="1" hangingPunct="1"/>
            <a:r>
              <a:rPr lang="pt-BR" altLang="pt-BR" sz="2800" dirty="0" smtClean="0">
                <a:solidFill>
                  <a:srgbClr val="00416B"/>
                </a:solidFill>
                <a:latin typeface="Trebuchet MS" panose="020B0603020202020204" pitchFamily="34" charset="0"/>
              </a:rPr>
              <a:t>Audiência Pública</a:t>
            </a:r>
          </a:p>
          <a:p>
            <a:pPr algn="l" eaLnBrk="1" hangingPunct="1"/>
            <a:r>
              <a:rPr lang="pt-BR" altLang="pt-BR" sz="1800" dirty="0" smtClean="0">
                <a:solidFill>
                  <a:srgbClr val="00416B"/>
                </a:solidFill>
                <a:latin typeface="Trebuchet MS" panose="020B0603020202020204" pitchFamily="34" charset="0"/>
              </a:rPr>
              <a:t>Senado Federal – Set./2023</a:t>
            </a:r>
            <a:endParaRPr lang="pt-BR" altLang="pt-BR" sz="1800" dirty="0">
              <a:solidFill>
                <a:srgbClr val="00416B"/>
              </a:solidFill>
              <a:latin typeface="Trebuchet MS" panose="020B0603020202020204" pitchFamily="34" charset="0"/>
            </a:endParaRPr>
          </a:p>
        </p:txBody>
      </p:sp>
      <p:pic>
        <p:nvPicPr>
          <p:cNvPr id="2053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3255" y="5572461"/>
            <a:ext cx="4625903" cy="1285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39612" y="6360379"/>
            <a:ext cx="9144000" cy="50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 bwMode="auto">
          <a:xfrm>
            <a:off x="0" y="6360379"/>
            <a:ext cx="3203068" cy="497626"/>
          </a:xfrm>
          <a:prstGeom prst="rect">
            <a:avLst/>
          </a:prstGeom>
          <a:solidFill>
            <a:srgbClr val="FFD5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0" y="333380"/>
            <a:ext cx="6933730" cy="169863"/>
            <a:chOff x="452368" y="333376"/>
            <a:chExt cx="6933731" cy="169863"/>
          </a:xfrm>
        </p:grpSpPr>
        <p:pic>
          <p:nvPicPr>
            <p:cNvPr id="12" name="Imagem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1936" y="333376"/>
              <a:ext cx="5364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tângulo 13"/>
            <p:cNvSpPr/>
            <p:nvPr/>
          </p:nvSpPr>
          <p:spPr>
            <a:xfrm>
              <a:off x="452368" y="333376"/>
              <a:ext cx="2924172" cy="169863"/>
            </a:xfrm>
            <a:prstGeom prst="rect">
              <a:avLst/>
            </a:prstGeom>
            <a:solidFill>
              <a:srgbClr val="FAC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1600">
                <a:latin typeface="Trebuchet MS" panose="020B0603020202020204" pitchFamily="34" charset="0"/>
              </a:endParaRPr>
            </a:p>
          </p:txBody>
        </p:sp>
      </p:grpSp>
      <p:sp>
        <p:nvSpPr>
          <p:cNvPr id="15" name="Título 1"/>
          <p:cNvSpPr txBox="1">
            <a:spLocks/>
          </p:cNvSpPr>
          <p:nvPr/>
        </p:nvSpPr>
        <p:spPr bwMode="auto">
          <a:xfrm>
            <a:off x="6830015" y="215875"/>
            <a:ext cx="4764222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1600" b="1" dirty="0" smtClean="0">
                <a:solidFill>
                  <a:srgbClr val="00416B"/>
                </a:solidFill>
              </a:rPr>
              <a:t>Audiência Pública </a:t>
            </a:r>
            <a:endParaRPr lang="pt-BR" altLang="pt-BR" sz="1600" b="1" dirty="0">
              <a:solidFill>
                <a:srgbClr val="00416B"/>
              </a:solidFill>
            </a:endParaRPr>
          </a:p>
        </p:txBody>
      </p:sp>
      <p:sp>
        <p:nvSpPr>
          <p:cNvPr id="30" name="Título 1"/>
          <p:cNvSpPr txBox="1">
            <a:spLocks/>
          </p:cNvSpPr>
          <p:nvPr/>
        </p:nvSpPr>
        <p:spPr>
          <a:xfrm>
            <a:off x="428286" y="1518954"/>
            <a:ext cx="10933813" cy="3588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Ø"/>
            </a:pPr>
            <a:r>
              <a:rPr lang="pt-BR" sz="2000" b="0" dirty="0" smtClean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Parceria com Ministério da Saúde em 2014 – 2018</a:t>
            </a:r>
            <a:endParaRPr lang="pt-BR" sz="1400" b="0" dirty="0" smtClean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806450" lvl="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Utilização </a:t>
            </a: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do serviço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SEDEX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para </a:t>
            </a: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distribuição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de </a:t>
            </a: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material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biológico;</a:t>
            </a:r>
            <a:endParaRPr lang="pt-BR" sz="1600" b="0" dirty="0">
              <a:solidFill>
                <a:srgbClr val="074169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80645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Implementado inicialmente nos estados da PB, RS, CE, SE PA, PE, AL e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DF;</a:t>
            </a:r>
            <a:endParaRPr lang="pt-BR" sz="1600" b="0" dirty="0">
              <a:solidFill>
                <a:srgbClr val="074169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80645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Ampliação para todo território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nacional;</a:t>
            </a:r>
            <a:endParaRPr lang="pt-BR" sz="1600" b="0" dirty="0">
              <a:solidFill>
                <a:srgbClr val="074169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lvl="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</a:pPr>
            <a:endParaRPr lang="pt-BR" sz="1400" b="0" dirty="0" smtClean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Ø"/>
            </a:pP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Logística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de transporte:</a:t>
            </a:r>
            <a:endParaRPr lang="pt-BR" sz="160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1077913" lvl="0" indent="-28575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Coleta </a:t>
            </a: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do material pela Unidade Básica de Saúde - UBS e postagem em qualquer agência dos Correios;</a:t>
            </a:r>
          </a:p>
          <a:p>
            <a:pPr marL="1077913" lvl="0" indent="-28575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Criação de envelope personalizado do programa;</a:t>
            </a:r>
          </a:p>
          <a:p>
            <a:pPr marL="1077913" lvl="0" indent="-28575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Amostras do teste do pezinho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destinadas </a:t>
            </a:r>
            <a:r>
              <a:rPr lang="pt-BR" sz="1600" b="0" dirty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aos laboratórios </a:t>
            </a:r>
            <a:r>
              <a:rPr lang="pt-BR" sz="1600" b="0" dirty="0" smtClean="0">
                <a:solidFill>
                  <a:srgbClr val="074169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de todas as UF atendidas pelo Programa. </a:t>
            </a:r>
            <a:endParaRPr lang="pt-BR" sz="1600" b="0" dirty="0">
              <a:solidFill>
                <a:srgbClr val="074169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285750" lvl="0" indent="-28575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endParaRPr lang="pt-BR" sz="1600" b="0" dirty="0">
              <a:solidFill>
                <a:srgbClr val="074169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lvl="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</a:pPr>
            <a:endParaRPr lang="pt-BR" sz="1400" b="0" dirty="0" smtClean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lvl="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</a:pPr>
            <a:r>
              <a:rPr lang="pt-BR" sz="1400" b="0" dirty="0" smtClean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  </a:t>
            </a: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0" b="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800100" lvl="1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" b="0" dirty="0" smtClean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0" b="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0" b="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lvl="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</a:pPr>
            <a:endParaRPr lang="pt-BR" sz="2000" b="0" dirty="0">
              <a:solidFill>
                <a:srgbClr val="05385B">
                  <a:lumMod val="90000"/>
                  <a:lumOff val="10000"/>
                </a:srgbClr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ítulo 1"/>
          <p:cNvSpPr txBox="1">
            <a:spLocks/>
          </p:cNvSpPr>
          <p:nvPr/>
        </p:nvSpPr>
        <p:spPr bwMode="auto">
          <a:xfrm>
            <a:off x="742207" y="835036"/>
            <a:ext cx="8596668" cy="449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pt-BR" sz="2400" b="1" dirty="0" smtClean="0">
                <a:solidFill>
                  <a:schemeClr val="tx2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ATUAÇÃO DOS CORREIOS</a:t>
            </a:r>
            <a:endParaRPr lang="pt-BR" sz="2400" b="1" dirty="0">
              <a:solidFill>
                <a:schemeClr val="tx2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32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39612" y="6360379"/>
            <a:ext cx="9144000" cy="50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 bwMode="auto">
          <a:xfrm>
            <a:off x="0" y="6360379"/>
            <a:ext cx="3203068" cy="497626"/>
          </a:xfrm>
          <a:prstGeom prst="rect">
            <a:avLst/>
          </a:prstGeom>
          <a:solidFill>
            <a:srgbClr val="FFD5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0" y="333380"/>
            <a:ext cx="6933730" cy="169863"/>
            <a:chOff x="452368" y="333376"/>
            <a:chExt cx="6933731" cy="169863"/>
          </a:xfrm>
        </p:grpSpPr>
        <p:pic>
          <p:nvPicPr>
            <p:cNvPr id="12" name="Imagem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1936" y="333376"/>
              <a:ext cx="5364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tângulo 13"/>
            <p:cNvSpPr/>
            <p:nvPr/>
          </p:nvSpPr>
          <p:spPr>
            <a:xfrm>
              <a:off x="452368" y="333376"/>
              <a:ext cx="2924172" cy="169863"/>
            </a:xfrm>
            <a:prstGeom prst="rect">
              <a:avLst/>
            </a:prstGeom>
            <a:solidFill>
              <a:srgbClr val="FAC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1600">
                <a:latin typeface="Trebuchet MS" panose="020B0603020202020204" pitchFamily="34" charset="0"/>
              </a:endParaRPr>
            </a:p>
          </p:txBody>
        </p:sp>
      </p:grpSp>
      <p:sp>
        <p:nvSpPr>
          <p:cNvPr id="15" name="Título 1"/>
          <p:cNvSpPr txBox="1">
            <a:spLocks/>
          </p:cNvSpPr>
          <p:nvPr/>
        </p:nvSpPr>
        <p:spPr bwMode="auto">
          <a:xfrm>
            <a:off x="6830015" y="215875"/>
            <a:ext cx="4764222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1600" b="1" dirty="0" smtClean="0">
                <a:solidFill>
                  <a:srgbClr val="00416B"/>
                </a:solidFill>
              </a:rPr>
              <a:t>Audiência Pública </a:t>
            </a:r>
            <a:endParaRPr lang="pt-BR" altLang="pt-BR" sz="1600" b="1" dirty="0">
              <a:solidFill>
                <a:srgbClr val="00416B"/>
              </a:solidFill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464499" y="1030067"/>
            <a:ext cx="10933813" cy="3588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Ø"/>
            </a:pPr>
            <a:r>
              <a:rPr lang="pt-BR" sz="2000" b="0" dirty="0" smtClean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Parcerias vigentes com os Correios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FCC116"/>
              </a:buClr>
              <a:buSzPct val="80000"/>
            </a:pPr>
            <a:r>
              <a:rPr lang="pt-BR" sz="1400" b="0" dirty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pt-BR" sz="1400" b="0" dirty="0" smtClean="0">
                <a:solidFill>
                  <a:srgbClr val="074169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     (Serviço SEDEX)</a:t>
            </a: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0" b="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800100" lvl="1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" b="0" dirty="0" smtClean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0" b="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 3" charset="2"/>
              <a:buChar char=""/>
            </a:pPr>
            <a:endParaRPr lang="pt-BR" sz="2000" b="0" dirty="0">
              <a:solidFill>
                <a:srgbClr val="074169"/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pPr lvl="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</a:pPr>
            <a:endParaRPr lang="pt-BR" sz="2000" b="0" dirty="0">
              <a:solidFill>
                <a:srgbClr val="05385B">
                  <a:lumMod val="90000"/>
                  <a:lumOff val="10000"/>
                </a:srgbClr>
              </a:solidFill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324808"/>
              </p:ext>
            </p:extLst>
          </p:nvPr>
        </p:nvGraphicFramePr>
        <p:xfrm>
          <a:off x="2263369" y="2330120"/>
          <a:ext cx="6998326" cy="2063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4338"/>
                <a:gridCol w="1013988"/>
              </a:tblGrid>
              <a:tr h="327899"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CLIENTES</a:t>
                      </a:r>
                      <a:endParaRPr lang="pt-BR" sz="1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UF</a:t>
                      </a:r>
                      <a:endParaRPr lang="pt-BR" sz="1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9296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Associação de Pais e Amigos dos Excepcionais - APAE</a:t>
                      </a:r>
                      <a:endParaRPr lang="pt-BR" sz="15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effectLst/>
                        </a:rPr>
                        <a:t>BA</a:t>
                      </a:r>
                      <a:endParaRPr lang="pt-BR" sz="15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9296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Centro </a:t>
                      </a:r>
                      <a:r>
                        <a:rPr lang="pt-BR" sz="15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 Triagem </a:t>
                      </a: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Neonatal - CTN</a:t>
                      </a:r>
                      <a:endParaRPr lang="pt-BR" sz="15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effectLst/>
                        </a:rPr>
                        <a:t>RS</a:t>
                      </a:r>
                      <a:endParaRPr lang="pt-BR" sz="15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9296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Fundação </a:t>
                      </a:r>
                      <a:r>
                        <a:rPr lang="pt-BR" sz="15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 Desenvolvimento da </a:t>
                      </a: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Pesquisa - FUNDEP</a:t>
                      </a:r>
                      <a:endParaRPr lang="pt-BR" sz="15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effectLst/>
                        </a:rPr>
                        <a:t>MG</a:t>
                      </a:r>
                      <a:endParaRPr lang="pt-BR" sz="15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9296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Governo do </a:t>
                      </a: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Estado de SC</a:t>
                      </a:r>
                      <a:endParaRPr lang="pt-BR" sz="15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effectLst/>
                        </a:rPr>
                        <a:t>SC</a:t>
                      </a:r>
                      <a:endParaRPr lang="pt-BR" sz="15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9296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Nativida</a:t>
                      </a:r>
                      <a:endParaRPr lang="pt-BR" sz="15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effectLst/>
                        </a:rPr>
                        <a:t>RO</a:t>
                      </a:r>
                      <a:endParaRPr lang="pt-BR" sz="15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9296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Secretaria Estadual da </a:t>
                      </a:r>
                      <a:r>
                        <a:rPr lang="pt-BR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Saúde do RS</a:t>
                      </a:r>
                      <a:endParaRPr lang="pt-BR" sz="15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>
                          <a:effectLst/>
                        </a:rPr>
                        <a:t>RS</a:t>
                      </a:r>
                      <a:endParaRPr lang="pt-BR" sz="15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99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39612" y="6360379"/>
            <a:ext cx="9144000" cy="50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 bwMode="auto">
          <a:xfrm>
            <a:off x="0" y="6360379"/>
            <a:ext cx="3203068" cy="497626"/>
          </a:xfrm>
          <a:prstGeom prst="rect">
            <a:avLst/>
          </a:prstGeom>
          <a:solidFill>
            <a:srgbClr val="FFD5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0" y="333380"/>
            <a:ext cx="6933730" cy="169863"/>
            <a:chOff x="452368" y="333376"/>
            <a:chExt cx="6933731" cy="169863"/>
          </a:xfrm>
        </p:grpSpPr>
        <p:pic>
          <p:nvPicPr>
            <p:cNvPr id="12" name="Imagem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1936" y="333376"/>
              <a:ext cx="5364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tângulo 13"/>
            <p:cNvSpPr/>
            <p:nvPr/>
          </p:nvSpPr>
          <p:spPr>
            <a:xfrm>
              <a:off x="452368" y="333376"/>
              <a:ext cx="2924172" cy="169863"/>
            </a:xfrm>
            <a:prstGeom prst="rect">
              <a:avLst/>
            </a:prstGeom>
            <a:solidFill>
              <a:srgbClr val="FAC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1600">
                <a:latin typeface="Trebuchet MS" panose="020B0603020202020204" pitchFamily="34" charset="0"/>
              </a:endParaRPr>
            </a:p>
          </p:txBody>
        </p:sp>
      </p:grpSp>
      <p:sp>
        <p:nvSpPr>
          <p:cNvPr id="15" name="Título 1"/>
          <p:cNvSpPr txBox="1">
            <a:spLocks/>
          </p:cNvSpPr>
          <p:nvPr/>
        </p:nvSpPr>
        <p:spPr bwMode="auto">
          <a:xfrm>
            <a:off x="6830015" y="215875"/>
            <a:ext cx="4764222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1600" b="1" dirty="0" smtClean="0">
                <a:solidFill>
                  <a:srgbClr val="00416B"/>
                </a:solidFill>
              </a:rPr>
              <a:t>Audiência Pública </a:t>
            </a:r>
            <a:endParaRPr lang="pt-BR" altLang="pt-BR" sz="1600" b="1" dirty="0">
              <a:solidFill>
                <a:srgbClr val="00416B"/>
              </a:solidFill>
            </a:endParaRPr>
          </a:p>
        </p:txBody>
      </p:sp>
      <p:sp>
        <p:nvSpPr>
          <p:cNvPr id="31" name="Título 1"/>
          <p:cNvSpPr txBox="1">
            <a:spLocks/>
          </p:cNvSpPr>
          <p:nvPr/>
        </p:nvSpPr>
        <p:spPr bwMode="auto">
          <a:xfrm>
            <a:off x="751261" y="845276"/>
            <a:ext cx="8596668" cy="449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endParaRPr lang="pt-BR" sz="2400" b="1" dirty="0" smtClean="0">
              <a:solidFill>
                <a:schemeClr val="tx2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algn="l"/>
            <a:r>
              <a:rPr lang="pt-BR" sz="2400" b="1" dirty="0" smtClean="0">
                <a:solidFill>
                  <a:schemeClr val="tx2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NOVAS PARCERIAS</a:t>
            </a:r>
          </a:p>
          <a:p>
            <a:pPr algn="l"/>
            <a:endParaRPr lang="pt-BR" sz="2400" b="1" dirty="0" smtClean="0">
              <a:solidFill>
                <a:schemeClr val="tx2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68586" y="2123241"/>
            <a:ext cx="1159145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6450" lvl="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Postagem de objetos por meio de contrato comercial;</a:t>
            </a:r>
          </a:p>
          <a:p>
            <a:pPr marL="806450" lvl="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Acondicionamento do objeto conforme regras dispostas em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contrato (criticidade do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conteúdo);</a:t>
            </a:r>
          </a:p>
          <a:p>
            <a:pPr marL="806450" lvl="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Velocidade de entrega (53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% da carga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entregue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em até 1 dia após a postagem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);</a:t>
            </a:r>
          </a:p>
          <a:p>
            <a:pPr marL="1077913" lvl="0" indent="-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  <a:tabLst>
                <a:tab pos="1077913" algn="l"/>
              </a:tabLst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Captação e transporte de materiais biológicos com uso do SEDEX em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todos os municípios do Brasil, sem restrições. </a:t>
            </a:r>
          </a:p>
          <a:p>
            <a:pPr marL="806450" lvl="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Rastreabilidade do serviço, ponto </a:t>
            </a:r>
            <a:r>
              <a:rPr lang="pt-BR" sz="1600">
                <a:solidFill>
                  <a:srgbClr val="074169"/>
                </a:solidFill>
                <a:latin typeface="Trebuchet MS" panose="020B0603020202020204" pitchFamily="34" charset="0"/>
              </a:rPr>
              <a:t>a </a:t>
            </a:r>
            <a:r>
              <a:rPr lang="pt-BR" sz="1600" smtClean="0">
                <a:solidFill>
                  <a:srgbClr val="074169"/>
                </a:solidFill>
                <a:latin typeface="Trebuchet MS" panose="020B0603020202020204" pitchFamily="34" charset="0"/>
              </a:rPr>
              <a:t>ponto, </a:t>
            </a:r>
            <a:r>
              <a:rPr lang="pt-BR" sz="1600">
                <a:solidFill>
                  <a:srgbClr val="074169"/>
                </a:solidFill>
                <a:latin typeface="Trebuchet MS" panose="020B0603020202020204" pitchFamily="34" charset="0"/>
              </a:rPr>
              <a:t>e em tempo real na última milha da entrega;</a:t>
            </a:r>
            <a:endParaRPr lang="pt-BR" sz="1600" dirty="0" smtClean="0">
              <a:solidFill>
                <a:srgbClr val="074169"/>
              </a:solidFill>
              <a:latin typeface="Trebuchet MS" panose="020B0603020202020204" pitchFamily="34" charset="0"/>
            </a:endParaRPr>
          </a:p>
          <a:p>
            <a:pPr marL="806450" lvl="0" indent="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Garantia da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manutenção da prestação do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serviço (objetos priorizados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em situações de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contingência);</a:t>
            </a:r>
          </a:p>
          <a:p>
            <a:pPr marL="1077913" lvl="0" indent="-271463" algn="just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v"/>
            </a:pP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Preço do serviço definido com base no valor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da remessa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(Origem-Destino,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peso e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dimensões, serviços </a:t>
            </a:r>
            <a:r>
              <a:rPr lang="pt-BR" sz="1600" dirty="0">
                <a:solidFill>
                  <a:srgbClr val="074169"/>
                </a:solidFill>
                <a:latin typeface="Trebuchet MS" panose="020B0603020202020204" pitchFamily="34" charset="0"/>
              </a:rPr>
              <a:t>adicionais </a:t>
            </a:r>
            <a:r>
              <a:rPr lang="pt-BR" sz="16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contratados). </a:t>
            </a:r>
            <a:endParaRPr lang="pt-BR" sz="1600" dirty="0">
              <a:solidFill>
                <a:srgbClr val="074169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51261" y="1520661"/>
            <a:ext cx="95244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auto">
              <a:spcBef>
                <a:spcPts val="1000"/>
              </a:spcBef>
              <a:spcAft>
                <a:spcPts val="0"/>
              </a:spcAft>
              <a:buClr>
                <a:srgbClr val="FCC116"/>
              </a:buClr>
              <a:buSzPct val="80000"/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Serviço de encomendas nacionais - </a:t>
            </a:r>
            <a:r>
              <a:rPr lang="pt-BR" sz="2000" b="1" dirty="0" smtClean="0">
                <a:solidFill>
                  <a:srgbClr val="074169"/>
                </a:solidFill>
                <a:latin typeface="Trebuchet MS" panose="020B0603020202020204" pitchFamily="34" charset="0"/>
              </a:rPr>
              <a:t>família SEDEX</a:t>
            </a:r>
            <a:endParaRPr lang="pt-BR" sz="1400" b="1" dirty="0">
              <a:solidFill>
                <a:srgbClr val="074169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9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39612" y="6360379"/>
            <a:ext cx="9144000" cy="50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 bwMode="auto">
          <a:xfrm>
            <a:off x="0" y="6360379"/>
            <a:ext cx="3203068" cy="497626"/>
          </a:xfrm>
          <a:prstGeom prst="rect">
            <a:avLst/>
          </a:prstGeom>
          <a:solidFill>
            <a:srgbClr val="FFD5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0" y="333380"/>
            <a:ext cx="6933730" cy="169863"/>
            <a:chOff x="452368" y="333376"/>
            <a:chExt cx="6933731" cy="169863"/>
          </a:xfrm>
        </p:grpSpPr>
        <p:pic>
          <p:nvPicPr>
            <p:cNvPr id="12" name="Imagem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1936" y="333376"/>
              <a:ext cx="5364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tângulo 13"/>
            <p:cNvSpPr/>
            <p:nvPr/>
          </p:nvSpPr>
          <p:spPr>
            <a:xfrm>
              <a:off x="452368" y="333376"/>
              <a:ext cx="2924172" cy="169863"/>
            </a:xfrm>
            <a:prstGeom prst="rect">
              <a:avLst/>
            </a:prstGeom>
            <a:solidFill>
              <a:srgbClr val="FAC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sz="1600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Retângulo 30"/>
          <p:cNvSpPr/>
          <p:nvPr/>
        </p:nvSpPr>
        <p:spPr>
          <a:xfrm>
            <a:off x="7313355" y="1771706"/>
            <a:ext cx="2418317" cy="480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SEDEX </a:t>
            </a:r>
            <a:r>
              <a:rPr lang="pt-B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10/12</a:t>
            </a:r>
            <a:endParaRPr lang="pt-B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2443818" y="1771706"/>
            <a:ext cx="2418317" cy="480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4878586" y="1771706"/>
            <a:ext cx="2418317" cy="480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SEDEX</a:t>
            </a:r>
          </a:p>
        </p:txBody>
      </p:sp>
      <p:grpSp>
        <p:nvGrpSpPr>
          <p:cNvPr id="35" name="Grupo 34"/>
          <p:cNvGrpSpPr/>
          <p:nvPr/>
        </p:nvGrpSpPr>
        <p:grpSpPr>
          <a:xfrm>
            <a:off x="2433126" y="1511373"/>
            <a:ext cx="7299375" cy="3590637"/>
            <a:chOff x="2433126" y="932723"/>
            <a:chExt cx="7299375" cy="5539779"/>
          </a:xfrm>
        </p:grpSpPr>
        <p:cxnSp>
          <p:nvCxnSpPr>
            <p:cNvPr id="36" name="Conector reto 35"/>
            <p:cNvCxnSpPr/>
            <p:nvPr/>
          </p:nvCxnSpPr>
          <p:spPr>
            <a:xfrm>
              <a:off x="2433126" y="932723"/>
              <a:ext cx="0" cy="553977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to 37"/>
            <p:cNvCxnSpPr/>
            <p:nvPr/>
          </p:nvCxnSpPr>
          <p:spPr>
            <a:xfrm>
              <a:off x="4866251" y="932723"/>
              <a:ext cx="0" cy="5524357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to 38"/>
            <p:cNvCxnSpPr/>
            <p:nvPr/>
          </p:nvCxnSpPr>
          <p:spPr>
            <a:xfrm>
              <a:off x="7299376" y="932723"/>
              <a:ext cx="0" cy="553977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reto 39"/>
            <p:cNvCxnSpPr/>
            <p:nvPr/>
          </p:nvCxnSpPr>
          <p:spPr>
            <a:xfrm>
              <a:off x="9732501" y="932723"/>
              <a:ext cx="0" cy="5539779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tângulo 40"/>
          <p:cNvSpPr/>
          <p:nvPr/>
        </p:nvSpPr>
        <p:spPr>
          <a:xfrm>
            <a:off x="7301840" y="1509252"/>
            <a:ext cx="2429833" cy="25041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3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Premium</a:t>
            </a:r>
          </a:p>
        </p:txBody>
      </p:sp>
      <p:sp>
        <p:nvSpPr>
          <p:cNvPr id="44" name="Retângulo 43"/>
          <p:cNvSpPr/>
          <p:nvPr/>
        </p:nvSpPr>
        <p:spPr>
          <a:xfrm>
            <a:off x="9048" y="1509246"/>
            <a:ext cx="2418317" cy="25041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Ins="0" rtlCol="0" anchor="ctr"/>
          <a:lstStyle/>
          <a:p>
            <a:pPr algn="ctr"/>
            <a:r>
              <a:rPr lang="pt-BR" sz="13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Econômico</a:t>
            </a:r>
          </a:p>
        </p:txBody>
      </p:sp>
      <p:sp>
        <p:nvSpPr>
          <p:cNvPr id="45" name="Retângulo 44"/>
          <p:cNvSpPr/>
          <p:nvPr/>
        </p:nvSpPr>
        <p:spPr>
          <a:xfrm>
            <a:off x="2443818" y="1509252"/>
            <a:ext cx="2418317" cy="250415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3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4878586" y="1509252"/>
            <a:ext cx="2418317" cy="250415"/>
          </a:xfrm>
          <a:prstGeom prst="rect">
            <a:avLst/>
          </a:prstGeom>
          <a:solidFill>
            <a:srgbClr val="FED4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333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Expresso</a:t>
            </a:r>
          </a:p>
        </p:txBody>
      </p:sp>
      <p:sp>
        <p:nvSpPr>
          <p:cNvPr id="47" name="Retângulo 46"/>
          <p:cNvSpPr/>
          <p:nvPr/>
        </p:nvSpPr>
        <p:spPr>
          <a:xfrm>
            <a:off x="9049" y="1771706"/>
            <a:ext cx="2418317" cy="480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Ins="0" rtlCol="0" anchor="ctr"/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Correios Mini Envios</a:t>
            </a:r>
            <a:endParaRPr lang="pt-B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9736606" y="1509252"/>
            <a:ext cx="2429833" cy="25041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3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Premium</a:t>
            </a:r>
          </a:p>
        </p:txBody>
      </p:sp>
      <p:sp>
        <p:nvSpPr>
          <p:cNvPr id="50" name="Retângulo 49"/>
          <p:cNvSpPr/>
          <p:nvPr/>
        </p:nvSpPr>
        <p:spPr>
          <a:xfrm>
            <a:off x="9748122" y="1771713"/>
            <a:ext cx="2418317" cy="480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rtlCol="0" anchor="ctr"/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SEDEX Hoje</a:t>
            </a:r>
            <a:endParaRPr lang="pt-BR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Grupo 50"/>
          <p:cNvGrpSpPr/>
          <p:nvPr/>
        </p:nvGrpSpPr>
        <p:grpSpPr>
          <a:xfrm>
            <a:off x="9905898" y="3878676"/>
            <a:ext cx="1011554" cy="187811"/>
            <a:chOff x="9924341" y="3170144"/>
            <a:chExt cx="1011554" cy="187811"/>
          </a:xfrm>
        </p:grpSpPr>
        <p:pic>
          <p:nvPicPr>
            <p:cNvPr id="53" name="Imagem 5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24341" y="3170144"/>
              <a:ext cx="172737" cy="187811"/>
            </a:xfrm>
            <a:prstGeom prst="rect">
              <a:avLst/>
            </a:prstGeom>
          </p:spPr>
        </p:pic>
        <p:pic>
          <p:nvPicPr>
            <p:cNvPr id="54" name="Imagem 5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4045" y="3170144"/>
              <a:ext cx="172737" cy="187811"/>
            </a:xfrm>
            <a:prstGeom prst="rect">
              <a:avLst/>
            </a:prstGeom>
          </p:spPr>
        </p:pic>
        <p:pic>
          <p:nvPicPr>
            <p:cNvPr id="56" name="Imagem 5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3750" y="3170144"/>
              <a:ext cx="172737" cy="187811"/>
            </a:xfrm>
            <a:prstGeom prst="rect">
              <a:avLst/>
            </a:prstGeom>
          </p:spPr>
        </p:pic>
        <p:pic>
          <p:nvPicPr>
            <p:cNvPr id="57" name="Imagem 5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3454" y="3170144"/>
              <a:ext cx="172737" cy="187811"/>
            </a:xfrm>
            <a:prstGeom prst="rect">
              <a:avLst/>
            </a:prstGeom>
          </p:spPr>
        </p:pic>
        <p:pic>
          <p:nvPicPr>
            <p:cNvPr id="58" name="Imagem 5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63158" y="3170144"/>
              <a:ext cx="172737" cy="187811"/>
            </a:xfrm>
            <a:prstGeom prst="rect">
              <a:avLst/>
            </a:prstGeom>
          </p:spPr>
        </p:pic>
      </p:grpSp>
      <p:grpSp>
        <p:nvGrpSpPr>
          <p:cNvPr id="60" name="Grupo 59"/>
          <p:cNvGrpSpPr/>
          <p:nvPr/>
        </p:nvGrpSpPr>
        <p:grpSpPr>
          <a:xfrm>
            <a:off x="106974" y="2344236"/>
            <a:ext cx="2011046" cy="2064277"/>
            <a:chOff x="106974" y="1635697"/>
            <a:chExt cx="2011046" cy="2064277"/>
          </a:xfrm>
        </p:grpSpPr>
        <p:pic>
          <p:nvPicPr>
            <p:cNvPr id="61" name="Imagem 6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375" t="26375" r="26375" b="24899"/>
            <a:stretch/>
          </p:blipFill>
          <p:spPr>
            <a:xfrm>
              <a:off x="164553" y="1677356"/>
              <a:ext cx="172737" cy="193680"/>
            </a:xfrm>
            <a:prstGeom prst="rect">
              <a:avLst/>
            </a:prstGeom>
          </p:spPr>
        </p:pic>
        <p:sp>
          <p:nvSpPr>
            <p:cNvPr id="63" name="CaixaDeTexto 62"/>
            <p:cNvSpPr txBox="1"/>
            <p:nvPr/>
          </p:nvSpPr>
          <p:spPr>
            <a:xfrm>
              <a:off x="388059" y="1635697"/>
              <a:ext cx="17299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Somente com contrato</a:t>
              </a:r>
            </a:p>
          </p:txBody>
        </p:sp>
        <p:pic>
          <p:nvPicPr>
            <p:cNvPr id="64" name="Imagem 63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01" b="17801"/>
            <a:stretch/>
          </p:blipFill>
          <p:spPr>
            <a:xfrm>
              <a:off x="135763" y="2275381"/>
              <a:ext cx="230316" cy="200671"/>
            </a:xfrm>
            <a:prstGeom prst="rect">
              <a:avLst/>
            </a:prstGeom>
          </p:spPr>
        </p:pic>
        <p:sp>
          <p:nvSpPr>
            <p:cNvPr id="65" name="CaixaDeTexto 64"/>
            <p:cNvSpPr txBox="1"/>
            <p:nvPr/>
          </p:nvSpPr>
          <p:spPr>
            <a:xfrm>
              <a:off x="388059" y="2237217"/>
              <a:ext cx="7986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Até 300g</a:t>
              </a:r>
            </a:p>
          </p:txBody>
        </p:sp>
        <p:pic>
          <p:nvPicPr>
            <p:cNvPr id="66" name="Imagem 6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974" y="1909980"/>
              <a:ext cx="287895" cy="313019"/>
            </a:xfrm>
            <a:prstGeom prst="rect">
              <a:avLst/>
            </a:prstGeom>
          </p:spPr>
        </p:pic>
        <p:sp>
          <p:nvSpPr>
            <p:cNvPr id="67" name="CaixaDeTexto 66"/>
            <p:cNvSpPr txBox="1"/>
            <p:nvPr/>
          </p:nvSpPr>
          <p:spPr>
            <a:xfrm>
              <a:off x="388059" y="1927990"/>
              <a:ext cx="16562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Abrangência nacional</a:t>
              </a:r>
            </a:p>
          </p:txBody>
        </p:sp>
        <p:pic>
          <p:nvPicPr>
            <p:cNvPr id="68" name="Imagem 6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553" y="2600276"/>
              <a:ext cx="172737" cy="150249"/>
            </a:xfrm>
            <a:prstGeom prst="rect">
              <a:avLst/>
            </a:prstGeom>
          </p:spPr>
        </p:pic>
        <p:sp>
          <p:nvSpPr>
            <p:cNvPr id="69" name="CaixaDeTexto 68"/>
            <p:cNvSpPr txBox="1"/>
            <p:nvPr/>
          </p:nvSpPr>
          <p:spPr>
            <a:xfrm>
              <a:off x="388059" y="2536901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24cm</a:t>
              </a:r>
            </a:p>
          </p:txBody>
        </p:sp>
        <p:pic>
          <p:nvPicPr>
            <p:cNvPr id="70" name="Imagem 6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8145" y="2849877"/>
              <a:ext cx="165553" cy="180000"/>
            </a:xfrm>
            <a:prstGeom prst="rect">
              <a:avLst/>
            </a:prstGeom>
          </p:spPr>
        </p:pic>
        <p:sp>
          <p:nvSpPr>
            <p:cNvPr id="71" name="CaixaDeTexto 70"/>
            <p:cNvSpPr txBox="1"/>
            <p:nvPr/>
          </p:nvSpPr>
          <p:spPr>
            <a:xfrm>
              <a:off x="388059" y="2836585"/>
              <a:ext cx="11657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Até </a:t>
              </a: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R$100,00 </a:t>
              </a:r>
              <a:endParaRPr lang="pt-B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2" name="Imagem 7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553" y="3170137"/>
              <a:ext cx="172737" cy="187811"/>
            </a:xfrm>
            <a:prstGeom prst="rect">
              <a:avLst/>
            </a:prstGeom>
          </p:spPr>
        </p:pic>
        <p:pic>
          <p:nvPicPr>
            <p:cNvPr id="73" name="Imagem 7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553" y="3467569"/>
              <a:ext cx="172737" cy="187811"/>
            </a:xfrm>
            <a:prstGeom prst="rect">
              <a:avLst/>
            </a:prstGeom>
          </p:spPr>
        </p:pic>
        <p:sp>
          <p:nvSpPr>
            <p:cNvPr id="74" name="CaixaDeTexto 73"/>
            <p:cNvSpPr txBox="1"/>
            <p:nvPr/>
          </p:nvSpPr>
          <p:spPr>
            <a:xfrm>
              <a:off x="388059" y="3422975"/>
              <a:ext cx="8609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PAC + 5D</a:t>
              </a:r>
              <a:endParaRPr lang="pt-B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5" name="Imagem 7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t="26375" r="26375" b="24899"/>
          <a:stretch/>
        </p:blipFill>
        <p:spPr>
          <a:xfrm>
            <a:off x="2594749" y="2385895"/>
            <a:ext cx="172737" cy="193680"/>
          </a:xfrm>
          <a:prstGeom prst="rect">
            <a:avLst/>
          </a:prstGeom>
        </p:spPr>
      </p:pic>
      <p:sp>
        <p:nvSpPr>
          <p:cNvPr id="76" name="CaixaDeTexto 75"/>
          <p:cNvSpPr txBox="1"/>
          <p:nvPr/>
        </p:nvSpPr>
        <p:spPr>
          <a:xfrm>
            <a:off x="2818255" y="2344236"/>
            <a:ext cx="1694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Para todos os clientes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7" name="Imagem 7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1" b="17801"/>
          <a:stretch/>
        </p:blipFill>
        <p:spPr>
          <a:xfrm>
            <a:off x="2565959" y="2983920"/>
            <a:ext cx="230316" cy="200671"/>
          </a:xfrm>
          <a:prstGeom prst="rect">
            <a:avLst/>
          </a:prstGeom>
        </p:spPr>
      </p:pic>
      <p:sp>
        <p:nvSpPr>
          <p:cNvPr id="78" name="CaixaDeTexto 77"/>
          <p:cNvSpPr txBox="1"/>
          <p:nvPr/>
        </p:nvSpPr>
        <p:spPr>
          <a:xfrm>
            <a:off x="2818255" y="2945756"/>
            <a:ext cx="7906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30kg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9" name="Imagem 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170" y="2618519"/>
            <a:ext cx="287895" cy="313019"/>
          </a:xfrm>
          <a:prstGeom prst="rect">
            <a:avLst/>
          </a:prstGeom>
        </p:spPr>
      </p:pic>
      <p:sp>
        <p:nvSpPr>
          <p:cNvPr id="80" name="CaixaDeTexto 79"/>
          <p:cNvSpPr txBox="1"/>
          <p:nvPr/>
        </p:nvSpPr>
        <p:spPr>
          <a:xfrm>
            <a:off x="2818255" y="2636529"/>
            <a:ext cx="1656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Abrangência nacional</a:t>
            </a:r>
          </a:p>
        </p:txBody>
      </p:sp>
      <p:pic>
        <p:nvPicPr>
          <p:cNvPr id="81" name="Imagem 8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49" y="3308815"/>
            <a:ext cx="172737" cy="150249"/>
          </a:xfrm>
          <a:prstGeom prst="rect">
            <a:avLst/>
          </a:prstGeom>
        </p:spPr>
      </p:pic>
      <p:sp>
        <p:nvSpPr>
          <p:cNvPr id="82" name="CaixaDeTexto 81"/>
          <p:cNvSpPr txBox="1"/>
          <p:nvPr/>
        </p:nvSpPr>
        <p:spPr>
          <a:xfrm>
            <a:off x="2818255" y="3245440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100cm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3" name="Imagem 8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341" y="3558416"/>
            <a:ext cx="165553" cy="180000"/>
          </a:xfrm>
          <a:prstGeom prst="rect">
            <a:avLst/>
          </a:prstGeom>
        </p:spPr>
      </p:pic>
      <p:sp>
        <p:nvSpPr>
          <p:cNvPr id="84" name="CaixaDeTexto 83"/>
          <p:cNvSpPr txBox="1"/>
          <p:nvPr/>
        </p:nvSpPr>
        <p:spPr>
          <a:xfrm>
            <a:off x="2818255" y="3545124"/>
            <a:ext cx="12939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R$3.000,00 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5" name="Imagem 8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749" y="4176108"/>
            <a:ext cx="172737" cy="187811"/>
          </a:xfrm>
          <a:prstGeom prst="rect">
            <a:avLst/>
          </a:prstGeom>
        </p:spPr>
      </p:pic>
      <p:sp>
        <p:nvSpPr>
          <p:cNvPr id="86" name="CaixaDeTexto 85"/>
          <p:cNvSpPr txBox="1"/>
          <p:nvPr/>
        </p:nvSpPr>
        <p:spPr>
          <a:xfrm>
            <a:off x="2818255" y="4131514"/>
            <a:ext cx="1077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SEDEX + 4D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7" name="Imagem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t="26375" r="26375" b="24899"/>
          <a:stretch/>
        </p:blipFill>
        <p:spPr>
          <a:xfrm>
            <a:off x="5035296" y="2385895"/>
            <a:ext cx="172737" cy="193680"/>
          </a:xfrm>
          <a:prstGeom prst="rect">
            <a:avLst/>
          </a:prstGeom>
        </p:spPr>
      </p:pic>
      <p:sp>
        <p:nvSpPr>
          <p:cNvPr id="88" name="CaixaDeTexto 87"/>
          <p:cNvSpPr txBox="1"/>
          <p:nvPr/>
        </p:nvSpPr>
        <p:spPr>
          <a:xfrm>
            <a:off x="5258802" y="2344236"/>
            <a:ext cx="1694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Para todos os clientes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9" name="Imagem 8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1" b="17801"/>
          <a:stretch/>
        </p:blipFill>
        <p:spPr>
          <a:xfrm>
            <a:off x="5006506" y="2983920"/>
            <a:ext cx="230316" cy="200671"/>
          </a:xfrm>
          <a:prstGeom prst="rect">
            <a:avLst/>
          </a:prstGeom>
        </p:spPr>
      </p:pic>
      <p:sp>
        <p:nvSpPr>
          <p:cNvPr id="90" name="CaixaDeTexto 89"/>
          <p:cNvSpPr txBox="1"/>
          <p:nvPr/>
        </p:nvSpPr>
        <p:spPr>
          <a:xfrm>
            <a:off x="5258802" y="2945756"/>
            <a:ext cx="7906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30kg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1" name="Imagem 9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717" y="2618519"/>
            <a:ext cx="287895" cy="313019"/>
          </a:xfrm>
          <a:prstGeom prst="rect">
            <a:avLst/>
          </a:prstGeom>
        </p:spPr>
      </p:pic>
      <p:sp>
        <p:nvSpPr>
          <p:cNvPr id="92" name="CaixaDeTexto 91"/>
          <p:cNvSpPr txBox="1"/>
          <p:nvPr/>
        </p:nvSpPr>
        <p:spPr>
          <a:xfrm>
            <a:off x="5258802" y="2636529"/>
            <a:ext cx="1656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Abrangência nacional</a:t>
            </a:r>
          </a:p>
        </p:txBody>
      </p:sp>
      <p:pic>
        <p:nvPicPr>
          <p:cNvPr id="93" name="Imagem 9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296" y="3308815"/>
            <a:ext cx="172737" cy="150249"/>
          </a:xfrm>
          <a:prstGeom prst="rect">
            <a:avLst/>
          </a:prstGeom>
        </p:spPr>
      </p:pic>
      <p:sp>
        <p:nvSpPr>
          <p:cNvPr id="94" name="CaixaDeTexto 93"/>
          <p:cNvSpPr txBox="1"/>
          <p:nvPr/>
        </p:nvSpPr>
        <p:spPr>
          <a:xfrm>
            <a:off x="5258802" y="3245440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100cm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5" name="Imagem 9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888" y="3558416"/>
            <a:ext cx="165553" cy="180000"/>
          </a:xfrm>
          <a:prstGeom prst="rect">
            <a:avLst/>
          </a:prstGeom>
        </p:spPr>
      </p:pic>
      <p:sp>
        <p:nvSpPr>
          <p:cNvPr id="96" name="CaixaDeTexto 95"/>
          <p:cNvSpPr txBox="1"/>
          <p:nvPr/>
        </p:nvSpPr>
        <p:spPr>
          <a:xfrm>
            <a:off x="5258802" y="3545124"/>
            <a:ext cx="13789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R$10.000,00 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7" name="Imagem 9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296" y="3878676"/>
            <a:ext cx="172737" cy="187811"/>
          </a:xfrm>
          <a:prstGeom prst="rect">
            <a:avLst/>
          </a:prstGeom>
        </p:spPr>
      </p:pic>
      <p:pic>
        <p:nvPicPr>
          <p:cNvPr id="98" name="Imagem 9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296" y="4176108"/>
            <a:ext cx="172737" cy="187811"/>
          </a:xfrm>
          <a:prstGeom prst="rect">
            <a:avLst/>
          </a:prstGeom>
        </p:spPr>
      </p:pic>
      <p:sp>
        <p:nvSpPr>
          <p:cNvPr id="99" name="CaixaDeTexto 98"/>
          <p:cNvSpPr txBox="1"/>
          <p:nvPr/>
        </p:nvSpPr>
        <p:spPr>
          <a:xfrm>
            <a:off x="5258802" y="4131514"/>
            <a:ext cx="1088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 1 a 3 dias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0" name="Imagem 9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t="26375" r="26375" b="24899"/>
          <a:stretch/>
        </p:blipFill>
        <p:spPr>
          <a:xfrm>
            <a:off x="7464244" y="2385895"/>
            <a:ext cx="172737" cy="193680"/>
          </a:xfrm>
          <a:prstGeom prst="rect">
            <a:avLst/>
          </a:prstGeom>
        </p:spPr>
      </p:pic>
      <p:sp>
        <p:nvSpPr>
          <p:cNvPr id="101" name="CaixaDeTexto 100"/>
          <p:cNvSpPr txBox="1"/>
          <p:nvPr/>
        </p:nvSpPr>
        <p:spPr>
          <a:xfrm>
            <a:off x="7687750" y="2344236"/>
            <a:ext cx="1694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Para todos os clientes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" name="Imagem 10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1" b="17801"/>
          <a:stretch/>
        </p:blipFill>
        <p:spPr>
          <a:xfrm>
            <a:off x="7435454" y="2983920"/>
            <a:ext cx="230316" cy="200671"/>
          </a:xfrm>
          <a:prstGeom prst="rect">
            <a:avLst/>
          </a:prstGeom>
        </p:spPr>
      </p:pic>
      <p:sp>
        <p:nvSpPr>
          <p:cNvPr id="103" name="CaixaDeTexto 102"/>
          <p:cNvSpPr txBox="1"/>
          <p:nvPr/>
        </p:nvSpPr>
        <p:spPr>
          <a:xfrm>
            <a:off x="7687750" y="2945756"/>
            <a:ext cx="7906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10kg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" name="Imagem 10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665" y="2618519"/>
            <a:ext cx="287895" cy="313019"/>
          </a:xfrm>
          <a:prstGeom prst="rect">
            <a:avLst/>
          </a:prstGeom>
        </p:spPr>
      </p:pic>
      <p:sp>
        <p:nvSpPr>
          <p:cNvPr id="105" name="CaixaDeTexto 104"/>
          <p:cNvSpPr txBox="1"/>
          <p:nvPr/>
        </p:nvSpPr>
        <p:spPr>
          <a:xfrm>
            <a:off x="7687750" y="2636529"/>
            <a:ext cx="1556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Abrangência restrita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6" name="Imagem 10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244" y="3308815"/>
            <a:ext cx="172737" cy="150249"/>
          </a:xfrm>
          <a:prstGeom prst="rect">
            <a:avLst/>
          </a:prstGeom>
        </p:spPr>
      </p:pic>
      <p:sp>
        <p:nvSpPr>
          <p:cNvPr id="107" name="CaixaDeTexto 106"/>
          <p:cNvSpPr txBox="1"/>
          <p:nvPr/>
        </p:nvSpPr>
        <p:spPr>
          <a:xfrm>
            <a:off x="7687750" y="3245440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100cm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8" name="Imagem 10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836" y="3558416"/>
            <a:ext cx="165553" cy="180000"/>
          </a:xfrm>
          <a:prstGeom prst="rect">
            <a:avLst/>
          </a:prstGeom>
        </p:spPr>
      </p:pic>
      <p:sp>
        <p:nvSpPr>
          <p:cNvPr id="109" name="CaixaDeTexto 108"/>
          <p:cNvSpPr txBox="1"/>
          <p:nvPr/>
        </p:nvSpPr>
        <p:spPr>
          <a:xfrm>
            <a:off x="7687750" y="3545124"/>
            <a:ext cx="13789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R$10.000,00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0" name="Imagem 10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244" y="3878676"/>
            <a:ext cx="172737" cy="187811"/>
          </a:xfrm>
          <a:prstGeom prst="rect">
            <a:avLst/>
          </a:prstGeom>
        </p:spPr>
      </p:pic>
      <p:pic>
        <p:nvPicPr>
          <p:cNvPr id="111" name="Imagem 1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244" y="4176108"/>
            <a:ext cx="172737" cy="187811"/>
          </a:xfrm>
          <a:prstGeom prst="rect">
            <a:avLst/>
          </a:prstGeom>
        </p:spPr>
      </p:pic>
      <p:sp>
        <p:nvSpPr>
          <p:cNvPr id="112" name="CaixaDeTexto 111"/>
          <p:cNvSpPr txBox="1"/>
          <p:nvPr/>
        </p:nvSpPr>
        <p:spPr>
          <a:xfrm>
            <a:off x="7687750" y="4131514"/>
            <a:ext cx="21130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Até as 10h (ou 12h) dia seg.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3" name="Imagem 1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t="26375" r="26375" b="24899"/>
          <a:stretch/>
        </p:blipFill>
        <p:spPr>
          <a:xfrm>
            <a:off x="9905898" y="2385895"/>
            <a:ext cx="172737" cy="193680"/>
          </a:xfrm>
          <a:prstGeom prst="rect">
            <a:avLst/>
          </a:prstGeom>
        </p:spPr>
      </p:pic>
      <p:sp>
        <p:nvSpPr>
          <p:cNvPr id="114" name="CaixaDeTexto 113"/>
          <p:cNvSpPr txBox="1"/>
          <p:nvPr/>
        </p:nvSpPr>
        <p:spPr>
          <a:xfrm>
            <a:off x="10129404" y="2344236"/>
            <a:ext cx="1694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Para todos os clientes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5" name="Imagem 1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1" b="17801"/>
          <a:stretch/>
        </p:blipFill>
        <p:spPr>
          <a:xfrm>
            <a:off x="9877108" y="2983920"/>
            <a:ext cx="230316" cy="200671"/>
          </a:xfrm>
          <a:prstGeom prst="rect">
            <a:avLst/>
          </a:prstGeom>
        </p:spPr>
      </p:pic>
      <p:sp>
        <p:nvSpPr>
          <p:cNvPr id="116" name="CaixaDeTexto 115"/>
          <p:cNvSpPr txBox="1"/>
          <p:nvPr/>
        </p:nvSpPr>
        <p:spPr>
          <a:xfrm>
            <a:off x="10129404" y="2945756"/>
            <a:ext cx="7906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10kg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7" name="Imagem 1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8319" y="2618519"/>
            <a:ext cx="287895" cy="313019"/>
          </a:xfrm>
          <a:prstGeom prst="rect">
            <a:avLst/>
          </a:prstGeom>
        </p:spPr>
      </p:pic>
      <p:sp>
        <p:nvSpPr>
          <p:cNvPr id="118" name="CaixaDeTexto 117"/>
          <p:cNvSpPr txBox="1"/>
          <p:nvPr/>
        </p:nvSpPr>
        <p:spPr>
          <a:xfrm>
            <a:off x="10129404" y="2636529"/>
            <a:ext cx="1556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Abrangência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restrita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9" name="Imagem 1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898" y="3308815"/>
            <a:ext cx="172737" cy="150249"/>
          </a:xfrm>
          <a:prstGeom prst="rect">
            <a:avLst/>
          </a:prstGeom>
        </p:spPr>
      </p:pic>
      <p:sp>
        <p:nvSpPr>
          <p:cNvPr id="120" name="CaixaDeTexto 119"/>
          <p:cNvSpPr txBox="1"/>
          <p:nvPr/>
        </p:nvSpPr>
        <p:spPr>
          <a:xfrm>
            <a:off x="10129404" y="3245440"/>
            <a:ext cx="6030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70cm 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1" name="Imagem 1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9490" y="3558416"/>
            <a:ext cx="165553" cy="180000"/>
          </a:xfrm>
          <a:prstGeom prst="rect">
            <a:avLst/>
          </a:prstGeom>
        </p:spPr>
      </p:pic>
      <p:sp>
        <p:nvSpPr>
          <p:cNvPr id="122" name="CaixaDeTexto 121"/>
          <p:cNvSpPr txBox="1"/>
          <p:nvPr/>
        </p:nvSpPr>
        <p:spPr>
          <a:xfrm>
            <a:off x="10129404" y="3545124"/>
            <a:ext cx="13789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R$10.000,00 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3" name="Imagem 1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898" y="4176108"/>
            <a:ext cx="172737" cy="187811"/>
          </a:xfrm>
          <a:prstGeom prst="rect">
            <a:avLst/>
          </a:prstGeom>
        </p:spPr>
      </p:pic>
      <p:sp>
        <p:nvSpPr>
          <p:cNvPr id="124" name="CaixaDeTexto 123"/>
          <p:cNvSpPr txBox="1"/>
          <p:nvPr/>
        </p:nvSpPr>
        <p:spPr>
          <a:xfrm>
            <a:off x="10129404" y="4131514"/>
            <a:ext cx="19255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23h do mesmo dia</a:t>
            </a:r>
          </a:p>
        </p:txBody>
      </p:sp>
      <p:grpSp>
        <p:nvGrpSpPr>
          <p:cNvPr id="125" name="Grupo 124"/>
          <p:cNvGrpSpPr/>
          <p:nvPr/>
        </p:nvGrpSpPr>
        <p:grpSpPr>
          <a:xfrm>
            <a:off x="2594749" y="3878676"/>
            <a:ext cx="382441" cy="187811"/>
            <a:chOff x="3082775" y="3168835"/>
            <a:chExt cx="382441" cy="187811"/>
          </a:xfrm>
        </p:grpSpPr>
        <p:pic>
          <p:nvPicPr>
            <p:cNvPr id="126" name="Imagem 12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2775" y="3168835"/>
              <a:ext cx="172737" cy="187811"/>
            </a:xfrm>
            <a:prstGeom prst="rect">
              <a:avLst/>
            </a:prstGeom>
          </p:spPr>
        </p:pic>
        <p:pic>
          <p:nvPicPr>
            <p:cNvPr id="127" name="Imagem 12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2479" y="3168835"/>
              <a:ext cx="172737" cy="187811"/>
            </a:xfrm>
            <a:prstGeom prst="rect">
              <a:avLst/>
            </a:prstGeom>
          </p:spPr>
        </p:pic>
      </p:grpSp>
      <p:grpSp>
        <p:nvGrpSpPr>
          <p:cNvPr id="128" name="Grupo 127"/>
          <p:cNvGrpSpPr/>
          <p:nvPr/>
        </p:nvGrpSpPr>
        <p:grpSpPr>
          <a:xfrm>
            <a:off x="7673948" y="3878676"/>
            <a:ext cx="592146" cy="187811"/>
            <a:chOff x="10134045" y="3170144"/>
            <a:chExt cx="592146" cy="187811"/>
          </a:xfrm>
        </p:grpSpPr>
        <p:pic>
          <p:nvPicPr>
            <p:cNvPr id="129" name="Imagem 12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4045" y="3170144"/>
              <a:ext cx="172737" cy="187811"/>
            </a:xfrm>
            <a:prstGeom prst="rect">
              <a:avLst/>
            </a:prstGeom>
          </p:spPr>
        </p:pic>
        <p:pic>
          <p:nvPicPr>
            <p:cNvPr id="130" name="Imagem 1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3750" y="3170144"/>
              <a:ext cx="172737" cy="187811"/>
            </a:xfrm>
            <a:prstGeom prst="rect">
              <a:avLst/>
            </a:prstGeom>
          </p:spPr>
        </p:pic>
        <p:pic>
          <p:nvPicPr>
            <p:cNvPr id="131" name="Imagem 1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3454" y="3170144"/>
              <a:ext cx="172737" cy="187811"/>
            </a:xfrm>
            <a:prstGeom prst="rect">
              <a:avLst/>
            </a:prstGeom>
          </p:spPr>
        </p:pic>
      </p:grpSp>
      <p:grpSp>
        <p:nvGrpSpPr>
          <p:cNvPr id="132" name="Grupo 131"/>
          <p:cNvGrpSpPr/>
          <p:nvPr/>
        </p:nvGrpSpPr>
        <p:grpSpPr>
          <a:xfrm>
            <a:off x="5245000" y="3878676"/>
            <a:ext cx="382442" cy="187811"/>
            <a:chOff x="10134045" y="3170144"/>
            <a:chExt cx="382442" cy="187811"/>
          </a:xfrm>
        </p:grpSpPr>
        <p:pic>
          <p:nvPicPr>
            <p:cNvPr id="133" name="Imagem 13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4045" y="3170144"/>
              <a:ext cx="172737" cy="187811"/>
            </a:xfrm>
            <a:prstGeom prst="rect">
              <a:avLst/>
            </a:prstGeom>
          </p:spPr>
        </p:pic>
        <p:pic>
          <p:nvPicPr>
            <p:cNvPr id="134" name="Imagem 1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3750" y="3170144"/>
              <a:ext cx="172737" cy="187811"/>
            </a:xfrm>
            <a:prstGeom prst="rect">
              <a:avLst/>
            </a:prstGeom>
          </p:spPr>
        </p:pic>
      </p:grpSp>
      <p:sp>
        <p:nvSpPr>
          <p:cNvPr id="156" name="CaixaDeTexto 155"/>
          <p:cNvSpPr txBox="1"/>
          <p:nvPr/>
        </p:nvSpPr>
        <p:spPr>
          <a:xfrm>
            <a:off x="5232807" y="4437621"/>
            <a:ext cx="2074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Envio de material biológico*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7" name="Imagem 15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93081" y="4466879"/>
            <a:ext cx="216749" cy="218483"/>
          </a:xfrm>
          <a:prstGeom prst="rect">
            <a:avLst/>
          </a:prstGeom>
        </p:spPr>
      </p:pic>
      <p:sp>
        <p:nvSpPr>
          <p:cNvPr id="158" name="CaixaDeTexto 157"/>
          <p:cNvSpPr txBox="1"/>
          <p:nvPr/>
        </p:nvSpPr>
        <p:spPr>
          <a:xfrm>
            <a:off x="7690594" y="4437621"/>
            <a:ext cx="2074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Envio de material biológico*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9" name="Imagem 15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50868" y="4466879"/>
            <a:ext cx="216749" cy="218483"/>
          </a:xfrm>
          <a:prstGeom prst="rect">
            <a:avLst/>
          </a:prstGeom>
        </p:spPr>
      </p:pic>
      <p:sp>
        <p:nvSpPr>
          <p:cNvPr id="160" name="CaixaDeTexto 159"/>
          <p:cNvSpPr txBox="1"/>
          <p:nvPr/>
        </p:nvSpPr>
        <p:spPr>
          <a:xfrm>
            <a:off x="10136214" y="4437621"/>
            <a:ext cx="2074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Envio de material biológico*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1" name="Imagem 16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96488" y="4466879"/>
            <a:ext cx="216749" cy="218483"/>
          </a:xfrm>
          <a:prstGeom prst="rect">
            <a:avLst/>
          </a:prstGeom>
        </p:spPr>
      </p:pic>
      <p:sp>
        <p:nvSpPr>
          <p:cNvPr id="163" name="Seta para a direita 162"/>
          <p:cNvSpPr/>
          <p:nvPr/>
        </p:nvSpPr>
        <p:spPr>
          <a:xfrm>
            <a:off x="4870368" y="4927654"/>
            <a:ext cx="7313414" cy="768324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Velocidade de entrega</a:t>
            </a:r>
            <a:endParaRPr lang="pt-BR" sz="1400" b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4" name="Grupo 163"/>
          <p:cNvGrpSpPr/>
          <p:nvPr/>
        </p:nvGrpSpPr>
        <p:grpSpPr>
          <a:xfrm>
            <a:off x="205509" y="5857795"/>
            <a:ext cx="1535393" cy="256545"/>
            <a:chOff x="1605475" y="4780054"/>
            <a:chExt cx="1151545" cy="192409"/>
          </a:xfrm>
        </p:grpSpPr>
        <p:pic>
          <p:nvPicPr>
            <p:cNvPr id="165" name="Imagem 16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375" t="26375" r="26375" b="24899"/>
            <a:stretch/>
          </p:blipFill>
          <p:spPr>
            <a:xfrm>
              <a:off x="1605475" y="4832089"/>
              <a:ext cx="108000" cy="111375"/>
            </a:xfrm>
            <a:prstGeom prst="rect">
              <a:avLst/>
            </a:prstGeom>
          </p:spPr>
        </p:pic>
        <p:sp>
          <p:nvSpPr>
            <p:cNvPr id="166" name="CaixaDeTexto 165"/>
            <p:cNvSpPr txBox="1"/>
            <p:nvPr/>
          </p:nvSpPr>
          <p:spPr>
            <a:xfrm>
              <a:off x="1683168" y="4780054"/>
              <a:ext cx="1073852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Quem pode comprar</a:t>
              </a:r>
            </a:p>
          </p:txBody>
        </p:sp>
      </p:grpSp>
      <p:grpSp>
        <p:nvGrpSpPr>
          <p:cNvPr id="167" name="Grupo 166"/>
          <p:cNvGrpSpPr/>
          <p:nvPr/>
        </p:nvGrpSpPr>
        <p:grpSpPr>
          <a:xfrm>
            <a:off x="3196802" y="5857794"/>
            <a:ext cx="1198717" cy="256545"/>
            <a:chOff x="1587475" y="5171492"/>
            <a:chExt cx="899038" cy="192409"/>
          </a:xfrm>
        </p:grpSpPr>
        <p:pic>
          <p:nvPicPr>
            <p:cNvPr id="168" name="Imagem 167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01" b="17801"/>
            <a:stretch/>
          </p:blipFill>
          <p:spPr>
            <a:xfrm>
              <a:off x="1587475" y="5219969"/>
              <a:ext cx="144000" cy="115395"/>
            </a:xfrm>
            <a:prstGeom prst="rect">
              <a:avLst/>
            </a:prstGeom>
          </p:spPr>
        </p:pic>
        <p:sp>
          <p:nvSpPr>
            <p:cNvPr id="169" name="CaixaDeTexto 168"/>
            <p:cNvSpPr txBox="1"/>
            <p:nvPr/>
          </p:nvSpPr>
          <p:spPr>
            <a:xfrm>
              <a:off x="1683168" y="5171492"/>
              <a:ext cx="803345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Limite de peso</a:t>
              </a:r>
            </a:p>
          </p:txBody>
        </p:sp>
      </p:grpSp>
      <p:grpSp>
        <p:nvGrpSpPr>
          <p:cNvPr id="170" name="Grupo 169"/>
          <p:cNvGrpSpPr/>
          <p:nvPr/>
        </p:nvGrpSpPr>
        <p:grpSpPr>
          <a:xfrm>
            <a:off x="1929392" y="5857803"/>
            <a:ext cx="1099176" cy="267816"/>
            <a:chOff x="1569557" y="4975773"/>
            <a:chExt cx="824382" cy="200862"/>
          </a:xfrm>
        </p:grpSpPr>
        <p:pic>
          <p:nvPicPr>
            <p:cNvPr id="171" name="Imagem 17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9557" y="4996635"/>
              <a:ext cx="180000" cy="180000"/>
            </a:xfrm>
            <a:prstGeom prst="rect">
              <a:avLst/>
            </a:prstGeom>
          </p:spPr>
        </p:pic>
        <p:sp>
          <p:nvSpPr>
            <p:cNvPr id="172" name="CaixaDeTexto 171"/>
            <p:cNvSpPr txBox="1"/>
            <p:nvPr/>
          </p:nvSpPr>
          <p:spPr>
            <a:xfrm>
              <a:off x="1683168" y="4975773"/>
              <a:ext cx="710771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Abrangência</a:t>
              </a:r>
            </a:p>
          </p:txBody>
        </p:sp>
      </p:grpSp>
      <p:grpSp>
        <p:nvGrpSpPr>
          <p:cNvPr id="173" name="Grupo 172"/>
          <p:cNvGrpSpPr/>
          <p:nvPr/>
        </p:nvGrpSpPr>
        <p:grpSpPr>
          <a:xfrm>
            <a:off x="4570678" y="5857794"/>
            <a:ext cx="1469671" cy="256545"/>
            <a:chOff x="1605475" y="5367211"/>
            <a:chExt cx="1102253" cy="192409"/>
          </a:xfrm>
        </p:grpSpPr>
        <p:pic>
          <p:nvPicPr>
            <p:cNvPr id="174" name="Imagem 17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475" y="5435885"/>
              <a:ext cx="108000" cy="86400"/>
            </a:xfrm>
            <a:prstGeom prst="rect">
              <a:avLst/>
            </a:prstGeom>
          </p:spPr>
        </p:pic>
        <p:sp>
          <p:nvSpPr>
            <p:cNvPr id="175" name="CaixaDeTexto 174"/>
            <p:cNvSpPr txBox="1"/>
            <p:nvPr/>
          </p:nvSpPr>
          <p:spPr>
            <a:xfrm>
              <a:off x="1683168" y="5367211"/>
              <a:ext cx="1024560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Limite de dimensão</a:t>
              </a:r>
            </a:p>
          </p:txBody>
        </p:sp>
      </p:grpSp>
      <p:grpSp>
        <p:nvGrpSpPr>
          <p:cNvPr id="176" name="Grupo 175"/>
          <p:cNvGrpSpPr/>
          <p:nvPr/>
        </p:nvGrpSpPr>
        <p:grpSpPr>
          <a:xfrm>
            <a:off x="6217643" y="5857793"/>
            <a:ext cx="1833506" cy="256545"/>
            <a:chOff x="1587475" y="5562930"/>
            <a:chExt cx="1375130" cy="192409"/>
          </a:xfrm>
        </p:grpSpPr>
        <p:pic>
          <p:nvPicPr>
            <p:cNvPr id="177" name="Imagem 17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7475" y="5601091"/>
              <a:ext cx="144000" cy="144000"/>
            </a:xfrm>
            <a:prstGeom prst="rect">
              <a:avLst/>
            </a:prstGeom>
          </p:spPr>
        </p:pic>
        <p:sp>
          <p:nvSpPr>
            <p:cNvPr id="178" name="CaixaDeTexto 177"/>
            <p:cNvSpPr txBox="1"/>
            <p:nvPr/>
          </p:nvSpPr>
          <p:spPr>
            <a:xfrm>
              <a:off x="1683168" y="5562930"/>
              <a:ext cx="1279437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Limite de valor declarado</a:t>
              </a:r>
            </a:p>
          </p:txBody>
        </p:sp>
      </p:grpSp>
      <p:grpSp>
        <p:nvGrpSpPr>
          <p:cNvPr id="179" name="Grupo 178"/>
          <p:cNvGrpSpPr/>
          <p:nvPr/>
        </p:nvGrpSpPr>
        <p:grpSpPr>
          <a:xfrm>
            <a:off x="8256229" y="5857793"/>
            <a:ext cx="658331" cy="256545"/>
            <a:chOff x="1601978" y="5760403"/>
            <a:chExt cx="493748" cy="192409"/>
          </a:xfrm>
        </p:grpSpPr>
        <p:pic>
          <p:nvPicPr>
            <p:cNvPr id="180" name="Imagem 17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1978" y="5811575"/>
              <a:ext cx="108000" cy="108000"/>
            </a:xfrm>
            <a:prstGeom prst="rect">
              <a:avLst/>
            </a:prstGeom>
          </p:spPr>
        </p:pic>
        <p:sp>
          <p:nvSpPr>
            <p:cNvPr id="181" name="CaixaDeTexto 180"/>
            <p:cNvSpPr txBox="1"/>
            <p:nvPr/>
          </p:nvSpPr>
          <p:spPr>
            <a:xfrm>
              <a:off x="1690326" y="5760403"/>
              <a:ext cx="405400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Preço</a:t>
              </a:r>
            </a:p>
          </p:txBody>
        </p:sp>
      </p:grpSp>
      <p:grpSp>
        <p:nvGrpSpPr>
          <p:cNvPr id="182" name="Grupo 181"/>
          <p:cNvGrpSpPr/>
          <p:nvPr/>
        </p:nvGrpSpPr>
        <p:grpSpPr>
          <a:xfrm>
            <a:off x="9083833" y="5857795"/>
            <a:ext cx="1340450" cy="256545"/>
            <a:chOff x="8287248" y="4805232"/>
            <a:chExt cx="1005338" cy="192409"/>
          </a:xfrm>
        </p:grpSpPr>
        <p:sp>
          <p:nvSpPr>
            <p:cNvPr id="183" name="CaixaDeTexto 182"/>
            <p:cNvSpPr txBox="1"/>
            <p:nvPr/>
          </p:nvSpPr>
          <p:spPr>
            <a:xfrm>
              <a:off x="8371420" y="4805232"/>
              <a:ext cx="921166" cy="1924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67" dirty="0">
                  <a:latin typeface="Arial" panose="020B0604020202020204" pitchFamily="34" charset="0"/>
                  <a:cs typeface="Arial" panose="020B0604020202020204" pitchFamily="34" charset="0"/>
                </a:rPr>
                <a:t>Prazo de entrega</a:t>
              </a:r>
            </a:p>
          </p:txBody>
        </p:sp>
        <p:pic>
          <p:nvPicPr>
            <p:cNvPr id="184" name="Imagem 18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7248" y="4858954"/>
              <a:ext cx="108000" cy="108000"/>
            </a:xfrm>
            <a:prstGeom prst="rect">
              <a:avLst/>
            </a:prstGeom>
          </p:spPr>
        </p:pic>
      </p:grpSp>
      <p:sp>
        <p:nvSpPr>
          <p:cNvPr id="185" name="CaixaDeTexto 184"/>
          <p:cNvSpPr txBox="1"/>
          <p:nvPr/>
        </p:nvSpPr>
        <p:spPr>
          <a:xfrm>
            <a:off x="10491546" y="5857795"/>
            <a:ext cx="1609736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67" dirty="0" smtClean="0">
                <a:latin typeface="Arial" panose="020B0604020202020204" pitchFamily="34" charset="0"/>
                <a:cs typeface="Arial" panose="020B0604020202020204" pitchFamily="34" charset="0"/>
              </a:rPr>
              <a:t>*Somente com contrato</a:t>
            </a:r>
            <a:endParaRPr lang="pt-BR" sz="10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Título 1"/>
          <p:cNvSpPr txBox="1">
            <a:spLocks/>
          </p:cNvSpPr>
          <p:nvPr/>
        </p:nvSpPr>
        <p:spPr bwMode="auto">
          <a:xfrm>
            <a:off x="6830015" y="215875"/>
            <a:ext cx="4764222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1600" b="1" dirty="0" smtClean="0">
                <a:solidFill>
                  <a:srgbClr val="00416B"/>
                </a:solidFill>
              </a:rPr>
              <a:t>Audiência Pública </a:t>
            </a:r>
            <a:endParaRPr lang="pt-BR" altLang="pt-BR" sz="1600" b="1" dirty="0">
              <a:solidFill>
                <a:srgbClr val="00416B"/>
              </a:solidFill>
            </a:endParaRPr>
          </a:p>
        </p:txBody>
      </p:sp>
      <p:sp>
        <p:nvSpPr>
          <p:cNvPr id="187" name="Título 1"/>
          <p:cNvSpPr txBox="1">
            <a:spLocks/>
          </p:cNvSpPr>
          <p:nvPr/>
        </p:nvSpPr>
        <p:spPr bwMode="auto">
          <a:xfrm>
            <a:off x="175996" y="680737"/>
            <a:ext cx="8596668" cy="449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pt-BR" sz="2400" b="1" dirty="0" smtClean="0">
                <a:solidFill>
                  <a:schemeClr val="tx2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PORTFÓLIO CORREIOS </a:t>
            </a:r>
            <a:endParaRPr lang="pt-BR" sz="2400" b="1" dirty="0">
              <a:solidFill>
                <a:schemeClr val="tx2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85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859587"/>
          </a:xfrm>
          <a:prstGeom prst="rect">
            <a:avLst/>
          </a:prstGeom>
          <a:gradFill flip="none" rotWithShape="1">
            <a:gsLst>
              <a:gs pos="0">
                <a:srgbClr val="F3F3F1"/>
              </a:gs>
              <a:gs pos="100000">
                <a:schemeClr val="bg1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0722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396"/>
          <a:stretch/>
        </p:blipFill>
        <p:spPr bwMode="auto">
          <a:xfrm>
            <a:off x="0" y="6200774"/>
            <a:ext cx="121920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699" y="1684525"/>
            <a:ext cx="5562602" cy="154584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325" y="4480196"/>
            <a:ext cx="2419350" cy="434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14803</TotalTime>
  <Words>428</Words>
  <Application>Microsoft Office PowerPoint</Application>
  <PresentationFormat>Widescreen</PresentationFormat>
  <Paragraphs>106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Trebuchet MS</vt:lpstr>
      <vt:lpstr>Wingdings</vt:lpstr>
      <vt:lpstr>Wingdings 3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Estratégica</dc:title>
  <dc:creator>Fabrizzio Freire de Moura</dc:creator>
  <cp:lastModifiedBy>Bruce Araujo Martins Ferreira</cp:lastModifiedBy>
  <cp:revision>1027</cp:revision>
  <dcterms:created xsi:type="dcterms:W3CDTF">2014-05-02T20:36:19Z</dcterms:created>
  <dcterms:modified xsi:type="dcterms:W3CDTF">2023-09-27T13:27:40Z</dcterms:modified>
</cp:coreProperties>
</file>