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085" r:id="rId2"/>
    <p:sldId id="4205" r:id="rId3"/>
    <p:sldId id="4265" r:id="rId4"/>
    <p:sldId id="4266" r:id="rId5"/>
    <p:sldId id="4267" r:id="rId6"/>
    <p:sldId id="4209" r:id="rId7"/>
    <p:sldId id="4210" r:id="rId8"/>
    <p:sldId id="4213" r:id="rId9"/>
    <p:sldId id="4268" r:id="rId10"/>
    <p:sldId id="4234" r:id="rId11"/>
    <p:sldId id="4269" r:id="rId12"/>
  </p:sldIdLst>
  <p:sldSz cx="9906000" cy="6858000" type="A4"/>
  <p:notesSz cx="10234613" cy="71040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MS PGothic" charset="0"/>
        <a:cs typeface="MS PGothic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MS PGothic" charset="0"/>
        <a:cs typeface="MS PGothic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MS PGothic" charset="0"/>
        <a:cs typeface="MS PGothic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MS PGothic" charset="0"/>
        <a:cs typeface="MS PGothic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1300" b="1" kern="1200">
        <a:solidFill>
          <a:schemeClr val="tx1"/>
        </a:solidFill>
        <a:latin typeface="Arial" charset="0"/>
        <a:ea typeface="MS PGothic" charset="0"/>
        <a:cs typeface="MS PGothic" charset="0"/>
      </a:defRPr>
    </a:lvl6pPr>
    <a:lvl7pPr marL="2743200" algn="l" defTabSz="457200" rtl="0" eaLnBrk="1" latinLnBrk="0" hangingPunct="1">
      <a:defRPr sz="1300" b="1" kern="1200">
        <a:solidFill>
          <a:schemeClr val="tx1"/>
        </a:solidFill>
        <a:latin typeface="Arial" charset="0"/>
        <a:ea typeface="MS PGothic" charset="0"/>
        <a:cs typeface="MS PGothic" charset="0"/>
      </a:defRPr>
    </a:lvl7pPr>
    <a:lvl8pPr marL="3200400" algn="l" defTabSz="457200" rtl="0" eaLnBrk="1" latinLnBrk="0" hangingPunct="1">
      <a:defRPr sz="1300" b="1" kern="1200">
        <a:solidFill>
          <a:schemeClr val="tx1"/>
        </a:solidFill>
        <a:latin typeface="Arial" charset="0"/>
        <a:ea typeface="MS PGothic" charset="0"/>
        <a:cs typeface="MS PGothic" charset="0"/>
      </a:defRPr>
    </a:lvl8pPr>
    <a:lvl9pPr marL="3657600" algn="l" defTabSz="457200" rtl="0" eaLnBrk="1" latinLnBrk="0" hangingPunct="1">
      <a:defRPr sz="1300" b="1" kern="1200">
        <a:solidFill>
          <a:schemeClr val="tx1"/>
        </a:solidFill>
        <a:latin typeface="Arial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92">
          <p15:clr>
            <a:srgbClr val="A4A3A4"/>
          </p15:clr>
        </p15:guide>
        <p15:guide id="2" orient="horz" pos="4065">
          <p15:clr>
            <a:srgbClr val="A4A3A4"/>
          </p15:clr>
        </p15:guide>
        <p15:guide id="3" orient="horz" pos="4133">
          <p15:clr>
            <a:srgbClr val="A4A3A4"/>
          </p15:clr>
        </p15:guide>
        <p15:guide id="4" orient="horz" pos="822">
          <p15:clr>
            <a:srgbClr val="A4A3A4"/>
          </p15:clr>
        </p15:guide>
        <p15:guide id="5" orient="horz" pos="2319">
          <p15:clr>
            <a:srgbClr val="A4A3A4"/>
          </p15:clr>
        </p15:guide>
        <p15:guide id="6" orient="horz" pos="3158">
          <p15:clr>
            <a:srgbClr val="A4A3A4"/>
          </p15:clr>
        </p15:guide>
        <p15:guide id="7" orient="horz" pos="2713">
          <p15:clr>
            <a:srgbClr val="A4A3A4"/>
          </p15:clr>
        </p15:guide>
        <p15:guide id="8" orient="horz" pos="3434">
          <p15:clr>
            <a:srgbClr val="A4A3A4"/>
          </p15:clr>
        </p15:guide>
        <p15:guide id="9" pos="1664">
          <p15:clr>
            <a:srgbClr val="A4A3A4"/>
          </p15:clr>
        </p15:guide>
        <p15:guide id="10" pos="5986">
          <p15:clr>
            <a:srgbClr val="A4A3A4"/>
          </p15:clr>
        </p15:guide>
        <p15:guide id="11" pos="308">
          <p15:clr>
            <a:srgbClr val="A4A3A4"/>
          </p15:clr>
        </p15:guide>
        <p15:guide id="12" pos="376">
          <p15:clr>
            <a:srgbClr val="A4A3A4"/>
          </p15:clr>
        </p15:guide>
        <p15:guide id="13" pos="3160">
          <p15:clr>
            <a:srgbClr val="A4A3A4"/>
          </p15:clr>
        </p15:guide>
        <p15:guide id="14" pos="3360">
          <p15:clr>
            <a:srgbClr val="A4A3A4"/>
          </p15:clr>
        </p15:guide>
        <p15:guide id="15" pos="838">
          <p15:clr>
            <a:srgbClr val="A4A3A4"/>
          </p15:clr>
        </p15:guide>
        <p15:guide id="16" pos="25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62" userDrawn="1">
          <p15:clr>
            <a:srgbClr val="A4A3A4"/>
          </p15:clr>
        </p15:guide>
        <p15:guide id="2" orient="horz" pos="5046" userDrawn="1">
          <p15:clr>
            <a:srgbClr val="A4A3A4"/>
          </p15:clr>
        </p15:guide>
        <p15:guide id="3" pos="1582" userDrawn="1">
          <p15:clr>
            <a:srgbClr val="A4A3A4"/>
          </p15:clr>
        </p15:guide>
        <p15:guide id="4" pos="489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9900"/>
    <a:srgbClr val="99FFCC"/>
    <a:srgbClr val="00FFFF"/>
    <a:srgbClr val="4F7444"/>
    <a:srgbClr val="FFC20E"/>
    <a:srgbClr val="FFFF99"/>
    <a:srgbClr val="8DA8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>
      <p:cViewPr varScale="1">
        <p:scale>
          <a:sx n="63" d="100"/>
          <a:sy n="63" d="100"/>
        </p:scale>
        <p:origin x="270" y="78"/>
      </p:cViewPr>
      <p:guideLst>
        <p:guide orient="horz" pos="2092"/>
        <p:guide orient="horz" pos="4065"/>
        <p:guide orient="horz" pos="4133"/>
        <p:guide orient="horz" pos="822"/>
        <p:guide orient="horz" pos="2319"/>
        <p:guide orient="horz" pos="3158"/>
        <p:guide orient="horz" pos="2713"/>
        <p:guide orient="horz" pos="3434"/>
        <p:guide pos="1664"/>
        <p:guide pos="5986"/>
        <p:guide pos="308"/>
        <p:guide pos="376"/>
        <p:guide pos="3160"/>
        <p:guide pos="3360"/>
        <p:guide pos="838"/>
        <p:guide pos="2564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3893"/>
    </p:cViewPr>
  </p:sorterViewPr>
  <p:notesViewPr>
    <p:cSldViewPr>
      <p:cViewPr>
        <p:scale>
          <a:sx n="100" d="100"/>
          <a:sy n="100" d="100"/>
        </p:scale>
        <p:origin x="-72" y="912"/>
      </p:cViewPr>
      <p:guideLst>
        <p:guide orient="horz" pos="2062"/>
        <p:guide orient="horz" pos="5046"/>
        <p:guide pos="1582"/>
        <p:guide pos="4897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4890" cy="35669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777" tIns="47886" rIns="95777" bIns="47886" numCol="1" anchor="t" anchorCtr="0" compatLnSpc="1">
            <a:prstTxWarp prst="textNoShape">
              <a:avLst/>
            </a:prstTxWarp>
          </a:bodyPr>
          <a:lstStyle>
            <a:lvl1pPr defTabSz="957741">
              <a:defRPr sz="1200" b="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724" y="0"/>
            <a:ext cx="4434890" cy="35669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777" tIns="47886" rIns="95777" bIns="47886" numCol="1" anchor="t" anchorCtr="0" compatLnSpc="1">
            <a:prstTxWarp prst="textNoShape">
              <a:avLst/>
            </a:prstTxWarp>
          </a:bodyPr>
          <a:lstStyle>
            <a:lvl1pPr algn="r" defTabSz="957741">
              <a:defRPr sz="1200" b="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9026"/>
            <a:ext cx="4434890" cy="35503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777" tIns="47886" rIns="95777" bIns="47886" numCol="1" anchor="b" anchorCtr="0" compatLnSpc="1">
            <a:prstTxWarp prst="textNoShape">
              <a:avLst/>
            </a:prstTxWarp>
          </a:bodyPr>
          <a:lstStyle>
            <a:lvl1pPr defTabSz="957741">
              <a:defRPr sz="1200" b="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724" y="6749026"/>
            <a:ext cx="4434890" cy="35503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777" tIns="47886" rIns="95777" bIns="47886" numCol="1" anchor="b" anchorCtr="0" compatLnSpc="1">
            <a:prstTxWarp prst="textNoShape">
              <a:avLst/>
            </a:prstTxWarp>
          </a:bodyPr>
          <a:lstStyle>
            <a:lvl1pPr algn="r" defTabSz="957741">
              <a:defRPr sz="1200" b="0" smtClean="0">
                <a:latin typeface="Times New Roman" charset="0"/>
              </a:defRPr>
            </a:lvl1pPr>
          </a:lstStyle>
          <a:p>
            <a:pPr>
              <a:defRPr/>
            </a:pPr>
            <a:fld id="{21300882-1DC4-494E-85F6-6385C40E28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93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4890" cy="35669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777" tIns="47886" rIns="95777" bIns="47886" numCol="1" anchor="t" anchorCtr="0" compatLnSpc="1">
            <a:prstTxWarp prst="textNoShape">
              <a:avLst/>
            </a:prstTxWarp>
          </a:bodyPr>
          <a:lstStyle>
            <a:lvl1pPr defTabSz="957741">
              <a:defRPr sz="1200" b="0">
                <a:latin typeface="Times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9724" y="0"/>
            <a:ext cx="4434890" cy="35669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777" tIns="47886" rIns="95777" bIns="47886" numCol="1" anchor="t" anchorCtr="0" compatLnSpc="1">
            <a:prstTxWarp prst="textNoShape">
              <a:avLst/>
            </a:prstTxWarp>
          </a:bodyPr>
          <a:lstStyle>
            <a:lvl1pPr algn="r" defTabSz="957741">
              <a:defRPr sz="1200" b="0">
                <a:latin typeface="Times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95638" y="531813"/>
            <a:ext cx="3849687" cy="2667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6471" y="3376173"/>
            <a:ext cx="7501673" cy="319533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777" tIns="47886" rIns="95777" bIns="478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9026"/>
            <a:ext cx="4434890" cy="35503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777" tIns="47886" rIns="95777" bIns="47886" numCol="1" anchor="b" anchorCtr="0" compatLnSpc="1">
            <a:prstTxWarp prst="textNoShape">
              <a:avLst/>
            </a:prstTxWarp>
          </a:bodyPr>
          <a:lstStyle>
            <a:lvl1pPr defTabSz="957741">
              <a:defRPr sz="1200" b="0">
                <a:latin typeface="Times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9724" y="6749026"/>
            <a:ext cx="4434890" cy="35503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5777" tIns="47886" rIns="95777" bIns="47886" numCol="1" anchor="b" anchorCtr="0" compatLnSpc="1">
            <a:prstTxWarp prst="textNoShape">
              <a:avLst/>
            </a:prstTxWarp>
          </a:bodyPr>
          <a:lstStyle>
            <a:lvl1pPr algn="r" defTabSz="957741">
              <a:defRPr sz="1200" b="0" smtClean="0">
                <a:latin typeface="Times" charset="0"/>
              </a:defRPr>
            </a:lvl1pPr>
          </a:lstStyle>
          <a:p>
            <a:pPr>
              <a:defRPr/>
            </a:pPr>
            <a:fld id="{B5A7F3DC-1AFE-A142-87B7-7EFB48BEB9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536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94050" y="531813"/>
            <a:ext cx="3854450" cy="2668587"/>
          </a:xfrm>
          <a:ln/>
        </p:spPr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410655" y="3359582"/>
            <a:ext cx="7485309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111901" indent="-111901" algn="r" defTabSz="969260">
              <a:buSzPct val="120000"/>
            </a:pPr>
            <a:r>
              <a:rPr lang="pt-BR" sz="1100" b="0"/>
              <a:t>Primeiro nível</a:t>
            </a:r>
          </a:p>
          <a:p>
            <a:pPr marL="111901" indent="-111901" algn="r" defTabSz="969260">
              <a:buSzPct val="120000"/>
              <a:buFontTx/>
              <a:buChar char="•"/>
            </a:pPr>
            <a:r>
              <a:rPr lang="pt-BR" sz="1100" b="0"/>
              <a:t>Segundo nível</a:t>
            </a:r>
          </a:p>
          <a:p>
            <a:pPr marL="266588" lvl="1" indent="-153042" algn="r" defTabSz="969260">
              <a:buFontTx/>
              <a:buChar char="–"/>
            </a:pPr>
            <a:r>
              <a:rPr lang="pt-BR" sz="1100" b="0"/>
              <a:t>Terceiro nível</a:t>
            </a:r>
          </a:p>
          <a:p>
            <a:pPr marL="383426" lvl="2" indent="-113547" algn="r" defTabSz="969260">
              <a:buSzPct val="89000"/>
              <a:buFontTx/>
              <a:buChar char="•"/>
            </a:pPr>
            <a:r>
              <a:rPr lang="pt-BR" sz="1100" b="0"/>
              <a:t>Quarto nível</a:t>
            </a:r>
          </a:p>
          <a:p>
            <a:pPr marL="508492" lvl="3" indent="-121775" algn="r" defTabSz="969260">
              <a:buSzPct val="90000"/>
              <a:buFontTx/>
              <a:buChar char="–"/>
            </a:pPr>
            <a:r>
              <a:rPr lang="pt-BR" sz="1100" b="0"/>
              <a:t>Quinto nível</a:t>
            </a:r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  <a:p>
            <a:pPr marL="508492" lvl="3" indent="-121775" algn="r" defTabSz="969260">
              <a:buSzPct val="90000"/>
              <a:buFontTx/>
              <a:buChar char="–"/>
            </a:pPr>
            <a:endParaRPr lang="pt-BR" sz="1100" b="0"/>
          </a:p>
        </p:txBody>
      </p:sp>
    </p:spTree>
    <p:extLst>
      <p:ext uri="{BB962C8B-B14F-4D97-AF65-F5344CB8AC3E}">
        <p14:creationId xmlns:p14="http://schemas.microsoft.com/office/powerpoint/2010/main" val="38977879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7"/>
          <p:cNvSpPr txBox="1">
            <a:spLocks noGrp="1" noChangeArrowheads="1"/>
          </p:cNvSpPr>
          <p:nvPr/>
        </p:nvSpPr>
        <p:spPr bwMode="auto">
          <a:xfrm>
            <a:off x="5801361" y="6749026"/>
            <a:ext cx="4433253" cy="35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7" tIns="47852" rIns="95707" bIns="47852" anchor="b"/>
          <a:lstStyle>
            <a:lvl1pPr defTabSz="922338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defTabSz="922338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defTabSz="922338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defTabSz="922338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defTabSz="922338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/>
            <a:fld id="{D69DA78D-D6C7-3045-983D-3F6B0D1B513A}" type="slidenum">
              <a:rPr lang="pt-BR" sz="1200" b="0">
                <a:latin typeface="Times" charset="0"/>
              </a:rPr>
              <a:pPr algn="r"/>
              <a:t>10</a:t>
            </a:fld>
            <a:endParaRPr lang="pt-BR" sz="1200" b="0">
              <a:latin typeface="Times" charset="0"/>
            </a:endParaRPr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95638" y="531813"/>
            <a:ext cx="3851275" cy="2667000"/>
          </a:xfrm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707" tIns="47852" rIns="95707" bIns="47852"/>
          <a:lstStyle/>
          <a:p>
            <a:endParaRPr lang="pt-BR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7542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altLang="pt-BR">
              <a:latin typeface="Times" panose="02020603050405020304" pitchFamily="18" charset="0"/>
            </a:endParaRPr>
          </a:p>
        </p:txBody>
      </p:sp>
      <p:sp>
        <p:nvSpPr>
          <p:cNvPr id="10244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6096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70142" indent="-296208" defTabSz="956096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84834" indent="-236967" defTabSz="956096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58767" indent="-236967" defTabSz="956096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32701" indent="-236967" defTabSz="956096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606634" indent="-236967" defTabSz="95609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080568" indent="-236967" defTabSz="95609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554501" indent="-236967" defTabSz="95609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028435" indent="-236967" defTabSz="95609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D430270-3B1C-49E5-A7F4-D39C518CB71B}" type="slidenum">
              <a:rPr lang="pt-BR" altLang="pt-BR" smtClean="0">
                <a:ea typeface="MS PGothic" panose="020B0600070205080204" pitchFamily="34" charset="-128"/>
              </a:rPr>
              <a:pPr>
                <a:spcBef>
                  <a:spcPct val="0"/>
                </a:spcBef>
              </a:pPr>
              <a:t>11</a:t>
            </a:fld>
            <a:endParaRPr lang="pt-BR" altLang="pt-BR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6356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63588" y="801688"/>
            <a:ext cx="5799137" cy="4016375"/>
          </a:xfrm>
          <a:ln/>
        </p:spPr>
      </p:sp>
      <p:sp>
        <p:nvSpPr>
          <p:cNvPr id="122883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pt-BR"/>
          </a:p>
        </p:txBody>
      </p:sp>
      <p:sp>
        <p:nvSpPr>
          <p:cNvPr id="122884" name="Espaço Reservado para Número de Slide 3"/>
          <p:cNvSpPr txBox="1">
            <a:spLocks noGrp="1"/>
          </p:cNvSpPr>
          <p:nvPr/>
        </p:nvSpPr>
        <p:spPr bwMode="auto">
          <a:xfrm>
            <a:off x="4148505" y="10160039"/>
            <a:ext cx="3174792" cy="535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26" tIns="47913" rIns="95826" bIns="47913" anchor="b"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fld id="{F0A16C05-F43D-4FED-B1AC-1C019C76E381}" type="slidenum">
              <a:rPr lang="pt-BR" altLang="pt-BR" sz="1300">
                <a:solidFill>
                  <a:srgbClr val="000000"/>
                </a:solidFill>
                <a:latin typeface="Times" panose="02020603050405020304" pitchFamily="18" charset="0"/>
              </a:rPr>
              <a:pPr algn="r">
                <a:spcBef>
                  <a:spcPct val="0"/>
                </a:spcBef>
              </a:pPr>
              <a:t>2</a:t>
            </a:fld>
            <a:endParaRPr lang="pt-BR" altLang="pt-BR" sz="1300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618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496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574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418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319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38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4441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63588" y="801688"/>
            <a:ext cx="5799137" cy="4016375"/>
          </a:xfrm>
          <a:ln/>
        </p:spPr>
      </p:sp>
      <p:sp>
        <p:nvSpPr>
          <p:cNvPr id="122883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pt-BR"/>
          </a:p>
        </p:txBody>
      </p:sp>
      <p:sp>
        <p:nvSpPr>
          <p:cNvPr id="122884" name="Espaço Reservado para Número de Slide 3"/>
          <p:cNvSpPr txBox="1">
            <a:spLocks noGrp="1"/>
          </p:cNvSpPr>
          <p:nvPr/>
        </p:nvSpPr>
        <p:spPr bwMode="auto">
          <a:xfrm>
            <a:off x="4148505" y="10160039"/>
            <a:ext cx="3174792" cy="535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26" tIns="47913" rIns="95826" bIns="47913" anchor="b"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fld id="{F0A16C05-F43D-4FED-B1AC-1C019C76E381}" type="slidenum">
              <a:rPr lang="pt-BR" altLang="pt-BR" sz="1300">
                <a:solidFill>
                  <a:srgbClr val="000000"/>
                </a:solidFill>
                <a:latin typeface="Times" panose="02020603050405020304" pitchFamily="18" charset="0"/>
              </a:rPr>
              <a:pPr algn="r">
                <a:spcBef>
                  <a:spcPct val="0"/>
                </a:spcBef>
              </a:pPr>
              <a:t>9</a:t>
            </a:fld>
            <a:endParaRPr lang="pt-BR" altLang="pt-BR" sz="1300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625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x-none"/>
              <a:t>Click to edit Master subtitle style</a:t>
            </a:r>
            <a:endParaRPr lang="pt-BR"/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0FDEA-3369-0B41-9490-9ABF0A9551E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996134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6326C-E1B4-7D4B-ADAF-F426D42700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730085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9509B-0903-7F4D-8EF8-39FE86A8B1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0340869"/>
      </p:ext>
    </p:extLst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Gráfico 2"/>
          <p:cNvSpPr>
            <a:spLocks noGrp="1"/>
          </p:cNvSpPr>
          <p:nvPr>
            <p:ph type="cha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noProof="0"/>
              <a:t>Click icon to add chart</a:t>
            </a:r>
            <a:endParaRPr lang="pt-BR" noProof="0"/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7E332-C41B-BE46-A940-D88756F69AD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314223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3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35A3C-DF2A-BE4D-9F28-8F14A238D6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1436599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94FAA-A1A4-5B4E-AF9A-EA62E7D71B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8276900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70891-193F-5C45-824B-694EB1F799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8791565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C7F76-16A8-864E-A74B-2B07AD4D74B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376790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7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B07ED-257B-4343-80D6-9B503828486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1613962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1B8D6-11EC-E340-88BB-E86FE455743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337670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2F956-253E-9046-AE38-37D0F647558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212906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BCEAF-8471-124B-9FF6-D7A94317FB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9285663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x-none" noProof="0"/>
              <a:t>Drag picture to placeholder or click icon to add</a:t>
            </a:r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Rectangle 7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585BE-FD40-E341-8F11-3D04C5D36D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566718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Rectangle 7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86900" y="648017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Verdana" charset="0"/>
              </a:defRPr>
            </a:lvl1pPr>
          </a:lstStyle>
          <a:p>
            <a:pPr>
              <a:defRPr/>
            </a:pPr>
            <a:fld id="{32701647-1440-FB43-8EA3-E3B2183444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27" name="Picture 86" descr="header4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9171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ransition advClick="0"/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rgbClr val="FFCC00"/>
        </a:buClr>
        <a:defRPr sz="1600" b="1">
          <a:solidFill>
            <a:schemeClr val="bg2"/>
          </a:solidFill>
          <a:latin typeface="+mj-lt"/>
          <a:ea typeface="MS PGothic" pitchFamily="34" charset="-128"/>
          <a:cs typeface="MS PGothic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rgbClr val="FFCC00"/>
        </a:buClr>
        <a:defRPr sz="1600" b="1">
          <a:solidFill>
            <a:schemeClr val="bg2"/>
          </a:solidFill>
          <a:latin typeface="Arial" charset="0"/>
          <a:ea typeface="MS PGothic" pitchFamily="34" charset="-128"/>
          <a:cs typeface="MS PGothic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rgbClr val="FFCC00"/>
        </a:buClr>
        <a:defRPr sz="1600" b="1">
          <a:solidFill>
            <a:schemeClr val="bg2"/>
          </a:solidFill>
          <a:latin typeface="Arial" charset="0"/>
          <a:ea typeface="MS PGothic" pitchFamily="34" charset="-128"/>
          <a:cs typeface="MS PGothic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rgbClr val="FFCC00"/>
        </a:buClr>
        <a:defRPr sz="1600" b="1">
          <a:solidFill>
            <a:schemeClr val="bg2"/>
          </a:solidFill>
          <a:latin typeface="Arial" charset="0"/>
          <a:ea typeface="MS PGothic" pitchFamily="34" charset="-128"/>
          <a:cs typeface="MS PGothic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rgbClr val="FFCC00"/>
        </a:buClr>
        <a:defRPr sz="1600" b="1">
          <a:solidFill>
            <a:schemeClr val="bg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rgbClr val="FFCC00"/>
        </a:buClr>
        <a:defRPr sz="1600" b="1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rgbClr val="FFCC00"/>
        </a:buClr>
        <a:defRPr sz="1600" b="1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rgbClr val="FFCC00"/>
        </a:buClr>
        <a:defRPr sz="1600" b="1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rgbClr val="FFCC00"/>
        </a:buClr>
        <a:defRPr sz="1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tabLst>
          <a:tab pos="552450" algn="l"/>
          <a:tab pos="1333500" algn="l"/>
          <a:tab pos="4191000" algn="l"/>
        </a:tabLst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169863" indent="-152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SzPct val="120000"/>
        <a:buChar char="•"/>
        <a:tabLst>
          <a:tab pos="552450" algn="l"/>
          <a:tab pos="1333500" algn="l"/>
          <a:tab pos="4191000" algn="l"/>
        </a:tabLst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357188" indent="-185738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Char char="–"/>
        <a:tabLst>
          <a:tab pos="552450" algn="l"/>
          <a:tab pos="1333500" algn="l"/>
          <a:tab pos="4191000" algn="l"/>
        </a:tabLst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495300" indent="-136525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SzPct val="89000"/>
        <a:buChar char="•"/>
        <a:tabLst>
          <a:tab pos="552450" algn="l"/>
          <a:tab pos="1333500" algn="l"/>
          <a:tab pos="4191000" algn="l"/>
        </a:tabLst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692150" indent="-176213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SzPct val="90000"/>
        <a:buChar char="–"/>
        <a:tabLst>
          <a:tab pos="552450" algn="l"/>
          <a:tab pos="1333500" algn="l"/>
          <a:tab pos="4191000" algn="l"/>
        </a:tabLst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1149350" indent="-176213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SzPct val="90000"/>
        <a:buChar char="–"/>
        <a:tabLst>
          <a:tab pos="552450" algn="l"/>
          <a:tab pos="1333500" algn="l"/>
          <a:tab pos="4191000" algn="l"/>
        </a:tabLst>
        <a:defRPr sz="1600">
          <a:solidFill>
            <a:schemeClr val="tx1"/>
          </a:solidFill>
          <a:latin typeface="+mn-lt"/>
        </a:defRPr>
      </a:lvl6pPr>
      <a:lvl7pPr marL="1606550" indent="-176213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SzPct val="90000"/>
        <a:buChar char="–"/>
        <a:tabLst>
          <a:tab pos="552450" algn="l"/>
          <a:tab pos="1333500" algn="l"/>
          <a:tab pos="4191000" algn="l"/>
        </a:tabLst>
        <a:defRPr sz="1600">
          <a:solidFill>
            <a:schemeClr val="tx1"/>
          </a:solidFill>
          <a:latin typeface="+mn-lt"/>
        </a:defRPr>
      </a:lvl7pPr>
      <a:lvl8pPr marL="2063750" indent="-176213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SzPct val="90000"/>
        <a:buChar char="–"/>
        <a:tabLst>
          <a:tab pos="552450" algn="l"/>
          <a:tab pos="1333500" algn="l"/>
          <a:tab pos="4191000" algn="l"/>
        </a:tabLst>
        <a:defRPr sz="1600">
          <a:solidFill>
            <a:schemeClr val="tx1"/>
          </a:solidFill>
          <a:latin typeface="+mn-lt"/>
        </a:defRPr>
      </a:lvl8pPr>
      <a:lvl9pPr marL="2520950" indent="-176213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buSzPct val="90000"/>
        <a:buChar char="–"/>
        <a:tabLst>
          <a:tab pos="552450" algn="l"/>
          <a:tab pos="1333500" algn="l"/>
          <a:tab pos="4191000" algn="l"/>
        </a:tabLst>
        <a:defRPr sz="16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7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704B932D-BA8D-0847-BF1C-868B4BFD0731}" type="slidenum">
              <a:rPr lang="pt-BR" sz="1000">
                <a:latin typeface="Verdana" charset="0"/>
              </a:rPr>
              <a:pPr/>
              <a:t>1</a:t>
            </a:fld>
            <a:endParaRPr lang="pt-BR" sz="1000">
              <a:latin typeface="Verdana" charset="0"/>
            </a:endParaRPr>
          </a:p>
        </p:txBody>
      </p:sp>
      <p:sp>
        <p:nvSpPr>
          <p:cNvPr id="18434" name="Rectangle 77"/>
          <p:cNvSpPr txBox="1">
            <a:spLocks noGrp="1" noChangeArrowheads="1"/>
          </p:cNvSpPr>
          <p:nvPr/>
        </p:nvSpPr>
        <p:spPr bwMode="auto">
          <a:xfrm>
            <a:off x="9309100" y="650557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/>
            <a:fld id="{0A0937EE-E753-8C42-8343-7EC830C8522B}" type="slidenum">
              <a:rPr lang="pt-BR" sz="1000">
                <a:solidFill>
                  <a:srgbClr val="DADB8D"/>
                </a:solidFill>
                <a:latin typeface="Verdana" charset="0"/>
              </a:rPr>
              <a:pPr algn="ctr"/>
              <a:t>1</a:t>
            </a:fld>
            <a:endParaRPr lang="pt-BR" sz="1000">
              <a:solidFill>
                <a:srgbClr val="DADB8D"/>
              </a:solidFill>
              <a:latin typeface="Verdana" charset="0"/>
            </a:endParaRPr>
          </a:p>
        </p:txBody>
      </p:sp>
      <p:pic>
        <p:nvPicPr>
          <p:cNvPr id="18435" name="Picture 2" descr="capa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3959225" y="6427788"/>
            <a:ext cx="594677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r>
              <a:rPr lang="pt-BR" sz="800">
                <a:solidFill>
                  <a:srgbClr val="6F864A"/>
                </a:solidFill>
              </a:rPr>
              <a:t>O conteúdo deste relatório foi produzido pelo Instituto Acende Brasil. Sua reprodução total ou parcial é proibida.</a:t>
            </a:r>
            <a:endParaRPr lang="en-US" sz="800" b="0">
              <a:solidFill>
                <a:srgbClr val="6F864A"/>
              </a:solidFill>
            </a:endParaRP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3944938" y="1758950"/>
            <a:ext cx="579437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/>
            <a:endParaRPr lang="pt-BR" sz="1400" dirty="0">
              <a:solidFill>
                <a:srgbClr val="424F2C"/>
              </a:solidFill>
              <a:latin typeface="Verdana" charset="0"/>
            </a:endParaRPr>
          </a:p>
          <a:p>
            <a:pPr algn="r"/>
            <a:endParaRPr lang="pt-BR" sz="1400" dirty="0">
              <a:solidFill>
                <a:srgbClr val="424F2C"/>
              </a:solidFill>
              <a:latin typeface="Verdana" charset="0"/>
            </a:endParaRPr>
          </a:p>
          <a:p>
            <a:pPr algn="r"/>
            <a:endParaRPr lang="pt-BR" sz="1400" dirty="0">
              <a:solidFill>
                <a:srgbClr val="424F2C"/>
              </a:solidFill>
              <a:latin typeface="Verdana" charset="0"/>
            </a:endParaRPr>
          </a:p>
          <a:p>
            <a:pPr algn="r"/>
            <a:endParaRPr lang="pt-BR" sz="1400" dirty="0">
              <a:solidFill>
                <a:srgbClr val="424F2C"/>
              </a:solidFill>
              <a:latin typeface="Verdana" charset="0"/>
            </a:endParaRPr>
          </a:p>
          <a:p>
            <a:pPr algn="r"/>
            <a:endParaRPr lang="pt-BR" sz="1400" dirty="0">
              <a:solidFill>
                <a:srgbClr val="424F2C"/>
              </a:solidFill>
              <a:latin typeface="Verdana" charset="0"/>
            </a:endParaRPr>
          </a:p>
          <a:p>
            <a:pPr algn="r"/>
            <a:endParaRPr lang="pt-BR" sz="1400" dirty="0">
              <a:solidFill>
                <a:srgbClr val="424F2C"/>
              </a:solidFill>
              <a:latin typeface="Verdana" charset="0"/>
            </a:endParaRPr>
          </a:p>
          <a:p>
            <a:pPr algn="r"/>
            <a:endParaRPr lang="pt-BR" sz="1400" dirty="0">
              <a:solidFill>
                <a:srgbClr val="424F2C"/>
              </a:solidFill>
              <a:latin typeface="Verdana" charset="0"/>
            </a:endParaRPr>
          </a:p>
          <a:p>
            <a:r>
              <a:rPr lang="pt-BR" sz="2000" dirty="0">
                <a:solidFill>
                  <a:srgbClr val="006600"/>
                </a:solidFill>
                <a:latin typeface="Verdana" charset="0"/>
              </a:rPr>
              <a:t>Audiência Pública</a:t>
            </a:r>
          </a:p>
          <a:p>
            <a:r>
              <a:rPr lang="pt-BR" sz="2000" dirty="0">
                <a:solidFill>
                  <a:srgbClr val="006600"/>
                </a:solidFill>
                <a:latin typeface="Verdana" charset="0"/>
              </a:rPr>
              <a:t>Medida Provisória 735</a:t>
            </a:r>
            <a:endParaRPr lang="pt-BR" sz="2000" dirty="0">
              <a:solidFill>
                <a:srgbClr val="424F2C"/>
              </a:solidFill>
              <a:latin typeface="Verdana" charset="0"/>
            </a:endParaRPr>
          </a:p>
          <a:p>
            <a:endParaRPr lang="pt-BR" sz="2000" dirty="0">
              <a:solidFill>
                <a:srgbClr val="424F2C"/>
              </a:solidFill>
              <a:latin typeface="Verdana" charset="0"/>
            </a:endParaRPr>
          </a:p>
          <a:p>
            <a:endParaRPr lang="pt-BR" sz="2000" dirty="0">
              <a:solidFill>
                <a:srgbClr val="424F2C"/>
              </a:solidFill>
              <a:latin typeface="Verdana" charset="0"/>
            </a:endParaRPr>
          </a:p>
          <a:p>
            <a:r>
              <a:rPr lang="pt-BR" sz="2000" b="0" dirty="0">
                <a:solidFill>
                  <a:srgbClr val="424F2C"/>
                </a:solidFill>
                <a:latin typeface="Verdana" charset="0"/>
              </a:rPr>
              <a:t>Comissão Mista do Congresso</a:t>
            </a:r>
          </a:p>
          <a:p>
            <a:endParaRPr lang="pt-BR" sz="1800" b="0" dirty="0">
              <a:solidFill>
                <a:srgbClr val="424F2C"/>
              </a:solidFill>
              <a:latin typeface="Verdana" charset="0"/>
            </a:endParaRPr>
          </a:p>
          <a:p>
            <a:r>
              <a:rPr lang="pt-BR" sz="1800" b="0" dirty="0">
                <a:solidFill>
                  <a:srgbClr val="424F2C"/>
                </a:solidFill>
                <a:latin typeface="Verdana" charset="0"/>
              </a:rPr>
              <a:t>31 de agosto de 2016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77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BAE63ECD-8C5F-8E4E-82AD-11CF0A39D107}" type="slidenum">
              <a:rPr lang="pt-BR" sz="1000">
                <a:latin typeface="Verdana" charset="0"/>
              </a:rPr>
              <a:pPr/>
              <a:t>10</a:t>
            </a:fld>
            <a:endParaRPr lang="pt-BR" sz="1000">
              <a:latin typeface="Verdana" charset="0"/>
            </a:endParaRPr>
          </a:p>
        </p:txBody>
      </p:sp>
      <p:sp>
        <p:nvSpPr>
          <p:cNvPr id="122882" name="Slide Number Placeholder 2"/>
          <p:cNvSpPr txBox="1">
            <a:spLocks noGrp="1"/>
          </p:cNvSpPr>
          <p:nvPr/>
        </p:nvSpPr>
        <p:spPr bwMode="auto">
          <a:xfrm>
            <a:off x="9537700" y="650557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/>
            <a:fld id="{716C3975-795B-6641-B414-DE567795CE27}" type="slidenum">
              <a:rPr lang="pt-BR" sz="1000">
                <a:solidFill>
                  <a:srgbClr val="DADB8D"/>
                </a:solidFill>
                <a:latin typeface="Verdana" charset="0"/>
              </a:rPr>
              <a:pPr algn="ctr"/>
              <a:t>10</a:t>
            </a:fld>
            <a:endParaRPr lang="pt-BR" sz="1000">
              <a:solidFill>
                <a:srgbClr val="DADB8D"/>
              </a:solidFill>
              <a:latin typeface="Verdana" charset="0"/>
            </a:endParaRPr>
          </a:p>
        </p:txBody>
      </p:sp>
      <p:sp>
        <p:nvSpPr>
          <p:cNvPr id="122883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95300" y="511175"/>
            <a:ext cx="8915400" cy="90646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54000" rIns="90000" bIns="54000"/>
          <a:lstStyle/>
          <a:p>
            <a:r>
              <a:rPr lang="pt-BR">
                <a:latin typeface="Arial" charset="0"/>
                <a:ea typeface="MS PGothic" charset="0"/>
              </a:rPr>
              <a:t>Sobre o Instituto Acende Brasil </a:t>
            </a:r>
          </a:p>
        </p:txBody>
      </p:sp>
      <p:sp>
        <p:nvSpPr>
          <p:cNvPr id="122884" name="TextBox 22"/>
          <p:cNvSpPr txBox="1">
            <a:spLocks noChangeArrowheads="1"/>
          </p:cNvSpPr>
          <p:nvPr/>
        </p:nvSpPr>
        <p:spPr bwMode="auto">
          <a:xfrm>
            <a:off x="428625" y="1606550"/>
            <a:ext cx="7832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>
              <a:lnSpc>
                <a:spcPts val="1600"/>
              </a:lnSpc>
            </a:pPr>
            <a:r>
              <a:rPr lang="en-US" sz="1200" b="0">
                <a:solidFill>
                  <a:srgbClr val="424F2C"/>
                </a:solidFill>
                <a:latin typeface="Verdana" charset="0"/>
              </a:rPr>
              <a:t>O Instituto Acende Brasil é um Centro de Estudos que visa a aumentar o grau de Transparência e Sustentabilidade do Setor Elétrico Brasileiro.  Para atingir este objetivo, adotamos a abordagem de Observatório do Setor Elétrico e estudamos as seguintes dimensões:</a:t>
            </a:r>
          </a:p>
        </p:txBody>
      </p:sp>
      <p:pic>
        <p:nvPicPr>
          <p:cNvPr id="122885" name="Picture 13" descr="slide_0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0"/>
            <a:ext cx="9934576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853110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tângulo 4"/>
          <p:cNvSpPr>
            <a:spLocks noChangeArrowheads="1"/>
          </p:cNvSpPr>
          <p:nvPr/>
        </p:nvSpPr>
        <p:spPr bwMode="auto">
          <a:xfrm>
            <a:off x="487363" y="2449513"/>
            <a:ext cx="9091612" cy="39751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/>
          </a:p>
        </p:txBody>
      </p:sp>
      <p:sp>
        <p:nvSpPr>
          <p:cNvPr id="9219" name="Pentágono 1"/>
          <p:cNvSpPr>
            <a:spLocks noChangeArrowheads="1"/>
          </p:cNvSpPr>
          <p:nvPr/>
        </p:nvSpPr>
        <p:spPr bwMode="auto">
          <a:xfrm>
            <a:off x="769938" y="2919413"/>
            <a:ext cx="3694112" cy="3211512"/>
          </a:xfrm>
          <a:prstGeom prst="homePlate">
            <a:avLst>
              <a:gd name="adj" fmla="val 14597"/>
            </a:avLst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/>
          </a:p>
        </p:txBody>
      </p:sp>
      <p:sp>
        <p:nvSpPr>
          <p:cNvPr id="9220" name="Pentágono 7"/>
          <p:cNvSpPr>
            <a:spLocks noChangeArrowheads="1"/>
          </p:cNvSpPr>
          <p:nvPr/>
        </p:nvSpPr>
        <p:spPr bwMode="auto">
          <a:xfrm rot="10800000">
            <a:off x="5700713" y="2919413"/>
            <a:ext cx="3694112" cy="3211512"/>
          </a:xfrm>
          <a:prstGeom prst="homePlate">
            <a:avLst>
              <a:gd name="adj" fmla="val 14597"/>
            </a:avLst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/>
          </a:p>
        </p:txBody>
      </p:sp>
      <p:sp>
        <p:nvSpPr>
          <p:cNvPr id="9221" name="Rectangle 83"/>
          <p:cNvSpPr>
            <a:spLocks noChangeArrowheads="1"/>
          </p:cNvSpPr>
          <p:nvPr/>
        </p:nvSpPr>
        <p:spPr bwMode="auto">
          <a:xfrm>
            <a:off x="442913" y="-14288"/>
            <a:ext cx="7456487" cy="942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54000" rIns="90000" bIns="54000" anchor="ctr"/>
          <a:lstStyle>
            <a:lvl1pPr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>
                <a:srgbClr val="FFCC00"/>
              </a:buClr>
            </a:pPr>
            <a:r>
              <a:rPr lang="en-US" altLang="pt-BR" sz="1800" dirty="0" err="1">
                <a:solidFill>
                  <a:srgbClr val="424F2C"/>
                </a:solidFill>
                <a:latin typeface="Verdana" panose="020B0604030504040204" pitchFamily="34" charset="0"/>
              </a:rPr>
              <a:t>Sobre</a:t>
            </a:r>
            <a:r>
              <a:rPr lang="en-US" altLang="pt-BR" sz="1800" dirty="0">
                <a:solidFill>
                  <a:srgbClr val="424F2C"/>
                </a:solidFill>
                <a:latin typeface="Verdana" panose="020B0604030504040204" pitchFamily="34" charset="0"/>
              </a:rPr>
              <a:t> o </a:t>
            </a:r>
            <a:r>
              <a:rPr lang="en-US" altLang="pt-BR" sz="1800" dirty="0" err="1">
                <a:solidFill>
                  <a:srgbClr val="424F2C"/>
                </a:solidFill>
                <a:latin typeface="Verdana" panose="020B0604030504040204" pitchFamily="34" charset="0"/>
              </a:rPr>
              <a:t>Instituto</a:t>
            </a:r>
            <a:r>
              <a:rPr lang="en-US" altLang="pt-BR" sz="1800" dirty="0">
                <a:solidFill>
                  <a:srgbClr val="424F2C"/>
                </a:solidFill>
                <a:latin typeface="Verdana" panose="020B0604030504040204" pitchFamily="34" charset="0"/>
              </a:rPr>
              <a:t> </a:t>
            </a:r>
            <a:r>
              <a:rPr lang="en-US" altLang="pt-BR" sz="1800" dirty="0" err="1">
                <a:solidFill>
                  <a:srgbClr val="424F2C"/>
                </a:solidFill>
                <a:latin typeface="Verdana" panose="020B0604030504040204" pitchFamily="34" charset="0"/>
              </a:rPr>
              <a:t>Acende</a:t>
            </a:r>
            <a:r>
              <a:rPr lang="en-US" altLang="pt-BR" sz="1800" dirty="0">
                <a:solidFill>
                  <a:srgbClr val="424F2C"/>
                </a:solidFill>
                <a:latin typeface="Verdana" panose="020B0604030504040204" pitchFamily="34" charset="0"/>
              </a:rPr>
              <a:t> </a:t>
            </a:r>
            <a:r>
              <a:rPr lang="en-US" altLang="pt-BR" sz="1800" dirty="0" err="1">
                <a:solidFill>
                  <a:srgbClr val="424F2C"/>
                </a:solidFill>
                <a:latin typeface="Verdana" panose="020B0604030504040204" pitchFamily="34" charset="0"/>
              </a:rPr>
              <a:t>Brasil</a:t>
            </a:r>
            <a:endParaRPr lang="en-US" altLang="pt-BR" sz="1800" i="1" dirty="0">
              <a:solidFill>
                <a:srgbClr val="424F2C"/>
              </a:solidFill>
              <a:latin typeface="Verdana" panose="020B0604030504040204" pitchFamily="34" charset="0"/>
            </a:endParaRPr>
          </a:p>
        </p:txBody>
      </p:sp>
      <p:sp>
        <p:nvSpPr>
          <p:cNvPr id="9222" name="Espaço Reservado para Número de Slide 4"/>
          <p:cNvSpPr>
            <a:spLocks noGrp="1"/>
          </p:cNvSpPr>
          <p:nvPr>
            <p:ph type="sldNum" sz="quarter" idx="10"/>
          </p:nvPr>
        </p:nvSpPr>
        <p:spPr>
          <a:xfrm>
            <a:off x="9531350" y="6532563"/>
            <a:ext cx="381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B761A2-769B-4AC9-9897-A2A6D8498CFE}" type="slidenum">
              <a:rPr lang="pt-BR" altLang="pt-BR" sz="1000" smtClean="0">
                <a:solidFill>
                  <a:srgbClr val="DADB8D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pPr/>
              <a:t>11</a:t>
            </a:fld>
            <a:endParaRPr lang="pt-BR" altLang="pt-BR" sz="1000" b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9223" name="Retângulo 28"/>
          <p:cNvSpPr>
            <a:spLocks noChangeArrowheads="1"/>
          </p:cNvSpPr>
          <p:nvPr/>
        </p:nvSpPr>
        <p:spPr bwMode="auto">
          <a:xfrm>
            <a:off x="812540" y="2960948"/>
            <a:ext cx="3336926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Treinamento</a:t>
            </a:r>
            <a:r>
              <a:rPr lang="en-US" altLang="pt-BR" sz="1600" b="0" dirty="0">
                <a:latin typeface="Verdana" panose="020B0604030504040204" pitchFamily="34" charset="0"/>
              </a:rPr>
              <a:t>	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Consultoria</a:t>
            </a: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Projetos</a:t>
            </a:r>
            <a:r>
              <a:rPr lang="en-US" altLang="pt-BR" sz="1600" b="0" dirty="0">
                <a:latin typeface="Verdana" panose="020B0604030504040204" pitchFamily="34" charset="0"/>
              </a:rPr>
              <a:t> de P&amp;D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Estudos</a:t>
            </a:r>
            <a:r>
              <a:rPr lang="en-US" altLang="pt-BR" sz="1600" b="0" dirty="0">
                <a:latin typeface="Verdana" panose="020B0604030504040204" pitchFamily="34" charset="0"/>
              </a:rPr>
              <a:t> &amp; </a:t>
            </a:r>
            <a:r>
              <a:rPr lang="en-US" altLang="pt-BR" sz="1600" b="0" dirty="0" err="1">
                <a:latin typeface="Verdana" panose="020B0604030504040204" pitchFamily="34" charset="0"/>
              </a:rPr>
              <a:t>Análises</a:t>
            </a: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Informe</a:t>
            </a:r>
            <a:r>
              <a:rPr lang="en-US" altLang="pt-BR" sz="1600" b="0" dirty="0">
                <a:latin typeface="Verdana" panose="020B0604030504040204" pitchFamily="34" charset="0"/>
              </a:rPr>
              <a:t> </a:t>
            </a:r>
            <a:r>
              <a:rPr lang="en-US" altLang="pt-BR" sz="1600" b="0" dirty="0" err="1">
                <a:latin typeface="Verdana" panose="020B0604030504040204" pitchFamily="34" charset="0"/>
              </a:rPr>
              <a:t>Político-Regulatório</a:t>
            </a: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Selo</a:t>
            </a:r>
            <a:r>
              <a:rPr lang="en-US" altLang="pt-BR" sz="1600" b="0" dirty="0">
                <a:latin typeface="Verdana" panose="020B0604030504040204" pitchFamily="34" charset="0"/>
              </a:rPr>
              <a:t> “</a:t>
            </a:r>
            <a:r>
              <a:rPr lang="en-US" altLang="pt-BR" sz="1600" b="0" dirty="0" err="1">
                <a:latin typeface="Verdana" panose="020B0604030504040204" pitchFamily="34" charset="0"/>
              </a:rPr>
              <a:t>Energia</a:t>
            </a:r>
            <a:r>
              <a:rPr lang="en-US" altLang="pt-BR" sz="1600" b="0" dirty="0">
                <a:latin typeface="Verdana" panose="020B0604030504040204" pitchFamily="34" charset="0"/>
              </a:rPr>
              <a:t> </a:t>
            </a:r>
            <a:r>
              <a:rPr lang="en-US" altLang="pt-BR" sz="1600" b="0" dirty="0" err="1">
                <a:latin typeface="Verdana" panose="020B0604030504040204" pitchFamily="34" charset="0"/>
              </a:rPr>
              <a:t>Sustentável</a:t>
            </a:r>
            <a:r>
              <a:rPr lang="en-US" altLang="pt-BR" sz="1600" b="0" dirty="0">
                <a:latin typeface="Verdana" panose="020B0604030504040204" pitchFamily="34" charset="0"/>
              </a:rPr>
              <a:t>”</a:t>
            </a:r>
          </a:p>
        </p:txBody>
      </p:sp>
      <p:sp>
        <p:nvSpPr>
          <p:cNvPr id="9224" name="Retângulo 8"/>
          <p:cNvSpPr>
            <a:spLocks noChangeArrowheads="1"/>
          </p:cNvSpPr>
          <p:nvPr/>
        </p:nvSpPr>
        <p:spPr bwMode="auto">
          <a:xfrm>
            <a:off x="769938" y="2544763"/>
            <a:ext cx="2887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1800" i="1" dirty="0" err="1"/>
              <a:t>Serviços</a:t>
            </a:r>
            <a:endParaRPr lang="pt-BR" altLang="pt-BR" sz="1800" i="1" dirty="0"/>
          </a:p>
        </p:txBody>
      </p:sp>
      <p:sp>
        <p:nvSpPr>
          <p:cNvPr id="9225" name="Retângulo 9"/>
          <p:cNvSpPr>
            <a:spLocks noChangeArrowheads="1"/>
          </p:cNvSpPr>
          <p:nvPr/>
        </p:nvSpPr>
        <p:spPr bwMode="auto">
          <a:xfrm>
            <a:off x="6119813" y="2544763"/>
            <a:ext cx="28876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1800" i="1" dirty="0" err="1"/>
              <a:t>Observatório</a:t>
            </a:r>
            <a:endParaRPr lang="pt-BR" altLang="pt-BR" sz="1800" i="1" dirty="0"/>
          </a:p>
        </p:txBody>
      </p:sp>
      <p:sp>
        <p:nvSpPr>
          <p:cNvPr id="9226" name="Retângulo 10"/>
          <p:cNvSpPr>
            <a:spLocks noChangeArrowheads="1"/>
          </p:cNvSpPr>
          <p:nvPr/>
        </p:nvSpPr>
        <p:spPr bwMode="auto">
          <a:xfrm>
            <a:off x="6243638" y="2960948"/>
            <a:ext cx="2889250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Artigos</a:t>
            </a: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1600" b="0" i="1" dirty="0">
                <a:latin typeface="Verdana" panose="020B0604030504040204" pitchFamily="34" charset="0"/>
              </a:rPr>
              <a:t>White Papers </a:t>
            </a:r>
            <a:r>
              <a:rPr lang="en-US" altLang="pt-BR" sz="1600" b="0" dirty="0">
                <a:latin typeface="Verdana" panose="020B0604030504040204" pitchFamily="34" charset="0"/>
              </a:rPr>
              <a:t>&amp; </a:t>
            </a:r>
            <a:r>
              <a:rPr lang="en-US" altLang="pt-BR" sz="1600" b="0" dirty="0" err="1">
                <a:latin typeface="Verdana" panose="020B0604030504040204" pitchFamily="34" charset="0"/>
              </a:rPr>
              <a:t>Estudos</a:t>
            </a:r>
            <a:r>
              <a:rPr lang="en-US" altLang="pt-BR" sz="1600" b="0" dirty="0">
                <a:latin typeface="Verdana" panose="020B0604030504040204" pitchFamily="34" charset="0"/>
              </a:rPr>
              <a:t> </a:t>
            </a:r>
            <a:r>
              <a:rPr lang="en-US" altLang="pt-BR" sz="1600" b="0" dirty="0" err="1">
                <a:latin typeface="Verdana" panose="020B0604030504040204" pitchFamily="34" charset="0"/>
              </a:rPr>
              <a:t>Abertos</a:t>
            </a: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Análises</a:t>
            </a:r>
            <a:r>
              <a:rPr lang="en-US" altLang="pt-BR" sz="1600" b="0" dirty="0">
                <a:latin typeface="Verdana" panose="020B0604030504040204" pitchFamily="34" charset="0"/>
              </a:rPr>
              <a:t> de </a:t>
            </a:r>
            <a:r>
              <a:rPr lang="en-US" altLang="pt-BR" sz="1600" b="0" dirty="0" err="1">
                <a:latin typeface="Verdana" panose="020B0604030504040204" pitchFamily="34" charset="0"/>
              </a:rPr>
              <a:t>Leilões</a:t>
            </a: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Presença</a:t>
            </a:r>
            <a:r>
              <a:rPr lang="en-US" altLang="pt-BR" sz="1600" b="0" dirty="0">
                <a:latin typeface="Verdana" panose="020B0604030504040204" pitchFamily="34" charset="0"/>
              </a:rPr>
              <a:t> </a:t>
            </a:r>
            <a:r>
              <a:rPr lang="en-US" altLang="pt-BR" sz="1600" b="0" dirty="0" err="1">
                <a:latin typeface="Verdana" panose="020B0604030504040204" pitchFamily="34" charset="0"/>
              </a:rPr>
              <a:t>na</a:t>
            </a:r>
            <a:r>
              <a:rPr lang="en-US" altLang="pt-BR" sz="1600" b="0" dirty="0">
                <a:latin typeface="Verdana" panose="020B0604030504040204" pitchFamily="34" charset="0"/>
              </a:rPr>
              <a:t> </a:t>
            </a:r>
            <a:r>
              <a:rPr lang="en-US" altLang="pt-BR" sz="1600" b="0" dirty="0" err="1">
                <a:latin typeface="Verdana" panose="020B0604030504040204" pitchFamily="34" charset="0"/>
              </a:rPr>
              <a:t>Imprensa</a:t>
            </a:r>
            <a:r>
              <a:rPr lang="en-US" altLang="pt-BR" sz="1600" b="0" dirty="0">
                <a:latin typeface="Verdana" panose="020B0604030504040204" pitchFamily="34" charset="0"/>
              </a:rPr>
              <a:t> (</a:t>
            </a:r>
            <a:r>
              <a:rPr lang="en-US" altLang="pt-BR" sz="1600" b="0" dirty="0" err="1">
                <a:latin typeface="Verdana" panose="020B0604030504040204" pitchFamily="34" charset="0"/>
              </a:rPr>
              <a:t>Artigos</a:t>
            </a:r>
            <a:r>
              <a:rPr lang="en-US" altLang="pt-BR" sz="1600" b="0" dirty="0">
                <a:latin typeface="Verdana" panose="020B0604030504040204" pitchFamily="34" charset="0"/>
              </a:rPr>
              <a:t> e </a:t>
            </a:r>
            <a:r>
              <a:rPr lang="en-US" altLang="pt-BR" sz="1600" b="0" dirty="0" err="1">
                <a:latin typeface="Verdana" panose="020B0604030504040204" pitchFamily="34" charset="0"/>
              </a:rPr>
              <a:t>Entrevistas</a:t>
            </a:r>
            <a:r>
              <a:rPr lang="en-US" altLang="pt-BR" sz="1600" b="0" dirty="0">
                <a:latin typeface="Verdana" panose="020B0604030504040204" pitchFamily="34" charset="0"/>
              </a:rPr>
              <a:t>)</a:t>
            </a: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Eventos</a:t>
            </a:r>
            <a:r>
              <a:rPr lang="en-US" altLang="pt-BR" sz="1600" b="0" dirty="0">
                <a:latin typeface="Verdana" panose="020B0604030504040204" pitchFamily="34" charset="0"/>
              </a:rPr>
              <a:t> &amp; </a:t>
            </a:r>
            <a:r>
              <a:rPr lang="en-US" altLang="pt-BR" sz="1600" b="0" dirty="0" err="1">
                <a:latin typeface="Verdana" panose="020B0604030504040204" pitchFamily="34" charset="0"/>
              </a:rPr>
              <a:t>Apresentações</a:t>
            </a: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Vídeos</a:t>
            </a:r>
            <a:r>
              <a:rPr lang="en-US" altLang="pt-BR" sz="1600" b="0" dirty="0">
                <a:latin typeface="Verdana" panose="020B0604030504040204" pitchFamily="34" charset="0"/>
              </a:rPr>
              <a:t> &amp; </a:t>
            </a:r>
            <a:r>
              <a:rPr lang="en-US" altLang="pt-BR" sz="1600" b="0" dirty="0" err="1">
                <a:latin typeface="Verdana" panose="020B0604030504040204" pitchFamily="34" charset="0"/>
              </a:rPr>
              <a:t>Animações</a:t>
            </a:r>
            <a:endParaRPr lang="en-US" altLang="pt-BR" sz="1600" b="0" dirty="0">
              <a:latin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1600" b="0" dirty="0" err="1">
                <a:latin typeface="Verdana" panose="020B0604030504040204" pitchFamily="34" charset="0"/>
              </a:rPr>
              <a:t>Produ</a:t>
            </a:r>
            <a:r>
              <a:rPr lang="en-US" altLang="pt-BR" sz="1600" b="0" dirty="0" err="1"/>
              <a:t>ção</a:t>
            </a:r>
            <a:r>
              <a:rPr lang="en-US" altLang="pt-BR" sz="1600" b="0" dirty="0"/>
              <a:t> </a:t>
            </a:r>
            <a:r>
              <a:rPr lang="en-US" altLang="pt-BR" sz="1600" b="0" dirty="0" err="1"/>
              <a:t>Acadêmica</a:t>
            </a:r>
            <a:endParaRPr lang="pt-BR" altLang="pt-BR" sz="1600" b="0" dirty="0"/>
          </a:p>
        </p:txBody>
      </p:sp>
      <p:sp>
        <p:nvSpPr>
          <p:cNvPr id="9227" name="Retângulo 2"/>
          <p:cNvSpPr>
            <a:spLocks noChangeArrowheads="1"/>
          </p:cNvSpPr>
          <p:nvPr/>
        </p:nvSpPr>
        <p:spPr bwMode="auto">
          <a:xfrm>
            <a:off x="487363" y="1027113"/>
            <a:ext cx="9091612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b="0" dirty="0">
                <a:latin typeface="Verdana" panose="020B0604030504040204" pitchFamily="34" charset="0"/>
              </a:rPr>
              <a:t>O Instituto Acende Brasil é um Centro de Estudos (</a:t>
            </a:r>
            <a:r>
              <a:rPr lang="pt-BR" altLang="pt-BR" b="0" i="1" dirty="0" err="1">
                <a:latin typeface="Verdana" panose="020B0604030504040204" pitchFamily="34" charset="0"/>
              </a:rPr>
              <a:t>Think</a:t>
            </a:r>
            <a:r>
              <a:rPr lang="pt-BR" altLang="pt-BR" b="0" i="1" dirty="0">
                <a:latin typeface="Verdana" panose="020B0604030504040204" pitchFamily="34" charset="0"/>
              </a:rPr>
              <a:t> </a:t>
            </a:r>
            <a:r>
              <a:rPr lang="pt-BR" altLang="pt-BR" b="0" i="1" dirty="0" err="1">
                <a:latin typeface="Verdana" panose="020B0604030504040204" pitchFamily="34" charset="0"/>
              </a:rPr>
              <a:t>Tank</a:t>
            </a:r>
            <a:r>
              <a:rPr lang="pt-BR" altLang="pt-BR" b="0" dirty="0">
                <a:latin typeface="Verdana" panose="020B0604030504040204" pitchFamily="34" charset="0"/>
              </a:rPr>
              <a:t>) voltado ao desenvolvimento de ações e projetos para aumentar o grau de Transparência e Sustentabilidade do Setor Elétrico Brasileiro. </a:t>
            </a:r>
          </a:p>
          <a:p>
            <a:pPr eaLnBrk="1" hangingPunct="1"/>
            <a:endParaRPr lang="pt-BR" altLang="pt-BR" b="0" dirty="0">
              <a:latin typeface="Verdana" panose="020B0604030504040204" pitchFamily="34" charset="0"/>
            </a:endParaRPr>
          </a:p>
          <a:p>
            <a:pPr eaLnBrk="1" hangingPunct="1"/>
            <a:r>
              <a:rPr lang="pt-BR" altLang="pt-BR" b="0" dirty="0">
                <a:latin typeface="Verdana" panose="020B0604030504040204" pitchFamily="34" charset="0"/>
              </a:rPr>
              <a:t>Baseados em números e fatos, pensamos e analisamos o setor com a lente de longo prazo, buscando oferecer à sociedade um olhar que identifique os principais vetores e pressões econômicas, políticas e institucionais que moldam o Setor Elétrico Brasileiro.</a:t>
            </a:r>
          </a:p>
        </p:txBody>
      </p:sp>
      <p:sp>
        <p:nvSpPr>
          <p:cNvPr id="9228" name="Elipse 3"/>
          <p:cNvSpPr>
            <a:spLocks noChangeArrowheads="1"/>
          </p:cNvSpPr>
          <p:nvPr/>
        </p:nvSpPr>
        <p:spPr bwMode="auto">
          <a:xfrm>
            <a:off x="4246563" y="3400425"/>
            <a:ext cx="1617662" cy="2473325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0438"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t-BR" altLang="pt-BR" sz="1400" dirty="0">
                <a:solidFill>
                  <a:srgbClr val="009900"/>
                </a:solidFill>
              </a:rPr>
              <a:t>Disciplina</a:t>
            </a:r>
          </a:p>
          <a:p>
            <a:pPr algn="ctr"/>
            <a:r>
              <a:rPr lang="pt-BR" altLang="pt-BR" sz="1400" dirty="0">
                <a:solidFill>
                  <a:srgbClr val="009900"/>
                </a:solidFill>
              </a:rPr>
              <a:t>Acadêmica</a:t>
            </a:r>
          </a:p>
          <a:p>
            <a:pPr algn="ctr"/>
            <a:r>
              <a:rPr lang="pt-BR" altLang="pt-BR" sz="1400" dirty="0">
                <a:solidFill>
                  <a:srgbClr val="009900"/>
                </a:solidFill>
              </a:rPr>
              <a:t>+</a:t>
            </a:r>
          </a:p>
          <a:p>
            <a:pPr algn="ctr"/>
            <a:r>
              <a:rPr lang="pt-BR" altLang="pt-BR" sz="1400" dirty="0">
                <a:solidFill>
                  <a:srgbClr val="009900"/>
                </a:solidFill>
              </a:rPr>
              <a:t>Orientação </a:t>
            </a:r>
          </a:p>
          <a:p>
            <a:pPr algn="ctr"/>
            <a:r>
              <a:rPr lang="pt-BR" altLang="pt-BR" sz="1400" dirty="0">
                <a:solidFill>
                  <a:srgbClr val="009900"/>
                </a:solidFill>
              </a:rPr>
              <a:t>para Mercado</a:t>
            </a:r>
          </a:p>
          <a:p>
            <a:pPr algn="ctr"/>
            <a:r>
              <a:rPr lang="pt-BR" altLang="pt-BR" sz="1400" dirty="0">
                <a:solidFill>
                  <a:srgbClr val="009900"/>
                </a:solidFill>
              </a:rPr>
              <a:t>+</a:t>
            </a:r>
          </a:p>
          <a:p>
            <a:pPr algn="ctr"/>
            <a:r>
              <a:rPr lang="pt-BR" altLang="pt-BR" sz="1400" dirty="0">
                <a:solidFill>
                  <a:srgbClr val="009900"/>
                </a:solidFill>
              </a:rPr>
              <a:t>Interfaces</a:t>
            </a:r>
          </a:p>
          <a:p>
            <a:pPr algn="ctr"/>
            <a:r>
              <a:rPr lang="pt-BR" altLang="pt-BR" sz="1400" dirty="0">
                <a:solidFill>
                  <a:srgbClr val="009900"/>
                </a:solidFill>
              </a:rPr>
              <a:t>com Políticas</a:t>
            </a:r>
          </a:p>
          <a:p>
            <a:pPr algn="ctr"/>
            <a:r>
              <a:rPr lang="pt-BR" altLang="pt-BR" sz="1400" dirty="0">
                <a:solidFill>
                  <a:srgbClr val="009900"/>
                </a:solidFill>
              </a:rPr>
              <a:t>Públicas</a:t>
            </a:r>
            <a:endParaRPr lang="pt-BR" altLang="pt-BR" sz="1200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45291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2"/>
          <p:cNvSpPr>
            <a:spLocks noGrp="1" noChangeArrowheads="1"/>
          </p:cNvSpPr>
          <p:nvPr>
            <p:ph type="title" sz="quarter" idx="4294967295"/>
          </p:nvPr>
        </p:nvSpPr>
        <p:spPr bwMode="auto">
          <a:xfrm>
            <a:off x="581776" y="0"/>
            <a:ext cx="7227892" cy="91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97" tIns="52978" rIns="88297" bIns="52978" anchor="ctr"/>
          <a:lstStyle/>
          <a:p>
            <a:pPr eaLnBrk="0" hangingPunct="0"/>
            <a:r>
              <a:rPr lang="pt-BR" altLang="pt-BR" sz="1800" kern="1200" dirty="0">
                <a:solidFill>
                  <a:srgbClr val="424F2C"/>
                </a:solidFill>
                <a:latin typeface="Verdana" panose="020B0604030504040204" pitchFamily="34" charset="0"/>
                <a:ea typeface="MS PGothic" charset="0"/>
                <a:cs typeface="Arial" panose="020B0604020202020204" pitchFamily="34" charset="0"/>
              </a:rPr>
              <a:t>Medida Provisória nº 735, de 2016</a:t>
            </a:r>
            <a:br>
              <a:rPr lang="pt-BR" altLang="pt-BR" sz="1800" kern="1200" dirty="0">
                <a:solidFill>
                  <a:srgbClr val="424F2C"/>
                </a:solidFill>
                <a:latin typeface="Verdana" panose="020B0604030504040204" pitchFamily="34" charset="0"/>
                <a:ea typeface="MS PGothic" charset="0"/>
                <a:cs typeface="Arial" panose="020B0604020202020204" pitchFamily="34" charset="0"/>
              </a:rPr>
            </a:br>
            <a:r>
              <a:rPr lang="pt-BR" altLang="pt-BR" sz="1400" kern="1200" dirty="0">
                <a:solidFill>
                  <a:srgbClr val="424F2C"/>
                </a:solidFill>
                <a:latin typeface="Verdana" panose="020B0604030504040204" pitchFamily="34" charset="0"/>
                <a:ea typeface="MS PGothic" charset="0"/>
                <a:cs typeface="Arial" panose="020B0604020202020204" pitchFamily="34" charset="0"/>
              </a:rPr>
              <a:t>Comissão: Comissão Mista da Medida Provisória n°735, de 2016</a:t>
            </a:r>
          </a:p>
        </p:txBody>
      </p:sp>
      <p:sp>
        <p:nvSpPr>
          <p:cNvPr id="121860" name="Rectangle 3"/>
          <p:cNvSpPr>
            <a:spLocks noChangeArrowheads="1"/>
          </p:cNvSpPr>
          <p:nvPr/>
        </p:nvSpPr>
        <p:spPr bwMode="auto">
          <a:xfrm>
            <a:off x="442649" y="800708"/>
            <a:ext cx="8917400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706" tIns="44853" rIns="89706" bIns="44853"/>
          <a:lstStyle>
            <a:lvl1pPr marL="342900" indent="-34290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412750" indent="-41275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2">
              <a:lnSpc>
                <a:spcPct val="120000"/>
              </a:lnSpc>
              <a:spcAft>
                <a:spcPts val="1181"/>
              </a:spcAft>
              <a:buClr>
                <a:srgbClr val="006600"/>
              </a:buClr>
              <a:buSzPct val="80000"/>
              <a:buFont typeface="Wingdings" panose="05000000000000000000" pitchFamily="2" charset="2"/>
              <a:buChar char="q"/>
            </a:pPr>
            <a:endParaRPr lang="pt-BR" altLang="pt-BR" sz="1679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pt-BR" dirty="0"/>
              <a:t>	Ementa:</a:t>
            </a:r>
            <a:r>
              <a:rPr lang="pt-BR" b="0" dirty="0"/>
              <a:t/>
            </a:r>
            <a:br>
              <a:rPr lang="pt-BR" b="0" dirty="0"/>
            </a:br>
            <a:r>
              <a:rPr lang="pt-BR" b="0" dirty="0"/>
              <a:t>Altera as Leis nº 5.655, de 20 de maio de 1971, nº 10.438, de 26 de abril de 2002, nº 12.783, de 11 de janeiro de 2013, nº 9.074, de 7 de julho de 1995, e nº 9.491, de 9 de setembro de 1997, e dá outras providências.</a:t>
            </a:r>
          </a:p>
          <a:p>
            <a:r>
              <a:rPr lang="pt-BR" dirty="0"/>
              <a:t/>
            </a:r>
            <a:br>
              <a:rPr lang="pt-BR" dirty="0"/>
            </a:br>
            <a:r>
              <a:rPr lang="pt-BR" dirty="0"/>
              <a:t>Explicação da Ementa:</a:t>
            </a:r>
            <a:r>
              <a:rPr lang="pt-BR" b="0" dirty="0"/>
              <a:t/>
            </a:r>
            <a:br>
              <a:rPr lang="pt-BR" b="0" dirty="0"/>
            </a:br>
            <a:r>
              <a:rPr lang="pt-BR" b="0" dirty="0"/>
              <a:t>A MPV estabelece que:</a:t>
            </a:r>
          </a:p>
          <a:p>
            <a:endParaRPr lang="pt-BR" b="0" dirty="0"/>
          </a:p>
          <a:p>
            <a:r>
              <a:rPr lang="pt-BR" b="0" dirty="0"/>
              <a:t>	</a:t>
            </a:r>
            <a:r>
              <a:rPr lang="pt-BR" b="0" dirty="0">
                <a:solidFill>
                  <a:srgbClr val="FF0000"/>
                </a:solidFill>
              </a:rPr>
              <a:t>1) caberá, a partir de 2017, à Câmara de Comercialização de Energia Elétrica (CCEE) a responsabilidade de gerir a RGR; </a:t>
            </a:r>
          </a:p>
          <a:p>
            <a:endParaRPr lang="pt-BR" b="0" dirty="0">
              <a:solidFill>
                <a:srgbClr val="FF0000"/>
              </a:solidFill>
            </a:endParaRPr>
          </a:p>
          <a:p>
            <a:r>
              <a:rPr lang="pt-BR" b="0" dirty="0">
                <a:solidFill>
                  <a:srgbClr val="FF0000"/>
                </a:solidFill>
              </a:rPr>
              <a:t>	2) realiza modificações na gestão e no rateio das cotas de CDE; </a:t>
            </a:r>
          </a:p>
          <a:p>
            <a:endParaRPr lang="pt-BR" b="0" dirty="0">
              <a:solidFill>
                <a:srgbClr val="FF0000"/>
              </a:solidFill>
            </a:endParaRPr>
          </a:p>
          <a:p>
            <a:r>
              <a:rPr lang="pt-BR" b="0" dirty="0">
                <a:solidFill>
                  <a:srgbClr val="FF0000"/>
                </a:solidFill>
              </a:rPr>
              <a:t>	3) permite que a União licite as concessões de geração, transmissão e distribuição de energia elétrica alcançadas pela Lei nº 12.783, de 2012, junto com a transferência do controle acionário da concessionária controlada direta ou indiretamente pela União;</a:t>
            </a:r>
          </a:p>
          <a:p>
            <a:endParaRPr lang="pt-BR" b="0" dirty="0"/>
          </a:p>
          <a:p>
            <a:r>
              <a:rPr lang="pt-BR" b="0" dirty="0"/>
              <a:t>	4) permite também que se transfira o controle societário da concessionária, como opção à caducidade da concessão, para grupo com habilitação técnica, jurídica e financeira para garantir a prestação adequada do serviço.</a:t>
            </a:r>
          </a:p>
          <a:p>
            <a:endParaRPr lang="pt-BR" b="0" dirty="0"/>
          </a:p>
          <a:p>
            <a:endParaRPr lang="pt-BR" b="0" dirty="0"/>
          </a:p>
          <a:p>
            <a:pPr lvl="2">
              <a:spcAft>
                <a:spcPts val="1181"/>
              </a:spcAft>
              <a:buClr>
                <a:srgbClr val="006600"/>
              </a:buClr>
              <a:buSzPct val="80000"/>
              <a:buFont typeface="+mj-lt"/>
              <a:buAutoNum type="arabicPeriod"/>
            </a:pPr>
            <a:endParaRPr lang="pt-BR" altLang="pt-BR" sz="1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lvl="2">
              <a:spcAft>
                <a:spcPts val="1181"/>
              </a:spcAft>
              <a:buClr>
                <a:srgbClr val="006600"/>
              </a:buClr>
              <a:buSzPct val="80000"/>
              <a:buFont typeface="Arial" panose="020B0604020202020204" pitchFamily="34" charset="0"/>
              <a:buChar char="•"/>
            </a:pPr>
            <a:endParaRPr lang="pt-BR" altLang="pt-BR" sz="1679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21861" name="Espaço Reservado para Número de Slide 1"/>
          <p:cNvSpPr>
            <a:spLocks noGrp="1"/>
          </p:cNvSpPr>
          <p:nvPr>
            <p:ph type="sldNum" sz="quarter" idx="10"/>
          </p:nvPr>
        </p:nvSpPr>
        <p:spPr>
          <a:xfrm>
            <a:off x="9175936" y="6519766"/>
            <a:ext cx="368226" cy="3815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78135" indent="-298257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98027" indent="-23827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77904" indent="-23827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57781" indent="-23827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637658" indent="-2382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117536" indent="-2382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597413" indent="-2382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077290" indent="-2382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7284E23D-739D-4403-99C3-F722542D7AAF}" type="slidenum">
              <a:rPr lang="pt-BR" altLang="pt-BR" b="1" smtClean="0">
                <a:solidFill>
                  <a:srgbClr val="DADB8D"/>
                </a:solidFill>
                <a:latin typeface="Verdana" panose="020B0604030504040204" pitchFamily="34" charset="0"/>
              </a:rPr>
              <a:pPr/>
              <a:t>2</a:t>
            </a:fld>
            <a:endParaRPr lang="pt-BR" altLang="pt-BR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776535" y="5314348"/>
            <a:ext cx="8583513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altLang="pt-BR" sz="1050" dirty="0">
                <a:solidFill>
                  <a:srgbClr val="333333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Prazos:</a:t>
            </a:r>
          </a:p>
          <a:p>
            <a:pPr lvl="1" indent="-457200"/>
            <a:r>
              <a:rPr lang="pt-BR" altLang="pt-BR" sz="1050" dirty="0">
                <a:solidFill>
                  <a:srgbClr val="333333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23/06/2016 - 29/06/2016: </a:t>
            </a:r>
            <a:r>
              <a:rPr lang="pt-BR" altLang="pt-BR" sz="1050" b="0" dirty="0">
                <a:solidFill>
                  <a:srgbClr val="333333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Recebimento de emendas perante a Comissão Mista (Art. 4º da Res. n° 1/2002-CN)</a:t>
            </a:r>
          </a:p>
          <a:p>
            <a:pPr lvl="1" indent="-457200"/>
            <a:r>
              <a:rPr lang="pt-BR" altLang="pt-BR" sz="1050" dirty="0">
                <a:solidFill>
                  <a:srgbClr val="333333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23/06/2016 - 21/08/2016: </a:t>
            </a:r>
            <a:r>
              <a:rPr lang="pt-BR" altLang="pt-BR" sz="1050" b="0" dirty="0">
                <a:solidFill>
                  <a:srgbClr val="333333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Prazo final a prorrogar por mais 60 dias (MPV) (Art. 62 da CF/88 e art. 9º da Res. 1/2002-CN)</a:t>
            </a:r>
          </a:p>
          <a:p>
            <a:pPr lvl="1" indent="-457200"/>
            <a:r>
              <a:rPr lang="pt-BR" altLang="pt-BR" sz="1050" dirty="0">
                <a:solidFill>
                  <a:srgbClr val="333333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07/08/2016 - 20/10/2016: </a:t>
            </a:r>
            <a:r>
              <a:rPr lang="pt-BR" altLang="pt-BR" sz="1050" b="0" dirty="0">
                <a:solidFill>
                  <a:srgbClr val="333333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Tramitação em regime de urgência (Art. 62 da CF/88 e art. 9º da Res. 1/2002-CN)</a:t>
            </a:r>
          </a:p>
          <a:p>
            <a:pPr lvl="1" indent="-457200"/>
            <a:r>
              <a:rPr lang="pt-BR" altLang="pt-BR" sz="1050" dirty="0">
                <a:solidFill>
                  <a:srgbClr val="333333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22/08/2016 - 20/10/2016: </a:t>
            </a:r>
            <a:r>
              <a:rPr lang="pt-BR" altLang="pt-BR" sz="1050" b="0" dirty="0">
                <a:solidFill>
                  <a:srgbClr val="333333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Prazo final prorrogado (MPV) (Art. 62 da CF/88 e art. 9º da Res. 1/2002-CN)</a:t>
            </a:r>
          </a:p>
        </p:txBody>
      </p:sp>
    </p:spTree>
    <p:extLst>
      <p:ext uri="{BB962C8B-B14F-4D97-AF65-F5344CB8AC3E}">
        <p14:creationId xmlns:p14="http://schemas.microsoft.com/office/powerpoint/2010/main" val="254003420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34" y="945718"/>
            <a:ext cx="4160505" cy="5883568"/>
          </a:xfrm>
          <a:prstGeom prst="rect">
            <a:avLst/>
          </a:prstGeom>
        </p:spPr>
      </p:pic>
      <p:sp>
        <p:nvSpPr>
          <p:cNvPr id="10243" name="Rectangle 2"/>
          <p:cNvSpPr txBox="1">
            <a:spLocks noChangeArrowheads="1"/>
          </p:cNvSpPr>
          <p:nvPr/>
        </p:nvSpPr>
        <p:spPr bwMode="auto">
          <a:xfrm>
            <a:off x="290513" y="169863"/>
            <a:ext cx="767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53998" rIns="89996" bIns="53998" anchor="ctr"/>
          <a:lstStyle>
            <a:lvl1pPr>
              <a:defRPr sz="13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0">
              <a:spcAft>
                <a:spcPct val="20000"/>
              </a:spcAft>
            </a:pPr>
            <a:r>
              <a:rPr lang="pt-BR" sz="20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Carga tributária, peso-morto e competitividade</a:t>
            </a:r>
          </a:p>
          <a:p>
            <a:pPr algn="l" eaLnBrk="1" hangingPunct="1">
              <a:spcAft>
                <a:spcPct val="20000"/>
              </a:spcAft>
            </a:pPr>
            <a:r>
              <a:rPr lang="pt-BR" sz="2000" b="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(1 de 3)</a:t>
            </a:r>
            <a:endParaRPr lang="pt-BR" sz="2800" b="0" dirty="0">
              <a:solidFill>
                <a:srgbClr val="424F2C"/>
              </a:solidFill>
              <a:latin typeface="Verdana" pitchFamily="34" charset="0"/>
              <a:ea typeface="MS PGothic" pitchFamily="34" charset="-128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>
          <a:xfrm>
            <a:off x="9530780" y="6533285"/>
            <a:ext cx="381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7867481-7F16-C748-B12F-B0FA9C601840}" type="slidenum">
              <a:rPr lang="pt-BR" sz="1000">
                <a:solidFill>
                  <a:srgbClr val="DADB8D"/>
                </a:solidFill>
                <a:latin typeface="Verdana" charset="0"/>
              </a:rPr>
              <a:pPr/>
              <a:t>3</a:t>
            </a:fld>
            <a:endParaRPr lang="pt-BR" sz="1000" b="0">
              <a:latin typeface="Times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858604" y="1329058"/>
            <a:ext cx="5034696" cy="5201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5113" indent="-265113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A energia elétrica é um insumo sistêmico:</a:t>
            </a:r>
          </a:p>
          <a:p>
            <a:pPr marL="0" lvl="0" indent="0" eaLnBrk="1" hangingPunct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solidFill>
                  <a:srgbClr val="000000"/>
                </a:solidFill>
                <a:latin typeface="Verdana" charset="0"/>
              </a:rPr>
              <a:t> </a:t>
            </a:r>
            <a:r>
              <a:rPr lang="pt-BR" sz="1400" b="0" dirty="0">
                <a:latin typeface="Verdana" pitchFamily="34" charset="0"/>
                <a:ea typeface="MS PGothic" pitchFamily="34" charset="-128"/>
              </a:rPr>
              <a:t>A energia elétrica é um </a:t>
            </a:r>
            <a:r>
              <a:rPr lang="pt-BR" sz="14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insumo essencial </a:t>
            </a:r>
            <a:r>
              <a:rPr lang="pt-BR" sz="1400" b="0" dirty="0">
                <a:latin typeface="Verdana" pitchFamily="34" charset="0"/>
                <a:ea typeface="MS PGothic" pitchFamily="34" charset="-128"/>
              </a:rPr>
              <a:t>para praticamente todos os setores da economia</a:t>
            </a:r>
          </a:p>
          <a:p>
            <a:pPr marL="0" lvl="0" indent="0" eaLnBrk="1" hangingPunct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b="0" dirty="0">
                <a:latin typeface="Verdana" pitchFamily="34" charset="0"/>
                <a:ea typeface="MS PGothic" pitchFamily="34" charset="-128"/>
              </a:rPr>
              <a:t> O seu custo tem um </a:t>
            </a:r>
            <a:r>
              <a:rPr lang="pt-BR" sz="14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impacto sistêmico sobre a competitividade </a:t>
            </a:r>
            <a:r>
              <a:rPr lang="pt-BR" sz="1400" b="0" dirty="0">
                <a:latin typeface="Verdana" pitchFamily="34" charset="0"/>
                <a:ea typeface="MS PGothic" pitchFamily="34" charset="-128"/>
              </a:rPr>
              <a:t>da economia</a:t>
            </a:r>
          </a:p>
          <a:p>
            <a:pPr marL="0" lvl="0" indent="0" eaLnBrk="1" hangingPunct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b="0" dirty="0">
                <a:latin typeface="Verdana" pitchFamily="34" charset="0"/>
                <a:ea typeface="MS PGothic" pitchFamily="34" charset="-128"/>
              </a:rPr>
              <a:t> No entanto, a </a:t>
            </a:r>
            <a:r>
              <a:rPr lang="pt-BR" sz="14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energia elétrica é um dos produtos mais tributados </a:t>
            </a:r>
            <a:r>
              <a:rPr lang="pt-BR" sz="1400" b="0" dirty="0">
                <a:latin typeface="Verdana" pitchFamily="34" charset="0"/>
                <a:ea typeface="MS PGothic" pitchFamily="34" charset="-128"/>
              </a:rPr>
              <a:t>da economia </a:t>
            </a:r>
          </a:p>
          <a:p>
            <a:pPr marL="0" lvl="0" indent="0" eaLnBrk="1" hangingPunct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b="0" dirty="0">
                <a:latin typeface="Verdana" pitchFamily="34" charset="0"/>
                <a:ea typeface="MS PGothic" pitchFamily="34" charset="-128"/>
              </a:rPr>
              <a:t> A tributação da </a:t>
            </a:r>
            <a:r>
              <a:rPr lang="pt-BR" sz="14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energia elétrica também é regressiva</a:t>
            </a:r>
            <a:r>
              <a:rPr lang="pt-BR" sz="1400" b="0" dirty="0">
                <a:latin typeface="Verdana" pitchFamily="34" charset="0"/>
                <a:ea typeface="MS PGothic" pitchFamily="34" charset="-128"/>
              </a:rPr>
              <a:t>, onerando desproporcionalmente a população mais pobre </a:t>
            </a:r>
          </a:p>
          <a:p>
            <a:pPr marL="0" lvl="0" indent="0" eaLnBrk="1" hangingPunct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endParaRPr lang="pt-BR" sz="1400" b="0" dirty="0">
              <a:latin typeface="Verdana" pitchFamily="34" charset="0"/>
              <a:ea typeface="MS PGothic" pitchFamily="34" charset="-128"/>
            </a:endParaRPr>
          </a:p>
          <a:p>
            <a:pPr marL="0" lvl="0" indent="0" eaLnBrk="1" hangingPunct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</a:pPr>
            <a:r>
              <a:rPr lang="pt-BR" sz="1400" dirty="0">
                <a:solidFill>
                  <a:srgbClr val="FF0000"/>
                </a:solidFill>
                <a:latin typeface="Verdana" pitchFamily="34" charset="0"/>
                <a:ea typeface="MS PGothic" pitchFamily="34" charset="-128"/>
              </a:rPr>
              <a:t>A agenda dos governos precisa incluir duas desonerações de alto impacto na conta de luz:</a:t>
            </a:r>
          </a:p>
          <a:p>
            <a:pPr marL="0" lvl="0" indent="0" eaLnBrk="1" hangingPunct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b="0" dirty="0">
                <a:latin typeface="Verdana" pitchFamily="34" charset="0"/>
                <a:ea typeface="MS PGothic" pitchFamily="34" charset="-128"/>
              </a:rPr>
              <a:t> </a:t>
            </a:r>
            <a:r>
              <a:rPr lang="pt-BR" sz="14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ICMS</a:t>
            </a:r>
          </a:p>
          <a:p>
            <a:pPr marL="0" lvl="0" indent="0" eaLnBrk="1" hangingPunct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 PIS/COFINS</a:t>
            </a:r>
            <a:endParaRPr lang="pt-BR" sz="1400" dirty="0">
              <a:latin typeface="Verdana" pitchFamily="34" charset="0"/>
              <a:ea typeface="MS PGothic" pitchFamily="34" charset="-128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 rot="5400000" flipH="1">
            <a:off x="2954675" y="3629025"/>
            <a:ext cx="3240088" cy="179388"/>
          </a:xfrm>
          <a:prstGeom prst="triangl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 algn="ctr" defTabSz="960438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4411979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 txBox="1">
            <a:spLocks noChangeArrowheads="1"/>
          </p:cNvSpPr>
          <p:nvPr/>
        </p:nvSpPr>
        <p:spPr bwMode="auto">
          <a:xfrm>
            <a:off x="290513" y="169863"/>
            <a:ext cx="767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53998" rIns="89996" bIns="53998" anchor="ctr"/>
          <a:lstStyle>
            <a:lvl1pPr>
              <a:defRPr sz="13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0">
              <a:spcAft>
                <a:spcPct val="20000"/>
              </a:spcAft>
            </a:pPr>
            <a:r>
              <a:rPr lang="pt-BR" sz="20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Carga tributária, peso-morto e competitividade</a:t>
            </a:r>
          </a:p>
          <a:p>
            <a:pPr>
              <a:spcAft>
                <a:spcPct val="20000"/>
              </a:spcAft>
            </a:pPr>
            <a:r>
              <a:rPr lang="pt-BR" sz="2000" b="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(2 de 3)</a:t>
            </a:r>
            <a:endParaRPr lang="pt-BR" sz="2800" b="0" dirty="0">
              <a:solidFill>
                <a:srgbClr val="424F2C"/>
              </a:solidFill>
              <a:latin typeface="Verdana" pitchFamily="34" charset="0"/>
              <a:ea typeface="MS PGothic" pitchFamily="34" charset="-128"/>
            </a:endParaRPr>
          </a:p>
        </p:txBody>
      </p:sp>
      <p:sp>
        <p:nvSpPr>
          <p:cNvPr id="8" name="Espaço Reservado para Número de Slide 4"/>
          <p:cNvSpPr>
            <a:spLocks noGrp="1"/>
          </p:cNvSpPr>
          <p:nvPr>
            <p:ph type="sldNum" sz="quarter" idx="10"/>
          </p:nvPr>
        </p:nvSpPr>
        <p:spPr>
          <a:xfrm>
            <a:off x="9530780" y="6533285"/>
            <a:ext cx="381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7867481-7F16-C748-B12F-B0FA9C601840}" type="slidenum">
              <a:rPr lang="pt-BR" sz="1000">
                <a:solidFill>
                  <a:srgbClr val="DADB8D"/>
                </a:solidFill>
                <a:latin typeface="Verdana" charset="0"/>
              </a:rPr>
              <a:pPr/>
              <a:t>4</a:t>
            </a:fld>
            <a:endParaRPr lang="pt-BR" sz="1000" b="0">
              <a:latin typeface="Times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56" y="947639"/>
            <a:ext cx="4084332" cy="3312827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3970" y="1824877"/>
            <a:ext cx="7759440" cy="487117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55711627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 txBox="1">
            <a:spLocks noChangeArrowheads="1"/>
          </p:cNvSpPr>
          <p:nvPr/>
        </p:nvSpPr>
        <p:spPr bwMode="auto">
          <a:xfrm>
            <a:off x="290513" y="169863"/>
            <a:ext cx="767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53998" rIns="89996" bIns="53998" anchor="ctr"/>
          <a:lstStyle>
            <a:lvl1pPr>
              <a:defRPr sz="13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0">
              <a:spcAft>
                <a:spcPct val="20000"/>
              </a:spcAft>
            </a:pPr>
            <a:r>
              <a:rPr lang="pt-BR" sz="20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Carga tributária, peso-morto e competitividade</a:t>
            </a:r>
          </a:p>
          <a:p>
            <a:pPr>
              <a:spcAft>
                <a:spcPct val="20000"/>
              </a:spcAft>
            </a:pPr>
            <a:r>
              <a:rPr lang="pt-BR" sz="2000" b="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(3 de 3)</a:t>
            </a:r>
            <a:endParaRPr lang="pt-BR" sz="2800" b="0" dirty="0">
              <a:solidFill>
                <a:srgbClr val="424F2C"/>
              </a:solidFill>
              <a:latin typeface="Verdana" pitchFamily="34" charset="0"/>
              <a:ea typeface="MS PGothic" pitchFamily="34" charset="-128"/>
            </a:endParaRPr>
          </a:p>
        </p:txBody>
      </p:sp>
      <p:sp>
        <p:nvSpPr>
          <p:cNvPr id="8" name="Espaço Reservado para Número de Slide 4"/>
          <p:cNvSpPr>
            <a:spLocks noGrp="1"/>
          </p:cNvSpPr>
          <p:nvPr>
            <p:ph type="sldNum" sz="quarter" idx="10"/>
          </p:nvPr>
        </p:nvSpPr>
        <p:spPr>
          <a:xfrm>
            <a:off x="9530780" y="6533285"/>
            <a:ext cx="381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7867481-7F16-C748-B12F-B0FA9C601840}" type="slidenum">
              <a:rPr lang="pt-BR" sz="1000">
                <a:solidFill>
                  <a:srgbClr val="DADB8D"/>
                </a:solidFill>
                <a:latin typeface="Verdana" charset="0"/>
              </a:rPr>
              <a:pPr/>
              <a:t>5</a:t>
            </a:fld>
            <a:endParaRPr lang="pt-BR" sz="1000" b="0">
              <a:latin typeface="Times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492" y="929651"/>
            <a:ext cx="9089924" cy="5919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477350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 txBox="1">
            <a:spLocks noChangeArrowheads="1"/>
          </p:cNvSpPr>
          <p:nvPr/>
        </p:nvSpPr>
        <p:spPr bwMode="auto">
          <a:xfrm>
            <a:off x="290513" y="169863"/>
            <a:ext cx="767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53998" rIns="89996" bIns="53998" anchor="ctr"/>
          <a:lstStyle>
            <a:lvl1pPr>
              <a:defRPr sz="13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Aft>
                <a:spcPct val="20000"/>
              </a:spcAft>
            </a:pPr>
            <a:r>
              <a:rPr lang="pt-BR" sz="20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Governança de estatais </a:t>
            </a:r>
            <a:r>
              <a:rPr lang="pt-BR" sz="2000" b="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(1 de 2)</a:t>
            </a:r>
            <a:r>
              <a:rPr lang="pt-BR" sz="20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 </a:t>
            </a:r>
            <a:endParaRPr lang="pt-BR" sz="2800" b="0" dirty="0">
              <a:solidFill>
                <a:srgbClr val="424F2C"/>
              </a:solidFill>
              <a:latin typeface="Verdana" pitchFamily="34" charset="0"/>
              <a:ea typeface="MS PGothic" pitchFamily="34" charset="-128"/>
            </a:endParaRP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4858604" y="1148958"/>
            <a:ext cx="5034696" cy="5201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5113" indent="-265113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Baixo desempenho das empresas estatais em relação às privadas tanto em termos econômico-financeiros quanto em termos operacionais</a:t>
            </a:r>
          </a:p>
          <a:p>
            <a:pPr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Os principais entraves à eficiência das empresas estatais são: </a:t>
            </a:r>
          </a:p>
          <a:p>
            <a:pPr marL="800100" lvl="1" indent="-342900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AutoNum type="alphaLcParenR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objetivo indefinido; </a:t>
            </a:r>
          </a:p>
          <a:p>
            <a:pPr marL="800100" lvl="1" indent="-342900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AutoNum type="alphaLcParenR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indisciplina orçamentária; </a:t>
            </a:r>
          </a:p>
          <a:p>
            <a:pPr marL="800100" lvl="1" indent="-342900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AutoNum type="alphaLcParenR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uso político; </a:t>
            </a:r>
          </a:p>
          <a:p>
            <a:pPr marL="800100" lvl="1" indent="-342900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AutoNum type="alphaLcParenR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administração inepta (dirigentes da empresa nomeados sem as qualificações requeridas para o cargo);</a:t>
            </a:r>
          </a:p>
          <a:p>
            <a:pPr marL="800100" lvl="1" indent="-342900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AutoNum type="alphaLcParenR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processo decisório burocrático.</a:t>
            </a:r>
          </a:p>
          <a:p>
            <a:pPr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endParaRPr lang="pt-BR" sz="1400" dirty="0">
              <a:latin typeface="Verdana" charset="0"/>
            </a:endParaRPr>
          </a:p>
          <a:p>
            <a:pPr marL="0" indent="0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</a:pPr>
            <a:endParaRPr lang="pt-BR" sz="1400" dirty="0">
              <a:latin typeface="Verdana" charset="0"/>
            </a:endParaRPr>
          </a:p>
        </p:txBody>
      </p:sp>
      <p:sp>
        <p:nvSpPr>
          <p:cNvPr id="34" name="AutoShape 7"/>
          <p:cNvSpPr>
            <a:spLocks noChangeArrowheads="1"/>
          </p:cNvSpPr>
          <p:nvPr/>
        </p:nvSpPr>
        <p:spPr bwMode="auto">
          <a:xfrm rot="5400000" flipH="1">
            <a:off x="2954675" y="3629025"/>
            <a:ext cx="3240088" cy="179388"/>
          </a:xfrm>
          <a:prstGeom prst="triangl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 algn="ctr" defTabSz="960438"/>
            <a:endParaRPr lang="pt-BR"/>
          </a:p>
        </p:txBody>
      </p:sp>
      <p:sp>
        <p:nvSpPr>
          <p:cNvPr id="7" name="Espaço Reservado para Número de Slide 4"/>
          <p:cNvSpPr>
            <a:spLocks noGrp="1"/>
          </p:cNvSpPr>
          <p:nvPr>
            <p:ph type="sldNum" sz="quarter" idx="10"/>
          </p:nvPr>
        </p:nvSpPr>
        <p:spPr>
          <a:xfrm>
            <a:off x="9530780" y="6533285"/>
            <a:ext cx="381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7867481-7F16-C748-B12F-B0FA9C601840}" type="slidenum">
              <a:rPr lang="pt-BR" sz="1000">
                <a:solidFill>
                  <a:srgbClr val="DADB8D"/>
                </a:solidFill>
                <a:latin typeface="Verdana" charset="0"/>
              </a:rPr>
              <a:pPr/>
              <a:t>6</a:t>
            </a:fld>
            <a:endParaRPr lang="pt-BR" sz="1000" b="0">
              <a:latin typeface="Times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1" y="941133"/>
            <a:ext cx="4197382" cy="593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689247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 txBox="1">
            <a:spLocks noChangeArrowheads="1"/>
          </p:cNvSpPr>
          <p:nvPr/>
        </p:nvSpPr>
        <p:spPr bwMode="auto">
          <a:xfrm>
            <a:off x="290513" y="169863"/>
            <a:ext cx="767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53998" rIns="89996" bIns="53998" anchor="ctr"/>
          <a:lstStyle>
            <a:lvl1pPr>
              <a:defRPr sz="13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Aft>
                <a:spcPct val="20000"/>
              </a:spcAft>
            </a:pPr>
            <a:r>
              <a:rPr lang="pt-BR" sz="20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Governança de estatais </a:t>
            </a:r>
            <a:r>
              <a:rPr lang="pt-BR" sz="2000" b="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(2 de 2)</a:t>
            </a:r>
            <a:r>
              <a:rPr lang="pt-BR" sz="20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 </a:t>
            </a:r>
            <a:endParaRPr lang="pt-BR" sz="2800" b="0" dirty="0">
              <a:solidFill>
                <a:srgbClr val="424F2C"/>
              </a:solidFill>
              <a:latin typeface="Verdana" pitchFamily="34" charset="0"/>
              <a:ea typeface="MS PGothic" pitchFamily="34" charset="-128"/>
            </a:endParaRP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4858604" y="1148958"/>
            <a:ext cx="5034696" cy="6026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5113" indent="-265113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Estudo do alinhamento de estatais aos princípios de Governança Corporativa: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Transparência; 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Prestação de Contas; 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Equidade; e 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Conformidade/Responsabilidade Corporativa.</a:t>
            </a:r>
          </a:p>
          <a:p>
            <a:pPr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Casos bem documentados levam a conclusões pouco animadoras: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informações contábeis frágeis e com problemas de acesso à informação; 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baixa responsabilização dos dirigentes por falhas; 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desrespeito a direitos de minoritários; e 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apropriação de recursos com baixa transparência sobre custo-benefício.</a:t>
            </a:r>
          </a:p>
          <a:p>
            <a:pPr marL="0" indent="0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</a:pPr>
            <a:endParaRPr lang="pt-BR" sz="1400" dirty="0">
              <a:latin typeface="Verdana" charset="0"/>
            </a:endParaRPr>
          </a:p>
        </p:txBody>
      </p:sp>
      <p:sp>
        <p:nvSpPr>
          <p:cNvPr id="34" name="AutoShape 7"/>
          <p:cNvSpPr>
            <a:spLocks noChangeArrowheads="1"/>
          </p:cNvSpPr>
          <p:nvPr/>
        </p:nvSpPr>
        <p:spPr bwMode="auto">
          <a:xfrm rot="5400000" flipH="1">
            <a:off x="2954675" y="3629025"/>
            <a:ext cx="3240088" cy="179388"/>
          </a:xfrm>
          <a:prstGeom prst="triangl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 algn="ctr" defTabSz="960438"/>
            <a:endParaRPr lang="pt-BR"/>
          </a:p>
        </p:txBody>
      </p:sp>
      <p:sp>
        <p:nvSpPr>
          <p:cNvPr id="8" name="Espaço Reservado para Número de Slide 4"/>
          <p:cNvSpPr>
            <a:spLocks noGrp="1"/>
          </p:cNvSpPr>
          <p:nvPr>
            <p:ph type="sldNum" sz="quarter" idx="10"/>
          </p:nvPr>
        </p:nvSpPr>
        <p:spPr>
          <a:xfrm>
            <a:off x="9530780" y="6533285"/>
            <a:ext cx="381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7867481-7F16-C748-B12F-B0FA9C601840}" type="slidenum">
              <a:rPr lang="pt-BR" sz="1000">
                <a:solidFill>
                  <a:srgbClr val="DADB8D"/>
                </a:solidFill>
                <a:latin typeface="Verdana" charset="0"/>
              </a:rPr>
              <a:pPr/>
              <a:t>7</a:t>
            </a:fld>
            <a:endParaRPr lang="pt-BR" sz="1000" b="0">
              <a:latin typeface="Times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7" y="935470"/>
            <a:ext cx="4197382" cy="593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408020"/>
      </p:ext>
    </p:extLst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 txBox="1">
            <a:spLocks noChangeArrowheads="1"/>
          </p:cNvSpPr>
          <p:nvPr/>
        </p:nvSpPr>
        <p:spPr bwMode="auto">
          <a:xfrm>
            <a:off x="290513" y="169863"/>
            <a:ext cx="767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53998" rIns="89996" bIns="53998" anchor="ctr"/>
          <a:lstStyle>
            <a:lvl1pPr>
              <a:defRPr sz="13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3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3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Aft>
                <a:spcPct val="20000"/>
              </a:spcAft>
            </a:pPr>
            <a:r>
              <a:rPr lang="pt-BR" sz="2000" dirty="0">
                <a:solidFill>
                  <a:srgbClr val="424F2C"/>
                </a:solidFill>
                <a:latin typeface="Verdana" pitchFamily="34" charset="0"/>
                <a:ea typeface="MS PGothic" pitchFamily="34" charset="-128"/>
              </a:rPr>
              <a:t>Privatizações</a:t>
            </a:r>
            <a:endParaRPr lang="pt-BR" sz="2800" b="0" dirty="0">
              <a:solidFill>
                <a:srgbClr val="424F2C"/>
              </a:solidFill>
              <a:latin typeface="Verdana" pitchFamily="34" charset="0"/>
              <a:ea typeface="MS PGothic" pitchFamily="34" charset="-128"/>
            </a:endParaRP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524508" y="1148958"/>
            <a:ext cx="8856984" cy="4942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5113" indent="-265113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Com base na farta documentação e estudos disponíveis, as privatizações no setor elétrico precisam ser encorajadas e promovidas destacando os seguintes benefícios para o governo e para a sociedade brasileira :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Interrupção de prejuízos recorrentes para os erários da União, Estados e municípios;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Aumento da arrecadação com a retomada de gestões lucrativas;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Melhora de qualidade de serviço para os consumidores.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endParaRPr lang="pt-BR" sz="1400" dirty="0">
              <a:latin typeface="Verdana" charset="0"/>
            </a:endParaRPr>
          </a:p>
          <a:p>
            <a:pPr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latin typeface="Verdana" charset="0"/>
              </a:rPr>
              <a:t>No entanto, alguns princípios devem ser atendidos para que haja privatizações exitosas: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Evitar atropelos (quem esperou décadas...): cronogramas realistas</a:t>
            </a: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Garantir ampla publicidade, incluindo audiências públicas (</a:t>
            </a:r>
            <a:r>
              <a:rPr lang="pt-BR" sz="1400" dirty="0" err="1">
                <a:solidFill>
                  <a:srgbClr val="FF0000"/>
                </a:solidFill>
                <a:latin typeface="Verdana" charset="0"/>
              </a:rPr>
              <a:t>pré</a:t>
            </a: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-edital?)</a:t>
            </a:r>
            <a:endParaRPr lang="pt-BR" sz="1400" dirty="0">
              <a:latin typeface="Verdana" charset="0"/>
            </a:endParaRPr>
          </a:p>
          <a:p>
            <a:pPr lvl="1">
              <a:lnSpc>
                <a:spcPct val="120000"/>
              </a:lnSpc>
              <a:spcAft>
                <a:spcPts val="1200"/>
              </a:spcAft>
              <a:buClr>
                <a:srgbClr val="424F2C"/>
              </a:buClr>
              <a:buSzPct val="80000"/>
              <a:buFont typeface="Wingdings" charset="0"/>
              <a:buChar char="q"/>
            </a:pPr>
            <a:r>
              <a:rPr lang="pt-BR" sz="1400" dirty="0">
                <a:solidFill>
                  <a:srgbClr val="FF0000"/>
                </a:solidFill>
                <a:latin typeface="Verdana" charset="0"/>
              </a:rPr>
              <a:t>Buscar preços realistas, com base em interações sucessivas com agentes com credibilidade e visão de longo prazo (evitar seleção adversa)</a:t>
            </a:r>
          </a:p>
        </p:txBody>
      </p:sp>
      <p:sp>
        <p:nvSpPr>
          <p:cNvPr id="8" name="Espaço Reservado para Número de Slide 4"/>
          <p:cNvSpPr>
            <a:spLocks noGrp="1"/>
          </p:cNvSpPr>
          <p:nvPr>
            <p:ph type="sldNum" sz="quarter" idx="10"/>
          </p:nvPr>
        </p:nvSpPr>
        <p:spPr>
          <a:xfrm>
            <a:off x="9530780" y="6533285"/>
            <a:ext cx="381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7867481-7F16-C748-B12F-B0FA9C601840}" type="slidenum">
              <a:rPr lang="pt-BR" sz="1000">
                <a:solidFill>
                  <a:srgbClr val="DADB8D"/>
                </a:solidFill>
                <a:latin typeface="Verdana" charset="0"/>
              </a:rPr>
              <a:pPr/>
              <a:t>8</a:t>
            </a:fld>
            <a:endParaRPr lang="pt-BR" sz="1000" b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150854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: Cantos Arredondados 10"/>
          <p:cNvSpPr/>
          <p:nvPr/>
        </p:nvSpPr>
        <p:spPr bwMode="auto">
          <a:xfrm>
            <a:off x="4563471" y="5085184"/>
            <a:ext cx="5025008" cy="1516007"/>
          </a:xfrm>
          <a:prstGeom prst="roundRect">
            <a:avLst>
              <a:gd name="adj" fmla="val 11155"/>
            </a:avLst>
          </a:prstGeom>
          <a:solidFill>
            <a:schemeClr val="accent5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604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3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tângulo: Cantos Arredondados 9"/>
          <p:cNvSpPr/>
          <p:nvPr/>
        </p:nvSpPr>
        <p:spPr bwMode="auto">
          <a:xfrm>
            <a:off x="4550196" y="2490721"/>
            <a:ext cx="5025008" cy="2501446"/>
          </a:xfrm>
          <a:prstGeom prst="roundRect">
            <a:avLst>
              <a:gd name="adj" fmla="val 6153"/>
            </a:avLst>
          </a:prstGeom>
          <a:solidFill>
            <a:schemeClr val="accent5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604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3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tângulo: Cantos Arredondados 2"/>
          <p:cNvSpPr/>
          <p:nvPr/>
        </p:nvSpPr>
        <p:spPr bwMode="auto">
          <a:xfrm>
            <a:off x="4592960" y="1031727"/>
            <a:ext cx="5025008" cy="1368152"/>
          </a:xfrm>
          <a:prstGeom prst="roundRect">
            <a:avLst>
              <a:gd name="adj" fmla="val 11893"/>
            </a:avLst>
          </a:prstGeom>
          <a:solidFill>
            <a:schemeClr val="accent5">
              <a:lumMod val="9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604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3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1859" name="Rectangle 2"/>
          <p:cNvSpPr>
            <a:spLocks noGrp="1" noChangeArrowheads="1"/>
          </p:cNvSpPr>
          <p:nvPr>
            <p:ph type="title" sz="quarter" idx="4294967295"/>
          </p:nvPr>
        </p:nvSpPr>
        <p:spPr bwMode="auto">
          <a:xfrm>
            <a:off x="581776" y="0"/>
            <a:ext cx="7227892" cy="91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97" tIns="52978" rIns="88297" bIns="52978" anchor="ctr"/>
          <a:lstStyle/>
          <a:p>
            <a:pPr eaLnBrk="0" hangingPunct="0"/>
            <a:r>
              <a:rPr lang="pt-BR" altLang="pt-BR" sz="1800" kern="1200" dirty="0">
                <a:solidFill>
                  <a:srgbClr val="424F2C"/>
                </a:solidFill>
                <a:latin typeface="Verdana" panose="020B0604030504040204" pitchFamily="34" charset="0"/>
                <a:ea typeface="MS PGothic" charset="0"/>
                <a:cs typeface="Arial" panose="020B0604020202020204" pitchFamily="34" charset="0"/>
              </a:rPr>
              <a:t>Considerações Finais</a:t>
            </a:r>
            <a:endParaRPr lang="pt-BR" altLang="pt-BR" sz="1400" kern="1200" dirty="0">
              <a:solidFill>
                <a:srgbClr val="424F2C"/>
              </a:solidFill>
              <a:latin typeface="Verdana" panose="020B0604030504040204" pitchFamily="34" charset="0"/>
              <a:ea typeface="MS PGothic" charset="0"/>
              <a:cs typeface="Arial" panose="020B0604020202020204" pitchFamily="34" charset="0"/>
            </a:endParaRPr>
          </a:p>
        </p:txBody>
      </p:sp>
      <p:sp>
        <p:nvSpPr>
          <p:cNvPr id="121860" name="Rectangle 3"/>
          <p:cNvSpPr>
            <a:spLocks noChangeArrowheads="1"/>
          </p:cNvSpPr>
          <p:nvPr/>
        </p:nvSpPr>
        <p:spPr bwMode="auto">
          <a:xfrm>
            <a:off x="92461" y="728700"/>
            <a:ext cx="3780419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706" tIns="44853" rIns="89706" bIns="44853"/>
          <a:lstStyle>
            <a:lvl1pPr marL="342900" indent="-34290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412750" indent="-41275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pt-BR" b="0" dirty="0"/>
              <a:t/>
            </a:r>
            <a:br>
              <a:rPr lang="pt-BR" b="0" dirty="0"/>
            </a:br>
            <a:r>
              <a:rPr lang="pt-BR" b="0" dirty="0"/>
              <a:t>A MPV estabelece que:</a:t>
            </a:r>
          </a:p>
          <a:p>
            <a:endParaRPr lang="pt-BR" b="0" dirty="0"/>
          </a:p>
          <a:p>
            <a:r>
              <a:rPr lang="pt-BR" b="0" dirty="0"/>
              <a:t>	1) caberá, a partir de 2017, à Câmara de Comercialização de Energia Elétrica (CCEE) a responsabilidade de gerir a RGR;</a:t>
            </a:r>
          </a:p>
          <a:p>
            <a:endParaRPr lang="pt-BR" b="0" dirty="0"/>
          </a:p>
          <a:p>
            <a:endParaRPr lang="pt-BR" b="0" dirty="0"/>
          </a:p>
          <a:p>
            <a:r>
              <a:rPr lang="pt-BR" b="0" dirty="0"/>
              <a:t> </a:t>
            </a:r>
          </a:p>
          <a:p>
            <a:r>
              <a:rPr lang="pt-BR" b="0" dirty="0"/>
              <a:t>	2) realiza modificações na gestão e no rateio das cotas de CDE; </a:t>
            </a:r>
          </a:p>
          <a:p>
            <a:endParaRPr lang="pt-BR" b="0" dirty="0"/>
          </a:p>
          <a:p>
            <a:endParaRPr lang="pt-BR" b="0" dirty="0"/>
          </a:p>
          <a:p>
            <a:endParaRPr lang="pt-BR" b="0" dirty="0"/>
          </a:p>
          <a:p>
            <a:endParaRPr lang="pt-BR" b="0" dirty="0"/>
          </a:p>
          <a:p>
            <a:endParaRPr lang="pt-BR" b="0" dirty="0"/>
          </a:p>
          <a:p>
            <a:endParaRPr lang="pt-BR" b="0" dirty="0"/>
          </a:p>
          <a:p>
            <a:endParaRPr lang="pt-BR" b="0" dirty="0"/>
          </a:p>
          <a:p>
            <a:endParaRPr lang="pt-BR" b="0" dirty="0"/>
          </a:p>
          <a:p>
            <a:endParaRPr lang="pt-BR" b="0" dirty="0"/>
          </a:p>
          <a:p>
            <a:endParaRPr lang="pt-BR" b="0" dirty="0"/>
          </a:p>
          <a:p>
            <a:endParaRPr lang="pt-BR" b="0" dirty="0"/>
          </a:p>
          <a:p>
            <a:r>
              <a:rPr lang="pt-BR" b="0" dirty="0"/>
              <a:t>	3) permite que a União licite as concessões de geração, transmissão e distribuição de energia elétrica alcançadas pela Lei nº 12.783, de 2012, junto com a transferência do controle acionário da concessionária controlada direta ou indiretamente pela União;</a:t>
            </a:r>
          </a:p>
          <a:p>
            <a:endParaRPr lang="pt-BR" b="0" dirty="0"/>
          </a:p>
          <a:p>
            <a:r>
              <a:rPr lang="pt-BR" b="0" dirty="0"/>
              <a:t>	</a:t>
            </a:r>
          </a:p>
          <a:p>
            <a:endParaRPr lang="pt-BR" b="0" dirty="0"/>
          </a:p>
          <a:p>
            <a:pPr lvl="2">
              <a:spcAft>
                <a:spcPts val="1181"/>
              </a:spcAft>
              <a:buClr>
                <a:srgbClr val="006600"/>
              </a:buClr>
              <a:buSzPct val="80000"/>
              <a:buFont typeface="+mj-lt"/>
              <a:buAutoNum type="arabicPeriod"/>
            </a:pPr>
            <a:endParaRPr lang="pt-BR" altLang="pt-BR" sz="1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lvl="2">
              <a:spcAft>
                <a:spcPts val="1181"/>
              </a:spcAft>
              <a:buClr>
                <a:srgbClr val="006600"/>
              </a:buClr>
              <a:buSzPct val="80000"/>
              <a:buFont typeface="Arial" panose="020B0604020202020204" pitchFamily="34" charset="0"/>
              <a:buChar char="•"/>
            </a:pPr>
            <a:endParaRPr lang="pt-BR" altLang="pt-BR" sz="1679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21861" name="Espaço Reservado para Número de Slide 1"/>
          <p:cNvSpPr>
            <a:spLocks noGrp="1"/>
          </p:cNvSpPr>
          <p:nvPr>
            <p:ph type="sldNum" sz="quarter" idx="10"/>
          </p:nvPr>
        </p:nvSpPr>
        <p:spPr>
          <a:xfrm>
            <a:off x="9175936" y="6519766"/>
            <a:ext cx="368226" cy="3815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78135" indent="-298257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98027" indent="-23827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77904" indent="-23827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57781" indent="-23827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637658" indent="-2382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117536" indent="-2382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597413" indent="-2382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077290" indent="-2382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7284E23D-739D-4403-99C3-F722542D7AAF}" type="slidenum">
              <a:rPr lang="pt-BR" altLang="pt-BR" b="1" smtClean="0">
                <a:solidFill>
                  <a:srgbClr val="DADB8D"/>
                </a:solidFill>
                <a:latin typeface="Verdana" panose="020B0604030504040204" pitchFamily="34" charset="0"/>
              </a:rPr>
              <a:pPr/>
              <a:t>9</a:t>
            </a:fld>
            <a:endParaRPr lang="pt-BR" altLang="pt-BR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04928" y="368660"/>
            <a:ext cx="5313040" cy="6156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706" tIns="44853" rIns="89706" bIns="44853"/>
          <a:lstStyle>
            <a:lvl1pPr marL="342900" indent="-34290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412750" indent="-41275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017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001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2">
              <a:lnSpc>
                <a:spcPct val="120000"/>
              </a:lnSpc>
              <a:spcAft>
                <a:spcPts val="1181"/>
              </a:spcAft>
              <a:buClr>
                <a:srgbClr val="006600"/>
              </a:buClr>
              <a:buSzPct val="80000"/>
              <a:buFont typeface="Wingdings" panose="05000000000000000000" pitchFamily="2" charset="2"/>
              <a:buChar char="q"/>
            </a:pPr>
            <a:endParaRPr lang="pt-BR" altLang="pt-BR" sz="1679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pt-BR" dirty="0"/>
              <a:t>	</a:t>
            </a:r>
            <a:endParaRPr lang="pt-BR" b="0" dirty="0"/>
          </a:p>
          <a:p>
            <a:r>
              <a:rPr lang="pt-BR" b="0" dirty="0"/>
              <a:t>	</a:t>
            </a:r>
            <a:r>
              <a:rPr lang="pt-BR" dirty="0"/>
              <a:t>- A gestão da RGR e da CCC pela </a:t>
            </a:r>
            <a:r>
              <a:rPr lang="pt-BR" dirty="0" err="1"/>
              <a:t>Eletrobras</a:t>
            </a:r>
            <a:r>
              <a:rPr lang="pt-BR" dirty="0"/>
              <a:t> abriu caminho para várias situações de conflito de interesse (gestora e beneficiada)</a:t>
            </a:r>
          </a:p>
          <a:p>
            <a:endParaRPr lang="pt-BR" dirty="0"/>
          </a:p>
          <a:p>
            <a:r>
              <a:rPr lang="pt-BR" dirty="0"/>
              <a:t>	- Toda legislação que promova a separação de papeis e evite conflito de interesse deve ser apoiada</a:t>
            </a:r>
          </a:p>
          <a:p>
            <a:r>
              <a:rPr lang="pt-BR" b="0" dirty="0">
                <a:solidFill>
                  <a:srgbClr val="FF0000"/>
                </a:solidFill>
              </a:rPr>
              <a:t>	</a:t>
            </a:r>
          </a:p>
          <a:p>
            <a:r>
              <a:rPr lang="pt-BR" b="0" dirty="0">
                <a:solidFill>
                  <a:srgbClr val="FF0000"/>
                </a:solidFill>
              </a:rPr>
              <a:t>	</a:t>
            </a:r>
            <a:endParaRPr lang="pt-BR" dirty="0"/>
          </a:p>
          <a:p>
            <a:r>
              <a:rPr lang="pt-BR" dirty="0"/>
              <a:t>	- A CDE se transformou num “</a:t>
            </a:r>
            <a:r>
              <a:rPr lang="pt-BR" dirty="0" err="1"/>
              <a:t>super</a:t>
            </a:r>
            <a:r>
              <a:rPr lang="pt-BR" dirty="0"/>
              <a:t> encargo” setorial que já responde por percentual significativo da tarifa</a:t>
            </a:r>
          </a:p>
          <a:p>
            <a:endParaRPr lang="pt-BR" dirty="0"/>
          </a:p>
          <a:p>
            <a:r>
              <a:rPr lang="pt-BR" dirty="0"/>
              <a:t>	- A carga de tributos e encargos no setor elétrico brasileiro representa um peso morto que distorce a percepção de valor do consumidor e tolhe a competitividade nacional</a:t>
            </a:r>
          </a:p>
          <a:p>
            <a:endParaRPr lang="pt-BR" dirty="0"/>
          </a:p>
          <a:p>
            <a:r>
              <a:rPr lang="pt-BR" dirty="0"/>
              <a:t>	- qualquer proposta de aumento ou alteração de finalidade de encargos deve ser precedida de Estudo de Impacto Tarifário da Aneel, e precisa ser amplamente discutida com a sociedade, inclusive por meio de audiências públicas</a:t>
            </a:r>
          </a:p>
          <a:p>
            <a:endParaRPr lang="pt-BR" b="0" dirty="0">
              <a:solidFill>
                <a:srgbClr val="FF0000"/>
              </a:solidFill>
            </a:endParaRPr>
          </a:p>
          <a:p>
            <a:endParaRPr lang="pt-BR" sz="500" dirty="0"/>
          </a:p>
          <a:p>
            <a:r>
              <a:rPr lang="pt-BR" dirty="0"/>
              <a:t>	- o desempenho das estatais destruiu dezenas de bilhões de reais em valor dos contribuintes brasileiros </a:t>
            </a:r>
          </a:p>
          <a:p>
            <a:endParaRPr lang="pt-BR" dirty="0"/>
          </a:p>
          <a:p>
            <a:r>
              <a:rPr lang="pt-BR" dirty="0"/>
              <a:t>	- as privatizações devem ser encorajadas...</a:t>
            </a:r>
          </a:p>
          <a:p>
            <a:endParaRPr lang="pt-BR" dirty="0"/>
          </a:p>
          <a:p>
            <a:r>
              <a:rPr lang="pt-BR" dirty="0"/>
              <a:t>	- ...mas o cronograma, formato e valores precisam ser realistas</a:t>
            </a:r>
          </a:p>
          <a:p>
            <a:endParaRPr lang="pt-BR" b="0" dirty="0"/>
          </a:p>
          <a:p>
            <a:r>
              <a:rPr lang="pt-BR" b="0" dirty="0"/>
              <a:t>	</a:t>
            </a:r>
          </a:p>
          <a:p>
            <a:endParaRPr lang="pt-BR" b="0" dirty="0"/>
          </a:p>
          <a:p>
            <a:pPr lvl="2">
              <a:spcAft>
                <a:spcPts val="1181"/>
              </a:spcAft>
              <a:buClr>
                <a:srgbClr val="006600"/>
              </a:buClr>
              <a:buSzPct val="80000"/>
              <a:buFont typeface="+mj-lt"/>
              <a:buAutoNum type="arabicPeriod"/>
            </a:pPr>
            <a:endParaRPr lang="pt-BR" altLang="pt-BR" sz="1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lvl="2">
              <a:spcAft>
                <a:spcPts val="1181"/>
              </a:spcAft>
              <a:buClr>
                <a:srgbClr val="006600"/>
              </a:buClr>
              <a:buSzPct val="80000"/>
              <a:buFont typeface="Arial" panose="020B0604020202020204" pitchFamily="34" charset="0"/>
              <a:buChar char="•"/>
            </a:pPr>
            <a:endParaRPr lang="pt-BR" altLang="pt-BR" sz="1679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2" name="Triângulo isósceles 1"/>
          <p:cNvSpPr/>
          <p:nvPr/>
        </p:nvSpPr>
        <p:spPr bwMode="auto">
          <a:xfrm rot="5400000">
            <a:off x="3751791" y="1531473"/>
            <a:ext cx="1152128" cy="360040"/>
          </a:xfrm>
          <a:prstGeom prst="triangle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604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3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riângulo isósceles 7"/>
          <p:cNvSpPr/>
          <p:nvPr/>
        </p:nvSpPr>
        <p:spPr bwMode="auto">
          <a:xfrm rot="5400000">
            <a:off x="3306504" y="3508686"/>
            <a:ext cx="2102866" cy="360040"/>
          </a:xfrm>
          <a:prstGeom prst="triangle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604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3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riângulo isósceles 8"/>
          <p:cNvSpPr/>
          <p:nvPr/>
        </p:nvSpPr>
        <p:spPr bwMode="auto">
          <a:xfrm rot="5400000">
            <a:off x="3751534" y="5643194"/>
            <a:ext cx="1212806" cy="360040"/>
          </a:xfrm>
          <a:prstGeom prst="triangle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604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3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56227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20160406_Sobrecontratação_rev2">
  <a:themeElements>
    <a:clrScheme name="Base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99"/>
      </a:accent1>
      <a:accent2>
        <a:srgbClr val="FFE267"/>
      </a:accent2>
      <a:accent3>
        <a:srgbClr val="FFFFFF"/>
      </a:accent3>
      <a:accent4>
        <a:srgbClr val="000000"/>
      </a:accent4>
      <a:accent5>
        <a:srgbClr val="FFFFCA"/>
      </a:accent5>
      <a:accent6>
        <a:srgbClr val="E7CD5D"/>
      </a:accent6>
      <a:hlink>
        <a:srgbClr val="E8BC00"/>
      </a:hlink>
      <a:folHlink>
        <a:srgbClr val="B08E00"/>
      </a:folHlink>
    </a:clrScheme>
    <a:fontScheme name="Bas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604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604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a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99"/>
        </a:accent1>
        <a:accent2>
          <a:srgbClr val="FFE267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E7CD5D"/>
        </a:accent6>
        <a:hlink>
          <a:srgbClr val="E8BC00"/>
        </a:hlink>
        <a:folHlink>
          <a:srgbClr val="B08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20160406_Sobrecontratação_rev2.potx</Template>
  <TotalTime>181099</TotalTime>
  <Words>615</Words>
  <Application>Microsoft Office PowerPoint</Application>
  <PresentationFormat>Papel A4 (210 x 297 mm)</PresentationFormat>
  <Paragraphs>193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MS PGothic</vt:lpstr>
      <vt:lpstr>MS PGothic</vt:lpstr>
      <vt:lpstr>Arial</vt:lpstr>
      <vt:lpstr>Lucida Sans Unicode</vt:lpstr>
      <vt:lpstr>Times</vt:lpstr>
      <vt:lpstr>Times New Roman</vt:lpstr>
      <vt:lpstr>Verdana</vt:lpstr>
      <vt:lpstr>Wingdings</vt:lpstr>
      <vt:lpstr>20160406_Sobrecontratação_rev2</vt:lpstr>
      <vt:lpstr>Apresentação do PowerPoint</vt:lpstr>
      <vt:lpstr>Medida Provisória nº 735, de 2016 Comissão: Comissão Mista da Medida Provisória n°735, de 2016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Considerações Finais</vt:lpstr>
      <vt:lpstr>Sobre o Instituto Acende Brasil </vt:lpstr>
      <vt:lpstr>Apresentação do PowerPoint</vt:lpstr>
    </vt:vector>
  </TitlesOfParts>
  <Company>Instituto Acende Brasil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 Jul 2006</dc:title>
  <dc:creator>Eduardo Müller Monteiro</dc:creator>
  <cp:lastModifiedBy>Claudio.Sales</cp:lastModifiedBy>
  <cp:revision>3106</cp:revision>
  <cp:lastPrinted>2016-08-17T18:31:22Z</cp:lastPrinted>
  <dcterms:created xsi:type="dcterms:W3CDTF">2001-10-18T18:05:49Z</dcterms:created>
  <dcterms:modified xsi:type="dcterms:W3CDTF">2016-08-31T16:29:43Z</dcterms:modified>
</cp:coreProperties>
</file>