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8C_9D9EF78B.xml" ContentType="application/vnd.ms-powerpoint.comments+xml"/>
  <Override PartName="/ppt/comments/modernComment_19B_7F695CE3.xml" ContentType="application/vnd.ms-powerpoint.comments+xml"/>
  <Override PartName="/ppt/revisionInfo.xml" ContentType="application/vnd.ms-powerpoint.revision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</p:sldMasterIdLst>
  <p:notesMasterIdLst>
    <p:notesMasterId r:id="rId28"/>
  </p:notesMasterIdLst>
  <p:handoutMasterIdLst>
    <p:handoutMasterId r:id="rId29"/>
  </p:handoutMasterIdLst>
  <p:sldIdLst>
    <p:sldId id="343" r:id="rId6"/>
    <p:sldId id="386" r:id="rId7"/>
    <p:sldId id="398" r:id="rId8"/>
    <p:sldId id="400" r:id="rId9"/>
    <p:sldId id="410" r:id="rId10"/>
    <p:sldId id="392" r:id="rId11"/>
    <p:sldId id="399" r:id="rId12"/>
    <p:sldId id="404" r:id="rId13"/>
    <p:sldId id="397" r:id="rId14"/>
    <p:sldId id="409" r:id="rId15"/>
    <p:sldId id="395" r:id="rId16"/>
    <p:sldId id="396" r:id="rId17"/>
    <p:sldId id="403" r:id="rId18"/>
    <p:sldId id="407" r:id="rId19"/>
    <p:sldId id="408" r:id="rId20"/>
    <p:sldId id="381" r:id="rId21"/>
    <p:sldId id="379" r:id="rId22"/>
    <p:sldId id="411" r:id="rId23"/>
    <p:sldId id="388" r:id="rId24"/>
    <p:sldId id="390" r:id="rId25"/>
    <p:sldId id="383" r:id="rId26"/>
    <p:sldId id="391" r:id="rId27"/>
  </p:sldIdLst>
  <p:sldSz cx="12192000" cy="6858000"/>
  <p:notesSz cx="9982200" cy="6794500"/>
  <p:embeddedFontLst>
    <p:embeddedFont>
      <p:font typeface="Montserrat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  <p:embeddedFont>
      <p:font typeface="Roboto" panose="020B0604020202020204" charset="0"/>
      <p:regular r:id="rId40"/>
      <p:bold r:id="rId41"/>
      <p:italic r:id="rId42"/>
      <p:boldItalic r:id="rId43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81B4752-1292-4318-9FCE-58520116D13C}">
          <p14:sldIdLst>
            <p14:sldId id="343"/>
            <p14:sldId id="386"/>
            <p14:sldId id="398"/>
            <p14:sldId id="400"/>
            <p14:sldId id="410"/>
            <p14:sldId id="392"/>
            <p14:sldId id="399"/>
            <p14:sldId id="404"/>
            <p14:sldId id="397"/>
            <p14:sldId id="409"/>
            <p14:sldId id="395"/>
            <p14:sldId id="396"/>
            <p14:sldId id="403"/>
            <p14:sldId id="407"/>
            <p14:sldId id="408"/>
            <p14:sldId id="381"/>
            <p14:sldId id="379"/>
          </p14:sldIdLst>
        </p14:section>
        <p14:section name="Seção sem Título" id="{92FE0699-881A-48D0-8E8E-44E02F50048A}">
          <p14:sldIdLst>
            <p14:sldId id="411"/>
            <p14:sldId id="388"/>
            <p14:sldId id="390"/>
            <p14:sldId id="383"/>
            <p14:sldId id="3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249" userDrawn="1">
          <p15:clr>
            <a:srgbClr val="A4A3A4"/>
          </p15:clr>
        </p15:guide>
        <p15:guide id="4" orient="horz" pos="365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1BD70D-4CDA-E8F9-1106-5F02DA76A200}" name="Daniel Emilio da Silva Almeida" initials="DA" userId="S::daniel.emilio@saude.gov.br::50c0f82b-b75d-4f56-83ba-06c69190609a" providerId="AD"/>
  <p188:author id="{E3B1FE3D-99E2-F155-ECAE-2573CB8296DE}" name="Amanda Ribeiro de Souza" initials="AS" userId="S::amanda.rsouza@saude.gov.br::5f1a2933-b8b0-4b28-80de-42940a9a8576" providerId="AD"/>
  <p188:author id="{8F657A91-5C41-230B-C4FD-9E4C53D9A916}" name="Victor Serra Rodrigues" initials="VR" userId="S::victor.rodrigues@saude.gov.br::e1e5bf88-4def-4b42-9df7-e45e91a96c2a" providerId="AD"/>
  <p188:author id="{CBEF40A3-DE10-1FDF-A24D-1F13A19AD44F}" name="Yuri Yabu de Barros" initials="YB" userId="S::yuri.barros@saude.gov.br::bafcec26-71cd-4d29-8c2c-7d57c4eecccf" providerId="AD"/>
  <p188:author id="{0FA0A5BD-B7FB-CE93-6258-81F0A35A6CA8}" name="Daniel Moreira Alves da Silva" initials="DS" userId="S::daniel.moreira@saude.gov.br::33c3e0e1-2300-4ce1-a6e3-9b7f1ce73d56" providerId="AD"/>
  <p188:author id="{A28D5DFD-96CF-6D1D-2E5A-F77EAC64ABA3}" name="Rafael Poloni" initials="RP" userId="S::rafael.poloni@saude.gov.br::21071bdd-7203-406e-9835-fba7bccb6f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EFF"/>
    <a:srgbClr val="E5231F"/>
    <a:srgbClr val="03CF00"/>
    <a:srgbClr val="FFD622"/>
    <a:srgbClr val="BCE1DA"/>
    <a:srgbClr val="ECECEC"/>
    <a:srgbClr val="FF5500"/>
    <a:srgbClr val="783C00"/>
    <a:srgbClr val="3C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11003-892B-F945-A3A6-2C056DF45217}" v="401" dt="2025-07-07T19:59:59.999"/>
    <p1510:client id="{29013E7A-C593-4DD7-71DC-E7ADA1A6DD7C}" v="1" dt="2025-07-07T20:45:20.979"/>
    <p1510:client id="{2F559765-CDA6-C796-208A-9C696C09223B}" v="222" dt="2025-07-08T15:25:42.428"/>
    <p1510:client id="{331925AA-4112-E0EA-65E5-C51065F28574}" v="786" dt="2025-07-08T19:08:39.351"/>
    <p1510:client id="{33A0D566-6716-8275-8553-9F4CB5B9C79C}" v="2124" dt="2025-07-08T14:47:17.551"/>
    <p1510:client id="{3EE93DC6-04CB-8380-FC3E-394D2BD06F53}" v="239" dt="2025-07-07T21:00:43.877"/>
    <p1510:client id="{4938F9F2-4C58-6D0B-A097-8B28DC5C02FC}" v="215" dt="2025-07-08T18:29:54.298"/>
    <p1510:client id="{5B8AC6BC-FA9A-510C-F093-AF1A5F65BF82}" v="1153" dt="2025-07-08T20:31:57.435"/>
    <p1510:client id="{8642EB20-C623-A452-A3BA-09E3C6FC72FA}" v="4" dt="2025-07-09T12:14:34.128"/>
    <p1510:client id="{8AE21C82-ECF9-D3C0-C90F-0EFB701AE420}" v="49" dt="2025-07-09T12:39:58.838"/>
    <p1510:client id="{9C2801ED-E86C-D148-0B85-86B1E986C217}" v="401" dt="2025-07-07T21:32:10.276"/>
    <p1510:client id="{9E040AEB-E76B-4E7F-4805-B767AF3C9825}" v="2" dt="2025-07-07T19:43:03.742"/>
    <p1510:client id="{A1918513-EA72-9303-D1C9-EEA33A877AF2}" v="106" dt="2025-07-09T14:03:36.346"/>
    <p1510:client id="{B0C48379-1EBB-5B26-6156-58A94D8E7004}" v="472" dt="2025-07-08T19:52:47.325"/>
    <p1510:client id="{C310322B-86C8-EBA0-6FFC-0DBF3A8C5988}" v="1" dt="2025-07-09T12:31:56.500"/>
    <p1510:client id="{C3B4CEFC-C572-84B5-FFD4-B5F8486416C2}" v="647" dt="2025-07-09T00:28:54.547"/>
    <p1510:client id="{CF199EC8-084F-4A21-85F3-B308FAD52831}" v="163" dt="2025-07-08T15:11:35.749"/>
    <p1510:client id="{D6C6C15F-54C7-86FD-895E-6CC17987FEAE}" v="9" dt="2025-07-07T19:51:34.648"/>
    <p1510:client id="{DEB62601-004E-F992-0752-321778B01287}" v="318" dt="2025-07-08T20:13:42.593"/>
    <p1510:client id="{E30BAD51-5AE9-435B-B8C3-754BC0AC1176}" v="403" dt="2025-07-07T20:44:10.493"/>
    <p1510:client id="{ECB45714-D3EE-4DBC-822A-2A7DA1B9088C}" v="288" dt="2025-07-09T14:31:11.669"/>
    <p1510:client id="{F4114B7C-0B70-ADE3-E98A-9AAF9FC84D94}" v="31" dt="2025-07-08T17:52:26.721"/>
    <p1510:client id="{F607792A-DCAA-EB9D-AFBA-8AE6AA0859E2}" v="14" dt="2025-07-09T12:26:15.6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44"/>
      </p:cViewPr>
      <p:guideLst>
        <p:guide orient="horz" pos="2160"/>
        <p:guide pos="3840"/>
        <p:guide orient="horz" pos="3249"/>
        <p:guide orient="horz" pos="36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0.fntdata"/><Relationship Id="rId21" Type="http://schemas.openxmlformats.org/officeDocument/2006/relationships/slide" Target="slides/slide16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omments/modernComment_18C_9D9EF78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86AF78B-A54C-4C48-9967-CCDF0F800C7A}" authorId="{0FA0A5BD-B7FB-CE93-6258-81F0A35A6CA8}" created="2025-07-09T12:39:11.61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44440971" sldId="396"/>
      <ac:spMk id="5" creationId="{A8038554-978C-8EF2-B639-3160FCD3CEB1}"/>
      <ac:txMk cp="0" len="266">
        <ac:context len="463" hash="2761932761"/>
      </ac:txMk>
    </ac:txMkLst>
    <p188:pos x="8447048" y="4655634"/>
    <p188:txBody>
      <a:bodyPr/>
      <a:lstStyle/>
      <a:p>
        <a:r>
          <a:rPr lang="pt-BR"/>
          <a:t>Essa informação já está no slide 03. Considerar remover?</a:t>
        </a:r>
      </a:p>
    </p188:txBody>
  </p188:cm>
</p188:cmLst>
</file>

<file path=ppt/comments/modernComment_19B_7F695CE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771DFF1-9718-4F45-8602-CB671E1F5022}" authorId="{0FA0A5BD-B7FB-CE93-6258-81F0A35A6CA8}" created="2025-07-09T12:33:32.21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137611491" sldId="411"/>
      <ac:spMk id="9" creationId="{C9E79B3E-F8A3-6799-54D2-787FCD727A61}"/>
      <ac:txMk cp="330" len="46">
        <ac:context len="377" hash="1947623683"/>
      </ac:txMk>
    </ac:txMkLst>
    <p188:pos x="5519853" y="3419707"/>
    <p188:txBody>
      <a:bodyPr/>
      <a:lstStyle/>
      <a:p>
        <a:r>
          <a:rPr lang="pt-BR"/>
          <a:t>Gente, será que seria interessante remover essa frase? Talvez induza erro de interpretação. Porque esse dado é da PNAUM de 2014, que se refere a automedicação, não necessariamente o medicamento mais consumido no país. Os dados mais recentes de consumo indicam losartana e metformina no topo.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F9845-C187-46D1-BB98-53BDA910FA5D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B60D1-FEB8-411E-B1C2-9CBDEBA745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157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54270" y="0"/>
            <a:ext cx="4325620" cy="3409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FE87-ED4C-4DCF-B076-8DBC51C08213}" type="datetimeFigureOut">
              <a:rPr lang="pt-BR" smtClean="0"/>
              <a:t>09/07/2025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52750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8220" y="3269853"/>
            <a:ext cx="7985760" cy="2675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54270" y="6453596"/>
            <a:ext cx="4325620" cy="3409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4920B-BB4A-4432-A7FA-14A657F03B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62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australia-news/2019/sep/02/paracetamol-poisonings-have-jumped-44-in-10-years-we-must-change-how-its-sold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ews-medical.net/news/20190902/Paracetamol-poisoning-soars-over-the-past-decade-in-Australia.aspx" TargetMode="External"/><Relationship Id="rId5" Type="http://schemas.openxmlformats.org/officeDocument/2006/relationships/hyperlink" Target="https://extra.globo.com/noticias/mundo/jovem-morre-apos-overdose-acidental-de-paracetamol-16889724.html" TargetMode="External"/><Relationship Id="rId4" Type="http://schemas.openxmlformats.org/officeDocument/2006/relationships/hyperlink" Target="https://www.irishtimes.com/news/crime-and-law/courts/coroner-s-court/woman-29-died-of-accidental-paracetamol-overdose-inquest-finds-1.4104758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auchazh.clicrbs.com.br/comportamento/noticia/2017/05/casos-de-intoxicacao-por-medicamento-aumentam-quase-30-no-pais-9787190.html" TargetMode="External"/><Relationship Id="rId3" Type="http://schemas.openxmlformats.org/officeDocument/2006/relationships/hyperlink" Target="https://saude.se.gov.br/saude-de-sergipe-atendeu-mais-de-13-mil-pessoas-por-intoxicacao-por-medicamentos-em-2022/" TargetMode="External"/><Relationship Id="rId7" Type="http://schemas.openxmlformats.org/officeDocument/2006/relationships/hyperlink" Target="https://www.em.com.br/app/noticia/saude-e-bem-viver/2023/05/11/interna_bem_viver,1492686/brasil-tem-aumento-de-internacoes-por-intoxicacao-medicamentosa.s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agenciabrasil.ebc.com.br/geral/noticia/2018-01/uso-indevido-de-medicamento-foi-responsavel-por-3362-dos-casos-de-intoxicacao" TargetMode="External"/><Relationship Id="rId5" Type="http://schemas.openxmlformats.org/officeDocument/2006/relationships/hyperlink" Target="https://www.santos.sp.gov.br/?q=noticia/santos-faz-alerta-apos-intoxicacoes-por-medicamentos-mais-que-dobrarem-em-2022-0" TargetMode="External"/><Relationship Id="rId4" Type="http://schemas.openxmlformats.org/officeDocument/2006/relationships/hyperlink" Target="https://www.parana.pr.gov.br/aen/Noticia/Medicamento-e-principal-causa-de-intoxicacao-de-criancas-alerta-Secretaria-da-Saud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1C8AA-C472-4C24-B542-CF2A821FBE7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58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farmácia é um estabelecimento que promove o cuidado e bem estar das pessoas e promoção do uso racional de medicamentos;</a:t>
            </a:r>
          </a:p>
          <a:p>
            <a:endParaRPr lang="pt-BR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4920B-BB4A-4432-A7FA-14A657F03B1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2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https://www.theguardian.com/australia-news/2019/sep/02/paracetamol-poisonings-have-jumped-44-in-10-years-we-must-change-how-its-sold</a:t>
            </a:r>
            <a:endParaRPr lang="pt-BR">
              <a:ea typeface="Calibri" panose="020F0502020204030204"/>
              <a:cs typeface="Calibri" panose="020F0502020204030204"/>
            </a:endParaRPr>
          </a:p>
          <a:p>
            <a:r>
              <a:rPr lang="en-US">
                <a:hlinkClick r:id="rId4"/>
              </a:rPr>
              <a:t>https://www.irishtimes.com/news/crime-and-law/courts/coroner-s-court/woman-29-died-of-accidental-paracetamol-overdose-inquest-finds-1.4104758</a:t>
            </a:r>
            <a:endParaRPr lang="en-US"/>
          </a:p>
          <a:p>
            <a:r>
              <a:rPr lang="en-US">
                <a:hlinkClick r:id="rId5"/>
              </a:rPr>
              <a:t>https://extra.globo.com/noticias/mundo/jovem-morre-apos-overdose-acidental-de-paracetamol-16889724.html</a:t>
            </a:r>
            <a:endParaRPr lang="en-US">
              <a:ea typeface="Calibri"/>
              <a:cs typeface="Calibri"/>
              <a:hlinkClick r:id="rId5"/>
            </a:endParaRPr>
          </a:p>
          <a:p>
            <a:r>
              <a:rPr lang="en-US">
                <a:hlinkClick r:id="rId6"/>
              </a:rPr>
              <a:t>https://www.news-medical.net/news/20190902/Paracetamol-poisoning-soars-over-the-past-decade-in-Australia.aspx</a:t>
            </a:r>
            <a:endParaRPr lang="en-US">
              <a:ea typeface="Calibri"/>
              <a:cs typeface="Calibri"/>
              <a:hlinkClick r:id="rId6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4920B-BB4A-4432-A7FA-14A657F03B1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475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&lt;https://www.bbc.com/portuguese/noticias/2011/09/110929_paracetamol_morte_is&gt;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4920B-BB4A-4432-A7FA-14A657F03B1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936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https://saude.se.gov.br/saude-de-sergipe-atendeu-mais-de-13-mil-pessoas-por-intoxicacao-por-medicamentos-em-2022/</a:t>
            </a:r>
            <a:endParaRPr lang="pt-BR">
              <a:ea typeface="Calibri" panose="020F0502020204030204"/>
              <a:cs typeface="Calibri" panose="020F0502020204030204"/>
            </a:endParaRPr>
          </a:p>
          <a:p>
            <a:r>
              <a:rPr lang="en-US">
                <a:hlinkClick r:id="rId4"/>
              </a:rPr>
              <a:t>https://www.parana.pr.gov.br/aen/Noticia/Medicamento-e-principal-causa-de-intoxicacao-de-criancas-alerta-Secretaria-da-Saude</a:t>
            </a:r>
            <a:endParaRPr lang="en-US">
              <a:ea typeface="Calibri"/>
              <a:cs typeface="Calibri"/>
              <a:hlinkClick r:id="rId4"/>
            </a:endParaRPr>
          </a:p>
          <a:p>
            <a:r>
              <a:rPr lang="en-US">
                <a:hlinkClick r:id="rId5"/>
              </a:rPr>
              <a:t>https://www.santos.sp.gov.br/?q=noticia/santos-faz-alerta-apos-intoxicacoes-por-medicamentos-mais-que-dobrarem-em-2022-0</a:t>
            </a:r>
            <a:endParaRPr lang="en-US">
              <a:ea typeface="Calibri"/>
              <a:cs typeface="Calibri"/>
              <a:hlinkClick r:id="rId5"/>
            </a:endParaRPr>
          </a:p>
          <a:p>
            <a:r>
              <a:rPr lang="en-US">
                <a:hlinkClick r:id="rId6"/>
              </a:rPr>
              <a:t>https://agenciabrasil.ebc.com.br/geral/noticia/2018-01/uso-indevido-de-medicamento-foi-responsavel-por-3362-dos-casos-de-intoxicacao</a:t>
            </a:r>
            <a:endParaRPr lang="en-US">
              <a:ea typeface="Calibri"/>
              <a:cs typeface="Calibri"/>
              <a:hlinkClick r:id="rId6"/>
            </a:endParaRPr>
          </a:p>
          <a:p>
            <a:r>
              <a:rPr lang="en-US">
                <a:hlinkClick r:id="rId7"/>
              </a:rPr>
              <a:t>https://www.em.com.br/app/noticia/saude-e-bem-viver/2023/05/11/interna_bem_viver,1492686/brasil-tem-aumento-de-internacoes-por-intoxicacao-medicamentosa.shtml</a:t>
            </a:r>
            <a:endParaRPr lang="en-US">
              <a:ea typeface="Calibri"/>
              <a:cs typeface="Calibri"/>
              <a:hlinkClick r:id="rId7"/>
            </a:endParaRPr>
          </a:p>
          <a:p>
            <a:r>
              <a:rPr lang="en-US">
                <a:hlinkClick r:id="rId8"/>
              </a:rPr>
              <a:t>https://gauchazh.clicrbs.com.br/comportamento/noticia/2017/05/casos-de-intoxicacao-por-medicamento-aumentam-quase-30-no-pais-9787190.html</a:t>
            </a:r>
            <a:endParaRPr lang="en-US">
              <a:ea typeface="Calibri"/>
              <a:cs typeface="Calibri"/>
              <a:hlinkClick r:id="rId8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4920B-BB4A-4432-A7FA-14A657F03B1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18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A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8541560-C1DA-B090-79D4-D29BAABC6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5EAA027-B7AC-E312-3D74-EFF272CD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875" y="2324784"/>
            <a:ext cx="7110249" cy="1543023"/>
          </a:xfrm>
          <a:prstGeom prst="rect">
            <a:avLst/>
          </a:prstGeom>
        </p:spPr>
        <p:txBody>
          <a:bodyPr/>
          <a:lstStyle>
            <a:lvl1pPr algn="ctr">
              <a:defRPr lang="pt-BR" sz="5400" b="1" kern="1200" dirty="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3744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085850"/>
            <a:ext cx="3886200" cy="128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2619375"/>
            <a:ext cx="3886200" cy="32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CC7624-8FD6-2D50-7C98-A23CCFB6C8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5975" y="1085850"/>
            <a:ext cx="5359078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56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6933011" y="1924050"/>
            <a:ext cx="3886200" cy="1714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1924050"/>
            <a:ext cx="6096000" cy="36480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6933011" y="3910474"/>
            <a:ext cx="3886200" cy="1661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3594031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767446"/>
            <a:ext cx="3886200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4558021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3011" y="3767446"/>
            <a:ext cx="3886200" cy="6667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33011" y="4558020"/>
            <a:ext cx="3886200" cy="8953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92622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964672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3143556"/>
            <a:ext cx="3886200" cy="4137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4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9"/>
          </p:nvPr>
        </p:nvSpPr>
        <p:spPr>
          <a:xfrm>
            <a:off x="1190624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933010" y="3143556"/>
            <a:ext cx="3886200" cy="4146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933010" y="5215246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Imagem 3"/>
          <p:cNvSpPr>
            <a:spLocks noGrp="1"/>
          </p:cNvSpPr>
          <p:nvPr>
            <p:ph type="pic" sz="quarter" idx="22"/>
          </p:nvPr>
        </p:nvSpPr>
        <p:spPr>
          <a:xfrm>
            <a:off x="6933010" y="3767138"/>
            <a:ext cx="3886201" cy="1238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919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exto com gráfico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000124" y="2457451"/>
            <a:ext cx="3886200" cy="112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000124" y="3857625"/>
            <a:ext cx="3886200" cy="13074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Gráfico 4"/>
          <p:cNvSpPr>
            <a:spLocks noGrp="1"/>
          </p:cNvSpPr>
          <p:nvPr>
            <p:ph type="chart" sz="quarter" idx="17"/>
          </p:nvPr>
        </p:nvSpPr>
        <p:spPr>
          <a:xfrm>
            <a:off x="5723336" y="1085850"/>
            <a:ext cx="5095875" cy="481263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72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7991475" y="1085850"/>
            <a:ext cx="2827736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sz="quarter" idx="16"/>
          </p:nvPr>
        </p:nvSpPr>
        <p:spPr>
          <a:xfrm>
            <a:off x="127635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360706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1360706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3500438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3500438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638800" y="4466196"/>
            <a:ext cx="1857375" cy="6572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5256771"/>
            <a:ext cx="1857375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2" name="Espaço Reservado para Imagem 2"/>
          <p:cNvSpPr>
            <a:spLocks noGrp="1"/>
          </p:cNvSpPr>
          <p:nvPr>
            <p:ph type="pic" sz="quarter" idx="25"/>
          </p:nvPr>
        </p:nvSpPr>
        <p:spPr>
          <a:xfrm>
            <a:off x="3381375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3" name="Espaço Reservado para Imagem 2"/>
          <p:cNvSpPr>
            <a:spLocks noGrp="1"/>
          </p:cNvSpPr>
          <p:nvPr>
            <p:ph type="pic" sz="quarter" idx="26"/>
          </p:nvPr>
        </p:nvSpPr>
        <p:spPr>
          <a:xfrm>
            <a:off x="5486400" y="0"/>
            <a:ext cx="2105025" cy="4191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626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ções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2E83493-C7F4-C7B2-D2BD-755425FFEB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1CA0A4-F05B-5773-BC79-24B6F476C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957388" y="1085850"/>
            <a:ext cx="3143250" cy="4812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Texto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5723336" y="108585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5723336" y="161280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5723336" y="484765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7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5723336" y="5374609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723336" y="3593720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9" name="Espaço Reservado para Texto 3"/>
          <p:cNvSpPr>
            <a:spLocks noGrp="1"/>
          </p:cNvSpPr>
          <p:nvPr>
            <p:ph type="body" sz="quarter" idx="24" hasCustomPrompt="1"/>
          </p:nvPr>
        </p:nvSpPr>
        <p:spPr>
          <a:xfrm>
            <a:off x="5723336" y="4120675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25" hasCustomPrompt="1"/>
          </p:nvPr>
        </p:nvSpPr>
        <p:spPr>
          <a:xfrm>
            <a:off x="5723336" y="2339785"/>
            <a:ext cx="5095875" cy="3238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6" hasCustomPrompt="1"/>
          </p:nvPr>
        </p:nvSpPr>
        <p:spPr>
          <a:xfrm>
            <a:off x="5723336" y="2866740"/>
            <a:ext cx="5095875" cy="523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82322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5" y="797453"/>
            <a:ext cx="8715376" cy="69797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5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90625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5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1190625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1190625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0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9801" y="265302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9801" y="324849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9801" y="4462771"/>
            <a:ext cx="3886200" cy="414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4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6019801" y="5058240"/>
            <a:ext cx="3886200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463475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0" y="971550"/>
            <a:ext cx="12192000" cy="4600576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3567113" y="5667840"/>
            <a:ext cx="5057775" cy="62910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553624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8042F7E-415C-1C9E-840D-52A0033B7E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F607B2-00A9-937D-8269-29A3E21E0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843088" y="928688"/>
            <a:ext cx="2100262" cy="496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42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Fin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226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tópicos com í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l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654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654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17" hasCustomPrompt="1"/>
          </p:nvPr>
        </p:nvSpPr>
        <p:spPr>
          <a:xfrm>
            <a:off x="6988660" y="3767446"/>
            <a:ext cx="3238501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8" name="Espaço Reservado para Texto 3"/>
          <p:cNvSpPr>
            <a:spLocks noGrp="1"/>
          </p:cNvSpPr>
          <p:nvPr>
            <p:ph type="body" sz="quarter" idx="18" hasCustomPrompt="1"/>
          </p:nvPr>
        </p:nvSpPr>
        <p:spPr>
          <a:xfrm>
            <a:off x="6988659" y="4291320"/>
            <a:ext cx="3238501" cy="895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275005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gráfico de progres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190624" y="1092728"/>
            <a:ext cx="9628587" cy="640822"/>
          </a:xfrm>
          <a:prstGeom prst="rect">
            <a:avLst/>
          </a:prstGeom>
        </p:spPr>
        <p:txBody>
          <a:bodyPr wrap="square" anchor="t" anchorCtr="0">
            <a:normAutofit/>
          </a:bodyPr>
          <a:lstStyle>
            <a:lvl1pPr algn="ctr">
              <a:defRPr sz="4400" b="1" spc="0" baseline="0">
                <a:solidFill>
                  <a:srgbClr val="183EFF"/>
                </a:solidFill>
              </a:defRPr>
            </a:lvl1pPr>
          </a:lstStyle>
          <a:p>
            <a:r>
              <a:rPr lang="pt-BR"/>
              <a:t>Título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90624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9" hasCustomPrompt="1"/>
          </p:nvPr>
        </p:nvSpPr>
        <p:spPr>
          <a:xfrm>
            <a:off x="1877460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30%</a:t>
            </a:r>
          </a:p>
        </p:txBody>
      </p:sp>
      <p:sp>
        <p:nvSpPr>
          <p:cNvPr id="32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7947425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5" name="Espaço Reservado para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4261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90%</a:t>
            </a:r>
          </a:p>
        </p:txBody>
      </p:sp>
      <p:sp>
        <p:nvSpPr>
          <p:cNvPr id="36" name="Espaço Reservado para Texto 3"/>
          <p:cNvSpPr>
            <a:spLocks noGrp="1"/>
          </p:cNvSpPr>
          <p:nvPr>
            <p:ph type="body" sz="quarter" idx="22" hasCustomPrompt="1"/>
          </p:nvPr>
        </p:nvSpPr>
        <p:spPr>
          <a:xfrm>
            <a:off x="4565888" y="2803499"/>
            <a:ext cx="2871786" cy="2806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quarter" idx="23" hasCustomPrompt="1"/>
          </p:nvPr>
        </p:nvSpPr>
        <p:spPr>
          <a:xfrm>
            <a:off x="5252724" y="4205902"/>
            <a:ext cx="1498115" cy="3854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60%</a:t>
            </a:r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619375" y="5222209"/>
            <a:ext cx="6857999" cy="7127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183418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âmina fotos com texto de apo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8042F7E-415C-1C9E-840D-52A0033B7E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1F607B2-00A9-937D-8269-29A3E21E0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843088" y="928688"/>
            <a:ext cx="2100262" cy="496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8"/>
          </p:nvPr>
        </p:nvSpPr>
        <p:spPr>
          <a:xfrm>
            <a:off x="814387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sz="quarter" idx="19"/>
          </p:nvPr>
        </p:nvSpPr>
        <p:spPr>
          <a:xfrm>
            <a:off x="4391025" y="0"/>
            <a:ext cx="375285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722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136B438-876F-4751-7E8C-E90A1F6FF9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D3DD27C-1B6D-E72C-E6D4-588D16167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494993" y="1847419"/>
            <a:ext cx="8344764" cy="2620238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l">
              <a:defRPr sz="6000" b="1" spc="0" baseline="0">
                <a:solidFill>
                  <a:srgbClr val="03CF00"/>
                </a:solidFill>
              </a:defRPr>
            </a:lvl1pPr>
          </a:lstStyle>
          <a:p>
            <a:r>
              <a:rPr lang="pt-BR"/>
              <a:t>Título Principal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404726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136B438-876F-4751-7E8C-E90A1F6FF92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D3DD27C-1B6D-E72C-E6D4-588D16167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494993" y="1847419"/>
            <a:ext cx="8344764" cy="2620238"/>
          </a:xfrm>
          <a:prstGeom prst="rect">
            <a:avLst/>
          </a:prstGeom>
        </p:spPr>
        <p:txBody>
          <a:bodyPr wrap="square" anchor="ctr" anchorCtr="1">
            <a:normAutofit/>
          </a:bodyPr>
          <a:lstStyle>
            <a:lvl1pPr algn="l">
              <a:defRPr sz="6000" b="1" spc="0" baseline="0">
                <a:solidFill>
                  <a:srgbClr val="03CF00"/>
                </a:solidFill>
              </a:defRPr>
            </a:lvl1pPr>
          </a:lstStyle>
          <a:p>
            <a:r>
              <a:rPr lang="pt-BR"/>
              <a:t>Título Principal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10301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Imagem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781175" y="5286375"/>
            <a:ext cx="9134476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cxnSp>
        <p:nvCxnSpPr>
          <p:cNvPr id="7" name="Conector reto 6"/>
          <p:cNvCxnSpPr>
            <a:stCxn id="9" idx="1"/>
          </p:cNvCxnSpPr>
          <p:nvPr userDrawn="1"/>
        </p:nvCxnSpPr>
        <p:spPr>
          <a:xfrm flipH="1">
            <a:off x="1276350" y="5486400"/>
            <a:ext cx="50482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 userDrawn="1"/>
        </p:nvCxnSpPr>
        <p:spPr>
          <a:xfrm>
            <a:off x="1276350" y="5991225"/>
            <a:ext cx="9639301" cy="0"/>
          </a:xfrm>
          <a:prstGeom prst="line">
            <a:avLst/>
          </a:prstGeom>
          <a:ln cap="rnd">
            <a:solidFill>
              <a:srgbClr val="03C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19076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aspa se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0" y="1085850"/>
            <a:ext cx="9639301" cy="4076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Aspas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15" hasCustomPrompt="1"/>
          </p:nvPr>
        </p:nvSpPr>
        <p:spPr>
          <a:xfrm>
            <a:off x="1276350" y="5286375"/>
            <a:ext cx="9639301" cy="400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Pessoa</a:t>
            </a:r>
          </a:p>
        </p:txBody>
      </p:sp>
      <p:sp>
        <p:nvSpPr>
          <p:cNvPr id="12" name="CaixaDeTexto 11"/>
          <p:cNvSpPr txBox="1"/>
          <p:nvPr userDrawn="1"/>
        </p:nvSpPr>
        <p:spPr>
          <a:xfrm>
            <a:off x="552450" y="295275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rgbClr val="183EFF"/>
                </a:solidFill>
              </a:rPr>
              <a:t>“</a:t>
            </a:r>
          </a:p>
        </p:txBody>
      </p:sp>
      <p:sp>
        <p:nvSpPr>
          <p:cNvPr id="17" name="CaixaDeTexto 16"/>
          <p:cNvSpPr txBox="1"/>
          <p:nvPr userDrawn="1"/>
        </p:nvSpPr>
        <p:spPr>
          <a:xfrm rot="10800000">
            <a:off x="10591801" y="3201472"/>
            <a:ext cx="104868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b="1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4682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2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276351" y="1085850"/>
            <a:ext cx="3886200" cy="3476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6351" y="4765931"/>
            <a:ext cx="3886200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</p:spTree>
    <p:extLst>
      <p:ext uri="{BB962C8B-B14F-4D97-AF65-F5344CB8AC3E}">
        <p14:creationId xmlns:p14="http://schemas.microsoft.com/office/powerpoint/2010/main" val="91392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âmina 1/4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1144271" y="394971"/>
            <a:ext cx="8548369" cy="136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183EFF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pt-BR"/>
              <a:t>Título</a:t>
            </a:r>
          </a:p>
        </p:txBody>
      </p:sp>
      <p:sp>
        <p:nvSpPr>
          <p:cNvPr id="14" name="Espaço Reservado para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1144271" y="5330476"/>
            <a:ext cx="6099809" cy="1132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/>
              <a:t>Texto de apoio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E2E41F-A220-420D-8F86-395E5FDF23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4272" y="2078959"/>
            <a:ext cx="8549004" cy="29368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1pPr>
            <a:lvl2pPr marL="6858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2pPr>
            <a:lvl3pPr marL="11430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3pPr>
            <a:lvl4pPr marL="16002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4pPr>
            <a:lvl5pPr marL="2057400" indent="-228600">
              <a:buClr>
                <a:srgbClr val="03CF00"/>
              </a:buClr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9017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02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99" r:id="rId3"/>
    <p:sldLayoutId id="214748370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D042BC1F-CB3C-CC65-4A71-CE0130D46AA5}"/>
              </a:ext>
            </a:extLst>
          </p:cNvPr>
          <p:cNvSpPr/>
          <p:nvPr userDrawn="1"/>
        </p:nvSpPr>
        <p:spPr>
          <a:xfrm>
            <a:off x="1728788" y="0"/>
            <a:ext cx="1046321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3851CBDE-93DB-CD9F-EE75-A4C07C9679E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C3555A-6B36-11F3-774F-D6A30396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749B18A-0E23-44DA-1802-4304D5D6630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02" y="6016675"/>
            <a:ext cx="3335498" cy="6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3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6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83E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.cff.org.br/noticia/noticias-do-cff/29/06/2022/maioria-em-audiencia-publica-nao-quer-venda-de-mips-em-supermercados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8C_9D9EF78B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9B_7F695C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vsms.saude.gov.br/bvs/saudelegis/cns/2004/res0338_06_05_2004.html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ga.gov.au/news/media-releases/tga-makes-final-decision-reduce-paracetamol-pack-sizes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5.senado.leg.br/web/atividade/materias/-/materia/157114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eatrim.uff.br/4-motivos-para-rejeitar-a-venda-de-medicamentos-em-supermercados/" TargetMode="External"/><Relationship Id="rId2" Type="http://schemas.openxmlformats.org/officeDocument/2006/relationships/hyperlink" Target="https://www.gov.br/anvisa/pt-br/assuntos/noticias-anvisa/2022/monitoramento-anvisa-divulga-dados-sobre-eventos-adversos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3512EA9-8D45-6932-D476-BE61C5C9270A}"/>
              </a:ext>
            </a:extLst>
          </p:cNvPr>
          <p:cNvSpPr txBox="1"/>
          <p:nvPr/>
        </p:nvSpPr>
        <p:spPr>
          <a:xfrm>
            <a:off x="4246144" y="5590114"/>
            <a:ext cx="370888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 b="1">
                <a:solidFill>
                  <a:srgbClr val="1F33F4"/>
                </a:solidFill>
                <a:latin typeface="Arial"/>
                <a:cs typeface="Arial"/>
              </a:rPr>
              <a:t>Brasília, julho de 2025.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002A0C71-228C-DA58-A023-E1B44B87793D}"/>
              </a:ext>
            </a:extLst>
          </p:cNvPr>
          <p:cNvSpPr/>
          <p:nvPr/>
        </p:nvSpPr>
        <p:spPr>
          <a:xfrm>
            <a:off x="400783" y="1876085"/>
            <a:ext cx="11717782" cy="25500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4400" b="1" dirty="0" smtClean="0">
                <a:solidFill>
                  <a:srgbClr val="183EFF"/>
                </a:solidFill>
                <a:latin typeface="Arial"/>
                <a:cs typeface="Arial"/>
              </a:rPr>
              <a:t>Audiência Pública</a:t>
            </a:r>
          </a:p>
          <a:p>
            <a:pPr algn="ctr"/>
            <a:r>
              <a:rPr lang="pt-BR" sz="4400" b="1" dirty="0" smtClean="0">
                <a:solidFill>
                  <a:srgbClr val="183EFF"/>
                </a:solidFill>
                <a:latin typeface="Arial"/>
                <a:cs typeface="Arial"/>
              </a:rPr>
              <a:t>PL 2.158/2023</a:t>
            </a:r>
            <a:endParaRPr lang="pt-BR" sz="4400" b="1" dirty="0">
              <a:solidFill>
                <a:srgbClr val="183EFF"/>
              </a:solidFill>
              <a:latin typeface="Arial"/>
              <a:cs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67E0723-382F-5D34-9390-4BD5A8AD9D5C}"/>
              </a:ext>
            </a:extLst>
          </p:cNvPr>
          <p:cNvSpPr txBox="1"/>
          <p:nvPr/>
        </p:nvSpPr>
        <p:spPr>
          <a:xfrm>
            <a:off x="435554" y="228330"/>
            <a:ext cx="113220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b="1" dirty="0">
                <a:solidFill>
                  <a:srgbClr val="183EFF"/>
                </a:solidFill>
                <a:latin typeface="Arial"/>
                <a:cs typeface="Arial"/>
              </a:rPr>
              <a:t>Ministério da Saúde</a:t>
            </a:r>
            <a:endParaRPr lang="pt-BR" dirty="0">
              <a:solidFill>
                <a:srgbClr val="183EFF"/>
              </a:solidFill>
              <a:latin typeface="Arial"/>
              <a:cs typeface="Arial"/>
            </a:endParaRPr>
          </a:p>
          <a:p>
            <a:pPr algn="ctr"/>
            <a:r>
              <a:rPr lang="pt-BR" b="1" dirty="0">
                <a:solidFill>
                  <a:srgbClr val="183EFF"/>
                </a:solidFill>
                <a:latin typeface="Arial"/>
                <a:cs typeface="Arial"/>
              </a:rPr>
              <a:t>Secretaria de Ciência, Tecnologia e Inovação e do Complexo Econômico-Industrial da </a:t>
            </a:r>
            <a:r>
              <a:rPr lang="pt-BR" b="1" dirty="0" smtClean="0">
                <a:solidFill>
                  <a:srgbClr val="183EFF"/>
                </a:solidFill>
                <a:latin typeface="Arial"/>
                <a:cs typeface="Arial"/>
              </a:rPr>
              <a:t>Saúde</a:t>
            </a:r>
            <a:endParaRPr lang="pt-BR" b="1" dirty="0">
              <a:solidFill>
                <a:srgbClr val="183E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8208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C5EDB-C736-8F8A-2FFC-B74EF2D6E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5CE7BAD-381C-1C71-1A42-70EED9A5EC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6877" y="1488164"/>
            <a:ext cx="11264576" cy="3082917"/>
          </a:xfrm>
        </p:spPr>
        <p:txBody>
          <a:bodyPr lIns="91440" tIns="45720" rIns="91440" bIns="45720" anchor="t"/>
          <a:lstStyle/>
          <a:p>
            <a:pPr algn="just">
              <a:lnSpc>
                <a:spcPct val="150000"/>
              </a:lnSpc>
            </a:pPr>
            <a:r>
              <a:rPr lang="pt-BR" sz="2400">
                <a:solidFill>
                  <a:schemeClr val="tx1"/>
                </a:solidFill>
                <a:latin typeface="Arial"/>
                <a:ea typeface="+mn-lt"/>
                <a:cs typeface="Arial"/>
              </a:rPr>
              <a:t>Riscos de Saúde Pública</a:t>
            </a:r>
            <a:endParaRPr lang="pt-BR" sz="2400" b="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indent="0" algn="just">
              <a:lnSpc>
                <a:spcPct val="150000"/>
              </a:lnSpc>
              <a:buNone/>
            </a:pPr>
            <a:endParaRPr lang="pt-BR" sz="240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lvl="1" indent="0" algn="just">
              <a:lnSpc>
                <a:spcPct val="150000"/>
              </a:lnSpc>
              <a:buNone/>
            </a:pPr>
            <a:r>
              <a:rPr lang="pt-BR" sz="1800">
                <a:latin typeface="Arial"/>
                <a:ea typeface="+mn-lt"/>
                <a:cs typeface="Arial"/>
              </a:rPr>
              <a:t>🔹</a:t>
            </a:r>
            <a:r>
              <a:rPr lang="pt-BR" sz="2000">
                <a:latin typeface="Arial"/>
                <a:ea typeface="+mn-lt"/>
                <a:cs typeface="+mn-lt"/>
              </a:rPr>
              <a:t>De acordo com levantamento feito pelo CFF</a:t>
            </a:r>
            <a:r>
              <a:rPr lang="pt-BR" sz="2000" b="0">
                <a:latin typeface="Arial"/>
                <a:ea typeface="+mn-lt"/>
                <a:cs typeface="+mn-lt"/>
              </a:rPr>
              <a:t>, </a:t>
            </a:r>
            <a:r>
              <a:rPr lang="pt-BR" sz="2000">
                <a:latin typeface="Arial"/>
                <a:ea typeface="+mn-lt"/>
                <a:cs typeface="+mn-lt"/>
              </a:rPr>
              <a:t>com base em dados do Sistema de Informação de Agravos </a:t>
            </a:r>
            <a:r>
              <a:rPr lang="pt-BR" sz="2000" b="0">
                <a:latin typeface="Arial"/>
                <a:ea typeface="+mn-lt"/>
                <a:cs typeface="+mn-lt"/>
              </a:rPr>
              <a:t>de </a:t>
            </a:r>
            <a:r>
              <a:rPr lang="pt-BR" sz="2000">
                <a:latin typeface="Arial"/>
                <a:ea typeface="+mn-lt"/>
                <a:cs typeface="+mn-lt"/>
              </a:rPr>
              <a:t>Notificação (SINAN), do MS, e de estudos publicados nos Cadernos de Saúde Pública da Fiocruz, </a:t>
            </a:r>
            <a:r>
              <a:rPr lang="pt-BR" sz="2000" b="1">
                <a:latin typeface="Arial"/>
                <a:ea typeface="+mn-lt"/>
                <a:cs typeface="+mn-lt"/>
              </a:rPr>
              <a:t>a venda de </a:t>
            </a:r>
            <a:r>
              <a:rPr lang="pt-BR" sz="2000" b="1" err="1">
                <a:latin typeface="Arial"/>
                <a:ea typeface="+mn-lt"/>
                <a:cs typeface="+mn-lt"/>
              </a:rPr>
              <a:t>MIPs</a:t>
            </a:r>
            <a:r>
              <a:rPr lang="pt-BR" sz="2000" b="1">
                <a:latin typeface="Arial"/>
                <a:ea typeface="+mn-lt"/>
                <a:cs typeface="+mn-lt"/>
              </a:rPr>
              <a:t> em supermercados coincidiu com o aumento de casos de intoxicação, entre 1993 e 1995, de mais de 23%</a:t>
            </a:r>
            <a:r>
              <a:rPr lang="pt-BR" sz="2000">
                <a:latin typeface="Arial"/>
                <a:ea typeface="+mn-lt"/>
                <a:cs typeface="+mn-lt"/>
              </a:rPr>
              <a:t> </a:t>
            </a:r>
            <a:r>
              <a:rPr lang="pt-BR" sz="2000" b="1">
                <a:latin typeface="Arial"/>
                <a:ea typeface="+mn-lt"/>
                <a:cs typeface="+mn-lt"/>
              </a:rPr>
              <a:t>e </a:t>
            </a:r>
            <a:r>
              <a:rPr lang="pt-BR" sz="2000" b="1">
                <a:latin typeface="Arial"/>
                <a:ea typeface="+mn-lt"/>
                <a:cs typeface="Roboto"/>
              </a:rPr>
              <a:t>c</a:t>
            </a:r>
            <a:r>
              <a:rPr lang="pt-BR" sz="2000" b="1">
                <a:latin typeface="Arial"/>
                <a:ea typeface="+mn-lt"/>
                <a:cs typeface="Poppins"/>
              </a:rPr>
              <a:t>om a venda exclusivamente nas farmácias, entre 2007 e 2009, houve queda de 14%. </a:t>
            </a:r>
            <a:r>
              <a:rPr lang="pt-BR" sz="2000" b="1" baseline="30000">
                <a:latin typeface="Arial"/>
                <a:ea typeface="+mn-lt"/>
                <a:cs typeface="+mn-lt"/>
              </a:rPr>
              <a:t>1</a:t>
            </a:r>
            <a:r>
              <a:rPr lang="pt-BR" sz="2000" b="1">
                <a:latin typeface="Arial"/>
                <a:ea typeface="+mn-lt"/>
                <a:cs typeface="+mn-lt"/>
              </a:rPr>
              <a:t>.   </a:t>
            </a:r>
            <a:endParaRPr lang="pt-BR" sz="2000" b="1">
              <a:latin typeface="Arial"/>
              <a:ea typeface="Roboto"/>
              <a:cs typeface="Roboto"/>
            </a:endParaRPr>
          </a:p>
          <a:p>
            <a:pPr marL="1028700" indent="-342900" algn="just">
              <a:buFont typeface="Arial" panose="020B0604020202020204" pitchFamily="34" charset="0"/>
              <a:buChar char="•"/>
            </a:pPr>
            <a:endParaRPr lang="pt-BR" sz="2400" b="0">
              <a:solidFill>
                <a:srgbClr val="000000"/>
              </a:solidFill>
              <a:latin typeface="Arial"/>
              <a:ea typeface="Roboto"/>
              <a:cs typeface="Roboto"/>
            </a:endParaRPr>
          </a:p>
          <a:p>
            <a:pPr marL="685800" algn="just"/>
            <a:endParaRPr lang="pt-BR" sz="2400">
              <a:latin typeface="Arial"/>
              <a:ea typeface="Roboto"/>
              <a:cs typeface="Arial"/>
            </a:endParaRPr>
          </a:p>
          <a:p>
            <a:pPr marL="971550" lvl="1" algn="just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pt-BR" sz="1200">
              <a:solidFill>
                <a:srgbClr val="000000"/>
              </a:solidFill>
              <a:latin typeface="Arial"/>
              <a:ea typeface="+mn-lt"/>
              <a:cs typeface="Arial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DDFE7A7-3DF8-4E5A-3557-1B27927DCF1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3500" y="6297613"/>
            <a:ext cx="6985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89501E36-6721-6B68-3804-8DD249B2FCD7}"/>
              </a:ext>
            </a:extLst>
          </p:cNvPr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3F6391AB-1056-DDC5-1D3D-28F03FD6FA5B}"/>
              </a:ext>
            </a:extLst>
          </p:cNvPr>
          <p:cNvSpPr txBox="1"/>
          <p:nvPr/>
        </p:nvSpPr>
        <p:spPr>
          <a:xfrm>
            <a:off x="-2716" y="6302705"/>
            <a:ext cx="1212315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100">
                <a:latin typeface="Arial"/>
                <a:cs typeface="Arial"/>
              </a:rPr>
              <a:t>Referências: </a:t>
            </a:r>
            <a:endParaRPr lang="pt-BR"/>
          </a:p>
          <a:p>
            <a:r>
              <a:rPr lang="pt-BR" sz="1100">
                <a:latin typeface="Arial"/>
                <a:ea typeface="+mn-lt"/>
                <a:cs typeface="+mn-lt"/>
              </a:rPr>
              <a:t>1 </a:t>
            </a:r>
            <a:r>
              <a:rPr lang="pt-BR" sz="1100">
                <a:ea typeface="+mn-lt"/>
                <a:cs typeface="+mn-lt"/>
              </a:rPr>
              <a:t> CFF - Notícia.” Acesso em Jul. 07, 2025. [Online]. Disponível em: </a:t>
            </a:r>
            <a:r>
              <a:rPr lang="pt-BR" sz="1100">
                <a:ea typeface="+mn-lt"/>
                <a:cs typeface="+mn-lt"/>
                <a:hlinkClick r:id="rId2"/>
              </a:rPr>
              <a:t>https://site.cff.org.br/noticia/noticias-do-cff/29/06/2022/maioria-em-audiencia-publica-nao-quer-venda-de-mips-em-supermercados</a:t>
            </a:r>
            <a:endParaRPr lang="pt-BR"/>
          </a:p>
          <a:p>
            <a:r>
              <a:rPr lang="pt-BR" sz="1100">
                <a:ea typeface="+mn-lt"/>
                <a:cs typeface="+mn-lt"/>
              </a:rPr>
              <a:t>  </a:t>
            </a:r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5A4E9D5-DC08-29A5-9B18-6F978BAC2DC4}"/>
              </a:ext>
            </a:extLst>
          </p:cNvPr>
          <p:cNvSpPr txBox="1"/>
          <p:nvPr/>
        </p:nvSpPr>
        <p:spPr>
          <a:xfrm>
            <a:off x="1888990" y="292244"/>
            <a:ext cx="780681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>
                <a:solidFill>
                  <a:srgbClr val="183EFF"/>
                </a:solidFill>
                <a:latin typeface="Arial"/>
              </a:rPr>
              <a:t>Impacto do Projeto de Lei 2.158/2023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26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17511-F1EC-2A8A-9510-03C86959D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3B4129B-51F4-C3EE-A069-A0950CA7E9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7258" y="1247672"/>
            <a:ext cx="11203082" cy="4960928"/>
          </a:xfrm>
        </p:spPr>
        <p:txBody>
          <a:bodyPr lIns="91440" tIns="45720" rIns="91440" bIns="45720" anchor="t"/>
          <a:lstStyle/>
          <a:p>
            <a:pPr algn="ctr"/>
            <a:endParaRPr lang="pt-BR" sz="1100">
              <a:latin typeface="Arial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Controle Sanitário Rigoroso </a:t>
            </a:r>
          </a:p>
          <a:p>
            <a:pPr indent="0" algn="just">
              <a:lnSpc>
                <a:spcPct val="150000"/>
              </a:lnSpc>
              <a:buNone/>
            </a:pPr>
            <a:endParaRPr lang="pt-BR" sz="2400" dirty="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marL="628650" lvl="1" indent="0" algn="just">
              <a:lnSpc>
                <a:spcPct val="150000"/>
              </a:lnSpc>
              <a:buNone/>
            </a:pPr>
            <a:r>
              <a:rPr lang="pt-BR" sz="1800" dirty="0">
                <a:latin typeface="Arial"/>
                <a:ea typeface="+mn-lt"/>
                <a:cs typeface="Arial"/>
              </a:rPr>
              <a:t>🔹 </a:t>
            </a:r>
            <a:r>
              <a:rPr lang="pt-BR" sz="2000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Medicamentos demandam controle sanitário rigoroso em todo o seu ciclo, desde a produção até o consumo, incluindo condições de </a:t>
            </a:r>
            <a:r>
              <a:rPr lang="pt-BR" sz="2000" b="1" dirty="0">
                <a:solidFill>
                  <a:srgbClr val="000000"/>
                </a:solidFill>
                <a:latin typeface="Arial"/>
                <a:ea typeface="+mn-lt"/>
                <a:cs typeface="Arial"/>
              </a:rPr>
              <a:t>armazenamento e dispensação.</a:t>
            </a:r>
            <a:endParaRPr lang="pt-BR" dirty="0">
              <a:solidFill>
                <a:srgbClr val="000000"/>
              </a:solidFill>
              <a:ea typeface="Roboto"/>
              <a:cs typeface="Roboto"/>
            </a:endParaRPr>
          </a:p>
          <a:p>
            <a:pPr marL="628650" lvl="1" indent="0" algn="just">
              <a:lnSpc>
                <a:spcPct val="150000"/>
              </a:lnSpc>
              <a:buNone/>
            </a:pPr>
            <a:endParaRPr lang="pt-BR" sz="2000" b="1" dirty="0">
              <a:latin typeface="Arial"/>
              <a:ea typeface="+mn-lt"/>
              <a:cs typeface="Arial"/>
            </a:endParaRPr>
          </a:p>
          <a:p>
            <a:pPr marL="628650" lvl="1" indent="0" algn="just">
              <a:lnSpc>
                <a:spcPct val="150000"/>
              </a:lnSpc>
              <a:buNone/>
            </a:pPr>
            <a:r>
              <a:rPr lang="pt-BR" sz="1800" dirty="0">
                <a:latin typeface="Arial"/>
                <a:ea typeface="+mn-lt"/>
                <a:cs typeface="Arial"/>
              </a:rPr>
              <a:t>🔹 </a:t>
            </a:r>
            <a:r>
              <a:rPr lang="pt-BR" sz="2000" dirty="0">
                <a:latin typeface="Arial"/>
                <a:ea typeface="+mn-lt"/>
                <a:cs typeface="Arial"/>
              </a:rPr>
              <a:t>Preocupação do </a:t>
            </a:r>
            <a:r>
              <a:rPr lang="pt-BR" sz="2000" u="sng" dirty="0">
                <a:latin typeface="Arial"/>
                <a:ea typeface="+mn-lt"/>
                <a:cs typeface="Arial"/>
              </a:rPr>
              <a:t>Ministério da Saúde</a:t>
            </a:r>
            <a:r>
              <a:rPr lang="pt-BR" sz="2000" dirty="0">
                <a:latin typeface="Arial"/>
                <a:ea typeface="+mn-lt"/>
                <a:cs typeface="Arial"/>
              </a:rPr>
              <a:t> quanto à garantia destas condições fora de estabelecimentos de saúde, o que pode comprometer a qualidade e eficácia dos medicamentos.</a:t>
            </a:r>
            <a:endParaRPr lang="pt-BR"/>
          </a:p>
          <a:p>
            <a:pPr marL="971550" lvl="1" indent="-342900" algn="just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pt-BR" sz="1200">
              <a:latin typeface="Arial"/>
              <a:ea typeface="+mn-lt"/>
              <a:cs typeface="Arial"/>
            </a:endParaRPr>
          </a:p>
          <a:p>
            <a:pPr marL="1028700" indent="-342900" algn="just"/>
            <a:endParaRPr lang="pt-BR" sz="2400" b="0">
              <a:solidFill>
                <a:schemeClr val="tx1"/>
              </a:solidFill>
              <a:latin typeface="Arial"/>
              <a:ea typeface="+mn-lt"/>
              <a:cs typeface="Roboto"/>
            </a:endParaRPr>
          </a:p>
          <a:p>
            <a:pPr marL="685800" algn="just"/>
            <a:endParaRPr lang="pt-BR" sz="2400">
              <a:latin typeface="Arial"/>
              <a:ea typeface="+mn-lt"/>
              <a:cs typeface="Arial"/>
            </a:endParaRPr>
          </a:p>
          <a:p>
            <a:pPr marL="971550" lvl="1" algn="just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pt-BR" sz="1200">
              <a:solidFill>
                <a:srgbClr val="000000"/>
              </a:solidFill>
              <a:latin typeface="Arial"/>
              <a:ea typeface="+mn-lt"/>
              <a:cs typeface="Arial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F6E6508-6CC8-DDF7-1C75-783E545B87B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3500" y="6297613"/>
            <a:ext cx="6985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B5572430-55B4-9804-6613-1ACF7EB5E542}"/>
              </a:ext>
            </a:extLst>
          </p:cNvPr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6CF44335-F1EA-ADA6-6703-92265E2E5BE6}"/>
              </a:ext>
            </a:extLst>
          </p:cNvPr>
          <p:cNvSpPr txBox="1"/>
          <p:nvPr/>
        </p:nvSpPr>
        <p:spPr>
          <a:xfrm>
            <a:off x="1565788" y="349045"/>
            <a:ext cx="850736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>
                <a:solidFill>
                  <a:srgbClr val="183EFF"/>
                </a:solidFill>
                <a:latin typeface="Arial"/>
              </a:rPr>
              <a:t>Impacto do Projeto de Lei 2.158/2023</a:t>
            </a:r>
            <a:r>
              <a:rPr lang="pt-BR" sz="3200">
                <a:latin typeface="Arial"/>
                <a:cs typeface="Arial"/>
              </a:rPr>
              <a:t>​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572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F1D53-CBA4-F089-D7A9-F8057A760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8038554-978C-8EF2-B639-3160FCD3CE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02" y="1476555"/>
            <a:ext cx="11154259" cy="4811808"/>
          </a:xfrm>
        </p:spPr>
        <p:txBody>
          <a:bodyPr lIns="91440" tIns="45720" rIns="91440" bIns="45720" anchor="t"/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Farmácias como Estabelecimentos de Saúde</a:t>
            </a:r>
            <a:endParaRPr lang="pt-BR" sz="2400" b="0" dirty="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pt-BR" sz="1800" dirty="0">
                <a:latin typeface="Arial"/>
                <a:ea typeface="+mn-lt"/>
                <a:cs typeface="Arial"/>
              </a:rPr>
              <a:t>🔹 </a:t>
            </a:r>
            <a:r>
              <a:rPr lang="pt-BR" sz="2000" dirty="0">
                <a:latin typeface="Arial"/>
                <a:ea typeface="+mn-lt"/>
                <a:cs typeface="Arial"/>
              </a:rPr>
              <a:t>Lei nº 13.021/2014 reconhece as farmácias como estabelecimentos de saúde.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pt-BR" sz="1800" dirty="0">
                <a:latin typeface="Arial"/>
                <a:ea typeface="+mn-lt"/>
                <a:cs typeface="Arial"/>
              </a:rPr>
              <a:t>🔹 </a:t>
            </a:r>
            <a:r>
              <a:rPr lang="pt-BR" sz="2000" dirty="0">
                <a:latin typeface="Arial"/>
                <a:ea typeface="+mn-lt"/>
                <a:cs typeface="Arial"/>
              </a:rPr>
              <a:t>Responsáveis por oferecer condições seguras para a comercialização e dispensação de medicamentos, sob responsabilidade e orientação farmacêutica.</a:t>
            </a:r>
          </a:p>
          <a:p>
            <a:pPr algn="just">
              <a:lnSpc>
                <a:spcPct val="150000"/>
              </a:lnSpc>
            </a:pPr>
            <a:endParaRPr lang="pt-BR" sz="2000" dirty="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Potencial Incremento nos Gastos Públicos</a:t>
            </a:r>
            <a:endParaRPr lang="pt-BR"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628650" lvl="1" indent="0" algn="just">
              <a:lnSpc>
                <a:spcPct val="150000"/>
              </a:lnSpc>
              <a:buNone/>
            </a:pPr>
            <a:r>
              <a:rPr lang="pt-BR" sz="2000" dirty="0">
                <a:latin typeface="Arial"/>
                <a:ea typeface="+mn-lt"/>
                <a:cs typeface="Arial"/>
              </a:rPr>
              <a:t>🔹 Potencial incremento na pressão na saúde pública decorrente de intervenções e agravos causados pelo uso e armazenamento inadequado de medicamentos.</a:t>
            </a:r>
            <a:endParaRPr lang="pt-BR" sz="2000" dirty="0">
              <a:latin typeface="Roboto"/>
              <a:ea typeface="+mn-lt"/>
              <a:cs typeface="Roboto"/>
            </a:endParaRPr>
          </a:p>
          <a:p>
            <a:pPr marL="1028700" indent="-342900" algn="just">
              <a:buChar char="•"/>
            </a:pPr>
            <a:endParaRPr lang="pt-BR" sz="2400" b="0">
              <a:solidFill>
                <a:schemeClr val="tx1"/>
              </a:solidFill>
              <a:latin typeface="Arial"/>
              <a:ea typeface="Roboto"/>
              <a:cs typeface="Roboto"/>
            </a:endParaRPr>
          </a:p>
          <a:p>
            <a:pPr marL="685800" algn="just"/>
            <a:endParaRPr lang="pt-BR" sz="2400">
              <a:latin typeface="Arial"/>
              <a:ea typeface="+mn-lt"/>
              <a:cs typeface="Arial"/>
            </a:endParaRPr>
          </a:p>
          <a:p>
            <a:pPr marL="971550" lvl="1" algn="just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pt-BR" sz="1200">
              <a:solidFill>
                <a:srgbClr val="000000"/>
              </a:solidFill>
              <a:latin typeface="Arial"/>
              <a:ea typeface="+mn-lt"/>
              <a:cs typeface="Arial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781D0DC-CE66-36D1-AFA5-D4018422322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3500" y="6297613"/>
            <a:ext cx="6985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94639D9B-74B8-C5DD-AA70-116469B64D1B}"/>
              </a:ext>
            </a:extLst>
          </p:cNvPr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5C677468-3C89-86CE-F20F-65FAE147797B}"/>
              </a:ext>
            </a:extLst>
          </p:cNvPr>
          <p:cNvSpPr txBox="1"/>
          <p:nvPr/>
        </p:nvSpPr>
        <p:spPr>
          <a:xfrm>
            <a:off x="1565788" y="349045"/>
            <a:ext cx="850736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>
                <a:solidFill>
                  <a:srgbClr val="183EFF"/>
                </a:solidFill>
                <a:latin typeface="Arial"/>
              </a:rPr>
              <a:t>Impacto do Projeto de Lei 2.158/2023</a:t>
            </a:r>
            <a:r>
              <a:rPr lang="pt-BR" sz="3200">
                <a:latin typeface="Arial"/>
                <a:cs typeface="Arial"/>
              </a:rPr>
              <a:t>​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440971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A03A9CE3-30F9-3615-0062-AEB7896C5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19" y="1877737"/>
            <a:ext cx="6292308" cy="769899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F36ED84-8991-A060-26E8-BCD16CCDD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504" y="1268021"/>
            <a:ext cx="2456754" cy="59496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F0E10FF-5FB9-43D7-20E2-8E743165B278}"/>
              </a:ext>
            </a:extLst>
          </p:cNvPr>
          <p:cNvSpPr txBox="1"/>
          <p:nvPr/>
        </p:nvSpPr>
        <p:spPr>
          <a:xfrm>
            <a:off x="6519747" y="1935816"/>
            <a:ext cx="544365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ea typeface="Roboto"/>
                <a:cs typeface="Arial"/>
              </a:rPr>
              <a:t>Georgia, de 17 </a:t>
            </a:r>
            <a:r>
              <a:rPr lang="en-US" err="1">
                <a:latin typeface="Arial"/>
                <a:ea typeface="Roboto"/>
                <a:cs typeface="Arial"/>
              </a:rPr>
              <a:t>anos</a:t>
            </a:r>
            <a:r>
              <a:rPr lang="en-US">
                <a:latin typeface="Arial"/>
                <a:ea typeface="Roboto"/>
                <a:cs typeface="Arial"/>
              </a:rPr>
              <a:t>, do Reino </a:t>
            </a:r>
            <a:r>
              <a:rPr lang="en-US" err="1">
                <a:latin typeface="Arial"/>
                <a:ea typeface="Roboto"/>
                <a:cs typeface="Arial"/>
              </a:rPr>
              <a:t>Unido</a:t>
            </a:r>
            <a:r>
              <a:rPr lang="en-US">
                <a:latin typeface="Arial"/>
                <a:ea typeface="Roboto"/>
                <a:cs typeface="Arial"/>
              </a:rPr>
              <a:t> </a:t>
            </a:r>
            <a:r>
              <a:rPr lang="en-US" err="1">
                <a:latin typeface="Arial"/>
                <a:ea typeface="Roboto"/>
                <a:cs typeface="Arial"/>
              </a:rPr>
              <a:t>morreu</a:t>
            </a:r>
            <a:r>
              <a:rPr lang="en-US">
                <a:latin typeface="Arial"/>
                <a:ea typeface="Roboto"/>
                <a:cs typeface="Arial"/>
              </a:rPr>
              <a:t> </a:t>
            </a:r>
            <a:r>
              <a:rPr lang="en-US" err="1">
                <a:latin typeface="Arial"/>
                <a:ea typeface="Roboto"/>
                <a:cs typeface="Arial"/>
              </a:rPr>
              <a:t>após</a:t>
            </a:r>
            <a:r>
              <a:rPr lang="en-US">
                <a:latin typeface="Arial"/>
                <a:ea typeface="Roboto"/>
                <a:cs typeface="Arial"/>
              </a:rPr>
              <a:t> </a:t>
            </a:r>
            <a:r>
              <a:rPr lang="en-US" err="1">
                <a:latin typeface="Arial"/>
                <a:ea typeface="Roboto"/>
                <a:cs typeface="Arial"/>
              </a:rPr>
              <a:t>sofrer</a:t>
            </a:r>
            <a:r>
              <a:rPr lang="en-US">
                <a:latin typeface="Arial"/>
                <a:ea typeface="Roboto"/>
                <a:cs typeface="Arial"/>
              </a:rPr>
              <a:t> </a:t>
            </a:r>
            <a:r>
              <a:rPr lang="en-US" err="1">
                <a:latin typeface="Arial"/>
                <a:ea typeface="Roboto"/>
                <a:cs typeface="Arial"/>
              </a:rPr>
              <a:t>uma</a:t>
            </a:r>
            <a:r>
              <a:rPr lang="en-US">
                <a:latin typeface="Arial"/>
                <a:ea typeface="Roboto"/>
                <a:cs typeface="Arial"/>
              </a:rPr>
              <a:t> overdose </a:t>
            </a:r>
            <a:r>
              <a:rPr lang="en-US" err="1">
                <a:latin typeface="Arial"/>
                <a:ea typeface="Roboto"/>
                <a:cs typeface="Arial"/>
              </a:rPr>
              <a:t>acidental</a:t>
            </a:r>
            <a:r>
              <a:rPr lang="en-US">
                <a:latin typeface="Arial"/>
                <a:ea typeface="Roboto"/>
                <a:cs typeface="Arial"/>
              </a:rPr>
              <a:t> de paracetamol.</a:t>
            </a:r>
          </a:p>
        </p:txBody>
      </p:sp>
      <p:pic>
        <p:nvPicPr>
          <p:cNvPr id="8" name="Imagem 7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12178F45-1688-966A-6769-4EF55C804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519" y="3171379"/>
            <a:ext cx="6171271" cy="9722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2F1EE4C-088C-E038-C5F3-C46D3B1F1D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7259" y="2752823"/>
            <a:ext cx="2711450" cy="42227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5D453E2-1FC1-9D10-7131-E59C49836422}"/>
              </a:ext>
            </a:extLst>
          </p:cNvPr>
          <p:cNvSpPr txBox="1"/>
          <p:nvPr/>
        </p:nvSpPr>
        <p:spPr>
          <a:xfrm>
            <a:off x="255237" y="2948780"/>
            <a:ext cx="5667761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Arial"/>
                <a:ea typeface="+mn-lt"/>
                <a:cs typeface="Arial"/>
              </a:rPr>
              <a:t>Rebecca </a:t>
            </a:r>
            <a:r>
              <a:rPr lang="en-US" err="1">
                <a:latin typeface="Arial"/>
                <a:ea typeface="+mn-lt"/>
                <a:cs typeface="Arial"/>
              </a:rPr>
              <a:t>estava</a:t>
            </a:r>
            <a:r>
              <a:rPr lang="en-US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tomando</a:t>
            </a:r>
            <a:r>
              <a:rPr lang="en-US">
                <a:latin typeface="Arial"/>
                <a:ea typeface="+mn-lt"/>
                <a:cs typeface="Arial"/>
              </a:rPr>
              <a:t> paracetamol </a:t>
            </a:r>
            <a:r>
              <a:rPr lang="en-US" err="1">
                <a:latin typeface="Arial"/>
                <a:ea typeface="+mn-lt"/>
                <a:cs typeface="Arial"/>
              </a:rPr>
              <a:t>durante</a:t>
            </a:r>
            <a:r>
              <a:rPr lang="en-US">
                <a:latin typeface="Arial"/>
                <a:ea typeface="+mn-lt"/>
                <a:cs typeface="Arial"/>
              </a:rPr>
              <a:t> o </a:t>
            </a:r>
            <a:r>
              <a:rPr lang="en-US" err="1">
                <a:latin typeface="Arial"/>
                <a:ea typeface="+mn-lt"/>
                <a:cs typeface="Arial"/>
              </a:rPr>
              <a:t>fim</a:t>
            </a:r>
            <a:r>
              <a:rPr lang="en-US">
                <a:latin typeface="Arial"/>
                <a:ea typeface="+mn-lt"/>
                <a:cs typeface="Arial"/>
              </a:rPr>
              <a:t> de </a:t>
            </a:r>
            <a:r>
              <a:rPr lang="en-US" err="1">
                <a:latin typeface="Arial"/>
                <a:ea typeface="+mn-lt"/>
                <a:cs typeface="Arial"/>
              </a:rPr>
              <a:t>semana</a:t>
            </a:r>
            <a:r>
              <a:rPr lang="en-US">
                <a:latin typeface="Arial"/>
                <a:ea typeface="+mn-lt"/>
                <a:cs typeface="Arial"/>
              </a:rPr>
              <a:t> da Páscoa e </a:t>
            </a:r>
            <a:r>
              <a:rPr lang="en-US" err="1">
                <a:latin typeface="Arial"/>
                <a:ea typeface="+mn-lt"/>
                <a:cs typeface="Arial"/>
              </a:rPr>
              <a:t>foi</a:t>
            </a:r>
            <a:r>
              <a:rPr lang="en-US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hospitalizada</a:t>
            </a:r>
            <a:r>
              <a:rPr lang="en-US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na</a:t>
            </a:r>
            <a:r>
              <a:rPr lang="en-US">
                <a:latin typeface="Arial"/>
                <a:ea typeface="+mn-lt"/>
                <a:cs typeface="Arial"/>
              </a:rPr>
              <a:t> Irlanda. A </a:t>
            </a:r>
            <a:r>
              <a:rPr lang="en-US" err="1">
                <a:latin typeface="Arial"/>
                <a:ea typeface="+mn-lt"/>
                <a:cs typeface="Arial"/>
              </a:rPr>
              <a:t>jovem</a:t>
            </a:r>
            <a:r>
              <a:rPr lang="en-US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foi</a:t>
            </a:r>
            <a:r>
              <a:rPr lang="en-US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descrita</a:t>
            </a:r>
            <a:r>
              <a:rPr lang="en-US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como</a:t>
            </a:r>
            <a:r>
              <a:rPr lang="en-US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uma</a:t>
            </a:r>
            <a:r>
              <a:rPr lang="en-US">
                <a:latin typeface="Arial"/>
                <a:ea typeface="+mn-lt"/>
                <a:cs typeface="Arial"/>
              </a:rPr>
              <a:t> "</a:t>
            </a:r>
            <a:r>
              <a:rPr lang="en-US" err="1">
                <a:latin typeface="Arial"/>
                <a:ea typeface="+mn-lt"/>
                <a:cs typeface="Arial"/>
              </a:rPr>
              <a:t>filha</a:t>
            </a:r>
            <a:r>
              <a:rPr lang="en-US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maravilhosa</a:t>
            </a:r>
            <a:r>
              <a:rPr lang="en-US">
                <a:latin typeface="Arial"/>
                <a:ea typeface="+mn-lt"/>
                <a:cs typeface="Arial"/>
              </a:rPr>
              <a:t>", </a:t>
            </a:r>
            <a:r>
              <a:rPr lang="en-US" err="1">
                <a:latin typeface="Arial"/>
                <a:ea typeface="+mn-lt"/>
                <a:cs typeface="Arial"/>
              </a:rPr>
              <a:t>muito</a:t>
            </a:r>
            <a:r>
              <a:rPr lang="en-US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amada</a:t>
            </a:r>
            <a:r>
              <a:rPr lang="en-US">
                <a:latin typeface="Arial"/>
                <a:ea typeface="+mn-lt"/>
                <a:cs typeface="Arial"/>
              </a:rPr>
              <a:t> pela </a:t>
            </a:r>
            <a:r>
              <a:rPr lang="en-US" err="1">
                <a:latin typeface="Arial"/>
                <a:ea typeface="+mn-lt"/>
                <a:cs typeface="Arial"/>
              </a:rPr>
              <a:t>família</a:t>
            </a:r>
            <a:r>
              <a:rPr lang="en-US">
                <a:latin typeface="Arial"/>
                <a:ea typeface="+mn-lt"/>
                <a:cs typeface="Arial"/>
              </a:rPr>
              <a:t>.</a:t>
            </a:r>
            <a:endParaRPr lang="pt-BR">
              <a:latin typeface="Arial"/>
              <a:ea typeface="+mn-lt"/>
              <a:cs typeface="Arial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3349722-E329-A2E3-0FE3-BEA65A2B7D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9463" y="5139439"/>
            <a:ext cx="6099379" cy="7961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7D6135F-296E-1616-FB4E-5E92097124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8533" y="4352102"/>
            <a:ext cx="1307413" cy="8070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Imagem 1" descr="Texto&#10;&#10;O conteúdo gerado por IA pode estar incorreto.">
            <a:extLst>
              <a:ext uri="{FF2B5EF4-FFF2-40B4-BE49-F238E27FC236}">
                <a16:creationId xmlns:a16="http://schemas.microsoft.com/office/drawing/2014/main" id="{5474E297-0236-3B92-22DE-38FBC227F0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477" y="5098238"/>
            <a:ext cx="5514975" cy="10115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13AEAB0-E7D3-2ACF-BB7B-096C8FEB91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7799" y="4477494"/>
            <a:ext cx="1876426" cy="6176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CDF96A4-0375-65E4-A00B-8AE2D3239D79}"/>
              </a:ext>
            </a:extLst>
          </p:cNvPr>
          <p:cNvSpPr txBox="1"/>
          <p:nvPr/>
        </p:nvSpPr>
        <p:spPr>
          <a:xfrm>
            <a:off x="264762" y="6109733"/>
            <a:ext cx="5513896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>
                <a:latin typeface="Arial"/>
                <a:ea typeface="+mn-lt"/>
                <a:cs typeface="Arial"/>
              </a:rPr>
              <a:t>Reportagem</a:t>
            </a:r>
            <a:r>
              <a:rPr lang="en-US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publicada</a:t>
            </a:r>
            <a:r>
              <a:rPr lang="en-US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em</a:t>
            </a:r>
            <a:r>
              <a:rPr lang="en-US">
                <a:latin typeface="Arial"/>
                <a:ea typeface="+mn-lt"/>
                <a:cs typeface="Arial"/>
              </a:rPr>
              <a:t> um dos </a:t>
            </a:r>
            <a:r>
              <a:rPr lang="en-US" err="1">
                <a:latin typeface="Arial"/>
                <a:ea typeface="+mn-lt"/>
                <a:cs typeface="Arial"/>
              </a:rPr>
              <a:t>principais</a:t>
            </a:r>
            <a:r>
              <a:rPr lang="en-US">
                <a:latin typeface="Arial"/>
                <a:ea typeface="+mn-lt"/>
                <a:cs typeface="Arial"/>
              </a:rPr>
              <a:t> </a:t>
            </a:r>
            <a:r>
              <a:rPr lang="en-US" err="1">
                <a:latin typeface="Arial"/>
                <a:ea typeface="+mn-lt"/>
                <a:cs typeface="Arial"/>
              </a:rPr>
              <a:t>jornais</a:t>
            </a:r>
            <a:r>
              <a:rPr lang="en-US">
                <a:latin typeface="Arial"/>
                <a:ea typeface="+mn-lt"/>
                <a:cs typeface="Arial"/>
              </a:rPr>
              <a:t> do Reino </a:t>
            </a:r>
            <a:r>
              <a:rPr lang="en-US" err="1">
                <a:latin typeface="Arial"/>
                <a:ea typeface="+mn-lt"/>
                <a:cs typeface="Arial"/>
              </a:rPr>
              <a:t>Unido</a:t>
            </a:r>
            <a:r>
              <a:rPr lang="en-US">
                <a:latin typeface="Arial"/>
                <a:ea typeface="+mn-lt"/>
                <a:cs typeface="Arial"/>
              </a:rPr>
              <a:t>.</a:t>
            </a:r>
            <a:endParaRPr lang="en-US">
              <a:latin typeface="Arial"/>
              <a:ea typeface="Roboto"/>
              <a:cs typeface="Arial"/>
            </a:endParaRPr>
          </a:p>
        </p:txBody>
      </p:sp>
      <p:sp>
        <p:nvSpPr>
          <p:cNvPr id="18" name="Espaço Reservado para Texto 4">
            <a:extLst>
              <a:ext uri="{FF2B5EF4-FFF2-40B4-BE49-F238E27FC236}">
                <a16:creationId xmlns:a16="http://schemas.microsoft.com/office/drawing/2014/main" id="{F426A974-95E8-C686-D73D-A836FE523C7E}"/>
              </a:ext>
            </a:extLst>
          </p:cNvPr>
          <p:cNvSpPr txBox="1">
            <a:spLocks/>
          </p:cNvSpPr>
          <p:nvPr/>
        </p:nvSpPr>
        <p:spPr>
          <a:xfrm>
            <a:off x="743821" y="102564"/>
            <a:ext cx="9739505" cy="12125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t-BR" sz="3200" b="1">
                <a:solidFill>
                  <a:srgbClr val="183EFF"/>
                </a:solidFill>
                <a:latin typeface="Arial"/>
                <a:cs typeface="Arial"/>
              </a:rPr>
              <a:t>Reportagens Internacionais sobre o uso inadequado de </a:t>
            </a:r>
            <a:r>
              <a:rPr lang="pt-BR" sz="3200" b="1" err="1">
                <a:solidFill>
                  <a:srgbClr val="183EFF"/>
                </a:solidFill>
                <a:latin typeface="Arial"/>
                <a:cs typeface="Arial"/>
              </a:rPr>
              <a:t>MIPs</a:t>
            </a:r>
            <a:endParaRPr lang="pt-BR" sz="3200" b="1">
              <a:solidFill>
                <a:srgbClr val="183EFF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pt-BR" sz="3500">
              <a:solidFill>
                <a:srgbClr val="183E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</a:pPr>
            <a:endParaRPr lang="pt-BR" sz="1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</a:pPr>
            <a:endParaRPr lang="pt-BR" sz="1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>
              <a:solidFill>
                <a:srgbClr val="FF0000"/>
              </a:solidFill>
              <a:latin typeface="Montserrat"/>
            </a:endParaRPr>
          </a:p>
          <a:p>
            <a:pPr algn="just"/>
            <a:endParaRPr lang="pt-BR" sz="1600">
              <a:solidFill>
                <a:srgbClr val="FF0000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25673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41851EFE-1A2D-8488-2580-C0418CCEF8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89" b="161"/>
          <a:stretch>
            <a:fillRect/>
          </a:stretch>
        </p:blipFill>
        <p:spPr>
          <a:xfrm>
            <a:off x="2055658" y="717047"/>
            <a:ext cx="6277874" cy="57343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C78E978-9845-783A-90FF-2B144A746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940" y="134620"/>
            <a:ext cx="4495800" cy="533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313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BBAC7-FF1D-6CCB-003D-8465AF213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05F5858-23DB-200A-218F-C9D19B3071FA}"/>
              </a:ext>
            </a:extLst>
          </p:cNvPr>
          <p:cNvSpPr txBox="1">
            <a:spLocks/>
          </p:cNvSpPr>
          <p:nvPr/>
        </p:nvSpPr>
        <p:spPr>
          <a:xfrm>
            <a:off x="67854" y="432303"/>
            <a:ext cx="11349536" cy="62264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t-BR" sz="3200" b="1">
                <a:solidFill>
                  <a:srgbClr val="183EFF"/>
                </a:solidFill>
                <a:latin typeface="Arial"/>
                <a:cs typeface="Arial"/>
              </a:rPr>
              <a:t>No Brasil... </a:t>
            </a:r>
            <a:endParaRPr lang="pt-BR"/>
          </a:p>
          <a:p>
            <a:pPr marL="0" indent="0" algn="ctr">
              <a:buNone/>
            </a:pPr>
            <a:endParaRPr lang="pt-BR" sz="3500">
              <a:solidFill>
                <a:srgbClr val="183E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</a:pPr>
            <a:endParaRPr lang="pt-BR" sz="1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</a:pPr>
            <a:endParaRPr lang="pt-BR" sz="1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>
              <a:solidFill>
                <a:srgbClr val="FF0000"/>
              </a:solidFill>
              <a:latin typeface="Montserrat"/>
            </a:endParaRPr>
          </a:p>
          <a:p>
            <a:pPr algn="just"/>
            <a:endParaRPr lang="pt-BR" sz="1600">
              <a:solidFill>
                <a:srgbClr val="FF0000"/>
              </a:solidFill>
              <a:latin typeface="Montserra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E053A81-8D20-555E-0EFB-A8B44AC57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28" y="1794641"/>
            <a:ext cx="3587750" cy="10276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5C10138-8F94-CB5A-3812-E6E020A71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92" y="1372146"/>
            <a:ext cx="781050" cy="419100"/>
          </a:xfrm>
          <a:prstGeom prst="rect">
            <a:avLst/>
          </a:prstGeom>
        </p:spPr>
      </p:pic>
      <p:pic>
        <p:nvPicPr>
          <p:cNvPr id="6" name="Imagem 5" descr="Texto&#10;&#10;O conteúdo gerado por IA pode estar incorreto.">
            <a:extLst>
              <a:ext uri="{FF2B5EF4-FFF2-40B4-BE49-F238E27FC236}">
                <a16:creationId xmlns:a16="http://schemas.microsoft.com/office/drawing/2014/main" id="{EAF5150E-0E6E-764C-509B-B3240B07B9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09" y="3684657"/>
            <a:ext cx="5418461" cy="6907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D18676B-343D-3A95-F213-F062EE38F0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950" y="3323765"/>
            <a:ext cx="2176616" cy="3702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FE3ACB6-1C0C-045F-508F-B071151CCF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188" y="4936596"/>
            <a:ext cx="1762125" cy="371475"/>
          </a:xfrm>
          <a:prstGeom prst="rect">
            <a:avLst/>
          </a:prstGeom>
        </p:spPr>
      </p:pic>
      <p:pic>
        <p:nvPicPr>
          <p:cNvPr id="11" name="Imagem 10" descr="Texto&#10;&#10;O conteúdo gerado por IA pode estar incorreto.">
            <a:extLst>
              <a:ext uri="{FF2B5EF4-FFF2-40B4-BE49-F238E27FC236}">
                <a16:creationId xmlns:a16="http://schemas.microsoft.com/office/drawing/2014/main" id="{A183536C-8F09-4C7D-0D59-D0B74FC4CE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363" y="5321300"/>
            <a:ext cx="4105275" cy="914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8C6E5F1-AF40-4D62-34DE-A7870E9B89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6842" y="1716634"/>
            <a:ext cx="3486150" cy="11906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20FB59A-281A-74D9-F955-03C052AE70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2133" y="1313409"/>
            <a:ext cx="1295400" cy="4095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Imagem 14" descr="Uma imagem contendo garrafa, foto, pessoas, pendurado&#10;&#10;O conteúdo gerado por IA pode estar incorreto.">
            <a:extLst>
              <a:ext uri="{FF2B5EF4-FFF2-40B4-BE49-F238E27FC236}">
                <a16:creationId xmlns:a16="http://schemas.microsoft.com/office/drawing/2014/main" id="{71B4FC2D-EBD2-3EFA-217F-22D85E96F0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9730" y="3559446"/>
            <a:ext cx="4252565" cy="8356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CEC22EB-8656-3CE6-8B8F-67F518A836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7291" y="3116998"/>
            <a:ext cx="1200150" cy="438150"/>
          </a:xfrm>
          <a:prstGeom prst="rect">
            <a:avLst/>
          </a:prstGeom>
        </p:spPr>
      </p:pic>
      <p:pic>
        <p:nvPicPr>
          <p:cNvPr id="18" name="Imagem 17" descr="Uma imagem contendo garrafa, pessoas, perto, tráfego&#10;&#10;O conteúdo gerado por IA pode estar incorreto.">
            <a:extLst>
              <a:ext uri="{FF2B5EF4-FFF2-40B4-BE49-F238E27FC236}">
                <a16:creationId xmlns:a16="http://schemas.microsoft.com/office/drawing/2014/main" id="{5B02DE50-36AD-BCF8-E1E4-4194523338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28326" y="5516368"/>
            <a:ext cx="2962275" cy="11964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3806B943-6996-17BB-2CB4-830DA6FA6448}"/>
              </a:ext>
            </a:extLst>
          </p:cNvPr>
          <p:cNvSpPr/>
          <p:nvPr/>
        </p:nvSpPr>
        <p:spPr>
          <a:xfrm>
            <a:off x="9821333" y="6363680"/>
            <a:ext cx="382032" cy="279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E3FB4D44-6026-DBEE-59E9-22C3CC073A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17756" y="4957298"/>
            <a:ext cx="1189929" cy="53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72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66EE0-D516-29EA-46D7-E59AD1961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4D50A9E-2D03-31B2-A890-AF786FC5AE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34204" y="1717993"/>
            <a:ext cx="10119024" cy="2827689"/>
          </a:xfrm>
        </p:spPr>
        <p:txBody>
          <a:bodyPr lIns="91440" tIns="45720" rIns="91440" bIns="45720" anchor="t"/>
          <a:lstStyle/>
          <a:p>
            <a:pPr algn="just">
              <a:lnSpc>
                <a:spcPct val="150000"/>
              </a:lnSpc>
            </a:pPr>
            <a:r>
              <a:rPr lang="pt-BR" sz="2400">
                <a:solidFill>
                  <a:schemeClr val="tx1"/>
                </a:solidFill>
                <a:latin typeface="Arial"/>
                <a:cs typeface="Arial"/>
              </a:rPr>
              <a:t>O Ministério da Saúde reforça a necessidade de assegurar o uso racional de medicamentos sob orientação profissional, alinhadas às diretrizes da Política Nacional de Assistência Farmacêutica, e de acordo com as normas sanitárias vigentes, garantindo a saúde e a segurança da população brasileira.</a:t>
            </a:r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C625D40-5D75-5B57-DF70-DA0B6813234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3500" y="6297613"/>
            <a:ext cx="6985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B40E180E-04EF-B044-045A-5D153F5507F9}"/>
              </a:ext>
            </a:extLst>
          </p:cNvPr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428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/>
          <p:cNvSpPr>
            <a:spLocks noGrp="1"/>
          </p:cNvSpPr>
          <p:nvPr/>
        </p:nvSpPr>
        <p:spPr>
          <a:xfrm>
            <a:off x="1923618" y="2118881"/>
            <a:ext cx="8344764" cy="3558712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0" baseline="0">
                <a:solidFill>
                  <a:srgbClr val="03CF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554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A33DFCC-11F1-4FDA-BC77-7E414AC8D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">
            <a:extLst>
              <a:ext uri="{FF2B5EF4-FFF2-40B4-BE49-F238E27FC236}">
                <a16:creationId xmlns:a16="http://schemas.microsoft.com/office/drawing/2014/main" id="{575626CA-696D-CD1B-193B-A0B20D44F0A2}"/>
              </a:ext>
            </a:extLst>
          </p:cNvPr>
          <p:cNvSpPr txBox="1">
            <a:spLocks/>
          </p:cNvSpPr>
          <p:nvPr/>
        </p:nvSpPr>
        <p:spPr>
          <a:xfrm>
            <a:off x="2531514" y="96458"/>
            <a:ext cx="7122669" cy="60909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>
                <a:solidFill>
                  <a:srgbClr val="183EFF"/>
                </a:solidFill>
                <a:latin typeface="Arial"/>
                <a:ea typeface="Calibri"/>
                <a:cs typeface="Calibri"/>
              </a:rPr>
              <a:t>Automedicação no Brasil</a:t>
            </a:r>
            <a:endParaRPr lang="pt-BR"/>
          </a:p>
        </p:txBody>
      </p:sp>
      <p:sp>
        <p:nvSpPr>
          <p:cNvPr id="9" name="Espaço Reservado para Texto 3">
            <a:extLst>
              <a:ext uri="{FF2B5EF4-FFF2-40B4-BE49-F238E27FC236}">
                <a16:creationId xmlns:a16="http://schemas.microsoft.com/office/drawing/2014/main" id="{C9E79B3E-F8A3-6799-54D2-787FCD727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156" y="1463718"/>
            <a:ext cx="6192250" cy="3769476"/>
          </a:xfrm>
        </p:spPr>
        <p:txBody>
          <a:bodyPr lIns="91440" tIns="45720" rIns="91440" bIns="45720" anchor="t"/>
          <a:lstStyle/>
          <a:p>
            <a:pPr algn="just"/>
            <a:r>
              <a:rPr lang="pt-BR">
                <a:solidFill>
                  <a:schemeClr val="tx1"/>
                </a:solidFill>
                <a:latin typeface="Arial"/>
                <a:ea typeface="+mn-lt"/>
                <a:cs typeface="Arial"/>
              </a:rPr>
              <a:t>🔹</a:t>
            </a:r>
            <a:r>
              <a:rPr lang="pt-BR">
                <a:solidFill>
                  <a:schemeClr val="tx1"/>
                </a:solidFill>
                <a:latin typeface="Arial"/>
                <a:ea typeface="+mn-lt"/>
                <a:cs typeface="+mn-lt"/>
              </a:rPr>
              <a:t>No Brasil, de setembro de 2013 a fevereiro de 2014, a prevalência estimada de automedicação foi de </a:t>
            </a:r>
            <a:r>
              <a:rPr lang="pt-BR" b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16,1%</a:t>
            </a:r>
            <a:r>
              <a:rPr lang="pt-BR">
                <a:solidFill>
                  <a:schemeClr val="tx1"/>
                </a:solidFill>
                <a:latin typeface="Arial"/>
                <a:ea typeface="+mn-lt"/>
                <a:cs typeface="+mn-lt"/>
              </a:rPr>
              <a:t>, sendo maior na região Nordeste</a:t>
            </a:r>
            <a:r>
              <a:rPr lang="pt-BR" b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 (23,8%)</a:t>
            </a:r>
            <a:r>
              <a:rPr lang="pt-BR">
                <a:solidFill>
                  <a:schemeClr val="tx1"/>
                </a:solidFill>
                <a:latin typeface="Arial"/>
                <a:ea typeface="+mn-lt"/>
                <a:cs typeface="+mn-lt"/>
              </a:rPr>
              <a:t>.</a:t>
            </a:r>
            <a:endParaRPr lang="pt-BR">
              <a:solidFill>
                <a:schemeClr val="tx1"/>
              </a:solidFill>
              <a:latin typeface="Arial"/>
              <a:ea typeface="Roboto"/>
              <a:cs typeface="Arial"/>
            </a:endParaRPr>
          </a:p>
          <a:p>
            <a:pPr algn="just"/>
            <a:endParaRPr lang="pt-BR">
              <a:solidFill>
                <a:schemeClr val="tx1"/>
              </a:solidFill>
              <a:latin typeface="Arial"/>
              <a:ea typeface="+mn-lt"/>
              <a:cs typeface="Roboto"/>
            </a:endParaRPr>
          </a:p>
          <a:p>
            <a:pPr algn="just"/>
            <a:r>
              <a:rPr lang="pt-BR">
                <a:solidFill>
                  <a:schemeClr val="tx1"/>
                </a:solidFill>
                <a:latin typeface="Arial"/>
                <a:ea typeface="+mn-lt"/>
                <a:cs typeface="Arial"/>
              </a:rPr>
              <a:t>🔹</a:t>
            </a:r>
            <a:r>
              <a:rPr lang="pt-BR">
                <a:solidFill>
                  <a:schemeClr val="tx1"/>
                </a:solidFill>
                <a:latin typeface="Arial"/>
                <a:ea typeface="+mn-lt"/>
                <a:cs typeface="+mn-lt"/>
              </a:rPr>
              <a:t>Os  </a:t>
            </a:r>
            <a:r>
              <a:rPr lang="pt-BR" err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MIPs</a:t>
            </a:r>
            <a:r>
              <a:rPr lang="pt-BR">
                <a:solidFill>
                  <a:schemeClr val="tx1"/>
                </a:solidFill>
                <a:latin typeface="Arial"/>
                <a:ea typeface="+mn-lt"/>
                <a:cs typeface="+mn-lt"/>
              </a:rPr>
              <a:t> corresponderam a </a:t>
            </a:r>
            <a:r>
              <a:rPr lang="pt-BR" b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65,5% </a:t>
            </a:r>
            <a:r>
              <a:rPr lang="pt-BR">
                <a:solidFill>
                  <a:schemeClr val="tx1"/>
                </a:solidFill>
                <a:latin typeface="Arial"/>
                <a:ea typeface="+mn-lt"/>
                <a:cs typeface="+mn-lt"/>
              </a:rPr>
              <a:t>do total de medicamentos usados por automedicação. </a:t>
            </a:r>
            <a:endParaRPr lang="pt-BR">
              <a:solidFill>
                <a:schemeClr val="tx1"/>
              </a:solidFill>
              <a:latin typeface="Arial"/>
              <a:ea typeface="Roboto"/>
              <a:cs typeface="Roboto"/>
            </a:endParaRPr>
          </a:p>
          <a:p>
            <a:pPr algn="just"/>
            <a:endParaRPr lang="pt-BR">
              <a:solidFill>
                <a:schemeClr val="tx1"/>
              </a:solidFill>
              <a:latin typeface="Arial"/>
              <a:ea typeface="+mn-lt"/>
              <a:cs typeface="Roboto"/>
            </a:endParaRPr>
          </a:p>
          <a:p>
            <a:pPr algn="just"/>
            <a:r>
              <a:rPr lang="pt-BR">
                <a:solidFill>
                  <a:schemeClr val="tx1"/>
                </a:solidFill>
                <a:latin typeface="Arial"/>
                <a:ea typeface="+mn-lt"/>
                <a:cs typeface="Arial"/>
              </a:rPr>
              <a:t>🔹</a:t>
            </a:r>
            <a:r>
              <a:rPr lang="pt-BR">
                <a:solidFill>
                  <a:schemeClr val="tx1"/>
                </a:solidFill>
                <a:latin typeface="Arial"/>
                <a:ea typeface="+mn-lt"/>
                <a:cs typeface="+mn-lt"/>
              </a:rPr>
              <a:t>Os analgésicos e os relaxantes musculares foram os grupos terapêuticos mais utilizados.</a:t>
            </a:r>
            <a:endParaRPr lang="pt-BR">
              <a:solidFill>
                <a:schemeClr val="tx1"/>
              </a:solidFill>
              <a:latin typeface="Arial"/>
              <a:ea typeface="Roboto"/>
              <a:cs typeface="Roboto"/>
            </a:endParaRPr>
          </a:p>
          <a:p>
            <a:pPr algn="just"/>
            <a:endParaRPr lang="pt-BR">
              <a:solidFill>
                <a:schemeClr val="tx1"/>
              </a:solidFill>
              <a:latin typeface="Arial"/>
              <a:ea typeface="+mn-lt"/>
              <a:cs typeface="Roboto"/>
            </a:endParaRPr>
          </a:p>
          <a:p>
            <a:pPr algn="just"/>
            <a:r>
              <a:rPr lang="pt-BR">
                <a:solidFill>
                  <a:schemeClr val="tx1"/>
                </a:solidFill>
                <a:latin typeface="Arial"/>
                <a:ea typeface="+mn-lt"/>
                <a:cs typeface="Arial"/>
              </a:rPr>
              <a:t>🔹</a:t>
            </a:r>
            <a:r>
              <a:rPr lang="pt-BR">
                <a:solidFill>
                  <a:schemeClr val="tx1"/>
                </a:solidFill>
                <a:latin typeface="Arial"/>
                <a:ea typeface="+mn-lt"/>
                <a:cs typeface="+mn-lt"/>
              </a:rPr>
              <a:t> A </a:t>
            </a:r>
            <a:r>
              <a:rPr lang="pt-BR" b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dipirona</a:t>
            </a:r>
            <a:r>
              <a:rPr lang="pt-BR">
                <a:solidFill>
                  <a:schemeClr val="tx1"/>
                </a:solidFill>
                <a:latin typeface="Arial"/>
                <a:ea typeface="+mn-lt"/>
                <a:cs typeface="+mn-lt"/>
              </a:rPr>
              <a:t> é o fármaco mais consumido no País.</a:t>
            </a:r>
            <a:endParaRPr lang="pt-BR">
              <a:solidFill>
                <a:schemeClr val="tx1"/>
              </a:solidFill>
              <a:latin typeface="Arial"/>
              <a:ea typeface="Calibri"/>
              <a:cs typeface="Calibri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C6C2107-91CB-E5AB-E10E-58DF6D2878A8}"/>
              </a:ext>
            </a:extLst>
          </p:cNvPr>
          <p:cNvSpPr txBox="1"/>
          <p:nvPr/>
        </p:nvSpPr>
        <p:spPr>
          <a:xfrm>
            <a:off x="289366" y="6433086"/>
            <a:ext cx="6797461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100" b="1">
                <a:latin typeface="Arial"/>
                <a:ea typeface="+mn-lt"/>
                <a:cs typeface="+mn-lt"/>
              </a:rPr>
              <a:t>Referência: </a:t>
            </a:r>
            <a:r>
              <a:rPr lang="pt-BR" sz="1100">
                <a:latin typeface="Arial"/>
                <a:ea typeface="+mn-lt"/>
                <a:cs typeface="+mn-lt"/>
              </a:rPr>
              <a:t>Arrais PSD, Fernandes MEP, Pizzol T da SD, Ramos LR, Mengue SS, Vera Lucia Luiza, et al. Prevalência da automedicação no Brasil e fatores associados. </a:t>
            </a:r>
            <a:r>
              <a:rPr lang="pt-BR" sz="1100" err="1">
                <a:latin typeface="Arial"/>
                <a:ea typeface="+mn-lt"/>
                <a:cs typeface="+mn-lt"/>
              </a:rPr>
              <a:t>Rev</a:t>
            </a:r>
            <a:r>
              <a:rPr lang="pt-BR" sz="1100">
                <a:latin typeface="Arial"/>
                <a:ea typeface="+mn-lt"/>
                <a:cs typeface="+mn-lt"/>
              </a:rPr>
              <a:t> Saúde Pública. 2016;50(</a:t>
            </a:r>
            <a:r>
              <a:rPr lang="pt-BR" sz="1100" err="1">
                <a:latin typeface="Arial"/>
                <a:ea typeface="+mn-lt"/>
                <a:cs typeface="+mn-lt"/>
              </a:rPr>
              <a:t>supl</a:t>
            </a:r>
            <a:r>
              <a:rPr lang="pt-BR" sz="1100">
                <a:latin typeface="Arial"/>
                <a:ea typeface="+mn-lt"/>
                <a:cs typeface="+mn-lt"/>
              </a:rPr>
              <a:t> 2):13s</a:t>
            </a:r>
            <a:endParaRPr lang="pt-BR" sz="1100">
              <a:latin typeface="Arial"/>
              <a:cs typeface="Arial"/>
            </a:endParaRP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DE45370E-BC9D-0590-A646-7BF131C69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228477"/>
              </p:ext>
            </p:extLst>
          </p:nvPr>
        </p:nvGraphicFramePr>
        <p:xfrm>
          <a:off x="7335627" y="915216"/>
          <a:ext cx="4692313" cy="4846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69895">
                  <a:extLst>
                    <a:ext uri="{9D8B030D-6E8A-4147-A177-3AD203B41FA5}">
                      <a16:colId xmlns:a16="http://schemas.microsoft.com/office/drawing/2014/main" val="3377885936"/>
                    </a:ext>
                  </a:extLst>
                </a:gridCol>
                <a:gridCol w="922418">
                  <a:extLst>
                    <a:ext uri="{9D8B030D-6E8A-4147-A177-3AD203B41FA5}">
                      <a16:colId xmlns:a16="http://schemas.microsoft.com/office/drawing/2014/main" val="4021948475"/>
                    </a:ext>
                  </a:extLst>
                </a:gridCol>
              </a:tblGrid>
              <a:tr h="26094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>
                          <a:latin typeface="Arial"/>
                        </a:rPr>
                        <a:t>Fármaco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>
                          <a:latin typeface="Arial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795425"/>
                  </a:ext>
                </a:extLst>
              </a:tr>
              <a:tr h="260944">
                <a:tc>
                  <a:txBody>
                    <a:bodyPr/>
                    <a:lstStyle/>
                    <a:p>
                      <a:r>
                        <a:rPr lang="pt-BR" sz="1600" b="1">
                          <a:latin typeface="Arial"/>
                        </a:rPr>
                        <a:t>Dipirona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 noProof="0">
                          <a:latin typeface="Arial"/>
                        </a:rPr>
                        <a:t>15,4</a:t>
                      </a:r>
                      <a:endParaRPr lang="pt-BR" sz="160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214905"/>
                  </a:ext>
                </a:extLst>
              </a:tr>
              <a:tr h="260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noProof="0">
                          <a:latin typeface="Arial"/>
                        </a:rPr>
                        <a:t>Cafeína + </a:t>
                      </a:r>
                      <a:r>
                        <a:rPr lang="pt-BR" sz="1600" b="0" i="0" u="none" strike="noStrike" noProof="0" err="1">
                          <a:latin typeface="Arial"/>
                        </a:rPr>
                        <a:t>orfenadrina</a:t>
                      </a:r>
                      <a:r>
                        <a:rPr lang="pt-BR" sz="1600" b="0" i="0" u="none" strike="noStrike" noProof="0">
                          <a:latin typeface="Arial"/>
                        </a:rPr>
                        <a:t> + dipirona</a:t>
                      </a:r>
                      <a:endParaRPr lang="pt-BR" sz="160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 noProof="0">
                          <a:latin typeface="Arial"/>
                        </a:rPr>
                        <a:t>12,1</a:t>
                      </a:r>
                      <a:endParaRPr lang="pt-BR" sz="160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817001"/>
                  </a:ext>
                </a:extLst>
              </a:tr>
              <a:tr h="260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noProof="0">
                          <a:latin typeface="Arial"/>
                        </a:rPr>
                        <a:t>Paracetamol</a:t>
                      </a:r>
                      <a:endParaRPr lang="pt-BR" sz="160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 noProof="0">
                          <a:latin typeface="Arial"/>
                        </a:rPr>
                        <a:t>11,4</a:t>
                      </a:r>
                      <a:endParaRPr lang="pt-BR" sz="160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916849"/>
                  </a:ext>
                </a:extLst>
              </a:tr>
              <a:tr h="260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noProof="0">
                          <a:latin typeface="Arial"/>
                        </a:rPr>
                        <a:t>Cafeína + </a:t>
                      </a:r>
                      <a:r>
                        <a:rPr lang="pt-BR" sz="1600" b="0" i="0" u="none" strike="noStrike" noProof="0" err="1">
                          <a:latin typeface="Arial"/>
                        </a:rPr>
                        <a:t>carisoprodol</a:t>
                      </a:r>
                      <a:r>
                        <a:rPr lang="pt-BR" sz="1600" b="0" i="0" u="none" strike="noStrike" noProof="0">
                          <a:latin typeface="Arial"/>
                        </a:rPr>
                        <a:t> + diclofenaco + paracetamol</a:t>
                      </a:r>
                      <a:endParaRPr lang="pt-BR" sz="160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 noProof="0">
                          <a:latin typeface="Arial"/>
                        </a:rPr>
                        <a:t>3,6</a:t>
                      </a:r>
                      <a:endParaRPr lang="pt-BR" sz="160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273840"/>
                  </a:ext>
                </a:extLst>
              </a:tr>
              <a:tr h="260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noProof="0">
                          <a:latin typeface="Arial"/>
                        </a:rPr>
                        <a:t>Diclofenaco</a:t>
                      </a:r>
                      <a:endParaRPr lang="pt-BR" sz="160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 noProof="0">
                          <a:latin typeface="Arial"/>
                        </a:rPr>
                        <a:t>3,5</a:t>
                      </a:r>
                      <a:endParaRPr lang="pt-BR" sz="160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670961"/>
                  </a:ext>
                </a:extLst>
              </a:tr>
              <a:tr h="260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noProof="0">
                          <a:latin typeface="Arial"/>
                        </a:rPr>
                        <a:t>Cafeína + dipirona + </a:t>
                      </a:r>
                      <a:r>
                        <a:rPr lang="pt-BR" sz="1600" b="0" i="0" u="none" strike="noStrike" noProof="0" err="1">
                          <a:latin typeface="Arial"/>
                        </a:rPr>
                        <a:t>isometepteno</a:t>
                      </a:r>
                      <a:endParaRPr lang="pt-BR" sz="160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 noProof="0">
                          <a:latin typeface="Arial"/>
                        </a:rPr>
                        <a:t>3,3</a:t>
                      </a:r>
                      <a:endParaRPr lang="pt-BR" sz="160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497794"/>
                  </a:ext>
                </a:extLst>
              </a:tr>
              <a:tr h="260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noProof="0">
                          <a:latin typeface="Arial"/>
                        </a:rPr>
                        <a:t>Etinilestradiol + levonorgestrel</a:t>
                      </a:r>
                      <a:endParaRPr lang="pt-BR" sz="160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 noProof="0">
                          <a:latin typeface="Arial"/>
                        </a:rPr>
                        <a:t>2,5</a:t>
                      </a:r>
                      <a:endParaRPr lang="pt-BR" sz="160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937470"/>
                  </a:ext>
                </a:extLst>
              </a:tr>
              <a:tr h="260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noProof="0">
                          <a:latin typeface="Arial"/>
                        </a:rPr>
                        <a:t>Ibuprofeno</a:t>
                      </a:r>
                      <a:endParaRPr lang="pt-BR" sz="160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 noProof="0">
                          <a:latin typeface="Arial"/>
                        </a:rPr>
                        <a:t>2,3</a:t>
                      </a:r>
                      <a:endParaRPr lang="pt-BR" sz="160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062740"/>
                  </a:ext>
                </a:extLst>
              </a:tr>
              <a:tr h="260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noProof="0">
                          <a:latin typeface="Arial"/>
                        </a:rPr>
                        <a:t>Fenilefrina + clorfeniramina + paracetamol</a:t>
                      </a:r>
                      <a:endParaRPr lang="pt-BR" sz="160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 noProof="0">
                          <a:latin typeface="Arial"/>
                        </a:rPr>
                        <a:t>2,2</a:t>
                      </a:r>
                      <a:endParaRPr lang="pt-BR" sz="160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682022"/>
                  </a:ext>
                </a:extLst>
              </a:tr>
              <a:tr h="260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noProof="0">
                          <a:latin typeface="Arial"/>
                        </a:rPr>
                        <a:t>Omeprazol</a:t>
                      </a:r>
                      <a:endParaRPr lang="pt-BR" sz="160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 noProof="0">
                          <a:latin typeface="Arial"/>
                        </a:rPr>
                        <a:t>1,8</a:t>
                      </a:r>
                      <a:endParaRPr lang="pt-BR" sz="160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597553"/>
                  </a:ext>
                </a:extLst>
              </a:tr>
              <a:tr h="260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noProof="0">
                          <a:latin typeface="Arial"/>
                        </a:rPr>
                        <a:t>Cafeína + clorfeniramina + dipirona</a:t>
                      </a:r>
                      <a:endParaRPr lang="pt-BR" sz="160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 noProof="0">
                          <a:latin typeface="Arial"/>
                        </a:rPr>
                        <a:t>1,8</a:t>
                      </a:r>
                      <a:endParaRPr lang="pt-BR" sz="160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259367"/>
                  </a:ext>
                </a:extLst>
              </a:tr>
              <a:tr h="2609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600" b="0" i="0" u="none" strike="noStrike" noProof="0">
                          <a:latin typeface="Arial"/>
                        </a:rPr>
                        <a:t>Nimesulida</a:t>
                      </a:r>
                      <a:endParaRPr lang="pt-BR" sz="160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pt-BR" sz="1600" b="0" i="0" u="none" strike="noStrike" noProof="0">
                          <a:latin typeface="Arial"/>
                        </a:rPr>
                        <a:t>1,6</a:t>
                      </a:r>
                      <a:endParaRPr lang="pt-BR" sz="1600"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222292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FD717D16-5B36-BEB5-55F5-773D8E9C9FC6}"/>
              </a:ext>
            </a:extLst>
          </p:cNvPr>
          <p:cNvSpPr txBox="1"/>
          <p:nvPr/>
        </p:nvSpPr>
        <p:spPr>
          <a:xfrm>
            <a:off x="7335783" y="5787394"/>
            <a:ext cx="469231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400" b="1">
                <a:latin typeface="Arial"/>
                <a:ea typeface="Roboto"/>
                <a:cs typeface="Arial"/>
              </a:rPr>
              <a:t>Tabela 1.</a:t>
            </a:r>
            <a:r>
              <a:rPr lang="pt-BR" sz="1400" b="1">
                <a:latin typeface="Arial"/>
                <a:ea typeface="+mn-lt"/>
                <a:cs typeface="Arial"/>
              </a:rPr>
              <a:t> </a:t>
            </a:r>
            <a:r>
              <a:rPr lang="pt-BR" sz="1400">
                <a:latin typeface="Arial"/>
                <a:ea typeface="+mn-lt"/>
                <a:cs typeface="Arial"/>
              </a:rPr>
              <a:t>Distribuição dos 12 fármacos mais utilizados por automedicação, segundo a classificação ATC (5º nível) e categoria legal. PNAUM, Brasil, 2014.</a:t>
            </a:r>
            <a:endParaRPr lang="pt-BR"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7611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extLst>
    <p:ext uri="{6950BFC3-D8DA-4A85-94F7-54DA5524770B}">
      <p188:commentRel xmlns:p188="http://schemas.microsoft.com/office/powerpoint/2018/8/main" xmlns="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43EFD34-5FEA-D7F4-9D8E-7571883F8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DD1E4A1-4965-AC6A-D2F8-BF8EFE1F31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2390" y="421358"/>
            <a:ext cx="11042807" cy="5878014"/>
          </a:xfrm>
        </p:spPr>
        <p:txBody>
          <a:bodyPr lIns="91440" tIns="45720" rIns="91440" bIns="45720" anchor="t"/>
          <a:lstStyle/>
          <a:p>
            <a:pPr algn="ctr">
              <a:lnSpc>
                <a:spcPct val="150000"/>
              </a:lnSpc>
            </a:pPr>
            <a:r>
              <a:rPr lang="pt-BR" sz="3200">
                <a:latin typeface="Arial"/>
                <a:cs typeface="Arial"/>
              </a:rPr>
              <a:t>Práticas internacionais</a:t>
            </a:r>
            <a:endParaRPr lang="pt-BR" sz="2000" b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 indent="-57150" algn="just">
              <a:lnSpc>
                <a:spcPct val="150000"/>
              </a:lnSpc>
            </a:pPr>
            <a:r>
              <a:rPr lang="pt-BR" sz="2000">
                <a:solidFill>
                  <a:schemeClr val="tx1"/>
                </a:solidFill>
                <a:latin typeface="Arial"/>
                <a:cs typeface="Arial"/>
              </a:rPr>
              <a:t>Custos Indiretos em Saúde (Cenário Internacional):</a:t>
            </a:r>
            <a:endParaRPr lang="en-US" sz="2000" b="0">
              <a:solidFill>
                <a:schemeClr val="tx1"/>
              </a:solidFill>
              <a:latin typeface="Arial"/>
              <a:cs typeface="Arial"/>
            </a:endParaRPr>
          </a:p>
          <a:p>
            <a:pPr indent="-57150" algn="just">
              <a:lnSpc>
                <a:spcPct val="150000"/>
              </a:lnSpc>
            </a:pPr>
            <a:endParaRPr lang="pt-BR" sz="80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800" b="0">
                <a:solidFill>
                  <a:schemeClr val="tx1"/>
                </a:solidFill>
                <a:latin typeface="Arial"/>
                <a:cs typeface="Arial"/>
              </a:rPr>
              <a:t> 🔹Quanto ao panorama internacional, se considerarmos o continente europeu, diversos países mantém uma política de venda de medicamentos restrita às Farmácias como a </a:t>
            </a:r>
            <a:r>
              <a:rPr lang="pt-BR" sz="1800">
                <a:solidFill>
                  <a:schemeClr val="tx1"/>
                </a:solidFill>
                <a:latin typeface="Arial"/>
                <a:cs typeface="Arial"/>
              </a:rPr>
              <a:t>Finlândia, França, Grécia, Bélgica</a:t>
            </a:r>
            <a:r>
              <a:rPr lang="pt-BR" sz="1800" b="0">
                <a:solidFill>
                  <a:schemeClr val="tx1"/>
                </a:solidFill>
                <a:latin typeface="Arial"/>
                <a:cs typeface="Arial"/>
              </a:rPr>
              <a:t> e </a:t>
            </a:r>
            <a:r>
              <a:rPr lang="pt-BR" sz="1800">
                <a:solidFill>
                  <a:schemeClr val="tx1"/>
                </a:solidFill>
                <a:latin typeface="Arial"/>
                <a:cs typeface="Arial"/>
              </a:rPr>
              <a:t>Espanha ¹</a:t>
            </a:r>
            <a:endParaRPr lang="pt-BR" sz="1800" b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180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800" b="0">
                <a:solidFill>
                  <a:schemeClr val="tx1"/>
                </a:solidFill>
                <a:latin typeface="Arial"/>
                <a:cs typeface="Arial"/>
              </a:rPr>
              <a:t> 🔹Há exemplos de países europeus que aderiram à liberação da venda de MIP e acabaram voltando atrás parcialmente, como no caso da </a:t>
            </a:r>
            <a:r>
              <a:rPr lang="pt-BR" sz="1800">
                <a:solidFill>
                  <a:schemeClr val="tx1"/>
                </a:solidFill>
                <a:latin typeface="Arial"/>
                <a:cs typeface="Arial"/>
              </a:rPr>
              <a:t>Suécia</a:t>
            </a:r>
            <a:r>
              <a:rPr lang="pt-BR" sz="1800" b="0">
                <a:solidFill>
                  <a:schemeClr val="tx1"/>
                </a:solidFill>
                <a:latin typeface="Arial"/>
                <a:cs typeface="Arial"/>
              </a:rPr>
              <a:t>, que liberou a venda de MIP em 2009, mas </a:t>
            </a:r>
            <a:r>
              <a:rPr lang="pt-BR" sz="1800">
                <a:solidFill>
                  <a:schemeClr val="tx1"/>
                </a:solidFill>
                <a:latin typeface="Arial"/>
                <a:cs typeface="Arial"/>
              </a:rPr>
              <a:t>voltou a restringir a venda de paracetamol</a:t>
            </a:r>
            <a:r>
              <a:rPr lang="pt-BR" sz="1800" b="0">
                <a:solidFill>
                  <a:schemeClr val="tx1"/>
                </a:solidFill>
                <a:latin typeface="Arial"/>
                <a:cs typeface="Arial"/>
              </a:rPr>
              <a:t> em 2014 após observar o </a:t>
            </a:r>
            <a:r>
              <a:rPr lang="pt-BR" sz="1800">
                <a:solidFill>
                  <a:schemeClr val="tx1"/>
                </a:solidFill>
                <a:latin typeface="Arial"/>
                <a:cs typeface="Arial"/>
              </a:rPr>
              <a:t>número de casos de intoxicação</a:t>
            </a:r>
            <a:r>
              <a:rPr lang="pt-BR" sz="1800" b="0">
                <a:solidFill>
                  <a:schemeClr val="tx1"/>
                </a:solidFill>
                <a:latin typeface="Arial"/>
                <a:cs typeface="Arial"/>
              </a:rPr>
              <a:t> por este medicamento</a:t>
            </a:r>
            <a:r>
              <a:rPr lang="pt-BR" sz="1800">
                <a:solidFill>
                  <a:schemeClr val="tx1"/>
                </a:solidFill>
                <a:latin typeface="Arial"/>
                <a:cs typeface="Arial"/>
              </a:rPr>
              <a:t> dobrar ¹</a:t>
            </a:r>
            <a:endParaRPr lang="pt-BR" sz="1800" b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lnSpc>
                <a:spcPct val="150000"/>
              </a:lnSpc>
            </a:pPr>
            <a:r>
              <a:rPr lang="pt-BR" sz="1400">
                <a:solidFill>
                  <a:schemeClr val="tx1"/>
                </a:solidFill>
                <a:latin typeface="Arial"/>
                <a:ea typeface="Calibri"/>
                <a:cs typeface="Arial"/>
              </a:rPr>
              <a:t>Referências:</a:t>
            </a:r>
            <a:endParaRPr lang="pt-BR" sz="140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t-BR" sz="1100" b="0">
                <a:solidFill>
                  <a:srgbClr val="212121"/>
                </a:solidFill>
                <a:latin typeface="Arial"/>
                <a:ea typeface="Calibri"/>
                <a:cs typeface="Arial"/>
              </a:rPr>
              <a:t>1 López Vila ED, </a:t>
            </a:r>
            <a:r>
              <a:rPr lang="pt-BR" sz="1100" b="0" err="1">
                <a:solidFill>
                  <a:srgbClr val="212121"/>
                </a:solidFill>
                <a:latin typeface="Arial"/>
                <a:ea typeface="Calibri"/>
                <a:cs typeface="Arial"/>
              </a:rPr>
              <a:t>Buts</a:t>
            </a:r>
            <a:r>
              <a:rPr lang="pt-BR" sz="1100" b="0">
                <a:solidFill>
                  <a:srgbClr val="212121"/>
                </a:solidFill>
                <a:latin typeface="Arial"/>
                <a:ea typeface="Calibri"/>
                <a:cs typeface="Arial"/>
              </a:rPr>
              <a:t> C, </a:t>
            </a:r>
            <a:r>
              <a:rPr lang="pt-BR" sz="1100" b="0" err="1">
                <a:solidFill>
                  <a:srgbClr val="212121"/>
                </a:solidFill>
                <a:latin typeface="Arial"/>
                <a:ea typeface="Calibri"/>
                <a:cs typeface="Arial"/>
              </a:rPr>
              <a:t>Jegers</a:t>
            </a:r>
            <a:r>
              <a:rPr lang="pt-BR" sz="1100" b="0">
                <a:solidFill>
                  <a:srgbClr val="212121"/>
                </a:solidFill>
                <a:latin typeface="Arial"/>
                <a:ea typeface="Calibri"/>
                <a:cs typeface="Arial"/>
              </a:rPr>
              <a:t> M. A </a:t>
            </a:r>
            <a:r>
              <a:rPr lang="pt-BR" sz="1100" b="0" err="1">
                <a:solidFill>
                  <a:srgbClr val="212121"/>
                </a:solidFill>
                <a:latin typeface="Arial"/>
                <a:ea typeface="Calibri"/>
                <a:cs typeface="Arial"/>
              </a:rPr>
              <a:t>quantitative</a:t>
            </a:r>
            <a:r>
              <a:rPr lang="pt-BR" sz="1100" b="0">
                <a:solidFill>
                  <a:srgbClr val="212121"/>
                </a:solidFill>
                <a:latin typeface="Arial"/>
                <a:ea typeface="Calibri"/>
                <a:cs typeface="Arial"/>
              </a:rPr>
              <a:t> </a:t>
            </a:r>
            <a:r>
              <a:rPr lang="pt-BR" sz="1100" b="0" err="1">
                <a:solidFill>
                  <a:srgbClr val="212121"/>
                </a:solidFill>
                <a:latin typeface="Arial"/>
                <a:ea typeface="Calibri"/>
                <a:cs typeface="Arial"/>
              </a:rPr>
              <a:t>classification</a:t>
            </a:r>
            <a:r>
              <a:rPr lang="pt-BR" sz="1100" b="0">
                <a:solidFill>
                  <a:srgbClr val="212121"/>
                </a:solidFill>
                <a:latin typeface="Arial"/>
                <a:ea typeface="Calibri"/>
                <a:cs typeface="Arial"/>
              </a:rPr>
              <a:t> </a:t>
            </a:r>
            <a:r>
              <a:rPr lang="pt-BR" sz="1100" b="0" err="1">
                <a:solidFill>
                  <a:srgbClr val="212121"/>
                </a:solidFill>
                <a:latin typeface="Arial"/>
                <a:ea typeface="Calibri"/>
                <a:cs typeface="Arial"/>
              </a:rPr>
              <a:t>of</a:t>
            </a:r>
            <a:r>
              <a:rPr lang="pt-BR" sz="1100" b="0">
                <a:solidFill>
                  <a:srgbClr val="212121"/>
                </a:solidFill>
                <a:latin typeface="Arial"/>
                <a:ea typeface="Calibri"/>
                <a:cs typeface="Arial"/>
              </a:rPr>
              <a:t> OTC medicines </a:t>
            </a:r>
            <a:r>
              <a:rPr lang="pt-BR" sz="1100" b="0" err="1">
                <a:solidFill>
                  <a:srgbClr val="212121"/>
                </a:solidFill>
                <a:latin typeface="Arial"/>
                <a:ea typeface="Calibri"/>
                <a:cs typeface="Arial"/>
              </a:rPr>
              <a:t>regulations</a:t>
            </a:r>
            <a:r>
              <a:rPr lang="pt-BR" sz="1100" b="0">
                <a:solidFill>
                  <a:srgbClr val="212121"/>
                </a:solidFill>
                <a:latin typeface="Arial"/>
                <a:ea typeface="Calibri"/>
                <a:cs typeface="Arial"/>
              </a:rPr>
              <a:t> in 30 </a:t>
            </a:r>
            <a:r>
              <a:rPr lang="pt-BR" sz="1100" b="0" err="1">
                <a:solidFill>
                  <a:srgbClr val="212121"/>
                </a:solidFill>
                <a:latin typeface="Arial"/>
                <a:ea typeface="Calibri"/>
                <a:cs typeface="Arial"/>
              </a:rPr>
              <a:t>European</a:t>
            </a:r>
            <a:r>
              <a:rPr lang="pt-BR" sz="1100" b="0">
                <a:solidFill>
                  <a:srgbClr val="212121"/>
                </a:solidFill>
                <a:latin typeface="Arial"/>
                <a:ea typeface="Calibri"/>
                <a:cs typeface="Arial"/>
              </a:rPr>
              <a:t> countries: </a:t>
            </a:r>
            <a:endParaRPr lang="pt-BR" sz="1200">
              <a:latin typeface="Arial"/>
              <a:ea typeface="Calibri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1100" b="0" err="1">
                <a:solidFill>
                  <a:srgbClr val="212121"/>
                </a:solidFill>
                <a:latin typeface="Arial"/>
                <a:ea typeface="Calibri"/>
                <a:cs typeface="Arial"/>
              </a:rPr>
              <a:t>dispensing</a:t>
            </a:r>
            <a:r>
              <a:rPr lang="pt-BR" sz="1100" b="0">
                <a:solidFill>
                  <a:srgbClr val="212121"/>
                </a:solidFill>
                <a:latin typeface="Arial"/>
                <a:ea typeface="Calibri"/>
                <a:cs typeface="Arial"/>
              </a:rPr>
              <a:t> </a:t>
            </a:r>
            <a:r>
              <a:rPr lang="pt-BR" sz="1100" b="0" err="1">
                <a:solidFill>
                  <a:srgbClr val="212121"/>
                </a:solidFill>
                <a:latin typeface="Arial"/>
                <a:ea typeface="Calibri"/>
                <a:cs typeface="Arial"/>
              </a:rPr>
              <a:t>restrictions</a:t>
            </a:r>
            <a:r>
              <a:rPr lang="pt-BR" sz="1100" b="0">
                <a:solidFill>
                  <a:srgbClr val="212121"/>
                </a:solidFill>
                <a:latin typeface="Arial"/>
                <a:ea typeface="Calibri"/>
                <a:cs typeface="Arial"/>
              </a:rPr>
              <a:t>, </a:t>
            </a:r>
            <a:r>
              <a:rPr lang="pt-BR" sz="1100" b="0" err="1">
                <a:solidFill>
                  <a:srgbClr val="212121"/>
                </a:solidFill>
                <a:latin typeface="Arial"/>
                <a:ea typeface="Calibri"/>
                <a:cs typeface="Arial"/>
              </a:rPr>
              <a:t>distribution</a:t>
            </a:r>
            <a:r>
              <a:rPr lang="pt-BR" sz="1100" b="0">
                <a:solidFill>
                  <a:srgbClr val="212121"/>
                </a:solidFill>
                <a:latin typeface="Arial"/>
                <a:ea typeface="Calibri"/>
                <a:cs typeface="Arial"/>
              </a:rPr>
              <a:t>, </a:t>
            </a:r>
            <a:r>
              <a:rPr lang="pt-BR" sz="1100" b="0" err="1">
                <a:solidFill>
                  <a:srgbClr val="212121"/>
                </a:solidFill>
                <a:latin typeface="Arial"/>
                <a:ea typeface="Calibri"/>
                <a:cs typeface="Arial"/>
              </a:rPr>
              <a:t>pharmacy</a:t>
            </a:r>
            <a:r>
              <a:rPr lang="pt-BR" sz="1100" b="0">
                <a:solidFill>
                  <a:srgbClr val="212121"/>
                </a:solidFill>
                <a:latin typeface="Arial"/>
                <a:ea typeface="Calibri"/>
                <a:cs typeface="Arial"/>
              </a:rPr>
              <a:t> </a:t>
            </a:r>
            <a:r>
              <a:rPr lang="pt-BR" sz="1100" b="0" err="1">
                <a:solidFill>
                  <a:srgbClr val="212121"/>
                </a:solidFill>
                <a:latin typeface="Arial"/>
                <a:ea typeface="Calibri"/>
                <a:cs typeface="Arial"/>
              </a:rPr>
              <a:t>ownership</a:t>
            </a:r>
            <a:r>
              <a:rPr lang="pt-BR" sz="1100" b="0">
                <a:solidFill>
                  <a:srgbClr val="212121"/>
                </a:solidFill>
                <a:latin typeface="Arial"/>
                <a:ea typeface="Calibri"/>
                <a:cs typeface="Arial"/>
              </a:rPr>
              <a:t>, </a:t>
            </a:r>
            <a:r>
              <a:rPr lang="pt-BR" sz="1100" b="0" err="1">
                <a:solidFill>
                  <a:srgbClr val="212121"/>
                </a:solidFill>
                <a:latin typeface="Arial"/>
                <a:ea typeface="Calibri"/>
                <a:cs typeface="Arial"/>
              </a:rPr>
              <a:t>and</a:t>
            </a:r>
            <a:r>
              <a:rPr lang="pt-BR" sz="1100" b="0">
                <a:solidFill>
                  <a:srgbClr val="212121"/>
                </a:solidFill>
                <a:latin typeface="Arial"/>
                <a:ea typeface="Calibri"/>
                <a:cs typeface="Arial"/>
              </a:rPr>
              <a:t> </a:t>
            </a:r>
            <a:r>
              <a:rPr lang="pt-BR" sz="1100" b="0" err="1">
                <a:solidFill>
                  <a:srgbClr val="212121"/>
                </a:solidFill>
                <a:latin typeface="Arial"/>
                <a:ea typeface="Calibri"/>
                <a:cs typeface="Arial"/>
              </a:rPr>
              <a:t>pricing</a:t>
            </a:r>
            <a:r>
              <a:rPr lang="pt-BR" sz="1100" b="0">
                <a:solidFill>
                  <a:srgbClr val="212121"/>
                </a:solidFill>
                <a:latin typeface="Arial"/>
                <a:ea typeface="Calibri"/>
                <a:cs typeface="Arial"/>
              </a:rPr>
              <a:t> systems. J </a:t>
            </a:r>
            <a:r>
              <a:rPr lang="pt-BR" sz="1100" b="0" err="1">
                <a:solidFill>
                  <a:srgbClr val="212121"/>
                </a:solidFill>
                <a:latin typeface="Arial"/>
                <a:ea typeface="Calibri"/>
                <a:cs typeface="Arial"/>
              </a:rPr>
              <a:t>Pharm</a:t>
            </a:r>
            <a:r>
              <a:rPr lang="pt-BR" sz="1100" b="0">
                <a:solidFill>
                  <a:srgbClr val="212121"/>
                </a:solidFill>
                <a:latin typeface="Arial"/>
                <a:ea typeface="Calibri"/>
                <a:cs typeface="Arial"/>
              </a:rPr>
              <a:t> </a:t>
            </a:r>
            <a:r>
              <a:rPr lang="pt-BR" sz="1100" b="0" err="1">
                <a:solidFill>
                  <a:srgbClr val="212121"/>
                </a:solidFill>
                <a:latin typeface="Arial"/>
                <a:ea typeface="Calibri"/>
                <a:cs typeface="Arial"/>
              </a:rPr>
              <a:t>Policy</a:t>
            </a:r>
            <a:r>
              <a:rPr lang="pt-BR" sz="1100" b="0">
                <a:solidFill>
                  <a:srgbClr val="212121"/>
                </a:solidFill>
                <a:latin typeface="Arial"/>
                <a:ea typeface="Calibri"/>
                <a:cs typeface="Arial"/>
              </a:rPr>
              <a:t> </a:t>
            </a:r>
            <a:r>
              <a:rPr lang="pt-BR" sz="1100" b="0" err="1">
                <a:solidFill>
                  <a:srgbClr val="212121"/>
                </a:solidFill>
                <a:latin typeface="Arial"/>
                <a:ea typeface="Calibri"/>
                <a:cs typeface="Arial"/>
              </a:rPr>
              <a:t>Pract</a:t>
            </a:r>
            <a:r>
              <a:rPr lang="pt-BR" sz="1100" b="0">
                <a:solidFill>
                  <a:srgbClr val="212121"/>
                </a:solidFill>
                <a:latin typeface="Arial"/>
                <a:ea typeface="Calibri"/>
                <a:cs typeface="Arial"/>
              </a:rPr>
              <a:t>. 2023 Jan </a:t>
            </a:r>
            <a:endParaRPr lang="pt-BR" sz="1200">
              <a:latin typeface="Arial"/>
              <a:ea typeface="Calibri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pt-BR" sz="1100" b="0">
                <a:solidFill>
                  <a:srgbClr val="212121"/>
                </a:solidFill>
                <a:latin typeface="Arial"/>
                <a:ea typeface="Calibri"/>
                <a:cs typeface="Arial"/>
              </a:rPr>
              <a:t>30;16(1):19. </a:t>
            </a:r>
            <a:r>
              <a:rPr lang="pt-BR" sz="1100" b="0" err="1">
                <a:solidFill>
                  <a:srgbClr val="212121"/>
                </a:solidFill>
                <a:latin typeface="Arial"/>
                <a:ea typeface="Calibri"/>
                <a:cs typeface="Arial"/>
              </a:rPr>
              <a:t>doi</a:t>
            </a:r>
            <a:r>
              <a:rPr lang="pt-BR" sz="1100" b="0">
                <a:solidFill>
                  <a:srgbClr val="212121"/>
                </a:solidFill>
                <a:latin typeface="Arial"/>
                <a:ea typeface="Calibri"/>
                <a:cs typeface="Arial"/>
              </a:rPr>
              <a:t>: 10.1186/s40545-023-00522-7. PMID: 36717949; PMCID: PMC9887745</a:t>
            </a:r>
            <a:r>
              <a:rPr lang="pt-BR" sz="1200" b="0">
                <a:solidFill>
                  <a:srgbClr val="212121"/>
                </a:solidFill>
                <a:latin typeface="Arial"/>
                <a:ea typeface="Calibri"/>
                <a:cs typeface="Arial"/>
              </a:rPr>
              <a:t>.</a:t>
            </a:r>
            <a:endParaRPr lang="pt-BR" sz="1200">
              <a:latin typeface="Arial"/>
              <a:cs typeface="Arial"/>
            </a:endParaRPr>
          </a:p>
          <a:p>
            <a:pPr algn="just">
              <a:lnSpc>
                <a:spcPct val="150000"/>
              </a:lnSpc>
            </a:pPr>
            <a:endParaRPr lang="pt-BR" sz="1200" b="0">
              <a:solidFill>
                <a:srgbClr val="21212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2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b="0">
              <a:solidFill>
                <a:schemeClr val="tx1"/>
              </a:solidFill>
              <a:latin typeface="Montserrat"/>
              <a:cs typeface="Arial" panose="020B0604020202020204" pitchFamily="34" charset="0"/>
            </a:endParaRPr>
          </a:p>
          <a:p>
            <a:pPr algn="just"/>
            <a:endParaRPr lang="pt-BR" sz="1600" b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153C029-EAD1-E177-2F7F-59C8296916F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3500" y="6297613"/>
            <a:ext cx="6985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88EC3756-3938-AAB4-FBFA-4BB00F64734D}"/>
              </a:ext>
            </a:extLst>
          </p:cNvPr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66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08B97FD-29E3-448E-5535-8DF00A98BE04}"/>
              </a:ext>
            </a:extLst>
          </p:cNvPr>
          <p:cNvSpPr txBox="1">
            <a:spLocks noChangeArrowheads="1"/>
          </p:cNvSpPr>
          <p:nvPr/>
        </p:nvSpPr>
        <p:spPr>
          <a:xfrm>
            <a:off x="264543" y="966270"/>
            <a:ext cx="10972800" cy="10160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sz="3200" b="1">
                <a:solidFill>
                  <a:srgbClr val="183EFF"/>
                </a:solidFill>
                <a:latin typeface="Arial"/>
                <a:ea typeface="+mj-lt"/>
                <a:cs typeface="+mj-lt"/>
              </a:rPr>
              <a:t>Política Nacional de Assistência Farmacêutica </a:t>
            </a:r>
            <a:endParaRPr lang="pt-BR" b="1">
              <a:solidFill>
                <a:srgbClr val="000000"/>
              </a:solidFill>
              <a:latin typeface="Arial"/>
              <a:ea typeface="+mj-lt"/>
              <a:cs typeface="Arial"/>
            </a:endParaRPr>
          </a:p>
          <a:p>
            <a:pPr algn="ctr">
              <a:defRPr/>
            </a:pPr>
            <a:r>
              <a:rPr lang="pt-BR" sz="3200" b="1">
                <a:solidFill>
                  <a:srgbClr val="183EFF"/>
                </a:solidFill>
                <a:latin typeface="Arial"/>
                <a:ea typeface="+mj-lt"/>
                <a:cs typeface="+mj-lt"/>
              </a:rPr>
              <a:t>(</a:t>
            </a:r>
            <a:r>
              <a:rPr kumimoji="0" lang="pt-BR" sz="3200" b="1">
                <a:solidFill>
                  <a:srgbClr val="183EFF"/>
                </a:solidFill>
                <a:latin typeface="Arial"/>
                <a:ea typeface="+mj-lt"/>
                <a:cs typeface="+mj-lt"/>
              </a:rPr>
              <a:t>PNAF</a:t>
            </a:r>
            <a:r>
              <a:rPr lang="pt-BR" sz="3200" b="1">
                <a:solidFill>
                  <a:srgbClr val="183EFF"/>
                </a:solidFill>
                <a:latin typeface="Arial"/>
                <a:ea typeface="+mj-lt"/>
                <a:cs typeface="+mj-lt"/>
              </a:rPr>
              <a:t>)</a:t>
            </a:r>
            <a:endParaRPr lang="pt-BR" b="1">
              <a:latin typeface="Arial"/>
              <a:cs typeface="Arial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F44C78C-4BC2-B930-974F-C306D5C34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077" y="3051609"/>
            <a:ext cx="10437508" cy="168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40" tIns="45720" rIns="91440" bIns="45720" anchor="ctr">
            <a:spAutoFit/>
          </a:bodyPr>
          <a:lstStyle>
            <a:lvl1pPr marL="457200" indent="-4572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marL="446405" indent="0" algn="just" defTabSz="812810">
              <a:lnSpc>
                <a:spcPct val="150000"/>
              </a:lnSpc>
              <a:defRPr/>
            </a:pPr>
            <a:r>
              <a:rPr lang="pt-BR" altLang="pt-BR" sz="2400" b="1" i="1">
                <a:solidFill>
                  <a:srgbClr val="000000"/>
                </a:solidFill>
                <a:latin typeface="Arial"/>
                <a:cs typeface="Arial"/>
              </a:rPr>
              <a:t>Conjunto de ações</a:t>
            </a:r>
            <a:r>
              <a:rPr lang="pt-BR" altLang="pt-BR" sz="2400" i="1">
                <a:solidFill>
                  <a:srgbClr val="000000"/>
                </a:solidFill>
                <a:latin typeface="Arial"/>
                <a:cs typeface="Arial"/>
              </a:rPr>
              <a:t> volta</a:t>
            </a:r>
            <a:r>
              <a:rPr kumimoji="0" lang="pt-BR" altLang="pt-BR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das à promoção, proteção e recuperação da saúde, tanto individual como coletiva, tendo o medicamento como insumo essencial e visando o acesso e seu </a:t>
            </a:r>
            <a:r>
              <a:rPr kumimoji="0" lang="pt-BR" altLang="pt-BR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uso racional</a:t>
            </a:r>
            <a:r>
              <a:rPr lang="pt-BR" altLang="pt-BR" sz="2400" i="1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pt-BR" i="1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59DEFA4-623A-4061-ED90-E04C0D939232}"/>
              </a:ext>
            </a:extLst>
          </p:cNvPr>
          <p:cNvSpPr txBox="1"/>
          <p:nvPr/>
        </p:nvSpPr>
        <p:spPr>
          <a:xfrm>
            <a:off x="4037618" y="1279008"/>
            <a:ext cx="4116764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-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Roboto"/>
                <a:cs typeface="Calibri"/>
              </a:rPr>
              <a:t> </a:t>
            </a:r>
            <a:endParaRPr lang="pt-BR" sz="2000" b="0" i="0" u="none" strike="noStrike" kern="1200" cap="none" spc="-15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Roboto"/>
              <a:cs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E3CB16F-4DD9-59B0-E35E-27A14AFF31AD}"/>
              </a:ext>
            </a:extLst>
          </p:cNvPr>
          <p:cNvSpPr txBox="1"/>
          <p:nvPr/>
        </p:nvSpPr>
        <p:spPr>
          <a:xfrm>
            <a:off x="339306" y="6349041"/>
            <a:ext cx="8077200" cy="5062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46405" algn="just">
              <a:lnSpc>
                <a:spcPts val="3975"/>
              </a:lnSpc>
            </a:pPr>
            <a:r>
              <a:rPr lang="pt-BR" sz="1000">
                <a:latin typeface="Arial"/>
                <a:cs typeface="Arial"/>
              </a:rPr>
              <a:t>Resolução CNS nº 338/2004​. Disponível em: </a:t>
            </a:r>
            <a:r>
              <a:rPr lang="pt-BR" sz="1000">
                <a:latin typeface="Arial"/>
                <a:ea typeface="+mn-lt"/>
                <a:cs typeface="Arial"/>
                <a:hlinkClick r:id="rId2"/>
              </a:rPr>
              <a:t>https://bvsms.saude.gov.br/bvs/saudelegis/cns/2004/res0338_06_05_2004.html</a:t>
            </a:r>
            <a:r>
              <a:rPr lang="pt-BR" sz="1000">
                <a:latin typeface="Arial"/>
                <a:ea typeface="+mn-lt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1551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0287C6E-15AA-3FA9-EC74-99247C31F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076457F-8BA8-473B-8200-63E53408B4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5580" y="787890"/>
            <a:ext cx="10907770" cy="3852699"/>
          </a:xfrm>
        </p:spPr>
        <p:txBody>
          <a:bodyPr lIns="91440" tIns="45720" rIns="91440" bIns="45720" anchor="t"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800" b="0">
              <a:solidFill>
                <a:schemeClr val="tx1"/>
              </a:solidFill>
              <a:latin typeface="Arial"/>
              <a:cs typeface="Arial"/>
            </a:endParaRPr>
          </a:p>
          <a:p>
            <a:pPr marL="285750" indent="-285750" algn="just">
              <a:lnSpc>
                <a:spcPct val="150000"/>
              </a:lnSpc>
              <a:buChar char="•"/>
            </a:pPr>
            <a:r>
              <a:rPr lang="pt-BR" sz="1800">
                <a:solidFill>
                  <a:schemeClr val="tx1"/>
                </a:solidFill>
                <a:latin typeface="Arial"/>
                <a:cs typeface="Arial"/>
              </a:rPr>
              <a:t>Na Austrália</a:t>
            </a:r>
            <a:r>
              <a:rPr lang="pt-BR" sz="1800" b="0">
                <a:solidFill>
                  <a:schemeClr val="tx1"/>
                </a:solidFill>
                <a:latin typeface="Arial"/>
                <a:cs typeface="Arial"/>
              </a:rPr>
              <a:t>, o </a:t>
            </a:r>
            <a:r>
              <a:rPr lang="pt-BR" sz="1800" b="0" err="1">
                <a:solidFill>
                  <a:schemeClr val="tx1"/>
                </a:solidFill>
                <a:latin typeface="Arial"/>
                <a:cs typeface="Arial"/>
              </a:rPr>
              <a:t>Therapeutic</a:t>
            </a:r>
            <a:r>
              <a:rPr lang="pt-BR" sz="1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pt-BR" sz="1800" b="0" err="1">
                <a:solidFill>
                  <a:schemeClr val="tx1"/>
                </a:solidFill>
                <a:latin typeface="Arial"/>
                <a:cs typeface="Arial"/>
              </a:rPr>
              <a:t>Good</a:t>
            </a:r>
            <a:r>
              <a:rPr lang="pt-BR" sz="18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pt-BR" sz="1800" b="0" err="1">
                <a:solidFill>
                  <a:schemeClr val="tx1"/>
                </a:solidFill>
                <a:latin typeface="Arial"/>
                <a:cs typeface="Arial"/>
              </a:rPr>
              <a:t>Administration</a:t>
            </a:r>
            <a:r>
              <a:rPr lang="pt-BR" sz="1800" b="0">
                <a:solidFill>
                  <a:schemeClr val="tx1"/>
                </a:solidFill>
                <a:latin typeface="Arial"/>
                <a:cs typeface="Arial"/>
              </a:rPr>
              <a:t> (TGA), decidiu por mudanças nas apresentações comercializadas do paracetamol devido ao aumento de hospitalizações causadas pelo uso indiscriminado e/ou abusivo de paracetamol; (TGA, 2023);¹</a:t>
            </a:r>
          </a:p>
          <a:p>
            <a:pPr algn="just">
              <a:lnSpc>
                <a:spcPct val="150000"/>
              </a:lnSpc>
            </a:pPr>
            <a:endParaRPr lang="pt-BR" sz="1800" b="0">
              <a:solidFill>
                <a:schemeClr val="tx1"/>
              </a:solidFill>
              <a:latin typeface="Arial"/>
              <a:ea typeface="Calibri"/>
              <a:cs typeface="Arial"/>
            </a:endParaRPr>
          </a:p>
          <a:p>
            <a:pPr marL="285750" indent="-285750" algn="just">
              <a:lnSpc>
                <a:spcPct val="150000"/>
              </a:lnSpc>
              <a:buChar char="•"/>
            </a:pPr>
            <a:r>
              <a:rPr lang="pt-BR" sz="1800">
                <a:solidFill>
                  <a:schemeClr val="tx1"/>
                </a:solidFill>
                <a:latin typeface="Arial"/>
                <a:ea typeface="Calibri"/>
                <a:cs typeface="Arial"/>
              </a:rPr>
              <a:t>N</a:t>
            </a:r>
            <a:r>
              <a:rPr lang="pt-BR" sz="1800">
                <a:solidFill>
                  <a:schemeClr val="tx1"/>
                </a:solidFill>
                <a:latin typeface="Arial"/>
                <a:cs typeface="Arial"/>
              </a:rPr>
              <a:t>os Estados Unidos</a:t>
            </a:r>
            <a:r>
              <a:rPr lang="pt-BR" sz="1800" b="0">
                <a:solidFill>
                  <a:schemeClr val="tx1"/>
                </a:solidFill>
                <a:latin typeface="Arial"/>
                <a:cs typeface="Arial"/>
              </a:rPr>
              <a:t>, o custo indireto com saúde chega na ordem de </a:t>
            </a:r>
            <a:r>
              <a:rPr lang="pt-BR" sz="1800">
                <a:solidFill>
                  <a:schemeClr val="tx1"/>
                </a:solidFill>
                <a:latin typeface="Arial"/>
                <a:cs typeface="Arial"/>
              </a:rPr>
              <a:t>US$ 528 bilhões/ano</a:t>
            </a:r>
            <a:r>
              <a:rPr lang="pt-BR" sz="1800" b="0">
                <a:solidFill>
                  <a:schemeClr val="tx1"/>
                </a:solidFill>
                <a:latin typeface="Arial"/>
                <a:cs typeface="Arial"/>
              </a:rPr>
              <a:t> para  tratamento de morbidade e mortalidade relacionadas ao uso </a:t>
            </a:r>
            <a:r>
              <a:rPr lang="pt-BR" sz="1800">
                <a:solidFill>
                  <a:schemeClr val="tx1"/>
                </a:solidFill>
                <a:latin typeface="Arial"/>
                <a:cs typeface="Arial"/>
              </a:rPr>
              <a:t>inadequado de medicamentos</a:t>
            </a:r>
            <a:r>
              <a:rPr lang="pt-BR" sz="1800" b="0">
                <a:solidFill>
                  <a:schemeClr val="tx1"/>
                </a:solidFill>
                <a:latin typeface="Arial"/>
                <a:cs typeface="Arial"/>
              </a:rPr>
              <a:t>. (</a:t>
            </a:r>
            <a:r>
              <a:rPr lang="pt-BR" sz="1800" b="0">
                <a:solidFill>
                  <a:schemeClr val="tx1"/>
                </a:solidFill>
                <a:latin typeface="Arial"/>
                <a:cs typeface="Times New Roman"/>
              </a:rPr>
              <a:t>Watanabe; </a:t>
            </a:r>
            <a:r>
              <a:rPr lang="pt-BR" sz="1800" b="0" err="1">
                <a:solidFill>
                  <a:schemeClr val="tx1"/>
                </a:solidFill>
                <a:latin typeface="Arial"/>
                <a:cs typeface="Times New Roman"/>
              </a:rPr>
              <a:t>McInnis</a:t>
            </a:r>
            <a:r>
              <a:rPr lang="pt-BR" sz="1800" b="0">
                <a:solidFill>
                  <a:schemeClr val="tx1"/>
                </a:solidFill>
                <a:latin typeface="Arial"/>
                <a:cs typeface="Times New Roman"/>
              </a:rPr>
              <a:t>; Hirsch, 2018).²</a:t>
            </a:r>
          </a:p>
          <a:p>
            <a:pPr algn="just">
              <a:lnSpc>
                <a:spcPct val="150000"/>
              </a:lnSpc>
            </a:pPr>
            <a:endParaRPr lang="pt-BR" sz="120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</a:pPr>
            <a:endParaRPr lang="pt-BR" sz="1200">
              <a:solidFill>
                <a:schemeClr val="tx1"/>
              </a:solidFill>
              <a:latin typeface="Arial"/>
              <a:ea typeface="Calibri"/>
              <a:cs typeface="Times New Roman"/>
            </a:endParaRPr>
          </a:p>
          <a:p>
            <a:pPr algn="just"/>
            <a:endParaRPr lang="pt-BR" sz="1400" b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</a:pPr>
            <a:endParaRPr lang="pt-BR" sz="1800" b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b="0">
              <a:solidFill>
                <a:schemeClr val="tx1"/>
              </a:solidFill>
              <a:latin typeface="Montserrat"/>
              <a:cs typeface="Arial" panose="020B0604020202020204" pitchFamily="34" charset="0"/>
            </a:endParaRPr>
          </a:p>
          <a:p>
            <a:pPr algn="just"/>
            <a:endParaRPr lang="pt-BR" sz="1600" b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C4CEF16-760B-AC8C-E3BA-F873A7492A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3500" y="6297613"/>
            <a:ext cx="6985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D28EA589-BFAF-2494-C40E-4D62F93A5B88}"/>
              </a:ext>
            </a:extLst>
          </p:cNvPr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93997E2E-A18F-FDCF-DF1A-09D03133F865}"/>
              </a:ext>
            </a:extLst>
          </p:cNvPr>
          <p:cNvSpPr txBox="1">
            <a:spLocks/>
          </p:cNvSpPr>
          <p:nvPr/>
        </p:nvSpPr>
        <p:spPr>
          <a:xfrm>
            <a:off x="781049" y="1866900"/>
            <a:ext cx="9915525" cy="44300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285750" algn="just">
              <a:lnSpc>
                <a:spcPct val="100000"/>
              </a:lnSpc>
              <a:spcAft>
                <a:spcPts val="800"/>
              </a:spcAft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23A71E2-565C-BE54-C635-8C47F16EA41B}"/>
              </a:ext>
            </a:extLst>
          </p:cNvPr>
          <p:cNvSpPr txBox="1"/>
          <p:nvPr/>
        </p:nvSpPr>
        <p:spPr>
          <a:xfrm>
            <a:off x="0" y="5735052"/>
            <a:ext cx="9113920" cy="11182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Bef>
                <a:spcPts val="1000"/>
              </a:spcBef>
            </a:pPr>
            <a:r>
              <a:rPr lang="pt-BR" sz="1000" b="1">
                <a:latin typeface="Arial"/>
                <a:cs typeface="Arial"/>
              </a:rPr>
              <a:t>Referências:</a:t>
            </a:r>
            <a:endParaRPr lang="pt-BR" sz="1000">
              <a:latin typeface="Arial"/>
              <a:cs typeface="Arial"/>
            </a:endParaRPr>
          </a:p>
          <a:p>
            <a:pPr algn="just">
              <a:spcBef>
                <a:spcPts val="1000"/>
              </a:spcBef>
            </a:pPr>
            <a:r>
              <a:rPr lang="pt-BR" sz="1000">
                <a:solidFill>
                  <a:srgbClr val="212121"/>
                </a:solidFill>
                <a:latin typeface="Arial"/>
                <a:cs typeface="Arial"/>
              </a:rPr>
              <a:t>1.Watanabe JH, </a:t>
            </a:r>
            <a:r>
              <a:rPr lang="pt-BR" sz="1000" err="1">
                <a:solidFill>
                  <a:srgbClr val="212121"/>
                </a:solidFill>
                <a:latin typeface="Arial"/>
                <a:cs typeface="Arial"/>
              </a:rPr>
              <a:t>McInnis</a:t>
            </a:r>
            <a:r>
              <a:rPr lang="pt-BR" sz="1000">
                <a:solidFill>
                  <a:srgbClr val="212121"/>
                </a:solidFill>
                <a:latin typeface="Arial"/>
                <a:cs typeface="Arial"/>
              </a:rPr>
              <a:t> T, Hirsch JD. </a:t>
            </a:r>
            <a:r>
              <a:rPr lang="pt-BR" sz="1000" err="1">
                <a:solidFill>
                  <a:srgbClr val="212121"/>
                </a:solidFill>
                <a:latin typeface="Arial"/>
                <a:cs typeface="Arial"/>
              </a:rPr>
              <a:t>Cost</a:t>
            </a:r>
            <a:r>
              <a:rPr lang="pt-BR" sz="10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pt-BR" sz="1000" err="1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lang="pt-BR" sz="10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pt-BR" sz="1000" err="1">
                <a:solidFill>
                  <a:srgbClr val="212121"/>
                </a:solidFill>
                <a:latin typeface="Arial"/>
                <a:cs typeface="Arial"/>
              </a:rPr>
              <a:t>Prescription</a:t>
            </a:r>
            <a:r>
              <a:rPr lang="pt-BR" sz="10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pt-BR" sz="1000" err="1">
                <a:solidFill>
                  <a:srgbClr val="212121"/>
                </a:solidFill>
                <a:latin typeface="Arial"/>
                <a:cs typeface="Arial"/>
              </a:rPr>
              <a:t>Drug-Related</a:t>
            </a:r>
            <a:r>
              <a:rPr lang="pt-BR" sz="10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pt-BR" sz="1000" err="1">
                <a:solidFill>
                  <a:srgbClr val="212121"/>
                </a:solidFill>
                <a:latin typeface="Arial"/>
                <a:cs typeface="Arial"/>
              </a:rPr>
              <a:t>Morbidity</a:t>
            </a:r>
            <a:r>
              <a:rPr lang="pt-BR" sz="10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pt-BR" sz="1000" err="1">
                <a:solidFill>
                  <a:srgbClr val="212121"/>
                </a:solidFill>
                <a:latin typeface="Arial"/>
                <a:cs typeface="Arial"/>
              </a:rPr>
              <a:t>and</a:t>
            </a:r>
            <a:r>
              <a:rPr lang="pt-BR" sz="10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pt-BR" sz="1000" err="1">
                <a:solidFill>
                  <a:srgbClr val="212121"/>
                </a:solidFill>
                <a:latin typeface="Arial"/>
                <a:cs typeface="Arial"/>
              </a:rPr>
              <a:t>Mortality</a:t>
            </a:r>
            <a:r>
              <a:rPr lang="pt-BR" sz="1000">
                <a:solidFill>
                  <a:srgbClr val="212121"/>
                </a:solidFill>
                <a:latin typeface="Arial"/>
                <a:cs typeface="Arial"/>
              </a:rPr>
              <a:t>. Ann </a:t>
            </a:r>
            <a:r>
              <a:rPr lang="pt-BR" sz="1000" err="1">
                <a:solidFill>
                  <a:srgbClr val="212121"/>
                </a:solidFill>
                <a:latin typeface="Arial"/>
                <a:cs typeface="Arial"/>
              </a:rPr>
              <a:t>Pharmacother</a:t>
            </a:r>
            <a:r>
              <a:rPr lang="pt-BR" sz="1000">
                <a:solidFill>
                  <a:srgbClr val="212121"/>
                </a:solidFill>
                <a:latin typeface="Arial"/>
                <a:cs typeface="Arial"/>
              </a:rPr>
              <a:t>. 2018 Sep;52(9):829-837. </a:t>
            </a:r>
            <a:r>
              <a:rPr lang="pt-BR" sz="1000" err="1">
                <a:solidFill>
                  <a:srgbClr val="212121"/>
                </a:solidFill>
                <a:latin typeface="Arial"/>
                <a:cs typeface="Arial"/>
              </a:rPr>
              <a:t>doi</a:t>
            </a:r>
            <a:r>
              <a:rPr lang="pt-BR" sz="1000">
                <a:solidFill>
                  <a:srgbClr val="212121"/>
                </a:solidFill>
                <a:latin typeface="Arial"/>
                <a:cs typeface="Arial"/>
              </a:rPr>
              <a:t>: 10.1177/1060028018765159. </a:t>
            </a:r>
            <a:r>
              <a:rPr lang="pt-BR" sz="1000" err="1">
                <a:solidFill>
                  <a:srgbClr val="212121"/>
                </a:solidFill>
                <a:latin typeface="Arial"/>
                <a:cs typeface="Arial"/>
              </a:rPr>
              <a:t>Epub</a:t>
            </a:r>
            <a:r>
              <a:rPr lang="pt-BR" sz="1000">
                <a:solidFill>
                  <a:srgbClr val="212121"/>
                </a:solidFill>
                <a:latin typeface="Arial"/>
                <a:cs typeface="Arial"/>
              </a:rPr>
              <a:t> 2018 Mar 26. PMID: 29577766. </a:t>
            </a:r>
            <a:endParaRPr lang="pt-BR" sz="1000">
              <a:latin typeface="Arial"/>
              <a:cs typeface="Arial"/>
            </a:endParaRPr>
          </a:p>
          <a:p>
            <a:pPr algn="just">
              <a:spcBef>
                <a:spcPts val="1000"/>
              </a:spcBef>
            </a:pPr>
            <a:r>
              <a:rPr lang="pt-BR" sz="1000">
                <a:solidFill>
                  <a:srgbClr val="212121"/>
                </a:solidFill>
                <a:latin typeface="Arial"/>
                <a:cs typeface="Arial"/>
              </a:rPr>
              <a:t>2.Therapeutic </a:t>
            </a:r>
            <a:r>
              <a:rPr lang="pt-BR" sz="1000" err="1">
                <a:solidFill>
                  <a:srgbClr val="212121"/>
                </a:solidFill>
                <a:latin typeface="Arial"/>
                <a:cs typeface="Arial"/>
              </a:rPr>
              <a:t>Goods</a:t>
            </a:r>
            <a:r>
              <a:rPr lang="pt-BR" sz="10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pt-BR" sz="1000" err="1">
                <a:solidFill>
                  <a:srgbClr val="212121"/>
                </a:solidFill>
                <a:latin typeface="Arial"/>
                <a:cs typeface="Arial"/>
              </a:rPr>
              <a:t>Administration</a:t>
            </a:r>
            <a:r>
              <a:rPr lang="pt-BR" sz="1000">
                <a:solidFill>
                  <a:srgbClr val="212121"/>
                </a:solidFill>
                <a:latin typeface="Arial"/>
                <a:cs typeface="Arial"/>
              </a:rPr>
              <a:t>. TGA makes final </a:t>
            </a:r>
            <a:r>
              <a:rPr lang="pt-BR" sz="1000" err="1">
                <a:solidFill>
                  <a:srgbClr val="212121"/>
                </a:solidFill>
                <a:latin typeface="Arial"/>
                <a:cs typeface="Arial"/>
              </a:rPr>
              <a:t>decision</a:t>
            </a:r>
            <a:r>
              <a:rPr lang="pt-BR" sz="10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pt-BR" sz="1000" err="1">
                <a:solidFill>
                  <a:srgbClr val="212121"/>
                </a:solidFill>
                <a:latin typeface="Arial"/>
                <a:cs typeface="Arial"/>
              </a:rPr>
              <a:t>to</a:t>
            </a:r>
            <a:r>
              <a:rPr lang="pt-BR" sz="100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pt-BR" sz="1000" err="1">
                <a:solidFill>
                  <a:srgbClr val="212121"/>
                </a:solidFill>
                <a:latin typeface="Arial"/>
                <a:cs typeface="Arial"/>
              </a:rPr>
              <a:t>reduce</a:t>
            </a:r>
            <a:r>
              <a:rPr lang="pt-BR" sz="1000">
                <a:solidFill>
                  <a:srgbClr val="212121"/>
                </a:solidFill>
                <a:latin typeface="Arial"/>
                <a:cs typeface="Arial"/>
              </a:rPr>
              <a:t> paracetamol pack </a:t>
            </a:r>
            <a:r>
              <a:rPr lang="pt-BR" sz="1000" err="1">
                <a:solidFill>
                  <a:srgbClr val="212121"/>
                </a:solidFill>
                <a:latin typeface="Arial"/>
                <a:cs typeface="Arial"/>
              </a:rPr>
              <a:t>sizes</a:t>
            </a:r>
            <a:r>
              <a:rPr lang="pt-BR" sz="1000">
                <a:solidFill>
                  <a:srgbClr val="212121"/>
                </a:solidFill>
                <a:latin typeface="Arial"/>
                <a:cs typeface="Arial"/>
              </a:rPr>
              <a:t>. Acesso em 01/07/2025. Disponível em: </a:t>
            </a:r>
            <a:r>
              <a:rPr lang="pt-BR" sz="1000">
                <a:solidFill>
                  <a:srgbClr val="212121"/>
                </a:solidFill>
                <a:latin typeface="Arial"/>
                <a:cs typeface="Arial"/>
                <a:hlinkClick r:id="rId2"/>
              </a:rPr>
              <a:t>https://www.tga.gov.au/news/media-releases/tga-makes-final-decision-reduce-paracetamol-pack-sizes</a:t>
            </a:r>
            <a:endParaRPr lang="pt-BR" sz="1000"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05779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0466EE0-D516-29EA-46D7-E59AD1961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4D50A9E-2D03-31B2-A890-AF786FC5AE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6712" y="199510"/>
            <a:ext cx="10006439" cy="5878014"/>
          </a:xfrm>
        </p:spPr>
        <p:txBody>
          <a:bodyPr lIns="91440" tIns="45720" rIns="91440" bIns="45720" anchor="t"/>
          <a:lstStyle/>
          <a:p>
            <a:pPr algn="ctr"/>
            <a:endParaRPr lang="pt-BR" sz="1800" b="0">
              <a:latin typeface="Montserrat"/>
            </a:endParaRPr>
          </a:p>
          <a:p>
            <a:pPr algn="ctr"/>
            <a:endParaRPr lang="pt-BR" sz="1800" b="0">
              <a:latin typeface="Montserrat"/>
            </a:endParaRPr>
          </a:p>
          <a:p>
            <a:pPr algn="ctr"/>
            <a:endParaRPr lang="pt-BR" sz="1800" b="0">
              <a:latin typeface="Montserrat"/>
            </a:endParaRPr>
          </a:p>
          <a:p>
            <a:pPr algn="ctr"/>
            <a:endParaRPr lang="pt-BR" sz="1800" b="0">
              <a:latin typeface="Montserrat"/>
            </a:endParaRPr>
          </a:p>
          <a:p>
            <a:pPr algn="ctr">
              <a:lnSpc>
                <a:spcPct val="150000"/>
              </a:lnSpc>
            </a:pPr>
            <a:endParaRPr lang="pt-BR" sz="1800" b="0">
              <a:latin typeface="Arial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pt-BR" sz="2400" b="0">
                <a:solidFill>
                  <a:schemeClr val="tx1"/>
                </a:solidFill>
                <a:latin typeface="Arial"/>
                <a:cs typeface="Arial"/>
              </a:rPr>
              <a:t>Ministério da Saúde se posiciona contrário ao Projeto de Lei </a:t>
            </a:r>
            <a:r>
              <a:rPr lang="pt-BR" sz="2400" b="0">
                <a:solidFill>
                  <a:schemeClr val="tx1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2158/2023</a:t>
            </a:r>
            <a:r>
              <a:rPr lang="pt-BR" sz="2400" b="0">
                <a:solidFill>
                  <a:schemeClr val="tx1"/>
                </a:solidFill>
                <a:latin typeface="Arial"/>
                <a:cs typeface="Arial"/>
              </a:rPr>
              <a:t>, que propõe a venda de medicamentos em supermercados.</a:t>
            </a:r>
            <a:endParaRPr lang="pt-BR" sz="2400">
              <a:solidFill>
                <a:schemeClr val="tx1"/>
              </a:solidFill>
              <a:latin typeface="Arial"/>
              <a:cs typeface="Arial"/>
            </a:endParaRPr>
          </a:p>
          <a:p>
            <a:pPr algn="just"/>
            <a:endParaRPr lang="pt-BR" sz="1600" b="0">
              <a:latin typeface="Montserrat"/>
            </a:endParaRPr>
          </a:p>
          <a:p>
            <a:pPr algn="just"/>
            <a:endParaRPr lang="pt-BR" sz="1600" b="0">
              <a:latin typeface="Montserrat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C625D40-5D75-5B57-DF70-DA0B6813234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3500" y="6297613"/>
            <a:ext cx="6985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B40E180E-04EF-B044-045A-5D153F5507F9}"/>
              </a:ext>
            </a:extLst>
          </p:cNvPr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5AFDD6EE-224F-DA2E-9417-21D7C91990C7}"/>
              </a:ext>
            </a:extLst>
          </p:cNvPr>
          <p:cNvSpPr txBox="1">
            <a:spLocks/>
          </p:cNvSpPr>
          <p:nvPr/>
        </p:nvSpPr>
        <p:spPr>
          <a:xfrm>
            <a:off x="781049" y="1866900"/>
            <a:ext cx="9915525" cy="44300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285750" algn="just">
              <a:lnSpc>
                <a:spcPct val="100000"/>
              </a:lnSpc>
              <a:spcAft>
                <a:spcPts val="800"/>
              </a:spcAft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54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DABD034-4939-4EE3-2D02-AF0DD18A1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C28B48B-51BC-8505-20FE-CF74B09935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2020" y="1137355"/>
            <a:ext cx="8912601" cy="3689707"/>
          </a:xfrm>
        </p:spPr>
        <p:txBody>
          <a:bodyPr lIns="91440" tIns="45720" rIns="91440" bIns="45720" anchor="t"/>
          <a:lstStyle/>
          <a:p>
            <a:pPr algn="just"/>
            <a:r>
              <a:rPr lang="pt-BR" sz="2000" b="0">
                <a:solidFill>
                  <a:schemeClr val="tx1"/>
                </a:solidFill>
                <a:latin typeface="Arial"/>
                <a:cs typeface="Arial"/>
              </a:rPr>
              <a:t>O posicionamento do Ministério da Saúde vai de encontro ao posicionamento de diversas entidades sem fins lucrativos que também são </a:t>
            </a:r>
            <a:r>
              <a:rPr lang="pt-BR" sz="2000">
                <a:solidFill>
                  <a:schemeClr val="tx1"/>
                </a:solidFill>
                <a:latin typeface="Arial"/>
                <a:cs typeface="Arial"/>
              </a:rPr>
              <a:t>contra</a:t>
            </a:r>
            <a:r>
              <a:rPr lang="pt-BR" sz="2000" b="0">
                <a:solidFill>
                  <a:schemeClr val="tx1"/>
                </a:solidFill>
                <a:latin typeface="Arial"/>
                <a:cs typeface="Arial"/>
              </a:rPr>
              <a:t> o Projeto de Lei:</a:t>
            </a:r>
          </a:p>
          <a:p>
            <a:pPr algn="just"/>
            <a:endParaRPr lang="pt-BR" sz="2000" b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algn="just">
              <a:buChar char="•"/>
            </a:pPr>
            <a:r>
              <a:rPr lang="pt-BR" sz="2000" b="0">
                <a:solidFill>
                  <a:schemeClr val="tx1"/>
                </a:solidFill>
                <a:latin typeface="Arial"/>
                <a:cs typeface="Arial"/>
              </a:rPr>
              <a:t>Conselho Nacional de Saúde (CNS);</a:t>
            </a:r>
          </a:p>
          <a:p>
            <a:pPr marL="342900" indent="-342900" algn="just">
              <a:buChar char="•"/>
            </a:pPr>
            <a:r>
              <a:rPr lang="pt-BR" sz="2000" b="0">
                <a:solidFill>
                  <a:schemeClr val="tx1"/>
                </a:solidFill>
                <a:latin typeface="Arial"/>
                <a:cs typeface="Arial"/>
              </a:rPr>
              <a:t>Sociedade Brasileira de Farmácia Clínica (SBFC);</a:t>
            </a:r>
          </a:p>
          <a:p>
            <a:pPr marL="342900" indent="-342900" algn="just">
              <a:buChar char="•"/>
            </a:pPr>
            <a:r>
              <a:rPr lang="pt-BR" sz="2000" b="0">
                <a:solidFill>
                  <a:schemeClr val="tx1"/>
                </a:solidFill>
                <a:latin typeface="Arial"/>
                <a:cs typeface="Arial"/>
              </a:rPr>
              <a:t>Conselho Federal de Farmácia (CFF);</a:t>
            </a:r>
          </a:p>
          <a:p>
            <a:pPr marL="342900" indent="-342900" algn="just">
              <a:buChar char="•"/>
            </a:pPr>
            <a:r>
              <a:rPr lang="pt-BR" sz="2000" b="0">
                <a:solidFill>
                  <a:schemeClr val="tx1"/>
                </a:solidFill>
                <a:latin typeface="Arial"/>
                <a:cs typeface="Arial"/>
              </a:rPr>
              <a:t>Agência Nacional de Vigilância Sanitária (Anvisa);</a:t>
            </a:r>
          </a:p>
          <a:p>
            <a:pPr marL="342900" indent="-342900" algn="just">
              <a:buChar char="•"/>
            </a:pPr>
            <a:r>
              <a:rPr lang="pt-BR" sz="2000" b="0">
                <a:solidFill>
                  <a:schemeClr val="tx1"/>
                </a:solidFill>
                <a:latin typeface="Arial"/>
                <a:cs typeface="Arial"/>
              </a:rPr>
              <a:t>Instituto Brasileiro de Defesa do Consumidor (IDEC);</a:t>
            </a:r>
          </a:p>
          <a:p>
            <a:pPr algn="just"/>
            <a:r>
              <a:rPr lang="pt-BR" sz="2000" b="0">
                <a:solidFill>
                  <a:schemeClr val="tx1"/>
                </a:solidFill>
                <a:latin typeface="Arial"/>
                <a:cs typeface="Arial"/>
              </a:rPr>
              <a:t>Dentre outros.</a:t>
            </a:r>
          </a:p>
          <a:p>
            <a:pPr algn="just"/>
            <a:endParaRPr lang="pt-BR" sz="1600" b="0">
              <a:latin typeface="Montserrat"/>
              <a:cs typeface="Arial"/>
            </a:endParaRPr>
          </a:p>
          <a:p>
            <a:pPr algn="just"/>
            <a:endParaRPr lang="pt-BR" sz="1600" b="0">
              <a:latin typeface="Montserrat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BA314A4-76EE-7E08-1818-4653FF3799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3500" y="6297613"/>
            <a:ext cx="6985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59D23321-46FD-B39C-2A99-DEADE2FCA25A}"/>
              </a:ext>
            </a:extLst>
          </p:cNvPr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131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03F446E3-FFA3-E9C4-BCAE-B9B1FCD4E2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5016" y="86031"/>
            <a:ext cx="9390190" cy="1144722"/>
          </a:xfrm>
        </p:spPr>
        <p:txBody>
          <a:bodyPr lIns="91440" tIns="45720" rIns="91440" bIns="45720" anchor="ctr"/>
          <a:lstStyle/>
          <a:p>
            <a:pPr algn="ctr"/>
            <a:r>
              <a:rPr lang="pt-BR" sz="3200">
                <a:latin typeface="Arial"/>
                <a:cs typeface="Arial"/>
              </a:rPr>
              <a:t>O que é Farmácia, segundo a Lei 13.021/2014?</a:t>
            </a:r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F052590-9E90-B6C9-E281-6E6874F885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6262" y="1231856"/>
            <a:ext cx="11441934" cy="4933371"/>
          </a:xfrm>
        </p:spPr>
        <p:txBody>
          <a:bodyPr lIns="91440" tIns="45720" rIns="91440" bIns="45720" anchor="t"/>
          <a:lstStyle/>
          <a:p>
            <a:pPr algn="just">
              <a:lnSpc>
                <a:spcPct val="100000"/>
              </a:lnSpc>
            </a:pPr>
            <a:r>
              <a:rPr lang="pt-BR" i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“Farmácia é uma unidade de prestação de serviços destinada a prestar </a:t>
            </a:r>
            <a:r>
              <a:rPr lang="pt-BR" b="1" i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assistência farmacêutica</a:t>
            </a:r>
            <a:r>
              <a:rPr lang="pt-BR" i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, </a:t>
            </a:r>
            <a:r>
              <a:rPr lang="pt-BR" b="1" i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assistência à saúde</a:t>
            </a:r>
            <a:r>
              <a:rPr lang="pt-BR" i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 e </a:t>
            </a:r>
            <a:r>
              <a:rPr lang="pt-BR" b="1" i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orientação sanitária individual e coletiva</a:t>
            </a:r>
            <a:r>
              <a:rPr lang="pt-BR" i="1">
                <a:solidFill>
                  <a:schemeClr val="tx1"/>
                </a:solidFill>
                <a:latin typeface="Arial"/>
                <a:ea typeface="+mn-lt"/>
                <a:cs typeface="+mn-lt"/>
              </a:rPr>
              <a:t>, na qual se processe a manipulação e/ou dispensação de medicamentos magistrais, oficinais, farmacopeicos ou industrializados, cosméticos, insumos farmacêuticos, produtos farmacêuticos e correlatos.”</a:t>
            </a:r>
            <a:r>
              <a:rPr lang="pt-BR">
                <a:solidFill>
                  <a:schemeClr val="tx1"/>
                </a:solidFill>
                <a:latin typeface="Arial"/>
                <a:ea typeface="+mn-lt"/>
                <a:cs typeface="+mn-lt"/>
              </a:rPr>
              <a:t> ¹</a:t>
            </a:r>
            <a:endParaRPr lang="pt-BR" sz="1000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pPr>
              <a:lnSpc>
                <a:spcPct val="100000"/>
              </a:lnSpc>
            </a:pPr>
            <a:endParaRPr lang="pt-BR" b="1">
              <a:solidFill>
                <a:srgbClr val="183EFF"/>
              </a:solidFill>
              <a:latin typeface="Arial"/>
              <a:ea typeface="+mn-lt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pt-BR" b="1">
                <a:solidFill>
                  <a:srgbClr val="183EFF"/>
                </a:solidFill>
                <a:latin typeface="Arial"/>
                <a:ea typeface="+mn-lt"/>
                <a:cs typeface="Arial"/>
              </a:rPr>
              <a:t>Relevância</a:t>
            </a:r>
            <a:r>
              <a:rPr lang="pt-BR" b="1">
                <a:solidFill>
                  <a:srgbClr val="183EFF"/>
                </a:solidFill>
                <a:latin typeface="Arial"/>
                <a:cs typeface="Arial"/>
              </a:rPr>
              <a:t>:</a:t>
            </a:r>
            <a:endParaRPr lang="pt-BR" sz="1000">
              <a:solidFill>
                <a:srgbClr val="000000"/>
              </a:solidFill>
              <a:latin typeface="Arial"/>
              <a:ea typeface="Roboto"/>
              <a:cs typeface="Roboto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>
                <a:solidFill>
                  <a:schemeClr val="tx1"/>
                </a:solidFill>
                <a:latin typeface="Arial"/>
                <a:ea typeface="Calibri"/>
                <a:cs typeface="Arial"/>
              </a:rPr>
              <a:t>🔹 </a:t>
            </a:r>
            <a:r>
              <a:rPr lang="pt-BR">
                <a:solidFill>
                  <a:schemeClr val="tx1"/>
                </a:solidFill>
                <a:latin typeface="Arial"/>
                <a:ea typeface="Calibri"/>
                <a:cs typeface="Calibri"/>
              </a:rPr>
              <a:t>A farmácia é um </a:t>
            </a:r>
            <a:r>
              <a:rPr lang="pt-BR" b="1">
                <a:solidFill>
                  <a:schemeClr val="tx1"/>
                </a:solidFill>
                <a:latin typeface="Arial"/>
                <a:ea typeface="Calibri"/>
                <a:cs typeface="Calibri"/>
              </a:rPr>
              <a:t>estabelecimento de saúde;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>
                <a:solidFill>
                  <a:schemeClr val="tx1"/>
                </a:solidFill>
                <a:latin typeface="Arial"/>
                <a:ea typeface="Calibri"/>
                <a:cs typeface="Arial"/>
              </a:rPr>
              <a:t>🔹Estabelecimento sob exigências sanitárias que garantem a integridade e qualidade na dispensação dos medicamentos;</a:t>
            </a:r>
            <a:endParaRPr lang="pt-BR">
              <a:solidFill>
                <a:schemeClr val="tx1"/>
              </a:solidFill>
              <a:latin typeface="Arial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>
                <a:solidFill>
                  <a:schemeClr val="tx1"/>
                </a:solidFill>
                <a:latin typeface="Arial"/>
                <a:ea typeface="Calibri"/>
                <a:cs typeface="Arial"/>
              </a:rPr>
              <a:t>🔹Garante a presença do</a:t>
            </a:r>
            <a:r>
              <a:rPr lang="pt-BR" b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 profissional de saúde farmacêutico</a:t>
            </a:r>
            <a:r>
              <a:rPr lang="pt-BR">
                <a:solidFill>
                  <a:schemeClr val="tx1"/>
                </a:solidFill>
                <a:latin typeface="Arial"/>
                <a:ea typeface="Calibri"/>
                <a:cs typeface="Arial"/>
              </a:rPr>
              <a:t> de forma integral para </a:t>
            </a:r>
            <a:r>
              <a:rPr lang="pt-BR" b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orientação segura do uso do medicamento e promoção do autocuidado;</a:t>
            </a:r>
            <a:endParaRPr lang="pt-BR">
              <a:solidFill>
                <a:schemeClr val="tx1"/>
              </a:solidFill>
              <a:latin typeface="Arial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>
                <a:solidFill>
                  <a:schemeClr val="tx1"/>
                </a:solidFill>
                <a:latin typeface="Arial"/>
                <a:ea typeface="Calibri"/>
                <a:cs typeface="Arial"/>
              </a:rPr>
              <a:t>🔹 </a:t>
            </a:r>
            <a:r>
              <a:rPr lang="pt-BR">
                <a:solidFill>
                  <a:schemeClr val="tx1"/>
                </a:solidFill>
                <a:latin typeface="Arial"/>
                <a:ea typeface="Calibri"/>
                <a:cs typeface="Calibri"/>
              </a:rPr>
              <a:t>Em casos de alergias, reações adversas ou dúvidas sobre uso de medicamentos, </a:t>
            </a:r>
            <a:r>
              <a:rPr lang="pt-BR" b="1">
                <a:solidFill>
                  <a:schemeClr val="tx1"/>
                </a:solidFill>
                <a:latin typeface="Arial"/>
                <a:ea typeface="Calibri"/>
                <a:cs typeface="Calibri"/>
              </a:rPr>
              <a:t>é o farmacêutico quem realiza o acolhimento, esclarecimento e encaminhamento adequado</a:t>
            </a:r>
            <a:r>
              <a:rPr lang="pt-BR">
                <a:solidFill>
                  <a:schemeClr val="tx1"/>
                </a:solidFill>
                <a:latin typeface="Arial"/>
                <a:ea typeface="Calibri"/>
                <a:cs typeface="Calibri"/>
              </a:rPr>
              <a:t>.</a:t>
            </a:r>
            <a:endParaRPr lang="pt-BR">
              <a:solidFill>
                <a:schemeClr val="tx1"/>
              </a:solidFill>
              <a:ea typeface="Roboto"/>
              <a:cs typeface="Roboto"/>
            </a:endParaRPr>
          </a:p>
          <a:p>
            <a:endParaRPr lang="pt-BR" sz="2000">
              <a:solidFill>
                <a:srgbClr val="595959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3DDCF1-F6BC-4373-2460-AAF8C52430E0}"/>
              </a:ext>
            </a:extLst>
          </p:cNvPr>
          <p:cNvSpPr txBox="1"/>
          <p:nvPr/>
        </p:nvSpPr>
        <p:spPr>
          <a:xfrm>
            <a:off x="-3882" y="6422987"/>
            <a:ext cx="7810499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100" b="1">
                <a:latin typeface="Arial"/>
                <a:cs typeface="Arial"/>
              </a:rPr>
              <a:t>Referências:</a:t>
            </a:r>
            <a:r>
              <a:rPr lang="pt-BR" sz="1100">
                <a:latin typeface="Arial"/>
                <a:cs typeface="Arial"/>
              </a:rPr>
              <a:t> </a:t>
            </a:r>
          </a:p>
          <a:p>
            <a:r>
              <a:rPr lang="pt-BR" sz="1100">
                <a:latin typeface="Arial"/>
                <a:cs typeface="Arial"/>
              </a:rPr>
              <a:t>1.Lei nº 13.021/2014</a:t>
            </a:r>
          </a:p>
        </p:txBody>
      </p:sp>
    </p:spTree>
    <p:extLst>
      <p:ext uri="{BB962C8B-B14F-4D97-AF65-F5344CB8AC3E}">
        <p14:creationId xmlns:p14="http://schemas.microsoft.com/office/powerpoint/2010/main" val="255621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25B915A-628E-BD4B-77B8-58FEEC9ABF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6298" y="475333"/>
            <a:ext cx="8981500" cy="529613"/>
          </a:xfrm>
        </p:spPr>
        <p:txBody>
          <a:bodyPr lIns="91440" tIns="45720" rIns="91440" bIns="45720" anchor="t"/>
          <a:lstStyle/>
          <a:p>
            <a:pPr algn="ctr"/>
            <a:r>
              <a:rPr lang="pt-BR" sz="3200">
                <a:latin typeface="Arial"/>
                <a:ea typeface="Calibri"/>
                <a:cs typeface="Calibri"/>
              </a:rPr>
              <a:t>O Impacto da Automedicação no Brasil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B80865C-3818-852C-B785-4890A54882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268" y="1353559"/>
            <a:ext cx="11367931" cy="3055986"/>
          </a:xfrm>
        </p:spPr>
        <p:txBody>
          <a:bodyPr lIns="91440" tIns="45720" rIns="91440" bIns="45720" anchor="t"/>
          <a:lstStyle/>
          <a:p>
            <a:pPr algn="just">
              <a:lnSpc>
                <a:spcPct val="100000"/>
              </a:lnSpc>
            </a:pPr>
            <a:r>
              <a:rPr lang="pt-BR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🔹</a:t>
            </a:r>
            <a:r>
              <a:rPr lang="pt-BR" sz="20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Cerca de </a:t>
            </a:r>
            <a:r>
              <a:rPr lang="pt-BR" sz="2000" b="1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80 milhões de pessoas praticam automedicação </a:t>
            </a:r>
            <a:r>
              <a:rPr lang="pt-BR" sz="2000" b="1" dirty="0">
                <a:solidFill>
                  <a:schemeClr val="tx1"/>
                </a:solidFill>
                <a:latin typeface="Arial"/>
                <a:ea typeface="+mn-lt"/>
                <a:cs typeface="Roboto"/>
              </a:rPr>
              <a:t>no país</a:t>
            </a:r>
            <a:r>
              <a:rPr lang="pt-BR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¹</a:t>
            </a:r>
            <a:r>
              <a:rPr lang="pt-BR" sz="20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 </a:t>
            </a:r>
            <a:endParaRPr lang="pt-BR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algn="just">
              <a:lnSpc>
                <a:spcPct val="100000"/>
              </a:lnSpc>
            </a:pPr>
            <a:endParaRPr lang="pt-BR" sz="2000">
              <a:solidFill>
                <a:schemeClr val="tx1"/>
              </a:solidFill>
              <a:latin typeface="Arial"/>
              <a:ea typeface="+mn-lt"/>
              <a:cs typeface="Roboto"/>
            </a:endParaRPr>
          </a:p>
          <a:p>
            <a:pPr algn="just">
              <a:lnSpc>
                <a:spcPct val="100000"/>
              </a:lnSpc>
            </a:pPr>
            <a:r>
              <a:rPr lang="pt-BR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🔹</a:t>
            </a:r>
            <a:r>
              <a:rPr lang="pt-BR" sz="20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Aproximadamente </a:t>
            </a:r>
            <a:r>
              <a:rPr lang="pt-BR" sz="2000" b="1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20 mil brasileiros morrem</a:t>
            </a:r>
            <a:r>
              <a:rPr lang="pt-BR" sz="2000" dirty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 por ano em consequência da automedicação.</a:t>
            </a:r>
            <a:r>
              <a:rPr lang="pt-BR" sz="20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²</a:t>
            </a:r>
            <a:endParaRPr lang="pt-BR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algn="just">
              <a:lnSpc>
                <a:spcPct val="100000"/>
              </a:lnSpc>
            </a:pPr>
            <a:endParaRPr lang="pt-BR" sz="2000" dirty="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🔹</a:t>
            </a:r>
            <a:r>
              <a:rPr lang="pt-BR" sz="2000" dirty="0">
                <a:solidFill>
                  <a:schemeClr val="tx1"/>
                </a:solidFill>
                <a:latin typeface="Arial"/>
                <a:ea typeface="Roboto"/>
                <a:cs typeface="Arial"/>
              </a:rPr>
              <a:t>A</a:t>
            </a:r>
            <a:r>
              <a:rPr lang="pt-BR" sz="20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Organização Mundial da Saúde (OMS) estima que </a:t>
            </a:r>
            <a:r>
              <a:rPr lang="pt-BR" sz="2000" b="1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50% dos medicamentos são usados de forma inadequada</a:t>
            </a:r>
            <a:r>
              <a:rPr lang="pt-BR" sz="20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(uso irracional). </a:t>
            </a:r>
            <a:r>
              <a:rPr lang="pt-BR" sz="2000" baseline="300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3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🔹Estudo no Brasil apontou que </a:t>
            </a:r>
            <a:r>
              <a:rPr lang="pt-BR" sz="2000" b="1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18% das internações são causadas por uso incorreto de medicamentos</a:t>
            </a:r>
            <a:r>
              <a:rPr lang="pt-BR" sz="20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. </a:t>
            </a:r>
            <a:r>
              <a:rPr lang="pt-BR" sz="2000" baseline="300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4</a:t>
            </a:r>
            <a:endParaRPr lang="en-US" sz="2000" baseline="30000" dirty="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🔹De acordo com os dados do Sistema Nacional de Informações Tóxico-Farmacológicas (SINITOX/Fiocruz) </a:t>
            </a:r>
            <a:r>
              <a:rPr lang="pt-BR" sz="2000" b="1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a principal causa de intoxicação no país, desde 2009, é proveniente do uso de medicamentos, sendo cerca de 30% dos casos de intoxicação no Brasil</a:t>
            </a:r>
            <a:r>
              <a:rPr lang="pt-BR" sz="20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. </a:t>
            </a:r>
            <a:r>
              <a:rPr lang="pt-BR" sz="2000" baseline="300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5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dirty="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algn="just">
              <a:lnSpc>
                <a:spcPct val="100000"/>
              </a:lnSpc>
            </a:pPr>
            <a:endParaRPr lang="pt-BR" sz="2000" dirty="0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pPr algn="just"/>
            <a:endParaRPr lang="pt-BR" sz="2000" b="1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pPr lvl="1" algn="just"/>
            <a:endParaRPr lang="pt-BR" sz="2000" b="1">
              <a:solidFill>
                <a:schemeClr val="tx1"/>
              </a:solidFill>
              <a:latin typeface="Arial"/>
              <a:ea typeface="Roboto"/>
              <a:cs typeface="Roboto"/>
            </a:endParaRPr>
          </a:p>
          <a:p>
            <a:pPr lvl="1" indent="0" algn="just">
              <a:buNone/>
            </a:pPr>
            <a:endParaRPr lang="pt-BR" sz="2000" b="1">
              <a:latin typeface="Arial"/>
              <a:ea typeface="+mn-lt"/>
              <a:cs typeface="+mn-lt"/>
            </a:endParaRPr>
          </a:p>
          <a:p>
            <a:pPr indent="0" algn="just">
              <a:buNone/>
            </a:pPr>
            <a:endParaRPr lang="pt-BR">
              <a:solidFill>
                <a:srgbClr val="595959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4D7CB93-D34C-A524-07DB-B2F172588AB8}"/>
              </a:ext>
            </a:extLst>
          </p:cNvPr>
          <p:cNvSpPr txBox="1"/>
          <p:nvPr/>
        </p:nvSpPr>
        <p:spPr>
          <a:xfrm>
            <a:off x="4228" y="5799045"/>
            <a:ext cx="8397944" cy="10618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050" b="1" dirty="0">
                <a:latin typeface="Arial"/>
                <a:ea typeface="Calibri"/>
                <a:cs typeface="Calibri"/>
              </a:rPr>
              <a:t>Referências: </a:t>
            </a:r>
            <a:endParaRPr lang="pt-BR" sz="1600" dirty="0"/>
          </a:p>
          <a:p>
            <a:r>
              <a:rPr lang="pt-BR" sz="1050" dirty="0">
                <a:latin typeface="Arial"/>
                <a:ea typeface="Calibri"/>
                <a:cs typeface="Calibri"/>
              </a:rPr>
              <a:t>1.</a:t>
            </a:r>
            <a:r>
              <a:rPr lang="pt-BR" sz="1050" dirty="0">
                <a:latin typeface="Arial"/>
                <a:ea typeface="+mn-lt"/>
                <a:cs typeface="+mn-lt"/>
              </a:rPr>
              <a:t>ARRAIS, Paulo Sérgio D., Perfil da automedicação no Brasil. Rev. Saúde Pública, 31 (1): 71-7, 1997. </a:t>
            </a:r>
            <a:endParaRPr lang="pt-BR" sz="1600" dirty="0"/>
          </a:p>
          <a:p>
            <a:r>
              <a:rPr lang="pt-BR" sz="1050" dirty="0">
                <a:latin typeface="Arial"/>
                <a:ea typeface="+mn-lt"/>
                <a:cs typeface="+mn-lt"/>
              </a:rPr>
              <a:t>2.Associação Brasileira das Indústrias Farmacêuticas (ABIFARMA).</a:t>
            </a:r>
          </a:p>
          <a:p>
            <a:r>
              <a:rPr lang="pt-BR" sz="1050" dirty="0">
                <a:latin typeface="Arial"/>
                <a:ea typeface="+mn-lt"/>
                <a:cs typeface="Arial"/>
              </a:rPr>
              <a:t>3 WHO | The </a:t>
            </a:r>
            <a:r>
              <a:rPr lang="pt-BR" sz="1050" dirty="0" err="1">
                <a:latin typeface="Arial"/>
                <a:ea typeface="+mn-lt"/>
                <a:cs typeface="Arial"/>
              </a:rPr>
              <a:t>Pursuit</a:t>
            </a:r>
            <a:r>
              <a:rPr lang="pt-BR" sz="1050" dirty="0">
                <a:latin typeface="Arial"/>
                <a:ea typeface="+mn-lt"/>
                <a:cs typeface="Arial"/>
              </a:rPr>
              <a:t> </a:t>
            </a:r>
            <a:r>
              <a:rPr lang="pt-BR" sz="1050" dirty="0" err="1">
                <a:latin typeface="Arial"/>
                <a:ea typeface="+mn-lt"/>
                <a:cs typeface="Arial"/>
              </a:rPr>
              <a:t>of</a:t>
            </a:r>
            <a:r>
              <a:rPr lang="pt-BR" sz="1050" dirty="0">
                <a:latin typeface="Arial"/>
                <a:ea typeface="+mn-lt"/>
                <a:cs typeface="Arial"/>
              </a:rPr>
              <a:t> </a:t>
            </a:r>
            <a:r>
              <a:rPr lang="pt-BR" sz="1050" dirty="0" err="1">
                <a:latin typeface="Arial"/>
                <a:ea typeface="+mn-lt"/>
                <a:cs typeface="Arial"/>
              </a:rPr>
              <a:t>Responsible</a:t>
            </a:r>
            <a:r>
              <a:rPr lang="pt-BR" sz="1050" dirty="0">
                <a:latin typeface="Arial"/>
                <a:ea typeface="+mn-lt"/>
                <a:cs typeface="Arial"/>
              </a:rPr>
              <a:t> Use </a:t>
            </a:r>
            <a:r>
              <a:rPr lang="pt-BR" sz="1050" dirty="0" err="1">
                <a:latin typeface="Arial"/>
                <a:ea typeface="+mn-lt"/>
                <a:cs typeface="Arial"/>
              </a:rPr>
              <a:t>of</a:t>
            </a:r>
            <a:r>
              <a:rPr lang="pt-BR" sz="1050" dirty="0">
                <a:latin typeface="Arial"/>
                <a:ea typeface="+mn-lt"/>
                <a:cs typeface="Arial"/>
              </a:rPr>
              <a:t> Medicines: </a:t>
            </a:r>
            <a:r>
              <a:rPr lang="pt-BR" sz="1050" dirty="0" err="1">
                <a:latin typeface="Arial"/>
                <a:ea typeface="+mn-lt"/>
                <a:cs typeface="Arial"/>
              </a:rPr>
              <a:t>Sharing</a:t>
            </a:r>
            <a:r>
              <a:rPr lang="pt-BR" sz="1050" dirty="0">
                <a:latin typeface="Arial"/>
                <a:ea typeface="+mn-lt"/>
                <a:cs typeface="Arial"/>
              </a:rPr>
              <a:t> </a:t>
            </a:r>
            <a:r>
              <a:rPr lang="pt-BR" sz="1050" dirty="0" err="1">
                <a:latin typeface="Arial"/>
                <a:ea typeface="+mn-lt"/>
                <a:cs typeface="Arial"/>
              </a:rPr>
              <a:t>and</a:t>
            </a:r>
            <a:r>
              <a:rPr lang="pt-BR" sz="1050" dirty="0">
                <a:latin typeface="Arial"/>
                <a:ea typeface="+mn-lt"/>
                <a:cs typeface="Arial"/>
              </a:rPr>
              <a:t> Learning </a:t>
            </a:r>
            <a:r>
              <a:rPr lang="pt-BR" sz="1050" dirty="0" err="1">
                <a:latin typeface="Arial"/>
                <a:ea typeface="+mn-lt"/>
                <a:cs typeface="Arial"/>
              </a:rPr>
              <a:t>from</a:t>
            </a:r>
            <a:r>
              <a:rPr lang="pt-BR" sz="1050" dirty="0">
                <a:latin typeface="Arial"/>
                <a:ea typeface="+mn-lt"/>
                <a:cs typeface="Arial"/>
              </a:rPr>
              <a:t> Country </a:t>
            </a:r>
            <a:r>
              <a:rPr lang="pt-BR" sz="1050" dirty="0" err="1">
                <a:latin typeface="Arial"/>
                <a:ea typeface="+mn-lt"/>
                <a:cs typeface="Arial"/>
              </a:rPr>
              <a:t>Experiences</a:t>
            </a:r>
            <a:r>
              <a:rPr lang="pt-BR" sz="1050" dirty="0">
                <a:latin typeface="Arial"/>
                <a:ea typeface="+mn-lt"/>
                <a:cs typeface="Arial"/>
              </a:rPr>
              <a:t> (2012).</a:t>
            </a:r>
          </a:p>
          <a:p>
            <a:r>
              <a:rPr lang="pt-BR" sz="1050" dirty="0">
                <a:latin typeface="Arial"/>
                <a:ea typeface="+mn-lt"/>
                <a:cs typeface="Arial"/>
              </a:rPr>
              <a:t>4 Agência Nacional de Vigilância Sanitária (ANVISA), dados de farmacovigilância. </a:t>
            </a:r>
            <a:endParaRPr lang="en-US" sz="1050" dirty="0">
              <a:latin typeface="Arial"/>
              <a:ea typeface="+mn-lt"/>
              <a:cs typeface="Arial"/>
            </a:endParaRPr>
          </a:p>
          <a:p>
            <a:r>
              <a:rPr lang="pt-BR" sz="1050" dirty="0">
                <a:latin typeface="Arial"/>
                <a:ea typeface="+mn-lt"/>
                <a:cs typeface="Arial"/>
              </a:rPr>
              <a:t>5 SINITOX/Fiocruz, Boletim mais recente disponível; Duarte (2021).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95329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0D165-F4B2-7EBF-5AAE-0A522FF59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9616777-2819-5BE7-8B4D-88C71AE60DF1}"/>
              </a:ext>
            </a:extLst>
          </p:cNvPr>
          <p:cNvSpPr txBox="1"/>
          <p:nvPr/>
        </p:nvSpPr>
        <p:spPr>
          <a:xfrm>
            <a:off x="657994" y="1969168"/>
            <a:ext cx="10891999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>
                <a:ea typeface="+mn-lt"/>
                <a:cs typeface="+mn-lt"/>
              </a:rPr>
              <a:t>🔹</a:t>
            </a:r>
            <a:r>
              <a:rPr lang="pt-BR">
                <a:latin typeface="Calibri"/>
                <a:ea typeface="+mn-lt"/>
                <a:cs typeface="Calibri"/>
              </a:rPr>
              <a:t> </a:t>
            </a:r>
            <a:r>
              <a:rPr lang="pt-BR" sz="2000">
                <a:latin typeface="Arial"/>
                <a:ea typeface="+mn-lt"/>
                <a:cs typeface="Arial"/>
              </a:rPr>
              <a:t>De acordo com a Anvisa, em 2021, o total de intoxicações envolvendo produtos sujeitos à vigilância sanitária (</a:t>
            </a:r>
            <a:r>
              <a:rPr lang="pt-BR" sz="2000" b="1">
                <a:latin typeface="Arial"/>
                <a:ea typeface="+mn-lt"/>
                <a:cs typeface="Arial"/>
              </a:rPr>
              <a:t>91.883</a:t>
            </a:r>
            <a:r>
              <a:rPr lang="pt-BR" sz="2000">
                <a:latin typeface="Arial"/>
                <a:ea typeface="+mn-lt"/>
                <a:cs typeface="Arial"/>
              </a:rPr>
              <a:t>),</a:t>
            </a:r>
            <a:r>
              <a:rPr lang="pt-BR" sz="2000" b="1">
                <a:latin typeface="Arial"/>
                <a:ea typeface="+mn-lt"/>
                <a:cs typeface="Arial"/>
              </a:rPr>
              <a:t> 79,7%</a:t>
            </a:r>
            <a:r>
              <a:rPr lang="pt-BR" sz="2000">
                <a:latin typeface="Arial"/>
                <a:ea typeface="+mn-lt"/>
                <a:cs typeface="Arial"/>
              </a:rPr>
              <a:t> </a:t>
            </a:r>
            <a:r>
              <a:rPr lang="pt-BR" sz="2000" b="1">
                <a:latin typeface="Arial"/>
                <a:ea typeface="+mn-lt"/>
                <a:cs typeface="Arial"/>
              </a:rPr>
              <a:t>foram relacionados a medicamentos</a:t>
            </a:r>
            <a:r>
              <a:rPr lang="pt-BR" sz="2000">
                <a:latin typeface="Arial"/>
                <a:ea typeface="+mn-lt"/>
                <a:cs typeface="Arial"/>
              </a:rPr>
              <a:t> (</a:t>
            </a:r>
            <a:r>
              <a:rPr lang="pt-BR" sz="2000" b="1">
                <a:latin typeface="Arial"/>
                <a:ea typeface="+mn-lt"/>
                <a:cs typeface="Arial"/>
              </a:rPr>
              <a:t>74.123</a:t>
            </a:r>
            <a:r>
              <a:rPr lang="pt-BR" sz="2000">
                <a:latin typeface="Arial"/>
                <a:ea typeface="+mn-lt"/>
                <a:cs typeface="Arial"/>
              </a:rPr>
              <a:t>) e 7,3% a produtos de uso doméstico (6.771).</a:t>
            </a:r>
            <a:r>
              <a:rPr lang="pt-BR" sz="2000" baseline="30000">
                <a:latin typeface="Arial"/>
                <a:ea typeface="+mn-lt"/>
                <a:cs typeface="Arial"/>
              </a:rPr>
              <a:t>1</a:t>
            </a:r>
            <a:endParaRPr lang="pt-BR" sz="2000">
              <a:latin typeface="Arial"/>
              <a:ea typeface="+mn-lt"/>
              <a:cs typeface="Calibri" panose="020F0502020204030204"/>
            </a:endParaRPr>
          </a:p>
          <a:p>
            <a:pPr algn="just"/>
            <a:endParaRPr lang="pt-BR" sz="2000">
              <a:latin typeface="Calibri"/>
              <a:ea typeface="+mn-lt"/>
              <a:cs typeface="+mn-lt"/>
            </a:endParaRPr>
          </a:p>
          <a:p>
            <a:pPr algn="just"/>
            <a:endParaRPr lang="pt-BR" sz="2000">
              <a:latin typeface="Arial"/>
              <a:ea typeface="+mn-lt"/>
              <a:cs typeface="+mn-lt"/>
            </a:endParaRPr>
          </a:p>
          <a:p>
            <a:pPr algn="just"/>
            <a:r>
              <a:rPr lang="pt-BR" sz="2000">
                <a:latin typeface="Calibri"/>
                <a:ea typeface="+mn-lt"/>
                <a:cs typeface="+mn-lt"/>
              </a:rPr>
              <a:t>🔹  </a:t>
            </a:r>
            <a:r>
              <a:rPr lang="pt-BR" sz="2000">
                <a:latin typeface="Arial"/>
                <a:ea typeface="+mn-lt"/>
                <a:cs typeface="+mn-lt"/>
              </a:rPr>
              <a:t>Os </a:t>
            </a:r>
            <a:r>
              <a:rPr lang="pt-BR" sz="2000" b="1">
                <a:latin typeface="Arial"/>
                <a:ea typeface="+mn-lt"/>
                <a:cs typeface="+mn-lt"/>
              </a:rPr>
              <a:t>medicamentos isentos de prescrição causam milhares de intoxicações por ano</a:t>
            </a:r>
            <a:r>
              <a:rPr lang="pt-BR" sz="2000">
                <a:latin typeface="Arial"/>
                <a:ea typeface="+mn-lt"/>
                <a:cs typeface="+mn-lt"/>
              </a:rPr>
              <a:t>. Dados do </a:t>
            </a:r>
            <a:r>
              <a:rPr lang="pt-BR" sz="2000" err="1">
                <a:latin typeface="Arial"/>
                <a:ea typeface="+mn-lt"/>
                <a:cs typeface="+mn-lt"/>
              </a:rPr>
              <a:t>Datatox</a:t>
            </a:r>
            <a:r>
              <a:rPr lang="pt-BR" sz="2000">
                <a:latin typeface="Arial"/>
                <a:ea typeface="+mn-lt"/>
                <a:cs typeface="+mn-lt"/>
              </a:rPr>
              <a:t> acusam que entre 2014 e 2018, tivemos </a:t>
            </a:r>
            <a:r>
              <a:rPr lang="pt-BR" sz="2000" b="1">
                <a:latin typeface="Arial"/>
                <a:ea typeface="+mn-lt"/>
                <a:cs typeface="+mn-lt"/>
              </a:rPr>
              <a:t>6 intoxicações por dia</a:t>
            </a:r>
            <a:r>
              <a:rPr lang="pt-BR" sz="2000">
                <a:latin typeface="Arial"/>
                <a:ea typeface="+mn-lt"/>
                <a:cs typeface="+mn-lt"/>
              </a:rPr>
              <a:t>, ou seja, </a:t>
            </a:r>
            <a:r>
              <a:rPr lang="pt-BR" sz="2000" b="1">
                <a:latin typeface="Arial"/>
                <a:ea typeface="+mn-lt"/>
                <a:cs typeface="+mn-lt"/>
              </a:rPr>
              <a:t>9.000 pessoas intoxicadas por ano</a:t>
            </a:r>
            <a:r>
              <a:rPr lang="pt-BR" sz="2000">
                <a:latin typeface="Arial"/>
                <a:ea typeface="+mn-lt"/>
                <a:cs typeface="+mn-lt"/>
              </a:rPr>
              <a:t>.</a:t>
            </a:r>
            <a:r>
              <a:rPr lang="pt-BR" sz="2000" baseline="30000">
                <a:latin typeface="Arial"/>
                <a:ea typeface="+mn-lt"/>
                <a:cs typeface="+mn-lt"/>
              </a:rPr>
              <a:t>2</a:t>
            </a:r>
            <a:endParaRPr lang="pt-BR" sz="2000" baseline="30000">
              <a:latin typeface="Arial"/>
              <a:ea typeface="Calibri"/>
              <a:cs typeface="Aria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4A17E6F-6034-D3AA-719D-29555F74CC77}"/>
              </a:ext>
            </a:extLst>
          </p:cNvPr>
          <p:cNvSpPr txBox="1"/>
          <p:nvPr/>
        </p:nvSpPr>
        <p:spPr>
          <a:xfrm>
            <a:off x="-2716" y="6102554"/>
            <a:ext cx="12196893" cy="9387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100" b="1">
                <a:latin typeface="Arial"/>
                <a:cs typeface="Arial"/>
              </a:rPr>
              <a:t>Referências: </a:t>
            </a:r>
            <a:endParaRPr lang="pt-BR" b="1"/>
          </a:p>
          <a:p>
            <a:r>
              <a:rPr lang="pt-BR" sz="1100">
                <a:latin typeface="Arial"/>
                <a:ea typeface="+mn-lt"/>
                <a:cs typeface="+mn-lt"/>
              </a:rPr>
              <a:t>1 </a:t>
            </a:r>
            <a:r>
              <a:rPr lang="pt-BR" sz="1100">
                <a:latin typeface="Arial"/>
                <a:ea typeface="+mn-lt"/>
                <a:cs typeface="Arial"/>
              </a:rPr>
              <a:t>Ministério da Saúde. Monitoramento: Anvisa divulga dados sobre eventos adversos. Acesso em 01/07/2025. Disponível em: </a:t>
            </a:r>
            <a:r>
              <a:rPr lang="pt-BR" sz="1100">
                <a:latin typeface="Arial"/>
                <a:ea typeface="+mn-lt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https://www.gov.br/anvisa/pt-br/assuntos/noticias-anvisa/2022/monitoramento-anvisa-divulga-dados-sobre-eventos-adversos</a:t>
            </a:r>
            <a:endParaRPr lang="pt-BR" sz="1100">
              <a:latin typeface="Arial"/>
              <a:ea typeface="+mn-lt"/>
              <a:cs typeface="Arial"/>
            </a:endParaRPr>
          </a:p>
          <a:p>
            <a:r>
              <a:rPr lang="pt-BR" sz="1100">
                <a:latin typeface="Arial"/>
                <a:ea typeface="+mn-lt"/>
                <a:cs typeface="Calibri"/>
              </a:rPr>
              <a:t>2 “4</a:t>
            </a:r>
            <a:r>
              <a:rPr lang="pt-BR" sz="1100">
                <a:latin typeface="Arial"/>
                <a:ea typeface="+mn-lt"/>
                <a:cs typeface="+mn-lt"/>
              </a:rPr>
              <a:t> Motivos para rejeitar a venda de medicamentos em supermercados | CEATRIM.” </a:t>
            </a:r>
            <a:r>
              <a:rPr lang="pt-BR" sz="1000">
                <a:latin typeface="Arial"/>
                <a:ea typeface="+mn-lt"/>
                <a:cs typeface="+mn-lt"/>
                <a:hlinkClick r:id="rId3"/>
              </a:rPr>
              <a:t>https://ceatrim.uff.br/4-motivos-para-rejeitar-a-venda-de-medicamentos-em-supermercados/</a:t>
            </a:r>
            <a:endParaRPr lang="pt-BR" sz="1000">
              <a:latin typeface="Arial"/>
              <a:cs typeface="Arial"/>
            </a:endParaRPr>
          </a:p>
          <a:p>
            <a:r>
              <a:rPr lang="pt-BR" sz="1100">
                <a:latin typeface="Arial"/>
                <a:ea typeface="+mn-lt"/>
                <a:cs typeface="+mn-lt"/>
              </a:rPr>
              <a:t>  </a:t>
            </a:r>
            <a:endParaRPr lang="pt-BR">
              <a:latin typeface="Arial"/>
              <a:cs typeface="Arial"/>
            </a:endParaRPr>
          </a:p>
        </p:txBody>
      </p:sp>
      <p:sp>
        <p:nvSpPr>
          <p:cNvPr id="8" name="Espaço Reservado para Texto 1">
            <a:extLst>
              <a:ext uri="{FF2B5EF4-FFF2-40B4-BE49-F238E27FC236}">
                <a16:creationId xmlns:a16="http://schemas.microsoft.com/office/drawing/2014/main" id="{0FE29DD7-4602-A0FF-B78A-9FA1A098E341}"/>
              </a:ext>
            </a:extLst>
          </p:cNvPr>
          <p:cNvSpPr txBox="1">
            <a:spLocks/>
          </p:cNvSpPr>
          <p:nvPr/>
        </p:nvSpPr>
        <p:spPr>
          <a:xfrm>
            <a:off x="1256298" y="475333"/>
            <a:ext cx="8981500" cy="52961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dirty="0">
                <a:solidFill>
                  <a:srgbClr val="183EFF"/>
                </a:solidFill>
                <a:latin typeface="Arial"/>
                <a:ea typeface="Calibri"/>
                <a:cs typeface="Arial"/>
              </a:rPr>
              <a:t>O Impacto da Automedicação no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179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859AC-6D69-8393-84F5-0BDC72282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6DD745F-9383-AE93-64B1-47257B2520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05585" y="164474"/>
            <a:ext cx="8961618" cy="1040516"/>
          </a:xfrm>
        </p:spPr>
        <p:txBody>
          <a:bodyPr lIns="91440" tIns="45720" rIns="91440" bIns="45720" anchor="t"/>
          <a:lstStyle/>
          <a:p>
            <a:pPr algn="ctr"/>
            <a:r>
              <a:rPr lang="pt-BR" sz="3200">
                <a:latin typeface="Arial"/>
                <a:cs typeface="Arial"/>
              </a:rPr>
              <a:t>Uso inadequado de Medicamentos Isentos de Prescrição (</a:t>
            </a:r>
            <a:r>
              <a:rPr lang="pt-BR" sz="3200" err="1">
                <a:latin typeface="Arial"/>
                <a:cs typeface="Arial"/>
              </a:rPr>
              <a:t>MIPs</a:t>
            </a:r>
            <a:r>
              <a:rPr lang="pt-BR" sz="3200">
                <a:latin typeface="Arial"/>
                <a:cs typeface="Arial"/>
              </a:rPr>
              <a:t>)</a:t>
            </a:r>
            <a:endParaRPr lang="pt-BR" sz="3200" b="0">
              <a:latin typeface="Arial"/>
              <a:cs typeface="Arial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b="0">
              <a:solidFill>
                <a:srgbClr val="FF0000"/>
              </a:solidFill>
              <a:latin typeface="Montserrat"/>
            </a:endParaRPr>
          </a:p>
          <a:p>
            <a:pPr algn="just"/>
            <a:endParaRPr lang="pt-BR" sz="1600" b="0">
              <a:solidFill>
                <a:srgbClr val="FF0000"/>
              </a:solidFill>
              <a:latin typeface="Montserrat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9DF81DF-CD13-8B5B-BBF0-55E110DEC4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3500" y="6297613"/>
            <a:ext cx="6985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BD7CFAE-BDAE-35F9-01DF-8A9EB4BBB80A}"/>
              </a:ext>
            </a:extLst>
          </p:cNvPr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732AF4CE-4903-D682-C134-545804FEDFF5}"/>
              </a:ext>
            </a:extLst>
          </p:cNvPr>
          <p:cNvSpPr txBox="1"/>
          <p:nvPr/>
        </p:nvSpPr>
        <p:spPr>
          <a:xfrm>
            <a:off x="657020" y="1552983"/>
            <a:ext cx="1082783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lang="en-US" sz="2000" err="1">
                <a:solidFill>
                  <a:srgbClr val="000000"/>
                </a:solidFill>
                <a:latin typeface="Arial"/>
                <a:cs typeface="Arial"/>
              </a:rPr>
              <a:t>literatura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Arial"/>
                <a:cs typeface="Arial"/>
              </a:rPr>
              <a:t>médica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Arial"/>
                <a:cs typeface="Arial"/>
              </a:rPr>
              <a:t>destaca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 que a </a:t>
            </a:r>
            <a:r>
              <a:rPr lang="en-US" sz="2000" b="1" err="1">
                <a:solidFill>
                  <a:srgbClr val="000000"/>
                </a:solidFill>
                <a:latin typeface="Arial"/>
                <a:cs typeface="Arial"/>
              </a:rPr>
              <a:t>facilidade</a:t>
            </a:r>
            <a:r>
              <a:rPr lang="en-US" sz="2000" b="1">
                <a:solidFill>
                  <a:srgbClr val="000000"/>
                </a:solidFill>
                <a:latin typeface="Arial"/>
                <a:cs typeface="Arial"/>
              </a:rPr>
              <a:t> de </a:t>
            </a:r>
            <a:r>
              <a:rPr lang="en-US" sz="2000" b="1" err="1">
                <a:solidFill>
                  <a:srgbClr val="000000"/>
                </a:solidFill>
                <a:latin typeface="Arial"/>
                <a:cs typeface="Arial"/>
              </a:rPr>
              <a:t>acesso</a:t>
            </a:r>
            <a:r>
              <a:rPr lang="en-US" sz="200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err="1">
                <a:solidFill>
                  <a:srgbClr val="000000"/>
                </a:solidFill>
                <a:latin typeface="Arial"/>
                <a:cs typeface="Arial"/>
              </a:rPr>
              <a:t>aos</a:t>
            </a:r>
            <a:r>
              <a:rPr lang="en-US" sz="200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err="1">
                <a:solidFill>
                  <a:srgbClr val="000000"/>
                </a:solidFill>
                <a:latin typeface="Arial"/>
                <a:cs typeface="Arial"/>
              </a:rPr>
              <a:t>medicamentos</a:t>
            </a:r>
            <a:r>
              <a:rPr lang="en-US" sz="200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err="1">
                <a:solidFill>
                  <a:srgbClr val="000000"/>
                </a:solidFill>
                <a:latin typeface="Arial"/>
                <a:cs typeface="Arial"/>
              </a:rPr>
              <a:t>isentos</a:t>
            </a:r>
            <a:r>
              <a:rPr lang="en-US" sz="2000" b="1">
                <a:solidFill>
                  <a:srgbClr val="000000"/>
                </a:solidFill>
                <a:latin typeface="Arial"/>
                <a:cs typeface="Arial"/>
              </a:rPr>
              <a:t> de </a:t>
            </a:r>
            <a:r>
              <a:rPr lang="en-US" sz="2000" b="1" err="1">
                <a:solidFill>
                  <a:srgbClr val="000000"/>
                </a:solidFill>
                <a:latin typeface="Arial"/>
                <a:cs typeface="Arial"/>
              </a:rPr>
              <a:t>prescriação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 fora do </a:t>
            </a:r>
            <a:r>
              <a:rPr lang="en-US" sz="2000" err="1">
                <a:solidFill>
                  <a:srgbClr val="000000"/>
                </a:solidFill>
                <a:latin typeface="Arial"/>
                <a:cs typeface="Arial"/>
              </a:rPr>
              <a:t>ambiente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Arial"/>
                <a:cs typeface="Arial"/>
              </a:rPr>
              <a:t>farmacêutico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Arial"/>
                <a:cs typeface="Arial"/>
              </a:rPr>
              <a:t>contribui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 para o </a:t>
            </a:r>
            <a:r>
              <a:rPr lang="en-US" sz="2000" b="1" err="1">
                <a:solidFill>
                  <a:srgbClr val="000000"/>
                </a:solidFill>
                <a:latin typeface="Arial"/>
                <a:cs typeface="Arial"/>
              </a:rPr>
              <a:t>uso</a:t>
            </a:r>
            <a:r>
              <a:rPr lang="en-US" sz="200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b="1" err="1">
                <a:solidFill>
                  <a:srgbClr val="000000"/>
                </a:solidFill>
                <a:latin typeface="Arial"/>
                <a:cs typeface="Arial"/>
              </a:rPr>
              <a:t>indevido</a:t>
            </a:r>
            <a:r>
              <a:rPr lang="en-US" sz="2000" b="1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2000" b="1" err="1">
                <a:solidFill>
                  <a:srgbClr val="000000"/>
                </a:solidFill>
                <a:latin typeface="Arial"/>
                <a:cs typeface="Arial"/>
              </a:rPr>
              <a:t>abuso</a:t>
            </a:r>
            <a:r>
              <a:rPr lang="en-US" sz="2000" b="1">
                <a:solidFill>
                  <a:srgbClr val="000000"/>
                </a:solidFill>
                <a:latin typeface="Arial"/>
                <a:cs typeface="Arial"/>
              </a:rPr>
              <a:t> e </a:t>
            </a:r>
            <a:r>
              <a:rPr lang="en-US" sz="2000" b="1" err="1">
                <a:solidFill>
                  <a:srgbClr val="000000"/>
                </a:solidFill>
                <a:latin typeface="Arial"/>
                <a:cs typeface="Arial"/>
              </a:rPr>
              <a:t>automedicação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Arial"/>
                <a:cs typeface="Arial"/>
              </a:rPr>
              <a:t>sem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Arial"/>
                <a:cs typeface="Arial"/>
              </a:rPr>
              <a:t>orientação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 adequada</a:t>
            </a:r>
            <a:r>
              <a:rPr lang="en-US" sz="2000" baseline="30000">
                <a:solidFill>
                  <a:srgbClr val="000000"/>
                </a:solidFill>
                <a:latin typeface="Arial"/>
                <a:ea typeface="Roboto"/>
                <a:cs typeface="Arial"/>
              </a:rPr>
              <a:t>¹ ²</a:t>
            </a:r>
            <a:r>
              <a:rPr lang="en-US" sz="2000">
                <a:solidFill>
                  <a:srgbClr val="000000"/>
                </a:solidFill>
                <a:latin typeface="Arial"/>
                <a:ea typeface="Roboto"/>
                <a:cs typeface="Roboto"/>
              </a:rPr>
              <a:t>:</a:t>
            </a:r>
            <a:endParaRPr lang="pt-BR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8431E09-33E0-D52F-841D-F962F48E1939}"/>
              </a:ext>
            </a:extLst>
          </p:cNvPr>
          <p:cNvSpPr txBox="1"/>
          <p:nvPr/>
        </p:nvSpPr>
        <p:spPr>
          <a:xfrm>
            <a:off x="106843" y="6119853"/>
            <a:ext cx="8172389" cy="7848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latin typeface="Arial"/>
                <a:ea typeface="+mn-lt"/>
                <a:cs typeface="+mn-lt"/>
              </a:rPr>
              <a:t>2 OINAS, Juha-Pekka; WAZAIFY, Mayyada; LAAKSONEN, Raisa. Preventing the Abuse and Misuse of Over-the-Counter Medicines: a survey of community pharmacists in </a:t>
            </a:r>
            <a:r>
              <a:rPr lang="en-US" sz="1100" err="1">
                <a:latin typeface="Arial"/>
                <a:ea typeface="+mn-lt"/>
                <a:cs typeface="+mn-lt"/>
              </a:rPr>
              <a:t>finland</a:t>
            </a:r>
            <a:r>
              <a:rPr lang="en-US" sz="1100" dirty="0">
                <a:latin typeface="Arial"/>
                <a:ea typeface="+mn-lt"/>
                <a:cs typeface="+mn-lt"/>
              </a:rPr>
              <a:t>. Substance Use &amp; Misuse, [S.L.], v. 59, n. 3, p. 411-420, 9 </a:t>
            </a:r>
            <a:r>
              <a:rPr lang="en-US" sz="1100" err="1">
                <a:latin typeface="Arial"/>
                <a:ea typeface="+mn-lt"/>
                <a:cs typeface="+mn-lt"/>
              </a:rPr>
              <a:t>nov.</a:t>
            </a:r>
            <a:r>
              <a:rPr lang="en-US" sz="1100" dirty="0">
                <a:latin typeface="Arial"/>
                <a:ea typeface="+mn-lt"/>
                <a:cs typeface="+mn-lt"/>
              </a:rPr>
              <a:t> 2023. DOI: http://dx.doi.org/10.1080/10826084.2023.2275564.</a:t>
            </a:r>
            <a:endParaRPr lang="pt-BR" dirty="0"/>
          </a:p>
          <a:p>
            <a:endParaRPr lang="en-US" sz="1200">
              <a:solidFill>
                <a:srgbClr val="FF0000"/>
              </a:solidFill>
              <a:latin typeface="Arial"/>
              <a:ea typeface="+mn-lt"/>
              <a:cs typeface="+mn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D746D35-933D-BBFF-D342-161D333F809A}"/>
              </a:ext>
            </a:extLst>
          </p:cNvPr>
          <p:cNvSpPr txBox="1"/>
          <p:nvPr/>
        </p:nvSpPr>
        <p:spPr>
          <a:xfrm>
            <a:off x="804655" y="3135975"/>
            <a:ext cx="2651760" cy="101566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>
                <a:latin typeface="Arial"/>
                <a:cs typeface="Arial"/>
              </a:rPr>
              <a:t>Paracetamol, ácido acetilsalicílico (AAS) e ibuprofeno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822291B-F411-55BE-5582-A5A0209DC74E}"/>
              </a:ext>
            </a:extLst>
          </p:cNvPr>
          <p:cNvSpPr txBox="1"/>
          <p:nvPr/>
        </p:nvSpPr>
        <p:spPr>
          <a:xfrm>
            <a:off x="4885877" y="3353796"/>
            <a:ext cx="664612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Uso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prolongado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ou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em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 doses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inadequadas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: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risco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 de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reações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adversas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incluindo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1" err="1">
                <a:solidFill>
                  <a:schemeClr val="tx1"/>
                </a:solidFill>
                <a:latin typeface="Arial"/>
                <a:cs typeface="Arial"/>
              </a:rPr>
              <a:t>toxicidade</a:t>
            </a:r>
            <a:r>
              <a:rPr lang="en-US" b="1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1" err="1">
                <a:solidFill>
                  <a:schemeClr val="tx1"/>
                </a:solidFill>
                <a:latin typeface="Arial"/>
                <a:cs typeface="Arial"/>
              </a:rPr>
              <a:t>hepática</a:t>
            </a:r>
            <a:r>
              <a:rPr lang="en-US" b="1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b="1" err="1">
                <a:solidFill>
                  <a:schemeClr val="tx1"/>
                </a:solidFill>
                <a:latin typeface="Arial"/>
                <a:cs typeface="Arial"/>
              </a:rPr>
              <a:t>complicações</a:t>
            </a:r>
            <a:r>
              <a:rPr lang="en-US" b="1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b="1" err="1">
                <a:solidFill>
                  <a:schemeClr val="tx1"/>
                </a:solidFill>
                <a:latin typeface="Arial"/>
                <a:cs typeface="Arial"/>
              </a:rPr>
              <a:t>gastrointestinais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 e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interações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medicamentosas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especialmente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em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pacientes</a:t>
            </a:r>
            <a:r>
              <a:rPr lang="en-US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err="1">
                <a:solidFill>
                  <a:schemeClr val="tx1"/>
                </a:solidFill>
                <a:latin typeface="Arial"/>
                <a:cs typeface="Arial"/>
              </a:rPr>
              <a:t>polimedicados</a:t>
            </a:r>
            <a:endParaRPr lang="pt-BR" err="1">
              <a:solidFill>
                <a:schemeClr val="tx1"/>
              </a:solidFill>
            </a:endParaRPr>
          </a:p>
        </p:txBody>
      </p:sp>
      <p:pic>
        <p:nvPicPr>
          <p:cNvPr id="8" name="Imagem 7" descr="File:Seta direcional.png - Wikimedia Commons">
            <a:extLst>
              <a:ext uri="{FF2B5EF4-FFF2-40B4-BE49-F238E27FC236}">
                <a16:creationId xmlns:a16="http://schemas.microsoft.com/office/drawing/2014/main" id="{9F88DC23-8C5E-0F48-71D1-71E8EC17B4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093" r="-370" b="20299"/>
          <a:stretch>
            <a:fillRect/>
          </a:stretch>
        </p:blipFill>
        <p:spPr>
          <a:xfrm>
            <a:off x="3368344" y="3708258"/>
            <a:ext cx="1614462" cy="53047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13270D2-6A37-27E1-3A7A-86E77149F536}"/>
              </a:ext>
            </a:extLst>
          </p:cNvPr>
          <p:cNvSpPr txBox="1"/>
          <p:nvPr/>
        </p:nvSpPr>
        <p:spPr>
          <a:xfrm>
            <a:off x="804655" y="4241804"/>
            <a:ext cx="265176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i="1">
                <a:latin typeface="Arial"/>
                <a:cs typeface="Arial"/>
              </a:rPr>
              <a:t>Medicamentos altamente consumidos em território nacional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30F6863-9C74-00C5-2A01-4C0DA08CB320}"/>
              </a:ext>
            </a:extLst>
          </p:cNvPr>
          <p:cNvSpPr txBox="1"/>
          <p:nvPr/>
        </p:nvSpPr>
        <p:spPr>
          <a:xfrm>
            <a:off x="109301" y="5729514"/>
            <a:ext cx="11745894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Arial"/>
                <a:ea typeface="+mn-lt"/>
                <a:cs typeface="+mn-lt"/>
              </a:rPr>
              <a:t>1 </a:t>
            </a:r>
            <a:r>
              <a:rPr lang="en-US" sz="1100" err="1">
                <a:latin typeface="Arial"/>
                <a:ea typeface="+mn-lt"/>
                <a:cs typeface="+mn-lt"/>
              </a:rPr>
              <a:t>KARłOWICZ</a:t>
            </a:r>
            <a:r>
              <a:rPr lang="en-US" sz="1100">
                <a:latin typeface="Arial"/>
                <a:ea typeface="+mn-lt"/>
                <a:cs typeface="+mn-lt"/>
              </a:rPr>
              <a:t>-BODALSKA, Katarzyna; SAUER, Natalia; JONDERKO, Laura; WIELA-</a:t>
            </a:r>
            <a:r>
              <a:rPr lang="en-US" sz="1100" err="1">
                <a:latin typeface="Arial"/>
                <a:ea typeface="+mn-lt"/>
                <a:cs typeface="+mn-lt"/>
              </a:rPr>
              <a:t>HOJEńSKA</a:t>
            </a:r>
            <a:r>
              <a:rPr lang="en-US" sz="1100">
                <a:latin typeface="Arial"/>
                <a:ea typeface="+mn-lt"/>
                <a:cs typeface="+mn-lt"/>
              </a:rPr>
              <a:t>, Anna. Over the Counter Pain Medications Used by Adults: a need for pharmacist intervention. International Journal Of Environmental Research And Public Health, [S.L.], v. 20, n. 5, p. 4505, 3 mar. 2023. DOI: http://dx.doi.org/10.3390/ijerph20054505</a:t>
            </a:r>
            <a:endParaRPr lang="pt-BR" sz="1100"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840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BEB4C-6CA9-A4BA-68E4-CD9D1DC6D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B86F00C-822D-3F00-8837-3148ECB7DE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3500" y="6297613"/>
            <a:ext cx="6985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FDE10FEF-2CD0-57B1-7672-D5A45B8FB3ED}"/>
              </a:ext>
            </a:extLst>
          </p:cNvPr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746C3750-A534-D03D-7631-D546A062EC30}"/>
              </a:ext>
            </a:extLst>
          </p:cNvPr>
          <p:cNvSpPr txBox="1"/>
          <p:nvPr/>
        </p:nvSpPr>
        <p:spPr>
          <a:xfrm>
            <a:off x="2198221" y="1799111"/>
            <a:ext cx="905293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>
                <a:latin typeface="Arial"/>
                <a:cs typeface="Arial"/>
              </a:rPr>
              <a:t>A dose </a:t>
            </a:r>
            <a:r>
              <a:rPr lang="en-US" err="1">
                <a:latin typeface="Arial"/>
                <a:cs typeface="Arial"/>
              </a:rPr>
              <a:t>segura</a:t>
            </a:r>
            <a:r>
              <a:rPr lang="en-US">
                <a:latin typeface="Arial"/>
                <a:cs typeface="Arial"/>
              </a:rPr>
              <a:t> de paracetamol para </a:t>
            </a:r>
            <a:r>
              <a:rPr lang="en-US" err="1">
                <a:latin typeface="Arial"/>
                <a:cs typeface="Arial"/>
              </a:rPr>
              <a:t>evitar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hepatotoxicidade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em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b="1" err="1">
                <a:latin typeface="Arial"/>
                <a:cs typeface="Arial"/>
              </a:rPr>
              <a:t>adultos</a:t>
            </a:r>
            <a:r>
              <a:rPr lang="en-US" b="1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é </a:t>
            </a:r>
            <a:r>
              <a:rPr lang="en-US" err="1">
                <a:latin typeface="Arial"/>
                <a:cs typeface="Arial"/>
              </a:rPr>
              <a:t>geralmente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considerada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até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b="1">
                <a:latin typeface="Arial"/>
                <a:cs typeface="Arial"/>
              </a:rPr>
              <a:t>4.000 mg (4 g)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em</a:t>
            </a:r>
            <a:r>
              <a:rPr lang="en-US">
                <a:latin typeface="Arial"/>
                <a:cs typeface="Arial"/>
              </a:rPr>
              <a:t> 24 horas, </a:t>
            </a:r>
            <a:r>
              <a:rPr lang="en-US" err="1">
                <a:latin typeface="Arial"/>
                <a:cs typeface="Arial"/>
              </a:rPr>
              <a:t>conforme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consenso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internacional</a:t>
            </a:r>
            <a:r>
              <a:rPr lang="en-US">
                <a:latin typeface="Arial"/>
                <a:cs typeface="Arial"/>
              </a:rPr>
              <a:t> e </a:t>
            </a:r>
            <a:r>
              <a:rPr lang="en-US" err="1">
                <a:latin typeface="Arial"/>
                <a:ea typeface="+mn-lt"/>
                <a:cs typeface="+mn-lt"/>
              </a:rPr>
              <a:t>diretrizes</a:t>
            </a:r>
            <a:r>
              <a:rPr lang="en-US">
                <a:latin typeface="Arial"/>
                <a:ea typeface="+mn-lt"/>
                <a:cs typeface="+mn-lt"/>
              </a:rPr>
              <a:t> </a:t>
            </a:r>
            <a:r>
              <a:rPr lang="en-US" err="1">
                <a:latin typeface="Arial"/>
                <a:ea typeface="+mn-lt"/>
                <a:cs typeface="+mn-lt"/>
              </a:rPr>
              <a:t>recentes</a:t>
            </a:r>
            <a:r>
              <a:rPr lang="en-US">
                <a:latin typeface="Arial"/>
                <a:ea typeface="+mn-lt"/>
                <a:cs typeface="+mn-lt"/>
              </a:rPr>
              <a:t> ¹ </a:t>
            </a:r>
            <a:endParaRPr lang="en-US">
              <a:latin typeface="Arial"/>
              <a:ea typeface="Roboto"/>
              <a:cs typeface="Roboto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30B7B33-7E1C-A1EE-364F-8CCDEBE5E820}"/>
              </a:ext>
            </a:extLst>
          </p:cNvPr>
          <p:cNvSpPr txBox="1"/>
          <p:nvPr/>
        </p:nvSpPr>
        <p:spPr>
          <a:xfrm>
            <a:off x="-3718" y="5793537"/>
            <a:ext cx="11851741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Arial"/>
                <a:cs typeface="Arial"/>
              </a:rPr>
              <a:t>1 SHINGINA, Alexandra; MUKHTAR, Nizar; WAKIM-FLEMING, </a:t>
            </a:r>
            <a:r>
              <a:rPr lang="en-US" sz="1100" err="1">
                <a:latin typeface="Arial"/>
                <a:cs typeface="Arial"/>
              </a:rPr>
              <a:t>Jamilé</a:t>
            </a:r>
            <a:r>
              <a:rPr lang="en-US" sz="1100">
                <a:latin typeface="Arial"/>
                <a:cs typeface="Arial"/>
              </a:rPr>
              <a:t>; ALQAHTANI, Saleh; WONG, Robert J.; LIMKETKAI, Berkeley N.; LARSON, Anne M.; GRANT, </a:t>
            </a:r>
            <a:r>
              <a:rPr lang="en-US" sz="1100" err="1">
                <a:latin typeface="Arial"/>
                <a:cs typeface="Arial"/>
              </a:rPr>
              <a:t>Lafaine</a:t>
            </a:r>
            <a:r>
              <a:rPr lang="en-US" sz="1100">
                <a:latin typeface="Arial"/>
                <a:cs typeface="Arial"/>
              </a:rPr>
              <a:t>. Acute Liver Failure Guidelines. </a:t>
            </a:r>
            <a:r>
              <a:rPr lang="en-US" sz="1100" b="1">
                <a:latin typeface="Arial"/>
                <a:cs typeface="Arial"/>
              </a:rPr>
              <a:t>American Journal Of Gastroenterology</a:t>
            </a:r>
            <a:r>
              <a:rPr lang="en-US" sz="1100">
                <a:latin typeface="Arial"/>
                <a:cs typeface="Arial"/>
              </a:rPr>
              <a:t>, [S.L.], v. 118, n. 7, p. 1128-1153, 20 mar. 2023. DOI: http://dx.doi.org/10.14309/ajg.0000000000002340.</a:t>
            </a:r>
            <a:endParaRPr lang="en-US" sz="1100"/>
          </a:p>
        </p:txBody>
      </p:sp>
      <p:pic>
        <p:nvPicPr>
          <p:cNvPr id="11" name="Imagem 10" descr="Atenção - ícones de sinais grátis">
            <a:extLst>
              <a:ext uri="{FF2B5EF4-FFF2-40B4-BE49-F238E27FC236}">
                <a16:creationId xmlns:a16="http://schemas.microsoft.com/office/drawing/2014/main" id="{373A7E25-6EA1-AF74-6A66-9498CC295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04" y="1570462"/>
            <a:ext cx="1279899" cy="1208049"/>
          </a:xfrm>
          <a:prstGeom prst="rect">
            <a:avLst/>
          </a:prstGeom>
        </p:spPr>
      </p:pic>
      <p:pic>
        <p:nvPicPr>
          <p:cNvPr id="12" name="Imagem 11" descr="Atenção - ícones de sinais grátis">
            <a:extLst>
              <a:ext uri="{FF2B5EF4-FFF2-40B4-BE49-F238E27FC236}">
                <a16:creationId xmlns:a16="http://schemas.microsoft.com/office/drawing/2014/main" id="{A3904E54-78BC-7EFD-6E90-50D050D7D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562" y="3428175"/>
            <a:ext cx="1279899" cy="120804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56BD93F-CD0D-C1A9-2E15-953798D4BE66}"/>
              </a:ext>
            </a:extLst>
          </p:cNvPr>
          <p:cNvSpPr txBox="1"/>
          <p:nvPr/>
        </p:nvSpPr>
        <p:spPr>
          <a:xfrm>
            <a:off x="903579" y="3770313"/>
            <a:ext cx="923878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>
                <a:latin typeface="Arial"/>
                <a:cs typeface="Arial"/>
              </a:rPr>
              <a:t>Em </a:t>
            </a:r>
            <a:r>
              <a:rPr lang="en-US" err="1">
                <a:latin typeface="Arial"/>
                <a:cs typeface="Arial"/>
              </a:rPr>
              <a:t>crianças</a:t>
            </a:r>
            <a:r>
              <a:rPr lang="en-US">
                <a:latin typeface="Arial"/>
                <a:cs typeface="Arial"/>
              </a:rPr>
              <a:t>, a dose </a:t>
            </a:r>
            <a:r>
              <a:rPr lang="en-US" err="1">
                <a:latin typeface="Arial"/>
                <a:cs typeface="Arial"/>
              </a:rPr>
              <a:t>máxima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recomendada</a:t>
            </a:r>
            <a:r>
              <a:rPr lang="en-US">
                <a:latin typeface="Arial"/>
                <a:cs typeface="Arial"/>
              </a:rPr>
              <a:t> é de </a:t>
            </a:r>
            <a:r>
              <a:rPr lang="en-US" b="1">
                <a:latin typeface="Arial"/>
                <a:cs typeface="Arial"/>
              </a:rPr>
              <a:t>75 mg/kg/</a:t>
            </a:r>
            <a:r>
              <a:rPr lang="en-US" b="1" err="1">
                <a:latin typeface="Arial"/>
                <a:cs typeface="Arial"/>
              </a:rPr>
              <a:t>dia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sendo</a:t>
            </a:r>
            <a:r>
              <a:rPr lang="en-US">
                <a:latin typeface="Arial"/>
                <a:cs typeface="Arial"/>
              </a:rPr>
              <a:t> que doses </a:t>
            </a:r>
            <a:r>
              <a:rPr lang="en-US" err="1">
                <a:latin typeface="Arial"/>
                <a:cs typeface="Arial"/>
              </a:rPr>
              <a:t>acima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desse</a:t>
            </a:r>
            <a:r>
              <a:rPr lang="en-US">
                <a:latin typeface="Arial"/>
                <a:cs typeface="Arial"/>
              </a:rPr>
              <a:t> valor </a:t>
            </a:r>
            <a:r>
              <a:rPr lang="en-US" err="1">
                <a:latin typeface="Arial"/>
                <a:cs typeface="Arial"/>
              </a:rPr>
              <a:t>por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mais</a:t>
            </a:r>
            <a:r>
              <a:rPr lang="en-US">
                <a:latin typeface="Arial"/>
                <a:cs typeface="Arial"/>
              </a:rPr>
              <a:t> de </a:t>
            </a:r>
            <a:r>
              <a:rPr lang="en-US" err="1">
                <a:latin typeface="Arial"/>
                <a:cs typeface="Arial"/>
              </a:rPr>
              <a:t>dois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dias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aumentam</a:t>
            </a:r>
            <a:r>
              <a:rPr lang="en-US">
                <a:latin typeface="Arial"/>
                <a:cs typeface="Arial"/>
              </a:rPr>
              <a:t> o </a:t>
            </a:r>
            <a:r>
              <a:rPr lang="en-US" err="1">
                <a:latin typeface="Arial"/>
                <a:cs typeface="Arial"/>
              </a:rPr>
              <a:t>risco</a:t>
            </a:r>
            <a:r>
              <a:rPr lang="en-US">
                <a:latin typeface="Arial"/>
                <a:cs typeface="Arial"/>
              </a:rPr>
              <a:t> de </a:t>
            </a:r>
            <a:r>
              <a:rPr lang="en-US" err="1">
                <a:latin typeface="Arial"/>
                <a:cs typeface="Arial"/>
              </a:rPr>
              <a:t>lesão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hepática</a:t>
            </a:r>
            <a:r>
              <a:rPr lang="en-US">
                <a:latin typeface="Arial"/>
                <a:cs typeface="Arial"/>
              </a:rPr>
              <a:t> ²</a:t>
            </a:r>
            <a:endParaRPr lang="en-US">
              <a:latin typeface="Arial"/>
              <a:ea typeface="Roboto"/>
              <a:cs typeface="Roboto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1C4873E-12A4-3D7A-85AF-8A6A2BC5372D}"/>
              </a:ext>
            </a:extLst>
          </p:cNvPr>
          <p:cNvSpPr txBox="1"/>
          <p:nvPr/>
        </p:nvSpPr>
        <p:spPr>
          <a:xfrm>
            <a:off x="-3717" y="6176783"/>
            <a:ext cx="8387557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Arial"/>
                <a:ea typeface="+mn-lt"/>
                <a:cs typeface="+mn-lt"/>
              </a:rPr>
              <a:t>2 LAVONAS, Eric J.; REYNOLDS, Kate M.; DART, Richard C.. Therapeutic Acetaminophen Is Not Associated With Liver Injury in Children: a systematic review. </a:t>
            </a:r>
            <a:r>
              <a:rPr lang="en-US" sz="1100" b="1">
                <a:latin typeface="Arial"/>
                <a:ea typeface="+mn-lt"/>
                <a:cs typeface="+mn-lt"/>
              </a:rPr>
              <a:t>Pediatrics</a:t>
            </a:r>
            <a:r>
              <a:rPr lang="en-US" sz="1100">
                <a:latin typeface="Arial"/>
                <a:ea typeface="+mn-lt"/>
                <a:cs typeface="+mn-lt"/>
              </a:rPr>
              <a:t>, [S.L.], v. 126, n. 6, p. 1430-1444, 1 </a:t>
            </a:r>
            <a:r>
              <a:rPr lang="en-US" sz="1100" err="1">
                <a:latin typeface="Arial"/>
                <a:ea typeface="+mn-lt"/>
                <a:cs typeface="+mn-lt"/>
              </a:rPr>
              <a:t>dez</a:t>
            </a:r>
            <a:r>
              <a:rPr lang="en-US" sz="1100">
                <a:latin typeface="Arial"/>
                <a:ea typeface="+mn-lt"/>
                <a:cs typeface="+mn-lt"/>
              </a:rPr>
              <a:t>. 2010. DOI: http://dx.doi.org/10.1542/peds.2009-3352.</a:t>
            </a:r>
            <a:endParaRPr lang="pt-BR" sz="1100">
              <a:latin typeface="Arial"/>
              <a:ea typeface="+mn-lt"/>
              <a:cs typeface="+mn-lt"/>
            </a:endParaRPr>
          </a:p>
        </p:txBody>
      </p:sp>
      <p:sp>
        <p:nvSpPr>
          <p:cNvPr id="14" name="Espaço Reservado para Texto 4">
            <a:extLst>
              <a:ext uri="{FF2B5EF4-FFF2-40B4-BE49-F238E27FC236}">
                <a16:creationId xmlns:a16="http://schemas.microsoft.com/office/drawing/2014/main" id="{B222EDB5-A716-CB2A-7474-7A897EAA7093}"/>
              </a:ext>
            </a:extLst>
          </p:cNvPr>
          <p:cNvSpPr txBox="1">
            <a:spLocks/>
          </p:cNvSpPr>
          <p:nvPr/>
        </p:nvSpPr>
        <p:spPr>
          <a:xfrm>
            <a:off x="1128420" y="135537"/>
            <a:ext cx="8961618" cy="104051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rgbClr val="183EFF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3200">
                <a:latin typeface="Arial"/>
                <a:cs typeface="Arial"/>
              </a:rPr>
              <a:t>Uso inadequado de Medicamentos Isentos de Prescrição (</a:t>
            </a:r>
            <a:r>
              <a:rPr lang="pt-BR" sz="3200" err="1">
                <a:latin typeface="Arial"/>
                <a:cs typeface="Arial"/>
              </a:rPr>
              <a:t>MIPs</a:t>
            </a:r>
            <a:r>
              <a:rPr lang="pt-BR" sz="3200">
                <a:latin typeface="Arial"/>
                <a:cs typeface="Arial"/>
              </a:rPr>
              <a:t>)</a:t>
            </a:r>
            <a:endParaRPr lang="pt-BR" sz="3200" b="0">
              <a:latin typeface="Arial"/>
              <a:cs typeface="Arial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800" b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 b="0">
              <a:solidFill>
                <a:srgbClr val="FF0000"/>
              </a:solidFill>
              <a:latin typeface="Montserrat"/>
            </a:endParaRPr>
          </a:p>
          <a:p>
            <a:pPr algn="just"/>
            <a:endParaRPr lang="pt-BR" sz="1600" b="0">
              <a:solidFill>
                <a:srgbClr val="FF0000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85285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AF249AA-A8AD-A8D1-510B-93CB3C9652C4}"/>
              </a:ext>
            </a:extLst>
          </p:cNvPr>
          <p:cNvSpPr txBox="1">
            <a:spLocks/>
          </p:cNvSpPr>
          <p:nvPr/>
        </p:nvSpPr>
        <p:spPr>
          <a:xfrm>
            <a:off x="805273" y="164014"/>
            <a:ext cx="9567440" cy="106509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t-BR" sz="3200" b="1">
                <a:solidFill>
                  <a:srgbClr val="183EFF"/>
                </a:solidFill>
                <a:latin typeface="Arial"/>
                <a:cs typeface="Arial"/>
              </a:rPr>
              <a:t>Uso inadequado de Medicamentos Isentos de Prescrição (</a:t>
            </a:r>
            <a:r>
              <a:rPr lang="pt-BR" sz="3200" b="1" err="1">
                <a:solidFill>
                  <a:srgbClr val="183EFF"/>
                </a:solidFill>
                <a:latin typeface="Arial"/>
                <a:cs typeface="Arial"/>
              </a:rPr>
              <a:t>MIPs</a:t>
            </a:r>
            <a:r>
              <a:rPr lang="pt-BR" sz="3200" b="1">
                <a:solidFill>
                  <a:srgbClr val="183EFF"/>
                </a:solidFill>
                <a:latin typeface="Arial"/>
                <a:cs typeface="Arial"/>
              </a:rPr>
              <a:t>): exemplo de vida real</a:t>
            </a:r>
          </a:p>
          <a:p>
            <a:pPr marL="0" indent="0" algn="ctr">
              <a:buNone/>
            </a:pPr>
            <a:endParaRPr lang="pt-BR" sz="3500">
              <a:solidFill>
                <a:srgbClr val="183E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</a:pPr>
            <a:endParaRPr lang="pt-BR" sz="1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</a:pPr>
            <a:endParaRPr lang="pt-BR" sz="1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600">
              <a:solidFill>
                <a:srgbClr val="FF0000"/>
              </a:solidFill>
              <a:latin typeface="Montserrat"/>
            </a:endParaRPr>
          </a:p>
          <a:p>
            <a:pPr algn="just"/>
            <a:endParaRPr lang="pt-BR" sz="1600">
              <a:solidFill>
                <a:srgbClr val="FF0000"/>
              </a:solidFill>
              <a:latin typeface="Montserrat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D46CDC8-BDD9-C237-EF71-1BB6623BC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7" y="1831820"/>
            <a:ext cx="2554094" cy="193984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C62C1ED-A1E3-CA11-D3CB-CD707D6E04B0}"/>
              </a:ext>
            </a:extLst>
          </p:cNvPr>
          <p:cNvSpPr txBox="1"/>
          <p:nvPr/>
        </p:nvSpPr>
        <p:spPr>
          <a:xfrm>
            <a:off x="187836" y="3856091"/>
            <a:ext cx="2651760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>
                <a:latin typeface="Arial"/>
                <a:cs typeface="Arial"/>
              </a:rPr>
              <a:t>Paciente adulto com gripe, vai ao supermercado comprar MIPs.</a:t>
            </a:r>
          </a:p>
        </p:txBody>
      </p:sp>
      <p:pic>
        <p:nvPicPr>
          <p:cNvPr id="11" name="Imagem 10" descr="File:Seta direcional.png - Wikimedia Commons">
            <a:extLst>
              <a:ext uri="{FF2B5EF4-FFF2-40B4-BE49-F238E27FC236}">
                <a16:creationId xmlns:a16="http://schemas.microsoft.com/office/drawing/2014/main" id="{05EDA3BD-5249-0C53-7E59-86613D3ED8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093" r="-370" b="20299"/>
          <a:stretch>
            <a:fillRect/>
          </a:stretch>
        </p:blipFill>
        <p:spPr>
          <a:xfrm>
            <a:off x="2240781" y="2694877"/>
            <a:ext cx="1614462" cy="53047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0BA89C0-C531-0F31-C92B-441E811EF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021" y="2215144"/>
            <a:ext cx="566389" cy="62214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097BB34-FB25-5D75-9092-75E0DFD60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51" y="2237213"/>
            <a:ext cx="575681" cy="62214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320A510D-BDAF-423C-ACA6-6A4E6EC5B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697" y="2946942"/>
            <a:ext cx="575682" cy="62214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584C87EF-C53E-9A9E-BDEE-CBEB0030A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134" y="2950428"/>
            <a:ext cx="582652" cy="629116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6C669DAB-C210-56C1-5563-BB5D573DD81D}"/>
              </a:ext>
            </a:extLst>
          </p:cNvPr>
          <p:cNvSpPr txBox="1"/>
          <p:nvPr/>
        </p:nvSpPr>
        <p:spPr>
          <a:xfrm>
            <a:off x="2957056" y="3856091"/>
            <a:ext cx="2661053" cy="19389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>
                <a:latin typeface="Arial"/>
                <a:cs typeface="Arial"/>
              </a:rPr>
              <a:t>Com queixa de dor e febre, adquire </a:t>
            </a:r>
            <a:r>
              <a:rPr lang="pt-BR" sz="2000" b="1">
                <a:latin typeface="Arial"/>
                <a:cs typeface="Arial"/>
              </a:rPr>
              <a:t>paracetamol 750 mg</a:t>
            </a:r>
            <a:r>
              <a:rPr lang="pt-BR" sz="2000">
                <a:latin typeface="Arial"/>
                <a:cs typeface="Arial"/>
              </a:rPr>
              <a:t>. Resolve tomar 4x ao dia, ao consultar a bula.</a:t>
            </a:r>
          </a:p>
        </p:txBody>
      </p:sp>
      <p:pic>
        <p:nvPicPr>
          <p:cNvPr id="23" name="Imagem 22" descr="Design PNG E SVG De Ícone De Doodle De Sinal De Adição Para Camisetas">
            <a:extLst>
              <a:ext uri="{FF2B5EF4-FFF2-40B4-BE49-F238E27FC236}">
                <a16:creationId xmlns:a16="http://schemas.microsoft.com/office/drawing/2014/main" id="{6409DC5A-1D0A-B0FA-A844-BD9ABE12FF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010" y="2456985"/>
            <a:ext cx="782444" cy="754566"/>
          </a:xfrm>
          <a:prstGeom prst="rect">
            <a:avLst/>
          </a:prstGeom>
        </p:spPr>
      </p:pic>
      <p:pic>
        <p:nvPicPr>
          <p:cNvPr id="25" name="Imagem 24" descr="Ícone&#10;&#10;O conteúdo gerado por IA pode estar incorreto.">
            <a:extLst>
              <a:ext uri="{FF2B5EF4-FFF2-40B4-BE49-F238E27FC236}">
                <a16:creationId xmlns:a16="http://schemas.microsoft.com/office/drawing/2014/main" id="{9E6186DA-1481-DD93-67C3-87142762B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6827" y="1992119"/>
            <a:ext cx="904643" cy="858180"/>
          </a:xfrm>
          <a:prstGeom prst="rect">
            <a:avLst/>
          </a:prstGeom>
        </p:spPr>
      </p:pic>
      <p:pic>
        <p:nvPicPr>
          <p:cNvPr id="27" name="Imagem 26" descr="Ícone&#10;&#10;O conteúdo gerado por IA pode estar incorreto.">
            <a:extLst>
              <a:ext uri="{FF2B5EF4-FFF2-40B4-BE49-F238E27FC236}">
                <a16:creationId xmlns:a16="http://schemas.microsoft.com/office/drawing/2014/main" id="{FB760CD1-A28E-02DF-E509-474923F0F4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335" y="1874798"/>
            <a:ext cx="1042175" cy="1079346"/>
          </a:xfrm>
          <a:prstGeom prst="rect">
            <a:avLst/>
          </a:prstGeom>
        </p:spPr>
      </p:pic>
      <p:pic>
        <p:nvPicPr>
          <p:cNvPr id="29" name="Imagem 28" descr="Ícone&#10;&#10;O conteúdo gerado por IA pode estar incorreto.">
            <a:extLst>
              <a:ext uri="{FF2B5EF4-FFF2-40B4-BE49-F238E27FC236}">
                <a16:creationId xmlns:a16="http://schemas.microsoft.com/office/drawing/2014/main" id="{9E533FA2-F8B4-BA66-9687-2A435C1E7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1088" y="2677455"/>
            <a:ext cx="1044033" cy="1081203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E7647E29-D8C6-D6D7-56A0-B890B53274F8}"/>
              </a:ext>
            </a:extLst>
          </p:cNvPr>
          <p:cNvSpPr txBox="1"/>
          <p:nvPr/>
        </p:nvSpPr>
        <p:spPr>
          <a:xfrm>
            <a:off x="5744862" y="3856091"/>
            <a:ext cx="3134979" cy="22467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>
                <a:latin typeface="Arial"/>
                <a:cs typeface="Arial"/>
              </a:rPr>
              <a:t>Resolve complementar a compra, com os famosos "chazinhos" contra gripe. Possuem em cada sachê </a:t>
            </a:r>
            <a:r>
              <a:rPr lang="pt-BR" sz="2000" b="1">
                <a:latin typeface="Arial"/>
                <a:cs typeface="Arial"/>
              </a:rPr>
              <a:t>500 mg de paracetamol</a:t>
            </a:r>
            <a:r>
              <a:rPr lang="pt-BR" sz="2000">
                <a:latin typeface="Arial"/>
                <a:cs typeface="Arial"/>
              </a:rPr>
              <a:t> e decide consumir 3 vezes ao dia. </a:t>
            </a:r>
            <a:endParaRPr lang="pt-BR"/>
          </a:p>
        </p:txBody>
      </p:sp>
      <p:pic>
        <p:nvPicPr>
          <p:cNvPr id="33" name="Imagem 32" descr="PNG e SVG de sinal de igual com fundo transparente para baixar.">
            <a:extLst>
              <a:ext uri="{FF2B5EF4-FFF2-40B4-BE49-F238E27FC236}">
                <a16:creationId xmlns:a16="http://schemas.microsoft.com/office/drawing/2014/main" id="{E435B7E6-E4E9-1B4B-816D-566043D1C1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3390" y="2455367"/>
            <a:ext cx="655585" cy="618413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61D5DD31-B542-D4EA-A149-9A31758D82C0}"/>
              </a:ext>
            </a:extLst>
          </p:cNvPr>
          <p:cNvSpPr txBox="1"/>
          <p:nvPr/>
        </p:nvSpPr>
        <p:spPr>
          <a:xfrm>
            <a:off x="9396885" y="2555116"/>
            <a:ext cx="2112785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>
                <a:latin typeface="Arial"/>
                <a:cs typeface="Arial"/>
              </a:rPr>
              <a:t> 4.500 mg de paracetamol em 24h 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75837AD7-D0F1-3DB9-6106-19B15A1B1CCD}"/>
              </a:ext>
            </a:extLst>
          </p:cNvPr>
          <p:cNvSpPr txBox="1"/>
          <p:nvPr/>
        </p:nvSpPr>
        <p:spPr>
          <a:xfrm>
            <a:off x="9053055" y="3856091"/>
            <a:ext cx="2781857" cy="224676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>
                <a:latin typeface="Arial"/>
                <a:cs typeface="Arial"/>
              </a:rPr>
              <a:t>Em uma compra simples de </a:t>
            </a:r>
            <a:r>
              <a:rPr lang="pt-BR" sz="2000" err="1">
                <a:latin typeface="Arial"/>
                <a:cs typeface="Arial"/>
              </a:rPr>
              <a:t>MIPs</a:t>
            </a:r>
            <a:r>
              <a:rPr lang="pt-BR" sz="2000">
                <a:latin typeface="Arial"/>
                <a:cs typeface="Arial"/>
              </a:rPr>
              <a:t>, sem orientação farmacêutica, </a:t>
            </a:r>
            <a:r>
              <a:rPr lang="pt-BR" sz="2000" b="1">
                <a:latin typeface="Arial"/>
                <a:cs typeface="Arial"/>
              </a:rPr>
              <a:t>atinge a dose tóxica da droga. Danos irreversíveis. Morte.</a:t>
            </a:r>
            <a:endParaRPr lang="pt-BR" b="1"/>
          </a:p>
        </p:txBody>
      </p:sp>
      <p:pic>
        <p:nvPicPr>
          <p:cNvPr id="39" name="Imagem 38" descr="Icone perigo | Canva">
            <a:extLst>
              <a:ext uri="{FF2B5EF4-FFF2-40B4-BE49-F238E27FC236}">
                <a16:creationId xmlns:a16="http://schemas.microsoft.com/office/drawing/2014/main" id="{65A01A0D-7AF4-AD5F-D60A-C1472526A1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3961" y="1598255"/>
            <a:ext cx="1033346" cy="855102"/>
          </a:xfrm>
          <a:prstGeom prst="rect">
            <a:avLst/>
          </a:prstGeom>
        </p:spPr>
      </p:pic>
      <p:sp>
        <p:nvSpPr>
          <p:cNvPr id="41" name="CaixaDeTexto 40">
            <a:extLst>
              <a:ext uri="{FF2B5EF4-FFF2-40B4-BE49-F238E27FC236}">
                <a16:creationId xmlns:a16="http://schemas.microsoft.com/office/drawing/2014/main" id="{01886022-87C5-37A8-1C4F-040B074781EE}"/>
              </a:ext>
            </a:extLst>
          </p:cNvPr>
          <p:cNvSpPr txBox="1"/>
          <p:nvPr/>
        </p:nvSpPr>
        <p:spPr>
          <a:xfrm>
            <a:off x="2726" y="6591265"/>
            <a:ext cx="730950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b="1" err="1">
                <a:latin typeface="Arial"/>
                <a:cs typeface="Arial"/>
              </a:rPr>
              <a:t>Referência</a:t>
            </a:r>
            <a:r>
              <a:rPr lang="en-US" sz="1100" b="1">
                <a:latin typeface="Arial"/>
                <a:cs typeface="Arial"/>
              </a:rPr>
              <a:t>: </a:t>
            </a:r>
            <a:r>
              <a:rPr lang="en-US" sz="1100">
                <a:latin typeface="Arial"/>
                <a:cs typeface="Arial"/>
              </a:rPr>
              <a:t>FDA.</a:t>
            </a:r>
            <a:r>
              <a:rPr lang="en-US" sz="1100" b="1">
                <a:latin typeface="Arial"/>
                <a:cs typeface="Arial"/>
              </a:rPr>
              <a:t> </a:t>
            </a:r>
            <a:r>
              <a:rPr lang="en-US" sz="1100" err="1">
                <a:latin typeface="Arial"/>
                <a:cs typeface="Arial"/>
              </a:rPr>
              <a:t>Disponível</a:t>
            </a:r>
            <a:r>
              <a:rPr lang="en-US" sz="1100">
                <a:latin typeface="Arial"/>
                <a:cs typeface="Arial"/>
              </a:rPr>
              <a:t> </a:t>
            </a:r>
            <a:r>
              <a:rPr lang="en-US" sz="1100" err="1">
                <a:latin typeface="Arial"/>
                <a:cs typeface="Arial"/>
              </a:rPr>
              <a:t>em</a:t>
            </a:r>
            <a:r>
              <a:rPr lang="en-US" sz="1100">
                <a:latin typeface="Arial"/>
                <a:cs typeface="Arial"/>
              </a:rPr>
              <a:t>: &lt;https://www.fda.gov/drugs/information-drug-class/acetaminophen&gt;. </a:t>
            </a:r>
          </a:p>
        </p:txBody>
      </p:sp>
    </p:spTree>
    <p:extLst>
      <p:ext uri="{BB962C8B-B14F-4D97-AF65-F5344CB8AC3E}">
        <p14:creationId xmlns:p14="http://schemas.microsoft.com/office/powerpoint/2010/main" val="11101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AA5A7-ED80-1D89-C1C1-AAC4ED26A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FBD921F-C5DC-C93B-A5AF-13DBB504B3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5290" y="1441992"/>
            <a:ext cx="11424350" cy="3973516"/>
          </a:xfrm>
        </p:spPr>
        <p:txBody>
          <a:bodyPr lIns="91440" tIns="45720" rIns="91440" bIns="45720" anchor="t"/>
          <a:lstStyle/>
          <a:p>
            <a:pPr algn="just">
              <a:lnSpc>
                <a:spcPct val="150000"/>
              </a:lnSpc>
            </a:pPr>
            <a:r>
              <a:rPr lang="pt-BR" sz="2400">
                <a:solidFill>
                  <a:schemeClr val="tx1"/>
                </a:solidFill>
                <a:latin typeface="Arial"/>
                <a:cs typeface="Arial"/>
              </a:rPr>
              <a:t>Comprometimento do Uso Racional de Medicamentos</a:t>
            </a:r>
            <a:r>
              <a:rPr lang="pt-BR" sz="24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pt-BR" sz="240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lang="pt-BR" sz="2400" b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pt-BR" sz="2400">
                <a:solidFill>
                  <a:schemeClr val="tx1"/>
                </a:solidFill>
                <a:latin typeface="Arial"/>
                <a:cs typeface="Arial"/>
              </a:rPr>
              <a:t>riscos para saúde </a:t>
            </a:r>
            <a:endParaRPr lang="pt-BR" sz="2400">
              <a:solidFill>
                <a:schemeClr val="tx1"/>
              </a:solidFill>
              <a:latin typeface="Arial"/>
              <a:ea typeface="Roboto"/>
              <a:cs typeface="Arial"/>
            </a:endParaRPr>
          </a:p>
          <a:p>
            <a:pPr indent="0" algn="just">
              <a:lnSpc>
                <a:spcPct val="150000"/>
              </a:lnSpc>
              <a:buNone/>
            </a:pPr>
            <a:endParaRPr lang="pt-BR" sz="2400">
              <a:solidFill>
                <a:schemeClr val="tx1"/>
              </a:solidFill>
              <a:latin typeface="Arial"/>
              <a:ea typeface="Roboto"/>
              <a:cs typeface="Arial"/>
            </a:endParaRPr>
          </a:p>
          <a:p>
            <a:pPr marL="628650" lvl="1" indent="0" algn="just">
              <a:lnSpc>
                <a:spcPct val="150000"/>
              </a:lnSpc>
              <a:buNone/>
            </a:pPr>
            <a:r>
              <a:rPr lang="pt-BR" sz="1800">
                <a:latin typeface="Arial"/>
                <a:ea typeface="Roboto"/>
                <a:cs typeface="Arial"/>
              </a:rPr>
              <a:t>🔹</a:t>
            </a:r>
            <a:r>
              <a:rPr lang="pt-BR" sz="2000">
                <a:latin typeface="Arial"/>
                <a:ea typeface="Roboto"/>
                <a:cs typeface="Arial"/>
              </a:rPr>
              <a:t>Compromete</a:t>
            </a:r>
            <a:r>
              <a:rPr lang="pt-BR" sz="2000">
                <a:solidFill>
                  <a:srgbClr val="000000"/>
                </a:solidFill>
                <a:latin typeface="Arial"/>
                <a:ea typeface="+mn-lt"/>
                <a:cs typeface="Arial"/>
              </a:rPr>
              <a:t> o eixo estratégico XIII da PNAF (Resolução CNS 338/04), referente à promoção do </a:t>
            </a:r>
            <a:r>
              <a:rPr lang="pt-BR" sz="2000" b="1">
                <a:solidFill>
                  <a:srgbClr val="000000"/>
                </a:solidFill>
                <a:latin typeface="Arial"/>
                <a:ea typeface="+mn-lt"/>
                <a:cs typeface="Arial"/>
              </a:rPr>
              <a:t>uso racional de medicamentos</a:t>
            </a:r>
            <a:r>
              <a:rPr lang="pt-BR" sz="2000">
                <a:solidFill>
                  <a:srgbClr val="000000"/>
                </a:solidFill>
                <a:latin typeface="Arial"/>
                <a:ea typeface="+mn-lt"/>
                <a:cs typeface="Arial"/>
              </a:rPr>
              <a:t>; </a:t>
            </a:r>
            <a:endParaRPr lang="pt-BR">
              <a:latin typeface="Roboto"/>
              <a:ea typeface="+mn-lt"/>
              <a:cs typeface="Roboto"/>
            </a:endParaRPr>
          </a:p>
          <a:p>
            <a:pPr marL="628650" lvl="1" indent="0" algn="just">
              <a:lnSpc>
                <a:spcPct val="150000"/>
              </a:lnSpc>
              <a:buNone/>
            </a:pPr>
            <a:r>
              <a:rPr lang="pt-BR" sz="1800">
                <a:latin typeface="Arial"/>
                <a:ea typeface="+mn-lt"/>
                <a:cs typeface="Arial"/>
              </a:rPr>
              <a:t>🔹 </a:t>
            </a:r>
            <a:r>
              <a:rPr lang="pt-BR" sz="2000" b="0">
                <a:latin typeface="Arial"/>
                <a:ea typeface="+mn-lt"/>
                <a:cs typeface="Arial"/>
              </a:rPr>
              <a:t>Medicamentos, mesmo os isentos de prescrição, apresentam</a:t>
            </a:r>
            <a:r>
              <a:rPr lang="pt-BR" sz="2000" b="1">
                <a:latin typeface="Arial"/>
                <a:ea typeface="+mn-lt"/>
                <a:cs typeface="Arial"/>
              </a:rPr>
              <a:t> riscos intrínsecos</a:t>
            </a:r>
            <a:r>
              <a:rPr lang="pt-BR" sz="2000">
                <a:latin typeface="Arial"/>
                <a:ea typeface="+mn-lt"/>
                <a:cs typeface="Arial"/>
              </a:rPr>
              <a:t>;</a:t>
            </a:r>
          </a:p>
          <a:p>
            <a:pPr marL="628650" lvl="1" indent="0" algn="just">
              <a:lnSpc>
                <a:spcPct val="150000"/>
              </a:lnSpc>
              <a:buNone/>
            </a:pPr>
            <a:r>
              <a:rPr lang="pt-BR" sz="1800">
                <a:latin typeface="Arial"/>
                <a:ea typeface="+mn-lt"/>
                <a:cs typeface="Arial"/>
              </a:rPr>
              <a:t>🔹</a:t>
            </a:r>
            <a:r>
              <a:rPr lang="pt-BR" sz="2000">
                <a:latin typeface="Arial"/>
                <a:ea typeface="+mn-lt"/>
                <a:cs typeface="Arial"/>
              </a:rPr>
              <a:t>A falta de orientação profissional eleva os perigos relacionados à </a:t>
            </a:r>
            <a:r>
              <a:rPr lang="pt-BR" sz="2000" b="1">
                <a:latin typeface="Arial"/>
                <a:ea typeface="+mn-lt"/>
                <a:cs typeface="Arial"/>
              </a:rPr>
              <a:t>automedicação inadequada</a:t>
            </a:r>
            <a:r>
              <a:rPr lang="pt-BR" sz="2000">
                <a:latin typeface="Arial"/>
                <a:ea typeface="+mn-lt"/>
                <a:cs typeface="Arial"/>
              </a:rPr>
              <a:t>, as possíveis</a:t>
            </a:r>
            <a:r>
              <a:rPr lang="pt-BR" sz="2000" b="1">
                <a:latin typeface="Arial"/>
                <a:ea typeface="+mn-lt"/>
                <a:cs typeface="Arial"/>
              </a:rPr>
              <a:t> interações medicamentosas,</a:t>
            </a:r>
            <a:r>
              <a:rPr lang="pt-BR" sz="2000">
                <a:latin typeface="Arial"/>
                <a:ea typeface="+mn-lt"/>
                <a:cs typeface="Arial"/>
              </a:rPr>
              <a:t> </a:t>
            </a:r>
            <a:r>
              <a:rPr lang="pt-BR" sz="2000" b="1">
                <a:latin typeface="Arial"/>
                <a:ea typeface="+mn-lt"/>
                <a:cs typeface="Arial"/>
              </a:rPr>
              <a:t>uso prolongado </a:t>
            </a:r>
            <a:r>
              <a:rPr lang="pt-BR" sz="2000">
                <a:latin typeface="Arial"/>
                <a:ea typeface="+mn-lt"/>
                <a:cs typeface="Arial"/>
              </a:rPr>
              <a:t>ou em </a:t>
            </a:r>
            <a:r>
              <a:rPr lang="pt-BR" sz="2000" b="1">
                <a:latin typeface="Arial"/>
                <a:ea typeface="+mn-lt"/>
                <a:cs typeface="Arial"/>
              </a:rPr>
              <a:t>doses excessivas, intoxicações, agravamento de patologias </a:t>
            </a:r>
            <a:r>
              <a:rPr lang="pt-BR" sz="2000">
                <a:latin typeface="Arial"/>
                <a:ea typeface="+mn-lt"/>
                <a:cs typeface="Arial"/>
              </a:rPr>
              <a:t>e</a:t>
            </a:r>
            <a:r>
              <a:rPr lang="pt-BR" sz="2000" b="1">
                <a:latin typeface="Arial"/>
                <a:ea typeface="+mn-lt"/>
                <a:cs typeface="Arial"/>
              </a:rPr>
              <a:t> mascaramento de sintomas clínicos relevantes.</a:t>
            </a:r>
            <a:endParaRPr lang="pt-BR" sz="2000">
              <a:latin typeface="Arial"/>
              <a:ea typeface="Roboto"/>
              <a:cs typeface="Arial"/>
            </a:endParaRPr>
          </a:p>
          <a:p>
            <a:pPr lvl="1" indent="0" algn="just">
              <a:lnSpc>
                <a:spcPct val="150000"/>
              </a:lnSpc>
              <a:buNone/>
            </a:pPr>
            <a:endParaRPr lang="pt-BR" sz="2000">
              <a:latin typeface="Arial"/>
              <a:ea typeface="Roboto"/>
              <a:cs typeface="Arial"/>
            </a:endParaRPr>
          </a:p>
          <a:p>
            <a:pPr marL="1028700" lvl="1" indent="-342900" algn="just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pt-BR" sz="2400">
              <a:solidFill>
                <a:schemeClr val="tx1"/>
              </a:solidFill>
              <a:latin typeface="Arial"/>
              <a:ea typeface="Roboto"/>
              <a:cs typeface="Arial"/>
            </a:endParaRPr>
          </a:p>
          <a:p>
            <a:pPr lvl="1" algn="just">
              <a:buFont typeface="Courier New" panose="020B0604020202020204" pitchFamily="34" charset="0"/>
              <a:buChar char="o"/>
            </a:pPr>
            <a:endParaRPr lang="pt-BR" sz="240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marL="1028700" lvl="1" indent="-342900" algn="just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pt-BR" sz="240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 marL="285750" indent="-285750" algn="just">
              <a:lnSpc>
                <a:spcPct val="150000"/>
              </a:lnSpc>
              <a:buChar char="•"/>
            </a:pPr>
            <a:endParaRPr lang="pt-BR" sz="240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 marL="1028700" indent="-342900" algn="just">
              <a:buChar char="•"/>
            </a:pPr>
            <a:endParaRPr lang="pt-BR" sz="2400" b="0">
              <a:solidFill>
                <a:srgbClr val="000000"/>
              </a:solidFill>
              <a:latin typeface="Arial"/>
              <a:ea typeface="+mn-lt"/>
              <a:cs typeface="Roboto"/>
            </a:endParaRPr>
          </a:p>
          <a:p>
            <a:pPr marL="685800" algn="just"/>
            <a:endParaRPr lang="pt-BR" sz="2400">
              <a:latin typeface="Arial"/>
              <a:ea typeface="+mn-lt"/>
              <a:cs typeface="Arial"/>
            </a:endParaRPr>
          </a:p>
          <a:p>
            <a:pPr marL="971550" lvl="1" algn="just">
              <a:lnSpc>
                <a:spcPct val="150000"/>
              </a:lnSpc>
              <a:buFont typeface="Courier New" panose="020B0604020202020204" pitchFamily="34" charset="0"/>
              <a:buChar char="o"/>
            </a:pPr>
            <a:endParaRPr lang="pt-BR" sz="1200">
              <a:latin typeface="Arial"/>
              <a:ea typeface="+mn-lt"/>
              <a:cs typeface="Arial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A420F03-FFBF-54EE-4AB4-4E9D600F09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3500" y="6297613"/>
            <a:ext cx="6985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D3949-D325-4C02-B6F3-CA7E3C2E1BD9}" type="slidenum">
              <a:rPr kumimoji="0" lang="pt-BR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5D5087D-4C01-81A8-2F94-E813BA795836}"/>
              </a:ext>
            </a:extLst>
          </p:cNvPr>
          <p:cNvCxnSpPr/>
          <p:nvPr/>
        </p:nvCxnSpPr>
        <p:spPr>
          <a:xfrm>
            <a:off x="11469826" y="6424613"/>
            <a:ext cx="0" cy="92868"/>
          </a:xfrm>
          <a:prstGeom prst="line">
            <a:avLst/>
          </a:prstGeom>
          <a:ln cap="rnd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CE92FB5E-5D3C-A0E6-2514-CE2488AFA7C2}"/>
              </a:ext>
            </a:extLst>
          </p:cNvPr>
          <p:cNvSpPr txBox="1"/>
          <p:nvPr/>
        </p:nvSpPr>
        <p:spPr>
          <a:xfrm>
            <a:off x="1565788" y="349045"/>
            <a:ext cx="850736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3200" b="1">
                <a:solidFill>
                  <a:srgbClr val="183EFF"/>
                </a:solidFill>
                <a:latin typeface="Arial"/>
              </a:rPr>
              <a:t>Impacto do Projeto de Lei 2.158/2023</a:t>
            </a:r>
            <a:r>
              <a:rPr lang="pt-BR" sz="3200">
                <a:latin typeface="Arial"/>
                <a:cs typeface="Arial"/>
              </a:rPr>
              <a:t>​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12462"/>
      </p:ext>
    </p:extLst>
  </p:cSld>
  <p:clrMapOvr>
    <a:masterClrMapping/>
  </p:clrMapOvr>
</p:sld>
</file>

<file path=ppt/theme/theme1.xml><?xml version="1.0" encoding="utf-8"?>
<a:theme xmlns:a="http://schemas.openxmlformats.org/drawingml/2006/main" name="Lâmina de Aber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âmina de Abertura e final">
  <a:themeElements>
    <a:clrScheme name="Personaliza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3F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e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122EA29E04FF542B0D87829BE4628CE" ma:contentTypeVersion="23" ma:contentTypeDescription="Crie um novo documento." ma:contentTypeScope="" ma:versionID="1c29b32df994d9d8f4134948d6beb76d">
  <xsd:schema xmlns:xsd="http://www.w3.org/2001/XMLSchema" xmlns:xs="http://www.w3.org/2001/XMLSchema" xmlns:p="http://schemas.microsoft.com/office/2006/metadata/properties" xmlns:ns2="77745cc4-90c3-4ed9-866a-194c8bea52d4" xmlns:ns3="be95d0c0-2226-43bc-9e3b-26a4b38f8b7c" targetNamespace="http://schemas.microsoft.com/office/2006/metadata/properties" ma:root="true" ma:fieldsID="57973085e69533fd859c8b6d4f19eced" ns2:_="" ns3:_="">
    <xsd:import namespace="77745cc4-90c3-4ed9-866a-194c8bea52d4"/>
    <xsd:import namespace="be95d0c0-2226-43bc-9e3b-26a4b38f8b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745cc4-90c3-4ed9-866a-194c8bea52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08562b07-c12b-440e-8652-dcaac954a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5d0c0-2226-43bc-9e3b-26a4b38f8b7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1c19304-c5d5-41c6-9c53-b98c8c0948ef}" ma:internalName="TaxCatchAll" ma:showField="CatchAllData" ma:web="be95d0c0-2226-43bc-9e3b-26a4b38f8b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95d0c0-2226-43bc-9e3b-26a4b38f8b7c" xsi:nil="true"/>
    <lcf76f155ced4ddcb4097134ff3c332f xmlns="77745cc4-90c3-4ed9-866a-194c8bea52d4">
      <Terms xmlns="http://schemas.microsoft.com/office/infopath/2007/PartnerControls"/>
    </lcf76f155ced4ddcb4097134ff3c332f>
    <SharedWithUsers xmlns="be95d0c0-2226-43bc-9e3b-26a4b38f8b7c">
      <UserInfo>
        <DisplayName>Subcomissão Rename/FTN Owners</DisplayName>
        <AccountId>148</AccountId>
        <AccountType/>
      </UserInfo>
      <UserInfo>
        <DisplayName>Benilson Beloti Barreto</DisplayName>
        <AccountId>36</AccountId>
        <AccountType/>
      </UserInfo>
    </SharedWithUsers>
    <_Flow_SignoffStatus xmlns="77745cc4-90c3-4ed9-866a-194c8bea52d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463FAB-D82D-4092-9A28-D544BA3D2D5F}">
  <ds:schemaRefs>
    <ds:schemaRef ds:uri="77745cc4-90c3-4ed9-866a-194c8bea52d4"/>
    <ds:schemaRef ds:uri="be95d0c0-2226-43bc-9e3b-26a4b38f8b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C879C55-FAD7-4063-915A-C6E452716BA7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be95d0c0-2226-43bc-9e3b-26a4b38f8b7c"/>
    <ds:schemaRef ds:uri="77745cc4-90c3-4ed9-866a-194c8bea52d4"/>
  </ds:schemaRefs>
</ds:datastoreItem>
</file>

<file path=customXml/itemProps3.xml><?xml version="1.0" encoding="utf-8"?>
<ds:datastoreItem xmlns:ds="http://schemas.openxmlformats.org/officeDocument/2006/customXml" ds:itemID="{7BE1799A-5C2C-4C24-A8A5-79924B81C7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2268</Words>
  <Application>Microsoft Office PowerPoint</Application>
  <PresentationFormat>Widescreen</PresentationFormat>
  <Paragraphs>241</Paragraphs>
  <Slides>22</Slides>
  <Notes>5</Notes>
  <HiddenSlides>5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32" baseType="lpstr">
      <vt:lpstr>Montserrat</vt:lpstr>
      <vt:lpstr>Arial</vt:lpstr>
      <vt:lpstr>Calibri</vt:lpstr>
      <vt:lpstr>Calibri Light</vt:lpstr>
      <vt:lpstr>Courier New</vt:lpstr>
      <vt:lpstr>Roboto</vt:lpstr>
      <vt:lpstr>Times New Roman</vt:lpstr>
      <vt:lpstr>Poppins</vt:lpstr>
      <vt:lpstr>Lâmina de Abertura</vt:lpstr>
      <vt:lpstr>Lâmina de Abertura e final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Josué Custódio Fernandes</dc:creator>
  <cp:lastModifiedBy>Rafael Poloni</cp:lastModifiedBy>
  <cp:revision>91</cp:revision>
  <cp:lastPrinted>2021-05-27T13:54:16Z</cp:lastPrinted>
  <dcterms:created xsi:type="dcterms:W3CDTF">2021-05-25T14:48:35Z</dcterms:created>
  <dcterms:modified xsi:type="dcterms:W3CDTF">2025-07-09T14:34:33Z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0x0101008122EA29E04FF542B0D87829BE4628CE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  <property fmtid="{D5CDD505-2E9C-101B-9397-08002B2CF9AE}" pid="10" name="SharedWithUsers">
    <vt:lpwstr>148;#Subcomissão Rename/FTN Owners;#36;#Benilson Beloti Barreto</vt:lpwstr>
  </property>
  <property fmtid="{D5CDD505-2E9C-101B-9397-08002B2CF9AE}" pid="11" name="Order">
    <vt:r8>385000</vt:r8>
  </property>
</Properties>
</file>