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68" r:id="rId2"/>
    <p:sldId id="270" r:id="rId3"/>
    <p:sldId id="976" r:id="rId4"/>
    <p:sldId id="959" r:id="rId5"/>
    <p:sldId id="987" r:id="rId6"/>
    <p:sldId id="988" r:id="rId7"/>
    <p:sldId id="989" r:id="rId8"/>
    <p:sldId id="260" r:id="rId9"/>
    <p:sldId id="975" r:id="rId10"/>
    <p:sldId id="973" r:id="rId11"/>
    <p:sldId id="971" r:id="rId12"/>
    <p:sldId id="974" r:id="rId13"/>
    <p:sldId id="972" r:id="rId14"/>
    <p:sldId id="964" r:id="rId15"/>
    <p:sldId id="981" r:id="rId16"/>
    <p:sldId id="256" r:id="rId17"/>
    <p:sldId id="967" r:id="rId18"/>
    <p:sldId id="977" r:id="rId19"/>
    <p:sldId id="982" r:id="rId20"/>
    <p:sldId id="983" r:id="rId21"/>
    <p:sldId id="991" r:id="rId22"/>
    <p:sldId id="984" r:id="rId23"/>
    <p:sldId id="985" r:id="rId24"/>
    <p:sldId id="953" r:id="rId25"/>
    <p:sldId id="267" r:id="rId26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28"/>
    </p:embeddedFont>
    <p:embeddedFont>
      <p:font typeface="Helvetica Neue" panose="02000503000000020004" pitchFamily="2" charset="0"/>
      <p:regular r:id="rId29"/>
      <p:bold r:id="rId30"/>
      <p:italic r:id="rId31"/>
      <p:boldItalic r:id="rId32"/>
    </p:embeddedFont>
    <p:embeddedFont>
      <p:font typeface="Playfair Display" pitchFamily="2" charset="77"/>
      <p:regular r:id="rId33"/>
      <p:bold r:id="rId34"/>
      <p:italic r:id="rId35"/>
      <p:boldItalic r:id="rId36"/>
    </p:embeddedFont>
    <p:embeddedFont>
      <p:font typeface="Raleway" pitchFamily="2" charset="77"/>
      <p:regular r:id="rId37"/>
      <p:bold r:id="rId38"/>
      <p:italic r:id="rId39"/>
      <p:boldItalic r:id="rId40"/>
    </p:embeddedFont>
    <p:embeddedFont>
      <p:font typeface="Raleway Black" panose="020F0502020204030204" pitchFamily="34" charset="0"/>
      <p:bold r:id="rId41"/>
      <p:italic r:id="rId42"/>
      <p:boldItalic r:id="rId43"/>
    </p:embeddedFont>
    <p:embeddedFont>
      <p:font typeface="Raleway Medium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F47"/>
    <a:srgbClr val="6DCCFB"/>
    <a:srgbClr val="002333"/>
    <a:srgbClr val="6BD593"/>
    <a:srgbClr val="159A9C"/>
    <a:srgbClr val="DE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300EA-C9B0-5C40-9CF0-6D02E113FA31}" v="98" dt="2023-05-01T23:26:4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694"/>
  </p:normalViewPr>
  <p:slideViewPr>
    <p:cSldViewPr snapToGrid="0">
      <p:cViewPr varScale="1">
        <p:scale>
          <a:sx n="156" d="100"/>
          <a:sy n="156" d="100"/>
        </p:scale>
        <p:origin x="872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73" Type="http://customschemas.google.com/relationships/presentationmetadata" Target="metadata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311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539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705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45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67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25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6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027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7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584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5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92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1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27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03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9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0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90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ACFBA985-ADA4-CA06-B079-1E31FFED5136}"/>
              </a:ext>
            </a:extLst>
          </p:cNvPr>
          <p:cNvSpPr txBox="1"/>
          <p:nvPr/>
        </p:nvSpPr>
        <p:spPr>
          <a:xfrm>
            <a:off x="1239223" y="838958"/>
            <a:ext cx="5347854" cy="197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4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$ 604 milhões 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pagamento de obras (creches, escolas e quadras esportivas), mobiliários e equipamentos, transporte escolar e ações de custeio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D50301B3-1662-65BA-93C2-2DB3560DB613}"/>
              </a:ext>
            </a:extLst>
          </p:cNvPr>
          <p:cNvSpPr txBox="1"/>
          <p:nvPr/>
        </p:nvSpPr>
        <p:spPr>
          <a:xfrm>
            <a:off x="2943332" y="3226970"/>
            <a:ext cx="5494085" cy="107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Valor equivalente ao pago durante todo o ano de 2022</a:t>
            </a: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0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9">
            <a:extLst>
              <a:ext uri="{FF2B5EF4-FFF2-40B4-BE49-F238E27FC236}">
                <a16:creationId xmlns:a16="http://schemas.microsoft.com/office/drawing/2014/main" id="{4625FAF5-02B5-8F47-2434-1E76124D5908}"/>
              </a:ext>
            </a:extLst>
          </p:cNvPr>
          <p:cNvSpPr txBox="1"/>
          <p:nvPr/>
        </p:nvSpPr>
        <p:spPr>
          <a:xfrm>
            <a:off x="704057" y="958186"/>
            <a:ext cx="726428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5,5 bilhões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investidos no Programa Nacional de Alimentação Escolar -  PNAE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" name="Google Shape;162;p9">
            <a:extLst>
              <a:ext uri="{FF2B5EF4-FFF2-40B4-BE49-F238E27FC236}">
                <a16:creationId xmlns:a16="http://schemas.microsoft.com/office/drawing/2014/main" id="{8F55CB2E-76F9-2A56-7829-66E5860AD7F5}"/>
              </a:ext>
            </a:extLst>
          </p:cNvPr>
          <p:cNvSpPr txBox="1"/>
          <p:nvPr/>
        </p:nvSpPr>
        <p:spPr>
          <a:xfrm>
            <a:off x="2851265" y="2800350"/>
            <a:ext cx="587635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Reajuste de até </a:t>
            </a: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39%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nos valores per capita com pagamentos já iniciados em março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543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ED019224-F508-3427-D45D-D57BB939F7CE}"/>
              </a:ext>
            </a:extLst>
          </p:cNvPr>
          <p:cNvSpPr txBox="1"/>
          <p:nvPr/>
        </p:nvSpPr>
        <p:spPr>
          <a:xfrm>
            <a:off x="876006" y="700049"/>
            <a:ext cx="6158934" cy="18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4,4 bilhões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Recomposição Orçamentária e Fortalecimento de Universidades e Institutos Federais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7080B433-7838-CA4B-ADBB-8CCBAA8214B2}"/>
              </a:ext>
            </a:extLst>
          </p:cNvPr>
          <p:cNvSpPr txBox="1"/>
          <p:nvPr/>
        </p:nvSpPr>
        <p:spPr>
          <a:xfrm>
            <a:off x="1201587" y="2792086"/>
            <a:ext cx="6158934" cy="18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Mais de </a:t>
            </a: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 bilhão </a:t>
            </a:r>
            <a:r>
              <a:rPr kumimoji="0" lang="pt-BR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aplicado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Aumento de 48% do valor fixo por escola do Programa Dinheiro Direto na Escola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59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6918A543-0368-2F9C-A9A7-7E45B4E6B870}"/>
              </a:ext>
            </a:extLst>
          </p:cNvPr>
          <p:cNvSpPr txBox="1"/>
          <p:nvPr/>
        </p:nvSpPr>
        <p:spPr>
          <a:xfrm>
            <a:off x="1276599" y="3096155"/>
            <a:ext cx="7119256" cy="117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$ 2,38 bilhões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investidos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0D2D34C5-91C2-D43D-55FF-F9E32904766C}"/>
              </a:ext>
            </a:extLst>
          </p:cNvPr>
          <p:cNvSpPr txBox="1"/>
          <p:nvPr/>
        </p:nvSpPr>
        <p:spPr>
          <a:xfrm>
            <a:off x="2439390" y="445807"/>
            <a:ext cx="6158934" cy="187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258 mil bolsistas 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Reajuste e expansão de bolsas de pós-graduação e formação de professores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6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6B802D2-8B75-07B7-95FE-91ECDC59B2C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D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F10CA0-D310-FF72-4533-F3F9D88DBE93}"/>
              </a:ext>
            </a:extLst>
          </p:cNvPr>
          <p:cNvSpPr txBox="1"/>
          <p:nvPr/>
        </p:nvSpPr>
        <p:spPr>
          <a:xfrm>
            <a:off x="707667" y="863590"/>
            <a:ext cx="4365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aleway Medium" pitchFamily="2" charset="0"/>
              </a:rPr>
              <a:t>Novo Ensino Médio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B8D49CD5-C448-B35F-B792-DBCBA68B79C8}"/>
              </a:ext>
            </a:extLst>
          </p:cNvPr>
          <p:cNvSpPr txBox="1"/>
          <p:nvPr/>
        </p:nvSpPr>
        <p:spPr>
          <a:xfrm>
            <a:off x="4031309" y="445459"/>
            <a:ext cx="4802587" cy="147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Portaria nº 399, de 8 de março de 2023, que institui a consulta pública para a avaliação e reestruturação da política nacional de Ensino Médio. </a:t>
            </a:r>
          </a:p>
        </p:txBody>
      </p:sp>
      <p:sp>
        <p:nvSpPr>
          <p:cNvPr id="7" name="Google Shape;137;p6">
            <a:extLst>
              <a:ext uri="{FF2B5EF4-FFF2-40B4-BE49-F238E27FC236}">
                <a16:creationId xmlns:a16="http://schemas.microsoft.com/office/drawing/2014/main" id="{01A1DBCB-62A5-5D0E-3097-199FA622F76B}"/>
              </a:ext>
            </a:extLst>
          </p:cNvPr>
          <p:cNvSpPr txBox="1"/>
          <p:nvPr/>
        </p:nvSpPr>
        <p:spPr>
          <a:xfrm>
            <a:off x="4031310" y="2043949"/>
            <a:ext cx="4802587" cy="236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Realização de audiências, oficinas de trabalho, seminários e pesquisas nacionais juntamente com estudantes, professores e gestores escolares a respeito da experiência de implementação do Novo Ensino Médio nas 27 (vinte e sete) Unidades da Federação. </a:t>
            </a:r>
          </a:p>
        </p:txBody>
      </p:sp>
    </p:spTree>
    <p:extLst>
      <p:ext uri="{BB962C8B-B14F-4D97-AF65-F5344CB8AC3E}">
        <p14:creationId xmlns:p14="http://schemas.microsoft.com/office/powerpoint/2010/main" val="150370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6B802D2-8B75-07B7-95FE-91ECDC59B2C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D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F10CA0-D310-FF72-4533-F3F9D88DBE93}"/>
              </a:ext>
            </a:extLst>
          </p:cNvPr>
          <p:cNvSpPr txBox="1"/>
          <p:nvPr/>
        </p:nvSpPr>
        <p:spPr>
          <a:xfrm>
            <a:off x="5063987" y="706678"/>
            <a:ext cx="3945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 w="6600">
                  <a:solidFill>
                    <a:srgbClr val="2121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12121"/>
                  </a:outerShdw>
                </a:effectLst>
                <a:uLnTx/>
                <a:uFillTx/>
                <a:latin typeface="Raleway Medium" pitchFamily="2" charset="0"/>
                <a:cs typeface="Arial"/>
                <a:sym typeface="Arial"/>
              </a:rPr>
              <a:t>Políticas Integradas de Proteção do Ambiente Escolar</a:t>
            </a:r>
          </a:p>
        </p:txBody>
      </p:sp>
      <p:sp>
        <p:nvSpPr>
          <p:cNvPr id="7" name="Google Shape;137;p6">
            <a:extLst>
              <a:ext uri="{FF2B5EF4-FFF2-40B4-BE49-F238E27FC236}">
                <a16:creationId xmlns:a16="http://schemas.microsoft.com/office/drawing/2014/main" id="{01A1DBCB-62A5-5D0E-3097-199FA622F76B}"/>
              </a:ext>
            </a:extLst>
          </p:cNvPr>
          <p:cNvSpPr txBox="1"/>
          <p:nvPr/>
        </p:nvSpPr>
        <p:spPr>
          <a:xfrm>
            <a:off x="261400" y="283851"/>
            <a:ext cx="4671887" cy="2768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Instauração do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Grupo de Trabalho </a:t>
            </a:r>
            <a:r>
              <a:rPr kumimoji="0" lang="pt-BR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Interministerial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Elaboração de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recomendações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 início da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formação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para implementação das medidas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3,115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para ações de segurança e implantação dos núcleos de apoio psicossocial nas escolas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250 milhões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investidos pelo Ministério da Justiça e Segurança Pública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03B4DC0-06FE-6DC6-BB1E-02DD2F01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" y="3373217"/>
            <a:ext cx="1173415" cy="1624728"/>
          </a:xfrm>
          <a:prstGeom prst="rect">
            <a:avLst/>
          </a:prstGeom>
        </p:spPr>
      </p:pic>
      <p:pic>
        <p:nvPicPr>
          <p:cNvPr id="6" name="Imagem 5" descr="Linha do tempo&#10;&#10;Descrição gerada automaticamente">
            <a:extLst>
              <a:ext uri="{FF2B5EF4-FFF2-40B4-BE49-F238E27FC236}">
                <a16:creationId xmlns:a16="http://schemas.microsoft.com/office/drawing/2014/main" id="{8BB9D8AA-1752-D598-8C4C-900510DD4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698" y="3360214"/>
            <a:ext cx="2842110" cy="1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252179" y="1606795"/>
            <a:ext cx="4195129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Brasil do Futuro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14;p3">
            <a:extLst>
              <a:ext uri="{FF2B5EF4-FFF2-40B4-BE49-F238E27FC236}">
                <a16:creationId xmlns:a16="http://schemas.microsoft.com/office/drawing/2014/main" id="{B033777B-F7EA-A00F-6F19-FDE8B9487DBA}"/>
              </a:ext>
            </a:extLst>
          </p:cNvPr>
          <p:cNvSpPr txBox="1"/>
          <p:nvPr/>
        </p:nvSpPr>
        <p:spPr>
          <a:xfrm>
            <a:off x="252179" y="3268758"/>
            <a:ext cx="3486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Perspectivas de uma agenda para a política pública de educação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62575D-F579-B1F6-7301-6738448880A2}"/>
              </a:ext>
            </a:extLst>
          </p:cNvPr>
          <p:cNvSpPr/>
          <p:nvPr/>
        </p:nvSpPr>
        <p:spPr>
          <a:xfrm>
            <a:off x="1" y="0"/>
            <a:ext cx="3033655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900" dirty="0">
              <a:latin typeface="Raleway Medium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3033655" y="0"/>
            <a:ext cx="307669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6110344" y="0"/>
            <a:ext cx="3033655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 descr="Escola estrutura de tópicos">
            <a:extLst>
              <a:ext uri="{FF2B5EF4-FFF2-40B4-BE49-F238E27FC236}">
                <a16:creationId xmlns:a16="http://schemas.microsoft.com/office/drawing/2014/main" id="{A89843DF-61F6-9867-1E9A-B468CE0C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6768" y="1334576"/>
            <a:ext cx="2210463" cy="2210463"/>
          </a:xfrm>
          <a:prstGeom prst="rect">
            <a:avLst/>
          </a:prstGeom>
        </p:spPr>
      </p:pic>
      <p:pic>
        <p:nvPicPr>
          <p:cNvPr id="15" name="Gráfico 14" descr="Idioma de aprendizagem remota estrutura de tópicos">
            <a:extLst>
              <a:ext uri="{FF2B5EF4-FFF2-40B4-BE49-F238E27FC236}">
                <a16:creationId xmlns:a16="http://schemas.microsoft.com/office/drawing/2014/main" id="{9BFAE919-9DC8-803A-559C-C5F22A79C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3778" y="1641695"/>
            <a:ext cx="1949940" cy="1949940"/>
          </a:xfrm>
          <a:prstGeom prst="rect">
            <a:avLst/>
          </a:prstGeom>
        </p:spPr>
      </p:pic>
      <p:pic>
        <p:nvPicPr>
          <p:cNvPr id="21" name="Gráfico 20" descr="Livro aberto estrutura de tópicos">
            <a:extLst>
              <a:ext uri="{FF2B5EF4-FFF2-40B4-BE49-F238E27FC236}">
                <a16:creationId xmlns:a16="http://schemas.microsoft.com/office/drawing/2014/main" id="{919A5F59-9E6D-ECFC-38EC-5F95B194F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231" y="1754884"/>
            <a:ext cx="1892411" cy="18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62575D-F579-B1F6-7301-6738448880A2}"/>
              </a:ext>
            </a:extLst>
          </p:cNvPr>
          <p:cNvSpPr/>
          <p:nvPr/>
        </p:nvSpPr>
        <p:spPr>
          <a:xfrm>
            <a:off x="0" y="0"/>
            <a:ext cx="698709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9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6987093" y="0"/>
            <a:ext cx="110803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8035963" y="0"/>
            <a:ext cx="1108036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46C22E3-7037-FAE6-398F-242AA10D8761}"/>
              </a:ext>
            </a:extLst>
          </p:cNvPr>
          <p:cNvSpPr txBox="1"/>
          <p:nvPr/>
        </p:nvSpPr>
        <p:spPr>
          <a:xfrm>
            <a:off x="2701962" y="1743006"/>
            <a:ext cx="4191058" cy="308843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499"/>
              </a:lnSpc>
              <a:spcBef>
                <a:spcPts val="43"/>
              </a:spcBef>
            </a:pPr>
            <a:r>
              <a:rPr sz="1800" b="1" dirty="0" err="1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Em</a:t>
            </a:r>
            <a:r>
              <a:rPr sz="1800" b="1" spc="-5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2021,</a:t>
            </a:r>
            <a:r>
              <a:rPr sz="1800" b="1" spc="-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2,8</a:t>
            </a:r>
            <a:r>
              <a:rPr sz="1800" b="1" spc="-200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93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milhões</a:t>
            </a:r>
            <a:r>
              <a:rPr sz="1800" b="1" spc="-146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1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de </a:t>
            </a:r>
            <a:r>
              <a:rPr sz="1800" b="1" dirty="0" err="1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crianças</a:t>
            </a:r>
            <a:r>
              <a:rPr sz="1800" b="1" spc="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concluíram</a:t>
            </a:r>
            <a:r>
              <a:rPr lang="pt-BR" sz="1800" b="1" spc="-5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o</a:t>
            </a:r>
            <a:r>
              <a:rPr sz="1800" b="1" spc="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2º</a:t>
            </a:r>
            <a:r>
              <a:rPr sz="1800" b="1" spc="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ano</a:t>
            </a:r>
            <a:r>
              <a:rPr sz="1800" b="1" spc="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do</a:t>
            </a:r>
            <a:r>
              <a:rPr sz="1800" b="1" spc="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Ensino Fundamental.</a:t>
            </a:r>
            <a:endParaRPr sz="1800" b="1" dirty="0">
              <a:latin typeface="Raleway Medium" pitchFamily="2" charset="0"/>
              <a:cs typeface="Arial" panose="020B0604020202020204" pitchFamily="34" charset="0"/>
            </a:endParaRPr>
          </a:p>
          <a:p>
            <a:pPr marL="5776" marR="164326">
              <a:lnSpc>
                <a:spcPct val="100499"/>
              </a:lnSpc>
              <a:spcBef>
                <a:spcPts val="2251"/>
              </a:spcBef>
            </a:pP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Deste</a:t>
            </a:r>
            <a:r>
              <a:rPr sz="1800" b="1" spc="-39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total,</a:t>
            </a:r>
            <a:r>
              <a:rPr sz="1800" b="1" spc="-32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cerca de 1,</a:t>
            </a:r>
            <a:r>
              <a:rPr lang="pt-BR"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7</a:t>
            </a:r>
            <a:r>
              <a:rPr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 milhão (</a:t>
            </a:r>
            <a:r>
              <a:rPr sz="1800" b="1" spc="-107" dirty="0" err="1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ou</a:t>
            </a:r>
            <a:r>
              <a:rPr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lang="pt-BR"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61,3</a:t>
            </a:r>
            <a:r>
              <a:rPr sz="1800" b="1" spc="-107" dirty="0">
                <a:solidFill>
                  <a:srgbClr val="FFCE00"/>
                </a:solidFill>
                <a:latin typeface="Raleway Medium" pitchFamily="2" charset="0"/>
                <a:cs typeface="Arial" panose="020B0604020202020204" pitchFamily="34" charset="0"/>
              </a:rPr>
              <a:t>%)</a:t>
            </a:r>
            <a:r>
              <a:rPr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apresenta baixo desempenho em língua portuguesa no SAEB.</a:t>
            </a:r>
            <a:endParaRPr lang="pt-BR" sz="1800" b="1" spc="-5" dirty="0">
              <a:solidFill>
                <a:srgbClr val="FFFFFF"/>
              </a:solidFill>
              <a:latin typeface="Raleway Medium" pitchFamily="2" charset="0"/>
              <a:cs typeface="Arial" panose="020B0604020202020204" pitchFamily="34" charset="0"/>
            </a:endParaRPr>
          </a:p>
          <a:p>
            <a:pPr marL="5776" marR="164326">
              <a:lnSpc>
                <a:spcPct val="100499"/>
              </a:lnSpc>
              <a:spcBef>
                <a:spcPts val="2251"/>
              </a:spcBef>
            </a:pPr>
            <a:r>
              <a:rPr lang="pt-BR" sz="1800" b="1" spc="-5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De cada 10 crianças, apenas cerca de 4 concluíram o 2º ano alfabetizadas. </a:t>
            </a:r>
            <a:endParaRPr sz="1800" b="1" dirty="0">
              <a:latin typeface="Raleway Medium" pitchFamily="2" charset="0"/>
              <a:cs typeface="Arial" panose="020B0604020202020204" pitchFamily="34" charset="0"/>
            </a:endParaRPr>
          </a:p>
        </p:txBody>
      </p:sp>
      <p:pic>
        <p:nvPicPr>
          <p:cNvPr id="13" name="Gráfico 12" descr="Livro aberto estrutura de tópicos">
            <a:extLst>
              <a:ext uri="{FF2B5EF4-FFF2-40B4-BE49-F238E27FC236}">
                <a16:creationId xmlns:a16="http://schemas.microsoft.com/office/drawing/2014/main" id="{FE72E599-8A52-EE66-9154-8CA361FAE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27884">
            <a:off x="430427" y="2710180"/>
            <a:ext cx="1892411" cy="2091634"/>
          </a:xfrm>
          <a:prstGeom prst="rect">
            <a:avLst/>
          </a:prstGeom>
        </p:spPr>
      </p:pic>
      <p:pic>
        <p:nvPicPr>
          <p:cNvPr id="14" name="Gráfico 13" descr="Escola estrutura de tópicos">
            <a:extLst>
              <a:ext uri="{FF2B5EF4-FFF2-40B4-BE49-F238E27FC236}">
                <a16:creationId xmlns:a16="http://schemas.microsoft.com/office/drawing/2014/main" id="{E7162C6F-936C-8593-F5AB-046EC76E8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1999" y="2017750"/>
            <a:ext cx="979057" cy="979057"/>
          </a:xfrm>
          <a:prstGeom prst="rect">
            <a:avLst/>
          </a:prstGeom>
        </p:spPr>
      </p:pic>
      <p:pic>
        <p:nvPicPr>
          <p:cNvPr id="15" name="Gráfico 14" descr="Idioma de aprendizagem remota estrutura de tópicos">
            <a:extLst>
              <a:ext uri="{FF2B5EF4-FFF2-40B4-BE49-F238E27FC236}">
                <a16:creationId xmlns:a16="http://schemas.microsoft.com/office/drawing/2014/main" id="{5E6C770C-F273-99F2-A48E-C9E641B8B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671" y="2126622"/>
            <a:ext cx="890255" cy="890255"/>
          </a:xfrm>
          <a:prstGeom prst="rect">
            <a:avLst/>
          </a:prstGeom>
        </p:spPr>
      </p:pic>
      <p:sp>
        <p:nvSpPr>
          <p:cNvPr id="5" name="Google Shape;113;p3">
            <a:extLst>
              <a:ext uri="{FF2B5EF4-FFF2-40B4-BE49-F238E27FC236}">
                <a16:creationId xmlns:a16="http://schemas.microsoft.com/office/drawing/2014/main" id="{B53BF9F2-3586-2831-C5EC-5AD5C1734F08}"/>
              </a:ext>
            </a:extLst>
          </p:cNvPr>
          <p:cNvSpPr txBox="1"/>
          <p:nvPr/>
        </p:nvSpPr>
        <p:spPr>
          <a:xfrm>
            <a:off x="486116" y="363687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Alfabetização</a:t>
            </a:r>
          </a:p>
        </p:txBody>
      </p:sp>
    </p:spTree>
    <p:extLst>
      <p:ext uri="{BB962C8B-B14F-4D97-AF65-F5344CB8AC3E}">
        <p14:creationId xmlns:p14="http://schemas.microsoft.com/office/powerpoint/2010/main" val="1340289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62575D-F579-B1F6-7301-6738448880A2}"/>
              </a:ext>
            </a:extLst>
          </p:cNvPr>
          <p:cNvSpPr/>
          <p:nvPr/>
        </p:nvSpPr>
        <p:spPr>
          <a:xfrm>
            <a:off x="0" y="3814"/>
            <a:ext cx="698709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9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6987093" y="0"/>
            <a:ext cx="110803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8035963" y="0"/>
            <a:ext cx="1108036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Gráfico 12" descr="Livro aberto estrutura de tópicos">
            <a:extLst>
              <a:ext uri="{FF2B5EF4-FFF2-40B4-BE49-F238E27FC236}">
                <a16:creationId xmlns:a16="http://schemas.microsoft.com/office/drawing/2014/main" id="{FE72E599-8A52-EE66-9154-8CA361FAE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27884">
            <a:off x="430427" y="2710180"/>
            <a:ext cx="1892411" cy="2091634"/>
          </a:xfrm>
          <a:prstGeom prst="rect">
            <a:avLst/>
          </a:prstGeom>
        </p:spPr>
      </p:pic>
      <p:pic>
        <p:nvPicPr>
          <p:cNvPr id="15" name="Gráfico 14" descr="Escola estrutura de tópicos">
            <a:extLst>
              <a:ext uri="{FF2B5EF4-FFF2-40B4-BE49-F238E27FC236}">
                <a16:creationId xmlns:a16="http://schemas.microsoft.com/office/drawing/2014/main" id="{EA98E98F-B2C5-A978-84E1-164CD2E8C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1999" y="2017750"/>
            <a:ext cx="979057" cy="979057"/>
          </a:xfrm>
          <a:prstGeom prst="rect">
            <a:avLst/>
          </a:prstGeom>
        </p:spPr>
      </p:pic>
      <p:pic>
        <p:nvPicPr>
          <p:cNvPr id="16" name="Gráfico 15" descr="Idioma de aprendizagem remota estrutura de tópicos">
            <a:extLst>
              <a:ext uri="{FF2B5EF4-FFF2-40B4-BE49-F238E27FC236}">
                <a16:creationId xmlns:a16="http://schemas.microsoft.com/office/drawing/2014/main" id="{D470A5D6-C679-EEC5-0362-2EA06D1DB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9671" y="2126622"/>
            <a:ext cx="890255" cy="890255"/>
          </a:xfrm>
          <a:prstGeom prst="rect">
            <a:avLst/>
          </a:prstGeom>
        </p:spPr>
      </p:pic>
      <p:sp>
        <p:nvSpPr>
          <p:cNvPr id="5" name="Google Shape;113;p3">
            <a:extLst>
              <a:ext uri="{FF2B5EF4-FFF2-40B4-BE49-F238E27FC236}">
                <a16:creationId xmlns:a16="http://schemas.microsoft.com/office/drawing/2014/main" id="{66C10D49-EBC8-201D-1572-B70A0BA3C91E}"/>
              </a:ext>
            </a:extLst>
          </p:cNvPr>
          <p:cNvSpPr txBox="1"/>
          <p:nvPr/>
        </p:nvSpPr>
        <p:spPr>
          <a:xfrm>
            <a:off x="486116" y="363687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Alfabetização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8B775E-D061-24C5-9016-B08780AC1448}"/>
              </a:ext>
            </a:extLst>
          </p:cNvPr>
          <p:cNvGrpSpPr/>
          <p:nvPr/>
        </p:nvGrpSpPr>
        <p:grpSpPr>
          <a:xfrm>
            <a:off x="2605005" y="1538735"/>
            <a:ext cx="4212367" cy="2916144"/>
            <a:chOff x="2705669" y="2373331"/>
            <a:chExt cx="6386603" cy="3512704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180BBC37-20E7-82D8-98CC-75E1067BD70F}"/>
                </a:ext>
              </a:extLst>
            </p:cNvPr>
            <p:cNvSpPr/>
            <p:nvPr/>
          </p:nvSpPr>
          <p:spPr>
            <a:xfrm>
              <a:off x="4889340" y="2373331"/>
              <a:ext cx="1692359" cy="3512704"/>
            </a:xfrm>
            <a:custGeom>
              <a:avLst/>
              <a:gdLst/>
              <a:ahLst/>
              <a:cxnLst/>
              <a:rect l="l" t="t" r="r" b="b"/>
              <a:pathLst>
                <a:path w="2790825" h="7591425">
                  <a:moveTo>
                    <a:pt x="2790490" y="209417"/>
                  </a:moveTo>
                  <a:lnTo>
                    <a:pt x="2784960" y="161399"/>
                  </a:lnTo>
                  <a:lnTo>
                    <a:pt x="2769206" y="117319"/>
                  </a:lnTo>
                  <a:lnTo>
                    <a:pt x="2744485" y="78436"/>
                  </a:lnTo>
                  <a:lnTo>
                    <a:pt x="2712054" y="46005"/>
                  </a:lnTo>
                  <a:lnTo>
                    <a:pt x="2673171" y="21284"/>
                  </a:lnTo>
                  <a:lnTo>
                    <a:pt x="2629091" y="5530"/>
                  </a:lnTo>
                  <a:lnTo>
                    <a:pt x="2581073" y="0"/>
                  </a:lnTo>
                  <a:lnTo>
                    <a:pt x="209417" y="0"/>
                  </a:ln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7381974"/>
                  </a:lnTo>
                  <a:lnTo>
                    <a:pt x="5530" y="7429992"/>
                  </a:lnTo>
                  <a:lnTo>
                    <a:pt x="21284" y="7474072"/>
                  </a:lnTo>
                  <a:lnTo>
                    <a:pt x="46005" y="7512955"/>
                  </a:lnTo>
                  <a:lnTo>
                    <a:pt x="78436" y="7545386"/>
                  </a:lnTo>
                  <a:lnTo>
                    <a:pt x="117319" y="7570106"/>
                  </a:lnTo>
                  <a:lnTo>
                    <a:pt x="161399" y="7585861"/>
                  </a:lnTo>
                  <a:lnTo>
                    <a:pt x="209417" y="7591391"/>
                  </a:lnTo>
                  <a:lnTo>
                    <a:pt x="2581073" y="7591391"/>
                  </a:lnTo>
                  <a:lnTo>
                    <a:pt x="2629091" y="7585861"/>
                  </a:lnTo>
                  <a:lnTo>
                    <a:pt x="2673171" y="7570106"/>
                  </a:lnTo>
                  <a:lnTo>
                    <a:pt x="2712054" y="7545386"/>
                  </a:lnTo>
                  <a:lnTo>
                    <a:pt x="2744485" y="7512955"/>
                  </a:lnTo>
                  <a:lnTo>
                    <a:pt x="2769206" y="7474072"/>
                  </a:lnTo>
                  <a:lnTo>
                    <a:pt x="2784960" y="7429992"/>
                  </a:lnTo>
                  <a:lnTo>
                    <a:pt x="2790490" y="7381974"/>
                  </a:lnTo>
                  <a:lnTo>
                    <a:pt x="2790490" y="209417"/>
                  </a:lnTo>
                  <a:close/>
                </a:path>
              </a:pathLst>
            </a:custGeom>
            <a:ln w="10470">
              <a:solidFill>
                <a:srgbClr val="98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CCB2479-2F4F-C050-450B-C0D9CE0CC257}"/>
                </a:ext>
              </a:extLst>
            </p:cNvPr>
            <p:cNvSpPr txBox="1"/>
            <p:nvPr/>
          </p:nvSpPr>
          <p:spPr>
            <a:xfrm>
              <a:off x="2844202" y="2712114"/>
              <a:ext cx="1734715" cy="5606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316" marR="3081" indent="-5776" algn="ctr">
                <a:lnSpc>
                  <a:spcPct val="101000"/>
                </a:lnSpc>
                <a:spcBef>
                  <a:spcPts val="58"/>
                </a:spcBef>
              </a:pPr>
              <a:r>
                <a:rPr sz="1000" b="1" spc="-97" dirty="0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Educação</a:t>
              </a:r>
              <a:r>
                <a:rPr sz="1000" b="1" spc="-133" dirty="0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 </a:t>
              </a:r>
              <a:r>
                <a:rPr sz="1000" b="1" spc="-6" dirty="0" err="1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Infantil</a:t>
              </a:r>
              <a:r>
                <a:rPr sz="1000" b="1" spc="-6" dirty="0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 </a:t>
              </a:r>
              <a:r>
                <a:rPr lang="pt-BR" sz="1000" spc="-6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Oralidade, Leitura e Escrita</a:t>
              </a:r>
              <a:endParaRPr sz="1000" dirty="0">
                <a:solidFill>
                  <a:schemeClr val="bg1"/>
                </a:solidFill>
                <a:latin typeface="Raleway" pitchFamily="2" charset="77"/>
                <a:cs typeface="Rawline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2311EE24-1E2B-679A-CFC9-F383135A8951}"/>
                </a:ext>
              </a:extLst>
            </p:cNvPr>
            <p:cNvSpPr txBox="1"/>
            <p:nvPr/>
          </p:nvSpPr>
          <p:spPr>
            <a:xfrm>
              <a:off x="6453114" y="2633926"/>
              <a:ext cx="2639158" cy="763353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167888" marR="164422" algn="ctr">
                <a:lnSpc>
                  <a:spcPct val="101000"/>
                </a:lnSpc>
                <a:spcBef>
                  <a:spcPts val="58"/>
                </a:spcBef>
              </a:pPr>
              <a:r>
                <a:rPr lang="en-US" sz="1000" b="1" spc="-61" dirty="0" err="1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Complementar</a:t>
              </a:r>
              <a:endParaRPr lang="en-US" sz="1000" b="1" dirty="0">
                <a:solidFill>
                  <a:schemeClr val="bg1"/>
                </a:solidFill>
                <a:latin typeface="Raleway" pitchFamily="2" charset="77"/>
                <a:cs typeface="Rawline"/>
              </a:endParaRPr>
            </a:p>
            <a:p>
              <a:pPr marL="167888" marR="164422" algn="ctr">
                <a:lnSpc>
                  <a:spcPct val="101000"/>
                </a:lnSpc>
                <a:spcBef>
                  <a:spcPts val="58"/>
                </a:spcBef>
              </a:pPr>
              <a:r>
                <a:rPr sz="1000" dirty="0" err="1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Consolidar</a:t>
              </a:r>
              <a:r>
                <a:rPr sz="1000" spc="-36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lang="en-US" sz="1000" spc="-36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e</a:t>
              </a:r>
              <a:r>
                <a:rPr sz="1000" spc="-12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dirty="0" err="1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alfabetizar</a:t>
              </a:r>
              <a:r>
                <a:rPr sz="1000" spc="-39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dirty="0" err="1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crianças</a:t>
              </a:r>
              <a:r>
                <a:rPr sz="1000" spc="-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que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15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não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se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6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alfabetizaram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no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2º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15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ano</a:t>
              </a:r>
              <a:endParaRPr sz="1000" dirty="0">
                <a:solidFill>
                  <a:schemeClr val="bg1"/>
                </a:solidFill>
                <a:latin typeface="Raleway" pitchFamily="2" charset="77"/>
                <a:cs typeface="Rawline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4C5DEC89-33F9-C84E-FBA4-18425F6BB29C}"/>
                </a:ext>
              </a:extLst>
            </p:cNvPr>
            <p:cNvSpPr txBox="1"/>
            <p:nvPr/>
          </p:nvSpPr>
          <p:spPr>
            <a:xfrm>
              <a:off x="4903019" y="2608373"/>
              <a:ext cx="1692359" cy="768166"/>
            </a:xfrm>
            <a:prstGeom prst="rect">
              <a:avLst/>
            </a:prstGeom>
          </p:spPr>
          <p:txBody>
            <a:bodyPr vert="horz" wrap="square" lIns="0" tIns="9242" rIns="0" bIns="0" rtlCol="0">
              <a:spAutoFit/>
            </a:bodyPr>
            <a:lstStyle/>
            <a:p>
              <a:pPr algn="ctr">
                <a:spcBef>
                  <a:spcPts val="73"/>
                </a:spcBef>
              </a:pPr>
              <a:r>
                <a:rPr sz="1000" b="1" spc="-12" dirty="0" err="1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F</a:t>
              </a:r>
              <a:r>
                <a:rPr lang="en-US" sz="1000" b="1" spc="-12" dirty="0" err="1">
                  <a:solidFill>
                    <a:schemeClr val="bg1"/>
                  </a:solidFill>
                  <a:latin typeface="Raleway" pitchFamily="2" charset="77"/>
                  <a:cs typeface="Arial Black"/>
                </a:rPr>
                <a:t>oco</a:t>
              </a:r>
              <a:endParaRPr sz="1000" b="1" dirty="0">
                <a:solidFill>
                  <a:schemeClr val="bg1"/>
                </a:solidFill>
                <a:latin typeface="Raleway" pitchFamily="2" charset="77"/>
                <a:cs typeface="Arial Black"/>
              </a:endParaRPr>
            </a:p>
            <a:p>
              <a:pPr marL="7316" marR="3081" indent="-385" algn="ctr">
                <a:spcBef>
                  <a:spcPts val="61"/>
                </a:spcBef>
              </a:pP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Alfabetizar</a:t>
              </a:r>
              <a:r>
                <a:rPr sz="1000" spc="-49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15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na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idade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6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prevista </a:t>
              </a:r>
              <a:r>
                <a:rPr sz="1000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na</a:t>
              </a:r>
              <a:r>
                <a:rPr sz="1000" spc="3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 </a:t>
              </a:r>
              <a:r>
                <a:rPr sz="1000" spc="-12" dirty="0">
                  <a:solidFill>
                    <a:schemeClr val="bg1"/>
                  </a:solidFill>
                  <a:latin typeface="Raleway" pitchFamily="2" charset="77"/>
                  <a:cs typeface="Rawline"/>
                </a:rPr>
                <a:t>BNCC</a:t>
              </a:r>
              <a:endParaRPr sz="1000" dirty="0">
                <a:solidFill>
                  <a:schemeClr val="bg1"/>
                </a:solidFill>
                <a:latin typeface="Raleway" pitchFamily="2" charset="77"/>
                <a:cs typeface="Rawline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2354D19-07DC-6652-DE15-E2DFCE369267}"/>
                </a:ext>
              </a:extLst>
            </p:cNvPr>
            <p:cNvSpPr txBox="1"/>
            <p:nvPr/>
          </p:nvSpPr>
          <p:spPr>
            <a:xfrm>
              <a:off x="4975113" y="5069821"/>
              <a:ext cx="1528321" cy="692144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701" marR="3081" algn="ctr">
                <a:spcBef>
                  <a:spcPts val="61"/>
                </a:spcBef>
              </a:pPr>
              <a:r>
                <a:rPr sz="900" spc="42" dirty="0">
                  <a:solidFill>
                    <a:schemeClr val="bg1"/>
                  </a:solidFill>
                </a:rPr>
                <a:t>6-7 anos de </a:t>
              </a:r>
              <a:r>
                <a:rPr sz="900" spc="42" dirty="0" err="1">
                  <a:solidFill>
                    <a:schemeClr val="bg1"/>
                  </a:solidFill>
                </a:rPr>
                <a:t>idade</a:t>
              </a:r>
              <a:endParaRPr lang="en-US" sz="900" spc="42" dirty="0">
                <a:solidFill>
                  <a:schemeClr val="bg1"/>
                </a:solidFill>
              </a:endParaRPr>
            </a:p>
            <a:p>
              <a:pPr marL="7701" marR="3081" algn="ctr">
                <a:spcBef>
                  <a:spcPts val="61"/>
                </a:spcBef>
              </a:pPr>
              <a:r>
                <a:rPr sz="900" spc="42" dirty="0">
                  <a:solidFill>
                    <a:schemeClr val="bg1"/>
                  </a:solidFill>
                </a:rPr>
                <a:t> </a:t>
              </a:r>
              <a:r>
                <a:rPr sz="900" spc="-64" dirty="0">
                  <a:solidFill>
                    <a:schemeClr val="bg1"/>
                  </a:solidFill>
                  <a:latin typeface="Arial Black"/>
                  <a:cs typeface="Arial Black"/>
                </a:rPr>
                <a:t>1º</a:t>
              </a:r>
              <a:r>
                <a:rPr sz="900" spc="-143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88" dirty="0">
                  <a:solidFill>
                    <a:schemeClr val="bg1"/>
                  </a:solidFill>
                  <a:latin typeface="Arial Black"/>
                  <a:cs typeface="Arial Black"/>
                </a:rPr>
                <a:t>e</a:t>
              </a:r>
              <a:r>
                <a:rPr sz="900" spc="-139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6" dirty="0">
                  <a:solidFill>
                    <a:schemeClr val="bg1"/>
                  </a:solidFill>
                  <a:latin typeface="Arial Black"/>
                  <a:cs typeface="Arial Black"/>
                </a:rPr>
                <a:t>2º</a:t>
              </a:r>
              <a:r>
                <a:rPr sz="900" spc="-139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49" dirty="0">
                  <a:solidFill>
                    <a:schemeClr val="bg1"/>
                  </a:solidFill>
                  <a:latin typeface="Arial Black"/>
                  <a:cs typeface="Arial Black"/>
                </a:rPr>
                <a:t>do</a:t>
              </a:r>
              <a:r>
                <a:rPr sz="900" spc="-143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6" dirty="0">
                  <a:solidFill>
                    <a:schemeClr val="bg1"/>
                  </a:solidFill>
                  <a:latin typeface="Arial Black"/>
                  <a:cs typeface="Arial Black"/>
                </a:rPr>
                <a:t>Ensino </a:t>
              </a:r>
              <a:r>
                <a:rPr sz="900" spc="-12" dirty="0">
                  <a:solidFill>
                    <a:schemeClr val="bg1"/>
                  </a:solidFill>
                  <a:latin typeface="Arial Black"/>
                  <a:cs typeface="Arial Black"/>
                </a:rPr>
                <a:t>Fundamental</a:t>
              </a:r>
              <a:endParaRPr sz="9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A9144E8F-8474-84FB-E244-DBC09E09961D}"/>
                </a:ext>
              </a:extLst>
            </p:cNvPr>
            <p:cNvSpPr txBox="1"/>
            <p:nvPr/>
          </p:nvSpPr>
          <p:spPr>
            <a:xfrm>
              <a:off x="2975508" y="5039895"/>
              <a:ext cx="1472102" cy="580923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316" marR="3081" algn="ctr">
                <a:spcBef>
                  <a:spcPts val="61"/>
                </a:spcBef>
              </a:pPr>
              <a:r>
                <a:rPr lang="pt-BR" sz="1000" spc="42" dirty="0">
                  <a:solidFill>
                    <a:schemeClr val="bg1"/>
                  </a:solidFill>
                  <a:latin typeface="Arial"/>
                  <a:cs typeface="Arial"/>
                </a:rPr>
                <a:t>0 a 5 anos</a:t>
              </a:r>
            </a:p>
            <a:p>
              <a:pPr marL="7316" marR="3081" algn="ctr">
                <a:spcBef>
                  <a:spcPts val="61"/>
                </a:spcBef>
              </a:pPr>
              <a:r>
                <a:rPr lang="pt-BR" sz="1000" dirty="0">
                  <a:solidFill>
                    <a:schemeClr val="bg1"/>
                  </a:solidFill>
                  <a:latin typeface="Arial Black"/>
                  <a:cs typeface="Arial Black"/>
                </a:rPr>
                <a:t>Educação Infantil</a:t>
              </a:r>
              <a:endParaRPr sz="1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00DF8460-8D93-ABF4-AB0F-A9FCF5A875C0}"/>
                </a:ext>
              </a:extLst>
            </p:cNvPr>
            <p:cNvSpPr txBox="1"/>
            <p:nvPr/>
          </p:nvSpPr>
          <p:spPr>
            <a:xfrm>
              <a:off x="6890319" y="5039342"/>
              <a:ext cx="1764750" cy="509865"/>
            </a:xfrm>
            <a:prstGeom prst="rect">
              <a:avLst/>
            </a:prstGeom>
          </p:spPr>
          <p:txBody>
            <a:bodyPr vert="horz" wrap="square" lIns="0" tIns="7701" rIns="0" bIns="0" rtlCol="0">
              <a:spAutoFit/>
            </a:bodyPr>
            <a:lstStyle/>
            <a:p>
              <a:pPr marL="7316" marR="3081" indent="-3851" algn="ctr">
                <a:spcBef>
                  <a:spcPts val="61"/>
                </a:spcBef>
              </a:pPr>
              <a:r>
                <a:rPr sz="900" spc="42" dirty="0">
                  <a:solidFill>
                    <a:schemeClr val="bg1"/>
                  </a:solidFill>
                </a:rPr>
                <a:t>8-</a:t>
              </a:r>
              <a:r>
                <a:rPr sz="900" spc="52" dirty="0">
                  <a:solidFill>
                    <a:schemeClr val="bg1"/>
                  </a:solidFill>
                </a:rPr>
                <a:t>10</a:t>
              </a:r>
              <a:r>
                <a:rPr sz="900" spc="-12" dirty="0">
                  <a:solidFill>
                    <a:schemeClr val="bg1"/>
                  </a:solidFill>
                </a:rPr>
                <a:t> </a:t>
              </a:r>
              <a:r>
                <a:rPr sz="900" dirty="0">
                  <a:solidFill>
                    <a:schemeClr val="bg1"/>
                  </a:solidFill>
                </a:rPr>
                <a:t>anos</a:t>
              </a:r>
              <a:r>
                <a:rPr sz="900" spc="-12" dirty="0">
                  <a:solidFill>
                    <a:schemeClr val="bg1"/>
                  </a:solidFill>
                </a:rPr>
                <a:t> </a:t>
              </a:r>
              <a:r>
                <a:rPr sz="900" spc="67" dirty="0">
                  <a:solidFill>
                    <a:schemeClr val="bg1"/>
                  </a:solidFill>
                </a:rPr>
                <a:t>de</a:t>
              </a:r>
              <a:r>
                <a:rPr sz="900" spc="-15" dirty="0">
                  <a:solidFill>
                    <a:schemeClr val="bg1"/>
                  </a:solidFill>
                </a:rPr>
                <a:t> </a:t>
              </a:r>
              <a:r>
                <a:rPr sz="900" spc="39" dirty="0">
                  <a:solidFill>
                    <a:schemeClr val="bg1"/>
                  </a:solidFill>
                </a:rPr>
                <a:t>idade </a:t>
              </a:r>
              <a:r>
                <a:rPr sz="900" spc="-42" dirty="0">
                  <a:solidFill>
                    <a:schemeClr val="bg1"/>
                  </a:solidFill>
                  <a:latin typeface="Arial Black"/>
                  <a:cs typeface="Arial Black"/>
                </a:rPr>
                <a:t>3º</a:t>
              </a:r>
              <a:r>
                <a:rPr sz="900" spc="-139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94" dirty="0">
                  <a:solidFill>
                    <a:schemeClr val="bg1"/>
                  </a:solidFill>
                  <a:latin typeface="Arial Black"/>
                  <a:cs typeface="Arial Black"/>
                </a:rPr>
                <a:t>ao</a:t>
              </a:r>
              <a:r>
                <a:rPr sz="900" spc="-136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39" dirty="0">
                  <a:solidFill>
                    <a:schemeClr val="bg1"/>
                  </a:solidFill>
                  <a:latin typeface="Arial Black"/>
                  <a:cs typeface="Arial Black"/>
                </a:rPr>
                <a:t>5º</a:t>
              </a:r>
              <a:r>
                <a:rPr sz="900" spc="-136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88" dirty="0">
                  <a:solidFill>
                    <a:schemeClr val="bg1"/>
                  </a:solidFill>
                  <a:latin typeface="Arial Black"/>
                  <a:cs typeface="Arial Black"/>
                </a:rPr>
                <a:t>ano</a:t>
              </a:r>
              <a:r>
                <a:rPr sz="900" spc="-136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15" dirty="0">
                  <a:solidFill>
                    <a:schemeClr val="bg1"/>
                  </a:solidFill>
                  <a:latin typeface="Arial Black"/>
                  <a:cs typeface="Arial Black"/>
                </a:rPr>
                <a:t>do </a:t>
              </a:r>
              <a:r>
                <a:rPr sz="900" spc="-106" dirty="0">
                  <a:solidFill>
                    <a:schemeClr val="bg1"/>
                  </a:solidFill>
                  <a:latin typeface="Arial Black"/>
                  <a:cs typeface="Arial Black"/>
                </a:rPr>
                <a:t>Ensino</a:t>
              </a:r>
              <a:r>
                <a:rPr sz="900" spc="-121" dirty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sz="900" spc="-64" dirty="0">
                  <a:solidFill>
                    <a:schemeClr val="bg1"/>
                  </a:solidFill>
                  <a:latin typeface="Arial Black"/>
                  <a:cs typeface="Arial Black"/>
                </a:rPr>
                <a:t>Fundamental</a:t>
              </a:r>
              <a:endParaRPr sz="9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95E01281-E0D0-4D89-458A-7E310C9D1A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5669" y="3531187"/>
              <a:ext cx="1955662" cy="1383986"/>
            </a:xfrm>
            <a:prstGeom prst="rect">
              <a:avLst/>
            </a:prstGeom>
          </p:spPr>
        </p:pic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292907B0-8616-4F36-9B4E-5C47FF3A29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9113" y="3531187"/>
              <a:ext cx="1955662" cy="1383986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49CC21C6-9DAD-696E-0ADE-3BF16C80FE8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2558" y="3531187"/>
              <a:ext cx="1955662" cy="1383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31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2452744" y="1051789"/>
            <a:ext cx="633125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Ministério da Educação</a:t>
            </a:r>
          </a:p>
        </p:txBody>
      </p:sp>
      <p:sp>
        <p:nvSpPr>
          <p:cNvPr id="2" name="Google Shape;114;p3">
            <a:extLst>
              <a:ext uri="{FF2B5EF4-FFF2-40B4-BE49-F238E27FC236}">
                <a16:creationId xmlns:a16="http://schemas.microsoft.com/office/drawing/2014/main" id="{A9AF3FE1-B148-85FA-46A7-28E8CC51B991}"/>
              </a:ext>
            </a:extLst>
          </p:cNvPr>
          <p:cNvSpPr txBox="1"/>
          <p:nvPr/>
        </p:nvSpPr>
        <p:spPr>
          <a:xfrm>
            <a:off x="6560127" y="2898418"/>
            <a:ext cx="2223873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Compromisso com uma educação inclusiva de qualidade para as crianças e jovens do nosso país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389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1096861" y="0"/>
            <a:ext cx="6939101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8035963" y="0"/>
            <a:ext cx="1108036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5CDD11-0AB5-4A8F-9A55-2DBC235130FC}"/>
              </a:ext>
            </a:extLst>
          </p:cNvPr>
          <p:cNvSpPr/>
          <p:nvPr/>
        </p:nvSpPr>
        <p:spPr>
          <a:xfrm>
            <a:off x="0" y="-2"/>
            <a:ext cx="109686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900" dirty="0">
              <a:latin typeface="Raleway Medium" pitchFamily="2" charset="0"/>
            </a:endParaRPr>
          </a:p>
        </p:txBody>
      </p:sp>
      <p:pic>
        <p:nvPicPr>
          <p:cNvPr id="8" name="Gráfico 7" descr="Livro aberto estrutura de tópicos">
            <a:extLst>
              <a:ext uri="{FF2B5EF4-FFF2-40B4-BE49-F238E27FC236}">
                <a16:creationId xmlns:a16="http://schemas.microsoft.com/office/drawing/2014/main" id="{7862ED32-58F7-B521-CDAB-C6B22667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2164" y="2155481"/>
            <a:ext cx="832533" cy="832533"/>
          </a:xfrm>
          <a:prstGeom prst="rect">
            <a:avLst/>
          </a:prstGeom>
        </p:spPr>
      </p:pic>
      <p:pic>
        <p:nvPicPr>
          <p:cNvPr id="9" name="Gráfico 8" descr="Idioma de aprendizagem remota estrutura de tópicos">
            <a:extLst>
              <a:ext uri="{FF2B5EF4-FFF2-40B4-BE49-F238E27FC236}">
                <a16:creationId xmlns:a16="http://schemas.microsoft.com/office/drawing/2014/main" id="{E4A219B4-5BA6-0E24-4967-34DE6CA1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4853" y="2097759"/>
            <a:ext cx="890255" cy="890255"/>
          </a:xfrm>
          <a:prstGeom prst="rect">
            <a:avLst/>
          </a:prstGeom>
        </p:spPr>
      </p:pic>
      <p:pic>
        <p:nvPicPr>
          <p:cNvPr id="14" name="Gráfico 13" descr="Escola estrutura de tópicos">
            <a:extLst>
              <a:ext uri="{FF2B5EF4-FFF2-40B4-BE49-F238E27FC236}">
                <a16:creationId xmlns:a16="http://schemas.microsoft.com/office/drawing/2014/main" id="{35E66838-AFC6-FAFC-99C2-42AB5E22C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1162" y="3284805"/>
            <a:ext cx="1963972" cy="1963972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143997AE-0243-BA1A-4285-B4AD2AC22A5B}"/>
              </a:ext>
            </a:extLst>
          </p:cNvPr>
          <p:cNvSpPr txBox="1"/>
          <p:nvPr/>
        </p:nvSpPr>
        <p:spPr>
          <a:xfrm>
            <a:off x="1704625" y="1799165"/>
            <a:ext cx="6002464" cy="111353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499"/>
              </a:lnSpc>
              <a:spcBef>
                <a:spcPts val="43"/>
              </a:spcBef>
            </a:pPr>
            <a:r>
              <a:rPr lang="pt-BR"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Oferecer educação em tempo integral em, no mínimo, 50% (cinquenta por cento) das escolas públicas, de forma a atender, pelo menos, 25% (vinte e cinco por cento) dos(as) alunos(as) da educação básica</a:t>
            </a:r>
          </a:p>
        </p:txBody>
      </p:sp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1B64BBD0-DCBE-E86B-130E-5BBEDEAD78AB}"/>
              </a:ext>
            </a:extLst>
          </p:cNvPr>
          <p:cNvSpPr txBox="1"/>
          <p:nvPr/>
        </p:nvSpPr>
        <p:spPr>
          <a:xfrm>
            <a:off x="1287520" y="275716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Tempo Integral</a:t>
            </a:r>
          </a:p>
        </p:txBody>
      </p:sp>
    </p:spTree>
    <p:extLst>
      <p:ext uri="{BB962C8B-B14F-4D97-AF65-F5344CB8AC3E}">
        <p14:creationId xmlns:p14="http://schemas.microsoft.com/office/powerpoint/2010/main" val="249675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1096861" y="0"/>
            <a:ext cx="6939101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8035963" y="0"/>
            <a:ext cx="1108036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5CDD11-0AB5-4A8F-9A55-2DBC235130FC}"/>
              </a:ext>
            </a:extLst>
          </p:cNvPr>
          <p:cNvSpPr/>
          <p:nvPr/>
        </p:nvSpPr>
        <p:spPr>
          <a:xfrm>
            <a:off x="0" y="-2"/>
            <a:ext cx="109686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900" dirty="0">
              <a:latin typeface="Raleway Medium" pitchFamily="2" charset="0"/>
            </a:endParaRPr>
          </a:p>
        </p:txBody>
      </p:sp>
      <p:pic>
        <p:nvPicPr>
          <p:cNvPr id="8" name="Gráfico 7" descr="Livro aberto estrutura de tópicos">
            <a:extLst>
              <a:ext uri="{FF2B5EF4-FFF2-40B4-BE49-F238E27FC236}">
                <a16:creationId xmlns:a16="http://schemas.microsoft.com/office/drawing/2014/main" id="{7862ED32-58F7-B521-CDAB-C6B22667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2164" y="2155481"/>
            <a:ext cx="832533" cy="832533"/>
          </a:xfrm>
          <a:prstGeom prst="rect">
            <a:avLst/>
          </a:prstGeom>
        </p:spPr>
      </p:pic>
      <p:pic>
        <p:nvPicPr>
          <p:cNvPr id="9" name="Gráfico 8" descr="Idioma de aprendizagem remota estrutura de tópicos">
            <a:extLst>
              <a:ext uri="{FF2B5EF4-FFF2-40B4-BE49-F238E27FC236}">
                <a16:creationId xmlns:a16="http://schemas.microsoft.com/office/drawing/2014/main" id="{E4A219B4-5BA6-0E24-4967-34DE6CA1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4853" y="2097759"/>
            <a:ext cx="890255" cy="890255"/>
          </a:xfrm>
          <a:prstGeom prst="rect">
            <a:avLst/>
          </a:prstGeom>
        </p:spPr>
      </p:pic>
      <p:pic>
        <p:nvPicPr>
          <p:cNvPr id="14" name="Gráfico 13" descr="Escola estrutura de tópicos">
            <a:extLst>
              <a:ext uri="{FF2B5EF4-FFF2-40B4-BE49-F238E27FC236}">
                <a16:creationId xmlns:a16="http://schemas.microsoft.com/office/drawing/2014/main" id="{35E66838-AFC6-FAFC-99C2-42AB5E22C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1162" y="3284805"/>
            <a:ext cx="1963972" cy="1963972"/>
          </a:xfrm>
          <a:prstGeom prst="rect">
            <a:avLst/>
          </a:prstGeom>
        </p:spPr>
      </p:pic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1B64BBD0-DCBE-E86B-130E-5BBEDEAD78AB}"/>
              </a:ext>
            </a:extLst>
          </p:cNvPr>
          <p:cNvSpPr txBox="1"/>
          <p:nvPr/>
        </p:nvSpPr>
        <p:spPr>
          <a:xfrm>
            <a:off x="1287520" y="275716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Tempo Integral</a:t>
            </a: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D40AB038-B433-A0CA-D1E2-1EBFDDDDFB3F}"/>
              </a:ext>
            </a:extLst>
          </p:cNvPr>
          <p:cNvSpPr txBox="1"/>
          <p:nvPr/>
        </p:nvSpPr>
        <p:spPr>
          <a:xfrm>
            <a:off x="1847938" y="1986118"/>
            <a:ext cx="5688935" cy="111353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499"/>
              </a:lnSpc>
              <a:spcBef>
                <a:spcPts val="43"/>
              </a:spcBef>
            </a:pPr>
            <a:r>
              <a:rPr lang="pt-BR" sz="1800" b="1" dirty="0">
                <a:solidFill>
                  <a:srgbClr val="FFFFFF"/>
                </a:solidFill>
                <a:latin typeface="Raleway Medium" pitchFamily="2" charset="0"/>
                <a:cs typeface="Arial" panose="020B0604020202020204" pitchFamily="34" charset="0"/>
              </a:rPr>
              <a:t>No último relatório de monitoramento do Plano Nacional de Educação, o Brasil atingiu 15,1% de alunos em tempo integral, considerando todas as etapas da educação básica. </a:t>
            </a:r>
          </a:p>
        </p:txBody>
      </p:sp>
    </p:spTree>
    <p:extLst>
      <p:ext uri="{BB962C8B-B14F-4D97-AF65-F5344CB8AC3E}">
        <p14:creationId xmlns:p14="http://schemas.microsoft.com/office/powerpoint/2010/main" val="12065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1096861" y="0"/>
            <a:ext cx="1096863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2193724" y="0"/>
            <a:ext cx="6950275" cy="5143500"/>
          </a:xfrm>
          <a:prstGeom prst="rect">
            <a:avLst/>
          </a:prstGeom>
          <a:solidFill>
            <a:srgbClr val="6DC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5CDD11-0AB5-4A8F-9A55-2DBC235130FC}"/>
              </a:ext>
            </a:extLst>
          </p:cNvPr>
          <p:cNvSpPr/>
          <p:nvPr/>
        </p:nvSpPr>
        <p:spPr>
          <a:xfrm>
            <a:off x="0" y="-2"/>
            <a:ext cx="109686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900" dirty="0">
              <a:latin typeface="Raleway Medium" pitchFamily="2" charset="0"/>
            </a:endParaRPr>
          </a:p>
        </p:txBody>
      </p:sp>
      <p:pic>
        <p:nvPicPr>
          <p:cNvPr id="8" name="Gráfico 7" descr="Livro aberto estrutura de tópicos">
            <a:extLst>
              <a:ext uri="{FF2B5EF4-FFF2-40B4-BE49-F238E27FC236}">
                <a16:creationId xmlns:a16="http://schemas.microsoft.com/office/drawing/2014/main" id="{7862ED32-58F7-B521-CDAB-C6B22667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2164" y="2155481"/>
            <a:ext cx="832533" cy="832533"/>
          </a:xfrm>
          <a:prstGeom prst="rect">
            <a:avLst/>
          </a:prstGeom>
        </p:spPr>
      </p:pic>
      <p:pic>
        <p:nvPicPr>
          <p:cNvPr id="9" name="Gráfico 8" descr="Idioma de aprendizagem remota estrutura de tópicos">
            <a:extLst>
              <a:ext uri="{FF2B5EF4-FFF2-40B4-BE49-F238E27FC236}">
                <a16:creationId xmlns:a16="http://schemas.microsoft.com/office/drawing/2014/main" id="{E4A219B4-5BA6-0E24-4967-34DE6CA1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8814">
            <a:off x="6805700" y="2912026"/>
            <a:ext cx="1870983" cy="1870983"/>
          </a:xfrm>
          <a:prstGeom prst="rect">
            <a:avLst/>
          </a:prstGeom>
        </p:spPr>
      </p:pic>
      <p:pic>
        <p:nvPicPr>
          <p:cNvPr id="2" name="Gráfico 1" descr="Escola estrutura de tópicos">
            <a:extLst>
              <a:ext uri="{FF2B5EF4-FFF2-40B4-BE49-F238E27FC236}">
                <a16:creationId xmlns:a16="http://schemas.microsoft.com/office/drawing/2014/main" id="{34A8E00A-799D-F2CA-8593-C283EF242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763" y="1946189"/>
            <a:ext cx="979057" cy="979057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0FCDE95A-45C1-68B2-5181-4EFCD094143F}"/>
              </a:ext>
            </a:extLst>
          </p:cNvPr>
          <p:cNvSpPr txBox="1"/>
          <p:nvPr/>
        </p:nvSpPr>
        <p:spPr>
          <a:xfrm>
            <a:off x="2629035" y="1688599"/>
            <a:ext cx="6228719" cy="123664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Garantir conexão de todas as escolas públicas brasileiras com a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melhor tecnologia disponível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e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velocidade adequada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para a realização de atividades pedagógicas​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5776" marR="2310" algn="just">
              <a:lnSpc>
                <a:spcPct val="100499"/>
              </a:lnSpc>
              <a:spcBef>
                <a:spcPts val="43"/>
              </a:spcBef>
            </a:pPr>
            <a:endParaRPr lang="pt-BR" sz="1600" b="1" dirty="0">
              <a:solidFill>
                <a:schemeClr val="bg1"/>
              </a:solidFill>
              <a:latin typeface="Raleway Medium" pitchFamily="2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7DF19A2-BE9D-F28A-06B6-1EAC9829E145}"/>
              </a:ext>
            </a:extLst>
          </p:cNvPr>
          <p:cNvSpPr txBox="1"/>
          <p:nvPr/>
        </p:nvSpPr>
        <p:spPr>
          <a:xfrm>
            <a:off x="2651009" y="2828524"/>
            <a:ext cx="3841982" cy="123664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Garantir espaços pedagógicos dentro da escola conectados (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distribuição do sinal via </a:t>
            </a:r>
            <a:r>
              <a:rPr kumimoji="0" lang="pt-B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wifi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</a:p>
          <a:p>
            <a:pPr marL="5776" marR="2310" algn="just">
              <a:lnSpc>
                <a:spcPct val="100499"/>
              </a:lnSpc>
              <a:spcBef>
                <a:spcPts val="43"/>
              </a:spcBef>
            </a:pPr>
            <a:endParaRPr lang="pt-BR" sz="1600" b="1" dirty="0">
              <a:solidFill>
                <a:schemeClr val="bg1"/>
              </a:solidFill>
              <a:latin typeface="Raleway Medium" pitchFamily="2" charset="0"/>
              <a:cs typeface="Arial" panose="020B0604020202020204" pitchFamily="34" charset="0"/>
            </a:endParaRPr>
          </a:p>
        </p:txBody>
      </p:sp>
      <p:sp>
        <p:nvSpPr>
          <p:cNvPr id="10" name="Google Shape;113;p3">
            <a:extLst>
              <a:ext uri="{FF2B5EF4-FFF2-40B4-BE49-F238E27FC236}">
                <a16:creationId xmlns:a16="http://schemas.microsoft.com/office/drawing/2014/main" id="{A4F2767F-7890-70BB-723D-3E15280F6085}"/>
              </a:ext>
            </a:extLst>
          </p:cNvPr>
          <p:cNvSpPr txBox="1"/>
          <p:nvPr/>
        </p:nvSpPr>
        <p:spPr>
          <a:xfrm>
            <a:off x="3070897" y="336484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Conectividade</a:t>
            </a:r>
          </a:p>
        </p:txBody>
      </p:sp>
    </p:spTree>
    <p:extLst>
      <p:ext uri="{BB962C8B-B14F-4D97-AF65-F5344CB8AC3E}">
        <p14:creationId xmlns:p14="http://schemas.microsoft.com/office/powerpoint/2010/main" val="214846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617EBC4-68A7-9D63-3F81-E3F434E6F6DC}"/>
              </a:ext>
            </a:extLst>
          </p:cNvPr>
          <p:cNvSpPr/>
          <p:nvPr/>
        </p:nvSpPr>
        <p:spPr>
          <a:xfrm>
            <a:off x="1096861" y="0"/>
            <a:ext cx="1096863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B07EA9-E9A5-1BF6-E4DF-DFDD5507B48E}"/>
              </a:ext>
            </a:extLst>
          </p:cNvPr>
          <p:cNvSpPr/>
          <p:nvPr/>
        </p:nvSpPr>
        <p:spPr>
          <a:xfrm>
            <a:off x="2193725" y="0"/>
            <a:ext cx="6950275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5CDD11-0AB5-4A8F-9A55-2DBC235130FC}"/>
              </a:ext>
            </a:extLst>
          </p:cNvPr>
          <p:cNvSpPr/>
          <p:nvPr/>
        </p:nvSpPr>
        <p:spPr>
          <a:xfrm>
            <a:off x="0" y="-2"/>
            <a:ext cx="1096862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900" dirty="0">
              <a:latin typeface="Raleway Medium" pitchFamily="2" charset="0"/>
            </a:endParaRPr>
          </a:p>
        </p:txBody>
      </p:sp>
      <p:pic>
        <p:nvPicPr>
          <p:cNvPr id="8" name="Gráfico 7" descr="Livro aberto estrutura de tópicos">
            <a:extLst>
              <a:ext uri="{FF2B5EF4-FFF2-40B4-BE49-F238E27FC236}">
                <a16:creationId xmlns:a16="http://schemas.microsoft.com/office/drawing/2014/main" id="{7862ED32-58F7-B521-CDAB-C6B22667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2164" y="2155481"/>
            <a:ext cx="832533" cy="832533"/>
          </a:xfrm>
          <a:prstGeom prst="rect">
            <a:avLst/>
          </a:prstGeom>
        </p:spPr>
      </p:pic>
      <p:pic>
        <p:nvPicPr>
          <p:cNvPr id="2" name="Gráfico 1" descr="Escola estrutura de tópicos">
            <a:extLst>
              <a:ext uri="{FF2B5EF4-FFF2-40B4-BE49-F238E27FC236}">
                <a16:creationId xmlns:a16="http://schemas.microsoft.com/office/drawing/2014/main" id="{34A8E00A-799D-F2CA-8593-C283EF24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763" y="1946189"/>
            <a:ext cx="979057" cy="979057"/>
          </a:xfrm>
          <a:prstGeom prst="rect">
            <a:avLst/>
          </a:prstGeom>
        </p:spPr>
      </p:pic>
      <p:sp>
        <p:nvSpPr>
          <p:cNvPr id="10" name="Google Shape;192;p29">
            <a:extLst>
              <a:ext uri="{FF2B5EF4-FFF2-40B4-BE49-F238E27FC236}">
                <a16:creationId xmlns:a16="http://schemas.microsoft.com/office/drawing/2014/main" id="{985C2D49-EB75-D67B-A74F-2681E16E3384}"/>
              </a:ext>
            </a:extLst>
          </p:cNvPr>
          <p:cNvSpPr txBox="1"/>
          <p:nvPr/>
        </p:nvSpPr>
        <p:spPr>
          <a:xfrm>
            <a:off x="4741646" y="3175276"/>
            <a:ext cx="2118747" cy="58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Todas as escolas têm disponíveis tecnologias adequadas de acesso à banda larga.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grpSp>
        <p:nvGrpSpPr>
          <p:cNvPr id="11" name="Google Shape;193;p29">
            <a:extLst>
              <a:ext uri="{FF2B5EF4-FFF2-40B4-BE49-F238E27FC236}">
                <a16:creationId xmlns:a16="http://schemas.microsoft.com/office/drawing/2014/main" id="{C302C4B6-7643-6200-88CB-FB5172E1767B}"/>
              </a:ext>
            </a:extLst>
          </p:cNvPr>
          <p:cNvGrpSpPr/>
          <p:nvPr/>
        </p:nvGrpSpPr>
        <p:grpSpPr>
          <a:xfrm rot="5400000">
            <a:off x="869149" y="2907535"/>
            <a:ext cx="3607505" cy="479979"/>
            <a:chOff x="3852550" y="1524473"/>
            <a:chExt cx="7982925" cy="482100"/>
          </a:xfrm>
        </p:grpSpPr>
        <p:sp>
          <p:nvSpPr>
            <p:cNvPr id="12" name="Google Shape;194;p29">
              <a:extLst>
                <a:ext uri="{FF2B5EF4-FFF2-40B4-BE49-F238E27FC236}">
                  <a16:creationId xmlns:a16="http://schemas.microsoft.com/office/drawing/2014/main" id="{840A3CB6-04E8-4ADD-2620-2B55718E4044}"/>
                </a:ext>
              </a:extLst>
            </p:cNvPr>
            <p:cNvSpPr/>
            <p:nvPr/>
          </p:nvSpPr>
          <p:spPr>
            <a:xfrm>
              <a:off x="3852550" y="1647625"/>
              <a:ext cx="7664700" cy="2358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5;p29">
              <a:extLst>
                <a:ext uri="{FF2B5EF4-FFF2-40B4-BE49-F238E27FC236}">
                  <a16:creationId xmlns:a16="http://schemas.microsoft.com/office/drawing/2014/main" id="{96AB22D5-4462-7D34-DC0D-F97D6656CF8C}"/>
                </a:ext>
              </a:extLst>
            </p:cNvPr>
            <p:cNvSpPr/>
            <p:nvPr/>
          </p:nvSpPr>
          <p:spPr>
            <a:xfrm rot="5400000">
              <a:off x="11425825" y="1596923"/>
              <a:ext cx="482100" cy="337200"/>
            </a:xfrm>
            <a:prstGeom prst="triangle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200;p29">
            <a:extLst>
              <a:ext uri="{FF2B5EF4-FFF2-40B4-BE49-F238E27FC236}">
                <a16:creationId xmlns:a16="http://schemas.microsoft.com/office/drawing/2014/main" id="{877BBD31-1C49-B600-D01F-642DFB0D9D0F}"/>
              </a:ext>
            </a:extLst>
          </p:cNvPr>
          <p:cNvSpPr/>
          <p:nvPr/>
        </p:nvSpPr>
        <p:spPr>
          <a:xfrm>
            <a:off x="2432702" y="1765312"/>
            <a:ext cx="480000" cy="480000"/>
          </a:xfrm>
          <a:prstGeom prst="ellipse">
            <a:avLst/>
          </a:prstGeom>
          <a:solidFill>
            <a:srgbClr val="1A25F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1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cs typeface="Arial"/>
              <a:sym typeface="Arial"/>
            </a:endParaRPr>
          </a:p>
        </p:txBody>
      </p:sp>
      <p:sp>
        <p:nvSpPr>
          <p:cNvPr id="15" name="Google Shape;201;p29">
            <a:extLst>
              <a:ext uri="{FF2B5EF4-FFF2-40B4-BE49-F238E27FC236}">
                <a16:creationId xmlns:a16="http://schemas.microsoft.com/office/drawing/2014/main" id="{863E04FB-1048-653A-5E1E-692F7005AD89}"/>
              </a:ext>
            </a:extLst>
          </p:cNvPr>
          <p:cNvSpPr/>
          <p:nvPr/>
        </p:nvSpPr>
        <p:spPr>
          <a:xfrm>
            <a:off x="2424145" y="2526375"/>
            <a:ext cx="480000" cy="480000"/>
          </a:xfrm>
          <a:prstGeom prst="ellipse">
            <a:avLst/>
          </a:prstGeom>
          <a:solidFill>
            <a:srgbClr val="1A25F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2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cs typeface="Arial"/>
              <a:sym typeface="Arial"/>
            </a:endParaRPr>
          </a:p>
        </p:txBody>
      </p:sp>
      <p:sp>
        <p:nvSpPr>
          <p:cNvPr id="16" name="Google Shape;202;p29">
            <a:extLst>
              <a:ext uri="{FF2B5EF4-FFF2-40B4-BE49-F238E27FC236}">
                <a16:creationId xmlns:a16="http://schemas.microsoft.com/office/drawing/2014/main" id="{410C8FEE-428B-CD16-AE7A-1EBC26215FC3}"/>
              </a:ext>
            </a:extLst>
          </p:cNvPr>
          <p:cNvSpPr/>
          <p:nvPr/>
        </p:nvSpPr>
        <p:spPr>
          <a:xfrm>
            <a:off x="2424145" y="3295003"/>
            <a:ext cx="480000" cy="480000"/>
          </a:xfrm>
          <a:prstGeom prst="ellipse">
            <a:avLst/>
          </a:prstGeom>
          <a:solidFill>
            <a:srgbClr val="1A25F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3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cs typeface="Arial"/>
              <a:sym typeface="Arial"/>
            </a:endParaRPr>
          </a:p>
        </p:txBody>
      </p:sp>
      <p:sp>
        <p:nvSpPr>
          <p:cNvPr id="17" name="Google Shape;203;p29">
            <a:extLst>
              <a:ext uri="{FF2B5EF4-FFF2-40B4-BE49-F238E27FC236}">
                <a16:creationId xmlns:a16="http://schemas.microsoft.com/office/drawing/2014/main" id="{F2FEB3E6-5C97-10D9-0765-038CABBB5D15}"/>
              </a:ext>
            </a:extLst>
          </p:cNvPr>
          <p:cNvSpPr/>
          <p:nvPr/>
        </p:nvSpPr>
        <p:spPr>
          <a:xfrm>
            <a:off x="2432702" y="4061974"/>
            <a:ext cx="480000" cy="480000"/>
          </a:xfrm>
          <a:prstGeom prst="ellipse">
            <a:avLst/>
          </a:prstGeom>
          <a:solidFill>
            <a:srgbClr val="1A25F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4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cs typeface="Arial"/>
              <a:sym typeface="Arial"/>
            </a:endParaRPr>
          </a:p>
        </p:txBody>
      </p:sp>
      <p:sp>
        <p:nvSpPr>
          <p:cNvPr id="18" name="Google Shape;204;p29">
            <a:extLst>
              <a:ext uri="{FF2B5EF4-FFF2-40B4-BE49-F238E27FC236}">
                <a16:creationId xmlns:a16="http://schemas.microsoft.com/office/drawing/2014/main" id="{57706FD0-BC2E-E920-7442-9EBD8A3DBAD9}"/>
              </a:ext>
            </a:extLst>
          </p:cNvPr>
          <p:cNvSpPr txBox="1"/>
          <p:nvPr/>
        </p:nvSpPr>
        <p:spPr>
          <a:xfrm>
            <a:off x="3031575" y="3298323"/>
            <a:ext cx="179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Acesso adequado à banda larga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205;p29">
            <a:extLst>
              <a:ext uri="{FF2B5EF4-FFF2-40B4-BE49-F238E27FC236}">
                <a16:creationId xmlns:a16="http://schemas.microsoft.com/office/drawing/2014/main" id="{9D379F26-6E71-56F8-9903-186E097D8EE3}"/>
              </a:ext>
            </a:extLst>
          </p:cNvPr>
          <p:cNvSpPr txBox="1"/>
          <p:nvPr/>
        </p:nvSpPr>
        <p:spPr>
          <a:xfrm>
            <a:off x="3057024" y="2486338"/>
            <a:ext cx="17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Serviço de conexão à internet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06;p29">
            <a:extLst>
              <a:ext uri="{FF2B5EF4-FFF2-40B4-BE49-F238E27FC236}">
                <a16:creationId xmlns:a16="http://schemas.microsoft.com/office/drawing/2014/main" id="{9C481AD5-07E7-37D4-1309-E65890D9A28F}"/>
              </a:ext>
            </a:extLst>
          </p:cNvPr>
          <p:cNvSpPr txBox="1"/>
          <p:nvPr/>
        </p:nvSpPr>
        <p:spPr>
          <a:xfrm>
            <a:off x="3031575" y="4061974"/>
            <a:ext cx="179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Distribuição de sinal (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wi-fi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07;p29">
            <a:extLst>
              <a:ext uri="{FF2B5EF4-FFF2-40B4-BE49-F238E27FC236}">
                <a16:creationId xmlns:a16="http://schemas.microsoft.com/office/drawing/2014/main" id="{23AC199F-54A2-A10A-ADA4-D141B229ACBF}"/>
              </a:ext>
            </a:extLst>
          </p:cNvPr>
          <p:cNvSpPr txBox="1"/>
          <p:nvPr/>
        </p:nvSpPr>
        <p:spPr>
          <a:xfrm>
            <a:off x="3031575" y="1847681"/>
            <a:ext cx="179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Energia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08;p29">
            <a:extLst>
              <a:ext uri="{FF2B5EF4-FFF2-40B4-BE49-F238E27FC236}">
                <a16:creationId xmlns:a16="http://schemas.microsoft.com/office/drawing/2014/main" id="{C5FBB3B9-743C-F34B-97B8-9CDB15BED940}"/>
              </a:ext>
            </a:extLst>
          </p:cNvPr>
          <p:cNvSpPr txBox="1"/>
          <p:nvPr/>
        </p:nvSpPr>
        <p:spPr>
          <a:xfrm>
            <a:off x="4741646" y="2384604"/>
            <a:ext cx="3794025" cy="58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Todas as escolas têm acesso à internet em qualidade e velocidade adequadas para uso pedagógico por professores e alunos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09;p29">
            <a:extLst>
              <a:ext uri="{FF2B5EF4-FFF2-40B4-BE49-F238E27FC236}">
                <a16:creationId xmlns:a16="http://schemas.microsoft.com/office/drawing/2014/main" id="{6A8A8783-81F5-12CD-0332-0A0B6DA62D51}"/>
              </a:ext>
            </a:extLst>
          </p:cNvPr>
          <p:cNvSpPr txBox="1"/>
          <p:nvPr/>
        </p:nvSpPr>
        <p:spPr>
          <a:xfrm>
            <a:off x="4772001" y="4009571"/>
            <a:ext cx="2178274" cy="58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A conexão de internet é distribuída em todos os ambientes pedagógicos.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10;p29">
            <a:extLst>
              <a:ext uri="{FF2B5EF4-FFF2-40B4-BE49-F238E27FC236}">
                <a16:creationId xmlns:a16="http://schemas.microsoft.com/office/drawing/2014/main" id="{94A22653-AF64-60B9-28E8-DB1D85830B39}"/>
              </a:ext>
            </a:extLst>
          </p:cNvPr>
          <p:cNvSpPr txBox="1"/>
          <p:nvPr/>
        </p:nvSpPr>
        <p:spPr>
          <a:xfrm>
            <a:off x="3929325" y="1768142"/>
            <a:ext cx="3831148" cy="43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Comfortaa"/>
                <a:cs typeface="Comfortaa"/>
                <a:sym typeface="Comfortaa"/>
              </a:rPr>
              <a:t>Todas as escolas têm acesso à energia pela rede pública ou por fontes renováveis, permitindo o uso da tecnologia.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 pitchFamily="2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26" name="Gráfico 25" descr="Idioma de aprendizagem remota estrutura de tópicos">
            <a:extLst>
              <a:ext uri="{FF2B5EF4-FFF2-40B4-BE49-F238E27FC236}">
                <a16:creationId xmlns:a16="http://schemas.microsoft.com/office/drawing/2014/main" id="{0028BC54-FD33-147C-B7B3-2CE6C64BE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8814">
            <a:off x="6805700" y="2912026"/>
            <a:ext cx="1870983" cy="1870983"/>
          </a:xfrm>
          <a:prstGeom prst="rect">
            <a:avLst/>
          </a:prstGeom>
        </p:spPr>
      </p:pic>
      <p:sp>
        <p:nvSpPr>
          <p:cNvPr id="7" name="Google Shape;113;p3">
            <a:extLst>
              <a:ext uri="{FF2B5EF4-FFF2-40B4-BE49-F238E27FC236}">
                <a16:creationId xmlns:a16="http://schemas.microsoft.com/office/drawing/2014/main" id="{9A9B03C8-A593-BE3B-5B82-8ADD0D61B28B}"/>
              </a:ext>
            </a:extLst>
          </p:cNvPr>
          <p:cNvSpPr txBox="1"/>
          <p:nvPr/>
        </p:nvSpPr>
        <p:spPr>
          <a:xfrm>
            <a:off x="3070897" y="336484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Conectividade</a:t>
            </a:r>
          </a:p>
        </p:txBody>
      </p:sp>
    </p:spTree>
    <p:extLst>
      <p:ext uri="{BB962C8B-B14F-4D97-AF65-F5344CB8AC3E}">
        <p14:creationId xmlns:p14="http://schemas.microsoft.com/office/powerpoint/2010/main" val="74826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5DC224-EEE2-FE1E-1FE5-E73D16D2997C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113;p3">
            <a:extLst>
              <a:ext uri="{FF2B5EF4-FFF2-40B4-BE49-F238E27FC236}">
                <a16:creationId xmlns:a16="http://schemas.microsoft.com/office/drawing/2014/main" id="{1CFF572C-CB00-ADE2-0DB2-EB6B182D588C}"/>
              </a:ext>
            </a:extLst>
          </p:cNvPr>
          <p:cNvSpPr txBox="1"/>
          <p:nvPr/>
        </p:nvSpPr>
        <p:spPr>
          <a:xfrm>
            <a:off x="262383" y="401939"/>
            <a:ext cx="4685174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Pacto pela Retomada de Obras Paralisadas e Inacabadas</a:t>
            </a:r>
          </a:p>
        </p:txBody>
      </p:sp>
      <p:sp>
        <p:nvSpPr>
          <p:cNvPr id="9" name="Google Shape;137;p6">
            <a:extLst>
              <a:ext uri="{FF2B5EF4-FFF2-40B4-BE49-F238E27FC236}">
                <a16:creationId xmlns:a16="http://schemas.microsoft.com/office/drawing/2014/main" id="{DF5AB98A-C1D9-91A3-24A1-83AEDFDCFCB0}"/>
              </a:ext>
            </a:extLst>
          </p:cNvPr>
          <p:cNvSpPr txBox="1"/>
          <p:nvPr/>
        </p:nvSpPr>
        <p:spPr>
          <a:xfrm>
            <a:off x="5455361" y="3427201"/>
            <a:ext cx="3293444" cy="10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600" b="1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Repactuação e reajust</a:t>
            </a:r>
            <a:r>
              <a:rPr lang="pt-BR" sz="1600" b="1" dirty="0">
                <a:solidFill>
                  <a:schemeClr val="bg1"/>
                </a:solidFill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do valor das obras pelo Índice Nacional de Custo da Construção (INCC)</a:t>
            </a:r>
            <a:endParaRPr lang="pt-BR" sz="16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37;p6">
            <a:extLst>
              <a:ext uri="{FF2B5EF4-FFF2-40B4-BE49-F238E27FC236}">
                <a16:creationId xmlns:a16="http://schemas.microsoft.com/office/drawing/2014/main" id="{FAE25B24-3009-A86F-7D78-C0DEA2F5BAED}"/>
              </a:ext>
            </a:extLst>
          </p:cNvPr>
          <p:cNvSpPr txBox="1"/>
          <p:nvPr/>
        </p:nvSpPr>
        <p:spPr>
          <a:xfrm>
            <a:off x="5416110" y="647525"/>
            <a:ext cx="3091076" cy="101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44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3,5 mil </a:t>
            </a:r>
            <a:r>
              <a:rPr lang="pt-BR" sz="32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obras</a:t>
            </a:r>
            <a:endParaRPr lang="pt-BR" sz="32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37;p6">
            <a:extLst>
              <a:ext uri="{FF2B5EF4-FFF2-40B4-BE49-F238E27FC236}">
                <a16:creationId xmlns:a16="http://schemas.microsoft.com/office/drawing/2014/main" id="{8D93100E-2151-1B16-3EDD-B50DA94D3D6A}"/>
              </a:ext>
            </a:extLst>
          </p:cNvPr>
          <p:cNvSpPr txBox="1"/>
          <p:nvPr/>
        </p:nvSpPr>
        <p:spPr>
          <a:xfrm>
            <a:off x="5314387" y="1288560"/>
            <a:ext cx="3575393" cy="203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t-BR" sz="28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4000" dirty="0" err="1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40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$ 3,9 bilhões </a:t>
            </a:r>
            <a:r>
              <a:rPr lang="pt-BR" sz="28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estimados</a:t>
            </a:r>
            <a:endParaRPr lang="pt-BR" sz="28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com roupas coloridas&#10;&#10;Descrição gerada automaticamente">
            <a:extLst>
              <a:ext uri="{FF2B5EF4-FFF2-40B4-BE49-F238E27FC236}">
                <a16:creationId xmlns:a16="http://schemas.microsoft.com/office/drawing/2014/main" id="{67BAD11E-2DE4-1B47-B0F8-42EDF641E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24" b="2441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35613CD-87EF-D072-8945-8322A9F723C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Grupo de pessoas com roupas coloridas&#10;&#10;Descrição gerada automaticamente">
            <a:extLst>
              <a:ext uri="{FF2B5EF4-FFF2-40B4-BE49-F238E27FC236}">
                <a16:creationId xmlns:a16="http://schemas.microsoft.com/office/drawing/2014/main" id="{91170D92-0EFF-87D4-3FC3-3D40FFD539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96" b="96852" l="9961" r="99609">
                        <a14:foregroundMark x1="24072" y1="56515" x2="22363" y2="48902"/>
                        <a14:foregroundMark x1="22363" y1="48902" x2="17236" y2="52782"/>
                        <a14:foregroundMark x1="17236" y1="52782" x2="14404" y2="60761"/>
                        <a14:foregroundMark x1="14404" y1="60761" x2="14453" y2="70864"/>
                        <a14:foregroundMark x1="14453" y1="70864" x2="16309" y2="79429"/>
                        <a14:foregroundMark x1="16309" y1="79429" x2="16504" y2="87775"/>
                        <a14:foregroundMark x1="16504" y1="87775" x2="19864" y2="93364"/>
                        <a14:foregroundMark x1="93488" y1="95372" x2="95633" y2="91753"/>
                        <a14:foregroundMark x1="96845" y1="87857" x2="97705" y2="62958"/>
                        <a14:foregroundMark x1="97705" y1="62958" x2="92529" y2="47438"/>
                        <a14:foregroundMark x1="92529" y1="47438" x2="86963" y2="48536"/>
                        <a14:foregroundMark x1="86963" y1="48536" x2="83252" y2="55124"/>
                        <a14:foregroundMark x1="83252" y1="55124" x2="78760" y2="49268"/>
                        <a14:foregroundMark x1="78760" y1="49268" x2="74072" y2="53221"/>
                        <a14:foregroundMark x1="74072" y1="53221" x2="68896" y2="50586"/>
                        <a14:foregroundMark x1="68896" y1="50586" x2="63281" y2="54100"/>
                        <a14:foregroundMark x1="63281" y1="54100" x2="57617" y2="50073"/>
                        <a14:foregroundMark x1="57617" y1="50073" x2="53369" y2="55344"/>
                        <a14:foregroundMark x1="53369" y1="55344" x2="49414" y2="49048"/>
                        <a14:foregroundMark x1="49414" y1="49048" x2="44336" y2="50952"/>
                        <a14:foregroundMark x1="44336" y1="50952" x2="39697" y2="44802"/>
                        <a14:foregroundMark x1="39697" y1="44802" x2="33252" y2="46999"/>
                        <a14:foregroundMark x1="33252" y1="46999" x2="32520" y2="55271"/>
                        <a14:foregroundMark x1="32520" y1="55271" x2="28955" y2="48170"/>
                        <a14:foregroundMark x1="28955" y1="48170" x2="24072" y2="56369"/>
                        <a14:foregroundMark x1="23145" y1="71230" x2="25195" y2="92753"/>
                        <a14:foregroundMark x1="25195" y1="92753" x2="30859" y2="84919"/>
                        <a14:foregroundMark x1="30859" y1="84919" x2="32764" y2="75769"/>
                        <a14:foregroundMark x1="34180" y1="76061" x2="32764" y2="85212"/>
                        <a14:foregroundMark x1="32764" y1="85212" x2="35401" y2="94204"/>
                        <a14:foregroundMark x1="36393" y1="94257" x2="40625" y2="85286"/>
                        <a14:foregroundMark x1="40625" y1="85286" x2="40771" y2="77599"/>
                        <a14:foregroundMark x1="61719" y1="78551" x2="61963" y2="91947"/>
                        <a14:foregroundMark x1="61963" y1="91947" x2="66187" y2="95227"/>
                        <a14:foregroundMark x1="67563" y1="95413" x2="69092" y2="86310"/>
                        <a14:foregroundMark x1="69092" y1="86310" x2="69507" y2="94582"/>
                        <a14:foregroundMark x1="71484" y1="53367" x2="88721" y2="57613"/>
                        <a14:foregroundMark x1="88721" y1="57613" x2="97559" y2="67643"/>
                        <a14:foregroundMark x1="97559" y1="67643" x2="94238" y2="92826"/>
                        <a14:foregroundMark x1="94238" y1="92826" x2="87804" y2="95185"/>
                        <a14:foregroundMark x1="82373" y1="95006" x2="78809" y2="84993"/>
                        <a14:foregroundMark x1="78809" y1="84993" x2="78369" y2="78404"/>
                        <a14:foregroundMark x1="71484" y1="55564" x2="83594" y2="53807"/>
                        <a14:foregroundMark x1="83594" y1="53807" x2="81348" y2="72401"/>
                        <a14:foregroundMark x1="81348" y1="72401" x2="75342" y2="79136"/>
                        <a14:foregroundMark x1="75342" y1="79136" x2="69824" y2="70644"/>
                        <a14:foregroundMark x1="69824" y1="70644" x2="69385" y2="54173"/>
                        <a14:foregroundMark x1="86426" y1="56369" x2="88818" y2="89312"/>
                        <a14:foregroundMark x1="97106" y1="92908" x2="98096" y2="93338"/>
                        <a14:foregroundMark x1="88818" y1="89312" x2="95492" y2="92208"/>
                        <a14:foregroundMark x1="98096" y1="93338" x2="98272" y2="89159"/>
                        <a14:foregroundMark x1="97932" y1="56770" x2="93311" y2="55051"/>
                        <a14:backgroundMark x1="25977" y1="47657" x2="41553" y2="42167"/>
                        <a14:backgroundMark x1="41553" y1="42167" x2="55566" y2="47731"/>
                        <a14:backgroundMark x1="55566" y1="47731" x2="69873" y2="45974"/>
                        <a14:backgroundMark x1="69873" y1="45974" x2="79150" y2="47438"/>
                        <a14:backgroundMark x1="79150" y1="47438" x2="88867" y2="42899"/>
                        <a14:backgroundMark x1="88867" y1="42899" x2="91162" y2="33163"/>
                        <a14:backgroundMark x1="91162" y1="33163" x2="75928" y2="18228"/>
                        <a14:backgroundMark x1="75928" y1="18228" x2="32813" y2="20864"/>
                        <a14:backgroundMark x1="32813" y1="20864" x2="24756" y2="27965"/>
                        <a14:backgroundMark x1="24756" y1="27965" x2="26904" y2="44656"/>
                        <a14:backgroundMark x1="26904" y1="44656" x2="25977" y2="47804"/>
                        <a14:backgroundMark x1="97461" y1="48975" x2="99707" y2="62152"/>
                        <a14:backgroundMark x1="99707" y1="62152" x2="97900" y2="87408"/>
                        <a14:backgroundMark x1="97900" y1="87408" x2="94531" y2="98243"/>
                        <a14:backgroundMark x1="17236" y1="94290" x2="80908" y2="97731"/>
                        <a14:backgroundMark x1="80908" y1="97731" x2="91162" y2="97438"/>
                        <a14:backgroundMark x1="91162" y1="97438" x2="72803" y2="97072"/>
                        <a14:backgroundMark x1="64160" y1="96047" x2="72803" y2="97218"/>
                        <a14:backgroundMark x1="72803" y1="97218" x2="75293" y2="97072"/>
                        <a14:backgroundMark x1="68457" y1="95608" x2="97314" y2="96559"/>
                      </a14:backgroundRemoval>
                    </a14:imgEffect>
                  </a14:imgLayer>
                </a14:imgProps>
              </a:ext>
            </a:extLst>
          </a:blip>
          <a:srcRect t="13224" b="2441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0C085E20-AE75-5584-D2F3-11AA62F5415C}"/>
              </a:ext>
            </a:extLst>
          </p:cNvPr>
          <p:cNvSpPr txBox="1"/>
          <p:nvPr/>
        </p:nvSpPr>
        <p:spPr>
          <a:xfrm>
            <a:off x="238539" y="86908"/>
            <a:ext cx="876233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i="0" dirty="0">
                <a:solidFill>
                  <a:schemeClr val="tx2"/>
                </a:solidFill>
                <a:effectLst/>
                <a:highlight>
                  <a:srgbClr val="002333"/>
                </a:highlight>
                <a:latin typeface="Raleway" panose="020B0604020202020204" pitchFamily="2" charset="0"/>
              </a:rPr>
              <a:t>“A educação é a única coisa que vai garantir que esse país, um dia, vai ser competitivo com os países mais avançados. Será a única coisa que vai garantir que a gente vai exportar não apenas commodities, mas inteligência e conhecimento. E por isso, para mim, a educação é fundamental”.</a:t>
            </a:r>
            <a:endParaRPr sz="1600" b="1" i="0" u="none" strike="noStrike" cap="none" dirty="0">
              <a:solidFill>
                <a:schemeClr val="tx2"/>
              </a:solidFill>
              <a:highlight>
                <a:srgbClr val="002333"/>
              </a:highlight>
              <a:latin typeface="Raleway" panose="020B0604020202020204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" name="Google Shape;105;p2">
            <a:extLst>
              <a:ext uri="{FF2B5EF4-FFF2-40B4-BE49-F238E27FC236}">
                <a16:creationId xmlns:a16="http://schemas.microsoft.com/office/drawing/2014/main" id="{2C42973A-D617-2D64-AB4D-D4CF509FE899}"/>
              </a:ext>
            </a:extLst>
          </p:cNvPr>
          <p:cNvSpPr txBox="1"/>
          <p:nvPr/>
        </p:nvSpPr>
        <p:spPr>
          <a:xfrm>
            <a:off x="5271713" y="1445421"/>
            <a:ext cx="387228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Luiz Inácio Lula da Silva</a:t>
            </a:r>
            <a:endParaRPr sz="2800" b="0" i="0" u="none" strike="noStrike" cap="none" dirty="0">
              <a:solidFill>
                <a:schemeClr val="bg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7694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DD000DE-F505-3162-CC4F-5E3EF1E7B969}"/>
              </a:ext>
            </a:extLst>
          </p:cNvPr>
          <p:cNvSpPr/>
          <p:nvPr/>
        </p:nvSpPr>
        <p:spPr>
          <a:xfrm>
            <a:off x="-3992336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19 w 6327319"/>
              <a:gd name="connsiteY1" fmla="*/ 0 h 5143500"/>
              <a:gd name="connsiteX2" fmla="*/ 5984419 w 6327319"/>
              <a:gd name="connsiteY2" fmla="*/ 3690257 h 5143500"/>
              <a:gd name="connsiteX3" fmla="*/ 6213017 w 6327319"/>
              <a:gd name="connsiteY3" fmla="*/ 3690257 h 5143500"/>
              <a:gd name="connsiteX4" fmla="*/ 6327319 w 6327319"/>
              <a:gd name="connsiteY4" fmla="*/ 3804559 h 5143500"/>
              <a:gd name="connsiteX5" fmla="*/ 6327319 w 6327319"/>
              <a:gd name="connsiteY5" fmla="*/ 5029198 h 5143500"/>
              <a:gd name="connsiteX6" fmla="*/ 6213017 w 6327319"/>
              <a:gd name="connsiteY6" fmla="*/ 5143500 h 5143500"/>
              <a:gd name="connsiteX7" fmla="*/ 5984419 w 6327319"/>
              <a:gd name="connsiteY7" fmla="*/ 5143500 h 5143500"/>
              <a:gd name="connsiteX8" fmla="*/ 5755821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19" y="0"/>
                </a:lnTo>
                <a:lnTo>
                  <a:pt x="5984419" y="3690257"/>
                </a:lnTo>
                <a:lnTo>
                  <a:pt x="6213017" y="3690257"/>
                </a:lnTo>
                <a:cubicBezTo>
                  <a:pt x="6276144" y="3690257"/>
                  <a:pt x="6327319" y="3741432"/>
                  <a:pt x="6327319" y="3804559"/>
                </a:cubicBezTo>
                <a:lnTo>
                  <a:pt x="6327319" y="5029198"/>
                </a:lnTo>
                <a:cubicBezTo>
                  <a:pt x="6327319" y="5092325"/>
                  <a:pt x="6276144" y="5143500"/>
                  <a:pt x="6213017" y="5143500"/>
                </a:cubicBezTo>
                <a:lnTo>
                  <a:pt x="5984419" y="5143500"/>
                </a:lnTo>
                <a:lnTo>
                  <a:pt x="575582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00" dirty="0">
              <a:latin typeface="Raleway Medium" pitchFamily="2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4F33A5-D7CA-DA0B-539A-DC6F46D6C33A}"/>
              </a:ext>
            </a:extLst>
          </p:cNvPr>
          <p:cNvSpPr/>
          <p:nvPr/>
        </p:nvSpPr>
        <p:spPr>
          <a:xfrm>
            <a:off x="-4702629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20 w 6327319"/>
              <a:gd name="connsiteY1" fmla="*/ 0 h 5143500"/>
              <a:gd name="connsiteX2" fmla="*/ 5984420 w 6327319"/>
              <a:gd name="connsiteY2" fmla="*/ 1918607 h 5143500"/>
              <a:gd name="connsiteX3" fmla="*/ 6213017 w 6327319"/>
              <a:gd name="connsiteY3" fmla="*/ 1918607 h 5143500"/>
              <a:gd name="connsiteX4" fmla="*/ 6327319 w 6327319"/>
              <a:gd name="connsiteY4" fmla="*/ 2032909 h 5143500"/>
              <a:gd name="connsiteX5" fmla="*/ 6327319 w 6327319"/>
              <a:gd name="connsiteY5" fmla="*/ 3257548 h 5143500"/>
              <a:gd name="connsiteX6" fmla="*/ 6213017 w 6327319"/>
              <a:gd name="connsiteY6" fmla="*/ 3371850 h 5143500"/>
              <a:gd name="connsiteX7" fmla="*/ 5984420 w 6327319"/>
              <a:gd name="connsiteY7" fmla="*/ 3371850 h 5143500"/>
              <a:gd name="connsiteX8" fmla="*/ 5984420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20" y="0"/>
                </a:lnTo>
                <a:lnTo>
                  <a:pt x="5984420" y="1918607"/>
                </a:lnTo>
                <a:lnTo>
                  <a:pt x="6213017" y="1918607"/>
                </a:lnTo>
                <a:cubicBezTo>
                  <a:pt x="6276144" y="1918607"/>
                  <a:pt x="6327319" y="1969782"/>
                  <a:pt x="6327319" y="2032909"/>
                </a:cubicBezTo>
                <a:lnTo>
                  <a:pt x="6327319" y="3257548"/>
                </a:lnTo>
                <a:cubicBezTo>
                  <a:pt x="6327319" y="3320675"/>
                  <a:pt x="6276144" y="3371850"/>
                  <a:pt x="6213017" y="3371850"/>
                </a:cubicBezTo>
                <a:lnTo>
                  <a:pt x="5984420" y="3371850"/>
                </a:lnTo>
                <a:lnTo>
                  <a:pt x="598442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3200" dirty="0">
              <a:latin typeface="Raleway Medium" pitchFamily="2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19C3891-7FA5-593A-C088-E0A0DE43AFDE}"/>
              </a:ext>
            </a:extLst>
          </p:cNvPr>
          <p:cNvSpPr/>
          <p:nvPr/>
        </p:nvSpPr>
        <p:spPr>
          <a:xfrm>
            <a:off x="-5298620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755821 w 6327319"/>
              <a:gd name="connsiteY1" fmla="*/ 0 h 5143500"/>
              <a:gd name="connsiteX2" fmla="*/ 5984419 w 6327319"/>
              <a:gd name="connsiteY2" fmla="*/ 0 h 5143500"/>
              <a:gd name="connsiteX3" fmla="*/ 6213017 w 6327319"/>
              <a:gd name="connsiteY3" fmla="*/ 0 h 5143500"/>
              <a:gd name="connsiteX4" fmla="*/ 6327319 w 6327319"/>
              <a:gd name="connsiteY4" fmla="*/ 114302 h 5143500"/>
              <a:gd name="connsiteX5" fmla="*/ 6327319 w 6327319"/>
              <a:gd name="connsiteY5" fmla="*/ 1338941 h 5143500"/>
              <a:gd name="connsiteX6" fmla="*/ 6213017 w 6327319"/>
              <a:gd name="connsiteY6" fmla="*/ 1453243 h 5143500"/>
              <a:gd name="connsiteX7" fmla="*/ 5984419 w 6327319"/>
              <a:gd name="connsiteY7" fmla="*/ 1453243 h 5143500"/>
              <a:gd name="connsiteX8" fmla="*/ 5984419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755821" y="0"/>
                </a:lnTo>
                <a:lnTo>
                  <a:pt x="5984419" y="0"/>
                </a:lnTo>
                <a:lnTo>
                  <a:pt x="6213017" y="0"/>
                </a:lnTo>
                <a:cubicBezTo>
                  <a:pt x="6276144" y="0"/>
                  <a:pt x="6327319" y="51175"/>
                  <a:pt x="6327319" y="114302"/>
                </a:cubicBezTo>
                <a:lnTo>
                  <a:pt x="6327319" y="1338941"/>
                </a:lnTo>
                <a:cubicBezTo>
                  <a:pt x="6327319" y="1402068"/>
                  <a:pt x="6276144" y="1453243"/>
                  <a:pt x="6213017" y="1453243"/>
                </a:cubicBezTo>
                <a:lnTo>
                  <a:pt x="5984419" y="1453243"/>
                </a:lnTo>
                <a:lnTo>
                  <a:pt x="59844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00" dirty="0"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6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DD000DE-F505-3162-CC4F-5E3EF1E7B969}"/>
              </a:ext>
            </a:extLst>
          </p:cNvPr>
          <p:cNvSpPr/>
          <p:nvPr/>
        </p:nvSpPr>
        <p:spPr>
          <a:xfrm>
            <a:off x="1167493" y="0"/>
            <a:ext cx="8703127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19 w 6327319"/>
              <a:gd name="connsiteY1" fmla="*/ 0 h 5143500"/>
              <a:gd name="connsiteX2" fmla="*/ 5984419 w 6327319"/>
              <a:gd name="connsiteY2" fmla="*/ 3690257 h 5143500"/>
              <a:gd name="connsiteX3" fmla="*/ 6213017 w 6327319"/>
              <a:gd name="connsiteY3" fmla="*/ 3690257 h 5143500"/>
              <a:gd name="connsiteX4" fmla="*/ 6327319 w 6327319"/>
              <a:gd name="connsiteY4" fmla="*/ 3804559 h 5143500"/>
              <a:gd name="connsiteX5" fmla="*/ 6327319 w 6327319"/>
              <a:gd name="connsiteY5" fmla="*/ 5029198 h 5143500"/>
              <a:gd name="connsiteX6" fmla="*/ 6213017 w 6327319"/>
              <a:gd name="connsiteY6" fmla="*/ 5143500 h 5143500"/>
              <a:gd name="connsiteX7" fmla="*/ 5984419 w 6327319"/>
              <a:gd name="connsiteY7" fmla="*/ 5143500 h 5143500"/>
              <a:gd name="connsiteX8" fmla="*/ 5755821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19" y="0"/>
                </a:lnTo>
                <a:lnTo>
                  <a:pt x="5984419" y="3690257"/>
                </a:lnTo>
                <a:lnTo>
                  <a:pt x="6213017" y="3690257"/>
                </a:lnTo>
                <a:cubicBezTo>
                  <a:pt x="6276144" y="3690257"/>
                  <a:pt x="6327319" y="3741432"/>
                  <a:pt x="6327319" y="3804559"/>
                </a:cubicBezTo>
                <a:lnTo>
                  <a:pt x="6327319" y="5029198"/>
                </a:lnTo>
                <a:cubicBezTo>
                  <a:pt x="6327319" y="5092325"/>
                  <a:pt x="6276144" y="5143500"/>
                  <a:pt x="6213017" y="5143500"/>
                </a:cubicBezTo>
                <a:lnTo>
                  <a:pt x="5984419" y="5143500"/>
                </a:lnTo>
                <a:lnTo>
                  <a:pt x="575582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4F33A5-D7CA-DA0B-539A-DC6F46D6C33A}"/>
              </a:ext>
            </a:extLst>
          </p:cNvPr>
          <p:cNvSpPr/>
          <p:nvPr/>
        </p:nvSpPr>
        <p:spPr>
          <a:xfrm>
            <a:off x="-4702629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20 w 6327319"/>
              <a:gd name="connsiteY1" fmla="*/ 0 h 5143500"/>
              <a:gd name="connsiteX2" fmla="*/ 5984420 w 6327319"/>
              <a:gd name="connsiteY2" fmla="*/ 1918607 h 5143500"/>
              <a:gd name="connsiteX3" fmla="*/ 6213017 w 6327319"/>
              <a:gd name="connsiteY3" fmla="*/ 1918607 h 5143500"/>
              <a:gd name="connsiteX4" fmla="*/ 6327319 w 6327319"/>
              <a:gd name="connsiteY4" fmla="*/ 2032909 h 5143500"/>
              <a:gd name="connsiteX5" fmla="*/ 6327319 w 6327319"/>
              <a:gd name="connsiteY5" fmla="*/ 3257548 h 5143500"/>
              <a:gd name="connsiteX6" fmla="*/ 6213017 w 6327319"/>
              <a:gd name="connsiteY6" fmla="*/ 3371850 h 5143500"/>
              <a:gd name="connsiteX7" fmla="*/ 5984420 w 6327319"/>
              <a:gd name="connsiteY7" fmla="*/ 3371850 h 5143500"/>
              <a:gd name="connsiteX8" fmla="*/ 5984420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20" y="0"/>
                </a:lnTo>
                <a:lnTo>
                  <a:pt x="5984420" y="1918607"/>
                </a:lnTo>
                <a:lnTo>
                  <a:pt x="6213017" y="1918607"/>
                </a:lnTo>
                <a:cubicBezTo>
                  <a:pt x="6276144" y="1918607"/>
                  <a:pt x="6327319" y="1969782"/>
                  <a:pt x="6327319" y="2032909"/>
                </a:cubicBezTo>
                <a:lnTo>
                  <a:pt x="6327319" y="3257548"/>
                </a:lnTo>
                <a:cubicBezTo>
                  <a:pt x="6327319" y="3320675"/>
                  <a:pt x="6276144" y="3371850"/>
                  <a:pt x="6213017" y="3371850"/>
                </a:cubicBezTo>
                <a:lnTo>
                  <a:pt x="5984420" y="3371850"/>
                </a:lnTo>
                <a:lnTo>
                  <a:pt x="598442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19C3891-7FA5-593A-C088-E0A0DE43AFDE}"/>
              </a:ext>
            </a:extLst>
          </p:cNvPr>
          <p:cNvSpPr/>
          <p:nvPr/>
        </p:nvSpPr>
        <p:spPr>
          <a:xfrm>
            <a:off x="-5298620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755821 w 6327319"/>
              <a:gd name="connsiteY1" fmla="*/ 0 h 5143500"/>
              <a:gd name="connsiteX2" fmla="*/ 5984419 w 6327319"/>
              <a:gd name="connsiteY2" fmla="*/ 0 h 5143500"/>
              <a:gd name="connsiteX3" fmla="*/ 6213017 w 6327319"/>
              <a:gd name="connsiteY3" fmla="*/ 0 h 5143500"/>
              <a:gd name="connsiteX4" fmla="*/ 6327319 w 6327319"/>
              <a:gd name="connsiteY4" fmla="*/ 114302 h 5143500"/>
              <a:gd name="connsiteX5" fmla="*/ 6327319 w 6327319"/>
              <a:gd name="connsiteY5" fmla="*/ 1338941 h 5143500"/>
              <a:gd name="connsiteX6" fmla="*/ 6213017 w 6327319"/>
              <a:gd name="connsiteY6" fmla="*/ 1453243 h 5143500"/>
              <a:gd name="connsiteX7" fmla="*/ 5984419 w 6327319"/>
              <a:gd name="connsiteY7" fmla="*/ 1453243 h 5143500"/>
              <a:gd name="connsiteX8" fmla="*/ 5984419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755821" y="0"/>
                </a:lnTo>
                <a:lnTo>
                  <a:pt x="5984419" y="0"/>
                </a:lnTo>
                <a:lnTo>
                  <a:pt x="6213017" y="0"/>
                </a:lnTo>
                <a:cubicBezTo>
                  <a:pt x="6276144" y="0"/>
                  <a:pt x="6327319" y="51175"/>
                  <a:pt x="6327319" y="114302"/>
                </a:cubicBezTo>
                <a:lnTo>
                  <a:pt x="6327319" y="1338941"/>
                </a:lnTo>
                <a:cubicBezTo>
                  <a:pt x="6327319" y="1402068"/>
                  <a:pt x="6276144" y="1453243"/>
                  <a:pt x="6213017" y="1453243"/>
                </a:cubicBezTo>
                <a:lnTo>
                  <a:pt x="5984419" y="1453243"/>
                </a:lnTo>
                <a:lnTo>
                  <a:pt x="59844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18A566F2-FFF1-0D0E-C6C2-4C28A417BB9C}"/>
              </a:ext>
            </a:extLst>
          </p:cNvPr>
          <p:cNvSpPr txBox="1"/>
          <p:nvPr/>
        </p:nvSpPr>
        <p:spPr>
          <a:xfrm>
            <a:off x="1986036" y="398646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Diálogo</a:t>
            </a: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2EAA14AE-6045-AF65-A328-BB8F4AF7E406}"/>
              </a:ext>
            </a:extLst>
          </p:cNvPr>
          <p:cNvSpPr txBox="1"/>
          <p:nvPr/>
        </p:nvSpPr>
        <p:spPr>
          <a:xfrm>
            <a:off x="1986036" y="1863147"/>
            <a:ext cx="69212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dirty="0">
                <a:solidFill>
                  <a:schemeClr val="bg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Ministério da Educação de portas abertas para escuta, debate e diálogo com parlamentares, representantes de estados e municípios, organizações da sociedade civil, estudantes e professores</a:t>
            </a:r>
            <a:endParaRPr sz="2000" b="0" i="0" u="none" strike="noStrike" cap="none" dirty="0">
              <a:solidFill>
                <a:schemeClr val="bg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7BE0C6-AA5C-9325-EDF5-EBE11DCFCEF0}"/>
              </a:ext>
            </a:extLst>
          </p:cNvPr>
          <p:cNvCxnSpPr/>
          <p:nvPr/>
        </p:nvCxnSpPr>
        <p:spPr>
          <a:xfrm>
            <a:off x="2051350" y="1399806"/>
            <a:ext cx="40881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Graphic 8" descr="Teacher with solid fill">
            <a:extLst>
              <a:ext uri="{FF2B5EF4-FFF2-40B4-BE49-F238E27FC236}">
                <a16:creationId xmlns:a16="http://schemas.microsoft.com/office/drawing/2014/main" id="{9D3FB022-4489-530E-7165-FFC53144E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4843" y="3586386"/>
            <a:ext cx="914400" cy="9144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F4B07AE5-679A-083B-7001-124C6B244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4464" y="3586386"/>
            <a:ext cx="914400" cy="914400"/>
          </a:xfrm>
          <a:prstGeom prst="rect">
            <a:avLst/>
          </a:prstGeom>
        </p:spPr>
      </p:pic>
      <p:pic>
        <p:nvPicPr>
          <p:cNvPr id="13" name="Graphic 12" descr="Speech with solid fill">
            <a:extLst>
              <a:ext uri="{FF2B5EF4-FFF2-40B4-BE49-F238E27FC236}">
                <a16:creationId xmlns:a16="http://schemas.microsoft.com/office/drawing/2014/main" id="{D3B9E29F-6A6B-3AC2-C1F9-E1A75A157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4085" y="3590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8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DD000DE-F505-3162-CC4F-5E3EF1E7B969}"/>
              </a:ext>
            </a:extLst>
          </p:cNvPr>
          <p:cNvSpPr/>
          <p:nvPr/>
        </p:nvSpPr>
        <p:spPr>
          <a:xfrm>
            <a:off x="1167493" y="0"/>
            <a:ext cx="8703127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19 w 6327319"/>
              <a:gd name="connsiteY1" fmla="*/ 0 h 5143500"/>
              <a:gd name="connsiteX2" fmla="*/ 5984419 w 6327319"/>
              <a:gd name="connsiteY2" fmla="*/ 3690257 h 5143500"/>
              <a:gd name="connsiteX3" fmla="*/ 6213017 w 6327319"/>
              <a:gd name="connsiteY3" fmla="*/ 3690257 h 5143500"/>
              <a:gd name="connsiteX4" fmla="*/ 6327319 w 6327319"/>
              <a:gd name="connsiteY4" fmla="*/ 3804559 h 5143500"/>
              <a:gd name="connsiteX5" fmla="*/ 6327319 w 6327319"/>
              <a:gd name="connsiteY5" fmla="*/ 5029198 h 5143500"/>
              <a:gd name="connsiteX6" fmla="*/ 6213017 w 6327319"/>
              <a:gd name="connsiteY6" fmla="*/ 5143500 h 5143500"/>
              <a:gd name="connsiteX7" fmla="*/ 5984419 w 6327319"/>
              <a:gd name="connsiteY7" fmla="*/ 5143500 h 5143500"/>
              <a:gd name="connsiteX8" fmla="*/ 5755821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19" y="0"/>
                </a:lnTo>
                <a:lnTo>
                  <a:pt x="5984419" y="3690257"/>
                </a:lnTo>
                <a:lnTo>
                  <a:pt x="6213017" y="3690257"/>
                </a:lnTo>
                <a:cubicBezTo>
                  <a:pt x="6276144" y="3690257"/>
                  <a:pt x="6327319" y="3741432"/>
                  <a:pt x="6327319" y="3804559"/>
                </a:cubicBezTo>
                <a:lnTo>
                  <a:pt x="6327319" y="5029198"/>
                </a:lnTo>
                <a:cubicBezTo>
                  <a:pt x="6327319" y="5092325"/>
                  <a:pt x="6276144" y="5143500"/>
                  <a:pt x="6213017" y="5143500"/>
                </a:cubicBezTo>
                <a:lnTo>
                  <a:pt x="5984419" y="5143500"/>
                </a:lnTo>
                <a:lnTo>
                  <a:pt x="575582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4F33A5-D7CA-DA0B-539A-DC6F46D6C33A}"/>
              </a:ext>
            </a:extLst>
          </p:cNvPr>
          <p:cNvSpPr/>
          <p:nvPr/>
        </p:nvSpPr>
        <p:spPr>
          <a:xfrm>
            <a:off x="638093" y="0"/>
            <a:ext cx="9761926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20 w 6327319"/>
              <a:gd name="connsiteY1" fmla="*/ 0 h 5143500"/>
              <a:gd name="connsiteX2" fmla="*/ 5984420 w 6327319"/>
              <a:gd name="connsiteY2" fmla="*/ 1918607 h 5143500"/>
              <a:gd name="connsiteX3" fmla="*/ 6213017 w 6327319"/>
              <a:gd name="connsiteY3" fmla="*/ 1918607 h 5143500"/>
              <a:gd name="connsiteX4" fmla="*/ 6327319 w 6327319"/>
              <a:gd name="connsiteY4" fmla="*/ 2032909 h 5143500"/>
              <a:gd name="connsiteX5" fmla="*/ 6327319 w 6327319"/>
              <a:gd name="connsiteY5" fmla="*/ 3257548 h 5143500"/>
              <a:gd name="connsiteX6" fmla="*/ 6213017 w 6327319"/>
              <a:gd name="connsiteY6" fmla="*/ 3371850 h 5143500"/>
              <a:gd name="connsiteX7" fmla="*/ 5984420 w 6327319"/>
              <a:gd name="connsiteY7" fmla="*/ 3371850 h 5143500"/>
              <a:gd name="connsiteX8" fmla="*/ 5984420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20" y="0"/>
                </a:lnTo>
                <a:lnTo>
                  <a:pt x="5984420" y="1918607"/>
                </a:lnTo>
                <a:lnTo>
                  <a:pt x="6213017" y="1918607"/>
                </a:lnTo>
                <a:cubicBezTo>
                  <a:pt x="6276144" y="1918607"/>
                  <a:pt x="6327319" y="1969782"/>
                  <a:pt x="6327319" y="2032909"/>
                </a:cubicBezTo>
                <a:lnTo>
                  <a:pt x="6327319" y="3257548"/>
                </a:lnTo>
                <a:cubicBezTo>
                  <a:pt x="6327319" y="3320675"/>
                  <a:pt x="6276144" y="3371850"/>
                  <a:pt x="6213017" y="3371850"/>
                </a:cubicBezTo>
                <a:lnTo>
                  <a:pt x="5984420" y="3371850"/>
                </a:lnTo>
                <a:lnTo>
                  <a:pt x="598442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19C3891-7FA5-593A-C088-E0A0DE43AFDE}"/>
              </a:ext>
            </a:extLst>
          </p:cNvPr>
          <p:cNvSpPr/>
          <p:nvPr/>
        </p:nvSpPr>
        <p:spPr>
          <a:xfrm>
            <a:off x="-5298620" y="0"/>
            <a:ext cx="6327319" cy="5143500"/>
          </a:xfrm>
          <a:custGeom>
            <a:avLst/>
            <a:gdLst>
              <a:gd name="connsiteX0" fmla="*/ 0 w 6327319"/>
              <a:gd name="connsiteY0" fmla="*/ 0 h 5143500"/>
              <a:gd name="connsiteX1" fmla="*/ 5755821 w 6327319"/>
              <a:gd name="connsiteY1" fmla="*/ 0 h 5143500"/>
              <a:gd name="connsiteX2" fmla="*/ 5984419 w 6327319"/>
              <a:gd name="connsiteY2" fmla="*/ 0 h 5143500"/>
              <a:gd name="connsiteX3" fmla="*/ 6213017 w 6327319"/>
              <a:gd name="connsiteY3" fmla="*/ 0 h 5143500"/>
              <a:gd name="connsiteX4" fmla="*/ 6327319 w 6327319"/>
              <a:gd name="connsiteY4" fmla="*/ 114302 h 5143500"/>
              <a:gd name="connsiteX5" fmla="*/ 6327319 w 6327319"/>
              <a:gd name="connsiteY5" fmla="*/ 1338941 h 5143500"/>
              <a:gd name="connsiteX6" fmla="*/ 6213017 w 6327319"/>
              <a:gd name="connsiteY6" fmla="*/ 1453243 h 5143500"/>
              <a:gd name="connsiteX7" fmla="*/ 5984419 w 6327319"/>
              <a:gd name="connsiteY7" fmla="*/ 1453243 h 5143500"/>
              <a:gd name="connsiteX8" fmla="*/ 5984419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755821" y="0"/>
                </a:lnTo>
                <a:lnTo>
                  <a:pt x="5984419" y="0"/>
                </a:lnTo>
                <a:lnTo>
                  <a:pt x="6213017" y="0"/>
                </a:lnTo>
                <a:cubicBezTo>
                  <a:pt x="6276144" y="0"/>
                  <a:pt x="6327319" y="51175"/>
                  <a:pt x="6327319" y="114302"/>
                </a:cubicBezTo>
                <a:lnTo>
                  <a:pt x="6327319" y="1338941"/>
                </a:lnTo>
                <a:cubicBezTo>
                  <a:pt x="6327319" y="1402068"/>
                  <a:pt x="6276144" y="1453243"/>
                  <a:pt x="6213017" y="1453243"/>
                </a:cubicBezTo>
                <a:lnTo>
                  <a:pt x="5984419" y="1453243"/>
                </a:lnTo>
                <a:lnTo>
                  <a:pt x="59844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1A4D59BD-1CEF-BA10-9536-C3BC3D6B768D}"/>
              </a:ext>
            </a:extLst>
          </p:cNvPr>
          <p:cNvSpPr txBox="1"/>
          <p:nvPr/>
        </p:nvSpPr>
        <p:spPr>
          <a:xfrm>
            <a:off x="1533454" y="384174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União</a:t>
            </a:r>
          </a:p>
        </p:txBody>
      </p:sp>
      <p:sp>
        <p:nvSpPr>
          <p:cNvPr id="3" name="Google Shape;114;p3">
            <a:extLst>
              <a:ext uri="{FF2B5EF4-FFF2-40B4-BE49-F238E27FC236}">
                <a16:creationId xmlns:a16="http://schemas.microsoft.com/office/drawing/2014/main" id="{D91A3362-98CE-5937-49CD-568C3E13E4F0}"/>
              </a:ext>
            </a:extLst>
          </p:cNvPr>
          <p:cNvSpPr txBox="1"/>
          <p:nvPr/>
        </p:nvSpPr>
        <p:spPr>
          <a:xfrm>
            <a:off x="1533454" y="1798907"/>
            <a:ext cx="6921200" cy="14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4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Parcerias, colaboração e unir esforços para enfrentar os grandes desafios para a oferta de uma educação de qualidade</a:t>
            </a:r>
            <a:endParaRPr lang="pt-BR" sz="24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B0575-08EB-3EAD-3BD9-732955DFBCF2}"/>
              </a:ext>
            </a:extLst>
          </p:cNvPr>
          <p:cNvCxnSpPr/>
          <p:nvPr/>
        </p:nvCxnSpPr>
        <p:spPr>
          <a:xfrm>
            <a:off x="1533454" y="1399806"/>
            <a:ext cx="40881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Graphic 9" descr="Cheers with solid fill">
            <a:extLst>
              <a:ext uri="{FF2B5EF4-FFF2-40B4-BE49-F238E27FC236}">
                <a16:creationId xmlns:a16="http://schemas.microsoft.com/office/drawing/2014/main" id="{5F157923-516E-B61F-ED7B-CC55C4F06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5223" y="3431068"/>
            <a:ext cx="914400" cy="914400"/>
          </a:xfrm>
          <a:prstGeom prst="rect">
            <a:avLst/>
          </a:prstGeom>
        </p:spPr>
      </p:pic>
      <p:pic>
        <p:nvPicPr>
          <p:cNvPr id="17" name="Graphic 16" descr="Handshake with solid fill">
            <a:extLst>
              <a:ext uri="{FF2B5EF4-FFF2-40B4-BE49-F238E27FC236}">
                <a16:creationId xmlns:a16="http://schemas.microsoft.com/office/drawing/2014/main" id="{FD346B46-0F33-0964-937E-9F89DECD2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3400" y="3391299"/>
            <a:ext cx="914400" cy="914400"/>
          </a:xfrm>
          <a:prstGeom prst="rect">
            <a:avLst/>
          </a:prstGeom>
        </p:spPr>
      </p:pic>
      <p:pic>
        <p:nvPicPr>
          <p:cNvPr id="19" name="Graphic 18" descr="Contract with solid fill">
            <a:extLst>
              <a:ext uri="{FF2B5EF4-FFF2-40B4-BE49-F238E27FC236}">
                <a16:creationId xmlns:a16="http://schemas.microsoft.com/office/drawing/2014/main" id="{05667CFE-5A77-1256-859B-92370BB5B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1577" y="3431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DD000DE-F505-3162-CC4F-5E3EF1E7B969}"/>
              </a:ext>
            </a:extLst>
          </p:cNvPr>
          <p:cNvSpPr/>
          <p:nvPr/>
        </p:nvSpPr>
        <p:spPr>
          <a:xfrm>
            <a:off x="1167493" y="0"/>
            <a:ext cx="8703127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19 w 6327319"/>
              <a:gd name="connsiteY1" fmla="*/ 0 h 5143500"/>
              <a:gd name="connsiteX2" fmla="*/ 5984419 w 6327319"/>
              <a:gd name="connsiteY2" fmla="*/ 3690257 h 5143500"/>
              <a:gd name="connsiteX3" fmla="*/ 6213017 w 6327319"/>
              <a:gd name="connsiteY3" fmla="*/ 3690257 h 5143500"/>
              <a:gd name="connsiteX4" fmla="*/ 6327319 w 6327319"/>
              <a:gd name="connsiteY4" fmla="*/ 3804559 h 5143500"/>
              <a:gd name="connsiteX5" fmla="*/ 6327319 w 6327319"/>
              <a:gd name="connsiteY5" fmla="*/ 5029198 h 5143500"/>
              <a:gd name="connsiteX6" fmla="*/ 6213017 w 6327319"/>
              <a:gd name="connsiteY6" fmla="*/ 5143500 h 5143500"/>
              <a:gd name="connsiteX7" fmla="*/ 5984419 w 6327319"/>
              <a:gd name="connsiteY7" fmla="*/ 5143500 h 5143500"/>
              <a:gd name="connsiteX8" fmla="*/ 5755821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19" y="0"/>
                </a:lnTo>
                <a:lnTo>
                  <a:pt x="5984419" y="3690257"/>
                </a:lnTo>
                <a:lnTo>
                  <a:pt x="6213017" y="3690257"/>
                </a:lnTo>
                <a:cubicBezTo>
                  <a:pt x="6276144" y="3690257"/>
                  <a:pt x="6327319" y="3741432"/>
                  <a:pt x="6327319" y="3804559"/>
                </a:cubicBezTo>
                <a:lnTo>
                  <a:pt x="6327319" y="5029198"/>
                </a:lnTo>
                <a:cubicBezTo>
                  <a:pt x="6327319" y="5092325"/>
                  <a:pt x="6276144" y="5143500"/>
                  <a:pt x="6213017" y="5143500"/>
                </a:cubicBezTo>
                <a:lnTo>
                  <a:pt x="5984419" y="5143500"/>
                </a:lnTo>
                <a:lnTo>
                  <a:pt x="5755821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4F33A5-D7CA-DA0B-539A-DC6F46D6C33A}"/>
              </a:ext>
            </a:extLst>
          </p:cNvPr>
          <p:cNvSpPr/>
          <p:nvPr/>
        </p:nvSpPr>
        <p:spPr>
          <a:xfrm>
            <a:off x="638093" y="0"/>
            <a:ext cx="9761926" cy="5143500"/>
          </a:xfrm>
          <a:custGeom>
            <a:avLst/>
            <a:gdLst>
              <a:gd name="connsiteX0" fmla="*/ 0 w 6327319"/>
              <a:gd name="connsiteY0" fmla="*/ 0 h 5143500"/>
              <a:gd name="connsiteX1" fmla="*/ 5984420 w 6327319"/>
              <a:gd name="connsiteY1" fmla="*/ 0 h 5143500"/>
              <a:gd name="connsiteX2" fmla="*/ 5984420 w 6327319"/>
              <a:gd name="connsiteY2" fmla="*/ 1918607 h 5143500"/>
              <a:gd name="connsiteX3" fmla="*/ 6213017 w 6327319"/>
              <a:gd name="connsiteY3" fmla="*/ 1918607 h 5143500"/>
              <a:gd name="connsiteX4" fmla="*/ 6327319 w 6327319"/>
              <a:gd name="connsiteY4" fmla="*/ 2032909 h 5143500"/>
              <a:gd name="connsiteX5" fmla="*/ 6327319 w 6327319"/>
              <a:gd name="connsiteY5" fmla="*/ 3257548 h 5143500"/>
              <a:gd name="connsiteX6" fmla="*/ 6213017 w 6327319"/>
              <a:gd name="connsiteY6" fmla="*/ 3371850 h 5143500"/>
              <a:gd name="connsiteX7" fmla="*/ 5984420 w 6327319"/>
              <a:gd name="connsiteY7" fmla="*/ 3371850 h 5143500"/>
              <a:gd name="connsiteX8" fmla="*/ 5984420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984420" y="0"/>
                </a:lnTo>
                <a:lnTo>
                  <a:pt x="5984420" y="1918607"/>
                </a:lnTo>
                <a:lnTo>
                  <a:pt x="6213017" y="1918607"/>
                </a:lnTo>
                <a:cubicBezTo>
                  <a:pt x="6276144" y="1918607"/>
                  <a:pt x="6327319" y="1969782"/>
                  <a:pt x="6327319" y="2032909"/>
                </a:cubicBezTo>
                <a:lnTo>
                  <a:pt x="6327319" y="3257548"/>
                </a:lnTo>
                <a:cubicBezTo>
                  <a:pt x="6327319" y="3320675"/>
                  <a:pt x="6276144" y="3371850"/>
                  <a:pt x="6213017" y="3371850"/>
                </a:cubicBezTo>
                <a:lnTo>
                  <a:pt x="5984420" y="3371850"/>
                </a:lnTo>
                <a:lnTo>
                  <a:pt x="598442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19C3891-7FA5-593A-C088-E0A0DE43AFDE}"/>
              </a:ext>
            </a:extLst>
          </p:cNvPr>
          <p:cNvSpPr/>
          <p:nvPr/>
        </p:nvSpPr>
        <p:spPr>
          <a:xfrm>
            <a:off x="0" y="0"/>
            <a:ext cx="10400019" cy="5143500"/>
          </a:xfrm>
          <a:custGeom>
            <a:avLst/>
            <a:gdLst>
              <a:gd name="connsiteX0" fmla="*/ 0 w 6327319"/>
              <a:gd name="connsiteY0" fmla="*/ 0 h 5143500"/>
              <a:gd name="connsiteX1" fmla="*/ 5755821 w 6327319"/>
              <a:gd name="connsiteY1" fmla="*/ 0 h 5143500"/>
              <a:gd name="connsiteX2" fmla="*/ 5984419 w 6327319"/>
              <a:gd name="connsiteY2" fmla="*/ 0 h 5143500"/>
              <a:gd name="connsiteX3" fmla="*/ 6213017 w 6327319"/>
              <a:gd name="connsiteY3" fmla="*/ 0 h 5143500"/>
              <a:gd name="connsiteX4" fmla="*/ 6327319 w 6327319"/>
              <a:gd name="connsiteY4" fmla="*/ 114302 h 5143500"/>
              <a:gd name="connsiteX5" fmla="*/ 6327319 w 6327319"/>
              <a:gd name="connsiteY5" fmla="*/ 1338941 h 5143500"/>
              <a:gd name="connsiteX6" fmla="*/ 6213017 w 6327319"/>
              <a:gd name="connsiteY6" fmla="*/ 1453243 h 5143500"/>
              <a:gd name="connsiteX7" fmla="*/ 5984419 w 6327319"/>
              <a:gd name="connsiteY7" fmla="*/ 1453243 h 5143500"/>
              <a:gd name="connsiteX8" fmla="*/ 5984419 w 6327319"/>
              <a:gd name="connsiteY8" fmla="*/ 5143500 h 5143500"/>
              <a:gd name="connsiteX9" fmla="*/ 0 w 6327319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7319" h="5143500">
                <a:moveTo>
                  <a:pt x="0" y="0"/>
                </a:moveTo>
                <a:lnTo>
                  <a:pt x="5755821" y="0"/>
                </a:lnTo>
                <a:lnTo>
                  <a:pt x="5984419" y="0"/>
                </a:lnTo>
                <a:lnTo>
                  <a:pt x="6213017" y="0"/>
                </a:lnTo>
                <a:cubicBezTo>
                  <a:pt x="6276144" y="0"/>
                  <a:pt x="6327319" y="51175"/>
                  <a:pt x="6327319" y="114302"/>
                </a:cubicBezTo>
                <a:lnTo>
                  <a:pt x="6327319" y="1338941"/>
                </a:lnTo>
                <a:cubicBezTo>
                  <a:pt x="6327319" y="1402068"/>
                  <a:pt x="6276144" y="1453243"/>
                  <a:pt x="6213017" y="1453243"/>
                </a:cubicBezTo>
                <a:lnTo>
                  <a:pt x="5984419" y="1453243"/>
                </a:lnTo>
                <a:lnTo>
                  <a:pt x="598441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0CFFF509-82DC-5275-99B1-04FD908DE9B3}"/>
              </a:ext>
            </a:extLst>
          </p:cNvPr>
          <p:cNvSpPr txBox="1"/>
          <p:nvPr/>
        </p:nvSpPr>
        <p:spPr>
          <a:xfrm>
            <a:off x="526691" y="421119"/>
            <a:ext cx="633125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 dirty="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rPr>
              <a:t>Foco</a:t>
            </a: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D5EB9BB8-ADD2-5FBE-E3FF-DB772123303B}"/>
              </a:ext>
            </a:extLst>
          </p:cNvPr>
          <p:cNvSpPr txBox="1"/>
          <p:nvPr/>
        </p:nvSpPr>
        <p:spPr>
          <a:xfrm>
            <a:off x="526691" y="1707334"/>
            <a:ext cx="8118545" cy="107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4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Definição de ações estratégicas, acompanhamento e avaliação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39918D-FC7E-7D03-4317-6AF28DC1ACEA}"/>
              </a:ext>
            </a:extLst>
          </p:cNvPr>
          <p:cNvCxnSpPr/>
          <p:nvPr/>
        </p:nvCxnSpPr>
        <p:spPr>
          <a:xfrm>
            <a:off x="526691" y="1436751"/>
            <a:ext cx="40881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Google Shape;114;p3">
            <a:extLst>
              <a:ext uri="{FF2B5EF4-FFF2-40B4-BE49-F238E27FC236}">
                <a16:creationId xmlns:a16="http://schemas.microsoft.com/office/drawing/2014/main" id="{E900B719-530B-B738-A68D-93757343ACBB}"/>
              </a:ext>
            </a:extLst>
          </p:cNvPr>
          <p:cNvSpPr txBox="1"/>
          <p:nvPr/>
        </p:nvSpPr>
        <p:spPr>
          <a:xfrm>
            <a:off x="1212128" y="2754548"/>
            <a:ext cx="7201850" cy="87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dirty="0">
                <a:solidFill>
                  <a:schemeClr val="bg1"/>
                </a:solidFill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Agenda conjunta com o Legislativo: Sistema Nacional de Educação e Plano Nacional de Educação</a:t>
            </a:r>
            <a:r>
              <a:rPr lang="pt-BR" sz="1800" dirty="0">
                <a:solidFill>
                  <a:schemeClr val="bg1"/>
                </a:solidFill>
                <a:effectLst/>
                <a:latin typeface="Raleway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b="1" dirty="0">
              <a:solidFill>
                <a:schemeClr val="bg1"/>
              </a:solidFill>
              <a:effectLst/>
              <a:latin typeface="Raleway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Presentation with checklist outline">
            <a:extLst>
              <a:ext uri="{FF2B5EF4-FFF2-40B4-BE49-F238E27FC236}">
                <a16:creationId xmlns:a16="http://schemas.microsoft.com/office/drawing/2014/main" id="{DB1DB12B-0E49-F1F9-A8FA-D106E55C0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2287" y="3858640"/>
            <a:ext cx="914400" cy="914400"/>
          </a:xfrm>
          <a:prstGeom prst="rect">
            <a:avLst/>
          </a:prstGeom>
        </p:spPr>
      </p:pic>
      <p:pic>
        <p:nvPicPr>
          <p:cNvPr id="13" name="Graphic 12" descr="List outline">
            <a:extLst>
              <a:ext uri="{FF2B5EF4-FFF2-40B4-BE49-F238E27FC236}">
                <a16:creationId xmlns:a16="http://schemas.microsoft.com/office/drawing/2014/main" id="{3F2BE72E-9CF3-CABA-41F7-A26B85E83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8653" y="3807981"/>
            <a:ext cx="914400" cy="914400"/>
          </a:xfrm>
          <a:prstGeom prst="rect">
            <a:avLst/>
          </a:prstGeom>
        </p:spPr>
      </p:pic>
      <p:pic>
        <p:nvPicPr>
          <p:cNvPr id="20" name="Graphic 19" descr="Bar graph with upward trend outline">
            <a:extLst>
              <a:ext uri="{FF2B5EF4-FFF2-40B4-BE49-F238E27FC236}">
                <a16:creationId xmlns:a16="http://schemas.microsoft.com/office/drawing/2014/main" id="{8B63EBB4-E5A9-34B5-D1DA-A18587E58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5019" y="3807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3671455" y="1612074"/>
            <a:ext cx="5112545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Educação Transformadora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14;p3">
            <a:extLst>
              <a:ext uri="{FF2B5EF4-FFF2-40B4-BE49-F238E27FC236}">
                <a16:creationId xmlns:a16="http://schemas.microsoft.com/office/drawing/2014/main" id="{5784B5D3-2622-8E1D-A040-3639CBE01E0E}"/>
              </a:ext>
            </a:extLst>
          </p:cNvPr>
          <p:cNvSpPr txBox="1"/>
          <p:nvPr/>
        </p:nvSpPr>
        <p:spPr>
          <a:xfrm>
            <a:off x="5297100" y="3274037"/>
            <a:ext cx="3486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Medidas já implementadas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Slide 6">
                <a:extLst>
                  <a:ext uri="{FF2B5EF4-FFF2-40B4-BE49-F238E27FC236}">
                    <a16:creationId xmlns:a16="http://schemas.microsoft.com/office/drawing/2014/main" id="{0956F5BE-E5C7-2E9E-204F-D53E583B81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2745457"/>
                  </p:ext>
                </p:extLst>
              </p:nvPr>
            </p:nvGraphicFramePr>
            <p:xfrm>
              <a:off x="665020" y="1280679"/>
              <a:ext cx="2286000" cy="1285875"/>
            </p:xfrm>
            <a:graphic>
              <a:graphicData uri="http://schemas.microsoft.com/office/powerpoint/2016/slidezoom">
                <pslz:sldZm>
                  <pslz:sldZmObj sldId="973" cId="389808328">
                    <pslz:zmPr id="{34528A33-9542-4487-AE26-8A201669018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Slide 6">
                <a:extLst>
                  <a:ext uri="{FF2B5EF4-FFF2-40B4-BE49-F238E27FC236}">
                    <a16:creationId xmlns:a16="http://schemas.microsoft.com/office/drawing/2014/main" id="{0956F5BE-E5C7-2E9E-204F-D53E583B81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020" y="1280679"/>
                <a:ext cx="2286000" cy="12858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Slide 8">
                <a:extLst>
                  <a:ext uri="{FF2B5EF4-FFF2-40B4-BE49-F238E27FC236}">
                    <a16:creationId xmlns:a16="http://schemas.microsoft.com/office/drawing/2014/main" id="{BA9FAF54-6551-D671-5641-7DA920302A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2551234"/>
                  </p:ext>
                </p:extLst>
              </p:nvPr>
            </p:nvGraphicFramePr>
            <p:xfrm>
              <a:off x="6192981" y="807893"/>
              <a:ext cx="2286000" cy="1285875"/>
            </p:xfrm>
            <a:graphic>
              <a:graphicData uri="http://schemas.microsoft.com/office/powerpoint/2016/slidezoom">
                <pslz:sldZm>
                  <pslz:sldZmObj sldId="971" cId="4025432984">
                    <pslz:zmPr id="{7EC4EC0E-2CC6-43F2-A8E7-C6BFF82DE8D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Slide 8">
                <a:extLst>
                  <a:ext uri="{FF2B5EF4-FFF2-40B4-BE49-F238E27FC236}">
                    <a16:creationId xmlns:a16="http://schemas.microsoft.com/office/drawing/2014/main" id="{BA9FAF54-6551-D671-5641-7DA920302A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981" y="807893"/>
                <a:ext cx="2286000" cy="12858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oom de Slide 10">
                <a:extLst>
                  <a:ext uri="{FF2B5EF4-FFF2-40B4-BE49-F238E27FC236}">
                    <a16:creationId xmlns:a16="http://schemas.microsoft.com/office/drawing/2014/main" id="{BCE3CCCB-63C1-019E-A6BE-4D24DFF517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3504258"/>
                  </p:ext>
                </p:extLst>
              </p:nvPr>
            </p:nvGraphicFramePr>
            <p:xfrm>
              <a:off x="739910" y="3139787"/>
              <a:ext cx="2286000" cy="1285875"/>
            </p:xfrm>
            <a:graphic>
              <a:graphicData uri="http://schemas.microsoft.com/office/powerpoint/2016/slidezoom">
                <pslz:sldZm>
                  <pslz:sldZmObj sldId="974" cId="947593318">
                    <pslz:zmPr id="{649C8248-398D-4C91-8658-2312D2F3E83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oom de Slide 10">
                <a:extLst>
                  <a:ext uri="{FF2B5EF4-FFF2-40B4-BE49-F238E27FC236}">
                    <a16:creationId xmlns:a16="http://schemas.microsoft.com/office/drawing/2014/main" id="{BCE3CCCB-63C1-019E-A6BE-4D24DFF517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9910" y="3139787"/>
                <a:ext cx="2286000" cy="12858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Zoom de Slide 12">
                <a:extLst>
                  <a:ext uri="{FF2B5EF4-FFF2-40B4-BE49-F238E27FC236}">
                    <a16:creationId xmlns:a16="http://schemas.microsoft.com/office/drawing/2014/main" id="{9E5CA634-456B-7283-AE90-703272B313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4532402"/>
                  </p:ext>
                </p:extLst>
              </p:nvPr>
            </p:nvGraphicFramePr>
            <p:xfrm>
              <a:off x="5812394" y="3049732"/>
              <a:ext cx="2286000" cy="1285875"/>
            </p:xfrm>
            <a:graphic>
              <a:graphicData uri="http://schemas.microsoft.com/office/powerpoint/2016/slidezoom">
                <pslz:sldZm>
                  <pslz:sldZmObj sldId="972" cId="4010260277">
                    <pslz:zmPr id="{C6EA306E-A19E-49A0-8D99-C4657ECBE905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Zoom de Slide 12">
                <a:extLst>
                  <a:ext uri="{FF2B5EF4-FFF2-40B4-BE49-F238E27FC236}">
                    <a16:creationId xmlns:a16="http://schemas.microsoft.com/office/drawing/2014/main" id="{9E5CA634-456B-7283-AE90-703272B313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2394" y="3049732"/>
                <a:ext cx="2286000" cy="128587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19" name="Gráfico 18">
            <a:extLst>
              <a:ext uri="{FF2B5EF4-FFF2-40B4-BE49-F238E27FC236}">
                <a16:creationId xmlns:a16="http://schemas.microsoft.com/office/drawing/2014/main" id="{CD9CA824-E157-88DD-36B0-61FE1C9477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14587" y="323850"/>
            <a:ext cx="43148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305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96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753</Words>
  <Application>Microsoft Macintosh PowerPoint</Application>
  <PresentationFormat>On-screen Show (16:9)</PresentationFormat>
  <Paragraphs>78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Raleway Black</vt:lpstr>
      <vt:lpstr>Arial Black</vt:lpstr>
      <vt:lpstr>Raleway</vt:lpstr>
      <vt:lpstr>Raleway Medium</vt:lpstr>
      <vt:lpstr>Playfair Display</vt:lpstr>
      <vt:lpstr>Helvetica Neue</vt:lpstr>
      <vt:lpstr>Arial</vt:lpstr>
      <vt:lpstr>Gruv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Evanio Junior</cp:lastModifiedBy>
  <cp:revision>11</cp:revision>
  <dcterms:modified xsi:type="dcterms:W3CDTF">2023-05-01T23:40:18Z</dcterms:modified>
</cp:coreProperties>
</file>