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8"/>
  </p:notesMasterIdLst>
  <p:sldIdLst>
    <p:sldId id="256" r:id="rId2"/>
    <p:sldId id="257" r:id="rId3"/>
    <p:sldId id="258" r:id="rId4"/>
    <p:sldId id="262" r:id="rId5"/>
    <p:sldId id="259" r:id="rId6"/>
    <p:sldId id="260" r:id="rId7"/>
    <p:sldId id="261" r:id="rId8"/>
    <p:sldId id="263" r:id="rId9"/>
    <p:sldId id="264" r:id="rId10"/>
    <p:sldId id="266" r:id="rId11"/>
    <p:sldId id="267" r:id="rId12"/>
    <p:sldId id="268" r:id="rId13"/>
    <p:sldId id="269" r:id="rId14"/>
    <p:sldId id="270" r:id="rId15"/>
    <p:sldId id="271" r:id="rId16"/>
    <p:sldId id="272" r:id="rId17"/>
    <p:sldId id="284" r:id="rId18"/>
    <p:sldId id="273" r:id="rId19"/>
    <p:sldId id="293" r:id="rId20"/>
    <p:sldId id="274" r:id="rId21"/>
    <p:sldId id="275" r:id="rId22"/>
    <p:sldId id="276" r:id="rId23"/>
    <p:sldId id="277" r:id="rId24"/>
    <p:sldId id="278" r:id="rId25"/>
    <p:sldId id="279" r:id="rId26"/>
    <p:sldId id="281" r:id="rId27"/>
    <p:sldId id="282" r:id="rId28"/>
    <p:sldId id="283" r:id="rId29"/>
    <p:sldId id="285" r:id="rId30"/>
    <p:sldId id="286" r:id="rId31"/>
    <p:sldId id="287" r:id="rId32"/>
    <p:sldId id="288" r:id="rId33"/>
    <p:sldId id="289" r:id="rId34"/>
    <p:sldId id="290" r:id="rId35"/>
    <p:sldId id="292" r:id="rId36"/>
    <p:sldId id="291"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916" autoAdjust="0"/>
    <p:restoredTop sz="94660"/>
  </p:normalViewPr>
  <p:slideViewPr>
    <p:cSldViewPr>
      <p:cViewPr varScale="1">
        <p:scale>
          <a:sx n="86" d="100"/>
          <a:sy n="86" d="100"/>
        </p:scale>
        <p:origin x="-128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759B53-2FEB-4C07-9F33-CB6E0DECB949}" type="datetimeFigureOut">
              <a:rPr lang="en-US" smtClean="0"/>
              <a:pPr/>
              <a:t>12/18/2014</a:t>
            </a:fld>
            <a:endParaRPr lang="en-US"/>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CA6516-DCF9-4AD5-8D22-B1A5D9213F31}" type="slidenum">
              <a:rPr lang="en-US" smtClean="0"/>
              <a:pPr/>
              <a:t>‹nº›</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en-U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a:p>
        </p:txBody>
      </p:sp>
      <p:sp>
        <p:nvSpPr>
          <p:cNvPr id="4" name="Espaço Reservado para Data 3"/>
          <p:cNvSpPr>
            <a:spLocks noGrp="1"/>
          </p:cNvSpPr>
          <p:nvPr>
            <p:ph type="dt" sz="half" idx="10"/>
          </p:nvPr>
        </p:nvSpPr>
        <p:spPr/>
        <p:txBody>
          <a:bodyPr/>
          <a:lstStyle/>
          <a:p>
            <a:fld id="{F5857227-75E5-4515-9D0E-2C6B67C73AF0}" type="datetime1">
              <a:rPr lang="en-US" smtClean="0"/>
              <a:pPr/>
              <a:t>12/18/2014</a:t>
            </a:fld>
            <a:endParaRPr lang="en-US"/>
          </a:p>
        </p:txBody>
      </p:sp>
      <p:sp>
        <p:nvSpPr>
          <p:cNvPr id="5" name="Espaço Reservado para Rodapé 4"/>
          <p:cNvSpPr>
            <a:spLocks noGrp="1"/>
          </p:cNvSpPr>
          <p:nvPr>
            <p:ph type="ftr" sz="quarter" idx="11"/>
          </p:nvPr>
        </p:nvSpPr>
        <p:spPr/>
        <p:txBody>
          <a:bodyPr/>
          <a:lstStyle/>
          <a:p>
            <a:r>
              <a:rPr lang="en-US" smtClean="0"/>
              <a:t>Relatório-Comissão Especial de Financiamento da Educação (CTEDUC)</a:t>
            </a:r>
            <a:endParaRPr lang="en-US"/>
          </a:p>
        </p:txBody>
      </p:sp>
      <p:sp>
        <p:nvSpPr>
          <p:cNvPr id="6" name="Espaço Reservado para Número de Slide 5"/>
          <p:cNvSpPr>
            <a:spLocks noGrp="1"/>
          </p:cNvSpPr>
          <p:nvPr>
            <p:ph type="sldNum" sz="quarter" idx="12"/>
          </p:nvPr>
        </p:nvSpPr>
        <p:spPr/>
        <p:txBody>
          <a:bodyPr/>
          <a:lstStyle/>
          <a:p>
            <a:fld id="{DB32509C-D975-459D-8AAA-A1B0C6AC7E5F}"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en-US"/>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3"/>
          <p:cNvSpPr>
            <a:spLocks noGrp="1"/>
          </p:cNvSpPr>
          <p:nvPr>
            <p:ph type="dt" sz="half" idx="10"/>
          </p:nvPr>
        </p:nvSpPr>
        <p:spPr/>
        <p:txBody>
          <a:bodyPr/>
          <a:lstStyle/>
          <a:p>
            <a:fld id="{6508A4F8-C336-457E-9A52-97D4C85C8CE0}" type="datetime1">
              <a:rPr lang="en-US" smtClean="0"/>
              <a:pPr/>
              <a:t>12/18/2014</a:t>
            </a:fld>
            <a:endParaRPr lang="en-US"/>
          </a:p>
        </p:txBody>
      </p:sp>
      <p:sp>
        <p:nvSpPr>
          <p:cNvPr id="5" name="Espaço Reservado para Rodapé 4"/>
          <p:cNvSpPr>
            <a:spLocks noGrp="1"/>
          </p:cNvSpPr>
          <p:nvPr>
            <p:ph type="ftr" sz="quarter" idx="11"/>
          </p:nvPr>
        </p:nvSpPr>
        <p:spPr/>
        <p:txBody>
          <a:bodyPr/>
          <a:lstStyle/>
          <a:p>
            <a:r>
              <a:rPr lang="en-US" smtClean="0"/>
              <a:t>Relatório-Comissão Especial de Financiamento da Educação (CTEDUC)</a:t>
            </a:r>
            <a:endParaRPr lang="en-US"/>
          </a:p>
        </p:txBody>
      </p:sp>
      <p:sp>
        <p:nvSpPr>
          <p:cNvPr id="6" name="Espaço Reservado para Número de Slide 5"/>
          <p:cNvSpPr>
            <a:spLocks noGrp="1"/>
          </p:cNvSpPr>
          <p:nvPr>
            <p:ph type="sldNum" sz="quarter" idx="12"/>
          </p:nvPr>
        </p:nvSpPr>
        <p:spPr/>
        <p:txBody>
          <a:bodyPr/>
          <a:lstStyle/>
          <a:p>
            <a:fld id="{DB32509C-D975-459D-8AAA-A1B0C6AC7E5F}"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3"/>
          <p:cNvSpPr>
            <a:spLocks noGrp="1"/>
          </p:cNvSpPr>
          <p:nvPr>
            <p:ph type="dt" sz="half" idx="10"/>
          </p:nvPr>
        </p:nvSpPr>
        <p:spPr/>
        <p:txBody>
          <a:bodyPr/>
          <a:lstStyle/>
          <a:p>
            <a:fld id="{F061B98D-7FB7-4305-A255-8E4F7C646145}" type="datetime1">
              <a:rPr lang="en-US" smtClean="0"/>
              <a:pPr/>
              <a:t>12/18/2014</a:t>
            </a:fld>
            <a:endParaRPr lang="en-US"/>
          </a:p>
        </p:txBody>
      </p:sp>
      <p:sp>
        <p:nvSpPr>
          <p:cNvPr id="5" name="Espaço Reservado para Rodapé 4"/>
          <p:cNvSpPr>
            <a:spLocks noGrp="1"/>
          </p:cNvSpPr>
          <p:nvPr>
            <p:ph type="ftr" sz="quarter" idx="11"/>
          </p:nvPr>
        </p:nvSpPr>
        <p:spPr/>
        <p:txBody>
          <a:bodyPr/>
          <a:lstStyle/>
          <a:p>
            <a:r>
              <a:rPr lang="en-US" smtClean="0"/>
              <a:t>Relatório-Comissão Especial de Financiamento da Educação (CTEDUC)</a:t>
            </a:r>
            <a:endParaRPr lang="en-US"/>
          </a:p>
        </p:txBody>
      </p:sp>
      <p:sp>
        <p:nvSpPr>
          <p:cNvPr id="6" name="Espaço Reservado para Número de Slide 5"/>
          <p:cNvSpPr>
            <a:spLocks noGrp="1"/>
          </p:cNvSpPr>
          <p:nvPr>
            <p:ph type="sldNum" sz="quarter" idx="12"/>
          </p:nvPr>
        </p:nvSpPr>
        <p:spPr/>
        <p:txBody>
          <a:bodyPr/>
          <a:lstStyle/>
          <a:p>
            <a:fld id="{DB32509C-D975-459D-8AAA-A1B0C6AC7E5F}"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en-US"/>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3"/>
          <p:cNvSpPr>
            <a:spLocks noGrp="1"/>
          </p:cNvSpPr>
          <p:nvPr>
            <p:ph type="dt" sz="half" idx="10"/>
          </p:nvPr>
        </p:nvSpPr>
        <p:spPr/>
        <p:txBody>
          <a:bodyPr/>
          <a:lstStyle/>
          <a:p>
            <a:fld id="{D2D21FE1-46EE-4C37-BA8F-3699F835C515}" type="datetime1">
              <a:rPr lang="en-US" smtClean="0"/>
              <a:pPr/>
              <a:t>12/18/2014</a:t>
            </a:fld>
            <a:endParaRPr lang="en-US"/>
          </a:p>
        </p:txBody>
      </p:sp>
      <p:sp>
        <p:nvSpPr>
          <p:cNvPr id="5" name="Espaço Reservado para Rodapé 4"/>
          <p:cNvSpPr>
            <a:spLocks noGrp="1"/>
          </p:cNvSpPr>
          <p:nvPr>
            <p:ph type="ftr" sz="quarter" idx="11"/>
          </p:nvPr>
        </p:nvSpPr>
        <p:spPr/>
        <p:txBody>
          <a:bodyPr/>
          <a:lstStyle/>
          <a:p>
            <a:r>
              <a:rPr lang="en-US" smtClean="0"/>
              <a:t>Relatório-Comissão Especial de Financiamento da Educação (CTEDUC)</a:t>
            </a:r>
            <a:endParaRPr lang="en-US"/>
          </a:p>
        </p:txBody>
      </p:sp>
      <p:sp>
        <p:nvSpPr>
          <p:cNvPr id="6" name="Espaço Reservado para Número de Slide 5"/>
          <p:cNvSpPr>
            <a:spLocks noGrp="1"/>
          </p:cNvSpPr>
          <p:nvPr>
            <p:ph type="sldNum" sz="quarter" idx="12"/>
          </p:nvPr>
        </p:nvSpPr>
        <p:spPr/>
        <p:txBody>
          <a:bodyPr/>
          <a:lstStyle/>
          <a:p>
            <a:fld id="{DB32509C-D975-459D-8AAA-A1B0C6AC7E5F}"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en-US"/>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389317C6-E3EE-482C-9B08-ED1E61FC9592}" type="datetime1">
              <a:rPr lang="en-US" smtClean="0"/>
              <a:pPr/>
              <a:t>12/18/2014</a:t>
            </a:fld>
            <a:endParaRPr lang="en-US"/>
          </a:p>
        </p:txBody>
      </p:sp>
      <p:sp>
        <p:nvSpPr>
          <p:cNvPr id="5" name="Espaço Reservado para Rodapé 4"/>
          <p:cNvSpPr>
            <a:spLocks noGrp="1"/>
          </p:cNvSpPr>
          <p:nvPr>
            <p:ph type="ftr" sz="quarter" idx="11"/>
          </p:nvPr>
        </p:nvSpPr>
        <p:spPr/>
        <p:txBody>
          <a:bodyPr/>
          <a:lstStyle/>
          <a:p>
            <a:r>
              <a:rPr lang="en-US" smtClean="0"/>
              <a:t>Relatório-Comissão Especial de Financiamento da Educação (CTEDUC)</a:t>
            </a:r>
            <a:endParaRPr lang="en-US"/>
          </a:p>
        </p:txBody>
      </p:sp>
      <p:sp>
        <p:nvSpPr>
          <p:cNvPr id="6" name="Espaço Reservado para Número de Slide 5"/>
          <p:cNvSpPr>
            <a:spLocks noGrp="1"/>
          </p:cNvSpPr>
          <p:nvPr>
            <p:ph type="sldNum" sz="quarter" idx="12"/>
          </p:nvPr>
        </p:nvSpPr>
        <p:spPr/>
        <p:txBody>
          <a:bodyPr/>
          <a:lstStyle/>
          <a:p>
            <a:fld id="{DB32509C-D975-459D-8AAA-A1B0C6AC7E5F}"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en-US"/>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5" name="Espaço Reservado para Data 4"/>
          <p:cNvSpPr>
            <a:spLocks noGrp="1"/>
          </p:cNvSpPr>
          <p:nvPr>
            <p:ph type="dt" sz="half" idx="10"/>
          </p:nvPr>
        </p:nvSpPr>
        <p:spPr/>
        <p:txBody>
          <a:bodyPr/>
          <a:lstStyle/>
          <a:p>
            <a:fld id="{D08CD9EF-F18B-4CA3-A263-BFC8CED3647A}" type="datetime1">
              <a:rPr lang="en-US" smtClean="0"/>
              <a:pPr/>
              <a:t>12/18/2014</a:t>
            </a:fld>
            <a:endParaRPr lang="en-US"/>
          </a:p>
        </p:txBody>
      </p:sp>
      <p:sp>
        <p:nvSpPr>
          <p:cNvPr id="6" name="Espaço Reservado para Rodapé 5"/>
          <p:cNvSpPr>
            <a:spLocks noGrp="1"/>
          </p:cNvSpPr>
          <p:nvPr>
            <p:ph type="ftr" sz="quarter" idx="11"/>
          </p:nvPr>
        </p:nvSpPr>
        <p:spPr/>
        <p:txBody>
          <a:bodyPr/>
          <a:lstStyle/>
          <a:p>
            <a:r>
              <a:rPr lang="en-US" smtClean="0"/>
              <a:t>Relatório-Comissão Especial de Financiamento da Educação (CTEDUC)</a:t>
            </a:r>
            <a:endParaRPr lang="en-US"/>
          </a:p>
        </p:txBody>
      </p:sp>
      <p:sp>
        <p:nvSpPr>
          <p:cNvPr id="7" name="Espaço Reservado para Número de Slide 6"/>
          <p:cNvSpPr>
            <a:spLocks noGrp="1"/>
          </p:cNvSpPr>
          <p:nvPr>
            <p:ph type="sldNum" sz="quarter" idx="12"/>
          </p:nvPr>
        </p:nvSpPr>
        <p:spPr/>
        <p:txBody>
          <a:bodyPr/>
          <a:lstStyle/>
          <a:p>
            <a:fld id="{DB32509C-D975-459D-8AAA-A1B0C6AC7E5F}"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en-US"/>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Espaço Reservado para Data 6"/>
          <p:cNvSpPr>
            <a:spLocks noGrp="1"/>
          </p:cNvSpPr>
          <p:nvPr>
            <p:ph type="dt" sz="half" idx="10"/>
          </p:nvPr>
        </p:nvSpPr>
        <p:spPr/>
        <p:txBody>
          <a:bodyPr/>
          <a:lstStyle/>
          <a:p>
            <a:fld id="{661B0266-413A-46BF-8206-AD0981564397}" type="datetime1">
              <a:rPr lang="en-US" smtClean="0"/>
              <a:pPr/>
              <a:t>12/18/2014</a:t>
            </a:fld>
            <a:endParaRPr lang="en-US"/>
          </a:p>
        </p:txBody>
      </p:sp>
      <p:sp>
        <p:nvSpPr>
          <p:cNvPr id="8" name="Espaço Reservado para Rodapé 7"/>
          <p:cNvSpPr>
            <a:spLocks noGrp="1"/>
          </p:cNvSpPr>
          <p:nvPr>
            <p:ph type="ftr" sz="quarter" idx="11"/>
          </p:nvPr>
        </p:nvSpPr>
        <p:spPr/>
        <p:txBody>
          <a:bodyPr/>
          <a:lstStyle/>
          <a:p>
            <a:r>
              <a:rPr lang="en-US" smtClean="0"/>
              <a:t>Relatório-Comissão Especial de Financiamento da Educação (CTEDUC)</a:t>
            </a:r>
            <a:endParaRPr lang="en-US"/>
          </a:p>
        </p:txBody>
      </p:sp>
      <p:sp>
        <p:nvSpPr>
          <p:cNvPr id="9" name="Espaço Reservado para Número de Slide 8"/>
          <p:cNvSpPr>
            <a:spLocks noGrp="1"/>
          </p:cNvSpPr>
          <p:nvPr>
            <p:ph type="sldNum" sz="quarter" idx="12"/>
          </p:nvPr>
        </p:nvSpPr>
        <p:spPr/>
        <p:txBody>
          <a:bodyPr/>
          <a:lstStyle/>
          <a:p>
            <a:fld id="{DB32509C-D975-459D-8AAA-A1B0C6AC7E5F}"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en-US"/>
          </a:p>
        </p:txBody>
      </p:sp>
      <p:sp>
        <p:nvSpPr>
          <p:cNvPr id="3" name="Espaço Reservado para Data 2"/>
          <p:cNvSpPr>
            <a:spLocks noGrp="1"/>
          </p:cNvSpPr>
          <p:nvPr>
            <p:ph type="dt" sz="half" idx="10"/>
          </p:nvPr>
        </p:nvSpPr>
        <p:spPr/>
        <p:txBody>
          <a:bodyPr/>
          <a:lstStyle/>
          <a:p>
            <a:fld id="{883C83DE-9DB0-4EF9-959B-14E021ABFC47}" type="datetime1">
              <a:rPr lang="en-US" smtClean="0"/>
              <a:pPr/>
              <a:t>12/18/2014</a:t>
            </a:fld>
            <a:endParaRPr lang="en-US"/>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70997081-5998-46A5-BADF-4AA6954F13D2}" type="datetime1">
              <a:rPr lang="en-US" smtClean="0"/>
              <a:pPr/>
              <a:t>12/18/2014</a:t>
            </a:fld>
            <a:endParaRPr lang="en-US"/>
          </a:p>
        </p:txBody>
      </p:sp>
      <p:sp>
        <p:nvSpPr>
          <p:cNvPr id="3" name="Espaço Reservado para Rodapé 2"/>
          <p:cNvSpPr>
            <a:spLocks noGrp="1"/>
          </p:cNvSpPr>
          <p:nvPr>
            <p:ph type="ftr" sz="quarter" idx="11"/>
          </p:nvPr>
        </p:nvSpPr>
        <p:spPr/>
        <p:txBody>
          <a:bodyPr/>
          <a:lstStyle/>
          <a:p>
            <a:r>
              <a:rPr lang="en-US" smtClean="0"/>
              <a:t>Relatório-Comissão Especial de Financiamento da Educação (CTEDUC)</a:t>
            </a:r>
            <a:endParaRPr lang="en-US"/>
          </a:p>
        </p:txBody>
      </p:sp>
      <p:sp>
        <p:nvSpPr>
          <p:cNvPr id="4" name="Espaço Reservado para Número de Slide 3"/>
          <p:cNvSpPr>
            <a:spLocks noGrp="1"/>
          </p:cNvSpPr>
          <p:nvPr>
            <p:ph type="sldNum" sz="quarter" idx="12"/>
          </p:nvPr>
        </p:nvSpPr>
        <p:spPr/>
        <p:txBody>
          <a:bodyPr/>
          <a:lstStyle/>
          <a:p>
            <a:fld id="{DB32509C-D975-459D-8AAA-A1B0C6AC7E5F}"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en-US"/>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6A7347B8-EF2D-4EF0-A76C-DC40F16C778B}" type="datetime1">
              <a:rPr lang="en-US" smtClean="0"/>
              <a:pPr/>
              <a:t>12/18/2014</a:t>
            </a:fld>
            <a:endParaRPr lang="en-US"/>
          </a:p>
        </p:txBody>
      </p:sp>
      <p:sp>
        <p:nvSpPr>
          <p:cNvPr id="6" name="Espaço Reservado para Rodapé 5"/>
          <p:cNvSpPr>
            <a:spLocks noGrp="1"/>
          </p:cNvSpPr>
          <p:nvPr>
            <p:ph type="ftr" sz="quarter" idx="11"/>
          </p:nvPr>
        </p:nvSpPr>
        <p:spPr/>
        <p:txBody>
          <a:bodyPr/>
          <a:lstStyle/>
          <a:p>
            <a:r>
              <a:rPr lang="en-US" smtClean="0"/>
              <a:t>Relatório-Comissão Especial de Financiamento da Educação (CTEDUC)</a:t>
            </a:r>
            <a:endParaRPr lang="en-US"/>
          </a:p>
        </p:txBody>
      </p:sp>
      <p:sp>
        <p:nvSpPr>
          <p:cNvPr id="7" name="Espaço Reservado para Número de Slide 6"/>
          <p:cNvSpPr>
            <a:spLocks noGrp="1"/>
          </p:cNvSpPr>
          <p:nvPr>
            <p:ph type="sldNum" sz="quarter" idx="12"/>
          </p:nvPr>
        </p:nvSpPr>
        <p:spPr/>
        <p:txBody>
          <a:bodyPr/>
          <a:lstStyle/>
          <a:p>
            <a:fld id="{DB32509C-D975-459D-8AAA-A1B0C6AC7E5F}"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en-US"/>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9EA5D66E-E453-4A47-B24B-5F0FE0CA9AFD}" type="datetime1">
              <a:rPr lang="en-US" smtClean="0"/>
              <a:pPr/>
              <a:t>12/18/2014</a:t>
            </a:fld>
            <a:endParaRPr lang="en-US"/>
          </a:p>
        </p:txBody>
      </p:sp>
      <p:sp>
        <p:nvSpPr>
          <p:cNvPr id="6" name="Espaço Reservado para Rodapé 5"/>
          <p:cNvSpPr>
            <a:spLocks noGrp="1"/>
          </p:cNvSpPr>
          <p:nvPr>
            <p:ph type="ftr" sz="quarter" idx="11"/>
          </p:nvPr>
        </p:nvSpPr>
        <p:spPr/>
        <p:txBody>
          <a:bodyPr/>
          <a:lstStyle/>
          <a:p>
            <a:r>
              <a:rPr lang="en-US" smtClean="0"/>
              <a:t>Relatório-Comissão Especial de Financiamento da Educação (CTEDUC)</a:t>
            </a:r>
            <a:endParaRPr lang="en-US"/>
          </a:p>
        </p:txBody>
      </p:sp>
      <p:sp>
        <p:nvSpPr>
          <p:cNvPr id="7" name="Espaço Reservado para Número de Slide 6"/>
          <p:cNvSpPr>
            <a:spLocks noGrp="1"/>
          </p:cNvSpPr>
          <p:nvPr>
            <p:ph type="sldNum" sz="quarter" idx="12"/>
          </p:nvPr>
        </p:nvSpPr>
        <p:spPr/>
        <p:txBody>
          <a:bodyPr/>
          <a:lstStyle/>
          <a:p>
            <a:fld id="{DB32509C-D975-459D-8AAA-A1B0C6AC7E5F}"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en-US"/>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CB1931-64C2-405C-905C-F1A1737CFEBD}" type="datetime1">
              <a:rPr lang="en-US" smtClean="0"/>
              <a:pPr/>
              <a:t>12/18/2014</a:t>
            </a:fld>
            <a:endParaRPr lang="en-US"/>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Relatório-Comissão Especial de Financiamento da Educação (CTEDUC)</a:t>
            </a:r>
            <a:endParaRPr lang="en-US"/>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32509C-D975-459D-8AAA-A1B0C6AC7E5F}"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381000"/>
            <a:ext cx="7772400" cy="3219451"/>
          </a:xfrm>
        </p:spPr>
        <p:txBody>
          <a:bodyPr>
            <a:normAutofit fontScale="90000"/>
          </a:bodyPr>
          <a:lstStyle/>
          <a:p>
            <a:r>
              <a:rPr lang="pt-BR" dirty="0"/>
              <a:t>Comissão Especial de Financiamento da Educação (CTEDUC</a:t>
            </a:r>
            <a:r>
              <a:rPr lang="pt-BR" dirty="0" smtClean="0"/>
              <a:t>)</a:t>
            </a:r>
            <a:br>
              <a:rPr lang="pt-BR" dirty="0" smtClean="0"/>
            </a:br>
            <a:r>
              <a:rPr lang="pt-BR" dirty="0" smtClean="0"/>
              <a:t/>
            </a:r>
            <a:br>
              <a:rPr lang="pt-BR" dirty="0" smtClean="0"/>
            </a:br>
            <a:r>
              <a:rPr lang="pt-BR" dirty="0" smtClean="0"/>
              <a:t/>
            </a:r>
            <a:br>
              <a:rPr lang="pt-BR" dirty="0" smtClean="0"/>
            </a:br>
            <a:r>
              <a:rPr lang="pt-BR" smtClean="0"/>
              <a:t>Minuta de Relatório</a:t>
            </a:r>
            <a:endParaRPr lang="en-US" dirty="0"/>
          </a:p>
        </p:txBody>
      </p:sp>
      <p:sp>
        <p:nvSpPr>
          <p:cNvPr id="3" name="Subtítulo 2"/>
          <p:cNvSpPr>
            <a:spLocks noGrp="1"/>
          </p:cNvSpPr>
          <p:nvPr>
            <p:ph type="subTitle" idx="1"/>
          </p:nvPr>
        </p:nvSpPr>
        <p:spPr>
          <a:xfrm>
            <a:off x="1371600" y="4572000"/>
            <a:ext cx="6400800" cy="1066800"/>
          </a:xfrm>
        </p:spPr>
        <p:txBody>
          <a:bodyPr>
            <a:normAutofit lnSpcReduction="10000"/>
          </a:bodyPr>
          <a:lstStyle/>
          <a:p>
            <a:r>
              <a:rPr lang="en-US" dirty="0" smtClean="0">
                <a:solidFill>
                  <a:schemeClr val="tx1"/>
                </a:solidFill>
              </a:rPr>
              <a:t>Relator: Senador Cristovam Buarque</a:t>
            </a:r>
          </a:p>
          <a:p>
            <a:r>
              <a:rPr lang="en-US" dirty="0" smtClean="0">
                <a:solidFill>
                  <a:schemeClr val="tx1"/>
                </a:solidFill>
              </a:rPr>
              <a:t>18/nov/2014</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334962"/>
          </a:xfrm>
        </p:spPr>
        <p:txBody>
          <a:bodyPr>
            <a:normAutofit fontScale="90000"/>
          </a:bodyPr>
          <a:lstStyle/>
          <a:p>
            <a:r>
              <a:rPr lang="pt-BR" b="1" dirty="0"/>
              <a:t>2.1.1 Educação </a:t>
            </a:r>
            <a:r>
              <a:rPr lang="pt-BR" b="1" dirty="0" smtClean="0"/>
              <a:t>Infantil</a:t>
            </a:r>
            <a:r>
              <a:rPr lang="en-US" b="1" dirty="0" smtClean="0"/>
              <a:t>:</a:t>
            </a:r>
            <a:endParaRPr lang="en-US" dirty="0"/>
          </a:p>
        </p:txBody>
      </p:sp>
      <p:sp>
        <p:nvSpPr>
          <p:cNvPr id="3" name="Espaço Reservado para Conteúdo 2"/>
          <p:cNvSpPr>
            <a:spLocks noGrp="1"/>
          </p:cNvSpPr>
          <p:nvPr>
            <p:ph idx="1"/>
          </p:nvPr>
        </p:nvSpPr>
        <p:spPr/>
        <p:txBody>
          <a:bodyPr/>
          <a:lstStyle/>
          <a:p>
            <a:endParaRPr lang="en-US"/>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10</a:t>
            </a:fld>
            <a:endParaRPr lang="en-US"/>
          </a:p>
        </p:txBody>
      </p:sp>
      <p:pic>
        <p:nvPicPr>
          <p:cNvPr id="22530" name="Picture 2"/>
          <p:cNvPicPr>
            <a:picLocks noChangeAspect="1" noChangeArrowheads="1"/>
          </p:cNvPicPr>
          <p:nvPr/>
        </p:nvPicPr>
        <p:blipFill>
          <a:blip r:embed="rId2" cstate="print"/>
          <a:srcRect/>
          <a:stretch>
            <a:fillRect/>
          </a:stretch>
        </p:blipFill>
        <p:spPr bwMode="auto">
          <a:xfrm>
            <a:off x="0" y="762000"/>
            <a:ext cx="9144000" cy="5562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534400" cy="944562"/>
          </a:xfrm>
        </p:spPr>
        <p:txBody>
          <a:bodyPr>
            <a:noAutofit/>
          </a:bodyPr>
          <a:lstStyle/>
          <a:p>
            <a:r>
              <a:rPr lang="pt-BR" sz="3100" b="1" dirty="0"/>
              <a:t>2.1.2. Custo total da Revolução na Educação Básica (incluindo universalização da Educação Infantil</a:t>
            </a:r>
            <a:r>
              <a:rPr lang="pt-BR" sz="3100" b="1" dirty="0" smtClean="0"/>
              <a:t>)</a:t>
            </a:r>
            <a:endParaRPr lang="en-US" sz="3100" dirty="0"/>
          </a:p>
        </p:txBody>
      </p:sp>
      <p:sp>
        <p:nvSpPr>
          <p:cNvPr id="3" name="Espaço Reservado para Conteúdo 2"/>
          <p:cNvSpPr>
            <a:spLocks noGrp="1"/>
          </p:cNvSpPr>
          <p:nvPr>
            <p:ph idx="1"/>
          </p:nvPr>
        </p:nvSpPr>
        <p:spPr>
          <a:xfrm>
            <a:off x="457200" y="1447800"/>
            <a:ext cx="8534400" cy="4876800"/>
          </a:xfrm>
        </p:spPr>
        <p:txBody>
          <a:bodyPr>
            <a:normAutofit fontScale="85000" lnSpcReduction="20000"/>
          </a:bodyPr>
          <a:lstStyle/>
          <a:p>
            <a:r>
              <a:rPr lang="pt-BR" dirty="0"/>
              <a:t>Adicionando o custo de R$ 55,7 bilhões para universalização da Educação Infantil o custo da Educação Básica ideal será de R$ 497,0 bilhões (441,3 + 55,7).</a:t>
            </a:r>
            <a:endParaRPr lang="en-US" dirty="0"/>
          </a:p>
          <a:p>
            <a:r>
              <a:rPr lang="pt-BR" dirty="0"/>
              <a:t>Supondo um crescimento do PIB de apenas 2% ao ano ao longo de 20 anos, o atual PIB de R$ 4,8 trilhões passará para R$ 6,7 trilhões. </a:t>
            </a:r>
            <a:endParaRPr lang="pt-BR" dirty="0" smtClean="0"/>
          </a:p>
          <a:p>
            <a:r>
              <a:rPr lang="pt-BR" dirty="0" smtClean="0"/>
              <a:t>O </a:t>
            </a:r>
            <a:r>
              <a:rPr lang="pt-BR" dirty="0"/>
              <a:t>custo anual de R$ 497,0 bilhões, considerando todo o novo sistema da Escola Básica Ideal, corresponderia a 7,4% do PIB. </a:t>
            </a:r>
            <a:endParaRPr lang="pt-BR" dirty="0" smtClean="0"/>
          </a:p>
          <a:p>
            <a:r>
              <a:rPr lang="pt-BR" dirty="0" smtClean="0"/>
              <a:t>Se </a:t>
            </a:r>
            <a:r>
              <a:rPr lang="pt-BR" dirty="0"/>
              <a:t>considerarmos que a Educação Básica recebe hoje aproximadamente 5,1% do PIB, em 2034, mantida a proporção, seriam necessários recursos adicionais de R$ 156,1 bilhões (ou 2,3 % do PIB).</a:t>
            </a:r>
            <a:endParaRPr lang="en-US" dirty="0"/>
          </a:p>
          <a:p>
            <a:endParaRPr lang="en-US"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63562"/>
          </a:xfrm>
        </p:spPr>
        <p:txBody>
          <a:bodyPr>
            <a:normAutofit/>
          </a:bodyPr>
          <a:lstStyle/>
          <a:p>
            <a:pPr lvl="1" algn="ctr" rtl="0">
              <a:spcBef>
                <a:spcPct val="0"/>
              </a:spcBef>
            </a:pPr>
            <a:r>
              <a:rPr lang="pt-BR" sz="2800" b="1" cap="all" dirty="0" smtClean="0"/>
              <a:t>2.2. A </a:t>
            </a:r>
            <a:r>
              <a:rPr lang="pt-BR" sz="2800" b="1" cap="all" dirty="0"/>
              <a:t>refundação da Universidade </a:t>
            </a:r>
            <a:endParaRPr lang="en-US" sz="2800" dirty="0"/>
          </a:p>
        </p:txBody>
      </p:sp>
      <p:sp>
        <p:nvSpPr>
          <p:cNvPr id="3" name="Espaço Reservado para Conteúdo 2"/>
          <p:cNvSpPr>
            <a:spLocks noGrp="1"/>
          </p:cNvSpPr>
          <p:nvPr>
            <p:ph idx="1"/>
          </p:nvPr>
        </p:nvSpPr>
        <p:spPr>
          <a:xfrm>
            <a:off x="228600" y="990600"/>
            <a:ext cx="8458200" cy="5135563"/>
          </a:xfrm>
        </p:spPr>
        <p:txBody>
          <a:bodyPr>
            <a:normAutofit fontScale="85000" lnSpcReduction="10000"/>
          </a:bodyPr>
          <a:lstStyle/>
          <a:p>
            <a:r>
              <a:rPr lang="pt-BR" dirty="0"/>
              <a:t>Considerando o aumento do número de estudantes e as vantagens das técnicas de ensino a distância, as audiências e os estudos feitos levaram a estimar a necessidade da ampliação dos atuais R$ 48 bilhões para R$ 80,2 bilhões em 2034 (aumento de 67% em relação ao gasto atual). </a:t>
            </a:r>
            <a:endParaRPr lang="pt-BR" dirty="0" smtClean="0"/>
          </a:p>
          <a:p>
            <a:r>
              <a:rPr lang="pt-BR" dirty="0" smtClean="0"/>
              <a:t>Esse </a:t>
            </a:r>
            <a:r>
              <a:rPr lang="pt-BR" dirty="0"/>
              <a:t>valor corresponderá a aproximadamente 1,20% do PIB em 2034. </a:t>
            </a:r>
            <a:endParaRPr lang="pt-BR" dirty="0" smtClean="0"/>
          </a:p>
          <a:p>
            <a:r>
              <a:rPr lang="pt-BR" dirty="0" smtClean="0"/>
              <a:t>Gastamos </a:t>
            </a:r>
            <a:r>
              <a:rPr lang="pt-BR" dirty="0"/>
              <a:t>relativamente muito </a:t>
            </a:r>
            <a:r>
              <a:rPr lang="pt-BR" dirty="0" smtClean="0"/>
              <a:t>na Educação Superior. Enquanto </a:t>
            </a:r>
            <a:r>
              <a:rPr lang="pt-BR" dirty="0"/>
              <a:t>o gasto por aluno da Educação Básica no Brasil corresponde a aproximadamente 33% da média dos países da OCDE, na Educação Superior Brasileira o indicador é cerca de 85% da média desses países.</a:t>
            </a:r>
            <a:endParaRPr lang="en-US" dirty="0"/>
          </a:p>
          <a:p>
            <a:endParaRPr lang="en-US"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458200" cy="563562"/>
          </a:xfrm>
        </p:spPr>
        <p:txBody>
          <a:bodyPr>
            <a:normAutofit fontScale="90000"/>
          </a:bodyPr>
          <a:lstStyle/>
          <a:p>
            <a:pPr lvl="1" algn="ctr" rtl="0">
              <a:spcBef>
                <a:spcPct val="0"/>
              </a:spcBef>
            </a:pPr>
            <a:r>
              <a:rPr lang="pt-BR" sz="2400" b="1" cap="all" dirty="0" smtClean="0"/>
              <a:t>2.3. Programa </a:t>
            </a:r>
            <a:r>
              <a:rPr lang="pt-BR" sz="2400" b="1" cap="all" dirty="0"/>
              <a:t>amplo de educação </a:t>
            </a:r>
            <a:r>
              <a:rPr lang="pt-BR" sz="2400" b="1" cap="all" dirty="0" smtClean="0"/>
              <a:t>da população:</a:t>
            </a:r>
            <a:endParaRPr lang="en-US" sz="2400" dirty="0"/>
          </a:p>
        </p:txBody>
      </p:sp>
      <p:sp>
        <p:nvSpPr>
          <p:cNvPr id="3" name="Espaço Reservado para Conteúdo 2"/>
          <p:cNvSpPr>
            <a:spLocks noGrp="1"/>
          </p:cNvSpPr>
          <p:nvPr>
            <p:ph idx="1"/>
          </p:nvPr>
        </p:nvSpPr>
        <p:spPr>
          <a:xfrm>
            <a:off x="228600" y="990600"/>
            <a:ext cx="8458200" cy="5135563"/>
          </a:xfrm>
        </p:spPr>
        <p:txBody>
          <a:bodyPr>
            <a:normAutofit fontScale="77500" lnSpcReduction="20000"/>
          </a:bodyPr>
          <a:lstStyle/>
          <a:p>
            <a:r>
              <a:rPr lang="pt-BR" dirty="0"/>
              <a:t>A educação não pode se limitar à escola. O Brasil precisa de um programa de educação ampla na sociedade, incluindo os adultos, levando atividades educacionais, culturais e de cidadania toda a população (implicando, logo no início da implantação do novo sistema, gastos anuais de aproximadamente R$1 bilhão ao longo de cinco anos para um programa de erradicação do analfabetismo). </a:t>
            </a:r>
            <a:endParaRPr lang="pt-BR" dirty="0" smtClean="0"/>
          </a:p>
          <a:p>
            <a:r>
              <a:rPr lang="pt-BR" dirty="0" smtClean="0"/>
              <a:t>Esse </a:t>
            </a:r>
            <a:r>
              <a:rPr lang="pt-BR" dirty="0"/>
              <a:t>fortalecimento do entorno favorável ao conhecimento envolverá ainda a criação de uma Rede Nacional de Bibliotecas em todas as cidades, a construção e implantação de teatros, cinemas e orquestras, o desenvolvimento de museus de arte, de história e de ciências, a divulgação de hábitos saudáveis e civilizados. </a:t>
            </a:r>
            <a:endParaRPr lang="pt-BR" dirty="0" smtClean="0"/>
          </a:p>
          <a:p>
            <a:r>
              <a:rPr lang="pt-BR" dirty="0" smtClean="0"/>
              <a:t>Para </a:t>
            </a:r>
            <a:r>
              <a:rPr lang="pt-BR" dirty="0"/>
              <a:t>tanto, estima-se um investimento anual de R$ 62,8 bilhões.</a:t>
            </a:r>
            <a:endParaRPr lang="en-US" dirty="0"/>
          </a:p>
          <a:p>
            <a:endParaRPr lang="en-US"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8600" y="274638"/>
            <a:ext cx="8610600" cy="715962"/>
          </a:xfrm>
        </p:spPr>
        <p:txBody>
          <a:bodyPr>
            <a:noAutofit/>
          </a:bodyPr>
          <a:lstStyle/>
          <a:p>
            <a:r>
              <a:rPr lang="pt-BR" sz="3200" b="1" dirty="0" smtClean="0"/>
              <a:t>2.4. Custo </a:t>
            </a:r>
            <a:r>
              <a:rPr lang="pt-BR" sz="3200" b="1" dirty="0"/>
              <a:t>total do Salto da Educação </a:t>
            </a:r>
            <a:r>
              <a:rPr lang="pt-BR" sz="3200" b="1" dirty="0" smtClean="0"/>
              <a:t>Brasileira:</a:t>
            </a:r>
            <a:endParaRPr lang="en-US" sz="3200" dirty="0"/>
          </a:p>
        </p:txBody>
      </p:sp>
      <p:sp>
        <p:nvSpPr>
          <p:cNvPr id="3" name="Espaço Reservado para Conteúdo 2"/>
          <p:cNvSpPr>
            <a:spLocks noGrp="1"/>
          </p:cNvSpPr>
          <p:nvPr>
            <p:ph idx="1"/>
          </p:nvPr>
        </p:nvSpPr>
        <p:spPr>
          <a:xfrm>
            <a:off x="457200" y="1143000"/>
            <a:ext cx="8229600" cy="4983163"/>
          </a:xfrm>
        </p:spPr>
        <p:txBody>
          <a:bodyPr>
            <a:normAutofit fontScale="92500" lnSpcReduction="20000"/>
          </a:bodyPr>
          <a:lstStyle/>
          <a:p>
            <a:r>
              <a:rPr lang="pt-BR" dirty="0"/>
              <a:t>Em 2034, o custo total da revolução educacional </a:t>
            </a:r>
            <a:r>
              <a:rPr lang="pt-BR" dirty="0">
                <a:sym typeface="Symbol"/>
              </a:rPr>
              <a:t></a:t>
            </a:r>
            <a:r>
              <a:rPr lang="pt-BR" dirty="0"/>
              <a:t> somando os gastos da implantação da Educação Básica Ideal (R$ 497,0 bilhões), incluindo a universalização da Educação Infantil, com a elevação dos gastos com a Educação Superior (R$ 80,2 bilhões) e mais o Programa de Educação Ampla na Sociedade (R$ 62,8 bilhões) </a:t>
            </a:r>
            <a:r>
              <a:rPr lang="pt-BR" dirty="0">
                <a:sym typeface="Symbol"/>
              </a:rPr>
              <a:t></a:t>
            </a:r>
            <a:r>
              <a:rPr lang="pt-BR" dirty="0"/>
              <a:t> será da ordem de R$ 640,2 bilhões (equivalente a 9,6% do PIB nesse ano). </a:t>
            </a:r>
            <a:endParaRPr lang="pt-BR" dirty="0" smtClean="0"/>
          </a:p>
          <a:p>
            <a:r>
              <a:rPr lang="pt-BR" dirty="0" smtClean="0"/>
              <a:t>Ainda </a:t>
            </a:r>
            <a:r>
              <a:rPr lang="pt-BR" dirty="0"/>
              <a:t>sobrarão aproximadamente R$ 28,4 bilhões dos 10% do PIB que, por força da Lei 13.005/2014 do PNE-II, o Brasil deveria investir na educação.</a:t>
            </a:r>
            <a:endParaRPr lang="en-US"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667000"/>
            <a:ext cx="8229600" cy="1143000"/>
          </a:xfrm>
        </p:spPr>
        <p:txBody>
          <a:bodyPr>
            <a:normAutofit/>
          </a:bodyPr>
          <a:lstStyle/>
          <a:p>
            <a:pPr lvl="0"/>
            <a:r>
              <a:rPr lang="pt-BR" b="1" cap="small" dirty="0" smtClean="0"/>
              <a:t>3. As </a:t>
            </a:r>
            <a:r>
              <a:rPr lang="pt-BR" b="1" cap="small" dirty="0"/>
              <a:t>fontes de </a:t>
            </a:r>
            <a:r>
              <a:rPr lang="pt-BR" b="1" cap="small" dirty="0" smtClean="0"/>
              <a:t>financiamento</a:t>
            </a:r>
            <a:endParaRPr lang="en-US"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28600" y="304800"/>
            <a:ext cx="8686800" cy="6096000"/>
          </a:xfrm>
        </p:spPr>
        <p:txBody>
          <a:bodyPr>
            <a:normAutofit/>
          </a:bodyPr>
          <a:lstStyle/>
          <a:p>
            <a:r>
              <a:rPr lang="pt-BR" dirty="0"/>
              <a:t>A determinação legal de investir, até o décimo ano de vigência da Lei 13.005/2013, o valor de 10% do PIB na educação esbarra na falta de definições das fontes onde os recursos equivalentes serão captados. </a:t>
            </a:r>
            <a:endParaRPr lang="pt-BR" dirty="0" smtClean="0"/>
          </a:p>
          <a:p>
            <a:r>
              <a:rPr lang="pt-BR" dirty="0" smtClean="0"/>
              <a:t>O </a:t>
            </a:r>
            <a:r>
              <a:rPr lang="pt-BR" dirty="0"/>
              <a:t>PIB é um conceito estatístico que reflete a soma dos valores das diversas produções no ano, só corresponde a recursos financeiros quando identificados com as rendas dos salários e rendas dos indivíduos, dos lucros das empresas ou, derivados destes, das receitas do setor público.</a:t>
            </a:r>
            <a:endParaRPr lang="en-US" dirty="0"/>
          </a:p>
          <a:p>
            <a:pPr>
              <a:buNone/>
            </a:pPr>
            <a:endParaRPr lang="en-US"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533400"/>
            <a:ext cx="8229600" cy="5592763"/>
          </a:xfrm>
        </p:spPr>
        <p:txBody>
          <a:bodyPr>
            <a:normAutofit fontScale="85000" lnSpcReduction="10000"/>
          </a:bodyPr>
          <a:lstStyle/>
          <a:p>
            <a:r>
              <a:rPr lang="pt-BR" dirty="0" smtClean="0"/>
              <a:t>Adicionais aos R$ 340,9 bilhões que serão despendidos em Educação Básica em 2034, mantida a atual proporção de 5,1% do PIB, serão necessários R$ 121,1 bilhões no último ano de implantação do novo sistema.</a:t>
            </a:r>
          </a:p>
          <a:p>
            <a:r>
              <a:rPr lang="pt-BR" dirty="0" smtClean="0"/>
              <a:t>Levando em conta os R$ 35 bilhões anuais estimados como receitas do petróleo (considerando inclusive os royalties dos campos do Pré-Sal), faltariam esses R$ 121,1 bilhões para o financiamento da Educação Básica Ideal. </a:t>
            </a:r>
          </a:p>
          <a:p>
            <a:r>
              <a:rPr lang="pt-BR" dirty="0" smtClean="0"/>
              <a:t>O déficit na Educação Superior será de R$ 32,2 bilhões e o déficit no Programa Amplo de Educação da População será de R$ 62,8 bilhões. </a:t>
            </a:r>
          </a:p>
          <a:p>
            <a:r>
              <a:rPr lang="pt-BR" dirty="0" smtClean="0"/>
              <a:t>Haverá, portanto, um déficit total de R$ 215,9 bilhões (121,1 + 32,2 + 62,8).</a:t>
            </a:r>
            <a:endParaRPr lang="en-US" dirty="0" smtClean="0"/>
          </a:p>
          <a:p>
            <a:endParaRPr lang="en-US"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n-US"/>
          </a:p>
        </p:txBody>
      </p:sp>
      <p:sp>
        <p:nvSpPr>
          <p:cNvPr id="3" name="Espaço Reservado para Conteúdo 2"/>
          <p:cNvSpPr>
            <a:spLocks noGrp="1"/>
          </p:cNvSpPr>
          <p:nvPr>
            <p:ph idx="1"/>
          </p:nvPr>
        </p:nvSpPr>
        <p:spPr/>
        <p:txBody>
          <a:bodyPr>
            <a:normAutofit fontScale="85000" lnSpcReduction="10000"/>
          </a:bodyPr>
          <a:lstStyle/>
          <a:p>
            <a:r>
              <a:rPr lang="pt-BR" dirty="0" smtClean="0"/>
              <a:t>Para </a:t>
            </a:r>
            <a:r>
              <a:rPr lang="pt-BR" dirty="0"/>
              <a:t>fazer a ligação entre o PIB e as finanças, a Comissão identificou mais especificamente </a:t>
            </a:r>
            <a:r>
              <a:rPr lang="pt-BR" b="1" dirty="0"/>
              <a:t>quinze</a:t>
            </a:r>
            <a:r>
              <a:rPr lang="pt-BR" dirty="0"/>
              <a:t> fontes possíveis para o financiamento da revolução educacional no Brasil. </a:t>
            </a:r>
            <a:endParaRPr lang="pt-BR" dirty="0" smtClean="0"/>
          </a:p>
          <a:p>
            <a:r>
              <a:rPr lang="pt-BR" dirty="0" smtClean="0"/>
              <a:t>A </a:t>
            </a:r>
            <a:r>
              <a:rPr lang="pt-BR" dirty="0"/>
              <a:t>soma dos valores destas fontes permite chegar a cerca de </a:t>
            </a:r>
            <a:r>
              <a:rPr lang="pt-BR" b="1" dirty="0"/>
              <a:t>quatro vezes </a:t>
            </a:r>
            <a:r>
              <a:rPr lang="pt-BR" dirty="0"/>
              <a:t>o valor total a ser financiado. </a:t>
            </a:r>
            <a:endParaRPr lang="pt-BR" dirty="0" smtClean="0"/>
          </a:p>
          <a:p>
            <a:r>
              <a:rPr lang="pt-BR" dirty="0" smtClean="0"/>
              <a:t>Em </a:t>
            </a:r>
            <a:r>
              <a:rPr lang="pt-BR" dirty="0"/>
              <a:t>vez de escolher quais delas deveriam ser usadas, este estudo preferiu somá-las, deixando para uma posterior análise política o debate sobre quem deve ser o responsável pelo financiamento da educação.</a:t>
            </a:r>
            <a:endParaRPr lang="en-US" dirty="0"/>
          </a:p>
          <a:p>
            <a:endParaRPr lang="en-US"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487362"/>
          </a:xfrm>
        </p:spPr>
        <p:txBody>
          <a:bodyPr>
            <a:normAutofit fontScale="90000"/>
          </a:bodyPr>
          <a:lstStyle/>
          <a:p>
            <a:r>
              <a:rPr lang="pt-BR" dirty="0" smtClean="0"/>
              <a:t>Relação das 15 Fontes Sugeridas:</a:t>
            </a:r>
            <a:endParaRPr lang="en-US" dirty="0"/>
          </a:p>
        </p:txBody>
      </p:sp>
      <p:sp>
        <p:nvSpPr>
          <p:cNvPr id="3" name="Espaço Reservado para Conteúdo 2"/>
          <p:cNvSpPr>
            <a:spLocks noGrp="1"/>
          </p:cNvSpPr>
          <p:nvPr>
            <p:ph idx="1"/>
          </p:nvPr>
        </p:nvSpPr>
        <p:spPr>
          <a:xfrm>
            <a:off x="152400" y="838200"/>
            <a:ext cx="8839200" cy="5486400"/>
          </a:xfrm>
        </p:spPr>
        <p:txBody>
          <a:bodyPr>
            <a:normAutofit fontScale="62500" lnSpcReduction="20000"/>
          </a:bodyPr>
          <a:lstStyle/>
          <a:p>
            <a:r>
              <a:rPr lang="pt-BR" dirty="0"/>
              <a:t>Aumento da Produtividade Obtido com a Educação</a:t>
            </a:r>
            <a:endParaRPr lang="en-US" dirty="0" smtClean="0"/>
          </a:p>
          <a:p>
            <a:r>
              <a:rPr lang="pt-BR" dirty="0"/>
              <a:t>Poupança Obtida com Redução nos Gastos Sociais</a:t>
            </a:r>
            <a:endParaRPr lang="en-US" dirty="0" smtClean="0"/>
          </a:p>
          <a:p>
            <a:r>
              <a:rPr lang="pt-BR" dirty="0"/>
              <a:t>Emissão de Títulos Públicos pelo Tesouro Nacional (5,3 % da Dívida Bruta)</a:t>
            </a:r>
            <a:endParaRPr lang="en-US" dirty="0" smtClean="0"/>
          </a:p>
          <a:p>
            <a:r>
              <a:rPr lang="pt-BR" dirty="0"/>
              <a:t>Imposto sobre Grandes Fortunas</a:t>
            </a:r>
            <a:endParaRPr lang="en-US" dirty="0" smtClean="0"/>
          </a:p>
          <a:p>
            <a:r>
              <a:rPr lang="pt-BR" dirty="0"/>
              <a:t>CPME - Contribuição Provisória sobre Movimentação Financeira para a Educação</a:t>
            </a:r>
            <a:endParaRPr lang="en-US" dirty="0" smtClean="0"/>
          </a:p>
          <a:p>
            <a:r>
              <a:rPr lang="pt-BR" dirty="0"/>
              <a:t>Redução nos Sacrifícios Fiscais Decorrentes de Renúncias e Desonerações</a:t>
            </a:r>
            <a:endParaRPr lang="en-US" dirty="0" smtClean="0"/>
          </a:p>
          <a:p>
            <a:r>
              <a:rPr lang="pt-BR" dirty="0"/>
              <a:t>Taxa Verde (sobre Combustíveis Fósseis e Consumos Depredadores do Meio Ambiente)</a:t>
            </a:r>
            <a:endParaRPr lang="en-US" dirty="0" smtClean="0"/>
          </a:p>
          <a:p>
            <a:r>
              <a:rPr lang="pt-BR" dirty="0"/>
              <a:t>Liberação dos Recursos das Deduções no IRPF para Financiar Escolas Particulares</a:t>
            </a:r>
            <a:endParaRPr lang="en-US" dirty="0" smtClean="0"/>
          </a:p>
          <a:p>
            <a:r>
              <a:rPr lang="pt-BR" dirty="0"/>
              <a:t>Suspensão dos Gastos com Publicidade Governamental</a:t>
            </a:r>
            <a:endParaRPr lang="en-US" dirty="0" smtClean="0"/>
          </a:p>
          <a:p>
            <a:r>
              <a:rPr lang="pt-BR" dirty="0"/>
              <a:t>Recursos Recuperados pela Justiça nos Casos de Corrupção e Contrabando</a:t>
            </a:r>
            <a:endParaRPr lang="en-US" dirty="0" smtClean="0"/>
          </a:p>
          <a:p>
            <a:r>
              <a:rPr lang="pt-BR" dirty="0"/>
              <a:t>BNDES-E</a:t>
            </a:r>
            <a:endParaRPr lang="en-US" dirty="0" smtClean="0"/>
          </a:p>
          <a:p>
            <a:r>
              <a:rPr lang="pt-BR" dirty="0"/>
              <a:t>Taxação sobre os Ganhos nos Mercados Acionários (IOF-E)</a:t>
            </a:r>
            <a:endParaRPr lang="en-US" dirty="0" smtClean="0"/>
          </a:p>
          <a:p>
            <a:r>
              <a:rPr lang="pt-BR" dirty="0"/>
              <a:t>Aporte dos Ganhos Obtidos com os Ativos dos Fundos de Pensão</a:t>
            </a:r>
            <a:endParaRPr lang="en-US" dirty="0" smtClean="0"/>
          </a:p>
          <a:p>
            <a:r>
              <a:rPr lang="pt-BR" dirty="0"/>
              <a:t>Aporte de Ganhos Obtidos com Investimento das Reservas Internacionais do Banco Central</a:t>
            </a:r>
            <a:endParaRPr lang="en-US" dirty="0" smtClean="0"/>
          </a:p>
          <a:p>
            <a:r>
              <a:rPr lang="pt-BR" dirty="0"/>
              <a:t>Lucro Líquido Consolidado das Empresas Estatais </a:t>
            </a:r>
            <a:r>
              <a:rPr lang="pt-BR" dirty="0" smtClean="0"/>
              <a:t>Federais</a:t>
            </a:r>
            <a:endParaRPr lang="en-US" dirty="0" smtClean="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LISTA DE SENADORES </a:t>
            </a:r>
            <a:r>
              <a:rPr lang="pt-BR" dirty="0" smtClean="0"/>
              <a:t>MEMBROS:</a:t>
            </a:r>
            <a:endParaRPr lang="en-US" dirty="0"/>
          </a:p>
        </p:txBody>
      </p:sp>
      <p:sp>
        <p:nvSpPr>
          <p:cNvPr id="3" name="Espaço Reservado para Conteúdo 2"/>
          <p:cNvSpPr>
            <a:spLocks noGrp="1"/>
          </p:cNvSpPr>
          <p:nvPr>
            <p:ph idx="1"/>
          </p:nvPr>
        </p:nvSpPr>
        <p:spPr/>
        <p:txBody>
          <a:bodyPr>
            <a:normAutofit fontScale="85000" lnSpcReduction="20000"/>
          </a:bodyPr>
          <a:lstStyle/>
          <a:p>
            <a:r>
              <a:rPr lang="pt-BR" dirty="0"/>
              <a:t>Sen. </a:t>
            </a:r>
            <a:r>
              <a:rPr lang="pt-BR" dirty="0" smtClean="0"/>
              <a:t>Ângela </a:t>
            </a:r>
            <a:r>
              <a:rPr lang="pt-BR" dirty="0"/>
              <a:t>Portela - Presidente</a:t>
            </a:r>
            <a:endParaRPr lang="en-US" dirty="0"/>
          </a:p>
          <a:p>
            <a:r>
              <a:rPr lang="pt-BR" dirty="0"/>
              <a:t>Sen. Cristovam Buarque - Relator</a:t>
            </a:r>
            <a:endParaRPr lang="en-US" b="1" dirty="0"/>
          </a:p>
          <a:p>
            <a:r>
              <a:rPr lang="es-AR" dirty="0"/>
              <a:t>Sen. Cyro Miranda </a:t>
            </a:r>
            <a:endParaRPr lang="en-US" dirty="0"/>
          </a:p>
          <a:p>
            <a:r>
              <a:rPr lang="es-AR" dirty="0"/>
              <a:t>Sen. Ana Amélia </a:t>
            </a:r>
            <a:endParaRPr lang="en-US" dirty="0"/>
          </a:p>
          <a:p>
            <a:r>
              <a:rPr lang="pt-BR" dirty="0"/>
              <a:t>Sen. Ciro Nogueira </a:t>
            </a:r>
            <a:endParaRPr lang="en-US" dirty="0"/>
          </a:p>
          <a:p>
            <a:r>
              <a:rPr lang="pt-BR" dirty="0"/>
              <a:t>Sen. Vital do Rêgo </a:t>
            </a:r>
            <a:endParaRPr lang="en-US" dirty="0"/>
          </a:p>
          <a:p>
            <a:r>
              <a:rPr lang="pt-BR" dirty="0"/>
              <a:t>Sen. Eduardo Amorim </a:t>
            </a:r>
            <a:endParaRPr lang="en-US" dirty="0"/>
          </a:p>
          <a:p>
            <a:r>
              <a:rPr lang="pt-BR" dirty="0"/>
              <a:t>Sen. Paulo Paim </a:t>
            </a:r>
            <a:endParaRPr lang="en-US" dirty="0"/>
          </a:p>
          <a:p>
            <a:r>
              <a:rPr lang="pt-BR" dirty="0"/>
              <a:t>Sen. Acir Gurgacz </a:t>
            </a:r>
            <a:endParaRPr lang="en-US" dirty="0"/>
          </a:p>
          <a:p>
            <a:r>
              <a:rPr lang="pt-BR" dirty="0"/>
              <a:t>Sen. Paulo Bauer </a:t>
            </a:r>
            <a:endParaRPr lang="en-US" dirty="0"/>
          </a:p>
        </p:txBody>
      </p:sp>
      <p:sp>
        <p:nvSpPr>
          <p:cNvPr id="4" name="Espaço Reservado para Número de Slide 3"/>
          <p:cNvSpPr>
            <a:spLocks noGrp="1"/>
          </p:cNvSpPr>
          <p:nvPr>
            <p:ph type="sldNum" sz="quarter" idx="12"/>
          </p:nvPr>
        </p:nvSpPr>
        <p:spPr/>
        <p:txBody>
          <a:bodyPr/>
          <a:lstStyle/>
          <a:p>
            <a:fld id="{DB32509C-D975-459D-8AAA-A1B0C6AC7E5F}" type="slidenum">
              <a:rPr lang="en-US" smtClean="0"/>
              <a:pPr/>
              <a:t>2</a:t>
            </a:fld>
            <a:endParaRPr lang="en-US" dirty="0"/>
          </a:p>
        </p:txBody>
      </p:sp>
      <p:sp>
        <p:nvSpPr>
          <p:cNvPr id="5" name="Espaço Reservado para Rodapé 4"/>
          <p:cNvSpPr>
            <a:spLocks noGrp="1"/>
          </p:cNvSpPr>
          <p:nvPr>
            <p:ph type="ftr" sz="quarter" idx="11"/>
          </p:nvPr>
        </p:nvSpPr>
        <p:spPr/>
        <p:txBody>
          <a:bodyPr/>
          <a:lstStyle/>
          <a:p>
            <a:r>
              <a:rPr lang="en-US" smtClean="0"/>
              <a:t>Relatório-Comissão Especial de Financiamento da Educação (CTEDUC)</a:t>
            </a: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590800"/>
            <a:ext cx="8229600" cy="1143000"/>
          </a:xfrm>
        </p:spPr>
        <p:txBody>
          <a:bodyPr>
            <a:normAutofit fontScale="90000"/>
          </a:bodyPr>
          <a:lstStyle/>
          <a:p>
            <a:pPr lvl="0"/>
            <a:r>
              <a:rPr lang="pt-BR" b="1" cap="small" dirty="0" smtClean="0"/>
              <a:t>4. Consolidação </a:t>
            </a:r>
            <a:r>
              <a:rPr lang="pt-BR" b="1" cap="small" dirty="0"/>
              <a:t>e combinação das </a:t>
            </a:r>
            <a:r>
              <a:rPr lang="pt-BR" b="1" cap="small" dirty="0" smtClean="0"/>
              <a:t>fontes</a:t>
            </a:r>
            <a:endParaRPr lang="en-US"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21</a:t>
            </a:fld>
            <a:endParaRPr lang="en-US"/>
          </a:p>
        </p:txBody>
      </p:sp>
      <p:pic>
        <p:nvPicPr>
          <p:cNvPr id="23554" name="Picture 2"/>
          <p:cNvPicPr>
            <a:picLocks noChangeAspect="1" noChangeArrowheads="1"/>
          </p:cNvPicPr>
          <p:nvPr/>
        </p:nvPicPr>
        <p:blipFill>
          <a:blip r:embed="rId2" cstate="print"/>
          <a:srcRect/>
          <a:stretch>
            <a:fillRect/>
          </a:stretch>
        </p:blipFill>
        <p:spPr bwMode="auto">
          <a:xfrm>
            <a:off x="1" y="76200"/>
            <a:ext cx="9144000" cy="6248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n-US"/>
          </a:p>
        </p:txBody>
      </p:sp>
      <p:sp>
        <p:nvSpPr>
          <p:cNvPr id="3" name="Espaço Reservado para Conteúdo 2"/>
          <p:cNvSpPr>
            <a:spLocks noGrp="1"/>
          </p:cNvSpPr>
          <p:nvPr>
            <p:ph idx="1"/>
          </p:nvPr>
        </p:nvSpPr>
        <p:spPr/>
        <p:txBody>
          <a:bodyPr/>
          <a:lstStyle/>
          <a:p>
            <a:endParaRPr lang="en-US"/>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22</a:t>
            </a:fld>
            <a:endParaRPr lang="en-US"/>
          </a:p>
        </p:txBody>
      </p:sp>
      <p:pic>
        <p:nvPicPr>
          <p:cNvPr id="24578" name="Picture 2"/>
          <p:cNvPicPr>
            <a:picLocks noChangeAspect="1" noChangeArrowheads="1"/>
          </p:cNvPicPr>
          <p:nvPr/>
        </p:nvPicPr>
        <p:blipFill>
          <a:blip r:embed="rId2" cstate="print"/>
          <a:srcRect/>
          <a:stretch>
            <a:fillRect/>
          </a:stretch>
        </p:blipFill>
        <p:spPr bwMode="auto">
          <a:xfrm>
            <a:off x="1" y="0"/>
            <a:ext cx="9144000" cy="6324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792162"/>
          </a:xfrm>
        </p:spPr>
        <p:txBody>
          <a:bodyPr>
            <a:noAutofit/>
          </a:bodyPr>
          <a:lstStyle/>
          <a:p>
            <a:r>
              <a:rPr lang="pt-BR" sz="3600" b="1" dirty="0"/>
              <a:t>Críticas Potenciais para as Quinze Sugestões de Fontes de Financiamento</a:t>
            </a:r>
            <a:endParaRPr lang="en-US" sz="3600" b="1"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23</a:t>
            </a:fld>
            <a:endParaRPr lang="en-US"/>
          </a:p>
        </p:txBody>
      </p:sp>
      <p:sp>
        <p:nvSpPr>
          <p:cNvPr id="7" name="Espaço Reservado para Conteúdo 6"/>
          <p:cNvSpPr>
            <a:spLocks noGrp="1"/>
          </p:cNvSpPr>
          <p:nvPr>
            <p:ph idx="1"/>
          </p:nvPr>
        </p:nvSpPr>
        <p:spPr/>
        <p:txBody>
          <a:bodyPr/>
          <a:lstStyle/>
          <a:p>
            <a:endParaRPr lang="en-US"/>
          </a:p>
        </p:txBody>
      </p:sp>
      <p:pic>
        <p:nvPicPr>
          <p:cNvPr id="32769" name="Picture 1"/>
          <p:cNvPicPr>
            <a:picLocks noChangeAspect="1" noChangeArrowheads="1"/>
          </p:cNvPicPr>
          <p:nvPr/>
        </p:nvPicPr>
        <p:blipFill>
          <a:blip r:embed="rId2" cstate="print"/>
          <a:srcRect/>
          <a:stretch>
            <a:fillRect/>
          </a:stretch>
        </p:blipFill>
        <p:spPr bwMode="auto">
          <a:xfrm>
            <a:off x="-1" y="1371600"/>
            <a:ext cx="9144001" cy="4953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n-US"/>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24</a:t>
            </a:fld>
            <a:endParaRPr lang="en-US"/>
          </a:p>
        </p:txBody>
      </p:sp>
      <p:sp>
        <p:nvSpPr>
          <p:cNvPr id="7" name="Espaço Reservado para Conteúdo 6"/>
          <p:cNvSpPr>
            <a:spLocks noGrp="1"/>
          </p:cNvSpPr>
          <p:nvPr>
            <p:ph idx="1"/>
          </p:nvPr>
        </p:nvSpPr>
        <p:spPr/>
        <p:txBody>
          <a:bodyPr/>
          <a:lstStyle/>
          <a:p>
            <a:endParaRPr lang="en-US"/>
          </a:p>
        </p:txBody>
      </p:sp>
      <p:pic>
        <p:nvPicPr>
          <p:cNvPr id="31745" name="Picture 1"/>
          <p:cNvPicPr>
            <a:picLocks noChangeAspect="1" noChangeArrowheads="1"/>
          </p:cNvPicPr>
          <p:nvPr/>
        </p:nvPicPr>
        <p:blipFill>
          <a:blip r:embed="rId2" cstate="print"/>
          <a:srcRect/>
          <a:stretch>
            <a:fillRect/>
          </a:stretch>
        </p:blipFill>
        <p:spPr bwMode="auto">
          <a:xfrm>
            <a:off x="1" y="152400"/>
            <a:ext cx="9144000" cy="6096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n-US"/>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25</a:t>
            </a:fld>
            <a:endParaRPr lang="en-US"/>
          </a:p>
        </p:txBody>
      </p:sp>
      <p:sp>
        <p:nvSpPr>
          <p:cNvPr id="30721" name="AutoShape 1"/>
          <p:cNvSpPr>
            <a:spLocks noChangeShapeType="1"/>
          </p:cNvSpPr>
          <p:nvPr/>
        </p:nvSpPr>
        <p:spPr bwMode="auto">
          <a:xfrm>
            <a:off x="-2041525" y="-6350"/>
            <a:ext cx="7010400" cy="1905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Espaço Reservado para Conteúdo 7"/>
          <p:cNvSpPr>
            <a:spLocks noGrp="1"/>
          </p:cNvSpPr>
          <p:nvPr>
            <p:ph idx="1"/>
          </p:nvPr>
        </p:nvSpPr>
        <p:spPr/>
        <p:txBody>
          <a:bodyPr/>
          <a:lstStyle/>
          <a:p>
            <a:endParaRPr lang="en-US"/>
          </a:p>
        </p:txBody>
      </p:sp>
      <p:pic>
        <p:nvPicPr>
          <p:cNvPr id="30722" name="Picture 2"/>
          <p:cNvPicPr>
            <a:picLocks noChangeAspect="1" noChangeArrowheads="1"/>
          </p:cNvPicPr>
          <p:nvPr/>
        </p:nvPicPr>
        <p:blipFill>
          <a:blip r:embed="rId2" cstate="print"/>
          <a:srcRect/>
          <a:stretch>
            <a:fillRect/>
          </a:stretch>
        </p:blipFill>
        <p:spPr bwMode="auto">
          <a:xfrm>
            <a:off x="0" y="152400"/>
            <a:ext cx="9144000" cy="6172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411162"/>
          </a:xfrm>
        </p:spPr>
        <p:txBody>
          <a:bodyPr>
            <a:normAutofit fontScale="90000"/>
          </a:bodyPr>
          <a:lstStyle/>
          <a:p>
            <a:pPr lvl="0"/>
            <a:r>
              <a:rPr lang="pt-BR" sz="3600" b="1" cap="small" dirty="0" smtClean="0"/>
              <a:t>5. A </a:t>
            </a:r>
            <a:r>
              <a:rPr lang="pt-BR" sz="3600" b="1" cap="small" dirty="0"/>
              <a:t>engenharia política e </a:t>
            </a:r>
            <a:r>
              <a:rPr lang="pt-BR" sz="3600" b="1" cap="small" dirty="0" smtClean="0"/>
              <a:t>administrativa</a:t>
            </a:r>
            <a:endParaRPr lang="en-US" sz="3600" dirty="0"/>
          </a:p>
        </p:txBody>
      </p:sp>
      <p:sp>
        <p:nvSpPr>
          <p:cNvPr id="3" name="Espaço Reservado para Conteúdo 2"/>
          <p:cNvSpPr>
            <a:spLocks noGrp="1"/>
          </p:cNvSpPr>
          <p:nvPr>
            <p:ph idx="1"/>
          </p:nvPr>
        </p:nvSpPr>
        <p:spPr>
          <a:xfrm>
            <a:off x="228600" y="838200"/>
            <a:ext cx="8763000" cy="5562600"/>
          </a:xfrm>
        </p:spPr>
        <p:txBody>
          <a:bodyPr>
            <a:normAutofit fontScale="70000" lnSpcReduction="20000"/>
          </a:bodyPr>
          <a:lstStyle/>
          <a:p>
            <a:r>
              <a:rPr lang="pt-BR" dirty="0"/>
              <a:t>Além da grande possibilidade de nenhum setor querer abrir mão de seus privilégios específicos e imediatos em benefício do futuro nacional, existe o grande risco de que grupos mais diretamente envolvidos com a educação também apresentem resistências.</a:t>
            </a:r>
            <a:endParaRPr lang="en-US" dirty="0"/>
          </a:p>
          <a:p>
            <a:r>
              <a:rPr lang="pt-BR" dirty="0"/>
              <a:t>Por um lado, acostumados à penúria do financiamento para educação, muitos consideram essa utopia idealista um projeto por demais ambicioso. Outros alegarão – conscientes de que até a penúria é desperdiçada, deixando a educação abaixo do que seria possível – que a solução é gastar com mais eficiência, e não buscar mais recursos. Entre os primeiros estão as lideranças sindicais dos professores, e talvez nem aceitem debater estas ideias. Alguns preferem responsabilizar os professores, dizendo que o problema é apenas de gestão, e se manifestarão contrários às mudanças radicais aqui apresentadas. </a:t>
            </a:r>
            <a:endParaRPr lang="pt-BR" dirty="0" smtClean="0"/>
          </a:p>
          <a:p>
            <a:r>
              <a:rPr lang="pt-BR" dirty="0" smtClean="0"/>
              <a:t>Finamente</a:t>
            </a:r>
            <a:r>
              <a:rPr lang="pt-BR" dirty="0"/>
              <a:t>, os milhares que se envolveram na elaboração do PNE-II, e passaram a considerá-lo uma Bíblia, tomarão como blasfêmia a ousadia de propor alternativas, especialmente fontes de financiamento, alegando que esse assunto já teria sido resolvido sob o colosso dos 10% do PIB, além da imensidão dos royalties do petróleo.</a:t>
            </a:r>
            <a:endParaRPr lang="en-US" dirty="0"/>
          </a:p>
          <a:p>
            <a:endParaRPr lang="en-US"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63562"/>
          </a:xfrm>
        </p:spPr>
        <p:txBody>
          <a:bodyPr>
            <a:normAutofit/>
          </a:bodyPr>
          <a:lstStyle/>
          <a:p>
            <a:pPr lvl="1" algn="ctr" rtl="0">
              <a:spcBef>
                <a:spcPct val="0"/>
              </a:spcBef>
            </a:pPr>
            <a:r>
              <a:rPr lang="pt-BR" sz="2800" b="1" cap="all" dirty="0" smtClean="0"/>
              <a:t>5.2. As </a:t>
            </a:r>
            <a:r>
              <a:rPr lang="pt-BR" sz="2800" b="1" cap="all" dirty="0"/>
              <a:t>dificuldades institucionais </a:t>
            </a:r>
            <a:endParaRPr lang="en-US" sz="2800" dirty="0"/>
          </a:p>
        </p:txBody>
      </p:sp>
      <p:sp>
        <p:nvSpPr>
          <p:cNvPr id="3" name="Espaço Reservado para Conteúdo 2"/>
          <p:cNvSpPr>
            <a:spLocks noGrp="1"/>
          </p:cNvSpPr>
          <p:nvPr>
            <p:ph idx="1"/>
          </p:nvPr>
        </p:nvSpPr>
        <p:spPr>
          <a:xfrm>
            <a:off x="152400" y="838200"/>
            <a:ext cx="8839200" cy="5486400"/>
          </a:xfrm>
        </p:spPr>
        <p:txBody>
          <a:bodyPr>
            <a:normAutofit fontScale="77500" lnSpcReduction="20000"/>
          </a:bodyPr>
          <a:lstStyle/>
          <a:p>
            <a:r>
              <a:rPr lang="pt-BR" dirty="0"/>
              <a:t>Apenas 38% dos municípios têm receita orçamentária total por aluno igual ou superior a R$ 9.500,00 por ano. Ou seja, em 62% dos municípios, mesmo que hipoteticamente fossem reservadas 100%</a:t>
            </a:r>
            <a:r>
              <a:rPr lang="pt-BR" b="1" dirty="0"/>
              <a:t> </a:t>
            </a:r>
            <a:r>
              <a:rPr lang="pt-BR" dirty="0"/>
              <a:t>das receitas para a educação, não existiriam recursos para financiar uma revolução educacional para suas crianças; além disso, a desigualdade entre os municípios não permite oferecer uma educação com qualidade equivalente a todas as crianças </a:t>
            </a:r>
            <a:r>
              <a:rPr lang="pt-BR" dirty="0" smtClean="0"/>
              <a:t>brasileiras.</a:t>
            </a:r>
            <a:endParaRPr lang="en-US" dirty="0"/>
          </a:p>
          <a:p>
            <a:r>
              <a:rPr lang="pt-BR" dirty="0"/>
              <a:t>O município que quiser reservar 35% de sua receita para investir R$9.500,00 por aluno/ano precisa dispor de uma receita total por aluno superior a R$ 27.143,00 (35% desse valor correspondem a R$ 9.500,00). Supondo a proporção constante de 1 aluno para 4 habitantes, em todos os municípios do Brasil, estima-se que apenas 0,7</a:t>
            </a:r>
            <a:r>
              <a:rPr lang="pt-BR" b="1" dirty="0"/>
              <a:t>%</a:t>
            </a:r>
            <a:r>
              <a:rPr lang="pt-BR" dirty="0"/>
              <a:t> dos municípios têm receita por aluno acima desse patamar e capacidade financeira para financiar a educação de excelência aqui proposta. </a:t>
            </a:r>
            <a:endParaRPr lang="en-US" dirty="0"/>
          </a:p>
          <a:p>
            <a:endParaRPr lang="en-US"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609600"/>
            <a:ext cx="8229600" cy="5516563"/>
          </a:xfrm>
        </p:spPr>
        <p:txBody>
          <a:bodyPr>
            <a:normAutofit/>
          </a:bodyPr>
          <a:lstStyle/>
          <a:p>
            <a:r>
              <a:rPr lang="pt-BR" dirty="0"/>
              <a:t>A única forma de oferecer os recursos necessários e equalizar a qualidade da educação é aumentar a responsabilidade da União, implantando uma Carreira Nacional do Magistério e adotando as escolas pelo Governo Federal. </a:t>
            </a:r>
            <a:endParaRPr lang="pt-BR" dirty="0" smtClean="0"/>
          </a:p>
          <a:p>
            <a:r>
              <a:rPr lang="pt-BR" dirty="0" smtClean="0"/>
              <a:t>A </a:t>
            </a:r>
            <a:r>
              <a:rPr lang="pt-BR" dirty="0"/>
              <a:t>federalização já elevou a qualidade educacional de escolas como Colégios Pedro II, Escolas Técnicas, Institutos de Aplicação e Colégios Militares</a:t>
            </a:r>
            <a:endParaRPr lang="en-US"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0"/>
            <a:ext cx="8229600" cy="1173162"/>
          </a:xfrm>
        </p:spPr>
        <p:txBody>
          <a:bodyPr>
            <a:normAutofit fontScale="90000"/>
          </a:bodyPr>
          <a:lstStyle/>
          <a:p>
            <a:r>
              <a:rPr lang="pt-BR" sz="2400" dirty="0"/>
              <a:t>Nota Média dos Países no PISA 2009, considerando para o caso do Brasil as alternativas de Total Federalização, Privatização, Estadualização ou Municipalização</a:t>
            </a:r>
            <a:r>
              <a:rPr lang="pt-BR" sz="2400" dirty="0" smtClean="0"/>
              <a:t>.</a:t>
            </a:r>
            <a:endParaRPr lang="en-US" sz="2400"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29</a:t>
            </a:fld>
            <a:endParaRPr lang="en-US"/>
          </a:p>
        </p:txBody>
      </p:sp>
      <p:pic>
        <p:nvPicPr>
          <p:cNvPr id="6" name="Imagem 5"/>
          <p:cNvPicPr/>
          <p:nvPr/>
        </p:nvPicPr>
        <p:blipFill>
          <a:blip r:embed="rId2" cstate="print"/>
          <a:srcRect/>
          <a:stretch>
            <a:fillRect/>
          </a:stretch>
        </p:blipFill>
        <p:spPr bwMode="auto">
          <a:xfrm>
            <a:off x="0" y="1143000"/>
            <a:ext cx="9144000" cy="5181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258762"/>
          </a:xfrm>
        </p:spPr>
        <p:txBody>
          <a:bodyPr>
            <a:noAutofit/>
          </a:bodyPr>
          <a:lstStyle/>
          <a:p>
            <a:r>
              <a:rPr lang="pt-BR" sz="2400" dirty="0" smtClean="0"/>
              <a:t>Palestrantes </a:t>
            </a:r>
            <a:r>
              <a:rPr lang="pt-BR" sz="2400" dirty="0"/>
              <a:t>das </a:t>
            </a:r>
            <a:r>
              <a:rPr lang="pt-BR" sz="2400" dirty="0" smtClean="0"/>
              <a:t>5 audiências </a:t>
            </a:r>
            <a:r>
              <a:rPr lang="pt-BR" sz="2400" dirty="0"/>
              <a:t>públicas realizadas pela CTEDUC</a:t>
            </a:r>
            <a:r>
              <a:rPr lang="pt-BR" sz="2400" dirty="0" smtClean="0"/>
              <a:t>:</a:t>
            </a:r>
            <a:endParaRPr lang="en-US" sz="2400" dirty="0"/>
          </a:p>
        </p:txBody>
      </p:sp>
      <p:sp>
        <p:nvSpPr>
          <p:cNvPr id="4" name="Espaço Reservado para Número de Slide 3"/>
          <p:cNvSpPr>
            <a:spLocks noGrp="1"/>
          </p:cNvSpPr>
          <p:nvPr>
            <p:ph type="sldNum" sz="quarter" idx="12"/>
          </p:nvPr>
        </p:nvSpPr>
        <p:spPr/>
        <p:txBody>
          <a:bodyPr/>
          <a:lstStyle/>
          <a:p>
            <a:fld id="{DB32509C-D975-459D-8AAA-A1B0C6AC7E5F}" type="slidenum">
              <a:rPr lang="en-US" smtClean="0"/>
              <a:pPr/>
              <a:t>3</a:t>
            </a:fld>
            <a:endParaRPr lang="en-US"/>
          </a:p>
        </p:txBody>
      </p:sp>
      <p:graphicFrame>
        <p:nvGraphicFramePr>
          <p:cNvPr id="8" name="Tabela 7"/>
          <p:cNvGraphicFramePr>
            <a:graphicFrameLocks noGrp="1"/>
          </p:cNvGraphicFramePr>
          <p:nvPr/>
        </p:nvGraphicFramePr>
        <p:xfrm>
          <a:off x="152401" y="637867"/>
          <a:ext cx="8763001" cy="6078254"/>
        </p:xfrm>
        <a:graphic>
          <a:graphicData uri="http://schemas.openxmlformats.org/drawingml/2006/table">
            <a:tbl>
              <a:tblPr/>
              <a:tblGrid>
                <a:gridCol w="1231341"/>
                <a:gridCol w="3765830"/>
                <a:gridCol w="3765830"/>
              </a:tblGrid>
              <a:tr h="235268">
                <a:tc>
                  <a:txBody>
                    <a:bodyPr/>
                    <a:lstStyle/>
                    <a:p>
                      <a:pPr marL="0" marR="0" algn="ctr">
                        <a:lnSpc>
                          <a:spcPct val="115000"/>
                        </a:lnSpc>
                        <a:spcBef>
                          <a:spcPts val="0"/>
                        </a:spcBef>
                        <a:spcAft>
                          <a:spcPts val="0"/>
                        </a:spcAft>
                      </a:pPr>
                      <a:r>
                        <a:rPr lang="pt-BR" sz="1400" b="1" dirty="0">
                          <a:latin typeface="Calibri"/>
                          <a:ea typeface="Times New Roman"/>
                          <a:cs typeface="Arial"/>
                        </a:rPr>
                        <a:t>Data</a:t>
                      </a:r>
                      <a:endParaRPr lang="en-US" sz="1400" dirty="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pt-BR" sz="1400" b="1" dirty="0">
                          <a:latin typeface="Calibri"/>
                          <a:ea typeface="Times New Roman"/>
                          <a:cs typeface="Arial"/>
                        </a:rPr>
                        <a:t>Palestrantes</a:t>
                      </a:r>
                      <a:endParaRPr lang="en-US" sz="1400" dirty="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pt-BR" sz="1400" b="1" dirty="0">
                          <a:latin typeface="Calibri"/>
                          <a:ea typeface="Times New Roman"/>
                          <a:cs typeface="Arial"/>
                        </a:rPr>
                        <a:t>Instituição</a:t>
                      </a:r>
                      <a:endParaRPr lang="en-US" sz="1400" dirty="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70014">
                <a:tc rowSpan="4">
                  <a:txBody>
                    <a:bodyPr/>
                    <a:lstStyle/>
                    <a:p>
                      <a:pPr marL="0" marR="0" algn="ctr">
                        <a:lnSpc>
                          <a:spcPct val="115000"/>
                        </a:lnSpc>
                        <a:spcBef>
                          <a:spcPts val="0"/>
                        </a:spcBef>
                        <a:spcAft>
                          <a:spcPts val="0"/>
                        </a:spcAft>
                      </a:pPr>
                      <a:r>
                        <a:rPr lang="pt-BR" sz="1400" b="1" dirty="0">
                          <a:latin typeface="Calibri"/>
                          <a:ea typeface="Times New Roman"/>
                          <a:cs typeface="Arial"/>
                        </a:rPr>
                        <a:t>23/10/2013</a:t>
                      </a:r>
                      <a:endParaRPr lang="en-US" sz="1400" dirty="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a:latin typeface="Calibri"/>
                          <a:ea typeface="Times New Roman"/>
                          <a:cs typeface="Arial"/>
                        </a:rPr>
                        <a:t>Danilo de Melo Souza</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dirty="0">
                          <a:latin typeface="Calibri"/>
                          <a:ea typeface="Times New Roman"/>
                          <a:cs typeface="Arial"/>
                        </a:rPr>
                        <a:t>Secretário da Educação e Cultura do Estado do Tocantins e Representante do Conselho de Secretários de Educação - CONSED (representante de Maria Nilene Badeca da Costa); </a:t>
                      </a:r>
                      <a:endParaRPr lang="en-US" sz="1200" dirty="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940">
                <a:tc vMerge="1">
                  <a:txBody>
                    <a:bodyPr/>
                    <a:lstStyle/>
                    <a:p>
                      <a:endParaRPr lang="en-US"/>
                    </a:p>
                  </a:txBody>
                  <a:tcPr/>
                </a:tc>
                <a:tc>
                  <a:txBody>
                    <a:bodyPr/>
                    <a:lstStyle/>
                    <a:p>
                      <a:pPr marL="0" marR="0">
                        <a:lnSpc>
                          <a:spcPct val="115000"/>
                        </a:lnSpc>
                        <a:spcBef>
                          <a:spcPts val="0"/>
                        </a:spcBef>
                        <a:spcAft>
                          <a:spcPts val="0"/>
                        </a:spcAft>
                      </a:pPr>
                      <a:r>
                        <a:rPr lang="pt-BR" sz="1200">
                          <a:latin typeface="Calibri"/>
                          <a:ea typeface="Times New Roman"/>
                          <a:cs typeface="Arial"/>
                        </a:rPr>
                        <a:t>Waldery Rodrigues Júnior</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a:latin typeface="Calibri"/>
                          <a:ea typeface="Times New Roman"/>
                          <a:cs typeface="Arial"/>
                        </a:rPr>
                        <a:t>Economista do Instituto de Pesquisa Econômica Aplicada - IPEA </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8006">
                <a:tc vMerge="1">
                  <a:txBody>
                    <a:bodyPr/>
                    <a:lstStyle/>
                    <a:p>
                      <a:endParaRPr lang="en-US"/>
                    </a:p>
                  </a:txBody>
                  <a:tcPr/>
                </a:tc>
                <a:tc>
                  <a:txBody>
                    <a:bodyPr/>
                    <a:lstStyle/>
                    <a:p>
                      <a:pPr marL="0" marR="0">
                        <a:lnSpc>
                          <a:spcPct val="115000"/>
                        </a:lnSpc>
                        <a:spcBef>
                          <a:spcPts val="0"/>
                        </a:spcBef>
                        <a:spcAft>
                          <a:spcPts val="0"/>
                        </a:spcAft>
                      </a:pPr>
                      <a:r>
                        <a:rPr lang="pt-BR" sz="1200">
                          <a:latin typeface="Calibri"/>
                          <a:ea typeface="Times New Roman"/>
                          <a:cs typeface="Arial"/>
                        </a:rPr>
                        <a:t>Manuel Marcos Formiga</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a:latin typeface="Calibri"/>
                          <a:ea typeface="Times New Roman"/>
                          <a:cs typeface="Arial"/>
                        </a:rPr>
                        <a:t>Professor-Pesquisador da Universidade de Brasília - UnB.</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0184">
                <a:tc vMerge="1">
                  <a:txBody>
                    <a:bodyPr/>
                    <a:lstStyle/>
                    <a:p>
                      <a:endParaRPr lang="en-US"/>
                    </a:p>
                  </a:txBody>
                  <a:tcPr/>
                </a:tc>
                <a:tc>
                  <a:txBody>
                    <a:bodyPr/>
                    <a:lstStyle/>
                    <a:p>
                      <a:pPr marL="0" marR="0">
                        <a:lnSpc>
                          <a:spcPct val="115000"/>
                        </a:lnSpc>
                        <a:spcBef>
                          <a:spcPts val="0"/>
                        </a:spcBef>
                        <a:spcAft>
                          <a:spcPts val="0"/>
                        </a:spcAft>
                      </a:pPr>
                      <a:r>
                        <a:rPr lang="pt-BR" sz="1200">
                          <a:latin typeface="Calibri"/>
                          <a:ea typeface="Times New Roman"/>
                          <a:cs typeface="Arial"/>
                        </a:rPr>
                        <a:t>Juca Gil</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dirty="0">
                          <a:latin typeface="Calibri"/>
                          <a:ea typeface="Times New Roman"/>
                          <a:cs typeface="Arial"/>
                        </a:rPr>
                        <a:t>Editor-Chefe da Revista da Associação Nacional de Pesquisa em financiamento da Educação - FINEDUCA e Prof. da UFRGS </a:t>
                      </a:r>
                      <a:endParaRPr lang="en-US" sz="1200" dirty="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1695">
                <a:tc rowSpan="2">
                  <a:txBody>
                    <a:bodyPr/>
                    <a:lstStyle/>
                    <a:p>
                      <a:pPr marL="0" marR="0" algn="ctr">
                        <a:lnSpc>
                          <a:spcPct val="115000"/>
                        </a:lnSpc>
                        <a:spcBef>
                          <a:spcPts val="0"/>
                        </a:spcBef>
                        <a:spcAft>
                          <a:spcPts val="0"/>
                        </a:spcAft>
                      </a:pPr>
                      <a:r>
                        <a:rPr lang="pt-BR" sz="1400" b="1" dirty="0">
                          <a:latin typeface="Calibri"/>
                          <a:ea typeface="Times New Roman"/>
                          <a:cs typeface="Arial"/>
                        </a:rPr>
                        <a:t>02/04/2014</a:t>
                      </a:r>
                      <a:endParaRPr lang="en-US" sz="1400" dirty="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a:latin typeface="Calibri"/>
                          <a:ea typeface="Times New Roman"/>
                          <a:cs typeface="Arial"/>
                        </a:rPr>
                        <a:t>João Monlevade</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a:latin typeface="Calibri"/>
                          <a:ea typeface="Times New Roman"/>
                          <a:cs typeface="Arial"/>
                        </a:rPr>
                        <a:t>Consultor Legislativo do Senado Federal</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940">
                <a:tc vMerge="1">
                  <a:txBody>
                    <a:bodyPr/>
                    <a:lstStyle/>
                    <a:p>
                      <a:endParaRPr lang="en-US"/>
                    </a:p>
                  </a:txBody>
                  <a:tcPr/>
                </a:tc>
                <a:tc>
                  <a:txBody>
                    <a:bodyPr/>
                    <a:lstStyle/>
                    <a:p>
                      <a:pPr marL="0" marR="0">
                        <a:lnSpc>
                          <a:spcPct val="115000"/>
                        </a:lnSpc>
                        <a:spcBef>
                          <a:spcPts val="0"/>
                        </a:spcBef>
                        <a:spcAft>
                          <a:spcPts val="0"/>
                        </a:spcAft>
                      </a:pPr>
                      <a:r>
                        <a:rPr lang="pt-BR" sz="1200">
                          <a:latin typeface="Calibri"/>
                          <a:ea typeface="Times New Roman"/>
                          <a:cs typeface="Arial"/>
                        </a:rPr>
                        <a:t>Marcelo Medeiros Coelho de Souza</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a:latin typeface="Calibri"/>
                          <a:ea typeface="Times New Roman"/>
                          <a:cs typeface="Arial"/>
                        </a:rPr>
                        <a:t>Pesquisador do Instituto de Pesquisa Econômica Aplicada - IPEA.</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1695">
                <a:tc rowSpan="4">
                  <a:txBody>
                    <a:bodyPr/>
                    <a:lstStyle/>
                    <a:p>
                      <a:pPr marL="0" marR="0" algn="ctr">
                        <a:lnSpc>
                          <a:spcPct val="115000"/>
                        </a:lnSpc>
                        <a:spcBef>
                          <a:spcPts val="0"/>
                        </a:spcBef>
                        <a:spcAft>
                          <a:spcPts val="0"/>
                        </a:spcAft>
                      </a:pPr>
                      <a:r>
                        <a:rPr lang="pt-BR" sz="1400" b="1" dirty="0">
                          <a:latin typeface="Calibri"/>
                          <a:ea typeface="Times New Roman"/>
                          <a:cs typeface="Arial"/>
                        </a:rPr>
                        <a:t>09/04/2014</a:t>
                      </a:r>
                      <a:endParaRPr lang="en-US" sz="1400" dirty="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a:latin typeface="Calibri"/>
                          <a:ea typeface="Times New Roman"/>
                          <a:cs typeface="Arial"/>
                        </a:rPr>
                        <a:t>Fernando Rezende</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a:latin typeface="Calibri"/>
                          <a:ea typeface="Times New Roman"/>
                          <a:cs typeface="Arial"/>
                        </a:rPr>
                        <a:t>Professor da FGV/EBAPE</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940">
                <a:tc vMerge="1">
                  <a:txBody>
                    <a:bodyPr/>
                    <a:lstStyle/>
                    <a:p>
                      <a:endParaRPr lang="en-US"/>
                    </a:p>
                  </a:txBody>
                  <a:tcPr/>
                </a:tc>
                <a:tc>
                  <a:txBody>
                    <a:bodyPr/>
                    <a:lstStyle/>
                    <a:p>
                      <a:pPr marL="0" marR="0">
                        <a:lnSpc>
                          <a:spcPct val="115000"/>
                        </a:lnSpc>
                        <a:spcBef>
                          <a:spcPts val="0"/>
                        </a:spcBef>
                        <a:spcAft>
                          <a:spcPts val="0"/>
                        </a:spcAft>
                      </a:pPr>
                      <a:r>
                        <a:rPr lang="pt-BR" sz="1200">
                          <a:latin typeface="Calibri"/>
                          <a:ea typeface="Times New Roman"/>
                          <a:cs typeface="Arial"/>
                        </a:rPr>
                        <a:t>André Amorim</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a:latin typeface="Calibri"/>
                          <a:ea typeface="Times New Roman"/>
                          <a:cs typeface="Arial"/>
                        </a:rPr>
                        <a:t>Representando de Paulo Ziulkoski, Presidente da Confederação Nacional dos Municípios – CNM, </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940">
                <a:tc vMerge="1">
                  <a:txBody>
                    <a:bodyPr/>
                    <a:lstStyle/>
                    <a:p>
                      <a:endParaRPr lang="en-US"/>
                    </a:p>
                  </a:txBody>
                  <a:tcPr/>
                </a:tc>
                <a:tc>
                  <a:txBody>
                    <a:bodyPr/>
                    <a:lstStyle/>
                    <a:p>
                      <a:pPr marL="0" marR="0">
                        <a:lnSpc>
                          <a:spcPct val="115000"/>
                        </a:lnSpc>
                        <a:spcBef>
                          <a:spcPts val="0"/>
                        </a:spcBef>
                        <a:spcAft>
                          <a:spcPts val="0"/>
                        </a:spcAft>
                      </a:pPr>
                      <a:r>
                        <a:rPr lang="pt-BR" sz="1200">
                          <a:latin typeface="Calibri"/>
                          <a:ea typeface="Times New Roman"/>
                          <a:cs typeface="Arial"/>
                        </a:rPr>
                        <a:t>José Francisco Soares</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a:latin typeface="Calibri"/>
                          <a:ea typeface="Times New Roman"/>
                          <a:cs typeface="Arial"/>
                        </a:rPr>
                        <a:t>Presidente do Instituto Nacional de Estudos e Pesquisas Educacionais do Ministério da Educação INEP/MEC, </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8006">
                <a:tc vMerge="1">
                  <a:txBody>
                    <a:bodyPr/>
                    <a:lstStyle/>
                    <a:p>
                      <a:endParaRPr lang="en-US"/>
                    </a:p>
                  </a:txBody>
                  <a:tcPr/>
                </a:tc>
                <a:tc>
                  <a:txBody>
                    <a:bodyPr/>
                    <a:lstStyle/>
                    <a:p>
                      <a:pPr marL="0" marR="0">
                        <a:lnSpc>
                          <a:spcPct val="115000"/>
                        </a:lnSpc>
                        <a:spcBef>
                          <a:spcPts val="0"/>
                        </a:spcBef>
                        <a:spcAft>
                          <a:spcPts val="0"/>
                        </a:spcAft>
                      </a:pPr>
                      <a:r>
                        <a:rPr lang="pt-BR" sz="1200">
                          <a:latin typeface="Calibri"/>
                          <a:ea typeface="Times New Roman"/>
                          <a:cs typeface="Arial"/>
                        </a:rPr>
                        <a:t>Binho Marques</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a:latin typeface="Calibri"/>
                          <a:ea typeface="Times New Roman"/>
                          <a:cs typeface="Arial"/>
                        </a:rPr>
                        <a:t>Secretaria de Articulação com os Sistemas de Ensino/MEC</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1695">
                <a:tc rowSpan="4">
                  <a:txBody>
                    <a:bodyPr/>
                    <a:lstStyle/>
                    <a:p>
                      <a:pPr marL="0" marR="0" algn="ctr">
                        <a:lnSpc>
                          <a:spcPct val="115000"/>
                        </a:lnSpc>
                        <a:spcBef>
                          <a:spcPts val="0"/>
                        </a:spcBef>
                        <a:spcAft>
                          <a:spcPts val="0"/>
                        </a:spcAft>
                      </a:pPr>
                      <a:r>
                        <a:rPr lang="pt-BR" sz="1400" b="1" dirty="0">
                          <a:latin typeface="Calibri"/>
                          <a:ea typeface="Times New Roman"/>
                          <a:cs typeface="Arial"/>
                        </a:rPr>
                        <a:t>23/04/2014</a:t>
                      </a:r>
                      <a:endParaRPr lang="en-US" sz="1400" dirty="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a:latin typeface="Calibri"/>
                          <a:ea typeface="Times New Roman"/>
                          <a:cs typeface="Arial"/>
                        </a:rPr>
                        <a:t>Antônio Jacinto Matias</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a:latin typeface="Calibri"/>
                          <a:ea typeface="Times New Roman"/>
                          <a:cs typeface="Arial"/>
                        </a:rPr>
                        <a:t>Vice-Presidente da Fundação Itaú Social</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940">
                <a:tc vMerge="1">
                  <a:txBody>
                    <a:bodyPr/>
                    <a:lstStyle/>
                    <a:p>
                      <a:endParaRPr lang="en-US"/>
                    </a:p>
                  </a:txBody>
                  <a:tcPr/>
                </a:tc>
                <a:tc>
                  <a:txBody>
                    <a:bodyPr/>
                    <a:lstStyle/>
                    <a:p>
                      <a:pPr marL="0" marR="0">
                        <a:lnSpc>
                          <a:spcPct val="115000"/>
                        </a:lnSpc>
                        <a:spcBef>
                          <a:spcPts val="0"/>
                        </a:spcBef>
                        <a:spcAft>
                          <a:spcPts val="0"/>
                        </a:spcAft>
                      </a:pPr>
                      <a:r>
                        <a:rPr lang="pt-BR" sz="1200">
                          <a:latin typeface="Calibri"/>
                          <a:ea typeface="Times New Roman"/>
                          <a:cs typeface="Arial"/>
                        </a:rPr>
                        <a:t>Nelson Cardoso do Amaral</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a:latin typeface="Calibri"/>
                          <a:ea typeface="Times New Roman"/>
                          <a:cs typeface="Arial"/>
                        </a:rPr>
                        <a:t>Representante da Associação Nacional de Pesquisa em Financiamento da Educação – FINEDUCA</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940">
                <a:tc vMerge="1">
                  <a:txBody>
                    <a:bodyPr/>
                    <a:lstStyle/>
                    <a:p>
                      <a:endParaRPr lang="en-US"/>
                    </a:p>
                  </a:txBody>
                  <a:tcPr/>
                </a:tc>
                <a:tc>
                  <a:txBody>
                    <a:bodyPr/>
                    <a:lstStyle/>
                    <a:p>
                      <a:pPr marL="0" marR="0">
                        <a:lnSpc>
                          <a:spcPct val="115000"/>
                        </a:lnSpc>
                        <a:spcBef>
                          <a:spcPts val="0"/>
                        </a:spcBef>
                        <a:spcAft>
                          <a:spcPts val="0"/>
                        </a:spcAft>
                      </a:pPr>
                      <a:r>
                        <a:rPr lang="pt-BR" sz="1200">
                          <a:latin typeface="Calibri"/>
                          <a:ea typeface="Times New Roman"/>
                          <a:cs typeface="Arial"/>
                        </a:rPr>
                        <a:t>Marta Teresa da Silva Arretche</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a:latin typeface="Calibri"/>
                          <a:ea typeface="Times New Roman"/>
                          <a:cs typeface="Arial"/>
                        </a:rPr>
                        <a:t>Professora Titular da Faculdade de Ciências Políticas da Universidade de São Paulo</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1695">
                <a:tc vMerge="1">
                  <a:txBody>
                    <a:bodyPr/>
                    <a:lstStyle/>
                    <a:p>
                      <a:endParaRPr lang="en-US"/>
                    </a:p>
                  </a:txBody>
                  <a:tcPr/>
                </a:tc>
                <a:tc>
                  <a:txBody>
                    <a:bodyPr/>
                    <a:lstStyle/>
                    <a:p>
                      <a:pPr marL="0" marR="0">
                        <a:lnSpc>
                          <a:spcPct val="115000"/>
                        </a:lnSpc>
                        <a:spcBef>
                          <a:spcPts val="0"/>
                        </a:spcBef>
                        <a:spcAft>
                          <a:spcPts val="0"/>
                        </a:spcAft>
                      </a:pPr>
                      <a:r>
                        <a:rPr lang="pt-BR" sz="1200">
                          <a:latin typeface="Calibri"/>
                          <a:ea typeface="Times New Roman"/>
                          <a:cs typeface="Arial"/>
                        </a:rPr>
                        <a:t>Raul Velloso</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a:latin typeface="Calibri"/>
                          <a:ea typeface="Times New Roman"/>
                          <a:cs typeface="Arial"/>
                        </a:rPr>
                        <a:t>Especialista em Finanças Públicas </a:t>
                      </a:r>
                      <a:endParaRPr lang="en-US" sz="120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1695">
                <a:tc rowSpan="2">
                  <a:txBody>
                    <a:bodyPr/>
                    <a:lstStyle/>
                    <a:p>
                      <a:pPr marL="0" marR="0" algn="ctr">
                        <a:lnSpc>
                          <a:spcPct val="115000"/>
                        </a:lnSpc>
                        <a:spcBef>
                          <a:spcPts val="0"/>
                        </a:spcBef>
                        <a:spcAft>
                          <a:spcPts val="0"/>
                        </a:spcAft>
                      </a:pPr>
                      <a:r>
                        <a:rPr lang="pt-BR" sz="1400" b="1" dirty="0">
                          <a:latin typeface="Calibri"/>
                          <a:ea typeface="Times New Roman"/>
                          <a:cs typeface="Arial"/>
                        </a:rPr>
                        <a:t>07/05/2014</a:t>
                      </a:r>
                      <a:endParaRPr lang="en-US" sz="1400" dirty="0">
                        <a:latin typeface="Calibri"/>
                        <a:ea typeface="Calibri"/>
                        <a:cs typeface="Times New Roman"/>
                      </a:endParaRPr>
                    </a:p>
                  </a:txBody>
                  <a:tcPr marL="24541" marR="245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a:latin typeface="Calibri"/>
                          <a:ea typeface="Times New Roman"/>
                          <a:cs typeface="Arial"/>
                        </a:rPr>
                        <a:t>Alejandra Velasco</a:t>
                      </a:r>
                      <a:endParaRPr lang="en-US" sz="1200">
                        <a:latin typeface="Calibri"/>
                        <a:ea typeface="Calibri"/>
                        <a:cs typeface="Times New Roman"/>
                      </a:endParaRPr>
                    </a:p>
                  </a:txBody>
                  <a:tcPr marL="24541" marR="24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a:latin typeface="Calibri"/>
                          <a:ea typeface="Times New Roman"/>
                          <a:cs typeface="Arial"/>
                        </a:rPr>
                        <a:t>Membro do Todos Pela Educação </a:t>
                      </a:r>
                      <a:endParaRPr lang="en-US" sz="1200">
                        <a:latin typeface="Calibri"/>
                        <a:ea typeface="Calibri"/>
                        <a:cs typeface="Times New Roman"/>
                      </a:endParaRPr>
                    </a:p>
                  </a:txBody>
                  <a:tcPr marL="24541" marR="24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5940">
                <a:tc vMerge="1">
                  <a:txBody>
                    <a:bodyPr/>
                    <a:lstStyle/>
                    <a:p>
                      <a:endParaRPr lang="en-US"/>
                    </a:p>
                  </a:txBody>
                  <a:tcPr/>
                </a:tc>
                <a:tc>
                  <a:txBody>
                    <a:bodyPr/>
                    <a:lstStyle/>
                    <a:p>
                      <a:pPr marL="0" marR="0">
                        <a:lnSpc>
                          <a:spcPct val="115000"/>
                        </a:lnSpc>
                        <a:spcBef>
                          <a:spcPts val="0"/>
                        </a:spcBef>
                        <a:spcAft>
                          <a:spcPts val="0"/>
                        </a:spcAft>
                      </a:pPr>
                      <a:r>
                        <a:rPr lang="pt-BR" sz="1200" dirty="0">
                          <a:latin typeface="Calibri"/>
                          <a:ea typeface="Times New Roman"/>
                          <a:cs typeface="Arial"/>
                        </a:rPr>
                        <a:t>Idevaldo da Silva Bodião</a:t>
                      </a:r>
                      <a:endParaRPr lang="en-US" sz="1200" dirty="0">
                        <a:latin typeface="Calibri"/>
                        <a:ea typeface="Calibri"/>
                        <a:cs typeface="Times New Roman"/>
                      </a:endParaRPr>
                    </a:p>
                  </a:txBody>
                  <a:tcPr marL="24541" marR="24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pt-BR" sz="1200" dirty="0">
                          <a:latin typeface="Calibri"/>
                          <a:ea typeface="Times New Roman"/>
                          <a:cs typeface="Arial"/>
                        </a:rPr>
                        <a:t>Membro do Conselho Diretor da Campanha Nacional pelo Direito à Educação</a:t>
                      </a:r>
                      <a:endParaRPr lang="en-US" sz="1200" dirty="0">
                        <a:latin typeface="Calibri"/>
                        <a:ea typeface="Calibri"/>
                        <a:cs typeface="Times New Roman"/>
                      </a:endParaRPr>
                    </a:p>
                  </a:txBody>
                  <a:tcPr marL="24541" marR="24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792162"/>
          </a:xfrm>
        </p:spPr>
        <p:txBody>
          <a:bodyPr>
            <a:normAutofit/>
          </a:bodyPr>
          <a:lstStyle/>
          <a:p>
            <a:pPr lvl="0"/>
            <a:r>
              <a:rPr lang="pt-BR" b="1" cap="small" dirty="0" smtClean="0"/>
              <a:t>6. Como fazer</a:t>
            </a:r>
            <a:endParaRPr lang="en-US" dirty="0"/>
          </a:p>
        </p:txBody>
      </p:sp>
      <p:sp>
        <p:nvSpPr>
          <p:cNvPr id="3" name="Espaço Reservado para Conteúdo 2"/>
          <p:cNvSpPr>
            <a:spLocks noGrp="1"/>
          </p:cNvSpPr>
          <p:nvPr>
            <p:ph idx="1"/>
          </p:nvPr>
        </p:nvSpPr>
        <p:spPr>
          <a:xfrm>
            <a:off x="457200" y="1219200"/>
            <a:ext cx="8229600" cy="4906963"/>
          </a:xfrm>
        </p:spPr>
        <p:txBody>
          <a:bodyPr>
            <a:normAutofit/>
          </a:bodyPr>
          <a:lstStyle/>
          <a:p>
            <a:pPr marL="342900" lvl="1" indent="-342900">
              <a:buFont typeface="Arial" pitchFamily="34" charset="0"/>
              <a:buChar char="•"/>
            </a:pPr>
            <a:r>
              <a:rPr lang="pt-BR" dirty="0"/>
              <a:t>A adoção federal das Escolas Municipais e Estaduais</a:t>
            </a:r>
            <a:endParaRPr lang="en-US" dirty="0"/>
          </a:p>
          <a:p>
            <a:pPr marL="342900" lvl="1" indent="-342900">
              <a:buFont typeface="Arial" pitchFamily="34" charset="0"/>
              <a:buChar char="•"/>
            </a:pPr>
            <a:r>
              <a:rPr lang="pt-BR" dirty="0"/>
              <a:t>A engenharia da Refundação da Universidade</a:t>
            </a:r>
          </a:p>
          <a:p>
            <a:pPr marL="342900" lvl="1" indent="-342900">
              <a:buFont typeface="Arial" pitchFamily="34" charset="0"/>
              <a:buChar char="•"/>
            </a:pPr>
            <a:r>
              <a:rPr lang="pt-BR" dirty="0"/>
              <a:t>A engenharia da educação ampla</a:t>
            </a:r>
            <a:endParaRPr lang="en-US" dirty="0"/>
          </a:p>
          <a:p>
            <a:pPr marL="342900" lvl="1" indent="-342900">
              <a:buFont typeface="Arial" pitchFamily="34" charset="0"/>
              <a:buChar char="•"/>
            </a:pPr>
            <a:r>
              <a:rPr lang="pt-BR" dirty="0"/>
              <a:t>A engenharia fiscal </a:t>
            </a:r>
            <a:endParaRPr lang="en-US" dirty="0"/>
          </a:p>
          <a:p>
            <a:pPr marL="342900" lvl="1" indent="-342900">
              <a:buFont typeface="Arial" pitchFamily="34" charset="0"/>
              <a:buChar char="•"/>
            </a:pPr>
            <a:r>
              <a:rPr lang="pt-BR" dirty="0"/>
              <a:t>A gestão das Escolas Federais</a:t>
            </a:r>
            <a:endParaRPr lang="en-US" dirty="0"/>
          </a:p>
          <a:p>
            <a:pPr marL="342900" lvl="1" indent="-342900">
              <a:buFont typeface="Arial" pitchFamily="34" charset="0"/>
              <a:buChar char="•"/>
            </a:pPr>
            <a:r>
              <a:rPr lang="pt-BR" dirty="0"/>
              <a:t>A Carreira Nacional do Magistério </a:t>
            </a:r>
            <a:endParaRPr lang="en-US" dirty="0"/>
          </a:p>
          <a:p>
            <a:pPr marL="342900" lvl="1" indent="-342900">
              <a:buFont typeface="Arial" pitchFamily="34" charset="0"/>
              <a:buChar char="•"/>
            </a:pPr>
            <a:r>
              <a:rPr lang="pt-BR" dirty="0"/>
              <a:t>As novas edificações </a:t>
            </a:r>
            <a:endParaRPr lang="en-US" dirty="0"/>
          </a:p>
          <a:p>
            <a:pPr marL="342900" lvl="1" indent="-342900">
              <a:buFont typeface="Arial" pitchFamily="34" charset="0"/>
              <a:buChar char="•"/>
            </a:pPr>
            <a:r>
              <a:rPr lang="pt-BR" dirty="0"/>
              <a:t>Horário integral</a:t>
            </a:r>
            <a:endParaRPr lang="en-US"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63562"/>
          </a:xfrm>
        </p:spPr>
        <p:txBody>
          <a:bodyPr>
            <a:normAutofit fontScale="90000"/>
          </a:bodyPr>
          <a:lstStyle/>
          <a:p>
            <a:pPr lvl="0"/>
            <a:r>
              <a:rPr lang="pt-BR" b="1" cap="small" dirty="0" smtClean="0"/>
              <a:t>7. A transição:</a:t>
            </a:r>
            <a:endParaRPr lang="en-US"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31</a:t>
            </a:fld>
            <a:endParaRPr lang="en-US"/>
          </a:p>
        </p:txBody>
      </p:sp>
      <p:pic>
        <p:nvPicPr>
          <p:cNvPr id="6" name="Imagem 5"/>
          <p:cNvPicPr/>
          <p:nvPr/>
        </p:nvPicPr>
        <p:blipFill>
          <a:blip r:embed="rId2" cstate="print"/>
          <a:srcRect/>
          <a:stretch>
            <a:fillRect/>
          </a:stretch>
        </p:blipFill>
        <p:spPr bwMode="auto">
          <a:xfrm>
            <a:off x="0" y="838200"/>
            <a:ext cx="9144000" cy="541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411162"/>
          </a:xfrm>
        </p:spPr>
        <p:txBody>
          <a:bodyPr>
            <a:normAutofit fontScale="90000"/>
          </a:bodyPr>
          <a:lstStyle/>
          <a:p>
            <a:pPr lvl="0"/>
            <a:r>
              <a:rPr lang="pt-BR" b="1" cap="small" dirty="0" smtClean="0"/>
              <a:t>8. Conclusão</a:t>
            </a:r>
            <a:endParaRPr lang="en-US" dirty="0"/>
          </a:p>
        </p:txBody>
      </p:sp>
      <p:sp>
        <p:nvSpPr>
          <p:cNvPr id="3" name="Espaço Reservado para Conteúdo 2"/>
          <p:cNvSpPr>
            <a:spLocks noGrp="1"/>
          </p:cNvSpPr>
          <p:nvPr>
            <p:ph idx="1"/>
          </p:nvPr>
        </p:nvSpPr>
        <p:spPr>
          <a:xfrm>
            <a:off x="0" y="914400"/>
            <a:ext cx="8991600" cy="5562600"/>
          </a:xfrm>
        </p:spPr>
        <p:txBody>
          <a:bodyPr>
            <a:normAutofit fontScale="77500" lnSpcReduction="20000"/>
          </a:bodyPr>
          <a:lstStyle/>
          <a:p>
            <a:r>
              <a:rPr lang="pt-BR" dirty="0"/>
              <a:t>Com vontade política de parte das lideranças e da população seria perfeitamente possível, com sacrifícios de curto prazo de outros setores, fazer a revolução educacional de que o Brasil precisa. </a:t>
            </a:r>
            <a:endParaRPr lang="en-US" dirty="0"/>
          </a:p>
          <a:p>
            <a:r>
              <a:rPr lang="pt-BR" dirty="0"/>
              <a:t>Se nenhuma dessas alternativas de financiamento for utilizada e se outras não forem identificadas, não será possível realizar as metas para a educação que o País merece. O Brasil continuará com seu futuro comprometido por falta de uma população com educação de elevada qualidade. </a:t>
            </a:r>
            <a:endParaRPr lang="pt-BR" dirty="0" smtClean="0"/>
          </a:p>
          <a:p>
            <a:r>
              <a:rPr lang="pt-BR" dirty="0" smtClean="0"/>
              <a:t>As </a:t>
            </a:r>
            <a:r>
              <a:rPr lang="pt-BR" dirty="0"/>
              <a:t>portas para o mundo da inovação continuarão fechadas, como ficaram ao longo da história do Brasil em ciclos como o açúcar, a borracha, o café, o ouro e a prata; ou como no momento da revolução industrial do século XIX que não pudemos aproveitar, sobretudo pelo estado deplorável de nossa educação. Fizemos do Brasil um país rico, mas sempre atrasado, ineficiente economicamente e desarmônico socialmente</a:t>
            </a:r>
            <a:r>
              <a:rPr lang="pt-BR" dirty="0" smtClean="0"/>
              <a:t>. </a:t>
            </a:r>
          </a:p>
          <a:p>
            <a:pPr>
              <a:buNone/>
            </a:pPr>
            <a:endParaRPr lang="en-US"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28600" y="152400"/>
            <a:ext cx="8763000" cy="6172200"/>
          </a:xfrm>
        </p:spPr>
        <p:txBody>
          <a:bodyPr>
            <a:normAutofit fontScale="85000" lnSpcReduction="20000"/>
          </a:bodyPr>
          <a:lstStyle/>
          <a:p>
            <a:r>
              <a:rPr lang="pt-BR" dirty="0"/>
              <a:t>Outra vez o mundo atravessa uma revolução industrial, desta vez baseada no conhecimento que vem da educação de qualidade. E novamente estamos em dúvida sobre como obter os recursos necessários para uma revolução educacional que requer o gasto de 9,6% do PIB, dos quais cerca de 6,2% (considerando todos os níveis educacionais) já são gastos hoje. O Brasil se nega a dar o passo decisivo rumo ao futuro por causa de 3,4% do PIB.</a:t>
            </a:r>
            <a:endParaRPr lang="en-US" dirty="0"/>
          </a:p>
          <a:p>
            <a:r>
              <a:rPr lang="pt-BR" dirty="0"/>
              <a:t>Para sabermos quais serão as consequências de não executar um ousado plano alternativo para a Educação Básica, basta comparar a história de países que investiram substancialmente em educação nas últimas décadas com o que aconteceu com o Brasil por causa de nosso desprezo pela Educação Básica e nossa recusa em fazer os investimentos necessários: ficamos para trás, pois mesmo aumentando o PIB tradicional, não ingressamos no mundo dos países inovadores, nem construímos uma sociedade justa</a:t>
            </a:r>
            <a:r>
              <a:rPr lang="pt-BR" dirty="0" smtClean="0"/>
              <a:t>.</a:t>
            </a:r>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n-US"/>
          </a:p>
        </p:txBody>
      </p:sp>
      <p:sp>
        <p:nvSpPr>
          <p:cNvPr id="3" name="Espaço Reservado para Conteúdo 2"/>
          <p:cNvSpPr>
            <a:spLocks noGrp="1"/>
          </p:cNvSpPr>
          <p:nvPr>
            <p:ph idx="1"/>
          </p:nvPr>
        </p:nvSpPr>
        <p:spPr/>
        <p:txBody>
          <a:bodyPr/>
          <a:lstStyle/>
          <a:p>
            <a:r>
              <a:rPr lang="pt-BR" dirty="0" smtClean="0"/>
              <a:t>Outra vez estamos assistindo, do lado de fora, à passagem do trem da revolução científica e tecnológica que acontece graças, sobretudo, à educação. </a:t>
            </a:r>
          </a:p>
          <a:p>
            <a:r>
              <a:rPr lang="pt-BR" dirty="0" smtClean="0"/>
              <a:t>Com uma diferença: desta vez, temos os recursos e percebemos o que acontece ao redor. </a:t>
            </a:r>
          </a:p>
          <a:p>
            <a:r>
              <a:rPr lang="pt-BR" dirty="0" smtClean="0"/>
              <a:t>Não temos desculpas.</a:t>
            </a:r>
            <a:endParaRPr lang="en-US" dirty="0" smtClean="0"/>
          </a:p>
          <a:p>
            <a:pPr>
              <a:buNone/>
            </a:pPr>
            <a:endParaRPr lang="en-US"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438400"/>
            <a:ext cx="8229600" cy="1143000"/>
          </a:xfrm>
        </p:spPr>
        <p:txBody>
          <a:bodyPr>
            <a:normAutofit fontScale="90000"/>
          </a:bodyPr>
          <a:lstStyle/>
          <a:p>
            <a:r>
              <a:rPr lang="pt-BR" dirty="0" smtClean="0"/>
              <a:t>Anexo I: Investimentos Necessários para a Revolução Educacional</a:t>
            </a:r>
            <a:endParaRPr lang="en-US"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ço Reservado para Número de Slide 4"/>
          <p:cNvSpPr>
            <a:spLocks noGrp="1"/>
          </p:cNvSpPr>
          <p:nvPr>
            <p:ph type="sldNum" sz="quarter" idx="12"/>
          </p:nvPr>
        </p:nvSpPr>
        <p:spPr/>
        <p:txBody>
          <a:bodyPr/>
          <a:lstStyle/>
          <a:p>
            <a:endParaRPr lang="en-US" dirty="0"/>
          </a:p>
        </p:txBody>
      </p:sp>
      <p:pic>
        <p:nvPicPr>
          <p:cNvPr id="45058" name="Picture 2"/>
          <p:cNvPicPr>
            <a:picLocks noChangeAspect="1" noChangeArrowheads="1"/>
          </p:cNvPicPr>
          <p:nvPr/>
        </p:nvPicPr>
        <p:blipFill>
          <a:blip r:embed="rId2" cstate="print"/>
          <a:srcRect/>
          <a:stretch>
            <a:fillRect/>
          </a:stretch>
        </p:blipFill>
        <p:spPr bwMode="auto">
          <a:xfrm>
            <a:off x="0" y="0"/>
            <a:ext cx="9144000" cy="6705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Partes desta Apresentação:</a:t>
            </a:r>
            <a:endParaRPr lang="en-US" dirty="0"/>
          </a:p>
        </p:txBody>
      </p:sp>
      <p:sp>
        <p:nvSpPr>
          <p:cNvPr id="3" name="Espaço Reservado para Conteúdo 2"/>
          <p:cNvSpPr>
            <a:spLocks noGrp="1"/>
          </p:cNvSpPr>
          <p:nvPr>
            <p:ph idx="1"/>
          </p:nvPr>
        </p:nvSpPr>
        <p:spPr/>
        <p:txBody>
          <a:bodyPr>
            <a:normAutofit lnSpcReduction="10000"/>
          </a:bodyPr>
          <a:lstStyle/>
          <a:p>
            <a:r>
              <a:rPr lang="pt-BR" dirty="0" smtClean="0"/>
              <a:t>1. Introdução</a:t>
            </a:r>
          </a:p>
          <a:p>
            <a:r>
              <a:rPr lang="pt-BR" dirty="0" smtClean="0"/>
              <a:t>2. A </a:t>
            </a:r>
            <a:r>
              <a:rPr lang="pt-BR" dirty="0"/>
              <a:t>educação </a:t>
            </a:r>
            <a:r>
              <a:rPr lang="pt-BR" dirty="0" smtClean="0"/>
              <a:t>necessária</a:t>
            </a:r>
          </a:p>
          <a:p>
            <a:r>
              <a:rPr lang="pt-BR" dirty="0" smtClean="0"/>
              <a:t>3. As </a:t>
            </a:r>
            <a:r>
              <a:rPr lang="pt-BR" dirty="0"/>
              <a:t>fontes de </a:t>
            </a:r>
            <a:r>
              <a:rPr lang="pt-BR" dirty="0" smtClean="0"/>
              <a:t>financiamento</a:t>
            </a:r>
          </a:p>
          <a:p>
            <a:r>
              <a:rPr lang="pt-BR" dirty="0" smtClean="0"/>
              <a:t>4. Consolidação </a:t>
            </a:r>
            <a:r>
              <a:rPr lang="pt-BR" dirty="0"/>
              <a:t>e combinação das </a:t>
            </a:r>
            <a:r>
              <a:rPr lang="pt-BR" dirty="0" smtClean="0"/>
              <a:t>fontes</a:t>
            </a:r>
          </a:p>
          <a:p>
            <a:r>
              <a:rPr lang="pt-BR" dirty="0" smtClean="0"/>
              <a:t>5. A </a:t>
            </a:r>
            <a:r>
              <a:rPr lang="pt-BR" dirty="0"/>
              <a:t>engenharia política e </a:t>
            </a:r>
            <a:r>
              <a:rPr lang="pt-BR" dirty="0" smtClean="0"/>
              <a:t>administrativa</a:t>
            </a:r>
          </a:p>
          <a:p>
            <a:r>
              <a:rPr lang="pt-BR" dirty="0" smtClean="0"/>
              <a:t>6. Como fazer</a:t>
            </a:r>
          </a:p>
          <a:p>
            <a:r>
              <a:rPr lang="pt-BR" dirty="0" smtClean="0"/>
              <a:t>7. A transição</a:t>
            </a:r>
          </a:p>
          <a:p>
            <a:r>
              <a:rPr lang="pt-BR" dirty="0" smtClean="0"/>
              <a:t>8. Conclusão</a:t>
            </a:r>
            <a:endParaRPr lang="en-US"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52400"/>
            <a:ext cx="8229600" cy="715962"/>
          </a:xfrm>
        </p:spPr>
        <p:txBody>
          <a:bodyPr>
            <a:normAutofit/>
          </a:bodyPr>
          <a:lstStyle/>
          <a:p>
            <a:r>
              <a:rPr lang="pt-BR" sz="3200" b="1" cap="small" dirty="0"/>
              <a:t>1. Introdução:</a:t>
            </a:r>
            <a:endParaRPr lang="en-US" sz="3200" b="1" cap="small" dirty="0"/>
          </a:p>
        </p:txBody>
      </p:sp>
      <p:sp>
        <p:nvSpPr>
          <p:cNvPr id="3" name="Espaço Reservado para Conteúdo 2"/>
          <p:cNvSpPr>
            <a:spLocks noGrp="1"/>
          </p:cNvSpPr>
          <p:nvPr>
            <p:ph idx="1"/>
          </p:nvPr>
        </p:nvSpPr>
        <p:spPr>
          <a:xfrm>
            <a:off x="228600" y="990600"/>
            <a:ext cx="8763000" cy="5410200"/>
          </a:xfrm>
        </p:spPr>
        <p:txBody>
          <a:bodyPr>
            <a:normAutofit fontScale="70000" lnSpcReduction="20000"/>
          </a:bodyPr>
          <a:lstStyle/>
          <a:p>
            <a:r>
              <a:rPr lang="pt-BR" dirty="0"/>
              <a:t>A Comissão Especial de Financiamento da Educação (CTEDUC) foi criada pelo Ato 36/2013 do Presidente Renan Calheiros, com a finalidade de analisar e propor alternativas para o financiamento da Educação no Brasil, com especial atenção para a Educação Básica.</a:t>
            </a:r>
            <a:endParaRPr lang="en-US" dirty="0"/>
          </a:p>
          <a:p>
            <a:r>
              <a:rPr lang="pt-BR" dirty="0"/>
              <a:t>Dois caminhos seriam possíveis: </a:t>
            </a:r>
            <a:endParaRPr lang="en-US" dirty="0"/>
          </a:p>
          <a:p>
            <a:pPr lvl="1"/>
            <a:r>
              <a:rPr lang="pt-BR" dirty="0"/>
              <a:t>Estudar como financiar pontos problemáticos em crise (por exemplo, como melhorar o atual nível de salário dos professores); ou </a:t>
            </a:r>
            <a:endParaRPr lang="en-US" dirty="0"/>
          </a:p>
          <a:p>
            <a:pPr lvl="1"/>
            <a:r>
              <a:rPr lang="pt-BR" dirty="0"/>
              <a:t>Buscar formas de financiar o custo da </a:t>
            </a:r>
            <a:r>
              <a:rPr lang="pt-BR" i="1" dirty="0"/>
              <a:t>educação necessária</a:t>
            </a:r>
            <a:r>
              <a:rPr lang="pt-BR" dirty="0"/>
              <a:t> para colocar o Brasil entre os países que mais valorizam a educação de seu povo e </a:t>
            </a:r>
            <a:r>
              <a:rPr lang="pt-BR" i="1" dirty="0"/>
              <a:t>abrir as portas para o País ingressar no mundo das economias inovadoras e sociedades harmônicas</a:t>
            </a:r>
            <a:r>
              <a:rPr lang="pt-BR" dirty="0"/>
              <a:t>. </a:t>
            </a:r>
            <a:endParaRPr lang="en-US" dirty="0"/>
          </a:p>
          <a:p>
            <a:r>
              <a:rPr lang="pt-BR" dirty="0"/>
              <a:t>Optou-se pela segunda alternativa. </a:t>
            </a:r>
            <a:endParaRPr lang="en-US" dirty="0"/>
          </a:p>
          <a:p>
            <a:r>
              <a:rPr lang="pt-BR" dirty="0"/>
              <a:t>Para fins deste relatório, consideramos como Educação Básica as etapas de ensino listadas no Censo da Educação Básica publicado pelo MEC: Educação Infantil (Creche e Pré-Escola), Educação Fundamental (Anos Iniciais e Anos Finais), Educação Profissional (Concomitante e Subsequente), Educação de Jovens e Adultos -EJA (Fundamental e Médio) e Educação Especial.</a:t>
            </a:r>
            <a:endParaRPr lang="en-US" dirty="0"/>
          </a:p>
          <a:p>
            <a:endParaRPr lang="en-US" dirty="0"/>
          </a:p>
        </p:txBody>
      </p:sp>
      <p:sp>
        <p:nvSpPr>
          <p:cNvPr id="4" name="Espaço Reservado para Número de Slide 3"/>
          <p:cNvSpPr>
            <a:spLocks noGrp="1"/>
          </p:cNvSpPr>
          <p:nvPr>
            <p:ph type="sldNum" sz="quarter" idx="12"/>
          </p:nvPr>
        </p:nvSpPr>
        <p:spPr/>
        <p:txBody>
          <a:bodyPr/>
          <a:lstStyle/>
          <a:p>
            <a:fld id="{DB32509C-D975-459D-8AAA-A1B0C6AC7E5F}" type="slidenum">
              <a:rPr lang="en-US" smtClean="0"/>
              <a:pPr/>
              <a:t>5</a:t>
            </a:fld>
            <a:endParaRPr lang="en-US"/>
          </a:p>
        </p:txBody>
      </p:sp>
      <p:sp>
        <p:nvSpPr>
          <p:cNvPr id="5" name="Espaço Reservado para Rodapé 4"/>
          <p:cNvSpPr>
            <a:spLocks noGrp="1"/>
          </p:cNvSpPr>
          <p:nvPr>
            <p:ph type="ftr" sz="quarter" idx="11"/>
          </p:nvPr>
        </p:nvSpPr>
        <p:spPr/>
        <p:txBody>
          <a:bodyPr/>
          <a:lstStyle/>
          <a:p>
            <a:r>
              <a:rPr lang="en-US" smtClean="0"/>
              <a:t>Relatório-Comissão Especial de Financiamento da Educação (CTEDUC)</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6200" y="228600"/>
            <a:ext cx="8915400" cy="563562"/>
          </a:xfrm>
        </p:spPr>
        <p:txBody>
          <a:bodyPr>
            <a:noAutofit/>
          </a:bodyPr>
          <a:lstStyle/>
          <a:p>
            <a:r>
              <a:rPr lang="pt-BR" sz="3400" b="1" dirty="0" smtClean="0"/>
              <a:t>Quatro </a:t>
            </a:r>
            <a:r>
              <a:rPr lang="pt-BR" sz="3400" b="1" dirty="0"/>
              <a:t>perguntas que nortearam este </a:t>
            </a:r>
            <a:r>
              <a:rPr lang="pt-BR" sz="3400" b="1" dirty="0" smtClean="0"/>
              <a:t>relatório:</a:t>
            </a:r>
            <a:endParaRPr lang="en-US" sz="3400" b="1" dirty="0"/>
          </a:p>
        </p:txBody>
      </p:sp>
      <p:sp>
        <p:nvSpPr>
          <p:cNvPr id="3" name="Espaço Reservado para Conteúdo 2"/>
          <p:cNvSpPr>
            <a:spLocks noGrp="1"/>
          </p:cNvSpPr>
          <p:nvPr>
            <p:ph idx="1"/>
          </p:nvPr>
        </p:nvSpPr>
        <p:spPr>
          <a:xfrm>
            <a:off x="304800" y="1066800"/>
            <a:ext cx="8382000" cy="5059363"/>
          </a:xfrm>
        </p:spPr>
        <p:txBody>
          <a:bodyPr>
            <a:normAutofit/>
          </a:bodyPr>
          <a:lstStyle/>
          <a:p>
            <a:pPr lvl="0"/>
            <a:r>
              <a:rPr lang="pt-BR" dirty="0"/>
              <a:t>O que fazer para que em 20 a 30 anos o Brasil esteja entre os países com maior desempenho educacional? </a:t>
            </a:r>
            <a:endParaRPr lang="en-US" dirty="0"/>
          </a:p>
          <a:p>
            <a:pPr lvl="0"/>
            <a:r>
              <a:rPr lang="pt-BR" dirty="0"/>
              <a:t>Quanto custaria esse salto?</a:t>
            </a:r>
            <a:endParaRPr lang="en-US" dirty="0"/>
          </a:p>
          <a:p>
            <a:pPr lvl="0"/>
            <a:r>
              <a:rPr lang="pt-BR" dirty="0"/>
              <a:t> Quais são as fontes possíveis de financiamento?</a:t>
            </a:r>
            <a:endParaRPr lang="en-US" dirty="0"/>
          </a:p>
          <a:p>
            <a:pPr lvl="0"/>
            <a:r>
              <a:rPr lang="pt-BR" dirty="0"/>
              <a:t> Como executar as ações necessárias?</a:t>
            </a:r>
            <a:endParaRPr lang="en-US" dirty="0"/>
          </a:p>
          <a:p>
            <a:pPr>
              <a:buNone/>
            </a:pPr>
            <a:endParaRPr lang="en-US" dirty="0"/>
          </a:p>
        </p:txBody>
      </p:sp>
      <p:sp>
        <p:nvSpPr>
          <p:cNvPr id="4" name="Espaço Reservado para Número de Slide 3"/>
          <p:cNvSpPr>
            <a:spLocks noGrp="1"/>
          </p:cNvSpPr>
          <p:nvPr>
            <p:ph type="sldNum" sz="quarter" idx="12"/>
          </p:nvPr>
        </p:nvSpPr>
        <p:spPr/>
        <p:txBody>
          <a:bodyPr/>
          <a:lstStyle/>
          <a:p>
            <a:fld id="{DB32509C-D975-459D-8AAA-A1B0C6AC7E5F}" type="slidenum">
              <a:rPr lang="en-US" smtClean="0"/>
              <a:pPr/>
              <a:t>6</a:t>
            </a:fld>
            <a:endParaRPr lang="en-US"/>
          </a:p>
        </p:txBody>
      </p:sp>
      <p:sp>
        <p:nvSpPr>
          <p:cNvPr id="5" name="Espaço Reservado para Rodapé 4"/>
          <p:cNvSpPr>
            <a:spLocks noGrp="1"/>
          </p:cNvSpPr>
          <p:nvPr>
            <p:ph type="ftr" sz="quarter" idx="11"/>
          </p:nvPr>
        </p:nvSpPr>
        <p:spPr/>
        <p:txBody>
          <a:bodyPr/>
          <a:lstStyle/>
          <a:p>
            <a:r>
              <a:rPr lang="en-US" smtClean="0"/>
              <a:t>Relatório-Comissão Especial de Financiamento da Educação (CTEDUC)</a:t>
            </a: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362200"/>
            <a:ext cx="8229600" cy="1143000"/>
          </a:xfrm>
        </p:spPr>
        <p:txBody>
          <a:bodyPr>
            <a:normAutofit/>
          </a:bodyPr>
          <a:lstStyle/>
          <a:p>
            <a:pPr lvl="0"/>
            <a:r>
              <a:rPr lang="pt-BR" b="1" cap="small" dirty="0" smtClean="0"/>
              <a:t>2. A </a:t>
            </a:r>
            <a:r>
              <a:rPr lang="pt-BR" b="1" cap="small" dirty="0"/>
              <a:t>educação </a:t>
            </a:r>
            <a:r>
              <a:rPr lang="pt-BR" b="1" cap="small" dirty="0" smtClean="0"/>
              <a:t>necessária</a:t>
            </a:r>
            <a:endParaRPr lang="en-US" dirty="0"/>
          </a:p>
        </p:txBody>
      </p:sp>
      <p:sp>
        <p:nvSpPr>
          <p:cNvPr id="4" name="Espaço Reservado para Número de Slide 3"/>
          <p:cNvSpPr>
            <a:spLocks noGrp="1"/>
          </p:cNvSpPr>
          <p:nvPr>
            <p:ph type="sldNum" sz="quarter" idx="12"/>
          </p:nvPr>
        </p:nvSpPr>
        <p:spPr/>
        <p:txBody>
          <a:bodyPr/>
          <a:lstStyle/>
          <a:p>
            <a:fld id="{DB32509C-D975-459D-8AAA-A1B0C6AC7E5F}" type="slidenum">
              <a:rPr lang="en-US" smtClean="0"/>
              <a:pPr/>
              <a:t>7</a:t>
            </a:fld>
            <a:endParaRPr lang="en-US"/>
          </a:p>
        </p:txBody>
      </p:sp>
      <p:sp>
        <p:nvSpPr>
          <p:cNvPr id="5" name="Espaço Reservado para Rodapé 4"/>
          <p:cNvSpPr>
            <a:spLocks noGrp="1"/>
          </p:cNvSpPr>
          <p:nvPr>
            <p:ph type="ftr" sz="quarter" idx="11"/>
          </p:nvPr>
        </p:nvSpPr>
        <p:spPr/>
        <p:txBody>
          <a:bodyPr/>
          <a:lstStyle/>
          <a:p>
            <a:r>
              <a:rPr lang="en-US" smtClean="0"/>
              <a:t>Relatório-Comissão Especial de Financiamento da Educação (CTEDUC)</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76200"/>
            <a:ext cx="8229600" cy="715962"/>
          </a:xfrm>
        </p:spPr>
        <p:txBody>
          <a:bodyPr>
            <a:normAutofit fontScale="90000"/>
          </a:bodyPr>
          <a:lstStyle/>
          <a:p>
            <a:r>
              <a:rPr lang="pt-BR" sz="3600" b="1" dirty="0"/>
              <a:t>Para dar entrada no grupo das nações inovadoras, o Brasil precisa abrir cinco portas</a:t>
            </a:r>
            <a:r>
              <a:rPr lang="pt-BR" sz="3600" b="1" dirty="0" smtClean="0"/>
              <a:t>:</a:t>
            </a:r>
            <a:endParaRPr lang="en-US" b="1" dirty="0"/>
          </a:p>
        </p:txBody>
      </p:sp>
      <p:sp>
        <p:nvSpPr>
          <p:cNvPr id="3" name="Espaço Reservado para Conteúdo 2"/>
          <p:cNvSpPr>
            <a:spLocks noGrp="1"/>
          </p:cNvSpPr>
          <p:nvPr>
            <p:ph idx="1"/>
          </p:nvPr>
        </p:nvSpPr>
        <p:spPr>
          <a:xfrm>
            <a:off x="0" y="1066800"/>
            <a:ext cx="8991600" cy="5257800"/>
          </a:xfrm>
        </p:spPr>
        <p:txBody>
          <a:bodyPr>
            <a:normAutofit fontScale="77500" lnSpcReduction="20000"/>
          </a:bodyPr>
          <a:lstStyle/>
          <a:p>
            <a:r>
              <a:rPr lang="pt-BR" i="1" dirty="0" smtClean="0"/>
              <a:t>Ter instituições</a:t>
            </a:r>
            <a:r>
              <a:rPr lang="pt-BR" dirty="0" smtClean="0"/>
              <a:t> sólidas que alicercem o trabalho dos agentes inovadores, eliminando os riscos de falta de recursos, ausência de prioridades de longo prazo e mudanças constantes de regras;</a:t>
            </a:r>
          </a:p>
          <a:p>
            <a:pPr lvl="0"/>
            <a:r>
              <a:rPr lang="pt-BR" i="1" dirty="0"/>
              <a:t>Dispor de universidades e institutos</a:t>
            </a:r>
            <a:r>
              <a:rPr lang="pt-BR" dirty="0"/>
              <a:t> de pesquisas e inovação competentes e com padrões internacionais de qualidade;</a:t>
            </a:r>
            <a:endParaRPr lang="en-US" dirty="0"/>
          </a:p>
          <a:p>
            <a:pPr lvl="0"/>
            <a:r>
              <a:rPr lang="pt-BR" i="1" dirty="0"/>
              <a:t>Contar com um setor empresarial</a:t>
            </a:r>
            <a:r>
              <a:rPr lang="pt-BR" dirty="0"/>
              <a:t> com vocação, interesse, qualificação e vontade de exercer o papel dinâmico na inovação;</a:t>
            </a:r>
            <a:endParaRPr lang="en-US" dirty="0"/>
          </a:p>
          <a:p>
            <a:pPr lvl="0"/>
            <a:r>
              <a:rPr lang="pt-BR" i="1" dirty="0"/>
              <a:t>Implantar uma Educação Básica</a:t>
            </a:r>
            <a:r>
              <a:rPr lang="pt-BR" dirty="0"/>
              <a:t> com a máxima qualidade, oferecida a toda criança, de maneira a não desperdiçar um único cérebro; </a:t>
            </a:r>
            <a:endParaRPr lang="en-US" dirty="0"/>
          </a:p>
          <a:p>
            <a:r>
              <a:rPr lang="pt-BR" i="1" dirty="0"/>
              <a:t>Criar uma vontade nacional</a:t>
            </a:r>
            <a:r>
              <a:rPr lang="pt-BR" dirty="0"/>
              <a:t> capaz de trocar o imediatismo da produção e do consumo materiais pelo investimento de longo prazo na construção de um eficiente </a:t>
            </a:r>
            <a:r>
              <a:rPr lang="pt-BR" i="1" dirty="0"/>
              <a:t>Sistema Nacional do Conhecimento e Inovação</a:t>
            </a:r>
            <a:r>
              <a:rPr lang="pt-BR" dirty="0"/>
              <a:t> </a:t>
            </a:r>
            <a:r>
              <a:rPr lang="pt-BR" dirty="0">
                <a:sym typeface="Symbol"/>
              </a:rPr>
              <a:t></a:t>
            </a:r>
            <a:r>
              <a:rPr lang="pt-BR" dirty="0"/>
              <a:t> </a:t>
            </a:r>
            <a:r>
              <a:rPr lang="pt-BR" dirty="0" smtClean="0"/>
              <a:t>SNCI.</a:t>
            </a:r>
            <a:endParaRPr lang="en-US" dirty="0"/>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411162"/>
          </a:xfrm>
        </p:spPr>
        <p:txBody>
          <a:bodyPr>
            <a:normAutofit fontScale="90000"/>
          </a:bodyPr>
          <a:lstStyle/>
          <a:p>
            <a:r>
              <a:rPr lang="pt-BR" b="1" dirty="0" smtClean="0"/>
              <a:t>2.1. Revolução </a:t>
            </a:r>
            <a:r>
              <a:rPr lang="pt-BR" b="1" dirty="0"/>
              <a:t>na Educação Básica</a:t>
            </a:r>
            <a:endParaRPr lang="en-US" dirty="0"/>
          </a:p>
        </p:txBody>
      </p:sp>
      <p:sp>
        <p:nvSpPr>
          <p:cNvPr id="3" name="Espaço Reservado para Conteúdo 2"/>
          <p:cNvSpPr>
            <a:spLocks noGrp="1"/>
          </p:cNvSpPr>
          <p:nvPr>
            <p:ph idx="1"/>
          </p:nvPr>
        </p:nvSpPr>
        <p:spPr/>
        <p:txBody>
          <a:bodyPr/>
          <a:lstStyle/>
          <a:p>
            <a:endParaRPr lang="en-US"/>
          </a:p>
        </p:txBody>
      </p:sp>
      <p:sp>
        <p:nvSpPr>
          <p:cNvPr id="4" name="Espaço Reservado para Rodapé 3"/>
          <p:cNvSpPr>
            <a:spLocks noGrp="1"/>
          </p:cNvSpPr>
          <p:nvPr>
            <p:ph type="ftr" sz="quarter" idx="11"/>
          </p:nvPr>
        </p:nvSpPr>
        <p:spPr/>
        <p:txBody>
          <a:bodyPr/>
          <a:lstStyle/>
          <a:p>
            <a:r>
              <a:rPr lang="en-US" smtClean="0"/>
              <a:t>Relatório-Comissão Especial de Financiamento da Educação (CTEDUC)</a:t>
            </a:r>
            <a:endParaRPr lang="en-US"/>
          </a:p>
        </p:txBody>
      </p:sp>
      <p:sp>
        <p:nvSpPr>
          <p:cNvPr id="5" name="Espaço Reservado para Número de Slide 4"/>
          <p:cNvSpPr>
            <a:spLocks noGrp="1"/>
          </p:cNvSpPr>
          <p:nvPr>
            <p:ph type="sldNum" sz="quarter" idx="12"/>
          </p:nvPr>
        </p:nvSpPr>
        <p:spPr/>
        <p:txBody>
          <a:bodyPr/>
          <a:lstStyle/>
          <a:p>
            <a:fld id="{DB32509C-D975-459D-8AAA-A1B0C6AC7E5F}" type="slidenum">
              <a:rPr lang="en-US" smtClean="0"/>
              <a:pPr/>
              <a:t>9</a:t>
            </a:fld>
            <a:endParaRPr lang="en-US"/>
          </a:p>
        </p:txBody>
      </p:sp>
      <p:pic>
        <p:nvPicPr>
          <p:cNvPr id="20484" name="Picture 4"/>
          <p:cNvPicPr>
            <a:picLocks noChangeAspect="1" noChangeArrowheads="1"/>
          </p:cNvPicPr>
          <p:nvPr/>
        </p:nvPicPr>
        <p:blipFill>
          <a:blip r:embed="rId2" cstate="print"/>
          <a:srcRect/>
          <a:stretch>
            <a:fillRect/>
          </a:stretch>
        </p:blipFill>
        <p:spPr bwMode="auto">
          <a:xfrm>
            <a:off x="0" y="838200"/>
            <a:ext cx="9144000" cy="5410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2894</Words>
  <Application>Microsoft Office PowerPoint</Application>
  <PresentationFormat>Apresentação na tela (4:3)</PresentationFormat>
  <Paragraphs>226</Paragraphs>
  <Slides>36</Slides>
  <Notes>0</Notes>
  <HiddenSlides>0</HiddenSlides>
  <MMClips>0</MMClips>
  <ScaleCrop>false</ScaleCrop>
  <HeadingPairs>
    <vt:vector size="4" baseType="variant">
      <vt:variant>
        <vt:lpstr>Tema</vt:lpstr>
      </vt:variant>
      <vt:variant>
        <vt:i4>1</vt:i4>
      </vt:variant>
      <vt:variant>
        <vt:lpstr>Títulos de slides</vt:lpstr>
      </vt:variant>
      <vt:variant>
        <vt:i4>36</vt:i4>
      </vt:variant>
    </vt:vector>
  </HeadingPairs>
  <TitlesOfParts>
    <vt:vector size="37" baseType="lpstr">
      <vt:lpstr>Tema do Office</vt:lpstr>
      <vt:lpstr>Comissão Especial de Financiamento da Educação (CTEDUC)   Minuta de Relatório</vt:lpstr>
      <vt:lpstr>LISTA DE SENADORES MEMBROS:</vt:lpstr>
      <vt:lpstr>Palestrantes das 5 audiências públicas realizadas pela CTEDUC:</vt:lpstr>
      <vt:lpstr>Partes desta Apresentação:</vt:lpstr>
      <vt:lpstr>1. Introdução:</vt:lpstr>
      <vt:lpstr>Quatro perguntas que nortearam este relatório:</vt:lpstr>
      <vt:lpstr>2. A educação necessária</vt:lpstr>
      <vt:lpstr>Para dar entrada no grupo das nações inovadoras, o Brasil precisa abrir cinco portas:</vt:lpstr>
      <vt:lpstr>2.1. Revolução na Educação Básica</vt:lpstr>
      <vt:lpstr>2.1.1 Educação Infantil:</vt:lpstr>
      <vt:lpstr>2.1.2. Custo total da Revolução na Educação Básica (incluindo universalização da Educação Infantil)</vt:lpstr>
      <vt:lpstr>2.2. A refundação da Universidade </vt:lpstr>
      <vt:lpstr>2.3. Programa amplo de educação da população:</vt:lpstr>
      <vt:lpstr>2.4. Custo total do Salto da Educação Brasileira:</vt:lpstr>
      <vt:lpstr>3. As fontes de financiamento</vt:lpstr>
      <vt:lpstr>Slide 16</vt:lpstr>
      <vt:lpstr>Slide 17</vt:lpstr>
      <vt:lpstr>Slide 18</vt:lpstr>
      <vt:lpstr>Relação das 15 Fontes Sugeridas:</vt:lpstr>
      <vt:lpstr>4. Consolidação e combinação das fontes</vt:lpstr>
      <vt:lpstr>Slide 21</vt:lpstr>
      <vt:lpstr>Slide 22</vt:lpstr>
      <vt:lpstr>Críticas Potenciais para as Quinze Sugestões de Fontes de Financiamento</vt:lpstr>
      <vt:lpstr>Slide 24</vt:lpstr>
      <vt:lpstr>Slide 25</vt:lpstr>
      <vt:lpstr>5. A engenharia política e administrativa</vt:lpstr>
      <vt:lpstr>5.2. As dificuldades institucionais </vt:lpstr>
      <vt:lpstr>Slide 28</vt:lpstr>
      <vt:lpstr>Nota Média dos Países no PISA 2009, considerando para o caso do Brasil as alternativas de Total Federalização, Privatização, Estadualização ou Municipalização.</vt:lpstr>
      <vt:lpstr>6. Como fazer</vt:lpstr>
      <vt:lpstr>7. A transição:</vt:lpstr>
      <vt:lpstr>8. Conclusão</vt:lpstr>
      <vt:lpstr>Slide 33</vt:lpstr>
      <vt:lpstr>Slide 34</vt:lpstr>
      <vt:lpstr>Anexo I: Investimentos Necessários para a Revolução Educacional</vt:lpstr>
      <vt:lpstr>Slide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Comissão Especial de Financiamento da Educação (CTEDUC)  Relatório Preliminar</dc:title>
  <dc:creator>Usuario</dc:creator>
  <cp:lastModifiedBy>JIMENEZ</cp:lastModifiedBy>
  <cp:revision>6</cp:revision>
  <dcterms:created xsi:type="dcterms:W3CDTF">2014-12-17T18:31:45Z</dcterms:created>
  <dcterms:modified xsi:type="dcterms:W3CDTF">2014-12-18T14:54:44Z</dcterms:modified>
</cp:coreProperties>
</file>