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490" r:id="rId2"/>
    <p:sldId id="489" r:id="rId3"/>
    <p:sldId id="654" r:id="rId4"/>
    <p:sldId id="645" r:id="rId5"/>
    <p:sldId id="649" r:id="rId6"/>
    <p:sldId id="650" r:id="rId7"/>
    <p:sldId id="651" r:id="rId8"/>
    <p:sldId id="653" r:id="rId9"/>
    <p:sldId id="611" r:id="rId10"/>
    <p:sldId id="655" r:id="rId11"/>
    <p:sldId id="656" r:id="rId12"/>
    <p:sldId id="627" r:id="rId13"/>
    <p:sldId id="626" r:id="rId14"/>
    <p:sldId id="621" r:id="rId15"/>
    <p:sldId id="598" r:id="rId16"/>
    <p:sldId id="599" r:id="rId17"/>
    <p:sldId id="600" r:id="rId18"/>
    <p:sldId id="601" r:id="rId19"/>
    <p:sldId id="602" r:id="rId20"/>
    <p:sldId id="603" r:id="rId21"/>
    <p:sldId id="604" r:id="rId22"/>
    <p:sldId id="605" r:id="rId23"/>
    <p:sldId id="606" r:id="rId24"/>
    <p:sldId id="637" r:id="rId25"/>
    <p:sldId id="638" r:id="rId26"/>
    <p:sldId id="639" r:id="rId27"/>
    <p:sldId id="640" r:id="rId28"/>
    <p:sldId id="641" r:id="rId29"/>
    <p:sldId id="642" r:id="rId30"/>
    <p:sldId id="643" r:id="rId31"/>
    <p:sldId id="616" r:id="rId32"/>
    <p:sldId id="617" r:id="rId33"/>
    <p:sldId id="618" r:id="rId34"/>
    <p:sldId id="652" r:id="rId35"/>
    <p:sldId id="647" r:id="rId36"/>
    <p:sldId id="595" r:id="rId37"/>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06" autoAdjust="0"/>
  </p:normalViewPr>
  <p:slideViewPr>
    <p:cSldViewPr>
      <p:cViewPr>
        <p:scale>
          <a:sx n="92" d="100"/>
          <a:sy n="92" d="100"/>
        </p:scale>
        <p:origin x="-1344"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B165C4-87AF-49B5-80C1-84E945893A97}" type="datetimeFigureOut">
              <a:rPr lang="pt-BR" smtClean="0"/>
              <a:t>09/11/2015</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8F24992-9C70-4E9B-AAAE-BA9CDCAFC006}" type="slidenum">
              <a:rPr lang="pt-BR" smtClean="0"/>
              <a:t>‹nº›</a:t>
            </a:fld>
            <a:endParaRPr lang="pt-BR"/>
          </a:p>
        </p:txBody>
      </p:sp>
    </p:spTree>
    <p:extLst>
      <p:ext uri="{BB962C8B-B14F-4D97-AF65-F5344CB8AC3E}">
        <p14:creationId xmlns:p14="http://schemas.microsoft.com/office/powerpoint/2010/main" val="87288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F24992-9C70-4E9B-AAAE-BA9CDCAFC006}" type="slidenum">
              <a:rPr lang="pt-BR" smtClean="0"/>
              <a:t>28</a:t>
            </a:fld>
            <a:endParaRPr lang="pt-BR"/>
          </a:p>
        </p:txBody>
      </p:sp>
    </p:spTree>
    <p:extLst>
      <p:ext uri="{BB962C8B-B14F-4D97-AF65-F5344CB8AC3E}">
        <p14:creationId xmlns:p14="http://schemas.microsoft.com/office/powerpoint/2010/main" val="12875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29084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76268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96872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1935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66411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2693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dirty="0">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414252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dirty="0">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943372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dirty="0">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91895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4688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25362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E73EB-74BC-4A3D-BBC9-8BA7342FB68C}" type="datetimeFigureOut">
              <a:rPr lang="pt-BR" smtClean="0">
                <a:solidFill>
                  <a:prstClr val="black">
                    <a:tint val="75000"/>
                  </a:prstClr>
                </a:solidFill>
              </a:rPr>
              <a:pPr/>
              <a:t>09/11/2015</a:t>
            </a:fld>
            <a:endParaRPr lang="pt-BR" dirty="0">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AB5B3-8B0E-43F1-950E-1A2736C6D7C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298665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conselho.saude.gov.br/ultimas_noticias/2015/05maio14_ProjetoLei_200_2015.html" TargetMode="External"/><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harmaceutical-journal.com/news-and-analysis/features/clinical-research-regulatory-uncertainty-hits-drug-trials-in-india/20068063.article" TargetMode="External"/><Relationship Id="rId2" Type="http://schemas.openxmlformats.org/officeDocument/2006/relationships/hyperlink" Target="http://timesofindia.indiatimes.com/india/370-die-in-clinical-trials-in-2-years-kin-of-only-21-get-compensation/articleshow/45516891.cms" TargetMode="External"/><Relationship Id="rId1" Type="http://schemas.openxmlformats.org/officeDocument/2006/relationships/slideLayout" Target="../slideLayouts/slideLayout7.xml"/><Relationship Id="rId6" Type="http://schemas.openxmlformats.org/officeDocument/2006/relationships/hyperlink" Target="http://conselho.saude.gov.br/Web_comissoes/conep/aquivos/Analise-tecnica-Lei200-2015.pdf" TargetMode="External"/><Relationship Id="rId5" Type="http://schemas.openxmlformats.org/officeDocument/2006/relationships/image" Target="../media/image3.png"/><Relationship Id="rId4" Type="http://schemas.openxmlformats.org/officeDocument/2006/relationships/hyperlink" Target="http://onlinelibrary.wiley.com/doi/10.1111/dewb.12079/abstrac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agencia.fiocruz.br/fiocruz-apoia-carta-da-conep-contra-pl-que-coloca-em-risco-sistema-de-an%C3%A1lise-%C3%A9tica-em-pesquisas"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hyperlink" Target="http://cebes.org.br/2015/04/projeto-de-lei-retira-da-sociedade-brasileira-o-controle-das-pesquisas-envolvendo-seres-humano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secure.avaaz.org/po/petition/Senadores_Federais_e_Parlamentares_do_Congresso_Federal_PETICAO_CONTRA_O_PROJETO_DE_LEI_DO_SENADO_No_200_DE_2015/?tIETgdb"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hyperlink" Target="mailto:bioetica@unb.br"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593203"/>
            <a:ext cx="7992888" cy="169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403648" y="836712"/>
            <a:ext cx="6048672" cy="1877437"/>
          </a:xfrm>
          <a:prstGeom prst="rect">
            <a:avLst/>
          </a:prstGeom>
          <a:noFill/>
        </p:spPr>
        <p:txBody>
          <a:bodyPr wrap="square" rtlCol="0">
            <a:spAutoFit/>
          </a:bodyPr>
          <a:lstStyle/>
          <a:p>
            <a:pPr algn="ctr"/>
            <a:r>
              <a:rPr lang="pt-BR" sz="2000" b="1" dirty="0" smtClean="0">
                <a:solidFill>
                  <a:prstClr val="black"/>
                </a:solidFill>
              </a:rPr>
              <a:t>Ministério da Saúde/MS </a:t>
            </a:r>
          </a:p>
          <a:p>
            <a:pPr algn="ctr"/>
            <a:r>
              <a:rPr lang="pt-BR" sz="2000" b="1" dirty="0" smtClean="0">
                <a:solidFill>
                  <a:prstClr val="black"/>
                </a:solidFill>
              </a:rPr>
              <a:t>   Conselho Nacional de Saúde/CNS</a:t>
            </a:r>
          </a:p>
          <a:p>
            <a:pPr lvl="0"/>
            <a:r>
              <a:rPr lang="pt-BR" sz="2000" b="1" dirty="0" smtClean="0">
                <a:solidFill>
                  <a:prstClr val="black"/>
                </a:solidFill>
              </a:rPr>
              <a:t>               Comissão </a:t>
            </a:r>
            <a:r>
              <a:rPr lang="pt-BR" sz="2000" b="1" dirty="0">
                <a:solidFill>
                  <a:prstClr val="black"/>
                </a:solidFill>
              </a:rPr>
              <a:t>Nacional de Ética em Pesquisa</a:t>
            </a:r>
          </a:p>
          <a:p>
            <a:pPr algn="ctr"/>
            <a:endParaRPr lang="pt-BR" sz="2800" b="1" dirty="0" smtClean="0">
              <a:solidFill>
                <a:prstClr val="black"/>
              </a:solidFill>
            </a:endParaRPr>
          </a:p>
          <a:p>
            <a:pPr algn="ctr"/>
            <a:endParaRPr lang="pt-BR" sz="2800" b="1" dirty="0" smtClean="0">
              <a:solidFill>
                <a:prstClr val="black"/>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96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340768"/>
            <a:ext cx="8229600" cy="1143000"/>
          </a:xfrm>
        </p:spPr>
        <p:txBody>
          <a:bodyPr>
            <a:normAutofit/>
          </a:bodyPr>
          <a:lstStyle/>
          <a:p>
            <a:r>
              <a:rPr lang="pt-BR" sz="2600" b="1" dirty="0"/>
              <a:t>Processo de Acreditação dos Comitês de Ética em Pesquisa que compõem o Sistema CEP/CONEP</a:t>
            </a:r>
          </a:p>
        </p:txBody>
      </p:sp>
      <p:sp>
        <p:nvSpPr>
          <p:cNvPr id="3" name="Espaço Reservado para Conteúdo 2"/>
          <p:cNvSpPr>
            <a:spLocks noGrp="1"/>
          </p:cNvSpPr>
          <p:nvPr>
            <p:ph idx="1"/>
          </p:nvPr>
        </p:nvSpPr>
        <p:spPr>
          <a:xfrm>
            <a:off x="467544" y="2780928"/>
            <a:ext cx="8229600" cy="4525963"/>
          </a:xfrm>
        </p:spPr>
        <p:txBody>
          <a:bodyPr/>
          <a:lstStyle/>
          <a:p>
            <a:r>
              <a:rPr lang="pt-BR" sz="2400" dirty="0" smtClean="0"/>
              <a:t>Fim da dupla análise</a:t>
            </a:r>
          </a:p>
          <a:p>
            <a:r>
              <a:rPr lang="pt-BR" sz="2400" dirty="0" smtClean="0"/>
              <a:t>Descentralização da análise dos protocolos de nível elevado com harmonização do sistema</a:t>
            </a:r>
          </a:p>
          <a:p>
            <a:pPr marL="0" indent="0">
              <a:buNone/>
            </a:pPr>
            <a:endParaRPr lang="pt-BR" dirty="0"/>
          </a:p>
        </p:txBody>
      </p:sp>
    </p:spTree>
    <p:extLst>
      <p:ext uri="{BB962C8B-B14F-4D97-AF65-F5344CB8AC3E}">
        <p14:creationId xmlns:p14="http://schemas.microsoft.com/office/powerpoint/2010/main" val="34735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413949" y="1056679"/>
            <a:ext cx="2304256" cy="276999"/>
          </a:xfrm>
          <a:prstGeom prst="rect">
            <a:avLst/>
          </a:prstGeom>
          <a:solidFill>
            <a:schemeClr val="bg1"/>
          </a:solidFill>
          <a:ln>
            <a:solidFill>
              <a:schemeClr val="tx1"/>
            </a:solidFill>
          </a:ln>
          <a:effectLst>
            <a:glow rad="101600">
              <a:schemeClr val="bg1">
                <a:lumMod val="8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Submissão do protocolo na PB</a:t>
            </a:r>
          </a:p>
        </p:txBody>
      </p:sp>
      <p:sp>
        <p:nvSpPr>
          <p:cNvPr id="5" name="CaixaDeTexto 4"/>
          <p:cNvSpPr txBox="1"/>
          <p:nvPr/>
        </p:nvSpPr>
        <p:spPr>
          <a:xfrm>
            <a:off x="4782101" y="1570740"/>
            <a:ext cx="1296144" cy="461665"/>
          </a:xfrm>
          <a:prstGeom prst="rect">
            <a:avLst/>
          </a:prstGeom>
          <a:solidFill>
            <a:schemeClr val="bg1"/>
          </a:solidFill>
          <a:ln>
            <a:solidFill>
              <a:schemeClr val="accent1"/>
            </a:solidFill>
          </a:ln>
          <a:effectLst>
            <a:glow rad="101600">
              <a:schemeClr val="accent5">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CEP credenciado (proponente)</a:t>
            </a:r>
          </a:p>
        </p:txBody>
      </p:sp>
      <p:sp>
        <p:nvSpPr>
          <p:cNvPr id="6" name="CaixaDeTexto 5"/>
          <p:cNvSpPr txBox="1"/>
          <p:nvPr/>
        </p:nvSpPr>
        <p:spPr>
          <a:xfrm>
            <a:off x="3058101" y="1577641"/>
            <a:ext cx="1296144" cy="276999"/>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CEP acreditado</a:t>
            </a:r>
          </a:p>
        </p:txBody>
      </p:sp>
      <p:cxnSp>
        <p:nvCxnSpPr>
          <p:cNvPr id="7" name="Conector de seta reta 6"/>
          <p:cNvCxnSpPr/>
          <p:nvPr/>
        </p:nvCxnSpPr>
        <p:spPr>
          <a:xfrm flipH="1">
            <a:off x="3702050" y="1855788"/>
            <a:ext cx="4763" cy="10636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053909" y="1961044"/>
            <a:ext cx="1296144" cy="646331"/>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Parecer Consubstanciado</a:t>
            </a:r>
          </a:p>
          <a:p>
            <a:pPr algn="ctr" fontAlgn="auto">
              <a:spcBef>
                <a:spcPts val="0"/>
              </a:spcBef>
              <a:spcAft>
                <a:spcPts val="0"/>
              </a:spcAft>
              <a:defRPr/>
            </a:pPr>
            <a:r>
              <a:rPr lang="pt-BR" sz="1200" b="1" dirty="0">
                <a:latin typeface="+mn-lt"/>
                <a:ea typeface="+mn-ea"/>
              </a:rPr>
              <a:t>Preliminar </a:t>
            </a:r>
          </a:p>
        </p:txBody>
      </p:sp>
      <p:cxnSp>
        <p:nvCxnSpPr>
          <p:cNvPr id="9" name="Conector de seta reta 8"/>
          <p:cNvCxnSpPr/>
          <p:nvPr/>
        </p:nvCxnSpPr>
        <p:spPr>
          <a:xfrm flipH="1">
            <a:off x="3706813" y="1333500"/>
            <a:ext cx="860425" cy="2444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4567238" y="1333500"/>
            <a:ext cx="863600" cy="2381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782101" y="2141193"/>
            <a:ext cx="1296144" cy="646331"/>
          </a:xfrm>
          <a:prstGeom prst="rect">
            <a:avLst/>
          </a:prstGeom>
          <a:solidFill>
            <a:schemeClr val="bg1"/>
          </a:solidFill>
          <a:ln>
            <a:solidFill>
              <a:schemeClr val="accent1"/>
            </a:solidFill>
          </a:ln>
          <a:effectLst>
            <a:glow rad="101600">
              <a:schemeClr val="accent5">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Aceite ou </a:t>
            </a:r>
          </a:p>
          <a:p>
            <a:pPr algn="ctr">
              <a:defRPr/>
            </a:pPr>
            <a:r>
              <a:rPr lang="pt-BR" sz="1200" b="1">
                <a:latin typeface="Calibri" pitchFamily="34" charset="0"/>
              </a:rPr>
              <a:t>Pedido de Reconsideração</a:t>
            </a:r>
          </a:p>
        </p:txBody>
      </p:sp>
      <p:cxnSp>
        <p:nvCxnSpPr>
          <p:cNvPr id="12" name="Conector de seta reta 11"/>
          <p:cNvCxnSpPr/>
          <p:nvPr/>
        </p:nvCxnSpPr>
        <p:spPr>
          <a:xfrm>
            <a:off x="5430838" y="2032000"/>
            <a:ext cx="0" cy="10953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3058101" y="3468877"/>
            <a:ext cx="1296144" cy="276999"/>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Aprovação</a:t>
            </a:r>
          </a:p>
        </p:txBody>
      </p:sp>
      <p:sp>
        <p:nvSpPr>
          <p:cNvPr id="14" name="CaixaDeTexto 13"/>
          <p:cNvSpPr txBox="1"/>
          <p:nvPr/>
        </p:nvSpPr>
        <p:spPr>
          <a:xfrm>
            <a:off x="3059386" y="4149172"/>
            <a:ext cx="1296144" cy="461665"/>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CEP credenciado (participantes)</a:t>
            </a:r>
          </a:p>
        </p:txBody>
      </p:sp>
      <p:cxnSp>
        <p:nvCxnSpPr>
          <p:cNvPr id="15" name="Conector de seta reta 14"/>
          <p:cNvCxnSpPr/>
          <p:nvPr/>
        </p:nvCxnSpPr>
        <p:spPr>
          <a:xfrm flipH="1">
            <a:off x="3706813" y="3357563"/>
            <a:ext cx="1587" cy="1111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ector de seta reta 88"/>
          <p:cNvCxnSpPr/>
          <p:nvPr/>
        </p:nvCxnSpPr>
        <p:spPr>
          <a:xfrm rot="5400000">
            <a:off x="4769644" y="2374106"/>
            <a:ext cx="247650" cy="1074738"/>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65037" y="1048009"/>
            <a:ext cx="2304256" cy="276999"/>
          </a:xfrm>
          <a:prstGeom prst="rect">
            <a:avLst/>
          </a:prstGeom>
          <a:solidFill>
            <a:schemeClr val="bg1"/>
          </a:solidFill>
          <a:ln>
            <a:solidFill>
              <a:schemeClr val="tx1"/>
            </a:solidFill>
          </a:ln>
          <a:effectLst>
            <a:glow rad="101600">
              <a:schemeClr val="bg1">
                <a:lumMod val="8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Submissão do protocolo na PB</a:t>
            </a:r>
          </a:p>
        </p:txBody>
      </p:sp>
      <p:sp>
        <p:nvSpPr>
          <p:cNvPr id="18" name="CaixaDeTexto 17"/>
          <p:cNvSpPr txBox="1"/>
          <p:nvPr/>
        </p:nvSpPr>
        <p:spPr>
          <a:xfrm>
            <a:off x="563087" y="1554628"/>
            <a:ext cx="1296144" cy="461665"/>
          </a:xfrm>
          <a:prstGeom prst="rect">
            <a:avLst/>
          </a:prstGeom>
          <a:solidFill>
            <a:schemeClr val="bg1"/>
          </a:solidFill>
          <a:ln>
            <a:solidFill>
              <a:schemeClr val="accent1"/>
            </a:solidFill>
          </a:ln>
          <a:effectLst>
            <a:glow rad="101600">
              <a:schemeClr val="accent5">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CEP credenciado (proponente)</a:t>
            </a:r>
          </a:p>
        </p:txBody>
      </p:sp>
      <p:cxnSp>
        <p:nvCxnSpPr>
          <p:cNvPr id="19" name="Conector de seta reta 18"/>
          <p:cNvCxnSpPr/>
          <p:nvPr/>
        </p:nvCxnSpPr>
        <p:spPr>
          <a:xfrm flipH="1">
            <a:off x="1206500" y="2017713"/>
            <a:ext cx="3175" cy="1111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558895" y="2127458"/>
            <a:ext cx="1296144" cy="646331"/>
          </a:xfrm>
          <a:prstGeom prst="rect">
            <a:avLst/>
          </a:prstGeom>
          <a:solidFill>
            <a:schemeClr val="bg1"/>
          </a:solidFill>
          <a:ln>
            <a:solidFill>
              <a:schemeClr val="accent1"/>
            </a:solidFill>
          </a:ln>
          <a:effectLst>
            <a:glow rad="101600">
              <a:schemeClr val="accent5">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Emissão do Parecer Consubstanciado</a:t>
            </a:r>
          </a:p>
        </p:txBody>
      </p:sp>
      <p:cxnSp>
        <p:nvCxnSpPr>
          <p:cNvPr id="21" name="Conector de seta reta 20"/>
          <p:cNvCxnSpPr/>
          <p:nvPr/>
        </p:nvCxnSpPr>
        <p:spPr>
          <a:xfrm flipH="1">
            <a:off x="1209675" y="1325563"/>
            <a:ext cx="6350" cy="2301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563087" y="2876457"/>
            <a:ext cx="1296144" cy="276999"/>
          </a:xfrm>
          <a:prstGeom prst="rect">
            <a:avLst/>
          </a:prstGeom>
          <a:solidFill>
            <a:schemeClr val="bg1"/>
          </a:solidFill>
          <a:ln>
            <a:solidFill>
              <a:schemeClr val="accent1"/>
            </a:solidFill>
          </a:ln>
          <a:effectLst>
            <a:glow rad="101600">
              <a:schemeClr val="accent5">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Aprovação</a:t>
            </a:r>
          </a:p>
        </p:txBody>
      </p:sp>
      <p:cxnSp>
        <p:nvCxnSpPr>
          <p:cNvPr id="23" name="Conector de seta reta 22"/>
          <p:cNvCxnSpPr/>
          <p:nvPr/>
        </p:nvCxnSpPr>
        <p:spPr>
          <a:xfrm>
            <a:off x="1209675" y="3154363"/>
            <a:ext cx="3175" cy="3698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1206500" y="2774950"/>
            <a:ext cx="3175" cy="1016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564901" y="3524185"/>
            <a:ext cx="1296144" cy="276999"/>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Conep</a:t>
            </a:r>
          </a:p>
        </p:txBody>
      </p:sp>
      <p:cxnSp>
        <p:nvCxnSpPr>
          <p:cNvPr id="26" name="Conector de seta reta 25"/>
          <p:cNvCxnSpPr/>
          <p:nvPr/>
        </p:nvCxnSpPr>
        <p:spPr>
          <a:xfrm flipH="1">
            <a:off x="1208088" y="3802063"/>
            <a:ext cx="4762" cy="1095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560709" y="3910226"/>
            <a:ext cx="1296144" cy="461665"/>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Parecer Consubstanciado</a:t>
            </a:r>
          </a:p>
        </p:txBody>
      </p:sp>
      <p:sp>
        <p:nvSpPr>
          <p:cNvPr id="28" name="CaixaDeTexto 27"/>
          <p:cNvSpPr txBox="1"/>
          <p:nvPr/>
        </p:nvSpPr>
        <p:spPr>
          <a:xfrm>
            <a:off x="564901" y="4488448"/>
            <a:ext cx="1296144" cy="276999"/>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Aprovação</a:t>
            </a:r>
          </a:p>
        </p:txBody>
      </p:sp>
      <p:cxnSp>
        <p:nvCxnSpPr>
          <p:cNvPr id="29" name="Conector de seta reta 28"/>
          <p:cNvCxnSpPr/>
          <p:nvPr/>
        </p:nvCxnSpPr>
        <p:spPr>
          <a:xfrm>
            <a:off x="1208088" y="4371975"/>
            <a:ext cx="4762" cy="1174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CaixaDeTexto 29"/>
          <p:cNvSpPr txBox="1"/>
          <p:nvPr/>
        </p:nvSpPr>
        <p:spPr>
          <a:xfrm>
            <a:off x="3059386" y="4724455"/>
            <a:ext cx="1296144" cy="461665"/>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Parecer Consubstanciado</a:t>
            </a:r>
          </a:p>
        </p:txBody>
      </p:sp>
      <p:sp>
        <p:nvSpPr>
          <p:cNvPr id="31" name="CaixaDeTexto 30"/>
          <p:cNvSpPr txBox="1"/>
          <p:nvPr/>
        </p:nvSpPr>
        <p:spPr>
          <a:xfrm>
            <a:off x="3063578" y="5315622"/>
            <a:ext cx="1296144" cy="276999"/>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Aprovação</a:t>
            </a:r>
          </a:p>
        </p:txBody>
      </p:sp>
      <p:cxnSp>
        <p:nvCxnSpPr>
          <p:cNvPr id="32" name="Conector de seta reta 31"/>
          <p:cNvCxnSpPr/>
          <p:nvPr/>
        </p:nvCxnSpPr>
        <p:spPr>
          <a:xfrm>
            <a:off x="3708400" y="5186363"/>
            <a:ext cx="4763" cy="1301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a:off x="3708400" y="4611688"/>
            <a:ext cx="0" cy="11271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CaixaDeTexto 33"/>
          <p:cNvSpPr txBox="1"/>
          <p:nvPr/>
        </p:nvSpPr>
        <p:spPr>
          <a:xfrm>
            <a:off x="569093" y="5122875"/>
            <a:ext cx="1296144" cy="461665"/>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CEP credenciado (participantes)</a:t>
            </a:r>
          </a:p>
        </p:txBody>
      </p:sp>
      <p:cxnSp>
        <p:nvCxnSpPr>
          <p:cNvPr id="35" name="Conector de seta reta 34"/>
          <p:cNvCxnSpPr/>
          <p:nvPr/>
        </p:nvCxnSpPr>
        <p:spPr>
          <a:xfrm flipH="1">
            <a:off x="1212850" y="5584825"/>
            <a:ext cx="3175" cy="13176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CaixaDeTexto 35"/>
          <p:cNvSpPr txBox="1"/>
          <p:nvPr/>
        </p:nvSpPr>
        <p:spPr>
          <a:xfrm>
            <a:off x="564901" y="5716312"/>
            <a:ext cx="1296144" cy="461665"/>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Parecer Consubstanciado</a:t>
            </a:r>
          </a:p>
        </p:txBody>
      </p:sp>
      <p:sp>
        <p:nvSpPr>
          <p:cNvPr id="37" name="CaixaDeTexto 36"/>
          <p:cNvSpPr txBox="1"/>
          <p:nvPr/>
        </p:nvSpPr>
        <p:spPr>
          <a:xfrm>
            <a:off x="569093" y="6302413"/>
            <a:ext cx="1296144" cy="276999"/>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Aprovação</a:t>
            </a:r>
          </a:p>
        </p:txBody>
      </p:sp>
      <p:cxnSp>
        <p:nvCxnSpPr>
          <p:cNvPr id="38" name="Conector de seta reta 37"/>
          <p:cNvCxnSpPr/>
          <p:nvPr/>
        </p:nvCxnSpPr>
        <p:spPr>
          <a:xfrm>
            <a:off x="1212850" y="6178550"/>
            <a:ext cx="3175" cy="1238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a:off x="1212850" y="4765675"/>
            <a:ext cx="3175" cy="3571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tângulo 136"/>
          <p:cNvSpPr>
            <a:spLocks noChangeArrowheads="1"/>
          </p:cNvSpPr>
          <p:nvPr/>
        </p:nvSpPr>
        <p:spPr bwMode="auto">
          <a:xfrm>
            <a:off x="1219200" y="58738"/>
            <a:ext cx="6694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BR" altLang="pt-BR" b="1" u="sng" dirty="0">
                <a:latin typeface="Calibri" pitchFamily="34" charset="0"/>
              </a:rPr>
              <a:t>TRAMITAÇÃO DE PROTOCOLOS DE RISCO ELEVADO</a:t>
            </a:r>
            <a:endParaRPr lang="pt-BR" altLang="pt-BR" u="sng" dirty="0">
              <a:latin typeface="Calibri" pitchFamily="34" charset="0"/>
            </a:endParaRPr>
          </a:p>
        </p:txBody>
      </p:sp>
      <p:sp>
        <p:nvSpPr>
          <p:cNvPr id="41" name="CaixaDeTexto 137"/>
          <p:cNvSpPr txBox="1">
            <a:spLocks noChangeArrowheads="1"/>
          </p:cNvSpPr>
          <p:nvPr/>
        </p:nvSpPr>
        <p:spPr bwMode="auto">
          <a:xfrm>
            <a:off x="3414713" y="638175"/>
            <a:ext cx="2305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BR" altLang="pt-BR" sz="1600" b="1">
                <a:solidFill>
                  <a:srgbClr val="FF0000"/>
                </a:solidFill>
                <a:latin typeface="Calibri" pitchFamily="34" charset="0"/>
              </a:rPr>
              <a:t>PROPOSTA 1</a:t>
            </a:r>
          </a:p>
        </p:txBody>
      </p:sp>
      <p:sp>
        <p:nvSpPr>
          <p:cNvPr id="42" name="CaixaDeTexto 140"/>
          <p:cNvSpPr txBox="1">
            <a:spLocks noChangeArrowheads="1"/>
          </p:cNvSpPr>
          <p:nvPr/>
        </p:nvSpPr>
        <p:spPr bwMode="auto">
          <a:xfrm>
            <a:off x="31554" y="708206"/>
            <a:ext cx="2303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BR" altLang="pt-BR" sz="1600" b="1" dirty="0">
                <a:solidFill>
                  <a:srgbClr val="FF0000"/>
                </a:solidFill>
                <a:latin typeface="Calibri" pitchFamily="34" charset="0"/>
              </a:rPr>
              <a:t>MODELO ATUAL</a:t>
            </a:r>
          </a:p>
        </p:txBody>
      </p:sp>
      <p:sp>
        <p:nvSpPr>
          <p:cNvPr id="43" name="CaixaDeTexto 42"/>
          <p:cNvSpPr txBox="1"/>
          <p:nvPr/>
        </p:nvSpPr>
        <p:spPr>
          <a:xfrm>
            <a:off x="3059386" y="2711317"/>
            <a:ext cx="1296144" cy="646331"/>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Parecer Consubstanciado</a:t>
            </a:r>
          </a:p>
          <a:p>
            <a:pPr algn="ctr" fontAlgn="auto">
              <a:spcBef>
                <a:spcPts val="0"/>
              </a:spcBef>
              <a:spcAft>
                <a:spcPts val="0"/>
              </a:spcAft>
              <a:defRPr/>
            </a:pPr>
            <a:r>
              <a:rPr lang="pt-BR" sz="1200" b="1" dirty="0">
                <a:latin typeface="+mn-lt"/>
                <a:ea typeface="+mn-ea"/>
              </a:rPr>
              <a:t>Final </a:t>
            </a:r>
          </a:p>
        </p:txBody>
      </p:sp>
      <p:cxnSp>
        <p:nvCxnSpPr>
          <p:cNvPr id="44" name="Conector de seta reta 43"/>
          <p:cNvCxnSpPr/>
          <p:nvPr/>
        </p:nvCxnSpPr>
        <p:spPr>
          <a:xfrm>
            <a:off x="3706813" y="3746500"/>
            <a:ext cx="1587" cy="4032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flipV="1">
            <a:off x="4351338" y="2284413"/>
            <a:ext cx="4318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CaixaDeTexto 45"/>
          <p:cNvSpPr txBox="1"/>
          <p:nvPr/>
        </p:nvSpPr>
        <p:spPr>
          <a:xfrm>
            <a:off x="6570820" y="1056473"/>
            <a:ext cx="2304256" cy="276999"/>
          </a:xfrm>
          <a:prstGeom prst="rect">
            <a:avLst/>
          </a:prstGeom>
          <a:solidFill>
            <a:schemeClr val="bg1"/>
          </a:solidFill>
          <a:ln>
            <a:solidFill>
              <a:schemeClr val="tx1"/>
            </a:solidFill>
          </a:ln>
          <a:effectLst>
            <a:glow rad="101600">
              <a:schemeClr val="bg1">
                <a:lumMod val="8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Submissão do protocolo na PB</a:t>
            </a:r>
          </a:p>
        </p:txBody>
      </p:sp>
      <p:sp>
        <p:nvSpPr>
          <p:cNvPr id="47" name="CaixaDeTexto 46"/>
          <p:cNvSpPr txBox="1"/>
          <p:nvPr/>
        </p:nvSpPr>
        <p:spPr>
          <a:xfrm>
            <a:off x="6376859" y="4174698"/>
            <a:ext cx="1296144" cy="461665"/>
          </a:xfrm>
          <a:prstGeom prst="rect">
            <a:avLst/>
          </a:prstGeom>
          <a:solidFill>
            <a:schemeClr val="bg1"/>
          </a:solidFill>
          <a:ln>
            <a:solidFill>
              <a:schemeClr val="accent1"/>
            </a:solidFill>
          </a:ln>
          <a:effectLst>
            <a:glow rad="101600">
              <a:schemeClr val="accent5">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CEP credenciado (proponente)</a:t>
            </a:r>
          </a:p>
        </p:txBody>
      </p:sp>
      <p:cxnSp>
        <p:nvCxnSpPr>
          <p:cNvPr id="48" name="Conector de seta reta 47"/>
          <p:cNvCxnSpPr/>
          <p:nvPr/>
        </p:nvCxnSpPr>
        <p:spPr>
          <a:xfrm flipH="1">
            <a:off x="7021513" y="4637088"/>
            <a:ext cx="3175" cy="1111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CaixaDeTexto 48"/>
          <p:cNvSpPr txBox="1"/>
          <p:nvPr/>
        </p:nvSpPr>
        <p:spPr>
          <a:xfrm>
            <a:off x="6372667" y="4747528"/>
            <a:ext cx="1296144" cy="461665"/>
          </a:xfrm>
          <a:prstGeom prst="rect">
            <a:avLst/>
          </a:prstGeom>
          <a:solidFill>
            <a:schemeClr val="bg1"/>
          </a:solidFill>
          <a:ln>
            <a:solidFill>
              <a:schemeClr val="accent1"/>
            </a:solidFill>
          </a:ln>
          <a:effectLst>
            <a:glow rad="101600">
              <a:schemeClr val="accent5">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Parecer Consubstanciado</a:t>
            </a:r>
          </a:p>
        </p:txBody>
      </p:sp>
      <p:sp>
        <p:nvSpPr>
          <p:cNvPr id="50" name="CaixaDeTexto 49"/>
          <p:cNvSpPr txBox="1"/>
          <p:nvPr/>
        </p:nvSpPr>
        <p:spPr>
          <a:xfrm>
            <a:off x="6376859" y="5356549"/>
            <a:ext cx="1296144" cy="304699"/>
          </a:xfrm>
          <a:prstGeom prst="rect">
            <a:avLst/>
          </a:prstGeom>
          <a:solidFill>
            <a:schemeClr val="bg1"/>
          </a:solidFill>
          <a:ln>
            <a:solidFill>
              <a:schemeClr val="accent1"/>
            </a:solidFill>
          </a:ln>
          <a:effectLst>
            <a:glow rad="101600">
              <a:schemeClr val="accent5">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Aprovação</a:t>
            </a:r>
          </a:p>
        </p:txBody>
      </p:sp>
      <p:cxnSp>
        <p:nvCxnSpPr>
          <p:cNvPr id="51" name="Conector de seta reta 50"/>
          <p:cNvCxnSpPr/>
          <p:nvPr/>
        </p:nvCxnSpPr>
        <p:spPr>
          <a:xfrm flipH="1">
            <a:off x="7720013" y="1333500"/>
            <a:ext cx="3175" cy="8540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ector de seta reta 51"/>
          <p:cNvCxnSpPr/>
          <p:nvPr/>
        </p:nvCxnSpPr>
        <p:spPr>
          <a:xfrm>
            <a:off x="7021513" y="5208588"/>
            <a:ext cx="3175" cy="1476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CaixaDeTexto 52"/>
          <p:cNvSpPr txBox="1"/>
          <p:nvPr/>
        </p:nvSpPr>
        <p:spPr>
          <a:xfrm>
            <a:off x="7070684" y="1627440"/>
            <a:ext cx="1296144" cy="276999"/>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err="1">
                <a:latin typeface="+mn-lt"/>
                <a:ea typeface="+mn-ea"/>
              </a:rPr>
              <a:t>Cep</a:t>
            </a:r>
            <a:r>
              <a:rPr lang="pt-BR" sz="1200" b="1" dirty="0">
                <a:latin typeface="+mn-lt"/>
                <a:ea typeface="+mn-ea"/>
              </a:rPr>
              <a:t> acreditado</a:t>
            </a:r>
          </a:p>
        </p:txBody>
      </p:sp>
      <p:cxnSp>
        <p:nvCxnSpPr>
          <p:cNvPr id="54" name="Conector de seta reta 53"/>
          <p:cNvCxnSpPr/>
          <p:nvPr/>
        </p:nvCxnSpPr>
        <p:spPr>
          <a:xfrm flipH="1">
            <a:off x="7715250" y="1905000"/>
            <a:ext cx="4763" cy="10953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CaixaDeTexto 54"/>
          <p:cNvSpPr txBox="1"/>
          <p:nvPr/>
        </p:nvSpPr>
        <p:spPr>
          <a:xfrm>
            <a:off x="7066492" y="2013481"/>
            <a:ext cx="1296144" cy="461665"/>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Parecer Consubstanciado</a:t>
            </a:r>
          </a:p>
        </p:txBody>
      </p:sp>
      <p:sp>
        <p:nvSpPr>
          <p:cNvPr id="56" name="CaixaDeTexto 55"/>
          <p:cNvSpPr txBox="1"/>
          <p:nvPr/>
        </p:nvSpPr>
        <p:spPr>
          <a:xfrm>
            <a:off x="7070684" y="2591703"/>
            <a:ext cx="1296144" cy="276999"/>
          </a:xfrm>
          <a:prstGeom prst="rect">
            <a:avLst/>
          </a:prstGeom>
          <a:solidFill>
            <a:schemeClr val="bg1"/>
          </a:solid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Aprovação</a:t>
            </a:r>
          </a:p>
        </p:txBody>
      </p:sp>
      <p:cxnSp>
        <p:nvCxnSpPr>
          <p:cNvPr id="57" name="Conector de seta reta 56"/>
          <p:cNvCxnSpPr/>
          <p:nvPr/>
        </p:nvCxnSpPr>
        <p:spPr>
          <a:xfrm>
            <a:off x="7715250" y="2474913"/>
            <a:ext cx="4763" cy="1174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CaixaDeTexto 57"/>
          <p:cNvSpPr txBox="1"/>
          <p:nvPr/>
        </p:nvSpPr>
        <p:spPr>
          <a:xfrm>
            <a:off x="7780828" y="4188479"/>
            <a:ext cx="1296144" cy="461665"/>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CEP credenciado (participantes)</a:t>
            </a:r>
          </a:p>
        </p:txBody>
      </p:sp>
      <p:cxnSp>
        <p:nvCxnSpPr>
          <p:cNvPr id="59" name="Conector de seta reta 58"/>
          <p:cNvCxnSpPr/>
          <p:nvPr/>
        </p:nvCxnSpPr>
        <p:spPr>
          <a:xfrm flipH="1">
            <a:off x="8424863" y="4649788"/>
            <a:ext cx="3175" cy="13176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CaixaDeTexto 59"/>
          <p:cNvSpPr txBox="1"/>
          <p:nvPr/>
        </p:nvSpPr>
        <p:spPr>
          <a:xfrm>
            <a:off x="7776636" y="4756038"/>
            <a:ext cx="1296144" cy="461665"/>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pt-BR" sz="1200" b="1" dirty="0">
                <a:latin typeface="+mn-lt"/>
                <a:ea typeface="+mn-ea"/>
              </a:rPr>
              <a:t>Parecer Consubstanciado</a:t>
            </a:r>
          </a:p>
        </p:txBody>
      </p:sp>
      <p:sp>
        <p:nvSpPr>
          <p:cNvPr id="61" name="CaixaDeTexto 60"/>
          <p:cNvSpPr txBox="1"/>
          <p:nvPr/>
        </p:nvSpPr>
        <p:spPr>
          <a:xfrm>
            <a:off x="7780828" y="5359391"/>
            <a:ext cx="1296144" cy="276999"/>
          </a:xfrm>
          <a:prstGeom prst="rect">
            <a:avLst/>
          </a:prstGeom>
          <a:solidFill>
            <a:schemeClr val="bg1"/>
          </a:solidFill>
          <a:ln>
            <a:solidFill>
              <a:srgbClr val="00B050"/>
            </a:solidFill>
          </a:ln>
          <a:effectLst>
            <a:glow rad="139700">
              <a:schemeClr val="accent3">
                <a:satMod val="175000"/>
                <a:alpha val="40000"/>
              </a:schemeClr>
            </a:glow>
            <a:outerShdw blurRad="50800" dist="38100" dir="2700000" algn="tl" rotWithShape="0">
              <a:prstClr val="black">
                <a:alpha val="40000"/>
              </a:prstClr>
            </a:outerShdw>
          </a:effectLst>
        </p:spPr>
        <p:txBody>
          <a:bodyPr>
            <a:spAutoFit/>
          </a:bodyPr>
          <a:lstStyle/>
          <a:p>
            <a:pPr algn="ctr">
              <a:defRPr/>
            </a:pPr>
            <a:r>
              <a:rPr lang="pt-BR" sz="1200" b="1">
                <a:latin typeface="Calibri" pitchFamily="34" charset="0"/>
              </a:rPr>
              <a:t>Aprovação</a:t>
            </a:r>
          </a:p>
        </p:txBody>
      </p:sp>
      <p:cxnSp>
        <p:nvCxnSpPr>
          <p:cNvPr id="62" name="Conector de seta reta 61"/>
          <p:cNvCxnSpPr/>
          <p:nvPr/>
        </p:nvCxnSpPr>
        <p:spPr>
          <a:xfrm>
            <a:off x="8424863" y="5243513"/>
            <a:ext cx="3175" cy="1238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Conector de seta reta 62"/>
          <p:cNvCxnSpPr/>
          <p:nvPr/>
        </p:nvCxnSpPr>
        <p:spPr>
          <a:xfrm>
            <a:off x="7718425" y="2868613"/>
            <a:ext cx="711200" cy="131921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CaixaDeTexto 140"/>
          <p:cNvSpPr txBox="1">
            <a:spLocks noChangeArrowheads="1"/>
          </p:cNvSpPr>
          <p:nvPr/>
        </p:nvSpPr>
        <p:spPr bwMode="auto">
          <a:xfrm>
            <a:off x="6573838" y="636588"/>
            <a:ext cx="2303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pt-BR" altLang="pt-BR" sz="1600" b="1">
                <a:solidFill>
                  <a:srgbClr val="FF0000"/>
                </a:solidFill>
                <a:latin typeface="Calibri" pitchFamily="34" charset="0"/>
              </a:rPr>
              <a:t>PROPOSTA 2</a:t>
            </a:r>
          </a:p>
        </p:txBody>
      </p:sp>
      <p:cxnSp>
        <p:nvCxnSpPr>
          <p:cNvPr id="65" name="Conector de seta reta 64"/>
          <p:cNvCxnSpPr/>
          <p:nvPr/>
        </p:nvCxnSpPr>
        <p:spPr>
          <a:xfrm flipH="1">
            <a:off x="7024688" y="2868613"/>
            <a:ext cx="693737" cy="130651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90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987824" y="2564904"/>
            <a:ext cx="5040560" cy="1107996"/>
          </a:xfrm>
          <a:prstGeom prst="rect">
            <a:avLst/>
          </a:prstGeom>
          <a:noFill/>
        </p:spPr>
        <p:txBody>
          <a:bodyPr wrap="square" rtlCol="0">
            <a:spAutoFit/>
          </a:bodyPr>
          <a:lstStyle/>
          <a:p>
            <a:r>
              <a:rPr lang="pt-BR" sz="6600" b="1" dirty="0" smtClean="0"/>
              <a:t>PL 200</a:t>
            </a:r>
            <a:endParaRPr lang="pt-BR" sz="66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81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156477"/>
            <a:ext cx="9144000" cy="1077218"/>
          </a:xfrm>
          <a:prstGeom prst="rect">
            <a:avLst/>
          </a:prstGeom>
          <a:noFill/>
        </p:spPr>
        <p:txBody>
          <a:bodyPr wrap="square" rtlCol="0">
            <a:spAutoFit/>
          </a:bodyPr>
          <a:lstStyle/>
          <a:p>
            <a:pPr algn="ctr"/>
            <a:r>
              <a:rPr lang="pt-BR" sz="3200" b="1" dirty="0" smtClean="0"/>
              <a:t>Posição da CONEP e do Conselho Nacional de Saúde sobre o PL 200</a:t>
            </a:r>
            <a:endParaRPr lang="pt-BR"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8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64241"/>
            <a:ext cx="6768752" cy="522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215516" y="5624856"/>
            <a:ext cx="8712968" cy="646331"/>
          </a:xfrm>
          <a:prstGeom prst="rect">
            <a:avLst/>
          </a:prstGeom>
        </p:spPr>
        <p:txBody>
          <a:bodyPr wrap="square">
            <a:spAutoFit/>
          </a:bodyPr>
          <a:lstStyle/>
          <a:p>
            <a:r>
              <a:rPr lang="pt-BR" dirty="0">
                <a:hlinkClick r:id="rId3"/>
              </a:rPr>
              <a:t>http://</a:t>
            </a:r>
            <a:r>
              <a:rPr lang="pt-BR" dirty="0" smtClean="0">
                <a:hlinkClick r:id="rId3"/>
              </a:rPr>
              <a:t>conselho.saude.gov.br/ultimas_noticias/2015/05maio14_ProjetoLei_200_2015.html</a:t>
            </a:r>
            <a:endParaRPr lang="pt-BR" dirty="0" smtClean="0"/>
          </a:p>
          <a:p>
            <a:endParaRPr lang="pt-BR" dirty="0"/>
          </a:p>
        </p:txBody>
      </p:sp>
      <p:sp>
        <p:nvSpPr>
          <p:cNvPr id="3" name="CaixaDeTexto 2"/>
          <p:cNvSpPr txBox="1"/>
          <p:nvPr/>
        </p:nvSpPr>
        <p:spPr>
          <a:xfrm>
            <a:off x="4067944" y="155885"/>
            <a:ext cx="2448272" cy="523220"/>
          </a:xfrm>
          <a:prstGeom prst="rect">
            <a:avLst/>
          </a:prstGeom>
          <a:noFill/>
        </p:spPr>
        <p:txBody>
          <a:bodyPr wrap="square" rtlCol="0">
            <a:spAutoFit/>
          </a:bodyPr>
          <a:lstStyle/>
          <a:p>
            <a:r>
              <a:rPr lang="pt-BR" sz="2800" b="1" dirty="0" smtClean="0"/>
              <a:t>CNS</a:t>
            </a:r>
            <a:endParaRPr lang="pt-BR" sz="2800" b="1"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57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2576" y="836712"/>
            <a:ext cx="10044608" cy="892552"/>
          </a:xfrm>
          <a:prstGeom prst="rect">
            <a:avLst/>
          </a:prstGeom>
        </p:spPr>
        <p:txBody>
          <a:bodyPr wrap="square">
            <a:spAutoFit/>
          </a:bodyPr>
          <a:lstStyle/>
          <a:p>
            <a:endParaRPr lang="pt-BR" sz="2600" b="1" dirty="0" smtClean="0">
              <a:solidFill>
                <a:srgbClr val="FF0000"/>
              </a:solidFill>
            </a:endParaRPr>
          </a:p>
          <a:p>
            <a:pPr algn="ctr"/>
            <a:r>
              <a:rPr lang="pt-BR" sz="2600" b="1" dirty="0" smtClean="0">
                <a:solidFill>
                  <a:srgbClr val="FF0000"/>
                </a:solidFill>
              </a:rPr>
              <a:t>Projeto </a:t>
            </a:r>
            <a:r>
              <a:rPr lang="pt-BR" sz="2600" b="1" dirty="0">
                <a:solidFill>
                  <a:srgbClr val="FF0000"/>
                </a:solidFill>
              </a:rPr>
              <a:t>de Lei nº </a:t>
            </a:r>
            <a:r>
              <a:rPr lang="pt-BR" sz="2600" b="1" dirty="0" smtClean="0">
                <a:solidFill>
                  <a:srgbClr val="FF0000"/>
                </a:solidFill>
              </a:rPr>
              <a:t>200/2015</a:t>
            </a:r>
            <a:endParaRPr lang="pt-BR" sz="2600" dirty="0">
              <a:solidFill>
                <a:srgbClr val="FF0000"/>
              </a:solidFill>
            </a:endParaRPr>
          </a:p>
        </p:txBody>
      </p:sp>
      <p:sp>
        <p:nvSpPr>
          <p:cNvPr id="3" name="Retângulo 2"/>
          <p:cNvSpPr/>
          <p:nvPr/>
        </p:nvSpPr>
        <p:spPr>
          <a:xfrm>
            <a:off x="755576" y="2204864"/>
            <a:ext cx="7992888" cy="2585323"/>
          </a:xfrm>
          <a:prstGeom prst="rect">
            <a:avLst/>
          </a:prstGeom>
        </p:spPr>
        <p:txBody>
          <a:bodyPr wrap="square">
            <a:spAutoFit/>
          </a:bodyPr>
          <a:lstStyle/>
          <a:p>
            <a:pPr lvl="0" algn="just">
              <a:spcAft>
                <a:spcPts val="0"/>
              </a:spcAft>
            </a:pPr>
            <a:r>
              <a:rPr lang="pt-BR" dirty="0">
                <a:ea typeface="Times New Roman"/>
              </a:rPr>
              <a:t>O Sistema CEP/CONEP tem por objetivo proteger os participantes das pesquisas em seus direitos e assegurar que as pesquisas sejam realizadas de acordo com princípios éticos no Brasil. Esse sistema está sendo ameaçado pelo Projeto de Lei 200/2015 (PL), proposto no Senado. </a:t>
            </a:r>
            <a:r>
              <a:rPr lang="pt-BR" b="1" dirty="0">
                <a:solidFill>
                  <a:srgbClr val="FF0000"/>
                </a:solidFill>
                <a:ea typeface="Times New Roman"/>
              </a:rPr>
              <a:t>Esse PL, além de extinguir o atual sistema de análise ética, coloca em risco os direitos dos participantes da pesquisa, conquistados nas últimas duas décadas, ao longo da história do Sistema CEP/CONEP e do Conselho Nacional de Saúde</a:t>
            </a:r>
            <a:r>
              <a:rPr lang="pt-BR" dirty="0">
                <a:ea typeface="Times New Roman"/>
              </a:rPr>
              <a:t>. Também retira dos brasileiros o controle social das pesquisas realizadas no país. Trata-se de um retrocesso sem precedentes que, em última análise, prejudica a sociedade brasileira. </a:t>
            </a:r>
            <a:endParaRPr lang="pt-BR" sz="1200" dirty="0">
              <a:effectLst/>
              <a:ea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23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6851"/>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539551" y="757651"/>
            <a:ext cx="7947323" cy="5509200"/>
          </a:xfrm>
          <a:prstGeom prst="rect">
            <a:avLst/>
          </a:prstGeom>
        </p:spPr>
        <p:txBody>
          <a:bodyPr wrap="square">
            <a:spAutoFit/>
          </a:bodyPr>
          <a:lstStyle/>
          <a:p>
            <a:pPr lvl="0" algn="just"/>
            <a:r>
              <a:rPr lang="pt-BR" sz="2800" b="1" dirty="0" smtClean="0">
                <a:solidFill>
                  <a:srgbClr val="FF0000"/>
                </a:solidFill>
              </a:rPr>
              <a:t>Perda </a:t>
            </a:r>
            <a:r>
              <a:rPr lang="pt-BR" sz="2800" b="1" dirty="0">
                <a:solidFill>
                  <a:srgbClr val="FF0000"/>
                </a:solidFill>
              </a:rPr>
              <a:t>do direito ao medicamento após o estudo</a:t>
            </a:r>
            <a:endParaRPr lang="pt-BR" sz="2800" dirty="0">
              <a:solidFill>
                <a:srgbClr val="FF0000"/>
              </a:solidFill>
            </a:endParaRPr>
          </a:p>
          <a:p>
            <a:pPr algn="just"/>
            <a:r>
              <a:rPr lang="pt-BR" b="1" dirty="0"/>
              <a:t> </a:t>
            </a:r>
            <a:endParaRPr lang="pt-BR" dirty="0"/>
          </a:p>
          <a:p>
            <a:pPr lvl="0" algn="just"/>
            <a:r>
              <a:rPr lang="pt-BR" b="1" dirty="0"/>
              <a:t>Como é agora: </a:t>
            </a:r>
            <a:r>
              <a:rPr lang="pt-BR" dirty="0"/>
              <a:t>se o uso do medicamento, durante o estudo, mostrar benefício aos participantes da pesquisa, o patrocinador deve fornecer o medicamento de forma gratuita, pelo tempo que for necessário, mesmo tendo encerrado o estudo (Resolução CNS 466/12, itens III.2.e, III.3.d e III.3.d.1.) </a:t>
            </a:r>
          </a:p>
          <a:p>
            <a:pPr lvl="0" algn="just"/>
            <a:r>
              <a:rPr lang="pt-BR" b="1" dirty="0"/>
              <a:t>Qual a proposta do PL-200:</a:t>
            </a:r>
            <a:r>
              <a:rPr lang="pt-BR" dirty="0"/>
              <a:t> após o fim do estudo, o participante da pesquisa só tem direito ao medicamento em casos excepcionais. O patrocinador se obriga a dar o medicamento após o estudo apenas na seguinte situação: se a interrupção do medicamento implicar risco de morte ou piora relevante do estado de saúde e que, também, não haja alternativa de tratamento no Brasil. Fora isso, o PL não prevê</a:t>
            </a:r>
            <a:r>
              <a:rPr lang="pt-BR" strike="sngStrike" dirty="0"/>
              <a:t> </a:t>
            </a:r>
            <a:r>
              <a:rPr lang="pt-BR" dirty="0"/>
              <a:t>obrigação do patrocinador continuar fornecendo o medicamento do estudo em caso de benefício à saúde dos participantes da pesquisa (Art. 28). </a:t>
            </a:r>
          </a:p>
          <a:p>
            <a:pPr lvl="0" algn="just"/>
            <a:r>
              <a:rPr lang="pt-BR" b="1" dirty="0">
                <a:solidFill>
                  <a:srgbClr val="FF0000"/>
                </a:solidFill>
              </a:rPr>
              <a:t>Consequências da aprovação do PL-200: os participantes da pesquisa perderiam o direito de receber o medicamento após o estudo, mesmo que esteja trazendo benefício à sua saúde. Apenas em casos excepcionais, o patrocinador ficaria obrigado a dar o medicamento após o estudo. Quem sai perdendo seria o participante, que se submeteria a uma pesquisa, não isenta de riscos, e não teria garantido seu direito de receber o medicamento que lhe trouxe benefício. </a:t>
            </a:r>
          </a:p>
        </p:txBody>
      </p:sp>
    </p:spTree>
    <p:extLst>
      <p:ext uri="{BB962C8B-B14F-4D97-AF65-F5344CB8AC3E}">
        <p14:creationId xmlns:p14="http://schemas.microsoft.com/office/powerpoint/2010/main" val="288741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6851"/>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539552" y="770391"/>
            <a:ext cx="8333806" cy="6063198"/>
          </a:xfrm>
          <a:prstGeom prst="rect">
            <a:avLst/>
          </a:prstGeom>
        </p:spPr>
        <p:txBody>
          <a:bodyPr wrap="square">
            <a:spAutoFit/>
          </a:bodyPr>
          <a:lstStyle/>
          <a:p>
            <a:pPr lvl="0" algn="just"/>
            <a:r>
              <a:rPr lang="pt-BR" sz="2800" b="1" dirty="0" smtClean="0">
                <a:solidFill>
                  <a:srgbClr val="FF0000"/>
                </a:solidFill>
              </a:rPr>
              <a:t>Uso </a:t>
            </a:r>
            <a:r>
              <a:rPr lang="pt-BR" sz="2800" b="1" dirty="0">
                <a:solidFill>
                  <a:srgbClr val="FF0000"/>
                </a:solidFill>
              </a:rPr>
              <a:t>indiscriminado de placebo</a:t>
            </a:r>
            <a:endParaRPr lang="pt-BR" sz="2800" dirty="0">
              <a:solidFill>
                <a:srgbClr val="FF0000"/>
              </a:solidFill>
            </a:endParaRPr>
          </a:p>
          <a:p>
            <a:pPr algn="just"/>
            <a:r>
              <a:rPr lang="pt-BR" b="1" dirty="0"/>
              <a:t> </a:t>
            </a:r>
            <a:endParaRPr lang="pt-BR" b="1" dirty="0" smtClean="0"/>
          </a:p>
          <a:p>
            <a:pPr algn="just"/>
            <a:r>
              <a:rPr lang="pt-BR" b="1" dirty="0" smtClean="0"/>
              <a:t>Como </a:t>
            </a:r>
            <a:r>
              <a:rPr lang="pt-BR" b="1" dirty="0"/>
              <a:t>é agora:</a:t>
            </a:r>
            <a:r>
              <a:rPr lang="pt-BR" dirty="0"/>
              <a:t> o placebo não contém o princípio ativo do medicamento (“pílula de farinha”). Às vezes é usado em pesquisas por questões científicas. O Conselho Nacional de Saúde e o Conselho Federal de Medicina permitem o uso de placebo em pesquisas científicas no Brasil, desde que não haja tratamento disponível para determinada doença (Resolução CNS 466/12 - item III.3.b, Código de Ética Médica, Art. 106). O Código de Ética Médica do Conselho Federal de Medicina proíbe os médicos brasileiros de participarem de estudos com placebo quando há tratamento disponível para uma doença. </a:t>
            </a:r>
          </a:p>
          <a:p>
            <a:pPr lvl="0" algn="just"/>
            <a:r>
              <a:rPr lang="pt-BR" b="1" dirty="0"/>
              <a:t>Qual a proposta do PL-200:</a:t>
            </a:r>
            <a:r>
              <a:rPr lang="pt-BR" dirty="0"/>
              <a:t> se houver justificativa científica, o placebo pode ser usado em pesquisas, mesmo quando há tratamento conhecido para uma doença (Art. 27). </a:t>
            </a:r>
          </a:p>
          <a:p>
            <a:pPr lvl="0" algn="just"/>
            <a:r>
              <a:rPr lang="pt-BR" b="1" dirty="0">
                <a:solidFill>
                  <a:srgbClr val="FF0000"/>
                </a:solidFill>
              </a:rPr>
              <a:t>Consequências da aprovação do PL-200: como o PL permite o uso de placebo quando houver justificativa científica, na prática isso significaria a liberação total do uso de placebos em pesquisa. Quase sempre é possível justificar cientificamente o uso de placebo, mas raramente há justificativa ética para o seu uso. Em outras palavras, o PL permitiria a inclusão de indivíduos doentes em uma pesquisa sem oferecer tratamento mesmo quando este estivesse disponível. Poderia haver uso indiscriminado de placebo, colocando em risco a saúde dos indivíduos. Quem perderia com a liberação irrestrita do uso de placebo, novamente, são os participantes da pesquisa. </a:t>
            </a:r>
          </a:p>
        </p:txBody>
      </p:sp>
    </p:spTree>
    <p:extLst>
      <p:ext uri="{BB962C8B-B14F-4D97-AF65-F5344CB8AC3E}">
        <p14:creationId xmlns:p14="http://schemas.microsoft.com/office/powerpoint/2010/main" val="282904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6851"/>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96698" y="764704"/>
            <a:ext cx="8307363" cy="4832092"/>
          </a:xfrm>
          <a:prstGeom prst="rect">
            <a:avLst/>
          </a:prstGeom>
        </p:spPr>
        <p:txBody>
          <a:bodyPr wrap="square">
            <a:spAutoFit/>
          </a:bodyPr>
          <a:lstStyle/>
          <a:p>
            <a:pPr lvl="0" algn="just"/>
            <a:endParaRPr lang="pt-BR" sz="2800" b="1" dirty="0" smtClean="0">
              <a:solidFill>
                <a:srgbClr val="FF0000"/>
              </a:solidFill>
            </a:endParaRPr>
          </a:p>
          <a:p>
            <a:pPr lvl="0" algn="just"/>
            <a:r>
              <a:rPr lang="pt-BR" sz="2800" b="1" dirty="0" smtClean="0">
                <a:solidFill>
                  <a:srgbClr val="FF0000"/>
                </a:solidFill>
              </a:rPr>
              <a:t>Extinção </a:t>
            </a:r>
            <a:r>
              <a:rPr lang="pt-BR" sz="2800" b="1" dirty="0">
                <a:solidFill>
                  <a:srgbClr val="FF0000"/>
                </a:solidFill>
              </a:rPr>
              <a:t>do sistema CEP/CONEP</a:t>
            </a:r>
            <a:endParaRPr lang="pt-BR" sz="2800" dirty="0">
              <a:solidFill>
                <a:srgbClr val="FF0000"/>
              </a:solidFill>
            </a:endParaRPr>
          </a:p>
          <a:p>
            <a:pPr algn="just"/>
            <a:r>
              <a:rPr lang="pt-BR" b="1" dirty="0"/>
              <a:t> </a:t>
            </a:r>
            <a:endParaRPr lang="pt-BR" dirty="0"/>
          </a:p>
          <a:p>
            <a:pPr lvl="0" algn="just"/>
            <a:r>
              <a:rPr lang="pt-BR" b="1" dirty="0"/>
              <a:t>Como é agora: </a:t>
            </a:r>
            <a:r>
              <a:rPr lang="pt-BR" dirty="0"/>
              <a:t>o sistema de análise ética é formado pela Comissão Nacional de Ética em Pesquisa – CONEP (sediada em Brasília) e quase 700 Comitês de Ética em Pesquisa (CEP) espalhados pelo país. O Sistema CEP/CONEP está em constante evolução e aprimoramento, sendo fruto de quase 20 anos de discussão no Conselho Nacional de Saúde (Resolução CNS 466/12, itens VII e VII.5).</a:t>
            </a:r>
          </a:p>
          <a:p>
            <a:pPr lvl="0" algn="just"/>
            <a:r>
              <a:rPr lang="pt-BR" b="1" dirty="0"/>
              <a:t>Qual a proposta do PL-200: </a:t>
            </a:r>
            <a:r>
              <a:rPr lang="pt-BR" dirty="0"/>
              <a:t>o PL ignora a existência da CONEP, uma comissão do Conselho Nacional de Saúde/Ministério da Saúde, passando o controle da ética em pesquisa para as autoridades sanitárias do país (possivelmente a ANVISA). </a:t>
            </a:r>
          </a:p>
          <a:p>
            <a:pPr lvl="0" algn="just"/>
            <a:r>
              <a:rPr lang="pt-BR" b="1" dirty="0">
                <a:solidFill>
                  <a:srgbClr val="FF0000"/>
                </a:solidFill>
              </a:rPr>
              <a:t>Consequências da aprovação do PL-200: desapareceria o Sistema CEP/CONEP e, consequentemente, todas as normas emitidas pelo Conselho Nacional de Saúde referentes a ética em pesquisa. Com isso, não haveria mais o controle social da pesquisa com seres humanos no Brasil. Quem sairia perdendo é a sociedade, por não ter mais em suas mãos o controle da análise ética das pesquisas.</a:t>
            </a:r>
          </a:p>
        </p:txBody>
      </p:sp>
    </p:spTree>
    <p:extLst>
      <p:ext uri="{BB962C8B-B14F-4D97-AF65-F5344CB8AC3E}">
        <p14:creationId xmlns:p14="http://schemas.microsoft.com/office/powerpoint/2010/main" val="310916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6851"/>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107504" y="748173"/>
            <a:ext cx="8856984" cy="5386090"/>
          </a:xfrm>
          <a:prstGeom prst="rect">
            <a:avLst/>
          </a:prstGeom>
        </p:spPr>
        <p:txBody>
          <a:bodyPr wrap="square">
            <a:spAutoFit/>
          </a:bodyPr>
          <a:lstStyle/>
          <a:p>
            <a:pPr lvl="0" algn="ctr"/>
            <a:r>
              <a:rPr lang="pt-BR" sz="2800" b="1" dirty="0" smtClean="0">
                <a:solidFill>
                  <a:srgbClr val="FF0000"/>
                </a:solidFill>
              </a:rPr>
              <a:t>Fim </a:t>
            </a:r>
            <a:r>
              <a:rPr lang="pt-BR" sz="2800" b="1" dirty="0">
                <a:solidFill>
                  <a:srgbClr val="FF0000"/>
                </a:solidFill>
              </a:rPr>
              <a:t>da independência dos Comitês de Ética em Pesquisa (CEP)</a:t>
            </a:r>
            <a:endParaRPr lang="pt-BR" sz="2800" dirty="0">
              <a:solidFill>
                <a:srgbClr val="FF0000"/>
              </a:solidFill>
            </a:endParaRPr>
          </a:p>
          <a:p>
            <a:pPr algn="just"/>
            <a:r>
              <a:rPr lang="pt-BR" b="1" dirty="0"/>
              <a:t> </a:t>
            </a:r>
            <a:endParaRPr lang="pt-BR" dirty="0"/>
          </a:p>
          <a:p>
            <a:pPr lvl="0" algn="just"/>
            <a:r>
              <a:rPr lang="pt-BR" b="1" dirty="0"/>
              <a:t>Como é agora: </a:t>
            </a:r>
            <a:r>
              <a:rPr lang="pt-BR" dirty="0"/>
              <a:t>o registro e funcionamento dos Comitês de Ética em Pesquisa (CEP) são normatizados pelo Conselho Nacional de Saúde (Resolução CNS 466/12, Resolução CNS 370/07, Norma Operacional CNS 001/13). Esta normatização garante aos Comitês de Ética em Pesquisa independência quanto às suas decisões em relação à análise ética dos estudos, sem interferências externas, como por exemplo, dos pesquisadores e diretores das instituições. Seus membros desempenham trabalho voluntário, de relevância pública. </a:t>
            </a:r>
          </a:p>
          <a:p>
            <a:pPr lvl="0" algn="just"/>
            <a:r>
              <a:rPr lang="pt-BR" b="1" dirty="0"/>
              <a:t>Qual a proposta do PL-200: </a:t>
            </a:r>
            <a:r>
              <a:rPr lang="pt-BR" dirty="0"/>
              <a:t>o PL não determina como serão regulados os Comitês de Ética em Pesquisa.</a:t>
            </a:r>
            <a:r>
              <a:rPr lang="pt-BR" b="1" dirty="0"/>
              <a:t> </a:t>
            </a:r>
            <a:r>
              <a:rPr lang="pt-BR" dirty="0"/>
              <a:t>Além do mais, os próprios pesquisadores proponentes poderão participar das reuniões dos Comitês de Ética como ouvintes.</a:t>
            </a:r>
          </a:p>
          <a:p>
            <a:pPr lvl="0" algn="just"/>
            <a:r>
              <a:rPr lang="pt-BR" b="1" dirty="0">
                <a:solidFill>
                  <a:srgbClr val="FF0000"/>
                </a:solidFill>
              </a:rPr>
              <a:t>Consequências da aprovação do PL-200: os Comitês de Ética em Pesquisa perderiam sua independência, já que não haveria mais normatização para o registro e manutenção dos mesmos. Haveria risco de modificações ou substituição do CEP toda vez que alguma deliberação do CEP desagradar à direção da instituição. Além do mais, a presença dos pesquisadores nas reuniões do Comitê de Ética, durante as discussões éticas, tenderia a inibir decisões que desagradem os proponentes.  </a:t>
            </a:r>
          </a:p>
        </p:txBody>
      </p:sp>
    </p:spTree>
    <p:extLst>
      <p:ext uri="{BB962C8B-B14F-4D97-AF65-F5344CB8AC3E}">
        <p14:creationId xmlns:p14="http://schemas.microsoft.com/office/powerpoint/2010/main" val="11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3382255"/>
            <a:ext cx="6359354" cy="646331"/>
          </a:xfrm>
          <a:prstGeom prst="rect">
            <a:avLst/>
          </a:prstGeom>
        </p:spPr>
        <p:txBody>
          <a:bodyPr wrap="square">
            <a:spAutoFit/>
          </a:bodyPr>
          <a:lstStyle/>
          <a:p>
            <a:r>
              <a:rPr lang="pt-BR" sz="3600" b="1" dirty="0" smtClean="0"/>
              <a:t>     </a:t>
            </a:r>
            <a:endParaRPr lang="pt-BR" sz="3600" b="1" dirty="0"/>
          </a:p>
        </p:txBody>
      </p:sp>
      <p:sp>
        <p:nvSpPr>
          <p:cNvPr id="5" name="Retângulo 4"/>
          <p:cNvSpPr/>
          <p:nvPr/>
        </p:nvSpPr>
        <p:spPr>
          <a:xfrm>
            <a:off x="899592" y="836712"/>
            <a:ext cx="7776864" cy="1508105"/>
          </a:xfrm>
          <a:prstGeom prst="rect">
            <a:avLst/>
          </a:prstGeom>
        </p:spPr>
        <p:txBody>
          <a:bodyPr wrap="square">
            <a:spAutoFit/>
          </a:bodyPr>
          <a:lstStyle/>
          <a:p>
            <a:pPr algn="ctr"/>
            <a:r>
              <a:rPr lang="pt-BR" sz="2400" b="1" dirty="0" smtClean="0"/>
              <a:t>Ministério da Saúde/MS </a:t>
            </a:r>
          </a:p>
          <a:p>
            <a:pPr algn="ctr"/>
            <a:r>
              <a:rPr lang="pt-BR" sz="2200" b="1" dirty="0" smtClean="0"/>
              <a:t>   Conselho Nacional de Saúde/CNS</a:t>
            </a:r>
          </a:p>
          <a:p>
            <a:pPr lvl="0"/>
            <a:r>
              <a:rPr lang="pt-BR" sz="2400" b="1" dirty="0" smtClean="0">
                <a:solidFill>
                  <a:prstClr val="black"/>
                </a:solidFill>
              </a:rPr>
              <a:t>                      </a:t>
            </a:r>
            <a:r>
              <a:rPr lang="pt-BR" sz="2000" b="1" dirty="0" smtClean="0">
                <a:solidFill>
                  <a:prstClr val="black"/>
                </a:solidFill>
              </a:rPr>
              <a:t>Comissão </a:t>
            </a:r>
            <a:r>
              <a:rPr lang="pt-BR" sz="2000" b="1" dirty="0">
                <a:solidFill>
                  <a:prstClr val="black"/>
                </a:solidFill>
              </a:rPr>
              <a:t>Nacional de Ética em </a:t>
            </a:r>
            <a:r>
              <a:rPr lang="pt-BR" sz="2000" b="1" dirty="0" smtClean="0">
                <a:solidFill>
                  <a:prstClr val="black"/>
                </a:solidFill>
              </a:rPr>
              <a:t>Pesquisa/Conep</a:t>
            </a:r>
            <a:endParaRPr lang="pt-BR" sz="2000" b="1" dirty="0">
              <a:solidFill>
                <a:prstClr val="black"/>
              </a:solidFill>
            </a:endParaRPr>
          </a:p>
          <a:p>
            <a:pPr algn="ctr"/>
            <a:endParaRPr lang="pt-BR" sz="2000" b="1" dirty="0"/>
          </a:p>
        </p:txBody>
      </p:sp>
      <p:sp>
        <p:nvSpPr>
          <p:cNvPr id="10" name="CaixaDeTexto 9"/>
          <p:cNvSpPr txBox="1"/>
          <p:nvPr/>
        </p:nvSpPr>
        <p:spPr>
          <a:xfrm>
            <a:off x="1550624" y="2708920"/>
            <a:ext cx="6143330" cy="2554545"/>
          </a:xfrm>
          <a:prstGeom prst="rect">
            <a:avLst/>
          </a:prstGeom>
          <a:noFill/>
        </p:spPr>
        <p:txBody>
          <a:bodyPr wrap="square" rtlCol="0">
            <a:spAutoFit/>
          </a:bodyPr>
          <a:lstStyle/>
          <a:p>
            <a:pPr algn="ctr"/>
            <a:endParaRPr lang="pt-BR" sz="2800" b="1" dirty="0" smtClean="0"/>
          </a:p>
          <a:p>
            <a:pPr algn="ctr"/>
            <a:endParaRPr lang="pt-BR" sz="2800" b="1" dirty="0"/>
          </a:p>
          <a:p>
            <a:pPr algn="ctr"/>
            <a:r>
              <a:rPr lang="pt-BR" sz="2400" b="1" dirty="0" smtClean="0"/>
              <a:t>Jorge Alves de Almeida Venancio </a:t>
            </a:r>
          </a:p>
          <a:p>
            <a:pPr algn="ctr"/>
            <a:r>
              <a:rPr lang="pt-BR" sz="2400" b="1" dirty="0" smtClean="0"/>
              <a:t>Coordenador/CONEP</a:t>
            </a:r>
          </a:p>
          <a:p>
            <a:pPr algn="ctr"/>
            <a:endParaRPr lang="pt-BR" sz="2800" b="1" dirty="0" smtClean="0"/>
          </a:p>
          <a:p>
            <a:pPr algn="ctr"/>
            <a:endParaRPr lang="pt-BR" sz="2800" b="1"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7" y="6179259"/>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96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6851"/>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69093" y="764704"/>
            <a:ext cx="8419321" cy="5232202"/>
          </a:xfrm>
          <a:prstGeom prst="rect">
            <a:avLst/>
          </a:prstGeom>
        </p:spPr>
        <p:txBody>
          <a:bodyPr wrap="square">
            <a:spAutoFit/>
          </a:bodyPr>
          <a:lstStyle/>
          <a:p>
            <a:pPr lvl="0" algn="just"/>
            <a:r>
              <a:rPr lang="pt-BR" sz="2800" b="1" dirty="0">
                <a:solidFill>
                  <a:srgbClr val="FF0000"/>
                </a:solidFill>
              </a:rPr>
              <a:t>Criação de Comitês de Ética subordinados a empresas</a:t>
            </a:r>
          </a:p>
          <a:p>
            <a:pPr algn="just"/>
            <a:r>
              <a:rPr lang="pt-BR" b="1" dirty="0"/>
              <a:t>	</a:t>
            </a:r>
            <a:endParaRPr lang="pt-BR" dirty="0"/>
          </a:p>
          <a:p>
            <a:pPr lvl="0" algn="just"/>
            <a:r>
              <a:rPr lang="pt-BR" b="1" dirty="0"/>
              <a:t>Como é agora: </a:t>
            </a:r>
            <a:r>
              <a:rPr lang="pt-BR" dirty="0"/>
              <a:t>os Comitês de Ética em Pesquisa são vinculados a alguma instituição (principalmente Universidades, Hospitais e Secretarias de Saúde), sendo registrados e supervisados pela CONEP. Cabe às instituições fornecerem a infraestrutura necessária ao funcionamento dos comitês (Resolução CNS 466/12, itens VII.2 e VII.5). </a:t>
            </a:r>
          </a:p>
          <a:p>
            <a:pPr lvl="0" algn="just"/>
            <a:r>
              <a:rPr lang="pt-BR" b="1" dirty="0"/>
              <a:t>Qual a proposta do PL-200: </a:t>
            </a:r>
            <a:r>
              <a:rPr lang="pt-BR" dirty="0"/>
              <a:t>o PL cria dois tipos de Comitês de Ética: o Institucional e o Independente (Art. 2º, incisos VII e VIII). Os Comitês de Ética Independentes não teriam laços institucionais, sendo sua existência vinculada a recursos financeiros próprios ou externos. </a:t>
            </a:r>
          </a:p>
          <a:p>
            <a:pPr lvl="0" algn="just"/>
            <a:r>
              <a:rPr lang="pt-BR" b="1" dirty="0">
                <a:solidFill>
                  <a:srgbClr val="FF0000"/>
                </a:solidFill>
              </a:rPr>
              <a:t>Consequências da aprovação do PL-200: as indústrias, os pesquisadores ou as associações poderiam criar seus próprios Comitês de Ética Independentes para análise ética de suas pesquisas, ou apoiar financeiramente algum deles, o que representaria um enorme conflito de interesse (análise ética versus interesses financeiros). Quem sairia perdendo é o participante da pesquisa, que poderia se expor a pesquisas avaliadas por um Comitê de Ética Independente cujos interesses seriam guiados por aspectos financeiros, e não propriamente pela proteção do indivíduo em seus direitos e integridade.</a:t>
            </a:r>
          </a:p>
        </p:txBody>
      </p:sp>
    </p:spTree>
    <p:extLst>
      <p:ext uri="{BB962C8B-B14F-4D97-AF65-F5344CB8AC3E}">
        <p14:creationId xmlns:p14="http://schemas.microsoft.com/office/powerpoint/2010/main" val="238068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6851"/>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23528" y="764704"/>
            <a:ext cx="8712968" cy="4124206"/>
          </a:xfrm>
          <a:prstGeom prst="rect">
            <a:avLst/>
          </a:prstGeom>
        </p:spPr>
        <p:txBody>
          <a:bodyPr wrap="square">
            <a:spAutoFit/>
          </a:bodyPr>
          <a:lstStyle/>
          <a:p>
            <a:pPr lvl="0" algn="just"/>
            <a:r>
              <a:rPr lang="pt-BR" sz="2800" b="1" dirty="0">
                <a:solidFill>
                  <a:srgbClr val="FF0000"/>
                </a:solidFill>
              </a:rPr>
              <a:t>Fim da representação dos usuários nos Comitês de Ética</a:t>
            </a:r>
            <a:endParaRPr lang="pt-BR" sz="2800" dirty="0">
              <a:solidFill>
                <a:srgbClr val="FF0000"/>
              </a:solidFill>
            </a:endParaRPr>
          </a:p>
          <a:p>
            <a:pPr algn="just"/>
            <a:r>
              <a:rPr lang="pt-BR" b="1" dirty="0"/>
              <a:t> </a:t>
            </a:r>
            <a:endParaRPr lang="pt-BR" dirty="0"/>
          </a:p>
          <a:p>
            <a:pPr lvl="0" algn="just"/>
            <a:r>
              <a:rPr lang="pt-BR" b="1" dirty="0"/>
              <a:t>Como é agora: </a:t>
            </a:r>
            <a:r>
              <a:rPr lang="pt-BR" dirty="0"/>
              <a:t>todo CEP tem em sua composição os chamados “representantes dos usuários”, os quais têm a visão dos participantes da pesquisa, defendendo os seus interesses (Resolução CNS 240/97, Norma Operacional CNS 001/2013, itens 2.B, 2.B.1). É o laço mais importante do controle social nos Comitês de Ética em Pesquisa. </a:t>
            </a:r>
          </a:p>
          <a:p>
            <a:pPr lvl="0" algn="just"/>
            <a:r>
              <a:rPr lang="pt-BR" b="1" dirty="0"/>
              <a:t>Qual a proposta do PL-200: </a:t>
            </a:r>
            <a:r>
              <a:rPr lang="pt-BR" dirty="0"/>
              <a:t>embora o PL-200 diga que o Comitê de Ética deva ter composição multidisciplinar, o documento ignora completamente a existência dos representantes dos usuários (Art. 2º, incisos VII e VIII, Art. 7º).</a:t>
            </a:r>
          </a:p>
          <a:p>
            <a:pPr lvl="0" algn="just"/>
            <a:r>
              <a:rPr lang="pt-BR" b="1" dirty="0">
                <a:solidFill>
                  <a:srgbClr val="FF0000"/>
                </a:solidFill>
              </a:rPr>
              <a:t>Consequências da aprovação do PL-200: desapareceriam os representantes dos usuários no sistema de análise ética. Tal perda enfraqueceria o controle social da pesquisa no Brasil, com consequentes perdas para o sistema de análise ética. A sociedade é que perderia</a:t>
            </a:r>
            <a:r>
              <a:rPr lang="pt-BR" dirty="0">
                <a:solidFill>
                  <a:srgbClr val="FF0000"/>
                </a:solidFill>
              </a:rPr>
              <a:t>.</a:t>
            </a:r>
          </a:p>
          <a:p>
            <a:r>
              <a:rPr lang="pt-BR" dirty="0"/>
              <a:t> </a:t>
            </a:r>
          </a:p>
        </p:txBody>
      </p:sp>
    </p:spTree>
    <p:extLst>
      <p:ext uri="{BB962C8B-B14F-4D97-AF65-F5344CB8AC3E}">
        <p14:creationId xmlns:p14="http://schemas.microsoft.com/office/powerpoint/2010/main" val="91605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6851"/>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51520" y="764704"/>
            <a:ext cx="8424936" cy="5816977"/>
          </a:xfrm>
          <a:prstGeom prst="rect">
            <a:avLst/>
          </a:prstGeom>
        </p:spPr>
        <p:txBody>
          <a:bodyPr wrap="square">
            <a:spAutoFit/>
          </a:bodyPr>
          <a:lstStyle/>
          <a:p>
            <a:pPr lvl="0" algn="just"/>
            <a:endParaRPr lang="pt-BR" sz="2800" b="1" dirty="0" smtClean="0">
              <a:solidFill>
                <a:srgbClr val="FF0000"/>
              </a:solidFill>
            </a:endParaRPr>
          </a:p>
          <a:p>
            <a:pPr lvl="0" algn="just"/>
            <a:r>
              <a:rPr lang="pt-BR" sz="2800" b="1" dirty="0" smtClean="0">
                <a:solidFill>
                  <a:srgbClr val="FF0000"/>
                </a:solidFill>
              </a:rPr>
              <a:t>Uso </a:t>
            </a:r>
            <a:r>
              <a:rPr lang="pt-BR" sz="2800" b="1" dirty="0">
                <a:solidFill>
                  <a:srgbClr val="FF0000"/>
                </a:solidFill>
              </a:rPr>
              <a:t>indiscriminado do material biológico humano em pesquisa</a:t>
            </a:r>
            <a:endParaRPr lang="pt-BR" sz="2800" dirty="0">
              <a:solidFill>
                <a:srgbClr val="FF0000"/>
              </a:solidFill>
            </a:endParaRPr>
          </a:p>
          <a:p>
            <a:pPr algn="just"/>
            <a:r>
              <a:rPr lang="pt-BR" b="1" dirty="0"/>
              <a:t> </a:t>
            </a:r>
            <a:endParaRPr lang="pt-BR" dirty="0"/>
          </a:p>
          <a:p>
            <a:pPr lvl="0" algn="just"/>
            <a:r>
              <a:rPr lang="pt-BR" b="1" dirty="0"/>
              <a:t>Como é agora: </a:t>
            </a:r>
            <a:r>
              <a:rPr lang="pt-BR" dirty="0"/>
              <a:t>o Brasil tem normas específicas para o uso de material biológico humano em pesquisas: a Resolução CNS 441/11 e a Portaria do Ministério da Saúde 2.201/11. Estas normas estabelecem regras claras para a coleta, armazenamento e uso de material biológico humano em pesquisas. </a:t>
            </a:r>
          </a:p>
          <a:p>
            <a:pPr lvl="0" algn="just"/>
            <a:r>
              <a:rPr lang="pt-BR" b="1" dirty="0"/>
              <a:t>Qual a proposta do PL-200: </a:t>
            </a:r>
            <a:r>
              <a:rPr lang="pt-BR" dirty="0"/>
              <a:t>o uso do material biológico humano passa a ser decidido por critérios dos Comitês de Ética.</a:t>
            </a:r>
            <a:r>
              <a:rPr lang="pt-BR" b="1" dirty="0"/>
              <a:t> </a:t>
            </a:r>
            <a:r>
              <a:rPr lang="pt-BR" dirty="0"/>
              <a:t>Contudo, o PL ignora a existência das normas específicas no país para o uso de material biológico humano em pesquisas (Capítulo VII, Art.30, Art. 31, Art. 32, Art. 33, Art. 34).</a:t>
            </a:r>
          </a:p>
          <a:p>
            <a:pPr lvl="0" algn="just"/>
            <a:r>
              <a:rPr lang="pt-BR" b="1" dirty="0">
                <a:solidFill>
                  <a:srgbClr val="FF0000"/>
                </a:solidFill>
              </a:rPr>
              <a:t>Consequências da aprovação do PL-200: tornaria indiscriminado o uso de material biológico humano em pesquisa no Brasil. Além do mais, o PL não enfatiza a proibição de patenteamento e comercialização de material biológico humano no país (Constituição Federal, Art. 199; Lei nº 9.279/96). Quem sairia perdendo, mais uma vez, é o participante da pesquisa, cujo material biológico cedido poderia ser armazenado e usado de forma indiscriminada e abusiva, como já aconteceu em um passado não muito distante.</a:t>
            </a:r>
          </a:p>
        </p:txBody>
      </p:sp>
    </p:spTree>
    <p:extLst>
      <p:ext uri="{BB962C8B-B14F-4D97-AF65-F5344CB8AC3E}">
        <p14:creationId xmlns:p14="http://schemas.microsoft.com/office/powerpoint/2010/main" val="256527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6851"/>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735219" y="1556792"/>
            <a:ext cx="7866261" cy="3539430"/>
          </a:xfrm>
          <a:prstGeom prst="rect">
            <a:avLst/>
          </a:prstGeom>
        </p:spPr>
        <p:txBody>
          <a:bodyPr wrap="square">
            <a:spAutoFit/>
          </a:bodyPr>
          <a:lstStyle/>
          <a:p>
            <a:pPr lvl="0" algn="just"/>
            <a:r>
              <a:rPr lang="pt-BR" sz="2800" b="1" dirty="0"/>
              <a:t>Portanto, a aprovação do PL-200/2015 seria um retrocesso no processo de análise ética em pesquisa no país. Quem perde é a sociedade, que deixaria de ter o controle social da pesquisa no Brasil; e também os próprios participantes das pesquisas, cujos direitos passariam a ser drasticamente diminuídos, além de ficarem à mercê de experimentos sem a adequada análise ética.</a:t>
            </a:r>
          </a:p>
        </p:txBody>
      </p:sp>
    </p:spTree>
    <p:extLst>
      <p:ext uri="{BB962C8B-B14F-4D97-AF65-F5344CB8AC3E}">
        <p14:creationId xmlns:p14="http://schemas.microsoft.com/office/powerpoint/2010/main" val="250196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6" y="-781050"/>
            <a:ext cx="9334500" cy="842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69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335837" cy="166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46" y="1916832"/>
            <a:ext cx="8496944"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34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2595" y="332656"/>
            <a:ext cx="7632848" cy="2893100"/>
          </a:xfrm>
          <a:prstGeom prst="rect">
            <a:avLst/>
          </a:prstGeom>
        </p:spPr>
        <p:txBody>
          <a:bodyPr wrap="square">
            <a:spAutoFit/>
          </a:bodyPr>
          <a:lstStyle/>
          <a:p>
            <a:pPr algn="ctr"/>
            <a:endParaRPr lang="en-US" sz="2800" b="1" dirty="0" smtClean="0"/>
          </a:p>
          <a:p>
            <a:pPr algn="ctr"/>
            <a:r>
              <a:rPr lang="en-US" sz="2800" b="1" dirty="0" smtClean="0"/>
              <a:t>Procedural violations</a:t>
            </a:r>
            <a:endParaRPr lang="en-US" sz="2800" b="1" dirty="0"/>
          </a:p>
          <a:p>
            <a:pPr algn="just"/>
            <a:r>
              <a:rPr lang="en-US" dirty="0"/>
              <a:t>Since regulations in India were amended in 2005 in a bid to liberalise the conduct of global drug trials, companies have flocked there because of the genetic diversity of the population. However, trials in the country have been plagued by scandal. Government data show that more than </a:t>
            </a:r>
            <a:r>
              <a:rPr lang="en-US" dirty="0" smtClean="0"/>
              <a:t>2.600 </a:t>
            </a:r>
            <a:r>
              <a:rPr lang="en-US" dirty="0"/>
              <a:t>patients participating in clinical trials in India died between 2005 and 2012, and nearly 12,000 suffered serious adverse effects. Of these, 80 deaths and more than 500 serious adverse effects were directly attributed to the drug being trialled.</a:t>
            </a:r>
          </a:p>
        </p:txBody>
      </p:sp>
      <p:sp>
        <p:nvSpPr>
          <p:cNvPr id="3" name="Retângulo 2"/>
          <p:cNvSpPr/>
          <p:nvPr/>
        </p:nvSpPr>
        <p:spPr>
          <a:xfrm>
            <a:off x="761984" y="2996952"/>
            <a:ext cx="7440499" cy="3447098"/>
          </a:xfrm>
          <a:prstGeom prst="rect">
            <a:avLst/>
          </a:prstGeom>
        </p:spPr>
        <p:txBody>
          <a:bodyPr wrap="square">
            <a:spAutoFit/>
          </a:bodyPr>
          <a:lstStyle/>
          <a:p>
            <a:pPr algn="ctr"/>
            <a:endParaRPr lang="pt-BR" sz="2800" b="1" dirty="0" smtClean="0"/>
          </a:p>
          <a:p>
            <a:pPr algn="ctr"/>
            <a:r>
              <a:rPr lang="pt-BR" sz="2800" b="1" dirty="0" smtClean="0"/>
              <a:t>Violações Processuais</a:t>
            </a:r>
            <a:endParaRPr lang="pt-BR" sz="2800" b="1" dirty="0"/>
          </a:p>
          <a:p>
            <a:pPr algn="just"/>
            <a:r>
              <a:rPr lang="pt-BR" b="1" dirty="0" smtClean="0">
                <a:solidFill>
                  <a:srgbClr val="FF0000"/>
                </a:solidFill>
              </a:rPr>
              <a:t>Desde que a regulamentação </a:t>
            </a:r>
            <a:r>
              <a:rPr lang="pt-BR" b="1" dirty="0">
                <a:solidFill>
                  <a:srgbClr val="FF0000"/>
                </a:solidFill>
              </a:rPr>
              <a:t>na Índia </a:t>
            </a:r>
            <a:r>
              <a:rPr lang="pt-BR" b="1" dirty="0" smtClean="0">
                <a:solidFill>
                  <a:srgbClr val="FF0000"/>
                </a:solidFill>
              </a:rPr>
              <a:t>foi alterada </a:t>
            </a:r>
            <a:r>
              <a:rPr lang="pt-BR" b="1" dirty="0">
                <a:solidFill>
                  <a:srgbClr val="FF0000"/>
                </a:solidFill>
              </a:rPr>
              <a:t>em 2005 em uma tentativa de </a:t>
            </a:r>
            <a:r>
              <a:rPr lang="pt-BR" b="1" dirty="0" smtClean="0">
                <a:solidFill>
                  <a:srgbClr val="FF0000"/>
                </a:solidFill>
              </a:rPr>
              <a:t>liberar </a:t>
            </a:r>
            <a:r>
              <a:rPr lang="pt-BR" b="1" dirty="0">
                <a:solidFill>
                  <a:srgbClr val="FF0000"/>
                </a:solidFill>
              </a:rPr>
              <a:t>a realização de ensaios </a:t>
            </a:r>
            <a:r>
              <a:rPr lang="pt-BR" b="1" dirty="0" smtClean="0">
                <a:solidFill>
                  <a:srgbClr val="FF0000"/>
                </a:solidFill>
              </a:rPr>
              <a:t>clínicos </a:t>
            </a:r>
            <a:r>
              <a:rPr lang="pt-BR" b="1" dirty="0">
                <a:solidFill>
                  <a:srgbClr val="FF0000"/>
                </a:solidFill>
              </a:rPr>
              <a:t>de </a:t>
            </a:r>
            <a:r>
              <a:rPr lang="pt-BR" b="1" dirty="0" smtClean="0">
                <a:solidFill>
                  <a:srgbClr val="FF0000"/>
                </a:solidFill>
              </a:rPr>
              <a:t>drogas, </a:t>
            </a:r>
            <a:r>
              <a:rPr lang="pt-BR" b="1" dirty="0">
                <a:solidFill>
                  <a:srgbClr val="FF0000"/>
                </a:solidFill>
              </a:rPr>
              <a:t>as empresas têm se </a:t>
            </a:r>
            <a:r>
              <a:rPr lang="pt-BR" b="1" dirty="0" smtClean="0">
                <a:solidFill>
                  <a:srgbClr val="FF0000"/>
                </a:solidFill>
              </a:rPr>
              <a:t>direcionado para lá devido à diversidade </a:t>
            </a:r>
            <a:r>
              <a:rPr lang="pt-BR" b="1" dirty="0">
                <a:solidFill>
                  <a:srgbClr val="FF0000"/>
                </a:solidFill>
              </a:rPr>
              <a:t>genética da população . No entanto, </a:t>
            </a:r>
            <a:r>
              <a:rPr lang="pt-BR" b="1" dirty="0" smtClean="0">
                <a:solidFill>
                  <a:srgbClr val="FF0000"/>
                </a:solidFill>
              </a:rPr>
              <a:t>os ensaios </a:t>
            </a:r>
            <a:r>
              <a:rPr lang="pt-BR" b="1" dirty="0">
                <a:solidFill>
                  <a:srgbClr val="FF0000"/>
                </a:solidFill>
              </a:rPr>
              <a:t>no país têm sido </a:t>
            </a:r>
            <a:r>
              <a:rPr lang="pt-BR" b="1" dirty="0" smtClean="0">
                <a:solidFill>
                  <a:srgbClr val="FF0000"/>
                </a:solidFill>
              </a:rPr>
              <a:t>envolvidos em escândalos. </a:t>
            </a:r>
            <a:r>
              <a:rPr lang="pt-BR" b="1" dirty="0">
                <a:solidFill>
                  <a:srgbClr val="FF0000"/>
                </a:solidFill>
              </a:rPr>
              <a:t>Dados do governo mostram que mais de 2.600 pacientes que </a:t>
            </a:r>
            <a:r>
              <a:rPr lang="pt-BR" b="1" dirty="0" smtClean="0">
                <a:solidFill>
                  <a:srgbClr val="FF0000"/>
                </a:solidFill>
              </a:rPr>
              <a:t>participaram de ensaios </a:t>
            </a:r>
            <a:r>
              <a:rPr lang="pt-BR" b="1" dirty="0">
                <a:solidFill>
                  <a:srgbClr val="FF0000"/>
                </a:solidFill>
              </a:rPr>
              <a:t>clínicos na Índia morreram </a:t>
            </a:r>
            <a:r>
              <a:rPr lang="pt-BR" b="1" dirty="0" smtClean="0">
                <a:solidFill>
                  <a:srgbClr val="FF0000"/>
                </a:solidFill>
              </a:rPr>
              <a:t>no período entre </a:t>
            </a:r>
            <a:r>
              <a:rPr lang="pt-BR" b="1" dirty="0">
                <a:solidFill>
                  <a:srgbClr val="FF0000"/>
                </a:solidFill>
              </a:rPr>
              <a:t>2005 e 2012, e quase 12 mil sofreram efeitos adversos </a:t>
            </a:r>
            <a:r>
              <a:rPr lang="pt-BR" b="1" dirty="0" smtClean="0">
                <a:solidFill>
                  <a:srgbClr val="FF0000"/>
                </a:solidFill>
              </a:rPr>
              <a:t>sérios. </a:t>
            </a:r>
            <a:r>
              <a:rPr lang="pt-BR" b="1" dirty="0">
                <a:solidFill>
                  <a:srgbClr val="FF0000"/>
                </a:solidFill>
              </a:rPr>
              <a:t>Destes, 80 mortes e mais de 500 efeitos adversos </a:t>
            </a:r>
            <a:r>
              <a:rPr lang="pt-BR" b="1" dirty="0" smtClean="0">
                <a:solidFill>
                  <a:srgbClr val="FF0000"/>
                </a:solidFill>
              </a:rPr>
              <a:t>sérios </a:t>
            </a:r>
            <a:r>
              <a:rPr lang="pt-BR" b="1" dirty="0">
                <a:solidFill>
                  <a:srgbClr val="FF0000"/>
                </a:solidFill>
              </a:rPr>
              <a:t>foram </a:t>
            </a:r>
            <a:r>
              <a:rPr lang="pt-BR" b="1" dirty="0" smtClean="0">
                <a:solidFill>
                  <a:srgbClr val="FF0000"/>
                </a:solidFill>
              </a:rPr>
              <a:t>diretamente </a:t>
            </a:r>
            <a:r>
              <a:rPr lang="pt-BR" b="1" dirty="0">
                <a:solidFill>
                  <a:srgbClr val="FF0000"/>
                </a:solidFill>
              </a:rPr>
              <a:t>atribuídos à droga que está sendo testada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22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0014"/>
            <a:ext cx="8765953" cy="586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63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9718" y="476672"/>
            <a:ext cx="9144000" cy="7063472"/>
          </a:xfrm>
          <a:prstGeom prst="rect">
            <a:avLst/>
          </a:prstGeom>
        </p:spPr>
        <p:txBody>
          <a:bodyPr wrap="square">
            <a:spAutoFit/>
          </a:bodyPr>
          <a:lstStyle/>
          <a:p>
            <a:pPr algn="just"/>
            <a:endParaRPr lang="pt-BR" sz="1600" dirty="0" smtClean="0"/>
          </a:p>
          <a:p>
            <a:pPr algn="just"/>
            <a:endParaRPr lang="pt-BR" sz="1600" dirty="0"/>
          </a:p>
          <a:p>
            <a:pPr algn="just"/>
            <a:r>
              <a:rPr lang="pt-BR" sz="1600" dirty="0"/>
              <a:t> </a:t>
            </a:r>
            <a:endParaRPr lang="pt-BR" b="1" dirty="0" smtClean="0"/>
          </a:p>
          <a:p>
            <a:pPr algn="just"/>
            <a:r>
              <a:rPr lang="pt-BR" dirty="0" smtClean="0">
                <a:solidFill>
                  <a:srgbClr val="000000"/>
                </a:solidFill>
                <a:ea typeface="Times New Roman"/>
                <a:cs typeface="Arial"/>
              </a:rPr>
              <a:t>“</a:t>
            </a:r>
            <a:r>
              <a:rPr lang="pt-BR" b="1" dirty="0" smtClean="0">
                <a:solidFill>
                  <a:srgbClr val="000000"/>
                </a:solidFill>
                <a:ea typeface="Times New Roman"/>
                <a:cs typeface="Arial"/>
              </a:rPr>
              <a:t>O Setor Público e </a:t>
            </a:r>
            <a:r>
              <a:rPr lang="pt-BR" b="1" dirty="0">
                <a:solidFill>
                  <a:srgbClr val="000000"/>
                </a:solidFill>
                <a:ea typeface="Times New Roman"/>
                <a:cs typeface="Arial"/>
              </a:rPr>
              <a:t>particularmente o Supremo Tribunal da Índia </a:t>
            </a:r>
            <a:r>
              <a:rPr lang="pt-BR" b="1" dirty="0" smtClean="0">
                <a:solidFill>
                  <a:srgbClr val="000000"/>
                </a:solidFill>
                <a:ea typeface="Times New Roman"/>
                <a:cs typeface="Arial"/>
              </a:rPr>
              <a:t>tem </a:t>
            </a:r>
            <a:r>
              <a:rPr lang="pt-BR" b="1" dirty="0">
                <a:solidFill>
                  <a:srgbClr val="000000"/>
                </a:solidFill>
                <a:ea typeface="Times New Roman"/>
                <a:cs typeface="Arial"/>
              </a:rPr>
              <a:t>tomado uma posição firme contra as empresas farmacêuticas internacionais nos últimos meses, (...) Além disso, as mortes de adolescentes em testes de vacinas contra HPV criou outro debate ético sobre se estes ensaios deveriam ter sido autorizados a ter lugar e se os procedimentos foram meticulosamente seguidos para garantir a segurança dos seres humanos. Recentemente, em um comunicado emitido pelo Ministério da Saúde e Bem-Estar Familiar, </a:t>
            </a:r>
            <a:r>
              <a:rPr lang="pt-BR" b="1" dirty="0">
                <a:solidFill>
                  <a:srgbClr val="FF0000"/>
                </a:solidFill>
                <a:ea typeface="Times New Roman"/>
                <a:cs typeface="Arial"/>
              </a:rPr>
              <a:t>o Secretário da Saúde afirmou que nos últimos sete anos 57.303 seres humanos foram incluídos em ensaios clínicos de 475 novos medicamentos, 39.022 participantes concluíram os ensaios, e 11.972 eventos adversos graves (excluindo óbitos) foram relatados; 2644 mortes foram relatadas, sendo que 80 podem ser atribuídas a fármacos de ensaio.</a:t>
            </a:r>
            <a:r>
              <a:rPr lang="pt-BR" b="1" dirty="0">
                <a:solidFill>
                  <a:srgbClr val="000000"/>
                </a:solidFill>
                <a:ea typeface="Times New Roman"/>
                <a:cs typeface="Arial"/>
              </a:rPr>
              <a:t> Estes números podem ser apenas a ponta do Iceberg. As questões éticas subjacentes à pesquisa clínica na Índia são muito complexas e raramente tem sido discutido na literatura</a:t>
            </a:r>
            <a:r>
              <a:rPr lang="pt-BR" b="1" dirty="0" smtClean="0">
                <a:solidFill>
                  <a:srgbClr val="000000"/>
                </a:solidFill>
                <a:ea typeface="Times New Roman"/>
                <a:cs typeface="Arial"/>
              </a:rPr>
              <a:t>.”</a:t>
            </a:r>
            <a:endParaRPr lang="pt-BR" b="1" dirty="0"/>
          </a:p>
          <a:p>
            <a:pPr algn="just">
              <a:lnSpc>
                <a:spcPct val="150000"/>
              </a:lnSpc>
            </a:pPr>
            <a:endParaRPr lang="pt-BR" b="1" dirty="0" smtClean="0"/>
          </a:p>
          <a:p>
            <a:pPr algn="just">
              <a:lnSpc>
                <a:spcPct val="150000"/>
              </a:lnSpc>
            </a:pPr>
            <a:endParaRPr lang="pt-BR" b="1" dirty="0"/>
          </a:p>
          <a:p>
            <a:pPr algn="just">
              <a:lnSpc>
                <a:spcPct val="150000"/>
              </a:lnSpc>
            </a:pPr>
            <a:endParaRPr lang="pt-BR" b="1" dirty="0" smtClean="0"/>
          </a:p>
          <a:p>
            <a:pPr algn="just">
              <a:lnSpc>
                <a:spcPct val="150000"/>
              </a:lnSpc>
            </a:pPr>
            <a:endParaRPr lang="pt-BR" b="1" dirty="0"/>
          </a:p>
          <a:p>
            <a:pPr algn="just">
              <a:lnSpc>
                <a:spcPct val="150000"/>
              </a:lnSpc>
            </a:pPr>
            <a:endParaRPr lang="pt-BR" b="1" dirty="0" smtClean="0"/>
          </a:p>
          <a:p>
            <a:pPr algn="just">
              <a:lnSpc>
                <a:spcPct val="150000"/>
              </a:lnSpc>
            </a:pPr>
            <a:r>
              <a:rPr lang="pt-BR" dirty="0"/>
              <a:t> </a:t>
            </a:r>
          </a:p>
          <a:p>
            <a:pPr algn="just">
              <a:lnSpc>
                <a:spcPct val="150000"/>
              </a:lnSpc>
            </a:pPr>
            <a:endParaRPr lang="pt-BR"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47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6798" y="1268760"/>
            <a:ext cx="8856984" cy="3554819"/>
          </a:xfrm>
          <a:prstGeom prst="rect">
            <a:avLst/>
          </a:prstGeom>
        </p:spPr>
        <p:txBody>
          <a:bodyPr wrap="square">
            <a:spAutoFit/>
          </a:bodyPr>
          <a:lstStyle/>
          <a:p>
            <a:pPr lvl="0" algn="just">
              <a:lnSpc>
                <a:spcPct val="150000"/>
              </a:lnSpc>
            </a:pPr>
            <a:endParaRPr lang="pt-BR" b="1" dirty="0" smtClean="0">
              <a:solidFill>
                <a:prstClr val="black"/>
              </a:solidFill>
            </a:endParaRPr>
          </a:p>
          <a:p>
            <a:pPr lvl="0" algn="just"/>
            <a:endParaRPr lang="pt-BR" b="1" dirty="0" smtClean="0">
              <a:solidFill>
                <a:prstClr val="black"/>
              </a:solidFill>
            </a:endParaRPr>
          </a:p>
          <a:p>
            <a:pPr lvl="0" algn="just"/>
            <a:r>
              <a:rPr lang="pt-BR" b="1" dirty="0" smtClean="0">
                <a:solidFill>
                  <a:prstClr val="black"/>
                </a:solidFill>
              </a:rPr>
              <a:t>Os </a:t>
            </a:r>
            <a:r>
              <a:rPr lang="pt-BR" b="1" dirty="0">
                <a:solidFill>
                  <a:prstClr val="black"/>
                </a:solidFill>
              </a:rPr>
              <a:t>pais dessas meninas não estavam se quer cientes de que elas eram parte da pesquisa e de que estavam recebendo uma vacina experimental. </a:t>
            </a:r>
            <a:r>
              <a:rPr lang="pt-BR" b="1" dirty="0">
                <a:solidFill>
                  <a:srgbClr val="FF0000"/>
                </a:solidFill>
              </a:rPr>
              <a:t>Talvez os IEC pensassem que a vacinação, por ser parte de um ensaio clínico de fase IV não era um risco substancial e que</a:t>
            </a:r>
            <a:r>
              <a:rPr lang="pt-BR" b="1" dirty="0">
                <a:solidFill>
                  <a:prstClr val="black"/>
                </a:solidFill>
              </a:rPr>
              <a:t> </a:t>
            </a:r>
            <a:r>
              <a:rPr lang="pt-BR" b="1" dirty="0">
                <a:solidFill>
                  <a:srgbClr val="FF0000"/>
                </a:solidFill>
              </a:rPr>
              <a:t>era, portanto, suficiente obter o consentimento do dono da pousada, em vez de entrar em contato com os pais das meninas, que poderiam ser analfabetos e, portanto, incapazes de compreender a natureza da pesquisa.</a:t>
            </a:r>
            <a:r>
              <a:rPr lang="pt-BR" b="1" dirty="0">
                <a:solidFill>
                  <a:prstClr val="black"/>
                </a:solidFill>
              </a:rPr>
              <a:t> Ou talvez eles tenham pensado que se aproximar aos pais pedindo consentimento para a vacina contra HPV podia ser culturalmente inadequado e problemático já que implicava a atividade sexual entre as adolescentes (e mulheres), o que é um assunto tabu na Índia, o que significaria que os pais não estariam dispostos a dar tal consentimento.</a:t>
            </a:r>
          </a:p>
        </p:txBody>
      </p:sp>
      <p:sp>
        <p:nvSpPr>
          <p:cNvPr id="3" name="CaixaDeTexto 2"/>
          <p:cNvSpPr txBox="1"/>
          <p:nvPr/>
        </p:nvSpPr>
        <p:spPr>
          <a:xfrm>
            <a:off x="2477313" y="745540"/>
            <a:ext cx="4215953" cy="954107"/>
          </a:xfrm>
          <a:prstGeom prst="rect">
            <a:avLst/>
          </a:prstGeom>
          <a:noFill/>
        </p:spPr>
        <p:txBody>
          <a:bodyPr wrap="square" rtlCol="0">
            <a:spAutoFit/>
          </a:bodyPr>
          <a:lstStyle/>
          <a:p>
            <a:pPr algn="ctr"/>
            <a:endParaRPr lang="pt-BR" sz="2800" b="1" dirty="0" smtClean="0">
              <a:solidFill>
                <a:srgbClr val="FF0000"/>
              </a:solidFill>
            </a:endParaRPr>
          </a:p>
          <a:p>
            <a:pPr algn="ctr"/>
            <a:r>
              <a:rPr lang="pt-BR" sz="2800" b="1" dirty="0" smtClean="0">
                <a:solidFill>
                  <a:srgbClr val="FF0000"/>
                </a:solidFill>
              </a:rPr>
              <a:t>ESTUDO CLÍNICO - FASE IV</a:t>
            </a:r>
            <a:endParaRPr lang="pt-BR" sz="2800" b="1"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10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pt-BR" sz="2800" b="1" dirty="0" smtClean="0">
                <a:solidFill>
                  <a:prstClr val="black"/>
                </a:solidFill>
              </a:rPr>
              <a:t/>
            </a:r>
            <a:br>
              <a:rPr lang="pt-BR" sz="2800" b="1" dirty="0" smtClean="0">
                <a:solidFill>
                  <a:prstClr val="black"/>
                </a:solidFill>
              </a:rPr>
            </a:br>
            <a:r>
              <a:rPr lang="pt-BR" sz="2800" b="1" dirty="0">
                <a:solidFill>
                  <a:prstClr val="black"/>
                </a:solidFill>
              </a:rPr>
              <a:t/>
            </a:r>
            <a:br>
              <a:rPr lang="pt-BR" sz="2800" b="1" dirty="0">
                <a:solidFill>
                  <a:prstClr val="black"/>
                </a:solidFill>
              </a:rPr>
            </a:br>
            <a:r>
              <a:rPr lang="pt-BR" sz="2800" b="1" dirty="0" smtClean="0">
                <a:solidFill>
                  <a:prstClr val="black"/>
                </a:solidFill>
              </a:rPr>
              <a:t/>
            </a:r>
            <a:br>
              <a:rPr lang="pt-BR" sz="2800" b="1" dirty="0" smtClean="0">
                <a:solidFill>
                  <a:prstClr val="black"/>
                </a:solidFill>
              </a:rPr>
            </a:br>
            <a:r>
              <a:rPr lang="pt-BR" sz="2200" b="1" dirty="0">
                <a:solidFill>
                  <a:prstClr val="black"/>
                </a:solidFill>
              </a:rPr>
              <a:t/>
            </a:r>
            <a:br>
              <a:rPr lang="pt-BR" sz="2200" b="1" dirty="0">
                <a:solidFill>
                  <a:prstClr val="black"/>
                </a:solidFill>
              </a:rPr>
            </a:br>
            <a:r>
              <a:rPr lang="pt-BR" sz="2200" b="1" dirty="0" smtClean="0">
                <a:solidFill>
                  <a:prstClr val="black"/>
                </a:solidFill>
              </a:rPr>
              <a:t>Ministério </a:t>
            </a:r>
            <a:r>
              <a:rPr lang="pt-BR" sz="2200" b="1" dirty="0">
                <a:solidFill>
                  <a:prstClr val="black"/>
                </a:solidFill>
              </a:rPr>
              <a:t>da Saúde/MS </a:t>
            </a:r>
            <a:br>
              <a:rPr lang="pt-BR" sz="2200" b="1" dirty="0">
                <a:solidFill>
                  <a:prstClr val="black"/>
                </a:solidFill>
              </a:rPr>
            </a:br>
            <a:r>
              <a:rPr lang="pt-BR" sz="2200" b="1" dirty="0">
                <a:solidFill>
                  <a:prstClr val="black"/>
                </a:solidFill>
              </a:rPr>
              <a:t>   Conselho Nacional de Saúde/CNS</a:t>
            </a:r>
            <a:br>
              <a:rPr lang="pt-BR" sz="2200" b="1" dirty="0">
                <a:solidFill>
                  <a:prstClr val="black"/>
                </a:solidFill>
              </a:rPr>
            </a:br>
            <a:r>
              <a:rPr lang="pt-BR" sz="2200" b="1" dirty="0">
                <a:solidFill>
                  <a:prstClr val="black"/>
                </a:solidFill>
              </a:rPr>
              <a:t>             Comissão Nacional de Ética em Pesquisa/Conep</a:t>
            </a:r>
            <a:r>
              <a:rPr lang="pt-BR" sz="2400" b="1" dirty="0">
                <a:solidFill>
                  <a:prstClr val="black"/>
                </a:solidFill>
              </a:rPr>
              <a:t/>
            </a:r>
            <a:br>
              <a:rPr lang="pt-BR" sz="2400" b="1" dirty="0">
                <a:solidFill>
                  <a:prstClr val="black"/>
                </a:solidFill>
              </a:rPr>
            </a:br>
            <a:endParaRPr lang="pt-BR" dirty="0"/>
          </a:p>
        </p:txBody>
      </p:sp>
      <p:sp>
        <p:nvSpPr>
          <p:cNvPr id="3" name="Espaço Reservado para Conteúdo 2"/>
          <p:cNvSpPr>
            <a:spLocks noGrp="1"/>
          </p:cNvSpPr>
          <p:nvPr>
            <p:ph idx="1"/>
          </p:nvPr>
        </p:nvSpPr>
        <p:spPr>
          <a:xfrm>
            <a:off x="323528" y="2564904"/>
            <a:ext cx="8712968" cy="3561259"/>
          </a:xfrm>
        </p:spPr>
        <p:txBody>
          <a:bodyPr/>
          <a:lstStyle/>
          <a:p>
            <a:pPr marL="0" lvl="0" indent="0" algn="ctr">
              <a:spcBef>
                <a:spcPts val="0"/>
              </a:spcBef>
              <a:buNone/>
            </a:pPr>
            <a:endParaRPr lang="pt-BR" sz="2800" b="1" dirty="0">
              <a:solidFill>
                <a:prstClr val="black"/>
              </a:solidFill>
            </a:endParaRPr>
          </a:p>
          <a:p>
            <a:pPr marL="0" lvl="0" indent="0" algn="ctr">
              <a:spcBef>
                <a:spcPts val="0"/>
              </a:spcBef>
              <a:buNone/>
            </a:pPr>
            <a:endParaRPr lang="pt-BR" sz="2400" b="1" dirty="0" smtClean="0">
              <a:solidFill>
                <a:prstClr val="black"/>
              </a:solidFill>
            </a:endParaRPr>
          </a:p>
          <a:p>
            <a:pPr marL="0" lvl="0" indent="0" algn="ctr">
              <a:spcBef>
                <a:spcPts val="0"/>
              </a:spcBef>
              <a:buNone/>
            </a:pPr>
            <a:r>
              <a:rPr lang="pt-BR" sz="2400" b="1" dirty="0" smtClean="0">
                <a:solidFill>
                  <a:prstClr val="black"/>
                </a:solidFill>
              </a:rPr>
              <a:t>Audiência Pública destinada a instrução  do PL 200 de 2015</a:t>
            </a:r>
            <a:endParaRPr lang="pt-BR" sz="2000" b="1" dirty="0" smtClean="0">
              <a:solidFill>
                <a:prstClr val="black"/>
              </a:solidFill>
            </a:endParaRPr>
          </a:p>
          <a:p>
            <a:pPr marL="0" lvl="0" indent="0" algn="ctr">
              <a:spcBef>
                <a:spcPts val="0"/>
              </a:spcBef>
              <a:buNone/>
            </a:pPr>
            <a:r>
              <a:rPr lang="pt-BR" sz="1800" b="1" dirty="0" smtClean="0">
                <a:solidFill>
                  <a:prstClr val="black"/>
                </a:solidFill>
              </a:rPr>
              <a:t>Comissão de Ciência, </a:t>
            </a:r>
            <a:r>
              <a:rPr lang="pt-BR" sz="1800" b="1" dirty="0">
                <a:solidFill>
                  <a:prstClr val="black"/>
                </a:solidFill>
              </a:rPr>
              <a:t>Tecnologia, Inovação, Comunicação e </a:t>
            </a:r>
            <a:r>
              <a:rPr lang="pt-BR" sz="1800" b="1" dirty="0" smtClean="0">
                <a:solidFill>
                  <a:prstClr val="black"/>
                </a:solidFill>
              </a:rPr>
              <a:t>Informática do Senado Federal</a:t>
            </a:r>
          </a:p>
          <a:p>
            <a:pPr marL="0" lvl="0" indent="0" algn="ctr">
              <a:spcBef>
                <a:spcPts val="0"/>
              </a:spcBef>
              <a:buNone/>
            </a:pPr>
            <a:endParaRPr lang="pt-BR" sz="2000" b="1" dirty="0" smtClean="0">
              <a:solidFill>
                <a:prstClr val="black"/>
              </a:solidFill>
            </a:endParaRPr>
          </a:p>
          <a:p>
            <a:pPr marL="0" lvl="0" indent="0" algn="ctr">
              <a:spcBef>
                <a:spcPts val="0"/>
              </a:spcBef>
              <a:buNone/>
            </a:pPr>
            <a:endParaRPr lang="pt-BR" sz="2000" b="1" dirty="0" smtClean="0">
              <a:solidFill>
                <a:prstClr val="black"/>
              </a:solidFill>
            </a:endParaRPr>
          </a:p>
          <a:p>
            <a:pPr marL="0" lvl="0" indent="0" algn="ctr">
              <a:spcBef>
                <a:spcPts val="0"/>
              </a:spcBef>
              <a:buNone/>
            </a:pPr>
            <a:endParaRPr lang="pt-BR" sz="2000" b="1" dirty="0">
              <a:solidFill>
                <a:prstClr val="black"/>
              </a:solidFill>
            </a:endParaRPr>
          </a:p>
          <a:p>
            <a:pPr marL="0" lvl="0" indent="0" algn="ctr">
              <a:spcBef>
                <a:spcPts val="0"/>
              </a:spcBef>
              <a:buNone/>
            </a:pPr>
            <a:endParaRPr lang="pt-BR" sz="2000" b="1" dirty="0" smtClean="0">
              <a:solidFill>
                <a:prstClr val="black"/>
              </a:solidFill>
            </a:endParaRPr>
          </a:p>
          <a:p>
            <a:pPr marL="0" lvl="0" indent="0" algn="ctr">
              <a:spcBef>
                <a:spcPts val="0"/>
              </a:spcBef>
              <a:buNone/>
            </a:pPr>
            <a:endParaRPr lang="pt-BR" sz="2000" b="1" dirty="0">
              <a:solidFill>
                <a:prstClr val="black"/>
              </a:solidFill>
            </a:endParaRPr>
          </a:p>
          <a:p>
            <a:pPr marL="0" lvl="0" indent="0" algn="ctr">
              <a:spcBef>
                <a:spcPts val="0"/>
              </a:spcBef>
              <a:buNone/>
            </a:pPr>
            <a:r>
              <a:rPr lang="pt-BR" sz="1800" b="1" dirty="0" smtClean="0">
                <a:solidFill>
                  <a:prstClr val="black"/>
                </a:solidFill>
              </a:rPr>
              <a:t> </a:t>
            </a:r>
            <a:r>
              <a:rPr lang="pt-BR" sz="1800" b="1" dirty="0">
                <a:solidFill>
                  <a:prstClr val="black"/>
                </a:solidFill>
              </a:rPr>
              <a:t>Novembro/2015</a:t>
            </a:r>
            <a:endParaRPr lang="pt-BR" sz="1800" b="1" dirty="0" smtClean="0">
              <a:solidFill>
                <a:prstClr val="black"/>
              </a:solidFill>
            </a:endParaRPr>
          </a:p>
        </p:txBody>
      </p:sp>
    </p:spTree>
    <p:extLst>
      <p:ext uri="{BB962C8B-B14F-4D97-AF65-F5344CB8AC3E}">
        <p14:creationId xmlns:p14="http://schemas.microsoft.com/office/powerpoint/2010/main" val="368282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611" y="836712"/>
            <a:ext cx="8784976" cy="4247317"/>
          </a:xfrm>
          <a:prstGeom prst="rect">
            <a:avLst/>
          </a:prstGeom>
        </p:spPr>
        <p:txBody>
          <a:bodyPr wrap="square">
            <a:spAutoFit/>
          </a:bodyPr>
          <a:lstStyle/>
          <a:p>
            <a:r>
              <a:rPr lang="en-US" dirty="0"/>
              <a:t>Título: </a:t>
            </a:r>
            <a:r>
              <a:rPr lang="pt-BR" dirty="0"/>
              <a:t>370 die in clinical trials in 2 years, kin of only 21 get compensation</a:t>
            </a:r>
          </a:p>
          <a:p>
            <a:endParaRPr lang="pt-BR" dirty="0">
              <a:hlinkClick r:id="rId2"/>
            </a:endParaRPr>
          </a:p>
          <a:p>
            <a:r>
              <a:rPr lang="pt-BR" dirty="0" smtClean="0">
                <a:hlinkClick r:id="rId2"/>
              </a:rPr>
              <a:t>http</a:t>
            </a:r>
            <a:r>
              <a:rPr lang="pt-BR" dirty="0">
                <a:hlinkClick r:id="rId2"/>
              </a:rPr>
              <a:t>://</a:t>
            </a:r>
            <a:r>
              <a:rPr lang="pt-BR" dirty="0" smtClean="0">
                <a:hlinkClick r:id="rId2"/>
              </a:rPr>
              <a:t>timesofindia.indiatimes.com/india/370-die-in-clinical-trials-in-2-years-kin-of-only-21-get-compensation/articleshow/45516891.cms</a:t>
            </a:r>
            <a:endParaRPr lang="pt-BR" dirty="0" smtClean="0"/>
          </a:p>
          <a:p>
            <a:endParaRPr lang="pt-BR" dirty="0" smtClean="0"/>
          </a:p>
          <a:p>
            <a:r>
              <a:rPr lang="en-US" dirty="0" smtClean="0"/>
              <a:t>Título</a:t>
            </a:r>
            <a:r>
              <a:rPr lang="en-US" dirty="0"/>
              <a:t>: Clinical research: Regulatory uncertainty hits drug trials in India</a:t>
            </a:r>
            <a:endParaRPr lang="pt-BR" dirty="0"/>
          </a:p>
          <a:p>
            <a:endParaRPr lang="pt-BR" dirty="0"/>
          </a:p>
          <a:p>
            <a:r>
              <a:rPr lang="pt-BR" u="sng" dirty="0">
                <a:hlinkClick r:id="rId3"/>
              </a:rPr>
              <a:t>http://www.pharmaceutical-journal.com/news-and-analysis/features/clinical-research-regulatory-uncertainty-hits-drug-trials-in-india/20068063.article</a:t>
            </a:r>
            <a:endParaRPr lang="pt-BR" dirty="0"/>
          </a:p>
          <a:p>
            <a:r>
              <a:rPr lang="pt-BR" dirty="0"/>
              <a:t> </a:t>
            </a:r>
          </a:p>
          <a:p>
            <a:r>
              <a:rPr lang="en-US" dirty="0" smtClean="0"/>
              <a:t>Título: Not fit for purpose: The Ethical  Guidelines of The Indian Council of Medical Research</a:t>
            </a:r>
          </a:p>
          <a:p>
            <a:endParaRPr lang="en-US" dirty="0" smtClean="0"/>
          </a:p>
          <a:p>
            <a:r>
              <a:rPr lang="pt-BR" u="sng" dirty="0">
                <a:hlinkClick r:id="rId4"/>
              </a:rPr>
              <a:t>http://onlinelibrary.wiley.com/doi/10.1111/dewb.12079/abstract</a:t>
            </a:r>
            <a:endParaRPr lang="pt-BR" dirty="0"/>
          </a:p>
          <a:p>
            <a:endParaRPr lang="en-US" dirty="0"/>
          </a:p>
          <a:p>
            <a:endParaRPr lang="en-US" dirty="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30189" y="5842138"/>
            <a:ext cx="9145016" cy="646331"/>
          </a:xfrm>
          <a:prstGeom prst="rect">
            <a:avLst/>
          </a:prstGeom>
        </p:spPr>
        <p:txBody>
          <a:bodyPr wrap="square">
            <a:spAutoFit/>
          </a:bodyPr>
          <a:lstStyle/>
          <a:p>
            <a:r>
              <a:rPr lang="pt-BR" dirty="0">
                <a:hlinkClick r:id="rId6"/>
              </a:rPr>
              <a:t>http://</a:t>
            </a:r>
            <a:r>
              <a:rPr lang="pt-BR" dirty="0" smtClean="0">
                <a:hlinkClick r:id="rId6"/>
              </a:rPr>
              <a:t>conselho.saude.gov.br/Web_comissoes/conep/aquivos/Analise-tecnica-Lei200-2015.pdf</a:t>
            </a:r>
            <a:endParaRPr lang="pt-BR" dirty="0" smtClean="0"/>
          </a:p>
          <a:p>
            <a:endParaRPr lang="pt-BR" dirty="0"/>
          </a:p>
        </p:txBody>
      </p:sp>
      <p:sp>
        <p:nvSpPr>
          <p:cNvPr id="5" name="Retângulo 4"/>
          <p:cNvSpPr/>
          <p:nvPr/>
        </p:nvSpPr>
        <p:spPr>
          <a:xfrm>
            <a:off x="142029" y="5453583"/>
            <a:ext cx="10045116" cy="369332"/>
          </a:xfrm>
          <a:prstGeom prst="rect">
            <a:avLst/>
          </a:prstGeom>
        </p:spPr>
        <p:txBody>
          <a:bodyPr wrap="square">
            <a:spAutoFit/>
          </a:bodyPr>
          <a:lstStyle/>
          <a:p>
            <a:r>
              <a:rPr lang="pt-BR" dirty="0"/>
              <a:t>Análise técnica da Comissão Nacional de Ética em Pesquisa sobre o Projeto de Lei nº 200/2015</a:t>
            </a:r>
          </a:p>
        </p:txBody>
      </p:sp>
      <p:sp>
        <p:nvSpPr>
          <p:cNvPr id="6" name="CaixaDeTexto 5"/>
          <p:cNvSpPr txBox="1"/>
          <p:nvPr/>
        </p:nvSpPr>
        <p:spPr>
          <a:xfrm>
            <a:off x="3203848" y="188640"/>
            <a:ext cx="2154692" cy="523220"/>
          </a:xfrm>
          <a:prstGeom prst="rect">
            <a:avLst/>
          </a:prstGeom>
          <a:noFill/>
        </p:spPr>
        <p:txBody>
          <a:bodyPr wrap="none" rtlCol="0">
            <a:spAutoFit/>
          </a:bodyPr>
          <a:lstStyle/>
          <a:p>
            <a:r>
              <a:rPr lang="pt-BR" sz="2800" b="1" dirty="0" smtClean="0"/>
              <a:t>Links  Artigos</a:t>
            </a:r>
            <a:endParaRPr lang="pt-BR" sz="2800" b="1" dirty="0"/>
          </a:p>
        </p:txBody>
      </p:sp>
      <p:sp>
        <p:nvSpPr>
          <p:cNvPr id="7" name="CaixaDeTexto 6"/>
          <p:cNvSpPr txBox="1"/>
          <p:nvPr/>
        </p:nvSpPr>
        <p:spPr>
          <a:xfrm>
            <a:off x="2411760" y="4815793"/>
            <a:ext cx="4075924" cy="523220"/>
          </a:xfrm>
          <a:prstGeom prst="rect">
            <a:avLst/>
          </a:prstGeom>
          <a:noFill/>
        </p:spPr>
        <p:txBody>
          <a:bodyPr wrap="none" rtlCol="0">
            <a:spAutoFit/>
          </a:bodyPr>
          <a:lstStyle/>
          <a:p>
            <a:r>
              <a:rPr lang="pt-BR" sz="2800" b="1" dirty="0" smtClean="0"/>
              <a:t>Link Nota Técnica - CONEP</a:t>
            </a:r>
            <a:endParaRPr lang="pt-BR" sz="2800" b="1" dirty="0"/>
          </a:p>
        </p:txBody>
      </p:sp>
    </p:spTree>
    <p:extLst>
      <p:ext uri="{BB962C8B-B14F-4D97-AF65-F5344CB8AC3E}">
        <p14:creationId xmlns:p14="http://schemas.microsoft.com/office/powerpoint/2010/main" val="336722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2462" y="5589240"/>
            <a:ext cx="9143999" cy="646331"/>
          </a:xfrm>
          <a:prstGeom prst="rect">
            <a:avLst/>
          </a:prstGeom>
        </p:spPr>
        <p:txBody>
          <a:bodyPr wrap="square">
            <a:spAutoFit/>
          </a:bodyPr>
          <a:lstStyle/>
          <a:p>
            <a:r>
              <a:rPr lang="en-US" u="sng" dirty="0">
                <a:hlinkClick r:id="rId2"/>
              </a:rPr>
              <a:t>http://www.agencia.fiocruz.br/fiocruz-apoia-carta-da-conep-contra-pl-que-coloca-em-risco-sistema-de-an%C3%A1lise-%C3%A9tica-em-pesquisas</a:t>
            </a:r>
            <a:endParaRPr lang="pt-B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0975"/>
            <a:ext cx="7532496" cy="512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3608763" y="17755"/>
            <a:ext cx="2304256" cy="523220"/>
          </a:xfrm>
          <a:prstGeom prst="rect">
            <a:avLst/>
          </a:prstGeom>
          <a:noFill/>
        </p:spPr>
        <p:txBody>
          <a:bodyPr wrap="square" rtlCol="0">
            <a:spAutoFit/>
          </a:bodyPr>
          <a:lstStyle/>
          <a:p>
            <a:r>
              <a:rPr lang="pt-BR" sz="2800" b="1" dirty="0" smtClean="0"/>
              <a:t>FIOCRUZ</a:t>
            </a:r>
            <a:endParaRPr lang="pt-BR" sz="2800" b="1"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9" y="6237312"/>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92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65" y="523220"/>
            <a:ext cx="6984776" cy="476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5865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15008" y="6021288"/>
            <a:ext cx="8928992" cy="923330"/>
          </a:xfrm>
          <a:prstGeom prst="rect">
            <a:avLst/>
          </a:prstGeom>
        </p:spPr>
        <p:txBody>
          <a:bodyPr wrap="square">
            <a:spAutoFit/>
          </a:bodyPr>
          <a:lstStyle/>
          <a:p>
            <a:r>
              <a:rPr lang="pt-BR" dirty="0">
                <a:hlinkClick r:id="rId4"/>
              </a:rPr>
              <a:t>http://</a:t>
            </a:r>
            <a:r>
              <a:rPr lang="pt-BR" dirty="0" smtClean="0">
                <a:hlinkClick r:id="rId4"/>
              </a:rPr>
              <a:t>cebes.org.br/2015/04/projeto-de-lei-retira-da-sociedade-brasileira-o-controe-das-pesquisas-envolvendo-seres-humanos/</a:t>
            </a:r>
            <a:endParaRPr lang="pt-BR" dirty="0" smtClean="0"/>
          </a:p>
          <a:p>
            <a:endParaRPr lang="pt-BR" dirty="0"/>
          </a:p>
        </p:txBody>
      </p:sp>
      <p:sp>
        <p:nvSpPr>
          <p:cNvPr id="2" name="CaixaDeTexto 1"/>
          <p:cNvSpPr txBox="1"/>
          <p:nvPr/>
        </p:nvSpPr>
        <p:spPr>
          <a:xfrm>
            <a:off x="3563888" y="0"/>
            <a:ext cx="1584176" cy="523220"/>
          </a:xfrm>
          <a:prstGeom prst="rect">
            <a:avLst/>
          </a:prstGeom>
          <a:noFill/>
        </p:spPr>
        <p:txBody>
          <a:bodyPr wrap="square" rtlCol="0">
            <a:spAutoFit/>
          </a:bodyPr>
          <a:lstStyle/>
          <a:p>
            <a:r>
              <a:rPr lang="pt-BR" sz="2800" b="1" dirty="0" smtClean="0"/>
              <a:t>CEBES</a:t>
            </a:r>
            <a:endParaRPr lang="pt-BR" sz="2800" b="1" dirty="0"/>
          </a:p>
        </p:txBody>
      </p:sp>
      <p:sp>
        <p:nvSpPr>
          <p:cNvPr id="4" name="Retângulo 3"/>
          <p:cNvSpPr/>
          <p:nvPr/>
        </p:nvSpPr>
        <p:spPr>
          <a:xfrm>
            <a:off x="179512" y="5203195"/>
            <a:ext cx="9577064" cy="1061829"/>
          </a:xfrm>
          <a:prstGeom prst="rect">
            <a:avLst/>
          </a:prstGeom>
        </p:spPr>
        <p:txBody>
          <a:bodyPr wrap="square">
            <a:spAutoFit/>
          </a:bodyPr>
          <a:lstStyle/>
          <a:p>
            <a:r>
              <a:rPr lang="pt-BR" sz="1500" b="1" dirty="0"/>
              <a:t>ASSOCIAÇÃO PAULISTA DE SAÚDE PÚBLICA (APSP</a:t>
            </a:r>
            <a:r>
              <a:rPr lang="pt-BR" sz="1500" b="1" dirty="0" smtClean="0"/>
              <a:t>), SOCIEDADE </a:t>
            </a:r>
            <a:r>
              <a:rPr lang="pt-BR" sz="1500" b="1" dirty="0"/>
              <a:t>BRASILEIRA DE BIOÉTICA (SBB)</a:t>
            </a:r>
          </a:p>
          <a:p>
            <a:r>
              <a:rPr lang="pt-BR" sz="1500" b="1" dirty="0"/>
              <a:t>ASSOCIAÇÃO BRASILEIRA DE SAÚDE COLETIVA (ABRASCO</a:t>
            </a:r>
            <a:r>
              <a:rPr lang="pt-BR" sz="1500" b="1" dirty="0" smtClean="0"/>
              <a:t>), CENTRO </a:t>
            </a:r>
            <a:r>
              <a:rPr lang="pt-BR" sz="1500" b="1" dirty="0"/>
              <a:t>BRASILEIRO DE ESTUDOS DA SAÚDE (CEBES)</a:t>
            </a:r>
          </a:p>
          <a:p>
            <a:r>
              <a:rPr lang="pt-BR" sz="1500" b="1" dirty="0"/>
              <a:t>INSTITUTO DE DIREITO SANITÁRIO APLICADO (IDISA</a:t>
            </a:r>
            <a:r>
              <a:rPr lang="pt-BR" sz="1500" b="1" dirty="0" smtClean="0"/>
              <a:t>), ASSOCIAÇÃO </a:t>
            </a:r>
            <a:r>
              <a:rPr lang="pt-BR" sz="1500" b="1" dirty="0"/>
              <a:t>BRASILEIRA DE SAÚDE MENTAL (ABRASME)</a:t>
            </a:r>
          </a:p>
          <a:p>
            <a:endParaRPr lang="pt-BR" b="1" dirty="0"/>
          </a:p>
        </p:txBody>
      </p:sp>
    </p:spTree>
    <p:extLst>
      <p:ext uri="{BB962C8B-B14F-4D97-AF65-F5344CB8AC3E}">
        <p14:creationId xmlns:p14="http://schemas.microsoft.com/office/powerpoint/2010/main" val="152082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4280522"/>
            <a:ext cx="8280920" cy="923330"/>
          </a:xfrm>
          <a:prstGeom prst="rect">
            <a:avLst/>
          </a:prstGeom>
        </p:spPr>
        <p:txBody>
          <a:bodyPr wrap="square">
            <a:spAutoFit/>
          </a:bodyPr>
          <a:lstStyle/>
          <a:p>
            <a:r>
              <a:rPr lang="pt-BR" u="sng" dirty="0">
                <a:hlinkClick r:id="rId2"/>
              </a:rPr>
              <a:t>https://secure.avaaz.org/po/petition/Senadores_Federais_e_Parlamentares_do_Congresso_Federal_PETICAO_CONTRA_O_PROJETO_DE_LEI_DO_SENADO_No_200_DE_2015/?tIETgdb</a:t>
            </a:r>
            <a:endParaRPr lang="pt-B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69" y="188640"/>
            <a:ext cx="8280920" cy="379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07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755576" y="668291"/>
            <a:ext cx="7560840" cy="5509200"/>
          </a:xfrm>
          <a:prstGeom prst="rect">
            <a:avLst/>
          </a:prstGeom>
        </p:spPr>
        <p:txBody>
          <a:bodyPr wrap="square">
            <a:spAutoFit/>
          </a:bodyPr>
          <a:lstStyle/>
          <a:p>
            <a:endParaRPr lang="pt-BR" b="1" dirty="0" smtClean="0"/>
          </a:p>
          <a:p>
            <a:r>
              <a:rPr lang="pt-BR" sz="2000" b="1" dirty="0" smtClean="0"/>
              <a:t>De</a:t>
            </a:r>
            <a:r>
              <a:rPr lang="pt-BR" sz="2000" b="1" dirty="0"/>
              <a:t>:</a:t>
            </a:r>
            <a:r>
              <a:rPr lang="pt-BR" sz="2000" dirty="0"/>
              <a:t> </a:t>
            </a:r>
            <a:r>
              <a:rPr lang="pt-BR" sz="2000" u="sng" dirty="0">
                <a:hlinkClick r:id="rId3"/>
              </a:rPr>
              <a:t>bioetica@unb.br</a:t>
            </a:r>
            <a:r>
              <a:rPr lang="pt-BR" sz="2000" dirty="0"/>
              <a:t/>
            </a:r>
            <a:br>
              <a:rPr lang="pt-BR" sz="2000" dirty="0"/>
            </a:br>
            <a:r>
              <a:rPr lang="pt-BR" sz="2000" b="1" dirty="0" smtClean="0"/>
              <a:t>Brasília</a:t>
            </a:r>
            <a:r>
              <a:rPr lang="pt-BR" sz="2000" b="1" dirty="0"/>
              <a:t>, 13 de agosto de 2015 </a:t>
            </a:r>
            <a:endParaRPr lang="pt-BR" sz="2000" dirty="0"/>
          </a:p>
          <a:p>
            <a:r>
              <a:rPr lang="pt-BR" sz="2000" b="1" dirty="0"/>
              <a:t>Da: Coordenação do Curso de Especialização em Bioética </a:t>
            </a:r>
            <a:endParaRPr lang="pt-BR" sz="2000" dirty="0"/>
          </a:p>
          <a:p>
            <a:r>
              <a:rPr lang="pt-BR" sz="2000" b="1" dirty="0"/>
              <a:t>Para: Professores e Alunos do Curso </a:t>
            </a:r>
            <a:endParaRPr lang="pt-BR" sz="2000" dirty="0"/>
          </a:p>
          <a:p>
            <a:r>
              <a:rPr lang="pt-BR" sz="2000" b="1" dirty="0"/>
              <a:t>Assunto: Envio de notícia </a:t>
            </a:r>
            <a:endParaRPr lang="pt-BR" sz="2000" b="1" dirty="0" smtClean="0"/>
          </a:p>
          <a:p>
            <a:endParaRPr lang="pt-BR" sz="2000" dirty="0"/>
          </a:p>
          <a:p>
            <a:pPr algn="just"/>
            <a:r>
              <a:rPr lang="pt-BR" sz="2000" b="1" dirty="0"/>
              <a:t>       Enviamos para conhecimento notícia veiculada recentemente em revistas do Peru. Apesar dos esforços das autoridades públicas e das universidades, absurdos ainda continuam acontecendo no campo das pesquisas com seres humanos no continente latino-americano. E aqui no Brasil, senadores estão com um projeto de lei tentando acabar com o Sistema Nacional de Controle Ético das Pesquisas (Sistema CEP/CONEP). Vamos lutar contra isso.</a:t>
            </a:r>
            <a:endParaRPr lang="pt-BR" sz="2000" dirty="0"/>
          </a:p>
          <a:p>
            <a:r>
              <a:rPr lang="pt-BR" sz="2000" b="1" dirty="0"/>
              <a:t>       </a:t>
            </a:r>
            <a:r>
              <a:rPr lang="pt-BR" sz="2000" b="1" dirty="0" smtClean="0"/>
              <a:t>              Cordialmente</a:t>
            </a:r>
            <a:r>
              <a:rPr lang="pt-BR" sz="2000" b="1" dirty="0"/>
              <a:t>,</a:t>
            </a:r>
            <a:endParaRPr lang="pt-BR" sz="2000" dirty="0"/>
          </a:p>
          <a:p>
            <a:r>
              <a:rPr lang="pt-BR" b="1" dirty="0"/>
              <a:t>       </a:t>
            </a:r>
            <a:endParaRPr lang="pt-BR" dirty="0"/>
          </a:p>
          <a:p>
            <a:pPr algn="r"/>
            <a:r>
              <a:rPr lang="pt-BR" b="1" dirty="0"/>
              <a:t>              </a:t>
            </a:r>
            <a:r>
              <a:rPr lang="pt-BR" b="1" dirty="0" smtClean="0"/>
              <a:t> </a:t>
            </a:r>
            <a:r>
              <a:rPr lang="pt-BR" b="1" dirty="0"/>
              <a:t>Profs. Volnei Garrafa e Camilo </a:t>
            </a:r>
            <a:r>
              <a:rPr lang="pt-BR" b="1" dirty="0" smtClean="0"/>
              <a:t>Manchola</a:t>
            </a:r>
          </a:p>
          <a:p>
            <a:pPr algn="ctr"/>
            <a:r>
              <a:rPr lang="pt-BR" b="1" dirty="0"/>
              <a:t> </a:t>
            </a:r>
            <a:r>
              <a:rPr lang="pt-BR" b="1" dirty="0" smtClean="0"/>
              <a:t>                                                                  Coordenadores </a:t>
            </a:r>
            <a:r>
              <a:rPr lang="pt-BR" b="1" dirty="0"/>
              <a:t>do </a:t>
            </a:r>
            <a:r>
              <a:rPr lang="pt-BR" b="1" dirty="0" smtClean="0"/>
              <a:t>Curso de Bioética</a:t>
            </a:r>
            <a:endParaRPr lang="pt-BR" dirty="0"/>
          </a:p>
        </p:txBody>
      </p:sp>
      <p:sp>
        <p:nvSpPr>
          <p:cNvPr id="4" name="CaixaDeTexto 3"/>
          <p:cNvSpPr txBox="1"/>
          <p:nvPr/>
        </p:nvSpPr>
        <p:spPr>
          <a:xfrm>
            <a:off x="1007604" y="148267"/>
            <a:ext cx="7056784" cy="523220"/>
          </a:xfrm>
          <a:prstGeom prst="rect">
            <a:avLst/>
          </a:prstGeom>
          <a:noFill/>
        </p:spPr>
        <p:txBody>
          <a:bodyPr wrap="square" rtlCol="0">
            <a:spAutoFit/>
          </a:bodyPr>
          <a:lstStyle/>
          <a:p>
            <a:pPr algn="ctr"/>
            <a:r>
              <a:rPr lang="pt-BR" sz="2800" b="1" dirty="0" smtClean="0">
                <a:latin typeface="+mj-lt"/>
              </a:rPr>
              <a:t>UNB – Cátedra de Bioética</a:t>
            </a:r>
            <a:endParaRPr lang="pt-BR" sz="2800" b="1" dirty="0">
              <a:latin typeface="+mj-lt"/>
            </a:endParaRPr>
          </a:p>
        </p:txBody>
      </p:sp>
    </p:spTree>
    <p:extLst>
      <p:ext uri="{BB962C8B-B14F-4D97-AF65-F5344CB8AC3E}">
        <p14:creationId xmlns:p14="http://schemas.microsoft.com/office/powerpoint/2010/main" val="341402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69" y="6269308"/>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491880" y="116632"/>
            <a:ext cx="4572000" cy="523220"/>
          </a:xfrm>
          <a:prstGeom prst="rect">
            <a:avLst/>
          </a:prstGeom>
        </p:spPr>
        <p:txBody>
          <a:bodyPr>
            <a:spAutoFit/>
          </a:bodyPr>
          <a:lstStyle/>
          <a:p>
            <a:r>
              <a:rPr lang="pt-BR" sz="2800" b="1" dirty="0" smtClean="0"/>
              <a:t>FLACEIS</a:t>
            </a:r>
            <a:endParaRPr lang="pt-BR" sz="2800" b="1"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46" y="711860"/>
            <a:ext cx="4299653" cy="55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243" y="711860"/>
            <a:ext cx="4499253" cy="390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37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980728"/>
            <a:ext cx="8229600" cy="3528392"/>
          </a:xfrm>
        </p:spPr>
        <p:txBody>
          <a:bodyPr>
            <a:normAutofit/>
          </a:bodyPr>
          <a:lstStyle/>
          <a:p>
            <a:r>
              <a:rPr lang="pt-BR" sz="1800" b="1" dirty="0" smtClean="0"/>
              <a:t>Comissão Nacional de Ética em Pesquisa/Conep/CNS/MS</a:t>
            </a:r>
            <a:br>
              <a:rPr lang="pt-BR" sz="1800" b="1" dirty="0" smtClean="0"/>
            </a:br>
            <a:r>
              <a:rPr lang="pt-BR" sz="1800" b="1" dirty="0" smtClean="0"/>
              <a:t/>
            </a:r>
            <a:br>
              <a:rPr lang="pt-BR" sz="1800" b="1" dirty="0" smtClean="0"/>
            </a:br>
            <a:r>
              <a:rPr lang="pt-BR" b="1" dirty="0" smtClean="0"/>
              <a:t>Obrigado!</a:t>
            </a:r>
            <a:endParaRPr lang="pt-BR" b="1"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340768"/>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3203848" y="3861048"/>
            <a:ext cx="6048672" cy="461665"/>
          </a:xfrm>
          <a:prstGeom prst="rect">
            <a:avLst/>
          </a:prstGeom>
          <a:noFill/>
        </p:spPr>
        <p:txBody>
          <a:bodyPr wrap="square" rtlCol="0">
            <a:spAutoFit/>
          </a:bodyPr>
          <a:lstStyle/>
          <a:p>
            <a:r>
              <a:rPr lang="pt-BR" sz="2400" b="1" dirty="0" smtClean="0"/>
              <a:t>conep@saude.gov.br</a:t>
            </a:r>
            <a:endParaRPr lang="pt-BR" sz="24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 y="6093296"/>
            <a:ext cx="7381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8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5" y="980728"/>
            <a:ext cx="7992888" cy="1015663"/>
          </a:xfrm>
          <a:prstGeom prst="rect">
            <a:avLst/>
          </a:prstGeom>
        </p:spPr>
        <p:txBody>
          <a:bodyPr wrap="square">
            <a:spAutoFit/>
          </a:bodyPr>
          <a:lstStyle/>
          <a:p>
            <a:endParaRPr lang="pt-BR" sz="2000" b="1" dirty="0" smtClean="0"/>
          </a:p>
          <a:p>
            <a:r>
              <a:rPr lang="pt-BR" sz="2000" b="1" dirty="0" smtClean="0"/>
              <a:t>Protocolos Analisados nas Reuniões Ordinárias e no âmbito das Coordenações  -  2014 e 2015 </a:t>
            </a:r>
            <a:endParaRPr lang="pt-BR" sz="2000" b="1" dirty="0"/>
          </a:p>
        </p:txBody>
      </p:sp>
      <p:sp>
        <p:nvSpPr>
          <p:cNvPr id="6" name="Retângulo 5"/>
          <p:cNvSpPr/>
          <p:nvPr/>
        </p:nvSpPr>
        <p:spPr>
          <a:xfrm>
            <a:off x="467544" y="4653136"/>
            <a:ext cx="6679953" cy="400110"/>
          </a:xfrm>
          <a:prstGeom prst="rect">
            <a:avLst/>
          </a:prstGeom>
        </p:spPr>
        <p:txBody>
          <a:bodyPr wrap="square">
            <a:spAutoFit/>
          </a:bodyPr>
          <a:lstStyle/>
          <a:p>
            <a:pPr algn="just"/>
            <a:r>
              <a:rPr lang="pt-BR" sz="1000" b="1" dirty="0" smtClean="0"/>
              <a:t>Fonte: Plataforma Brasil. Junho 2015</a:t>
            </a:r>
          </a:p>
          <a:p>
            <a:endParaRPr lang="pt-BR" sz="1000" b="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097959"/>
            <a:ext cx="7381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898387401"/>
              </p:ext>
            </p:extLst>
          </p:nvPr>
        </p:nvGraphicFramePr>
        <p:xfrm>
          <a:off x="467544" y="2060849"/>
          <a:ext cx="8002118" cy="2592288"/>
        </p:xfrm>
        <a:graphic>
          <a:graphicData uri="http://schemas.openxmlformats.org/drawingml/2006/table">
            <a:tbl>
              <a:tblPr/>
              <a:tblGrid>
                <a:gridCol w="3821326"/>
                <a:gridCol w="1224322"/>
                <a:gridCol w="1469690"/>
                <a:gridCol w="1486780"/>
              </a:tblGrid>
              <a:tr h="699745">
                <a:tc>
                  <a:txBody>
                    <a:bodyPr/>
                    <a:lstStyle/>
                    <a:p>
                      <a:pPr algn="ctr" fontAlgn="b"/>
                      <a:r>
                        <a:rPr lang="pt-BR" sz="2000" b="1" i="0" u="none" strike="noStrike" dirty="0" smtClean="0">
                          <a:solidFill>
                            <a:srgbClr val="000000"/>
                          </a:solidFill>
                          <a:effectLst/>
                          <a:latin typeface="Calibri"/>
                        </a:rPr>
                        <a:t>Protocolos/âmbito</a:t>
                      </a:r>
                      <a:endParaRPr lang="pt-BR" sz="2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b"/>
                      <a:r>
                        <a:rPr lang="pt-BR" sz="2000" b="1" i="0" u="none" strike="noStrike" dirty="0" smtClean="0">
                          <a:solidFill>
                            <a:srgbClr val="000000"/>
                          </a:solidFill>
                          <a:effectLst/>
                          <a:latin typeface="Calibri"/>
                        </a:rPr>
                        <a:t>Outubro</a:t>
                      </a:r>
                    </a:p>
                    <a:p>
                      <a:pPr algn="ctr" rtl="0" fontAlgn="b"/>
                      <a:r>
                        <a:rPr lang="pt-BR" sz="2000" b="1" i="0" u="none" strike="noStrike" dirty="0" smtClean="0">
                          <a:solidFill>
                            <a:srgbClr val="000000"/>
                          </a:solidFill>
                          <a:effectLst/>
                          <a:latin typeface="Calibri"/>
                        </a:rPr>
                        <a:t>2014</a:t>
                      </a:r>
                      <a:endParaRPr lang="pt-BR" sz="20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b"/>
                      <a:r>
                        <a:rPr lang="pt-BR" sz="2000" b="1" i="0" u="none" strike="noStrike" dirty="0" smtClean="0">
                          <a:solidFill>
                            <a:srgbClr val="000000"/>
                          </a:solidFill>
                          <a:effectLst/>
                          <a:latin typeface="Calibri"/>
                        </a:rPr>
                        <a:t>Março</a:t>
                      </a:r>
                    </a:p>
                    <a:p>
                      <a:pPr algn="ctr" rtl="0" fontAlgn="b"/>
                      <a:r>
                        <a:rPr lang="pt-BR" sz="2000" b="1" i="0" u="none" strike="noStrike" dirty="0" smtClean="0">
                          <a:solidFill>
                            <a:srgbClr val="000000"/>
                          </a:solidFill>
                          <a:effectLst/>
                          <a:latin typeface="Calibri"/>
                        </a:rPr>
                        <a:t>2015</a:t>
                      </a:r>
                      <a:endParaRPr lang="pt-BR" sz="20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b"/>
                      <a:r>
                        <a:rPr lang="pt-BR" sz="2000" b="1" i="0" u="none" strike="noStrike" dirty="0" smtClean="0">
                          <a:solidFill>
                            <a:srgbClr val="000000"/>
                          </a:solidFill>
                          <a:effectLst/>
                          <a:latin typeface="Calibri"/>
                        </a:rPr>
                        <a:t>Maio</a:t>
                      </a:r>
                    </a:p>
                    <a:p>
                      <a:pPr algn="ctr" rtl="0" fontAlgn="b"/>
                      <a:r>
                        <a:rPr lang="pt-BR" sz="2000" b="1" i="0" u="none" strike="noStrike" dirty="0" smtClean="0">
                          <a:solidFill>
                            <a:srgbClr val="000000"/>
                          </a:solidFill>
                          <a:effectLst/>
                          <a:latin typeface="Calibri"/>
                        </a:rPr>
                        <a:t>2015</a:t>
                      </a:r>
                      <a:endParaRPr lang="pt-BR" sz="20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630848">
                <a:tc>
                  <a:txBody>
                    <a:bodyPr/>
                    <a:lstStyle/>
                    <a:p>
                      <a:pPr algn="l" fontAlgn="b"/>
                      <a:r>
                        <a:rPr lang="pt-BR" sz="1800" b="1" i="0" u="none" strike="noStrike" dirty="0">
                          <a:solidFill>
                            <a:srgbClr val="000000"/>
                          </a:solidFill>
                          <a:effectLst/>
                          <a:latin typeface="Calibri"/>
                        </a:rPr>
                        <a:t>Protocolos analisados na Reunião Ordinária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dirty="0">
                          <a:solidFill>
                            <a:srgbClr val="000000"/>
                          </a:solidFill>
                          <a:effectLst/>
                          <a:latin typeface="Calibri"/>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a:solidFill>
                            <a:srgbClr val="000000"/>
                          </a:solidFill>
                          <a:effectLst/>
                          <a:latin typeface="Calibri"/>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a:solidFill>
                            <a:srgbClr val="000000"/>
                          </a:solidFill>
                          <a:effectLst/>
                          <a:latin typeface="Calibri"/>
                        </a:rPr>
                        <a:t>180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7542">
                <a:tc>
                  <a:txBody>
                    <a:bodyPr/>
                    <a:lstStyle/>
                    <a:p>
                      <a:pPr algn="l" fontAlgn="b"/>
                      <a:r>
                        <a:rPr lang="pt-BR" sz="1800" b="1" i="0" u="none" strike="noStrike" dirty="0" smtClean="0">
                          <a:solidFill>
                            <a:srgbClr val="000000"/>
                          </a:solidFill>
                          <a:effectLst/>
                          <a:latin typeface="Calibri"/>
                        </a:rPr>
                        <a:t>Protocolos analisados no âmbito das Coordenações</a:t>
                      </a:r>
                      <a:r>
                        <a:rPr lang="pt-BR" sz="1800" b="1" i="0" u="none" strike="noStrike" baseline="0" dirty="0" smtClean="0">
                          <a:solidFill>
                            <a:srgbClr val="000000"/>
                          </a:solidFill>
                          <a:effectLst/>
                          <a:latin typeface="Calibri"/>
                        </a:rPr>
                        <a:t> </a:t>
                      </a:r>
                    </a:p>
                    <a:p>
                      <a:pPr algn="l" fontAlgn="b"/>
                      <a:r>
                        <a:rPr lang="pt-BR" sz="1200" b="1" i="0" u="none" strike="noStrike" dirty="0" smtClean="0">
                          <a:solidFill>
                            <a:srgbClr val="000000"/>
                          </a:solidFill>
                          <a:effectLst/>
                          <a:latin typeface="Calibri"/>
                        </a:rPr>
                        <a:t>(</a:t>
                      </a:r>
                      <a:r>
                        <a:rPr lang="pt-BR" sz="1200" b="1" dirty="0" smtClean="0">
                          <a:solidFill>
                            <a:schemeClr val="tx1"/>
                          </a:solidFill>
                        </a:rPr>
                        <a:t>Enviados erroneamente para a CONEP + </a:t>
                      </a:r>
                      <a:r>
                        <a:rPr lang="pt-BR" sz="1200" b="1" i="1" dirty="0" smtClean="0">
                          <a:solidFill>
                            <a:schemeClr val="tx1"/>
                          </a:solidFill>
                        </a:rPr>
                        <a:t>ad referendum)</a:t>
                      </a:r>
                      <a:endParaRPr lang="pt-BR" sz="1200" b="1" i="0" u="none" strike="noStrike" dirty="0">
                        <a:solidFill>
                          <a:schemeClr val="tx1"/>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dirty="0">
                          <a:solidFill>
                            <a:srgbClr val="000000"/>
                          </a:solidFill>
                          <a:effectLst/>
                          <a:latin typeface="Calibri"/>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dirty="0">
                          <a:solidFill>
                            <a:srgbClr val="000000"/>
                          </a:solidFill>
                          <a:effectLst/>
                          <a:latin typeface="Calibri"/>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800" b="1" i="0" u="none" strike="noStrike" dirty="0">
                          <a:solidFill>
                            <a:srgbClr val="000000"/>
                          </a:solidFill>
                          <a:effectLst/>
                          <a:latin typeface="Calibri"/>
                        </a:rPr>
                        <a:t>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153">
                <a:tc>
                  <a:txBody>
                    <a:bodyPr/>
                    <a:lstStyle/>
                    <a:p>
                      <a:pPr algn="l" fontAlgn="b"/>
                      <a:r>
                        <a:rPr lang="pt-BR" sz="1800" b="1" i="0" u="none" strike="noStrike" dirty="0">
                          <a:solidFill>
                            <a:srgbClr val="000000"/>
                          </a:solidFill>
                          <a:effectLst/>
                          <a:latin typeface="Calibri"/>
                        </a:rPr>
                        <a:t>Total Protocolos Analisados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2400" b="1" i="0" u="none" strike="noStrike" dirty="0">
                          <a:solidFill>
                            <a:srgbClr val="000000"/>
                          </a:solidFill>
                          <a:effectLst/>
                          <a:latin typeface="Calibri"/>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2400" b="1" i="0" u="none" strike="noStrike" dirty="0">
                          <a:solidFill>
                            <a:srgbClr val="000000"/>
                          </a:solidFill>
                          <a:effectLst/>
                          <a:latin typeface="Calibri"/>
                        </a:rPr>
                        <a:t>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2400" b="1" i="0" u="none" strike="noStrike" dirty="0">
                          <a:solidFill>
                            <a:srgbClr val="000000"/>
                          </a:solidFill>
                          <a:effectLst/>
                          <a:latin typeface="Calibri"/>
                        </a:rPr>
                        <a:t>250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914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115616" y="6165304"/>
            <a:ext cx="4932040" cy="246221"/>
          </a:xfrm>
          <a:prstGeom prst="rect">
            <a:avLst/>
          </a:prstGeom>
        </p:spPr>
        <p:txBody>
          <a:bodyPr wrap="square">
            <a:spAutoFit/>
          </a:bodyPr>
          <a:lstStyle/>
          <a:p>
            <a:r>
              <a:rPr lang="pt-BR" sz="1000" b="1" dirty="0"/>
              <a:t>Fonte: </a:t>
            </a:r>
            <a:r>
              <a:rPr lang="pt-BR" sz="1000" b="1" dirty="0" smtClean="0"/>
              <a:t>Plataforma Brasil. Agosto 2015</a:t>
            </a:r>
            <a:endParaRPr lang="pt-BR" sz="1000" dirty="0"/>
          </a:p>
        </p:txBody>
      </p:sp>
      <p:graphicFrame>
        <p:nvGraphicFramePr>
          <p:cNvPr id="8" name="Tabela 7"/>
          <p:cNvGraphicFramePr>
            <a:graphicFrameLocks noGrp="1"/>
          </p:cNvGraphicFramePr>
          <p:nvPr>
            <p:extLst>
              <p:ext uri="{D42A27DB-BD31-4B8C-83A1-F6EECF244321}">
                <p14:modId xmlns:p14="http://schemas.microsoft.com/office/powerpoint/2010/main" val="1031881130"/>
              </p:ext>
            </p:extLst>
          </p:nvPr>
        </p:nvGraphicFramePr>
        <p:xfrm>
          <a:off x="1259632" y="1916832"/>
          <a:ext cx="6408712" cy="4141907"/>
        </p:xfrm>
        <a:graphic>
          <a:graphicData uri="http://schemas.openxmlformats.org/drawingml/2006/table">
            <a:tbl>
              <a:tblPr/>
              <a:tblGrid>
                <a:gridCol w="4288719"/>
                <a:gridCol w="2119993"/>
              </a:tblGrid>
              <a:tr h="349931">
                <a:tc>
                  <a:txBody>
                    <a:bodyPr/>
                    <a:lstStyle/>
                    <a:p>
                      <a:pPr algn="ctr" fontAlgn="ctr"/>
                      <a:r>
                        <a:rPr lang="pt-BR" sz="2000" b="1" i="0" u="none" strike="noStrike" dirty="0" smtClean="0">
                          <a:solidFill>
                            <a:srgbClr val="000000"/>
                          </a:solidFill>
                          <a:effectLst/>
                          <a:latin typeface="Calibri"/>
                        </a:rPr>
                        <a:t>Situação </a:t>
                      </a:r>
                      <a:endParaRPr lang="pt-BR" sz="20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2000" b="1" i="0" u="none" strike="noStrike" dirty="0" smtClean="0">
                          <a:solidFill>
                            <a:srgbClr val="000000"/>
                          </a:solidFill>
                          <a:effectLst/>
                          <a:latin typeface="Calibri"/>
                        </a:rPr>
                        <a:t>13/Agosto/2015</a:t>
                      </a:r>
                      <a:endParaRPr lang="pt-BR" sz="20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a:solidFill>
                            <a:srgbClr val="000000"/>
                          </a:solidFill>
                          <a:effectLst/>
                          <a:latin typeface="Calibri"/>
                        </a:rPr>
                        <a:t>Checagem documental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000000"/>
                          </a:solidFill>
                          <a:effectLst/>
                          <a:latin typeface="Calibri"/>
                        </a:rPr>
                        <a:t>42</a:t>
                      </a:r>
                      <a:endParaRPr lang="pt-BR"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a:solidFill>
                            <a:srgbClr val="000000"/>
                          </a:solidFill>
                          <a:effectLst/>
                          <a:latin typeface="Calibri"/>
                        </a:rPr>
                        <a:t>Aguardando Nota Técnica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000000"/>
                          </a:solidFill>
                          <a:effectLst/>
                          <a:latin typeface="Calibri"/>
                        </a:rPr>
                        <a:t>41</a:t>
                      </a:r>
                      <a:endParaRPr lang="pt-BR"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a:solidFill>
                            <a:srgbClr val="000000"/>
                          </a:solidFill>
                          <a:effectLst/>
                          <a:latin typeface="Calibri"/>
                        </a:rPr>
                        <a:t>Aguardando parecer relator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000000"/>
                          </a:solidFill>
                          <a:effectLst/>
                          <a:latin typeface="Calibri"/>
                        </a:rPr>
                        <a:t>78</a:t>
                      </a:r>
                      <a:endParaRPr lang="pt-BR"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a:solidFill>
                            <a:srgbClr val="000000"/>
                          </a:solidFill>
                          <a:effectLst/>
                          <a:latin typeface="Calibri"/>
                        </a:rPr>
                        <a:t>Aguardando reunião </a:t>
                      </a:r>
                      <a:r>
                        <a:rPr lang="pt-BR" sz="1800" b="1" i="0" u="none" strike="noStrike" dirty="0" smtClean="0">
                          <a:solidFill>
                            <a:srgbClr val="000000"/>
                          </a:solidFill>
                          <a:effectLst/>
                          <a:latin typeface="Calibri"/>
                        </a:rPr>
                        <a:t>CONEP</a:t>
                      </a:r>
                      <a:endParaRPr lang="pt-BR"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000000"/>
                          </a:solidFill>
                          <a:effectLst/>
                          <a:latin typeface="Calibri"/>
                        </a:rPr>
                        <a:t>14</a:t>
                      </a:r>
                      <a:endParaRPr lang="pt-BR"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a:solidFill>
                            <a:srgbClr val="000000"/>
                          </a:solidFill>
                          <a:effectLst/>
                          <a:latin typeface="Calibri"/>
                        </a:rPr>
                        <a:t>Em finalização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000000"/>
                          </a:solidFill>
                          <a:effectLst/>
                          <a:latin typeface="Calibri"/>
                        </a:rPr>
                        <a:t>163</a:t>
                      </a:r>
                      <a:endParaRPr lang="pt-BR"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a:solidFill>
                            <a:srgbClr val="FF0000"/>
                          </a:solidFill>
                          <a:effectLst/>
                          <a:latin typeface="Calibri"/>
                        </a:rPr>
                        <a:t>Tramitação em papel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FF0000"/>
                          </a:solidFill>
                          <a:effectLst/>
                          <a:latin typeface="Calibri"/>
                        </a:rPr>
                        <a:t>24</a:t>
                      </a:r>
                      <a:endParaRPr lang="pt-BR" sz="1800" b="1" i="0" u="none" strike="noStrike" dirty="0">
                        <a:solidFill>
                          <a:srgbClr val="FF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smtClean="0">
                          <a:solidFill>
                            <a:srgbClr val="000000"/>
                          </a:solidFill>
                          <a:effectLst/>
                          <a:latin typeface="Calibri"/>
                        </a:rPr>
                        <a:t>Total sem devolução</a:t>
                      </a:r>
                      <a:endParaRPr lang="pt-BR"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000000"/>
                          </a:solidFill>
                          <a:effectLst/>
                          <a:latin typeface="Calibri"/>
                        </a:rPr>
                        <a:t>362</a:t>
                      </a:r>
                      <a:endParaRPr lang="pt-BR"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a:solidFill>
                            <a:srgbClr val="000000"/>
                          </a:solidFill>
                          <a:effectLst/>
                          <a:latin typeface="Calibri"/>
                        </a:rPr>
                        <a:t>Em devolução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000000"/>
                          </a:solidFill>
                          <a:effectLst/>
                          <a:latin typeface="Calibri"/>
                        </a:rPr>
                        <a:t>0</a:t>
                      </a:r>
                      <a:endParaRPr lang="pt-BR"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15998">
                <a:tc>
                  <a:txBody>
                    <a:bodyPr/>
                    <a:lstStyle/>
                    <a:p>
                      <a:pPr algn="l" fontAlgn="b"/>
                      <a:r>
                        <a:rPr lang="pt-BR" sz="1800" b="1" i="0" u="none" strike="noStrike" dirty="0" smtClean="0">
                          <a:solidFill>
                            <a:srgbClr val="000000"/>
                          </a:solidFill>
                          <a:effectLst/>
                          <a:latin typeface="Calibri"/>
                        </a:rPr>
                        <a:t>Total com devolução</a:t>
                      </a:r>
                      <a:endParaRPr lang="pt-BR" sz="18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800" b="1" i="0" u="none" strike="noStrike" dirty="0" smtClean="0">
                          <a:solidFill>
                            <a:srgbClr val="000000"/>
                          </a:solidFill>
                          <a:effectLst/>
                          <a:latin typeface="Calibri"/>
                        </a:rPr>
                        <a:t>362</a:t>
                      </a:r>
                      <a:endParaRPr lang="pt-BR" sz="18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611560" y="692696"/>
            <a:ext cx="7344815" cy="1077218"/>
          </a:xfrm>
          <a:prstGeom prst="rect">
            <a:avLst/>
          </a:prstGeom>
        </p:spPr>
        <p:txBody>
          <a:bodyPr wrap="square">
            <a:spAutoFit/>
          </a:bodyPr>
          <a:lstStyle/>
          <a:p>
            <a:pPr lvl="0" algn="ctr" fontAlgn="ctr"/>
            <a:endParaRPr lang="pt-BR" sz="2400" b="1" dirty="0">
              <a:solidFill>
                <a:srgbClr val="000000"/>
              </a:solidFill>
            </a:endParaRPr>
          </a:p>
          <a:p>
            <a:pPr lvl="0" algn="ctr" fontAlgn="ctr"/>
            <a:r>
              <a:rPr lang="pt-BR" sz="2000" b="1" dirty="0" smtClean="0">
                <a:solidFill>
                  <a:srgbClr val="000000"/>
                </a:solidFill>
              </a:rPr>
              <a:t>     </a:t>
            </a:r>
            <a:endParaRPr lang="pt-BR" sz="2000" b="1" dirty="0" smtClean="0">
              <a:solidFill>
                <a:srgbClr val="000000"/>
              </a:solidFill>
            </a:endParaRPr>
          </a:p>
          <a:p>
            <a:pPr lvl="0" algn="ctr" fontAlgn="ctr"/>
            <a:r>
              <a:rPr lang="pt-BR" sz="2000" b="1" dirty="0">
                <a:solidFill>
                  <a:srgbClr val="000000"/>
                </a:solidFill>
              </a:rPr>
              <a:t> </a:t>
            </a:r>
            <a:r>
              <a:rPr lang="pt-BR" sz="2000" b="1" dirty="0" smtClean="0">
                <a:solidFill>
                  <a:srgbClr val="000000"/>
                </a:solidFill>
              </a:rPr>
              <a:t>    </a:t>
            </a:r>
            <a:r>
              <a:rPr lang="pt-BR" sz="2000" b="1" dirty="0" smtClean="0">
                <a:solidFill>
                  <a:srgbClr val="000000"/>
                </a:solidFill>
              </a:rPr>
              <a:t>Estoque </a:t>
            </a:r>
            <a:r>
              <a:rPr lang="pt-BR" sz="2000" b="1" dirty="0">
                <a:solidFill>
                  <a:srgbClr val="000000"/>
                </a:solidFill>
              </a:rPr>
              <a:t>de </a:t>
            </a:r>
            <a:r>
              <a:rPr lang="pt-BR" sz="2000" b="1" dirty="0" smtClean="0">
                <a:solidFill>
                  <a:srgbClr val="000000"/>
                </a:solidFill>
              </a:rPr>
              <a:t>projetos segundo tramitação interna. </a:t>
            </a:r>
            <a:r>
              <a:rPr lang="pt-BR" sz="2000" b="1" dirty="0">
                <a:solidFill>
                  <a:srgbClr val="000000"/>
                </a:solidFill>
              </a:rPr>
              <a:t>Agosto 2015  </a:t>
            </a:r>
          </a:p>
        </p:txBody>
      </p:sp>
    </p:spTree>
    <p:extLst>
      <p:ext uri="{BB962C8B-B14F-4D97-AF65-F5344CB8AC3E}">
        <p14:creationId xmlns:p14="http://schemas.microsoft.com/office/powerpoint/2010/main" val="68907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7" y="6246638"/>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755576" y="450250"/>
            <a:ext cx="8136904" cy="1323439"/>
          </a:xfrm>
          <a:prstGeom prst="rect">
            <a:avLst/>
          </a:prstGeom>
          <a:noFill/>
        </p:spPr>
        <p:txBody>
          <a:bodyPr wrap="square" rtlCol="0">
            <a:spAutoFit/>
          </a:bodyPr>
          <a:lstStyle/>
          <a:p>
            <a:endParaRPr lang="pt-BR" sz="2800" b="1" dirty="0" smtClean="0">
              <a:solidFill>
                <a:prstClr val="black"/>
              </a:solidFill>
            </a:endParaRPr>
          </a:p>
          <a:p>
            <a:r>
              <a:rPr lang="pt-BR" sz="2600" b="1" dirty="0" smtClean="0">
                <a:solidFill>
                  <a:prstClr val="black"/>
                </a:solidFill>
              </a:rPr>
              <a:t>Protocolos analisados por reunião e estoque de Projetos </a:t>
            </a:r>
          </a:p>
          <a:p>
            <a:r>
              <a:rPr lang="pt-BR" sz="2600" b="1" dirty="0" smtClean="0">
                <a:solidFill>
                  <a:prstClr val="black"/>
                </a:solidFill>
              </a:rPr>
              <a:t>                            Comparativo 2013 </a:t>
            </a:r>
            <a:r>
              <a:rPr lang="pt-BR" sz="2600" b="1" dirty="0">
                <a:solidFill>
                  <a:prstClr val="black"/>
                </a:solidFill>
              </a:rPr>
              <a:t> </a:t>
            </a:r>
            <a:r>
              <a:rPr lang="pt-BR" sz="2600" b="1" dirty="0" smtClean="0">
                <a:solidFill>
                  <a:prstClr val="black"/>
                </a:solidFill>
              </a:rPr>
              <a:t>e  2015</a:t>
            </a:r>
            <a:endParaRPr lang="pt-BR" sz="2600" b="1" dirty="0">
              <a:solidFill>
                <a:prstClr val="black"/>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079814558"/>
              </p:ext>
            </p:extLst>
          </p:nvPr>
        </p:nvGraphicFramePr>
        <p:xfrm>
          <a:off x="827585" y="1916832"/>
          <a:ext cx="7704857" cy="1159185"/>
        </p:xfrm>
        <a:graphic>
          <a:graphicData uri="http://schemas.openxmlformats.org/drawingml/2006/table">
            <a:tbl>
              <a:tblPr/>
              <a:tblGrid>
                <a:gridCol w="4878852"/>
                <a:gridCol w="1443041"/>
                <a:gridCol w="1382964"/>
              </a:tblGrid>
              <a:tr h="540060">
                <a:tc rowSpan="2">
                  <a:txBody>
                    <a:bodyPr/>
                    <a:lstStyle/>
                    <a:p>
                      <a:pPr algn="ctr" fontAlgn="ctr"/>
                      <a:endParaRPr lang="pt-BR" sz="2400" b="1" i="0" u="none" strike="noStrike" dirty="0" smtClean="0">
                        <a:solidFill>
                          <a:srgbClr val="000000"/>
                        </a:solidFill>
                        <a:effectLst/>
                        <a:latin typeface="Calibri"/>
                      </a:endParaRPr>
                    </a:p>
                    <a:p>
                      <a:pPr algn="ctr" fontAlgn="ctr"/>
                      <a:r>
                        <a:rPr lang="pt-BR" sz="2400" b="1" i="0" u="none" strike="noStrike" dirty="0" smtClean="0">
                          <a:solidFill>
                            <a:srgbClr val="000000"/>
                          </a:solidFill>
                          <a:effectLst/>
                          <a:latin typeface="Calibri"/>
                        </a:rPr>
                        <a:t>Protocolos </a:t>
                      </a:r>
                      <a:r>
                        <a:rPr lang="pt-BR" sz="2400" b="1" i="0" u="none" strike="noStrike" dirty="0">
                          <a:solidFill>
                            <a:srgbClr val="000000"/>
                          </a:solidFill>
                          <a:effectLst/>
                          <a:latin typeface="Calibri"/>
                        </a:rPr>
                        <a:t>Analisados por Reunião Ordinária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smtClean="0">
                          <a:solidFill>
                            <a:srgbClr val="000000"/>
                          </a:solidFill>
                          <a:effectLst/>
                          <a:latin typeface="Calibri"/>
                        </a:rPr>
                        <a:t>Setembro</a:t>
                      </a:r>
                    </a:p>
                    <a:p>
                      <a:pPr algn="ctr" fontAlgn="b"/>
                      <a:r>
                        <a:rPr lang="pt-BR" sz="2000" b="1" i="0" u="none" strike="noStrike" dirty="0" smtClean="0">
                          <a:solidFill>
                            <a:srgbClr val="000000"/>
                          </a:solidFill>
                          <a:effectLst/>
                          <a:latin typeface="Calibri"/>
                        </a:rPr>
                        <a:t>2013</a:t>
                      </a:r>
                      <a:endParaRPr lang="pt-BR"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pt-BR" sz="2000" b="1" i="0" u="none" strike="noStrike" dirty="0" smtClean="0">
                          <a:solidFill>
                            <a:srgbClr val="000000"/>
                          </a:solidFill>
                          <a:effectLst/>
                          <a:latin typeface="Calibri"/>
                        </a:rPr>
                        <a:t>Maio</a:t>
                      </a:r>
                    </a:p>
                    <a:p>
                      <a:pPr algn="ctr" fontAlgn="b"/>
                      <a:r>
                        <a:rPr lang="pt-BR" sz="2000" b="1" i="0" u="none" strike="noStrike" dirty="0" smtClean="0">
                          <a:solidFill>
                            <a:srgbClr val="000000"/>
                          </a:solidFill>
                          <a:effectLst/>
                          <a:latin typeface="Calibri"/>
                        </a:rPr>
                        <a:t>2015</a:t>
                      </a:r>
                      <a:endParaRPr lang="pt-BR"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40060">
                <a:tc vMerge="1">
                  <a:txBody>
                    <a:bodyPr/>
                    <a:lstStyle/>
                    <a:p>
                      <a:endParaRPr lang="pt-BR"/>
                    </a:p>
                  </a:txBody>
                  <a:tcPr/>
                </a:tc>
                <a:tc>
                  <a:txBody>
                    <a:bodyPr/>
                    <a:lstStyle/>
                    <a:p>
                      <a:pPr algn="ctr" fontAlgn="b"/>
                      <a:r>
                        <a:rPr lang="pt-BR" sz="2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a:solidFill>
                            <a:srgbClr val="000000"/>
                          </a:solidFill>
                          <a:effectLst/>
                          <a:latin typeface="Calibri"/>
                        </a:rPr>
                        <a:t>250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039941518"/>
              </p:ext>
            </p:extLst>
          </p:nvPr>
        </p:nvGraphicFramePr>
        <p:xfrm>
          <a:off x="827583" y="3933056"/>
          <a:ext cx="7776864" cy="1106805"/>
        </p:xfrm>
        <a:graphic>
          <a:graphicData uri="http://schemas.openxmlformats.org/drawingml/2006/table">
            <a:tbl>
              <a:tblPr/>
              <a:tblGrid>
                <a:gridCol w="4896545"/>
                <a:gridCol w="1440160"/>
                <a:gridCol w="1440159"/>
              </a:tblGrid>
              <a:tr h="619124">
                <a:tc rowSpan="2">
                  <a:txBody>
                    <a:bodyPr/>
                    <a:lstStyle/>
                    <a:p>
                      <a:pPr algn="ctr" fontAlgn="ctr"/>
                      <a:endParaRPr lang="pt-BR" sz="2400" b="1" i="0" u="none" strike="noStrike" dirty="0" smtClean="0">
                        <a:solidFill>
                          <a:srgbClr val="000000"/>
                        </a:solidFill>
                        <a:effectLst/>
                        <a:latin typeface="Calibri"/>
                      </a:endParaRPr>
                    </a:p>
                    <a:p>
                      <a:pPr algn="ctr" fontAlgn="ctr"/>
                      <a:r>
                        <a:rPr lang="pt-BR" sz="2400" b="1" i="0" u="none" strike="noStrike" dirty="0" smtClean="0">
                          <a:solidFill>
                            <a:srgbClr val="000000"/>
                          </a:solidFill>
                          <a:effectLst/>
                          <a:latin typeface="Calibri"/>
                        </a:rPr>
                        <a:t>Estoque </a:t>
                      </a:r>
                      <a:r>
                        <a:rPr lang="pt-BR" sz="2400" b="1" i="0" u="none" strike="noStrike" dirty="0">
                          <a:solidFill>
                            <a:srgbClr val="000000"/>
                          </a:solidFill>
                          <a:effectLst/>
                          <a:latin typeface="Calibri"/>
                        </a:rPr>
                        <a:t>de </a:t>
                      </a:r>
                      <a:r>
                        <a:rPr lang="pt-BR" sz="2400" b="1" i="0" u="none" strike="noStrike" dirty="0" smtClean="0">
                          <a:solidFill>
                            <a:srgbClr val="000000"/>
                          </a:solidFill>
                          <a:effectLst/>
                          <a:latin typeface="Calibri"/>
                        </a:rPr>
                        <a:t>Projetos </a:t>
                      </a:r>
                      <a:endParaRPr lang="pt-BR" sz="24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smtClean="0">
                          <a:solidFill>
                            <a:srgbClr val="000000"/>
                          </a:solidFill>
                          <a:effectLst/>
                          <a:latin typeface="Calibri"/>
                        </a:rPr>
                        <a:t>Setembro</a:t>
                      </a:r>
                    </a:p>
                    <a:p>
                      <a:pPr algn="ctr" fontAlgn="b"/>
                      <a:r>
                        <a:rPr lang="pt-BR" sz="2000" b="1" i="0" u="none" strike="noStrike" dirty="0" smtClean="0">
                          <a:solidFill>
                            <a:srgbClr val="000000"/>
                          </a:solidFill>
                          <a:effectLst/>
                          <a:latin typeface="Calibri"/>
                        </a:rPr>
                        <a:t>2013</a:t>
                      </a:r>
                      <a:endParaRPr lang="pt-BR"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pt-BR" sz="2000" b="1" i="0" u="none" strike="noStrike" dirty="0" smtClean="0">
                          <a:solidFill>
                            <a:srgbClr val="000000"/>
                          </a:solidFill>
                          <a:effectLst/>
                          <a:latin typeface="Calibri"/>
                        </a:rPr>
                        <a:t>Agosto</a:t>
                      </a:r>
                    </a:p>
                    <a:p>
                      <a:pPr algn="ctr" fontAlgn="b"/>
                      <a:r>
                        <a:rPr lang="pt-BR" sz="2000" b="1" i="0" u="none" strike="noStrike" dirty="0" smtClean="0">
                          <a:solidFill>
                            <a:srgbClr val="000000"/>
                          </a:solidFill>
                          <a:effectLst/>
                          <a:latin typeface="Calibri"/>
                        </a:rPr>
                        <a:t>2015</a:t>
                      </a:r>
                      <a:endParaRPr lang="pt-BR"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87680">
                <a:tc vMerge="1">
                  <a:txBody>
                    <a:bodyPr/>
                    <a:lstStyle/>
                    <a:p>
                      <a:endParaRPr lang="pt-BR"/>
                    </a:p>
                  </a:txBody>
                  <a:tcPr/>
                </a:tc>
                <a:tc>
                  <a:txBody>
                    <a:bodyPr/>
                    <a:lstStyle/>
                    <a:p>
                      <a:pPr algn="ctr" fontAlgn="b"/>
                      <a:r>
                        <a:rPr lang="pt-BR" sz="2400" b="1" i="0" u="none" strike="noStrike" dirty="0">
                          <a:solidFill>
                            <a:srgbClr val="000000"/>
                          </a:solidFill>
                          <a:effectLst/>
                          <a:latin typeface="Calibri"/>
                        </a:rPr>
                        <a:t>830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400" b="1" i="0" u="none" strike="noStrike" dirty="0" smtClean="0">
                          <a:solidFill>
                            <a:srgbClr val="000000"/>
                          </a:solidFill>
                          <a:effectLst/>
                          <a:latin typeface="Calibri"/>
                        </a:rPr>
                        <a:t>362</a:t>
                      </a:r>
                      <a:endParaRPr lang="pt-BR" sz="2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179512" y="2996952"/>
            <a:ext cx="6491578" cy="553998"/>
          </a:xfrm>
          <a:prstGeom prst="rect">
            <a:avLst/>
          </a:prstGeom>
        </p:spPr>
        <p:txBody>
          <a:bodyPr wrap="square">
            <a:spAutoFit/>
          </a:bodyPr>
          <a:lstStyle/>
          <a:p>
            <a:endParaRPr lang="pt-BR" sz="1000" b="1" dirty="0">
              <a:solidFill>
                <a:prstClr val="black"/>
              </a:solidFill>
            </a:endParaRPr>
          </a:p>
          <a:p>
            <a:r>
              <a:rPr lang="pt-BR" sz="1000" b="1" dirty="0" smtClean="0">
                <a:solidFill>
                  <a:prstClr val="black"/>
                </a:solidFill>
              </a:rPr>
              <a:t>                   Fonte: Plataforma Brasil. Junho 2015</a:t>
            </a:r>
          </a:p>
          <a:p>
            <a:endParaRPr lang="pt-BR" sz="1000" b="1" dirty="0" smtClean="0">
              <a:solidFill>
                <a:prstClr val="black"/>
              </a:solidFill>
            </a:endParaRPr>
          </a:p>
        </p:txBody>
      </p:sp>
      <p:sp>
        <p:nvSpPr>
          <p:cNvPr id="8" name="Retângulo 7"/>
          <p:cNvSpPr/>
          <p:nvPr/>
        </p:nvSpPr>
        <p:spPr>
          <a:xfrm>
            <a:off x="179512" y="4829090"/>
            <a:ext cx="6491578" cy="707886"/>
          </a:xfrm>
          <a:prstGeom prst="rect">
            <a:avLst/>
          </a:prstGeom>
        </p:spPr>
        <p:txBody>
          <a:bodyPr wrap="square">
            <a:spAutoFit/>
          </a:bodyPr>
          <a:lstStyle/>
          <a:p>
            <a:endParaRPr lang="pt-BR" sz="1000" b="1" dirty="0" smtClean="0">
              <a:solidFill>
                <a:prstClr val="black"/>
              </a:solidFill>
            </a:endParaRPr>
          </a:p>
          <a:p>
            <a:endParaRPr lang="pt-BR" sz="1000" b="1" dirty="0">
              <a:solidFill>
                <a:prstClr val="black"/>
              </a:solidFill>
            </a:endParaRPr>
          </a:p>
          <a:p>
            <a:r>
              <a:rPr lang="pt-BR" sz="1000" b="1" dirty="0" smtClean="0">
                <a:solidFill>
                  <a:prstClr val="black"/>
                </a:solidFill>
              </a:rPr>
              <a:t>                    Fonte: Plataforma Brasil. Agosto 2015</a:t>
            </a:r>
          </a:p>
          <a:p>
            <a:endParaRPr lang="pt-BR" sz="1000" b="1" dirty="0" smtClean="0">
              <a:solidFill>
                <a:prstClr val="black"/>
              </a:solidFill>
            </a:endParaRPr>
          </a:p>
        </p:txBody>
      </p:sp>
    </p:spTree>
    <p:extLst>
      <p:ext uri="{BB962C8B-B14F-4D97-AF65-F5344CB8AC3E}">
        <p14:creationId xmlns:p14="http://schemas.microsoft.com/office/powerpoint/2010/main" val="10621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868958"/>
          </a:xfrm>
        </p:spPr>
        <p:txBody>
          <a:bodyPr>
            <a:normAutofit fontScale="90000"/>
          </a:bodyPr>
          <a:lstStyle/>
          <a:p>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700" b="1" dirty="0" smtClean="0"/>
              <a:t>Tempo médio de tramitação dos Protocolos</a:t>
            </a:r>
            <a:br>
              <a:rPr lang="pt-BR" sz="2700" b="1" dirty="0" smtClean="0"/>
            </a:br>
            <a:r>
              <a:rPr lang="pt-BR" sz="2700" b="1" dirty="0" smtClean="0"/>
              <a:t>Maio/Junho/Julho 2015</a:t>
            </a:r>
            <a:br>
              <a:rPr lang="pt-BR" sz="2700" b="1" dirty="0" smtClean="0"/>
            </a:br>
            <a:endParaRPr lang="pt-BR" sz="2700" b="1" dirty="0"/>
          </a:p>
        </p:txBody>
      </p:sp>
      <p:graphicFrame>
        <p:nvGraphicFramePr>
          <p:cNvPr id="5" name="Tabela 4"/>
          <p:cNvGraphicFramePr>
            <a:graphicFrameLocks noGrp="1"/>
          </p:cNvGraphicFramePr>
          <p:nvPr>
            <p:extLst>
              <p:ext uri="{D42A27DB-BD31-4B8C-83A1-F6EECF244321}">
                <p14:modId xmlns:p14="http://schemas.microsoft.com/office/powerpoint/2010/main" val="2351416663"/>
              </p:ext>
            </p:extLst>
          </p:nvPr>
        </p:nvGraphicFramePr>
        <p:xfrm>
          <a:off x="395536" y="1988839"/>
          <a:ext cx="8352928" cy="3320855"/>
        </p:xfrm>
        <a:graphic>
          <a:graphicData uri="http://schemas.openxmlformats.org/drawingml/2006/table">
            <a:tbl>
              <a:tblPr firstRow="1" firstCol="1" bandRow="1"/>
              <a:tblGrid>
                <a:gridCol w="3122590"/>
                <a:gridCol w="2162442"/>
                <a:gridCol w="3067896"/>
              </a:tblGrid>
              <a:tr h="648072">
                <a:tc>
                  <a:txBody>
                    <a:bodyPr/>
                    <a:lstStyle/>
                    <a:p>
                      <a:pPr algn="ctr" fontAlgn="b"/>
                      <a:r>
                        <a:rPr lang="pt-BR" sz="2200" b="1" i="0" u="none" strike="noStrike" dirty="0">
                          <a:solidFill>
                            <a:srgbClr val="000000"/>
                          </a:solidFill>
                          <a:effectLst/>
                          <a:latin typeface="Calibri"/>
                        </a:rPr>
                        <a:t>Período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pt-BR" sz="2200" b="1" i="0" u="none" strike="noStrike" dirty="0" smtClean="0">
                          <a:solidFill>
                            <a:srgbClr val="000000"/>
                          </a:solidFill>
                          <a:effectLst/>
                          <a:latin typeface="Calibri"/>
                        </a:rPr>
                        <a:t>Quantidade/</a:t>
                      </a:r>
                    </a:p>
                    <a:p>
                      <a:pPr algn="ctr" fontAlgn="b"/>
                      <a:r>
                        <a:rPr lang="pt-BR" sz="2200" b="1" i="0" u="none" strike="noStrike" dirty="0" smtClean="0">
                          <a:solidFill>
                            <a:srgbClr val="000000"/>
                          </a:solidFill>
                          <a:effectLst/>
                          <a:latin typeface="Calibri"/>
                        </a:rPr>
                        <a:t>Protocolos</a:t>
                      </a:r>
                      <a:endParaRPr lang="pt-BR" sz="22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pt-BR" sz="2200" b="1" i="0" u="none" strike="noStrike" dirty="0" smtClean="0">
                          <a:solidFill>
                            <a:srgbClr val="000000"/>
                          </a:solidFill>
                          <a:effectLst/>
                          <a:latin typeface="Calibri"/>
                        </a:rPr>
                        <a:t>Média/dias</a:t>
                      </a:r>
                      <a:endParaRPr lang="pt-BR" sz="22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669731">
                <a:tc>
                  <a:txBody>
                    <a:bodyPr/>
                    <a:lstStyle/>
                    <a:p>
                      <a:pPr algn="ctr" fontAlgn="b"/>
                      <a:r>
                        <a:rPr lang="pt-BR" sz="2000" b="1" i="0" u="none" strike="noStrike" dirty="0">
                          <a:solidFill>
                            <a:srgbClr val="000000"/>
                          </a:solidFill>
                          <a:effectLst/>
                          <a:latin typeface="Calibri"/>
                        </a:rPr>
                        <a:t>Maio de 2015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        </a:t>
                      </a:r>
                      <a:r>
                        <a:rPr lang="pt-BR" sz="2000" b="1" i="0" u="none" strike="noStrike" dirty="0" smtClean="0">
                          <a:solidFill>
                            <a:srgbClr val="000000"/>
                          </a:solidFill>
                          <a:effectLst/>
                          <a:latin typeface="Calibri"/>
                        </a:rPr>
                        <a:t>56 dias</a:t>
                      </a:r>
                      <a:endParaRPr lang="pt-BR"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1577">
                <a:tc>
                  <a:txBody>
                    <a:bodyPr/>
                    <a:lstStyle/>
                    <a:p>
                      <a:pPr algn="ctr" fontAlgn="b"/>
                      <a:r>
                        <a:rPr lang="pt-BR" sz="2000" b="1" i="0" u="none" strike="noStrike">
                          <a:solidFill>
                            <a:srgbClr val="000000"/>
                          </a:solidFill>
                          <a:effectLst/>
                          <a:latin typeface="Calibri"/>
                        </a:rPr>
                        <a:t>Junho de 2015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        </a:t>
                      </a:r>
                      <a:r>
                        <a:rPr lang="pt-BR" sz="2000" b="1" i="0" u="none" strike="noStrike" dirty="0" smtClean="0">
                          <a:solidFill>
                            <a:srgbClr val="000000"/>
                          </a:solidFill>
                          <a:effectLst/>
                          <a:latin typeface="Calibri"/>
                        </a:rPr>
                        <a:t>42 dias</a:t>
                      </a:r>
                      <a:endParaRPr lang="pt-BR"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731">
                <a:tc>
                  <a:txBody>
                    <a:bodyPr/>
                    <a:lstStyle/>
                    <a:p>
                      <a:pPr algn="ctr" fontAlgn="b"/>
                      <a:r>
                        <a:rPr lang="pt-BR" sz="2000" b="1" i="0" u="none" strike="noStrike">
                          <a:solidFill>
                            <a:srgbClr val="000000"/>
                          </a:solidFill>
                          <a:effectLst/>
                          <a:latin typeface="Calibri"/>
                        </a:rPr>
                        <a:t>Julho de 2015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        </a:t>
                      </a:r>
                      <a:r>
                        <a:rPr lang="pt-BR" sz="2000" b="1" i="0" u="none" strike="noStrike" dirty="0" smtClean="0">
                          <a:solidFill>
                            <a:srgbClr val="000000"/>
                          </a:solidFill>
                          <a:effectLst/>
                          <a:latin typeface="Calibri"/>
                        </a:rPr>
                        <a:t>46 dias </a:t>
                      </a:r>
                      <a:endParaRPr lang="pt-BR"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731">
                <a:tc>
                  <a:txBody>
                    <a:bodyPr/>
                    <a:lstStyle/>
                    <a:p>
                      <a:pPr algn="ctr" fontAlgn="b"/>
                      <a:r>
                        <a:rPr lang="pt-BR" sz="2000" b="1" i="0" u="none" strike="noStrike" dirty="0" smtClean="0">
                          <a:solidFill>
                            <a:srgbClr val="000000"/>
                          </a:solidFill>
                          <a:effectLst/>
                          <a:latin typeface="Calibri"/>
                        </a:rPr>
                        <a:t>Total no Trimestre</a:t>
                      </a:r>
                      <a:endParaRPr lang="pt-BR" sz="20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2000" b="1" i="0" u="none" strike="noStrike" dirty="0">
                          <a:solidFill>
                            <a:srgbClr val="000000"/>
                          </a:solidFill>
                          <a:effectLst/>
                          <a:latin typeface="Calibri"/>
                        </a:rPr>
                        <a:t>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2000" b="1" i="0" u="none" strike="noStrike" dirty="0">
                          <a:solidFill>
                            <a:srgbClr val="000000"/>
                          </a:solidFill>
                          <a:effectLst/>
                          <a:latin typeface="Calibri"/>
                        </a:rPr>
                        <a:t>       </a:t>
                      </a:r>
                      <a:r>
                        <a:rPr lang="pt-BR" sz="2000" b="1" i="0" u="none" strike="noStrike" dirty="0" smtClean="0">
                          <a:solidFill>
                            <a:srgbClr val="000000"/>
                          </a:solidFill>
                          <a:effectLst/>
                          <a:latin typeface="Calibri"/>
                        </a:rPr>
                        <a:t>48 dias </a:t>
                      </a:r>
                      <a:endParaRPr lang="pt-BR" sz="20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65304"/>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395536" y="5368167"/>
            <a:ext cx="4932040" cy="246221"/>
          </a:xfrm>
          <a:prstGeom prst="rect">
            <a:avLst/>
          </a:prstGeom>
        </p:spPr>
        <p:txBody>
          <a:bodyPr wrap="square">
            <a:spAutoFit/>
          </a:bodyPr>
          <a:lstStyle/>
          <a:p>
            <a:r>
              <a:rPr lang="pt-BR" sz="1000" b="1" dirty="0"/>
              <a:t>Fonte: </a:t>
            </a:r>
            <a:r>
              <a:rPr lang="pt-BR" sz="1000" b="1" dirty="0" smtClean="0"/>
              <a:t>Plataforma Brasil. Agosto 2015</a:t>
            </a:r>
            <a:endParaRPr lang="pt-BR" sz="1000" dirty="0"/>
          </a:p>
        </p:txBody>
      </p:sp>
    </p:spTree>
    <p:extLst>
      <p:ext uri="{BB962C8B-B14F-4D97-AF65-F5344CB8AC3E}">
        <p14:creationId xmlns:p14="http://schemas.microsoft.com/office/powerpoint/2010/main" val="79727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868958"/>
          </a:xfrm>
        </p:spPr>
        <p:txBody>
          <a:bodyPr>
            <a:normAutofit fontScale="90000"/>
          </a:bodyPr>
          <a:lstStyle/>
          <a:p>
            <a:r>
              <a:rPr lang="pt-BR" sz="2400" b="1" dirty="0" smtClean="0">
                <a:solidFill>
                  <a:prstClr val="black"/>
                </a:solidFill>
              </a:rPr>
              <a:t/>
            </a:r>
            <a:br>
              <a:rPr lang="pt-BR" sz="2400" b="1" dirty="0" smtClean="0">
                <a:solidFill>
                  <a:prstClr val="black"/>
                </a:solidFill>
              </a:rPr>
            </a:br>
            <a:r>
              <a:rPr lang="pt-BR" sz="2700" b="1" dirty="0" smtClean="0">
                <a:solidFill>
                  <a:prstClr val="black"/>
                </a:solidFill>
              </a:rPr>
              <a:t>Tempos de análise e  aprovação</a:t>
            </a:r>
            <a:br>
              <a:rPr lang="pt-BR" sz="2700" b="1" dirty="0" smtClean="0">
                <a:solidFill>
                  <a:prstClr val="black"/>
                </a:solidFill>
              </a:rPr>
            </a:br>
            <a:r>
              <a:rPr lang="pt-BR" sz="2700" b="1" dirty="0" smtClean="0">
                <a:solidFill>
                  <a:prstClr val="black"/>
                </a:solidFill>
              </a:rPr>
              <a:t>Tempos de aprovação / Estudos Clínicos</a:t>
            </a:r>
            <a:endParaRPr lang="pt-BR" sz="27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5819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44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11560" y="1052736"/>
            <a:ext cx="8136904" cy="4730080"/>
          </a:xfrm>
        </p:spPr>
        <p:txBody>
          <a:bodyPr>
            <a:normAutofit fontScale="92500"/>
          </a:bodyPr>
          <a:lstStyle/>
          <a:p>
            <a:r>
              <a:rPr lang="pt-BR" sz="2900" b="1" dirty="0" smtClean="0">
                <a:solidFill>
                  <a:schemeClr val="tx1"/>
                </a:solidFill>
              </a:rPr>
              <a:t>Resoluções Complementares à Resolução CNS 466/2012</a:t>
            </a:r>
          </a:p>
          <a:p>
            <a:endParaRPr lang="pt-BR" sz="3000" b="1" dirty="0" smtClean="0">
              <a:solidFill>
                <a:schemeClr val="tx1"/>
              </a:solidFill>
            </a:endParaRPr>
          </a:p>
          <a:p>
            <a:pPr marL="342900" indent="-342900" algn="just">
              <a:buFont typeface="Arial" pitchFamily="34" charset="0"/>
              <a:buChar char="•"/>
            </a:pPr>
            <a:r>
              <a:rPr lang="pt-BR" sz="2400" dirty="0" smtClean="0">
                <a:solidFill>
                  <a:schemeClr val="tx1"/>
                </a:solidFill>
              </a:rPr>
              <a:t>Resolução para regulamentar o Processo de Acreditação dos Comitês de Ética em Pesquisa que compõem o Sistema CEP/CONEP;</a:t>
            </a:r>
          </a:p>
          <a:p>
            <a:pPr marL="342900" indent="-342900" algn="just">
              <a:buFont typeface="Arial" pitchFamily="34" charset="0"/>
              <a:buChar char="•"/>
            </a:pPr>
            <a:endParaRPr lang="pt-BR" sz="2400" dirty="0" smtClean="0">
              <a:solidFill>
                <a:schemeClr val="tx1"/>
              </a:solidFill>
            </a:endParaRPr>
          </a:p>
          <a:p>
            <a:pPr marL="342900" indent="-342900" algn="just">
              <a:buFont typeface="Arial" pitchFamily="34" charset="0"/>
              <a:buChar char="•"/>
            </a:pPr>
            <a:r>
              <a:rPr lang="pt-BR" sz="2400" dirty="0" smtClean="0">
                <a:solidFill>
                  <a:schemeClr val="tx1"/>
                </a:solidFill>
              </a:rPr>
              <a:t>Resolução sobre as especificidades éticas das pesquisas nas ciências sociais e humanas e de outras que se utilizam de metodologias próprias dessas áreas;</a:t>
            </a:r>
          </a:p>
          <a:p>
            <a:pPr marL="342900" indent="-342900" algn="just">
              <a:buFont typeface="Arial" pitchFamily="34" charset="0"/>
              <a:buChar char="•"/>
            </a:pPr>
            <a:endParaRPr lang="pt-BR" sz="2400" dirty="0" smtClean="0">
              <a:solidFill>
                <a:schemeClr val="tx1"/>
              </a:solidFill>
            </a:endParaRPr>
          </a:p>
          <a:p>
            <a:pPr marL="342900" indent="-342900" algn="just">
              <a:buFont typeface="Arial" pitchFamily="34" charset="0"/>
              <a:buChar char="•"/>
            </a:pPr>
            <a:r>
              <a:rPr lang="pt-BR" sz="2400" dirty="0" smtClean="0">
                <a:solidFill>
                  <a:schemeClr val="tx1"/>
                </a:solidFill>
              </a:rPr>
              <a:t>Resolução para as pesquisas de interesse estratégico para o SUS.</a:t>
            </a:r>
            <a:endParaRPr lang="pt-BR" sz="24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29189"/>
            <a:ext cx="73818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64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8932</TotalTime>
  <Words>1203</Words>
  <Application>Microsoft Office PowerPoint</Application>
  <PresentationFormat>Apresentação na tela (4:3)</PresentationFormat>
  <Paragraphs>271</Paragraphs>
  <Slides>36</Slides>
  <Notes>1</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1_Tema do Office</vt:lpstr>
      <vt:lpstr>Apresentação do PowerPoint</vt:lpstr>
      <vt:lpstr>Apresentação do PowerPoint</vt:lpstr>
      <vt:lpstr>    Ministério da Saúde/MS     Conselho Nacional de Saúde/CNS              Comissão Nacional de Ética em Pesquisa/Conep </vt:lpstr>
      <vt:lpstr>Apresentação do PowerPoint</vt:lpstr>
      <vt:lpstr>Apresentação do PowerPoint</vt:lpstr>
      <vt:lpstr>Apresentação do PowerPoint</vt:lpstr>
      <vt:lpstr>   Tempo médio de tramitação dos Protocolos Maio/Junho/Julho 2015 </vt:lpstr>
      <vt:lpstr> Tempos de análise e  aprovação Tempos de aprovação / Estudos Clínicos</vt:lpstr>
      <vt:lpstr>Apresentação do PowerPoint</vt:lpstr>
      <vt:lpstr>Processo de Acreditação dos Comitês de Ética em Pesquisa que compõem o Sistema CEP/CONEP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Comissão Nacional de Ética em Pesquisa/Conep/CNS/MS  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 Barbosa Santos</dc:creator>
  <cp:lastModifiedBy>Eline  Jonas</cp:lastModifiedBy>
  <cp:revision>600</cp:revision>
  <cp:lastPrinted>2015-08-25T16:49:58Z</cp:lastPrinted>
  <dcterms:created xsi:type="dcterms:W3CDTF">2014-02-13T14:10:03Z</dcterms:created>
  <dcterms:modified xsi:type="dcterms:W3CDTF">2015-11-09T19:25:37Z</dcterms:modified>
</cp:coreProperties>
</file>