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9"/>
  </p:handoutMasterIdLst>
  <p:sldIdLst>
    <p:sldId id="256" r:id="rId2"/>
    <p:sldId id="257" r:id="rId3"/>
    <p:sldId id="260" r:id="rId4"/>
    <p:sldId id="261" r:id="rId5"/>
    <p:sldId id="262" r:id="rId6"/>
    <p:sldId id="263" r:id="rId7"/>
    <p:sldId id="259" r:id="rId8"/>
  </p:sldIdLst>
  <p:sldSz cx="9144000" cy="6858000" type="screen4x3"/>
  <p:notesSz cx="6669088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149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9CE04-9345-48AC-BE63-802A50E1CDC3}" type="datetimeFigureOut">
              <a:rPr lang="pt-BR" smtClean="0"/>
              <a:t>27/11/2018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31AB08-5C2B-4B53-BCCE-3061FF30614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76282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5989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"/>
          <a:stretch/>
        </p:blipFill>
        <p:spPr bwMode="auto">
          <a:xfrm>
            <a:off x="0" y="1588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 hasCustomPrompt="1"/>
          </p:nvPr>
        </p:nvSpPr>
        <p:spPr>
          <a:xfrm>
            <a:off x="577787" y="2564904"/>
            <a:ext cx="7988424" cy="1038323"/>
          </a:xfrm>
        </p:spPr>
        <p:txBody>
          <a:bodyPr anchor="t">
            <a:noAutofit/>
          </a:bodyPr>
          <a:lstStyle>
            <a:lvl1pPr marL="0" algn="ctr" defTabSz="914400" rtl="0" eaLnBrk="1" latinLnBrk="0" hangingPunct="1">
              <a:lnSpc>
                <a:spcPct val="80000"/>
              </a:lnSpc>
              <a:defRPr lang="pt-BR" sz="4400" b="1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dirty="0" smtClean="0"/>
              <a:t>Título do</a:t>
            </a:r>
            <a:br>
              <a:rPr lang="pt-BR" dirty="0" smtClean="0"/>
            </a:br>
            <a:r>
              <a:rPr lang="pt-BR" dirty="0" smtClean="0"/>
              <a:t>Separador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16565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 smtClean="0"/>
              <a:t>Clique para editar o título mestre</a:t>
            </a:r>
            <a:endParaRPr lang="pt-BR" dirty="0"/>
          </a:p>
        </p:txBody>
      </p:sp>
      <p:grpSp>
        <p:nvGrpSpPr>
          <p:cNvPr id="5" name="Grupo 4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6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7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29341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 smtClean="0"/>
              <a:t>Clique para editar o título mestre</a:t>
            </a:r>
            <a:endParaRPr lang="pt-BR" dirty="0"/>
          </a:p>
        </p:txBody>
      </p:sp>
      <p:grpSp>
        <p:nvGrpSpPr>
          <p:cNvPr id="6" name="Grupo 5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73156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68"/>
          <a:stretch/>
        </p:blipFill>
        <p:spPr bwMode="auto">
          <a:xfrm>
            <a:off x="0" y="-27384"/>
            <a:ext cx="9144000" cy="74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5816016" cy="523220"/>
          </a:xfrm>
          <a:noFill/>
        </p:spPr>
        <p:txBody>
          <a:bodyPr wrap="none" rtlCol="0">
            <a:spAutoFit/>
          </a:bodyPr>
          <a:lstStyle>
            <a:lvl1pPr algn="l">
              <a:defRPr lang="pt-BR" sz="2800" b="1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marL="0" lvl="0" algn="l" defTabSz="457200"/>
            <a:r>
              <a:rPr lang="pt-BR" dirty="0" smtClean="0"/>
              <a:t>Clique para editar o título mestre</a:t>
            </a:r>
            <a:endParaRPr lang="pt-BR" dirty="0"/>
          </a:p>
        </p:txBody>
      </p:sp>
      <p:grpSp>
        <p:nvGrpSpPr>
          <p:cNvPr id="5" name="Grupo 4"/>
          <p:cNvGrpSpPr/>
          <p:nvPr userDrawn="1"/>
        </p:nvGrpSpPr>
        <p:grpSpPr>
          <a:xfrm>
            <a:off x="7796519" y="25826"/>
            <a:ext cx="1076688" cy="594862"/>
            <a:chOff x="7796519" y="25826"/>
            <a:chExt cx="1076688" cy="594862"/>
          </a:xfrm>
        </p:grpSpPr>
        <p:pic>
          <p:nvPicPr>
            <p:cNvPr id="7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5362" y="25826"/>
              <a:ext cx="952875" cy="42434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7796519" y="476672"/>
              <a:ext cx="1076688" cy="144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2473237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88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ítulo 1"/>
          <p:cNvSpPr>
            <a:spLocks noGrp="1"/>
          </p:cNvSpPr>
          <p:nvPr>
            <p:ph type="title" hasCustomPrompt="1"/>
          </p:nvPr>
        </p:nvSpPr>
        <p:spPr>
          <a:xfrm>
            <a:off x="323528" y="4978042"/>
            <a:ext cx="8568952" cy="1200329"/>
          </a:xfrm>
          <a:noFill/>
        </p:spPr>
        <p:txBody>
          <a:bodyPr wrap="square" rtlCol="0">
            <a:spAutoFit/>
          </a:bodyPr>
          <a:lstStyle>
            <a:lvl1pPr marL="0" algn="ctr" defTabSz="457200" rtl="0" eaLnBrk="1" latinLnBrk="0" hangingPunct="1">
              <a:defRPr lang="en-US" sz="1800" kern="120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r>
              <a:rPr lang="pt-BR" b="1" dirty="0" smtClean="0">
                <a:solidFill>
                  <a:schemeClr val="bg1"/>
                </a:solidFill>
                <a:latin typeface="Trebuchet MS"/>
                <a:cs typeface="Trebuchet MS"/>
              </a:rPr>
              <a:t>Nome do Palestrante</a:t>
            </a:r>
            <a:br>
              <a:rPr lang="pt-BR" b="1" dirty="0" smtClean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  <a:t>Cargo ou Função do Palestrante</a:t>
            </a:r>
            <a:b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  <a:t>e-mail do Palestrante</a:t>
            </a:r>
            <a:b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</a:br>
            <a:r>
              <a:rPr lang="pt-BR" dirty="0" smtClean="0">
                <a:solidFill>
                  <a:schemeClr val="bg1"/>
                </a:solidFill>
                <a:latin typeface="Trebuchet MS"/>
                <a:cs typeface="Trebuchet MS"/>
              </a:rPr>
              <a:t>(61) XXXXX-XXXX</a:t>
            </a:r>
            <a:endParaRPr lang="en-US" dirty="0">
              <a:solidFill>
                <a:schemeClr val="bg1"/>
              </a:solidFill>
              <a:latin typeface="Trebuchet MS"/>
              <a:cs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8335013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9DEC-4FF8-4D6E-B5E6-CBAB4A14F386}" type="datetimeFigureOut">
              <a:rPr lang="pt-BR" smtClean="0"/>
              <a:t>27/11/2018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FB7AED-F3F4-40E4-B618-44A5E1FC1A0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766942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52" r:id="rId4"/>
    <p:sldLayoutId id="2147483654" r:id="rId5"/>
    <p:sldLayoutId id="2147483659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rogerio.avellar@cna.org.br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755576" y="1227300"/>
            <a:ext cx="5760640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pt-BR" sz="4000" b="1" kern="1200" baseline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</a:lstStyle>
          <a:p>
            <a:pPr algn="l" defTabSz="457200">
              <a:lnSpc>
                <a:spcPct val="80000"/>
              </a:lnSpc>
            </a:pPr>
            <a:r>
              <a:rPr lang="pt-BR" sz="3200" dirty="0" smtClean="0"/>
              <a:t>Produção de Etanol de Milho no Centro Oeste brasileiro</a:t>
            </a:r>
            <a:endParaRPr lang="pt-BR" sz="3200" dirty="0"/>
          </a:p>
        </p:txBody>
      </p:sp>
      <p:sp>
        <p:nvSpPr>
          <p:cNvPr id="5" name="Subtítulo 2"/>
          <p:cNvSpPr txBox="1">
            <a:spLocks/>
          </p:cNvSpPr>
          <p:nvPr/>
        </p:nvSpPr>
        <p:spPr>
          <a:xfrm>
            <a:off x="755576" y="2349680"/>
            <a:ext cx="57606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2000" b="1" i="1" kern="120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/>
            <a:r>
              <a:rPr lang="pt-BR" dirty="0" smtClean="0"/>
              <a:t>Audiência Pública</a:t>
            </a:r>
            <a:endParaRPr lang="pt-BR" dirty="0"/>
          </a:p>
        </p:txBody>
      </p:sp>
      <p:sp>
        <p:nvSpPr>
          <p:cNvPr id="6" name="Espaço Reservado para Texto 14"/>
          <p:cNvSpPr txBox="1">
            <a:spLocks/>
          </p:cNvSpPr>
          <p:nvPr/>
        </p:nvSpPr>
        <p:spPr>
          <a:xfrm>
            <a:off x="827088" y="5158061"/>
            <a:ext cx="5761136" cy="431527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Rogério Avellar</a:t>
            </a:r>
          </a:p>
          <a:p>
            <a:pPr marL="0" indent="0" defTabSz="457200">
              <a:buFont typeface="Arial" panose="020B0604020202020204" pitchFamily="34" charset="0"/>
              <a:buNone/>
            </a:pPr>
            <a:endParaRPr lang="pt-BR" dirty="0"/>
          </a:p>
        </p:txBody>
      </p:sp>
      <p:sp>
        <p:nvSpPr>
          <p:cNvPr id="7" name="Espaço Reservado para Texto 16"/>
          <p:cNvSpPr txBox="1">
            <a:spLocks/>
          </p:cNvSpPr>
          <p:nvPr/>
        </p:nvSpPr>
        <p:spPr>
          <a:xfrm>
            <a:off x="827584" y="5517232"/>
            <a:ext cx="5760640" cy="432469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lang="pt-BR" sz="2000" b="1" i="1" kern="1200" baseline="0" dirty="0">
                <a:solidFill>
                  <a:srgbClr val="FFFF00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457200">
              <a:buFont typeface="Arial" panose="020B0604020202020204" pitchFamily="34" charset="0"/>
              <a:buNone/>
            </a:pPr>
            <a:r>
              <a:rPr lang="pt-BR" dirty="0" smtClean="0"/>
              <a:t>Assessor Técnico</a:t>
            </a:r>
            <a:endParaRPr lang="pt-BR" dirty="0"/>
          </a:p>
        </p:txBody>
      </p:sp>
      <p:sp>
        <p:nvSpPr>
          <p:cNvPr id="8" name="Espaço Reservado para Texto 19"/>
          <p:cNvSpPr txBox="1">
            <a:spLocks/>
          </p:cNvSpPr>
          <p:nvPr/>
        </p:nvSpPr>
        <p:spPr>
          <a:xfrm>
            <a:off x="827584" y="6093296"/>
            <a:ext cx="5760640" cy="287684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lang="pt-BR" sz="1300" b="1" i="1" kern="1200" baseline="0" dirty="0">
                <a:solidFill>
                  <a:schemeClr val="bg1"/>
                </a:solidFill>
                <a:latin typeface="Trebuchet MS"/>
                <a:ea typeface="+mn-ea"/>
                <a:cs typeface="Trebuchet M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Brasília-DF, 27 de novembro de 2018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54944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8" y="742949"/>
            <a:ext cx="9136592" cy="6115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82079"/>
            <a:ext cx="4557658" cy="523220"/>
          </a:xfrm>
        </p:spPr>
        <p:txBody>
          <a:bodyPr/>
          <a:lstStyle/>
          <a:p>
            <a:pPr algn="l"/>
            <a:r>
              <a:rPr lang="pt-BR" dirty="0" smtClean="0"/>
              <a:t>Cadeia Produtiva do Milho</a:t>
            </a:r>
            <a:endParaRPr lang="pt-BR" dirty="0"/>
          </a:p>
        </p:txBody>
      </p:sp>
      <p:pic>
        <p:nvPicPr>
          <p:cNvPr id="1032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43" y="1268760"/>
            <a:ext cx="4371161" cy="2839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019" y="4509120"/>
            <a:ext cx="4835873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8079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sz="half" idx="1"/>
          </p:nvPr>
        </p:nvSpPr>
        <p:spPr>
          <a:xfrm>
            <a:off x="395536" y="1484784"/>
            <a:ext cx="4038600" cy="45259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b="1" dirty="0" smtClean="0"/>
              <a:t>Coprodutos</a:t>
            </a:r>
          </a:p>
          <a:p>
            <a:pPr lvl="1"/>
            <a:r>
              <a:rPr lang="pt-BR" dirty="0" smtClean="0"/>
              <a:t>Produção de DDG: Ração de alta qualidade para bovinos, suínos, aves e peixes.</a:t>
            </a:r>
          </a:p>
          <a:p>
            <a:pPr lvl="1"/>
            <a:r>
              <a:rPr lang="pt-BR" dirty="0" smtClean="0"/>
              <a:t>Aumento da oferta de ração sem necessidade de aumento de áreas de soja.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2"/>
          </p:nvPr>
        </p:nvSpPr>
        <p:spPr>
          <a:xfrm>
            <a:off x="4644008" y="1484784"/>
            <a:ext cx="4038600" cy="452596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pt-BR" b="1" dirty="0" smtClean="0"/>
              <a:t>Cadeia Produtiva Florestal</a:t>
            </a:r>
          </a:p>
          <a:p>
            <a:pPr lvl="1"/>
            <a:r>
              <a:rPr lang="pt-BR" dirty="0" smtClean="0"/>
              <a:t>Desenvolvimento para suprimento de energia.</a:t>
            </a:r>
          </a:p>
          <a:p>
            <a:pPr lvl="1"/>
            <a:r>
              <a:rPr lang="pt-BR" dirty="0" smtClean="0"/>
              <a:t>Benefícios aos participantes dessa cadeia com grande potencial na região.</a:t>
            </a:r>
          </a:p>
          <a:p>
            <a:pPr lvl="1"/>
            <a:r>
              <a:rPr lang="pt-BR" dirty="0" smtClean="0"/>
              <a:t>Utilizando áreas de pastagens degradadas, com aumento do estoque de carbono. </a:t>
            </a:r>
            <a:endParaRPr lang="pt-BR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67544" y="128385"/>
            <a:ext cx="7344816" cy="553998"/>
          </a:xfrm>
        </p:spPr>
        <p:txBody>
          <a:bodyPr>
            <a:normAutofit/>
          </a:bodyPr>
          <a:lstStyle/>
          <a:p>
            <a:pPr algn="l"/>
            <a:r>
              <a:rPr lang="pt-BR" dirty="0" smtClean="0"/>
              <a:t>Outras cadeias produtivas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75663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sz="half" idx="1"/>
          </p:nvPr>
        </p:nvSpPr>
        <p:spPr>
          <a:xfrm>
            <a:off x="251520" y="1556792"/>
            <a:ext cx="3960440" cy="4525963"/>
          </a:xfrm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b="1" dirty="0" smtClean="0"/>
              <a:t>1 tonelada de milho produz:</a:t>
            </a:r>
          </a:p>
          <a:p>
            <a:pPr lvl="1"/>
            <a:r>
              <a:rPr lang="pt-BR" dirty="0" smtClean="0"/>
              <a:t>420 litros de etanol</a:t>
            </a:r>
          </a:p>
          <a:p>
            <a:pPr lvl="1"/>
            <a:r>
              <a:rPr lang="pt-BR" dirty="0" smtClean="0"/>
              <a:t>300 kg de DDGS (seco 32% de proteína)</a:t>
            </a:r>
          </a:p>
          <a:p>
            <a:pPr lvl="1"/>
            <a:r>
              <a:rPr lang="pt-BR" dirty="0" smtClean="0"/>
              <a:t>18 litros de óleo de milho</a:t>
            </a:r>
          </a:p>
          <a:p>
            <a:pPr lvl="1"/>
            <a:r>
              <a:rPr lang="pt-BR" dirty="0" smtClean="0"/>
              <a:t>Cogeração de energia elétrica.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half" idx="2"/>
          </p:nvPr>
        </p:nvSpPr>
        <p:spPr>
          <a:xfrm>
            <a:off x="4283968" y="1556792"/>
            <a:ext cx="4680520" cy="4525963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lnSpcReduction="10000"/>
          </a:bodyPr>
          <a:lstStyle/>
          <a:p>
            <a:r>
              <a:rPr lang="pt-BR" b="1" dirty="0" smtClean="0"/>
              <a:t>Situação atual CO :</a:t>
            </a:r>
          </a:p>
          <a:p>
            <a:pPr lvl="1"/>
            <a:r>
              <a:rPr lang="pt-BR" sz="2000" dirty="0" smtClean="0"/>
              <a:t>Usinas em funcionamento: 7 (1 full)</a:t>
            </a:r>
          </a:p>
          <a:p>
            <a:pPr lvl="2"/>
            <a:r>
              <a:rPr lang="pt-BR" sz="2000" dirty="0" smtClean="0"/>
              <a:t>Produção: 845 milhões de l/ano</a:t>
            </a:r>
          </a:p>
          <a:p>
            <a:pPr marL="914400" lvl="2" indent="0">
              <a:buNone/>
            </a:pPr>
            <a:endParaRPr lang="pt-BR" sz="2000" dirty="0" smtClean="0"/>
          </a:p>
          <a:p>
            <a:pPr lvl="1"/>
            <a:r>
              <a:rPr lang="pt-BR" sz="2000" dirty="0" smtClean="0"/>
              <a:t>Usinas em construção: 5 (4 full)</a:t>
            </a:r>
          </a:p>
          <a:p>
            <a:pPr lvl="2"/>
            <a:r>
              <a:rPr lang="pt-BR" sz="2000" dirty="0" smtClean="0"/>
              <a:t>Produção: 1.650 milhões de l/ano</a:t>
            </a:r>
          </a:p>
          <a:p>
            <a:pPr marL="914400" lvl="2" indent="0">
              <a:buNone/>
            </a:pPr>
            <a:endParaRPr lang="pt-BR" sz="2000" dirty="0" smtClean="0"/>
          </a:p>
          <a:p>
            <a:pPr lvl="1"/>
            <a:r>
              <a:rPr lang="pt-BR" sz="2000" dirty="0" smtClean="0"/>
              <a:t>Usinas projetadas: 5 (5 full)</a:t>
            </a:r>
          </a:p>
          <a:p>
            <a:pPr lvl="2"/>
            <a:r>
              <a:rPr lang="pt-BR" sz="2000" dirty="0" smtClean="0"/>
              <a:t>Produção: 847 milhões de l/ano</a:t>
            </a:r>
          </a:p>
          <a:p>
            <a:pPr marL="914400" lvl="2" indent="0">
              <a:buNone/>
            </a:pPr>
            <a:endParaRPr lang="pt-BR" sz="2000" dirty="0" smtClean="0"/>
          </a:p>
          <a:p>
            <a:pPr lvl="1"/>
            <a:r>
              <a:rPr lang="pt-BR" sz="2000" dirty="0" smtClean="0"/>
              <a:t>Usinas c/ estudos de projetos: 4 (1 full)</a:t>
            </a:r>
          </a:p>
          <a:p>
            <a:pPr lvl="1"/>
            <a:endParaRPr lang="pt-BR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pt-BR" dirty="0" smtClean="0"/>
              <a:t>Perfil da Produção de Etanol de Milho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323528" y="6309320"/>
            <a:ext cx="35283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Fonte: UNEM – União Nacional do Etanol de Milho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777224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Conteúdo 4"/>
          <p:cNvSpPr>
            <a:spLocks noGrp="1"/>
          </p:cNvSpPr>
          <p:nvPr>
            <p:ph idx="1"/>
          </p:nvPr>
        </p:nvSpPr>
        <p:spPr>
          <a:xfrm>
            <a:off x="457200" y="1484784"/>
            <a:ext cx="8229600" cy="464137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10000"/>
          </a:bodyPr>
          <a:lstStyle/>
          <a:p>
            <a:r>
              <a:rPr lang="pt-BR" sz="2800" b="1" dirty="0" smtClean="0"/>
              <a:t>Instrumento de gerenciamento de risco para o Produtor:</a:t>
            </a:r>
          </a:p>
          <a:p>
            <a:pPr lvl="1"/>
            <a:r>
              <a:rPr lang="pt-BR" sz="2800" dirty="0" smtClean="0"/>
              <a:t>Diversificação de mercado.</a:t>
            </a:r>
          </a:p>
          <a:p>
            <a:pPr lvl="1"/>
            <a:r>
              <a:rPr lang="pt-BR" sz="2800" dirty="0" smtClean="0"/>
              <a:t>Garantia de renda.</a:t>
            </a:r>
          </a:p>
          <a:p>
            <a:pPr lvl="1"/>
            <a:r>
              <a:rPr lang="pt-BR" sz="2800" dirty="0" smtClean="0"/>
              <a:t>Agregação de valor na cadeia do cereal.</a:t>
            </a:r>
          </a:p>
          <a:p>
            <a:pPr marL="457200" lvl="1" indent="0">
              <a:buNone/>
            </a:pPr>
            <a:endParaRPr lang="pt-BR" sz="2800" dirty="0" smtClean="0"/>
          </a:p>
          <a:p>
            <a:r>
              <a:rPr lang="pt-BR" sz="2800" b="1" dirty="0" smtClean="0"/>
              <a:t>Mercado de biocombustíveis (Consumidores):</a:t>
            </a:r>
          </a:p>
          <a:p>
            <a:pPr lvl="1"/>
            <a:r>
              <a:rPr lang="pt-BR" sz="2800" dirty="0" smtClean="0"/>
              <a:t>Oferta estável de etanol durante todo o ano.</a:t>
            </a:r>
          </a:p>
          <a:p>
            <a:pPr lvl="1"/>
            <a:r>
              <a:rPr lang="pt-BR" sz="2800" dirty="0" smtClean="0"/>
              <a:t>Estabilidade de preços.</a:t>
            </a:r>
          </a:p>
          <a:p>
            <a:pPr lvl="1"/>
            <a:r>
              <a:rPr lang="pt-BR" sz="2800" dirty="0" smtClean="0"/>
              <a:t>Mitiga a importação de etanol de milho dos EUA.</a:t>
            </a:r>
          </a:p>
          <a:p>
            <a:pPr lvl="1"/>
            <a:r>
              <a:rPr lang="pt-BR" sz="2800" dirty="0" smtClean="0"/>
              <a:t>Matriz energética mais renovável.</a:t>
            </a:r>
          </a:p>
          <a:p>
            <a:pPr lvl="1"/>
            <a:r>
              <a:rPr lang="pt-BR" sz="2800" dirty="0" smtClean="0"/>
              <a:t>Produção agropecuária mais sustentável.</a:t>
            </a:r>
          </a:p>
          <a:p>
            <a:pPr lvl="1"/>
            <a:endParaRPr lang="pt-BR" sz="2800" dirty="0"/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Mercado / Comercialização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5671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r>
              <a:rPr lang="pt-BR" b="1" dirty="0" smtClean="0"/>
              <a:t>RenovaBio:</a:t>
            </a:r>
          </a:p>
          <a:p>
            <a:pPr lvl="1"/>
            <a:r>
              <a:rPr lang="pt-BR" dirty="0" smtClean="0"/>
              <a:t>Política Nacional de Biocombustíveis.</a:t>
            </a:r>
          </a:p>
          <a:p>
            <a:pPr lvl="1"/>
            <a:r>
              <a:rPr lang="pt-BR" dirty="0" smtClean="0"/>
              <a:t>Instrumento que está sendo regulamentado.</a:t>
            </a:r>
          </a:p>
          <a:p>
            <a:pPr lvl="1"/>
            <a:r>
              <a:rPr lang="pt-BR" dirty="0" smtClean="0"/>
              <a:t>É fundamental o aumento da oferta de matéria-prima para o cumprimento das metas.</a:t>
            </a:r>
          </a:p>
          <a:p>
            <a:pPr lvl="1"/>
            <a:r>
              <a:rPr lang="pt-BR" dirty="0" smtClean="0"/>
              <a:t>Portanto necessita da adesão dos produtores.</a:t>
            </a:r>
          </a:p>
          <a:p>
            <a:pPr lvl="1"/>
            <a:r>
              <a:rPr lang="pt-BR" dirty="0" smtClean="0"/>
              <a:t>* Os produtores de matéria-prima não participam da remuneração gerada a partir da emissão dos CBios (certificados de descarbonização).</a:t>
            </a:r>
          </a:p>
          <a:p>
            <a:pPr lvl="1"/>
            <a:endParaRPr lang="pt-BR" dirty="0" smtClean="0"/>
          </a:p>
          <a:p>
            <a:pPr marL="457200" lvl="1" indent="0">
              <a:buNone/>
            </a:pPr>
            <a:endParaRPr lang="pt-BR" dirty="0" smtClean="0"/>
          </a:p>
          <a:p>
            <a:pPr lvl="1"/>
            <a:endParaRPr lang="pt-BR" dirty="0" smtClean="0"/>
          </a:p>
          <a:p>
            <a:pPr lvl="1"/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82079"/>
            <a:ext cx="1930337" cy="523220"/>
          </a:xfrm>
        </p:spPr>
        <p:txBody>
          <a:bodyPr/>
          <a:lstStyle/>
          <a:p>
            <a:r>
              <a:rPr lang="pt-BR" dirty="0" smtClean="0"/>
              <a:t>RenovaBio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5697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528" y="4839543"/>
            <a:ext cx="8568952" cy="1477328"/>
          </a:xfrm>
        </p:spPr>
        <p:txBody>
          <a:bodyPr/>
          <a:lstStyle/>
          <a:p>
            <a:r>
              <a:rPr lang="pt-BR" b="1" dirty="0" smtClean="0"/>
              <a:t>Rogério Avellar</a:t>
            </a:r>
            <a:r>
              <a:rPr lang="pt-BR" b="1" dirty="0"/>
              <a:t/>
            </a:r>
            <a:br>
              <a:rPr lang="pt-BR" b="1" dirty="0"/>
            </a:br>
            <a:r>
              <a:rPr lang="pt-BR" dirty="0" smtClean="0"/>
              <a:t>Assessor Técnico</a:t>
            </a:r>
            <a:r>
              <a:rPr lang="pt-BR" dirty="0"/>
              <a:t/>
            </a:r>
            <a:br>
              <a:rPr lang="pt-BR" dirty="0"/>
            </a:br>
            <a:r>
              <a:rPr lang="pt-BR" dirty="0" smtClean="0">
                <a:hlinkClick r:id="rId2"/>
              </a:rPr>
              <a:t>rogerio.avellar@cna.org.br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/>
              <a:t/>
            </a:r>
            <a:br>
              <a:rPr lang="pt-BR" dirty="0"/>
            </a:br>
            <a:r>
              <a:rPr lang="pt-BR" dirty="0"/>
              <a:t>(61) </a:t>
            </a:r>
            <a:r>
              <a:rPr lang="pt-BR" dirty="0" smtClean="0"/>
              <a:t>2109-1456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</TotalTime>
  <Words>328</Words>
  <Application>Microsoft Office PowerPoint</Application>
  <PresentationFormat>Apresentação na tela (4:3)</PresentationFormat>
  <Paragraphs>54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1" baseType="lpstr">
      <vt:lpstr>Arial</vt:lpstr>
      <vt:lpstr>Calibri</vt:lpstr>
      <vt:lpstr>Trebuchet MS</vt:lpstr>
      <vt:lpstr>Tema do Office</vt:lpstr>
      <vt:lpstr>Apresentação do PowerPoint</vt:lpstr>
      <vt:lpstr>Cadeia Produtiva do Milho</vt:lpstr>
      <vt:lpstr>Outras cadeias produtivas</vt:lpstr>
      <vt:lpstr>Perfil da Produção de Etanol de Milho</vt:lpstr>
      <vt:lpstr>Mercado / Comercialização</vt:lpstr>
      <vt:lpstr>RenovaBio</vt:lpstr>
      <vt:lpstr>Rogério Avellar Assessor Técnico rogerio.avellar@cna.org.br  (61) 2109-1456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Elisangela Pereira Lopes</dc:creator>
  <cp:lastModifiedBy>Stephany Gois Lino</cp:lastModifiedBy>
  <cp:revision>34</cp:revision>
  <cp:lastPrinted>2018-11-27T10:30:04Z</cp:lastPrinted>
  <dcterms:created xsi:type="dcterms:W3CDTF">2017-06-06T13:19:59Z</dcterms:created>
  <dcterms:modified xsi:type="dcterms:W3CDTF">2018-11-27T11:26:11Z</dcterms:modified>
</cp:coreProperties>
</file>