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9CE04-9345-48AC-BE63-802A50E1CDC3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AB08-5C2B-4B53-BCCE-3061FF306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2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7787" y="2564904"/>
            <a:ext cx="7988424" cy="1038323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pt-BR" sz="44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 smtClean="0"/>
              <a:t>Título do</a:t>
            </a:r>
            <a:br>
              <a:rPr lang="pt-BR" dirty="0" smtClean="0"/>
            </a:br>
            <a:r>
              <a:rPr lang="pt-BR" dirty="0" smtClean="0"/>
              <a:t>Separador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656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34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15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7796519" y="25826"/>
            <a:ext cx="1076688" cy="594862"/>
            <a:chOff x="7796519" y="25826"/>
            <a:chExt cx="1076688" cy="5948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62" y="25826"/>
              <a:ext cx="952875" cy="424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796519" y="476672"/>
              <a:ext cx="1076688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32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4978042"/>
            <a:ext cx="8568952" cy="1200329"/>
          </a:xfrm>
          <a:noFill/>
        </p:spPr>
        <p:txBody>
          <a:bodyPr wrap="square" rtlCol="0">
            <a:sp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Trebuchet MS"/>
                <a:cs typeface="Trebuchet MS"/>
              </a:rPr>
              <a:t>Nome do Palestrante</a:t>
            </a:r>
            <a:br>
              <a:rPr lang="pt-BR" b="1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Cargo ou Função do Palestrante</a:t>
            </a:r>
            <a:b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e-mail do Palestrante</a:t>
            </a:r>
            <a:b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(61) XXXXX-XXXX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350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DEC-4FF8-4D6E-B5E6-CBAB4A14F386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7AED-F3F4-40E4-B618-44A5E1FC1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9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gerio.avellar@cna.org.b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1227300"/>
            <a:ext cx="57606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000" b="1" kern="1200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algn="l" defTabSz="457200">
              <a:lnSpc>
                <a:spcPct val="80000"/>
              </a:lnSpc>
            </a:pPr>
            <a:r>
              <a:rPr lang="pt-BR" sz="3200" dirty="0" smtClean="0"/>
              <a:t>Produção de Etanol de Milho no Centro Oeste brasileiro</a:t>
            </a:r>
            <a:endParaRPr lang="pt-BR" sz="32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55576" y="234968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2000" b="1" i="1" kern="120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pt-BR" dirty="0" smtClean="0"/>
              <a:t>Audiência Pública</a:t>
            </a:r>
            <a:endParaRPr lang="pt-BR" dirty="0"/>
          </a:p>
        </p:txBody>
      </p:sp>
      <p:sp>
        <p:nvSpPr>
          <p:cNvPr id="6" name="Espaço Reservado para Texto 14"/>
          <p:cNvSpPr txBox="1">
            <a:spLocks/>
          </p:cNvSpPr>
          <p:nvPr/>
        </p:nvSpPr>
        <p:spPr>
          <a:xfrm>
            <a:off x="827088" y="5158061"/>
            <a:ext cx="5761136" cy="43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Rogério Avellar</a:t>
            </a:r>
          </a:p>
          <a:p>
            <a:pPr marL="0" indent="0" defTabSz="45720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Texto 16"/>
          <p:cNvSpPr txBox="1">
            <a:spLocks/>
          </p:cNvSpPr>
          <p:nvPr/>
        </p:nvSpPr>
        <p:spPr>
          <a:xfrm>
            <a:off x="827584" y="5517232"/>
            <a:ext cx="5760640" cy="43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baseline="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Assessor Técnico</a:t>
            </a:r>
            <a:endParaRPr lang="pt-BR" dirty="0"/>
          </a:p>
        </p:txBody>
      </p:sp>
      <p:sp>
        <p:nvSpPr>
          <p:cNvPr id="8" name="Espaço Reservado para Texto 19"/>
          <p:cNvSpPr txBox="1">
            <a:spLocks/>
          </p:cNvSpPr>
          <p:nvPr/>
        </p:nvSpPr>
        <p:spPr>
          <a:xfrm>
            <a:off x="827584" y="6093296"/>
            <a:ext cx="5760640" cy="2876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b="1" i="1" kern="1200" baseline="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Brasília-DF, 27 de novembro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9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" y="742949"/>
            <a:ext cx="9136592" cy="611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4557658" cy="523220"/>
          </a:xfrm>
        </p:spPr>
        <p:txBody>
          <a:bodyPr/>
          <a:lstStyle/>
          <a:p>
            <a:pPr algn="l"/>
            <a:r>
              <a:rPr lang="pt-BR" dirty="0" smtClean="0"/>
              <a:t>Cadeia Produtiva do Milho</a:t>
            </a:r>
            <a:endParaRPr lang="pt-BR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3" y="1268760"/>
            <a:ext cx="4371161" cy="28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19" y="4509120"/>
            <a:ext cx="483587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8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Coprodutos</a:t>
            </a:r>
          </a:p>
          <a:p>
            <a:pPr lvl="1"/>
            <a:r>
              <a:rPr lang="pt-BR" dirty="0" smtClean="0"/>
              <a:t>Produção de DDG: Ração de alta qualidade para bovinos, suínos, aves e peixes.</a:t>
            </a:r>
          </a:p>
          <a:p>
            <a:pPr lvl="1"/>
            <a:r>
              <a:rPr lang="pt-BR" dirty="0" smtClean="0"/>
              <a:t>Aumento da oferta de ração sem necessidade de aumento de áreas de soja.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Cadeia Produtiva Florestal</a:t>
            </a:r>
          </a:p>
          <a:p>
            <a:pPr lvl="1"/>
            <a:r>
              <a:rPr lang="pt-BR" dirty="0" smtClean="0"/>
              <a:t>Desenvolvimento para suprimento de energia.</a:t>
            </a:r>
          </a:p>
          <a:p>
            <a:pPr lvl="1"/>
            <a:r>
              <a:rPr lang="pt-BR" dirty="0" smtClean="0"/>
              <a:t>Benefícios aos participantes dessa cadeia com grande potencial na região.</a:t>
            </a:r>
          </a:p>
          <a:p>
            <a:pPr lvl="1"/>
            <a:r>
              <a:rPr lang="pt-BR" dirty="0" smtClean="0"/>
              <a:t>Utilizando áreas de pastagens degradadas, com aumento do estoque de carbono.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28385"/>
            <a:ext cx="7344816" cy="55399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Outras cadeias produtivas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96044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1 tonelada de milho produz:</a:t>
            </a:r>
          </a:p>
          <a:p>
            <a:pPr lvl="1"/>
            <a:r>
              <a:rPr lang="pt-BR" dirty="0" smtClean="0"/>
              <a:t>420 litros de etanol</a:t>
            </a:r>
          </a:p>
          <a:p>
            <a:pPr lvl="1"/>
            <a:r>
              <a:rPr lang="pt-BR" dirty="0" smtClean="0"/>
              <a:t>300 kg de DDGS (seco 32% de proteína)</a:t>
            </a:r>
          </a:p>
          <a:p>
            <a:pPr lvl="1"/>
            <a:r>
              <a:rPr lang="pt-BR" dirty="0" smtClean="0"/>
              <a:t>18 litros de óleo de milho</a:t>
            </a:r>
          </a:p>
          <a:p>
            <a:pPr lvl="1"/>
            <a:r>
              <a:rPr lang="pt-BR" dirty="0" smtClean="0"/>
              <a:t>Cogeração de energia elétrica.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68052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b="1" dirty="0" smtClean="0"/>
              <a:t>Situação atual CO :</a:t>
            </a:r>
          </a:p>
          <a:p>
            <a:pPr lvl="1"/>
            <a:r>
              <a:rPr lang="pt-BR" sz="2000" dirty="0" smtClean="0"/>
              <a:t>Usinas em funcionamento: 7 (1 full)</a:t>
            </a:r>
          </a:p>
          <a:p>
            <a:pPr lvl="2"/>
            <a:r>
              <a:rPr lang="pt-BR" sz="2000" dirty="0" smtClean="0"/>
              <a:t>Produção: 845 milhões de l/ano</a:t>
            </a:r>
          </a:p>
          <a:p>
            <a:pPr marL="914400" lvl="2" indent="0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Usinas em construção: 5 (4 full)</a:t>
            </a:r>
          </a:p>
          <a:p>
            <a:pPr lvl="2"/>
            <a:r>
              <a:rPr lang="pt-BR" sz="2000" dirty="0" smtClean="0"/>
              <a:t>Produção: 1.650 milhões de l/ano</a:t>
            </a:r>
          </a:p>
          <a:p>
            <a:pPr marL="914400" lvl="2" indent="0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Usinas projetadas: 5 (5 full)</a:t>
            </a:r>
          </a:p>
          <a:p>
            <a:pPr lvl="2"/>
            <a:r>
              <a:rPr lang="pt-BR" sz="2000" dirty="0" smtClean="0"/>
              <a:t>Produção: 847 milhões de l/ano</a:t>
            </a:r>
          </a:p>
          <a:p>
            <a:pPr marL="914400" lvl="2" indent="0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Usinas c/ estudos de projetos: 4 (1 full)</a:t>
            </a:r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Perfil da Produção de Etanol de Milho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6309320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UNEM – União Nacional do Etanol de Milho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772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t-BR" sz="2800" b="1" dirty="0" smtClean="0"/>
              <a:t>Instrumento de gerenciamento de risco para o Produtor:</a:t>
            </a:r>
          </a:p>
          <a:p>
            <a:pPr lvl="1"/>
            <a:r>
              <a:rPr lang="pt-BR" sz="2800" dirty="0" smtClean="0"/>
              <a:t>Diversificação de mercado.</a:t>
            </a:r>
          </a:p>
          <a:p>
            <a:pPr lvl="1"/>
            <a:r>
              <a:rPr lang="pt-BR" sz="2800" dirty="0" smtClean="0"/>
              <a:t>Garantia de renda.</a:t>
            </a:r>
          </a:p>
          <a:p>
            <a:pPr lvl="1"/>
            <a:r>
              <a:rPr lang="pt-BR" sz="2800" dirty="0" smtClean="0"/>
              <a:t>Agregação de valor na cadeia do cereal.</a:t>
            </a:r>
          </a:p>
          <a:p>
            <a:pPr marL="457200" lvl="1" indent="0">
              <a:buNone/>
            </a:pPr>
            <a:endParaRPr lang="pt-BR" sz="2800" dirty="0" smtClean="0"/>
          </a:p>
          <a:p>
            <a:r>
              <a:rPr lang="pt-BR" sz="2800" b="1" dirty="0" smtClean="0"/>
              <a:t>Mercado de biocombustíveis (Consumidores):</a:t>
            </a:r>
          </a:p>
          <a:p>
            <a:pPr lvl="1"/>
            <a:r>
              <a:rPr lang="pt-BR" sz="2800" dirty="0" smtClean="0"/>
              <a:t>Oferta estável de etanol durante todo o ano.</a:t>
            </a:r>
          </a:p>
          <a:p>
            <a:pPr lvl="1"/>
            <a:r>
              <a:rPr lang="pt-BR" sz="2800" dirty="0" smtClean="0"/>
              <a:t>Estabilidade de preços.</a:t>
            </a:r>
          </a:p>
          <a:p>
            <a:pPr lvl="1"/>
            <a:r>
              <a:rPr lang="pt-BR" sz="2800" dirty="0" smtClean="0"/>
              <a:t>Mitiga a importação de etanol de milho dos EUA.</a:t>
            </a:r>
          </a:p>
          <a:p>
            <a:pPr lvl="1"/>
            <a:r>
              <a:rPr lang="pt-BR" sz="2800" dirty="0" smtClean="0"/>
              <a:t>Matriz energética mais renovável.</a:t>
            </a:r>
          </a:p>
          <a:p>
            <a:pPr lvl="1"/>
            <a:r>
              <a:rPr lang="pt-BR" sz="2800" dirty="0" smtClean="0"/>
              <a:t>Produção agropecuária mais sustentável.</a:t>
            </a:r>
          </a:p>
          <a:p>
            <a:pPr lvl="1"/>
            <a:endParaRPr lang="pt-BR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/ Comercialização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6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RenovaBio:</a:t>
            </a:r>
          </a:p>
          <a:p>
            <a:pPr lvl="1"/>
            <a:r>
              <a:rPr lang="pt-BR" dirty="0" smtClean="0"/>
              <a:t>Política Nacional de Biocombustíveis.</a:t>
            </a:r>
          </a:p>
          <a:p>
            <a:pPr lvl="1"/>
            <a:r>
              <a:rPr lang="pt-BR" dirty="0" smtClean="0"/>
              <a:t>Instrumento que está sendo regulamentado.</a:t>
            </a:r>
          </a:p>
          <a:p>
            <a:pPr lvl="1"/>
            <a:r>
              <a:rPr lang="pt-BR" dirty="0" smtClean="0"/>
              <a:t>É fundamental o aumento da oferta de matéria-prima para o cumprimento das metas.</a:t>
            </a:r>
          </a:p>
          <a:p>
            <a:pPr lvl="1"/>
            <a:r>
              <a:rPr lang="pt-BR" dirty="0" smtClean="0"/>
              <a:t>Portanto necessita da adesão dos produtores.</a:t>
            </a:r>
          </a:p>
          <a:p>
            <a:pPr lvl="1"/>
            <a:r>
              <a:rPr lang="pt-BR" dirty="0" smtClean="0"/>
              <a:t>* Os produtores de matéria-prima não participam da remuneração gerada a partir da emissão dos CBios (certificados de descarbonização).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82079"/>
            <a:ext cx="1930337" cy="523220"/>
          </a:xfrm>
        </p:spPr>
        <p:txBody>
          <a:bodyPr/>
          <a:lstStyle/>
          <a:p>
            <a:r>
              <a:rPr lang="pt-BR" dirty="0" smtClean="0"/>
              <a:t>RenovaBio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839543"/>
            <a:ext cx="8568952" cy="1477328"/>
          </a:xfrm>
        </p:spPr>
        <p:txBody>
          <a:bodyPr/>
          <a:lstStyle/>
          <a:p>
            <a:r>
              <a:rPr lang="pt-BR" b="1" dirty="0" smtClean="0"/>
              <a:t>Rogério Avellar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Assessor Técnico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hlinkClick r:id="rId2"/>
              </a:rPr>
              <a:t>rogerio.avellar@cna.org.br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(61) </a:t>
            </a:r>
            <a:r>
              <a:rPr lang="pt-BR" dirty="0" smtClean="0"/>
              <a:t>2109-1456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328</Words>
  <Application>Microsoft Office PowerPoint</Application>
  <PresentationFormat>Apresentação na tela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Tema do Office</vt:lpstr>
      <vt:lpstr>Apresentação do PowerPoint</vt:lpstr>
      <vt:lpstr>Cadeia Produtiva do Milho</vt:lpstr>
      <vt:lpstr>Outras cadeias produtivas</vt:lpstr>
      <vt:lpstr>Perfil da Produção de Etanol de Milho</vt:lpstr>
      <vt:lpstr>Mercado / Comercialização</vt:lpstr>
      <vt:lpstr>RenovaBio</vt:lpstr>
      <vt:lpstr>Rogério Avellar Assessor Técnico rogerio.avellar@cna.org.br  (61) 2109-1456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Pereira Lopes</dc:creator>
  <cp:lastModifiedBy>Stephany Gois Lino</cp:lastModifiedBy>
  <cp:revision>34</cp:revision>
  <cp:lastPrinted>2018-11-27T10:30:04Z</cp:lastPrinted>
  <dcterms:created xsi:type="dcterms:W3CDTF">2017-06-06T13:19:59Z</dcterms:created>
  <dcterms:modified xsi:type="dcterms:W3CDTF">2018-11-27T11:26:11Z</dcterms:modified>
</cp:coreProperties>
</file>