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67" r:id="rId2"/>
    <p:sldId id="272" r:id="rId3"/>
    <p:sldId id="266" r:id="rId4"/>
    <p:sldId id="304" r:id="rId5"/>
    <p:sldId id="323" r:id="rId6"/>
    <p:sldId id="289" r:id="rId7"/>
    <p:sldId id="291" r:id="rId8"/>
    <p:sldId id="299" r:id="rId9"/>
    <p:sldId id="303" r:id="rId10"/>
    <p:sldId id="305" r:id="rId11"/>
    <p:sldId id="306" r:id="rId12"/>
    <p:sldId id="312" r:id="rId13"/>
    <p:sldId id="313" r:id="rId14"/>
    <p:sldId id="321" r:id="rId15"/>
    <p:sldId id="314" r:id="rId16"/>
    <p:sldId id="322" r:id="rId17"/>
    <p:sldId id="307" r:id="rId18"/>
    <p:sldId id="308" r:id="rId19"/>
    <p:sldId id="318" r:id="rId20"/>
    <p:sldId id="309" r:id="rId21"/>
    <p:sldId id="319" r:id="rId22"/>
    <p:sldId id="320" r:id="rId23"/>
    <p:sldId id="301" r:id="rId24"/>
    <p:sldId id="316" r:id="rId25"/>
    <p:sldId id="284" r:id="rId26"/>
    <p:sldId id="287" r:id="rId27"/>
    <p:sldId id="286" r:id="rId28"/>
    <p:sldId id="317" r:id="rId29"/>
    <p:sldId id="275" r:id="rId30"/>
    <p:sldId id="274" r:id="rId3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8666"/>
    <a:srgbClr val="124F3A"/>
    <a:srgbClr val="004334"/>
    <a:srgbClr val="1E8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187" autoAdjust="0"/>
  </p:normalViewPr>
  <p:slideViewPr>
    <p:cSldViewPr>
      <p:cViewPr varScale="1">
        <p:scale>
          <a:sx n="85" d="100"/>
          <a:sy n="85" d="100"/>
        </p:scale>
        <p:origin x="-1152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6A2BB-DAE2-44F2-A575-0A579BA8BFFD}" type="datetimeFigureOut">
              <a:rPr lang="pt-BR" smtClean="0"/>
              <a:pPr/>
              <a:t>18/04/18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A8B101-03D9-44D1-AE74-A29F55BD7476}" type="slidenum">
              <a:rPr lang="pt-BR" smtClean="0"/>
              <a:pPr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8411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73D69675-78BF-4883-B601-0A0086125952}" type="datetimeFigureOut">
              <a:rPr lang="pt-BR" smtClean="0"/>
              <a:pPr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2B151A29-35F8-4394-89FF-312148C56C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73D69675-78BF-4883-B601-0A0086125952}" type="datetimeFigureOut">
              <a:rPr lang="pt-BR" smtClean="0"/>
              <a:pPr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2B151A29-35F8-4394-89FF-312148C56C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73D69675-78BF-4883-B601-0A0086125952}" type="datetimeFigureOut">
              <a:rPr lang="pt-BR" smtClean="0"/>
              <a:pPr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2B151A29-35F8-4394-89FF-312148C56C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800" b="1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just">
              <a:defRPr/>
            </a:lvl1pPr>
            <a:lvl2pPr algn="just">
              <a:defRPr/>
            </a:lvl2pPr>
            <a:lvl3pPr algn="just">
              <a:defRPr/>
            </a:lvl3pPr>
            <a:lvl4pPr algn="just">
              <a:defRPr/>
            </a:lvl4pPr>
            <a:lvl5pPr algn="just">
              <a:defRPr/>
            </a:lvl5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73D69675-78BF-4883-B601-0A0086125952}" type="datetimeFigureOut">
              <a:rPr lang="pt-BR" smtClean="0"/>
              <a:pPr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2B151A29-35F8-4394-89FF-312148C56C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73D69675-78BF-4883-B601-0A0086125952}" type="datetimeFigureOut">
              <a:rPr lang="pt-BR" smtClean="0"/>
              <a:pPr/>
              <a:t>18/04/18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2B151A29-35F8-4394-89FF-312148C56C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73D69675-78BF-4883-B601-0A0086125952}" type="datetimeFigureOut">
              <a:rPr lang="pt-BR" smtClean="0"/>
              <a:pPr/>
              <a:t>18/04/18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2B151A29-35F8-4394-89FF-312148C56C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73D69675-78BF-4883-B601-0A0086125952}" type="datetimeFigureOut">
              <a:rPr lang="pt-BR" smtClean="0"/>
              <a:pPr/>
              <a:t>18/04/18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2B151A29-35F8-4394-89FF-312148C56C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73D69675-78BF-4883-B601-0A0086125952}" type="datetimeFigureOut">
              <a:rPr lang="pt-BR" smtClean="0"/>
              <a:pPr/>
              <a:t>18/04/18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2B151A29-35F8-4394-89FF-312148C56C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73D69675-78BF-4883-B601-0A0086125952}" type="datetimeFigureOut">
              <a:rPr lang="pt-BR" smtClean="0"/>
              <a:pPr/>
              <a:t>18/04/18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2B151A29-35F8-4394-89FF-312148C56CF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73D69675-78BF-4883-B601-0A0086125952}" type="datetimeFigureOut">
              <a:rPr lang="pt-BR" smtClean="0"/>
              <a:pPr/>
              <a:t>18/04/18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2B151A29-35F8-4394-89FF-312148C56CFD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73D69675-78BF-4883-B601-0A0086125952}" type="datetimeFigureOut">
              <a:rPr lang="pt-BR" smtClean="0"/>
              <a:pPr/>
              <a:t>18/04/18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2B151A29-35F8-4394-89FF-312148C56CFD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in/comitebrasileirodearbitragem/" TargetMode="External"/><Relationship Id="rId4" Type="http://schemas.openxmlformats.org/officeDocument/2006/relationships/hyperlink" Target="https://www.facebook.com/comitebrasileirodearbitragem/" TargetMode="External"/><Relationship Id="rId5" Type="http://schemas.openxmlformats.org/officeDocument/2006/relationships/hyperlink" Target="https://www.youtube.com/channel/UCDo3zjZrddp7ZpVrEHZPUaw" TargetMode="External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/>
          <p:cNvSpPr/>
          <p:nvPr/>
        </p:nvSpPr>
        <p:spPr>
          <a:xfrm>
            <a:off x="6407474" y="10310"/>
            <a:ext cx="2736526" cy="6858000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70"/>
          <p:cNvGrpSpPr/>
          <p:nvPr/>
        </p:nvGrpSpPr>
        <p:grpSpPr>
          <a:xfrm>
            <a:off x="6444208" y="260648"/>
            <a:ext cx="2699792" cy="6408712"/>
            <a:chOff x="6444208" y="260648"/>
            <a:chExt cx="2699792" cy="6408712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7452320" y="6237312"/>
              <a:ext cx="166825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6732240" y="6525344"/>
              <a:ext cx="123620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8172400" y="6669360"/>
              <a:ext cx="504056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6948264" y="6525344"/>
              <a:ext cx="288032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6444208" y="2204864"/>
              <a:ext cx="166825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7596336" y="2204864"/>
              <a:ext cx="588132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7020272" y="1484784"/>
              <a:ext cx="864096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7956376" y="1844824"/>
              <a:ext cx="118762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6660232" y="1196752"/>
              <a:ext cx="2483768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6444208" y="620688"/>
              <a:ext cx="1512168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6588224" y="620688"/>
              <a:ext cx="792088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8172400" y="1844824"/>
              <a:ext cx="21602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7668344" y="3356992"/>
              <a:ext cx="64807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6588224" y="3140968"/>
              <a:ext cx="1440160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6804248" y="2852936"/>
              <a:ext cx="21602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7164288" y="476672"/>
              <a:ext cx="197971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6660232" y="260648"/>
              <a:ext cx="118762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7596336" y="260648"/>
              <a:ext cx="1080120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8532440" y="3356992"/>
              <a:ext cx="360040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6407474" y="0"/>
            <a:ext cx="2736526" cy="6858000"/>
          </a:xfrm>
          <a:prstGeom prst="rect">
            <a:avLst/>
          </a:prstGeom>
          <a:solidFill>
            <a:srgbClr val="1E8666">
              <a:alpha val="5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9428" y="620688"/>
            <a:ext cx="5448291" cy="4104456"/>
          </a:xfrm>
        </p:spPr>
        <p:txBody>
          <a:bodyPr/>
          <a:lstStyle/>
          <a:p>
            <a:pPr algn="r"/>
            <a:r>
              <a:rPr lang="pt-BR" dirty="0">
                <a:solidFill>
                  <a:srgbClr val="1F8666"/>
                </a:solidFill>
                <a:latin typeface="Century Gothic"/>
                <a:cs typeface="Century Gothic"/>
              </a:rPr>
              <a:t>Audiência Pública da Comissão do Senado Federal</a:t>
            </a:r>
            <a:br>
              <a:rPr lang="pt-BR" dirty="0">
                <a:solidFill>
                  <a:srgbClr val="1F8666"/>
                </a:solidFill>
                <a:latin typeface="Century Gothic"/>
                <a:cs typeface="Century Gothic"/>
              </a:rPr>
            </a:br>
            <a:r>
              <a:rPr lang="pt-BR" dirty="0">
                <a:solidFill>
                  <a:srgbClr val="1F8666"/>
                </a:solidFill>
                <a:latin typeface="Century Gothic"/>
                <a:cs typeface="Century Gothic"/>
              </a:rPr>
              <a:t>Reforma do Código Comercial</a:t>
            </a:r>
            <a:r>
              <a:rPr lang="en-GB" dirty="0">
                <a:solidFill>
                  <a:srgbClr val="1F8666"/>
                </a:solidFill>
                <a:latin typeface="Century Gothic"/>
                <a:cs typeface="Century Gothic"/>
              </a:rPr>
              <a:t/>
            </a:r>
            <a:br>
              <a:rPr lang="en-GB" dirty="0">
                <a:solidFill>
                  <a:srgbClr val="1F8666"/>
                </a:solidFill>
                <a:latin typeface="Century Gothic"/>
                <a:cs typeface="Century Gothic"/>
              </a:rPr>
            </a:br>
            <a:r>
              <a:rPr lang="en-GB" dirty="0">
                <a:solidFill>
                  <a:srgbClr val="1F8666"/>
                </a:solidFill>
                <a:latin typeface="Century Gothic"/>
                <a:cs typeface="Century Gothic"/>
              </a:rPr>
              <a:t/>
            </a:r>
            <a:br>
              <a:rPr lang="en-GB" dirty="0">
                <a:solidFill>
                  <a:srgbClr val="1F8666"/>
                </a:solidFill>
                <a:latin typeface="Century Gothic"/>
                <a:cs typeface="Century Gothic"/>
              </a:rPr>
            </a:br>
            <a:r>
              <a:rPr lang="en-GB" sz="3000" i="1" dirty="0">
                <a:solidFill>
                  <a:srgbClr val="1F8666"/>
                </a:solidFill>
                <a:latin typeface="Century Gothic"/>
                <a:cs typeface="Century Gothic"/>
              </a:rPr>
              <a:t>18 de abril de 2018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47673" y="5080051"/>
            <a:ext cx="48245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i="1" spc="-100" dirty="0">
                <a:solidFill>
                  <a:srgbClr val="1F8666"/>
                </a:solidFill>
                <a:latin typeface="Century Gothic"/>
                <a:ea typeface="+mj-ea"/>
              </a:rPr>
              <a:t>Flávia Bittar Neves </a:t>
            </a:r>
          </a:p>
          <a:p>
            <a:pPr algn="r"/>
            <a:r>
              <a:rPr lang="en-GB" sz="2400" b="1" i="1" spc="-100" dirty="0">
                <a:solidFill>
                  <a:srgbClr val="1F8666"/>
                </a:solidFill>
                <a:latin typeface="Century Gothic"/>
                <a:ea typeface="+mj-ea"/>
              </a:rPr>
              <a:t>Presidente do CBAr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395536" y="3717032"/>
            <a:ext cx="9058577" cy="2303884"/>
            <a:chOff x="395536" y="3645024"/>
            <a:chExt cx="9058577" cy="2303884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395536" y="4898174"/>
              <a:ext cx="7200800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3" name="Picture 2" descr="logotipo-CBAr-2017-reducoes-negativo-color-transp.pn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783" t="22422" r="20314" b="28807"/>
            <a:stretch/>
          </p:blipFill>
          <p:spPr>
            <a:xfrm>
              <a:off x="5998289" y="3645024"/>
              <a:ext cx="3455824" cy="23038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73038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0641" y="16362"/>
            <a:ext cx="7969696" cy="922114"/>
          </a:xfrm>
        </p:spPr>
        <p:txBody>
          <a:bodyPr/>
          <a:lstStyle/>
          <a:p>
            <a:pPr marL="114300" algn="ctr"/>
            <a:r>
              <a:rPr lang="en-GB" sz="4000" dirty="0">
                <a:solidFill>
                  <a:srgbClr val="1E8666"/>
                </a:solidFill>
                <a:latin typeface="+mn-lt"/>
              </a:rPr>
              <a:t>1 .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Posicionamento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do CBAr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3758" y="938476"/>
            <a:ext cx="8064896" cy="5280213"/>
          </a:xfrm>
        </p:spPr>
        <p:txBody>
          <a:bodyPr>
            <a:noAutofit/>
          </a:bodyPr>
          <a:lstStyle/>
          <a:p>
            <a:pPr>
              <a:buClr>
                <a:srgbClr val="1E8666"/>
              </a:buClr>
            </a:pPr>
            <a:r>
              <a:rPr lang="pt-BR" sz="2400" dirty="0">
                <a:cs typeface="Arial" panose="020B0604020202020204" pitchFamily="34" charset="0"/>
              </a:rPr>
              <a:t>Arbitragem societária já prevista em lei específica.</a:t>
            </a:r>
          </a:p>
          <a:p>
            <a:pPr marL="114300" indent="0">
              <a:buClr>
                <a:srgbClr val="1E8666"/>
              </a:buClr>
              <a:buNone/>
            </a:pPr>
            <a:endParaRPr lang="pt-BR" sz="2400" dirty="0">
              <a:cs typeface="Arial" panose="020B0604020202020204" pitchFamily="34" charset="0"/>
            </a:endParaRPr>
          </a:p>
          <a:p>
            <a:pPr lvl="1">
              <a:buClr>
                <a:srgbClr val="1E8666"/>
              </a:buClr>
              <a:buFont typeface="Wingdings" charset="2"/>
              <a:buChar char="ü"/>
            </a:pPr>
            <a:r>
              <a:rPr lang="pt-BR" dirty="0">
                <a:cs typeface="Arial" panose="020B0604020202020204" pitchFamily="34" charset="0"/>
              </a:rPr>
              <a:t>Dispersão do tratamento da questão pode criar problemas de interpretação e aplicação das norma. </a:t>
            </a:r>
          </a:p>
          <a:p>
            <a:pPr marL="114300" indent="0">
              <a:buClr>
                <a:srgbClr val="1E8666"/>
              </a:buClr>
              <a:buNone/>
            </a:pPr>
            <a:endParaRPr lang="pt-BR" sz="2400" dirty="0">
              <a:cs typeface="Arial" panose="020B0604020202020204" pitchFamily="34" charset="0"/>
            </a:endParaRPr>
          </a:p>
          <a:p>
            <a:pPr>
              <a:buClr>
                <a:srgbClr val="1E8666"/>
              </a:buClr>
            </a:pPr>
            <a:r>
              <a:rPr lang="pt-BR" sz="2400" dirty="0">
                <a:cs typeface="Arial" panose="020B0604020202020204" pitchFamily="34" charset="0"/>
              </a:rPr>
              <a:t>Risco de limitar o que se entende por matéria arbitrável em direito societário em razão do exemplos arrolados. </a:t>
            </a:r>
            <a:endParaRPr lang="pt-BR" sz="800" dirty="0">
              <a:cs typeface="Arial" panose="020B0604020202020204" pitchFamily="34" charset="0"/>
            </a:endParaRPr>
          </a:p>
          <a:p>
            <a:pPr>
              <a:buClr>
                <a:srgbClr val="1E8666"/>
              </a:buClr>
            </a:pPr>
            <a:endParaRPr lang="pt-BR" sz="1100" dirty="0">
              <a:cs typeface="Arial" panose="020B0604020202020204" pitchFamily="34" charset="0"/>
            </a:endParaRPr>
          </a:p>
          <a:p>
            <a:pPr marL="114300" indent="0">
              <a:buClr>
                <a:srgbClr val="1E8666"/>
              </a:buClr>
              <a:buNone/>
            </a:pPr>
            <a:endParaRPr lang="pt-BR" sz="800" dirty="0">
              <a:cs typeface="Arial" panose="020B0604020202020204" pitchFamily="34" charset="0"/>
            </a:endParaRPr>
          </a:p>
          <a:p>
            <a:pPr>
              <a:buClr>
                <a:srgbClr val="1E8666"/>
              </a:buClr>
            </a:pPr>
            <a:r>
              <a:rPr lang="pt-BR" sz="2400" dirty="0">
                <a:cs typeface="Arial" panose="020B0604020202020204" pitchFamily="34" charset="0"/>
              </a:rPr>
              <a:t>Risco de se restringir a fonte da convenção arbitral, que pode estar prevista não apenas no estatuto/contrato social ou acordo de acionistas, mas em outros documentos (“pactos </a:t>
            </a:r>
            <a:r>
              <a:rPr lang="pt-BR" sz="2400" dirty="0" err="1">
                <a:cs typeface="Arial" panose="020B0604020202020204" pitchFamily="34" charset="0"/>
              </a:rPr>
              <a:t>parassociais</a:t>
            </a:r>
            <a:r>
              <a:rPr lang="pt-BR" sz="2400" dirty="0">
                <a:cs typeface="Arial" panose="020B0604020202020204" pitchFamily="34" charset="0"/>
              </a:rPr>
              <a:t> intercruzados”, por exemplo).</a:t>
            </a:r>
          </a:p>
          <a:p>
            <a:pPr marL="411480" lvl="1" indent="0">
              <a:buClr>
                <a:srgbClr val="1E8666"/>
              </a:buClr>
              <a:buNone/>
            </a:pPr>
            <a:r>
              <a:rPr lang="pt-BR" sz="1800" dirty="0" smtClean="0">
                <a:cs typeface="Arial" panose="020B0604020202020204" pitchFamily="34" charset="0"/>
              </a:rPr>
              <a:t> </a:t>
            </a:r>
            <a:endParaRPr lang="en-GB" sz="1800" i="1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39740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749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461" y="68931"/>
            <a:ext cx="7969696" cy="922114"/>
          </a:xfrm>
        </p:spPr>
        <p:txBody>
          <a:bodyPr/>
          <a:lstStyle/>
          <a:p>
            <a:pPr marL="114300" algn="ctr"/>
            <a:r>
              <a:rPr lang="en-GB" sz="4000" dirty="0">
                <a:solidFill>
                  <a:srgbClr val="1E8666"/>
                </a:solidFill>
                <a:latin typeface="+mn-lt"/>
              </a:rPr>
              <a:t>1 .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Posicionamento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do CBAr</a:t>
            </a:r>
            <a:endParaRPr lang="en-GB" sz="4000" u="sng" dirty="0">
              <a:solidFill>
                <a:srgbClr val="004334"/>
              </a:solidFill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280920" cy="4896544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1E8666"/>
              </a:buClr>
            </a:pPr>
            <a:r>
              <a:rPr lang="pt-BR" sz="2800" b="1" dirty="0" smtClean="0"/>
              <a:t>Sugere-se suprimir</a:t>
            </a:r>
            <a:r>
              <a:rPr lang="pt-BR" sz="2800" dirty="0" smtClean="0"/>
              <a:t> o </a:t>
            </a:r>
            <a:r>
              <a:rPr lang="pt-BR" sz="2800" dirty="0"/>
              <a:t>art. 188.</a:t>
            </a:r>
          </a:p>
          <a:p>
            <a:pPr>
              <a:buClr>
                <a:srgbClr val="1E8666"/>
              </a:buClr>
            </a:pPr>
            <a:endParaRPr lang="pt-BR" sz="2800" dirty="0"/>
          </a:p>
          <a:p>
            <a:pPr>
              <a:buClr>
                <a:srgbClr val="1E8666"/>
              </a:buClr>
            </a:pPr>
            <a:r>
              <a:rPr lang="pt-BR" sz="2800" dirty="0"/>
              <a:t>Caso mantido, o aposto a partir do “inclusive” deveria ser excluído, visto que </a:t>
            </a:r>
            <a:r>
              <a:rPr lang="pt-BR" sz="2800" dirty="0" smtClean="0"/>
              <a:t>j</a:t>
            </a:r>
            <a:r>
              <a:rPr lang="pt-BR" sz="2800" dirty="0" smtClean="0"/>
              <a:t>á consta do dispositivo </a:t>
            </a:r>
            <a:r>
              <a:rPr lang="pt-BR" sz="2800" dirty="0" smtClean="0"/>
              <a:t>que </a:t>
            </a:r>
            <a:r>
              <a:rPr lang="pt-BR" sz="2800" dirty="0"/>
              <a:t>qualquer litígio </a:t>
            </a:r>
            <a:r>
              <a:rPr lang="pt-BR" sz="2800" dirty="0" smtClean="0"/>
              <a:t>societ</a:t>
            </a:r>
            <a:r>
              <a:rPr lang="pt-BR" sz="2800" dirty="0" smtClean="0"/>
              <a:t>ário </a:t>
            </a:r>
            <a:r>
              <a:rPr lang="pt-BR" sz="2800" dirty="0" smtClean="0"/>
              <a:t>pode </a:t>
            </a:r>
            <a:r>
              <a:rPr lang="pt-BR" sz="2800" dirty="0"/>
              <a:t>ser submetido à arbitragem. </a:t>
            </a:r>
          </a:p>
          <a:p>
            <a:pPr>
              <a:buClr>
                <a:srgbClr val="1E8666"/>
              </a:buClr>
            </a:pPr>
            <a:endParaRPr lang="pt-BR" sz="2800" dirty="0"/>
          </a:p>
          <a:p>
            <a:pPr lvl="1">
              <a:buClr>
                <a:srgbClr val="1E8666"/>
              </a:buClr>
              <a:buFont typeface="Wingdings" charset="2"/>
              <a:buChar char="ü"/>
            </a:pPr>
            <a:r>
              <a:rPr lang="pt-BR" sz="2400" dirty="0"/>
              <a:t>A previsão do </a:t>
            </a:r>
            <a:r>
              <a:rPr lang="pt-BR" sz="2400" i="1" dirty="0"/>
              <a:t>caput</a:t>
            </a:r>
            <a:r>
              <a:rPr lang="pt-BR" sz="2400" dirty="0"/>
              <a:t> deve ser mais simples, uma vez que um rol exemplificativo é sempre perigoso diante da possibilidades de interpretações. </a:t>
            </a:r>
            <a:endParaRPr lang="pt-BR" sz="2400" dirty="0" smtClean="0"/>
          </a:p>
          <a:p>
            <a:pPr lvl="1">
              <a:buClr>
                <a:srgbClr val="1E8666"/>
              </a:buClr>
              <a:buFont typeface="Wingdings" charset="2"/>
              <a:buChar char="ü"/>
            </a:pPr>
            <a:endParaRPr lang="pt-BR" sz="2400" dirty="0" smtClean="0"/>
          </a:p>
          <a:p>
            <a:pPr lvl="1">
              <a:buClr>
                <a:srgbClr val="1E8666"/>
              </a:buClr>
              <a:buFont typeface="Wingdings" charset="2"/>
              <a:buChar char="ü"/>
            </a:pPr>
            <a:r>
              <a:rPr lang="pt-BR" sz="2400" b="1" dirty="0"/>
              <a:t>Sugestão do </a:t>
            </a:r>
            <a:r>
              <a:rPr lang="pt-BR" sz="2400" b="1" dirty="0" err="1"/>
              <a:t>CBAr</a:t>
            </a:r>
            <a:r>
              <a:rPr lang="pt-BR" sz="2400" b="1" dirty="0"/>
              <a:t> acatada pelo relator da Comissão Especial do PL 1572/2011</a:t>
            </a:r>
            <a:endParaRPr lang="pt-BR" sz="2400" dirty="0"/>
          </a:p>
          <a:p>
            <a:pPr>
              <a:buClr>
                <a:srgbClr val="1E8666"/>
              </a:buClr>
            </a:pPr>
            <a:endParaRPr lang="pt-BR" sz="400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85816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15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2316" y="267643"/>
            <a:ext cx="7969696" cy="1138138"/>
          </a:xfrm>
        </p:spPr>
        <p:txBody>
          <a:bodyPr/>
          <a:lstStyle/>
          <a:p>
            <a:pPr marL="114300" algn="ctr"/>
            <a:r>
              <a:rPr lang="en-GB" sz="4000" dirty="0">
                <a:solidFill>
                  <a:srgbClr val="1E8666"/>
                </a:solidFill>
                <a:latin typeface="+mn-lt"/>
              </a:rPr>
              <a:t>2 . Dissolução e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liquidação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(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Sociedade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por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quotas)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916832"/>
            <a:ext cx="8136904" cy="4248472"/>
          </a:xfrm>
        </p:spPr>
        <p:txBody>
          <a:bodyPr>
            <a:noAutofit/>
          </a:bodyPr>
          <a:lstStyle/>
          <a:p>
            <a:pPr marL="114300" indent="0" algn="r">
              <a:buClr>
                <a:srgbClr val="1E8666"/>
              </a:buClr>
              <a:buNone/>
            </a:pPr>
            <a:r>
              <a:rPr lang="pt-BR" sz="2000" b="1" i="1" dirty="0">
                <a:solidFill>
                  <a:srgbClr val="C00000"/>
                </a:solidFill>
              </a:rPr>
              <a:t>Tratado nos </a:t>
            </a:r>
            <a:r>
              <a:rPr lang="pt-BR" sz="2000" b="1" i="1" dirty="0" err="1">
                <a:solidFill>
                  <a:srgbClr val="C00000"/>
                </a:solidFill>
              </a:rPr>
              <a:t>arts</a:t>
            </a:r>
            <a:r>
              <a:rPr lang="pt-BR" sz="2000" b="1" i="1" dirty="0">
                <a:solidFill>
                  <a:srgbClr val="C00000"/>
                </a:solidFill>
              </a:rPr>
              <a:t>. 187 e 189 do PL 1572/2011</a:t>
            </a:r>
          </a:p>
          <a:p>
            <a:pPr marL="114300" indent="0">
              <a:buClr>
                <a:srgbClr val="1E8666"/>
              </a:buClr>
              <a:buNone/>
            </a:pPr>
            <a:r>
              <a:rPr lang="pt-BR" sz="2400" i="1" dirty="0"/>
              <a:t>Art. 290. Na presença de qualquer das causas mencionadas no artigo anterior [causas de dissolução da sociedade], a </a:t>
            </a:r>
            <a:r>
              <a:rPr lang="pt-BR" sz="2400" b="1" i="1" dirty="0"/>
              <a:t>dissolução pode operar-se </a:t>
            </a:r>
            <a:r>
              <a:rPr lang="pt-BR" sz="2400" i="1" dirty="0"/>
              <a:t>por distrato assinado por todos os sócios, por deliberação em reunião ou assembleia de sócios ou </a:t>
            </a:r>
            <a:r>
              <a:rPr lang="pt-BR" sz="2400" b="1" i="1" dirty="0"/>
              <a:t>por decisão </a:t>
            </a:r>
            <a:r>
              <a:rPr lang="pt-BR" sz="2400" i="1" dirty="0"/>
              <a:t>judicial</a:t>
            </a:r>
            <a:r>
              <a:rPr lang="pt-BR" sz="2400" b="1" i="1" dirty="0"/>
              <a:t> </a:t>
            </a:r>
            <a:r>
              <a:rPr lang="pt-BR" sz="2400" i="1" dirty="0"/>
              <a:t>ou</a:t>
            </a:r>
            <a:r>
              <a:rPr lang="pt-BR" sz="2400" b="1" i="1" dirty="0"/>
              <a:t> arbitral</a:t>
            </a:r>
            <a:r>
              <a:rPr lang="pt-BR" sz="2400" i="1" dirty="0"/>
              <a:t>, </a:t>
            </a:r>
            <a:r>
              <a:rPr lang="pt-BR" sz="2400" i="1" u="sng" dirty="0"/>
              <a:t>exceto nos casos de insolvência, falência </a:t>
            </a:r>
            <a:r>
              <a:rPr lang="pt-BR" sz="2400" i="1" dirty="0"/>
              <a:t>ou por anulação ou nulidade de seu contrato social, que </a:t>
            </a:r>
            <a:r>
              <a:rPr lang="pt-BR" sz="2400" i="1" u="sng" dirty="0"/>
              <a:t>dependem de decisão</a:t>
            </a:r>
            <a:r>
              <a:rPr lang="pt-BR" sz="2400" i="1" dirty="0"/>
              <a:t> judicial ou </a:t>
            </a:r>
            <a:r>
              <a:rPr lang="pt-BR" sz="2400" b="1" i="1" dirty="0"/>
              <a:t>arbitral</a:t>
            </a:r>
            <a:r>
              <a:rPr lang="pt-BR" sz="2400" i="1" dirty="0"/>
              <a:t>.</a:t>
            </a:r>
          </a:p>
          <a:p>
            <a:pPr marL="114300" indent="0">
              <a:buClr>
                <a:srgbClr val="1E8666"/>
              </a:buClr>
              <a:buNone/>
            </a:pPr>
            <a:r>
              <a:rPr lang="pt-BR" sz="2400" i="1" dirty="0"/>
              <a:t>(...</a:t>
            </a:r>
            <a:r>
              <a:rPr lang="pt-BR" sz="2400" i="1" dirty="0" smtClean="0"/>
              <a:t>)</a:t>
            </a:r>
            <a:endParaRPr lang="pt-BR" sz="2400" i="1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9132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071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0"/>
            <a:ext cx="7969696" cy="1138138"/>
          </a:xfrm>
        </p:spPr>
        <p:txBody>
          <a:bodyPr/>
          <a:lstStyle/>
          <a:p>
            <a:pPr marL="114300" algn="ctr"/>
            <a:r>
              <a:rPr lang="en-GB" sz="4000" dirty="0">
                <a:solidFill>
                  <a:srgbClr val="1E8666"/>
                </a:solidFill>
                <a:latin typeface="+mn-lt"/>
              </a:rPr>
              <a:t>2 .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Posicionamento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do CBAr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836712"/>
            <a:ext cx="8640960" cy="5400600"/>
          </a:xfrm>
        </p:spPr>
        <p:txBody>
          <a:bodyPr>
            <a:noAutofit/>
          </a:bodyPr>
          <a:lstStyle/>
          <a:p>
            <a:pPr marL="114300" indent="0">
              <a:buClr>
                <a:srgbClr val="1E8666"/>
              </a:buClr>
              <a:buNone/>
            </a:pPr>
            <a:endParaRPr lang="pt-BR" sz="1800" dirty="0"/>
          </a:p>
          <a:p>
            <a:pPr>
              <a:buClr>
                <a:srgbClr val="1E8666"/>
              </a:buClr>
            </a:pPr>
            <a:r>
              <a:rPr lang="pt-BR" dirty="0"/>
              <a:t>Sugerimos </a:t>
            </a:r>
            <a:r>
              <a:rPr lang="pt-BR" b="1" dirty="0"/>
              <a:t>substituir a parte final </a:t>
            </a:r>
            <a:r>
              <a:rPr lang="pt-BR" dirty="0"/>
              <a:t>("</a:t>
            </a:r>
            <a:r>
              <a:rPr lang="pt-BR" i="1" dirty="0"/>
              <a:t>que dependem de decisão judicial ou arbitral</a:t>
            </a:r>
            <a:r>
              <a:rPr lang="pt-BR" dirty="0"/>
              <a:t>") por "</a:t>
            </a:r>
            <a:r>
              <a:rPr lang="pt-BR" i="1" dirty="0"/>
              <a:t>que dependem de </a:t>
            </a:r>
            <a:r>
              <a:rPr lang="pt-BR" i="1" u="sng" dirty="0"/>
              <a:t>decisão jurisdicional</a:t>
            </a:r>
            <a:r>
              <a:rPr lang="pt-BR" dirty="0"/>
              <a:t>", para que não se dê margem ao entendimento de que a insolvência ou falência podem ser reconhecidas no âmbito da arbitragem. </a:t>
            </a:r>
          </a:p>
          <a:p>
            <a:pPr>
              <a:buClr>
                <a:srgbClr val="1E8666"/>
              </a:buClr>
            </a:pPr>
            <a:endParaRPr lang="pt-BR" sz="700" dirty="0"/>
          </a:p>
          <a:p>
            <a:pPr lvl="1">
              <a:buClr>
                <a:srgbClr val="1E8666"/>
              </a:buClr>
            </a:pPr>
            <a:r>
              <a:rPr lang="pt-BR" sz="1800" dirty="0"/>
              <a:t>Trata-se de procedimentos concursais, que envolvem todos os credores da sociedade em questão, e que, justamente por envolverem forte interesse público, são incompatíveis com o procedimento arbitral</a:t>
            </a:r>
            <a:r>
              <a:rPr lang="pt-BR" sz="1800" dirty="0" smtClean="0"/>
              <a:t>.</a:t>
            </a:r>
          </a:p>
          <a:p>
            <a:pPr lvl="1">
              <a:buClr>
                <a:srgbClr val="1E8666"/>
              </a:buClr>
            </a:pPr>
            <a:endParaRPr lang="pt-BR" sz="1800" dirty="0"/>
          </a:p>
          <a:p>
            <a:pPr>
              <a:buClr>
                <a:srgbClr val="1E8666"/>
              </a:buClr>
            </a:pPr>
            <a:r>
              <a:rPr lang="pt-BR" b="1" dirty="0"/>
              <a:t>Sugestão do </a:t>
            </a:r>
            <a:r>
              <a:rPr lang="pt-BR" b="1" dirty="0" err="1"/>
              <a:t>CBAr</a:t>
            </a:r>
            <a:r>
              <a:rPr lang="pt-BR" b="1" dirty="0"/>
              <a:t> </a:t>
            </a:r>
            <a:r>
              <a:rPr lang="pt-BR" b="1" u="sng" dirty="0"/>
              <a:t>acatada </a:t>
            </a:r>
            <a:r>
              <a:rPr lang="pt-BR" b="1" u="sng" dirty="0" smtClean="0"/>
              <a:t>de modo equivocado </a:t>
            </a:r>
            <a:r>
              <a:rPr lang="pt-BR" b="1" dirty="0" smtClean="0"/>
              <a:t>pelo </a:t>
            </a:r>
            <a:r>
              <a:rPr lang="pt-BR" b="1" dirty="0"/>
              <a:t>relator da Comissão Especial do PL 1572/</a:t>
            </a:r>
            <a:r>
              <a:rPr lang="pt-BR" b="1" dirty="0" smtClean="0"/>
              <a:t>2011 – exclusão da expressão “arbitral” ao invés de substituir “decisão judicial ou arbitral” por “decisão jurisdicional”, o que pode gerar interpretação de que dissolução do contrato social devido a nulidade do contrato social não pode ser resolvida por arbitragem, o que não procede, em se tratando de direitos patrimoniais disponíveis</a:t>
            </a:r>
            <a:r>
              <a:rPr lang="pt-BR" sz="2000" b="1" dirty="0" smtClean="0"/>
              <a:t>.</a:t>
            </a:r>
            <a:endParaRPr lang="pt-BR" sz="2000" dirty="0"/>
          </a:p>
          <a:p>
            <a:pPr marL="114300" indent="0">
              <a:buClr>
                <a:srgbClr val="1E8666"/>
              </a:buClr>
              <a:buNone/>
            </a:pPr>
            <a:endParaRPr lang="pt-BR" sz="600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805264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615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969696" cy="1138138"/>
          </a:xfrm>
        </p:spPr>
        <p:txBody>
          <a:bodyPr/>
          <a:lstStyle/>
          <a:p>
            <a:pPr marL="114300" algn="ctr"/>
            <a:r>
              <a:rPr lang="en-GB" sz="4000" dirty="0">
                <a:solidFill>
                  <a:srgbClr val="1E8666"/>
                </a:solidFill>
                <a:latin typeface="+mn-lt"/>
              </a:rPr>
              <a:t>3</a:t>
            </a:r>
            <a:r>
              <a:rPr lang="en-GB" sz="4000" dirty="0" smtClean="0">
                <a:solidFill>
                  <a:srgbClr val="1E8666"/>
                </a:solidFill>
                <a:latin typeface="+mn-lt"/>
              </a:rPr>
              <a:t> 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.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Posicionamento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do CBAr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268760"/>
            <a:ext cx="8640960" cy="5112568"/>
          </a:xfrm>
        </p:spPr>
        <p:txBody>
          <a:bodyPr>
            <a:noAutofit/>
          </a:bodyPr>
          <a:lstStyle/>
          <a:p>
            <a:pPr marL="114300" indent="0">
              <a:buClr>
                <a:srgbClr val="1E8666"/>
              </a:buClr>
              <a:buNone/>
            </a:pPr>
            <a:endParaRPr lang="pt-BR" sz="600" dirty="0"/>
          </a:p>
          <a:p>
            <a:pPr marL="114300" indent="0">
              <a:buClr>
                <a:srgbClr val="1E8666"/>
              </a:buClr>
              <a:buNone/>
            </a:pPr>
            <a:r>
              <a:rPr lang="pt-BR" sz="2400" i="1" dirty="0"/>
              <a:t>Art. 293. § 2º. O liquidante pode ser destituído a todo tempo:</a:t>
            </a:r>
          </a:p>
          <a:p>
            <a:pPr marL="114300" indent="0">
              <a:buClr>
                <a:srgbClr val="1E8666"/>
              </a:buClr>
              <a:buNone/>
            </a:pPr>
            <a:r>
              <a:rPr lang="pt-BR" sz="2400" i="1" dirty="0"/>
              <a:t>II – em qualquer caso, por via judicial ou arbitral, a requerimento de um ou mais sócios, ocorrendo justa causa.</a:t>
            </a:r>
            <a:endParaRPr lang="en-GB" sz="2400" i="1" dirty="0"/>
          </a:p>
          <a:p>
            <a:pPr marL="114300" indent="0">
              <a:buClr>
                <a:srgbClr val="1E8666"/>
              </a:buClr>
              <a:buNone/>
            </a:pPr>
            <a:endParaRPr lang="pt-BR" sz="2400" dirty="0"/>
          </a:p>
          <a:p>
            <a:pPr>
              <a:buClr>
                <a:srgbClr val="1E8666"/>
              </a:buClr>
            </a:pPr>
            <a:r>
              <a:rPr lang="pt-BR" sz="2400" dirty="0" smtClean="0"/>
              <a:t>A </a:t>
            </a:r>
            <a:r>
              <a:rPr lang="pt-BR" sz="2400" dirty="0"/>
              <a:t>redação do artigo 293, § 2º </a:t>
            </a:r>
            <a:r>
              <a:rPr lang="pt-BR" sz="2400" b="1" dirty="0"/>
              <a:t>parece adequada. </a:t>
            </a:r>
            <a:r>
              <a:rPr lang="pt-BR" sz="2400" dirty="0"/>
              <a:t>Sugere-se apenas que a expressão "por via judicial ou arbitral" seja substituída por "</a:t>
            </a:r>
            <a:r>
              <a:rPr lang="pt-BR" sz="2400" u="sng" dirty="0"/>
              <a:t>decisão jurisdicional</a:t>
            </a:r>
            <a:r>
              <a:rPr lang="pt-BR" sz="2400" dirty="0"/>
              <a:t>"</a:t>
            </a:r>
            <a:r>
              <a:rPr lang="pt-BR" sz="2400" dirty="0" smtClean="0"/>
              <a:t>.</a:t>
            </a:r>
          </a:p>
          <a:p>
            <a:pPr lvl="1">
              <a:buClr>
                <a:srgbClr val="1E8666"/>
              </a:buClr>
            </a:pPr>
            <a:endParaRPr lang="pt-BR" b="1" dirty="0" smtClean="0"/>
          </a:p>
          <a:p>
            <a:pPr lvl="1">
              <a:buClr>
                <a:srgbClr val="1E8666"/>
              </a:buClr>
            </a:pPr>
            <a:r>
              <a:rPr lang="pt-BR" sz="2400" b="1" dirty="0" smtClean="0"/>
              <a:t>Sugestão </a:t>
            </a:r>
            <a:r>
              <a:rPr lang="pt-BR" sz="2400" b="1" dirty="0"/>
              <a:t>do </a:t>
            </a:r>
            <a:r>
              <a:rPr lang="pt-BR" sz="2400" b="1" dirty="0" err="1"/>
              <a:t>CBAr</a:t>
            </a:r>
            <a:r>
              <a:rPr lang="pt-BR" sz="2400" b="1" dirty="0"/>
              <a:t> acatada pelo relator da Comissão Especial do PL 1572/2011</a:t>
            </a:r>
            <a:endParaRPr lang="en-GB" sz="2400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14619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23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80528" y="404664"/>
            <a:ext cx="9001000" cy="1584176"/>
          </a:xfrm>
        </p:spPr>
        <p:txBody>
          <a:bodyPr/>
          <a:lstStyle/>
          <a:p>
            <a:pPr marL="114300" algn="ctr"/>
            <a:r>
              <a:rPr lang="pt-BR" sz="4000" dirty="0">
                <a:solidFill>
                  <a:srgbClr val="1E8666"/>
                </a:solidFill>
                <a:latin typeface="+mn-lt"/>
              </a:rPr>
              <a:t>4</a:t>
            </a:r>
            <a:r>
              <a:rPr lang="pt-BR" sz="4000" dirty="0" smtClean="0">
                <a:solidFill>
                  <a:srgbClr val="1E8666"/>
                </a:solidFill>
                <a:latin typeface="+mn-lt"/>
              </a:rPr>
              <a:t>. </a:t>
            </a:r>
            <a:r>
              <a:rPr lang="pt-BR" sz="4000" dirty="0">
                <a:solidFill>
                  <a:srgbClr val="1E8666"/>
                </a:solidFill>
                <a:latin typeface="+mn-lt"/>
              </a:rPr>
              <a:t>Princípios Aplicáveis ao Comércio Marítimo</a:t>
            </a:r>
            <a:endParaRPr lang="en-GB" sz="4000" dirty="0">
              <a:solidFill>
                <a:srgbClr val="1E8666"/>
              </a:solidFill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348880"/>
            <a:ext cx="8136904" cy="3528392"/>
          </a:xfrm>
        </p:spPr>
        <p:txBody>
          <a:bodyPr>
            <a:noAutofit/>
          </a:bodyPr>
          <a:lstStyle/>
          <a:p>
            <a:pPr marL="114300" indent="0" algn="r">
              <a:buClr>
                <a:srgbClr val="1E8666"/>
              </a:buClr>
              <a:buNone/>
            </a:pPr>
            <a:r>
              <a:rPr lang="pt-BR" sz="2000" b="1" i="1" dirty="0">
                <a:solidFill>
                  <a:srgbClr val="C00000"/>
                </a:solidFill>
              </a:rPr>
              <a:t>Tratado no art. 10º do PL 1572/2011</a:t>
            </a:r>
          </a:p>
          <a:p>
            <a:pPr marL="114300" indent="0">
              <a:buClr>
                <a:srgbClr val="1E8666"/>
              </a:buClr>
              <a:buNone/>
            </a:pPr>
            <a:r>
              <a:rPr lang="pt-BR" sz="2800" i="1" dirty="0"/>
              <a:t>Art. 40. Pelo princípio da garantia patrimonial, associado ao princípio do risco, reconhecem-se a mobilidade e volatilidade patrimonial dos sujeitos do comércio marítimo, </a:t>
            </a:r>
            <a:r>
              <a:rPr lang="pt-BR" sz="2800" i="1" u="sng" dirty="0"/>
              <a:t>a impor a necessidade da prestação de garantias sempre que houver a possibilidade de se tornar não efetiva ou inócua futura decisão judicial ou arbitral</a:t>
            </a:r>
            <a:r>
              <a:rPr lang="pt-BR" sz="2800" i="1" dirty="0"/>
              <a:t>. </a:t>
            </a:r>
          </a:p>
          <a:p>
            <a:pPr marL="114300" indent="0">
              <a:buClr>
                <a:srgbClr val="1E8666"/>
              </a:buClr>
              <a:buNone/>
            </a:pPr>
            <a:endParaRPr lang="pt-BR" sz="1000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9132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167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500" y="60606"/>
            <a:ext cx="9001000" cy="1584176"/>
          </a:xfrm>
        </p:spPr>
        <p:txBody>
          <a:bodyPr/>
          <a:lstStyle/>
          <a:p>
            <a:pPr marL="114300" algn="ctr"/>
            <a:r>
              <a:rPr lang="pt-BR" sz="4000" dirty="0">
                <a:solidFill>
                  <a:srgbClr val="1E8666"/>
                </a:solidFill>
                <a:latin typeface="+mn-lt"/>
              </a:rPr>
              <a:t>4</a:t>
            </a:r>
            <a:r>
              <a:rPr lang="pt-BR" sz="4000" dirty="0" smtClean="0">
                <a:solidFill>
                  <a:srgbClr val="1E8666"/>
                </a:solidFill>
                <a:latin typeface="+mn-lt"/>
              </a:rPr>
              <a:t>.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Posicionamento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do CBAr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3812" y="1484784"/>
            <a:ext cx="7992888" cy="4752528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1E8666"/>
              </a:buClr>
            </a:pPr>
            <a:r>
              <a:rPr lang="pt-BR" sz="2300" b="1" dirty="0">
                <a:cs typeface="Arial" panose="020B0604020202020204" pitchFamily="34" charset="0"/>
              </a:rPr>
              <a:t>Sugere-se a supressão da parte final do dispositivo, </a:t>
            </a:r>
            <a:r>
              <a:rPr lang="pt-BR" sz="2300" dirty="0">
                <a:cs typeface="Arial" panose="020B0604020202020204" pitchFamily="34" charset="0"/>
              </a:rPr>
              <a:t>que </a:t>
            </a:r>
            <a:r>
              <a:rPr lang="pt-BR" sz="2300" dirty="0"/>
              <a:t>traz regra de direito procedimental, ao dispor sobre a necessidade de imposição de garantia para assegurar o resultado útil de decisão jurisdicional.</a:t>
            </a:r>
          </a:p>
          <a:p>
            <a:pPr>
              <a:buClr>
                <a:srgbClr val="1E8666"/>
              </a:buClr>
            </a:pPr>
            <a:endParaRPr lang="pt-BR" sz="2300" dirty="0"/>
          </a:p>
          <a:p>
            <a:pPr>
              <a:buClr>
                <a:srgbClr val="1E8666"/>
              </a:buClr>
            </a:pPr>
            <a:r>
              <a:rPr lang="pt-BR" sz="2300" dirty="0"/>
              <a:t>O poder geral de cautela previsto no NCPC (art. 297) e na Lei de Arbitragem (art. 22-B) confere amparo para </a:t>
            </a:r>
            <a:r>
              <a:rPr lang="pt-BR" sz="2300" dirty="0" smtClean="0"/>
              <a:t>admitir pedidos </a:t>
            </a:r>
            <a:r>
              <a:rPr lang="pt-BR" sz="2300" dirty="0"/>
              <a:t>de urgência voltados a garantir o resultado final de procedimentos judiciais e/ou arbitrais.</a:t>
            </a:r>
          </a:p>
          <a:p>
            <a:pPr>
              <a:buClr>
                <a:srgbClr val="1E8666"/>
              </a:buClr>
            </a:pPr>
            <a:endParaRPr lang="pt-BR" sz="2300" dirty="0"/>
          </a:p>
          <a:p>
            <a:pPr>
              <a:buClr>
                <a:srgbClr val="1E8666"/>
              </a:buClr>
            </a:pPr>
            <a:r>
              <a:rPr lang="pt-BR" sz="2300" dirty="0" smtClean="0"/>
              <a:t>A </a:t>
            </a:r>
            <a:r>
              <a:rPr lang="pt-BR" sz="2300" dirty="0"/>
              <a:t>parte final do dispositivo contraria a proposta do NCPC, que deixou de prever procedimentos cautelares específicos para determinadas situações da vida</a:t>
            </a:r>
            <a:r>
              <a:rPr lang="pt-BR" sz="2300" dirty="0" smtClean="0"/>
              <a:t>.</a:t>
            </a:r>
          </a:p>
          <a:p>
            <a:pPr>
              <a:buClr>
                <a:srgbClr val="1E8666"/>
              </a:buClr>
            </a:pPr>
            <a:endParaRPr lang="pt-BR" sz="2300" dirty="0" smtClean="0"/>
          </a:p>
          <a:p>
            <a:pPr>
              <a:buClr>
                <a:srgbClr val="1E8666"/>
              </a:buClr>
            </a:pPr>
            <a:r>
              <a:rPr lang="pt-BR" sz="2300" b="1" dirty="0" smtClean="0"/>
              <a:t>Sugestão do </a:t>
            </a:r>
            <a:r>
              <a:rPr lang="pt-BR" sz="2300" b="1" dirty="0" err="1" smtClean="0"/>
              <a:t>CBAr</a:t>
            </a:r>
            <a:r>
              <a:rPr lang="pt-BR" sz="2300" b="1" dirty="0" smtClean="0"/>
              <a:t> acatada pelo relator da Comissão Especial do PL 1572/2011</a:t>
            </a:r>
            <a:r>
              <a:rPr lang="pt-BR" sz="2300" dirty="0" smtClean="0"/>
              <a:t> </a:t>
            </a:r>
            <a:endParaRPr lang="pt-BR" sz="2300" dirty="0"/>
          </a:p>
          <a:p>
            <a:pPr>
              <a:buClr>
                <a:srgbClr val="1E8666"/>
              </a:buClr>
            </a:pPr>
            <a:endParaRPr lang="pt-BR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9132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54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7152" y="188640"/>
            <a:ext cx="7969696" cy="1138138"/>
          </a:xfrm>
        </p:spPr>
        <p:txBody>
          <a:bodyPr/>
          <a:lstStyle/>
          <a:p>
            <a:pPr marL="114300" algn="ctr"/>
            <a:r>
              <a:rPr lang="pt-BR" sz="4000" dirty="0">
                <a:solidFill>
                  <a:srgbClr val="1E8666"/>
                </a:solidFill>
                <a:latin typeface="+mn-lt"/>
              </a:rPr>
              <a:t>5</a:t>
            </a:r>
            <a:r>
              <a:rPr lang="pt-BR" sz="4000" dirty="0" smtClean="0">
                <a:solidFill>
                  <a:srgbClr val="1E8666"/>
                </a:solidFill>
                <a:latin typeface="+mn-lt"/>
              </a:rPr>
              <a:t>. </a:t>
            </a:r>
            <a:r>
              <a:rPr lang="pt-BR" sz="4000" dirty="0">
                <a:solidFill>
                  <a:srgbClr val="1E8666"/>
                </a:solidFill>
                <a:latin typeface="+mn-lt"/>
              </a:rPr>
              <a:t>Embargo de Embarcação (Processo Empresarial Marítimo)</a:t>
            </a:r>
            <a:endParaRPr lang="en-GB" sz="4000" u="sng" dirty="0">
              <a:solidFill>
                <a:srgbClr val="004334"/>
              </a:solidFill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374334"/>
            <a:ext cx="7884368" cy="4824536"/>
          </a:xfrm>
        </p:spPr>
        <p:txBody>
          <a:bodyPr>
            <a:noAutofit/>
          </a:bodyPr>
          <a:lstStyle/>
          <a:p>
            <a:pPr marL="114300" indent="0" algn="r">
              <a:buClr>
                <a:srgbClr val="1E8666"/>
              </a:buClr>
              <a:buNone/>
            </a:pPr>
            <a:r>
              <a:rPr lang="pt-BR" sz="2000" b="1" i="1" dirty="0">
                <a:solidFill>
                  <a:srgbClr val="C00000"/>
                </a:solidFill>
              </a:rPr>
              <a:t>Tratado no art. 729 do PL 1572/2011</a:t>
            </a:r>
          </a:p>
          <a:p>
            <a:pPr marL="114300" indent="0">
              <a:buClr>
                <a:srgbClr val="1E8666"/>
              </a:buClr>
              <a:buNone/>
            </a:pPr>
            <a:r>
              <a:rPr lang="pt-BR" sz="2400" i="1" dirty="0"/>
              <a:t>Art. 1038. Aplicam-se aos embargos de embarcações, no mais, o procedimento previsto na lei processual para as medidas de urgência. </a:t>
            </a:r>
          </a:p>
          <a:p>
            <a:pPr marL="114300" indent="0">
              <a:buClr>
                <a:srgbClr val="1E8666"/>
              </a:buClr>
              <a:buNone/>
            </a:pPr>
            <a:endParaRPr lang="pt-BR" sz="2400" i="1" dirty="0"/>
          </a:p>
          <a:p>
            <a:pPr marL="114300" indent="0">
              <a:buClr>
                <a:srgbClr val="1E8666"/>
              </a:buClr>
              <a:buNone/>
            </a:pPr>
            <a:r>
              <a:rPr lang="pt-BR" sz="2400" i="1" dirty="0"/>
              <a:t>Parágrafo único. Se, por força de cláusula expressa em contrato, o </a:t>
            </a:r>
            <a:r>
              <a:rPr lang="pt-BR" sz="2400" b="1" i="1" dirty="0"/>
              <a:t>conflito entre as partes estiver sujeito </a:t>
            </a:r>
            <a:r>
              <a:rPr lang="pt-BR" sz="2400" i="1" dirty="0"/>
              <a:t>à jurisdição de outro país ou à </a:t>
            </a:r>
            <a:r>
              <a:rPr lang="pt-BR" sz="2400" b="1" i="1" dirty="0"/>
              <a:t>arbitragem no exterior</a:t>
            </a:r>
            <a:r>
              <a:rPr lang="pt-BR" sz="2400" i="1" dirty="0"/>
              <a:t>, </a:t>
            </a:r>
            <a:r>
              <a:rPr lang="pt-BR" sz="2400" i="1" u="sng" dirty="0"/>
              <a:t>considerar-se-á cumprido o dever de ajuizamento da pretensão principal com a juntada aos autos da prova </a:t>
            </a:r>
            <a:r>
              <a:rPr lang="pt-BR" sz="2400" i="1" dirty="0"/>
              <a:t>do ingresso da ação perante a autoridade judiciária estrangeira ou </a:t>
            </a:r>
            <a:r>
              <a:rPr lang="pt-BR" sz="2400" i="1" u="sng" dirty="0"/>
              <a:t>da instauração da arbitragem internacional</a:t>
            </a:r>
            <a:r>
              <a:rPr lang="pt-BR" sz="2400" i="1" dirty="0"/>
              <a:t>.</a:t>
            </a:r>
          </a:p>
          <a:p>
            <a:pPr marL="114300" indent="0">
              <a:buClr>
                <a:srgbClr val="1E8666"/>
              </a:buClr>
              <a:buNone/>
            </a:pPr>
            <a:endParaRPr lang="en-GB" sz="1600" i="1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39740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292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7152" y="0"/>
            <a:ext cx="7969696" cy="1138138"/>
          </a:xfrm>
        </p:spPr>
        <p:txBody>
          <a:bodyPr/>
          <a:lstStyle/>
          <a:p>
            <a:pPr marL="114300" algn="ctr"/>
            <a:r>
              <a:rPr lang="pt-BR" sz="4000" dirty="0">
                <a:solidFill>
                  <a:srgbClr val="1E8666"/>
                </a:solidFill>
                <a:latin typeface="+mn-lt"/>
              </a:rPr>
              <a:t>5</a:t>
            </a:r>
            <a:r>
              <a:rPr lang="pt-BR" sz="4000" dirty="0" smtClean="0">
                <a:solidFill>
                  <a:srgbClr val="1E8666"/>
                </a:solidFill>
                <a:latin typeface="+mn-lt"/>
              </a:rPr>
              <a:t>.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Posicionamento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do CBAr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2048" y="1304764"/>
            <a:ext cx="8136904" cy="4860540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1E8666"/>
              </a:buClr>
            </a:pPr>
            <a:r>
              <a:rPr lang="pt-BR" sz="2800" b="1" dirty="0">
                <a:cs typeface="Arial" panose="020B0604020202020204" pitchFamily="34" charset="0"/>
              </a:rPr>
              <a:t>Sugere-se a supressão do parágrafo único</a:t>
            </a:r>
            <a:r>
              <a:rPr lang="pt-BR" sz="2800" dirty="0">
                <a:cs typeface="Arial" panose="020B0604020202020204" pitchFamily="34" charset="0"/>
              </a:rPr>
              <a:t>, pois essa disciplina já está expressamente prevista nas regras sobre a tutela cautelar, nos artigos 305 a 310 do NCPC. </a:t>
            </a:r>
          </a:p>
          <a:p>
            <a:pPr>
              <a:buClr>
                <a:srgbClr val="1E8666"/>
              </a:buClr>
            </a:pPr>
            <a:endParaRPr lang="pt-BR" sz="900" dirty="0">
              <a:cs typeface="Arial" panose="020B0604020202020204" pitchFamily="34" charset="0"/>
            </a:endParaRPr>
          </a:p>
          <a:p>
            <a:pPr>
              <a:buClr>
                <a:srgbClr val="1E8666"/>
              </a:buClr>
            </a:pPr>
            <a:endParaRPr lang="pt-BR" sz="900" dirty="0">
              <a:cs typeface="Arial" panose="020B0604020202020204" pitchFamily="34" charset="0"/>
            </a:endParaRPr>
          </a:p>
          <a:p>
            <a:pPr>
              <a:buClr>
                <a:srgbClr val="1E8666"/>
              </a:buClr>
            </a:pPr>
            <a:r>
              <a:rPr lang="pt-BR" sz="2800" dirty="0">
                <a:cs typeface="Arial" panose="020B0604020202020204" pitchFamily="34" charset="0"/>
              </a:rPr>
              <a:t>Caso seja mantido o parágrafo único, sugere-se que a sua redação seja adequada para observar a terminologia contida no art. 34, parágrafo único da Lei de Arbitragem:</a:t>
            </a:r>
          </a:p>
          <a:p>
            <a:pPr lvl="1">
              <a:buClr>
                <a:srgbClr val="1E8666"/>
              </a:buClr>
            </a:pPr>
            <a:r>
              <a:rPr lang="pt-BR" sz="2600" i="1" dirty="0">
                <a:cs typeface="Arial" panose="020B0604020202020204" pitchFamily="34" charset="0"/>
              </a:rPr>
              <a:t>Considera-se sentença arbitral estrangeira a que tenha sido proferida fora do território nacional.</a:t>
            </a:r>
          </a:p>
          <a:p>
            <a:pPr marL="411480" lvl="1" indent="0">
              <a:buClr>
                <a:srgbClr val="1E8666"/>
              </a:buClr>
              <a:buNone/>
            </a:pPr>
            <a:endParaRPr lang="pt-BR" sz="2600" i="1" dirty="0">
              <a:cs typeface="Arial" panose="020B0604020202020204" pitchFamily="34" charset="0"/>
            </a:endParaRPr>
          </a:p>
          <a:p>
            <a:pPr lvl="1">
              <a:buClr>
                <a:srgbClr val="1E8666"/>
              </a:buClr>
            </a:pPr>
            <a:r>
              <a:rPr lang="pt-BR" sz="2600" dirty="0" err="1">
                <a:cs typeface="Arial" panose="020B0604020202020204" pitchFamily="34" charset="0"/>
              </a:rPr>
              <a:t>LArb</a:t>
            </a:r>
            <a:r>
              <a:rPr lang="pt-BR" sz="2600" dirty="0">
                <a:cs typeface="Arial" panose="020B0604020202020204" pitchFamily="34" charset="0"/>
              </a:rPr>
              <a:t> não diferencia arbitragem doméstica de arbitragem internacional </a:t>
            </a:r>
          </a:p>
          <a:p>
            <a:pPr marL="114300" indent="0">
              <a:buClr>
                <a:srgbClr val="1E8666"/>
              </a:buClr>
              <a:buNone/>
            </a:pPr>
            <a:endParaRPr lang="en-GB" sz="1600" i="1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9132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74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3627" y="2183836"/>
            <a:ext cx="5739738" cy="2613316"/>
          </a:xfrm>
        </p:spPr>
        <p:txBody>
          <a:bodyPr/>
          <a:lstStyle/>
          <a:p>
            <a: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  <a:t>II. ARBITRAGEM NO </a:t>
            </a:r>
            <a:b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</a:br>
            <a: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  <a:t>PLS 487/2013</a:t>
            </a:r>
            <a:b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</a:br>
            <a: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  <a:t>(Outros </a:t>
            </a:r>
            <a:r>
              <a:rPr lang="en-GB" sz="3400" dirty="0" err="1">
                <a:solidFill>
                  <a:srgbClr val="1F8666"/>
                </a:solidFill>
                <a:latin typeface="Century Gothic"/>
                <a:cs typeface="Century Gothic"/>
              </a:rPr>
              <a:t>dispositivos</a:t>
            </a:r>
            <a: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  <a:t> que </a:t>
            </a:r>
            <a:r>
              <a:rPr lang="en-GB" sz="3400" dirty="0" err="1">
                <a:solidFill>
                  <a:srgbClr val="1F8666"/>
                </a:solidFill>
                <a:latin typeface="Century Gothic"/>
                <a:cs typeface="Century Gothic"/>
              </a:rPr>
              <a:t>tratam</a:t>
            </a:r>
            <a: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  <a:t> da </a:t>
            </a:r>
            <a:r>
              <a:rPr lang="en-GB" sz="3400" dirty="0" err="1">
                <a:solidFill>
                  <a:srgbClr val="1F8666"/>
                </a:solidFill>
                <a:latin typeface="Century Gothic"/>
                <a:cs typeface="Century Gothic"/>
              </a:rPr>
              <a:t>arbitragem</a:t>
            </a:r>
            <a: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  <a:t>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2705" y="1221516"/>
            <a:ext cx="5904656" cy="4680520"/>
          </a:xfrm>
        </p:spPr>
        <p:txBody>
          <a:bodyPr>
            <a:normAutofit/>
          </a:bodyPr>
          <a:lstStyle/>
          <a:p>
            <a:pPr marL="114300" indent="0" algn="l">
              <a:buNone/>
            </a:pPr>
            <a:endParaRPr lang="en-GB" sz="2600" b="1" dirty="0">
              <a:solidFill>
                <a:srgbClr val="004334"/>
              </a:solidFill>
            </a:endParaRPr>
          </a:p>
          <a:p>
            <a:pPr marL="628650" indent="-514350" algn="l">
              <a:buClr>
                <a:srgbClr val="1E8666"/>
              </a:buClr>
              <a:buAutoNum type="arabicPeriod"/>
            </a:pPr>
            <a:endParaRPr lang="en-GB" sz="2600" b="1" dirty="0">
              <a:solidFill>
                <a:srgbClr val="004334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7474" y="10310"/>
            <a:ext cx="2736526" cy="6858000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444208" y="260648"/>
            <a:ext cx="2699792" cy="6408712"/>
            <a:chOff x="6444208" y="260648"/>
            <a:chExt cx="2699792" cy="6408712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7452320" y="6237312"/>
              <a:ext cx="166825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732240" y="6525344"/>
              <a:ext cx="123620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8172400" y="6669360"/>
              <a:ext cx="504056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6948264" y="6525344"/>
              <a:ext cx="288032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444208" y="2204864"/>
              <a:ext cx="166825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7596336" y="2204864"/>
              <a:ext cx="588132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020272" y="1484784"/>
              <a:ext cx="864096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956376" y="1844824"/>
              <a:ext cx="118762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660232" y="1196752"/>
              <a:ext cx="2483768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444208" y="620688"/>
              <a:ext cx="1512168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588224" y="620688"/>
              <a:ext cx="792088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8172400" y="1844824"/>
              <a:ext cx="21602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668344" y="3356992"/>
              <a:ext cx="64807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588224" y="3140968"/>
              <a:ext cx="1440160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804248" y="2852936"/>
              <a:ext cx="21602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164288" y="476672"/>
              <a:ext cx="197971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660232" y="260648"/>
              <a:ext cx="118762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596336" y="260648"/>
              <a:ext cx="1080120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8532440" y="3356992"/>
              <a:ext cx="360040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6407474" y="0"/>
            <a:ext cx="2736526" cy="6858000"/>
          </a:xfrm>
          <a:prstGeom prst="rect">
            <a:avLst/>
          </a:prstGeom>
          <a:solidFill>
            <a:srgbClr val="1E8666">
              <a:alpha val="5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 descr="logotipo-CBAr-2017-reducoes-negativo-color-transp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83" t="22422" r="20314" b="28807"/>
          <a:stretch/>
        </p:blipFill>
        <p:spPr>
          <a:xfrm>
            <a:off x="5998289" y="3717032"/>
            <a:ext cx="3455824" cy="2303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608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5829" y="2799699"/>
            <a:ext cx="5739738" cy="762077"/>
          </a:xfrm>
        </p:spPr>
        <p:txBody>
          <a:bodyPr/>
          <a:lstStyle/>
          <a:p>
            <a: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  <a:t>I. A ARBITRAGEM NO BRASIL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2705" y="1221516"/>
            <a:ext cx="5904656" cy="4680520"/>
          </a:xfrm>
        </p:spPr>
        <p:txBody>
          <a:bodyPr>
            <a:normAutofit/>
          </a:bodyPr>
          <a:lstStyle/>
          <a:p>
            <a:pPr marL="114300" indent="0" algn="l">
              <a:buNone/>
            </a:pPr>
            <a:endParaRPr lang="en-GB" sz="2600" b="1" dirty="0">
              <a:solidFill>
                <a:srgbClr val="004334"/>
              </a:solidFill>
            </a:endParaRPr>
          </a:p>
          <a:p>
            <a:pPr marL="628650" indent="-514350" algn="l">
              <a:buClr>
                <a:srgbClr val="1E8666"/>
              </a:buClr>
              <a:buAutoNum type="arabicPeriod"/>
            </a:pPr>
            <a:endParaRPr lang="en-GB" sz="2600" b="1" dirty="0">
              <a:solidFill>
                <a:srgbClr val="004334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7474" y="10310"/>
            <a:ext cx="2736526" cy="6858000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444208" y="260648"/>
            <a:ext cx="2699792" cy="6408712"/>
            <a:chOff x="6444208" y="260648"/>
            <a:chExt cx="2699792" cy="6408712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7452320" y="6237312"/>
              <a:ext cx="166825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732240" y="6525344"/>
              <a:ext cx="123620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8172400" y="6669360"/>
              <a:ext cx="504056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6948264" y="6525344"/>
              <a:ext cx="288032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444208" y="2204864"/>
              <a:ext cx="166825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7596336" y="2204864"/>
              <a:ext cx="588132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020272" y="1484784"/>
              <a:ext cx="864096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956376" y="1844824"/>
              <a:ext cx="118762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660232" y="1196752"/>
              <a:ext cx="2483768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444208" y="620688"/>
              <a:ext cx="1512168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588224" y="620688"/>
              <a:ext cx="792088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8172400" y="1844824"/>
              <a:ext cx="21602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668344" y="3356992"/>
              <a:ext cx="64807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588224" y="3140968"/>
              <a:ext cx="1440160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804248" y="2852936"/>
              <a:ext cx="21602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164288" y="476672"/>
              <a:ext cx="197971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660232" y="260648"/>
              <a:ext cx="118762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596336" y="260648"/>
              <a:ext cx="1080120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8532440" y="3356992"/>
              <a:ext cx="360040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6407474" y="0"/>
            <a:ext cx="2736526" cy="6858000"/>
          </a:xfrm>
          <a:prstGeom prst="rect">
            <a:avLst/>
          </a:prstGeom>
          <a:solidFill>
            <a:srgbClr val="1E8666">
              <a:alpha val="5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 descr="logotipo-CBAr-2017-reducoes-negativo-color-transp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83" t="22422" r="20314" b="28807"/>
          <a:stretch/>
        </p:blipFill>
        <p:spPr>
          <a:xfrm>
            <a:off x="5998289" y="3717032"/>
            <a:ext cx="3455824" cy="2303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505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-180528" y="404664"/>
            <a:ext cx="9001000" cy="1584176"/>
          </a:xfrm>
        </p:spPr>
        <p:txBody>
          <a:bodyPr/>
          <a:lstStyle/>
          <a:p>
            <a:pPr marL="114300" algn="ctr"/>
            <a:r>
              <a:rPr lang="pt-BR" sz="4000" dirty="0">
                <a:solidFill>
                  <a:srgbClr val="1E8666"/>
                </a:solidFill>
                <a:latin typeface="+mn-lt"/>
              </a:rPr>
              <a:t>Procedimento de limitação de responsabilidade (Processo Empresarial Marítimo)</a:t>
            </a:r>
            <a:endParaRPr lang="en-GB" sz="4000" dirty="0">
              <a:solidFill>
                <a:srgbClr val="1E8666"/>
              </a:solidFill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348880"/>
            <a:ext cx="8424936" cy="4248472"/>
          </a:xfrm>
        </p:spPr>
        <p:txBody>
          <a:bodyPr>
            <a:noAutofit/>
          </a:bodyPr>
          <a:lstStyle/>
          <a:p>
            <a:pPr marL="114300" indent="0" algn="r">
              <a:buClr>
                <a:srgbClr val="1E8666"/>
              </a:buClr>
              <a:buNone/>
            </a:pPr>
            <a:r>
              <a:rPr lang="pt-BR" sz="2000" b="1" i="1" dirty="0">
                <a:solidFill>
                  <a:srgbClr val="C00000"/>
                </a:solidFill>
              </a:rPr>
              <a:t>Tratado no art. 734 do PL 1572/2011</a:t>
            </a:r>
          </a:p>
          <a:p>
            <a:pPr marL="114300" indent="0">
              <a:buClr>
                <a:srgbClr val="1E8666"/>
              </a:buClr>
              <a:buNone/>
            </a:pPr>
            <a:r>
              <a:rPr lang="pt-BR" sz="2000" i="1" dirty="0"/>
              <a:t>Art. 1041. É </a:t>
            </a:r>
            <a:r>
              <a:rPr lang="pt-BR" sz="2000" i="1" u="sng" dirty="0"/>
              <a:t>competente</a:t>
            </a:r>
            <a:r>
              <a:rPr lang="pt-BR" sz="2000" i="1" dirty="0"/>
              <a:t> para conhecer todas as matérias referidas no artigo anterior e as que lhe forem acessórias ou incidentais: </a:t>
            </a:r>
          </a:p>
          <a:p>
            <a:pPr marL="542925" indent="0">
              <a:buClr>
                <a:srgbClr val="1E8666"/>
              </a:buClr>
              <a:buNone/>
            </a:pPr>
            <a:r>
              <a:rPr lang="pt-BR" sz="2000" i="1" dirty="0"/>
              <a:t>III - </a:t>
            </a:r>
            <a:r>
              <a:rPr lang="pt-BR" sz="2000" i="1" u="sng" dirty="0"/>
              <a:t>o juiz do local onde foi invocada a limitação de responsabilidade como matéria de defesa, </a:t>
            </a:r>
            <a:r>
              <a:rPr lang="pt-BR" sz="2000" b="1" i="1" u="sng" dirty="0"/>
              <a:t>mesmo que em sede de arbitragem</a:t>
            </a:r>
            <a:r>
              <a:rPr lang="pt-BR" sz="2000" i="1" dirty="0"/>
              <a:t>, quando ainda não houver sido iniciado o procedimento de limitação na forma dos incisos precedentes. </a:t>
            </a:r>
          </a:p>
          <a:p>
            <a:pPr marL="542925" indent="0">
              <a:buClr>
                <a:srgbClr val="1E8666"/>
              </a:buClr>
              <a:buNone/>
            </a:pPr>
            <a:endParaRPr lang="pt-BR" sz="2000" i="1" dirty="0"/>
          </a:p>
          <a:p>
            <a:pPr marL="114300" indent="0">
              <a:buClr>
                <a:srgbClr val="1E8666"/>
              </a:buClr>
              <a:buNone/>
            </a:pPr>
            <a:r>
              <a:rPr lang="pt-BR" sz="2000" i="1" dirty="0"/>
              <a:t>Art. 1042. </a:t>
            </a:r>
            <a:r>
              <a:rPr lang="pt-BR" sz="2000" b="1" i="1" dirty="0"/>
              <a:t>A limitação da responsabilidade pode ser exercida perante Tribunal Arbitral </a:t>
            </a:r>
            <a:r>
              <a:rPr lang="pt-BR" sz="2000" i="1" dirty="0"/>
              <a:t>ou em qualquer grau de jurisdição, até a resposta do devedor ao cumprimento da sentença.</a:t>
            </a:r>
          </a:p>
          <a:p>
            <a:pPr marL="114300" indent="0">
              <a:buClr>
                <a:srgbClr val="1E8666"/>
              </a:buClr>
              <a:buNone/>
            </a:pPr>
            <a:endParaRPr lang="pt-BR" sz="1000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9132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341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042" y="-80700"/>
            <a:ext cx="9001000" cy="1584176"/>
          </a:xfrm>
        </p:spPr>
        <p:txBody>
          <a:bodyPr/>
          <a:lstStyle/>
          <a:p>
            <a:pPr marL="114300" algn="ctr"/>
            <a:r>
              <a:rPr lang="en-GB" sz="4000" dirty="0">
                <a:solidFill>
                  <a:srgbClr val="1E8666"/>
                </a:solidFill>
                <a:latin typeface="+mn-lt"/>
              </a:rPr>
              <a:t>Da Sociedade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em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Conta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de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Participação</a:t>
            </a:r>
            <a:endParaRPr lang="en-GB" sz="4000" dirty="0">
              <a:solidFill>
                <a:srgbClr val="1E8666"/>
              </a:solidFill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19336" y="1556792"/>
            <a:ext cx="8424936" cy="4536504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pt-BR" b="1" i="1" dirty="0"/>
              <a:t>Art. 320.</a:t>
            </a:r>
            <a:r>
              <a:rPr lang="pt-BR" i="1" dirty="0"/>
              <a:t> A contribuição do sócio participante constitui, com a do sócio ostensivo, patrimônio especial, objeto da conta de participação relativa aos negócios sociais.</a:t>
            </a:r>
          </a:p>
          <a:p>
            <a:pPr marL="114300" indent="0">
              <a:buNone/>
            </a:pPr>
            <a:r>
              <a:rPr lang="pt-BR" i="1" dirty="0"/>
              <a:t> </a:t>
            </a:r>
          </a:p>
          <a:p>
            <a:pPr marL="114300" indent="0">
              <a:buNone/>
            </a:pPr>
            <a:r>
              <a:rPr lang="pt-BR" i="1" dirty="0"/>
              <a:t>§ 1º. A falência do sócio ostensivo acarreta a dissolução da sociedade e a liquidação da respectiva conta, cujo saldo constituirá crédito quirografário.</a:t>
            </a:r>
          </a:p>
          <a:p>
            <a:pPr marL="114300" indent="0">
              <a:buNone/>
            </a:pPr>
            <a:r>
              <a:rPr lang="pt-BR" i="1" dirty="0"/>
              <a:t>§ 2º. Falindo o sócio participante, o contrato social fica sujeito às normas que regulam os efeitos da falência nos contratos bilaterais do falido.</a:t>
            </a:r>
          </a:p>
          <a:p>
            <a:pPr marL="114300" indent="0">
              <a:buNone/>
            </a:pPr>
            <a:r>
              <a:rPr lang="pt-BR" i="1" dirty="0"/>
              <a:t>§ 3º. A liquidação da sociedade em conta de participação rege-se pelas normas atinentes à prestação de contas, que pode ser extrajudicial ou mediante processo judicial ou </a:t>
            </a:r>
            <a:r>
              <a:rPr lang="pt-BR" b="1" i="1" dirty="0"/>
              <a:t>arbitral</a:t>
            </a:r>
            <a:r>
              <a:rPr lang="pt-BR" i="1" dirty="0"/>
              <a:t>.</a:t>
            </a:r>
          </a:p>
          <a:p>
            <a:pPr marL="114300" indent="0">
              <a:buNone/>
            </a:pPr>
            <a:r>
              <a:rPr lang="pt-BR" i="1" dirty="0"/>
              <a:t>§ 4º. Havendo mais de um sócio ostensivo, as respectivas contas, se eleita a via judicial, devem ser prestadas e julgadas em um mesmo processo.</a:t>
            </a:r>
          </a:p>
          <a:p>
            <a:pPr marL="114300" indent="0">
              <a:buClr>
                <a:srgbClr val="1E8666"/>
              </a:buClr>
              <a:buNone/>
            </a:pPr>
            <a:endParaRPr lang="pt-BR" sz="1000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9132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82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091" y="548680"/>
            <a:ext cx="9001000" cy="1584176"/>
          </a:xfrm>
        </p:spPr>
        <p:txBody>
          <a:bodyPr>
            <a:normAutofit fontScale="90000"/>
          </a:bodyPr>
          <a:lstStyle/>
          <a:p>
            <a:pPr marL="114300" algn="ctr"/>
            <a:r>
              <a:rPr lang="en-GB" sz="4000" dirty="0">
                <a:solidFill>
                  <a:srgbClr val="1E8666"/>
                </a:solidFill>
                <a:latin typeface="+mn-lt"/>
              </a:rPr>
              <a:t>Dos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Procedimentos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Especiais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(Da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Tutela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Específica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de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Acordo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de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Acionistas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ou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Quotistas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2564903"/>
            <a:ext cx="8424936" cy="2160241"/>
          </a:xfrm>
        </p:spPr>
        <p:txBody>
          <a:bodyPr>
            <a:normAutofit/>
          </a:bodyPr>
          <a:lstStyle/>
          <a:p>
            <a:pPr marL="114300" indent="0">
              <a:buClr>
                <a:srgbClr val="1E8666"/>
              </a:buClr>
              <a:buNone/>
            </a:pPr>
            <a:r>
              <a:rPr lang="pt-BR" sz="3200" b="1" i="1" dirty="0"/>
              <a:t>Art. 1007.</a:t>
            </a:r>
            <a:r>
              <a:rPr lang="pt-BR" sz="3200" i="1" dirty="0"/>
              <a:t> A sociedade interveniente no acordo de acionistas ou de quotistas vincula-se à cláusula compromissória de </a:t>
            </a:r>
            <a:r>
              <a:rPr lang="pt-BR" sz="3200" b="1" i="1" dirty="0"/>
              <a:t>arbitragem</a:t>
            </a:r>
            <a:r>
              <a:rPr lang="pt-BR" sz="3200" i="1" dirty="0"/>
              <a:t> nele prevista.</a:t>
            </a:r>
          </a:p>
          <a:p>
            <a:pPr marL="114300" indent="0">
              <a:buClr>
                <a:srgbClr val="1E8666"/>
              </a:buClr>
              <a:buNone/>
            </a:pPr>
            <a:endParaRPr lang="pt-BR" sz="1000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9132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62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3627" y="2183836"/>
            <a:ext cx="5739738" cy="1781429"/>
          </a:xfrm>
        </p:spPr>
        <p:txBody>
          <a:bodyPr/>
          <a:lstStyle/>
          <a:p>
            <a: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  <a:t>III. ARBITRAGEM NO </a:t>
            </a:r>
            <a:b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</a:br>
            <a: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  <a:t>PL 1572/2011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2705" y="1221516"/>
            <a:ext cx="5904656" cy="4680520"/>
          </a:xfrm>
        </p:spPr>
        <p:txBody>
          <a:bodyPr>
            <a:normAutofit/>
          </a:bodyPr>
          <a:lstStyle/>
          <a:p>
            <a:pPr marL="114300" indent="0" algn="l">
              <a:buNone/>
            </a:pPr>
            <a:endParaRPr lang="en-GB" sz="2600" b="1" dirty="0">
              <a:solidFill>
                <a:srgbClr val="004334"/>
              </a:solidFill>
            </a:endParaRPr>
          </a:p>
          <a:p>
            <a:pPr marL="628650" indent="-514350" algn="l">
              <a:buClr>
                <a:srgbClr val="1E8666"/>
              </a:buClr>
              <a:buAutoNum type="arabicPeriod"/>
            </a:pPr>
            <a:endParaRPr lang="en-GB" sz="2600" b="1" dirty="0">
              <a:solidFill>
                <a:srgbClr val="004334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7474" y="10310"/>
            <a:ext cx="2736526" cy="6858000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444208" y="260648"/>
            <a:ext cx="2699792" cy="6408712"/>
            <a:chOff x="6444208" y="260648"/>
            <a:chExt cx="2699792" cy="6408712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7452320" y="6237312"/>
              <a:ext cx="166825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732240" y="6525344"/>
              <a:ext cx="123620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8172400" y="6669360"/>
              <a:ext cx="504056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6948264" y="6525344"/>
              <a:ext cx="288032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444208" y="2204864"/>
              <a:ext cx="166825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7596336" y="2204864"/>
              <a:ext cx="588132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020272" y="1484784"/>
              <a:ext cx="864096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956376" y="1844824"/>
              <a:ext cx="118762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660232" y="1196752"/>
              <a:ext cx="2483768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444208" y="620688"/>
              <a:ext cx="1512168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588224" y="620688"/>
              <a:ext cx="792088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8172400" y="1844824"/>
              <a:ext cx="21602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668344" y="3356992"/>
              <a:ext cx="64807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588224" y="3140968"/>
              <a:ext cx="1440160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804248" y="2852936"/>
              <a:ext cx="21602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164288" y="476672"/>
              <a:ext cx="197971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660232" y="260648"/>
              <a:ext cx="118762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596336" y="260648"/>
              <a:ext cx="1080120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8532440" y="3356992"/>
              <a:ext cx="360040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6407474" y="0"/>
            <a:ext cx="2736526" cy="6858000"/>
          </a:xfrm>
          <a:prstGeom prst="rect">
            <a:avLst/>
          </a:prstGeom>
          <a:solidFill>
            <a:srgbClr val="1E8666">
              <a:alpha val="5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 descr="logotipo-CBAr-2017-reducoes-negativo-color-transp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83" t="22422" r="20314" b="28807"/>
          <a:stretch/>
        </p:blipFill>
        <p:spPr>
          <a:xfrm>
            <a:off x="5998289" y="3717032"/>
            <a:ext cx="3455824" cy="2303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5382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605464" cy="922114"/>
          </a:xfrm>
        </p:spPr>
        <p:txBody>
          <a:bodyPr/>
          <a:lstStyle/>
          <a:p>
            <a:pPr marL="114300" algn="ctr"/>
            <a:r>
              <a:rPr lang="en-GB" sz="2400" dirty="0">
                <a:solidFill>
                  <a:srgbClr val="1E8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CONSIDERAÇÕES GERAIS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340768"/>
            <a:ext cx="8136904" cy="4320480"/>
          </a:xfrm>
        </p:spPr>
        <p:txBody>
          <a:bodyPr>
            <a:normAutofit lnSpcReduction="10000"/>
          </a:bodyPr>
          <a:lstStyle/>
          <a:p>
            <a:pPr lvl="0" indent="-34290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r>
              <a:rPr lang="pt-BR" altLang="pt-BR" sz="20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Maior parte dos dispositivos que tratam do instituto da arbitragem </a:t>
            </a:r>
            <a:r>
              <a:rPr lang="pt-BR" altLang="pt-BR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contemplados pelo PL </a:t>
            </a:r>
            <a:r>
              <a:rPr lang="pt-BR" altLang="pt-BR" sz="20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estão presente, de forma muito semelhante, no PLS 487/2013.</a:t>
            </a:r>
          </a:p>
          <a:p>
            <a:pPr marL="0" lvl="0" indent="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None/>
            </a:pPr>
            <a:endParaRPr lang="pt-BR" altLang="pt-BR" sz="2000" b="1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lvl="0" indent="-34290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r>
              <a:rPr lang="pt-BR" altLang="pt-BR" sz="20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</a:t>
            </a:r>
            <a:r>
              <a:rPr lang="pt-BR" altLang="pt-BR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Maioria das </a:t>
            </a:r>
            <a:r>
              <a:rPr lang="pt-BR" altLang="pt-BR" sz="20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sugestões do CBAr foram aceitas.</a:t>
            </a: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lvl="0" indent="-34290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582930" lvl="1" indent="-28575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Wingdings" charset="2"/>
              <a:buChar char="ü"/>
            </a:pPr>
            <a:r>
              <a:rPr lang="pt-BR" altLang="pt-BR" sz="18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</a:t>
            </a:r>
            <a:r>
              <a:rPr lang="pt-BR" altLang="pt-BR" sz="1800" b="1" dirty="0" smtClean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Especialmente a exclusão do </a:t>
            </a:r>
            <a:r>
              <a:rPr lang="pt-BR" altLang="pt-BR" sz="18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dispositivo incluído por sugestão do Dep. Alex Manente que previa a possibilidade de realização de conciliação, mediação ou arbitragem pelos </a:t>
            </a:r>
            <a:r>
              <a:rPr lang="pt-BR" altLang="pt-BR" sz="1800" b="1" dirty="0" smtClean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cartórios, </a:t>
            </a:r>
            <a:r>
              <a:rPr lang="pt-BR" altLang="pt-BR" sz="18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mas eventual mudança de posicionamento causa preocupação.</a:t>
            </a:r>
            <a:endParaRPr lang="pt-BR" altLang="pt-BR" sz="19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0" lvl="0" indent="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q"/>
            </a:pP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0" lvl="0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114300" indent="0">
              <a:buClr>
                <a:srgbClr val="1E8666"/>
              </a:buClr>
              <a:buNone/>
            </a:pPr>
            <a:endParaRPr lang="pt-BR" sz="1800" i="1" dirty="0"/>
          </a:p>
          <a:p>
            <a:pPr marL="114300" indent="0">
              <a:buClr>
                <a:srgbClr val="1E8666"/>
              </a:buClr>
              <a:buNone/>
            </a:pPr>
            <a:endParaRPr lang="en-GB" sz="1800" i="1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9132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634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692696"/>
            <a:ext cx="8568952" cy="1138138"/>
          </a:xfrm>
        </p:spPr>
        <p:txBody>
          <a:bodyPr/>
          <a:lstStyle/>
          <a:p>
            <a:pPr marL="114300" algn="ctr"/>
            <a:r>
              <a:rPr lang="pt-BR" sz="4000" dirty="0">
                <a:solidFill>
                  <a:srgbClr val="1E8666"/>
                </a:solidFill>
                <a:latin typeface="+mn-lt"/>
              </a:rPr>
              <a:t>Realização de conciliação, mediação ou arbitragem pelos cartórios (Art. 15,§3)</a:t>
            </a:r>
            <a:br>
              <a:rPr lang="pt-BR" sz="4000" dirty="0">
                <a:solidFill>
                  <a:srgbClr val="1E8666"/>
                </a:solidFill>
                <a:latin typeface="+mn-lt"/>
              </a:rPr>
            </a:br>
            <a:endParaRPr lang="en-GB" sz="4000" dirty="0">
              <a:solidFill>
                <a:srgbClr val="1E8666"/>
              </a:solidFill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3138" y="1848308"/>
            <a:ext cx="8421310" cy="4248472"/>
          </a:xfrm>
        </p:spPr>
        <p:txBody>
          <a:bodyPr>
            <a:noAutofit/>
          </a:bodyPr>
          <a:lstStyle/>
          <a:p>
            <a:pPr marL="114300" indent="0">
              <a:buClr>
                <a:srgbClr val="1E8666"/>
              </a:buClr>
              <a:buNone/>
            </a:pPr>
            <a:endParaRPr lang="pt-BR" sz="500" i="1" dirty="0"/>
          </a:p>
          <a:p>
            <a:pPr marL="114300" indent="0">
              <a:buClr>
                <a:srgbClr val="1E8666"/>
              </a:buClr>
              <a:buNone/>
            </a:pPr>
            <a:r>
              <a:rPr lang="pt-BR" sz="1600" i="1" dirty="0"/>
              <a:t>“Art. 15. A execução do Registro Público de Empresas compreende o exame e o registro,</a:t>
            </a:r>
          </a:p>
          <a:p>
            <a:pPr marL="114300" indent="0">
              <a:buClr>
                <a:srgbClr val="1E8666"/>
              </a:buClr>
              <a:buNone/>
            </a:pPr>
            <a:r>
              <a:rPr lang="pt-BR" sz="1600" i="1" dirty="0"/>
              <a:t>mediante arquivamento, matrícula ou autenticação, dos atos de interesse de empresário individual ou de sociedade, sendo de competência das Juntas Comerciais e dos Registros de Pessoas Jurídicas, que atuarão de forma integrada aos demais órgãos públicos, no âmbito da Rede Nacional para a Simplificação de Registro e da Legislação de Empresas e Negócios – REDESIM.</a:t>
            </a:r>
          </a:p>
          <a:p>
            <a:pPr marL="114300" indent="0">
              <a:buClr>
                <a:srgbClr val="1E8666"/>
              </a:buClr>
              <a:buNone/>
            </a:pPr>
            <a:r>
              <a:rPr lang="pt-BR" sz="1800" i="1" dirty="0"/>
              <a:t>(...)</a:t>
            </a:r>
          </a:p>
          <a:p>
            <a:pPr marL="114300" indent="0">
              <a:buClr>
                <a:srgbClr val="1E8666"/>
              </a:buClr>
              <a:buNone/>
            </a:pPr>
            <a:r>
              <a:rPr lang="pt-BR" sz="2400" b="1" i="1" dirty="0"/>
              <a:t>§ 3º. Os prestadores do serviço de Registro Público de Empresas poderão, direta ou indiretamente, promover a conciliação, mediação ou arbitragem, sobre conflitos referentes às matérias de suas atribuições</a:t>
            </a:r>
            <a:r>
              <a:rPr lang="pt-BR" sz="2400" i="1" dirty="0"/>
              <a:t>.”</a:t>
            </a:r>
          </a:p>
          <a:p>
            <a:pPr marL="114300" indent="0">
              <a:buClr>
                <a:srgbClr val="1E8666"/>
              </a:buClr>
              <a:buNone/>
            </a:pPr>
            <a:endParaRPr lang="en-GB" sz="1600" i="1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9132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352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692696"/>
            <a:ext cx="8568952" cy="1138138"/>
          </a:xfrm>
        </p:spPr>
        <p:txBody>
          <a:bodyPr/>
          <a:lstStyle/>
          <a:p>
            <a:pPr marL="114300" algn="ctr"/>
            <a:r>
              <a:rPr lang="en-GB" sz="4000" dirty="0" err="1">
                <a:solidFill>
                  <a:srgbClr val="1E8666"/>
                </a:solidFill>
                <a:latin typeface="+mn-lt"/>
              </a:rPr>
              <a:t>Posicionamento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do CBAr</a:t>
            </a:r>
            <a:r>
              <a:rPr lang="pt-BR" sz="4000" dirty="0">
                <a:solidFill>
                  <a:srgbClr val="1E8666"/>
                </a:solidFill>
                <a:latin typeface="+mn-lt"/>
              </a:rPr>
              <a:t/>
            </a:r>
            <a:br>
              <a:rPr lang="pt-BR" sz="4000" dirty="0">
                <a:solidFill>
                  <a:srgbClr val="1E8666"/>
                </a:solidFill>
                <a:latin typeface="+mn-lt"/>
              </a:rPr>
            </a:br>
            <a:endParaRPr lang="en-GB" sz="4000" dirty="0">
              <a:solidFill>
                <a:srgbClr val="1E8666"/>
              </a:solidFill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830834"/>
            <a:ext cx="8064896" cy="4533020"/>
          </a:xfrm>
        </p:spPr>
        <p:txBody>
          <a:bodyPr>
            <a:noAutofit/>
          </a:bodyPr>
          <a:lstStyle/>
          <a:p>
            <a:pPr>
              <a:buClr>
                <a:srgbClr val="1E8666"/>
              </a:buClr>
            </a:pPr>
            <a:r>
              <a:rPr lang="pt-BR" sz="2100" dirty="0"/>
              <a:t>O artigo 15, §3º admite </a:t>
            </a:r>
            <a:r>
              <a:rPr lang="pt-BR" sz="2100" b="1" dirty="0"/>
              <a:t>duas interpretações distintas.</a:t>
            </a:r>
          </a:p>
          <a:p>
            <a:pPr>
              <a:buClr>
                <a:srgbClr val="1E8666"/>
              </a:buClr>
            </a:pPr>
            <a:endParaRPr lang="pt-BR" sz="2100" b="1" dirty="0"/>
          </a:p>
          <a:p>
            <a:pPr>
              <a:buClr>
                <a:srgbClr val="1E8666"/>
              </a:buClr>
            </a:pPr>
            <a:r>
              <a:rPr lang="pt-BR" sz="2100" b="1" dirty="0"/>
              <a:t>A primeira</a:t>
            </a:r>
            <a:r>
              <a:rPr lang="pt-BR" sz="2100" dirty="0"/>
              <a:t> seria de que o referido dispositivo estaria apenas confirmando a possibilidade de  investidos no cargo de notário poderem exercer a atividade de árbitro, conciliador ou mediador. Em outras palavras, estaria previsto no dispositivo  que a investidura no cargo de tabelião não é impeditivo para a atuação como árbitro. </a:t>
            </a:r>
            <a:r>
              <a:rPr lang="pt-BR" sz="2100" b="1" dirty="0"/>
              <a:t>Desnecessário diante da previsão do Art. 13 da Lei de Arbitragem</a:t>
            </a:r>
            <a:r>
              <a:rPr lang="pt-BR" sz="2100" dirty="0"/>
              <a:t>, segundo o qual </a:t>
            </a:r>
            <a:r>
              <a:rPr lang="pt-BR" sz="2100" i="1" dirty="0"/>
              <a:t>“Pode ser árbitro qualquer pessoa capaz e de confiança das partes”.</a:t>
            </a:r>
            <a:endParaRPr lang="pt-BR" sz="2100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9" y="5502690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55447" y="0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795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2048" y="260648"/>
            <a:ext cx="8568952" cy="1138138"/>
          </a:xfrm>
        </p:spPr>
        <p:txBody>
          <a:bodyPr/>
          <a:lstStyle/>
          <a:p>
            <a:pPr marL="114300" algn="ctr"/>
            <a:r>
              <a:rPr lang="en-GB" sz="4000" dirty="0" err="1">
                <a:solidFill>
                  <a:srgbClr val="1E8666"/>
                </a:solidFill>
                <a:latin typeface="+mn-lt"/>
              </a:rPr>
              <a:t>Posicionamento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do CBAr</a:t>
            </a:r>
            <a:r>
              <a:rPr lang="pt-BR" sz="4000" dirty="0">
                <a:solidFill>
                  <a:srgbClr val="1E8666"/>
                </a:solidFill>
                <a:latin typeface="+mn-lt"/>
              </a:rPr>
              <a:t/>
            </a:r>
            <a:br>
              <a:rPr lang="pt-BR" sz="4000" dirty="0">
                <a:solidFill>
                  <a:srgbClr val="1E8666"/>
                </a:solidFill>
                <a:latin typeface="+mn-lt"/>
              </a:rPr>
            </a:br>
            <a:endParaRPr lang="en-GB" sz="4000" dirty="0">
              <a:solidFill>
                <a:srgbClr val="1E8666"/>
              </a:solidFill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651097"/>
            <a:ext cx="8136904" cy="4705488"/>
          </a:xfrm>
        </p:spPr>
        <p:txBody>
          <a:bodyPr>
            <a:noAutofit/>
          </a:bodyPr>
          <a:lstStyle/>
          <a:p>
            <a:pPr>
              <a:buClr>
                <a:srgbClr val="1E8666"/>
              </a:buClr>
            </a:pPr>
            <a:r>
              <a:rPr lang="pt-BR" sz="2400" b="1" dirty="0"/>
              <a:t>A segunda </a:t>
            </a:r>
            <a:r>
              <a:rPr lang="pt-BR" sz="2400" dirty="0"/>
              <a:t>interpretação possível é de que se pretende </a:t>
            </a:r>
            <a:r>
              <a:rPr lang="pt-BR" sz="2400" u="sng" dirty="0"/>
              <a:t>autorizar os notários a praticar tais atividades na qualidade de </a:t>
            </a:r>
            <a:r>
              <a:rPr lang="pt-BR" sz="2400" u="sng" dirty="0" err="1"/>
              <a:t>delegatários</a:t>
            </a:r>
            <a:r>
              <a:rPr lang="pt-BR" sz="2400" u="sng" dirty="0"/>
              <a:t> do poder público </a:t>
            </a:r>
            <a:r>
              <a:rPr lang="pt-BR" sz="2400" dirty="0"/>
              <a:t>e que, para isso, possam se utilizar dos cartórios dos quais são titulares.</a:t>
            </a:r>
          </a:p>
          <a:p>
            <a:pPr marL="114300" indent="0">
              <a:buClr>
                <a:srgbClr val="1E8666"/>
              </a:buClr>
              <a:buNone/>
            </a:pPr>
            <a:endParaRPr lang="pt-BR" sz="2400" dirty="0"/>
          </a:p>
          <a:p>
            <a:pPr>
              <a:buClr>
                <a:srgbClr val="1E8666"/>
              </a:buClr>
            </a:pPr>
            <a:r>
              <a:rPr lang="pt-BR" sz="2400" dirty="0"/>
              <a:t>A arbitragem, conforme prevê a Lei 9.307/96, é </a:t>
            </a:r>
            <a:r>
              <a:rPr lang="pt-BR" sz="2400" b="1" dirty="0"/>
              <a:t>atividade essencialmente privada</a:t>
            </a:r>
            <a:r>
              <a:rPr lang="pt-BR" sz="2400" dirty="0"/>
              <a:t>, que se origina pela vontade e sob responsabilidade das partes nela envolvidas; </a:t>
            </a:r>
            <a:r>
              <a:rPr lang="pt-BR" sz="2400" u="sng" dirty="0"/>
              <a:t>incompatível, portanto, com as competências do tabelião ou registrador, que são </a:t>
            </a:r>
            <a:r>
              <a:rPr lang="pt-BR" sz="2400" u="sng" dirty="0" err="1"/>
              <a:t>delegatários</a:t>
            </a:r>
            <a:r>
              <a:rPr lang="pt-BR" sz="2400" u="sng" dirty="0"/>
              <a:t> do Poder Público</a:t>
            </a:r>
            <a:r>
              <a:rPr lang="pt-BR" sz="2400" dirty="0"/>
              <a:t>, por expressa disposição do art. 236 da Constituição Federal, e cujos atos induzem responsabilidade civil do Estado.</a:t>
            </a:r>
          </a:p>
          <a:p>
            <a:pPr>
              <a:buClr>
                <a:srgbClr val="1E8666"/>
              </a:buClr>
            </a:pPr>
            <a:endParaRPr lang="pt-BR" sz="600" dirty="0"/>
          </a:p>
          <a:p>
            <a:pPr marL="114300" indent="0">
              <a:buClr>
                <a:srgbClr val="1E8666"/>
              </a:buClr>
              <a:buNone/>
            </a:pPr>
            <a:endParaRPr lang="pt-BR" sz="1800" dirty="0"/>
          </a:p>
          <a:p>
            <a:pPr>
              <a:buClr>
                <a:srgbClr val="1E8666"/>
              </a:buClr>
            </a:pPr>
            <a:endParaRPr lang="pt-BR" sz="200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756" y="5588583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62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2048" y="478967"/>
            <a:ext cx="8568952" cy="1138138"/>
          </a:xfrm>
        </p:spPr>
        <p:txBody>
          <a:bodyPr/>
          <a:lstStyle/>
          <a:p>
            <a:pPr marL="114300" algn="ctr"/>
            <a:r>
              <a:rPr lang="en-GB" sz="4000" dirty="0" err="1">
                <a:solidFill>
                  <a:srgbClr val="1E8666"/>
                </a:solidFill>
                <a:latin typeface="+mn-lt"/>
              </a:rPr>
              <a:t>Posicionamento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do CBAr</a:t>
            </a:r>
            <a:r>
              <a:rPr lang="pt-BR" sz="4000" dirty="0">
                <a:solidFill>
                  <a:srgbClr val="1E8666"/>
                </a:solidFill>
                <a:latin typeface="+mn-lt"/>
              </a:rPr>
              <a:t/>
            </a:r>
            <a:br>
              <a:rPr lang="pt-BR" sz="4000" dirty="0">
                <a:solidFill>
                  <a:srgbClr val="1E8666"/>
                </a:solidFill>
                <a:latin typeface="+mn-lt"/>
              </a:rPr>
            </a:br>
            <a:endParaRPr lang="en-GB" sz="4000" dirty="0">
              <a:solidFill>
                <a:srgbClr val="1E8666"/>
              </a:solidFill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18670" y="1673545"/>
            <a:ext cx="8136904" cy="4705488"/>
          </a:xfrm>
        </p:spPr>
        <p:txBody>
          <a:bodyPr>
            <a:noAutofit/>
          </a:bodyPr>
          <a:lstStyle/>
          <a:p>
            <a:pPr>
              <a:buClr>
                <a:srgbClr val="1E8666"/>
              </a:buClr>
            </a:pPr>
            <a:endParaRPr lang="pt-BR" sz="600" dirty="0"/>
          </a:p>
          <a:p>
            <a:pPr>
              <a:buClr>
                <a:srgbClr val="1E8666"/>
              </a:buClr>
            </a:pPr>
            <a:r>
              <a:rPr lang="pt-BR" sz="2800" dirty="0"/>
              <a:t>Assim, </a:t>
            </a:r>
            <a:r>
              <a:rPr lang="pt-BR" sz="2800" b="1" dirty="0"/>
              <a:t>a regra sugerida seria inconstitucional</a:t>
            </a:r>
            <a:r>
              <a:rPr lang="pt-BR" altLang="pt-BR" sz="2800" b="1" dirty="0">
                <a:solidFill>
                  <a:prstClr val="black"/>
                </a:solidFill>
                <a:ea typeface="MS PGothic" panose="020B0600070205080204" pitchFamily="34" charset="-128"/>
              </a:rPr>
              <a:t> </a:t>
            </a:r>
            <a:r>
              <a:rPr lang="pt-BR" sz="2800" b="1" dirty="0"/>
              <a:t> </a:t>
            </a:r>
            <a:r>
              <a:rPr lang="pt-BR" sz="2800" dirty="0"/>
              <a:t>na medida em que altera tal situação, </a:t>
            </a:r>
            <a:r>
              <a:rPr lang="pt-BR" sz="2800" b="1" dirty="0"/>
              <a:t>permitindo que notários atuem como árbitros enquanto notário </a:t>
            </a:r>
            <a:r>
              <a:rPr lang="pt-BR" sz="2800" b="1" dirty="0" err="1"/>
              <a:t>delegatário</a:t>
            </a:r>
            <a:r>
              <a:rPr lang="pt-BR" sz="2800" b="1" dirty="0"/>
              <a:t> do Poder Público</a:t>
            </a:r>
            <a:r>
              <a:rPr lang="pt-BR" sz="2800" dirty="0"/>
              <a:t>, cujos atos são sujeitos à fiscalização do Poder Judiciário, e não como pessoa física, privada, de modo a confundir duas atividades de naturezas eminentemente distintas e transformar os cartórios de notas em órgãos de arbitragem</a:t>
            </a:r>
            <a:r>
              <a:rPr lang="pt-BR" sz="2400" dirty="0"/>
              <a:t>.  </a:t>
            </a:r>
          </a:p>
          <a:p>
            <a:pPr marL="114300" indent="0">
              <a:buClr>
                <a:srgbClr val="1E8666"/>
              </a:buClr>
              <a:buNone/>
            </a:pPr>
            <a:endParaRPr lang="pt-BR" sz="1800" dirty="0"/>
          </a:p>
          <a:p>
            <a:pPr>
              <a:buClr>
                <a:srgbClr val="1E8666"/>
              </a:buClr>
            </a:pPr>
            <a:endParaRPr lang="pt-BR" sz="200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756" y="5588583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065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/>
          <p:cNvSpPr/>
          <p:nvPr/>
        </p:nvSpPr>
        <p:spPr>
          <a:xfrm>
            <a:off x="6407474" y="10310"/>
            <a:ext cx="2736526" cy="6858000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70"/>
          <p:cNvGrpSpPr/>
          <p:nvPr/>
        </p:nvGrpSpPr>
        <p:grpSpPr>
          <a:xfrm>
            <a:off x="6444208" y="260648"/>
            <a:ext cx="2699792" cy="6408712"/>
            <a:chOff x="6444208" y="260648"/>
            <a:chExt cx="2699792" cy="6408712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7452320" y="6237312"/>
              <a:ext cx="166825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6732240" y="6525344"/>
              <a:ext cx="123620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8172400" y="6669360"/>
              <a:ext cx="504056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6948264" y="6525344"/>
              <a:ext cx="288032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6444208" y="2204864"/>
              <a:ext cx="166825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7596336" y="2204864"/>
              <a:ext cx="588132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7020272" y="1484784"/>
              <a:ext cx="864096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7956376" y="1844824"/>
              <a:ext cx="118762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6660232" y="1196752"/>
              <a:ext cx="2483768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6444208" y="620688"/>
              <a:ext cx="1512168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6588224" y="620688"/>
              <a:ext cx="792088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8172400" y="1844824"/>
              <a:ext cx="21602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7668344" y="3356992"/>
              <a:ext cx="64807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6588224" y="3140968"/>
              <a:ext cx="1440160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6804248" y="2852936"/>
              <a:ext cx="21602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7164288" y="476672"/>
              <a:ext cx="197971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6660232" y="260648"/>
              <a:ext cx="118762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7596336" y="260648"/>
              <a:ext cx="1080120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8532440" y="3356992"/>
              <a:ext cx="360040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6407474" y="0"/>
            <a:ext cx="2736526" cy="6858000"/>
          </a:xfrm>
          <a:prstGeom prst="rect">
            <a:avLst/>
          </a:prstGeom>
          <a:solidFill>
            <a:srgbClr val="1E8666">
              <a:alpha val="5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9306" y="4730629"/>
            <a:ext cx="2736304" cy="674132"/>
          </a:xfrm>
        </p:spPr>
        <p:txBody>
          <a:bodyPr/>
          <a:lstStyle/>
          <a:p>
            <a:pPr lvl="0" algn="r"/>
            <a:r>
              <a:rPr lang="pt-BR" sz="2000" i="1" dirty="0">
                <a:solidFill>
                  <a:srgbClr val="1F8666"/>
                </a:solidFill>
                <a:latin typeface="Century Gothic"/>
                <a:cs typeface="Century Gothic"/>
              </a:rPr>
              <a:t>18 de abril de 2018</a:t>
            </a:r>
            <a:endParaRPr lang="en-GB" sz="2800" i="1" dirty="0">
              <a:solidFill>
                <a:srgbClr val="1F8666"/>
              </a:solidFill>
              <a:latin typeface="Century Gothic"/>
              <a:cs typeface="Century Gothic"/>
            </a:endParaRPr>
          </a:p>
        </p:txBody>
      </p:sp>
      <p:grpSp>
        <p:nvGrpSpPr>
          <p:cNvPr id="13" name="Group 16"/>
          <p:cNvGrpSpPr/>
          <p:nvPr/>
        </p:nvGrpSpPr>
        <p:grpSpPr>
          <a:xfrm>
            <a:off x="2080" y="4182988"/>
            <a:ext cx="9504496" cy="2303884"/>
            <a:chOff x="395536" y="3740015"/>
            <a:chExt cx="9504496" cy="2303884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395536" y="4898174"/>
              <a:ext cx="7200800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3" name="Picture 2" descr="logotipo-CBAr-2017-reducoes-negativo-color-transp.png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783" t="22422" r="20314" b="28807"/>
            <a:stretch/>
          </p:blipFill>
          <p:spPr>
            <a:xfrm>
              <a:off x="6444208" y="3740015"/>
              <a:ext cx="3455824" cy="2303884"/>
            </a:xfrm>
            <a:prstGeom prst="rect">
              <a:avLst/>
            </a:prstGeom>
          </p:spPr>
        </p:pic>
      </p:grpSp>
      <p:sp>
        <p:nvSpPr>
          <p:cNvPr id="6" name="CaixaDeTexto 5"/>
          <p:cNvSpPr txBox="1"/>
          <p:nvPr/>
        </p:nvSpPr>
        <p:spPr>
          <a:xfrm>
            <a:off x="539552" y="2415593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rgbClr val="1F8666"/>
                </a:solidFill>
                <a:latin typeface="Century Gothic"/>
                <a:cs typeface="Century Gothic"/>
              </a:rPr>
              <a:t>OBRIGADA!</a:t>
            </a:r>
            <a:endParaRPr lang="pt-BR" sz="3600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3381205" y="808566"/>
            <a:ext cx="24377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>
                <a:solidFill>
                  <a:srgbClr val="124F3A"/>
                </a:solidFill>
                <a:latin typeface="Century Gothic"/>
                <a:cs typeface="Century Gothic"/>
              </a:rPr>
              <a:t>Acesse o CBAr nas redes sociais:</a:t>
            </a:r>
          </a:p>
          <a:p>
            <a:pPr algn="r"/>
            <a:endParaRPr lang="pt-BR" b="1" dirty="0">
              <a:solidFill>
                <a:srgbClr val="124F3A"/>
              </a:solidFill>
              <a:latin typeface="Century Gothic"/>
              <a:cs typeface="Century Gothic"/>
            </a:endParaRPr>
          </a:p>
          <a:p>
            <a:pPr algn="r"/>
            <a:r>
              <a:rPr lang="pt-BR" dirty="0">
                <a:solidFill>
                  <a:srgbClr val="1E8666"/>
                </a:solidFill>
                <a:latin typeface="Century Gothic"/>
                <a:cs typeface="Century Gothic"/>
                <a:hlinkClick r:id="rId3"/>
              </a:rPr>
              <a:t>LinkedIn	</a:t>
            </a:r>
            <a:r>
              <a:rPr lang="pt-BR" dirty="0">
                <a:solidFill>
                  <a:srgbClr val="1E8666"/>
                </a:solidFill>
                <a:latin typeface="Century Gothic"/>
                <a:cs typeface="Century Gothic"/>
              </a:rPr>
              <a:t>	</a:t>
            </a:r>
          </a:p>
          <a:p>
            <a:pPr algn="r"/>
            <a:endParaRPr lang="pt-BR" dirty="0">
              <a:solidFill>
                <a:srgbClr val="1E8666"/>
              </a:solidFill>
              <a:latin typeface="Century Gothic"/>
              <a:cs typeface="Century Gothic"/>
            </a:endParaRPr>
          </a:p>
          <a:p>
            <a:pPr algn="r"/>
            <a:r>
              <a:rPr lang="pt-BR" dirty="0">
                <a:solidFill>
                  <a:srgbClr val="1E8666"/>
                </a:solidFill>
                <a:latin typeface="Century Gothic"/>
                <a:cs typeface="Century Gothic"/>
                <a:hlinkClick r:id="rId4"/>
              </a:rPr>
              <a:t>Facebook</a:t>
            </a:r>
            <a:r>
              <a:rPr lang="pt-BR" dirty="0">
                <a:solidFill>
                  <a:srgbClr val="1E8666"/>
                </a:solidFill>
                <a:latin typeface="Century Gothic"/>
                <a:cs typeface="Century Gothic"/>
              </a:rPr>
              <a:t>	 </a:t>
            </a:r>
          </a:p>
          <a:p>
            <a:pPr algn="r"/>
            <a:endParaRPr lang="pt-BR" dirty="0">
              <a:solidFill>
                <a:srgbClr val="1E8666"/>
              </a:solidFill>
              <a:latin typeface="Century Gothic"/>
              <a:cs typeface="Century Gothic"/>
            </a:endParaRPr>
          </a:p>
          <a:p>
            <a:pPr algn="r"/>
            <a:r>
              <a:rPr lang="pt-BR" dirty="0">
                <a:solidFill>
                  <a:srgbClr val="1E8666"/>
                </a:solidFill>
                <a:latin typeface="Century Gothic"/>
                <a:cs typeface="Century Gothic"/>
                <a:hlinkClick r:id="rId5"/>
              </a:rPr>
              <a:t>Youtube</a:t>
            </a:r>
            <a:r>
              <a:rPr lang="pt-BR" b="1" dirty="0">
                <a:solidFill>
                  <a:srgbClr val="124F3A"/>
                </a:solidFill>
                <a:latin typeface="Century Gothic"/>
                <a:cs typeface="Century Gothic"/>
              </a:rPr>
              <a:t>	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0423" y="2223279"/>
            <a:ext cx="357119" cy="357119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2796" y="1634926"/>
            <a:ext cx="360040" cy="36004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453" y="2738759"/>
            <a:ext cx="438726" cy="438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740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440770"/>
            <a:ext cx="8605464" cy="922114"/>
          </a:xfrm>
        </p:spPr>
        <p:txBody>
          <a:bodyPr/>
          <a:lstStyle/>
          <a:p>
            <a:pPr marL="114300"/>
            <a:r>
              <a:rPr lang="en-GB" sz="2300" dirty="0">
                <a:solidFill>
                  <a:srgbClr val="1E8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MARCOS LEGAIS DA ARBITRAGEM NO BRASIL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2048" y="1628800"/>
            <a:ext cx="8136904" cy="4320480"/>
          </a:xfrm>
        </p:spPr>
        <p:txBody>
          <a:bodyPr>
            <a:normAutofit fontScale="92500" lnSpcReduction="20000"/>
          </a:bodyPr>
          <a:lstStyle/>
          <a:p>
            <a:pPr lvl="0" indent="-34290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r>
              <a:rPr lang="pt-BR" altLang="pt-BR" sz="20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1996 – </a:t>
            </a:r>
            <a:r>
              <a:rPr lang="pt-BR" altLang="pt-BR" sz="20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Edição da Lei nº 9.307/96 – Lei de Arbitragem Brasileira</a:t>
            </a:r>
          </a:p>
          <a:p>
            <a:pPr marL="0" lvl="0" indent="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None/>
            </a:pP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lvl="0" indent="-34290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r>
              <a:rPr lang="pt-BR" altLang="pt-BR" sz="20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2001 – </a:t>
            </a:r>
            <a:r>
              <a:rPr lang="pt-BR" altLang="pt-BR" sz="20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Declaração de constitucionalidade da Lei 9.307/96 pelo STF</a:t>
            </a:r>
          </a:p>
          <a:p>
            <a:pPr lvl="0" indent="-34290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lvl="0" indent="-34290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r>
              <a:rPr lang="pt-BR" altLang="pt-BR" sz="20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2002 – </a:t>
            </a:r>
            <a:r>
              <a:rPr lang="pt-BR" altLang="pt-BR" sz="20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Ratificação da Convenção de Nova Iorque sobre o Reconhecimento e a Execução de Sentenças Arbitrais Estrangeiras de 1958 (Decreto 4.311/02)</a:t>
            </a:r>
          </a:p>
          <a:p>
            <a:pPr lvl="0" indent="-34290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lvl="0" indent="-34290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r>
              <a:rPr lang="pt-BR" altLang="pt-BR" sz="21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2015 </a:t>
            </a:r>
            <a:r>
              <a:rPr lang="pt-BR" altLang="pt-BR" sz="21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– Edição da Lei nº 13.129/15 – Atualizou a Lei de Arbitragem Brasileira, </a:t>
            </a:r>
            <a:r>
              <a:rPr lang="pt-BR" altLang="pt-BR" sz="21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trazendo regramento específico para “arbitragem societária</a:t>
            </a:r>
            <a:r>
              <a:rPr lang="pt-BR" altLang="pt-BR" sz="21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” </a:t>
            </a:r>
          </a:p>
          <a:p>
            <a:pPr marL="0" lvl="0" indent="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q"/>
            </a:pP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0" lvl="0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114300" indent="0">
              <a:buClr>
                <a:srgbClr val="1E8666"/>
              </a:buClr>
              <a:buNone/>
            </a:pPr>
            <a:endParaRPr lang="pt-BR" sz="1800" i="1" dirty="0"/>
          </a:p>
          <a:p>
            <a:pPr marL="114300" indent="0">
              <a:buClr>
                <a:srgbClr val="1E8666"/>
              </a:buClr>
              <a:buNone/>
            </a:pPr>
            <a:endParaRPr lang="en-GB" sz="1800" i="1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9132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2012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7707"/>
            <a:ext cx="9144000" cy="6858000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-108520" y="260648"/>
            <a:ext cx="9252520" cy="6408712"/>
            <a:chOff x="-108520" y="260648"/>
            <a:chExt cx="9252520" cy="6408712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868144" y="6237312"/>
              <a:ext cx="166825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717971" y="6525344"/>
              <a:ext cx="123620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8158131" y="6669360"/>
              <a:ext cx="504056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33995" y="6525344"/>
              <a:ext cx="288032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429939" y="2204864"/>
              <a:ext cx="166825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582067" y="2204864"/>
              <a:ext cx="588132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987824" y="1772816"/>
              <a:ext cx="864096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7942107" y="1844824"/>
              <a:ext cx="118762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932040" y="1196752"/>
              <a:ext cx="4197691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827584" y="1124744"/>
              <a:ext cx="1512168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971600" y="1124744"/>
              <a:ext cx="792088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8158131" y="1844824"/>
              <a:ext cx="21602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7654075" y="3356992"/>
              <a:ext cx="64807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691680" y="2132856"/>
              <a:ext cx="1440160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6789979" y="2852936"/>
              <a:ext cx="21602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7150019" y="476672"/>
              <a:ext cx="197971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6645963" y="260648"/>
              <a:ext cx="118762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7582067" y="260648"/>
              <a:ext cx="1080120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8518171" y="3356992"/>
              <a:ext cx="360040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971600" y="5877272"/>
              <a:ext cx="346845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-36512" y="5229200"/>
              <a:ext cx="118762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79512" y="5229200"/>
              <a:ext cx="21602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51520" y="6309320"/>
              <a:ext cx="360040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755576" y="6309320"/>
              <a:ext cx="93610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5004048" y="5589240"/>
              <a:ext cx="64807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115616" y="4437112"/>
              <a:ext cx="57606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395536" y="404664"/>
              <a:ext cx="588132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-108520" y="404664"/>
              <a:ext cx="309634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107504" y="2132856"/>
              <a:ext cx="64807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611560" y="2132856"/>
              <a:ext cx="21602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7164288" y="4941168"/>
              <a:ext cx="197971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611560" y="4077072"/>
              <a:ext cx="2195736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3779912" y="692696"/>
              <a:ext cx="1584176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2915816" y="6597352"/>
              <a:ext cx="1008112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2555776" y="6597352"/>
              <a:ext cx="64807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Rectangle 33"/>
          <p:cNvSpPr/>
          <p:nvPr/>
        </p:nvSpPr>
        <p:spPr>
          <a:xfrm>
            <a:off x="-5278" y="9306"/>
            <a:ext cx="9149278" cy="6858000"/>
          </a:xfrm>
          <a:prstGeom prst="rect">
            <a:avLst/>
          </a:prstGeom>
          <a:solidFill>
            <a:srgbClr val="1E8666">
              <a:alpha val="5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tipo-CBAr-2017-reducoes-negativo-color-transp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83" t="22422" r="20314" b="28807"/>
          <a:stretch/>
        </p:blipFill>
        <p:spPr>
          <a:xfrm>
            <a:off x="2772360" y="2132856"/>
            <a:ext cx="3455824" cy="2303884"/>
          </a:xfrm>
          <a:prstGeom prst="rect">
            <a:avLst/>
          </a:prstGeom>
        </p:spPr>
      </p:pic>
      <p:pic>
        <p:nvPicPr>
          <p:cNvPr id="12" name="Picture 11" descr="site-negativ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8044" y="4149080"/>
            <a:ext cx="1956134" cy="674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413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28718"/>
            <a:ext cx="8964488" cy="1444098"/>
          </a:xfrm>
        </p:spPr>
        <p:txBody>
          <a:bodyPr>
            <a:normAutofit fontScale="90000"/>
          </a:bodyPr>
          <a:lstStyle/>
          <a:p>
            <a:pPr marL="114300" algn="ctr"/>
            <a:r>
              <a:rPr lang="en-GB" sz="4000" dirty="0">
                <a:solidFill>
                  <a:srgbClr val="1E8666"/>
                </a:solidFill>
                <a:latin typeface="+mn-lt"/>
              </a:rPr>
              <a:t>Lei </a:t>
            </a:r>
            <a:r>
              <a:rPr lang="en-GB" sz="4000" dirty="0" smtClean="0">
                <a:solidFill>
                  <a:srgbClr val="1E8666"/>
                </a:solidFill>
                <a:latin typeface="+mn-lt"/>
              </a:rPr>
              <a:t>de </a:t>
            </a:r>
            <a:r>
              <a:rPr lang="en-GB" sz="4000" dirty="0" err="1" smtClean="0">
                <a:solidFill>
                  <a:srgbClr val="1E8666"/>
                </a:solidFill>
                <a:latin typeface="+mn-lt"/>
              </a:rPr>
              <a:t>Arbitragem</a:t>
            </a:r>
            <a:r>
              <a:rPr lang="en-GB" sz="4000" dirty="0" smtClean="0">
                <a:solidFill>
                  <a:srgbClr val="1E8666"/>
                </a:solidFill>
                <a:latin typeface="+mn-lt"/>
              </a:rPr>
              <a:t> </a:t>
            </a:r>
            <a:r>
              <a:rPr lang="en-GB" sz="4000" dirty="0" smtClean="0">
                <a:solidFill>
                  <a:srgbClr val="1E8666"/>
                </a:solidFill>
                <a:latin typeface="+mn-lt"/>
              </a:rPr>
              <a:t>define a </a:t>
            </a:r>
            <a:r>
              <a:rPr lang="en-GB" sz="4000" dirty="0" err="1" smtClean="0">
                <a:solidFill>
                  <a:srgbClr val="1E8666"/>
                </a:solidFill>
                <a:latin typeface="+mn-lt"/>
              </a:rPr>
              <a:t>natureza</a:t>
            </a:r>
            <a:r>
              <a:rPr lang="en-GB" sz="4000" dirty="0" smtClean="0">
                <a:solidFill>
                  <a:srgbClr val="1E8666"/>
                </a:solidFill>
                <a:latin typeface="+mn-lt"/>
              </a:rPr>
              <a:t> dos </a:t>
            </a:r>
            <a:r>
              <a:rPr lang="en-GB" sz="4000" dirty="0" err="1" smtClean="0">
                <a:solidFill>
                  <a:srgbClr val="1E8666"/>
                </a:solidFill>
                <a:latin typeface="+mn-lt"/>
              </a:rPr>
              <a:t>conflitos</a:t>
            </a:r>
            <a:r>
              <a:rPr lang="en-GB" sz="4000" dirty="0" smtClean="0">
                <a:solidFill>
                  <a:srgbClr val="1E8666"/>
                </a:solidFill>
                <a:latin typeface="+mn-lt"/>
              </a:rPr>
              <a:t> </a:t>
            </a:r>
            <a:r>
              <a:rPr lang="en-GB" sz="4000" dirty="0" err="1" smtClean="0">
                <a:solidFill>
                  <a:srgbClr val="1E8666"/>
                </a:solidFill>
                <a:latin typeface="+mn-lt"/>
              </a:rPr>
              <a:t>que</a:t>
            </a:r>
            <a:r>
              <a:rPr lang="en-GB" sz="4000" dirty="0" smtClean="0">
                <a:solidFill>
                  <a:srgbClr val="1E8666"/>
                </a:solidFill>
                <a:latin typeface="+mn-lt"/>
              </a:rPr>
              <a:t> </a:t>
            </a:r>
            <a:r>
              <a:rPr lang="en-GB" sz="4000" dirty="0" err="1" smtClean="0">
                <a:solidFill>
                  <a:srgbClr val="1E8666"/>
                </a:solidFill>
                <a:latin typeface="+mn-lt"/>
              </a:rPr>
              <a:t>podem</a:t>
            </a:r>
            <a:r>
              <a:rPr lang="en-GB" sz="4000" dirty="0" smtClean="0">
                <a:solidFill>
                  <a:srgbClr val="1E8666"/>
                </a:solidFill>
                <a:latin typeface="+mn-lt"/>
              </a:rPr>
              <a:t> </a:t>
            </a:r>
            <a:r>
              <a:rPr lang="en-GB" sz="4000" dirty="0" err="1" smtClean="0">
                <a:solidFill>
                  <a:srgbClr val="1E8666"/>
                </a:solidFill>
                <a:latin typeface="+mn-lt"/>
              </a:rPr>
              <a:t>ser</a:t>
            </a:r>
            <a:r>
              <a:rPr lang="en-GB" sz="4000" dirty="0" smtClean="0">
                <a:solidFill>
                  <a:srgbClr val="1E8666"/>
                </a:solidFill>
                <a:latin typeface="+mn-lt"/>
              </a:rPr>
              <a:t> </a:t>
            </a:r>
            <a:r>
              <a:rPr lang="en-GB" sz="4000" dirty="0" err="1" smtClean="0">
                <a:solidFill>
                  <a:srgbClr val="1E8666"/>
                </a:solidFill>
                <a:latin typeface="+mn-lt"/>
              </a:rPr>
              <a:t>submetidos</a:t>
            </a:r>
            <a:r>
              <a:rPr lang="en-GB" sz="4000" dirty="0" smtClean="0">
                <a:solidFill>
                  <a:srgbClr val="1E8666"/>
                </a:solidFill>
                <a:latin typeface="+mn-lt"/>
              </a:rPr>
              <a:t> </a:t>
            </a:r>
            <a:r>
              <a:rPr lang="en-GB" sz="4000" dirty="0" err="1" smtClean="0">
                <a:solidFill>
                  <a:srgbClr val="1E8666"/>
                </a:solidFill>
                <a:latin typeface="+mn-lt"/>
              </a:rPr>
              <a:t>ao</a:t>
            </a:r>
            <a:r>
              <a:rPr lang="en-GB" sz="4000" dirty="0" smtClean="0">
                <a:solidFill>
                  <a:srgbClr val="1E8666"/>
                </a:solidFill>
                <a:latin typeface="+mn-lt"/>
              </a:rPr>
              <a:t> </a:t>
            </a:r>
            <a:r>
              <a:rPr lang="en-GB" sz="4000" dirty="0" err="1" smtClean="0">
                <a:solidFill>
                  <a:srgbClr val="1E8666"/>
                </a:solidFill>
                <a:latin typeface="+mn-lt"/>
              </a:rPr>
              <a:t>ju</a:t>
            </a:r>
            <a:r>
              <a:rPr lang="en-GB" sz="4000" dirty="0" err="1" smtClean="0">
                <a:solidFill>
                  <a:srgbClr val="1E8666"/>
                </a:solidFill>
                <a:latin typeface="+mn-lt"/>
              </a:rPr>
              <a:t>ízo</a:t>
            </a:r>
            <a:r>
              <a:rPr lang="en-GB" sz="4000" dirty="0" smtClean="0">
                <a:solidFill>
                  <a:srgbClr val="1E8666"/>
                </a:solidFill>
                <a:latin typeface="+mn-lt"/>
              </a:rPr>
              <a:t> arbitral</a:t>
            </a:r>
            <a:r>
              <a:rPr lang="en-GB" sz="4000" dirty="0" smtClean="0">
                <a:solidFill>
                  <a:srgbClr val="1E8666"/>
                </a:solidFill>
                <a:latin typeface="+mn-lt"/>
              </a:rPr>
              <a:t>  </a:t>
            </a:r>
            <a:endParaRPr lang="en-GB" sz="4000" dirty="0">
              <a:solidFill>
                <a:srgbClr val="1E8666"/>
              </a:solidFill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8444" y="2132856"/>
            <a:ext cx="8136904" cy="3744416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pt-BR" altLang="pt-BR" sz="2800" b="1" i="1" dirty="0">
                <a:cs typeface="Arial" charset="0"/>
              </a:rPr>
              <a:t>Art. </a:t>
            </a:r>
            <a:r>
              <a:rPr lang="pt-BR" altLang="pt-BR" sz="2800" b="1" i="1" dirty="0" smtClean="0">
                <a:cs typeface="Arial" charset="0"/>
              </a:rPr>
              <a:t>1º</a:t>
            </a:r>
            <a:r>
              <a:rPr lang="pt-BR" altLang="pt-BR" sz="2800" i="1" dirty="0" smtClean="0">
                <a:cs typeface="Arial" charset="0"/>
              </a:rPr>
              <a:t>. As pessoas capazes de contratar poder</a:t>
            </a:r>
            <a:r>
              <a:rPr lang="pt-BR" altLang="pt-BR" sz="2800" i="1" dirty="0" smtClean="0">
                <a:cs typeface="Arial" charset="0"/>
              </a:rPr>
              <a:t>ão valer-se da arbitragem para dirimir </a:t>
            </a:r>
            <a:r>
              <a:rPr lang="pt-BR" altLang="pt-BR" sz="2800" i="1" u="sng" dirty="0" smtClean="0">
                <a:cs typeface="Arial" charset="0"/>
              </a:rPr>
              <a:t>litígios relativos a direitos patrimoniais disponíveis</a:t>
            </a:r>
            <a:r>
              <a:rPr lang="pt-BR" altLang="pt-BR" sz="2800" i="1" dirty="0" smtClean="0">
                <a:cs typeface="Arial" charset="0"/>
              </a:rPr>
              <a:t>.</a:t>
            </a:r>
            <a:r>
              <a:rPr lang="pt-BR" altLang="pt-BR" sz="2400" i="1" dirty="0" smtClean="0">
                <a:cs typeface="Arial" charset="0"/>
              </a:rPr>
              <a:t>  </a:t>
            </a:r>
            <a:endParaRPr lang="pt-BR" altLang="pt-BR" sz="2400" i="1" dirty="0">
              <a:cs typeface="Arial" charset="0"/>
            </a:endParaRPr>
          </a:p>
          <a:p>
            <a:pPr marL="114300" indent="0">
              <a:buClr>
                <a:srgbClr val="1E8666"/>
              </a:buClr>
              <a:buNone/>
            </a:pPr>
            <a:endParaRPr lang="pt-BR" sz="1800" i="1" dirty="0"/>
          </a:p>
          <a:p>
            <a:pPr>
              <a:buClr>
                <a:srgbClr val="1E8666"/>
              </a:buClr>
            </a:pPr>
            <a:r>
              <a:rPr lang="en-GB" sz="2400" dirty="0" err="1" smtClean="0"/>
              <a:t>Conceito</a:t>
            </a:r>
            <a:r>
              <a:rPr lang="en-GB" sz="2400" dirty="0" smtClean="0"/>
              <a:t> </a:t>
            </a:r>
            <a:r>
              <a:rPr lang="en-GB" sz="2400" dirty="0" err="1" smtClean="0"/>
              <a:t>aplic</a:t>
            </a:r>
            <a:r>
              <a:rPr lang="en-GB" sz="2400" dirty="0" err="1" smtClean="0"/>
              <a:t>ável</a:t>
            </a:r>
            <a:r>
              <a:rPr lang="en-GB" sz="2400" dirty="0" smtClean="0"/>
              <a:t> </a:t>
            </a:r>
            <a:r>
              <a:rPr lang="en-GB" sz="2400" dirty="0" err="1" smtClean="0"/>
              <a:t>às</a:t>
            </a:r>
            <a:r>
              <a:rPr lang="en-GB" sz="2400" dirty="0" smtClean="0"/>
              <a:t> </a:t>
            </a:r>
            <a:r>
              <a:rPr lang="en-GB" sz="2400" dirty="0" err="1" smtClean="0"/>
              <a:t>matérias</a:t>
            </a:r>
            <a:r>
              <a:rPr lang="en-GB" sz="2400" dirty="0" smtClean="0"/>
              <a:t> </a:t>
            </a:r>
            <a:r>
              <a:rPr lang="en-GB" sz="2400" dirty="0" err="1" smtClean="0"/>
              <a:t>tratadas</a:t>
            </a:r>
            <a:r>
              <a:rPr lang="en-GB" sz="2400" dirty="0" smtClean="0"/>
              <a:t> no </a:t>
            </a:r>
            <a:r>
              <a:rPr lang="en-GB" sz="2400" dirty="0" err="1" smtClean="0"/>
              <a:t>Código</a:t>
            </a:r>
            <a:r>
              <a:rPr lang="en-GB" sz="2400" dirty="0" smtClean="0"/>
              <a:t> </a:t>
            </a:r>
            <a:r>
              <a:rPr lang="en-GB" sz="2400" dirty="0" err="1" smtClean="0"/>
              <a:t>Comercial</a:t>
            </a:r>
            <a:endParaRPr lang="en-GB" sz="2400" dirty="0" smtClean="0"/>
          </a:p>
          <a:p>
            <a:pPr>
              <a:buClr>
                <a:srgbClr val="1E8666"/>
              </a:buClr>
            </a:pPr>
            <a:endParaRPr lang="en-GB" sz="2400" dirty="0"/>
          </a:p>
          <a:p>
            <a:pPr>
              <a:buClr>
                <a:srgbClr val="1E8666"/>
              </a:buClr>
            </a:pPr>
            <a:r>
              <a:rPr lang="en-GB" sz="2400" dirty="0" err="1" smtClean="0"/>
              <a:t>Desnecessidade</a:t>
            </a:r>
            <a:r>
              <a:rPr lang="en-GB" sz="2400" dirty="0" smtClean="0"/>
              <a:t> de novo </a:t>
            </a:r>
            <a:r>
              <a:rPr lang="en-GB" sz="2400" dirty="0" err="1" smtClean="0"/>
              <a:t>tratamento</a:t>
            </a:r>
            <a:r>
              <a:rPr lang="en-GB" sz="2400" dirty="0" smtClean="0"/>
              <a:t> </a:t>
            </a:r>
            <a:r>
              <a:rPr lang="en-GB" sz="2400" dirty="0" err="1" smtClean="0"/>
              <a:t>legislativo</a:t>
            </a:r>
            <a:r>
              <a:rPr lang="en-GB" sz="2400" dirty="0" smtClean="0"/>
              <a:t> da </a:t>
            </a:r>
            <a:r>
              <a:rPr lang="en-GB" sz="2400" dirty="0" err="1" smtClean="0"/>
              <a:t>matéria</a:t>
            </a:r>
            <a:r>
              <a:rPr lang="en-GB" sz="2400" dirty="0" smtClean="0"/>
              <a:t>, </a:t>
            </a:r>
            <a:r>
              <a:rPr lang="en-GB" sz="2400" dirty="0" err="1" smtClean="0"/>
              <a:t>para</a:t>
            </a:r>
            <a:r>
              <a:rPr lang="en-GB" sz="2400" dirty="0" smtClean="0"/>
              <a:t> </a:t>
            </a:r>
            <a:r>
              <a:rPr lang="en-GB" sz="2400" dirty="0" err="1" smtClean="0"/>
              <a:t>evitar</a:t>
            </a:r>
            <a:r>
              <a:rPr lang="en-GB" sz="2400" dirty="0" smtClean="0"/>
              <a:t> </a:t>
            </a:r>
            <a:r>
              <a:rPr lang="en-GB" sz="2400" dirty="0" err="1" smtClean="0"/>
              <a:t>riscos</a:t>
            </a:r>
            <a:r>
              <a:rPr lang="en-GB" sz="2400" dirty="0" smtClean="0"/>
              <a:t> de </a:t>
            </a:r>
            <a:r>
              <a:rPr lang="en-GB" sz="2400" dirty="0" err="1" smtClean="0"/>
              <a:t>interpretações</a:t>
            </a:r>
            <a:r>
              <a:rPr lang="en-GB" sz="2400" dirty="0" smtClean="0"/>
              <a:t> </a:t>
            </a:r>
            <a:r>
              <a:rPr lang="en-GB" sz="2400" dirty="0" err="1" smtClean="0"/>
              <a:t>divergentes</a:t>
            </a:r>
            <a:r>
              <a:rPr lang="en-GB" sz="2400" dirty="0" smtClean="0"/>
              <a:t> e </a:t>
            </a:r>
            <a:r>
              <a:rPr lang="en-GB" sz="2400" dirty="0" err="1" smtClean="0"/>
              <a:t>insegurança</a:t>
            </a:r>
            <a:r>
              <a:rPr lang="en-GB" sz="2400" dirty="0" smtClean="0"/>
              <a:t> </a:t>
            </a:r>
            <a:r>
              <a:rPr lang="en-GB" sz="2400" dirty="0" err="1" smtClean="0"/>
              <a:t>jurídica</a:t>
            </a:r>
            <a:endParaRPr lang="en-GB" sz="2400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9132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428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28718"/>
            <a:ext cx="7969696" cy="1212092"/>
          </a:xfrm>
        </p:spPr>
        <p:txBody>
          <a:bodyPr/>
          <a:lstStyle/>
          <a:p>
            <a:pPr marL="114300" algn="ctr"/>
            <a:r>
              <a:rPr lang="en-GB" sz="4000" dirty="0">
                <a:solidFill>
                  <a:srgbClr val="1E8666"/>
                </a:solidFill>
                <a:latin typeface="+mn-lt"/>
              </a:rPr>
              <a:t>Lei 13.129/2015 alterou Art. 136 da Lei 6.404/76 (Lei das S.A.)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8444" y="2132856"/>
            <a:ext cx="8136904" cy="3744416"/>
          </a:xfrm>
        </p:spPr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pt-BR" altLang="pt-BR" sz="2400" b="1" i="1" dirty="0">
                <a:cs typeface="Arial" charset="0"/>
              </a:rPr>
              <a:t>Art. 136-A</a:t>
            </a:r>
            <a:r>
              <a:rPr lang="pt-BR" altLang="pt-BR" sz="2400" i="1" dirty="0">
                <a:cs typeface="Arial" charset="0"/>
              </a:rPr>
              <a:t>. </a:t>
            </a:r>
            <a:r>
              <a:rPr lang="pt-BR" altLang="pt-BR" sz="2400" i="1" u="sng" dirty="0">
                <a:cs typeface="Arial" charset="0"/>
              </a:rPr>
              <a:t>A aprovação da inserção de convenção de arbitragem</a:t>
            </a:r>
            <a:r>
              <a:rPr lang="pt-BR" altLang="pt-BR" sz="2400" i="1" dirty="0">
                <a:cs typeface="Arial" charset="0"/>
              </a:rPr>
              <a:t> </a:t>
            </a:r>
            <a:r>
              <a:rPr lang="pt-BR" altLang="pt-BR" sz="2400" i="1" u="sng" dirty="0">
                <a:cs typeface="Arial" charset="0"/>
              </a:rPr>
              <a:t>no estatuto social</a:t>
            </a:r>
            <a:r>
              <a:rPr lang="pt-BR" altLang="pt-BR" sz="2400" i="1" dirty="0">
                <a:cs typeface="Arial" charset="0"/>
              </a:rPr>
              <a:t>, observado o </a:t>
            </a:r>
            <a:r>
              <a:rPr lang="pt-BR" altLang="pt-BR" sz="2400" i="1" u="sng" dirty="0" err="1">
                <a:cs typeface="Arial" charset="0"/>
              </a:rPr>
              <a:t>quorum</a:t>
            </a:r>
            <a:r>
              <a:rPr lang="pt-BR" altLang="pt-BR" sz="2400" i="1" u="sng" dirty="0">
                <a:cs typeface="Arial" charset="0"/>
              </a:rPr>
              <a:t> do art. 136</a:t>
            </a:r>
            <a:r>
              <a:rPr lang="pt-BR" altLang="pt-BR" sz="2400" i="1" dirty="0">
                <a:cs typeface="Arial" charset="0"/>
              </a:rPr>
              <a:t>, </a:t>
            </a:r>
            <a:r>
              <a:rPr lang="pt-BR" altLang="pt-BR" sz="2400" i="1" u="sng" dirty="0">
                <a:cs typeface="Arial" charset="0"/>
              </a:rPr>
              <a:t>obriga a todos os acionistas da companhia</a:t>
            </a:r>
            <a:r>
              <a:rPr lang="pt-BR" altLang="pt-BR" sz="2400" i="1" dirty="0">
                <a:cs typeface="Arial" charset="0"/>
              </a:rPr>
              <a:t>, assegurado ao acionista dissidente o direito de retirar-se da companhia mediante o reembolso do valor de suas ações (art. 45). </a:t>
            </a:r>
          </a:p>
          <a:p>
            <a:endParaRPr lang="pt-BR" altLang="pt-BR" sz="2400" i="1" dirty="0">
              <a:cs typeface="Arial" charset="0"/>
            </a:endParaRPr>
          </a:p>
          <a:p>
            <a:pPr marL="450850" indent="0">
              <a:buNone/>
            </a:pPr>
            <a:r>
              <a:rPr lang="pt-BR" altLang="pt-BR" sz="2400" i="1" dirty="0">
                <a:cs typeface="Arial" charset="0"/>
              </a:rPr>
              <a:t>§ 1º A convenção somente terá eficácia após o decurso do prazo de 30 (trinta) dias, contado da publicação da ata da Assembleia Geral que a aprovou.</a:t>
            </a:r>
          </a:p>
          <a:p>
            <a:pPr marL="450850" indent="0">
              <a:buNone/>
            </a:pPr>
            <a:endParaRPr lang="pt-BR" altLang="pt-BR" sz="2400" i="1" dirty="0">
              <a:cs typeface="Arial" charset="0"/>
            </a:endParaRPr>
          </a:p>
          <a:p>
            <a:pPr marL="450850" indent="0">
              <a:buNone/>
            </a:pPr>
            <a:r>
              <a:rPr lang="pt-BR" altLang="pt-BR" sz="2400" i="1" dirty="0">
                <a:cs typeface="Arial" charset="0"/>
              </a:rPr>
              <a:t>§ 2º O direito de retirada previsto acima não será aplicável: (...) </a:t>
            </a:r>
          </a:p>
          <a:p>
            <a:pPr marL="114300" indent="0">
              <a:buClr>
                <a:srgbClr val="1E8666"/>
              </a:buClr>
              <a:buNone/>
            </a:pPr>
            <a:endParaRPr lang="pt-BR" sz="1800" i="1" dirty="0"/>
          </a:p>
          <a:p>
            <a:pPr marL="114300" indent="0">
              <a:buClr>
                <a:srgbClr val="1E8666"/>
              </a:buClr>
              <a:buNone/>
            </a:pPr>
            <a:endParaRPr lang="en-GB" sz="1800" i="1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9132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476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060" y="476672"/>
            <a:ext cx="8605464" cy="922114"/>
          </a:xfrm>
        </p:spPr>
        <p:txBody>
          <a:bodyPr/>
          <a:lstStyle/>
          <a:p>
            <a:pPr marL="114300" algn="ctr"/>
            <a:r>
              <a:rPr lang="pt-BR" sz="2300" dirty="0">
                <a:solidFill>
                  <a:srgbClr val="1E8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DESENVOLVIMENTO E CONSOLIDAÇÃO DA ARBITRAGEM NO BRASIL </a:t>
            </a:r>
            <a:r>
              <a:rPr lang="pt-BR" sz="2300" dirty="0" smtClean="0">
                <a:solidFill>
                  <a:srgbClr val="1E8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 ÚLTIMAS </a:t>
            </a:r>
            <a:r>
              <a:rPr lang="pt-BR" sz="2300" dirty="0" smtClean="0">
                <a:solidFill>
                  <a:srgbClr val="1E8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t-BR" sz="2300" dirty="0" smtClean="0">
                <a:solidFill>
                  <a:srgbClr val="1E8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ÉCADAS</a:t>
            </a:r>
            <a:r>
              <a:rPr lang="pt-BR" sz="2300" dirty="0">
                <a:solidFill>
                  <a:srgbClr val="1E8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300" dirty="0">
                <a:solidFill>
                  <a:srgbClr val="1E86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300" dirty="0">
              <a:solidFill>
                <a:srgbClr val="1E8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2048" y="1416396"/>
            <a:ext cx="8136904" cy="4748908"/>
          </a:xfrm>
        </p:spPr>
        <p:txBody>
          <a:bodyPr>
            <a:normAutofit fontScale="92500" lnSpcReduction="10000"/>
          </a:bodyPr>
          <a:lstStyle/>
          <a:p>
            <a:pPr lvl="0" indent="-342900" algn="l" fontAlgn="base"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Wingdings" charset="2"/>
              <a:buChar char="u"/>
            </a:pPr>
            <a:r>
              <a:rPr lang="pt-BR" altLang="pt-BR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Principais Fatores:</a:t>
            </a:r>
          </a:p>
          <a:p>
            <a:pPr marL="0" lvl="0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pt-BR" altLang="pt-BR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lvl="0" indent="-342900" algn="l" fontAlgn="base"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r>
              <a:rPr lang="pt-BR" altLang="pt-BR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Qualidade técnica da Lei 9.307/96 – proporciona um ambiente propício às arbitragens domésticas e internacionais</a:t>
            </a:r>
          </a:p>
          <a:p>
            <a:pPr lvl="0" indent="-342900" algn="l" fontAlgn="base"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endParaRPr lang="pt-BR" altLang="pt-BR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800100" lvl="1" indent="-342900" algn="l" fontAlgn="base"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Wingdings" charset="2"/>
              <a:buChar char="ü"/>
            </a:pPr>
            <a:r>
              <a:rPr lang="pt-BR" altLang="pt-BR" sz="22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Simplicidade e clareza das regras</a:t>
            </a:r>
          </a:p>
          <a:p>
            <a:pPr marL="800100" lvl="1" indent="-342900" algn="l" fontAlgn="base"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Wingdings" charset="2"/>
              <a:buChar char="ü"/>
            </a:pPr>
            <a:r>
              <a:rPr lang="pt-BR" altLang="pt-BR" sz="2200" dirty="0" smtClean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Abrang</a:t>
            </a:r>
            <a:r>
              <a:rPr lang="pt-BR" altLang="pt-BR" sz="2200" dirty="0" smtClean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ência da normativa legal, sendo </a:t>
            </a:r>
            <a:r>
              <a:rPr lang="pt-BR" altLang="pt-BR" sz="2200" u="sng" dirty="0" smtClean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desnecessário o tratamento da questão em legislação específica</a:t>
            </a:r>
            <a:r>
              <a:rPr lang="pt-BR" altLang="pt-BR" sz="2200" u="sng" dirty="0" smtClean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</a:t>
            </a:r>
          </a:p>
          <a:p>
            <a:pPr marL="800100" lvl="1" indent="-342900" algn="l" fontAlgn="base"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endParaRPr lang="pt-BR" altLang="pt-BR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502920" indent="-342900" algn="l" fontAlgn="base"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r>
              <a:rPr lang="pt-BR" altLang="pt-BR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Mínima interferência do Poder Judiciário na Arbitragem</a:t>
            </a:r>
          </a:p>
          <a:p>
            <a:pPr marL="742950" lvl="1" indent="-285750" algn="l" fontAlgn="base"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endParaRPr lang="pt-BR" altLang="pt-BR" sz="18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502920" indent="-342900" algn="l" fontAlgn="base"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r>
              <a:rPr lang="pt-BR" altLang="pt-BR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Posicionamento favorável da jurisprudência dos Tribunais </a:t>
            </a:r>
            <a:r>
              <a:rPr lang="pt-BR" altLang="pt-BR" dirty="0" smtClean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Estaduais e </a:t>
            </a:r>
            <a:r>
              <a:rPr lang="pt-BR" altLang="pt-BR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do STJ</a:t>
            </a:r>
          </a:p>
          <a:p>
            <a:pPr marL="457200" lvl="1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pt-BR" altLang="pt-BR" sz="18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457200" lvl="1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pt-BR" altLang="pt-BR" sz="18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457200" lvl="1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pt-BR" altLang="pt-BR" sz="18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457200" lvl="1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pt-BR" altLang="pt-BR" sz="18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	       </a:t>
            </a:r>
            <a:r>
              <a:rPr lang="pt-BR" altLang="pt-BR" sz="1800" b="1" u="sng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SEGURANÇA JURÍDICA E PREVISIBILIDADE</a:t>
            </a:r>
          </a:p>
          <a:p>
            <a:pPr marL="457200" lvl="1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pt-BR" altLang="pt-BR" sz="18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0" lvl="0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pt-BR" altLang="pt-BR" sz="18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0" lvl="0" indent="0" algn="l" fontAlgn="base"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§"/>
            </a:pPr>
            <a:endParaRPr lang="pt-BR" altLang="pt-BR" sz="18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0" lvl="0" indent="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q"/>
            </a:pP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0" lvl="0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114300" indent="0">
              <a:buClr>
                <a:srgbClr val="1E8666"/>
              </a:buClr>
              <a:buNone/>
            </a:pPr>
            <a:endParaRPr lang="pt-BR" sz="1800" i="1" dirty="0"/>
          </a:p>
          <a:p>
            <a:pPr marL="114300" indent="0">
              <a:buClr>
                <a:srgbClr val="1E8666"/>
              </a:buClr>
              <a:buNone/>
            </a:pPr>
            <a:endParaRPr lang="en-GB" sz="1800" i="1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9132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5373216"/>
            <a:ext cx="722841" cy="722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00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887" y="1050242"/>
            <a:ext cx="8605464" cy="288032"/>
          </a:xfrm>
        </p:spPr>
        <p:txBody>
          <a:bodyPr/>
          <a:lstStyle/>
          <a:p>
            <a:pPr marL="114300" algn="ctr"/>
            <a:r>
              <a:rPr lang="pt-BR" sz="2300" dirty="0">
                <a:solidFill>
                  <a:srgbClr val="1E8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EVOLUÇÃO DO USO DA ARBITRAGEM NO BRASIL</a:t>
            </a:r>
            <a:br>
              <a:rPr lang="pt-BR" sz="2300" dirty="0">
                <a:solidFill>
                  <a:srgbClr val="1E86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300" dirty="0">
                <a:solidFill>
                  <a:srgbClr val="1E86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300" dirty="0">
                <a:solidFill>
                  <a:srgbClr val="1E866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300" dirty="0">
              <a:solidFill>
                <a:srgbClr val="1E86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2048" y="1556792"/>
            <a:ext cx="8136904" cy="4248472"/>
          </a:xfrm>
        </p:spPr>
        <p:txBody>
          <a:bodyPr>
            <a:normAutofit/>
          </a:bodyPr>
          <a:lstStyle/>
          <a:p>
            <a:pPr marL="0" lvl="0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pt-BR" altLang="pt-BR" sz="20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Estatísticas¹ das 6 </a:t>
            </a:r>
            <a:r>
              <a:rPr lang="pt-BR" altLang="pt-BR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principais câmaras de arbitragem brasileiras:</a:t>
            </a:r>
            <a:endParaRPr lang="pt-BR" altLang="pt-BR" sz="2000" b="1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0" lvl="0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lvl="0" indent="-342900" algn="l" fontAlgn="base"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r>
              <a:rPr lang="pt-BR" altLang="pt-BR" sz="20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Período de referência: </a:t>
            </a:r>
            <a:r>
              <a:rPr lang="pt-BR" altLang="pt-BR" sz="20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2010 – 2016</a:t>
            </a:r>
          </a:p>
          <a:p>
            <a:pPr lvl="0" indent="-342900" algn="l" fontAlgn="base"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lvl="0" indent="-342900" algn="l" fontAlgn="base"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r>
              <a:rPr lang="pt-BR" altLang="pt-BR" sz="20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Arbitragens em Andamento: </a:t>
            </a:r>
            <a:r>
              <a:rPr lang="pt-BR" altLang="pt-BR" sz="20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609 </a:t>
            </a:r>
            <a:r>
              <a:rPr lang="pt-BR" altLang="pt-BR" sz="20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(em 2016)</a:t>
            </a:r>
            <a:endParaRPr lang="pt-BR" altLang="pt-BR" sz="2000" b="1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lvl="0" indent="-342900" algn="l" fontAlgn="base"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indent="-342900" algn="l" fontAlgn="base"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r>
              <a:rPr lang="pt-BR" altLang="pt-BR" sz="20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Arbitragens Iniciadas: </a:t>
            </a:r>
            <a:r>
              <a:rPr lang="pt-BR" altLang="pt-BR" sz="20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128</a:t>
            </a:r>
            <a:r>
              <a:rPr lang="pt-BR" altLang="pt-BR" sz="20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(em 2010) e </a:t>
            </a:r>
            <a:r>
              <a:rPr lang="pt-BR" altLang="pt-BR" sz="20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249</a:t>
            </a:r>
            <a:r>
              <a:rPr lang="pt-BR" altLang="pt-BR" sz="20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(em 2016)</a:t>
            </a:r>
          </a:p>
          <a:p>
            <a:pPr lvl="0" indent="-342900" algn="l" fontAlgn="base"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lvl="0" indent="-342900" algn="l" fontAlgn="base">
              <a:spcBef>
                <a:spcPct val="0"/>
              </a:spcBef>
              <a:spcAft>
                <a:spcPct val="0"/>
              </a:spcAft>
              <a:buClr>
                <a:srgbClr val="1F8666"/>
              </a:buClr>
              <a:buFont typeface="Arial"/>
              <a:buChar char="•"/>
            </a:pPr>
            <a:r>
              <a:rPr lang="pt-BR" altLang="pt-BR" sz="20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Valores aproximados dos litígios: </a:t>
            </a:r>
            <a:r>
              <a:rPr lang="pt-BR" altLang="pt-BR" sz="20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R$2,8 bilhões </a:t>
            </a:r>
            <a:r>
              <a:rPr lang="pt-BR" altLang="pt-BR" sz="20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(em 2010) e </a:t>
            </a:r>
            <a:r>
              <a:rPr lang="pt-BR" altLang="pt-BR" sz="2000" dirty="0" smtClean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      </a:t>
            </a:r>
            <a:r>
              <a:rPr lang="pt-BR" altLang="pt-BR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R</a:t>
            </a:r>
            <a:r>
              <a:rPr lang="pt-BR" altLang="pt-BR" sz="2000" b="1" dirty="0" smtClean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$</a:t>
            </a:r>
            <a:r>
              <a:rPr lang="pt-BR" altLang="pt-BR" sz="2000" b="1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24,27 bilhões</a:t>
            </a:r>
            <a:r>
              <a:rPr lang="pt-BR" altLang="pt-BR" sz="20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 (em 2016)</a:t>
            </a:r>
            <a:endParaRPr lang="pt-BR" altLang="pt-BR" sz="2000" b="1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0" lvl="0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pt-BR" altLang="pt-BR" sz="1800" b="1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0" lvl="0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pt-BR" altLang="pt-BR" sz="18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pt-BR" altLang="pt-BR" sz="10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¹ Pesquisa levantada com base em dados das seguintes câmaras de arbitragem brasileiras: AMCHAM,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pt-BR" altLang="pt-BR" sz="10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CCBC, CIESP/FIESP, CAM, CAM/FGV e CAMARB. Fonte: LEMES, Selma. Arbitragem em Números: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pt-BR" altLang="pt-BR" sz="1000" dirty="0">
                <a:solidFill>
                  <a:prstClr val="black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números mostram maior aceitação da arbitragem no Brasil. Artigo publicado em Consultor Jurídico em abril de 2017. </a:t>
            </a:r>
            <a:endParaRPr lang="pt-BR" altLang="pt-BR" sz="1800" b="1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457200" lvl="1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pt-BR" altLang="pt-BR" sz="18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0" lvl="0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pt-BR" altLang="pt-BR" sz="18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0" lvl="0" indent="0" algn="l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Font typeface="Wingdings" panose="05000000000000000000" pitchFamily="2" charset="2"/>
              <a:buChar char="q"/>
            </a:pP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0" lvl="0" indent="0" algn="l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pt-BR" altLang="pt-BR" sz="2000" dirty="0">
              <a:solidFill>
                <a:prstClr val="black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marL="114300" indent="0">
              <a:buClr>
                <a:srgbClr val="1E8666"/>
              </a:buClr>
              <a:buNone/>
            </a:pPr>
            <a:endParaRPr lang="pt-BR" sz="1800" i="1" dirty="0"/>
          </a:p>
          <a:p>
            <a:pPr marL="114300" indent="0">
              <a:buClr>
                <a:srgbClr val="1E8666"/>
              </a:buClr>
              <a:buNone/>
            </a:pPr>
            <a:endParaRPr lang="en-GB" sz="1800" i="1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9132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232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3627" y="2183836"/>
            <a:ext cx="5739738" cy="2613316"/>
          </a:xfrm>
        </p:spPr>
        <p:txBody>
          <a:bodyPr/>
          <a:lstStyle/>
          <a:p>
            <a: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  <a:t>II. ARBITRAGEM NO </a:t>
            </a:r>
            <a:b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</a:br>
            <a: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  <a:t>PLS 487/2013</a:t>
            </a:r>
            <a:b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</a:br>
            <a: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  <a:t>(</a:t>
            </a:r>
            <a:r>
              <a:rPr lang="en-GB" sz="3400" dirty="0" err="1">
                <a:solidFill>
                  <a:srgbClr val="1F8666"/>
                </a:solidFill>
                <a:latin typeface="Century Gothic"/>
                <a:cs typeface="Century Gothic"/>
              </a:rPr>
              <a:t>Dispositivos</a:t>
            </a:r>
            <a: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  <a:t> que </a:t>
            </a:r>
            <a:r>
              <a:rPr lang="en-GB" sz="3400" dirty="0" err="1">
                <a:solidFill>
                  <a:srgbClr val="1F8666"/>
                </a:solidFill>
                <a:latin typeface="Century Gothic"/>
                <a:cs typeface="Century Gothic"/>
              </a:rPr>
              <a:t>requerem</a:t>
            </a:r>
            <a: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  <a:t> </a:t>
            </a:r>
            <a:r>
              <a:rPr lang="en-GB" sz="3400" dirty="0" err="1">
                <a:solidFill>
                  <a:srgbClr val="1F8666"/>
                </a:solidFill>
                <a:latin typeface="Century Gothic"/>
                <a:cs typeface="Century Gothic"/>
              </a:rPr>
              <a:t>maior</a:t>
            </a:r>
            <a: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  <a:t> </a:t>
            </a:r>
            <a:r>
              <a:rPr lang="en-GB" sz="3400" dirty="0" err="1">
                <a:solidFill>
                  <a:srgbClr val="1F8666"/>
                </a:solidFill>
                <a:latin typeface="Century Gothic"/>
                <a:cs typeface="Century Gothic"/>
              </a:rPr>
              <a:t>atenção</a:t>
            </a:r>
            <a:r>
              <a:rPr lang="en-GB" sz="3400" dirty="0">
                <a:solidFill>
                  <a:srgbClr val="1F8666"/>
                </a:solidFill>
                <a:latin typeface="Century Gothic"/>
                <a:cs typeface="Century Gothic"/>
              </a:rPr>
              <a:t>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2705" y="1221516"/>
            <a:ext cx="5904656" cy="4680520"/>
          </a:xfrm>
        </p:spPr>
        <p:txBody>
          <a:bodyPr>
            <a:normAutofit/>
          </a:bodyPr>
          <a:lstStyle/>
          <a:p>
            <a:pPr marL="114300" indent="0" algn="l">
              <a:buNone/>
            </a:pPr>
            <a:endParaRPr lang="en-GB" sz="2600" b="1" dirty="0">
              <a:solidFill>
                <a:srgbClr val="004334"/>
              </a:solidFill>
            </a:endParaRPr>
          </a:p>
          <a:p>
            <a:pPr marL="628650" indent="-514350" algn="l">
              <a:buClr>
                <a:srgbClr val="1E8666"/>
              </a:buClr>
              <a:buAutoNum type="arabicPeriod"/>
            </a:pPr>
            <a:endParaRPr lang="en-GB" sz="2600" b="1" dirty="0">
              <a:solidFill>
                <a:srgbClr val="004334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07474" y="10310"/>
            <a:ext cx="2736526" cy="6858000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6444208" y="260648"/>
            <a:ext cx="2699792" cy="6408712"/>
            <a:chOff x="6444208" y="260648"/>
            <a:chExt cx="2699792" cy="6408712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7452320" y="6237312"/>
              <a:ext cx="166825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732240" y="6525344"/>
              <a:ext cx="123620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8172400" y="6669360"/>
              <a:ext cx="504056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6948264" y="6525344"/>
              <a:ext cx="288032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444208" y="2204864"/>
              <a:ext cx="166825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7596336" y="2204864"/>
              <a:ext cx="588132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020272" y="1484784"/>
              <a:ext cx="864096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956376" y="1844824"/>
              <a:ext cx="118762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660232" y="1196752"/>
              <a:ext cx="2483768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6444208" y="620688"/>
              <a:ext cx="1512168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588224" y="620688"/>
              <a:ext cx="792088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8172400" y="1844824"/>
              <a:ext cx="21602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668344" y="3356992"/>
              <a:ext cx="64807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6588224" y="3140968"/>
              <a:ext cx="1440160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6804248" y="2852936"/>
              <a:ext cx="216024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164288" y="476672"/>
              <a:ext cx="1979712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660232" y="260648"/>
              <a:ext cx="1187624" cy="0"/>
            </a:xfrm>
            <a:prstGeom prst="line">
              <a:avLst/>
            </a:prstGeom>
            <a:ln cap="rnd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596336" y="260648"/>
              <a:ext cx="1080120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8532440" y="3356992"/>
              <a:ext cx="360040" cy="0"/>
            </a:xfrm>
            <a:prstGeom prst="line">
              <a:avLst/>
            </a:prstGeom>
            <a:ln w="60325" cap="rnd" cmpd="sng">
              <a:solidFill>
                <a:srgbClr val="004334"/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6407474" y="0"/>
            <a:ext cx="2736526" cy="6858000"/>
          </a:xfrm>
          <a:prstGeom prst="rect">
            <a:avLst/>
          </a:prstGeom>
          <a:solidFill>
            <a:srgbClr val="1E8666">
              <a:alpha val="5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 descr="logotipo-CBAr-2017-reducoes-negativo-color-transp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83" t="22422" r="20314" b="28807"/>
          <a:stretch/>
        </p:blipFill>
        <p:spPr>
          <a:xfrm>
            <a:off x="5998289" y="3717032"/>
            <a:ext cx="3455824" cy="2303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58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28718"/>
            <a:ext cx="7969696" cy="922114"/>
          </a:xfrm>
        </p:spPr>
        <p:txBody>
          <a:bodyPr/>
          <a:lstStyle/>
          <a:p>
            <a:pPr marL="114300" algn="ctr"/>
            <a:r>
              <a:rPr lang="en-GB" sz="4000" dirty="0">
                <a:solidFill>
                  <a:srgbClr val="1E8666"/>
                </a:solidFill>
                <a:latin typeface="+mn-lt"/>
              </a:rPr>
              <a:t>1 .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Disposições</a:t>
            </a:r>
            <a:r>
              <a:rPr lang="en-GB" sz="4000" dirty="0">
                <a:solidFill>
                  <a:srgbClr val="1E8666"/>
                </a:solidFill>
                <a:latin typeface="+mn-lt"/>
              </a:rPr>
              <a:t> </a:t>
            </a:r>
            <a:r>
              <a:rPr lang="en-GB" sz="4000" dirty="0" err="1">
                <a:solidFill>
                  <a:srgbClr val="1E8666"/>
                </a:solidFill>
                <a:latin typeface="+mn-lt"/>
              </a:rPr>
              <a:t>Introdutórias</a:t>
            </a:r>
            <a:endParaRPr lang="en-GB" sz="4000" dirty="0">
              <a:solidFill>
                <a:srgbClr val="1E8666"/>
              </a:solidFill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572774"/>
            <a:ext cx="8136904" cy="4520522"/>
          </a:xfrm>
        </p:spPr>
        <p:txBody>
          <a:bodyPr>
            <a:normAutofit/>
          </a:bodyPr>
          <a:lstStyle/>
          <a:p>
            <a:pPr marL="114300" indent="0" algn="r">
              <a:buClr>
                <a:srgbClr val="1E8666"/>
              </a:buClr>
              <a:buNone/>
            </a:pPr>
            <a:r>
              <a:rPr lang="pt-BR" sz="2000" b="1" i="1" dirty="0">
                <a:solidFill>
                  <a:srgbClr val="C00000"/>
                </a:solidFill>
              </a:rPr>
              <a:t>Tratado no art. 114 do PL 1572/2011</a:t>
            </a:r>
          </a:p>
          <a:p>
            <a:pPr marL="114300" indent="0">
              <a:buClr>
                <a:srgbClr val="1E8666"/>
              </a:buClr>
              <a:buNone/>
            </a:pPr>
            <a:r>
              <a:rPr lang="pt-BR" sz="2400" b="1" i="1" dirty="0"/>
              <a:t>Art. 188</a:t>
            </a:r>
            <a:r>
              <a:rPr lang="pt-BR" sz="2400" i="1" dirty="0"/>
              <a:t>. </a:t>
            </a:r>
            <a:r>
              <a:rPr lang="pt-BR" sz="2400" i="1" u="sng" dirty="0"/>
              <a:t>Todos os litígios societários</a:t>
            </a:r>
            <a:r>
              <a:rPr lang="pt-BR" sz="2400" i="1" dirty="0"/>
              <a:t>, </a:t>
            </a:r>
            <a:r>
              <a:rPr lang="pt-BR" sz="2400" b="1" i="1" dirty="0"/>
              <a:t>inclusive</a:t>
            </a:r>
            <a:r>
              <a:rPr lang="pt-BR" sz="2400" i="1" dirty="0"/>
              <a:t> o cumprimento de deveres ou obrigações de sócio, a liquidação de quota, apuração de haveres e dissolução, </a:t>
            </a:r>
            <a:r>
              <a:rPr lang="pt-BR" sz="2400" i="1" u="sng" dirty="0"/>
              <a:t>podem ser decididos mediante recurso à arbitragem</a:t>
            </a:r>
            <a:r>
              <a:rPr lang="pt-BR" sz="2400" i="1" dirty="0"/>
              <a:t>, </a:t>
            </a:r>
            <a:r>
              <a:rPr lang="pt-BR" sz="2400" b="1" i="1" dirty="0"/>
              <a:t>nos termos da convenção firmada pelas partes ou constante do contrato social ou estatuto</a:t>
            </a:r>
            <a:r>
              <a:rPr lang="pt-BR" sz="2400" i="1" dirty="0"/>
              <a:t>, </a:t>
            </a:r>
            <a:r>
              <a:rPr lang="pt-BR" sz="2400" b="1" i="1" dirty="0"/>
              <a:t>abrangendo</a:t>
            </a:r>
            <a:r>
              <a:rPr lang="pt-BR" sz="2400" i="1" dirty="0"/>
              <a:t> divergências entre: </a:t>
            </a:r>
          </a:p>
          <a:p>
            <a:pPr marL="114300" indent="0">
              <a:buClr>
                <a:srgbClr val="1E8666"/>
              </a:buClr>
              <a:buNone/>
            </a:pPr>
            <a:endParaRPr lang="pt-BR" sz="2400" i="1" dirty="0"/>
          </a:p>
          <a:p>
            <a:pPr marL="538163" indent="0">
              <a:buClr>
                <a:srgbClr val="1E8666"/>
              </a:buClr>
              <a:buNone/>
            </a:pPr>
            <a:r>
              <a:rPr lang="pt-BR" sz="2400" i="1" dirty="0"/>
              <a:t>I – a sociedade e seus administradores; </a:t>
            </a:r>
          </a:p>
          <a:p>
            <a:pPr marL="538163" indent="0">
              <a:buClr>
                <a:srgbClr val="1E8666"/>
              </a:buClr>
              <a:buNone/>
            </a:pPr>
            <a:r>
              <a:rPr lang="pt-BR" sz="2400" i="1" dirty="0"/>
              <a:t>II – a sociedade e seus sócios; ou </a:t>
            </a:r>
          </a:p>
          <a:p>
            <a:pPr marL="538163" indent="0">
              <a:buClr>
                <a:srgbClr val="1E8666"/>
              </a:buClr>
              <a:buNone/>
            </a:pPr>
            <a:r>
              <a:rPr lang="pt-BR" sz="2400" i="1" dirty="0"/>
              <a:t>III – os sócios, entre si, ou com os administradores</a:t>
            </a:r>
            <a:r>
              <a:rPr lang="pt-BR" sz="2000" i="1" dirty="0"/>
              <a:t>. </a:t>
            </a:r>
          </a:p>
          <a:p>
            <a:pPr marL="114300" indent="0">
              <a:buClr>
                <a:srgbClr val="1E8666"/>
              </a:buClr>
              <a:buNone/>
            </a:pPr>
            <a:endParaRPr lang="en-GB" sz="1800" i="1" dirty="0"/>
          </a:p>
        </p:txBody>
      </p:sp>
      <p:pic>
        <p:nvPicPr>
          <p:cNvPr id="4" name="Picture 3" descr="logo-CBAr-rodape-01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39132"/>
            <a:ext cx="9144000" cy="13182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001000" y="-14111"/>
            <a:ext cx="143000" cy="6918187"/>
          </a:xfrm>
          <a:prstGeom prst="rect">
            <a:avLst/>
          </a:prstGeom>
          <a:solidFill>
            <a:srgbClr val="1E86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04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BAr 1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3388</TotalTime>
  <Words>2247</Words>
  <Application>Microsoft Macintosh PowerPoint</Application>
  <PresentationFormat>On-screen Show (4:3)</PresentationFormat>
  <Paragraphs>186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CBAr 1</vt:lpstr>
      <vt:lpstr>Audiência Pública da Comissão do Senado Federal Reforma do Código Comercial  18 de abril de 2018</vt:lpstr>
      <vt:lpstr>I. A ARBITRAGEM NO BRASIL</vt:lpstr>
      <vt:lpstr>MARCOS LEGAIS DA ARBITRAGEM NO BRASIL</vt:lpstr>
      <vt:lpstr>Lei de Arbitragem define a natureza dos conflitos que podem ser submetidos ao juízo arbitral  </vt:lpstr>
      <vt:lpstr>Lei 13.129/2015 alterou Art. 136 da Lei 6.404/76 (Lei das S.A.)</vt:lpstr>
      <vt:lpstr>DESENVOLVIMENTO E CONSOLIDAÇÃO DA ARBITRAGEM NO BRASIL NAS ÚLTIMAS DÉCADAS </vt:lpstr>
      <vt:lpstr>EVOLUÇÃO DO USO DA ARBITRAGEM NO BRASIL  </vt:lpstr>
      <vt:lpstr>II. ARBITRAGEM NO  PLS 487/2013 (Dispositivos que requerem maior atenção)</vt:lpstr>
      <vt:lpstr>1 . Disposições Introdutórias</vt:lpstr>
      <vt:lpstr>1 . Posicionamento do CBAr</vt:lpstr>
      <vt:lpstr>1 . Posicionamento do CBAr</vt:lpstr>
      <vt:lpstr>2 . Dissolução e liquidação (Sociedade por quotas)</vt:lpstr>
      <vt:lpstr>2 . Posicionamento do CBAr</vt:lpstr>
      <vt:lpstr>3 . Posicionamento do CBAr</vt:lpstr>
      <vt:lpstr>4. Princípios Aplicáveis ao Comércio Marítimo</vt:lpstr>
      <vt:lpstr>4. Posicionamento do CBAr</vt:lpstr>
      <vt:lpstr>5. Embargo de Embarcação (Processo Empresarial Marítimo)</vt:lpstr>
      <vt:lpstr>5. Posicionamento do CBAr</vt:lpstr>
      <vt:lpstr>II. ARBITRAGEM NO  PLS 487/2013 (Outros dispositivos que tratam da arbitragem)</vt:lpstr>
      <vt:lpstr>Procedimento de limitação de responsabilidade (Processo Empresarial Marítimo)</vt:lpstr>
      <vt:lpstr>Da Sociedade em Conta de Participação</vt:lpstr>
      <vt:lpstr>Dos Procedimentos Especiais (Da Tutela Específica de Acordo de Acionistas ou Quotistas)</vt:lpstr>
      <vt:lpstr>III. ARBITRAGEM NO  PL 1572/2011</vt:lpstr>
      <vt:lpstr>CONSIDERAÇÕES GERAIS</vt:lpstr>
      <vt:lpstr>Realização de conciliação, mediação ou arbitragem pelos cartórios (Art. 15,§3) </vt:lpstr>
      <vt:lpstr>Posicionamento do CBAr </vt:lpstr>
      <vt:lpstr>Posicionamento do CBAr </vt:lpstr>
      <vt:lpstr>Posicionamento do CBAr </vt:lpstr>
      <vt:lpstr>18 de abril de 2018</vt:lpstr>
      <vt:lpstr>PowerPoint Presentation</vt:lpstr>
    </vt:vector>
  </TitlesOfParts>
  <Company>Grebler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lucas</dc:creator>
  <cp:lastModifiedBy>Flavia Bittar Neves</cp:lastModifiedBy>
  <cp:revision>350</cp:revision>
  <dcterms:created xsi:type="dcterms:W3CDTF">2016-04-13T16:36:09Z</dcterms:created>
  <dcterms:modified xsi:type="dcterms:W3CDTF">2018-04-18T15:05:00Z</dcterms:modified>
</cp:coreProperties>
</file>