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187" r:id="rId7"/>
    <p:sldId id="2280" r:id="rId8"/>
    <p:sldId id="2281" r:id="rId9"/>
    <p:sldId id="2196" r:id="rId10"/>
    <p:sldId id="2195" r:id="rId11"/>
    <p:sldId id="2191" r:id="rId12"/>
    <p:sldId id="1034" r:id="rId13"/>
    <p:sldId id="353" r:id="rId14"/>
    <p:sldId id="4242" r:id="rId15"/>
    <p:sldId id="4243" r:id="rId16"/>
    <p:sldId id="4245" r:id="rId17"/>
    <p:sldId id="2369" r:id="rId18"/>
    <p:sldId id="4246" r:id="rId19"/>
    <p:sldId id="36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109272-2252-6E16-AE0C-1C3FE9A5F066}" name="Mariana Ramos Oliveira" initials="MR" userId="S::Mariana@abde.org.br::c8c8a4bb-4510-44c7-8ecc-c703bcf95e40" providerId="AD"/>
  <p188:author id="{A813599E-5993-2719-F3D0-C98C66BCF3A5}" name="Camila Leotti" initials="CL" userId="Camila Leotti" providerId="None"/>
  <p188:author id="{542797CD-F512-E821-5AA9-238A64FE71FE}" name="Weslei Lopes Valadares" initials="WLV" userId="Weslei Lopes Valadar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9"/>
    <a:srgbClr val="3791C1"/>
    <a:srgbClr val="005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44E51-FEFF-40A1-8969-9532B123E913}" v="4" dt="2024-04-15T21:04:53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inep2022-my.sharepoint.com/personal/hamatsu_finep_gov_br/Documents/&#193;rea%20de%20Trabalho/Apoio%20Apreenta&#231;&#227;o%20Lan&#231;amento%20Mais%20Inova&#231;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inep2022-my.sharepoint.com/personal/hamatsu_finep_gov_br/Documents/&#193;rea%20de%20Trabalho/Apresenta&#231;&#245;es%20Mais%20Inova&#231;&#227;o/Apoio%20Apreenta&#231;&#227;o%20Lan&#231;amento%20Mais%20Inova&#231;&#227;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'Corte 3'!$P$4</c:f>
              <c:strCache>
                <c:ptCount val="1"/>
                <c:pt idx="0">
                  <c:v>Crédito</c:v>
                </c:pt>
              </c:strCache>
            </c:strRef>
          </c:tx>
          <c:spPr>
            <a:solidFill>
              <a:srgbClr val="FD910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'Corte 3'!$Q$3:$R$3</c:f>
              <c:strCache>
                <c:ptCount val="2"/>
                <c:pt idx="0">
                  <c:v>Média 2019-2022</c:v>
                </c:pt>
                <c:pt idx="1">
                  <c:v>2023</c:v>
                </c:pt>
              </c:strCache>
            </c:strRef>
          </c:cat>
          <c:val>
            <c:numRef>
              <c:f>'Corte 3'!$Q$4:$R$4</c:f>
              <c:numCache>
                <c:formatCode>_-* #,##0_-;\-* #,##0_-;_-* "-"??_-;_-@_-</c:formatCode>
                <c:ptCount val="2"/>
                <c:pt idx="0">
                  <c:v>2363</c:v>
                </c:pt>
                <c:pt idx="1">
                  <c:v>7584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0-40D5-9F9C-0A8B2CED211A}"/>
            </c:ext>
          </c:extLst>
        </c:ser>
        <c:ser>
          <c:idx val="1"/>
          <c:order val="1"/>
          <c:tx>
            <c:strRef>
              <c:f>'Corte 3'!$P$5</c:f>
              <c:strCache>
                <c:ptCount val="1"/>
                <c:pt idx="0">
                  <c:v>Subvenção Econômica (Não-Reembolsável Empresas)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52462591760449E-3"/>
                  <c:y val="-7.41848998966613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60-40D5-9F9C-0A8B2CED2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'Corte 3'!$Q$3:$R$3</c:f>
              <c:strCache>
                <c:ptCount val="2"/>
                <c:pt idx="0">
                  <c:v>Média 2019-2022</c:v>
                </c:pt>
                <c:pt idx="1">
                  <c:v>2023</c:v>
                </c:pt>
              </c:strCache>
            </c:strRef>
          </c:cat>
          <c:val>
            <c:numRef>
              <c:f>'Corte 3'!$Q$5:$R$5</c:f>
              <c:numCache>
                <c:formatCode>_-* #,##0_-;\-* #,##0_-;_-* "-"??_-;_-@_-</c:formatCode>
                <c:ptCount val="2"/>
                <c:pt idx="0">
                  <c:v>171.75</c:v>
                </c:pt>
                <c:pt idx="1">
                  <c:v>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0-40D5-9F9C-0A8B2CED211A}"/>
            </c:ext>
          </c:extLst>
        </c:ser>
        <c:ser>
          <c:idx val="2"/>
          <c:order val="2"/>
          <c:tx>
            <c:strRef>
              <c:f>'Corte 3'!$P$6</c:f>
              <c:strCache>
                <c:ptCount val="1"/>
                <c:pt idx="0">
                  <c:v>Não-Reembolsável ICTs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704925183519841E-3"/>
                  <c:y val="-6.47439332831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60-40D5-9F9C-0A8B2CED2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'Corte 3'!$Q$3:$R$3</c:f>
              <c:strCache>
                <c:ptCount val="2"/>
                <c:pt idx="0">
                  <c:v>Média 2019-2022</c:v>
                </c:pt>
                <c:pt idx="1">
                  <c:v>2023</c:v>
                </c:pt>
              </c:strCache>
            </c:strRef>
          </c:cat>
          <c:val>
            <c:numRef>
              <c:f>'Corte 3'!$Q$6:$R$6</c:f>
              <c:numCache>
                <c:formatCode>_-* #,##0_-;\-* #,##0_-;_-* "-"??_-;_-@_-</c:formatCode>
                <c:ptCount val="2"/>
                <c:pt idx="0">
                  <c:v>828.25</c:v>
                </c:pt>
                <c:pt idx="1">
                  <c:v>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0-40D5-9F9C-0A8B2CED2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272847"/>
        <c:axId val="923885519"/>
      </c:barChart>
      <c:catAx>
        <c:axId val="1845272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pt-BR"/>
          </a:p>
        </c:txPr>
        <c:crossAx val="923885519"/>
        <c:crosses val="autoZero"/>
        <c:auto val="1"/>
        <c:lblAlgn val="ctr"/>
        <c:lblOffset val="100"/>
        <c:noMultiLvlLbl val="0"/>
      </c:catAx>
      <c:valAx>
        <c:axId val="92388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pt-BR"/>
          </a:p>
        </c:txPr>
        <c:crossAx val="18452728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'[Apoio Apreentação Lançamento Mais Inovação.xlsx]Corte 4'!$P$17</c:f>
              <c:strCache>
                <c:ptCount val="1"/>
                <c:pt idx="0">
                  <c:v>Crédito</c:v>
                </c:pt>
              </c:strCache>
            </c:strRef>
          </c:tx>
          <c:spPr>
            <a:solidFill>
              <a:srgbClr val="FD910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'[Apoio Apreentação Lançamento Mais Inovação.xlsx]Corte 4'!$Q$3:$R$3</c:f>
              <c:strCache>
                <c:ptCount val="2"/>
                <c:pt idx="0">
                  <c:v>Média 2019-2022</c:v>
                </c:pt>
                <c:pt idx="1">
                  <c:v>2023</c:v>
                </c:pt>
              </c:strCache>
            </c:strRef>
          </c:cat>
          <c:val>
            <c:numRef>
              <c:f>'[Apoio Apreentação Lançamento Mais Inovação.xlsx]Corte 4'!$Q$17:$R$17</c:f>
              <c:numCache>
                <c:formatCode>_-* #,##0_-;\-* #,##0_-;_-* "-"??_-;_-@_-</c:formatCode>
                <c:ptCount val="2"/>
                <c:pt idx="0">
                  <c:v>146.75</c:v>
                </c:pt>
                <c:pt idx="1">
                  <c:v>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6-4EF5-B789-BDDCDAE05DE8}"/>
            </c:ext>
          </c:extLst>
        </c:ser>
        <c:ser>
          <c:idx val="1"/>
          <c:order val="1"/>
          <c:tx>
            <c:strRef>
              <c:f>'[Apoio Apreentação Lançamento Mais Inovação.xlsx]Corte 4'!$P$18</c:f>
              <c:strCache>
                <c:ptCount val="1"/>
                <c:pt idx="0">
                  <c:v>Subvenção Econômica (Não-Reembolsável Empresas)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'[Apoio Apreentação Lançamento Mais Inovação.xlsx]Corte 4'!$Q$3:$R$3</c:f>
              <c:strCache>
                <c:ptCount val="2"/>
                <c:pt idx="0">
                  <c:v>Média 2019-2022</c:v>
                </c:pt>
                <c:pt idx="1">
                  <c:v>2023</c:v>
                </c:pt>
              </c:strCache>
            </c:strRef>
          </c:cat>
          <c:val>
            <c:numRef>
              <c:f>'[Apoio Apreentação Lançamento Mais Inovação.xlsx]Corte 4'!$Q$18:$R$18</c:f>
              <c:numCache>
                <c:formatCode>_-* #,##0_-;\-* #,##0_-;_-* "-"??_-;_-@_-</c:formatCode>
                <c:ptCount val="2"/>
                <c:pt idx="0">
                  <c:v>261.75</c:v>
                </c:pt>
                <c:pt idx="1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6-4EF5-B789-BDDCDAE05DE8}"/>
            </c:ext>
          </c:extLst>
        </c:ser>
        <c:ser>
          <c:idx val="2"/>
          <c:order val="2"/>
          <c:tx>
            <c:strRef>
              <c:f>'[Apoio Apreentação Lançamento Mais Inovação.xlsx]Corte 4'!$P$19</c:f>
              <c:strCache>
                <c:ptCount val="1"/>
                <c:pt idx="0">
                  <c:v>Não-Reembolsável ICTs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'[Apoio Apreentação Lançamento Mais Inovação.xlsx]Corte 4'!$Q$3:$R$3</c:f>
              <c:strCache>
                <c:ptCount val="2"/>
                <c:pt idx="0">
                  <c:v>Média 2019-2022</c:v>
                </c:pt>
                <c:pt idx="1">
                  <c:v>2023</c:v>
                </c:pt>
              </c:strCache>
            </c:strRef>
          </c:cat>
          <c:val>
            <c:numRef>
              <c:f>'[Apoio Apreentação Lançamento Mais Inovação.xlsx]Corte 4'!$Q$19:$R$19</c:f>
              <c:numCache>
                <c:formatCode>_-* #,##0_-;\-* #,##0_-;_-* "-"??_-;_-@_-</c:formatCode>
                <c:ptCount val="2"/>
                <c:pt idx="0">
                  <c:v>212.5</c:v>
                </c:pt>
                <c:pt idx="1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76-4EF5-B789-BDDCDAE05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5272847"/>
        <c:axId val="923885519"/>
      </c:barChart>
      <c:catAx>
        <c:axId val="1845272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pt-BR"/>
          </a:p>
        </c:txPr>
        <c:crossAx val="923885519"/>
        <c:crosses val="autoZero"/>
        <c:auto val="1"/>
        <c:lblAlgn val="ctr"/>
        <c:lblOffset val="100"/>
        <c:noMultiLvlLbl val="0"/>
      </c:catAx>
      <c:valAx>
        <c:axId val="92388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pt-BR"/>
          </a:p>
        </c:txPr>
        <c:crossAx val="18452728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78F240-48C7-4DED-ABB7-B650B621D174}" type="datetimeFigureOut">
              <a:rPr lang="pt-BR" smtClean="0"/>
              <a:pPr/>
              <a:t>16/04/2024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35C2F0-F5DF-4463-9200-7CB10948F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95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F356E-8D44-4E7D-B0EE-04FE24F1A5D0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9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356E-8D44-4E7D-B0EE-04FE24F1A5D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86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6267B-6902-437D-9A48-B303DD8B36F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3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32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0671D-EF5D-4ABC-BC2D-6F2EEC8737F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46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44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9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3ED1E4D-34DB-EC0A-C573-94006AC21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0855">
            <a:off x="7637848" y="3251431"/>
            <a:ext cx="5223421" cy="2938174"/>
          </a:xfrm>
          <a:prstGeom prst="snip2SameRect">
            <a:avLst>
              <a:gd name="adj1" fmla="val 44766"/>
              <a:gd name="adj2" fmla="val 33971"/>
            </a:avLst>
          </a:prstGeom>
        </p:spPr>
      </p:pic>
    </p:spTree>
    <p:extLst>
      <p:ext uri="{BB962C8B-B14F-4D97-AF65-F5344CB8AC3E}">
        <p14:creationId xmlns:p14="http://schemas.microsoft.com/office/powerpoint/2010/main" val="142858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993" y="6356351"/>
            <a:ext cx="11410513" cy="3516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"/>
            <a:ext cx="12192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540480" y="-116696"/>
            <a:ext cx="10972800" cy="887455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1" y="1324851"/>
            <a:ext cx="10972800" cy="45259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0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67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61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5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7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36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04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1D44-8C0F-4676-BC63-775F1194AC98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0777-4865-45D6-8D51-01E9500E3C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10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37D1D44-8C0F-4676-BC63-775F1194AC98}" type="datetimeFigureOut">
              <a:rPr lang="pt-BR" smtClean="0"/>
              <a:pPr/>
              <a:t>16/04/2024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E20777-4865-45D6-8D51-01E9500E3C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6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FCF65F-98D8-45CB-870B-75C54CA63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A3CBD0-54E8-427A-A1BB-948B30C706CB}"/>
              </a:ext>
            </a:extLst>
          </p:cNvPr>
          <p:cNvSpPr txBox="1"/>
          <p:nvPr/>
        </p:nvSpPr>
        <p:spPr>
          <a:xfrm>
            <a:off x="490509" y="3962398"/>
            <a:ext cx="6694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DESENVOLVIMENTO REGIONAL E TURISMO – CDR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16/04/2024</a:t>
            </a:r>
          </a:p>
        </p:txBody>
      </p:sp>
    </p:spTree>
    <p:extLst>
      <p:ext uri="{BB962C8B-B14F-4D97-AF65-F5344CB8AC3E}">
        <p14:creationId xmlns:p14="http://schemas.microsoft.com/office/powerpoint/2010/main" val="42602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tângulo 1070">
            <a:extLst>
              <a:ext uri="{FF2B5EF4-FFF2-40B4-BE49-F238E27FC236}">
                <a16:creationId xmlns:a16="http://schemas.microsoft.com/office/drawing/2014/main" id="{F290932B-F8D2-5339-2343-A81BBB707F04}"/>
              </a:ext>
            </a:extLst>
          </p:cNvPr>
          <p:cNvSpPr/>
          <p:nvPr/>
        </p:nvSpPr>
        <p:spPr>
          <a:xfrm>
            <a:off x="-11408" y="1168138"/>
            <a:ext cx="12243071" cy="5692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4" name="Imagem 1053">
            <a:extLst>
              <a:ext uri="{FF2B5EF4-FFF2-40B4-BE49-F238E27FC236}">
                <a16:creationId xmlns:a16="http://schemas.microsoft.com/office/drawing/2014/main" id="{1650F05B-C76E-7FF0-8E8C-E27F4E5B9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786" y="5222419"/>
            <a:ext cx="2442762" cy="1627623"/>
          </a:xfrm>
          <a:prstGeom prst="rect">
            <a:avLst/>
          </a:prstGeom>
        </p:spPr>
      </p:pic>
      <p:pic>
        <p:nvPicPr>
          <p:cNvPr id="1048" name="Imagem 1047">
            <a:extLst>
              <a:ext uri="{FF2B5EF4-FFF2-40B4-BE49-F238E27FC236}">
                <a16:creationId xmlns:a16="http://schemas.microsoft.com/office/drawing/2014/main" id="{8B82687F-9DFB-6B23-1830-A1BB2BBDF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" y="5222419"/>
            <a:ext cx="2418726" cy="1630340"/>
          </a:xfrm>
          <a:prstGeom prst="rect">
            <a:avLst/>
          </a:prstGeom>
        </p:spPr>
      </p:pic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08" y="1330486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1 - </a:t>
            </a:r>
            <a:r>
              <a:rPr lang="pt-BR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 de Recuperação e Expansão da Infraestrutura de Pesquisa Científica e Tecnológica Nacional - Pró-Infra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915609" y="326376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FINEP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5428E89-72F5-4BDA-DCD4-839B16BD511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FCF23C-96F1-9554-62A1-F0521608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244" y="1438208"/>
            <a:ext cx="2440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2 - Programa de Inovação para a Reindustrialização Nacional –Mais Inovação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DD6AA8-4045-389B-F3DF-3A2BE4E6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96" y="1330486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3 - Programa Conecta e Capacita Brasil :Difusão e suporte à Transformação Digital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200" y="1545930"/>
            <a:ext cx="2440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5 - Programa de Repatriação de Talentos - Conhecimento Brasil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AE0BB5-81CD-7880-8639-212255D2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548" y="1330486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4 - Programa Integrado de Desenvolvimento Sustentável da Região Amazônica - Pró-Amazônia</a:t>
            </a:r>
          </a:p>
        </p:txBody>
      </p:sp>
      <p:sp>
        <p:nvSpPr>
          <p:cNvPr id="18" name="CaixaDeTexto 1">
            <a:extLst>
              <a:ext uri="{FF2B5EF4-FFF2-40B4-BE49-F238E27FC236}">
                <a16:creationId xmlns:a16="http://schemas.microsoft.com/office/drawing/2014/main" id="{0480F6E9-9A12-3293-54E7-2224D5A8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08" y="4096976"/>
            <a:ext cx="24408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6 - Programa de Apoio a Políticas Públicas Baseadas em Conhecimento Científico –Política com Ciência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DFEA3AD-AF80-EAF3-0238-831CDE42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244" y="4052200"/>
            <a:ext cx="2440800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7 - Programa de Apoio à Recuperação e Preservação de Acervos Científicos, Históricos e Culturais Nacionais - Identidade Brasil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782B8F-CC03-8687-CC80-FFAA63BD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96" y="4267643"/>
            <a:ext cx="2440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8 - Programa de Apoio a Projetos Nacionais Estratégicos: CBERS, RMB, NB4, Sirius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3C9C955-320B-9627-F3E4-E4DBA91E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200" y="4159922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10 - Programa de Ciência, Tecnologia e Inovação para Segurança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limentar e Erradicação da Fome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3958A12-2AED-51A1-D120-43904F33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548" y="4159922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9 - </a:t>
            </a:r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 de Apoio a Projetos  Nacionais Estratégicos de Defesa – Autonomia Tecnológica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18AFCCD5-258E-3E47-BF4C-12A1AFFACE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482" y="2380876"/>
            <a:ext cx="2440984" cy="1634824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CFA6C030-DBE9-C931-3AAE-FD34DA83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988" y="2385639"/>
            <a:ext cx="2441365" cy="1630507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C1007F7-9E4F-EB87-28C0-D95AFE4BD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3876" y="2390402"/>
            <a:ext cx="2440983" cy="16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5D73F2F3-D907-9E0C-891A-46AA911439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2380876"/>
            <a:ext cx="2422928" cy="1637675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E6778E9E-685B-9DF6-9DB6-F415A89767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976" y="2385639"/>
            <a:ext cx="2440984" cy="1629698"/>
          </a:xfrm>
          <a:prstGeom prst="rect">
            <a:avLst/>
          </a:prstGeom>
        </p:spPr>
      </p:pic>
      <p:pic>
        <p:nvPicPr>
          <p:cNvPr id="1050" name="Imagem 1049">
            <a:extLst>
              <a:ext uri="{FF2B5EF4-FFF2-40B4-BE49-F238E27FC236}">
                <a16:creationId xmlns:a16="http://schemas.microsoft.com/office/drawing/2014/main" id="{D8AD0241-A459-D5A5-D9B9-3CE91D30C7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792" y="5222419"/>
            <a:ext cx="2400044" cy="1632453"/>
          </a:xfrm>
          <a:prstGeom prst="rect">
            <a:avLst/>
          </a:prstGeom>
        </p:spPr>
      </p:pic>
      <p:grpSp>
        <p:nvGrpSpPr>
          <p:cNvPr id="1064" name="Agrupar 1063">
            <a:extLst>
              <a:ext uri="{FF2B5EF4-FFF2-40B4-BE49-F238E27FC236}">
                <a16:creationId xmlns:a16="http://schemas.microsoft.com/office/drawing/2014/main" id="{860F08FF-B622-F2C1-8373-66FDC37C445A}"/>
              </a:ext>
            </a:extLst>
          </p:cNvPr>
          <p:cNvGrpSpPr/>
          <p:nvPr/>
        </p:nvGrpSpPr>
        <p:grpSpPr>
          <a:xfrm>
            <a:off x="9525" y="1221201"/>
            <a:ext cx="12169331" cy="2808000"/>
            <a:chOff x="9525" y="1192626"/>
            <a:chExt cx="12169331" cy="2761266"/>
          </a:xfrm>
        </p:grpSpPr>
        <p:sp>
          <p:nvSpPr>
            <p:cNvPr id="1059" name="Retângulo 1058">
              <a:extLst>
                <a:ext uri="{FF2B5EF4-FFF2-40B4-BE49-F238E27FC236}">
                  <a16:creationId xmlns:a16="http://schemas.microsoft.com/office/drawing/2014/main" id="{8954C14A-FC94-CC20-9D6B-950C92E1C575}"/>
                </a:ext>
              </a:extLst>
            </p:cNvPr>
            <p:cNvSpPr/>
            <p:nvPr/>
          </p:nvSpPr>
          <p:spPr>
            <a:xfrm>
              <a:off x="9525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0" name="Retângulo 1059">
              <a:extLst>
                <a:ext uri="{FF2B5EF4-FFF2-40B4-BE49-F238E27FC236}">
                  <a16:creationId xmlns:a16="http://schemas.microsoft.com/office/drawing/2014/main" id="{EAEB09A1-1798-D17C-1AE8-3CD0ABEB21C7}"/>
                </a:ext>
              </a:extLst>
            </p:cNvPr>
            <p:cNvSpPr/>
            <p:nvPr/>
          </p:nvSpPr>
          <p:spPr>
            <a:xfrm>
              <a:off x="2446174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1" name="Retângulo 1060">
              <a:extLst>
                <a:ext uri="{FF2B5EF4-FFF2-40B4-BE49-F238E27FC236}">
                  <a16:creationId xmlns:a16="http://schemas.microsoft.com/office/drawing/2014/main" id="{7413B5A3-BA17-8A09-85F2-1667645FAD26}"/>
                </a:ext>
              </a:extLst>
            </p:cNvPr>
            <p:cNvSpPr/>
            <p:nvPr/>
          </p:nvSpPr>
          <p:spPr>
            <a:xfrm>
              <a:off x="4882823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2" name="Retângulo 1061">
              <a:extLst>
                <a:ext uri="{FF2B5EF4-FFF2-40B4-BE49-F238E27FC236}">
                  <a16:creationId xmlns:a16="http://schemas.microsoft.com/office/drawing/2014/main" id="{2317C1EE-80DC-85BD-04E0-F80F3A4DA430}"/>
                </a:ext>
              </a:extLst>
            </p:cNvPr>
            <p:cNvSpPr/>
            <p:nvPr/>
          </p:nvSpPr>
          <p:spPr>
            <a:xfrm>
              <a:off x="7319471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3" name="Retângulo 1062">
              <a:extLst>
                <a:ext uri="{FF2B5EF4-FFF2-40B4-BE49-F238E27FC236}">
                  <a16:creationId xmlns:a16="http://schemas.microsoft.com/office/drawing/2014/main" id="{E5E59B7A-0F6F-039F-1A64-9EE3B65F5B84}"/>
                </a:ext>
              </a:extLst>
            </p:cNvPr>
            <p:cNvSpPr/>
            <p:nvPr/>
          </p:nvSpPr>
          <p:spPr>
            <a:xfrm>
              <a:off x="9756119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75FD43D8-A234-8B4F-0EA5-08275015D7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961" y="5222419"/>
            <a:ext cx="2440983" cy="162762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46E5AEA-38D3-9503-553D-339D848A86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0123" y="5218472"/>
            <a:ext cx="2418733" cy="1627200"/>
          </a:xfrm>
          <a:prstGeom prst="rect">
            <a:avLst/>
          </a:prstGeom>
        </p:spPr>
      </p:pic>
      <p:grpSp>
        <p:nvGrpSpPr>
          <p:cNvPr id="1065" name="Agrupar 1064">
            <a:extLst>
              <a:ext uri="{FF2B5EF4-FFF2-40B4-BE49-F238E27FC236}">
                <a16:creationId xmlns:a16="http://schemas.microsoft.com/office/drawing/2014/main" id="{6D60C770-C9F5-6ED4-0AF5-2972793EBE07}"/>
              </a:ext>
            </a:extLst>
          </p:cNvPr>
          <p:cNvGrpSpPr/>
          <p:nvPr/>
        </p:nvGrpSpPr>
        <p:grpSpPr>
          <a:xfrm>
            <a:off x="9525" y="4052257"/>
            <a:ext cx="12169331" cy="2808000"/>
            <a:chOff x="9525" y="1192626"/>
            <a:chExt cx="12169331" cy="2761266"/>
          </a:xfrm>
        </p:grpSpPr>
        <p:sp>
          <p:nvSpPr>
            <p:cNvPr id="1066" name="Retângulo 1065">
              <a:extLst>
                <a:ext uri="{FF2B5EF4-FFF2-40B4-BE49-F238E27FC236}">
                  <a16:creationId xmlns:a16="http://schemas.microsoft.com/office/drawing/2014/main" id="{CCBB9D28-EB26-0FDF-3649-E3CEA54ECDD5}"/>
                </a:ext>
              </a:extLst>
            </p:cNvPr>
            <p:cNvSpPr/>
            <p:nvPr/>
          </p:nvSpPr>
          <p:spPr>
            <a:xfrm>
              <a:off x="9525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7" name="Retângulo 1066">
              <a:extLst>
                <a:ext uri="{FF2B5EF4-FFF2-40B4-BE49-F238E27FC236}">
                  <a16:creationId xmlns:a16="http://schemas.microsoft.com/office/drawing/2014/main" id="{AEC3E771-64F7-DC38-ED95-79918C73FFA0}"/>
                </a:ext>
              </a:extLst>
            </p:cNvPr>
            <p:cNvSpPr/>
            <p:nvPr/>
          </p:nvSpPr>
          <p:spPr>
            <a:xfrm>
              <a:off x="2446174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8" name="Retângulo 1067">
              <a:extLst>
                <a:ext uri="{FF2B5EF4-FFF2-40B4-BE49-F238E27FC236}">
                  <a16:creationId xmlns:a16="http://schemas.microsoft.com/office/drawing/2014/main" id="{B0608ED4-870A-DA20-70A8-2AC0017E8484}"/>
                </a:ext>
              </a:extLst>
            </p:cNvPr>
            <p:cNvSpPr/>
            <p:nvPr/>
          </p:nvSpPr>
          <p:spPr>
            <a:xfrm>
              <a:off x="4882823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9" name="Retângulo 1068">
              <a:extLst>
                <a:ext uri="{FF2B5EF4-FFF2-40B4-BE49-F238E27FC236}">
                  <a16:creationId xmlns:a16="http://schemas.microsoft.com/office/drawing/2014/main" id="{E1E7FC15-03DA-BA5D-1874-CC1B10FE433D}"/>
                </a:ext>
              </a:extLst>
            </p:cNvPr>
            <p:cNvSpPr/>
            <p:nvPr/>
          </p:nvSpPr>
          <p:spPr>
            <a:xfrm>
              <a:off x="7319471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70" name="Retângulo 1069">
              <a:extLst>
                <a:ext uri="{FF2B5EF4-FFF2-40B4-BE49-F238E27FC236}">
                  <a16:creationId xmlns:a16="http://schemas.microsoft.com/office/drawing/2014/main" id="{AC8EFF41-D5D9-12E6-18A0-BF5C9060B61A}"/>
                </a:ext>
              </a:extLst>
            </p:cNvPr>
            <p:cNvSpPr/>
            <p:nvPr/>
          </p:nvSpPr>
          <p:spPr>
            <a:xfrm>
              <a:off x="9756119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4966C9-557E-869D-874E-BCCC8280BE78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7739CC-E7AF-34FC-AFE5-A7D5FC108E01}"/>
              </a:ext>
            </a:extLst>
          </p:cNvPr>
          <p:cNvSpPr/>
          <p:nvPr/>
        </p:nvSpPr>
        <p:spPr>
          <a:xfrm>
            <a:off x="8808" y="1221201"/>
            <a:ext cx="2440984" cy="2785556"/>
          </a:xfrm>
          <a:prstGeom prst="rect">
            <a:avLst/>
          </a:prstGeom>
          <a:solidFill>
            <a:srgbClr val="00B050">
              <a:alpha val="2100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2D8970B-DF59-897F-3FE8-65B8F2419D98}"/>
              </a:ext>
            </a:extLst>
          </p:cNvPr>
          <p:cNvSpPr/>
          <p:nvPr/>
        </p:nvSpPr>
        <p:spPr>
          <a:xfrm>
            <a:off x="7335801" y="1243374"/>
            <a:ext cx="2440984" cy="2785556"/>
          </a:xfrm>
          <a:prstGeom prst="rect">
            <a:avLst/>
          </a:prstGeom>
          <a:solidFill>
            <a:srgbClr val="00B050">
              <a:alpha val="21000"/>
            </a:srgb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99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FAB4F07-F3E9-0957-75E6-06B922DA2E3D}"/>
              </a:ext>
            </a:extLst>
          </p:cNvPr>
          <p:cNvSpPr/>
          <p:nvPr/>
        </p:nvSpPr>
        <p:spPr>
          <a:xfrm>
            <a:off x="-145552" y="0"/>
            <a:ext cx="12439152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81E3D4A0-6730-F7BA-DB2D-8A8C810B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583" y="252684"/>
            <a:ext cx="909283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sz="28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1 - Programa de Recuperação e Expansão da Infraestrutura de Pesquisa Científica e Tecnológica Nacional - Pró-Infra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0C5696-DD54-A87F-94EF-328B473B71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552" y="0"/>
            <a:ext cx="2284568" cy="1459474"/>
          </a:xfrm>
          <a:prstGeom prst="round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295ABF1-FABB-3DC0-083F-C2329C68D8CF}"/>
              </a:ext>
            </a:extLst>
          </p:cNvPr>
          <p:cNvSpPr/>
          <p:nvPr/>
        </p:nvSpPr>
        <p:spPr>
          <a:xfrm>
            <a:off x="756331" y="2884107"/>
            <a:ext cx="6530121" cy="34855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B7CB94-CF05-F251-5CCB-337ADCBC22FE}"/>
              </a:ext>
            </a:extLst>
          </p:cNvPr>
          <p:cNvSpPr txBox="1"/>
          <p:nvPr/>
        </p:nvSpPr>
        <p:spPr>
          <a:xfrm>
            <a:off x="1620008" y="3113757"/>
            <a:ext cx="46534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Bahnschrift" panose="020B0502040204020203" pitchFamily="34" charset="0"/>
              </a:rPr>
              <a:t>Pró Infra Norte/ Nordeste/Centro Oeste </a:t>
            </a:r>
            <a:endParaRPr lang="pt-BR" sz="28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FADEE9B-CDAA-DA05-9AD5-020D49B8EF21}"/>
              </a:ext>
            </a:extLst>
          </p:cNvPr>
          <p:cNvSpPr txBox="1"/>
          <p:nvPr/>
        </p:nvSpPr>
        <p:spPr>
          <a:xfrm>
            <a:off x="2888696" y="4425954"/>
            <a:ext cx="2433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A4C4C"/>
                </a:solidFill>
                <a:latin typeface="Bahnschrift" panose="020B0502040204020203" pitchFamily="34" charset="0"/>
              </a:rPr>
              <a:t>R$ 300 milhões</a:t>
            </a:r>
            <a:endParaRPr lang="pt-BR" sz="2400" b="1" dirty="0">
              <a:solidFill>
                <a:srgbClr val="0A4C4C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7B1B31F-B57B-FAB1-51F9-DD903A3D73C6}"/>
              </a:ext>
            </a:extLst>
          </p:cNvPr>
          <p:cNvSpPr/>
          <p:nvPr/>
        </p:nvSpPr>
        <p:spPr>
          <a:xfrm>
            <a:off x="2547714" y="5184332"/>
            <a:ext cx="2982701" cy="400110"/>
          </a:xfrm>
          <a:prstGeom prst="rect">
            <a:avLst/>
          </a:prstGeom>
          <a:solidFill>
            <a:srgbClr val="0A4C4C"/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Lançamento em Abril</a:t>
            </a:r>
            <a:endParaRPr lang="pt-BR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9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-184872" y="0"/>
            <a:ext cx="12667158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9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428" y="203900"/>
            <a:ext cx="909283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sz="32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4 - Programa Integrado de Desenvolvimento Sustentável da Região Amazônica - Pró-Amazônia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55BF9CF-DEFE-2540-1AF9-954B11E07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872" y="-10418"/>
            <a:ext cx="2226192" cy="1486800"/>
          </a:xfrm>
          <a:prstGeom prst="roundRect">
            <a:avLst>
              <a:gd name="adj" fmla="val 143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CCA2ECE-17EC-502F-61C0-E1F0711F8AF8}"/>
              </a:ext>
            </a:extLst>
          </p:cNvPr>
          <p:cNvSpPr/>
          <p:nvPr/>
        </p:nvSpPr>
        <p:spPr>
          <a:xfrm>
            <a:off x="715755" y="1664906"/>
            <a:ext cx="5012687" cy="24498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408ECA-F13F-CD7B-FD9F-A419E55FA7C6}"/>
              </a:ext>
            </a:extLst>
          </p:cNvPr>
          <p:cNvSpPr txBox="1"/>
          <p:nvPr/>
        </p:nvSpPr>
        <p:spPr>
          <a:xfrm>
            <a:off x="1987083" y="2854183"/>
            <a:ext cx="2433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A4C4C"/>
                </a:solidFill>
                <a:latin typeface="Bahnschrift" panose="020B0502040204020203" pitchFamily="34" charset="0"/>
              </a:rPr>
              <a:t>R$ 150 milhões</a:t>
            </a:r>
            <a:endParaRPr lang="pt-BR" sz="2400" b="1" dirty="0">
              <a:solidFill>
                <a:srgbClr val="0A4C4C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533407-98E4-C28A-CD00-59551B5900B0}"/>
              </a:ext>
            </a:extLst>
          </p:cNvPr>
          <p:cNvSpPr/>
          <p:nvPr/>
        </p:nvSpPr>
        <p:spPr>
          <a:xfrm>
            <a:off x="1712505" y="3429000"/>
            <a:ext cx="2982701" cy="400110"/>
          </a:xfrm>
          <a:prstGeom prst="rect">
            <a:avLst/>
          </a:prstGeom>
          <a:solidFill>
            <a:srgbClr val="0A4C4C"/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Lançamento em Abril</a:t>
            </a:r>
            <a:endParaRPr lang="pt-BR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35C871F-6374-278D-CDFB-B6A27CECCC31}"/>
              </a:ext>
            </a:extLst>
          </p:cNvPr>
          <p:cNvSpPr/>
          <p:nvPr/>
        </p:nvSpPr>
        <p:spPr>
          <a:xfrm>
            <a:off x="6644675" y="1635662"/>
            <a:ext cx="5012687" cy="24498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D5D4968-28D8-45CF-EF44-406DF447382B}"/>
              </a:ext>
            </a:extLst>
          </p:cNvPr>
          <p:cNvSpPr/>
          <p:nvPr/>
        </p:nvSpPr>
        <p:spPr>
          <a:xfrm>
            <a:off x="715754" y="4207384"/>
            <a:ext cx="5012687" cy="24498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2330039-BCFE-B1A9-EEE5-570CF52BBDBE}"/>
              </a:ext>
            </a:extLst>
          </p:cNvPr>
          <p:cNvSpPr/>
          <p:nvPr/>
        </p:nvSpPr>
        <p:spPr>
          <a:xfrm>
            <a:off x="6644675" y="4218905"/>
            <a:ext cx="5012687" cy="24498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FA2CF99-1CEF-D04C-7840-28B80782317E}"/>
              </a:ext>
            </a:extLst>
          </p:cNvPr>
          <p:cNvSpPr txBox="1"/>
          <p:nvPr/>
        </p:nvSpPr>
        <p:spPr>
          <a:xfrm>
            <a:off x="1987085" y="5540551"/>
            <a:ext cx="2433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A4C4C"/>
                </a:solidFill>
                <a:latin typeface="Bahnschrift" panose="020B0502040204020203" pitchFamily="34" charset="0"/>
              </a:rPr>
              <a:t>R$ 150 milhões</a:t>
            </a:r>
            <a:endParaRPr lang="pt-BR" sz="2400" b="1" dirty="0">
              <a:solidFill>
                <a:srgbClr val="0A4C4C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77250AF-CC28-D165-DDD5-EBE3C02AD491}"/>
              </a:ext>
            </a:extLst>
          </p:cNvPr>
          <p:cNvSpPr/>
          <p:nvPr/>
        </p:nvSpPr>
        <p:spPr>
          <a:xfrm>
            <a:off x="1712507" y="6068136"/>
            <a:ext cx="2982701" cy="400110"/>
          </a:xfrm>
          <a:prstGeom prst="rect">
            <a:avLst/>
          </a:prstGeom>
          <a:solidFill>
            <a:srgbClr val="0A4C4C"/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Lançamento em Abril</a:t>
            </a:r>
            <a:endParaRPr lang="pt-BR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163D7B-3342-A456-F84C-7951986C905D}"/>
              </a:ext>
            </a:extLst>
          </p:cNvPr>
          <p:cNvSpPr txBox="1"/>
          <p:nvPr/>
        </p:nvSpPr>
        <p:spPr>
          <a:xfrm>
            <a:off x="8008904" y="2859369"/>
            <a:ext cx="24335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A4C4C"/>
                </a:solidFill>
                <a:latin typeface="Bahnschrift" panose="020B0502040204020203" pitchFamily="34" charset="0"/>
              </a:rPr>
              <a:t>R$ 150 milhões</a:t>
            </a:r>
            <a:endParaRPr lang="pt-BR" sz="2400" b="1" dirty="0">
              <a:solidFill>
                <a:srgbClr val="0A4C4C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48AE541-17B9-8EA3-E1E3-A688B01B1A60}"/>
              </a:ext>
            </a:extLst>
          </p:cNvPr>
          <p:cNvSpPr/>
          <p:nvPr/>
        </p:nvSpPr>
        <p:spPr>
          <a:xfrm>
            <a:off x="7734326" y="3455664"/>
            <a:ext cx="2982701" cy="400110"/>
          </a:xfrm>
          <a:prstGeom prst="rect">
            <a:avLst/>
          </a:prstGeom>
          <a:solidFill>
            <a:srgbClr val="0A4C4C"/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Lançamento em Abril</a:t>
            </a:r>
            <a:endParaRPr lang="pt-BR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94A6240-3F2F-7270-07C6-EF5C4C830C28}"/>
              </a:ext>
            </a:extLst>
          </p:cNvPr>
          <p:cNvSpPr txBox="1"/>
          <p:nvPr/>
        </p:nvSpPr>
        <p:spPr>
          <a:xfrm>
            <a:off x="7007295" y="1800085"/>
            <a:ext cx="4253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APOIO À INFRAESTRUTURA DE PESQUISA CIENTÍFICA E TECNOLÓGICA NA REGIÃO AMAZÔNICA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609D031-D4D0-BA7A-07ED-8911B95DBDF5}"/>
              </a:ext>
            </a:extLst>
          </p:cNvPr>
          <p:cNvSpPr txBox="1"/>
          <p:nvPr/>
        </p:nvSpPr>
        <p:spPr>
          <a:xfrm>
            <a:off x="1310979" y="1843706"/>
            <a:ext cx="3927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APOIO A PROJETOS DE INOVAÇÃO DE EMPRESAS NAS ÁREAS DE BIOECONOMIA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C30FFC2-5893-43AC-80C4-2DD0AD628F4D}"/>
              </a:ext>
            </a:extLst>
          </p:cNvPr>
          <p:cNvSpPr txBox="1"/>
          <p:nvPr/>
        </p:nvSpPr>
        <p:spPr>
          <a:xfrm>
            <a:off x="921675" y="4366178"/>
            <a:ext cx="4462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FOMENTO A PROJETOS DE PESQUISA E DESENVOLVIMENTO TECNOLÓGICO EM REDE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D853B3-9289-357C-9F92-3BF81F37E526}"/>
              </a:ext>
            </a:extLst>
          </p:cNvPr>
          <p:cNvSpPr txBox="1"/>
          <p:nvPr/>
        </p:nvSpPr>
        <p:spPr>
          <a:xfrm>
            <a:off x="6980526" y="4895904"/>
            <a:ext cx="446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COOPERAÇÃO INTERNACIONAL</a:t>
            </a:r>
          </a:p>
          <a:p>
            <a:pPr algn="ctr"/>
            <a:r>
              <a:rPr lang="pt-BR" sz="2000" b="1" dirty="0"/>
              <a:t>EM ESTRUTURAÇÃO</a:t>
            </a:r>
          </a:p>
        </p:txBody>
      </p:sp>
    </p:spTree>
    <p:extLst>
      <p:ext uri="{BB962C8B-B14F-4D97-AF65-F5344CB8AC3E}">
        <p14:creationId xmlns:p14="http://schemas.microsoft.com/office/powerpoint/2010/main" val="112132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51DA669-3246-817B-F30E-4F8C3380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8" y="3082"/>
            <a:ext cx="6748963" cy="2163744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589F3F-8B7B-7069-B897-959AD350C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28056"/>
            <a:ext cx="2303940" cy="2339568"/>
          </a:xfrm>
          <a:prstGeom prst="flowChartConnector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8AD3D8-09BF-47A0-8747-399A4B9F7E2C}"/>
              </a:ext>
            </a:extLst>
          </p:cNvPr>
          <p:cNvSpPr txBox="1"/>
          <p:nvPr/>
        </p:nvSpPr>
        <p:spPr>
          <a:xfrm>
            <a:off x="838200" y="4504992"/>
            <a:ext cx="2303940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5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</a:t>
            </a:r>
          </a:p>
          <a:p>
            <a:pPr algn="ctr"/>
            <a:r>
              <a:rPr lang="pt-BR" dirty="0">
                <a:solidFill>
                  <a:srgbClr val="0057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Deputada Federal Luisa Canziani (PSD/PR)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810B4C0-AC5C-56D6-513C-CC9C327A0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919" y="1928055"/>
            <a:ext cx="2339567" cy="2339567"/>
          </a:xfrm>
          <a:prstGeom prst="flowChartConnector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DE3F62-5BF6-2053-2333-24F87FD5B0E1}"/>
              </a:ext>
            </a:extLst>
          </p:cNvPr>
          <p:cNvSpPr txBox="1"/>
          <p:nvPr/>
        </p:nvSpPr>
        <p:spPr>
          <a:xfrm>
            <a:off x="3619919" y="4507079"/>
            <a:ext cx="233956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005786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</a:t>
            </a:r>
          </a:p>
          <a:p>
            <a:r>
              <a:rPr lang="pt-BR" sz="18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Senador Veneziano Vital do Rêgo Segundo Neto (MDB/PB)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DA6D0A6-585B-04A2-6B84-C5B3B27A7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265" y="1922058"/>
            <a:ext cx="2339566" cy="2351563"/>
          </a:xfrm>
          <a:prstGeom prst="flowChartConnector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EFF10AC-3AD1-E715-A566-10D376DAB2DD}"/>
              </a:ext>
            </a:extLst>
          </p:cNvPr>
          <p:cNvSpPr txBox="1"/>
          <p:nvPr/>
        </p:nvSpPr>
        <p:spPr>
          <a:xfrm>
            <a:off x="6437265" y="4504991"/>
            <a:ext cx="2339566" cy="1661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005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>
                <a:solidFill>
                  <a:srgbClr val="92D050"/>
                </a:solidFill>
              </a:rPr>
              <a:t>Secretário Geral </a:t>
            </a:r>
          </a:p>
          <a:p>
            <a:r>
              <a:rPr lang="pt-BR" sz="1800" b="0" dirty="0">
                <a:solidFill>
                  <a:srgbClr val="92D050"/>
                </a:solidFill>
              </a:rPr>
              <a:t>Deputado Federal Vítor Lippi (PSDB/SP) 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CC90F07-03FA-6670-149A-D65633E0D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610" y="1916059"/>
            <a:ext cx="2388820" cy="2339567"/>
          </a:xfrm>
          <a:prstGeom prst="flowChartConnector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3F658CE-3985-C7F1-AB86-033584DC4F10}"/>
              </a:ext>
            </a:extLst>
          </p:cNvPr>
          <p:cNvSpPr txBox="1"/>
          <p:nvPr/>
        </p:nvSpPr>
        <p:spPr>
          <a:xfrm>
            <a:off x="9288157" y="4430678"/>
            <a:ext cx="230394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rgbClr val="0057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dirty="0">
                <a:solidFill>
                  <a:srgbClr val="3791C1"/>
                </a:solidFill>
              </a:rPr>
              <a:t>Coordenador Externo</a:t>
            </a:r>
          </a:p>
          <a:p>
            <a:r>
              <a:rPr lang="pt-BR" sz="1800" b="0" dirty="0">
                <a:solidFill>
                  <a:srgbClr val="3791C1"/>
                </a:solidFill>
              </a:rPr>
              <a:t>Celso Pansera </a:t>
            </a:r>
          </a:p>
          <a:p>
            <a:r>
              <a:rPr lang="pt-BR" sz="1800" b="0" dirty="0">
                <a:solidFill>
                  <a:srgbClr val="3791C1"/>
                </a:solidFill>
              </a:rPr>
              <a:t>Presidente da ABDE e FINEP</a:t>
            </a:r>
            <a:r>
              <a:rPr lang="pt-BR" dirty="0">
                <a:solidFill>
                  <a:srgbClr val="3791C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9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73FE6DB-EBE2-92A2-482A-6AC52E1E967F}"/>
              </a:ext>
            </a:extLst>
          </p:cNvPr>
          <p:cNvSpPr txBox="1">
            <a:spLocks/>
          </p:cNvSpPr>
          <p:nvPr/>
        </p:nvSpPr>
        <p:spPr>
          <a:xfrm>
            <a:off x="480656" y="409968"/>
            <a:ext cx="9120544" cy="522579"/>
          </a:xfrm>
          <a:prstGeom prst="rect">
            <a:avLst/>
          </a:prstGeom>
        </p:spPr>
        <p:txBody>
          <a:bodyPr/>
          <a:lstStyle>
            <a:lvl1pPr marL="218542" indent="-218542" algn="l" defTabSz="874166" rtl="0" eaLnBrk="1" latinLnBrk="0" hangingPunct="1">
              <a:lnSpc>
                <a:spcPct val="90000"/>
              </a:lnSpc>
              <a:spcBef>
                <a:spcPts val="956"/>
              </a:spcBef>
              <a:buFont typeface="Arial" panose="020B0604020202020204" pitchFamily="34" charset="0"/>
              <a:buChar char="•"/>
              <a:defRPr sz="2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625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22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9791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1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6874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1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3958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1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1041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1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8124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1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15207" indent="-218542" algn="l" defTabSz="874166" rtl="0" eaLnBrk="1" latinLnBrk="0" hangingPunct="1">
              <a:lnSpc>
                <a:spcPct val="90000"/>
              </a:lnSpc>
              <a:spcBef>
                <a:spcPts val="478"/>
              </a:spcBef>
              <a:buFont typeface="Arial" panose="020B0604020202020204" pitchFamily="34" charset="0"/>
              <a:buChar char="•"/>
              <a:defRPr sz="17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LANÇAMENTO DA AGENDA LEGISLATIVA -  2024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07836F1-2FDA-CC3F-CC31-58B65D9B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10" y="3731450"/>
            <a:ext cx="226696" cy="2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647" tIns="47823" rIns="95647" bIns="47823" numCol="1" anchor="ctr" anchorCtr="0" compatLnSpc="1">
            <a:prstTxWarp prst="textNoShape">
              <a:avLst/>
            </a:prstTxWarp>
            <a:spAutoFit/>
          </a:bodyPr>
          <a:lstStyle/>
          <a:p>
            <a:pPr defTabSz="9564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5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pt-BR" altLang="pt-BR" sz="1883"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CF49DB-14FD-3B68-D640-5F6CB6B3F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0" y="1073967"/>
            <a:ext cx="3814604" cy="26624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285FD4B-9715-7B61-C6A4-A845DF5ED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89" y="1074811"/>
            <a:ext cx="3962222" cy="26607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8A4F7ED-3406-8B31-5E20-88E97E5E33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577" y="3743329"/>
            <a:ext cx="3962222" cy="26444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848FE70-78A5-24D7-B7C7-760BA0DF8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967" y="1086801"/>
            <a:ext cx="4000277" cy="265568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ADA6B9-35FE-14BF-D401-948B0A54BA53}"/>
              </a:ext>
            </a:extLst>
          </p:cNvPr>
          <p:cNvSpPr/>
          <p:nvPr/>
        </p:nvSpPr>
        <p:spPr>
          <a:xfrm>
            <a:off x="1339676" y="4009185"/>
            <a:ext cx="1759495" cy="1534479"/>
          </a:xfrm>
          <a:prstGeom prst="rect">
            <a:avLst/>
          </a:prstGeom>
          <a:solidFill>
            <a:srgbClr val="005786">
              <a:alpha val="8470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83" b="1" dirty="0">
                <a:solidFill>
                  <a:srgbClr val="0EB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</a:p>
          <a:p>
            <a:pPr algn="ctr"/>
            <a:r>
              <a:rPr lang="pt-BR" sz="6276" b="1" dirty="0">
                <a:solidFill>
                  <a:srgbClr val="0EB4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pt-BR" sz="1883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B4D116-9868-7E68-D2BD-3F52A5995CCA}"/>
              </a:ext>
            </a:extLst>
          </p:cNvPr>
          <p:cNvSpPr txBox="1"/>
          <p:nvPr/>
        </p:nvSpPr>
        <p:spPr>
          <a:xfrm>
            <a:off x="641680" y="5685083"/>
            <a:ext cx="3007608" cy="9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83" dirty="0"/>
              <a:t>Presença da Dep. Luisa Canziani e do Dep. Vitor Lippi na abertura.</a:t>
            </a:r>
          </a:p>
        </p:txBody>
      </p:sp>
      <p:pic>
        <p:nvPicPr>
          <p:cNvPr id="7" name="Imagem 6" descr="Word&#10;&#10;Descrição gerada automaticamente com confiança baixa">
            <a:extLst>
              <a:ext uri="{FF2B5EF4-FFF2-40B4-BE49-F238E27FC236}">
                <a16:creationId xmlns:a16="http://schemas.microsoft.com/office/drawing/2014/main" id="{9D6F3004-B97B-A94F-9E76-CDDCD98331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9" y="3742487"/>
            <a:ext cx="4713164" cy="35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8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E8D2ED30-18D4-76BE-A1D1-9007FBA4D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521487"/>
            <a:ext cx="8736187" cy="5815025"/>
          </a:xfrm>
        </p:spPr>
      </p:pic>
    </p:spTree>
    <p:extLst>
      <p:ext uri="{BB962C8B-B14F-4D97-AF65-F5344CB8AC3E}">
        <p14:creationId xmlns:p14="http://schemas.microsoft.com/office/powerpoint/2010/main" val="93744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1B8D6894-CFB2-487D-A670-3C27B2B3DECA}"/>
              </a:ext>
            </a:extLst>
          </p:cNvPr>
          <p:cNvSpPr/>
          <p:nvPr/>
        </p:nvSpPr>
        <p:spPr>
          <a:xfrm>
            <a:off x="12591393" y="0"/>
            <a:ext cx="951185" cy="1868214"/>
          </a:xfrm>
          <a:prstGeom prst="rect">
            <a:avLst/>
          </a:prstGeom>
          <a:solidFill>
            <a:srgbClr val="005786">
              <a:alpha val="85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</a:endParaRPr>
          </a:p>
        </p:txBody>
      </p:sp>
      <p:pic>
        <p:nvPicPr>
          <p:cNvPr id="3" name="Imagem 2" descr="Uma imagem contendo ao ar livre, azul, guarda-chuva, grande&#10;&#10;Descrição gerada automaticamente">
            <a:extLst>
              <a:ext uri="{FF2B5EF4-FFF2-40B4-BE49-F238E27FC236}">
                <a16:creationId xmlns:a16="http://schemas.microsoft.com/office/drawing/2014/main" id="{5A3F73D8-D03F-4C5D-AC92-0CB0CA6E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3AADFAE-63CD-4615-A405-B42747479658}"/>
              </a:ext>
            </a:extLst>
          </p:cNvPr>
          <p:cNvSpPr txBox="1"/>
          <p:nvPr/>
        </p:nvSpPr>
        <p:spPr>
          <a:xfrm>
            <a:off x="973581" y="1577101"/>
            <a:ext cx="7917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D80D5D04-1EF8-4989-936A-7C0D72506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26" y="3718632"/>
            <a:ext cx="483966" cy="483966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17092C2A-2F57-4037-BB35-FACA140C6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11" y="3687988"/>
            <a:ext cx="545254" cy="545254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5F74129E-608C-439F-B45A-A62CC0EF1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36" y="3732108"/>
            <a:ext cx="596787" cy="470490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1D3C2F16-BAD2-44F1-A938-D3BCBB83D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51" y="3558038"/>
            <a:ext cx="818630" cy="8186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23F8B5-6A63-70E6-BCD8-8081486C73AB}"/>
              </a:ext>
            </a:extLst>
          </p:cNvPr>
          <p:cNvSpPr txBox="1"/>
          <p:nvPr/>
        </p:nvSpPr>
        <p:spPr>
          <a:xfrm>
            <a:off x="973581" y="2414109"/>
            <a:ext cx="79172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 Godoy</a:t>
            </a:r>
          </a:p>
          <a:p>
            <a:pPr lvl="0" defTabSz="914378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378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godoy@abde.org.br</a:t>
            </a:r>
          </a:p>
        </p:txBody>
      </p:sp>
    </p:spTree>
    <p:extLst>
      <p:ext uri="{BB962C8B-B14F-4D97-AF65-F5344CB8AC3E}">
        <p14:creationId xmlns:p14="http://schemas.microsoft.com/office/powerpoint/2010/main" val="312958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D2A7A87-B00C-3BD8-5CA7-8580B39E1EF8}"/>
              </a:ext>
            </a:extLst>
          </p:cNvPr>
          <p:cNvSpPr/>
          <p:nvPr/>
        </p:nvSpPr>
        <p:spPr>
          <a:xfrm>
            <a:off x="678627" y="1130157"/>
            <a:ext cx="4476304" cy="6000108"/>
          </a:xfrm>
          <a:prstGeom prst="rect">
            <a:avLst/>
          </a:prstGeom>
          <a:solidFill>
            <a:srgbClr val="1882BB">
              <a:alpha val="8470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F8D0B5-5CC5-A396-AD74-9627F44D27C7}"/>
              </a:ext>
            </a:extLst>
          </p:cNvPr>
          <p:cNvSpPr txBox="1"/>
          <p:nvPr/>
        </p:nvSpPr>
        <p:spPr>
          <a:xfrm>
            <a:off x="437702" y="330985"/>
            <a:ext cx="850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FOMENTO (SNF)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B7DBBC-6732-2F75-1214-057FC7E010B8}"/>
              </a:ext>
            </a:extLst>
          </p:cNvPr>
          <p:cNvSpPr txBox="1"/>
          <p:nvPr/>
        </p:nvSpPr>
        <p:spPr>
          <a:xfrm>
            <a:off x="796390" y="1818033"/>
            <a:ext cx="4240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>
              <a:spcAft>
                <a:spcPts val="600"/>
              </a:spcAft>
              <a:buSzPct val="120000"/>
            </a:pPr>
            <a:r>
              <a:rPr 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SNF CONTA COM 34 INSTITUIÇÕES, DISTRIBUÍDOS ENTRE OS SEGUINTES GRUPOS: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CCFA83-465D-3E8C-45CC-E4D5604FDCEC}"/>
              </a:ext>
            </a:extLst>
          </p:cNvPr>
          <p:cNvSpPr txBox="1"/>
          <p:nvPr/>
        </p:nvSpPr>
        <p:spPr>
          <a:xfrm>
            <a:off x="1149681" y="3257644"/>
            <a:ext cx="40052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 Federais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 de Desenvolvimento Estaduais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Agências de Fomento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 Públicos, Comerciais e Estaduais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 Cooperativos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FINEP</a:t>
            </a:r>
          </a:p>
          <a:p>
            <a:pPr marL="357188" indent="-174625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SEBRAE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0A34D7-0815-7568-538F-247C70436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4723"/>
          <a:stretch/>
        </p:blipFill>
        <p:spPr>
          <a:xfrm>
            <a:off x="6055524" y="915760"/>
            <a:ext cx="6001512" cy="58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6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5C84628-EB38-5CE1-B97C-51E7C5EE7714}"/>
              </a:ext>
            </a:extLst>
          </p:cNvPr>
          <p:cNvGrpSpPr/>
          <p:nvPr/>
        </p:nvGrpSpPr>
        <p:grpSpPr>
          <a:xfrm>
            <a:off x="374941" y="1727816"/>
            <a:ext cx="2814846" cy="352552"/>
            <a:chOff x="374941" y="1727816"/>
            <a:chExt cx="2814846" cy="352552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C8EE907-2302-C59E-68E1-0A824F0F7FD7}"/>
                </a:ext>
              </a:extLst>
            </p:cNvPr>
            <p:cNvSpPr/>
            <p:nvPr/>
          </p:nvSpPr>
          <p:spPr>
            <a:xfrm>
              <a:off x="470991" y="1727816"/>
              <a:ext cx="2718796" cy="3525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8C606DC-98EA-D622-2F55-6B34004B3F5F}"/>
                </a:ext>
              </a:extLst>
            </p:cNvPr>
            <p:cNvSpPr/>
            <p:nvPr/>
          </p:nvSpPr>
          <p:spPr>
            <a:xfrm>
              <a:off x="374941" y="1727816"/>
              <a:ext cx="1063027" cy="3525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2461AB0-4FF7-45D6-F63E-4DC48F992EC1}"/>
              </a:ext>
            </a:extLst>
          </p:cNvPr>
          <p:cNvGrpSpPr/>
          <p:nvPr/>
        </p:nvGrpSpPr>
        <p:grpSpPr>
          <a:xfrm>
            <a:off x="351502" y="2829728"/>
            <a:ext cx="2814846" cy="352552"/>
            <a:chOff x="374941" y="1727816"/>
            <a:chExt cx="2814846" cy="352552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8C643CF-0FBF-3DC7-3B5D-81354282D5B2}"/>
                </a:ext>
              </a:extLst>
            </p:cNvPr>
            <p:cNvSpPr/>
            <p:nvPr/>
          </p:nvSpPr>
          <p:spPr>
            <a:xfrm>
              <a:off x="470991" y="1727816"/>
              <a:ext cx="2718796" cy="3525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E8EA7CE-3517-2649-D9C5-9E16B5F12ECA}"/>
                </a:ext>
              </a:extLst>
            </p:cNvPr>
            <p:cNvSpPr/>
            <p:nvPr/>
          </p:nvSpPr>
          <p:spPr>
            <a:xfrm>
              <a:off x="374941" y="1727816"/>
              <a:ext cx="2001774" cy="3525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25C4E49-B3E7-5A53-97FD-8D370CD5C0FF}"/>
              </a:ext>
            </a:extLst>
          </p:cNvPr>
          <p:cNvGrpSpPr/>
          <p:nvPr/>
        </p:nvGrpSpPr>
        <p:grpSpPr>
          <a:xfrm>
            <a:off x="351502" y="3914634"/>
            <a:ext cx="2814846" cy="352552"/>
            <a:chOff x="374941" y="1727816"/>
            <a:chExt cx="2814846" cy="352552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C17CE74-6606-AAC7-6935-63D6CC83ED47}"/>
                </a:ext>
              </a:extLst>
            </p:cNvPr>
            <p:cNvSpPr/>
            <p:nvPr/>
          </p:nvSpPr>
          <p:spPr>
            <a:xfrm>
              <a:off x="470991" y="1727816"/>
              <a:ext cx="2718796" cy="3525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64635C3-3932-9B36-658D-C7E93742D72E}"/>
                </a:ext>
              </a:extLst>
            </p:cNvPr>
            <p:cNvSpPr/>
            <p:nvPr/>
          </p:nvSpPr>
          <p:spPr>
            <a:xfrm>
              <a:off x="374941" y="1727816"/>
              <a:ext cx="2563700" cy="3525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99F2787-F1CE-BAA4-F961-1CAD09502646}"/>
              </a:ext>
            </a:extLst>
          </p:cNvPr>
          <p:cNvGrpSpPr/>
          <p:nvPr/>
        </p:nvGrpSpPr>
        <p:grpSpPr>
          <a:xfrm>
            <a:off x="351502" y="5006778"/>
            <a:ext cx="2814846" cy="352552"/>
            <a:chOff x="374941" y="1727816"/>
            <a:chExt cx="2814846" cy="352552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29451D0-7842-0322-8217-B0760B116F5A}"/>
                </a:ext>
              </a:extLst>
            </p:cNvPr>
            <p:cNvSpPr/>
            <p:nvPr/>
          </p:nvSpPr>
          <p:spPr>
            <a:xfrm>
              <a:off x="470991" y="1727816"/>
              <a:ext cx="2718796" cy="3525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5169270-BCFC-3C38-9726-7B04F293E3E9}"/>
                </a:ext>
              </a:extLst>
            </p:cNvPr>
            <p:cNvSpPr/>
            <p:nvPr/>
          </p:nvSpPr>
          <p:spPr>
            <a:xfrm>
              <a:off x="374941" y="1727816"/>
              <a:ext cx="2315903" cy="3525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C96B1DA-0CB8-079A-FD39-E37F3C90034D}"/>
              </a:ext>
            </a:extLst>
          </p:cNvPr>
          <p:cNvGrpSpPr/>
          <p:nvPr/>
        </p:nvGrpSpPr>
        <p:grpSpPr>
          <a:xfrm>
            <a:off x="345381" y="5987963"/>
            <a:ext cx="2814846" cy="352552"/>
            <a:chOff x="374941" y="1727816"/>
            <a:chExt cx="2814846" cy="352552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D939558-B907-CF11-0A4D-2BA7C8F39A98}"/>
                </a:ext>
              </a:extLst>
            </p:cNvPr>
            <p:cNvSpPr/>
            <p:nvPr/>
          </p:nvSpPr>
          <p:spPr>
            <a:xfrm>
              <a:off x="470991" y="1727816"/>
              <a:ext cx="2718796" cy="3525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6451496-B048-33B5-CEC0-F127D62C6820}"/>
                </a:ext>
              </a:extLst>
            </p:cNvPr>
            <p:cNvSpPr/>
            <p:nvPr/>
          </p:nvSpPr>
          <p:spPr>
            <a:xfrm>
              <a:off x="374941" y="1727816"/>
              <a:ext cx="2181251" cy="3525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682A93-E235-4447-08F6-3C5A43D4DF27}"/>
              </a:ext>
            </a:extLst>
          </p:cNvPr>
          <p:cNvSpPr txBox="1"/>
          <p:nvPr/>
        </p:nvSpPr>
        <p:spPr>
          <a:xfrm>
            <a:off x="4044986" y="1715388"/>
            <a:ext cx="591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carteira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do Sistema </a:t>
            </a:r>
            <a:r>
              <a:rPr lang="pt-BR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1412880-5A65-7C4E-2BD8-B0DA9E2B210E}"/>
              </a:ext>
            </a:extLst>
          </p:cNvPr>
          <p:cNvSpPr txBox="1"/>
          <p:nvPr/>
        </p:nvSpPr>
        <p:spPr>
          <a:xfrm>
            <a:off x="4054993" y="2782916"/>
            <a:ext cx="6994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participação no crédito com prazo superior a 3 anos.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B7583C-DC29-A040-791A-972F10F67A34}"/>
              </a:ext>
            </a:extLst>
          </p:cNvPr>
          <p:cNvSpPr txBox="1"/>
          <p:nvPr/>
        </p:nvSpPr>
        <p:spPr>
          <a:xfrm>
            <a:off x="4044986" y="3867076"/>
            <a:ext cx="648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participação no crédito para o setor público.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4807945-E2B1-8D7A-E71C-E4D063A75850}"/>
              </a:ext>
            </a:extLst>
          </p:cNvPr>
          <p:cNvSpPr txBox="1"/>
          <p:nvPr/>
        </p:nvSpPr>
        <p:spPr>
          <a:xfrm>
            <a:off x="297865" y="1394588"/>
            <a:ext cx="392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NA OFERTA DE CRÉDITO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840E30E-8528-8824-DB76-14C2C52117BC}"/>
              </a:ext>
            </a:extLst>
          </p:cNvPr>
          <p:cNvSpPr txBox="1"/>
          <p:nvPr/>
        </p:nvSpPr>
        <p:spPr>
          <a:xfrm>
            <a:off x="273344" y="2520814"/>
            <a:ext cx="4452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 DE LONGO PRAZO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72FFCDB-45F3-15F3-A3F1-BDA851FCFAF4}"/>
              </a:ext>
            </a:extLst>
          </p:cNvPr>
          <p:cNvSpPr txBox="1"/>
          <p:nvPr/>
        </p:nvSpPr>
        <p:spPr>
          <a:xfrm>
            <a:off x="273344" y="3605091"/>
            <a:ext cx="3807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SETOR PÚBLICO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A5DBAC3-4991-5A9A-3145-AED603680B99}"/>
              </a:ext>
            </a:extLst>
          </p:cNvPr>
          <p:cNvSpPr txBox="1"/>
          <p:nvPr/>
        </p:nvSpPr>
        <p:spPr>
          <a:xfrm>
            <a:off x="4063371" y="4947010"/>
            <a:ext cx="7474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participação do SNF para o investimento em infraestrutura.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E65FBB3-720B-127B-5F9B-67B1D986327F}"/>
              </a:ext>
            </a:extLst>
          </p:cNvPr>
          <p:cNvSpPr txBox="1"/>
          <p:nvPr/>
        </p:nvSpPr>
        <p:spPr>
          <a:xfrm>
            <a:off x="273344" y="4651337"/>
            <a:ext cx="3064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EM INFRAESTRUTURA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B60F056-0910-1605-A582-EC5245F748DF}"/>
              </a:ext>
            </a:extLst>
          </p:cNvPr>
          <p:cNvSpPr txBox="1"/>
          <p:nvPr/>
        </p:nvSpPr>
        <p:spPr>
          <a:xfrm>
            <a:off x="149778" y="229261"/>
            <a:ext cx="7223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FOMENTO RESPONDE..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0E87B52-1732-2743-8506-87CDD1EC06E3}"/>
              </a:ext>
            </a:extLst>
          </p:cNvPr>
          <p:cNvSpPr txBox="1"/>
          <p:nvPr/>
        </p:nvSpPr>
        <p:spPr>
          <a:xfrm>
            <a:off x="4051796" y="5977542"/>
            <a:ext cx="7474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participação do SNF para o crédito rural.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9C1DE47-4338-B6D9-5C73-E7FB9EE0C5F6}"/>
              </a:ext>
            </a:extLst>
          </p:cNvPr>
          <p:cNvSpPr txBox="1"/>
          <p:nvPr/>
        </p:nvSpPr>
        <p:spPr>
          <a:xfrm>
            <a:off x="261769" y="5657805"/>
            <a:ext cx="3064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 RURAL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A9D6BC-38AC-56EB-922E-A6B5112CE964}"/>
              </a:ext>
            </a:extLst>
          </p:cNvPr>
          <p:cNvSpPr/>
          <p:nvPr/>
        </p:nvSpPr>
        <p:spPr>
          <a:xfrm>
            <a:off x="3704009" y="3752479"/>
            <a:ext cx="136117" cy="619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E4DB08-FDFC-4AA2-90C7-25F0E517E24D}"/>
              </a:ext>
            </a:extLst>
          </p:cNvPr>
          <p:cNvSpPr txBox="1"/>
          <p:nvPr/>
        </p:nvSpPr>
        <p:spPr>
          <a:xfrm>
            <a:off x="3235037" y="1659187"/>
            <a:ext cx="8167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45%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3364CBF-A10D-C508-27AA-E4B0317F2F4A}"/>
              </a:ext>
            </a:extLst>
          </p:cNvPr>
          <p:cNvSpPr txBox="1"/>
          <p:nvPr/>
        </p:nvSpPr>
        <p:spPr>
          <a:xfrm>
            <a:off x="3235037" y="2789659"/>
            <a:ext cx="81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4CC5287-D108-563E-8F4F-E3FF7F795B56}"/>
              </a:ext>
            </a:extLst>
          </p:cNvPr>
          <p:cNvSpPr txBox="1"/>
          <p:nvPr/>
        </p:nvSpPr>
        <p:spPr>
          <a:xfrm>
            <a:off x="3235037" y="3854923"/>
            <a:ext cx="8167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93%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4FF9CD7-3C56-FF63-9580-B6E4286F4760}"/>
              </a:ext>
            </a:extLst>
          </p:cNvPr>
          <p:cNvSpPr txBox="1"/>
          <p:nvPr/>
        </p:nvSpPr>
        <p:spPr>
          <a:xfrm>
            <a:off x="3235037" y="4916232"/>
            <a:ext cx="81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150FB002-43B2-41C5-FE6D-1AA9533EA498}"/>
              </a:ext>
            </a:extLst>
          </p:cNvPr>
          <p:cNvSpPr txBox="1"/>
          <p:nvPr/>
        </p:nvSpPr>
        <p:spPr>
          <a:xfrm>
            <a:off x="3235037" y="5946764"/>
            <a:ext cx="8167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66%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86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7306E83E-CE23-4C3D-9BDC-F4187A8583CE}"/>
              </a:ext>
            </a:extLst>
          </p:cNvPr>
          <p:cNvSpPr/>
          <p:nvPr/>
        </p:nvSpPr>
        <p:spPr>
          <a:xfrm flipH="1">
            <a:off x="251613" y="7263209"/>
            <a:ext cx="756650" cy="707886"/>
          </a:xfrm>
          <a:prstGeom prst="rect">
            <a:avLst/>
          </a:prstGeom>
          <a:solidFill>
            <a:srgbClr val="1882BB">
              <a:alpha val="8470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6128CA1-42A7-4D9A-9A81-C2BFCF074682}"/>
              </a:ext>
            </a:extLst>
          </p:cNvPr>
          <p:cNvSpPr/>
          <p:nvPr/>
        </p:nvSpPr>
        <p:spPr>
          <a:xfrm flipH="1">
            <a:off x="1317790" y="7263207"/>
            <a:ext cx="681622" cy="707886"/>
          </a:xfrm>
          <a:prstGeom prst="rect">
            <a:avLst/>
          </a:prstGeom>
          <a:solidFill>
            <a:srgbClr val="1A8E84">
              <a:alpha val="85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B6EA87-0A4C-4222-A9BB-284EF2B5EF9B}"/>
              </a:ext>
            </a:extLst>
          </p:cNvPr>
          <p:cNvSpPr/>
          <p:nvPr/>
        </p:nvSpPr>
        <p:spPr>
          <a:xfrm flipH="1">
            <a:off x="2326423" y="7263207"/>
            <a:ext cx="681622" cy="707886"/>
          </a:xfrm>
          <a:prstGeom prst="rect">
            <a:avLst/>
          </a:prstGeom>
          <a:solidFill>
            <a:srgbClr val="0E3957">
              <a:alpha val="8470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B9CF6E-17C7-5B86-DB73-5015D77FEDDD}"/>
              </a:ext>
            </a:extLst>
          </p:cNvPr>
          <p:cNvSpPr txBox="1"/>
          <p:nvPr/>
        </p:nvSpPr>
        <p:spPr>
          <a:xfrm>
            <a:off x="251613" y="1089507"/>
            <a:ext cx="1168877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instituições financeiras de desenvolvimento possuem uma forte atuação no microcrédito, principalmente, por meio das agências de fomento.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SNF concedeu cerca de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R$ 19 bilhões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empreendedores tanto formais quanto informais, gerando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milhões de operações contratadas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Crédito Amazonas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Considerando o ano de 2022, as instituições financeiras de desenvolvimento foram responsáveis por cerca de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82% do valor concedido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por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88% dos contratos realizados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2023, foram contratados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R$ 10,8 bilhões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meio do SNF, o que corresponde a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milhões de contratos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realizados.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414490-2080-46F1-0A69-95A9BEE3A102}"/>
              </a:ext>
            </a:extLst>
          </p:cNvPr>
          <p:cNvSpPr txBox="1"/>
          <p:nvPr/>
        </p:nvSpPr>
        <p:spPr>
          <a:xfrm>
            <a:off x="149778" y="229261"/>
            <a:ext cx="722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 MICROCRÉDITO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7A041C-D50C-9AFF-14F1-BDC5EE9C023C}"/>
              </a:ext>
            </a:extLst>
          </p:cNvPr>
          <p:cNvSpPr txBox="1"/>
          <p:nvPr/>
        </p:nvSpPr>
        <p:spPr>
          <a:xfrm>
            <a:off x="251613" y="3515402"/>
            <a:ext cx="99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Nacional de Microcrédito Produtivo Orientado (PNMPO)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9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D911859-57F2-7EFA-154A-28FA445629C4}"/>
              </a:ext>
            </a:extLst>
          </p:cNvPr>
          <p:cNvSpPr txBox="1"/>
          <p:nvPr/>
        </p:nvSpPr>
        <p:spPr>
          <a:xfrm>
            <a:off x="251613" y="373372"/>
            <a:ext cx="826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8">
              <a:spcBef>
                <a:spcPct val="20000"/>
              </a:spcBef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TURISMO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06E83E-CE23-4C3D-9BDC-F4187A8583CE}"/>
              </a:ext>
            </a:extLst>
          </p:cNvPr>
          <p:cNvSpPr/>
          <p:nvPr/>
        </p:nvSpPr>
        <p:spPr>
          <a:xfrm flipH="1">
            <a:off x="251613" y="7263209"/>
            <a:ext cx="756650" cy="707886"/>
          </a:xfrm>
          <a:prstGeom prst="rect">
            <a:avLst/>
          </a:prstGeom>
          <a:solidFill>
            <a:srgbClr val="1882BB">
              <a:alpha val="8470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6128CA1-42A7-4D9A-9A81-C2BFCF074682}"/>
              </a:ext>
            </a:extLst>
          </p:cNvPr>
          <p:cNvSpPr/>
          <p:nvPr/>
        </p:nvSpPr>
        <p:spPr>
          <a:xfrm flipH="1">
            <a:off x="1317790" y="7263207"/>
            <a:ext cx="681622" cy="707886"/>
          </a:xfrm>
          <a:prstGeom prst="rect">
            <a:avLst/>
          </a:prstGeom>
          <a:solidFill>
            <a:srgbClr val="1A8E84">
              <a:alpha val="85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3B6EA87-0A4C-4222-A9BB-284EF2B5EF9B}"/>
              </a:ext>
            </a:extLst>
          </p:cNvPr>
          <p:cNvSpPr/>
          <p:nvPr/>
        </p:nvSpPr>
        <p:spPr>
          <a:xfrm flipH="1">
            <a:off x="2326423" y="7263207"/>
            <a:ext cx="681622" cy="707886"/>
          </a:xfrm>
          <a:prstGeom prst="rect">
            <a:avLst/>
          </a:prstGeom>
          <a:solidFill>
            <a:srgbClr val="0E3957">
              <a:alpha val="84706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E37320-16C6-2771-BD13-2E87F41E672A}"/>
              </a:ext>
            </a:extLst>
          </p:cNvPr>
          <p:cNvSpPr txBox="1"/>
          <p:nvPr/>
        </p:nvSpPr>
        <p:spPr>
          <a:xfrm>
            <a:off x="251612" y="1217260"/>
            <a:ext cx="11472301" cy="32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agentes financeiros do Fungetur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instituições do Sistema Nacional de Fomento, que vêm contribuído significativamente para o desempenho do fundo.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todo, foram realizadas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10.661 operações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gerando um total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R$ 3 bilhões em valor contratado de 2018 até 2023.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 destacar o apoio especial às micro, pequenas e médias empresas (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MPMEs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do setor de turismo. O equivalente 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R$ 1,9 bilhões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fundo foi direcionado a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projetos de pequenas empresas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representando cerca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60% do total dos recursos disponibilizados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62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EB4D7BB-D7C5-2201-DD53-6BFD05393AF0}"/>
              </a:ext>
            </a:extLst>
          </p:cNvPr>
          <p:cNvSpPr/>
          <p:nvPr/>
        </p:nvSpPr>
        <p:spPr>
          <a:xfrm>
            <a:off x="2760208" y="1032379"/>
            <a:ext cx="5354511" cy="79741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40F1E8C-7755-5B93-7784-DDF7EFF5C309}"/>
              </a:ext>
            </a:extLst>
          </p:cNvPr>
          <p:cNvSpPr txBox="1"/>
          <p:nvPr/>
        </p:nvSpPr>
        <p:spPr>
          <a:xfrm>
            <a:off x="1295780" y="477974"/>
            <a:ext cx="843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2800" dirty="0">
                <a:solidFill>
                  <a:srgbClr val="0A4C4C"/>
                </a:solidFill>
                <a:latin typeface="Bebas Neue Bold" panose="020B0606020202050201" charset="0"/>
                <a:ea typeface="+mj-ea"/>
                <a:cs typeface="+mj-cs"/>
              </a:rPr>
              <a:t>MAIS INOVAÇÃO BRASIL</a:t>
            </a:r>
            <a:endParaRPr lang="en-US" sz="2800" dirty="0">
              <a:solidFill>
                <a:srgbClr val="0A4C4C"/>
              </a:solidFill>
              <a:latin typeface="Bebas Neue Bold" panose="020B0606020202050201" charset="0"/>
              <a:ea typeface="+mj-ea"/>
              <a:cs typeface="+mj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A98DF46-6212-00B1-1D49-C1609677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92" y="1067766"/>
            <a:ext cx="1070880" cy="684295"/>
          </a:xfrm>
          <a:prstGeom prst="rect">
            <a:avLst/>
          </a:prstGeom>
        </p:spPr>
      </p:pic>
      <p:pic>
        <p:nvPicPr>
          <p:cNvPr id="20" name="Picture 4" descr="BNDES Logo – PNG e Vetor – Download de Logo">
            <a:extLst>
              <a:ext uri="{FF2B5EF4-FFF2-40B4-BE49-F238E27FC236}">
                <a16:creationId xmlns:a16="http://schemas.microsoft.com/office/drawing/2014/main" id="{9960E9F3-7FC0-8D4A-FB9D-91FF4293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31" y="1547716"/>
            <a:ext cx="928351" cy="1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arca Finep">
            <a:extLst>
              <a:ext uri="{FF2B5EF4-FFF2-40B4-BE49-F238E27FC236}">
                <a16:creationId xmlns:a16="http://schemas.microsoft.com/office/drawing/2014/main" id="{3D3A87C6-C793-FBCF-A3A6-72DDF2A96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5"/>
          <a:stretch/>
        </p:blipFill>
        <p:spPr bwMode="auto">
          <a:xfrm>
            <a:off x="6805051" y="1067295"/>
            <a:ext cx="977241" cy="4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FF9084-7868-DA55-4920-C220563FC1AA}"/>
              </a:ext>
            </a:extLst>
          </p:cNvPr>
          <p:cNvSpPr txBox="1"/>
          <p:nvPr/>
        </p:nvSpPr>
        <p:spPr>
          <a:xfrm>
            <a:off x="3973693" y="1125719"/>
            <a:ext cx="270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A4C4C"/>
                </a:solidFill>
                <a:latin typeface="Bahnschrift" panose="020B0502040204020203" pitchFamily="34" charset="0"/>
              </a:rPr>
              <a:t>R$ 66 bilhões em recursos para P,D&amp;I até 2026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A0B3E1C-58B6-3C93-7FD0-173E1216B5FD}"/>
              </a:ext>
            </a:extLst>
          </p:cNvPr>
          <p:cNvSpPr/>
          <p:nvPr/>
        </p:nvSpPr>
        <p:spPr>
          <a:xfrm>
            <a:off x="1110510" y="2663770"/>
            <a:ext cx="4282396" cy="1108800"/>
          </a:xfrm>
          <a:prstGeom prst="rect">
            <a:avLst/>
          </a:prstGeom>
          <a:solidFill>
            <a:srgbClr val="DE4F29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pt-BR" sz="1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8E71156-EDA0-8D56-379B-AE3646F11A45}"/>
              </a:ext>
            </a:extLst>
          </p:cNvPr>
          <p:cNvSpPr/>
          <p:nvPr/>
        </p:nvSpPr>
        <p:spPr>
          <a:xfrm>
            <a:off x="1117133" y="2661466"/>
            <a:ext cx="4282396" cy="307777"/>
          </a:xfrm>
          <a:prstGeom prst="rect">
            <a:avLst/>
          </a:prstGeom>
          <a:solidFill>
            <a:srgbClr val="DE4F29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pt-BR" sz="1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CDFF017-46DE-FA65-3204-6BF39A9A51B4}"/>
              </a:ext>
            </a:extLst>
          </p:cNvPr>
          <p:cNvSpPr/>
          <p:nvPr/>
        </p:nvSpPr>
        <p:spPr>
          <a:xfrm>
            <a:off x="5979758" y="2611337"/>
            <a:ext cx="4269922" cy="1184940"/>
          </a:xfrm>
          <a:prstGeom prst="rect">
            <a:avLst/>
          </a:prstGeom>
          <a:solidFill>
            <a:srgbClr val="007376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400" b="1" u="sng" dirty="0">
                <a:solidFill>
                  <a:schemeClr val="bg1"/>
                </a:solidFill>
                <a:latin typeface="Bahnschrift" panose="020B0502040204020203" pitchFamily="34" charset="0"/>
              </a:rPr>
              <a:t>Demais Condições</a:t>
            </a:r>
            <a:r>
              <a:rPr lang="pt-BR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Carência: Até 48 meses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Prazo Pagamento: Até 192 meses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Participação Finep: Até 100%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D1B9B096-DC91-0F85-902D-30A15931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46" y="2930195"/>
            <a:ext cx="604484" cy="386267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8035E120-BCB6-290E-AD8B-A587FB431B80}"/>
              </a:ext>
            </a:extLst>
          </p:cNvPr>
          <p:cNvSpPr txBox="1"/>
          <p:nvPr/>
        </p:nvSpPr>
        <p:spPr>
          <a:xfrm>
            <a:off x="1167846" y="2611337"/>
            <a:ext cx="35954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400" b="1" u="sng" dirty="0">
                <a:solidFill>
                  <a:schemeClr val="bg1"/>
                </a:solidFill>
                <a:latin typeface="Bahnschrift" panose="020B0502040204020203" pitchFamily="34" charset="0"/>
              </a:rPr>
              <a:t>Taxa</a:t>
            </a:r>
            <a:r>
              <a:rPr lang="pt-BR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A partir de TR + 2%* (projetos alinhados às prioridades CNDI)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A partir de TR + 2,8% (demais casos)</a:t>
            </a:r>
          </a:p>
        </p:txBody>
      </p:sp>
    </p:spTree>
    <p:extLst>
      <p:ext uri="{BB962C8B-B14F-4D97-AF65-F5344CB8AC3E}">
        <p14:creationId xmlns:p14="http://schemas.microsoft.com/office/powerpoint/2010/main" val="242354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698ABDE-DD4F-282A-C5D9-B3E567F78FE7}"/>
              </a:ext>
            </a:extLst>
          </p:cNvPr>
          <p:cNvSpPr/>
          <p:nvPr/>
        </p:nvSpPr>
        <p:spPr>
          <a:xfrm>
            <a:off x="808119" y="537029"/>
            <a:ext cx="9143998" cy="5148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pt-BR" sz="1600" b="1" dirty="0">
              <a:latin typeface="+mj-l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DFC147A-1CAC-6AD4-E96A-FF4566C8AB26}"/>
              </a:ext>
            </a:extLst>
          </p:cNvPr>
          <p:cNvSpPr txBox="1">
            <a:spLocks/>
          </p:cNvSpPr>
          <p:nvPr/>
        </p:nvSpPr>
        <p:spPr>
          <a:xfrm>
            <a:off x="1025613" y="615725"/>
            <a:ext cx="8632893" cy="74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ebas Neue Bold" panose="020B0606020202050201" charset="0"/>
              </a:rPr>
              <a:t>Atuação da FINEP na NIB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4E50"/>
              </a:solidFill>
              <a:effectLst/>
              <a:uLnTx/>
              <a:uFillTx/>
              <a:latin typeface="Bebas Neue Bold" panose="020B0606020202050201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F12077-D628-327A-8F07-E96EEAE8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329" y="5907905"/>
            <a:ext cx="1391355" cy="454319"/>
          </a:xfrm>
          <a:prstGeom prst="rect">
            <a:avLst/>
          </a:prstGeom>
        </p:spPr>
      </p:pic>
      <p:pic>
        <p:nvPicPr>
          <p:cNvPr id="5" name="Picture 2" descr="Marca Finep">
            <a:extLst>
              <a:ext uri="{FF2B5EF4-FFF2-40B4-BE49-F238E27FC236}">
                <a16:creationId xmlns:a16="http://schemas.microsoft.com/office/drawing/2014/main" id="{04A2B176-9C9A-D6D9-5B0D-814B66325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5"/>
          <a:stretch/>
        </p:blipFill>
        <p:spPr bwMode="auto">
          <a:xfrm>
            <a:off x="5389405" y="5909900"/>
            <a:ext cx="1051566" cy="4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rca Finep">
            <a:extLst>
              <a:ext uri="{FF2B5EF4-FFF2-40B4-BE49-F238E27FC236}">
                <a16:creationId xmlns:a16="http://schemas.microsoft.com/office/drawing/2014/main" id="{28D8CE7D-23AF-26E8-4108-F4F401467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5" r="33162"/>
          <a:stretch/>
        </p:blipFill>
        <p:spPr bwMode="auto">
          <a:xfrm>
            <a:off x="4265471" y="5955881"/>
            <a:ext cx="792849" cy="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rca Finep">
            <a:extLst>
              <a:ext uri="{FF2B5EF4-FFF2-40B4-BE49-F238E27FC236}">
                <a16:creationId xmlns:a16="http://schemas.microsoft.com/office/drawing/2014/main" id="{71708609-578C-FF10-4AC6-65512F8D5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8"/>
          <a:stretch/>
        </p:blipFill>
        <p:spPr bwMode="auto">
          <a:xfrm>
            <a:off x="3003898" y="5941488"/>
            <a:ext cx="926005" cy="4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913E90-969E-8E9B-9CA7-F3151B8EE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76" y="1358729"/>
            <a:ext cx="6354565" cy="46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743BE-5DA4-098D-2FF1-3EF7CFEFD59F}"/>
              </a:ext>
            </a:extLst>
          </p:cNvPr>
          <p:cNvSpPr txBox="1">
            <a:spLocks/>
          </p:cNvSpPr>
          <p:nvPr/>
        </p:nvSpPr>
        <p:spPr>
          <a:xfrm>
            <a:off x="880470" y="592291"/>
            <a:ext cx="8632893" cy="61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A4C4C"/>
                </a:solidFill>
                <a:effectLst/>
                <a:uLnTx/>
                <a:uFillTx/>
                <a:latin typeface="Bebas Neue Bold" panose="020B0606020202050201" charset="0"/>
              </a:rPr>
              <a:t>EVOLUÇÃO PRINCIPAIS NÚMEROS DA FINEP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4E50"/>
              </a:solidFill>
              <a:effectLst/>
              <a:uLnTx/>
              <a:uFillTx/>
              <a:latin typeface="Bebas Neue Bold" panose="020B0606020202050201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B6226FE-043C-0323-6AD1-99829B52F49E}"/>
              </a:ext>
            </a:extLst>
          </p:cNvPr>
          <p:cNvGrpSpPr/>
          <p:nvPr/>
        </p:nvGrpSpPr>
        <p:grpSpPr>
          <a:xfrm>
            <a:off x="756286" y="1529702"/>
            <a:ext cx="5358993" cy="4540227"/>
            <a:chOff x="756286" y="1529702"/>
            <a:chExt cx="4410652" cy="3736777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CC0326FE-EA12-B5FF-54C8-C7BD297498E2}"/>
                </a:ext>
              </a:extLst>
            </p:cNvPr>
            <p:cNvSpPr txBox="1"/>
            <p:nvPr/>
          </p:nvSpPr>
          <p:spPr>
            <a:xfrm>
              <a:off x="756286" y="1529702"/>
              <a:ext cx="44017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pt-BR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 panose="020B0502040204020203" pitchFamily="34" charset="0"/>
                </a:rPr>
                <a:t>Evolução volumes contratados – P,D&amp;I (R$ milhão)</a:t>
              </a:r>
            </a:p>
          </p:txBody>
        </p:sp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86D9C8F8-68A4-B5D0-83FA-3170CDA1DAA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6595047"/>
                </p:ext>
              </p:extLst>
            </p:nvPr>
          </p:nvGraphicFramePr>
          <p:xfrm>
            <a:off x="765234" y="1958801"/>
            <a:ext cx="4401704" cy="2940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73791CD0-D4DF-F29C-E94D-9D8AF990349C}"/>
                </a:ext>
              </a:extLst>
            </p:cNvPr>
            <p:cNvSpPr/>
            <p:nvPr/>
          </p:nvSpPr>
          <p:spPr>
            <a:xfrm rot="20081198">
              <a:off x="2649290" y="2698487"/>
              <a:ext cx="846406" cy="301865"/>
            </a:xfrm>
            <a:prstGeom prst="rightArrow">
              <a:avLst/>
            </a:prstGeom>
            <a:solidFill>
              <a:srgbClr val="0A4C4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BD5C791-182C-B418-87B2-A53871254749}"/>
                </a:ext>
              </a:extLst>
            </p:cNvPr>
            <p:cNvSpPr txBox="1"/>
            <p:nvPr/>
          </p:nvSpPr>
          <p:spPr>
            <a:xfrm rot="19927162">
              <a:off x="2342263" y="2450133"/>
              <a:ext cx="1109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pt-BR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 panose="020B0502040204020203" pitchFamily="34" charset="0"/>
                </a:rPr>
                <a:t>3,15x maior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754E69C-0555-1638-58E4-DDBCC565A766}"/>
                </a:ext>
              </a:extLst>
            </p:cNvPr>
            <p:cNvSpPr txBox="1"/>
            <p:nvPr/>
          </p:nvSpPr>
          <p:spPr>
            <a:xfrm>
              <a:off x="1295986" y="4958702"/>
              <a:ext cx="33070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pt-BR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 panose="020B0502040204020203" pitchFamily="34" charset="0"/>
                </a:rPr>
                <a:t>+ R$ 10,5 bilhões contratados em 2023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735729C-DACC-8859-CE63-178AF4E02EBA}"/>
              </a:ext>
            </a:extLst>
          </p:cNvPr>
          <p:cNvGrpSpPr/>
          <p:nvPr/>
        </p:nvGrpSpPr>
        <p:grpSpPr>
          <a:xfrm>
            <a:off x="6169194" y="1598166"/>
            <a:ext cx="5349453" cy="4478408"/>
            <a:chOff x="5260490" y="1588202"/>
            <a:chExt cx="4402800" cy="3685897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1CD45873-F3E2-DCD5-D051-21743B717BDF}"/>
                </a:ext>
              </a:extLst>
            </p:cNvPr>
            <p:cNvSpPr txBox="1"/>
            <p:nvPr/>
          </p:nvSpPr>
          <p:spPr>
            <a:xfrm>
              <a:off x="5622944" y="1588202"/>
              <a:ext cx="38288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pt-BR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 panose="020B0502040204020203" pitchFamily="34" charset="0"/>
                </a:rPr>
                <a:t>Evolução nº de projetos contratados – P,D&amp;I</a:t>
              </a:r>
            </a:p>
          </p:txBody>
        </p:sp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8690DB56-38CF-DFFF-4D1B-AB191EB0E09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6856153"/>
                </p:ext>
              </p:extLst>
            </p:nvPr>
          </p:nvGraphicFramePr>
          <p:xfrm>
            <a:off x="5260490" y="1958801"/>
            <a:ext cx="4402800" cy="2940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id="{035B2AE0-5CAF-131C-9A46-772787FA7282}"/>
                </a:ext>
              </a:extLst>
            </p:cNvPr>
            <p:cNvSpPr/>
            <p:nvPr/>
          </p:nvSpPr>
          <p:spPr>
            <a:xfrm rot="19931635">
              <a:off x="7075029" y="2639066"/>
              <a:ext cx="846406" cy="301865"/>
            </a:xfrm>
            <a:prstGeom prst="rightArrow">
              <a:avLst/>
            </a:prstGeom>
            <a:solidFill>
              <a:srgbClr val="0A4C4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05F6E9D7-A4CA-7FE5-9D25-FF56F299C859}"/>
                </a:ext>
              </a:extLst>
            </p:cNvPr>
            <p:cNvSpPr txBox="1"/>
            <p:nvPr/>
          </p:nvSpPr>
          <p:spPr>
            <a:xfrm rot="19843786">
              <a:off x="6775622" y="2395681"/>
              <a:ext cx="1109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pt-BR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 panose="020B0502040204020203" pitchFamily="34" charset="0"/>
                </a:rPr>
                <a:t>2,7x maior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FE419CA-32A9-D574-2950-A37AD769269A}"/>
                </a:ext>
              </a:extLst>
            </p:cNvPr>
            <p:cNvSpPr txBox="1"/>
            <p:nvPr/>
          </p:nvSpPr>
          <p:spPr>
            <a:xfrm>
              <a:off x="5921326" y="4966322"/>
              <a:ext cx="33070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pt-BR" sz="14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ahnschrift" panose="020B0502040204020203" pitchFamily="34" charset="0"/>
                </a:rPr>
                <a:t>+ 1680 projetos contratados em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7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140497"/>
            <a:ext cx="12192000" cy="688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7"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8612" y="972671"/>
            <a:ext cx="3936000" cy="5760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016" y="1724104"/>
            <a:ext cx="3784997" cy="1297275"/>
          </a:xfrm>
          <a:prstGeom prst="rect">
            <a:avLst/>
          </a:prstGeom>
          <a:gradFill>
            <a:gsLst>
              <a:gs pos="53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55"/>
            <a:r>
              <a:rPr lang="pt-BR" sz="1500" dirty="0">
                <a:solidFill>
                  <a:prstClr val="black"/>
                </a:solidFill>
                <a:latin typeface="Bahnschrift" panose="020B0502040204020203" pitchFamily="34" charset="0"/>
              </a:rPr>
              <a:t>Desenvolvimento de rota tecnológica a seco de concentração do minério fosfato e dos derivados de Cálcio e Magnésio para produção de fertilizantes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07141" y="5923048"/>
            <a:ext cx="1350033" cy="50034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pt-BR" sz="240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6173966-7CEC-4752-8D40-EA55AD90EEDE}"/>
              </a:ext>
            </a:extLst>
          </p:cNvPr>
          <p:cNvSpPr/>
          <p:nvPr/>
        </p:nvSpPr>
        <p:spPr>
          <a:xfrm>
            <a:off x="2438831" y="5983173"/>
            <a:ext cx="1349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55">
              <a:spcBef>
                <a:spcPts val="800"/>
              </a:spcBef>
              <a:defRPr/>
            </a:pPr>
            <a:r>
              <a:rPr lang="pt-BR" sz="1600" b="1" dirty="0">
                <a:solidFill>
                  <a:prstClr val="white"/>
                </a:solidFill>
                <a:latin typeface="Bahnschrift" panose="020B0502040204020203" pitchFamily="34" charset="0"/>
              </a:rPr>
              <a:t>R$ 334 MM</a:t>
            </a:r>
          </a:p>
        </p:txBody>
      </p:sp>
      <p:sp>
        <p:nvSpPr>
          <p:cNvPr id="13" name="Retângulo 3"/>
          <p:cNvSpPr>
            <a:spLocks noChangeArrowheads="1"/>
          </p:cNvSpPr>
          <p:nvPr/>
        </p:nvSpPr>
        <p:spPr bwMode="auto">
          <a:xfrm>
            <a:off x="2550057" y="5579902"/>
            <a:ext cx="1173719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09555" eaLnBrk="1" hangingPunct="1">
              <a:defRPr/>
            </a:pPr>
            <a:r>
              <a:rPr lang="en-US" altLang="pt-BR" sz="1467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Apoio</a:t>
            </a:r>
            <a:r>
              <a:rPr lang="en-US" altLang="pt-BR" sz="1467" b="1" dirty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en-US" altLang="pt-BR" sz="1467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Finep</a:t>
            </a:r>
            <a:endParaRPr lang="pt-BR" altLang="pt-BR" sz="1467" b="1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4141387" y="957504"/>
            <a:ext cx="3936000" cy="57600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4221792" y="1698056"/>
            <a:ext cx="3784997" cy="1297275"/>
          </a:xfrm>
          <a:prstGeom prst="rect">
            <a:avLst/>
          </a:prstGeom>
          <a:gradFill>
            <a:gsLst>
              <a:gs pos="536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555">
              <a:defRPr/>
            </a:pPr>
            <a:r>
              <a:rPr lang="pt-BR" sz="1600" dirty="0">
                <a:solidFill>
                  <a:prstClr val="black"/>
                </a:solidFill>
                <a:latin typeface="Bahnschrift" panose="020B0502040204020203" pitchFamily="34" charset="0"/>
              </a:rPr>
              <a:t>Desenvolvimento de sistema de cultivo a partir do uso de sementes sintéticas e de novas variedades de cana resistes a insetos e herbicidas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4209936" y="1020187"/>
            <a:ext cx="3847653" cy="679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55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sz="1867" b="1" dirty="0">
                <a:solidFill>
                  <a:srgbClr val="005051"/>
                </a:solidFill>
                <a:latin typeface="Bahnschrift" panose="020B0502040204020203" pitchFamily="34" charset="0"/>
              </a:rPr>
              <a:t>Sementes sintéticas para cana-de-açúcar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9E29530-7362-D2E0-560C-AFE237952523}"/>
              </a:ext>
            </a:extLst>
          </p:cNvPr>
          <p:cNvSpPr/>
          <p:nvPr/>
        </p:nvSpPr>
        <p:spPr>
          <a:xfrm>
            <a:off x="102388" y="1016560"/>
            <a:ext cx="3847653" cy="37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55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sz="1867" b="1" dirty="0">
                <a:solidFill>
                  <a:srgbClr val="005051"/>
                </a:solidFill>
                <a:latin typeface="Bahnschrift" panose="020B0502040204020203" pitchFamily="34" charset="0"/>
              </a:rPr>
              <a:t>Produção de fertilizantes na Bahia</a:t>
            </a:r>
          </a:p>
        </p:txBody>
      </p:sp>
      <p:pic>
        <p:nvPicPr>
          <p:cNvPr id="22532" name="Picture 4" descr="Revolução à vista no plantio de cana | Agronegócios | Valor Econômico">
            <a:extLst>
              <a:ext uri="{FF2B5EF4-FFF2-40B4-BE49-F238E27FC236}">
                <a16:creationId xmlns:a16="http://schemas.microsoft.com/office/drawing/2014/main" id="{6C130869-FFDF-70DA-1C91-5A47A6E4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97" y="3185103"/>
            <a:ext cx="2789464" cy="24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TC - Centro de Tecnologia Canavieira">
            <a:extLst>
              <a:ext uri="{FF2B5EF4-FFF2-40B4-BE49-F238E27FC236}">
                <a16:creationId xmlns:a16="http://schemas.microsoft.com/office/drawing/2014/main" id="{73736732-E4EE-8FC5-8B67-3252F0B8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06" y="5812429"/>
            <a:ext cx="1125273" cy="6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8F58F0E-10EC-A127-1858-DA9AB4A855AE}"/>
              </a:ext>
            </a:extLst>
          </p:cNvPr>
          <p:cNvSpPr/>
          <p:nvPr/>
        </p:nvSpPr>
        <p:spPr>
          <a:xfrm>
            <a:off x="6607433" y="5919419"/>
            <a:ext cx="1350033" cy="500344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pt-BR" sz="2400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27BA2CD-F065-46BE-3DDD-F698C8D14F9D}"/>
              </a:ext>
            </a:extLst>
          </p:cNvPr>
          <p:cNvSpPr/>
          <p:nvPr/>
        </p:nvSpPr>
        <p:spPr>
          <a:xfrm>
            <a:off x="6539123" y="5979543"/>
            <a:ext cx="1349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55">
              <a:spcBef>
                <a:spcPts val="800"/>
              </a:spcBef>
              <a:defRPr/>
            </a:pPr>
            <a:r>
              <a:rPr lang="pt-BR" sz="1600" b="1" dirty="0">
                <a:solidFill>
                  <a:prstClr val="white"/>
                </a:solidFill>
                <a:latin typeface="Bahnschrift" panose="020B0502040204020203" pitchFamily="34" charset="0"/>
              </a:rPr>
              <a:t>R$ 180 MM</a:t>
            </a:r>
          </a:p>
        </p:txBody>
      </p:sp>
      <p:sp>
        <p:nvSpPr>
          <p:cNvPr id="9" name="Retângulo 3">
            <a:extLst>
              <a:ext uri="{FF2B5EF4-FFF2-40B4-BE49-F238E27FC236}">
                <a16:creationId xmlns:a16="http://schemas.microsoft.com/office/drawing/2014/main" id="{D17AC65E-EFA7-9405-EDC1-7D3E58E9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349" y="5576272"/>
            <a:ext cx="1173719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609555" eaLnBrk="1" hangingPunct="1">
              <a:defRPr/>
            </a:pPr>
            <a:r>
              <a:rPr lang="en-US" altLang="pt-BR" sz="1467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Apoio</a:t>
            </a:r>
            <a:r>
              <a:rPr lang="en-US" altLang="pt-BR" sz="1467" b="1" dirty="0">
                <a:solidFill>
                  <a:prstClr val="black"/>
                </a:solidFill>
                <a:latin typeface="Bahnschrift" panose="020B0502040204020203" pitchFamily="34" charset="0"/>
              </a:rPr>
              <a:t> </a:t>
            </a:r>
            <a:r>
              <a:rPr lang="en-US" altLang="pt-BR" sz="1467" b="1" dirty="0" err="1">
                <a:solidFill>
                  <a:prstClr val="black"/>
                </a:solidFill>
                <a:latin typeface="Bahnschrift" panose="020B0502040204020203" pitchFamily="34" charset="0"/>
              </a:rPr>
              <a:t>Finep</a:t>
            </a:r>
            <a:endParaRPr lang="pt-BR" altLang="pt-BR" sz="1467" b="1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D00D35D-9766-D3B9-072C-4F6FF64E7C46}"/>
              </a:ext>
            </a:extLst>
          </p:cNvPr>
          <p:cNvSpPr/>
          <p:nvPr/>
        </p:nvSpPr>
        <p:spPr>
          <a:xfrm>
            <a:off x="10617644" y="5988254"/>
            <a:ext cx="1349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55">
              <a:spcBef>
                <a:spcPts val="800"/>
              </a:spcBef>
              <a:defRPr/>
            </a:pPr>
            <a:r>
              <a:rPr lang="pt-BR" sz="1600" b="1" dirty="0">
                <a:solidFill>
                  <a:prstClr val="white"/>
                </a:solidFill>
                <a:latin typeface="Bahnschrift" panose="020B0502040204020203" pitchFamily="34" charset="0"/>
              </a:rPr>
              <a:t>R$ 180 MM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754A5F0-EEFE-FDF6-588F-B5CF4D171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99" y="3164141"/>
            <a:ext cx="3282175" cy="222411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C510BBE-D57A-5F13-8C33-6266E744F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38" y="5773119"/>
            <a:ext cx="1349037" cy="721461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015E0F4-C173-1C80-44B1-03A2E3C917B3}"/>
              </a:ext>
            </a:extLst>
          </p:cNvPr>
          <p:cNvGrpSpPr/>
          <p:nvPr/>
        </p:nvGrpSpPr>
        <p:grpSpPr>
          <a:xfrm>
            <a:off x="8201133" y="949662"/>
            <a:ext cx="3936001" cy="5760000"/>
            <a:chOff x="4131444" y="960533"/>
            <a:chExt cx="3936000" cy="5760000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9C922C77-C72B-64AF-2113-250056E0001D}"/>
                </a:ext>
              </a:extLst>
            </p:cNvPr>
            <p:cNvSpPr/>
            <p:nvPr/>
          </p:nvSpPr>
          <p:spPr>
            <a:xfrm>
              <a:off x="4131444" y="960533"/>
              <a:ext cx="3936000" cy="57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55">
                <a:defRPr/>
              </a:pPr>
              <a:endParaRPr lang="pt-BR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E77669EE-0182-DB2F-E60E-C5EE1C68966D}"/>
                </a:ext>
              </a:extLst>
            </p:cNvPr>
            <p:cNvSpPr/>
            <p:nvPr/>
          </p:nvSpPr>
          <p:spPr>
            <a:xfrm>
              <a:off x="4211848" y="1693995"/>
              <a:ext cx="3784997" cy="1297273"/>
            </a:xfrm>
            <a:prstGeom prst="rect">
              <a:avLst/>
            </a:prstGeom>
            <a:gradFill>
              <a:gsLst>
                <a:gs pos="536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9555" fontAlgn="b">
                <a:defRPr/>
              </a:pPr>
              <a:r>
                <a:rPr lang="pt-BR" sz="1600" dirty="0">
                  <a:solidFill>
                    <a:prstClr val="black"/>
                  </a:solidFill>
                  <a:latin typeface="Bahnschrift" panose="020B0502040204020203" pitchFamily="34" charset="0"/>
                </a:rPr>
                <a:t>Hidrogênio renovável a partir da reforma a seco do biogás proveniente do tratamento de esgoto doméstico como energético para </a:t>
              </a:r>
              <a:r>
                <a:rPr lang="pt-BR" sz="1600" dirty="0" err="1">
                  <a:solidFill>
                    <a:prstClr val="black"/>
                  </a:solidFill>
                  <a:latin typeface="Bahnschrift" panose="020B0502040204020203" pitchFamily="34" charset="0"/>
                </a:rPr>
                <a:t>eletromobilidade</a:t>
              </a:r>
              <a:endParaRPr lang="pt-BR" sz="1600" dirty="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35BD1A7D-BB55-033E-A88A-627F61663C70}"/>
                </a:ext>
              </a:extLst>
            </p:cNvPr>
            <p:cNvSpPr/>
            <p:nvPr/>
          </p:nvSpPr>
          <p:spPr>
            <a:xfrm>
              <a:off x="4199992" y="1023332"/>
              <a:ext cx="3847653" cy="679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55">
                <a:lnSpc>
                  <a:spcPct val="107000"/>
                </a:lnSpc>
                <a:spcAft>
                  <a:spcPts val="1067"/>
                </a:spcAft>
                <a:defRPr/>
              </a:pPr>
              <a:r>
                <a:rPr lang="pt-BR" altLang="pt-BR" sz="1867" b="1" dirty="0">
                  <a:solidFill>
                    <a:srgbClr val="005051"/>
                  </a:solidFill>
                  <a:latin typeface="Bahnschrift" panose="020B0502040204020203" pitchFamily="34" charset="0"/>
                </a:rPr>
                <a:t>Produção de Hidrogênio a partir do biogás</a:t>
              </a:r>
            </a:p>
          </p:txBody>
        </p:sp>
        <p:pic>
          <p:nvPicPr>
            <p:cNvPr id="27" name="Picture 20" descr="Home">
              <a:extLst>
                <a:ext uri="{FF2B5EF4-FFF2-40B4-BE49-F238E27FC236}">
                  <a16:creationId xmlns:a16="http://schemas.microsoft.com/office/drawing/2014/main" id="{FAAFEB8B-4899-ED75-A5CF-378DC2FF9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017" y="6071408"/>
              <a:ext cx="993631" cy="26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Manual de marca UFPR (SUCOM) – Universidade Federal do Paraná">
              <a:extLst>
                <a:ext uri="{FF2B5EF4-FFF2-40B4-BE49-F238E27FC236}">
                  <a16:creationId xmlns:a16="http://schemas.microsoft.com/office/drawing/2014/main" id="{BBA0F2C0-F7A0-1AFE-BC31-A9CB55373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365" y="5822241"/>
              <a:ext cx="1004295" cy="67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>
              <a:extLst>
                <a:ext uri="{FF2B5EF4-FFF2-40B4-BE49-F238E27FC236}">
                  <a16:creationId xmlns:a16="http://schemas.microsoft.com/office/drawing/2014/main" id="{ADBA3BA8-55A1-908E-318B-219E808E2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686" y="5451013"/>
              <a:ext cx="1361580" cy="32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Adriano Pires | Hidrogênio e biogás são as novidades no mercado das  renováveis">
              <a:extLst>
                <a:ext uri="{FF2B5EF4-FFF2-40B4-BE49-F238E27FC236}">
                  <a16:creationId xmlns:a16="http://schemas.microsoft.com/office/drawing/2014/main" id="{499F95BF-00D8-06D4-974A-22A3A1DB4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284" y="3137918"/>
              <a:ext cx="3774680" cy="2123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59F8CAA4-FABC-C0A3-C87D-99A82F20032F}"/>
                </a:ext>
              </a:extLst>
            </p:cNvPr>
            <p:cNvSpPr/>
            <p:nvPr/>
          </p:nvSpPr>
          <p:spPr>
            <a:xfrm>
              <a:off x="6629848" y="5909724"/>
              <a:ext cx="1350033" cy="500344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55">
                <a:defRPr/>
              </a:pPr>
              <a:endParaRPr lang="pt-BR" sz="2400">
                <a:solidFill>
                  <a:prstClr val="white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E23E5139-7D43-6900-E76B-5D30210888DA}"/>
                </a:ext>
              </a:extLst>
            </p:cNvPr>
            <p:cNvSpPr/>
            <p:nvPr/>
          </p:nvSpPr>
          <p:spPr>
            <a:xfrm>
              <a:off x="6561539" y="5969848"/>
              <a:ext cx="13490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55">
                <a:spcBef>
                  <a:spcPts val="800"/>
                </a:spcBef>
                <a:defRPr/>
              </a:pPr>
              <a:r>
                <a:rPr lang="pt-BR" sz="1600" b="1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R$ 6,3 MM</a:t>
              </a:r>
            </a:p>
          </p:txBody>
        </p:sp>
        <p:sp>
          <p:nvSpPr>
            <p:cNvPr id="33" name="Retângulo 3">
              <a:extLst>
                <a:ext uri="{FF2B5EF4-FFF2-40B4-BE49-F238E27FC236}">
                  <a16:creationId xmlns:a16="http://schemas.microsoft.com/office/drawing/2014/main" id="{BB3987F6-C2BD-304D-A8E8-8C850F800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763" y="5566579"/>
              <a:ext cx="1173719" cy="3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defTabSz="609555" eaLnBrk="1" hangingPunct="1">
                <a:defRPr/>
              </a:pPr>
              <a:r>
                <a:rPr lang="en-US" altLang="pt-BR" sz="1467" b="1" dirty="0" err="1">
                  <a:solidFill>
                    <a:prstClr val="black"/>
                  </a:solidFill>
                  <a:latin typeface="Bahnschrift" panose="020B0502040204020203" pitchFamily="34" charset="0"/>
                </a:rPr>
                <a:t>Apoio</a:t>
              </a:r>
              <a:r>
                <a:rPr lang="en-US" altLang="pt-BR" sz="1467" b="1" dirty="0">
                  <a:solidFill>
                    <a:prstClr val="black"/>
                  </a:solidFill>
                  <a:latin typeface="Bahnschrift" panose="020B0502040204020203" pitchFamily="34" charset="0"/>
                </a:rPr>
                <a:t> </a:t>
              </a:r>
              <a:r>
                <a:rPr lang="en-US" altLang="pt-BR" sz="1467" b="1" dirty="0" err="1">
                  <a:solidFill>
                    <a:prstClr val="black"/>
                  </a:solidFill>
                  <a:latin typeface="Bahnschrift" panose="020B0502040204020203" pitchFamily="34" charset="0"/>
                </a:rPr>
                <a:t>Finep</a:t>
              </a:r>
              <a:endParaRPr lang="pt-BR" altLang="pt-BR" sz="1467" b="1" dirty="0">
                <a:solidFill>
                  <a:prstClr val="black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C6499F3F-820F-8FC5-CB72-ACD75D35A6C1}"/>
              </a:ext>
            </a:extLst>
          </p:cNvPr>
          <p:cNvSpPr/>
          <p:nvPr/>
        </p:nvSpPr>
        <p:spPr>
          <a:xfrm>
            <a:off x="2686695" y="6422265"/>
            <a:ext cx="1348580" cy="272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altLang="pt-BR" sz="1200" b="1" dirty="0">
                <a:solidFill>
                  <a:srgbClr val="005051"/>
                </a:solidFill>
                <a:latin typeface="Bahnschrift" panose="020B0502040204020203" pitchFamily="34" charset="0"/>
              </a:rPr>
              <a:t>Reembolsável</a:t>
            </a:r>
            <a:endParaRPr lang="pt-BR" sz="1200" b="1" dirty="0">
              <a:solidFill>
                <a:srgbClr val="005051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6CB4301-309F-96FE-8130-359EEC2A0A4C}"/>
              </a:ext>
            </a:extLst>
          </p:cNvPr>
          <p:cNvSpPr/>
          <p:nvPr/>
        </p:nvSpPr>
        <p:spPr>
          <a:xfrm>
            <a:off x="6743441" y="6394193"/>
            <a:ext cx="1348580" cy="272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altLang="pt-BR" sz="1200" b="1" dirty="0">
                <a:solidFill>
                  <a:srgbClr val="005051"/>
                </a:solidFill>
                <a:latin typeface="Bahnschrift" panose="020B0502040204020203" pitchFamily="34" charset="0"/>
              </a:rPr>
              <a:t>Reembolsável</a:t>
            </a:r>
            <a:endParaRPr lang="pt-BR" sz="1200" b="1" dirty="0">
              <a:solidFill>
                <a:srgbClr val="005051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46A38D0-21F1-F268-60EB-2179F97D69B5}"/>
              </a:ext>
            </a:extLst>
          </p:cNvPr>
          <p:cNvSpPr/>
          <p:nvPr/>
        </p:nvSpPr>
        <p:spPr>
          <a:xfrm>
            <a:off x="10891674" y="6381913"/>
            <a:ext cx="1013207" cy="272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lnSpc>
                <a:spcPct val="107000"/>
              </a:lnSpc>
              <a:spcAft>
                <a:spcPts val="1067"/>
              </a:spcAft>
              <a:defRPr/>
            </a:pPr>
            <a:r>
              <a:rPr lang="pt-BR" altLang="pt-BR" sz="1200" b="1" dirty="0">
                <a:solidFill>
                  <a:srgbClr val="005051"/>
                </a:solidFill>
                <a:latin typeface="Bahnschrift" panose="020B0502040204020203" pitchFamily="34" charset="0"/>
              </a:rPr>
              <a:t>Subvenção</a:t>
            </a:r>
            <a:endParaRPr lang="pt-BR" sz="1200" b="1" dirty="0">
              <a:solidFill>
                <a:srgbClr val="005051"/>
              </a:solidFill>
              <a:latin typeface="Bahnschrift" panose="020B0502040204020203" pitchFamily="34" charset="0"/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5D7144DF-7354-0BB7-E310-8D1ED656FF69}"/>
              </a:ext>
            </a:extLst>
          </p:cNvPr>
          <p:cNvSpPr txBox="1">
            <a:spLocks/>
          </p:cNvSpPr>
          <p:nvPr/>
        </p:nvSpPr>
        <p:spPr>
          <a:xfrm>
            <a:off x="303103" y="159700"/>
            <a:ext cx="11510524" cy="55920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sz="3733" dirty="0">
                <a:solidFill>
                  <a:srgbClr val="0A504E"/>
                </a:solidFill>
                <a:latin typeface="Bebas Neue Bold" panose="020B0606020202050201" charset="0"/>
              </a:rPr>
              <a:t>EXEMPLOS DE PROJETOS APOIADOS</a:t>
            </a:r>
          </a:p>
        </p:txBody>
      </p:sp>
    </p:spTree>
    <p:extLst>
      <p:ext uri="{BB962C8B-B14F-4D97-AF65-F5344CB8AC3E}">
        <p14:creationId xmlns:p14="http://schemas.microsoft.com/office/powerpoint/2010/main" val="3351475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ADB3A464AE14AAB5C24ABE127450C" ma:contentTypeVersion="17" ma:contentTypeDescription="Create a new document." ma:contentTypeScope="" ma:versionID="d15155d9d5790eaf13a84cd226275d39">
  <xsd:schema xmlns:xsd="http://www.w3.org/2001/XMLSchema" xmlns:xs="http://www.w3.org/2001/XMLSchema" xmlns:p="http://schemas.microsoft.com/office/2006/metadata/properties" xmlns:ns2="6fef949c-8a9e-4693-a3c1-3cb71427853c" xmlns:ns3="b80ae10a-7ae2-4002-8e9c-4d22338606fe" targetNamespace="http://schemas.microsoft.com/office/2006/metadata/properties" ma:root="true" ma:fieldsID="a5be0a235a8885c1be09ef28f9a8557c" ns2:_="" ns3:_="">
    <xsd:import namespace="6fef949c-8a9e-4693-a3c1-3cb71427853c"/>
    <xsd:import namespace="b80ae10a-7ae2-4002-8e9c-4d22338606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f949c-8a9e-4693-a3c1-3cb714278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9816aac-d64f-40f5-9dc1-cab6dc835a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ae10a-7ae2-4002-8e9c-4d22338606f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5ed57e-5ccd-4fd9-80bb-5a44e8510c0d}" ma:internalName="TaxCatchAll" ma:showField="CatchAllData" ma:web="b80ae10a-7ae2-4002-8e9c-4d2233860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ef949c-8a9e-4693-a3c1-3cb71427853c">
      <Terms xmlns="http://schemas.microsoft.com/office/infopath/2007/PartnerControls"/>
    </lcf76f155ced4ddcb4097134ff3c332f>
    <TaxCatchAll xmlns="b80ae10a-7ae2-4002-8e9c-4d22338606fe" xsi:nil="true"/>
    <MediaLengthInSeconds xmlns="6fef949c-8a9e-4693-a3c1-3cb71427853c" xsi:nil="true"/>
  </documentManagement>
</p:properties>
</file>

<file path=customXml/itemProps1.xml><?xml version="1.0" encoding="utf-8"?>
<ds:datastoreItem xmlns:ds="http://schemas.openxmlformats.org/officeDocument/2006/customXml" ds:itemID="{A3FFBF62-25A6-4FF7-A51D-5DEAA4C472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D4F42B-6613-420D-BA50-21D584663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f949c-8a9e-4693-a3c1-3cb71427853c"/>
    <ds:schemaRef ds:uri="b80ae10a-7ae2-4002-8e9c-4d2233860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57A05-7778-4FB7-80A1-0B29DE19E823}">
  <ds:schemaRefs>
    <ds:schemaRef ds:uri="04654968-c2d8-4766-9067-8673d70cf05d"/>
    <ds:schemaRef ds:uri="6fef949c-8a9e-4693-a3c1-3cb71427853c"/>
    <ds:schemaRef ds:uri="abcada81-a29d-4c94-ba4e-9f0f81c7ee25"/>
    <ds:schemaRef ds:uri="b80ae10a-7ae2-4002-8e9c-4d22338606f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917</Words>
  <Application>Microsoft Office PowerPoint</Application>
  <PresentationFormat>Widescreen</PresentationFormat>
  <Paragraphs>129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Bahnschrift</vt:lpstr>
      <vt:lpstr>Bebas Neue Bold</vt:lpstr>
      <vt:lpstr>Calibri</vt:lpstr>
      <vt:lpstr>Calibri Light</vt:lpstr>
      <vt:lpstr>Cambria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ABDE</dc:creator>
  <cp:lastModifiedBy>André Godoy</cp:lastModifiedBy>
  <cp:revision>19</cp:revision>
  <dcterms:created xsi:type="dcterms:W3CDTF">2021-05-14T18:42:15Z</dcterms:created>
  <dcterms:modified xsi:type="dcterms:W3CDTF">2024-04-16T10:02:32Z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0x0101003AFADB3A464AE14AAB5C24ABE127450C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