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0" r:id="rId2"/>
    <p:sldId id="258" r:id="rId3"/>
    <p:sldId id="275" r:id="rId4"/>
    <p:sldId id="276" r:id="rId5"/>
    <p:sldId id="277" r:id="rId6"/>
    <p:sldId id="278" r:id="rId7"/>
    <p:sldId id="279" r:id="rId8"/>
    <p:sldId id="280" r:id="rId9"/>
    <p:sldId id="272" r:id="rId10"/>
    <p:sldId id="257" r:id="rId11"/>
    <p:sldId id="259" r:id="rId12"/>
    <p:sldId id="261" r:id="rId13"/>
    <p:sldId id="262" r:id="rId14"/>
    <p:sldId id="268" r:id="rId15"/>
    <p:sldId id="269" r:id="rId16"/>
    <p:sldId id="273" r:id="rId17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A7F3FC-3F89-459D-ACA0-BAE07253F914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AF5371-68A5-4FE9-BAC8-ABD3408E32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6978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D2C72-5B69-46F1-AFBB-28109E081DFA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6C603-5330-4CA1-8A61-A7658ADCB1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2175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6C603-5330-4CA1-8A61-A7658ADCB1AA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52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6C603-5330-4CA1-8A61-A7658ADCB1AA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52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6C603-5330-4CA1-8A61-A7658ADCB1AA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9535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6C603-5330-4CA1-8A61-A7658ADCB1AA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2018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6C603-5330-4CA1-8A61-A7658ADCB1AA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2938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6C603-5330-4CA1-8A61-A7658ADCB1AA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7835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6C603-5330-4CA1-8A61-A7658ADCB1AA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8776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C5B8-B6AE-4E37-85AF-4F960F4B7EA1}" type="datetime1">
              <a:rPr lang="pt-BR" smtClean="0"/>
              <a:t>10/12/2015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7F0F-08BA-4D30-8520-2D00F48B2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4844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AF1B-56AF-4044-83FF-229E57A8B640}" type="datetime1">
              <a:rPr lang="pt-BR" smtClean="0"/>
              <a:t>10/12/2015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7F0F-08BA-4D30-8520-2D00F48B2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817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D530-1940-4FAC-BDD5-C2F802DCAC65}" type="datetime1">
              <a:rPr lang="pt-BR" smtClean="0"/>
              <a:t>10/12/2015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7F0F-08BA-4D30-8520-2D00F48B2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98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85E2E-D88B-49C2-B0A8-3C9F941512D2}" type="datetime1">
              <a:rPr lang="pt-BR" smtClean="0"/>
              <a:t>10/12/2015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7F0F-08BA-4D30-8520-2D00F48B2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8662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E428-14BF-4345-B7D6-08BF2EF12DBE}" type="datetime1">
              <a:rPr lang="pt-BR" smtClean="0"/>
              <a:t>10/12/2015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7F0F-08BA-4D30-8520-2D00F48B2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6325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5600-3456-419E-8F98-275DE928EE83}" type="datetime1">
              <a:rPr lang="pt-BR" smtClean="0"/>
              <a:t>10/12/2015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7F0F-08BA-4D30-8520-2D00F48B2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382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4DA2-BAFF-4A61-83A6-6A20E53FFC09}" type="datetime1">
              <a:rPr lang="pt-BR" smtClean="0"/>
              <a:t>10/12/2015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7F0F-08BA-4D30-8520-2D00F48B2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69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E2BC-FA7C-41D6-A912-FB8D8CD01B85}" type="datetime1">
              <a:rPr lang="pt-BR" smtClean="0"/>
              <a:t>10/12/2015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7F0F-08BA-4D30-8520-2D00F48B2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4094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1689-E95F-4BF7-B6A4-36C0648E3A95}" type="datetime1">
              <a:rPr lang="pt-BR" smtClean="0"/>
              <a:t>10/12/2015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7F0F-08BA-4D30-8520-2D00F48B2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346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75FC-7734-419E-A346-5602BDC8AFEB}" type="datetime1">
              <a:rPr lang="pt-BR" smtClean="0"/>
              <a:t>10/12/2015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7F0F-08BA-4D30-8520-2D00F48B2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0979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46CD-9A1E-4A06-BC99-2B2AAE5DC0A0}" type="datetime1">
              <a:rPr lang="pt-BR" smtClean="0"/>
              <a:t>10/12/2015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7F0F-08BA-4D30-8520-2D00F48B2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23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B1660-0F78-4E9E-AB33-8C919203E599}" type="datetime1">
              <a:rPr lang="pt-BR" smtClean="0"/>
              <a:t>10/12/2015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97F0F-08BA-4D30-8520-2D00F48B2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8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tx2"/>
            </a:gs>
            <a:gs pos="77000">
              <a:schemeClr val="bg1"/>
            </a:gs>
            <a:gs pos="67000">
              <a:schemeClr val="accent1">
                <a:tint val="44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728192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bg1"/>
                </a:solidFill>
              </a:rPr>
              <a:t>Secretária de Educação Continuada, Alfabetização, diversidade e Inclusão – SECADI</a:t>
            </a:r>
            <a:br>
              <a:rPr lang="pt-BR" sz="2800" dirty="0" smtClean="0">
                <a:solidFill>
                  <a:schemeClr val="bg1"/>
                </a:solidFill>
              </a:rPr>
            </a:br>
            <a:r>
              <a:rPr lang="pt-BR" sz="2800" dirty="0" smtClean="0">
                <a:solidFill>
                  <a:schemeClr val="bg1"/>
                </a:solidFill>
              </a:rPr>
              <a:t/>
            </a:r>
            <a:br>
              <a:rPr lang="pt-BR" sz="2800" dirty="0" smtClean="0">
                <a:solidFill>
                  <a:schemeClr val="bg1"/>
                </a:solidFill>
              </a:rPr>
            </a:br>
            <a:endParaRPr lang="pt-BR" sz="2200" dirty="0">
              <a:solidFill>
                <a:schemeClr val="bg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1600" y="1484784"/>
            <a:ext cx="7632848" cy="3312368"/>
          </a:xfrm>
        </p:spPr>
        <p:txBody>
          <a:bodyPr>
            <a:normAutofit fontScale="47500" lnSpcReduction="20000"/>
          </a:bodyPr>
          <a:lstStyle/>
          <a:p>
            <a:r>
              <a:rPr lang="pt-BR" sz="5400" b="1" dirty="0" smtClean="0">
                <a:solidFill>
                  <a:schemeClr val="bg1"/>
                </a:solidFill>
                <a:latin typeface="Century Schoolbook" panose="02040604050505020304" pitchFamily="18" charset="0"/>
                <a:cs typeface="Arial" panose="020B0604020202020204" pitchFamily="34" charset="0"/>
              </a:rPr>
              <a:t>Conferência Internacional de Educação de Adultos </a:t>
            </a:r>
            <a:r>
              <a:rPr lang="en-US" sz="5400" b="1" dirty="0" smtClean="0">
                <a:solidFill>
                  <a:schemeClr val="bg1"/>
                </a:solidFill>
                <a:latin typeface="Century Schoolbook" panose="02040604050505020304" pitchFamily="18" charset="0"/>
                <a:cs typeface="Arial" panose="020B0604020202020204" pitchFamily="34" charset="0"/>
              </a:rPr>
              <a:t>–</a:t>
            </a:r>
            <a:r>
              <a:rPr lang="pt-BR" sz="5400" b="1" dirty="0" smtClean="0">
                <a:solidFill>
                  <a:schemeClr val="bg1"/>
                </a:solidFill>
                <a:latin typeface="Century Schoolbook" panose="02040604050505020304" pitchFamily="18" charset="0"/>
                <a:cs typeface="Arial" panose="020B0604020202020204" pitchFamily="34" charset="0"/>
              </a:rPr>
              <a:t> CONFINTEA-</a:t>
            </a:r>
          </a:p>
          <a:p>
            <a:endParaRPr lang="en-US" sz="5400" b="1" dirty="0" smtClean="0">
              <a:solidFill>
                <a:schemeClr val="bg1"/>
              </a:solidFill>
              <a:latin typeface="Century Schoolbook" panose="02040604050505020304" pitchFamily="18" charset="0"/>
              <a:cs typeface="Arial" panose="020B0604020202020204" pitchFamily="34" charset="0"/>
            </a:endParaRPr>
          </a:p>
          <a:p>
            <a:endParaRPr lang="x-none" sz="5400" b="1" dirty="0" smtClean="0">
              <a:solidFill>
                <a:schemeClr val="bg1"/>
              </a:solidFill>
              <a:latin typeface="Century Schoolbook" panose="02040604050505020304" pitchFamily="18" charset="0"/>
              <a:cs typeface="Arial" panose="020B0604020202020204" pitchFamily="34" charset="0"/>
            </a:endParaRPr>
          </a:p>
          <a:p>
            <a:r>
              <a:rPr lang="x-none" sz="6000" b="1" dirty="0" smtClean="0">
                <a:solidFill>
                  <a:schemeClr val="bg1"/>
                </a:solidFill>
                <a:latin typeface="Century Schoolbook" panose="02040604050505020304" pitchFamily="18" charset="0"/>
                <a:cs typeface="Arial" panose="020B0604020202020204" pitchFamily="34" charset="0"/>
              </a:rPr>
              <a:t>CONFINTEA</a:t>
            </a:r>
            <a:r>
              <a:rPr lang="pt-BR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t-BR" sz="6000" b="1" dirty="0" smtClean="0">
                <a:solidFill>
                  <a:schemeClr val="bg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Brasil +6</a:t>
            </a:r>
          </a:p>
          <a:p>
            <a:pPr algn="l">
              <a:spcBef>
                <a:spcPts val="0"/>
              </a:spcBef>
            </a:pPr>
            <a:endParaRPr lang="pt-BR" sz="2600" b="1" dirty="0" smtClean="0">
              <a:solidFill>
                <a:schemeClr val="bg1"/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pt-BR" sz="6000" b="1" dirty="0">
              <a:solidFill>
                <a:schemeClr val="bg1"/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pt-BR" sz="6000" b="1" dirty="0" smtClean="0">
                <a:solidFill>
                  <a:schemeClr val="bg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De 25 a 27 de abril de 2016</a:t>
            </a:r>
          </a:p>
          <a:p>
            <a:pPr>
              <a:spcBef>
                <a:spcPts val="0"/>
              </a:spcBef>
            </a:pPr>
            <a:r>
              <a:rPr lang="pt-BR" sz="6000" b="1" dirty="0" smtClean="0">
                <a:solidFill>
                  <a:schemeClr val="bg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Foz do Iguaçu/PR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1763688" y="6165304"/>
            <a:ext cx="5544616" cy="501650"/>
          </a:xfrm>
        </p:spPr>
        <p:txBody>
          <a:bodyPr/>
          <a:lstStyle/>
          <a:p>
            <a:r>
              <a:rPr lang="pt-BR" b="1" dirty="0" smtClean="0"/>
              <a:t>Paulo Gabriel Soledade Nacif</a:t>
            </a:r>
          </a:p>
          <a:p>
            <a:r>
              <a:rPr lang="pt-BR" dirty="0" smtClean="0"/>
              <a:t>Secretário de Educação Continuada, Alfabetização, Diversidade e Inclusão</a:t>
            </a:r>
          </a:p>
          <a:p>
            <a:r>
              <a:rPr lang="pt-BR" dirty="0" smtClean="0"/>
              <a:t>Ministério da Educação</a:t>
            </a:r>
            <a:endParaRPr lang="pt-BR" dirty="0"/>
          </a:p>
        </p:txBody>
      </p:sp>
      <p:pic>
        <p:nvPicPr>
          <p:cNvPr id="3074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547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b="1" u="sng" dirty="0" smtClean="0">
                <a:solidFill>
                  <a:schemeClr val="tx2">
                    <a:lumMod val="75000"/>
                  </a:schemeClr>
                </a:solidFill>
              </a:rPr>
              <a:t>Objetivos</a:t>
            </a:r>
          </a:p>
          <a:p>
            <a:pPr marL="0" indent="0" algn="ctr">
              <a:buNone/>
            </a:pPr>
            <a:endParaRPr lang="pt-BR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pt-BR" b="1" dirty="0" smtClean="0">
                <a:solidFill>
                  <a:schemeClr val="tx2">
                    <a:lumMod val="75000"/>
                  </a:schemeClr>
                </a:solidFill>
              </a:rPr>
              <a:t>Contribuir para </a:t>
            </a:r>
            <a:r>
              <a:rPr lang="pt-BR" b="1" dirty="0">
                <a:solidFill>
                  <a:schemeClr val="tx2">
                    <a:lumMod val="75000"/>
                  </a:schemeClr>
                </a:solidFill>
              </a:rPr>
              <a:t>a </a:t>
            </a:r>
            <a:r>
              <a:rPr lang="pt-BR" b="1" dirty="0" smtClean="0">
                <a:solidFill>
                  <a:schemeClr val="tx2">
                    <a:lumMod val="75000"/>
                  </a:schemeClr>
                </a:solidFill>
              </a:rPr>
              <a:t>construção da Política </a:t>
            </a:r>
            <a:r>
              <a:rPr lang="pt-BR" b="1" dirty="0">
                <a:solidFill>
                  <a:schemeClr val="tx2">
                    <a:lumMod val="75000"/>
                  </a:schemeClr>
                </a:solidFill>
              </a:rPr>
              <a:t>Brasileira de Educação ao Longo da Vida com mobilização social, participação popular e diálogo </a:t>
            </a:r>
            <a:r>
              <a:rPr lang="pt-BR" b="1" dirty="0" smtClean="0">
                <a:solidFill>
                  <a:schemeClr val="tx2">
                    <a:lumMod val="75000"/>
                  </a:schemeClr>
                </a:solidFill>
              </a:rPr>
              <a:t>federativo;</a:t>
            </a:r>
          </a:p>
          <a:p>
            <a:pPr algn="just"/>
            <a:endParaRPr lang="pt-BR" b="1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pt-BR" b="1" dirty="0">
                <a:solidFill>
                  <a:schemeClr val="tx2">
                    <a:lumMod val="75000"/>
                  </a:schemeClr>
                </a:solidFill>
              </a:rPr>
              <a:t>Promover o intercâmbio técnico entre os países, possibilitando aos participantes do evento, a apropriação de conhecimentos científicos, políticos e instrumentais sobre a Educação ao Longo da </a:t>
            </a:r>
            <a:r>
              <a:rPr lang="pt-BR" b="1" dirty="0" smtClean="0">
                <a:solidFill>
                  <a:schemeClr val="tx2">
                    <a:lumMod val="75000"/>
                  </a:schemeClr>
                </a:solidFill>
              </a:rPr>
              <a:t>Vida;</a:t>
            </a:r>
          </a:p>
        </p:txBody>
      </p:sp>
      <p:pic>
        <p:nvPicPr>
          <p:cNvPr id="17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88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sz="2800" b="1" u="sng" dirty="0" smtClean="0">
                <a:solidFill>
                  <a:schemeClr val="tx2">
                    <a:lumMod val="75000"/>
                  </a:schemeClr>
                </a:solidFill>
              </a:rPr>
              <a:t>Objetivos</a:t>
            </a:r>
          </a:p>
          <a:p>
            <a:pPr marL="0" indent="0" algn="ctr">
              <a:buNone/>
            </a:pPr>
            <a:endParaRPr lang="pt-BR" sz="2400" b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pt-BR" sz="2800" b="1" dirty="0" smtClean="0">
                <a:solidFill>
                  <a:schemeClr val="tx2">
                    <a:lumMod val="75000"/>
                  </a:schemeClr>
                </a:solidFill>
              </a:rPr>
              <a:t>Socializar </a:t>
            </a:r>
            <a:r>
              <a:rPr lang="pt-BR" sz="2800" b="1" dirty="0">
                <a:solidFill>
                  <a:schemeClr val="tx2">
                    <a:lumMod val="75000"/>
                  </a:schemeClr>
                </a:solidFill>
              </a:rPr>
              <a:t>estudos sobre repercussão do Marco de Ação </a:t>
            </a:r>
            <a:r>
              <a:rPr lang="pt-BR" sz="2800" b="1" dirty="0" smtClean="0">
                <a:solidFill>
                  <a:schemeClr val="tx2">
                    <a:lumMod val="75000"/>
                  </a:schemeClr>
                </a:solidFill>
              </a:rPr>
              <a:t>	de </a:t>
            </a:r>
            <a:r>
              <a:rPr lang="pt-BR" sz="2800" b="1" dirty="0">
                <a:solidFill>
                  <a:schemeClr val="tx2">
                    <a:lumMod val="75000"/>
                  </a:schemeClr>
                </a:solidFill>
              </a:rPr>
              <a:t>Belém nas Políticas Públicas da EJA no Brasil e nos </a:t>
            </a:r>
            <a:r>
              <a:rPr lang="pt-BR" sz="2800" b="1" dirty="0" smtClean="0">
                <a:solidFill>
                  <a:schemeClr val="tx2">
                    <a:lumMod val="75000"/>
                  </a:schemeClr>
                </a:solidFill>
              </a:rPr>
              <a:t>	demais </a:t>
            </a:r>
            <a:r>
              <a:rPr lang="pt-BR" sz="2800" b="1" dirty="0">
                <a:solidFill>
                  <a:schemeClr val="tx2">
                    <a:lumMod val="75000"/>
                  </a:schemeClr>
                </a:solidFill>
              </a:rPr>
              <a:t>países signatários do Marco de Ação de Belém</a:t>
            </a:r>
            <a:r>
              <a:rPr lang="pt-BR" sz="2800" b="1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pt-BR" sz="2800" b="1" dirty="0" smtClean="0">
                <a:solidFill>
                  <a:schemeClr val="tx2">
                    <a:lumMod val="75000"/>
                  </a:schemeClr>
                </a:solidFill>
              </a:rPr>
              <a:t>Atualizar </a:t>
            </a:r>
            <a:r>
              <a:rPr lang="pt-BR" sz="2800" b="1" dirty="0">
                <a:solidFill>
                  <a:schemeClr val="tx2">
                    <a:lumMod val="75000"/>
                  </a:schemeClr>
                </a:solidFill>
              </a:rPr>
              <a:t>Documento com Recomendações, ao Poder Público e aos setores da sociedade civil brasileiros, a serem observadas durante a implementação da Política de Educação de Jovens e Adultos.</a:t>
            </a:r>
          </a:p>
          <a:p>
            <a:endParaRPr lang="pt-BR" sz="2400" b="1" dirty="0"/>
          </a:p>
          <a:p>
            <a:pPr marL="0" indent="0">
              <a:buNone/>
            </a:pPr>
            <a:endParaRPr lang="pt-BR" b="1" dirty="0"/>
          </a:p>
        </p:txBody>
      </p:sp>
      <p:pic>
        <p:nvPicPr>
          <p:cNvPr id="14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172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pt-BR" sz="2800" b="1" u="sng" dirty="0" smtClean="0">
                <a:solidFill>
                  <a:schemeClr val="tx2">
                    <a:lumMod val="75000"/>
                  </a:schemeClr>
                </a:solidFill>
              </a:rPr>
              <a:t>Documentos </a:t>
            </a:r>
            <a:r>
              <a:rPr lang="pt-BR" sz="2800" b="1" u="sng" dirty="0">
                <a:solidFill>
                  <a:schemeClr val="tx2">
                    <a:lumMod val="75000"/>
                  </a:schemeClr>
                </a:solidFill>
              </a:rPr>
              <a:t>Técnicos em Debate: Objeto de Estudo </a:t>
            </a:r>
            <a:r>
              <a:rPr lang="pt-BR" sz="2800" b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endParaRPr lang="pt-BR" sz="2800" b="1" u="sng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pt-BR" sz="2800" dirty="0">
                <a:solidFill>
                  <a:schemeClr val="tx2">
                    <a:lumMod val="75000"/>
                  </a:schemeClr>
                </a:solidFill>
              </a:rPr>
              <a:t>Proposta de Política Brasileira de Educação ao Longo da Vida (</a:t>
            </a:r>
            <a:r>
              <a:rPr lang="pt-BR" sz="2800" dirty="0" smtClean="0">
                <a:solidFill>
                  <a:schemeClr val="tx2">
                    <a:lumMod val="75000"/>
                  </a:schemeClr>
                </a:solidFill>
              </a:rPr>
              <a:t>SECADI);</a:t>
            </a:r>
            <a:endParaRPr lang="pt-BR" sz="2800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pt-BR" sz="2800" dirty="0">
                <a:solidFill>
                  <a:schemeClr val="tx2">
                    <a:lumMod val="75000"/>
                  </a:schemeClr>
                </a:solidFill>
              </a:rPr>
              <a:t>Documento Brasileiro Preparatório à VI CONFINTEA  - atualização da recomendações (GT/</a:t>
            </a:r>
            <a:r>
              <a:rPr lang="pt-BR" sz="2800" dirty="0" smtClean="0">
                <a:solidFill>
                  <a:schemeClr val="tx2">
                    <a:lumMod val="75000"/>
                  </a:schemeClr>
                </a:solidFill>
              </a:rPr>
              <a:t>ANPED);</a:t>
            </a:r>
            <a:endParaRPr lang="pt-BR" sz="2800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pt-BR" sz="2800" dirty="0">
                <a:solidFill>
                  <a:schemeClr val="tx2">
                    <a:lumMod val="75000"/>
                  </a:schemeClr>
                </a:solidFill>
              </a:rPr>
              <a:t>Documentos Técnicos de Análise das Repercussões do Marco de Ação de Belém </a:t>
            </a:r>
            <a:r>
              <a:rPr lang="pt-BR" sz="2800" dirty="0" smtClean="0">
                <a:solidFill>
                  <a:schemeClr val="tx2">
                    <a:lumMod val="75000"/>
                  </a:schemeClr>
                </a:solidFill>
              </a:rPr>
              <a:t>no Brasil (Jamil </a:t>
            </a:r>
            <a:r>
              <a:rPr lang="pt-BR" sz="2800" dirty="0">
                <a:solidFill>
                  <a:schemeClr val="tx2">
                    <a:lumMod val="75000"/>
                  </a:schemeClr>
                </a:solidFill>
              </a:rPr>
              <a:t>Cury e Maria Clara </a:t>
            </a:r>
            <a:r>
              <a:rPr lang="pt-BR" sz="2800" dirty="0" err="1">
                <a:solidFill>
                  <a:schemeClr val="tx2">
                    <a:lumMod val="75000"/>
                  </a:schemeClr>
                </a:solidFill>
              </a:rPr>
              <a:t>di</a:t>
            </a:r>
            <a:r>
              <a:rPr lang="pt-BR" sz="2800" dirty="0">
                <a:solidFill>
                  <a:schemeClr val="tx2">
                    <a:lumMod val="75000"/>
                  </a:schemeClr>
                </a:solidFill>
              </a:rPr>
              <a:t> Pietro</a:t>
            </a:r>
            <a:r>
              <a:rPr lang="pt-BR" sz="2800" dirty="0" smtClean="0">
                <a:solidFill>
                  <a:schemeClr val="tx2">
                    <a:lumMod val="75000"/>
                  </a:schemeClr>
                </a:solidFill>
              </a:rPr>
              <a:t>);</a:t>
            </a:r>
            <a:endParaRPr lang="pt-BR" sz="2800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pt-BR" sz="2800" dirty="0">
                <a:solidFill>
                  <a:schemeClr val="tx2">
                    <a:lumMod val="75000"/>
                  </a:schemeClr>
                </a:solidFill>
              </a:rPr>
              <a:t>GRALE III ( Unesco/UIL de Hamburgo</a:t>
            </a:r>
            <a:r>
              <a:rPr lang="pt-BR" sz="2800" dirty="0" smtClean="0">
                <a:solidFill>
                  <a:schemeClr val="tx2">
                    <a:lumMod val="75000"/>
                  </a:schemeClr>
                </a:solidFill>
              </a:rPr>
              <a:t>);</a:t>
            </a:r>
            <a:endParaRPr lang="pt-BR" sz="2800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pt-BR" sz="2800" dirty="0">
                <a:solidFill>
                  <a:schemeClr val="tx2">
                    <a:lumMod val="75000"/>
                  </a:schemeClr>
                </a:solidFill>
              </a:rPr>
              <a:t>Documento de análise dos processos de monitoramento e avaliação das repercussões do Marco de Ação de Belém nos Estados </a:t>
            </a:r>
            <a:r>
              <a:rPr lang="pt-BR" sz="2800" dirty="0" smtClean="0">
                <a:solidFill>
                  <a:schemeClr val="tx2">
                    <a:lumMod val="75000"/>
                  </a:schemeClr>
                </a:solidFill>
              </a:rPr>
              <a:t>Ibero-americanos.</a:t>
            </a:r>
            <a:endParaRPr lang="pt-BR" sz="2800" dirty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/>
          </a:p>
        </p:txBody>
      </p:sp>
      <p:pic>
        <p:nvPicPr>
          <p:cNvPr id="10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100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pt-BR" sz="3100" b="1" u="sng" dirty="0">
                <a:solidFill>
                  <a:schemeClr val="tx2">
                    <a:lumMod val="75000"/>
                  </a:schemeClr>
                </a:solidFill>
              </a:rPr>
              <a:t>Formato da Atividade (atividades simultâneas e integradas)</a:t>
            </a:r>
          </a:p>
          <a:p>
            <a:pPr>
              <a:lnSpc>
                <a:spcPct val="110000"/>
              </a:lnSpc>
            </a:pPr>
            <a:endParaRPr lang="pt-BR" sz="3100" dirty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pt-BR" sz="3100" dirty="0">
                <a:solidFill>
                  <a:schemeClr val="tx2">
                    <a:lumMod val="75000"/>
                  </a:schemeClr>
                </a:solidFill>
              </a:rPr>
              <a:t>Seminário Internacional de Educação ao Longo da Vida com objetivo de abordar as principais concepções de educação ao longo da vida na Europa e na América </a:t>
            </a:r>
            <a:r>
              <a:rPr lang="pt-BR" sz="3100" dirty="0" smtClean="0">
                <a:solidFill>
                  <a:schemeClr val="tx2">
                    <a:lumMod val="75000"/>
                  </a:schemeClr>
                </a:solidFill>
              </a:rPr>
              <a:t>Latina</a:t>
            </a:r>
            <a:r>
              <a:rPr lang="pt-BR" sz="3100" dirty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algn="just">
              <a:lnSpc>
                <a:spcPct val="110000"/>
              </a:lnSpc>
            </a:pPr>
            <a:r>
              <a:rPr lang="pt-BR" sz="3100" dirty="0">
                <a:solidFill>
                  <a:schemeClr val="tx2">
                    <a:lumMod val="75000"/>
                  </a:schemeClr>
                </a:solidFill>
              </a:rPr>
              <a:t>Reunião Técnica Brasileira de Balanço Intermediário do Marco de Ação com objetivo de levantar iniciativas que indicam repercussões da VI CONFINTEA no Brasil e </a:t>
            </a:r>
            <a:r>
              <a:rPr lang="pt-BR" sz="3100" dirty="0" smtClean="0">
                <a:solidFill>
                  <a:schemeClr val="tx2">
                    <a:lumMod val="75000"/>
                  </a:schemeClr>
                </a:solidFill>
              </a:rPr>
              <a:t>Mundo</a:t>
            </a:r>
            <a:r>
              <a:rPr lang="pt-BR" sz="3100" dirty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algn="just">
              <a:lnSpc>
                <a:spcPct val="110000"/>
              </a:lnSpc>
            </a:pPr>
            <a:r>
              <a:rPr lang="pt-BR" sz="3100" dirty="0">
                <a:solidFill>
                  <a:schemeClr val="tx2">
                    <a:lumMod val="75000"/>
                  </a:schemeClr>
                </a:solidFill>
              </a:rPr>
              <a:t>Reunião de Órgãos </a:t>
            </a:r>
            <a:r>
              <a:rPr lang="pt-BR" sz="3100" dirty="0" smtClean="0">
                <a:solidFill>
                  <a:schemeClr val="tx2">
                    <a:lumMod val="75000"/>
                  </a:schemeClr>
                </a:solidFill>
              </a:rPr>
              <a:t>Internacionais de </a:t>
            </a:r>
            <a:r>
              <a:rPr lang="pt-BR" sz="3100" dirty="0">
                <a:solidFill>
                  <a:schemeClr val="tx2">
                    <a:lumMod val="75000"/>
                  </a:schemeClr>
                </a:solidFill>
              </a:rPr>
              <a:t>Cooperação Técnica </a:t>
            </a:r>
            <a:r>
              <a:rPr lang="pt-BR" sz="3100" dirty="0" smtClean="0">
                <a:solidFill>
                  <a:schemeClr val="tx2">
                    <a:lumMod val="75000"/>
                  </a:schemeClr>
                </a:solidFill>
              </a:rPr>
              <a:t>com </a:t>
            </a:r>
            <a:r>
              <a:rPr lang="pt-BR" sz="3100" dirty="0">
                <a:solidFill>
                  <a:schemeClr val="tx2">
                    <a:lumMod val="75000"/>
                  </a:schemeClr>
                </a:solidFill>
              </a:rPr>
              <a:t>o objetivo </a:t>
            </a:r>
            <a:r>
              <a:rPr lang="pt-BR" sz="3100" dirty="0" smtClean="0">
                <a:solidFill>
                  <a:schemeClr val="tx2">
                    <a:lumMod val="75000"/>
                  </a:schemeClr>
                </a:solidFill>
              </a:rPr>
              <a:t>de continuar o planejamento </a:t>
            </a:r>
            <a:r>
              <a:rPr lang="pt-BR" sz="3100" dirty="0">
                <a:solidFill>
                  <a:schemeClr val="tx2">
                    <a:lumMod val="75000"/>
                  </a:schemeClr>
                </a:solidFill>
              </a:rPr>
              <a:t>e a preparação da Reunião Global de Balanço Intermediário da VI CONFINTEA, que ocorrerá no Japão, em 2016.</a:t>
            </a:r>
          </a:p>
          <a:p>
            <a:endParaRPr lang="pt-BR" dirty="0"/>
          </a:p>
        </p:txBody>
      </p:sp>
      <p:pic>
        <p:nvPicPr>
          <p:cNvPr id="7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886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pt-BR" sz="2400" b="1" dirty="0">
                <a:solidFill>
                  <a:schemeClr val="tx2">
                    <a:lumMod val="75000"/>
                  </a:schemeClr>
                </a:solidFill>
              </a:rPr>
              <a:t>Critério de Participação (600 </a:t>
            </a: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pessoas)</a:t>
            </a:r>
          </a:p>
          <a:p>
            <a:pPr algn="just">
              <a:lnSpc>
                <a:spcPct val="110000"/>
              </a:lnSpc>
            </a:pP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Ministério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</a:rPr>
              <a:t>da Educação </a:t>
            </a: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e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</a:rPr>
              <a:t>Outros </a:t>
            </a: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Ministérios;</a:t>
            </a:r>
            <a:endParaRPr lang="pt-BR" sz="1900" dirty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Coordenador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</a:rPr>
              <a:t>do Fórum EJA, </a:t>
            </a:r>
            <a:endParaRPr lang="pt-BR" sz="19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Professor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</a:rPr>
              <a:t>da Educação EJA na rede estadual de educação, </a:t>
            </a:r>
            <a:endParaRPr lang="pt-BR" sz="19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Professor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</a:rPr>
              <a:t>da Educação EJA na rede municipal educação, </a:t>
            </a:r>
            <a:endParaRPr lang="pt-BR" sz="19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Movimentos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</a:rPr>
              <a:t>com Experiência em EJA, </a:t>
            </a:r>
            <a:endParaRPr lang="pt-BR" sz="19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ONG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</a:rPr>
              <a:t>com experiência em EJA, </a:t>
            </a:r>
            <a:endParaRPr lang="pt-BR" sz="19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Institutos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</a:rPr>
              <a:t>Federais de Educação, </a:t>
            </a:r>
            <a:endParaRPr lang="pt-BR" sz="19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Instituições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</a:rPr>
              <a:t>de Educação Superior, </a:t>
            </a:r>
            <a:endParaRPr lang="pt-BR" sz="19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Estudantes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</a:rPr>
              <a:t>da EJA - Educação </a:t>
            </a: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Básica;</a:t>
            </a:r>
            <a:endParaRPr lang="pt-BR" sz="1900" dirty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Gestor Estaduais e Municipais da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</a:rPr>
              <a:t>EJA</a:t>
            </a: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, Conselheiros Estaduais e Municipais de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</a:rPr>
              <a:t>Educação</a:t>
            </a: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endParaRPr lang="pt-BR" sz="19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10000"/>
              </a:lnSpc>
            </a:pPr>
            <a:endParaRPr lang="pt-BR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1763688" y="6356350"/>
            <a:ext cx="5544616" cy="365125"/>
          </a:xfrm>
        </p:spPr>
        <p:txBody>
          <a:bodyPr/>
          <a:lstStyle/>
          <a:p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6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6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pt-BR" sz="3800" b="1" dirty="0" smtClean="0">
                <a:solidFill>
                  <a:schemeClr val="tx2">
                    <a:lumMod val="75000"/>
                  </a:schemeClr>
                </a:solidFill>
              </a:rPr>
              <a:t>Critério de Participação (600 pessoas)</a:t>
            </a:r>
          </a:p>
          <a:p>
            <a:pPr>
              <a:lnSpc>
                <a:spcPct val="110000"/>
              </a:lnSpc>
            </a:pPr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10000"/>
              </a:lnSpc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Empresários e do Sistema S</a:t>
            </a:r>
          </a:p>
          <a:p>
            <a:pPr>
              <a:lnSpc>
                <a:spcPct val="110000"/>
              </a:lnSpc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RECID;</a:t>
            </a:r>
          </a:p>
          <a:p>
            <a:pPr>
              <a:lnSpc>
                <a:spcPct val="110000"/>
              </a:lnSpc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Comissões Nacionais (GT CONFINTEA, CNAEJA, Comissões da SECADI, Representação Estudantil da Educação Superior);</a:t>
            </a:r>
          </a:p>
          <a:p>
            <a:pPr>
              <a:lnSpc>
                <a:spcPct val="110000"/>
              </a:lnSpc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Câmara dos Deputados, Senado Federal, Ministério Público, Conselho Nacional de Educação;</a:t>
            </a:r>
          </a:p>
          <a:p>
            <a:pPr>
              <a:lnSpc>
                <a:spcPct val="110000"/>
              </a:lnSpc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Palestrantes, mediadores e relatores nacionais e internacionais;</a:t>
            </a:r>
          </a:p>
          <a:p>
            <a:pPr>
              <a:lnSpc>
                <a:spcPct val="110000"/>
              </a:lnSpc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Pesquisadores, Convidados, autoridades (nacionais e Internacionais).</a:t>
            </a:r>
            <a:endParaRPr lang="pt-BR" dirty="0"/>
          </a:p>
        </p:txBody>
      </p:sp>
      <p:pic>
        <p:nvPicPr>
          <p:cNvPr id="6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251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3124944"/>
          </a:xfrm>
        </p:spPr>
        <p:txBody>
          <a:bodyPr>
            <a:normAutofit fontScale="92500" lnSpcReduction="10000"/>
          </a:bodyPr>
          <a:lstStyle/>
          <a:p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Colaboradores: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UNESCO e OEI</a:t>
            </a:r>
          </a:p>
          <a:p>
            <a:pPr marL="0" indent="0">
              <a:buNone/>
            </a:pPr>
            <a:endParaRPr lang="pt-B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Parceiros: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UNILA, CONSED; UNDIME; CNTE; CNE; FNCEE; UNCME; CEAAL; FLACSON; </a:t>
            </a:r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Conselho Nacional do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SESI; CUT; </a:t>
            </a:r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Ação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Educativa; ANPED; </a:t>
            </a:r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Assessoria Internacional do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MEC; SETEC; </a:t>
            </a:r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Secretaria de Governo da Presidência da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República; </a:t>
            </a:r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Fóruns de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EJA; </a:t>
            </a:r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Instituto Paulo Freire </a:t>
            </a:r>
            <a:endParaRPr lang="pt-B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Patrocínio: ITAIPU BINACIONAL</a:t>
            </a:r>
            <a:endParaRPr lang="pt-BR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7F0F-08BA-4D30-8520-2D00F48B2DA0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77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3711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pt-BR" sz="2200" b="1" u="sng" dirty="0">
                <a:solidFill>
                  <a:schemeClr val="tx2">
                    <a:lumMod val="75000"/>
                  </a:schemeClr>
                </a:solidFill>
              </a:rPr>
              <a:t>Premissas</a:t>
            </a:r>
          </a:p>
          <a:p>
            <a:pPr algn="just">
              <a:lnSpc>
                <a:spcPct val="80000"/>
              </a:lnSpc>
            </a:pPr>
            <a:endParaRPr lang="pt-BR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80000"/>
              </a:lnSpc>
            </a:pP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1 </a:t>
            </a:r>
            <a:r>
              <a:rPr lang="pt-BR" sz="2400" b="1" dirty="0">
                <a:solidFill>
                  <a:schemeClr val="tx2">
                    <a:lumMod val="75000"/>
                  </a:schemeClr>
                </a:solidFill>
              </a:rPr>
              <a:t>– </a:t>
            </a: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O Brasil </a:t>
            </a:r>
            <a:r>
              <a:rPr lang="pt-BR" sz="2400" b="1" dirty="0">
                <a:solidFill>
                  <a:schemeClr val="tx2">
                    <a:lumMod val="75000"/>
                  </a:schemeClr>
                </a:solidFill>
              </a:rPr>
              <a:t>sediou VI </a:t>
            </a: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CONFINTEA e </a:t>
            </a:r>
            <a:r>
              <a:rPr lang="pt-BR" sz="2400" b="1" dirty="0">
                <a:solidFill>
                  <a:schemeClr val="tx2">
                    <a:lumMod val="75000"/>
                  </a:schemeClr>
                </a:solidFill>
              </a:rPr>
              <a:t>é signatário do Marco de Ação de Belém. </a:t>
            </a:r>
          </a:p>
          <a:p>
            <a:pPr algn="just">
              <a:lnSpc>
                <a:spcPct val="80000"/>
              </a:lnSpc>
            </a:pPr>
            <a:endParaRPr lang="pt-BR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80000"/>
              </a:lnSpc>
            </a:pPr>
            <a:r>
              <a:rPr lang="pt-BR" sz="2400" b="1" dirty="0">
                <a:solidFill>
                  <a:schemeClr val="tx2">
                    <a:lumMod val="75000"/>
                  </a:schemeClr>
                </a:solidFill>
              </a:rPr>
              <a:t>2 </a:t>
            </a: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- Sociedade </a:t>
            </a:r>
            <a:r>
              <a:rPr lang="pt-BR" sz="2400" b="1" dirty="0">
                <a:solidFill>
                  <a:schemeClr val="tx2">
                    <a:lumMod val="75000"/>
                  </a:schemeClr>
                </a:solidFill>
              </a:rPr>
              <a:t>do conhecimento em ritmo acelerado e educação </a:t>
            </a: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escolar processando </a:t>
            </a:r>
            <a:r>
              <a:rPr lang="pt-BR" sz="2400" b="1" dirty="0">
                <a:solidFill>
                  <a:schemeClr val="tx2">
                    <a:lumMod val="75000"/>
                  </a:schemeClr>
                </a:solidFill>
              </a:rPr>
              <a:t>os novos conhecimentos </a:t>
            </a: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/ </a:t>
            </a:r>
            <a:r>
              <a:rPr lang="pt-BR" sz="2400" b="1" dirty="0">
                <a:solidFill>
                  <a:schemeClr val="tx2">
                    <a:lumMod val="75000"/>
                  </a:schemeClr>
                </a:solidFill>
              </a:rPr>
              <a:t>inovações tecnológicas, em ritmo </a:t>
            </a: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lento (Educação ao Longo da Vida)</a:t>
            </a:r>
            <a:endParaRPr lang="pt-BR" sz="24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pt-BR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6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68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3711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pt-BR" sz="2200" b="1" u="sng" dirty="0">
                <a:solidFill>
                  <a:schemeClr val="tx2">
                    <a:lumMod val="75000"/>
                  </a:schemeClr>
                </a:solidFill>
              </a:rPr>
              <a:t>Premissas</a:t>
            </a:r>
          </a:p>
          <a:p>
            <a:pPr algn="just">
              <a:lnSpc>
                <a:spcPct val="80000"/>
              </a:lnSpc>
            </a:pPr>
            <a:endParaRPr lang="pt-BR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pt-BR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80000"/>
              </a:lnSpc>
            </a:pP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3 - </a:t>
            </a:r>
            <a:r>
              <a:rPr lang="pt-BR" sz="2400" b="1" dirty="0">
                <a:solidFill>
                  <a:schemeClr val="tx2">
                    <a:lumMod val="75000"/>
                  </a:schemeClr>
                </a:solidFill>
              </a:rPr>
              <a:t>A construção de Política Pública de Educação ao Longo da Vida tornou-se uma agenda posta pela conjuntura social, econômica e política do mundo </a:t>
            </a: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contemporâneo:</a:t>
            </a:r>
          </a:p>
          <a:p>
            <a:pPr lvl="1" algn="just">
              <a:lnSpc>
                <a:spcPct val="80000"/>
              </a:lnSpc>
            </a:pP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dinâmica dos processos </a:t>
            </a: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produtivos 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macroeconômicos e formação para o mundo do trabalho </a:t>
            </a:r>
          </a:p>
          <a:p>
            <a:pPr lvl="1" algn="just">
              <a:lnSpc>
                <a:spcPct val="80000"/>
              </a:lnSpc>
            </a:pP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Avanço do marco </a:t>
            </a: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civilizatório no contexto das sociedades em c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onflito/desigualdades sociais e, </a:t>
            </a: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em um mundo cada vez mais globalizado e 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digital</a:t>
            </a:r>
          </a:p>
          <a:p>
            <a:pPr lvl="1" algn="just">
              <a:lnSpc>
                <a:spcPct val="80000"/>
              </a:lnSpc>
            </a:pP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Mudança demográfica do Brasil</a:t>
            </a:r>
          </a:p>
          <a:p>
            <a:pPr lvl="1" algn="just">
              <a:lnSpc>
                <a:spcPct val="80000"/>
              </a:lnSpc>
            </a:pP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No Brasil a população de jovens e adultos caracteriza-se por uma baixa escolaridade.</a:t>
            </a:r>
            <a:endParaRPr lang="pt-BR" sz="2000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80000"/>
              </a:lnSpc>
            </a:pPr>
            <a:endParaRPr lang="pt-BR" sz="2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6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33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227" y="1641921"/>
            <a:ext cx="6974432" cy="4811415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6146880" y="2789981"/>
            <a:ext cx="288538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A Educação era vista como algo voltado para infância e adolescência e o Brasil era um país Jovem</a:t>
            </a:r>
            <a:endParaRPr lang="es-ES" dirty="0"/>
          </a:p>
        </p:txBody>
      </p:sp>
      <p:sp>
        <p:nvSpPr>
          <p:cNvPr id="7" name="Retângulo 6"/>
          <p:cNvSpPr/>
          <p:nvPr/>
        </p:nvSpPr>
        <p:spPr>
          <a:xfrm>
            <a:off x="478227" y="4869160"/>
            <a:ext cx="7478149" cy="1257003"/>
          </a:xfrm>
          <a:prstGeom prst="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aixaDeTexto 7"/>
          <p:cNvSpPr txBox="1"/>
          <p:nvPr/>
        </p:nvSpPr>
        <p:spPr>
          <a:xfrm>
            <a:off x="457200" y="6389844"/>
            <a:ext cx="3025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Fonte: Censo Demográfico 2000 – IBGE</a:t>
            </a:r>
          </a:p>
        </p:txBody>
      </p:sp>
    </p:spTree>
    <p:extLst>
      <p:ext uri="{BB962C8B-B14F-4D97-AF65-F5344CB8AC3E}">
        <p14:creationId xmlns:p14="http://schemas.microsoft.com/office/powerpoint/2010/main" val="150748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526999"/>
            <a:ext cx="8229600" cy="4525963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1481092"/>
            <a:ext cx="7207563" cy="4972244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6146880" y="2789981"/>
            <a:ext cx="288538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A composição da população agora é composta mais por adultos e idosos e o será cada vez mais.</a:t>
            </a:r>
            <a:endParaRPr lang="es-ES" dirty="0"/>
          </a:p>
        </p:txBody>
      </p:sp>
      <p:sp>
        <p:nvSpPr>
          <p:cNvPr id="7" name="Retângulo 6"/>
          <p:cNvSpPr/>
          <p:nvPr/>
        </p:nvSpPr>
        <p:spPr>
          <a:xfrm>
            <a:off x="323528" y="4146942"/>
            <a:ext cx="7478149" cy="1152257"/>
          </a:xfrm>
          <a:prstGeom prst="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aixaDeTexto 7"/>
          <p:cNvSpPr txBox="1"/>
          <p:nvPr/>
        </p:nvSpPr>
        <p:spPr>
          <a:xfrm>
            <a:off x="457200" y="6389844"/>
            <a:ext cx="3025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Fonte: Censo Demográfico 2010 – IBGE</a:t>
            </a:r>
          </a:p>
        </p:txBody>
      </p:sp>
    </p:spTree>
    <p:extLst>
      <p:ext uri="{BB962C8B-B14F-4D97-AF65-F5344CB8AC3E}">
        <p14:creationId xmlns:p14="http://schemas.microsoft.com/office/powerpoint/2010/main" val="72357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994" y="1520787"/>
            <a:ext cx="6993452" cy="4824536"/>
          </a:xfrm>
          <a:prstGeom prst="rect">
            <a:avLst/>
          </a:prstGeom>
        </p:spPr>
      </p:pic>
      <p:pic>
        <p:nvPicPr>
          <p:cNvPr id="16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526999"/>
            <a:ext cx="8229600" cy="452596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CaixaDeTexto 5"/>
          <p:cNvSpPr txBox="1"/>
          <p:nvPr/>
        </p:nvSpPr>
        <p:spPr>
          <a:xfrm>
            <a:off x="6083756" y="4400692"/>
            <a:ext cx="288538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Vive-se mais, fecundidade cai, vida produtiva maior e m Mudanças tecnológicas significam que educação tem que ser ao longo da vida.</a:t>
            </a:r>
            <a:endParaRPr lang="es-ES" dirty="0"/>
          </a:p>
        </p:txBody>
      </p:sp>
      <p:sp>
        <p:nvSpPr>
          <p:cNvPr id="7" name="Retângulo 6"/>
          <p:cNvSpPr/>
          <p:nvPr/>
        </p:nvSpPr>
        <p:spPr>
          <a:xfrm>
            <a:off x="539552" y="2546526"/>
            <a:ext cx="7478149" cy="1762083"/>
          </a:xfrm>
          <a:prstGeom prst="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520" y="6345323"/>
            <a:ext cx="9048430" cy="566863"/>
          </a:xfrm>
          <a:prstGeom prst="rect">
            <a:avLst/>
          </a:prstGeom>
          <a:solidFill>
            <a:schemeClr val="accent1"/>
          </a:solidFill>
        </p:spPr>
      </p:pic>
    </p:spTree>
    <p:extLst>
      <p:ext uri="{BB962C8B-B14F-4D97-AF65-F5344CB8AC3E}">
        <p14:creationId xmlns:p14="http://schemas.microsoft.com/office/powerpoint/2010/main" val="408540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52955" y="1507298"/>
            <a:ext cx="9324527" cy="5350702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1547664" y="2348880"/>
            <a:ext cx="2961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Desafio da Baixa escolaridade</a:t>
            </a:r>
            <a:endParaRPr lang="es-ES" dirty="0"/>
          </a:p>
        </p:txBody>
      </p:sp>
      <p:sp>
        <p:nvSpPr>
          <p:cNvPr id="7" name="CaixaDeTexto 6"/>
          <p:cNvSpPr txBox="1"/>
          <p:nvPr/>
        </p:nvSpPr>
        <p:spPr>
          <a:xfrm>
            <a:off x="-152955" y="6602867"/>
            <a:ext cx="2119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Fonte: PNAD IBGE 1992 a 2014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402989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-152955" y="6602867"/>
            <a:ext cx="2119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Fonte: PNAD IBGE 1992 a 2014</a:t>
            </a:r>
            <a:endParaRPr lang="es-ES" sz="1200" dirty="0"/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11088" y="1700808"/>
            <a:ext cx="8640960" cy="4525963"/>
          </a:xfrm>
        </p:spPr>
        <p:txBody>
          <a:bodyPr>
            <a:noAutofit/>
          </a:bodyPr>
          <a:lstStyle/>
          <a:p>
            <a:r>
              <a:rPr lang="pt-BR" sz="2800" dirty="0" smtClean="0"/>
              <a:t>Consolidar uma política d</a:t>
            </a:r>
            <a:r>
              <a:rPr lang="pt-BR" sz="2800" dirty="0"/>
              <a:t>e</a:t>
            </a:r>
            <a:r>
              <a:rPr lang="pt-BR" sz="2800" dirty="0" smtClean="0"/>
              <a:t> EJA na perspectiva de ELV é fundamental </a:t>
            </a:r>
            <a:r>
              <a:rPr lang="en-US" sz="2800" dirty="0" smtClean="0"/>
              <a:t>–</a:t>
            </a:r>
            <a:r>
              <a:rPr lang="pt-BR" sz="2800" dirty="0" smtClean="0"/>
              <a:t> EJA do Tamanho do Brasil</a:t>
            </a:r>
          </a:p>
          <a:p>
            <a:pPr lvl="1"/>
            <a:r>
              <a:rPr lang="pt-BR" sz="2400" dirty="0" smtClean="0"/>
              <a:t>Oferta diminuindo ou a procura por cursos diminui? Ou ambos?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t-BR" sz="2400" dirty="0" smtClean="0"/>
              <a:t>Necessidade Outros modelos?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t-BR" sz="2400" dirty="0" smtClean="0"/>
              <a:t>Aumentar a efetividade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pt-BR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pt-BR" sz="2400" dirty="0" smtClean="0"/>
              <a:t>O problema é diferente segundo região, campo e cidade, faixa etária (entre os mais velhos, no campo e no nordeste, por exemplo, a escolaridade é menor) - &gt; desafio de atender as necessidades de cada um</a:t>
            </a:r>
          </a:p>
        </p:txBody>
      </p:sp>
    </p:spTree>
    <p:extLst>
      <p:ext uri="{BB962C8B-B14F-4D97-AF65-F5344CB8AC3E}">
        <p14:creationId xmlns:p14="http://schemas.microsoft.com/office/powerpoint/2010/main" val="378135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800" b="1" dirty="0">
                <a:solidFill>
                  <a:schemeClr val="tx2">
                    <a:lumMod val="75000"/>
                  </a:schemeClr>
                </a:solidFill>
              </a:rPr>
              <a:t>Agenda CONFINTEA BRASIL +6</a:t>
            </a:r>
          </a:p>
          <a:p>
            <a:pPr marL="0" indent="0">
              <a:buNone/>
            </a:pPr>
            <a:endParaRPr lang="pt-BR" sz="20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Audiência Pública na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CE - Senado </a:t>
            </a:r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Federal / lançamento pelo MEC – da CONFINTEA BRASIL + 6 - 10/12/2015 (manhã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);</a:t>
            </a:r>
            <a:endParaRPr lang="pt-BR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Segunda reunião do GT, Brasília – dia 10/11/2015 (tarde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);</a:t>
            </a:r>
            <a:endParaRPr lang="pt-BR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Portal CONFINTEA BRASIL (online) – dia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23/11/2015;</a:t>
            </a:r>
            <a:endParaRPr lang="pt-BR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Reuniões estaduais e por segmentos – dezembro/2015 e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Janeiro/2016;</a:t>
            </a:r>
            <a:endParaRPr lang="pt-BR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Reunião Nacional, em Porto Alegre – dia 20 e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21/01/2016;</a:t>
            </a:r>
            <a:endParaRPr lang="pt-BR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Terceira reunião do GT, em Porto Alegre – dia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21/01/2016.</a:t>
            </a:r>
            <a:endParaRPr lang="pt-BR" sz="2400" dirty="0">
              <a:solidFill>
                <a:schemeClr val="tx2">
                  <a:lumMod val="75000"/>
                </a:schemeClr>
              </a:solidFill>
            </a:endParaRPr>
          </a:p>
          <a:p>
            <a:endParaRPr lang="pt-BR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Picture 2" descr="http://www.utfpr.edu.br/estrutura-universitaria/diretorias-de-gestao/dircom/design/logomarca-gov-federal/log-gov-fed-min-educ-min-ciencia-e-tec/at_download/file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9"/>
          <a:stretch/>
        </p:blipFill>
        <p:spPr bwMode="auto">
          <a:xfrm>
            <a:off x="7634458" y="5949280"/>
            <a:ext cx="1397802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3697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</TotalTime>
  <Words>901</Words>
  <Application>Microsoft Office PowerPoint</Application>
  <PresentationFormat>Apresentação na tela (4:3)</PresentationFormat>
  <Paragraphs>100</Paragraphs>
  <Slides>16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2" baseType="lpstr">
      <vt:lpstr>Aparajita</vt:lpstr>
      <vt:lpstr>Arial</vt:lpstr>
      <vt:lpstr>Calibri</vt:lpstr>
      <vt:lpstr>Century Schoolbook</vt:lpstr>
      <vt:lpstr>Wingdings</vt:lpstr>
      <vt:lpstr>Tema do Office</vt:lpstr>
      <vt:lpstr>Secretária de Educação Continuada, Alfabetização, diversidade e Inclusão – SECADI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Manager/>
  <Company>Ministério da Educação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Rodrigo Siqueira de Oliveira</dc:creator>
  <cp:keywords/>
  <dc:description/>
  <cp:lastModifiedBy>Isis Gonçalves Dias</cp:lastModifiedBy>
  <cp:revision>57</cp:revision>
  <cp:lastPrinted>2015-12-10T10:57:20Z</cp:lastPrinted>
  <dcterms:created xsi:type="dcterms:W3CDTF">2015-12-04T12:54:46Z</dcterms:created>
  <dcterms:modified xsi:type="dcterms:W3CDTF">2015-12-10T10:57:46Z</dcterms:modified>
  <cp:category/>
</cp:coreProperties>
</file>