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6"/>
  </p:notesMasterIdLst>
  <p:sldIdLst>
    <p:sldId id="256" r:id="rId2"/>
    <p:sldId id="297" r:id="rId3"/>
    <p:sldId id="280" r:id="rId4"/>
    <p:sldId id="296" r:id="rId5"/>
    <p:sldId id="281" r:id="rId6"/>
    <p:sldId id="262" r:id="rId7"/>
    <p:sldId id="263" r:id="rId8"/>
    <p:sldId id="298" r:id="rId9"/>
    <p:sldId id="273" r:id="rId10"/>
    <p:sldId id="274" r:id="rId11"/>
    <p:sldId id="271" r:id="rId12"/>
    <p:sldId id="299" r:id="rId13"/>
    <p:sldId id="258" r:id="rId14"/>
    <p:sldId id="282" r:id="rId15"/>
    <p:sldId id="278" r:id="rId16"/>
    <p:sldId id="279" r:id="rId17"/>
    <p:sldId id="286" r:id="rId18"/>
    <p:sldId id="308" r:id="rId19"/>
    <p:sldId id="310" r:id="rId20"/>
    <p:sldId id="277" r:id="rId21"/>
    <p:sldId id="283" r:id="rId22"/>
    <p:sldId id="284" r:id="rId23"/>
    <p:sldId id="285" r:id="rId24"/>
    <p:sldId id="300" r:id="rId25"/>
    <p:sldId id="301" r:id="rId26"/>
    <p:sldId id="268" r:id="rId27"/>
    <p:sldId id="291" r:id="rId28"/>
    <p:sldId id="288" r:id="rId29"/>
    <p:sldId id="270" r:id="rId30"/>
    <p:sldId id="259" r:id="rId31"/>
    <p:sldId id="292" r:id="rId32"/>
    <p:sldId id="294" r:id="rId33"/>
    <p:sldId id="302" r:id="rId34"/>
    <p:sldId id="304" r:id="rId35"/>
    <p:sldId id="290" r:id="rId36"/>
    <p:sldId id="287" r:id="rId37"/>
    <p:sldId id="311" r:id="rId38"/>
    <p:sldId id="314" r:id="rId39"/>
    <p:sldId id="315" r:id="rId40"/>
    <p:sldId id="316" r:id="rId41"/>
    <p:sldId id="317" r:id="rId42"/>
    <p:sldId id="318" r:id="rId43"/>
    <p:sldId id="319" r:id="rId44"/>
    <p:sldId id="320" r:id="rId45"/>
    <p:sldId id="307" r:id="rId46"/>
    <p:sldId id="305" r:id="rId47"/>
    <p:sldId id="306" r:id="rId48"/>
    <p:sldId id="289" r:id="rId49"/>
    <p:sldId id="265" r:id="rId50"/>
    <p:sldId id="266" r:id="rId51"/>
    <p:sldId id="272" r:id="rId52"/>
    <p:sldId id="295" r:id="rId53"/>
    <p:sldId id="312" r:id="rId54"/>
    <p:sldId id="31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6"/>
    <p:restoredTop sz="96341"/>
  </p:normalViewPr>
  <p:slideViewPr>
    <p:cSldViewPr snapToGrid="0" snapToObjects="1">
      <p:cViewPr>
        <p:scale>
          <a:sx n="120" d="100"/>
          <a:sy n="120" d="100"/>
        </p:scale>
        <p:origin x="8" y="28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https://d.docs.live.net/509aee25ac244561/MF/Cadastro%20Positivo%20-%20Experiencia%20Internacional/Apresentacao%20Spread/spread_abra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77471413128"/>
          <c:y val="0.0629649452279083"/>
          <c:w val="0.853470820904952"/>
          <c:h val="0.755823569091562"/>
        </c:manualLayout>
      </c:layout>
      <c:barChart>
        <c:barDir val="col"/>
        <c:grouping val="clustered"/>
        <c:varyColors val="0"/>
        <c:ser>
          <c:idx val="0"/>
          <c:order val="0"/>
          <c:tx>
            <c:strRef>
              <c:f>[spread_abrang.xlsx]Plan1!$B$18</c:f>
              <c:strCache>
                <c:ptCount val="1"/>
                <c:pt idx="0">
                  <c:v>Spread Médio</c:v>
                </c:pt>
              </c:strCache>
            </c:strRef>
          </c:tx>
          <c:spPr>
            <a:solidFill>
              <a:schemeClr val="accent1">
                <a:lumMod val="75000"/>
              </a:schemeClr>
            </a:solidFill>
            <a:ln>
              <a:solidFill>
                <a:schemeClr val="accent1">
                  <a:lumMod val="75000"/>
                </a:schemeClr>
              </a:solidFill>
            </a:ln>
            <a:effectLst>
              <a:innerShdw blurRad="63500" dist="50800" dir="18900000">
                <a:prstClr val="black">
                  <a:alpha val="50000"/>
                </a:prstClr>
              </a:innerShdw>
            </a:effectLst>
          </c:spPr>
          <c:invertIfNegative val="0"/>
          <c:cat>
            <c:strRef>
              <c:f>[spread_abrang.xlsx]Plan1!$A$19:$A$21</c:f>
              <c:strCache>
                <c:ptCount val="3"/>
                <c:pt idx="0">
                  <c:v>[0,33)</c:v>
                </c:pt>
                <c:pt idx="1">
                  <c:v>[33,66)</c:v>
                </c:pt>
                <c:pt idx="2">
                  <c:v>[66,100]</c:v>
                </c:pt>
              </c:strCache>
            </c:strRef>
          </c:cat>
          <c:val>
            <c:numRef>
              <c:f>[spread_abrang.xlsx]Plan1!$B$19:$B$21</c:f>
              <c:numCache>
                <c:formatCode>General</c:formatCode>
                <c:ptCount val="3"/>
                <c:pt idx="0">
                  <c:v>7.2355698</c:v>
                </c:pt>
                <c:pt idx="1">
                  <c:v>6.564939799999986</c:v>
                </c:pt>
                <c:pt idx="2">
                  <c:v>4.864629199999999</c:v>
                </c:pt>
              </c:numCache>
            </c:numRef>
          </c:val>
          <c:extLst xmlns:c16r2="http://schemas.microsoft.com/office/drawing/2015/06/chart">
            <c:ext xmlns:c16="http://schemas.microsoft.com/office/drawing/2014/chart" uri="{C3380CC4-5D6E-409C-BE32-E72D297353CC}">
              <c16:uniqueId val="{00000000-3807-4B88-B18E-C7C584E05428}"/>
            </c:ext>
          </c:extLst>
        </c:ser>
        <c:dLbls>
          <c:showLegendKey val="0"/>
          <c:showVal val="0"/>
          <c:showCatName val="0"/>
          <c:showSerName val="0"/>
          <c:showPercent val="0"/>
          <c:showBubbleSize val="0"/>
        </c:dLbls>
        <c:gapWidth val="219"/>
        <c:overlap val="-27"/>
        <c:axId val="-1064866720"/>
        <c:axId val="-1062542768"/>
      </c:barChart>
      <c:catAx>
        <c:axId val="-106486672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pt-BR" sz="2400" b="1">
                    <a:solidFill>
                      <a:schemeClr val="tx1"/>
                    </a:solidFill>
                  </a:rPr>
                  <a:t>Intervalo de Abrangência dos Birôs de Crédito</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62542768"/>
        <c:crosses val="autoZero"/>
        <c:auto val="1"/>
        <c:lblAlgn val="ctr"/>
        <c:lblOffset val="100"/>
        <c:noMultiLvlLbl val="0"/>
      </c:catAx>
      <c:valAx>
        <c:axId val="-1062542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pt-BR" sz="2400" b="1">
                    <a:solidFill>
                      <a:schemeClr val="tx1"/>
                    </a:solidFill>
                  </a:rPr>
                  <a:t>Spread Médio (%)</a:t>
                </a:r>
              </a:p>
            </c:rich>
          </c:tx>
          <c:layout>
            <c:manualLayout>
              <c:xMode val="edge"/>
              <c:yMode val="edge"/>
              <c:x val="0.0150667080201509"/>
              <c:y val="0.30056198142650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064866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6972D-9B8C-084D-8A78-19C578D80DEF}" type="datetimeFigureOut">
              <a:rPr lang="en-US" smtClean="0"/>
              <a:t>6/5/18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00C354-93BC-8345-BF52-3524A4A784C2}" type="slidenum">
              <a:rPr lang="en-US" smtClean="0"/>
              <a:t>‹#›</a:t>
            </a:fld>
            <a:endParaRPr lang="en-US"/>
          </a:p>
        </p:txBody>
      </p:sp>
    </p:spTree>
    <p:extLst>
      <p:ext uri="{BB962C8B-B14F-4D97-AF65-F5344CB8AC3E}">
        <p14:creationId xmlns:p14="http://schemas.microsoft.com/office/powerpoint/2010/main" val="70795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CCP -</a:t>
            </a:r>
            <a:r>
              <a:rPr lang="pt-BR" baseline="0" dirty="0" smtClean="0"/>
              <a:t> </a:t>
            </a:r>
            <a:r>
              <a:rPr lang="pt-BR" baseline="0" dirty="0" err="1" smtClean="0"/>
              <a:t>cotraparte</a:t>
            </a:r>
            <a:r>
              <a:rPr lang="pt-BR" baseline="0" dirty="0" smtClean="0"/>
              <a:t> central </a:t>
            </a:r>
            <a:r>
              <a:rPr lang="mr-IN" baseline="0" dirty="0" smtClean="0"/>
              <a:t>–</a:t>
            </a:r>
            <a:r>
              <a:rPr lang="pt-BR" baseline="0" dirty="0" smtClean="0"/>
              <a:t> estrutura tecnológica dentro da </a:t>
            </a:r>
            <a:r>
              <a:rPr lang="pt-BR" baseline="0" dirty="0" err="1" smtClean="0"/>
              <a:t>clearing</a:t>
            </a:r>
            <a:r>
              <a:rPr lang="pt-BR" baseline="0" dirty="0" smtClean="0"/>
              <a:t> que diminui o risco </a:t>
            </a:r>
            <a:r>
              <a:rPr lang="pt-BR" baseline="0" dirty="0" err="1" smtClean="0"/>
              <a:t>financiero</a:t>
            </a:r>
            <a:r>
              <a:rPr lang="pt-BR" baseline="0" dirty="0" smtClean="0"/>
              <a:t> das </a:t>
            </a:r>
            <a:r>
              <a:rPr lang="pt-BR" baseline="0" dirty="0" err="1" smtClean="0"/>
              <a:t>operacoes</a:t>
            </a:r>
            <a:r>
              <a:rPr lang="pt-BR" baseline="0" dirty="0" smtClean="0"/>
              <a:t> (trade/</a:t>
            </a:r>
            <a:r>
              <a:rPr lang="pt-BR" baseline="0" dirty="0" err="1" smtClean="0"/>
              <a:t>clearing</a:t>
            </a:r>
            <a:r>
              <a:rPr lang="pt-BR" baseline="0" dirty="0" smtClean="0"/>
              <a:t>/central depositaria)... </a:t>
            </a:r>
            <a:r>
              <a:rPr lang="pt-BR" baseline="0" dirty="0" err="1" smtClean="0"/>
              <a:t>Clearing</a:t>
            </a:r>
            <a:r>
              <a:rPr lang="pt-BR" baseline="0" dirty="0" smtClean="0"/>
              <a:t> = liquidação por compensação ou transferência</a:t>
            </a:r>
            <a:endParaRPr lang="en-US" dirty="0" smtClean="0"/>
          </a:p>
          <a:p>
            <a:endParaRPr lang="en-US" dirty="0"/>
          </a:p>
        </p:txBody>
      </p:sp>
      <p:sp>
        <p:nvSpPr>
          <p:cNvPr id="4" name="Slide Number Placeholder 3"/>
          <p:cNvSpPr>
            <a:spLocks noGrp="1"/>
          </p:cNvSpPr>
          <p:nvPr>
            <p:ph type="sldNum" sz="quarter" idx="10"/>
          </p:nvPr>
        </p:nvSpPr>
        <p:spPr/>
        <p:txBody>
          <a:bodyPr/>
          <a:lstStyle/>
          <a:p>
            <a:fld id="{9C00C354-93BC-8345-BF52-3524A4A784C2}" type="slidenum">
              <a:rPr lang="en-US" smtClean="0"/>
              <a:t>13</a:t>
            </a:fld>
            <a:endParaRPr lang="en-US"/>
          </a:p>
        </p:txBody>
      </p:sp>
    </p:spTree>
    <p:extLst>
      <p:ext uri="{BB962C8B-B14F-4D97-AF65-F5344CB8AC3E}">
        <p14:creationId xmlns:p14="http://schemas.microsoft.com/office/powerpoint/2010/main" val="175281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0C354-93BC-8345-BF52-3524A4A784C2}" type="slidenum">
              <a:rPr lang="en-US" smtClean="0"/>
              <a:t>24</a:t>
            </a:fld>
            <a:endParaRPr lang="en-US"/>
          </a:p>
        </p:txBody>
      </p:sp>
    </p:spTree>
    <p:extLst>
      <p:ext uri="{BB962C8B-B14F-4D97-AF65-F5344CB8AC3E}">
        <p14:creationId xmlns:p14="http://schemas.microsoft.com/office/powerpoint/2010/main" val="106290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0C354-93BC-8345-BF52-3524A4A784C2}" type="slidenum">
              <a:rPr lang="en-US" smtClean="0"/>
              <a:t>28</a:t>
            </a:fld>
            <a:endParaRPr lang="en-US"/>
          </a:p>
        </p:txBody>
      </p:sp>
    </p:spTree>
    <p:extLst>
      <p:ext uri="{BB962C8B-B14F-4D97-AF65-F5344CB8AC3E}">
        <p14:creationId xmlns:p14="http://schemas.microsoft.com/office/powerpoint/2010/main" val="337739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*MDR (Merchant </a:t>
            </a:r>
            <a:r>
              <a:rPr lang="pt-BR" dirty="0" err="1" smtClean="0"/>
              <a:t>Discount</a:t>
            </a:r>
            <a:r>
              <a:rPr lang="pt-BR" dirty="0" smtClean="0"/>
              <a:t> Rate)</a:t>
            </a:r>
            <a:endParaRPr lang="pt-BR" dirty="0"/>
          </a:p>
        </p:txBody>
      </p:sp>
      <p:sp>
        <p:nvSpPr>
          <p:cNvPr id="4" name="Espaço Reservado para Número de Slide 3"/>
          <p:cNvSpPr>
            <a:spLocks noGrp="1"/>
          </p:cNvSpPr>
          <p:nvPr>
            <p:ph type="sldNum" sz="quarter" idx="10"/>
          </p:nvPr>
        </p:nvSpPr>
        <p:spPr/>
        <p:txBody>
          <a:bodyPr/>
          <a:lstStyle/>
          <a:p>
            <a:fld id="{D3838ECB-3F75-4885-B500-C1B47BFA8752}" type="slidenum">
              <a:rPr lang="pt-BR" smtClean="0"/>
              <a:t>29</a:t>
            </a:fld>
            <a:endParaRPr lang="pt-BR"/>
          </a:p>
        </p:txBody>
      </p:sp>
    </p:spTree>
    <p:extLst>
      <p:ext uri="{BB962C8B-B14F-4D97-AF65-F5344CB8AC3E}">
        <p14:creationId xmlns:p14="http://schemas.microsoft.com/office/powerpoint/2010/main" val="1258106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00C354-93BC-8345-BF52-3524A4A784C2}" type="slidenum">
              <a:rPr lang="en-US" smtClean="0"/>
              <a:t>37</a:t>
            </a:fld>
            <a:endParaRPr lang="en-US"/>
          </a:p>
        </p:txBody>
      </p:sp>
    </p:spTree>
    <p:extLst>
      <p:ext uri="{BB962C8B-B14F-4D97-AF65-F5344CB8AC3E}">
        <p14:creationId xmlns:p14="http://schemas.microsoft.com/office/powerpoint/2010/main" val="153455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0C354-93BC-8345-BF52-3524A4A784C2}" type="slidenum">
              <a:rPr lang="en-US" smtClean="0"/>
              <a:t>47</a:t>
            </a:fld>
            <a:endParaRPr lang="en-US"/>
          </a:p>
        </p:txBody>
      </p:sp>
    </p:spTree>
    <p:extLst>
      <p:ext uri="{BB962C8B-B14F-4D97-AF65-F5344CB8AC3E}">
        <p14:creationId xmlns:p14="http://schemas.microsoft.com/office/powerpoint/2010/main" val="3653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- 13 sobreposições</a:t>
            </a:r>
            <a:r>
              <a:rPr lang="pt-BR" sz="1200" kern="1200" baseline="0" dirty="0" smtClean="0">
                <a:solidFill>
                  <a:schemeClr val="tx1"/>
                </a:solidFill>
                <a:effectLst/>
                <a:latin typeface="+mn-lt"/>
                <a:ea typeface="+mn-ea"/>
                <a:cs typeface="+mn-cs"/>
              </a:rPr>
              <a:t> horizontais</a:t>
            </a:r>
            <a:endParaRPr lang="pt-BR" sz="1200" kern="1200" dirty="0" smtClean="0">
              <a:solidFill>
                <a:schemeClr val="tx1"/>
              </a:solidFill>
              <a:effectLst/>
              <a:latin typeface="+mn-lt"/>
              <a:ea typeface="+mn-ea"/>
              <a:cs typeface="+mn-cs"/>
            </a:endParaRPr>
          </a:p>
          <a:p>
            <a:endParaRPr lang="pt-BR"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Apenas para ilustrar, se os cartões </a:t>
            </a:r>
            <a:r>
              <a:rPr lang="pt-BR" sz="1200" kern="1200" dirty="0" err="1" smtClean="0">
                <a:solidFill>
                  <a:schemeClr val="tx1"/>
                </a:solidFill>
                <a:effectLst/>
                <a:latin typeface="+mn-lt"/>
                <a:ea typeface="+mn-ea"/>
                <a:cs typeface="+mn-cs"/>
              </a:rPr>
              <a:t>Diners</a:t>
            </a:r>
            <a:r>
              <a:rPr lang="pt-BR" sz="1200" kern="1200" dirty="0" smtClean="0">
                <a:solidFill>
                  <a:schemeClr val="tx1"/>
                </a:solidFill>
                <a:effectLst/>
                <a:latin typeface="+mn-lt"/>
                <a:ea typeface="+mn-ea"/>
                <a:cs typeface="+mn-cs"/>
              </a:rPr>
              <a:t> e American Airlines fossem desconsiderados do cálculo, a variação de HHI seria de exatos 100 pontos.</a:t>
            </a:r>
          </a:p>
          <a:p>
            <a:endParaRPr lang="pt-BR" dirty="0" smtClean="0"/>
          </a:p>
          <a:p>
            <a:r>
              <a:rPr lang="pt-BR" dirty="0" smtClean="0"/>
              <a:t>OBS: o</a:t>
            </a:r>
            <a:r>
              <a:rPr lang="pt-BR" baseline="0" dirty="0" smtClean="0"/>
              <a:t> segmento de emissão de cartões de crédito representa cerca de 5% da operação.</a:t>
            </a:r>
            <a:endParaRPr lang="pt-BR" dirty="0" smtClean="0"/>
          </a:p>
          <a:p>
            <a:endParaRPr lang="pt-BR" sz="1200" kern="1200" dirty="0" smtClean="0">
              <a:solidFill>
                <a:schemeClr val="tx1"/>
              </a:solidFill>
              <a:effectLst/>
              <a:latin typeface="+mn-lt"/>
              <a:ea typeface="+mn-ea"/>
              <a:cs typeface="+mn-cs"/>
            </a:endParaRPr>
          </a:p>
          <a:p>
            <a:endParaRPr lang="pt-B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OBS 2: na tabela, </a:t>
            </a:r>
            <a:r>
              <a:rPr lang="pt-BR" dirty="0" smtClean="0"/>
              <a:t>foi considerada apenas a representatividade dos 5 (cinco) maiores bancos comerciais (Banco do Brasil; Caixa; Itaú Unibanco; </a:t>
            </a:r>
            <a:r>
              <a:rPr lang="pt-BR" dirty="0" err="1" smtClean="0"/>
              <a:t>Bradesco+HSBC</a:t>
            </a:r>
            <a:r>
              <a:rPr lang="pt-BR" dirty="0" smtClean="0"/>
              <a:t>; e Santander) e do Negócio Adquirido.</a:t>
            </a:r>
          </a:p>
        </p:txBody>
      </p:sp>
      <p:sp>
        <p:nvSpPr>
          <p:cNvPr id="4" name="Espaço Reservado para Número de Slide 3"/>
          <p:cNvSpPr>
            <a:spLocks noGrp="1"/>
          </p:cNvSpPr>
          <p:nvPr>
            <p:ph type="sldNum" sz="quarter" idx="10"/>
          </p:nvPr>
        </p:nvSpPr>
        <p:spPr/>
        <p:txBody>
          <a:bodyPr/>
          <a:lstStyle/>
          <a:p>
            <a:fld id="{3AE5A562-2F07-4607-BA70-FA2F64D75206}" type="slidenum">
              <a:rPr lang="pt-BR" smtClean="0"/>
              <a:t>51</a:t>
            </a:fld>
            <a:endParaRPr lang="pt-BR"/>
          </a:p>
        </p:txBody>
      </p:sp>
    </p:spTree>
    <p:extLst>
      <p:ext uri="{BB962C8B-B14F-4D97-AF65-F5344CB8AC3E}">
        <p14:creationId xmlns:p14="http://schemas.microsoft.com/office/powerpoint/2010/main" val="16708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594BFA-22F0-7348-89AB-A7DC9C1FE2EF}" type="datetime1">
              <a:rPr lang="en-US" smtClean="0"/>
              <a:t>6/5/18</a:t>
            </a:fld>
            <a:endParaRPr lang="en-US"/>
          </a:p>
        </p:txBody>
      </p:sp>
      <p:sp>
        <p:nvSpPr>
          <p:cNvPr id="5" name="Footer Placeholder 4"/>
          <p:cNvSpPr>
            <a:spLocks noGrp="1"/>
          </p:cNvSpPr>
          <p:nvPr>
            <p:ph type="ftr" sz="quarter" idx="11"/>
          </p:nvPr>
        </p:nvSpPr>
        <p:spPr/>
        <p:txBody>
          <a:bodyPr/>
          <a:lstStyle/>
          <a:p>
            <a:r>
              <a:rPr lang="en-US" smtClean="0"/>
              <a:t>Cristiane Alkmin J. Schmidt</a:t>
            </a:r>
            <a:endParaRPr lang="en-US"/>
          </a:p>
        </p:txBody>
      </p:sp>
      <p:sp>
        <p:nvSpPr>
          <p:cNvPr id="6" name="Slide Number Placeholder 5"/>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58742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9C0D44-3B55-164E-9CE7-479D22E1E9B9}" type="datetime1">
              <a:rPr lang="en-US" smtClean="0"/>
              <a:t>6/5/18</a:t>
            </a:fld>
            <a:endParaRPr lang="en-US"/>
          </a:p>
        </p:txBody>
      </p:sp>
      <p:sp>
        <p:nvSpPr>
          <p:cNvPr id="5" name="Footer Placeholder 4"/>
          <p:cNvSpPr>
            <a:spLocks noGrp="1"/>
          </p:cNvSpPr>
          <p:nvPr>
            <p:ph type="ftr" sz="quarter" idx="11"/>
          </p:nvPr>
        </p:nvSpPr>
        <p:spPr/>
        <p:txBody>
          <a:bodyPr/>
          <a:lstStyle/>
          <a:p>
            <a:r>
              <a:rPr lang="en-US" smtClean="0"/>
              <a:t>Cristiane Alkmin J. Schmidt</a:t>
            </a:r>
            <a:endParaRPr lang="en-US"/>
          </a:p>
        </p:txBody>
      </p:sp>
      <p:sp>
        <p:nvSpPr>
          <p:cNvPr id="6" name="Slide Number Placeholder 5"/>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49064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C5956C-C8E1-0B40-9AC4-70715BAD1BA1}" type="datetime1">
              <a:rPr lang="en-US" smtClean="0"/>
              <a:t>6/5/18</a:t>
            </a:fld>
            <a:endParaRPr lang="en-US"/>
          </a:p>
        </p:txBody>
      </p:sp>
      <p:sp>
        <p:nvSpPr>
          <p:cNvPr id="5" name="Footer Placeholder 4"/>
          <p:cNvSpPr>
            <a:spLocks noGrp="1"/>
          </p:cNvSpPr>
          <p:nvPr>
            <p:ph type="ftr" sz="quarter" idx="11"/>
          </p:nvPr>
        </p:nvSpPr>
        <p:spPr/>
        <p:txBody>
          <a:bodyPr/>
          <a:lstStyle/>
          <a:p>
            <a:r>
              <a:rPr lang="en-US" smtClean="0"/>
              <a:t>Cristiane Alkmin J. Schmidt</a:t>
            </a:r>
            <a:endParaRPr lang="en-US"/>
          </a:p>
        </p:txBody>
      </p:sp>
      <p:sp>
        <p:nvSpPr>
          <p:cNvPr id="6" name="Slide Number Placeholder 5"/>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781920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B13BF-3275-344A-8B8F-4FBCE215C7D9}" type="datetime1">
              <a:rPr lang="en-US" smtClean="0"/>
              <a:t>6/5/18</a:t>
            </a:fld>
            <a:endParaRPr lang="en-US"/>
          </a:p>
        </p:txBody>
      </p:sp>
      <p:sp>
        <p:nvSpPr>
          <p:cNvPr id="5" name="Footer Placeholder 4"/>
          <p:cNvSpPr>
            <a:spLocks noGrp="1"/>
          </p:cNvSpPr>
          <p:nvPr>
            <p:ph type="ftr" sz="quarter" idx="11"/>
          </p:nvPr>
        </p:nvSpPr>
        <p:spPr/>
        <p:txBody>
          <a:bodyPr/>
          <a:lstStyle/>
          <a:p>
            <a:r>
              <a:rPr lang="en-US" smtClean="0"/>
              <a:t>Cristiane Alkmin J. Schmidt</a:t>
            </a:r>
            <a:endParaRPr lang="en-US"/>
          </a:p>
        </p:txBody>
      </p:sp>
      <p:sp>
        <p:nvSpPr>
          <p:cNvPr id="6" name="Slide Number Placeholder 5"/>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649754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3C5869-9C45-DB41-89E4-908709419C68}" type="datetime1">
              <a:rPr lang="en-US" smtClean="0"/>
              <a:t>6/5/18</a:t>
            </a:fld>
            <a:endParaRPr lang="en-US"/>
          </a:p>
        </p:txBody>
      </p:sp>
      <p:sp>
        <p:nvSpPr>
          <p:cNvPr id="5" name="Footer Placeholder 4"/>
          <p:cNvSpPr>
            <a:spLocks noGrp="1"/>
          </p:cNvSpPr>
          <p:nvPr>
            <p:ph type="ftr" sz="quarter" idx="11"/>
          </p:nvPr>
        </p:nvSpPr>
        <p:spPr/>
        <p:txBody>
          <a:bodyPr/>
          <a:lstStyle/>
          <a:p>
            <a:r>
              <a:rPr lang="en-US" smtClean="0"/>
              <a:t>Cristiane Alkmin J. Schmidt</a:t>
            </a:r>
            <a:endParaRPr lang="en-US"/>
          </a:p>
        </p:txBody>
      </p:sp>
      <p:sp>
        <p:nvSpPr>
          <p:cNvPr id="6" name="Slide Number Placeholder 5"/>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25675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4C771-07A0-6740-AF0C-692C7ED36965}" type="datetime1">
              <a:rPr lang="en-US" smtClean="0"/>
              <a:t>6/5/18</a:t>
            </a:fld>
            <a:endParaRPr lang="en-US"/>
          </a:p>
        </p:txBody>
      </p:sp>
      <p:sp>
        <p:nvSpPr>
          <p:cNvPr id="6" name="Footer Placeholder 5"/>
          <p:cNvSpPr>
            <a:spLocks noGrp="1"/>
          </p:cNvSpPr>
          <p:nvPr>
            <p:ph type="ftr" sz="quarter" idx="11"/>
          </p:nvPr>
        </p:nvSpPr>
        <p:spPr/>
        <p:txBody>
          <a:bodyPr/>
          <a:lstStyle/>
          <a:p>
            <a:r>
              <a:rPr lang="en-US" smtClean="0"/>
              <a:t>Cristiane Alkmin J. Schmidt</a:t>
            </a:r>
            <a:endParaRPr lang="en-US"/>
          </a:p>
        </p:txBody>
      </p:sp>
      <p:sp>
        <p:nvSpPr>
          <p:cNvPr id="7" name="Slide Number Placeholder 6"/>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70032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EE0B6F-BC13-EA4B-B54E-CD29A1E93303}" type="datetime1">
              <a:rPr lang="en-US" smtClean="0"/>
              <a:t>6/5/18</a:t>
            </a:fld>
            <a:endParaRPr lang="en-US"/>
          </a:p>
        </p:txBody>
      </p:sp>
      <p:sp>
        <p:nvSpPr>
          <p:cNvPr id="8" name="Footer Placeholder 7"/>
          <p:cNvSpPr>
            <a:spLocks noGrp="1"/>
          </p:cNvSpPr>
          <p:nvPr>
            <p:ph type="ftr" sz="quarter" idx="11"/>
          </p:nvPr>
        </p:nvSpPr>
        <p:spPr/>
        <p:txBody>
          <a:bodyPr/>
          <a:lstStyle/>
          <a:p>
            <a:r>
              <a:rPr lang="en-US" smtClean="0"/>
              <a:t>Cristiane Alkmin J. Schmidt</a:t>
            </a:r>
            <a:endParaRPr lang="en-US"/>
          </a:p>
        </p:txBody>
      </p:sp>
      <p:sp>
        <p:nvSpPr>
          <p:cNvPr id="9" name="Slide Number Placeholder 8"/>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73568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7FE1E-B192-0A4D-90BA-FF1133C9E0A9}" type="datetime1">
              <a:rPr lang="en-US" smtClean="0"/>
              <a:t>6/5/18</a:t>
            </a:fld>
            <a:endParaRPr lang="en-US"/>
          </a:p>
        </p:txBody>
      </p:sp>
      <p:sp>
        <p:nvSpPr>
          <p:cNvPr id="4" name="Footer Placeholder 3"/>
          <p:cNvSpPr>
            <a:spLocks noGrp="1"/>
          </p:cNvSpPr>
          <p:nvPr>
            <p:ph type="ftr" sz="quarter" idx="11"/>
          </p:nvPr>
        </p:nvSpPr>
        <p:spPr/>
        <p:txBody>
          <a:bodyPr/>
          <a:lstStyle/>
          <a:p>
            <a:r>
              <a:rPr lang="en-US" smtClean="0"/>
              <a:t>Cristiane Alkmin J. Schmidt</a:t>
            </a:r>
            <a:endParaRPr lang="en-US"/>
          </a:p>
        </p:txBody>
      </p:sp>
      <p:sp>
        <p:nvSpPr>
          <p:cNvPr id="5" name="Slide Number Placeholder 4"/>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60912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BC23C-7A8B-6B4C-8EAA-924DF5F3600D}" type="datetime1">
              <a:rPr lang="en-US" smtClean="0"/>
              <a:t>6/5/18</a:t>
            </a:fld>
            <a:endParaRPr lang="en-US"/>
          </a:p>
        </p:txBody>
      </p:sp>
      <p:sp>
        <p:nvSpPr>
          <p:cNvPr id="3" name="Footer Placeholder 2"/>
          <p:cNvSpPr>
            <a:spLocks noGrp="1"/>
          </p:cNvSpPr>
          <p:nvPr>
            <p:ph type="ftr" sz="quarter" idx="11"/>
          </p:nvPr>
        </p:nvSpPr>
        <p:spPr/>
        <p:txBody>
          <a:bodyPr/>
          <a:lstStyle/>
          <a:p>
            <a:r>
              <a:rPr lang="en-US" smtClean="0"/>
              <a:t>Cristiane Alkmin J. Schmidt</a:t>
            </a:r>
            <a:endParaRPr lang="en-US"/>
          </a:p>
        </p:txBody>
      </p:sp>
      <p:sp>
        <p:nvSpPr>
          <p:cNvPr id="4" name="Slide Number Placeholder 3"/>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361788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7A8B83-55A2-5042-827D-50496744DB6B}" type="datetime1">
              <a:rPr lang="en-US" smtClean="0"/>
              <a:t>6/5/18</a:t>
            </a:fld>
            <a:endParaRPr lang="en-US"/>
          </a:p>
        </p:txBody>
      </p:sp>
      <p:sp>
        <p:nvSpPr>
          <p:cNvPr id="6" name="Footer Placeholder 5"/>
          <p:cNvSpPr>
            <a:spLocks noGrp="1"/>
          </p:cNvSpPr>
          <p:nvPr>
            <p:ph type="ftr" sz="quarter" idx="11"/>
          </p:nvPr>
        </p:nvSpPr>
        <p:spPr/>
        <p:txBody>
          <a:bodyPr/>
          <a:lstStyle/>
          <a:p>
            <a:r>
              <a:rPr lang="en-US" smtClean="0"/>
              <a:t>Cristiane Alkmin J. Schmidt</a:t>
            </a:r>
            <a:endParaRPr lang="en-US"/>
          </a:p>
        </p:txBody>
      </p:sp>
      <p:sp>
        <p:nvSpPr>
          <p:cNvPr id="7" name="Slide Number Placeholder 6"/>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184276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DDBDB2-DCF0-A14E-84B0-98601DB1FBFD}" type="datetime1">
              <a:rPr lang="en-US" smtClean="0"/>
              <a:t>6/5/18</a:t>
            </a:fld>
            <a:endParaRPr lang="en-US"/>
          </a:p>
        </p:txBody>
      </p:sp>
      <p:sp>
        <p:nvSpPr>
          <p:cNvPr id="6" name="Footer Placeholder 5"/>
          <p:cNvSpPr>
            <a:spLocks noGrp="1"/>
          </p:cNvSpPr>
          <p:nvPr>
            <p:ph type="ftr" sz="quarter" idx="11"/>
          </p:nvPr>
        </p:nvSpPr>
        <p:spPr/>
        <p:txBody>
          <a:bodyPr/>
          <a:lstStyle/>
          <a:p>
            <a:r>
              <a:rPr lang="en-US" smtClean="0"/>
              <a:t>Cristiane Alkmin J. Schmidt</a:t>
            </a:r>
            <a:endParaRPr lang="en-US"/>
          </a:p>
        </p:txBody>
      </p:sp>
      <p:sp>
        <p:nvSpPr>
          <p:cNvPr id="7" name="Slide Number Placeholder 6"/>
          <p:cNvSpPr>
            <a:spLocks noGrp="1"/>
          </p:cNvSpPr>
          <p:nvPr>
            <p:ph type="sldNum" sz="quarter" idx="12"/>
          </p:nvPr>
        </p:nvSpPr>
        <p:spPr/>
        <p:txBody>
          <a:bodyPr/>
          <a:lstStyle/>
          <a:p>
            <a:fld id="{E8615618-78FB-D64E-B936-C16EAFD9A2A0}" type="slidenum">
              <a:rPr lang="en-US" smtClean="0"/>
              <a:t>‹#›</a:t>
            </a:fld>
            <a:endParaRPr lang="en-US"/>
          </a:p>
        </p:txBody>
      </p:sp>
    </p:spTree>
    <p:extLst>
      <p:ext uri="{BB962C8B-B14F-4D97-AF65-F5344CB8AC3E}">
        <p14:creationId xmlns:p14="http://schemas.microsoft.com/office/powerpoint/2010/main" val="3528704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4F812-468D-454E-8CC2-1C72CB76D672}" type="datetime1">
              <a:rPr lang="en-US" smtClean="0"/>
              <a:t>6/5/18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Cristiane Alkmin J. Schmidt</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15618-78FB-D64E-B936-C16EAFD9A2A0}" type="slidenum">
              <a:rPr lang="en-US" smtClean="0"/>
              <a:t>‹#›</a:t>
            </a:fld>
            <a:endParaRPr lang="en-US"/>
          </a:p>
        </p:txBody>
      </p:sp>
    </p:spTree>
    <p:extLst>
      <p:ext uri="{BB962C8B-B14F-4D97-AF65-F5344CB8AC3E}">
        <p14:creationId xmlns:p14="http://schemas.microsoft.com/office/powerpoint/2010/main" val="121151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jpeg"/><Relationship Id="rId9" Type="http://schemas.openxmlformats.org/officeDocument/2006/relationships/image" Target="../media/image17.png"/><Relationship Id="rId10" Type="http://schemas.openxmlformats.org/officeDocument/2006/relationships/image" Target="../media/image18.jpeg"/><Relationship Id="rId11"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tiff"/><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32.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tiff"/><Relationship Id="rId15" Type="http://schemas.openxmlformats.org/officeDocument/2006/relationships/image" Target="../media/image31.tiff"/><Relationship Id="rId16"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 Id="rId3" Type="http://schemas.openxmlformats.org/officeDocument/2006/relationships/image" Target="../media/image46.tiff"/></Relationships>
</file>

<file path=ppt/slides/_rels/slide54.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534255"/>
            <a:ext cx="10366625" cy="2537718"/>
          </a:xfrm>
          <a:solidFill>
            <a:schemeClr val="accent6">
              <a:lumMod val="40000"/>
              <a:lumOff val="60000"/>
            </a:schemeClr>
          </a:solidFill>
        </p:spPr>
        <p:txBody>
          <a:bodyPr>
            <a:noAutofit/>
          </a:bodyPr>
          <a:lstStyle/>
          <a:p>
            <a:r>
              <a:rPr lang="pt-BR" b="1" dirty="0" smtClean="0">
                <a:latin typeface="Times New Roman" charset="0"/>
                <a:ea typeface="Times New Roman" charset="0"/>
                <a:cs typeface="Times New Roman" charset="0"/>
              </a:rPr>
              <a:t>Concorrência </a:t>
            </a:r>
            <a:br>
              <a:rPr lang="pt-BR" b="1" dirty="0" smtClean="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no </a:t>
            </a:r>
            <a:br>
              <a:rPr lang="pt-BR" b="1" dirty="0" smtClean="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Sistema Financeiro Nacional</a:t>
            </a:r>
            <a:endParaRPr lang="pt-BR" b="1" dirty="0">
              <a:latin typeface="Times New Roman" charset="0"/>
              <a:ea typeface="Times New Roman" charset="0"/>
              <a:cs typeface="Times New Roman" charset="0"/>
            </a:endParaRPr>
          </a:p>
        </p:txBody>
      </p:sp>
      <p:sp>
        <p:nvSpPr>
          <p:cNvPr id="3" name="Subtitle 2"/>
          <p:cNvSpPr>
            <a:spLocks noGrp="1"/>
          </p:cNvSpPr>
          <p:nvPr>
            <p:ph type="subTitle" idx="1"/>
          </p:nvPr>
        </p:nvSpPr>
        <p:spPr>
          <a:xfrm>
            <a:off x="1431532" y="4259583"/>
            <a:ext cx="9144000" cy="1473396"/>
          </a:xfrm>
        </p:spPr>
        <p:txBody>
          <a:bodyPr/>
          <a:lstStyle/>
          <a:p>
            <a:r>
              <a:rPr lang="pt-BR" sz="2800" b="1" dirty="0" smtClean="0">
                <a:latin typeface="Times New Roman" charset="0"/>
                <a:ea typeface="Times New Roman" charset="0"/>
                <a:cs typeface="Times New Roman" charset="0"/>
              </a:rPr>
              <a:t>Cristiane Alkmin Junqueira Schmidt</a:t>
            </a:r>
          </a:p>
          <a:p>
            <a:r>
              <a:rPr lang="pt-BR" dirty="0" smtClean="0">
                <a:latin typeface="Times New Roman" charset="0"/>
                <a:ea typeface="Times New Roman" charset="0"/>
                <a:cs typeface="Times New Roman" charset="0"/>
              </a:rPr>
              <a:t>Conselheira do CADE</a:t>
            </a:r>
          </a:p>
          <a:p>
            <a:r>
              <a:rPr lang="pt-BR" dirty="0" err="1" smtClean="0">
                <a:latin typeface="Times New Roman" charset="0"/>
                <a:ea typeface="Times New Roman" charset="0"/>
                <a:cs typeface="Times New Roman" charset="0"/>
              </a:rPr>
              <a:t>cristiane.schmidt@cade.gov.br</a:t>
            </a:r>
            <a:endParaRPr lang="pt-BR" dirty="0">
              <a:latin typeface="Times New Roman" charset="0"/>
              <a:ea typeface="Times New Roman" charset="0"/>
              <a:cs typeface="Times New Roman" charset="0"/>
            </a:endParaRPr>
          </a:p>
        </p:txBody>
      </p:sp>
      <p:sp>
        <p:nvSpPr>
          <p:cNvPr id="4" name="Subtitle 2"/>
          <p:cNvSpPr txBox="1">
            <a:spLocks/>
          </p:cNvSpPr>
          <p:nvPr/>
        </p:nvSpPr>
        <p:spPr>
          <a:xfrm>
            <a:off x="1666126" y="6083247"/>
            <a:ext cx="9144000" cy="6257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pt-BR" b="1" dirty="0" smtClean="0">
                <a:latin typeface="Times New Roman" charset="0"/>
                <a:ea typeface="Times New Roman" charset="0"/>
                <a:cs typeface="Times New Roman" charset="0"/>
              </a:rPr>
              <a:t>Brasília, 05 </a:t>
            </a:r>
            <a:r>
              <a:rPr lang="pt-BR" b="1" dirty="0" smtClean="0">
                <a:latin typeface="Times New Roman" charset="0"/>
                <a:ea typeface="Times New Roman" charset="0"/>
                <a:cs typeface="Times New Roman" charset="0"/>
              </a:rPr>
              <a:t>de abril de 2018 </a:t>
            </a:r>
            <a:endParaRPr lang="pt-BR"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81508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D173F2-5EBE-F54C-9CBA-9321BA6EEA54}" type="datetime1">
              <a:rPr lang="en-US" smtClean="0"/>
              <a:t>6/5/18</a:t>
            </a:fld>
            <a:endParaRPr lang="en-US"/>
          </a:p>
        </p:txBody>
      </p:sp>
      <p:sp>
        <p:nvSpPr>
          <p:cNvPr id="3" name="Footer Placeholder 2"/>
          <p:cNvSpPr>
            <a:spLocks noGrp="1"/>
          </p:cNvSpPr>
          <p:nvPr>
            <p:ph type="ftr" sz="quarter" idx="11"/>
          </p:nvPr>
        </p:nvSpPr>
        <p:spPr/>
        <p:txBody>
          <a:bodyPr/>
          <a:lstStyle/>
          <a:p>
            <a:r>
              <a:rPr lang="en-US" smtClean="0"/>
              <a:t>Cristiane Alkmin J. Schmidt</a:t>
            </a:r>
            <a:endParaRPr lang="en-US"/>
          </a:p>
        </p:txBody>
      </p:sp>
      <p:sp>
        <p:nvSpPr>
          <p:cNvPr id="4" name="Slide Number Placeholder 3"/>
          <p:cNvSpPr>
            <a:spLocks noGrp="1"/>
          </p:cNvSpPr>
          <p:nvPr>
            <p:ph type="sldNum" sz="quarter" idx="12"/>
          </p:nvPr>
        </p:nvSpPr>
        <p:spPr/>
        <p:txBody>
          <a:bodyPr/>
          <a:lstStyle/>
          <a:p>
            <a:fld id="{E8615618-78FB-D64E-B936-C16EAFD9A2A0}" type="slidenum">
              <a:rPr lang="en-US" smtClean="0"/>
              <a:t>10</a:t>
            </a:fld>
            <a:endParaRPr lang="en-US"/>
          </a:p>
        </p:txBody>
      </p:sp>
      <p:pic>
        <p:nvPicPr>
          <p:cNvPr id="5" name="Picture 4"/>
          <p:cNvPicPr>
            <a:picLocks noChangeAspect="1"/>
          </p:cNvPicPr>
          <p:nvPr/>
        </p:nvPicPr>
        <p:blipFill>
          <a:blip r:embed="rId2"/>
          <a:stretch>
            <a:fillRect/>
          </a:stretch>
        </p:blipFill>
        <p:spPr>
          <a:xfrm>
            <a:off x="736600" y="1143000"/>
            <a:ext cx="10718800" cy="4572000"/>
          </a:xfrm>
          <a:prstGeom prst="rect">
            <a:avLst/>
          </a:prstGeom>
        </p:spPr>
      </p:pic>
      <p:sp>
        <p:nvSpPr>
          <p:cNvPr id="6" name="TextBox 5"/>
          <p:cNvSpPr txBox="1"/>
          <p:nvPr/>
        </p:nvSpPr>
        <p:spPr>
          <a:xfrm>
            <a:off x="736600" y="163168"/>
            <a:ext cx="3191899" cy="369332"/>
          </a:xfrm>
          <a:prstGeom prst="rect">
            <a:avLst/>
          </a:prstGeom>
          <a:solidFill>
            <a:schemeClr val="accent6">
              <a:lumMod val="20000"/>
              <a:lumOff val="80000"/>
            </a:schemeClr>
          </a:solidFill>
        </p:spPr>
        <p:txBody>
          <a:bodyPr wrap="none" rtlCol="0">
            <a:spAutoFit/>
          </a:bodyPr>
          <a:lstStyle/>
          <a:p>
            <a:r>
              <a:rPr lang="pt-BR" b="1" dirty="0" smtClean="0">
                <a:latin typeface="Times New Roman" charset="0"/>
                <a:ea typeface="Times New Roman" charset="0"/>
                <a:cs typeface="Times New Roman" charset="0"/>
              </a:rPr>
              <a:t>Brasil é o 4o mais concentrado</a:t>
            </a:r>
            <a:endParaRPr lang="pt-BR" b="1" dirty="0">
              <a:latin typeface="Times New Roman" charset="0"/>
              <a:ea typeface="Times New Roman" charset="0"/>
              <a:cs typeface="Times New Roman" charset="0"/>
            </a:endParaRPr>
          </a:p>
        </p:txBody>
      </p:sp>
      <p:sp>
        <p:nvSpPr>
          <p:cNvPr id="7" name="TextBox 6"/>
          <p:cNvSpPr txBox="1"/>
          <p:nvPr/>
        </p:nvSpPr>
        <p:spPr>
          <a:xfrm>
            <a:off x="4363976" y="127292"/>
            <a:ext cx="3347720" cy="923330"/>
          </a:xfrm>
          <a:prstGeom prst="rect">
            <a:avLst/>
          </a:prstGeom>
          <a:solidFill>
            <a:schemeClr val="accent6">
              <a:lumMod val="20000"/>
              <a:lumOff val="80000"/>
            </a:schemeClr>
          </a:solidFill>
        </p:spPr>
        <p:txBody>
          <a:bodyPr wrap="square" rtlCol="0">
            <a:spAutoFit/>
          </a:bodyPr>
          <a:lstStyle/>
          <a:p>
            <a:pPr algn="ctr"/>
            <a:r>
              <a:rPr lang="pt-BR" b="1" dirty="0" smtClean="0">
                <a:latin typeface="Times New Roman" charset="0"/>
                <a:ea typeface="Times New Roman" charset="0"/>
                <a:cs typeface="Times New Roman" charset="0"/>
              </a:rPr>
              <a:t>Quando dimensiona pela extensão territorial, fica Canadá e Brasil (Japão e Espanha saem)</a:t>
            </a:r>
            <a:endParaRPr lang="pt-BR" b="1" dirty="0">
              <a:latin typeface="Times New Roman" charset="0"/>
              <a:ea typeface="Times New Roman" charset="0"/>
              <a:cs typeface="Times New Roman" charset="0"/>
            </a:endParaRPr>
          </a:p>
        </p:txBody>
      </p:sp>
      <p:sp>
        <p:nvSpPr>
          <p:cNvPr id="8" name="TextBox 7"/>
          <p:cNvSpPr txBox="1"/>
          <p:nvPr/>
        </p:nvSpPr>
        <p:spPr>
          <a:xfrm>
            <a:off x="8200717" y="126141"/>
            <a:ext cx="3150512" cy="923330"/>
          </a:xfrm>
          <a:prstGeom prst="rect">
            <a:avLst/>
          </a:prstGeom>
          <a:solidFill>
            <a:schemeClr val="accent6">
              <a:lumMod val="20000"/>
              <a:lumOff val="80000"/>
            </a:schemeClr>
          </a:solidFill>
        </p:spPr>
        <p:txBody>
          <a:bodyPr wrap="square" rtlCol="0">
            <a:spAutoFit/>
          </a:bodyPr>
          <a:lstStyle/>
          <a:p>
            <a:pPr algn="ctr"/>
            <a:r>
              <a:rPr lang="pt-BR" b="1" dirty="0" smtClean="0">
                <a:latin typeface="Times New Roman" charset="0"/>
                <a:ea typeface="Times New Roman" charset="0"/>
                <a:cs typeface="Times New Roman" charset="0"/>
              </a:rPr>
              <a:t>Baixo índice de satisfação dos clientes no Brasil comparativamente</a:t>
            </a:r>
            <a:endParaRPr lang="pt-BR" b="1" dirty="0">
              <a:latin typeface="Times New Roman" charset="0"/>
              <a:ea typeface="Times New Roman" charset="0"/>
              <a:cs typeface="Times New Roman" charset="0"/>
            </a:endParaRPr>
          </a:p>
        </p:txBody>
      </p:sp>
      <p:cxnSp>
        <p:nvCxnSpPr>
          <p:cNvPr id="10" name="Straight Arrow Connector 9"/>
          <p:cNvCxnSpPr/>
          <p:nvPr/>
        </p:nvCxnSpPr>
        <p:spPr>
          <a:xfrm>
            <a:off x="451413" y="4039565"/>
            <a:ext cx="497711" cy="104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5946898"/>
            <a:ext cx="12192000" cy="769441"/>
          </a:xfrm>
          <a:prstGeom prst="rect">
            <a:avLst/>
          </a:prstGeom>
          <a:solidFill>
            <a:schemeClr val="accent6">
              <a:lumMod val="20000"/>
              <a:lumOff val="80000"/>
            </a:schemeClr>
          </a:solidFill>
        </p:spPr>
        <p:txBody>
          <a:bodyPr wrap="square" rtlCol="0">
            <a:spAutoFit/>
          </a:bodyPr>
          <a:lstStyle/>
          <a:p>
            <a:pPr algn="ctr"/>
            <a:r>
              <a:rPr lang="pt-BR" sz="2200" dirty="0" smtClean="0">
                <a:latin typeface="Times New Roman" charset="0"/>
                <a:ea typeface="Times New Roman" charset="0"/>
                <a:cs typeface="Times New Roman" charset="0"/>
              </a:rPr>
              <a:t>Brasil não deve ser comparado com </a:t>
            </a:r>
            <a:r>
              <a:rPr lang="pt-BR" sz="2200" dirty="0" smtClean="0">
                <a:latin typeface="Times New Roman" charset="0"/>
                <a:ea typeface="Times New Roman" charset="0"/>
                <a:cs typeface="Times New Roman" charset="0"/>
              </a:rPr>
              <a:t>os </a:t>
            </a:r>
            <a:r>
              <a:rPr lang="pt-BR" sz="2200" dirty="0" smtClean="0">
                <a:latin typeface="Times New Roman" charset="0"/>
                <a:ea typeface="Times New Roman" charset="0"/>
                <a:cs typeface="Times New Roman" charset="0"/>
              </a:rPr>
              <a:t>EUA. </a:t>
            </a:r>
            <a:r>
              <a:rPr lang="pt-BR" sz="2200" dirty="0" smtClean="0">
                <a:latin typeface="Times New Roman" charset="0"/>
                <a:ea typeface="Times New Roman" charset="0"/>
                <a:cs typeface="Times New Roman" charset="0"/>
              </a:rPr>
              <a:t>Realidades são diferentes. </a:t>
            </a:r>
            <a:r>
              <a:rPr lang="pt-BR" sz="2200" dirty="0" smtClean="0">
                <a:latin typeface="Times New Roman" charset="0"/>
                <a:ea typeface="Times New Roman" charset="0"/>
                <a:cs typeface="Times New Roman" charset="0"/>
              </a:rPr>
              <a:t>Lá</a:t>
            </a:r>
            <a:r>
              <a:rPr lang="pt-BR" sz="2200" dirty="0" smtClean="0">
                <a:latin typeface="Times New Roman" charset="0"/>
                <a:ea typeface="Times New Roman" charset="0"/>
                <a:cs typeface="Times New Roman" charset="0"/>
              </a:rPr>
              <a:t>, </a:t>
            </a:r>
            <a:r>
              <a:rPr lang="pt-BR" sz="2200" dirty="0" smtClean="0">
                <a:latin typeface="Times New Roman" charset="0"/>
                <a:ea typeface="Times New Roman" charset="0"/>
                <a:cs typeface="Times New Roman" charset="0"/>
              </a:rPr>
              <a:t>C5 </a:t>
            </a:r>
            <a:r>
              <a:rPr lang="pt-BR" sz="2200" dirty="0" smtClean="0">
                <a:latin typeface="Times New Roman" charset="0"/>
                <a:ea typeface="Times New Roman" charset="0"/>
                <a:cs typeface="Times New Roman" charset="0"/>
              </a:rPr>
              <a:t>= 48</a:t>
            </a:r>
            <a:r>
              <a:rPr lang="pt-BR" sz="2200" dirty="0" smtClean="0">
                <a:latin typeface="Times New Roman" charset="0"/>
                <a:ea typeface="Times New Roman" charset="0"/>
                <a:cs typeface="Times New Roman" charset="0"/>
              </a:rPr>
              <a:t>% e é regionalizado. </a:t>
            </a:r>
          </a:p>
          <a:p>
            <a:pPr algn="ctr"/>
            <a:r>
              <a:rPr lang="pt-BR" sz="2200" dirty="0" smtClean="0">
                <a:latin typeface="Times New Roman" charset="0"/>
                <a:ea typeface="Times New Roman" charset="0"/>
                <a:cs typeface="Times New Roman" charset="0"/>
              </a:rPr>
              <a:t>No Brasil, o oligopólio se concentra </a:t>
            </a:r>
            <a:r>
              <a:rPr lang="pt-BR" sz="2200" dirty="0" smtClean="0">
                <a:latin typeface="Times New Roman" charset="0"/>
                <a:ea typeface="Times New Roman" charset="0"/>
                <a:cs typeface="Times New Roman" charset="0"/>
              </a:rPr>
              <a:t>nos </a:t>
            </a:r>
            <a:r>
              <a:rPr lang="pt-BR" sz="2200" dirty="0" err="1" smtClean="0">
                <a:latin typeface="Times New Roman" charset="0"/>
                <a:ea typeface="Times New Roman" charset="0"/>
                <a:cs typeface="Times New Roman" charset="0"/>
              </a:rPr>
              <a:t>bancões</a:t>
            </a:r>
            <a:r>
              <a:rPr lang="pt-BR" sz="2200" dirty="0" smtClean="0">
                <a:latin typeface="Times New Roman" charset="0"/>
                <a:ea typeface="Times New Roman" charset="0"/>
                <a:cs typeface="Times New Roman" charset="0"/>
              </a:rPr>
              <a:t> antigos e de âmbito nacional.</a:t>
            </a:r>
            <a:endParaRPr lang="pt-BR" sz="2200" dirty="0">
              <a:latin typeface="Times New Roman" charset="0"/>
              <a:ea typeface="Times New Roman" charset="0"/>
              <a:cs typeface="Times New Roman" charset="0"/>
            </a:endParaRPr>
          </a:p>
        </p:txBody>
      </p:sp>
      <p:sp>
        <p:nvSpPr>
          <p:cNvPr id="9" name="TextBox 8"/>
          <p:cNvSpPr txBox="1"/>
          <p:nvPr/>
        </p:nvSpPr>
        <p:spPr>
          <a:xfrm>
            <a:off x="1002072" y="1769807"/>
            <a:ext cx="2750689" cy="307777"/>
          </a:xfrm>
          <a:prstGeom prst="rect">
            <a:avLst/>
          </a:prstGeom>
          <a:noFill/>
        </p:spPr>
        <p:txBody>
          <a:bodyPr wrap="none" rtlCol="0">
            <a:spAutoFit/>
          </a:bodyPr>
          <a:lstStyle/>
          <a:p>
            <a:r>
              <a:rPr lang="en-US" sz="1400" dirty="0" smtClean="0">
                <a:latin typeface="Times" charset="0"/>
                <a:ea typeface="Times" charset="0"/>
                <a:cs typeface="Times" charset="0"/>
              </a:rPr>
              <a:t>(Bank of </a:t>
            </a:r>
            <a:r>
              <a:rPr lang="en-US" sz="1400" smtClean="0">
                <a:latin typeface="Times" charset="0"/>
                <a:ea typeface="Times" charset="0"/>
                <a:cs typeface="Times" charset="0"/>
              </a:rPr>
              <a:t>International Settlements)</a:t>
            </a:r>
            <a:endParaRPr lang="en-US" sz="1400">
              <a:latin typeface="Times" charset="0"/>
              <a:ea typeface="Times" charset="0"/>
              <a:cs typeface="Times" charset="0"/>
            </a:endParaRPr>
          </a:p>
        </p:txBody>
      </p:sp>
      <p:sp>
        <p:nvSpPr>
          <p:cNvPr id="12" name="TextBox 11"/>
          <p:cNvSpPr txBox="1"/>
          <p:nvPr/>
        </p:nvSpPr>
        <p:spPr>
          <a:xfrm>
            <a:off x="4743514" y="1769806"/>
            <a:ext cx="2750689" cy="307777"/>
          </a:xfrm>
          <a:prstGeom prst="rect">
            <a:avLst/>
          </a:prstGeom>
          <a:noFill/>
        </p:spPr>
        <p:txBody>
          <a:bodyPr wrap="none" rtlCol="0">
            <a:spAutoFit/>
          </a:bodyPr>
          <a:lstStyle/>
          <a:p>
            <a:r>
              <a:rPr lang="en-US" sz="1400" dirty="0" smtClean="0">
                <a:latin typeface="Times" charset="0"/>
                <a:ea typeface="Times" charset="0"/>
                <a:cs typeface="Times" charset="0"/>
              </a:rPr>
              <a:t>(Bank of </a:t>
            </a:r>
            <a:r>
              <a:rPr lang="en-US" sz="1400" smtClean="0">
                <a:latin typeface="Times" charset="0"/>
                <a:ea typeface="Times" charset="0"/>
                <a:cs typeface="Times" charset="0"/>
              </a:rPr>
              <a:t>International Settlements)</a:t>
            </a:r>
            <a:endParaRPr lang="en-US" sz="1400">
              <a:latin typeface="Times" charset="0"/>
              <a:ea typeface="Times" charset="0"/>
              <a:cs typeface="Times" charset="0"/>
            </a:endParaRPr>
          </a:p>
        </p:txBody>
      </p:sp>
      <p:sp>
        <p:nvSpPr>
          <p:cNvPr id="13" name="Oval 12"/>
          <p:cNvSpPr/>
          <p:nvPr/>
        </p:nvSpPr>
        <p:spPr>
          <a:xfrm>
            <a:off x="5751871" y="2517058"/>
            <a:ext cx="963561" cy="7964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453307" y="4993231"/>
            <a:ext cx="497711" cy="104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855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hlinkClick r:id="" action="ppaction://hlinkshowjump?jump=nextslide"/>
          </p:cNvPr>
          <p:cNvSpPr txBox="1">
            <a:spLocks noChangeArrowheads="1"/>
          </p:cNvSpPr>
          <p:nvPr/>
        </p:nvSpPr>
        <p:spPr bwMode="auto">
          <a:xfrm>
            <a:off x="0" y="162143"/>
            <a:ext cx="12192000" cy="584775"/>
          </a:xfrm>
          <a:prstGeom prst="rect">
            <a:avLst/>
          </a:prstGeom>
          <a:solidFill>
            <a:schemeClr val="accent6">
              <a:lumMod val="40000"/>
              <a:lumOff val="60000"/>
            </a:schemeClr>
          </a:solidFill>
          <a:ln>
            <a:noFill/>
          </a:ln>
          <a:extLst/>
        </p:spPr>
        <p:txBody>
          <a:bodyPr wrap="square">
            <a:spAutoFit/>
          </a:bodyPr>
          <a:lstStyle>
            <a:lvl1pPr marL="190500" indent="-190500">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spcBef>
                <a:spcPct val="55000"/>
              </a:spcBef>
            </a:pPr>
            <a:r>
              <a:rPr lang="pt-BR" altLang="pt-BR" sz="3200" b="1" dirty="0" smtClean="0">
                <a:latin typeface="Times New Roman" charset="0"/>
                <a:ea typeface="Times New Roman" charset="0"/>
                <a:cs typeface="Times New Roman" charset="0"/>
              </a:rPr>
              <a:t>Custo do Crédito: Spread bancário no Brasil é muito elevado (00-17)</a:t>
            </a:r>
          </a:p>
        </p:txBody>
      </p:sp>
      <p:pic>
        <p:nvPicPr>
          <p:cNvPr id="2" name="Imagem 1"/>
          <p:cNvPicPr>
            <a:picLocks noChangeAspect="1"/>
          </p:cNvPicPr>
          <p:nvPr/>
        </p:nvPicPr>
        <p:blipFill>
          <a:blip r:embed="rId2"/>
          <a:stretch>
            <a:fillRect/>
          </a:stretch>
        </p:blipFill>
        <p:spPr>
          <a:xfrm>
            <a:off x="2361235" y="869113"/>
            <a:ext cx="7072132" cy="5883820"/>
          </a:xfrm>
          <a:prstGeom prst="rect">
            <a:avLst/>
          </a:prstGeom>
        </p:spPr>
      </p:pic>
      <p:sp>
        <p:nvSpPr>
          <p:cNvPr id="3" name="TextBox 2"/>
          <p:cNvSpPr txBox="1"/>
          <p:nvPr/>
        </p:nvSpPr>
        <p:spPr>
          <a:xfrm>
            <a:off x="8613939" y="6441476"/>
            <a:ext cx="2961067" cy="369332"/>
          </a:xfrm>
          <a:prstGeom prst="rect">
            <a:avLst/>
          </a:prstGeom>
          <a:noFill/>
        </p:spPr>
        <p:txBody>
          <a:bodyPr wrap="none" rtlCol="0">
            <a:spAutoFit/>
          </a:bodyPr>
          <a:lstStyle/>
          <a:p>
            <a:r>
              <a:rPr lang="pt-BR" dirty="0" smtClean="0">
                <a:latin typeface="Times New Roman" charset="0"/>
                <a:ea typeface="Times New Roman" charset="0"/>
                <a:cs typeface="Times New Roman" charset="0"/>
              </a:rPr>
              <a:t>. Elaboração: </a:t>
            </a:r>
            <a:r>
              <a:rPr lang="pt-BR" dirty="0" err="1" smtClean="0">
                <a:latin typeface="Times New Roman" charset="0"/>
                <a:ea typeface="Times New Roman" charset="0"/>
                <a:cs typeface="Times New Roman" charset="0"/>
              </a:rPr>
              <a:t>Klenio</a:t>
            </a:r>
            <a:r>
              <a:rPr lang="pt-BR" dirty="0" smtClean="0">
                <a:latin typeface="Times New Roman" charset="0"/>
                <a:ea typeface="Times New Roman" charset="0"/>
                <a:cs typeface="Times New Roman" charset="0"/>
              </a:rPr>
              <a:t> Barbosa.</a:t>
            </a:r>
            <a:endParaRPr lang="pt-BR" dirty="0">
              <a:latin typeface="Times New Roman" charset="0"/>
              <a:ea typeface="Times New Roman" charset="0"/>
              <a:cs typeface="Times New Roman" charset="0"/>
            </a:endParaRPr>
          </a:p>
        </p:txBody>
      </p:sp>
      <p:cxnSp>
        <p:nvCxnSpPr>
          <p:cNvPr id="6" name="Straight Connector 5"/>
          <p:cNvCxnSpPr/>
          <p:nvPr/>
        </p:nvCxnSpPr>
        <p:spPr>
          <a:xfrm>
            <a:off x="2777924" y="2106592"/>
            <a:ext cx="6504972" cy="23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779854" y="2490487"/>
            <a:ext cx="6504972" cy="23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93355" y="2909107"/>
            <a:ext cx="6504972" cy="23149"/>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33367" y="1909823"/>
            <a:ext cx="301686" cy="369332"/>
          </a:xfrm>
          <a:prstGeom prst="rect">
            <a:avLst/>
          </a:prstGeom>
          <a:noFill/>
        </p:spPr>
        <p:txBody>
          <a:bodyPr wrap="none" rtlCol="0">
            <a:spAutoFit/>
          </a:bodyPr>
          <a:lstStyle/>
          <a:p>
            <a:r>
              <a:rPr lang="en-US" smtClean="0">
                <a:latin typeface="Times New Roman" charset="0"/>
                <a:ea typeface="Times New Roman" charset="0"/>
                <a:cs typeface="Times New Roman" charset="0"/>
              </a:rPr>
              <a:t>6</a:t>
            </a:r>
            <a:endParaRPr lang="en-US">
              <a:latin typeface="Times New Roman" charset="0"/>
              <a:ea typeface="Times New Roman" charset="0"/>
              <a:cs typeface="Times New Roman" charset="0"/>
            </a:endParaRPr>
          </a:p>
        </p:txBody>
      </p:sp>
      <p:sp>
        <p:nvSpPr>
          <p:cNvPr id="10" name="TextBox 9"/>
          <p:cNvSpPr txBox="1"/>
          <p:nvPr/>
        </p:nvSpPr>
        <p:spPr>
          <a:xfrm>
            <a:off x="9434111" y="2270261"/>
            <a:ext cx="740782" cy="369332"/>
          </a:xfrm>
          <a:prstGeom prst="rect">
            <a:avLst/>
          </a:prstGeom>
          <a:noFill/>
        </p:spPr>
        <p:txBody>
          <a:bodyPr wrap="square" rtlCol="0">
            <a:spAutoFit/>
          </a:bodyPr>
          <a:lstStyle/>
          <a:p>
            <a:r>
              <a:rPr lang="en-US" smtClean="0">
                <a:latin typeface="Times New Roman" charset="0"/>
                <a:ea typeface="Times New Roman" charset="0"/>
                <a:cs typeface="Times New Roman" charset="0"/>
              </a:rPr>
              <a:t>10</a:t>
            </a:r>
            <a:endParaRPr lang="en-US">
              <a:latin typeface="Times New Roman" charset="0"/>
              <a:ea typeface="Times New Roman" charset="0"/>
              <a:cs typeface="Times New Roman" charset="0"/>
            </a:endParaRPr>
          </a:p>
        </p:txBody>
      </p:sp>
      <p:sp>
        <p:nvSpPr>
          <p:cNvPr id="11" name="TextBox 10"/>
          <p:cNvSpPr txBox="1"/>
          <p:nvPr/>
        </p:nvSpPr>
        <p:spPr>
          <a:xfrm>
            <a:off x="9433367" y="2630698"/>
            <a:ext cx="606486" cy="369332"/>
          </a:xfrm>
          <a:prstGeom prst="rect">
            <a:avLst/>
          </a:prstGeom>
          <a:noFill/>
        </p:spPr>
        <p:txBody>
          <a:bodyPr wrap="square" rtlCol="0">
            <a:spAutoFit/>
          </a:bodyPr>
          <a:lstStyle/>
          <a:p>
            <a:r>
              <a:rPr lang="en-US" dirty="0" smtClean="0">
                <a:latin typeface="Times New Roman" charset="0"/>
                <a:ea typeface="Times New Roman" charset="0"/>
                <a:cs typeface="Times New Roman" charset="0"/>
              </a:rPr>
              <a:t>14</a:t>
            </a:r>
            <a:endParaRPr lang="en-US" dirty="0">
              <a:latin typeface="Times New Roman" charset="0"/>
              <a:ea typeface="Times New Roman" charset="0"/>
              <a:cs typeface="Times New Roman" charset="0"/>
            </a:endParaRPr>
          </a:p>
        </p:txBody>
      </p:sp>
      <p:cxnSp>
        <p:nvCxnSpPr>
          <p:cNvPr id="13" name="Straight Connector 12"/>
          <p:cNvCxnSpPr/>
          <p:nvPr/>
        </p:nvCxnSpPr>
        <p:spPr>
          <a:xfrm>
            <a:off x="2777924" y="4548801"/>
            <a:ext cx="6504972" cy="231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91426" y="4944271"/>
            <a:ext cx="6504972" cy="23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613D8BBC-7687-CC48-9810-BB326A3A8F66}" type="datetime1">
              <a:rPr lang="en-US" smtClean="0"/>
              <a:t>6/5/18</a:t>
            </a:fld>
            <a:endParaRPr lang="en-US"/>
          </a:p>
        </p:txBody>
      </p:sp>
      <p:sp>
        <p:nvSpPr>
          <p:cNvPr id="12" name="Footer Placeholder 11"/>
          <p:cNvSpPr>
            <a:spLocks noGrp="1"/>
          </p:cNvSpPr>
          <p:nvPr>
            <p:ph type="ftr" sz="quarter" idx="11"/>
          </p:nvPr>
        </p:nvSpPr>
        <p:spPr/>
        <p:txBody>
          <a:bodyPr/>
          <a:lstStyle/>
          <a:p>
            <a:r>
              <a:rPr lang="en-US" smtClean="0"/>
              <a:t>Cristiane Alkmin J. Schmidt</a:t>
            </a:r>
            <a:endParaRPr lang="en-US"/>
          </a:p>
        </p:txBody>
      </p:sp>
      <p:sp>
        <p:nvSpPr>
          <p:cNvPr id="15" name="Slide Number Placeholder 14"/>
          <p:cNvSpPr>
            <a:spLocks noGrp="1"/>
          </p:cNvSpPr>
          <p:nvPr>
            <p:ph type="sldNum" sz="quarter" idx="12"/>
          </p:nvPr>
        </p:nvSpPr>
        <p:spPr/>
        <p:txBody>
          <a:bodyPr/>
          <a:lstStyle/>
          <a:p>
            <a:fld id="{E8615618-78FB-D64E-B936-C16EAFD9A2A0}" type="slidenum">
              <a:rPr lang="en-US" smtClean="0"/>
              <a:t>11</a:t>
            </a:fld>
            <a:endParaRPr lang="en-US"/>
          </a:p>
        </p:txBody>
      </p:sp>
    </p:spTree>
    <p:extLst>
      <p:ext uri="{BB962C8B-B14F-4D97-AF65-F5344CB8AC3E}">
        <p14:creationId xmlns:p14="http://schemas.microsoft.com/office/powerpoint/2010/main" val="884569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976" y="993058"/>
            <a:ext cx="11700386" cy="4611329"/>
          </a:xfrm>
          <a:solidFill>
            <a:schemeClr val="accent6">
              <a:lumMod val="40000"/>
              <a:lumOff val="60000"/>
            </a:schemeClr>
          </a:solidFill>
        </p:spPr>
        <p:txBody>
          <a:bodyPr>
            <a:noAutofit/>
          </a:bodyPr>
          <a:lstStyle/>
          <a:p>
            <a:r>
              <a:rPr lang="pt-BR" b="1" dirty="0" smtClean="0">
                <a:latin typeface="Times New Roman" charset="0"/>
                <a:ea typeface="Times New Roman" charset="0"/>
                <a:cs typeface="Times New Roman" charset="0"/>
              </a:rPr>
              <a:t>O Mercado Financeiro no CADE</a:t>
            </a:r>
            <a:br>
              <a:rPr lang="pt-BR" b="1" dirty="0" smtClean="0">
                <a:latin typeface="Times New Roman" charset="0"/>
                <a:ea typeface="Times New Roman" charset="0"/>
                <a:cs typeface="Times New Roman" charset="0"/>
              </a:rPr>
            </a:br>
            <a:r>
              <a:rPr lang="pt-BR" b="1" dirty="0">
                <a:latin typeface="Times New Roman" charset="0"/>
                <a:ea typeface="Times New Roman" charset="0"/>
                <a:cs typeface="Times New Roman" charset="0"/>
              </a:rPr>
              <a:t/>
            </a:r>
            <a:br>
              <a:rPr lang="pt-BR" b="1" dirty="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Caso Itaú/XP</a:t>
            </a:r>
            <a:br>
              <a:rPr lang="pt-BR" b="1" dirty="0" smtClean="0">
                <a:latin typeface="Times New Roman" charset="0"/>
                <a:ea typeface="Times New Roman" charset="0"/>
                <a:cs typeface="Times New Roman" charset="0"/>
              </a:rPr>
            </a:br>
            <a:r>
              <a:rPr lang="pt-BR" b="1" dirty="0">
                <a:latin typeface="Times New Roman" charset="0"/>
                <a:ea typeface="Times New Roman" charset="0"/>
                <a:cs typeface="Times New Roman" charset="0"/>
              </a:rPr>
              <a:t/>
            </a:r>
            <a:br>
              <a:rPr lang="pt-BR" b="1" dirty="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Por que votei pela reprovação?</a:t>
            </a:r>
            <a:endParaRPr lang="pt-BR"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71354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78593"/>
            <a:ext cx="11684342" cy="1325563"/>
          </a:xfrm>
          <a:solidFill>
            <a:schemeClr val="accent6">
              <a:lumMod val="40000"/>
              <a:lumOff val="60000"/>
            </a:schemeClr>
          </a:solidFill>
        </p:spPr>
        <p:txBody>
          <a:bodyPr>
            <a:normAutofit/>
          </a:bodyPr>
          <a:lstStyle/>
          <a:p>
            <a:pPr algn="ctr"/>
            <a:r>
              <a:rPr lang="pt-BR" sz="4000" b="1" dirty="0" smtClean="0">
                <a:latin typeface="Times New Roman" charset="0"/>
                <a:ea typeface="Times New Roman" charset="0"/>
                <a:cs typeface="Times New Roman" charset="0"/>
              </a:rPr>
              <a:t>Atos de Concentração no Setor Financeiro mais relevantes e recentes</a:t>
            </a:r>
            <a:endParaRPr lang="pt-BR" sz="40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50800" y="1518398"/>
            <a:ext cx="12090400" cy="4795419"/>
          </a:xfrm>
        </p:spPr>
        <p:txBody>
          <a:bodyPr>
            <a:noAutofit/>
          </a:bodyPr>
          <a:lstStyle/>
          <a:p>
            <a:r>
              <a:rPr lang="pt-BR" sz="2000" dirty="0" smtClean="0">
                <a:latin typeface="Times New Roman" charset="0"/>
                <a:ea typeface="Times New Roman" charset="0"/>
                <a:cs typeface="Times New Roman" charset="0"/>
                <a:sym typeface="Wingdings"/>
              </a:rPr>
              <a:t>Análise </a:t>
            </a:r>
            <a:r>
              <a:rPr lang="pt-BR" sz="2000" dirty="0">
                <a:latin typeface="Times New Roman" charset="0"/>
                <a:ea typeface="Times New Roman" charset="0"/>
                <a:cs typeface="Times New Roman" charset="0"/>
                <a:sym typeface="Wingdings"/>
              </a:rPr>
              <a:t>tradicional pelo Gui H em mercados da 4ª revolução não </a:t>
            </a:r>
            <a:r>
              <a:rPr lang="pt-BR" sz="2000" dirty="0" smtClean="0">
                <a:latin typeface="Times New Roman" charset="0"/>
                <a:ea typeface="Times New Roman" charset="0"/>
                <a:cs typeface="Times New Roman" charset="0"/>
                <a:sym typeface="Wingdings"/>
              </a:rPr>
              <a:t>funciona bem.</a:t>
            </a:r>
            <a:endParaRPr lang="pt-BR" sz="2000" dirty="0">
              <a:latin typeface="Times New Roman" charset="0"/>
              <a:ea typeface="Times New Roman" charset="0"/>
              <a:cs typeface="Times New Roman" charset="0"/>
              <a:sym typeface="Wingdings"/>
            </a:endParaRPr>
          </a:p>
          <a:p>
            <a:r>
              <a:rPr lang="pt-BR" sz="2000" dirty="0">
                <a:latin typeface="Times New Roman" charset="0"/>
                <a:ea typeface="Times New Roman" charset="0"/>
                <a:cs typeface="Times New Roman" charset="0"/>
                <a:sym typeface="Wingdings"/>
              </a:rPr>
              <a:t>Como analisar? </a:t>
            </a:r>
            <a:r>
              <a:rPr lang="pt-BR" sz="2000" dirty="0" err="1">
                <a:latin typeface="Times New Roman" charset="0"/>
                <a:ea typeface="Times New Roman" charset="0"/>
                <a:cs typeface="Times New Roman" charset="0"/>
                <a:sym typeface="Wingdings"/>
              </a:rPr>
              <a:t>MRproduto</a:t>
            </a:r>
            <a:r>
              <a:rPr lang="pt-BR" sz="2000" dirty="0">
                <a:latin typeface="Times New Roman" charset="0"/>
                <a:ea typeface="Times New Roman" charset="0"/>
                <a:cs typeface="Times New Roman" charset="0"/>
                <a:sym typeface="Wingdings"/>
              </a:rPr>
              <a:t> </a:t>
            </a:r>
            <a:r>
              <a:rPr lang="pt-BR" sz="2000" dirty="0" err="1">
                <a:latin typeface="Times New Roman" charset="0"/>
                <a:ea typeface="Times New Roman" charset="0"/>
                <a:cs typeface="Times New Roman" charset="0"/>
                <a:sym typeface="Wingdings"/>
              </a:rPr>
              <a:t>x</a:t>
            </a:r>
            <a:r>
              <a:rPr lang="pt-BR" sz="2000" dirty="0">
                <a:latin typeface="Times New Roman" charset="0"/>
                <a:ea typeface="Times New Roman" charset="0"/>
                <a:cs typeface="Times New Roman" charset="0"/>
                <a:sym typeface="Wingdings"/>
              </a:rPr>
              <a:t> por </a:t>
            </a:r>
            <a:r>
              <a:rPr lang="pt-BR" sz="2000" u="sng" dirty="0">
                <a:latin typeface="Times New Roman" charset="0"/>
                <a:ea typeface="Times New Roman" charset="0"/>
                <a:cs typeface="Times New Roman" charset="0"/>
                <a:sym typeface="Wingdings"/>
              </a:rPr>
              <a:t>nicho de mercado </a:t>
            </a:r>
            <a:r>
              <a:rPr lang="pt-BR" sz="2000" dirty="0">
                <a:latin typeface="Times New Roman" charset="0"/>
                <a:ea typeface="Times New Roman" charset="0"/>
                <a:cs typeface="Times New Roman" charset="0"/>
                <a:sym typeface="Wingdings"/>
              </a:rPr>
              <a:t> Competição por Cliente, Consumidor e Dados</a:t>
            </a:r>
          </a:p>
          <a:p>
            <a:endParaRPr lang="pt-BR" sz="800" dirty="0" smtClean="0">
              <a:latin typeface="Times New Roman" charset="0"/>
              <a:ea typeface="Times New Roman" charset="0"/>
              <a:cs typeface="Times New Roman" charset="0"/>
            </a:endParaRPr>
          </a:p>
          <a:p>
            <a:r>
              <a:rPr lang="pt-BR" sz="2000" dirty="0" smtClean="0">
                <a:latin typeface="Times New Roman" charset="0"/>
                <a:ea typeface="Times New Roman" charset="0"/>
                <a:cs typeface="Times New Roman" charset="0"/>
              </a:rPr>
              <a:t>06/2016: Bradesco </a:t>
            </a:r>
            <a:r>
              <a:rPr lang="pt-BR" sz="2000" dirty="0" smtClean="0">
                <a:latin typeface="Times New Roman" charset="0"/>
                <a:ea typeface="Times New Roman" charset="0"/>
                <a:cs typeface="Times New Roman" charset="0"/>
                <a:sym typeface="Wingdings"/>
              </a:rPr>
              <a:t> HSBC (clientes de alta renda </a:t>
            </a:r>
            <a:r>
              <a:rPr lang="pt-BR" sz="2000" dirty="0" err="1" smtClean="0">
                <a:latin typeface="Times New Roman" charset="0"/>
                <a:ea typeface="Times New Roman" charset="0"/>
                <a:cs typeface="Times New Roman" charset="0"/>
                <a:sym typeface="Wingdings"/>
              </a:rPr>
              <a:t>p</a:t>
            </a:r>
            <a:r>
              <a:rPr lang="pt-BR" sz="2000" dirty="0" smtClean="0">
                <a:latin typeface="Times New Roman" charset="0"/>
                <a:ea typeface="Times New Roman" charset="0"/>
                <a:cs typeface="Times New Roman" charset="0"/>
                <a:sym typeface="Wingdings"/>
              </a:rPr>
              <a:t>/ </a:t>
            </a:r>
            <a:r>
              <a:rPr lang="pt-BR" sz="2000" dirty="0" smtClean="0">
                <a:latin typeface="Times New Roman" charset="0"/>
                <a:ea typeface="Times New Roman" charset="0"/>
                <a:cs typeface="Times New Roman" charset="0"/>
                <a:sym typeface="Wingdings"/>
              </a:rPr>
              <a:t>competir com </a:t>
            </a:r>
            <a:r>
              <a:rPr lang="pt-BR" sz="2000" i="1" dirty="0" err="1" smtClean="0">
                <a:latin typeface="Times New Roman" charset="0"/>
                <a:ea typeface="Times New Roman" charset="0"/>
                <a:cs typeface="Times New Roman" charset="0"/>
                <a:sym typeface="Wingdings"/>
              </a:rPr>
              <a:t>Personnalité</a:t>
            </a:r>
            <a:r>
              <a:rPr lang="pt-BR" sz="2000" i="1" dirty="0" smtClean="0">
                <a:latin typeface="Times New Roman" charset="0"/>
                <a:ea typeface="Times New Roman" charset="0"/>
                <a:cs typeface="Times New Roman" charset="0"/>
                <a:sym typeface="Wingdings"/>
              </a:rPr>
              <a:t>/</a:t>
            </a:r>
            <a:r>
              <a:rPr lang="pt-BR" sz="2000" i="1" dirty="0" err="1" smtClean="0">
                <a:latin typeface="Times New Roman" charset="0"/>
                <a:ea typeface="Times New Roman" charset="0"/>
                <a:cs typeface="Times New Roman" charset="0"/>
                <a:sym typeface="Wingdings"/>
              </a:rPr>
              <a:t>Itau</a:t>
            </a:r>
            <a:r>
              <a:rPr lang="pt-BR" sz="2000" dirty="0" smtClean="0">
                <a:latin typeface="Times New Roman" charset="0"/>
                <a:ea typeface="Times New Roman" charset="0"/>
                <a:cs typeface="Times New Roman" charset="0"/>
                <a:sym typeface="Wingdings"/>
              </a:rPr>
              <a:t>)</a:t>
            </a:r>
          </a:p>
          <a:p>
            <a:r>
              <a:rPr lang="pt-BR" sz="2000" dirty="0" smtClean="0">
                <a:latin typeface="Times New Roman" charset="0"/>
                <a:ea typeface="Times New Roman" charset="0"/>
                <a:cs typeface="Times New Roman" charset="0"/>
                <a:sym typeface="Wingdings"/>
              </a:rPr>
              <a:t>08/2016: Itaú </a:t>
            </a:r>
            <a:r>
              <a:rPr lang="pt-BR" sz="2000" dirty="0" smtClean="0">
                <a:latin typeface="Times New Roman" charset="0"/>
                <a:ea typeface="Times New Roman" charset="0"/>
                <a:cs typeface="Times New Roman" charset="0"/>
                <a:sym typeface="Wingdings"/>
              </a:rPr>
              <a:t> parte do </a:t>
            </a:r>
            <a:r>
              <a:rPr lang="pt-BR" sz="2000" u="sng" dirty="0" smtClean="0">
                <a:latin typeface="Times New Roman" charset="0"/>
                <a:ea typeface="Times New Roman" charset="0"/>
                <a:cs typeface="Times New Roman" charset="0"/>
                <a:sym typeface="Wingdings"/>
              </a:rPr>
              <a:t>varejo</a:t>
            </a:r>
            <a:r>
              <a:rPr lang="pt-BR" sz="2000" dirty="0" smtClean="0">
                <a:latin typeface="Times New Roman" charset="0"/>
                <a:ea typeface="Times New Roman" charset="0"/>
                <a:cs typeface="Times New Roman" charset="0"/>
                <a:sym typeface="Wingdings"/>
              </a:rPr>
              <a:t> do </a:t>
            </a:r>
            <a:r>
              <a:rPr lang="pt-BR" sz="2000" dirty="0" err="1" smtClean="0">
                <a:latin typeface="Times New Roman" charset="0"/>
                <a:ea typeface="Times New Roman" charset="0"/>
                <a:cs typeface="Times New Roman" charset="0"/>
                <a:sym typeface="Wingdings"/>
              </a:rPr>
              <a:t>Citi</a:t>
            </a:r>
            <a:r>
              <a:rPr lang="pt-BR" sz="2000" dirty="0" smtClean="0">
                <a:latin typeface="Times New Roman" charset="0"/>
                <a:ea typeface="Times New Roman" charset="0"/>
                <a:cs typeface="Times New Roman" charset="0"/>
                <a:sym typeface="Wingdings"/>
              </a:rPr>
              <a:t> (evitar que outro compre, dado que o </a:t>
            </a:r>
            <a:r>
              <a:rPr lang="pt-BR" sz="2000" dirty="0" err="1" smtClean="0">
                <a:latin typeface="Times New Roman" charset="0"/>
                <a:ea typeface="Times New Roman" charset="0"/>
                <a:cs typeface="Times New Roman" charset="0"/>
                <a:sym typeface="Wingdings"/>
              </a:rPr>
              <a:t>Citi</a:t>
            </a:r>
            <a:r>
              <a:rPr lang="pt-BR" sz="2000" dirty="0" smtClean="0">
                <a:latin typeface="Times New Roman" charset="0"/>
                <a:ea typeface="Times New Roman" charset="0"/>
                <a:cs typeface="Times New Roman" charset="0"/>
                <a:sym typeface="Wingdings"/>
              </a:rPr>
              <a:t> iria sair)</a:t>
            </a:r>
          </a:p>
          <a:p>
            <a:r>
              <a:rPr lang="pt-BR" sz="2000" dirty="0" smtClean="0">
                <a:latin typeface="Times New Roman" charset="0"/>
                <a:ea typeface="Times New Roman" charset="0"/>
                <a:cs typeface="Times New Roman" charset="0"/>
                <a:sym typeface="Wingdings"/>
              </a:rPr>
              <a:t>03/2018: Itaú </a:t>
            </a:r>
            <a:r>
              <a:rPr lang="pt-BR" sz="2000" dirty="0" smtClean="0">
                <a:latin typeface="Times New Roman" charset="0"/>
                <a:ea typeface="Times New Roman" charset="0"/>
                <a:cs typeface="Times New Roman" charset="0"/>
                <a:sym typeface="Wingdings"/>
              </a:rPr>
              <a:t> XP (+/- R$9bi: 75% capital total/49,9% </a:t>
            </a:r>
            <a:r>
              <a:rPr lang="pt-BR" sz="2000" dirty="0" smtClean="0">
                <a:latin typeface="Times New Roman" charset="0"/>
                <a:ea typeface="Times New Roman" charset="0"/>
                <a:cs typeface="Times New Roman" charset="0"/>
                <a:sym typeface="Wingdings"/>
              </a:rPr>
              <a:t>voto. </a:t>
            </a:r>
            <a:r>
              <a:rPr lang="pt-BR" sz="2000" dirty="0" smtClean="0">
                <a:latin typeface="Times New Roman" charset="0"/>
                <a:ea typeface="Times New Roman" charset="0"/>
                <a:cs typeface="Times New Roman" charset="0"/>
                <a:sym typeface="Wingdings"/>
              </a:rPr>
              <a:t>eliminação de </a:t>
            </a:r>
            <a:r>
              <a:rPr lang="pt-BR" sz="2000" dirty="0" smtClean="0">
                <a:latin typeface="Times New Roman" charset="0"/>
                <a:ea typeface="Times New Roman" charset="0"/>
                <a:cs typeface="Times New Roman" charset="0"/>
                <a:sym typeface="Wingdings"/>
              </a:rPr>
              <a:t>conc. </a:t>
            </a:r>
            <a:r>
              <a:rPr lang="pt-BR" sz="2000" dirty="0" smtClean="0">
                <a:latin typeface="Times New Roman" charset="0"/>
                <a:ea typeface="Times New Roman" charset="0"/>
                <a:cs typeface="Times New Roman" charset="0"/>
                <a:sym typeface="Wingdings"/>
              </a:rPr>
              <a:t>potencial)</a:t>
            </a:r>
          </a:p>
          <a:p>
            <a:r>
              <a:rPr lang="pt-BR" sz="2000" dirty="0" smtClean="0">
                <a:latin typeface="Times New Roman" charset="0"/>
                <a:ea typeface="Times New Roman" charset="0"/>
                <a:cs typeface="Times New Roman" charset="0"/>
                <a:sym typeface="Wingdings"/>
              </a:rPr>
              <a:t>05/2016: Itaú </a:t>
            </a:r>
            <a:r>
              <a:rPr lang="pt-BR" sz="2000" dirty="0">
                <a:latin typeface="Times New Roman" charset="0"/>
                <a:ea typeface="Times New Roman" charset="0"/>
                <a:cs typeface="Times New Roman" charset="0"/>
                <a:sym typeface="Wingdings"/>
              </a:rPr>
              <a:t> JV com </a:t>
            </a:r>
            <a:r>
              <a:rPr lang="pt-BR" sz="2000" dirty="0" err="1">
                <a:latin typeface="Times New Roman" charset="0"/>
                <a:ea typeface="Times New Roman" charset="0"/>
                <a:cs typeface="Times New Roman" charset="0"/>
                <a:sym typeface="Wingdings"/>
              </a:rPr>
              <a:t>MasterCard</a:t>
            </a:r>
            <a:r>
              <a:rPr lang="pt-BR" sz="2000" dirty="0">
                <a:latin typeface="Times New Roman" charset="0"/>
                <a:ea typeface="Times New Roman" charset="0"/>
                <a:cs typeface="Times New Roman" charset="0"/>
                <a:sym typeface="Wingdings"/>
              </a:rPr>
              <a:t> (solidificar verticalização para brigar </a:t>
            </a:r>
            <a:r>
              <a:rPr lang="pt-BR" sz="2000" dirty="0" err="1">
                <a:latin typeface="Times New Roman" charset="0"/>
                <a:ea typeface="Times New Roman" charset="0"/>
                <a:cs typeface="Times New Roman" charset="0"/>
                <a:sym typeface="Wingdings"/>
              </a:rPr>
              <a:t>c</a:t>
            </a:r>
            <a:r>
              <a:rPr lang="pt-BR" sz="2000" dirty="0">
                <a:latin typeface="Times New Roman" charset="0"/>
                <a:ea typeface="Times New Roman" charset="0"/>
                <a:cs typeface="Times New Roman" charset="0"/>
                <a:sym typeface="Wingdings"/>
              </a:rPr>
              <a:t>/ </a:t>
            </a:r>
            <a:r>
              <a:rPr lang="pt-BR" sz="2000" dirty="0" err="1" smtClean="0">
                <a:latin typeface="Times New Roman" charset="0"/>
                <a:ea typeface="Times New Roman" charset="0"/>
                <a:cs typeface="Times New Roman" charset="0"/>
                <a:sym typeface="Wingdings"/>
              </a:rPr>
              <a:t>Brad+BB+Cx</a:t>
            </a:r>
            <a:r>
              <a:rPr lang="pt-BR" sz="2000" dirty="0" smtClean="0">
                <a:latin typeface="Times New Roman" charset="0"/>
                <a:ea typeface="Times New Roman" charset="0"/>
                <a:cs typeface="Times New Roman" charset="0"/>
                <a:sym typeface="Wingdings"/>
              </a:rPr>
              <a:t>/</a:t>
            </a:r>
            <a:r>
              <a:rPr lang="pt-BR" sz="2000" dirty="0" err="1" smtClean="0">
                <a:latin typeface="Times New Roman" charset="0"/>
                <a:ea typeface="Times New Roman" charset="0"/>
                <a:cs typeface="Times New Roman" charset="0"/>
                <a:sym typeface="Wingdings"/>
              </a:rPr>
              <a:t>Cielo</a:t>
            </a:r>
            <a:r>
              <a:rPr lang="pt-BR" sz="2000" dirty="0">
                <a:latin typeface="Times New Roman" charset="0"/>
                <a:ea typeface="Times New Roman" charset="0"/>
                <a:cs typeface="Times New Roman" charset="0"/>
                <a:sym typeface="Wingdings"/>
              </a:rPr>
              <a:t>)</a:t>
            </a:r>
          </a:p>
          <a:p>
            <a:r>
              <a:rPr lang="pt-BR" sz="2000" dirty="0" smtClean="0">
                <a:latin typeface="Times New Roman" charset="0"/>
                <a:ea typeface="Times New Roman" charset="0"/>
                <a:cs typeface="Times New Roman" charset="0"/>
                <a:sym typeface="Wingdings"/>
              </a:rPr>
              <a:t>11/2016: GIC (</a:t>
            </a:r>
            <a:r>
              <a:rPr lang="pt-BR" sz="2000" dirty="0" smtClean="0">
                <a:latin typeface="Times New Roman" charset="0"/>
                <a:ea typeface="Times New Roman" charset="0"/>
                <a:cs typeface="Times New Roman" charset="0"/>
              </a:rPr>
              <a:t>JV </a:t>
            </a:r>
            <a:r>
              <a:rPr lang="pt-BR" sz="2000" dirty="0" err="1">
                <a:latin typeface="Times New Roman" charset="0"/>
                <a:ea typeface="Times New Roman" charset="0"/>
                <a:cs typeface="Times New Roman" charset="0"/>
              </a:rPr>
              <a:t>Itau</a:t>
            </a:r>
            <a:r>
              <a:rPr lang="pt-BR" sz="2000" dirty="0">
                <a:latin typeface="Times New Roman" charset="0"/>
                <a:ea typeface="Times New Roman" charset="0"/>
                <a:cs typeface="Times New Roman" charset="0"/>
              </a:rPr>
              <a:t>/Bradesco/BB/</a:t>
            </a:r>
            <a:r>
              <a:rPr lang="pt-BR" sz="2000" dirty="0" err="1">
                <a:latin typeface="Times New Roman" charset="0"/>
                <a:ea typeface="Times New Roman" charset="0"/>
                <a:cs typeface="Times New Roman" charset="0"/>
              </a:rPr>
              <a:t>Cx</a:t>
            </a:r>
            <a:r>
              <a:rPr lang="pt-BR" sz="2000" dirty="0">
                <a:latin typeface="Times New Roman" charset="0"/>
                <a:ea typeface="Times New Roman" charset="0"/>
                <a:cs typeface="Times New Roman" charset="0"/>
              </a:rPr>
              <a:t>/Santander</a:t>
            </a:r>
            <a:r>
              <a:rPr lang="pt-BR" sz="2000" dirty="0" smtClean="0">
                <a:latin typeface="Times New Roman" charset="0"/>
                <a:ea typeface="Times New Roman" charset="0"/>
                <a:cs typeface="Times New Roman" charset="0"/>
              </a:rPr>
              <a:t>)</a:t>
            </a:r>
          </a:p>
          <a:p>
            <a:endParaRPr lang="pt-BR" sz="100" dirty="0">
              <a:latin typeface="Times New Roman" charset="0"/>
              <a:ea typeface="Times New Roman" charset="0"/>
              <a:cs typeface="Times New Roman" charset="0"/>
              <a:sym typeface="Wingdings"/>
            </a:endParaRPr>
          </a:p>
          <a:p>
            <a:r>
              <a:rPr lang="pt-BR" sz="2000" dirty="0" err="1" smtClean="0">
                <a:latin typeface="Times New Roman" charset="0"/>
                <a:ea typeface="Times New Roman" charset="0"/>
                <a:cs typeface="Times New Roman" charset="0"/>
                <a:sym typeface="Wingdings"/>
              </a:rPr>
              <a:t>Fintechs</a:t>
            </a:r>
            <a:r>
              <a:rPr lang="pt-BR" sz="2000" dirty="0" smtClean="0">
                <a:latin typeface="Times New Roman" charset="0"/>
                <a:ea typeface="Times New Roman" charset="0"/>
                <a:cs typeface="Times New Roman" charset="0"/>
                <a:sym typeface="Wingdings"/>
              </a:rPr>
              <a:t> </a:t>
            </a:r>
            <a:r>
              <a:rPr lang="pt-BR" sz="2000" dirty="0">
                <a:latin typeface="Times New Roman" charset="0"/>
                <a:ea typeface="Times New Roman" charset="0"/>
                <a:cs typeface="Times New Roman" charset="0"/>
                <a:sym typeface="Wingdings"/>
              </a:rPr>
              <a:t> têm sido </a:t>
            </a:r>
            <a:r>
              <a:rPr lang="pt-BR" sz="2000" dirty="0" smtClean="0">
                <a:latin typeface="Times New Roman" charset="0"/>
                <a:ea typeface="Times New Roman" charset="0"/>
                <a:cs typeface="Times New Roman" charset="0"/>
                <a:sym typeface="Wingdings"/>
              </a:rPr>
              <a:t>importantes </a:t>
            </a:r>
            <a:r>
              <a:rPr lang="pt-BR" sz="2000" dirty="0" err="1">
                <a:latin typeface="Times New Roman" charset="0"/>
                <a:ea typeface="Times New Roman" charset="0"/>
                <a:cs typeface="Times New Roman" charset="0"/>
                <a:sym typeface="Wingdings"/>
              </a:rPr>
              <a:t>p</a:t>
            </a:r>
            <a:r>
              <a:rPr lang="pt-BR" sz="2000" dirty="0">
                <a:latin typeface="Times New Roman" charset="0"/>
                <a:ea typeface="Times New Roman" charset="0"/>
                <a:cs typeface="Times New Roman" charset="0"/>
                <a:sym typeface="Wingdings"/>
              </a:rPr>
              <a:t>/ </a:t>
            </a:r>
            <a:r>
              <a:rPr lang="pt-BR" sz="2000" dirty="0" err="1" smtClean="0">
                <a:latin typeface="Times New Roman" charset="0"/>
                <a:ea typeface="Times New Roman" charset="0"/>
                <a:cs typeface="Times New Roman" charset="0"/>
                <a:sym typeface="Wingdings"/>
              </a:rPr>
              <a:t>desbancarização</a:t>
            </a:r>
            <a:r>
              <a:rPr lang="pt-BR" sz="2000" dirty="0">
                <a:latin typeface="Times New Roman" charset="0"/>
                <a:ea typeface="Times New Roman" charset="0"/>
                <a:cs typeface="Times New Roman" charset="0"/>
                <a:sym typeface="Wingdings"/>
              </a:rPr>
              <a:t> </a:t>
            </a:r>
            <a:r>
              <a:rPr lang="pt-BR" sz="2000" dirty="0" smtClean="0">
                <a:latin typeface="Times New Roman" charset="0"/>
                <a:ea typeface="Times New Roman" charset="0"/>
                <a:cs typeface="Times New Roman" charset="0"/>
                <a:sym typeface="Wingdings"/>
              </a:rPr>
              <a:t>e têm trazido maior concorrência</a:t>
            </a:r>
            <a:endParaRPr lang="pt-BR" sz="2000" dirty="0">
              <a:latin typeface="Times New Roman" charset="0"/>
              <a:ea typeface="Times New Roman" charset="0"/>
              <a:cs typeface="Times New Roman" charset="0"/>
              <a:sym typeface="Wingdings"/>
            </a:endParaRPr>
          </a:p>
          <a:p>
            <a:r>
              <a:rPr lang="pt-BR" sz="2000" dirty="0" err="1" smtClean="0">
                <a:latin typeface="Times New Roman" charset="0"/>
                <a:ea typeface="Times New Roman" charset="0"/>
                <a:cs typeface="Times New Roman" charset="0"/>
                <a:sym typeface="Wingdings"/>
              </a:rPr>
              <a:t>Klenio</a:t>
            </a:r>
            <a:r>
              <a:rPr lang="pt-BR" sz="2000" dirty="0" smtClean="0">
                <a:latin typeface="Times New Roman" charset="0"/>
                <a:ea typeface="Times New Roman" charset="0"/>
                <a:cs typeface="Times New Roman" charset="0"/>
                <a:sym typeface="Wingdings"/>
              </a:rPr>
              <a:t> Barbosa </a:t>
            </a:r>
            <a:r>
              <a:rPr lang="mr-IN" sz="2000" dirty="0" smtClean="0">
                <a:latin typeface="Times New Roman" charset="0"/>
                <a:ea typeface="Times New Roman" charset="0"/>
                <a:cs typeface="Times New Roman" charset="0"/>
                <a:sym typeface="Wingdings"/>
              </a:rPr>
              <a:t>–</a:t>
            </a:r>
            <a:r>
              <a:rPr lang="pt-BR" sz="2000" dirty="0" smtClean="0">
                <a:latin typeface="Times New Roman" charset="0"/>
                <a:ea typeface="Times New Roman" charset="0"/>
                <a:cs typeface="Times New Roman" charset="0"/>
                <a:sym typeface="Wingdings"/>
              </a:rPr>
              <a:t> há exercício do poder de mercado horizontal: juros poderiam ter caído mais depois de certos eventos e critica metodologia de Márcio </a:t>
            </a:r>
            <a:r>
              <a:rPr lang="pt-BR" sz="2000" dirty="0" err="1" smtClean="0">
                <a:latin typeface="Times New Roman" charset="0"/>
                <a:ea typeface="Times New Roman" charset="0"/>
                <a:cs typeface="Times New Roman" charset="0"/>
                <a:sym typeface="Wingdings"/>
              </a:rPr>
              <a:t>Nakane</a:t>
            </a:r>
            <a:r>
              <a:rPr lang="pt-BR" sz="2000" dirty="0" smtClean="0">
                <a:latin typeface="Times New Roman" charset="0"/>
                <a:ea typeface="Times New Roman" charset="0"/>
                <a:cs typeface="Times New Roman" charset="0"/>
                <a:sym typeface="Wingdings"/>
              </a:rPr>
              <a:t> (trabalho de referência)</a:t>
            </a:r>
          </a:p>
          <a:p>
            <a:r>
              <a:rPr lang="pt-BR" sz="2000" dirty="0" smtClean="0">
                <a:latin typeface="Times New Roman" charset="0"/>
                <a:ea typeface="Times New Roman" charset="0"/>
                <a:cs typeface="Times New Roman" charset="0"/>
                <a:sym typeface="Wingdings"/>
              </a:rPr>
              <a:t>Os </a:t>
            </a:r>
            <a:r>
              <a:rPr lang="pt-BR" sz="2000" dirty="0" err="1" smtClean="0">
                <a:latin typeface="Times New Roman" charset="0"/>
                <a:ea typeface="Times New Roman" charset="0"/>
                <a:cs typeface="Times New Roman" charset="0"/>
                <a:sym typeface="Wingdings"/>
              </a:rPr>
              <a:t>ACs</a:t>
            </a:r>
            <a:r>
              <a:rPr lang="pt-BR" sz="2000" dirty="0" smtClean="0">
                <a:latin typeface="Times New Roman" charset="0"/>
                <a:ea typeface="Times New Roman" charset="0"/>
                <a:cs typeface="Times New Roman" charset="0"/>
                <a:sym typeface="Wingdings"/>
              </a:rPr>
              <a:t> aumentam o poder de mercado dos </a:t>
            </a:r>
            <a:r>
              <a:rPr lang="pt-BR" sz="2000" dirty="0" err="1" smtClean="0">
                <a:latin typeface="Times New Roman" charset="0"/>
                <a:ea typeface="Times New Roman" charset="0"/>
                <a:cs typeface="Times New Roman" charset="0"/>
                <a:sym typeface="Wingdings"/>
              </a:rPr>
              <a:t>gdes</a:t>
            </a:r>
            <a:r>
              <a:rPr lang="pt-BR" sz="2000" dirty="0" smtClean="0">
                <a:latin typeface="Times New Roman" charset="0"/>
                <a:ea typeface="Times New Roman" charset="0"/>
                <a:cs typeface="Times New Roman" charset="0"/>
                <a:sym typeface="Wingdings"/>
              </a:rPr>
              <a:t> bancos  </a:t>
            </a:r>
            <a:r>
              <a:rPr lang="pt-BR" sz="2000" dirty="0" err="1" smtClean="0">
                <a:latin typeface="Times New Roman" charset="0"/>
                <a:ea typeface="Times New Roman" charset="0"/>
                <a:cs typeface="Times New Roman" charset="0"/>
                <a:sym typeface="Wingdings"/>
              </a:rPr>
              <a:t>hor</a:t>
            </a:r>
            <a:r>
              <a:rPr lang="pt-BR" sz="2000" dirty="0" smtClean="0">
                <a:latin typeface="Times New Roman" charset="0"/>
                <a:ea typeface="Times New Roman" charset="0"/>
                <a:cs typeface="Times New Roman" charset="0"/>
                <a:sym typeface="Wingdings"/>
              </a:rPr>
              <a:t>. (bancos), vertical (cartão de </a:t>
            </a:r>
            <a:r>
              <a:rPr lang="pt-BR" sz="2000" dirty="0" smtClean="0">
                <a:latin typeface="Times New Roman" charset="0"/>
                <a:ea typeface="Times New Roman" charset="0"/>
                <a:cs typeface="Times New Roman" charset="0"/>
                <a:sym typeface="Wingdings"/>
              </a:rPr>
              <a:t>crédito, birô) </a:t>
            </a:r>
            <a:r>
              <a:rPr lang="pt-BR" sz="2000" dirty="0" smtClean="0">
                <a:latin typeface="Times New Roman" charset="0"/>
                <a:ea typeface="Times New Roman" charset="0"/>
                <a:cs typeface="Times New Roman" charset="0"/>
                <a:sym typeface="Wingdings"/>
              </a:rPr>
              <a:t>e </a:t>
            </a:r>
            <a:r>
              <a:rPr lang="pt-BR" sz="2000" dirty="0" err="1" smtClean="0">
                <a:latin typeface="Times New Roman" charset="0"/>
                <a:ea typeface="Times New Roman" charset="0"/>
                <a:cs typeface="Times New Roman" charset="0"/>
                <a:sym typeface="Wingdings"/>
              </a:rPr>
              <a:t>conglomeral</a:t>
            </a:r>
            <a:r>
              <a:rPr lang="pt-BR" sz="2000" dirty="0" smtClean="0">
                <a:latin typeface="Times New Roman" charset="0"/>
                <a:ea typeface="Times New Roman" charset="0"/>
                <a:cs typeface="Times New Roman" charset="0"/>
                <a:sym typeface="Wingdings"/>
              </a:rPr>
              <a:t> (poder de </a:t>
            </a:r>
            <a:r>
              <a:rPr lang="pt-BR" sz="2000" dirty="0" smtClean="0">
                <a:latin typeface="Times New Roman" charset="0"/>
                <a:ea typeface="Times New Roman" charset="0"/>
                <a:cs typeface="Times New Roman" charset="0"/>
                <a:sym typeface="Wingdings"/>
              </a:rPr>
              <a:t>portfólio </a:t>
            </a:r>
            <a:r>
              <a:rPr lang="mr-IN" sz="2000" dirty="0" smtClean="0">
                <a:latin typeface="Times New Roman" charset="0"/>
                <a:ea typeface="Times New Roman" charset="0"/>
                <a:cs typeface="Times New Roman" charset="0"/>
                <a:sym typeface="Wingdings"/>
              </a:rPr>
              <a:t>–</a:t>
            </a:r>
            <a:r>
              <a:rPr lang="pt-BR" sz="2000" dirty="0" smtClean="0">
                <a:latin typeface="Times New Roman" charset="0"/>
                <a:ea typeface="Times New Roman" charset="0"/>
                <a:cs typeface="Times New Roman" charset="0"/>
                <a:sym typeface="Wingdings"/>
              </a:rPr>
              <a:t> base </a:t>
            </a:r>
            <a:r>
              <a:rPr lang="pt-BR" sz="2000" dirty="0" smtClean="0">
                <a:latin typeface="Times New Roman" charset="0"/>
                <a:ea typeface="Times New Roman" charset="0"/>
                <a:cs typeface="Times New Roman" charset="0"/>
                <a:sym typeface="Wingdings"/>
              </a:rPr>
              <a:t>de clientes e mercados: seguro, cartão, invest., </a:t>
            </a:r>
            <a:r>
              <a:rPr lang="pt-BR" sz="2000" dirty="0" smtClean="0">
                <a:latin typeface="Times New Roman" charset="0"/>
                <a:ea typeface="Times New Roman" charset="0"/>
                <a:cs typeface="Times New Roman" charset="0"/>
                <a:sym typeface="Wingdings"/>
              </a:rPr>
              <a:t>birô)</a:t>
            </a:r>
            <a:endParaRPr lang="pt-BR" sz="2000" dirty="0" smtClean="0">
              <a:latin typeface="Times New Roman" charset="0"/>
              <a:ea typeface="Times New Roman" charset="0"/>
              <a:cs typeface="Times New Roman" charset="0"/>
              <a:sym typeface="Wingdings"/>
            </a:endParaRPr>
          </a:p>
        </p:txBody>
      </p:sp>
      <p:sp>
        <p:nvSpPr>
          <p:cNvPr id="4" name="Date Placeholder 3"/>
          <p:cNvSpPr>
            <a:spLocks noGrp="1"/>
          </p:cNvSpPr>
          <p:nvPr>
            <p:ph type="dt" sz="half" idx="10"/>
          </p:nvPr>
        </p:nvSpPr>
        <p:spPr/>
        <p:txBody>
          <a:bodyPr/>
          <a:lstStyle/>
          <a:p>
            <a:fld id="{D568F295-92EC-5E4C-9F24-53E6497D7A84}"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dirty="0" err="1" smtClean="0">
                <a:solidFill>
                  <a:schemeClr val="tx1"/>
                </a:solidFill>
              </a:rPr>
              <a:t>Cristiane</a:t>
            </a:r>
            <a:r>
              <a:rPr lang="en-US" b="1" dirty="0" smtClean="0">
                <a:solidFill>
                  <a:schemeClr val="tx1"/>
                </a:solidFill>
              </a:rPr>
              <a:t> </a:t>
            </a:r>
            <a:r>
              <a:rPr lang="en-US" b="1" dirty="0" err="1" smtClean="0">
                <a:solidFill>
                  <a:schemeClr val="tx1"/>
                </a:solidFill>
              </a:rPr>
              <a:t>Alkmin</a:t>
            </a:r>
            <a:r>
              <a:rPr lang="en-US" b="1" dirty="0" smtClean="0">
                <a:solidFill>
                  <a:schemeClr val="tx1"/>
                </a:solidFill>
              </a:rPr>
              <a:t> J. Schmidt</a:t>
            </a:r>
            <a:endParaRPr lang="en-US" b="1" dirty="0">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13</a:t>
            </a:fld>
            <a:endParaRPr lang="en-US" b="1">
              <a:solidFill>
                <a:schemeClr val="tx1"/>
              </a:solidFill>
            </a:endParaRPr>
          </a:p>
        </p:txBody>
      </p:sp>
      <p:sp>
        <p:nvSpPr>
          <p:cNvPr id="7" name="CaixaDeTexto 2"/>
          <p:cNvSpPr txBox="1"/>
          <p:nvPr/>
        </p:nvSpPr>
        <p:spPr>
          <a:xfrm>
            <a:off x="8743186" y="656271"/>
            <a:ext cx="1735055" cy="132343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sz="1600" b="1" u="sng" dirty="0" err="1" smtClean="0"/>
              <a:t>Itau</a:t>
            </a:r>
            <a:r>
              <a:rPr lang="pt-BR" sz="1600" b="1" u="sng" dirty="0" smtClean="0"/>
              <a:t>/</a:t>
            </a:r>
            <a:r>
              <a:rPr lang="pt-BR" sz="1600" b="1" u="sng" dirty="0" err="1" smtClean="0"/>
              <a:t>Citi</a:t>
            </a:r>
            <a:r>
              <a:rPr lang="pt-BR" sz="1600" b="1" dirty="0" smtClean="0"/>
              <a:t>:</a:t>
            </a:r>
          </a:p>
          <a:p>
            <a:r>
              <a:rPr lang="pt-BR" sz="1600" dirty="0" smtClean="0"/>
              <a:t>- Venda parcial</a:t>
            </a:r>
            <a:endParaRPr lang="pt-BR" sz="1600" dirty="0"/>
          </a:p>
          <a:p>
            <a:r>
              <a:rPr lang="pt-BR" sz="1600" dirty="0" smtClean="0"/>
              <a:t>- 71 agências</a:t>
            </a:r>
          </a:p>
          <a:p>
            <a:r>
              <a:rPr lang="pt-BR" sz="1600" dirty="0" smtClean="0"/>
              <a:t>- 26 municípios</a:t>
            </a:r>
          </a:p>
          <a:p>
            <a:r>
              <a:rPr lang="pt-BR" sz="1600" dirty="0" smtClean="0"/>
              <a:t>- R$ 716 milhões</a:t>
            </a:r>
          </a:p>
        </p:txBody>
      </p:sp>
      <p:sp>
        <p:nvSpPr>
          <p:cNvPr id="8" name="CaixaDeTexto 5"/>
          <p:cNvSpPr txBox="1"/>
          <p:nvPr/>
        </p:nvSpPr>
        <p:spPr>
          <a:xfrm>
            <a:off x="10528055" y="656271"/>
            <a:ext cx="1564626" cy="1323439"/>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pt-BR" sz="1600" b="1" u="sng" dirty="0" smtClean="0"/>
              <a:t>Brad/HSBC</a:t>
            </a:r>
            <a:r>
              <a:rPr lang="pt-BR" sz="1600" b="1" dirty="0" smtClean="0"/>
              <a:t>:</a:t>
            </a:r>
          </a:p>
          <a:p>
            <a:r>
              <a:rPr lang="pt-BR" sz="1600" dirty="0" smtClean="0"/>
              <a:t>- Venda total</a:t>
            </a:r>
            <a:endParaRPr lang="pt-BR" sz="1600" dirty="0"/>
          </a:p>
          <a:p>
            <a:r>
              <a:rPr lang="pt-BR" sz="1600" dirty="0" smtClean="0"/>
              <a:t>- 851 agências</a:t>
            </a:r>
          </a:p>
          <a:p>
            <a:r>
              <a:rPr lang="pt-BR" sz="1600" dirty="0" smtClean="0"/>
              <a:t>- 526 municípios</a:t>
            </a:r>
          </a:p>
          <a:p>
            <a:r>
              <a:rPr lang="pt-BR" sz="1600" dirty="0" smtClean="0"/>
              <a:t>- R$ 17 bilhões</a:t>
            </a:r>
          </a:p>
        </p:txBody>
      </p:sp>
      <p:sp>
        <p:nvSpPr>
          <p:cNvPr id="9" name="Rectangle 8"/>
          <p:cNvSpPr/>
          <p:nvPr/>
        </p:nvSpPr>
        <p:spPr>
          <a:xfrm>
            <a:off x="10162957" y="2544356"/>
            <a:ext cx="1899920" cy="1477328"/>
          </a:xfrm>
          <a:prstGeom prst="rect">
            <a:avLst/>
          </a:prstGeom>
          <a:solidFill>
            <a:schemeClr val="accent6">
              <a:lumMod val="40000"/>
              <a:lumOff val="60000"/>
            </a:schemeClr>
          </a:solidFill>
        </p:spPr>
        <p:txBody>
          <a:bodyPr wrap="square">
            <a:spAutoFit/>
          </a:bodyPr>
          <a:lstStyle/>
          <a:p>
            <a:r>
              <a:rPr lang="en-US" dirty="0" err="1" smtClean="0"/>
              <a:t>Ativos</a:t>
            </a:r>
            <a:r>
              <a:rPr lang="en-US" dirty="0" smtClean="0"/>
              <a:t> sob </a:t>
            </a:r>
            <a:r>
              <a:rPr lang="en-US" dirty="0" err="1" smtClean="0"/>
              <a:t>gestão</a:t>
            </a:r>
            <a:endParaRPr lang="en-US" dirty="0" smtClean="0"/>
          </a:p>
          <a:p>
            <a:r>
              <a:rPr lang="en-US" dirty="0" smtClean="0"/>
              <a:t>BB </a:t>
            </a:r>
            <a:r>
              <a:rPr lang="mr-IN" dirty="0"/>
              <a:t>–</a:t>
            </a:r>
            <a:r>
              <a:rPr lang="en-US" dirty="0"/>
              <a:t> 640 bi</a:t>
            </a:r>
          </a:p>
          <a:p>
            <a:r>
              <a:rPr lang="en-US" dirty="0" err="1" smtClean="0"/>
              <a:t>Itaú</a:t>
            </a:r>
            <a:r>
              <a:rPr lang="en-US" dirty="0" smtClean="0"/>
              <a:t> </a:t>
            </a:r>
            <a:r>
              <a:rPr lang="mr-IN" dirty="0"/>
              <a:t>–</a:t>
            </a:r>
            <a:r>
              <a:rPr lang="en-US" dirty="0"/>
              <a:t> 490 bi</a:t>
            </a:r>
          </a:p>
          <a:p>
            <a:r>
              <a:rPr lang="en-US" dirty="0" smtClean="0"/>
              <a:t>Brad </a:t>
            </a:r>
            <a:r>
              <a:rPr lang="mr-IN" dirty="0"/>
              <a:t>–</a:t>
            </a:r>
            <a:r>
              <a:rPr lang="en-US" dirty="0"/>
              <a:t> 430 bi</a:t>
            </a:r>
          </a:p>
          <a:p>
            <a:r>
              <a:rPr lang="en-US" dirty="0" smtClean="0"/>
              <a:t>HSBC </a:t>
            </a:r>
            <a:r>
              <a:rPr lang="en-US" dirty="0"/>
              <a:t>(7a) </a:t>
            </a:r>
            <a:r>
              <a:rPr lang="mr-IN" dirty="0"/>
              <a:t>–</a:t>
            </a:r>
            <a:r>
              <a:rPr lang="en-US" dirty="0"/>
              <a:t> 80 bi</a:t>
            </a:r>
          </a:p>
        </p:txBody>
      </p:sp>
      <p:cxnSp>
        <p:nvCxnSpPr>
          <p:cNvPr id="13" name="Straight Arrow Connector 12"/>
          <p:cNvCxnSpPr/>
          <p:nvPr/>
        </p:nvCxnSpPr>
        <p:spPr>
          <a:xfrm>
            <a:off x="8568528" y="2040634"/>
            <a:ext cx="1399251" cy="841895"/>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00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linds(horizont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linds(horizont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linds(horizont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blinds(horizontal)">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blinds(horizontal)">
                                      <p:cBhvr>
                                        <p:cTn id="67" dur="500"/>
                                        <p:tgtEl>
                                          <p:spTgt spid="3">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blinds(horizontal)">
                                      <p:cBhvr>
                                        <p:cTn id="7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24452"/>
            <a:ext cx="2743200" cy="365125"/>
          </a:xfrm>
        </p:spPr>
        <p:txBody>
          <a:bodyPr/>
          <a:lstStyle/>
          <a:p>
            <a:fld id="{A1D8AAB0-C98E-9445-9C6D-62926DCABCAE}" type="datetime1">
              <a:rPr lang="en-US" b="1" smtClean="0">
                <a:solidFill>
                  <a:schemeClr val="tx1"/>
                </a:solidFill>
              </a:rPr>
              <a:t>6/5/18</a:t>
            </a:fld>
            <a:endParaRPr lang="en-US" b="1" dirty="0">
              <a:solidFill>
                <a:schemeClr val="tx1"/>
              </a:solidFill>
            </a:endParaRPr>
          </a:p>
        </p:txBody>
      </p:sp>
      <p:sp>
        <p:nvSpPr>
          <p:cNvPr id="3" name="Footer Placeholder 2"/>
          <p:cNvSpPr>
            <a:spLocks noGrp="1"/>
          </p:cNvSpPr>
          <p:nvPr>
            <p:ph type="ftr" sz="quarter" idx="11"/>
          </p:nvPr>
        </p:nvSpPr>
        <p:spPr>
          <a:xfrm>
            <a:off x="4038600" y="6324452"/>
            <a:ext cx="4114800" cy="365125"/>
          </a:xfrm>
        </p:spPr>
        <p:txBody>
          <a:bodyPr/>
          <a:lstStyle/>
          <a:p>
            <a:r>
              <a:rPr lang="en-US" b="1" dirty="0" err="1" smtClean="0">
                <a:solidFill>
                  <a:schemeClr val="tx1"/>
                </a:solidFill>
              </a:rPr>
              <a:t>Cristiane</a:t>
            </a:r>
            <a:r>
              <a:rPr lang="en-US" b="1" dirty="0" smtClean="0">
                <a:solidFill>
                  <a:schemeClr val="tx1"/>
                </a:solidFill>
              </a:rPr>
              <a:t> </a:t>
            </a:r>
            <a:r>
              <a:rPr lang="en-US" b="1" dirty="0" err="1" smtClean="0">
                <a:solidFill>
                  <a:schemeClr val="tx1"/>
                </a:solidFill>
              </a:rPr>
              <a:t>Alkmin</a:t>
            </a:r>
            <a:r>
              <a:rPr lang="en-US" b="1" dirty="0" smtClean="0">
                <a:solidFill>
                  <a:schemeClr val="tx1"/>
                </a:solidFill>
              </a:rPr>
              <a:t> J. Schmidt</a:t>
            </a:r>
            <a:endParaRPr lang="en-US" b="1" dirty="0">
              <a:solidFill>
                <a:schemeClr val="tx1"/>
              </a:solidFill>
            </a:endParaRPr>
          </a:p>
        </p:txBody>
      </p:sp>
      <p:sp>
        <p:nvSpPr>
          <p:cNvPr id="4" name="Slide Number Placeholder 3"/>
          <p:cNvSpPr>
            <a:spLocks noGrp="1"/>
          </p:cNvSpPr>
          <p:nvPr>
            <p:ph type="sldNum" sz="quarter" idx="12"/>
          </p:nvPr>
        </p:nvSpPr>
        <p:spPr>
          <a:xfrm>
            <a:off x="8610600" y="6324452"/>
            <a:ext cx="2743200" cy="365125"/>
          </a:xfrm>
        </p:spPr>
        <p:txBody>
          <a:bodyPr/>
          <a:lstStyle/>
          <a:p>
            <a:fld id="{E8615618-78FB-D64E-B936-C16EAFD9A2A0}" type="slidenum">
              <a:rPr lang="en-US" b="1" smtClean="0">
                <a:solidFill>
                  <a:schemeClr val="tx1"/>
                </a:solidFill>
              </a:rPr>
              <a:t>14</a:t>
            </a:fld>
            <a:endParaRPr lang="en-US" b="1">
              <a:solidFill>
                <a:schemeClr val="tx1"/>
              </a:solidFill>
            </a:endParaRPr>
          </a:p>
        </p:txBody>
      </p:sp>
      <p:sp>
        <p:nvSpPr>
          <p:cNvPr id="6" name="TextBox 5"/>
          <p:cNvSpPr txBox="1"/>
          <p:nvPr/>
        </p:nvSpPr>
        <p:spPr>
          <a:xfrm>
            <a:off x="5767986" y="2625446"/>
            <a:ext cx="2006010" cy="1077218"/>
          </a:xfrm>
          <a:prstGeom prst="rect">
            <a:avLst/>
          </a:prstGeom>
          <a:noFill/>
          <a:ln w="38100">
            <a:solidFill>
              <a:schemeClr val="tx1"/>
            </a:solidFill>
          </a:ln>
        </p:spPr>
        <p:txBody>
          <a:bodyPr wrap="square" rtlCol="0">
            <a:spAutoFit/>
          </a:bodyPr>
          <a:lstStyle/>
          <a:p>
            <a:pPr algn="ctr"/>
            <a:r>
              <a:rPr lang="pt-BR" sz="3200" dirty="0" smtClean="0"/>
              <a:t>Plataforma Aberta</a:t>
            </a:r>
            <a:endParaRPr lang="pt-BR" sz="3200" dirty="0"/>
          </a:p>
        </p:txBody>
      </p:sp>
      <p:sp>
        <p:nvSpPr>
          <p:cNvPr id="7" name="TextBox 6"/>
          <p:cNvSpPr txBox="1"/>
          <p:nvPr/>
        </p:nvSpPr>
        <p:spPr>
          <a:xfrm>
            <a:off x="1673755" y="2094298"/>
            <a:ext cx="1379930" cy="646331"/>
          </a:xfrm>
          <a:prstGeom prst="rect">
            <a:avLst/>
          </a:prstGeom>
          <a:noFill/>
          <a:ln w="38100">
            <a:solidFill>
              <a:schemeClr val="tx1"/>
            </a:solidFill>
          </a:ln>
        </p:spPr>
        <p:txBody>
          <a:bodyPr wrap="none" rtlCol="0">
            <a:spAutoFit/>
          </a:bodyPr>
          <a:lstStyle/>
          <a:p>
            <a:r>
              <a:rPr lang="pt-BR" sz="3600" smtClean="0"/>
              <a:t>Oferta</a:t>
            </a:r>
            <a:endParaRPr lang="pt-BR" sz="3600" dirty="0"/>
          </a:p>
        </p:txBody>
      </p:sp>
      <p:sp>
        <p:nvSpPr>
          <p:cNvPr id="8" name="TextBox 7"/>
          <p:cNvSpPr txBox="1"/>
          <p:nvPr/>
        </p:nvSpPr>
        <p:spPr>
          <a:xfrm>
            <a:off x="9556042" y="2094297"/>
            <a:ext cx="1992853" cy="646331"/>
          </a:xfrm>
          <a:prstGeom prst="rect">
            <a:avLst/>
          </a:prstGeom>
          <a:noFill/>
          <a:ln w="38100">
            <a:solidFill>
              <a:schemeClr val="tx1"/>
            </a:solidFill>
          </a:ln>
        </p:spPr>
        <p:txBody>
          <a:bodyPr wrap="none" rtlCol="0">
            <a:spAutoFit/>
          </a:bodyPr>
          <a:lstStyle/>
          <a:p>
            <a:r>
              <a:rPr lang="pt-BR" sz="3600" dirty="0" smtClean="0"/>
              <a:t>Demanda</a:t>
            </a:r>
            <a:endParaRPr lang="pt-BR" sz="3600" dirty="0"/>
          </a:p>
        </p:txBody>
      </p:sp>
      <p:sp>
        <p:nvSpPr>
          <p:cNvPr id="11" name="TextBox 10"/>
          <p:cNvSpPr txBox="1"/>
          <p:nvPr/>
        </p:nvSpPr>
        <p:spPr>
          <a:xfrm>
            <a:off x="395793" y="2914840"/>
            <a:ext cx="3938835" cy="1754326"/>
          </a:xfrm>
          <a:prstGeom prst="rect">
            <a:avLst/>
          </a:prstGeom>
          <a:noFill/>
          <a:ln w="38100">
            <a:solidFill>
              <a:schemeClr val="tx1"/>
            </a:solidFill>
          </a:ln>
        </p:spPr>
        <p:txBody>
          <a:bodyPr wrap="none" rtlCol="0">
            <a:spAutoFit/>
          </a:bodyPr>
          <a:lstStyle/>
          <a:p>
            <a:r>
              <a:rPr lang="en-US" dirty="0" err="1" smtClean="0"/>
              <a:t>Bancos</a:t>
            </a:r>
            <a:r>
              <a:rPr lang="en-US" dirty="0" smtClean="0"/>
              <a:t> </a:t>
            </a:r>
            <a:r>
              <a:rPr lang="en-US" dirty="0" err="1" smtClean="0"/>
              <a:t>Pequenos</a:t>
            </a:r>
            <a:endParaRPr lang="en-US" dirty="0" smtClean="0"/>
          </a:p>
          <a:p>
            <a:r>
              <a:rPr lang="en-US" dirty="0" err="1" smtClean="0"/>
              <a:t>Bancos</a:t>
            </a:r>
            <a:r>
              <a:rPr lang="en-US" dirty="0" smtClean="0"/>
              <a:t> </a:t>
            </a:r>
            <a:r>
              <a:rPr lang="en-US" dirty="0" err="1" smtClean="0"/>
              <a:t>Grandes</a:t>
            </a:r>
            <a:endParaRPr lang="en-US" dirty="0" smtClean="0"/>
          </a:p>
          <a:p>
            <a:r>
              <a:rPr lang="en-US" dirty="0" err="1" smtClean="0"/>
              <a:t>Fundos</a:t>
            </a:r>
            <a:endParaRPr lang="en-US" dirty="0" smtClean="0"/>
          </a:p>
          <a:p>
            <a:r>
              <a:rPr lang="en-US" dirty="0" smtClean="0"/>
              <a:t>Assets</a:t>
            </a:r>
          </a:p>
          <a:p>
            <a:r>
              <a:rPr lang="en-US" dirty="0" err="1" smtClean="0"/>
              <a:t>Empresas</a:t>
            </a:r>
            <a:r>
              <a:rPr lang="en-US" dirty="0" smtClean="0"/>
              <a:t> (</a:t>
            </a:r>
            <a:r>
              <a:rPr lang="en-US" dirty="0" err="1" smtClean="0"/>
              <a:t>títulos</a:t>
            </a:r>
            <a:r>
              <a:rPr lang="en-US" dirty="0" smtClean="0"/>
              <a:t> de </a:t>
            </a:r>
            <a:r>
              <a:rPr lang="en-US" dirty="0" err="1" smtClean="0"/>
              <a:t>dívidas</a:t>
            </a:r>
            <a:r>
              <a:rPr lang="en-US" dirty="0" smtClean="0"/>
              <a:t>, </a:t>
            </a:r>
            <a:r>
              <a:rPr lang="en-US" dirty="0" err="1" smtClean="0"/>
              <a:t>como</a:t>
            </a:r>
            <a:r>
              <a:rPr lang="en-US" dirty="0" smtClean="0"/>
              <a:t> CRA)</a:t>
            </a:r>
          </a:p>
          <a:p>
            <a:r>
              <a:rPr lang="en-US" dirty="0" err="1" smtClean="0"/>
              <a:t>Tesouro</a:t>
            </a:r>
            <a:r>
              <a:rPr lang="en-US" dirty="0" smtClean="0"/>
              <a:t> </a:t>
            </a:r>
            <a:r>
              <a:rPr lang="en-US" dirty="0" err="1" smtClean="0"/>
              <a:t>Direto</a:t>
            </a:r>
            <a:endParaRPr lang="en-US" dirty="0"/>
          </a:p>
        </p:txBody>
      </p:sp>
      <p:sp>
        <p:nvSpPr>
          <p:cNvPr id="12" name="TextBox 11"/>
          <p:cNvSpPr txBox="1"/>
          <p:nvPr/>
        </p:nvSpPr>
        <p:spPr>
          <a:xfrm>
            <a:off x="9477078" y="3785165"/>
            <a:ext cx="2150782" cy="646331"/>
          </a:xfrm>
          <a:prstGeom prst="rect">
            <a:avLst/>
          </a:prstGeom>
          <a:noFill/>
          <a:ln w="38100">
            <a:solidFill>
              <a:schemeClr val="tx1"/>
            </a:solidFill>
          </a:ln>
        </p:spPr>
        <p:txBody>
          <a:bodyPr wrap="none" rtlCol="0">
            <a:spAutoFit/>
          </a:bodyPr>
          <a:lstStyle/>
          <a:p>
            <a:r>
              <a:rPr lang="en-US" dirty="0" err="1" smtClean="0"/>
              <a:t>Consumidor</a:t>
            </a:r>
            <a:r>
              <a:rPr lang="en-US" dirty="0" smtClean="0"/>
              <a:t> Final</a:t>
            </a:r>
          </a:p>
          <a:p>
            <a:r>
              <a:rPr lang="en-US" dirty="0" err="1" smtClean="0"/>
              <a:t>Investidor</a:t>
            </a:r>
            <a:r>
              <a:rPr lang="en-US" dirty="0" smtClean="0"/>
              <a:t> </a:t>
            </a:r>
            <a:r>
              <a:rPr lang="en-US" dirty="0" err="1" smtClean="0"/>
              <a:t>autônomo</a:t>
            </a:r>
            <a:endParaRPr lang="en-US" dirty="0"/>
          </a:p>
        </p:txBody>
      </p:sp>
      <p:sp>
        <p:nvSpPr>
          <p:cNvPr id="13" name="Rectangle 12"/>
          <p:cNvSpPr/>
          <p:nvPr/>
        </p:nvSpPr>
        <p:spPr>
          <a:xfrm>
            <a:off x="9180870" y="1903231"/>
            <a:ext cx="2628014" cy="29239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2579" y="1903231"/>
            <a:ext cx="4141197" cy="29239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756183" y="2923955"/>
            <a:ext cx="691116" cy="489098"/>
          </a:xfrm>
          <a:prstGeom prst="right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102810" y="2923955"/>
            <a:ext cx="691116" cy="489098"/>
          </a:xfrm>
          <a:prstGeom prst="right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292579" y="1321880"/>
            <a:ext cx="11551569" cy="589103"/>
          </a:xfrm>
          <a:prstGeom prst="rect">
            <a:avLst/>
          </a:prstGeom>
          <a:solidFill>
            <a:schemeClr val="accent6">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600" dirty="0" smtClean="0">
                <a:latin typeface="Times New Roman" charset="0"/>
                <a:ea typeface="Times New Roman" charset="0"/>
                <a:cs typeface="Times New Roman" charset="0"/>
              </a:rPr>
              <a:t>Mercado de Plataforma Aberta (Mercado de dois lados)</a:t>
            </a:r>
            <a:endParaRPr lang="pt-BR" sz="3600" dirty="0">
              <a:latin typeface="Times New Roman" charset="0"/>
              <a:ea typeface="Times New Roman" charset="0"/>
              <a:cs typeface="Times New Roman" charset="0"/>
            </a:endParaRPr>
          </a:p>
        </p:txBody>
      </p:sp>
      <p:sp>
        <p:nvSpPr>
          <p:cNvPr id="18" name="TextBox 17"/>
          <p:cNvSpPr txBox="1"/>
          <p:nvPr/>
        </p:nvSpPr>
        <p:spPr>
          <a:xfrm>
            <a:off x="1" y="5136735"/>
            <a:ext cx="12191999" cy="1477328"/>
          </a:xfrm>
          <a:prstGeom prst="rect">
            <a:avLst/>
          </a:prstGeom>
          <a:solidFill>
            <a:schemeClr val="accent6">
              <a:lumMod val="40000"/>
              <a:lumOff val="60000"/>
            </a:schemeClr>
          </a:solidFill>
        </p:spPr>
        <p:txBody>
          <a:bodyPr wrap="square" rtlCol="0">
            <a:spAutoFit/>
          </a:bodyPr>
          <a:lstStyle/>
          <a:p>
            <a:pPr algn="ctr"/>
            <a:r>
              <a:rPr lang="pt-BR" dirty="0" smtClean="0">
                <a:latin typeface="Times New Roman" charset="0"/>
                <a:ea typeface="Times New Roman" charset="0"/>
                <a:cs typeface="Times New Roman" charset="0"/>
              </a:rPr>
              <a:t>Como o caso foi aprovado pelo CADE e como houve um </a:t>
            </a:r>
            <a:r>
              <a:rPr lang="pt-BR" b="1" u="sng" dirty="0" smtClean="0">
                <a:latin typeface="Times New Roman" charset="0"/>
                <a:ea typeface="Times New Roman" charset="0"/>
                <a:cs typeface="Times New Roman" charset="0"/>
              </a:rPr>
              <a:t>ACC comportamental </a:t>
            </a:r>
            <a:r>
              <a:rPr lang="pt-BR" dirty="0" smtClean="0">
                <a:latin typeface="Times New Roman" charset="0"/>
                <a:ea typeface="Times New Roman" charset="0"/>
                <a:cs typeface="Times New Roman" charset="0"/>
              </a:rPr>
              <a:t>(Acordo em Controle de Concentração), condutas </a:t>
            </a:r>
            <a:r>
              <a:rPr lang="pt-BR" dirty="0" err="1" smtClean="0">
                <a:latin typeface="Times New Roman" charset="0"/>
                <a:ea typeface="Times New Roman" charset="0"/>
                <a:cs typeface="Times New Roman" charset="0"/>
              </a:rPr>
              <a:t>anticompetitivas</a:t>
            </a:r>
            <a:r>
              <a:rPr lang="pt-BR" dirty="0" smtClean="0">
                <a:latin typeface="Times New Roman" charset="0"/>
                <a:ea typeface="Times New Roman" charset="0"/>
                <a:cs typeface="Times New Roman" charset="0"/>
              </a:rPr>
              <a:t> por parte do Itaú </a:t>
            </a:r>
            <a:r>
              <a:rPr lang="pt-BR" dirty="0" smtClean="0">
                <a:latin typeface="Times New Roman" charset="0"/>
                <a:ea typeface="Times New Roman" charset="0"/>
                <a:cs typeface="Times New Roman" charset="0"/>
              </a:rPr>
              <a:t>foram </a:t>
            </a:r>
            <a:r>
              <a:rPr lang="pt-BR" u="sng" dirty="0" smtClean="0">
                <a:latin typeface="Times New Roman" charset="0"/>
                <a:ea typeface="Times New Roman" charset="0"/>
                <a:cs typeface="Times New Roman" charset="0"/>
              </a:rPr>
              <a:t>minimizadas</a:t>
            </a:r>
            <a:r>
              <a:rPr lang="pt-BR" dirty="0" smtClean="0">
                <a:latin typeface="Times New Roman" charset="0"/>
                <a:ea typeface="Times New Roman" charset="0"/>
                <a:cs typeface="Times New Roman" charset="0"/>
              </a:rPr>
              <a:t> </a:t>
            </a:r>
            <a:r>
              <a:rPr lang="pt-BR" dirty="0" smtClean="0">
                <a:latin typeface="Times New Roman" charset="0"/>
                <a:ea typeface="Times New Roman" charset="0"/>
                <a:cs typeface="Times New Roman" charset="0"/>
              </a:rPr>
              <a:t>por 5 anos:</a:t>
            </a:r>
          </a:p>
          <a:p>
            <a:pPr algn="ctr"/>
            <a:endParaRPr lang="pt-BR" dirty="0" smtClean="0">
              <a:latin typeface="Times New Roman" charset="0"/>
              <a:ea typeface="Times New Roman" charset="0"/>
              <a:cs typeface="Times New Roman" charset="0"/>
            </a:endParaRPr>
          </a:p>
          <a:p>
            <a:pPr algn="ctr"/>
            <a:r>
              <a:rPr lang="pt-BR" dirty="0" smtClean="0">
                <a:latin typeface="Times New Roman" charset="0"/>
                <a:ea typeface="Times New Roman" charset="0"/>
                <a:cs typeface="Times New Roman" charset="0"/>
              </a:rPr>
              <a:t>XP não pode discriminar os ofertantes – que inclui não poder distribuir exclusivamente os produtos Itaú</a:t>
            </a:r>
          </a:p>
          <a:p>
            <a:pPr algn="ctr"/>
            <a:r>
              <a:rPr lang="pt-BR" dirty="0" smtClean="0">
                <a:latin typeface="Times New Roman" charset="0"/>
                <a:ea typeface="Times New Roman" charset="0"/>
                <a:cs typeface="Times New Roman" charset="0"/>
              </a:rPr>
              <a:t>XP não pode discriminar os demandantes, em especial </a:t>
            </a:r>
            <a:r>
              <a:rPr lang="pt-BR" dirty="0">
                <a:latin typeface="Times New Roman" charset="0"/>
                <a:ea typeface="Times New Roman" charset="0"/>
                <a:cs typeface="Times New Roman" charset="0"/>
              </a:rPr>
              <a:t>o</a:t>
            </a:r>
            <a:r>
              <a:rPr lang="pt-BR" dirty="0" smtClean="0">
                <a:latin typeface="Times New Roman" charset="0"/>
                <a:ea typeface="Times New Roman" charset="0"/>
                <a:cs typeface="Times New Roman" charset="0"/>
              </a:rPr>
              <a:t>s investidores </a:t>
            </a:r>
            <a:r>
              <a:rPr lang="pt-BR" dirty="0" smtClean="0">
                <a:latin typeface="Times New Roman" charset="0"/>
                <a:ea typeface="Times New Roman" charset="0"/>
                <a:cs typeface="Times New Roman" charset="0"/>
              </a:rPr>
              <a:t>autônomos</a:t>
            </a:r>
            <a:endParaRPr lang="pt-BR" dirty="0">
              <a:latin typeface="Times New Roman" charset="0"/>
              <a:ea typeface="Times New Roman" charset="0"/>
              <a:cs typeface="Times New Roman" charset="0"/>
            </a:endParaRPr>
          </a:p>
        </p:txBody>
      </p:sp>
      <p:sp>
        <p:nvSpPr>
          <p:cNvPr id="19" name="Rectangle 18"/>
          <p:cNvSpPr/>
          <p:nvPr/>
        </p:nvSpPr>
        <p:spPr>
          <a:xfrm>
            <a:off x="0" y="68824"/>
            <a:ext cx="12191999" cy="584775"/>
          </a:xfrm>
          <a:prstGeom prst="rect">
            <a:avLst/>
          </a:prstGeom>
          <a:solidFill>
            <a:schemeClr val="accent6">
              <a:lumMod val="20000"/>
              <a:lumOff val="80000"/>
            </a:schemeClr>
          </a:solidFill>
        </p:spPr>
        <p:txBody>
          <a:bodyPr wrap="square">
            <a:spAutoFit/>
          </a:bodyPr>
          <a:lstStyle/>
          <a:p>
            <a:pPr algn="ctr"/>
            <a:r>
              <a:rPr lang="pt-BR" sz="3200" b="1" dirty="0">
                <a:latin typeface="Times New Roman" charset="0"/>
                <a:ea typeface="Times New Roman" charset="0"/>
                <a:cs typeface="Times New Roman" charset="0"/>
              </a:rPr>
              <a:t>Aprovar </a:t>
            </a:r>
            <a:r>
              <a:rPr lang="pt-BR" sz="3200" b="1" dirty="0" smtClean="0">
                <a:latin typeface="Times New Roman" charset="0"/>
                <a:ea typeface="Times New Roman" charset="0"/>
                <a:cs typeface="Times New Roman" charset="0"/>
              </a:rPr>
              <a:t>Itaú/XP </a:t>
            </a:r>
            <a:r>
              <a:rPr lang="pt-BR" sz="3200" b="1" dirty="0" smtClean="0">
                <a:solidFill>
                  <a:srgbClr val="FF0000"/>
                </a:solidFill>
                <a:latin typeface="Times New Roman" charset="0"/>
                <a:ea typeface="Times New Roman" charset="0"/>
                <a:cs typeface="Times New Roman" charset="0"/>
              </a:rPr>
              <a:t>atrasa </a:t>
            </a:r>
            <a:r>
              <a:rPr lang="pt-BR" sz="3200" b="1" dirty="0">
                <a:solidFill>
                  <a:srgbClr val="FF0000"/>
                </a:solidFill>
                <a:latin typeface="Times New Roman" charset="0"/>
                <a:ea typeface="Times New Roman" charset="0"/>
                <a:cs typeface="Times New Roman" charset="0"/>
              </a:rPr>
              <a:t>o processo da </a:t>
            </a:r>
            <a:r>
              <a:rPr lang="pt-BR" sz="3200" b="1" dirty="0" err="1" smtClean="0">
                <a:solidFill>
                  <a:srgbClr val="FF0000"/>
                </a:solidFill>
                <a:latin typeface="Times New Roman" charset="0"/>
                <a:ea typeface="Times New Roman" charset="0"/>
                <a:cs typeface="Times New Roman" charset="0"/>
              </a:rPr>
              <a:t>desbancarização</a:t>
            </a:r>
            <a:endParaRPr lang="en-US" sz="3200" b="1" dirty="0"/>
          </a:p>
        </p:txBody>
      </p:sp>
    </p:spTree>
    <p:extLst>
      <p:ext uri="{BB962C8B-B14F-4D97-AF65-F5344CB8AC3E}">
        <p14:creationId xmlns:p14="http://schemas.microsoft.com/office/powerpoint/2010/main" val="36698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linds(horizont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DA23F-CB17-944F-8159-802443F56A3F}" type="datetime1">
              <a:rPr lang="en-US" smtClean="0"/>
              <a:t>6/5/18</a:t>
            </a:fld>
            <a:endParaRPr lang="en-US"/>
          </a:p>
        </p:txBody>
      </p:sp>
      <p:sp>
        <p:nvSpPr>
          <p:cNvPr id="3" name="Footer Placeholder 2"/>
          <p:cNvSpPr>
            <a:spLocks noGrp="1"/>
          </p:cNvSpPr>
          <p:nvPr>
            <p:ph type="ftr" sz="quarter" idx="11"/>
          </p:nvPr>
        </p:nvSpPr>
        <p:spPr/>
        <p:txBody>
          <a:bodyPr/>
          <a:lstStyle/>
          <a:p>
            <a:r>
              <a:rPr lang="en-US" smtClean="0"/>
              <a:t>Cristiane Alkmin J. Schmidt</a:t>
            </a:r>
            <a:endParaRPr lang="en-US"/>
          </a:p>
        </p:txBody>
      </p:sp>
      <p:sp>
        <p:nvSpPr>
          <p:cNvPr id="4" name="Slide Number Placeholder 3"/>
          <p:cNvSpPr>
            <a:spLocks noGrp="1"/>
          </p:cNvSpPr>
          <p:nvPr>
            <p:ph type="sldNum" sz="quarter" idx="12"/>
          </p:nvPr>
        </p:nvSpPr>
        <p:spPr/>
        <p:txBody>
          <a:bodyPr/>
          <a:lstStyle/>
          <a:p>
            <a:fld id="{E8615618-78FB-D64E-B936-C16EAFD9A2A0}" type="slidenum">
              <a:rPr lang="en-US" smtClean="0"/>
              <a:t>15</a:t>
            </a:fld>
            <a:endParaRPr lang="en-US"/>
          </a:p>
        </p:txBody>
      </p:sp>
      <p:pic>
        <p:nvPicPr>
          <p:cNvPr id="5" name="Picture 4"/>
          <p:cNvPicPr>
            <a:picLocks noChangeAspect="1"/>
          </p:cNvPicPr>
          <p:nvPr/>
        </p:nvPicPr>
        <p:blipFill>
          <a:blip r:embed="rId2"/>
          <a:stretch>
            <a:fillRect/>
          </a:stretch>
        </p:blipFill>
        <p:spPr>
          <a:xfrm>
            <a:off x="324091" y="65725"/>
            <a:ext cx="11671006" cy="6442542"/>
          </a:xfrm>
          <a:prstGeom prst="rect">
            <a:avLst/>
          </a:prstGeom>
        </p:spPr>
      </p:pic>
      <p:sp>
        <p:nvSpPr>
          <p:cNvPr id="6" name="TextBox 5"/>
          <p:cNvSpPr txBox="1"/>
          <p:nvPr/>
        </p:nvSpPr>
        <p:spPr>
          <a:xfrm>
            <a:off x="838200" y="5968540"/>
            <a:ext cx="4236929" cy="646331"/>
          </a:xfrm>
          <a:prstGeom prst="rect">
            <a:avLst/>
          </a:prstGeom>
          <a:solidFill>
            <a:schemeClr val="accent6">
              <a:lumMod val="20000"/>
              <a:lumOff val="80000"/>
            </a:schemeClr>
          </a:solidFill>
        </p:spPr>
        <p:txBody>
          <a:bodyPr wrap="none" rtlCol="0">
            <a:spAutoFit/>
          </a:bodyPr>
          <a:lstStyle/>
          <a:p>
            <a:r>
              <a:rPr lang="pt-BR" dirty="0" smtClean="0"/>
              <a:t>Bradesco comprou a Ágora em 2008</a:t>
            </a:r>
          </a:p>
          <a:p>
            <a:r>
              <a:rPr lang="pt-BR" dirty="0" smtClean="0"/>
              <a:t>Rico foi comprado em 2016 (tinha 6%-10%)</a:t>
            </a:r>
            <a:endParaRPr lang="pt-BR" dirty="0"/>
          </a:p>
        </p:txBody>
      </p:sp>
      <p:sp>
        <p:nvSpPr>
          <p:cNvPr id="7" name="TextBox 6"/>
          <p:cNvSpPr txBox="1"/>
          <p:nvPr/>
        </p:nvSpPr>
        <p:spPr>
          <a:xfrm>
            <a:off x="474563" y="5139160"/>
            <a:ext cx="4855047" cy="584775"/>
          </a:xfrm>
          <a:prstGeom prst="rect">
            <a:avLst/>
          </a:prstGeom>
          <a:noFill/>
        </p:spPr>
        <p:txBody>
          <a:bodyPr wrap="none" rtlCol="0">
            <a:spAutoFit/>
          </a:bodyPr>
          <a:lstStyle/>
          <a:p>
            <a:r>
              <a:rPr lang="en-US" sz="1600" dirty="0" smtClean="0">
                <a:latin typeface="Times New Roman" charset="0"/>
                <a:ea typeface="Times New Roman" charset="0"/>
                <a:cs typeface="Times New Roman" charset="0"/>
              </a:rPr>
              <a:t>Fonte: </a:t>
            </a:r>
            <a:r>
              <a:rPr lang="en-US" sz="1600" dirty="0" err="1" smtClean="0">
                <a:latin typeface="Times New Roman" charset="0"/>
                <a:ea typeface="Times New Roman" charset="0"/>
                <a:cs typeface="Times New Roman" charset="0"/>
              </a:rPr>
              <a:t>Voto-vogal</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Itaú</a:t>
            </a:r>
            <a:r>
              <a:rPr lang="en-US" sz="1600" dirty="0" smtClean="0">
                <a:latin typeface="Times New Roman" charset="0"/>
                <a:ea typeface="Times New Roman" charset="0"/>
                <a:cs typeface="Times New Roman" charset="0"/>
              </a:rPr>
              <a:t>/XP - </a:t>
            </a:r>
            <a:r>
              <a:rPr lang="en-US" sz="1600" dirty="0" err="1" smtClean="0">
                <a:latin typeface="Times New Roman" charset="0"/>
                <a:ea typeface="Times New Roman" charset="0"/>
                <a:cs typeface="Times New Roman" charset="0"/>
              </a:rPr>
              <a:t>Cristiane</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Alkmin</a:t>
            </a:r>
            <a:r>
              <a:rPr lang="en-US" sz="1600" dirty="0" smtClean="0">
                <a:latin typeface="Times New Roman" charset="0"/>
                <a:ea typeface="Times New Roman" charset="0"/>
                <a:cs typeface="Times New Roman" charset="0"/>
              </a:rPr>
              <a:t> J. </a:t>
            </a:r>
            <a:r>
              <a:rPr lang="en-US" sz="1600" dirty="0" smtClean="0">
                <a:latin typeface="Times New Roman" charset="0"/>
                <a:ea typeface="Times New Roman" charset="0"/>
                <a:cs typeface="Times New Roman" charset="0"/>
              </a:rPr>
              <a:t>Schmidt</a:t>
            </a:r>
          </a:p>
          <a:p>
            <a:r>
              <a:rPr lang="en-US" sz="1600" dirty="0" smtClean="0">
                <a:latin typeface="Times New Roman" charset="0"/>
                <a:ea typeface="Times New Roman" charset="0"/>
                <a:cs typeface="Times New Roman" charset="0"/>
              </a:rPr>
              <a:t>Dados de 2017</a:t>
            </a:r>
            <a:endParaRPr lang="en-US" sz="1600" dirty="0">
              <a:latin typeface="Times New Roman" charset="0"/>
              <a:ea typeface="Times New Roman" charset="0"/>
              <a:cs typeface="Times New Roman" charset="0"/>
            </a:endParaRPr>
          </a:p>
        </p:txBody>
      </p:sp>
      <p:sp>
        <p:nvSpPr>
          <p:cNvPr id="8" name="TextBox 7"/>
          <p:cNvSpPr txBox="1"/>
          <p:nvPr/>
        </p:nvSpPr>
        <p:spPr>
          <a:xfrm>
            <a:off x="6356253" y="6508267"/>
            <a:ext cx="4855047" cy="338554"/>
          </a:xfrm>
          <a:prstGeom prst="rect">
            <a:avLst/>
          </a:prstGeom>
          <a:solidFill>
            <a:schemeClr val="bg1"/>
          </a:solidFill>
        </p:spPr>
        <p:txBody>
          <a:bodyPr wrap="none" rtlCol="0">
            <a:spAutoFit/>
          </a:bodyPr>
          <a:lstStyle/>
          <a:p>
            <a:r>
              <a:rPr lang="en-US" sz="1600" dirty="0" smtClean="0">
                <a:latin typeface="Times New Roman" charset="0"/>
                <a:ea typeface="Times New Roman" charset="0"/>
                <a:cs typeface="Times New Roman" charset="0"/>
              </a:rPr>
              <a:t>Fonte: </a:t>
            </a:r>
            <a:r>
              <a:rPr lang="en-US" sz="1600" dirty="0" err="1" smtClean="0">
                <a:latin typeface="Times New Roman" charset="0"/>
                <a:ea typeface="Times New Roman" charset="0"/>
                <a:cs typeface="Times New Roman" charset="0"/>
              </a:rPr>
              <a:t>Voto-vogal</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Itaú</a:t>
            </a:r>
            <a:r>
              <a:rPr lang="en-US" sz="1600" dirty="0">
                <a:latin typeface="Times New Roman" charset="0"/>
                <a:ea typeface="Times New Roman" charset="0"/>
                <a:cs typeface="Times New Roman" charset="0"/>
              </a:rPr>
              <a:t>/</a:t>
            </a:r>
            <a:r>
              <a:rPr lang="en-US" sz="1600" dirty="0" smtClean="0">
                <a:latin typeface="Times New Roman" charset="0"/>
                <a:ea typeface="Times New Roman" charset="0"/>
                <a:cs typeface="Times New Roman" charset="0"/>
              </a:rPr>
              <a:t>XP - </a:t>
            </a:r>
            <a:r>
              <a:rPr lang="en-US" sz="1600" dirty="0" err="1" smtClean="0">
                <a:latin typeface="Times New Roman" charset="0"/>
                <a:ea typeface="Times New Roman" charset="0"/>
                <a:cs typeface="Times New Roman" charset="0"/>
              </a:rPr>
              <a:t>Cristiane</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Alkmin</a:t>
            </a:r>
            <a:r>
              <a:rPr lang="en-US" sz="1600" dirty="0" smtClean="0">
                <a:latin typeface="Times New Roman" charset="0"/>
                <a:ea typeface="Times New Roman" charset="0"/>
                <a:cs typeface="Times New Roman" charset="0"/>
              </a:rPr>
              <a:t> J. Schmidt</a:t>
            </a:r>
            <a:endParaRPr lang="en-US" sz="1600" dirty="0">
              <a:latin typeface="Times New Roman" charset="0"/>
              <a:ea typeface="Times New Roman" charset="0"/>
              <a:cs typeface="Times New Roman" charset="0"/>
            </a:endParaRPr>
          </a:p>
        </p:txBody>
      </p:sp>
      <p:sp>
        <p:nvSpPr>
          <p:cNvPr id="9" name="Rectangle 8"/>
          <p:cNvSpPr/>
          <p:nvPr/>
        </p:nvSpPr>
        <p:spPr>
          <a:xfrm>
            <a:off x="10628671" y="1887794"/>
            <a:ext cx="1101213" cy="334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28671" y="2286000"/>
            <a:ext cx="1101213" cy="12560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628670" y="3647768"/>
            <a:ext cx="1101213" cy="934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Brace 11"/>
          <p:cNvSpPr/>
          <p:nvPr/>
        </p:nvSpPr>
        <p:spPr>
          <a:xfrm>
            <a:off x="1730477" y="3996608"/>
            <a:ext cx="383458" cy="4672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2065685" y="4084888"/>
            <a:ext cx="583814" cy="369332"/>
          </a:xfrm>
          <a:prstGeom prst="rect">
            <a:avLst/>
          </a:prstGeom>
          <a:noFill/>
        </p:spPr>
        <p:txBody>
          <a:bodyPr wrap="none" rtlCol="0">
            <a:spAutoFit/>
          </a:bodyPr>
          <a:lstStyle/>
          <a:p>
            <a:r>
              <a:rPr lang="en-US" dirty="0" smtClean="0"/>
              <a:t>10%</a:t>
            </a:r>
            <a:endParaRPr lang="en-US" dirty="0"/>
          </a:p>
        </p:txBody>
      </p:sp>
      <p:sp>
        <p:nvSpPr>
          <p:cNvPr id="14" name="TextBox 13"/>
          <p:cNvSpPr txBox="1"/>
          <p:nvPr/>
        </p:nvSpPr>
        <p:spPr>
          <a:xfrm>
            <a:off x="2113935" y="2768784"/>
            <a:ext cx="2689251" cy="1338828"/>
          </a:xfrm>
          <a:prstGeom prst="rect">
            <a:avLst/>
          </a:prstGeom>
          <a:solidFill>
            <a:schemeClr val="accent5">
              <a:lumMod val="20000"/>
              <a:lumOff val="80000"/>
            </a:schemeClr>
          </a:solidFill>
        </p:spPr>
        <p:txBody>
          <a:bodyPr wrap="square" rtlCol="0">
            <a:spAutoFit/>
          </a:bodyPr>
          <a:lstStyle/>
          <a:p>
            <a:pPr algn="ctr"/>
            <a:r>
              <a:rPr lang="en-US" dirty="0" smtClean="0"/>
              <a:t>85% </a:t>
            </a:r>
            <a:r>
              <a:rPr lang="en-US" dirty="0" err="1" smtClean="0"/>
              <a:t>na</a:t>
            </a:r>
            <a:r>
              <a:rPr lang="en-US" dirty="0" smtClean="0"/>
              <a:t> </a:t>
            </a:r>
            <a:r>
              <a:rPr lang="en-US" dirty="0" err="1" smtClean="0"/>
              <a:t>mão</a:t>
            </a:r>
            <a:r>
              <a:rPr lang="en-US" dirty="0" smtClean="0"/>
              <a:t> dos 5 </a:t>
            </a:r>
          </a:p>
          <a:p>
            <a:pPr algn="ctr"/>
            <a:r>
              <a:rPr lang="en-US" dirty="0" err="1" smtClean="0"/>
              <a:t>Grandes</a:t>
            </a:r>
            <a:r>
              <a:rPr lang="en-US" dirty="0" smtClean="0"/>
              <a:t> </a:t>
            </a:r>
            <a:r>
              <a:rPr lang="en-US" dirty="0" err="1" smtClean="0"/>
              <a:t>Bancos</a:t>
            </a:r>
            <a:r>
              <a:rPr lang="en-US" dirty="0" smtClean="0"/>
              <a:t>, </a:t>
            </a:r>
            <a:r>
              <a:rPr lang="en-US" dirty="0" err="1" smtClean="0"/>
              <a:t>sendo</a:t>
            </a:r>
            <a:r>
              <a:rPr lang="en-US" dirty="0" smtClean="0"/>
              <a:t> </a:t>
            </a:r>
            <a:r>
              <a:rPr lang="en-US" dirty="0" err="1" smtClean="0"/>
              <a:t>menos</a:t>
            </a:r>
            <a:r>
              <a:rPr lang="en-US" dirty="0" smtClean="0"/>
              <a:t> de 4% </a:t>
            </a:r>
            <a:r>
              <a:rPr lang="en-US" dirty="0" err="1" smtClean="0"/>
              <a:t>em</a:t>
            </a:r>
            <a:r>
              <a:rPr lang="en-US" dirty="0" smtClean="0"/>
              <a:t> plat. </a:t>
            </a:r>
            <a:r>
              <a:rPr lang="en-US" dirty="0"/>
              <a:t>a</a:t>
            </a:r>
            <a:r>
              <a:rPr lang="en-US" dirty="0" smtClean="0"/>
              <a:t>b.</a:t>
            </a:r>
          </a:p>
          <a:p>
            <a:pPr algn="ctr"/>
            <a:endParaRPr lang="en-US" sz="600" dirty="0"/>
          </a:p>
          <a:p>
            <a:pPr algn="ctr"/>
            <a:r>
              <a:rPr lang="en-US" dirty="0" smtClean="0"/>
              <a:t>EUA </a:t>
            </a:r>
            <a:r>
              <a:rPr lang="mr-IN" dirty="0" smtClean="0"/>
              <a:t>–</a:t>
            </a:r>
            <a:r>
              <a:rPr lang="en-US" dirty="0" smtClean="0"/>
              <a:t> 87% plat. </a:t>
            </a:r>
            <a:r>
              <a:rPr lang="en-US" dirty="0" err="1" smtClean="0"/>
              <a:t>aberta</a:t>
            </a:r>
            <a:endParaRPr lang="en-US" dirty="0"/>
          </a:p>
        </p:txBody>
      </p:sp>
      <p:sp>
        <p:nvSpPr>
          <p:cNvPr id="15" name="TextBox 14"/>
          <p:cNvSpPr txBox="1"/>
          <p:nvPr/>
        </p:nvSpPr>
        <p:spPr>
          <a:xfrm>
            <a:off x="4204709" y="418016"/>
            <a:ext cx="793807" cy="369332"/>
          </a:xfrm>
          <a:prstGeom prst="rect">
            <a:avLst/>
          </a:prstGeom>
          <a:solidFill>
            <a:schemeClr val="bg1"/>
          </a:solidFill>
        </p:spPr>
        <p:txBody>
          <a:bodyPr wrap="none" rtlCol="0">
            <a:spAutoFit/>
          </a:bodyPr>
          <a:lstStyle/>
          <a:p>
            <a:r>
              <a:rPr lang="en-US" smtClean="0">
                <a:latin typeface="Times" charset="0"/>
                <a:ea typeface="Times" charset="0"/>
                <a:cs typeface="Times" charset="0"/>
              </a:rPr>
              <a:t>(2017)</a:t>
            </a:r>
            <a:endParaRPr lang="en-US">
              <a:latin typeface="Times" charset="0"/>
              <a:ea typeface="Times" charset="0"/>
              <a:cs typeface="Times" charset="0"/>
            </a:endParaRPr>
          </a:p>
        </p:txBody>
      </p:sp>
      <p:sp>
        <p:nvSpPr>
          <p:cNvPr id="16" name="TextBox 15"/>
          <p:cNvSpPr txBox="1"/>
          <p:nvPr/>
        </p:nvSpPr>
        <p:spPr>
          <a:xfrm>
            <a:off x="10782866" y="446537"/>
            <a:ext cx="793807" cy="369332"/>
          </a:xfrm>
          <a:prstGeom prst="rect">
            <a:avLst/>
          </a:prstGeom>
          <a:solidFill>
            <a:schemeClr val="bg1"/>
          </a:solidFill>
        </p:spPr>
        <p:txBody>
          <a:bodyPr wrap="none" rtlCol="0">
            <a:spAutoFit/>
          </a:bodyPr>
          <a:lstStyle/>
          <a:p>
            <a:r>
              <a:rPr lang="en-US" smtClean="0">
                <a:latin typeface="Times" charset="0"/>
                <a:ea typeface="Times" charset="0"/>
                <a:cs typeface="Times" charset="0"/>
              </a:rPr>
              <a:t>(2017)</a:t>
            </a:r>
            <a:endParaRPr lang="en-US">
              <a:latin typeface="Times" charset="0"/>
              <a:ea typeface="Times" charset="0"/>
              <a:cs typeface="Times" charset="0"/>
            </a:endParaRPr>
          </a:p>
        </p:txBody>
      </p:sp>
    </p:spTree>
    <p:extLst>
      <p:ext uri="{BB962C8B-B14F-4D97-AF65-F5344CB8AC3E}">
        <p14:creationId xmlns:p14="http://schemas.microsoft.com/office/powerpoint/2010/main" val="786271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40780"/>
          </a:xfrm>
          <a:solidFill>
            <a:schemeClr val="accent6">
              <a:lumMod val="20000"/>
              <a:lumOff val="80000"/>
            </a:schemeClr>
          </a:solidFill>
        </p:spPr>
        <p:txBody>
          <a:bodyPr/>
          <a:lstStyle/>
          <a:p>
            <a:pPr algn="ctr"/>
            <a:r>
              <a:rPr lang="pt-BR" dirty="0" smtClean="0">
                <a:latin typeface="Times New Roman" charset="0"/>
                <a:ea typeface="Times New Roman" charset="0"/>
                <a:cs typeface="Times New Roman" charset="0"/>
              </a:rPr>
              <a:t>Da operação Itaú/XP: 3 fases</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04169" y="828192"/>
            <a:ext cx="12018381" cy="5303170"/>
          </a:xfrm>
        </p:spPr>
        <p:txBody>
          <a:bodyPr>
            <a:noAutofit/>
          </a:bodyPr>
          <a:lstStyle/>
          <a:p>
            <a:r>
              <a:rPr lang="pt-BR" sz="2000" b="1" u="sng" dirty="0" smtClean="0">
                <a:latin typeface="Times New Roman" charset="0"/>
                <a:ea typeface="Times New Roman" charset="0"/>
                <a:cs typeface="Times New Roman" charset="0"/>
              </a:rPr>
              <a:t>1ª fase</a:t>
            </a:r>
            <a:r>
              <a:rPr lang="pt-BR" sz="2000" dirty="0" smtClean="0">
                <a:latin typeface="Times New Roman" charset="0"/>
                <a:ea typeface="Times New Roman" charset="0"/>
                <a:cs typeface="Times New Roman" charset="0"/>
              </a:rPr>
              <a:t>: transação em </a:t>
            </a:r>
            <a:r>
              <a:rPr lang="pt-BR" sz="2000" u="sng" dirty="0" smtClean="0">
                <a:latin typeface="Times New Roman" charset="0"/>
                <a:ea typeface="Times New Roman" charset="0"/>
                <a:cs typeface="Times New Roman" charset="0"/>
              </a:rPr>
              <a:t>três etapas</a:t>
            </a:r>
            <a:r>
              <a:rPr lang="pt-BR" sz="2000" dirty="0" smtClean="0">
                <a:latin typeface="Times New Roman" charset="0"/>
                <a:ea typeface="Times New Roman" charset="0"/>
                <a:cs typeface="Times New Roman" charset="0"/>
              </a:rPr>
              <a:t>. Para o Cade vale a última: </a:t>
            </a:r>
            <a:r>
              <a:rPr lang="pt-BR" sz="2000" dirty="0" err="1" smtClean="0">
                <a:latin typeface="Times New Roman" charset="0"/>
                <a:ea typeface="Times New Roman" charset="0"/>
                <a:cs typeface="Times New Roman" charset="0"/>
              </a:rPr>
              <a:t>R</a:t>
            </a:r>
            <a:r>
              <a:rPr lang="pt-BR" sz="2000" dirty="0" smtClean="0">
                <a:latin typeface="Times New Roman" charset="0"/>
                <a:ea typeface="Times New Roman" charset="0"/>
                <a:cs typeface="Times New Roman" charset="0"/>
              </a:rPr>
              <a:t>$ 9 bi (Itaú) + </a:t>
            </a:r>
            <a:r>
              <a:rPr lang="pt-BR" sz="2000" dirty="0" err="1" smtClean="0">
                <a:latin typeface="Times New Roman" charset="0"/>
                <a:ea typeface="Times New Roman" charset="0"/>
                <a:cs typeface="Times New Roman" charset="0"/>
              </a:rPr>
              <a:t>R</a:t>
            </a:r>
            <a:r>
              <a:rPr lang="pt-BR" sz="2000" dirty="0" smtClean="0">
                <a:latin typeface="Times New Roman" charset="0"/>
                <a:ea typeface="Times New Roman" charset="0"/>
                <a:cs typeface="Times New Roman" charset="0"/>
              </a:rPr>
              <a:t>$ 3 bi (XP).</a:t>
            </a:r>
          </a:p>
          <a:p>
            <a:pPr lvl="1"/>
            <a:r>
              <a:rPr lang="pt-BR" sz="2000" dirty="0" smtClean="0">
                <a:latin typeface="Times New Roman" charset="0"/>
                <a:ea typeface="Times New Roman" charset="0"/>
                <a:cs typeface="Times New Roman" charset="0"/>
              </a:rPr>
              <a:t>2018 – 49,9% do capital social e 30% do capital votante;</a:t>
            </a:r>
          </a:p>
          <a:p>
            <a:pPr lvl="1"/>
            <a:r>
              <a:rPr lang="pt-BR" sz="2000" dirty="0" smtClean="0">
                <a:latin typeface="Times New Roman" charset="0"/>
                <a:ea typeface="Times New Roman" charset="0"/>
                <a:cs typeface="Times New Roman" charset="0"/>
              </a:rPr>
              <a:t>2020 – 62,4% do capital social e 40% do capital votante; e</a:t>
            </a:r>
          </a:p>
          <a:p>
            <a:pPr lvl="1"/>
            <a:r>
              <a:rPr lang="pt-BR" sz="2000" dirty="0" smtClean="0">
                <a:latin typeface="Times New Roman" charset="0"/>
                <a:ea typeface="Times New Roman" charset="0"/>
                <a:cs typeface="Times New Roman" charset="0"/>
              </a:rPr>
              <a:t>2022 – 74,9% do capital social e 49,9% do capital votante.</a:t>
            </a:r>
          </a:p>
          <a:p>
            <a:pPr lvl="1"/>
            <a:endParaRPr lang="pt-BR" sz="1100" dirty="0" smtClean="0">
              <a:latin typeface="Times New Roman" charset="0"/>
              <a:ea typeface="Times New Roman" charset="0"/>
              <a:cs typeface="Times New Roman" charset="0"/>
            </a:endParaRPr>
          </a:p>
          <a:p>
            <a:r>
              <a:rPr lang="pt-BR" sz="2000" b="1" u="sng" dirty="0" smtClean="0">
                <a:latin typeface="Times New Roman" charset="0"/>
                <a:ea typeface="Times New Roman" charset="0"/>
                <a:cs typeface="Times New Roman" charset="0"/>
              </a:rPr>
              <a:t>2ª fase</a:t>
            </a:r>
            <a:r>
              <a:rPr lang="pt-BR" sz="2000" b="1" dirty="0" smtClean="0">
                <a:latin typeface="Times New Roman" charset="0"/>
                <a:ea typeface="Times New Roman" charset="0"/>
                <a:cs typeface="Times New Roman" charset="0"/>
              </a:rPr>
              <a:t>: A partir de 2024 </a:t>
            </a:r>
            <a:r>
              <a:rPr lang="pt-BR" sz="2000" dirty="0" smtClean="0">
                <a:latin typeface="Times New Roman" charset="0"/>
                <a:ea typeface="Times New Roman" charset="0"/>
                <a:cs typeface="Times New Roman" charset="0"/>
              </a:rPr>
              <a:t>(6 anos depois) e 2 anos após o fim do ACC, a </a:t>
            </a:r>
            <a:r>
              <a:rPr lang="pt-BR" sz="2000" b="1" dirty="0" smtClean="0">
                <a:solidFill>
                  <a:srgbClr val="FF0000"/>
                </a:solidFill>
                <a:latin typeface="Times New Roman" charset="0"/>
                <a:ea typeface="Times New Roman" charset="0"/>
                <a:cs typeface="Times New Roman" charset="0"/>
              </a:rPr>
              <a:t>XP</a:t>
            </a:r>
            <a:r>
              <a:rPr lang="pt-BR" sz="2000" dirty="0" smtClean="0">
                <a:latin typeface="Times New Roman" charset="0"/>
                <a:ea typeface="Times New Roman" charset="0"/>
                <a:cs typeface="Times New Roman" charset="0"/>
              </a:rPr>
              <a:t> poderá exercer a </a:t>
            </a:r>
            <a:r>
              <a:rPr lang="pt-BR" sz="2000" dirty="0" smtClean="0">
                <a:solidFill>
                  <a:srgbClr val="FF0000"/>
                </a:solidFill>
                <a:latin typeface="Times New Roman" charset="0"/>
                <a:ea typeface="Times New Roman" charset="0"/>
                <a:cs typeface="Times New Roman" charset="0"/>
              </a:rPr>
              <a:t>“</a:t>
            </a:r>
            <a:r>
              <a:rPr lang="pt-BR" sz="2000" b="1" dirty="0" smtClean="0">
                <a:solidFill>
                  <a:srgbClr val="FF0000"/>
                </a:solidFill>
                <a:latin typeface="Times New Roman" charset="0"/>
                <a:ea typeface="Times New Roman" charset="0"/>
                <a:cs typeface="Times New Roman" charset="0"/>
              </a:rPr>
              <a:t>opção de vender” (PUT) </a:t>
            </a:r>
            <a:r>
              <a:rPr lang="pt-BR" sz="2000" dirty="0" smtClean="0">
                <a:latin typeface="Times New Roman" charset="0"/>
                <a:ea typeface="Times New Roman" charset="0"/>
                <a:cs typeface="Times New Roman" charset="0"/>
              </a:rPr>
              <a:t>ao Itaú dos 25% restantes do capital social. Se isso ocorrer, uma </a:t>
            </a:r>
            <a:r>
              <a:rPr lang="pt-BR" sz="2000" u="sng" dirty="0" smtClean="0">
                <a:latin typeface="Times New Roman" charset="0"/>
                <a:ea typeface="Times New Roman" charset="0"/>
                <a:cs typeface="Times New Roman" charset="0"/>
              </a:rPr>
              <a:t>nova operação será submetida ao Cade</a:t>
            </a:r>
            <a:r>
              <a:rPr lang="pt-BR" sz="2000" dirty="0" smtClean="0">
                <a:latin typeface="Times New Roman" charset="0"/>
                <a:ea typeface="Times New Roman" charset="0"/>
                <a:cs typeface="Times New Roman" charset="0"/>
              </a:rPr>
              <a:t>. </a:t>
            </a:r>
          </a:p>
          <a:p>
            <a:endParaRPr lang="pt-BR" sz="700" dirty="0" smtClean="0">
              <a:latin typeface="Times New Roman" charset="0"/>
              <a:ea typeface="Times New Roman" charset="0"/>
              <a:cs typeface="Times New Roman" charset="0"/>
            </a:endParaRPr>
          </a:p>
          <a:p>
            <a:r>
              <a:rPr lang="pt-BR" sz="2000" b="1" u="sng" dirty="0" smtClean="0">
                <a:latin typeface="Times New Roman" charset="0"/>
                <a:ea typeface="Times New Roman" charset="0"/>
                <a:cs typeface="Times New Roman" charset="0"/>
              </a:rPr>
              <a:t>3ª </a:t>
            </a:r>
            <a:r>
              <a:rPr lang="pt-BR" sz="2000" b="1" u="sng" dirty="0">
                <a:latin typeface="Times New Roman" charset="0"/>
                <a:ea typeface="Times New Roman" charset="0"/>
                <a:cs typeface="Times New Roman" charset="0"/>
              </a:rPr>
              <a:t>fase </a:t>
            </a:r>
            <a:r>
              <a:rPr lang="pt-BR" sz="2000" dirty="0" smtClean="0">
                <a:latin typeface="Times New Roman" charset="0"/>
                <a:ea typeface="Times New Roman" charset="0"/>
                <a:cs typeface="Times New Roman" charset="0"/>
              </a:rPr>
              <a:t>Se a XP não exercer dita opção de venda </a:t>
            </a:r>
            <a:r>
              <a:rPr lang="pt-BR" sz="2000" b="1" dirty="0" smtClean="0">
                <a:latin typeface="Times New Roman" charset="0"/>
                <a:ea typeface="Times New Roman" charset="0"/>
                <a:cs typeface="Times New Roman" charset="0"/>
              </a:rPr>
              <a:t>até 2032 </a:t>
            </a:r>
            <a:r>
              <a:rPr lang="pt-BR" sz="2000" dirty="0" smtClean="0">
                <a:latin typeface="Times New Roman" charset="0"/>
                <a:ea typeface="Times New Roman" charset="0"/>
                <a:cs typeface="Times New Roman" charset="0"/>
              </a:rPr>
              <a:t>(15 anos depois), o </a:t>
            </a:r>
            <a:r>
              <a:rPr lang="pt-BR" sz="2000" b="1" dirty="0" smtClean="0">
                <a:solidFill>
                  <a:srgbClr val="FF0000"/>
                </a:solidFill>
                <a:latin typeface="Times New Roman" charset="0"/>
                <a:ea typeface="Times New Roman" charset="0"/>
                <a:cs typeface="Times New Roman" charset="0"/>
              </a:rPr>
              <a:t>Itaú</a:t>
            </a:r>
            <a:r>
              <a:rPr lang="pt-BR" sz="2000" dirty="0" smtClean="0">
                <a:latin typeface="Times New Roman" charset="0"/>
                <a:ea typeface="Times New Roman" charset="0"/>
                <a:cs typeface="Times New Roman" charset="0"/>
              </a:rPr>
              <a:t> poderá exercer a </a:t>
            </a:r>
            <a:r>
              <a:rPr lang="pt-BR" sz="2000" b="1" dirty="0" smtClean="0">
                <a:solidFill>
                  <a:srgbClr val="FF0000"/>
                </a:solidFill>
                <a:latin typeface="Times New Roman" charset="0"/>
                <a:ea typeface="Times New Roman" charset="0"/>
                <a:cs typeface="Times New Roman" charset="0"/>
              </a:rPr>
              <a:t>“opção de comprar” (CALL) </a:t>
            </a:r>
            <a:r>
              <a:rPr lang="pt-BR" sz="2000" dirty="0" smtClean="0">
                <a:latin typeface="Times New Roman" charset="0"/>
                <a:ea typeface="Times New Roman" charset="0"/>
                <a:cs typeface="Times New Roman" charset="0"/>
              </a:rPr>
              <a:t>do restante dos 25% do capital social da XP.</a:t>
            </a:r>
          </a:p>
          <a:p>
            <a:endParaRPr lang="pt-BR" sz="700" dirty="0" smtClean="0">
              <a:latin typeface="Times New Roman" charset="0"/>
              <a:ea typeface="Times New Roman" charset="0"/>
              <a:cs typeface="Times New Roman" charset="0"/>
            </a:endParaRPr>
          </a:p>
          <a:p>
            <a:r>
              <a:rPr lang="pt-BR" sz="2000" b="1" u="sng" dirty="0" smtClean="0">
                <a:solidFill>
                  <a:srgbClr val="FF0000"/>
                </a:solidFill>
                <a:latin typeface="Times New Roman" charset="0"/>
                <a:ea typeface="Times New Roman" charset="0"/>
                <a:cs typeface="Times New Roman" charset="0"/>
              </a:rPr>
              <a:t>Se o Cade reprovar</a:t>
            </a:r>
            <a:r>
              <a:rPr lang="pt-BR" sz="2000" b="1" dirty="0" smtClean="0">
                <a:solidFill>
                  <a:srgbClr val="FF0000"/>
                </a:solidFill>
                <a:latin typeface="Times New Roman" charset="0"/>
                <a:ea typeface="Times New Roman" charset="0"/>
                <a:cs typeface="Times New Roman" charset="0"/>
              </a:rPr>
              <a:t> </a:t>
            </a:r>
            <a:r>
              <a:rPr lang="pt-BR" sz="2000" dirty="0" smtClean="0">
                <a:latin typeface="Times New Roman" charset="0"/>
                <a:ea typeface="Times New Roman" charset="0"/>
                <a:cs typeface="Times New Roman" charset="0"/>
              </a:rPr>
              <a:t>a PUT, </a:t>
            </a:r>
            <a:r>
              <a:rPr lang="pt-BR" sz="2000" dirty="0">
                <a:latin typeface="Times New Roman" charset="0"/>
                <a:ea typeface="Times New Roman" charset="0"/>
                <a:cs typeface="Times New Roman" charset="0"/>
              </a:rPr>
              <a:t>se for antes de </a:t>
            </a:r>
            <a:r>
              <a:rPr lang="pt-BR" sz="2000" dirty="0" smtClean="0">
                <a:latin typeface="Times New Roman" charset="0"/>
                <a:ea typeface="Times New Roman" charset="0"/>
                <a:cs typeface="Times New Roman" charset="0"/>
              </a:rPr>
              <a:t>2032, o Itaú prospectará outro comprador, o que mostra que o </a:t>
            </a:r>
            <a:r>
              <a:rPr lang="pt-BR" sz="2000" b="1" u="sng" dirty="0" smtClean="0">
                <a:latin typeface="Times New Roman" charset="0"/>
                <a:ea typeface="Times New Roman" charset="0"/>
                <a:cs typeface="Times New Roman" charset="0"/>
              </a:rPr>
              <a:t>Itaú certamente não é um ”simples acionista minoritário</a:t>
            </a:r>
            <a:r>
              <a:rPr lang="pt-BR" sz="2000" dirty="0" smtClean="0">
                <a:latin typeface="Times New Roman" charset="0"/>
                <a:ea typeface="Times New Roman" charset="0"/>
                <a:cs typeface="Times New Roman" charset="0"/>
              </a:rPr>
              <a:t>” (afinal tem 75% da empresa!!). Além disso, e se não encontrar? Se o Itaú quiser levar, </a:t>
            </a:r>
            <a:r>
              <a:rPr lang="pt-BR" sz="2000" dirty="0" err="1" smtClean="0">
                <a:latin typeface="Times New Roman" charset="0"/>
                <a:ea typeface="Times New Roman" charset="0"/>
                <a:cs typeface="Times New Roman" charset="0"/>
              </a:rPr>
              <a:t>pq</a:t>
            </a:r>
            <a:r>
              <a:rPr lang="pt-BR" sz="2000" dirty="0" smtClean="0">
                <a:latin typeface="Times New Roman" charset="0"/>
                <a:ea typeface="Times New Roman" charset="0"/>
                <a:cs typeface="Times New Roman" charset="0"/>
              </a:rPr>
              <a:t> conseguiria encontrar?</a:t>
            </a:r>
          </a:p>
          <a:p>
            <a:endParaRPr lang="pt-BR" sz="600" dirty="0" smtClean="0">
              <a:latin typeface="Times New Roman" charset="0"/>
              <a:ea typeface="Times New Roman" charset="0"/>
              <a:cs typeface="Times New Roman" charset="0"/>
            </a:endParaRPr>
          </a:p>
          <a:p>
            <a:r>
              <a:rPr lang="pt-BR" sz="2000" b="1" u="sng" dirty="0" smtClean="0">
                <a:solidFill>
                  <a:srgbClr val="FF0000"/>
                </a:solidFill>
                <a:latin typeface="Times New Roman" charset="0"/>
                <a:ea typeface="Times New Roman" charset="0"/>
                <a:cs typeface="Times New Roman" charset="0"/>
              </a:rPr>
              <a:t>Como</a:t>
            </a:r>
            <a:r>
              <a:rPr lang="pt-BR" sz="2000" b="1" u="sng" dirty="0" smtClean="0">
                <a:solidFill>
                  <a:srgbClr val="FF0000"/>
                </a:solidFill>
                <a:latin typeface="Times New Roman" charset="0"/>
                <a:ea typeface="Times New Roman" charset="0"/>
                <a:cs typeface="Times New Roman" charset="0"/>
              </a:rPr>
              <a:t> </a:t>
            </a:r>
            <a:r>
              <a:rPr lang="pt-BR" sz="2000" b="1" u="sng" dirty="0" smtClean="0">
                <a:solidFill>
                  <a:srgbClr val="FF0000"/>
                </a:solidFill>
                <a:latin typeface="Times New Roman" charset="0"/>
                <a:ea typeface="Times New Roman" charset="0"/>
                <a:cs typeface="Times New Roman" charset="0"/>
              </a:rPr>
              <a:t>o Cade </a:t>
            </a:r>
            <a:r>
              <a:rPr lang="pt-BR" sz="2000" b="1" u="sng" dirty="0" smtClean="0">
                <a:solidFill>
                  <a:srgbClr val="FF0000"/>
                </a:solidFill>
                <a:latin typeface="Times New Roman" charset="0"/>
                <a:ea typeface="Times New Roman" charset="0"/>
                <a:cs typeface="Times New Roman" charset="0"/>
              </a:rPr>
              <a:t>não reprovou </a:t>
            </a:r>
            <a:r>
              <a:rPr lang="pt-BR" sz="2000" b="1" u="sng" dirty="0" smtClean="0">
                <a:solidFill>
                  <a:srgbClr val="FF0000"/>
                </a:solidFill>
                <a:latin typeface="Times New Roman" charset="0"/>
                <a:ea typeface="Times New Roman" charset="0"/>
                <a:cs typeface="Times New Roman" charset="0"/>
              </a:rPr>
              <a:t>agora</a:t>
            </a:r>
            <a:r>
              <a:rPr lang="pt-BR" sz="2000" dirty="0" smtClean="0">
                <a:latin typeface="Times New Roman" charset="0"/>
                <a:ea typeface="Times New Roman" charset="0"/>
                <a:cs typeface="Times New Roman" charset="0"/>
              </a:rPr>
              <a:t>, dificilmente reprovará </a:t>
            </a:r>
            <a:r>
              <a:rPr lang="pt-BR" sz="2000" dirty="0" smtClean="0">
                <a:latin typeface="Times New Roman" charset="0"/>
                <a:ea typeface="Times New Roman" charset="0"/>
                <a:cs typeface="Times New Roman" charset="0"/>
              </a:rPr>
              <a:t>depois</a:t>
            </a:r>
          </a:p>
          <a:p>
            <a:r>
              <a:rPr lang="pt-BR" sz="2000" b="1" u="sng" dirty="0" smtClean="0">
                <a:solidFill>
                  <a:srgbClr val="FF0000"/>
                </a:solidFill>
                <a:latin typeface="Times New Roman" charset="0"/>
                <a:ea typeface="Times New Roman" charset="0"/>
                <a:cs typeface="Times New Roman" charset="0"/>
              </a:rPr>
              <a:t>BCB precisa reprovar!</a:t>
            </a:r>
            <a:endParaRPr lang="pt-BR" sz="2000" b="1" u="sng" dirty="0" smtClean="0">
              <a:solidFill>
                <a:srgbClr val="FF0000"/>
              </a:solidFill>
              <a:latin typeface="Times New Roman" charset="0"/>
              <a:ea typeface="Times New Roman" charset="0"/>
              <a:cs typeface="Times New Roman" charset="0"/>
            </a:endParaRPr>
          </a:p>
          <a:p>
            <a:endParaRPr lang="pt-BR" sz="2000" dirty="0" smtClean="0">
              <a:latin typeface="Times New Roman" charset="0"/>
              <a:ea typeface="Times New Roman" charset="0"/>
              <a:cs typeface="Times New Roman" charset="0"/>
            </a:endParaRPr>
          </a:p>
          <a:p>
            <a:endParaRPr lang="pt-BR" sz="2000" dirty="0" smtClean="0">
              <a:latin typeface="Times New Roman" charset="0"/>
              <a:ea typeface="Times New Roman" charset="0"/>
              <a:cs typeface="Times New Roman" charset="0"/>
            </a:endParaRPr>
          </a:p>
          <a:p>
            <a:endParaRPr lang="pt-BR" sz="2000" dirty="0" smtClean="0">
              <a:latin typeface="Times New Roman" charset="0"/>
              <a:ea typeface="Times New Roman" charset="0"/>
              <a:cs typeface="Times New Roman" charset="0"/>
            </a:endParaRPr>
          </a:p>
          <a:p>
            <a:endParaRPr lang="pt-BR" sz="2000" dirty="0" smtClean="0">
              <a:latin typeface="Times New Roman" charset="0"/>
              <a:ea typeface="Times New Roman" charset="0"/>
              <a:cs typeface="Times New Roman" charset="0"/>
            </a:endParaRPr>
          </a:p>
          <a:p>
            <a:endParaRPr lang="pt-BR" sz="2000" dirty="0" smtClean="0">
              <a:latin typeface="Times New Roman" charset="0"/>
              <a:ea typeface="Times New Roman" charset="0"/>
              <a:cs typeface="Times New Roman" charset="0"/>
            </a:endParaRPr>
          </a:p>
          <a:p>
            <a:endParaRPr lang="pt-BR" sz="20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CBD7B512-5277-9C4E-AFD1-CAAFB6C0F0B5}"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dirty="0" err="1" smtClean="0">
                <a:solidFill>
                  <a:schemeClr val="tx1"/>
                </a:solidFill>
              </a:rPr>
              <a:t>Cristiane</a:t>
            </a:r>
            <a:r>
              <a:rPr lang="en-US" b="1" dirty="0" smtClean="0">
                <a:solidFill>
                  <a:schemeClr val="tx1"/>
                </a:solidFill>
              </a:rPr>
              <a:t> </a:t>
            </a:r>
            <a:r>
              <a:rPr lang="en-US" b="1" dirty="0" err="1" smtClean="0">
                <a:solidFill>
                  <a:schemeClr val="tx1"/>
                </a:solidFill>
              </a:rPr>
              <a:t>Alkmin</a:t>
            </a:r>
            <a:r>
              <a:rPr lang="en-US" b="1" dirty="0" smtClean="0">
                <a:solidFill>
                  <a:schemeClr val="tx1"/>
                </a:solidFill>
              </a:rPr>
              <a:t> J. Schmidt</a:t>
            </a:r>
            <a:endParaRPr lang="en-US" b="1" dirty="0">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16</a:t>
            </a:fld>
            <a:endParaRPr lang="en-US" b="1">
              <a:solidFill>
                <a:schemeClr val="tx1"/>
              </a:solidFill>
            </a:endParaRPr>
          </a:p>
        </p:txBody>
      </p:sp>
    </p:spTree>
    <p:extLst>
      <p:ext uri="{BB962C8B-B14F-4D97-AF65-F5344CB8AC3E}">
        <p14:creationId xmlns:p14="http://schemas.microsoft.com/office/powerpoint/2010/main" val="12615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blinds(horizontal)">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blinds(horizontal)">
                                      <p:cBhvr>
                                        <p:cTn id="36" dur="500"/>
                                        <p:tgtEl>
                                          <p:spTgt spid="3">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blinds(horizontal)">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962" y="743108"/>
            <a:ext cx="12018381" cy="5625920"/>
          </a:xfrm>
        </p:spPr>
        <p:txBody>
          <a:bodyPr>
            <a:noAutofit/>
          </a:bodyPr>
          <a:lstStyle/>
          <a:p>
            <a:pPr>
              <a:lnSpc>
                <a:spcPct val="100000"/>
              </a:lnSpc>
            </a:pPr>
            <a:r>
              <a:rPr lang="pt-BR" sz="1800" b="1" dirty="0" smtClean="0">
                <a:solidFill>
                  <a:srgbClr val="FF0000"/>
                </a:solidFill>
                <a:latin typeface="Times New Roman" charset="0"/>
                <a:ea typeface="Times New Roman" charset="0"/>
                <a:cs typeface="Times New Roman" charset="0"/>
              </a:rPr>
              <a:t>ACC é comportamental </a:t>
            </a:r>
            <a:r>
              <a:rPr lang="pt-BR" sz="1800" dirty="0" smtClean="0">
                <a:latin typeface="Times New Roman" charset="0"/>
                <a:ea typeface="Times New Roman" charset="0"/>
                <a:cs typeface="Times New Roman" charset="0"/>
              </a:rPr>
              <a:t>por 5 anos (2022). Ofertantes/Demandantes dos produtos não podem ser discriminados.</a:t>
            </a:r>
          </a:p>
          <a:p>
            <a:pPr>
              <a:lnSpc>
                <a:spcPct val="100000"/>
              </a:lnSpc>
            </a:pPr>
            <a:r>
              <a:rPr lang="pt-BR" sz="1800" b="1" dirty="0" smtClean="0">
                <a:solidFill>
                  <a:srgbClr val="FF0000"/>
                </a:solidFill>
                <a:latin typeface="Times New Roman" charset="0"/>
                <a:ea typeface="Times New Roman" charset="0"/>
                <a:cs typeface="Times New Roman" charset="0"/>
              </a:rPr>
              <a:t>ACC</a:t>
            </a:r>
            <a:r>
              <a:rPr lang="pt-BR" sz="1800" dirty="0" smtClean="0">
                <a:latin typeface="Times New Roman" charset="0"/>
                <a:ea typeface="Times New Roman" charset="0"/>
                <a:cs typeface="Times New Roman" charset="0"/>
              </a:rPr>
              <a:t> termina antes do exercício da PUT! O ACC teria que ter ido até a PUT ou a CALL serem exercidas.</a:t>
            </a:r>
          </a:p>
          <a:p>
            <a:pPr>
              <a:lnSpc>
                <a:spcPct val="100000"/>
              </a:lnSpc>
            </a:pPr>
            <a:r>
              <a:rPr lang="pt-BR" sz="1800" dirty="0" smtClean="0">
                <a:latin typeface="Times New Roman" charset="0"/>
                <a:ea typeface="Times New Roman" charset="0"/>
                <a:cs typeface="Times New Roman" charset="0"/>
              </a:rPr>
              <a:t>Fizeram uma operação confusa o suficiente para confundir bem o CADE e ”deixá-lo confortável”</a:t>
            </a:r>
          </a:p>
          <a:p>
            <a:pPr>
              <a:lnSpc>
                <a:spcPct val="100000"/>
              </a:lnSpc>
            </a:pPr>
            <a:r>
              <a:rPr lang="pt-BR" sz="1800" dirty="0" smtClean="0">
                <a:latin typeface="Times New Roman" charset="0"/>
                <a:ea typeface="Times New Roman" charset="0"/>
                <a:cs typeface="Times New Roman" charset="0"/>
              </a:rPr>
              <a:t>Operação ruim para o consumidor e enrolada. Não se pode ”esperar para ver”. </a:t>
            </a:r>
            <a:r>
              <a:rPr lang="pt-BR" sz="1800" b="1" u="sng" dirty="0" smtClean="0">
                <a:solidFill>
                  <a:srgbClr val="FF0000"/>
                </a:solidFill>
                <a:latin typeface="Times New Roman" charset="0"/>
                <a:ea typeface="Times New Roman" charset="0"/>
                <a:cs typeface="Times New Roman" charset="0"/>
              </a:rPr>
              <a:t>BCB deveria reprovar AGORA, já que CADE não o fez</a:t>
            </a:r>
            <a:r>
              <a:rPr lang="pt-BR" sz="1800" dirty="0" smtClean="0">
                <a:latin typeface="Times New Roman" charset="0"/>
                <a:ea typeface="Times New Roman" charset="0"/>
                <a:cs typeface="Times New Roman" charset="0"/>
              </a:rPr>
              <a:t>.</a:t>
            </a:r>
          </a:p>
          <a:p>
            <a:pPr>
              <a:lnSpc>
                <a:spcPct val="100000"/>
              </a:lnSpc>
            </a:pPr>
            <a:r>
              <a:rPr lang="pt-BR" sz="1800" dirty="0" smtClean="0">
                <a:latin typeface="Times New Roman" charset="0"/>
                <a:ea typeface="Times New Roman" charset="0"/>
                <a:cs typeface="Times New Roman" charset="0"/>
              </a:rPr>
              <a:t>Itaú terá mais de 20 direitos a vetos (como relacionada à remuneração dos executivos), indicará 2 (de 7) membros no Conselho de Administração da XP, assim como o seu CFO (lista tríplice é dada pelo Itaú) e o Conselho Fiscal (idem). Ou seja, o Itaú terá </a:t>
            </a:r>
            <a:r>
              <a:rPr lang="pt-BR" sz="1800" b="1" u="sng" dirty="0" smtClean="0">
                <a:latin typeface="Times New Roman" charset="0"/>
                <a:ea typeface="Times New Roman" charset="0"/>
                <a:cs typeface="Times New Roman" charset="0"/>
              </a:rPr>
              <a:t>“influência a perder de vista” para um simples minoritário</a:t>
            </a:r>
            <a:r>
              <a:rPr lang="pt-BR" sz="1800" dirty="0" smtClean="0">
                <a:latin typeface="Times New Roman" charset="0"/>
                <a:ea typeface="Times New Roman" charset="0"/>
                <a:cs typeface="Times New Roman" charset="0"/>
              </a:rPr>
              <a:t>!</a:t>
            </a:r>
          </a:p>
          <a:p>
            <a:pPr>
              <a:lnSpc>
                <a:spcPct val="100000"/>
              </a:lnSpc>
            </a:pPr>
            <a:r>
              <a:rPr lang="pt-BR" sz="1800" dirty="0" smtClean="0">
                <a:latin typeface="Times New Roman" charset="0"/>
                <a:ea typeface="Times New Roman" charset="0"/>
                <a:cs typeface="Times New Roman" charset="0"/>
              </a:rPr>
              <a:t>Artigo: </a:t>
            </a:r>
            <a:r>
              <a:rPr lang="pt-BR" sz="1800" dirty="0">
                <a:latin typeface="Times New Roman" charset="0"/>
                <a:ea typeface="Times New Roman" charset="0"/>
                <a:cs typeface="Times New Roman" charset="0"/>
              </a:rPr>
              <a:t>“</a:t>
            </a:r>
            <a:r>
              <a:rPr lang="pt-BR" sz="1800" b="1" i="1" dirty="0" err="1">
                <a:latin typeface="Times New Roman" charset="0"/>
                <a:ea typeface="Times New Roman" charset="0"/>
                <a:cs typeface="Times New Roman" charset="0"/>
              </a:rPr>
              <a:t>Anti-competitive</a:t>
            </a:r>
            <a:r>
              <a:rPr lang="pt-BR" sz="1800" b="1" i="1" dirty="0">
                <a:latin typeface="Times New Roman" charset="0"/>
                <a:ea typeface="Times New Roman" charset="0"/>
                <a:cs typeface="Times New Roman" charset="0"/>
              </a:rPr>
              <a:t> </a:t>
            </a:r>
            <a:r>
              <a:rPr lang="pt-BR" sz="1800" b="1" i="1" dirty="0" err="1">
                <a:latin typeface="Times New Roman" charset="0"/>
                <a:ea typeface="Times New Roman" charset="0"/>
                <a:cs typeface="Times New Roman" charset="0"/>
              </a:rPr>
              <a:t>effects</a:t>
            </a:r>
            <a:r>
              <a:rPr lang="pt-BR" sz="1800" b="1" i="1" dirty="0">
                <a:latin typeface="Times New Roman" charset="0"/>
                <a:ea typeface="Times New Roman" charset="0"/>
                <a:cs typeface="Times New Roman" charset="0"/>
              </a:rPr>
              <a:t> </a:t>
            </a:r>
            <a:r>
              <a:rPr lang="pt-BR" sz="1800" b="1" i="1" dirty="0" err="1">
                <a:latin typeface="Times New Roman" charset="0"/>
                <a:ea typeface="Times New Roman" charset="0"/>
                <a:cs typeface="Times New Roman" charset="0"/>
              </a:rPr>
              <a:t>of</a:t>
            </a:r>
            <a:r>
              <a:rPr lang="pt-BR" sz="1800" b="1" i="1" dirty="0">
                <a:latin typeface="Times New Roman" charset="0"/>
                <a:ea typeface="Times New Roman" charset="0"/>
                <a:cs typeface="Times New Roman" charset="0"/>
              </a:rPr>
              <a:t> common </a:t>
            </a:r>
            <a:r>
              <a:rPr lang="pt-BR" sz="1800" b="1" i="1" dirty="0" err="1">
                <a:latin typeface="Times New Roman" charset="0"/>
                <a:ea typeface="Times New Roman" charset="0"/>
                <a:cs typeface="Times New Roman" charset="0"/>
              </a:rPr>
              <a:t>ownership</a:t>
            </a:r>
            <a:r>
              <a:rPr lang="pt-BR" sz="1800" dirty="0" smtClean="0">
                <a:latin typeface="Times New Roman" charset="0"/>
                <a:ea typeface="Times New Roman" charset="0"/>
                <a:cs typeface="Times New Roman" charset="0"/>
              </a:rPr>
              <a:t>”. José Azar, Martin </a:t>
            </a:r>
            <a:r>
              <a:rPr lang="pt-BR" sz="1800" dirty="0" err="1" smtClean="0">
                <a:latin typeface="Times New Roman" charset="0"/>
                <a:ea typeface="Times New Roman" charset="0"/>
                <a:cs typeface="Times New Roman" charset="0"/>
              </a:rPr>
              <a:t>Schmalz</a:t>
            </a:r>
            <a:r>
              <a:rPr lang="pt-BR" sz="1800" dirty="0" smtClean="0">
                <a:latin typeface="Times New Roman" charset="0"/>
                <a:ea typeface="Times New Roman" charset="0"/>
                <a:cs typeface="Times New Roman" charset="0"/>
              </a:rPr>
              <a:t> e Isabel </a:t>
            </a:r>
            <a:r>
              <a:rPr lang="pt-BR" sz="1800" dirty="0" err="1" smtClean="0">
                <a:latin typeface="Times New Roman" charset="0"/>
                <a:ea typeface="Times New Roman" charset="0"/>
                <a:cs typeface="Times New Roman" charset="0"/>
              </a:rPr>
              <a:t>Tecu</a:t>
            </a:r>
            <a:r>
              <a:rPr lang="pt-BR" sz="1800" dirty="0" smtClean="0">
                <a:latin typeface="Times New Roman" charset="0"/>
                <a:ea typeface="Times New Roman" charset="0"/>
                <a:cs typeface="Times New Roman" charset="0"/>
              </a:rPr>
              <a:t> (2016) </a:t>
            </a:r>
            <a:r>
              <a:rPr lang="mr-IN" sz="1800" dirty="0" smtClean="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 mostra que há uma correlação (e evidencias fortes de causalidade) entre participação cruzada e aumento de preço (par. 47 do meu voto vogal).</a:t>
            </a:r>
          </a:p>
          <a:p>
            <a:pPr>
              <a:lnSpc>
                <a:spcPct val="100000"/>
              </a:lnSpc>
            </a:pPr>
            <a:r>
              <a:rPr lang="pt-BR" sz="1800" b="1" u="sng" dirty="0" smtClean="0">
                <a:solidFill>
                  <a:srgbClr val="FF0000"/>
                </a:solidFill>
                <a:latin typeface="Times New Roman" charset="0"/>
                <a:ea typeface="Times New Roman" charset="0"/>
                <a:cs typeface="Times New Roman" charset="0"/>
              </a:rPr>
              <a:t>Objetivos:</a:t>
            </a:r>
          </a:p>
          <a:p>
            <a:pPr>
              <a:lnSpc>
                <a:spcPct val="100000"/>
              </a:lnSpc>
            </a:pPr>
            <a:r>
              <a:rPr lang="pt-BR" sz="1800" b="1" dirty="0" smtClean="0">
                <a:solidFill>
                  <a:srgbClr val="FF0000"/>
                </a:solidFill>
                <a:latin typeface="Times New Roman" charset="0"/>
                <a:ea typeface="Times New Roman" charset="0"/>
                <a:cs typeface="Times New Roman" charset="0"/>
              </a:rPr>
              <a:t>XP</a:t>
            </a:r>
            <a:r>
              <a:rPr lang="pt-BR" sz="1800" dirty="0" smtClean="0">
                <a:latin typeface="Times New Roman" charset="0"/>
                <a:ea typeface="Times New Roman" charset="0"/>
                <a:cs typeface="Times New Roman" charset="0"/>
              </a:rPr>
              <a:t> vende porque o preço estava bom ou porque ela já queria sair fora ou se capitalizar (ia fazer IPO há 2/3 anos). </a:t>
            </a:r>
          </a:p>
          <a:p>
            <a:pPr>
              <a:lnSpc>
                <a:spcPct val="100000"/>
              </a:lnSpc>
            </a:pPr>
            <a:r>
              <a:rPr lang="pt-BR" sz="1800" b="1" dirty="0" smtClean="0">
                <a:solidFill>
                  <a:srgbClr val="FF0000"/>
                </a:solidFill>
                <a:latin typeface="Times New Roman" charset="0"/>
                <a:ea typeface="Times New Roman" charset="0"/>
                <a:cs typeface="Times New Roman" charset="0"/>
              </a:rPr>
              <a:t>Itaú </a:t>
            </a:r>
            <a:r>
              <a:rPr lang="pt-BR" sz="1800" dirty="0" smtClean="0">
                <a:latin typeface="Times New Roman" charset="0"/>
                <a:ea typeface="Times New Roman" charset="0"/>
                <a:cs typeface="Times New Roman" charset="0"/>
              </a:rPr>
              <a:t>compra porque quer retirar do mercado maior </a:t>
            </a:r>
            <a:r>
              <a:rPr lang="pt-BR" sz="1800" dirty="0" err="1" smtClean="0">
                <a:latin typeface="Times New Roman" charset="0"/>
                <a:ea typeface="Times New Roman" charset="0"/>
                <a:cs typeface="Times New Roman" charset="0"/>
              </a:rPr>
              <a:t>Maverick</a:t>
            </a:r>
            <a:r>
              <a:rPr lang="pt-BR" sz="1800" dirty="0" smtClean="0">
                <a:latin typeface="Times New Roman" charset="0"/>
                <a:ea typeface="Times New Roman" charset="0"/>
                <a:cs typeface="Times New Roman" charset="0"/>
              </a:rPr>
              <a:t>, que tem roubado seus clientes (e funcionários).</a:t>
            </a:r>
          </a:p>
          <a:p>
            <a:pPr>
              <a:lnSpc>
                <a:spcPct val="100000"/>
              </a:lnSpc>
            </a:pPr>
            <a:r>
              <a:rPr lang="pt-BR" sz="1800" dirty="0">
                <a:latin typeface="Times New Roman" charset="0"/>
                <a:ea typeface="Times New Roman" charset="0"/>
                <a:cs typeface="Times New Roman" charset="0"/>
              </a:rPr>
              <a:t>Os produtos vendidos hoje não devem ser o </a:t>
            </a:r>
            <a:r>
              <a:rPr lang="pt-BR" sz="1800" b="1" u="sng" dirty="0">
                <a:latin typeface="Times New Roman" charset="0"/>
                <a:ea typeface="Times New Roman" charset="0"/>
                <a:cs typeface="Times New Roman" charset="0"/>
              </a:rPr>
              <a:t>foco principal de análise antitruste</a:t>
            </a:r>
            <a:r>
              <a:rPr lang="pt-BR" sz="1800" dirty="0">
                <a:latin typeface="Times New Roman" charset="0"/>
                <a:ea typeface="Times New Roman" charset="0"/>
                <a:cs typeface="Times New Roman" charset="0"/>
              </a:rPr>
              <a:t>, </a:t>
            </a:r>
            <a:r>
              <a:rPr lang="pt-BR" sz="1800" dirty="0" err="1">
                <a:latin typeface="Times New Roman" charset="0"/>
                <a:ea typeface="Times New Roman" charset="0"/>
                <a:cs typeface="Times New Roman" charset="0"/>
              </a:rPr>
              <a:t>pq</a:t>
            </a:r>
            <a:r>
              <a:rPr lang="pt-BR" sz="1800" dirty="0">
                <a:latin typeface="Times New Roman" charset="0"/>
                <a:ea typeface="Times New Roman" charset="0"/>
                <a:cs typeface="Times New Roman" charset="0"/>
              </a:rPr>
              <a:t> não é isso que dá à XP poder de mercado e não é por isso que o Itaú resolveu gastar quase quase </a:t>
            </a:r>
            <a:r>
              <a:rPr lang="pt-BR" sz="1800" dirty="0" err="1">
                <a:latin typeface="Times New Roman" charset="0"/>
                <a:ea typeface="Times New Roman" charset="0"/>
                <a:cs typeface="Times New Roman" charset="0"/>
              </a:rPr>
              <a:t>R</a:t>
            </a:r>
            <a:r>
              <a:rPr lang="pt-BR" sz="1800" dirty="0">
                <a:latin typeface="Times New Roman" charset="0"/>
                <a:ea typeface="Times New Roman" charset="0"/>
                <a:cs typeface="Times New Roman" charset="0"/>
              </a:rPr>
              <a:t>$ 9 bi do seu caixa para comprar 75% do capital social da XP.</a:t>
            </a:r>
          </a:p>
          <a:p>
            <a:pPr>
              <a:lnSpc>
                <a:spcPct val="100000"/>
              </a:lnSpc>
            </a:pPr>
            <a:endParaRPr lang="pt-BR" sz="1800" dirty="0" smtClean="0">
              <a:latin typeface="Times New Roman" charset="0"/>
              <a:ea typeface="Times New Roman" charset="0"/>
              <a:cs typeface="Times New Roman" charset="0"/>
            </a:endParaRPr>
          </a:p>
          <a:p>
            <a:pPr>
              <a:lnSpc>
                <a:spcPct val="100000"/>
              </a:lnSpc>
            </a:pPr>
            <a:endParaRPr lang="pt-BR" sz="1800" dirty="0" smtClean="0">
              <a:latin typeface="Times New Roman" charset="0"/>
              <a:ea typeface="Times New Roman" charset="0"/>
              <a:cs typeface="Times New Roman" charset="0"/>
            </a:endParaRPr>
          </a:p>
          <a:p>
            <a:pPr>
              <a:lnSpc>
                <a:spcPct val="100000"/>
              </a:lnSpc>
            </a:pPr>
            <a:endParaRPr lang="pt-BR" sz="1800" dirty="0" smtClean="0">
              <a:latin typeface="Times New Roman" charset="0"/>
              <a:ea typeface="Times New Roman" charset="0"/>
              <a:cs typeface="Times New Roman" charset="0"/>
            </a:endParaRPr>
          </a:p>
          <a:p>
            <a:pPr>
              <a:lnSpc>
                <a:spcPct val="100000"/>
              </a:lnSpc>
            </a:pPr>
            <a:endParaRPr lang="pt-BR" sz="1800" dirty="0" smtClean="0">
              <a:latin typeface="Times New Roman" charset="0"/>
              <a:ea typeface="Times New Roman" charset="0"/>
              <a:cs typeface="Times New Roman" charset="0"/>
            </a:endParaRPr>
          </a:p>
          <a:p>
            <a:pPr>
              <a:lnSpc>
                <a:spcPct val="100000"/>
              </a:lnSpc>
            </a:pPr>
            <a:endParaRPr lang="pt-BR" sz="1800" dirty="0" smtClean="0">
              <a:latin typeface="Times New Roman" charset="0"/>
              <a:ea typeface="Times New Roman" charset="0"/>
              <a:cs typeface="Times New Roman" charset="0"/>
            </a:endParaRPr>
          </a:p>
          <a:p>
            <a:pPr>
              <a:lnSpc>
                <a:spcPct val="100000"/>
              </a:lnSpc>
            </a:pPr>
            <a:endParaRPr lang="pt-BR" sz="1800" dirty="0" smtClean="0">
              <a:latin typeface="Times New Roman" charset="0"/>
              <a:ea typeface="Times New Roman" charset="0"/>
              <a:cs typeface="Times New Roman" charset="0"/>
            </a:endParaRPr>
          </a:p>
          <a:p>
            <a:pPr>
              <a:lnSpc>
                <a:spcPct val="100000"/>
              </a:lnSpc>
            </a:pPr>
            <a:endParaRPr lang="pt-BR" sz="1800" dirty="0" smtClean="0">
              <a:latin typeface="Times New Roman" charset="0"/>
              <a:ea typeface="Times New Roman" charset="0"/>
              <a:cs typeface="Times New Roman" charset="0"/>
            </a:endParaRPr>
          </a:p>
          <a:p>
            <a:pPr>
              <a:lnSpc>
                <a:spcPct val="100000"/>
              </a:lnSpc>
            </a:pPr>
            <a:endParaRPr lang="pt-BR" sz="18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A0D83421-AB47-DE48-B62D-4E642720E122}"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17</a:t>
            </a:fld>
            <a:endParaRPr lang="en-US" b="1">
              <a:solidFill>
                <a:schemeClr val="tx1"/>
              </a:solidFill>
            </a:endParaRPr>
          </a:p>
        </p:txBody>
      </p:sp>
      <p:sp>
        <p:nvSpPr>
          <p:cNvPr id="8" name="Title 1"/>
          <p:cNvSpPr>
            <a:spLocks noGrp="1"/>
          </p:cNvSpPr>
          <p:nvPr>
            <p:ph type="title"/>
          </p:nvPr>
        </p:nvSpPr>
        <p:spPr>
          <a:xfrm>
            <a:off x="0" y="0"/>
            <a:ext cx="12192000" cy="740780"/>
          </a:xfrm>
          <a:solidFill>
            <a:schemeClr val="accent6">
              <a:lumMod val="20000"/>
              <a:lumOff val="80000"/>
            </a:schemeClr>
          </a:solidFill>
        </p:spPr>
        <p:txBody>
          <a:bodyPr/>
          <a:lstStyle/>
          <a:p>
            <a:pPr algn="ctr"/>
            <a:r>
              <a:rPr lang="pt-BR" dirty="0" smtClean="0">
                <a:latin typeface="Times New Roman" charset="0"/>
                <a:ea typeface="Times New Roman" charset="0"/>
                <a:cs typeface="Times New Roman" charset="0"/>
              </a:rPr>
              <a:t>Da operação Itaú/XP: 3 fases</a:t>
            </a:r>
            <a:endParaRPr lang="pt-B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99685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04"/>
            <a:ext cx="12192000" cy="590309"/>
          </a:xfrm>
          <a:solidFill>
            <a:schemeClr val="accent6">
              <a:lumMod val="20000"/>
              <a:lumOff val="80000"/>
            </a:schemeClr>
          </a:solidFill>
        </p:spPr>
        <p:txBody>
          <a:bodyPr>
            <a:normAutofit fontScale="90000"/>
          </a:bodyPr>
          <a:lstStyle/>
          <a:p>
            <a:pPr algn="ctr"/>
            <a:r>
              <a:rPr lang="pt-BR" dirty="0" smtClean="0">
                <a:latin typeface="Times New Roman" charset="0"/>
                <a:ea typeface="Times New Roman" charset="0"/>
                <a:cs typeface="Times New Roman" charset="0"/>
              </a:rPr>
              <a:t>Por que o caso Itaú/XP deve ser reprovado pelo BCB?</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505" y="754890"/>
            <a:ext cx="12105191" cy="5728939"/>
          </a:xfrm>
        </p:spPr>
        <p:txBody>
          <a:bodyPr>
            <a:noAutofit/>
          </a:bodyPr>
          <a:lstStyle/>
          <a:p>
            <a:pPr>
              <a:lnSpc>
                <a:spcPct val="120000"/>
              </a:lnSpc>
            </a:pPr>
            <a:r>
              <a:rPr lang="pt-BR" sz="1800" dirty="0">
                <a:latin typeface="Times New Roman" charset="0"/>
                <a:ea typeface="Times New Roman" charset="0"/>
                <a:cs typeface="Times New Roman" charset="0"/>
              </a:rPr>
              <a:t>O Itaú é o maior banco privado do país e tem </a:t>
            </a:r>
            <a:r>
              <a:rPr lang="pt-BR" sz="1800" b="1" u="sng" dirty="0">
                <a:latin typeface="Times New Roman" charset="0"/>
                <a:ea typeface="Times New Roman" charset="0"/>
                <a:cs typeface="Times New Roman" charset="0"/>
              </a:rPr>
              <a:t>plataforma fechada</a:t>
            </a:r>
            <a:r>
              <a:rPr lang="pt-BR" sz="1800" dirty="0">
                <a:latin typeface="Times New Roman" charset="0"/>
                <a:ea typeface="Times New Roman" charset="0"/>
                <a:cs typeface="Times New Roman" charset="0"/>
              </a:rPr>
              <a:t> de distribuição de produtos de investimentos. </a:t>
            </a:r>
            <a:endParaRPr lang="pt-BR" sz="1800" dirty="0" smtClean="0">
              <a:latin typeface="Times New Roman" charset="0"/>
              <a:ea typeface="Times New Roman" charset="0"/>
              <a:cs typeface="Times New Roman" charset="0"/>
            </a:endParaRPr>
          </a:p>
          <a:p>
            <a:pPr>
              <a:lnSpc>
                <a:spcPct val="120000"/>
              </a:lnSpc>
            </a:pPr>
            <a:r>
              <a:rPr lang="pt-BR" sz="1800" dirty="0" smtClean="0">
                <a:latin typeface="Times New Roman" charset="0"/>
                <a:ea typeface="Times New Roman" charset="0"/>
                <a:cs typeface="Times New Roman" charset="0"/>
              </a:rPr>
              <a:t>A </a:t>
            </a:r>
            <a:r>
              <a:rPr lang="pt-BR" sz="1800" dirty="0">
                <a:latin typeface="Times New Roman" charset="0"/>
                <a:ea typeface="Times New Roman" charset="0"/>
                <a:cs typeface="Times New Roman" charset="0"/>
              </a:rPr>
              <a:t>XP (2001) </a:t>
            </a:r>
            <a:r>
              <a:rPr lang="pt-BR" sz="1800" dirty="0" smtClean="0">
                <a:latin typeface="Times New Roman" charset="0"/>
                <a:ea typeface="Times New Roman" charset="0"/>
                <a:cs typeface="Times New Roman" charset="0"/>
              </a:rPr>
              <a:t>é a maior </a:t>
            </a:r>
            <a:r>
              <a:rPr lang="pt-BR" sz="1800" dirty="0" err="1" smtClean="0">
                <a:latin typeface="Times New Roman" charset="0"/>
                <a:ea typeface="Times New Roman" charset="0"/>
                <a:cs typeface="Times New Roman" charset="0"/>
              </a:rPr>
              <a:t>fintech</a:t>
            </a:r>
            <a:r>
              <a:rPr lang="pt-BR" sz="1800" dirty="0" smtClean="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rPr>
              <a:t>de </a:t>
            </a:r>
            <a:r>
              <a:rPr lang="pt-BR" sz="1800" b="1" u="sng" dirty="0">
                <a:latin typeface="Times New Roman" charset="0"/>
                <a:ea typeface="Times New Roman" charset="0"/>
                <a:cs typeface="Times New Roman" charset="0"/>
              </a:rPr>
              <a:t>plataforma aberta (tec. </a:t>
            </a:r>
            <a:r>
              <a:rPr lang="pt-BR" sz="1800" b="1" u="sng" dirty="0" err="1">
                <a:latin typeface="Times New Roman" charset="0"/>
                <a:ea typeface="Times New Roman" charset="0"/>
                <a:cs typeface="Times New Roman" charset="0"/>
              </a:rPr>
              <a:t>disruptiva</a:t>
            </a:r>
            <a:r>
              <a:rPr lang="pt-BR" sz="1800" b="1" u="sng" dirty="0">
                <a:latin typeface="Times New Roman" charset="0"/>
                <a:ea typeface="Times New Roman" charset="0"/>
                <a:cs typeface="Times New Roman" charset="0"/>
              </a:rPr>
              <a:t>)</a:t>
            </a:r>
            <a:r>
              <a:rPr lang="pt-BR" sz="1800" dirty="0">
                <a:latin typeface="Times New Roman" charset="0"/>
                <a:ea typeface="Times New Roman" charset="0"/>
                <a:cs typeface="Times New Roman" charset="0"/>
              </a:rPr>
              <a:t>, replicando no Brasil prática usual nos EUA. </a:t>
            </a:r>
            <a:r>
              <a:rPr lang="pt-BR" sz="1800" b="1" u="sng" dirty="0" err="1">
                <a:latin typeface="Times New Roman" charset="0"/>
                <a:ea typeface="Times New Roman" charset="0"/>
                <a:cs typeface="Times New Roman" charset="0"/>
              </a:rPr>
              <a:t>Maverick</a:t>
            </a:r>
            <a:r>
              <a:rPr lang="pt-BR" sz="1800" dirty="0">
                <a:latin typeface="Times New Roman" charset="0"/>
                <a:ea typeface="Times New Roman" charset="0"/>
                <a:cs typeface="Times New Roman" charset="0"/>
              </a:rPr>
              <a:t>. Demorou a vingar, mas, quando aconteceu, </a:t>
            </a:r>
            <a:r>
              <a:rPr lang="pt-BR" sz="1800" dirty="0" smtClean="0">
                <a:latin typeface="Times New Roman" charset="0"/>
                <a:ea typeface="Times New Roman" charset="0"/>
                <a:cs typeface="Times New Roman" charset="0"/>
              </a:rPr>
              <a:t>foi </a:t>
            </a:r>
            <a:r>
              <a:rPr lang="pt-BR" sz="1800" dirty="0">
                <a:latin typeface="Times New Roman" charset="0"/>
                <a:ea typeface="Times New Roman" charset="0"/>
                <a:cs typeface="Times New Roman" charset="0"/>
              </a:rPr>
              <a:t>engolida pelo </a:t>
            </a:r>
            <a:r>
              <a:rPr lang="pt-BR" sz="1800" dirty="0" smtClean="0">
                <a:latin typeface="Times New Roman" charset="0"/>
                <a:ea typeface="Times New Roman" charset="0"/>
                <a:cs typeface="Times New Roman" charset="0"/>
              </a:rPr>
              <a:t>Itaú</a:t>
            </a:r>
            <a:r>
              <a:rPr lang="pt-BR" sz="1800" dirty="0">
                <a:latin typeface="Times New Roman" charset="0"/>
                <a:ea typeface="Times New Roman" charset="0"/>
                <a:cs typeface="Times New Roman" charset="0"/>
              </a:rPr>
              <a:t>. XP trouxe concorrência ao setor bancário. </a:t>
            </a:r>
            <a:endParaRPr lang="pt-BR" sz="1800" dirty="0" smtClean="0">
              <a:latin typeface="Times New Roman" charset="0"/>
              <a:ea typeface="Times New Roman" charset="0"/>
              <a:cs typeface="Times New Roman" charset="0"/>
            </a:endParaRPr>
          </a:p>
          <a:p>
            <a:pPr>
              <a:lnSpc>
                <a:spcPct val="120000"/>
              </a:lnSpc>
            </a:pPr>
            <a:r>
              <a:rPr lang="pt-BR" sz="1800" dirty="0">
                <a:latin typeface="Times" charset="0"/>
                <a:ea typeface="Times" charset="0"/>
                <a:cs typeface="Times" charset="0"/>
              </a:rPr>
              <a:t>Itaú quis frear a ”sangria migratória </a:t>
            </a:r>
            <a:r>
              <a:rPr lang="pt-BR" sz="1800" dirty="0" smtClean="0">
                <a:latin typeface="Times" charset="0"/>
                <a:ea typeface="Times" charset="0"/>
                <a:cs typeface="Times" charset="0"/>
              </a:rPr>
              <a:t>de </a:t>
            </a:r>
            <a:r>
              <a:rPr lang="pt-BR" sz="1800" dirty="0">
                <a:latin typeface="Times" charset="0"/>
                <a:ea typeface="Times" charset="0"/>
                <a:cs typeface="Times" charset="0"/>
              </a:rPr>
              <a:t>clientes (e funcionários) para a </a:t>
            </a:r>
            <a:r>
              <a:rPr lang="pt-BR" sz="1800" dirty="0" smtClean="0">
                <a:latin typeface="Times" charset="0"/>
                <a:ea typeface="Times" charset="0"/>
                <a:cs typeface="Times" charset="0"/>
              </a:rPr>
              <a:t>XP: Itaú </a:t>
            </a:r>
            <a:r>
              <a:rPr lang="pt-BR" sz="1800" dirty="0">
                <a:latin typeface="Times" charset="0"/>
                <a:ea typeface="Times" charset="0"/>
                <a:cs typeface="Times" charset="0"/>
              </a:rPr>
              <a:t>quis “</a:t>
            </a:r>
            <a:r>
              <a:rPr lang="pt-BR" sz="1800" b="1" u="sng" dirty="0">
                <a:latin typeface="Times" charset="0"/>
                <a:ea typeface="Times" charset="0"/>
                <a:cs typeface="Times" charset="0"/>
              </a:rPr>
              <a:t>recomprar” os clientes </a:t>
            </a:r>
            <a:r>
              <a:rPr lang="pt-BR" sz="1800" b="1" u="sng" dirty="0" smtClean="0">
                <a:latin typeface="Times" charset="0"/>
                <a:ea typeface="Times" charset="0"/>
                <a:cs typeface="Times" charset="0"/>
              </a:rPr>
              <a:t>perdidos</a:t>
            </a:r>
            <a:r>
              <a:rPr lang="pt-BR" sz="1800" dirty="0" smtClean="0">
                <a:latin typeface="Times" charset="0"/>
                <a:ea typeface="Times" charset="0"/>
                <a:cs typeface="Times" charset="0"/>
              </a:rPr>
              <a:t>, </a:t>
            </a:r>
            <a:r>
              <a:rPr lang="pt-BR" sz="1800" b="1" u="sng" dirty="0" smtClean="0">
                <a:latin typeface="Times" charset="0"/>
                <a:ea typeface="Times" charset="0"/>
                <a:cs typeface="Times" charset="0"/>
              </a:rPr>
              <a:t>“comprar</a:t>
            </a:r>
            <a:r>
              <a:rPr lang="pt-BR" sz="1800" b="1" u="sng" dirty="0">
                <a:latin typeface="Times" charset="0"/>
                <a:ea typeface="Times" charset="0"/>
                <a:cs typeface="Times" charset="0"/>
              </a:rPr>
              <a:t>” aqueles que eram só da XP</a:t>
            </a:r>
            <a:r>
              <a:rPr lang="pt-BR" sz="1800" dirty="0">
                <a:latin typeface="Times" charset="0"/>
                <a:ea typeface="Times" charset="0"/>
                <a:cs typeface="Times" charset="0"/>
              </a:rPr>
              <a:t> e </a:t>
            </a:r>
            <a:r>
              <a:rPr lang="pt-BR" sz="1800" b="1" u="sng" dirty="0">
                <a:latin typeface="Times" charset="0"/>
                <a:ea typeface="Times" charset="0"/>
                <a:cs typeface="Times" charset="0"/>
              </a:rPr>
              <a:t>“recomprar”  todos os clientes que poderiam no futuro migrar para lá</a:t>
            </a:r>
            <a:r>
              <a:rPr lang="pt-BR" sz="1800" dirty="0">
                <a:latin typeface="Times" charset="0"/>
                <a:ea typeface="Times" charset="0"/>
                <a:cs typeface="Times" charset="0"/>
              </a:rPr>
              <a:t>. </a:t>
            </a:r>
            <a:endParaRPr lang="pt-BR" sz="1800" dirty="0" smtClean="0">
              <a:latin typeface="Times" charset="0"/>
              <a:ea typeface="Times" charset="0"/>
              <a:cs typeface="Times" charset="0"/>
            </a:endParaRPr>
          </a:p>
          <a:p>
            <a:pPr>
              <a:lnSpc>
                <a:spcPct val="120000"/>
              </a:lnSpc>
            </a:pPr>
            <a:r>
              <a:rPr lang="pt-BR" sz="1800" dirty="0" smtClean="0">
                <a:latin typeface="Times" charset="0"/>
                <a:ea typeface="Times" charset="0"/>
                <a:cs typeface="Times" charset="0"/>
              </a:rPr>
              <a:t>A </a:t>
            </a:r>
            <a:r>
              <a:rPr lang="pt-BR" sz="1800" b="1" u="sng" dirty="0">
                <a:latin typeface="Times" charset="0"/>
                <a:ea typeface="Times" charset="0"/>
                <a:cs typeface="Times" charset="0"/>
              </a:rPr>
              <a:t>base de clientes</a:t>
            </a:r>
            <a:r>
              <a:rPr lang="pt-BR" sz="1800" dirty="0">
                <a:latin typeface="Times" charset="0"/>
                <a:ea typeface="Times" charset="0"/>
                <a:cs typeface="Times" charset="0"/>
              </a:rPr>
              <a:t> (passivo do banco) é a “joia da coroa</a:t>
            </a:r>
            <a:r>
              <a:rPr lang="pt-BR" sz="1800" dirty="0" smtClean="0">
                <a:latin typeface="Times" charset="0"/>
                <a:ea typeface="Times" charset="0"/>
                <a:cs typeface="Times" charset="0"/>
              </a:rPr>
              <a:t>”. Aumento na </a:t>
            </a:r>
            <a:r>
              <a:rPr lang="pt-BR" sz="1800" b="1" u="sng" dirty="0" smtClean="0">
                <a:latin typeface="Times New Roman" charset="0"/>
                <a:ea typeface="Times New Roman" charset="0"/>
                <a:cs typeface="Times New Roman" charset="0"/>
              </a:rPr>
              <a:t>barreira à entrada: formação de </a:t>
            </a:r>
            <a:r>
              <a:rPr lang="pt-BR" sz="1800" b="1" u="sng" dirty="0">
                <a:latin typeface="Times New Roman" charset="0"/>
                <a:ea typeface="Times New Roman" charset="0"/>
                <a:cs typeface="Times New Roman" charset="0"/>
              </a:rPr>
              <a:t>base de clientes</a:t>
            </a:r>
            <a:r>
              <a:rPr lang="pt-BR" sz="1800" dirty="0">
                <a:latin typeface="Times New Roman" charset="0"/>
                <a:ea typeface="Times New Roman" charset="0"/>
                <a:cs typeface="Times New Roman" charset="0"/>
              </a:rPr>
              <a:t>. </a:t>
            </a:r>
            <a:endParaRPr lang="pt-BR" sz="1800" dirty="0" smtClean="0">
              <a:latin typeface="Times New Roman" charset="0"/>
              <a:ea typeface="Times New Roman" charset="0"/>
              <a:cs typeface="Times New Roman" charset="0"/>
            </a:endParaRPr>
          </a:p>
          <a:p>
            <a:pPr>
              <a:lnSpc>
                <a:spcPct val="120000"/>
              </a:lnSpc>
            </a:pPr>
            <a:r>
              <a:rPr lang="pt-BR" sz="1800" b="1" u="sng" dirty="0" smtClean="0">
                <a:latin typeface="Times New Roman" charset="0"/>
                <a:ea typeface="Times New Roman" charset="0"/>
                <a:cs typeface="Times New Roman" charset="0"/>
              </a:rPr>
              <a:t>A </a:t>
            </a:r>
            <a:r>
              <a:rPr lang="pt-BR" sz="1800" b="1" u="sng" dirty="0" smtClean="0">
                <a:latin typeface="Times New Roman" charset="0"/>
                <a:ea typeface="Times New Roman" charset="0"/>
                <a:cs typeface="Times New Roman" charset="0"/>
              </a:rPr>
              <a:t>contestabilidade dos bancos</a:t>
            </a:r>
            <a:r>
              <a:rPr lang="pt-BR" sz="1800" dirty="0" smtClean="0">
                <a:latin typeface="Times New Roman" charset="0"/>
                <a:ea typeface="Times New Roman" charset="0"/>
                <a:cs typeface="Times New Roman" charset="0"/>
              </a:rPr>
              <a:t> está vindo e seguirá vindo inexoravelmente das </a:t>
            </a:r>
            <a:r>
              <a:rPr lang="pt-BR" sz="1800" b="1" u="sng" dirty="0" smtClean="0">
                <a:latin typeface="Times New Roman" charset="0"/>
                <a:ea typeface="Times New Roman" charset="0"/>
                <a:cs typeface="Times New Roman" charset="0"/>
              </a:rPr>
              <a:t>tecnologias </a:t>
            </a:r>
            <a:r>
              <a:rPr lang="pt-BR" sz="1800" b="1" u="sng" dirty="0" err="1" smtClean="0">
                <a:latin typeface="Times New Roman" charset="0"/>
                <a:ea typeface="Times New Roman" charset="0"/>
                <a:cs typeface="Times New Roman" charset="0"/>
              </a:rPr>
              <a:t>disruptivas</a:t>
            </a:r>
            <a:r>
              <a:rPr lang="pt-BR" sz="1800" b="1" u="sng" dirty="0" smtClean="0">
                <a:latin typeface="Times New Roman" charset="0"/>
                <a:ea typeface="Times New Roman" charset="0"/>
                <a:cs typeface="Times New Roman" charset="0"/>
              </a:rPr>
              <a:t> trazidas pelas </a:t>
            </a:r>
            <a:r>
              <a:rPr lang="pt-BR" sz="1800" b="1" u="sng" dirty="0" err="1" smtClean="0">
                <a:latin typeface="Times New Roman" charset="0"/>
                <a:ea typeface="Times New Roman" charset="0"/>
                <a:cs typeface="Times New Roman" charset="0"/>
              </a:rPr>
              <a:t>fintechs</a:t>
            </a:r>
            <a:r>
              <a:rPr lang="pt-BR" sz="1800" dirty="0" smtClean="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sym typeface="Wingdings"/>
              </a:rPr>
              <a:t></a:t>
            </a:r>
            <a:r>
              <a:rPr lang="pt-BR" sz="1800" dirty="0" smtClean="0">
                <a:latin typeface="Times New Roman" charset="0"/>
                <a:ea typeface="Times New Roman" charset="0"/>
                <a:cs typeface="Times New Roman" charset="0"/>
              </a:rPr>
              <a:t> </a:t>
            </a:r>
            <a:r>
              <a:rPr lang="pt-BR" sz="1800" b="1" u="sng" dirty="0" smtClean="0">
                <a:latin typeface="Times New Roman" charset="0"/>
                <a:ea typeface="Times New Roman" charset="0"/>
                <a:cs typeface="Times New Roman" charset="0"/>
              </a:rPr>
              <a:t>Lembrar que o </a:t>
            </a:r>
            <a:r>
              <a:rPr lang="pt-BR" sz="1800" b="1" u="sng" dirty="0" smtClean="0">
                <a:solidFill>
                  <a:srgbClr val="FF0000"/>
                </a:solidFill>
                <a:latin typeface="Times New Roman" charset="0"/>
                <a:ea typeface="Times New Roman" charset="0"/>
                <a:cs typeface="Times New Roman" charset="0"/>
              </a:rPr>
              <a:t>lema da XP era</a:t>
            </a:r>
            <a:r>
              <a:rPr lang="pt-BR" sz="1800" b="1" u="sng" dirty="0">
                <a:solidFill>
                  <a:srgbClr val="FF0000"/>
                </a:solidFill>
                <a:latin typeface="Times New Roman" charset="0"/>
                <a:ea typeface="Times New Roman" charset="0"/>
                <a:cs typeface="Times New Roman" charset="0"/>
              </a:rPr>
              <a:t> </a:t>
            </a:r>
            <a:r>
              <a:rPr lang="pt-BR" sz="1800" b="1" u="sng" dirty="0" smtClean="0">
                <a:solidFill>
                  <a:srgbClr val="FF0000"/>
                </a:solidFill>
                <a:latin typeface="Times New Roman" charset="0"/>
                <a:ea typeface="Times New Roman" charset="0"/>
                <a:cs typeface="Times New Roman" charset="0"/>
              </a:rPr>
              <a:t>a </a:t>
            </a:r>
            <a:r>
              <a:rPr lang="pt-BR" sz="1800" b="1" u="sng" dirty="0" err="1" smtClean="0">
                <a:solidFill>
                  <a:srgbClr val="FF0000"/>
                </a:solidFill>
                <a:latin typeface="Times New Roman" charset="0"/>
                <a:ea typeface="Times New Roman" charset="0"/>
                <a:cs typeface="Times New Roman" charset="0"/>
              </a:rPr>
              <a:t>desbancarização</a:t>
            </a:r>
            <a:r>
              <a:rPr lang="pt-BR" sz="1800" b="1" u="sng" dirty="0" smtClean="0">
                <a:solidFill>
                  <a:srgbClr val="FF0000"/>
                </a:solidFill>
                <a:latin typeface="Times New Roman" charset="0"/>
                <a:ea typeface="Times New Roman" charset="0"/>
                <a:cs typeface="Times New Roman" charset="0"/>
              </a:rPr>
              <a:t>!!</a:t>
            </a:r>
            <a:r>
              <a:rPr lang="pt-BR" sz="1800" b="1" u="sng" dirty="0" smtClean="0">
                <a:latin typeface="Times New Roman" charset="0"/>
                <a:ea typeface="Times New Roman" charset="0"/>
                <a:cs typeface="Times New Roman" charset="0"/>
              </a:rPr>
              <a:t>! Logo</a:t>
            </a:r>
            <a:r>
              <a:rPr lang="pt-BR" sz="1800" b="1" u="sng" dirty="0" smtClean="0">
                <a:latin typeface="Times New Roman" charset="0"/>
                <a:ea typeface="Times New Roman" charset="0"/>
                <a:cs typeface="Times New Roman" charset="0"/>
              </a:rPr>
              <a:t>, </a:t>
            </a:r>
            <a:r>
              <a:rPr lang="pt-BR" sz="1800" b="1" u="sng" dirty="0" smtClean="0">
                <a:latin typeface="Times New Roman" charset="0"/>
                <a:ea typeface="Times New Roman" charset="0"/>
                <a:cs typeface="Times New Roman" charset="0"/>
              </a:rPr>
              <a:t>a operação atrasa este processo</a:t>
            </a:r>
            <a:r>
              <a:rPr lang="pt-BR" sz="1800" dirty="0" smtClean="0">
                <a:latin typeface="Times New Roman" charset="0"/>
                <a:ea typeface="Times New Roman" charset="0"/>
                <a:cs typeface="Times New Roman" charset="0"/>
              </a:rPr>
              <a:t>.</a:t>
            </a:r>
            <a:endParaRPr lang="pt-BR" sz="1800" dirty="0" smtClean="0">
              <a:latin typeface="Times New Roman" charset="0"/>
              <a:ea typeface="Times New Roman" charset="0"/>
              <a:cs typeface="Times New Roman" charset="0"/>
            </a:endParaRPr>
          </a:p>
          <a:p>
            <a:pPr>
              <a:lnSpc>
                <a:spcPct val="120000"/>
              </a:lnSpc>
            </a:pPr>
            <a:r>
              <a:rPr lang="pt-BR" sz="1800" b="1" u="sng" dirty="0" smtClean="0">
                <a:latin typeface="Times New Roman" charset="0"/>
                <a:ea typeface="Times New Roman" charset="0"/>
                <a:cs typeface="Times New Roman" charset="0"/>
              </a:rPr>
              <a:t>Operações </a:t>
            </a:r>
            <a:r>
              <a:rPr lang="pt-BR" sz="1800" b="1" u="sng" dirty="0" smtClean="0">
                <a:latin typeface="Times New Roman" charset="0"/>
                <a:ea typeface="Times New Roman" charset="0"/>
                <a:cs typeface="Times New Roman" charset="0"/>
              </a:rPr>
              <a:t>como </a:t>
            </a:r>
            <a:r>
              <a:rPr lang="pt-BR" sz="1800" b="1" u="sng" dirty="0" smtClean="0">
                <a:latin typeface="Times New Roman" charset="0"/>
                <a:ea typeface="Times New Roman" charset="0"/>
                <a:cs typeface="Times New Roman" charset="0"/>
              </a:rPr>
              <a:t>a Itaú/XP </a:t>
            </a:r>
            <a:r>
              <a:rPr lang="pt-BR" sz="1800" b="1" u="sng" dirty="0" smtClean="0">
                <a:latin typeface="Times New Roman" charset="0"/>
                <a:ea typeface="Times New Roman" charset="0"/>
                <a:cs typeface="Times New Roman" charset="0"/>
              </a:rPr>
              <a:t>devem ser negadas </a:t>
            </a:r>
            <a:r>
              <a:rPr lang="pt-BR" sz="1800" b="1" u="sng" dirty="0" smtClean="0">
                <a:solidFill>
                  <a:srgbClr val="FF0000"/>
                </a:solidFill>
                <a:latin typeface="Times New Roman" charset="0"/>
                <a:ea typeface="Times New Roman" charset="0"/>
                <a:cs typeface="Times New Roman" charset="0"/>
              </a:rPr>
              <a:t>até</a:t>
            </a:r>
            <a:r>
              <a:rPr lang="pt-BR" sz="1800" b="1" u="sng" dirty="0" smtClean="0">
                <a:latin typeface="Times New Roman" charset="0"/>
                <a:ea typeface="Times New Roman" charset="0"/>
                <a:cs typeface="Times New Roman" charset="0"/>
              </a:rPr>
              <a:t> haver um nível confortável de </a:t>
            </a:r>
            <a:r>
              <a:rPr lang="pt-BR" sz="1800" b="1" u="sng" dirty="0" err="1" smtClean="0">
                <a:latin typeface="Times New Roman" charset="0"/>
                <a:ea typeface="Times New Roman" charset="0"/>
                <a:cs typeface="Times New Roman" charset="0"/>
              </a:rPr>
              <a:t>desbancarização</a:t>
            </a:r>
            <a:r>
              <a:rPr lang="pt-BR" sz="1800" dirty="0" smtClean="0">
                <a:latin typeface="Times New Roman" charset="0"/>
                <a:ea typeface="Times New Roman" charset="0"/>
                <a:cs typeface="Times New Roman" charset="0"/>
              </a:rPr>
              <a:t>.</a:t>
            </a:r>
            <a:endParaRPr lang="pt-BR" sz="1800" dirty="0" smtClean="0">
              <a:latin typeface="Times New Roman" charset="0"/>
              <a:ea typeface="Times New Roman" charset="0"/>
              <a:cs typeface="Times New Roman" charset="0"/>
            </a:endParaRPr>
          </a:p>
          <a:p>
            <a:pPr>
              <a:lnSpc>
                <a:spcPct val="120000"/>
              </a:lnSpc>
            </a:pPr>
            <a:r>
              <a:rPr lang="pt-BR" sz="1800" dirty="0" smtClean="0">
                <a:latin typeface="Times New Roman" charset="0"/>
                <a:ea typeface="Times New Roman" charset="0"/>
                <a:cs typeface="Times New Roman" charset="0"/>
              </a:rPr>
              <a:t>Além disso, Itaú/XP dá </a:t>
            </a:r>
            <a:r>
              <a:rPr lang="pt-BR" sz="1800" dirty="0">
                <a:latin typeface="Times New Roman" charset="0"/>
                <a:ea typeface="Times New Roman" charset="0"/>
                <a:cs typeface="Times New Roman" charset="0"/>
              </a:rPr>
              <a:t>aval </a:t>
            </a:r>
            <a:r>
              <a:rPr lang="pt-BR" sz="1800" dirty="0" err="1">
                <a:latin typeface="Times New Roman" charset="0"/>
                <a:ea typeface="Times New Roman" charset="0"/>
                <a:cs typeface="Times New Roman" charset="0"/>
              </a:rPr>
              <a:t>p</a:t>
            </a:r>
            <a:r>
              <a:rPr lang="pt-BR" sz="1800" dirty="0">
                <a:latin typeface="Times New Roman" charset="0"/>
                <a:ea typeface="Times New Roman" charset="0"/>
                <a:cs typeface="Times New Roman" charset="0"/>
              </a:rPr>
              <a:t>/ outros </a:t>
            </a:r>
            <a:r>
              <a:rPr lang="pt-BR" sz="1800" b="1" u="sng" dirty="0">
                <a:latin typeface="Times New Roman" charset="0"/>
                <a:ea typeface="Times New Roman" charset="0"/>
                <a:cs typeface="Times New Roman" charset="0"/>
              </a:rPr>
              <a:t>bancos comprarem outras </a:t>
            </a:r>
            <a:r>
              <a:rPr lang="pt-BR" sz="1800" b="1" u="sng" dirty="0" smtClean="0">
                <a:latin typeface="Times New Roman" charset="0"/>
                <a:ea typeface="Times New Roman" charset="0"/>
                <a:cs typeface="Times New Roman" charset="0"/>
              </a:rPr>
              <a:t>plat. abertas</a:t>
            </a:r>
            <a:r>
              <a:rPr lang="pt-BR" sz="1800" dirty="0">
                <a:latin typeface="Times New Roman" charset="0"/>
                <a:ea typeface="Times New Roman" charset="0"/>
                <a:cs typeface="Times New Roman" charset="0"/>
              </a:rPr>
              <a:t>. Freio na </a:t>
            </a:r>
            <a:r>
              <a:rPr lang="pt-BR" sz="1800" dirty="0" err="1">
                <a:latin typeface="Times New Roman" charset="0"/>
                <a:ea typeface="Times New Roman" charset="0"/>
                <a:cs typeface="Times New Roman" charset="0"/>
              </a:rPr>
              <a:t>desbancarização</a:t>
            </a:r>
            <a:r>
              <a:rPr lang="pt-BR" sz="1800" dirty="0" smtClean="0">
                <a:latin typeface="Times New Roman" charset="0"/>
                <a:ea typeface="Times New Roman" charset="0"/>
                <a:cs typeface="Times New Roman" charset="0"/>
              </a:rPr>
              <a:t>.</a:t>
            </a:r>
            <a:endParaRPr lang="pt-BR" sz="1800" dirty="0">
              <a:latin typeface="Times New Roman" charset="0"/>
              <a:ea typeface="Times New Roman" charset="0"/>
              <a:cs typeface="Times New Roman" charset="0"/>
            </a:endParaRPr>
          </a:p>
          <a:p>
            <a:pPr>
              <a:lnSpc>
                <a:spcPct val="120000"/>
              </a:lnSpc>
            </a:pPr>
            <a:r>
              <a:rPr lang="pt-BR" sz="1800" b="1" dirty="0" smtClean="0">
                <a:solidFill>
                  <a:srgbClr val="FF0000"/>
                </a:solidFill>
                <a:latin typeface="Times New Roman" charset="0"/>
                <a:ea typeface="Times New Roman" charset="0"/>
                <a:cs typeface="Times New Roman" charset="0"/>
              </a:rPr>
              <a:t>Thiago Alvarez </a:t>
            </a:r>
            <a:r>
              <a:rPr lang="pt-BR" sz="1800" dirty="0" smtClean="0">
                <a:latin typeface="Times New Roman" charset="0"/>
                <a:ea typeface="Times New Roman" charset="0"/>
                <a:cs typeface="Times New Roman" charset="0"/>
              </a:rPr>
              <a:t>(</a:t>
            </a:r>
            <a:r>
              <a:rPr lang="pt-BR" sz="1800" b="1" dirty="0" err="1" smtClean="0">
                <a:latin typeface="Times New Roman" charset="0"/>
                <a:ea typeface="Times New Roman" charset="0"/>
                <a:cs typeface="Times New Roman" charset="0"/>
              </a:rPr>
              <a:t>GuiaBolso</a:t>
            </a:r>
            <a:r>
              <a:rPr lang="pt-BR" sz="1800" dirty="0" smtClean="0">
                <a:latin typeface="Times New Roman" charset="0"/>
                <a:ea typeface="Times New Roman" charset="0"/>
                <a:cs typeface="Times New Roman" charset="0"/>
              </a:rPr>
              <a:t>, 25): “</a:t>
            </a:r>
            <a:r>
              <a:rPr lang="pt-BR" sz="1800" i="1" dirty="0" smtClean="0">
                <a:latin typeface="Times New Roman" charset="0"/>
                <a:ea typeface="Times New Roman" charset="0"/>
                <a:cs typeface="Times New Roman" charset="0"/>
              </a:rPr>
              <a:t>o mundo de investimentos no país passa por uma transformação recente. É a </a:t>
            </a:r>
            <a:r>
              <a:rPr lang="pt-BR" sz="1800" b="1" i="1" u="sng" dirty="0" smtClean="0">
                <a:latin typeface="Times New Roman" charset="0"/>
                <a:ea typeface="Times New Roman" charset="0"/>
                <a:cs typeface="Times New Roman" charset="0"/>
              </a:rPr>
              <a:t>primeira vez que o brasileiro tem opções de mercado</a:t>
            </a:r>
            <a:r>
              <a:rPr lang="pt-BR" sz="1800" i="1" dirty="0" smtClean="0">
                <a:latin typeface="Times New Roman" charset="0"/>
                <a:ea typeface="Times New Roman" charset="0"/>
                <a:cs typeface="Times New Roman" charset="0"/>
              </a:rPr>
              <a:t> fora das grandes instituições financeiras, com 11 plataformas independentes</a:t>
            </a:r>
            <a:r>
              <a:rPr lang="pt-BR" sz="1800" dirty="0" smtClean="0">
                <a:latin typeface="Times New Roman" charset="0"/>
                <a:ea typeface="Times New Roman" charset="0"/>
                <a:cs typeface="Times New Roman" charset="0"/>
              </a:rPr>
              <a:t>”.</a:t>
            </a:r>
          </a:p>
          <a:p>
            <a:pPr>
              <a:lnSpc>
                <a:spcPct val="120000"/>
              </a:lnSpc>
            </a:pPr>
            <a:r>
              <a:rPr lang="pt-BR" sz="1800" b="1" u="sng" dirty="0">
                <a:latin typeface="Times New Roman" charset="0"/>
                <a:ea typeface="Times New Roman" charset="0"/>
                <a:cs typeface="Times New Roman" charset="0"/>
              </a:rPr>
              <a:t>Evidência</a:t>
            </a:r>
            <a:r>
              <a:rPr lang="pt-BR" sz="1800" dirty="0">
                <a:latin typeface="Times New Roman" charset="0"/>
                <a:ea typeface="Times New Roman" charset="0"/>
                <a:cs typeface="Times New Roman" charset="0"/>
              </a:rPr>
              <a:t>: </a:t>
            </a:r>
            <a:r>
              <a:rPr lang="pt-BR" sz="1800" b="1" dirty="0">
                <a:solidFill>
                  <a:srgbClr val="FF0000"/>
                </a:solidFill>
                <a:latin typeface="Times New Roman" charset="0"/>
                <a:ea typeface="Times New Roman" charset="0"/>
                <a:cs typeface="Times New Roman" charset="0"/>
              </a:rPr>
              <a:t>Tese de Hoffman </a:t>
            </a:r>
            <a:r>
              <a:rPr lang="pt-BR" sz="1800" dirty="0">
                <a:latin typeface="Times New Roman" charset="0"/>
                <a:ea typeface="Times New Roman" charset="0"/>
                <a:cs typeface="Times New Roman" charset="0"/>
              </a:rPr>
              <a:t>(2018) diz que fundos de ações de bancos têm retornos (1.96% a 2.30% a.a.) &lt; fundos independentes (7.68% a 29.6%). Indício que </a:t>
            </a:r>
            <a:r>
              <a:rPr lang="pt-BR" sz="1800" dirty="0" err="1">
                <a:latin typeface="Times New Roman" charset="0"/>
                <a:ea typeface="Times New Roman" charset="0"/>
                <a:cs typeface="Times New Roman" charset="0"/>
              </a:rPr>
              <a:t>desbancarização</a:t>
            </a:r>
            <a:r>
              <a:rPr lang="pt-BR" sz="1800" dirty="0">
                <a:latin typeface="Times New Roman" charset="0"/>
                <a:ea typeface="Times New Roman" charset="0"/>
                <a:cs typeface="Times New Roman" charset="0"/>
              </a:rPr>
              <a:t> </a:t>
            </a:r>
            <a:r>
              <a:rPr lang="pt-BR" sz="1800" dirty="0">
                <a:latin typeface="Times New Roman" charset="0"/>
                <a:ea typeface="Times New Roman" charset="0"/>
                <a:cs typeface="Times New Roman" charset="0"/>
                <a:sym typeface="Wingdings"/>
              </a:rPr>
              <a:t>traz maior concorrência e retornos melhores para os </a:t>
            </a:r>
            <a:r>
              <a:rPr lang="pt-BR" sz="1800" dirty="0" smtClean="0">
                <a:latin typeface="Times New Roman" charset="0"/>
                <a:ea typeface="Times New Roman" charset="0"/>
                <a:cs typeface="Times New Roman" charset="0"/>
                <a:sym typeface="Wingdings"/>
              </a:rPr>
              <a:t>cliente</a:t>
            </a:r>
            <a:r>
              <a:rPr lang="pt-BR" sz="1800" dirty="0" smtClean="0">
                <a:latin typeface="Times New Roman" charset="0"/>
                <a:ea typeface="Times New Roman" charset="0"/>
                <a:cs typeface="Times New Roman" charset="0"/>
              </a:rPr>
              <a:t> </a:t>
            </a:r>
            <a:endParaRPr lang="pt-BR" sz="1800" dirty="0" smtClean="0">
              <a:latin typeface="Times New Roman" charset="0"/>
              <a:ea typeface="Times New Roman" charset="0"/>
              <a:cs typeface="Times New Roman" charset="0"/>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18</a:t>
            </a:fld>
            <a:endParaRPr lang="en-US" b="1" dirty="0">
              <a:solidFill>
                <a:schemeClr val="tx1"/>
              </a:solidFill>
            </a:endParaRPr>
          </a:p>
        </p:txBody>
      </p:sp>
    </p:spTree>
    <p:extLst>
      <p:ext uri="{BB962C8B-B14F-4D97-AF65-F5344CB8AC3E}">
        <p14:creationId xmlns:p14="http://schemas.microsoft.com/office/powerpoint/2010/main" val="100796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78"/>
            <a:ext cx="12192000" cy="590309"/>
          </a:xfrm>
          <a:solidFill>
            <a:schemeClr val="accent6">
              <a:lumMod val="20000"/>
              <a:lumOff val="80000"/>
            </a:schemeClr>
          </a:solidFill>
        </p:spPr>
        <p:txBody>
          <a:bodyPr>
            <a:normAutofit fontScale="90000"/>
          </a:bodyPr>
          <a:lstStyle/>
          <a:p>
            <a:pPr algn="ctr"/>
            <a:r>
              <a:rPr lang="pt-BR" dirty="0" smtClean="0">
                <a:latin typeface="Times New Roman" charset="0"/>
                <a:ea typeface="Times New Roman" charset="0"/>
                <a:cs typeface="Times New Roman" charset="0"/>
              </a:rPr>
              <a:t>Por que o caso Itaú/XP deve ser reprovado pelo BCB?</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86809" y="636610"/>
            <a:ext cx="12018381" cy="5719740"/>
          </a:xfrm>
        </p:spPr>
        <p:txBody>
          <a:bodyPr>
            <a:noAutofit/>
          </a:bodyPr>
          <a:lstStyle/>
          <a:p>
            <a:pPr algn="just">
              <a:lnSpc>
                <a:spcPct val="100000"/>
              </a:lnSpc>
            </a:pPr>
            <a:r>
              <a:rPr lang="pt-BR" sz="1800" dirty="0" smtClean="0">
                <a:latin typeface="Times New Roman" charset="0"/>
                <a:ea typeface="Times New Roman" charset="0"/>
                <a:cs typeface="Times New Roman" charset="0"/>
              </a:rPr>
              <a:t>XP </a:t>
            </a:r>
            <a:r>
              <a:rPr lang="pt-BR" sz="1800" dirty="0">
                <a:latin typeface="Times New Roman" charset="0"/>
                <a:ea typeface="Times New Roman" charset="0"/>
                <a:cs typeface="Times New Roman" charset="0"/>
              </a:rPr>
              <a:t>reconhece o seu poder de mercado </a:t>
            </a:r>
            <a:r>
              <a:rPr lang="pt-BR" sz="1800" dirty="0" smtClean="0">
                <a:latin typeface="Times New Roman" charset="0"/>
                <a:ea typeface="Times New Roman" charset="0"/>
                <a:cs typeface="Times New Roman" charset="0"/>
              </a:rPr>
              <a:t>e </a:t>
            </a:r>
            <a:r>
              <a:rPr lang="pt-BR" sz="1800" dirty="0">
                <a:latin typeface="Times New Roman" charset="0"/>
                <a:ea typeface="Times New Roman" charset="0"/>
                <a:cs typeface="Times New Roman" charset="0"/>
              </a:rPr>
              <a:t>Executivo do Itaú reconhece que levaria anos para ”ser uma XP</a:t>
            </a:r>
            <a:r>
              <a:rPr lang="pt-BR" sz="1800" dirty="0" smtClean="0">
                <a:latin typeface="Times New Roman" charset="0"/>
                <a:ea typeface="Times New Roman" charset="0"/>
                <a:cs typeface="Times New Roman" charset="0"/>
              </a:rPr>
              <a:t>”. </a:t>
            </a:r>
            <a:endParaRPr lang="pt-BR" sz="1800" dirty="0">
              <a:latin typeface="Times New Roman" charset="0"/>
              <a:ea typeface="Times New Roman" charset="0"/>
              <a:cs typeface="Times New Roman" charset="0"/>
            </a:endParaRPr>
          </a:p>
          <a:p>
            <a:pPr algn="just">
              <a:lnSpc>
                <a:spcPct val="100000"/>
              </a:lnSpc>
            </a:pPr>
            <a:r>
              <a:rPr lang="pt-BR" sz="1800" b="1" dirty="0" smtClean="0">
                <a:solidFill>
                  <a:srgbClr val="FF0000"/>
                </a:solidFill>
                <a:latin typeface="Times" charset="0"/>
                <a:ea typeface="Times" charset="0"/>
                <a:cs typeface="Times" charset="0"/>
              </a:rPr>
              <a:t>Executivo do Itaú</a:t>
            </a:r>
            <a:r>
              <a:rPr lang="pt-BR" sz="1800" dirty="0" smtClean="0">
                <a:latin typeface="Times" charset="0"/>
                <a:ea typeface="Times" charset="0"/>
                <a:cs typeface="Times" charset="0"/>
              </a:rPr>
              <a:t>, em entrevista à revista “Isto é Dinheiro” , afirma que: “</a:t>
            </a:r>
            <a:r>
              <a:rPr lang="pt-BR" sz="1800" i="1" dirty="0" smtClean="0">
                <a:latin typeface="Times" charset="0"/>
                <a:ea typeface="Times" charset="0"/>
                <a:cs typeface="Times" charset="0"/>
              </a:rPr>
              <a:t>levaria anos para conseguirmos ganhar uma participação relevante no mercado e a compra da XP nos permite economizar esse tempo</a:t>
            </a:r>
            <a:r>
              <a:rPr lang="pt-BR" sz="1800" dirty="0" smtClean="0">
                <a:latin typeface="Times" charset="0"/>
                <a:ea typeface="Times" charset="0"/>
                <a:cs typeface="Times" charset="0"/>
              </a:rPr>
              <a:t>”.</a:t>
            </a:r>
          </a:p>
          <a:p>
            <a:pPr algn="just">
              <a:lnSpc>
                <a:spcPct val="100000"/>
              </a:lnSpc>
            </a:pPr>
            <a:endParaRPr lang="pt-BR" sz="1000" dirty="0" smtClean="0">
              <a:latin typeface="Times" charset="0"/>
              <a:ea typeface="Times" charset="0"/>
              <a:cs typeface="Times" charset="0"/>
            </a:endParaRPr>
          </a:p>
          <a:p>
            <a:pPr algn="just">
              <a:lnSpc>
                <a:spcPct val="100000"/>
              </a:lnSpc>
            </a:pPr>
            <a:r>
              <a:rPr lang="pt-BR" sz="1800" b="1" u="sng" dirty="0" smtClean="0">
                <a:solidFill>
                  <a:srgbClr val="FF0000"/>
                </a:solidFill>
                <a:latin typeface="Times" charset="0"/>
                <a:ea typeface="Times" charset="0"/>
                <a:cs typeface="Times" charset="0"/>
              </a:rPr>
              <a:t>XP reconhece o seu poder de mercado</a:t>
            </a:r>
            <a:r>
              <a:rPr lang="pt-BR" sz="1800" dirty="0" smtClean="0">
                <a:latin typeface="Times" charset="0"/>
                <a:ea typeface="Times" charset="0"/>
                <a:cs typeface="Times" charset="0"/>
              </a:rPr>
              <a:t>. Quando do seu IPO, “... </a:t>
            </a:r>
            <a:r>
              <a:rPr lang="pt-BR" sz="1800" i="1" dirty="0" smtClean="0">
                <a:latin typeface="Times" charset="0"/>
                <a:ea typeface="Times" charset="0"/>
                <a:cs typeface="Times" charset="0"/>
              </a:rPr>
              <a:t>acreditamos que temos sido os pioneiros na adoção de uma plataforma aberta, que nos ajudou a conquistar a liderança de mercado de ativos sob custódia entre as instituições independentes, ganhos de escala significativos, ampla rede de distribuição e grande reconhecimento de marca, constituindo relevantes barreiras à entrada de novos concorrentes…”. </a:t>
            </a:r>
          </a:p>
          <a:p>
            <a:pPr algn="just">
              <a:lnSpc>
                <a:spcPct val="100000"/>
              </a:lnSpc>
            </a:pPr>
            <a:r>
              <a:rPr lang="pt-BR" sz="1800" dirty="0" smtClean="0">
                <a:latin typeface="Times" charset="0"/>
                <a:ea typeface="Times" charset="0"/>
                <a:cs typeface="Times" charset="0"/>
              </a:rPr>
              <a:t>Imagine após a operação, em que o maior banco privado do país passa a ser dono da maior plataforma aberta?</a:t>
            </a:r>
          </a:p>
          <a:p>
            <a:pPr algn="just">
              <a:lnSpc>
                <a:spcPct val="100000"/>
              </a:lnSpc>
            </a:pPr>
            <a:endParaRPr lang="pt-BR" sz="900" dirty="0" smtClean="0">
              <a:latin typeface="Times" charset="0"/>
              <a:ea typeface="Times" charset="0"/>
              <a:cs typeface="Times" charset="0"/>
            </a:endParaRPr>
          </a:p>
          <a:p>
            <a:pPr algn="just">
              <a:lnSpc>
                <a:spcPct val="100000"/>
              </a:lnSpc>
            </a:pPr>
            <a:r>
              <a:rPr lang="pt-BR" sz="1800" b="1" u="sng" dirty="0" smtClean="0">
                <a:solidFill>
                  <a:srgbClr val="FF0000"/>
                </a:solidFill>
                <a:latin typeface="Times" charset="0"/>
                <a:ea typeface="Times" charset="0"/>
                <a:cs typeface="Times" charset="0"/>
              </a:rPr>
              <a:t>Segue a XP</a:t>
            </a:r>
            <a:r>
              <a:rPr lang="pt-BR" sz="1800" dirty="0" smtClean="0">
                <a:latin typeface="Times" charset="0"/>
                <a:ea typeface="Times" charset="0"/>
                <a:cs typeface="Times" charset="0"/>
              </a:rPr>
              <a:t>: “</a:t>
            </a:r>
            <a:r>
              <a:rPr lang="pt-BR" sz="1800" i="1" dirty="0" smtClean="0">
                <a:latin typeface="Times" charset="0"/>
                <a:ea typeface="Times" charset="0"/>
                <a:cs typeface="Times" charset="0"/>
              </a:rPr>
              <a:t>Acreditamos que nosso tamanho e a nossa posição financeira nos proporcionam uma substancial vantagem competitiva em relação a outras corretoras e gestoras de recursos independentes no Brasil. Devido à nossa escala, acreditamos que somos capazes de obter melhores condições econômicas junto aos distribuidores e gestoras parceiras, bem como de distribuir de forma exclusiva alguns produtos financeiros para nossos clientes</a:t>
            </a:r>
            <a:r>
              <a:rPr lang="pt-BR" sz="1800" dirty="0" smtClean="0">
                <a:latin typeface="Times" charset="0"/>
                <a:ea typeface="Times" charset="0"/>
                <a:cs typeface="Times" charset="0"/>
              </a:rPr>
              <a:t>”. </a:t>
            </a:r>
          </a:p>
          <a:p>
            <a:pPr algn="just">
              <a:lnSpc>
                <a:spcPct val="100000"/>
              </a:lnSpc>
            </a:pPr>
            <a:r>
              <a:rPr lang="pt-BR" sz="1800" dirty="0" smtClean="0">
                <a:latin typeface="Times" charset="0"/>
                <a:ea typeface="Times" charset="0"/>
                <a:cs typeface="Times" charset="0"/>
              </a:rPr>
              <a:t>Se isso for verdade, então, depois de findado o ACC com o Cade, em dez/2022 (antes da PUT), a XP </a:t>
            </a:r>
            <a:r>
              <a:rPr lang="pt-BR" sz="1800" u="sng" dirty="0" smtClean="0">
                <a:latin typeface="Times" charset="0"/>
                <a:ea typeface="Times" charset="0"/>
                <a:cs typeface="Times" charset="0"/>
              </a:rPr>
              <a:t>terá fortes incentivos para privilegiar os produtos financeiros do Itaú, fechando a sua plataforma ou discriminando seus atuais parceiros comerciais (bancos/fundos</a:t>
            </a:r>
            <a:r>
              <a:rPr lang="pt-BR" sz="1800" dirty="0" smtClean="0">
                <a:latin typeface="Times" charset="0"/>
                <a:ea typeface="Times" charset="0"/>
                <a:cs typeface="Times" charset="0"/>
              </a:rPr>
              <a:t>), que atualmente compõem o rico portfólio de produtos financeiros da XP. Depois de aprovada esta operação, os demais </a:t>
            </a:r>
            <a:r>
              <a:rPr lang="pt-BR" sz="1800" dirty="0" err="1" smtClean="0">
                <a:latin typeface="Times" charset="0"/>
                <a:ea typeface="Times" charset="0"/>
                <a:cs typeface="Times" charset="0"/>
              </a:rPr>
              <a:t>bancões</a:t>
            </a:r>
            <a:r>
              <a:rPr lang="pt-BR" sz="1800" dirty="0" smtClean="0">
                <a:latin typeface="Times" charset="0"/>
                <a:ea typeface="Times" charset="0"/>
                <a:cs typeface="Times" charset="0"/>
              </a:rPr>
              <a:t> poderão fazer o mesmo e aí o Brasil se atrasará no processo da </a:t>
            </a:r>
            <a:r>
              <a:rPr lang="pt-BR" sz="1800" dirty="0" err="1" smtClean="0">
                <a:latin typeface="Times" charset="0"/>
                <a:ea typeface="Times" charset="0"/>
                <a:cs typeface="Times" charset="0"/>
              </a:rPr>
              <a:t>descanbarização</a:t>
            </a:r>
            <a:r>
              <a:rPr lang="pt-BR" sz="1800" dirty="0" smtClean="0">
                <a:latin typeface="Times" charset="0"/>
                <a:ea typeface="Times" charset="0"/>
                <a:cs typeface="Times" charset="0"/>
              </a:rPr>
              <a:t>.</a:t>
            </a:r>
          </a:p>
          <a:p>
            <a:pPr algn="just">
              <a:lnSpc>
                <a:spcPct val="100000"/>
              </a:lnSpc>
            </a:pPr>
            <a:endParaRPr lang="pt-BR" sz="1800" dirty="0" smtClean="0">
              <a:latin typeface="Times" charset="0"/>
              <a:ea typeface="Times" charset="0"/>
              <a:cs typeface="Times" charset="0"/>
            </a:endParaRPr>
          </a:p>
          <a:p>
            <a:pPr algn="just">
              <a:lnSpc>
                <a:spcPct val="100000"/>
              </a:lnSpc>
            </a:pPr>
            <a:endParaRPr lang="pt-BR" sz="1800" dirty="0" smtClean="0">
              <a:latin typeface="Times" charset="0"/>
              <a:ea typeface="Times" charset="0"/>
              <a:cs typeface="Times" charset="0"/>
            </a:endParaRPr>
          </a:p>
        </p:txBody>
      </p:sp>
      <p:sp>
        <p:nvSpPr>
          <p:cNvPr id="4" name="Date Placeholder 3"/>
          <p:cNvSpPr>
            <a:spLocks noGrp="1"/>
          </p:cNvSpPr>
          <p:nvPr>
            <p:ph type="dt" sz="half" idx="10"/>
          </p:nvPr>
        </p:nvSpPr>
        <p:spPr/>
        <p:txBody>
          <a:bodyPr/>
          <a:lstStyle/>
          <a:p>
            <a:fld id="{57D508D6-C705-E44E-A02E-37B7F5BFD498}"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19</a:t>
            </a:fld>
            <a:endParaRPr lang="en-US" b="1" dirty="0">
              <a:solidFill>
                <a:schemeClr val="tx1"/>
              </a:solidFill>
            </a:endParaRPr>
          </a:p>
        </p:txBody>
      </p:sp>
    </p:spTree>
    <p:extLst>
      <p:ext uri="{BB962C8B-B14F-4D97-AF65-F5344CB8AC3E}">
        <p14:creationId xmlns:p14="http://schemas.microsoft.com/office/powerpoint/2010/main" val="19250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95842"/>
          </a:xfrm>
          <a:solidFill>
            <a:schemeClr val="accent6">
              <a:lumMod val="40000"/>
              <a:lumOff val="60000"/>
            </a:schemeClr>
          </a:solidFill>
        </p:spPr>
        <p:txBody>
          <a:bodyPr>
            <a:noAutofit/>
          </a:bodyPr>
          <a:lstStyle/>
          <a:p>
            <a:pPr algn="ctr"/>
            <a:r>
              <a:rPr lang="en-US" sz="6600" b="1" smtClean="0">
                <a:latin typeface="Times New Roman" charset="0"/>
                <a:ea typeface="Times New Roman" charset="0"/>
                <a:cs typeface="Times New Roman" charset="0"/>
              </a:rPr>
              <a:t>Disclaimer</a:t>
            </a:r>
            <a:endParaRPr lang="en-US" sz="6600"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37652" y="1426474"/>
            <a:ext cx="11685637" cy="4856339"/>
          </a:xfrm>
        </p:spPr>
        <p:txBody>
          <a:bodyPr>
            <a:normAutofit lnSpcReduction="10000"/>
          </a:bodyPr>
          <a:lstStyle/>
          <a:p>
            <a:pPr marL="0" indent="0" algn="ctr">
              <a:lnSpc>
                <a:spcPct val="110000"/>
              </a:lnSpc>
              <a:buNone/>
            </a:pPr>
            <a:r>
              <a:rPr lang="pt-BR" sz="3600" b="1" dirty="0" smtClean="0">
                <a:latin typeface="Times New Roman" charset="0"/>
                <a:ea typeface="Times New Roman" charset="0"/>
                <a:cs typeface="Times New Roman" charset="0"/>
              </a:rPr>
              <a:t> </a:t>
            </a:r>
            <a:r>
              <a:rPr lang="pt-BR" sz="3600" dirty="0" smtClean="0">
                <a:latin typeface="Times New Roman" charset="0"/>
                <a:ea typeface="Times New Roman" charset="0"/>
                <a:cs typeface="Times New Roman" charset="0"/>
              </a:rPr>
              <a:t>Falo em meu nome e não em nome do CADE</a:t>
            </a:r>
          </a:p>
          <a:p>
            <a:pPr marL="0" indent="0" algn="ctr">
              <a:lnSpc>
                <a:spcPct val="110000"/>
              </a:lnSpc>
              <a:buNone/>
            </a:pPr>
            <a:r>
              <a:rPr lang="pt-BR" sz="3600" dirty="0" smtClean="0">
                <a:latin typeface="Times New Roman" charset="0"/>
                <a:ea typeface="Times New Roman" charset="0"/>
                <a:cs typeface="Times New Roman" charset="0"/>
              </a:rPr>
              <a:t>Estou lá há </a:t>
            </a:r>
            <a:r>
              <a:rPr lang="pt-BR" sz="3600" dirty="0" smtClean="0">
                <a:latin typeface="Times New Roman" charset="0"/>
                <a:ea typeface="Times New Roman" charset="0"/>
                <a:cs typeface="Times New Roman" charset="0"/>
              </a:rPr>
              <a:t>3 anos </a:t>
            </a:r>
            <a:endParaRPr lang="pt-BR" sz="3600" dirty="0" smtClean="0">
              <a:latin typeface="Times New Roman" charset="0"/>
              <a:ea typeface="Times New Roman" charset="0"/>
              <a:cs typeface="Times New Roman" charset="0"/>
            </a:endParaRPr>
          </a:p>
          <a:p>
            <a:pPr marL="0" indent="0" algn="ctr">
              <a:lnSpc>
                <a:spcPct val="110000"/>
              </a:lnSpc>
              <a:buNone/>
            </a:pPr>
            <a:endParaRPr lang="pt-BR" sz="3600" dirty="0" smtClean="0">
              <a:latin typeface="Times New Roman" charset="0"/>
              <a:ea typeface="Times New Roman" charset="0"/>
              <a:cs typeface="Times New Roman" charset="0"/>
            </a:endParaRPr>
          </a:p>
          <a:p>
            <a:pPr marL="0" indent="0" algn="ctr">
              <a:lnSpc>
                <a:spcPct val="110000"/>
              </a:lnSpc>
              <a:buNone/>
            </a:pPr>
            <a:r>
              <a:rPr lang="pt-BR" sz="3600" dirty="0" smtClean="0">
                <a:latin typeface="Times New Roman" charset="0"/>
                <a:ea typeface="Times New Roman" charset="0"/>
                <a:cs typeface="Times New Roman" charset="0"/>
              </a:rPr>
              <a:t>Quero </a:t>
            </a:r>
            <a:r>
              <a:rPr lang="pt-BR" sz="3600" dirty="0" smtClean="0">
                <a:latin typeface="Times New Roman" charset="0"/>
                <a:ea typeface="Times New Roman" charset="0"/>
                <a:cs typeface="Times New Roman" charset="0"/>
              </a:rPr>
              <a:t>compartilhar alguns dos meus </a:t>
            </a:r>
            <a:r>
              <a:rPr lang="pt-BR" sz="3600" dirty="0" smtClean="0">
                <a:latin typeface="Times New Roman" charset="0"/>
                <a:ea typeface="Times New Roman" charset="0"/>
                <a:cs typeface="Times New Roman" charset="0"/>
              </a:rPr>
              <a:t>aprendizados, que estão expressos em </a:t>
            </a:r>
            <a:r>
              <a:rPr lang="pt-BR" sz="3600" dirty="0" smtClean="0">
                <a:latin typeface="Times New Roman" charset="0"/>
                <a:ea typeface="Times New Roman" charset="0"/>
                <a:cs typeface="Times New Roman" charset="0"/>
              </a:rPr>
              <a:t>meus votos</a:t>
            </a:r>
            <a:endParaRPr lang="pt-BR" sz="3600" dirty="0" smtClean="0">
              <a:latin typeface="Times New Roman" charset="0"/>
              <a:ea typeface="Times New Roman" charset="0"/>
              <a:cs typeface="Times New Roman" charset="0"/>
            </a:endParaRPr>
          </a:p>
          <a:p>
            <a:pPr marL="0" indent="0" algn="ctr">
              <a:lnSpc>
                <a:spcPct val="110000"/>
              </a:lnSpc>
              <a:buNone/>
            </a:pPr>
            <a:endParaRPr lang="pt-BR" sz="3600" dirty="0">
              <a:latin typeface="Times New Roman" charset="0"/>
              <a:ea typeface="Times New Roman" charset="0"/>
              <a:cs typeface="Times New Roman" charset="0"/>
            </a:endParaRPr>
          </a:p>
          <a:p>
            <a:pPr marL="0" indent="0" algn="ctr">
              <a:lnSpc>
                <a:spcPct val="110000"/>
              </a:lnSpc>
              <a:buNone/>
            </a:pPr>
            <a:r>
              <a:rPr lang="pt-BR" sz="3600" dirty="0">
                <a:latin typeface="Times New Roman" charset="0"/>
                <a:ea typeface="Times New Roman" charset="0"/>
                <a:cs typeface="Times New Roman" charset="0"/>
              </a:rPr>
              <a:t>Não sou especialista em Mercado Financeiro</a:t>
            </a:r>
          </a:p>
          <a:p>
            <a:pPr marL="0" indent="0" algn="ctr">
              <a:lnSpc>
                <a:spcPct val="110000"/>
              </a:lnSpc>
              <a:buNone/>
            </a:pPr>
            <a:endParaRPr lang="pt-BR" sz="3600" dirty="0" smtClean="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5D7C83C9-AE56-2B43-8F4F-455236331DF8}"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2</a:t>
            </a:fld>
            <a:endParaRPr lang="en-US" b="1">
              <a:solidFill>
                <a:schemeClr val="tx1"/>
              </a:solidFill>
            </a:endParaRPr>
          </a:p>
        </p:txBody>
      </p:sp>
    </p:spTree>
    <p:extLst>
      <p:ext uri="{BB962C8B-B14F-4D97-AF65-F5344CB8AC3E}">
        <p14:creationId xmlns:p14="http://schemas.microsoft.com/office/powerpoint/2010/main" val="2034932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5204"/>
            <a:ext cx="12192000" cy="590309"/>
          </a:xfrm>
          <a:solidFill>
            <a:schemeClr val="accent6">
              <a:lumMod val="20000"/>
              <a:lumOff val="80000"/>
            </a:schemeClr>
          </a:solidFill>
        </p:spPr>
        <p:txBody>
          <a:bodyPr>
            <a:normAutofit fontScale="90000"/>
          </a:bodyPr>
          <a:lstStyle/>
          <a:p>
            <a:pPr algn="ctr"/>
            <a:r>
              <a:rPr lang="pt-BR" dirty="0" smtClean="0">
                <a:latin typeface="Times New Roman" charset="0"/>
                <a:ea typeface="Times New Roman" charset="0"/>
                <a:cs typeface="Times New Roman" charset="0"/>
              </a:rPr>
              <a:t>Por que o caso Itaú/XP deve ser reprovado pelo BCB?</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06473" y="921193"/>
            <a:ext cx="12018381" cy="5273130"/>
          </a:xfrm>
        </p:spPr>
        <p:txBody>
          <a:bodyPr>
            <a:noAutofit/>
          </a:bodyPr>
          <a:lstStyle/>
          <a:p>
            <a:pPr>
              <a:lnSpc>
                <a:spcPct val="120000"/>
              </a:lnSpc>
            </a:pPr>
            <a:r>
              <a:rPr lang="pt-BR" sz="1800" dirty="0">
                <a:latin typeface="Times New Roman" charset="0"/>
                <a:ea typeface="Times New Roman" charset="0"/>
                <a:cs typeface="Times New Roman" charset="0"/>
              </a:rPr>
              <a:t>O Itaú é o maior banco privado do país e tem plataforma fechada de distribuição de produtos de investimentos. A XP (2001) </a:t>
            </a:r>
            <a:r>
              <a:rPr lang="pt-BR" sz="1800" dirty="0" smtClean="0">
                <a:latin typeface="Times New Roman" charset="0"/>
                <a:ea typeface="Times New Roman" charset="0"/>
                <a:cs typeface="Times New Roman" charset="0"/>
              </a:rPr>
              <a:t>é a maior </a:t>
            </a:r>
            <a:r>
              <a:rPr lang="pt-BR" sz="1800" dirty="0" err="1" smtClean="0">
                <a:latin typeface="Times New Roman" charset="0"/>
                <a:ea typeface="Times New Roman" charset="0"/>
                <a:cs typeface="Times New Roman" charset="0"/>
              </a:rPr>
              <a:t>fintech</a:t>
            </a:r>
            <a:r>
              <a:rPr lang="pt-BR" sz="1800" dirty="0" smtClean="0">
                <a:latin typeface="Times New Roman" charset="0"/>
                <a:ea typeface="Times New Roman" charset="0"/>
                <a:cs typeface="Times New Roman" charset="0"/>
              </a:rPr>
              <a:t> que trouxe </a:t>
            </a:r>
            <a:r>
              <a:rPr lang="pt-BR" sz="1800" dirty="0">
                <a:latin typeface="Times New Roman" charset="0"/>
                <a:ea typeface="Times New Roman" charset="0"/>
                <a:cs typeface="Times New Roman" charset="0"/>
              </a:rPr>
              <a:t>a </a:t>
            </a:r>
            <a:r>
              <a:rPr lang="pt-BR" sz="1800" b="1" u="sng" dirty="0">
                <a:latin typeface="Times New Roman" charset="0"/>
                <a:ea typeface="Times New Roman" charset="0"/>
                <a:cs typeface="Times New Roman" charset="0"/>
              </a:rPr>
              <a:t>plataforma aberta (tec. </a:t>
            </a:r>
            <a:r>
              <a:rPr lang="pt-BR" sz="1800" b="1" u="sng" dirty="0" err="1">
                <a:latin typeface="Times New Roman" charset="0"/>
                <a:ea typeface="Times New Roman" charset="0"/>
                <a:cs typeface="Times New Roman" charset="0"/>
              </a:rPr>
              <a:t>disruptiva</a:t>
            </a:r>
            <a:r>
              <a:rPr lang="pt-BR" sz="1800" b="1" u="sng" dirty="0">
                <a:latin typeface="Times New Roman" charset="0"/>
                <a:ea typeface="Times New Roman" charset="0"/>
                <a:cs typeface="Times New Roman" charset="0"/>
              </a:rPr>
              <a:t>)</a:t>
            </a:r>
            <a:r>
              <a:rPr lang="pt-BR" sz="1800" dirty="0">
                <a:latin typeface="Times New Roman" charset="0"/>
                <a:ea typeface="Times New Roman" charset="0"/>
                <a:cs typeface="Times New Roman" charset="0"/>
              </a:rPr>
              <a:t>, replicando no Brasil prática usual nos EUA. </a:t>
            </a:r>
            <a:r>
              <a:rPr lang="pt-BR" sz="1800" b="1" u="sng" dirty="0" err="1">
                <a:latin typeface="Times New Roman" charset="0"/>
                <a:ea typeface="Times New Roman" charset="0"/>
                <a:cs typeface="Times New Roman" charset="0"/>
              </a:rPr>
              <a:t>Maverick</a:t>
            </a:r>
            <a:r>
              <a:rPr lang="pt-BR" sz="1800" dirty="0">
                <a:latin typeface="Times New Roman" charset="0"/>
                <a:ea typeface="Times New Roman" charset="0"/>
                <a:cs typeface="Times New Roman" charset="0"/>
              </a:rPr>
              <a:t>. Demorou a vingar, mas, quando aconteceu, </a:t>
            </a:r>
            <a:r>
              <a:rPr lang="pt-BR" sz="1800" dirty="0" smtClean="0">
                <a:latin typeface="Times New Roman" charset="0"/>
                <a:ea typeface="Times New Roman" charset="0"/>
                <a:cs typeface="Times New Roman" charset="0"/>
              </a:rPr>
              <a:t>foi </a:t>
            </a:r>
            <a:r>
              <a:rPr lang="pt-BR" sz="1800" dirty="0">
                <a:latin typeface="Times New Roman" charset="0"/>
                <a:ea typeface="Times New Roman" charset="0"/>
                <a:cs typeface="Times New Roman" charset="0"/>
              </a:rPr>
              <a:t>engolida pelo </a:t>
            </a:r>
            <a:r>
              <a:rPr lang="pt-BR" sz="1800" dirty="0" smtClean="0">
                <a:latin typeface="Times New Roman" charset="0"/>
                <a:ea typeface="Times New Roman" charset="0"/>
                <a:cs typeface="Times New Roman" charset="0"/>
              </a:rPr>
              <a:t>Itaú.</a:t>
            </a:r>
            <a:endParaRPr lang="pt-BR" sz="1800" b="1" u="sng" dirty="0" smtClean="0">
              <a:latin typeface="Times New Roman" charset="0"/>
              <a:ea typeface="Times New Roman" charset="0"/>
              <a:cs typeface="Times New Roman" charset="0"/>
            </a:endParaRPr>
          </a:p>
          <a:p>
            <a:pPr>
              <a:lnSpc>
                <a:spcPct val="120000"/>
              </a:lnSpc>
            </a:pPr>
            <a:r>
              <a:rPr lang="pt-BR" sz="1800" b="1" u="sng" dirty="0" smtClean="0">
                <a:latin typeface="Times New Roman" charset="0"/>
                <a:ea typeface="Times New Roman" charset="0"/>
                <a:cs typeface="Times New Roman" charset="0"/>
              </a:rPr>
              <a:t>A contestabilidade dos bancos</a:t>
            </a:r>
            <a:r>
              <a:rPr lang="pt-BR" sz="1800" dirty="0" smtClean="0">
                <a:latin typeface="Times New Roman" charset="0"/>
                <a:ea typeface="Times New Roman" charset="0"/>
                <a:cs typeface="Times New Roman" charset="0"/>
              </a:rPr>
              <a:t> está vindo e seguirá vindo inexoravelmente das </a:t>
            </a:r>
            <a:r>
              <a:rPr lang="pt-BR" sz="1800" b="1" u="sng" dirty="0" smtClean="0">
                <a:latin typeface="Times New Roman" charset="0"/>
                <a:ea typeface="Times New Roman" charset="0"/>
                <a:cs typeface="Times New Roman" charset="0"/>
              </a:rPr>
              <a:t>tecnologias </a:t>
            </a:r>
            <a:r>
              <a:rPr lang="pt-BR" sz="1800" b="1" u="sng" dirty="0" err="1" smtClean="0">
                <a:latin typeface="Times New Roman" charset="0"/>
                <a:ea typeface="Times New Roman" charset="0"/>
                <a:cs typeface="Times New Roman" charset="0"/>
              </a:rPr>
              <a:t>disruptivas</a:t>
            </a:r>
            <a:r>
              <a:rPr lang="pt-BR" sz="1800" b="1" u="sng" dirty="0" smtClean="0">
                <a:latin typeface="Times New Roman" charset="0"/>
                <a:ea typeface="Times New Roman" charset="0"/>
                <a:cs typeface="Times New Roman" charset="0"/>
              </a:rPr>
              <a:t> trazidas pelas </a:t>
            </a:r>
            <a:r>
              <a:rPr lang="pt-BR" sz="1800" b="1" u="sng" dirty="0" err="1" smtClean="0">
                <a:latin typeface="Times New Roman" charset="0"/>
                <a:ea typeface="Times New Roman" charset="0"/>
                <a:cs typeface="Times New Roman" charset="0"/>
              </a:rPr>
              <a:t>fintechs</a:t>
            </a:r>
            <a:r>
              <a:rPr lang="pt-BR" sz="1800" dirty="0" smtClean="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sym typeface="Wingdings"/>
              </a:rPr>
              <a:t></a:t>
            </a:r>
            <a:r>
              <a:rPr lang="pt-BR" sz="1800" dirty="0" smtClean="0">
                <a:latin typeface="Times New Roman" charset="0"/>
                <a:ea typeface="Times New Roman" charset="0"/>
                <a:cs typeface="Times New Roman" charset="0"/>
              </a:rPr>
              <a:t> </a:t>
            </a:r>
            <a:r>
              <a:rPr lang="pt-BR" sz="1800" b="1" u="sng" dirty="0" smtClean="0">
                <a:latin typeface="Times New Roman" charset="0"/>
                <a:ea typeface="Times New Roman" charset="0"/>
                <a:cs typeface="Times New Roman" charset="0"/>
              </a:rPr>
              <a:t>Lembrar que o lema da XP era</a:t>
            </a:r>
            <a:r>
              <a:rPr lang="pt-BR" sz="1800" b="1" u="sng" dirty="0">
                <a:latin typeface="Times New Roman" charset="0"/>
                <a:ea typeface="Times New Roman" charset="0"/>
                <a:cs typeface="Times New Roman" charset="0"/>
              </a:rPr>
              <a:t> </a:t>
            </a:r>
            <a:r>
              <a:rPr lang="pt-BR" sz="1800" b="1" u="sng" dirty="0" smtClean="0">
                <a:latin typeface="Times New Roman" charset="0"/>
                <a:ea typeface="Times New Roman" charset="0"/>
                <a:cs typeface="Times New Roman" charset="0"/>
              </a:rPr>
              <a:t>a </a:t>
            </a:r>
            <a:r>
              <a:rPr lang="pt-BR" sz="1800" b="1" u="sng" dirty="0" err="1" smtClean="0">
                <a:latin typeface="Times New Roman" charset="0"/>
                <a:ea typeface="Times New Roman" charset="0"/>
                <a:cs typeface="Times New Roman" charset="0"/>
              </a:rPr>
              <a:t>desbancarização</a:t>
            </a:r>
            <a:r>
              <a:rPr lang="pt-BR" sz="1800" b="1" u="sng" dirty="0" smtClean="0">
                <a:latin typeface="Times New Roman" charset="0"/>
                <a:ea typeface="Times New Roman" charset="0"/>
                <a:cs typeface="Times New Roman" charset="0"/>
              </a:rPr>
              <a:t>!!!</a:t>
            </a:r>
            <a:endParaRPr lang="pt-BR" sz="1800" dirty="0" smtClean="0">
              <a:latin typeface="Times New Roman" charset="0"/>
              <a:ea typeface="Times New Roman" charset="0"/>
              <a:cs typeface="Times New Roman" charset="0"/>
            </a:endParaRPr>
          </a:p>
          <a:p>
            <a:pPr>
              <a:lnSpc>
                <a:spcPct val="120000"/>
              </a:lnSpc>
            </a:pPr>
            <a:r>
              <a:rPr lang="pt-BR" sz="1800" dirty="0" smtClean="0">
                <a:latin typeface="Times New Roman" charset="0"/>
                <a:ea typeface="Times New Roman" charset="0"/>
                <a:cs typeface="Times New Roman" charset="0"/>
              </a:rPr>
              <a:t>XP trouxe concorrência ao setor bancário. </a:t>
            </a:r>
            <a:r>
              <a:rPr lang="pt-BR" sz="1800" b="1" u="sng" dirty="0" smtClean="0">
                <a:latin typeface="Times New Roman" charset="0"/>
                <a:ea typeface="Times New Roman" charset="0"/>
                <a:cs typeface="Times New Roman" charset="0"/>
              </a:rPr>
              <a:t>Logo, esta operação </a:t>
            </a:r>
            <a:r>
              <a:rPr lang="pt-BR" sz="1800" b="1" u="sng" dirty="0" err="1" smtClean="0">
                <a:latin typeface="Times New Roman" charset="0"/>
                <a:ea typeface="Times New Roman" charset="0"/>
                <a:cs typeface="Times New Roman" charset="0"/>
              </a:rPr>
              <a:t>frea</a:t>
            </a:r>
            <a:r>
              <a:rPr lang="pt-BR" sz="1800" b="1" u="sng" dirty="0" smtClean="0">
                <a:latin typeface="Times New Roman" charset="0"/>
                <a:ea typeface="Times New Roman" charset="0"/>
                <a:cs typeface="Times New Roman" charset="0"/>
              </a:rPr>
              <a:t>, logo atrasa, o processo de </a:t>
            </a:r>
            <a:r>
              <a:rPr lang="pt-BR" sz="1800" b="1" u="sng" dirty="0" err="1" smtClean="0">
                <a:latin typeface="Times New Roman" charset="0"/>
                <a:ea typeface="Times New Roman" charset="0"/>
                <a:cs typeface="Times New Roman" charset="0"/>
              </a:rPr>
              <a:t>desbancarização</a:t>
            </a:r>
            <a:r>
              <a:rPr lang="pt-BR" sz="1800" dirty="0" smtClean="0">
                <a:latin typeface="Times New Roman" charset="0"/>
                <a:ea typeface="Times New Roman" charset="0"/>
                <a:cs typeface="Times New Roman" charset="0"/>
              </a:rPr>
              <a:t>.</a:t>
            </a:r>
          </a:p>
          <a:p>
            <a:pPr>
              <a:lnSpc>
                <a:spcPct val="120000"/>
              </a:lnSpc>
            </a:pPr>
            <a:r>
              <a:rPr lang="pt-BR" sz="1800" dirty="0" smtClean="0">
                <a:latin typeface="Times New Roman" charset="0"/>
                <a:ea typeface="Times New Roman" charset="0"/>
                <a:cs typeface="Times New Roman" charset="0"/>
              </a:rPr>
              <a:t>Desta maneira, como o Brasil chegará aos números invejáveis dos EUA em oferta por plataforma aberta?</a:t>
            </a:r>
          </a:p>
          <a:p>
            <a:pPr>
              <a:lnSpc>
                <a:spcPct val="120000"/>
              </a:lnSpc>
            </a:pPr>
            <a:r>
              <a:rPr lang="pt-BR" sz="1800" dirty="0" smtClean="0">
                <a:latin typeface="Times New Roman" charset="0"/>
                <a:ea typeface="Times New Roman" charset="0"/>
                <a:cs typeface="Times New Roman" charset="0"/>
              </a:rPr>
              <a:t>O benéfico do processo de </a:t>
            </a:r>
            <a:r>
              <a:rPr lang="pt-BR" sz="1800" dirty="0" err="1" smtClean="0">
                <a:latin typeface="Times New Roman" charset="0"/>
                <a:ea typeface="Times New Roman" charset="0"/>
                <a:cs typeface="Times New Roman" charset="0"/>
              </a:rPr>
              <a:t>desbancarização</a:t>
            </a:r>
            <a:r>
              <a:rPr lang="pt-BR" sz="1800" dirty="0" smtClean="0">
                <a:latin typeface="Times New Roman" charset="0"/>
                <a:ea typeface="Times New Roman" charset="0"/>
                <a:cs typeface="Times New Roman" charset="0"/>
              </a:rPr>
              <a:t> (que aumenta o bem estar do brasileiro) vai demorar mais a ocorrer, a depender de quão complacentes forem o Cade e o BCB. </a:t>
            </a:r>
            <a:r>
              <a:rPr lang="pt-BR" sz="1800" b="1" u="sng" dirty="0" smtClean="0">
                <a:latin typeface="Times New Roman" charset="0"/>
                <a:ea typeface="Times New Roman" charset="0"/>
                <a:cs typeface="Times New Roman" charset="0"/>
              </a:rPr>
              <a:t>Logo, operações como Itaú/XP devem ser negadas até haver um nível confortável de </a:t>
            </a:r>
            <a:r>
              <a:rPr lang="pt-BR" sz="1800" b="1" u="sng" dirty="0" err="1" smtClean="0">
                <a:latin typeface="Times New Roman" charset="0"/>
                <a:ea typeface="Times New Roman" charset="0"/>
                <a:cs typeface="Times New Roman" charset="0"/>
              </a:rPr>
              <a:t>desbancarização</a:t>
            </a:r>
            <a:r>
              <a:rPr lang="pt-BR" sz="1800" dirty="0" smtClean="0">
                <a:latin typeface="Times New Roman" charset="0"/>
                <a:ea typeface="Times New Roman" charset="0"/>
                <a:cs typeface="Times New Roman" charset="0"/>
              </a:rPr>
              <a:t>. Itaú não deve </a:t>
            </a:r>
            <a:r>
              <a:rPr lang="pt-BR" sz="1800" dirty="0" smtClean="0">
                <a:latin typeface="Times New Roman" charset="0"/>
                <a:ea typeface="Times New Roman" charset="0"/>
                <a:cs typeface="Times New Roman" charset="0"/>
                <a:sym typeface="Wingdings"/>
              </a:rPr>
              <a:t>e</a:t>
            </a:r>
            <a:r>
              <a:rPr lang="pt-BR" sz="1800" dirty="0" smtClean="0">
                <a:latin typeface="Times New Roman" charset="0"/>
                <a:ea typeface="Times New Roman" charset="0"/>
                <a:cs typeface="Times New Roman" charset="0"/>
              </a:rPr>
              <a:t>liminar a inovação, mas não deve deixar os preços ficarem baixos.</a:t>
            </a:r>
          </a:p>
          <a:p>
            <a:pPr>
              <a:lnSpc>
                <a:spcPct val="120000"/>
              </a:lnSpc>
            </a:pPr>
            <a:r>
              <a:rPr lang="pt-BR" sz="1800" dirty="0">
                <a:latin typeface="Times New Roman" charset="0"/>
                <a:ea typeface="Times New Roman" charset="0"/>
                <a:cs typeface="Times New Roman" charset="0"/>
              </a:rPr>
              <a:t>Além disso, operação dá aval </a:t>
            </a:r>
            <a:r>
              <a:rPr lang="pt-BR" sz="1800" dirty="0" err="1">
                <a:latin typeface="Times New Roman" charset="0"/>
                <a:ea typeface="Times New Roman" charset="0"/>
                <a:cs typeface="Times New Roman" charset="0"/>
              </a:rPr>
              <a:t>p</a:t>
            </a:r>
            <a:r>
              <a:rPr lang="pt-BR" sz="1800" dirty="0">
                <a:latin typeface="Times New Roman" charset="0"/>
                <a:ea typeface="Times New Roman" charset="0"/>
                <a:cs typeface="Times New Roman" charset="0"/>
              </a:rPr>
              <a:t>/ outros </a:t>
            </a:r>
            <a:r>
              <a:rPr lang="pt-BR" sz="1800" b="1" u="sng" dirty="0">
                <a:latin typeface="Times New Roman" charset="0"/>
                <a:ea typeface="Times New Roman" charset="0"/>
                <a:cs typeface="Times New Roman" charset="0"/>
              </a:rPr>
              <a:t>bancos comprarem outras </a:t>
            </a:r>
            <a:r>
              <a:rPr lang="pt-BR" sz="1800" b="1" u="sng" dirty="0" smtClean="0">
                <a:latin typeface="Times New Roman" charset="0"/>
                <a:ea typeface="Times New Roman" charset="0"/>
                <a:cs typeface="Times New Roman" charset="0"/>
              </a:rPr>
              <a:t>plat. abertas</a:t>
            </a:r>
            <a:r>
              <a:rPr lang="pt-BR" sz="1800" dirty="0">
                <a:latin typeface="Times New Roman" charset="0"/>
                <a:ea typeface="Times New Roman" charset="0"/>
                <a:cs typeface="Times New Roman" charset="0"/>
              </a:rPr>
              <a:t>. Freio na </a:t>
            </a:r>
            <a:r>
              <a:rPr lang="pt-BR" sz="1800" dirty="0" err="1">
                <a:latin typeface="Times New Roman" charset="0"/>
                <a:ea typeface="Times New Roman" charset="0"/>
                <a:cs typeface="Times New Roman" charset="0"/>
              </a:rPr>
              <a:t>desbancarização</a:t>
            </a:r>
            <a:r>
              <a:rPr lang="pt-BR" sz="1800" dirty="0" smtClean="0">
                <a:latin typeface="Times New Roman" charset="0"/>
                <a:ea typeface="Times New Roman" charset="0"/>
                <a:cs typeface="Times New Roman" charset="0"/>
              </a:rPr>
              <a:t>. Logo, a tendência provável é bancos seria comprar as empresas de plataforma aberta, incorporarem a tecnologia, mas manter os preços antigos.</a:t>
            </a:r>
            <a:endParaRPr lang="pt-BR" sz="1800" dirty="0">
              <a:latin typeface="Times New Roman" charset="0"/>
              <a:ea typeface="Times New Roman" charset="0"/>
              <a:cs typeface="Times New Roman" charset="0"/>
            </a:endParaRPr>
          </a:p>
          <a:p>
            <a:pPr>
              <a:lnSpc>
                <a:spcPct val="120000"/>
              </a:lnSpc>
            </a:pPr>
            <a:r>
              <a:rPr lang="pt-BR" sz="1800" dirty="0" smtClean="0">
                <a:latin typeface="Times New Roman" charset="0"/>
                <a:ea typeface="Times New Roman" charset="0"/>
                <a:cs typeface="Times New Roman" charset="0"/>
              </a:rPr>
              <a:t>Thiago Alvarez (</a:t>
            </a:r>
            <a:r>
              <a:rPr lang="pt-BR" sz="1800" b="1" dirty="0" err="1" smtClean="0">
                <a:latin typeface="Times New Roman" charset="0"/>
                <a:ea typeface="Times New Roman" charset="0"/>
                <a:cs typeface="Times New Roman" charset="0"/>
              </a:rPr>
              <a:t>GuiaBolso</a:t>
            </a:r>
            <a:r>
              <a:rPr lang="pt-BR" sz="1800" dirty="0" smtClean="0">
                <a:latin typeface="Times New Roman" charset="0"/>
                <a:ea typeface="Times New Roman" charset="0"/>
                <a:cs typeface="Times New Roman" charset="0"/>
              </a:rPr>
              <a:t>, 25): “</a:t>
            </a:r>
            <a:r>
              <a:rPr lang="pt-BR" sz="1800" i="1" dirty="0" smtClean="0">
                <a:latin typeface="Times New Roman" charset="0"/>
                <a:ea typeface="Times New Roman" charset="0"/>
                <a:cs typeface="Times New Roman" charset="0"/>
              </a:rPr>
              <a:t>o mundo de investimentos no país passa por uma transformação recente. É a </a:t>
            </a:r>
            <a:r>
              <a:rPr lang="pt-BR" sz="1800" b="1" i="1" u="sng" dirty="0" smtClean="0">
                <a:latin typeface="Times New Roman" charset="0"/>
                <a:ea typeface="Times New Roman" charset="0"/>
                <a:cs typeface="Times New Roman" charset="0"/>
              </a:rPr>
              <a:t>primeira vez que o brasileiro tem opções de mercado</a:t>
            </a:r>
            <a:r>
              <a:rPr lang="pt-BR" sz="1800" i="1" dirty="0" smtClean="0">
                <a:latin typeface="Times New Roman" charset="0"/>
                <a:ea typeface="Times New Roman" charset="0"/>
                <a:cs typeface="Times New Roman" charset="0"/>
              </a:rPr>
              <a:t> fora das grandes instituições financeiras, com 11 plataformas independentes</a:t>
            </a:r>
            <a:r>
              <a:rPr lang="pt-BR" sz="1800" dirty="0" smtClean="0">
                <a:latin typeface="Times New Roman" charset="0"/>
                <a:ea typeface="Times New Roman" charset="0"/>
                <a:cs typeface="Times New Roman" charset="0"/>
              </a:rPr>
              <a:t>”</a:t>
            </a:r>
          </a:p>
        </p:txBody>
      </p:sp>
      <p:sp>
        <p:nvSpPr>
          <p:cNvPr id="4" name="Date Placeholder 3"/>
          <p:cNvSpPr>
            <a:spLocks noGrp="1"/>
          </p:cNvSpPr>
          <p:nvPr>
            <p:ph type="dt" sz="half" idx="10"/>
          </p:nvPr>
        </p:nvSpPr>
        <p:spPr/>
        <p:txBody>
          <a:bodyPr/>
          <a:lstStyle/>
          <a:p>
            <a:fld id="{31F92263-0595-EE48-8061-9B136D18B0C9}"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dirty="0" err="1" smtClean="0">
                <a:solidFill>
                  <a:schemeClr val="tx1"/>
                </a:solidFill>
              </a:rPr>
              <a:t>Cristiane</a:t>
            </a:r>
            <a:r>
              <a:rPr lang="en-US" b="1" dirty="0" smtClean="0">
                <a:solidFill>
                  <a:schemeClr val="tx1"/>
                </a:solidFill>
              </a:rPr>
              <a:t> </a:t>
            </a:r>
            <a:r>
              <a:rPr lang="en-US" b="1" dirty="0" err="1" smtClean="0">
                <a:solidFill>
                  <a:schemeClr val="tx1"/>
                </a:solidFill>
              </a:rPr>
              <a:t>Alkmin</a:t>
            </a:r>
            <a:r>
              <a:rPr lang="en-US" b="1" dirty="0" smtClean="0">
                <a:solidFill>
                  <a:schemeClr val="tx1"/>
                </a:solidFill>
              </a:rPr>
              <a:t> J. Schmidt</a:t>
            </a:r>
            <a:endParaRPr lang="en-US" b="1" dirty="0">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20</a:t>
            </a:fld>
            <a:endParaRPr lang="en-US" b="1" dirty="0">
              <a:solidFill>
                <a:schemeClr val="tx1"/>
              </a:solidFill>
            </a:endParaRPr>
          </a:p>
        </p:txBody>
      </p:sp>
    </p:spTree>
    <p:extLst>
      <p:ext uri="{BB962C8B-B14F-4D97-AF65-F5344CB8AC3E}">
        <p14:creationId xmlns:p14="http://schemas.microsoft.com/office/powerpoint/2010/main" val="1444668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78"/>
            <a:ext cx="12192000" cy="590309"/>
          </a:xfrm>
          <a:solidFill>
            <a:schemeClr val="accent6">
              <a:lumMod val="20000"/>
              <a:lumOff val="80000"/>
            </a:schemeClr>
          </a:solidFill>
        </p:spPr>
        <p:txBody>
          <a:bodyPr>
            <a:normAutofit fontScale="90000"/>
          </a:bodyPr>
          <a:lstStyle/>
          <a:p>
            <a:pPr algn="ctr"/>
            <a:r>
              <a:rPr lang="pt-BR" dirty="0" smtClean="0">
                <a:latin typeface="Times New Roman" charset="0"/>
                <a:ea typeface="Times New Roman" charset="0"/>
                <a:cs typeface="Times New Roman" charset="0"/>
              </a:rPr>
              <a:t>Por que o caso Itaú/XP deve ser reprovado pelo BCB?</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40576" y="715193"/>
            <a:ext cx="12110847" cy="5531751"/>
          </a:xfrm>
        </p:spPr>
        <p:txBody>
          <a:bodyPr>
            <a:noAutofit/>
          </a:bodyPr>
          <a:lstStyle/>
          <a:p>
            <a:pPr>
              <a:lnSpc>
                <a:spcPct val="120000"/>
              </a:lnSpc>
            </a:pPr>
            <a:r>
              <a:rPr lang="pt-BR" sz="1800" b="1" u="sng" dirty="0" smtClean="0">
                <a:latin typeface="Times New Roman" charset="0"/>
                <a:ea typeface="Times New Roman" charset="0"/>
                <a:cs typeface="Times New Roman" charset="0"/>
              </a:rPr>
              <a:t>Evidência</a:t>
            </a:r>
            <a:r>
              <a:rPr lang="pt-BR" sz="1800" dirty="0" smtClean="0">
                <a:latin typeface="Times New Roman" charset="0"/>
                <a:ea typeface="Times New Roman" charset="0"/>
                <a:cs typeface="Times New Roman" charset="0"/>
              </a:rPr>
              <a:t>: Tese de Hoffman (2018) diz que fundos de ações de bancos têm retornos (1.96% a 2.30% a.a.) &lt; fundos independentes (7.68% a 29.6%). Indício que </a:t>
            </a:r>
            <a:r>
              <a:rPr lang="pt-BR" sz="1800" dirty="0" err="1" smtClean="0">
                <a:latin typeface="Times New Roman" charset="0"/>
                <a:ea typeface="Times New Roman" charset="0"/>
                <a:cs typeface="Times New Roman" charset="0"/>
              </a:rPr>
              <a:t>desbancarização</a:t>
            </a:r>
            <a:r>
              <a:rPr lang="pt-BR" sz="1800" dirty="0" smtClean="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sym typeface="Wingdings"/>
              </a:rPr>
              <a:t>traz maior concorrência e retornos melhores para os clientes</a:t>
            </a:r>
            <a:endParaRPr lang="pt-BR" sz="1800" b="1" u="sng" dirty="0" smtClean="0">
              <a:latin typeface="Times New Roman" charset="0"/>
              <a:ea typeface="Times New Roman" charset="0"/>
              <a:cs typeface="Times New Roman" charset="0"/>
            </a:endParaRPr>
          </a:p>
          <a:p>
            <a:pPr>
              <a:lnSpc>
                <a:spcPct val="120000"/>
              </a:lnSpc>
            </a:pPr>
            <a:r>
              <a:rPr lang="pt-BR" sz="1800" b="1" u="sng" dirty="0" smtClean="0">
                <a:latin typeface="Times New Roman" charset="0"/>
                <a:ea typeface="Times New Roman" charset="0"/>
                <a:cs typeface="Times New Roman" charset="0"/>
              </a:rPr>
              <a:t>Barreira: formar base de clientes</a:t>
            </a:r>
            <a:r>
              <a:rPr lang="pt-BR" sz="1800" dirty="0" smtClean="0">
                <a:latin typeface="Times New Roman" charset="0"/>
                <a:ea typeface="Times New Roman" charset="0"/>
                <a:cs typeface="Times New Roman" charset="0"/>
              </a:rPr>
              <a:t>. Entrada intempestiva e a operação aumenta as barreiras. XP reconhece o seu poder de mercado (12 e 13) e Executivo do Itaú reconhece que levaria anos para ”ser uma XP” (14). </a:t>
            </a:r>
          </a:p>
          <a:p>
            <a:pPr>
              <a:lnSpc>
                <a:spcPct val="120000"/>
              </a:lnSpc>
            </a:pPr>
            <a:r>
              <a:rPr lang="pt-BR" sz="1800" b="1" i="1" dirty="0" smtClean="0">
                <a:latin typeface="Times New Roman" charset="0"/>
                <a:ea typeface="Times New Roman" charset="0"/>
                <a:cs typeface="Times New Roman" charset="0"/>
              </a:rPr>
              <a:t>”Some </a:t>
            </a:r>
            <a:r>
              <a:rPr lang="pt-BR" sz="1800" b="1" i="1" dirty="0" err="1" smtClean="0">
                <a:latin typeface="Times New Roman" charset="0"/>
                <a:ea typeface="Times New Roman" charset="0"/>
                <a:cs typeface="Times New Roman" charset="0"/>
              </a:rPr>
              <a:t>economic</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aspects</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of</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antitrust</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analysis</a:t>
            </a:r>
            <a:r>
              <a:rPr lang="pt-BR" sz="1800" b="1" i="1" dirty="0" smtClean="0">
                <a:latin typeface="Times New Roman" charset="0"/>
                <a:ea typeface="Times New Roman" charset="0"/>
                <a:cs typeface="Times New Roman" charset="0"/>
              </a:rPr>
              <a:t> in </a:t>
            </a:r>
            <a:r>
              <a:rPr lang="pt-BR" sz="1800" b="1" i="1" dirty="0" err="1" smtClean="0">
                <a:latin typeface="Times New Roman" charset="0"/>
                <a:ea typeface="Times New Roman" charset="0"/>
                <a:cs typeface="Times New Roman" charset="0"/>
              </a:rPr>
              <a:t>dynamic</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competitive</a:t>
            </a:r>
            <a:r>
              <a:rPr lang="pt-BR" sz="1800" b="1" i="1" dirty="0" smtClean="0">
                <a:latin typeface="Times New Roman" charset="0"/>
                <a:ea typeface="Times New Roman" charset="0"/>
                <a:cs typeface="Times New Roman" charset="0"/>
              </a:rPr>
              <a:t> industries”</a:t>
            </a:r>
            <a:r>
              <a:rPr lang="pt-BR" sz="1800" dirty="0" smtClean="0">
                <a:latin typeface="Times New Roman" charset="0"/>
                <a:ea typeface="Times New Roman" charset="0"/>
                <a:cs typeface="Times New Roman" charset="0"/>
              </a:rPr>
              <a:t>. Evans e </a:t>
            </a:r>
            <a:r>
              <a:rPr lang="pt-BR" sz="1800" dirty="0" err="1" smtClean="0">
                <a:latin typeface="Times New Roman" charset="0"/>
                <a:ea typeface="Times New Roman" charset="0"/>
                <a:cs typeface="Times New Roman" charset="0"/>
              </a:rPr>
              <a:t>Schmalensee</a:t>
            </a:r>
            <a:r>
              <a:rPr lang="pt-BR" sz="1800" dirty="0" smtClean="0">
                <a:latin typeface="Times New Roman" charset="0"/>
                <a:ea typeface="Times New Roman" charset="0"/>
                <a:cs typeface="Times New Roman" charset="0"/>
              </a:rPr>
              <a:t> (2001) – Concorrente não pode se descuidar quando surge um player com tecnologia </a:t>
            </a:r>
            <a:r>
              <a:rPr lang="pt-BR" sz="1800" dirty="0" err="1" smtClean="0">
                <a:latin typeface="Times New Roman" charset="0"/>
                <a:ea typeface="Times New Roman" charset="0"/>
                <a:cs typeface="Times New Roman" charset="0"/>
              </a:rPr>
              <a:t>disruptiva</a:t>
            </a:r>
            <a:r>
              <a:rPr lang="pt-BR" sz="1800" dirty="0" smtClean="0">
                <a:latin typeface="Times New Roman" charset="0"/>
                <a:ea typeface="Times New Roman" charset="0"/>
                <a:cs typeface="Times New Roman" charset="0"/>
              </a:rPr>
              <a:t>. Pode perder mercado. </a:t>
            </a:r>
            <a:r>
              <a:rPr lang="pt-BR" sz="1800" dirty="0" err="1" smtClean="0">
                <a:latin typeface="Times New Roman" charset="0"/>
                <a:ea typeface="Times New Roman" charset="0"/>
                <a:cs typeface="Times New Roman" charset="0"/>
              </a:rPr>
              <a:t>Amazon</a:t>
            </a:r>
            <a:r>
              <a:rPr lang="pt-BR" sz="1800" dirty="0" smtClean="0">
                <a:latin typeface="Times New Roman" charset="0"/>
                <a:ea typeface="Times New Roman" charset="0"/>
                <a:cs typeface="Times New Roman" charset="0"/>
              </a:rPr>
              <a:t> teve prejuízo por um longo tempo e agora é monopolista quase. Antitruste tem que ver a dinâmica </a:t>
            </a:r>
            <a:r>
              <a:rPr lang="pt-BR" sz="1800" dirty="0">
                <a:latin typeface="Times New Roman" charset="0"/>
                <a:ea typeface="Times New Roman" charset="0"/>
                <a:cs typeface="Times New Roman" charset="0"/>
              </a:rPr>
              <a:t>competitiva quanto há inovação.</a:t>
            </a:r>
            <a:endParaRPr lang="pt-BR" sz="1800" dirty="0" smtClean="0">
              <a:latin typeface="Times New Roman" charset="0"/>
              <a:ea typeface="Times New Roman" charset="0"/>
              <a:cs typeface="Times New Roman" charset="0"/>
            </a:endParaRPr>
          </a:p>
          <a:p>
            <a:pPr>
              <a:lnSpc>
                <a:spcPct val="120000"/>
              </a:lnSpc>
            </a:pPr>
            <a:r>
              <a:rPr lang="pt-BR" sz="1800" b="1" i="1" dirty="0" smtClean="0">
                <a:latin typeface="Times New Roman" charset="0"/>
                <a:ea typeface="Times New Roman" charset="0"/>
                <a:cs typeface="Times New Roman" charset="0"/>
              </a:rPr>
              <a:t>”The </a:t>
            </a:r>
            <a:r>
              <a:rPr lang="pt-BR" sz="1800" b="1" i="1" dirty="0" err="1" smtClean="0">
                <a:latin typeface="Times New Roman" charset="0"/>
                <a:ea typeface="Times New Roman" charset="0"/>
                <a:cs typeface="Times New Roman" charset="0"/>
              </a:rPr>
              <a:t>Amazon</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Paradox</a:t>
            </a:r>
            <a:r>
              <a:rPr lang="pt-BR" sz="1800" b="1" i="1" dirty="0" smtClean="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 Lina M. Khan (2017) –  a dominância do dado/cliente pode dar poder de mercado a uma empresa, especialmente se há economia de rede. Autoridade antitruste deve manter o grau competitivo dos mercados.</a:t>
            </a:r>
          </a:p>
          <a:p>
            <a:pPr>
              <a:lnSpc>
                <a:spcPct val="120000"/>
              </a:lnSpc>
            </a:pPr>
            <a:r>
              <a:rPr lang="pt-BR" sz="1800" dirty="0" smtClean="0">
                <a:latin typeface="Times New Roman" charset="0"/>
                <a:ea typeface="Times New Roman" charset="0"/>
                <a:cs typeface="Times New Roman" charset="0"/>
              </a:rPr>
              <a:t>”</a:t>
            </a:r>
            <a:r>
              <a:rPr lang="pt-BR" sz="1800" b="1" i="1" dirty="0" smtClean="0">
                <a:latin typeface="Times New Roman" charset="0"/>
                <a:ea typeface="Times New Roman" charset="0"/>
                <a:cs typeface="Times New Roman" charset="0"/>
              </a:rPr>
              <a:t>Network </a:t>
            </a:r>
            <a:r>
              <a:rPr lang="pt-BR" sz="1800" b="1" i="1" dirty="0" err="1" smtClean="0">
                <a:latin typeface="Times New Roman" charset="0"/>
                <a:ea typeface="Times New Roman" charset="0"/>
                <a:cs typeface="Times New Roman" charset="0"/>
              </a:rPr>
              <a:t>externalities</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and</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long-run</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market</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shares</a:t>
            </a:r>
            <a:r>
              <a:rPr lang="pt-BR" sz="1800" dirty="0" smtClean="0">
                <a:latin typeface="Times New Roman" charset="0"/>
                <a:ea typeface="Times New Roman" charset="0"/>
                <a:cs typeface="Times New Roman" charset="0"/>
              </a:rPr>
              <a:t>”. SKRZYPACZ e MITCHELL F. (2006) – onde há disputa tecnológica, o melhor ofertante deve </a:t>
            </a:r>
            <a:r>
              <a:rPr lang="pt-BR" sz="1800" dirty="0" err="1" smtClean="0">
                <a:latin typeface="Times New Roman" charset="0"/>
                <a:ea typeface="Times New Roman" charset="0"/>
                <a:cs typeface="Times New Roman" charset="0"/>
              </a:rPr>
              <a:t>prevalescer</a:t>
            </a:r>
            <a:r>
              <a:rPr lang="pt-BR" sz="1800" dirty="0" smtClean="0">
                <a:latin typeface="Times New Roman" charset="0"/>
                <a:ea typeface="Times New Roman" charset="0"/>
                <a:cs typeface="Times New Roman" charset="0"/>
              </a:rPr>
              <a:t> (XP).</a:t>
            </a:r>
          </a:p>
          <a:p>
            <a:pPr>
              <a:lnSpc>
                <a:spcPct val="120000"/>
              </a:lnSpc>
            </a:pPr>
            <a:r>
              <a:rPr lang="pt-BR" sz="1800" dirty="0" smtClean="0">
                <a:latin typeface="Times New Roman" charset="0"/>
                <a:ea typeface="Times New Roman" charset="0"/>
                <a:cs typeface="Times New Roman" charset="0"/>
              </a:rPr>
              <a:t>”</a:t>
            </a:r>
            <a:r>
              <a:rPr lang="pt-BR" sz="1800" b="1" i="1" dirty="0" err="1" smtClean="0">
                <a:latin typeface="Times New Roman" charset="0"/>
                <a:ea typeface="Times New Roman" charset="0"/>
                <a:cs typeface="Times New Roman" charset="0"/>
              </a:rPr>
              <a:t>Dynamic</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Competition</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with</a:t>
            </a:r>
            <a:r>
              <a:rPr lang="pt-BR" sz="1800" b="1" i="1" dirty="0" smtClean="0">
                <a:latin typeface="Times New Roman" charset="0"/>
                <a:ea typeface="Times New Roman" charset="0"/>
                <a:cs typeface="Times New Roman" charset="0"/>
              </a:rPr>
              <a:t> Network </a:t>
            </a:r>
            <a:r>
              <a:rPr lang="pt-BR" sz="1800" b="1" i="1" dirty="0" err="1" smtClean="0">
                <a:latin typeface="Times New Roman" charset="0"/>
                <a:ea typeface="Times New Roman" charset="0"/>
                <a:cs typeface="Times New Roman" charset="0"/>
              </a:rPr>
              <a:t>Externalities</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Why</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History</a:t>
            </a:r>
            <a:r>
              <a:rPr lang="pt-BR" sz="1800" b="1" i="1" dirty="0" smtClean="0">
                <a:latin typeface="Times New Roman" charset="0"/>
                <a:ea typeface="Times New Roman" charset="0"/>
                <a:cs typeface="Times New Roman" charset="0"/>
              </a:rPr>
              <a:t> </a:t>
            </a:r>
            <a:r>
              <a:rPr lang="pt-BR" sz="1800" b="1" i="1" dirty="0" err="1" smtClean="0">
                <a:latin typeface="Times New Roman" charset="0"/>
                <a:ea typeface="Times New Roman" charset="0"/>
                <a:cs typeface="Times New Roman" charset="0"/>
              </a:rPr>
              <a:t>Matters</a:t>
            </a:r>
            <a:r>
              <a:rPr lang="pt-BR" sz="1800" dirty="0" smtClean="0">
                <a:latin typeface="Times New Roman" charset="0"/>
                <a:ea typeface="Times New Roman" charset="0"/>
                <a:cs typeface="Times New Roman" charset="0"/>
              </a:rPr>
              <a:t>”. HALABURDA; JULLIEN; YEHEZKEL (2005) – Se a qualidade for próxima, o efeito de rede é maior. Se a qualidade for diferente, pode ficar o de melhor qualidade.</a:t>
            </a:r>
          </a:p>
          <a:p>
            <a:pPr>
              <a:lnSpc>
                <a:spcPct val="120000"/>
              </a:lnSpc>
            </a:pPr>
            <a:r>
              <a:rPr lang="pt-BR" sz="1800" dirty="0" smtClean="0">
                <a:latin typeface="Times New Roman" charset="0"/>
                <a:ea typeface="Times New Roman" charset="0"/>
                <a:cs typeface="Times New Roman" charset="0"/>
              </a:rPr>
              <a:t>”</a:t>
            </a:r>
            <a:r>
              <a:rPr lang="pt-BR" sz="1800" b="1" i="1" dirty="0" err="1" smtClean="0">
                <a:latin typeface="Times New Roman" charset="0"/>
                <a:ea typeface="Times New Roman" charset="0"/>
                <a:cs typeface="Times New Roman" charset="0"/>
              </a:rPr>
              <a:t>Antitrust</a:t>
            </a:r>
            <a:r>
              <a:rPr lang="pt-BR" sz="1800" b="1" i="1" dirty="0" smtClean="0">
                <a:latin typeface="Times New Roman" charset="0"/>
                <a:ea typeface="Times New Roman" charset="0"/>
                <a:cs typeface="Times New Roman" charset="0"/>
              </a:rPr>
              <a:t> in </a:t>
            </a:r>
            <a:r>
              <a:rPr lang="pt-BR" sz="1800" b="1" i="1" dirty="0" err="1" smtClean="0">
                <a:latin typeface="Times New Roman" charset="0"/>
                <a:ea typeface="Times New Roman" charset="0"/>
                <a:cs typeface="Times New Roman" charset="0"/>
              </a:rPr>
              <a:t>Innovative</a:t>
            </a:r>
            <a:r>
              <a:rPr lang="pt-BR" sz="1800" b="1" i="1" dirty="0" smtClean="0">
                <a:latin typeface="Times New Roman" charset="0"/>
                <a:ea typeface="Times New Roman" charset="0"/>
                <a:cs typeface="Times New Roman" charset="0"/>
              </a:rPr>
              <a:t> Industries</a:t>
            </a:r>
            <a:r>
              <a:rPr lang="pt-BR" sz="1800" dirty="0" smtClean="0">
                <a:latin typeface="Times New Roman" charset="0"/>
                <a:ea typeface="Times New Roman" charset="0"/>
                <a:cs typeface="Times New Roman" charset="0"/>
              </a:rPr>
              <a:t>”. SEGAL; WHINSTON (2005) – se houver contestabilidade, há incentivo à inovação </a:t>
            </a: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smtClean="0">
              <a:latin typeface="Times New Roman" charset="0"/>
              <a:ea typeface="Times New Roman" charset="0"/>
              <a:cs typeface="Times New Roman" charset="0"/>
            </a:endParaRPr>
          </a:p>
          <a:p>
            <a:pPr>
              <a:lnSpc>
                <a:spcPct val="120000"/>
              </a:lnSpc>
            </a:pPr>
            <a:endParaRPr lang="pt-BR" sz="18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04C6E529-48E8-234F-B12A-2AB52F8FBDE6}" type="datetime1">
              <a:rPr lang="en-US" b="1" smtClean="0">
                <a:solidFill>
                  <a:schemeClr val="tx1"/>
                </a:solidFill>
              </a:rPr>
              <a:t>6/5/18</a:t>
            </a:fld>
            <a:r>
              <a:rPr lang="en-US" b="1" smtClean="0">
                <a:solidFill>
                  <a:schemeClr val="tx1"/>
                </a:solidFill>
              </a:rPr>
              <a:t>”</a:t>
            </a:r>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dirty="0" err="1" smtClean="0">
                <a:solidFill>
                  <a:schemeClr val="tx1"/>
                </a:solidFill>
              </a:rPr>
              <a:t>Cristiane</a:t>
            </a:r>
            <a:r>
              <a:rPr lang="en-US" b="1" dirty="0" smtClean="0">
                <a:solidFill>
                  <a:schemeClr val="tx1"/>
                </a:solidFill>
              </a:rPr>
              <a:t> </a:t>
            </a:r>
            <a:r>
              <a:rPr lang="en-US" b="1" dirty="0" err="1" smtClean="0">
                <a:solidFill>
                  <a:schemeClr val="tx1"/>
                </a:solidFill>
              </a:rPr>
              <a:t>Alkmin</a:t>
            </a:r>
            <a:r>
              <a:rPr lang="en-US" b="1" dirty="0" smtClean="0">
                <a:solidFill>
                  <a:schemeClr val="tx1"/>
                </a:solidFill>
              </a:rPr>
              <a:t> J. Schmidt</a:t>
            </a:r>
            <a:endParaRPr lang="en-US" b="1" dirty="0">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21</a:t>
            </a:fld>
            <a:endParaRPr lang="en-US" b="1" dirty="0">
              <a:solidFill>
                <a:schemeClr val="tx1"/>
              </a:solidFill>
            </a:endParaRPr>
          </a:p>
        </p:txBody>
      </p:sp>
      <p:sp>
        <p:nvSpPr>
          <p:cNvPr id="19" name="Rectangle 18"/>
          <p:cNvSpPr/>
          <p:nvPr/>
        </p:nvSpPr>
        <p:spPr>
          <a:xfrm>
            <a:off x="3048000" y="2551837"/>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986491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78"/>
            <a:ext cx="12192000" cy="590309"/>
          </a:xfrm>
          <a:solidFill>
            <a:schemeClr val="accent6">
              <a:lumMod val="20000"/>
              <a:lumOff val="80000"/>
            </a:schemeClr>
          </a:solidFill>
        </p:spPr>
        <p:txBody>
          <a:bodyPr>
            <a:normAutofit fontScale="90000"/>
          </a:bodyPr>
          <a:lstStyle/>
          <a:p>
            <a:pPr algn="ctr"/>
            <a:r>
              <a:rPr lang="pt-BR" dirty="0" smtClean="0">
                <a:latin typeface="Times New Roman" charset="0"/>
                <a:ea typeface="Times New Roman" charset="0"/>
                <a:cs typeface="Times New Roman" charset="0"/>
              </a:rPr>
              <a:t>Por que o caso Itaú/XP deve ser reprovado pelo BCB?</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99190" y="708528"/>
            <a:ext cx="12018381" cy="5719740"/>
          </a:xfrm>
        </p:spPr>
        <p:txBody>
          <a:bodyPr>
            <a:noAutofit/>
          </a:bodyPr>
          <a:lstStyle/>
          <a:p>
            <a:pPr>
              <a:lnSpc>
                <a:spcPct val="120000"/>
              </a:lnSpc>
            </a:pPr>
            <a:r>
              <a:rPr lang="pt-BR" sz="1800" dirty="0">
                <a:latin typeface="Times New Roman" charset="0"/>
                <a:ea typeface="Times New Roman" charset="0"/>
                <a:cs typeface="Times New Roman" charset="0"/>
              </a:rPr>
              <a:t>Embora XP seja incipiente, ela incomoda. </a:t>
            </a:r>
            <a:r>
              <a:rPr lang="pt-BR" sz="1800" b="1" u="sng" dirty="0">
                <a:latin typeface="Times New Roman" charset="0"/>
                <a:ea typeface="Times New Roman" charset="0"/>
                <a:cs typeface="Times New Roman" charset="0"/>
              </a:rPr>
              <a:t>Concorrência chata hoje, mas pode e deve piorar (concorrência potencial)</a:t>
            </a:r>
            <a:r>
              <a:rPr lang="pt-BR" sz="1800" dirty="0">
                <a:latin typeface="Times New Roman" charset="0"/>
                <a:ea typeface="Times New Roman" charset="0"/>
                <a:cs typeface="Times New Roman" charset="0"/>
              </a:rPr>
              <a:t>. </a:t>
            </a:r>
          </a:p>
          <a:p>
            <a:pPr>
              <a:lnSpc>
                <a:spcPct val="120000"/>
              </a:lnSpc>
            </a:pPr>
            <a:r>
              <a:rPr lang="pt-BR" sz="1800" dirty="0" smtClean="0">
                <a:latin typeface="Times New Roman" charset="0"/>
                <a:ea typeface="Times New Roman" charset="0"/>
                <a:cs typeface="Times New Roman" charset="0"/>
              </a:rPr>
              <a:t>XP é pequena hoje (&lt;4%), mas </a:t>
            </a:r>
            <a:r>
              <a:rPr lang="pt-BR" sz="1800" u="sng" dirty="0" smtClean="0">
                <a:latin typeface="Times New Roman" charset="0"/>
                <a:ea typeface="Times New Roman" charset="0"/>
                <a:cs typeface="Times New Roman" charset="0"/>
              </a:rPr>
              <a:t>vem roubando clientes dos bancos</a:t>
            </a:r>
            <a:r>
              <a:rPr lang="pt-BR" sz="1800" dirty="0" smtClean="0">
                <a:latin typeface="Times New Roman" charset="0"/>
                <a:ea typeface="Times New Roman" charset="0"/>
                <a:cs typeface="Times New Roman" charset="0"/>
              </a:rPr>
              <a:t>. O que a </a:t>
            </a:r>
            <a:r>
              <a:rPr lang="pt-BR" sz="1800" b="1" u="sng" dirty="0" smtClean="0">
                <a:latin typeface="Times New Roman" charset="0"/>
                <a:ea typeface="Times New Roman" charset="0"/>
                <a:cs typeface="Times New Roman" charset="0"/>
              </a:rPr>
              <a:t>XP tem de valioso é a sua base de clientes atual </a:t>
            </a:r>
            <a:r>
              <a:rPr lang="pt-BR" sz="1800" dirty="0" smtClean="0">
                <a:latin typeface="Times New Roman" charset="0"/>
                <a:ea typeface="Times New Roman" charset="0"/>
                <a:cs typeface="Times New Roman" charset="0"/>
              </a:rPr>
              <a:t>(parte roubada do Itaú) </a:t>
            </a:r>
            <a:r>
              <a:rPr lang="pt-BR" sz="1800" b="1" u="sng" dirty="0" smtClean="0">
                <a:latin typeface="Times New Roman" charset="0"/>
                <a:ea typeface="Times New Roman" charset="0"/>
                <a:cs typeface="Times New Roman" charset="0"/>
              </a:rPr>
              <a:t>e futura </a:t>
            </a:r>
            <a:r>
              <a:rPr lang="pt-BR" sz="1800" dirty="0" smtClean="0">
                <a:latin typeface="Times New Roman" charset="0"/>
                <a:ea typeface="Times New Roman" charset="0"/>
                <a:cs typeface="Times New Roman" charset="0"/>
              </a:rPr>
              <a:t>(parte que iria ser roubada do Itaú). </a:t>
            </a:r>
          </a:p>
          <a:p>
            <a:pPr>
              <a:lnSpc>
                <a:spcPct val="120000"/>
              </a:lnSpc>
            </a:pPr>
            <a:r>
              <a:rPr lang="pt-BR" sz="1800" dirty="0" smtClean="0">
                <a:latin typeface="Times New Roman" charset="0"/>
                <a:ea typeface="Times New Roman" charset="0"/>
                <a:cs typeface="Times New Roman" charset="0"/>
              </a:rPr>
              <a:t>Ou seja, Itaú quis frear a ”sangria migratória (ou a drenagem) de clientes (e funcionários) para a XP: a operação representa a “</a:t>
            </a:r>
            <a:r>
              <a:rPr lang="pt-BR" sz="1800" b="1" u="sng" dirty="0" smtClean="0">
                <a:latin typeface="Times New Roman" charset="0"/>
                <a:ea typeface="Times New Roman" charset="0"/>
                <a:cs typeface="Times New Roman" charset="0"/>
              </a:rPr>
              <a:t>recompra” dos clientes perdidos</a:t>
            </a:r>
            <a:r>
              <a:rPr lang="pt-BR" sz="1800" dirty="0" smtClean="0">
                <a:latin typeface="Times New Roman" charset="0"/>
                <a:ea typeface="Times New Roman" charset="0"/>
                <a:cs typeface="Times New Roman" charset="0"/>
              </a:rPr>
              <a:t> pelo Itaú para a XP (a um preço menor comparativamente ao do Itaú), a </a:t>
            </a:r>
            <a:r>
              <a:rPr lang="pt-BR" sz="1800" b="1" u="sng" dirty="0" smtClean="0">
                <a:latin typeface="Times New Roman" charset="0"/>
                <a:ea typeface="Times New Roman" charset="0"/>
                <a:cs typeface="Times New Roman" charset="0"/>
              </a:rPr>
              <a:t>“compra” daqueles que eram só da XP</a:t>
            </a:r>
            <a:r>
              <a:rPr lang="pt-BR" sz="1800" dirty="0" smtClean="0">
                <a:latin typeface="Times New Roman" charset="0"/>
                <a:ea typeface="Times New Roman" charset="0"/>
                <a:cs typeface="Times New Roman" charset="0"/>
              </a:rPr>
              <a:t> e a </a:t>
            </a:r>
            <a:r>
              <a:rPr lang="pt-BR" sz="1800" b="1" u="sng" dirty="0" smtClean="0">
                <a:latin typeface="Times New Roman" charset="0"/>
                <a:ea typeface="Times New Roman" charset="0"/>
                <a:cs typeface="Times New Roman" charset="0"/>
              </a:rPr>
              <a:t>“recompra” de todos os clientes que poderiam no futuro migrar para lá</a:t>
            </a:r>
            <a:r>
              <a:rPr lang="pt-BR" sz="1800" dirty="0" smtClean="0">
                <a:latin typeface="Times New Roman" charset="0"/>
                <a:ea typeface="Times New Roman" charset="0"/>
                <a:cs typeface="Times New Roman" charset="0"/>
              </a:rPr>
              <a:t>.</a:t>
            </a:r>
          </a:p>
          <a:p>
            <a:pPr>
              <a:lnSpc>
                <a:spcPct val="120000"/>
              </a:lnSpc>
            </a:pPr>
            <a:r>
              <a:rPr lang="pt-BR" sz="1800" dirty="0" smtClean="0">
                <a:latin typeface="Times New Roman" charset="0"/>
                <a:ea typeface="Times New Roman" charset="0"/>
                <a:cs typeface="Times New Roman" charset="0"/>
              </a:rPr>
              <a:t>A </a:t>
            </a:r>
            <a:r>
              <a:rPr lang="pt-BR" sz="1800" b="1" u="sng" dirty="0" smtClean="0">
                <a:latin typeface="Times New Roman" charset="0"/>
                <a:ea typeface="Times New Roman" charset="0"/>
                <a:cs typeface="Times New Roman" charset="0"/>
              </a:rPr>
              <a:t>base de clientes</a:t>
            </a:r>
            <a:r>
              <a:rPr lang="pt-BR" sz="1800" dirty="0" smtClean="0">
                <a:latin typeface="Times New Roman" charset="0"/>
                <a:ea typeface="Times New Roman" charset="0"/>
                <a:cs typeface="Times New Roman" charset="0"/>
              </a:rPr>
              <a:t> (passivo do banco), assim, é, inquestionavelmente, o que mais vale, sendo a “joia da coroa” neste caso.</a:t>
            </a:r>
          </a:p>
          <a:p>
            <a:pPr>
              <a:lnSpc>
                <a:spcPct val="120000"/>
              </a:lnSpc>
            </a:pPr>
            <a:r>
              <a:rPr lang="pt-BR" sz="1800" b="1" u="sng" dirty="0" smtClean="0">
                <a:latin typeface="Times New Roman" charset="0"/>
                <a:ea typeface="Times New Roman" charset="0"/>
                <a:cs typeface="Times New Roman" charset="0"/>
              </a:rPr>
              <a:t>Logo</a:t>
            </a:r>
            <a:r>
              <a:rPr lang="pt-BR" sz="1800" dirty="0" smtClean="0">
                <a:latin typeface="Times New Roman" charset="0"/>
                <a:ea typeface="Times New Roman" charset="0"/>
                <a:cs typeface="Times New Roman" charset="0"/>
              </a:rPr>
              <a:t>, o Itaú, do ponto de vista empresarial, fez o melhor PARA ELE: (1) passa a ser dono do seu competidor mais ferrenho, que segue sendo o </a:t>
            </a:r>
            <a:r>
              <a:rPr lang="pt-BR" sz="1800" dirty="0" err="1" smtClean="0">
                <a:latin typeface="Times New Roman" charset="0"/>
                <a:ea typeface="Times New Roman" charset="0"/>
                <a:cs typeface="Times New Roman" charset="0"/>
              </a:rPr>
              <a:t>Maverick</a:t>
            </a:r>
            <a:r>
              <a:rPr lang="pt-BR" sz="1800" dirty="0" smtClean="0">
                <a:latin typeface="Times New Roman" charset="0"/>
                <a:ea typeface="Times New Roman" charset="0"/>
                <a:cs typeface="Times New Roman" charset="0"/>
              </a:rPr>
              <a:t> em plataforma aberta há 15 anos; (2) minimiza a sua perda, recomprando a base de seus </a:t>
            </a:r>
            <a:r>
              <a:rPr lang="pt-BR" sz="1800" dirty="0" err="1" smtClean="0">
                <a:latin typeface="Times New Roman" charset="0"/>
                <a:ea typeface="Times New Roman" charset="0"/>
                <a:cs typeface="Times New Roman" charset="0"/>
              </a:rPr>
              <a:t>ex-clientes</a:t>
            </a:r>
            <a:r>
              <a:rPr lang="pt-BR" sz="1800" dirty="0" smtClean="0">
                <a:latin typeface="Times New Roman" charset="0"/>
                <a:ea typeface="Times New Roman" charset="0"/>
                <a:cs typeface="Times New Roman" charset="0"/>
              </a:rPr>
              <a:t>; e (3) na pior das hipóteses, em 15 anos (2033), passa a ser o único dono da XP, com 100% para distribuir seus produtos de investimento a um preço provavelmente maior.</a:t>
            </a:r>
          </a:p>
          <a:p>
            <a:pPr>
              <a:lnSpc>
                <a:spcPct val="120000"/>
              </a:lnSpc>
            </a:pPr>
            <a:r>
              <a:rPr lang="pt-BR" sz="1800" dirty="0" smtClean="0">
                <a:latin typeface="Times New Roman" charset="0"/>
                <a:ea typeface="Times New Roman" charset="0"/>
                <a:cs typeface="Times New Roman" charset="0"/>
              </a:rPr>
              <a:t>Para que as plataformas abertas sigam trazendo concorrência para a distribuição de produtos de investimentos, o </a:t>
            </a:r>
            <a:r>
              <a:rPr lang="pt-BR" sz="1800" b="1" u="sng" dirty="0" smtClean="0">
                <a:solidFill>
                  <a:srgbClr val="FF0000"/>
                </a:solidFill>
                <a:latin typeface="Times New Roman" charset="0"/>
                <a:ea typeface="Times New Roman" charset="0"/>
                <a:cs typeface="Times New Roman" charset="0"/>
              </a:rPr>
              <a:t>Cade e o BCB deveriam proibir que qualquer banco compre qualquer </a:t>
            </a:r>
            <a:r>
              <a:rPr lang="pt-BR" sz="1800" b="1" u="sng" dirty="0" err="1" smtClean="0">
                <a:solidFill>
                  <a:srgbClr val="FF0000"/>
                </a:solidFill>
                <a:latin typeface="Times New Roman" charset="0"/>
                <a:ea typeface="Times New Roman" charset="0"/>
                <a:cs typeface="Times New Roman" charset="0"/>
              </a:rPr>
              <a:t>fintech</a:t>
            </a:r>
            <a:r>
              <a:rPr lang="pt-BR" sz="1800" b="1" u="sng" dirty="0" smtClean="0">
                <a:solidFill>
                  <a:srgbClr val="FF0000"/>
                </a:solidFill>
                <a:latin typeface="Times New Roman" charset="0"/>
                <a:ea typeface="Times New Roman" charset="0"/>
                <a:cs typeface="Times New Roman" charset="0"/>
              </a:rPr>
              <a:t> que possa colocar em risco o bem-vindo processo de </a:t>
            </a:r>
            <a:r>
              <a:rPr lang="pt-BR" sz="1800" b="1" u="sng" dirty="0" err="1" smtClean="0">
                <a:solidFill>
                  <a:srgbClr val="FF0000"/>
                </a:solidFill>
                <a:latin typeface="Times New Roman" charset="0"/>
                <a:ea typeface="Times New Roman" charset="0"/>
                <a:cs typeface="Times New Roman" charset="0"/>
              </a:rPr>
              <a:t>desbancarização</a:t>
            </a:r>
            <a:r>
              <a:rPr lang="pt-BR" sz="1800" b="1" u="sng" dirty="0" smtClean="0">
                <a:solidFill>
                  <a:srgbClr val="FF0000"/>
                </a:solidFill>
                <a:latin typeface="Times New Roman" charset="0"/>
                <a:ea typeface="Times New Roman" charset="0"/>
                <a:cs typeface="Times New Roman" charset="0"/>
              </a:rPr>
              <a:t> </a:t>
            </a:r>
            <a:r>
              <a:rPr lang="mr-IN" sz="1800" b="1" u="sng" dirty="0" smtClean="0">
                <a:solidFill>
                  <a:srgbClr val="FF0000"/>
                </a:solidFill>
                <a:latin typeface="Times New Roman" charset="0"/>
                <a:ea typeface="Times New Roman" charset="0"/>
                <a:cs typeface="Times New Roman" charset="0"/>
              </a:rPr>
              <a:t>–</a:t>
            </a:r>
            <a:r>
              <a:rPr lang="pt-BR" sz="1800" b="1" u="sng" dirty="0" smtClean="0">
                <a:solidFill>
                  <a:srgbClr val="FF0000"/>
                </a:solidFill>
                <a:latin typeface="Times New Roman" charset="0"/>
                <a:ea typeface="Times New Roman" charset="0"/>
                <a:cs typeface="Times New Roman" charset="0"/>
              </a:rPr>
              <a:t> única forma de tirar poder de mercado dos bancos grandes e, assim, trazer mais opções para os consumidores</a:t>
            </a:r>
            <a:r>
              <a:rPr lang="pt-BR" sz="1800" dirty="0" smtClean="0">
                <a:latin typeface="Times New Roman" charset="0"/>
                <a:ea typeface="Times New Roman" charset="0"/>
                <a:cs typeface="Times New Roman" charset="0"/>
              </a:rPr>
              <a:t>.</a:t>
            </a:r>
            <a:endParaRPr lang="pt-BR" sz="18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57D508D6-C705-E44E-A02E-37B7F5BFD498}"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22</a:t>
            </a:fld>
            <a:endParaRPr lang="en-US" b="1" dirty="0">
              <a:solidFill>
                <a:schemeClr val="tx1"/>
              </a:solidFill>
            </a:endParaRPr>
          </a:p>
        </p:txBody>
      </p:sp>
    </p:spTree>
    <p:extLst>
      <p:ext uri="{BB962C8B-B14F-4D97-AF65-F5344CB8AC3E}">
        <p14:creationId xmlns:p14="http://schemas.microsoft.com/office/powerpoint/2010/main" val="102117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pt-BR" dirty="0" smtClean="0">
              <a:latin typeface="Times New Roman" charset="0"/>
              <a:ea typeface="Times New Roman" charset="0"/>
              <a:cs typeface="Times New Roman" charset="0"/>
            </a:endParaRPr>
          </a:p>
          <a:p>
            <a:endParaRPr lang="pt-BR" dirty="0">
              <a:latin typeface="Times New Roman" charset="0"/>
              <a:ea typeface="Times New Roman" charset="0"/>
              <a:cs typeface="Times New Roman" charset="0"/>
            </a:endParaRPr>
          </a:p>
          <a:p>
            <a:endParaRPr lang="pt-BR"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FCB83874-F022-224E-AB5F-6C08CA4A7B0A}"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23</a:t>
            </a:fld>
            <a:endParaRPr lang="en-US" b="1">
              <a:solidFill>
                <a:schemeClr val="tx1"/>
              </a:solidFill>
            </a:endParaRPr>
          </a:p>
        </p:txBody>
      </p:sp>
      <p:sp>
        <p:nvSpPr>
          <p:cNvPr id="7" name="Title 1"/>
          <p:cNvSpPr txBox="1">
            <a:spLocks/>
          </p:cNvSpPr>
          <p:nvPr/>
        </p:nvSpPr>
        <p:spPr>
          <a:xfrm>
            <a:off x="0" y="25752"/>
            <a:ext cx="12192000" cy="590309"/>
          </a:xfrm>
          <a:prstGeom prst="rect">
            <a:avLst/>
          </a:prstGeom>
          <a:solidFill>
            <a:schemeClr val="accent6">
              <a:lumMod val="20000"/>
              <a:lumOff val="80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dirty="0" smtClean="0">
                <a:latin typeface="Times New Roman" charset="0"/>
                <a:ea typeface="Times New Roman" charset="0"/>
                <a:cs typeface="Times New Roman" charset="0"/>
              </a:rPr>
              <a:t>Por que o caso Itaú/XP deve ser reprovado pelo BCB?</a:t>
            </a:r>
            <a:endParaRPr lang="pt-BR" dirty="0">
              <a:latin typeface="Times New Roman" charset="0"/>
              <a:ea typeface="Times New Roman" charset="0"/>
              <a:cs typeface="Times New Roman" charset="0"/>
            </a:endParaRPr>
          </a:p>
        </p:txBody>
      </p:sp>
      <p:sp>
        <p:nvSpPr>
          <p:cNvPr id="9" name="Content Placeholder 2"/>
          <p:cNvSpPr txBox="1">
            <a:spLocks/>
          </p:cNvSpPr>
          <p:nvPr/>
        </p:nvSpPr>
        <p:spPr>
          <a:xfrm>
            <a:off x="493587" y="918738"/>
            <a:ext cx="11204825" cy="4988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pt-BR" dirty="0" smtClean="0">
                <a:latin typeface="Times New Roman" charset="0"/>
                <a:ea typeface="Times New Roman" charset="0"/>
                <a:cs typeface="Times New Roman" charset="0"/>
              </a:rPr>
              <a:t>Além da parte de mérito, existe o </a:t>
            </a:r>
            <a:r>
              <a:rPr lang="pt-BR" b="1" u="sng" dirty="0" smtClean="0">
                <a:solidFill>
                  <a:srgbClr val="FF0000"/>
                </a:solidFill>
                <a:latin typeface="Times New Roman" charset="0"/>
                <a:ea typeface="Times New Roman" charset="0"/>
                <a:cs typeface="Times New Roman" charset="0"/>
              </a:rPr>
              <a:t>Princípio da </a:t>
            </a:r>
            <a:r>
              <a:rPr lang="pt-BR" b="1" u="sng" dirty="0" smtClean="0">
                <a:solidFill>
                  <a:srgbClr val="FF0000"/>
                </a:solidFill>
                <a:latin typeface="Times New Roman" charset="0"/>
                <a:ea typeface="Times New Roman" charset="0"/>
                <a:cs typeface="Times New Roman" charset="0"/>
              </a:rPr>
              <a:t>Precaução</a:t>
            </a:r>
            <a:r>
              <a:rPr lang="pt-BR" b="1" dirty="0" smtClean="0">
                <a:latin typeface="Times New Roman" charset="0"/>
                <a:ea typeface="Times New Roman" charset="0"/>
                <a:cs typeface="Times New Roman" charset="0"/>
              </a:rPr>
              <a:t> </a:t>
            </a:r>
          </a:p>
          <a:p>
            <a:pPr marL="0" indent="0" algn="ctr">
              <a:lnSpc>
                <a:spcPct val="120000"/>
              </a:lnSpc>
              <a:buNone/>
            </a:pPr>
            <a:r>
              <a:rPr lang="pt-BR" dirty="0" err="1" smtClean="0">
                <a:latin typeface="Times New Roman" charset="0"/>
                <a:ea typeface="Times New Roman" charset="0"/>
                <a:cs typeface="Times New Roman" charset="0"/>
              </a:rPr>
              <a:t>ex-Conselheiro</a:t>
            </a:r>
            <a:r>
              <a:rPr lang="pt-BR" dirty="0" smtClean="0">
                <a:latin typeface="Times New Roman" charset="0"/>
                <a:ea typeface="Times New Roman" charset="0"/>
                <a:cs typeface="Times New Roman" charset="0"/>
              </a:rPr>
              <a:t> </a:t>
            </a:r>
            <a:r>
              <a:rPr lang="pt-BR" dirty="0" smtClean="0">
                <a:latin typeface="Times New Roman" charset="0"/>
                <a:ea typeface="Times New Roman" charset="0"/>
                <a:cs typeface="Times New Roman" charset="0"/>
              </a:rPr>
              <a:t>e ex-professor da FGV/Rio </a:t>
            </a:r>
            <a:r>
              <a:rPr lang="pt-BR" dirty="0" err="1" smtClean="0">
                <a:latin typeface="Times New Roman" charset="0"/>
                <a:ea typeface="Times New Roman" charset="0"/>
                <a:cs typeface="Times New Roman" charset="0"/>
              </a:rPr>
              <a:t>Luis</a:t>
            </a:r>
            <a:r>
              <a:rPr lang="pt-BR" dirty="0" smtClean="0">
                <a:latin typeface="Times New Roman" charset="0"/>
                <a:ea typeface="Times New Roman" charset="0"/>
                <a:cs typeface="Times New Roman" charset="0"/>
              </a:rPr>
              <a:t> </a:t>
            </a:r>
            <a:r>
              <a:rPr lang="pt-BR" dirty="0" err="1" smtClean="0">
                <a:latin typeface="Times New Roman" charset="0"/>
                <a:ea typeface="Times New Roman" charset="0"/>
                <a:cs typeface="Times New Roman" charset="0"/>
              </a:rPr>
              <a:t>Schuartz</a:t>
            </a:r>
            <a:endParaRPr lang="pt-BR" dirty="0" smtClean="0">
              <a:latin typeface="Times New Roman" charset="0"/>
              <a:ea typeface="Times New Roman" charset="0"/>
              <a:cs typeface="Times New Roman" charset="0"/>
            </a:endParaRPr>
          </a:p>
          <a:p>
            <a:pPr algn="just">
              <a:lnSpc>
                <a:spcPct val="120000"/>
              </a:lnSpc>
            </a:pPr>
            <a:endParaRPr lang="pt-BR" dirty="0">
              <a:latin typeface="Times New Roman" charset="0"/>
              <a:ea typeface="Times New Roman" charset="0"/>
              <a:cs typeface="Times New Roman" charset="0"/>
            </a:endParaRPr>
          </a:p>
          <a:p>
            <a:pPr marL="0" indent="0" algn="ctr">
              <a:lnSpc>
                <a:spcPct val="120000"/>
              </a:lnSpc>
              <a:buNone/>
            </a:pPr>
            <a:r>
              <a:rPr lang="pt-BR" b="1" u="sng" dirty="0" smtClean="0">
                <a:latin typeface="Times New Roman" charset="0"/>
                <a:ea typeface="Times New Roman" charset="0"/>
                <a:cs typeface="Times New Roman" charset="0"/>
              </a:rPr>
              <a:t>A </a:t>
            </a:r>
            <a:r>
              <a:rPr lang="pt-BR" b="1" u="sng" dirty="0">
                <a:latin typeface="Times New Roman" charset="0"/>
                <a:ea typeface="Times New Roman" charset="0"/>
                <a:cs typeface="Times New Roman" charset="0"/>
              </a:rPr>
              <a:t>melhor estratégia do órgão </a:t>
            </a:r>
            <a:r>
              <a:rPr lang="pt-BR" b="1" u="sng" dirty="0" smtClean="0">
                <a:latin typeface="Times New Roman" charset="0"/>
                <a:ea typeface="Times New Roman" charset="0"/>
                <a:cs typeface="Times New Roman" charset="0"/>
              </a:rPr>
              <a:t>antitruste </a:t>
            </a:r>
            <a:r>
              <a:rPr lang="pt-BR" b="1" u="sng" dirty="0">
                <a:latin typeface="Times New Roman" charset="0"/>
                <a:ea typeface="Times New Roman" charset="0"/>
                <a:cs typeface="Times New Roman" charset="0"/>
              </a:rPr>
              <a:t>é </a:t>
            </a:r>
            <a:r>
              <a:rPr lang="pt-BR" b="1" u="sng" dirty="0">
                <a:solidFill>
                  <a:srgbClr val="FF0000"/>
                </a:solidFill>
                <a:latin typeface="Times New Roman" charset="0"/>
                <a:ea typeface="Times New Roman" charset="0"/>
                <a:cs typeface="Times New Roman" charset="0"/>
              </a:rPr>
              <a:t>reprovar</a:t>
            </a:r>
            <a:r>
              <a:rPr lang="pt-BR" b="1" u="sng" dirty="0">
                <a:latin typeface="Times New Roman" charset="0"/>
                <a:ea typeface="Times New Roman" charset="0"/>
                <a:cs typeface="Times New Roman" charset="0"/>
              </a:rPr>
              <a:t> </a:t>
            </a:r>
            <a:r>
              <a:rPr lang="pt-BR" b="1" u="sng" dirty="0" smtClean="0">
                <a:latin typeface="Times New Roman" charset="0"/>
                <a:ea typeface="Times New Roman" charset="0"/>
                <a:cs typeface="Times New Roman" charset="0"/>
              </a:rPr>
              <a:t>qualquer AC </a:t>
            </a:r>
            <a:r>
              <a:rPr lang="pt-BR" b="1" u="sng" dirty="0">
                <a:latin typeface="Times New Roman" charset="0"/>
                <a:ea typeface="Times New Roman" charset="0"/>
                <a:cs typeface="Times New Roman" charset="0"/>
              </a:rPr>
              <a:t>que possa trazer </a:t>
            </a:r>
            <a:r>
              <a:rPr lang="pt-BR" b="1" u="sng" dirty="0">
                <a:solidFill>
                  <a:srgbClr val="FF0000"/>
                </a:solidFill>
                <a:latin typeface="Times New Roman" charset="0"/>
                <a:ea typeface="Times New Roman" charset="0"/>
                <a:cs typeface="Times New Roman" charset="0"/>
              </a:rPr>
              <a:t>resultados deletérios à </a:t>
            </a:r>
            <a:r>
              <a:rPr lang="pt-BR" b="1" u="sng" dirty="0" smtClean="0">
                <a:solidFill>
                  <a:srgbClr val="FF0000"/>
                </a:solidFill>
                <a:latin typeface="Times New Roman" charset="0"/>
                <a:ea typeface="Times New Roman" charset="0"/>
                <a:cs typeface="Times New Roman" charset="0"/>
              </a:rPr>
              <a:t>concorrência e ao brasileiro</a:t>
            </a:r>
            <a:r>
              <a:rPr lang="pt-BR" dirty="0" smtClean="0">
                <a:solidFill>
                  <a:srgbClr val="FF0000"/>
                </a:solidFill>
                <a:latin typeface="Times New Roman" charset="0"/>
                <a:ea typeface="Times New Roman" charset="0"/>
                <a:cs typeface="Times New Roman" charset="0"/>
              </a:rPr>
              <a:t> </a:t>
            </a:r>
            <a:endParaRPr lang="pt-BR" dirty="0" smtClean="0">
              <a:solidFill>
                <a:srgbClr val="FF0000"/>
              </a:solidFill>
              <a:latin typeface="Times New Roman" charset="0"/>
              <a:ea typeface="Times New Roman" charset="0"/>
              <a:cs typeface="Times New Roman" charset="0"/>
            </a:endParaRPr>
          </a:p>
          <a:p>
            <a:pPr marL="0" indent="0" algn="ctr">
              <a:lnSpc>
                <a:spcPct val="120000"/>
              </a:lnSpc>
              <a:buNone/>
            </a:pPr>
            <a:endParaRPr lang="pt-BR" dirty="0">
              <a:latin typeface="Times New Roman" charset="0"/>
              <a:ea typeface="Times New Roman" charset="0"/>
              <a:cs typeface="Times New Roman" charset="0"/>
            </a:endParaRPr>
          </a:p>
          <a:p>
            <a:pPr marL="0" indent="0" algn="ctr">
              <a:lnSpc>
                <a:spcPct val="120000"/>
              </a:lnSpc>
              <a:buNone/>
            </a:pPr>
            <a:r>
              <a:rPr lang="pt-BR" b="1" u="sng" dirty="0" smtClean="0">
                <a:latin typeface="Times New Roman" charset="0"/>
                <a:ea typeface="Times New Roman" charset="0"/>
                <a:cs typeface="Times New Roman" charset="0"/>
              </a:rPr>
              <a:t>Enquanto </a:t>
            </a:r>
            <a:r>
              <a:rPr lang="pt-BR" b="1" u="sng" dirty="0">
                <a:latin typeface="Times New Roman" charset="0"/>
                <a:ea typeface="Times New Roman" charset="0"/>
                <a:cs typeface="Times New Roman" charset="0"/>
              </a:rPr>
              <a:t>uma reprovação hoje pode ser reapresentada amanhã, uma aprovação hoje pode trazer danos irreversíveis à dinâmica do </a:t>
            </a:r>
            <a:r>
              <a:rPr lang="pt-BR" b="1" u="sng" dirty="0" smtClean="0">
                <a:latin typeface="Times New Roman" charset="0"/>
                <a:ea typeface="Times New Roman" charset="0"/>
                <a:cs typeface="Times New Roman" charset="0"/>
              </a:rPr>
              <a:t>mercado</a:t>
            </a:r>
            <a:r>
              <a:rPr lang="pt-BR" dirty="0" smtClean="0">
                <a:latin typeface="Times New Roman" charset="0"/>
                <a:ea typeface="Times New Roman" charset="0"/>
                <a:cs typeface="Times New Roman" charset="0"/>
              </a:rPr>
              <a:t>.</a:t>
            </a:r>
            <a:endParaRPr lang="pt-B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0441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311" y="914400"/>
            <a:ext cx="11700386" cy="4788309"/>
          </a:xfrm>
          <a:solidFill>
            <a:schemeClr val="accent6">
              <a:lumMod val="40000"/>
              <a:lumOff val="60000"/>
            </a:schemeClr>
          </a:solidFill>
        </p:spPr>
        <p:txBody>
          <a:bodyPr>
            <a:noAutofit/>
          </a:bodyPr>
          <a:lstStyle/>
          <a:p>
            <a:r>
              <a:rPr lang="pt-BR" b="1" dirty="0" smtClean="0">
                <a:latin typeface="Times New Roman" charset="0"/>
                <a:ea typeface="Times New Roman" charset="0"/>
                <a:cs typeface="Times New Roman" charset="0"/>
              </a:rPr>
              <a:t>O Mercado Financeiro no CADE</a:t>
            </a:r>
            <a:br>
              <a:rPr lang="pt-BR" b="1" dirty="0" smtClean="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
            </a:r>
            <a:br>
              <a:rPr lang="pt-BR" b="1" dirty="0" smtClean="0">
                <a:latin typeface="Times New Roman" charset="0"/>
                <a:ea typeface="Times New Roman" charset="0"/>
                <a:cs typeface="Times New Roman" charset="0"/>
              </a:rPr>
            </a:br>
            <a:r>
              <a:rPr lang="pt-BR" b="1" dirty="0">
                <a:latin typeface="Times New Roman" charset="0"/>
                <a:ea typeface="Times New Roman" charset="0"/>
                <a:cs typeface="Times New Roman" charset="0"/>
              </a:rPr>
              <a:t/>
            </a:r>
            <a:br>
              <a:rPr lang="pt-BR" b="1" dirty="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Processos Administrativos</a:t>
            </a:r>
            <a:br>
              <a:rPr lang="pt-BR" b="1" dirty="0" smtClean="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Mercado de Cartão de Crédito</a:t>
            </a:r>
            <a:endParaRPr lang="pt-BR"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37393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98768-46BD-7E4E-A49B-129989F4DB55}" type="datetime1">
              <a:rPr lang="en-US" b="1" smtClean="0">
                <a:solidFill>
                  <a:schemeClr val="tx1"/>
                </a:solidFill>
              </a:rPr>
              <a:t>6/5/18</a:t>
            </a:fld>
            <a:endParaRPr lang="en-US" b="1" dirty="0">
              <a:solidFill>
                <a:schemeClr val="tx1"/>
              </a:solidFill>
            </a:endParaRPr>
          </a:p>
        </p:txBody>
      </p:sp>
      <p:sp>
        <p:nvSpPr>
          <p:cNvPr id="3" name="Footer Placeholder 2"/>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4" name="Slide Number Placeholder 3"/>
          <p:cNvSpPr>
            <a:spLocks noGrp="1"/>
          </p:cNvSpPr>
          <p:nvPr>
            <p:ph type="sldNum" sz="quarter" idx="12"/>
          </p:nvPr>
        </p:nvSpPr>
        <p:spPr/>
        <p:txBody>
          <a:bodyPr/>
          <a:lstStyle/>
          <a:p>
            <a:fld id="{E8615618-78FB-D64E-B936-C16EAFD9A2A0}" type="slidenum">
              <a:rPr lang="en-US" b="1" smtClean="0">
                <a:solidFill>
                  <a:schemeClr val="tx1"/>
                </a:solidFill>
              </a:rPr>
              <a:t>25</a:t>
            </a:fld>
            <a:endParaRPr lang="en-US" b="1">
              <a:solidFill>
                <a:schemeClr val="tx1"/>
              </a:solidFill>
            </a:endParaRPr>
          </a:p>
        </p:txBody>
      </p:sp>
      <p:pic>
        <p:nvPicPr>
          <p:cNvPr id="5" name="Picture 4"/>
          <p:cNvPicPr>
            <a:picLocks noChangeAspect="1"/>
          </p:cNvPicPr>
          <p:nvPr/>
        </p:nvPicPr>
        <p:blipFill>
          <a:blip r:embed="rId2"/>
          <a:stretch>
            <a:fillRect/>
          </a:stretch>
        </p:blipFill>
        <p:spPr>
          <a:xfrm>
            <a:off x="1496647" y="2782532"/>
            <a:ext cx="9348334" cy="3858312"/>
          </a:xfrm>
          <a:prstGeom prst="rect">
            <a:avLst/>
          </a:prstGeom>
        </p:spPr>
      </p:pic>
      <p:sp>
        <p:nvSpPr>
          <p:cNvPr id="6" name="Oval 5"/>
          <p:cNvSpPr/>
          <p:nvPr/>
        </p:nvSpPr>
        <p:spPr>
          <a:xfrm>
            <a:off x="8858865" y="4159048"/>
            <a:ext cx="924232" cy="4916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p:cNvSpPr txBox="1">
            <a:spLocks/>
          </p:cNvSpPr>
          <p:nvPr/>
        </p:nvSpPr>
        <p:spPr>
          <a:xfrm>
            <a:off x="0" y="121422"/>
            <a:ext cx="12191999" cy="2331936"/>
          </a:xfrm>
          <a:prstGeom prst="rect">
            <a:avLst/>
          </a:prstGeom>
          <a:solidFill>
            <a:schemeClr val="accent6">
              <a:lumMod val="40000"/>
              <a:lumOff val="60000"/>
            </a:schemeClr>
          </a:solidFill>
          <a:ln>
            <a:solidFill>
              <a:schemeClr val="accent6">
                <a:lumMod val="60000"/>
                <a:lumOff val="40000"/>
              </a:schemeClr>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dirty="0" smtClean="0">
                <a:latin typeface="Times New Roman" charset="0"/>
                <a:ea typeface="Times New Roman" charset="0"/>
                <a:cs typeface="Times New Roman" charset="0"/>
              </a:rPr>
              <a:t>Ainda que a preferência no Brasil seja pelo </a:t>
            </a:r>
            <a:r>
              <a:rPr lang="pt-BR" sz="2800" b="1" dirty="0" smtClean="0">
                <a:solidFill>
                  <a:srgbClr val="FF0000"/>
                </a:solidFill>
                <a:latin typeface="Times New Roman" charset="0"/>
                <a:ea typeface="Times New Roman" charset="0"/>
                <a:cs typeface="Times New Roman" charset="0"/>
              </a:rPr>
              <a:t>uso do dinheiro</a:t>
            </a:r>
            <a:r>
              <a:rPr lang="pt-BR" sz="2800" b="1" dirty="0" smtClean="0">
                <a:latin typeface="Times New Roman" charset="0"/>
                <a:ea typeface="Times New Roman" charset="0"/>
                <a:cs typeface="Times New Roman" charset="0"/>
              </a:rPr>
              <a:t>, houve um </a:t>
            </a:r>
            <a:r>
              <a:rPr lang="pt-BR" sz="2800" b="1" dirty="0" smtClean="0">
                <a:solidFill>
                  <a:srgbClr val="FF0000"/>
                </a:solidFill>
                <a:latin typeface="Times New Roman" charset="0"/>
                <a:ea typeface="Times New Roman" charset="0"/>
                <a:cs typeface="Times New Roman" charset="0"/>
              </a:rPr>
              <a:t>aumento expressivo </a:t>
            </a:r>
            <a:r>
              <a:rPr lang="pt-BR" sz="2800" b="1" dirty="0" smtClean="0">
                <a:solidFill>
                  <a:srgbClr val="FF0000"/>
                </a:solidFill>
                <a:latin typeface="Times New Roman" charset="0"/>
                <a:ea typeface="Times New Roman" charset="0"/>
                <a:cs typeface="Times New Roman" charset="0"/>
              </a:rPr>
              <a:t>do uso dos cartões</a:t>
            </a:r>
            <a:endParaRPr lang="pt-BR" sz="2800" b="1" dirty="0" smtClean="0">
              <a:latin typeface="Times New Roman" charset="0"/>
              <a:ea typeface="Times New Roman" charset="0"/>
              <a:cs typeface="Times New Roman" charset="0"/>
            </a:endParaRPr>
          </a:p>
          <a:p>
            <a:pPr algn="ctr"/>
            <a:endParaRPr lang="pt-BR" sz="1000" b="1" dirty="0" smtClean="0">
              <a:latin typeface="Times New Roman" charset="0"/>
              <a:ea typeface="Times New Roman" charset="0"/>
              <a:cs typeface="Times New Roman" charset="0"/>
            </a:endParaRPr>
          </a:p>
          <a:p>
            <a:pPr algn="ctr"/>
            <a:endParaRPr lang="pt-BR" sz="1050" b="1" dirty="0" smtClean="0">
              <a:latin typeface="Times New Roman" charset="0"/>
              <a:ea typeface="Times New Roman" charset="0"/>
              <a:cs typeface="Times New Roman" charset="0"/>
            </a:endParaRPr>
          </a:p>
          <a:p>
            <a:pPr algn="ctr"/>
            <a:r>
              <a:rPr lang="pt-BR" sz="2800" b="1" dirty="0" smtClean="0">
                <a:latin typeface="Times New Roman" charset="0"/>
                <a:ea typeface="Times New Roman" charset="0"/>
                <a:cs typeface="Times New Roman" charset="0"/>
              </a:rPr>
              <a:t>A ”</a:t>
            </a:r>
            <a:r>
              <a:rPr lang="pt-BR" sz="2800" b="1" dirty="0" err="1" smtClean="0">
                <a:latin typeface="Times New Roman" charset="0"/>
                <a:ea typeface="Times New Roman" charset="0"/>
                <a:cs typeface="Times New Roman" charset="0"/>
              </a:rPr>
              <a:t>Plastificação</a:t>
            </a:r>
            <a:r>
              <a:rPr lang="pt-BR" sz="2800" b="1" dirty="0" smtClean="0">
                <a:latin typeface="Times New Roman" charset="0"/>
                <a:ea typeface="Times New Roman" charset="0"/>
                <a:cs typeface="Times New Roman" charset="0"/>
              </a:rPr>
              <a:t>” é boa, </a:t>
            </a:r>
            <a:r>
              <a:rPr lang="pt-BR" sz="2800" b="1" dirty="0" smtClean="0">
                <a:latin typeface="Times New Roman" charset="0"/>
                <a:ea typeface="Times New Roman" charset="0"/>
                <a:cs typeface="Times New Roman" charset="0"/>
              </a:rPr>
              <a:t>pois </a:t>
            </a:r>
            <a:r>
              <a:rPr lang="pt-BR" sz="2800" b="1" dirty="0" smtClean="0">
                <a:latin typeface="Times New Roman" charset="0"/>
                <a:ea typeface="Times New Roman" charset="0"/>
                <a:cs typeface="Times New Roman" charset="0"/>
              </a:rPr>
              <a:t>dificulta atos </a:t>
            </a:r>
            <a:r>
              <a:rPr lang="pt-BR" sz="2800" b="1" dirty="0" smtClean="0">
                <a:latin typeface="Times New Roman" charset="0"/>
                <a:ea typeface="Times New Roman" charset="0"/>
                <a:cs typeface="Times New Roman" charset="0"/>
              </a:rPr>
              <a:t>ilícitos no </a:t>
            </a:r>
            <a:r>
              <a:rPr lang="pt-BR" sz="2800" b="1" dirty="0" smtClean="0">
                <a:latin typeface="Times New Roman" charset="0"/>
                <a:ea typeface="Times New Roman" charset="0"/>
                <a:cs typeface="Times New Roman" charset="0"/>
              </a:rPr>
              <a:t>SFN</a:t>
            </a:r>
            <a:endParaRPr lang="pt-BR" sz="2800" b="1" dirty="0">
              <a:latin typeface="Times New Roman" charset="0"/>
              <a:ea typeface="Times New Roman" charset="0"/>
              <a:cs typeface="Times New Roman" charset="0"/>
            </a:endParaRPr>
          </a:p>
          <a:p>
            <a:pPr algn="ctr"/>
            <a:r>
              <a:rPr lang="pt-BR" sz="2800" b="1" dirty="0" smtClean="0">
                <a:latin typeface="Times New Roman" charset="0"/>
                <a:ea typeface="Times New Roman" charset="0"/>
                <a:cs typeface="Times New Roman" charset="0"/>
              </a:rPr>
              <a:t> </a:t>
            </a:r>
            <a:r>
              <a:rPr lang="pt-BR" sz="2800" b="1" dirty="0" smtClean="0">
                <a:latin typeface="Times New Roman" charset="0"/>
                <a:ea typeface="Times New Roman" charset="0"/>
                <a:cs typeface="Times New Roman" charset="0"/>
              </a:rPr>
              <a:t>O problema é que </a:t>
            </a:r>
            <a:r>
              <a:rPr lang="pt-BR" sz="2800" b="1" dirty="0" smtClean="0">
                <a:solidFill>
                  <a:srgbClr val="FF0000"/>
                </a:solidFill>
                <a:latin typeface="Times New Roman" charset="0"/>
                <a:ea typeface="Times New Roman" charset="0"/>
                <a:cs typeface="Times New Roman" charset="0"/>
              </a:rPr>
              <a:t>fortalece </a:t>
            </a:r>
            <a:r>
              <a:rPr lang="pt-BR" sz="2800" b="1" dirty="0" smtClean="0">
                <a:solidFill>
                  <a:srgbClr val="FF0000"/>
                </a:solidFill>
                <a:latin typeface="Times New Roman" charset="0"/>
                <a:ea typeface="Times New Roman" charset="0"/>
                <a:cs typeface="Times New Roman" charset="0"/>
              </a:rPr>
              <a:t>o poder de mercado dos </a:t>
            </a:r>
            <a:r>
              <a:rPr lang="pt-BR" sz="2800" b="1" dirty="0" smtClean="0">
                <a:solidFill>
                  <a:srgbClr val="FF0000"/>
                </a:solidFill>
                <a:latin typeface="Times New Roman" charset="0"/>
                <a:ea typeface="Times New Roman" charset="0"/>
                <a:cs typeface="Times New Roman" charset="0"/>
              </a:rPr>
              <a:t>bancos</a:t>
            </a:r>
            <a:endParaRPr lang="pt-BR" sz="2800" b="1" dirty="0" smtClean="0">
              <a:latin typeface="Times New Roman" charset="0"/>
              <a:ea typeface="Times New Roman" charset="0"/>
              <a:cs typeface="Times New Roman" charset="0"/>
            </a:endParaRPr>
          </a:p>
          <a:p>
            <a:pPr algn="ctr"/>
            <a:r>
              <a:rPr lang="pt-BR" sz="2800" b="1" dirty="0" smtClean="0">
                <a:latin typeface="Times New Roman" charset="0"/>
                <a:ea typeface="Times New Roman" charset="0"/>
                <a:cs typeface="Times New Roman" charset="0"/>
              </a:rPr>
              <a:t>Neste sentido, a </a:t>
            </a:r>
            <a:r>
              <a:rPr lang="pt-BR" sz="2800" b="1" dirty="0" smtClean="0">
                <a:solidFill>
                  <a:srgbClr val="FF0000"/>
                </a:solidFill>
                <a:latin typeface="Times New Roman" charset="0"/>
                <a:ea typeface="Times New Roman" charset="0"/>
                <a:cs typeface="Times New Roman" charset="0"/>
              </a:rPr>
              <a:t>regulação do BCB </a:t>
            </a:r>
            <a:r>
              <a:rPr lang="pt-BR" sz="2800" b="1" dirty="0" smtClean="0">
                <a:latin typeface="Times New Roman" charset="0"/>
                <a:ea typeface="Times New Roman" charset="0"/>
                <a:cs typeface="Times New Roman" charset="0"/>
              </a:rPr>
              <a:t>se torna imprescindível</a:t>
            </a:r>
            <a:endParaRPr lang="pt-BR" sz="2800" i="1" dirty="0">
              <a:solidFill>
                <a:srgbClr val="FF0000"/>
              </a:solidFill>
              <a:latin typeface="Times New Roman" charset="0"/>
              <a:ea typeface="Times New Roman" charset="0"/>
              <a:cs typeface="Times New Roman" charset="0"/>
            </a:endParaRPr>
          </a:p>
        </p:txBody>
      </p:sp>
      <p:sp>
        <p:nvSpPr>
          <p:cNvPr id="8" name="Oval 7"/>
          <p:cNvSpPr/>
          <p:nvPr/>
        </p:nvSpPr>
        <p:spPr>
          <a:xfrm>
            <a:off x="9844977" y="3792267"/>
            <a:ext cx="924232" cy="4916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685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735F8-ABBC-7F4B-BEE1-E21352E34F98}" type="datetime1">
              <a:rPr lang="en-US" b="1" smtClean="0">
                <a:solidFill>
                  <a:schemeClr val="tx1"/>
                </a:solidFill>
              </a:rPr>
              <a:t>6/5/18</a:t>
            </a:fld>
            <a:endParaRPr lang="en-US" b="1">
              <a:solidFill>
                <a:schemeClr val="tx1"/>
              </a:solidFill>
            </a:endParaRPr>
          </a:p>
        </p:txBody>
      </p:sp>
      <p:sp>
        <p:nvSpPr>
          <p:cNvPr id="3" name="Footer Placeholder 2"/>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4" name="Slide Number Placeholder 3"/>
          <p:cNvSpPr>
            <a:spLocks noGrp="1"/>
          </p:cNvSpPr>
          <p:nvPr>
            <p:ph type="sldNum" sz="quarter" idx="12"/>
          </p:nvPr>
        </p:nvSpPr>
        <p:spPr/>
        <p:txBody>
          <a:bodyPr/>
          <a:lstStyle/>
          <a:p>
            <a:fld id="{E8615618-78FB-D64E-B936-C16EAFD9A2A0}" type="slidenum">
              <a:rPr lang="en-US" b="1" smtClean="0">
                <a:solidFill>
                  <a:schemeClr val="tx1"/>
                </a:solidFill>
              </a:rPr>
              <a:t>26</a:t>
            </a:fld>
            <a:endParaRPr lang="en-US" b="1">
              <a:solidFill>
                <a:schemeClr val="tx1"/>
              </a:solidFill>
            </a:endParaRPr>
          </a:p>
        </p:txBody>
      </p:sp>
      <p:pic>
        <p:nvPicPr>
          <p:cNvPr id="5" name="Picture 4"/>
          <p:cNvPicPr>
            <a:picLocks noChangeAspect="1"/>
          </p:cNvPicPr>
          <p:nvPr/>
        </p:nvPicPr>
        <p:blipFill>
          <a:blip r:embed="rId2"/>
          <a:stretch>
            <a:fillRect/>
          </a:stretch>
        </p:blipFill>
        <p:spPr>
          <a:xfrm>
            <a:off x="42533" y="829332"/>
            <a:ext cx="12192000" cy="5207989"/>
          </a:xfrm>
          <a:prstGeom prst="rect">
            <a:avLst/>
          </a:prstGeom>
          <a:solidFill>
            <a:schemeClr val="accent5">
              <a:lumMod val="20000"/>
              <a:lumOff val="80000"/>
            </a:schemeClr>
          </a:solidFill>
        </p:spPr>
      </p:pic>
      <p:sp>
        <p:nvSpPr>
          <p:cNvPr id="6" name="TextBox 5"/>
          <p:cNvSpPr txBox="1"/>
          <p:nvPr/>
        </p:nvSpPr>
        <p:spPr>
          <a:xfrm>
            <a:off x="838200" y="63251"/>
            <a:ext cx="10650551" cy="861774"/>
          </a:xfrm>
          <a:prstGeom prst="rect">
            <a:avLst/>
          </a:prstGeom>
          <a:solidFill>
            <a:schemeClr val="accent6">
              <a:lumMod val="40000"/>
              <a:lumOff val="60000"/>
            </a:schemeClr>
          </a:solidFill>
        </p:spPr>
        <p:txBody>
          <a:bodyPr wrap="square" rtlCol="0">
            <a:spAutoFit/>
          </a:bodyPr>
          <a:lstStyle/>
          <a:p>
            <a:r>
              <a:rPr lang="pt-BR" sz="2500" dirty="0" smtClean="0">
                <a:latin typeface="Times New Roman" charset="0"/>
                <a:ea typeface="Times New Roman" charset="0"/>
                <a:cs typeface="Times New Roman" charset="0"/>
              </a:rPr>
              <a:t>AC Bradesco / HSBC – um dos mercados problemáticos é o de cartão de crédito, corroborando o aumento do poder </a:t>
            </a:r>
            <a:r>
              <a:rPr lang="pt-BR" sz="2500" dirty="0" err="1" smtClean="0">
                <a:latin typeface="Times New Roman" charset="0"/>
                <a:ea typeface="Times New Roman" charset="0"/>
                <a:cs typeface="Times New Roman" charset="0"/>
              </a:rPr>
              <a:t>conglomeral</a:t>
            </a:r>
            <a:r>
              <a:rPr lang="pt-BR" sz="2500" dirty="0" smtClean="0">
                <a:latin typeface="Times New Roman" charset="0"/>
                <a:ea typeface="Times New Roman" charset="0"/>
                <a:cs typeface="Times New Roman" charset="0"/>
              </a:rPr>
              <a:t>, além do horizontal</a:t>
            </a:r>
            <a:endParaRPr lang="pt-BR" sz="2500" dirty="0">
              <a:latin typeface="Times New Roman" charset="0"/>
              <a:ea typeface="Times New Roman" charset="0"/>
              <a:cs typeface="Times New Roman" charset="0"/>
            </a:endParaRPr>
          </a:p>
        </p:txBody>
      </p:sp>
      <p:cxnSp>
        <p:nvCxnSpPr>
          <p:cNvPr id="8" name="Straight Arrow Connector 7"/>
          <p:cNvCxnSpPr>
            <a:stCxn id="5" idx="0"/>
          </p:cNvCxnSpPr>
          <p:nvPr/>
        </p:nvCxnSpPr>
        <p:spPr>
          <a:xfrm flipH="1">
            <a:off x="2611073" y="829332"/>
            <a:ext cx="3527460" cy="17071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75586" y="1911659"/>
            <a:ext cx="6434898" cy="1200329"/>
          </a:xfrm>
          <a:prstGeom prst="rect">
            <a:avLst/>
          </a:prstGeom>
          <a:solidFill>
            <a:schemeClr val="accent5">
              <a:lumMod val="20000"/>
              <a:lumOff val="80000"/>
            </a:schemeClr>
          </a:solidFill>
        </p:spPr>
        <p:txBody>
          <a:bodyPr wrap="square" rtlCol="0">
            <a:spAutoFit/>
          </a:bodyPr>
          <a:lstStyle/>
          <a:p>
            <a:pPr algn="ctr"/>
            <a:r>
              <a:rPr lang="pt-BR" sz="2400" b="1" dirty="0" smtClean="0">
                <a:latin typeface="Times" charset="0"/>
                <a:ea typeface="Times" charset="0"/>
                <a:cs typeface="Times" charset="0"/>
              </a:rPr>
              <a:t>O poder de mercado do Bradesco aumenta quando a sua credenciadora </a:t>
            </a:r>
            <a:r>
              <a:rPr lang="pt-BR" sz="2400" b="1" dirty="0" err="1" smtClean="0">
                <a:latin typeface="Times" charset="0"/>
                <a:ea typeface="Times" charset="0"/>
                <a:cs typeface="Times" charset="0"/>
              </a:rPr>
              <a:t>Cielo</a:t>
            </a:r>
            <a:r>
              <a:rPr lang="pt-BR" sz="2400" b="1" dirty="0" smtClean="0">
                <a:latin typeface="Times" charset="0"/>
                <a:ea typeface="Times" charset="0"/>
                <a:cs typeface="Times" charset="0"/>
              </a:rPr>
              <a:t> e/ou a sua bandeira Elo ganham mercado </a:t>
            </a:r>
            <a:endParaRPr lang="pt-BR" sz="2400" b="1" dirty="0">
              <a:latin typeface="Times" charset="0"/>
              <a:ea typeface="Times" charset="0"/>
              <a:cs typeface="Times" charset="0"/>
            </a:endParaRPr>
          </a:p>
        </p:txBody>
      </p:sp>
      <p:sp>
        <p:nvSpPr>
          <p:cNvPr id="9" name="TextBox 8"/>
          <p:cNvSpPr txBox="1"/>
          <p:nvPr/>
        </p:nvSpPr>
        <p:spPr>
          <a:xfrm>
            <a:off x="5675585" y="3212870"/>
            <a:ext cx="6434899" cy="1569660"/>
          </a:xfrm>
          <a:prstGeom prst="rect">
            <a:avLst/>
          </a:prstGeom>
          <a:solidFill>
            <a:schemeClr val="accent5">
              <a:lumMod val="20000"/>
              <a:lumOff val="80000"/>
            </a:schemeClr>
          </a:solidFill>
        </p:spPr>
        <p:txBody>
          <a:bodyPr wrap="square" rtlCol="0">
            <a:spAutoFit/>
          </a:bodyPr>
          <a:lstStyle/>
          <a:p>
            <a:pPr algn="ctr"/>
            <a:r>
              <a:rPr lang="pt-BR" sz="2400" b="1" dirty="0" smtClean="0">
                <a:latin typeface="Times" charset="0"/>
                <a:ea typeface="Times" charset="0"/>
                <a:cs typeface="Times" charset="0"/>
              </a:rPr>
              <a:t>Neste sentido, foi </a:t>
            </a:r>
            <a:r>
              <a:rPr lang="pt-BR" sz="2400" b="1" dirty="0" smtClean="0">
                <a:latin typeface="Times" charset="0"/>
                <a:ea typeface="Times" charset="0"/>
                <a:cs typeface="Times" charset="0"/>
              </a:rPr>
              <a:t>questionável </a:t>
            </a:r>
            <a:r>
              <a:rPr lang="pt-BR" sz="2400" b="1" dirty="0" smtClean="0">
                <a:latin typeface="Times" charset="0"/>
                <a:ea typeface="Times" charset="0"/>
                <a:cs typeface="Times" charset="0"/>
              </a:rPr>
              <a:t>a aprovação pelo Cade da </a:t>
            </a:r>
            <a:r>
              <a:rPr lang="pt-BR" sz="2400" b="1" dirty="0" smtClean="0">
                <a:solidFill>
                  <a:srgbClr val="FF0000"/>
                </a:solidFill>
                <a:latin typeface="Times" charset="0"/>
                <a:ea typeface="Times" charset="0"/>
                <a:cs typeface="Times" charset="0"/>
              </a:rPr>
              <a:t>JV </a:t>
            </a:r>
            <a:r>
              <a:rPr lang="pt-BR" sz="2400" b="1" dirty="0" smtClean="0">
                <a:solidFill>
                  <a:srgbClr val="FF0000"/>
                </a:solidFill>
                <a:latin typeface="Times" charset="0"/>
                <a:ea typeface="Times" charset="0"/>
                <a:cs typeface="Times" charset="0"/>
              </a:rPr>
              <a:t>Itaú/Mastercard</a:t>
            </a:r>
            <a:r>
              <a:rPr lang="pt-BR" sz="2400" b="1" dirty="0" smtClean="0">
                <a:latin typeface="Times" charset="0"/>
                <a:ea typeface="Times" charset="0"/>
                <a:cs typeface="Times" charset="0"/>
              </a:rPr>
              <a:t>.</a:t>
            </a:r>
          </a:p>
          <a:p>
            <a:pPr algn="ctr"/>
            <a:endParaRPr lang="pt-BR" sz="2400" b="1" dirty="0">
              <a:latin typeface="Times" charset="0"/>
              <a:ea typeface="Times" charset="0"/>
              <a:cs typeface="Times" charset="0"/>
            </a:endParaRPr>
          </a:p>
          <a:p>
            <a:pPr algn="ctr"/>
            <a:r>
              <a:rPr lang="pt-BR" sz="2400" b="1" dirty="0" smtClean="0">
                <a:latin typeface="Times" charset="0"/>
                <a:ea typeface="Times" charset="0"/>
                <a:cs typeface="Times" charset="0"/>
              </a:rPr>
              <a:t>Cade </a:t>
            </a:r>
            <a:r>
              <a:rPr lang="pt-BR" sz="2400" b="1" dirty="0" smtClean="0">
                <a:latin typeface="Times" charset="0"/>
                <a:ea typeface="Times" charset="0"/>
                <a:cs typeface="Times" charset="0"/>
              </a:rPr>
              <a:t>tinha que ter reprovado!</a:t>
            </a:r>
            <a:endParaRPr lang="pt-BR" sz="2400" b="1" dirty="0">
              <a:latin typeface="Times" charset="0"/>
              <a:ea typeface="Times" charset="0"/>
              <a:cs typeface="Times" charset="0"/>
            </a:endParaRPr>
          </a:p>
        </p:txBody>
      </p:sp>
      <p:cxnSp>
        <p:nvCxnSpPr>
          <p:cNvPr id="10" name="Straight Arrow Connector 9"/>
          <p:cNvCxnSpPr/>
          <p:nvPr/>
        </p:nvCxnSpPr>
        <p:spPr>
          <a:xfrm>
            <a:off x="2583714" y="2604975"/>
            <a:ext cx="3187566" cy="425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972" y="4822762"/>
            <a:ext cx="12036056" cy="2000548"/>
          </a:xfrm>
          <a:prstGeom prst="rect">
            <a:avLst/>
          </a:prstGeom>
          <a:solidFill>
            <a:schemeClr val="accent5">
              <a:lumMod val="20000"/>
              <a:lumOff val="80000"/>
            </a:schemeClr>
          </a:solidFill>
        </p:spPr>
        <p:txBody>
          <a:bodyPr wrap="square" rtlCol="0">
            <a:spAutoFit/>
          </a:bodyPr>
          <a:lstStyle/>
          <a:p>
            <a:pPr algn="ctr"/>
            <a:r>
              <a:rPr lang="pt-BR" sz="2400" b="1" dirty="0" smtClean="0">
                <a:latin typeface="Times" charset="0"/>
                <a:ea typeface="Times" charset="0"/>
                <a:cs typeface="Times" charset="0"/>
              </a:rPr>
              <a:t>Ademais, tem o caso </a:t>
            </a:r>
            <a:r>
              <a:rPr lang="pt-BR" sz="2400" b="1" dirty="0" smtClean="0">
                <a:solidFill>
                  <a:srgbClr val="FF0000"/>
                </a:solidFill>
                <a:latin typeface="Times" charset="0"/>
                <a:ea typeface="Times" charset="0"/>
                <a:cs typeface="Times" charset="0"/>
              </a:rPr>
              <a:t>GIG (JV BIRÔ DE CRÉDITO)</a:t>
            </a:r>
            <a:r>
              <a:rPr lang="pt-BR" sz="2400" b="1" dirty="0" smtClean="0">
                <a:latin typeface="Times" charset="0"/>
                <a:ea typeface="Times" charset="0"/>
                <a:cs typeface="Times" charset="0"/>
              </a:rPr>
              <a:t>. </a:t>
            </a:r>
            <a:r>
              <a:rPr lang="pt-BR" sz="2400" b="1" u="sng" dirty="0" smtClean="0">
                <a:latin typeface="Times" charset="0"/>
                <a:ea typeface="Times" charset="0"/>
                <a:cs typeface="Times" charset="0"/>
              </a:rPr>
              <a:t>Potencial lesivo gravíssimo</a:t>
            </a:r>
            <a:r>
              <a:rPr lang="pt-BR" sz="2400" b="1" dirty="0" smtClean="0">
                <a:latin typeface="Times" charset="0"/>
                <a:ea typeface="Times" charset="0"/>
                <a:cs typeface="Times" charset="0"/>
              </a:rPr>
              <a:t>: trata-se de uma </a:t>
            </a:r>
            <a:r>
              <a:rPr lang="pt-BR" sz="2400" b="1" dirty="0" smtClean="0">
                <a:solidFill>
                  <a:srgbClr val="FF0000"/>
                </a:solidFill>
                <a:latin typeface="Times" charset="0"/>
                <a:ea typeface="Times" charset="0"/>
                <a:cs typeface="Times" charset="0"/>
              </a:rPr>
              <a:t>verticalização</a:t>
            </a:r>
            <a:r>
              <a:rPr lang="pt-BR" sz="2400" b="1" dirty="0" smtClean="0">
                <a:latin typeface="Times" charset="0"/>
                <a:ea typeface="Times" charset="0"/>
                <a:cs typeface="Times" charset="0"/>
              </a:rPr>
              <a:t> (nota + crédito) e de uma </a:t>
            </a:r>
            <a:r>
              <a:rPr lang="pt-BR" sz="2400" b="1" dirty="0" smtClean="0">
                <a:solidFill>
                  <a:srgbClr val="FF0000"/>
                </a:solidFill>
                <a:latin typeface="Times" charset="0"/>
                <a:ea typeface="Times" charset="0"/>
                <a:cs typeface="Times" charset="0"/>
              </a:rPr>
              <a:t>conglomeração</a:t>
            </a:r>
            <a:r>
              <a:rPr lang="pt-BR" sz="2400" b="1" dirty="0" smtClean="0">
                <a:latin typeface="Times" charset="0"/>
                <a:ea typeface="Times" charset="0"/>
                <a:cs typeface="Times" charset="0"/>
              </a:rPr>
              <a:t>, com potencialidade de exclusão de players no mercado de birô (Serasa, SPC, Boavista) e domínio dos dados de todos os brasileiros pelos 5 maiores bancos.</a:t>
            </a:r>
          </a:p>
          <a:p>
            <a:pPr algn="ctr"/>
            <a:r>
              <a:rPr lang="pt-BR" sz="2800" b="1" dirty="0" smtClean="0">
                <a:latin typeface="Times" charset="0"/>
                <a:ea typeface="Times" charset="0"/>
                <a:cs typeface="Times" charset="0"/>
              </a:rPr>
              <a:t>Além disso põe os benefícios da proposta PL441 (CP) em risco?</a:t>
            </a:r>
          </a:p>
        </p:txBody>
      </p:sp>
    </p:spTree>
    <p:extLst>
      <p:ext uri="{BB962C8B-B14F-4D97-AF65-F5344CB8AC3E}">
        <p14:creationId xmlns:p14="http://schemas.microsoft.com/office/powerpoint/2010/main" val="4163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27</a:t>
            </a:fld>
            <a:endParaRPr lang="en-US" b="1">
              <a:solidFill>
                <a:schemeClr val="tx1"/>
              </a:solidFill>
            </a:endParaRPr>
          </a:p>
        </p:txBody>
      </p:sp>
      <p:sp>
        <p:nvSpPr>
          <p:cNvPr id="7" name="Content Placeholder 2"/>
          <p:cNvSpPr txBox="1">
            <a:spLocks/>
          </p:cNvSpPr>
          <p:nvPr/>
        </p:nvSpPr>
        <p:spPr>
          <a:xfrm>
            <a:off x="0" y="593150"/>
            <a:ext cx="12192000" cy="61283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pt-BR" sz="1800" b="1" u="sng" dirty="0" smtClean="0">
                <a:solidFill>
                  <a:srgbClr val="FF0000"/>
                </a:solidFill>
                <a:latin typeface="Times New Roman" charset="0"/>
                <a:ea typeface="Times New Roman" charset="0"/>
                <a:cs typeface="Times New Roman" charset="0"/>
              </a:rPr>
              <a:t>2008</a:t>
            </a:r>
            <a:r>
              <a:rPr lang="pt-BR" sz="1800" dirty="0" smtClean="0">
                <a:latin typeface="Times New Roman" charset="0"/>
                <a:ea typeface="Times New Roman" charset="0"/>
                <a:cs typeface="Times New Roman" charset="0"/>
              </a:rPr>
              <a:t> existia duopólio nas bandeiras/credenciadoras. Havia uma </a:t>
            </a:r>
            <a:r>
              <a:rPr lang="pt-BR" sz="1800" u="sng" dirty="0" smtClean="0">
                <a:latin typeface="Times New Roman" charset="0"/>
                <a:ea typeface="Times New Roman" charset="0"/>
                <a:cs typeface="Times New Roman" charset="0"/>
              </a:rPr>
              <a:t>verticalização quase total</a:t>
            </a:r>
            <a:r>
              <a:rPr lang="pt-BR" sz="1800" dirty="0" smtClean="0">
                <a:latin typeface="Times New Roman" charset="0"/>
                <a:ea typeface="Times New Roman" charset="0"/>
                <a:cs typeface="Times New Roman" charset="0"/>
              </a:rPr>
              <a:t>, sendo que as </a:t>
            </a:r>
            <a:r>
              <a:rPr lang="pt-BR" sz="1800" u="sng" dirty="0" smtClean="0">
                <a:latin typeface="Times New Roman" charset="0"/>
                <a:ea typeface="Times New Roman" charset="0"/>
                <a:cs typeface="Times New Roman" charset="0"/>
              </a:rPr>
              <a:t>2 credenciadoras estavam atreladas aos 4 maiores bancos (Itaú, Bradesco, BB e </a:t>
            </a:r>
            <a:r>
              <a:rPr lang="pt-BR" sz="1800" u="sng" dirty="0" err="1" smtClean="0">
                <a:latin typeface="Times New Roman" charset="0"/>
                <a:ea typeface="Times New Roman" charset="0"/>
                <a:cs typeface="Times New Roman" charset="0"/>
              </a:rPr>
              <a:t>Cx</a:t>
            </a:r>
            <a:r>
              <a:rPr lang="pt-BR" sz="1800" u="sng" dirty="0" smtClean="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 mas, por </a:t>
            </a:r>
            <a:r>
              <a:rPr lang="pt-BR" sz="1800" dirty="0" err="1" smtClean="0">
                <a:latin typeface="Times New Roman" charset="0"/>
                <a:ea typeface="Times New Roman" charset="0"/>
                <a:cs typeface="Times New Roman" charset="0"/>
              </a:rPr>
              <a:t>regul</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e</a:t>
            </a:r>
            <a:r>
              <a:rPr lang="pt-BR" sz="1800" dirty="0" smtClean="0">
                <a:latin typeface="Times New Roman" charset="0"/>
                <a:ea typeface="Times New Roman" charset="0"/>
                <a:cs typeface="Times New Roman" charset="0"/>
              </a:rPr>
              <a:t>las tinham que ter vínculo com 1 banco.</a:t>
            </a:r>
          </a:p>
          <a:p>
            <a:pPr lvl="1">
              <a:lnSpc>
                <a:spcPct val="100000"/>
              </a:lnSpc>
            </a:pPr>
            <a:r>
              <a:rPr lang="pt-BR" sz="1800" u="sng" dirty="0" smtClean="0">
                <a:latin typeface="Times New Roman" charset="0"/>
                <a:ea typeface="Times New Roman" charset="0"/>
                <a:cs typeface="Times New Roman" charset="0"/>
                <a:sym typeface="Wingdings"/>
              </a:rPr>
              <a:t>Credenciadora </a:t>
            </a:r>
            <a:r>
              <a:rPr lang="pt-BR" sz="1800" b="1" u="sng" dirty="0" smtClean="0">
                <a:latin typeface="Times New Roman" charset="0"/>
                <a:ea typeface="Times New Roman" charset="0"/>
                <a:cs typeface="Times New Roman" charset="0"/>
                <a:sym typeface="Wingdings"/>
              </a:rPr>
              <a:t>Visanet/Bradesco</a:t>
            </a:r>
            <a:r>
              <a:rPr lang="pt-BR" sz="1800" u="sng" dirty="0" smtClean="0">
                <a:latin typeface="Times New Roman" charset="0"/>
                <a:ea typeface="Times New Roman" charset="0"/>
                <a:cs typeface="Times New Roman" charset="0"/>
                <a:sym typeface="Wingdings"/>
              </a:rPr>
              <a:t> (depois </a:t>
            </a:r>
            <a:r>
              <a:rPr lang="pt-BR" sz="1800" u="sng" dirty="0" err="1" smtClean="0">
                <a:latin typeface="Times New Roman" charset="0"/>
                <a:ea typeface="Times New Roman" charset="0"/>
                <a:cs typeface="Times New Roman" charset="0"/>
                <a:sym typeface="Wingdings"/>
              </a:rPr>
              <a:t>Cielo</a:t>
            </a:r>
            <a:r>
              <a:rPr lang="pt-BR" sz="1800" u="sng" dirty="0" smtClean="0">
                <a:latin typeface="Times New Roman" charset="0"/>
                <a:ea typeface="Times New Roman" charset="0"/>
                <a:cs typeface="Times New Roman" charset="0"/>
                <a:sym typeface="Wingdings"/>
              </a:rPr>
              <a:t>) só aceitava a bandeira </a:t>
            </a:r>
            <a:r>
              <a:rPr lang="pt-BR" sz="1800" b="1" u="sng" dirty="0" smtClean="0">
                <a:latin typeface="Times New Roman" charset="0"/>
                <a:ea typeface="Times New Roman" charset="0"/>
                <a:cs typeface="Times New Roman" charset="0"/>
                <a:sym typeface="Wingdings"/>
              </a:rPr>
              <a:t>Visa</a:t>
            </a:r>
            <a:r>
              <a:rPr lang="pt-BR" sz="1800" dirty="0" smtClean="0">
                <a:latin typeface="Times New Roman" charset="0"/>
                <a:ea typeface="Times New Roman" charset="0"/>
                <a:cs typeface="Times New Roman" charset="0"/>
                <a:sym typeface="Wingdings"/>
              </a:rPr>
              <a:t>  exclusividade por acordo</a:t>
            </a:r>
          </a:p>
          <a:p>
            <a:pPr lvl="1">
              <a:lnSpc>
                <a:spcPct val="100000"/>
              </a:lnSpc>
            </a:pPr>
            <a:r>
              <a:rPr lang="pt-BR" sz="1800" u="sng" dirty="0" smtClean="0">
                <a:latin typeface="Times New Roman" charset="0"/>
                <a:ea typeface="Times New Roman" charset="0"/>
                <a:cs typeface="Times New Roman" charset="0"/>
                <a:sym typeface="Wingdings"/>
              </a:rPr>
              <a:t>Credenciadora </a:t>
            </a:r>
            <a:r>
              <a:rPr lang="pt-BR" sz="1800" b="1" u="sng" dirty="0" smtClean="0">
                <a:latin typeface="Times New Roman" charset="0"/>
                <a:ea typeface="Times New Roman" charset="0"/>
                <a:cs typeface="Times New Roman" charset="0"/>
                <a:sym typeface="Wingdings"/>
              </a:rPr>
              <a:t>Redecard/</a:t>
            </a:r>
            <a:r>
              <a:rPr lang="pt-BR" sz="1800" b="1" u="sng" dirty="0" err="1" smtClean="0">
                <a:latin typeface="Times New Roman" charset="0"/>
                <a:ea typeface="Times New Roman" charset="0"/>
                <a:cs typeface="Times New Roman" charset="0"/>
                <a:sym typeface="Wingdings"/>
              </a:rPr>
              <a:t>Itau</a:t>
            </a:r>
            <a:r>
              <a:rPr lang="pt-BR" sz="1800" u="sng" dirty="0" smtClean="0">
                <a:latin typeface="Times New Roman" charset="0"/>
                <a:ea typeface="Times New Roman" charset="0"/>
                <a:cs typeface="Times New Roman" charset="0"/>
                <a:sym typeface="Wingdings"/>
              </a:rPr>
              <a:t> (depois Rede) só aceitava a bandeira </a:t>
            </a:r>
            <a:r>
              <a:rPr lang="pt-BR" sz="1800" b="1" u="sng" dirty="0" smtClean="0">
                <a:latin typeface="Times New Roman" charset="0"/>
                <a:ea typeface="Times New Roman" charset="0"/>
                <a:cs typeface="Times New Roman" charset="0"/>
                <a:sym typeface="Wingdings"/>
              </a:rPr>
              <a:t>Mastercard</a:t>
            </a:r>
            <a:r>
              <a:rPr lang="pt-BR" sz="1800" dirty="0">
                <a:latin typeface="Times New Roman" charset="0"/>
                <a:ea typeface="Times New Roman" charset="0"/>
                <a:cs typeface="Times New Roman" charset="0"/>
                <a:sym typeface="Wingdings"/>
              </a:rPr>
              <a:t>  exclusividade </a:t>
            </a:r>
            <a:r>
              <a:rPr lang="pt-BR" sz="1800" dirty="0" smtClean="0">
                <a:latin typeface="Times New Roman" charset="0"/>
                <a:ea typeface="Times New Roman" charset="0"/>
                <a:cs typeface="Times New Roman" charset="0"/>
                <a:sym typeface="Wingdings"/>
              </a:rPr>
              <a:t>de fato</a:t>
            </a:r>
            <a:endParaRPr lang="pt-BR" sz="1800" b="1" dirty="0" smtClean="0">
              <a:latin typeface="Times New Roman" charset="0"/>
              <a:ea typeface="Times New Roman" charset="0"/>
              <a:cs typeface="Times New Roman" charset="0"/>
              <a:sym typeface="Wingdings"/>
            </a:endParaRPr>
          </a:p>
          <a:p>
            <a:pPr>
              <a:lnSpc>
                <a:spcPct val="100000"/>
              </a:lnSpc>
            </a:pPr>
            <a:r>
              <a:rPr lang="pt-BR" sz="1800" b="1" u="sng" dirty="0" smtClean="0">
                <a:latin typeface="Times New Roman" charset="0"/>
                <a:ea typeface="Times New Roman" charset="0"/>
                <a:cs typeface="Times New Roman" charset="0"/>
              </a:rPr>
              <a:t>Consequência</a:t>
            </a:r>
            <a:r>
              <a:rPr lang="pt-BR" sz="1800" dirty="0" smtClean="0">
                <a:latin typeface="Times New Roman" charset="0"/>
                <a:ea typeface="Times New Roman" charset="0"/>
                <a:cs typeface="Times New Roman" charset="0"/>
              </a:rPr>
              <a:t>:</a:t>
            </a:r>
          </a:p>
          <a:p>
            <a:pPr marL="914400" lvl="1" indent="-457200" algn="just">
              <a:lnSpc>
                <a:spcPct val="100000"/>
              </a:lnSpc>
              <a:buFont typeface="Arial" panose="020B0604020202020204" pitchFamily="34" charset="0"/>
              <a:buChar char="•"/>
            </a:pPr>
            <a:r>
              <a:rPr lang="pt-BR" sz="1800" dirty="0" smtClean="0">
                <a:latin typeface="Times New Roman" charset="0"/>
                <a:ea typeface="Times New Roman" charset="0"/>
                <a:cs typeface="Times New Roman" charset="0"/>
              </a:rPr>
              <a:t>Ausência </a:t>
            </a:r>
            <a:r>
              <a:rPr lang="pt-BR" sz="1800" dirty="0">
                <a:latin typeface="Times New Roman" charset="0"/>
                <a:ea typeface="Times New Roman" charset="0"/>
                <a:cs typeface="Times New Roman" charset="0"/>
              </a:rPr>
              <a:t>de competição entre as 2 </a:t>
            </a:r>
            <a:r>
              <a:rPr lang="pt-BR" sz="1800" dirty="0" smtClean="0">
                <a:latin typeface="Times New Roman" charset="0"/>
                <a:ea typeface="Times New Roman" charset="0"/>
                <a:cs typeface="Times New Roman" charset="0"/>
              </a:rPr>
              <a:t>credenciadoras</a:t>
            </a:r>
            <a:endParaRPr lang="pt-BR" sz="1800" dirty="0">
              <a:latin typeface="Times New Roman" charset="0"/>
              <a:ea typeface="Times New Roman" charset="0"/>
              <a:cs typeface="Times New Roman" charset="0"/>
            </a:endParaRPr>
          </a:p>
          <a:p>
            <a:pPr marL="914400" lvl="1" indent="-457200" algn="just">
              <a:lnSpc>
                <a:spcPct val="100000"/>
              </a:lnSpc>
              <a:buFont typeface="Arial" panose="020B0604020202020204" pitchFamily="34" charset="0"/>
              <a:buChar char="•"/>
            </a:pPr>
            <a:r>
              <a:rPr lang="pt-BR" sz="1800" dirty="0" smtClean="0">
                <a:latin typeface="Times New Roman" charset="0"/>
                <a:ea typeface="Times New Roman" charset="0"/>
                <a:cs typeface="Times New Roman" charset="0"/>
              </a:rPr>
              <a:t>Maior custo para o lojista </a:t>
            </a:r>
            <a:r>
              <a:rPr lang="pt-BR" sz="1800" dirty="0" smtClean="0">
                <a:latin typeface="Times New Roman" charset="0"/>
                <a:ea typeface="Times New Roman" charset="0"/>
                <a:cs typeface="Times New Roman" charset="0"/>
                <a:sym typeface="Wingdings"/>
              </a:rPr>
              <a:t> </a:t>
            </a:r>
            <a:r>
              <a:rPr lang="pt-BR" sz="1800" dirty="0" smtClean="0">
                <a:latin typeface="Times New Roman" charset="0"/>
                <a:ea typeface="Times New Roman" charset="0"/>
                <a:cs typeface="Times New Roman" charset="0"/>
              </a:rPr>
              <a:t>tinha </a:t>
            </a:r>
            <a:r>
              <a:rPr lang="pt-BR" sz="1800" dirty="0">
                <a:latin typeface="Times New Roman" charset="0"/>
                <a:ea typeface="Times New Roman" charset="0"/>
                <a:cs typeface="Times New Roman" charset="0"/>
              </a:rPr>
              <a:t>que contratar Visanet e </a:t>
            </a:r>
            <a:r>
              <a:rPr lang="pt-BR" sz="1800" dirty="0" err="1">
                <a:latin typeface="Times New Roman" charset="0"/>
                <a:ea typeface="Times New Roman" charset="0"/>
                <a:cs typeface="Times New Roman" charset="0"/>
              </a:rPr>
              <a:t>Redecar</a:t>
            </a:r>
            <a:r>
              <a:rPr lang="pt-BR" sz="1800" dirty="0">
                <a:latin typeface="Times New Roman" charset="0"/>
                <a:ea typeface="Times New Roman" charset="0"/>
                <a:cs typeface="Times New Roman" charset="0"/>
              </a:rPr>
              <a:t> para </a:t>
            </a:r>
            <a:r>
              <a:rPr lang="pt-BR" sz="1800" dirty="0" smtClean="0">
                <a:latin typeface="Times New Roman" charset="0"/>
                <a:ea typeface="Times New Roman" charset="0"/>
                <a:cs typeface="Times New Roman" charset="0"/>
              </a:rPr>
              <a:t>capturar </a:t>
            </a:r>
            <a:r>
              <a:rPr lang="pt-BR" sz="1800" dirty="0">
                <a:latin typeface="Times New Roman" charset="0"/>
                <a:ea typeface="Times New Roman" charset="0"/>
                <a:cs typeface="Times New Roman" charset="0"/>
              </a:rPr>
              <a:t>transações Visa e </a:t>
            </a:r>
            <a:r>
              <a:rPr lang="pt-BR" sz="1800" dirty="0" smtClean="0">
                <a:latin typeface="Times New Roman" charset="0"/>
                <a:ea typeface="Times New Roman" charset="0"/>
                <a:cs typeface="Times New Roman" charset="0"/>
              </a:rPr>
              <a:t>Mastercard</a:t>
            </a:r>
            <a:r>
              <a:rPr lang="pt-BR" sz="1800" dirty="0">
                <a:latin typeface="Times New Roman" charset="0"/>
                <a:ea typeface="Times New Roman" charset="0"/>
                <a:cs typeface="Times New Roman" charset="0"/>
                <a:sym typeface="Wingdings"/>
              </a:rPr>
              <a:t> </a:t>
            </a:r>
            <a:r>
              <a:rPr lang="pt-BR" sz="1800" dirty="0" smtClean="0">
                <a:latin typeface="Times New Roman" charset="0"/>
                <a:ea typeface="Times New Roman" charset="0"/>
                <a:cs typeface="Times New Roman" charset="0"/>
                <a:sym typeface="Wingdings"/>
              </a:rPr>
              <a:t>/ 2 </a:t>
            </a:r>
            <a:r>
              <a:rPr lang="pt-BR" sz="1800" dirty="0" err="1" smtClean="0">
                <a:latin typeface="Times New Roman" charset="0"/>
                <a:ea typeface="Times New Roman" charset="0"/>
                <a:cs typeface="Times New Roman" charset="0"/>
                <a:sym typeface="Wingdings"/>
              </a:rPr>
              <a:t>maqu</a:t>
            </a:r>
            <a:r>
              <a:rPr lang="pt-BR" sz="1800" dirty="0" smtClean="0">
                <a:latin typeface="Times New Roman" charset="0"/>
                <a:ea typeface="Times New Roman" charset="0"/>
                <a:cs typeface="Times New Roman" charset="0"/>
                <a:sym typeface="Wingdings"/>
              </a:rPr>
              <a:t>.</a:t>
            </a:r>
            <a:r>
              <a:rPr lang="pt-BR" sz="1800" dirty="0" smtClean="0">
                <a:latin typeface="Times New Roman" charset="0"/>
                <a:ea typeface="Times New Roman" charset="0"/>
                <a:cs typeface="Times New Roman" charset="0"/>
              </a:rPr>
              <a:t> </a:t>
            </a:r>
            <a:endParaRPr lang="pt-BR" sz="1800" dirty="0">
              <a:latin typeface="Times New Roman" charset="0"/>
              <a:ea typeface="Times New Roman" charset="0"/>
              <a:cs typeface="Times New Roman" charset="0"/>
            </a:endParaRPr>
          </a:p>
          <a:p>
            <a:pPr marL="914400" lvl="1" indent="-457200" algn="just">
              <a:lnSpc>
                <a:spcPct val="100000"/>
              </a:lnSpc>
              <a:buFont typeface="Arial" panose="020B0604020202020204" pitchFamily="34" charset="0"/>
              <a:buChar char="•"/>
            </a:pPr>
            <a:r>
              <a:rPr lang="pt-BR" sz="1800" dirty="0">
                <a:latin typeface="Times New Roman" charset="0"/>
                <a:ea typeface="Times New Roman" charset="0"/>
                <a:cs typeface="Times New Roman" charset="0"/>
              </a:rPr>
              <a:t>Barreiras à entrada a</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novos </a:t>
            </a:r>
            <a:r>
              <a:rPr lang="pt-BR" sz="1800" dirty="0" smtClean="0">
                <a:latin typeface="Times New Roman" charset="0"/>
                <a:ea typeface="Times New Roman" charset="0"/>
                <a:cs typeface="Times New Roman" charset="0"/>
              </a:rPr>
              <a:t>credenciadores por </a:t>
            </a:r>
            <a:r>
              <a:rPr lang="pt-BR" sz="1800" dirty="0">
                <a:latin typeface="Times New Roman" charset="0"/>
                <a:ea typeface="Times New Roman" charset="0"/>
                <a:cs typeface="Times New Roman" charset="0"/>
              </a:rPr>
              <a:t>impossibilidade de acesso aos 2 principais </a:t>
            </a:r>
            <a:r>
              <a:rPr lang="pt-BR" sz="1800" dirty="0" smtClean="0">
                <a:latin typeface="Times New Roman" charset="0"/>
                <a:ea typeface="Times New Roman" charset="0"/>
                <a:cs typeface="Times New Roman" charset="0"/>
              </a:rPr>
              <a:t>arranjos (Visa e Master).</a:t>
            </a:r>
          </a:p>
          <a:p>
            <a:pPr>
              <a:lnSpc>
                <a:spcPct val="100000"/>
              </a:lnSpc>
            </a:pPr>
            <a:r>
              <a:rPr lang="pt-BR" sz="1800" b="1" u="sng" dirty="0" smtClean="0">
                <a:solidFill>
                  <a:srgbClr val="FF0000"/>
                </a:solidFill>
                <a:latin typeface="Times New Roman" charset="0"/>
                <a:ea typeface="Times New Roman" charset="0"/>
                <a:cs typeface="Times New Roman" charset="0"/>
              </a:rPr>
              <a:t>SDE/2009</a:t>
            </a:r>
            <a:r>
              <a:rPr lang="pt-BR" sz="1800" b="1" u="sng" dirty="0" smtClean="0">
                <a:latin typeface="Times New Roman" charset="0"/>
                <a:ea typeface="Times New Roman" charset="0"/>
                <a:cs typeface="Times New Roman" charset="0"/>
              </a:rPr>
              <a:t>: </a:t>
            </a:r>
            <a:r>
              <a:rPr lang="pt-BR" sz="1800" b="1" u="sng" dirty="0">
                <a:latin typeface="Times New Roman" charset="0"/>
                <a:ea typeface="Times New Roman" charset="0"/>
                <a:cs typeface="Times New Roman" charset="0"/>
              </a:rPr>
              <a:t>2 </a:t>
            </a:r>
            <a:r>
              <a:rPr lang="pt-BR" sz="1800" b="1" u="sng" dirty="0" err="1" smtClean="0">
                <a:latin typeface="Times New Roman" charset="0"/>
                <a:ea typeface="Times New Roman" charset="0"/>
                <a:cs typeface="Times New Roman" charset="0"/>
              </a:rPr>
              <a:t>PAs</a:t>
            </a:r>
            <a:r>
              <a:rPr lang="pt-BR" sz="1800" b="1" u="sng" dirty="0" smtClean="0">
                <a:latin typeface="Times New Roman" charset="0"/>
                <a:ea typeface="Times New Roman" charset="0"/>
                <a:cs typeface="Times New Roman" charset="0"/>
              </a:rPr>
              <a:t> contra </a:t>
            </a:r>
            <a:r>
              <a:rPr lang="pt-BR" sz="1800" b="1" u="sng" dirty="0" err="1" smtClean="0">
                <a:latin typeface="Times New Roman" charset="0"/>
                <a:ea typeface="Times New Roman" charset="0"/>
                <a:cs typeface="Times New Roman" charset="0"/>
              </a:rPr>
              <a:t>cred</a:t>
            </a:r>
            <a:r>
              <a:rPr lang="pt-BR" sz="1800" b="1" u="sng" dirty="0" smtClean="0">
                <a:latin typeface="Times New Roman" charset="0"/>
                <a:ea typeface="Times New Roman" charset="0"/>
                <a:cs typeface="Times New Roman" charset="0"/>
              </a:rPr>
              <a:t>.</a:t>
            </a:r>
            <a:r>
              <a:rPr lang="pt-BR" sz="1800" b="1" dirty="0" smtClean="0">
                <a:latin typeface="Times New Roman" charset="0"/>
                <a:ea typeface="Times New Roman" charset="0"/>
                <a:cs typeface="Times New Roman" charset="0"/>
              </a:rPr>
              <a:t>: (1) </a:t>
            </a:r>
            <a:r>
              <a:rPr lang="pt-BR" sz="1800" dirty="0" smtClean="0">
                <a:latin typeface="Times New Roman" charset="0"/>
                <a:ea typeface="Times New Roman" charset="0"/>
                <a:cs typeface="Times New Roman" charset="0"/>
              </a:rPr>
              <a:t>Visanet </a:t>
            </a:r>
            <a:r>
              <a:rPr lang="pt-BR" sz="1800" dirty="0">
                <a:latin typeface="Times New Roman" charset="0"/>
                <a:ea typeface="Times New Roman" charset="0"/>
                <a:cs typeface="Times New Roman" charset="0"/>
              </a:rPr>
              <a:t>(08012.005328/2009-31) e </a:t>
            </a:r>
            <a:r>
              <a:rPr lang="pt-BR" sz="1800" dirty="0" smtClean="0">
                <a:latin typeface="Times New Roman" charset="0"/>
                <a:ea typeface="Times New Roman" charset="0"/>
                <a:cs typeface="Times New Roman" charset="0"/>
              </a:rPr>
              <a:t>(2) Redecard </a:t>
            </a:r>
            <a:r>
              <a:rPr lang="pt-BR" sz="1800" dirty="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08012.004089/2009-01)</a:t>
            </a:r>
          </a:p>
          <a:p>
            <a:pPr lvl="1">
              <a:lnSpc>
                <a:spcPct val="100000"/>
              </a:lnSpc>
            </a:pPr>
            <a:r>
              <a:rPr lang="pt-BR" sz="1800" dirty="0" smtClean="0">
                <a:latin typeface="Times New Roman" charset="0"/>
                <a:ea typeface="Times New Roman" charset="0"/>
                <a:cs typeface="Times New Roman" charset="0"/>
              </a:rPr>
              <a:t>TCC Visa/Visanet em dez/09 </a:t>
            </a:r>
            <a:r>
              <a:rPr lang="mr-IN" sz="1800" dirty="0" smtClean="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 </a:t>
            </a:r>
            <a:r>
              <a:rPr lang="pt-BR" sz="1800" dirty="0">
                <a:latin typeface="Times New Roman" panose="02020603050405020304" pitchFamily="18" charset="0"/>
                <a:cs typeface="Times New Roman" panose="02020603050405020304" pitchFamily="18" charset="0"/>
              </a:rPr>
              <a:t>cessar a prática de </a:t>
            </a:r>
            <a:r>
              <a:rPr lang="pt-BR" sz="1800" dirty="0" smtClean="0">
                <a:latin typeface="Times New Roman" panose="02020603050405020304" pitchFamily="18" charset="0"/>
                <a:cs typeface="Times New Roman" panose="02020603050405020304" pitchFamily="18" charset="0"/>
              </a:rPr>
              <a:t>exclusividade. Após o cumprimento PA foi arquivado.</a:t>
            </a:r>
            <a:endParaRPr lang="pt-BR" sz="1800" dirty="0" smtClean="0">
              <a:latin typeface="Times New Roman" charset="0"/>
              <a:ea typeface="Times New Roman" charset="0"/>
              <a:cs typeface="Times New Roman" charset="0"/>
            </a:endParaRPr>
          </a:p>
          <a:p>
            <a:pPr lvl="1">
              <a:lnSpc>
                <a:spcPct val="100000"/>
              </a:lnSpc>
            </a:pPr>
            <a:r>
              <a:rPr lang="pt-BR" sz="1800" dirty="0" smtClean="0">
                <a:latin typeface="Times New Roman" charset="0"/>
                <a:ea typeface="Times New Roman" charset="0"/>
                <a:cs typeface="Times New Roman" charset="0"/>
              </a:rPr>
              <a:t>TCC Redecard em julho/2014 </a:t>
            </a:r>
            <a:r>
              <a:rPr lang="mr-IN" sz="1800" dirty="0" smtClean="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 </a:t>
            </a:r>
            <a:r>
              <a:rPr lang="pt-BR" sz="1800" dirty="0">
                <a:latin typeface="Times New Roman" panose="02020603050405020304" pitchFamily="18" charset="0"/>
                <a:cs typeface="Times New Roman" panose="02020603050405020304" pitchFamily="18" charset="0"/>
              </a:rPr>
              <a:t>cessar a prática de </a:t>
            </a:r>
            <a:r>
              <a:rPr lang="pt-BR" sz="1800" dirty="0" smtClean="0">
                <a:latin typeface="Times New Roman" panose="02020603050405020304" pitchFamily="18" charset="0"/>
                <a:cs typeface="Times New Roman" panose="02020603050405020304" pitchFamily="18" charset="0"/>
              </a:rPr>
              <a:t>exclusividade. Pagou </a:t>
            </a:r>
            <a:r>
              <a:rPr lang="pt-BR" sz="1800" dirty="0" err="1" smtClean="0">
                <a:latin typeface="Times New Roman" panose="02020603050405020304" pitchFamily="18" charset="0"/>
                <a:cs typeface="Times New Roman" panose="02020603050405020304" pitchFamily="18" charset="0"/>
              </a:rPr>
              <a:t>R</a:t>
            </a:r>
            <a:r>
              <a:rPr lang="pt-BR" sz="1800" dirty="0" smtClean="0">
                <a:latin typeface="Times New Roman" panose="02020603050405020304" pitchFamily="18" charset="0"/>
                <a:cs typeface="Times New Roman" panose="02020603050405020304" pitchFamily="18" charset="0"/>
              </a:rPr>
              <a:t>$ 7,5MM.</a:t>
            </a:r>
            <a:endParaRPr lang="pt-BR" sz="1800" dirty="0" smtClean="0">
              <a:latin typeface="Times New Roman" charset="0"/>
              <a:ea typeface="Times New Roman" charset="0"/>
              <a:cs typeface="Times New Roman" charset="0"/>
            </a:endParaRPr>
          </a:p>
          <a:p>
            <a:pPr>
              <a:lnSpc>
                <a:spcPct val="100000"/>
              </a:lnSpc>
            </a:pPr>
            <a:r>
              <a:rPr lang="pt-BR" sz="1800" b="1" u="sng" dirty="0" smtClean="0">
                <a:solidFill>
                  <a:srgbClr val="FF0000"/>
                </a:solidFill>
                <a:latin typeface="Times New Roman" charset="0"/>
                <a:ea typeface="Times New Roman" charset="0"/>
                <a:cs typeface="Times New Roman" charset="0"/>
              </a:rPr>
              <a:t>Em 2010</a:t>
            </a:r>
            <a:r>
              <a:rPr lang="pt-BR" sz="1800" dirty="0" smtClean="0">
                <a:latin typeface="Times New Roman" charset="0"/>
                <a:ea typeface="Times New Roman" charset="0"/>
                <a:cs typeface="Times New Roman" charset="0"/>
              </a:rPr>
              <a:t>, houve o </a:t>
            </a:r>
            <a:r>
              <a:rPr lang="pt-BR" sz="1800" u="sng" dirty="0" smtClean="0">
                <a:latin typeface="Times New Roman" charset="0"/>
                <a:ea typeface="Times New Roman" charset="0"/>
                <a:cs typeface="Times New Roman" charset="0"/>
              </a:rPr>
              <a:t>fim da exclusividade Bandeira/ </a:t>
            </a:r>
            <a:r>
              <a:rPr lang="pt-BR" sz="1800" u="sng" dirty="0" err="1" smtClean="0">
                <a:latin typeface="Times New Roman" charset="0"/>
                <a:ea typeface="Times New Roman" charset="0"/>
                <a:cs typeface="Times New Roman" charset="0"/>
              </a:rPr>
              <a:t>Cred</a:t>
            </a:r>
            <a:r>
              <a:rPr lang="pt-BR" sz="1800" u="sng" dirty="0" smtClean="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rPr>
              <a:t>(”abertura do mercado”) e queda na taxa da bandeira em 5% (ainda que se estivesse esperando 25%), mas </a:t>
            </a:r>
            <a:r>
              <a:rPr lang="pt-BR" sz="1800" b="1" u="sng" dirty="0" smtClean="0">
                <a:latin typeface="Times New Roman" charset="0"/>
                <a:ea typeface="Times New Roman" charset="0"/>
                <a:cs typeface="Times New Roman" charset="0"/>
              </a:rPr>
              <a:t>não foi criada a competição esperada no credenciamento</a:t>
            </a:r>
            <a:r>
              <a:rPr lang="pt-BR" sz="1800" dirty="0" smtClean="0">
                <a:latin typeface="Times New Roman" charset="0"/>
                <a:ea typeface="Times New Roman" charset="0"/>
                <a:cs typeface="Times New Roman" charset="0"/>
              </a:rPr>
              <a:t>, pois os </a:t>
            </a:r>
            <a:r>
              <a:rPr lang="pt-BR" sz="1800" b="1" u="sng" dirty="0">
                <a:latin typeface="Times New Roman" charset="0"/>
                <a:ea typeface="Times New Roman" charset="0"/>
                <a:cs typeface="Times New Roman" charset="0"/>
              </a:rPr>
              <a:t>b</a:t>
            </a:r>
            <a:r>
              <a:rPr lang="pt-BR" sz="1800" b="1" u="sng" dirty="0" smtClean="0">
                <a:latin typeface="Times New Roman" charset="0"/>
                <a:ea typeface="Times New Roman" charset="0"/>
                <a:cs typeface="Times New Roman" charset="0"/>
              </a:rPr>
              <a:t>ancos criaram suas próprias bandeiras</a:t>
            </a:r>
            <a:r>
              <a:rPr lang="pt-BR" sz="1800" dirty="0" smtClean="0">
                <a:latin typeface="Times New Roman" charset="0"/>
                <a:ea typeface="Times New Roman" charset="0"/>
                <a:cs typeface="Times New Roman" charset="0"/>
              </a:rPr>
              <a:t> (Elo e </a:t>
            </a:r>
            <a:r>
              <a:rPr lang="pt-BR" sz="1800" dirty="0" err="1" smtClean="0">
                <a:latin typeface="Times New Roman" charset="0"/>
                <a:ea typeface="Times New Roman" charset="0"/>
                <a:cs typeface="Times New Roman" charset="0"/>
              </a:rPr>
              <a:t>Hipermarca</a:t>
            </a:r>
            <a:r>
              <a:rPr lang="pt-BR" sz="1800" dirty="0" smtClean="0">
                <a:latin typeface="Times New Roman" charset="0"/>
                <a:ea typeface="Times New Roman" charset="0"/>
                <a:cs typeface="Times New Roman" charset="0"/>
              </a:rPr>
              <a:t>) para manter a exclusividade. Loja segue com 2 + outras máquinas:</a:t>
            </a:r>
          </a:p>
          <a:p>
            <a:pPr lvl="1">
              <a:lnSpc>
                <a:spcPct val="100000"/>
              </a:lnSpc>
            </a:pPr>
            <a:r>
              <a:rPr lang="pt-BR" sz="1800" dirty="0" smtClean="0">
                <a:latin typeface="Times New Roman" charset="0"/>
                <a:ea typeface="Times New Roman" charset="0"/>
                <a:cs typeface="Times New Roman" charset="0"/>
              </a:rPr>
              <a:t>(</a:t>
            </a:r>
            <a:r>
              <a:rPr lang="pt-BR" sz="1800" b="1" u="sng" dirty="0" smtClean="0">
                <a:latin typeface="Times New Roman" charset="0"/>
                <a:ea typeface="Times New Roman" charset="0"/>
                <a:cs typeface="Times New Roman" charset="0"/>
              </a:rPr>
              <a:t>BB + Bradesco + </a:t>
            </a:r>
            <a:r>
              <a:rPr lang="pt-BR" sz="1800" b="1" u="sng" dirty="0" err="1" smtClean="0">
                <a:latin typeface="Times New Roman" charset="0"/>
                <a:ea typeface="Times New Roman" charset="0"/>
                <a:cs typeface="Times New Roman" charset="0"/>
              </a:rPr>
              <a:t>Cx</a:t>
            </a:r>
            <a:r>
              <a:rPr lang="pt-BR" sz="1800" b="1" u="sng" dirty="0" smtClean="0">
                <a:latin typeface="Times New Roman" charset="0"/>
                <a:ea typeface="Times New Roman" charset="0"/>
                <a:cs typeface="Times New Roman" charset="0"/>
              </a:rPr>
              <a:t>) passaram a ter a </a:t>
            </a:r>
            <a:r>
              <a:rPr lang="pt-BR" sz="1800" b="1" u="sng" dirty="0" err="1" smtClean="0">
                <a:latin typeface="Times New Roman" charset="0"/>
                <a:ea typeface="Times New Roman" charset="0"/>
                <a:cs typeface="Times New Roman" charset="0"/>
                <a:sym typeface="Wingdings"/>
              </a:rPr>
              <a:t>Cielo</a:t>
            </a:r>
            <a:r>
              <a:rPr lang="pt-BR" sz="1800" dirty="0" smtClean="0">
                <a:latin typeface="Times New Roman" charset="0"/>
                <a:ea typeface="Times New Roman" charset="0"/>
                <a:cs typeface="Times New Roman" charset="0"/>
                <a:sym typeface="Wingdings"/>
              </a:rPr>
              <a:t>  criaram a Elo --- American Express entrou </a:t>
            </a:r>
            <a:r>
              <a:rPr lang="pt-BR" sz="1800" dirty="0" err="1" smtClean="0">
                <a:latin typeface="Times New Roman" charset="0"/>
                <a:ea typeface="Times New Roman" charset="0"/>
                <a:cs typeface="Times New Roman" charset="0"/>
                <a:sym typeface="Wingdings"/>
              </a:rPr>
              <a:t>c</a:t>
            </a:r>
            <a:r>
              <a:rPr lang="pt-BR" sz="1800" dirty="0" smtClean="0">
                <a:latin typeface="Times New Roman" charset="0"/>
                <a:ea typeface="Times New Roman" charset="0"/>
                <a:cs typeface="Times New Roman" charset="0"/>
                <a:sym typeface="Wingdings"/>
              </a:rPr>
              <a:t>/ exclusividade da </a:t>
            </a:r>
            <a:r>
              <a:rPr lang="pt-BR" sz="1800" dirty="0" err="1" smtClean="0">
                <a:latin typeface="Times New Roman" charset="0"/>
                <a:ea typeface="Times New Roman" charset="0"/>
                <a:cs typeface="Times New Roman" charset="0"/>
                <a:sym typeface="Wingdings"/>
              </a:rPr>
              <a:t>Cielo</a:t>
            </a:r>
            <a:endParaRPr lang="pt-BR" sz="1800" dirty="0" smtClean="0">
              <a:latin typeface="Times New Roman" charset="0"/>
              <a:ea typeface="Times New Roman" charset="0"/>
              <a:cs typeface="Times New Roman" charset="0"/>
              <a:sym typeface="Wingdings"/>
            </a:endParaRPr>
          </a:p>
          <a:p>
            <a:pPr lvl="1">
              <a:lnSpc>
                <a:spcPct val="100000"/>
              </a:lnSpc>
            </a:pPr>
            <a:r>
              <a:rPr lang="pt-BR" sz="1800" b="1" u="sng" dirty="0" smtClean="0">
                <a:latin typeface="Times New Roman" charset="0"/>
                <a:ea typeface="Times New Roman" charset="0"/>
                <a:cs typeface="Times New Roman" charset="0"/>
                <a:sym typeface="Wingdings"/>
              </a:rPr>
              <a:t>Itaú</a:t>
            </a:r>
            <a:r>
              <a:rPr lang="pt-BR" sz="1800" dirty="0">
                <a:latin typeface="Times New Roman" charset="0"/>
                <a:ea typeface="Times New Roman" charset="0"/>
                <a:cs typeface="Times New Roman" charset="0"/>
                <a:sym typeface="Wingdings"/>
              </a:rPr>
              <a:t> </a:t>
            </a:r>
            <a:r>
              <a:rPr lang="pt-BR" sz="1800" dirty="0" smtClean="0">
                <a:latin typeface="Times New Roman" charset="0"/>
                <a:ea typeface="Times New Roman" charset="0"/>
                <a:cs typeface="Times New Roman" charset="0"/>
                <a:sym typeface="Wingdings"/>
              </a:rPr>
              <a:t>passou a ter a </a:t>
            </a:r>
            <a:r>
              <a:rPr lang="pt-BR" sz="1800" b="1" u="sng" dirty="0" smtClean="0">
                <a:latin typeface="Times New Roman" charset="0"/>
                <a:ea typeface="Times New Roman" charset="0"/>
                <a:cs typeface="Times New Roman" charset="0"/>
                <a:sym typeface="Wingdings"/>
              </a:rPr>
              <a:t>Rede</a:t>
            </a:r>
            <a:r>
              <a:rPr lang="pt-BR" sz="1800" dirty="0" smtClean="0">
                <a:latin typeface="Times New Roman" charset="0"/>
                <a:ea typeface="Times New Roman" charset="0"/>
                <a:cs typeface="Times New Roman" charset="0"/>
                <a:sym typeface="Wingdings"/>
              </a:rPr>
              <a:t>  criou a </a:t>
            </a:r>
            <a:r>
              <a:rPr lang="pt-BR" sz="1800" dirty="0" err="1" smtClean="0">
                <a:latin typeface="Times New Roman" charset="0"/>
                <a:ea typeface="Times New Roman" charset="0"/>
                <a:cs typeface="Times New Roman" charset="0"/>
                <a:sym typeface="Wingdings"/>
              </a:rPr>
              <a:t>Hipermarca</a:t>
            </a:r>
            <a:endParaRPr lang="pt-BR" sz="1800" dirty="0" smtClean="0">
              <a:latin typeface="Times New Roman" charset="0"/>
              <a:ea typeface="Times New Roman" charset="0"/>
              <a:cs typeface="Times New Roman" charset="0"/>
              <a:sym typeface="Wingdings"/>
            </a:endParaRPr>
          </a:p>
          <a:p>
            <a:pPr lvl="1">
              <a:lnSpc>
                <a:spcPct val="100000"/>
              </a:lnSpc>
            </a:pPr>
            <a:r>
              <a:rPr lang="pt-BR" sz="1800" b="1" dirty="0" smtClean="0">
                <a:solidFill>
                  <a:srgbClr val="0070C0"/>
                </a:solidFill>
                <a:latin typeface="Times New Roman" charset="0"/>
                <a:ea typeface="Times New Roman" charset="0"/>
                <a:cs typeface="Times New Roman" charset="0"/>
                <a:sym typeface="Wingdings"/>
              </a:rPr>
              <a:t>Santander entra com a </a:t>
            </a:r>
            <a:r>
              <a:rPr lang="pt-BR" sz="1800" b="1" dirty="0" err="1" smtClean="0">
                <a:solidFill>
                  <a:srgbClr val="0070C0"/>
                </a:solidFill>
                <a:latin typeface="Times New Roman" charset="0"/>
                <a:ea typeface="Times New Roman" charset="0"/>
                <a:cs typeface="Times New Roman" charset="0"/>
                <a:sym typeface="Wingdings"/>
              </a:rPr>
              <a:t>GetNet</a:t>
            </a:r>
            <a:r>
              <a:rPr lang="pt-BR" sz="1800" b="1" dirty="0">
                <a:solidFill>
                  <a:srgbClr val="0070C0"/>
                </a:solidFill>
                <a:latin typeface="Times New Roman" charset="0"/>
                <a:ea typeface="Times New Roman" charset="0"/>
                <a:cs typeface="Times New Roman" charset="0"/>
                <a:sym typeface="Wingdings"/>
              </a:rPr>
              <a:t> </a:t>
            </a:r>
            <a:r>
              <a:rPr lang="pt-BR" sz="1800" dirty="0" smtClean="0">
                <a:latin typeface="Times New Roman" charset="0"/>
                <a:ea typeface="Times New Roman" charset="0"/>
                <a:cs typeface="Times New Roman" charset="0"/>
                <a:sym typeface="Wingdings"/>
              </a:rPr>
              <a:t>capacidade de captura das duas principais bandeiras (Visa e Master)</a:t>
            </a:r>
          </a:p>
        </p:txBody>
      </p:sp>
      <p:sp>
        <p:nvSpPr>
          <p:cNvPr id="10" name="Rectangle 9"/>
          <p:cNvSpPr/>
          <p:nvPr/>
        </p:nvSpPr>
        <p:spPr>
          <a:xfrm>
            <a:off x="0" y="8376"/>
            <a:ext cx="12191999" cy="584775"/>
          </a:xfrm>
          <a:prstGeom prst="rect">
            <a:avLst/>
          </a:prstGeom>
          <a:solidFill>
            <a:schemeClr val="accent6">
              <a:lumMod val="20000"/>
              <a:lumOff val="80000"/>
            </a:schemeClr>
          </a:solidFill>
        </p:spPr>
        <p:txBody>
          <a:bodyPr wrap="square">
            <a:spAutoFit/>
          </a:bodyPr>
          <a:lstStyle/>
          <a:p>
            <a:pPr algn="ctr"/>
            <a:r>
              <a:rPr lang="pt-BR" sz="3200" b="1" dirty="0" smtClean="0">
                <a:latin typeface="Times New Roman" charset="0"/>
                <a:ea typeface="Times New Roman" charset="0"/>
                <a:cs typeface="Times New Roman" charset="0"/>
              </a:rPr>
              <a:t>Breve histórico sobre a cadeia produtiva</a:t>
            </a:r>
            <a:endParaRPr lang="en-US" sz="3200" b="1" dirty="0"/>
          </a:p>
        </p:txBody>
      </p:sp>
      <p:sp>
        <p:nvSpPr>
          <p:cNvPr id="2" name="Date Placeholder 1"/>
          <p:cNvSpPr>
            <a:spLocks noGrp="1"/>
          </p:cNvSpPr>
          <p:nvPr>
            <p:ph type="dt" sz="half" idx="10"/>
          </p:nvPr>
        </p:nvSpPr>
        <p:spPr/>
        <p:txBody>
          <a:bodyPr/>
          <a:lstStyle/>
          <a:p>
            <a:fld id="{352EB262-DF49-A94C-A685-BD909B3CE6FB}" type="datetime1">
              <a:rPr lang="en-US" smtClean="0"/>
              <a:t>6/5/18</a:t>
            </a:fld>
            <a:endParaRPr lang="en-US"/>
          </a:p>
        </p:txBody>
      </p:sp>
      <p:sp>
        <p:nvSpPr>
          <p:cNvPr id="3" name="Footer Placeholder 2"/>
          <p:cNvSpPr>
            <a:spLocks noGrp="1"/>
          </p:cNvSpPr>
          <p:nvPr>
            <p:ph type="ftr" sz="quarter" idx="11"/>
          </p:nvPr>
        </p:nvSpPr>
        <p:spPr/>
        <p:txBody>
          <a:bodyPr/>
          <a:lstStyle/>
          <a:p>
            <a:r>
              <a:rPr lang="en-US" smtClean="0"/>
              <a:t>Cristiane Alkmin J. Schmidt</a:t>
            </a:r>
            <a:endParaRPr lang="en-US"/>
          </a:p>
        </p:txBody>
      </p:sp>
    </p:spTree>
    <p:extLst>
      <p:ext uri="{BB962C8B-B14F-4D97-AF65-F5344CB8AC3E}">
        <p14:creationId xmlns:p14="http://schemas.microsoft.com/office/powerpoint/2010/main" val="19613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linds(horizontal)">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linds(horizontal)">
                                      <p:cBhvr>
                                        <p:cTn id="18" dur="500"/>
                                        <p:tgtEl>
                                          <p:spTgt spid="7">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blinds(horizontal)">
                                      <p:cBhvr>
                                        <p:cTn id="21" dur="500"/>
                                        <p:tgtEl>
                                          <p:spTgt spid="7">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blinds(horizontal)">
                                      <p:cBhvr>
                                        <p:cTn id="24" dur="500"/>
                                        <p:tgtEl>
                                          <p:spTgt spid="7">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linds(horizontal)">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linds(horizontal)">
                                      <p:cBhvr>
                                        <p:cTn id="32" dur="500"/>
                                        <p:tgtEl>
                                          <p:spTgt spid="7">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blinds(horizontal)">
                                      <p:cBhvr>
                                        <p:cTn id="35" dur="500"/>
                                        <p:tgtEl>
                                          <p:spTgt spid="7">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blinds(horizontal)">
                                      <p:cBhvr>
                                        <p:cTn id="38" dur="500"/>
                                        <p:tgtEl>
                                          <p:spTgt spid="7">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Effect transition="in" filter="blinds(horizontal)">
                                      <p:cBhvr>
                                        <p:cTn id="43" dur="500"/>
                                        <p:tgtEl>
                                          <p:spTgt spid="7">
                                            <p:txEl>
                                              <p:pRg st="10" end="1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7">
                                            <p:txEl>
                                              <p:pRg st="11" end="11"/>
                                            </p:txEl>
                                          </p:spTgt>
                                        </p:tgtEl>
                                        <p:attrNameLst>
                                          <p:attrName>style.visibility</p:attrName>
                                        </p:attrNameLst>
                                      </p:cBhvr>
                                      <p:to>
                                        <p:strVal val="visible"/>
                                      </p:to>
                                    </p:set>
                                    <p:animEffect transition="in" filter="blinds(horizontal)">
                                      <p:cBhvr>
                                        <p:cTn id="46" dur="500"/>
                                        <p:tgtEl>
                                          <p:spTgt spid="7">
                                            <p:txEl>
                                              <p:pRg st="11" end="1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blinds(horizontal)">
                                      <p:cBhvr>
                                        <p:cTn id="49" dur="500"/>
                                        <p:tgtEl>
                                          <p:spTgt spid="7">
                                            <p:txEl>
                                              <p:pRg st="12" end="12"/>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7">
                                            <p:txEl>
                                              <p:pRg st="13" end="13"/>
                                            </p:txEl>
                                          </p:spTgt>
                                        </p:tgtEl>
                                        <p:attrNameLst>
                                          <p:attrName>style.visibility</p:attrName>
                                        </p:attrNameLst>
                                      </p:cBhvr>
                                      <p:to>
                                        <p:strVal val="visible"/>
                                      </p:to>
                                    </p:set>
                                    <p:animEffect transition="in" filter="blinds(horizontal)">
                                      <p:cBhvr>
                                        <p:cTn id="52"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0" y="1085594"/>
            <a:ext cx="12196746" cy="5270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gn="just">
              <a:lnSpc>
                <a:spcPct val="100000"/>
              </a:lnSpc>
              <a:buFont typeface="Arial" panose="020B0604020202020204" pitchFamily="34" charset="0"/>
              <a:buChar char="•"/>
            </a:pPr>
            <a:r>
              <a:rPr lang="pt-BR" sz="1800" dirty="0">
                <a:latin typeface="Times" charset="0"/>
                <a:ea typeface="Times" charset="0"/>
                <a:cs typeface="Times" charset="0"/>
              </a:rPr>
              <a:t>A </a:t>
            </a:r>
            <a:r>
              <a:rPr lang="pt-BR" sz="1800" b="1" u="sng" dirty="0">
                <a:latin typeface="Times" charset="0"/>
                <a:ea typeface="Times" charset="0"/>
                <a:cs typeface="Times" charset="0"/>
              </a:rPr>
              <a:t>verticalização </a:t>
            </a:r>
            <a:r>
              <a:rPr lang="pt-BR" sz="1800" b="1" u="sng" dirty="0" smtClean="0">
                <a:latin typeface="Times" charset="0"/>
                <a:ea typeface="Times" charset="0"/>
                <a:cs typeface="Times" charset="0"/>
              </a:rPr>
              <a:t>e exclusividade</a:t>
            </a:r>
            <a:r>
              <a:rPr lang="pt-BR" sz="1800" b="1" dirty="0" smtClean="0">
                <a:latin typeface="Times" charset="0"/>
                <a:ea typeface="Times" charset="0"/>
                <a:cs typeface="Times" charset="0"/>
              </a:rPr>
              <a:t> </a:t>
            </a:r>
            <a:r>
              <a:rPr lang="pt-BR" sz="1800" dirty="0" smtClean="0">
                <a:latin typeface="Times" charset="0"/>
                <a:ea typeface="Times" charset="0"/>
                <a:cs typeface="Times" charset="0"/>
              </a:rPr>
              <a:t>é a realidade deste setor desde sempre.</a:t>
            </a:r>
            <a:endParaRPr lang="pt-BR" sz="1800" dirty="0" smtClean="0">
              <a:latin typeface="Times" charset="0"/>
              <a:ea typeface="Times" charset="0"/>
              <a:cs typeface="Times" charset="0"/>
            </a:endParaRPr>
          </a:p>
          <a:p>
            <a:pPr marL="342900" indent="-342900" algn="just">
              <a:lnSpc>
                <a:spcPct val="100000"/>
              </a:lnSpc>
              <a:buFont typeface="Arial" panose="020B0604020202020204" pitchFamily="34" charset="0"/>
              <a:buChar char="•"/>
            </a:pPr>
            <a:r>
              <a:rPr lang="pt-BR" sz="1800" b="1" u="sng" dirty="0" smtClean="0">
                <a:latin typeface="Times" charset="0"/>
                <a:ea typeface="Times" charset="0"/>
                <a:cs typeface="Times" charset="0"/>
              </a:rPr>
              <a:t>As várias formas de discriminações </a:t>
            </a:r>
            <a:r>
              <a:rPr lang="pt-BR" sz="1800" b="1" u="sng" dirty="0" smtClean="0">
                <a:latin typeface="Times" charset="0"/>
                <a:ea typeface="Times" charset="0"/>
                <a:cs typeface="Times" charset="0"/>
              </a:rPr>
              <a:t>dos </a:t>
            </a:r>
            <a:r>
              <a:rPr lang="pt-BR" sz="1800" b="1" u="sng" dirty="0" err="1" smtClean="0">
                <a:latin typeface="Times" charset="0"/>
                <a:ea typeface="Times" charset="0"/>
                <a:cs typeface="Times" charset="0"/>
              </a:rPr>
              <a:t>grndes</a:t>
            </a:r>
            <a:r>
              <a:rPr lang="pt-BR" sz="1800" b="1" u="sng" dirty="0" smtClean="0">
                <a:latin typeface="Times" charset="0"/>
                <a:ea typeface="Times" charset="0"/>
                <a:cs typeface="Times" charset="0"/>
              </a:rPr>
              <a:t> verticalizados têm dificultado</a:t>
            </a:r>
            <a:r>
              <a:rPr lang="pt-BR" sz="1800" dirty="0" smtClean="0">
                <a:latin typeface="Times" charset="0"/>
                <a:ea typeface="Times" charset="0"/>
                <a:cs typeface="Times" charset="0"/>
              </a:rPr>
              <a:t>: </a:t>
            </a:r>
            <a:r>
              <a:rPr lang="pt-BR" sz="1800" dirty="0">
                <a:latin typeface="Times" charset="0"/>
                <a:ea typeface="Times" charset="0"/>
                <a:cs typeface="Times" charset="0"/>
              </a:rPr>
              <a:t>(</a:t>
            </a:r>
            <a:r>
              <a:rPr lang="pt-BR" sz="1800" dirty="0" err="1">
                <a:latin typeface="Times" charset="0"/>
                <a:ea typeface="Times" charset="0"/>
                <a:cs typeface="Times" charset="0"/>
              </a:rPr>
              <a:t>i</a:t>
            </a:r>
            <a:r>
              <a:rPr lang="pt-BR" sz="1800" dirty="0">
                <a:latin typeface="Times" charset="0"/>
                <a:ea typeface="Times" charset="0"/>
                <a:cs typeface="Times" charset="0"/>
              </a:rPr>
              <a:t>) </a:t>
            </a:r>
            <a:r>
              <a:rPr lang="pt-BR" sz="1800" dirty="0" smtClean="0">
                <a:latin typeface="Times" charset="0"/>
                <a:ea typeface="Times" charset="0"/>
                <a:cs typeface="Times" charset="0"/>
              </a:rPr>
              <a:t>a </a:t>
            </a:r>
            <a:r>
              <a:rPr lang="pt-BR" sz="1800" dirty="0" smtClean="0">
                <a:latin typeface="Times" charset="0"/>
                <a:ea typeface="Times" charset="0"/>
                <a:cs typeface="Times" charset="0"/>
              </a:rPr>
              <a:t>entrada </a:t>
            </a:r>
            <a:r>
              <a:rPr lang="pt-BR" sz="1800" dirty="0">
                <a:latin typeface="Times" charset="0"/>
                <a:ea typeface="Times" charset="0"/>
                <a:cs typeface="Times" charset="0"/>
              </a:rPr>
              <a:t>de novos agentes; </a:t>
            </a:r>
            <a:r>
              <a:rPr lang="pt-BR" sz="1800" dirty="0" smtClean="0">
                <a:latin typeface="Times" charset="0"/>
                <a:ea typeface="Times" charset="0"/>
                <a:cs typeface="Times" charset="0"/>
              </a:rPr>
              <a:t>e/ou </a:t>
            </a:r>
            <a:r>
              <a:rPr lang="pt-BR" sz="1800" dirty="0">
                <a:latin typeface="Times" charset="0"/>
                <a:ea typeface="Times" charset="0"/>
                <a:cs typeface="Times" charset="0"/>
              </a:rPr>
              <a:t>(</a:t>
            </a:r>
            <a:r>
              <a:rPr lang="pt-BR" sz="1800" dirty="0" err="1">
                <a:latin typeface="Times" charset="0"/>
                <a:ea typeface="Times" charset="0"/>
                <a:cs typeface="Times" charset="0"/>
              </a:rPr>
              <a:t>ii</a:t>
            </a:r>
            <a:r>
              <a:rPr lang="pt-BR" sz="1800" dirty="0">
                <a:latin typeface="Times" charset="0"/>
                <a:ea typeface="Times" charset="0"/>
                <a:cs typeface="Times" charset="0"/>
              </a:rPr>
              <a:t>) </a:t>
            </a:r>
            <a:r>
              <a:rPr lang="pt-BR" sz="1800" dirty="0" smtClean="0">
                <a:latin typeface="Times" charset="0"/>
                <a:ea typeface="Times" charset="0"/>
                <a:cs typeface="Times" charset="0"/>
              </a:rPr>
              <a:t>a </a:t>
            </a:r>
            <a:r>
              <a:rPr lang="pt-BR" sz="1800" dirty="0" smtClean="0">
                <a:latin typeface="Times" charset="0"/>
                <a:ea typeface="Times" charset="0"/>
                <a:cs typeface="Times" charset="0"/>
              </a:rPr>
              <a:t>efetiva </a:t>
            </a:r>
            <a:r>
              <a:rPr lang="pt-BR" sz="1800" dirty="0">
                <a:latin typeface="Times" charset="0"/>
                <a:ea typeface="Times" charset="0"/>
                <a:cs typeface="Times" charset="0"/>
              </a:rPr>
              <a:t>rivalidade entre incumbentes e </a:t>
            </a:r>
            <a:r>
              <a:rPr lang="pt-BR" sz="1800" dirty="0" smtClean="0">
                <a:latin typeface="Times" charset="0"/>
                <a:ea typeface="Times" charset="0"/>
                <a:cs typeface="Times" charset="0"/>
              </a:rPr>
              <a:t>entrantes;</a:t>
            </a:r>
          </a:p>
          <a:p>
            <a:pPr marL="342900" indent="-342900" algn="just">
              <a:lnSpc>
                <a:spcPct val="100000"/>
              </a:lnSpc>
              <a:buFont typeface="Arial" panose="020B0604020202020204" pitchFamily="34" charset="0"/>
              <a:buChar char="•"/>
            </a:pPr>
            <a:r>
              <a:rPr lang="pt-BR" sz="1800" dirty="0">
                <a:latin typeface="Times" charset="0"/>
                <a:ea typeface="Times" charset="0"/>
                <a:cs typeface="Times" charset="0"/>
              </a:rPr>
              <a:t>Os </a:t>
            </a:r>
            <a:r>
              <a:rPr lang="pt-BR" sz="1800" b="1" u="sng" dirty="0">
                <a:latin typeface="Times" charset="0"/>
                <a:ea typeface="Times" charset="0"/>
                <a:cs typeface="Times" charset="0"/>
              </a:rPr>
              <a:t>bancos relacionam todos</a:t>
            </a:r>
            <a:r>
              <a:rPr lang="pt-BR" sz="1800" dirty="0">
                <a:latin typeface="Times" charset="0"/>
                <a:ea typeface="Times" charset="0"/>
                <a:cs typeface="Times" charset="0"/>
              </a:rPr>
              <a:t>: cliente, loja e credenciadora precisam ter conta bancária, além de </a:t>
            </a:r>
            <a:r>
              <a:rPr lang="pt-BR" sz="1800" dirty="0" smtClean="0">
                <a:latin typeface="Times" charset="0"/>
                <a:ea typeface="Times" charset="0"/>
                <a:cs typeface="Times" charset="0"/>
              </a:rPr>
              <a:t>crédito</a:t>
            </a:r>
            <a:r>
              <a:rPr lang="pt-BR" sz="1800" dirty="0">
                <a:latin typeface="Times" charset="0"/>
                <a:ea typeface="Times" charset="0"/>
                <a:cs typeface="Times" charset="0"/>
              </a:rPr>
              <a:t> </a:t>
            </a:r>
            <a:r>
              <a:rPr lang="pt-BR" sz="1800" dirty="0" smtClean="0">
                <a:latin typeface="Times" charset="0"/>
                <a:ea typeface="Times" charset="0"/>
                <a:cs typeface="Times" charset="0"/>
              </a:rPr>
              <a:t>e outros serviços;</a:t>
            </a:r>
            <a:endParaRPr lang="pt-BR" sz="1800" dirty="0">
              <a:latin typeface="Times" charset="0"/>
              <a:ea typeface="Times" charset="0"/>
              <a:cs typeface="Times" charset="0"/>
            </a:endParaRPr>
          </a:p>
          <a:p>
            <a:pPr marL="342900" indent="-342900" algn="just">
              <a:lnSpc>
                <a:spcPct val="100000"/>
              </a:lnSpc>
              <a:buFont typeface="Arial" panose="020B0604020202020204" pitchFamily="34" charset="0"/>
              <a:buChar char="•"/>
            </a:pPr>
            <a:r>
              <a:rPr lang="pt-BR" sz="1800" dirty="0" smtClean="0">
                <a:latin typeface="Times" charset="0"/>
                <a:ea typeface="Times" charset="0"/>
                <a:cs typeface="Times" charset="0"/>
              </a:rPr>
              <a:t>O problema vem sendo tratado no âmbito da </a:t>
            </a:r>
            <a:r>
              <a:rPr lang="pt-BR" sz="1800" dirty="0" err="1" smtClean="0">
                <a:latin typeface="Times" charset="0"/>
                <a:ea typeface="Times" charset="0"/>
                <a:cs typeface="Times" charset="0"/>
              </a:rPr>
              <a:t>ex-SEAE</a:t>
            </a:r>
            <a:r>
              <a:rPr lang="pt-BR" sz="1800" dirty="0" smtClean="0">
                <a:latin typeface="Times" charset="0"/>
                <a:ea typeface="Times" charset="0"/>
                <a:cs typeface="Times" charset="0"/>
              </a:rPr>
              <a:t>/MF, desde os anos 2000, com o CADE e com o BCB desde 2009</a:t>
            </a:r>
          </a:p>
          <a:p>
            <a:pPr marL="342900" indent="-342900" algn="just">
              <a:lnSpc>
                <a:spcPct val="100000"/>
              </a:lnSpc>
              <a:buFont typeface="Arial" panose="020B0604020202020204" pitchFamily="34" charset="0"/>
              <a:buChar char="•"/>
            </a:pPr>
            <a:r>
              <a:rPr lang="pt-BR" sz="1800" b="1" u="sng" dirty="0" smtClean="0">
                <a:latin typeface="Times" charset="0"/>
                <a:ea typeface="Times" charset="0"/>
                <a:cs typeface="Times" charset="0"/>
              </a:rPr>
              <a:t>Em 2018</a:t>
            </a:r>
            <a:r>
              <a:rPr lang="pt-BR" sz="1800" b="1" dirty="0" smtClean="0">
                <a:latin typeface="Times" charset="0"/>
                <a:ea typeface="Times" charset="0"/>
                <a:cs typeface="Times" charset="0"/>
              </a:rPr>
              <a:t>: </a:t>
            </a:r>
            <a:r>
              <a:rPr lang="pt-BR" sz="1800" i="1" dirty="0">
                <a:latin typeface="Times" charset="0"/>
                <a:ea typeface="Times" charset="0"/>
                <a:cs typeface="Times" charset="0"/>
              </a:rPr>
              <a:t>status </a:t>
            </a:r>
            <a:r>
              <a:rPr lang="pt-BR" sz="1800" i="1" dirty="0" smtClean="0">
                <a:latin typeface="Times" charset="0"/>
                <a:ea typeface="Times" charset="0"/>
                <a:cs typeface="Times" charset="0"/>
              </a:rPr>
              <a:t>quo </a:t>
            </a:r>
            <a:r>
              <a:rPr lang="pt-BR" sz="1800" dirty="0" smtClean="0">
                <a:latin typeface="Times" charset="0"/>
                <a:ea typeface="Times" charset="0"/>
                <a:cs typeface="Times" charset="0"/>
              </a:rPr>
              <a:t>tem se mantido</a:t>
            </a:r>
            <a:r>
              <a:rPr lang="pt-BR" sz="1800" i="1" dirty="0" smtClean="0">
                <a:latin typeface="Times" charset="0"/>
                <a:ea typeface="Times" charset="0"/>
                <a:cs typeface="Times" charset="0"/>
              </a:rPr>
              <a:t>: </a:t>
            </a:r>
            <a:r>
              <a:rPr lang="pt-BR" sz="1800" dirty="0" smtClean="0">
                <a:latin typeface="Times" charset="0"/>
                <a:ea typeface="Times" charset="0"/>
                <a:cs typeface="Times" charset="0"/>
              </a:rPr>
              <a:t>estrutura concentrada nos maiores bancos, verticalizados em todos os três elos</a:t>
            </a:r>
            <a:endParaRPr lang="pt-BR" sz="1800" b="1" dirty="0">
              <a:latin typeface="Times" charset="0"/>
              <a:ea typeface="Times" charset="0"/>
              <a:cs typeface="Times" charset="0"/>
            </a:endParaRPr>
          </a:p>
          <a:p>
            <a:pPr marL="457200" indent="-457200" algn="just">
              <a:lnSpc>
                <a:spcPct val="100000"/>
              </a:lnSpc>
              <a:buFont typeface="Arial" panose="020B0604020202020204" pitchFamily="34" charset="0"/>
              <a:buChar char="•"/>
            </a:pPr>
            <a:r>
              <a:rPr lang="pt-BR" sz="1800" b="1" dirty="0" smtClean="0">
                <a:latin typeface="Times" charset="0"/>
                <a:ea typeface="Times" charset="0"/>
                <a:cs typeface="Times" charset="0"/>
              </a:rPr>
              <a:t>CADE (defesa da concorrência): </a:t>
            </a:r>
            <a:endParaRPr lang="pt-BR" sz="1800" b="1" dirty="0">
              <a:latin typeface="Times" charset="0"/>
              <a:ea typeface="Times" charset="0"/>
              <a:cs typeface="Times" charset="0"/>
            </a:endParaRPr>
          </a:p>
          <a:p>
            <a:pPr marL="971550" lvl="1" indent="-514350" algn="just">
              <a:lnSpc>
                <a:spcPct val="100000"/>
              </a:lnSpc>
              <a:buFont typeface="+mj-lt"/>
              <a:buAutoNum type="arabicPeriod"/>
            </a:pPr>
            <a:r>
              <a:rPr lang="pt-BR" sz="1800" dirty="0" smtClean="0">
                <a:latin typeface="Times" charset="0"/>
                <a:ea typeface="Times" charset="0"/>
                <a:cs typeface="Times" charset="0"/>
              </a:rPr>
              <a:t>Instaurado investigações (PP/IA/PA</a:t>
            </a:r>
            <a:r>
              <a:rPr lang="pt-BR" sz="1800" dirty="0" smtClean="0">
                <a:latin typeface="Times" charset="0"/>
                <a:ea typeface="Times" charset="0"/>
                <a:cs typeface="Times" charset="0"/>
              </a:rPr>
              <a:t>) e </a:t>
            </a:r>
            <a:r>
              <a:rPr lang="pt-BR" sz="1800" dirty="0" smtClean="0">
                <a:latin typeface="Times" charset="0"/>
                <a:ea typeface="Times" charset="0"/>
                <a:cs typeface="Times" charset="0"/>
              </a:rPr>
              <a:t>condenado ou feito acordos, desde 2015</a:t>
            </a:r>
            <a:endParaRPr lang="pt-BR" sz="1800" dirty="0">
              <a:latin typeface="Times" charset="0"/>
              <a:ea typeface="Times" charset="0"/>
              <a:cs typeface="Times" charset="0"/>
            </a:endParaRPr>
          </a:p>
          <a:p>
            <a:pPr marL="971550" lvl="1" indent="-514350" algn="just">
              <a:lnSpc>
                <a:spcPct val="100000"/>
              </a:lnSpc>
              <a:buFont typeface="+mj-lt"/>
              <a:buAutoNum type="arabicPeriod"/>
            </a:pPr>
            <a:r>
              <a:rPr lang="pt-BR" sz="1800" dirty="0" smtClean="0">
                <a:latin typeface="Times" charset="0"/>
                <a:ea typeface="Times" charset="0"/>
                <a:cs typeface="Times" charset="0"/>
              </a:rPr>
              <a:t>Atuado de forma mais coordenada com o BCB, </a:t>
            </a:r>
            <a:r>
              <a:rPr lang="pt-BR" sz="1800" dirty="0" err="1" smtClean="0">
                <a:latin typeface="Times" charset="0"/>
                <a:ea typeface="Times" charset="0"/>
                <a:cs typeface="Times" charset="0"/>
              </a:rPr>
              <a:t>ex-Seae</a:t>
            </a:r>
            <a:r>
              <a:rPr lang="pt-BR" sz="1800" dirty="0" smtClean="0">
                <a:latin typeface="Times" charset="0"/>
                <a:ea typeface="Times" charset="0"/>
                <a:cs typeface="Times" charset="0"/>
              </a:rPr>
              <a:t>/MF e indústria</a:t>
            </a:r>
            <a:endParaRPr lang="pt-BR" sz="1800" dirty="0">
              <a:latin typeface="Times" charset="0"/>
              <a:ea typeface="Times" charset="0"/>
              <a:cs typeface="Times" charset="0"/>
            </a:endParaRPr>
          </a:p>
          <a:p>
            <a:pPr marL="457200" indent="-457200" algn="just">
              <a:lnSpc>
                <a:spcPct val="100000"/>
              </a:lnSpc>
              <a:buFont typeface="Arial" panose="020B0604020202020204" pitchFamily="34" charset="0"/>
              <a:buChar char="•"/>
            </a:pPr>
            <a:r>
              <a:rPr lang="pt-BR" sz="1800" b="1" dirty="0" smtClean="0">
                <a:latin typeface="Times" charset="0"/>
                <a:ea typeface="Times" charset="0"/>
                <a:cs typeface="Times" charset="0"/>
              </a:rPr>
              <a:t>BACEN (Regulação no mercado de crédito):</a:t>
            </a:r>
            <a:endParaRPr lang="pt-BR" sz="1800" b="1" dirty="0">
              <a:latin typeface="Times" charset="0"/>
              <a:ea typeface="Times" charset="0"/>
              <a:cs typeface="Times" charset="0"/>
            </a:endParaRPr>
          </a:p>
          <a:p>
            <a:pPr marL="971550" lvl="1" indent="-514350" algn="just">
              <a:lnSpc>
                <a:spcPct val="100000"/>
              </a:lnSpc>
              <a:buFont typeface="+mj-lt"/>
              <a:buAutoNum type="arabicPeriod"/>
            </a:pPr>
            <a:r>
              <a:rPr lang="pt-BR" sz="1800" dirty="0" smtClean="0">
                <a:latin typeface="Times" charset="0"/>
                <a:ea typeface="Times" charset="0"/>
                <a:cs typeface="Times" charset="0"/>
              </a:rPr>
              <a:t>Gestão Ilan está mais atuante, embora tenham sido aprovadas leis e circulares relevantes em 2013, 2014 e 2015</a:t>
            </a:r>
          </a:p>
          <a:p>
            <a:pPr marL="971550" lvl="1" indent="-514350" algn="just">
              <a:lnSpc>
                <a:spcPct val="100000"/>
              </a:lnSpc>
              <a:buFont typeface="+mj-lt"/>
              <a:buAutoNum type="arabicPeriod"/>
            </a:pPr>
            <a:r>
              <a:rPr lang="pt-BR" sz="1800" dirty="0" smtClean="0">
                <a:latin typeface="Times" charset="0"/>
                <a:ea typeface="Times" charset="0"/>
                <a:cs typeface="Times" charset="0"/>
              </a:rPr>
              <a:t>Medidas mais relevantes: </a:t>
            </a:r>
            <a:r>
              <a:rPr lang="pt-BR" sz="1800" u="sng" dirty="0" smtClean="0">
                <a:latin typeface="Times" charset="0"/>
                <a:ea typeface="Times" charset="0"/>
                <a:cs typeface="Times" charset="0"/>
              </a:rPr>
              <a:t>arranjos de pagamento</a:t>
            </a:r>
            <a:r>
              <a:rPr lang="pt-BR" sz="1800" dirty="0" smtClean="0">
                <a:latin typeface="Times" charset="0"/>
                <a:ea typeface="Times" charset="0"/>
                <a:cs typeface="Times" charset="0"/>
              </a:rPr>
              <a:t> (Lei 12.865/13 e Circular 3682/13); </a:t>
            </a:r>
            <a:r>
              <a:rPr lang="pt-BR" sz="1800" u="sng" dirty="0" err="1" smtClean="0">
                <a:latin typeface="Times" charset="0"/>
                <a:ea typeface="Times" charset="0"/>
                <a:cs typeface="Times" charset="0"/>
              </a:rPr>
              <a:t>obrigartoriedade</a:t>
            </a:r>
            <a:r>
              <a:rPr lang="pt-BR" sz="1800" u="sng" dirty="0" smtClean="0">
                <a:latin typeface="Times" charset="0"/>
                <a:ea typeface="Times" charset="0"/>
                <a:cs typeface="Times" charset="0"/>
              </a:rPr>
              <a:t> da leitura de recebíveis pelos bancos </a:t>
            </a:r>
            <a:r>
              <a:rPr lang="pt-BR" sz="1800" dirty="0" smtClean="0">
                <a:latin typeface="Times" charset="0"/>
                <a:ea typeface="Times" charset="0"/>
                <a:cs typeface="Times" charset="0"/>
              </a:rPr>
              <a:t>(Circular 3721/14) e </a:t>
            </a:r>
            <a:r>
              <a:rPr lang="pt-BR" sz="1800" u="sng" dirty="0" smtClean="0">
                <a:latin typeface="Times" charset="0"/>
                <a:ea typeface="Times" charset="0"/>
                <a:cs typeface="Times" charset="0"/>
              </a:rPr>
              <a:t>regramento </a:t>
            </a:r>
            <a:r>
              <a:rPr lang="pt-BR" sz="1800" u="sng" dirty="0">
                <a:latin typeface="Times" charset="0"/>
                <a:ea typeface="Times" charset="0"/>
                <a:cs typeface="Times" charset="0"/>
              </a:rPr>
              <a:t>de interoperabilidade</a:t>
            </a:r>
            <a:r>
              <a:rPr lang="pt-BR" sz="1800" dirty="0">
                <a:latin typeface="Times" charset="0"/>
                <a:ea typeface="Times" charset="0"/>
                <a:cs typeface="Times" charset="0"/>
              </a:rPr>
              <a:t> </a:t>
            </a:r>
            <a:r>
              <a:rPr lang="pt-BR" sz="1800" dirty="0" smtClean="0">
                <a:latin typeface="Times" charset="0"/>
                <a:ea typeface="Times" charset="0"/>
                <a:cs typeface="Times" charset="0"/>
              </a:rPr>
              <a:t>( Circular 3765/15).</a:t>
            </a:r>
          </a:p>
          <a:p>
            <a:pPr marL="971550" lvl="1" indent="-514350" algn="just">
              <a:lnSpc>
                <a:spcPct val="100000"/>
              </a:lnSpc>
              <a:buFont typeface="+mj-lt"/>
              <a:buAutoNum type="arabicPeriod"/>
            </a:pPr>
            <a:r>
              <a:rPr lang="pt-BR" sz="1800" dirty="0" smtClean="0">
                <a:latin typeface="Times" charset="0"/>
                <a:ea typeface="Times" charset="0"/>
                <a:cs typeface="Times" charset="0"/>
              </a:rPr>
              <a:t>Problema é monitoramento: players não atuam conforme dizem os marcos normativos (vide leitura de recebíveis)</a:t>
            </a:r>
            <a:endParaRPr lang="pt-BR" sz="1800" dirty="0">
              <a:latin typeface="Times" charset="0"/>
              <a:ea typeface="Times" charset="0"/>
              <a:cs typeface="Times" charset="0"/>
            </a:endParaRPr>
          </a:p>
        </p:txBody>
      </p:sp>
      <p:sp>
        <p:nvSpPr>
          <p:cNvPr id="10" name="Rectangle 9"/>
          <p:cNvSpPr/>
          <p:nvPr/>
        </p:nvSpPr>
        <p:spPr>
          <a:xfrm>
            <a:off x="0" y="8376"/>
            <a:ext cx="12191999" cy="1077218"/>
          </a:xfrm>
          <a:prstGeom prst="rect">
            <a:avLst/>
          </a:prstGeom>
          <a:solidFill>
            <a:schemeClr val="accent6">
              <a:lumMod val="20000"/>
              <a:lumOff val="80000"/>
            </a:schemeClr>
          </a:solidFill>
        </p:spPr>
        <p:txBody>
          <a:bodyPr wrap="square">
            <a:spAutoFit/>
          </a:bodyPr>
          <a:lstStyle/>
          <a:p>
            <a:pPr algn="ctr"/>
            <a:r>
              <a:rPr lang="pt-BR" sz="3200" b="1" dirty="0" smtClean="0">
                <a:latin typeface="Times New Roman" charset="0"/>
                <a:ea typeface="Times New Roman" charset="0"/>
                <a:cs typeface="Times New Roman" charset="0"/>
              </a:rPr>
              <a:t>Há que proibir </a:t>
            </a:r>
            <a:r>
              <a:rPr lang="pt-BR" sz="3200" b="1" dirty="0">
                <a:latin typeface="Times New Roman" charset="0"/>
                <a:ea typeface="Times New Roman" charset="0"/>
                <a:cs typeface="Times New Roman" charset="0"/>
              </a:rPr>
              <a:t>a verticalização </a:t>
            </a:r>
            <a:r>
              <a:rPr lang="pt-BR" sz="3200" b="1" dirty="0" smtClean="0">
                <a:latin typeface="Times New Roman" charset="0"/>
                <a:ea typeface="Times New Roman" charset="0"/>
                <a:cs typeface="Times New Roman" charset="0"/>
              </a:rPr>
              <a:t>e a exclusividade </a:t>
            </a:r>
          </a:p>
          <a:p>
            <a:pPr algn="ctr"/>
            <a:r>
              <a:rPr lang="pt-BR" sz="3200" b="1" dirty="0" smtClean="0">
                <a:solidFill>
                  <a:srgbClr val="FF0000"/>
                </a:solidFill>
                <a:latin typeface="Times New Roman" charset="0"/>
                <a:ea typeface="Times New Roman" charset="0"/>
                <a:cs typeface="Times New Roman" charset="0"/>
              </a:rPr>
              <a:t>mercado </a:t>
            </a:r>
            <a:r>
              <a:rPr lang="pt-BR" sz="3200" b="1" dirty="0">
                <a:solidFill>
                  <a:srgbClr val="FF0000"/>
                </a:solidFill>
                <a:latin typeface="Times New Roman" charset="0"/>
                <a:ea typeface="Times New Roman" charset="0"/>
                <a:cs typeface="Times New Roman" charset="0"/>
              </a:rPr>
              <a:t>de cartão de </a:t>
            </a:r>
            <a:r>
              <a:rPr lang="pt-BR" sz="3200" b="1" dirty="0" smtClean="0">
                <a:solidFill>
                  <a:srgbClr val="FF0000"/>
                </a:solidFill>
                <a:latin typeface="Times New Roman" charset="0"/>
                <a:ea typeface="Times New Roman" charset="0"/>
                <a:cs typeface="Times New Roman" charset="0"/>
              </a:rPr>
              <a:t>crédito</a:t>
            </a:r>
            <a:endParaRPr lang="en-US" sz="3200" b="1" dirty="0"/>
          </a:p>
        </p:txBody>
      </p:sp>
      <p:sp>
        <p:nvSpPr>
          <p:cNvPr id="8" name="Date Placeholder 3"/>
          <p:cNvSpPr>
            <a:spLocks noGrp="1"/>
          </p:cNvSpPr>
          <p:nvPr>
            <p:ph type="dt" sz="half" idx="10"/>
          </p:nvPr>
        </p:nvSpPr>
        <p:spPr>
          <a:xfrm>
            <a:off x="838200" y="6356350"/>
            <a:ext cx="2743200" cy="365125"/>
          </a:xfrm>
        </p:spPr>
        <p:txBody>
          <a:bodyPr/>
          <a:lstStyle/>
          <a:p>
            <a:fld id="{45E0EBC7-9A05-9744-8507-1EA7CBDA66ED}" type="datetime1">
              <a:rPr lang="en-US" b="1" smtClean="0">
                <a:solidFill>
                  <a:schemeClr val="tx1"/>
                </a:solidFill>
              </a:rPr>
              <a:t>6/5/18</a:t>
            </a:fld>
            <a:endParaRPr lang="en-US" b="1" dirty="0">
              <a:solidFill>
                <a:schemeClr val="tx1"/>
              </a:solidFill>
            </a:endParaRPr>
          </a:p>
        </p:txBody>
      </p:sp>
      <p:sp>
        <p:nvSpPr>
          <p:cNvPr id="9" name="Footer Placeholder 4"/>
          <p:cNvSpPr>
            <a:spLocks noGrp="1"/>
          </p:cNvSpPr>
          <p:nvPr>
            <p:ph type="ftr" sz="quarter" idx="11"/>
          </p:nvPr>
        </p:nvSpPr>
        <p:spPr>
          <a:xfrm>
            <a:off x="4038600" y="6356350"/>
            <a:ext cx="4114800" cy="365125"/>
          </a:xfrm>
        </p:spPr>
        <p:txBody>
          <a:bodyPr/>
          <a:lstStyle/>
          <a:p>
            <a:r>
              <a:rPr lang="en-US" b="1" dirty="0" err="1" smtClean="0">
                <a:solidFill>
                  <a:schemeClr val="tx1"/>
                </a:solidFill>
              </a:rPr>
              <a:t>Cristiane</a:t>
            </a:r>
            <a:r>
              <a:rPr lang="en-US" b="1" dirty="0" smtClean="0">
                <a:solidFill>
                  <a:schemeClr val="tx1"/>
                </a:solidFill>
              </a:rPr>
              <a:t> </a:t>
            </a:r>
            <a:r>
              <a:rPr lang="en-US" b="1" dirty="0" err="1" smtClean="0">
                <a:solidFill>
                  <a:schemeClr val="tx1"/>
                </a:solidFill>
              </a:rPr>
              <a:t>Alkmin</a:t>
            </a:r>
            <a:r>
              <a:rPr lang="en-US" b="1" dirty="0" smtClean="0">
                <a:solidFill>
                  <a:schemeClr val="tx1"/>
                </a:solidFill>
              </a:rPr>
              <a:t> J. Schmidt</a:t>
            </a:r>
            <a:endParaRPr lang="en-US" b="1" dirty="0">
              <a:solidFill>
                <a:schemeClr val="tx1"/>
              </a:solidFill>
            </a:endParaRPr>
          </a:p>
        </p:txBody>
      </p:sp>
      <p:sp>
        <p:nvSpPr>
          <p:cNvPr id="11" name="Slide Number Placeholder 3"/>
          <p:cNvSpPr>
            <a:spLocks noGrp="1"/>
          </p:cNvSpPr>
          <p:nvPr>
            <p:ph type="sldNum" sz="quarter" idx="12"/>
          </p:nvPr>
        </p:nvSpPr>
        <p:spPr>
          <a:xfrm>
            <a:off x="8610600" y="6356350"/>
            <a:ext cx="2743200" cy="365125"/>
          </a:xfrm>
        </p:spPr>
        <p:txBody>
          <a:bodyPr/>
          <a:lstStyle/>
          <a:p>
            <a:r>
              <a:rPr lang="en-US" b="1" dirty="0" smtClean="0">
                <a:solidFill>
                  <a:schemeClr val="tx1"/>
                </a:solidFill>
              </a:rPr>
              <a:t>24</a:t>
            </a:r>
            <a:endParaRPr lang="en-US" b="1" dirty="0">
              <a:solidFill>
                <a:schemeClr val="tx1"/>
              </a:solidFill>
            </a:endParaRPr>
          </a:p>
        </p:txBody>
      </p:sp>
    </p:spTree>
    <p:extLst>
      <p:ext uri="{BB962C8B-B14F-4D97-AF65-F5344CB8AC3E}">
        <p14:creationId xmlns:p14="http://schemas.microsoft.com/office/powerpoint/2010/main" val="9237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blinds(horizontal)">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blinds(horizontal)">
                                      <p:cBhvr>
                                        <p:cTn id="35" dur="500"/>
                                        <p:tgtEl>
                                          <p:spTgt spid="7">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blinds(horizontal)">
                                      <p:cBhvr>
                                        <p:cTn id="38" dur="500"/>
                                        <p:tgtEl>
                                          <p:spTgt spid="7">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Effect transition="in" filter="blinds(horizontal)">
                                      <p:cBhvr>
                                        <p:cTn id="43" dur="500"/>
                                        <p:tgtEl>
                                          <p:spTgt spid="7">
                                            <p:txEl>
                                              <p:pRg st="8" end="8"/>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7">
                                            <p:txEl>
                                              <p:pRg st="9" end="9"/>
                                            </p:txEl>
                                          </p:spTgt>
                                        </p:tgtEl>
                                        <p:attrNameLst>
                                          <p:attrName>style.visibility</p:attrName>
                                        </p:attrNameLst>
                                      </p:cBhvr>
                                      <p:to>
                                        <p:strVal val="visible"/>
                                      </p:to>
                                    </p:set>
                                    <p:animEffect transition="in" filter="blinds(horizontal)">
                                      <p:cBhvr>
                                        <p:cTn id="46" dur="500"/>
                                        <p:tgtEl>
                                          <p:spTgt spid="7">
                                            <p:txEl>
                                              <p:pRg st="9" end="9"/>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7">
                                            <p:txEl>
                                              <p:pRg st="10" end="10"/>
                                            </p:txEl>
                                          </p:spTgt>
                                        </p:tgtEl>
                                        <p:attrNameLst>
                                          <p:attrName>style.visibility</p:attrName>
                                        </p:attrNameLst>
                                      </p:cBhvr>
                                      <p:to>
                                        <p:strVal val="visible"/>
                                      </p:to>
                                    </p:set>
                                    <p:animEffect transition="in" filter="blinds(horizontal)">
                                      <p:cBhvr>
                                        <p:cTn id="49" dur="500"/>
                                        <p:tgtEl>
                                          <p:spTgt spid="7">
                                            <p:txEl>
                                              <p:pRg st="10" end="10"/>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7">
                                            <p:txEl>
                                              <p:pRg st="11" end="11"/>
                                            </p:txEl>
                                          </p:spTgt>
                                        </p:tgtEl>
                                        <p:attrNameLst>
                                          <p:attrName>style.visibility</p:attrName>
                                        </p:attrNameLst>
                                      </p:cBhvr>
                                      <p:to>
                                        <p:strVal val="visible"/>
                                      </p:to>
                                    </p:set>
                                    <p:animEffect transition="in" filter="blinds(horizontal)">
                                      <p:cBhvr>
                                        <p:cTn id="52"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onector de seta reta 23"/>
          <p:cNvCxnSpPr/>
          <p:nvPr/>
        </p:nvCxnSpPr>
        <p:spPr>
          <a:xfrm flipV="1">
            <a:off x="4407701" y="4304517"/>
            <a:ext cx="3357283" cy="12335"/>
          </a:xfrm>
          <a:prstGeom prst="straightConnector1">
            <a:avLst/>
          </a:prstGeom>
          <a:ln w="38100">
            <a:solidFill>
              <a:srgbClr val="FFC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 name="Título 1"/>
          <p:cNvSpPr>
            <a:spLocks noGrp="1"/>
          </p:cNvSpPr>
          <p:nvPr>
            <p:ph type="title"/>
          </p:nvPr>
        </p:nvSpPr>
        <p:spPr>
          <a:xfrm>
            <a:off x="0" y="8142"/>
            <a:ext cx="12191999" cy="1013565"/>
          </a:xfrm>
          <a:solidFill>
            <a:schemeClr val="accent6">
              <a:lumMod val="40000"/>
              <a:lumOff val="60000"/>
            </a:schemeClr>
          </a:solidFill>
          <a:ln>
            <a:solidFill>
              <a:schemeClr val="accent6">
                <a:lumMod val="60000"/>
                <a:lumOff val="40000"/>
              </a:schemeClr>
            </a:solidFill>
          </a:ln>
        </p:spPr>
        <p:txBody>
          <a:bodyPr>
            <a:noAutofit/>
          </a:bodyPr>
          <a:lstStyle/>
          <a:p>
            <a:pPr algn="ctr"/>
            <a:r>
              <a:rPr lang="pt-BR" sz="3600" b="1" dirty="0" smtClean="0">
                <a:latin typeface="Times New Roman" charset="0"/>
                <a:ea typeface="Times New Roman" charset="0"/>
                <a:cs typeface="Times New Roman" charset="0"/>
              </a:rPr>
              <a:t>Mercado de 2 Lados </a:t>
            </a:r>
            <a:br>
              <a:rPr lang="pt-BR" sz="3600" b="1" dirty="0" smtClean="0">
                <a:latin typeface="Times New Roman" charset="0"/>
                <a:ea typeface="Times New Roman" charset="0"/>
                <a:cs typeface="Times New Roman" charset="0"/>
              </a:rPr>
            </a:br>
            <a:r>
              <a:rPr lang="pt-BR" sz="3600" b="1" dirty="0" smtClean="0">
                <a:latin typeface="Times New Roman" charset="0"/>
                <a:ea typeface="Times New Roman" charset="0"/>
                <a:cs typeface="Times New Roman" charset="0"/>
              </a:rPr>
              <a:t>Como funciona?</a:t>
            </a:r>
            <a:endParaRPr lang="pt-BR" sz="1800" i="1" dirty="0">
              <a:solidFill>
                <a:srgbClr val="FF0000"/>
              </a:solidFill>
              <a:latin typeface="Times New Roman" charset="0"/>
              <a:ea typeface="Times New Roman" charset="0"/>
              <a:cs typeface="Times New Roman" charset="0"/>
            </a:endParaRPr>
          </a:p>
        </p:txBody>
      </p:sp>
      <p:sp>
        <p:nvSpPr>
          <p:cNvPr id="4" name="Retângulo de cantos arredondados 3"/>
          <p:cNvSpPr/>
          <p:nvPr/>
        </p:nvSpPr>
        <p:spPr>
          <a:xfrm>
            <a:off x="184638" y="3439216"/>
            <a:ext cx="4158761" cy="15407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pt-BR" sz="2800" b="1" dirty="0" smtClean="0"/>
              <a:t>Emissor (Bancos)</a:t>
            </a:r>
            <a:endParaRPr lang="pt-BR" sz="2800" b="1" dirty="0"/>
          </a:p>
        </p:txBody>
      </p:sp>
      <p:sp>
        <p:nvSpPr>
          <p:cNvPr id="5" name="Retângulo de cantos arredondados 4"/>
          <p:cNvSpPr/>
          <p:nvPr/>
        </p:nvSpPr>
        <p:spPr>
          <a:xfrm>
            <a:off x="2722261" y="1031963"/>
            <a:ext cx="5682000" cy="20078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pt-BR" sz="2800" b="1" dirty="0" smtClean="0"/>
              <a:t>Bandeira</a:t>
            </a:r>
          </a:p>
          <a:p>
            <a:pPr algn="ctr"/>
            <a:r>
              <a:rPr lang="pt-BR" sz="2800" b="1" dirty="0" smtClean="0"/>
              <a:t>(detentor do arranjo de pag.)</a:t>
            </a:r>
            <a:endParaRPr lang="pt-BR" sz="2800" b="1" dirty="0"/>
          </a:p>
        </p:txBody>
      </p:sp>
      <p:sp>
        <p:nvSpPr>
          <p:cNvPr id="6" name="Retângulo de cantos arredondados 5"/>
          <p:cNvSpPr/>
          <p:nvPr/>
        </p:nvSpPr>
        <p:spPr>
          <a:xfrm>
            <a:off x="7813760" y="3345067"/>
            <a:ext cx="3458064" cy="141369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pt-BR" sz="2800" b="1" dirty="0" smtClean="0"/>
              <a:t>Credenciador</a:t>
            </a:r>
            <a:endParaRPr lang="pt-BR" sz="2800" b="1" dirty="0"/>
          </a:p>
        </p:txBody>
      </p:sp>
      <p:cxnSp>
        <p:nvCxnSpPr>
          <p:cNvPr id="8" name="Conector de seta reta 7"/>
          <p:cNvCxnSpPr/>
          <p:nvPr/>
        </p:nvCxnSpPr>
        <p:spPr>
          <a:xfrm flipH="1">
            <a:off x="4402657" y="3924267"/>
            <a:ext cx="3303069" cy="16591"/>
          </a:xfrm>
          <a:prstGeom prst="straightConnector1">
            <a:avLst/>
          </a:prstGeom>
          <a:ln w="57150">
            <a:headEnd type="oval" w="med" len="med"/>
            <a:tailEnd type="triangle" w="med" len="med"/>
          </a:ln>
        </p:spPr>
        <p:style>
          <a:lnRef idx="2">
            <a:schemeClr val="dk1"/>
          </a:lnRef>
          <a:fillRef idx="0">
            <a:schemeClr val="dk1"/>
          </a:fillRef>
          <a:effectRef idx="1">
            <a:schemeClr val="dk1"/>
          </a:effectRef>
          <a:fontRef idx="minor">
            <a:schemeClr val="tx1"/>
          </a:fontRef>
        </p:style>
      </p:cxnSp>
      <p:sp>
        <p:nvSpPr>
          <p:cNvPr id="11" name="CaixaDeTexto 10"/>
          <p:cNvSpPr txBox="1"/>
          <p:nvPr/>
        </p:nvSpPr>
        <p:spPr>
          <a:xfrm>
            <a:off x="4512065" y="3509852"/>
            <a:ext cx="3172457" cy="369332"/>
          </a:xfrm>
          <a:prstGeom prst="rect">
            <a:avLst/>
          </a:prstGeom>
          <a:noFill/>
        </p:spPr>
        <p:txBody>
          <a:bodyPr wrap="square" rtlCol="0">
            <a:spAutoFit/>
          </a:bodyPr>
          <a:lstStyle/>
          <a:p>
            <a:pPr algn="ctr"/>
            <a:r>
              <a:rPr lang="pt-BR" b="1" dirty="0" smtClean="0"/>
              <a:t>Taxa de intercâmbio </a:t>
            </a:r>
            <a:r>
              <a:rPr lang="pt-BR" b="1" dirty="0">
                <a:solidFill>
                  <a:srgbClr val="FF0000"/>
                </a:solidFill>
              </a:rPr>
              <a:t>(R$ 1,63</a:t>
            </a:r>
            <a:r>
              <a:rPr lang="pt-BR" b="1" dirty="0" smtClean="0">
                <a:solidFill>
                  <a:srgbClr val="FF0000"/>
                </a:solidFill>
              </a:rPr>
              <a:t>)</a:t>
            </a:r>
            <a:endParaRPr lang="pt-BR" b="1" dirty="0"/>
          </a:p>
        </p:txBody>
      </p:sp>
      <p:cxnSp>
        <p:nvCxnSpPr>
          <p:cNvPr id="12" name="Conector de seta reta 11"/>
          <p:cNvCxnSpPr/>
          <p:nvPr/>
        </p:nvCxnSpPr>
        <p:spPr>
          <a:xfrm flipH="1" flipV="1">
            <a:off x="8517321" y="2798547"/>
            <a:ext cx="1035953" cy="475649"/>
          </a:xfrm>
          <a:prstGeom prst="straightConnector1">
            <a:avLst/>
          </a:prstGeom>
          <a:ln w="57150">
            <a:headEnd type="oval" w="med" len="med"/>
            <a:tailEnd type="triangle" w="med" len="med"/>
          </a:ln>
        </p:spPr>
        <p:style>
          <a:lnRef idx="2">
            <a:schemeClr val="dk1"/>
          </a:lnRef>
          <a:fillRef idx="0">
            <a:schemeClr val="dk1"/>
          </a:fillRef>
          <a:effectRef idx="1">
            <a:schemeClr val="dk1"/>
          </a:effectRef>
          <a:fontRef idx="minor">
            <a:schemeClr val="tx1"/>
          </a:fontRef>
        </p:style>
      </p:cxnSp>
      <p:sp>
        <p:nvSpPr>
          <p:cNvPr id="15" name="CaixaDeTexto 14"/>
          <p:cNvSpPr txBox="1"/>
          <p:nvPr/>
        </p:nvSpPr>
        <p:spPr>
          <a:xfrm>
            <a:off x="8612745" y="2271467"/>
            <a:ext cx="2784423" cy="369332"/>
          </a:xfrm>
          <a:prstGeom prst="rect">
            <a:avLst/>
          </a:prstGeom>
          <a:noFill/>
        </p:spPr>
        <p:txBody>
          <a:bodyPr wrap="square" rtlCol="0">
            <a:spAutoFit/>
          </a:bodyPr>
          <a:lstStyle/>
          <a:p>
            <a:pPr algn="ctr"/>
            <a:r>
              <a:rPr lang="pt-BR" b="1" dirty="0" smtClean="0"/>
              <a:t>Taxa da Bandeira </a:t>
            </a:r>
            <a:r>
              <a:rPr lang="pt-BR" b="1" dirty="0">
                <a:solidFill>
                  <a:srgbClr val="FF0000"/>
                </a:solidFill>
              </a:rPr>
              <a:t>(R$ 0,15</a:t>
            </a:r>
            <a:r>
              <a:rPr lang="pt-BR" b="1" dirty="0" smtClean="0">
                <a:solidFill>
                  <a:srgbClr val="FF0000"/>
                </a:solidFill>
              </a:rPr>
              <a:t>)</a:t>
            </a:r>
            <a:endParaRPr lang="pt-BR" b="1" dirty="0"/>
          </a:p>
        </p:txBody>
      </p:sp>
      <p:sp>
        <p:nvSpPr>
          <p:cNvPr id="16" name="Retângulo de cantos arredondados 15"/>
          <p:cNvSpPr/>
          <p:nvPr/>
        </p:nvSpPr>
        <p:spPr>
          <a:xfrm>
            <a:off x="8276010" y="5846237"/>
            <a:ext cx="2362200" cy="8001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2800" b="1" dirty="0" smtClean="0"/>
              <a:t>Lojistas</a:t>
            </a:r>
            <a:endParaRPr lang="pt-BR" sz="2800" b="1" dirty="0"/>
          </a:p>
        </p:txBody>
      </p:sp>
      <p:cxnSp>
        <p:nvCxnSpPr>
          <p:cNvPr id="17" name="Conector de seta reta 16"/>
          <p:cNvCxnSpPr/>
          <p:nvPr/>
        </p:nvCxnSpPr>
        <p:spPr>
          <a:xfrm flipV="1">
            <a:off x="8421759" y="4745209"/>
            <a:ext cx="0" cy="1021394"/>
          </a:xfrm>
          <a:prstGeom prst="straightConnector1">
            <a:avLst/>
          </a:prstGeom>
          <a:ln w="57150">
            <a:headEnd type="oval" w="med" len="med"/>
            <a:tailEnd type="triangle" w="med" len="med"/>
          </a:ln>
        </p:spPr>
        <p:style>
          <a:lnRef idx="2">
            <a:schemeClr val="dk1"/>
          </a:lnRef>
          <a:fillRef idx="0">
            <a:schemeClr val="dk1"/>
          </a:fillRef>
          <a:effectRef idx="1">
            <a:schemeClr val="dk1"/>
          </a:effectRef>
          <a:fontRef idx="minor">
            <a:schemeClr val="tx1"/>
          </a:fontRef>
        </p:style>
      </p:cxnSp>
      <p:sp>
        <p:nvSpPr>
          <p:cNvPr id="23" name="CaixaDeTexto 22"/>
          <p:cNvSpPr txBox="1"/>
          <p:nvPr/>
        </p:nvSpPr>
        <p:spPr>
          <a:xfrm>
            <a:off x="8495879" y="4797445"/>
            <a:ext cx="3293854" cy="923330"/>
          </a:xfrm>
          <a:prstGeom prst="rect">
            <a:avLst/>
          </a:prstGeom>
          <a:noFill/>
        </p:spPr>
        <p:txBody>
          <a:bodyPr wrap="square" rtlCol="0">
            <a:spAutoFit/>
          </a:bodyPr>
          <a:lstStyle/>
          <a:p>
            <a:r>
              <a:rPr lang="pt-BR" b="1" dirty="0" smtClean="0"/>
              <a:t>Taxa </a:t>
            </a:r>
            <a:r>
              <a:rPr lang="pt-BR" b="1" smtClean="0"/>
              <a:t>de desconto:</a:t>
            </a:r>
          </a:p>
          <a:p>
            <a:r>
              <a:rPr lang="pt-BR" b="1" i="1" dirty="0" smtClean="0"/>
              <a:t>Merchant </a:t>
            </a:r>
            <a:r>
              <a:rPr lang="pt-BR" b="1" i="1" dirty="0" err="1" smtClean="0"/>
              <a:t>Discount</a:t>
            </a:r>
            <a:r>
              <a:rPr lang="pt-BR" b="1" i="1" dirty="0" smtClean="0"/>
              <a:t> Rate</a:t>
            </a:r>
            <a:r>
              <a:rPr lang="pt-BR" b="1" dirty="0" smtClean="0"/>
              <a:t> (MDR)</a:t>
            </a:r>
          </a:p>
          <a:p>
            <a:r>
              <a:rPr lang="pt-BR" b="1" dirty="0">
                <a:solidFill>
                  <a:srgbClr val="FF0000"/>
                </a:solidFill>
              </a:rPr>
              <a:t>(R$</a:t>
            </a:r>
            <a:r>
              <a:rPr lang="pt-BR" b="1" dirty="0"/>
              <a:t> </a:t>
            </a:r>
            <a:r>
              <a:rPr lang="pt-BR" b="1" dirty="0">
                <a:solidFill>
                  <a:srgbClr val="FF0000"/>
                </a:solidFill>
              </a:rPr>
              <a:t>2,80</a:t>
            </a:r>
            <a:r>
              <a:rPr lang="pt-BR" b="1" dirty="0" smtClean="0">
                <a:solidFill>
                  <a:srgbClr val="FF0000"/>
                </a:solidFill>
              </a:rPr>
              <a:t>)</a:t>
            </a:r>
            <a:endParaRPr lang="pt-BR" b="1" dirty="0">
              <a:solidFill>
                <a:srgbClr val="FF0000"/>
              </a:solidFill>
            </a:endParaRPr>
          </a:p>
        </p:txBody>
      </p:sp>
      <p:sp>
        <p:nvSpPr>
          <p:cNvPr id="28" name="Retângulo de cantos arredondados 27"/>
          <p:cNvSpPr/>
          <p:nvPr/>
        </p:nvSpPr>
        <p:spPr>
          <a:xfrm>
            <a:off x="849313" y="5972681"/>
            <a:ext cx="2362200" cy="8001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sz="2800" b="1" dirty="0" smtClean="0"/>
              <a:t>Consumidor</a:t>
            </a:r>
            <a:endParaRPr lang="pt-BR" sz="2800" b="1" dirty="0"/>
          </a:p>
        </p:txBody>
      </p:sp>
      <p:cxnSp>
        <p:nvCxnSpPr>
          <p:cNvPr id="18" name="Conector de seta reta 17"/>
          <p:cNvCxnSpPr/>
          <p:nvPr/>
        </p:nvCxnSpPr>
        <p:spPr>
          <a:xfrm flipH="1">
            <a:off x="3211514" y="6303439"/>
            <a:ext cx="5033260" cy="0"/>
          </a:xfrm>
          <a:prstGeom prst="straightConnector1">
            <a:avLst/>
          </a:prstGeom>
          <a:ln w="38100">
            <a:solidFill>
              <a:srgbClr val="FFC000"/>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19" name="CaixaDeTexto 18"/>
          <p:cNvSpPr txBox="1"/>
          <p:nvPr/>
        </p:nvSpPr>
        <p:spPr>
          <a:xfrm>
            <a:off x="4258696" y="5876947"/>
            <a:ext cx="2552700" cy="400110"/>
          </a:xfrm>
          <a:prstGeom prst="rect">
            <a:avLst/>
          </a:prstGeom>
          <a:noFill/>
        </p:spPr>
        <p:txBody>
          <a:bodyPr wrap="square" rtlCol="0">
            <a:spAutoFit/>
          </a:bodyPr>
          <a:lstStyle/>
          <a:p>
            <a:pPr algn="ctr"/>
            <a:r>
              <a:rPr lang="pt-BR" sz="2000" b="1" dirty="0" smtClean="0"/>
              <a:t>Pagamento via cartão</a:t>
            </a:r>
          </a:p>
        </p:txBody>
      </p:sp>
      <p:cxnSp>
        <p:nvCxnSpPr>
          <p:cNvPr id="25" name="Conector de seta reta 24"/>
          <p:cNvCxnSpPr/>
          <p:nvPr/>
        </p:nvCxnSpPr>
        <p:spPr>
          <a:xfrm flipH="1" flipV="1">
            <a:off x="11463655" y="4737034"/>
            <a:ext cx="326079" cy="694431"/>
          </a:xfrm>
          <a:prstGeom prst="straightConnector1">
            <a:avLst/>
          </a:prstGeom>
          <a:ln w="38100">
            <a:solidFill>
              <a:srgbClr val="FFC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21" name="Conector reto 20"/>
          <p:cNvCxnSpPr/>
          <p:nvPr/>
        </p:nvCxnSpPr>
        <p:spPr>
          <a:xfrm flipH="1">
            <a:off x="10652163" y="6033333"/>
            <a:ext cx="1081741" cy="423745"/>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31" name="CaixaDeTexto 30"/>
          <p:cNvSpPr txBox="1"/>
          <p:nvPr/>
        </p:nvSpPr>
        <p:spPr>
          <a:xfrm>
            <a:off x="10942468" y="5399313"/>
            <a:ext cx="1287398" cy="646331"/>
          </a:xfrm>
          <a:prstGeom prst="rect">
            <a:avLst/>
          </a:prstGeom>
          <a:noFill/>
        </p:spPr>
        <p:txBody>
          <a:bodyPr wrap="square" rtlCol="0">
            <a:spAutoFit/>
          </a:bodyPr>
          <a:lstStyle/>
          <a:p>
            <a:pPr algn="ctr"/>
            <a:r>
              <a:rPr lang="pt-BR" b="1" dirty="0" smtClean="0"/>
              <a:t>Aluguel da Máquina</a:t>
            </a:r>
            <a:endParaRPr lang="pt-BR" b="1" dirty="0">
              <a:solidFill>
                <a:srgbClr val="FF0000"/>
              </a:solidFill>
            </a:endParaRPr>
          </a:p>
        </p:txBody>
      </p:sp>
      <p:sp>
        <p:nvSpPr>
          <p:cNvPr id="22" name="CaixaDeTexto 21"/>
          <p:cNvSpPr txBox="1"/>
          <p:nvPr/>
        </p:nvSpPr>
        <p:spPr>
          <a:xfrm>
            <a:off x="1244480" y="4969800"/>
            <a:ext cx="3563510" cy="923330"/>
          </a:xfrm>
          <a:prstGeom prst="rect">
            <a:avLst/>
          </a:prstGeom>
          <a:noFill/>
        </p:spPr>
        <p:txBody>
          <a:bodyPr wrap="square" rtlCol="0">
            <a:spAutoFit/>
          </a:bodyPr>
          <a:lstStyle/>
          <a:p>
            <a:r>
              <a:rPr lang="pt-BR" b="1" dirty="0" smtClean="0"/>
              <a:t>Taxas ao portador:</a:t>
            </a:r>
          </a:p>
          <a:p>
            <a:r>
              <a:rPr lang="pt-BR" b="1" dirty="0" smtClean="0"/>
              <a:t>Anuidade cartão / Multas / Juros</a:t>
            </a:r>
          </a:p>
          <a:p>
            <a:r>
              <a:rPr lang="pt-BR" b="1" dirty="0" smtClean="0"/>
              <a:t>Pagamento da Fatura</a:t>
            </a:r>
            <a:endParaRPr lang="pt-BR" b="1" dirty="0"/>
          </a:p>
        </p:txBody>
      </p:sp>
      <p:cxnSp>
        <p:nvCxnSpPr>
          <p:cNvPr id="24" name="Conector de seta reta 23"/>
          <p:cNvCxnSpPr/>
          <p:nvPr/>
        </p:nvCxnSpPr>
        <p:spPr>
          <a:xfrm flipV="1">
            <a:off x="1542618" y="2899050"/>
            <a:ext cx="1140893" cy="464497"/>
          </a:xfrm>
          <a:prstGeom prst="straightConnector1">
            <a:avLst/>
          </a:prstGeom>
          <a:ln w="38100">
            <a:solidFill>
              <a:schemeClr val="tx1"/>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6" name="CaixaDeTexto 25"/>
          <p:cNvSpPr txBox="1"/>
          <p:nvPr/>
        </p:nvSpPr>
        <p:spPr>
          <a:xfrm>
            <a:off x="664861" y="2152216"/>
            <a:ext cx="2057400" cy="646331"/>
          </a:xfrm>
          <a:prstGeom prst="rect">
            <a:avLst/>
          </a:prstGeom>
          <a:noFill/>
          <a:ln>
            <a:solidFill>
              <a:schemeClr val="bg1"/>
            </a:solidFill>
          </a:ln>
        </p:spPr>
        <p:txBody>
          <a:bodyPr wrap="square" rtlCol="0">
            <a:spAutoFit/>
          </a:bodyPr>
          <a:lstStyle/>
          <a:p>
            <a:pPr algn="ctr"/>
            <a:r>
              <a:rPr lang="pt-BR" b="1" dirty="0" smtClean="0"/>
              <a:t>Taxa de utilização da bandeira</a:t>
            </a:r>
          </a:p>
        </p:txBody>
      </p:sp>
      <p:pic>
        <p:nvPicPr>
          <p:cNvPr id="3" name="Imagem 2"/>
          <p:cNvPicPr>
            <a:picLocks noChangeAspect="1"/>
          </p:cNvPicPr>
          <p:nvPr/>
        </p:nvPicPr>
        <p:blipFill rotWithShape="1">
          <a:blip r:embed="rId3"/>
          <a:srcRect r="52392" b="30842"/>
          <a:stretch/>
        </p:blipFill>
        <p:spPr>
          <a:xfrm>
            <a:off x="3832524" y="2049476"/>
            <a:ext cx="1548912" cy="501057"/>
          </a:xfrm>
          <a:prstGeom prst="rect">
            <a:avLst/>
          </a:prstGeom>
        </p:spPr>
      </p:pic>
      <p:pic>
        <p:nvPicPr>
          <p:cNvPr id="1026" name="Picture 2" descr="Resultado de imagem para logo cielo"/>
          <p:cNvPicPr>
            <a:picLocks noChangeAspect="1" noChangeArrowheads="1"/>
          </p:cNvPicPr>
          <p:nvPr/>
        </p:nvPicPr>
        <p:blipFill rotWithShape="1">
          <a:blip r:embed="rId4">
            <a:extLst>
              <a:ext uri="{28A0092B-C50C-407E-A947-70E740481C1C}">
                <a14:useLocalDpi xmlns:a14="http://schemas.microsoft.com/office/drawing/2010/main" val="0"/>
              </a:ext>
            </a:extLst>
          </a:blip>
          <a:srcRect l="86356" b="28132"/>
          <a:stretch/>
        </p:blipFill>
        <p:spPr bwMode="auto">
          <a:xfrm>
            <a:off x="5375419" y="2040577"/>
            <a:ext cx="433086" cy="50797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p:cNvPicPr>
            <a:picLocks noChangeAspect="1"/>
          </p:cNvPicPr>
          <p:nvPr/>
        </p:nvPicPr>
        <p:blipFill rotWithShape="1">
          <a:blip r:embed="rId5"/>
          <a:srcRect l="6034" t="25275" r="16018" b="20329"/>
          <a:stretch/>
        </p:blipFill>
        <p:spPr>
          <a:xfrm>
            <a:off x="8147742" y="3911135"/>
            <a:ext cx="1995064" cy="346511"/>
          </a:xfrm>
          <a:prstGeom prst="rect">
            <a:avLst/>
          </a:prstGeom>
        </p:spPr>
      </p:pic>
      <p:pic>
        <p:nvPicPr>
          <p:cNvPr id="9" name="Imagem 8"/>
          <p:cNvPicPr>
            <a:picLocks noChangeAspect="1"/>
          </p:cNvPicPr>
          <p:nvPr/>
        </p:nvPicPr>
        <p:blipFill rotWithShape="1">
          <a:blip r:embed="rId6"/>
          <a:srcRect l="3879" t="15910" r="6722" b="29629"/>
          <a:stretch/>
        </p:blipFill>
        <p:spPr>
          <a:xfrm>
            <a:off x="611698" y="4009918"/>
            <a:ext cx="2440289" cy="417784"/>
          </a:xfrm>
          <a:prstGeom prst="rect">
            <a:avLst/>
          </a:prstGeom>
        </p:spPr>
      </p:pic>
      <p:sp>
        <p:nvSpPr>
          <p:cNvPr id="10" name="Espaço Reservado para Número de Slide 9"/>
          <p:cNvSpPr>
            <a:spLocks noGrp="1"/>
          </p:cNvSpPr>
          <p:nvPr>
            <p:ph type="sldNum" sz="quarter" idx="12"/>
          </p:nvPr>
        </p:nvSpPr>
        <p:spPr>
          <a:xfrm>
            <a:off x="8633357" y="6361324"/>
            <a:ext cx="2743200" cy="365125"/>
          </a:xfrm>
        </p:spPr>
        <p:txBody>
          <a:bodyPr/>
          <a:lstStyle/>
          <a:p>
            <a:fld id="{EB3BEA6B-9442-41EF-8186-9ED7BE13568F}" type="slidenum">
              <a:rPr lang="pt-BR" smtClean="0"/>
              <a:t>29</a:t>
            </a:fld>
            <a:endParaRPr lang="pt-BR"/>
          </a:p>
        </p:txBody>
      </p:sp>
      <p:pic>
        <p:nvPicPr>
          <p:cNvPr id="1028" name="Picture 4" descr="http://www.cmepabecs.com.br/images/patrocinadores/getne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2806" y="3712094"/>
            <a:ext cx="943679" cy="8251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dicasmix.com.br/wp-content/uploads/2015/06/Hipercard-2-via-fatur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2893" y="2038822"/>
            <a:ext cx="720254" cy="508325"/>
          </a:xfrm>
          <a:prstGeom prst="rect">
            <a:avLst/>
          </a:prstGeom>
          <a:noFill/>
          <a:extLst>
            <a:ext uri="{909E8E84-426E-40DD-AFC4-6F175D3DCCD1}">
              <a14:hiddenFill xmlns:a14="http://schemas.microsoft.com/office/drawing/2010/main">
                <a:solidFill>
                  <a:srgbClr val="FFFFFF"/>
                </a:solidFill>
              </a14:hiddenFill>
            </a:ext>
          </a:extLst>
        </p:spPr>
      </p:pic>
      <p:sp>
        <p:nvSpPr>
          <p:cNvPr id="41" name="Retângulo 40"/>
          <p:cNvSpPr/>
          <p:nvPr/>
        </p:nvSpPr>
        <p:spPr>
          <a:xfrm>
            <a:off x="8138580" y="4246163"/>
            <a:ext cx="2947905" cy="375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solidFill>
                  <a:schemeClr val="tx1"/>
                </a:solidFill>
                <a:latin typeface="Arial" panose="020B0604020202020204" pitchFamily="34" charset="0"/>
                <a:cs typeface="Arial" panose="020B0604020202020204" pitchFamily="34" charset="0"/>
              </a:rPr>
              <a:t>37%              54%         6%</a:t>
            </a:r>
            <a:endParaRPr lang="pt-BR" sz="1600" dirty="0">
              <a:latin typeface="Arial" panose="020B0604020202020204" pitchFamily="34" charset="0"/>
              <a:cs typeface="Arial" panose="020B0604020202020204" pitchFamily="34" charset="0"/>
            </a:endParaRPr>
          </a:p>
        </p:txBody>
      </p:sp>
      <p:pic>
        <p:nvPicPr>
          <p:cNvPr id="27" name="Picture 4" descr="http://www.young-enterprise.org.uk/wp-content/uploads/2015/12/Santander-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2142" y="4021064"/>
            <a:ext cx="847576" cy="379702"/>
          </a:xfrm>
          <a:prstGeom prst="rect">
            <a:avLst/>
          </a:prstGeom>
          <a:noFill/>
          <a:extLst>
            <a:ext uri="{909E8E84-426E-40DD-AFC4-6F175D3DCCD1}">
              <a14:hiddenFill xmlns:a14="http://schemas.microsoft.com/office/drawing/2010/main">
                <a:solidFill>
                  <a:srgbClr val="FFFFFF"/>
                </a:solidFill>
              </a14:hiddenFill>
            </a:ext>
          </a:extLst>
        </p:spPr>
      </p:pic>
      <p:sp>
        <p:nvSpPr>
          <p:cNvPr id="45" name="Retângulo 44"/>
          <p:cNvSpPr/>
          <p:nvPr/>
        </p:nvSpPr>
        <p:spPr>
          <a:xfrm>
            <a:off x="611697" y="4383117"/>
            <a:ext cx="3278021" cy="375647"/>
          </a:xfrm>
          <a:prstGeom prst="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smtClean="0">
                <a:solidFill>
                  <a:schemeClr val="tx1"/>
                </a:solidFill>
                <a:latin typeface="Arial" panose="020B0604020202020204" pitchFamily="34" charset="0"/>
                <a:cs typeface="Arial" panose="020B0604020202020204" pitchFamily="34" charset="0"/>
              </a:rPr>
              <a:t>38%    22%    18%      6%      13%</a:t>
            </a:r>
            <a:endParaRPr lang="pt-BR" sz="1600" dirty="0">
              <a:latin typeface="Arial" panose="020B0604020202020204" pitchFamily="34" charset="0"/>
              <a:cs typeface="Arial" panose="020B0604020202020204" pitchFamily="34" charset="0"/>
            </a:endParaRPr>
          </a:p>
        </p:txBody>
      </p:sp>
      <p:sp>
        <p:nvSpPr>
          <p:cNvPr id="13" name="CaixaDeTexto 12"/>
          <p:cNvSpPr txBox="1"/>
          <p:nvPr/>
        </p:nvSpPr>
        <p:spPr>
          <a:xfrm>
            <a:off x="3833479" y="2531871"/>
            <a:ext cx="782043" cy="369332"/>
          </a:xfrm>
          <a:prstGeom prst="rect">
            <a:avLst/>
          </a:prstGeom>
          <a:solidFill>
            <a:schemeClr val="bg1"/>
          </a:solidFill>
        </p:spPr>
        <p:txBody>
          <a:bodyPr wrap="square" rtlCol="0">
            <a:spAutoFit/>
          </a:bodyPr>
          <a:lstStyle/>
          <a:p>
            <a:pPr algn="ctr"/>
            <a:r>
              <a:rPr lang="pt-BR" dirty="0"/>
              <a:t>43%</a:t>
            </a:r>
          </a:p>
        </p:txBody>
      </p:sp>
      <p:sp>
        <p:nvSpPr>
          <p:cNvPr id="36" name="CaixaDeTexto 35"/>
          <p:cNvSpPr txBox="1"/>
          <p:nvPr/>
        </p:nvSpPr>
        <p:spPr>
          <a:xfrm>
            <a:off x="4605824" y="2531871"/>
            <a:ext cx="782043" cy="369332"/>
          </a:xfrm>
          <a:prstGeom prst="rect">
            <a:avLst/>
          </a:prstGeom>
          <a:solidFill>
            <a:schemeClr val="bg1"/>
          </a:solidFill>
        </p:spPr>
        <p:txBody>
          <a:bodyPr wrap="square" rtlCol="0">
            <a:spAutoFit/>
          </a:bodyPr>
          <a:lstStyle/>
          <a:p>
            <a:pPr algn="ctr"/>
            <a:r>
              <a:rPr lang="pt-BR" dirty="0" smtClean="0"/>
              <a:t>44%</a:t>
            </a:r>
            <a:endParaRPr lang="pt-BR" dirty="0"/>
          </a:p>
        </p:txBody>
      </p:sp>
      <p:sp>
        <p:nvSpPr>
          <p:cNvPr id="37" name="CaixaDeTexto 36"/>
          <p:cNvSpPr txBox="1"/>
          <p:nvPr/>
        </p:nvSpPr>
        <p:spPr>
          <a:xfrm>
            <a:off x="5380961" y="2531871"/>
            <a:ext cx="633844" cy="369332"/>
          </a:xfrm>
          <a:prstGeom prst="rect">
            <a:avLst/>
          </a:prstGeom>
          <a:solidFill>
            <a:schemeClr val="bg1"/>
          </a:solidFill>
        </p:spPr>
        <p:txBody>
          <a:bodyPr wrap="square" rtlCol="0">
            <a:spAutoFit/>
          </a:bodyPr>
          <a:lstStyle/>
          <a:p>
            <a:pPr algn="ctr"/>
            <a:r>
              <a:rPr lang="pt-BR" dirty="0" smtClean="0"/>
              <a:t>8%</a:t>
            </a:r>
            <a:endParaRPr lang="pt-BR" dirty="0"/>
          </a:p>
        </p:txBody>
      </p:sp>
      <p:pic>
        <p:nvPicPr>
          <p:cNvPr id="14" name="Picture 2" descr="http://alta-tour.ru/images/ae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3147" y="2027698"/>
            <a:ext cx="556499" cy="522148"/>
          </a:xfrm>
          <a:prstGeom prst="rect">
            <a:avLst/>
          </a:prstGeom>
          <a:noFill/>
          <a:extLst>
            <a:ext uri="{909E8E84-426E-40DD-AFC4-6F175D3DCCD1}">
              <a14:hiddenFill xmlns:a14="http://schemas.microsoft.com/office/drawing/2010/main">
                <a:solidFill>
                  <a:srgbClr val="FFFFFF"/>
                </a:solidFill>
              </a14:hiddenFill>
            </a:ext>
          </a:extLst>
        </p:spPr>
      </p:pic>
      <p:sp>
        <p:nvSpPr>
          <p:cNvPr id="39" name="CaixaDeTexto 38"/>
          <p:cNvSpPr txBox="1"/>
          <p:nvPr/>
        </p:nvSpPr>
        <p:spPr>
          <a:xfrm>
            <a:off x="6610001" y="2530795"/>
            <a:ext cx="472056" cy="369332"/>
          </a:xfrm>
          <a:prstGeom prst="rect">
            <a:avLst/>
          </a:prstGeom>
          <a:solidFill>
            <a:schemeClr val="bg1"/>
          </a:solidFill>
        </p:spPr>
        <p:txBody>
          <a:bodyPr wrap="square" rtlCol="0">
            <a:spAutoFit/>
          </a:bodyPr>
          <a:lstStyle/>
          <a:p>
            <a:pPr algn="ctr"/>
            <a:r>
              <a:rPr lang="pt-BR" dirty="0" smtClean="0"/>
              <a:t>1%</a:t>
            </a:r>
            <a:endParaRPr lang="pt-BR" dirty="0"/>
          </a:p>
        </p:txBody>
      </p:sp>
      <p:sp>
        <p:nvSpPr>
          <p:cNvPr id="38" name="CaixaDeTexto 37"/>
          <p:cNvSpPr txBox="1"/>
          <p:nvPr/>
        </p:nvSpPr>
        <p:spPr>
          <a:xfrm>
            <a:off x="5960514" y="2529718"/>
            <a:ext cx="704614" cy="369332"/>
          </a:xfrm>
          <a:prstGeom prst="rect">
            <a:avLst/>
          </a:prstGeom>
          <a:solidFill>
            <a:schemeClr val="bg1"/>
          </a:solidFill>
        </p:spPr>
        <p:txBody>
          <a:bodyPr wrap="square" rtlCol="0">
            <a:spAutoFit/>
          </a:bodyPr>
          <a:lstStyle/>
          <a:p>
            <a:pPr algn="ctr"/>
            <a:r>
              <a:rPr lang="pt-BR" dirty="0" smtClean="0"/>
              <a:t>2,5%</a:t>
            </a:r>
            <a:endParaRPr lang="pt-BR" dirty="0"/>
          </a:p>
        </p:txBody>
      </p:sp>
      <p:sp>
        <p:nvSpPr>
          <p:cNvPr id="29" name="TextBox 28"/>
          <p:cNvSpPr txBox="1"/>
          <p:nvPr/>
        </p:nvSpPr>
        <p:spPr>
          <a:xfrm>
            <a:off x="11104795" y="3954685"/>
            <a:ext cx="823752" cy="646331"/>
          </a:xfrm>
          <a:prstGeom prst="rect">
            <a:avLst/>
          </a:prstGeom>
          <a:solidFill>
            <a:schemeClr val="accent4">
              <a:lumMod val="20000"/>
              <a:lumOff val="80000"/>
            </a:schemeClr>
          </a:solidFill>
        </p:spPr>
        <p:txBody>
          <a:bodyPr wrap="none" rtlCol="0">
            <a:spAutoFit/>
          </a:bodyPr>
          <a:lstStyle/>
          <a:p>
            <a:pPr algn="ctr"/>
            <a:r>
              <a:rPr lang="en-US" smtClean="0"/>
              <a:t>Outros</a:t>
            </a:r>
          </a:p>
          <a:p>
            <a:pPr algn="ctr"/>
            <a:r>
              <a:rPr lang="en-US" dirty="0" smtClean="0"/>
              <a:t>3%</a:t>
            </a:r>
            <a:endParaRPr lang="en-US" dirty="0"/>
          </a:p>
        </p:txBody>
      </p:sp>
      <p:sp>
        <p:nvSpPr>
          <p:cNvPr id="42" name="TextBox 41"/>
          <p:cNvSpPr txBox="1"/>
          <p:nvPr/>
        </p:nvSpPr>
        <p:spPr>
          <a:xfrm>
            <a:off x="7118038" y="2541142"/>
            <a:ext cx="755271" cy="584775"/>
          </a:xfrm>
          <a:prstGeom prst="rect">
            <a:avLst/>
          </a:prstGeom>
          <a:solidFill>
            <a:schemeClr val="accent4">
              <a:lumMod val="20000"/>
              <a:lumOff val="80000"/>
            </a:schemeClr>
          </a:solidFill>
        </p:spPr>
        <p:txBody>
          <a:bodyPr wrap="none" rtlCol="0">
            <a:spAutoFit/>
          </a:bodyPr>
          <a:lstStyle/>
          <a:p>
            <a:pPr algn="ctr"/>
            <a:r>
              <a:rPr lang="en-US" sz="1600" dirty="0" smtClean="0"/>
              <a:t>Outros</a:t>
            </a:r>
          </a:p>
          <a:p>
            <a:pPr algn="ctr"/>
            <a:r>
              <a:rPr lang="en-US" sz="1600" dirty="0" smtClean="0"/>
              <a:t>1,5%</a:t>
            </a:r>
            <a:endParaRPr lang="en-US" sz="1600" dirty="0"/>
          </a:p>
        </p:txBody>
      </p:sp>
      <p:sp>
        <p:nvSpPr>
          <p:cNvPr id="43" name="TextBox 42"/>
          <p:cNvSpPr txBox="1"/>
          <p:nvPr/>
        </p:nvSpPr>
        <p:spPr>
          <a:xfrm>
            <a:off x="3896707" y="4107220"/>
            <a:ext cx="823752" cy="646331"/>
          </a:xfrm>
          <a:prstGeom prst="rect">
            <a:avLst/>
          </a:prstGeom>
          <a:solidFill>
            <a:schemeClr val="accent4">
              <a:lumMod val="20000"/>
              <a:lumOff val="80000"/>
            </a:schemeClr>
          </a:solidFill>
        </p:spPr>
        <p:txBody>
          <a:bodyPr wrap="none" rtlCol="0">
            <a:spAutoFit/>
          </a:bodyPr>
          <a:lstStyle/>
          <a:p>
            <a:pPr algn="ctr"/>
            <a:r>
              <a:rPr lang="en-US" smtClean="0"/>
              <a:t>Outros</a:t>
            </a:r>
          </a:p>
          <a:p>
            <a:pPr algn="ctr"/>
            <a:r>
              <a:rPr lang="en-US" dirty="0" smtClean="0"/>
              <a:t>3%</a:t>
            </a:r>
            <a:endParaRPr lang="en-US" dirty="0"/>
          </a:p>
        </p:txBody>
      </p:sp>
      <p:sp>
        <p:nvSpPr>
          <p:cNvPr id="44" name="Rectangle 43"/>
          <p:cNvSpPr/>
          <p:nvPr/>
        </p:nvSpPr>
        <p:spPr>
          <a:xfrm>
            <a:off x="10465198" y="2840395"/>
            <a:ext cx="1761508" cy="646331"/>
          </a:xfrm>
          <a:prstGeom prst="rect">
            <a:avLst/>
          </a:prstGeom>
          <a:solidFill>
            <a:schemeClr val="accent4">
              <a:lumMod val="20000"/>
              <a:lumOff val="80000"/>
            </a:schemeClr>
          </a:solidFill>
        </p:spPr>
        <p:txBody>
          <a:bodyPr wrap="none">
            <a:spAutoFit/>
          </a:bodyPr>
          <a:lstStyle/>
          <a:p>
            <a:pPr algn="ctr"/>
            <a:r>
              <a:rPr lang="pt-BR" smtClean="0">
                <a:solidFill>
                  <a:srgbClr val="FF0000"/>
                </a:solidFill>
              </a:rPr>
              <a:t>Net MDR</a:t>
            </a:r>
          </a:p>
          <a:p>
            <a:pPr algn="ctr"/>
            <a:r>
              <a:rPr lang="pt-BR" dirty="0" smtClean="0">
                <a:solidFill>
                  <a:srgbClr val="FF0000"/>
                </a:solidFill>
              </a:rPr>
              <a:t>Fica com </a:t>
            </a:r>
            <a:r>
              <a:rPr lang="pt-BR" dirty="0" err="1" smtClean="0">
                <a:solidFill>
                  <a:srgbClr val="FF0000"/>
                </a:solidFill>
              </a:rPr>
              <a:t>R</a:t>
            </a:r>
            <a:r>
              <a:rPr lang="pt-BR" dirty="0" smtClean="0">
                <a:solidFill>
                  <a:srgbClr val="FF0000"/>
                </a:solidFill>
              </a:rPr>
              <a:t>$ 1,02</a:t>
            </a:r>
            <a:endParaRPr lang="pt-BR" dirty="0">
              <a:solidFill>
                <a:srgbClr val="FF0000"/>
              </a:solidFill>
            </a:endParaRPr>
          </a:p>
        </p:txBody>
      </p:sp>
      <p:cxnSp>
        <p:nvCxnSpPr>
          <p:cNvPr id="46" name="Conector de seta reta 17"/>
          <p:cNvCxnSpPr/>
          <p:nvPr/>
        </p:nvCxnSpPr>
        <p:spPr>
          <a:xfrm flipV="1">
            <a:off x="3211513" y="6514982"/>
            <a:ext cx="5033260" cy="28904"/>
          </a:xfrm>
          <a:prstGeom prst="straightConnector1">
            <a:avLst/>
          </a:prstGeom>
          <a:ln w="38100">
            <a:solidFill>
              <a:srgbClr val="FFC000"/>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48" name="CaixaDeTexto 18"/>
          <p:cNvSpPr txBox="1"/>
          <p:nvPr/>
        </p:nvSpPr>
        <p:spPr>
          <a:xfrm>
            <a:off x="4076514" y="6483474"/>
            <a:ext cx="3030896" cy="400110"/>
          </a:xfrm>
          <a:prstGeom prst="rect">
            <a:avLst/>
          </a:prstGeom>
          <a:noFill/>
        </p:spPr>
        <p:txBody>
          <a:bodyPr wrap="square" rtlCol="0">
            <a:spAutoFit/>
          </a:bodyPr>
          <a:lstStyle/>
          <a:p>
            <a:pPr algn="ctr"/>
            <a:r>
              <a:rPr lang="pt-BR" sz="2000" b="1" dirty="0" smtClean="0"/>
              <a:t>Entrega produto/serviço</a:t>
            </a:r>
          </a:p>
        </p:txBody>
      </p:sp>
      <p:sp>
        <p:nvSpPr>
          <p:cNvPr id="62" name="CaixaDeTexto 18"/>
          <p:cNvSpPr txBox="1"/>
          <p:nvPr/>
        </p:nvSpPr>
        <p:spPr>
          <a:xfrm>
            <a:off x="4821943" y="4302698"/>
            <a:ext cx="2552700" cy="707886"/>
          </a:xfrm>
          <a:prstGeom prst="rect">
            <a:avLst/>
          </a:prstGeom>
          <a:noFill/>
        </p:spPr>
        <p:txBody>
          <a:bodyPr wrap="square" rtlCol="0">
            <a:spAutoFit/>
          </a:bodyPr>
          <a:lstStyle/>
          <a:p>
            <a:pPr algn="ctr"/>
            <a:r>
              <a:rPr lang="pt-BR" sz="2000" b="1" dirty="0" smtClean="0"/>
              <a:t>Liquidação da Transação de compra </a:t>
            </a:r>
          </a:p>
        </p:txBody>
      </p:sp>
      <p:cxnSp>
        <p:nvCxnSpPr>
          <p:cNvPr id="64" name="Conector de seta reta 16"/>
          <p:cNvCxnSpPr/>
          <p:nvPr/>
        </p:nvCxnSpPr>
        <p:spPr>
          <a:xfrm flipV="1">
            <a:off x="1170360" y="4881995"/>
            <a:ext cx="0" cy="1021394"/>
          </a:xfrm>
          <a:prstGeom prst="straightConnector1">
            <a:avLst/>
          </a:prstGeom>
          <a:ln w="57150">
            <a:headEnd type="oval" w="med" len="med"/>
            <a:tailEnd type="triangle" w="med" len="med"/>
          </a:ln>
        </p:spPr>
        <p:style>
          <a:lnRef idx="2">
            <a:schemeClr val="dk1"/>
          </a:lnRef>
          <a:fillRef idx="0">
            <a:schemeClr val="dk1"/>
          </a:fillRef>
          <a:effectRef idx="1">
            <a:schemeClr val="dk1"/>
          </a:effectRef>
          <a:fontRef idx="minor">
            <a:schemeClr val="tx1"/>
          </a:fontRef>
        </p:style>
      </p:cxnSp>
      <p:pic>
        <p:nvPicPr>
          <p:cNvPr id="20" name="Picture 19"/>
          <p:cNvPicPr>
            <a:picLocks noChangeAspect="1"/>
          </p:cNvPicPr>
          <p:nvPr/>
        </p:nvPicPr>
        <p:blipFill>
          <a:blip r:embed="rId11"/>
          <a:stretch>
            <a:fillRect/>
          </a:stretch>
        </p:blipFill>
        <p:spPr>
          <a:xfrm>
            <a:off x="10207039" y="18764"/>
            <a:ext cx="1924647" cy="2127241"/>
          </a:xfrm>
          <a:prstGeom prst="rect">
            <a:avLst/>
          </a:prstGeom>
        </p:spPr>
      </p:pic>
      <p:sp>
        <p:nvSpPr>
          <p:cNvPr id="30" name="TextBox 29"/>
          <p:cNvSpPr txBox="1"/>
          <p:nvPr/>
        </p:nvSpPr>
        <p:spPr>
          <a:xfrm>
            <a:off x="10288273" y="1919440"/>
            <a:ext cx="652743" cy="369332"/>
          </a:xfrm>
          <a:prstGeom prst="rect">
            <a:avLst/>
          </a:prstGeom>
          <a:noFill/>
        </p:spPr>
        <p:txBody>
          <a:bodyPr wrap="none" rtlCol="0">
            <a:spAutoFit/>
          </a:bodyPr>
          <a:lstStyle/>
          <a:p>
            <a:r>
              <a:rPr lang="en-US" smtClean="0"/>
              <a:t>2018</a:t>
            </a:r>
            <a:endParaRPr lang="en-US"/>
          </a:p>
        </p:txBody>
      </p:sp>
      <p:cxnSp>
        <p:nvCxnSpPr>
          <p:cNvPr id="33" name="Straight Connector 32"/>
          <p:cNvCxnSpPr/>
          <p:nvPr/>
        </p:nvCxnSpPr>
        <p:spPr>
          <a:xfrm>
            <a:off x="10207039" y="2271467"/>
            <a:ext cx="1924647"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0879841" y="311179"/>
            <a:ext cx="583814" cy="369332"/>
          </a:xfrm>
          <a:prstGeom prst="rect">
            <a:avLst/>
          </a:prstGeom>
          <a:noFill/>
        </p:spPr>
        <p:txBody>
          <a:bodyPr wrap="none" rtlCol="0">
            <a:spAutoFit/>
          </a:bodyPr>
          <a:lstStyle/>
          <a:p>
            <a:r>
              <a:rPr lang="en-US" smtClean="0"/>
              <a:t>75%</a:t>
            </a:r>
            <a:endParaRPr lang="en-US"/>
          </a:p>
        </p:txBody>
      </p:sp>
      <p:sp>
        <p:nvSpPr>
          <p:cNvPr id="35" name="Date Placeholder 34"/>
          <p:cNvSpPr>
            <a:spLocks noGrp="1"/>
          </p:cNvSpPr>
          <p:nvPr>
            <p:ph type="dt" sz="half" idx="10"/>
          </p:nvPr>
        </p:nvSpPr>
        <p:spPr/>
        <p:txBody>
          <a:bodyPr/>
          <a:lstStyle/>
          <a:p>
            <a:fld id="{5572DA33-947B-E747-A2C8-43F5099B622A}" type="datetime1">
              <a:rPr lang="en-US" smtClean="0"/>
              <a:t>6/5/18</a:t>
            </a:fld>
            <a:endParaRPr lang="en-US"/>
          </a:p>
        </p:txBody>
      </p:sp>
      <p:sp>
        <p:nvSpPr>
          <p:cNvPr id="47" name="TextBox 46"/>
          <p:cNvSpPr txBox="1"/>
          <p:nvPr/>
        </p:nvSpPr>
        <p:spPr>
          <a:xfrm>
            <a:off x="10142806" y="6551764"/>
            <a:ext cx="2054924" cy="276999"/>
          </a:xfrm>
          <a:prstGeom prst="rect">
            <a:avLst/>
          </a:prstGeom>
          <a:solidFill>
            <a:schemeClr val="accent5">
              <a:lumMod val="20000"/>
              <a:lumOff val="80000"/>
            </a:schemeClr>
          </a:solidFill>
        </p:spPr>
        <p:txBody>
          <a:bodyPr wrap="square" rtlCol="0">
            <a:spAutoFit/>
          </a:bodyPr>
          <a:lstStyle/>
          <a:p>
            <a:r>
              <a:rPr lang="en-US" sz="1200" dirty="0" smtClean="0"/>
              <a:t>Fonte: JV </a:t>
            </a:r>
            <a:r>
              <a:rPr lang="en-US" sz="1200" dirty="0" err="1" smtClean="0"/>
              <a:t>Itaú</a:t>
            </a:r>
            <a:r>
              <a:rPr lang="en-US" sz="1200" dirty="0" smtClean="0"/>
              <a:t>/Master, 2007</a:t>
            </a:r>
            <a:endParaRPr lang="en-US" sz="1200" dirty="0"/>
          </a:p>
        </p:txBody>
      </p:sp>
    </p:spTree>
    <p:extLst>
      <p:ext uri="{BB962C8B-B14F-4D97-AF65-F5344CB8AC3E}">
        <p14:creationId xmlns:p14="http://schemas.microsoft.com/office/powerpoint/2010/main" val="177935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95842"/>
          </a:xfrm>
          <a:solidFill>
            <a:schemeClr val="accent6">
              <a:lumMod val="40000"/>
              <a:lumOff val="60000"/>
            </a:schemeClr>
          </a:solidFill>
        </p:spPr>
        <p:txBody>
          <a:bodyPr/>
          <a:lstStyle/>
          <a:p>
            <a:pPr algn="ctr"/>
            <a:r>
              <a:rPr lang="pt-BR" dirty="0" smtClean="0">
                <a:latin typeface="Times New Roman" charset="0"/>
                <a:ea typeface="Times New Roman" charset="0"/>
                <a:cs typeface="Times New Roman" charset="0"/>
              </a:rPr>
              <a:t>Mensagens Principais</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37652" y="1092177"/>
            <a:ext cx="11685637" cy="5357784"/>
          </a:xfrm>
        </p:spPr>
        <p:txBody>
          <a:bodyPr>
            <a:normAutofit fontScale="47500" lnSpcReduction="20000"/>
          </a:bodyPr>
          <a:lstStyle/>
          <a:p>
            <a:pPr marL="0" indent="0" algn="ctr">
              <a:lnSpc>
                <a:spcPct val="110000"/>
              </a:lnSpc>
              <a:buNone/>
            </a:pPr>
            <a:r>
              <a:rPr lang="pt-BR" sz="5100" b="1" dirty="0" smtClean="0">
                <a:latin typeface="Times New Roman" charset="0"/>
                <a:ea typeface="Times New Roman" charset="0"/>
                <a:cs typeface="Times New Roman" charset="0"/>
              </a:rPr>
              <a:t> </a:t>
            </a:r>
            <a:r>
              <a:rPr lang="pt-BR" sz="6800" b="1" dirty="0" smtClean="0">
                <a:solidFill>
                  <a:srgbClr val="FF0000"/>
                </a:solidFill>
                <a:latin typeface="Times New Roman" charset="0"/>
                <a:ea typeface="Times New Roman" charset="0"/>
                <a:cs typeface="Times New Roman" charset="0"/>
              </a:rPr>
              <a:t>No Brasil, há 4 bancos com poder de mercado demais </a:t>
            </a:r>
            <a:endParaRPr lang="pt-BR" sz="6800" b="1" dirty="0" smtClean="0">
              <a:solidFill>
                <a:srgbClr val="FF0000"/>
              </a:solidFill>
              <a:latin typeface="Times New Roman" charset="0"/>
              <a:ea typeface="Times New Roman" charset="0"/>
              <a:cs typeface="Times New Roman" charset="0"/>
            </a:endParaRPr>
          </a:p>
          <a:p>
            <a:pPr marL="0" indent="0" algn="ctr">
              <a:lnSpc>
                <a:spcPct val="110000"/>
              </a:lnSpc>
              <a:buNone/>
            </a:pPr>
            <a:r>
              <a:rPr lang="pt-BR" sz="6800" b="1" dirty="0" smtClean="0">
                <a:solidFill>
                  <a:srgbClr val="FF0000"/>
                </a:solidFill>
                <a:latin typeface="Times New Roman" charset="0"/>
                <a:ea typeface="Times New Roman" charset="0"/>
                <a:cs typeface="Times New Roman" charset="0"/>
              </a:rPr>
              <a:t>(</a:t>
            </a:r>
            <a:r>
              <a:rPr lang="pt-BR" sz="6800" b="1" dirty="0" smtClean="0">
                <a:solidFill>
                  <a:srgbClr val="FF0000"/>
                </a:solidFill>
                <a:latin typeface="Times New Roman" charset="0"/>
                <a:ea typeface="Times New Roman" charset="0"/>
                <a:cs typeface="Times New Roman" charset="0"/>
              </a:rPr>
              <a:t>horizontal, vertical e </a:t>
            </a:r>
            <a:r>
              <a:rPr lang="pt-BR" sz="6800" b="1" dirty="0" err="1" smtClean="0">
                <a:solidFill>
                  <a:srgbClr val="FF0000"/>
                </a:solidFill>
                <a:latin typeface="Times New Roman" charset="0"/>
                <a:ea typeface="Times New Roman" charset="0"/>
                <a:cs typeface="Times New Roman" charset="0"/>
              </a:rPr>
              <a:t>conglomeral</a:t>
            </a:r>
            <a:r>
              <a:rPr lang="pt-BR" sz="6800" b="1" dirty="0" smtClean="0">
                <a:solidFill>
                  <a:srgbClr val="FF0000"/>
                </a:solidFill>
                <a:latin typeface="Times New Roman" charset="0"/>
                <a:ea typeface="Times New Roman" charset="0"/>
                <a:cs typeface="Times New Roman" charset="0"/>
              </a:rPr>
              <a:t>)</a:t>
            </a:r>
            <a:endParaRPr lang="pt-BR" sz="6800" b="1" dirty="0" smtClean="0">
              <a:latin typeface="Times New Roman" charset="0"/>
              <a:ea typeface="Times New Roman" charset="0"/>
              <a:cs typeface="Times New Roman" charset="0"/>
            </a:endParaRPr>
          </a:p>
          <a:p>
            <a:pPr marL="0" indent="0" algn="ctr">
              <a:lnSpc>
                <a:spcPct val="110000"/>
              </a:lnSpc>
              <a:buNone/>
            </a:pPr>
            <a:r>
              <a:rPr lang="pt-BR" sz="6800" b="1" dirty="0" smtClean="0">
                <a:latin typeface="Times New Roman" charset="0"/>
                <a:ea typeface="Times New Roman" charset="0"/>
                <a:cs typeface="Times New Roman" charset="0"/>
              </a:rPr>
              <a:t>A elevada taxa de juros </a:t>
            </a:r>
            <a:r>
              <a:rPr lang="pt-BR" sz="6800" b="1" dirty="0" smtClean="0">
                <a:latin typeface="Times New Roman" charset="0"/>
                <a:ea typeface="Times New Roman" charset="0"/>
                <a:cs typeface="Times New Roman" charset="0"/>
              </a:rPr>
              <a:t>e spread </a:t>
            </a:r>
            <a:r>
              <a:rPr lang="pt-BR" sz="6800" b="1" u="sng" dirty="0" smtClean="0">
                <a:latin typeface="Times New Roman" charset="0"/>
                <a:ea typeface="Times New Roman" charset="0"/>
                <a:cs typeface="Times New Roman" charset="0"/>
              </a:rPr>
              <a:t>podem</a:t>
            </a:r>
            <a:r>
              <a:rPr lang="pt-BR" sz="6800" b="1" dirty="0" smtClean="0">
                <a:latin typeface="Times New Roman" charset="0"/>
                <a:ea typeface="Times New Roman" charset="0"/>
                <a:cs typeface="Times New Roman" charset="0"/>
              </a:rPr>
              <a:t> </a:t>
            </a:r>
            <a:r>
              <a:rPr lang="pt-BR" sz="6800" b="1" dirty="0" smtClean="0">
                <a:latin typeface="Times New Roman" charset="0"/>
                <a:ea typeface="Times New Roman" charset="0"/>
                <a:cs typeface="Times New Roman" charset="0"/>
              </a:rPr>
              <a:t>ser um </a:t>
            </a:r>
            <a:r>
              <a:rPr lang="pt-BR" sz="6800" b="1" dirty="0" smtClean="0">
                <a:latin typeface="Times New Roman" charset="0"/>
                <a:ea typeface="Times New Roman" charset="0"/>
                <a:cs typeface="Times New Roman" charset="0"/>
              </a:rPr>
              <a:t>reflexos disso</a:t>
            </a:r>
            <a:endParaRPr lang="pt-BR" sz="6800" b="1" dirty="0" smtClean="0">
              <a:latin typeface="Times New Roman" charset="0"/>
              <a:ea typeface="Times New Roman" charset="0"/>
              <a:cs typeface="Times New Roman" charset="0"/>
            </a:endParaRPr>
          </a:p>
          <a:p>
            <a:pPr marL="0" indent="0" algn="ctr">
              <a:lnSpc>
                <a:spcPct val="110000"/>
              </a:lnSpc>
              <a:buNone/>
            </a:pPr>
            <a:r>
              <a:rPr lang="pt-BR" sz="6800" b="1" dirty="0" smtClean="0">
                <a:solidFill>
                  <a:srgbClr val="FF0000"/>
                </a:solidFill>
                <a:latin typeface="Times New Roman" charset="0"/>
                <a:ea typeface="Times New Roman" charset="0"/>
                <a:cs typeface="Times New Roman" charset="0"/>
              </a:rPr>
              <a:t>Esse </a:t>
            </a:r>
            <a:r>
              <a:rPr lang="pt-BR" sz="6800" b="1" dirty="0" smtClean="0">
                <a:solidFill>
                  <a:srgbClr val="FF0000"/>
                </a:solidFill>
                <a:latin typeface="Times New Roman" charset="0"/>
                <a:ea typeface="Times New Roman" charset="0"/>
                <a:cs typeface="Times New Roman" charset="0"/>
              </a:rPr>
              <a:t>poder começa a ser contestado pelas </a:t>
            </a:r>
            <a:r>
              <a:rPr lang="pt-BR" sz="6800" b="1" dirty="0" err="1" smtClean="0">
                <a:solidFill>
                  <a:srgbClr val="FF0000"/>
                </a:solidFill>
                <a:latin typeface="Times New Roman" charset="0"/>
                <a:ea typeface="Times New Roman" charset="0"/>
                <a:cs typeface="Times New Roman" charset="0"/>
              </a:rPr>
              <a:t>fintechs</a:t>
            </a:r>
            <a:r>
              <a:rPr lang="pt-BR" sz="6800" b="1" dirty="0" smtClean="0">
                <a:solidFill>
                  <a:srgbClr val="FF0000"/>
                </a:solidFill>
                <a:latin typeface="Times New Roman" charset="0"/>
                <a:ea typeface="Times New Roman" charset="0"/>
                <a:cs typeface="Times New Roman" charset="0"/>
              </a:rPr>
              <a:t>, que têm promovido uma </a:t>
            </a:r>
            <a:r>
              <a:rPr lang="pt-BR" sz="6800" b="1" dirty="0" err="1" smtClean="0">
                <a:solidFill>
                  <a:srgbClr val="FF0000"/>
                </a:solidFill>
                <a:latin typeface="Times New Roman" charset="0"/>
                <a:ea typeface="Times New Roman" charset="0"/>
                <a:cs typeface="Times New Roman" charset="0"/>
              </a:rPr>
              <a:t>desbacarização</a:t>
            </a:r>
            <a:r>
              <a:rPr lang="pt-BR" sz="6800" b="1" dirty="0" smtClean="0">
                <a:solidFill>
                  <a:srgbClr val="FF0000"/>
                </a:solidFill>
                <a:latin typeface="Times New Roman" charset="0"/>
                <a:ea typeface="Times New Roman" charset="0"/>
                <a:cs typeface="Times New Roman" charset="0"/>
              </a:rPr>
              <a:t> não antes </a:t>
            </a:r>
            <a:r>
              <a:rPr lang="pt-BR" sz="6800" b="1" dirty="0" smtClean="0">
                <a:solidFill>
                  <a:srgbClr val="FF0000"/>
                </a:solidFill>
                <a:latin typeface="Times New Roman" charset="0"/>
                <a:ea typeface="Times New Roman" charset="0"/>
                <a:cs typeface="Times New Roman" charset="0"/>
              </a:rPr>
              <a:t>vista</a:t>
            </a:r>
            <a:endParaRPr lang="pt-BR" sz="6800" b="1" dirty="0" smtClean="0">
              <a:latin typeface="Times New Roman" charset="0"/>
              <a:ea typeface="Times New Roman" charset="0"/>
              <a:cs typeface="Times New Roman" charset="0"/>
            </a:endParaRPr>
          </a:p>
          <a:p>
            <a:pPr marL="0" indent="0" algn="ctr">
              <a:lnSpc>
                <a:spcPct val="110000"/>
              </a:lnSpc>
              <a:buNone/>
            </a:pPr>
            <a:endParaRPr lang="pt-BR" sz="6800" b="1" dirty="0" smtClean="0">
              <a:latin typeface="Times New Roman" charset="0"/>
              <a:ea typeface="Times New Roman" charset="0"/>
              <a:cs typeface="Times New Roman" charset="0"/>
            </a:endParaRPr>
          </a:p>
          <a:p>
            <a:pPr marL="0" indent="0" algn="ctr">
              <a:lnSpc>
                <a:spcPct val="110000"/>
              </a:lnSpc>
              <a:buNone/>
            </a:pPr>
            <a:r>
              <a:rPr lang="pt-BR" sz="6800" b="1" u="sng" dirty="0" smtClean="0">
                <a:latin typeface="Times New Roman" charset="0"/>
                <a:ea typeface="Times New Roman" charset="0"/>
                <a:cs typeface="Times New Roman" charset="0"/>
              </a:rPr>
              <a:t>O Estado </a:t>
            </a:r>
            <a:r>
              <a:rPr lang="pt-BR" sz="6800" b="1" u="sng" dirty="0" smtClean="0">
                <a:latin typeface="Times New Roman" charset="0"/>
                <a:ea typeface="Times New Roman" charset="0"/>
                <a:cs typeface="Times New Roman" charset="0"/>
              </a:rPr>
              <a:t>deve </a:t>
            </a:r>
            <a:r>
              <a:rPr lang="pt-BR" sz="6800" b="1" u="sng" dirty="0" smtClean="0">
                <a:latin typeface="Times New Roman" charset="0"/>
                <a:ea typeface="Times New Roman" charset="0"/>
                <a:cs typeface="Times New Roman" charset="0"/>
              </a:rPr>
              <a:t>agir para</a:t>
            </a:r>
            <a:r>
              <a:rPr lang="pt-BR" sz="6800" b="1" dirty="0" smtClean="0">
                <a:latin typeface="Times New Roman" charset="0"/>
                <a:ea typeface="Times New Roman" charset="0"/>
                <a:cs typeface="Times New Roman" charset="0"/>
              </a:rPr>
              <a:t>: </a:t>
            </a:r>
            <a:endParaRPr lang="pt-BR" sz="6800" b="1" dirty="0" smtClean="0">
              <a:latin typeface="Times New Roman" charset="0"/>
              <a:ea typeface="Times New Roman" charset="0"/>
              <a:cs typeface="Times New Roman" charset="0"/>
            </a:endParaRPr>
          </a:p>
          <a:p>
            <a:pPr marL="0" indent="0" algn="ctr">
              <a:lnSpc>
                <a:spcPct val="110000"/>
              </a:lnSpc>
              <a:buNone/>
            </a:pPr>
            <a:r>
              <a:rPr lang="pt-BR" sz="6800" b="1" dirty="0" smtClean="0">
                <a:latin typeface="Times New Roman" charset="0"/>
                <a:ea typeface="Times New Roman" charset="0"/>
                <a:cs typeface="Times New Roman" charset="0"/>
              </a:rPr>
              <a:t>1</a:t>
            </a:r>
            <a:r>
              <a:rPr lang="pt-BR" sz="6800" b="1" dirty="0" smtClean="0">
                <a:latin typeface="Times New Roman" charset="0"/>
                <a:ea typeface="Times New Roman" charset="0"/>
                <a:cs typeface="Times New Roman" charset="0"/>
              </a:rPr>
              <a:t>) agilizar (ou não atrasar) o processo de </a:t>
            </a:r>
            <a:r>
              <a:rPr lang="pt-BR" sz="6800" b="1" dirty="0" err="1" smtClean="0">
                <a:latin typeface="Times New Roman" charset="0"/>
                <a:ea typeface="Times New Roman" charset="0"/>
                <a:cs typeface="Times New Roman" charset="0"/>
              </a:rPr>
              <a:t>desbancarização</a:t>
            </a:r>
            <a:r>
              <a:rPr lang="pt-BR" sz="6800" b="1" dirty="0" smtClean="0">
                <a:latin typeface="Times New Roman" charset="0"/>
                <a:ea typeface="Times New Roman" charset="0"/>
                <a:cs typeface="Times New Roman" charset="0"/>
              </a:rPr>
              <a:t>, 2) diminuir o poder dos bancos e 3) diminuir de forma permanente (com fundamento) a taxa de juros da economia?</a:t>
            </a:r>
            <a:endParaRPr lang="pt-BR" sz="2200" dirty="0" smtClean="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6D4F4462-9FD5-8D4C-A6A4-103804B60E7D}"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3</a:t>
            </a:fld>
            <a:endParaRPr lang="en-US" b="1">
              <a:solidFill>
                <a:schemeClr val="tx1"/>
              </a:solidFill>
            </a:endParaRPr>
          </a:p>
        </p:txBody>
      </p:sp>
    </p:spTree>
    <p:extLst>
      <p:ext uri="{BB962C8B-B14F-4D97-AF65-F5344CB8AC3E}">
        <p14:creationId xmlns:p14="http://schemas.microsoft.com/office/powerpoint/2010/main" val="4151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9398B1-90FF-BE46-B569-AC564A6769EE}"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30</a:t>
            </a:fld>
            <a:endParaRPr lang="en-US" b="1">
              <a:solidFill>
                <a:schemeClr val="tx1"/>
              </a:solidFill>
            </a:endParaRPr>
          </a:p>
        </p:txBody>
      </p:sp>
      <p:sp>
        <p:nvSpPr>
          <p:cNvPr id="7" name="Content Placeholder 2"/>
          <p:cNvSpPr txBox="1">
            <a:spLocks/>
          </p:cNvSpPr>
          <p:nvPr/>
        </p:nvSpPr>
        <p:spPr>
          <a:xfrm>
            <a:off x="87887" y="593150"/>
            <a:ext cx="12104113" cy="5763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pt-BR" sz="1800" b="1" u="sng" dirty="0">
                <a:latin typeface="Times New Roman" charset="0"/>
                <a:ea typeface="Times New Roman" charset="0"/>
                <a:cs typeface="Times New Roman" charset="0"/>
              </a:rPr>
              <a:t>Mercado de dois lados/Externalidades de rede</a:t>
            </a:r>
            <a:r>
              <a:rPr lang="pt-BR" sz="1800" dirty="0">
                <a:latin typeface="Times New Roman" charset="0"/>
                <a:ea typeface="Times New Roman" charset="0"/>
                <a:cs typeface="Times New Roman" charset="0"/>
              </a:rPr>
              <a:t>: </a:t>
            </a:r>
            <a:endParaRPr lang="pt-BR" sz="1800" dirty="0" smtClean="0">
              <a:latin typeface="Times New Roman" charset="0"/>
              <a:ea typeface="Times New Roman" charset="0"/>
              <a:cs typeface="Times New Roman" charset="0"/>
            </a:endParaRPr>
          </a:p>
          <a:p>
            <a:pPr lvl="1">
              <a:lnSpc>
                <a:spcPct val="120000"/>
              </a:lnSpc>
            </a:pPr>
            <a:r>
              <a:rPr lang="pt-BR" sz="1800" dirty="0" smtClean="0">
                <a:latin typeface="Times New Roman" charset="0"/>
                <a:ea typeface="Times New Roman" charset="0"/>
                <a:cs typeface="Times New Roman" charset="0"/>
              </a:rPr>
              <a:t>Consumidores </a:t>
            </a:r>
            <a:r>
              <a:rPr lang="pt-BR" sz="1800" dirty="0">
                <a:latin typeface="Times New Roman" charset="0"/>
                <a:ea typeface="Times New Roman" charset="0"/>
                <a:cs typeface="Times New Roman" charset="0"/>
              </a:rPr>
              <a:t>querem cartões </a:t>
            </a:r>
            <a:r>
              <a:rPr lang="pt-BR" sz="1800" dirty="0" smtClean="0">
                <a:latin typeface="Times New Roman" charset="0"/>
                <a:ea typeface="Times New Roman" charset="0"/>
                <a:cs typeface="Times New Roman" charset="0"/>
              </a:rPr>
              <a:t>amplamente aceitos </a:t>
            </a:r>
            <a:r>
              <a:rPr lang="pt-BR" sz="1800" dirty="0">
                <a:latin typeface="Times New Roman" charset="0"/>
                <a:ea typeface="Times New Roman" charset="0"/>
                <a:cs typeface="Times New Roman" charset="0"/>
              </a:rPr>
              <a:t>pelos estabelecimentos; </a:t>
            </a:r>
            <a:endParaRPr lang="pt-BR" sz="1800" dirty="0" smtClean="0">
              <a:latin typeface="Times New Roman" charset="0"/>
              <a:ea typeface="Times New Roman" charset="0"/>
              <a:cs typeface="Times New Roman" charset="0"/>
            </a:endParaRPr>
          </a:p>
          <a:p>
            <a:pPr lvl="1">
              <a:lnSpc>
                <a:spcPct val="120000"/>
              </a:lnSpc>
            </a:pPr>
            <a:r>
              <a:rPr lang="pt-BR" sz="1800" dirty="0" smtClean="0">
                <a:latin typeface="Times New Roman" charset="0"/>
                <a:ea typeface="Times New Roman" charset="0"/>
                <a:cs typeface="Times New Roman" charset="0"/>
              </a:rPr>
              <a:t>Estabelecimentos </a:t>
            </a:r>
            <a:r>
              <a:rPr lang="pt-BR" sz="1800" dirty="0">
                <a:latin typeface="Times New Roman" charset="0"/>
                <a:ea typeface="Times New Roman" charset="0"/>
                <a:cs typeface="Times New Roman" charset="0"/>
              </a:rPr>
              <a:t>querem ter maquininhas que aceitam os cartões mais usados pelos </a:t>
            </a:r>
            <a:r>
              <a:rPr lang="pt-BR" sz="1800" dirty="0" smtClean="0">
                <a:latin typeface="Times New Roman" charset="0"/>
                <a:ea typeface="Times New Roman" charset="0"/>
                <a:cs typeface="Times New Roman" charset="0"/>
              </a:rPr>
              <a:t>consumidores. Assim, quanto maior o número de bandeiras aceitas pelo credenciador, mais ele se torna atrativo</a:t>
            </a:r>
          </a:p>
          <a:p>
            <a:pPr marL="265113" indent="-265113" algn="just">
              <a:buFont typeface="Arial" panose="020B0604020202020204" pitchFamily="34" charset="0"/>
              <a:buChar char="•"/>
            </a:pPr>
            <a:r>
              <a:rPr lang="pt-BR" sz="1800" b="1" u="sng" dirty="0" smtClean="0">
                <a:latin typeface="Times New Roman" charset="0"/>
                <a:ea typeface="Times New Roman" charset="0"/>
                <a:cs typeface="Times New Roman" charset="0"/>
              </a:rPr>
              <a:t>Arranjos </a:t>
            </a:r>
            <a:r>
              <a:rPr lang="pt-BR" sz="1800" b="1" u="sng" dirty="0">
                <a:latin typeface="Times New Roman" charset="0"/>
                <a:ea typeface="Times New Roman" charset="0"/>
                <a:cs typeface="Times New Roman" charset="0"/>
              </a:rPr>
              <a:t>de </a:t>
            </a:r>
            <a:r>
              <a:rPr lang="pt-BR" sz="1800" b="1" u="sng" dirty="0" smtClean="0">
                <a:latin typeface="Times New Roman" charset="0"/>
                <a:ea typeface="Times New Roman" charset="0"/>
                <a:cs typeface="Times New Roman" charset="0"/>
              </a:rPr>
              <a:t>pagamento </a:t>
            </a:r>
            <a:r>
              <a:rPr lang="mr-IN" sz="1800" b="1" u="sng" dirty="0" smtClean="0">
                <a:latin typeface="Times New Roman" charset="0"/>
                <a:ea typeface="Times New Roman" charset="0"/>
                <a:cs typeface="Times New Roman" charset="0"/>
              </a:rPr>
              <a:t>–</a:t>
            </a:r>
            <a:r>
              <a:rPr lang="pt-BR" sz="1800" b="1" u="sng" dirty="0" smtClean="0">
                <a:latin typeface="Times New Roman" charset="0"/>
                <a:ea typeface="Times New Roman" charset="0"/>
                <a:cs typeface="Times New Roman" charset="0"/>
              </a:rPr>
              <a:t> proprietárias do esquema</a:t>
            </a:r>
            <a:r>
              <a:rPr lang="pt-BR" sz="1800" dirty="0" smtClean="0">
                <a:latin typeface="Times New Roman" charset="0"/>
                <a:ea typeface="Times New Roman" charset="0"/>
                <a:cs typeface="Times New Roman" charset="0"/>
              </a:rPr>
              <a:t>: A lei 12.865</a:t>
            </a:r>
            <a:r>
              <a:rPr lang="pt-BR" sz="1800" dirty="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rPr>
              <a:t>define o conjunto </a:t>
            </a:r>
            <a:r>
              <a:rPr lang="pt-BR" sz="1800" dirty="0">
                <a:latin typeface="Times New Roman" charset="0"/>
                <a:ea typeface="Times New Roman" charset="0"/>
                <a:cs typeface="Times New Roman" charset="0"/>
              </a:rPr>
              <a:t>de regras e procedimentos que disciplina a prestação de um serviço de </a:t>
            </a:r>
            <a:r>
              <a:rPr lang="pt-BR" sz="1800" dirty="0" smtClean="0">
                <a:latin typeface="Times New Roman" charset="0"/>
                <a:ea typeface="Times New Roman" charset="0"/>
                <a:cs typeface="Times New Roman" charset="0"/>
              </a:rPr>
              <a:t>pag. </a:t>
            </a:r>
            <a:r>
              <a:rPr lang="pt-BR" sz="1800" dirty="0">
                <a:latin typeface="Times New Roman" charset="0"/>
                <a:ea typeface="Times New Roman" charset="0"/>
                <a:cs typeface="Times New Roman" charset="0"/>
              </a:rPr>
              <a:t>ao publico </a:t>
            </a:r>
            <a:r>
              <a:rPr lang="pt-BR" sz="1800" dirty="0" smtClean="0">
                <a:latin typeface="Times New Roman" charset="0"/>
                <a:ea typeface="Times New Roman" charset="0"/>
                <a:cs typeface="Times New Roman" charset="0"/>
              </a:rPr>
              <a:t>(Master, Visa, Elo, American Express)</a:t>
            </a:r>
          </a:p>
          <a:p>
            <a:pPr marL="265113" indent="-265113" algn="just">
              <a:buFont typeface="Arial" panose="020B0604020202020204" pitchFamily="34" charset="0"/>
              <a:buChar char="•"/>
            </a:pPr>
            <a:r>
              <a:rPr lang="pt-BR" sz="1800" b="1" u="sng" dirty="0">
                <a:latin typeface="Times New Roman" charset="0"/>
                <a:ea typeface="Times New Roman" charset="0"/>
                <a:cs typeface="Times New Roman" charset="0"/>
              </a:rPr>
              <a:t>Instituição de pagamento</a:t>
            </a:r>
            <a:r>
              <a:rPr lang="pt-BR" sz="1800" dirty="0">
                <a:latin typeface="Times New Roman" charset="0"/>
                <a:ea typeface="Times New Roman" charset="0"/>
                <a:cs typeface="Times New Roman" charset="0"/>
              </a:rPr>
              <a:t>: pessoa jurídica que, aderindo a um ou mais arranjos, tenha como atividade: gerir conta de pagamento, emitir instrumento de pagamento, credenciar a aceitação de instrumento de pagamento, dentre outras </a:t>
            </a:r>
            <a:r>
              <a:rPr lang="pt-BR" sz="1800" dirty="0" smtClean="0">
                <a:latin typeface="Times New Roman" charset="0"/>
                <a:ea typeface="Times New Roman" charset="0"/>
                <a:cs typeface="Times New Roman" charset="0"/>
              </a:rPr>
              <a:t>atividades (bancos, credenciadoras, </a:t>
            </a:r>
            <a:r>
              <a:rPr lang="pt-BR" sz="1800" dirty="0" err="1" smtClean="0">
                <a:latin typeface="Times New Roman" charset="0"/>
                <a:ea typeface="Times New Roman" charset="0"/>
                <a:cs typeface="Times New Roman" charset="0"/>
              </a:rPr>
              <a:t>paypal</a:t>
            </a:r>
            <a:r>
              <a:rPr lang="pt-BR" sz="1800" dirty="0" smtClean="0">
                <a:latin typeface="Times New Roman" charset="0"/>
                <a:ea typeface="Times New Roman" charset="0"/>
                <a:cs typeface="Times New Roman" charset="0"/>
              </a:rPr>
              <a:t>, etc.)</a:t>
            </a:r>
          </a:p>
          <a:p>
            <a:pPr marL="265113" indent="-265113" algn="just">
              <a:buFont typeface="Arial" panose="020B0604020202020204" pitchFamily="34" charset="0"/>
              <a:buChar char="•"/>
            </a:pPr>
            <a:r>
              <a:rPr lang="pt-BR" sz="1800" b="1" u="sng" dirty="0">
                <a:latin typeface="Times New Roman" charset="0"/>
                <a:ea typeface="Times New Roman" charset="0"/>
                <a:cs typeface="Times New Roman" charset="0"/>
              </a:rPr>
              <a:t>Emissores</a:t>
            </a:r>
            <a:r>
              <a:rPr lang="pt-BR" sz="1800" b="1" dirty="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Instituições </a:t>
            </a:r>
            <a:r>
              <a:rPr lang="pt-BR" sz="1800" dirty="0" smtClean="0">
                <a:latin typeface="Times New Roman" charset="0"/>
                <a:ea typeface="Times New Roman" charset="0"/>
                <a:cs typeface="Times New Roman" charset="0"/>
              </a:rPr>
              <a:t>responsáveis </a:t>
            </a:r>
            <a:r>
              <a:rPr lang="pt-BR" sz="1800" dirty="0">
                <a:latin typeface="Times New Roman" charset="0"/>
                <a:ea typeface="Times New Roman" charset="0"/>
                <a:cs typeface="Times New Roman" charset="0"/>
              </a:rPr>
              <a:t>pela emissão de instrumentos de pagamento </a:t>
            </a:r>
            <a:r>
              <a:rPr lang="pt-BR" sz="1800" dirty="0" err="1" smtClean="0">
                <a:latin typeface="Times New Roman" charset="0"/>
                <a:ea typeface="Times New Roman" charset="0"/>
                <a:cs typeface="Times New Roman" charset="0"/>
              </a:rPr>
              <a:t>pré</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ou pós </a:t>
            </a:r>
            <a:r>
              <a:rPr lang="pt-BR" sz="1800" dirty="0" smtClean="0">
                <a:latin typeface="Times New Roman" charset="0"/>
                <a:ea typeface="Times New Roman" charset="0"/>
                <a:cs typeface="Times New Roman" charset="0"/>
              </a:rPr>
              <a:t>pago (bancos);</a:t>
            </a:r>
          </a:p>
          <a:p>
            <a:pPr marL="265113" indent="-265113" algn="just">
              <a:buFont typeface="Arial" panose="020B0604020202020204" pitchFamily="34" charset="0"/>
              <a:buChar char="•"/>
            </a:pPr>
            <a:r>
              <a:rPr lang="pt-BR" sz="1800" b="1" u="sng" dirty="0" smtClean="0">
                <a:latin typeface="Times New Roman" charset="0"/>
                <a:ea typeface="Times New Roman" charset="0"/>
                <a:cs typeface="Times New Roman" charset="0"/>
              </a:rPr>
              <a:t>Credenciadores </a:t>
            </a:r>
            <a:r>
              <a:rPr lang="pt-BR" sz="1800" b="1" u="sng" dirty="0">
                <a:latin typeface="Times New Roman" charset="0"/>
                <a:ea typeface="Times New Roman" charset="0"/>
                <a:cs typeface="Times New Roman" charset="0"/>
              </a:rPr>
              <a:t>(adquirentes)</a:t>
            </a:r>
            <a:r>
              <a:rPr lang="pt-BR" sz="1800" b="1" dirty="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responsáveis pela habilitação de estabelecimentos comerciais para a aceitação de instrumentos de pagamento </a:t>
            </a:r>
            <a:r>
              <a:rPr lang="pt-BR" sz="1800" dirty="0" smtClean="0">
                <a:latin typeface="Times New Roman" charset="0"/>
                <a:ea typeface="Times New Roman" charset="0"/>
                <a:cs typeface="Times New Roman" charset="0"/>
              </a:rPr>
              <a:t>como cartões de débito ou crédito;</a:t>
            </a:r>
            <a:endParaRPr lang="pt-BR" sz="1800" dirty="0">
              <a:latin typeface="Times New Roman" charset="0"/>
              <a:ea typeface="Times New Roman" charset="0"/>
              <a:cs typeface="Times New Roman" charset="0"/>
            </a:endParaRPr>
          </a:p>
          <a:p>
            <a:pPr marL="265113" indent="-265113" algn="just">
              <a:buFont typeface="Arial" panose="020B0604020202020204" pitchFamily="34" charset="0"/>
              <a:buChar char="•"/>
            </a:pPr>
            <a:r>
              <a:rPr lang="pt-BR" sz="1800" b="1" u="sng" dirty="0" smtClean="0">
                <a:latin typeface="Times New Roman" charset="0"/>
                <a:ea typeface="Times New Roman" charset="0"/>
                <a:cs typeface="Times New Roman" charset="0"/>
              </a:rPr>
              <a:t>Facilitadores</a:t>
            </a:r>
            <a:r>
              <a:rPr lang="pt-BR" sz="1800" b="1" dirty="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agentes que, habilitados por credenciadores, também podem aceitar transações com instrumentos de pagamento. Foco em pequenos estabelecimentos e </a:t>
            </a:r>
            <a:r>
              <a:rPr lang="pt-BR" sz="1800" dirty="0" smtClean="0">
                <a:latin typeface="Times New Roman" charset="0"/>
                <a:ea typeface="Times New Roman" charset="0"/>
                <a:cs typeface="Times New Roman" charset="0"/>
              </a:rPr>
              <a:t>online;</a:t>
            </a:r>
          </a:p>
          <a:p>
            <a:pPr>
              <a:lnSpc>
                <a:spcPct val="100000"/>
              </a:lnSpc>
            </a:pPr>
            <a:r>
              <a:rPr lang="pt-BR" sz="1800" dirty="0" smtClean="0">
                <a:latin typeface="Times New Roman" charset="0"/>
                <a:ea typeface="Times New Roman" charset="0"/>
                <a:cs typeface="Times New Roman" charset="0"/>
              </a:rPr>
              <a:t>Relatório do BCB/Seae/Cade de 2009: a verticalização e exclusividade causam discriminação</a:t>
            </a:r>
          </a:p>
          <a:p>
            <a:pPr>
              <a:lnSpc>
                <a:spcPct val="100000"/>
              </a:lnSpc>
            </a:pPr>
            <a:r>
              <a:rPr lang="pt-BR" sz="1800" dirty="0" smtClean="0">
                <a:latin typeface="Times New Roman" charset="0"/>
                <a:ea typeface="Times New Roman" charset="0"/>
                <a:cs typeface="Times New Roman" charset="0"/>
              </a:rPr>
              <a:t>Relatório </a:t>
            </a:r>
            <a:r>
              <a:rPr lang="pt-BR" sz="1800" dirty="0">
                <a:latin typeface="Times New Roman" charset="0"/>
                <a:ea typeface="Times New Roman" charset="0"/>
                <a:cs typeface="Times New Roman" charset="0"/>
              </a:rPr>
              <a:t>do BCB </a:t>
            </a:r>
            <a:r>
              <a:rPr lang="pt-BR" sz="1800" dirty="0" smtClean="0">
                <a:latin typeface="Times New Roman" charset="0"/>
                <a:ea typeface="Times New Roman" charset="0"/>
                <a:cs typeface="Times New Roman" charset="0"/>
              </a:rPr>
              <a:t>de 2018 mostra </a:t>
            </a:r>
            <a:r>
              <a:rPr lang="pt-BR" sz="1800" dirty="0">
                <a:latin typeface="Times New Roman" charset="0"/>
                <a:ea typeface="Times New Roman" charset="0"/>
                <a:cs typeface="Times New Roman" charset="0"/>
              </a:rPr>
              <a:t>aumento de poder de mercado dos bancos:</a:t>
            </a:r>
          </a:p>
          <a:p>
            <a:pPr lvl="1">
              <a:lnSpc>
                <a:spcPct val="100000"/>
              </a:lnSpc>
            </a:pPr>
            <a:r>
              <a:rPr lang="pt-BR" sz="1800" dirty="0">
                <a:latin typeface="Times New Roman" charset="0"/>
                <a:ea typeface="Times New Roman" charset="0"/>
                <a:cs typeface="Times New Roman" charset="0"/>
              </a:rPr>
              <a:t>Maiores bancos detém 80% do crédito em </a:t>
            </a:r>
            <a:r>
              <a:rPr lang="pt-BR" sz="1800" dirty="0" smtClean="0">
                <a:latin typeface="Times New Roman" charset="0"/>
                <a:ea typeface="Times New Roman" charset="0"/>
                <a:cs typeface="Times New Roman" charset="0"/>
              </a:rPr>
              <a:t>2017 </a:t>
            </a:r>
            <a:r>
              <a:rPr lang="pt-BR" sz="1800" dirty="0" err="1" smtClean="0">
                <a:latin typeface="Times New Roman" charset="0"/>
                <a:ea typeface="Times New Roman" charset="0"/>
                <a:cs typeface="Times New Roman" charset="0"/>
              </a:rPr>
              <a:t>x</a:t>
            </a:r>
            <a:r>
              <a:rPr lang="pt-BR" sz="1800" dirty="0" smtClean="0">
                <a:latin typeface="Times New Roman" charset="0"/>
                <a:ea typeface="Times New Roman" charset="0"/>
                <a:cs typeface="Times New Roman" charset="0"/>
              </a:rPr>
              <a:t> detinham </a:t>
            </a:r>
            <a:r>
              <a:rPr lang="pt-BR" sz="1800" dirty="0">
                <a:latin typeface="Times New Roman" charset="0"/>
                <a:ea typeface="Times New Roman" charset="0"/>
                <a:cs typeface="Times New Roman" charset="0"/>
              </a:rPr>
              <a:t>60% em </a:t>
            </a:r>
            <a:r>
              <a:rPr lang="pt-BR" sz="1800" dirty="0" smtClean="0">
                <a:latin typeface="Times New Roman" charset="0"/>
                <a:ea typeface="Times New Roman" charset="0"/>
                <a:cs typeface="Times New Roman" charset="0"/>
              </a:rPr>
              <a:t>2007 / HHI (2017) </a:t>
            </a:r>
            <a:r>
              <a:rPr lang="pt-BR" sz="1800" dirty="0">
                <a:latin typeface="Times New Roman" charset="0"/>
                <a:ea typeface="Times New Roman" charset="0"/>
                <a:cs typeface="Times New Roman" charset="0"/>
              </a:rPr>
              <a:t>= 1740 </a:t>
            </a:r>
            <a:r>
              <a:rPr lang="pt-BR" sz="1800" dirty="0" err="1" smtClean="0">
                <a:latin typeface="Times New Roman" charset="0"/>
                <a:ea typeface="Times New Roman" charset="0"/>
                <a:cs typeface="Times New Roman" charset="0"/>
              </a:rPr>
              <a:t>x</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HHI </a:t>
            </a:r>
            <a:r>
              <a:rPr lang="pt-BR" sz="1800" dirty="0" smtClean="0">
                <a:latin typeface="Times New Roman" charset="0"/>
                <a:ea typeface="Times New Roman" charset="0"/>
                <a:cs typeface="Times New Roman" charset="0"/>
              </a:rPr>
              <a:t>(2007) </a:t>
            </a:r>
            <a:r>
              <a:rPr lang="pt-BR" sz="1800" dirty="0">
                <a:latin typeface="Times New Roman" charset="0"/>
                <a:ea typeface="Times New Roman" charset="0"/>
                <a:cs typeface="Times New Roman" charset="0"/>
              </a:rPr>
              <a:t>= 1015</a:t>
            </a:r>
          </a:p>
          <a:p>
            <a:pPr marL="265113" indent="-265113" algn="just">
              <a:buFont typeface="Arial" panose="020B0604020202020204" pitchFamily="34" charset="0"/>
              <a:buChar char="•"/>
            </a:pPr>
            <a:endParaRPr lang="pt-BR" sz="1800" dirty="0">
              <a:latin typeface="Times New Roman" charset="0"/>
              <a:ea typeface="Times New Roman" charset="0"/>
              <a:cs typeface="Times New Roman" charset="0"/>
            </a:endParaRPr>
          </a:p>
        </p:txBody>
      </p:sp>
      <p:sp>
        <p:nvSpPr>
          <p:cNvPr id="10" name="Rectangle 9"/>
          <p:cNvSpPr/>
          <p:nvPr/>
        </p:nvSpPr>
        <p:spPr>
          <a:xfrm>
            <a:off x="0" y="8376"/>
            <a:ext cx="12191999" cy="584775"/>
          </a:xfrm>
          <a:prstGeom prst="rect">
            <a:avLst/>
          </a:prstGeom>
          <a:solidFill>
            <a:schemeClr val="accent6">
              <a:lumMod val="20000"/>
              <a:lumOff val="80000"/>
            </a:schemeClr>
          </a:solidFill>
        </p:spPr>
        <p:txBody>
          <a:bodyPr wrap="square">
            <a:spAutoFit/>
          </a:bodyPr>
          <a:lstStyle/>
          <a:p>
            <a:pPr algn="ctr"/>
            <a:r>
              <a:rPr lang="pt-BR" sz="3200" b="1" dirty="0" smtClean="0">
                <a:latin typeface="Times New Roman" charset="0"/>
                <a:ea typeface="Times New Roman" charset="0"/>
                <a:cs typeface="Times New Roman" charset="0"/>
              </a:rPr>
              <a:t>Definições</a:t>
            </a:r>
            <a:endParaRPr lang="en-US" sz="3200" b="1" dirty="0"/>
          </a:p>
        </p:txBody>
      </p:sp>
    </p:spTree>
    <p:extLst>
      <p:ext uri="{BB962C8B-B14F-4D97-AF65-F5344CB8AC3E}">
        <p14:creationId xmlns:p14="http://schemas.microsoft.com/office/powerpoint/2010/main" val="1045025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373" y="2280522"/>
            <a:ext cx="2304256" cy="1187908"/>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416501" y="4068496"/>
            <a:ext cx="2286000" cy="17145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10030514" y="3902069"/>
            <a:ext cx="1959067" cy="65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2165" y="5707717"/>
            <a:ext cx="1233488"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766" y="2142168"/>
            <a:ext cx="1540560"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819" y="1792980"/>
            <a:ext cx="1877566" cy="82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0683" y="2522499"/>
            <a:ext cx="1796645" cy="121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8287" y="3728533"/>
            <a:ext cx="1313051" cy="100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7684" y="4624932"/>
            <a:ext cx="731589" cy="731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7120" y="6046185"/>
            <a:ext cx="1604963"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0" y="29123"/>
            <a:ext cx="12192000" cy="954107"/>
          </a:xfrm>
          <a:prstGeom prst="rect">
            <a:avLst/>
          </a:prstGeom>
          <a:solidFill>
            <a:schemeClr val="accent6">
              <a:lumMod val="20000"/>
              <a:lumOff val="80000"/>
            </a:schemeClr>
          </a:solidFill>
        </p:spPr>
        <p:txBody>
          <a:bodyPr wrap="square">
            <a:spAutoFit/>
          </a:bodyPr>
          <a:lstStyle/>
          <a:p>
            <a:pPr algn="ctr"/>
            <a:r>
              <a:rPr lang="pt-BR" sz="2800" dirty="0" err="1" smtClean="0">
                <a:latin typeface="Times New Roman" charset="0"/>
                <a:ea typeface="Times New Roman" charset="0"/>
                <a:cs typeface="Times New Roman" charset="0"/>
              </a:rPr>
              <a:t>A”Abertura</a:t>
            </a:r>
            <a:r>
              <a:rPr lang="pt-BR" sz="2800" dirty="0" smtClean="0">
                <a:latin typeface="Times New Roman" charset="0"/>
                <a:ea typeface="Times New Roman" charset="0"/>
                <a:cs typeface="Times New Roman" charset="0"/>
              </a:rPr>
              <a:t>” </a:t>
            </a:r>
            <a:r>
              <a:rPr lang="pt-BR" sz="2800" dirty="0">
                <a:latin typeface="Times New Roman" charset="0"/>
                <a:ea typeface="Times New Roman" charset="0"/>
                <a:cs typeface="Times New Roman" charset="0"/>
              </a:rPr>
              <a:t>do </a:t>
            </a:r>
            <a:r>
              <a:rPr lang="pt-BR" sz="2800" dirty="0" smtClean="0">
                <a:latin typeface="Times New Roman" charset="0"/>
                <a:ea typeface="Times New Roman" charset="0"/>
                <a:cs typeface="Times New Roman" charset="0"/>
              </a:rPr>
              <a:t>mercado </a:t>
            </a:r>
            <a:r>
              <a:rPr lang="pt-BR" sz="2800" dirty="0" smtClean="0">
                <a:latin typeface="Times New Roman" charset="0"/>
                <a:ea typeface="Times New Roman" charset="0"/>
                <a:cs typeface="Times New Roman" charset="0"/>
              </a:rPr>
              <a:t>Bandeira/Credenciadora trouxe tímida entrada</a:t>
            </a:r>
          </a:p>
          <a:p>
            <a:pPr algn="ctr"/>
            <a:r>
              <a:rPr lang="pt-BR" sz="2800" b="1" u="sng" dirty="0" smtClean="0">
                <a:latin typeface="Times New Roman" charset="0"/>
                <a:ea typeface="Times New Roman" charset="0"/>
                <a:cs typeface="Times New Roman" charset="0"/>
              </a:rPr>
              <a:t>Relatório BCB/Seae/Cade (2009): </a:t>
            </a:r>
            <a:r>
              <a:rPr lang="pt-BR" sz="2800" b="1" u="sng" dirty="0" smtClean="0">
                <a:latin typeface="Times New Roman" charset="0"/>
                <a:ea typeface="Times New Roman" charset="0"/>
                <a:cs typeface="Times New Roman" charset="0"/>
              </a:rPr>
              <a:t>problema é a </a:t>
            </a:r>
            <a:r>
              <a:rPr lang="pt-BR" sz="2800" b="1" u="sng" dirty="0" smtClean="0">
                <a:latin typeface="Times New Roman" charset="0"/>
                <a:ea typeface="Times New Roman" charset="0"/>
                <a:cs typeface="Times New Roman" charset="0"/>
              </a:rPr>
              <a:t>verticalização/exclusividade</a:t>
            </a:r>
            <a:endParaRPr lang="pt-BR" sz="2800" b="1" u="sng" dirty="0">
              <a:latin typeface="Times New Roman" charset="0"/>
              <a:ea typeface="Times New Roman" charset="0"/>
              <a:cs typeface="Times New Roman" charset="0"/>
            </a:endParaRPr>
          </a:p>
        </p:txBody>
      </p:sp>
      <p:sp>
        <p:nvSpPr>
          <p:cNvPr id="7" name="Text Placeholder 6"/>
          <p:cNvSpPr>
            <a:spLocks noGrp="1"/>
          </p:cNvSpPr>
          <p:nvPr>
            <p:ph type="body" sz="quarter" idx="3"/>
          </p:nvPr>
        </p:nvSpPr>
        <p:spPr>
          <a:xfrm>
            <a:off x="7846038" y="1169968"/>
            <a:ext cx="2063530" cy="510488"/>
          </a:xfrm>
          <a:solidFill>
            <a:schemeClr val="accent6">
              <a:lumMod val="20000"/>
              <a:lumOff val="80000"/>
            </a:schemeClr>
          </a:solidFill>
        </p:spPr>
        <p:txBody>
          <a:bodyPr>
            <a:normAutofit/>
          </a:bodyPr>
          <a:lstStyle/>
          <a:p>
            <a:pPr algn="ctr"/>
            <a:r>
              <a:rPr lang="en-US" sz="2800" smtClean="0"/>
              <a:t>DEPOIS</a:t>
            </a:r>
            <a:endParaRPr lang="en-US" sz="2800"/>
          </a:p>
        </p:txBody>
      </p:sp>
      <p:sp>
        <p:nvSpPr>
          <p:cNvPr id="31" name="Text Placeholder 6"/>
          <p:cNvSpPr txBox="1">
            <a:spLocks/>
          </p:cNvSpPr>
          <p:nvPr/>
        </p:nvSpPr>
        <p:spPr>
          <a:xfrm>
            <a:off x="1536864" y="1169968"/>
            <a:ext cx="2063530" cy="510488"/>
          </a:xfrm>
          <a:prstGeom prst="rect">
            <a:avLst/>
          </a:prstGeom>
          <a:solidFill>
            <a:schemeClr val="accent6">
              <a:lumMod val="20000"/>
              <a:lumOff val="80000"/>
            </a:schemeClr>
          </a:solidFill>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ctr"/>
            <a:r>
              <a:rPr lang="en-US" sz="2800" dirty="0" smtClean="0"/>
              <a:t>ANTES</a:t>
            </a:r>
            <a:endParaRPr lang="en-US" sz="2800" dirty="0"/>
          </a:p>
        </p:txBody>
      </p:sp>
      <p:sp>
        <p:nvSpPr>
          <p:cNvPr id="10" name="TextBox 9"/>
          <p:cNvSpPr txBox="1"/>
          <p:nvPr/>
        </p:nvSpPr>
        <p:spPr>
          <a:xfrm>
            <a:off x="1202710" y="1858443"/>
            <a:ext cx="2731838" cy="400110"/>
          </a:xfrm>
          <a:prstGeom prst="rect">
            <a:avLst/>
          </a:prstGeom>
          <a:noFill/>
        </p:spPr>
        <p:txBody>
          <a:bodyPr wrap="none" rtlCol="0">
            <a:spAutoFit/>
          </a:bodyPr>
          <a:lstStyle/>
          <a:p>
            <a:r>
              <a:rPr lang="en-US" sz="2000" dirty="0" err="1" smtClean="0">
                <a:latin typeface="Times New Roman" charset="0"/>
                <a:ea typeface="Times New Roman" charset="0"/>
                <a:cs typeface="Times New Roman" charset="0"/>
              </a:rPr>
              <a:t>Acordo</a:t>
            </a:r>
            <a:r>
              <a:rPr lang="en-US" sz="2000" dirty="0" smtClean="0">
                <a:latin typeface="Times New Roman" charset="0"/>
                <a:ea typeface="Times New Roman" charset="0"/>
                <a:cs typeface="Times New Roman" charset="0"/>
              </a:rPr>
              <a:t> de </a:t>
            </a:r>
            <a:r>
              <a:rPr lang="en-US" sz="2000" dirty="0" err="1" smtClean="0">
                <a:latin typeface="Times New Roman" charset="0"/>
                <a:ea typeface="Times New Roman" charset="0"/>
                <a:cs typeface="Times New Roman" charset="0"/>
              </a:rPr>
              <a:t>exclusividade</a:t>
            </a:r>
            <a:endParaRPr lang="en-US" sz="2000" dirty="0">
              <a:latin typeface="Times New Roman" charset="0"/>
              <a:ea typeface="Times New Roman" charset="0"/>
              <a:cs typeface="Times New Roman" charset="0"/>
            </a:endParaRPr>
          </a:p>
        </p:txBody>
      </p:sp>
      <p:sp>
        <p:nvSpPr>
          <p:cNvPr id="34" name="TextBox 33"/>
          <p:cNvSpPr txBox="1"/>
          <p:nvPr/>
        </p:nvSpPr>
        <p:spPr>
          <a:xfrm>
            <a:off x="1536864" y="3648020"/>
            <a:ext cx="1779654" cy="400110"/>
          </a:xfrm>
          <a:prstGeom prst="rect">
            <a:avLst/>
          </a:prstGeom>
          <a:noFill/>
        </p:spPr>
        <p:txBody>
          <a:bodyPr wrap="none" rtlCol="0">
            <a:spAutoFit/>
          </a:bodyPr>
          <a:lstStyle/>
          <a:p>
            <a:r>
              <a:rPr lang="en-US" sz="2000" dirty="0" err="1" smtClean="0">
                <a:latin typeface="Times New Roman" charset="0"/>
                <a:ea typeface="Times New Roman" charset="0"/>
                <a:cs typeface="Times New Roman" charset="0"/>
              </a:rPr>
              <a:t>Acordo</a:t>
            </a:r>
            <a:r>
              <a:rPr lang="en-US" sz="2000" dirty="0" smtClean="0">
                <a:latin typeface="Times New Roman" charset="0"/>
                <a:ea typeface="Times New Roman" charset="0"/>
                <a:cs typeface="Times New Roman" charset="0"/>
              </a:rPr>
              <a:t> de </a:t>
            </a:r>
            <a:r>
              <a:rPr lang="en-US" sz="2000" dirty="0" err="1" smtClean="0">
                <a:latin typeface="Times New Roman" charset="0"/>
                <a:ea typeface="Times New Roman" charset="0"/>
                <a:cs typeface="Times New Roman" charset="0"/>
              </a:rPr>
              <a:t>Fato</a:t>
            </a:r>
            <a:endParaRPr lang="en-US" sz="2000" dirty="0">
              <a:latin typeface="Times New Roman" charset="0"/>
              <a:ea typeface="Times New Roman" charset="0"/>
              <a:cs typeface="Times New Roman" charset="0"/>
            </a:endParaRPr>
          </a:p>
        </p:txBody>
      </p:sp>
      <p:sp>
        <p:nvSpPr>
          <p:cNvPr id="11" name="Rectangle 10"/>
          <p:cNvSpPr/>
          <p:nvPr/>
        </p:nvSpPr>
        <p:spPr>
          <a:xfrm>
            <a:off x="993058" y="1779785"/>
            <a:ext cx="3087329" cy="428174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22374" y="1680456"/>
            <a:ext cx="2153265" cy="51775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126742" y="1265833"/>
            <a:ext cx="1213474" cy="400110"/>
          </a:xfrm>
          <a:prstGeom prst="rect">
            <a:avLst/>
          </a:prstGeom>
          <a:noFill/>
        </p:spPr>
        <p:txBody>
          <a:bodyPr wrap="none" rtlCol="0">
            <a:spAutoFit/>
          </a:bodyPr>
          <a:lstStyle/>
          <a:p>
            <a:r>
              <a:rPr lang="en-US" sz="2000" smtClean="0">
                <a:latin typeface="Times New Roman" charset="0"/>
                <a:ea typeface="Times New Roman" charset="0"/>
                <a:cs typeface="Times New Roman" charset="0"/>
              </a:rPr>
              <a:t>Bandeiras</a:t>
            </a:r>
            <a:endParaRPr lang="en-US" sz="2000" dirty="0">
              <a:latin typeface="Times New Roman" charset="0"/>
              <a:ea typeface="Times New Roman" charset="0"/>
              <a:cs typeface="Times New Roman" charset="0"/>
            </a:endParaRPr>
          </a:p>
        </p:txBody>
      </p:sp>
      <p:sp>
        <p:nvSpPr>
          <p:cNvPr id="46" name="Rectangle 45"/>
          <p:cNvSpPr/>
          <p:nvPr/>
        </p:nvSpPr>
        <p:spPr>
          <a:xfrm>
            <a:off x="9933414" y="1691853"/>
            <a:ext cx="2153265" cy="51775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1031" idx="3"/>
          </p:cNvCxnSpPr>
          <p:nvPr/>
        </p:nvCxnSpPr>
        <p:spPr>
          <a:xfrm>
            <a:off x="7678385" y="2206864"/>
            <a:ext cx="580712" cy="360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625744" y="3078272"/>
            <a:ext cx="580712" cy="360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126566" y="2564498"/>
            <a:ext cx="1726958" cy="923330"/>
          </a:xfrm>
          <a:prstGeom prst="rect">
            <a:avLst/>
          </a:prstGeom>
          <a:solidFill>
            <a:srgbClr val="FFFF00"/>
          </a:solidFill>
          <a:ln>
            <a:solidFill>
              <a:schemeClr val="tx1"/>
            </a:solidFill>
          </a:ln>
        </p:spPr>
        <p:txBody>
          <a:bodyPr wrap="square" rtlCol="0">
            <a:spAutoFit/>
          </a:bodyPr>
          <a:lstStyle/>
          <a:p>
            <a:pPr algn="ctr"/>
            <a:r>
              <a:rPr lang="en-US" dirty="0" err="1" smtClean="0"/>
              <a:t>Ligadas</a:t>
            </a:r>
            <a:r>
              <a:rPr lang="en-US" dirty="0" smtClean="0"/>
              <a:t> a </a:t>
            </a:r>
            <a:r>
              <a:rPr lang="en-US" dirty="0" err="1" smtClean="0"/>
              <a:t>todas</a:t>
            </a:r>
            <a:r>
              <a:rPr lang="en-US" dirty="0" smtClean="0"/>
              <a:t> as </a:t>
            </a:r>
            <a:r>
              <a:rPr lang="en-US" dirty="0" err="1" smtClean="0"/>
              <a:t>credenciadoras</a:t>
            </a:r>
            <a:endParaRPr lang="en-US" dirty="0"/>
          </a:p>
        </p:txBody>
      </p:sp>
      <p:sp>
        <p:nvSpPr>
          <p:cNvPr id="59" name="TextBox 58"/>
          <p:cNvSpPr txBox="1"/>
          <p:nvPr/>
        </p:nvSpPr>
        <p:spPr>
          <a:xfrm>
            <a:off x="10157244" y="1319638"/>
            <a:ext cx="1778051" cy="400110"/>
          </a:xfrm>
          <a:prstGeom prst="rect">
            <a:avLst/>
          </a:prstGeom>
          <a:noFill/>
        </p:spPr>
        <p:txBody>
          <a:bodyPr wrap="none" rtlCol="0">
            <a:spAutoFit/>
          </a:bodyPr>
          <a:lstStyle/>
          <a:p>
            <a:r>
              <a:rPr lang="en-US" sz="2000" smtClean="0">
                <a:latin typeface="Times New Roman" charset="0"/>
                <a:ea typeface="Times New Roman" charset="0"/>
                <a:cs typeface="Times New Roman" charset="0"/>
              </a:rPr>
              <a:t>Credenciadoras</a:t>
            </a:r>
            <a:endParaRPr lang="en-US" sz="2000" dirty="0">
              <a:latin typeface="Times New Roman" charset="0"/>
              <a:ea typeface="Times New Roman" charset="0"/>
              <a:cs typeface="Times New Roman" charset="0"/>
            </a:endParaRPr>
          </a:p>
        </p:txBody>
      </p:sp>
      <p:sp>
        <p:nvSpPr>
          <p:cNvPr id="60" name="TextBox 59"/>
          <p:cNvSpPr txBox="1"/>
          <p:nvPr/>
        </p:nvSpPr>
        <p:spPr>
          <a:xfrm>
            <a:off x="-22316" y="4048130"/>
            <a:ext cx="1042145" cy="400110"/>
          </a:xfrm>
          <a:prstGeom prst="rect">
            <a:avLst/>
          </a:prstGeom>
          <a:noFill/>
        </p:spPr>
        <p:txBody>
          <a:bodyPr wrap="none" rtlCol="0">
            <a:spAutoFit/>
          </a:bodyPr>
          <a:lstStyle/>
          <a:p>
            <a:r>
              <a:rPr lang="en-US" sz="2000" smtClean="0">
                <a:latin typeface="Times New Roman" charset="0"/>
                <a:ea typeface="Times New Roman" charset="0"/>
                <a:cs typeface="Times New Roman" charset="0"/>
              </a:rPr>
              <a:t>Credenc</a:t>
            </a:r>
            <a:endParaRPr lang="en-US" sz="2000" dirty="0">
              <a:latin typeface="Times New Roman" charset="0"/>
              <a:ea typeface="Times New Roman" charset="0"/>
              <a:cs typeface="Times New Roman" charset="0"/>
            </a:endParaRPr>
          </a:p>
        </p:txBody>
      </p:sp>
      <p:sp>
        <p:nvSpPr>
          <p:cNvPr id="61" name="TextBox 60"/>
          <p:cNvSpPr txBox="1"/>
          <p:nvPr/>
        </p:nvSpPr>
        <p:spPr>
          <a:xfrm>
            <a:off x="-22316" y="2387324"/>
            <a:ext cx="1042145" cy="400110"/>
          </a:xfrm>
          <a:prstGeom prst="rect">
            <a:avLst/>
          </a:prstGeom>
          <a:noFill/>
        </p:spPr>
        <p:txBody>
          <a:bodyPr wrap="none" rtlCol="0">
            <a:spAutoFit/>
          </a:bodyPr>
          <a:lstStyle/>
          <a:p>
            <a:r>
              <a:rPr lang="en-US" sz="2000" smtClean="0">
                <a:latin typeface="Times New Roman" charset="0"/>
                <a:ea typeface="Times New Roman" charset="0"/>
                <a:cs typeface="Times New Roman" charset="0"/>
              </a:rPr>
              <a:t>Credenc</a:t>
            </a:r>
            <a:endParaRPr lang="en-US" sz="2000" dirty="0">
              <a:latin typeface="Times New Roman" charset="0"/>
              <a:ea typeface="Times New Roman" charset="0"/>
              <a:cs typeface="Times New Roman" charset="0"/>
            </a:endParaRPr>
          </a:p>
        </p:txBody>
      </p:sp>
      <p:sp>
        <p:nvSpPr>
          <p:cNvPr id="62" name="TextBox 61"/>
          <p:cNvSpPr txBox="1"/>
          <p:nvPr/>
        </p:nvSpPr>
        <p:spPr>
          <a:xfrm>
            <a:off x="-76082" y="4834061"/>
            <a:ext cx="1109599" cy="400110"/>
          </a:xfrm>
          <a:prstGeom prst="rect">
            <a:avLst/>
          </a:prstGeom>
          <a:noFill/>
        </p:spPr>
        <p:txBody>
          <a:bodyPr wrap="none" rtlCol="0">
            <a:spAutoFit/>
          </a:bodyPr>
          <a:lstStyle/>
          <a:p>
            <a:r>
              <a:rPr lang="en-US" sz="2000" dirty="0" err="1" smtClean="0">
                <a:latin typeface="Times New Roman" charset="0"/>
                <a:ea typeface="Times New Roman" charset="0"/>
                <a:cs typeface="Times New Roman" charset="0"/>
              </a:rPr>
              <a:t>Bandeira</a:t>
            </a:r>
            <a:endParaRPr lang="en-US" sz="2000" dirty="0">
              <a:latin typeface="Times New Roman" charset="0"/>
              <a:ea typeface="Times New Roman" charset="0"/>
              <a:cs typeface="Times New Roman" charset="0"/>
            </a:endParaRPr>
          </a:p>
        </p:txBody>
      </p:sp>
      <p:sp>
        <p:nvSpPr>
          <p:cNvPr id="64" name="TextBox 63"/>
          <p:cNvSpPr txBox="1"/>
          <p:nvPr/>
        </p:nvSpPr>
        <p:spPr>
          <a:xfrm>
            <a:off x="-31833" y="2906813"/>
            <a:ext cx="1109599" cy="400110"/>
          </a:xfrm>
          <a:prstGeom prst="rect">
            <a:avLst/>
          </a:prstGeom>
          <a:noFill/>
        </p:spPr>
        <p:txBody>
          <a:bodyPr wrap="none" rtlCol="0">
            <a:spAutoFit/>
          </a:bodyPr>
          <a:lstStyle/>
          <a:p>
            <a:r>
              <a:rPr lang="en-US" sz="2000" dirty="0" err="1" smtClean="0">
                <a:latin typeface="Times New Roman" charset="0"/>
                <a:ea typeface="Times New Roman" charset="0"/>
                <a:cs typeface="Times New Roman" charset="0"/>
              </a:rPr>
              <a:t>Bandeira</a:t>
            </a:r>
            <a:endParaRPr lang="en-US" sz="2000" dirty="0">
              <a:latin typeface="Times New Roman" charset="0"/>
              <a:ea typeface="Times New Roman" charset="0"/>
              <a:cs typeface="Times New Roman" charset="0"/>
            </a:endParaRPr>
          </a:p>
        </p:txBody>
      </p:sp>
      <p:pic>
        <p:nvPicPr>
          <p:cNvPr id="65" name="Imagem 12"/>
          <p:cNvPicPr>
            <a:picLocks noChangeAspect="1"/>
          </p:cNvPicPr>
          <p:nvPr/>
        </p:nvPicPr>
        <p:blipFill>
          <a:blip r:embed="rId12"/>
          <a:stretch>
            <a:fillRect/>
          </a:stretch>
        </p:blipFill>
        <p:spPr>
          <a:xfrm>
            <a:off x="7448209" y="3780212"/>
            <a:ext cx="1254456" cy="806436"/>
          </a:xfrm>
          <a:prstGeom prst="rect">
            <a:avLst/>
          </a:prstGeom>
        </p:spPr>
      </p:pic>
      <p:pic>
        <p:nvPicPr>
          <p:cNvPr id="43" name="Picture 42"/>
          <p:cNvPicPr>
            <a:picLocks noChangeAspect="1"/>
          </p:cNvPicPr>
          <p:nvPr/>
        </p:nvPicPr>
        <p:blipFill>
          <a:blip r:embed="rId13"/>
          <a:stretch>
            <a:fillRect/>
          </a:stretch>
        </p:blipFill>
        <p:spPr>
          <a:xfrm>
            <a:off x="7632468" y="6139092"/>
            <a:ext cx="1562100" cy="431800"/>
          </a:xfrm>
          <a:prstGeom prst="rect">
            <a:avLst/>
          </a:prstGeom>
        </p:spPr>
      </p:pic>
      <p:sp>
        <p:nvSpPr>
          <p:cNvPr id="67" name="TextBox 66"/>
          <p:cNvSpPr txBox="1"/>
          <p:nvPr/>
        </p:nvSpPr>
        <p:spPr>
          <a:xfrm>
            <a:off x="8198944" y="4834061"/>
            <a:ext cx="1492716" cy="707886"/>
          </a:xfrm>
          <a:prstGeom prst="rect">
            <a:avLst/>
          </a:prstGeom>
          <a:noFill/>
        </p:spPr>
        <p:txBody>
          <a:bodyPr wrap="none" rtlCol="0">
            <a:spAutoFit/>
          </a:bodyPr>
          <a:lstStyle/>
          <a:p>
            <a:pPr algn="ctr"/>
            <a:r>
              <a:rPr lang="en-US" sz="2000" dirty="0" smtClean="0">
                <a:latin typeface="Times New Roman" charset="0"/>
                <a:ea typeface="Times New Roman" charset="0"/>
                <a:cs typeface="Times New Roman" charset="0"/>
              </a:rPr>
              <a:t>Voucher</a:t>
            </a:r>
          </a:p>
          <a:p>
            <a:pPr algn="ctr"/>
            <a:r>
              <a:rPr lang="en-US" sz="2000" dirty="0" err="1" smtClean="0">
                <a:latin typeface="Times New Roman" charset="0"/>
                <a:ea typeface="Times New Roman" charset="0"/>
                <a:cs typeface="Times New Roman" charset="0"/>
              </a:rPr>
              <a:t>Alimentação</a:t>
            </a:r>
            <a:endParaRPr lang="en-US" sz="2000" dirty="0">
              <a:latin typeface="Times New Roman" charset="0"/>
              <a:ea typeface="Times New Roman" charset="0"/>
              <a:cs typeface="Times New Roman" charset="0"/>
            </a:endParaRPr>
          </a:p>
        </p:txBody>
      </p:sp>
      <p:cxnSp>
        <p:nvCxnSpPr>
          <p:cNvPr id="45" name="Straight Arrow Connector 44"/>
          <p:cNvCxnSpPr/>
          <p:nvPr/>
        </p:nvCxnSpPr>
        <p:spPr>
          <a:xfrm flipH="1" flipV="1">
            <a:off x="8729738" y="4448240"/>
            <a:ext cx="371732" cy="400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0157244" y="3572140"/>
            <a:ext cx="1825180" cy="369332"/>
          </a:xfrm>
          <a:prstGeom prst="rect">
            <a:avLst/>
          </a:prstGeom>
          <a:noFill/>
        </p:spPr>
        <p:txBody>
          <a:bodyPr wrap="none" rtlCol="0">
            <a:spAutoFit/>
          </a:bodyPr>
          <a:lstStyle/>
          <a:p>
            <a:r>
              <a:rPr lang="en-US" dirty="0" err="1" smtClean="0"/>
              <a:t>VisaNet</a:t>
            </a:r>
            <a:r>
              <a:rPr lang="en-US" dirty="0" smtClean="0"/>
              <a:t> </a:t>
            </a:r>
            <a:r>
              <a:rPr lang="en-US" dirty="0" err="1" smtClean="0"/>
              <a:t>vira</a:t>
            </a:r>
            <a:r>
              <a:rPr lang="en-US" dirty="0" smtClean="0"/>
              <a:t> Cielo</a:t>
            </a:r>
            <a:endParaRPr lang="en-US" dirty="0"/>
          </a:p>
        </p:txBody>
      </p:sp>
      <p:sp>
        <p:nvSpPr>
          <p:cNvPr id="39" name="TextBox 38"/>
          <p:cNvSpPr txBox="1"/>
          <p:nvPr/>
        </p:nvSpPr>
        <p:spPr>
          <a:xfrm>
            <a:off x="10003933" y="5370840"/>
            <a:ext cx="2014269" cy="369332"/>
          </a:xfrm>
          <a:prstGeom prst="rect">
            <a:avLst/>
          </a:prstGeom>
          <a:noFill/>
        </p:spPr>
        <p:txBody>
          <a:bodyPr wrap="none" rtlCol="0">
            <a:spAutoFit/>
          </a:bodyPr>
          <a:lstStyle/>
          <a:p>
            <a:r>
              <a:rPr lang="en-US" dirty="0" err="1" smtClean="0"/>
              <a:t>RedeCard</a:t>
            </a:r>
            <a:r>
              <a:rPr lang="en-US" dirty="0" smtClean="0"/>
              <a:t> </a:t>
            </a:r>
            <a:r>
              <a:rPr lang="en-US" dirty="0" err="1" smtClean="0"/>
              <a:t>vira</a:t>
            </a:r>
            <a:r>
              <a:rPr lang="en-US" dirty="0" smtClean="0"/>
              <a:t> </a:t>
            </a:r>
            <a:r>
              <a:rPr lang="en-US" dirty="0" err="1" smtClean="0"/>
              <a:t>Rede</a:t>
            </a:r>
            <a:endParaRPr lang="en-US" dirty="0"/>
          </a:p>
        </p:txBody>
      </p:sp>
      <p:sp>
        <p:nvSpPr>
          <p:cNvPr id="4" name="Down Arrow 3"/>
          <p:cNvSpPr/>
          <p:nvPr/>
        </p:nvSpPr>
        <p:spPr>
          <a:xfrm>
            <a:off x="2245489" y="6086317"/>
            <a:ext cx="497711" cy="3201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3872" y="6437948"/>
            <a:ext cx="4878259" cy="400110"/>
          </a:xfrm>
          <a:prstGeom prst="rect">
            <a:avLst/>
          </a:prstGeom>
          <a:solidFill>
            <a:schemeClr val="accent5">
              <a:lumMod val="20000"/>
              <a:lumOff val="80000"/>
            </a:schemeClr>
          </a:solidFill>
        </p:spPr>
        <p:txBody>
          <a:bodyPr wrap="none" rtlCol="0">
            <a:spAutoFit/>
          </a:bodyPr>
          <a:lstStyle/>
          <a:p>
            <a:r>
              <a:rPr lang="en-US" sz="2000" dirty="0" err="1" smtClean="0">
                <a:latin typeface="Times" charset="0"/>
                <a:ea typeface="Times" charset="0"/>
                <a:cs typeface="Times" charset="0"/>
              </a:rPr>
              <a:t>Ligadas</a:t>
            </a:r>
            <a:r>
              <a:rPr lang="en-US" sz="2000" dirty="0" smtClean="0">
                <a:latin typeface="Times" charset="0"/>
                <a:ea typeface="Times" charset="0"/>
                <a:cs typeface="Times" charset="0"/>
              </a:rPr>
              <a:t> </a:t>
            </a:r>
            <a:r>
              <a:rPr lang="en-US" sz="2000" dirty="0" err="1" smtClean="0">
                <a:latin typeface="Times" charset="0"/>
                <a:ea typeface="Times" charset="0"/>
                <a:cs typeface="Times" charset="0"/>
              </a:rPr>
              <a:t>aos</a:t>
            </a:r>
            <a:r>
              <a:rPr lang="en-US" sz="2000" dirty="0" smtClean="0">
                <a:latin typeface="Times" charset="0"/>
                <a:ea typeface="Times" charset="0"/>
                <a:cs typeface="Times" charset="0"/>
              </a:rPr>
              <a:t> 4 </a:t>
            </a:r>
            <a:r>
              <a:rPr lang="en-US" sz="2000" dirty="0" err="1" smtClean="0">
                <a:latin typeface="Times" charset="0"/>
                <a:ea typeface="Times" charset="0"/>
                <a:cs typeface="Times" charset="0"/>
              </a:rPr>
              <a:t>bancos</a:t>
            </a:r>
            <a:r>
              <a:rPr lang="en-US" sz="2000" dirty="0" smtClean="0">
                <a:latin typeface="Times" charset="0"/>
                <a:ea typeface="Times" charset="0"/>
                <a:cs typeface="Times" charset="0"/>
              </a:rPr>
              <a:t> c/ </a:t>
            </a:r>
            <a:r>
              <a:rPr lang="en-US" sz="2000" dirty="0" err="1" smtClean="0">
                <a:latin typeface="Times" charset="0"/>
                <a:ea typeface="Times" charset="0"/>
                <a:cs typeface="Times" charset="0"/>
              </a:rPr>
              <a:t>certa</a:t>
            </a:r>
            <a:r>
              <a:rPr lang="en-US" sz="2000" dirty="0" smtClean="0">
                <a:latin typeface="Times" charset="0"/>
                <a:ea typeface="Times" charset="0"/>
                <a:cs typeface="Times" charset="0"/>
              </a:rPr>
              <a:t> ”</a:t>
            </a:r>
            <a:r>
              <a:rPr lang="en-US" sz="2000" dirty="0" err="1" smtClean="0">
                <a:latin typeface="Times" charset="0"/>
                <a:ea typeface="Times" charset="0"/>
                <a:cs typeface="Times" charset="0"/>
              </a:rPr>
              <a:t>exclusividade</a:t>
            </a:r>
            <a:r>
              <a:rPr lang="en-US" sz="2000" dirty="0" smtClean="0">
                <a:latin typeface="Times" charset="0"/>
                <a:ea typeface="Times" charset="0"/>
                <a:cs typeface="Times" charset="0"/>
              </a:rPr>
              <a:t>”</a:t>
            </a:r>
            <a:endParaRPr lang="en-US" sz="2000" dirty="0">
              <a:latin typeface="Times" charset="0"/>
              <a:ea typeface="Times" charset="0"/>
              <a:cs typeface="Times" charset="0"/>
            </a:endParaRPr>
          </a:p>
        </p:txBody>
      </p:sp>
      <p:sp>
        <p:nvSpPr>
          <p:cNvPr id="9" name="Slide Number Placeholder 8"/>
          <p:cNvSpPr>
            <a:spLocks noGrp="1"/>
          </p:cNvSpPr>
          <p:nvPr>
            <p:ph type="sldNum" sz="quarter" idx="12"/>
          </p:nvPr>
        </p:nvSpPr>
        <p:spPr/>
        <p:txBody>
          <a:bodyPr/>
          <a:lstStyle/>
          <a:p>
            <a:fld id="{E8615618-78FB-D64E-B936-C16EAFD9A2A0}" type="slidenum">
              <a:rPr lang="en-US" smtClean="0"/>
              <a:t>31</a:t>
            </a:fld>
            <a:endParaRPr lang="en-US"/>
          </a:p>
        </p:txBody>
      </p:sp>
      <p:sp>
        <p:nvSpPr>
          <p:cNvPr id="8" name="Oval 7"/>
          <p:cNvSpPr/>
          <p:nvPr/>
        </p:nvSpPr>
        <p:spPr>
          <a:xfrm>
            <a:off x="5592726" y="3485738"/>
            <a:ext cx="6599274" cy="1734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601586" y="5529125"/>
            <a:ext cx="6599274" cy="14042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stCxn id="67" idx="2"/>
          </p:cNvCxnSpPr>
          <p:nvPr/>
        </p:nvCxnSpPr>
        <p:spPr>
          <a:xfrm flipH="1">
            <a:off x="8327032" y="5541947"/>
            <a:ext cx="618270" cy="480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846303" y="1843171"/>
            <a:ext cx="2281778" cy="369332"/>
          </a:xfrm>
          <a:prstGeom prst="rect">
            <a:avLst/>
          </a:prstGeom>
          <a:noFill/>
        </p:spPr>
        <p:txBody>
          <a:bodyPr wrap="none" rtlCol="0">
            <a:spAutoFit/>
          </a:bodyPr>
          <a:lstStyle/>
          <a:p>
            <a:r>
              <a:rPr lang="pt-BR" dirty="0" smtClean="0"/>
              <a:t>Entrou com Santander</a:t>
            </a:r>
            <a:endParaRPr lang="pt-BR" dirty="0"/>
          </a:p>
        </p:txBody>
      </p:sp>
    </p:spTree>
    <p:extLst>
      <p:ext uri="{BB962C8B-B14F-4D97-AF65-F5344CB8AC3E}">
        <p14:creationId xmlns:p14="http://schemas.microsoft.com/office/powerpoint/2010/main" val="8833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blinds(horizontal)">
                                      <p:cBhvr>
                                        <p:cTn id="18" dur="500"/>
                                        <p:tgtEl>
                                          <p:spTgt spid="5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blinds(horizontal)">
                                      <p:cBhvr>
                                        <p:cTn id="24" dur="500"/>
                                        <p:tgtEl>
                                          <p:spTgt spid="46"/>
                                        </p:tgtEl>
                                      </p:cBhvr>
                                    </p:animEffect>
                                  </p:childTnLst>
                                </p:cTn>
                              </p:par>
                              <p:par>
                                <p:cTn id="25" presetID="3" presetClass="entr" presetSubtype="1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blinds(horizontal)">
                                      <p:cBhvr>
                                        <p:cTn id="27" dur="500"/>
                                        <p:tgtEl>
                                          <p:spTgt spid="1031"/>
                                        </p:tgtEl>
                                      </p:cBhvr>
                                    </p:animEffect>
                                  </p:childTnLst>
                                </p:cTn>
                              </p:par>
                              <p:par>
                                <p:cTn id="28" presetID="3" presetClass="entr" presetSubtype="10" fill="hold" nodeType="with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blinds(horizontal)">
                                      <p:cBhvr>
                                        <p:cTn id="30" dur="500"/>
                                        <p:tgtEl>
                                          <p:spTgt spid="1032"/>
                                        </p:tgtEl>
                                      </p:cBhvr>
                                    </p:animEffect>
                                  </p:childTnLst>
                                </p:cTn>
                              </p:par>
                              <p:par>
                                <p:cTn id="31" presetID="3" presetClass="entr" presetSubtype="1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linds(horizontal)">
                                      <p:cBhvr>
                                        <p:cTn id="33" dur="500"/>
                                        <p:tgtEl>
                                          <p:spTgt spid="102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par>
                                <p:cTn id="40" presetID="3" presetClass="entr" presetSubtype="10" fill="hold" nodeType="with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blinds(horizontal)">
                                      <p:cBhvr>
                                        <p:cTn id="42" dur="500"/>
                                        <p:tgtEl>
                                          <p:spTgt spid="102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linds(horizontal)">
                                      <p:cBhvr>
                                        <p:cTn id="47" dur="500"/>
                                        <p:tgtEl>
                                          <p:spTgt spid="36"/>
                                        </p:tgtEl>
                                      </p:cBhvr>
                                    </p:animEffect>
                                  </p:childTnLst>
                                </p:cTn>
                              </p:par>
                              <p:par>
                                <p:cTn id="48" presetID="3" presetClass="entr" presetSubtype="1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blinds(horizontal)">
                                      <p:cBhvr>
                                        <p:cTn id="50" dur="500"/>
                                        <p:tgtEl>
                                          <p:spTgt spid="49"/>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linds(horizontal)">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blinds(horizontal)">
                                      <p:cBhvr>
                                        <p:cTn id="58" dur="500"/>
                                        <p:tgtEl>
                                          <p:spTgt spid="65"/>
                                        </p:tgtEl>
                                      </p:cBhvr>
                                    </p:animEffect>
                                  </p:childTnLst>
                                </p:cTn>
                              </p:par>
                              <p:par>
                                <p:cTn id="59" presetID="3" presetClass="entr" presetSubtype="1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animEffect transition="in" filter="blinds(horizontal)">
                                      <p:cBhvr>
                                        <p:cTn id="61" dur="500"/>
                                        <p:tgtEl>
                                          <p:spTgt spid="1028"/>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blinds(horizontal)">
                                      <p:cBhvr>
                                        <p:cTn id="64" dur="500"/>
                                        <p:tgtEl>
                                          <p:spTgt spid="67"/>
                                        </p:tgtEl>
                                      </p:cBhvr>
                                    </p:animEffect>
                                  </p:childTnLst>
                                </p:cTn>
                              </p:par>
                              <p:par>
                                <p:cTn id="65" presetID="3" presetClass="entr" presetSubtype="1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linds(horizontal)">
                                      <p:cBhvr>
                                        <p:cTn id="67" dur="500"/>
                                        <p:tgtEl>
                                          <p:spTgt spid="45"/>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blinds(horizontal)">
                                      <p:cBhvr>
                                        <p:cTn id="70" dur="500"/>
                                        <p:tgtEl>
                                          <p:spTgt spid="8"/>
                                        </p:tgtEl>
                                      </p:cBhvr>
                                    </p:animEffect>
                                  </p:childTnLst>
                                </p:cTn>
                              </p:par>
                              <p:par>
                                <p:cTn id="71" presetID="3" presetClass="entr" presetSubtype="10" fill="hold" nodeType="withEffect">
                                  <p:stCondLst>
                                    <p:cond delay="0"/>
                                  </p:stCondLst>
                                  <p:childTnLst>
                                    <p:set>
                                      <p:cBhvr>
                                        <p:cTn id="72" dur="1" fill="hold">
                                          <p:stCondLst>
                                            <p:cond delay="0"/>
                                          </p:stCondLst>
                                        </p:cTn>
                                        <p:tgtEl>
                                          <p:spTgt spid="1033"/>
                                        </p:tgtEl>
                                        <p:attrNameLst>
                                          <p:attrName>style.visibility</p:attrName>
                                        </p:attrNameLst>
                                      </p:cBhvr>
                                      <p:to>
                                        <p:strVal val="visible"/>
                                      </p:to>
                                    </p:set>
                                    <p:animEffect transition="in" filter="blinds(horizontal)">
                                      <p:cBhvr>
                                        <p:cTn id="73" dur="500"/>
                                        <p:tgtEl>
                                          <p:spTgt spid="1033"/>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1034"/>
                                        </p:tgtEl>
                                        <p:attrNameLst>
                                          <p:attrName>style.visibility</p:attrName>
                                        </p:attrNameLst>
                                      </p:cBhvr>
                                      <p:to>
                                        <p:strVal val="visible"/>
                                      </p:to>
                                    </p:set>
                                    <p:animEffect transition="in" filter="blinds(horizontal)">
                                      <p:cBhvr>
                                        <p:cTn id="78" dur="500"/>
                                        <p:tgtEl>
                                          <p:spTgt spid="1034"/>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linds(horizontal)">
                                      <p:cBhvr>
                                        <p:cTn id="83" dur="500"/>
                                        <p:tgtEl>
                                          <p:spTgt spid="44"/>
                                        </p:tgtEl>
                                      </p:cBhvr>
                                    </p:animEffect>
                                  </p:childTnLst>
                                </p:cTn>
                              </p:par>
                              <p:par>
                                <p:cTn id="84" presetID="3" presetClass="entr" presetSubtype="10" fill="hold" nodeType="withEffect">
                                  <p:stCondLst>
                                    <p:cond delay="0"/>
                                  </p:stCondLst>
                                  <p:childTnLst>
                                    <p:set>
                                      <p:cBhvr>
                                        <p:cTn id="85" dur="1" fill="hold">
                                          <p:stCondLst>
                                            <p:cond delay="0"/>
                                          </p:stCondLst>
                                        </p:cTn>
                                        <p:tgtEl>
                                          <p:spTgt spid="1035"/>
                                        </p:tgtEl>
                                        <p:attrNameLst>
                                          <p:attrName>style.visibility</p:attrName>
                                        </p:attrNameLst>
                                      </p:cBhvr>
                                      <p:to>
                                        <p:strVal val="visible"/>
                                      </p:to>
                                    </p:set>
                                    <p:animEffect transition="in" filter="blinds(horizontal)">
                                      <p:cBhvr>
                                        <p:cTn id="86" dur="500"/>
                                        <p:tgtEl>
                                          <p:spTgt spid="1035"/>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blinds(horizontal)">
                                      <p:cBhvr>
                                        <p:cTn id="91" dur="500"/>
                                        <p:tgtEl>
                                          <p:spTgt spid="47"/>
                                        </p:tgtEl>
                                      </p:cBhvr>
                                    </p:animEffect>
                                  </p:childTnLst>
                                </p:cTn>
                              </p:par>
                              <p:par>
                                <p:cTn id="92" presetID="3" presetClass="entr" presetSubtype="10"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blinds(horizontal)">
                                      <p:cBhvr>
                                        <p:cTn id="94" dur="500"/>
                                        <p:tgtEl>
                                          <p:spTgt spid="43"/>
                                        </p:tgtEl>
                                      </p:cBhvr>
                                    </p:animEffect>
                                  </p:childTnLst>
                                </p:cTn>
                              </p:par>
                              <p:par>
                                <p:cTn id="95" presetID="3" presetClass="entr" presetSubtype="10" fill="hold" nodeType="withEffect">
                                  <p:stCondLst>
                                    <p:cond delay="0"/>
                                  </p:stCondLst>
                                  <p:childTnLst>
                                    <p:set>
                                      <p:cBhvr>
                                        <p:cTn id="96" dur="1" fill="hold">
                                          <p:stCondLst>
                                            <p:cond delay="0"/>
                                          </p:stCondLst>
                                        </p:cTn>
                                        <p:tgtEl>
                                          <p:spTgt spid="1029"/>
                                        </p:tgtEl>
                                        <p:attrNameLst>
                                          <p:attrName>style.visibility</p:attrName>
                                        </p:attrNameLst>
                                      </p:cBhvr>
                                      <p:to>
                                        <p:strVal val="visible"/>
                                      </p:to>
                                    </p:set>
                                    <p:animEffect transition="in" filter="blinds(horizontal)">
                                      <p:cBhvr>
                                        <p:cTn id="97" dur="500"/>
                                        <p:tgtEl>
                                          <p:spTgt spid="1029"/>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blinds(horizontal)">
                                      <p:cBhvr>
                                        <p:cTn id="100" dur="500"/>
                                        <p:tgtEl>
                                          <p:spTgt spid="53"/>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1"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blinds(horizontal)">
                                      <p:cBhvr>
                                        <p:cTn id="105" dur="500"/>
                                        <p:tgtEl>
                                          <p:spTgt spid="53"/>
                                        </p:tgtEl>
                                      </p:cBhvr>
                                    </p:animEffect>
                                  </p:childTnLst>
                                </p:cTn>
                              </p:par>
                              <p:par>
                                <p:cTn id="106" presetID="3" presetClass="entr" presetSubtype="10" fill="hold" nodeType="withEffect">
                                  <p:stCondLst>
                                    <p:cond delay="0"/>
                                  </p:stCondLst>
                                  <p:childTnLst>
                                    <p:set>
                                      <p:cBhvr>
                                        <p:cTn id="107" dur="1" fill="hold">
                                          <p:stCondLst>
                                            <p:cond delay="0"/>
                                          </p:stCondLst>
                                        </p:cTn>
                                        <p:tgtEl>
                                          <p:spTgt spid="1030"/>
                                        </p:tgtEl>
                                        <p:attrNameLst>
                                          <p:attrName>style.visibility</p:attrName>
                                        </p:attrNameLst>
                                      </p:cBhvr>
                                      <p:to>
                                        <p:strVal val="visible"/>
                                      </p:to>
                                    </p:set>
                                    <p:animEffect transition="in" filter="blinds(horizontal)">
                                      <p:cBhvr>
                                        <p:cTn id="10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3" grpId="0" animBg="1"/>
      <p:bldP spid="29" grpId="0"/>
      <p:bldP spid="46" grpId="0" animBg="1"/>
      <p:bldP spid="37" grpId="0" animBg="1"/>
      <p:bldP spid="59" grpId="0"/>
      <p:bldP spid="67" grpId="0"/>
      <p:bldP spid="2" grpId="0"/>
      <p:bldP spid="39" grpId="0"/>
      <p:bldP spid="8" grpId="0" animBg="1"/>
      <p:bldP spid="44" grpId="0" animBg="1"/>
      <p:bldP spid="53" grpId="0"/>
      <p:bldP spid="5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10030514" y="4529393"/>
            <a:ext cx="1959067" cy="65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2165" y="5707717"/>
            <a:ext cx="1233488"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341" y="2567784"/>
            <a:ext cx="1540560"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0819" y="1792980"/>
            <a:ext cx="1877566" cy="82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819" y="2542421"/>
            <a:ext cx="1796645" cy="121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8287" y="3728533"/>
            <a:ext cx="1313051" cy="100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3311" y="4893507"/>
            <a:ext cx="1063005" cy="1063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7120" y="6046185"/>
            <a:ext cx="1604963"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0" y="29123"/>
            <a:ext cx="12192000" cy="954107"/>
          </a:xfrm>
          <a:prstGeom prst="rect">
            <a:avLst/>
          </a:prstGeom>
          <a:solidFill>
            <a:schemeClr val="accent6">
              <a:lumMod val="20000"/>
              <a:lumOff val="80000"/>
            </a:schemeClr>
          </a:solidFill>
        </p:spPr>
        <p:txBody>
          <a:bodyPr wrap="square">
            <a:spAutoFit/>
          </a:bodyPr>
          <a:lstStyle/>
          <a:p>
            <a:pPr algn="ctr"/>
            <a:r>
              <a:rPr lang="pt-BR" sz="2800" dirty="0" err="1">
                <a:latin typeface="Times New Roman" charset="0"/>
                <a:ea typeface="Times New Roman" charset="0"/>
                <a:cs typeface="Times New Roman" charset="0"/>
              </a:rPr>
              <a:t>A”Abertura</a:t>
            </a:r>
            <a:r>
              <a:rPr lang="pt-BR" sz="2800" dirty="0">
                <a:latin typeface="Times New Roman" charset="0"/>
                <a:ea typeface="Times New Roman" charset="0"/>
                <a:cs typeface="Times New Roman" charset="0"/>
              </a:rPr>
              <a:t>” do mercado Bandeira/Credenciadora trouxe tímida entrada</a:t>
            </a:r>
          </a:p>
          <a:p>
            <a:pPr algn="ctr"/>
            <a:r>
              <a:rPr lang="pt-BR" sz="2800" b="1" u="sng" dirty="0">
                <a:latin typeface="Times New Roman" charset="0"/>
                <a:ea typeface="Times New Roman" charset="0"/>
                <a:cs typeface="Times New Roman" charset="0"/>
              </a:rPr>
              <a:t>Relatório BCB/Seae/Cade (2009): problema é a verticalização/exclusividade</a:t>
            </a:r>
            <a:endParaRPr lang="pt-BR" sz="2800" b="1" u="sng" dirty="0">
              <a:latin typeface="Times New Roman" charset="0"/>
              <a:ea typeface="Times New Roman" charset="0"/>
              <a:cs typeface="Times New Roman" charset="0"/>
            </a:endParaRPr>
          </a:p>
        </p:txBody>
      </p:sp>
      <p:sp>
        <p:nvSpPr>
          <p:cNvPr id="11" name="Rectangle 10"/>
          <p:cNvSpPr/>
          <p:nvPr/>
        </p:nvSpPr>
        <p:spPr>
          <a:xfrm>
            <a:off x="993058" y="1131601"/>
            <a:ext cx="3087329" cy="428174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22374" y="1680456"/>
            <a:ext cx="2153265" cy="51775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070810" y="1180607"/>
            <a:ext cx="1518364" cy="461665"/>
          </a:xfrm>
          <a:prstGeom prst="rect">
            <a:avLst/>
          </a:prstGeom>
          <a:solidFill>
            <a:schemeClr val="accent6">
              <a:lumMod val="20000"/>
              <a:lumOff val="80000"/>
            </a:schemeClr>
          </a:solidFill>
        </p:spPr>
        <p:txBody>
          <a:bodyPr wrap="none" rtlCol="0">
            <a:spAutoFit/>
          </a:bodyPr>
          <a:lstStyle/>
          <a:p>
            <a:r>
              <a:rPr lang="en-US" sz="2400" b="1" smtClean="0">
                <a:latin typeface="Times New Roman" charset="0"/>
                <a:ea typeface="Times New Roman" charset="0"/>
                <a:cs typeface="Times New Roman" charset="0"/>
              </a:rPr>
              <a:t>Bandeiras</a:t>
            </a:r>
            <a:endParaRPr lang="en-US" sz="2400" b="1" dirty="0">
              <a:latin typeface="Times New Roman" charset="0"/>
              <a:ea typeface="Times New Roman" charset="0"/>
              <a:cs typeface="Times New Roman" charset="0"/>
            </a:endParaRPr>
          </a:p>
        </p:txBody>
      </p:sp>
      <p:sp>
        <p:nvSpPr>
          <p:cNvPr id="46" name="Rectangle 45"/>
          <p:cNvSpPr/>
          <p:nvPr/>
        </p:nvSpPr>
        <p:spPr>
          <a:xfrm>
            <a:off x="9933414" y="1691853"/>
            <a:ext cx="2153265" cy="51775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7558035" y="2701292"/>
            <a:ext cx="580712" cy="360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126566" y="2564498"/>
            <a:ext cx="1726958" cy="923330"/>
          </a:xfrm>
          <a:prstGeom prst="rect">
            <a:avLst/>
          </a:prstGeom>
          <a:noFill/>
          <a:ln>
            <a:solidFill>
              <a:schemeClr val="tx1"/>
            </a:solidFill>
          </a:ln>
        </p:spPr>
        <p:txBody>
          <a:bodyPr wrap="square" rtlCol="0">
            <a:spAutoFit/>
          </a:bodyPr>
          <a:lstStyle/>
          <a:p>
            <a:pPr algn="ctr"/>
            <a:r>
              <a:rPr lang="en-US" dirty="0" err="1" smtClean="0"/>
              <a:t>Ligadas</a:t>
            </a:r>
            <a:r>
              <a:rPr lang="en-US" dirty="0" smtClean="0"/>
              <a:t> a </a:t>
            </a:r>
            <a:r>
              <a:rPr lang="en-US" dirty="0" err="1" smtClean="0"/>
              <a:t>todas</a:t>
            </a:r>
            <a:r>
              <a:rPr lang="en-US" dirty="0" smtClean="0"/>
              <a:t> as </a:t>
            </a:r>
            <a:r>
              <a:rPr lang="en-US" dirty="0" err="1" smtClean="0"/>
              <a:t>credenciadoras</a:t>
            </a:r>
            <a:endParaRPr lang="en-US" dirty="0"/>
          </a:p>
        </p:txBody>
      </p:sp>
      <p:cxnSp>
        <p:nvCxnSpPr>
          <p:cNvPr id="51" name="Straight Arrow Connector 50"/>
          <p:cNvCxnSpPr/>
          <p:nvPr/>
        </p:nvCxnSpPr>
        <p:spPr>
          <a:xfrm>
            <a:off x="7630909" y="4199464"/>
            <a:ext cx="2205407" cy="4470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578268" y="5034116"/>
            <a:ext cx="2258048" cy="367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7678385" y="6278209"/>
            <a:ext cx="2258048" cy="367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877716" y="1191115"/>
            <a:ext cx="2264659" cy="461665"/>
          </a:xfrm>
          <a:prstGeom prst="rect">
            <a:avLst/>
          </a:prstGeom>
          <a:solidFill>
            <a:schemeClr val="accent6">
              <a:lumMod val="20000"/>
              <a:lumOff val="80000"/>
            </a:schemeClr>
          </a:solidFill>
        </p:spPr>
        <p:txBody>
          <a:bodyPr wrap="none" rtlCol="0">
            <a:spAutoFit/>
          </a:bodyPr>
          <a:lstStyle/>
          <a:p>
            <a:r>
              <a:rPr lang="en-US" sz="2400" b="1" smtClean="0">
                <a:latin typeface="Times New Roman" charset="0"/>
                <a:ea typeface="Times New Roman" charset="0"/>
                <a:cs typeface="Times New Roman" charset="0"/>
              </a:rPr>
              <a:t>Credenciadoras</a:t>
            </a:r>
            <a:endParaRPr lang="en-US" sz="2400" b="1" dirty="0">
              <a:latin typeface="Times New Roman" charset="0"/>
              <a:ea typeface="Times New Roman" charset="0"/>
              <a:cs typeface="Times New Roman" charset="0"/>
            </a:endParaRPr>
          </a:p>
        </p:txBody>
      </p:sp>
      <p:pic>
        <p:nvPicPr>
          <p:cNvPr id="35" name="Imagem 13"/>
          <p:cNvPicPr>
            <a:picLocks noChangeAspect="1"/>
          </p:cNvPicPr>
          <p:nvPr/>
        </p:nvPicPr>
        <p:blipFill>
          <a:blip r:embed="rId10"/>
          <a:stretch>
            <a:fillRect/>
          </a:stretch>
        </p:blipFill>
        <p:spPr>
          <a:xfrm>
            <a:off x="1849362" y="3235939"/>
            <a:ext cx="1438821" cy="1005312"/>
          </a:xfrm>
          <a:prstGeom prst="rect">
            <a:avLst/>
          </a:prstGeom>
        </p:spPr>
      </p:pic>
      <p:pic>
        <p:nvPicPr>
          <p:cNvPr id="38" name="Imagem 14"/>
          <p:cNvPicPr>
            <a:picLocks noChangeAspect="1"/>
          </p:cNvPicPr>
          <p:nvPr/>
        </p:nvPicPr>
        <p:blipFill>
          <a:blip r:embed="rId11"/>
          <a:stretch>
            <a:fillRect/>
          </a:stretch>
        </p:blipFill>
        <p:spPr>
          <a:xfrm>
            <a:off x="1380374" y="1945529"/>
            <a:ext cx="922945" cy="1045421"/>
          </a:xfrm>
          <a:prstGeom prst="rect">
            <a:avLst/>
          </a:prstGeom>
        </p:spPr>
      </p:pic>
      <p:pic>
        <p:nvPicPr>
          <p:cNvPr id="39" name="Imagem 15"/>
          <p:cNvPicPr>
            <a:picLocks noChangeAspect="1"/>
          </p:cNvPicPr>
          <p:nvPr/>
        </p:nvPicPr>
        <p:blipFill>
          <a:blip r:embed="rId12"/>
          <a:stretch>
            <a:fillRect/>
          </a:stretch>
        </p:blipFill>
        <p:spPr>
          <a:xfrm>
            <a:off x="2550224" y="2050160"/>
            <a:ext cx="1148177" cy="754398"/>
          </a:xfrm>
          <a:prstGeom prst="rect">
            <a:avLst/>
          </a:prstGeom>
        </p:spPr>
      </p:pic>
      <p:pic>
        <p:nvPicPr>
          <p:cNvPr id="40" name="Imagem 16"/>
          <p:cNvPicPr>
            <a:picLocks noChangeAspect="1"/>
          </p:cNvPicPr>
          <p:nvPr/>
        </p:nvPicPr>
        <p:blipFill>
          <a:blip r:embed="rId13"/>
          <a:stretch>
            <a:fillRect/>
          </a:stretch>
        </p:blipFill>
        <p:spPr>
          <a:xfrm>
            <a:off x="1815597" y="1431670"/>
            <a:ext cx="1505905" cy="520365"/>
          </a:xfrm>
          <a:prstGeom prst="rect">
            <a:avLst/>
          </a:prstGeom>
        </p:spPr>
      </p:pic>
      <p:sp>
        <p:nvSpPr>
          <p:cNvPr id="5" name="Rectangle 4"/>
          <p:cNvSpPr/>
          <p:nvPr/>
        </p:nvSpPr>
        <p:spPr>
          <a:xfrm>
            <a:off x="1257027" y="1294845"/>
            <a:ext cx="2591686" cy="18149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a:off x="3321502" y="4055717"/>
            <a:ext cx="2746785" cy="1990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919057" y="2762979"/>
            <a:ext cx="2017925" cy="1292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005734" y="970914"/>
            <a:ext cx="1125629" cy="461665"/>
          </a:xfrm>
          <a:prstGeom prst="rect">
            <a:avLst/>
          </a:prstGeom>
          <a:solidFill>
            <a:schemeClr val="accent6">
              <a:lumMod val="20000"/>
              <a:lumOff val="80000"/>
            </a:schemeClr>
          </a:solidFill>
        </p:spPr>
        <p:txBody>
          <a:bodyPr wrap="none" rtlCol="0">
            <a:spAutoFit/>
          </a:bodyPr>
          <a:lstStyle/>
          <a:p>
            <a:r>
              <a:rPr lang="en-US" sz="2400" b="1" dirty="0" err="1" smtClean="0">
                <a:latin typeface="Times New Roman" charset="0"/>
                <a:ea typeface="Times New Roman" charset="0"/>
                <a:cs typeface="Times New Roman" charset="0"/>
              </a:rPr>
              <a:t>Bancos</a:t>
            </a:r>
            <a:endParaRPr lang="en-US" sz="2400" b="1" dirty="0">
              <a:latin typeface="Times New Roman" charset="0"/>
              <a:ea typeface="Times New Roman" charset="0"/>
              <a:cs typeface="Times New Roman" charset="0"/>
            </a:endParaRPr>
          </a:p>
        </p:txBody>
      </p:sp>
      <p:sp>
        <p:nvSpPr>
          <p:cNvPr id="9" name="TextBox 8"/>
          <p:cNvSpPr txBox="1"/>
          <p:nvPr/>
        </p:nvSpPr>
        <p:spPr>
          <a:xfrm>
            <a:off x="350614" y="5350322"/>
            <a:ext cx="4583306" cy="923330"/>
          </a:xfrm>
          <a:prstGeom prst="rect">
            <a:avLst/>
          </a:prstGeom>
          <a:solidFill>
            <a:schemeClr val="accent2">
              <a:lumMod val="20000"/>
              <a:lumOff val="80000"/>
            </a:schemeClr>
          </a:solidFill>
        </p:spPr>
        <p:txBody>
          <a:bodyPr wrap="none" rtlCol="0">
            <a:spAutoFit/>
          </a:bodyPr>
          <a:lstStyle/>
          <a:p>
            <a:r>
              <a:rPr lang="en-US" dirty="0" smtClean="0">
                <a:latin typeface="Times New Roman" charset="0"/>
                <a:ea typeface="Times New Roman" charset="0"/>
                <a:cs typeface="Times New Roman" charset="0"/>
              </a:rPr>
              <a:t>80% da </a:t>
            </a:r>
            <a:r>
              <a:rPr lang="en-US" dirty="0" err="1" smtClean="0">
                <a:latin typeface="Times New Roman" charset="0"/>
                <a:ea typeface="Times New Roman" charset="0"/>
                <a:cs typeface="Times New Roman" charset="0"/>
              </a:rPr>
              <a:t>emissão</a:t>
            </a:r>
            <a:r>
              <a:rPr lang="en-US" dirty="0" smtClean="0">
                <a:latin typeface="Times New Roman" charset="0"/>
                <a:ea typeface="Times New Roman" charset="0"/>
                <a:cs typeface="Times New Roman" charset="0"/>
              </a:rPr>
              <a:t> de </a:t>
            </a:r>
            <a:r>
              <a:rPr lang="en-US" dirty="0" err="1" smtClean="0">
                <a:latin typeface="Times New Roman" charset="0"/>
                <a:ea typeface="Times New Roman" charset="0"/>
                <a:cs typeface="Times New Roman" charset="0"/>
              </a:rPr>
              <a:t>cartão</a:t>
            </a:r>
            <a:endParaRPr lang="en-US" dirty="0" smtClean="0">
              <a:latin typeface="Times New Roman" charset="0"/>
              <a:ea typeface="Times New Roman" charset="0"/>
              <a:cs typeface="Times New Roman" charset="0"/>
            </a:endParaRPr>
          </a:p>
          <a:p>
            <a:r>
              <a:rPr lang="en-US" dirty="0" err="1" smtClean="0">
                <a:latin typeface="Times New Roman" charset="0"/>
                <a:ea typeface="Times New Roman" charset="0"/>
                <a:cs typeface="Times New Roman" charset="0"/>
              </a:rPr>
              <a:t>Conta</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corrente</a:t>
            </a:r>
            <a:r>
              <a:rPr lang="en-US" dirty="0" smtClean="0">
                <a:latin typeface="Times New Roman" charset="0"/>
                <a:ea typeface="Times New Roman" charset="0"/>
                <a:cs typeface="Times New Roman" charset="0"/>
              </a:rPr>
              <a:t> para </a:t>
            </a:r>
            <a:r>
              <a:rPr lang="en-US" dirty="0" err="1" smtClean="0">
                <a:latin typeface="Times New Roman" charset="0"/>
                <a:ea typeface="Times New Roman" charset="0"/>
                <a:cs typeface="Times New Roman" charset="0"/>
              </a:rPr>
              <a:t>todos</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cliente</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loja</a:t>
            </a:r>
            <a:r>
              <a:rPr lang="en-US" dirty="0" smtClean="0">
                <a:latin typeface="Times New Roman" charset="0"/>
                <a:ea typeface="Times New Roman" charset="0"/>
                <a:cs typeface="Times New Roman" charset="0"/>
              </a:rPr>
              <a:t>, cred.)</a:t>
            </a:r>
          </a:p>
          <a:p>
            <a:r>
              <a:rPr lang="en-US" dirty="0" err="1" smtClean="0">
                <a:latin typeface="Times New Roman" charset="0"/>
                <a:ea typeface="Times New Roman" charset="0"/>
                <a:cs typeface="Times New Roman" charset="0"/>
              </a:rPr>
              <a:t>Crédito</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rotativo</a:t>
            </a:r>
            <a:r>
              <a:rPr lang="en-US" dirty="0" smtClean="0">
                <a:latin typeface="Times New Roman" charset="0"/>
                <a:ea typeface="Times New Roman" charset="0"/>
                <a:cs typeface="Times New Roman" charset="0"/>
              </a:rPr>
              <a:t>, </a:t>
            </a:r>
            <a:r>
              <a:rPr lang="en-US" dirty="0" err="1" smtClean="0">
                <a:latin typeface="Times New Roman" charset="0"/>
                <a:ea typeface="Times New Roman" charset="0"/>
                <a:cs typeface="Times New Roman" charset="0"/>
              </a:rPr>
              <a:t>parcelado</a:t>
            </a:r>
            <a:r>
              <a:rPr lang="en-US" dirty="0" smtClean="0">
                <a:latin typeface="Times New Roman" charset="0"/>
                <a:ea typeface="Times New Roman" charset="0"/>
                <a:cs typeface="Times New Roman" charset="0"/>
              </a:rPr>
              <a:t>, etc. </a:t>
            </a:r>
            <a:r>
              <a:rPr lang="pt-BR" dirty="0">
                <a:latin typeface="Times New Roman" charset="0"/>
                <a:ea typeface="Times New Roman" charset="0"/>
                <a:cs typeface="Times New Roman" charset="0"/>
              </a:rPr>
              <a:t>(</a:t>
            </a:r>
            <a:r>
              <a:rPr lang="en-US" dirty="0" err="1" smtClean="0">
                <a:latin typeface="Times New Roman" charset="0"/>
                <a:ea typeface="Times New Roman" charset="0"/>
                <a:cs typeface="Times New Roman" charset="0"/>
              </a:rPr>
              <a:t>cliente</a:t>
            </a:r>
            <a:r>
              <a:rPr lang="en-US" dirty="0" smtClean="0">
                <a:latin typeface="Times New Roman" charset="0"/>
                <a:ea typeface="Times New Roman" charset="0"/>
                <a:cs typeface="Times New Roman" charset="0"/>
              </a:rPr>
              <a:t> e </a:t>
            </a:r>
            <a:r>
              <a:rPr lang="en-US" dirty="0" err="1" smtClean="0">
                <a:latin typeface="Times New Roman" charset="0"/>
                <a:ea typeface="Times New Roman" charset="0"/>
                <a:cs typeface="Times New Roman" charset="0"/>
              </a:rPr>
              <a:t>loja</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p:txBody>
      </p:sp>
      <p:sp>
        <p:nvSpPr>
          <p:cNvPr id="12" name="Oval 11"/>
          <p:cNvSpPr/>
          <p:nvPr/>
        </p:nvSpPr>
        <p:spPr>
          <a:xfrm>
            <a:off x="9549956" y="3757999"/>
            <a:ext cx="2642044" cy="32706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164368" y="5436732"/>
            <a:ext cx="771176" cy="369332"/>
          </a:xfrm>
          <a:prstGeom prst="rect">
            <a:avLst/>
          </a:prstGeom>
          <a:solidFill>
            <a:schemeClr val="accent2">
              <a:lumMod val="20000"/>
              <a:lumOff val="80000"/>
            </a:schemeClr>
          </a:solidFill>
        </p:spPr>
        <p:txBody>
          <a:bodyPr wrap="square" rtlCol="0">
            <a:spAutoFit/>
          </a:bodyPr>
          <a:lstStyle/>
          <a:p>
            <a:pPr algn="ctr"/>
            <a:r>
              <a:rPr lang="en-US" smtClean="0">
                <a:latin typeface="Times New Roman" charset="0"/>
                <a:ea typeface="Times New Roman" charset="0"/>
                <a:cs typeface="Times New Roman" charset="0"/>
              </a:rPr>
              <a:t>90%</a:t>
            </a:r>
            <a:endParaRPr lang="en-US" dirty="0">
              <a:latin typeface="Times New Roman" charset="0"/>
              <a:ea typeface="Times New Roman" charset="0"/>
              <a:cs typeface="Times New Roman" charset="0"/>
            </a:endParaRPr>
          </a:p>
        </p:txBody>
      </p:sp>
      <p:pic>
        <p:nvPicPr>
          <p:cNvPr id="4" name="Picture 3"/>
          <p:cNvPicPr>
            <a:picLocks noChangeAspect="1"/>
          </p:cNvPicPr>
          <p:nvPr/>
        </p:nvPicPr>
        <p:blipFill>
          <a:blip r:embed="rId14"/>
          <a:stretch>
            <a:fillRect/>
          </a:stretch>
        </p:blipFill>
        <p:spPr>
          <a:xfrm>
            <a:off x="1697452" y="4594825"/>
            <a:ext cx="1978838" cy="618387"/>
          </a:xfrm>
          <a:prstGeom prst="rect">
            <a:avLst/>
          </a:prstGeom>
        </p:spPr>
      </p:pic>
      <p:sp>
        <p:nvSpPr>
          <p:cNvPr id="6" name="Oval 5"/>
          <p:cNvSpPr/>
          <p:nvPr/>
        </p:nvSpPr>
        <p:spPr>
          <a:xfrm>
            <a:off x="10085887" y="2061421"/>
            <a:ext cx="1639014" cy="152815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990961" y="4299655"/>
            <a:ext cx="1241186" cy="10471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1132" y="3548078"/>
            <a:ext cx="1451136" cy="923330"/>
          </a:xfrm>
          <a:prstGeom prst="rect">
            <a:avLst/>
          </a:prstGeom>
          <a:solidFill>
            <a:srgbClr val="FFFF00"/>
          </a:solidFill>
        </p:spPr>
        <p:txBody>
          <a:bodyPr wrap="square" rtlCol="0">
            <a:spAutoFit/>
          </a:bodyPr>
          <a:lstStyle/>
          <a:p>
            <a:r>
              <a:rPr lang="en-US" b="1" dirty="0" smtClean="0"/>
              <a:t>ENTRANTE</a:t>
            </a:r>
          </a:p>
          <a:p>
            <a:r>
              <a:rPr lang="en-US" b="1" dirty="0" err="1" smtClean="0"/>
              <a:t>Verticalizado</a:t>
            </a:r>
            <a:r>
              <a:rPr lang="en-US" b="1" dirty="0" smtClean="0"/>
              <a:t> com </a:t>
            </a:r>
            <a:r>
              <a:rPr lang="en-US" b="1" dirty="0" err="1" smtClean="0"/>
              <a:t>GetNet</a:t>
            </a:r>
            <a:endParaRPr lang="en-US" b="1" dirty="0"/>
          </a:p>
        </p:txBody>
      </p:sp>
      <p:cxnSp>
        <p:nvCxnSpPr>
          <p:cNvPr id="45" name="Straight Arrow Connector 44"/>
          <p:cNvCxnSpPr/>
          <p:nvPr/>
        </p:nvCxnSpPr>
        <p:spPr>
          <a:xfrm>
            <a:off x="924791" y="4462318"/>
            <a:ext cx="580712" cy="360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03629" y="1986477"/>
            <a:ext cx="580712" cy="360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126566" y="1146289"/>
            <a:ext cx="1751149" cy="923330"/>
          </a:xfrm>
          <a:prstGeom prst="rect">
            <a:avLst/>
          </a:prstGeom>
          <a:solidFill>
            <a:srgbClr val="FFFF00"/>
          </a:solidFill>
        </p:spPr>
        <p:txBody>
          <a:bodyPr wrap="square" rtlCol="0">
            <a:spAutoFit/>
          </a:bodyPr>
          <a:lstStyle/>
          <a:p>
            <a:r>
              <a:rPr lang="en-US" b="1" dirty="0" smtClean="0"/>
              <a:t>ENTRANTE</a:t>
            </a:r>
          </a:p>
          <a:p>
            <a:r>
              <a:rPr lang="en-US" b="1" dirty="0" err="1" smtClean="0"/>
              <a:t>Verticalizado</a:t>
            </a:r>
            <a:r>
              <a:rPr lang="en-US" b="1" dirty="0" smtClean="0"/>
              <a:t> com Santander</a:t>
            </a:r>
            <a:endParaRPr lang="en-US" b="1" dirty="0"/>
          </a:p>
        </p:txBody>
      </p:sp>
      <p:sp>
        <p:nvSpPr>
          <p:cNvPr id="54" name="Oval 53"/>
          <p:cNvSpPr/>
          <p:nvPr/>
        </p:nvSpPr>
        <p:spPr>
          <a:xfrm>
            <a:off x="5766340" y="1506470"/>
            <a:ext cx="1831124" cy="2052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4179302" y="1431670"/>
            <a:ext cx="1360101" cy="923330"/>
          </a:xfrm>
          <a:prstGeom prst="rect">
            <a:avLst/>
          </a:prstGeom>
          <a:noFill/>
          <a:ln>
            <a:solidFill>
              <a:schemeClr val="tx1"/>
            </a:solidFill>
          </a:ln>
        </p:spPr>
        <p:txBody>
          <a:bodyPr wrap="square" rtlCol="0">
            <a:spAutoFit/>
          </a:bodyPr>
          <a:lstStyle/>
          <a:p>
            <a:pPr algn="ctr"/>
            <a:r>
              <a:rPr lang="en-US" dirty="0" err="1" smtClean="0"/>
              <a:t>Ligadas</a:t>
            </a:r>
            <a:r>
              <a:rPr lang="en-US" dirty="0" smtClean="0"/>
              <a:t> a </a:t>
            </a:r>
            <a:r>
              <a:rPr lang="en-US" dirty="0" err="1" smtClean="0"/>
              <a:t>todos</a:t>
            </a:r>
            <a:r>
              <a:rPr lang="en-US" dirty="0" smtClean="0"/>
              <a:t> </a:t>
            </a:r>
            <a:r>
              <a:rPr lang="en-US" dirty="0" err="1"/>
              <a:t>o</a:t>
            </a:r>
            <a:r>
              <a:rPr lang="en-US" dirty="0" err="1" smtClean="0"/>
              <a:t>s</a:t>
            </a:r>
            <a:r>
              <a:rPr lang="en-US" dirty="0" smtClean="0"/>
              <a:t> </a:t>
            </a:r>
            <a:r>
              <a:rPr lang="en-US" dirty="0" err="1" smtClean="0"/>
              <a:t>bancos</a:t>
            </a:r>
            <a:endParaRPr lang="en-US" dirty="0"/>
          </a:p>
        </p:txBody>
      </p:sp>
      <p:cxnSp>
        <p:nvCxnSpPr>
          <p:cNvPr id="56" name="Straight Arrow Connector 55"/>
          <p:cNvCxnSpPr/>
          <p:nvPr/>
        </p:nvCxnSpPr>
        <p:spPr>
          <a:xfrm flipH="1" flipV="1">
            <a:off x="5193273" y="2403980"/>
            <a:ext cx="634213" cy="4777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Date Placeholder 14"/>
          <p:cNvSpPr>
            <a:spLocks noGrp="1"/>
          </p:cNvSpPr>
          <p:nvPr>
            <p:ph type="dt" sz="half" idx="10"/>
          </p:nvPr>
        </p:nvSpPr>
        <p:spPr/>
        <p:txBody>
          <a:bodyPr/>
          <a:lstStyle/>
          <a:p>
            <a:fld id="{772C3303-32E6-6E42-934D-FD099E6FE8C5}" type="datetime1">
              <a:rPr lang="en-US" smtClean="0"/>
              <a:t>6/5/18</a:t>
            </a:fld>
            <a:endParaRPr lang="en-US"/>
          </a:p>
        </p:txBody>
      </p:sp>
      <p:sp>
        <p:nvSpPr>
          <p:cNvPr id="17" name="Slide Number Placeholder 16"/>
          <p:cNvSpPr>
            <a:spLocks noGrp="1"/>
          </p:cNvSpPr>
          <p:nvPr>
            <p:ph type="sldNum" sz="quarter" idx="12"/>
          </p:nvPr>
        </p:nvSpPr>
        <p:spPr/>
        <p:txBody>
          <a:bodyPr/>
          <a:lstStyle/>
          <a:p>
            <a:fld id="{E8615618-78FB-D64E-B936-C16EAFD9A2A0}" type="slidenum">
              <a:rPr lang="en-US" smtClean="0"/>
              <a:t>32</a:t>
            </a:fld>
            <a:endParaRPr lang="en-US"/>
          </a:p>
        </p:txBody>
      </p:sp>
      <p:pic>
        <p:nvPicPr>
          <p:cNvPr id="57" name="Picture 56"/>
          <p:cNvPicPr>
            <a:picLocks noChangeAspect="1"/>
          </p:cNvPicPr>
          <p:nvPr/>
        </p:nvPicPr>
        <p:blipFill>
          <a:blip r:embed="rId15"/>
          <a:stretch>
            <a:fillRect/>
          </a:stretch>
        </p:blipFill>
        <p:spPr>
          <a:xfrm>
            <a:off x="3875965" y="4619151"/>
            <a:ext cx="1562100" cy="431800"/>
          </a:xfrm>
          <a:prstGeom prst="rect">
            <a:avLst/>
          </a:prstGeom>
        </p:spPr>
      </p:pic>
      <p:pic>
        <p:nvPicPr>
          <p:cNvPr id="60" name="Imagem 12"/>
          <p:cNvPicPr>
            <a:picLocks noChangeAspect="1"/>
          </p:cNvPicPr>
          <p:nvPr/>
        </p:nvPicPr>
        <p:blipFill>
          <a:blip r:embed="rId16"/>
          <a:stretch>
            <a:fillRect/>
          </a:stretch>
        </p:blipFill>
        <p:spPr>
          <a:xfrm>
            <a:off x="4536442" y="3325315"/>
            <a:ext cx="1254456" cy="806436"/>
          </a:xfrm>
          <a:prstGeom prst="rect">
            <a:avLst/>
          </a:prstGeom>
        </p:spPr>
      </p:pic>
    </p:spTree>
    <p:extLst>
      <p:ext uri="{BB962C8B-B14F-4D97-AF65-F5344CB8AC3E}">
        <p14:creationId xmlns:p14="http://schemas.microsoft.com/office/powerpoint/2010/main" val="429606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7F2F7A-9ECA-C14A-9050-30965E6D66EE}"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33</a:t>
            </a:fld>
            <a:endParaRPr lang="en-US" b="1">
              <a:solidFill>
                <a:schemeClr val="tx1"/>
              </a:solidFill>
            </a:endParaRPr>
          </a:p>
        </p:txBody>
      </p:sp>
      <p:sp>
        <p:nvSpPr>
          <p:cNvPr id="7" name="Content Placeholder 2"/>
          <p:cNvSpPr txBox="1">
            <a:spLocks/>
          </p:cNvSpPr>
          <p:nvPr/>
        </p:nvSpPr>
        <p:spPr>
          <a:xfrm>
            <a:off x="0" y="563334"/>
            <a:ext cx="12149959" cy="5793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20000"/>
              </a:lnSpc>
              <a:buFont typeface="+mj-lt"/>
              <a:buAutoNum type="arabicPeriod"/>
            </a:pPr>
            <a:r>
              <a:rPr lang="pt-BR" sz="1800" b="1" u="sng" dirty="0" smtClean="0">
                <a:solidFill>
                  <a:srgbClr val="FF0000"/>
                </a:solidFill>
                <a:latin typeface="Times New Roman" charset="0"/>
                <a:ea typeface="Times New Roman" charset="0"/>
                <a:cs typeface="Times New Roman" charset="0"/>
              </a:rPr>
              <a:t>Soluções de Crédito: </a:t>
            </a:r>
            <a:r>
              <a:rPr lang="pt-BR" sz="1800" b="1" u="sng" dirty="0" smtClean="0">
                <a:latin typeface="Times New Roman" charset="0"/>
                <a:ea typeface="Times New Roman" charset="0"/>
                <a:cs typeface="Times New Roman" charset="0"/>
              </a:rPr>
              <a:t>Estabelecimento quer tomar crédito</a:t>
            </a:r>
            <a:r>
              <a:rPr lang="pt-BR" sz="1800" b="1" dirty="0" smtClean="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rPr>
              <a:t>para girar estoque e manter capital de giro = </a:t>
            </a:r>
            <a:r>
              <a:rPr lang="pt-BR" sz="1800" dirty="0" err="1" smtClean="0">
                <a:latin typeface="Times New Roman" charset="0"/>
                <a:ea typeface="Times New Roman" charset="0"/>
                <a:cs typeface="Times New Roman" charset="0"/>
              </a:rPr>
              <a:t>f</a:t>
            </a:r>
            <a:r>
              <a:rPr lang="pt-BR" sz="1800" dirty="0" smtClean="0">
                <a:latin typeface="Times New Roman" charset="0"/>
                <a:ea typeface="Times New Roman" charset="0"/>
                <a:cs typeface="Times New Roman" charset="0"/>
              </a:rPr>
              <a:t> (fluxo ou agenda de recebíveis - que serve como garantia para obtenção do crédito, como é o consignado para PF)</a:t>
            </a:r>
          </a:p>
          <a:p>
            <a:pPr marL="520700" lvl="2" indent="-225425">
              <a:lnSpc>
                <a:spcPct val="120000"/>
              </a:lnSpc>
              <a:buFont typeface="Wingdings" charset="2"/>
              <a:buChar char="ü"/>
            </a:pPr>
            <a:r>
              <a:rPr lang="pt-BR" sz="1800" dirty="0" smtClean="0">
                <a:latin typeface="Times New Roman" charset="0"/>
                <a:ea typeface="Times New Roman" charset="0"/>
                <a:cs typeface="Times New Roman" charset="0"/>
              </a:rPr>
              <a:t>Logo, o </a:t>
            </a:r>
            <a:r>
              <a:rPr lang="pt-BR" sz="1800" u="sng" dirty="0" smtClean="0">
                <a:latin typeface="Times New Roman" charset="0"/>
                <a:ea typeface="Times New Roman" charset="0"/>
                <a:cs typeface="Times New Roman" charset="0"/>
              </a:rPr>
              <a:t>banco emprestador</a:t>
            </a:r>
            <a:r>
              <a:rPr lang="pt-BR" sz="1800" dirty="0" smtClean="0">
                <a:latin typeface="Times New Roman" charset="0"/>
                <a:ea typeface="Times New Roman" charset="0"/>
                <a:cs typeface="Times New Roman" charset="0"/>
              </a:rPr>
              <a:t> precisa ler a agenda das lojas, que é feita por bandeira em todas as credenciadoras. </a:t>
            </a:r>
            <a:r>
              <a:rPr lang="pt-BR" sz="1800" b="1" u="sng" dirty="0" smtClean="0">
                <a:solidFill>
                  <a:srgbClr val="FF0000"/>
                </a:solidFill>
                <a:latin typeface="Times New Roman" charset="0"/>
                <a:ea typeface="Times New Roman" charset="0"/>
                <a:cs typeface="Times New Roman" charset="0"/>
              </a:rPr>
              <a:t>Problemas</a:t>
            </a:r>
            <a:r>
              <a:rPr lang="pt-BR" sz="1800" dirty="0" smtClean="0">
                <a:latin typeface="Times New Roman" charset="0"/>
                <a:ea typeface="Times New Roman" charset="0"/>
                <a:cs typeface="Times New Roman" charset="0"/>
              </a:rPr>
              <a:t>:</a:t>
            </a:r>
          </a:p>
          <a:p>
            <a:pPr marL="747713" lvl="3" indent="-236538">
              <a:lnSpc>
                <a:spcPct val="120000"/>
              </a:lnSpc>
              <a:buFont typeface="Wingdings" charset="2"/>
              <a:buChar char="ü"/>
            </a:pPr>
            <a:r>
              <a:rPr lang="pt-BR" b="1" u="sng" dirty="0" smtClean="0">
                <a:latin typeface="Times New Roman" charset="0"/>
                <a:ea typeface="Times New Roman" charset="0"/>
                <a:cs typeface="Times New Roman" charset="0"/>
              </a:rPr>
              <a:t>Se </a:t>
            </a:r>
            <a:r>
              <a:rPr lang="pt-BR" b="1" u="sng" dirty="0">
                <a:latin typeface="Times New Roman" charset="0"/>
                <a:ea typeface="Times New Roman" charset="0"/>
                <a:cs typeface="Times New Roman" charset="0"/>
              </a:rPr>
              <a:t>a loja tem conta em banco pequeno</a:t>
            </a:r>
            <a:r>
              <a:rPr lang="pt-BR" b="1" dirty="0">
                <a:latin typeface="Times New Roman" charset="0"/>
                <a:ea typeface="Times New Roman" charset="0"/>
                <a:cs typeface="Times New Roman" charset="0"/>
              </a:rPr>
              <a:t> </a:t>
            </a:r>
            <a:r>
              <a:rPr lang="pt-BR" dirty="0" smtClean="0">
                <a:latin typeface="Times New Roman" charset="0"/>
                <a:ea typeface="Times New Roman" charset="0"/>
                <a:cs typeface="Times New Roman" charset="0"/>
                <a:sym typeface="Wingdings"/>
              </a:rPr>
              <a:t>e </a:t>
            </a:r>
            <a:r>
              <a:rPr lang="pt-BR" b="1" u="sng" dirty="0" smtClean="0">
                <a:latin typeface="Times New Roman" charset="0"/>
                <a:ea typeface="Times New Roman" charset="0"/>
                <a:cs typeface="Times New Roman" charset="0"/>
                <a:sym typeface="Wingdings"/>
              </a:rPr>
              <a:t>tem </a:t>
            </a:r>
            <a:r>
              <a:rPr lang="pt-BR" b="1" u="sng" dirty="0">
                <a:latin typeface="Times New Roman" charset="0"/>
                <a:ea typeface="Times New Roman" charset="0"/>
                <a:cs typeface="Times New Roman" charset="0"/>
                <a:sym typeface="Wingdings"/>
              </a:rPr>
              <a:t>Rede ou </a:t>
            </a:r>
            <a:r>
              <a:rPr lang="pt-BR" b="1" u="sng" dirty="0" err="1" smtClean="0">
                <a:latin typeface="Times New Roman" charset="0"/>
                <a:ea typeface="Times New Roman" charset="0"/>
                <a:cs typeface="Times New Roman" charset="0"/>
                <a:sym typeface="Wingdings"/>
              </a:rPr>
              <a:t>Cielo</a:t>
            </a:r>
            <a:r>
              <a:rPr lang="pt-BR" dirty="0" smtClean="0">
                <a:latin typeface="Times New Roman" charset="0"/>
                <a:ea typeface="Times New Roman" charset="0"/>
                <a:cs typeface="Times New Roman" charset="0"/>
                <a:sym typeface="Wingdings"/>
              </a:rPr>
              <a:t>  </a:t>
            </a:r>
            <a:r>
              <a:rPr lang="pt-BR" dirty="0">
                <a:latin typeface="Times New Roman" charset="0"/>
                <a:ea typeface="Times New Roman" charset="0"/>
                <a:cs typeface="Times New Roman" charset="0"/>
                <a:sym typeface="Wingdings"/>
              </a:rPr>
              <a:t>estes credenciadores-verticais </a:t>
            </a:r>
            <a:r>
              <a:rPr lang="pt-BR" dirty="0" smtClean="0">
                <a:latin typeface="Times New Roman" charset="0"/>
                <a:ea typeface="Times New Roman" charset="0"/>
                <a:cs typeface="Times New Roman" charset="0"/>
                <a:sym typeface="Wingdings"/>
              </a:rPr>
              <a:t>podem dificultar </a:t>
            </a:r>
            <a:r>
              <a:rPr lang="pt-BR" dirty="0">
                <a:latin typeface="Times New Roman" charset="0"/>
                <a:ea typeface="Times New Roman" charset="0"/>
                <a:cs typeface="Times New Roman" charset="0"/>
                <a:sym typeface="Wingdings"/>
              </a:rPr>
              <a:t>a leitura </a:t>
            </a:r>
            <a:r>
              <a:rPr lang="pt-BR" dirty="0" smtClean="0">
                <a:latin typeface="Times New Roman" charset="0"/>
                <a:ea typeface="Times New Roman" charset="0"/>
                <a:cs typeface="Times New Roman" charset="0"/>
                <a:sym typeface="Wingdings"/>
              </a:rPr>
              <a:t>da agenda por </a:t>
            </a:r>
            <a:r>
              <a:rPr lang="pt-BR" dirty="0">
                <a:latin typeface="Times New Roman" charset="0"/>
                <a:ea typeface="Times New Roman" charset="0"/>
                <a:cs typeface="Times New Roman" charset="0"/>
                <a:sym typeface="Wingdings"/>
              </a:rPr>
              <a:t>parte do banco pequeno.</a:t>
            </a:r>
          </a:p>
          <a:p>
            <a:pPr marL="747713" lvl="3" indent="-236538">
              <a:lnSpc>
                <a:spcPct val="120000"/>
              </a:lnSpc>
              <a:buFont typeface="Wingdings" charset="2"/>
              <a:buChar char="ü"/>
            </a:pPr>
            <a:r>
              <a:rPr lang="pt-BR" b="1" u="sng" dirty="0">
                <a:latin typeface="Times New Roman" charset="0"/>
                <a:ea typeface="Times New Roman" charset="0"/>
                <a:cs typeface="Times New Roman" charset="0"/>
                <a:sym typeface="Wingdings"/>
              </a:rPr>
              <a:t>Se a loja tem conta em banco grande</a:t>
            </a:r>
            <a:r>
              <a:rPr lang="pt-BR" b="1" dirty="0">
                <a:latin typeface="Times New Roman" charset="0"/>
                <a:ea typeface="Times New Roman" charset="0"/>
                <a:cs typeface="Times New Roman" charset="0"/>
                <a:sym typeface="Wingdings"/>
              </a:rPr>
              <a:t> </a:t>
            </a:r>
            <a:r>
              <a:rPr lang="pt-BR" dirty="0" smtClean="0">
                <a:latin typeface="Times New Roman" charset="0"/>
                <a:ea typeface="Times New Roman" charset="0"/>
                <a:cs typeface="Times New Roman" charset="0"/>
                <a:sym typeface="Wingdings"/>
              </a:rPr>
              <a:t>e </a:t>
            </a:r>
            <a:r>
              <a:rPr lang="pt-BR" b="1" u="sng" dirty="0" smtClean="0">
                <a:latin typeface="Times New Roman" charset="0"/>
                <a:ea typeface="Times New Roman" charset="0"/>
                <a:cs typeface="Times New Roman" charset="0"/>
                <a:sym typeface="Wingdings"/>
              </a:rPr>
              <a:t>tem </a:t>
            </a:r>
            <a:r>
              <a:rPr lang="pt-BR" b="1" u="sng" dirty="0">
                <a:latin typeface="Times New Roman" charset="0"/>
                <a:ea typeface="Times New Roman" charset="0"/>
                <a:cs typeface="Times New Roman" charset="0"/>
                <a:sym typeface="Wingdings"/>
              </a:rPr>
              <a:t>credenciador </a:t>
            </a:r>
            <a:r>
              <a:rPr lang="pt-BR" b="1" u="sng" dirty="0" smtClean="0">
                <a:latin typeface="Times New Roman" charset="0"/>
                <a:ea typeface="Times New Roman" charset="0"/>
                <a:cs typeface="Times New Roman" charset="0"/>
                <a:sym typeface="Wingdings"/>
              </a:rPr>
              <a:t>pequeno</a:t>
            </a:r>
            <a:r>
              <a:rPr lang="pt-BR" dirty="0">
                <a:latin typeface="Times New Roman" charset="0"/>
                <a:ea typeface="Times New Roman" charset="0"/>
                <a:cs typeface="Times New Roman" charset="0"/>
                <a:sym typeface="Wingdings"/>
              </a:rPr>
              <a:t> </a:t>
            </a:r>
            <a:r>
              <a:rPr lang="pt-BR" dirty="0" smtClean="0">
                <a:latin typeface="Times New Roman" charset="0"/>
                <a:ea typeface="Times New Roman" charset="0"/>
                <a:cs typeface="Times New Roman" charset="0"/>
                <a:sym typeface="Wingdings"/>
              </a:rPr>
              <a:t> o </a:t>
            </a:r>
            <a:r>
              <a:rPr lang="pt-BR" dirty="0">
                <a:latin typeface="Times New Roman" charset="0"/>
                <a:ea typeface="Times New Roman" charset="0"/>
                <a:cs typeface="Times New Roman" charset="0"/>
                <a:sym typeface="Wingdings"/>
              </a:rPr>
              <a:t>banco grande-vertical </a:t>
            </a:r>
            <a:r>
              <a:rPr lang="pt-BR" dirty="0" smtClean="0">
                <a:latin typeface="Times New Roman" charset="0"/>
                <a:ea typeface="Times New Roman" charset="0"/>
                <a:cs typeface="Times New Roman" charset="0"/>
                <a:sym typeface="Wingdings"/>
              </a:rPr>
              <a:t>pode dar </a:t>
            </a:r>
            <a:r>
              <a:rPr lang="pt-BR" dirty="0">
                <a:latin typeface="Times New Roman" charset="0"/>
                <a:ea typeface="Times New Roman" charset="0"/>
                <a:cs typeface="Times New Roman" charset="0"/>
                <a:sym typeface="Wingdings"/>
              </a:rPr>
              <a:t>desculpa de que não conseguem ler </a:t>
            </a:r>
            <a:r>
              <a:rPr lang="pt-BR" dirty="0" smtClean="0">
                <a:latin typeface="Times New Roman" charset="0"/>
                <a:ea typeface="Times New Roman" charset="0"/>
                <a:cs typeface="Times New Roman" charset="0"/>
                <a:sym typeface="Wingdings"/>
              </a:rPr>
              <a:t>a agenda por </a:t>
            </a:r>
            <a:r>
              <a:rPr lang="pt-BR" dirty="0">
                <a:latin typeface="Times New Roman" charset="0"/>
                <a:ea typeface="Times New Roman" charset="0"/>
                <a:cs typeface="Times New Roman" charset="0"/>
                <a:sym typeface="Wingdings"/>
              </a:rPr>
              <a:t>questões operacionais</a:t>
            </a:r>
            <a:r>
              <a:rPr lang="pt-BR" dirty="0">
                <a:latin typeface="Times New Roman" charset="0"/>
                <a:ea typeface="Times New Roman" charset="0"/>
                <a:cs typeface="Times New Roman" charset="0"/>
              </a:rPr>
              <a:t>. </a:t>
            </a:r>
            <a:endParaRPr lang="pt-BR" dirty="0" smtClean="0">
              <a:latin typeface="Times New Roman" charset="0"/>
              <a:ea typeface="Times New Roman" charset="0"/>
              <a:cs typeface="Times New Roman" charset="0"/>
            </a:endParaRPr>
          </a:p>
          <a:p>
            <a:pPr marL="747713" lvl="3" indent="-236538">
              <a:lnSpc>
                <a:spcPct val="120000"/>
              </a:lnSpc>
              <a:buFont typeface="Wingdings" charset="2"/>
              <a:buChar char="ü"/>
            </a:pPr>
            <a:r>
              <a:rPr lang="pt-BR" b="1" u="sng" dirty="0">
                <a:latin typeface="Times New Roman" charset="0"/>
                <a:ea typeface="Times New Roman" charset="0"/>
                <a:cs typeface="Times New Roman" charset="0"/>
              </a:rPr>
              <a:t>Resultado</a:t>
            </a:r>
            <a:r>
              <a:rPr lang="pt-BR" dirty="0">
                <a:latin typeface="Times New Roman" charset="0"/>
                <a:ea typeface="Times New Roman" charset="0"/>
                <a:cs typeface="Times New Roman" charset="0"/>
              </a:rPr>
              <a:t>: </a:t>
            </a:r>
            <a:r>
              <a:rPr lang="pt-BR" dirty="0" smtClean="0">
                <a:latin typeface="Times New Roman" charset="0"/>
                <a:ea typeface="Times New Roman" charset="0"/>
                <a:cs typeface="Times New Roman" charset="0"/>
              </a:rPr>
              <a:t>discriminação. loja </a:t>
            </a:r>
            <a:r>
              <a:rPr lang="pt-BR" dirty="0">
                <a:latin typeface="Times New Roman" charset="0"/>
                <a:ea typeface="Times New Roman" charset="0"/>
                <a:cs typeface="Times New Roman" charset="0"/>
              </a:rPr>
              <a:t>não </a:t>
            </a:r>
            <a:r>
              <a:rPr lang="pt-BR" dirty="0" smtClean="0">
                <a:latin typeface="Times New Roman" charset="0"/>
                <a:ea typeface="Times New Roman" charset="0"/>
                <a:cs typeface="Times New Roman" charset="0"/>
              </a:rPr>
              <a:t>toma </a:t>
            </a:r>
            <a:r>
              <a:rPr lang="pt-BR" dirty="0">
                <a:latin typeface="Times New Roman" charset="0"/>
                <a:ea typeface="Times New Roman" charset="0"/>
                <a:cs typeface="Times New Roman" charset="0"/>
              </a:rPr>
              <a:t>crédito se tiver conta em banco pequeno e/ou credenciadora-não vertical.</a:t>
            </a:r>
          </a:p>
          <a:p>
            <a:pPr marL="579438" lvl="2" indent="-234950">
              <a:lnSpc>
                <a:spcPct val="120000"/>
              </a:lnSpc>
              <a:buFont typeface="Wingdings" charset="2"/>
              <a:buChar char="ü"/>
            </a:pPr>
            <a:r>
              <a:rPr lang="pt-BR" sz="1800" b="1" u="sng" dirty="0" smtClean="0">
                <a:solidFill>
                  <a:srgbClr val="FF0000"/>
                </a:solidFill>
                <a:latin typeface="Times New Roman" charset="0"/>
                <a:ea typeface="Times New Roman" charset="0"/>
                <a:cs typeface="Times New Roman" charset="0"/>
              </a:rPr>
              <a:t>Problema2</a:t>
            </a:r>
            <a:r>
              <a:rPr lang="pt-BR" sz="1800" dirty="0" smtClean="0">
                <a:latin typeface="Times New Roman" charset="0"/>
                <a:ea typeface="Times New Roman" charset="0"/>
                <a:cs typeface="Times New Roman" charset="0"/>
              </a:rPr>
              <a:t>: Trava dos </a:t>
            </a:r>
            <a:r>
              <a:rPr lang="pt-BR" sz="1800" dirty="0" smtClean="0">
                <a:latin typeface="Times New Roman" charset="0"/>
                <a:ea typeface="Times New Roman" charset="0"/>
                <a:cs typeface="Times New Roman" charset="0"/>
              </a:rPr>
              <a:t>recebíveis vinculados ao crédito (boa</a:t>
            </a:r>
            <a:r>
              <a:rPr lang="pt-BR" sz="1800" dirty="0" smtClean="0">
                <a:latin typeface="Times New Roman" charset="0"/>
                <a:ea typeface="Times New Roman" charset="0"/>
                <a:cs typeface="Times New Roman" charset="0"/>
              </a:rPr>
              <a:t>) </a:t>
            </a:r>
            <a:r>
              <a:rPr lang="pt-BR" sz="1800" dirty="0" err="1" smtClean="0">
                <a:latin typeface="Times New Roman" charset="0"/>
                <a:ea typeface="Times New Roman" charset="0"/>
                <a:cs typeface="Times New Roman" charset="0"/>
              </a:rPr>
              <a:t>x</a:t>
            </a:r>
            <a:r>
              <a:rPr lang="pt-BR" sz="1800" dirty="0" smtClean="0">
                <a:latin typeface="Times New Roman" charset="0"/>
                <a:ea typeface="Times New Roman" charset="0"/>
                <a:cs typeface="Times New Roman" charset="0"/>
              </a:rPr>
              <a:t> trava </a:t>
            </a:r>
            <a:r>
              <a:rPr lang="pt-BR" sz="1800" dirty="0" smtClean="0">
                <a:latin typeface="Times New Roman" charset="0"/>
                <a:ea typeface="Times New Roman" charset="0"/>
                <a:cs typeface="Times New Roman" charset="0"/>
              </a:rPr>
              <a:t>de recebíveis pelo relacionamento </a:t>
            </a:r>
            <a:r>
              <a:rPr lang="pt-BR" sz="1800" dirty="0" smtClean="0">
                <a:latin typeface="Times New Roman" charset="0"/>
                <a:ea typeface="Times New Roman" charset="0"/>
                <a:cs typeface="Times New Roman" charset="0"/>
              </a:rPr>
              <a:t>(ruim)</a:t>
            </a:r>
          </a:p>
          <a:p>
            <a:pPr marL="579438" lvl="2" indent="-234950">
              <a:lnSpc>
                <a:spcPct val="120000"/>
              </a:lnSpc>
              <a:buFont typeface="Wingdings" charset="2"/>
              <a:buChar char="ü"/>
            </a:pPr>
            <a:r>
              <a:rPr lang="pt-BR" sz="1800" dirty="0">
                <a:latin typeface="Times New Roman" charset="0"/>
                <a:ea typeface="Times New Roman" charset="0"/>
                <a:cs typeface="Times New Roman" charset="0"/>
              </a:rPr>
              <a:t>O SGC (</a:t>
            </a:r>
            <a:r>
              <a:rPr lang="pt-BR" sz="1800" b="1" dirty="0">
                <a:latin typeface="Times New Roman" charset="0"/>
                <a:ea typeface="Times New Roman" charset="0"/>
                <a:cs typeface="Times New Roman" charset="0"/>
              </a:rPr>
              <a:t>Sistema de crédito e garantia), gerenciado pelo </a:t>
            </a:r>
            <a:r>
              <a:rPr lang="pt-BR" sz="1800" b="1" dirty="0" smtClean="0">
                <a:latin typeface="Times New Roman" charset="0"/>
                <a:ea typeface="Times New Roman" charset="0"/>
                <a:cs typeface="Times New Roman" charset="0"/>
              </a:rPr>
              <a:t>CIP (Câmara interbancária de pagamento)</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garante que a loja A pagará ao banco </a:t>
            </a:r>
            <a:r>
              <a:rPr lang="pt-BR" sz="1800" dirty="0" err="1" smtClean="0">
                <a:latin typeface="Times New Roman" charset="0"/>
                <a:ea typeface="Times New Roman" charset="0"/>
                <a:cs typeface="Times New Roman" charset="0"/>
              </a:rPr>
              <a:t>B</a:t>
            </a:r>
            <a:r>
              <a:rPr lang="pt-BR" sz="1800" dirty="0" smtClean="0">
                <a:latin typeface="Times New Roman" charset="0"/>
                <a:ea typeface="Times New Roman" charset="0"/>
                <a:cs typeface="Times New Roman" charset="0"/>
              </a:rPr>
              <a:t>, caso tome crédito deste banco. No SGC todos os </a:t>
            </a:r>
            <a:r>
              <a:rPr lang="pt-BR" sz="1800" i="1" dirty="0" smtClean="0">
                <a:latin typeface="Times New Roman" charset="0"/>
                <a:ea typeface="Times New Roman" charset="0"/>
                <a:cs typeface="Times New Roman" charset="0"/>
              </a:rPr>
              <a:t>players</a:t>
            </a:r>
            <a:r>
              <a:rPr lang="pt-BR" sz="1800" dirty="0" smtClean="0">
                <a:latin typeface="Times New Roman" charset="0"/>
                <a:ea typeface="Times New Roman" charset="0"/>
                <a:cs typeface="Times New Roman" charset="0"/>
              </a:rPr>
              <a:t> participam</a:t>
            </a:r>
            <a:endParaRPr lang="pt-BR" sz="1800" dirty="0">
              <a:latin typeface="Times New Roman" charset="0"/>
              <a:ea typeface="Times New Roman" charset="0"/>
              <a:cs typeface="Times New Roman" charset="0"/>
            </a:endParaRPr>
          </a:p>
          <a:p>
            <a:pPr marL="579438" lvl="2" indent="-234950">
              <a:lnSpc>
                <a:spcPct val="120000"/>
              </a:lnSpc>
              <a:buFont typeface="Wingdings" charset="2"/>
              <a:buChar char="ü"/>
            </a:pPr>
            <a:r>
              <a:rPr lang="pt-BR" sz="1800" dirty="0" smtClean="0">
                <a:latin typeface="Times New Roman" charset="0"/>
                <a:ea typeface="Times New Roman" charset="0"/>
                <a:cs typeface="Times New Roman" charset="0"/>
              </a:rPr>
              <a:t>Quando uma loja A quer tomar crédito do Banco </a:t>
            </a:r>
            <a:r>
              <a:rPr lang="pt-BR" sz="1800" dirty="0" err="1" smtClean="0">
                <a:latin typeface="Times New Roman" charset="0"/>
                <a:ea typeface="Times New Roman" charset="0"/>
                <a:cs typeface="Times New Roman" charset="0"/>
              </a:rPr>
              <a:t>B</a:t>
            </a:r>
            <a:r>
              <a:rPr lang="pt-BR" sz="1800" dirty="0" smtClean="0">
                <a:latin typeface="Times New Roman" charset="0"/>
                <a:ea typeface="Times New Roman" charset="0"/>
                <a:cs typeface="Times New Roman" charset="0"/>
              </a:rPr>
              <a:t>, o SGG </a:t>
            </a:r>
            <a:r>
              <a:rPr lang="pt-BR" sz="1800" dirty="0">
                <a:latin typeface="Times New Roman" charset="0"/>
                <a:ea typeface="Times New Roman" charset="0"/>
                <a:cs typeface="Times New Roman" charset="0"/>
              </a:rPr>
              <a:t>”</a:t>
            </a:r>
            <a:r>
              <a:rPr lang="pt-BR" sz="1800" u="sng" dirty="0" smtClean="0">
                <a:latin typeface="Times New Roman" charset="0"/>
                <a:ea typeface="Times New Roman" charset="0"/>
                <a:cs typeface="Times New Roman" charset="0"/>
              </a:rPr>
              <a:t>trava </a:t>
            </a:r>
            <a:r>
              <a:rPr lang="pt-BR" sz="1800" u="sng" dirty="0">
                <a:latin typeface="Times New Roman" charset="0"/>
                <a:ea typeface="Times New Roman" charset="0"/>
                <a:cs typeface="Times New Roman" charset="0"/>
              </a:rPr>
              <a:t>os recebíveis</a:t>
            </a:r>
            <a:r>
              <a:rPr lang="pt-BR" sz="1800" dirty="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rPr>
              <a:t>de A </a:t>
            </a:r>
            <a:r>
              <a:rPr lang="pt-BR" sz="1800" dirty="0">
                <a:latin typeface="Times New Roman" charset="0"/>
                <a:ea typeface="Times New Roman" charset="0"/>
                <a:cs typeface="Times New Roman" charset="0"/>
              </a:rPr>
              <a:t>ao banco </a:t>
            </a:r>
            <a:r>
              <a:rPr lang="pt-BR" sz="1800" dirty="0" err="1" smtClean="0">
                <a:latin typeface="Times New Roman" charset="0"/>
                <a:ea typeface="Times New Roman" charset="0"/>
                <a:cs typeface="Times New Roman" charset="0"/>
              </a:rPr>
              <a:t>B</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pelo tempo do </a:t>
            </a:r>
            <a:r>
              <a:rPr lang="pt-BR" sz="1800" dirty="0" smtClean="0">
                <a:latin typeface="Times New Roman" charset="0"/>
                <a:ea typeface="Times New Roman" charset="0"/>
                <a:cs typeface="Times New Roman" charset="0"/>
              </a:rPr>
              <a:t>crédito.</a:t>
            </a:r>
          </a:p>
          <a:p>
            <a:pPr marL="579438" lvl="2" indent="-234950">
              <a:lnSpc>
                <a:spcPct val="120000"/>
              </a:lnSpc>
              <a:buFont typeface="Wingdings" charset="2"/>
              <a:buChar char="ü"/>
            </a:pPr>
            <a:r>
              <a:rPr lang="pt-BR" sz="1800" dirty="0" smtClean="0">
                <a:latin typeface="Times New Roman" charset="0"/>
                <a:ea typeface="Times New Roman" charset="0"/>
                <a:cs typeface="Times New Roman" charset="0"/>
              </a:rPr>
              <a:t>O </a:t>
            </a:r>
            <a:r>
              <a:rPr lang="pt-BR" sz="1800" u="sng" dirty="0">
                <a:latin typeface="Times New Roman" charset="0"/>
                <a:ea typeface="Times New Roman" charset="0"/>
                <a:cs typeface="Times New Roman" charset="0"/>
              </a:rPr>
              <a:t>domicílio bancário</a:t>
            </a:r>
            <a:r>
              <a:rPr lang="pt-BR" sz="1800" dirty="0">
                <a:latin typeface="Times New Roman" charset="0"/>
                <a:ea typeface="Times New Roman" charset="0"/>
                <a:cs typeface="Times New Roman" charset="0"/>
              </a:rPr>
              <a:t> </a:t>
            </a:r>
            <a:r>
              <a:rPr lang="pt-BR" sz="1800" dirty="0" smtClean="0">
                <a:latin typeface="Times New Roman" charset="0"/>
                <a:ea typeface="Times New Roman" charset="0"/>
                <a:cs typeface="Times New Roman" charset="0"/>
              </a:rPr>
              <a:t>é a onde a loja tem a trava de </a:t>
            </a:r>
            <a:r>
              <a:rPr lang="pt-BR" sz="1800" dirty="0" smtClean="0">
                <a:latin typeface="Times New Roman" charset="0"/>
                <a:ea typeface="Times New Roman" charset="0"/>
                <a:cs typeface="Times New Roman" charset="0"/>
              </a:rPr>
              <a:t>recebíveis, </a:t>
            </a:r>
            <a:r>
              <a:rPr lang="pt-BR" sz="1800" dirty="0" smtClean="0">
                <a:latin typeface="Times New Roman" charset="0"/>
                <a:ea typeface="Times New Roman" charset="0"/>
                <a:cs typeface="Times New Roman" charset="0"/>
              </a:rPr>
              <a:t>que é feita </a:t>
            </a:r>
            <a:r>
              <a:rPr lang="pt-BR" sz="1800" u="sng" dirty="0" smtClean="0">
                <a:latin typeface="Times New Roman" charset="0"/>
                <a:ea typeface="Times New Roman" charset="0"/>
                <a:cs typeface="Times New Roman" charset="0"/>
              </a:rPr>
              <a:t>por bandeira</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de todos os seus </a:t>
            </a:r>
            <a:r>
              <a:rPr lang="pt-BR" sz="1800" dirty="0" smtClean="0">
                <a:latin typeface="Times New Roman" charset="0"/>
                <a:ea typeface="Times New Roman" charset="0"/>
                <a:cs typeface="Times New Roman" charset="0"/>
              </a:rPr>
              <a:t>clientes.</a:t>
            </a:r>
            <a:endParaRPr lang="pt-BR" sz="1800" dirty="0">
              <a:latin typeface="Times New Roman" charset="0"/>
              <a:ea typeface="Times New Roman" charset="0"/>
              <a:cs typeface="Times New Roman" charset="0"/>
            </a:endParaRPr>
          </a:p>
          <a:p>
            <a:pPr marL="579438" lvl="2" indent="-234950">
              <a:lnSpc>
                <a:spcPct val="120000"/>
              </a:lnSpc>
              <a:buFont typeface="Wingdings" charset="2"/>
              <a:buChar char="ü"/>
            </a:pPr>
            <a:r>
              <a:rPr lang="pt-BR" sz="1800" dirty="0" smtClean="0">
                <a:latin typeface="Times New Roman" charset="0"/>
                <a:ea typeface="Times New Roman" charset="0"/>
                <a:cs typeface="Times New Roman" charset="0"/>
              </a:rPr>
              <a:t>O problema é que os 4 Bancos grandes têm exigido do SGC ”trava de relacionamento” </a:t>
            </a:r>
            <a:r>
              <a:rPr lang="mr-IN" sz="1800" dirty="0" smtClean="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 desvinculadas de crédito. Com isso, quando a loja quer tomar crédito no </a:t>
            </a:r>
            <a:r>
              <a:rPr lang="pt-BR" sz="1800" dirty="0" err="1" smtClean="0">
                <a:latin typeface="Times New Roman" charset="0"/>
                <a:ea typeface="Times New Roman" charset="0"/>
                <a:cs typeface="Times New Roman" charset="0"/>
              </a:rPr>
              <a:t>Nubank</a:t>
            </a:r>
            <a:r>
              <a:rPr lang="pt-BR" sz="1800" dirty="0" smtClean="0">
                <a:latin typeface="Times New Roman" charset="0"/>
                <a:ea typeface="Times New Roman" charset="0"/>
                <a:cs typeface="Times New Roman" charset="0"/>
              </a:rPr>
              <a:t> (ou </a:t>
            </a:r>
            <a:r>
              <a:rPr lang="pt-BR" sz="1800" dirty="0" err="1" smtClean="0">
                <a:latin typeface="Times New Roman" charset="0"/>
                <a:ea typeface="Times New Roman" charset="0"/>
                <a:cs typeface="Times New Roman" charset="0"/>
              </a:rPr>
              <a:t>qq</a:t>
            </a:r>
            <a:r>
              <a:rPr lang="pt-BR" sz="1800" dirty="0" smtClean="0">
                <a:latin typeface="Times New Roman" charset="0"/>
                <a:ea typeface="Times New Roman" charset="0"/>
                <a:cs typeface="Times New Roman" charset="0"/>
              </a:rPr>
              <a:t> outra instituição), o lojista não consegue mudar o domicílio. SCG não faz nada, pois a sua governança é feita pelos maiores players, pois a votação é por volume transacionado.</a:t>
            </a:r>
          </a:p>
        </p:txBody>
      </p:sp>
      <p:sp>
        <p:nvSpPr>
          <p:cNvPr id="10" name="Rectangle 9"/>
          <p:cNvSpPr/>
          <p:nvPr/>
        </p:nvSpPr>
        <p:spPr>
          <a:xfrm>
            <a:off x="0" y="8376"/>
            <a:ext cx="12191999" cy="584775"/>
          </a:xfrm>
          <a:prstGeom prst="rect">
            <a:avLst/>
          </a:prstGeom>
          <a:solidFill>
            <a:schemeClr val="accent6">
              <a:lumMod val="20000"/>
              <a:lumOff val="80000"/>
            </a:schemeClr>
          </a:solidFill>
        </p:spPr>
        <p:txBody>
          <a:bodyPr wrap="square">
            <a:spAutoFit/>
          </a:bodyPr>
          <a:lstStyle/>
          <a:p>
            <a:pPr algn="ctr"/>
            <a:r>
              <a:rPr lang="pt-BR" sz="3200" b="1" dirty="0" smtClean="0">
                <a:latin typeface="Times New Roman" charset="0"/>
                <a:ea typeface="Times New Roman" charset="0"/>
                <a:cs typeface="Times New Roman" charset="0"/>
              </a:rPr>
              <a:t>O estabelecimento quer solução para: crédito/pagamento/rebate</a:t>
            </a:r>
            <a:endParaRPr lang="en-US" sz="3200" b="1" dirty="0"/>
          </a:p>
        </p:txBody>
      </p:sp>
    </p:spTree>
    <p:extLst>
      <p:ext uri="{BB962C8B-B14F-4D97-AF65-F5344CB8AC3E}">
        <p14:creationId xmlns:p14="http://schemas.microsoft.com/office/powerpoint/2010/main" val="117111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linds(horizont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linds(horizont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blinds(horizontal)">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blinds(horizontal)">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29A9BE-7DBD-C444-86A2-A0AD5A948EF0}"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34</a:t>
            </a:fld>
            <a:endParaRPr lang="en-US" b="1">
              <a:solidFill>
                <a:schemeClr val="tx1"/>
              </a:solidFill>
            </a:endParaRPr>
          </a:p>
        </p:txBody>
      </p:sp>
      <p:sp>
        <p:nvSpPr>
          <p:cNvPr id="7" name="Content Placeholder 2"/>
          <p:cNvSpPr txBox="1">
            <a:spLocks/>
          </p:cNvSpPr>
          <p:nvPr/>
        </p:nvSpPr>
        <p:spPr>
          <a:xfrm>
            <a:off x="10510" y="619010"/>
            <a:ext cx="12149959" cy="5542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20000"/>
              </a:lnSpc>
              <a:buFont typeface="+mj-lt"/>
              <a:buAutoNum type="arabicPeriod" startAt="2"/>
            </a:pPr>
            <a:r>
              <a:rPr lang="pt-BR" sz="1700" b="1" u="sng" dirty="0" smtClean="0">
                <a:solidFill>
                  <a:srgbClr val="FF0000"/>
                </a:solidFill>
                <a:latin typeface="Times New Roman" charset="0"/>
                <a:ea typeface="Times New Roman" charset="0"/>
                <a:cs typeface="Times New Roman" charset="0"/>
              </a:rPr>
              <a:t>Soluções de Pagamento:</a:t>
            </a:r>
            <a:r>
              <a:rPr lang="pt-BR" sz="1700" b="1" u="sng" dirty="0" smtClean="0">
                <a:latin typeface="Times New Roman" charset="0"/>
                <a:ea typeface="Times New Roman" charset="0"/>
                <a:cs typeface="Times New Roman" charset="0"/>
              </a:rPr>
              <a:t> Estabelecimento quer ter só uma máquina com acesso a todas as bandeiras</a:t>
            </a:r>
            <a:r>
              <a:rPr lang="pt-BR" sz="1700" dirty="0" smtClean="0">
                <a:latin typeface="Times New Roman" charset="0"/>
                <a:ea typeface="Times New Roman" charset="0"/>
                <a:cs typeface="Times New Roman" charset="0"/>
              </a:rPr>
              <a:t>. </a:t>
            </a:r>
          </a:p>
          <a:p>
            <a:pPr lvl="1">
              <a:lnSpc>
                <a:spcPct val="120000"/>
              </a:lnSpc>
              <a:buFont typeface="Wingdings" charset="2"/>
              <a:buChar char="ü"/>
            </a:pPr>
            <a:r>
              <a:rPr lang="pt-BR" sz="1700" dirty="0" smtClean="0">
                <a:latin typeface="Times New Roman" charset="0"/>
                <a:ea typeface="Times New Roman" charset="0"/>
                <a:cs typeface="Times New Roman" charset="0"/>
              </a:rPr>
              <a:t>Quem ”vende/aluga” a </a:t>
            </a:r>
            <a:r>
              <a:rPr lang="pt-BR" sz="1700" dirty="0" smtClean="0">
                <a:latin typeface="Times New Roman" charset="0"/>
                <a:ea typeface="Times New Roman" charset="0"/>
                <a:cs typeface="Times New Roman" charset="0"/>
              </a:rPr>
              <a:t>máquina é </a:t>
            </a:r>
            <a:r>
              <a:rPr lang="pt-BR" sz="1700" dirty="0" smtClean="0">
                <a:latin typeface="Times New Roman" charset="0"/>
                <a:ea typeface="Times New Roman" charset="0"/>
                <a:cs typeface="Times New Roman" charset="0"/>
              </a:rPr>
              <a:t>a credenciadora (POS e </a:t>
            </a:r>
            <a:r>
              <a:rPr lang="pt-BR" sz="1700" dirty="0" err="1" smtClean="0">
                <a:latin typeface="Times New Roman" charset="0"/>
                <a:ea typeface="Times New Roman" charset="0"/>
                <a:cs typeface="Times New Roman" charset="0"/>
              </a:rPr>
              <a:t>Pinpad</a:t>
            </a:r>
            <a:r>
              <a:rPr lang="pt-BR" sz="1700" dirty="0" smtClean="0">
                <a:latin typeface="Times New Roman" charset="0"/>
                <a:ea typeface="Times New Roman" charset="0"/>
                <a:cs typeface="Times New Roman" charset="0"/>
              </a:rPr>
              <a:t>). As </a:t>
            </a:r>
            <a:r>
              <a:rPr lang="pt-BR" sz="1700" dirty="0" err="1" smtClean="0">
                <a:latin typeface="Times New Roman" charset="0"/>
                <a:ea typeface="Times New Roman" charset="0"/>
                <a:cs typeface="Times New Roman" charset="0"/>
              </a:rPr>
              <a:t>Pinpad</a:t>
            </a:r>
            <a:r>
              <a:rPr lang="pt-BR" sz="1700" dirty="0" smtClean="0">
                <a:latin typeface="Times New Roman" charset="0"/>
                <a:ea typeface="Times New Roman" charset="0"/>
                <a:cs typeface="Times New Roman" charset="0"/>
              </a:rPr>
              <a:t> têm todas as chaves-códigos de todas as credenciadoras (2017) </a:t>
            </a:r>
            <a:r>
              <a:rPr lang="pt-BR" sz="1700" dirty="0" smtClean="0">
                <a:latin typeface="Times New Roman" charset="0"/>
                <a:ea typeface="Times New Roman" charset="0"/>
                <a:cs typeface="Times New Roman" charset="0"/>
                <a:sym typeface="Wingdings"/>
              </a:rPr>
              <a:t> </a:t>
            </a:r>
            <a:r>
              <a:rPr lang="pt-BR" sz="1700" dirty="0" smtClean="0">
                <a:solidFill>
                  <a:srgbClr val="FF0000"/>
                </a:solidFill>
                <a:latin typeface="Times New Roman" charset="0"/>
                <a:ea typeface="Times New Roman" charset="0"/>
                <a:cs typeface="Times New Roman" charset="0"/>
                <a:sym typeface="Wingdings"/>
              </a:rPr>
              <a:t>OK. TTC2</a:t>
            </a:r>
          </a:p>
          <a:p>
            <a:pPr lvl="1">
              <a:lnSpc>
                <a:spcPct val="120000"/>
              </a:lnSpc>
              <a:buFont typeface="Wingdings" charset="2"/>
              <a:buChar char="ü"/>
            </a:pPr>
            <a:r>
              <a:rPr lang="pt-BR" sz="1700" dirty="0" smtClean="0">
                <a:latin typeface="Times New Roman" charset="0"/>
                <a:ea typeface="Times New Roman" charset="0"/>
                <a:cs typeface="Times New Roman" charset="0"/>
                <a:sym typeface="Wingdings"/>
              </a:rPr>
              <a:t>Haveria que obrigar as bandeiras a estarem em todas as maquininhas/credenciadoras  </a:t>
            </a:r>
            <a:r>
              <a:rPr lang="pt-BR" sz="1700" dirty="0" smtClean="0">
                <a:solidFill>
                  <a:srgbClr val="FF0000"/>
                </a:solidFill>
                <a:latin typeface="Times New Roman" charset="0"/>
                <a:ea typeface="Times New Roman" charset="0"/>
                <a:cs typeface="Times New Roman" charset="0"/>
                <a:sym typeface="Wingdings"/>
              </a:rPr>
              <a:t>OK. TTC1</a:t>
            </a:r>
            <a:endParaRPr lang="pt-BR" sz="1700" dirty="0" smtClean="0">
              <a:solidFill>
                <a:srgbClr val="FF0000"/>
              </a:solidFill>
              <a:latin typeface="Times New Roman" charset="0"/>
              <a:ea typeface="Times New Roman" charset="0"/>
              <a:cs typeface="Times New Roman" charset="0"/>
            </a:endParaRPr>
          </a:p>
          <a:p>
            <a:pPr lvl="1">
              <a:lnSpc>
                <a:spcPct val="120000"/>
              </a:lnSpc>
              <a:buFont typeface="Wingdings" charset="2"/>
              <a:buChar char="ü"/>
            </a:pPr>
            <a:r>
              <a:rPr lang="pt-BR" sz="1700" dirty="0" smtClean="0">
                <a:latin typeface="Times New Roman" charset="0"/>
                <a:ea typeface="Times New Roman" charset="0"/>
                <a:cs typeface="Times New Roman" charset="0"/>
              </a:rPr>
              <a:t>Credenciadora nenhuma pode ser cobrada por TED, pois as verticalizadas não são </a:t>
            </a:r>
            <a:r>
              <a:rPr lang="pt-BR" sz="1700" dirty="0" smtClean="0">
                <a:latin typeface="Times New Roman" charset="0"/>
                <a:ea typeface="Times New Roman" charset="0"/>
                <a:cs typeface="Times New Roman" charset="0"/>
                <a:sym typeface="Wingdings"/>
              </a:rPr>
              <a:t> </a:t>
            </a:r>
            <a:r>
              <a:rPr lang="pt-BR" sz="1700" dirty="0" smtClean="0">
                <a:latin typeface="Times New Roman" charset="0"/>
                <a:ea typeface="Times New Roman" charset="0"/>
                <a:cs typeface="Times New Roman" charset="0"/>
              </a:rPr>
              <a:t>Com </a:t>
            </a:r>
            <a:r>
              <a:rPr lang="pt-BR" sz="1700" dirty="0">
                <a:latin typeface="Times New Roman" charset="0"/>
                <a:ea typeface="Times New Roman" charset="0"/>
                <a:cs typeface="Times New Roman" charset="0"/>
              </a:rPr>
              <a:t>CIP novo (2017</a:t>
            </a:r>
            <a:r>
              <a:rPr lang="pt-BR" sz="1700" dirty="0" smtClean="0">
                <a:latin typeface="Times New Roman" charset="0"/>
                <a:ea typeface="Times New Roman" charset="0"/>
                <a:cs typeface="Times New Roman" charset="0"/>
              </a:rPr>
              <a:t>) </a:t>
            </a:r>
            <a:r>
              <a:rPr lang="pt-BR" sz="1700" dirty="0" smtClean="0">
                <a:latin typeface="Times New Roman" charset="0"/>
                <a:ea typeface="Times New Roman" charset="0"/>
                <a:cs typeface="Times New Roman" charset="0"/>
                <a:sym typeface="Wingdings"/>
              </a:rPr>
              <a:t> </a:t>
            </a:r>
            <a:r>
              <a:rPr lang="pt-BR" sz="1700" dirty="0" smtClean="0">
                <a:solidFill>
                  <a:srgbClr val="FF0000"/>
                </a:solidFill>
                <a:latin typeface="Times New Roman" charset="0"/>
                <a:ea typeface="Times New Roman" charset="0"/>
                <a:cs typeface="Times New Roman" charset="0"/>
                <a:sym typeface="Wingdings"/>
              </a:rPr>
              <a:t>OK. BCB</a:t>
            </a:r>
          </a:p>
          <a:p>
            <a:pPr lvl="1">
              <a:lnSpc>
                <a:spcPct val="120000"/>
              </a:lnSpc>
              <a:buFont typeface="Wingdings" charset="2"/>
              <a:buChar char="ü"/>
            </a:pPr>
            <a:endParaRPr lang="pt-BR" sz="300" dirty="0" smtClean="0">
              <a:latin typeface="Times New Roman" charset="0"/>
              <a:ea typeface="Times New Roman" charset="0"/>
              <a:cs typeface="Times New Roman" charset="0"/>
            </a:endParaRPr>
          </a:p>
          <a:p>
            <a:pPr marL="514350" indent="-514350">
              <a:lnSpc>
                <a:spcPct val="120000"/>
              </a:lnSpc>
              <a:buFont typeface="+mj-lt"/>
              <a:buAutoNum type="arabicPeriod" startAt="2"/>
            </a:pPr>
            <a:r>
              <a:rPr lang="pt-BR" sz="1700" b="1" u="sng" dirty="0" smtClean="0">
                <a:solidFill>
                  <a:srgbClr val="FF0000"/>
                </a:solidFill>
                <a:latin typeface="Times New Roman" charset="0"/>
                <a:ea typeface="Times New Roman" charset="0"/>
                <a:cs typeface="Times New Roman" charset="0"/>
              </a:rPr>
              <a:t>Rebate/desconto:</a:t>
            </a:r>
            <a:r>
              <a:rPr lang="pt-BR" sz="1700" b="1" u="sng" dirty="0" smtClean="0">
                <a:latin typeface="Times New Roman" charset="0"/>
                <a:ea typeface="Times New Roman" charset="0"/>
                <a:cs typeface="Times New Roman" charset="0"/>
              </a:rPr>
              <a:t> </a:t>
            </a:r>
            <a:r>
              <a:rPr lang="pt-BR" sz="1700" b="1" u="sng" dirty="0" err="1" smtClean="0">
                <a:latin typeface="Times New Roman" charset="0"/>
                <a:ea typeface="Times New Roman" charset="0"/>
                <a:cs typeface="Times New Roman" charset="0"/>
              </a:rPr>
              <a:t>Estab</a:t>
            </a:r>
            <a:r>
              <a:rPr lang="pt-BR" sz="1700" b="1" u="sng" dirty="0" smtClean="0">
                <a:latin typeface="Times New Roman" charset="0"/>
                <a:ea typeface="Times New Roman" charset="0"/>
                <a:cs typeface="Times New Roman" charset="0"/>
              </a:rPr>
              <a:t>. quer desconto (via ”contratos de incentivo” de 2/3 anos) + loja é obrigada a ficar no </a:t>
            </a:r>
            <a:r>
              <a:rPr lang="pt-BR" sz="1700" b="1" u="sng" dirty="0" err="1" smtClean="0">
                <a:latin typeface="Times New Roman" charset="0"/>
                <a:ea typeface="Times New Roman" charset="0"/>
                <a:cs typeface="Times New Roman" charset="0"/>
              </a:rPr>
              <a:t>bco</a:t>
            </a:r>
            <a:endParaRPr lang="pt-BR" sz="1700" b="1" u="sng" dirty="0" smtClean="0">
              <a:latin typeface="Times New Roman" charset="0"/>
              <a:ea typeface="Times New Roman" charset="0"/>
              <a:cs typeface="Times New Roman" charset="0"/>
            </a:endParaRPr>
          </a:p>
          <a:p>
            <a:pPr lvl="1">
              <a:lnSpc>
                <a:spcPct val="120000"/>
              </a:lnSpc>
              <a:buFont typeface="Wingdings" charset="2"/>
              <a:buChar char="ü"/>
            </a:pPr>
            <a:r>
              <a:rPr lang="pt-BR" sz="1700" dirty="0" smtClean="0">
                <a:latin typeface="Times New Roman" charset="0"/>
                <a:ea typeface="Times New Roman" charset="0"/>
                <a:cs typeface="Times New Roman" charset="0"/>
              </a:rPr>
              <a:t>O </a:t>
            </a:r>
            <a:r>
              <a:rPr lang="pt-BR" sz="1700" u="sng" dirty="0" smtClean="0">
                <a:latin typeface="Times New Roman" charset="0"/>
                <a:ea typeface="Times New Roman" charset="0"/>
                <a:cs typeface="Times New Roman" charset="0"/>
              </a:rPr>
              <a:t>credenciador verticalizado dá rebate para a loja</a:t>
            </a:r>
            <a:r>
              <a:rPr lang="pt-BR" sz="1700" dirty="0" smtClean="0">
                <a:latin typeface="Times New Roman" charset="0"/>
                <a:ea typeface="Times New Roman" charset="0"/>
                <a:cs typeface="Times New Roman" charset="0"/>
              </a:rPr>
              <a:t>, mas tem </a:t>
            </a:r>
            <a:r>
              <a:rPr lang="pt-BR" sz="1700" u="sng" dirty="0" smtClean="0">
                <a:latin typeface="Times New Roman" charset="0"/>
                <a:ea typeface="Times New Roman" charset="0"/>
                <a:cs typeface="Times New Roman" charset="0"/>
              </a:rPr>
              <a:t>desconto do banco na taxa de intercâmbio </a:t>
            </a:r>
            <a:r>
              <a:rPr lang="pt-BR" sz="1700" dirty="0" smtClean="0">
                <a:latin typeface="Times New Roman" charset="0"/>
                <a:ea typeface="Times New Roman" charset="0"/>
                <a:cs typeface="Times New Roman" charset="0"/>
                <a:sym typeface="Wingdings"/>
              </a:rPr>
              <a:t> aumento do custo do rival </a:t>
            </a:r>
            <a:r>
              <a:rPr lang="pt-BR" sz="1700" dirty="0" smtClean="0">
                <a:latin typeface="Times New Roman" charset="0"/>
                <a:ea typeface="Times New Roman" charset="0"/>
                <a:cs typeface="Times New Roman" charset="0"/>
                <a:sym typeface="Wingdings"/>
              </a:rPr>
              <a:t>com respeito às credenciadoras- </a:t>
            </a:r>
            <a:r>
              <a:rPr lang="pt-BR" sz="1700" dirty="0" smtClean="0">
                <a:latin typeface="Times New Roman" charset="0"/>
                <a:ea typeface="Times New Roman" charset="0"/>
                <a:cs typeface="Times New Roman" charset="0"/>
                <a:sym typeface="Wingdings"/>
              </a:rPr>
              <a:t>não </a:t>
            </a:r>
            <a:r>
              <a:rPr lang="pt-BR" sz="1700" dirty="0" smtClean="0">
                <a:latin typeface="Times New Roman" charset="0"/>
                <a:ea typeface="Times New Roman" charset="0"/>
                <a:cs typeface="Times New Roman" charset="0"/>
                <a:sym typeface="Wingdings"/>
              </a:rPr>
              <a:t>verticalizadas; e subsídio </a:t>
            </a:r>
            <a:r>
              <a:rPr lang="pt-BR" sz="1700" dirty="0" smtClean="0">
                <a:latin typeface="Times New Roman" charset="0"/>
                <a:ea typeface="Times New Roman" charset="0"/>
                <a:cs typeface="Times New Roman" charset="0"/>
                <a:sym typeface="Wingdings"/>
              </a:rPr>
              <a:t>cruzado: banco perde na taxa de intercâmbio, mas </a:t>
            </a:r>
            <a:r>
              <a:rPr lang="pt-BR" sz="1700" dirty="0" smtClean="0">
                <a:latin typeface="Times New Roman" charset="0"/>
                <a:ea typeface="Times New Roman" charset="0"/>
                <a:cs typeface="Times New Roman" charset="0"/>
                <a:sym typeface="Wingdings"/>
              </a:rPr>
              <a:t>ganha na receita total do </a:t>
            </a:r>
            <a:r>
              <a:rPr lang="pt-BR" sz="1700" u="sng" dirty="0" smtClean="0">
                <a:latin typeface="Times New Roman" charset="0"/>
                <a:ea typeface="Times New Roman" charset="0"/>
                <a:cs typeface="Times New Roman" charset="0"/>
                <a:sym typeface="Wingdings"/>
              </a:rPr>
              <a:t>seu</a:t>
            </a:r>
            <a:r>
              <a:rPr lang="pt-BR" sz="1700" dirty="0" smtClean="0">
                <a:latin typeface="Times New Roman" charset="0"/>
                <a:ea typeface="Times New Roman" charset="0"/>
                <a:cs typeface="Times New Roman" charset="0"/>
                <a:sym typeface="Wingdings"/>
              </a:rPr>
              <a:t> credenciador, junto </a:t>
            </a:r>
            <a:r>
              <a:rPr lang="pt-BR" sz="1700" dirty="0" smtClean="0">
                <a:latin typeface="Times New Roman" charset="0"/>
                <a:ea typeface="Times New Roman" charset="0"/>
                <a:cs typeface="Times New Roman" charset="0"/>
                <a:sym typeface="Wingdings"/>
              </a:rPr>
              <a:t>aos estabelecimentos.</a:t>
            </a:r>
            <a:endParaRPr lang="pt-BR" sz="1700" dirty="0" smtClean="0">
              <a:solidFill>
                <a:srgbClr val="0070C0"/>
              </a:solidFill>
              <a:latin typeface="Times New Roman" charset="0"/>
              <a:ea typeface="Times New Roman" charset="0"/>
              <a:cs typeface="Times New Roman" charset="0"/>
              <a:sym typeface="Wingdings"/>
            </a:endParaRPr>
          </a:p>
          <a:p>
            <a:pPr lvl="2">
              <a:lnSpc>
                <a:spcPct val="120000"/>
              </a:lnSpc>
              <a:buFont typeface="Wingdings" charset="2"/>
              <a:buChar char="ü"/>
            </a:pPr>
            <a:r>
              <a:rPr lang="pt-BR" sz="1700" dirty="0" smtClean="0">
                <a:latin typeface="Times New Roman" charset="0"/>
                <a:ea typeface="Times New Roman" charset="0"/>
                <a:cs typeface="Times New Roman" charset="0"/>
                <a:sym typeface="Wingdings"/>
              </a:rPr>
              <a:t>Essa estratégia </a:t>
            </a:r>
            <a:r>
              <a:rPr lang="pt-BR" sz="1700" dirty="0" smtClean="0">
                <a:latin typeface="Times New Roman" charset="0"/>
                <a:ea typeface="Times New Roman" charset="0"/>
                <a:cs typeface="Times New Roman" charset="0"/>
                <a:sym typeface="Wingdings"/>
              </a:rPr>
              <a:t>funciona </a:t>
            </a:r>
            <a:r>
              <a:rPr lang="pt-BR" sz="1700" dirty="0" smtClean="0">
                <a:latin typeface="Times New Roman" charset="0"/>
                <a:ea typeface="Times New Roman" charset="0"/>
                <a:cs typeface="Times New Roman" charset="0"/>
                <a:sym typeface="Wingdings"/>
              </a:rPr>
              <a:t>se a demanda for </a:t>
            </a:r>
            <a:r>
              <a:rPr lang="pt-BR" sz="1700" dirty="0" smtClean="0">
                <a:latin typeface="Times New Roman" charset="0"/>
                <a:ea typeface="Times New Roman" charset="0"/>
                <a:cs typeface="Times New Roman" charset="0"/>
                <a:sym typeface="Wingdings"/>
              </a:rPr>
              <a:t>elástica: ganho </a:t>
            </a:r>
            <a:r>
              <a:rPr lang="pt-BR" sz="1700" dirty="0" smtClean="0">
                <a:latin typeface="Times New Roman" charset="0"/>
                <a:ea typeface="Times New Roman" charset="0"/>
                <a:cs typeface="Times New Roman" charset="0"/>
                <a:sym typeface="Wingdings"/>
              </a:rPr>
              <a:t>de </a:t>
            </a:r>
            <a:r>
              <a:rPr lang="pt-BR" sz="1700" dirty="0" smtClean="0">
                <a:latin typeface="Times New Roman" charset="0"/>
                <a:ea typeface="Times New Roman" charset="0"/>
                <a:cs typeface="Times New Roman" charset="0"/>
                <a:sym typeface="Wingdings"/>
              </a:rPr>
              <a:t>quantidade &gt; perda </a:t>
            </a:r>
            <a:r>
              <a:rPr lang="pt-BR" sz="1700" dirty="0" smtClean="0">
                <a:latin typeface="Times New Roman" charset="0"/>
                <a:ea typeface="Times New Roman" charset="0"/>
                <a:cs typeface="Times New Roman" charset="0"/>
                <a:sym typeface="Wingdings"/>
              </a:rPr>
              <a:t>no preço. De fato, as credenciadoras-verticalizadas prometem desconto se o estabelecimento alcançar um nível </a:t>
            </a:r>
            <a:r>
              <a:rPr lang="pt-BR" sz="1700" dirty="0" err="1" smtClean="0">
                <a:latin typeface="Times New Roman" charset="0"/>
                <a:ea typeface="Times New Roman" charset="0"/>
                <a:cs typeface="Times New Roman" charset="0"/>
                <a:sym typeface="Wingdings"/>
              </a:rPr>
              <a:t>X</a:t>
            </a:r>
            <a:r>
              <a:rPr lang="pt-BR" sz="1700" dirty="0" smtClean="0">
                <a:latin typeface="Times New Roman" charset="0"/>
                <a:ea typeface="Times New Roman" charset="0"/>
                <a:cs typeface="Times New Roman" charset="0"/>
                <a:sym typeface="Wingdings"/>
              </a:rPr>
              <a:t> de vendas.</a:t>
            </a:r>
          </a:p>
          <a:p>
            <a:pPr lvl="1">
              <a:lnSpc>
                <a:spcPct val="120000"/>
              </a:lnSpc>
              <a:buFont typeface="Wingdings" charset="2"/>
              <a:buChar char="ü"/>
            </a:pPr>
            <a:r>
              <a:rPr lang="pt-BR" sz="1700" u="sng" dirty="0">
                <a:solidFill>
                  <a:srgbClr val="0070C0"/>
                </a:solidFill>
                <a:latin typeface="Times New Roman" charset="0"/>
                <a:ea typeface="Times New Roman" charset="0"/>
                <a:cs typeface="Times New Roman" charset="0"/>
                <a:sym typeface="Wingdings"/>
              </a:rPr>
              <a:t>Taxa de intercâmbio tem que ser regulada </a:t>
            </a:r>
            <a:r>
              <a:rPr lang="pt-BR" sz="1700" u="sng" dirty="0" err="1">
                <a:solidFill>
                  <a:srgbClr val="0070C0"/>
                </a:solidFill>
                <a:latin typeface="Times New Roman" charset="0"/>
                <a:ea typeface="Times New Roman" charset="0"/>
                <a:cs typeface="Times New Roman" charset="0"/>
                <a:sym typeface="Wingdings"/>
              </a:rPr>
              <a:t>price</a:t>
            </a:r>
            <a:r>
              <a:rPr lang="pt-BR" sz="1700" u="sng" dirty="0">
                <a:solidFill>
                  <a:srgbClr val="0070C0"/>
                </a:solidFill>
                <a:latin typeface="Times New Roman" charset="0"/>
                <a:ea typeface="Times New Roman" charset="0"/>
                <a:cs typeface="Times New Roman" charset="0"/>
                <a:sym typeface="Wingdings"/>
              </a:rPr>
              <a:t> </a:t>
            </a:r>
            <a:r>
              <a:rPr lang="pt-BR" sz="1700" u="sng" dirty="0" err="1">
                <a:solidFill>
                  <a:srgbClr val="0070C0"/>
                </a:solidFill>
                <a:latin typeface="Times New Roman" charset="0"/>
                <a:ea typeface="Times New Roman" charset="0"/>
                <a:cs typeface="Times New Roman" charset="0"/>
                <a:sym typeface="Wingdings"/>
              </a:rPr>
              <a:t>cap</a:t>
            </a:r>
            <a:r>
              <a:rPr lang="pt-BR" sz="1700" u="sng" dirty="0">
                <a:solidFill>
                  <a:srgbClr val="0070C0"/>
                </a:solidFill>
                <a:latin typeface="Times New Roman" charset="0"/>
                <a:ea typeface="Times New Roman" charset="0"/>
                <a:cs typeface="Times New Roman" charset="0"/>
                <a:sym typeface="Wingdings"/>
              </a:rPr>
              <a:t> </a:t>
            </a:r>
            <a:r>
              <a:rPr lang="pt-BR" sz="1700" dirty="0">
                <a:solidFill>
                  <a:srgbClr val="0070C0"/>
                </a:solidFill>
                <a:latin typeface="Times New Roman" charset="0"/>
                <a:ea typeface="Times New Roman" charset="0"/>
                <a:cs typeface="Times New Roman" charset="0"/>
                <a:sym typeface="Wingdings"/>
              </a:rPr>
              <a:t>(ela é fixada pela bandeira</a:t>
            </a:r>
            <a:r>
              <a:rPr lang="pt-BR" sz="1700" dirty="0" smtClean="0">
                <a:solidFill>
                  <a:srgbClr val="0070C0"/>
                </a:solidFill>
                <a:latin typeface="Times New Roman" charset="0"/>
                <a:ea typeface="Times New Roman" charset="0"/>
                <a:cs typeface="Times New Roman" charset="0"/>
                <a:sym typeface="Wingdings"/>
              </a:rPr>
              <a:t>, mas </a:t>
            </a:r>
            <a:r>
              <a:rPr lang="pt-BR" sz="1700" dirty="0">
                <a:solidFill>
                  <a:srgbClr val="0070C0"/>
                </a:solidFill>
                <a:latin typeface="Times New Roman" charset="0"/>
                <a:ea typeface="Times New Roman" charset="0"/>
                <a:cs typeface="Times New Roman" charset="0"/>
                <a:sym typeface="Wingdings"/>
              </a:rPr>
              <a:t>o BCB em 2018 passou a regular a de débito)</a:t>
            </a:r>
            <a:endParaRPr lang="pt-BR" sz="1700" dirty="0" smtClean="0">
              <a:latin typeface="Times New Roman" charset="0"/>
              <a:ea typeface="Times New Roman" charset="0"/>
              <a:cs typeface="Times New Roman" charset="0"/>
              <a:sym typeface="Wingdings"/>
            </a:endParaRPr>
          </a:p>
          <a:p>
            <a:pPr lvl="1">
              <a:lnSpc>
                <a:spcPct val="120000"/>
              </a:lnSpc>
              <a:buFont typeface="Wingdings" charset="2"/>
              <a:buChar char="ü"/>
            </a:pPr>
            <a:r>
              <a:rPr lang="pt-BR" sz="1700" b="1" u="sng" dirty="0">
                <a:latin typeface="Times New Roman" charset="0"/>
                <a:ea typeface="Times New Roman" charset="0"/>
                <a:cs typeface="Times New Roman" charset="0"/>
                <a:sym typeface="Wingdings"/>
              </a:rPr>
              <a:t>Além disso</a:t>
            </a:r>
            <a:r>
              <a:rPr lang="pt-BR" sz="1700" dirty="0">
                <a:latin typeface="Times New Roman" charset="0"/>
                <a:ea typeface="Times New Roman" charset="0"/>
                <a:cs typeface="Times New Roman" charset="0"/>
                <a:sym typeface="Wingdings"/>
              </a:rPr>
              <a:t>, o banco verticalizado obriga que a loja tenha </a:t>
            </a:r>
            <a:r>
              <a:rPr lang="pt-BR" sz="1700" dirty="0" smtClean="0">
                <a:latin typeface="Times New Roman" charset="0"/>
                <a:ea typeface="Times New Roman" charset="0"/>
                <a:cs typeface="Times New Roman" charset="0"/>
                <a:sym typeface="Wingdings"/>
              </a:rPr>
              <a:t>conta nele para, assim, </a:t>
            </a:r>
            <a:r>
              <a:rPr lang="pt-BR" sz="1700" dirty="0">
                <a:latin typeface="Times New Roman" charset="0"/>
                <a:ea typeface="Times New Roman" charset="0"/>
                <a:cs typeface="Times New Roman" charset="0"/>
                <a:sym typeface="Wingdings"/>
              </a:rPr>
              <a:t>dar o rebate.</a:t>
            </a:r>
          </a:p>
          <a:p>
            <a:pPr lvl="1">
              <a:lnSpc>
                <a:spcPct val="120000"/>
              </a:lnSpc>
              <a:buFont typeface="Wingdings" charset="2"/>
              <a:buChar char="ü"/>
            </a:pPr>
            <a:r>
              <a:rPr lang="pt-BR" sz="1700" dirty="0" smtClean="0">
                <a:latin typeface="Times New Roman" charset="0"/>
                <a:ea typeface="Times New Roman" charset="0"/>
                <a:cs typeface="Times New Roman" charset="0"/>
                <a:sym typeface="Wingdings"/>
              </a:rPr>
              <a:t>Discriminação contra os demais credenciadores pequenos pelos bancos, com aumento do custo do rival, que não conseguem dar esse desconto ao lojista, porque a sua taxa de intercâmbio é alta vis-à-vis ao do seu concorrente.</a:t>
            </a:r>
          </a:p>
        </p:txBody>
      </p:sp>
      <p:sp>
        <p:nvSpPr>
          <p:cNvPr id="10" name="Rectangle 9"/>
          <p:cNvSpPr/>
          <p:nvPr/>
        </p:nvSpPr>
        <p:spPr>
          <a:xfrm>
            <a:off x="0" y="8376"/>
            <a:ext cx="12191999" cy="584775"/>
          </a:xfrm>
          <a:prstGeom prst="rect">
            <a:avLst/>
          </a:prstGeom>
          <a:solidFill>
            <a:schemeClr val="accent6">
              <a:lumMod val="20000"/>
              <a:lumOff val="80000"/>
            </a:schemeClr>
          </a:solidFill>
        </p:spPr>
        <p:txBody>
          <a:bodyPr wrap="square">
            <a:spAutoFit/>
          </a:bodyPr>
          <a:lstStyle/>
          <a:p>
            <a:pPr algn="ctr"/>
            <a:r>
              <a:rPr lang="pt-BR" sz="3200" b="1" dirty="0">
                <a:latin typeface="Times New Roman" charset="0"/>
                <a:ea typeface="Times New Roman" charset="0"/>
                <a:cs typeface="Times New Roman" charset="0"/>
              </a:rPr>
              <a:t>O estabelecimento quer solução para: crédito/pagamento/rebate</a:t>
            </a:r>
            <a:endParaRPr lang="en-US" sz="3200" b="1" dirty="0"/>
          </a:p>
        </p:txBody>
      </p:sp>
      <p:sp>
        <p:nvSpPr>
          <p:cNvPr id="2" name="TextBox 1"/>
          <p:cNvSpPr txBox="1"/>
          <p:nvPr/>
        </p:nvSpPr>
        <p:spPr>
          <a:xfrm>
            <a:off x="155960" y="6161772"/>
            <a:ext cx="12004509" cy="646331"/>
          </a:xfrm>
          <a:prstGeom prst="rect">
            <a:avLst/>
          </a:prstGeom>
          <a:solidFill>
            <a:schemeClr val="accent6">
              <a:lumMod val="20000"/>
              <a:lumOff val="80000"/>
            </a:schemeClr>
          </a:solidFill>
        </p:spPr>
        <p:txBody>
          <a:bodyPr wrap="square" rtlCol="0">
            <a:spAutoFit/>
          </a:bodyPr>
          <a:lstStyle/>
          <a:p>
            <a:pPr algn="ctr"/>
            <a:r>
              <a:rPr lang="pt-BR" b="1" dirty="0" smtClean="0">
                <a:latin typeface="Times" charset="0"/>
                <a:ea typeface="Times" charset="0"/>
                <a:cs typeface="Times" charset="0"/>
              </a:rPr>
              <a:t>Bradesco pressiona cliente dele a ter a bandeira Elo a loja a ter </a:t>
            </a:r>
            <a:r>
              <a:rPr lang="pt-BR" b="1" dirty="0" err="1" smtClean="0">
                <a:latin typeface="Times" charset="0"/>
                <a:ea typeface="Times" charset="0"/>
                <a:cs typeface="Times" charset="0"/>
              </a:rPr>
              <a:t>Cielo</a:t>
            </a:r>
            <a:r>
              <a:rPr lang="pt-BR" b="1" dirty="0" smtClean="0">
                <a:latin typeface="Times" charset="0"/>
                <a:ea typeface="Times" charset="0"/>
                <a:cs typeface="Times" charset="0"/>
              </a:rPr>
              <a:t>, </a:t>
            </a:r>
            <a:r>
              <a:rPr lang="pt-BR" b="1" dirty="0" err="1" smtClean="0">
                <a:latin typeface="Times" charset="0"/>
                <a:ea typeface="Times" charset="0"/>
                <a:cs typeface="Times" charset="0"/>
              </a:rPr>
              <a:t>pq</a:t>
            </a:r>
            <a:r>
              <a:rPr lang="pt-BR" b="1" dirty="0" smtClean="0">
                <a:latin typeface="Times" charset="0"/>
                <a:ea typeface="Times" charset="0"/>
                <a:cs typeface="Times" charset="0"/>
              </a:rPr>
              <a:t> dá crédito e rebate. Mas para dar rebate, a loja tem que ter conta no Bradesco!!</a:t>
            </a:r>
            <a:endParaRPr lang="pt-BR" b="1" dirty="0">
              <a:latin typeface="Times" charset="0"/>
              <a:ea typeface="Times" charset="0"/>
              <a:cs typeface="Times" charset="0"/>
            </a:endParaRPr>
          </a:p>
        </p:txBody>
      </p:sp>
      <p:sp>
        <p:nvSpPr>
          <p:cNvPr id="3" name="Right Brace 2"/>
          <p:cNvSpPr/>
          <p:nvPr/>
        </p:nvSpPr>
        <p:spPr>
          <a:xfrm>
            <a:off x="9281754" y="1033046"/>
            <a:ext cx="540026" cy="9882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9710531" y="1391190"/>
            <a:ext cx="2449938" cy="307777"/>
          </a:xfrm>
          <a:prstGeom prst="rect">
            <a:avLst/>
          </a:prstGeom>
          <a:noFill/>
        </p:spPr>
        <p:txBody>
          <a:bodyPr wrap="square" rtlCol="0">
            <a:spAutoFit/>
          </a:bodyPr>
          <a:lstStyle/>
          <a:p>
            <a:r>
              <a:rPr lang="en-US" sz="1400" dirty="0" err="1" smtClean="0">
                <a:latin typeface="Times" charset="0"/>
                <a:ea typeface="Times" charset="0"/>
                <a:cs typeface="Times" charset="0"/>
              </a:rPr>
              <a:t>Prazo</a:t>
            </a:r>
            <a:r>
              <a:rPr lang="en-US" sz="1400" dirty="0" smtClean="0">
                <a:latin typeface="Times" charset="0"/>
                <a:ea typeface="Times" charset="0"/>
                <a:cs typeface="Times" charset="0"/>
              </a:rPr>
              <a:t> </a:t>
            </a:r>
            <a:r>
              <a:rPr lang="en-US" sz="1400" dirty="0" err="1" smtClean="0">
                <a:latin typeface="Times" charset="0"/>
                <a:ea typeface="Times" charset="0"/>
                <a:cs typeface="Times" charset="0"/>
              </a:rPr>
              <a:t>finito</a:t>
            </a:r>
            <a:r>
              <a:rPr lang="en-US" sz="1400" dirty="0" smtClean="0">
                <a:latin typeface="Times" charset="0"/>
                <a:ea typeface="Times" charset="0"/>
                <a:cs typeface="Times" charset="0"/>
              </a:rPr>
              <a:t>. </a:t>
            </a:r>
            <a:r>
              <a:rPr lang="en-US" sz="1400" dirty="0" err="1" smtClean="0">
                <a:latin typeface="Times" charset="0"/>
                <a:ea typeface="Times" charset="0"/>
                <a:cs typeface="Times" charset="0"/>
              </a:rPr>
              <a:t>Precisa</a:t>
            </a:r>
            <a:r>
              <a:rPr lang="en-US" sz="1400" dirty="0" smtClean="0">
                <a:latin typeface="Times" charset="0"/>
                <a:ea typeface="Times" charset="0"/>
                <a:cs typeface="Times" charset="0"/>
              </a:rPr>
              <a:t> </a:t>
            </a:r>
            <a:r>
              <a:rPr lang="en-US" sz="1400" dirty="0" err="1" smtClean="0">
                <a:latin typeface="Times" charset="0"/>
                <a:ea typeface="Times" charset="0"/>
                <a:cs typeface="Times" charset="0"/>
              </a:rPr>
              <a:t>regulação</a:t>
            </a:r>
            <a:endParaRPr lang="en-US" sz="1400" dirty="0">
              <a:latin typeface="Times" charset="0"/>
              <a:ea typeface="Times" charset="0"/>
              <a:cs typeface="Times" charset="0"/>
            </a:endParaRPr>
          </a:p>
        </p:txBody>
      </p:sp>
    </p:spTree>
    <p:extLst>
      <p:ext uri="{BB962C8B-B14F-4D97-AF65-F5344CB8AC3E}">
        <p14:creationId xmlns:p14="http://schemas.microsoft.com/office/powerpoint/2010/main" val="5665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linds(horizontal)">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blinds(horizontal)">
                                      <p:cBhvr>
                                        <p:cTn id="23" dur="500"/>
                                        <p:tgtEl>
                                          <p:spTgt spid="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blinds(horizontal)">
                                      <p:cBhvr>
                                        <p:cTn id="28" dur="500"/>
                                        <p:tgtEl>
                                          <p:spTgt spid="7">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blinds(horizontal)">
                                      <p:cBhvr>
                                        <p:cTn id="33" dur="500"/>
                                        <p:tgtEl>
                                          <p:spTgt spid="7">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7">
                                            <p:txEl>
                                              <p:pRg st="8" end="8"/>
                                            </p:txEl>
                                          </p:spTgt>
                                        </p:tgtEl>
                                        <p:attrNameLst>
                                          <p:attrName>style.visibility</p:attrName>
                                        </p:attrNameLst>
                                      </p:cBhvr>
                                      <p:to>
                                        <p:strVal val="visible"/>
                                      </p:to>
                                    </p:set>
                                    <p:animEffect transition="in" filter="blinds(horizontal)">
                                      <p:cBhvr>
                                        <p:cTn id="38" dur="500"/>
                                        <p:tgtEl>
                                          <p:spTgt spid="7">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blinds(horizontal)">
                                      <p:cBhvr>
                                        <p:cTn id="43" dur="500"/>
                                        <p:tgtEl>
                                          <p:spTgt spid="7">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7">
                                            <p:txEl>
                                              <p:pRg st="10" end="10"/>
                                            </p:txEl>
                                          </p:spTgt>
                                        </p:tgtEl>
                                        <p:attrNameLst>
                                          <p:attrName>style.visibility</p:attrName>
                                        </p:attrNameLst>
                                      </p:cBhvr>
                                      <p:to>
                                        <p:strVal val="visible"/>
                                      </p:to>
                                    </p:set>
                                    <p:animEffect transition="in" filter="blinds(horizontal)">
                                      <p:cBhvr>
                                        <p:cTn id="48" dur="500"/>
                                        <p:tgtEl>
                                          <p:spTgt spid="7">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linds(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F525AA-7677-0F45-B747-CC05FD114E42}" type="datetime1">
              <a:rPr lang="en-US" b="1" smtClean="0">
                <a:solidFill>
                  <a:schemeClr val="tx1"/>
                </a:solidFill>
              </a:rPr>
              <a:t>6/5/18</a:t>
            </a:fld>
            <a:endParaRPr lang="en-US" b="1" dirty="0">
              <a:solidFill>
                <a:schemeClr val="tx1"/>
              </a:solidFill>
            </a:endParaRPr>
          </a:p>
        </p:txBody>
      </p:sp>
      <p:sp>
        <p:nvSpPr>
          <p:cNvPr id="3" name="Footer Placeholder 2"/>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4" name="Slide Number Placeholder 3"/>
          <p:cNvSpPr>
            <a:spLocks noGrp="1"/>
          </p:cNvSpPr>
          <p:nvPr>
            <p:ph type="sldNum" sz="quarter" idx="12"/>
          </p:nvPr>
        </p:nvSpPr>
        <p:spPr/>
        <p:txBody>
          <a:bodyPr/>
          <a:lstStyle/>
          <a:p>
            <a:fld id="{E8615618-78FB-D64E-B936-C16EAFD9A2A0}" type="slidenum">
              <a:rPr lang="en-US" b="1" smtClean="0">
                <a:solidFill>
                  <a:schemeClr val="tx1"/>
                </a:solidFill>
              </a:rPr>
              <a:t>35</a:t>
            </a:fld>
            <a:endParaRPr lang="en-US" b="1">
              <a:solidFill>
                <a:schemeClr val="tx1"/>
              </a:solidFill>
            </a:endParaRPr>
          </a:p>
        </p:txBody>
      </p:sp>
      <p:pic>
        <p:nvPicPr>
          <p:cNvPr id="7" name="Picture 6"/>
          <p:cNvPicPr>
            <a:picLocks noChangeAspect="1"/>
          </p:cNvPicPr>
          <p:nvPr/>
        </p:nvPicPr>
        <p:blipFill>
          <a:blip r:embed="rId2"/>
          <a:stretch>
            <a:fillRect/>
          </a:stretch>
        </p:blipFill>
        <p:spPr>
          <a:xfrm>
            <a:off x="0" y="165792"/>
            <a:ext cx="9599274" cy="5618558"/>
          </a:xfrm>
          <a:prstGeom prst="rect">
            <a:avLst/>
          </a:prstGeom>
        </p:spPr>
      </p:pic>
      <p:sp>
        <p:nvSpPr>
          <p:cNvPr id="8" name="Rectangle 7"/>
          <p:cNvSpPr/>
          <p:nvPr/>
        </p:nvSpPr>
        <p:spPr>
          <a:xfrm>
            <a:off x="4799637" y="4836351"/>
            <a:ext cx="1828800" cy="3242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707" y="5784350"/>
            <a:ext cx="12129446" cy="923330"/>
          </a:xfrm>
          <a:prstGeom prst="rect">
            <a:avLst/>
          </a:prstGeom>
          <a:solidFill>
            <a:schemeClr val="accent6">
              <a:lumMod val="20000"/>
              <a:lumOff val="80000"/>
            </a:schemeClr>
          </a:solidFill>
        </p:spPr>
        <p:txBody>
          <a:bodyPr wrap="square" rtlCol="0">
            <a:spAutoFit/>
          </a:bodyPr>
          <a:lstStyle/>
          <a:p>
            <a:r>
              <a:rPr lang="pt-BR" dirty="0" smtClean="0">
                <a:latin typeface="Times New Roman" charset="0"/>
                <a:ea typeface="Times New Roman" charset="0"/>
                <a:cs typeface="Times New Roman" charset="0"/>
              </a:rPr>
              <a:t>VAN - a Stone tinha que se vincular a </a:t>
            </a:r>
            <a:r>
              <a:rPr lang="pt-BR" dirty="0" err="1" smtClean="0">
                <a:latin typeface="Times New Roman" charset="0"/>
                <a:ea typeface="Times New Roman" charset="0"/>
                <a:cs typeface="Times New Roman" charset="0"/>
              </a:rPr>
              <a:t>Cielo</a:t>
            </a:r>
            <a:r>
              <a:rPr lang="pt-BR" dirty="0" smtClean="0">
                <a:latin typeface="Times New Roman" charset="0"/>
                <a:ea typeface="Times New Roman" charset="0"/>
                <a:cs typeface="Times New Roman" charset="0"/>
              </a:rPr>
              <a:t> (sua concorrente) para ter acesso a Elo. </a:t>
            </a:r>
            <a:r>
              <a:rPr lang="pt-BR" dirty="0" err="1" smtClean="0">
                <a:latin typeface="Times New Roman" charset="0"/>
                <a:ea typeface="Times New Roman" charset="0"/>
                <a:cs typeface="Times New Roman" charset="0"/>
              </a:rPr>
              <a:t>Cielo</a:t>
            </a:r>
            <a:r>
              <a:rPr lang="pt-BR" dirty="0" smtClean="0">
                <a:latin typeface="Times New Roman" charset="0"/>
                <a:ea typeface="Times New Roman" charset="0"/>
                <a:cs typeface="Times New Roman" charset="0"/>
              </a:rPr>
              <a:t> sabia da fatura e outras informações concorrencialmente sensíveis da Stone.</a:t>
            </a:r>
          </a:p>
          <a:p>
            <a:r>
              <a:rPr lang="pt-BR" dirty="0" err="1" smtClean="0">
                <a:latin typeface="Times New Roman" charset="0"/>
                <a:ea typeface="Times New Roman" charset="0"/>
                <a:cs typeface="Times New Roman" charset="0"/>
              </a:rPr>
              <a:t>Full</a:t>
            </a:r>
            <a:r>
              <a:rPr lang="pt-BR" dirty="0" smtClean="0">
                <a:latin typeface="Times New Roman" charset="0"/>
                <a:ea typeface="Times New Roman" charset="0"/>
                <a:cs typeface="Times New Roman" charset="0"/>
              </a:rPr>
              <a:t> </a:t>
            </a:r>
            <a:r>
              <a:rPr lang="pt-BR" dirty="0" err="1" smtClean="0">
                <a:latin typeface="Times New Roman" charset="0"/>
                <a:ea typeface="Times New Roman" charset="0"/>
                <a:cs typeface="Times New Roman" charset="0"/>
              </a:rPr>
              <a:t>Adquired</a:t>
            </a:r>
            <a:r>
              <a:rPr lang="pt-BR" dirty="0" smtClean="0">
                <a:latin typeface="Times New Roman" charset="0"/>
                <a:ea typeface="Times New Roman" charset="0"/>
                <a:cs typeface="Times New Roman" charset="0"/>
              </a:rPr>
              <a:t> – Stone pode liquidar a sua fatura sozinha. Concorrente não fica mais sabendo do seu volume transacionado.</a:t>
            </a:r>
            <a:endParaRPr lang="pt-BR" dirty="0">
              <a:latin typeface="Times New Roman" charset="0"/>
              <a:ea typeface="Times New Roman" charset="0"/>
              <a:cs typeface="Times New Roman" charset="0"/>
            </a:endParaRPr>
          </a:p>
        </p:txBody>
      </p:sp>
      <p:sp>
        <p:nvSpPr>
          <p:cNvPr id="12" name="TextBox 11"/>
          <p:cNvSpPr txBox="1"/>
          <p:nvPr/>
        </p:nvSpPr>
        <p:spPr>
          <a:xfrm>
            <a:off x="9459311" y="-9296"/>
            <a:ext cx="2713445" cy="3508653"/>
          </a:xfrm>
          <a:prstGeom prst="rect">
            <a:avLst/>
          </a:prstGeom>
          <a:solidFill>
            <a:srgbClr val="FFFF00"/>
          </a:solidFill>
          <a:ln>
            <a:solidFill>
              <a:schemeClr val="tx1"/>
            </a:solidFill>
          </a:ln>
        </p:spPr>
        <p:txBody>
          <a:bodyPr wrap="square" rtlCol="0">
            <a:spAutoFit/>
          </a:bodyPr>
          <a:lstStyle/>
          <a:p>
            <a:pPr algn="ctr"/>
            <a:r>
              <a:rPr lang="pt-BR" sz="2400" b="1" u="sng" dirty="0" smtClean="0">
                <a:latin typeface="Times New Roman" charset="0"/>
                <a:ea typeface="Times New Roman" charset="0"/>
                <a:cs typeface="Times New Roman" charset="0"/>
              </a:rPr>
              <a:t>2017</a:t>
            </a:r>
          </a:p>
          <a:p>
            <a:pPr algn="ctr"/>
            <a:r>
              <a:rPr lang="pt-BR" b="1" u="sng" dirty="0" smtClean="0">
                <a:latin typeface="Times New Roman" charset="0"/>
                <a:ea typeface="Times New Roman" charset="0"/>
                <a:cs typeface="Times New Roman" charset="0"/>
              </a:rPr>
              <a:t>Fim da exclusividade de fato</a:t>
            </a:r>
          </a:p>
          <a:p>
            <a:pPr algn="ctr"/>
            <a:r>
              <a:rPr lang="pt-BR" u="sng" dirty="0" smtClean="0">
                <a:latin typeface="Times New Roman" charset="0"/>
                <a:ea typeface="Times New Roman" charset="0"/>
                <a:cs typeface="Times New Roman" charset="0"/>
              </a:rPr>
              <a:t>TCC: </a:t>
            </a:r>
            <a:r>
              <a:rPr lang="pt-BR" b="1" u="sng" dirty="0" smtClean="0">
                <a:latin typeface="Times New Roman" charset="0"/>
                <a:ea typeface="Times New Roman" charset="0"/>
                <a:cs typeface="Times New Roman" charset="0"/>
              </a:rPr>
              <a:t>Elo</a:t>
            </a:r>
            <a:r>
              <a:rPr lang="pt-BR" u="sng" dirty="0" smtClean="0">
                <a:latin typeface="Times New Roman" charset="0"/>
                <a:ea typeface="Times New Roman" charset="0"/>
                <a:cs typeface="Times New Roman" charset="0"/>
              </a:rPr>
              <a:t>/Alelo/Amex e </a:t>
            </a:r>
            <a:r>
              <a:rPr lang="pt-BR" b="1" u="sng" dirty="0" err="1" smtClean="0">
                <a:latin typeface="Times New Roman" charset="0"/>
                <a:ea typeface="Times New Roman" charset="0"/>
                <a:cs typeface="Times New Roman" charset="0"/>
              </a:rPr>
              <a:t>Hiper</a:t>
            </a:r>
            <a:r>
              <a:rPr lang="pt-BR" u="sng" dirty="0" smtClean="0">
                <a:latin typeface="Times New Roman" charset="0"/>
                <a:ea typeface="Times New Roman" charset="0"/>
                <a:cs typeface="Times New Roman" charset="0"/>
              </a:rPr>
              <a:t>/Ticket</a:t>
            </a:r>
          </a:p>
          <a:p>
            <a:pPr algn="ctr"/>
            <a:r>
              <a:rPr lang="pt-BR" dirty="0" smtClean="0">
                <a:latin typeface="Times New Roman" charset="0"/>
                <a:ea typeface="Times New Roman" charset="0"/>
                <a:cs typeface="Times New Roman" charset="0"/>
              </a:rPr>
              <a:t>Bandeiras têm que oferecer às </a:t>
            </a:r>
            <a:r>
              <a:rPr lang="pt-BR" dirty="0">
                <a:latin typeface="Times New Roman" charset="0"/>
                <a:ea typeface="Times New Roman" charset="0"/>
                <a:cs typeface="Times New Roman" charset="0"/>
              </a:rPr>
              <a:t>c</a:t>
            </a:r>
            <a:r>
              <a:rPr lang="pt-BR" dirty="0" smtClean="0">
                <a:latin typeface="Times New Roman" charset="0"/>
                <a:ea typeface="Times New Roman" charset="0"/>
                <a:cs typeface="Times New Roman" charset="0"/>
              </a:rPr>
              <a:t>redenciadoras pequenas serviços diretos, sem ter que passar por </a:t>
            </a:r>
            <a:r>
              <a:rPr lang="pt-BR" dirty="0" err="1" smtClean="0">
                <a:latin typeface="Times New Roman" charset="0"/>
                <a:ea typeface="Times New Roman" charset="0"/>
                <a:cs typeface="Times New Roman" charset="0"/>
              </a:rPr>
              <a:t>Cielo</a:t>
            </a:r>
            <a:r>
              <a:rPr lang="pt-BR" dirty="0" smtClean="0">
                <a:latin typeface="Times New Roman" charset="0"/>
                <a:ea typeface="Times New Roman" charset="0"/>
                <a:cs typeface="Times New Roman" charset="0"/>
              </a:rPr>
              <a:t> ou Rede </a:t>
            </a:r>
            <a:r>
              <a:rPr lang="pt-BR" dirty="0" smtClean="0">
                <a:latin typeface="Times New Roman" charset="0"/>
                <a:ea typeface="Times New Roman" charset="0"/>
                <a:cs typeface="Times New Roman" charset="0"/>
                <a:sym typeface="Wingdings"/>
              </a:rPr>
              <a:t> todas as maquinas POS tem todas as bandeiras.</a:t>
            </a:r>
            <a:endParaRPr lang="pt-BR" dirty="0">
              <a:latin typeface="Times New Roman" charset="0"/>
              <a:ea typeface="Times New Roman" charset="0"/>
              <a:cs typeface="Times New Roman" charset="0"/>
            </a:endParaRPr>
          </a:p>
        </p:txBody>
      </p:sp>
      <p:sp>
        <p:nvSpPr>
          <p:cNvPr id="13" name="TextBox 12"/>
          <p:cNvSpPr txBox="1"/>
          <p:nvPr/>
        </p:nvSpPr>
        <p:spPr>
          <a:xfrm>
            <a:off x="9501352" y="3368531"/>
            <a:ext cx="2681800" cy="2400657"/>
          </a:xfrm>
          <a:prstGeom prst="rect">
            <a:avLst/>
          </a:prstGeom>
          <a:solidFill>
            <a:srgbClr val="FFFF00"/>
          </a:solidFill>
          <a:ln>
            <a:solidFill>
              <a:schemeClr val="tx1"/>
            </a:solidFill>
          </a:ln>
        </p:spPr>
        <p:txBody>
          <a:bodyPr wrap="square" rtlCol="0">
            <a:spAutoFit/>
          </a:bodyPr>
          <a:lstStyle/>
          <a:p>
            <a:pPr algn="ctr"/>
            <a:r>
              <a:rPr lang="pt-BR" sz="2400" b="1" u="sng" dirty="0" smtClean="0">
                <a:latin typeface="Times New Roman" charset="0"/>
                <a:ea typeface="Times New Roman" charset="0"/>
                <a:cs typeface="Times New Roman" charset="0"/>
              </a:rPr>
              <a:t>2017</a:t>
            </a:r>
            <a:r>
              <a:rPr lang="pt-BR" b="1" u="sng" dirty="0" smtClean="0">
                <a:latin typeface="Times New Roman" charset="0"/>
                <a:ea typeface="Times New Roman" charset="0"/>
                <a:cs typeface="Times New Roman" charset="0"/>
              </a:rPr>
              <a:t> </a:t>
            </a:r>
          </a:p>
          <a:p>
            <a:pPr algn="ctr"/>
            <a:r>
              <a:rPr lang="pt-BR" b="1" u="sng" dirty="0" smtClean="0">
                <a:latin typeface="Times New Roman" charset="0"/>
                <a:ea typeface="Times New Roman" charset="0"/>
                <a:cs typeface="Times New Roman" charset="0"/>
              </a:rPr>
              <a:t>Uma máquina: PINPAD</a:t>
            </a:r>
          </a:p>
          <a:p>
            <a:pPr algn="ctr"/>
            <a:r>
              <a:rPr lang="pt-BR" u="sng" dirty="0" smtClean="0">
                <a:latin typeface="Times New Roman" charset="0"/>
                <a:ea typeface="Times New Roman" charset="0"/>
                <a:cs typeface="Times New Roman" charset="0"/>
              </a:rPr>
              <a:t>TCC: </a:t>
            </a:r>
            <a:r>
              <a:rPr lang="pt-BR" u="sng" dirty="0" err="1" smtClean="0">
                <a:latin typeface="Times New Roman" charset="0"/>
                <a:ea typeface="Times New Roman" charset="0"/>
                <a:cs typeface="Times New Roman" charset="0"/>
              </a:rPr>
              <a:t>Cielo</a:t>
            </a:r>
            <a:r>
              <a:rPr lang="pt-BR" u="sng" dirty="0" smtClean="0">
                <a:latin typeface="Times New Roman" charset="0"/>
                <a:ea typeface="Times New Roman" charset="0"/>
                <a:cs typeface="Times New Roman" charset="0"/>
              </a:rPr>
              <a:t> e Rede</a:t>
            </a:r>
          </a:p>
          <a:p>
            <a:pPr algn="ctr"/>
            <a:r>
              <a:rPr lang="pt-BR" dirty="0" err="1" smtClean="0">
                <a:latin typeface="Times New Roman" charset="0"/>
                <a:ea typeface="Times New Roman" charset="0"/>
                <a:cs typeface="Times New Roman" charset="0"/>
              </a:rPr>
              <a:t>Cielo</a:t>
            </a:r>
            <a:r>
              <a:rPr lang="pt-BR" dirty="0" smtClean="0">
                <a:latin typeface="Times New Roman" charset="0"/>
                <a:ea typeface="Times New Roman" charset="0"/>
                <a:cs typeface="Times New Roman" charset="0"/>
              </a:rPr>
              <a:t> e Rede terão que ter máquinas com as chaves de códigos de todos os demais credenciadores do mercado</a:t>
            </a:r>
            <a:endParaRPr lang="pt-BR" dirty="0">
              <a:latin typeface="Times New Roman" charset="0"/>
              <a:ea typeface="Times New Roman" charset="0"/>
              <a:cs typeface="Times New Roman" charset="0"/>
            </a:endParaRPr>
          </a:p>
        </p:txBody>
      </p:sp>
      <p:sp>
        <p:nvSpPr>
          <p:cNvPr id="15" name="Rectangle 14"/>
          <p:cNvSpPr/>
          <p:nvPr/>
        </p:nvSpPr>
        <p:spPr>
          <a:xfrm>
            <a:off x="691507" y="4604083"/>
            <a:ext cx="3534416" cy="2489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8362906" y="3446938"/>
            <a:ext cx="1096405" cy="49398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226045" y="1126735"/>
            <a:ext cx="1096405" cy="49398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67139" y="2504661"/>
            <a:ext cx="4182940" cy="369332"/>
          </a:xfrm>
          <a:prstGeom prst="rect">
            <a:avLst/>
          </a:prstGeom>
          <a:noFill/>
        </p:spPr>
        <p:txBody>
          <a:bodyPr wrap="none" rtlCol="0">
            <a:spAutoFit/>
          </a:bodyPr>
          <a:lstStyle/>
          <a:p>
            <a:r>
              <a:rPr lang="en-US" dirty="0" err="1" smtClean="0">
                <a:latin typeface="Times" charset="0"/>
                <a:ea typeface="Times" charset="0"/>
                <a:cs typeface="Times" charset="0"/>
              </a:rPr>
              <a:t>Exclusividade</a:t>
            </a:r>
            <a:r>
              <a:rPr lang="en-US" dirty="0" smtClean="0">
                <a:latin typeface="Times" charset="0"/>
                <a:ea typeface="Times" charset="0"/>
                <a:cs typeface="Times" charset="0"/>
              </a:rPr>
              <a:t> </a:t>
            </a:r>
            <a:r>
              <a:rPr lang="en-US" dirty="0" err="1" smtClean="0">
                <a:latin typeface="Times" charset="0"/>
                <a:ea typeface="Times" charset="0"/>
                <a:cs typeface="Times" charset="0"/>
              </a:rPr>
              <a:t>continuou</a:t>
            </a:r>
            <a:r>
              <a:rPr lang="en-US" dirty="0" smtClean="0">
                <a:latin typeface="Times" charset="0"/>
                <a:ea typeface="Times" charset="0"/>
                <a:cs typeface="Times" charset="0"/>
              </a:rPr>
              <a:t>, </a:t>
            </a:r>
            <a:r>
              <a:rPr lang="en-US" dirty="0" err="1" smtClean="0">
                <a:latin typeface="Times" charset="0"/>
                <a:ea typeface="Times" charset="0"/>
                <a:cs typeface="Times" charset="0"/>
              </a:rPr>
              <a:t>só</a:t>
            </a:r>
            <a:r>
              <a:rPr lang="en-US" dirty="0" smtClean="0">
                <a:latin typeface="Times" charset="0"/>
                <a:ea typeface="Times" charset="0"/>
                <a:cs typeface="Times" charset="0"/>
              </a:rPr>
              <a:t> que </a:t>
            </a:r>
            <a:r>
              <a:rPr lang="en-US" dirty="0" err="1" smtClean="0">
                <a:latin typeface="Times" charset="0"/>
                <a:ea typeface="Times" charset="0"/>
                <a:cs typeface="Times" charset="0"/>
              </a:rPr>
              <a:t>disfarçada</a:t>
            </a:r>
            <a:endParaRPr lang="en-US" dirty="0">
              <a:latin typeface="Times" charset="0"/>
              <a:ea typeface="Times" charset="0"/>
              <a:cs typeface="Times" charset="0"/>
            </a:endParaRPr>
          </a:p>
        </p:txBody>
      </p:sp>
      <p:sp>
        <p:nvSpPr>
          <p:cNvPr id="17" name="TextBox 16"/>
          <p:cNvSpPr txBox="1"/>
          <p:nvPr/>
        </p:nvSpPr>
        <p:spPr>
          <a:xfrm>
            <a:off x="4870174" y="3693931"/>
            <a:ext cx="4589137" cy="646331"/>
          </a:xfrm>
          <a:prstGeom prst="rect">
            <a:avLst/>
          </a:prstGeom>
          <a:noFill/>
        </p:spPr>
        <p:txBody>
          <a:bodyPr wrap="square" rtlCol="0">
            <a:spAutoFit/>
          </a:bodyPr>
          <a:lstStyle/>
          <a:p>
            <a:r>
              <a:rPr lang="en-US" dirty="0" smtClean="0">
                <a:latin typeface="Times" charset="0"/>
                <a:ea typeface="Times" charset="0"/>
                <a:cs typeface="Times" charset="0"/>
              </a:rPr>
              <a:t>Agora o </a:t>
            </a:r>
            <a:r>
              <a:rPr lang="en-US" dirty="0" err="1" smtClean="0">
                <a:latin typeface="Times" charset="0"/>
                <a:ea typeface="Times" charset="0"/>
                <a:cs typeface="Times" charset="0"/>
              </a:rPr>
              <a:t>estabelecimento</a:t>
            </a:r>
            <a:r>
              <a:rPr lang="en-US" dirty="0" smtClean="0">
                <a:latin typeface="Times" charset="0"/>
                <a:ea typeface="Times" charset="0"/>
                <a:cs typeface="Times" charset="0"/>
              </a:rPr>
              <a:t> </a:t>
            </a:r>
            <a:r>
              <a:rPr lang="en-US" dirty="0" err="1" smtClean="0">
                <a:latin typeface="Times" charset="0"/>
                <a:ea typeface="Times" charset="0"/>
                <a:cs typeface="Times" charset="0"/>
              </a:rPr>
              <a:t>escolhe</a:t>
            </a:r>
            <a:r>
              <a:rPr lang="en-US" dirty="0" smtClean="0">
                <a:latin typeface="Times" charset="0"/>
                <a:ea typeface="Times" charset="0"/>
                <a:cs typeface="Times" charset="0"/>
              </a:rPr>
              <a:t> a </a:t>
            </a:r>
            <a:r>
              <a:rPr lang="en-US" dirty="0" err="1" smtClean="0">
                <a:latin typeface="Times" charset="0"/>
                <a:ea typeface="Times" charset="0"/>
                <a:cs typeface="Times" charset="0"/>
              </a:rPr>
              <a:t>credenciadora</a:t>
            </a:r>
            <a:r>
              <a:rPr lang="en-US" dirty="0" smtClean="0">
                <a:latin typeface="Times" charset="0"/>
                <a:ea typeface="Times" charset="0"/>
                <a:cs typeface="Times" charset="0"/>
              </a:rPr>
              <a:t> </a:t>
            </a:r>
            <a:r>
              <a:rPr lang="en-US" dirty="0" err="1" smtClean="0">
                <a:latin typeface="Times" charset="0"/>
                <a:ea typeface="Times" charset="0"/>
                <a:cs typeface="Times" charset="0"/>
              </a:rPr>
              <a:t>pelo</a:t>
            </a:r>
            <a:r>
              <a:rPr lang="en-US" dirty="0" smtClean="0">
                <a:latin typeface="Times" charset="0"/>
                <a:ea typeface="Times" charset="0"/>
                <a:cs typeface="Times" charset="0"/>
              </a:rPr>
              <a:t> </a:t>
            </a:r>
            <a:r>
              <a:rPr lang="en-US" dirty="0" err="1" smtClean="0">
                <a:latin typeface="Times" charset="0"/>
                <a:ea typeface="Times" charset="0"/>
                <a:cs typeface="Times" charset="0"/>
              </a:rPr>
              <a:t>serviço</a:t>
            </a:r>
            <a:r>
              <a:rPr lang="en-US" dirty="0" smtClean="0">
                <a:latin typeface="Times" charset="0"/>
                <a:ea typeface="Times" charset="0"/>
                <a:cs typeface="Times" charset="0"/>
              </a:rPr>
              <a:t> da cred.</a:t>
            </a:r>
            <a:endParaRPr lang="en-US" dirty="0">
              <a:latin typeface="Times" charset="0"/>
              <a:ea typeface="Times" charset="0"/>
              <a:cs typeface="Times" charset="0"/>
            </a:endParaRPr>
          </a:p>
        </p:txBody>
      </p:sp>
    </p:spTree>
    <p:extLst>
      <p:ext uri="{BB962C8B-B14F-4D97-AF65-F5344CB8AC3E}">
        <p14:creationId xmlns:p14="http://schemas.microsoft.com/office/powerpoint/2010/main" val="14696949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86B39B5-6475-684D-9BB3-9236F2286729}"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36</a:t>
            </a:fld>
            <a:endParaRPr lang="en-US" b="1">
              <a:solidFill>
                <a:schemeClr val="tx1"/>
              </a:solidFill>
            </a:endParaRPr>
          </a:p>
        </p:txBody>
      </p:sp>
      <p:sp>
        <p:nvSpPr>
          <p:cNvPr id="7" name="Content Placeholder 2"/>
          <p:cNvSpPr txBox="1">
            <a:spLocks/>
          </p:cNvSpPr>
          <p:nvPr/>
        </p:nvSpPr>
        <p:spPr>
          <a:xfrm>
            <a:off x="-1" y="593151"/>
            <a:ext cx="12192000" cy="5763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ct val="100000"/>
              </a:lnSpc>
            </a:pPr>
            <a:r>
              <a:rPr lang="pt-BR" sz="1800" b="1" u="sng" dirty="0" smtClean="0">
                <a:latin typeface="Times New Roman" charset="0"/>
                <a:ea typeface="Times New Roman" charset="0"/>
                <a:cs typeface="Times New Roman" charset="0"/>
              </a:rPr>
              <a:t>Em 2017 </a:t>
            </a:r>
            <a:r>
              <a:rPr lang="mr-IN" sz="1800" dirty="0" smtClean="0">
                <a:latin typeface="Times New Roman" charset="0"/>
                <a:ea typeface="Times New Roman" charset="0"/>
                <a:cs typeface="Times New Roman" charset="0"/>
              </a:rPr>
              <a:t>–</a:t>
            </a:r>
            <a:r>
              <a:rPr lang="pt-BR" sz="1800" dirty="0" smtClean="0">
                <a:latin typeface="Times New Roman" charset="0"/>
                <a:ea typeface="Times New Roman" charset="0"/>
                <a:cs typeface="Times New Roman" charset="0"/>
              </a:rPr>
              <a:t> Cade fez dois tipos de </a:t>
            </a:r>
            <a:r>
              <a:rPr lang="pt-BR" sz="1800" dirty="0" err="1" smtClean="0">
                <a:latin typeface="Times New Roman" charset="0"/>
                <a:ea typeface="Times New Roman" charset="0"/>
                <a:cs typeface="Times New Roman" charset="0"/>
              </a:rPr>
              <a:t>TCCs</a:t>
            </a:r>
            <a:r>
              <a:rPr lang="pt-BR" sz="1800" dirty="0" smtClean="0">
                <a:latin typeface="Times New Roman" charset="0"/>
                <a:ea typeface="Times New Roman" charset="0"/>
                <a:cs typeface="Times New Roman" charset="0"/>
              </a:rPr>
              <a:t> e BCB tem atuado para diminuir o poder de mercado </a:t>
            </a:r>
            <a:r>
              <a:rPr lang="pt-BR" sz="1800" dirty="0" err="1" smtClean="0">
                <a:latin typeface="Times New Roman" charset="0"/>
                <a:ea typeface="Times New Roman" charset="0"/>
                <a:cs typeface="Times New Roman" charset="0"/>
              </a:rPr>
              <a:t>verticar</a:t>
            </a:r>
            <a:r>
              <a:rPr lang="pt-BR" sz="1800" dirty="0" smtClean="0">
                <a:latin typeface="Times New Roman" charset="0"/>
                <a:ea typeface="Times New Roman" charset="0"/>
                <a:cs typeface="Times New Roman" charset="0"/>
              </a:rPr>
              <a:t> dos bancos.</a:t>
            </a:r>
          </a:p>
          <a:p>
            <a:pPr algn="just">
              <a:lnSpc>
                <a:spcPct val="100000"/>
              </a:lnSpc>
            </a:pPr>
            <a:r>
              <a:rPr lang="pt-BR" sz="1800" b="1" u="sng" dirty="0" smtClean="0">
                <a:latin typeface="Times New Roman" charset="0"/>
                <a:ea typeface="Times New Roman" charset="0"/>
                <a:cs typeface="Times New Roman" charset="0"/>
              </a:rPr>
              <a:t>Discriminação</a:t>
            </a:r>
            <a:r>
              <a:rPr lang="pt-BR" sz="1800" dirty="0" smtClean="0">
                <a:latin typeface="Times New Roman" charset="0"/>
                <a:ea typeface="Times New Roman" charset="0"/>
                <a:cs typeface="Times New Roman" charset="0"/>
              </a:rPr>
              <a:t>: Não pode....</a:t>
            </a:r>
          </a:p>
          <a:p>
            <a:pPr lvl="1" algn="just">
              <a:lnSpc>
                <a:spcPct val="100000"/>
              </a:lnSpc>
            </a:pPr>
            <a:r>
              <a:rPr lang="pt-BR" sz="1800" b="1" u="sng" dirty="0">
                <a:latin typeface="Times New Roman" charset="0"/>
                <a:ea typeface="Times New Roman" charset="0"/>
                <a:cs typeface="Times New Roman" charset="0"/>
              </a:rPr>
              <a:t>Bancos não podem emitir cartões só para a sua bandeira verticalizada</a:t>
            </a:r>
            <a:r>
              <a:rPr lang="pt-BR" sz="1800" dirty="0">
                <a:latin typeface="Times New Roman" charset="0"/>
                <a:ea typeface="Times New Roman" charset="0"/>
                <a:cs typeface="Times New Roman" charset="0"/>
              </a:rPr>
              <a:t>. Se Bradesco só emite cartões Elo para o seus clientes, quem se beneficia são os </a:t>
            </a:r>
            <a:r>
              <a:rPr lang="pt-BR" sz="1800" dirty="0" err="1">
                <a:latin typeface="Times New Roman" charset="0"/>
                <a:ea typeface="Times New Roman" charset="0"/>
                <a:cs typeface="Times New Roman" charset="0"/>
              </a:rPr>
              <a:t>vertizalizados</a:t>
            </a:r>
            <a:r>
              <a:rPr lang="pt-BR" sz="1800" dirty="0">
                <a:latin typeface="Times New Roman" charset="0"/>
                <a:ea typeface="Times New Roman" charset="0"/>
                <a:cs typeface="Times New Roman" charset="0"/>
              </a:rPr>
              <a:t> (Bradesco/Elo/</a:t>
            </a:r>
            <a:r>
              <a:rPr lang="pt-BR" sz="1800" dirty="0" err="1">
                <a:latin typeface="Times New Roman" charset="0"/>
                <a:ea typeface="Times New Roman" charset="0"/>
                <a:cs typeface="Times New Roman" charset="0"/>
              </a:rPr>
              <a:t>Cielo</a:t>
            </a:r>
            <a:r>
              <a:rPr lang="pt-BR" sz="1800" dirty="0">
                <a:latin typeface="Times New Roman" charset="0"/>
                <a:ea typeface="Times New Roman" charset="0"/>
                <a:cs typeface="Times New Roman" charset="0"/>
              </a:rPr>
              <a:t>).</a:t>
            </a:r>
          </a:p>
          <a:p>
            <a:pPr lvl="1" algn="just">
              <a:lnSpc>
                <a:spcPct val="100000"/>
              </a:lnSpc>
            </a:pPr>
            <a:r>
              <a:rPr lang="pt-BR" sz="1800" b="1" u="sng" dirty="0">
                <a:latin typeface="Times New Roman" charset="0"/>
                <a:ea typeface="Times New Roman" charset="0"/>
                <a:cs typeface="Times New Roman" charset="0"/>
              </a:rPr>
              <a:t>Bancos não podem deixar de ler histórico de Recebíveis de credenciadoras não verticalizadas</a:t>
            </a:r>
            <a:r>
              <a:rPr lang="pt-BR" sz="1800" dirty="0">
                <a:latin typeface="Times New Roman" charset="0"/>
                <a:ea typeface="Times New Roman" charset="0"/>
                <a:cs typeface="Times New Roman" charset="0"/>
              </a:rPr>
              <a:t>: Credenciadoras menores, não verticalizadas, querem antecipar seus recebíveis, mas alegam discriminação na ”leitura da agenda de recebíveis” (Créditos à receber pelas vendas feitas) pelos grandes bancos, controladoras das credenciadoras líderes. Com isso, os lojistas não querem ter as suas máquinas. Bancos verticais têm que aceitar recebíveis de todos os estabelecimentos.</a:t>
            </a:r>
          </a:p>
          <a:p>
            <a:pPr lvl="1" algn="just">
              <a:lnSpc>
                <a:spcPct val="100000"/>
              </a:lnSpc>
            </a:pPr>
            <a:r>
              <a:rPr lang="pt-BR" sz="1800" b="1" u="sng" dirty="0">
                <a:latin typeface="Times New Roman" charset="0"/>
                <a:ea typeface="Times New Roman" charset="0"/>
                <a:cs typeface="Times New Roman" charset="0"/>
              </a:rPr>
              <a:t>Bandeiras não podem não querer estar em certas maquinas/credenciadoras.</a:t>
            </a:r>
            <a:r>
              <a:rPr lang="pt-BR" sz="1800" dirty="0">
                <a:latin typeface="Times New Roman" charset="0"/>
                <a:ea typeface="Times New Roman" charset="0"/>
                <a:cs typeface="Times New Roman" charset="0"/>
              </a:rPr>
              <a:t> Imagina que a Elo não queira estar na máquina da </a:t>
            </a:r>
            <a:r>
              <a:rPr lang="pt-BR" sz="1800" dirty="0" err="1">
                <a:latin typeface="Times New Roman" charset="0"/>
                <a:ea typeface="Times New Roman" charset="0"/>
                <a:cs typeface="Times New Roman" charset="0"/>
              </a:rPr>
              <a:t>GetNet</a:t>
            </a:r>
            <a:r>
              <a:rPr lang="pt-BR" sz="1800" dirty="0">
                <a:latin typeface="Times New Roman" charset="0"/>
                <a:ea typeface="Times New Roman" charset="0"/>
                <a:cs typeface="Times New Roman" charset="0"/>
              </a:rPr>
              <a:t>/Stone/Moderninha/</a:t>
            </a:r>
            <a:r>
              <a:rPr lang="pt-BR" sz="1800" dirty="0" err="1">
                <a:latin typeface="Times New Roman" charset="0"/>
                <a:ea typeface="Times New Roman" charset="0"/>
                <a:cs typeface="Times New Roman" charset="0"/>
              </a:rPr>
              <a:t>PagSeguro</a:t>
            </a:r>
            <a:r>
              <a:rPr lang="pt-BR" sz="1800" dirty="0">
                <a:latin typeface="Times New Roman" charset="0"/>
                <a:ea typeface="Times New Roman" charset="0"/>
                <a:cs typeface="Times New Roman" charset="0"/>
              </a:rPr>
              <a:t>, </a:t>
            </a:r>
            <a:r>
              <a:rPr lang="pt-BR" sz="1800" dirty="0" err="1">
                <a:latin typeface="Times New Roman" charset="0"/>
                <a:ea typeface="Times New Roman" charset="0"/>
                <a:cs typeface="Times New Roman" charset="0"/>
              </a:rPr>
              <a:t>etc</a:t>
            </a:r>
            <a:r>
              <a:rPr lang="pt-BR" sz="1800" dirty="0">
                <a:latin typeface="Times New Roman" charset="0"/>
                <a:ea typeface="Times New Roman" charset="0"/>
                <a:cs typeface="Times New Roman" charset="0"/>
              </a:rPr>
              <a:t>? Daí os lojistas serão prejudicados.</a:t>
            </a:r>
          </a:p>
          <a:p>
            <a:pPr lvl="1" algn="just">
              <a:lnSpc>
                <a:spcPct val="100000"/>
              </a:lnSpc>
            </a:pPr>
            <a:r>
              <a:rPr lang="pt-BR" sz="1800" b="1" u="sng" dirty="0">
                <a:latin typeface="Times New Roman" charset="0"/>
                <a:ea typeface="Times New Roman" charset="0"/>
                <a:cs typeface="Times New Roman" charset="0"/>
              </a:rPr>
              <a:t>Bancos verticalizados com credenciadoras não podem cobrar TED de nenhuma credenciadora</a:t>
            </a:r>
            <a:r>
              <a:rPr lang="pt-BR" sz="1800" dirty="0">
                <a:latin typeface="Times New Roman" charset="0"/>
                <a:ea typeface="Times New Roman" charset="0"/>
                <a:cs typeface="Times New Roman" charset="0"/>
              </a:rPr>
              <a:t>. Isto porque os bancos não cobram TED de </a:t>
            </a:r>
            <a:r>
              <a:rPr lang="pt-BR" sz="1800" dirty="0" err="1">
                <a:latin typeface="Times New Roman" charset="0"/>
                <a:ea typeface="Times New Roman" charset="0"/>
                <a:cs typeface="Times New Roman" charset="0"/>
              </a:rPr>
              <a:t>Cielo</a:t>
            </a:r>
            <a:r>
              <a:rPr lang="pt-BR" sz="1800" dirty="0">
                <a:latin typeface="Times New Roman" charset="0"/>
                <a:ea typeface="Times New Roman" charset="0"/>
                <a:cs typeface="Times New Roman" charset="0"/>
              </a:rPr>
              <a:t> e Rede </a:t>
            </a:r>
            <a:r>
              <a:rPr lang="pt-BR" sz="1800" dirty="0">
                <a:latin typeface="Times New Roman" charset="0"/>
                <a:ea typeface="Times New Roman" charset="0"/>
                <a:cs typeface="Times New Roman" charset="0"/>
                <a:sym typeface="Wingdings"/>
              </a:rPr>
              <a:t> </a:t>
            </a:r>
            <a:r>
              <a:rPr lang="pt-BR" sz="1800" dirty="0">
                <a:solidFill>
                  <a:srgbClr val="FF0000"/>
                </a:solidFill>
                <a:latin typeface="Times New Roman" charset="0"/>
                <a:ea typeface="Times New Roman" charset="0"/>
                <a:cs typeface="Times New Roman" charset="0"/>
                <a:sym typeface="Wingdings"/>
              </a:rPr>
              <a:t>resolvido pelo BCB, com a ”nova CIP”: TODAS as credenciadoras participam.</a:t>
            </a:r>
          </a:p>
          <a:p>
            <a:pPr lvl="1" algn="just">
              <a:lnSpc>
                <a:spcPct val="100000"/>
              </a:lnSpc>
            </a:pPr>
            <a:r>
              <a:rPr lang="pt-BR" sz="1800" b="1" u="sng" dirty="0">
                <a:latin typeface="Times New Roman" charset="0"/>
                <a:ea typeface="Times New Roman" charset="0"/>
                <a:cs typeface="Times New Roman" charset="0"/>
                <a:sym typeface="Wingdings"/>
              </a:rPr>
              <a:t>Bancos não podem discriminar na taxa de intercâmbio.</a:t>
            </a:r>
            <a:r>
              <a:rPr lang="pt-BR" sz="1800" dirty="0">
                <a:latin typeface="Times New Roman" charset="0"/>
                <a:ea typeface="Times New Roman" charset="0"/>
                <a:cs typeface="Times New Roman" charset="0"/>
                <a:sym typeface="Wingdings"/>
              </a:rPr>
              <a:t> Bancos </a:t>
            </a:r>
            <a:r>
              <a:rPr lang="pt-BR" sz="1800" dirty="0" err="1">
                <a:latin typeface="Times New Roman" charset="0"/>
                <a:ea typeface="Times New Roman" charset="0"/>
                <a:cs typeface="Times New Roman" charset="0"/>
                <a:sym typeface="Wingdings"/>
              </a:rPr>
              <a:t>vert</a:t>
            </a:r>
            <a:r>
              <a:rPr lang="pt-BR" sz="1800" dirty="0">
                <a:latin typeface="Times New Roman" charset="0"/>
                <a:ea typeface="Times New Roman" charset="0"/>
                <a:cs typeface="Times New Roman" charset="0"/>
                <a:sym typeface="Wingdings"/>
              </a:rPr>
              <a:t>. fazem subsídio cruzado, aumento do rival para que as suas credenciadoras tenham vantagem junto às lojas e possam dar rebate  solução: </a:t>
            </a:r>
            <a:r>
              <a:rPr lang="pt-BR" sz="1800" dirty="0" err="1">
                <a:latin typeface="Times New Roman" charset="0"/>
                <a:ea typeface="Times New Roman" charset="0"/>
                <a:cs typeface="Times New Roman" charset="0"/>
                <a:sym typeface="Wingdings"/>
              </a:rPr>
              <a:t>price</a:t>
            </a:r>
            <a:r>
              <a:rPr lang="pt-BR" sz="1800" dirty="0">
                <a:latin typeface="Times New Roman" charset="0"/>
                <a:ea typeface="Times New Roman" charset="0"/>
                <a:cs typeface="Times New Roman" charset="0"/>
                <a:sym typeface="Wingdings"/>
              </a:rPr>
              <a:t> </a:t>
            </a:r>
            <a:r>
              <a:rPr lang="pt-BR" sz="1800" dirty="0" err="1">
                <a:latin typeface="Times New Roman" charset="0"/>
                <a:ea typeface="Times New Roman" charset="0"/>
                <a:cs typeface="Times New Roman" charset="0"/>
                <a:sym typeface="Wingdings"/>
              </a:rPr>
              <a:t>cap</a:t>
            </a:r>
            <a:r>
              <a:rPr lang="pt-BR" sz="1800" dirty="0">
                <a:latin typeface="Times New Roman" charset="0"/>
                <a:ea typeface="Times New Roman" charset="0"/>
                <a:cs typeface="Times New Roman" charset="0"/>
                <a:sym typeface="Wingdings"/>
              </a:rPr>
              <a:t> na </a:t>
            </a:r>
            <a:r>
              <a:rPr lang="pt-BR" sz="1800" dirty="0" err="1">
                <a:latin typeface="Times New Roman" charset="0"/>
                <a:ea typeface="Times New Roman" charset="0"/>
                <a:cs typeface="Times New Roman" charset="0"/>
                <a:sym typeface="Wingdings"/>
              </a:rPr>
              <a:t>tx</a:t>
            </a:r>
            <a:r>
              <a:rPr lang="pt-BR" sz="1800" dirty="0">
                <a:latin typeface="Times New Roman" charset="0"/>
                <a:ea typeface="Times New Roman" charset="0"/>
                <a:cs typeface="Times New Roman" charset="0"/>
                <a:sym typeface="Wingdings"/>
              </a:rPr>
              <a:t> intercâmbio.</a:t>
            </a:r>
          </a:p>
          <a:p>
            <a:pPr marL="228600" lvl="1" algn="just">
              <a:lnSpc>
                <a:spcPct val="100000"/>
              </a:lnSpc>
              <a:spcBef>
                <a:spcPts val="1000"/>
              </a:spcBef>
            </a:pPr>
            <a:r>
              <a:rPr lang="pt-BR" sz="1800" b="1" u="sng" dirty="0" smtClean="0">
                <a:latin typeface="Times New Roman" charset="0"/>
                <a:ea typeface="Times New Roman" charset="0"/>
                <a:cs typeface="Times New Roman" charset="0"/>
              </a:rPr>
              <a:t>Governança </a:t>
            </a:r>
            <a:r>
              <a:rPr lang="pt-BR" sz="1800" b="1" u="sng" dirty="0">
                <a:latin typeface="Times New Roman" charset="0"/>
                <a:ea typeface="Times New Roman" charset="0"/>
                <a:cs typeface="Times New Roman" charset="0"/>
              </a:rPr>
              <a:t>das principais associações da Indústria é capturada pelos grandes bancos</a:t>
            </a:r>
            <a:r>
              <a:rPr lang="pt-BR" sz="1800" dirty="0" smtClean="0">
                <a:latin typeface="Times New Roman" charset="0"/>
                <a:ea typeface="Times New Roman" charset="0"/>
                <a:cs typeface="Times New Roman" charset="0"/>
              </a:rPr>
              <a:t>: </a:t>
            </a:r>
            <a:r>
              <a:rPr lang="pt-BR" sz="1800" dirty="0">
                <a:latin typeface="Times New Roman" charset="0"/>
                <a:ea typeface="Times New Roman" charset="0"/>
                <a:cs typeface="Times New Roman" charset="0"/>
              </a:rPr>
              <a:t>Os reguladores </a:t>
            </a:r>
            <a:r>
              <a:rPr lang="pt-BR" sz="1800" u="sng" dirty="0">
                <a:latin typeface="Times New Roman" charset="0"/>
                <a:ea typeface="Times New Roman" charset="0"/>
                <a:cs typeface="Times New Roman" charset="0"/>
              </a:rPr>
              <a:t>Febraban, ABECS (Associação Brasileira de Cartões de Crédito e Serviços) e CIP (Câmara interbancária de Pagamento)</a:t>
            </a:r>
            <a:r>
              <a:rPr lang="pt-BR" sz="1800" dirty="0">
                <a:latin typeface="Times New Roman" charset="0"/>
                <a:ea typeface="Times New Roman" charset="0"/>
                <a:cs typeface="Times New Roman" charset="0"/>
              </a:rPr>
              <a:t> são controlados pelos dois grupos </a:t>
            </a:r>
            <a:r>
              <a:rPr lang="pt-BR" sz="1800" dirty="0" smtClean="0">
                <a:latin typeface="Times New Roman" charset="0"/>
                <a:ea typeface="Times New Roman" charset="0"/>
                <a:cs typeface="Times New Roman" charset="0"/>
              </a:rPr>
              <a:t>verticalizados. Problema na votação, que é por volume. Logo, quem manda na pauta são os grandes.</a:t>
            </a:r>
            <a:endParaRPr lang="pt-BR" sz="1800" dirty="0">
              <a:latin typeface="Times New Roman" charset="0"/>
              <a:ea typeface="Times New Roman" charset="0"/>
              <a:cs typeface="Times New Roman" charset="0"/>
            </a:endParaRPr>
          </a:p>
          <a:p>
            <a:pPr algn="just">
              <a:lnSpc>
                <a:spcPct val="100000"/>
              </a:lnSpc>
            </a:pPr>
            <a:endParaRPr lang="pt-BR" sz="1800" dirty="0" smtClean="0">
              <a:latin typeface="Times New Roman" charset="0"/>
              <a:ea typeface="Times New Roman" charset="0"/>
              <a:cs typeface="Times New Roman" charset="0"/>
            </a:endParaRPr>
          </a:p>
        </p:txBody>
      </p:sp>
      <p:sp>
        <p:nvSpPr>
          <p:cNvPr id="10" name="Rectangle 9"/>
          <p:cNvSpPr/>
          <p:nvPr/>
        </p:nvSpPr>
        <p:spPr>
          <a:xfrm>
            <a:off x="0" y="8376"/>
            <a:ext cx="12191999" cy="584775"/>
          </a:xfrm>
          <a:prstGeom prst="rect">
            <a:avLst/>
          </a:prstGeom>
          <a:solidFill>
            <a:schemeClr val="accent6">
              <a:lumMod val="20000"/>
              <a:lumOff val="80000"/>
            </a:schemeClr>
          </a:solidFill>
        </p:spPr>
        <p:txBody>
          <a:bodyPr wrap="square">
            <a:spAutoFit/>
          </a:bodyPr>
          <a:lstStyle/>
          <a:p>
            <a:pPr algn="ctr"/>
            <a:r>
              <a:rPr lang="pt-BR" sz="3200" b="1" dirty="0" smtClean="0">
                <a:latin typeface="Times New Roman" charset="0"/>
                <a:ea typeface="Times New Roman" charset="0"/>
                <a:cs typeface="Times New Roman" charset="0"/>
              </a:rPr>
              <a:t>Principais Problemas </a:t>
            </a:r>
            <a:r>
              <a:rPr lang="pt-BR" sz="3200" b="1" dirty="0" err="1" smtClean="0">
                <a:latin typeface="Times New Roman" charset="0"/>
                <a:ea typeface="Times New Roman" charset="0"/>
                <a:cs typeface="Times New Roman" charset="0"/>
              </a:rPr>
              <a:t>anticompetitivos</a:t>
            </a:r>
            <a:endParaRPr lang="en-US" sz="3200" b="1" dirty="0"/>
          </a:p>
        </p:txBody>
      </p:sp>
    </p:spTree>
    <p:extLst>
      <p:ext uri="{BB962C8B-B14F-4D97-AF65-F5344CB8AC3E}">
        <p14:creationId xmlns:p14="http://schemas.microsoft.com/office/powerpoint/2010/main" val="823680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747" y="561249"/>
            <a:ext cx="12196746" cy="61904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gn="just">
              <a:lnSpc>
                <a:spcPct val="100000"/>
              </a:lnSpc>
              <a:spcBef>
                <a:spcPts val="1000"/>
              </a:spcBef>
              <a:buFont typeface="Arial" panose="020B0604020202020204" pitchFamily="34" charset="0"/>
              <a:buChar char="•"/>
            </a:pPr>
            <a:r>
              <a:rPr lang="pt-BR" sz="1800" dirty="0" smtClean="0">
                <a:latin typeface="Times" charset="0"/>
                <a:ea typeface="Times" charset="0"/>
                <a:cs typeface="Times" charset="0"/>
              </a:rPr>
              <a:t>É </a:t>
            </a:r>
            <a:r>
              <a:rPr lang="pt-BR" sz="1800" dirty="0">
                <a:latin typeface="Times" charset="0"/>
                <a:ea typeface="Times" charset="0"/>
                <a:cs typeface="Times" charset="0"/>
              </a:rPr>
              <a:t>o registro da pontualidade no pagamento das contas de um </a:t>
            </a:r>
            <a:r>
              <a:rPr lang="pt-BR" sz="1800" dirty="0" smtClean="0">
                <a:latin typeface="Times" charset="0"/>
                <a:ea typeface="Times" charset="0"/>
                <a:cs typeface="Times" charset="0"/>
              </a:rPr>
              <a:t>indivíduo;</a:t>
            </a:r>
          </a:p>
          <a:p>
            <a:pPr marL="342900" lvl="1" indent="-342900" algn="just">
              <a:lnSpc>
                <a:spcPct val="100000"/>
              </a:lnSpc>
              <a:spcBef>
                <a:spcPts val="1000"/>
              </a:spcBef>
              <a:buFont typeface="Arial" panose="020B0604020202020204" pitchFamily="34" charset="0"/>
              <a:buChar char="•"/>
            </a:pPr>
            <a:r>
              <a:rPr lang="pt-BR" sz="1800" dirty="0" smtClean="0">
                <a:latin typeface="Times" charset="0"/>
                <a:ea typeface="Times" charset="0"/>
                <a:cs typeface="Times" charset="0"/>
              </a:rPr>
              <a:t>De posse da Nota de Crédito, o cedente pode </a:t>
            </a:r>
            <a:r>
              <a:rPr lang="pt-BR" sz="1800" u="sng" dirty="0" smtClean="0">
                <a:latin typeface="Times" charset="0"/>
                <a:ea typeface="Times" charset="0"/>
                <a:cs typeface="Times" charset="0"/>
              </a:rPr>
              <a:t>diferenciar o juros </a:t>
            </a:r>
            <a:r>
              <a:rPr lang="pt-BR" sz="1800" u="sng" dirty="0" err="1" smtClean="0">
                <a:latin typeface="Times" charset="0"/>
                <a:ea typeface="Times" charset="0"/>
                <a:cs typeface="Times" charset="0"/>
              </a:rPr>
              <a:t>dadis</a:t>
            </a:r>
            <a:r>
              <a:rPr lang="pt-BR" sz="1800" u="sng" dirty="0" smtClean="0">
                <a:latin typeface="Times" charset="0"/>
                <a:ea typeface="Times" charset="0"/>
                <a:cs typeface="Times" charset="0"/>
              </a:rPr>
              <a:t> conforme </a:t>
            </a:r>
            <a:r>
              <a:rPr lang="pt-BR" sz="1800" u="sng" dirty="0">
                <a:latin typeface="Times" charset="0"/>
                <a:ea typeface="Times" charset="0"/>
                <a:cs typeface="Times" charset="0"/>
              </a:rPr>
              <a:t>o risco do </a:t>
            </a:r>
            <a:r>
              <a:rPr lang="pt-BR" sz="1800" u="sng" dirty="0" smtClean="0">
                <a:latin typeface="Times" charset="0"/>
                <a:ea typeface="Times" charset="0"/>
                <a:cs typeface="Times" charset="0"/>
              </a:rPr>
              <a:t>CF;</a:t>
            </a:r>
            <a:endParaRPr lang="pt-BR" sz="1800" dirty="0" smtClean="0">
              <a:latin typeface="Times" charset="0"/>
              <a:ea typeface="Times" charset="0"/>
              <a:cs typeface="Times" charset="0"/>
            </a:endParaRPr>
          </a:p>
          <a:p>
            <a:pPr marL="342900" indent="-342900" algn="just">
              <a:lnSpc>
                <a:spcPct val="100000"/>
              </a:lnSpc>
              <a:buFont typeface="Arial" panose="020B0604020202020204" pitchFamily="34" charset="0"/>
              <a:buChar char="•"/>
            </a:pPr>
            <a:r>
              <a:rPr lang="pt-BR" sz="1800" b="1" u="sng" dirty="0" smtClean="0">
                <a:solidFill>
                  <a:srgbClr val="FF0000"/>
                </a:solidFill>
                <a:latin typeface="Times" charset="0"/>
                <a:ea typeface="Times" charset="0"/>
                <a:cs typeface="Times" charset="0"/>
              </a:rPr>
              <a:t>Cadastro </a:t>
            </a:r>
            <a:r>
              <a:rPr lang="pt-BR" sz="1800" b="1" u="sng" dirty="0">
                <a:solidFill>
                  <a:srgbClr val="FF0000"/>
                </a:solidFill>
                <a:latin typeface="Times" charset="0"/>
                <a:ea typeface="Times" charset="0"/>
                <a:cs typeface="Times" charset="0"/>
              </a:rPr>
              <a:t>Negativo</a:t>
            </a:r>
            <a:r>
              <a:rPr lang="pt-BR" sz="1800" b="1" dirty="0">
                <a:latin typeface="Times" charset="0"/>
                <a:ea typeface="Times" charset="0"/>
                <a:cs typeface="Times" charset="0"/>
              </a:rPr>
              <a:t> </a:t>
            </a:r>
            <a:r>
              <a:rPr lang="pt-BR" sz="1800" dirty="0" smtClean="0">
                <a:latin typeface="Times" charset="0"/>
                <a:ea typeface="Times" charset="0"/>
                <a:cs typeface="Times" charset="0"/>
              </a:rPr>
              <a:t>- </a:t>
            </a:r>
            <a:r>
              <a:rPr lang="pt-BR" sz="1800" u="sng" dirty="0">
                <a:latin typeface="Times" charset="0"/>
                <a:ea typeface="Times" charset="0"/>
                <a:cs typeface="Times" charset="0"/>
              </a:rPr>
              <a:t>apenas</a:t>
            </a:r>
            <a:r>
              <a:rPr lang="pt-BR" sz="1800" dirty="0">
                <a:latin typeface="Times" charset="0"/>
                <a:ea typeface="Times" charset="0"/>
                <a:cs typeface="Times" charset="0"/>
              </a:rPr>
              <a:t> </a:t>
            </a:r>
            <a:r>
              <a:rPr lang="pt-BR" sz="1800" dirty="0" err="1">
                <a:latin typeface="Times" charset="0"/>
                <a:ea typeface="Times" charset="0"/>
                <a:cs typeface="Times" charset="0"/>
              </a:rPr>
              <a:t>infos</a:t>
            </a:r>
            <a:r>
              <a:rPr lang="pt-BR" sz="1800" dirty="0">
                <a:latin typeface="Times" charset="0"/>
                <a:ea typeface="Times" charset="0"/>
                <a:cs typeface="Times" charset="0"/>
              </a:rPr>
              <a:t> de </a:t>
            </a:r>
            <a:r>
              <a:rPr lang="pt-BR" sz="1800" b="1" dirty="0">
                <a:latin typeface="Times" charset="0"/>
                <a:ea typeface="Times" charset="0"/>
                <a:cs typeface="Times" charset="0"/>
              </a:rPr>
              <a:t>inadimplemento sobre créditos </a:t>
            </a:r>
            <a:r>
              <a:rPr lang="pt-BR" sz="1800" b="1" dirty="0" smtClean="0">
                <a:latin typeface="Times" charset="0"/>
                <a:ea typeface="Times" charset="0"/>
                <a:cs typeface="Times" charset="0"/>
              </a:rPr>
              <a:t>tomados </a:t>
            </a:r>
            <a:r>
              <a:rPr lang="mr-IN" sz="1800" b="1" dirty="0" smtClean="0">
                <a:latin typeface="Times" charset="0"/>
                <a:ea typeface="Times" charset="0"/>
                <a:cs typeface="Times" charset="0"/>
              </a:rPr>
              <a:t>–</a:t>
            </a:r>
            <a:r>
              <a:rPr lang="pt-BR" sz="1800" b="1" dirty="0" smtClean="0">
                <a:latin typeface="Times" charset="0"/>
                <a:ea typeface="Times" charset="0"/>
                <a:cs typeface="Times" charset="0"/>
              </a:rPr>
              <a:t> </a:t>
            </a:r>
            <a:r>
              <a:rPr lang="pt-BR" sz="1800" dirty="0" smtClean="0">
                <a:latin typeface="Times" charset="0"/>
                <a:ea typeface="Times" charset="0"/>
                <a:cs typeface="Times" charset="0"/>
              </a:rPr>
              <a:t>impositivo / CF é punido / histórico repassado para o cedente SEM permissão do CF</a:t>
            </a:r>
          </a:p>
          <a:p>
            <a:pPr marL="342900" indent="-342900" algn="just">
              <a:lnSpc>
                <a:spcPct val="100000"/>
              </a:lnSpc>
              <a:buFont typeface="Arial" panose="020B0604020202020204" pitchFamily="34" charset="0"/>
              <a:buChar char="•"/>
            </a:pPr>
            <a:r>
              <a:rPr lang="pt-BR" sz="1800" b="1" u="sng" dirty="0" smtClean="0">
                <a:solidFill>
                  <a:srgbClr val="FF0000"/>
                </a:solidFill>
                <a:latin typeface="Times" charset="0"/>
                <a:ea typeface="Times" charset="0"/>
                <a:cs typeface="Times" charset="0"/>
              </a:rPr>
              <a:t>CP</a:t>
            </a:r>
            <a:r>
              <a:rPr lang="pt-BR" sz="1800" dirty="0" smtClean="0">
                <a:latin typeface="Times" charset="0"/>
                <a:ea typeface="Times" charset="0"/>
                <a:cs typeface="Times" charset="0"/>
              </a:rPr>
              <a:t> existe há 7 anos (</a:t>
            </a:r>
            <a:r>
              <a:rPr lang="pt-BR" sz="1800" dirty="0" smtClean="0">
                <a:latin typeface="Times New Roman" charset="0"/>
                <a:ea typeface="Times New Roman" charset="0"/>
                <a:cs typeface="Times New Roman" charset="0"/>
              </a:rPr>
              <a:t>12.414/11 - </a:t>
            </a:r>
            <a:r>
              <a:rPr lang="pt-BR" sz="1800" dirty="0" err="1" smtClean="0">
                <a:latin typeface="Times" charset="0"/>
                <a:ea typeface="Times" charset="0"/>
                <a:cs typeface="Times" charset="0"/>
              </a:rPr>
              <a:t>opt</a:t>
            </a:r>
            <a:r>
              <a:rPr lang="pt-BR" sz="1800" dirty="0" smtClean="0">
                <a:latin typeface="Times" charset="0"/>
                <a:ea typeface="Times" charset="0"/>
                <a:cs typeface="Times" charset="0"/>
              </a:rPr>
              <a:t> in) </a:t>
            </a:r>
            <a:r>
              <a:rPr lang="mr-IN" sz="1800" dirty="0" smtClean="0">
                <a:latin typeface="Times" charset="0"/>
                <a:ea typeface="Times" charset="0"/>
                <a:cs typeface="Times" charset="0"/>
              </a:rPr>
              <a:t>–</a:t>
            </a:r>
            <a:r>
              <a:rPr lang="pt-BR" sz="1800" dirty="0" smtClean="0">
                <a:latin typeface="Times" charset="0"/>
                <a:ea typeface="Times" charset="0"/>
                <a:cs typeface="Times" charset="0"/>
              </a:rPr>
              <a:t> abrangência baixa e pouco cuidado com dos dados. Não vingou.</a:t>
            </a:r>
            <a:endParaRPr lang="pt-BR" sz="1800" dirty="0" smtClean="0">
              <a:latin typeface="Times" charset="0"/>
              <a:ea typeface="Times" charset="0"/>
              <a:cs typeface="Times" charset="0"/>
            </a:endParaRPr>
          </a:p>
          <a:p>
            <a:pPr marL="342900" indent="-342900" algn="just">
              <a:lnSpc>
                <a:spcPct val="100000"/>
              </a:lnSpc>
              <a:buFont typeface="Arial" panose="020B0604020202020204" pitchFamily="34" charset="0"/>
              <a:buChar char="•"/>
            </a:pPr>
            <a:r>
              <a:rPr lang="pt-BR" sz="1800" b="1" u="sng" dirty="0" smtClean="0">
                <a:solidFill>
                  <a:srgbClr val="FF0000"/>
                </a:solidFill>
                <a:latin typeface="Times" charset="0"/>
                <a:ea typeface="Times" charset="0"/>
                <a:cs typeface="Times" charset="0"/>
              </a:rPr>
              <a:t>CP PL441 (</a:t>
            </a:r>
            <a:r>
              <a:rPr lang="pt-BR" sz="1800" b="1" u="sng" dirty="0" err="1" smtClean="0">
                <a:solidFill>
                  <a:srgbClr val="FF0000"/>
                </a:solidFill>
                <a:latin typeface="Times" charset="0"/>
                <a:ea typeface="Times" charset="0"/>
                <a:cs typeface="Times" charset="0"/>
              </a:rPr>
              <a:t>opt</a:t>
            </a:r>
            <a:r>
              <a:rPr lang="pt-BR" sz="1800" b="1" u="sng" dirty="0" smtClean="0">
                <a:solidFill>
                  <a:srgbClr val="FF0000"/>
                </a:solidFill>
                <a:latin typeface="Times" charset="0"/>
                <a:ea typeface="Times" charset="0"/>
                <a:cs typeface="Times" charset="0"/>
              </a:rPr>
              <a:t> out) </a:t>
            </a:r>
            <a:r>
              <a:rPr lang="pt-BR" sz="1800" b="1" dirty="0" smtClean="0">
                <a:latin typeface="Times" charset="0"/>
                <a:ea typeface="Times" charset="0"/>
                <a:cs typeface="Times" charset="0"/>
              </a:rPr>
              <a:t>- todas </a:t>
            </a:r>
            <a:r>
              <a:rPr lang="pt-BR" sz="1800" b="1" dirty="0">
                <a:latin typeface="Times" charset="0"/>
                <a:ea typeface="Times" charset="0"/>
                <a:cs typeface="Times" charset="0"/>
              </a:rPr>
              <a:t>as </a:t>
            </a:r>
            <a:r>
              <a:rPr lang="pt-BR" sz="1800" b="1" dirty="0" err="1">
                <a:latin typeface="Times" charset="0"/>
                <a:ea typeface="Times" charset="0"/>
                <a:cs typeface="Times" charset="0"/>
              </a:rPr>
              <a:t>infos</a:t>
            </a:r>
            <a:r>
              <a:rPr lang="pt-BR" sz="1800" b="1" dirty="0">
                <a:latin typeface="Times" charset="0"/>
                <a:ea typeface="Times" charset="0"/>
                <a:cs typeface="Times" charset="0"/>
              </a:rPr>
              <a:t> </a:t>
            </a:r>
            <a:r>
              <a:rPr lang="pt-BR" sz="1800" b="1" dirty="0" smtClean="0">
                <a:latin typeface="Times" charset="0"/>
                <a:ea typeface="Times" charset="0"/>
                <a:cs typeface="Times" charset="0"/>
              </a:rPr>
              <a:t>do </a:t>
            </a:r>
            <a:r>
              <a:rPr lang="pt-BR" sz="1800" b="1" dirty="0">
                <a:latin typeface="Times" charset="0"/>
                <a:ea typeface="Times" charset="0"/>
                <a:cs typeface="Times" charset="0"/>
              </a:rPr>
              <a:t>histórico de </a:t>
            </a:r>
            <a:r>
              <a:rPr lang="pt-BR" sz="1800" b="1" dirty="0" smtClean="0">
                <a:latin typeface="Times" charset="0"/>
                <a:ea typeface="Times" charset="0"/>
                <a:cs typeface="Times" charset="0"/>
              </a:rPr>
              <a:t>pagamentos: </a:t>
            </a:r>
            <a:r>
              <a:rPr lang="pt-BR" sz="1800" b="1" dirty="0" err="1" smtClean="0">
                <a:latin typeface="Times" charset="0"/>
                <a:ea typeface="Times" charset="0"/>
                <a:cs typeface="Times" charset="0"/>
              </a:rPr>
              <a:t>inadimp</a:t>
            </a:r>
            <a:r>
              <a:rPr lang="pt-BR" sz="1800" b="1" dirty="0" smtClean="0">
                <a:latin typeface="Times" charset="0"/>
                <a:ea typeface="Times" charset="0"/>
                <a:cs typeface="Times" charset="0"/>
              </a:rPr>
              <a:t>. e adimplemento </a:t>
            </a:r>
            <a:r>
              <a:rPr lang="mr-IN" sz="1800" b="1" dirty="0" smtClean="0">
                <a:latin typeface="Times" charset="0"/>
                <a:ea typeface="Times" charset="0"/>
                <a:cs typeface="Times" charset="0"/>
              </a:rPr>
              <a:t>–</a:t>
            </a:r>
            <a:r>
              <a:rPr lang="pt-BR" sz="1800" b="1" dirty="0" smtClean="0">
                <a:latin typeface="Times" charset="0"/>
                <a:ea typeface="Times" charset="0"/>
                <a:cs typeface="Times" charset="0"/>
              </a:rPr>
              <a:t> </a:t>
            </a:r>
            <a:r>
              <a:rPr lang="pt-BR" sz="1800" dirty="0" smtClean="0">
                <a:latin typeface="Times" charset="0"/>
                <a:ea typeface="Times" charset="0"/>
                <a:cs typeface="Times" charset="0"/>
              </a:rPr>
              <a:t>não impositivo, mas automático / CF é menos punido / NOTA é repassada; histórico, só com permissão do CF / </a:t>
            </a:r>
            <a:r>
              <a:rPr lang="pt-BR" sz="1800" dirty="0">
                <a:latin typeface="Times" charset="0"/>
                <a:ea typeface="Times" charset="0"/>
                <a:cs typeface="Times" charset="0"/>
              </a:rPr>
              <a:t>Birôs deixarão de ser </a:t>
            </a:r>
            <a:r>
              <a:rPr lang="pt-BR" sz="1800" dirty="0" err="1">
                <a:latin typeface="Times" charset="0"/>
                <a:ea typeface="Times" charset="0"/>
                <a:cs typeface="Times" charset="0"/>
              </a:rPr>
              <a:t>auto-regulados</a:t>
            </a:r>
            <a:r>
              <a:rPr lang="pt-BR" sz="1800" dirty="0">
                <a:latin typeface="Times" charset="0"/>
                <a:ea typeface="Times" charset="0"/>
                <a:cs typeface="Times" charset="0"/>
              </a:rPr>
              <a:t> e passarão a ter regulação pelo BCB </a:t>
            </a:r>
            <a:r>
              <a:rPr lang="pt-BR" sz="1800" dirty="0" smtClean="0">
                <a:latin typeface="Times" charset="0"/>
                <a:ea typeface="Times" charset="0"/>
                <a:cs typeface="Times" charset="0"/>
              </a:rPr>
              <a:t>/ experiência internacional corrobora potencial + / </a:t>
            </a:r>
            <a:r>
              <a:rPr lang="pt-BR" sz="1800" u="sng" dirty="0" smtClean="0">
                <a:latin typeface="Times" charset="0"/>
                <a:ea typeface="Times" charset="0"/>
                <a:cs typeface="Times" charset="0"/>
              </a:rPr>
              <a:t>maior segurança aos dados</a:t>
            </a:r>
            <a:r>
              <a:rPr lang="pt-BR" sz="1800" dirty="0" smtClean="0">
                <a:latin typeface="Times" charset="0"/>
                <a:ea typeface="Times" charset="0"/>
                <a:cs typeface="Times" charset="0"/>
              </a:rPr>
              <a:t>: </a:t>
            </a:r>
          </a:p>
          <a:p>
            <a:pPr marL="800100" lvl="1" indent="-342900" algn="just">
              <a:lnSpc>
                <a:spcPct val="100000"/>
              </a:lnSpc>
              <a:buFont typeface="Arial" panose="020B0604020202020204" pitchFamily="34" charset="0"/>
              <a:buChar char="•"/>
            </a:pPr>
            <a:r>
              <a:rPr lang="pt-BR" sz="1800" dirty="0" smtClean="0">
                <a:latin typeface="Times" charset="0"/>
                <a:ea typeface="Times" charset="0"/>
                <a:cs typeface="Times" charset="0"/>
              </a:rPr>
              <a:t>Os dados dos consumidores não poderão ser usados para outras finalidades</a:t>
            </a:r>
          </a:p>
          <a:p>
            <a:pPr marL="800100" lvl="1" indent="-342900" algn="just">
              <a:lnSpc>
                <a:spcPct val="100000"/>
              </a:lnSpc>
              <a:buFont typeface="Arial" panose="020B0604020202020204" pitchFamily="34" charset="0"/>
              <a:buChar char="•"/>
            </a:pPr>
            <a:r>
              <a:rPr lang="pt-BR" sz="1800" dirty="0" smtClean="0">
                <a:latin typeface="Times" charset="0"/>
                <a:ea typeface="Times" charset="0"/>
                <a:cs typeface="Times" charset="0"/>
              </a:rPr>
              <a:t>Haverá garantias de sigilo bancário: No caso de vazamento de dados: se aplicam o Código de Defesa do Consumidor (Lei nº 8.078/1990), a Lei do sigilo bancário (LC105/2001) e a Lei do “Habeas Data” (Lei nº 9.507/1997): </a:t>
            </a:r>
            <a:r>
              <a:rPr lang="pt-BR" sz="1800" b="1" u="sng" dirty="0" smtClean="0">
                <a:latin typeface="Times" charset="0"/>
                <a:ea typeface="Times" charset="0"/>
                <a:cs typeface="Times" charset="0"/>
              </a:rPr>
              <a:t>todos </a:t>
            </a:r>
            <a:r>
              <a:rPr lang="pt-BR" sz="1800" b="1" u="sng" dirty="0">
                <a:latin typeface="Times" charset="0"/>
                <a:ea typeface="Times" charset="0"/>
                <a:cs typeface="Times" charset="0"/>
              </a:rPr>
              <a:t>terão responsabilidade solidária (banco, consulente, etc.) e objetiva em caso de vazamento de informação</a:t>
            </a:r>
            <a:r>
              <a:rPr lang="pt-BR" sz="1800" dirty="0" smtClean="0">
                <a:latin typeface="Times" charset="0"/>
                <a:ea typeface="Times" charset="0"/>
                <a:cs typeface="Times" charset="0"/>
              </a:rPr>
              <a:t>.</a:t>
            </a:r>
          </a:p>
          <a:p>
            <a:pPr marL="342900" lvl="1" indent="-342900" algn="just">
              <a:lnSpc>
                <a:spcPct val="100000"/>
              </a:lnSpc>
              <a:spcBef>
                <a:spcPts val="1000"/>
              </a:spcBef>
              <a:buFont typeface="Arial" panose="020B0604020202020204" pitchFamily="34" charset="0"/>
              <a:buChar char="•"/>
            </a:pPr>
            <a:r>
              <a:rPr lang="pt-BR" sz="2000" b="1" u="sng" dirty="0" smtClean="0">
                <a:solidFill>
                  <a:srgbClr val="FF0000"/>
                </a:solidFill>
                <a:latin typeface="Times" charset="0"/>
                <a:ea typeface="Times" charset="0"/>
                <a:cs typeface="Times" charset="0"/>
              </a:rPr>
              <a:t>Consequências </a:t>
            </a:r>
            <a:r>
              <a:rPr lang="pt-BR" sz="2000" b="1" u="sng" dirty="0" smtClean="0">
                <a:solidFill>
                  <a:srgbClr val="FF0000"/>
                </a:solidFill>
                <a:latin typeface="Times" charset="0"/>
                <a:ea typeface="Times" charset="0"/>
                <a:cs typeface="Times" charset="0"/>
                <a:sym typeface="Wingdings"/>
              </a:rPr>
              <a:t> melhora o </a:t>
            </a:r>
            <a:r>
              <a:rPr lang="pt-BR" sz="2000" b="1" u="sng" smtClean="0">
                <a:solidFill>
                  <a:srgbClr val="FF0000"/>
                </a:solidFill>
                <a:latin typeface="Times" charset="0"/>
                <a:ea typeface="Times" charset="0"/>
                <a:cs typeface="Times" charset="0"/>
                <a:sym typeface="Wingdings"/>
              </a:rPr>
              <a:t>status quo / menor </a:t>
            </a:r>
            <a:r>
              <a:rPr lang="pt-BR" sz="2000" b="1" u="sng" dirty="0" smtClean="0">
                <a:solidFill>
                  <a:srgbClr val="FF0000"/>
                </a:solidFill>
                <a:latin typeface="Times" charset="0"/>
                <a:ea typeface="Times" charset="0"/>
                <a:cs typeface="Times" charset="0"/>
                <a:sym typeface="Wingdings"/>
              </a:rPr>
              <a:t>juros médios e maior oferta de crédito </a:t>
            </a:r>
            <a:r>
              <a:rPr lang="pt-BR" sz="2000" b="1" u="sng" dirty="0">
                <a:solidFill>
                  <a:srgbClr val="FF0000"/>
                </a:solidFill>
                <a:latin typeface="Times" charset="0"/>
                <a:ea typeface="Times" charset="0"/>
                <a:cs typeface="Times" charset="0"/>
                <a:sym typeface="Wingdings"/>
              </a:rPr>
              <a:t>para a economia </a:t>
            </a:r>
            <a:endParaRPr lang="pt-BR" sz="2000" b="1" u="sng" dirty="0" smtClean="0">
              <a:solidFill>
                <a:srgbClr val="FF0000"/>
              </a:solidFill>
              <a:latin typeface="Times" charset="0"/>
              <a:ea typeface="Times" charset="0"/>
              <a:cs typeface="Times" charset="0"/>
            </a:endParaRPr>
          </a:p>
          <a:p>
            <a:pPr marL="342900" lvl="1" indent="-342900" algn="just">
              <a:lnSpc>
                <a:spcPct val="100000"/>
              </a:lnSpc>
              <a:spcBef>
                <a:spcPts val="1000"/>
              </a:spcBef>
              <a:buFont typeface="Arial" panose="020B0604020202020204" pitchFamily="34" charset="0"/>
              <a:buChar char="•"/>
            </a:pPr>
            <a:r>
              <a:rPr lang="pt-BR" sz="1800" dirty="0" smtClean="0">
                <a:latin typeface="Times" charset="0"/>
                <a:ea typeface="Times" charset="0"/>
                <a:cs typeface="Times" charset="0"/>
              </a:rPr>
              <a:t>Reduz a assimetria para o emprestador (reduz risco) </a:t>
            </a:r>
            <a:r>
              <a:rPr lang="pt-BR" sz="1800" dirty="0" smtClean="0">
                <a:latin typeface="Times" charset="0"/>
                <a:ea typeface="Times" charset="0"/>
                <a:cs typeface="Times" charset="0"/>
                <a:sym typeface="Wingdings"/>
              </a:rPr>
              <a:t> menos juros e mais crédito para o bom pagador </a:t>
            </a:r>
          </a:p>
          <a:p>
            <a:pPr marL="342900" lvl="1" indent="-342900" algn="just">
              <a:lnSpc>
                <a:spcPct val="100000"/>
              </a:lnSpc>
              <a:spcBef>
                <a:spcPts val="1000"/>
              </a:spcBef>
              <a:buFont typeface="Arial" panose="020B0604020202020204" pitchFamily="34" charset="0"/>
              <a:buChar char="•"/>
            </a:pPr>
            <a:r>
              <a:rPr lang="pt-BR" sz="1800" dirty="0" smtClean="0">
                <a:latin typeface="Times" charset="0"/>
                <a:ea typeface="Times" charset="0"/>
                <a:cs typeface="Times" charset="0"/>
              </a:rPr>
              <a:t>Este fato é potencializado pela maior disposição em emprestar </a:t>
            </a:r>
            <a:r>
              <a:rPr lang="pt-BR" sz="1800" dirty="0" err="1" smtClean="0">
                <a:latin typeface="Times" charset="0"/>
                <a:ea typeface="Times" charset="0"/>
                <a:cs typeface="Times" charset="0"/>
              </a:rPr>
              <a:t>p</a:t>
            </a:r>
            <a:r>
              <a:rPr lang="pt-BR" sz="1800" dirty="0" smtClean="0">
                <a:latin typeface="Times" charset="0"/>
                <a:ea typeface="Times" charset="0"/>
                <a:cs typeface="Times" charset="0"/>
              </a:rPr>
              <a:t>/ os bons pagadores </a:t>
            </a:r>
            <a:r>
              <a:rPr lang="pt-BR" sz="1800" dirty="0" smtClean="0">
                <a:latin typeface="Times" charset="0"/>
                <a:ea typeface="Times" charset="0"/>
                <a:cs typeface="Times" charset="0"/>
                <a:sym typeface="Wingdings"/>
              </a:rPr>
              <a:t> </a:t>
            </a:r>
            <a:r>
              <a:rPr lang="pt-BR" sz="1800" dirty="0" smtClean="0">
                <a:latin typeface="Times" charset="0"/>
                <a:ea typeface="Times" charset="0"/>
                <a:cs typeface="Times" charset="0"/>
              </a:rPr>
              <a:t>intensifica </a:t>
            </a:r>
            <a:r>
              <a:rPr lang="pt-BR" sz="1800" dirty="0">
                <a:latin typeface="Times" charset="0"/>
                <a:ea typeface="Times" charset="0"/>
                <a:cs typeface="Times" charset="0"/>
              </a:rPr>
              <a:t>a concorrência </a:t>
            </a:r>
            <a:endParaRPr lang="pt-BR" sz="1800" dirty="0" smtClean="0">
              <a:latin typeface="Times" charset="0"/>
              <a:ea typeface="Times" charset="0"/>
              <a:cs typeface="Times" charset="0"/>
            </a:endParaRPr>
          </a:p>
          <a:p>
            <a:pPr marL="342900" lvl="1" indent="-342900" algn="just">
              <a:lnSpc>
                <a:spcPct val="100000"/>
              </a:lnSpc>
              <a:spcBef>
                <a:spcPts val="1000"/>
              </a:spcBef>
              <a:buFont typeface="Arial" panose="020B0604020202020204" pitchFamily="34" charset="0"/>
              <a:buChar char="•"/>
            </a:pPr>
            <a:r>
              <a:rPr lang="pt-BR" sz="1800" dirty="0" smtClean="0">
                <a:latin typeface="Times" charset="0"/>
                <a:ea typeface="Times" charset="0"/>
                <a:cs typeface="Times" charset="0"/>
                <a:sym typeface="Wingdings"/>
              </a:rPr>
              <a:t>Com a preocupação com a sua Nota, CF deve: ficar menos inadimplente e evitar </a:t>
            </a:r>
            <a:r>
              <a:rPr lang="pt-BR" sz="1800" dirty="0" err="1" smtClean="0">
                <a:latin typeface="Times" charset="0"/>
                <a:ea typeface="Times" charset="0"/>
                <a:cs typeface="Times" charset="0"/>
                <a:sym typeface="Wingdings"/>
              </a:rPr>
              <a:t>sobre-endividamento</a:t>
            </a:r>
            <a:endParaRPr lang="pt-BR" sz="1800" dirty="0" smtClean="0">
              <a:latin typeface="Times" charset="0"/>
              <a:ea typeface="Times" charset="0"/>
              <a:cs typeface="Times" charset="0"/>
              <a:sym typeface="Wingdings"/>
            </a:endParaRPr>
          </a:p>
          <a:p>
            <a:pPr marL="342900" lvl="1" indent="-342900" algn="just">
              <a:lnSpc>
                <a:spcPct val="100000"/>
              </a:lnSpc>
              <a:spcBef>
                <a:spcPts val="1000"/>
              </a:spcBef>
              <a:buFont typeface="Arial" panose="020B0604020202020204" pitchFamily="34" charset="0"/>
              <a:buChar char="•"/>
            </a:pPr>
            <a:r>
              <a:rPr lang="pt-BR" sz="1800" dirty="0" smtClean="0">
                <a:latin typeface="Times" charset="0"/>
                <a:ea typeface="Times" charset="0"/>
                <a:cs typeface="Times" charset="0"/>
                <a:sym typeface="Wingdings"/>
              </a:rPr>
              <a:t>Traz inclusão daqueles que estão fora do mercado de crédito (inclusão!)</a:t>
            </a:r>
            <a:endParaRPr lang="pt-BR" sz="1800" dirty="0" smtClean="0">
              <a:latin typeface="Times" charset="0"/>
              <a:ea typeface="Times" charset="0"/>
              <a:cs typeface="Times" charset="0"/>
            </a:endParaRPr>
          </a:p>
          <a:p>
            <a:pPr marL="342900" indent="-342900" algn="just">
              <a:lnSpc>
                <a:spcPct val="100000"/>
              </a:lnSpc>
              <a:buFont typeface="Arial" panose="020B0604020202020204" pitchFamily="34" charset="0"/>
              <a:buChar char="•"/>
            </a:pPr>
            <a:endParaRPr lang="pt-BR" sz="1800" dirty="0" smtClean="0">
              <a:latin typeface="Times" charset="0"/>
              <a:ea typeface="Times" charset="0"/>
              <a:cs typeface="Times" charset="0"/>
            </a:endParaRPr>
          </a:p>
        </p:txBody>
      </p:sp>
      <p:sp>
        <p:nvSpPr>
          <p:cNvPr id="10" name="Rectangle 9"/>
          <p:cNvSpPr/>
          <p:nvPr/>
        </p:nvSpPr>
        <p:spPr>
          <a:xfrm>
            <a:off x="0" y="82804"/>
            <a:ext cx="12191999" cy="430887"/>
          </a:xfrm>
          <a:prstGeom prst="rect">
            <a:avLst/>
          </a:prstGeom>
          <a:solidFill>
            <a:schemeClr val="accent6">
              <a:lumMod val="20000"/>
              <a:lumOff val="80000"/>
            </a:schemeClr>
          </a:solidFill>
        </p:spPr>
        <p:txBody>
          <a:bodyPr wrap="square">
            <a:spAutoFit/>
          </a:bodyPr>
          <a:lstStyle/>
          <a:p>
            <a:pPr algn="ctr"/>
            <a:r>
              <a:rPr lang="pt-BR" sz="2200" b="1" u="sng" dirty="0" smtClean="0">
                <a:solidFill>
                  <a:srgbClr val="FF0000"/>
                </a:solidFill>
                <a:latin typeface="Times New Roman" charset="0"/>
                <a:ea typeface="Times New Roman" charset="0"/>
                <a:cs typeface="Times New Roman" charset="0"/>
              </a:rPr>
              <a:t>Cadastro positivo</a:t>
            </a:r>
            <a:r>
              <a:rPr lang="pt-BR" sz="2200" b="1" dirty="0" smtClean="0">
                <a:latin typeface="Times New Roman" charset="0"/>
                <a:ea typeface="Times New Roman" charset="0"/>
                <a:cs typeface="Times New Roman" charset="0"/>
              </a:rPr>
              <a:t>: </a:t>
            </a:r>
            <a:r>
              <a:rPr lang="pt-BR" sz="2200" b="1" dirty="0">
                <a:latin typeface="Times New Roman" charset="0"/>
                <a:ea typeface="Times New Roman" charset="0"/>
                <a:cs typeface="Times New Roman" charset="0"/>
              </a:rPr>
              <a:t>Sistema atual é ruim, protege pouco o consumidor e não estimula a </a:t>
            </a:r>
            <a:r>
              <a:rPr lang="pt-BR" sz="2200" b="1" dirty="0" smtClean="0">
                <a:latin typeface="Times New Roman" charset="0"/>
                <a:ea typeface="Times New Roman" charset="0"/>
                <a:cs typeface="Times New Roman" charset="0"/>
              </a:rPr>
              <a:t>concorrência</a:t>
            </a:r>
            <a:endParaRPr lang="en-US" sz="2200" b="1" dirty="0"/>
          </a:p>
        </p:txBody>
      </p:sp>
      <p:sp>
        <p:nvSpPr>
          <p:cNvPr id="11" name="Slide Number Placeholder 3"/>
          <p:cNvSpPr>
            <a:spLocks noGrp="1"/>
          </p:cNvSpPr>
          <p:nvPr>
            <p:ph type="sldNum" sz="quarter" idx="12"/>
          </p:nvPr>
        </p:nvSpPr>
        <p:spPr>
          <a:xfrm>
            <a:off x="8610600" y="6356350"/>
            <a:ext cx="2743200" cy="365125"/>
          </a:xfrm>
        </p:spPr>
        <p:txBody>
          <a:bodyPr/>
          <a:lstStyle/>
          <a:p>
            <a:r>
              <a:rPr lang="en-US" b="1" dirty="0" smtClean="0">
                <a:solidFill>
                  <a:schemeClr val="tx1"/>
                </a:solidFill>
              </a:rPr>
              <a:t>24</a:t>
            </a:r>
            <a:endParaRPr lang="en-US" b="1" dirty="0">
              <a:solidFill>
                <a:schemeClr val="tx1"/>
              </a:solidFill>
            </a:endParaRPr>
          </a:p>
        </p:txBody>
      </p:sp>
    </p:spTree>
    <p:extLst>
      <p:ext uri="{BB962C8B-B14F-4D97-AF65-F5344CB8AC3E}">
        <p14:creationId xmlns:p14="http://schemas.microsoft.com/office/powerpoint/2010/main" val="53111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linds(horizont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linds(horizont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blinds(horizontal)">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blinds(horizontal)">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blinds(horizontal)">
                                      <p:cBhvr>
                                        <p:cTn id="57" dur="5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blinds(horizontal)">
                                      <p:cBhvr>
                                        <p:cTn id="62"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04"/>
            <a:ext cx="11918022" cy="850855"/>
          </a:xfrm>
        </p:spPr>
        <p:txBody>
          <a:bodyPr>
            <a:noAutofit/>
          </a:bodyPr>
          <a:lstStyle/>
          <a:p>
            <a:pPr algn="ctr"/>
            <a:r>
              <a:rPr lang="pt-BR" sz="3200" dirty="0" smtClean="0">
                <a:latin typeface="Times New Roman" charset="0"/>
                <a:ea typeface="Times New Roman" charset="0"/>
                <a:cs typeface="Times New Roman" charset="0"/>
              </a:rPr>
              <a:t>Cadastro Positivo: uma agenda para diminuir os juros do </a:t>
            </a:r>
            <a:r>
              <a:rPr lang="pt-BR" sz="3200" smtClean="0">
                <a:latin typeface="Times New Roman" charset="0"/>
                <a:ea typeface="Times New Roman" charset="0"/>
                <a:cs typeface="Times New Roman" charset="0"/>
              </a:rPr>
              <a:t>bom pagador</a:t>
            </a:r>
            <a:endParaRPr lang="pt-BR" sz="32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38</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ço Reservado para Conteúdo 2"/>
          <p:cNvSpPr txBox="1">
            <a:spLocks/>
          </p:cNvSpPr>
          <p:nvPr/>
        </p:nvSpPr>
        <p:spPr>
          <a:xfrm>
            <a:off x="838200" y="846100"/>
            <a:ext cx="10515599" cy="686168"/>
          </a:xfrm>
          <a:prstGeom prst="rect">
            <a:avLst/>
          </a:prstGeom>
        </p:spPr>
        <p:txBody>
          <a:bodyPr/>
          <a:lstStyle/>
          <a:p>
            <a:pPr algn="ctr" defTabSz="457200" fontAlgn="base">
              <a:spcBef>
                <a:spcPct val="20000"/>
              </a:spcBef>
              <a:spcAft>
                <a:spcPct val="0"/>
              </a:spcAft>
              <a:defRPr/>
            </a:pPr>
            <a:r>
              <a:rPr lang="pt-BR" sz="3200" b="1" u="sng" dirty="0" smtClean="0">
                <a:latin typeface="Times New Roman" charset="0"/>
                <a:ea typeface="Times New Roman" charset="0"/>
                <a:cs typeface="Times New Roman" charset="0"/>
              </a:rPr>
              <a:t>Cadastro Positivo Atual </a:t>
            </a:r>
            <a:r>
              <a:rPr lang="pt-BR" sz="3200" b="1" u="sng" dirty="0" smtClean="0">
                <a:latin typeface="Times New Roman" charset="0"/>
                <a:ea typeface="Times New Roman" charset="0"/>
                <a:cs typeface="Times New Roman" charset="0"/>
              </a:rPr>
              <a:t>+ </a:t>
            </a:r>
            <a:r>
              <a:rPr lang="pt-BR" sz="3200" b="1" u="sng" smtClean="0">
                <a:latin typeface="Times New Roman" charset="0"/>
                <a:ea typeface="Times New Roman" charset="0"/>
                <a:cs typeface="Times New Roman" charset="0"/>
              </a:rPr>
              <a:t>Cadastro Negativo (</a:t>
            </a:r>
            <a:r>
              <a:rPr lang="pt-BR" sz="3200" b="1" u="sng" dirty="0" err="1" smtClean="0">
                <a:latin typeface="Times New Roman" charset="0"/>
                <a:ea typeface="Times New Roman" charset="0"/>
                <a:cs typeface="Times New Roman" charset="0"/>
              </a:rPr>
              <a:t>opt</a:t>
            </a:r>
            <a:r>
              <a:rPr lang="pt-BR" sz="3200" b="1" u="sng" dirty="0" smtClean="0">
                <a:latin typeface="Times New Roman" charset="0"/>
                <a:ea typeface="Times New Roman" charset="0"/>
                <a:cs typeface="Times New Roman" charset="0"/>
              </a:rPr>
              <a:t> </a:t>
            </a:r>
            <a:r>
              <a:rPr lang="pt-BR" sz="3200" b="1" u="sng" dirty="0" smtClean="0">
                <a:latin typeface="Times New Roman" charset="0"/>
                <a:ea typeface="Times New Roman" charset="0"/>
                <a:cs typeface="Times New Roman" charset="0"/>
              </a:rPr>
              <a:t>in)</a:t>
            </a:r>
            <a:endParaRPr lang="pt-BR" sz="3200" b="1" u="sng" dirty="0">
              <a:latin typeface="Times New Roman" charset="0"/>
              <a:ea typeface="Times New Roman" charset="0"/>
              <a:cs typeface="Times New Roman" charset="0"/>
            </a:endParaRPr>
          </a:p>
        </p:txBody>
      </p:sp>
      <p:cxnSp>
        <p:nvCxnSpPr>
          <p:cNvPr id="15" name="Conector de seta reta 17"/>
          <p:cNvCxnSpPr/>
          <p:nvPr/>
        </p:nvCxnSpPr>
        <p:spPr>
          <a:xfrm>
            <a:off x="1617546" y="3445724"/>
            <a:ext cx="3376071" cy="96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CaixaDeTexto 18"/>
          <p:cNvSpPr txBox="1"/>
          <p:nvPr/>
        </p:nvSpPr>
        <p:spPr>
          <a:xfrm>
            <a:off x="5078482" y="3183338"/>
            <a:ext cx="1335533" cy="523220"/>
          </a:xfrm>
          <a:prstGeom prst="rect">
            <a:avLst/>
          </a:prstGeom>
          <a:solidFill>
            <a:schemeClr val="accent4">
              <a:lumMod val="40000"/>
              <a:lumOff val="60000"/>
            </a:schemeClr>
          </a:solidFill>
        </p:spPr>
        <p:txBody>
          <a:bodyPr wrap="square" rtlCol="0">
            <a:spAutoFit/>
          </a:bodyPr>
          <a:lstStyle/>
          <a:p>
            <a:pPr algn="ctr"/>
            <a:r>
              <a:rPr lang="pt-BR" sz="2800" smtClean="0"/>
              <a:t>Birôs</a:t>
            </a:r>
            <a:endParaRPr lang="pt-BR" sz="2800" dirty="0"/>
          </a:p>
        </p:txBody>
      </p:sp>
      <p:sp>
        <p:nvSpPr>
          <p:cNvPr id="17" name="CaixaDeTexto 22"/>
          <p:cNvSpPr txBox="1"/>
          <p:nvPr/>
        </p:nvSpPr>
        <p:spPr>
          <a:xfrm>
            <a:off x="1918716" y="1906254"/>
            <a:ext cx="2799243" cy="1200329"/>
          </a:xfrm>
          <a:prstGeom prst="rect">
            <a:avLst/>
          </a:prstGeom>
          <a:solidFill>
            <a:schemeClr val="accent2">
              <a:lumMod val="20000"/>
              <a:lumOff val="80000"/>
            </a:schemeClr>
          </a:solidFill>
        </p:spPr>
        <p:txBody>
          <a:bodyPr wrap="square" rtlCol="0">
            <a:spAutoFit/>
          </a:bodyPr>
          <a:lstStyle/>
          <a:p>
            <a:pPr algn="ctr"/>
            <a:r>
              <a:rPr lang="pt-BR" sz="2400" b="1" u="sng" dirty="0"/>
              <a:t>Dados</a:t>
            </a:r>
            <a:r>
              <a:rPr lang="pt-BR" sz="2400" dirty="0"/>
              <a:t> </a:t>
            </a:r>
            <a:r>
              <a:rPr lang="pt-BR" sz="2400" dirty="0" smtClean="0"/>
              <a:t>negativos: compartilhamento </a:t>
            </a:r>
            <a:r>
              <a:rPr lang="pt-BR" sz="2400" b="1" dirty="0"/>
              <a:t>sem </a:t>
            </a:r>
            <a:r>
              <a:rPr lang="pt-BR" sz="2400" b="1" dirty="0" smtClean="0"/>
              <a:t>consentimento</a:t>
            </a:r>
            <a:endParaRPr lang="pt-BR" sz="2400" dirty="0"/>
          </a:p>
        </p:txBody>
      </p:sp>
      <p:sp>
        <p:nvSpPr>
          <p:cNvPr id="18" name="CaixaDeTexto 23"/>
          <p:cNvSpPr txBox="1"/>
          <p:nvPr/>
        </p:nvSpPr>
        <p:spPr>
          <a:xfrm>
            <a:off x="1872594" y="3573016"/>
            <a:ext cx="2501544" cy="1200329"/>
          </a:xfrm>
          <a:prstGeom prst="rect">
            <a:avLst/>
          </a:prstGeom>
          <a:solidFill>
            <a:srgbClr val="FFFF00"/>
          </a:solidFill>
        </p:spPr>
        <p:txBody>
          <a:bodyPr wrap="square" rtlCol="0">
            <a:spAutoFit/>
          </a:bodyPr>
          <a:lstStyle/>
          <a:p>
            <a:pPr algn="ctr"/>
            <a:r>
              <a:rPr lang="pt-BR" sz="2400" b="1" u="sng" dirty="0"/>
              <a:t>Dados</a:t>
            </a:r>
            <a:r>
              <a:rPr lang="pt-BR" sz="2400" dirty="0"/>
              <a:t> </a:t>
            </a:r>
            <a:r>
              <a:rPr lang="pt-BR" sz="2400" dirty="0" smtClean="0"/>
              <a:t>positivos: </a:t>
            </a:r>
          </a:p>
          <a:p>
            <a:pPr algn="ctr"/>
            <a:r>
              <a:rPr lang="pt-BR" sz="2400" dirty="0" smtClean="0"/>
              <a:t>o </a:t>
            </a:r>
            <a:r>
              <a:rPr lang="pt-BR" sz="2400" dirty="0"/>
              <a:t>cidadão </a:t>
            </a:r>
            <a:r>
              <a:rPr lang="pt-BR" sz="2400" b="1" u="sng" dirty="0" smtClean="0">
                <a:solidFill>
                  <a:srgbClr val="FF0000"/>
                </a:solidFill>
              </a:rPr>
              <a:t>precisa autorizar</a:t>
            </a:r>
            <a:r>
              <a:rPr lang="pt-BR" sz="2400" dirty="0" smtClean="0"/>
              <a:t> </a:t>
            </a:r>
            <a:r>
              <a:rPr lang="pt-BR" sz="2400" dirty="0"/>
              <a:t>o </a:t>
            </a:r>
            <a:r>
              <a:rPr lang="pt-BR" sz="2400" dirty="0" smtClean="0"/>
              <a:t>envio</a:t>
            </a:r>
            <a:endParaRPr lang="pt-BR" sz="2400" dirty="0"/>
          </a:p>
        </p:txBody>
      </p:sp>
      <p:cxnSp>
        <p:nvCxnSpPr>
          <p:cNvPr id="19" name="Conector de seta reta 24"/>
          <p:cNvCxnSpPr/>
          <p:nvPr/>
        </p:nvCxnSpPr>
        <p:spPr>
          <a:xfrm flipV="1">
            <a:off x="6612507" y="3444948"/>
            <a:ext cx="3464511" cy="2936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CaixaDeTexto 36"/>
          <p:cNvSpPr txBox="1"/>
          <p:nvPr/>
        </p:nvSpPr>
        <p:spPr>
          <a:xfrm>
            <a:off x="10164587" y="2670235"/>
            <a:ext cx="1778469" cy="1569660"/>
          </a:xfrm>
          <a:prstGeom prst="rect">
            <a:avLst/>
          </a:prstGeom>
          <a:solidFill>
            <a:schemeClr val="accent4">
              <a:lumMod val="40000"/>
              <a:lumOff val="60000"/>
            </a:schemeClr>
          </a:solidFill>
        </p:spPr>
        <p:txBody>
          <a:bodyPr wrap="square" rtlCol="0">
            <a:spAutoFit/>
          </a:bodyPr>
          <a:lstStyle/>
          <a:p>
            <a:pPr algn="ctr"/>
            <a:r>
              <a:rPr lang="pt-BR" sz="2400" dirty="0"/>
              <a:t>Lojistas, </a:t>
            </a:r>
            <a:r>
              <a:rPr lang="pt-BR" sz="2400" dirty="0" err="1"/>
              <a:t>Fintechs</a:t>
            </a:r>
            <a:r>
              <a:rPr lang="pt-BR" sz="2400" dirty="0"/>
              <a:t> e Instituições financeiras</a:t>
            </a:r>
          </a:p>
        </p:txBody>
      </p:sp>
      <p:sp>
        <p:nvSpPr>
          <p:cNvPr id="21" name="CaixaDeTexto 27"/>
          <p:cNvSpPr txBox="1"/>
          <p:nvPr/>
        </p:nvSpPr>
        <p:spPr>
          <a:xfrm>
            <a:off x="6612508" y="1494619"/>
            <a:ext cx="3081756" cy="707886"/>
          </a:xfrm>
          <a:prstGeom prst="rect">
            <a:avLst/>
          </a:prstGeom>
          <a:solidFill>
            <a:schemeClr val="accent2">
              <a:lumMod val="20000"/>
              <a:lumOff val="80000"/>
            </a:schemeClr>
          </a:solidFill>
        </p:spPr>
        <p:txBody>
          <a:bodyPr wrap="square" rtlCol="0">
            <a:spAutoFit/>
          </a:bodyPr>
          <a:lstStyle/>
          <a:p>
            <a:pPr algn="ctr"/>
            <a:r>
              <a:rPr lang="pt-BR" sz="2000" dirty="0" smtClean="0"/>
              <a:t>Não tem Nota </a:t>
            </a:r>
            <a:r>
              <a:rPr lang="pt-BR" sz="2000" dirty="0"/>
              <a:t>de </a:t>
            </a:r>
            <a:r>
              <a:rPr lang="pt-BR" sz="2000" dirty="0" smtClean="0"/>
              <a:t>crédito para os dados negativos</a:t>
            </a:r>
          </a:p>
        </p:txBody>
      </p:sp>
      <p:cxnSp>
        <p:nvCxnSpPr>
          <p:cNvPr id="23" name="Straight Arrow Connector 7"/>
          <p:cNvCxnSpPr/>
          <p:nvPr/>
        </p:nvCxnSpPr>
        <p:spPr>
          <a:xfrm>
            <a:off x="5735960" y="3904563"/>
            <a:ext cx="0" cy="1468653"/>
          </a:xfrm>
          <a:prstGeom prst="straightConnector1">
            <a:avLst/>
          </a:prstGeom>
          <a:ln w="3810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4" name="TextBox 8"/>
          <p:cNvSpPr txBox="1"/>
          <p:nvPr/>
        </p:nvSpPr>
        <p:spPr>
          <a:xfrm>
            <a:off x="3790126" y="5511200"/>
            <a:ext cx="3912243" cy="461665"/>
          </a:xfrm>
          <a:prstGeom prst="rect">
            <a:avLst/>
          </a:prstGeom>
          <a:solidFill>
            <a:srgbClr val="FFFF00"/>
          </a:solidFill>
        </p:spPr>
        <p:txBody>
          <a:bodyPr wrap="square" rtlCol="0">
            <a:spAutoFit/>
          </a:bodyPr>
          <a:lstStyle/>
          <a:p>
            <a:pPr algn="ctr"/>
            <a:r>
              <a:rPr lang="pt-BR" sz="2400" b="1" u="sng" dirty="0"/>
              <a:t>Auto-regulação</a:t>
            </a:r>
            <a:r>
              <a:rPr lang="pt-BR" sz="2400" dirty="0"/>
              <a:t> dos birôs</a:t>
            </a:r>
          </a:p>
        </p:txBody>
      </p:sp>
      <p:sp>
        <p:nvSpPr>
          <p:cNvPr id="34" name="CaixaDeTexto 27"/>
          <p:cNvSpPr txBox="1"/>
          <p:nvPr/>
        </p:nvSpPr>
        <p:spPr>
          <a:xfrm>
            <a:off x="6612507" y="2300229"/>
            <a:ext cx="3081756" cy="830997"/>
          </a:xfrm>
          <a:prstGeom prst="rect">
            <a:avLst/>
          </a:prstGeom>
          <a:solidFill>
            <a:srgbClr val="FFFF00"/>
          </a:solidFill>
        </p:spPr>
        <p:txBody>
          <a:bodyPr wrap="square" rtlCol="0">
            <a:spAutoFit/>
          </a:bodyPr>
          <a:lstStyle/>
          <a:p>
            <a:pPr algn="ctr"/>
            <a:r>
              <a:rPr lang="pt-BR" sz="2400" b="1" u="sng" dirty="0" smtClean="0"/>
              <a:t>Histórico</a:t>
            </a:r>
            <a:r>
              <a:rPr lang="pt-BR" sz="2400" b="1" dirty="0" smtClean="0"/>
              <a:t> </a:t>
            </a:r>
            <a:r>
              <a:rPr lang="pt-BR" sz="2400" dirty="0" smtClean="0"/>
              <a:t>é repassado </a:t>
            </a:r>
            <a:r>
              <a:rPr lang="pt-BR" sz="2400" b="1" dirty="0" smtClean="0">
                <a:solidFill>
                  <a:srgbClr val="FF0000"/>
                </a:solidFill>
              </a:rPr>
              <a:t>SEM</a:t>
            </a:r>
            <a:r>
              <a:rPr lang="pt-BR" sz="2400" dirty="0" smtClean="0"/>
              <a:t> </a:t>
            </a:r>
            <a:r>
              <a:rPr lang="pt-BR" sz="2400" dirty="0"/>
              <a:t>autorização</a:t>
            </a:r>
          </a:p>
        </p:txBody>
      </p:sp>
      <p:sp>
        <p:nvSpPr>
          <p:cNvPr id="35" name="CaixaDeTexto 27"/>
          <p:cNvSpPr txBox="1"/>
          <p:nvPr/>
        </p:nvSpPr>
        <p:spPr>
          <a:xfrm>
            <a:off x="6612508" y="3685675"/>
            <a:ext cx="3081756" cy="1015663"/>
          </a:xfrm>
          <a:prstGeom prst="rect">
            <a:avLst/>
          </a:prstGeom>
          <a:solidFill>
            <a:schemeClr val="accent1">
              <a:lumMod val="20000"/>
              <a:lumOff val="80000"/>
            </a:schemeClr>
          </a:solidFill>
        </p:spPr>
        <p:txBody>
          <a:bodyPr wrap="square" rtlCol="0">
            <a:spAutoFit/>
          </a:bodyPr>
          <a:lstStyle/>
          <a:p>
            <a:pPr algn="ctr"/>
            <a:r>
              <a:rPr lang="pt-BR" sz="2000" dirty="0" smtClean="0"/>
              <a:t>Cadastro positivo</a:t>
            </a:r>
          </a:p>
          <a:p>
            <a:pPr algn="ctr"/>
            <a:r>
              <a:rPr lang="pt-BR" sz="2000" b="1" u="sng" dirty="0" smtClean="0"/>
              <a:t>Nota</a:t>
            </a:r>
            <a:r>
              <a:rPr lang="pt-BR" sz="2000" dirty="0" smtClean="0"/>
              <a:t> é repassada sem consentimento </a:t>
            </a:r>
            <a:endParaRPr lang="pt-BR" sz="2000" b="1" dirty="0" smtClean="0"/>
          </a:p>
        </p:txBody>
      </p:sp>
      <p:sp>
        <p:nvSpPr>
          <p:cNvPr id="38" name="Title 1"/>
          <p:cNvSpPr txBox="1">
            <a:spLocks/>
          </p:cNvSpPr>
          <p:nvPr/>
        </p:nvSpPr>
        <p:spPr>
          <a:xfrm>
            <a:off x="0" y="5504"/>
            <a:ext cx="12172665" cy="850855"/>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200" smtClean="0">
                <a:latin typeface="Times New Roman" charset="0"/>
                <a:ea typeface="Times New Roman" charset="0"/>
                <a:cs typeface="Times New Roman" charset="0"/>
              </a:rPr>
              <a:t>Cadastro Positivo: uma agenda para diminuir os juros médios no Brasil</a:t>
            </a:r>
            <a:endParaRPr lang="pt-BR" sz="3200" dirty="0">
              <a:latin typeface="Times New Roman" charset="0"/>
              <a:ea typeface="Times New Roman" charset="0"/>
              <a:cs typeface="Times New Roman" charset="0"/>
            </a:endParaRPr>
          </a:p>
        </p:txBody>
      </p:sp>
      <p:pic>
        <p:nvPicPr>
          <p:cNvPr id="39" name="Picture 38"/>
          <p:cNvPicPr>
            <a:picLocks noChangeAspect="1"/>
          </p:cNvPicPr>
          <p:nvPr/>
        </p:nvPicPr>
        <p:blipFill>
          <a:blip r:embed="rId2"/>
          <a:stretch>
            <a:fillRect/>
          </a:stretch>
        </p:blipFill>
        <p:spPr>
          <a:xfrm>
            <a:off x="10718157" y="6316371"/>
            <a:ext cx="1442736" cy="497495"/>
          </a:xfrm>
          <a:prstGeom prst="rect">
            <a:avLst/>
          </a:prstGeom>
        </p:spPr>
      </p:pic>
      <p:sp>
        <p:nvSpPr>
          <p:cNvPr id="25" name="CaixaDeTexto 16"/>
          <p:cNvSpPr txBox="1"/>
          <p:nvPr/>
        </p:nvSpPr>
        <p:spPr>
          <a:xfrm>
            <a:off x="6351" y="2951457"/>
            <a:ext cx="1655181" cy="954107"/>
          </a:xfrm>
          <a:prstGeom prst="rect">
            <a:avLst/>
          </a:prstGeom>
          <a:solidFill>
            <a:schemeClr val="accent4">
              <a:lumMod val="40000"/>
              <a:lumOff val="60000"/>
            </a:schemeClr>
          </a:solidFill>
        </p:spPr>
        <p:txBody>
          <a:bodyPr wrap="square" rtlCol="0">
            <a:spAutoFit/>
          </a:bodyPr>
          <a:lstStyle/>
          <a:p>
            <a:r>
              <a:rPr lang="pt-BR" sz="2000" dirty="0" smtClean="0"/>
              <a:t>Bancos</a:t>
            </a:r>
          </a:p>
          <a:p>
            <a:r>
              <a:rPr lang="pt-BR" sz="2000" dirty="0" smtClean="0"/>
              <a:t>Concedentes, </a:t>
            </a:r>
            <a:r>
              <a:rPr lang="pt-BR" sz="1600" dirty="0" smtClean="0"/>
              <a:t>Concessionárias </a:t>
            </a:r>
            <a:endParaRPr lang="pt-BR" sz="1600" dirty="0"/>
          </a:p>
        </p:txBody>
      </p:sp>
    </p:spTree>
    <p:extLst>
      <p:ext uri="{BB962C8B-B14F-4D97-AF65-F5344CB8AC3E}">
        <p14:creationId xmlns:p14="http://schemas.microsoft.com/office/powerpoint/2010/main" val="134342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ox(i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500"/>
                                        <p:tgtEl>
                                          <p:spTgt spid="19"/>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ox(in)">
                                      <p:cBhvr>
                                        <p:cTn id="36" dur="500"/>
                                        <p:tgtEl>
                                          <p:spTgt spid="23"/>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ox(in)">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ox(in)">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ox(in)">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ox(in)">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4" grpId="0" animBg="1"/>
      <p:bldP spid="34" grpId="0" animBg="1"/>
      <p:bldP spid="35"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04"/>
            <a:ext cx="11918022" cy="850855"/>
          </a:xfrm>
        </p:spPr>
        <p:txBody>
          <a:bodyPr>
            <a:noAutofit/>
          </a:bodyPr>
          <a:lstStyle/>
          <a:p>
            <a:pPr algn="ctr"/>
            <a:r>
              <a:rPr lang="pt-BR" sz="3200" dirty="0" smtClean="0">
                <a:latin typeface="Times New Roman" charset="0"/>
                <a:ea typeface="Times New Roman" charset="0"/>
                <a:cs typeface="Times New Roman" charset="0"/>
              </a:rPr>
              <a:t>Cadastro Positivo: uma agenda para diminuir os juros do </a:t>
            </a:r>
            <a:r>
              <a:rPr lang="pt-BR" sz="3200" smtClean="0">
                <a:latin typeface="Times New Roman" charset="0"/>
                <a:ea typeface="Times New Roman" charset="0"/>
                <a:cs typeface="Times New Roman" charset="0"/>
              </a:rPr>
              <a:t>bom pagador</a:t>
            </a:r>
            <a:endParaRPr lang="pt-BR" sz="32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39</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ço Reservado para Conteúdo 2"/>
          <p:cNvSpPr txBox="1">
            <a:spLocks/>
          </p:cNvSpPr>
          <p:nvPr/>
        </p:nvSpPr>
        <p:spPr>
          <a:xfrm>
            <a:off x="2371725" y="846100"/>
            <a:ext cx="7122331" cy="686168"/>
          </a:xfrm>
          <a:prstGeom prst="rect">
            <a:avLst/>
          </a:prstGeom>
        </p:spPr>
        <p:txBody>
          <a:bodyPr/>
          <a:lstStyle/>
          <a:p>
            <a:pPr algn="ctr" defTabSz="457200" fontAlgn="base">
              <a:spcBef>
                <a:spcPct val="20000"/>
              </a:spcBef>
              <a:spcAft>
                <a:spcPct val="0"/>
              </a:spcAft>
              <a:defRPr/>
            </a:pPr>
            <a:r>
              <a:rPr lang="pt-BR" sz="3200" b="1" u="sng" dirty="0" smtClean="0">
                <a:latin typeface="Times New Roman" charset="0"/>
                <a:ea typeface="Times New Roman" charset="0"/>
                <a:cs typeface="Times New Roman" charset="0"/>
              </a:rPr>
              <a:t>Com Cadastro Positivo </a:t>
            </a:r>
            <a:r>
              <a:rPr lang="pt-BR" sz="3200" b="1" u="sng" dirty="0" err="1" smtClean="0">
                <a:latin typeface="Times New Roman" charset="0"/>
                <a:ea typeface="Times New Roman" charset="0"/>
                <a:cs typeface="Times New Roman" charset="0"/>
              </a:rPr>
              <a:t>opt</a:t>
            </a:r>
            <a:r>
              <a:rPr lang="pt-BR" sz="3200" b="1" u="sng" dirty="0" smtClean="0">
                <a:latin typeface="Times New Roman" charset="0"/>
                <a:ea typeface="Times New Roman" charset="0"/>
                <a:cs typeface="Times New Roman" charset="0"/>
              </a:rPr>
              <a:t> out (PL441)</a:t>
            </a:r>
            <a:endParaRPr lang="pt-BR" sz="3200" b="1" u="sng" dirty="0">
              <a:latin typeface="Times New Roman" charset="0"/>
              <a:ea typeface="Times New Roman" charset="0"/>
              <a:cs typeface="Times New Roman" charset="0"/>
            </a:endParaRPr>
          </a:p>
        </p:txBody>
      </p:sp>
      <p:sp>
        <p:nvSpPr>
          <p:cNvPr id="14" name="CaixaDeTexto 16"/>
          <p:cNvSpPr txBox="1"/>
          <p:nvPr/>
        </p:nvSpPr>
        <p:spPr>
          <a:xfrm>
            <a:off x="6351" y="2951457"/>
            <a:ext cx="1655181" cy="954107"/>
          </a:xfrm>
          <a:prstGeom prst="rect">
            <a:avLst/>
          </a:prstGeom>
          <a:solidFill>
            <a:schemeClr val="accent4">
              <a:lumMod val="40000"/>
              <a:lumOff val="60000"/>
            </a:schemeClr>
          </a:solidFill>
        </p:spPr>
        <p:txBody>
          <a:bodyPr wrap="square" rtlCol="0">
            <a:spAutoFit/>
          </a:bodyPr>
          <a:lstStyle/>
          <a:p>
            <a:r>
              <a:rPr lang="pt-BR" sz="2000" dirty="0" smtClean="0"/>
              <a:t>Bancos</a:t>
            </a:r>
          </a:p>
          <a:p>
            <a:r>
              <a:rPr lang="pt-BR" sz="2000" dirty="0" smtClean="0"/>
              <a:t>Concedentes, </a:t>
            </a:r>
            <a:r>
              <a:rPr lang="pt-BR" sz="1600" dirty="0" smtClean="0"/>
              <a:t>Concessionárias </a:t>
            </a:r>
            <a:endParaRPr lang="pt-BR" sz="1600" dirty="0"/>
          </a:p>
        </p:txBody>
      </p:sp>
      <p:cxnSp>
        <p:nvCxnSpPr>
          <p:cNvPr id="15" name="Conector de seta reta 17"/>
          <p:cNvCxnSpPr/>
          <p:nvPr/>
        </p:nvCxnSpPr>
        <p:spPr>
          <a:xfrm>
            <a:off x="1617546" y="3445724"/>
            <a:ext cx="3376071" cy="96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CaixaDeTexto 18"/>
          <p:cNvSpPr txBox="1"/>
          <p:nvPr/>
        </p:nvSpPr>
        <p:spPr>
          <a:xfrm>
            <a:off x="5078482" y="3183338"/>
            <a:ext cx="1335533" cy="523220"/>
          </a:xfrm>
          <a:prstGeom prst="rect">
            <a:avLst/>
          </a:prstGeom>
          <a:solidFill>
            <a:schemeClr val="accent4">
              <a:lumMod val="40000"/>
              <a:lumOff val="60000"/>
            </a:schemeClr>
          </a:solidFill>
        </p:spPr>
        <p:txBody>
          <a:bodyPr wrap="square" rtlCol="0">
            <a:spAutoFit/>
          </a:bodyPr>
          <a:lstStyle/>
          <a:p>
            <a:pPr algn="ctr"/>
            <a:r>
              <a:rPr lang="pt-BR" sz="2800" smtClean="0"/>
              <a:t>Birôs</a:t>
            </a:r>
            <a:endParaRPr lang="pt-BR" sz="2800" dirty="0"/>
          </a:p>
        </p:txBody>
      </p:sp>
      <p:sp>
        <p:nvSpPr>
          <p:cNvPr id="17" name="CaixaDeTexto 22"/>
          <p:cNvSpPr txBox="1"/>
          <p:nvPr/>
        </p:nvSpPr>
        <p:spPr>
          <a:xfrm>
            <a:off x="1890140" y="1906254"/>
            <a:ext cx="2799243" cy="1200329"/>
          </a:xfrm>
          <a:prstGeom prst="rect">
            <a:avLst/>
          </a:prstGeom>
          <a:solidFill>
            <a:schemeClr val="accent2">
              <a:lumMod val="20000"/>
              <a:lumOff val="80000"/>
            </a:schemeClr>
          </a:solidFill>
        </p:spPr>
        <p:txBody>
          <a:bodyPr wrap="square" rtlCol="0">
            <a:spAutoFit/>
          </a:bodyPr>
          <a:lstStyle/>
          <a:p>
            <a:pPr algn="ctr"/>
            <a:r>
              <a:rPr lang="pt-BR" sz="2400" b="1" u="sng" dirty="0"/>
              <a:t>Dados</a:t>
            </a:r>
            <a:r>
              <a:rPr lang="pt-BR" sz="2400" dirty="0"/>
              <a:t> </a:t>
            </a:r>
            <a:r>
              <a:rPr lang="pt-BR" sz="2400" dirty="0" smtClean="0"/>
              <a:t>negativos: compartilhamento </a:t>
            </a:r>
            <a:r>
              <a:rPr lang="pt-BR" sz="2400" b="1" dirty="0"/>
              <a:t>sem </a:t>
            </a:r>
            <a:r>
              <a:rPr lang="pt-BR" sz="2400" b="1" dirty="0" smtClean="0"/>
              <a:t>consentimento</a:t>
            </a:r>
            <a:endParaRPr lang="pt-BR" sz="2400" dirty="0"/>
          </a:p>
        </p:txBody>
      </p:sp>
      <p:sp>
        <p:nvSpPr>
          <p:cNvPr id="18" name="CaixaDeTexto 23"/>
          <p:cNvSpPr txBox="1"/>
          <p:nvPr/>
        </p:nvSpPr>
        <p:spPr>
          <a:xfrm>
            <a:off x="1830530" y="3585091"/>
            <a:ext cx="2799243" cy="2308324"/>
          </a:xfrm>
          <a:prstGeom prst="rect">
            <a:avLst/>
          </a:prstGeom>
          <a:solidFill>
            <a:srgbClr val="FFFF00"/>
          </a:solidFill>
        </p:spPr>
        <p:txBody>
          <a:bodyPr wrap="square" rtlCol="0">
            <a:spAutoFit/>
          </a:bodyPr>
          <a:lstStyle/>
          <a:p>
            <a:pPr algn="ctr"/>
            <a:r>
              <a:rPr lang="pt-BR" sz="2400" b="1" u="sng" dirty="0"/>
              <a:t>Dados</a:t>
            </a:r>
            <a:r>
              <a:rPr lang="pt-BR" sz="2400" dirty="0"/>
              <a:t> </a:t>
            </a:r>
            <a:r>
              <a:rPr lang="pt-BR" sz="2400" dirty="0" smtClean="0"/>
              <a:t>positivos: </a:t>
            </a:r>
          </a:p>
          <a:p>
            <a:pPr algn="ctr"/>
            <a:r>
              <a:rPr lang="pt-BR" sz="2400" dirty="0" smtClean="0"/>
              <a:t>o </a:t>
            </a:r>
            <a:r>
              <a:rPr lang="pt-BR" sz="2400" dirty="0"/>
              <a:t>cidadão </a:t>
            </a:r>
            <a:r>
              <a:rPr lang="pt-BR" sz="2400" b="1" u="sng" dirty="0" smtClean="0">
                <a:solidFill>
                  <a:srgbClr val="FF0000"/>
                </a:solidFill>
              </a:rPr>
              <a:t>automaticamente</a:t>
            </a:r>
            <a:r>
              <a:rPr lang="pt-BR" sz="2400" dirty="0" smtClean="0"/>
              <a:t> autoriza </a:t>
            </a:r>
            <a:r>
              <a:rPr lang="pt-BR" sz="2400" dirty="0"/>
              <a:t>o </a:t>
            </a:r>
            <a:r>
              <a:rPr lang="pt-BR" sz="2400" dirty="0" smtClean="0"/>
              <a:t>envio, </a:t>
            </a:r>
            <a:r>
              <a:rPr lang="pt-BR" sz="2400" b="1" u="sng" dirty="0" smtClean="0">
                <a:solidFill>
                  <a:srgbClr val="FF0000"/>
                </a:solidFill>
              </a:rPr>
              <a:t>mas ele pode pedir para ser excluído</a:t>
            </a:r>
            <a:endParaRPr lang="pt-BR" sz="2400" b="1" u="sng" dirty="0">
              <a:solidFill>
                <a:srgbClr val="FF0000"/>
              </a:solidFill>
            </a:endParaRPr>
          </a:p>
        </p:txBody>
      </p:sp>
      <p:cxnSp>
        <p:nvCxnSpPr>
          <p:cNvPr id="19" name="Conector de seta reta 24"/>
          <p:cNvCxnSpPr/>
          <p:nvPr/>
        </p:nvCxnSpPr>
        <p:spPr>
          <a:xfrm flipV="1">
            <a:off x="6612507" y="3444948"/>
            <a:ext cx="3464511" cy="2936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CaixaDeTexto 36"/>
          <p:cNvSpPr txBox="1"/>
          <p:nvPr/>
        </p:nvSpPr>
        <p:spPr>
          <a:xfrm>
            <a:off x="10164587" y="2670235"/>
            <a:ext cx="1778469" cy="1569660"/>
          </a:xfrm>
          <a:prstGeom prst="rect">
            <a:avLst/>
          </a:prstGeom>
          <a:solidFill>
            <a:schemeClr val="accent4">
              <a:lumMod val="40000"/>
              <a:lumOff val="60000"/>
            </a:schemeClr>
          </a:solidFill>
        </p:spPr>
        <p:txBody>
          <a:bodyPr wrap="square" rtlCol="0">
            <a:spAutoFit/>
          </a:bodyPr>
          <a:lstStyle/>
          <a:p>
            <a:pPr algn="ctr"/>
            <a:r>
              <a:rPr lang="pt-BR" sz="2400" dirty="0"/>
              <a:t>Lojistas, </a:t>
            </a:r>
            <a:r>
              <a:rPr lang="pt-BR" sz="2400" dirty="0" err="1"/>
              <a:t>Fintechs</a:t>
            </a:r>
            <a:r>
              <a:rPr lang="pt-BR" sz="2400" dirty="0"/>
              <a:t> e Instituições financeiras</a:t>
            </a:r>
          </a:p>
        </p:txBody>
      </p:sp>
      <p:sp>
        <p:nvSpPr>
          <p:cNvPr id="21" name="CaixaDeTexto 27"/>
          <p:cNvSpPr txBox="1"/>
          <p:nvPr/>
        </p:nvSpPr>
        <p:spPr>
          <a:xfrm>
            <a:off x="6612508" y="1494619"/>
            <a:ext cx="3081756" cy="707886"/>
          </a:xfrm>
          <a:prstGeom prst="rect">
            <a:avLst/>
          </a:prstGeom>
          <a:solidFill>
            <a:schemeClr val="accent2">
              <a:lumMod val="20000"/>
              <a:lumOff val="80000"/>
            </a:schemeClr>
          </a:solidFill>
        </p:spPr>
        <p:txBody>
          <a:bodyPr wrap="square" rtlCol="0">
            <a:spAutoFit/>
          </a:bodyPr>
          <a:lstStyle/>
          <a:p>
            <a:pPr algn="ctr"/>
            <a:r>
              <a:rPr lang="pt-BR" sz="2000" dirty="0" smtClean="0"/>
              <a:t>Não tem Nota </a:t>
            </a:r>
            <a:r>
              <a:rPr lang="pt-BR" sz="2000" dirty="0"/>
              <a:t>de </a:t>
            </a:r>
            <a:r>
              <a:rPr lang="pt-BR" sz="2000" dirty="0" smtClean="0"/>
              <a:t>crédito para os dados negativos</a:t>
            </a:r>
          </a:p>
        </p:txBody>
      </p:sp>
      <p:cxnSp>
        <p:nvCxnSpPr>
          <p:cNvPr id="23" name="Straight Arrow Connector 7"/>
          <p:cNvCxnSpPr/>
          <p:nvPr/>
        </p:nvCxnSpPr>
        <p:spPr>
          <a:xfrm>
            <a:off x="5735960" y="3904563"/>
            <a:ext cx="0" cy="1468653"/>
          </a:xfrm>
          <a:prstGeom prst="straightConnector1">
            <a:avLst/>
          </a:prstGeom>
          <a:ln w="3810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4" name="TextBox 8"/>
          <p:cNvSpPr txBox="1"/>
          <p:nvPr/>
        </p:nvSpPr>
        <p:spPr>
          <a:xfrm>
            <a:off x="4359552" y="5575576"/>
            <a:ext cx="2790184" cy="1200329"/>
          </a:xfrm>
          <a:prstGeom prst="rect">
            <a:avLst/>
          </a:prstGeom>
          <a:solidFill>
            <a:srgbClr val="FFFF00"/>
          </a:solidFill>
        </p:spPr>
        <p:txBody>
          <a:bodyPr wrap="square" rtlCol="0">
            <a:spAutoFit/>
          </a:bodyPr>
          <a:lstStyle/>
          <a:p>
            <a:pPr algn="ctr"/>
            <a:r>
              <a:rPr lang="pt-BR" sz="2400" dirty="0" smtClean="0">
                <a:latin typeface="Times New Roman" charset="0"/>
                <a:ea typeface="Times New Roman" charset="0"/>
                <a:cs typeface="Times New Roman" charset="0"/>
              </a:rPr>
              <a:t>Birôs necessitam de </a:t>
            </a:r>
            <a:r>
              <a:rPr lang="pt-BR" sz="2400" b="1" u="sng" dirty="0" smtClean="0">
                <a:latin typeface="Times New Roman" charset="0"/>
                <a:ea typeface="Times New Roman" charset="0"/>
                <a:cs typeface="Times New Roman" charset="0"/>
              </a:rPr>
              <a:t>autorização do Banco Central</a:t>
            </a:r>
            <a:endParaRPr lang="pt-BR" sz="2400" b="1" u="sng" dirty="0">
              <a:latin typeface="Times New Roman" charset="0"/>
              <a:ea typeface="Times New Roman" charset="0"/>
              <a:cs typeface="Times New Roman" charset="0"/>
            </a:endParaRPr>
          </a:p>
        </p:txBody>
      </p:sp>
      <p:sp>
        <p:nvSpPr>
          <p:cNvPr id="34" name="CaixaDeTexto 27"/>
          <p:cNvSpPr txBox="1"/>
          <p:nvPr/>
        </p:nvSpPr>
        <p:spPr>
          <a:xfrm>
            <a:off x="6612507" y="2300229"/>
            <a:ext cx="3081756" cy="830997"/>
          </a:xfrm>
          <a:prstGeom prst="rect">
            <a:avLst/>
          </a:prstGeom>
          <a:solidFill>
            <a:srgbClr val="FFFF00"/>
          </a:solidFill>
        </p:spPr>
        <p:txBody>
          <a:bodyPr wrap="square" rtlCol="0">
            <a:spAutoFit/>
          </a:bodyPr>
          <a:lstStyle/>
          <a:p>
            <a:pPr algn="ctr"/>
            <a:r>
              <a:rPr lang="pt-BR" sz="2400" b="1" u="sng" dirty="0" smtClean="0"/>
              <a:t>Histórico</a:t>
            </a:r>
            <a:r>
              <a:rPr lang="pt-BR" sz="2400" b="1" dirty="0" smtClean="0"/>
              <a:t> </a:t>
            </a:r>
            <a:r>
              <a:rPr lang="pt-BR" sz="2400" dirty="0" smtClean="0"/>
              <a:t>é repassado </a:t>
            </a:r>
            <a:r>
              <a:rPr lang="pt-BR" sz="2400" b="1" dirty="0" smtClean="0">
                <a:solidFill>
                  <a:srgbClr val="FF0000"/>
                </a:solidFill>
              </a:rPr>
              <a:t>COM</a:t>
            </a:r>
            <a:r>
              <a:rPr lang="pt-BR" sz="2400" dirty="0" smtClean="0"/>
              <a:t> </a:t>
            </a:r>
            <a:r>
              <a:rPr lang="pt-BR" sz="2400" dirty="0"/>
              <a:t>autorização</a:t>
            </a:r>
          </a:p>
        </p:txBody>
      </p:sp>
      <p:sp>
        <p:nvSpPr>
          <p:cNvPr id="35" name="CaixaDeTexto 27"/>
          <p:cNvSpPr txBox="1"/>
          <p:nvPr/>
        </p:nvSpPr>
        <p:spPr>
          <a:xfrm>
            <a:off x="6689235" y="3701092"/>
            <a:ext cx="3081756" cy="1015663"/>
          </a:xfrm>
          <a:prstGeom prst="rect">
            <a:avLst/>
          </a:prstGeom>
          <a:solidFill>
            <a:schemeClr val="accent1">
              <a:lumMod val="20000"/>
              <a:lumOff val="80000"/>
            </a:schemeClr>
          </a:solidFill>
        </p:spPr>
        <p:txBody>
          <a:bodyPr wrap="square" rtlCol="0">
            <a:spAutoFit/>
          </a:bodyPr>
          <a:lstStyle/>
          <a:p>
            <a:pPr algn="ctr"/>
            <a:r>
              <a:rPr lang="pt-BR" sz="2000" smtClean="0"/>
              <a:t>Cadastro positivo</a:t>
            </a:r>
            <a:endParaRPr lang="pt-BR" sz="2000" dirty="0" smtClean="0"/>
          </a:p>
          <a:p>
            <a:pPr algn="ctr"/>
            <a:r>
              <a:rPr lang="pt-BR" sz="2000" b="1" u="sng" dirty="0" smtClean="0"/>
              <a:t>Nota</a:t>
            </a:r>
            <a:r>
              <a:rPr lang="pt-BR" sz="2000" dirty="0" smtClean="0"/>
              <a:t> é repassada sem consentimento </a:t>
            </a:r>
            <a:endParaRPr lang="pt-BR" sz="2000" b="1" dirty="0" smtClean="0"/>
          </a:p>
        </p:txBody>
      </p:sp>
      <p:sp>
        <p:nvSpPr>
          <p:cNvPr id="22" name="TextBox 18"/>
          <p:cNvSpPr txBox="1"/>
          <p:nvPr/>
        </p:nvSpPr>
        <p:spPr>
          <a:xfrm>
            <a:off x="7210754" y="5424433"/>
            <a:ext cx="2038718" cy="707886"/>
          </a:xfrm>
          <a:prstGeom prst="rect">
            <a:avLst/>
          </a:prstGeom>
          <a:solidFill>
            <a:srgbClr val="FFFF00"/>
          </a:solidFill>
        </p:spPr>
        <p:txBody>
          <a:bodyPr wrap="square" rtlCol="0">
            <a:spAutoFit/>
          </a:bodyPr>
          <a:lstStyle/>
          <a:p>
            <a:pPr algn="ctr"/>
            <a:r>
              <a:rPr lang="pt-BR" sz="2000" dirty="0">
                <a:latin typeface="Times New Roman" charset="0"/>
                <a:ea typeface="Times New Roman" charset="0"/>
                <a:cs typeface="Times New Roman" charset="0"/>
              </a:rPr>
              <a:t>Sigilo bancário </a:t>
            </a:r>
            <a:r>
              <a:rPr lang="pt-BR" sz="2000" b="1" dirty="0">
                <a:latin typeface="Times New Roman" charset="0"/>
                <a:ea typeface="Times New Roman" charset="0"/>
                <a:cs typeface="Times New Roman" charset="0"/>
              </a:rPr>
              <a:t>se aplica </a:t>
            </a:r>
            <a:r>
              <a:rPr lang="pt-BR" sz="2000" dirty="0">
                <a:latin typeface="Times New Roman" charset="0"/>
                <a:ea typeface="Times New Roman" charset="0"/>
                <a:cs typeface="Times New Roman" charset="0"/>
              </a:rPr>
              <a:t>aos birôs </a:t>
            </a:r>
          </a:p>
        </p:txBody>
      </p:sp>
      <p:cxnSp>
        <p:nvCxnSpPr>
          <p:cNvPr id="26" name="Straight Arrow Connector 7"/>
          <p:cNvCxnSpPr/>
          <p:nvPr/>
        </p:nvCxnSpPr>
        <p:spPr>
          <a:xfrm>
            <a:off x="5768932" y="3904563"/>
            <a:ext cx="1730332" cy="1468653"/>
          </a:xfrm>
          <a:prstGeom prst="straightConnector1">
            <a:avLst/>
          </a:prstGeom>
          <a:ln w="3810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9" name="Title 1"/>
          <p:cNvSpPr txBox="1">
            <a:spLocks/>
          </p:cNvSpPr>
          <p:nvPr/>
        </p:nvSpPr>
        <p:spPr>
          <a:xfrm>
            <a:off x="0" y="5504"/>
            <a:ext cx="12172665" cy="850855"/>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200" smtClean="0">
                <a:latin typeface="Times New Roman" charset="0"/>
                <a:ea typeface="Times New Roman" charset="0"/>
                <a:cs typeface="Times New Roman" charset="0"/>
              </a:rPr>
              <a:t>Cadastro Positivo: uma agenda para diminuir os juros médios no Brasil</a:t>
            </a:r>
            <a:endParaRPr lang="pt-BR" sz="3200" dirty="0">
              <a:latin typeface="Times New Roman" charset="0"/>
              <a:ea typeface="Times New Roman" charset="0"/>
              <a:cs typeface="Times New Roman" charset="0"/>
            </a:endParaRPr>
          </a:p>
        </p:txBody>
      </p:sp>
      <p:pic>
        <p:nvPicPr>
          <p:cNvPr id="30" name="Picture 29"/>
          <p:cNvPicPr>
            <a:picLocks noChangeAspect="1"/>
          </p:cNvPicPr>
          <p:nvPr/>
        </p:nvPicPr>
        <p:blipFill>
          <a:blip r:embed="rId2"/>
          <a:stretch>
            <a:fillRect/>
          </a:stretch>
        </p:blipFill>
        <p:spPr>
          <a:xfrm>
            <a:off x="10748375" y="6326791"/>
            <a:ext cx="1412518" cy="487075"/>
          </a:xfrm>
          <a:prstGeom prst="rect">
            <a:avLst/>
          </a:prstGeom>
        </p:spPr>
      </p:pic>
    </p:spTree>
    <p:extLst>
      <p:ext uri="{BB962C8B-B14F-4D97-AF65-F5344CB8AC3E}">
        <p14:creationId xmlns:p14="http://schemas.microsoft.com/office/powerpoint/2010/main" val="22536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ox(i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500"/>
                                        <p:tgtEl>
                                          <p:spTgt spid="19"/>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ox(i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ox(i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ox(in)">
                                      <p:cBhvr>
                                        <p:cTn id="41" dur="500"/>
                                        <p:tgtEl>
                                          <p:spTgt spid="23"/>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ox(i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ox(in)">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ox(in)">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ox(in)">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ox(i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0" grpId="0" animBg="1"/>
      <p:bldP spid="21" grpId="0" animBg="1"/>
      <p:bldP spid="24" grpId="0" animBg="1"/>
      <p:bldP spid="34" grpId="0" animBg="1"/>
      <p:bldP spid="35"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95842"/>
          </a:xfrm>
          <a:solidFill>
            <a:schemeClr val="accent6">
              <a:lumMod val="40000"/>
              <a:lumOff val="60000"/>
            </a:schemeClr>
          </a:solidFill>
        </p:spPr>
        <p:txBody>
          <a:bodyPr/>
          <a:lstStyle/>
          <a:p>
            <a:pPr algn="ctr"/>
            <a:r>
              <a:rPr lang="pt-BR" dirty="0" smtClean="0">
                <a:latin typeface="Times New Roman" charset="0"/>
                <a:ea typeface="Times New Roman" charset="0"/>
                <a:cs typeface="Times New Roman" charset="0"/>
              </a:rPr>
              <a:t>Há ao menos 3 ações por parte do Estado</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37652" y="1092177"/>
            <a:ext cx="11685637" cy="5264173"/>
          </a:xfrm>
        </p:spPr>
        <p:txBody>
          <a:bodyPr>
            <a:normAutofit fontScale="32500" lnSpcReduction="20000"/>
          </a:bodyPr>
          <a:lstStyle/>
          <a:p>
            <a:pPr marL="0" indent="0" algn="ctr">
              <a:lnSpc>
                <a:spcPct val="110000"/>
              </a:lnSpc>
              <a:buNone/>
            </a:pPr>
            <a:r>
              <a:rPr lang="pt-BR" sz="5100" b="1" dirty="0" smtClean="0">
                <a:latin typeface="Times New Roman" charset="0"/>
                <a:ea typeface="Times New Roman" charset="0"/>
                <a:cs typeface="Times New Roman" charset="0"/>
              </a:rPr>
              <a:t> </a:t>
            </a:r>
            <a:r>
              <a:rPr lang="pt-BR" sz="6800" b="1" dirty="0">
                <a:latin typeface="Times New Roman" charset="0"/>
                <a:ea typeface="Times New Roman" charset="0"/>
                <a:cs typeface="Times New Roman" charset="0"/>
              </a:rPr>
              <a:t>O </a:t>
            </a:r>
            <a:r>
              <a:rPr lang="pt-BR" sz="6800" b="1" dirty="0" smtClean="0">
                <a:latin typeface="Times New Roman" charset="0"/>
                <a:ea typeface="Times New Roman" charset="0"/>
                <a:cs typeface="Times New Roman" charset="0"/>
              </a:rPr>
              <a:t>Estado deve agir </a:t>
            </a:r>
            <a:r>
              <a:rPr lang="pt-BR" sz="6800" b="1" dirty="0">
                <a:latin typeface="Times New Roman" charset="0"/>
                <a:ea typeface="Times New Roman" charset="0"/>
                <a:cs typeface="Times New Roman" charset="0"/>
              </a:rPr>
              <a:t>para: 1) agilizar (ou não atrasar) o processo de </a:t>
            </a:r>
            <a:r>
              <a:rPr lang="pt-BR" sz="6800" b="1" dirty="0" err="1">
                <a:latin typeface="Times New Roman" charset="0"/>
                <a:ea typeface="Times New Roman" charset="0"/>
                <a:cs typeface="Times New Roman" charset="0"/>
              </a:rPr>
              <a:t>desbancarização</a:t>
            </a:r>
            <a:r>
              <a:rPr lang="pt-BR" sz="6800" b="1" dirty="0">
                <a:latin typeface="Times New Roman" charset="0"/>
                <a:ea typeface="Times New Roman" charset="0"/>
                <a:cs typeface="Times New Roman" charset="0"/>
              </a:rPr>
              <a:t>, 2) diminuir o poder dos bancos e 3) diminuir de forma permanente (com fundamento) a taxa de juros?</a:t>
            </a:r>
            <a:endParaRPr lang="pt-BR" sz="2200" dirty="0">
              <a:latin typeface="Times New Roman" charset="0"/>
              <a:ea typeface="Times New Roman" charset="0"/>
              <a:cs typeface="Times New Roman" charset="0"/>
            </a:endParaRPr>
          </a:p>
          <a:p>
            <a:pPr marL="514350" indent="-514350" algn="just">
              <a:lnSpc>
                <a:spcPct val="110000"/>
              </a:lnSpc>
              <a:buFont typeface="+mj-lt"/>
              <a:buAutoNum type="arabicPeriod"/>
            </a:pPr>
            <a:endParaRPr lang="pt-BR" sz="2200" dirty="0" smtClean="0">
              <a:latin typeface="Times New Roman" charset="0"/>
              <a:ea typeface="Times New Roman" charset="0"/>
              <a:cs typeface="Times New Roman" charset="0"/>
            </a:endParaRPr>
          </a:p>
          <a:p>
            <a:pPr marL="514350" indent="-514350" algn="just">
              <a:lnSpc>
                <a:spcPct val="110000"/>
              </a:lnSpc>
              <a:buFont typeface="+mj-lt"/>
              <a:buAutoNum type="arabicPeriod"/>
            </a:pPr>
            <a:endParaRPr lang="pt-BR" sz="2200" dirty="0" smtClean="0">
              <a:latin typeface="Times New Roman" charset="0"/>
              <a:ea typeface="Times New Roman" charset="0"/>
              <a:cs typeface="Times New Roman" charset="0"/>
            </a:endParaRPr>
          </a:p>
          <a:p>
            <a:pPr marL="514350" indent="-514350" algn="just">
              <a:lnSpc>
                <a:spcPct val="110000"/>
              </a:lnSpc>
              <a:buFont typeface="+mj-lt"/>
              <a:buAutoNum type="arabicPeriod"/>
            </a:pPr>
            <a:r>
              <a:rPr lang="pt-BR" sz="6200" dirty="0" smtClean="0">
                <a:latin typeface="Times New Roman" charset="0"/>
                <a:ea typeface="Times New Roman" charset="0"/>
                <a:cs typeface="Times New Roman" charset="0"/>
              </a:rPr>
              <a:t>Reprovar Atos de Concentração que coloquem em risco o </a:t>
            </a:r>
            <a:r>
              <a:rPr lang="pt-BR" sz="6200" b="1" dirty="0" smtClean="0">
                <a:solidFill>
                  <a:srgbClr val="FF0000"/>
                </a:solidFill>
                <a:latin typeface="Times New Roman" charset="0"/>
                <a:ea typeface="Times New Roman" charset="0"/>
                <a:cs typeface="Times New Roman" charset="0"/>
              </a:rPr>
              <a:t>processo </a:t>
            </a:r>
            <a:r>
              <a:rPr lang="pt-BR" sz="6200" b="1" dirty="0">
                <a:solidFill>
                  <a:srgbClr val="FF0000"/>
                </a:solidFill>
                <a:latin typeface="Times New Roman" charset="0"/>
                <a:ea typeface="Times New Roman" charset="0"/>
                <a:cs typeface="Times New Roman" charset="0"/>
              </a:rPr>
              <a:t>da </a:t>
            </a:r>
            <a:r>
              <a:rPr lang="pt-BR" sz="6200" b="1" dirty="0" err="1" smtClean="0">
                <a:solidFill>
                  <a:srgbClr val="FF0000"/>
                </a:solidFill>
                <a:latin typeface="Times New Roman" charset="0"/>
                <a:ea typeface="Times New Roman" charset="0"/>
                <a:cs typeface="Times New Roman" charset="0"/>
              </a:rPr>
              <a:t>desbancarização</a:t>
            </a:r>
            <a:r>
              <a:rPr lang="pt-BR" sz="6200" b="1" dirty="0" smtClean="0">
                <a:solidFill>
                  <a:srgbClr val="FF0000"/>
                </a:solidFill>
                <a:latin typeface="Times New Roman" charset="0"/>
                <a:ea typeface="Times New Roman" charset="0"/>
                <a:cs typeface="Times New Roman" charset="0"/>
              </a:rPr>
              <a:t> </a:t>
            </a:r>
            <a:endParaRPr lang="pt-BR" sz="6200" dirty="0">
              <a:latin typeface="Times New Roman" charset="0"/>
              <a:ea typeface="Times New Roman" charset="0"/>
              <a:cs typeface="Times New Roman" charset="0"/>
            </a:endParaRPr>
          </a:p>
          <a:p>
            <a:pPr lvl="1" algn="just">
              <a:lnSpc>
                <a:spcPct val="110000"/>
              </a:lnSpc>
            </a:pPr>
            <a:r>
              <a:rPr lang="pt-BR" sz="6200" dirty="0" smtClean="0">
                <a:latin typeface="Times New Roman" charset="0"/>
                <a:ea typeface="Times New Roman" charset="0"/>
                <a:cs typeface="Times New Roman" charset="0"/>
              </a:rPr>
              <a:t>Cade e BCB</a:t>
            </a:r>
          </a:p>
          <a:p>
            <a:pPr lvl="1" algn="just">
              <a:lnSpc>
                <a:spcPct val="110000"/>
              </a:lnSpc>
            </a:pPr>
            <a:r>
              <a:rPr lang="pt-BR" sz="6200" dirty="0" smtClean="0">
                <a:latin typeface="Times New Roman" charset="0"/>
                <a:ea typeface="Times New Roman" charset="0"/>
                <a:cs typeface="Times New Roman" charset="0"/>
              </a:rPr>
              <a:t>Itaú/XP</a:t>
            </a:r>
            <a:endParaRPr lang="pt-BR" sz="6200" dirty="0">
              <a:latin typeface="Times New Roman" charset="0"/>
              <a:ea typeface="Times New Roman" charset="0"/>
              <a:cs typeface="Times New Roman" charset="0"/>
            </a:endParaRPr>
          </a:p>
          <a:p>
            <a:pPr lvl="1" algn="just">
              <a:lnSpc>
                <a:spcPct val="110000"/>
              </a:lnSpc>
            </a:pPr>
            <a:endParaRPr lang="pt-BR" sz="2000" dirty="0" smtClean="0">
              <a:latin typeface="Times New Roman" charset="0"/>
              <a:ea typeface="Times New Roman" charset="0"/>
              <a:cs typeface="Times New Roman" charset="0"/>
            </a:endParaRPr>
          </a:p>
          <a:p>
            <a:pPr marL="514350" indent="-514350" algn="just">
              <a:lnSpc>
                <a:spcPct val="110000"/>
              </a:lnSpc>
              <a:buFont typeface="+mj-lt"/>
              <a:buAutoNum type="arabicPeriod"/>
            </a:pPr>
            <a:r>
              <a:rPr lang="pt-BR" sz="6200" dirty="0" smtClean="0">
                <a:latin typeface="Times New Roman" charset="0"/>
                <a:ea typeface="Times New Roman" charset="0"/>
                <a:cs typeface="Times New Roman" charset="0"/>
              </a:rPr>
              <a:t>Reprovar </a:t>
            </a:r>
            <a:r>
              <a:rPr lang="pt-BR" sz="6200" dirty="0" err="1" smtClean="0">
                <a:latin typeface="Times New Roman" charset="0"/>
                <a:ea typeface="Times New Roman" charset="0"/>
                <a:cs typeface="Times New Roman" charset="0"/>
              </a:rPr>
              <a:t>ACs</a:t>
            </a:r>
            <a:r>
              <a:rPr lang="pt-BR" sz="6200" dirty="0" smtClean="0">
                <a:latin typeface="Times New Roman" charset="0"/>
                <a:ea typeface="Times New Roman" charset="0"/>
                <a:cs typeface="Times New Roman" charset="0"/>
              </a:rPr>
              <a:t> e/ou Condenar/Acordos de </a:t>
            </a:r>
            <a:r>
              <a:rPr lang="pt-BR" sz="6200" dirty="0" err="1" smtClean="0">
                <a:latin typeface="Times New Roman" charset="0"/>
                <a:ea typeface="Times New Roman" charset="0"/>
                <a:cs typeface="Times New Roman" charset="0"/>
              </a:rPr>
              <a:t>PAs</a:t>
            </a:r>
            <a:r>
              <a:rPr lang="pt-BR" sz="6200" dirty="0" smtClean="0">
                <a:latin typeface="Times New Roman" charset="0"/>
                <a:ea typeface="Times New Roman" charset="0"/>
                <a:cs typeface="Times New Roman" charset="0"/>
              </a:rPr>
              <a:t> que piorem a verticalização/exclusividade </a:t>
            </a:r>
            <a:r>
              <a:rPr lang="pt-BR" sz="6200" dirty="0" smtClean="0">
                <a:latin typeface="Times New Roman" charset="0"/>
                <a:ea typeface="Times New Roman" charset="0"/>
                <a:cs typeface="Times New Roman" charset="0"/>
              </a:rPr>
              <a:t>do </a:t>
            </a:r>
            <a:r>
              <a:rPr lang="pt-BR" sz="6200" b="1" dirty="0" smtClean="0">
                <a:solidFill>
                  <a:srgbClr val="FF0000"/>
                </a:solidFill>
                <a:latin typeface="Times New Roman" charset="0"/>
                <a:ea typeface="Times New Roman" charset="0"/>
                <a:cs typeface="Times New Roman" charset="0"/>
              </a:rPr>
              <a:t>mercado de cartão de </a:t>
            </a:r>
            <a:r>
              <a:rPr lang="pt-BR" sz="6200" b="1" dirty="0" smtClean="0">
                <a:solidFill>
                  <a:srgbClr val="FF0000"/>
                </a:solidFill>
                <a:latin typeface="Times New Roman" charset="0"/>
                <a:ea typeface="Times New Roman" charset="0"/>
                <a:cs typeface="Times New Roman" charset="0"/>
              </a:rPr>
              <a:t>crédito</a:t>
            </a:r>
            <a:r>
              <a:rPr lang="pt-BR" sz="6200" dirty="0">
                <a:latin typeface="Times New Roman" charset="0"/>
                <a:ea typeface="Times New Roman" charset="0"/>
                <a:cs typeface="Times New Roman" charset="0"/>
              </a:rPr>
              <a:t> </a:t>
            </a:r>
            <a:r>
              <a:rPr lang="pt-BR" sz="6200" dirty="0" smtClean="0">
                <a:latin typeface="Times New Roman" charset="0"/>
                <a:ea typeface="Times New Roman" charset="0"/>
                <a:cs typeface="Times New Roman" charset="0"/>
              </a:rPr>
              <a:t>ou, de forma geral, casos que amplifiquem o poder vertical ou </a:t>
            </a:r>
            <a:r>
              <a:rPr lang="pt-BR" sz="6200" dirty="0" err="1" smtClean="0">
                <a:latin typeface="Times New Roman" charset="0"/>
                <a:ea typeface="Times New Roman" charset="0"/>
                <a:cs typeface="Times New Roman" charset="0"/>
              </a:rPr>
              <a:t>conglomeral</a:t>
            </a:r>
            <a:r>
              <a:rPr lang="pt-BR" sz="6200" dirty="0" smtClean="0">
                <a:latin typeface="Times New Roman" charset="0"/>
                <a:ea typeface="Times New Roman" charset="0"/>
                <a:cs typeface="Times New Roman" charset="0"/>
              </a:rPr>
              <a:t> dos bancos</a:t>
            </a:r>
            <a:endParaRPr lang="pt-BR" sz="6200" dirty="0" smtClean="0">
              <a:latin typeface="Times New Roman" charset="0"/>
              <a:ea typeface="Times New Roman" charset="0"/>
              <a:cs typeface="Times New Roman" charset="0"/>
            </a:endParaRPr>
          </a:p>
          <a:p>
            <a:pPr lvl="1" algn="just">
              <a:lnSpc>
                <a:spcPct val="110000"/>
              </a:lnSpc>
            </a:pPr>
            <a:r>
              <a:rPr lang="pt-BR" sz="6200" dirty="0" smtClean="0">
                <a:latin typeface="Times New Roman" charset="0"/>
                <a:ea typeface="Times New Roman" charset="0"/>
                <a:cs typeface="Times New Roman" charset="0"/>
              </a:rPr>
              <a:t>Cade </a:t>
            </a:r>
            <a:r>
              <a:rPr lang="pt-BR" sz="6200" dirty="0" smtClean="0">
                <a:latin typeface="Times New Roman" charset="0"/>
                <a:ea typeface="Times New Roman" charset="0"/>
                <a:cs typeface="Times New Roman" charset="0"/>
              </a:rPr>
              <a:t>e BCB</a:t>
            </a:r>
          </a:p>
          <a:p>
            <a:pPr lvl="1" algn="just">
              <a:lnSpc>
                <a:spcPct val="110000"/>
              </a:lnSpc>
            </a:pPr>
            <a:r>
              <a:rPr lang="pt-BR" sz="6200" dirty="0" err="1" smtClean="0">
                <a:latin typeface="Times New Roman" charset="0"/>
                <a:ea typeface="Times New Roman" charset="0"/>
                <a:cs typeface="Times New Roman" charset="0"/>
              </a:rPr>
              <a:t>PAs</a:t>
            </a:r>
            <a:r>
              <a:rPr lang="pt-BR" sz="6200" dirty="0" smtClean="0">
                <a:latin typeface="Times New Roman" charset="0"/>
                <a:ea typeface="Times New Roman" charset="0"/>
                <a:cs typeface="Times New Roman" charset="0"/>
              </a:rPr>
              <a:t> </a:t>
            </a:r>
            <a:r>
              <a:rPr lang="pt-BR" sz="6200" dirty="0">
                <a:latin typeface="Times New Roman" charset="0"/>
                <a:ea typeface="Times New Roman" charset="0"/>
                <a:cs typeface="Times New Roman" charset="0"/>
              </a:rPr>
              <a:t>no </a:t>
            </a:r>
            <a:r>
              <a:rPr lang="pt-BR" sz="6200" dirty="0" smtClean="0">
                <a:latin typeface="Times New Roman" charset="0"/>
                <a:ea typeface="Times New Roman" charset="0"/>
                <a:cs typeface="Times New Roman" charset="0"/>
              </a:rPr>
              <a:t>Cade, AC Itaú/Mastercard, AC GIG</a:t>
            </a:r>
            <a:endParaRPr lang="pt-BR" sz="6200" dirty="0">
              <a:latin typeface="Times New Roman" charset="0"/>
              <a:ea typeface="Times New Roman" charset="0"/>
              <a:cs typeface="Times New Roman" charset="0"/>
            </a:endParaRPr>
          </a:p>
          <a:p>
            <a:pPr lvl="1" algn="just">
              <a:lnSpc>
                <a:spcPct val="110000"/>
              </a:lnSpc>
            </a:pPr>
            <a:endParaRPr lang="pt-BR" sz="2000" dirty="0" smtClean="0">
              <a:latin typeface="Times New Roman" charset="0"/>
              <a:ea typeface="Times New Roman" charset="0"/>
              <a:cs typeface="Times New Roman" charset="0"/>
            </a:endParaRPr>
          </a:p>
          <a:p>
            <a:pPr marL="514350" indent="-514350" algn="just">
              <a:lnSpc>
                <a:spcPct val="110000"/>
              </a:lnSpc>
              <a:buFont typeface="+mj-lt"/>
              <a:buAutoNum type="arabicPeriod"/>
            </a:pPr>
            <a:r>
              <a:rPr lang="pt-BR" sz="6200" dirty="0" smtClean="0">
                <a:latin typeface="Times New Roman" charset="0"/>
                <a:ea typeface="Times New Roman" charset="0"/>
                <a:cs typeface="Times New Roman" charset="0"/>
              </a:rPr>
              <a:t>Aprovar o </a:t>
            </a:r>
            <a:r>
              <a:rPr lang="pt-BR" sz="6200" b="1" dirty="0" smtClean="0">
                <a:solidFill>
                  <a:srgbClr val="FF0000"/>
                </a:solidFill>
                <a:latin typeface="Times New Roman" charset="0"/>
                <a:ea typeface="Times New Roman" charset="0"/>
                <a:cs typeface="Times New Roman" charset="0"/>
              </a:rPr>
              <a:t>cadastro positivo </a:t>
            </a:r>
            <a:r>
              <a:rPr lang="pt-BR" sz="6200" dirty="0" smtClean="0">
                <a:latin typeface="Times New Roman" charset="0"/>
                <a:ea typeface="Times New Roman" charset="0"/>
                <a:cs typeface="Times New Roman" charset="0"/>
              </a:rPr>
              <a:t>para trazer maior concorrência no empréstimo de crédito, aumentar </a:t>
            </a:r>
            <a:r>
              <a:rPr lang="pt-BR" sz="6200" dirty="0" smtClean="0">
                <a:latin typeface="Times New Roman" charset="0"/>
                <a:ea typeface="Times New Roman" charset="0"/>
                <a:cs typeface="Times New Roman" charset="0"/>
              </a:rPr>
              <a:t>o crédito, diminuir a taxa de juros médias da economia e, de quebra, diminuir o nível de inadimplência e o sobre endividamento </a:t>
            </a:r>
          </a:p>
          <a:p>
            <a:pPr lvl="1" algn="just">
              <a:lnSpc>
                <a:spcPct val="110000"/>
              </a:lnSpc>
            </a:pPr>
            <a:r>
              <a:rPr lang="pt-BR" sz="6200" dirty="0" smtClean="0">
                <a:latin typeface="Times New Roman" charset="0"/>
                <a:ea typeface="Times New Roman" charset="0"/>
                <a:cs typeface="Times New Roman" charset="0"/>
              </a:rPr>
              <a:t>Congresso (PL441/Senado </a:t>
            </a:r>
            <a:r>
              <a:rPr lang="mr-IN" sz="6200" dirty="0" smtClean="0">
                <a:latin typeface="Times New Roman" charset="0"/>
                <a:ea typeface="Times New Roman" charset="0"/>
                <a:cs typeface="Times New Roman" charset="0"/>
              </a:rPr>
              <a:t>–</a:t>
            </a:r>
            <a:r>
              <a:rPr lang="pt-BR" sz="6200" dirty="0" smtClean="0">
                <a:latin typeface="Times New Roman" charset="0"/>
                <a:ea typeface="Times New Roman" charset="0"/>
                <a:cs typeface="Times New Roman" charset="0"/>
              </a:rPr>
              <a:t> Texto base aprovado na Câmara, falta os destaques, </a:t>
            </a:r>
            <a:r>
              <a:rPr lang="pt-BR" sz="6200" dirty="0" err="1" smtClean="0">
                <a:latin typeface="Times New Roman" charset="0"/>
                <a:ea typeface="Times New Roman" charset="0"/>
                <a:cs typeface="Times New Roman" charset="0"/>
              </a:rPr>
              <a:t>p</a:t>
            </a:r>
            <a:r>
              <a:rPr lang="pt-BR" sz="6200" dirty="0" smtClean="0">
                <a:latin typeface="Times New Roman" charset="0"/>
                <a:ea typeface="Times New Roman" charset="0"/>
                <a:cs typeface="Times New Roman" charset="0"/>
              </a:rPr>
              <a:t>/ voltar para o Senado)</a:t>
            </a:r>
            <a:endParaRPr lang="pt-BR" sz="62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1B56EACD-5117-9448-B0DC-509BB48A4A8A}"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4</a:t>
            </a:fld>
            <a:endParaRPr lang="en-US" b="1">
              <a:solidFill>
                <a:schemeClr val="tx1"/>
              </a:solidFill>
            </a:endParaRPr>
          </a:p>
        </p:txBody>
      </p:sp>
    </p:spTree>
    <p:extLst>
      <p:ext uri="{BB962C8B-B14F-4D97-AF65-F5344CB8AC3E}">
        <p14:creationId xmlns:p14="http://schemas.microsoft.com/office/powerpoint/2010/main" val="19894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linds(horizontal)">
                                      <p:cBhvr>
                                        <p:cTn id="26" dur="500"/>
                                        <p:tgtEl>
                                          <p:spTgt spid="3">
                                            <p:txEl>
                                              <p:pRg st="8" end="8"/>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blinds(horizontal)">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16"/>
            <a:ext cx="12192000" cy="783923"/>
          </a:xfrm>
          <a:solidFill>
            <a:schemeClr val="bg1">
              <a:lumMod val="85000"/>
            </a:schemeClr>
          </a:solidFill>
        </p:spPr>
        <p:txBody>
          <a:bodyPr>
            <a:normAutofit fontScale="90000"/>
          </a:bodyPr>
          <a:lstStyle/>
          <a:p>
            <a:pPr algn="ctr"/>
            <a:r>
              <a:rPr lang="pt-BR" dirty="0" smtClean="0">
                <a:latin typeface="Times New Roman" charset="0"/>
                <a:ea typeface="Times New Roman" charset="0"/>
                <a:cs typeface="Times New Roman" charset="0"/>
              </a:rPr>
              <a:t>Há mais países que adotam o Cadastro Positivo ”</a:t>
            </a:r>
            <a:r>
              <a:rPr lang="pt-BR" dirty="0" err="1" smtClean="0">
                <a:latin typeface="Times New Roman" charset="0"/>
                <a:ea typeface="Times New Roman" charset="0"/>
                <a:cs typeface="Times New Roman" charset="0"/>
              </a:rPr>
              <a:t>opt</a:t>
            </a:r>
            <a:r>
              <a:rPr lang="pt-BR" dirty="0" smtClean="0">
                <a:latin typeface="Times New Roman" charset="0"/>
                <a:ea typeface="Times New Roman" charset="0"/>
                <a:cs typeface="Times New Roman" charset="0"/>
              </a:rPr>
              <a:t> out”</a:t>
            </a:r>
            <a:endParaRPr lang="pt-BR"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40</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06" y="837672"/>
            <a:ext cx="11887405" cy="5449712"/>
          </a:xfrm>
          <a:prstGeom prst="rect">
            <a:avLst/>
          </a:prstGeom>
        </p:spPr>
      </p:pic>
      <p:sp>
        <p:nvSpPr>
          <p:cNvPr id="11" name="CaixaDeTexto 6">
            <a:extLst>
              <a:ext uri="{FF2B5EF4-FFF2-40B4-BE49-F238E27FC236}">
                <a16:creationId xmlns:a16="http://schemas.microsoft.com/office/drawing/2014/main" xmlns="" id="{A7E2A064-4FCD-45C8-817D-074499BE50A4}"/>
              </a:ext>
            </a:extLst>
          </p:cNvPr>
          <p:cNvSpPr txBox="1"/>
          <p:nvPr/>
        </p:nvSpPr>
        <p:spPr>
          <a:xfrm>
            <a:off x="9841093" y="5883947"/>
            <a:ext cx="2157963" cy="338554"/>
          </a:xfrm>
          <a:prstGeom prst="rect">
            <a:avLst/>
          </a:prstGeom>
          <a:solidFill>
            <a:schemeClr val="bg1">
              <a:lumMod val="95000"/>
            </a:schemeClr>
          </a:solidFill>
        </p:spPr>
        <p:txBody>
          <a:bodyPr wrap="none" rtlCol="0">
            <a:spAutoFit/>
          </a:bodyPr>
          <a:lstStyle/>
          <a:p>
            <a:r>
              <a:rPr lang="pt-BR" sz="1600" b="1" dirty="0">
                <a:latin typeface="Times New Roman" charset="0"/>
                <a:ea typeface="Times New Roman" charset="0"/>
                <a:cs typeface="Times New Roman" charset="0"/>
              </a:rPr>
              <a:t>Fonte: Banco Mundial</a:t>
            </a:r>
            <a:endParaRPr lang="en-US" sz="1600" b="1" dirty="0">
              <a:latin typeface="Times New Roman" charset="0"/>
              <a:ea typeface="Times New Roman" charset="0"/>
              <a:cs typeface="Times New Roman" charset="0"/>
            </a:endParaRPr>
          </a:p>
        </p:txBody>
      </p:sp>
      <p:sp>
        <p:nvSpPr>
          <p:cNvPr id="9" name="TextBox 8"/>
          <p:cNvSpPr txBox="1"/>
          <p:nvPr/>
        </p:nvSpPr>
        <p:spPr>
          <a:xfrm>
            <a:off x="153906" y="4548851"/>
            <a:ext cx="3191178" cy="923330"/>
          </a:xfrm>
          <a:prstGeom prst="rect">
            <a:avLst/>
          </a:prstGeom>
          <a:solidFill>
            <a:schemeClr val="bg1">
              <a:lumMod val="95000"/>
            </a:schemeClr>
          </a:solidFill>
        </p:spPr>
        <p:txBody>
          <a:bodyPr wrap="square" rtlCol="0">
            <a:spAutoFit/>
          </a:bodyPr>
          <a:lstStyle/>
          <a:p>
            <a:r>
              <a:rPr lang="en-US" b="1" u="sng" dirty="0" smtClean="0">
                <a:solidFill>
                  <a:srgbClr val="0070C0"/>
                </a:solidFill>
              </a:rPr>
              <a:t>Azul </a:t>
            </a:r>
            <a:r>
              <a:rPr lang="mr-IN" dirty="0" smtClean="0"/>
              <a:t>–</a:t>
            </a:r>
            <a:r>
              <a:rPr lang="en-US" dirty="0" smtClean="0"/>
              <a:t> </a:t>
            </a:r>
            <a:r>
              <a:rPr lang="en-US" dirty="0" err="1" smtClean="0"/>
              <a:t>países</a:t>
            </a:r>
            <a:r>
              <a:rPr lang="en-US" dirty="0" smtClean="0"/>
              <a:t> com CP opt out</a:t>
            </a:r>
          </a:p>
          <a:p>
            <a:r>
              <a:rPr lang="en-US" b="1" u="sng" dirty="0" err="1" smtClean="0">
                <a:solidFill>
                  <a:srgbClr val="FF0000"/>
                </a:solidFill>
              </a:rPr>
              <a:t>Vermelho</a:t>
            </a:r>
            <a:r>
              <a:rPr lang="en-US" dirty="0" smtClean="0"/>
              <a:t> </a:t>
            </a:r>
            <a:r>
              <a:rPr lang="mr-IN" dirty="0" smtClean="0"/>
              <a:t>–</a:t>
            </a:r>
            <a:r>
              <a:rPr lang="en-US" dirty="0" smtClean="0"/>
              <a:t> </a:t>
            </a:r>
            <a:r>
              <a:rPr lang="en-US" dirty="0" err="1" smtClean="0"/>
              <a:t>não</a:t>
            </a:r>
            <a:r>
              <a:rPr lang="en-US" dirty="0" smtClean="0"/>
              <a:t> </a:t>
            </a:r>
            <a:r>
              <a:rPr lang="en-US" dirty="0" err="1" smtClean="0"/>
              <a:t>há</a:t>
            </a:r>
            <a:r>
              <a:rPr lang="en-US" dirty="0" smtClean="0"/>
              <a:t> CP</a:t>
            </a:r>
          </a:p>
          <a:p>
            <a:r>
              <a:rPr lang="en-US" b="1" u="sng" dirty="0" err="1" smtClean="0"/>
              <a:t>Amarelo</a:t>
            </a:r>
            <a:r>
              <a:rPr lang="en-US" dirty="0" smtClean="0"/>
              <a:t> </a:t>
            </a:r>
            <a:r>
              <a:rPr lang="mr-IN" dirty="0" smtClean="0"/>
              <a:t>–</a:t>
            </a:r>
            <a:r>
              <a:rPr lang="en-US" dirty="0" smtClean="0"/>
              <a:t> CP </a:t>
            </a:r>
            <a:r>
              <a:rPr lang="en-US" dirty="0" err="1" smtClean="0"/>
              <a:t>opit</a:t>
            </a:r>
            <a:r>
              <a:rPr lang="en-US" dirty="0" smtClean="0"/>
              <a:t> in</a:t>
            </a:r>
            <a:endParaRPr lang="en-US" dirty="0"/>
          </a:p>
        </p:txBody>
      </p:sp>
    </p:spTree>
    <p:extLst>
      <p:ext uri="{BB962C8B-B14F-4D97-AF65-F5344CB8AC3E}">
        <p14:creationId xmlns:p14="http://schemas.microsoft.com/office/powerpoint/2010/main" val="1430000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41</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3" y="889254"/>
            <a:ext cx="12118187" cy="5376980"/>
          </a:xfrm>
          <a:prstGeom prst="rect">
            <a:avLst/>
          </a:prstGeom>
        </p:spPr>
      </p:pic>
      <p:sp>
        <p:nvSpPr>
          <p:cNvPr id="13" name="Title 1"/>
          <p:cNvSpPr>
            <a:spLocks noGrp="1"/>
          </p:cNvSpPr>
          <p:nvPr>
            <p:ph type="title"/>
          </p:nvPr>
        </p:nvSpPr>
        <p:spPr>
          <a:xfrm>
            <a:off x="0" y="1041"/>
            <a:ext cx="12192000" cy="783923"/>
          </a:xfrm>
          <a:solidFill>
            <a:schemeClr val="bg1">
              <a:lumMod val="85000"/>
            </a:schemeClr>
          </a:solidFill>
        </p:spPr>
        <p:txBody>
          <a:bodyPr>
            <a:noAutofit/>
          </a:bodyPr>
          <a:lstStyle/>
          <a:p>
            <a:pPr algn="ctr"/>
            <a:r>
              <a:rPr lang="pt-BR" sz="3200" dirty="0" smtClean="0">
                <a:latin typeface="Times New Roman" charset="0"/>
                <a:ea typeface="Times New Roman" charset="0"/>
                <a:cs typeface="Times New Roman" charset="0"/>
              </a:rPr>
              <a:t>A abrangência dos birôs nos seus países com </a:t>
            </a:r>
            <a:r>
              <a:rPr lang="pt-BR" sz="3200" dirty="0" err="1" smtClean="0">
                <a:latin typeface="Times New Roman" charset="0"/>
                <a:ea typeface="Times New Roman" charset="0"/>
                <a:cs typeface="Times New Roman" charset="0"/>
              </a:rPr>
              <a:t>opt</a:t>
            </a:r>
            <a:r>
              <a:rPr lang="pt-BR" sz="3200" dirty="0" smtClean="0">
                <a:latin typeface="Times New Roman" charset="0"/>
                <a:ea typeface="Times New Roman" charset="0"/>
                <a:cs typeface="Times New Roman" charset="0"/>
              </a:rPr>
              <a:t> out é bem maior do que a nos países sem cadastro positivo ou com </a:t>
            </a:r>
            <a:r>
              <a:rPr lang="pt-BR" sz="3200" dirty="0" err="1" smtClean="0">
                <a:latin typeface="Times New Roman" charset="0"/>
                <a:ea typeface="Times New Roman" charset="0"/>
                <a:cs typeface="Times New Roman" charset="0"/>
              </a:rPr>
              <a:t>opt</a:t>
            </a:r>
            <a:r>
              <a:rPr lang="pt-BR" sz="3200" dirty="0" smtClean="0">
                <a:latin typeface="Times New Roman" charset="0"/>
                <a:ea typeface="Times New Roman" charset="0"/>
                <a:cs typeface="Times New Roman" charset="0"/>
              </a:rPr>
              <a:t> in</a:t>
            </a:r>
            <a:endParaRPr lang="pt-BR" sz="3200" dirty="0">
              <a:latin typeface="Times New Roman" charset="0"/>
              <a:ea typeface="Times New Roman" charset="0"/>
              <a:cs typeface="Times New Roman" charset="0"/>
            </a:endParaRPr>
          </a:p>
        </p:txBody>
      </p:sp>
      <p:sp>
        <p:nvSpPr>
          <p:cNvPr id="15" name="CaixaDeTexto 6">
            <a:extLst>
              <a:ext uri="{FF2B5EF4-FFF2-40B4-BE49-F238E27FC236}">
                <a16:creationId xmlns:a16="http://schemas.microsoft.com/office/drawing/2014/main" xmlns="" id="{A7E2A064-4FCD-45C8-817D-074499BE50A4}"/>
              </a:ext>
            </a:extLst>
          </p:cNvPr>
          <p:cNvSpPr txBox="1"/>
          <p:nvPr/>
        </p:nvSpPr>
        <p:spPr>
          <a:xfrm>
            <a:off x="9841093" y="5883947"/>
            <a:ext cx="2157963" cy="338554"/>
          </a:xfrm>
          <a:prstGeom prst="rect">
            <a:avLst/>
          </a:prstGeom>
          <a:solidFill>
            <a:schemeClr val="bg1">
              <a:lumMod val="95000"/>
            </a:schemeClr>
          </a:solidFill>
        </p:spPr>
        <p:txBody>
          <a:bodyPr wrap="none" rtlCol="0">
            <a:spAutoFit/>
          </a:bodyPr>
          <a:lstStyle/>
          <a:p>
            <a:r>
              <a:rPr lang="pt-BR" sz="1600" b="1" dirty="0">
                <a:latin typeface="Times New Roman" charset="0"/>
                <a:ea typeface="Times New Roman" charset="0"/>
                <a:cs typeface="Times New Roman" charset="0"/>
              </a:rPr>
              <a:t>Fonte: Banco Mundial</a:t>
            </a:r>
            <a:endParaRPr lang="en-US" sz="1600" b="1" dirty="0">
              <a:latin typeface="Times New Roman" charset="0"/>
              <a:ea typeface="Times New Roman" charset="0"/>
              <a:cs typeface="Times New Roman" charset="0"/>
            </a:endParaRPr>
          </a:p>
        </p:txBody>
      </p:sp>
      <p:sp>
        <p:nvSpPr>
          <p:cNvPr id="16" name="TextBox 15"/>
          <p:cNvSpPr txBox="1"/>
          <p:nvPr/>
        </p:nvSpPr>
        <p:spPr>
          <a:xfrm>
            <a:off x="73813" y="3010553"/>
            <a:ext cx="2518916" cy="2585323"/>
          </a:xfrm>
          <a:prstGeom prst="rect">
            <a:avLst/>
          </a:prstGeom>
          <a:solidFill>
            <a:schemeClr val="bg1">
              <a:lumMod val="95000"/>
            </a:schemeClr>
          </a:solidFill>
        </p:spPr>
        <p:txBody>
          <a:bodyPr wrap="square" rtlCol="0">
            <a:spAutoFit/>
          </a:bodyPr>
          <a:lstStyle/>
          <a:p>
            <a:r>
              <a:rPr lang="pt-BR" b="1" u="sng" dirty="0" smtClean="0">
                <a:solidFill>
                  <a:srgbClr val="00B050"/>
                </a:solidFill>
              </a:rPr>
              <a:t>Verde</a:t>
            </a:r>
            <a:r>
              <a:rPr lang="mr-IN" dirty="0" smtClean="0"/>
              <a:t>–</a:t>
            </a:r>
            <a:r>
              <a:rPr lang="pt-BR" dirty="0" smtClean="0"/>
              <a:t> países onde há CP </a:t>
            </a:r>
            <a:r>
              <a:rPr lang="pt-BR" dirty="0" err="1" smtClean="0"/>
              <a:t>opt</a:t>
            </a:r>
            <a:r>
              <a:rPr lang="pt-BR" dirty="0" smtClean="0"/>
              <a:t> out, os birôs têm abrangência de 90% em média</a:t>
            </a:r>
          </a:p>
          <a:p>
            <a:endParaRPr lang="en-US" dirty="0" smtClean="0"/>
          </a:p>
          <a:p>
            <a:r>
              <a:rPr lang="en-US" b="1" u="sng" dirty="0" err="1" smtClean="0">
                <a:solidFill>
                  <a:srgbClr val="FF0000"/>
                </a:solidFill>
              </a:rPr>
              <a:t>Vermelho</a:t>
            </a:r>
            <a:r>
              <a:rPr lang="en-US" dirty="0" smtClean="0"/>
              <a:t> </a:t>
            </a:r>
            <a:r>
              <a:rPr lang="mr-IN" dirty="0" smtClean="0"/>
              <a:t>–</a:t>
            </a:r>
            <a:r>
              <a:rPr lang="en-US" dirty="0" smtClean="0"/>
              <a:t> </a:t>
            </a:r>
            <a:r>
              <a:rPr lang="en-US" dirty="0" err="1" smtClean="0"/>
              <a:t>paises</a:t>
            </a:r>
            <a:r>
              <a:rPr lang="en-US" dirty="0" smtClean="0"/>
              <a:t> </a:t>
            </a:r>
            <a:r>
              <a:rPr lang="en-US" dirty="0" err="1" smtClean="0"/>
              <a:t>onde</a:t>
            </a:r>
            <a:r>
              <a:rPr lang="en-US" dirty="0" smtClean="0"/>
              <a:t> </a:t>
            </a:r>
            <a:r>
              <a:rPr lang="en-US" dirty="0" err="1" smtClean="0"/>
              <a:t>há</a:t>
            </a:r>
            <a:r>
              <a:rPr lang="en-US" dirty="0" smtClean="0"/>
              <a:t> CP opt in, </a:t>
            </a:r>
            <a:r>
              <a:rPr lang="en-US" dirty="0" err="1" smtClean="0"/>
              <a:t>os</a:t>
            </a:r>
            <a:r>
              <a:rPr lang="en-US" dirty="0" smtClean="0"/>
              <a:t> </a:t>
            </a:r>
            <a:r>
              <a:rPr lang="en-US" dirty="0" err="1" smtClean="0"/>
              <a:t>birôs</a:t>
            </a:r>
            <a:r>
              <a:rPr lang="en-US" dirty="0" smtClean="0"/>
              <a:t> </a:t>
            </a:r>
            <a:r>
              <a:rPr lang="en-US" dirty="0" err="1" smtClean="0"/>
              <a:t>têm</a:t>
            </a:r>
            <a:r>
              <a:rPr lang="en-US" dirty="0" smtClean="0"/>
              <a:t> </a:t>
            </a:r>
            <a:r>
              <a:rPr lang="en-US" dirty="0" err="1" smtClean="0"/>
              <a:t>abrangência</a:t>
            </a:r>
            <a:r>
              <a:rPr lang="en-US" dirty="0" smtClean="0"/>
              <a:t> de 50% </a:t>
            </a:r>
            <a:r>
              <a:rPr lang="en-US" dirty="0" err="1" smtClean="0"/>
              <a:t>em</a:t>
            </a:r>
            <a:r>
              <a:rPr lang="en-US" dirty="0" smtClean="0"/>
              <a:t> </a:t>
            </a:r>
            <a:r>
              <a:rPr lang="en-US" dirty="0" err="1" smtClean="0"/>
              <a:t>média</a:t>
            </a:r>
            <a:endParaRPr lang="en-US" dirty="0" smtClean="0"/>
          </a:p>
        </p:txBody>
      </p:sp>
    </p:spTree>
    <p:extLst>
      <p:ext uri="{BB962C8B-B14F-4D97-AF65-F5344CB8AC3E}">
        <p14:creationId xmlns:p14="http://schemas.microsoft.com/office/powerpoint/2010/main" val="1528775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42</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0" y="12616"/>
            <a:ext cx="12192000" cy="783923"/>
          </a:xfrm>
          <a:solidFill>
            <a:schemeClr val="bg1">
              <a:lumMod val="85000"/>
            </a:schemeClr>
          </a:solidFill>
        </p:spPr>
        <p:txBody>
          <a:bodyPr/>
          <a:lstStyle/>
          <a:p>
            <a:pPr algn="ctr"/>
            <a:r>
              <a:rPr lang="pt-BR" dirty="0" smtClean="0">
                <a:latin typeface="Times New Roman" charset="0"/>
                <a:ea typeface="Times New Roman" charset="0"/>
                <a:cs typeface="Times New Roman" charset="0"/>
              </a:rPr>
              <a:t>Spread bancário é menor quando há </a:t>
            </a:r>
            <a:r>
              <a:rPr lang="pt-BR" dirty="0" err="1" smtClean="0">
                <a:latin typeface="Times New Roman" charset="0"/>
                <a:ea typeface="Times New Roman" charset="0"/>
                <a:cs typeface="Times New Roman" charset="0"/>
              </a:rPr>
              <a:t>opt-out</a:t>
            </a:r>
            <a:endParaRPr lang="pt-BR" dirty="0">
              <a:latin typeface="Times New Roman" charset="0"/>
              <a:ea typeface="Times New Roman" charset="0"/>
              <a:cs typeface="Times New Roman" charset="0"/>
            </a:endParaRPr>
          </a:p>
        </p:txBody>
      </p:sp>
      <p:pic>
        <p:nvPicPr>
          <p:cNvPr id="9"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90" y="1030147"/>
            <a:ext cx="11926264" cy="5118433"/>
          </a:xfrm>
          <a:prstGeom prst="rect">
            <a:avLst/>
          </a:prstGeom>
        </p:spPr>
      </p:pic>
      <p:sp>
        <p:nvSpPr>
          <p:cNvPr id="11" name="CaixaDeTexto 6">
            <a:extLst>
              <a:ext uri="{FF2B5EF4-FFF2-40B4-BE49-F238E27FC236}">
                <a16:creationId xmlns:a16="http://schemas.microsoft.com/office/drawing/2014/main" xmlns="" id="{A7E2A064-4FCD-45C8-817D-074499BE50A4}"/>
              </a:ext>
            </a:extLst>
          </p:cNvPr>
          <p:cNvSpPr txBox="1"/>
          <p:nvPr/>
        </p:nvSpPr>
        <p:spPr>
          <a:xfrm>
            <a:off x="9841093" y="5883947"/>
            <a:ext cx="2157963" cy="338554"/>
          </a:xfrm>
          <a:prstGeom prst="rect">
            <a:avLst/>
          </a:prstGeom>
          <a:solidFill>
            <a:schemeClr val="bg1">
              <a:lumMod val="95000"/>
            </a:schemeClr>
          </a:solidFill>
        </p:spPr>
        <p:txBody>
          <a:bodyPr wrap="none" rtlCol="0">
            <a:spAutoFit/>
          </a:bodyPr>
          <a:lstStyle/>
          <a:p>
            <a:r>
              <a:rPr lang="pt-BR" sz="1600" b="1" dirty="0">
                <a:latin typeface="Times New Roman" charset="0"/>
                <a:ea typeface="Times New Roman" charset="0"/>
                <a:cs typeface="Times New Roman" charset="0"/>
              </a:rPr>
              <a:t>Fonte: Banco Mundial</a:t>
            </a:r>
            <a:endParaRPr lang="en-US" sz="1600" b="1" dirty="0">
              <a:latin typeface="Times New Roman" charset="0"/>
              <a:ea typeface="Times New Roman" charset="0"/>
              <a:cs typeface="Times New Roman" charset="0"/>
            </a:endParaRPr>
          </a:p>
        </p:txBody>
      </p:sp>
      <p:sp>
        <p:nvSpPr>
          <p:cNvPr id="15" name="TextBox 14"/>
          <p:cNvSpPr txBox="1"/>
          <p:nvPr/>
        </p:nvSpPr>
        <p:spPr>
          <a:xfrm>
            <a:off x="94713" y="3717955"/>
            <a:ext cx="3205699" cy="2677656"/>
          </a:xfrm>
          <a:prstGeom prst="rect">
            <a:avLst/>
          </a:prstGeom>
          <a:solidFill>
            <a:schemeClr val="bg1">
              <a:lumMod val="95000"/>
            </a:schemeClr>
          </a:solidFill>
        </p:spPr>
        <p:txBody>
          <a:bodyPr wrap="square" rtlCol="0">
            <a:spAutoFit/>
          </a:bodyPr>
          <a:lstStyle/>
          <a:p>
            <a:r>
              <a:rPr lang="pt-BR" sz="2400" b="1" u="sng" dirty="0" smtClean="0">
                <a:solidFill>
                  <a:srgbClr val="00B050"/>
                </a:solidFill>
              </a:rPr>
              <a:t>Verde </a:t>
            </a:r>
            <a:r>
              <a:rPr lang="mr-IN" sz="2400" dirty="0" smtClean="0"/>
              <a:t>–</a:t>
            </a:r>
            <a:r>
              <a:rPr lang="pt-BR" sz="2400" dirty="0" smtClean="0"/>
              <a:t> países onde há CP </a:t>
            </a:r>
            <a:r>
              <a:rPr lang="pt-BR" sz="2400" dirty="0" err="1" smtClean="0"/>
              <a:t>opt</a:t>
            </a:r>
            <a:r>
              <a:rPr lang="pt-BR" sz="2400" dirty="0" smtClean="0"/>
              <a:t> out, o spread é de 3,7% em média</a:t>
            </a:r>
          </a:p>
          <a:p>
            <a:endParaRPr lang="en-US" sz="2400" dirty="0" smtClean="0"/>
          </a:p>
          <a:p>
            <a:r>
              <a:rPr lang="en-US" sz="2400" b="1" u="sng" dirty="0" err="1" smtClean="0">
                <a:solidFill>
                  <a:srgbClr val="FF0000"/>
                </a:solidFill>
              </a:rPr>
              <a:t>Vermelho</a:t>
            </a:r>
            <a:r>
              <a:rPr lang="en-US" sz="2400" dirty="0" smtClean="0"/>
              <a:t> </a:t>
            </a:r>
            <a:r>
              <a:rPr lang="mr-IN" sz="2400" dirty="0" smtClean="0"/>
              <a:t>–</a:t>
            </a:r>
            <a:r>
              <a:rPr lang="en-US" sz="2400" dirty="0" smtClean="0"/>
              <a:t> </a:t>
            </a:r>
            <a:r>
              <a:rPr lang="en-US" sz="2400" dirty="0" err="1" smtClean="0"/>
              <a:t>países</a:t>
            </a:r>
            <a:r>
              <a:rPr lang="en-US" sz="2400" dirty="0" smtClean="0"/>
              <a:t> </a:t>
            </a:r>
            <a:r>
              <a:rPr lang="en-US" sz="2400" dirty="0" err="1" smtClean="0"/>
              <a:t>onde</a:t>
            </a:r>
            <a:r>
              <a:rPr lang="en-US" sz="2400" dirty="0" smtClean="0"/>
              <a:t> </a:t>
            </a:r>
            <a:r>
              <a:rPr lang="en-US" sz="2400" dirty="0" err="1" smtClean="0"/>
              <a:t>há</a:t>
            </a:r>
            <a:r>
              <a:rPr lang="en-US" sz="2400" dirty="0" smtClean="0"/>
              <a:t> CP opt in, o spread </a:t>
            </a:r>
            <a:r>
              <a:rPr lang="en-US" sz="2400" dirty="0" err="1" smtClean="0"/>
              <a:t>é</a:t>
            </a:r>
            <a:r>
              <a:rPr lang="en-US" sz="2400" dirty="0" smtClean="0"/>
              <a:t> de 11,8% </a:t>
            </a:r>
            <a:r>
              <a:rPr lang="en-US" sz="2400" dirty="0" err="1" smtClean="0"/>
              <a:t>em</a:t>
            </a:r>
            <a:r>
              <a:rPr lang="en-US" sz="2400" dirty="0" smtClean="0"/>
              <a:t> </a:t>
            </a:r>
            <a:r>
              <a:rPr lang="en-US" sz="2400" dirty="0" err="1" smtClean="0"/>
              <a:t>média</a:t>
            </a:r>
            <a:endParaRPr lang="en-US" sz="2400" dirty="0" smtClean="0"/>
          </a:p>
        </p:txBody>
      </p:sp>
    </p:spTree>
    <p:extLst>
      <p:ext uri="{BB962C8B-B14F-4D97-AF65-F5344CB8AC3E}">
        <p14:creationId xmlns:p14="http://schemas.microsoft.com/office/powerpoint/2010/main" val="1634921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5" y="12614"/>
            <a:ext cx="12192000" cy="681865"/>
          </a:xfrm>
          <a:solidFill>
            <a:schemeClr val="bg1">
              <a:lumMod val="95000"/>
            </a:schemeClr>
          </a:solidFill>
        </p:spPr>
        <p:txBody>
          <a:bodyPr>
            <a:normAutofit/>
          </a:bodyPr>
          <a:lstStyle/>
          <a:p>
            <a:pPr algn="ctr"/>
            <a:r>
              <a:rPr lang="pt-BR" sz="3600" smtClean="0">
                <a:latin typeface="Times New Roman" charset="0"/>
                <a:ea typeface="Times New Roman" charset="0"/>
                <a:cs typeface="Times New Roman" charset="0"/>
              </a:rPr>
              <a:t>Relação inversa: Spread </a:t>
            </a:r>
            <a:r>
              <a:rPr lang="pt-BR" sz="3600" dirty="0" smtClean="0">
                <a:latin typeface="Times New Roman" charset="0"/>
                <a:ea typeface="Times New Roman" charset="0"/>
                <a:cs typeface="Times New Roman" charset="0"/>
              </a:rPr>
              <a:t>bancário </a:t>
            </a:r>
            <a:r>
              <a:rPr lang="pt-BR" sz="3600" dirty="0" err="1" smtClean="0">
                <a:latin typeface="Times New Roman" charset="0"/>
                <a:ea typeface="Times New Roman" charset="0"/>
                <a:cs typeface="Times New Roman" charset="0"/>
              </a:rPr>
              <a:t>x</a:t>
            </a:r>
            <a:r>
              <a:rPr lang="pt-BR" sz="3600" dirty="0" smtClean="0">
                <a:latin typeface="Times New Roman" charset="0"/>
                <a:ea typeface="Times New Roman" charset="0"/>
                <a:cs typeface="Times New Roman" charset="0"/>
              </a:rPr>
              <a:t> Abrangência dos Birôs</a:t>
            </a:r>
            <a:endParaRPr lang="pt-BR" sz="36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43</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hart 9">
            <a:extLst>
              <a:ext uri="{FF2B5EF4-FFF2-40B4-BE49-F238E27FC236}">
                <a16:creationId xmlns:a16="http://schemas.microsoft.com/office/drawing/2014/main" xmlns="" id="{89ECE51A-9E0E-4639-B5C5-5F1420FB9679}"/>
              </a:ext>
            </a:extLst>
          </p:cNvPr>
          <p:cNvGraphicFramePr>
            <a:graphicFrameLocks/>
          </p:cNvGraphicFramePr>
          <p:nvPr>
            <p:extLst/>
          </p:nvPr>
        </p:nvGraphicFramePr>
        <p:xfrm>
          <a:off x="123289" y="789761"/>
          <a:ext cx="11752335" cy="5367971"/>
        </p:xfrm>
        <a:graphic>
          <a:graphicData uri="http://schemas.openxmlformats.org/drawingml/2006/chart">
            <c:chart xmlns:c="http://schemas.openxmlformats.org/drawingml/2006/chart" xmlns:r="http://schemas.openxmlformats.org/officeDocument/2006/relationships" r:id="rId2"/>
          </a:graphicData>
        </a:graphic>
      </p:graphicFrame>
      <p:sp>
        <p:nvSpPr>
          <p:cNvPr id="11" name="CaixaDeTexto 6">
            <a:extLst>
              <a:ext uri="{FF2B5EF4-FFF2-40B4-BE49-F238E27FC236}">
                <a16:creationId xmlns:a16="http://schemas.microsoft.com/office/drawing/2014/main" xmlns="" id="{A7E2A064-4FCD-45C8-817D-074499BE50A4}"/>
              </a:ext>
            </a:extLst>
          </p:cNvPr>
          <p:cNvSpPr txBox="1"/>
          <p:nvPr/>
        </p:nvSpPr>
        <p:spPr>
          <a:xfrm>
            <a:off x="9841093" y="5883947"/>
            <a:ext cx="2157963" cy="338554"/>
          </a:xfrm>
          <a:prstGeom prst="rect">
            <a:avLst/>
          </a:prstGeom>
          <a:solidFill>
            <a:schemeClr val="bg1">
              <a:lumMod val="95000"/>
            </a:schemeClr>
          </a:solidFill>
        </p:spPr>
        <p:txBody>
          <a:bodyPr wrap="none" rtlCol="0">
            <a:spAutoFit/>
          </a:bodyPr>
          <a:lstStyle/>
          <a:p>
            <a:r>
              <a:rPr lang="pt-BR" sz="1600" b="1" dirty="0">
                <a:latin typeface="Times New Roman" charset="0"/>
                <a:ea typeface="Times New Roman" charset="0"/>
                <a:cs typeface="Times New Roman" charset="0"/>
              </a:rPr>
              <a:t>Fonte: Banco Mundial</a:t>
            </a:r>
            <a:endParaRPr lang="en-US" sz="16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066689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3290" y="60359"/>
            <a:ext cx="11918022" cy="874132"/>
          </a:xfrm>
        </p:spPr>
        <p:txBody>
          <a:bodyPr/>
          <a:lstStyle/>
          <a:p>
            <a:pPr algn="ctr"/>
            <a:r>
              <a:rPr lang="pt-BR" dirty="0" smtClean="0">
                <a:latin typeface="Times New Roman" charset="0"/>
                <a:ea typeface="Times New Roman" charset="0"/>
                <a:cs typeface="Times New Roman" charset="0"/>
              </a:rPr>
              <a:t>Cadastro Positivo</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75016" y="834475"/>
            <a:ext cx="11918022" cy="5492316"/>
          </a:xfrm>
        </p:spPr>
        <p:txBody>
          <a:bodyPr>
            <a:noAutofit/>
          </a:bodyPr>
          <a:lstStyle/>
          <a:p>
            <a:pPr algn="just">
              <a:lnSpc>
                <a:spcPct val="110000"/>
              </a:lnSpc>
              <a:spcBef>
                <a:spcPts val="0"/>
              </a:spcBef>
            </a:pPr>
            <a:r>
              <a:rPr lang="pt-BR" sz="2500" dirty="0" smtClean="0">
                <a:latin typeface="Times New Roman" charset="0"/>
                <a:ea typeface="Times New Roman" charset="0"/>
                <a:cs typeface="Times New Roman" charset="0"/>
              </a:rPr>
              <a:t>Crédito é muito importante para o desenvolvimento de um país</a:t>
            </a:r>
          </a:p>
          <a:p>
            <a:pPr algn="just">
              <a:lnSpc>
                <a:spcPct val="110000"/>
              </a:lnSpc>
              <a:spcBef>
                <a:spcPts val="0"/>
              </a:spcBef>
            </a:pPr>
            <a:r>
              <a:rPr lang="pt-BR" sz="2500" dirty="0" smtClean="0">
                <a:latin typeface="Times New Roman" charset="0"/>
                <a:ea typeface="Times New Roman" charset="0"/>
                <a:cs typeface="Times New Roman" charset="0"/>
              </a:rPr>
              <a:t>O Cadastro positivo </a:t>
            </a:r>
            <a:r>
              <a:rPr lang="pt-BR" sz="2500" dirty="0" err="1" smtClean="0">
                <a:latin typeface="Times New Roman" charset="0"/>
                <a:ea typeface="Times New Roman" charset="0"/>
                <a:cs typeface="Times New Roman" charset="0"/>
              </a:rPr>
              <a:t>opt</a:t>
            </a:r>
            <a:r>
              <a:rPr lang="pt-BR" sz="2500" dirty="0" smtClean="0">
                <a:latin typeface="Times New Roman" charset="0"/>
                <a:ea typeface="Times New Roman" charset="0"/>
                <a:cs typeface="Times New Roman" charset="0"/>
              </a:rPr>
              <a:t> in atual não funciona</a:t>
            </a:r>
          </a:p>
          <a:p>
            <a:pPr algn="just">
              <a:lnSpc>
                <a:spcPct val="110000"/>
              </a:lnSpc>
              <a:spcBef>
                <a:spcPts val="0"/>
              </a:spcBef>
            </a:pPr>
            <a:r>
              <a:rPr lang="pt-BR" sz="2500" dirty="0" smtClean="0">
                <a:latin typeface="Times New Roman" charset="0"/>
                <a:ea typeface="Times New Roman" charset="0"/>
                <a:cs typeface="Times New Roman" charset="0"/>
              </a:rPr>
              <a:t>O Cadastro negativo pune demais o inadimplente</a:t>
            </a:r>
          </a:p>
          <a:p>
            <a:pPr algn="just">
              <a:lnSpc>
                <a:spcPct val="110000"/>
              </a:lnSpc>
              <a:spcBef>
                <a:spcPts val="0"/>
              </a:spcBef>
            </a:pPr>
            <a:r>
              <a:rPr lang="pt-BR" sz="2500" dirty="0" smtClean="0">
                <a:latin typeface="Times New Roman" charset="0"/>
                <a:ea typeface="Times New Roman" charset="0"/>
                <a:cs typeface="Times New Roman" charset="0"/>
              </a:rPr>
              <a:t>O </a:t>
            </a:r>
            <a:r>
              <a:rPr lang="pt-BR" sz="2500" b="1" u="sng" dirty="0" smtClean="0">
                <a:latin typeface="Times New Roman" charset="0"/>
                <a:ea typeface="Times New Roman" charset="0"/>
                <a:cs typeface="Times New Roman" charset="0"/>
              </a:rPr>
              <a:t>Cadastro positivo proposto (</a:t>
            </a:r>
            <a:r>
              <a:rPr lang="pt-BR" sz="2500" b="1" u="sng" dirty="0" err="1" smtClean="0">
                <a:latin typeface="Times New Roman" charset="0"/>
                <a:ea typeface="Times New Roman" charset="0"/>
                <a:cs typeface="Times New Roman" charset="0"/>
              </a:rPr>
              <a:t>opt</a:t>
            </a:r>
            <a:r>
              <a:rPr lang="pt-BR" sz="2500" b="1" u="sng" dirty="0" smtClean="0">
                <a:latin typeface="Times New Roman" charset="0"/>
                <a:ea typeface="Times New Roman" charset="0"/>
                <a:cs typeface="Times New Roman" charset="0"/>
              </a:rPr>
              <a:t> out):</a:t>
            </a:r>
            <a:r>
              <a:rPr lang="pt-BR" sz="2500" b="1" dirty="0" smtClean="0">
                <a:latin typeface="Times New Roman" charset="0"/>
                <a:ea typeface="Times New Roman" charset="0"/>
                <a:cs typeface="Times New Roman" charset="0"/>
              </a:rPr>
              <a:t> </a:t>
            </a:r>
            <a:r>
              <a:rPr lang="pt-BR" sz="2500" dirty="0" smtClean="0">
                <a:latin typeface="Times New Roman" charset="0"/>
                <a:ea typeface="Times New Roman" charset="0"/>
                <a:cs typeface="Times New Roman" charset="0"/>
              </a:rPr>
              <a:t>dará mais segurança aos dados, diminuirá o custo do crédito, trará mais concorrência dos bancos, diminuirá a inadimplência e sobre </a:t>
            </a:r>
            <a:r>
              <a:rPr lang="pt-BR" sz="2500" dirty="0">
                <a:latin typeface="Times New Roman" charset="0"/>
                <a:ea typeface="Times New Roman" charset="0"/>
                <a:cs typeface="Times New Roman" charset="0"/>
              </a:rPr>
              <a:t>e</a:t>
            </a:r>
            <a:r>
              <a:rPr lang="pt-BR" sz="2500" dirty="0" smtClean="0">
                <a:latin typeface="Times New Roman" charset="0"/>
                <a:ea typeface="Times New Roman" charset="0"/>
                <a:cs typeface="Times New Roman" charset="0"/>
              </a:rPr>
              <a:t>ndividamento da sociedade, trará maior </a:t>
            </a:r>
            <a:r>
              <a:rPr lang="pt-BR" sz="2500" dirty="0" err="1" smtClean="0">
                <a:latin typeface="Times New Roman" charset="0"/>
                <a:ea typeface="Times New Roman" charset="0"/>
                <a:cs typeface="Times New Roman" charset="0"/>
              </a:rPr>
              <a:t>bancarização</a:t>
            </a:r>
            <a:r>
              <a:rPr lang="pt-BR" sz="2500" dirty="0" smtClean="0">
                <a:latin typeface="Times New Roman" charset="0"/>
                <a:ea typeface="Times New Roman" charset="0"/>
                <a:cs typeface="Times New Roman" charset="0"/>
              </a:rPr>
              <a:t> (inclusão!) e ampliará o crédito</a:t>
            </a:r>
          </a:p>
          <a:p>
            <a:pPr algn="just">
              <a:lnSpc>
                <a:spcPct val="110000"/>
              </a:lnSpc>
              <a:spcBef>
                <a:spcPts val="0"/>
              </a:spcBef>
            </a:pPr>
            <a:r>
              <a:rPr lang="pt-BR" sz="2500" dirty="0" smtClean="0">
                <a:latin typeface="Times New Roman" charset="0"/>
                <a:ea typeface="Times New Roman" charset="0"/>
                <a:cs typeface="Times New Roman" charset="0"/>
              </a:rPr>
              <a:t>Evidência Internacional aponta para o sucesso do uso do cadastro positivo </a:t>
            </a:r>
            <a:r>
              <a:rPr lang="pt-BR" sz="2500" dirty="0" err="1" smtClean="0">
                <a:latin typeface="Times New Roman" charset="0"/>
                <a:ea typeface="Times New Roman" charset="0"/>
                <a:cs typeface="Times New Roman" charset="0"/>
              </a:rPr>
              <a:t>opt</a:t>
            </a:r>
            <a:r>
              <a:rPr lang="pt-BR" sz="2500" dirty="0" smtClean="0">
                <a:latin typeface="Times New Roman" charset="0"/>
                <a:ea typeface="Times New Roman" charset="0"/>
                <a:cs typeface="Times New Roman" charset="0"/>
              </a:rPr>
              <a:t> out para aumentar o crédito e trazer maior crescimento para o país</a:t>
            </a:r>
          </a:p>
          <a:p>
            <a:pPr algn="just">
              <a:lnSpc>
                <a:spcPct val="110000"/>
              </a:lnSpc>
              <a:spcBef>
                <a:spcPts val="0"/>
              </a:spcBef>
            </a:pPr>
            <a:r>
              <a:rPr lang="pt-BR" sz="2500" b="1" u="sng" dirty="0" smtClean="0">
                <a:latin typeface="Times New Roman" charset="0"/>
                <a:ea typeface="Times New Roman" charset="0"/>
                <a:cs typeface="Times New Roman" charset="0"/>
              </a:rPr>
              <a:t>PL441</a:t>
            </a:r>
            <a:r>
              <a:rPr lang="pt-BR" sz="2500" dirty="0" smtClean="0">
                <a:latin typeface="Times New Roman" charset="0"/>
                <a:ea typeface="Times New Roman" charset="0"/>
                <a:cs typeface="Times New Roman" charset="0"/>
              </a:rPr>
              <a:t> - aprovado o texto base aprovado na Câmara. Faltam destaques da Câmara. Depois volta para o Senado</a:t>
            </a:r>
          </a:p>
          <a:p>
            <a:pPr algn="just">
              <a:lnSpc>
                <a:spcPct val="110000"/>
              </a:lnSpc>
              <a:spcBef>
                <a:spcPts val="0"/>
              </a:spcBef>
            </a:pPr>
            <a:r>
              <a:rPr lang="pt-BR" sz="2500" dirty="0" smtClean="0">
                <a:latin typeface="Times New Roman" charset="0"/>
                <a:ea typeface="Times New Roman" charset="0"/>
                <a:cs typeface="Times New Roman" charset="0"/>
              </a:rPr>
              <a:t>Entendo que </a:t>
            </a:r>
            <a:r>
              <a:rPr lang="pt-BR" sz="2500" b="1" u="sng" dirty="0" smtClean="0">
                <a:latin typeface="Times New Roman" charset="0"/>
                <a:ea typeface="Times New Roman" charset="0"/>
                <a:cs typeface="Times New Roman" charset="0"/>
              </a:rPr>
              <a:t>concorrência e consumidor</a:t>
            </a:r>
            <a:r>
              <a:rPr lang="pt-BR" sz="2500" b="1" dirty="0" smtClean="0">
                <a:latin typeface="Times New Roman" charset="0"/>
                <a:ea typeface="Times New Roman" charset="0"/>
                <a:cs typeface="Times New Roman" charset="0"/>
              </a:rPr>
              <a:t> podem e devem </a:t>
            </a:r>
            <a:r>
              <a:rPr lang="pt-BR" sz="2500" dirty="0" smtClean="0">
                <a:latin typeface="Times New Roman" charset="0"/>
                <a:ea typeface="Times New Roman" charset="0"/>
                <a:cs typeface="Times New Roman" charset="0"/>
              </a:rPr>
              <a:t>caminhar de mãos dadas. É um erro não ser assim! Ambos querem ”defender do consumidor”. Neste caso, </a:t>
            </a:r>
            <a:r>
              <a:rPr lang="pt-BR" sz="2500" u="sng" dirty="0" smtClean="0">
                <a:latin typeface="Times New Roman" charset="0"/>
                <a:ea typeface="Times New Roman" charset="0"/>
                <a:cs typeface="Times New Roman" charset="0"/>
              </a:rPr>
              <a:t>discriminar preço é bom e necessário</a:t>
            </a:r>
            <a:r>
              <a:rPr lang="pt-BR" sz="2500" dirty="0" smtClean="0">
                <a:latin typeface="Times New Roman" charset="0"/>
                <a:ea typeface="Times New Roman" charset="0"/>
                <a:cs typeface="Times New Roman" charset="0"/>
              </a:rPr>
              <a:t>, caso queiramos ter taxas de juros médias mais baixas no Brasil.</a:t>
            </a:r>
            <a:endParaRPr lang="pt-BR" sz="25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44</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14310" y="1271589"/>
            <a:ext cx="6657975" cy="8715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129463" y="1500186"/>
            <a:ext cx="1522304" cy="371475"/>
          </a:xfrm>
          <a:prstGeom prst="righ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858258" y="805460"/>
            <a:ext cx="2976563" cy="1323439"/>
          </a:xfrm>
          <a:prstGeom prst="rect">
            <a:avLst/>
          </a:prstGeom>
          <a:solidFill>
            <a:schemeClr val="accent2">
              <a:lumMod val="20000"/>
              <a:lumOff val="80000"/>
            </a:schemeClr>
          </a:solidFill>
          <a:ln>
            <a:solidFill>
              <a:srgbClr val="FF0000"/>
            </a:solidFill>
          </a:ln>
        </p:spPr>
        <p:txBody>
          <a:bodyPr wrap="square" rtlCol="0">
            <a:spAutoFit/>
          </a:bodyPr>
          <a:lstStyle/>
          <a:p>
            <a:pPr algn="ctr"/>
            <a:r>
              <a:rPr lang="pt-BR" sz="2000" dirty="0" smtClean="0">
                <a:latin typeface="Times New Roman" charset="0"/>
                <a:ea typeface="Times New Roman" charset="0"/>
                <a:cs typeface="Times New Roman" charset="0"/>
              </a:rPr>
              <a:t>Sistema atual é ruim, protege pouco o consumidor e não estimula a concorrência</a:t>
            </a:r>
            <a:endParaRPr lang="pt-BR" sz="2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57983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linds(horizont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linds(horizontal)">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linds(horizontal)">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blinds(horizontal)">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596348"/>
          </a:xfrm>
          <a:solidFill>
            <a:schemeClr val="accent6">
              <a:lumMod val="40000"/>
              <a:lumOff val="60000"/>
            </a:schemeClr>
          </a:solidFill>
        </p:spPr>
        <p:txBody>
          <a:bodyPr>
            <a:normAutofit fontScale="90000"/>
          </a:bodyPr>
          <a:lstStyle/>
          <a:p>
            <a:pPr algn="ctr"/>
            <a:r>
              <a:rPr lang="pt-BR" dirty="0" smtClean="0">
                <a:latin typeface="Times New Roman" charset="0"/>
                <a:ea typeface="Times New Roman" charset="0"/>
                <a:cs typeface="Times New Roman" charset="0"/>
              </a:rPr>
              <a:t>Guia Bolso</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0" y="596348"/>
            <a:ext cx="12192000" cy="5844209"/>
          </a:xfrm>
        </p:spPr>
        <p:txBody>
          <a:bodyPr>
            <a:normAutofit fontScale="85000" lnSpcReduction="20000"/>
          </a:bodyPr>
          <a:lstStyle/>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rPr>
              <a:t>4MM de usuários, dos quais 40% tem dívidas caras</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rPr>
              <a:t>Inicio 2012, mas só em 2014 passou a ser o que é hoje </a:t>
            </a:r>
            <a:r>
              <a:rPr lang="pt-BR" sz="2000" dirty="0" smtClean="0">
                <a:latin typeface="Times New Roman" charset="0"/>
                <a:ea typeface="Times New Roman" charset="0"/>
                <a:cs typeface="Times New Roman" charset="0"/>
                <a:sym typeface="Wingdings"/>
              </a:rPr>
              <a:t> gestão financeira pessoal automática (GFPA)</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Diferencial: agregação bancária automática. Tecnologia proprietária que os demais não conseguiram copiar</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2015  Além de GFPA, passou a dar crédito pessoal</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2016  lança ”</a:t>
            </a:r>
            <a:r>
              <a:rPr lang="pt-BR" sz="2000" dirty="0" err="1" smtClean="0">
                <a:latin typeface="Times New Roman" charset="0"/>
                <a:ea typeface="Times New Roman" charset="0"/>
                <a:cs typeface="Times New Roman" charset="0"/>
                <a:sym typeface="Wingdings"/>
              </a:rPr>
              <a:t>just</a:t>
            </a:r>
            <a:r>
              <a:rPr lang="pt-BR" sz="2000" dirty="0" smtClean="0">
                <a:latin typeface="Times New Roman" charset="0"/>
                <a:ea typeface="Times New Roman" charset="0"/>
                <a:cs typeface="Times New Roman" charset="0"/>
                <a:sym typeface="Wingdings"/>
              </a:rPr>
              <a:t>” = plataforma online de crédito pessoal (atendem aos que estão </a:t>
            </a:r>
            <a:r>
              <a:rPr lang="mr-IN" sz="2000" dirty="0" smtClean="0">
                <a:latin typeface="Times New Roman" charset="0"/>
                <a:ea typeface="Times New Roman" charset="0"/>
                <a:cs typeface="Times New Roman" charset="0"/>
                <a:sym typeface="Wingdings"/>
              </a:rPr>
              <a:t>–</a:t>
            </a:r>
            <a:r>
              <a:rPr lang="pt-BR" sz="2000" dirty="0" smtClean="0">
                <a:latin typeface="Times New Roman" charset="0"/>
                <a:ea typeface="Times New Roman" charset="0"/>
                <a:cs typeface="Times New Roman" charset="0"/>
                <a:sym typeface="Wingdings"/>
              </a:rPr>
              <a:t> 55% - e os que não estão)</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Para isso, considera não só o histórico de crédito, mas o fluxo de pagamento do indivíduo (contas luz, </a:t>
            </a:r>
            <a:r>
              <a:rPr lang="pt-BR" sz="2000" dirty="0" err="1" smtClean="0">
                <a:latin typeface="Times New Roman" charset="0"/>
                <a:ea typeface="Times New Roman" charset="0"/>
                <a:cs typeface="Times New Roman" charset="0"/>
                <a:sym typeface="Wingdings"/>
              </a:rPr>
              <a:t>gas</a:t>
            </a:r>
            <a:r>
              <a:rPr lang="pt-BR" sz="2000" dirty="0" smtClean="0">
                <a:latin typeface="Times New Roman" charset="0"/>
                <a:ea typeface="Times New Roman" charset="0"/>
                <a:cs typeface="Times New Roman" charset="0"/>
                <a:sym typeface="Wingdings"/>
              </a:rPr>
              <a:t>, etc.)</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2017  chamaram bancos menores para participar no financiamento, pois até então era com $ dos sócios. é um ganha-ganha, porque este bancos não têm acesso a clientes.</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Em 2014 </a:t>
            </a:r>
            <a:r>
              <a:rPr lang="mr-IN" sz="2000" dirty="0" smtClean="0">
                <a:latin typeface="Times New Roman" charset="0"/>
                <a:ea typeface="Times New Roman" charset="0"/>
                <a:cs typeface="Times New Roman" charset="0"/>
                <a:sym typeface="Wingdings"/>
              </a:rPr>
              <a:t>–</a:t>
            </a:r>
            <a:r>
              <a:rPr lang="pt-BR" sz="2000" dirty="0" smtClean="0">
                <a:latin typeface="Times New Roman" charset="0"/>
                <a:ea typeface="Times New Roman" charset="0"/>
                <a:cs typeface="Times New Roman" charset="0"/>
                <a:sym typeface="Wingdings"/>
              </a:rPr>
              <a:t> Bradesco procura GB para ajudá-los, uma vez que Bradesco tem programa ”</a:t>
            </a:r>
            <a:r>
              <a:rPr lang="pt-BR" sz="2000" dirty="0" err="1" smtClean="0">
                <a:latin typeface="Times New Roman" charset="0"/>
                <a:ea typeface="Times New Roman" charset="0"/>
                <a:cs typeface="Times New Roman" charset="0"/>
                <a:sym typeface="Wingdings"/>
              </a:rPr>
              <a:t>inobra</a:t>
            </a:r>
            <a:r>
              <a:rPr lang="pt-BR" sz="2000" dirty="0" smtClean="0">
                <a:latin typeface="Times New Roman" charset="0"/>
                <a:ea typeface="Times New Roman" charset="0"/>
                <a:cs typeface="Times New Roman" charset="0"/>
                <a:sym typeface="Wingdings"/>
              </a:rPr>
              <a:t>”, que financia startups - havia diversas </a:t>
            </a:r>
            <a:r>
              <a:rPr lang="pt-BR" sz="2000" dirty="0" err="1" smtClean="0">
                <a:latin typeface="Times New Roman" charset="0"/>
                <a:ea typeface="Times New Roman" charset="0"/>
                <a:cs typeface="Times New Roman" charset="0"/>
                <a:sym typeface="Wingdings"/>
              </a:rPr>
              <a:t>clásulas</a:t>
            </a:r>
            <a:r>
              <a:rPr lang="pt-BR" sz="2000" dirty="0" smtClean="0">
                <a:latin typeface="Times New Roman" charset="0"/>
                <a:ea typeface="Times New Roman" charset="0"/>
                <a:cs typeface="Times New Roman" charset="0"/>
                <a:sym typeface="Wingdings"/>
              </a:rPr>
              <a:t> de exclusividade.</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Em 2015 </a:t>
            </a:r>
            <a:r>
              <a:rPr lang="mr-IN" sz="2000" dirty="0" smtClean="0">
                <a:latin typeface="Times New Roman" charset="0"/>
                <a:ea typeface="Times New Roman" charset="0"/>
                <a:cs typeface="Times New Roman" charset="0"/>
                <a:sym typeface="Wingdings"/>
              </a:rPr>
              <a:t>–</a:t>
            </a:r>
            <a:r>
              <a:rPr lang="pt-BR" sz="2000" dirty="0" smtClean="0">
                <a:latin typeface="Times New Roman" charset="0"/>
                <a:ea typeface="Times New Roman" charset="0"/>
                <a:cs typeface="Times New Roman" charset="0"/>
                <a:sym typeface="Wingdings"/>
              </a:rPr>
              <a:t> GB recebe $ de investidores americanos e 1 semana depois Bradesco entra com processo na Justiça contra GB. Bradesco alega: (1) falta de segurança; (2) concorrência desleal (desvio de cliente); (3) violação de PI do internet banking. Perícia diz que (1) Ok.</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Em 2015 </a:t>
            </a:r>
            <a:r>
              <a:rPr lang="mr-IN" sz="2000" dirty="0" smtClean="0">
                <a:latin typeface="Times New Roman" charset="0"/>
                <a:ea typeface="Times New Roman" charset="0"/>
                <a:cs typeface="Times New Roman" charset="0"/>
                <a:sym typeface="Wingdings"/>
              </a:rPr>
              <a:t>–</a:t>
            </a:r>
            <a:r>
              <a:rPr lang="pt-BR" sz="2000" dirty="0" smtClean="0">
                <a:latin typeface="Times New Roman" charset="0"/>
                <a:ea typeface="Times New Roman" charset="0"/>
                <a:cs typeface="Times New Roman" charset="0"/>
                <a:sym typeface="Wingdings"/>
              </a:rPr>
              <a:t> dois grupos de trabalho na Febraban: ”o que fazer com”: (1) </a:t>
            </a:r>
            <a:r>
              <a:rPr lang="pt-BR" sz="2000" dirty="0" err="1" smtClean="0">
                <a:latin typeface="Times New Roman" charset="0"/>
                <a:ea typeface="Times New Roman" charset="0"/>
                <a:cs typeface="Times New Roman" charset="0"/>
                <a:sym typeface="Wingdings"/>
              </a:rPr>
              <a:t>fintechs</a:t>
            </a:r>
            <a:r>
              <a:rPr lang="pt-BR" sz="2000" dirty="0" smtClean="0">
                <a:latin typeface="Times New Roman" charset="0"/>
                <a:ea typeface="Times New Roman" charset="0"/>
                <a:cs typeface="Times New Roman" charset="0"/>
                <a:sym typeface="Wingdings"/>
              </a:rPr>
              <a:t>; (2) GB?</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Com relação ao GB eles: (1) decidiram não fazer nada contra, nem Febraban, nem cada banco; (2) BB iniciaria processo de ”open banking” dos grandes bancos.</a:t>
            </a:r>
          </a:p>
          <a:p>
            <a:pPr marL="514350" indent="-514350" algn="just">
              <a:lnSpc>
                <a:spcPct val="110000"/>
              </a:lnSpc>
              <a:buFont typeface="+mj-lt"/>
              <a:buAutoNum type="arabicPeriod"/>
            </a:pPr>
            <a:r>
              <a:rPr lang="pt-BR" sz="2000" dirty="0" smtClean="0">
                <a:latin typeface="Times New Roman" charset="0"/>
                <a:ea typeface="Times New Roman" charset="0"/>
                <a:cs typeface="Times New Roman" charset="0"/>
                <a:sym typeface="Wingdings"/>
              </a:rPr>
              <a:t>Na Europa o </a:t>
            </a:r>
            <a:r>
              <a:rPr lang="pt-BR" sz="2000" dirty="0" err="1" smtClean="0">
                <a:latin typeface="Times New Roman" charset="0"/>
                <a:ea typeface="Times New Roman" charset="0"/>
                <a:cs typeface="Times New Roman" charset="0"/>
                <a:sym typeface="Wingdings"/>
              </a:rPr>
              <a:t>openbanking</a:t>
            </a:r>
            <a:r>
              <a:rPr lang="pt-BR" sz="2000" dirty="0" smtClean="0">
                <a:latin typeface="Times New Roman" charset="0"/>
                <a:ea typeface="Times New Roman" charset="0"/>
                <a:cs typeface="Times New Roman" charset="0"/>
                <a:sym typeface="Wingdings"/>
              </a:rPr>
              <a:t> foi regulado  bancos tiveram que abrir </a:t>
            </a:r>
            <a:r>
              <a:rPr lang="pt-BR" sz="2000" dirty="0" err="1" smtClean="0">
                <a:latin typeface="Times New Roman" charset="0"/>
                <a:ea typeface="Times New Roman" charset="0"/>
                <a:cs typeface="Times New Roman" charset="0"/>
                <a:sym typeface="Wingdings"/>
              </a:rPr>
              <a:t>infos</a:t>
            </a:r>
            <a:r>
              <a:rPr lang="pt-BR" sz="2000" dirty="0" smtClean="0">
                <a:latin typeface="Times New Roman" charset="0"/>
                <a:ea typeface="Times New Roman" charset="0"/>
                <a:cs typeface="Times New Roman" charset="0"/>
                <a:sym typeface="Wingdings"/>
              </a:rPr>
              <a:t> para as </a:t>
            </a:r>
            <a:r>
              <a:rPr lang="pt-BR" sz="2000" dirty="0" err="1" smtClean="0">
                <a:latin typeface="Times New Roman" charset="0"/>
                <a:ea typeface="Times New Roman" charset="0"/>
                <a:cs typeface="Times New Roman" charset="0"/>
                <a:sym typeface="Wingdings"/>
              </a:rPr>
              <a:t>fintechs</a:t>
            </a:r>
            <a:r>
              <a:rPr lang="pt-BR" sz="2000" dirty="0" smtClean="0">
                <a:latin typeface="Times New Roman" charset="0"/>
                <a:ea typeface="Times New Roman" charset="0"/>
                <a:cs typeface="Times New Roman" charset="0"/>
                <a:sym typeface="Wingdings"/>
              </a:rPr>
              <a:t>. No Brasil, não há regulação e por isso eles querem </a:t>
            </a:r>
            <a:r>
              <a:rPr lang="pt-BR" sz="2000" dirty="0" err="1" smtClean="0">
                <a:latin typeface="Times New Roman" charset="0"/>
                <a:ea typeface="Times New Roman" charset="0"/>
                <a:cs typeface="Times New Roman" charset="0"/>
                <a:sym typeface="Wingdings"/>
              </a:rPr>
              <a:t>auto-regular</a:t>
            </a:r>
            <a:r>
              <a:rPr lang="pt-BR" sz="2000" smtClean="0">
                <a:latin typeface="Times New Roman" charset="0"/>
                <a:ea typeface="Times New Roman" charset="0"/>
                <a:cs typeface="Times New Roman" charset="0"/>
                <a:sym typeface="Wingdings"/>
              </a:rPr>
              <a:t>.</a:t>
            </a:r>
            <a:endParaRPr lang="pt-BR" sz="2000" dirty="0" smtClean="0">
              <a:latin typeface="Times New Roman" charset="0"/>
              <a:ea typeface="Times New Roman" charset="0"/>
              <a:cs typeface="Times New Roman" charset="0"/>
              <a:sym typeface="Wingdings"/>
            </a:endParaRPr>
          </a:p>
          <a:p>
            <a:pPr marL="514350" indent="-514350" algn="just">
              <a:lnSpc>
                <a:spcPct val="110000"/>
              </a:lnSpc>
              <a:buFont typeface="+mj-lt"/>
              <a:buAutoNum type="arabicPeriod"/>
            </a:pPr>
            <a:endParaRPr lang="pt-BR" sz="2000" dirty="0" smtClean="0">
              <a:latin typeface="Times New Roman" charset="0"/>
              <a:ea typeface="Times New Roman" charset="0"/>
              <a:cs typeface="Times New Roman" charset="0"/>
              <a:sym typeface="Wingdings"/>
            </a:endParaRPr>
          </a:p>
        </p:txBody>
      </p:sp>
      <p:sp>
        <p:nvSpPr>
          <p:cNvPr id="4" name="Date Placeholder 3"/>
          <p:cNvSpPr>
            <a:spLocks noGrp="1"/>
          </p:cNvSpPr>
          <p:nvPr>
            <p:ph type="dt" sz="half" idx="10"/>
          </p:nvPr>
        </p:nvSpPr>
        <p:spPr/>
        <p:txBody>
          <a:bodyPr/>
          <a:lstStyle/>
          <a:p>
            <a:fld id="{1B56EACD-5117-9448-B0DC-509BB48A4A8A}"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45</a:t>
            </a:fld>
            <a:endParaRPr lang="en-US" b="1">
              <a:solidFill>
                <a:schemeClr val="tx1"/>
              </a:solidFill>
            </a:endParaRPr>
          </a:p>
        </p:txBody>
      </p:sp>
    </p:spTree>
    <p:extLst>
      <p:ext uri="{BB962C8B-B14F-4D97-AF65-F5344CB8AC3E}">
        <p14:creationId xmlns:p14="http://schemas.microsoft.com/office/powerpoint/2010/main" val="1045218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95842"/>
          </a:xfrm>
          <a:solidFill>
            <a:schemeClr val="accent6">
              <a:lumMod val="40000"/>
              <a:lumOff val="60000"/>
            </a:schemeClr>
          </a:solidFill>
        </p:spPr>
        <p:txBody>
          <a:bodyPr/>
          <a:lstStyle/>
          <a:p>
            <a:pPr algn="ctr"/>
            <a:r>
              <a:rPr lang="pt-BR" dirty="0" smtClean="0">
                <a:latin typeface="Times New Roman" charset="0"/>
                <a:ea typeface="Times New Roman" charset="0"/>
                <a:cs typeface="Times New Roman" charset="0"/>
              </a:rPr>
              <a:t>Em Conclusão</a:t>
            </a:r>
            <a:endParaRPr lang="pt-BR"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37652" y="1092177"/>
            <a:ext cx="11685637" cy="5170971"/>
          </a:xfrm>
        </p:spPr>
        <p:txBody>
          <a:bodyPr>
            <a:normAutofit fontScale="32500" lnSpcReduction="20000"/>
          </a:bodyPr>
          <a:lstStyle/>
          <a:p>
            <a:pPr marL="0" indent="0" algn="ctr">
              <a:lnSpc>
                <a:spcPct val="110000"/>
              </a:lnSpc>
              <a:buNone/>
            </a:pPr>
            <a:r>
              <a:rPr lang="pt-BR" sz="5100" b="1" dirty="0" smtClean="0">
                <a:latin typeface="Times New Roman" charset="0"/>
                <a:ea typeface="Times New Roman" charset="0"/>
                <a:cs typeface="Times New Roman" charset="0"/>
              </a:rPr>
              <a:t> </a:t>
            </a:r>
            <a:r>
              <a:rPr lang="pt-BR" sz="6800" b="1" dirty="0">
                <a:latin typeface="Times New Roman" charset="0"/>
                <a:ea typeface="Times New Roman" charset="0"/>
                <a:cs typeface="Times New Roman" charset="0"/>
              </a:rPr>
              <a:t>O </a:t>
            </a:r>
            <a:r>
              <a:rPr lang="pt-BR" sz="6800" b="1" dirty="0" smtClean="0">
                <a:latin typeface="Times New Roman" charset="0"/>
                <a:ea typeface="Times New Roman" charset="0"/>
                <a:cs typeface="Times New Roman" charset="0"/>
              </a:rPr>
              <a:t>Estado deve agir </a:t>
            </a:r>
            <a:r>
              <a:rPr lang="pt-BR" sz="6800" b="1" dirty="0">
                <a:latin typeface="Times New Roman" charset="0"/>
                <a:ea typeface="Times New Roman" charset="0"/>
                <a:cs typeface="Times New Roman" charset="0"/>
              </a:rPr>
              <a:t>para: 1) agilizar (ou não atrasar) o processo de </a:t>
            </a:r>
            <a:r>
              <a:rPr lang="pt-BR" sz="6800" b="1" dirty="0" err="1">
                <a:latin typeface="Times New Roman" charset="0"/>
                <a:ea typeface="Times New Roman" charset="0"/>
                <a:cs typeface="Times New Roman" charset="0"/>
              </a:rPr>
              <a:t>desbancarização</a:t>
            </a:r>
            <a:r>
              <a:rPr lang="pt-BR" sz="6800" b="1" dirty="0">
                <a:latin typeface="Times New Roman" charset="0"/>
                <a:ea typeface="Times New Roman" charset="0"/>
                <a:cs typeface="Times New Roman" charset="0"/>
              </a:rPr>
              <a:t>, 2) diminuir o poder dos bancos e 3) diminuir de forma permanente </a:t>
            </a:r>
            <a:r>
              <a:rPr lang="pt-BR" sz="6800" b="1" dirty="0" smtClean="0">
                <a:latin typeface="Times New Roman" charset="0"/>
                <a:ea typeface="Times New Roman" charset="0"/>
                <a:cs typeface="Times New Roman" charset="0"/>
              </a:rPr>
              <a:t>a </a:t>
            </a:r>
            <a:r>
              <a:rPr lang="pt-BR" sz="6800" b="1" dirty="0">
                <a:latin typeface="Times New Roman" charset="0"/>
                <a:ea typeface="Times New Roman" charset="0"/>
                <a:cs typeface="Times New Roman" charset="0"/>
              </a:rPr>
              <a:t>taxa de juros?</a:t>
            </a:r>
            <a:endParaRPr lang="pt-BR" sz="2200" dirty="0">
              <a:latin typeface="Times New Roman" charset="0"/>
              <a:ea typeface="Times New Roman" charset="0"/>
              <a:cs typeface="Times New Roman" charset="0"/>
            </a:endParaRPr>
          </a:p>
          <a:p>
            <a:pPr marL="514350" indent="-514350" algn="just">
              <a:lnSpc>
                <a:spcPct val="110000"/>
              </a:lnSpc>
              <a:buFont typeface="+mj-lt"/>
              <a:buAutoNum type="arabicPeriod"/>
            </a:pPr>
            <a:endParaRPr lang="pt-BR" sz="2200" dirty="0" smtClean="0">
              <a:latin typeface="Times New Roman" charset="0"/>
              <a:ea typeface="Times New Roman" charset="0"/>
              <a:cs typeface="Times New Roman" charset="0"/>
            </a:endParaRPr>
          </a:p>
          <a:p>
            <a:pPr marL="514350" indent="-514350" algn="just">
              <a:lnSpc>
                <a:spcPct val="110000"/>
              </a:lnSpc>
              <a:buFont typeface="+mj-lt"/>
              <a:buAutoNum type="arabicPeriod"/>
            </a:pPr>
            <a:endParaRPr lang="pt-BR" sz="2200" dirty="0" smtClean="0">
              <a:latin typeface="Times New Roman" charset="0"/>
              <a:ea typeface="Times New Roman" charset="0"/>
              <a:cs typeface="Times New Roman" charset="0"/>
            </a:endParaRPr>
          </a:p>
          <a:p>
            <a:pPr marL="514350" indent="-514350" algn="just">
              <a:lnSpc>
                <a:spcPct val="110000"/>
              </a:lnSpc>
              <a:buFont typeface="+mj-lt"/>
              <a:buAutoNum type="arabicPeriod"/>
            </a:pPr>
            <a:r>
              <a:rPr lang="pt-BR" sz="6200" dirty="0" smtClean="0">
                <a:latin typeface="Times New Roman" charset="0"/>
                <a:ea typeface="Times New Roman" charset="0"/>
                <a:cs typeface="Times New Roman" charset="0"/>
              </a:rPr>
              <a:t>Cade e BCB devem reprovar </a:t>
            </a:r>
            <a:r>
              <a:rPr lang="pt-BR" sz="6200" dirty="0" err="1" smtClean="0">
                <a:latin typeface="Times New Roman" charset="0"/>
                <a:ea typeface="Times New Roman" charset="0"/>
                <a:cs typeface="Times New Roman" charset="0"/>
              </a:rPr>
              <a:t>ACs</a:t>
            </a:r>
            <a:r>
              <a:rPr lang="pt-BR" sz="6200" dirty="0" smtClean="0">
                <a:latin typeface="Times New Roman" charset="0"/>
                <a:ea typeface="Times New Roman" charset="0"/>
                <a:cs typeface="Times New Roman" charset="0"/>
              </a:rPr>
              <a:t> que coloquem em risco o </a:t>
            </a:r>
            <a:r>
              <a:rPr lang="pt-BR" sz="6200" b="1" dirty="0" smtClean="0">
                <a:solidFill>
                  <a:srgbClr val="FF0000"/>
                </a:solidFill>
                <a:latin typeface="Times New Roman" charset="0"/>
                <a:ea typeface="Times New Roman" charset="0"/>
                <a:cs typeface="Times New Roman" charset="0"/>
              </a:rPr>
              <a:t>processo </a:t>
            </a:r>
            <a:r>
              <a:rPr lang="pt-BR" sz="6200" b="1" dirty="0">
                <a:solidFill>
                  <a:srgbClr val="FF0000"/>
                </a:solidFill>
                <a:latin typeface="Times New Roman" charset="0"/>
                <a:ea typeface="Times New Roman" charset="0"/>
                <a:cs typeface="Times New Roman" charset="0"/>
              </a:rPr>
              <a:t>da </a:t>
            </a:r>
            <a:r>
              <a:rPr lang="pt-BR" sz="6200" b="1" dirty="0" err="1" smtClean="0">
                <a:solidFill>
                  <a:srgbClr val="FF0000"/>
                </a:solidFill>
                <a:latin typeface="Times New Roman" charset="0"/>
                <a:ea typeface="Times New Roman" charset="0"/>
                <a:cs typeface="Times New Roman" charset="0"/>
              </a:rPr>
              <a:t>desbancarização</a:t>
            </a:r>
            <a:r>
              <a:rPr lang="pt-BR" sz="6200" b="1" dirty="0" smtClean="0">
                <a:solidFill>
                  <a:srgbClr val="FF0000"/>
                </a:solidFill>
                <a:latin typeface="Times New Roman" charset="0"/>
                <a:ea typeface="Times New Roman" charset="0"/>
                <a:cs typeface="Times New Roman" charset="0"/>
              </a:rPr>
              <a:t> </a:t>
            </a:r>
            <a:endParaRPr lang="pt-BR" sz="6200" dirty="0">
              <a:latin typeface="Times New Roman" charset="0"/>
              <a:ea typeface="Times New Roman" charset="0"/>
              <a:cs typeface="Times New Roman" charset="0"/>
            </a:endParaRPr>
          </a:p>
          <a:p>
            <a:pPr lvl="1" algn="just">
              <a:lnSpc>
                <a:spcPct val="110000"/>
              </a:lnSpc>
            </a:pPr>
            <a:r>
              <a:rPr lang="pt-BR" sz="6200" dirty="0" smtClean="0">
                <a:latin typeface="Times New Roman" charset="0"/>
                <a:ea typeface="Times New Roman" charset="0"/>
                <a:cs typeface="Times New Roman" charset="0"/>
              </a:rPr>
              <a:t>Por isso entendo que a operação Itaú/XP devia ter sido reprovada</a:t>
            </a:r>
          </a:p>
          <a:p>
            <a:pPr lvl="1" algn="just">
              <a:lnSpc>
                <a:spcPct val="110000"/>
              </a:lnSpc>
            </a:pPr>
            <a:endParaRPr lang="pt-BR" sz="2000" dirty="0" smtClean="0">
              <a:latin typeface="Times New Roman" charset="0"/>
              <a:ea typeface="Times New Roman" charset="0"/>
              <a:cs typeface="Times New Roman" charset="0"/>
            </a:endParaRPr>
          </a:p>
          <a:p>
            <a:pPr marL="514350" indent="-514350" algn="just">
              <a:lnSpc>
                <a:spcPct val="110000"/>
              </a:lnSpc>
              <a:buFont typeface="+mj-lt"/>
              <a:buAutoNum type="arabicPeriod"/>
            </a:pPr>
            <a:r>
              <a:rPr lang="pt-BR" sz="6200" dirty="0" smtClean="0">
                <a:latin typeface="Times New Roman" charset="0"/>
                <a:ea typeface="Times New Roman" charset="0"/>
                <a:cs typeface="Times New Roman" charset="0"/>
              </a:rPr>
              <a:t>Proibir a verticalização/exclusividade do </a:t>
            </a:r>
            <a:r>
              <a:rPr lang="pt-BR" sz="6200" b="1" dirty="0" smtClean="0">
                <a:solidFill>
                  <a:srgbClr val="FF0000"/>
                </a:solidFill>
                <a:latin typeface="Times New Roman" charset="0"/>
                <a:ea typeface="Times New Roman" charset="0"/>
                <a:cs typeface="Times New Roman" charset="0"/>
              </a:rPr>
              <a:t>mercado de cartão de crédito</a:t>
            </a:r>
            <a:endParaRPr lang="pt-BR" sz="6200" dirty="0" smtClean="0">
              <a:latin typeface="Times New Roman" charset="0"/>
              <a:ea typeface="Times New Roman" charset="0"/>
              <a:cs typeface="Times New Roman" charset="0"/>
            </a:endParaRPr>
          </a:p>
          <a:p>
            <a:pPr lvl="1" algn="just">
              <a:lnSpc>
                <a:spcPct val="110000"/>
              </a:lnSpc>
            </a:pPr>
            <a:r>
              <a:rPr lang="pt-BR" sz="6200" dirty="0" smtClean="0">
                <a:latin typeface="Times New Roman" charset="0"/>
                <a:ea typeface="Times New Roman" charset="0"/>
                <a:cs typeface="Times New Roman" charset="0"/>
              </a:rPr>
              <a:t>Por isso entendo </a:t>
            </a:r>
            <a:r>
              <a:rPr lang="pt-BR" sz="6200" dirty="0">
                <a:latin typeface="Times New Roman" charset="0"/>
                <a:ea typeface="Times New Roman" charset="0"/>
                <a:cs typeface="Times New Roman" charset="0"/>
              </a:rPr>
              <a:t>que </a:t>
            </a:r>
            <a:r>
              <a:rPr lang="pt-BR" sz="6200" dirty="0" smtClean="0">
                <a:latin typeface="Times New Roman" charset="0"/>
                <a:ea typeface="Times New Roman" charset="0"/>
                <a:cs typeface="Times New Roman" charset="0"/>
              </a:rPr>
              <a:t>a operação Itaú/Mastercard devia ter sido reprovada</a:t>
            </a:r>
          </a:p>
          <a:p>
            <a:pPr lvl="1" algn="just">
              <a:lnSpc>
                <a:spcPct val="110000"/>
              </a:lnSpc>
            </a:pPr>
            <a:r>
              <a:rPr lang="pt-BR" sz="6200" dirty="0" smtClean="0">
                <a:latin typeface="Times New Roman" charset="0"/>
                <a:ea typeface="Times New Roman" charset="0"/>
                <a:cs typeface="Times New Roman" charset="0"/>
              </a:rPr>
              <a:t>Acho que o Cade tem tido um papel muito relevante, mas, como ele não é o Regulador, tem suas limitações. Os acordos têm data para vencer. Uma regulação definitiva seria o mais indicado.</a:t>
            </a:r>
          </a:p>
          <a:p>
            <a:pPr lvl="1" algn="just">
              <a:lnSpc>
                <a:spcPct val="110000"/>
              </a:lnSpc>
            </a:pPr>
            <a:endParaRPr lang="pt-BR" sz="2000" dirty="0" smtClean="0">
              <a:latin typeface="Times New Roman" charset="0"/>
              <a:ea typeface="Times New Roman" charset="0"/>
              <a:cs typeface="Times New Roman" charset="0"/>
            </a:endParaRPr>
          </a:p>
          <a:p>
            <a:pPr marL="514350" indent="-514350" algn="just">
              <a:lnSpc>
                <a:spcPct val="110000"/>
              </a:lnSpc>
              <a:buFont typeface="+mj-lt"/>
              <a:buAutoNum type="arabicPeriod"/>
            </a:pPr>
            <a:r>
              <a:rPr lang="pt-BR" sz="6200" dirty="0" smtClean="0">
                <a:latin typeface="Times New Roman" charset="0"/>
                <a:ea typeface="Times New Roman" charset="0"/>
                <a:cs typeface="Times New Roman" charset="0"/>
              </a:rPr>
              <a:t>Aprovar o </a:t>
            </a:r>
            <a:r>
              <a:rPr lang="pt-BR" sz="6200" b="1" dirty="0" smtClean="0">
                <a:solidFill>
                  <a:srgbClr val="FF0000"/>
                </a:solidFill>
                <a:latin typeface="Times New Roman" charset="0"/>
                <a:ea typeface="Times New Roman" charset="0"/>
                <a:cs typeface="Times New Roman" charset="0"/>
              </a:rPr>
              <a:t>cadastro positivo </a:t>
            </a:r>
            <a:r>
              <a:rPr lang="pt-BR" sz="6200" dirty="0" smtClean="0">
                <a:latin typeface="Times New Roman" charset="0"/>
                <a:ea typeface="Times New Roman" charset="0"/>
                <a:cs typeface="Times New Roman" charset="0"/>
              </a:rPr>
              <a:t>para introduzir concorrência no setor bancário, com intuito de: aumentar o crédito, diminuir a taxa de juros médias da economia e, de quebra, diminuir o nível de inadimplência e o sobre endividamento </a:t>
            </a:r>
          </a:p>
          <a:p>
            <a:pPr lvl="1" algn="just">
              <a:lnSpc>
                <a:spcPct val="110000"/>
              </a:lnSpc>
            </a:pPr>
            <a:r>
              <a:rPr lang="pt-BR" sz="6200" dirty="0" smtClean="0">
                <a:latin typeface="Times New Roman" charset="0"/>
                <a:ea typeface="Times New Roman" charset="0"/>
                <a:cs typeface="Times New Roman" charset="0"/>
              </a:rPr>
              <a:t>Congresso (PL441/Senado </a:t>
            </a:r>
            <a:r>
              <a:rPr lang="mr-IN" sz="6200" dirty="0" smtClean="0">
                <a:latin typeface="Times New Roman" charset="0"/>
                <a:ea typeface="Times New Roman" charset="0"/>
                <a:cs typeface="Times New Roman" charset="0"/>
              </a:rPr>
              <a:t>–</a:t>
            </a:r>
            <a:r>
              <a:rPr lang="pt-BR" sz="6200" dirty="0" smtClean="0">
                <a:latin typeface="Times New Roman" charset="0"/>
                <a:ea typeface="Times New Roman" charset="0"/>
                <a:cs typeface="Times New Roman" charset="0"/>
              </a:rPr>
              <a:t> Texto base aprovado na Câmara, falta os destaques, </a:t>
            </a:r>
            <a:r>
              <a:rPr lang="pt-BR" sz="6200" dirty="0" err="1" smtClean="0">
                <a:latin typeface="Times New Roman" charset="0"/>
                <a:ea typeface="Times New Roman" charset="0"/>
                <a:cs typeface="Times New Roman" charset="0"/>
              </a:rPr>
              <a:t>p</a:t>
            </a:r>
            <a:r>
              <a:rPr lang="pt-BR" sz="6200" dirty="0" smtClean="0">
                <a:latin typeface="Times New Roman" charset="0"/>
                <a:ea typeface="Times New Roman" charset="0"/>
                <a:cs typeface="Times New Roman" charset="0"/>
              </a:rPr>
              <a:t>/ voltar para o Senado)</a:t>
            </a:r>
            <a:endParaRPr lang="pt-BR" sz="6200"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1B56EACD-5117-9448-B0DC-509BB48A4A8A}"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46</a:t>
            </a:fld>
            <a:endParaRPr lang="en-US" b="1">
              <a:solidFill>
                <a:schemeClr val="tx1"/>
              </a:solidFill>
            </a:endParaRPr>
          </a:p>
        </p:txBody>
      </p:sp>
    </p:spTree>
    <p:extLst>
      <p:ext uri="{BB962C8B-B14F-4D97-AF65-F5344CB8AC3E}">
        <p14:creationId xmlns:p14="http://schemas.microsoft.com/office/powerpoint/2010/main" val="76978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linds(horizontal)">
                                      <p:cBhvr>
                                        <p:cTn id="20" dur="500"/>
                                        <p:tgtEl>
                                          <p:spTgt spid="3">
                                            <p:txEl>
                                              <p:pRg st="6" end="6"/>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linds(horizontal)">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blinds(horizontal)">
                                      <p:cBhvr>
                                        <p:cTn id="33" dur="500"/>
                                        <p:tgtEl>
                                          <p:spTgt spid="3">
                                            <p:txEl>
                                              <p:pRg st="10" end="10"/>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blinds(horizontal)">
                                      <p:cBhvr>
                                        <p:cTn id="3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494" y="1133061"/>
            <a:ext cx="11700386" cy="3170581"/>
          </a:xfrm>
          <a:solidFill>
            <a:schemeClr val="accent6">
              <a:lumMod val="40000"/>
              <a:lumOff val="60000"/>
            </a:schemeClr>
          </a:solidFill>
        </p:spPr>
        <p:txBody>
          <a:bodyPr>
            <a:noAutofit/>
          </a:bodyPr>
          <a:lstStyle/>
          <a:p>
            <a:r>
              <a:rPr lang="pt-BR" b="1" dirty="0" smtClean="0">
                <a:latin typeface="Times New Roman" charset="0"/>
                <a:ea typeface="Times New Roman" charset="0"/>
                <a:cs typeface="Times New Roman" charset="0"/>
              </a:rPr>
              <a:t>Obrigada!</a:t>
            </a:r>
            <a:br>
              <a:rPr lang="pt-BR" b="1" dirty="0" smtClean="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
            </a:r>
            <a:br>
              <a:rPr lang="pt-BR" b="1" dirty="0" smtClean="0">
                <a:latin typeface="Times New Roman" charset="0"/>
                <a:ea typeface="Times New Roman" charset="0"/>
                <a:cs typeface="Times New Roman" charset="0"/>
              </a:rPr>
            </a:br>
            <a:r>
              <a:rPr lang="pt-BR" b="1" dirty="0">
                <a:latin typeface="Times New Roman" charset="0"/>
                <a:ea typeface="Times New Roman" charset="0"/>
                <a:cs typeface="Times New Roman" charset="0"/>
              </a:rPr>
              <a:t/>
            </a:r>
            <a:br>
              <a:rPr lang="pt-BR" b="1" dirty="0">
                <a:latin typeface="Times New Roman" charset="0"/>
                <a:ea typeface="Times New Roman" charset="0"/>
                <a:cs typeface="Times New Roman" charset="0"/>
              </a:rPr>
            </a:br>
            <a:r>
              <a:rPr lang="pt-BR" sz="4800" b="1" dirty="0" err="1" smtClean="0">
                <a:latin typeface="Times New Roman" charset="0"/>
                <a:ea typeface="Times New Roman" charset="0"/>
                <a:cs typeface="Times New Roman" charset="0"/>
              </a:rPr>
              <a:t>cristiane.schmidt@cade.gov.br</a:t>
            </a:r>
            <a:endParaRPr lang="pt-BR" sz="48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592759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FF04276-72F5-7E46-BB72-9899A5E9BFF8}"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48</a:t>
            </a:fld>
            <a:endParaRPr lang="en-US" b="1">
              <a:solidFill>
                <a:schemeClr val="tx1"/>
              </a:solidFill>
            </a:endParaRPr>
          </a:p>
        </p:txBody>
      </p:sp>
      <p:sp>
        <p:nvSpPr>
          <p:cNvPr id="7" name="Content Placeholder 2"/>
          <p:cNvSpPr txBox="1">
            <a:spLocks/>
          </p:cNvSpPr>
          <p:nvPr/>
        </p:nvSpPr>
        <p:spPr>
          <a:xfrm>
            <a:off x="143374" y="2961865"/>
            <a:ext cx="12043211" cy="3394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BR" dirty="0" err="1">
                <a:latin typeface="Times New Roman" charset="0"/>
                <a:ea typeface="Times New Roman" charset="0"/>
                <a:cs typeface="Times New Roman" charset="0"/>
              </a:rPr>
              <a:t>P</a:t>
            </a:r>
            <a:endParaRPr lang="pt-BR" dirty="0">
              <a:latin typeface="Times New Roman" charset="0"/>
              <a:ea typeface="Times New Roman" charset="0"/>
              <a:cs typeface="Times New Roman" charset="0"/>
            </a:endParaRPr>
          </a:p>
        </p:txBody>
      </p:sp>
      <p:sp>
        <p:nvSpPr>
          <p:cNvPr id="10" name="Rectangle 9"/>
          <p:cNvSpPr/>
          <p:nvPr/>
        </p:nvSpPr>
        <p:spPr>
          <a:xfrm>
            <a:off x="0" y="8376"/>
            <a:ext cx="12191999" cy="584775"/>
          </a:xfrm>
          <a:prstGeom prst="rect">
            <a:avLst/>
          </a:prstGeom>
          <a:solidFill>
            <a:schemeClr val="accent6">
              <a:lumMod val="20000"/>
              <a:lumOff val="80000"/>
            </a:schemeClr>
          </a:solidFill>
        </p:spPr>
        <p:txBody>
          <a:bodyPr wrap="square">
            <a:spAutoFit/>
          </a:bodyPr>
          <a:lstStyle/>
          <a:p>
            <a:pPr algn="ctr"/>
            <a:r>
              <a:rPr lang="pt-BR" sz="3200" b="1" dirty="0" smtClean="0">
                <a:latin typeface="Times New Roman" charset="0"/>
                <a:ea typeface="Times New Roman" charset="0"/>
                <a:cs typeface="Times New Roman" charset="0"/>
              </a:rPr>
              <a:t>Subsídio Cruzado</a:t>
            </a:r>
            <a:endParaRPr lang="en-US" sz="3200" b="1" dirty="0"/>
          </a:p>
        </p:txBody>
      </p:sp>
      <p:pic>
        <p:nvPicPr>
          <p:cNvPr id="2" name="Picture 1"/>
          <p:cNvPicPr>
            <a:picLocks noChangeAspect="1"/>
          </p:cNvPicPr>
          <p:nvPr/>
        </p:nvPicPr>
        <p:blipFill>
          <a:blip r:embed="rId2"/>
          <a:stretch>
            <a:fillRect/>
          </a:stretch>
        </p:blipFill>
        <p:spPr>
          <a:xfrm>
            <a:off x="45052" y="1224047"/>
            <a:ext cx="12043211" cy="1599364"/>
          </a:xfrm>
          <a:prstGeom prst="rect">
            <a:avLst/>
          </a:prstGeom>
        </p:spPr>
      </p:pic>
    </p:spTree>
    <p:extLst>
      <p:ext uri="{BB962C8B-B14F-4D97-AF65-F5344CB8AC3E}">
        <p14:creationId xmlns:p14="http://schemas.microsoft.com/office/powerpoint/2010/main" val="767124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9DF58-E1DD-8949-97D2-E6E1065EB650}" type="datetime1">
              <a:rPr lang="en-US" b="1" smtClean="0">
                <a:solidFill>
                  <a:schemeClr val="tx1"/>
                </a:solidFill>
              </a:rPr>
              <a:t>6/5/18</a:t>
            </a:fld>
            <a:endParaRPr lang="en-US" b="1" dirty="0">
              <a:solidFill>
                <a:schemeClr val="tx1"/>
              </a:solidFill>
            </a:endParaRPr>
          </a:p>
        </p:txBody>
      </p:sp>
      <p:sp>
        <p:nvSpPr>
          <p:cNvPr id="3" name="Footer Placeholder 2"/>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4" name="Slide Number Placeholder 3"/>
          <p:cNvSpPr>
            <a:spLocks noGrp="1"/>
          </p:cNvSpPr>
          <p:nvPr>
            <p:ph type="sldNum" sz="quarter" idx="12"/>
          </p:nvPr>
        </p:nvSpPr>
        <p:spPr/>
        <p:txBody>
          <a:bodyPr/>
          <a:lstStyle/>
          <a:p>
            <a:fld id="{E8615618-78FB-D64E-B936-C16EAFD9A2A0}" type="slidenum">
              <a:rPr lang="en-US" b="1" smtClean="0">
                <a:solidFill>
                  <a:schemeClr val="tx1"/>
                </a:solidFill>
              </a:rPr>
              <a:t>49</a:t>
            </a:fld>
            <a:endParaRPr lang="en-US" b="1">
              <a:solidFill>
                <a:schemeClr val="tx1"/>
              </a:solidFill>
            </a:endParaRPr>
          </a:p>
        </p:txBody>
      </p:sp>
      <p:pic>
        <p:nvPicPr>
          <p:cNvPr id="5" name="Picture 4"/>
          <p:cNvPicPr>
            <a:picLocks noChangeAspect="1"/>
          </p:cNvPicPr>
          <p:nvPr/>
        </p:nvPicPr>
        <p:blipFill>
          <a:blip r:embed="rId2"/>
          <a:stretch>
            <a:fillRect/>
          </a:stretch>
        </p:blipFill>
        <p:spPr>
          <a:xfrm>
            <a:off x="349076" y="976045"/>
            <a:ext cx="11842924" cy="5054906"/>
          </a:xfrm>
          <a:prstGeom prst="rect">
            <a:avLst/>
          </a:prstGeom>
        </p:spPr>
      </p:pic>
    </p:spTree>
    <p:extLst>
      <p:ext uri="{BB962C8B-B14F-4D97-AF65-F5344CB8AC3E}">
        <p14:creationId xmlns:p14="http://schemas.microsoft.com/office/powerpoint/2010/main" val="1869395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normAutofit/>
          </a:bodyPr>
          <a:lstStyle/>
          <a:p>
            <a:pPr algn="ctr">
              <a:lnSpc>
                <a:spcPct val="110000"/>
              </a:lnSpc>
            </a:pPr>
            <a:r>
              <a:rPr lang="pt-BR" b="1" dirty="0" smtClean="0">
                <a:latin typeface="Times New Roman" charset="0"/>
                <a:ea typeface="Times New Roman" charset="0"/>
                <a:cs typeface="Times New Roman" charset="0"/>
              </a:rPr>
              <a:t>Mercado Financeiro no Cade</a:t>
            </a:r>
            <a:endParaRPr lang="pt-BR"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90756" y="1838632"/>
            <a:ext cx="12010488" cy="4345858"/>
          </a:xfrm>
        </p:spPr>
        <p:txBody>
          <a:bodyPr>
            <a:normAutofit fontScale="92500"/>
          </a:bodyPr>
          <a:lstStyle/>
          <a:p>
            <a:r>
              <a:rPr lang="pt-BR" dirty="0">
                <a:latin typeface="Times New Roman" charset="0"/>
                <a:ea typeface="Times New Roman" charset="0"/>
                <a:cs typeface="Times New Roman" charset="0"/>
              </a:rPr>
              <a:t>SBDC</a:t>
            </a:r>
          </a:p>
          <a:p>
            <a:r>
              <a:rPr lang="pt-BR" dirty="0">
                <a:latin typeface="Times New Roman" charset="0"/>
                <a:ea typeface="Times New Roman" charset="0"/>
                <a:cs typeface="Times New Roman" charset="0"/>
              </a:rPr>
              <a:t>Defesa da concorrência </a:t>
            </a:r>
            <a:r>
              <a:rPr lang="pt-BR" dirty="0" err="1">
                <a:latin typeface="Times New Roman" charset="0"/>
                <a:ea typeface="Times New Roman" charset="0"/>
                <a:cs typeface="Times New Roman" charset="0"/>
              </a:rPr>
              <a:t>x</a:t>
            </a:r>
            <a:r>
              <a:rPr lang="pt-BR" dirty="0">
                <a:latin typeface="Times New Roman" charset="0"/>
                <a:ea typeface="Times New Roman" charset="0"/>
                <a:cs typeface="Times New Roman" charset="0"/>
              </a:rPr>
              <a:t> advocacia da concorrência</a:t>
            </a:r>
          </a:p>
          <a:p>
            <a:r>
              <a:rPr lang="pt-BR" dirty="0">
                <a:latin typeface="Times New Roman" charset="0"/>
                <a:ea typeface="Times New Roman" charset="0"/>
                <a:cs typeface="Times New Roman" charset="0"/>
              </a:rPr>
              <a:t>Defesa = repressiva (controle de conduta. PA) e preventiva (controle de estrutura. AC</a:t>
            </a:r>
            <a:r>
              <a:rPr lang="pt-BR" dirty="0" smtClean="0">
                <a:latin typeface="Times New Roman" charset="0"/>
                <a:ea typeface="Times New Roman" charset="0"/>
                <a:cs typeface="Times New Roman" charset="0"/>
              </a:rPr>
              <a:t>)</a:t>
            </a:r>
          </a:p>
          <a:p>
            <a:endParaRPr lang="pt-BR" dirty="0">
              <a:latin typeface="Times New Roman" charset="0"/>
              <a:ea typeface="Times New Roman" charset="0"/>
              <a:cs typeface="Times New Roman" charset="0"/>
            </a:endParaRPr>
          </a:p>
          <a:p>
            <a:r>
              <a:rPr lang="pt-BR" dirty="0" smtClean="0">
                <a:latin typeface="Times New Roman" charset="0"/>
                <a:ea typeface="Times New Roman" charset="0"/>
                <a:cs typeface="Times New Roman" charset="0"/>
              </a:rPr>
              <a:t>Pelas </a:t>
            </a:r>
            <a:r>
              <a:rPr lang="pt-BR" dirty="0" smtClean="0">
                <a:latin typeface="Times New Roman" charset="0"/>
                <a:ea typeface="Times New Roman" charset="0"/>
                <a:cs typeface="Times New Roman" charset="0"/>
              </a:rPr>
              <a:t>estatísticas no CADE:</a:t>
            </a:r>
          </a:p>
          <a:p>
            <a:endParaRPr lang="pt-BR" dirty="0">
              <a:latin typeface="Times New Roman" charset="0"/>
              <a:ea typeface="Times New Roman" charset="0"/>
              <a:cs typeface="Times New Roman" charset="0"/>
            </a:endParaRPr>
          </a:p>
          <a:p>
            <a:pPr lvl="1"/>
            <a:r>
              <a:rPr lang="pt-BR" dirty="0" smtClean="0">
                <a:latin typeface="Times New Roman" charset="0"/>
                <a:ea typeface="Times New Roman" charset="0"/>
                <a:cs typeface="Times New Roman" charset="0"/>
              </a:rPr>
              <a:t>Muitos </a:t>
            </a:r>
            <a:r>
              <a:rPr lang="pt-BR" b="1" dirty="0" smtClean="0">
                <a:solidFill>
                  <a:srgbClr val="FF0000"/>
                </a:solidFill>
                <a:latin typeface="Times New Roman" charset="0"/>
                <a:ea typeface="Times New Roman" charset="0"/>
                <a:cs typeface="Times New Roman" charset="0"/>
              </a:rPr>
              <a:t>Atos de Concentração</a:t>
            </a:r>
            <a:r>
              <a:rPr lang="pt-BR" dirty="0">
                <a:latin typeface="Times New Roman" charset="0"/>
                <a:ea typeface="Times New Roman" charset="0"/>
                <a:cs typeface="Times New Roman" charset="0"/>
              </a:rPr>
              <a:t>.</a:t>
            </a:r>
            <a:r>
              <a:rPr lang="pt-BR" dirty="0" smtClean="0">
                <a:latin typeface="Times New Roman" charset="0"/>
                <a:ea typeface="Times New Roman" charset="0"/>
                <a:cs typeface="Times New Roman" charset="0"/>
              </a:rPr>
              <a:t> Poucos </a:t>
            </a:r>
            <a:r>
              <a:rPr lang="pt-BR" dirty="0" smtClean="0">
                <a:latin typeface="Times New Roman" charset="0"/>
                <a:ea typeface="Times New Roman" charset="0"/>
                <a:cs typeface="Times New Roman" charset="0"/>
              </a:rPr>
              <a:t>destes são muito relevantes (2014-2018: 20/ano)</a:t>
            </a:r>
            <a:endParaRPr lang="pt-BR" dirty="0" smtClean="0">
              <a:latin typeface="Times New Roman" charset="0"/>
              <a:ea typeface="Times New Roman" charset="0"/>
              <a:cs typeface="Times New Roman" charset="0"/>
            </a:endParaRPr>
          </a:p>
          <a:p>
            <a:pPr lvl="1"/>
            <a:endParaRPr lang="pt-BR" dirty="0">
              <a:latin typeface="Times New Roman" charset="0"/>
              <a:ea typeface="Times New Roman" charset="0"/>
              <a:cs typeface="Times New Roman" charset="0"/>
            </a:endParaRPr>
          </a:p>
          <a:p>
            <a:pPr lvl="1"/>
            <a:r>
              <a:rPr lang="pt-BR" dirty="0" smtClean="0">
                <a:latin typeface="Times New Roman" charset="0"/>
                <a:ea typeface="Times New Roman" charset="0"/>
                <a:cs typeface="Times New Roman" charset="0"/>
              </a:rPr>
              <a:t>Poucos </a:t>
            </a:r>
            <a:r>
              <a:rPr lang="pt-BR" b="1" dirty="0" smtClean="0">
                <a:solidFill>
                  <a:srgbClr val="FF0000"/>
                </a:solidFill>
                <a:latin typeface="Times New Roman" charset="0"/>
                <a:ea typeface="Times New Roman" charset="0"/>
                <a:cs typeface="Times New Roman" charset="0"/>
              </a:rPr>
              <a:t>Processos Administrativos. </a:t>
            </a:r>
            <a:r>
              <a:rPr lang="pt-BR" dirty="0" smtClean="0">
                <a:latin typeface="Times New Roman" charset="0"/>
                <a:ea typeface="Times New Roman" charset="0"/>
                <a:cs typeface="Times New Roman" charset="0"/>
              </a:rPr>
              <a:t>Poucos, mas t</a:t>
            </a:r>
            <a:r>
              <a:rPr lang="pt-BR" dirty="0" smtClean="0">
                <a:latin typeface="Times New Roman" charset="0"/>
                <a:ea typeface="Times New Roman" charset="0"/>
                <a:cs typeface="Times New Roman" charset="0"/>
              </a:rPr>
              <a:t>odos </a:t>
            </a:r>
            <a:r>
              <a:rPr lang="pt-BR" dirty="0" smtClean="0">
                <a:latin typeface="Times New Roman" charset="0"/>
                <a:ea typeface="Times New Roman" charset="0"/>
                <a:cs typeface="Times New Roman" charset="0"/>
              </a:rPr>
              <a:t>são muito </a:t>
            </a:r>
            <a:r>
              <a:rPr lang="pt-BR" dirty="0" smtClean="0">
                <a:latin typeface="Times New Roman" charset="0"/>
                <a:ea typeface="Times New Roman" charset="0"/>
                <a:cs typeface="Times New Roman" charset="0"/>
              </a:rPr>
              <a:t>relevantes (2014-2018: 12 total)</a:t>
            </a:r>
            <a:endParaRPr lang="pt-BR" dirty="0" smtClean="0">
              <a:latin typeface="Times New Roman" charset="0"/>
              <a:ea typeface="Times New Roman" charset="0"/>
              <a:cs typeface="Times New Roman" charset="0"/>
            </a:endParaRPr>
          </a:p>
          <a:p>
            <a:endParaRPr lang="pt-BR"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fld id="{489AE036-76D3-CA40-969E-46A03A5A429A}" type="datetime1">
              <a:rPr lang="en-US" b="1" smtClean="0">
                <a:solidFill>
                  <a:schemeClr val="tx1"/>
                </a:solidFill>
              </a:rPr>
              <a:t>6/5/18</a:t>
            </a:fld>
            <a:endParaRPr lang="en-US" b="1" dirty="0">
              <a:solidFill>
                <a:schemeClr val="tx1"/>
              </a:solidFill>
            </a:endParaRPr>
          </a:p>
        </p:txBody>
      </p:sp>
      <p:sp>
        <p:nvSpPr>
          <p:cNvPr id="5" name="Footer Placeholder 4"/>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6" name="Slide Number Placeholder 5"/>
          <p:cNvSpPr>
            <a:spLocks noGrp="1"/>
          </p:cNvSpPr>
          <p:nvPr>
            <p:ph type="sldNum" sz="quarter" idx="12"/>
          </p:nvPr>
        </p:nvSpPr>
        <p:spPr/>
        <p:txBody>
          <a:bodyPr/>
          <a:lstStyle/>
          <a:p>
            <a:fld id="{E8615618-78FB-D64E-B936-C16EAFD9A2A0}" type="slidenum">
              <a:rPr lang="en-US" b="1" smtClean="0">
                <a:solidFill>
                  <a:schemeClr val="tx1"/>
                </a:solidFill>
              </a:rPr>
              <a:t>5</a:t>
            </a:fld>
            <a:endParaRPr lang="en-US" b="1">
              <a:solidFill>
                <a:schemeClr val="tx1"/>
              </a:solidFill>
            </a:endParaRPr>
          </a:p>
        </p:txBody>
      </p:sp>
    </p:spTree>
    <p:extLst>
      <p:ext uri="{BB962C8B-B14F-4D97-AF65-F5344CB8AC3E}">
        <p14:creationId xmlns:p14="http://schemas.microsoft.com/office/powerpoint/2010/main" val="13124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linds(horizontal)">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5D181-11ED-8F43-8BA3-80DAC0C0D546}" type="datetime1">
              <a:rPr lang="en-US" smtClean="0"/>
              <a:t>6/5/18</a:t>
            </a:fld>
            <a:endParaRPr lang="en-US"/>
          </a:p>
        </p:txBody>
      </p:sp>
      <p:sp>
        <p:nvSpPr>
          <p:cNvPr id="3" name="Footer Placeholder 2"/>
          <p:cNvSpPr>
            <a:spLocks noGrp="1"/>
          </p:cNvSpPr>
          <p:nvPr>
            <p:ph type="ftr" sz="quarter" idx="11"/>
          </p:nvPr>
        </p:nvSpPr>
        <p:spPr/>
        <p:txBody>
          <a:bodyPr/>
          <a:lstStyle/>
          <a:p>
            <a:r>
              <a:rPr lang="en-US" smtClean="0"/>
              <a:t>Cristiane Alkmin J. Schmidt</a:t>
            </a:r>
            <a:endParaRPr lang="en-US"/>
          </a:p>
        </p:txBody>
      </p:sp>
      <p:sp>
        <p:nvSpPr>
          <p:cNvPr id="4" name="Slide Number Placeholder 3"/>
          <p:cNvSpPr>
            <a:spLocks noGrp="1"/>
          </p:cNvSpPr>
          <p:nvPr>
            <p:ph type="sldNum" sz="quarter" idx="12"/>
          </p:nvPr>
        </p:nvSpPr>
        <p:spPr/>
        <p:txBody>
          <a:bodyPr/>
          <a:lstStyle/>
          <a:p>
            <a:fld id="{E8615618-78FB-D64E-B936-C16EAFD9A2A0}" type="slidenum">
              <a:rPr lang="en-US" smtClean="0"/>
              <a:t>50</a:t>
            </a:fld>
            <a:endParaRPr lang="en-US"/>
          </a:p>
        </p:txBody>
      </p:sp>
      <p:pic>
        <p:nvPicPr>
          <p:cNvPr id="5" name="Picture 4"/>
          <p:cNvPicPr>
            <a:picLocks noChangeAspect="1"/>
          </p:cNvPicPr>
          <p:nvPr/>
        </p:nvPicPr>
        <p:blipFill>
          <a:blip r:embed="rId2"/>
          <a:stretch>
            <a:fillRect/>
          </a:stretch>
        </p:blipFill>
        <p:spPr>
          <a:xfrm>
            <a:off x="368300" y="63500"/>
            <a:ext cx="11455400" cy="6731000"/>
          </a:xfrm>
          <a:prstGeom prst="rect">
            <a:avLst/>
          </a:prstGeom>
        </p:spPr>
      </p:pic>
      <p:sp>
        <p:nvSpPr>
          <p:cNvPr id="6" name="TextBox 5"/>
          <p:cNvSpPr txBox="1"/>
          <p:nvPr/>
        </p:nvSpPr>
        <p:spPr>
          <a:xfrm>
            <a:off x="267128" y="2229492"/>
            <a:ext cx="1734392" cy="2585323"/>
          </a:xfrm>
          <a:prstGeom prst="rect">
            <a:avLst/>
          </a:prstGeom>
          <a:solidFill>
            <a:schemeClr val="accent6">
              <a:lumMod val="40000"/>
              <a:lumOff val="60000"/>
            </a:schemeClr>
          </a:solidFill>
        </p:spPr>
        <p:txBody>
          <a:bodyPr wrap="square" rtlCol="0">
            <a:spAutoFit/>
          </a:bodyPr>
          <a:lstStyle/>
          <a:p>
            <a:pPr algn="ctr"/>
            <a:r>
              <a:rPr lang="en-US" dirty="0" smtClean="0"/>
              <a:t>HHI</a:t>
            </a:r>
          </a:p>
          <a:p>
            <a:pPr algn="ctr"/>
            <a:r>
              <a:rPr lang="en-US" dirty="0" smtClean="0"/>
              <a:t>&lt;1500</a:t>
            </a:r>
          </a:p>
          <a:p>
            <a:pPr algn="ctr"/>
            <a:r>
              <a:rPr lang="en-US" b="1" dirty="0" smtClean="0">
                <a:solidFill>
                  <a:srgbClr val="FF0000"/>
                </a:solidFill>
              </a:rPr>
              <a:t>1.500 e 2500</a:t>
            </a:r>
          </a:p>
          <a:p>
            <a:pPr algn="ctr"/>
            <a:r>
              <a:rPr lang="en-US" b="1" dirty="0" smtClean="0">
                <a:solidFill>
                  <a:srgbClr val="FF0000"/>
                </a:solidFill>
              </a:rPr>
              <a:t>&gt; 2500</a:t>
            </a:r>
          </a:p>
          <a:p>
            <a:pPr marL="285750" indent="-285750" algn="ctr">
              <a:buFont typeface="Wingdings" charset="2"/>
              <a:buChar char="Ø"/>
            </a:pPr>
            <a:endParaRPr lang="en-US" dirty="0" smtClean="0"/>
          </a:p>
          <a:p>
            <a:pPr algn="ctr"/>
            <a:r>
              <a:rPr lang="en-US" dirty="0" smtClean="0"/>
              <a:t>Delta HHI</a:t>
            </a:r>
          </a:p>
          <a:p>
            <a:pPr algn="ctr"/>
            <a:r>
              <a:rPr lang="en-US" dirty="0" smtClean="0"/>
              <a:t>&lt;100</a:t>
            </a:r>
          </a:p>
          <a:p>
            <a:pPr algn="ctr"/>
            <a:r>
              <a:rPr lang="en-US" b="1" dirty="0" smtClean="0">
                <a:solidFill>
                  <a:srgbClr val="FF0000"/>
                </a:solidFill>
              </a:rPr>
              <a:t>&gt; 100</a:t>
            </a:r>
            <a:endParaRPr lang="en-US" b="1" dirty="0">
              <a:solidFill>
                <a:srgbClr val="FF0000"/>
              </a:solidFill>
            </a:endParaRPr>
          </a:p>
          <a:p>
            <a:pPr marL="285750" indent="-285750" algn="ctr">
              <a:buFont typeface="Wingdings" charset="2"/>
              <a:buChar char="Ø"/>
            </a:pPr>
            <a:endParaRPr lang="en-US" dirty="0"/>
          </a:p>
        </p:txBody>
      </p:sp>
    </p:spTree>
    <p:extLst>
      <p:ext uri="{BB962C8B-B14F-4D97-AF65-F5344CB8AC3E}">
        <p14:creationId xmlns:p14="http://schemas.microsoft.com/office/powerpoint/2010/main" val="1236379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nvPr>
        </p:nvGraphicFramePr>
        <p:xfrm>
          <a:off x="1319406" y="794915"/>
          <a:ext cx="9833698" cy="5950362"/>
        </p:xfrm>
        <a:graphic>
          <a:graphicData uri="http://schemas.openxmlformats.org/drawingml/2006/table">
            <a:tbl>
              <a:tblPr firstRow="1" firstCol="1" bandRow="1">
                <a:tableStyleId>{5940675A-B579-460E-94D1-54222C63F5DA}</a:tableStyleId>
              </a:tblPr>
              <a:tblGrid>
                <a:gridCol w="3999558"/>
                <a:gridCol w="1182000"/>
                <a:gridCol w="1260792"/>
                <a:gridCol w="1229413"/>
                <a:gridCol w="798155"/>
                <a:gridCol w="1363780"/>
              </a:tblGrid>
              <a:tr h="639094">
                <a:tc>
                  <a:txBody>
                    <a:bodyPr/>
                    <a:lstStyle/>
                    <a:p>
                      <a:pPr algn="ctr">
                        <a:lnSpc>
                          <a:spcPct val="150000"/>
                        </a:lnSpc>
                        <a:spcAft>
                          <a:spcPts val="0"/>
                        </a:spcAft>
                      </a:pPr>
                      <a:r>
                        <a:rPr lang="pt-BR" sz="1600" dirty="0">
                          <a:solidFill>
                            <a:schemeClr val="bg1"/>
                          </a:solidFill>
                          <a:effectLst/>
                        </a:rPr>
                        <a:t>MERCADO</a:t>
                      </a:r>
                      <a:endParaRPr lang="pt-B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solidFill>
                      <a:schemeClr val="tx2"/>
                    </a:solidFill>
                  </a:tcPr>
                </a:tc>
                <a:tc>
                  <a:txBody>
                    <a:bodyPr/>
                    <a:lstStyle/>
                    <a:p>
                      <a:pPr algn="ctr">
                        <a:lnSpc>
                          <a:spcPct val="150000"/>
                        </a:lnSpc>
                        <a:spcAft>
                          <a:spcPts val="0"/>
                        </a:spcAft>
                      </a:pPr>
                      <a:r>
                        <a:rPr lang="pt-BR" sz="1600" dirty="0">
                          <a:solidFill>
                            <a:schemeClr val="bg1"/>
                          </a:solidFill>
                          <a:effectLst/>
                        </a:rPr>
                        <a:t>ITAÚ UNIBANCO</a:t>
                      </a:r>
                      <a:endParaRPr lang="pt-B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solidFill>
                      <a:schemeClr val="tx2"/>
                    </a:solidFill>
                  </a:tcPr>
                </a:tc>
                <a:tc>
                  <a:txBody>
                    <a:bodyPr/>
                    <a:lstStyle/>
                    <a:p>
                      <a:pPr algn="ctr">
                        <a:lnSpc>
                          <a:spcPct val="150000"/>
                        </a:lnSpc>
                        <a:spcAft>
                          <a:spcPts val="0"/>
                        </a:spcAft>
                      </a:pPr>
                      <a:r>
                        <a:rPr lang="pt-BR" sz="1600" dirty="0">
                          <a:solidFill>
                            <a:schemeClr val="bg1"/>
                          </a:solidFill>
                          <a:effectLst/>
                        </a:rPr>
                        <a:t>NEGÓCIO ADQUIRIDO</a:t>
                      </a:r>
                      <a:endParaRPr lang="pt-B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solidFill>
                      <a:schemeClr val="tx2"/>
                    </a:solidFill>
                  </a:tcPr>
                </a:tc>
                <a:tc>
                  <a:txBody>
                    <a:bodyPr/>
                    <a:lstStyle/>
                    <a:p>
                      <a:pPr algn="ctr">
                        <a:lnSpc>
                          <a:spcPct val="150000"/>
                        </a:lnSpc>
                        <a:spcAft>
                          <a:spcPts val="0"/>
                        </a:spcAft>
                      </a:pPr>
                      <a:r>
                        <a:rPr lang="pt-BR" sz="1600" dirty="0">
                          <a:solidFill>
                            <a:schemeClr val="bg1"/>
                          </a:solidFill>
                          <a:effectLst/>
                        </a:rPr>
                        <a:t>TOTAL APÓS A OPERAÇÃO</a:t>
                      </a:r>
                      <a:endParaRPr lang="pt-B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solidFill>
                      <a:schemeClr val="tx2"/>
                    </a:solidFill>
                  </a:tcPr>
                </a:tc>
                <a:tc>
                  <a:txBody>
                    <a:bodyPr/>
                    <a:lstStyle/>
                    <a:p>
                      <a:pPr algn="ctr">
                        <a:lnSpc>
                          <a:spcPct val="150000"/>
                        </a:lnSpc>
                        <a:spcAft>
                          <a:spcPts val="0"/>
                        </a:spcAft>
                      </a:pPr>
                      <a:r>
                        <a:rPr lang="pt-BR" sz="1600" dirty="0">
                          <a:solidFill>
                            <a:schemeClr val="bg1"/>
                          </a:solidFill>
                          <a:effectLst/>
                        </a:rPr>
                        <a:t>ΔHHI</a:t>
                      </a:r>
                      <a:endParaRPr lang="pt-B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solidFill>
                      <a:schemeClr val="tx2"/>
                    </a:solidFill>
                  </a:tcPr>
                </a:tc>
                <a:tc>
                  <a:txBody>
                    <a:bodyPr/>
                    <a:lstStyle/>
                    <a:p>
                      <a:pPr algn="ctr">
                        <a:lnSpc>
                          <a:spcPct val="150000"/>
                        </a:lnSpc>
                        <a:spcAft>
                          <a:spcPts val="0"/>
                        </a:spcAft>
                      </a:pPr>
                      <a:r>
                        <a:rPr lang="pt-BR" sz="1600" dirty="0">
                          <a:solidFill>
                            <a:schemeClr val="bg1"/>
                          </a:solidFill>
                          <a:effectLst/>
                        </a:rPr>
                        <a:t>HHI APÓS A OPERAÇÃO</a:t>
                      </a:r>
                      <a:endParaRPr lang="pt-B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solidFill>
                      <a:schemeClr val="tx2"/>
                    </a:solidFill>
                  </a:tcPr>
                </a:tc>
              </a:tr>
              <a:tr h="319547">
                <a:tc>
                  <a:txBody>
                    <a:bodyPr/>
                    <a:lstStyle/>
                    <a:p>
                      <a:pPr algn="just">
                        <a:lnSpc>
                          <a:spcPct val="150000"/>
                        </a:lnSpc>
                        <a:spcAft>
                          <a:spcPts val="0"/>
                        </a:spcAft>
                      </a:pPr>
                      <a:r>
                        <a:rPr lang="pt-BR" sz="1600">
                          <a:effectLst/>
                        </a:rPr>
                        <a:t>Depósitos à vista*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39,52%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0,04%</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39,56%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3,16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2.724,00 </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a:effectLst/>
                        </a:rPr>
                        <a:t>Depósitos a prazo e poupanças*</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16,42%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0,38%</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16,80%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12,47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2.301,80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59490">
                <a:tc>
                  <a:txBody>
                    <a:bodyPr/>
                    <a:lstStyle/>
                    <a:p>
                      <a:pPr algn="just">
                        <a:lnSpc>
                          <a:spcPct val="150000"/>
                        </a:lnSpc>
                        <a:spcAft>
                          <a:spcPts val="0"/>
                        </a:spcAft>
                      </a:pPr>
                      <a:r>
                        <a:rPr lang="pt-BR" sz="1600" dirty="0">
                          <a:effectLst/>
                        </a:rPr>
                        <a:t>Emissão de cartões de crédito*</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36,44%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2,02%</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38,46%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dirty="0"/>
                        <a:t>147,21</a:t>
                      </a:r>
                    </a:p>
                  </a:txBody>
                  <a:tcPr marL="37109" marR="37109" marT="0" marB="0" anchor="ctr">
                    <a:solidFill>
                      <a:srgbClr val="FFC000"/>
                    </a:solidFill>
                  </a:tcPr>
                </a:tc>
                <a:tc>
                  <a:txBody>
                    <a:bodyPr/>
                    <a:lstStyle/>
                    <a:p>
                      <a:pPr algn="r">
                        <a:lnSpc>
                          <a:spcPct val="150000"/>
                        </a:lnSpc>
                        <a:spcAft>
                          <a:spcPts val="0"/>
                        </a:spcAft>
                      </a:pPr>
                      <a:r>
                        <a:rPr lang="pt-BR" sz="1600" dirty="0">
                          <a:effectLst/>
                        </a:rPr>
                        <a:t>2.596,38 </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dirty="0">
                          <a:effectLst/>
                        </a:rPr>
                        <a:t>Programas de fidelização - por coalizão</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24,34%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0,67%</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25,01%</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32,61 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2.482,03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a:effectLst/>
                        </a:rPr>
                        <a:t>Créditos de livre utilização – PF*</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16,42%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1,38%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17,80%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45,32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2.497,37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92001">
                <a:tc>
                  <a:txBody>
                    <a:bodyPr/>
                    <a:lstStyle/>
                    <a:p>
                      <a:pPr algn="just">
                        <a:lnSpc>
                          <a:spcPct val="150000"/>
                        </a:lnSpc>
                        <a:spcAft>
                          <a:spcPts val="0"/>
                        </a:spcAft>
                      </a:pPr>
                      <a:r>
                        <a:rPr lang="pt-BR" sz="1600" dirty="0">
                          <a:effectLst/>
                        </a:rPr>
                        <a:t>Empréstimos consignados – PF*</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20,87%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0,10%</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20,97%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4,17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            2.329,16 </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92001">
                <a:tc>
                  <a:txBody>
                    <a:bodyPr/>
                    <a:lstStyle/>
                    <a:p>
                      <a:pPr algn="just">
                        <a:lnSpc>
                          <a:spcPct val="150000"/>
                        </a:lnSpc>
                        <a:spcAft>
                          <a:spcPts val="0"/>
                        </a:spcAft>
                      </a:pPr>
                      <a:r>
                        <a:rPr lang="pt-BR" sz="1600" dirty="0">
                          <a:effectLst/>
                        </a:rPr>
                        <a:t>Financiamentos habitacionais – PF*</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6,49%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0,19%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6,68%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2,46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            5.780,86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639094">
                <a:tc>
                  <a:txBody>
                    <a:bodyPr/>
                    <a:lstStyle/>
                    <a:p>
                      <a:pPr algn="just">
                        <a:lnSpc>
                          <a:spcPct val="150000"/>
                        </a:lnSpc>
                        <a:spcAft>
                          <a:spcPts val="0"/>
                        </a:spcAft>
                      </a:pPr>
                      <a:r>
                        <a:rPr lang="pt-BR" sz="1600" dirty="0">
                          <a:effectLst/>
                        </a:rPr>
                        <a:t>Financiamentos para aquisição de veículos – PF*</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21,48%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0,001%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21,48%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0,04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            2.378,16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a:effectLst/>
                        </a:rPr>
                        <a:t>Gestão de recursos de terceiros</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16,1%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16,2%</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3,22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1.018,40</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a:effectLst/>
                        </a:rPr>
                        <a:t>Distribuição de fundos/ativos de terceiros</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18,98%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0,64%</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19,62%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24,29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a:effectLst/>
                        </a:rPr>
                        <a:t>Distribuição de planos de previdência privada</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24,78%</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0,43%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25,21%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21,31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a:effectLst/>
                        </a:rPr>
                        <a:t>Distribuição de títulos de capitalização</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14,46%</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0,63%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15,09%</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18,21</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            2.062,8 </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r h="319547">
                <a:tc>
                  <a:txBody>
                    <a:bodyPr/>
                    <a:lstStyle/>
                    <a:p>
                      <a:pPr algn="just">
                        <a:lnSpc>
                          <a:spcPct val="150000"/>
                        </a:lnSpc>
                        <a:spcAft>
                          <a:spcPts val="0"/>
                        </a:spcAft>
                      </a:pPr>
                      <a:r>
                        <a:rPr lang="pt-BR" sz="1600">
                          <a:effectLst/>
                        </a:rPr>
                        <a:t>Corretagem de valores</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b"/>
                </a:tc>
                <a:tc>
                  <a:txBody>
                    <a:bodyPr/>
                    <a:lstStyle/>
                    <a:p>
                      <a:pPr algn="r">
                        <a:lnSpc>
                          <a:spcPct val="150000"/>
                        </a:lnSpc>
                        <a:spcAft>
                          <a:spcPts val="0"/>
                        </a:spcAft>
                      </a:pPr>
                      <a:r>
                        <a:rPr lang="pt-BR" sz="1600">
                          <a:effectLst/>
                        </a:rPr>
                        <a:t>4,87%</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0,15%</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5,02%</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a:effectLst/>
                        </a:rPr>
                        <a:t>1,43</a:t>
                      </a:r>
                      <a:endParaRPr lang="pt-BR" sz="140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c>
                  <a:txBody>
                    <a:bodyPr/>
                    <a:lstStyle/>
                    <a:p>
                      <a:pPr algn="r">
                        <a:lnSpc>
                          <a:spcPct val="150000"/>
                        </a:lnSpc>
                        <a:spcAft>
                          <a:spcPts val="0"/>
                        </a:spcAft>
                      </a:pPr>
                      <a:r>
                        <a:rPr lang="pt-BR" sz="1600" dirty="0">
                          <a:effectLst/>
                        </a:rPr>
                        <a:t>               660,1 </a:t>
                      </a:r>
                      <a:endParaRPr lang="pt-B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109" marR="37109" marT="0" marB="0" anchor="ctr"/>
                </a:tc>
              </a:tr>
            </a:tbl>
          </a:graphicData>
        </a:graphic>
      </p:graphicFrame>
      <p:sp>
        <p:nvSpPr>
          <p:cNvPr id="5" name="Rectangle 1"/>
          <p:cNvSpPr>
            <a:spLocks noChangeArrowheads="1"/>
          </p:cNvSpPr>
          <p:nvPr/>
        </p:nvSpPr>
        <p:spPr bwMode="auto">
          <a:xfrm>
            <a:off x="285432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smtClean="0">
                <a:ln>
                  <a:noFill/>
                </a:ln>
                <a:solidFill>
                  <a:schemeClr val="tx1"/>
                </a:solidFill>
                <a:effectLst/>
                <a:latin typeface="Arial" panose="020B0604020202020204" pitchFamily="34" charset="0"/>
              </a:rPr>
              <a:t/>
            </a:r>
            <a:br>
              <a:rPr kumimoji="0" lang="pt-BR" altLang="pt-BR" sz="1800" b="0" i="0" u="none" strike="noStrike" cap="none" normalizeH="0" baseline="0" smtClean="0">
                <a:ln>
                  <a:noFill/>
                </a:ln>
                <a:solidFill>
                  <a:schemeClr val="tx1"/>
                </a:solidFill>
                <a:effectLst/>
                <a:latin typeface="Arial" panose="020B0604020202020204" pitchFamily="34" charset="0"/>
              </a:rPr>
            </a:br>
            <a:endParaRPr kumimoji="0" lang="pt-BR" altLang="pt-BR" sz="1800" b="0" i="0" u="none" strike="noStrike" cap="none" normalizeH="0" baseline="0" smtClean="0">
              <a:ln>
                <a:noFill/>
              </a:ln>
              <a:solidFill>
                <a:schemeClr val="tx1"/>
              </a:solidFill>
              <a:effectLst/>
              <a:latin typeface="Arial" panose="020B0604020202020204" pitchFamily="34" charset="0"/>
            </a:endParaRPr>
          </a:p>
        </p:txBody>
      </p:sp>
      <p:sp>
        <p:nvSpPr>
          <p:cNvPr id="8" name="CaixaDeTexto 7"/>
          <p:cNvSpPr txBox="1"/>
          <p:nvPr/>
        </p:nvSpPr>
        <p:spPr>
          <a:xfrm>
            <a:off x="565553" y="6222329"/>
            <a:ext cx="11241626" cy="369332"/>
          </a:xfrm>
          <a:prstGeom prst="rect">
            <a:avLst/>
          </a:prstGeom>
          <a:noFill/>
        </p:spPr>
        <p:txBody>
          <a:bodyPr wrap="square" rtlCol="0">
            <a:spAutoFit/>
          </a:bodyPr>
          <a:lstStyle/>
          <a:p>
            <a:endParaRPr lang="pt-BR" dirty="0"/>
          </a:p>
        </p:txBody>
      </p:sp>
      <p:sp>
        <p:nvSpPr>
          <p:cNvPr id="2" name="Espaço Reservado para Número de Slide 1"/>
          <p:cNvSpPr>
            <a:spLocks noGrp="1"/>
          </p:cNvSpPr>
          <p:nvPr>
            <p:ph type="sldNum" sz="quarter" idx="12"/>
          </p:nvPr>
        </p:nvSpPr>
        <p:spPr/>
        <p:txBody>
          <a:bodyPr/>
          <a:lstStyle/>
          <a:p>
            <a:fld id="{7DEC126D-8847-4784-9021-DA44BD78B8BD}" type="slidenum">
              <a:rPr lang="pt-BR" smtClean="0"/>
              <a:t>51</a:t>
            </a:fld>
            <a:endParaRPr lang="pt-BR"/>
          </a:p>
        </p:txBody>
      </p:sp>
      <p:sp>
        <p:nvSpPr>
          <p:cNvPr id="6" name="Título 1"/>
          <p:cNvSpPr>
            <a:spLocks noGrp="1"/>
          </p:cNvSpPr>
          <p:nvPr>
            <p:ph type="title"/>
          </p:nvPr>
        </p:nvSpPr>
        <p:spPr>
          <a:xfrm>
            <a:off x="828864" y="158895"/>
            <a:ext cx="10515600" cy="513665"/>
          </a:xfrm>
          <a:solidFill>
            <a:schemeClr val="accent6">
              <a:lumMod val="40000"/>
              <a:lumOff val="60000"/>
            </a:schemeClr>
          </a:solidFill>
        </p:spPr>
        <p:txBody>
          <a:bodyPr>
            <a:normAutofit fontScale="90000"/>
          </a:bodyPr>
          <a:lstStyle/>
          <a:p>
            <a:pPr algn="ctr"/>
            <a:r>
              <a:rPr lang="pt-BR" b="1" dirty="0" err="1" smtClean="0"/>
              <a:t>Itau</a:t>
            </a:r>
            <a:r>
              <a:rPr lang="pt-BR" b="1" dirty="0" smtClean="0"/>
              <a:t> </a:t>
            </a:r>
            <a:r>
              <a:rPr lang="mr-IN" b="1" dirty="0" smtClean="0"/>
              <a:t>–</a:t>
            </a:r>
            <a:r>
              <a:rPr lang="pt-BR" b="1" dirty="0" smtClean="0"/>
              <a:t> </a:t>
            </a:r>
            <a:r>
              <a:rPr lang="pt-BR" b="1" dirty="0" err="1" smtClean="0"/>
              <a:t>Citi</a:t>
            </a:r>
            <a:r>
              <a:rPr lang="pt-BR" b="1" dirty="0" smtClean="0"/>
              <a:t>: Market-</a:t>
            </a:r>
            <a:r>
              <a:rPr lang="pt-BR" b="1" dirty="0" err="1" smtClean="0"/>
              <a:t>Share</a:t>
            </a:r>
            <a:r>
              <a:rPr lang="pt-BR" b="1" dirty="0" smtClean="0"/>
              <a:t> &amp; HHI</a:t>
            </a:r>
            <a:endParaRPr lang="pt-BR" b="1" dirty="0"/>
          </a:p>
        </p:txBody>
      </p:sp>
      <p:sp>
        <p:nvSpPr>
          <p:cNvPr id="3" name="Date Placeholder 2"/>
          <p:cNvSpPr>
            <a:spLocks noGrp="1"/>
          </p:cNvSpPr>
          <p:nvPr>
            <p:ph type="dt" sz="half" idx="10"/>
          </p:nvPr>
        </p:nvSpPr>
        <p:spPr/>
        <p:txBody>
          <a:bodyPr/>
          <a:lstStyle/>
          <a:p>
            <a:fld id="{B9D7C2FD-766C-904D-BCC6-A3900429F571}" type="datetime1">
              <a:rPr lang="en-US" smtClean="0"/>
              <a:t>6/5/18</a:t>
            </a:fld>
            <a:endParaRPr lang="en-US"/>
          </a:p>
        </p:txBody>
      </p:sp>
      <p:sp>
        <p:nvSpPr>
          <p:cNvPr id="7" name="Footer Placeholder 6"/>
          <p:cNvSpPr>
            <a:spLocks noGrp="1"/>
          </p:cNvSpPr>
          <p:nvPr>
            <p:ph type="ftr" sz="quarter" idx="11"/>
          </p:nvPr>
        </p:nvSpPr>
        <p:spPr/>
        <p:txBody>
          <a:bodyPr/>
          <a:lstStyle/>
          <a:p>
            <a:r>
              <a:rPr lang="en-US" smtClean="0"/>
              <a:t>Cristiane Alkmin J. Schmidt</a:t>
            </a:r>
            <a:endParaRPr lang="en-US"/>
          </a:p>
        </p:txBody>
      </p:sp>
    </p:spTree>
    <p:extLst>
      <p:ext uri="{BB962C8B-B14F-4D97-AF65-F5344CB8AC3E}">
        <p14:creationId xmlns:p14="http://schemas.microsoft.com/office/powerpoint/2010/main" val="1542743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ítulo 1"/>
          <p:cNvSpPr txBox="1">
            <a:spLocks/>
          </p:cNvSpPr>
          <p:nvPr/>
        </p:nvSpPr>
        <p:spPr bwMode="auto">
          <a:xfrm>
            <a:off x="3810001" y="275537"/>
            <a:ext cx="6715125" cy="1125538"/>
          </a:xfrm>
          <a:prstGeom prst="rect">
            <a:avLst/>
          </a:prstGeom>
          <a:noFill/>
          <a:ln w="9525">
            <a:noFill/>
            <a:miter lim="800000"/>
            <a:headEnd/>
            <a:tailEnd/>
          </a:ln>
        </p:spPr>
        <p:txBody>
          <a:bodyPr anchor="ctr"/>
          <a:lstStyle/>
          <a:p>
            <a:pPr algn="r" eaLnBrk="0" hangingPunct="0">
              <a:defRPr/>
            </a:pPr>
            <a:endParaRPr lang="pt-BR" sz="3200" dirty="0">
              <a:latin typeface="+mj-lt"/>
              <a:ea typeface="+mj-ea"/>
              <a:cs typeface="+mj-cs"/>
            </a:endParaRPr>
          </a:p>
        </p:txBody>
      </p:sp>
      <p:sp>
        <p:nvSpPr>
          <p:cNvPr id="6150" name="CaixaDeTexto 11"/>
          <p:cNvSpPr txBox="1">
            <a:spLocks noChangeArrowheads="1"/>
          </p:cNvSpPr>
          <p:nvPr/>
        </p:nvSpPr>
        <p:spPr bwMode="auto">
          <a:xfrm>
            <a:off x="0" y="75235"/>
            <a:ext cx="12191999" cy="646331"/>
          </a:xfrm>
          <a:prstGeom prst="rect">
            <a:avLst/>
          </a:prstGeom>
          <a:solidFill>
            <a:schemeClr val="accent6">
              <a:lumMod val="40000"/>
              <a:lumOff val="60000"/>
            </a:schemeClr>
          </a:solidFill>
          <a:ln w="9525">
            <a:noFill/>
            <a:miter lim="800000"/>
            <a:headEnd/>
            <a:tailEnd/>
          </a:ln>
        </p:spPr>
        <p:txBody>
          <a:bodyPr wrap="square">
            <a:spAutoFit/>
          </a:bodyPr>
          <a:lstStyle/>
          <a:p>
            <a:pPr algn="ctr">
              <a:defRPr/>
            </a:pPr>
            <a:r>
              <a:rPr lang="pt-BR" sz="3600" b="1" dirty="0" smtClean="0">
                <a:latin typeface="Times New Roman" charset="0"/>
                <a:ea typeface="Times New Roman" charset="0"/>
                <a:cs typeface="Times New Roman" charset="0"/>
              </a:rPr>
              <a:t>F</a:t>
            </a:r>
            <a:r>
              <a:rPr lang="pt-BR" sz="3600" b="1" smtClean="0">
                <a:latin typeface="Times New Roman" charset="0"/>
                <a:ea typeface="Times New Roman" charset="0"/>
                <a:cs typeface="Times New Roman" charset="0"/>
              </a:rPr>
              <a:t>unção </a:t>
            </a:r>
            <a:r>
              <a:rPr lang="pt-BR" sz="3600" b="1" dirty="0">
                <a:latin typeface="Times New Roman" charset="0"/>
                <a:ea typeface="Times New Roman" charset="0"/>
                <a:cs typeface="Times New Roman" charset="0"/>
              </a:rPr>
              <a:t>Repressiva: Tipologias processuais </a:t>
            </a:r>
            <a:endParaRPr lang="en-US" sz="3400" b="1" dirty="0">
              <a:solidFill>
                <a:srgbClr val="17375E"/>
              </a:solidFill>
              <a:latin typeface="Times New Roman" charset="0"/>
              <a:ea typeface="Times New Roman" charset="0"/>
              <a:cs typeface="Times New Roman" charset="0"/>
            </a:endParaRPr>
          </a:p>
        </p:txBody>
      </p:sp>
      <p:sp>
        <p:nvSpPr>
          <p:cNvPr id="2" name="Retângulo 1"/>
          <p:cNvSpPr/>
          <p:nvPr/>
        </p:nvSpPr>
        <p:spPr>
          <a:xfrm>
            <a:off x="242775" y="1401075"/>
            <a:ext cx="11706447" cy="4093428"/>
          </a:xfrm>
          <a:prstGeom prst="rect">
            <a:avLst/>
          </a:prstGeom>
        </p:spPr>
        <p:txBody>
          <a:bodyPr wrap="square">
            <a:spAutoFit/>
          </a:bodyPr>
          <a:lstStyle/>
          <a:p>
            <a:pPr marL="265113" indent="-265113" algn="just">
              <a:buFont typeface="Arial" panose="020B0604020202020204" pitchFamily="34" charset="0"/>
              <a:buChar char="•"/>
            </a:pPr>
            <a:r>
              <a:rPr lang="pt-BR" sz="2000" b="1" dirty="0">
                <a:latin typeface="Times New Roman" charset="0"/>
                <a:ea typeface="Times New Roman" charset="0"/>
                <a:cs typeface="Times New Roman" charset="0"/>
              </a:rPr>
              <a:t>Procedimento Preparatório (PP): </a:t>
            </a:r>
            <a:r>
              <a:rPr lang="pt-BR" sz="2000" dirty="0">
                <a:latin typeface="Times New Roman" charset="0"/>
                <a:ea typeface="Times New Roman" charset="0"/>
                <a:cs typeface="Times New Roman" charset="0"/>
              </a:rPr>
              <a:t>Art. 66, § 2</a:t>
            </a:r>
            <a:r>
              <a:rPr lang="pt-BR" sz="2000" u="sng" baseline="30000" dirty="0">
                <a:latin typeface="Times New Roman" charset="0"/>
                <a:ea typeface="Times New Roman" charset="0"/>
                <a:cs typeface="Times New Roman" charset="0"/>
              </a:rPr>
              <a:t>o</a:t>
            </a:r>
            <a:r>
              <a:rPr lang="pt-BR" sz="2000" dirty="0">
                <a:latin typeface="Times New Roman" charset="0"/>
                <a:ea typeface="Times New Roman" charset="0"/>
                <a:cs typeface="Times New Roman" charset="0"/>
              </a:rPr>
              <a:t>  A </a:t>
            </a:r>
            <a:r>
              <a:rPr lang="pt-BR" sz="2000" dirty="0" smtClean="0">
                <a:latin typeface="Times New Roman" charset="0"/>
                <a:ea typeface="Times New Roman" charset="0"/>
                <a:cs typeface="Times New Roman" charset="0"/>
              </a:rPr>
              <a:t>SG </a:t>
            </a:r>
            <a:r>
              <a:rPr lang="pt-BR" sz="2000" dirty="0">
                <a:latin typeface="Times New Roman" charset="0"/>
                <a:ea typeface="Times New Roman" charset="0"/>
                <a:cs typeface="Times New Roman" charset="0"/>
              </a:rPr>
              <a:t>poderá instaurar procedimento preparatório de inquérito administrativo para apuração de infrações à ordem econômica </a:t>
            </a:r>
            <a:r>
              <a:rPr lang="pt-BR" sz="2000" b="1" dirty="0">
                <a:latin typeface="Times New Roman" charset="0"/>
                <a:ea typeface="Times New Roman" charset="0"/>
                <a:cs typeface="Times New Roman" charset="0"/>
              </a:rPr>
              <a:t>para apurar se a conduta sob análise trata de matéria de competência do Sistema Brasileiro de Defesa da Concorrência</a:t>
            </a:r>
            <a:r>
              <a:rPr lang="pt-BR" sz="2000" dirty="0">
                <a:latin typeface="Times New Roman" charset="0"/>
                <a:ea typeface="Times New Roman" charset="0"/>
                <a:cs typeface="Times New Roman" charset="0"/>
              </a:rPr>
              <a:t>, nos termos desta Lei.  </a:t>
            </a:r>
            <a:endParaRPr lang="pt-BR" sz="2000" dirty="0" smtClean="0">
              <a:latin typeface="Times New Roman" charset="0"/>
              <a:ea typeface="Times New Roman" charset="0"/>
              <a:cs typeface="Times New Roman" charset="0"/>
            </a:endParaRPr>
          </a:p>
          <a:p>
            <a:pPr marL="265113" indent="-265113" algn="just">
              <a:buFont typeface="Arial" panose="020B0604020202020204" pitchFamily="34" charset="0"/>
              <a:buChar char="•"/>
            </a:pPr>
            <a:endParaRPr lang="pt-BR" sz="2000" b="1" dirty="0">
              <a:latin typeface="Times New Roman" charset="0"/>
              <a:ea typeface="Times New Roman" charset="0"/>
              <a:cs typeface="Times New Roman" charset="0"/>
            </a:endParaRPr>
          </a:p>
          <a:p>
            <a:pPr marL="265113" indent="-265113" algn="just">
              <a:buFont typeface="Arial" panose="020B0604020202020204" pitchFamily="34" charset="0"/>
              <a:buChar char="•"/>
            </a:pPr>
            <a:r>
              <a:rPr lang="pt-BR" sz="2000" b="1" dirty="0">
                <a:latin typeface="Times New Roman" charset="0"/>
                <a:ea typeface="Times New Roman" charset="0"/>
                <a:cs typeface="Times New Roman" charset="0"/>
              </a:rPr>
              <a:t>Inquérito Administrativo (IA): </a:t>
            </a:r>
            <a:r>
              <a:rPr lang="pt-BR" sz="2000" dirty="0">
                <a:latin typeface="Times New Roman" charset="0"/>
                <a:ea typeface="Times New Roman" charset="0"/>
                <a:cs typeface="Times New Roman" charset="0"/>
              </a:rPr>
              <a:t>Art. 66 § 1</a:t>
            </a:r>
            <a:r>
              <a:rPr lang="pt-BR" sz="2000" u="sng" baseline="30000" dirty="0">
                <a:latin typeface="Times New Roman" charset="0"/>
                <a:ea typeface="Times New Roman" charset="0"/>
                <a:cs typeface="Times New Roman" charset="0"/>
              </a:rPr>
              <a:t>o</a:t>
            </a:r>
            <a:r>
              <a:rPr lang="pt-BR" sz="2000" dirty="0">
                <a:latin typeface="Times New Roman" charset="0"/>
                <a:ea typeface="Times New Roman" charset="0"/>
                <a:cs typeface="Times New Roman" charset="0"/>
              </a:rPr>
              <a:t>  O inquérito administrativo será instaurado de ofício ou em face de representação fundamentada de qualquer interessado, ou em decorrência de peças de informação, </a:t>
            </a:r>
            <a:r>
              <a:rPr lang="pt-BR" sz="2000" b="1" dirty="0">
                <a:latin typeface="Times New Roman" charset="0"/>
                <a:ea typeface="Times New Roman" charset="0"/>
                <a:cs typeface="Times New Roman" charset="0"/>
              </a:rPr>
              <a:t>quando os indícios de infração à ordem econômica não forem suficientes para a instauração de processo administrativo</a:t>
            </a:r>
            <a:r>
              <a:rPr lang="pt-BR" sz="2000" dirty="0" smtClean="0">
                <a:latin typeface="Times New Roman" charset="0"/>
                <a:ea typeface="Times New Roman" charset="0"/>
                <a:cs typeface="Times New Roman" charset="0"/>
              </a:rPr>
              <a:t>.</a:t>
            </a:r>
          </a:p>
          <a:p>
            <a:pPr marL="265113" indent="-265113" algn="just">
              <a:buFont typeface="Arial" panose="020B0604020202020204" pitchFamily="34" charset="0"/>
              <a:buChar char="•"/>
            </a:pPr>
            <a:endParaRPr lang="pt-BR" sz="2000" dirty="0">
              <a:latin typeface="Times New Roman" charset="0"/>
              <a:ea typeface="Times New Roman" charset="0"/>
              <a:cs typeface="Times New Roman" charset="0"/>
            </a:endParaRPr>
          </a:p>
          <a:p>
            <a:pPr marL="265113" indent="-265113" algn="just">
              <a:buFont typeface="Arial" panose="020B0604020202020204" pitchFamily="34" charset="0"/>
              <a:buChar char="•"/>
            </a:pPr>
            <a:r>
              <a:rPr lang="pt-BR" sz="2000" b="1" dirty="0">
                <a:latin typeface="Times New Roman" charset="0"/>
                <a:ea typeface="Times New Roman" charset="0"/>
                <a:cs typeface="Times New Roman" charset="0"/>
              </a:rPr>
              <a:t>Processo Administrativo (PA): </a:t>
            </a:r>
            <a:r>
              <a:rPr lang="pt-BR" sz="2000" dirty="0">
                <a:latin typeface="Times New Roman" charset="0"/>
                <a:ea typeface="Times New Roman" charset="0"/>
                <a:cs typeface="Times New Roman" charset="0"/>
              </a:rPr>
              <a:t>Art. 69.  O processo administrativo, procedimento em contraditório, visa a garantir ao acusado a ampla defesa a respeito das conclusões do inquérito administrativo, cuja nota técnica final, aprovada nos termos das normas do Cade, constituirá peça inaugural. </a:t>
            </a:r>
          </a:p>
        </p:txBody>
      </p:sp>
      <p:sp>
        <p:nvSpPr>
          <p:cNvPr id="5" name="Date Placeholder 3"/>
          <p:cNvSpPr>
            <a:spLocks noGrp="1"/>
          </p:cNvSpPr>
          <p:nvPr>
            <p:ph type="dt" sz="half" idx="10"/>
          </p:nvPr>
        </p:nvSpPr>
        <p:spPr>
          <a:xfrm>
            <a:off x="838200" y="6356350"/>
            <a:ext cx="2743200" cy="365125"/>
          </a:xfrm>
        </p:spPr>
        <p:txBody>
          <a:bodyPr/>
          <a:lstStyle/>
          <a:p>
            <a:fld id="{80734160-88C7-3745-BB1B-1E2E1DD6FBB4}" type="datetime1">
              <a:rPr lang="en-US" b="1" smtClean="0">
                <a:solidFill>
                  <a:schemeClr val="tx1"/>
                </a:solidFill>
              </a:rPr>
              <a:t>6/5/18</a:t>
            </a:fld>
            <a:endParaRPr lang="en-US" b="1" dirty="0">
              <a:solidFill>
                <a:schemeClr val="tx1"/>
              </a:solidFill>
            </a:endParaRPr>
          </a:p>
        </p:txBody>
      </p:sp>
      <p:sp>
        <p:nvSpPr>
          <p:cNvPr id="6" name="Footer Placeholder 4"/>
          <p:cNvSpPr>
            <a:spLocks noGrp="1"/>
          </p:cNvSpPr>
          <p:nvPr>
            <p:ph type="ftr" sz="quarter" idx="11"/>
          </p:nvPr>
        </p:nvSpPr>
        <p:spPr>
          <a:xfrm>
            <a:off x="4038600" y="6356350"/>
            <a:ext cx="4114800" cy="365125"/>
          </a:xfrm>
        </p:spPr>
        <p:txBody>
          <a:bodyPr/>
          <a:lstStyle/>
          <a:p>
            <a:r>
              <a:rPr lang="en-US" b="1" smtClean="0">
                <a:solidFill>
                  <a:schemeClr val="tx1"/>
                </a:solidFill>
              </a:rPr>
              <a:t>Cristiane Alkmin J. Schmidt</a:t>
            </a:r>
            <a:endParaRPr lang="en-US" b="1">
              <a:solidFill>
                <a:schemeClr val="tx1"/>
              </a:solidFill>
            </a:endParaRPr>
          </a:p>
        </p:txBody>
      </p:sp>
      <p:sp>
        <p:nvSpPr>
          <p:cNvPr id="7" name="Slide Number Placeholder 5"/>
          <p:cNvSpPr>
            <a:spLocks noGrp="1"/>
          </p:cNvSpPr>
          <p:nvPr>
            <p:ph type="sldNum" sz="quarter" idx="12"/>
          </p:nvPr>
        </p:nvSpPr>
        <p:spPr>
          <a:xfrm>
            <a:off x="8610600" y="6356350"/>
            <a:ext cx="2743200" cy="365125"/>
          </a:xfrm>
        </p:spPr>
        <p:txBody>
          <a:bodyPr/>
          <a:lstStyle/>
          <a:p>
            <a:fld id="{E8615618-78FB-D64E-B936-C16EAFD9A2A0}" type="slidenum">
              <a:rPr lang="en-US" b="1" smtClean="0">
                <a:solidFill>
                  <a:schemeClr val="tx1"/>
                </a:solidFill>
              </a:rPr>
              <a:t>52</a:t>
            </a:fld>
            <a:endParaRPr lang="en-US" b="1">
              <a:solidFill>
                <a:schemeClr val="tx1"/>
              </a:solidFill>
            </a:endParaRPr>
          </a:p>
        </p:txBody>
      </p:sp>
    </p:spTree>
    <p:extLst>
      <p:ext uri="{BB962C8B-B14F-4D97-AF65-F5344CB8AC3E}">
        <p14:creationId xmlns:p14="http://schemas.microsoft.com/office/powerpoint/2010/main" val="1325528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04"/>
            <a:ext cx="11918022" cy="850855"/>
          </a:xfrm>
        </p:spPr>
        <p:txBody>
          <a:bodyPr>
            <a:noAutofit/>
          </a:bodyPr>
          <a:lstStyle/>
          <a:p>
            <a:pPr algn="ctr"/>
            <a:r>
              <a:rPr lang="pt-BR" sz="3200" dirty="0" smtClean="0">
                <a:latin typeface="Times New Roman" charset="0"/>
                <a:ea typeface="Times New Roman" charset="0"/>
                <a:cs typeface="Times New Roman" charset="0"/>
              </a:rPr>
              <a:t>Cadastro Positivo: uma agenda para diminuir os juros do </a:t>
            </a:r>
            <a:r>
              <a:rPr lang="pt-BR" sz="3200" smtClean="0">
                <a:latin typeface="Times New Roman" charset="0"/>
                <a:ea typeface="Times New Roman" charset="0"/>
                <a:cs typeface="Times New Roman" charset="0"/>
              </a:rPr>
              <a:t>bom pagador</a:t>
            </a:r>
            <a:endParaRPr lang="pt-BR" sz="3200" dirty="0">
              <a:latin typeface="Times New Roman" charset="0"/>
              <a:ea typeface="Times New Roman" charset="0"/>
              <a:cs typeface="Times New Roman" charset="0"/>
            </a:endParaRPr>
          </a:p>
        </p:txBody>
      </p:sp>
      <p:sp>
        <p:nvSpPr>
          <p:cNvPr id="3" name="Content Placeholder 2"/>
          <p:cNvSpPr>
            <a:spLocks noGrp="1"/>
          </p:cNvSpPr>
          <p:nvPr>
            <p:ph idx="1"/>
          </p:nvPr>
        </p:nvSpPr>
        <p:spPr>
          <a:xfrm>
            <a:off x="0" y="885217"/>
            <a:ext cx="12192000" cy="5462041"/>
          </a:xfrm>
        </p:spPr>
        <p:txBody>
          <a:bodyPr>
            <a:noAutofit/>
          </a:bodyPr>
          <a:lstStyle/>
          <a:p>
            <a:pPr marL="342900" indent="-342900">
              <a:lnSpc>
                <a:spcPct val="120000"/>
              </a:lnSpc>
            </a:pPr>
            <a:r>
              <a:rPr lang="pt-BR" sz="2200" b="1" dirty="0" smtClean="0">
                <a:solidFill>
                  <a:srgbClr val="FF0000"/>
                </a:solidFill>
                <a:latin typeface="Times New Roman" charset="0"/>
                <a:ea typeface="Times New Roman" charset="0"/>
                <a:cs typeface="Times New Roman" charset="0"/>
              </a:rPr>
              <a:t>Por que o Cadastro Positivo diminuirá o juros médios no Brasil?</a:t>
            </a:r>
            <a:endParaRPr lang="pt-BR" sz="2200" dirty="0" smtClean="0">
              <a:latin typeface="Times New Roman" charset="0"/>
              <a:ea typeface="Times New Roman" charset="0"/>
              <a:cs typeface="Times New Roman" charset="0"/>
            </a:endParaRPr>
          </a:p>
          <a:p>
            <a:pPr marL="800100" lvl="1" indent="-342900">
              <a:lnSpc>
                <a:spcPct val="120000"/>
              </a:lnSpc>
            </a:pPr>
            <a:r>
              <a:rPr lang="pt-BR" sz="2200" dirty="0" smtClean="0">
                <a:latin typeface="Times New Roman" charset="0"/>
                <a:ea typeface="Times New Roman" charset="0"/>
                <a:cs typeface="Times New Roman" charset="0"/>
              </a:rPr>
              <a:t>Diminui o risco para quem está emprestando / financiando</a:t>
            </a:r>
          </a:p>
          <a:p>
            <a:pPr marL="1257300" lvl="2" indent="-342900">
              <a:lnSpc>
                <a:spcPct val="120000"/>
              </a:lnSpc>
            </a:pPr>
            <a:r>
              <a:rPr lang="pt-BR" sz="2200" dirty="0" smtClean="0">
                <a:latin typeface="Times New Roman" charset="0"/>
                <a:ea typeface="Times New Roman" charset="0"/>
                <a:cs typeface="Times New Roman" charset="0"/>
              </a:rPr>
              <a:t>Diminui a assimetria de informação sobre o tipo do tomador (bom ou mau)</a:t>
            </a:r>
          </a:p>
          <a:p>
            <a:pPr marL="800100" lvl="1" indent="-342900">
              <a:lnSpc>
                <a:spcPct val="120000"/>
              </a:lnSpc>
            </a:pPr>
            <a:r>
              <a:rPr lang="pt-BR" sz="2200" dirty="0" smtClean="0">
                <a:latin typeface="Times New Roman" charset="0"/>
                <a:ea typeface="Times New Roman" charset="0"/>
                <a:cs typeface="Times New Roman" charset="0"/>
              </a:rPr>
              <a:t>Aumenta a concorrência entre os emprestadores / financiadores pelo consumidor bom pagador</a:t>
            </a:r>
            <a:endParaRPr lang="pt-BR" sz="2200" dirty="0">
              <a:latin typeface="Times New Roman" charset="0"/>
              <a:ea typeface="Times New Roman" charset="0"/>
              <a:cs typeface="Times New Roman" charset="0"/>
            </a:endParaRPr>
          </a:p>
          <a:p>
            <a:pPr marL="800100" lvl="1" indent="-342900">
              <a:lnSpc>
                <a:spcPct val="120000"/>
              </a:lnSpc>
            </a:pPr>
            <a:r>
              <a:rPr lang="pt-BR" sz="2200" dirty="0" smtClean="0">
                <a:latin typeface="Times New Roman" charset="0"/>
                <a:ea typeface="Times New Roman" charset="0"/>
                <a:cs typeface="Times New Roman" charset="0"/>
              </a:rPr>
              <a:t>Diminui a inadimplência e o sobre endividamento </a:t>
            </a:r>
            <a:r>
              <a:rPr lang="mr-IN" sz="2200" dirty="0" smtClean="0">
                <a:latin typeface="Times New Roman" charset="0"/>
                <a:ea typeface="Times New Roman" charset="0"/>
                <a:cs typeface="Times New Roman" charset="0"/>
              </a:rPr>
              <a:t>–</a:t>
            </a:r>
            <a:r>
              <a:rPr lang="pt-BR" sz="2200" dirty="0" smtClean="0">
                <a:latin typeface="Times New Roman" charset="0"/>
                <a:ea typeface="Times New Roman" charset="0"/>
                <a:cs typeface="Times New Roman" charset="0"/>
              </a:rPr>
              <a:t> maior preocupação com a Nota</a:t>
            </a:r>
          </a:p>
          <a:p>
            <a:pPr marL="800100" lvl="1" indent="-342900">
              <a:lnSpc>
                <a:spcPct val="120000"/>
              </a:lnSpc>
            </a:pPr>
            <a:r>
              <a:rPr lang="pt-BR" sz="2200" dirty="0" smtClean="0">
                <a:latin typeface="Times New Roman" charset="0"/>
                <a:ea typeface="Times New Roman" charset="0"/>
                <a:cs typeface="Times New Roman" charset="0"/>
              </a:rPr>
              <a:t>Aumentará o volume de crédito ofertado</a:t>
            </a:r>
          </a:p>
          <a:p>
            <a:pPr marL="342900" indent="-342900">
              <a:lnSpc>
                <a:spcPct val="120000"/>
              </a:lnSpc>
            </a:pPr>
            <a:r>
              <a:rPr lang="pt-BR" sz="2200" b="1" dirty="0" smtClean="0">
                <a:solidFill>
                  <a:srgbClr val="FF0000"/>
                </a:solidFill>
                <a:latin typeface="Times New Roman" charset="0"/>
                <a:ea typeface="Times New Roman" charset="0"/>
                <a:cs typeface="Times New Roman" charset="0"/>
              </a:rPr>
              <a:t>Os dados do consumidor poderão ser usados para outras finalidades (</a:t>
            </a:r>
            <a:r>
              <a:rPr lang="pt-BR" sz="2200" b="1" dirty="0" err="1" smtClean="0">
                <a:solidFill>
                  <a:srgbClr val="FF0000"/>
                </a:solidFill>
                <a:latin typeface="Times New Roman" charset="0"/>
                <a:ea typeface="Times New Roman" charset="0"/>
                <a:cs typeface="Times New Roman" charset="0"/>
              </a:rPr>
              <a:t>Ex</a:t>
            </a:r>
            <a:r>
              <a:rPr lang="pt-BR" sz="2200" b="1" dirty="0" smtClean="0">
                <a:solidFill>
                  <a:srgbClr val="FF0000"/>
                </a:solidFill>
                <a:latin typeface="Times New Roman" charset="0"/>
                <a:ea typeface="Times New Roman" charset="0"/>
                <a:cs typeface="Times New Roman" charset="0"/>
              </a:rPr>
              <a:t>: marketing)?</a:t>
            </a:r>
            <a:endParaRPr lang="pt-BR" sz="2200" dirty="0" smtClean="0">
              <a:latin typeface="Times New Roman" charset="0"/>
              <a:ea typeface="Times New Roman" charset="0"/>
              <a:cs typeface="Times New Roman" charset="0"/>
            </a:endParaRPr>
          </a:p>
          <a:p>
            <a:pPr marL="800100" lvl="1" indent="-342900">
              <a:lnSpc>
                <a:spcPct val="120000"/>
              </a:lnSpc>
            </a:pPr>
            <a:r>
              <a:rPr lang="pt-BR" sz="2200" dirty="0" smtClean="0">
                <a:latin typeface="Times New Roman" charset="0"/>
                <a:ea typeface="Times New Roman" charset="0"/>
                <a:cs typeface="Times New Roman" charset="0"/>
              </a:rPr>
              <a:t>NÃO!</a:t>
            </a:r>
          </a:p>
          <a:p>
            <a:pPr marL="342900" indent="-342900">
              <a:lnSpc>
                <a:spcPct val="120000"/>
              </a:lnSpc>
            </a:pPr>
            <a:r>
              <a:rPr lang="pt-BR" sz="2200" b="1" dirty="0" smtClean="0">
                <a:solidFill>
                  <a:srgbClr val="FF0000"/>
                </a:solidFill>
                <a:latin typeface="Times New Roman" charset="0"/>
                <a:ea typeface="Times New Roman" charset="0"/>
                <a:cs typeface="Times New Roman" charset="0"/>
              </a:rPr>
              <a:t>Quais são as informações que constarão no Cadastro Positivo?</a:t>
            </a:r>
            <a:endParaRPr lang="pt-BR" sz="2200" dirty="0" smtClean="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53</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425270" y="5151009"/>
            <a:ext cx="10354573" cy="1254564"/>
          </a:xfrm>
          <a:prstGeom prst="rect">
            <a:avLst/>
          </a:prstGeom>
        </p:spPr>
      </p:pic>
      <p:pic>
        <p:nvPicPr>
          <p:cNvPr id="10" name="Picture 9"/>
          <p:cNvPicPr>
            <a:picLocks noChangeAspect="1"/>
          </p:cNvPicPr>
          <p:nvPr/>
        </p:nvPicPr>
        <p:blipFill>
          <a:blip r:embed="rId3"/>
          <a:stretch>
            <a:fillRect/>
          </a:stretch>
        </p:blipFill>
        <p:spPr>
          <a:xfrm>
            <a:off x="11053822" y="5778291"/>
            <a:ext cx="864199" cy="382342"/>
          </a:xfrm>
          <a:prstGeom prst="rect">
            <a:avLst/>
          </a:prstGeom>
        </p:spPr>
      </p:pic>
      <p:sp>
        <p:nvSpPr>
          <p:cNvPr id="13" name="Title 1"/>
          <p:cNvSpPr txBox="1">
            <a:spLocks/>
          </p:cNvSpPr>
          <p:nvPr/>
        </p:nvSpPr>
        <p:spPr>
          <a:xfrm>
            <a:off x="0" y="5504"/>
            <a:ext cx="12172665" cy="850855"/>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200" smtClean="0">
                <a:latin typeface="Times New Roman" charset="0"/>
                <a:ea typeface="Times New Roman" charset="0"/>
                <a:cs typeface="Times New Roman" charset="0"/>
              </a:rPr>
              <a:t>Cadastro Positivo: uma agenda para diminuir os juros médios no Brasil</a:t>
            </a:r>
            <a:endParaRPr lang="pt-BR"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90028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linds(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linds(horizontal)">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linds(horizont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6439" y="105214"/>
            <a:ext cx="11918022" cy="739738"/>
          </a:xfrm>
        </p:spPr>
        <p:txBody>
          <a:bodyPr/>
          <a:lstStyle/>
          <a:p>
            <a:pPr algn="ctr"/>
            <a:r>
              <a:rPr lang="pt-BR" dirty="0" smtClean="0">
                <a:latin typeface="Times New Roman" charset="0"/>
                <a:ea typeface="Times New Roman" charset="0"/>
                <a:cs typeface="Times New Roman" charset="0"/>
              </a:rPr>
              <a:t>Monopólios na Era Digital</a:t>
            </a:r>
            <a:endParaRPr lang="pt-BR" dirty="0">
              <a:latin typeface="Times New Roman" charset="0"/>
              <a:ea typeface="Times New Roman" charset="0"/>
              <a:cs typeface="Times New Roman" charset="0"/>
            </a:endParaRPr>
          </a:p>
        </p:txBody>
      </p:sp>
      <p:sp>
        <p:nvSpPr>
          <p:cNvPr id="4" name="Date Placeholder 3"/>
          <p:cNvSpPr>
            <a:spLocks noGrp="1"/>
          </p:cNvSpPr>
          <p:nvPr>
            <p:ph type="dt" sz="half" idx="10"/>
          </p:nvPr>
        </p:nvSpPr>
        <p:spPr/>
        <p:txBody>
          <a:bodyPr/>
          <a:lstStyle/>
          <a:p>
            <a:r>
              <a:rPr lang="en-US" sz="1600" dirty="0" smtClean="0">
                <a:solidFill>
                  <a:schemeClr val="tx1"/>
                </a:solidFill>
              </a:rPr>
              <a:t>5/11/18</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z="1600" smtClean="0">
                <a:solidFill>
                  <a:schemeClr val="tx1"/>
                </a:solidFill>
              </a:rPr>
              <a:t>Cristiane Alkmin J. Schmidt</a:t>
            </a:r>
            <a:endParaRPr lang="en-US" sz="1600">
              <a:solidFill>
                <a:schemeClr val="tx1"/>
              </a:solidFill>
            </a:endParaRPr>
          </a:p>
        </p:txBody>
      </p:sp>
      <p:sp>
        <p:nvSpPr>
          <p:cNvPr id="6" name="Slide Number Placeholder 5"/>
          <p:cNvSpPr>
            <a:spLocks noGrp="1"/>
          </p:cNvSpPr>
          <p:nvPr>
            <p:ph type="sldNum" sz="quarter" idx="12"/>
          </p:nvPr>
        </p:nvSpPr>
        <p:spPr/>
        <p:txBody>
          <a:bodyPr/>
          <a:lstStyle/>
          <a:p>
            <a:fld id="{7CE08ACD-70DB-EC4A-85C2-D73DC62FEB3C}" type="slidenum">
              <a:rPr lang="en-US" sz="1600" smtClean="0">
                <a:solidFill>
                  <a:schemeClr val="tx1"/>
                </a:solidFill>
              </a:rPr>
              <a:t>54</a:t>
            </a:fld>
            <a:endParaRPr lang="en-US" sz="1600">
              <a:solidFill>
                <a:schemeClr val="tx1"/>
              </a:solidFill>
            </a:endParaRPr>
          </a:p>
        </p:txBody>
      </p:sp>
      <p:cxnSp>
        <p:nvCxnSpPr>
          <p:cNvPr id="8" name="Straight Connector 7"/>
          <p:cNvCxnSpPr/>
          <p:nvPr/>
        </p:nvCxnSpPr>
        <p:spPr>
          <a:xfrm>
            <a:off x="0" y="6387349"/>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56" y="6326791"/>
            <a:ext cx="12192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2744004" y="0"/>
            <a:ext cx="6426200" cy="1130300"/>
          </a:xfrm>
          <a:prstGeom prst="rect">
            <a:avLst/>
          </a:prstGeom>
        </p:spPr>
      </p:pic>
      <p:pic>
        <p:nvPicPr>
          <p:cNvPr id="7" name="Picture 6"/>
          <p:cNvPicPr>
            <a:picLocks noChangeAspect="1"/>
          </p:cNvPicPr>
          <p:nvPr/>
        </p:nvPicPr>
        <p:blipFill>
          <a:blip r:embed="rId3"/>
          <a:stretch>
            <a:fillRect/>
          </a:stretch>
        </p:blipFill>
        <p:spPr>
          <a:xfrm>
            <a:off x="924762" y="1130300"/>
            <a:ext cx="10361375" cy="5621597"/>
          </a:xfrm>
          <a:prstGeom prst="rect">
            <a:avLst/>
          </a:prstGeom>
        </p:spPr>
      </p:pic>
      <p:pic>
        <p:nvPicPr>
          <p:cNvPr id="11" name="Picture 10"/>
          <p:cNvPicPr>
            <a:picLocks noChangeAspect="1"/>
          </p:cNvPicPr>
          <p:nvPr/>
        </p:nvPicPr>
        <p:blipFill>
          <a:blip r:embed="rId4"/>
          <a:stretch>
            <a:fillRect/>
          </a:stretch>
        </p:blipFill>
        <p:spPr>
          <a:xfrm>
            <a:off x="11025464" y="6431454"/>
            <a:ext cx="1104900" cy="381000"/>
          </a:xfrm>
          <a:prstGeom prst="rect">
            <a:avLst/>
          </a:prstGeom>
        </p:spPr>
      </p:pic>
    </p:spTree>
    <p:extLst>
      <p:ext uri="{BB962C8B-B14F-4D97-AF65-F5344CB8AC3E}">
        <p14:creationId xmlns:p14="http://schemas.microsoft.com/office/powerpoint/2010/main" val="1477129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33F0A-5430-2E44-A1C6-B49D2A88C187}" type="datetime1">
              <a:rPr lang="en-US" smtClean="0"/>
              <a:t>6/5/18</a:t>
            </a:fld>
            <a:endParaRPr lang="en-US"/>
          </a:p>
        </p:txBody>
      </p:sp>
      <p:sp>
        <p:nvSpPr>
          <p:cNvPr id="3" name="Footer Placeholder 2"/>
          <p:cNvSpPr>
            <a:spLocks noGrp="1"/>
          </p:cNvSpPr>
          <p:nvPr>
            <p:ph type="ftr" sz="quarter" idx="11"/>
          </p:nvPr>
        </p:nvSpPr>
        <p:spPr/>
        <p:txBody>
          <a:bodyPr/>
          <a:lstStyle/>
          <a:p>
            <a:r>
              <a:rPr lang="en-US" smtClean="0"/>
              <a:t>Cristiane Alkmin J. Schmidt</a:t>
            </a:r>
            <a:endParaRPr lang="en-US"/>
          </a:p>
        </p:txBody>
      </p:sp>
      <p:sp>
        <p:nvSpPr>
          <p:cNvPr id="4" name="Slide Number Placeholder 3"/>
          <p:cNvSpPr>
            <a:spLocks noGrp="1"/>
          </p:cNvSpPr>
          <p:nvPr>
            <p:ph type="sldNum" sz="quarter" idx="12"/>
          </p:nvPr>
        </p:nvSpPr>
        <p:spPr/>
        <p:txBody>
          <a:bodyPr/>
          <a:lstStyle/>
          <a:p>
            <a:fld id="{E8615618-78FB-D64E-B936-C16EAFD9A2A0}" type="slidenum">
              <a:rPr lang="en-US" smtClean="0"/>
              <a:t>6</a:t>
            </a:fld>
            <a:endParaRPr lang="en-US"/>
          </a:p>
        </p:txBody>
      </p:sp>
      <p:pic>
        <p:nvPicPr>
          <p:cNvPr id="5" name="Picture 4"/>
          <p:cNvPicPr>
            <a:picLocks noChangeAspect="1"/>
          </p:cNvPicPr>
          <p:nvPr/>
        </p:nvPicPr>
        <p:blipFill>
          <a:blip r:embed="rId2"/>
          <a:stretch>
            <a:fillRect/>
          </a:stretch>
        </p:blipFill>
        <p:spPr>
          <a:xfrm>
            <a:off x="20547" y="6922"/>
            <a:ext cx="6462445" cy="6815116"/>
          </a:xfrm>
          <a:prstGeom prst="rect">
            <a:avLst/>
          </a:prstGeom>
        </p:spPr>
      </p:pic>
      <p:pic>
        <p:nvPicPr>
          <p:cNvPr id="6" name="Picture 5"/>
          <p:cNvPicPr>
            <a:picLocks noChangeAspect="1"/>
          </p:cNvPicPr>
          <p:nvPr/>
        </p:nvPicPr>
        <p:blipFill>
          <a:blip r:embed="rId3"/>
          <a:stretch>
            <a:fillRect/>
          </a:stretch>
        </p:blipFill>
        <p:spPr>
          <a:xfrm>
            <a:off x="5465851" y="0"/>
            <a:ext cx="6712875" cy="3742577"/>
          </a:xfrm>
          <a:prstGeom prst="rect">
            <a:avLst/>
          </a:prstGeom>
        </p:spPr>
      </p:pic>
      <p:pic>
        <p:nvPicPr>
          <p:cNvPr id="7" name="Picture 6"/>
          <p:cNvPicPr>
            <a:picLocks noChangeAspect="1"/>
          </p:cNvPicPr>
          <p:nvPr/>
        </p:nvPicPr>
        <p:blipFill>
          <a:blip r:embed="rId4"/>
          <a:stretch>
            <a:fillRect/>
          </a:stretch>
        </p:blipFill>
        <p:spPr>
          <a:xfrm>
            <a:off x="5506946" y="3770047"/>
            <a:ext cx="6671780" cy="3088915"/>
          </a:xfrm>
          <a:prstGeom prst="rect">
            <a:avLst/>
          </a:prstGeom>
        </p:spPr>
      </p:pic>
      <p:sp>
        <p:nvSpPr>
          <p:cNvPr id="8" name="TextBox 7"/>
          <p:cNvSpPr txBox="1"/>
          <p:nvPr/>
        </p:nvSpPr>
        <p:spPr>
          <a:xfrm>
            <a:off x="129209" y="1732164"/>
            <a:ext cx="12014122" cy="1323439"/>
          </a:xfrm>
          <a:prstGeom prst="rect">
            <a:avLst/>
          </a:prstGeom>
          <a:solidFill>
            <a:srgbClr val="FFFF00"/>
          </a:solidFill>
          <a:ln>
            <a:solidFill>
              <a:schemeClr val="accent2">
                <a:lumMod val="60000"/>
                <a:lumOff val="40000"/>
              </a:schemeClr>
            </a:solidFill>
          </a:ln>
        </p:spPr>
        <p:txBody>
          <a:bodyPr wrap="square" rtlCol="0">
            <a:spAutoFit/>
          </a:bodyPr>
          <a:lstStyle/>
          <a:p>
            <a:pPr algn="ctr"/>
            <a:r>
              <a:rPr lang="pt-BR" sz="4000" b="1" dirty="0" smtClean="0">
                <a:latin typeface="Times New Roman" charset="0"/>
                <a:ea typeface="Times New Roman" charset="0"/>
                <a:cs typeface="Times New Roman" charset="0"/>
              </a:rPr>
              <a:t>Desde 2014: 92 casos. </a:t>
            </a:r>
            <a:endParaRPr lang="pt-BR" sz="4000" b="1" dirty="0" smtClean="0">
              <a:latin typeface="Times New Roman" charset="0"/>
              <a:ea typeface="Times New Roman" charset="0"/>
              <a:cs typeface="Times New Roman" charset="0"/>
            </a:endParaRPr>
          </a:p>
          <a:p>
            <a:pPr algn="ctr"/>
            <a:r>
              <a:rPr lang="pt-BR" sz="4000" b="1" dirty="0" smtClean="0">
                <a:latin typeface="Times New Roman" charset="0"/>
                <a:ea typeface="Times New Roman" charset="0"/>
                <a:cs typeface="Times New Roman" charset="0"/>
              </a:rPr>
              <a:t>Se </a:t>
            </a:r>
            <a:r>
              <a:rPr lang="pt-BR" sz="4000" b="1" dirty="0" smtClean="0">
                <a:latin typeface="Times New Roman" charset="0"/>
                <a:ea typeface="Times New Roman" charset="0"/>
                <a:cs typeface="Times New Roman" charset="0"/>
              </a:rPr>
              <a:t>100 casos de 2014 a 2018, </a:t>
            </a:r>
            <a:r>
              <a:rPr lang="pt-BR" sz="4000" b="1" dirty="0" smtClean="0">
                <a:latin typeface="Times New Roman" charset="0"/>
                <a:ea typeface="Times New Roman" charset="0"/>
                <a:cs typeface="Times New Roman" charset="0"/>
              </a:rPr>
              <a:t>a média é 20/ano</a:t>
            </a:r>
            <a:endParaRPr lang="pt-BR" sz="40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47499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10799-E1A8-684E-890B-3D9829AB1BCF}" type="datetime1">
              <a:rPr lang="en-US" smtClean="0"/>
              <a:t>6/5/18</a:t>
            </a:fld>
            <a:endParaRPr lang="en-US"/>
          </a:p>
        </p:txBody>
      </p:sp>
      <p:sp>
        <p:nvSpPr>
          <p:cNvPr id="3" name="Footer Placeholder 2"/>
          <p:cNvSpPr>
            <a:spLocks noGrp="1"/>
          </p:cNvSpPr>
          <p:nvPr>
            <p:ph type="ftr" sz="quarter" idx="11"/>
          </p:nvPr>
        </p:nvSpPr>
        <p:spPr/>
        <p:txBody>
          <a:bodyPr/>
          <a:lstStyle/>
          <a:p>
            <a:r>
              <a:rPr lang="en-US" smtClean="0"/>
              <a:t>Cristiane Alkmin J. Schmidt</a:t>
            </a:r>
            <a:endParaRPr lang="en-US"/>
          </a:p>
        </p:txBody>
      </p:sp>
      <p:sp>
        <p:nvSpPr>
          <p:cNvPr id="4" name="Slide Number Placeholder 3"/>
          <p:cNvSpPr>
            <a:spLocks noGrp="1"/>
          </p:cNvSpPr>
          <p:nvPr>
            <p:ph type="sldNum" sz="quarter" idx="12"/>
          </p:nvPr>
        </p:nvSpPr>
        <p:spPr/>
        <p:txBody>
          <a:bodyPr/>
          <a:lstStyle/>
          <a:p>
            <a:fld id="{E8615618-78FB-D64E-B936-C16EAFD9A2A0}" type="slidenum">
              <a:rPr lang="en-US" smtClean="0"/>
              <a:t>7</a:t>
            </a:fld>
            <a:endParaRPr lang="en-US"/>
          </a:p>
        </p:txBody>
      </p:sp>
      <p:pic>
        <p:nvPicPr>
          <p:cNvPr id="5" name="Picture 4"/>
          <p:cNvPicPr>
            <a:picLocks noChangeAspect="1"/>
          </p:cNvPicPr>
          <p:nvPr/>
        </p:nvPicPr>
        <p:blipFill>
          <a:blip r:embed="rId2"/>
          <a:stretch>
            <a:fillRect/>
          </a:stretch>
        </p:blipFill>
        <p:spPr>
          <a:xfrm>
            <a:off x="380144" y="474561"/>
            <a:ext cx="11373261" cy="6246913"/>
          </a:xfrm>
          <a:prstGeom prst="rect">
            <a:avLst/>
          </a:prstGeom>
        </p:spPr>
      </p:pic>
      <p:sp>
        <p:nvSpPr>
          <p:cNvPr id="6" name="TextBox 5"/>
          <p:cNvSpPr txBox="1"/>
          <p:nvPr/>
        </p:nvSpPr>
        <p:spPr>
          <a:xfrm>
            <a:off x="182809" y="1843979"/>
            <a:ext cx="11767930" cy="2308324"/>
          </a:xfrm>
          <a:prstGeom prst="rect">
            <a:avLst/>
          </a:prstGeom>
          <a:solidFill>
            <a:srgbClr val="FFFF00"/>
          </a:solidFill>
        </p:spPr>
        <p:txBody>
          <a:bodyPr wrap="square" rtlCol="0">
            <a:spAutoFit/>
          </a:bodyPr>
          <a:lstStyle/>
          <a:p>
            <a:pPr algn="ctr"/>
            <a:r>
              <a:rPr lang="pt-BR" sz="3600" b="1" dirty="0" smtClean="0">
                <a:latin typeface="Times New Roman" charset="0"/>
                <a:ea typeface="Times New Roman" charset="0"/>
                <a:cs typeface="Times New Roman" charset="0"/>
              </a:rPr>
              <a:t>Desde 2013: 12 </a:t>
            </a:r>
            <a:r>
              <a:rPr lang="pt-BR" sz="3600" b="1" dirty="0" smtClean="0">
                <a:latin typeface="Times New Roman" charset="0"/>
                <a:ea typeface="Times New Roman" charset="0"/>
                <a:cs typeface="Times New Roman" charset="0"/>
              </a:rPr>
              <a:t>casos, dos quais 3 foram arquivados</a:t>
            </a:r>
          </a:p>
          <a:p>
            <a:pPr algn="ctr"/>
            <a:r>
              <a:rPr lang="pt-BR" sz="3600" b="1" dirty="0" smtClean="0">
                <a:latin typeface="Times New Roman" charset="0"/>
                <a:ea typeface="Times New Roman" charset="0"/>
                <a:cs typeface="Times New Roman" charset="0"/>
              </a:rPr>
              <a:t>Dos </a:t>
            </a:r>
            <a:r>
              <a:rPr lang="pt-BR" sz="3600" b="1" dirty="0" smtClean="0">
                <a:latin typeface="Times New Roman" charset="0"/>
                <a:ea typeface="Times New Roman" charset="0"/>
                <a:cs typeface="Times New Roman" charset="0"/>
              </a:rPr>
              <a:t>9 </a:t>
            </a:r>
            <a:r>
              <a:rPr lang="pt-BR" sz="3600" b="1" dirty="0" smtClean="0">
                <a:latin typeface="Times New Roman" charset="0"/>
                <a:ea typeface="Times New Roman" charset="0"/>
                <a:cs typeface="Times New Roman" charset="0"/>
              </a:rPr>
              <a:t>restantes, houve reunião de processos</a:t>
            </a:r>
          </a:p>
          <a:p>
            <a:pPr algn="ctr"/>
            <a:endParaRPr lang="pt-BR" sz="3600" b="1" dirty="0" smtClean="0">
              <a:latin typeface="Times New Roman" charset="0"/>
              <a:ea typeface="Times New Roman" charset="0"/>
              <a:cs typeface="Times New Roman" charset="0"/>
            </a:endParaRPr>
          </a:p>
          <a:p>
            <a:pPr algn="ctr"/>
            <a:r>
              <a:rPr lang="pt-BR" sz="3600" b="1" dirty="0" smtClean="0">
                <a:latin typeface="Times New Roman" charset="0"/>
                <a:ea typeface="Times New Roman" charset="0"/>
                <a:cs typeface="Times New Roman" charset="0"/>
              </a:rPr>
              <a:t>2018 há = </a:t>
            </a:r>
            <a:r>
              <a:rPr lang="pt-BR" sz="3600" b="1" dirty="0" smtClean="0">
                <a:latin typeface="Times New Roman" charset="0"/>
                <a:ea typeface="Times New Roman" charset="0"/>
                <a:cs typeface="Times New Roman" charset="0"/>
              </a:rPr>
              <a:t>1 </a:t>
            </a:r>
            <a:r>
              <a:rPr lang="pt-BR" sz="3600" b="1" dirty="0" err="1" smtClean="0">
                <a:latin typeface="Times New Roman" charset="0"/>
                <a:ea typeface="Times New Roman" charset="0"/>
                <a:cs typeface="Times New Roman" charset="0"/>
              </a:rPr>
              <a:t>tx</a:t>
            </a:r>
            <a:r>
              <a:rPr lang="pt-BR" sz="3600" b="1" dirty="0" smtClean="0">
                <a:latin typeface="Times New Roman" charset="0"/>
                <a:ea typeface="Times New Roman" charset="0"/>
                <a:cs typeface="Times New Roman" charset="0"/>
              </a:rPr>
              <a:t> câmbio / 3 cartão de crédito</a:t>
            </a:r>
            <a:endParaRPr lang="pt-BR" sz="36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68937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5304" y="934065"/>
            <a:ext cx="11700386" cy="3559277"/>
          </a:xfrm>
          <a:solidFill>
            <a:schemeClr val="accent6">
              <a:lumMod val="40000"/>
              <a:lumOff val="60000"/>
            </a:schemeClr>
          </a:solidFill>
        </p:spPr>
        <p:txBody>
          <a:bodyPr>
            <a:noAutofit/>
          </a:bodyPr>
          <a:lstStyle/>
          <a:p>
            <a:r>
              <a:rPr lang="pt-BR" b="1" dirty="0" smtClean="0">
                <a:latin typeface="Times New Roman" charset="0"/>
                <a:ea typeface="Times New Roman" charset="0"/>
                <a:cs typeface="Times New Roman" charset="0"/>
              </a:rPr>
              <a:t>O Poder de mercado dos bancos é grande no Brasil</a:t>
            </a:r>
            <a:br>
              <a:rPr lang="pt-BR" b="1" dirty="0" smtClean="0">
                <a:latin typeface="Times New Roman" charset="0"/>
                <a:ea typeface="Times New Roman" charset="0"/>
                <a:cs typeface="Times New Roman" charset="0"/>
              </a:rPr>
            </a:br>
            <a:r>
              <a:rPr lang="pt-BR" b="1" dirty="0">
                <a:latin typeface="Times New Roman" charset="0"/>
                <a:ea typeface="Times New Roman" charset="0"/>
                <a:cs typeface="Times New Roman" charset="0"/>
              </a:rPr>
              <a:t/>
            </a:r>
            <a:br>
              <a:rPr lang="pt-BR" b="1" dirty="0">
                <a:latin typeface="Times New Roman" charset="0"/>
                <a:ea typeface="Times New Roman" charset="0"/>
                <a:cs typeface="Times New Roman" charset="0"/>
              </a:rPr>
            </a:br>
            <a:r>
              <a:rPr lang="pt-BR" b="1" dirty="0" smtClean="0">
                <a:latin typeface="Times New Roman" charset="0"/>
                <a:ea typeface="Times New Roman" charset="0"/>
                <a:cs typeface="Times New Roman" charset="0"/>
              </a:rPr>
              <a:t>Alguns números</a:t>
            </a:r>
            <a:endParaRPr lang="pt-BR"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33954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D3F63-D27F-4D49-8495-64BB93B99BFC}" type="datetime1">
              <a:rPr lang="en-US" b="1" smtClean="0">
                <a:solidFill>
                  <a:schemeClr val="tx1"/>
                </a:solidFill>
              </a:rPr>
              <a:t>6/5/18</a:t>
            </a:fld>
            <a:endParaRPr lang="en-US" b="1" dirty="0">
              <a:solidFill>
                <a:schemeClr val="tx1"/>
              </a:solidFill>
            </a:endParaRPr>
          </a:p>
        </p:txBody>
      </p:sp>
      <p:sp>
        <p:nvSpPr>
          <p:cNvPr id="3" name="Footer Placeholder 2"/>
          <p:cNvSpPr>
            <a:spLocks noGrp="1"/>
          </p:cNvSpPr>
          <p:nvPr>
            <p:ph type="ftr" sz="quarter" idx="11"/>
          </p:nvPr>
        </p:nvSpPr>
        <p:spPr/>
        <p:txBody>
          <a:bodyPr/>
          <a:lstStyle/>
          <a:p>
            <a:r>
              <a:rPr lang="en-US" b="1" smtClean="0">
                <a:solidFill>
                  <a:schemeClr val="tx1"/>
                </a:solidFill>
              </a:rPr>
              <a:t>Cristiane Alkmin J. Schmidt</a:t>
            </a:r>
            <a:endParaRPr lang="en-US" b="1">
              <a:solidFill>
                <a:schemeClr val="tx1"/>
              </a:solidFill>
            </a:endParaRPr>
          </a:p>
        </p:txBody>
      </p:sp>
      <p:sp>
        <p:nvSpPr>
          <p:cNvPr id="4" name="Slide Number Placeholder 3"/>
          <p:cNvSpPr>
            <a:spLocks noGrp="1"/>
          </p:cNvSpPr>
          <p:nvPr>
            <p:ph type="sldNum" sz="quarter" idx="12"/>
          </p:nvPr>
        </p:nvSpPr>
        <p:spPr/>
        <p:txBody>
          <a:bodyPr/>
          <a:lstStyle/>
          <a:p>
            <a:fld id="{E8615618-78FB-D64E-B936-C16EAFD9A2A0}" type="slidenum">
              <a:rPr lang="en-US" b="1" smtClean="0">
                <a:solidFill>
                  <a:schemeClr val="tx1"/>
                </a:solidFill>
              </a:rPr>
              <a:t>9</a:t>
            </a:fld>
            <a:endParaRPr lang="en-US" b="1" dirty="0">
              <a:solidFill>
                <a:schemeClr val="tx1"/>
              </a:solidFill>
            </a:endParaRPr>
          </a:p>
        </p:txBody>
      </p:sp>
      <p:pic>
        <p:nvPicPr>
          <p:cNvPr id="7" name="Picture 6"/>
          <p:cNvPicPr>
            <a:picLocks noChangeAspect="1"/>
          </p:cNvPicPr>
          <p:nvPr/>
        </p:nvPicPr>
        <p:blipFill>
          <a:blip r:embed="rId2"/>
          <a:stretch>
            <a:fillRect/>
          </a:stretch>
        </p:blipFill>
        <p:spPr>
          <a:xfrm>
            <a:off x="422582" y="1441435"/>
            <a:ext cx="11421438" cy="4673600"/>
          </a:xfrm>
          <a:prstGeom prst="rect">
            <a:avLst/>
          </a:prstGeom>
        </p:spPr>
      </p:pic>
      <p:sp>
        <p:nvSpPr>
          <p:cNvPr id="8" name="Rectangle 7"/>
          <p:cNvSpPr/>
          <p:nvPr/>
        </p:nvSpPr>
        <p:spPr>
          <a:xfrm>
            <a:off x="8153400" y="2100760"/>
            <a:ext cx="2534920" cy="32816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551680" y="5441387"/>
            <a:ext cx="436880" cy="50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11040" y="5441387"/>
            <a:ext cx="365760" cy="5588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984240" y="3381995"/>
            <a:ext cx="79248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84240" y="2461245"/>
            <a:ext cx="79248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8028" y="34384"/>
            <a:ext cx="12002947" cy="1246495"/>
          </a:xfrm>
          <a:prstGeom prst="rect">
            <a:avLst/>
          </a:prstGeom>
          <a:solidFill>
            <a:schemeClr val="accent6">
              <a:lumMod val="20000"/>
              <a:lumOff val="80000"/>
            </a:schemeClr>
          </a:solidFill>
        </p:spPr>
        <p:txBody>
          <a:bodyPr wrap="square" rtlCol="0">
            <a:spAutoFit/>
          </a:bodyPr>
          <a:lstStyle/>
          <a:p>
            <a:pPr algn="ctr"/>
            <a:r>
              <a:rPr lang="pt-BR" sz="2500" b="1" dirty="0" smtClean="0">
                <a:latin typeface="Times New Roman" charset="0"/>
                <a:ea typeface="Times New Roman" charset="0"/>
                <a:cs typeface="Times New Roman" charset="0"/>
              </a:rPr>
              <a:t>O mercado bancário veio se concentrando muito nos últimos 13 anos</a:t>
            </a:r>
          </a:p>
          <a:p>
            <a:pPr algn="ctr"/>
            <a:r>
              <a:rPr lang="pt-BR" sz="2500" b="1" dirty="0" smtClean="0">
                <a:latin typeface="Times New Roman" charset="0"/>
                <a:ea typeface="Times New Roman" charset="0"/>
                <a:cs typeface="Times New Roman" charset="0"/>
              </a:rPr>
              <a:t>Antes havia mais de 10 bancos relevantes e hoje há um oligopólio de 5 </a:t>
            </a:r>
          </a:p>
          <a:p>
            <a:pPr algn="ctr"/>
            <a:r>
              <a:rPr lang="pt-BR" sz="2500" b="1" dirty="0" smtClean="0">
                <a:latin typeface="Times New Roman" charset="0"/>
                <a:ea typeface="Times New Roman" charset="0"/>
                <a:cs typeface="Times New Roman" charset="0"/>
              </a:rPr>
              <a:t>Logo, C5 aumentou: de 60% para quase 90%</a:t>
            </a:r>
            <a:endParaRPr lang="pt-BR" sz="2500" b="1" dirty="0">
              <a:latin typeface="Times New Roman" charset="0"/>
              <a:ea typeface="Times New Roman" charset="0"/>
              <a:cs typeface="Times New Roman" charset="0"/>
            </a:endParaRPr>
          </a:p>
        </p:txBody>
      </p:sp>
      <p:sp>
        <p:nvSpPr>
          <p:cNvPr id="5" name="TextBox 4"/>
          <p:cNvSpPr txBox="1"/>
          <p:nvPr/>
        </p:nvSpPr>
        <p:spPr>
          <a:xfrm>
            <a:off x="1779640" y="5352944"/>
            <a:ext cx="498855" cy="276999"/>
          </a:xfrm>
          <a:prstGeom prst="rect">
            <a:avLst/>
          </a:prstGeom>
          <a:noFill/>
        </p:spPr>
        <p:txBody>
          <a:bodyPr wrap="none" rtlCol="0">
            <a:spAutoFit/>
          </a:bodyPr>
          <a:lstStyle/>
          <a:p>
            <a:r>
              <a:rPr lang="en-US" sz="1200" smtClean="0"/>
              <a:t>1997</a:t>
            </a:r>
            <a:endParaRPr lang="en-US" sz="1200"/>
          </a:p>
        </p:txBody>
      </p:sp>
      <p:sp>
        <p:nvSpPr>
          <p:cNvPr id="20" name="TextBox 19"/>
          <p:cNvSpPr txBox="1"/>
          <p:nvPr/>
        </p:nvSpPr>
        <p:spPr>
          <a:xfrm>
            <a:off x="1827522" y="4963297"/>
            <a:ext cx="498855" cy="276999"/>
          </a:xfrm>
          <a:prstGeom prst="rect">
            <a:avLst/>
          </a:prstGeom>
          <a:noFill/>
        </p:spPr>
        <p:txBody>
          <a:bodyPr wrap="none" rtlCol="0">
            <a:spAutoFit/>
          </a:bodyPr>
          <a:lstStyle/>
          <a:p>
            <a:r>
              <a:rPr lang="en-US" sz="1200" dirty="0" smtClean="0"/>
              <a:t>2005</a:t>
            </a:r>
            <a:endParaRPr lang="en-US" sz="1200" dirty="0"/>
          </a:p>
        </p:txBody>
      </p:sp>
      <p:sp>
        <p:nvSpPr>
          <p:cNvPr id="21" name="TextBox 20"/>
          <p:cNvSpPr txBox="1"/>
          <p:nvPr/>
        </p:nvSpPr>
        <p:spPr>
          <a:xfrm>
            <a:off x="3581400" y="4506097"/>
            <a:ext cx="498855" cy="276999"/>
          </a:xfrm>
          <a:prstGeom prst="rect">
            <a:avLst/>
          </a:prstGeom>
          <a:noFill/>
        </p:spPr>
        <p:txBody>
          <a:bodyPr wrap="none" rtlCol="0">
            <a:spAutoFit/>
          </a:bodyPr>
          <a:lstStyle/>
          <a:p>
            <a:r>
              <a:rPr lang="en-US" sz="1200" smtClean="0"/>
              <a:t>2007</a:t>
            </a:r>
            <a:endParaRPr lang="en-US" sz="1200"/>
          </a:p>
        </p:txBody>
      </p:sp>
      <p:sp>
        <p:nvSpPr>
          <p:cNvPr id="22" name="TextBox 21"/>
          <p:cNvSpPr txBox="1"/>
          <p:nvPr/>
        </p:nvSpPr>
        <p:spPr>
          <a:xfrm>
            <a:off x="1869404" y="3458539"/>
            <a:ext cx="498855" cy="276999"/>
          </a:xfrm>
          <a:prstGeom prst="rect">
            <a:avLst/>
          </a:prstGeom>
          <a:noFill/>
        </p:spPr>
        <p:txBody>
          <a:bodyPr wrap="none" rtlCol="0">
            <a:spAutoFit/>
          </a:bodyPr>
          <a:lstStyle/>
          <a:p>
            <a:r>
              <a:rPr lang="en-US" sz="1200" dirty="0" smtClean="0"/>
              <a:t>2008</a:t>
            </a:r>
            <a:endParaRPr lang="en-US" sz="1200" dirty="0"/>
          </a:p>
        </p:txBody>
      </p:sp>
      <p:sp>
        <p:nvSpPr>
          <p:cNvPr id="23" name="TextBox 22"/>
          <p:cNvSpPr txBox="1"/>
          <p:nvPr/>
        </p:nvSpPr>
        <p:spPr>
          <a:xfrm>
            <a:off x="2312575" y="2322745"/>
            <a:ext cx="498855" cy="276999"/>
          </a:xfrm>
          <a:prstGeom prst="rect">
            <a:avLst/>
          </a:prstGeom>
          <a:noFill/>
        </p:spPr>
        <p:txBody>
          <a:bodyPr wrap="none" rtlCol="0">
            <a:spAutoFit/>
          </a:bodyPr>
          <a:lstStyle/>
          <a:p>
            <a:r>
              <a:rPr lang="en-US" sz="1200" smtClean="0"/>
              <a:t>2008</a:t>
            </a:r>
            <a:endParaRPr lang="en-US" sz="1200"/>
          </a:p>
        </p:txBody>
      </p:sp>
      <p:cxnSp>
        <p:nvCxnSpPr>
          <p:cNvPr id="9" name="Straight Arrow Connector 8"/>
          <p:cNvCxnSpPr/>
          <p:nvPr/>
        </p:nvCxnSpPr>
        <p:spPr>
          <a:xfrm flipH="1">
            <a:off x="5388078" y="4188542"/>
            <a:ext cx="229656" cy="1302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437313" y="4188542"/>
            <a:ext cx="180421"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917440" y="5200072"/>
            <a:ext cx="498855" cy="276999"/>
          </a:xfrm>
          <a:prstGeom prst="rect">
            <a:avLst/>
          </a:prstGeom>
          <a:noFill/>
        </p:spPr>
        <p:txBody>
          <a:bodyPr wrap="none" rtlCol="0">
            <a:spAutoFit/>
          </a:bodyPr>
          <a:lstStyle/>
          <a:p>
            <a:r>
              <a:rPr lang="en-US" sz="1200" dirty="0" smtClean="0"/>
              <a:t>2016</a:t>
            </a:r>
            <a:endParaRPr lang="en-US" sz="1200" dirty="0"/>
          </a:p>
        </p:txBody>
      </p:sp>
    </p:spTree>
    <p:extLst>
      <p:ext uri="{BB962C8B-B14F-4D97-AF65-F5344CB8AC3E}">
        <p14:creationId xmlns:p14="http://schemas.microsoft.com/office/powerpoint/2010/main" val="60958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4277</TotalTime>
  <Words>7781</Words>
  <Application>Microsoft Macintosh PowerPoint</Application>
  <PresentationFormat>Widescreen</PresentationFormat>
  <Paragraphs>766</Paragraphs>
  <Slides>54</Slides>
  <Notes>7</Notes>
  <HiddenSlides>21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Calibri</vt:lpstr>
      <vt:lpstr>Calibri Light</vt:lpstr>
      <vt:lpstr>Mangal</vt:lpstr>
      <vt:lpstr>Times</vt:lpstr>
      <vt:lpstr>Times New Roman</vt:lpstr>
      <vt:lpstr>Wingdings</vt:lpstr>
      <vt:lpstr>Arial</vt:lpstr>
      <vt:lpstr>Office Theme</vt:lpstr>
      <vt:lpstr>Concorrência  no  Sistema Financeiro Nacional</vt:lpstr>
      <vt:lpstr>Disclaimer</vt:lpstr>
      <vt:lpstr>Mensagens Principais</vt:lpstr>
      <vt:lpstr>Há ao menos 3 ações por parte do Estado</vt:lpstr>
      <vt:lpstr>Mercado Financeiro no Cade</vt:lpstr>
      <vt:lpstr>PowerPoint Presentation</vt:lpstr>
      <vt:lpstr>PowerPoint Presentation</vt:lpstr>
      <vt:lpstr>O Poder de mercado dos bancos é grande no Brasil  Alguns números</vt:lpstr>
      <vt:lpstr>PowerPoint Presentation</vt:lpstr>
      <vt:lpstr>PowerPoint Presentation</vt:lpstr>
      <vt:lpstr>PowerPoint Presentation</vt:lpstr>
      <vt:lpstr>O Mercado Financeiro no CADE  Caso Itaú/XP  Por que votei pela reprovação?</vt:lpstr>
      <vt:lpstr>Atos de Concentração no Setor Financeiro mais relevantes e recentes</vt:lpstr>
      <vt:lpstr>PowerPoint Presentation</vt:lpstr>
      <vt:lpstr>PowerPoint Presentation</vt:lpstr>
      <vt:lpstr>Da operação Itaú/XP: 3 fases</vt:lpstr>
      <vt:lpstr>Da operação Itaú/XP: 3 fases</vt:lpstr>
      <vt:lpstr>Por que o caso Itaú/XP deve ser reprovado pelo BCB?</vt:lpstr>
      <vt:lpstr>Por que o caso Itaú/XP deve ser reprovado pelo BCB?</vt:lpstr>
      <vt:lpstr>Por que o caso Itaú/XP deve ser reprovado pelo BCB?</vt:lpstr>
      <vt:lpstr>Por que o caso Itaú/XP deve ser reprovado pelo BCB?</vt:lpstr>
      <vt:lpstr>Por que o caso Itaú/XP deve ser reprovado pelo BCB?</vt:lpstr>
      <vt:lpstr>PowerPoint Presentation</vt:lpstr>
      <vt:lpstr>O Mercado Financeiro no CADE   Processos Administrativos Mercado de Cartão de Crédito</vt:lpstr>
      <vt:lpstr>PowerPoint Presentation</vt:lpstr>
      <vt:lpstr>PowerPoint Presentation</vt:lpstr>
      <vt:lpstr>PowerPoint Presentation</vt:lpstr>
      <vt:lpstr>PowerPoint Presentation</vt:lpstr>
      <vt:lpstr>Mercado de 2 Lados  Como funciona?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Cadastro Positivo: uma agenda para diminuir os juros do bom pagador</vt:lpstr>
      <vt:lpstr>Cadastro Positivo: uma agenda para diminuir os juros do bom pagador</vt:lpstr>
      <vt:lpstr>Há mais países que adotam o Cadastro Positivo ”opt out”</vt:lpstr>
      <vt:lpstr>A abrangência dos birôs nos seus países com opt out é bem maior do que a nos países sem cadastro positivo ou com opt in</vt:lpstr>
      <vt:lpstr>Spread bancário é menor quando há opt-out</vt:lpstr>
      <vt:lpstr>Relação inversa: Spread bancário x Abrangência dos Birôs</vt:lpstr>
      <vt:lpstr>Cadastro Positivo</vt:lpstr>
      <vt:lpstr>Guia Bolso</vt:lpstr>
      <vt:lpstr>Em Conclusão</vt:lpstr>
      <vt:lpstr>Obrigada!   cristiane.schmidt@cade.gov.br</vt:lpstr>
      <vt:lpstr>PowerPoint Presentation</vt:lpstr>
      <vt:lpstr>PowerPoint Presentation</vt:lpstr>
      <vt:lpstr>PowerPoint Presentation</vt:lpstr>
      <vt:lpstr>Itau – Citi: Market-Share &amp; HHI</vt:lpstr>
      <vt:lpstr>PowerPoint Presentation</vt:lpstr>
      <vt:lpstr>Cadastro Positivo: uma agenda para diminuir os juros do bom pagador</vt:lpstr>
      <vt:lpstr>Monopólios na Era Digital</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Concorrência no Sistema Financeiro Nacional</dc:title>
  <dc:creator>Microsoft Office User</dc:creator>
  <cp:lastModifiedBy>Microsoft Office User</cp:lastModifiedBy>
  <cp:revision>685</cp:revision>
  <dcterms:created xsi:type="dcterms:W3CDTF">2018-06-01T15:46:24Z</dcterms:created>
  <dcterms:modified xsi:type="dcterms:W3CDTF">2018-06-05T17:20:29Z</dcterms:modified>
</cp:coreProperties>
</file>