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5" r:id="rId3"/>
    <p:sldId id="286" r:id="rId4"/>
    <p:sldId id="287" r:id="rId5"/>
    <p:sldId id="260" r:id="rId6"/>
    <p:sldId id="261" r:id="rId7"/>
    <p:sldId id="288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69" r:id="rId16"/>
    <p:sldId id="290" r:id="rId17"/>
    <p:sldId id="270" r:id="rId18"/>
    <p:sldId id="283" r:id="rId19"/>
    <p:sldId id="291" r:id="rId20"/>
    <p:sldId id="292" r:id="rId21"/>
    <p:sldId id="284" r:id="rId22"/>
    <p:sldId id="279" r:id="rId23"/>
    <p:sldId id="271" r:id="rId24"/>
    <p:sldId id="272" r:id="rId25"/>
    <p:sldId id="273" r:id="rId26"/>
    <p:sldId id="293" r:id="rId27"/>
    <p:sldId id="274" r:id="rId28"/>
    <p:sldId id="275" r:id="rId29"/>
    <p:sldId id="280" r:id="rId30"/>
    <p:sldId id="294" r:id="rId31"/>
    <p:sldId id="295" r:id="rId32"/>
    <p:sldId id="296" r:id="rId33"/>
    <p:sldId id="278" r:id="rId34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80829"/>
  </p:normalViewPr>
  <p:slideViewPr>
    <p:cSldViewPr snapToGrid="0" snapToObjects="1">
      <p:cViewPr varScale="1">
        <p:scale>
          <a:sx n="63" d="100"/>
          <a:sy n="63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8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⁠Senadora Leila Barros, a quem cumprimento, assim como a todos os demais aqui presente.</a:t>
            </a: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 tarde. Meu nome é Stéphanie Rizk, sou cardiologista intensivista, doutora pela USP, e é uma honra estar aqui hoje contribuindo com a Comissão de Esporte do Senado Federal, na Semana Nacional do Esporte.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Agora eu mudo de papel.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Saio do esporte e entro na cardiologia. Porque o adolescente inativo vira o adulto doente — e isso eu vejo todos os dias.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2012,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I-Min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 publicou no Lancet um dos artigos mais citados da medicina preventiva moderna.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Conclusão: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inatividade física é responsável por 9% da mortalidade prematura mundial.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Cinco vírgula três milhões de mortes por ano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magnitude comparável à do tabagismo.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 física regular está associada a reduções de risco de até 30% em todas as condições crônicas mais relevantes: doença cardiovascular, hipertensão, diabetes, câncer, AVC, demência, depressão.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intervenção. Sete sistemas. É raro na medicina.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Mas, se a gente parar para comparar fator a fator, o sedentarismo é ainda pior do que parece.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 do JAMA Network Open, em 2018, com 122 mil pacientes da Cleveland Clinic.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baixa aptidão cardiorrespiratória — ou seja, o sedentarismo crônico — multiplica o risco de morte prematura por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cinco vezes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Tabagismo: 1,4 vezes. Diabetes: 1,4. Doença coronariana: 1,3.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baixa aptidão física mata mais do que fumar.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 mais do que diabetes. Mata mais do que ter feito infarto.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ninguém fala disso. Ninguém faz campanha de televisão contra o sedentarismo como faz contra o cigarro.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não é só o coração. É o cérebro.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Meta-análise do JAMA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Psychiatry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2022, dois milhões de pessoas-ano: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duas horas e meia por semana de atividade física cortam o risco de depressão em 25%.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efeito é dose-resposta. Começa em 1,25 hora e platô em 5 horas — o que mostra que mesmo doses pequenas funcionam.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na cognição: risco de demência cai entre 14 e 21%. Doença de Alzheimer, risco relativo entre 0,79 e 0,86. A literatura é robusta.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Falo de prevenção primária para depressão e demência — duas das maiores agendas de saúde mental do país.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A56AD-95E7-C111-FD5C-00E42451B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B3183-9B46-1C94-E609-45A400632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1A02B-CA70-E319-1C39-63D84658B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não é só o coração. É o cérebro.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Meta-análise do JAMA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Psychiatry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2022, dois milhões de pessoas-ano: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duas horas e meia por semana de atividade física cortam o risco de depressão em 25%.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efeito é dose-resposta. Começa em 1,25 hora e platô em 5 horas — o que mostra que mesmo doses pequenas funcionam.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na cognição: risco de demência cai entre 14 e 21%. Doença de Alzheimer, risco relativo entre 0,79 e 0,86. A literatura é robusta.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Falo de prevenção primária para depressão e demência — duas das maiores agendas de saúde mental do país.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88055-4C53-945D-6D4B-2F4A98DA5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3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agora o slide que eu não consigo mostrar em sala de aula sem causar desconforto.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Meta-análise do British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Sports Medicine, 2015. Naci e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Ioannidis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Trezentos e cinco ensaios clínicos randomizados. Trezentos e trinta e nove mil pacientes.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Pergunta: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exercício, em prevenção secundária de doença cardiovascular, é tão eficaz quanto estatinas? Quanto anti-hipertensivos?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Resposta: sim. Não foi inferior.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em prevenção de AVC, o exercício foi superior ao tratamento medicamentoso.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Senadores: nós temos uma intervenção comparável aos dois medicamentos mais prescritos do mundo. E ela está debaixo do nosso nariz.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6B510-70E0-05DE-06E7-09D82093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078BF-FC90-A864-D9B1-6F989B7CB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423DD-3EAA-EED8-A2E3-84E37920F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agora o slide que eu não consigo mostrar em sala de aula sem causar desconforto.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Meta-análise do British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Sports Medicine, 2015. Naci e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Ioannidis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Trezentos e cinco ensaios clínicos randomizados. Trezentos e trinta e nove mil pacientes.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Pergunta: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exercício, em prevenção secundária de doença cardiovascular, é tão eficaz quanto estatinas? Quanto anti-hipertensivos?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Resposta: sim. Não foi inferior.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em prevenção de AVC, o exercício foi superior ao tratamento medicamentoso.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Senadores: nós temos uma intervenção comparável aos dois medicamentos mais prescritos do mundo. E ela está debaixo do nosso nariz.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FE679-959E-C3B6-DA46-858EDB39A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24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por que funciona tão bem?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o exercício, biologicamente, atua em cinco sistemas simultâneos. Função endotelial — os vasos ficam mais saudáveis. Inflamação sistêmica — cai. Sensibilidade à insulina — sobe. Função cognitiva — sobe. Cortisol e qualidade do sono — equilibram.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Nenhum fármaco isolado consegue replicar isso. Estatina mexe no colesterol. Anti-hipertensivo mexe na pressão. O exercício mexe em tudo, ao mesmo tempo — e sem bula.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estudo chamou muita atenção inicialmente no grande circuito dos congressos e, depois, foi publicado no New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Medicine, o que por si só já sinaliza a relevância e a robustez do achado.”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“Aqui nós não estamos mais falando de exercício apenas como recomendação genérica de vida saudável.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falando de um estudo fase 3, multicêntrico, com 889 pacientes, 55 centros e quase 8 anos de seguimento, avaliando pacientes com tumor de intestino.”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Aí entra a mensagem principal: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 o que esse estudo mostrou foi muito forte: pacientes que incorporaram exercício físico estruturado tiveram melhora tanto em sobrevida livre de doença quanto em sobrevida global.”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Interpretando o gráfico: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“Na sobrevida livre de doença, houve ganho absoluto de 6,4 pontos percentuais.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sobrevida global, o ganho absoluto foi de 7,1 pontos percentuais.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não é detalhe. Isso é efeito clínico relevante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quando uma intervenção melhora desfecho clínico dessa magnitude, a pergunta seguinte deixa de ser se ela funciona. A pergunta passa a ser: por que ainda investimos tão pouco em torná-la acessível e sustentável em larga escala?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FB8F2-EDE2-C353-A522-879D40D0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9779D8-8BD6-D82A-6B95-8311F3A60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674B1F-30FC-1DDC-2C34-EFDC49489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um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revolucionaria</a:t>
            </a:r>
            <a:r>
              <a:rPr lang="en-US" dirty="0"/>
              <a:t> no ultimo </a:t>
            </a:r>
            <a:r>
              <a:rPr lang="en-US" dirty="0" err="1"/>
              <a:t>congresso</a:t>
            </a:r>
            <a:r>
              <a:rPr lang="en-US" dirty="0"/>
              <a:t> de cardio, </a:t>
            </a:r>
            <a:r>
              <a:rPr lang="en-US" dirty="0" err="1"/>
              <a:t>depois</a:t>
            </a:r>
            <a:r>
              <a:rPr lang="en-US" dirty="0"/>
              <a:t> NEJM.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estudo foi realmente um divisor de águas.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chamou muita atenção inicialmente no grande circuito dos congressos e, depois, foi publicado no New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Medicine, o que por si só já sinaliza a relevância e a robustez do achado.”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“Aqui nós não estamos mais falando de exercício apenas como recomendação genérica de vida saudável.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falando de um estudo fase 3, multicêntrico, com 889 pacientes, 55 centros e quase 8 anos de seguimento, avaliando pacientes com tumor de intestino.”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Aí entra a mensagem principal: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 o que esse estudo mostrou foi muito forte: pacientes que incorporaram exercício físico estruturado tiveram melhora tanto em sobrevida livre de doença quanto em sobrevida global.”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Interpretando o gráfico: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“Na sobrevida livre de doença, houve ganho absoluto de 6,4 pontos percentuais.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sobrevida global, o ganho absoluto foi de 7,1 pontos percentuais.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não é detalhe. Isso é efeito clínico relevante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quando uma intervenção melhora desfecho clínico dessa magnitude, a pergunta seguinte deixa de ser se ela funciona. A pergunta passa a ser: por que ainda investimos tão pouco em torná-la acessível e sustentável em larga escala?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7742E-6EBD-0F36-B958-F241BCD30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7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Quinhentos milhões.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é o número de novos casos de doenças crônicas evitáveis que o mundo vai acumular até 2030 — se nada mudar. É o que diz o relatório global da OMS de 2022.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Vinte e sete bilhões de dólares por ano — em custos diretos com sistemas de saúde. E, atenção: quase metade desses casos são de hipertensão arterial. O principal vilão é exatamente aquilo que eu, cardiologista, vejo todo plantão.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 a pergunta que me trouxe aqui não é "quanto isso vai custar". É outra: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ninguém precisava adoecer.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FBE8B-788B-91A1-5422-6F4672476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CD38D-DBEB-F2D2-24B6-8C678F1AD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FED3A8-C01B-0350-F85C-9B1EFA520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um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revolucionaria</a:t>
            </a:r>
            <a:r>
              <a:rPr lang="en-US" dirty="0"/>
              <a:t> no ultimo </a:t>
            </a:r>
            <a:r>
              <a:rPr lang="en-US" dirty="0" err="1"/>
              <a:t>congresso</a:t>
            </a:r>
            <a:r>
              <a:rPr lang="en-US" dirty="0"/>
              <a:t> de cardio, </a:t>
            </a:r>
            <a:r>
              <a:rPr lang="en-US" dirty="0" err="1"/>
              <a:t>depois</a:t>
            </a:r>
            <a:r>
              <a:rPr lang="en-US" dirty="0"/>
              <a:t> NEJM.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estudo foi realmente um divisor de águas.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 chamou muita atenção inicialmente no grande circuito dos congressos e, depois, foi publicado no New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Medicine, o que por si só já sinaliza a relevância e a robustez do achado.”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Continua: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“Aqui nós não estamos mais falando de exercício apenas como recomendação genérica de vida saudável.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falando de um estudo fase 3, multicêntrico, com 889 pacientes, 55 centros e quase 8 anos de seguimento, avaliando pacientes com tumor de intestino.”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Aí entra a mensagem principal: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 o que esse estudo mostrou foi muito forte: pacientes que incorporaram exercício físico estruturado tiveram melhora tanto em sobrevida livre de doença quanto em sobrevida global.”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Interpretando o gráfico: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“Na sobrevida livre de doença, houve ganho absoluto de 6,4 pontos percentuais.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sobrevida global, o ganho absoluto foi de 7,1 pontos percentuais.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Isso não é detalhe. Isso é efeito clínico relevante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quando uma intervenção melhora desfecho clínico dessa magnitude, a pergunta seguinte deixa de ser se ela funciona. A pergunta passa a ser: por que ainda investimos tão pouco em torná-la acessível e sustentável em larga escala?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CB5AE-F2E8-44E8-9EF0-52C5BFB24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58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quando uma intervenção melhora desfecho clínico dessa magnitude, a pergunta seguinte deixa de ser se ela funciona. A pergunta passa a ser: por que ainda investimos tão pouco em torná-la acessível e sustentável em larga escala?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Antes de fechar, deixa eu mostrar a prescrição mais poderosa da medicina moderna.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 minutos por semana.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Acessibilidade: alta. Disponibilidade: imediata.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Efeitos colaterais? Todos positivos: menos mortalidade cardiovascular, mais energia, menos estresse, mais longevidade, mais saúde mental, mais cognição.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Nenhum medica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para encerrar o eixo clínico: o idoso.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partir dos 50 anos, perdemos 5 a 10% da massa muscular por década. Isso é sarcopenia. Sarcopenia leva à queda. Queda leva à fratura. Fratura leva à perda de independência. E perda de independência leva à institucionalização — e à morte precoce.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exercício regular — força, resistência e equilíbrio — interrompe esse ciclo. Não recomenda interromper. Interrompe.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isso a OMS é categórica: para idosos a partir de 65 anos, 150 minutos por semana de aeróbico moderado, mais duas sessões semanais de fortalecimento e equilíbrio. É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prescrição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recomendação.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Agora o terceiro eixo. E talvez o que mais importa para esta Comissão.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isso tudo custa — e quanto a gente economiza.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 da Universidade Federal Fluminense, conduzido pelo professor Marco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Antonio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Vargas, divulgado pela Câmara dos Deputados.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Dezessete vírgula quatro por cento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todos os custos de internação por doenças crônicas no SUS são atribuíveis à inatividade física.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Duzentos e noventa milhões de reais por ano.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internações que não precisavam ter acontecido.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tem um dado social que precisa ser dito: 57,9% dos adultos com menos de 7 anos de estudo são inativos. Contra 41,2% dos que estudaram 12 anos ou mais.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Quem tem menos acesso à escolaridade também se movimenta menos — e adoece mais.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sedentarismo não é só um problema clínico. É um problema social.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26234-8ADC-BCCA-D6F7-DBC2EC436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79C156-7918-97B9-843D-88D71D07F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52F6B-91AB-C220-AC75-8B3E71971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 da Universidade Federal Fluminense, conduzido pelo professor Marco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Antonio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Vargas, divulgado pela Câmara dos Deputados.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Dezessete vírgula quatro por cento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todos os custos de internação por doenças crônicas no SUS são atribuíveis à inatividade física.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Duzentos e noventa milhões de reais por ano.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internações que não precisavam ter acontecido.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tem um dado social que precisa ser dito: 57,9% dos adultos com menos de 7 anos de estudo são inativos. Contra 41,2% dos que estudaram 12 anos ou mais.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Quem tem menos acesso à escolaridade também se movimenta menos — e adoece mais.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sedentarismo não é só um problema clínico. É um problema social.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9DB4D-3C9A-7DD6-9D84-D85087B20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00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OMS tem uma classificação para intervenções de saúde pública. Chama "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— a melhor compra.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Atividade física é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buy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"Be Active", de Birmingham, no Reino Unido: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uma libra investida gerou vinte e três libras em retorno de saúde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comunitário, escalável, validado.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escala global, a meta da OMS — chamada GAPPA — é reduzir a inatividade em 15% até 2030. Hoje, só 40% dos países têm política nacional ativa. Menos de 20% têm plano operacional.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Brasil pode ser o país que tem o plano. Falta executar.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 Brasil acaba de dar o passo legal mais importante dos últimos anos nesse tema.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Lei 15.386, sancionada pelo presidente Lula em abril deste ano. De autoria, vale registrar, da deputada Laura Carneiro, com a relatoria da Senadora Leila Barros.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 lei institui o Dia Nacional do Esporte — 23 de junho, hoje — e a Semana Nacional do Esporte. E nos seus objetivos legais, deixa explícito: o esporte é instrumento de promoção da saúde, de inclusão social, de educação, e de qualidade de vida.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lei já está alinhada com a meta global da OMS. Agora é executar.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 com quatro encaminhamentos práticos a esta Comissão.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Primeiro: dupla janela.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Agir na infância e na adolescência — onde mais de 80% já está inativo — gerando independência para a vida adulta.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Segundo: escalar o Programa Academia da Saúde.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Financiamento estável, metas mensuráveis, alinhamento com a meta GAPPA da OMS.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Terceiro: Educação Física Escolar de qualidade.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 menos três sessões por semana. Foco em territórios vulneráveis. Equidade.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Quarto: tratar como prioridade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mulheres, idosos, menor escolaridade, menor renda. Políticas focalizadas. Para não aprofundar desigualdades.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real aplicado em promoção de atividade física reduz custos futuros do SUS. Esse é o argumento. E esse é o pedido.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Conexão: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entrega operacional. Fecha o argumento com proposta concreta.</a:t>
            </a:r>
          </a:p>
          <a:p>
            <a:br>
              <a:rPr lang="pt-BR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por que chegamos aqui?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mudou a doença. E, com ela, mudou a urgência.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século passado, o sistema de saúde foi construído para reagir. Para o evento agudo. Infarto, infecção, trauma. Ambulância, pronto-socorro, UTI. Foi assim que aprendemos medicina.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Hoje, mais 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setenta e seis por cento das mortes no Brasil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por doenças crônicas. E a doença crônica não chega de ambulância. Ela chega silenciosa. Ano após ano. Sentada na cadeira do escritório.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Nós saímos de um modelo dominado pela doença aguda e passamos a conviver com a progressão silenciosa da doença crônica. E essa mudança reorganiza completamente a lógica do sistema de saúde.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Hoje, o grande desafio não é apenas tratar melhor o evento agudo.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impedir que ele aconteça.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09DEC-44F4-252A-20C0-3B494BF3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001AA4-1529-0378-CFDB-C9B4D3D43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161062-BDF1-9CA1-CE88-73B8974A8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 com quatro encaminhamentos práticos a esta Comissão.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Primeiro: dupla janela.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Agir na infância e na adolescência — onde mais de 80% já está inativo — gerando independência para a vida adulta.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Segundo: escalar o Programa Academia da Saúde.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Financiamento estável, metas mensuráveis, alinhamento com a meta GAPPA da OMS.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Terceiro: Educação Física Escolar de qualidade.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 menos três sessões por semana. Foco em territórios vulneráveis. Equidade.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Quarto: tratar como prioridade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mulheres, idosos, menor escolaridade, menor renda. Políticas focalizadas. Para não aprofundar desigualdades.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real aplicado em promoção de atividade física reduz custos futuros do SUS. Esse é o argumento. E esse é o pedido.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Conexão: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entrega operacional. Fecha o argumento com proposta concreta.</a:t>
            </a:r>
          </a:p>
          <a:p>
            <a:br>
              <a:rPr lang="pt-BR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C4657-34DE-748A-58AA-A8EBB438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94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E95F4-BB2B-B0EA-EB6E-1370A071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40ED4-0696-1686-E9F4-B5F1663A4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AD90B-9916-BF85-9D08-B13093047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 com quatro encaminhamentos práticos a esta Comissão.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Primeiro: dupla janela.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Agir na infância e na adolescência — onde mais de 80% já está inativo — gerando independência para a vida adulta.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Segundo: escalar o Programa Academia da Saúde.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Financiamento estável, metas mensuráveis, alinhamento com a meta GAPPA da OMS.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Terceiro: Educação Física Escolar de qualidade.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 menos três sessões por semana. Foco em territórios vulneráveis. Equidade.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Quarto: tratar como prioridade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mulheres, idosos, menor escolaridade, menor renda. Políticas focalizadas. Para não aprofundar desigualdades.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real aplicado em promoção de atividade física reduz custos futuros do SUS. Esse é o argumento. E esse é o pedido.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Conexão: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entrega operacional. Fecha o argumento com proposta concreta.</a:t>
            </a:r>
          </a:p>
          <a:p>
            <a:br>
              <a:rPr lang="pt-BR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1E562-FD5E-3BFF-8905-F63C620A2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81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75EE9-2387-6850-33B4-767D0FE12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01DB8-3AB2-C1FD-3BB3-F3BDCA683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40135-A2B1-14D2-6600-4381B0D8D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Termino com quatro encaminhamentos práticos a esta Comissão.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Primeiro: dupla janela.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Agir na infância e na adolescência — onde mais de 80% já está inativo — gerando independência para a vida adulta.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Segundo: escalar o Programa Academia da Saúde.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Financiamento estável, metas mensuráveis, alinhamento com a meta GAPPA da OMS.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Terceiro: Educação Física Escolar de qualidade.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Pelo menos três sessões por semana. Foco em territórios vulneráveis. Equidade.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Quarto: tratar como prioridade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mulheres, idosos, menor escolaridade, menor renda. Políticas focalizadas. Para não aprofundar desigualdades.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real aplicado em promoção de atividade física reduz custos futuros do SUS. Esse é o argumento. E esse é o pedido.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🔗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Conexão: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entrega operacional. Fecha o argumento com proposta concreta.</a:t>
            </a:r>
          </a:p>
          <a:p>
            <a:br>
              <a:rPr lang="pt-BR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DB777-4454-8B09-9F29-1C32513AC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5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Senadora Leila, agradeço o convite, e a oportunidade de estar aqui hoje, no Dia Nacional do Esporte, falando sobre algo que une o que eu faço como médica com o que eu acredito como cidadã.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Estou à disposição da Comissão para o debate.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Muito obrigada.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670 cidades brasileiras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 câncer já é a causa número um de morte.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12% do país.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projeção oficial: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até 2029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será a principal causa em 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 o Brasil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(pausa)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Estamos preparados?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é por isso que eu começo a minha fala por onde tudo começa: na infância e na adolescência.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o que se constrói aqui — ou não se constrói — define toda a vida adulta.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Oito em cada dez meninas no mundo.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Quase oito em cada dez meninos. Não se exercitam o suficiente.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 parte mais grave: esse problema persiste há mais de uma década. As meninas, em todos os continentes, se mexem menos que os meninos — uma desigualdade de gênero que começa cedo e atravessa toda a vida.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dados são do Lancet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Adolescent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Health, análise de 1,6 milhão de adolescentes em 146 países, liderada por Regina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Guthold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OMS.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Senadoras— quando a OMS olha o mundo inteiro e encontra um padrão tão consistente, isso deixa de ser estatística. Vira diagnóstico populacional.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pt-BR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no Brasil, a tendência piora.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PeNSE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do IBGE — pesquisa oficial do Ministério da Saúde — mostra que entre 2009 e 2019, o percentual de adolescentes ativos no Brasil despencou.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Meninos: de 43,1% para 18,2%. Caiu pela metade.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Meninas: de 27,1% para 7,5%. Sobrou uma em cada treze.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só 22,7% das meninas têm aulas de Educação Física na escola — contra 19,7% dos meninos. A escola, que deveria ser o primeiro lugar onde se aprende a se mexer, está abrindo mão dessa função.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aqui está o ponto que conecta esporte com educação: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Esporte escolar não é só saúde. É desempenho. É frequência. É permanência.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Estudos meta-analíticos mostram, com consistência, que estudantes-atletas têm melhor desempenho acadêmico, menos absenteísmo, e menos evasão escolar do que os não-atletas.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Noventa minutos de atividade moderada-vigorosa por semana já mudam o vínculo do adolescente com a escola. Noventa minutos. É menos do que uma novela.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vai além da sala de aula.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Escritório das Nações Unidas sobre Drogas e Crime — o UNODC — reconhece o esporte como ferramenta de prevenção da criminalidade juvenil. Em territórios vulneráveis, esporte cria vínculo. Cria pertencimento. Reduz a exposição ao crime e às drogas.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Brasil, isso já tem instrumento legal: a Lei de Incentivo ao Esporte, 11.438 de 2006, é o veículo federal de fomento a programas comunitários.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 instrumento. Falta escala.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8a2eeba4da1753a52195e919de8759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eff9d5f18a4fb60a21bdc1841b34ab7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e5ece1f29faf4c7cda6edac6ba00d7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649a2f42ad4712880cce8b10646bfd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0e9545f238d31f4022c781d9831cbb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8250A3C-E823-3269-DBCF-DD4C9EF5FEED}"/>
              </a:ext>
            </a:extLst>
          </p:cNvPr>
          <p:cNvSpPr/>
          <p:nvPr/>
        </p:nvSpPr>
        <p:spPr>
          <a:xfrm>
            <a:off x="9530080" y="2722880"/>
            <a:ext cx="8392160" cy="67259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A1732-E2F7-1F84-135F-1F8A5A05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0e9545f238d31f4022c781d9831cbbb1.jpg">
            <a:extLst>
              <a:ext uri="{FF2B5EF4-FFF2-40B4-BE49-F238E27FC236}">
                <a16:creationId xmlns:a16="http://schemas.microsoft.com/office/drawing/2014/main" id="{FC346398-8EFB-164B-79F9-E3AD185C8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BD55AF4-80DB-C13C-7A49-E44778A754BA}"/>
              </a:ext>
            </a:extLst>
          </p:cNvPr>
          <p:cNvSpPr/>
          <p:nvPr/>
        </p:nvSpPr>
        <p:spPr>
          <a:xfrm>
            <a:off x="18592800" y="2722880"/>
            <a:ext cx="8392160" cy="67259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44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08b353790c5251d115478555c17f02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77D4358-0CAF-BA5A-9E05-8F56C94CBF10}"/>
              </a:ext>
            </a:extLst>
          </p:cNvPr>
          <p:cNvSpPr/>
          <p:nvPr/>
        </p:nvSpPr>
        <p:spPr>
          <a:xfrm>
            <a:off x="2722880" y="8290560"/>
            <a:ext cx="12862560" cy="12395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B703214-1B0C-AD47-8567-B211D62EDF33}"/>
              </a:ext>
            </a:extLst>
          </p:cNvPr>
          <p:cNvSpPr/>
          <p:nvPr/>
        </p:nvSpPr>
        <p:spPr>
          <a:xfrm>
            <a:off x="2529840" y="203200"/>
            <a:ext cx="13441680" cy="203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9210974-0219-E94C-69F7-DCEA12791027}"/>
              </a:ext>
            </a:extLst>
          </p:cNvPr>
          <p:cNvSpPr/>
          <p:nvPr/>
        </p:nvSpPr>
        <p:spPr>
          <a:xfrm>
            <a:off x="5689600" y="4470400"/>
            <a:ext cx="10972800" cy="3230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76EBE-6ED1-6F80-1D73-910CE8206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08b353790c5251d115478555c17f0285.jpg">
            <a:extLst>
              <a:ext uri="{FF2B5EF4-FFF2-40B4-BE49-F238E27FC236}">
                <a16:creationId xmlns:a16="http://schemas.microsoft.com/office/drawing/2014/main" id="{F7807EB8-2D17-B11A-1C90-03E0E7C9E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0B46D1F-DF71-CE40-BA96-4CD043CE53F3}"/>
              </a:ext>
            </a:extLst>
          </p:cNvPr>
          <p:cNvSpPr/>
          <p:nvPr/>
        </p:nvSpPr>
        <p:spPr>
          <a:xfrm>
            <a:off x="16479520" y="4470400"/>
            <a:ext cx="182880" cy="3230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2A22D9-F045-4A70-7985-180660108C1A}"/>
              </a:ext>
            </a:extLst>
          </p:cNvPr>
          <p:cNvSpPr/>
          <p:nvPr/>
        </p:nvSpPr>
        <p:spPr>
          <a:xfrm>
            <a:off x="2722880" y="8290560"/>
            <a:ext cx="12862560" cy="12395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15F238-AA6E-988C-89E4-79AA1AEF2FAA}"/>
              </a:ext>
            </a:extLst>
          </p:cNvPr>
          <p:cNvSpPr/>
          <p:nvPr/>
        </p:nvSpPr>
        <p:spPr>
          <a:xfrm>
            <a:off x="18501360" y="203200"/>
            <a:ext cx="13441680" cy="203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291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a82039ab468da221d482f0bc1a1448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 0" descr="gen-dedup-4f4c1d0b37e85da80c931cea1affbdf0.jpg"/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A64490C-CE21-A378-1AEF-7CC5D077FB32}"/>
              </a:ext>
            </a:extLst>
          </p:cNvPr>
          <p:cNvSpPr/>
          <p:nvPr/>
        </p:nvSpPr>
        <p:spPr>
          <a:xfrm>
            <a:off x="203200" y="1666240"/>
            <a:ext cx="17820640" cy="725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99D81-9246-9542-9CA5-66BD29F7B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4f4c1d0b37e85da80c931cea1affbdf0.jpg">
            <a:extLst>
              <a:ext uri="{FF2B5EF4-FFF2-40B4-BE49-F238E27FC236}">
                <a16:creationId xmlns:a16="http://schemas.microsoft.com/office/drawing/2014/main" id="{1E045D5A-D1E5-4FA8-22B1-4BA360D102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71C012C-9A22-E581-CB73-7FC2D80CD688}"/>
              </a:ext>
            </a:extLst>
          </p:cNvPr>
          <p:cNvSpPr/>
          <p:nvPr/>
        </p:nvSpPr>
        <p:spPr>
          <a:xfrm>
            <a:off x="9123680" y="1666240"/>
            <a:ext cx="17820640" cy="725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914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ea0a6121a07cc39d0fe609dc7077be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19966-4F4A-D54A-0307-05D08394C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4f4c1d0b37e85da80c931cea1affbdf0.jpg">
            <a:extLst>
              <a:ext uri="{FF2B5EF4-FFF2-40B4-BE49-F238E27FC236}">
                <a16:creationId xmlns:a16="http://schemas.microsoft.com/office/drawing/2014/main" id="{16EB4449-B4D9-0AF2-D3BE-A22C88C6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F32DFFC-FBE3-6556-B9E9-7396EE302833}"/>
              </a:ext>
            </a:extLst>
          </p:cNvPr>
          <p:cNvSpPr/>
          <p:nvPr/>
        </p:nvSpPr>
        <p:spPr>
          <a:xfrm>
            <a:off x="18592800" y="1666240"/>
            <a:ext cx="17820640" cy="725424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972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c1b8d8e2908d7ea6528c5b898b90a7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f37ee239131a63bdfc232f89fcc5d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6A1A3D8E-80CE-D5FE-6159-1DFC2C952678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2" name="Image 0" descr="gen-dedup-e08e813b9aac65b18521dbab4df899c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938E3051-BFEA-8DDE-47EB-AD194B140B87}"/>
                </a:ext>
              </a:extLst>
            </p:cNvPr>
            <p:cNvSpPr/>
            <p:nvPr/>
          </p:nvSpPr>
          <p:spPr>
            <a:xfrm>
              <a:off x="447040" y="1320800"/>
              <a:ext cx="11501120" cy="589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B285305-8BB9-B77C-118C-887FE57BE12A}"/>
                </a:ext>
              </a:extLst>
            </p:cNvPr>
            <p:cNvSpPr/>
            <p:nvPr/>
          </p:nvSpPr>
          <p:spPr>
            <a:xfrm>
              <a:off x="3810000" y="8966200"/>
              <a:ext cx="11501120" cy="5892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30346f5500bc6a2c2b1b9408ef3ddf7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918cff61e24f9e807c209b4b5e01f1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F7A1C77-775A-16A7-D666-74A8E5B78464}"/>
              </a:ext>
            </a:extLst>
          </p:cNvPr>
          <p:cNvSpPr/>
          <p:nvPr/>
        </p:nvSpPr>
        <p:spPr>
          <a:xfrm>
            <a:off x="8595360" y="2072640"/>
            <a:ext cx="946912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D19B13-D34B-004A-EE51-48387A133306}"/>
              </a:ext>
            </a:extLst>
          </p:cNvPr>
          <p:cNvSpPr/>
          <p:nvPr/>
        </p:nvSpPr>
        <p:spPr>
          <a:xfrm>
            <a:off x="2753360" y="8214360"/>
            <a:ext cx="15067280" cy="10134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54399-4CC2-3C05-FB6F-6643385F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918cff61e24f9e807c209b4b5e01f1af.jpg">
            <a:extLst>
              <a:ext uri="{FF2B5EF4-FFF2-40B4-BE49-F238E27FC236}">
                <a16:creationId xmlns:a16="http://schemas.microsoft.com/office/drawing/2014/main" id="{630E9354-24A6-BAD3-55BA-1FB151F9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78F0B62-E171-999A-D9AB-EA26ACE97CE2}"/>
              </a:ext>
            </a:extLst>
          </p:cNvPr>
          <p:cNvSpPr/>
          <p:nvPr/>
        </p:nvSpPr>
        <p:spPr>
          <a:xfrm>
            <a:off x="18186400" y="2072640"/>
            <a:ext cx="946912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EAE5902-8BD2-E83E-7E44-BAB5029FDDA3}"/>
              </a:ext>
            </a:extLst>
          </p:cNvPr>
          <p:cNvSpPr/>
          <p:nvPr/>
        </p:nvSpPr>
        <p:spPr>
          <a:xfrm>
            <a:off x="2753360" y="8214360"/>
            <a:ext cx="15067280" cy="10134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19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ab028cc41ef939d8579b8eb7c386e1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69ae6a5a9cc35573cc2a360058fc57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7b1d4d055498dab37be4105bbffe52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C86B35B-6D6A-19FC-6A33-DEF6E9C670E5}"/>
              </a:ext>
            </a:extLst>
          </p:cNvPr>
          <p:cNvSpPr/>
          <p:nvPr/>
        </p:nvSpPr>
        <p:spPr>
          <a:xfrm>
            <a:off x="9164320" y="168656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D2ECB01-A0AD-49FC-00E6-5BA341882E1A}"/>
              </a:ext>
            </a:extLst>
          </p:cNvPr>
          <p:cNvSpPr/>
          <p:nvPr/>
        </p:nvSpPr>
        <p:spPr>
          <a:xfrm>
            <a:off x="325120" y="540512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852306E-4354-04F0-C129-B216D3CC0B20}"/>
              </a:ext>
            </a:extLst>
          </p:cNvPr>
          <p:cNvSpPr/>
          <p:nvPr/>
        </p:nvSpPr>
        <p:spPr>
          <a:xfrm flipV="1">
            <a:off x="477520" y="9194800"/>
            <a:ext cx="17637760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ed1850807320896a93b9a0a41d3b62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63AA-2C59-6F69-7294-9A699615E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7b1d4d055498dab37be4105bbffe5272.jpg">
            <a:extLst>
              <a:ext uri="{FF2B5EF4-FFF2-40B4-BE49-F238E27FC236}">
                <a16:creationId xmlns:a16="http://schemas.microsoft.com/office/drawing/2014/main" id="{2D7AAEB9-BD72-3070-0E61-E349F4598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91D07B2-EC13-E970-2854-096B2060F0AC}"/>
              </a:ext>
            </a:extLst>
          </p:cNvPr>
          <p:cNvSpPr/>
          <p:nvPr/>
        </p:nvSpPr>
        <p:spPr>
          <a:xfrm>
            <a:off x="17820640" y="168656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1869E9E-6E3D-0DEF-54FE-56912B018A0F}"/>
              </a:ext>
            </a:extLst>
          </p:cNvPr>
          <p:cNvSpPr/>
          <p:nvPr/>
        </p:nvSpPr>
        <p:spPr>
          <a:xfrm>
            <a:off x="325120" y="540512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D773CF8-0391-231B-27BC-FA88F03FD5DB}"/>
              </a:ext>
            </a:extLst>
          </p:cNvPr>
          <p:cNvSpPr/>
          <p:nvPr/>
        </p:nvSpPr>
        <p:spPr>
          <a:xfrm flipV="1">
            <a:off x="477520" y="9194800"/>
            <a:ext cx="17637760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045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2C518-1D9C-C69C-9277-595209C55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7b1d4d055498dab37be4105bbffe5272.jpg">
            <a:extLst>
              <a:ext uri="{FF2B5EF4-FFF2-40B4-BE49-F238E27FC236}">
                <a16:creationId xmlns:a16="http://schemas.microsoft.com/office/drawing/2014/main" id="{ECB4587E-0DCC-16AB-5E8D-5CE3B908F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908D63B-747A-FEB0-03A6-40FE07B47455}"/>
              </a:ext>
            </a:extLst>
          </p:cNvPr>
          <p:cNvSpPr/>
          <p:nvPr/>
        </p:nvSpPr>
        <p:spPr>
          <a:xfrm>
            <a:off x="17820640" y="168656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B1928C-C8ED-ADC5-D309-919E2D053B21}"/>
              </a:ext>
            </a:extLst>
          </p:cNvPr>
          <p:cNvSpPr/>
          <p:nvPr/>
        </p:nvSpPr>
        <p:spPr>
          <a:xfrm>
            <a:off x="9184640" y="540512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9BDEF6-0CC7-4BD5-8F9C-8311D1FD8B06}"/>
              </a:ext>
            </a:extLst>
          </p:cNvPr>
          <p:cNvSpPr/>
          <p:nvPr/>
        </p:nvSpPr>
        <p:spPr>
          <a:xfrm flipV="1">
            <a:off x="477520" y="9194800"/>
            <a:ext cx="17637760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556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BE2C9-4A6E-61BC-3315-39FC477D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7b1d4d055498dab37be4105bbffe5272.jpg">
            <a:extLst>
              <a:ext uri="{FF2B5EF4-FFF2-40B4-BE49-F238E27FC236}">
                <a16:creationId xmlns:a16="http://schemas.microsoft.com/office/drawing/2014/main" id="{44BCDC03-0BDB-4B58-987B-726E8495D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F47F4F4-381F-270E-E516-FAB7244249B7}"/>
              </a:ext>
            </a:extLst>
          </p:cNvPr>
          <p:cNvSpPr/>
          <p:nvPr/>
        </p:nvSpPr>
        <p:spPr>
          <a:xfrm>
            <a:off x="17820640" y="168656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3421B4-4A56-26E9-0C9D-7188F37B46C8}"/>
              </a:ext>
            </a:extLst>
          </p:cNvPr>
          <p:cNvSpPr/>
          <p:nvPr/>
        </p:nvSpPr>
        <p:spPr>
          <a:xfrm>
            <a:off x="17780000" y="5405120"/>
            <a:ext cx="17637760" cy="371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281F863-9260-0209-305E-39DD01089A15}"/>
              </a:ext>
            </a:extLst>
          </p:cNvPr>
          <p:cNvSpPr/>
          <p:nvPr/>
        </p:nvSpPr>
        <p:spPr>
          <a:xfrm flipV="1">
            <a:off x="477520" y="9194800"/>
            <a:ext cx="17637760" cy="55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658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cc9c2c3e5308d2b48925f4de899c20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cd5a919671fbfe1e209a989c725d30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B639B5C8-A5AA-6AB9-A4C4-70D1447A76B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2" name="Image 0" descr="gen-dedup-987d1b8748f615c8bdca8aee003b392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1CED1A9-1008-8037-FEF3-29C2E0D0C9ED}"/>
                </a:ext>
              </a:extLst>
            </p:cNvPr>
            <p:cNvSpPr/>
            <p:nvPr/>
          </p:nvSpPr>
          <p:spPr>
            <a:xfrm>
              <a:off x="4141695" y="6974541"/>
              <a:ext cx="10112187" cy="7530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8a955e83d0a33cf62ee38f4f5483c04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626b42b227995baa9d4bab62941a85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0CD7CDD0-D44A-A1FA-A6E4-7AF2CE9BE02C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2" name="Image 0" descr="gen-dedup-617891964c010bf96283e663c5161a0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7145E9D-7BD3-27C9-9AD1-EE6DAAAC1641}"/>
                </a:ext>
              </a:extLst>
            </p:cNvPr>
            <p:cNvSpPr/>
            <p:nvPr/>
          </p:nvSpPr>
          <p:spPr>
            <a:xfrm>
              <a:off x="2350995" y="8801100"/>
              <a:ext cx="13212855" cy="564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gen-dedup-5575d8842e061bad0efb7f68b2f131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16B1F7A-40BD-55DB-253B-56620B572C85}"/>
              </a:ext>
            </a:extLst>
          </p:cNvPr>
          <p:cNvSpPr/>
          <p:nvPr/>
        </p:nvSpPr>
        <p:spPr>
          <a:xfrm>
            <a:off x="894080" y="8839200"/>
            <a:ext cx="16621760" cy="528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3627</Words>
  <Application>Microsoft Macintosh PowerPoint</Application>
  <PresentationFormat>Personalizar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Generated by Gen-Spark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Multi-page HTML Content</dc:title>
  <dc:subject>PptxGenJS Presentation</dc:subject>
  <dc:creator>Visual Extract to PPTX Converter</dc:creator>
  <cp:lastModifiedBy>Stéphanie Rizk</cp:lastModifiedBy>
  <cp:revision>5</cp:revision>
  <dcterms:created xsi:type="dcterms:W3CDTF">2026-06-23T02:23:22Z</dcterms:created>
  <dcterms:modified xsi:type="dcterms:W3CDTF">2026-06-23T12:26:19Z</dcterms:modified>
</cp:coreProperties>
</file>