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5" r:id="rId3"/>
    <p:sldId id="283" r:id="rId4"/>
    <p:sldId id="284" r:id="rId5"/>
    <p:sldId id="285" r:id="rId6"/>
    <p:sldId id="286" r:id="rId7"/>
    <p:sldId id="288" r:id="rId8"/>
    <p:sldId id="297" r:id="rId9"/>
    <p:sldId id="289" r:id="rId10"/>
    <p:sldId id="296" r:id="rId11"/>
    <p:sldId id="290" r:id="rId12"/>
    <p:sldId id="291" r:id="rId13"/>
    <p:sldId id="292" r:id="rId14"/>
    <p:sldId id="293" r:id="rId15"/>
    <p:sldId id="294" r:id="rId16"/>
    <p:sldId id="282" r:id="rId17"/>
    <p:sldId id="304" r:id="rId18"/>
    <p:sldId id="256" r:id="rId19"/>
    <p:sldId id="268" r:id="rId20"/>
    <p:sldId id="258" r:id="rId21"/>
    <p:sldId id="259" r:id="rId22"/>
    <p:sldId id="260" r:id="rId23"/>
    <p:sldId id="261" r:id="rId24"/>
    <p:sldId id="287" r:id="rId25"/>
    <p:sldId id="271" r:id="rId26"/>
    <p:sldId id="272" r:id="rId27"/>
    <p:sldId id="273" r:id="rId28"/>
    <p:sldId id="299" r:id="rId29"/>
    <p:sldId id="301" r:id="rId30"/>
    <p:sldId id="302" r:id="rId31"/>
    <p:sldId id="303" r:id="rId32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76E7-A515-43DC-A5CC-BB2A2224E240}" type="datetimeFigureOut">
              <a:rPr lang="pt-BR"/>
              <a:pPr>
                <a:defRPr/>
              </a:pPr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84255-1098-4BBC-B4EE-0CE01AEBE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7D075-C142-4B72-88E7-76DD5B5B5D2A}" type="datetimeFigureOut">
              <a:rPr lang="pt-BR"/>
              <a:pPr>
                <a:defRPr/>
              </a:pPr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8E61E-F687-499A-BC25-D23B479750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7DFA4-23CF-4262-9244-B9463AC6F818}" type="datetimeFigureOut">
              <a:rPr lang="pt-BR"/>
              <a:pPr>
                <a:defRPr/>
              </a:pPr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9CAC-8644-4B21-89AA-5D48D0F75D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8260-1552-4826-BC88-8718B1EB0025}" type="datetimeFigureOut">
              <a:rPr lang="pt-BR"/>
              <a:pPr>
                <a:defRPr/>
              </a:pPr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009B2-973E-41FE-809A-A97BE14B7F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44962-BA80-4B0E-BDFE-8EC2B1FCB5AB}" type="datetimeFigureOut">
              <a:rPr lang="pt-BR"/>
              <a:pPr>
                <a:defRPr/>
              </a:pPr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A5B6-E16E-4A55-BCE0-8F6789BF04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271D7-3410-40FF-A437-B7D23FE10043}" type="datetimeFigureOut">
              <a:rPr lang="pt-BR"/>
              <a:pPr>
                <a:defRPr/>
              </a:pPr>
              <a:t>05/12/2013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B9447-332E-4194-B5EF-12B97A22A6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8E78C-C401-45CC-9366-3A813A67F0C3}" type="datetimeFigureOut">
              <a:rPr lang="pt-BR"/>
              <a:pPr>
                <a:defRPr/>
              </a:pPr>
              <a:t>05/12/2013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BFCDF-84EB-476D-9E1E-434B998313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9F74-37F0-4BDD-A68A-EA22A9B92111}" type="datetimeFigureOut">
              <a:rPr lang="pt-BR"/>
              <a:pPr>
                <a:defRPr/>
              </a:pPr>
              <a:t>05/12/2013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A316-22D6-467E-AC5B-0C07F9044C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5355-F7D3-4466-AAEC-888190CE9674}" type="datetimeFigureOut">
              <a:rPr lang="pt-BR"/>
              <a:pPr>
                <a:defRPr/>
              </a:pPr>
              <a:t>05/12/2013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2904F-36AB-4B4B-9DB9-80B9A77C6C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DDB76-D959-4CC6-992A-D2B3035BE1E7}" type="datetimeFigureOut">
              <a:rPr lang="pt-BR"/>
              <a:pPr>
                <a:defRPr/>
              </a:pPr>
              <a:t>05/12/2013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E7F3-FE02-4EFF-8041-47315F361C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4344-5287-4DE2-B878-F1B922B01093}" type="datetimeFigureOut">
              <a:rPr lang="pt-BR"/>
              <a:pPr>
                <a:defRPr/>
              </a:pPr>
              <a:t>05/12/2013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0194-8863-475B-AE33-E28D225C07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6A97CF-F7B6-4F6C-A1CB-CE85D4871C5A}" type="datetimeFigureOut">
              <a:rPr lang="pt-BR"/>
              <a:pPr>
                <a:defRPr/>
              </a:pPr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5CA08E-A89F-4BB8-B308-71072894C6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 l="6041" t="15144" r="5396" b="28529"/>
          <a:stretch>
            <a:fillRect/>
          </a:stretch>
        </p:blipFill>
        <p:spPr bwMode="auto">
          <a:xfrm>
            <a:off x="20638" y="1263650"/>
            <a:ext cx="91233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aixaDeTexto 13"/>
          <p:cNvSpPr txBox="1">
            <a:spLocks noChangeArrowheads="1"/>
          </p:cNvSpPr>
          <p:nvPr/>
        </p:nvSpPr>
        <p:spPr bwMode="auto">
          <a:xfrm>
            <a:off x="36513" y="107950"/>
            <a:ext cx="4606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Anexo 2 – Mapa da Área de Entorno - AE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6041" t="15144" r="5396" b="28529"/>
          <a:stretch>
            <a:fillRect/>
          </a:stretch>
        </p:blipFill>
        <p:spPr bwMode="auto">
          <a:xfrm>
            <a:off x="20638" y="1263650"/>
            <a:ext cx="91233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aixaDeTexto 1"/>
          <p:cNvSpPr txBox="1">
            <a:spLocks noChangeArrowheads="1"/>
          </p:cNvSpPr>
          <p:nvPr/>
        </p:nvSpPr>
        <p:spPr bwMode="auto">
          <a:xfrm>
            <a:off x="2124075" y="5157788"/>
            <a:ext cx="4895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PPCUB-pós CLDF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tângulo 1"/>
          <p:cNvSpPr>
            <a:spLocks noChangeArrowheads="1"/>
          </p:cNvSpPr>
          <p:nvPr/>
        </p:nvSpPr>
        <p:spPr bwMode="auto">
          <a:xfrm>
            <a:off x="0" y="417513"/>
            <a:ext cx="9144000" cy="651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7950">
              <a:spcBef>
                <a:spcPts val="400"/>
              </a:spcBef>
            </a:pPr>
            <a:r>
              <a:rPr lang="pt-BR" b="1">
                <a:latin typeface="Calibri" pitchFamily="34" charset="0"/>
              </a:rPr>
              <a:t>Art. 39.</a:t>
            </a:r>
            <a:r>
              <a:rPr lang="pt-BR">
                <a:latin typeface="Calibri" pitchFamily="34" charset="0"/>
              </a:rPr>
              <a:t> O tombamento do Plano Piloto de Brasília é fundamentado na preservação das características essenciais das quatro escalas distintas em que se traduz a concepção urbana da cidade: </a:t>
            </a:r>
            <a:r>
              <a:rPr lang="pt-BR" b="1">
                <a:latin typeface="Calibri" pitchFamily="34" charset="0"/>
              </a:rPr>
              <a:t>a monumental; a residencial; a gregária; e a bucólica</a:t>
            </a:r>
            <a:r>
              <a:rPr lang="pt-BR">
                <a:latin typeface="Calibri" pitchFamily="34" charset="0"/>
              </a:rPr>
              <a:t>.</a:t>
            </a:r>
          </a:p>
          <a:p>
            <a:pPr marL="107950">
              <a:spcBef>
                <a:spcPts val="400"/>
              </a:spcBef>
            </a:pPr>
            <a:r>
              <a:rPr lang="pt-BR" b="1">
                <a:latin typeface="Calibri" pitchFamily="34" charset="0"/>
              </a:rPr>
              <a:t>Art. 40.</a:t>
            </a:r>
            <a:r>
              <a:rPr lang="pt-BR">
                <a:latin typeface="Calibri" pitchFamily="34" charset="0"/>
              </a:rPr>
              <a:t> As escalas urbanas, referidas no artigo anterior e identificadas no Anexo 3, manifestam-se por uma ordem espacial construída segundo relações de tamanho ou proporção conciliadas a sentidos ou significados que se complementam e interagem e, segundo as quais, são caracterizadas:</a:t>
            </a:r>
          </a:p>
          <a:p>
            <a:pPr marL="565150" lvl="2" indent="-400050">
              <a:spcBef>
                <a:spcPts val="400"/>
              </a:spcBef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 </a:t>
            </a:r>
            <a:r>
              <a:rPr lang="pt-BR" b="1">
                <a:latin typeface="Calibri" pitchFamily="34" charset="0"/>
              </a:rPr>
              <a:t>escala monumental </a:t>
            </a:r>
            <a:r>
              <a:rPr lang="pt-BR">
                <a:latin typeface="Calibri" pitchFamily="34" charset="0"/>
              </a:rPr>
              <a:t>é a que confere à cidade a marca de Capital do País, por seu valor simbólico e coletivo e comanda o Eixo Monumental, desde a Praça dos Três Poderes até a Rodoferroviária;</a:t>
            </a:r>
          </a:p>
          <a:p>
            <a:pPr marL="565150" lvl="2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 </a:t>
            </a:r>
            <a:r>
              <a:rPr lang="pt-BR" b="1">
                <a:latin typeface="Calibri" pitchFamily="34" charset="0"/>
              </a:rPr>
              <a:t>escala residencial </a:t>
            </a:r>
            <a:r>
              <a:rPr lang="pt-BR">
                <a:latin typeface="Calibri" pitchFamily="34" charset="0"/>
              </a:rPr>
              <a:t>ou doméstica manifesta-se pela sequência de superquadras dispostas ao longo do Eixo Rodoviário-Residencial, caracterizando-se pelo gabarito uniforme de até seis pavimentos sobre pilotis, a livre circulação de pedestres e o predomínio dos espaços abertos e da vegetação, sendo intercaladas por entrequadras destinadas a diversos equipamentos comunitários e comércio das áreas de vizinhança; </a:t>
            </a:r>
          </a:p>
          <a:p>
            <a:pPr marL="565150" lvl="2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 </a:t>
            </a:r>
            <a:r>
              <a:rPr lang="pt-BR" b="1">
                <a:latin typeface="Calibri" pitchFamily="34" charset="0"/>
              </a:rPr>
              <a:t>escala gregária </a:t>
            </a:r>
            <a:r>
              <a:rPr lang="pt-BR">
                <a:latin typeface="Calibri" pitchFamily="34" charset="0"/>
              </a:rPr>
              <a:t>ou de convívio está configurada nos setores circunvizinhos à interseção dos eixos monumental e rodoviário, constituindo o centro urbano, com a plataforma rodoviária como elemento polarizador, apresentando maiores diversidade de usos, liberdade na volumetria dos edifícios e densidade de ocupação do solo;</a:t>
            </a:r>
          </a:p>
          <a:p>
            <a:pPr marL="565150" lvl="2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 </a:t>
            </a:r>
            <a:r>
              <a:rPr lang="pt-BR" b="1">
                <a:latin typeface="Calibri" pitchFamily="34" charset="0"/>
              </a:rPr>
              <a:t>escala bucólica </a:t>
            </a:r>
            <a:r>
              <a:rPr lang="pt-BR">
                <a:latin typeface="Calibri" pitchFamily="34" charset="0"/>
              </a:rPr>
              <a:t>ou de lazer, entrosando-se às demais escalas, configura-se nas áreas livres contíguas às áreas edificadas ou àquelas previstas para edificação e tem o sentido de valorização paisagística, tanto do conjunto urbano edificado, quanto das áreas destinadas ao lazer campestre ou lacustre presentes na orla do Lago Paranoá.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39975" y="34925"/>
            <a:ext cx="4464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As escalas urbanas de preservação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tângulo 2"/>
          <p:cNvSpPr>
            <a:spLocks noChangeArrowheads="1"/>
          </p:cNvSpPr>
          <p:nvPr/>
        </p:nvSpPr>
        <p:spPr bwMode="auto">
          <a:xfrm>
            <a:off x="0" y="1014413"/>
            <a:ext cx="9144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Art. 41.</a:t>
            </a:r>
            <a:r>
              <a:rPr lang="pt-BR">
                <a:latin typeface="Calibri" pitchFamily="34" charset="0"/>
              </a:rPr>
              <a:t> São elementos fundamentais para a leitura e salvaguarda da </a:t>
            </a:r>
            <a:r>
              <a:rPr lang="pt-BR" b="1">
                <a:latin typeface="Calibri" pitchFamily="34" charset="0"/>
              </a:rPr>
              <a:t>escala monumental</a:t>
            </a:r>
            <a:r>
              <a:rPr lang="pt-BR">
                <a:latin typeface="Calibri" pitchFamily="34" charset="0"/>
              </a:rPr>
              <a:t>:</a:t>
            </a:r>
          </a:p>
          <a:p>
            <a:endParaRPr lang="pt-BR">
              <a:latin typeface="Calibri" pitchFamily="34" charset="0"/>
            </a:endParaRP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o Eixo Monumental organizado no sentido leste-oeste, </a:t>
            </a:r>
            <a:r>
              <a:rPr lang="pt-PT">
                <a:latin typeface="Calibri" pitchFamily="34" charset="0"/>
              </a:rPr>
              <a:t>com amplo canteiro central gramado, cuja cota mais elevada se situa </a:t>
            </a:r>
            <a:r>
              <a:rPr lang="pt-BR">
                <a:latin typeface="Calibri" pitchFamily="34" charset="0"/>
              </a:rPr>
              <a:t>na Praça do Cruzeiro e a mais baixa na Praça dos Três Poderes;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 Praça dos Três Poderes com os Palácios do Planalto e do Supremo Tribunal Federal, o Congresso Nacional, bem como os elementos escultóricos que a complementam, inclusive o Panteão da Pátria, a Pira e o Monumento ao Fogo Simbólico;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 área verde </a:t>
            </a:r>
            <a:r>
              <a:rPr lang="pt-BR" i="1">
                <a:latin typeface="Calibri" pitchFamily="34" charset="0"/>
              </a:rPr>
              <a:t>non aedificandi</a:t>
            </a:r>
            <a:r>
              <a:rPr lang="pt-BR">
                <a:latin typeface="Calibri" pitchFamily="34" charset="0"/>
              </a:rPr>
              <a:t> que atua como fundo da Praça dos Três Poderes;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as sedes dos Palácios Itamarati e da Justiça, referências integradas da arquitetura de Oscar Niemeyer na Praça dos Três Poderes;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o conjunto ordenado da Esplanada dos Ministérios;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 Catedral de Brasília e seu campanário;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os Setores Culturais Sul e Norte;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 Torre de TV e seu conjunto urbano-paisagístico;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 Praça Municipal e seu conjunto de edifícios públicos;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os Memoriais JK e dos Povos Indígenas;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 Praça do Cruzeiro.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76375" y="187325"/>
            <a:ext cx="63357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Elementos fundamentais das escalas urbanas de preservação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tângulo 2"/>
          <p:cNvSpPr>
            <a:spLocks noChangeArrowheads="1"/>
          </p:cNvSpPr>
          <p:nvPr/>
        </p:nvSpPr>
        <p:spPr bwMode="auto">
          <a:xfrm>
            <a:off x="0" y="457200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Art. 42.</a:t>
            </a:r>
            <a:r>
              <a:rPr lang="pt-BR">
                <a:latin typeface="Calibri" pitchFamily="34" charset="0"/>
              </a:rPr>
              <a:t> São elementos fundamentais para a leitura e salvaguarda da </a:t>
            </a:r>
            <a:r>
              <a:rPr lang="pt-BR" b="1">
                <a:latin typeface="Calibri" pitchFamily="34" charset="0"/>
              </a:rPr>
              <a:t>escala residencial</a:t>
            </a:r>
            <a:r>
              <a:rPr lang="pt-BR">
                <a:latin typeface="Calibri" pitchFamily="34" charset="0"/>
              </a:rPr>
              <a:t>:</a:t>
            </a:r>
          </a:p>
          <a:p>
            <a:endParaRPr lang="pt-BR">
              <a:latin typeface="Calibri" pitchFamily="34" charset="0"/>
            </a:endParaRP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as superquadras, nas Asas Sul e Norte – numeradas de 102 a 116, de 202 a 216, de 302 a 316, de 402 a 416 –, com único acesso para automóveis e emoldurada, em todo o seu perímetro, por densa faixa de arborização;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as unidades habitacionais multifamiliares com gabarito uniforme, de seis pavimentos sobre pilotis livres nas superquadras 100, 200 e 300, e de três pavimentos sobre pilotis livres nas superquadras 400, salvo os edifícios conhecidos como </a:t>
            </a:r>
            <a:r>
              <a:rPr lang="pt-BR" i="1">
                <a:latin typeface="Calibri" pitchFamily="34" charset="0"/>
              </a:rPr>
              <a:t>JK</a:t>
            </a:r>
            <a:r>
              <a:rPr lang="pt-BR">
                <a:latin typeface="Calibri" pitchFamily="34" charset="0"/>
              </a:rPr>
              <a:t> em parte das superquadras 400 da Asa Sul, que não contam com pilotis;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as pequenas edificações de uso comunitário com, no máximo, um pavimento; 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 baixa taxa de ocupação do solo e o predomínio dos espaços abertos e da vegetação, nas superquadras;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as entrequadras destinadas a atividades de uso comum, como ensino, esporte, recreação e atividades culturais e religiosas; 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o comércio local sul e norte;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o Eixo Rodoviário-Residencial, no sentido norte-sul com caráter rodoviário e baixíssima ocupação, com canteiros gramados e densamente arborizados.</a:t>
            </a:r>
          </a:p>
          <a:p>
            <a:endParaRPr lang="pt-BR">
              <a:latin typeface="Calibri" pitchFamily="34" charset="0"/>
            </a:endParaRPr>
          </a:p>
          <a:p>
            <a:r>
              <a:rPr lang="pt-BR" i="1">
                <a:latin typeface="Calibri" pitchFamily="34" charset="0"/>
              </a:rPr>
              <a:t>Parágrafo único.</a:t>
            </a:r>
            <a:r>
              <a:rPr lang="pt-BR">
                <a:latin typeface="Calibri" pitchFamily="34" charset="0"/>
              </a:rPr>
              <a:t> Os eixos L e W das Asas Sul e Norte e as </a:t>
            </a:r>
            <a:r>
              <a:rPr lang="pt-BR" i="1">
                <a:latin typeface="Calibri" pitchFamily="34" charset="0"/>
              </a:rPr>
              <a:t>tesourinhas</a:t>
            </a:r>
            <a:r>
              <a:rPr lang="pt-BR">
                <a:latin typeface="Calibri" pitchFamily="34" charset="0"/>
              </a:rPr>
              <a:t> de acesso às superquadras integram o Eixo Rodoviário-Residencial.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tângulo 2"/>
          <p:cNvSpPr>
            <a:spLocks noChangeArrowheads="1"/>
          </p:cNvSpPr>
          <p:nvPr/>
        </p:nvSpPr>
        <p:spPr bwMode="auto">
          <a:xfrm>
            <a:off x="0" y="457200"/>
            <a:ext cx="91440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 </a:t>
            </a:r>
            <a:r>
              <a:rPr lang="pt-BR" b="1">
                <a:latin typeface="Calibri" pitchFamily="34" charset="0"/>
              </a:rPr>
              <a:t>Art. 43.</a:t>
            </a:r>
            <a:r>
              <a:rPr lang="pt-BR">
                <a:latin typeface="Calibri" pitchFamily="34" charset="0"/>
              </a:rPr>
              <a:t> São elementos fundamentais para a leitura e salvaguarda da </a:t>
            </a:r>
            <a:r>
              <a:rPr lang="pt-BR" b="1">
                <a:latin typeface="Calibri" pitchFamily="34" charset="0"/>
              </a:rPr>
              <a:t>escala gregária</a:t>
            </a:r>
            <a:r>
              <a:rPr lang="pt-BR">
                <a:latin typeface="Calibri" pitchFamily="34" charset="0"/>
              </a:rPr>
              <a:t>:</a:t>
            </a:r>
          </a:p>
          <a:p>
            <a:endParaRPr lang="pt-BR">
              <a:latin typeface="Calibri" pitchFamily="34" charset="0"/>
            </a:endParaRP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 Plataforma Rodoviária em sua concepção arquitetônica e urbanística e seu papel de elemento polarizador e de articulação das escalas monumental e gregária;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os setores centrais situados em torno da intersecção dos Eixos Monumental e Rodoviário, os Setores de Diversões, Comerciais, Bancários, Hoteleiros, Médico-Hospitalares, de Autarquia e de Rádio e Televisão;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 diversidade de usos, liberdade na volumetria dos edifícios e densidade de ocupação do solo.</a:t>
            </a:r>
          </a:p>
          <a:p>
            <a:pPr marL="857250" lvl="1" indent="-400050">
              <a:buFont typeface="Calibri" pitchFamily="34" charset="0"/>
              <a:buAutoNum type="romanUcPeriod"/>
            </a:pPr>
            <a:endParaRPr lang="pt-BR">
              <a:latin typeface="Calibri" pitchFamily="34" charset="0"/>
            </a:endParaRPr>
          </a:p>
          <a:p>
            <a:r>
              <a:rPr lang="pt-BR" b="1">
                <a:latin typeface="Calibri" pitchFamily="34" charset="0"/>
              </a:rPr>
              <a:t>Art. 44.</a:t>
            </a:r>
            <a:r>
              <a:rPr lang="pt-BR">
                <a:latin typeface="Calibri" pitchFamily="34" charset="0"/>
              </a:rPr>
              <a:t> São elementos fundamentais para a leitura e salvaguarda da </a:t>
            </a:r>
            <a:r>
              <a:rPr lang="pt-BR" b="1">
                <a:latin typeface="Calibri" pitchFamily="34" charset="0"/>
              </a:rPr>
              <a:t>escala bucólica</a:t>
            </a:r>
            <a:r>
              <a:rPr lang="pt-BR">
                <a:latin typeface="Calibri" pitchFamily="34" charset="0"/>
              </a:rPr>
              <a:t>:</a:t>
            </a:r>
          </a:p>
          <a:p>
            <a:endParaRPr lang="pt-BR">
              <a:latin typeface="Calibri" pitchFamily="34" charset="0"/>
            </a:endParaRP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 orla do Lago Paranoá, com os Setores de Clubes Esportivos e de Hoteis de Turismo;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os parques urbanos e o acesso público à orla do lago;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o espelho d’água do lago Paranoá como elemento paisagístico relevante na formação da imagem da cidade;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 horizontalidade da paisagem, a ocupação rarefeita, o predomínio da vegetação.</a:t>
            </a:r>
          </a:p>
          <a:p>
            <a:endParaRPr lang="pt-BR">
              <a:latin typeface="Calibri" pitchFamily="34" charset="0"/>
            </a:endParaRPr>
          </a:p>
          <a:p>
            <a:r>
              <a:rPr lang="pt-BR" i="1">
                <a:latin typeface="Calibri" pitchFamily="34" charset="0"/>
              </a:rPr>
              <a:t>Parágrafo único.</a:t>
            </a:r>
            <a:r>
              <a:rPr lang="pt-BR">
                <a:latin typeface="Calibri" pitchFamily="34" charset="0"/>
              </a:rPr>
              <a:t> Todas as áreas livres do CUB, contíguas a terrenos edificados ou institucionalmente previstos para a edificação, integram a escala bucólica e configuram a cidade-parque.</a:t>
            </a:r>
          </a:p>
          <a:p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tângulo 2"/>
          <p:cNvSpPr>
            <a:spLocks noChangeArrowheads="1"/>
          </p:cNvSpPr>
          <p:nvPr/>
        </p:nvSpPr>
        <p:spPr bwMode="auto">
          <a:xfrm>
            <a:off x="0" y="577850"/>
            <a:ext cx="9144000" cy="628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Art. 45.</a:t>
            </a:r>
            <a:r>
              <a:rPr lang="pt-BR">
                <a:latin typeface="Calibri" pitchFamily="34" charset="0"/>
              </a:rPr>
              <a:t> Para assegurar a salvaguarda do CUB por meio da preservação de suas escalas são estabelecidas </a:t>
            </a:r>
            <a:r>
              <a:rPr lang="pt-BR" b="1">
                <a:latin typeface="Calibri" pitchFamily="34" charset="0"/>
              </a:rPr>
              <a:t>categorias de valor patrimonial</a:t>
            </a:r>
            <a:r>
              <a:rPr lang="pt-BR">
                <a:latin typeface="Calibri" pitchFamily="34" charset="0"/>
              </a:rPr>
              <a:t>, identificadas nos Anexos 4 e 7, que garantem sua integridade e interação, tal como na proposta original, nas quais está implícito o </a:t>
            </a:r>
            <a:r>
              <a:rPr lang="pt-BR" b="1">
                <a:latin typeface="Calibri" pitchFamily="34" charset="0"/>
              </a:rPr>
              <a:t>período histórico de implantação da cidade</a:t>
            </a:r>
            <a:r>
              <a:rPr lang="pt-BR">
                <a:latin typeface="Calibri" pitchFamily="34" charset="0"/>
              </a:rPr>
              <a:t>:</a:t>
            </a:r>
          </a:p>
          <a:p>
            <a:pPr marL="857250" lvl="1" indent="-400050">
              <a:spcBef>
                <a:spcPts val="400"/>
              </a:spcBef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 categoria de valor que contém os </a:t>
            </a:r>
            <a:r>
              <a:rPr lang="pt-BR" b="1">
                <a:latin typeface="Calibri" pitchFamily="34" charset="0"/>
              </a:rPr>
              <a:t>elementos determinantes </a:t>
            </a:r>
            <a:r>
              <a:rPr lang="pt-BR">
                <a:latin typeface="Calibri" pitchFamily="34" charset="0"/>
              </a:rPr>
              <a:t>do tombamento, é aquela que configura, na cidade construída, o conceito e os princípios das escalas urbanas expressos no plano urbanístico de 1957, vencedor do concurso para o projeto da Nova Capital;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os acréscimos ou adaptações ao plano original, realizados no detalhamento do plano piloto e na implantação da cidade, estruturalmente integrados aos elementos determinantes de cada escala, constituem a categoria de valor de </a:t>
            </a:r>
            <a:r>
              <a:rPr lang="pt-BR" b="1">
                <a:latin typeface="Calibri" pitchFamily="34" charset="0"/>
              </a:rPr>
              <a:t>elementos incorporados</a:t>
            </a:r>
            <a:r>
              <a:rPr lang="pt-BR">
                <a:latin typeface="Calibri" pitchFamily="34" charset="0"/>
              </a:rPr>
              <a:t>, que não descaracterizam os fundamentos da escala à qual correspondem; 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as intervenções e os acréscimos realizados entre o início de implantação da cidade e a data do tombamento federal, bem como as intervenções recentes, resultantes de adequações à dinâmica urbana, que se caracterizam pela diferenciação nas linguagens urbanística e arquitetônica e na configuração da escala urbana, constituem a categoria de valor de </a:t>
            </a:r>
            <a:r>
              <a:rPr lang="pt-BR" b="1">
                <a:latin typeface="Calibri" pitchFamily="34" charset="0"/>
              </a:rPr>
              <a:t>elementos complementares</a:t>
            </a:r>
            <a:r>
              <a:rPr lang="pt-BR">
                <a:latin typeface="Calibri" pitchFamily="34" charset="0"/>
              </a:rPr>
              <a:t>.</a:t>
            </a:r>
            <a:endParaRPr lang="pt-BR" b="1" i="1">
              <a:latin typeface="Calibri" pitchFamily="34" charset="0"/>
            </a:endParaRPr>
          </a:p>
          <a:p>
            <a:pPr>
              <a:spcBef>
                <a:spcPts val="400"/>
              </a:spcBef>
            </a:pPr>
            <a:r>
              <a:rPr lang="pt-BR" i="1">
                <a:latin typeface="Calibri" pitchFamily="34" charset="0"/>
              </a:rPr>
              <a:t>Parágrafo único.</a:t>
            </a:r>
            <a:r>
              <a:rPr lang="pt-BR">
                <a:latin typeface="Calibri" pitchFamily="34" charset="0"/>
              </a:rPr>
              <a:t> O princípio das escalas urbanas e a interação entre elas são reafirmados pelas </a:t>
            </a:r>
            <a:r>
              <a:rPr lang="pt-BR" b="1">
                <a:latin typeface="Calibri" pitchFamily="34" charset="0"/>
              </a:rPr>
              <a:t>inserções</a:t>
            </a:r>
            <a:r>
              <a:rPr lang="pt-BR">
                <a:latin typeface="Calibri" pitchFamily="34" charset="0"/>
              </a:rPr>
              <a:t> de uma escala em outra, tendo como pressuposto que as características básicas e os parâmetros de ocupação das inserções são aqueles ditados pela escala que rege a área onde se situam.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39975" y="250825"/>
            <a:ext cx="4464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As categorias de valor patrimonial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m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magem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20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aixaDeTexto 13"/>
          <p:cNvSpPr txBox="1">
            <a:spLocks noChangeArrowheads="1"/>
          </p:cNvSpPr>
          <p:nvPr/>
        </p:nvSpPr>
        <p:spPr bwMode="auto">
          <a:xfrm>
            <a:off x="36513" y="107950"/>
            <a:ext cx="4606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Anexo 2 – Mapa da Área de Entorno - AE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6041" t="15144" r="5396" b="28529"/>
          <a:stretch>
            <a:fillRect/>
          </a:stretch>
        </p:blipFill>
        <p:spPr bwMode="auto">
          <a:xfrm>
            <a:off x="20638" y="1263650"/>
            <a:ext cx="91233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aixaDeTexto 1"/>
          <p:cNvSpPr txBox="1">
            <a:spLocks noChangeArrowheads="1"/>
          </p:cNvSpPr>
          <p:nvPr/>
        </p:nvSpPr>
        <p:spPr bwMode="auto">
          <a:xfrm>
            <a:off x="2124075" y="5148263"/>
            <a:ext cx="4895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PLC 52/2012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agem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aixaDeTexto 3"/>
          <p:cNvSpPr txBox="1">
            <a:spLocks noChangeArrowheads="1"/>
          </p:cNvSpPr>
          <p:nvPr/>
        </p:nvSpPr>
        <p:spPr bwMode="auto">
          <a:xfrm>
            <a:off x="395288" y="241300"/>
            <a:ext cx="8713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latin typeface="Calibri" pitchFamily="34" charset="0"/>
              </a:rPr>
              <a:t>PPCUB  -  Quadro de correspondência entre AP, Escalas Urbanas e Categorias de Valor Patrimonial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2625"/>
            <a:ext cx="914400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9138"/>
            <a:ext cx="9117013" cy="571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upo 2"/>
          <p:cNvGrpSpPr>
            <a:grpSpLocks/>
          </p:cNvGrpSpPr>
          <p:nvPr/>
        </p:nvGrpSpPr>
        <p:grpSpPr bwMode="auto">
          <a:xfrm>
            <a:off x="0" y="-26988"/>
            <a:ext cx="9144000" cy="6884988"/>
            <a:chOff x="-1" y="44624"/>
            <a:chExt cx="9144001" cy="6884748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4624"/>
              <a:ext cx="9144000" cy="5735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3"/>
            <a:srcRect t="3799"/>
            <a:stretch>
              <a:fillRect/>
            </a:stretch>
          </p:blipFill>
          <p:spPr bwMode="auto">
            <a:xfrm>
              <a:off x="-1" y="5748815"/>
              <a:ext cx="9108505" cy="1180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260350"/>
            <a:ext cx="9172576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361950"/>
            <a:ext cx="9037637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e 2"/>
          <p:cNvSpPr/>
          <p:nvPr/>
        </p:nvSpPr>
        <p:spPr>
          <a:xfrm>
            <a:off x="5148263" y="333375"/>
            <a:ext cx="3455987" cy="792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333375"/>
            <a:ext cx="90805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ipse 1"/>
          <p:cNvSpPr/>
          <p:nvPr/>
        </p:nvSpPr>
        <p:spPr>
          <a:xfrm>
            <a:off x="5148263" y="333375"/>
            <a:ext cx="3455987" cy="792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258763"/>
            <a:ext cx="9140825" cy="633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5148263" y="333375"/>
            <a:ext cx="3455987" cy="792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tângulo 1"/>
          <p:cNvSpPr>
            <a:spLocks noChangeArrowheads="1"/>
          </p:cNvSpPr>
          <p:nvPr/>
        </p:nvSpPr>
        <p:spPr bwMode="auto">
          <a:xfrm>
            <a:off x="0" y="620713"/>
            <a:ext cx="91440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Art.196. </a:t>
            </a:r>
            <a:r>
              <a:rPr lang="pt-BR">
                <a:latin typeface="Calibri" pitchFamily="34" charset="0"/>
              </a:rPr>
              <a:t>A </a:t>
            </a:r>
            <a:r>
              <a:rPr lang="pt-BR" b="1">
                <a:latin typeface="Calibri" pitchFamily="34" charset="0"/>
              </a:rPr>
              <a:t>Comissão Intersetorial de Controle da Preservação do Conjunto Urbanístico de Brasília – CIPRE </a:t>
            </a:r>
            <a:r>
              <a:rPr lang="pt-BR">
                <a:latin typeface="Calibri" pitchFamily="34" charset="0"/>
              </a:rPr>
              <a:t>é uma instância de caráter consultivo, constituída pelos órgãos afetos à preservação de Brasília, para acompanhar e avaliar programas, projetos e ações que visem à preservação do CUB.</a:t>
            </a:r>
          </a:p>
          <a:p>
            <a:pPr>
              <a:spcBef>
                <a:spcPts val="400"/>
              </a:spcBef>
            </a:pPr>
            <a:r>
              <a:rPr lang="pt-BR">
                <a:latin typeface="Calibri" pitchFamily="34" charset="0"/>
              </a:rPr>
              <a:t>§ 1º </a:t>
            </a:r>
            <a:r>
              <a:rPr lang="pt-BR" b="1">
                <a:latin typeface="Calibri" pitchFamily="34" charset="0"/>
              </a:rPr>
              <a:t>Integram</a:t>
            </a:r>
            <a:r>
              <a:rPr lang="pt-BR">
                <a:latin typeface="Calibri" pitchFamily="34" charset="0"/>
              </a:rPr>
              <a:t> a Comissão mencionada no </a:t>
            </a:r>
            <a:r>
              <a:rPr lang="pt-BR" i="1">
                <a:latin typeface="Calibri" pitchFamily="34" charset="0"/>
              </a:rPr>
              <a:t>caput</a:t>
            </a:r>
            <a:r>
              <a:rPr lang="pt-BR">
                <a:latin typeface="Calibri" pitchFamily="34" charset="0"/>
              </a:rPr>
              <a:t> representantes dos seguintes órgãos, entidades e organismo internacional:</a:t>
            </a:r>
          </a:p>
          <a:p>
            <a:pPr>
              <a:spcBef>
                <a:spcPts val="400"/>
              </a:spcBef>
            </a:pPr>
            <a:r>
              <a:rPr lang="pt-BR">
                <a:latin typeface="Calibri" pitchFamily="34" charset="0"/>
              </a:rPr>
              <a:t>I – Secretaria de Estado de Habitação, Regularização e Desenvolvimento Urbano – SEDHAB;</a:t>
            </a:r>
          </a:p>
          <a:p>
            <a:r>
              <a:rPr lang="pt-BR">
                <a:latin typeface="Calibri" pitchFamily="34" charset="0"/>
              </a:rPr>
              <a:t>II – Secretaria de Estado de Cultura – SECULT;</a:t>
            </a:r>
          </a:p>
          <a:p>
            <a:r>
              <a:rPr lang="pt-BR">
                <a:latin typeface="Calibri" pitchFamily="34" charset="0"/>
              </a:rPr>
              <a:t>III – Administração Regional do Plano Piloto – RA I;</a:t>
            </a:r>
          </a:p>
          <a:p>
            <a:r>
              <a:rPr lang="pt-BR">
                <a:latin typeface="Calibri" pitchFamily="34" charset="0"/>
              </a:rPr>
              <a:t>IV – Agência de Fiscalização do Distrito Federal – AGEFIS;</a:t>
            </a:r>
          </a:p>
          <a:p>
            <a:r>
              <a:rPr lang="pt-BR">
                <a:latin typeface="Calibri" pitchFamily="34" charset="0"/>
              </a:rPr>
              <a:t>V – Universidade de Brasília – UnB;</a:t>
            </a:r>
          </a:p>
          <a:p>
            <a:r>
              <a:rPr lang="pt-BR">
                <a:latin typeface="Calibri" pitchFamily="34" charset="0"/>
              </a:rPr>
              <a:t>VI – autarquia federal de proteção do patrimônio cultural;</a:t>
            </a:r>
          </a:p>
          <a:p>
            <a:r>
              <a:rPr lang="pt-BR">
                <a:latin typeface="Calibri" pitchFamily="34" charset="0"/>
              </a:rPr>
              <a:t>VII – entidade representante de profissionais de arquitetura e urbanismo;</a:t>
            </a:r>
          </a:p>
          <a:p>
            <a:r>
              <a:rPr lang="pt-BR">
                <a:latin typeface="Calibri" pitchFamily="34" charset="0"/>
              </a:rPr>
              <a:t>VIII – organismo internacional das Nações Unidas responsável pela preservação do patrimônio cultural da humanidade.</a:t>
            </a:r>
          </a:p>
          <a:p>
            <a:pPr>
              <a:spcBef>
                <a:spcPts val="400"/>
              </a:spcBef>
            </a:pPr>
            <a:r>
              <a:rPr lang="pt-BR">
                <a:latin typeface="Calibri" pitchFamily="34" charset="0"/>
              </a:rPr>
              <a:t>§ 2º É facultada a indicação dos representantes mencionados nos incisos V a VII do § 1º deste artigo. </a:t>
            </a:r>
          </a:p>
          <a:p>
            <a:pPr>
              <a:spcBef>
                <a:spcPts val="400"/>
              </a:spcBef>
            </a:pPr>
            <a:r>
              <a:rPr lang="pt-BR">
                <a:latin typeface="Calibri" pitchFamily="34" charset="0"/>
              </a:rPr>
              <a:t>§ 3º A Comissão instituída por este artigo é vinculada, para efeitos administrativos, ao Gabinete do Governador. </a:t>
            </a:r>
          </a:p>
          <a:p>
            <a:pPr>
              <a:spcBef>
                <a:spcPts val="400"/>
              </a:spcBef>
            </a:pPr>
            <a:r>
              <a:rPr lang="pt-BR">
                <a:latin typeface="Calibri" pitchFamily="34" charset="0"/>
              </a:rPr>
              <a:t>§ 4º Não se aplica à Comissão subordinação hierárquica ao Distrito Federal. </a:t>
            </a:r>
          </a:p>
          <a:p>
            <a:pPr>
              <a:spcBef>
                <a:spcPts val="400"/>
              </a:spcBef>
            </a:pPr>
            <a:r>
              <a:rPr lang="pt-BR">
                <a:latin typeface="Calibri" pitchFamily="34" charset="0"/>
              </a:rPr>
              <a:t>§ 5º A coordenação dos trabalhos e atividades da Comissão é de competência da SEDHAB.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339975" y="250825"/>
            <a:ext cx="4464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Estrutura institucional – PLC 52/2012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tângulo 1"/>
          <p:cNvSpPr>
            <a:spLocks noChangeArrowheads="1"/>
          </p:cNvSpPr>
          <p:nvPr/>
        </p:nvSpPr>
        <p:spPr bwMode="auto">
          <a:xfrm>
            <a:off x="0" y="698500"/>
            <a:ext cx="91440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Art. 198. Compete </a:t>
            </a:r>
            <a:r>
              <a:rPr lang="pt-BR">
                <a:latin typeface="Calibri" pitchFamily="34" charset="0"/>
              </a:rPr>
              <a:t>à Comissão Intersetorial de Controle da Preservação do Conjunto Urbanístico de Brasília – Cipre:</a:t>
            </a:r>
          </a:p>
          <a:p>
            <a:endParaRPr lang="pt-BR">
              <a:latin typeface="Calibri" pitchFamily="34" charset="0"/>
            </a:endParaRPr>
          </a:p>
          <a:p>
            <a:pPr>
              <a:spcBef>
                <a:spcPts val="400"/>
              </a:spcBef>
            </a:pPr>
            <a:r>
              <a:rPr lang="pt-BR">
                <a:latin typeface="Calibri" pitchFamily="34" charset="0"/>
              </a:rPr>
              <a:t>I – acompanhar a execução de planos, programas e projetos relativos ao desenvolvimento urbano e à preservação do Conjunto Urbanístico de Brasília – CUB;</a:t>
            </a:r>
          </a:p>
          <a:p>
            <a:r>
              <a:rPr lang="pt-BR">
                <a:latin typeface="Calibri" pitchFamily="34" charset="0"/>
              </a:rPr>
              <a:t>II – realizar gestões, em conjunto com os demais órgãos e colegiados integrantes da estrutura institucional de planejamento, gestão, preservação e fiscalização da ZUCT, para a execução de projetos que visem à melhoria da qualidade de vida da população e ao atendimento aos turistas, especialmente nas áreas de planejamento e desenvolvimento urbano, infraestrutura, meio ambiente e segurança;</a:t>
            </a:r>
          </a:p>
          <a:p>
            <a:r>
              <a:rPr lang="pt-BR">
                <a:latin typeface="Calibri" pitchFamily="34" charset="0"/>
              </a:rPr>
              <a:t>III – avaliar, analisar e emitir relatórios relativos a intervenções no Conjunto Urbanístico de Brasília sob o ponto de vista de impactos nas características essenciais do patrimônio cultural tombado; </a:t>
            </a:r>
          </a:p>
          <a:p>
            <a:r>
              <a:rPr lang="pt-BR">
                <a:latin typeface="Calibri" pitchFamily="34" charset="0"/>
              </a:rPr>
              <a:t>IV – articular com os diversos órgãos da União, do Distrito Federal e organismos internacionais afetos ao patrimônio cultural para preservação e promoção de Brasília, em nível nacional e internacional;</a:t>
            </a:r>
          </a:p>
          <a:p>
            <a:r>
              <a:rPr lang="pt-BR">
                <a:latin typeface="Calibri" pitchFamily="34" charset="0"/>
              </a:rPr>
              <a:t>VI – realizar gestões junto aos Poderes da República, aos governos estaduais e locais, às organizações sociais, organismos internacionais e à iniciativa privada para a consecução de ações voltadas à preservação e promoção de Brasília;</a:t>
            </a:r>
          </a:p>
          <a:p>
            <a:r>
              <a:rPr lang="pt-BR">
                <a:latin typeface="Calibri" pitchFamily="34" charset="0"/>
              </a:rPr>
              <a:t>VII – receber, analisar e avaliar contribuições advindas dos poderes legalmente constituídos, da sociedade civil organizada, da iniciativa privada e de organismos internacionais.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upo 8"/>
          <p:cNvGrpSpPr>
            <a:grpSpLocks/>
          </p:cNvGrpSpPr>
          <p:nvPr/>
        </p:nvGrpSpPr>
        <p:grpSpPr bwMode="auto">
          <a:xfrm>
            <a:off x="1604963" y="87313"/>
            <a:ext cx="6307137" cy="6742112"/>
            <a:chOff x="1605226" y="88057"/>
            <a:chExt cx="6307171" cy="6741368"/>
          </a:xfrm>
        </p:grpSpPr>
        <p:pic>
          <p:nvPicPr>
            <p:cNvPr id="15362" name="Imagem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5226" y="88057"/>
              <a:ext cx="4766973" cy="674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3" name="Imagem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72200" y="4922118"/>
              <a:ext cx="1540197" cy="177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tângulo 1"/>
          <p:cNvSpPr>
            <a:spLocks noChangeArrowheads="1"/>
          </p:cNvSpPr>
          <p:nvPr/>
        </p:nvSpPr>
        <p:spPr bwMode="auto">
          <a:xfrm>
            <a:off x="0" y="1962150"/>
            <a:ext cx="9144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b="1">
                <a:latin typeface="Calibri" pitchFamily="34" charset="0"/>
              </a:rPr>
              <a:t>Art. 212. </a:t>
            </a:r>
            <a:r>
              <a:rPr lang="pt-BR">
                <a:latin typeface="Calibri" pitchFamily="34" charset="0"/>
              </a:rPr>
              <a:t>O </a:t>
            </a:r>
            <a:r>
              <a:rPr lang="pt-BR" b="1">
                <a:latin typeface="Calibri" pitchFamily="34" charset="0"/>
              </a:rPr>
              <a:t>organismo intersetorial para o monitoramento e acompanhamento da preservação do Conjunto Urbanístico de Brasília</a:t>
            </a:r>
            <a:r>
              <a:rPr lang="pt-BR">
                <a:latin typeface="Calibri" pitchFamily="34" charset="0"/>
              </a:rPr>
              <a:t>, disposto no art. 205, inciso II, é corresponsável pela promoção da interlocução e articulação com os órgãos da esfera distrital, com o Governo Federal e com instâncias internacionais e com a sociedade civil; pelo acompanhamento e avaliação das ações relativas ao Conjunto Urbanístico de Brasília e sua AE e pela salvaguarda do patrimônio material e imaterial do Distrito Federal.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339975" y="250825"/>
            <a:ext cx="4464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Estrutura institucional – PPCUB-pós CLDF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tângulo 1"/>
          <p:cNvSpPr>
            <a:spLocks noChangeArrowheads="1"/>
          </p:cNvSpPr>
          <p:nvPr/>
        </p:nvSpPr>
        <p:spPr bwMode="auto">
          <a:xfrm>
            <a:off x="0" y="549275"/>
            <a:ext cx="91440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Art. 213. Compete </a:t>
            </a:r>
            <a:r>
              <a:rPr lang="pt-BR">
                <a:latin typeface="Calibri" pitchFamily="34" charset="0"/>
              </a:rPr>
              <a:t>ao organismo intersetorial:</a:t>
            </a:r>
          </a:p>
          <a:p>
            <a:endParaRPr lang="pt-BR">
              <a:latin typeface="Calibri" pitchFamily="34" charset="0"/>
            </a:endParaRPr>
          </a:p>
          <a:p>
            <a:r>
              <a:rPr lang="pt-BR">
                <a:latin typeface="Calibri" pitchFamily="34" charset="0"/>
              </a:rPr>
              <a:t>I – participar da elaboração, compartilhada com os demais órgãos e esferas de preservação, nacionais e internacionais, da política de preservação, promoção e proteção do patrimônio histórico, artístico e cultural do Distrito Federal;</a:t>
            </a:r>
          </a:p>
          <a:p>
            <a:r>
              <a:rPr lang="pt-BR">
                <a:latin typeface="Calibri" pitchFamily="34" charset="0"/>
              </a:rPr>
              <a:t>II – participar da interlocução e articulação com o Governo Federal, com as instâncias internacionais e com a sociedade civil;</a:t>
            </a:r>
          </a:p>
          <a:p>
            <a:r>
              <a:rPr lang="pt-BR">
                <a:latin typeface="Calibri" pitchFamily="34" charset="0"/>
              </a:rPr>
              <a:t>III – promover a coordenação intersetorial, o acompanhamento e a avaliação das ações de preservação relativas ao Conjunto Urbanístico de Brasília e sua Área de Entorno e ao patrimônio material e imaterial do Distrito Federal.</a:t>
            </a:r>
          </a:p>
          <a:p>
            <a:r>
              <a:rPr lang="pt-BR">
                <a:latin typeface="Calibri" pitchFamily="34" charset="0"/>
              </a:rPr>
              <a:t>IV – acompanhar a execução de planos, programas e projetos relativos ao desenvolvimento urbano e à preservação do Conjunto Urbanístico de Brasília;</a:t>
            </a:r>
          </a:p>
          <a:p>
            <a:r>
              <a:rPr lang="pt-BR">
                <a:latin typeface="Calibri" pitchFamily="34" charset="0"/>
              </a:rPr>
              <a:t>V – avaliar, analisar e emitir relatórios relativos a intervenções no Conjunto Urbanístico de Brasília sob o ponto de vista de impactos nas características essenciais do patrimônio cultural tombado;</a:t>
            </a:r>
          </a:p>
          <a:p>
            <a:r>
              <a:rPr lang="pt-BR">
                <a:latin typeface="Calibri" pitchFamily="34" charset="0"/>
              </a:rPr>
              <a:t>VI – articular com os diversos órgãos da União, do Distrito Federal e organismos internacionais afetos ao patrimônio cultural para preservação e promoção de Brasília, em nível nacional e internacional.</a:t>
            </a:r>
          </a:p>
          <a:p>
            <a:r>
              <a:rPr lang="pt-BR">
                <a:latin typeface="Calibri" pitchFamily="34" charset="0"/>
              </a:rPr>
              <a:t>§ 1° É instância constituída por órgãos, instituições e entidades afetos à preservação do Conjunto Urbanístico de Brasília.</a:t>
            </a:r>
          </a:p>
          <a:p>
            <a:r>
              <a:rPr lang="pt-BR">
                <a:latin typeface="Calibri" pitchFamily="34" charset="0"/>
              </a:rPr>
              <a:t>§ 2° O Poder Executivo do Distrito Federal regulamentará, por meio de decreto, no prazo de cento e oitenta dias contados da aprovação do PPCUB, a matéria de que trata esta seção.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7463"/>
            <a:ext cx="483711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CaixaDeTexto 3"/>
          <p:cNvSpPr txBox="1">
            <a:spLocks noChangeArrowheads="1"/>
          </p:cNvSpPr>
          <p:nvPr/>
        </p:nvSpPr>
        <p:spPr bwMode="auto">
          <a:xfrm>
            <a:off x="6672263" y="476250"/>
            <a:ext cx="2220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latin typeface="Calibri" pitchFamily="34" charset="0"/>
              </a:rPr>
              <a:t>Áreas de Preservação-AP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775"/>
            <a:ext cx="9151938" cy="63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5219700" y="333375"/>
            <a:ext cx="3455988" cy="792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236538"/>
            <a:ext cx="9123362" cy="628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5219700" y="333375"/>
            <a:ext cx="3455988" cy="792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60413"/>
            <a:ext cx="9144000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</a:rPr>
              <a:t>Art. </a:t>
            </a:r>
            <a:r>
              <a:rPr lang="pt-BR" b="1" dirty="0">
                <a:latin typeface="+mn-lt"/>
              </a:rPr>
              <a:t>60.</a:t>
            </a:r>
            <a:r>
              <a:rPr lang="pt-BR" dirty="0">
                <a:latin typeface="+mn-lt"/>
              </a:rPr>
              <a:t> </a:t>
            </a:r>
            <a:r>
              <a:rPr lang="pt-BR" dirty="0">
                <a:latin typeface="+mn-lt"/>
              </a:rPr>
              <a:t>A delimitação das </a:t>
            </a:r>
            <a:r>
              <a:rPr lang="pt-BR" dirty="0" err="1">
                <a:latin typeface="+mn-lt"/>
              </a:rPr>
              <a:t>UPs</a:t>
            </a:r>
            <a:r>
              <a:rPr lang="pt-BR" dirty="0">
                <a:latin typeface="+mn-lt"/>
              </a:rPr>
              <a:t> e a definição das diretrizes, dos parâmetros e das normas de uso e ocupação do solo que incidem sobre cada uma delas, fundamentam-se</a:t>
            </a:r>
            <a:r>
              <a:rPr lang="pt-BR" dirty="0"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marL="857250" lvl="1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dirty="0">
                <a:latin typeface="+mn-lt"/>
              </a:rPr>
              <a:t>na concepção das quatro escalas urbanas: </a:t>
            </a:r>
            <a:r>
              <a:rPr lang="pt-BR" b="1" dirty="0">
                <a:latin typeface="+mn-lt"/>
              </a:rPr>
              <a:t>residencial, monumental, gregária e bucólica</a:t>
            </a:r>
            <a:r>
              <a:rPr lang="pt-BR" dirty="0">
                <a:latin typeface="+mn-lt"/>
              </a:rPr>
              <a:t>;</a:t>
            </a:r>
          </a:p>
          <a:p>
            <a:pPr marL="857250" lvl="1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dirty="0">
                <a:latin typeface="+mn-lt"/>
              </a:rPr>
              <a:t>nas características e funções das escalas urbanas; </a:t>
            </a:r>
          </a:p>
          <a:p>
            <a:pPr marL="857250" lvl="1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dirty="0">
                <a:latin typeface="+mn-lt"/>
              </a:rPr>
              <a:t>na preservação dos valores referenciais para inclusão de Brasília na Lista do Patrimônio Cultural da Humanidade e de seu tombamento como bem de interesse cultural, quais sejam</a:t>
            </a:r>
            <a:r>
              <a:rPr lang="pt-BR" dirty="0">
                <a:latin typeface="+mn-lt"/>
              </a:rPr>
              <a:t>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dirty="0">
                <a:latin typeface="+mn-lt"/>
              </a:rPr>
              <a:t>o sentido de unidade e de ordenação; 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dirty="0">
                <a:latin typeface="+mn-lt"/>
              </a:rPr>
              <a:t>os conjuntos urbanísticos do Eixo Monumental; 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dirty="0">
                <a:latin typeface="+mn-lt"/>
              </a:rPr>
              <a:t>as superquadras; 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dirty="0">
                <a:latin typeface="+mn-lt"/>
              </a:rPr>
              <a:t>a arquitetura dos edifícios representativos do movimento moderno;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dirty="0">
                <a:latin typeface="+mn-lt"/>
              </a:rPr>
              <a:t>os espaços abertos, pressuposto da cidade-parque; 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dirty="0">
                <a:latin typeface="+mn-lt"/>
              </a:rPr>
              <a:t>o Lago Paranoá; 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dirty="0">
                <a:latin typeface="+mn-lt"/>
              </a:rPr>
              <a:t>a visão da linha do horizonte e do céu;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dirty="0">
                <a:latin typeface="+mn-lt"/>
              </a:rPr>
              <a:t>os acampamentos e ocupações pioneiras; 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dirty="0">
                <a:latin typeface="+mn-lt"/>
              </a:rPr>
              <a:t>o esforço histórico da construção; 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dirty="0">
                <a:latin typeface="+mn-lt"/>
              </a:rPr>
              <a:t>o local de encontro de culturas do Brasil.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16238" y="250825"/>
            <a:ext cx="32400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As Áreas de Preservação-UP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tângulo 1"/>
          <p:cNvSpPr>
            <a:spLocks noChangeArrowheads="1"/>
          </p:cNvSpPr>
          <p:nvPr/>
        </p:nvSpPr>
        <p:spPr bwMode="auto">
          <a:xfrm>
            <a:off x="0" y="676275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Art. 61.</a:t>
            </a:r>
            <a:r>
              <a:rPr lang="pt-BR">
                <a:latin typeface="Calibri" pitchFamily="34" charset="0"/>
              </a:rPr>
              <a:t> As escalas urbanas, referidas no art. 60, I, manifestam-se por uma ordem espacial construída segundo relações de tamanho ou proporção conciliadas a sentidos ou significados que se complementam e interagem e, segundo as quais, são caracterizadas:</a:t>
            </a:r>
          </a:p>
          <a:p>
            <a:endParaRPr lang="pt-BR">
              <a:latin typeface="Calibri" pitchFamily="34" charset="0"/>
            </a:endParaRP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 </a:t>
            </a:r>
            <a:r>
              <a:rPr lang="pt-BR" b="1">
                <a:latin typeface="Calibri" pitchFamily="34" charset="0"/>
              </a:rPr>
              <a:t>escala monumental </a:t>
            </a:r>
            <a:r>
              <a:rPr lang="pt-BR">
                <a:latin typeface="Calibri" pitchFamily="34" charset="0"/>
              </a:rPr>
              <a:t>é a que confere à cidade a marca de Capital do País, por seu valor simbólico e coletivo e comanda o Eixo Monumental, desde a Praça dos Três Poderes até a Rodoferroviária;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 </a:t>
            </a:r>
            <a:r>
              <a:rPr lang="pt-BR" b="1">
                <a:latin typeface="Calibri" pitchFamily="34" charset="0"/>
              </a:rPr>
              <a:t>escala residencial </a:t>
            </a:r>
            <a:r>
              <a:rPr lang="pt-BR">
                <a:latin typeface="Calibri" pitchFamily="34" charset="0"/>
              </a:rPr>
              <a:t>ou doméstica manifesta-se pela sequência de superquadras dispostas ao longo do Eixo Rodoviário-Residencial, caracterizando-se pelo gabarito uniforme de até seis pavimentos sobre pilotis, a livre circulação de pedestres e o predomínio dos espaços abertos e da vegetação, sendo intercaladas por entrequadras destinadas a diversos equipamentos comunitários e comércio das áreas de vizinhança; 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 </a:t>
            </a:r>
            <a:r>
              <a:rPr lang="pt-BR" b="1">
                <a:latin typeface="Calibri" pitchFamily="34" charset="0"/>
              </a:rPr>
              <a:t>escala gregária </a:t>
            </a:r>
            <a:r>
              <a:rPr lang="pt-BR">
                <a:latin typeface="Calibri" pitchFamily="34" charset="0"/>
              </a:rPr>
              <a:t>ou de convívio está configurada nos setores circunvizinhos à interseção dos eixos monumental e rodoviário, constituindo o centro urbano, com a plataforma rodoviária como elemento polarizador, apresentando maiores diversidade de usos, liberdade na volumetria dos edifícios e densidade de ocupação do solo;</a:t>
            </a:r>
          </a:p>
          <a:p>
            <a:pPr marL="857250" lvl="1" indent="-400050">
              <a:buFont typeface="Calibri" pitchFamily="34" charset="0"/>
              <a:buAutoNum type="romanUcPeriod"/>
            </a:pPr>
            <a:r>
              <a:rPr lang="pt-BR">
                <a:latin typeface="Calibri" pitchFamily="34" charset="0"/>
              </a:rPr>
              <a:t>a </a:t>
            </a:r>
            <a:r>
              <a:rPr lang="pt-BR" b="1">
                <a:latin typeface="Calibri" pitchFamily="34" charset="0"/>
              </a:rPr>
              <a:t>escala bucólica </a:t>
            </a:r>
            <a:r>
              <a:rPr lang="pt-BR">
                <a:latin typeface="Calibri" pitchFamily="34" charset="0"/>
              </a:rPr>
              <a:t>ou de lazer, entrosando-se às demais escalas, configura-se nas áreas livres contíguas às áreas edificadas ou àquelas previstas para edificação e tem o sentido de valorização paisagística, tanto do conjunto urbano edificado, quanto das áreas destinadas ao lazer campestre ou lacustre presentes na orla do Lago Paranoá.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39975" y="250825"/>
            <a:ext cx="4464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As escalas urbanas de preservação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tângulo 2"/>
          <p:cNvSpPr>
            <a:spLocks noChangeArrowheads="1"/>
          </p:cNvSpPr>
          <p:nvPr/>
        </p:nvSpPr>
        <p:spPr bwMode="auto">
          <a:xfrm>
            <a:off x="0" y="692150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§ 1° Os valores e os princípios de cada escala urbana materializam-se no conjunto arquitetônico-urbanístico dos setores ou áreas que as regem ou as integram e constituem os </a:t>
            </a:r>
            <a:r>
              <a:rPr lang="pt-BR" b="1">
                <a:latin typeface="Calibri" pitchFamily="34" charset="0"/>
              </a:rPr>
              <a:t>elementos determinantes</a:t>
            </a:r>
            <a:r>
              <a:rPr lang="pt-BR">
                <a:latin typeface="Calibri" pitchFamily="34" charset="0"/>
              </a:rPr>
              <a:t> de cada uma delas, expressos no plano urbanístico de 1957, vencedor do concurso para o projeto da Nova Capital.</a:t>
            </a:r>
          </a:p>
          <a:p>
            <a:endParaRPr lang="pt-BR">
              <a:latin typeface="Calibri" pitchFamily="34" charset="0"/>
            </a:endParaRPr>
          </a:p>
          <a:p>
            <a:r>
              <a:rPr lang="pt-BR">
                <a:latin typeface="Calibri" pitchFamily="34" charset="0"/>
              </a:rPr>
              <a:t>§ 2° Os acréscimos ou adaptações ao plano original, realizados no detalhamento do plano piloto e na implantação da cidade, estruturalmente integrados aos elementos determinantes de cada escala, constituem os </a:t>
            </a:r>
            <a:r>
              <a:rPr lang="pt-BR" b="1">
                <a:latin typeface="Calibri" pitchFamily="34" charset="0"/>
              </a:rPr>
              <a:t>elementos incorporados</a:t>
            </a:r>
            <a:r>
              <a:rPr lang="pt-BR">
                <a:latin typeface="Calibri" pitchFamily="34" charset="0"/>
              </a:rPr>
              <a:t>, que não descaracterizam os fundamentos da escala à qual correspondem, mas incorporam valores que tornam essas áreas também determinantes na configuração da escala.</a:t>
            </a:r>
          </a:p>
          <a:p>
            <a:endParaRPr lang="pt-BR">
              <a:latin typeface="Calibri" pitchFamily="34" charset="0"/>
            </a:endParaRPr>
          </a:p>
          <a:p>
            <a:r>
              <a:rPr lang="pt-BR">
                <a:latin typeface="Calibri" pitchFamily="34" charset="0"/>
              </a:rPr>
              <a:t>§ 3° Os </a:t>
            </a:r>
            <a:r>
              <a:rPr lang="pt-BR" b="1">
                <a:latin typeface="Calibri" pitchFamily="34" charset="0"/>
              </a:rPr>
              <a:t>elementos complementares </a:t>
            </a:r>
            <a:r>
              <a:rPr lang="pt-BR">
                <a:latin typeface="Calibri" pitchFamily="34" charset="0"/>
              </a:rPr>
              <a:t>correspondem às intervenções e aos acréscimos realizados entre o início de implantação da cidade e a data do tombamento federal, bem como às intervenções recentes, resultantes de adequações à dinâmica urbana, e que se caracterizam pela diferenciação nas linguagens urbanística e arquitetônica e na configuração da escala urbana, conduzindo a inserções de uma escala em outra.</a:t>
            </a:r>
          </a:p>
          <a:p>
            <a:endParaRPr lang="pt-BR">
              <a:latin typeface="Calibri" pitchFamily="34" charset="0"/>
            </a:endParaRPr>
          </a:p>
          <a:p>
            <a:r>
              <a:rPr lang="pt-BR">
                <a:latin typeface="Calibri" pitchFamily="34" charset="0"/>
              </a:rPr>
              <a:t>§ 4° As </a:t>
            </a:r>
            <a:r>
              <a:rPr lang="pt-BR" b="1">
                <a:latin typeface="Calibri" pitchFamily="34" charset="0"/>
              </a:rPr>
              <a:t>inserções</a:t>
            </a:r>
            <a:r>
              <a:rPr lang="pt-BR">
                <a:latin typeface="Calibri" pitchFamily="34" charset="0"/>
              </a:rPr>
              <a:t> referidas no § 3° reafirmam o princípio das escalas urbanas e confirmam a interrelação entre elas, tendo como pressuposto que as características básicas e os parâmetros de ocupação das inserções são aqueles ditados pela escala que rege a área onde se situam.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39975" y="250825"/>
            <a:ext cx="4464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As categorias de valor patrimonial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2354</Words>
  <Application>Microsoft Office PowerPoint</Application>
  <PresentationFormat>Apresentação na tela (4:3)</PresentationFormat>
  <Paragraphs>125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Modelo de design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4" baseType="lpstr">
      <vt:lpstr>Calibri</vt:lpstr>
      <vt:lpstr>Arial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Rejane Jung Vianna</dc:creator>
  <cp:lastModifiedBy>CANINDE</cp:lastModifiedBy>
  <cp:revision>43</cp:revision>
  <cp:lastPrinted>2013-08-22T18:48:27Z</cp:lastPrinted>
  <dcterms:created xsi:type="dcterms:W3CDTF">2013-07-02T18:06:31Z</dcterms:created>
  <dcterms:modified xsi:type="dcterms:W3CDTF">2013-12-05T12:02:19Z</dcterms:modified>
</cp:coreProperties>
</file>