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1" r:id="rId3"/>
    <p:sldId id="295" r:id="rId4"/>
    <p:sldId id="296" r:id="rId5"/>
    <p:sldId id="297" r:id="rId6"/>
    <p:sldId id="298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02" r:id="rId15"/>
    <p:sldId id="300" r:id="rId16"/>
    <p:sldId id="299" r:id="rId17"/>
    <p:sldId id="292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33CC3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5" autoAdjust="0"/>
    <p:restoredTop sz="94662" autoAdjust="0"/>
  </p:normalViewPr>
  <p:slideViewPr>
    <p:cSldViewPr snapToGrid="0">
      <p:cViewPr varScale="1">
        <p:scale>
          <a:sx n="70" d="100"/>
          <a:sy n="70" d="100"/>
        </p:scale>
        <p:origin x="-7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Planilha_do_Microsoft_Excel5.xlsx"/><Relationship Id="rId1" Type="http://schemas.openxmlformats.org/officeDocument/2006/relationships/image" Target="../media/image8.jpeg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ETNIA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ETNIA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838-413F-81AB-E908188DDF37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838-413F-81AB-E908188DDF37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838-413F-81AB-E908188DDF37}"/>
              </c:ext>
            </c:extLst>
          </c:dPt>
          <c:dLbls>
            <c:dLbl>
              <c:idx val="0"/>
              <c:layout>
                <c:manualLayout>
                  <c:x val="-0.17507431102362206"/>
                  <c:y val="8.76630728553719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 smtClean="0">
                        <a:solidFill>
                          <a:schemeClr val="bg1"/>
                        </a:solidFill>
                      </a:rPr>
                      <a:t>46,3%</a:t>
                    </a:r>
                    <a:endParaRPr lang="en-US" sz="3200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4403124999999997"/>
                      <c:h val="0.142054678761400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838-413F-81AB-E908188DDF37}"/>
                </c:ext>
              </c:extLst>
            </c:dLbl>
            <c:dLbl>
              <c:idx val="1"/>
              <c:layout>
                <c:manualLayout>
                  <c:x val="0.31484374999999998"/>
                  <c:y val="-8.87334468052751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 smtClean="0">
                        <a:solidFill>
                          <a:schemeClr val="bg1"/>
                        </a:solidFill>
                      </a:rPr>
                      <a:t>53%</a:t>
                    </a:r>
                    <a:endParaRPr lang="en-US" sz="3200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25"/>
                      <c:h val="0.11308593054343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838-413F-81AB-E908188DDF37}"/>
                </c:ext>
              </c:extLst>
            </c:dLbl>
            <c:dLbl>
              <c:idx val="2"/>
              <c:layout>
                <c:manualLayout>
                  <c:x val="-0.18786841781496064"/>
                  <c:y val="-2.4480190423216632E-3"/>
                </c:manualLayout>
              </c:layout>
              <c:tx>
                <c:rich>
                  <a:bodyPr/>
                  <a:lstStyle/>
                  <a:p>
                    <a:r>
                      <a:rPr lang="en-US" sz="3200" b="1" dirty="0" smtClean="0"/>
                      <a:t>0,7%</a:t>
                    </a:r>
                    <a:endParaRPr lang="en-US" sz="3200" b="1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838-413F-81AB-E908188DDF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BRANCOS</c:v>
                </c:pt>
                <c:pt idx="1">
                  <c:v>NEGROS</c:v>
                </c:pt>
                <c:pt idx="2">
                  <c:v>OUTROS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46.3</c:v>
                </c:pt>
                <c:pt idx="1">
                  <c:v>53</c:v>
                </c:pt>
                <c:pt idx="2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38-413F-81AB-E908188DDF3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745398622047245"/>
          <c:y val="0.85125640678786862"/>
          <c:w val="0.34977952755905511"/>
          <c:h val="0.1323373442213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EXTREMAMENTE </a:t>
            </a:r>
            <a:r>
              <a:rPr lang="en-US" dirty="0" smtClean="0"/>
              <a:t>POBRES*</a:t>
            </a:r>
            <a:endParaRPr lang="en-US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EXTREMAMENTE POBRES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B5-4C2F-ABF8-1B049665BC73}"/>
              </c:ext>
            </c:extLst>
          </c:dPt>
          <c:dPt>
            <c:idx val="1"/>
            <c:bubble3D val="0"/>
            <c:spPr>
              <a:solidFill>
                <a:srgbClr val="99336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B5-4C2F-ABF8-1B049665BC73}"/>
              </c:ext>
            </c:extLst>
          </c:dPt>
          <c:dLbls>
            <c:dLbl>
              <c:idx val="0"/>
              <c:layout>
                <c:manualLayout>
                  <c:x val="-0.13539050196850394"/>
                  <c:y val="5.8604634682293634E-2"/>
                </c:manualLayout>
              </c:layout>
              <c:tx>
                <c:rich>
                  <a:bodyPr/>
                  <a:lstStyle/>
                  <a:p>
                    <a:r>
                      <a:rPr lang="en-US" sz="4000" b="1" dirty="0">
                        <a:solidFill>
                          <a:schemeClr val="bg1"/>
                        </a:solidFill>
                      </a:rPr>
                      <a:t>29%</a:t>
                    </a:r>
                    <a:endParaRPr lang="en-US" sz="4000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B5-4C2F-ABF8-1B049665BC73}"/>
                </c:ext>
              </c:extLst>
            </c:dLbl>
            <c:dLbl>
              <c:idx val="1"/>
              <c:layout>
                <c:manualLayout>
                  <c:x val="0.23085931348425198"/>
                  <c:y val="-0.22567450629462929"/>
                </c:manualLayout>
              </c:layout>
              <c:tx>
                <c:rich>
                  <a:bodyPr/>
                  <a:lstStyle/>
                  <a:p>
                    <a:r>
                      <a:rPr lang="en-US" sz="4000" b="1" dirty="0">
                        <a:solidFill>
                          <a:schemeClr val="bg1"/>
                        </a:solidFill>
                      </a:rPr>
                      <a:t>71%</a:t>
                    </a:r>
                    <a:endParaRPr lang="en-US" sz="4000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B5-4C2F-ABF8-1B049665BC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BRANCOS</c:v>
                </c:pt>
                <c:pt idx="1">
                  <c:v>NEGROS</c:v>
                </c:pt>
              </c:strCache>
            </c:strRef>
          </c:cat>
          <c:val>
            <c:numRef>
              <c:f>Plan1!$B$2:$B$3</c:f>
              <c:numCache>
                <c:formatCode>#,##0</c:formatCode>
                <c:ptCount val="2"/>
                <c:pt idx="0">
                  <c:v>2330053</c:v>
                </c:pt>
                <c:pt idx="1">
                  <c:v>5651071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1B5-4C2F-ABF8-1B049665BC7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160" b="1" i="0" u="none" strike="noStrike" baseline="0" dirty="0" smtClean="0">
                <a:effectLst/>
              </a:rPr>
              <a:t>POBRES*</a:t>
            </a:r>
            <a:endParaRPr lang="en-US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ETNIA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18F-490B-AE6B-D324958DE6B7}"/>
              </c:ext>
            </c:extLst>
          </c:dPt>
          <c:dPt>
            <c:idx val="1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18F-490B-AE6B-D324958DE6B7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4000" b="1" dirty="0"/>
                      <a:t>25%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18F-490B-AE6B-D324958DE6B7}"/>
                </c:ext>
              </c:extLst>
            </c:dLbl>
            <c:dLbl>
              <c:idx val="1"/>
              <c:layout>
                <c:manualLayout>
                  <c:x val="0.18197797736220472"/>
                  <c:y val="-0.25111009774175086"/>
                </c:manualLayout>
              </c:layout>
              <c:tx>
                <c:rich>
                  <a:bodyPr/>
                  <a:lstStyle/>
                  <a:p>
                    <a:r>
                      <a:rPr lang="en-US" sz="4000" b="1" dirty="0"/>
                      <a:t>75%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18F-490B-AE6B-D324958DE6B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BRANCOS</c:v>
                </c:pt>
                <c:pt idx="1">
                  <c:v>NEGROS</c:v>
                </c:pt>
              </c:strCache>
            </c:strRef>
          </c:cat>
          <c:val>
            <c:numRef>
              <c:f>Plan1!$B$2:$B$3</c:f>
              <c:numCache>
                <c:formatCode>#,##0</c:formatCode>
                <c:ptCount val="2"/>
                <c:pt idx="0">
                  <c:v>2516457</c:v>
                </c:pt>
                <c:pt idx="1">
                  <c:v>7357054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18F-490B-AE6B-D324958DE6B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Rendimento Mensal Domiciliar per Capita Médio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6C-43E9-98A3-DC2BEA55C373}"/>
              </c:ext>
            </c:extLst>
          </c:dPt>
          <c:cat>
            <c:strRef>
              <c:f>Plan1!$A$2:$A$5</c:f>
              <c:strCache>
                <c:ptCount val="2"/>
                <c:pt idx="0">
                  <c:v>BRANCOS</c:v>
                </c:pt>
                <c:pt idx="1">
                  <c:v>NEGROS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1252.8</c:v>
                </c:pt>
                <c:pt idx="1">
                  <c:v>664.24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96-49E2-A7A4-8CE592452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5303680"/>
        <c:axId val="45305216"/>
      </c:barChart>
      <c:catAx>
        <c:axId val="453036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5305216"/>
        <c:crosses val="autoZero"/>
        <c:auto val="1"/>
        <c:lblAlgn val="ctr"/>
        <c:lblOffset val="100"/>
        <c:noMultiLvlLbl val="0"/>
      </c:catAx>
      <c:valAx>
        <c:axId val="4530521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crossAx val="45303680"/>
        <c:crosses val="autoZero"/>
        <c:crossBetween val="between"/>
      </c:valAx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u="sng" dirty="0" smtClean="0"/>
              <a:t>Índice</a:t>
            </a:r>
            <a:r>
              <a:rPr lang="pt-BR" u="sng" baseline="0" dirty="0" smtClean="0"/>
              <a:t> de Analfabetismo</a:t>
            </a:r>
            <a:endParaRPr lang="pt-BR" u="sng" dirty="0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ANALFABETOS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CC00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214-4E6F-8115-A9CEA4122DC2}"/>
              </c:ext>
            </c:extLst>
          </c:dPt>
          <c:dLbls>
            <c:dLbl>
              <c:idx val="3"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F3-4B08-94BF-7D8624757D9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Plan1!$A$2:$A$5</c:f>
              <c:strCache>
                <c:ptCount val="2"/>
                <c:pt idx="0">
                  <c:v>BRANCOS</c:v>
                </c:pt>
                <c:pt idx="1">
                  <c:v>NEGROS</c:v>
                </c:pt>
              </c:strCache>
            </c:strRef>
          </c:cat>
          <c:val>
            <c:numRef>
              <c:f>Plan1!$B$2:$B$5</c:f>
              <c:numCache>
                <c:formatCode>0.00%</c:formatCode>
                <c:ptCount val="4"/>
                <c:pt idx="0">
                  <c:v>5.1999999999999998E-2</c:v>
                </c:pt>
                <c:pt idx="1">
                  <c:v>0.115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AF3-4B08-94BF-7D8624757D96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dLbl>
              <c:idx val="3"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F3-4B08-94BF-7D8624757D9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Plan1!$A$2:$A$5</c:f>
              <c:strCache>
                <c:ptCount val="2"/>
                <c:pt idx="0">
                  <c:v>BRANCOS</c:v>
                </c:pt>
                <c:pt idx="1">
                  <c:v>NEGROS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AF3-4B08-94BF-7D8624757D96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Colunas2</c:v>
                </c:pt>
              </c:strCache>
            </c:strRef>
          </c:tx>
          <c:invertIfNegative val="0"/>
          <c:dLbls>
            <c:dLbl>
              <c:idx val="3"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AF3-4B08-94BF-7D8624757D9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Plan1!$A$2:$A$5</c:f>
              <c:strCache>
                <c:ptCount val="2"/>
                <c:pt idx="0">
                  <c:v>BRANCOS</c:v>
                </c:pt>
                <c:pt idx="1">
                  <c:v>NEGROS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AF3-4B08-94BF-7D8624757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26896768"/>
        <c:axId val="126968576"/>
      </c:barChart>
      <c:catAx>
        <c:axId val="1268967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6968576"/>
        <c:crosses val="autoZero"/>
        <c:auto val="1"/>
        <c:lblAlgn val="ctr"/>
        <c:lblOffset val="100"/>
        <c:noMultiLvlLbl val="0"/>
      </c:catAx>
      <c:valAx>
        <c:axId val="126968576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6896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ETNIA DOS JUÍZES NO BRASIL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0E7-4176-A445-5C8B1B5043FE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0E7-4176-A445-5C8B1B5043FE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0E7-4176-A445-5C8B1B5043FE}"/>
              </c:ext>
            </c:extLst>
          </c:dPt>
          <c:dPt>
            <c:idx val="3"/>
            <c:bubble3D val="0"/>
            <c:spPr>
              <a:solidFill>
                <a:srgbClr val="CC009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0E7-4176-A445-5C8B1B5043FE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Plan1!$A$2:$A$5</c:f>
              <c:strCache>
                <c:ptCount val="4"/>
                <c:pt idx="0">
                  <c:v>BRANCOS</c:v>
                </c:pt>
                <c:pt idx="1">
                  <c:v>PARDOS</c:v>
                </c:pt>
                <c:pt idx="2">
                  <c:v>NEGROS</c:v>
                </c:pt>
                <c:pt idx="3">
                  <c:v>ÍNDIOS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84.5</c:v>
                </c:pt>
                <c:pt idx="1">
                  <c:v>14</c:v>
                </c:pt>
                <c:pt idx="2">
                  <c:v>1.4</c:v>
                </c:pt>
                <c:pt idx="3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0E7-4176-A445-5C8B1B504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ETNIA MEMBROS MP/SP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0A3-40FA-A9A1-07EB1FC21C74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0A3-40FA-A9A1-07EB1FC21C74}"/>
              </c:ext>
            </c:extLst>
          </c:dPt>
          <c:dPt>
            <c:idx val="2"/>
            <c:bubble3D val="0"/>
            <c:spPr>
              <a:solidFill>
                <a:srgbClr val="99336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0A3-40FA-A9A1-07EB1FC21C74}"/>
              </c:ext>
            </c:extLst>
          </c:dPt>
          <c:dPt>
            <c:idx val="3"/>
            <c:bubble3D val="0"/>
            <c:spPr>
              <a:solidFill>
                <a:srgbClr val="33CC3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0A3-40FA-A9A1-07EB1FC21C74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Plan1!$A$2:$A$5</c:f>
              <c:strCache>
                <c:ptCount val="4"/>
                <c:pt idx="0">
                  <c:v>BRANCOS</c:v>
                </c:pt>
                <c:pt idx="1">
                  <c:v>NEGRO</c:v>
                </c:pt>
                <c:pt idx="2">
                  <c:v>AMARELO</c:v>
                </c:pt>
                <c:pt idx="3">
                  <c:v>INDÍGENA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93</c:v>
                </c:pt>
                <c:pt idx="1">
                  <c:v>3</c:v>
                </c:pt>
                <c:pt idx="2">
                  <c:v>4</c:v>
                </c:pt>
                <c:pt idx="3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0A3-40FA-A9A1-07EB1FC21C7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0.13017</cdr:x>
      <cdr:y>0.3327</cdr:y>
    </cdr:from>
    <cdr:to>
      <cdr:x>0.24267</cdr:x>
      <cdr:y>0.50145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058042" y="18028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600" b="1" dirty="0">
              <a:solidFill>
                <a:schemeClr val="tx2"/>
              </a:solidFill>
            </a:rPr>
            <a:t>R$ </a:t>
          </a:r>
          <a:r>
            <a:rPr lang="pt-BR" sz="1600" b="1" dirty="0" smtClean="0">
              <a:solidFill>
                <a:schemeClr val="tx2"/>
              </a:solidFill>
            </a:rPr>
            <a:t>1.252,80</a:t>
          </a:r>
          <a:endParaRPr lang="pt-BR" sz="1600" b="1" dirty="0"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0.36293</cdr:x>
      <cdr:y>0.55383</cdr:y>
    </cdr:from>
    <cdr:to>
      <cdr:x>0.47543</cdr:x>
      <cdr:y>0.72258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949904" y="300099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600" b="1" dirty="0">
              <a:solidFill>
                <a:schemeClr val="tx2"/>
              </a:solidFill>
            </a:rPr>
            <a:t>R$ 664,24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0.41724</cdr:x>
      <cdr:y>0.41999</cdr:y>
    </cdr:from>
    <cdr:to>
      <cdr:x>0.52974</cdr:x>
      <cdr:y>0.58874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391338" y="227578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0.37717</cdr:x>
      <cdr:y>0.5</cdr:y>
    </cdr:from>
    <cdr:to>
      <cdr:x>0.48967</cdr:x>
      <cdr:y>0.66875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813415" y="2709333"/>
          <a:ext cx="1137449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3200" dirty="0" smtClean="0">
              <a:solidFill>
                <a:schemeClr val="tx2"/>
              </a:solidFill>
            </a:rPr>
            <a:t>11,5%</a:t>
          </a:r>
          <a:endParaRPr lang="pt-BR" sz="3200" dirty="0"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0.16512</cdr:x>
      <cdr:y>0.67768</cdr:y>
    </cdr:from>
    <cdr:to>
      <cdr:x>0.27762</cdr:x>
      <cdr:y>0.84643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1669474" y="3672145"/>
          <a:ext cx="1137449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3200" dirty="0" smtClean="0">
              <a:solidFill>
                <a:schemeClr val="tx2"/>
              </a:solidFill>
            </a:rPr>
            <a:t>5,2%</a:t>
          </a:r>
          <a:endParaRPr lang="pt-BR" sz="3200" dirty="0">
            <a:solidFill>
              <a:schemeClr val="tx2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892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73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88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373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9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23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538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321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43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774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843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C667D-A86A-4E19-AE04-F0A8A7D6906E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5A7C4-9069-4EF8-B339-109039FE9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886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>
                <a:latin typeface="Calibri" panose="020F0502020204030204" pitchFamily="34" charset="0"/>
              </a:rPr>
              <a:t>Redução da Maioridade: Realidade e Saídas</a:t>
            </a:r>
            <a:r>
              <a:rPr lang="pt-BR" dirty="0" smtClean="0">
                <a:latin typeface="Calibri" panose="020F0502020204030204" pitchFamily="34" charset="0"/>
              </a:rPr>
              <a:t/>
            </a:r>
            <a:br>
              <a:rPr lang="pt-BR" dirty="0" smtClean="0">
                <a:latin typeface="Calibri" panose="020F0502020204030204" pitchFamily="34" charset="0"/>
              </a:rPr>
            </a:b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322749"/>
            <a:ext cx="9144000" cy="293638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Palestrante: Irapuã Santana</a:t>
            </a:r>
          </a:p>
          <a:p>
            <a:pPr algn="just"/>
            <a:r>
              <a:rPr lang="pt-BR" sz="2800" b="1" dirty="0"/>
              <a:t>Doutorando e Mestre em Direito Processual pela Universidade do Estado do Rio de Janeiro (UERJ), Assessor do Ministro </a:t>
            </a:r>
            <a:r>
              <a:rPr lang="pt-BR" sz="2800" b="1" dirty="0" err="1"/>
              <a:t>Fux</a:t>
            </a:r>
            <a:r>
              <a:rPr lang="pt-BR" sz="2800" b="1" dirty="0"/>
              <a:t> no Supremo Tribunal Federal e no Tribunal Superior Eleitoral, Professor do Centro Universitário de Brasília (UNICEUB), Consultor Voluntário da </a:t>
            </a:r>
            <a:r>
              <a:rPr lang="pt-BR" sz="2800" b="1" dirty="0" err="1"/>
              <a:t>Educafro</a:t>
            </a:r>
            <a:r>
              <a:rPr lang="pt-BR" sz="2800" b="1" dirty="0"/>
              <a:t>, membro do Instituto Brasileiro de Direito Processual (IBDP), membro do Centro Brasileiro de Estudos Constitucionais (CBEC), Consultor da Rádio Justiça e Procurador do Município de Mauá/SP.</a:t>
            </a:r>
          </a:p>
          <a:p>
            <a:endParaRPr lang="pt-BR" dirty="0" smtClean="0"/>
          </a:p>
          <a:p>
            <a:r>
              <a:rPr lang="pt-BR" dirty="0" smtClean="0"/>
              <a:t>@</a:t>
            </a:r>
            <a:r>
              <a:rPr lang="pt-BR" dirty="0" err="1" smtClean="0"/>
              <a:t>isantanax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232" y="9223598"/>
            <a:ext cx="196687" cy="196687"/>
          </a:xfrm>
          <a:prstGeom prst="rect">
            <a:avLst/>
          </a:prstGeom>
        </p:spPr>
      </p:pic>
      <p:pic>
        <p:nvPicPr>
          <p:cNvPr id="1028" name="Picture 4" descr="https://www.seoclerk.com/pics/326100-2A7LVi14233808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214" y="5752652"/>
            <a:ext cx="624110" cy="50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4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1349098472"/>
              </p:ext>
            </p:extLst>
          </p:nvPr>
        </p:nvGraphicFramePr>
        <p:xfrm>
          <a:off x="1136468" y="640082"/>
          <a:ext cx="9836331" cy="5824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446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4069076983"/>
              </p:ext>
            </p:extLst>
          </p:nvPr>
        </p:nvGraphicFramePr>
        <p:xfrm>
          <a:off x="1110343" y="719666"/>
          <a:ext cx="1011065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724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33783217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323527" y="6488668"/>
            <a:ext cx="4123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CONSELHO NACIONAL DE JUSTIÇA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452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117880066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548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fenapef.org.br/files/100629_grafico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6" y="1241945"/>
            <a:ext cx="11294096" cy="509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82889" y="214531"/>
            <a:ext cx="103586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u="sng" dirty="0" smtClean="0"/>
              <a:t>ÍNDICE DE RESOLUÇÃO DE CRIMES NO BRASIL</a:t>
            </a:r>
            <a:endParaRPr lang="pt-BR" sz="4000" b="1" u="sng" dirty="0"/>
          </a:p>
        </p:txBody>
      </p:sp>
      <p:sp>
        <p:nvSpPr>
          <p:cNvPr id="4" name="CaixaDeTexto 3"/>
          <p:cNvSpPr txBox="1"/>
          <p:nvPr/>
        </p:nvSpPr>
        <p:spPr>
          <a:xfrm>
            <a:off x="9785445" y="6359856"/>
            <a:ext cx="2087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Fonte: </a:t>
            </a:r>
            <a:r>
              <a:rPr lang="pt-BR" sz="2400" b="1" dirty="0" err="1" smtClean="0"/>
              <a:t>Fenapef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72958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4884" y="131709"/>
            <a:ext cx="9935211" cy="1731982"/>
          </a:xfrm>
        </p:spPr>
        <p:txBody>
          <a:bodyPr>
            <a:noAutofit/>
          </a:bodyPr>
          <a:lstStyle/>
          <a:p>
            <a:r>
              <a:rPr lang="pt-BR" sz="8000" b="1" u="sng" dirty="0" smtClean="0">
                <a:effectLst/>
              </a:rPr>
              <a:t>Caminhos de mudança:</a:t>
            </a:r>
            <a:endParaRPr lang="pt-BR" sz="8000" b="1" u="sng" dirty="0">
              <a:effectLst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19313" y="3947562"/>
            <a:ext cx="6974006" cy="718884"/>
          </a:xfrm>
        </p:spPr>
        <p:txBody>
          <a:bodyPr>
            <a:noAutofit/>
          </a:bodyPr>
          <a:lstStyle/>
          <a:p>
            <a:pPr algn="just"/>
            <a:r>
              <a:rPr lang="pt-BR" sz="5400" dirty="0" smtClean="0"/>
              <a:t>Projeto de Lei 239/2016</a:t>
            </a:r>
            <a:endParaRPr lang="pt-BR" sz="5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756425" y="2525556"/>
            <a:ext cx="82761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 smtClean="0"/>
              <a:t>CPI </a:t>
            </a:r>
            <a:r>
              <a:rPr lang="pt-BR" sz="5400" dirty="0"/>
              <a:t>do Assassinato de Jovens</a:t>
            </a:r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56425" y="5119976"/>
            <a:ext cx="8099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/>
              <a:t>Estatuto da Igualdade Racial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154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1424" y="404664"/>
            <a:ext cx="10273141" cy="1872208"/>
          </a:xfrm>
        </p:spPr>
        <p:txBody>
          <a:bodyPr>
            <a:normAutofit fontScale="90000"/>
          </a:bodyPr>
          <a:lstStyle/>
          <a:p>
            <a:r>
              <a:rPr lang="pt-BR" sz="6600" dirty="0" smtClean="0"/>
              <a:t>O que são os autos de resistência?</a:t>
            </a:r>
            <a:endParaRPr lang="pt-BR" sz="6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93787" y="2880756"/>
            <a:ext cx="10273141" cy="3288031"/>
          </a:xfrm>
        </p:spPr>
        <p:txBody>
          <a:bodyPr>
            <a:noAutofit/>
          </a:bodyPr>
          <a:lstStyle/>
          <a:p>
            <a:pPr algn="just"/>
            <a:r>
              <a:rPr lang="pt-BR" sz="3600" dirty="0">
                <a:effectLst/>
              </a:rPr>
              <a:t>Art. 292.  Se houver, ainda que por parte de terceiros, resistência à prisão em flagrante ou à determinada por autoridade competente, </a:t>
            </a:r>
            <a:r>
              <a:rPr lang="pt-BR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executor e as pessoas que o auxiliarem poderão usar dos meios necessários para defender-se ou para vencer a resistência, do que tudo se lavrará auto</a:t>
            </a:r>
            <a:r>
              <a:rPr lang="pt-BR" sz="3600" dirty="0">
                <a:effectLst/>
              </a:rPr>
              <a:t> subscrito também por duas testemunhas.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401418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379593" y="226454"/>
            <a:ext cx="4378817" cy="6406166"/>
          </a:xfrm>
        </p:spPr>
        <p:txBody>
          <a:bodyPr/>
          <a:lstStyle/>
          <a:p>
            <a:r>
              <a:rPr lang="pt-BR" dirty="0" smtClean="0"/>
              <a:t>“</a:t>
            </a:r>
            <a:r>
              <a:rPr lang="pt-BR" i="1" dirty="0" smtClean="0"/>
              <a:t>Depois </a:t>
            </a:r>
            <a:r>
              <a:rPr lang="pt-BR" i="1" dirty="0"/>
              <a:t>de uma longa sessão de julgamento, o presidente da mais alta Corte do país aceita me receber com um sorriso estampado no rosto! Um encontro rápido, de poucas palavras, mas muito animador! Nada disso seria possível sem a ajuda do ministro </a:t>
            </a:r>
            <a:r>
              <a:rPr lang="pt-BR" i="1" dirty="0" err="1"/>
              <a:t>Fux</a:t>
            </a:r>
            <a:r>
              <a:rPr lang="pt-BR" i="1" dirty="0"/>
              <a:t> que me recebeu de braços abertos aqui! Nunca imaginei que sairia de Ramos, passando por Madureira, Piedade e Maricá e chegaria até aqui! Mãe, </a:t>
            </a:r>
            <a:r>
              <a:rPr lang="pt-BR" i="1" dirty="0" err="1"/>
              <a:t>taí</a:t>
            </a:r>
            <a:r>
              <a:rPr lang="pt-BR" i="1" dirty="0"/>
              <a:t> finalmente a foto que </a:t>
            </a:r>
            <a:r>
              <a:rPr lang="pt-BR" i="1" dirty="0" err="1"/>
              <a:t>vc</a:t>
            </a:r>
            <a:r>
              <a:rPr lang="pt-BR" i="1" dirty="0"/>
              <a:t> </a:t>
            </a:r>
            <a:r>
              <a:rPr lang="pt-BR" i="1" dirty="0" smtClean="0"/>
              <a:t>queria</a:t>
            </a:r>
            <a:r>
              <a:rPr lang="pt-BR" dirty="0" smtClean="0"/>
              <a:t>”!</a:t>
            </a:r>
          </a:p>
          <a:p>
            <a:r>
              <a:rPr lang="pt-BR" dirty="0" smtClean="0"/>
              <a:t>Irapuã Santana</a:t>
            </a:r>
          </a:p>
          <a:p>
            <a:r>
              <a:rPr lang="pt-BR" dirty="0" smtClean="0"/>
              <a:t>05/06/2014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36" y="226454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0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48" y="288307"/>
            <a:ext cx="10493147" cy="257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4033838"/>
            <a:ext cx="96488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7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7" y="188640"/>
            <a:ext cx="11986375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7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3" y="332656"/>
            <a:ext cx="11723888" cy="611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83499" y="332656"/>
            <a:ext cx="9036424" cy="864096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Rio de Janeiro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1391477" y="1196752"/>
            <a:ext cx="9313035" cy="50405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z</a:t>
            </a:r>
            <a:endParaRPr lang="pt-BR" dirty="0"/>
          </a:p>
        </p:txBody>
      </p:sp>
      <p:sp>
        <p:nvSpPr>
          <p:cNvPr id="5" name="Elipse 4"/>
          <p:cNvSpPr/>
          <p:nvPr/>
        </p:nvSpPr>
        <p:spPr>
          <a:xfrm>
            <a:off x="5039883" y="3068960"/>
            <a:ext cx="2112235" cy="136815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463219" y="1556793"/>
            <a:ext cx="886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/>
              <a:t>949</a:t>
            </a:r>
            <a:endParaRPr lang="pt-BR" sz="3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5613817" y="349142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141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840416" y="5770131"/>
            <a:ext cx="1181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Janeiro/16</a:t>
            </a:r>
          </a:p>
          <a:p>
            <a:r>
              <a:rPr lang="pt-BR" dirty="0" smtClean="0"/>
              <a:t>Março/17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493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2381" y="332656"/>
            <a:ext cx="9036424" cy="1731982"/>
          </a:xfrm>
        </p:spPr>
        <p:txBody>
          <a:bodyPr>
            <a:normAutofit fontScale="90000"/>
          </a:bodyPr>
          <a:lstStyle/>
          <a:p>
            <a:r>
              <a:rPr lang="pt-BR" b="1" u="sng" dirty="0" smtClean="0">
                <a:effectLst/>
              </a:rPr>
              <a:t>Genocídio da Juventude Negra</a:t>
            </a:r>
            <a:endParaRPr lang="pt-BR" b="1" u="sng" dirty="0">
              <a:effectLst/>
            </a:endParaRPr>
          </a:p>
        </p:txBody>
      </p:sp>
      <p:pic>
        <p:nvPicPr>
          <p:cNvPr id="3074" name="Picture 2" descr="by Latu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76" y="2204864"/>
            <a:ext cx="11320835" cy="421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5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1424" y="548680"/>
            <a:ext cx="10177131" cy="1008112"/>
          </a:xfrm>
        </p:spPr>
        <p:txBody>
          <a:bodyPr>
            <a:normAutofit fontScale="90000"/>
          </a:bodyPr>
          <a:lstStyle/>
          <a:p>
            <a:r>
              <a:rPr lang="pt-BR" sz="4000" u="sng" dirty="0"/>
              <a:t>POPULAÇÃO BRASILEIRA</a:t>
            </a:r>
            <a:br>
              <a:rPr lang="pt-BR" sz="4000" u="sng" dirty="0"/>
            </a:b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578336410"/>
              </p:ext>
            </p:extLst>
          </p:nvPr>
        </p:nvGraphicFramePr>
        <p:xfrm>
          <a:off x="719403" y="1052737"/>
          <a:ext cx="1083733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60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75034" y="261289"/>
            <a:ext cx="6716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u="sng" dirty="0" smtClean="0"/>
              <a:t>DISTRIBUIÇÃO POR RENDA I</a:t>
            </a:r>
            <a:endParaRPr lang="pt-BR" sz="4400" u="sng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35310" y="6127532"/>
            <a:ext cx="4323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*Renda </a:t>
            </a:r>
            <a:r>
              <a:rPr lang="pt-BR" dirty="0"/>
              <a:t>domiciliar per capita de até </a:t>
            </a:r>
            <a:r>
              <a:rPr lang="pt-BR" dirty="0" smtClean="0"/>
              <a:t>R$79,12</a:t>
            </a:r>
          </a:p>
          <a:p>
            <a:r>
              <a:rPr lang="pt-BR" dirty="0" smtClean="0"/>
              <a:t>(Programa </a:t>
            </a:r>
            <a:r>
              <a:rPr lang="pt-BR" dirty="0"/>
              <a:t>Brasil sem </a:t>
            </a:r>
            <a:r>
              <a:rPr lang="pt-BR" dirty="0" smtClean="0"/>
              <a:t>Miséria)</a:t>
            </a:r>
            <a:endParaRPr lang="pt-BR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362406644"/>
              </p:ext>
            </p:extLst>
          </p:nvPr>
        </p:nvGraphicFramePr>
        <p:xfrm>
          <a:off x="2021490" y="103073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36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1563734220"/>
              </p:ext>
            </p:extLst>
          </p:nvPr>
        </p:nvGraphicFramePr>
        <p:xfrm>
          <a:off x="2042510" y="111905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575034" y="261289"/>
            <a:ext cx="6716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u="sng" dirty="0" smtClean="0"/>
              <a:t>DISTRIBUIÇÃO POR RENDA </a:t>
            </a:r>
            <a:r>
              <a:rPr lang="pt-BR" sz="4400" u="sng" dirty="0"/>
              <a:t>I</a:t>
            </a:r>
            <a:r>
              <a:rPr lang="pt-BR" sz="4400" u="sng" dirty="0" smtClean="0"/>
              <a:t>I</a:t>
            </a:r>
            <a:endParaRPr lang="pt-BR" sz="4400" u="sng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47570" y="6127533"/>
            <a:ext cx="5644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*Renda </a:t>
            </a:r>
            <a:r>
              <a:rPr lang="pt-BR" dirty="0"/>
              <a:t>domiciliar per capita de </a:t>
            </a:r>
            <a:r>
              <a:rPr lang="pt-BR" dirty="0" smtClean="0"/>
              <a:t>entre R$79,12 e R$ 158,24</a:t>
            </a:r>
          </a:p>
          <a:p>
            <a:r>
              <a:rPr lang="pt-BR" dirty="0" smtClean="0"/>
              <a:t>(Programa </a:t>
            </a:r>
            <a:r>
              <a:rPr lang="pt-BR" dirty="0"/>
              <a:t>Brasil sem </a:t>
            </a:r>
            <a:r>
              <a:rPr lang="pt-BR" dirty="0" smtClean="0"/>
              <a:t>Miséria)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128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</TotalTime>
  <Words>322</Words>
  <Application>Microsoft Office PowerPoint</Application>
  <PresentationFormat>Personalizar</PresentationFormat>
  <Paragraphs>49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office theme</vt:lpstr>
      <vt:lpstr>Redução da Maioridade: Realidade e Saídas </vt:lpstr>
      <vt:lpstr>Apresentação do PowerPoint</vt:lpstr>
      <vt:lpstr>Apresentação do PowerPoint</vt:lpstr>
      <vt:lpstr>Apresentação do PowerPoint</vt:lpstr>
      <vt:lpstr>Rio de Janeiro</vt:lpstr>
      <vt:lpstr>Genocídio da Juventude Negra</vt:lpstr>
      <vt:lpstr>POPULAÇÃO BRASILEIRA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Caminhos de mudança:</vt:lpstr>
      <vt:lpstr>O que são os autos de resistência?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VISÃO DO SUPREMO TRIBUNAL FEDERAL SOBRE AS AÇÕES AFIRMATIVAS</dc:title>
  <dc:creator>Irapuã Santana</dc:creator>
  <cp:lastModifiedBy>usuario</cp:lastModifiedBy>
  <cp:revision>59</cp:revision>
  <dcterms:created xsi:type="dcterms:W3CDTF">2015-11-13T02:57:33Z</dcterms:created>
  <dcterms:modified xsi:type="dcterms:W3CDTF">2017-10-24T05:27:13Z</dcterms:modified>
</cp:coreProperties>
</file>