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ntonio Bold" panose="020B0604020202020204" charset="0"/>
      <p:regular r:id="rId13"/>
    </p:embeddedFont>
    <p:embeddedFont>
      <p:font typeface="Inter" panose="020B0604020202020204" charset="0"/>
      <p:regular r:id="rId14"/>
    </p:embeddedFont>
    <p:embeddedFont>
      <p:font typeface="Open Sans Bold" panose="020B0604020202020204" charset="0"/>
      <p:regular r:id="rId15"/>
    </p:embeddedFont>
    <p:embeddedFont>
      <p:font typeface="Open Sauce" panose="020B0604020202020204" charset="0"/>
      <p:regular r:id="rId16"/>
    </p:embeddedFont>
    <p:embeddedFont>
      <p:font typeface="Open Sauce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19" t="-44041" b="-185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445195"/>
            <a:ext cx="5601432" cy="2380095"/>
          </a:xfrm>
          <a:custGeom>
            <a:avLst/>
            <a:gdLst/>
            <a:ahLst/>
            <a:cxnLst/>
            <a:rect l="l" t="t" r="r" b="b"/>
            <a:pathLst>
              <a:path w="5601432" h="2380095">
                <a:moveTo>
                  <a:pt x="0" y="0"/>
                </a:moveTo>
                <a:lnTo>
                  <a:pt x="5601432" y="0"/>
                </a:lnTo>
                <a:lnTo>
                  <a:pt x="5601432" y="2380095"/>
                </a:lnTo>
                <a:lnTo>
                  <a:pt x="0" y="2380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195575" y="7352146"/>
            <a:ext cx="2692125" cy="2692125"/>
          </a:xfrm>
          <a:custGeom>
            <a:avLst/>
            <a:gdLst/>
            <a:ahLst/>
            <a:cxnLst/>
            <a:rect l="l" t="t" r="r" b="b"/>
            <a:pathLst>
              <a:path w="2692125" h="2692125">
                <a:moveTo>
                  <a:pt x="0" y="0"/>
                </a:moveTo>
                <a:lnTo>
                  <a:pt x="2692125" y="0"/>
                </a:lnTo>
                <a:lnTo>
                  <a:pt x="2692125" y="2692125"/>
                </a:lnTo>
                <a:lnTo>
                  <a:pt x="0" y="2692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65049" y="2980060"/>
            <a:ext cx="16494251" cy="982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3"/>
              </a:lnSpc>
            </a:pPr>
            <a:endParaRPr/>
          </a:p>
          <a:p>
            <a:pPr algn="ctr">
              <a:lnSpc>
                <a:spcPts val="5210"/>
              </a:lnSpc>
            </a:pPr>
            <a:r>
              <a:rPr lang="en-US" sz="372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Reforma Tributária Regulamentada </a:t>
            </a:r>
          </a:p>
          <a:p>
            <a:pPr algn="ctr">
              <a:lnSpc>
                <a:spcPts val="5210"/>
              </a:lnSpc>
            </a:pPr>
            <a:r>
              <a:rPr lang="en-US" sz="372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pelo PLP 108 /2024: ITBI</a:t>
            </a:r>
          </a:p>
          <a:p>
            <a:pPr algn="l">
              <a:lnSpc>
                <a:spcPts val="4090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90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55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55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55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55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463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463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90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90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90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63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r">
              <a:lnSpc>
                <a:spcPts val="3963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63"/>
              </a:lnSpc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>
              <a:lnSpc>
                <a:spcPts val="3381"/>
              </a:lnSpc>
              <a:spcBef>
                <a:spcPct val="0"/>
              </a:spcBef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>
              <a:lnSpc>
                <a:spcPts val="3381"/>
              </a:lnSpc>
              <a:spcBef>
                <a:spcPct val="0"/>
              </a:spcBef>
            </a:pPr>
            <a:endParaRPr lang="en-US" sz="37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064597" y="4055224"/>
            <a:ext cx="2823103" cy="2823103"/>
          </a:xfrm>
          <a:custGeom>
            <a:avLst/>
            <a:gdLst/>
            <a:ahLst/>
            <a:cxnLst/>
            <a:rect l="l" t="t" r="r" b="b"/>
            <a:pathLst>
              <a:path w="2823103" h="2823103">
                <a:moveTo>
                  <a:pt x="0" y="0"/>
                </a:moveTo>
                <a:lnTo>
                  <a:pt x="2823103" y="0"/>
                </a:lnTo>
                <a:lnTo>
                  <a:pt x="2823103" y="2823103"/>
                </a:lnTo>
                <a:lnTo>
                  <a:pt x="0" y="28231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65049" y="6223234"/>
            <a:ext cx="12561074" cy="344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Dra. Fernanda Foizer S. Furiati</a:t>
            </a:r>
          </a:p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Mestre pelo IBDT - Instituto Brasileiro de Direito Tributário</a:t>
            </a:r>
          </a:p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Especialista pela Escola do Ministério Público do DF</a:t>
            </a:r>
          </a:p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Embaixadora das Mulheres no Tributário em Brasília</a:t>
            </a:r>
          </a:p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Membra Fundadora do Centro de Conciliação Tributária e Aduaneira</a:t>
            </a:r>
          </a:p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Advogada e sócia da Wilfrido Augusto Marques Advogados </a:t>
            </a:r>
          </a:p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Instagram: @fefoizer / @mulheresnotributario/ @ccmt_oficial</a:t>
            </a:r>
          </a:p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Linkedin: Fernanda Foizer </a:t>
            </a:r>
          </a:p>
          <a:p>
            <a:pPr algn="l">
              <a:lnSpc>
                <a:spcPts val="3003"/>
              </a:lnSpc>
              <a:spcBef>
                <a:spcPct val="0"/>
              </a:spcBef>
            </a:pPr>
            <a:r>
              <a:rPr lang="en-US" sz="3003" spc="-12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Site: www.wilfrido.com.br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716881" y="2812840"/>
            <a:ext cx="6445824" cy="5981171"/>
          </a:xfrm>
          <a:custGeom>
            <a:avLst/>
            <a:gdLst/>
            <a:ahLst/>
            <a:cxnLst/>
            <a:rect l="l" t="t" r="r" b="b"/>
            <a:pathLst>
              <a:path w="6445824" h="5981171">
                <a:moveTo>
                  <a:pt x="0" y="0"/>
                </a:moveTo>
                <a:lnTo>
                  <a:pt x="6445824" y="0"/>
                </a:lnTo>
                <a:lnTo>
                  <a:pt x="6445824" y="5981171"/>
                </a:lnTo>
                <a:lnTo>
                  <a:pt x="0" y="5981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647974" y="0"/>
            <a:ext cx="15611326" cy="33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endParaRPr/>
          </a:p>
          <a:p>
            <a:pPr algn="ctr">
              <a:lnSpc>
                <a:spcPts val="6676"/>
              </a:lnSpc>
            </a:pPr>
            <a:r>
              <a:rPr lang="en-US" sz="5564" b="1" spc="-11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Emenda - 45</a:t>
            </a:r>
          </a:p>
          <a:p>
            <a:pPr algn="ctr">
              <a:lnSpc>
                <a:spcPts val="6676"/>
              </a:lnSpc>
            </a:pPr>
            <a:r>
              <a:rPr lang="en-US" sz="5564" b="1" spc="-11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Deixa expresso: Valor declarado pelo Contribuinte</a:t>
            </a:r>
          </a:p>
          <a:p>
            <a:pPr marL="0" lvl="0" indent="0" algn="ctr">
              <a:lnSpc>
                <a:spcPts val="6676"/>
              </a:lnSpc>
            </a:pPr>
            <a:endParaRPr lang="en-US" sz="5564" b="1" spc="-111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3793"/>
            <a:ext cx="16305441" cy="555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</a:pPr>
            <a:endParaRPr/>
          </a:p>
          <a:p>
            <a:pPr algn="ctr">
              <a:lnSpc>
                <a:spcPts val="6150"/>
              </a:lnSpc>
            </a:pPr>
            <a:endParaRPr/>
          </a:p>
          <a:p>
            <a:pPr algn="ctr">
              <a:lnSpc>
                <a:spcPts val="6150"/>
              </a:lnSpc>
            </a:pPr>
            <a:endParaRPr/>
          </a:p>
          <a:p>
            <a:pPr algn="ctr">
              <a:lnSpc>
                <a:spcPts val="7650"/>
              </a:lnSpc>
            </a:pPr>
            <a:r>
              <a:rPr lang="en-US" sz="7650" spc="-306">
                <a:solidFill>
                  <a:srgbClr val="F1EEEE"/>
                </a:solidFill>
                <a:latin typeface="Open Sauce"/>
                <a:ea typeface="Open Sauce"/>
                <a:cs typeface="Open Sauce"/>
                <a:sym typeface="Open Sauce"/>
              </a:rPr>
              <a:t>OBRIGADA!</a:t>
            </a:r>
          </a:p>
          <a:p>
            <a:pPr algn="just">
              <a:lnSpc>
                <a:spcPts val="5486"/>
              </a:lnSpc>
            </a:pPr>
            <a:endParaRPr lang="en-US" sz="7650" spc="-306">
              <a:solidFill>
                <a:srgbClr val="F1EEE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5486"/>
              </a:lnSpc>
            </a:pPr>
            <a:endParaRPr lang="en-US" sz="7650" spc="-306">
              <a:solidFill>
                <a:srgbClr val="F1EEE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6339"/>
              </a:lnSpc>
              <a:spcBef>
                <a:spcPct val="0"/>
              </a:spcBef>
            </a:pPr>
            <a:endParaRPr lang="en-US" sz="7650" spc="-306">
              <a:solidFill>
                <a:srgbClr val="F1EEEE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3257148" y="6653014"/>
          <a:ext cx="12307105" cy="3333750"/>
        </p:xfrm>
        <a:graphic>
          <a:graphicData uri="http://schemas.openxmlformats.org/drawingml/2006/table">
            <a:tbl>
              <a:tblPr/>
              <a:tblGrid>
                <a:gridCol w="72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3750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SHIS QL 10, CONJUNTO 08, CASA 20</a:t>
                      </a:r>
                      <a:endParaRPr lang="en-US" sz="1100"/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Brasília - Lago Sul</a:t>
                      </a:r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www.wilfrido.com.br</a:t>
                      </a:r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wilfrido@wilfrido.com.br</a:t>
                      </a:r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(61) 3225-3536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6343284" y="737104"/>
            <a:ext cx="5601432" cy="2380095"/>
          </a:xfrm>
          <a:custGeom>
            <a:avLst/>
            <a:gdLst/>
            <a:ahLst/>
            <a:cxnLst/>
            <a:rect l="l" t="t" r="r" b="b"/>
            <a:pathLst>
              <a:path w="5601432" h="2380095">
                <a:moveTo>
                  <a:pt x="0" y="0"/>
                </a:moveTo>
                <a:lnTo>
                  <a:pt x="5601432" y="0"/>
                </a:lnTo>
                <a:lnTo>
                  <a:pt x="5601432" y="2380096"/>
                </a:lnTo>
                <a:lnTo>
                  <a:pt x="0" y="2380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5457" y="-135867"/>
            <a:ext cx="11477085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endParaRPr/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 ITBI </a:t>
            </a:r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Livro III - PLP 108/24 - Art. 194</a:t>
            </a:r>
          </a:p>
          <a:p>
            <a:pPr algn="ctr">
              <a:lnSpc>
                <a:spcPts val="5597"/>
              </a:lnSpc>
            </a:pPr>
            <a:endParaRPr lang="en-US" sz="4664" b="1" spc="-93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  <a:p>
            <a:pPr marL="0" lvl="0" indent="0" algn="ctr">
              <a:lnSpc>
                <a:spcPts val="6676"/>
              </a:lnSpc>
            </a:pPr>
            <a:endParaRPr lang="en-US" sz="4664" b="1" spc="-93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026436" y="3019434"/>
            <a:ext cx="12742888" cy="2885185"/>
            <a:chOff x="0" y="0"/>
            <a:chExt cx="11830367" cy="26785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30367" cy="2678577"/>
            </a:xfrm>
            <a:custGeom>
              <a:avLst/>
              <a:gdLst/>
              <a:ahLst/>
              <a:cxnLst/>
              <a:rect l="l" t="t" r="r" b="b"/>
              <a:pathLst>
                <a:path w="11830367" h="2678577">
                  <a:moveTo>
                    <a:pt x="11705907" y="2678577"/>
                  </a:moveTo>
                  <a:lnTo>
                    <a:pt x="124460" y="2678577"/>
                  </a:lnTo>
                  <a:cubicBezTo>
                    <a:pt x="55880" y="2678577"/>
                    <a:pt x="0" y="2622697"/>
                    <a:pt x="0" y="2554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705907" y="0"/>
                  </a:lnTo>
                  <a:cubicBezTo>
                    <a:pt x="11774488" y="0"/>
                    <a:pt x="11830367" y="55880"/>
                    <a:pt x="11830367" y="124460"/>
                  </a:cubicBezTo>
                  <a:lnTo>
                    <a:pt x="11830367" y="2554117"/>
                  </a:lnTo>
                  <a:cubicBezTo>
                    <a:pt x="11830367" y="2622697"/>
                    <a:pt x="11774488" y="2678577"/>
                    <a:pt x="11705907" y="2678577"/>
                  </a:cubicBezTo>
                  <a:close/>
                </a:path>
              </a:pathLst>
            </a:custGeom>
            <a:solidFill>
              <a:srgbClr val="103B1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37524" y="3366358"/>
            <a:ext cx="12227464" cy="20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1"/>
              </a:lnSpc>
            </a:pPr>
            <a:r>
              <a:rPr lang="en-US" sz="363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Premissa - </a:t>
            </a:r>
            <a:r>
              <a:rPr lang="en-US" sz="3631" b="1">
                <a:solidFill>
                  <a:srgbClr val="FA3A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FATO GERADOR DO ITBI</a:t>
            </a:r>
          </a:p>
          <a:p>
            <a:pPr algn="l">
              <a:lnSpc>
                <a:spcPts val="5701"/>
              </a:lnSpc>
            </a:pPr>
            <a:r>
              <a:rPr lang="en-US" sz="363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Alteração do art. 35 do CTN e Inclui o art. 35-A</a:t>
            </a:r>
          </a:p>
          <a:p>
            <a:pPr marL="0" lvl="1" indent="0" algn="l">
              <a:lnSpc>
                <a:spcPts val="5383"/>
              </a:lnSpc>
              <a:spcBef>
                <a:spcPct val="0"/>
              </a:spcBef>
            </a:pPr>
            <a:r>
              <a:rPr lang="en-US" sz="342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Contrato de Cessão x Registro de Imóveis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026436" y="6202877"/>
            <a:ext cx="12742888" cy="3055423"/>
            <a:chOff x="0" y="0"/>
            <a:chExt cx="12708571" cy="30471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08571" cy="3047195"/>
            </a:xfrm>
            <a:custGeom>
              <a:avLst/>
              <a:gdLst/>
              <a:ahLst/>
              <a:cxnLst/>
              <a:rect l="l" t="t" r="r" b="b"/>
              <a:pathLst>
                <a:path w="12708571" h="3047195">
                  <a:moveTo>
                    <a:pt x="12584110" y="3047195"/>
                  </a:moveTo>
                  <a:lnTo>
                    <a:pt x="124460" y="3047195"/>
                  </a:lnTo>
                  <a:cubicBezTo>
                    <a:pt x="55880" y="3047195"/>
                    <a:pt x="0" y="2991315"/>
                    <a:pt x="0" y="2922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584111" y="0"/>
                  </a:lnTo>
                  <a:cubicBezTo>
                    <a:pt x="12652690" y="0"/>
                    <a:pt x="12708571" y="55880"/>
                    <a:pt x="12708571" y="124460"/>
                  </a:cubicBezTo>
                  <a:lnTo>
                    <a:pt x="12708571" y="2922735"/>
                  </a:lnTo>
                  <a:cubicBezTo>
                    <a:pt x="12708571" y="2991315"/>
                    <a:pt x="12652690" y="3047195"/>
                    <a:pt x="12584111" y="3047195"/>
                  </a:cubicBezTo>
                  <a:close/>
                </a:path>
              </a:pathLst>
            </a:custGeom>
            <a:solidFill>
              <a:srgbClr val="103B1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84147" y="6624567"/>
            <a:ext cx="12334217" cy="208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38"/>
              </a:lnSpc>
            </a:pPr>
            <a:r>
              <a:rPr lang="en-US" sz="3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Premissa -</a:t>
            </a:r>
            <a:r>
              <a:rPr lang="en-US" sz="3400" b="1">
                <a:solidFill>
                  <a:srgbClr val="FA3A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BASE DE CÁLCULO DO ITBI</a:t>
            </a:r>
          </a:p>
          <a:p>
            <a:pPr algn="just">
              <a:lnSpc>
                <a:spcPts val="6122"/>
              </a:lnSpc>
            </a:pPr>
            <a:r>
              <a:rPr lang="en-US" sz="38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Inclusão do art. 38-A do CTN</a:t>
            </a:r>
          </a:p>
          <a:p>
            <a:pPr marL="0" lvl="1" indent="0" algn="just">
              <a:lnSpc>
                <a:spcPts val="5338"/>
              </a:lnSpc>
              <a:spcBef>
                <a:spcPct val="0"/>
              </a:spcBef>
            </a:pPr>
            <a:r>
              <a:rPr lang="en-US" sz="3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Valor Venal = Valor de Mercado x Valor da Declaração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172218" y="248271"/>
            <a:ext cx="6961924" cy="8662917"/>
          </a:xfrm>
          <a:custGeom>
            <a:avLst/>
            <a:gdLst/>
            <a:ahLst/>
            <a:cxnLst/>
            <a:rect l="l" t="t" r="r" b="b"/>
            <a:pathLst>
              <a:path w="6961924" h="8662917">
                <a:moveTo>
                  <a:pt x="0" y="0"/>
                </a:moveTo>
                <a:lnTo>
                  <a:pt x="6961924" y="0"/>
                </a:lnTo>
                <a:lnTo>
                  <a:pt x="6961924" y="8662917"/>
                </a:lnTo>
                <a:lnTo>
                  <a:pt x="0" y="8662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75753" y="2364377"/>
            <a:ext cx="3087088" cy="372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7"/>
              </a:lnSpc>
            </a:pPr>
            <a:r>
              <a:rPr lang="en-US" sz="3064" b="1" spc="-6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ITBI </a:t>
            </a:r>
          </a:p>
          <a:p>
            <a:pPr algn="ctr">
              <a:lnSpc>
                <a:spcPts val="3677"/>
              </a:lnSpc>
            </a:pPr>
            <a:r>
              <a:rPr lang="en-US" sz="3064" b="1" spc="-6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Livro III - PLP 108/24 - Art. 194</a:t>
            </a:r>
          </a:p>
          <a:p>
            <a:pPr marL="0" lvl="0" indent="0" algn="ctr">
              <a:lnSpc>
                <a:spcPts val="3677"/>
              </a:lnSpc>
            </a:pPr>
            <a:r>
              <a:rPr lang="en-US" sz="3064" b="1" spc="-6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Altera o art. 35 do CTN - Inclui ser de competência municipal e do Distrito Federal o ITBI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194495" y="6301994"/>
            <a:ext cx="3131054" cy="53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  <a:spcBef>
                <a:spcPct val="0"/>
              </a:spcBef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PODERÃO???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564515" y="1942125"/>
            <a:ext cx="4391014" cy="153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  <a:spcBef>
                <a:spcPct val="0"/>
              </a:spcBef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COMO DEFINIDOS NA LEI CIVIL: REGISTRO??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5185252"/>
            <a:ext cx="9743967" cy="3337309"/>
          </a:xfrm>
          <a:custGeom>
            <a:avLst/>
            <a:gdLst/>
            <a:ahLst/>
            <a:cxnLst/>
            <a:rect l="l" t="t" r="r" b="b"/>
            <a:pathLst>
              <a:path w="9743967" h="3337309">
                <a:moveTo>
                  <a:pt x="0" y="0"/>
                </a:moveTo>
                <a:lnTo>
                  <a:pt x="9743967" y="0"/>
                </a:lnTo>
                <a:lnTo>
                  <a:pt x="9743967" y="3337309"/>
                </a:lnTo>
                <a:lnTo>
                  <a:pt x="0" y="3337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1077498" y="2657280"/>
            <a:ext cx="6652996" cy="5865281"/>
          </a:xfrm>
          <a:custGeom>
            <a:avLst/>
            <a:gdLst/>
            <a:ahLst/>
            <a:cxnLst/>
            <a:rect l="l" t="t" r="r" b="b"/>
            <a:pathLst>
              <a:path w="6652996" h="5865281">
                <a:moveTo>
                  <a:pt x="0" y="0"/>
                </a:moveTo>
                <a:lnTo>
                  <a:pt x="6652996" y="0"/>
                </a:lnTo>
                <a:lnTo>
                  <a:pt x="6652996" y="5865281"/>
                </a:lnTo>
                <a:lnTo>
                  <a:pt x="0" y="5865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418804" y="-349372"/>
            <a:ext cx="11477085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endParaRPr/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Poderão? Deverão?</a:t>
            </a:r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Contrato de Cessão x Registro de Imóveis</a:t>
            </a:r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Discussão do Tema 1124/STF</a:t>
            </a:r>
          </a:p>
          <a:p>
            <a:pPr marL="0" lvl="0" indent="0" algn="ctr">
              <a:lnSpc>
                <a:spcPts val="6676"/>
              </a:lnSpc>
            </a:pPr>
            <a:endParaRPr lang="en-US" sz="4664" b="1" spc="-93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452195"/>
            <a:ext cx="4391014" cy="446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3"/>
              </a:lnSpc>
            </a:pPr>
            <a:r>
              <a:rPr lang="en-US" sz="2703" u="sng" spc="-1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EC 132/2023</a:t>
            </a:r>
          </a:p>
          <a:p>
            <a:pPr algn="l">
              <a:lnSpc>
                <a:spcPts val="2703"/>
              </a:lnSpc>
            </a:pPr>
            <a:endParaRPr lang="en-US" sz="2703" u="sng" spc="-1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703"/>
              </a:lnSpc>
            </a:pPr>
            <a:r>
              <a:rPr lang="en-US" sz="2703" spc="-1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Princípios: </a:t>
            </a:r>
          </a:p>
          <a:p>
            <a:pPr algn="l">
              <a:lnSpc>
                <a:spcPts val="2703"/>
              </a:lnSpc>
            </a:pPr>
            <a:endParaRPr lang="en-US" sz="2703" spc="-1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583672" lvl="1" indent="-291836" algn="l">
              <a:lnSpc>
                <a:spcPts val="2703"/>
              </a:lnSpc>
              <a:buFont typeface="Arial"/>
              <a:buChar char="•"/>
            </a:pPr>
            <a:r>
              <a:rPr lang="en-US" sz="2703" spc="-1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simplicidade </a:t>
            </a:r>
          </a:p>
          <a:p>
            <a:pPr marL="583672" lvl="1" indent="-291836" algn="l">
              <a:lnSpc>
                <a:spcPts val="2703"/>
              </a:lnSpc>
              <a:buFont typeface="Arial"/>
              <a:buChar char="•"/>
            </a:pPr>
            <a:r>
              <a:rPr lang="en-US" sz="2703" spc="-1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transparência</a:t>
            </a:r>
          </a:p>
          <a:p>
            <a:pPr marL="583672" lvl="1" indent="-291836" algn="l">
              <a:lnSpc>
                <a:spcPts val="2703"/>
              </a:lnSpc>
              <a:buFont typeface="Arial"/>
              <a:buChar char="•"/>
            </a:pPr>
            <a:r>
              <a:rPr lang="en-US" sz="2703" spc="-1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justiça tributária</a:t>
            </a:r>
          </a:p>
          <a:p>
            <a:pPr marL="583672" lvl="1" indent="-291836" algn="l">
              <a:lnSpc>
                <a:spcPts val="2703"/>
              </a:lnSpc>
              <a:buFont typeface="Arial"/>
              <a:buChar char="•"/>
            </a:pPr>
            <a:r>
              <a:rPr lang="en-US" sz="2703" spc="-1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cooperação </a:t>
            </a:r>
          </a:p>
          <a:p>
            <a:pPr marL="583672" lvl="1" indent="-291836" algn="l">
              <a:lnSpc>
                <a:spcPts val="2703"/>
              </a:lnSpc>
              <a:buFont typeface="Arial"/>
              <a:buChar char="•"/>
            </a:pPr>
            <a:r>
              <a:rPr lang="en-US" sz="2703" spc="-1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defesa do meio ambiente</a:t>
            </a:r>
          </a:p>
          <a:p>
            <a:pPr algn="l">
              <a:lnSpc>
                <a:spcPts val="4003"/>
              </a:lnSpc>
              <a:spcBef>
                <a:spcPct val="0"/>
              </a:spcBef>
            </a:pPr>
            <a:endParaRPr lang="en-US" sz="2703" spc="-1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  <a:spcBef>
                <a:spcPct val="0"/>
              </a:spcBef>
            </a:pPr>
            <a:endParaRPr lang="en-US" sz="2703" spc="-1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3494" y="2038800"/>
            <a:ext cx="11544294" cy="2332462"/>
            <a:chOff x="0" y="0"/>
            <a:chExt cx="11830367" cy="2390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30367" cy="2390262"/>
            </a:xfrm>
            <a:custGeom>
              <a:avLst/>
              <a:gdLst/>
              <a:ahLst/>
              <a:cxnLst/>
              <a:rect l="l" t="t" r="r" b="b"/>
              <a:pathLst>
                <a:path w="11830367" h="2390262">
                  <a:moveTo>
                    <a:pt x="11705907" y="2390262"/>
                  </a:moveTo>
                  <a:lnTo>
                    <a:pt x="124460" y="2390262"/>
                  </a:lnTo>
                  <a:cubicBezTo>
                    <a:pt x="55880" y="2390262"/>
                    <a:pt x="0" y="2334382"/>
                    <a:pt x="0" y="22658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705907" y="0"/>
                  </a:lnTo>
                  <a:cubicBezTo>
                    <a:pt x="11774488" y="0"/>
                    <a:pt x="11830367" y="55880"/>
                    <a:pt x="11830367" y="124460"/>
                  </a:cubicBezTo>
                  <a:lnTo>
                    <a:pt x="11830367" y="2265802"/>
                  </a:lnTo>
                  <a:cubicBezTo>
                    <a:pt x="11830367" y="2334382"/>
                    <a:pt x="11774488" y="2390262"/>
                    <a:pt x="11705907" y="2390262"/>
                  </a:cubicBezTo>
                  <a:close/>
                </a:path>
              </a:pathLst>
            </a:custGeom>
            <a:solidFill>
              <a:srgbClr val="103B1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35899" y="-105860"/>
            <a:ext cx="10863257" cy="292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b="1">
                <a:solidFill>
                  <a:srgbClr val="103B1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Conceito de </a:t>
            </a:r>
          </a:p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5600" b="1">
                <a:solidFill>
                  <a:srgbClr val="103B1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Transmissão “inter vivos”</a:t>
            </a: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endParaRPr lang="en-US" sz="5600" b="1">
              <a:solidFill>
                <a:srgbClr val="103B1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56209" y="5796999"/>
            <a:ext cx="2800208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110 CTN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44401" y="5968449"/>
            <a:ext cx="10733882" cy="92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2450" spc="-9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“A lei tributária </a:t>
            </a:r>
            <a:r>
              <a:rPr lang="en-US" sz="2450" spc="-98">
                <a:solidFill>
                  <a:srgbClr val="FA3A2F"/>
                </a:solidFill>
                <a:latin typeface="Open Sauce"/>
                <a:ea typeface="Open Sauce"/>
                <a:cs typeface="Open Sauce"/>
                <a:sym typeface="Open Sauce"/>
              </a:rPr>
              <a:t>não pode alterar a definição, o conteúdo e o alcance de institutos</a:t>
            </a:r>
            <a:r>
              <a:rPr lang="en-US" sz="2450" spc="-9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conceitos e formas de direito privado, utilizados, expressa ou implicitamente, </a:t>
            </a:r>
            <a:r>
              <a:rPr lang="en-US" sz="2450" spc="-98">
                <a:solidFill>
                  <a:srgbClr val="FA3A2F"/>
                </a:solidFill>
                <a:latin typeface="Open Sauce"/>
                <a:ea typeface="Open Sauce"/>
                <a:cs typeface="Open Sauce"/>
                <a:sym typeface="Open Sauce"/>
              </a:rPr>
              <a:t>pela Constituição Federal”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579344" y="4821869"/>
            <a:ext cx="11544294" cy="2332462"/>
            <a:chOff x="0" y="0"/>
            <a:chExt cx="11830367" cy="23902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830367" cy="2390262"/>
            </a:xfrm>
            <a:custGeom>
              <a:avLst/>
              <a:gdLst/>
              <a:ahLst/>
              <a:cxnLst/>
              <a:rect l="l" t="t" r="r" b="b"/>
              <a:pathLst>
                <a:path w="11830367" h="2390262">
                  <a:moveTo>
                    <a:pt x="11705907" y="2390262"/>
                  </a:moveTo>
                  <a:lnTo>
                    <a:pt x="124460" y="2390262"/>
                  </a:lnTo>
                  <a:cubicBezTo>
                    <a:pt x="55880" y="2390262"/>
                    <a:pt x="0" y="2334382"/>
                    <a:pt x="0" y="22658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705907" y="0"/>
                  </a:lnTo>
                  <a:cubicBezTo>
                    <a:pt x="11774488" y="0"/>
                    <a:pt x="11830367" y="55880"/>
                    <a:pt x="11830367" y="124460"/>
                  </a:cubicBezTo>
                  <a:lnTo>
                    <a:pt x="11830367" y="2265802"/>
                  </a:lnTo>
                  <a:cubicBezTo>
                    <a:pt x="11830367" y="2334382"/>
                    <a:pt x="11774488" y="2390262"/>
                    <a:pt x="11705907" y="2390262"/>
                  </a:cubicBezTo>
                  <a:close/>
                </a:path>
              </a:pathLst>
            </a:custGeom>
            <a:solidFill>
              <a:srgbClr val="103B1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30566" y="2841006"/>
            <a:ext cx="10130150" cy="138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3"/>
              </a:lnSpc>
              <a:spcBef>
                <a:spcPct val="0"/>
              </a:spcBef>
            </a:pPr>
            <a:r>
              <a:rPr lang="en-US" sz="2703" spc="-10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“II - </a:t>
            </a:r>
            <a:r>
              <a:rPr lang="en-US" sz="2703" spc="-108">
                <a:solidFill>
                  <a:srgbClr val="FA3A2F"/>
                </a:solidFill>
                <a:latin typeface="Open Sauce"/>
                <a:ea typeface="Open Sauce"/>
                <a:cs typeface="Open Sauce"/>
                <a:sym typeface="Open Sauce"/>
              </a:rPr>
              <a:t>transmissão "inter vivos", </a:t>
            </a:r>
            <a:r>
              <a:rPr lang="en-US" sz="2703" spc="-10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 qualquer título, por ato oneroso, de bens imóveis, por natureza ou acessão física, e de direitos reais sobre imóveis, exceto os de garantia, bem como cessão de direitos a sua aquisição;”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914975"/>
            <a:ext cx="3101288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156, II, CF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395641" y="7546906"/>
            <a:ext cx="11544294" cy="2332462"/>
            <a:chOff x="0" y="0"/>
            <a:chExt cx="11830367" cy="23902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830367" cy="2390262"/>
            </a:xfrm>
            <a:custGeom>
              <a:avLst/>
              <a:gdLst/>
              <a:ahLst/>
              <a:cxnLst/>
              <a:rect l="l" t="t" r="r" b="b"/>
              <a:pathLst>
                <a:path w="11830367" h="2390262">
                  <a:moveTo>
                    <a:pt x="11705907" y="2390262"/>
                  </a:moveTo>
                  <a:lnTo>
                    <a:pt x="124460" y="2390262"/>
                  </a:lnTo>
                  <a:cubicBezTo>
                    <a:pt x="55880" y="2390262"/>
                    <a:pt x="0" y="2334382"/>
                    <a:pt x="0" y="22658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705907" y="0"/>
                  </a:lnTo>
                  <a:cubicBezTo>
                    <a:pt x="11774488" y="0"/>
                    <a:pt x="11830367" y="55880"/>
                    <a:pt x="11830367" y="124460"/>
                  </a:cubicBezTo>
                  <a:lnTo>
                    <a:pt x="11830367" y="2265802"/>
                  </a:lnTo>
                  <a:cubicBezTo>
                    <a:pt x="11830367" y="2334382"/>
                    <a:pt x="11774488" y="2390262"/>
                    <a:pt x="11705907" y="2390262"/>
                  </a:cubicBezTo>
                  <a:close/>
                </a:path>
              </a:pathLst>
            </a:custGeom>
            <a:solidFill>
              <a:srgbClr val="103B1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859662" y="7585539"/>
            <a:ext cx="2716048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1245 CC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38909" y="8494553"/>
            <a:ext cx="10388317" cy="74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3"/>
              </a:lnSpc>
              <a:spcBef>
                <a:spcPct val="0"/>
              </a:spcBef>
            </a:pPr>
            <a:r>
              <a:rPr lang="en-US" sz="2903" spc="-116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“Transfere-se entre vivos a propriedade mediante o registro do título translativo no </a:t>
            </a:r>
            <a:r>
              <a:rPr lang="en-US" sz="2903" spc="-116">
                <a:solidFill>
                  <a:srgbClr val="FA3A2F"/>
                </a:solidFill>
                <a:latin typeface="Open Sauce"/>
                <a:ea typeface="Open Sauce"/>
                <a:cs typeface="Open Sauce"/>
                <a:sym typeface="Open Sauce"/>
              </a:rPr>
              <a:t>Registro de Imóveis.</a:t>
            </a:r>
            <a:r>
              <a:rPr lang="en-US" sz="2903" spc="-116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56209" y="4749613"/>
            <a:ext cx="2800208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110 CTN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84550" y="5752783"/>
            <a:ext cx="10733882" cy="92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2450" spc="-9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“A lei tributária </a:t>
            </a:r>
            <a:r>
              <a:rPr lang="en-US" sz="2450" spc="-98">
                <a:solidFill>
                  <a:srgbClr val="FA3A2F"/>
                </a:solidFill>
                <a:latin typeface="Open Sauce"/>
                <a:ea typeface="Open Sauce"/>
                <a:cs typeface="Open Sauce"/>
                <a:sym typeface="Open Sauce"/>
              </a:rPr>
              <a:t>não pode alterar a definição, o conteúdo e o alcance de institutos</a:t>
            </a:r>
            <a:r>
              <a:rPr lang="en-US" sz="2450" spc="-9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2450" spc="-98">
                <a:solidFill>
                  <a:srgbClr val="FA3A2F"/>
                </a:solidFill>
                <a:latin typeface="Open Sauce"/>
                <a:ea typeface="Open Sauce"/>
                <a:cs typeface="Open Sauce"/>
                <a:sym typeface="Open Sauce"/>
              </a:rPr>
              <a:t>conceitos e formas de direito privado</a:t>
            </a:r>
            <a:r>
              <a:rPr lang="en-US" sz="2450" spc="-9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utilizados, expressa ou implicitamente, </a:t>
            </a:r>
            <a:r>
              <a:rPr lang="en-US" sz="2450" spc="-98">
                <a:solidFill>
                  <a:srgbClr val="FA3A2F"/>
                </a:solidFill>
                <a:latin typeface="Open Sauce"/>
                <a:ea typeface="Open Sauce"/>
                <a:cs typeface="Open Sauce"/>
                <a:sym typeface="Open Sauce"/>
              </a:rPr>
              <a:t>pela Constituição Federal”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76190" y="2364345"/>
            <a:ext cx="6049682" cy="206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>
                <a:solidFill>
                  <a:srgbClr val="FA3A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Não seria uma </a:t>
            </a:r>
          </a:p>
          <a:p>
            <a:pPr algn="ctr">
              <a:lnSpc>
                <a:spcPts val="4200"/>
              </a:lnSpc>
            </a:pPr>
            <a:r>
              <a:rPr lang="en-US" sz="3500" b="1">
                <a:solidFill>
                  <a:srgbClr val="FA3A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oportunidade de consolidar </a:t>
            </a:r>
          </a:p>
          <a:p>
            <a:pPr marL="0" lvl="0" indent="0" algn="ctr">
              <a:lnSpc>
                <a:spcPts val="3720"/>
              </a:lnSpc>
              <a:spcBef>
                <a:spcPct val="0"/>
              </a:spcBef>
            </a:pPr>
            <a:r>
              <a:rPr lang="en-US" sz="3100" b="1">
                <a:solidFill>
                  <a:srgbClr val="FA3A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CTN?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13081" y="2684805"/>
            <a:ext cx="8681112" cy="6314880"/>
          </a:xfrm>
          <a:custGeom>
            <a:avLst/>
            <a:gdLst/>
            <a:ahLst/>
            <a:cxnLst/>
            <a:rect l="l" t="t" r="r" b="b"/>
            <a:pathLst>
              <a:path w="8681112" h="6314880">
                <a:moveTo>
                  <a:pt x="0" y="0"/>
                </a:moveTo>
                <a:lnTo>
                  <a:pt x="8681112" y="0"/>
                </a:lnTo>
                <a:lnTo>
                  <a:pt x="8681112" y="6314880"/>
                </a:lnTo>
                <a:lnTo>
                  <a:pt x="0" y="631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647974" y="0"/>
            <a:ext cx="15611326" cy="33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endParaRPr/>
          </a:p>
          <a:p>
            <a:pPr algn="ctr">
              <a:lnSpc>
                <a:spcPts val="6676"/>
              </a:lnSpc>
            </a:pPr>
            <a:r>
              <a:rPr lang="en-US" sz="5564" b="1" spc="-11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Emenda - 47</a:t>
            </a:r>
          </a:p>
          <a:p>
            <a:pPr algn="ctr">
              <a:lnSpc>
                <a:spcPts val="6676"/>
              </a:lnSpc>
            </a:pPr>
            <a:r>
              <a:rPr lang="en-US" sz="5564" b="1" spc="-11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Deixa expresso: No Registro de Imóveis</a:t>
            </a:r>
          </a:p>
          <a:p>
            <a:pPr marL="0" lvl="0" indent="0" algn="ctr">
              <a:lnSpc>
                <a:spcPts val="6676"/>
              </a:lnSpc>
            </a:pPr>
            <a:endParaRPr lang="en-US" sz="5564" b="1" spc="-111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3977683" y="1133662"/>
            <a:ext cx="9585696" cy="7413160"/>
          </a:xfrm>
          <a:custGeom>
            <a:avLst/>
            <a:gdLst/>
            <a:ahLst/>
            <a:cxnLst/>
            <a:rect l="l" t="t" r="r" b="b"/>
            <a:pathLst>
              <a:path w="9585696" h="7413160">
                <a:moveTo>
                  <a:pt x="0" y="0"/>
                </a:moveTo>
                <a:lnTo>
                  <a:pt x="9585697" y="0"/>
                </a:lnTo>
                <a:lnTo>
                  <a:pt x="9585697" y="7413159"/>
                </a:lnTo>
                <a:lnTo>
                  <a:pt x="0" y="7413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32284" y="2334750"/>
            <a:ext cx="3087088" cy="32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7"/>
              </a:lnSpc>
            </a:pPr>
            <a:r>
              <a:rPr lang="en-US" sz="3064" b="1" spc="-6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ITBI </a:t>
            </a:r>
          </a:p>
          <a:p>
            <a:pPr algn="ctr">
              <a:lnSpc>
                <a:spcPts val="3677"/>
              </a:lnSpc>
            </a:pPr>
            <a:r>
              <a:rPr lang="en-US" sz="3064" b="1" spc="-6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Livro III - PLP 108/24 - Art. 194</a:t>
            </a:r>
          </a:p>
          <a:p>
            <a:pPr marL="0" lvl="0" indent="0" algn="ctr">
              <a:lnSpc>
                <a:spcPts val="3677"/>
              </a:lnSpc>
            </a:pPr>
            <a:r>
              <a:rPr lang="en-US" sz="3064" b="1" spc="-6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Incluiu o art. 38-A do CTN - Estabelece regras para o valor venal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16230" y="2923763"/>
            <a:ext cx="4201934" cy="103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  <a:spcBef>
                <a:spcPct val="0"/>
              </a:spcBef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INFORMAÇÕES NOTARIAIS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27150" y="801642"/>
            <a:ext cx="4391014" cy="153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  <a:spcBef>
                <a:spcPct val="0"/>
              </a:spcBef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PREÇOS PRATICADOS DE MERCADO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83877" y="4613183"/>
            <a:ext cx="3466642" cy="53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  <a:spcBef>
                <a:spcPct val="0"/>
              </a:spcBef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LOCALIZAÇÃO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21690" y="5948976"/>
            <a:ext cx="4391014" cy="103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  <a:spcBef>
                <a:spcPct val="0"/>
              </a:spcBef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OUTROS PARÂMETROS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486494" y="3303423"/>
            <a:ext cx="11301259" cy="5184453"/>
          </a:xfrm>
          <a:custGeom>
            <a:avLst/>
            <a:gdLst/>
            <a:ahLst/>
            <a:cxnLst/>
            <a:rect l="l" t="t" r="r" b="b"/>
            <a:pathLst>
              <a:path w="11301259" h="5184453">
                <a:moveTo>
                  <a:pt x="0" y="0"/>
                </a:moveTo>
                <a:lnTo>
                  <a:pt x="11301259" y="0"/>
                </a:lnTo>
                <a:lnTo>
                  <a:pt x="11301259" y="5184452"/>
                </a:lnTo>
                <a:lnTo>
                  <a:pt x="0" y="518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418804" y="-349372"/>
            <a:ext cx="11477085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endParaRPr/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Valor Venal????</a:t>
            </a:r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Valor de Mercado x Valor da Declaração </a:t>
            </a:r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Discussão do Tema 1.113 STJ</a:t>
            </a:r>
          </a:p>
          <a:p>
            <a:pPr marL="0" lvl="0" indent="0" algn="ctr">
              <a:lnSpc>
                <a:spcPts val="6676"/>
              </a:lnSpc>
            </a:pPr>
            <a:endParaRPr lang="en-US" sz="4664" b="1" spc="-93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8782" y="3078144"/>
            <a:ext cx="5419722" cy="637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3"/>
              </a:lnSpc>
            </a:pPr>
            <a:r>
              <a:rPr lang="en-US" sz="3003" b="1" spc="-12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TEMA 1113 STJ</a:t>
            </a:r>
          </a:p>
          <a:p>
            <a:pPr algn="l">
              <a:lnSpc>
                <a:spcPts val="3003"/>
              </a:lnSpc>
            </a:pPr>
            <a:endParaRPr lang="en-US" sz="3003" b="1" spc="-12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648440" lvl="1" indent="-324220" algn="l">
              <a:lnSpc>
                <a:spcPts val="3003"/>
              </a:lnSpc>
              <a:buAutoNum type="arabicPeriod"/>
            </a:pPr>
            <a:r>
              <a:rPr lang="en-US" sz="3003" spc="-12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Valor do imóvel transmitido em condições normais de mercado sem considerar o valor do IPTU;</a:t>
            </a:r>
          </a:p>
          <a:p>
            <a:pPr marL="648440" lvl="1" indent="-324220" algn="l">
              <a:lnSpc>
                <a:spcPts val="3003"/>
              </a:lnSpc>
              <a:buAutoNum type="arabicPeriod"/>
            </a:pPr>
            <a:r>
              <a:rPr lang="en-US" sz="3003" spc="-12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Valor declarado pelo contribuinte que somente pode ser afastado com a regular instauração de processo administrativo; e</a:t>
            </a:r>
          </a:p>
          <a:p>
            <a:pPr marL="648440" lvl="1" indent="-324220" algn="l">
              <a:lnSpc>
                <a:spcPts val="3003"/>
              </a:lnSpc>
              <a:buAutoNum type="arabicPeriod"/>
            </a:pPr>
            <a:r>
              <a:rPr lang="en-US" sz="3003" spc="-12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Munícipio não pode arbitrar previamente com valor unilateral.</a:t>
            </a:r>
          </a:p>
          <a:p>
            <a:pPr algn="l">
              <a:lnSpc>
                <a:spcPts val="4003"/>
              </a:lnSpc>
              <a:spcBef>
                <a:spcPct val="0"/>
              </a:spcBef>
            </a:pPr>
            <a:endParaRPr lang="en-US" sz="3003" spc="-12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  <a:spcBef>
                <a:spcPct val="0"/>
              </a:spcBef>
            </a:pPr>
            <a:endParaRPr lang="en-US" sz="3003" spc="-12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763290" y="1554173"/>
            <a:ext cx="8483517" cy="6468682"/>
          </a:xfrm>
          <a:custGeom>
            <a:avLst/>
            <a:gdLst/>
            <a:ahLst/>
            <a:cxnLst/>
            <a:rect l="l" t="t" r="r" b="b"/>
            <a:pathLst>
              <a:path w="8483517" h="6468682">
                <a:moveTo>
                  <a:pt x="0" y="0"/>
                </a:moveTo>
                <a:lnTo>
                  <a:pt x="8483518" y="0"/>
                </a:lnTo>
                <a:lnTo>
                  <a:pt x="8483518" y="6468682"/>
                </a:lnTo>
                <a:lnTo>
                  <a:pt x="0" y="6468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10478" y="-193545"/>
            <a:ext cx="5188382" cy="592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endParaRPr/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Distrito Federal</a:t>
            </a:r>
          </a:p>
          <a:p>
            <a:pPr algn="ctr">
              <a:lnSpc>
                <a:spcPts val="5597"/>
              </a:lnSpc>
            </a:pPr>
            <a:r>
              <a:rPr lang="en-US" sz="4664" b="1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Aprovou que é o valor declarado pelo contribuinte para evitar a discussão e o contencioso</a:t>
            </a:r>
          </a:p>
          <a:p>
            <a:pPr marL="0" lvl="0" indent="0" algn="ctr">
              <a:lnSpc>
                <a:spcPts val="6676"/>
              </a:lnSpc>
            </a:pPr>
            <a:endParaRPr lang="en-US" sz="4664" b="1" spc="-93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  <p:sp>
        <p:nvSpPr>
          <p:cNvPr id="5" name="AutoShape 5"/>
          <p:cNvSpPr/>
          <p:nvPr/>
        </p:nvSpPr>
        <p:spPr>
          <a:xfrm flipH="1">
            <a:off x="14777537" y="5352022"/>
            <a:ext cx="2047936" cy="1766272"/>
          </a:xfrm>
          <a:prstGeom prst="line">
            <a:avLst/>
          </a:prstGeom>
          <a:ln w="38100" cap="flat">
            <a:solidFill>
              <a:srgbClr val="FA3A2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815195" y="6625922"/>
            <a:ext cx="5574741" cy="168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3"/>
              </a:lnSpc>
              <a:spcBef>
                <a:spcPct val="0"/>
              </a:spcBef>
            </a:pPr>
            <a:r>
              <a:rPr lang="en-US" sz="3283" spc="-13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5.569 municípios, além do Distrito Federal e de Fernando de Noronha (Distrito Estadual).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Personalizar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Open Sans Bold</vt:lpstr>
      <vt:lpstr>Open Sauce Bold</vt:lpstr>
      <vt:lpstr>Inter</vt:lpstr>
      <vt:lpstr>Antonio Bold</vt:lpstr>
      <vt:lpstr>Open Sauce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Apresentação Senado - PL 68</dc:title>
  <dc:creator>Fernanda Foizer</dc:creator>
  <cp:lastModifiedBy>Fernanda Foizer Silva</cp:lastModifiedBy>
  <cp:revision>1</cp:revision>
  <dcterms:created xsi:type="dcterms:W3CDTF">2006-08-16T00:00:00Z</dcterms:created>
  <dcterms:modified xsi:type="dcterms:W3CDTF">2025-05-28T19:13:22Z</dcterms:modified>
  <dc:identifier>DAGoknyn-lo</dc:identifier>
</cp:coreProperties>
</file>