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docx" ContentType="application/vnd.openxmlformats-officedocument.wordprocessingml.document"/>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343" r:id="rId3"/>
    <p:sldId id="258" r:id="rId4"/>
    <p:sldId id="326" r:id="rId5"/>
    <p:sldId id="327" r:id="rId6"/>
    <p:sldId id="328" r:id="rId7"/>
    <p:sldId id="330" r:id="rId8"/>
    <p:sldId id="331" r:id="rId9"/>
    <p:sldId id="339" r:id="rId10"/>
    <p:sldId id="334" r:id="rId11"/>
    <p:sldId id="340" r:id="rId12"/>
    <p:sldId id="341" r:id="rId13"/>
    <p:sldId id="344" r:id="rId14"/>
    <p:sldId id="337" r:id="rId15"/>
    <p:sldId id="342" r:id="rId16"/>
    <p:sldId id="345" r:id="rId17"/>
    <p:sldId id="319" r:id="rId18"/>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9A07"/>
    <a:srgbClr val="E4920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165" autoAdjust="0"/>
  </p:normalViewPr>
  <p:slideViewPr>
    <p:cSldViewPr showGuides="1">
      <p:cViewPr>
        <p:scale>
          <a:sx n="90" d="100"/>
          <a:sy n="90" d="100"/>
        </p:scale>
        <p:origin x="-1002"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0E9CB8-D6ED-7A48-B019-4B186084DD9C}" type="datetimeFigureOut">
              <a:rPr lang="en-US" smtClean="0"/>
              <a:pPr/>
              <a:t>8/14/2013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3076FF6-EFE9-824D-8F7D-0ED2A1024351}" type="slidenum">
              <a:rPr lang="en-US" smtClean="0"/>
              <a:pPr/>
              <a:t>‹nº›</a:t>
            </a:fld>
            <a:endParaRPr lang="en-US"/>
          </a:p>
        </p:txBody>
      </p:sp>
    </p:spTree>
    <p:extLst>
      <p:ext uri="{BB962C8B-B14F-4D97-AF65-F5344CB8AC3E}">
        <p14:creationId xmlns:p14="http://schemas.microsoft.com/office/powerpoint/2010/main" xmlns="" val="356080454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t>Registram</a:t>
            </a:r>
            <a:r>
              <a:rPr lang="en-US" sz="1200" dirty="0" smtClean="0"/>
              <a:t>-se </a:t>
            </a:r>
            <a:r>
              <a:rPr lang="en-US" sz="1200" dirty="0" err="1" smtClean="0"/>
              <a:t>casos</a:t>
            </a:r>
            <a:r>
              <a:rPr lang="en-US" sz="1200" dirty="0" smtClean="0"/>
              <a:t> </a:t>
            </a:r>
            <a:r>
              <a:rPr lang="en-US" sz="1200" dirty="0" err="1" smtClean="0"/>
              <a:t>em</a:t>
            </a:r>
            <a:r>
              <a:rPr lang="en-US" sz="1200" dirty="0" smtClean="0"/>
              <a:t> </a:t>
            </a:r>
            <a:r>
              <a:rPr lang="en-US" sz="1200" dirty="0" err="1" smtClean="0"/>
              <a:t>que</a:t>
            </a:r>
            <a:r>
              <a:rPr lang="en-US" sz="1200" dirty="0" smtClean="0"/>
              <a:t> </a:t>
            </a:r>
            <a:r>
              <a:rPr lang="en-US" sz="1200" dirty="0" err="1" smtClean="0"/>
              <a:t>são</a:t>
            </a:r>
            <a:r>
              <a:rPr lang="en-US" sz="1200" dirty="0" smtClean="0"/>
              <a:t> </a:t>
            </a:r>
            <a:r>
              <a:rPr lang="en-US" sz="1200" dirty="0" err="1" smtClean="0"/>
              <a:t>esco</a:t>
            </a:r>
            <a:r>
              <a:rPr lang="en-US" sz="1200" dirty="0" smtClean="0"/>
              <a:t>- </a:t>
            </a:r>
            <a:r>
              <a:rPr lang="en-US" sz="1200" dirty="0" err="1" smtClean="0"/>
              <a:t>lhidos</a:t>
            </a:r>
            <a:r>
              <a:rPr lang="en-US" sz="1200" dirty="0" smtClean="0"/>
              <a:t> </a:t>
            </a:r>
            <a:r>
              <a:rPr lang="en-US" sz="1200" dirty="0" err="1" smtClean="0"/>
              <a:t>aqueles</a:t>
            </a:r>
            <a:r>
              <a:rPr lang="en-US" sz="1200" dirty="0" smtClean="0"/>
              <a:t> </a:t>
            </a:r>
            <a:r>
              <a:rPr lang="en-US" sz="1200" dirty="0" err="1" smtClean="0"/>
              <a:t>considerados</a:t>
            </a:r>
            <a:r>
              <a:rPr lang="en-US" sz="1200" dirty="0" smtClean="0"/>
              <a:t> </a:t>
            </a:r>
            <a:r>
              <a:rPr lang="en-US" sz="1200" dirty="0" err="1" smtClean="0"/>
              <a:t>mais</a:t>
            </a:r>
            <a:r>
              <a:rPr lang="en-US" sz="1200" dirty="0" smtClean="0"/>
              <a:t> “</a:t>
            </a:r>
            <a:r>
              <a:rPr lang="en-US" sz="1200" dirty="0" err="1" smtClean="0"/>
              <a:t>camaradas</a:t>
            </a:r>
            <a:r>
              <a:rPr lang="en-US" sz="1200" dirty="0" smtClean="0"/>
              <a:t>”, </a:t>
            </a:r>
            <a:r>
              <a:rPr lang="en-US" sz="1200" dirty="0" err="1" smtClean="0"/>
              <a:t>mais</a:t>
            </a:r>
            <a:r>
              <a:rPr lang="en-US" sz="1200" dirty="0" smtClean="0"/>
              <a:t> </a:t>
            </a:r>
            <a:r>
              <a:rPr lang="en-US" sz="1200" dirty="0" err="1" smtClean="0"/>
              <a:t>cordatos</a:t>
            </a:r>
            <a:r>
              <a:rPr lang="en-US" sz="1200" dirty="0" smtClean="0"/>
              <a:t> e </a:t>
            </a:r>
            <a:r>
              <a:rPr lang="en-US" sz="1200" dirty="0" err="1" smtClean="0"/>
              <a:t>menos</a:t>
            </a:r>
            <a:r>
              <a:rPr lang="en-US" sz="1200" dirty="0" smtClean="0"/>
              <a:t> </a:t>
            </a:r>
            <a:r>
              <a:rPr lang="en-US" sz="1200" dirty="0" err="1" smtClean="0"/>
              <a:t>exigentes</a:t>
            </a:r>
            <a:r>
              <a:rPr lang="en-US" sz="1200" dirty="0" smtClean="0"/>
              <a:t>, de </a:t>
            </a:r>
            <a:r>
              <a:rPr lang="en-US" sz="1200" dirty="0" err="1" smtClean="0"/>
              <a:t>modo</a:t>
            </a:r>
            <a:r>
              <a:rPr lang="en-US" sz="1200" dirty="0" smtClean="0"/>
              <a:t> a </a:t>
            </a:r>
            <a:r>
              <a:rPr lang="en-US" sz="1200" dirty="0" err="1" smtClean="0"/>
              <a:t>garantir</a:t>
            </a:r>
            <a:r>
              <a:rPr lang="en-US" sz="1200" dirty="0" smtClean="0"/>
              <a:t> a </a:t>
            </a:r>
            <a:r>
              <a:rPr lang="en-US" sz="1200" dirty="0" err="1" smtClean="0"/>
              <a:t>continuidade</a:t>
            </a:r>
            <a:r>
              <a:rPr lang="en-US" sz="1200" dirty="0" smtClean="0"/>
              <a:t> do </a:t>
            </a:r>
            <a:r>
              <a:rPr lang="en-US" sz="1200" i="1" dirty="0" err="1" smtClean="0"/>
              <a:t>statu</a:t>
            </a:r>
            <a:r>
              <a:rPr lang="en-US" sz="1200" i="1" dirty="0" smtClean="0"/>
              <a:t> quo </a:t>
            </a:r>
            <a:r>
              <a:rPr lang="en-US" sz="1200" dirty="0" smtClean="0"/>
              <a:t>e </a:t>
            </a:r>
            <a:r>
              <a:rPr lang="en-US" sz="1200" dirty="0" err="1" smtClean="0"/>
              <a:t>menos</a:t>
            </a:r>
            <a:r>
              <a:rPr lang="en-US" sz="1200" dirty="0" smtClean="0"/>
              <a:t> </a:t>
            </a:r>
            <a:r>
              <a:rPr lang="en-US" sz="1200" dirty="0" err="1" smtClean="0"/>
              <a:t>exigência</a:t>
            </a:r>
            <a:r>
              <a:rPr lang="en-US" sz="1200" dirty="0" smtClean="0"/>
              <a:t> de </a:t>
            </a:r>
            <a:r>
              <a:rPr lang="en-US" sz="1200" dirty="0" err="1" smtClean="0"/>
              <a:t>esforço</a:t>
            </a:r>
            <a:r>
              <a:rPr lang="en-US" sz="1200" dirty="0" smtClean="0"/>
              <a:t>; </a:t>
            </a:r>
            <a:r>
              <a:rPr lang="en-US" sz="1200" dirty="0" err="1" smtClean="0"/>
              <a:t>por</a:t>
            </a:r>
            <a:r>
              <a:rPr lang="en-US" sz="1200" dirty="0" smtClean="0"/>
              <a:t> outro </a:t>
            </a:r>
            <a:r>
              <a:rPr lang="en-US" sz="1200" dirty="0" err="1" smtClean="0"/>
              <a:t>lado</a:t>
            </a:r>
            <a:r>
              <a:rPr lang="en-US" sz="1200" dirty="0" smtClean="0"/>
              <a:t>, </a:t>
            </a:r>
            <a:r>
              <a:rPr lang="en-US" sz="1200" dirty="0" err="1" smtClean="0"/>
              <a:t>diretores</a:t>
            </a:r>
            <a:r>
              <a:rPr lang="en-US" sz="1200" dirty="0" smtClean="0"/>
              <a:t> </a:t>
            </a:r>
            <a:r>
              <a:rPr lang="en-US" sz="1200" dirty="0" err="1" smtClean="0"/>
              <a:t>eleitos</a:t>
            </a:r>
            <a:r>
              <a:rPr lang="en-US" sz="1200" dirty="0" smtClean="0"/>
              <a:t> </a:t>
            </a:r>
            <a:r>
              <a:rPr lang="en-US" sz="1200" dirty="0" err="1" smtClean="0"/>
              <a:t>pelos</a:t>
            </a:r>
            <a:r>
              <a:rPr lang="en-US" sz="1200" dirty="0" smtClean="0"/>
              <a:t> </a:t>
            </a:r>
            <a:r>
              <a:rPr lang="en-US" sz="1200" dirty="0" err="1" smtClean="0"/>
              <a:t>seus</a:t>
            </a:r>
            <a:r>
              <a:rPr lang="en-US" sz="1200" dirty="0" smtClean="0"/>
              <a:t> pares, </a:t>
            </a:r>
            <a:r>
              <a:rPr lang="en-US" sz="1200" dirty="0" err="1" smtClean="0"/>
              <a:t>não</a:t>
            </a:r>
            <a:r>
              <a:rPr lang="en-US" sz="1200" dirty="0" smtClean="0"/>
              <a:t> se </a:t>
            </a:r>
            <a:r>
              <a:rPr lang="en-US" sz="1200" dirty="0" err="1" smtClean="0"/>
              <a:t>sentem</a:t>
            </a:r>
            <a:r>
              <a:rPr lang="en-US" sz="1200" dirty="0" smtClean="0"/>
              <a:t> à </a:t>
            </a:r>
            <a:r>
              <a:rPr lang="en-US" sz="1200" dirty="0" err="1" smtClean="0"/>
              <a:t>vontade</a:t>
            </a:r>
            <a:r>
              <a:rPr lang="en-US" sz="1200" dirty="0" smtClean="0"/>
              <a:t> </a:t>
            </a:r>
            <a:r>
              <a:rPr lang="en-US" sz="1200" dirty="0" err="1" smtClean="0"/>
              <a:t>para</a:t>
            </a:r>
            <a:r>
              <a:rPr lang="en-US" sz="1200" dirty="0" smtClean="0"/>
              <a:t> </a:t>
            </a:r>
            <a:r>
              <a:rPr lang="en-US" sz="1200" dirty="0" err="1" smtClean="0"/>
              <a:t>exigir</a:t>
            </a:r>
            <a:r>
              <a:rPr lang="en-US" sz="1200" dirty="0" smtClean="0"/>
              <a:t> deles a </a:t>
            </a:r>
            <a:r>
              <a:rPr lang="en-US" sz="1200" dirty="0" err="1" smtClean="0"/>
              <a:t>atuação</a:t>
            </a:r>
            <a:r>
              <a:rPr lang="en-US" sz="1200" dirty="0" smtClean="0"/>
              <a:t> </a:t>
            </a:r>
            <a:r>
              <a:rPr lang="en-US" sz="1200" dirty="0" err="1" smtClean="0"/>
              <a:t>segundo</a:t>
            </a:r>
            <a:r>
              <a:rPr lang="en-US" sz="1200" dirty="0" smtClean="0"/>
              <a:t> as </a:t>
            </a:r>
            <a:r>
              <a:rPr lang="en-US" sz="1200" dirty="0" err="1" smtClean="0"/>
              <a:t>demandas</a:t>
            </a:r>
            <a:r>
              <a:rPr lang="en-US" sz="1200" dirty="0" smtClean="0"/>
              <a:t> de </a:t>
            </a:r>
            <a:r>
              <a:rPr lang="en-US" sz="1200" dirty="0" err="1" smtClean="0"/>
              <a:t>exercício</a:t>
            </a:r>
            <a:r>
              <a:rPr lang="en-US" sz="1200" dirty="0" smtClean="0"/>
              <a:t> </a:t>
            </a:r>
            <a:r>
              <a:rPr lang="en-US" sz="1200" dirty="0" err="1" smtClean="0"/>
              <a:t>competente</a:t>
            </a:r>
            <a:r>
              <a:rPr lang="en-US" sz="1200" dirty="0" smtClean="0"/>
              <a:t>, </a:t>
            </a:r>
            <a:r>
              <a:rPr lang="en-US" sz="1200" dirty="0" err="1" smtClean="0"/>
              <a:t>correto</a:t>
            </a:r>
            <a:r>
              <a:rPr lang="en-US" sz="1200" dirty="0" smtClean="0"/>
              <a:t> e </a:t>
            </a:r>
            <a:r>
              <a:rPr lang="en-US" sz="1200" dirty="0" err="1" smtClean="0"/>
              <a:t>orientado</a:t>
            </a:r>
            <a:r>
              <a:rPr lang="en-US" sz="1200" dirty="0" smtClean="0"/>
              <a:t> </a:t>
            </a:r>
            <a:r>
              <a:rPr lang="en-US" sz="1200" dirty="0" err="1" smtClean="0"/>
              <a:t>pelo</a:t>
            </a:r>
            <a:r>
              <a:rPr lang="en-US" sz="1200" dirty="0" smtClean="0"/>
              <a:t> </a:t>
            </a:r>
            <a:r>
              <a:rPr lang="en-US" sz="1200" dirty="0" err="1" smtClean="0"/>
              <a:t>atendimento</a:t>
            </a:r>
            <a:r>
              <a:rPr lang="en-US" sz="1200" dirty="0" smtClean="0"/>
              <a:t> </a:t>
            </a:r>
            <a:r>
              <a:rPr lang="en-US" sz="1200" dirty="0" err="1" smtClean="0"/>
              <a:t>aos</a:t>
            </a:r>
            <a:r>
              <a:rPr lang="en-US" sz="1200" dirty="0" smtClean="0"/>
              <a:t> </a:t>
            </a:r>
            <a:r>
              <a:rPr lang="en-US" sz="1200" dirty="0" err="1" smtClean="0"/>
              <a:t>interesses</a:t>
            </a:r>
            <a:r>
              <a:rPr lang="en-US" sz="1200" dirty="0" smtClean="0"/>
              <a:t> de </a:t>
            </a:r>
            <a:r>
              <a:rPr lang="en-US" sz="1200" dirty="0" err="1" smtClean="0"/>
              <a:t>formação</a:t>
            </a:r>
            <a:r>
              <a:rPr lang="en-US" sz="1200" dirty="0" smtClean="0"/>
              <a:t> e </a:t>
            </a:r>
            <a:r>
              <a:rPr lang="en-US" sz="1200" dirty="0" err="1" smtClean="0"/>
              <a:t>aprendizagem</a:t>
            </a:r>
            <a:r>
              <a:rPr lang="en-US" sz="1200" dirty="0" smtClean="0"/>
              <a:t> dos </a:t>
            </a:r>
            <a:r>
              <a:rPr lang="en-US" sz="1200" dirty="0" err="1" smtClean="0"/>
              <a:t>alunos</a:t>
            </a:r>
            <a:r>
              <a:rPr lang="en-US" sz="1200" dirty="0" smtClean="0"/>
              <a:t>. </a:t>
            </a:r>
          </a:p>
          <a:p>
            <a:endParaRPr lang="en-US" dirty="0"/>
          </a:p>
        </p:txBody>
      </p:sp>
      <p:sp>
        <p:nvSpPr>
          <p:cNvPr id="4" name="Slide Number Placeholder 3"/>
          <p:cNvSpPr>
            <a:spLocks noGrp="1"/>
          </p:cNvSpPr>
          <p:nvPr>
            <p:ph type="sldNum" sz="quarter" idx="10"/>
          </p:nvPr>
        </p:nvSpPr>
        <p:spPr/>
        <p:txBody>
          <a:bodyPr/>
          <a:lstStyle/>
          <a:p>
            <a:fld id="{33076FF6-EFE9-824D-8F7D-0ED2A1024351}" type="slidenum">
              <a:rPr lang="en-US" smtClean="0"/>
              <a:pPr/>
              <a:t>6</a:t>
            </a:fld>
            <a:endParaRPr lang="en-US"/>
          </a:p>
        </p:txBody>
      </p:sp>
    </p:spTree>
    <p:extLst>
      <p:ext uri="{BB962C8B-B14F-4D97-AF65-F5344CB8AC3E}">
        <p14:creationId xmlns:p14="http://schemas.microsoft.com/office/powerpoint/2010/main" xmlns="" val="7023162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err="1" smtClean="0"/>
              <a:t>Esses</a:t>
            </a:r>
            <a:r>
              <a:rPr lang="en-US" sz="1200" dirty="0" smtClean="0"/>
              <a:t> </a:t>
            </a:r>
            <a:r>
              <a:rPr lang="en-US" sz="1200" dirty="0" err="1" smtClean="0"/>
              <a:t>exames</a:t>
            </a:r>
            <a:r>
              <a:rPr lang="en-US" sz="1200" dirty="0" smtClean="0"/>
              <a:t> </a:t>
            </a:r>
            <a:r>
              <a:rPr lang="en-US" sz="1200" dirty="0" err="1" smtClean="0"/>
              <a:t>buscam</a:t>
            </a:r>
            <a:r>
              <a:rPr lang="en-US" sz="1200" dirty="0" smtClean="0"/>
              <a:t> </a:t>
            </a:r>
            <a:r>
              <a:rPr lang="en-US" sz="1200" dirty="0" err="1" smtClean="0"/>
              <a:t>identificar</a:t>
            </a:r>
            <a:r>
              <a:rPr lang="en-US" sz="1200" dirty="0" smtClean="0"/>
              <a:t> </a:t>
            </a:r>
            <a:r>
              <a:rPr lang="en-US" sz="1200" dirty="0" err="1" smtClean="0"/>
              <a:t>em</a:t>
            </a:r>
            <a:r>
              <a:rPr lang="en-US" sz="1200" dirty="0" smtClean="0"/>
              <a:t> </a:t>
            </a:r>
            <a:r>
              <a:rPr lang="en-US" sz="1200" dirty="0" err="1" smtClean="0"/>
              <a:t>que</a:t>
            </a:r>
            <a:r>
              <a:rPr lang="en-US" sz="1200" dirty="0" smtClean="0"/>
              <a:t> </a:t>
            </a:r>
            <a:r>
              <a:rPr lang="en-US" sz="1200" dirty="0" err="1" smtClean="0"/>
              <a:t>medida</a:t>
            </a:r>
            <a:r>
              <a:rPr lang="en-US" sz="1200" dirty="0" smtClean="0"/>
              <a:t> </a:t>
            </a:r>
            <a:r>
              <a:rPr lang="en-US" sz="1200" dirty="0" err="1" smtClean="0"/>
              <a:t>os</a:t>
            </a:r>
            <a:r>
              <a:rPr lang="en-US" sz="1200" dirty="0" smtClean="0"/>
              <a:t> </a:t>
            </a:r>
            <a:r>
              <a:rPr lang="en-US" sz="1200" dirty="0" err="1" smtClean="0"/>
              <a:t>diretores</a:t>
            </a:r>
            <a:r>
              <a:rPr lang="en-US" sz="1200" dirty="0" smtClean="0"/>
              <a:t> </a:t>
            </a:r>
            <a:r>
              <a:rPr lang="en-US" sz="1200" dirty="0" err="1" smtClean="0"/>
              <a:t>conhecem</a:t>
            </a:r>
            <a:r>
              <a:rPr lang="en-US" sz="1200" dirty="0" smtClean="0"/>
              <a:t> </a:t>
            </a:r>
            <a:r>
              <a:rPr lang="en-US" sz="1200" dirty="0" err="1" smtClean="0"/>
              <a:t>os</a:t>
            </a:r>
            <a:r>
              <a:rPr lang="en-US" sz="1200" dirty="0" smtClean="0"/>
              <a:t> </a:t>
            </a:r>
            <a:r>
              <a:rPr lang="en-US" sz="1200" dirty="0" err="1" smtClean="0"/>
              <a:t>desdobramentos</a:t>
            </a:r>
            <a:r>
              <a:rPr lang="en-US" sz="1200" dirty="0" smtClean="0"/>
              <a:t> dos </a:t>
            </a:r>
            <a:r>
              <a:rPr lang="en-US" sz="1200" dirty="0" err="1" smtClean="0"/>
              <a:t>desafios</a:t>
            </a:r>
            <a:r>
              <a:rPr lang="en-US" sz="1200" dirty="0" smtClean="0"/>
              <a:t> das </a:t>
            </a:r>
            <a:r>
              <a:rPr lang="en-US" sz="1200" dirty="0" err="1" smtClean="0"/>
              <a:t>funções</a:t>
            </a:r>
            <a:r>
              <a:rPr lang="en-US" sz="1200" dirty="0" smtClean="0"/>
              <a:t> e </a:t>
            </a:r>
            <a:r>
              <a:rPr lang="en-US" sz="1200" dirty="0" err="1" smtClean="0"/>
              <a:t>responsabilidades</a:t>
            </a:r>
            <a:r>
              <a:rPr lang="en-US" sz="1200" dirty="0" smtClean="0"/>
              <a:t> </a:t>
            </a:r>
            <a:r>
              <a:rPr lang="en-US" sz="1200" dirty="0" err="1" smtClean="0"/>
              <a:t>que</a:t>
            </a:r>
            <a:r>
              <a:rPr lang="en-US" sz="1200" dirty="0" smtClean="0"/>
              <a:t> se </a:t>
            </a:r>
            <a:r>
              <a:rPr lang="en-US" sz="1200" dirty="0" err="1" smtClean="0"/>
              <a:t>propõem</a:t>
            </a:r>
            <a:r>
              <a:rPr lang="en-US" sz="1200" dirty="0" smtClean="0"/>
              <a:t> a </a:t>
            </a:r>
            <a:r>
              <a:rPr lang="en-US" sz="1200" dirty="0" err="1" smtClean="0"/>
              <a:t>assumir</a:t>
            </a:r>
            <a:r>
              <a:rPr lang="en-US" sz="1200" dirty="0" smtClean="0"/>
              <a:t> e </a:t>
            </a:r>
            <a:r>
              <a:rPr lang="en-US" sz="1200" dirty="0" err="1" smtClean="0"/>
              <a:t>em</a:t>
            </a:r>
            <a:r>
              <a:rPr lang="en-US" sz="1200" dirty="0" smtClean="0"/>
              <a:t> </a:t>
            </a:r>
            <a:r>
              <a:rPr lang="en-US" sz="1200" dirty="0" err="1" smtClean="0"/>
              <a:t>que</a:t>
            </a:r>
            <a:r>
              <a:rPr lang="en-US" sz="1200" dirty="0" smtClean="0"/>
              <a:t> </a:t>
            </a:r>
            <a:r>
              <a:rPr lang="en-US" sz="1200" dirty="0" err="1" smtClean="0"/>
              <a:t>medida</a:t>
            </a:r>
            <a:r>
              <a:rPr lang="en-US" sz="1200" dirty="0" smtClean="0"/>
              <a:t> </a:t>
            </a:r>
            <a:r>
              <a:rPr lang="en-US" sz="1200" dirty="0" err="1" smtClean="0"/>
              <a:t>detêm</a:t>
            </a:r>
            <a:r>
              <a:rPr lang="en-US" sz="1200" dirty="0" smtClean="0"/>
              <a:t> </a:t>
            </a:r>
            <a:r>
              <a:rPr lang="en-US" sz="1200" dirty="0" err="1" smtClean="0"/>
              <a:t>conhecimentos</a:t>
            </a:r>
            <a:r>
              <a:rPr lang="en-US" sz="1200" dirty="0" smtClean="0"/>
              <a:t> </a:t>
            </a:r>
            <a:r>
              <a:rPr lang="en-US" sz="1200" dirty="0" err="1" smtClean="0"/>
              <a:t>básicos</a:t>
            </a:r>
            <a:r>
              <a:rPr lang="en-US" sz="1200" dirty="0" smtClean="0"/>
              <a:t> </a:t>
            </a:r>
            <a:r>
              <a:rPr lang="en-US" sz="1200" dirty="0" err="1" smtClean="0"/>
              <a:t>que</a:t>
            </a:r>
            <a:r>
              <a:rPr lang="en-US" sz="1200" dirty="0" smtClean="0"/>
              <a:t> </a:t>
            </a:r>
            <a:r>
              <a:rPr lang="en-US" sz="1200" dirty="0" err="1" smtClean="0"/>
              <a:t>lhes</a:t>
            </a:r>
            <a:r>
              <a:rPr lang="en-US" sz="1200" dirty="0" smtClean="0"/>
              <a:t> </a:t>
            </a:r>
            <a:r>
              <a:rPr lang="en-US" sz="1200" dirty="0" err="1" smtClean="0"/>
              <a:t>permitam</a:t>
            </a:r>
            <a:r>
              <a:rPr lang="en-US" sz="1200" dirty="0" smtClean="0"/>
              <a:t> fazê-lo de forma </a:t>
            </a:r>
            <a:r>
              <a:rPr lang="en-US" sz="1200" dirty="0" err="1" smtClean="0"/>
              <a:t>competente</a:t>
            </a:r>
            <a:r>
              <a:rPr lang="en-US" sz="1200" dirty="0" smtClean="0"/>
              <a:t>. </a:t>
            </a:r>
          </a:p>
          <a:p>
            <a:endParaRPr lang="en-US" sz="1200" dirty="0" smtClean="0"/>
          </a:p>
          <a:p>
            <a:endParaRPr lang="en-US" dirty="0"/>
          </a:p>
        </p:txBody>
      </p:sp>
      <p:sp>
        <p:nvSpPr>
          <p:cNvPr id="4" name="Slide Number Placeholder 3"/>
          <p:cNvSpPr>
            <a:spLocks noGrp="1"/>
          </p:cNvSpPr>
          <p:nvPr>
            <p:ph type="sldNum" sz="quarter" idx="10"/>
          </p:nvPr>
        </p:nvSpPr>
        <p:spPr/>
        <p:txBody>
          <a:bodyPr/>
          <a:lstStyle/>
          <a:p>
            <a:fld id="{33076FF6-EFE9-824D-8F7D-0ED2A1024351}" type="slidenum">
              <a:rPr lang="en-US" smtClean="0"/>
              <a:pPr/>
              <a:t>7</a:t>
            </a:fld>
            <a:endParaRPr lang="en-US"/>
          </a:p>
        </p:txBody>
      </p:sp>
    </p:spTree>
    <p:extLst>
      <p:ext uri="{BB962C8B-B14F-4D97-AF65-F5344CB8AC3E}">
        <p14:creationId xmlns:p14="http://schemas.microsoft.com/office/powerpoint/2010/main" xmlns="" val="33685918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BR" sz="1200" b="1" dirty="0" smtClean="0"/>
              <a:t>Objetivo do trabalho</a:t>
            </a:r>
            <a:r>
              <a:rPr lang="pt-BR" sz="1200" dirty="0" smtClean="0"/>
              <a:t>: avaliar o impacto de um programa piloto que introduz ferramentas de gestão escolar em escolas públicas estaduais de São Paulo sobre os resultados educacionais, medidos pela proficiência dos alunos da 8ª série do ensino fundamental.</a:t>
            </a:r>
          </a:p>
          <a:p>
            <a:pPr marL="0" marR="0" indent="0" algn="l" defTabSz="457200" rtl="0" eaLnBrk="1" fontAlgn="auto" latinLnBrk="0" hangingPunct="1">
              <a:lnSpc>
                <a:spcPct val="100000"/>
              </a:lnSpc>
              <a:spcBef>
                <a:spcPts val="0"/>
              </a:spcBef>
              <a:spcAft>
                <a:spcPts val="0"/>
              </a:spcAft>
              <a:buClrTx/>
              <a:buSzTx/>
              <a:buFontTx/>
              <a:buNone/>
              <a:tabLst/>
              <a:defRPr/>
            </a:pPr>
            <a:r>
              <a:rPr lang="pt-BR" sz="1200" dirty="0" smtClean="0"/>
              <a:t>“O programa implantado em 2008 inclui capacitação administrativa aos gestores das escolas; elaboração de diagnóstico, acompanhamento e metas para indicadores relacionados ao aprendizado (por exemplo, cumprimento do currículo escolar e absenteísmo de professores e alunos) e elaboração de planos de ação específicos para solucionar problemas e atingir metas de curto prazo.”</a:t>
            </a:r>
          </a:p>
          <a:p>
            <a:endParaRPr lang="pt-BR" sz="1200" dirty="0" smtClean="0"/>
          </a:p>
          <a:p>
            <a:r>
              <a:rPr lang="pt-BR" sz="1200" dirty="0" smtClean="0"/>
              <a:t> </a:t>
            </a:r>
          </a:p>
          <a:p>
            <a:r>
              <a:rPr lang="pt-BR" sz="1200" dirty="0" smtClean="0"/>
              <a:t>Escolas com baixo desempenho no IDESP 2007 foram selecionadas para participar do programa de piloto de </a:t>
            </a:r>
            <a:endParaRPr lang="en-US" dirty="0"/>
          </a:p>
        </p:txBody>
      </p:sp>
      <p:sp>
        <p:nvSpPr>
          <p:cNvPr id="4" name="Slide Number Placeholder 3"/>
          <p:cNvSpPr>
            <a:spLocks noGrp="1"/>
          </p:cNvSpPr>
          <p:nvPr>
            <p:ph type="sldNum" sz="quarter" idx="10"/>
          </p:nvPr>
        </p:nvSpPr>
        <p:spPr/>
        <p:txBody>
          <a:bodyPr/>
          <a:lstStyle/>
          <a:p>
            <a:fld id="{33076FF6-EFE9-824D-8F7D-0ED2A1024351}" type="slidenum">
              <a:rPr lang="en-US" smtClean="0"/>
              <a:pPr/>
              <a:t>8</a:t>
            </a:fld>
            <a:endParaRPr lang="en-US"/>
          </a:p>
        </p:txBody>
      </p:sp>
    </p:spTree>
    <p:extLst>
      <p:ext uri="{BB962C8B-B14F-4D97-AF65-F5344CB8AC3E}">
        <p14:creationId xmlns:p14="http://schemas.microsoft.com/office/powerpoint/2010/main" xmlns="" val="2612399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BR" sz="1200" b="1" dirty="0" smtClean="0"/>
              <a:t>Objetivo do trabalho</a:t>
            </a:r>
            <a:r>
              <a:rPr lang="pt-BR" sz="1200" dirty="0" smtClean="0"/>
              <a:t>: avaliar o impacto de um programa piloto que introduz ferramentas de gestão escolar em escolas públicas estaduais de São Paulo sobre os resultados educacionais, medidos pela proficiência dos alunos da 8ª série do ensino fundamental.</a:t>
            </a:r>
          </a:p>
          <a:p>
            <a:pPr marL="0" marR="0" indent="0" algn="l" defTabSz="457200" rtl="0" eaLnBrk="1" fontAlgn="auto" latinLnBrk="0" hangingPunct="1">
              <a:lnSpc>
                <a:spcPct val="100000"/>
              </a:lnSpc>
              <a:spcBef>
                <a:spcPts val="0"/>
              </a:spcBef>
              <a:spcAft>
                <a:spcPts val="0"/>
              </a:spcAft>
              <a:buClrTx/>
              <a:buSzTx/>
              <a:buFontTx/>
              <a:buNone/>
              <a:tabLst/>
              <a:defRPr/>
            </a:pPr>
            <a:r>
              <a:rPr lang="pt-BR" sz="1200" dirty="0" smtClean="0"/>
              <a:t>“O programa implantado em 2008 inclui capacitação administrativa aos gestores das escolas; elaboração de diagnóstico, acompanhamento e metas para indicadores relacionados ao aprendizado (por exemplo, cumprimento do currículo escolar e absenteísmo de professores e alunos) e elaboração de planos de ação específicos para solucionar problemas e atingir metas de curto prazo.”</a:t>
            </a:r>
          </a:p>
          <a:p>
            <a:endParaRPr lang="pt-BR" sz="1200" dirty="0" smtClean="0"/>
          </a:p>
          <a:p>
            <a:r>
              <a:rPr lang="pt-BR" sz="1200" dirty="0" smtClean="0"/>
              <a:t> </a:t>
            </a:r>
          </a:p>
          <a:p>
            <a:r>
              <a:rPr lang="pt-BR" sz="1200" dirty="0" smtClean="0"/>
              <a:t>Escolas com baixo desempenho no IDESP 2007 foram selecionadas para participar do programa de piloto de </a:t>
            </a:r>
            <a:endParaRPr lang="en-US" dirty="0"/>
          </a:p>
        </p:txBody>
      </p:sp>
      <p:sp>
        <p:nvSpPr>
          <p:cNvPr id="4" name="Slide Number Placeholder 3"/>
          <p:cNvSpPr>
            <a:spLocks noGrp="1"/>
          </p:cNvSpPr>
          <p:nvPr>
            <p:ph type="sldNum" sz="quarter" idx="10"/>
          </p:nvPr>
        </p:nvSpPr>
        <p:spPr/>
        <p:txBody>
          <a:bodyPr/>
          <a:lstStyle/>
          <a:p>
            <a:fld id="{33076FF6-EFE9-824D-8F7D-0ED2A1024351}" type="slidenum">
              <a:rPr lang="en-US" smtClean="0"/>
              <a:pPr/>
              <a:t>9</a:t>
            </a:fld>
            <a:endParaRPr lang="en-US"/>
          </a:p>
        </p:txBody>
      </p:sp>
    </p:spTree>
    <p:extLst>
      <p:ext uri="{BB962C8B-B14F-4D97-AF65-F5344CB8AC3E}">
        <p14:creationId xmlns:p14="http://schemas.microsoft.com/office/powerpoint/2010/main" xmlns="" val="2612399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BR" sz="1200" dirty="0" smtClean="0"/>
              <a:t>Comparação de cinco pares de escolas (total de 10) com alunos com situação socioeconômica semelhante mas com performance acadêmica diferenciada na Prova Brasil 2007.</a:t>
            </a:r>
          </a:p>
          <a:p>
            <a:r>
              <a:rPr lang="pt-BR" sz="1200" dirty="0" smtClean="0"/>
              <a:t> </a:t>
            </a:r>
          </a:p>
          <a:p>
            <a:endParaRPr lang="en-US" dirty="0"/>
          </a:p>
        </p:txBody>
      </p:sp>
      <p:sp>
        <p:nvSpPr>
          <p:cNvPr id="4" name="Slide Number Placeholder 3"/>
          <p:cNvSpPr>
            <a:spLocks noGrp="1"/>
          </p:cNvSpPr>
          <p:nvPr>
            <p:ph type="sldNum" sz="quarter" idx="10"/>
          </p:nvPr>
        </p:nvSpPr>
        <p:spPr/>
        <p:txBody>
          <a:bodyPr/>
          <a:lstStyle/>
          <a:p>
            <a:fld id="{33076FF6-EFE9-824D-8F7D-0ED2A1024351}" type="slidenum">
              <a:rPr lang="en-US" smtClean="0"/>
              <a:pPr/>
              <a:t>10</a:t>
            </a:fld>
            <a:endParaRPr lang="en-US"/>
          </a:p>
        </p:txBody>
      </p:sp>
    </p:spTree>
    <p:extLst>
      <p:ext uri="{BB962C8B-B14F-4D97-AF65-F5344CB8AC3E}">
        <p14:creationId xmlns:p14="http://schemas.microsoft.com/office/powerpoint/2010/main" xmlns="" val="22763004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BR" sz="1200" dirty="0" smtClean="0"/>
              <a:t>Comparação de cinco pares de escolas (total de 10) com alunos com situação socioeconômica semelhante mas com performance acadêmica diferenciada na Prova Brasil 2007.</a:t>
            </a:r>
          </a:p>
          <a:p>
            <a:r>
              <a:rPr lang="pt-BR" sz="1200" smtClean="0"/>
              <a:t> </a:t>
            </a:r>
          </a:p>
          <a:p>
            <a:endParaRPr lang="en-US"/>
          </a:p>
        </p:txBody>
      </p:sp>
      <p:sp>
        <p:nvSpPr>
          <p:cNvPr id="4" name="Slide Number Placeholder 3"/>
          <p:cNvSpPr>
            <a:spLocks noGrp="1"/>
          </p:cNvSpPr>
          <p:nvPr>
            <p:ph type="sldNum" sz="quarter" idx="10"/>
          </p:nvPr>
        </p:nvSpPr>
        <p:spPr/>
        <p:txBody>
          <a:bodyPr/>
          <a:lstStyle/>
          <a:p>
            <a:fld id="{33076FF6-EFE9-824D-8F7D-0ED2A1024351}" type="slidenum">
              <a:rPr lang="en-US" smtClean="0"/>
              <a:pPr/>
              <a:t>11</a:t>
            </a:fld>
            <a:endParaRPr lang="en-US"/>
          </a:p>
        </p:txBody>
      </p:sp>
    </p:spTree>
    <p:extLst>
      <p:ext uri="{BB962C8B-B14F-4D97-AF65-F5344CB8AC3E}">
        <p14:creationId xmlns:p14="http://schemas.microsoft.com/office/powerpoint/2010/main" xmlns="" val="22763004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BR" sz="1200" dirty="0" smtClean="0"/>
              <a:t>Comparação de cinco pares de escolas (total de 10) com alunos com situação socioeconômica semelhante mas com performance acadêmica diferenciada na Prova Brasil 2007.</a:t>
            </a:r>
          </a:p>
          <a:p>
            <a:r>
              <a:rPr lang="pt-BR" sz="1200" smtClean="0"/>
              <a:t> </a:t>
            </a:r>
          </a:p>
          <a:p>
            <a:endParaRPr lang="en-US"/>
          </a:p>
        </p:txBody>
      </p:sp>
      <p:sp>
        <p:nvSpPr>
          <p:cNvPr id="4" name="Slide Number Placeholder 3"/>
          <p:cNvSpPr>
            <a:spLocks noGrp="1"/>
          </p:cNvSpPr>
          <p:nvPr>
            <p:ph type="sldNum" sz="quarter" idx="10"/>
          </p:nvPr>
        </p:nvSpPr>
        <p:spPr/>
        <p:txBody>
          <a:bodyPr/>
          <a:lstStyle/>
          <a:p>
            <a:fld id="{33076FF6-EFE9-824D-8F7D-0ED2A1024351}" type="slidenum">
              <a:rPr lang="en-US" smtClean="0"/>
              <a:pPr/>
              <a:t>12</a:t>
            </a:fld>
            <a:endParaRPr lang="en-US"/>
          </a:p>
        </p:txBody>
      </p:sp>
    </p:spTree>
    <p:extLst>
      <p:ext uri="{BB962C8B-B14F-4D97-AF65-F5344CB8AC3E}">
        <p14:creationId xmlns:p14="http://schemas.microsoft.com/office/powerpoint/2010/main" xmlns="" val="22763004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t>Em</a:t>
            </a:r>
            <a:r>
              <a:rPr lang="en-US" sz="1200" dirty="0" smtClean="0"/>
              <a:t> </a:t>
            </a:r>
            <a:r>
              <a:rPr lang="en-US" sz="1200" dirty="0" err="1" smtClean="0"/>
              <a:t>escolas</a:t>
            </a:r>
            <a:r>
              <a:rPr lang="en-US" sz="1200" dirty="0" smtClean="0"/>
              <a:t> </a:t>
            </a:r>
            <a:r>
              <a:rPr lang="en-US" sz="1200" dirty="0" err="1" smtClean="0"/>
              <a:t>nas</a:t>
            </a:r>
            <a:r>
              <a:rPr lang="en-US" sz="1200" dirty="0" smtClean="0"/>
              <a:t> </a:t>
            </a:r>
            <a:r>
              <a:rPr lang="en-US" sz="1200" dirty="0" err="1" smtClean="0"/>
              <a:t>quais</a:t>
            </a:r>
            <a:r>
              <a:rPr lang="en-US" sz="1200" dirty="0" smtClean="0"/>
              <a:t> o </a:t>
            </a:r>
            <a:r>
              <a:rPr lang="en-US" sz="1200" dirty="0" err="1" smtClean="0"/>
              <a:t>diretor</a:t>
            </a:r>
            <a:r>
              <a:rPr lang="en-US" sz="1200" dirty="0" smtClean="0"/>
              <a:t> </a:t>
            </a:r>
            <a:r>
              <a:rPr lang="en-US" sz="1200" dirty="0" err="1" smtClean="0"/>
              <a:t>é</a:t>
            </a:r>
            <a:r>
              <a:rPr lang="en-US" sz="1200" dirty="0" smtClean="0"/>
              <a:t> </a:t>
            </a:r>
            <a:r>
              <a:rPr lang="en-US" sz="1200" dirty="0" err="1" smtClean="0"/>
              <a:t>escolhido</a:t>
            </a:r>
            <a:r>
              <a:rPr lang="en-US" sz="1200" dirty="0" smtClean="0"/>
              <a:t> </a:t>
            </a:r>
            <a:r>
              <a:rPr lang="en-US" sz="1200" dirty="0" err="1" smtClean="0"/>
              <a:t>dessa</a:t>
            </a:r>
            <a:r>
              <a:rPr lang="en-US" sz="1200" dirty="0" smtClean="0"/>
              <a:t> </a:t>
            </a:r>
            <a:r>
              <a:rPr lang="en-US" sz="1200" dirty="0" err="1" smtClean="0"/>
              <a:t>maneira</a:t>
            </a:r>
            <a:r>
              <a:rPr lang="en-US" sz="1200" dirty="0" smtClean="0"/>
              <a:t>, as </a:t>
            </a:r>
            <a:r>
              <a:rPr lang="en-US" sz="1200" dirty="0" err="1" smtClean="0"/>
              <a:t>crianças</a:t>
            </a:r>
            <a:r>
              <a:rPr lang="en-US" sz="1200" dirty="0" smtClean="0"/>
              <a:t> </a:t>
            </a:r>
            <a:r>
              <a:rPr lang="en-US" sz="1200" dirty="0" err="1" smtClean="0"/>
              <a:t>têm</a:t>
            </a:r>
            <a:r>
              <a:rPr lang="en-US" sz="1200" dirty="0" smtClean="0"/>
              <a:t> </a:t>
            </a:r>
            <a:r>
              <a:rPr lang="en-US" sz="1200" dirty="0" err="1" smtClean="0"/>
              <a:t>desempenho</a:t>
            </a:r>
            <a:r>
              <a:rPr lang="en-US" sz="1200" dirty="0" smtClean="0"/>
              <a:t> </a:t>
            </a:r>
            <a:r>
              <a:rPr lang="en-US" sz="1200" dirty="0" err="1" smtClean="0"/>
              <a:t>melhor</a:t>
            </a:r>
            <a:r>
              <a:rPr lang="en-US" sz="1200" dirty="0" smtClean="0"/>
              <a:t> do </a:t>
            </a:r>
            <a:r>
              <a:rPr lang="en-US" sz="1200" dirty="0" err="1" smtClean="0"/>
              <a:t>que</a:t>
            </a:r>
            <a:r>
              <a:rPr lang="en-US" sz="1200" dirty="0" smtClean="0"/>
              <a:t> as das </a:t>
            </a:r>
            <a:r>
              <a:rPr lang="en-US" sz="1200" dirty="0" err="1" smtClean="0"/>
              <a:t>escolas</a:t>
            </a:r>
            <a:r>
              <a:rPr lang="en-US" sz="1200" dirty="0" smtClean="0"/>
              <a:t> </a:t>
            </a:r>
            <a:r>
              <a:rPr lang="en-US" sz="1200" dirty="0" err="1" smtClean="0"/>
              <a:t>que</a:t>
            </a:r>
            <a:r>
              <a:rPr lang="en-US" sz="1200" dirty="0" smtClean="0"/>
              <a:t> </a:t>
            </a:r>
            <a:r>
              <a:rPr lang="en-US" sz="1200" dirty="0" err="1" smtClean="0"/>
              <a:t>não</a:t>
            </a:r>
            <a:r>
              <a:rPr lang="en-US" sz="1200" dirty="0" smtClean="0"/>
              <a:t> </a:t>
            </a:r>
            <a:r>
              <a:rPr lang="en-US" sz="1200" dirty="0" err="1" smtClean="0"/>
              <a:t>adotam</a:t>
            </a:r>
            <a:r>
              <a:rPr lang="en-US" sz="1200" dirty="0" smtClean="0"/>
              <a:t> </a:t>
            </a:r>
            <a:r>
              <a:rPr lang="en-US" sz="1200" dirty="0" err="1" smtClean="0"/>
              <a:t>esse</a:t>
            </a:r>
            <a:r>
              <a:rPr lang="en-US" sz="1200" dirty="0" smtClean="0"/>
              <a:t> </a:t>
            </a:r>
            <a:r>
              <a:rPr lang="en-US" sz="1200" dirty="0" err="1" smtClean="0"/>
              <a:t>método</a:t>
            </a:r>
            <a:r>
              <a:rPr lang="en-US" sz="1200" dirty="0" smtClean="0"/>
              <a:t>, </a:t>
            </a:r>
            <a:r>
              <a:rPr lang="en-US" sz="1200" dirty="0" err="1" smtClean="0"/>
              <a:t>embora</a:t>
            </a:r>
            <a:r>
              <a:rPr lang="en-US" sz="1200" dirty="0" smtClean="0"/>
              <a:t> a magnitude do </a:t>
            </a:r>
            <a:r>
              <a:rPr lang="en-US" sz="1200" dirty="0" err="1" smtClean="0"/>
              <a:t>impacto</a:t>
            </a:r>
            <a:r>
              <a:rPr lang="en-US" sz="1200" dirty="0" smtClean="0"/>
              <a:t> </a:t>
            </a:r>
            <a:r>
              <a:rPr lang="en-US" sz="1200" dirty="0" err="1" smtClean="0"/>
              <a:t>não</a:t>
            </a:r>
            <a:r>
              <a:rPr lang="en-US" sz="1200" dirty="0" smtClean="0"/>
              <a:t> </a:t>
            </a:r>
            <a:r>
              <a:rPr lang="en-US" sz="1200" dirty="0" err="1" smtClean="0"/>
              <a:t>seja</a:t>
            </a:r>
            <a:r>
              <a:rPr lang="en-US" sz="1200" dirty="0" smtClean="0"/>
              <a:t> </a:t>
            </a:r>
            <a:r>
              <a:rPr lang="en-US" sz="1200" dirty="0" err="1" smtClean="0"/>
              <a:t>muito</a:t>
            </a:r>
            <a:r>
              <a:rPr lang="en-US" sz="1200" dirty="0" smtClean="0"/>
              <a:t> </a:t>
            </a:r>
            <a:r>
              <a:rPr lang="en-US" sz="1200" dirty="0" err="1" smtClean="0"/>
              <a:t>grande</a:t>
            </a:r>
            <a:r>
              <a:rPr lang="en-US" sz="1200" dirty="0" smtClean="0"/>
              <a:t>. </a:t>
            </a:r>
            <a:endParaRPr lang="pt-BR" sz="1200" dirty="0" smtClean="0"/>
          </a:p>
          <a:p>
            <a:endParaRPr lang="en-US" dirty="0"/>
          </a:p>
        </p:txBody>
      </p:sp>
      <p:sp>
        <p:nvSpPr>
          <p:cNvPr id="4" name="Slide Number Placeholder 3"/>
          <p:cNvSpPr>
            <a:spLocks noGrp="1"/>
          </p:cNvSpPr>
          <p:nvPr>
            <p:ph type="sldNum" sz="quarter" idx="10"/>
          </p:nvPr>
        </p:nvSpPr>
        <p:spPr/>
        <p:txBody>
          <a:bodyPr/>
          <a:lstStyle/>
          <a:p>
            <a:fld id="{33076FF6-EFE9-824D-8F7D-0ED2A1024351}" type="slidenum">
              <a:rPr lang="en-US" smtClean="0"/>
              <a:pPr/>
              <a:t>14</a:t>
            </a:fld>
            <a:endParaRPr lang="en-US"/>
          </a:p>
        </p:txBody>
      </p:sp>
    </p:spTree>
    <p:extLst>
      <p:ext uri="{BB962C8B-B14F-4D97-AF65-F5344CB8AC3E}">
        <p14:creationId xmlns:p14="http://schemas.microsoft.com/office/powerpoint/2010/main" xmlns="" val="3006064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err="1" smtClean="0"/>
              <a:t>Em</a:t>
            </a:r>
            <a:r>
              <a:rPr lang="en-US" sz="1200" dirty="0" smtClean="0"/>
              <a:t> </a:t>
            </a:r>
            <a:r>
              <a:rPr lang="en-US" sz="1200" dirty="0" err="1" smtClean="0"/>
              <a:t>escolas</a:t>
            </a:r>
            <a:r>
              <a:rPr lang="en-US" sz="1200" dirty="0" smtClean="0"/>
              <a:t> </a:t>
            </a:r>
            <a:r>
              <a:rPr lang="en-US" sz="1200" dirty="0" err="1" smtClean="0"/>
              <a:t>nas</a:t>
            </a:r>
            <a:r>
              <a:rPr lang="en-US" sz="1200" dirty="0" smtClean="0"/>
              <a:t> </a:t>
            </a:r>
            <a:r>
              <a:rPr lang="en-US" sz="1200" dirty="0" err="1" smtClean="0"/>
              <a:t>quais</a:t>
            </a:r>
            <a:r>
              <a:rPr lang="en-US" sz="1200" dirty="0" smtClean="0"/>
              <a:t> o </a:t>
            </a:r>
            <a:r>
              <a:rPr lang="en-US" sz="1200" dirty="0" err="1" smtClean="0"/>
              <a:t>diretor</a:t>
            </a:r>
            <a:r>
              <a:rPr lang="en-US" sz="1200" dirty="0" smtClean="0"/>
              <a:t> </a:t>
            </a:r>
            <a:r>
              <a:rPr lang="en-US" sz="1200" dirty="0" err="1" smtClean="0"/>
              <a:t>é</a:t>
            </a:r>
            <a:r>
              <a:rPr lang="en-US" sz="1200" dirty="0" smtClean="0"/>
              <a:t> </a:t>
            </a:r>
            <a:r>
              <a:rPr lang="en-US" sz="1200" dirty="0" err="1" smtClean="0"/>
              <a:t>escolhido</a:t>
            </a:r>
            <a:r>
              <a:rPr lang="en-US" sz="1200" dirty="0" smtClean="0"/>
              <a:t> </a:t>
            </a:r>
            <a:r>
              <a:rPr lang="en-US" sz="1200" dirty="0" err="1" smtClean="0"/>
              <a:t>dessa</a:t>
            </a:r>
            <a:r>
              <a:rPr lang="en-US" sz="1200" dirty="0" smtClean="0"/>
              <a:t> </a:t>
            </a:r>
            <a:r>
              <a:rPr lang="en-US" sz="1200" dirty="0" err="1" smtClean="0"/>
              <a:t>maneira</a:t>
            </a:r>
            <a:r>
              <a:rPr lang="en-US" sz="1200" dirty="0" smtClean="0"/>
              <a:t>, as </a:t>
            </a:r>
            <a:r>
              <a:rPr lang="en-US" sz="1200" dirty="0" err="1" smtClean="0"/>
              <a:t>crianças</a:t>
            </a:r>
            <a:r>
              <a:rPr lang="en-US" sz="1200" dirty="0" smtClean="0"/>
              <a:t> </a:t>
            </a:r>
            <a:r>
              <a:rPr lang="en-US" sz="1200" dirty="0" err="1" smtClean="0"/>
              <a:t>têm</a:t>
            </a:r>
            <a:r>
              <a:rPr lang="en-US" sz="1200" dirty="0" smtClean="0"/>
              <a:t> </a:t>
            </a:r>
            <a:r>
              <a:rPr lang="en-US" sz="1200" dirty="0" err="1" smtClean="0"/>
              <a:t>desempenho</a:t>
            </a:r>
            <a:r>
              <a:rPr lang="en-US" sz="1200" dirty="0" smtClean="0"/>
              <a:t> </a:t>
            </a:r>
            <a:r>
              <a:rPr lang="en-US" sz="1200" dirty="0" err="1" smtClean="0"/>
              <a:t>melhor</a:t>
            </a:r>
            <a:r>
              <a:rPr lang="en-US" sz="1200" dirty="0" smtClean="0"/>
              <a:t> do </a:t>
            </a:r>
            <a:r>
              <a:rPr lang="en-US" sz="1200" dirty="0" err="1" smtClean="0"/>
              <a:t>que</a:t>
            </a:r>
            <a:r>
              <a:rPr lang="en-US" sz="1200" dirty="0" smtClean="0"/>
              <a:t> as das </a:t>
            </a:r>
            <a:r>
              <a:rPr lang="en-US" sz="1200" dirty="0" err="1" smtClean="0"/>
              <a:t>escolas</a:t>
            </a:r>
            <a:r>
              <a:rPr lang="en-US" sz="1200" dirty="0" smtClean="0"/>
              <a:t> </a:t>
            </a:r>
            <a:r>
              <a:rPr lang="en-US" sz="1200" dirty="0" err="1" smtClean="0"/>
              <a:t>que</a:t>
            </a:r>
            <a:r>
              <a:rPr lang="en-US" sz="1200" dirty="0" smtClean="0"/>
              <a:t> </a:t>
            </a:r>
            <a:r>
              <a:rPr lang="en-US" sz="1200" dirty="0" err="1" smtClean="0"/>
              <a:t>não</a:t>
            </a:r>
            <a:r>
              <a:rPr lang="en-US" sz="1200" dirty="0" smtClean="0"/>
              <a:t> </a:t>
            </a:r>
            <a:r>
              <a:rPr lang="en-US" sz="1200" dirty="0" err="1" smtClean="0"/>
              <a:t>adotam</a:t>
            </a:r>
            <a:r>
              <a:rPr lang="en-US" sz="1200" dirty="0" smtClean="0"/>
              <a:t> </a:t>
            </a:r>
            <a:r>
              <a:rPr lang="en-US" sz="1200" dirty="0" err="1" smtClean="0"/>
              <a:t>esse</a:t>
            </a:r>
            <a:r>
              <a:rPr lang="en-US" sz="1200" dirty="0" smtClean="0"/>
              <a:t> </a:t>
            </a:r>
            <a:r>
              <a:rPr lang="en-US" sz="1200" dirty="0" err="1" smtClean="0"/>
              <a:t>método</a:t>
            </a:r>
            <a:r>
              <a:rPr lang="en-US" sz="1200" dirty="0" smtClean="0"/>
              <a:t>, </a:t>
            </a:r>
            <a:r>
              <a:rPr lang="en-US" sz="1200" dirty="0" err="1" smtClean="0"/>
              <a:t>embora</a:t>
            </a:r>
            <a:r>
              <a:rPr lang="en-US" sz="1200" dirty="0" smtClean="0"/>
              <a:t> a magnitude do </a:t>
            </a:r>
            <a:r>
              <a:rPr lang="en-US" sz="1200" dirty="0" err="1" smtClean="0"/>
              <a:t>impacto</a:t>
            </a:r>
            <a:r>
              <a:rPr lang="en-US" sz="1200" dirty="0" smtClean="0"/>
              <a:t> </a:t>
            </a:r>
            <a:r>
              <a:rPr lang="en-US" sz="1200" dirty="0" err="1" smtClean="0"/>
              <a:t>não</a:t>
            </a:r>
            <a:r>
              <a:rPr lang="en-US" sz="1200" dirty="0" smtClean="0"/>
              <a:t> </a:t>
            </a:r>
            <a:r>
              <a:rPr lang="en-US" sz="1200" dirty="0" err="1" smtClean="0"/>
              <a:t>seja</a:t>
            </a:r>
            <a:r>
              <a:rPr lang="en-US" sz="1200" dirty="0" smtClean="0"/>
              <a:t> </a:t>
            </a:r>
            <a:r>
              <a:rPr lang="en-US" sz="1200" dirty="0" err="1" smtClean="0"/>
              <a:t>muito</a:t>
            </a:r>
            <a:r>
              <a:rPr lang="en-US" sz="1200" dirty="0" smtClean="0"/>
              <a:t> </a:t>
            </a:r>
            <a:r>
              <a:rPr lang="en-US" sz="1200" dirty="0" err="1" smtClean="0"/>
              <a:t>grande</a:t>
            </a:r>
            <a:r>
              <a:rPr lang="en-US" sz="1200" dirty="0" smtClean="0"/>
              <a:t>. </a:t>
            </a:r>
            <a:endParaRPr lang="pt-BR" sz="1200" dirty="0" smtClean="0"/>
          </a:p>
          <a:p>
            <a:endParaRPr lang="en-US" dirty="0"/>
          </a:p>
        </p:txBody>
      </p:sp>
      <p:sp>
        <p:nvSpPr>
          <p:cNvPr id="4" name="Slide Number Placeholder 3"/>
          <p:cNvSpPr>
            <a:spLocks noGrp="1"/>
          </p:cNvSpPr>
          <p:nvPr>
            <p:ph type="sldNum" sz="quarter" idx="10"/>
          </p:nvPr>
        </p:nvSpPr>
        <p:spPr/>
        <p:txBody>
          <a:bodyPr/>
          <a:lstStyle/>
          <a:p>
            <a:fld id="{33076FF6-EFE9-824D-8F7D-0ED2A1024351}" type="slidenum">
              <a:rPr lang="en-US" smtClean="0"/>
              <a:pPr/>
              <a:t>16</a:t>
            </a:fld>
            <a:endParaRPr lang="en-US"/>
          </a:p>
        </p:txBody>
      </p:sp>
    </p:spTree>
    <p:extLst>
      <p:ext uri="{BB962C8B-B14F-4D97-AF65-F5344CB8AC3E}">
        <p14:creationId xmlns:p14="http://schemas.microsoft.com/office/powerpoint/2010/main" xmlns="" val="30060646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3582256"/>
            <a:ext cx="7772400" cy="1214896"/>
          </a:xfrm>
          <a:prstGeom prst="rect">
            <a:avLst/>
          </a:prstGeo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4861053"/>
            <a:ext cx="6400800" cy="1088227"/>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a:xfrm>
            <a:off x="457200" y="6356350"/>
            <a:ext cx="2133600" cy="365125"/>
          </a:xfrm>
          <a:prstGeom prst="rect">
            <a:avLst/>
          </a:prstGeom>
        </p:spPr>
        <p:txBody>
          <a:bodyPr/>
          <a:lstStyle/>
          <a:p>
            <a:fld id="{A2F177AB-821C-4BD9-8BCA-538BD26538CC}" type="datetimeFigureOut">
              <a:rPr lang="pt-BR" smtClean="0"/>
              <a:pPr/>
              <a:t>14/08/2013</a:t>
            </a:fld>
            <a:endParaRPr lang="pt-BR"/>
          </a:p>
        </p:txBody>
      </p:sp>
      <p:sp>
        <p:nvSpPr>
          <p:cNvPr id="5" name="Espaço Reservado para Rodapé 4"/>
          <p:cNvSpPr>
            <a:spLocks noGrp="1"/>
          </p:cNvSpPr>
          <p:nvPr>
            <p:ph type="ftr" sz="quarter" idx="11"/>
          </p:nvPr>
        </p:nvSpPr>
        <p:spPr>
          <a:xfrm>
            <a:off x="3124200" y="6356350"/>
            <a:ext cx="2895600" cy="365125"/>
          </a:xfrm>
          <a:prstGeom prst="rect">
            <a:avLst/>
          </a:prstGeom>
        </p:spPr>
        <p:txBody>
          <a:bodyPr/>
          <a:lstStyle/>
          <a:p>
            <a:endParaRPr lang="pt-BR"/>
          </a:p>
        </p:txBody>
      </p:sp>
      <p:sp>
        <p:nvSpPr>
          <p:cNvPr id="6" name="Espaço Reservado para Número de Slide 5"/>
          <p:cNvSpPr>
            <a:spLocks noGrp="1"/>
          </p:cNvSpPr>
          <p:nvPr>
            <p:ph type="sldNum" sz="quarter" idx="12"/>
          </p:nvPr>
        </p:nvSpPr>
        <p:spPr>
          <a:xfrm>
            <a:off x="6553200" y="6356350"/>
            <a:ext cx="2133600" cy="365125"/>
          </a:xfrm>
          <a:prstGeom prst="rect">
            <a:avLst/>
          </a:prstGeom>
        </p:spPr>
        <p:txBody>
          <a:bodyPr/>
          <a:lstStyle/>
          <a:p>
            <a:fld id="{AE2A8040-7E96-41D1-BFDE-63903C527700}" type="slidenum">
              <a:rPr lang="pt-BR" smtClean="0"/>
              <a:pPr/>
              <a:t>‹nº›</a:t>
            </a:fld>
            <a:endParaRPr lang="pt-BR"/>
          </a:p>
        </p:txBody>
      </p:sp>
      <p:pic>
        <p:nvPicPr>
          <p:cNvPr id="7" name="Imagem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3347864" y="931196"/>
            <a:ext cx="2394901" cy="1489692"/>
          </a:xfrm>
          <a:prstGeom prst="rect">
            <a:avLst/>
          </a:prstGeom>
        </p:spPr>
      </p:pic>
    </p:spTree>
    <p:extLst>
      <p:ext uri="{BB962C8B-B14F-4D97-AF65-F5344CB8AC3E}">
        <p14:creationId xmlns:p14="http://schemas.microsoft.com/office/powerpoint/2010/main" xmlns="" val="380403810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p>
            <a:r>
              <a:rPr lang="pt-BR" smtClean="0"/>
              <a:t>Clique para editar o título mestre</a:t>
            </a:r>
            <a:endParaRPr lang="pt-BR"/>
          </a:p>
        </p:txBody>
      </p:sp>
      <p:sp>
        <p:nvSpPr>
          <p:cNvPr id="3" name="Espaço Reservado para Conteúdo 2"/>
          <p:cNvSpPr>
            <a:spLocks noGrp="1"/>
          </p:cNvSpPr>
          <p:nvPr>
            <p:ph idx="1"/>
          </p:nvPr>
        </p:nvSpPr>
        <p:spPr>
          <a:xfrm>
            <a:off x="457200" y="1600200"/>
            <a:ext cx="8229600" cy="4525963"/>
          </a:xfrm>
          <a:prstGeom prst="rect">
            <a:avLst/>
          </a:prstGeom>
        </p:spPr>
        <p:txBody>
          <a:bodyPr/>
          <a:lstStyle/>
          <a:p>
            <a:pPr lvl="0"/>
            <a:r>
              <a:rPr lang="pt-BR" dirty="0" smtClean="0"/>
              <a:t>Clique para editar o texto mestre</a:t>
            </a:r>
          </a:p>
          <a:p>
            <a:pPr lvl="1"/>
            <a:r>
              <a:rPr lang="pt-BR" dirty="0" smtClean="0"/>
              <a:t>Segundo nível</a:t>
            </a:r>
          </a:p>
          <a:p>
            <a:pPr lvl="2"/>
            <a:r>
              <a:rPr lang="pt-BR" dirty="0" smtClean="0"/>
              <a:t>Terceiro nível</a:t>
            </a:r>
          </a:p>
          <a:p>
            <a:pPr lvl="3"/>
            <a:r>
              <a:rPr lang="pt-BR" dirty="0" smtClean="0"/>
              <a:t>Quarto nível</a:t>
            </a:r>
          </a:p>
          <a:p>
            <a:pPr lvl="4"/>
            <a:r>
              <a:rPr lang="pt-BR" dirty="0" smtClean="0"/>
              <a:t>Quinto nível</a:t>
            </a:r>
            <a:endParaRPr lang="pt-BR" dirty="0"/>
          </a:p>
        </p:txBody>
      </p:sp>
      <p:sp>
        <p:nvSpPr>
          <p:cNvPr id="4" name="Espaço Reservado para Data 3"/>
          <p:cNvSpPr>
            <a:spLocks noGrp="1"/>
          </p:cNvSpPr>
          <p:nvPr>
            <p:ph type="dt" sz="half" idx="10"/>
          </p:nvPr>
        </p:nvSpPr>
        <p:spPr>
          <a:xfrm>
            <a:off x="457200" y="6356350"/>
            <a:ext cx="2133600" cy="365125"/>
          </a:xfrm>
          <a:prstGeom prst="rect">
            <a:avLst/>
          </a:prstGeom>
        </p:spPr>
        <p:txBody>
          <a:bodyPr/>
          <a:lstStyle/>
          <a:p>
            <a:fld id="{A2F177AB-821C-4BD9-8BCA-538BD26538CC}" type="datetimeFigureOut">
              <a:rPr lang="pt-BR" smtClean="0"/>
              <a:pPr/>
              <a:t>14/08/2013</a:t>
            </a:fld>
            <a:endParaRPr lang="pt-BR"/>
          </a:p>
        </p:txBody>
      </p:sp>
      <p:sp>
        <p:nvSpPr>
          <p:cNvPr id="5" name="Espaço Reservado para Rodapé 4"/>
          <p:cNvSpPr>
            <a:spLocks noGrp="1"/>
          </p:cNvSpPr>
          <p:nvPr>
            <p:ph type="ftr" sz="quarter" idx="11"/>
          </p:nvPr>
        </p:nvSpPr>
        <p:spPr>
          <a:xfrm>
            <a:off x="3124200" y="6356350"/>
            <a:ext cx="2895600" cy="365125"/>
          </a:xfrm>
          <a:prstGeom prst="rect">
            <a:avLst/>
          </a:prstGeom>
        </p:spPr>
        <p:txBody>
          <a:bodyPr/>
          <a:lstStyle/>
          <a:p>
            <a:endParaRPr lang="pt-BR"/>
          </a:p>
        </p:txBody>
      </p:sp>
      <p:sp>
        <p:nvSpPr>
          <p:cNvPr id="6" name="Espaço Reservado para Número de Slide 5"/>
          <p:cNvSpPr>
            <a:spLocks noGrp="1"/>
          </p:cNvSpPr>
          <p:nvPr>
            <p:ph type="sldNum" sz="quarter" idx="12"/>
          </p:nvPr>
        </p:nvSpPr>
        <p:spPr>
          <a:xfrm>
            <a:off x="6553200" y="6356350"/>
            <a:ext cx="2133600" cy="365125"/>
          </a:xfrm>
          <a:prstGeom prst="rect">
            <a:avLst/>
          </a:prstGeom>
        </p:spPr>
        <p:txBody>
          <a:bodyPr/>
          <a:lstStyle/>
          <a:p>
            <a:fld id="{AE2A8040-7E96-41D1-BFDE-63903C527700}" type="slidenum">
              <a:rPr lang="pt-BR" smtClean="0"/>
              <a:pPr/>
              <a:t>‹nº›</a:t>
            </a:fld>
            <a:endParaRPr lang="pt-BR"/>
          </a:p>
        </p:txBody>
      </p:sp>
      <p:pic>
        <p:nvPicPr>
          <p:cNvPr id="7" name="Imagem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7236296" y="5734733"/>
            <a:ext cx="1386789" cy="862619"/>
          </a:xfrm>
          <a:prstGeom prst="rect">
            <a:avLst/>
          </a:prstGeom>
        </p:spPr>
      </p:pic>
    </p:spTree>
    <p:extLst>
      <p:ext uri="{BB962C8B-B14F-4D97-AF65-F5344CB8AC3E}">
        <p14:creationId xmlns:p14="http://schemas.microsoft.com/office/powerpoint/2010/main" xmlns="" val="240927608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a:xfrm>
            <a:off x="457200" y="6356350"/>
            <a:ext cx="2133600" cy="365125"/>
          </a:xfrm>
          <a:prstGeom prst="rect">
            <a:avLst/>
          </a:prstGeom>
        </p:spPr>
        <p:txBody>
          <a:bodyPr/>
          <a:lstStyle/>
          <a:p>
            <a:fld id="{A2F177AB-821C-4BD9-8BCA-538BD26538CC}" type="datetimeFigureOut">
              <a:rPr lang="pt-BR" smtClean="0"/>
              <a:pPr/>
              <a:t>14/08/2013</a:t>
            </a:fld>
            <a:endParaRPr lang="pt-BR"/>
          </a:p>
        </p:txBody>
      </p:sp>
      <p:sp>
        <p:nvSpPr>
          <p:cNvPr id="5" name="Espaço Reservado para Rodapé 4"/>
          <p:cNvSpPr>
            <a:spLocks noGrp="1"/>
          </p:cNvSpPr>
          <p:nvPr>
            <p:ph type="ftr" sz="quarter" idx="11"/>
          </p:nvPr>
        </p:nvSpPr>
        <p:spPr>
          <a:xfrm>
            <a:off x="3124200" y="6356350"/>
            <a:ext cx="2895600" cy="365125"/>
          </a:xfrm>
          <a:prstGeom prst="rect">
            <a:avLst/>
          </a:prstGeom>
        </p:spPr>
        <p:txBody>
          <a:bodyPr/>
          <a:lstStyle/>
          <a:p>
            <a:endParaRPr lang="pt-BR"/>
          </a:p>
        </p:txBody>
      </p:sp>
      <p:sp>
        <p:nvSpPr>
          <p:cNvPr id="6" name="Espaço Reservado para Número de Slide 5"/>
          <p:cNvSpPr>
            <a:spLocks noGrp="1"/>
          </p:cNvSpPr>
          <p:nvPr>
            <p:ph type="sldNum" sz="quarter" idx="12"/>
          </p:nvPr>
        </p:nvSpPr>
        <p:spPr>
          <a:xfrm>
            <a:off x="6553200" y="6356350"/>
            <a:ext cx="2133600" cy="365125"/>
          </a:xfrm>
          <a:prstGeom prst="rect">
            <a:avLst/>
          </a:prstGeom>
        </p:spPr>
        <p:txBody>
          <a:bodyPr/>
          <a:lstStyle/>
          <a:p>
            <a:fld id="{AE2A8040-7E96-41D1-BFDE-63903C527700}" type="slidenum">
              <a:rPr lang="pt-BR" smtClean="0"/>
              <a:pPr/>
              <a:t>‹nº›</a:t>
            </a:fld>
            <a:endParaRPr lang="pt-BR"/>
          </a:p>
        </p:txBody>
      </p:sp>
      <p:pic>
        <p:nvPicPr>
          <p:cNvPr id="8" name="Imagem 7"/>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7236296" y="5734733"/>
            <a:ext cx="1386789" cy="862619"/>
          </a:xfrm>
          <a:prstGeom prst="rect">
            <a:avLst/>
          </a:prstGeom>
        </p:spPr>
      </p:pic>
    </p:spTree>
    <p:extLst>
      <p:ext uri="{BB962C8B-B14F-4D97-AF65-F5344CB8AC3E}">
        <p14:creationId xmlns:p14="http://schemas.microsoft.com/office/powerpoint/2010/main" xmlns="" val="407737545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a:xfrm>
            <a:off x="457200" y="6356350"/>
            <a:ext cx="2133600" cy="365125"/>
          </a:xfrm>
          <a:prstGeom prst="rect">
            <a:avLst/>
          </a:prstGeom>
        </p:spPr>
        <p:txBody>
          <a:bodyPr/>
          <a:lstStyle/>
          <a:p>
            <a:fld id="{A2F177AB-821C-4BD9-8BCA-538BD26538CC}" type="datetimeFigureOut">
              <a:rPr lang="pt-BR" smtClean="0"/>
              <a:pPr/>
              <a:t>14/08/2013</a:t>
            </a:fld>
            <a:endParaRPr lang="pt-BR"/>
          </a:p>
        </p:txBody>
      </p:sp>
      <p:sp>
        <p:nvSpPr>
          <p:cNvPr id="6" name="Espaço Reservado para Rodapé 5"/>
          <p:cNvSpPr>
            <a:spLocks noGrp="1"/>
          </p:cNvSpPr>
          <p:nvPr>
            <p:ph type="ftr" sz="quarter" idx="11"/>
          </p:nvPr>
        </p:nvSpPr>
        <p:spPr>
          <a:xfrm>
            <a:off x="3124200" y="6356350"/>
            <a:ext cx="2895600" cy="365125"/>
          </a:xfrm>
          <a:prstGeom prst="rect">
            <a:avLst/>
          </a:prstGeom>
        </p:spPr>
        <p:txBody>
          <a:bodyPr/>
          <a:lstStyle/>
          <a:p>
            <a:endParaRPr lang="pt-BR"/>
          </a:p>
        </p:txBody>
      </p:sp>
      <p:sp>
        <p:nvSpPr>
          <p:cNvPr id="7" name="Espaço Reservado para Número de Slide 6"/>
          <p:cNvSpPr>
            <a:spLocks noGrp="1"/>
          </p:cNvSpPr>
          <p:nvPr>
            <p:ph type="sldNum" sz="quarter" idx="12"/>
          </p:nvPr>
        </p:nvSpPr>
        <p:spPr>
          <a:xfrm>
            <a:off x="6553200" y="6356350"/>
            <a:ext cx="2133600" cy="365125"/>
          </a:xfrm>
          <a:prstGeom prst="rect">
            <a:avLst/>
          </a:prstGeom>
        </p:spPr>
        <p:txBody>
          <a:bodyPr/>
          <a:lstStyle/>
          <a:p>
            <a:fld id="{AE2A8040-7E96-41D1-BFDE-63903C527700}" type="slidenum">
              <a:rPr lang="pt-BR" smtClean="0"/>
              <a:pPr/>
              <a:t>‹nº›</a:t>
            </a:fld>
            <a:endParaRPr lang="pt-BR"/>
          </a:p>
        </p:txBody>
      </p:sp>
      <p:pic>
        <p:nvPicPr>
          <p:cNvPr id="9" name="Imagem 8"/>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7236296" y="5734733"/>
            <a:ext cx="1386789" cy="862619"/>
          </a:xfrm>
          <a:prstGeom prst="rect">
            <a:avLst/>
          </a:prstGeom>
        </p:spPr>
      </p:pic>
    </p:spTree>
    <p:extLst>
      <p:ext uri="{BB962C8B-B14F-4D97-AF65-F5344CB8AC3E}">
        <p14:creationId xmlns:p14="http://schemas.microsoft.com/office/powerpoint/2010/main" xmlns="" val="12765876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a:xfrm>
            <a:off x="457200" y="6356350"/>
            <a:ext cx="2133600" cy="365125"/>
          </a:xfrm>
          <a:prstGeom prst="rect">
            <a:avLst/>
          </a:prstGeom>
        </p:spPr>
        <p:txBody>
          <a:bodyPr/>
          <a:lstStyle/>
          <a:p>
            <a:fld id="{A2F177AB-821C-4BD9-8BCA-538BD26538CC}" type="datetimeFigureOut">
              <a:rPr lang="pt-BR" smtClean="0"/>
              <a:pPr/>
              <a:t>14/08/2013</a:t>
            </a:fld>
            <a:endParaRPr lang="pt-BR"/>
          </a:p>
        </p:txBody>
      </p:sp>
      <p:sp>
        <p:nvSpPr>
          <p:cNvPr id="8" name="Espaço Reservado para Rodapé 7"/>
          <p:cNvSpPr>
            <a:spLocks noGrp="1"/>
          </p:cNvSpPr>
          <p:nvPr>
            <p:ph type="ftr" sz="quarter" idx="11"/>
          </p:nvPr>
        </p:nvSpPr>
        <p:spPr>
          <a:xfrm>
            <a:off x="3124200" y="6356350"/>
            <a:ext cx="2895600" cy="365125"/>
          </a:xfrm>
          <a:prstGeom prst="rect">
            <a:avLst/>
          </a:prstGeom>
        </p:spPr>
        <p:txBody>
          <a:bodyPr/>
          <a:lstStyle/>
          <a:p>
            <a:endParaRPr lang="pt-BR"/>
          </a:p>
        </p:txBody>
      </p:sp>
      <p:sp>
        <p:nvSpPr>
          <p:cNvPr id="9" name="Espaço Reservado para Número de Slide 8"/>
          <p:cNvSpPr>
            <a:spLocks noGrp="1"/>
          </p:cNvSpPr>
          <p:nvPr>
            <p:ph type="sldNum" sz="quarter" idx="12"/>
          </p:nvPr>
        </p:nvSpPr>
        <p:spPr>
          <a:xfrm>
            <a:off x="6553200" y="6356350"/>
            <a:ext cx="2133600" cy="365125"/>
          </a:xfrm>
          <a:prstGeom prst="rect">
            <a:avLst/>
          </a:prstGeom>
        </p:spPr>
        <p:txBody>
          <a:bodyPr/>
          <a:lstStyle/>
          <a:p>
            <a:fld id="{AE2A8040-7E96-41D1-BFDE-63903C527700}" type="slidenum">
              <a:rPr lang="pt-BR" smtClean="0"/>
              <a:pPr/>
              <a:t>‹nº›</a:t>
            </a:fld>
            <a:endParaRPr lang="pt-BR"/>
          </a:p>
        </p:txBody>
      </p:sp>
      <p:pic>
        <p:nvPicPr>
          <p:cNvPr id="11" name="Imagem 10"/>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7236296" y="5734733"/>
            <a:ext cx="1386789" cy="862619"/>
          </a:xfrm>
          <a:prstGeom prst="rect">
            <a:avLst/>
          </a:prstGeom>
        </p:spPr>
      </p:pic>
    </p:spTree>
    <p:extLst>
      <p:ext uri="{BB962C8B-B14F-4D97-AF65-F5344CB8AC3E}">
        <p14:creationId xmlns:p14="http://schemas.microsoft.com/office/powerpoint/2010/main" xmlns="" val="209083760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a:xfrm>
            <a:off x="457200" y="6356350"/>
            <a:ext cx="2133600" cy="365125"/>
          </a:xfrm>
          <a:prstGeom prst="rect">
            <a:avLst/>
          </a:prstGeom>
        </p:spPr>
        <p:txBody>
          <a:bodyPr/>
          <a:lstStyle/>
          <a:p>
            <a:fld id="{A2F177AB-821C-4BD9-8BCA-538BD26538CC}" type="datetimeFigureOut">
              <a:rPr lang="pt-BR" smtClean="0"/>
              <a:pPr/>
              <a:t>14/08/2013</a:t>
            </a:fld>
            <a:endParaRPr lang="pt-BR"/>
          </a:p>
        </p:txBody>
      </p:sp>
      <p:sp>
        <p:nvSpPr>
          <p:cNvPr id="4" name="Espaço Reservado para Rodapé 3"/>
          <p:cNvSpPr>
            <a:spLocks noGrp="1"/>
          </p:cNvSpPr>
          <p:nvPr>
            <p:ph type="ftr" sz="quarter" idx="11"/>
          </p:nvPr>
        </p:nvSpPr>
        <p:spPr>
          <a:xfrm>
            <a:off x="3124200" y="6356350"/>
            <a:ext cx="2895600" cy="365125"/>
          </a:xfrm>
          <a:prstGeom prst="rect">
            <a:avLst/>
          </a:prstGeom>
        </p:spPr>
        <p:txBody>
          <a:bodyPr/>
          <a:lstStyle/>
          <a:p>
            <a:endParaRPr lang="pt-BR"/>
          </a:p>
        </p:txBody>
      </p:sp>
      <p:sp>
        <p:nvSpPr>
          <p:cNvPr id="5" name="Espaço Reservado para Número de Slide 4"/>
          <p:cNvSpPr>
            <a:spLocks noGrp="1"/>
          </p:cNvSpPr>
          <p:nvPr>
            <p:ph type="sldNum" sz="quarter" idx="12"/>
          </p:nvPr>
        </p:nvSpPr>
        <p:spPr>
          <a:xfrm>
            <a:off x="6553200" y="6356350"/>
            <a:ext cx="2133600" cy="365125"/>
          </a:xfrm>
          <a:prstGeom prst="rect">
            <a:avLst/>
          </a:prstGeom>
        </p:spPr>
        <p:txBody>
          <a:bodyPr/>
          <a:lstStyle/>
          <a:p>
            <a:fld id="{AE2A8040-7E96-41D1-BFDE-63903C527700}" type="slidenum">
              <a:rPr lang="pt-BR" smtClean="0"/>
              <a:pPr/>
              <a:t>‹nº›</a:t>
            </a:fld>
            <a:endParaRPr lang="pt-BR"/>
          </a:p>
        </p:txBody>
      </p:sp>
      <p:pic>
        <p:nvPicPr>
          <p:cNvPr id="7" name="Imagem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7236296" y="5734733"/>
            <a:ext cx="1386789" cy="862619"/>
          </a:xfrm>
          <a:prstGeom prst="rect">
            <a:avLst/>
          </a:prstGeom>
        </p:spPr>
      </p:pic>
    </p:spTree>
    <p:extLst>
      <p:ext uri="{BB962C8B-B14F-4D97-AF65-F5344CB8AC3E}">
        <p14:creationId xmlns:p14="http://schemas.microsoft.com/office/powerpoint/2010/main" xmlns="" val="179493926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457200" y="6356350"/>
            <a:ext cx="2133600" cy="365125"/>
          </a:xfrm>
          <a:prstGeom prst="rect">
            <a:avLst/>
          </a:prstGeom>
        </p:spPr>
        <p:txBody>
          <a:bodyPr/>
          <a:lstStyle/>
          <a:p>
            <a:fld id="{A2F177AB-821C-4BD9-8BCA-538BD26538CC}" type="datetimeFigureOut">
              <a:rPr lang="pt-BR" smtClean="0"/>
              <a:pPr/>
              <a:t>14/08/2013</a:t>
            </a:fld>
            <a:endParaRPr lang="pt-BR"/>
          </a:p>
        </p:txBody>
      </p:sp>
      <p:sp>
        <p:nvSpPr>
          <p:cNvPr id="3" name="Espaço Reservado para Rodapé 2"/>
          <p:cNvSpPr>
            <a:spLocks noGrp="1"/>
          </p:cNvSpPr>
          <p:nvPr>
            <p:ph type="ftr" sz="quarter" idx="11"/>
          </p:nvPr>
        </p:nvSpPr>
        <p:spPr>
          <a:xfrm>
            <a:off x="3124200" y="6356350"/>
            <a:ext cx="2895600" cy="365125"/>
          </a:xfrm>
          <a:prstGeom prst="rect">
            <a:avLst/>
          </a:prstGeom>
        </p:spPr>
        <p:txBody>
          <a:bodyPr/>
          <a:lstStyle/>
          <a:p>
            <a:endParaRPr lang="pt-BR"/>
          </a:p>
        </p:txBody>
      </p:sp>
      <p:sp>
        <p:nvSpPr>
          <p:cNvPr id="4" name="Espaço Reservado para Número de Slide 3"/>
          <p:cNvSpPr>
            <a:spLocks noGrp="1"/>
          </p:cNvSpPr>
          <p:nvPr>
            <p:ph type="sldNum" sz="quarter" idx="12"/>
          </p:nvPr>
        </p:nvSpPr>
        <p:spPr>
          <a:xfrm>
            <a:off x="6553200" y="6356350"/>
            <a:ext cx="2133600" cy="365125"/>
          </a:xfrm>
          <a:prstGeom prst="rect">
            <a:avLst/>
          </a:prstGeom>
        </p:spPr>
        <p:txBody>
          <a:bodyPr/>
          <a:lstStyle/>
          <a:p>
            <a:fld id="{AE2A8040-7E96-41D1-BFDE-63903C527700}" type="slidenum">
              <a:rPr lang="pt-BR" smtClean="0"/>
              <a:pPr/>
              <a:t>‹nº›</a:t>
            </a:fld>
            <a:endParaRPr lang="pt-BR"/>
          </a:p>
        </p:txBody>
      </p:sp>
      <p:pic>
        <p:nvPicPr>
          <p:cNvPr id="6" name="Imagem 5"/>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7236296" y="5734733"/>
            <a:ext cx="1386789" cy="862619"/>
          </a:xfrm>
          <a:prstGeom prst="rect">
            <a:avLst/>
          </a:prstGeom>
        </p:spPr>
      </p:pic>
    </p:spTree>
    <p:extLst>
      <p:ext uri="{BB962C8B-B14F-4D97-AF65-F5344CB8AC3E}">
        <p14:creationId xmlns:p14="http://schemas.microsoft.com/office/powerpoint/2010/main" xmlns="" val="93780999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a:prstGeom prst="rect">
            <a:avLst/>
          </a:prstGeo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a:xfrm>
            <a:off x="457200" y="6356350"/>
            <a:ext cx="2133600" cy="365125"/>
          </a:xfrm>
          <a:prstGeom prst="rect">
            <a:avLst/>
          </a:prstGeom>
        </p:spPr>
        <p:txBody>
          <a:bodyPr/>
          <a:lstStyle/>
          <a:p>
            <a:fld id="{A2F177AB-821C-4BD9-8BCA-538BD26538CC}" type="datetimeFigureOut">
              <a:rPr lang="pt-BR" smtClean="0"/>
              <a:pPr/>
              <a:t>14/08/2013</a:t>
            </a:fld>
            <a:endParaRPr lang="pt-BR"/>
          </a:p>
        </p:txBody>
      </p:sp>
      <p:sp>
        <p:nvSpPr>
          <p:cNvPr id="6" name="Espaço Reservado para Rodapé 5"/>
          <p:cNvSpPr>
            <a:spLocks noGrp="1"/>
          </p:cNvSpPr>
          <p:nvPr>
            <p:ph type="ftr" sz="quarter" idx="11"/>
          </p:nvPr>
        </p:nvSpPr>
        <p:spPr>
          <a:xfrm>
            <a:off x="3124200" y="6356350"/>
            <a:ext cx="2895600" cy="365125"/>
          </a:xfrm>
          <a:prstGeom prst="rect">
            <a:avLst/>
          </a:prstGeom>
        </p:spPr>
        <p:txBody>
          <a:bodyPr/>
          <a:lstStyle/>
          <a:p>
            <a:endParaRPr lang="pt-BR"/>
          </a:p>
        </p:txBody>
      </p:sp>
      <p:sp>
        <p:nvSpPr>
          <p:cNvPr id="7" name="Espaço Reservado para Número de Slide 6"/>
          <p:cNvSpPr>
            <a:spLocks noGrp="1"/>
          </p:cNvSpPr>
          <p:nvPr>
            <p:ph type="sldNum" sz="quarter" idx="12"/>
          </p:nvPr>
        </p:nvSpPr>
        <p:spPr>
          <a:xfrm>
            <a:off x="6553200" y="6356350"/>
            <a:ext cx="2133600" cy="365125"/>
          </a:xfrm>
          <a:prstGeom prst="rect">
            <a:avLst/>
          </a:prstGeom>
        </p:spPr>
        <p:txBody>
          <a:bodyPr/>
          <a:lstStyle/>
          <a:p>
            <a:fld id="{AE2A8040-7E96-41D1-BFDE-63903C527700}" type="slidenum">
              <a:rPr lang="pt-BR" smtClean="0"/>
              <a:pPr/>
              <a:t>‹nº›</a:t>
            </a:fld>
            <a:endParaRPr lang="pt-BR"/>
          </a:p>
        </p:txBody>
      </p:sp>
      <p:pic>
        <p:nvPicPr>
          <p:cNvPr id="9" name="Imagem 8"/>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7236296" y="5734733"/>
            <a:ext cx="1386789" cy="862619"/>
          </a:xfrm>
          <a:prstGeom prst="rect">
            <a:avLst/>
          </a:prstGeom>
        </p:spPr>
      </p:pic>
    </p:spTree>
    <p:extLst>
      <p:ext uri="{BB962C8B-B14F-4D97-AF65-F5344CB8AC3E}">
        <p14:creationId xmlns:p14="http://schemas.microsoft.com/office/powerpoint/2010/main" xmlns="" val="383941598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a:prstGeom prst="rect">
            <a:avLst/>
          </a:prstGeo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a:xfrm>
            <a:off x="457200" y="6356350"/>
            <a:ext cx="2133600" cy="365125"/>
          </a:xfrm>
          <a:prstGeom prst="rect">
            <a:avLst/>
          </a:prstGeom>
        </p:spPr>
        <p:txBody>
          <a:bodyPr/>
          <a:lstStyle/>
          <a:p>
            <a:fld id="{A2F177AB-821C-4BD9-8BCA-538BD26538CC}" type="datetimeFigureOut">
              <a:rPr lang="pt-BR" smtClean="0"/>
              <a:pPr/>
              <a:t>14/08/2013</a:t>
            </a:fld>
            <a:endParaRPr lang="pt-BR"/>
          </a:p>
        </p:txBody>
      </p:sp>
      <p:sp>
        <p:nvSpPr>
          <p:cNvPr id="6" name="Espaço Reservado para Rodapé 5"/>
          <p:cNvSpPr>
            <a:spLocks noGrp="1"/>
          </p:cNvSpPr>
          <p:nvPr>
            <p:ph type="ftr" sz="quarter" idx="11"/>
          </p:nvPr>
        </p:nvSpPr>
        <p:spPr>
          <a:xfrm>
            <a:off x="3124200" y="6356350"/>
            <a:ext cx="2895600" cy="365125"/>
          </a:xfrm>
          <a:prstGeom prst="rect">
            <a:avLst/>
          </a:prstGeom>
        </p:spPr>
        <p:txBody>
          <a:bodyPr/>
          <a:lstStyle/>
          <a:p>
            <a:endParaRPr lang="pt-BR"/>
          </a:p>
        </p:txBody>
      </p:sp>
      <p:sp>
        <p:nvSpPr>
          <p:cNvPr id="7" name="Espaço Reservado para Número de Slide 6"/>
          <p:cNvSpPr>
            <a:spLocks noGrp="1"/>
          </p:cNvSpPr>
          <p:nvPr>
            <p:ph type="sldNum" sz="quarter" idx="12"/>
          </p:nvPr>
        </p:nvSpPr>
        <p:spPr>
          <a:xfrm>
            <a:off x="6553200" y="6356350"/>
            <a:ext cx="2133600" cy="365125"/>
          </a:xfrm>
          <a:prstGeom prst="rect">
            <a:avLst/>
          </a:prstGeom>
        </p:spPr>
        <p:txBody>
          <a:bodyPr/>
          <a:lstStyle/>
          <a:p>
            <a:fld id="{AE2A8040-7E96-41D1-BFDE-63903C527700}" type="slidenum">
              <a:rPr lang="pt-BR" smtClean="0"/>
              <a:pPr/>
              <a:t>‹nº›</a:t>
            </a:fld>
            <a:endParaRPr lang="pt-BR"/>
          </a:p>
        </p:txBody>
      </p:sp>
      <p:pic>
        <p:nvPicPr>
          <p:cNvPr id="9" name="Imagem 8"/>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7236296" y="5734733"/>
            <a:ext cx="1386789" cy="862619"/>
          </a:xfrm>
          <a:prstGeom prst="rect">
            <a:avLst/>
          </a:prstGeom>
        </p:spPr>
      </p:pic>
    </p:spTree>
    <p:extLst>
      <p:ext uri="{BB962C8B-B14F-4D97-AF65-F5344CB8AC3E}">
        <p14:creationId xmlns:p14="http://schemas.microsoft.com/office/powerpoint/2010/main" xmlns="" val="355265324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a:prstGeom prst="rect">
            <a:avLst/>
          </a:prstGeom>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1600200"/>
            <a:ext cx="8229600" cy="4525963"/>
          </a:xfrm>
          <a:prstGeom prst="rect">
            <a:avLst/>
          </a:prstGeo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a:xfrm>
            <a:off x="457200" y="6356350"/>
            <a:ext cx="2133600" cy="365125"/>
          </a:xfrm>
          <a:prstGeom prst="rect">
            <a:avLst/>
          </a:prstGeom>
        </p:spPr>
        <p:txBody>
          <a:bodyPr/>
          <a:lstStyle/>
          <a:p>
            <a:fld id="{A2F177AB-821C-4BD9-8BCA-538BD26538CC}" type="datetimeFigureOut">
              <a:rPr lang="pt-BR" smtClean="0"/>
              <a:pPr/>
              <a:t>14/08/2013</a:t>
            </a:fld>
            <a:endParaRPr lang="pt-BR"/>
          </a:p>
        </p:txBody>
      </p:sp>
      <p:sp>
        <p:nvSpPr>
          <p:cNvPr id="5" name="Espaço Reservado para Rodapé 4"/>
          <p:cNvSpPr>
            <a:spLocks noGrp="1"/>
          </p:cNvSpPr>
          <p:nvPr>
            <p:ph type="ftr" sz="quarter" idx="11"/>
          </p:nvPr>
        </p:nvSpPr>
        <p:spPr>
          <a:xfrm>
            <a:off x="3124200" y="6356350"/>
            <a:ext cx="2895600" cy="365125"/>
          </a:xfrm>
          <a:prstGeom prst="rect">
            <a:avLst/>
          </a:prstGeom>
        </p:spPr>
        <p:txBody>
          <a:bodyPr/>
          <a:lstStyle/>
          <a:p>
            <a:endParaRPr lang="pt-BR"/>
          </a:p>
        </p:txBody>
      </p:sp>
      <p:sp>
        <p:nvSpPr>
          <p:cNvPr id="6" name="Espaço Reservado para Número de Slide 5"/>
          <p:cNvSpPr>
            <a:spLocks noGrp="1"/>
          </p:cNvSpPr>
          <p:nvPr>
            <p:ph type="sldNum" sz="quarter" idx="12"/>
          </p:nvPr>
        </p:nvSpPr>
        <p:spPr>
          <a:xfrm>
            <a:off x="6553200" y="6356350"/>
            <a:ext cx="2133600" cy="365125"/>
          </a:xfrm>
          <a:prstGeom prst="rect">
            <a:avLst/>
          </a:prstGeom>
        </p:spPr>
        <p:txBody>
          <a:bodyPr/>
          <a:lstStyle/>
          <a:p>
            <a:fld id="{AE2A8040-7E96-41D1-BFDE-63903C527700}" type="slidenum">
              <a:rPr lang="pt-BR" smtClean="0"/>
              <a:pPr/>
              <a:t>‹nº›</a:t>
            </a:fld>
            <a:endParaRPr lang="pt-BR"/>
          </a:p>
        </p:txBody>
      </p:sp>
      <p:pic>
        <p:nvPicPr>
          <p:cNvPr id="7" name="Imagem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7308304" y="5589240"/>
            <a:ext cx="1386789" cy="862619"/>
          </a:xfrm>
          <a:prstGeom prst="rect">
            <a:avLst/>
          </a:prstGeom>
        </p:spPr>
      </p:pic>
    </p:spTree>
    <p:extLst>
      <p:ext uri="{BB962C8B-B14F-4D97-AF65-F5344CB8AC3E}">
        <p14:creationId xmlns:p14="http://schemas.microsoft.com/office/powerpoint/2010/main" xmlns="" val="463494570"/>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a:prstGeom prst="rect">
            <a:avLst/>
          </a:prstGeo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a:prstGeom prst="rect">
            <a:avLst/>
          </a:prstGeo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a:xfrm>
            <a:off x="457200" y="6356350"/>
            <a:ext cx="2133600" cy="365125"/>
          </a:xfrm>
          <a:prstGeom prst="rect">
            <a:avLst/>
          </a:prstGeom>
        </p:spPr>
        <p:txBody>
          <a:bodyPr/>
          <a:lstStyle/>
          <a:p>
            <a:fld id="{A2F177AB-821C-4BD9-8BCA-538BD26538CC}" type="datetimeFigureOut">
              <a:rPr lang="pt-BR" smtClean="0"/>
              <a:pPr/>
              <a:t>14/08/2013</a:t>
            </a:fld>
            <a:endParaRPr lang="pt-BR"/>
          </a:p>
        </p:txBody>
      </p:sp>
      <p:sp>
        <p:nvSpPr>
          <p:cNvPr id="5" name="Espaço Reservado para Rodapé 4"/>
          <p:cNvSpPr>
            <a:spLocks noGrp="1"/>
          </p:cNvSpPr>
          <p:nvPr>
            <p:ph type="ftr" sz="quarter" idx="11"/>
          </p:nvPr>
        </p:nvSpPr>
        <p:spPr>
          <a:xfrm>
            <a:off x="3124200" y="6356350"/>
            <a:ext cx="2895600" cy="365125"/>
          </a:xfrm>
          <a:prstGeom prst="rect">
            <a:avLst/>
          </a:prstGeom>
        </p:spPr>
        <p:txBody>
          <a:bodyPr/>
          <a:lstStyle/>
          <a:p>
            <a:endParaRPr lang="pt-BR"/>
          </a:p>
        </p:txBody>
      </p:sp>
      <p:sp>
        <p:nvSpPr>
          <p:cNvPr id="6" name="Espaço Reservado para Número de Slide 5"/>
          <p:cNvSpPr>
            <a:spLocks noGrp="1"/>
          </p:cNvSpPr>
          <p:nvPr>
            <p:ph type="sldNum" sz="quarter" idx="12"/>
          </p:nvPr>
        </p:nvSpPr>
        <p:spPr>
          <a:xfrm>
            <a:off x="6553200" y="6356350"/>
            <a:ext cx="2133600" cy="365125"/>
          </a:xfrm>
          <a:prstGeom prst="rect">
            <a:avLst/>
          </a:prstGeom>
        </p:spPr>
        <p:txBody>
          <a:bodyPr/>
          <a:lstStyle/>
          <a:p>
            <a:fld id="{AE2A8040-7E96-41D1-BFDE-63903C527700}" type="slidenum">
              <a:rPr lang="pt-BR" smtClean="0"/>
              <a:pPr/>
              <a:t>‹nº›</a:t>
            </a:fld>
            <a:endParaRPr lang="pt-BR"/>
          </a:p>
        </p:txBody>
      </p:sp>
      <p:pic>
        <p:nvPicPr>
          <p:cNvPr id="8" name="Imagem 7"/>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7236296" y="5734733"/>
            <a:ext cx="1386789" cy="862619"/>
          </a:xfrm>
          <a:prstGeom prst="rect">
            <a:avLst/>
          </a:prstGeom>
        </p:spPr>
      </p:pic>
    </p:spTree>
    <p:extLst>
      <p:ext uri="{BB962C8B-B14F-4D97-AF65-F5344CB8AC3E}">
        <p14:creationId xmlns:p14="http://schemas.microsoft.com/office/powerpoint/2010/main" xmlns="" val="300184803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Imagem 2"/>
          <p:cNvPicPr>
            <a:picLocks noChangeAspect="1"/>
          </p:cNvPicPr>
          <p:nvPr userDrawn="1"/>
        </p:nvPicPr>
        <p:blipFill>
          <a:blip r:embed="rId13" cstate="print">
            <a:extLst>
              <a:ext uri="{28A0092B-C50C-407E-A947-70E740481C1C}">
                <a14:useLocalDpi xmlns:a14="http://schemas.microsoft.com/office/drawing/2010/main" xmlns="" val="0"/>
              </a:ext>
            </a:extLst>
          </a:blip>
          <a:stretch>
            <a:fillRect/>
          </a:stretch>
        </p:blipFill>
        <p:spPr>
          <a:xfrm>
            <a:off x="36512" y="0"/>
            <a:ext cx="9144000" cy="6858000"/>
          </a:xfrm>
          <a:prstGeom prst="rect">
            <a:avLst/>
          </a:prstGeom>
        </p:spPr>
      </p:pic>
      <p:sp>
        <p:nvSpPr>
          <p:cNvPr id="2" name="Rectangle 1"/>
          <p:cNvSpPr/>
          <p:nvPr userDrawn="1"/>
        </p:nvSpPr>
        <p:spPr>
          <a:xfrm>
            <a:off x="0" y="2204864"/>
            <a:ext cx="251520" cy="230425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2200380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package" Target="../embeddings/Documento_do_Microsoft_Office_Word1.docx"/><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todospelaeducacao.org.br" TargetMode="External"/><Relationship Id="rId2" Type="http://schemas.openxmlformats.org/officeDocument/2006/relationships/hyperlink" Target="mailto:priscila@todospelaeducacao.org.b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3356992"/>
            <a:ext cx="7772400" cy="1214896"/>
          </a:xfrm>
        </p:spPr>
        <p:txBody>
          <a:bodyPr/>
          <a:lstStyle/>
          <a:p>
            <a:r>
              <a:rPr lang="pt-BR" dirty="0" smtClean="0"/>
              <a:t>Estratégias de Escolha </a:t>
            </a:r>
            <a:br>
              <a:rPr lang="pt-BR" dirty="0" smtClean="0"/>
            </a:br>
            <a:r>
              <a:rPr lang="pt-BR" dirty="0" smtClean="0"/>
              <a:t>de Diretor de Escola</a:t>
            </a:r>
            <a:endParaRPr lang="pt-BR" dirty="0"/>
          </a:p>
        </p:txBody>
      </p:sp>
      <p:sp>
        <p:nvSpPr>
          <p:cNvPr id="3" name="Subtítulo 2"/>
          <p:cNvSpPr>
            <a:spLocks noGrp="1"/>
          </p:cNvSpPr>
          <p:nvPr>
            <p:ph type="subTitle" idx="1"/>
          </p:nvPr>
        </p:nvSpPr>
        <p:spPr/>
        <p:txBody>
          <a:bodyPr/>
          <a:lstStyle/>
          <a:p>
            <a:r>
              <a:rPr lang="pt-BR" dirty="0" smtClean="0"/>
              <a:t>Brasília, 14 de agosto de 2013</a:t>
            </a:r>
            <a:endParaRPr lang="pt-BR" dirty="0"/>
          </a:p>
        </p:txBody>
      </p:sp>
    </p:spTree>
    <p:extLst>
      <p:ext uri="{BB962C8B-B14F-4D97-AF65-F5344CB8AC3E}">
        <p14:creationId xmlns:p14="http://schemas.microsoft.com/office/powerpoint/2010/main" xmlns="" val="23525804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txBox="1">
            <a:spLocks/>
          </p:cNvSpPr>
          <p:nvPr/>
        </p:nvSpPr>
        <p:spPr>
          <a:xfrm>
            <a:off x="1371600" y="1844824"/>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err="1" smtClean="0"/>
              <a:t>Premissas</a:t>
            </a:r>
            <a:r>
              <a:rPr lang="en-US" sz="2800" dirty="0" smtClean="0"/>
              <a:t>: </a:t>
            </a:r>
          </a:p>
          <a:p>
            <a:r>
              <a:rPr lang="en-US" sz="2800" dirty="0"/>
              <a:t>U</a:t>
            </a:r>
            <a:r>
              <a:rPr lang="en-US" sz="2800" dirty="0" smtClean="0"/>
              <a:t>ma </a:t>
            </a:r>
            <a:r>
              <a:rPr lang="en-US" sz="2800" dirty="0" err="1"/>
              <a:t>sociedade</a:t>
            </a:r>
            <a:r>
              <a:rPr lang="en-US" sz="2800" dirty="0"/>
              <a:t> </a:t>
            </a:r>
            <a:r>
              <a:rPr lang="en-US" sz="2800" dirty="0" err="1"/>
              <a:t>democrática</a:t>
            </a:r>
            <a:r>
              <a:rPr lang="en-US" sz="2800" dirty="0"/>
              <a:t> </a:t>
            </a:r>
            <a:r>
              <a:rPr lang="en-US" sz="2800" dirty="0" err="1"/>
              <a:t>exige</a:t>
            </a:r>
            <a:r>
              <a:rPr lang="en-US" sz="2800" dirty="0"/>
              <a:t> </a:t>
            </a:r>
            <a:r>
              <a:rPr lang="en-US" sz="2800" dirty="0" err="1"/>
              <a:t>instituições</a:t>
            </a:r>
            <a:r>
              <a:rPr lang="en-US" sz="2800" dirty="0"/>
              <a:t> </a:t>
            </a:r>
            <a:r>
              <a:rPr lang="en-US" sz="2800" dirty="0" err="1" smtClean="0"/>
              <a:t>democráticas</a:t>
            </a:r>
            <a:r>
              <a:rPr lang="en-US" sz="2800" dirty="0" smtClean="0"/>
              <a:t> (</a:t>
            </a:r>
            <a:r>
              <a:rPr lang="en-US" sz="2800" dirty="0" err="1" smtClean="0"/>
              <a:t>principalmente</a:t>
            </a:r>
            <a:r>
              <a:rPr lang="en-US" sz="2800" dirty="0" smtClean="0"/>
              <a:t> </a:t>
            </a:r>
            <a:r>
              <a:rPr lang="en-US" sz="2800" dirty="0"/>
              <a:t>as </a:t>
            </a:r>
            <a:r>
              <a:rPr lang="en-US" sz="2800" dirty="0" err="1" smtClean="0"/>
              <a:t>públicas</a:t>
            </a:r>
            <a:r>
              <a:rPr lang="en-US" sz="2800" dirty="0" smtClean="0"/>
              <a:t>)</a:t>
            </a:r>
          </a:p>
          <a:p>
            <a:r>
              <a:rPr lang="en-US" sz="2800" dirty="0"/>
              <a:t>O</a:t>
            </a:r>
            <a:r>
              <a:rPr lang="en-US" sz="2800" dirty="0" smtClean="0"/>
              <a:t> </a:t>
            </a:r>
            <a:r>
              <a:rPr lang="en-US" sz="2800" dirty="0" err="1" smtClean="0"/>
              <a:t>objetivo</a:t>
            </a:r>
            <a:r>
              <a:rPr lang="en-US" sz="2800" dirty="0" smtClean="0"/>
              <a:t> principal da </a:t>
            </a:r>
            <a:r>
              <a:rPr lang="en-US" sz="2800" dirty="0" err="1" smtClean="0"/>
              <a:t>escola</a:t>
            </a:r>
            <a:r>
              <a:rPr lang="en-US" sz="2800" dirty="0" smtClean="0"/>
              <a:t> </a:t>
            </a:r>
            <a:r>
              <a:rPr lang="en-US" sz="2800" dirty="0" err="1" smtClean="0"/>
              <a:t>é</a:t>
            </a:r>
            <a:r>
              <a:rPr lang="en-US" sz="2800" dirty="0" smtClean="0"/>
              <a:t> o </a:t>
            </a:r>
            <a:r>
              <a:rPr lang="en-US" sz="2800" dirty="0" err="1"/>
              <a:t>aprendizado</a:t>
            </a:r>
            <a:r>
              <a:rPr lang="en-US" sz="2800" dirty="0"/>
              <a:t> do </a:t>
            </a:r>
            <a:r>
              <a:rPr lang="en-US" sz="2800" dirty="0" err="1" smtClean="0"/>
              <a:t>aluno</a:t>
            </a:r>
            <a:r>
              <a:rPr lang="en-US" sz="2800" dirty="0" smtClean="0"/>
              <a:t>, </a:t>
            </a:r>
            <a:r>
              <a:rPr lang="en-US" sz="2800" dirty="0" err="1" smtClean="0"/>
              <a:t>sendo</a:t>
            </a:r>
            <a:r>
              <a:rPr lang="en-US" sz="2800" dirty="0" smtClean="0"/>
              <a:t> a </a:t>
            </a:r>
            <a:r>
              <a:rPr lang="en-US" sz="2800" dirty="0" err="1" smtClean="0"/>
              <a:t>função</a:t>
            </a:r>
            <a:r>
              <a:rPr lang="en-US" sz="2800" dirty="0" smtClean="0"/>
              <a:t> do </a:t>
            </a:r>
            <a:r>
              <a:rPr lang="en-US" sz="2800" dirty="0" err="1" smtClean="0"/>
              <a:t>diretor</a:t>
            </a:r>
            <a:r>
              <a:rPr lang="en-US" sz="2800" dirty="0" smtClean="0"/>
              <a:t> articular </a:t>
            </a:r>
            <a:r>
              <a:rPr lang="en-US" sz="2800" dirty="0" err="1" smtClean="0"/>
              <a:t>os</a:t>
            </a:r>
            <a:r>
              <a:rPr lang="en-US" sz="2800" dirty="0" smtClean="0"/>
              <a:t> </a:t>
            </a:r>
            <a:r>
              <a:rPr lang="en-US" sz="2800" dirty="0" err="1" smtClean="0"/>
              <a:t>esforços</a:t>
            </a:r>
            <a:r>
              <a:rPr lang="en-US" sz="2800" dirty="0" smtClean="0"/>
              <a:t> </a:t>
            </a:r>
            <a:r>
              <a:rPr lang="en-US" sz="2800" dirty="0" err="1"/>
              <a:t>para</a:t>
            </a:r>
            <a:r>
              <a:rPr lang="en-US" sz="2800" dirty="0"/>
              <a:t> </a:t>
            </a:r>
            <a:r>
              <a:rPr lang="en-US" sz="2800" dirty="0" err="1"/>
              <a:t>que</a:t>
            </a:r>
            <a:r>
              <a:rPr lang="en-US" sz="2800" dirty="0"/>
              <a:t> </a:t>
            </a:r>
            <a:r>
              <a:rPr lang="en-US" sz="2800" dirty="0" err="1" smtClean="0"/>
              <a:t>cada</a:t>
            </a:r>
            <a:r>
              <a:rPr lang="en-US" sz="2800" dirty="0" smtClean="0"/>
              <a:t> um dos </a:t>
            </a:r>
            <a:r>
              <a:rPr lang="en-US" sz="2800" dirty="0" err="1" smtClean="0"/>
              <a:t>alunos</a:t>
            </a:r>
            <a:r>
              <a:rPr lang="en-US" sz="2800" dirty="0" smtClean="0"/>
              <a:t> </a:t>
            </a:r>
            <a:r>
              <a:rPr lang="en-US" sz="2800" dirty="0" err="1" smtClean="0"/>
              <a:t>aprenda</a:t>
            </a:r>
            <a:r>
              <a:rPr lang="en-US" sz="2800" dirty="0" smtClean="0"/>
              <a:t> o </a:t>
            </a:r>
            <a:r>
              <a:rPr lang="en-US" sz="2800" dirty="0" err="1" smtClean="0"/>
              <a:t>que</a:t>
            </a:r>
            <a:r>
              <a:rPr lang="en-US" sz="2800" dirty="0" smtClean="0"/>
              <a:t> </a:t>
            </a:r>
            <a:r>
              <a:rPr lang="en-US" sz="2800" dirty="0" err="1" smtClean="0"/>
              <a:t>é</a:t>
            </a:r>
            <a:r>
              <a:rPr lang="en-US" sz="2800" dirty="0" smtClean="0"/>
              <a:t> </a:t>
            </a:r>
            <a:r>
              <a:rPr lang="en-US" sz="2800" dirty="0" err="1" smtClean="0"/>
              <a:t>seu</a:t>
            </a:r>
            <a:r>
              <a:rPr lang="en-US" sz="2800" dirty="0" smtClean="0"/>
              <a:t> </a:t>
            </a:r>
            <a:r>
              <a:rPr lang="en-US" sz="2800" dirty="0" err="1" smtClean="0"/>
              <a:t>direito</a:t>
            </a:r>
            <a:endParaRPr lang="pt-BR" sz="2800" dirty="0"/>
          </a:p>
        </p:txBody>
      </p:sp>
      <p:sp>
        <p:nvSpPr>
          <p:cNvPr id="5" name="Title 1"/>
          <p:cNvSpPr>
            <a:spLocks noGrp="1"/>
          </p:cNvSpPr>
          <p:nvPr>
            <p:ph type="title"/>
          </p:nvPr>
        </p:nvSpPr>
        <p:spPr>
          <a:xfrm>
            <a:off x="457200" y="332656"/>
            <a:ext cx="8229600" cy="1143000"/>
          </a:xfrm>
        </p:spPr>
        <p:txBody>
          <a:bodyPr/>
          <a:lstStyle/>
          <a:p>
            <a:r>
              <a:rPr lang="en-US" sz="3600" dirty="0" err="1" smtClean="0"/>
              <a:t>Gestão</a:t>
            </a:r>
            <a:r>
              <a:rPr lang="en-US" sz="3600" dirty="0" smtClean="0"/>
              <a:t> Escolar</a:t>
            </a:r>
            <a:endParaRPr lang="en-US" sz="3600" dirty="0"/>
          </a:p>
        </p:txBody>
      </p:sp>
    </p:spTree>
    <p:extLst>
      <p:ext uri="{BB962C8B-B14F-4D97-AF65-F5344CB8AC3E}">
        <p14:creationId xmlns:p14="http://schemas.microsoft.com/office/powerpoint/2010/main" xmlns="" val="38061059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txBox="1">
            <a:spLocks/>
          </p:cNvSpPr>
          <p:nvPr/>
        </p:nvSpPr>
        <p:spPr>
          <a:xfrm>
            <a:off x="1371600" y="1844824"/>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800" dirty="0" err="1" smtClean="0"/>
              <a:t>Leitura</a:t>
            </a:r>
            <a:r>
              <a:rPr lang="en-US" sz="2800" dirty="0" smtClean="0"/>
              <a:t> </a:t>
            </a:r>
            <a:r>
              <a:rPr lang="en-US" sz="2800" dirty="0"/>
              <a:t>de </a:t>
            </a:r>
            <a:r>
              <a:rPr lang="en-US" sz="2800" dirty="0" err="1"/>
              <a:t>contexto</a:t>
            </a:r>
            <a:r>
              <a:rPr lang="en-US" sz="2800" dirty="0"/>
              <a:t> e </a:t>
            </a:r>
            <a:r>
              <a:rPr lang="en-US" sz="2800" dirty="0" err="1" smtClean="0"/>
              <a:t>diagnóstico</a:t>
            </a:r>
            <a:r>
              <a:rPr lang="en-US" sz="2800" dirty="0"/>
              <a:t> </a:t>
            </a:r>
          </a:p>
          <a:p>
            <a:r>
              <a:rPr lang="en-US" sz="2800" dirty="0" err="1"/>
              <a:t>Visão</a:t>
            </a:r>
            <a:r>
              <a:rPr lang="en-US" sz="2800" dirty="0"/>
              <a:t> e </a:t>
            </a:r>
            <a:r>
              <a:rPr lang="en-US" sz="2800" dirty="0" err="1"/>
              <a:t>conhecimento</a:t>
            </a:r>
            <a:r>
              <a:rPr lang="en-US" sz="2800" dirty="0"/>
              <a:t> das </a:t>
            </a:r>
            <a:r>
              <a:rPr lang="en-US" sz="2800" dirty="0" err="1"/>
              <a:t>soluções</a:t>
            </a:r>
            <a:r>
              <a:rPr lang="en-US" sz="2800" dirty="0"/>
              <a:t> e </a:t>
            </a:r>
            <a:r>
              <a:rPr lang="en-US" sz="2800" dirty="0" err="1"/>
              <a:t>possibilidades</a:t>
            </a:r>
            <a:endParaRPr lang="en-US" sz="2800" dirty="0"/>
          </a:p>
          <a:p>
            <a:r>
              <a:rPr lang="en-US" sz="2800" dirty="0" err="1"/>
              <a:t>Definição</a:t>
            </a:r>
            <a:r>
              <a:rPr lang="en-US" sz="2800" dirty="0"/>
              <a:t> dos </a:t>
            </a:r>
            <a:r>
              <a:rPr lang="en-US" sz="2800" dirty="0" err="1"/>
              <a:t>processos</a:t>
            </a:r>
            <a:r>
              <a:rPr lang="en-US" sz="2800" dirty="0"/>
              <a:t>, </a:t>
            </a:r>
            <a:r>
              <a:rPr lang="en-US" sz="2800" dirty="0" err="1"/>
              <a:t>desdobramentos</a:t>
            </a:r>
            <a:r>
              <a:rPr lang="en-US" sz="2800" dirty="0"/>
              <a:t> e </a:t>
            </a:r>
            <a:r>
              <a:rPr lang="en-US" sz="2800" dirty="0" err="1"/>
              <a:t>responsáveis</a:t>
            </a:r>
            <a:r>
              <a:rPr lang="en-US" sz="2800" dirty="0"/>
              <a:t> </a:t>
            </a:r>
          </a:p>
          <a:p>
            <a:r>
              <a:rPr lang="en-US" sz="2800" dirty="0" err="1"/>
              <a:t>Monitoramento</a:t>
            </a:r>
            <a:r>
              <a:rPr lang="en-US" sz="2800" dirty="0"/>
              <a:t> dos </a:t>
            </a:r>
            <a:r>
              <a:rPr lang="en-US" sz="2800" dirty="0" err="1"/>
              <a:t>resultados</a:t>
            </a:r>
            <a:r>
              <a:rPr lang="en-US" sz="2800" dirty="0"/>
              <a:t> (</a:t>
            </a:r>
            <a:r>
              <a:rPr lang="en-US" sz="2800" dirty="0" err="1"/>
              <a:t>meios</a:t>
            </a:r>
            <a:r>
              <a:rPr lang="en-US" sz="2800" dirty="0"/>
              <a:t> e fins)</a:t>
            </a:r>
          </a:p>
          <a:p>
            <a:r>
              <a:rPr lang="en-US" sz="2800" dirty="0" err="1"/>
              <a:t>Avaliação</a:t>
            </a:r>
            <a:r>
              <a:rPr lang="en-US" sz="2800" dirty="0"/>
              <a:t>, </a:t>
            </a:r>
            <a:r>
              <a:rPr lang="en-US" sz="2800" dirty="0" err="1"/>
              <a:t>desenvolvimento</a:t>
            </a:r>
            <a:r>
              <a:rPr lang="en-US" sz="2800" dirty="0"/>
              <a:t> </a:t>
            </a:r>
            <a:r>
              <a:rPr lang="en-US" sz="2800" dirty="0" err="1"/>
              <a:t>pessoal</a:t>
            </a:r>
            <a:r>
              <a:rPr lang="en-US" sz="2800" dirty="0"/>
              <a:t> e </a:t>
            </a:r>
            <a:r>
              <a:rPr lang="en-US" sz="2800" i="1" dirty="0"/>
              <a:t>follow-up</a:t>
            </a:r>
          </a:p>
          <a:p>
            <a:r>
              <a:rPr lang="en-US" sz="2800" dirty="0" err="1"/>
              <a:t>Liderança</a:t>
            </a:r>
            <a:r>
              <a:rPr lang="en-US" sz="2800" dirty="0"/>
              <a:t> </a:t>
            </a:r>
            <a:endParaRPr lang="pt-BR" sz="2800" dirty="0"/>
          </a:p>
        </p:txBody>
      </p:sp>
      <p:sp>
        <p:nvSpPr>
          <p:cNvPr id="5" name="Title 1"/>
          <p:cNvSpPr>
            <a:spLocks noGrp="1"/>
          </p:cNvSpPr>
          <p:nvPr>
            <p:ph type="title"/>
          </p:nvPr>
        </p:nvSpPr>
        <p:spPr>
          <a:xfrm>
            <a:off x="457200" y="332656"/>
            <a:ext cx="8229600" cy="1143000"/>
          </a:xfrm>
        </p:spPr>
        <p:txBody>
          <a:bodyPr/>
          <a:lstStyle/>
          <a:p>
            <a:r>
              <a:rPr lang="en-US" sz="3600" dirty="0" err="1" smtClean="0"/>
              <a:t>Gestão</a:t>
            </a:r>
            <a:r>
              <a:rPr lang="en-US" sz="3600" dirty="0" smtClean="0"/>
              <a:t> Escolar:</a:t>
            </a:r>
            <a:br>
              <a:rPr lang="en-US" sz="3600" dirty="0" smtClean="0"/>
            </a:br>
            <a:r>
              <a:rPr lang="en-US" sz="3600" dirty="0" err="1" smtClean="0"/>
              <a:t>Tarefas</a:t>
            </a:r>
            <a:r>
              <a:rPr lang="en-US" sz="3600" dirty="0" smtClean="0"/>
              <a:t> de um </a:t>
            </a:r>
            <a:r>
              <a:rPr lang="en-US" sz="3600" dirty="0" err="1" smtClean="0"/>
              <a:t>Diretor</a:t>
            </a:r>
            <a:r>
              <a:rPr lang="en-US" sz="3600" dirty="0" smtClean="0"/>
              <a:t> de </a:t>
            </a:r>
            <a:r>
              <a:rPr lang="en-US" sz="3600" dirty="0" err="1" smtClean="0"/>
              <a:t>Escola</a:t>
            </a:r>
            <a:endParaRPr lang="en-US" sz="3600" dirty="0"/>
          </a:p>
        </p:txBody>
      </p:sp>
      <p:sp>
        <p:nvSpPr>
          <p:cNvPr id="2" name="TextBox 1"/>
          <p:cNvSpPr txBox="1"/>
          <p:nvPr/>
        </p:nvSpPr>
        <p:spPr>
          <a:xfrm rot="16200000">
            <a:off x="-207639" y="3878867"/>
            <a:ext cx="2421193" cy="369332"/>
          </a:xfrm>
          <a:prstGeom prst="rect">
            <a:avLst/>
          </a:prstGeom>
          <a:noFill/>
        </p:spPr>
        <p:txBody>
          <a:bodyPr wrap="none" rtlCol="0">
            <a:spAutoFit/>
          </a:bodyPr>
          <a:lstStyle/>
          <a:p>
            <a:r>
              <a:rPr lang="en-US" dirty="0" err="1" smtClean="0"/>
              <a:t>Dentro</a:t>
            </a:r>
            <a:r>
              <a:rPr lang="en-US" dirty="0" smtClean="0"/>
              <a:t> e </a:t>
            </a:r>
            <a:r>
              <a:rPr lang="en-US" dirty="0" err="1" smtClean="0"/>
              <a:t>fora</a:t>
            </a:r>
            <a:r>
              <a:rPr lang="en-US" dirty="0" smtClean="0"/>
              <a:t> da </a:t>
            </a:r>
            <a:r>
              <a:rPr lang="en-US" dirty="0" err="1" smtClean="0"/>
              <a:t>escola</a:t>
            </a:r>
            <a:endParaRPr lang="en-US" dirty="0" smtClean="0"/>
          </a:p>
        </p:txBody>
      </p:sp>
    </p:spTree>
    <p:extLst>
      <p:ext uri="{BB962C8B-B14F-4D97-AF65-F5344CB8AC3E}">
        <p14:creationId xmlns:p14="http://schemas.microsoft.com/office/powerpoint/2010/main" xmlns="" val="11288206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txBox="1">
            <a:spLocks/>
          </p:cNvSpPr>
          <p:nvPr/>
        </p:nvSpPr>
        <p:spPr>
          <a:xfrm>
            <a:off x="1371600" y="2564904"/>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pt-BR" sz="2800" dirty="0" smtClean="0"/>
              <a:t>Conclusão 1:</a:t>
            </a:r>
          </a:p>
          <a:p>
            <a:pPr marL="0" indent="0">
              <a:buNone/>
            </a:pPr>
            <a:r>
              <a:rPr lang="pt-BR" sz="2800" dirty="0" smtClean="0"/>
              <a:t>Evidência </a:t>
            </a:r>
            <a:r>
              <a:rPr lang="pt-BR" sz="2800" dirty="0"/>
              <a:t>do efeito positivo sobre os resultados de matemática da “seleção e eleição” como forma de escolha de diretor relativamente à escolha somente por “eleição” ou por “outras formas”.</a:t>
            </a:r>
          </a:p>
          <a:p>
            <a:pPr marL="0" indent="0">
              <a:buNone/>
            </a:pPr>
            <a:r>
              <a:rPr lang="en-US" sz="2800" dirty="0" smtClean="0"/>
              <a:t> </a:t>
            </a:r>
            <a:endParaRPr lang="en-US" sz="2800" dirty="0"/>
          </a:p>
          <a:p>
            <a:pPr marL="0" indent="0">
              <a:buNone/>
            </a:pPr>
            <a:endParaRPr lang="en-US" sz="2800" dirty="0"/>
          </a:p>
        </p:txBody>
      </p:sp>
      <p:sp>
        <p:nvSpPr>
          <p:cNvPr id="5" name="Title 1"/>
          <p:cNvSpPr>
            <a:spLocks noGrp="1"/>
          </p:cNvSpPr>
          <p:nvPr>
            <p:ph type="title"/>
          </p:nvPr>
        </p:nvSpPr>
        <p:spPr>
          <a:xfrm>
            <a:off x="457200" y="332656"/>
            <a:ext cx="8229600" cy="1143000"/>
          </a:xfrm>
        </p:spPr>
        <p:txBody>
          <a:bodyPr/>
          <a:lstStyle/>
          <a:p>
            <a:r>
              <a:rPr lang="en-US" sz="3600" dirty="0" err="1" smtClean="0"/>
              <a:t>Atributos</a:t>
            </a:r>
            <a:r>
              <a:rPr lang="en-US" sz="3600" dirty="0" smtClean="0"/>
              <a:t> </a:t>
            </a:r>
            <a:r>
              <a:rPr lang="en-US" sz="3600" dirty="0" err="1" smtClean="0"/>
              <a:t>escolares</a:t>
            </a:r>
            <a:r>
              <a:rPr lang="en-US" sz="3600" dirty="0" smtClean="0"/>
              <a:t> e o </a:t>
            </a:r>
            <a:r>
              <a:rPr lang="en-US" sz="3600" dirty="0" err="1" smtClean="0"/>
              <a:t>desempenho</a:t>
            </a:r>
            <a:r>
              <a:rPr lang="en-US" sz="3600" dirty="0" smtClean="0"/>
              <a:t> dos </a:t>
            </a:r>
            <a:r>
              <a:rPr lang="en-US" sz="3600" dirty="0" err="1" smtClean="0"/>
              <a:t>estudantes</a:t>
            </a:r>
            <a:r>
              <a:rPr lang="en-US" sz="3600" dirty="0" smtClean="0"/>
              <a:t>: </a:t>
            </a:r>
            <a:r>
              <a:rPr lang="en-US" sz="3600" dirty="0" err="1" smtClean="0"/>
              <a:t>uma</a:t>
            </a:r>
            <a:r>
              <a:rPr lang="en-US" sz="3600" dirty="0" smtClean="0"/>
              <a:t> </a:t>
            </a:r>
            <a:r>
              <a:rPr lang="en-US" sz="3600" dirty="0" err="1" smtClean="0"/>
              <a:t>análise</a:t>
            </a:r>
            <a:r>
              <a:rPr lang="en-US" sz="3600" dirty="0" smtClean="0"/>
              <a:t> dos dados SAEB</a:t>
            </a:r>
            <a:br>
              <a:rPr lang="en-US" sz="3600" dirty="0" smtClean="0"/>
            </a:br>
            <a:r>
              <a:rPr lang="en-US" sz="2800" dirty="0" smtClean="0"/>
              <a:t>Roberta </a:t>
            </a:r>
            <a:r>
              <a:rPr lang="en-US" sz="2800" dirty="0" err="1" smtClean="0"/>
              <a:t>Biondi</a:t>
            </a:r>
            <a:r>
              <a:rPr lang="en-US" sz="2800" dirty="0" smtClean="0"/>
              <a:t> e </a:t>
            </a:r>
            <a:r>
              <a:rPr lang="en-US" sz="2800" dirty="0" err="1" smtClean="0"/>
              <a:t>Fabiana</a:t>
            </a:r>
            <a:r>
              <a:rPr lang="en-US" sz="2800" dirty="0" smtClean="0"/>
              <a:t> de </a:t>
            </a:r>
            <a:r>
              <a:rPr lang="en-US" sz="2800" dirty="0" err="1" smtClean="0"/>
              <a:t>Felicio</a:t>
            </a:r>
            <a:r>
              <a:rPr lang="en-US" sz="2800" dirty="0" smtClean="0"/>
              <a:t/>
            </a:r>
            <a:br>
              <a:rPr lang="en-US" sz="2800" dirty="0" smtClean="0"/>
            </a:br>
            <a:r>
              <a:rPr lang="en-US" sz="2800" dirty="0" smtClean="0"/>
              <a:t>2007</a:t>
            </a:r>
            <a:endParaRPr lang="en-US" sz="2800" dirty="0"/>
          </a:p>
        </p:txBody>
      </p:sp>
    </p:spTree>
    <p:extLst>
      <p:ext uri="{BB962C8B-B14F-4D97-AF65-F5344CB8AC3E}">
        <p14:creationId xmlns:p14="http://schemas.microsoft.com/office/powerpoint/2010/main" xmlns="" val="11619494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txBox="1">
            <a:spLocks/>
          </p:cNvSpPr>
          <p:nvPr/>
        </p:nvSpPr>
        <p:spPr>
          <a:xfrm>
            <a:off x="1371600" y="2636912"/>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err="1" smtClean="0"/>
              <a:t>Conclusão</a:t>
            </a:r>
            <a:r>
              <a:rPr lang="en-US" sz="2800" dirty="0" smtClean="0"/>
              <a:t> 2:</a:t>
            </a:r>
          </a:p>
          <a:p>
            <a:pPr marL="0" indent="0">
              <a:buNone/>
            </a:pPr>
            <a:r>
              <a:rPr lang="en-US" sz="2800" dirty="0" err="1" smtClean="0"/>
              <a:t>Turmas</a:t>
            </a:r>
            <a:r>
              <a:rPr lang="en-US" sz="2800" dirty="0" smtClean="0"/>
              <a:t> </a:t>
            </a:r>
            <a:r>
              <a:rPr lang="en-US" sz="2800" dirty="0" err="1"/>
              <a:t>que</a:t>
            </a:r>
            <a:r>
              <a:rPr lang="en-US" sz="2800" dirty="0"/>
              <a:t> </a:t>
            </a:r>
            <a:r>
              <a:rPr lang="en-US" sz="2800" dirty="0" err="1"/>
              <a:t>tiveram</a:t>
            </a:r>
            <a:r>
              <a:rPr lang="en-US" sz="2800" dirty="0"/>
              <a:t> </a:t>
            </a:r>
            <a:r>
              <a:rPr lang="en-US" sz="2800" dirty="0" err="1"/>
              <a:t>somente</a:t>
            </a:r>
            <a:r>
              <a:rPr lang="en-US" sz="2800" dirty="0"/>
              <a:t> um professor </a:t>
            </a:r>
            <a:r>
              <a:rPr lang="en-US" sz="2800" dirty="0" smtClean="0"/>
              <a:t>de </a:t>
            </a:r>
            <a:r>
              <a:rPr lang="en-US" sz="2800" dirty="0" err="1" smtClean="0"/>
              <a:t>Matemática</a:t>
            </a:r>
            <a:r>
              <a:rPr lang="en-US" sz="2800" dirty="0" smtClean="0"/>
              <a:t> </a:t>
            </a:r>
            <a:r>
              <a:rPr lang="en-US" sz="2800" dirty="0" err="1"/>
              <a:t>ao</a:t>
            </a:r>
            <a:r>
              <a:rPr lang="en-US" sz="2800" dirty="0"/>
              <a:t> </a:t>
            </a:r>
            <a:r>
              <a:rPr lang="en-US" sz="2800" dirty="0" err="1"/>
              <a:t>longo</a:t>
            </a:r>
            <a:r>
              <a:rPr lang="en-US" sz="2800" dirty="0"/>
              <a:t> do </a:t>
            </a:r>
            <a:r>
              <a:rPr lang="en-US" sz="2800" dirty="0" err="1"/>
              <a:t>ano</a:t>
            </a:r>
            <a:r>
              <a:rPr lang="en-US" sz="2800" dirty="0"/>
              <a:t> </a:t>
            </a:r>
            <a:r>
              <a:rPr lang="en-US" sz="2800" dirty="0" err="1"/>
              <a:t>letivo</a:t>
            </a:r>
            <a:r>
              <a:rPr lang="en-US" sz="2800" dirty="0"/>
              <a:t> </a:t>
            </a:r>
            <a:r>
              <a:rPr lang="en-US" sz="2800" dirty="0" err="1"/>
              <a:t>apresentam</a:t>
            </a:r>
            <a:r>
              <a:rPr lang="en-US" sz="2800" dirty="0"/>
              <a:t> um </a:t>
            </a:r>
            <a:r>
              <a:rPr lang="en-US" sz="2800" dirty="0" err="1"/>
              <a:t>desempenho</a:t>
            </a:r>
            <a:r>
              <a:rPr lang="en-US" sz="2800" dirty="0"/>
              <a:t> de 4,2 </a:t>
            </a:r>
            <a:r>
              <a:rPr lang="en-US" sz="2800" dirty="0" err="1"/>
              <a:t>pontos</a:t>
            </a:r>
            <a:r>
              <a:rPr lang="en-US" sz="2800" dirty="0"/>
              <a:t> </a:t>
            </a:r>
            <a:r>
              <a:rPr lang="en-US" sz="2800" dirty="0" err="1"/>
              <a:t>maior</a:t>
            </a:r>
            <a:r>
              <a:rPr lang="en-US" sz="2800" dirty="0"/>
              <a:t> </a:t>
            </a:r>
            <a:r>
              <a:rPr lang="en-US" sz="2800" dirty="0" err="1"/>
              <a:t>relativamente</a:t>
            </a:r>
            <a:r>
              <a:rPr lang="en-US" sz="2800" dirty="0"/>
              <a:t> </a:t>
            </a:r>
            <a:r>
              <a:rPr lang="en-US" sz="2800" dirty="0" err="1"/>
              <a:t>às</a:t>
            </a:r>
            <a:r>
              <a:rPr lang="en-US" sz="2800" dirty="0"/>
              <a:t> </a:t>
            </a:r>
            <a:r>
              <a:rPr lang="en-US" sz="2800" dirty="0" err="1"/>
              <a:t>turmas</a:t>
            </a:r>
            <a:r>
              <a:rPr lang="en-US" sz="2800" dirty="0"/>
              <a:t> </a:t>
            </a:r>
            <a:r>
              <a:rPr lang="en-US" sz="2800" dirty="0" err="1"/>
              <a:t>que</a:t>
            </a:r>
            <a:r>
              <a:rPr lang="en-US" sz="2800" dirty="0"/>
              <a:t> </a:t>
            </a:r>
            <a:r>
              <a:rPr lang="en-US" sz="2800" dirty="0" err="1"/>
              <a:t>tiveram</a:t>
            </a:r>
            <a:r>
              <a:rPr lang="en-US" sz="2800" dirty="0"/>
              <a:t> </a:t>
            </a:r>
            <a:r>
              <a:rPr lang="en-US" sz="2800" dirty="0" err="1"/>
              <a:t>mais</a:t>
            </a:r>
            <a:r>
              <a:rPr lang="en-US" sz="2800" dirty="0"/>
              <a:t> de um </a:t>
            </a:r>
            <a:r>
              <a:rPr lang="en-US" sz="2800" dirty="0" smtClean="0"/>
              <a:t>professor.</a:t>
            </a:r>
            <a:endParaRPr lang="en-US" sz="2800" dirty="0"/>
          </a:p>
        </p:txBody>
      </p:sp>
      <p:sp>
        <p:nvSpPr>
          <p:cNvPr id="6" name="Title 1"/>
          <p:cNvSpPr>
            <a:spLocks noGrp="1"/>
          </p:cNvSpPr>
          <p:nvPr>
            <p:ph type="title"/>
          </p:nvPr>
        </p:nvSpPr>
        <p:spPr>
          <a:xfrm>
            <a:off x="457200" y="332656"/>
            <a:ext cx="8229600" cy="1143000"/>
          </a:xfrm>
        </p:spPr>
        <p:txBody>
          <a:bodyPr/>
          <a:lstStyle/>
          <a:p>
            <a:r>
              <a:rPr lang="en-US" sz="3600" dirty="0" err="1" smtClean="0"/>
              <a:t>Atributos</a:t>
            </a:r>
            <a:r>
              <a:rPr lang="en-US" sz="3600" dirty="0" smtClean="0"/>
              <a:t> </a:t>
            </a:r>
            <a:r>
              <a:rPr lang="en-US" sz="3600" dirty="0" err="1" smtClean="0"/>
              <a:t>escolares</a:t>
            </a:r>
            <a:r>
              <a:rPr lang="en-US" sz="3600" dirty="0" smtClean="0"/>
              <a:t> e o </a:t>
            </a:r>
            <a:r>
              <a:rPr lang="en-US" sz="3600" dirty="0" err="1" smtClean="0"/>
              <a:t>desempenho</a:t>
            </a:r>
            <a:r>
              <a:rPr lang="en-US" sz="3600" dirty="0" smtClean="0"/>
              <a:t> dos </a:t>
            </a:r>
            <a:r>
              <a:rPr lang="en-US" sz="3600" dirty="0" err="1" smtClean="0"/>
              <a:t>estudantes</a:t>
            </a:r>
            <a:r>
              <a:rPr lang="en-US" sz="3600" dirty="0" smtClean="0"/>
              <a:t>: </a:t>
            </a:r>
            <a:r>
              <a:rPr lang="en-US" sz="3600" dirty="0" err="1" smtClean="0"/>
              <a:t>uma</a:t>
            </a:r>
            <a:r>
              <a:rPr lang="en-US" sz="3600" dirty="0" smtClean="0"/>
              <a:t> </a:t>
            </a:r>
            <a:r>
              <a:rPr lang="en-US" sz="3600" dirty="0" err="1" smtClean="0"/>
              <a:t>análise</a:t>
            </a:r>
            <a:r>
              <a:rPr lang="en-US" sz="3600" dirty="0" smtClean="0"/>
              <a:t> dos dados SAEB</a:t>
            </a:r>
            <a:br>
              <a:rPr lang="en-US" sz="3600" dirty="0" smtClean="0"/>
            </a:br>
            <a:r>
              <a:rPr lang="en-US" sz="2800" dirty="0" smtClean="0"/>
              <a:t>Roberta </a:t>
            </a:r>
            <a:r>
              <a:rPr lang="en-US" sz="2800" dirty="0" err="1" smtClean="0"/>
              <a:t>Biondi</a:t>
            </a:r>
            <a:r>
              <a:rPr lang="en-US" sz="2800" dirty="0" smtClean="0"/>
              <a:t> e </a:t>
            </a:r>
            <a:r>
              <a:rPr lang="en-US" sz="2800" dirty="0" err="1" smtClean="0"/>
              <a:t>Fabiana</a:t>
            </a:r>
            <a:r>
              <a:rPr lang="en-US" sz="2800" dirty="0" smtClean="0"/>
              <a:t> de </a:t>
            </a:r>
            <a:r>
              <a:rPr lang="en-US" sz="2800" dirty="0" err="1" smtClean="0"/>
              <a:t>Felicio</a:t>
            </a:r>
            <a:r>
              <a:rPr lang="en-US" sz="2800" dirty="0" smtClean="0"/>
              <a:t/>
            </a:r>
            <a:br>
              <a:rPr lang="en-US" sz="2800" dirty="0" smtClean="0"/>
            </a:br>
            <a:r>
              <a:rPr lang="en-US" sz="2800" dirty="0" smtClean="0"/>
              <a:t>2007</a:t>
            </a:r>
            <a:endParaRPr lang="en-US" sz="2800" dirty="0"/>
          </a:p>
        </p:txBody>
      </p:sp>
    </p:spTree>
    <p:extLst>
      <p:ext uri="{BB962C8B-B14F-4D97-AF65-F5344CB8AC3E}">
        <p14:creationId xmlns:p14="http://schemas.microsoft.com/office/powerpoint/2010/main" xmlns="" val="11619494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txBox="1">
            <a:spLocks/>
          </p:cNvSpPr>
          <p:nvPr/>
        </p:nvSpPr>
        <p:spPr>
          <a:xfrm>
            <a:off x="1371600" y="2636912"/>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err="1" smtClean="0"/>
              <a:t>Conclusão</a:t>
            </a:r>
            <a:r>
              <a:rPr lang="en-US" sz="2800" dirty="0" smtClean="0"/>
              <a:t>:</a:t>
            </a:r>
          </a:p>
          <a:p>
            <a:pPr marL="0" indent="0">
              <a:buNone/>
            </a:pPr>
            <a:r>
              <a:rPr lang="en-US" sz="2800" dirty="0" err="1"/>
              <a:t>N</a:t>
            </a:r>
            <a:r>
              <a:rPr lang="en-US" sz="2800" dirty="0" err="1" smtClean="0"/>
              <a:t>em</a:t>
            </a:r>
            <a:r>
              <a:rPr lang="en-US" sz="2800" dirty="0" smtClean="0"/>
              <a:t> </a:t>
            </a:r>
            <a:r>
              <a:rPr lang="en-US" sz="2800" dirty="0" err="1"/>
              <a:t>sempre</a:t>
            </a:r>
            <a:r>
              <a:rPr lang="en-US" sz="2800" dirty="0"/>
              <a:t> </a:t>
            </a:r>
            <a:r>
              <a:rPr lang="en-US" sz="2800" dirty="0" smtClean="0"/>
              <a:t>a </a:t>
            </a:r>
            <a:r>
              <a:rPr lang="en-US" sz="2800" dirty="0" err="1" smtClean="0"/>
              <a:t>eleição</a:t>
            </a:r>
            <a:r>
              <a:rPr lang="en-US" sz="2800" dirty="0" smtClean="0"/>
              <a:t> de </a:t>
            </a:r>
            <a:r>
              <a:rPr lang="en-US" sz="2800" dirty="0" err="1"/>
              <a:t>diretores</a:t>
            </a:r>
            <a:r>
              <a:rPr lang="en-US" sz="2800" dirty="0"/>
              <a:t> </a:t>
            </a:r>
            <a:r>
              <a:rPr lang="en-US" sz="2800" dirty="0" err="1" smtClean="0"/>
              <a:t>é</a:t>
            </a:r>
            <a:r>
              <a:rPr lang="en-US" sz="2800" dirty="0" smtClean="0"/>
              <a:t> </a:t>
            </a:r>
            <a:r>
              <a:rPr lang="en-US" sz="2800" dirty="0" err="1"/>
              <a:t>resultado</a:t>
            </a:r>
            <a:r>
              <a:rPr lang="en-US" sz="2800" dirty="0"/>
              <a:t> d</a:t>
            </a:r>
            <a:r>
              <a:rPr lang="en-US" sz="2800" dirty="0" smtClean="0"/>
              <a:t>a </a:t>
            </a:r>
            <a:r>
              <a:rPr lang="en-US" sz="2800" dirty="0" err="1"/>
              <a:t>mobilização</a:t>
            </a:r>
            <a:r>
              <a:rPr lang="en-US" sz="2800" dirty="0"/>
              <a:t> da </a:t>
            </a:r>
            <a:r>
              <a:rPr lang="en-US" sz="2800" dirty="0" err="1"/>
              <a:t>comunidade</a:t>
            </a:r>
            <a:r>
              <a:rPr lang="en-US" sz="2800" dirty="0"/>
              <a:t> </a:t>
            </a:r>
            <a:r>
              <a:rPr lang="en-US" sz="2800" dirty="0" smtClean="0"/>
              <a:t>escolar e/</a:t>
            </a:r>
            <a:r>
              <a:rPr lang="en-US" sz="2800" dirty="0" err="1" smtClean="0"/>
              <a:t>ou</a:t>
            </a:r>
            <a:r>
              <a:rPr lang="en-US" sz="2800" dirty="0" smtClean="0"/>
              <a:t> </a:t>
            </a:r>
            <a:r>
              <a:rPr lang="en-US" sz="2800" dirty="0" err="1" smtClean="0"/>
              <a:t>resulta</a:t>
            </a:r>
            <a:r>
              <a:rPr lang="en-US" sz="2800" dirty="0" smtClean="0"/>
              <a:t> </a:t>
            </a:r>
            <a:r>
              <a:rPr lang="en-US" sz="2800" dirty="0" err="1" smtClean="0"/>
              <a:t>em</a:t>
            </a:r>
            <a:r>
              <a:rPr lang="en-US" sz="2800" dirty="0" smtClean="0"/>
              <a:t> </a:t>
            </a:r>
            <a:r>
              <a:rPr lang="en-US" sz="2800" dirty="0"/>
              <a:t>um </a:t>
            </a:r>
            <a:r>
              <a:rPr lang="en-US" sz="2800" dirty="0" err="1" smtClean="0"/>
              <a:t>trabalho</a:t>
            </a:r>
            <a:r>
              <a:rPr lang="en-US" sz="2800" dirty="0" smtClean="0"/>
              <a:t> </a:t>
            </a:r>
            <a:r>
              <a:rPr lang="en-US" sz="2800" dirty="0" err="1" smtClean="0"/>
              <a:t>voltado</a:t>
            </a:r>
            <a:r>
              <a:rPr lang="en-US" sz="2800" dirty="0" smtClean="0"/>
              <a:t> </a:t>
            </a:r>
            <a:r>
              <a:rPr lang="en-US" sz="2800" dirty="0" err="1"/>
              <a:t>para</a:t>
            </a:r>
            <a:r>
              <a:rPr lang="en-US" sz="2800" dirty="0"/>
              <a:t> a </a:t>
            </a:r>
            <a:r>
              <a:rPr lang="en-US" sz="2800" dirty="0" err="1"/>
              <a:t>melhoria</a:t>
            </a:r>
            <a:r>
              <a:rPr lang="en-US" sz="2800" dirty="0"/>
              <a:t> </a:t>
            </a:r>
            <a:r>
              <a:rPr lang="en-US" sz="2800" dirty="0" err="1"/>
              <a:t>contínua</a:t>
            </a:r>
            <a:r>
              <a:rPr lang="en-US" sz="2800" dirty="0"/>
              <a:t> da </a:t>
            </a:r>
            <a:r>
              <a:rPr lang="en-US" sz="2800" dirty="0" err="1"/>
              <a:t>educação</a:t>
            </a:r>
            <a:r>
              <a:rPr lang="en-US" sz="2800" dirty="0"/>
              <a:t> </a:t>
            </a:r>
            <a:r>
              <a:rPr lang="en-US" sz="2800" dirty="0" err="1"/>
              <a:t>ofertada</a:t>
            </a:r>
            <a:r>
              <a:rPr lang="en-US" sz="2800" dirty="0"/>
              <a:t> </a:t>
            </a:r>
            <a:r>
              <a:rPr lang="en-US" sz="2800" dirty="0" err="1"/>
              <a:t>aos</a:t>
            </a:r>
            <a:r>
              <a:rPr lang="en-US" sz="2800" dirty="0"/>
              <a:t> </a:t>
            </a:r>
            <a:r>
              <a:rPr lang="en-US" sz="2800" dirty="0" err="1" smtClean="0"/>
              <a:t>alunos</a:t>
            </a:r>
            <a:r>
              <a:rPr lang="en-US" sz="2800" dirty="0"/>
              <a:t>.</a:t>
            </a:r>
            <a:endParaRPr lang="en-US" sz="2800" dirty="0" smtClean="0"/>
          </a:p>
          <a:p>
            <a:pPr marL="0" indent="0">
              <a:buNone/>
            </a:pPr>
            <a:r>
              <a:rPr lang="en-US" sz="2800" dirty="0" smtClean="0"/>
              <a:t>Há </a:t>
            </a:r>
            <a:r>
              <a:rPr lang="en-US" sz="2800" dirty="0" err="1"/>
              <a:t>evidências</a:t>
            </a:r>
            <a:r>
              <a:rPr lang="en-US" sz="2800" dirty="0"/>
              <a:t> </a:t>
            </a:r>
            <a:r>
              <a:rPr lang="en-US" sz="2800" dirty="0" smtClean="0"/>
              <a:t>de </a:t>
            </a:r>
            <a:r>
              <a:rPr lang="en-US" sz="2800" dirty="0" err="1"/>
              <a:t>construção</a:t>
            </a:r>
            <a:r>
              <a:rPr lang="en-US" sz="2800" dirty="0"/>
              <a:t> de </a:t>
            </a:r>
            <a:r>
              <a:rPr lang="en-US" sz="2800" dirty="0" err="1"/>
              <a:t>uma</a:t>
            </a:r>
            <a:r>
              <a:rPr lang="en-US" sz="2800" dirty="0"/>
              <a:t> </a:t>
            </a:r>
            <a:r>
              <a:rPr lang="en-US" sz="2800" dirty="0" err="1"/>
              <a:t>cultura</a:t>
            </a:r>
            <a:r>
              <a:rPr lang="en-US" sz="2800" dirty="0"/>
              <a:t> de </a:t>
            </a:r>
            <a:r>
              <a:rPr lang="en-US" sz="2800" dirty="0" err="1"/>
              <a:t>conivência</a:t>
            </a:r>
            <a:r>
              <a:rPr lang="en-US" sz="2800" dirty="0"/>
              <a:t> </a:t>
            </a:r>
            <a:r>
              <a:rPr lang="en-US" sz="2800" dirty="0" err="1" smtClean="0"/>
              <a:t>em</a:t>
            </a:r>
            <a:r>
              <a:rPr lang="en-US" sz="2800" dirty="0" smtClean="0"/>
              <a:t> </a:t>
            </a:r>
            <a:r>
              <a:rPr lang="en-US" sz="2800" dirty="0" err="1"/>
              <a:t>detrimento</a:t>
            </a:r>
            <a:r>
              <a:rPr lang="en-US" sz="2800" dirty="0"/>
              <a:t> da </a:t>
            </a:r>
            <a:r>
              <a:rPr lang="en-US" sz="2800" dirty="0" err="1"/>
              <a:t>melhoria</a:t>
            </a:r>
            <a:r>
              <a:rPr lang="en-US" sz="2800" dirty="0"/>
              <a:t> </a:t>
            </a:r>
            <a:r>
              <a:rPr lang="en-US" sz="2800" dirty="0" err="1"/>
              <a:t>necessária</a:t>
            </a:r>
            <a:r>
              <a:rPr lang="en-US" sz="2800" dirty="0"/>
              <a:t>. </a:t>
            </a:r>
          </a:p>
        </p:txBody>
      </p:sp>
      <p:sp>
        <p:nvSpPr>
          <p:cNvPr id="5" name="Title 1"/>
          <p:cNvSpPr>
            <a:spLocks noGrp="1"/>
          </p:cNvSpPr>
          <p:nvPr>
            <p:ph type="title"/>
          </p:nvPr>
        </p:nvSpPr>
        <p:spPr>
          <a:xfrm>
            <a:off x="457200" y="332656"/>
            <a:ext cx="8229600" cy="1143000"/>
          </a:xfrm>
        </p:spPr>
        <p:txBody>
          <a:bodyPr/>
          <a:lstStyle/>
          <a:p>
            <a:r>
              <a:rPr lang="en-US" sz="3600" dirty="0" err="1" smtClean="0"/>
              <a:t>Dimensões</a:t>
            </a:r>
            <a:r>
              <a:rPr lang="en-US" sz="3600" dirty="0" smtClean="0"/>
              <a:t> da </a:t>
            </a:r>
            <a:r>
              <a:rPr lang="en-US" sz="3600" dirty="0" err="1" smtClean="0"/>
              <a:t>gestão</a:t>
            </a:r>
            <a:r>
              <a:rPr lang="en-US" sz="3600" dirty="0" smtClean="0"/>
              <a:t> escolar e </a:t>
            </a:r>
            <a:r>
              <a:rPr lang="en-US" sz="3600" dirty="0" err="1" smtClean="0"/>
              <a:t>suas</a:t>
            </a:r>
            <a:r>
              <a:rPr lang="en-US" sz="3600" dirty="0" smtClean="0"/>
              <a:t> </a:t>
            </a:r>
            <a:r>
              <a:rPr lang="en-US" sz="3600" dirty="0" err="1" smtClean="0"/>
              <a:t>competências</a:t>
            </a:r>
            <a:r>
              <a:rPr lang="en-US" sz="3600" dirty="0" smtClean="0"/>
              <a:t/>
            </a:r>
            <a:br>
              <a:rPr lang="en-US" sz="3600" dirty="0" smtClean="0"/>
            </a:br>
            <a:r>
              <a:rPr lang="en-US" sz="2800" dirty="0" err="1" smtClean="0"/>
              <a:t>Heloisa</a:t>
            </a:r>
            <a:r>
              <a:rPr lang="en-US" sz="2800" dirty="0" smtClean="0"/>
              <a:t> Luck</a:t>
            </a:r>
            <a:br>
              <a:rPr lang="en-US" sz="2800" dirty="0" smtClean="0"/>
            </a:br>
            <a:r>
              <a:rPr lang="en-US" sz="2800" dirty="0" smtClean="0"/>
              <a:t>2009</a:t>
            </a:r>
            <a:endParaRPr lang="en-US" sz="2800" dirty="0"/>
          </a:p>
        </p:txBody>
      </p:sp>
    </p:spTree>
    <p:extLst>
      <p:ext uri="{BB962C8B-B14F-4D97-AF65-F5344CB8AC3E}">
        <p14:creationId xmlns:p14="http://schemas.microsoft.com/office/powerpoint/2010/main" xmlns="" val="11619494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txBox="1">
            <a:spLocks/>
          </p:cNvSpPr>
          <p:nvPr/>
        </p:nvSpPr>
        <p:spPr>
          <a:xfrm>
            <a:off x="1371600" y="2708920"/>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smtClean="0"/>
              <a:t>Para </a:t>
            </a:r>
            <a:r>
              <a:rPr lang="en-US" sz="2800" dirty="0" err="1"/>
              <a:t>melhorar</a:t>
            </a:r>
            <a:r>
              <a:rPr lang="en-US" sz="2800" dirty="0"/>
              <a:t> a </a:t>
            </a:r>
            <a:r>
              <a:rPr lang="en-US" sz="2800" dirty="0" err="1"/>
              <a:t>qualidade</a:t>
            </a:r>
            <a:r>
              <a:rPr lang="en-US" sz="2800" dirty="0"/>
              <a:t> do </a:t>
            </a:r>
            <a:r>
              <a:rPr lang="en-US" sz="2800" dirty="0" err="1"/>
              <a:t>ensino</a:t>
            </a:r>
            <a:r>
              <a:rPr lang="en-US" sz="2800" dirty="0"/>
              <a:t> </a:t>
            </a:r>
            <a:r>
              <a:rPr lang="en-US" sz="2800" dirty="0" err="1"/>
              <a:t>pela</a:t>
            </a:r>
            <a:r>
              <a:rPr lang="en-US" sz="2800" dirty="0"/>
              <a:t> </a:t>
            </a:r>
            <a:r>
              <a:rPr lang="en-US" sz="2800" dirty="0" err="1"/>
              <a:t>melhoria</a:t>
            </a:r>
            <a:r>
              <a:rPr lang="en-US" sz="2800" dirty="0"/>
              <a:t> da </a:t>
            </a:r>
            <a:r>
              <a:rPr lang="en-US" sz="2800" dirty="0" err="1"/>
              <a:t>gestão</a:t>
            </a:r>
            <a:r>
              <a:rPr lang="en-US" sz="2800" dirty="0"/>
              <a:t> </a:t>
            </a:r>
            <a:r>
              <a:rPr lang="en-US" sz="2800" dirty="0" smtClean="0"/>
              <a:t>escolar: </a:t>
            </a:r>
            <a:r>
              <a:rPr lang="en-US" sz="2800" dirty="0" err="1" smtClean="0"/>
              <a:t>necessidade</a:t>
            </a:r>
            <a:r>
              <a:rPr lang="en-US" sz="2800" dirty="0" smtClean="0"/>
              <a:t> de </a:t>
            </a:r>
            <a:r>
              <a:rPr lang="en-US" sz="2800" dirty="0" err="1" smtClean="0"/>
              <a:t>competências</a:t>
            </a:r>
            <a:r>
              <a:rPr lang="en-US" sz="2800" dirty="0"/>
              <a:t> </a:t>
            </a:r>
            <a:r>
              <a:rPr lang="en-US" sz="2800" dirty="0" err="1" smtClean="0"/>
              <a:t>inerentes</a:t>
            </a:r>
            <a:r>
              <a:rPr lang="en-US" sz="2800" dirty="0" smtClean="0"/>
              <a:t> </a:t>
            </a:r>
            <a:r>
              <a:rPr lang="en-US" sz="2800" dirty="0" err="1" smtClean="0"/>
              <a:t>às</a:t>
            </a:r>
            <a:r>
              <a:rPr lang="en-US" sz="2800" dirty="0" smtClean="0"/>
              <a:t> </a:t>
            </a:r>
            <a:r>
              <a:rPr lang="en-US" sz="2800" dirty="0" err="1"/>
              <a:t>suas</a:t>
            </a:r>
            <a:r>
              <a:rPr lang="en-US" sz="2800" dirty="0"/>
              <a:t> </a:t>
            </a:r>
            <a:r>
              <a:rPr lang="en-US" sz="2800" dirty="0" err="1"/>
              <a:t>funções</a:t>
            </a:r>
            <a:r>
              <a:rPr lang="en-US" sz="2800" dirty="0"/>
              <a:t>. </a:t>
            </a:r>
            <a:endParaRPr lang="en-US" sz="2800" dirty="0" smtClean="0"/>
          </a:p>
          <a:p>
            <a:pPr marL="0" indent="0">
              <a:buNone/>
            </a:pPr>
            <a:r>
              <a:rPr lang="en-US" sz="2800" dirty="0" smtClean="0"/>
              <a:t>Uma </a:t>
            </a:r>
            <a:r>
              <a:rPr lang="en-US" sz="2800" dirty="0" err="1" smtClean="0"/>
              <a:t>estratégia</a:t>
            </a:r>
            <a:r>
              <a:rPr lang="en-US" sz="2800" dirty="0" smtClean="0"/>
              <a:t> </a:t>
            </a:r>
            <a:r>
              <a:rPr lang="en-US" sz="2800" dirty="0" err="1" smtClean="0"/>
              <a:t>eficaz</a:t>
            </a:r>
            <a:r>
              <a:rPr lang="en-US" sz="2800" dirty="0" smtClean="0"/>
              <a:t> </a:t>
            </a:r>
            <a:r>
              <a:rPr lang="en-US" sz="2800" dirty="0"/>
              <a:t>tem </a:t>
            </a:r>
            <a:r>
              <a:rPr lang="en-US" sz="2800" dirty="0" err="1"/>
              <a:t>sido</a:t>
            </a:r>
            <a:r>
              <a:rPr lang="en-US" sz="2800" dirty="0"/>
              <a:t> a </a:t>
            </a:r>
            <a:r>
              <a:rPr lang="en-US" sz="2800" dirty="0" err="1"/>
              <a:t>realização</a:t>
            </a:r>
            <a:r>
              <a:rPr lang="en-US" sz="2800" dirty="0"/>
              <a:t> de </a:t>
            </a:r>
            <a:r>
              <a:rPr lang="en-US" sz="2800" dirty="0" err="1"/>
              <a:t>exames</a:t>
            </a:r>
            <a:r>
              <a:rPr lang="en-US" sz="2800" dirty="0"/>
              <a:t> </a:t>
            </a:r>
            <a:r>
              <a:rPr lang="en-US" sz="2800" dirty="0" err="1"/>
              <a:t>prévios</a:t>
            </a:r>
            <a:r>
              <a:rPr lang="en-US" sz="2800" dirty="0"/>
              <a:t> à </a:t>
            </a:r>
            <a:r>
              <a:rPr lang="en-US" sz="2800" dirty="0" err="1"/>
              <a:t>escolha</a:t>
            </a:r>
            <a:r>
              <a:rPr lang="en-US" sz="2800" dirty="0"/>
              <a:t> </a:t>
            </a:r>
            <a:r>
              <a:rPr lang="en-US" sz="2800" dirty="0" err="1"/>
              <a:t>pela</a:t>
            </a:r>
            <a:r>
              <a:rPr lang="en-US" sz="2800" dirty="0"/>
              <a:t> </a:t>
            </a:r>
            <a:r>
              <a:rPr lang="en-US" sz="2800" dirty="0" err="1" smtClean="0"/>
              <a:t>comunidade</a:t>
            </a:r>
            <a:r>
              <a:rPr lang="en-US" sz="2800" dirty="0" smtClean="0"/>
              <a:t>.</a:t>
            </a:r>
          </a:p>
        </p:txBody>
      </p:sp>
      <p:sp>
        <p:nvSpPr>
          <p:cNvPr id="6" name="Title 1"/>
          <p:cNvSpPr>
            <a:spLocks noGrp="1"/>
          </p:cNvSpPr>
          <p:nvPr>
            <p:ph type="title"/>
          </p:nvPr>
        </p:nvSpPr>
        <p:spPr>
          <a:xfrm>
            <a:off x="457200" y="332656"/>
            <a:ext cx="8229600" cy="1143000"/>
          </a:xfrm>
        </p:spPr>
        <p:txBody>
          <a:bodyPr/>
          <a:lstStyle/>
          <a:p>
            <a:r>
              <a:rPr lang="en-US" sz="3600" dirty="0" err="1" smtClean="0"/>
              <a:t>Dimensões</a:t>
            </a:r>
            <a:r>
              <a:rPr lang="en-US" sz="3600" dirty="0" smtClean="0"/>
              <a:t> da </a:t>
            </a:r>
            <a:r>
              <a:rPr lang="en-US" sz="3600" dirty="0" err="1" smtClean="0"/>
              <a:t>gestão</a:t>
            </a:r>
            <a:r>
              <a:rPr lang="en-US" sz="3600" dirty="0" smtClean="0"/>
              <a:t> escolar e </a:t>
            </a:r>
            <a:r>
              <a:rPr lang="en-US" sz="3600" dirty="0" err="1" smtClean="0"/>
              <a:t>suas</a:t>
            </a:r>
            <a:r>
              <a:rPr lang="en-US" sz="3600" dirty="0" smtClean="0"/>
              <a:t> </a:t>
            </a:r>
            <a:r>
              <a:rPr lang="en-US" sz="3600" dirty="0" err="1" smtClean="0"/>
              <a:t>competências</a:t>
            </a:r>
            <a:r>
              <a:rPr lang="en-US" sz="3600" dirty="0" smtClean="0"/>
              <a:t/>
            </a:r>
            <a:br>
              <a:rPr lang="en-US" sz="3600" dirty="0" smtClean="0"/>
            </a:br>
            <a:r>
              <a:rPr lang="en-US" sz="2800" dirty="0" err="1" smtClean="0"/>
              <a:t>Heloisa</a:t>
            </a:r>
            <a:r>
              <a:rPr lang="en-US" sz="2800" dirty="0" smtClean="0"/>
              <a:t> Luck</a:t>
            </a:r>
            <a:br>
              <a:rPr lang="en-US" sz="2800" dirty="0" smtClean="0"/>
            </a:br>
            <a:r>
              <a:rPr lang="en-US" sz="2800" dirty="0" smtClean="0"/>
              <a:t>2009</a:t>
            </a:r>
            <a:endParaRPr lang="en-US" sz="2800" dirty="0"/>
          </a:p>
        </p:txBody>
      </p:sp>
    </p:spTree>
    <p:extLst>
      <p:ext uri="{BB962C8B-B14F-4D97-AF65-F5344CB8AC3E}">
        <p14:creationId xmlns:p14="http://schemas.microsoft.com/office/powerpoint/2010/main" xmlns="" val="11619494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332656"/>
            <a:ext cx="8229600" cy="1143000"/>
          </a:xfrm>
        </p:spPr>
        <p:txBody>
          <a:bodyPr/>
          <a:lstStyle/>
          <a:p>
            <a:r>
              <a:rPr lang="en-US" sz="3600" dirty="0" err="1" smtClean="0"/>
              <a:t>Os</a:t>
            </a:r>
            <a:r>
              <a:rPr lang="en-US" sz="3600" dirty="0" smtClean="0"/>
              <a:t> </a:t>
            </a:r>
            <a:r>
              <a:rPr lang="en-US" sz="3600" dirty="0" err="1" smtClean="0"/>
              <a:t>impactos</a:t>
            </a:r>
            <a:r>
              <a:rPr lang="en-US" sz="3600" dirty="0" smtClean="0"/>
              <a:t> de </a:t>
            </a:r>
            <a:r>
              <a:rPr lang="en-US" sz="3600" dirty="0" err="1" smtClean="0"/>
              <a:t>práticas</a:t>
            </a:r>
            <a:r>
              <a:rPr lang="en-US" sz="3600" dirty="0" smtClean="0"/>
              <a:t> de </a:t>
            </a:r>
            <a:r>
              <a:rPr lang="en-US" sz="3600" dirty="0" err="1" smtClean="0"/>
              <a:t>gestão</a:t>
            </a:r>
            <a:r>
              <a:rPr lang="en-US" sz="3600" dirty="0" smtClean="0"/>
              <a:t> escolar </a:t>
            </a:r>
            <a:r>
              <a:rPr lang="en-US" sz="3600" dirty="0" err="1" smtClean="0"/>
              <a:t>sobre</a:t>
            </a:r>
            <a:r>
              <a:rPr lang="en-US" sz="3600" dirty="0" smtClean="0"/>
              <a:t> o </a:t>
            </a:r>
            <a:r>
              <a:rPr lang="en-US" sz="3600" dirty="0" err="1" smtClean="0"/>
              <a:t>desempenho</a:t>
            </a:r>
            <a:r>
              <a:rPr lang="en-US" sz="3600" dirty="0" smtClean="0"/>
              <a:t> </a:t>
            </a:r>
            <a:r>
              <a:rPr lang="en-US" sz="3600" dirty="0" err="1" smtClean="0"/>
              <a:t>educacional</a:t>
            </a:r>
            <a:r>
              <a:rPr lang="en-US" sz="3600" dirty="0" smtClean="0"/>
              <a:t>: </a:t>
            </a:r>
            <a:r>
              <a:rPr lang="en-US" sz="3600" dirty="0" err="1" smtClean="0"/>
              <a:t>evidências</a:t>
            </a:r>
            <a:r>
              <a:rPr lang="en-US" sz="3600" dirty="0" smtClean="0"/>
              <a:t> </a:t>
            </a:r>
            <a:r>
              <a:rPr lang="en-US" sz="3600" dirty="0" err="1" smtClean="0"/>
              <a:t>para</a:t>
            </a:r>
            <a:r>
              <a:rPr lang="en-US" sz="3600" dirty="0" smtClean="0"/>
              <a:t> as </a:t>
            </a:r>
            <a:r>
              <a:rPr lang="en-US" sz="3600" dirty="0" err="1" smtClean="0"/>
              <a:t>escolas</a:t>
            </a:r>
            <a:r>
              <a:rPr lang="en-US" sz="3600" dirty="0" smtClean="0"/>
              <a:t> </a:t>
            </a:r>
            <a:r>
              <a:rPr lang="en-US" sz="3600" dirty="0" err="1" smtClean="0"/>
              <a:t>paulistas</a:t>
            </a:r>
            <a:r>
              <a:rPr lang="en-US" sz="3600" dirty="0" smtClean="0"/>
              <a:t/>
            </a:r>
            <a:br>
              <a:rPr lang="en-US" sz="3600" dirty="0" smtClean="0"/>
            </a:br>
            <a:r>
              <a:rPr lang="en-US" sz="2800" dirty="0" smtClean="0"/>
              <a:t>Priscilla Albuquerque Tavares</a:t>
            </a:r>
            <a:br>
              <a:rPr lang="en-US" sz="2800" dirty="0" smtClean="0"/>
            </a:br>
            <a:r>
              <a:rPr lang="en-US" sz="2800" dirty="0" smtClean="0"/>
              <a:t>2012</a:t>
            </a:r>
            <a:endParaRPr lang="en-US" sz="2800" dirty="0"/>
          </a:p>
        </p:txBody>
      </p:sp>
      <p:sp>
        <p:nvSpPr>
          <p:cNvPr id="4" name="Subtítulo 2"/>
          <p:cNvSpPr txBox="1">
            <a:spLocks/>
          </p:cNvSpPr>
          <p:nvPr/>
        </p:nvSpPr>
        <p:spPr>
          <a:xfrm>
            <a:off x="1371600" y="3501008"/>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pt-BR" sz="2800" dirty="0" smtClean="0"/>
              <a:t>Conclusão:</a:t>
            </a:r>
          </a:p>
          <a:p>
            <a:pPr marL="0" indent="0">
              <a:buNone/>
            </a:pPr>
            <a:r>
              <a:rPr lang="pt-BR" sz="2800" dirty="0" smtClean="0"/>
              <a:t>Práticas </a:t>
            </a:r>
            <a:r>
              <a:rPr lang="pt-BR" sz="2800" dirty="0"/>
              <a:t>de gestão podem explicar as diferenças entre escolas com alunos e professores com perfil semelhantes</a:t>
            </a:r>
            <a:r>
              <a:rPr lang="pt-BR" sz="2800" dirty="0" smtClean="0"/>
              <a:t>.</a:t>
            </a:r>
            <a:endParaRPr lang="pt-BR" sz="2800" dirty="0"/>
          </a:p>
        </p:txBody>
      </p:sp>
    </p:spTree>
    <p:extLst>
      <p:ext uri="{BB962C8B-B14F-4D97-AF65-F5344CB8AC3E}">
        <p14:creationId xmlns:p14="http://schemas.microsoft.com/office/powerpoint/2010/main" xmlns="" val="11619494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332656"/>
            <a:ext cx="8229600" cy="1143000"/>
          </a:xfrm>
        </p:spPr>
        <p:txBody>
          <a:bodyPr/>
          <a:lstStyle/>
          <a:p>
            <a:r>
              <a:rPr lang="en-US" sz="3600" dirty="0" err="1" smtClean="0"/>
              <a:t>Os</a:t>
            </a:r>
            <a:r>
              <a:rPr lang="en-US" sz="3600" dirty="0" smtClean="0"/>
              <a:t> </a:t>
            </a:r>
            <a:r>
              <a:rPr lang="en-US" sz="3600" dirty="0" err="1" smtClean="0"/>
              <a:t>impactos</a:t>
            </a:r>
            <a:r>
              <a:rPr lang="en-US" sz="3600" dirty="0" smtClean="0"/>
              <a:t> de </a:t>
            </a:r>
            <a:r>
              <a:rPr lang="en-US" sz="3600" dirty="0" err="1" smtClean="0"/>
              <a:t>práticas</a:t>
            </a:r>
            <a:r>
              <a:rPr lang="en-US" sz="3600" dirty="0" smtClean="0"/>
              <a:t> de </a:t>
            </a:r>
            <a:r>
              <a:rPr lang="en-US" sz="3600" dirty="0" err="1" smtClean="0"/>
              <a:t>gestão</a:t>
            </a:r>
            <a:r>
              <a:rPr lang="en-US" sz="3600" dirty="0" smtClean="0"/>
              <a:t> escolar </a:t>
            </a:r>
            <a:r>
              <a:rPr lang="en-US" sz="3600" dirty="0" err="1" smtClean="0"/>
              <a:t>sobre</a:t>
            </a:r>
            <a:r>
              <a:rPr lang="en-US" sz="3600" dirty="0" smtClean="0"/>
              <a:t> o </a:t>
            </a:r>
            <a:r>
              <a:rPr lang="en-US" sz="3600" dirty="0" err="1" smtClean="0"/>
              <a:t>desempenho</a:t>
            </a:r>
            <a:r>
              <a:rPr lang="en-US" sz="3600" dirty="0" smtClean="0"/>
              <a:t> </a:t>
            </a:r>
            <a:r>
              <a:rPr lang="en-US" sz="3600" dirty="0" err="1" smtClean="0"/>
              <a:t>educacional</a:t>
            </a:r>
            <a:r>
              <a:rPr lang="en-US" sz="3600" dirty="0" smtClean="0"/>
              <a:t>: </a:t>
            </a:r>
            <a:r>
              <a:rPr lang="en-US" sz="3600" dirty="0" err="1" smtClean="0"/>
              <a:t>evidências</a:t>
            </a:r>
            <a:r>
              <a:rPr lang="en-US" sz="3600" dirty="0" smtClean="0"/>
              <a:t> </a:t>
            </a:r>
            <a:r>
              <a:rPr lang="en-US" sz="3600" dirty="0" err="1" smtClean="0"/>
              <a:t>para</a:t>
            </a:r>
            <a:r>
              <a:rPr lang="en-US" sz="3600" dirty="0" smtClean="0"/>
              <a:t> as </a:t>
            </a:r>
            <a:r>
              <a:rPr lang="en-US" sz="3600" dirty="0" err="1" smtClean="0"/>
              <a:t>escolas</a:t>
            </a:r>
            <a:r>
              <a:rPr lang="en-US" sz="3600" dirty="0" smtClean="0"/>
              <a:t> </a:t>
            </a:r>
            <a:r>
              <a:rPr lang="en-US" sz="3600" dirty="0" err="1" smtClean="0"/>
              <a:t>paulistas</a:t>
            </a:r>
            <a:r>
              <a:rPr lang="en-US" sz="3600" dirty="0" smtClean="0"/>
              <a:t/>
            </a:r>
            <a:br>
              <a:rPr lang="en-US" sz="3600" dirty="0" smtClean="0"/>
            </a:br>
            <a:r>
              <a:rPr lang="en-US" sz="2800" dirty="0" smtClean="0"/>
              <a:t>Priscilla Albuquerque Tavares</a:t>
            </a:r>
            <a:br>
              <a:rPr lang="en-US" sz="2800" dirty="0" smtClean="0"/>
            </a:br>
            <a:r>
              <a:rPr lang="en-US" sz="2800" dirty="0" smtClean="0"/>
              <a:t>2012</a:t>
            </a:r>
            <a:endParaRPr lang="en-US" sz="2800" dirty="0"/>
          </a:p>
        </p:txBody>
      </p:sp>
      <p:sp>
        <p:nvSpPr>
          <p:cNvPr id="4" name="Subtítulo 2"/>
          <p:cNvSpPr txBox="1">
            <a:spLocks/>
          </p:cNvSpPr>
          <p:nvPr/>
        </p:nvSpPr>
        <p:spPr>
          <a:xfrm>
            <a:off x="1371600" y="3501008"/>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pt-BR" sz="2800" dirty="0" smtClean="0"/>
              <a:t>Impactos </a:t>
            </a:r>
            <a:r>
              <a:rPr lang="pt-BR" sz="2800" dirty="0"/>
              <a:t>positivos e significantes sobre a nota dos alunos em matemática, </a:t>
            </a:r>
            <a:r>
              <a:rPr lang="pt-BR" sz="2800" dirty="0" smtClean="0"/>
              <a:t>principalmente nos </a:t>
            </a:r>
            <a:r>
              <a:rPr lang="pt-BR" sz="2800" dirty="0"/>
              <a:t>alunos com grandes deficiências de </a:t>
            </a:r>
            <a:r>
              <a:rPr lang="pt-BR" sz="2800" dirty="0" smtClean="0"/>
              <a:t>aprendizado (6 </a:t>
            </a:r>
            <a:r>
              <a:rPr lang="pt-BR" sz="2800" dirty="0"/>
              <a:t>pontos na </a:t>
            </a:r>
            <a:r>
              <a:rPr lang="pt-BR" sz="2800" dirty="0" smtClean="0"/>
              <a:t>escala, equivalente a </a:t>
            </a:r>
            <a:r>
              <a:rPr lang="pt-BR" sz="2800" dirty="0"/>
              <a:t>elevar o aprendizado típico do aluno médio em quase 40</a:t>
            </a:r>
            <a:r>
              <a:rPr lang="pt-BR" sz="2800" dirty="0" smtClean="0"/>
              <a:t>%</a:t>
            </a:r>
            <a:r>
              <a:rPr lang="pt-BR" sz="2800" dirty="0"/>
              <a:t>)</a:t>
            </a:r>
          </a:p>
        </p:txBody>
      </p:sp>
    </p:spTree>
    <p:extLst>
      <p:ext uri="{BB962C8B-B14F-4D97-AF65-F5344CB8AC3E}">
        <p14:creationId xmlns:p14="http://schemas.microsoft.com/office/powerpoint/2010/main" xmlns="" val="5279984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332656"/>
            <a:ext cx="8229600" cy="1143000"/>
          </a:xfrm>
        </p:spPr>
        <p:txBody>
          <a:bodyPr/>
          <a:lstStyle/>
          <a:p>
            <a:r>
              <a:rPr lang="en-US" sz="3600" dirty="0" err="1" smtClean="0"/>
              <a:t>Gestão</a:t>
            </a:r>
            <a:r>
              <a:rPr lang="en-US" sz="3600" dirty="0" smtClean="0"/>
              <a:t> escolar e </a:t>
            </a:r>
            <a:r>
              <a:rPr lang="en-US" sz="3600" dirty="0" err="1" smtClean="0"/>
              <a:t>qualidade</a:t>
            </a:r>
            <a:r>
              <a:rPr lang="en-US" sz="3600" dirty="0" smtClean="0"/>
              <a:t> da </a:t>
            </a:r>
            <a:r>
              <a:rPr lang="en-US" sz="3600" dirty="0" err="1" smtClean="0"/>
              <a:t>educação</a:t>
            </a:r>
            <a:r>
              <a:rPr lang="en-US" sz="3600" dirty="0" smtClean="0"/>
              <a:t>: um </a:t>
            </a:r>
            <a:r>
              <a:rPr lang="en-US" sz="3600" dirty="0" err="1" smtClean="0"/>
              <a:t>estudo</a:t>
            </a:r>
            <a:r>
              <a:rPr lang="en-US" sz="3600" dirty="0" smtClean="0"/>
              <a:t> </a:t>
            </a:r>
            <a:r>
              <a:rPr lang="en-US" sz="3600" dirty="0" err="1" smtClean="0"/>
              <a:t>sobre</a:t>
            </a:r>
            <a:r>
              <a:rPr lang="en-US" sz="3600" dirty="0" smtClean="0"/>
              <a:t> </a:t>
            </a:r>
            <a:r>
              <a:rPr lang="en-US" sz="3600" dirty="0" err="1" smtClean="0"/>
              <a:t>dez</a:t>
            </a:r>
            <a:r>
              <a:rPr lang="en-US" sz="3600" dirty="0" smtClean="0"/>
              <a:t> </a:t>
            </a:r>
            <a:r>
              <a:rPr lang="en-US" sz="3600" dirty="0" err="1" smtClean="0"/>
              <a:t>escolas</a:t>
            </a:r>
            <a:r>
              <a:rPr lang="en-US" sz="3600" dirty="0" smtClean="0"/>
              <a:t> </a:t>
            </a:r>
            <a:r>
              <a:rPr lang="en-US" sz="3600" dirty="0" err="1" smtClean="0"/>
              <a:t>paulistas</a:t>
            </a:r>
            <a:r>
              <a:rPr lang="en-US" sz="3600" dirty="0" smtClean="0"/>
              <a:t/>
            </a:r>
            <a:br>
              <a:rPr lang="en-US" sz="3600" dirty="0" smtClean="0"/>
            </a:br>
            <a:r>
              <a:rPr lang="en-US" sz="2800" dirty="0" smtClean="0"/>
              <a:t>Fernando </a:t>
            </a:r>
            <a:r>
              <a:rPr lang="en-US" sz="2800" dirty="0" err="1" smtClean="0"/>
              <a:t>Abrucio</a:t>
            </a:r>
            <a:r>
              <a:rPr lang="en-US" sz="2800" dirty="0" smtClean="0"/>
              <a:t/>
            </a:r>
            <a:br>
              <a:rPr lang="en-US" sz="2800" dirty="0" smtClean="0"/>
            </a:br>
            <a:r>
              <a:rPr lang="en-US" sz="2800" dirty="0" smtClean="0"/>
              <a:t>2010</a:t>
            </a:r>
            <a:endParaRPr lang="en-US" sz="2800" dirty="0"/>
          </a:p>
        </p:txBody>
      </p:sp>
      <p:sp>
        <p:nvSpPr>
          <p:cNvPr id="4" name="Subtítulo 2"/>
          <p:cNvSpPr txBox="1">
            <a:spLocks/>
          </p:cNvSpPr>
          <p:nvPr/>
        </p:nvSpPr>
        <p:spPr>
          <a:xfrm>
            <a:off x="1371600" y="2996952"/>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pt-BR" sz="2800" dirty="0" smtClean="0"/>
              <a:t>Conclusão:</a:t>
            </a:r>
          </a:p>
          <a:p>
            <a:pPr marL="0" indent="0">
              <a:buNone/>
            </a:pPr>
            <a:r>
              <a:rPr lang="pt-BR" sz="2800" dirty="0" smtClean="0"/>
              <a:t>Os </a:t>
            </a:r>
            <a:r>
              <a:rPr lang="pt-BR" sz="2800" dirty="0"/>
              <a:t>modelos de gestão têm impacto significativo sobre a aprendizagem dos alunos. </a:t>
            </a:r>
          </a:p>
        </p:txBody>
      </p:sp>
    </p:spTree>
    <p:extLst>
      <p:ext uri="{BB962C8B-B14F-4D97-AF65-F5344CB8AC3E}">
        <p14:creationId xmlns:p14="http://schemas.microsoft.com/office/powerpoint/2010/main" xmlns="" val="11619494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332656"/>
            <a:ext cx="8229600" cy="1143000"/>
          </a:xfrm>
        </p:spPr>
        <p:txBody>
          <a:bodyPr/>
          <a:lstStyle/>
          <a:p>
            <a:r>
              <a:rPr lang="en-US" sz="3600" dirty="0" err="1" smtClean="0"/>
              <a:t>Gestão</a:t>
            </a:r>
            <a:r>
              <a:rPr lang="en-US" sz="3600" dirty="0" smtClean="0"/>
              <a:t> escolar e </a:t>
            </a:r>
            <a:r>
              <a:rPr lang="en-US" sz="3600" dirty="0" err="1" smtClean="0"/>
              <a:t>qualidade</a:t>
            </a:r>
            <a:r>
              <a:rPr lang="en-US" sz="3600" dirty="0" smtClean="0"/>
              <a:t> da </a:t>
            </a:r>
            <a:r>
              <a:rPr lang="en-US" sz="3600" dirty="0" err="1" smtClean="0"/>
              <a:t>educação</a:t>
            </a:r>
            <a:r>
              <a:rPr lang="en-US" sz="3600" dirty="0" smtClean="0"/>
              <a:t>: um </a:t>
            </a:r>
            <a:r>
              <a:rPr lang="en-US" sz="3600" dirty="0" err="1" smtClean="0"/>
              <a:t>estudo</a:t>
            </a:r>
            <a:r>
              <a:rPr lang="en-US" sz="3600" dirty="0" smtClean="0"/>
              <a:t> </a:t>
            </a:r>
            <a:r>
              <a:rPr lang="en-US" sz="3600" dirty="0" err="1" smtClean="0"/>
              <a:t>sobre</a:t>
            </a:r>
            <a:r>
              <a:rPr lang="en-US" sz="3600" dirty="0" smtClean="0"/>
              <a:t> </a:t>
            </a:r>
            <a:r>
              <a:rPr lang="en-US" sz="3600" dirty="0" err="1" smtClean="0"/>
              <a:t>dez</a:t>
            </a:r>
            <a:r>
              <a:rPr lang="en-US" sz="3600" dirty="0" smtClean="0"/>
              <a:t> </a:t>
            </a:r>
            <a:r>
              <a:rPr lang="en-US" sz="3600" dirty="0" err="1" smtClean="0"/>
              <a:t>escolas</a:t>
            </a:r>
            <a:r>
              <a:rPr lang="en-US" sz="3600" dirty="0" smtClean="0"/>
              <a:t> </a:t>
            </a:r>
            <a:r>
              <a:rPr lang="en-US" sz="3600" dirty="0" err="1" smtClean="0"/>
              <a:t>paulistas</a:t>
            </a:r>
            <a:r>
              <a:rPr lang="en-US" sz="3600" dirty="0" smtClean="0"/>
              <a:t/>
            </a:r>
            <a:br>
              <a:rPr lang="en-US" sz="3600" dirty="0" smtClean="0"/>
            </a:br>
            <a:r>
              <a:rPr lang="en-US" sz="2800" dirty="0" smtClean="0"/>
              <a:t>Fernando </a:t>
            </a:r>
            <a:r>
              <a:rPr lang="en-US" sz="2800" dirty="0" err="1" smtClean="0"/>
              <a:t>Abrucio</a:t>
            </a:r>
            <a:r>
              <a:rPr lang="en-US" sz="2800" dirty="0" smtClean="0"/>
              <a:t/>
            </a:r>
            <a:br>
              <a:rPr lang="en-US" sz="2800" dirty="0" smtClean="0"/>
            </a:br>
            <a:r>
              <a:rPr lang="en-US" sz="2800" dirty="0" smtClean="0"/>
              <a:t>2010</a:t>
            </a:r>
            <a:endParaRPr lang="en-US" sz="2800" dirty="0"/>
          </a:p>
        </p:txBody>
      </p:sp>
      <p:sp>
        <p:nvSpPr>
          <p:cNvPr id="4" name="Subtítulo 2"/>
          <p:cNvSpPr txBox="1">
            <a:spLocks/>
          </p:cNvSpPr>
          <p:nvPr/>
        </p:nvSpPr>
        <p:spPr>
          <a:xfrm>
            <a:off x="1371600" y="2996952"/>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pt-BR" sz="2800" dirty="0"/>
              <a:t>A</a:t>
            </a:r>
            <a:r>
              <a:rPr lang="pt-BR" sz="2800" dirty="0" smtClean="0"/>
              <a:t>spectos </a:t>
            </a:r>
            <a:r>
              <a:rPr lang="pt-BR" sz="2800" dirty="0"/>
              <a:t>relacionados à </a:t>
            </a:r>
            <a:r>
              <a:rPr lang="pt-BR" sz="2800" dirty="0" smtClean="0"/>
              <a:t>gestão </a:t>
            </a:r>
            <a:r>
              <a:rPr lang="pt-BR" sz="2800" dirty="0"/>
              <a:t>que mais </a:t>
            </a:r>
            <a:r>
              <a:rPr lang="pt-BR" sz="2800" dirty="0" smtClean="0"/>
              <a:t>influenciam </a:t>
            </a:r>
            <a:r>
              <a:rPr lang="pt-BR" sz="2800" dirty="0"/>
              <a:t>os </a:t>
            </a:r>
            <a:r>
              <a:rPr lang="pt-BR" sz="2800" dirty="0" smtClean="0"/>
              <a:t>resultados:</a:t>
            </a:r>
            <a:endParaRPr lang="pt-BR" sz="2800" dirty="0"/>
          </a:p>
          <a:p>
            <a:r>
              <a:rPr lang="pt-BR" sz="2800" dirty="0" smtClean="0"/>
              <a:t>Qualidade </a:t>
            </a:r>
            <a:r>
              <a:rPr lang="pt-BR" sz="2800" dirty="0"/>
              <a:t>do corpo de gestores, principalmente </a:t>
            </a:r>
            <a:r>
              <a:rPr lang="pt-BR" sz="2800" dirty="0" smtClean="0"/>
              <a:t>diretor (formação)</a:t>
            </a:r>
          </a:p>
          <a:p>
            <a:r>
              <a:rPr lang="pt-BR" sz="2800" dirty="0" smtClean="0"/>
              <a:t>Tipo </a:t>
            </a:r>
            <a:r>
              <a:rPr lang="pt-BR" sz="2800" dirty="0"/>
              <a:t>de </a:t>
            </a:r>
            <a:r>
              <a:rPr lang="pt-BR" sz="2800" dirty="0" smtClean="0"/>
              <a:t>liderança: </a:t>
            </a:r>
            <a:r>
              <a:rPr lang="pt-BR" sz="2800" dirty="0"/>
              <a:t>atitude empreendedora </a:t>
            </a:r>
            <a:r>
              <a:rPr lang="pt-BR" sz="2800" dirty="0" smtClean="0"/>
              <a:t>e </a:t>
            </a:r>
            <a:r>
              <a:rPr lang="pt-BR" sz="2800" dirty="0"/>
              <a:t>visão sistêmica da </a:t>
            </a:r>
            <a:r>
              <a:rPr lang="pt-BR" sz="2800" dirty="0" smtClean="0"/>
              <a:t>gestão</a:t>
            </a:r>
            <a:endParaRPr lang="pt-BR" sz="2800" dirty="0"/>
          </a:p>
        </p:txBody>
      </p:sp>
    </p:spTree>
    <p:extLst>
      <p:ext uri="{BB962C8B-B14F-4D97-AF65-F5344CB8AC3E}">
        <p14:creationId xmlns:p14="http://schemas.microsoft.com/office/powerpoint/2010/main" xmlns="" val="25075478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332656"/>
            <a:ext cx="8229600" cy="1143000"/>
          </a:xfrm>
        </p:spPr>
        <p:txBody>
          <a:bodyPr/>
          <a:lstStyle/>
          <a:p>
            <a:r>
              <a:rPr lang="en-US" sz="3600" dirty="0" err="1" smtClean="0"/>
              <a:t>Gestão</a:t>
            </a:r>
            <a:r>
              <a:rPr lang="en-US" sz="3600" dirty="0" smtClean="0"/>
              <a:t> escolar e </a:t>
            </a:r>
            <a:r>
              <a:rPr lang="en-US" sz="3600" dirty="0" err="1" smtClean="0"/>
              <a:t>qualidade</a:t>
            </a:r>
            <a:r>
              <a:rPr lang="en-US" sz="3600" dirty="0" smtClean="0"/>
              <a:t> da </a:t>
            </a:r>
            <a:r>
              <a:rPr lang="en-US" sz="3600" dirty="0" err="1" smtClean="0"/>
              <a:t>educação</a:t>
            </a:r>
            <a:r>
              <a:rPr lang="en-US" sz="3600" dirty="0" smtClean="0"/>
              <a:t>: um </a:t>
            </a:r>
            <a:r>
              <a:rPr lang="en-US" sz="3600" dirty="0" err="1" smtClean="0"/>
              <a:t>estudo</a:t>
            </a:r>
            <a:r>
              <a:rPr lang="en-US" sz="3600" dirty="0" smtClean="0"/>
              <a:t> </a:t>
            </a:r>
            <a:r>
              <a:rPr lang="en-US" sz="3600" dirty="0" err="1" smtClean="0"/>
              <a:t>sobre</a:t>
            </a:r>
            <a:r>
              <a:rPr lang="en-US" sz="3600" dirty="0" smtClean="0"/>
              <a:t> </a:t>
            </a:r>
            <a:r>
              <a:rPr lang="en-US" sz="3600" dirty="0" err="1" smtClean="0"/>
              <a:t>dez</a:t>
            </a:r>
            <a:r>
              <a:rPr lang="en-US" sz="3600" dirty="0" smtClean="0"/>
              <a:t> </a:t>
            </a:r>
            <a:r>
              <a:rPr lang="en-US" sz="3600" dirty="0" err="1" smtClean="0"/>
              <a:t>escolas</a:t>
            </a:r>
            <a:r>
              <a:rPr lang="en-US" sz="3600" dirty="0" smtClean="0"/>
              <a:t> </a:t>
            </a:r>
            <a:r>
              <a:rPr lang="en-US" sz="3600" dirty="0" err="1" smtClean="0"/>
              <a:t>paulistas</a:t>
            </a:r>
            <a:r>
              <a:rPr lang="en-US" sz="3600" dirty="0" smtClean="0"/>
              <a:t/>
            </a:r>
            <a:br>
              <a:rPr lang="en-US" sz="3600" dirty="0" smtClean="0"/>
            </a:br>
            <a:r>
              <a:rPr lang="en-US" sz="2800" dirty="0" smtClean="0"/>
              <a:t>Fernando </a:t>
            </a:r>
            <a:r>
              <a:rPr lang="en-US" sz="2800" dirty="0" err="1" smtClean="0"/>
              <a:t>Abrucio</a:t>
            </a:r>
            <a:r>
              <a:rPr lang="en-US" sz="2800" dirty="0" smtClean="0"/>
              <a:t/>
            </a:r>
            <a:br>
              <a:rPr lang="en-US" sz="2800" dirty="0" smtClean="0"/>
            </a:br>
            <a:r>
              <a:rPr lang="en-US" sz="2800" dirty="0" smtClean="0"/>
              <a:t>2010</a:t>
            </a:r>
            <a:endParaRPr lang="en-US" sz="2800" dirty="0"/>
          </a:p>
        </p:txBody>
      </p:sp>
      <p:sp>
        <p:nvSpPr>
          <p:cNvPr id="4" name="Subtítulo 2"/>
          <p:cNvSpPr txBox="1">
            <a:spLocks/>
          </p:cNvSpPr>
          <p:nvPr/>
        </p:nvSpPr>
        <p:spPr>
          <a:xfrm>
            <a:off x="1371600" y="2996952"/>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pt-BR" sz="2800" dirty="0" smtClean="0"/>
              <a:t>(cont.)</a:t>
            </a:r>
          </a:p>
          <a:p>
            <a:r>
              <a:rPr lang="pt-BR" sz="2800" dirty="0" smtClean="0"/>
              <a:t>Clima </a:t>
            </a:r>
            <a:r>
              <a:rPr lang="pt-BR" sz="2800" dirty="0"/>
              <a:t>organizacional: </a:t>
            </a:r>
            <a:r>
              <a:rPr lang="pt-BR" sz="2800" dirty="0" smtClean="0"/>
              <a:t>trabalho </a:t>
            </a:r>
            <a:r>
              <a:rPr lang="pt-BR" sz="2800" dirty="0"/>
              <a:t>em equipe, coesão e comprometimento da equipe gestora, comando e princípios organizacionais bem definidos.</a:t>
            </a:r>
          </a:p>
          <a:p>
            <a:r>
              <a:rPr lang="pt-BR" sz="2800" dirty="0" smtClean="0"/>
              <a:t>Capacidade </a:t>
            </a:r>
            <a:r>
              <a:rPr lang="pt-BR" sz="2800" dirty="0"/>
              <a:t>de utilizar as avaliações </a:t>
            </a:r>
            <a:r>
              <a:rPr lang="pt-BR" sz="2800" dirty="0" smtClean="0"/>
              <a:t>externas para melhorar a </a:t>
            </a:r>
            <a:r>
              <a:rPr lang="pt-BR" sz="2800" dirty="0"/>
              <a:t>escola.</a:t>
            </a:r>
          </a:p>
        </p:txBody>
      </p:sp>
    </p:spTree>
    <p:extLst>
      <p:ext uri="{BB962C8B-B14F-4D97-AF65-F5344CB8AC3E}">
        <p14:creationId xmlns:p14="http://schemas.microsoft.com/office/powerpoint/2010/main" xmlns="" val="29111833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txBox="1">
            <a:spLocks/>
          </p:cNvSpPr>
          <p:nvPr/>
        </p:nvSpPr>
        <p:spPr>
          <a:xfrm>
            <a:off x="1371600" y="1844824"/>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err="1" smtClean="0"/>
              <a:t>Somente</a:t>
            </a:r>
            <a:r>
              <a:rPr lang="en-US" sz="2800" dirty="0" smtClean="0"/>
              <a:t> </a:t>
            </a:r>
            <a:r>
              <a:rPr lang="en-US" sz="2800" dirty="0" err="1" smtClean="0"/>
              <a:t>eleição</a:t>
            </a:r>
            <a:r>
              <a:rPr lang="en-US" sz="2800" dirty="0" smtClean="0"/>
              <a:t> </a:t>
            </a:r>
            <a:r>
              <a:rPr lang="en-US" sz="2800" dirty="0" err="1" smtClean="0"/>
              <a:t>não</a:t>
            </a:r>
            <a:r>
              <a:rPr lang="en-US" sz="2800" dirty="0" smtClean="0"/>
              <a:t> </a:t>
            </a:r>
            <a:r>
              <a:rPr lang="en-US" sz="2800" dirty="0" err="1" smtClean="0"/>
              <a:t>é</a:t>
            </a:r>
            <a:r>
              <a:rPr lang="en-US" sz="2800" dirty="0" smtClean="0"/>
              <a:t> </a:t>
            </a:r>
            <a:r>
              <a:rPr lang="en-US" sz="2800" dirty="0" err="1" smtClean="0"/>
              <a:t>suficiente</a:t>
            </a:r>
            <a:r>
              <a:rPr lang="en-US" sz="2800" dirty="0" smtClean="0"/>
              <a:t> </a:t>
            </a:r>
            <a:r>
              <a:rPr lang="en-US" sz="2800" dirty="0" err="1"/>
              <a:t>para</a:t>
            </a:r>
            <a:r>
              <a:rPr lang="en-US" sz="2800" dirty="0"/>
              <a:t> </a:t>
            </a:r>
            <a:r>
              <a:rPr lang="en-US" sz="2800" dirty="0" err="1"/>
              <a:t>garantir</a:t>
            </a:r>
            <a:r>
              <a:rPr lang="en-US" sz="2800" dirty="0"/>
              <a:t> a </a:t>
            </a:r>
            <a:r>
              <a:rPr lang="en-US" sz="2800" dirty="0" err="1"/>
              <a:t>democratização</a:t>
            </a:r>
            <a:r>
              <a:rPr lang="en-US" sz="2800" dirty="0"/>
              <a:t> da </a:t>
            </a:r>
            <a:r>
              <a:rPr lang="en-US" sz="2800" dirty="0" err="1"/>
              <a:t>prática</a:t>
            </a:r>
            <a:r>
              <a:rPr lang="en-US" sz="2800" dirty="0"/>
              <a:t> escolar. </a:t>
            </a:r>
            <a:endParaRPr lang="en-US" sz="2800" dirty="0" smtClean="0"/>
          </a:p>
          <a:p>
            <a:pPr marL="0" indent="0">
              <a:buNone/>
            </a:pPr>
            <a:r>
              <a:rPr lang="en-US" sz="2800" dirty="0" err="1" smtClean="0"/>
              <a:t>Responsabilidades</a:t>
            </a:r>
            <a:r>
              <a:rPr lang="en-US" sz="2800" dirty="0" smtClean="0"/>
              <a:t> </a:t>
            </a:r>
            <a:r>
              <a:rPr lang="en-US" sz="2800" dirty="0" err="1" smtClean="0"/>
              <a:t>crescentes</a:t>
            </a:r>
            <a:r>
              <a:rPr lang="en-US" sz="2800" dirty="0" smtClean="0"/>
              <a:t> do </a:t>
            </a:r>
            <a:r>
              <a:rPr lang="en-US" sz="2800" dirty="0" err="1"/>
              <a:t>diretor</a:t>
            </a:r>
            <a:r>
              <a:rPr lang="en-US" sz="2800" dirty="0"/>
              <a:t> de </a:t>
            </a:r>
            <a:r>
              <a:rPr lang="en-US" sz="2800" dirty="0" err="1" smtClean="0"/>
              <a:t>escola</a:t>
            </a:r>
            <a:r>
              <a:rPr lang="en-US" sz="2800" dirty="0" smtClean="0"/>
              <a:t>: </a:t>
            </a:r>
            <a:r>
              <a:rPr lang="en-US" sz="2800" dirty="0" err="1" smtClean="0"/>
              <a:t>articulação</a:t>
            </a:r>
            <a:r>
              <a:rPr lang="en-US" sz="2800" dirty="0"/>
              <a:t>, </a:t>
            </a:r>
            <a:r>
              <a:rPr lang="en-US" sz="2800" dirty="0" err="1"/>
              <a:t>planejamento</a:t>
            </a:r>
            <a:r>
              <a:rPr lang="en-US" sz="2800" dirty="0"/>
              <a:t>, </a:t>
            </a:r>
            <a:r>
              <a:rPr lang="en-US" sz="2800" dirty="0" err="1"/>
              <a:t>monitoramento</a:t>
            </a:r>
            <a:r>
              <a:rPr lang="en-US" sz="2800" dirty="0"/>
              <a:t> e </a:t>
            </a:r>
            <a:r>
              <a:rPr lang="en-US" sz="2800" dirty="0" err="1"/>
              <a:t>avaliação</a:t>
            </a:r>
            <a:r>
              <a:rPr lang="en-US" sz="2800" dirty="0"/>
              <a:t> da </a:t>
            </a:r>
            <a:r>
              <a:rPr lang="en-US" sz="2800" dirty="0" err="1"/>
              <a:t>ação</a:t>
            </a:r>
            <a:r>
              <a:rPr lang="en-US" sz="2800" dirty="0"/>
              <a:t>. </a:t>
            </a:r>
          </a:p>
        </p:txBody>
      </p:sp>
      <p:sp>
        <p:nvSpPr>
          <p:cNvPr id="5" name="Title 1"/>
          <p:cNvSpPr>
            <a:spLocks noGrp="1"/>
          </p:cNvSpPr>
          <p:nvPr>
            <p:ph type="title"/>
          </p:nvPr>
        </p:nvSpPr>
        <p:spPr>
          <a:xfrm>
            <a:off x="457200" y="332656"/>
            <a:ext cx="8229600" cy="1143000"/>
          </a:xfrm>
        </p:spPr>
        <p:txBody>
          <a:bodyPr/>
          <a:lstStyle/>
          <a:p>
            <a:r>
              <a:rPr lang="en-US" sz="3600" dirty="0" err="1" smtClean="0"/>
              <a:t>Novos</a:t>
            </a:r>
            <a:r>
              <a:rPr lang="en-US" sz="3600" dirty="0" smtClean="0"/>
              <a:t> </a:t>
            </a:r>
            <a:r>
              <a:rPr lang="en-US" sz="3600" dirty="0" err="1" smtClean="0"/>
              <a:t>Desafios</a:t>
            </a:r>
            <a:endParaRPr lang="en-US" sz="3600" dirty="0"/>
          </a:p>
        </p:txBody>
      </p:sp>
    </p:spTree>
    <p:extLst>
      <p:ext uri="{BB962C8B-B14F-4D97-AF65-F5344CB8AC3E}">
        <p14:creationId xmlns:p14="http://schemas.microsoft.com/office/powerpoint/2010/main" xmlns="" val="28705009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txBox="1">
            <a:spLocks/>
          </p:cNvSpPr>
          <p:nvPr/>
        </p:nvSpPr>
        <p:spPr>
          <a:xfrm>
            <a:off x="1371600" y="1844824"/>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a:t>Entre </a:t>
            </a:r>
            <a:r>
              <a:rPr lang="en-US" sz="2800" dirty="0" err="1"/>
              <a:t>os</a:t>
            </a:r>
            <a:r>
              <a:rPr lang="en-US" sz="2800" dirty="0"/>
              <a:t> </a:t>
            </a:r>
            <a:r>
              <a:rPr lang="en-US" sz="2800" dirty="0" err="1"/>
              <a:t>métodos</a:t>
            </a:r>
            <a:r>
              <a:rPr lang="en-US" sz="2800" dirty="0"/>
              <a:t> </a:t>
            </a:r>
            <a:r>
              <a:rPr lang="en-US" sz="2800" dirty="0" err="1"/>
              <a:t>sobre</a:t>
            </a:r>
            <a:r>
              <a:rPr lang="en-US" sz="2800" dirty="0"/>
              <a:t> </a:t>
            </a:r>
            <a:r>
              <a:rPr lang="en-US" sz="2800" dirty="0" err="1"/>
              <a:t>os</a:t>
            </a:r>
            <a:r>
              <a:rPr lang="en-US" sz="2800" dirty="0"/>
              <a:t> </a:t>
            </a:r>
            <a:r>
              <a:rPr lang="en-US" sz="2800" dirty="0" err="1"/>
              <a:t>quais</a:t>
            </a:r>
            <a:r>
              <a:rPr lang="en-US" sz="2800" dirty="0"/>
              <a:t> </a:t>
            </a:r>
            <a:r>
              <a:rPr lang="en-US" sz="2800" dirty="0" err="1"/>
              <a:t>existem</a:t>
            </a:r>
            <a:r>
              <a:rPr lang="en-US" sz="2800" dirty="0"/>
              <a:t> </a:t>
            </a:r>
            <a:r>
              <a:rPr lang="en-US" sz="2800" dirty="0" err="1"/>
              <a:t>pesquisas</a:t>
            </a:r>
            <a:r>
              <a:rPr lang="en-US" sz="2800" dirty="0"/>
              <a:t>, o </a:t>
            </a:r>
            <a:r>
              <a:rPr lang="en-US" sz="2800" dirty="0" err="1"/>
              <a:t>mais</a:t>
            </a:r>
            <a:r>
              <a:rPr lang="en-US" sz="2800" dirty="0"/>
              <a:t> </a:t>
            </a:r>
            <a:r>
              <a:rPr lang="en-US" sz="2800" dirty="0" err="1"/>
              <a:t>eficiente</a:t>
            </a:r>
            <a:r>
              <a:rPr lang="en-US" sz="2800" dirty="0"/>
              <a:t> </a:t>
            </a:r>
            <a:r>
              <a:rPr lang="en-US" sz="2800" dirty="0" err="1"/>
              <a:t>é</a:t>
            </a:r>
            <a:r>
              <a:rPr lang="en-US" sz="2800" dirty="0"/>
              <a:t> o </a:t>
            </a:r>
            <a:r>
              <a:rPr lang="en-US" sz="2800" dirty="0" err="1"/>
              <a:t>que</a:t>
            </a:r>
            <a:r>
              <a:rPr lang="en-US" sz="2800" dirty="0"/>
              <a:t> </a:t>
            </a:r>
            <a:r>
              <a:rPr lang="en-US" sz="2800" dirty="0" err="1"/>
              <a:t>combina</a:t>
            </a:r>
            <a:r>
              <a:rPr lang="en-US" sz="2800" dirty="0"/>
              <a:t> </a:t>
            </a:r>
            <a:r>
              <a:rPr lang="en-US" sz="2800" dirty="0" err="1"/>
              <a:t>pré-seleção</a:t>
            </a:r>
            <a:r>
              <a:rPr lang="en-US" sz="2800" dirty="0"/>
              <a:t> </a:t>
            </a:r>
            <a:r>
              <a:rPr lang="en-US" sz="2800" dirty="0" err="1"/>
              <a:t>técnica</a:t>
            </a:r>
            <a:r>
              <a:rPr lang="en-US" sz="2800" dirty="0"/>
              <a:t> com </a:t>
            </a:r>
            <a:r>
              <a:rPr lang="en-US" sz="2800" dirty="0" err="1"/>
              <a:t>eleição</a:t>
            </a:r>
            <a:r>
              <a:rPr lang="en-US" sz="2800" dirty="0"/>
              <a:t>. </a:t>
            </a:r>
            <a:r>
              <a:rPr lang="en-US" sz="2800" dirty="0" err="1" smtClean="0"/>
              <a:t>Nesse</a:t>
            </a:r>
            <a:r>
              <a:rPr lang="en-US" sz="2800" dirty="0" smtClean="0"/>
              <a:t> </a:t>
            </a:r>
            <a:r>
              <a:rPr lang="en-US" sz="2800" dirty="0" err="1"/>
              <a:t>método</a:t>
            </a:r>
            <a:r>
              <a:rPr lang="en-US" sz="2800" dirty="0"/>
              <a:t>, </a:t>
            </a:r>
            <a:r>
              <a:rPr lang="en-US" sz="2800" dirty="0" err="1"/>
              <a:t>os</a:t>
            </a:r>
            <a:r>
              <a:rPr lang="en-US" sz="2800" dirty="0"/>
              <a:t> </a:t>
            </a:r>
            <a:r>
              <a:rPr lang="en-US" sz="2800" dirty="0" err="1"/>
              <a:t>candidatos</a:t>
            </a:r>
            <a:r>
              <a:rPr lang="en-US" sz="2800" dirty="0"/>
              <a:t> </a:t>
            </a:r>
            <a:r>
              <a:rPr lang="en-US" sz="2800" dirty="0" err="1"/>
              <a:t>passam</a:t>
            </a:r>
            <a:r>
              <a:rPr lang="en-US" sz="2800" dirty="0"/>
              <a:t> </a:t>
            </a:r>
            <a:r>
              <a:rPr lang="en-US" sz="2800" dirty="0" err="1"/>
              <a:t>por</a:t>
            </a:r>
            <a:r>
              <a:rPr lang="en-US" sz="2800" dirty="0"/>
              <a:t> </a:t>
            </a:r>
            <a:r>
              <a:rPr lang="en-US" sz="2800" dirty="0" err="1"/>
              <a:t>uma</a:t>
            </a:r>
            <a:r>
              <a:rPr lang="en-US" sz="2800" dirty="0"/>
              <a:t> </a:t>
            </a:r>
            <a:r>
              <a:rPr lang="en-US" sz="2800" dirty="0" err="1"/>
              <a:t>análise</a:t>
            </a:r>
            <a:r>
              <a:rPr lang="en-US" sz="2800" dirty="0"/>
              <a:t> </a:t>
            </a:r>
            <a:r>
              <a:rPr lang="en-US" sz="2800" dirty="0" err="1"/>
              <a:t>baseada</a:t>
            </a:r>
            <a:r>
              <a:rPr lang="en-US" sz="2800" dirty="0"/>
              <a:t> </a:t>
            </a:r>
            <a:r>
              <a:rPr lang="en-US" sz="2800" dirty="0" err="1"/>
              <a:t>em</a:t>
            </a:r>
            <a:r>
              <a:rPr lang="en-US" sz="2800" dirty="0"/>
              <a:t> </a:t>
            </a:r>
            <a:r>
              <a:rPr lang="en-US" sz="2800" dirty="0" err="1"/>
              <a:t>critérios</a:t>
            </a:r>
            <a:r>
              <a:rPr lang="en-US" sz="2800" dirty="0"/>
              <a:t> </a:t>
            </a:r>
            <a:r>
              <a:rPr lang="en-US" sz="2800" dirty="0" err="1"/>
              <a:t>como</a:t>
            </a:r>
            <a:r>
              <a:rPr lang="en-US" sz="2800" dirty="0"/>
              <a:t> </a:t>
            </a:r>
            <a:r>
              <a:rPr lang="en-US" sz="2800" dirty="0" err="1"/>
              <a:t>currículo</a:t>
            </a:r>
            <a:r>
              <a:rPr lang="en-US" sz="2800" dirty="0"/>
              <a:t>, </a:t>
            </a:r>
            <a:r>
              <a:rPr lang="en-US" sz="2800" dirty="0" err="1"/>
              <a:t>formação</a:t>
            </a:r>
            <a:r>
              <a:rPr lang="en-US" sz="2800" dirty="0"/>
              <a:t> e </a:t>
            </a:r>
            <a:r>
              <a:rPr lang="en-US" sz="2800" dirty="0" err="1"/>
              <a:t>experiência</a:t>
            </a:r>
            <a:r>
              <a:rPr lang="en-US" sz="2800" dirty="0"/>
              <a:t>. </a:t>
            </a:r>
            <a:r>
              <a:rPr lang="en-US" sz="2800" dirty="0" err="1"/>
              <a:t>Os</a:t>
            </a:r>
            <a:r>
              <a:rPr lang="en-US" sz="2800" dirty="0"/>
              <a:t> </a:t>
            </a:r>
            <a:r>
              <a:rPr lang="en-US" sz="2800" dirty="0" err="1"/>
              <a:t>melhores</a:t>
            </a:r>
            <a:r>
              <a:rPr lang="en-US" sz="2800" dirty="0"/>
              <a:t> </a:t>
            </a:r>
            <a:r>
              <a:rPr lang="en-US" sz="2800" dirty="0" err="1"/>
              <a:t>candidatos</a:t>
            </a:r>
            <a:r>
              <a:rPr lang="en-US" sz="2800" dirty="0"/>
              <a:t> </a:t>
            </a:r>
            <a:r>
              <a:rPr lang="en-US" sz="2800" dirty="0" err="1"/>
              <a:t>competem</a:t>
            </a:r>
            <a:r>
              <a:rPr lang="en-US" sz="2800" dirty="0"/>
              <a:t>, </a:t>
            </a:r>
            <a:r>
              <a:rPr lang="en-US" sz="2800" dirty="0" err="1"/>
              <a:t>depois</a:t>
            </a:r>
            <a:r>
              <a:rPr lang="en-US" sz="2800" dirty="0"/>
              <a:t>, </a:t>
            </a:r>
            <a:r>
              <a:rPr lang="en-US" sz="2800" dirty="0" err="1"/>
              <a:t>em</a:t>
            </a:r>
            <a:r>
              <a:rPr lang="en-US" sz="2800" dirty="0"/>
              <a:t> </a:t>
            </a:r>
            <a:r>
              <a:rPr lang="en-US" sz="2800" dirty="0" err="1"/>
              <a:t>uma</a:t>
            </a:r>
            <a:r>
              <a:rPr lang="en-US" sz="2800" dirty="0"/>
              <a:t> </a:t>
            </a:r>
            <a:r>
              <a:rPr lang="en-US" sz="2800" dirty="0" err="1"/>
              <a:t>eleição</a:t>
            </a:r>
            <a:r>
              <a:rPr lang="en-US" sz="2800" dirty="0"/>
              <a:t> </a:t>
            </a:r>
            <a:r>
              <a:rPr lang="en-US" sz="2800" dirty="0" err="1"/>
              <a:t>na</a:t>
            </a:r>
            <a:r>
              <a:rPr lang="en-US" sz="2800" dirty="0"/>
              <a:t> </a:t>
            </a:r>
            <a:r>
              <a:rPr lang="en-US" sz="2800" dirty="0" err="1"/>
              <a:t>qual</a:t>
            </a:r>
            <a:r>
              <a:rPr lang="en-US" sz="2800" dirty="0"/>
              <a:t> </a:t>
            </a:r>
            <a:r>
              <a:rPr lang="en-US" sz="2800" dirty="0" err="1"/>
              <a:t>toda</a:t>
            </a:r>
            <a:r>
              <a:rPr lang="en-US" sz="2800" dirty="0"/>
              <a:t> a </a:t>
            </a:r>
            <a:r>
              <a:rPr lang="en-US" sz="2800" dirty="0" err="1"/>
              <a:t>comunidade</a:t>
            </a:r>
            <a:r>
              <a:rPr lang="en-US" sz="2800" dirty="0"/>
              <a:t> escolar </a:t>
            </a:r>
            <a:r>
              <a:rPr lang="en-US" sz="2800" dirty="0" err="1"/>
              <a:t>vota</a:t>
            </a:r>
            <a:r>
              <a:rPr lang="en-US" sz="2800" dirty="0"/>
              <a:t>. </a:t>
            </a:r>
          </a:p>
        </p:txBody>
      </p:sp>
      <p:sp>
        <p:nvSpPr>
          <p:cNvPr id="5" name="Title 1"/>
          <p:cNvSpPr>
            <a:spLocks noGrp="1"/>
          </p:cNvSpPr>
          <p:nvPr>
            <p:ph type="title"/>
          </p:nvPr>
        </p:nvSpPr>
        <p:spPr>
          <a:xfrm>
            <a:off x="457200" y="332656"/>
            <a:ext cx="8229600" cy="1143000"/>
          </a:xfrm>
        </p:spPr>
        <p:txBody>
          <a:bodyPr/>
          <a:lstStyle/>
          <a:p>
            <a:r>
              <a:rPr lang="en-US" sz="3600" dirty="0" err="1" smtClean="0"/>
              <a:t>Conclusão</a:t>
            </a:r>
            <a:r>
              <a:rPr lang="en-US" sz="3600" dirty="0" smtClean="0"/>
              <a:t> 1</a:t>
            </a:r>
            <a:endParaRPr lang="en-US" sz="3600" dirty="0"/>
          </a:p>
        </p:txBody>
      </p:sp>
    </p:spTree>
    <p:extLst>
      <p:ext uri="{BB962C8B-B14F-4D97-AF65-F5344CB8AC3E}">
        <p14:creationId xmlns:p14="http://schemas.microsoft.com/office/powerpoint/2010/main" xmlns="" val="826017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332656"/>
            <a:ext cx="8229600" cy="1143000"/>
          </a:xfrm>
        </p:spPr>
        <p:txBody>
          <a:bodyPr/>
          <a:lstStyle/>
          <a:p>
            <a:r>
              <a:rPr lang="en-US" sz="3600" dirty="0" err="1" smtClean="0"/>
              <a:t>Distribuição</a:t>
            </a:r>
            <a:r>
              <a:rPr lang="en-US" sz="3600" dirty="0" smtClean="0"/>
              <a:t> de </a:t>
            </a:r>
            <a:r>
              <a:rPr lang="en-US" sz="3600" dirty="0" err="1" smtClean="0"/>
              <a:t>escolha</a:t>
            </a:r>
            <a:r>
              <a:rPr lang="en-US" sz="3600" dirty="0" smtClean="0"/>
              <a:t> </a:t>
            </a:r>
            <a:br>
              <a:rPr lang="en-US" sz="3600" dirty="0" smtClean="0"/>
            </a:br>
            <a:r>
              <a:rPr lang="en-US" sz="3600" dirty="0" smtClean="0"/>
              <a:t>de </a:t>
            </a:r>
            <a:r>
              <a:rPr lang="en-US" sz="3600" dirty="0" err="1" smtClean="0"/>
              <a:t>Diretor</a:t>
            </a:r>
            <a:r>
              <a:rPr lang="en-US" sz="3600" dirty="0" smtClean="0"/>
              <a:t> no </a:t>
            </a:r>
            <a:r>
              <a:rPr lang="en-US" sz="3600" dirty="0" err="1" smtClean="0"/>
              <a:t>Brasil</a:t>
            </a:r>
            <a:endParaRPr lang="en-US" sz="3600" dirty="0"/>
          </a:p>
        </p:txBody>
      </p:sp>
      <p:graphicFrame>
        <p:nvGraphicFramePr>
          <p:cNvPr id="2" name="Object 1"/>
          <p:cNvGraphicFramePr>
            <a:graphicFrameLocks noChangeAspect="1"/>
          </p:cNvGraphicFramePr>
          <p:nvPr>
            <p:extLst>
              <p:ext uri="{D42A27DB-BD31-4B8C-83A1-F6EECF244321}">
                <p14:modId xmlns:p14="http://schemas.microsoft.com/office/powerpoint/2010/main" xmlns="" val="2100897142"/>
              </p:ext>
            </p:extLst>
          </p:nvPr>
        </p:nvGraphicFramePr>
        <p:xfrm>
          <a:off x="683568" y="1822450"/>
          <a:ext cx="6826114" cy="3988468"/>
        </p:xfrm>
        <a:graphic>
          <a:graphicData uri="http://schemas.openxmlformats.org/presentationml/2006/ole">
            <p:oleObj spid="_x0000_s1027" name="Document" r:id="rId3" imgW="5498898" imgH="3212982" progId="Word.Document.12">
              <p:embed/>
            </p:oleObj>
          </a:graphicData>
        </a:graphic>
      </p:graphicFrame>
      <p:sp>
        <p:nvSpPr>
          <p:cNvPr id="3" name="Right Brace 2"/>
          <p:cNvSpPr/>
          <p:nvPr/>
        </p:nvSpPr>
        <p:spPr>
          <a:xfrm>
            <a:off x="7092280" y="3933056"/>
            <a:ext cx="288032" cy="648072"/>
          </a:xfrm>
          <a:prstGeom prst="righ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 name="TextBox 3"/>
          <p:cNvSpPr txBox="1"/>
          <p:nvPr/>
        </p:nvSpPr>
        <p:spPr>
          <a:xfrm>
            <a:off x="7380312" y="4005064"/>
            <a:ext cx="716663" cy="461665"/>
          </a:xfrm>
          <a:prstGeom prst="rect">
            <a:avLst/>
          </a:prstGeom>
          <a:noFill/>
        </p:spPr>
        <p:txBody>
          <a:bodyPr wrap="none" rtlCol="0">
            <a:spAutoFit/>
          </a:bodyPr>
          <a:lstStyle/>
          <a:p>
            <a:r>
              <a:rPr lang="en-US" sz="2400" dirty="0" smtClean="0"/>
              <a:t>46%</a:t>
            </a:r>
            <a:endParaRPr lang="en-US" sz="2400" dirty="0"/>
          </a:p>
        </p:txBody>
      </p:sp>
      <p:sp>
        <p:nvSpPr>
          <p:cNvPr id="6" name="Oval 5"/>
          <p:cNvSpPr/>
          <p:nvPr/>
        </p:nvSpPr>
        <p:spPr>
          <a:xfrm>
            <a:off x="6444208" y="3573016"/>
            <a:ext cx="504056" cy="288032"/>
          </a:xfrm>
          <a:prstGeom prst="ellipse">
            <a:avLst/>
          </a:prstGeom>
          <a:noFill/>
          <a:ln>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3002806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txBox="1">
            <a:spLocks/>
          </p:cNvSpPr>
          <p:nvPr/>
        </p:nvSpPr>
        <p:spPr>
          <a:xfrm>
            <a:off x="1371600" y="1844824"/>
            <a:ext cx="64008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Char char="-"/>
            </a:pPr>
            <a:r>
              <a:rPr lang="en-US" sz="2800" dirty="0" err="1" smtClean="0"/>
              <a:t>Migrar</a:t>
            </a:r>
            <a:r>
              <a:rPr lang="en-US" sz="2800" dirty="0" smtClean="0"/>
              <a:t> do </a:t>
            </a:r>
            <a:r>
              <a:rPr lang="en-US" sz="2800" dirty="0" err="1" smtClean="0"/>
              <a:t>modelo</a:t>
            </a:r>
            <a:r>
              <a:rPr lang="en-US" sz="2800" dirty="0" smtClean="0"/>
              <a:t> </a:t>
            </a:r>
            <a:r>
              <a:rPr lang="en-US" sz="2800" dirty="0" err="1" smtClean="0"/>
              <a:t>majoritário</a:t>
            </a:r>
            <a:r>
              <a:rPr lang="en-US" sz="2800" dirty="0" smtClean="0"/>
              <a:t> de </a:t>
            </a:r>
            <a:r>
              <a:rPr lang="en-US" sz="2800" dirty="0" err="1" smtClean="0"/>
              <a:t>indicação</a:t>
            </a:r>
            <a:r>
              <a:rPr lang="en-US" sz="2800" dirty="0" smtClean="0"/>
              <a:t> </a:t>
            </a:r>
            <a:r>
              <a:rPr lang="en-US" sz="2800" dirty="0" err="1" smtClean="0"/>
              <a:t>para</a:t>
            </a:r>
            <a:r>
              <a:rPr lang="en-US" sz="2800" dirty="0" smtClean="0"/>
              <a:t> o de </a:t>
            </a:r>
            <a:r>
              <a:rPr lang="en-US" sz="2800" dirty="0" err="1" smtClean="0"/>
              <a:t>seleção</a:t>
            </a:r>
            <a:r>
              <a:rPr lang="en-US" sz="2800" dirty="0" smtClean="0"/>
              <a:t> + </a:t>
            </a:r>
            <a:r>
              <a:rPr lang="en-US" sz="2800" dirty="0" err="1" smtClean="0"/>
              <a:t>eleição</a:t>
            </a:r>
            <a:endParaRPr lang="en-US" sz="2800" dirty="0" smtClean="0"/>
          </a:p>
          <a:p>
            <a:pPr>
              <a:buFontTx/>
              <a:buChar char="-"/>
            </a:pPr>
            <a:r>
              <a:rPr lang="en-US" sz="2800" dirty="0" smtClean="0"/>
              <a:t>Dar </a:t>
            </a:r>
            <a:r>
              <a:rPr lang="en-US" sz="2800" dirty="0" err="1" smtClean="0"/>
              <a:t>condições</a:t>
            </a:r>
            <a:r>
              <a:rPr lang="en-US" sz="2800" dirty="0" smtClean="0"/>
              <a:t> </a:t>
            </a:r>
            <a:r>
              <a:rPr lang="en-US" sz="2800" dirty="0" err="1" smtClean="0"/>
              <a:t>para</a:t>
            </a:r>
            <a:r>
              <a:rPr lang="en-US" sz="2800" dirty="0" smtClean="0"/>
              <a:t> a </a:t>
            </a:r>
            <a:r>
              <a:rPr lang="en-US" sz="2800" dirty="0" err="1" smtClean="0"/>
              <a:t>carreira</a:t>
            </a:r>
            <a:r>
              <a:rPr lang="en-US" sz="2800" dirty="0" smtClean="0"/>
              <a:t> </a:t>
            </a:r>
            <a:r>
              <a:rPr lang="en-US" sz="2800" dirty="0" err="1" smtClean="0"/>
              <a:t>em</a:t>
            </a:r>
            <a:r>
              <a:rPr lang="en-US" sz="2800" dirty="0" smtClean="0"/>
              <a:t> Y (</a:t>
            </a:r>
            <a:r>
              <a:rPr lang="en-US" sz="2800" dirty="0" err="1" smtClean="0"/>
              <a:t>especialista</a:t>
            </a:r>
            <a:r>
              <a:rPr lang="en-US" sz="2800" dirty="0" smtClean="0"/>
              <a:t> e </a:t>
            </a:r>
            <a:r>
              <a:rPr lang="en-US" sz="2800" dirty="0" err="1" smtClean="0"/>
              <a:t>gestor</a:t>
            </a:r>
            <a:r>
              <a:rPr lang="en-US" sz="2800" dirty="0" smtClean="0"/>
              <a:t>): </a:t>
            </a:r>
            <a:r>
              <a:rPr lang="en-US" sz="2800" dirty="0" err="1" smtClean="0"/>
              <a:t>formação</a:t>
            </a:r>
            <a:r>
              <a:rPr lang="en-US" sz="2800" dirty="0" smtClean="0"/>
              <a:t>, </a:t>
            </a:r>
            <a:r>
              <a:rPr lang="en-US" sz="2800" dirty="0" err="1" smtClean="0"/>
              <a:t>monitoramento</a:t>
            </a:r>
            <a:r>
              <a:rPr lang="en-US" sz="2800" dirty="0" smtClean="0"/>
              <a:t>, </a:t>
            </a:r>
            <a:r>
              <a:rPr lang="en-US" sz="2800" i="1" dirty="0" smtClean="0"/>
              <a:t>feedback</a:t>
            </a:r>
            <a:r>
              <a:rPr lang="en-US" sz="2800" dirty="0" smtClean="0"/>
              <a:t> </a:t>
            </a:r>
            <a:r>
              <a:rPr lang="en-US" sz="2800" dirty="0" err="1" smtClean="0"/>
              <a:t>claro</a:t>
            </a:r>
            <a:r>
              <a:rPr lang="en-US" sz="2800" dirty="0" smtClean="0"/>
              <a:t> de </a:t>
            </a:r>
            <a:r>
              <a:rPr lang="en-US" sz="2800" dirty="0" err="1" smtClean="0"/>
              <a:t>resultados</a:t>
            </a:r>
            <a:r>
              <a:rPr lang="en-US" sz="2800" dirty="0" smtClean="0"/>
              <a:t> das </a:t>
            </a:r>
            <a:r>
              <a:rPr lang="en-US" sz="2800" dirty="0" err="1" smtClean="0"/>
              <a:t>avaliações</a:t>
            </a:r>
            <a:r>
              <a:rPr lang="en-US" sz="2800" dirty="0" smtClean="0"/>
              <a:t>, </a:t>
            </a:r>
            <a:r>
              <a:rPr lang="en-US" sz="2800" dirty="0" err="1" smtClean="0"/>
              <a:t>transparência</a:t>
            </a:r>
            <a:r>
              <a:rPr lang="en-US" sz="2800" dirty="0" smtClean="0"/>
              <a:t>, </a:t>
            </a:r>
            <a:r>
              <a:rPr lang="en-US" sz="2800" dirty="0" err="1" smtClean="0"/>
              <a:t>socialização</a:t>
            </a:r>
            <a:r>
              <a:rPr lang="en-US" sz="2800" dirty="0" smtClean="0"/>
              <a:t> de boas </a:t>
            </a:r>
            <a:r>
              <a:rPr lang="en-US" sz="2800" dirty="0" err="1" smtClean="0"/>
              <a:t>práticas</a:t>
            </a:r>
            <a:endParaRPr lang="en-US" sz="2800" dirty="0" smtClean="0"/>
          </a:p>
          <a:p>
            <a:pPr>
              <a:buFontTx/>
              <a:buChar char="-"/>
            </a:pPr>
            <a:r>
              <a:rPr lang="en-US" sz="2800" dirty="0" err="1" smtClean="0"/>
              <a:t>Mérito</a:t>
            </a:r>
            <a:r>
              <a:rPr lang="en-US" sz="2800" dirty="0" smtClean="0"/>
              <a:t>: </a:t>
            </a:r>
            <a:r>
              <a:rPr lang="en-US" sz="2800" dirty="0" err="1" smtClean="0"/>
              <a:t>reconhecimento</a:t>
            </a:r>
            <a:r>
              <a:rPr lang="en-US" sz="2800" dirty="0" smtClean="0"/>
              <a:t> do </a:t>
            </a:r>
            <a:r>
              <a:rPr lang="en-US" sz="2800" dirty="0" err="1" smtClean="0"/>
              <a:t>trabalho</a:t>
            </a:r>
            <a:r>
              <a:rPr lang="en-US" sz="2800" dirty="0" smtClean="0"/>
              <a:t> </a:t>
            </a:r>
            <a:r>
              <a:rPr lang="en-US" sz="2800" dirty="0" err="1" smtClean="0"/>
              <a:t>coletivo</a:t>
            </a:r>
            <a:r>
              <a:rPr lang="en-US" sz="2800" dirty="0"/>
              <a:t> </a:t>
            </a:r>
            <a:r>
              <a:rPr lang="en-US" sz="2800" dirty="0" smtClean="0"/>
              <a:t>e do </a:t>
            </a:r>
            <a:r>
              <a:rPr lang="en-US" sz="2800" dirty="0" err="1" smtClean="0"/>
              <a:t>avanço</a:t>
            </a:r>
            <a:r>
              <a:rPr lang="en-US" sz="2800" dirty="0" smtClean="0"/>
              <a:t> da </a:t>
            </a:r>
            <a:r>
              <a:rPr lang="en-US" sz="2800" dirty="0" err="1" smtClean="0"/>
              <a:t>escola</a:t>
            </a:r>
            <a:endParaRPr lang="en-US" sz="2800" dirty="0"/>
          </a:p>
        </p:txBody>
      </p:sp>
      <p:sp>
        <p:nvSpPr>
          <p:cNvPr id="5" name="Title 1"/>
          <p:cNvSpPr>
            <a:spLocks noGrp="1"/>
          </p:cNvSpPr>
          <p:nvPr>
            <p:ph type="title"/>
          </p:nvPr>
        </p:nvSpPr>
        <p:spPr>
          <a:xfrm>
            <a:off x="457200" y="332656"/>
            <a:ext cx="8229600" cy="1143000"/>
          </a:xfrm>
        </p:spPr>
        <p:txBody>
          <a:bodyPr/>
          <a:lstStyle/>
          <a:p>
            <a:r>
              <a:rPr lang="en-US" sz="3600" dirty="0" err="1" smtClean="0"/>
              <a:t>Conclusão</a:t>
            </a:r>
            <a:r>
              <a:rPr lang="en-US" sz="3600" dirty="0" smtClean="0"/>
              <a:t> 2</a:t>
            </a:r>
            <a:endParaRPr lang="en-US" sz="3600" dirty="0"/>
          </a:p>
        </p:txBody>
      </p:sp>
    </p:spTree>
    <p:extLst>
      <p:ext uri="{BB962C8B-B14F-4D97-AF65-F5344CB8AC3E}">
        <p14:creationId xmlns:p14="http://schemas.microsoft.com/office/powerpoint/2010/main" xmlns="" val="41162888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err="1" smtClean="0"/>
              <a:t>Obrigada</a:t>
            </a:r>
            <a:r>
              <a:rPr lang="en-US" dirty="0" smtClean="0"/>
              <a:t>!</a:t>
            </a:r>
          </a:p>
          <a:p>
            <a:pPr marL="0" indent="0">
              <a:buNone/>
            </a:pPr>
            <a:endParaRPr lang="en-US" dirty="0"/>
          </a:p>
          <a:p>
            <a:pPr marL="0" indent="0">
              <a:buNone/>
            </a:pPr>
            <a:r>
              <a:rPr lang="en-US" dirty="0" smtClean="0"/>
              <a:t>Priscila Cruz</a:t>
            </a:r>
          </a:p>
          <a:p>
            <a:pPr marL="0" indent="0">
              <a:buNone/>
            </a:pPr>
            <a:r>
              <a:rPr lang="en-US" dirty="0" smtClean="0">
                <a:hlinkClick r:id="rId2"/>
              </a:rPr>
              <a:t>priscila@todospelaeducacao.org.br</a:t>
            </a:r>
            <a:endParaRPr lang="en-US" dirty="0" smtClean="0"/>
          </a:p>
          <a:p>
            <a:pPr marL="0" indent="0">
              <a:buNone/>
            </a:pPr>
            <a:r>
              <a:rPr lang="en-US" dirty="0" smtClean="0">
                <a:hlinkClick r:id="rId3"/>
              </a:rPr>
              <a:t>www.todospelaeducacao.org.br</a:t>
            </a:r>
            <a:r>
              <a:rPr lang="en-US" dirty="0" smtClean="0"/>
              <a:t> </a:t>
            </a:r>
            <a:endParaRPr lang="en-US" dirty="0"/>
          </a:p>
        </p:txBody>
      </p:sp>
    </p:spTree>
    <p:extLst>
      <p:ext uri="{BB962C8B-B14F-4D97-AF65-F5344CB8AC3E}">
        <p14:creationId xmlns:p14="http://schemas.microsoft.com/office/powerpoint/2010/main" xmlns="" val="99657489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1446</TotalTime>
  <Words>1150</Words>
  <Application>Microsoft Office PowerPoint</Application>
  <PresentationFormat>Apresentação na tela (4:3)</PresentationFormat>
  <Paragraphs>89</Paragraphs>
  <Slides>17</Slides>
  <Notes>9</Notes>
  <HiddenSlides>0</HiddenSlides>
  <MMClips>0</MMClips>
  <ScaleCrop>false</ScaleCrop>
  <HeadingPairs>
    <vt:vector size="6" baseType="variant">
      <vt:variant>
        <vt:lpstr>Tema</vt:lpstr>
      </vt:variant>
      <vt:variant>
        <vt:i4>1</vt:i4>
      </vt:variant>
      <vt:variant>
        <vt:lpstr>Servidores OLE incorporados</vt:lpstr>
      </vt:variant>
      <vt:variant>
        <vt:i4>1</vt:i4>
      </vt:variant>
      <vt:variant>
        <vt:lpstr>Títulos de slides</vt:lpstr>
      </vt:variant>
      <vt:variant>
        <vt:i4>17</vt:i4>
      </vt:variant>
    </vt:vector>
  </HeadingPairs>
  <TitlesOfParts>
    <vt:vector size="19" baseType="lpstr">
      <vt:lpstr>Tema do Office</vt:lpstr>
      <vt:lpstr>Document</vt:lpstr>
      <vt:lpstr>Estratégias de Escolha  de Diretor de Escola</vt:lpstr>
      <vt:lpstr>Gestão Escolar</vt:lpstr>
      <vt:lpstr>Gestão Escolar: Tarefas de um Diretor de Escola</vt:lpstr>
      <vt:lpstr>Atributos escolares e o desempenho dos estudantes: uma análise dos dados SAEB Roberta Biondi e Fabiana de Felicio 2007</vt:lpstr>
      <vt:lpstr>Atributos escolares e o desempenho dos estudantes: uma análise dos dados SAEB Roberta Biondi e Fabiana de Felicio 2007</vt:lpstr>
      <vt:lpstr>Dimensões da gestão escolar e suas competências Heloisa Luck 2009</vt:lpstr>
      <vt:lpstr>Dimensões da gestão escolar e suas competências Heloisa Luck 2009</vt:lpstr>
      <vt:lpstr>Os impactos de práticas de gestão escolar sobre o desempenho educacional: evidências para as escolas paulistas Priscilla Albuquerque Tavares 2012</vt:lpstr>
      <vt:lpstr>Os impactos de práticas de gestão escolar sobre o desempenho educacional: evidências para as escolas paulistas Priscilla Albuquerque Tavares 2012</vt:lpstr>
      <vt:lpstr>Gestão escolar e qualidade da educação: um estudo sobre dez escolas paulistas Fernando Abrucio 2010</vt:lpstr>
      <vt:lpstr>Gestão escolar e qualidade da educação: um estudo sobre dez escolas paulistas Fernando Abrucio 2010</vt:lpstr>
      <vt:lpstr>Gestão escolar e qualidade da educação: um estudo sobre dez escolas paulistas Fernando Abrucio 2010</vt:lpstr>
      <vt:lpstr>Novos Desafios</vt:lpstr>
      <vt:lpstr>Conclusão 1</vt:lpstr>
      <vt:lpstr>Distribuição de escolha  de Diretor no Brasil</vt:lpstr>
      <vt:lpstr>Conclusão 2</vt:lpstr>
      <vt:lpstr>Slide 17</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Thales</dc:creator>
  <cp:lastModifiedBy>lualmeid</cp:lastModifiedBy>
  <cp:revision>48</cp:revision>
  <dcterms:created xsi:type="dcterms:W3CDTF">2013-02-08T12:49:01Z</dcterms:created>
  <dcterms:modified xsi:type="dcterms:W3CDTF">2013-08-14T12:40:23Z</dcterms:modified>
</cp:coreProperties>
</file>