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81" r:id="rId3"/>
    <p:sldId id="297" r:id="rId4"/>
    <p:sldId id="284" r:id="rId5"/>
    <p:sldId id="287" r:id="rId6"/>
    <p:sldId id="289" r:id="rId7"/>
    <p:sldId id="290" r:id="rId8"/>
    <p:sldId id="293" r:id="rId9"/>
    <p:sldId id="280" r:id="rId10"/>
    <p:sldId id="291" r:id="rId11"/>
    <p:sldId id="294" r:id="rId12"/>
    <p:sldId id="295" r:id="rId13"/>
    <p:sldId id="29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2" d="100"/>
          <a:sy n="92" d="100"/>
        </p:scale>
        <p:origin x="45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en-GB"/>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en-GB"/>
          </a:p>
        </p:txBody>
      </p:sp>
      <p:sp>
        <p:nvSpPr>
          <p:cNvPr id="4" name="Espaço Reservado para Data 3"/>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5" name="Espaço Reservado para Rodapé 4"/>
          <p:cNvSpPr>
            <a:spLocks noGrp="1"/>
          </p:cNvSpPr>
          <p:nvPr>
            <p:ph type="ftr" sz="quarter" idx="11"/>
          </p:nvPr>
        </p:nvSpPr>
        <p:spPr/>
        <p:txBody>
          <a:bodyPr/>
          <a:lstStyle/>
          <a:p>
            <a:endParaRPr lang="en-GB" dirty="0"/>
          </a:p>
        </p:txBody>
      </p:sp>
      <p:sp>
        <p:nvSpPr>
          <p:cNvPr id="6" name="Espaço Reservado para Número de Slide 5"/>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3793093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5" name="Espaço Reservado para Rodapé 4"/>
          <p:cNvSpPr>
            <a:spLocks noGrp="1"/>
          </p:cNvSpPr>
          <p:nvPr>
            <p:ph type="ftr" sz="quarter" idx="11"/>
          </p:nvPr>
        </p:nvSpPr>
        <p:spPr/>
        <p:txBody>
          <a:bodyPr/>
          <a:lstStyle/>
          <a:p>
            <a:endParaRPr lang="en-GB" dirty="0"/>
          </a:p>
        </p:txBody>
      </p:sp>
      <p:sp>
        <p:nvSpPr>
          <p:cNvPr id="6" name="Espaço Reservado para Número de Slide 5"/>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977633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en-GB"/>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5" name="Espaço Reservado para Rodapé 4"/>
          <p:cNvSpPr>
            <a:spLocks noGrp="1"/>
          </p:cNvSpPr>
          <p:nvPr>
            <p:ph type="ftr" sz="quarter" idx="11"/>
          </p:nvPr>
        </p:nvSpPr>
        <p:spPr/>
        <p:txBody>
          <a:bodyPr/>
          <a:lstStyle/>
          <a:p>
            <a:endParaRPr lang="en-GB" dirty="0"/>
          </a:p>
        </p:txBody>
      </p:sp>
      <p:sp>
        <p:nvSpPr>
          <p:cNvPr id="6" name="Espaço Reservado para Número de Slide 5"/>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40737932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5" name="Espaço Reservado para Rodapé 4"/>
          <p:cNvSpPr>
            <a:spLocks noGrp="1"/>
          </p:cNvSpPr>
          <p:nvPr>
            <p:ph type="ftr" sz="quarter" idx="11"/>
          </p:nvPr>
        </p:nvSpPr>
        <p:spPr/>
        <p:txBody>
          <a:bodyPr/>
          <a:lstStyle/>
          <a:p>
            <a:endParaRPr lang="en-GB" dirty="0"/>
          </a:p>
        </p:txBody>
      </p:sp>
      <p:sp>
        <p:nvSpPr>
          <p:cNvPr id="6" name="Espaço Reservado para Número de Slide 5"/>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3352525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en-GB"/>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5" name="Espaço Reservado para Rodapé 4"/>
          <p:cNvSpPr>
            <a:spLocks noGrp="1"/>
          </p:cNvSpPr>
          <p:nvPr>
            <p:ph type="ftr" sz="quarter" idx="11"/>
          </p:nvPr>
        </p:nvSpPr>
        <p:spPr/>
        <p:txBody>
          <a:bodyPr/>
          <a:lstStyle/>
          <a:p>
            <a:endParaRPr lang="en-GB" dirty="0"/>
          </a:p>
        </p:txBody>
      </p:sp>
      <p:sp>
        <p:nvSpPr>
          <p:cNvPr id="6" name="Espaço Reservado para Número de Slide 5"/>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3886569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5" name="Espaço Reservado para Data 4"/>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6" name="Espaço Reservado para Rodapé 5"/>
          <p:cNvSpPr>
            <a:spLocks noGrp="1"/>
          </p:cNvSpPr>
          <p:nvPr>
            <p:ph type="ftr" sz="quarter" idx="11"/>
          </p:nvPr>
        </p:nvSpPr>
        <p:spPr/>
        <p:txBody>
          <a:bodyPr/>
          <a:lstStyle/>
          <a:p>
            <a:endParaRPr lang="en-GB" dirty="0"/>
          </a:p>
        </p:txBody>
      </p:sp>
      <p:sp>
        <p:nvSpPr>
          <p:cNvPr id="7" name="Espaço Reservado para Número de Slide 6"/>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26334212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en-GB"/>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7" name="Espaço Reservado para Data 6"/>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8" name="Espaço Reservado para Rodapé 7"/>
          <p:cNvSpPr>
            <a:spLocks noGrp="1"/>
          </p:cNvSpPr>
          <p:nvPr>
            <p:ph type="ftr" sz="quarter" idx="11"/>
          </p:nvPr>
        </p:nvSpPr>
        <p:spPr/>
        <p:txBody>
          <a:bodyPr/>
          <a:lstStyle/>
          <a:p>
            <a:endParaRPr lang="en-GB" dirty="0"/>
          </a:p>
        </p:txBody>
      </p:sp>
      <p:sp>
        <p:nvSpPr>
          <p:cNvPr id="9" name="Espaço Reservado para Número de Slide 8"/>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1188445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en-GB"/>
          </a:p>
        </p:txBody>
      </p:sp>
      <p:sp>
        <p:nvSpPr>
          <p:cNvPr id="3" name="Espaço Reservado para Data 2"/>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4" name="Espaço Reservado para Rodapé 3"/>
          <p:cNvSpPr>
            <a:spLocks noGrp="1"/>
          </p:cNvSpPr>
          <p:nvPr>
            <p:ph type="ftr" sz="quarter" idx="11"/>
          </p:nvPr>
        </p:nvSpPr>
        <p:spPr/>
        <p:txBody>
          <a:bodyPr/>
          <a:lstStyle/>
          <a:p>
            <a:endParaRPr lang="en-GB" dirty="0"/>
          </a:p>
        </p:txBody>
      </p:sp>
      <p:sp>
        <p:nvSpPr>
          <p:cNvPr id="5" name="Espaço Reservado para Número de Slide 4"/>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862132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3" name="Espaço Reservado para Rodapé 2"/>
          <p:cNvSpPr>
            <a:spLocks noGrp="1"/>
          </p:cNvSpPr>
          <p:nvPr>
            <p:ph type="ftr" sz="quarter" idx="11"/>
          </p:nvPr>
        </p:nvSpPr>
        <p:spPr/>
        <p:txBody>
          <a:bodyPr/>
          <a:lstStyle/>
          <a:p>
            <a:endParaRPr lang="en-GB" dirty="0"/>
          </a:p>
        </p:txBody>
      </p:sp>
      <p:sp>
        <p:nvSpPr>
          <p:cNvPr id="4" name="Espaço Reservado para Número de Slide 3"/>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166752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GB"/>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6" name="Espaço Reservado para Rodapé 5"/>
          <p:cNvSpPr>
            <a:spLocks noGrp="1"/>
          </p:cNvSpPr>
          <p:nvPr>
            <p:ph type="ftr" sz="quarter" idx="11"/>
          </p:nvPr>
        </p:nvSpPr>
        <p:spPr/>
        <p:txBody>
          <a:bodyPr/>
          <a:lstStyle/>
          <a:p>
            <a:endParaRPr lang="en-GB" dirty="0"/>
          </a:p>
        </p:txBody>
      </p:sp>
      <p:sp>
        <p:nvSpPr>
          <p:cNvPr id="7" name="Espaço Reservado para Número de Slide 6"/>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1771639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en-GB"/>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A1927439-C751-4C14-84A8-87A4B10C0691}" type="datetimeFigureOut">
              <a:rPr lang="en-GB" smtClean="0"/>
              <a:t>25/09/2019</a:t>
            </a:fld>
            <a:endParaRPr lang="en-GB" dirty="0"/>
          </a:p>
        </p:txBody>
      </p:sp>
      <p:sp>
        <p:nvSpPr>
          <p:cNvPr id="6" name="Espaço Reservado para Rodapé 5"/>
          <p:cNvSpPr>
            <a:spLocks noGrp="1"/>
          </p:cNvSpPr>
          <p:nvPr>
            <p:ph type="ftr" sz="quarter" idx="11"/>
          </p:nvPr>
        </p:nvSpPr>
        <p:spPr/>
        <p:txBody>
          <a:bodyPr/>
          <a:lstStyle/>
          <a:p>
            <a:endParaRPr lang="en-GB" dirty="0"/>
          </a:p>
        </p:txBody>
      </p:sp>
      <p:sp>
        <p:nvSpPr>
          <p:cNvPr id="7" name="Espaço Reservado para Número de Slide 6"/>
          <p:cNvSpPr>
            <a:spLocks noGrp="1"/>
          </p:cNvSpPr>
          <p:nvPr>
            <p:ph type="sldNum" sz="quarter" idx="12"/>
          </p:nvPr>
        </p:nvSpPr>
        <p:spPr/>
        <p:txBody>
          <a:bodyPr/>
          <a:lstStyle/>
          <a:p>
            <a:fld id="{DB3438F7-3EB6-4F2B-B726-FE2095B979BC}" type="slidenum">
              <a:rPr lang="en-GB" smtClean="0"/>
              <a:t>‹nº›</a:t>
            </a:fld>
            <a:endParaRPr lang="en-GB" dirty="0"/>
          </a:p>
        </p:txBody>
      </p:sp>
    </p:spTree>
    <p:extLst>
      <p:ext uri="{BB962C8B-B14F-4D97-AF65-F5344CB8AC3E}">
        <p14:creationId xmlns:p14="http://schemas.microsoft.com/office/powerpoint/2010/main" val="739159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en-GB"/>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GB"/>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927439-C751-4C14-84A8-87A4B10C0691}" type="datetimeFigureOut">
              <a:rPr lang="en-GB" smtClean="0"/>
              <a:t>25/09/2019</a:t>
            </a:fld>
            <a:endParaRPr lang="en-GB" dirty="0"/>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3438F7-3EB6-4F2B-B726-FE2095B979BC}" type="slidenum">
              <a:rPr lang="en-GB" smtClean="0"/>
              <a:t>‹nº›</a:t>
            </a:fld>
            <a:endParaRPr lang="en-GB" dirty="0"/>
          </a:p>
        </p:txBody>
      </p:sp>
    </p:spTree>
    <p:extLst>
      <p:ext uri="{BB962C8B-B14F-4D97-AF65-F5344CB8AC3E}">
        <p14:creationId xmlns:p14="http://schemas.microsoft.com/office/powerpoint/2010/main" val="33227828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0" y="888643"/>
            <a:ext cx="12192000" cy="4036127"/>
          </a:xfrm>
        </p:spPr>
        <p:txBody>
          <a:bodyPr>
            <a:normAutofit/>
          </a:bodyPr>
          <a:lstStyle/>
          <a:p>
            <a:r>
              <a:rPr lang="pt-BR" sz="5400" b="1" dirty="0" smtClean="0">
                <a:solidFill>
                  <a:schemeClr val="accent5">
                    <a:lumMod val="50000"/>
                  </a:schemeClr>
                </a:solidFill>
              </a:rPr>
              <a:t>Proposta da ANBCB sobre a</a:t>
            </a:r>
            <a:r>
              <a:rPr lang="pt-BR" sz="5400" b="1" dirty="0">
                <a:solidFill>
                  <a:schemeClr val="accent5">
                    <a:lumMod val="50000"/>
                  </a:schemeClr>
                </a:solidFill>
              </a:rPr>
              <a:t> </a:t>
            </a:r>
            <a:r>
              <a:rPr lang="pt-BR" sz="5400" b="1" dirty="0" smtClean="0">
                <a:solidFill>
                  <a:schemeClr val="accent5">
                    <a:lumMod val="50000"/>
                  </a:schemeClr>
                </a:solidFill>
              </a:rPr>
              <a:t>estrutura da</a:t>
            </a:r>
            <a:br>
              <a:rPr lang="pt-BR" sz="5400" b="1" dirty="0" smtClean="0">
                <a:solidFill>
                  <a:schemeClr val="accent5">
                    <a:lumMod val="50000"/>
                  </a:schemeClr>
                </a:solidFill>
              </a:rPr>
            </a:br>
            <a:r>
              <a:rPr lang="pt-BR" sz="2000" b="1" dirty="0" smtClean="0">
                <a:solidFill>
                  <a:schemeClr val="accent5">
                    <a:lumMod val="50000"/>
                  </a:schemeClr>
                </a:solidFill>
              </a:rPr>
              <a:t> </a:t>
            </a:r>
            <a:br>
              <a:rPr lang="pt-BR" sz="2000" b="1" dirty="0" smtClean="0">
                <a:solidFill>
                  <a:schemeClr val="accent5">
                    <a:lumMod val="50000"/>
                  </a:schemeClr>
                </a:solidFill>
              </a:rPr>
            </a:br>
            <a:r>
              <a:rPr lang="pt-BR" sz="5400" b="1" dirty="0" smtClean="0">
                <a:solidFill>
                  <a:schemeClr val="accent5">
                    <a:lumMod val="50000"/>
                  </a:schemeClr>
                </a:solidFill>
              </a:rPr>
              <a:t>Unidade de Inteligência Financeira</a:t>
            </a:r>
            <a:br>
              <a:rPr lang="pt-BR" sz="5400" b="1" dirty="0" smtClean="0">
                <a:solidFill>
                  <a:schemeClr val="accent5">
                    <a:lumMod val="50000"/>
                  </a:schemeClr>
                </a:solidFill>
              </a:rPr>
            </a:br>
            <a:r>
              <a:rPr lang="pt-BR" sz="5400" b="1" dirty="0">
                <a:solidFill>
                  <a:schemeClr val="accent5">
                    <a:lumMod val="50000"/>
                  </a:schemeClr>
                </a:solidFill>
              </a:rPr>
              <a:t/>
            </a:r>
            <a:br>
              <a:rPr lang="pt-BR" sz="5400" b="1" dirty="0">
                <a:solidFill>
                  <a:schemeClr val="accent5">
                    <a:lumMod val="50000"/>
                  </a:schemeClr>
                </a:solidFill>
              </a:rPr>
            </a:br>
            <a:r>
              <a:rPr lang="pt-BR" sz="2000" dirty="0" smtClean="0">
                <a:solidFill>
                  <a:schemeClr val="accent5">
                    <a:lumMod val="50000"/>
                  </a:schemeClr>
                </a:solidFill>
              </a:rPr>
              <a:t/>
            </a:r>
            <a:br>
              <a:rPr lang="pt-BR" sz="2000" dirty="0" smtClean="0">
                <a:solidFill>
                  <a:schemeClr val="accent5">
                    <a:lumMod val="50000"/>
                  </a:schemeClr>
                </a:solidFill>
              </a:rPr>
            </a:br>
            <a:r>
              <a:rPr lang="pt-BR" sz="2000" dirty="0" smtClean="0">
                <a:solidFill>
                  <a:schemeClr val="accent5">
                    <a:lumMod val="50000"/>
                  </a:schemeClr>
                </a:solidFill>
              </a:rPr>
              <a:t/>
            </a:r>
            <a:br>
              <a:rPr lang="pt-BR" sz="2000" dirty="0" smtClean="0">
                <a:solidFill>
                  <a:schemeClr val="accent5">
                    <a:lumMod val="50000"/>
                  </a:schemeClr>
                </a:solidFill>
              </a:rPr>
            </a:br>
            <a:r>
              <a:rPr lang="pt-BR" sz="4000" b="1" dirty="0" smtClean="0">
                <a:solidFill>
                  <a:schemeClr val="accent5">
                    <a:lumMod val="50000"/>
                  </a:schemeClr>
                </a:solidFill>
              </a:rPr>
              <a:t>ANBCB – Setembro de 2019</a:t>
            </a:r>
            <a:endParaRPr lang="en-GB" sz="4000" b="1" dirty="0">
              <a:solidFill>
                <a:schemeClr val="accent5">
                  <a:lumMod val="50000"/>
                </a:schemeClr>
              </a:solidFill>
            </a:endParaRPr>
          </a:p>
        </p:txBody>
      </p:sp>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pic>
        <p:nvPicPr>
          <p:cNvPr id="5" name="Imagem 3">
            <a:extLst>
              <a:ext uri="{FF2B5EF4-FFF2-40B4-BE49-F238E27FC236}">
                <a16:creationId xmlns="" xmlns:a16="http://schemas.microsoft.com/office/drawing/2014/main" id="{75691329-BF9E-41ED-9245-1B4D73DAA5E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t="9888"/>
          <a:stretch>
            <a:fillRect/>
          </a:stretch>
        </p:blipFill>
        <p:spPr bwMode="auto">
          <a:xfrm>
            <a:off x="10234265" y="4764347"/>
            <a:ext cx="1957735" cy="1616599"/>
          </a:xfrm>
          <a:prstGeom prst="rect">
            <a:avLst/>
          </a:prstGeom>
          <a:noFill/>
        </p:spPr>
      </p:pic>
    </p:spTree>
    <p:extLst>
      <p:ext uri="{BB962C8B-B14F-4D97-AF65-F5344CB8AC3E}">
        <p14:creationId xmlns:p14="http://schemas.microsoft.com/office/powerpoint/2010/main" val="240852318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a:bodyPr>
          <a:lstStyle/>
          <a:p>
            <a:pPr algn="l"/>
            <a:endParaRPr lang="pt-BR" sz="1000" dirty="0" smtClean="0">
              <a:solidFill>
                <a:schemeClr val="accent5">
                  <a:lumMod val="50000"/>
                </a:schemeClr>
              </a:solidFill>
            </a:endParaRPr>
          </a:p>
          <a:p>
            <a:pPr algn="l">
              <a:spcBef>
                <a:spcPts val="600"/>
              </a:spcBef>
              <a:spcAft>
                <a:spcPts val="600"/>
              </a:spcAft>
            </a:pPr>
            <a:r>
              <a:rPr lang="pt-BR" sz="3900" dirty="0">
                <a:solidFill>
                  <a:schemeClr val="accent5">
                    <a:lumMod val="50000"/>
                  </a:schemeClr>
                </a:solidFill>
              </a:rPr>
              <a:t>Estrutura do Banco Central do </a:t>
            </a:r>
            <a:r>
              <a:rPr lang="pt-BR" sz="3900" dirty="0" smtClean="0">
                <a:solidFill>
                  <a:schemeClr val="accent5">
                    <a:lumMod val="50000"/>
                  </a:schemeClr>
                </a:solidFill>
              </a:rPr>
              <a:t>Brasil:</a:t>
            </a:r>
          </a:p>
          <a:p>
            <a:pPr marL="571500" indent="-571500" algn="l">
              <a:lnSpc>
                <a:spcPct val="120000"/>
              </a:lnSpc>
              <a:spcBef>
                <a:spcPts val="600"/>
              </a:spcBef>
              <a:spcAft>
                <a:spcPts val="600"/>
              </a:spcAft>
              <a:buFont typeface="Arial" panose="020B0604020202020204" pitchFamily="34" charset="0"/>
              <a:buChar char="•"/>
            </a:pPr>
            <a:r>
              <a:rPr lang="pt-BR" sz="3600" dirty="0" smtClean="0">
                <a:solidFill>
                  <a:schemeClr val="accent5">
                    <a:lumMod val="50000"/>
                  </a:schemeClr>
                </a:solidFill>
              </a:rPr>
              <a:t>Restrição orçamentária – Siga Brasil.</a:t>
            </a:r>
          </a:p>
          <a:p>
            <a:pPr marL="571500" indent="-571500" algn="l">
              <a:lnSpc>
                <a:spcPct val="120000"/>
              </a:lnSpc>
              <a:buFont typeface="Arial" panose="020B0604020202020204" pitchFamily="34" charset="0"/>
              <a:buChar char="•"/>
            </a:pPr>
            <a:endParaRPr lang="pt-BR" sz="3600" dirty="0" smtClean="0">
              <a:solidFill>
                <a:schemeClr val="accent5">
                  <a:lumMod val="50000"/>
                </a:schemeClr>
              </a:solidFill>
            </a:endParaRPr>
          </a:p>
        </p:txBody>
      </p:sp>
      <p:pic>
        <p:nvPicPr>
          <p:cNvPr id="2" name="Imagem 1"/>
          <p:cNvPicPr>
            <a:picLocks noChangeAspect="1"/>
          </p:cNvPicPr>
          <p:nvPr/>
        </p:nvPicPr>
        <p:blipFill>
          <a:blip r:embed="rId3"/>
          <a:stretch>
            <a:fillRect/>
          </a:stretch>
        </p:blipFill>
        <p:spPr>
          <a:xfrm>
            <a:off x="466725" y="1783389"/>
            <a:ext cx="11258550" cy="4295775"/>
          </a:xfrm>
          <a:prstGeom prst="rect">
            <a:avLst/>
          </a:prstGeom>
        </p:spPr>
      </p:pic>
    </p:spTree>
    <p:extLst>
      <p:ext uri="{BB962C8B-B14F-4D97-AF65-F5344CB8AC3E}">
        <p14:creationId xmlns:p14="http://schemas.microsoft.com/office/powerpoint/2010/main" val="18544409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fontScale="62500" lnSpcReduction="20000"/>
          </a:bodyPr>
          <a:lstStyle/>
          <a:p>
            <a:pPr algn="l"/>
            <a:endParaRPr lang="pt-BR" sz="1000" dirty="0" smtClean="0">
              <a:solidFill>
                <a:schemeClr val="accent5">
                  <a:lumMod val="50000"/>
                </a:schemeClr>
              </a:solidFill>
            </a:endParaRPr>
          </a:p>
          <a:p>
            <a:pPr algn="l">
              <a:spcAft>
                <a:spcPts val="1800"/>
              </a:spcAft>
            </a:pPr>
            <a:r>
              <a:rPr lang="pt-BR" sz="6400" dirty="0">
                <a:solidFill>
                  <a:schemeClr val="accent5">
                    <a:lumMod val="50000"/>
                  </a:schemeClr>
                </a:solidFill>
              </a:rPr>
              <a:t>Proposta de emenda à MP 893/2019</a:t>
            </a:r>
            <a:r>
              <a:rPr lang="pt-BR" sz="6400" dirty="0" smtClean="0">
                <a:solidFill>
                  <a:schemeClr val="accent5">
                    <a:lumMod val="50000"/>
                  </a:schemeClr>
                </a:solidFill>
              </a:rPr>
              <a:t>:</a:t>
            </a:r>
          </a:p>
          <a:p>
            <a:pPr algn="l">
              <a:lnSpc>
                <a:spcPct val="140000"/>
              </a:lnSpc>
              <a:spcAft>
                <a:spcPts val="1800"/>
              </a:spcAft>
            </a:pPr>
            <a:r>
              <a:rPr lang="pt-BR" sz="4000" dirty="0" smtClean="0">
                <a:solidFill>
                  <a:schemeClr val="accent5">
                    <a:lumMod val="50000"/>
                  </a:schemeClr>
                </a:solidFill>
              </a:rPr>
              <a:t>Art</a:t>
            </a:r>
            <a:r>
              <a:rPr lang="pt-BR" sz="4000" dirty="0">
                <a:solidFill>
                  <a:schemeClr val="accent5">
                    <a:lumMod val="50000"/>
                  </a:schemeClr>
                </a:solidFill>
              </a:rPr>
              <a:t>. 5º O </a:t>
            </a:r>
            <a:r>
              <a:rPr lang="pt-BR" sz="4000" u="sng" dirty="0">
                <a:solidFill>
                  <a:schemeClr val="accent5">
                    <a:lumMod val="50000"/>
                  </a:schemeClr>
                </a:solidFill>
              </a:rPr>
              <a:t>Conselho Deliberativo</a:t>
            </a:r>
            <a:r>
              <a:rPr lang="pt-BR" sz="4000" dirty="0">
                <a:solidFill>
                  <a:schemeClr val="accent5">
                    <a:lumMod val="50000"/>
                  </a:schemeClr>
                </a:solidFill>
              </a:rPr>
              <a:t> é composto pelo Presidente da Unidade de Inteligência Financeira e por, no mínimo, oito e, no máximo, quatorze Conselheiros, </a:t>
            </a:r>
            <a:r>
              <a:rPr lang="pt-BR" sz="4000" u="sng" dirty="0">
                <a:solidFill>
                  <a:schemeClr val="accent5">
                    <a:lumMod val="50000"/>
                  </a:schemeClr>
                </a:solidFill>
              </a:rPr>
              <a:t>escolhidos dentre os integrantes do quadro de pessoal efetivo do Banco Central do Brasil, da Comissão de Valores Mobiliários, da Superintendência de Seguros Privados do Ministério da Economia, da Procuradoria-Geral da Fazenda Nacional do Ministério da Economia, da Secretaria Especial da Receita Federal do Brasil do Ministério da Economia, da Agência Brasileira de Inteligência do Gabinete de Segurança Institucional da Presidência da República, do Ministério das Relações Exteriores, do Ministério da Justiça e Segurança Pública, da Polícia Federal do Ministério da Justiça e Segurança Pública, da Superintendência Nacional de Previdência Complementar do Ministério da Economia e da Controladoria-Geral da União</a:t>
            </a:r>
            <a:r>
              <a:rPr lang="pt-BR" sz="4000" dirty="0">
                <a:solidFill>
                  <a:schemeClr val="accent5">
                    <a:lumMod val="50000"/>
                  </a:schemeClr>
                </a:solidFill>
              </a:rPr>
              <a:t>, indicados pelos respectivos Ministros de Estado</a:t>
            </a:r>
            <a:r>
              <a:rPr lang="pt-BR" sz="4000" dirty="0" smtClean="0">
                <a:solidFill>
                  <a:schemeClr val="accent5">
                    <a:lumMod val="50000"/>
                  </a:schemeClr>
                </a:solidFill>
              </a:rPr>
              <a:t>. </a:t>
            </a:r>
          </a:p>
        </p:txBody>
      </p:sp>
    </p:spTree>
    <p:extLst>
      <p:ext uri="{BB962C8B-B14F-4D97-AF65-F5344CB8AC3E}">
        <p14:creationId xmlns:p14="http://schemas.microsoft.com/office/powerpoint/2010/main" val="17820942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a:bodyPr>
          <a:lstStyle/>
          <a:p>
            <a:pPr algn="l"/>
            <a:endParaRPr lang="pt-BR" sz="1000" dirty="0" smtClean="0">
              <a:solidFill>
                <a:schemeClr val="accent5">
                  <a:lumMod val="50000"/>
                </a:schemeClr>
              </a:solidFill>
            </a:endParaRPr>
          </a:p>
          <a:p>
            <a:pPr algn="l">
              <a:spcAft>
                <a:spcPts val="1800"/>
              </a:spcAft>
            </a:pPr>
            <a:r>
              <a:rPr lang="pt-BR" sz="4000" dirty="0">
                <a:solidFill>
                  <a:schemeClr val="accent5">
                    <a:lumMod val="50000"/>
                  </a:schemeClr>
                </a:solidFill>
              </a:rPr>
              <a:t>Proposta de emenda à MP 893/2019</a:t>
            </a:r>
            <a:r>
              <a:rPr lang="pt-BR" sz="4000" dirty="0" smtClean="0">
                <a:solidFill>
                  <a:schemeClr val="accent5">
                    <a:lumMod val="50000"/>
                  </a:schemeClr>
                </a:solidFill>
              </a:rPr>
              <a:t>:</a:t>
            </a:r>
          </a:p>
          <a:p>
            <a:pPr algn="l">
              <a:spcAft>
                <a:spcPts val="1800"/>
              </a:spcAft>
            </a:pPr>
            <a:r>
              <a:rPr lang="pt-BR" sz="3200" dirty="0">
                <a:solidFill>
                  <a:schemeClr val="accent5">
                    <a:lumMod val="50000"/>
                  </a:schemeClr>
                </a:solidFill>
              </a:rPr>
              <a:t>O </a:t>
            </a:r>
            <a:r>
              <a:rPr lang="pt-BR" sz="3200" u="sng" dirty="0">
                <a:solidFill>
                  <a:schemeClr val="accent5">
                    <a:lumMod val="50000"/>
                  </a:schemeClr>
                </a:solidFill>
              </a:rPr>
              <a:t>Quadro Técnico-Administrativo </a:t>
            </a:r>
            <a:r>
              <a:rPr lang="pt-BR" sz="3200" dirty="0">
                <a:solidFill>
                  <a:schemeClr val="accent5">
                    <a:lumMod val="50000"/>
                  </a:schemeClr>
                </a:solidFill>
              </a:rPr>
              <a:t>é composto pela Secretaria-Executiva e pelas Diretorias Especializadas previstas no regimento interno da Unidade de </a:t>
            </a:r>
            <a:r>
              <a:rPr lang="pt-BR" sz="3200" dirty="0" smtClean="0">
                <a:solidFill>
                  <a:schemeClr val="accent5">
                    <a:lumMod val="50000"/>
                  </a:schemeClr>
                </a:solidFill>
              </a:rPr>
              <a:t>Inteligência Financeira </a:t>
            </a:r>
            <a:r>
              <a:rPr lang="pt-BR" sz="3200" dirty="0">
                <a:solidFill>
                  <a:schemeClr val="accent5">
                    <a:lumMod val="50000"/>
                  </a:schemeClr>
                </a:solidFill>
              </a:rPr>
              <a:t>e </a:t>
            </a:r>
            <a:r>
              <a:rPr lang="pt-BR" sz="3200" u="sng" dirty="0">
                <a:solidFill>
                  <a:schemeClr val="accent5">
                    <a:lumMod val="50000"/>
                  </a:schemeClr>
                </a:solidFill>
              </a:rPr>
              <a:t>é integrado exclusivamente por servidores efetivos integrantes das carreiras constantes do caput do art. 5º. </a:t>
            </a:r>
            <a:endParaRPr lang="pt-BR" sz="3200" u="sng" dirty="0" smtClean="0">
              <a:solidFill>
                <a:schemeClr val="accent5">
                  <a:lumMod val="50000"/>
                </a:schemeClr>
              </a:solidFill>
            </a:endParaRPr>
          </a:p>
          <a:p>
            <a:pPr marL="457200" indent="-457200" algn="l">
              <a:spcAft>
                <a:spcPts val="1800"/>
              </a:spcAft>
              <a:buFont typeface="Arial" panose="020B0604020202020204" pitchFamily="34" charset="0"/>
              <a:buChar char="•"/>
            </a:pPr>
            <a:r>
              <a:rPr lang="pt-BR" sz="3200" dirty="0" smtClean="0">
                <a:solidFill>
                  <a:schemeClr val="accent5">
                    <a:lumMod val="50000"/>
                  </a:schemeClr>
                </a:solidFill>
              </a:rPr>
              <a:t>Mandato para membros do Conselho Deliberativo</a:t>
            </a:r>
          </a:p>
          <a:p>
            <a:pPr marL="457200" indent="-457200" algn="l">
              <a:spcAft>
                <a:spcPts val="1800"/>
              </a:spcAft>
              <a:buFont typeface="Arial" panose="020B0604020202020204" pitchFamily="34" charset="0"/>
              <a:buChar char="•"/>
            </a:pPr>
            <a:r>
              <a:rPr lang="pt-BR" sz="3200" dirty="0" smtClean="0">
                <a:solidFill>
                  <a:schemeClr val="accent5">
                    <a:lumMod val="50000"/>
                  </a:schemeClr>
                </a:solidFill>
              </a:rPr>
              <a:t>Prazo de cessão para o </a:t>
            </a:r>
            <a:r>
              <a:rPr lang="pt-BR" sz="3200" smtClean="0">
                <a:solidFill>
                  <a:schemeClr val="accent5">
                    <a:lumMod val="50000"/>
                  </a:schemeClr>
                </a:solidFill>
              </a:rPr>
              <a:t>Quadro Técnico-Administrativo</a:t>
            </a:r>
            <a:endParaRPr lang="pt-BR" sz="3200" dirty="0" smtClean="0">
              <a:solidFill>
                <a:schemeClr val="accent5">
                  <a:lumMod val="50000"/>
                </a:schemeClr>
              </a:solidFill>
            </a:endParaRPr>
          </a:p>
          <a:p>
            <a:pPr marL="457200" indent="-457200" algn="l">
              <a:spcAft>
                <a:spcPts val="1800"/>
              </a:spcAft>
              <a:buFont typeface="Arial" panose="020B0604020202020204" pitchFamily="34" charset="0"/>
              <a:buChar char="•"/>
            </a:pPr>
            <a:r>
              <a:rPr lang="pt-BR" sz="3200" dirty="0" smtClean="0">
                <a:solidFill>
                  <a:schemeClr val="accent5">
                    <a:lumMod val="50000"/>
                  </a:schemeClr>
                </a:solidFill>
              </a:rPr>
              <a:t>Interstício mínimo</a:t>
            </a:r>
            <a:endParaRPr lang="pt-BR" sz="3200" dirty="0">
              <a:solidFill>
                <a:schemeClr val="accent5">
                  <a:lumMod val="50000"/>
                </a:schemeClr>
              </a:solidFill>
            </a:endParaRPr>
          </a:p>
          <a:p>
            <a:pPr algn="l">
              <a:spcAft>
                <a:spcPts val="1800"/>
              </a:spcAft>
            </a:pPr>
            <a:endParaRPr lang="pt-BR" sz="3200" u="sng" dirty="0" smtClean="0">
              <a:solidFill>
                <a:schemeClr val="accent5">
                  <a:lumMod val="50000"/>
                </a:schemeClr>
              </a:solidFill>
            </a:endParaRPr>
          </a:p>
        </p:txBody>
      </p:sp>
    </p:spTree>
    <p:extLst>
      <p:ext uri="{BB962C8B-B14F-4D97-AF65-F5344CB8AC3E}">
        <p14:creationId xmlns:p14="http://schemas.microsoft.com/office/powerpoint/2010/main" val="27853851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a:bodyPr>
          <a:lstStyle/>
          <a:p>
            <a:endParaRPr lang="pt-BR" sz="4000" dirty="0" smtClean="0">
              <a:solidFill>
                <a:schemeClr val="accent5">
                  <a:lumMod val="50000"/>
                </a:schemeClr>
              </a:solidFill>
            </a:endParaRPr>
          </a:p>
          <a:p>
            <a:endParaRPr lang="pt-BR" sz="4000" dirty="0">
              <a:solidFill>
                <a:schemeClr val="accent5">
                  <a:lumMod val="50000"/>
                </a:schemeClr>
              </a:solidFill>
            </a:endParaRPr>
          </a:p>
          <a:p>
            <a:endParaRPr lang="pt-BR" sz="4000" dirty="0" smtClean="0">
              <a:solidFill>
                <a:schemeClr val="accent5">
                  <a:lumMod val="50000"/>
                </a:schemeClr>
              </a:solidFill>
            </a:endParaRPr>
          </a:p>
          <a:p>
            <a:r>
              <a:rPr lang="pt-BR" sz="4000" dirty="0" smtClean="0">
                <a:solidFill>
                  <a:schemeClr val="accent5">
                    <a:lumMod val="50000"/>
                  </a:schemeClr>
                </a:solidFill>
              </a:rPr>
              <a:t>Obrigado!</a:t>
            </a:r>
          </a:p>
          <a:p>
            <a:endParaRPr lang="pt-BR" sz="4000" dirty="0">
              <a:solidFill>
                <a:schemeClr val="accent5">
                  <a:lumMod val="50000"/>
                </a:schemeClr>
              </a:solidFill>
            </a:endParaRPr>
          </a:p>
          <a:p>
            <a:r>
              <a:rPr lang="pt-BR" sz="3200" dirty="0" smtClean="0">
                <a:solidFill>
                  <a:schemeClr val="accent5">
                    <a:lumMod val="50000"/>
                  </a:schemeClr>
                </a:solidFill>
              </a:rPr>
              <a:t>E-mail: contato@anbcb.org.br</a:t>
            </a:r>
            <a:endParaRPr lang="pt-BR" sz="3200" dirty="0">
              <a:solidFill>
                <a:schemeClr val="accent5">
                  <a:lumMod val="50000"/>
                </a:schemeClr>
              </a:solidFill>
            </a:endParaRPr>
          </a:p>
        </p:txBody>
      </p:sp>
    </p:spTree>
    <p:extLst>
      <p:ext uri="{BB962C8B-B14F-4D97-AF65-F5344CB8AC3E}">
        <p14:creationId xmlns:p14="http://schemas.microsoft.com/office/powerpoint/2010/main" val="31351305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fontScale="92500"/>
          </a:bodyPr>
          <a:lstStyle/>
          <a:p>
            <a:pPr algn="l"/>
            <a:endParaRPr lang="pt-BR" sz="1000" dirty="0" smtClean="0">
              <a:solidFill>
                <a:schemeClr val="accent5">
                  <a:lumMod val="50000"/>
                </a:schemeClr>
              </a:solidFill>
            </a:endParaRPr>
          </a:p>
          <a:p>
            <a:pPr algn="l"/>
            <a:r>
              <a:rPr lang="pt-BR" sz="4000" dirty="0" smtClean="0">
                <a:solidFill>
                  <a:schemeClr val="accent5">
                    <a:lumMod val="50000"/>
                  </a:schemeClr>
                </a:solidFill>
              </a:rPr>
              <a:t>ANBCB:</a:t>
            </a:r>
          </a:p>
          <a:p>
            <a:pPr algn="l"/>
            <a:endParaRPr lang="pt-BR" sz="500" dirty="0" smtClean="0">
              <a:solidFill>
                <a:schemeClr val="accent5">
                  <a:lumMod val="50000"/>
                </a:schemeClr>
              </a:solidFill>
            </a:endParaRPr>
          </a:p>
          <a:p>
            <a:pPr marL="571500" indent="-571500" algn="l">
              <a:buFont typeface="Arial" panose="020B0604020202020204" pitchFamily="34" charset="0"/>
              <a:buChar char="•"/>
            </a:pPr>
            <a:r>
              <a:rPr lang="pt-BR" sz="3600" dirty="0" smtClean="0">
                <a:solidFill>
                  <a:schemeClr val="accent5">
                    <a:lumMod val="50000"/>
                  </a:schemeClr>
                </a:solidFill>
              </a:rPr>
              <a:t>Associação que representa os membros da carreira de Analista do Banco Central do Brasil.</a:t>
            </a:r>
            <a:endParaRPr lang="pt-BR" sz="3600" dirty="0">
              <a:solidFill>
                <a:schemeClr val="accent5">
                  <a:lumMod val="50000"/>
                </a:schemeClr>
              </a:solidFill>
            </a:endParaRPr>
          </a:p>
          <a:p>
            <a:pPr marL="571500" indent="-571500" algn="l">
              <a:buFont typeface="Arial" panose="020B0604020202020204" pitchFamily="34" charset="0"/>
              <a:buChar char="•"/>
            </a:pPr>
            <a:endParaRPr lang="pt-BR" sz="3600" dirty="0" smtClean="0">
              <a:solidFill>
                <a:schemeClr val="accent5">
                  <a:lumMod val="50000"/>
                </a:schemeClr>
              </a:solidFill>
            </a:endParaRPr>
          </a:p>
          <a:p>
            <a:pPr marL="571500" indent="-571500" algn="l">
              <a:buFont typeface="Arial" panose="020B0604020202020204" pitchFamily="34" charset="0"/>
              <a:buChar char="•"/>
            </a:pPr>
            <a:r>
              <a:rPr lang="pt-BR" sz="3600" dirty="0" smtClean="0">
                <a:solidFill>
                  <a:schemeClr val="accent5">
                    <a:lumMod val="50000"/>
                  </a:schemeClr>
                </a:solidFill>
              </a:rPr>
              <a:t>Dentre as atribuições legais dos Analistas do Banco Central estão a prevenção de ilícitos cambiais e financeiros e </a:t>
            </a:r>
            <a:r>
              <a:rPr lang="pt-BR" sz="3600" dirty="0">
                <a:solidFill>
                  <a:schemeClr val="accent5">
                    <a:lumMod val="50000"/>
                  </a:schemeClr>
                </a:solidFill>
              </a:rPr>
              <a:t>o desenvolvimento de atividades na área de tecnologia e segurança da </a:t>
            </a:r>
            <a:r>
              <a:rPr lang="pt-BR" sz="3600" dirty="0" smtClean="0">
                <a:solidFill>
                  <a:schemeClr val="accent5">
                    <a:lumMod val="50000"/>
                  </a:schemeClr>
                </a:solidFill>
              </a:rPr>
              <a:t>informação.</a:t>
            </a:r>
            <a:endParaRPr lang="pt-BR" sz="3600" dirty="0">
              <a:solidFill>
                <a:schemeClr val="accent5">
                  <a:lumMod val="50000"/>
                </a:schemeClr>
              </a:solidFill>
            </a:endParaRPr>
          </a:p>
          <a:p>
            <a:pPr marL="571500" indent="-571500" algn="l">
              <a:buFont typeface="Arial" panose="020B0604020202020204" pitchFamily="34" charset="0"/>
              <a:buChar char="•"/>
            </a:pPr>
            <a:endParaRPr lang="pt-BR" sz="3600" dirty="0">
              <a:solidFill>
                <a:schemeClr val="accent5">
                  <a:lumMod val="50000"/>
                </a:schemeClr>
              </a:solidFill>
            </a:endParaRPr>
          </a:p>
          <a:p>
            <a:pPr marL="571500" indent="-571500" algn="l">
              <a:buFont typeface="Arial" panose="020B0604020202020204" pitchFamily="34" charset="0"/>
              <a:buChar char="•"/>
            </a:pPr>
            <a:r>
              <a:rPr lang="pt-BR" sz="3600" dirty="0" smtClean="0">
                <a:solidFill>
                  <a:schemeClr val="accent5">
                    <a:lumMod val="50000"/>
                  </a:schemeClr>
                </a:solidFill>
              </a:rPr>
              <a:t>73% dos Analistas possuem </a:t>
            </a:r>
            <a:r>
              <a:rPr lang="pt-BR" sz="3600" dirty="0">
                <a:solidFill>
                  <a:schemeClr val="accent5">
                    <a:lumMod val="50000"/>
                  </a:schemeClr>
                </a:solidFill>
              </a:rPr>
              <a:t>especialização, mestrado, doutorado ou </a:t>
            </a:r>
            <a:r>
              <a:rPr lang="pt-BR" sz="3600" dirty="0" smtClean="0">
                <a:solidFill>
                  <a:schemeClr val="accent5">
                    <a:lumMod val="50000"/>
                  </a:schemeClr>
                </a:solidFill>
              </a:rPr>
              <a:t>pós-doutorado em economia, finanças e tecnologia da informação.</a:t>
            </a:r>
            <a:endParaRPr lang="pt-BR" sz="3600" dirty="0">
              <a:solidFill>
                <a:schemeClr val="accent5">
                  <a:lumMod val="50000"/>
                </a:schemeClr>
              </a:solidFill>
            </a:endParaRPr>
          </a:p>
          <a:p>
            <a:pPr marL="571500" indent="-571500" algn="l">
              <a:buFont typeface="Arial" panose="020B0604020202020204" pitchFamily="34" charset="0"/>
              <a:buChar char="•"/>
            </a:pPr>
            <a:endParaRPr lang="pt-BR" sz="500" dirty="0">
              <a:solidFill>
                <a:schemeClr val="accent5">
                  <a:lumMod val="50000"/>
                </a:schemeClr>
              </a:solidFill>
            </a:endParaRPr>
          </a:p>
          <a:p>
            <a:pPr marL="571500" indent="-571500" algn="l">
              <a:buFont typeface="Arial" panose="020B0604020202020204" pitchFamily="34" charset="0"/>
              <a:buChar char="•"/>
            </a:pPr>
            <a:endParaRPr lang="pt-BR" sz="3600" dirty="0" smtClean="0">
              <a:solidFill>
                <a:schemeClr val="accent5">
                  <a:lumMod val="50000"/>
                </a:schemeClr>
              </a:solidFill>
            </a:endParaRPr>
          </a:p>
          <a:p>
            <a:pPr marL="571500" indent="-571500" algn="l">
              <a:buFont typeface="Arial" panose="020B0604020202020204" pitchFamily="34" charset="0"/>
              <a:buChar char="•"/>
            </a:pPr>
            <a:endParaRPr lang="pt-BR" sz="3600" dirty="0">
              <a:solidFill>
                <a:schemeClr val="accent5">
                  <a:lumMod val="50000"/>
                </a:schemeClr>
              </a:solidFill>
            </a:endParaRPr>
          </a:p>
          <a:p>
            <a:pPr algn="l"/>
            <a:endParaRPr lang="pt-BR" sz="3600" dirty="0" smtClean="0">
              <a:solidFill>
                <a:schemeClr val="accent5">
                  <a:lumMod val="50000"/>
                </a:schemeClr>
              </a:solidFill>
            </a:endParaRPr>
          </a:p>
          <a:p>
            <a:pPr algn="l"/>
            <a:endParaRPr lang="pt-BR" sz="3600" dirty="0" smtClean="0">
              <a:solidFill>
                <a:schemeClr val="accent5">
                  <a:lumMod val="50000"/>
                </a:schemeClr>
              </a:solidFill>
            </a:endParaRPr>
          </a:p>
          <a:p>
            <a:pPr algn="l"/>
            <a:endParaRPr lang="pt-BR" sz="4000" dirty="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smtClean="0">
              <a:solidFill>
                <a:schemeClr val="accent5">
                  <a:lumMod val="50000"/>
                </a:schemeClr>
              </a:solidFill>
            </a:endParaRPr>
          </a:p>
          <a:p>
            <a:pPr algn="l"/>
            <a:endParaRPr lang="pt-BR" sz="1200" dirty="0" smtClean="0">
              <a:solidFill>
                <a:schemeClr val="accent5">
                  <a:lumMod val="50000"/>
                </a:schemeClr>
              </a:solidFill>
            </a:endParaRPr>
          </a:p>
          <a:p>
            <a:pPr algn="l"/>
            <a:endParaRPr lang="pt-BR" sz="2800" dirty="0" smtClean="0">
              <a:solidFill>
                <a:schemeClr val="accent5">
                  <a:lumMod val="75000"/>
                </a:schemeClr>
              </a:solidFill>
            </a:endParaRPr>
          </a:p>
        </p:txBody>
      </p:sp>
    </p:spTree>
    <p:extLst>
      <p:ext uri="{BB962C8B-B14F-4D97-AF65-F5344CB8AC3E}">
        <p14:creationId xmlns:p14="http://schemas.microsoft.com/office/powerpoint/2010/main" val="32112084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a:bodyPr>
          <a:lstStyle/>
          <a:p>
            <a:pPr algn="l"/>
            <a:endParaRPr lang="pt-BR" sz="1000" dirty="0" smtClean="0">
              <a:solidFill>
                <a:schemeClr val="accent5">
                  <a:lumMod val="50000"/>
                </a:schemeClr>
              </a:solidFill>
            </a:endParaRPr>
          </a:p>
          <a:p>
            <a:pPr algn="l"/>
            <a:endParaRPr lang="pt-BR" sz="500" dirty="0" smtClean="0">
              <a:solidFill>
                <a:schemeClr val="accent5">
                  <a:lumMod val="50000"/>
                </a:schemeClr>
              </a:solidFill>
            </a:endParaRPr>
          </a:p>
          <a:p>
            <a:pPr algn="l"/>
            <a:r>
              <a:rPr lang="pt-BR" sz="4100" dirty="0">
                <a:solidFill>
                  <a:schemeClr val="accent5">
                    <a:lumMod val="50000"/>
                  </a:schemeClr>
                </a:solidFill>
              </a:rPr>
              <a:t>	</a:t>
            </a:r>
            <a:r>
              <a:rPr lang="pt-BR" sz="4000" dirty="0" smtClean="0">
                <a:solidFill>
                  <a:schemeClr val="accent5">
                    <a:lumMod val="50000"/>
                  </a:schemeClr>
                </a:solidFill>
              </a:rPr>
              <a:t>Escopo da apresentação:</a:t>
            </a:r>
          </a:p>
          <a:p>
            <a:pPr algn="l"/>
            <a:endParaRPr lang="pt-BR" sz="500" dirty="0" smtClean="0">
              <a:solidFill>
                <a:schemeClr val="accent5">
                  <a:lumMod val="50000"/>
                </a:schemeClr>
              </a:solidFill>
            </a:endParaRPr>
          </a:p>
          <a:p>
            <a:pPr algn="l"/>
            <a:r>
              <a:rPr lang="pt-BR" sz="4000" dirty="0" smtClean="0">
                <a:solidFill>
                  <a:schemeClr val="accent5">
                    <a:lumMod val="50000"/>
                  </a:schemeClr>
                </a:solidFill>
              </a:rPr>
              <a:t>		</a:t>
            </a:r>
            <a:r>
              <a:rPr lang="pt-BR" sz="3600" dirty="0" smtClean="0">
                <a:solidFill>
                  <a:schemeClr val="accent5">
                    <a:lumMod val="50000"/>
                  </a:schemeClr>
                </a:solidFill>
              </a:rPr>
              <a:t>GAFI e avaliações do Brasil;</a:t>
            </a:r>
          </a:p>
          <a:p>
            <a:pPr algn="l"/>
            <a:endParaRPr lang="pt-BR" sz="500" dirty="0" smtClean="0">
              <a:solidFill>
                <a:schemeClr val="accent5">
                  <a:lumMod val="50000"/>
                </a:schemeClr>
              </a:solidFill>
            </a:endParaRPr>
          </a:p>
          <a:p>
            <a:pPr algn="l"/>
            <a:r>
              <a:rPr lang="pt-BR" sz="4000" dirty="0" smtClean="0">
                <a:solidFill>
                  <a:schemeClr val="accent5">
                    <a:lumMod val="50000"/>
                  </a:schemeClr>
                </a:solidFill>
              </a:rPr>
              <a:t>		</a:t>
            </a:r>
            <a:r>
              <a:rPr lang="pt-BR" sz="3600" dirty="0" smtClean="0">
                <a:solidFill>
                  <a:schemeClr val="accent5">
                    <a:lumMod val="50000"/>
                  </a:schemeClr>
                </a:solidFill>
              </a:rPr>
              <a:t>Dispositivos da Lei 9.613/1998;</a:t>
            </a:r>
          </a:p>
          <a:p>
            <a:pPr algn="l"/>
            <a:endParaRPr lang="pt-BR" sz="500" dirty="0" smtClean="0">
              <a:solidFill>
                <a:schemeClr val="accent5">
                  <a:lumMod val="50000"/>
                </a:schemeClr>
              </a:solidFill>
            </a:endParaRPr>
          </a:p>
          <a:p>
            <a:pPr algn="l"/>
            <a:r>
              <a:rPr lang="pt-BR" sz="4000" dirty="0" smtClean="0">
                <a:solidFill>
                  <a:schemeClr val="accent5">
                    <a:lumMod val="50000"/>
                  </a:schemeClr>
                </a:solidFill>
              </a:rPr>
              <a:t>		</a:t>
            </a:r>
            <a:r>
              <a:rPr lang="pt-BR" sz="3600" dirty="0" smtClean="0">
                <a:solidFill>
                  <a:schemeClr val="accent5">
                    <a:lumMod val="50000"/>
                  </a:schemeClr>
                </a:solidFill>
              </a:rPr>
              <a:t>MP 893/2019;</a:t>
            </a:r>
            <a:endParaRPr lang="pt-BR" sz="3600" dirty="0">
              <a:solidFill>
                <a:schemeClr val="accent5">
                  <a:lumMod val="50000"/>
                </a:schemeClr>
              </a:solidFill>
            </a:endParaRPr>
          </a:p>
          <a:p>
            <a:pPr algn="l"/>
            <a:endParaRPr lang="pt-BR" sz="500" dirty="0">
              <a:solidFill>
                <a:schemeClr val="accent5">
                  <a:lumMod val="50000"/>
                </a:schemeClr>
              </a:solidFill>
            </a:endParaRPr>
          </a:p>
          <a:p>
            <a:pPr algn="l"/>
            <a:r>
              <a:rPr lang="pt-BR" sz="4000" dirty="0">
                <a:solidFill>
                  <a:schemeClr val="accent5">
                    <a:lumMod val="50000"/>
                  </a:schemeClr>
                </a:solidFill>
              </a:rPr>
              <a:t>	</a:t>
            </a:r>
            <a:r>
              <a:rPr lang="pt-BR" sz="4000" dirty="0" smtClean="0">
                <a:solidFill>
                  <a:schemeClr val="accent5">
                    <a:lumMod val="50000"/>
                  </a:schemeClr>
                </a:solidFill>
              </a:rPr>
              <a:t>	</a:t>
            </a:r>
            <a:r>
              <a:rPr lang="pt-BR" sz="3600" dirty="0" smtClean="0">
                <a:solidFill>
                  <a:schemeClr val="accent5">
                    <a:lumMod val="50000"/>
                  </a:schemeClr>
                </a:solidFill>
              </a:rPr>
              <a:t>Estrutura do Banco Central do Brasil;</a:t>
            </a:r>
          </a:p>
          <a:p>
            <a:pPr algn="l"/>
            <a:endParaRPr lang="pt-BR" sz="500" dirty="0" smtClean="0">
              <a:solidFill>
                <a:schemeClr val="accent5">
                  <a:lumMod val="50000"/>
                </a:schemeClr>
              </a:solidFill>
            </a:endParaRPr>
          </a:p>
          <a:p>
            <a:pPr algn="l"/>
            <a:r>
              <a:rPr lang="pt-BR" sz="4000" dirty="0">
                <a:solidFill>
                  <a:schemeClr val="accent5">
                    <a:lumMod val="50000"/>
                  </a:schemeClr>
                </a:solidFill>
              </a:rPr>
              <a:t>	</a:t>
            </a:r>
            <a:r>
              <a:rPr lang="pt-BR" sz="4000" dirty="0" smtClean="0">
                <a:solidFill>
                  <a:schemeClr val="accent5">
                    <a:lumMod val="50000"/>
                  </a:schemeClr>
                </a:solidFill>
              </a:rPr>
              <a:t>	</a:t>
            </a:r>
            <a:r>
              <a:rPr lang="pt-BR" sz="3600" dirty="0" smtClean="0">
                <a:solidFill>
                  <a:schemeClr val="accent5">
                    <a:lumMod val="50000"/>
                  </a:schemeClr>
                </a:solidFill>
              </a:rPr>
              <a:t>Proposta de emenda à MP 893/2019.</a:t>
            </a:r>
            <a:endParaRPr lang="pt-BR" sz="3600" dirty="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a:solidFill>
                <a:schemeClr val="accent5">
                  <a:lumMod val="50000"/>
                </a:schemeClr>
              </a:solidFill>
            </a:endParaRPr>
          </a:p>
          <a:p>
            <a:pPr algn="l"/>
            <a:endParaRPr lang="pt-BR" sz="4000" dirty="0" smtClean="0">
              <a:solidFill>
                <a:schemeClr val="accent5">
                  <a:lumMod val="50000"/>
                </a:schemeClr>
              </a:solidFill>
            </a:endParaRPr>
          </a:p>
          <a:p>
            <a:pPr algn="l"/>
            <a:endParaRPr lang="pt-BR" sz="4000" dirty="0" smtClean="0">
              <a:solidFill>
                <a:schemeClr val="accent5">
                  <a:lumMod val="50000"/>
                </a:schemeClr>
              </a:solidFill>
            </a:endParaRPr>
          </a:p>
          <a:p>
            <a:pPr algn="l"/>
            <a:endParaRPr lang="pt-BR" sz="1200" dirty="0" smtClean="0">
              <a:solidFill>
                <a:schemeClr val="accent5">
                  <a:lumMod val="50000"/>
                </a:schemeClr>
              </a:solidFill>
            </a:endParaRPr>
          </a:p>
          <a:p>
            <a:pPr algn="l"/>
            <a:endParaRPr lang="pt-BR" sz="2800" dirty="0" smtClean="0">
              <a:solidFill>
                <a:schemeClr val="accent5">
                  <a:lumMod val="75000"/>
                </a:schemeClr>
              </a:solidFill>
            </a:endParaRPr>
          </a:p>
        </p:txBody>
      </p:sp>
    </p:spTree>
    <p:extLst>
      <p:ext uri="{BB962C8B-B14F-4D97-AF65-F5344CB8AC3E}">
        <p14:creationId xmlns:p14="http://schemas.microsoft.com/office/powerpoint/2010/main" val="2691856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fontScale="25000" lnSpcReduction="20000"/>
          </a:bodyPr>
          <a:lstStyle/>
          <a:p>
            <a:pPr algn="l"/>
            <a:endParaRPr lang="pt-BR" sz="1000" dirty="0" smtClean="0">
              <a:solidFill>
                <a:schemeClr val="accent5">
                  <a:lumMod val="50000"/>
                </a:schemeClr>
              </a:solidFill>
            </a:endParaRPr>
          </a:p>
          <a:p>
            <a:pPr algn="l">
              <a:spcAft>
                <a:spcPts val="1800"/>
              </a:spcAft>
            </a:pPr>
            <a:r>
              <a:rPr lang="pt-BR" sz="12300" dirty="0" smtClean="0">
                <a:solidFill>
                  <a:schemeClr val="accent5">
                    <a:lumMod val="50000"/>
                  </a:schemeClr>
                </a:solidFill>
              </a:rPr>
              <a:t>GAFI:</a:t>
            </a:r>
            <a:endParaRPr lang="pt-BR" sz="11200" dirty="0" smtClean="0">
              <a:solidFill>
                <a:schemeClr val="accent5">
                  <a:lumMod val="50000"/>
                </a:schemeClr>
              </a:solidFill>
            </a:endParaRPr>
          </a:p>
          <a:p>
            <a:pPr marL="571500" indent="-571500" algn="l">
              <a:lnSpc>
                <a:spcPct val="120000"/>
              </a:lnSpc>
              <a:buFont typeface="Arial" panose="020B0604020202020204" pitchFamily="34" charset="0"/>
              <a:buChar char="•"/>
            </a:pPr>
            <a:r>
              <a:rPr lang="pt-BR" sz="12800" dirty="0">
                <a:solidFill>
                  <a:schemeClr val="accent5">
                    <a:lumMod val="50000"/>
                  </a:schemeClr>
                </a:solidFill>
              </a:rPr>
              <a:t>O Grupo de Ação Financeira (GAFI) é uma </a:t>
            </a:r>
            <a:r>
              <a:rPr lang="pt-BR" sz="12800" dirty="0" smtClean="0">
                <a:solidFill>
                  <a:schemeClr val="accent5">
                    <a:lumMod val="50000"/>
                  </a:schemeClr>
                </a:solidFill>
              </a:rPr>
              <a:t>entidade  intergovernamental </a:t>
            </a:r>
            <a:r>
              <a:rPr lang="pt-BR" sz="12800" dirty="0">
                <a:solidFill>
                  <a:schemeClr val="accent5">
                    <a:lumMod val="50000"/>
                  </a:schemeClr>
                </a:solidFill>
              </a:rPr>
              <a:t>criada em </a:t>
            </a:r>
            <a:r>
              <a:rPr lang="pt-BR" sz="12800" dirty="0" smtClean="0">
                <a:solidFill>
                  <a:schemeClr val="accent5">
                    <a:lumMod val="50000"/>
                  </a:schemeClr>
                </a:solidFill>
              </a:rPr>
              <a:t>1989 pelos </a:t>
            </a:r>
            <a:r>
              <a:rPr lang="pt-BR" sz="12800" dirty="0">
                <a:solidFill>
                  <a:schemeClr val="accent5">
                    <a:lumMod val="50000"/>
                  </a:schemeClr>
                </a:solidFill>
              </a:rPr>
              <a:t>Ministros das jurisdições </a:t>
            </a:r>
            <a:r>
              <a:rPr lang="pt-BR" sz="12800" dirty="0" smtClean="0">
                <a:solidFill>
                  <a:schemeClr val="accent5">
                    <a:lumMod val="50000"/>
                  </a:schemeClr>
                </a:solidFill>
              </a:rPr>
              <a:t>dos Estados membros</a:t>
            </a:r>
            <a:r>
              <a:rPr lang="pt-BR" sz="12800" dirty="0">
                <a:solidFill>
                  <a:schemeClr val="accent5">
                    <a:lumMod val="50000"/>
                  </a:schemeClr>
                </a:solidFill>
              </a:rPr>
              <a:t>. </a:t>
            </a:r>
            <a:endParaRPr lang="pt-BR" sz="12800" dirty="0" smtClean="0">
              <a:solidFill>
                <a:schemeClr val="accent5">
                  <a:lumMod val="50000"/>
                </a:schemeClr>
              </a:solidFill>
            </a:endParaRPr>
          </a:p>
          <a:p>
            <a:pPr algn="l">
              <a:lnSpc>
                <a:spcPct val="120000"/>
              </a:lnSpc>
            </a:pPr>
            <a:endParaRPr lang="pt-BR" sz="2000" dirty="0">
              <a:solidFill>
                <a:schemeClr val="accent5">
                  <a:lumMod val="50000"/>
                </a:schemeClr>
              </a:solidFill>
            </a:endParaRPr>
          </a:p>
          <a:p>
            <a:pPr marL="571500" indent="-571500" algn="l">
              <a:lnSpc>
                <a:spcPct val="120000"/>
              </a:lnSpc>
              <a:buFont typeface="Arial" panose="020B0604020202020204" pitchFamily="34" charset="0"/>
              <a:buChar char="•"/>
            </a:pPr>
            <a:r>
              <a:rPr lang="pt-BR" sz="12800" dirty="0" smtClean="0">
                <a:solidFill>
                  <a:schemeClr val="accent5">
                    <a:lumMod val="50000"/>
                  </a:schemeClr>
                </a:solidFill>
              </a:rPr>
              <a:t>A </a:t>
            </a:r>
            <a:r>
              <a:rPr lang="pt-BR" sz="12800" dirty="0">
                <a:solidFill>
                  <a:schemeClr val="accent5">
                    <a:lumMod val="50000"/>
                  </a:schemeClr>
                </a:solidFill>
              </a:rPr>
              <a:t>função do GAFI é definir padrões e </a:t>
            </a:r>
            <a:r>
              <a:rPr lang="pt-BR" sz="12800" dirty="0" smtClean="0">
                <a:solidFill>
                  <a:schemeClr val="accent5">
                    <a:lumMod val="50000"/>
                  </a:schemeClr>
                </a:solidFill>
              </a:rPr>
              <a:t>promover a efetiva implementação </a:t>
            </a:r>
            <a:r>
              <a:rPr lang="pt-BR" sz="12800" dirty="0">
                <a:solidFill>
                  <a:schemeClr val="accent5">
                    <a:lumMod val="50000"/>
                  </a:schemeClr>
                </a:solidFill>
              </a:rPr>
              <a:t>de medidas </a:t>
            </a:r>
            <a:r>
              <a:rPr lang="pt-BR" sz="12800" dirty="0" smtClean="0">
                <a:solidFill>
                  <a:schemeClr val="accent5">
                    <a:lumMod val="50000"/>
                  </a:schemeClr>
                </a:solidFill>
              </a:rPr>
              <a:t>para </a:t>
            </a:r>
            <a:r>
              <a:rPr lang="pt-BR" sz="12800" dirty="0">
                <a:solidFill>
                  <a:schemeClr val="accent5">
                    <a:lumMod val="50000"/>
                  </a:schemeClr>
                </a:solidFill>
              </a:rPr>
              <a:t>combater </a:t>
            </a:r>
            <a:r>
              <a:rPr lang="pt-BR" sz="12800" dirty="0" smtClean="0">
                <a:solidFill>
                  <a:schemeClr val="accent5">
                    <a:lumMod val="50000"/>
                  </a:schemeClr>
                </a:solidFill>
              </a:rPr>
              <a:t>a lavagem </a:t>
            </a:r>
            <a:r>
              <a:rPr lang="pt-BR" sz="12800" dirty="0">
                <a:solidFill>
                  <a:schemeClr val="accent5">
                    <a:lumMod val="50000"/>
                  </a:schemeClr>
                </a:solidFill>
              </a:rPr>
              <a:t>de </a:t>
            </a:r>
            <a:r>
              <a:rPr lang="pt-BR" sz="12800" dirty="0" smtClean="0">
                <a:solidFill>
                  <a:schemeClr val="accent5">
                    <a:lumMod val="50000"/>
                  </a:schemeClr>
                </a:solidFill>
              </a:rPr>
              <a:t>dinheiro e </a:t>
            </a:r>
            <a:r>
              <a:rPr lang="pt-BR" sz="12800" dirty="0">
                <a:solidFill>
                  <a:schemeClr val="accent5">
                    <a:lumMod val="50000"/>
                  </a:schemeClr>
                </a:solidFill>
              </a:rPr>
              <a:t>o financiamento do </a:t>
            </a:r>
            <a:r>
              <a:rPr lang="pt-BR" sz="12800" dirty="0" smtClean="0">
                <a:solidFill>
                  <a:schemeClr val="accent5">
                    <a:lumMod val="50000"/>
                  </a:schemeClr>
                </a:solidFill>
              </a:rPr>
              <a:t>terrorismo.</a:t>
            </a:r>
          </a:p>
          <a:p>
            <a:pPr algn="l">
              <a:lnSpc>
                <a:spcPct val="120000"/>
              </a:lnSpc>
            </a:pPr>
            <a:endParaRPr lang="pt-BR" sz="2000" dirty="0">
              <a:solidFill>
                <a:schemeClr val="accent5">
                  <a:lumMod val="50000"/>
                </a:schemeClr>
              </a:solidFill>
            </a:endParaRPr>
          </a:p>
          <a:p>
            <a:pPr marL="571500" indent="-571500" algn="l">
              <a:lnSpc>
                <a:spcPct val="120000"/>
              </a:lnSpc>
              <a:buFont typeface="Arial" panose="020B0604020202020204" pitchFamily="34" charset="0"/>
              <a:buChar char="•"/>
            </a:pPr>
            <a:r>
              <a:rPr lang="pt-BR" sz="12800" dirty="0">
                <a:solidFill>
                  <a:schemeClr val="accent5">
                    <a:lumMod val="50000"/>
                  </a:schemeClr>
                </a:solidFill>
              </a:rPr>
              <a:t>Possui 40 medidas legais, regulatórias e operacionais distribuídas em 7 temas macro. </a:t>
            </a:r>
            <a:endParaRPr lang="pt-BR" sz="12800" dirty="0" smtClean="0">
              <a:solidFill>
                <a:schemeClr val="accent5">
                  <a:lumMod val="50000"/>
                </a:schemeClr>
              </a:solidFill>
            </a:endParaRPr>
          </a:p>
          <a:p>
            <a:pPr marL="571500" indent="-571500" algn="l">
              <a:lnSpc>
                <a:spcPct val="120000"/>
              </a:lnSpc>
              <a:buFont typeface="Arial" panose="020B0604020202020204" pitchFamily="34" charset="0"/>
              <a:buChar char="•"/>
            </a:pPr>
            <a:endParaRPr lang="pt-BR" sz="2000" dirty="0" smtClean="0">
              <a:solidFill>
                <a:schemeClr val="accent5">
                  <a:lumMod val="50000"/>
                </a:schemeClr>
              </a:solidFill>
            </a:endParaRPr>
          </a:p>
          <a:p>
            <a:pPr marL="571500" indent="-571500" algn="l">
              <a:lnSpc>
                <a:spcPct val="120000"/>
              </a:lnSpc>
              <a:buFont typeface="Arial" panose="020B0604020202020204" pitchFamily="34" charset="0"/>
              <a:buChar char="•"/>
            </a:pPr>
            <a:r>
              <a:rPr lang="pt-BR" sz="12800" dirty="0" smtClean="0">
                <a:solidFill>
                  <a:schemeClr val="accent5">
                    <a:lumMod val="50000"/>
                  </a:schemeClr>
                </a:solidFill>
              </a:rPr>
              <a:t>Brasil é membro desde 2000.</a:t>
            </a:r>
          </a:p>
        </p:txBody>
      </p:sp>
    </p:spTree>
    <p:extLst>
      <p:ext uri="{BB962C8B-B14F-4D97-AF65-F5344CB8AC3E}">
        <p14:creationId xmlns:p14="http://schemas.microsoft.com/office/powerpoint/2010/main" val="27952297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a:bodyPr>
          <a:lstStyle/>
          <a:p>
            <a:pPr algn="l"/>
            <a:endParaRPr lang="pt-BR" sz="1000" dirty="0" smtClean="0">
              <a:solidFill>
                <a:schemeClr val="accent5">
                  <a:lumMod val="50000"/>
                </a:schemeClr>
              </a:solidFill>
            </a:endParaRPr>
          </a:p>
          <a:p>
            <a:pPr algn="l">
              <a:spcAft>
                <a:spcPts val="1800"/>
              </a:spcAft>
            </a:pPr>
            <a:r>
              <a:rPr lang="pt-BR" sz="4000" dirty="0" smtClean="0">
                <a:solidFill>
                  <a:schemeClr val="accent5">
                    <a:lumMod val="50000"/>
                  </a:schemeClr>
                </a:solidFill>
              </a:rPr>
              <a:t>Avaliação do Brasil no GAFI:</a:t>
            </a:r>
          </a:p>
          <a:p>
            <a:pPr marL="571500" indent="-571500" algn="l">
              <a:buFont typeface="Arial" panose="020B0604020202020204" pitchFamily="34" charset="0"/>
              <a:buChar char="•"/>
            </a:pPr>
            <a:r>
              <a:rPr lang="pt-BR" sz="3600" dirty="0" smtClean="0">
                <a:solidFill>
                  <a:schemeClr val="accent5">
                    <a:lumMod val="50000"/>
                  </a:schemeClr>
                </a:solidFill>
              </a:rPr>
              <a:t>A falta de poderes de supervisão e de recursos para exercer as funções de supervisão é uma séria deficiência do COAF. </a:t>
            </a:r>
            <a:r>
              <a:rPr lang="pt-BR" sz="2000" dirty="0" smtClean="0"/>
              <a:t>(</a:t>
            </a:r>
            <a:r>
              <a:rPr lang="en-US" sz="2000" dirty="0" smtClean="0"/>
              <a:t>Mutual Evaluation of Brazil - Executive Summary pg. 10)</a:t>
            </a:r>
          </a:p>
          <a:p>
            <a:pPr marL="571500" indent="-571500" algn="l">
              <a:buFont typeface="Arial" panose="020B0604020202020204" pitchFamily="34" charset="0"/>
              <a:buChar char="•"/>
            </a:pPr>
            <a:endParaRPr lang="en-US" sz="2000" dirty="0" smtClean="0">
              <a:solidFill>
                <a:schemeClr val="accent5">
                  <a:lumMod val="75000"/>
                </a:schemeClr>
              </a:solidFill>
            </a:endParaRPr>
          </a:p>
          <a:p>
            <a:pPr marL="571500" indent="-571500" algn="l">
              <a:buFont typeface="Arial" panose="020B0604020202020204" pitchFamily="34" charset="0"/>
              <a:buChar char="•"/>
            </a:pPr>
            <a:r>
              <a:rPr lang="pt-BR" sz="3600" dirty="0" smtClean="0">
                <a:solidFill>
                  <a:schemeClr val="accent5">
                    <a:lumMod val="50000"/>
                  </a:schemeClr>
                </a:solidFill>
              </a:rPr>
              <a:t>As atividades de supervisão do COAF se beneficiariam com mais recursos humanos.</a:t>
            </a:r>
            <a:r>
              <a:rPr lang="pt-BR" sz="3600" dirty="0" smtClean="0">
                <a:solidFill>
                  <a:schemeClr val="accent5">
                    <a:lumMod val="75000"/>
                  </a:schemeClr>
                </a:solidFill>
              </a:rPr>
              <a:t> </a:t>
            </a:r>
            <a:r>
              <a:rPr lang="pt-BR" sz="2000" dirty="0" smtClean="0"/>
              <a:t>(</a:t>
            </a:r>
            <a:r>
              <a:rPr lang="en-US" sz="2000" dirty="0"/>
              <a:t>Mutual Evaluation of Brazil - Executive Summary pg. </a:t>
            </a:r>
            <a:r>
              <a:rPr lang="en-US" sz="2000" dirty="0" smtClean="0"/>
              <a:t>13)</a:t>
            </a:r>
          </a:p>
          <a:p>
            <a:pPr marL="571500" indent="-571500" algn="l">
              <a:buFont typeface="Arial" panose="020B0604020202020204" pitchFamily="34" charset="0"/>
              <a:buChar char="•"/>
            </a:pPr>
            <a:endParaRPr lang="en-US" sz="2000" dirty="0">
              <a:solidFill>
                <a:schemeClr val="accent5">
                  <a:lumMod val="75000"/>
                </a:schemeClr>
              </a:solidFill>
            </a:endParaRPr>
          </a:p>
          <a:p>
            <a:pPr marL="571500" lvl="0" indent="-571500" algn="l">
              <a:buFont typeface="Arial" panose="020B0604020202020204" pitchFamily="34" charset="0"/>
              <a:buChar char="•"/>
            </a:pPr>
            <a:r>
              <a:rPr lang="en-US" sz="3600" dirty="0" smtClean="0">
                <a:solidFill>
                  <a:schemeClr val="accent5">
                    <a:lumMod val="50000"/>
                  </a:schemeClr>
                </a:solidFill>
              </a:rPr>
              <a:t>O Banco Central </a:t>
            </a:r>
            <a:r>
              <a:rPr lang="en-US" sz="3600" dirty="0" err="1" smtClean="0">
                <a:solidFill>
                  <a:schemeClr val="accent5">
                    <a:lumMod val="50000"/>
                  </a:schemeClr>
                </a:solidFill>
              </a:rPr>
              <a:t>também</a:t>
            </a:r>
            <a:r>
              <a:rPr lang="en-US" sz="3600" dirty="0" smtClean="0">
                <a:solidFill>
                  <a:schemeClr val="accent5">
                    <a:lumMod val="50000"/>
                  </a:schemeClr>
                </a:solidFill>
              </a:rPr>
              <a:t> </a:t>
            </a:r>
            <a:r>
              <a:rPr lang="en-US" sz="3600" dirty="0" err="1" smtClean="0">
                <a:solidFill>
                  <a:schemeClr val="accent5">
                    <a:lumMod val="50000"/>
                  </a:schemeClr>
                </a:solidFill>
              </a:rPr>
              <a:t>necessita</a:t>
            </a:r>
            <a:r>
              <a:rPr lang="en-US" sz="3600" dirty="0" smtClean="0">
                <a:solidFill>
                  <a:schemeClr val="accent5">
                    <a:lumMod val="50000"/>
                  </a:schemeClr>
                </a:solidFill>
              </a:rPr>
              <a:t> de </a:t>
            </a:r>
            <a:r>
              <a:rPr lang="en-US" sz="3600" dirty="0" err="1" smtClean="0">
                <a:solidFill>
                  <a:schemeClr val="accent5">
                    <a:lumMod val="50000"/>
                  </a:schemeClr>
                </a:solidFill>
              </a:rPr>
              <a:t>recursos</a:t>
            </a:r>
            <a:r>
              <a:rPr lang="en-US" sz="3600" dirty="0" smtClean="0">
                <a:solidFill>
                  <a:schemeClr val="accent5">
                    <a:lumMod val="50000"/>
                  </a:schemeClr>
                </a:solidFill>
              </a:rPr>
              <a:t> </a:t>
            </a:r>
            <a:r>
              <a:rPr lang="en-US" sz="3600" dirty="0" err="1" smtClean="0">
                <a:solidFill>
                  <a:schemeClr val="accent5">
                    <a:lumMod val="50000"/>
                  </a:schemeClr>
                </a:solidFill>
              </a:rPr>
              <a:t>adicionais</a:t>
            </a:r>
            <a:r>
              <a:rPr lang="en-US" sz="3600" dirty="0" smtClean="0">
                <a:solidFill>
                  <a:schemeClr val="accent5">
                    <a:lumMod val="50000"/>
                  </a:schemeClr>
                </a:solidFill>
              </a:rPr>
              <a:t> para </a:t>
            </a:r>
            <a:r>
              <a:rPr lang="en-US" sz="3600" dirty="0" err="1" smtClean="0">
                <a:solidFill>
                  <a:schemeClr val="accent5">
                    <a:lumMod val="50000"/>
                  </a:schemeClr>
                </a:solidFill>
              </a:rPr>
              <a:t>aprimorar</a:t>
            </a:r>
            <a:r>
              <a:rPr lang="en-US" sz="3600" dirty="0" smtClean="0">
                <a:solidFill>
                  <a:schemeClr val="accent5">
                    <a:lumMod val="50000"/>
                  </a:schemeClr>
                </a:solidFill>
              </a:rPr>
              <a:t> a </a:t>
            </a:r>
            <a:r>
              <a:rPr lang="en-US" sz="3600" dirty="0" err="1" smtClean="0">
                <a:solidFill>
                  <a:schemeClr val="accent5">
                    <a:lumMod val="50000"/>
                  </a:schemeClr>
                </a:solidFill>
              </a:rPr>
              <a:t>supervisão</a:t>
            </a:r>
            <a:r>
              <a:rPr lang="en-US" sz="3600" dirty="0" smtClean="0">
                <a:solidFill>
                  <a:schemeClr val="accent5">
                    <a:lumMod val="50000"/>
                  </a:schemeClr>
                </a:solidFill>
              </a:rPr>
              <a:t> das </a:t>
            </a:r>
            <a:r>
              <a:rPr lang="en-US" sz="3600" dirty="0" err="1" smtClean="0">
                <a:solidFill>
                  <a:schemeClr val="accent5">
                    <a:lumMod val="50000"/>
                  </a:schemeClr>
                </a:solidFill>
              </a:rPr>
              <a:t>instituições</a:t>
            </a:r>
            <a:r>
              <a:rPr lang="en-US" sz="3600" dirty="0" smtClean="0">
                <a:solidFill>
                  <a:schemeClr val="accent5">
                    <a:lumMod val="50000"/>
                  </a:schemeClr>
                </a:solidFill>
              </a:rPr>
              <a:t> </a:t>
            </a:r>
            <a:r>
              <a:rPr lang="en-US" sz="3600" dirty="0" err="1" smtClean="0">
                <a:solidFill>
                  <a:schemeClr val="accent5">
                    <a:lumMod val="50000"/>
                  </a:schemeClr>
                </a:solidFill>
              </a:rPr>
              <a:t>financeiras</a:t>
            </a:r>
            <a:r>
              <a:rPr lang="en-US" sz="3600" dirty="0" smtClean="0">
                <a:solidFill>
                  <a:schemeClr val="accent5">
                    <a:lumMod val="50000"/>
                  </a:schemeClr>
                </a:solidFill>
              </a:rPr>
              <a:t> </a:t>
            </a:r>
            <a:r>
              <a:rPr lang="en-US" sz="3600" dirty="0" err="1" smtClean="0">
                <a:solidFill>
                  <a:schemeClr val="accent5">
                    <a:lumMod val="50000"/>
                  </a:schemeClr>
                </a:solidFill>
              </a:rPr>
              <a:t>não</a:t>
            </a:r>
            <a:r>
              <a:rPr lang="en-US" sz="3600" dirty="0" smtClean="0">
                <a:solidFill>
                  <a:schemeClr val="accent5">
                    <a:lumMod val="50000"/>
                  </a:schemeClr>
                </a:solidFill>
              </a:rPr>
              <a:t> </a:t>
            </a:r>
            <a:r>
              <a:rPr lang="en-US" sz="3600" dirty="0" err="1" smtClean="0">
                <a:solidFill>
                  <a:schemeClr val="accent5">
                    <a:lumMod val="50000"/>
                  </a:schemeClr>
                </a:solidFill>
              </a:rPr>
              <a:t>bancárias</a:t>
            </a:r>
            <a:r>
              <a:rPr lang="en-US" sz="3600" dirty="0" smtClean="0">
                <a:solidFill>
                  <a:schemeClr val="accent5">
                    <a:lumMod val="50000"/>
                  </a:schemeClr>
                </a:solidFill>
              </a:rPr>
              <a:t>.</a:t>
            </a:r>
            <a:r>
              <a:rPr lang="pt-BR" sz="2000" dirty="0">
                <a:solidFill>
                  <a:schemeClr val="accent5">
                    <a:lumMod val="50000"/>
                  </a:schemeClr>
                </a:solidFill>
              </a:rPr>
              <a:t> </a:t>
            </a:r>
            <a:r>
              <a:rPr lang="pt-BR" sz="2000" dirty="0"/>
              <a:t>(</a:t>
            </a:r>
            <a:r>
              <a:rPr lang="en-US" sz="2000" dirty="0"/>
              <a:t>Mutual Evaluation of Brazil - Executive Summary pg. </a:t>
            </a:r>
            <a:r>
              <a:rPr lang="en-US" sz="2000" dirty="0" smtClean="0"/>
              <a:t>13)</a:t>
            </a:r>
            <a:endParaRPr lang="pt-BR" sz="3600" dirty="0" smtClean="0"/>
          </a:p>
          <a:p>
            <a:pPr marL="571500" indent="-571500" algn="l">
              <a:buFont typeface="Arial" panose="020B0604020202020204" pitchFamily="34" charset="0"/>
              <a:buChar char="•"/>
            </a:pPr>
            <a:endParaRPr lang="pt-BR" sz="3600" dirty="0" smtClean="0">
              <a:solidFill>
                <a:schemeClr val="accent5">
                  <a:lumMod val="50000"/>
                </a:schemeClr>
              </a:solidFill>
            </a:endParaRPr>
          </a:p>
        </p:txBody>
      </p:sp>
    </p:spTree>
    <p:extLst>
      <p:ext uri="{BB962C8B-B14F-4D97-AF65-F5344CB8AC3E}">
        <p14:creationId xmlns:p14="http://schemas.microsoft.com/office/powerpoint/2010/main" val="37620745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fontScale="70000" lnSpcReduction="20000"/>
          </a:bodyPr>
          <a:lstStyle/>
          <a:p>
            <a:pPr algn="l"/>
            <a:endParaRPr lang="pt-BR" sz="1000" dirty="0" smtClean="0">
              <a:solidFill>
                <a:schemeClr val="accent5">
                  <a:lumMod val="50000"/>
                </a:schemeClr>
              </a:solidFill>
            </a:endParaRPr>
          </a:p>
          <a:p>
            <a:pPr algn="l">
              <a:spcAft>
                <a:spcPts val="1800"/>
              </a:spcAft>
            </a:pPr>
            <a:r>
              <a:rPr lang="pt-BR" sz="5700" dirty="0">
                <a:solidFill>
                  <a:schemeClr val="accent5">
                    <a:lumMod val="50000"/>
                  </a:schemeClr>
                </a:solidFill>
              </a:rPr>
              <a:t>Dispositivos da Lei </a:t>
            </a:r>
            <a:r>
              <a:rPr lang="pt-BR" sz="5700" dirty="0" smtClean="0">
                <a:solidFill>
                  <a:schemeClr val="accent5">
                    <a:lumMod val="50000"/>
                  </a:schemeClr>
                </a:solidFill>
              </a:rPr>
              <a:t>9.613/1998 – MP 886:</a:t>
            </a:r>
          </a:p>
          <a:p>
            <a:pPr algn="l">
              <a:lnSpc>
                <a:spcPct val="140000"/>
              </a:lnSpc>
            </a:pPr>
            <a:r>
              <a:rPr lang="pt-BR" sz="3600" dirty="0" smtClean="0">
                <a:solidFill>
                  <a:schemeClr val="accent5">
                    <a:lumMod val="50000"/>
                  </a:schemeClr>
                </a:solidFill>
              </a:rPr>
              <a:t>Art. 16.  O </a:t>
            </a:r>
            <a:r>
              <a:rPr lang="pt-BR" sz="3600" dirty="0">
                <a:solidFill>
                  <a:schemeClr val="accent5">
                    <a:lumMod val="50000"/>
                  </a:schemeClr>
                </a:solidFill>
              </a:rPr>
              <a:t>Coaf será composto por </a:t>
            </a:r>
            <a:r>
              <a:rPr lang="pt-BR" sz="3600" u="sng" dirty="0">
                <a:solidFill>
                  <a:schemeClr val="accent5">
                    <a:lumMod val="50000"/>
                  </a:schemeClr>
                </a:solidFill>
              </a:rPr>
              <a:t>servidores públicos </a:t>
            </a:r>
            <a:r>
              <a:rPr lang="pt-BR" sz="3600" dirty="0">
                <a:solidFill>
                  <a:schemeClr val="accent5">
                    <a:lumMod val="50000"/>
                  </a:schemeClr>
                </a:solidFill>
              </a:rPr>
              <a:t>de reputação ilibada e reconhecida competência, designados em ato do Ministro de Estado da Economia dentre os integrantes do quadro de pessoal efetivo do </a:t>
            </a:r>
            <a:r>
              <a:rPr lang="pt-BR" sz="3600" u="sng" dirty="0">
                <a:solidFill>
                  <a:schemeClr val="accent5">
                    <a:lumMod val="50000"/>
                  </a:schemeClr>
                </a:solidFill>
              </a:rPr>
              <a:t>Banco Central do Brasil, da Comissão de Valores Mobiliários, da Superintendência de Seguros Privados do Ministério da Economia, da Procuradoria-Geral da Fazenda Nacional do Ministério da Economia, da Secretaria Especial da Receita Federal do Brasil do Ministério da Economia, da Agência Brasileira de Inteligência do Gabinete de Segurança Institucional da Presidência da República, do Ministério das Relações Exteriores, do Ministério da Justiça e Segurança Pública, da Polícia Federal do Ministério da Justiça e Segurança Pública, da Superintendência Nacional de Previdência Complementar do Ministério da Economia e da Controladoria-Geral da União</a:t>
            </a:r>
            <a:r>
              <a:rPr lang="pt-BR" sz="3600" dirty="0">
                <a:solidFill>
                  <a:schemeClr val="accent5">
                    <a:lumMod val="50000"/>
                  </a:schemeClr>
                </a:solidFill>
              </a:rPr>
              <a:t>, indicados pelos respectivos Ministros de Estado. </a:t>
            </a:r>
            <a:endParaRPr lang="pt-BR" sz="3600" dirty="0" smtClean="0">
              <a:solidFill>
                <a:schemeClr val="accent5">
                  <a:lumMod val="50000"/>
                </a:schemeClr>
              </a:solidFill>
            </a:endParaRPr>
          </a:p>
          <a:p>
            <a:pPr algn="l"/>
            <a:endParaRPr lang="pt-BR" sz="3600" dirty="0">
              <a:solidFill>
                <a:schemeClr val="accent5">
                  <a:lumMod val="50000"/>
                </a:schemeClr>
              </a:solidFill>
            </a:endParaRPr>
          </a:p>
          <a:p>
            <a:pPr algn="l"/>
            <a:endParaRPr lang="pt-BR" sz="3600" dirty="0" smtClean="0">
              <a:solidFill>
                <a:schemeClr val="accent5">
                  <a:lumMod val="50000"/>
                </a:schemeClr>
              </a:solidFill>
            </a:endParaRPr>
          </a:p>
        </p:txBody>
      </p:sp>
    </p:spTree>
    <p:extLst>
      <p:ext uri="{BB962C8B-B14F-4D97-AF65-F5344CB8AC3E}">
        <p14:creationId xmlns:p14="http://schemas.microsoft.com/office/powerpoint/2010/main" val="596480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fontScale="32500" lnSpcReduction="20000"/>
          </a:bodyPr>
          <a:lstStyle/>
          <a:p>
            <a:pPr algn="l"/>
            <a:endParaRPr lang="pt-BR" sz="1000" dirty="0" smtClean="0">
              <a:solidFill>
                <a:schemeClr val="accent5">
                  <a:lumMod val="50000"/>
                </a:schemeClr>
              </a:solidFill>
            </a:endParaRPr>
          </a:p>
          <a:p>
            <a:pPr algn="l">
              <a:spcAft>
                <a:spcPts val="1800"/>
              </a:spcAft>
            </a:pPr>
            <a:r>
              <a:rPr lang="pt-BR" sz="11100" dirty="0">
                <a:solidFill>
                  <a:schemeClr val="accent5">
                    <a:lumMod val="50000"/>
                  </a:schemeClr>
                </a:solidFill>
              </a:rPr>
              <a:t>MP </a:t>
            </a:r>
            <a:r>
              <a:rPr lang="pt-BR" sz="11100" dirty="0" smtClean="0">
                <a:solidFill>
                  <a:schemeClr val="accent5">
                    <a:lumMod val="50000"/>
                  </a:schemeClr>
                </a:solidFill>
              </a:rPr>
              <a:t>893/2019</a:t>
            </a:r>
            <a:r>
              <a:rPr lang="pt-BR" sz="10000" dirty="0" smtClean="0">
                <a:solidFill>
                  <a:schemeClr val="accent5">
                    <a:lumMod val="50000"/>
                  </a:schemeClr>
                </a:solidFill>
              </a:rPr>
              <a:t>:</a:t>
            </a:r>
          </a:p>
          <a:p>
            <a:pPr marL="571500" indent="-571500" algn="l">
              <a:lnSpc>
                <a:spcPct val="120000"/>
              </a:lnSpc>
              <a:buFont typeface="Arial" panose="020B0604020202020204" pitchFamily="34" charset="0"/>
              <a:buChar char="•"/>
            </a:pPr>
            <a:r>
              <a:rPr lang="pt-BR" sz="6800" dirty="0" smtClean="0">
                <a:solidFill>
                  <a:schemeClr val="accent5">
                    <a:lumMod val="50000"/>
                  </a:schemeClr>
                </a:solidFill>
              </a:rPr>
              <a:t>Art</a:t>
            </a:r>
            <a:r>
              <a:rPr lang="pt-BR" sz="6800" dirty="0">
                <a:solidFill>
                  <a:schemeClr val="accent5">
                    <a:lumMod val="50000"/>
                  </a:schemeClr>
                </a:solidFill>
              </a:rPr>
              <a:t>. 5º  O </a:t>
            </a:r>
            <a:r>
              <a:rPr lang="pt-BR" sz="6800" u="sng" dirty="0">
                <a:solidFill>
                  <a:schemeClr val="accent5">
                    <a:lumMod val="50000"/>
                  </a:schemeClr>
                </a:solidFill>
              </a:rPr>
              <a:t>Conselho Deliberativo </a:t>
            </a:r>
            <a:r>
              <a:rPr lang="pt-BR" sz="6800" dirty="0">
                <a:solidFill>
                  <a:schemeClr val="accent5">
                    <a:lumMod val="50000"/>
                  </a:schemeClr>
                </a:solidFill>
              </a:rPr>
              <a:t>é composto pelo Presidente da Unidade de Inteligência Financeira e por, no mínimo, oito e, no máximo, quatorze Conselheiros, </a:t>
            </a:r>
            <a:r>
              <a:rPr lang="pt-BR" sz="6800" u="sng" dirty="0">
                <a:solidFill>
                  <a:schemeClr val="accent5">
                    <a:lumMod val="50000"/>
                  </a:schemeClr>
                </a:solidFill>
              </a:rPr>
              <a:t>escolhidos dentre cidadãos brasileiros </a:t>
            </a:r>
            <a:r>
              <a:rPr lang="pt-BR" sz="6800" dirty="0">
                <a:solidFill>
                  <a:schemeClr val="accent5">
                    <a:lumMod val="50000"/>
                  </a:schemeClr>
                </a:solidFill>
              </a:rPr>
              <a:t>com reputação ilibada e reconhecidos conhecimentos em matéria de prevenção e combate à lavagem de dinheiro, ao financiamento do terrorismo ou ao financiamento da proliferação de armas de destruição em massa</a:t>
            </a:r>
            <a:r>
              <a:rPr lang="pt-BR" sz="5500" dirty="0" smtClean="0">
                <a:solidFill>
                  <a:schemeClr val="accent5">
                    <a:lumMod val="50000"/>
                  </a:schemeClr>
                </a:solidFill>
              </a:rPr>
              <a:t>.</a:t>
            </a:r>
            <a:endParaRPr lang="pt-BR" sz="5500" dirty="0">
              <a:solidFill>
                <a:schemeClr val="accent5">
                  <a:lumMod val="50000"/>
                </a:schemeClr>
              </a:solidFill>
            </a:endParaRPr>
          </a:p>
          <a:p>
            <a:pPr marL="571500" indent="-571500" algn="l">
              <a:lnSpc>
                <a:spcPct val="120000"/>
              </a:lnSpc>
              <a:buFont typeface="Arial" panose="020B0604020202020204" pitchFamily="34" charset="0"/>
              <a:buChar char="•"/>
            </a:pPr>
            <a:endParaRPr lang="pt-BR" sz="700" dirty="0">
              <a:solidFill>
                <a:schemeClr val="accent5">
                  <a:lumMod val="50000"/>
                </a:schemeClr>
              </a:solidFill>
            </a:endParaRPr>
          </a:p>
          <a:p>
            <a:pPr marL="571500" indent="-571500" algn="l">
              <a:lnSpc>
                <a:spcPct val="120000"/>
              </a:lnSpc>
              <a:buFont typeface="Arial" panose="020B0604020202020204" pitchFamily="34" charset="0"/>
              <a:buChar char="•"/>
            </a:pPr>
            <a:r>
              <a:rPr lang="pt-BR" sz="6800" dirty="0">
                <a:solidFill>
                  <a:schemeClr val="accent5">
                    <a:lumMod val="50000"/>
                  </a:schemeClr>
                </a:solidFill>
              </a:rPr>
              <a:t>Art. 7º  </a:t>
            </a:r>
            <a:r>
              <a:rPr lang="pt-BR" sz="6800" u="sng" dirty="0">
                <a:solidFill>
                  <a:schemeClr val="accent5">
                    <a:lumMod val="50000"/>
                  </a:schemeClr>
                </a:solidFill>
              </a:rPr>
              <a:t>O Quadro Técnico-Administrativo </a:t>
            </a:r>
            <a:r>
              <a:rPr lang="pt-BR" sz="6800" dirty="0">
                <a:solidFill>
                  <a:schemeClr val="accent5">
                    <a:lumMod val="50000"/>
                  </a:schemeClr>
                </a:solidFill>
              </a:rPr>
              <a:t>é composto pela Secretaria-Executiva e pelas Diretorias Especializadas previstas no regimento interno da Unidade de Inteligência Financeira e </a:t>
            </a:r>
            <a:r>
              <a:rPr lang="pt-BR" sz="6800" u="sng" dirty="0">
                <a:solidFill>
                  <a:schemeClr val="accent5">
                    <a:lumMod val="50000"/>
                  </a:schemeClr>
                </a:solidFill>
              </a:rPr>
              <a:t>é integrado por</a:t>
            </a:r>
            <a:r>
              <a:rPr lang="pt-BR" sz="6800" dirty="0" smtClean="0">
                <a:solidFill>
                  <a:schemeClr val="accent5">
                    <a:lumMod val="50000"/>
                  </a:schemeClr>
                </a:solidFill>
              </a:rPr>
              <a:t>:</a:t>
            </a:r>
            <a:endParaRPr lang="pt-BR" sz="6800" dirty="0">
              <a:solidFill>
                <a:schemeClr val="accent5">
                  <a:lumMod val="50000"/>
                </a:schemeClr>
              </a:solidFill>
            </a:endParaRPr>
          </a:p>
          <a:p>
            <a:pPr algn="l">
              <a:lnSpc>
                <a:spcPct val="120000"/>
              </a:lnSpc>
            </a:pPr>
            <a:r>
              <a:rPr lang="pt-BR" sz="6800" dirty="0" smtClean="0">
                <a:solidFill>
                  <a:schemeClr val="accent5">
                    <a:lumMod val="50000"/>
                  </a:schemeClr>
                </a:solidFill>
              </a:rPr>
              <a:t>	</a:t>
            </a:r>
            <a:r>
              <a:rPr lang="pt-BR" sz="6800" u="sng" dirty="0" smtClean="0">
                <a:solidFill>
                  <a:schemeClr val="accent5">
                    <a:lumMod val="50000"/>
                  </a:schemeClr>
                </a:solidFill>
              </a:rPr>
              <a:t>I </a:t>
            </a:r>
            <a:r>
              <a:rPr lang="pt-BR" sz="6800" u="sng" dirty="0">
                <a:solidFill>
                  <a:schemeClr val="accent5">
                    <a:lumMod val="50000"/>
                  </a:schemeClr>
                </a:solidFill>
              </a:rPr>
              <a:t>- ocupantes de cargos em comissão e funções de confiança</a:t>
            </a:r>
            <a:r>
              <a:rPr lang="pt-BR" sz="6800" u="sng" dirty="0" smtClean="0">
                <a:solidFill>
                  <a:schemeClr val="accent5">
                    <a:lumMod val="50000"/>
                  </a:schemeClr>
                </a:solidFill>
              </a:rPr>
              <a:t>;</a:t>
            </a:r>
            <a:endParaRPr lang="pt-BR" sz="6800" u="sng" dirty="0">
              <a:solidFill>
                <a:schemeClr val="accent5">
                  <a:lumMod val="50000"/>
                </a:schemeClr>
              </a:solidFill>
            </a:endParaRPr>
          </a:p>
          <a:p>
            <a:pPr algn="l">
              <a:lnSpc>
                <a:spcPct val="120000"/>
              </a:lnSpc>
            </a:pPr>
            <a:r>
              <a:rPr lang="pt-BR" sz="6800" dirty="0" smtClean="0">
                <a:solidFill>
                  <a:schemeClr val="accent5">
                    <a:lumMod val="50000"/>
                  </a:schemeClr>
                </a:solidFill>
              </a:rPr>
              <a:t>	</a:t>
            </a:r>
            <a:r>
              <a:rPr lang="pt-BR" sz="6800" u="sng" dirty="0" smtClean="0">
                <a:solidFill>
                  <a:schemeClr val="accent5">
                    <a:lumMod val="50000"/>
                  </a:schemeClr>
                </a:solidFill>
              </a:rPr>
              <a:t>II </a:t>
            </a:r>
            <a:r>
              <a:rPr lang="pt-BR" sz="6800" u="sng" dirty="0">
                <a:solidFill>
                  <a:schemeClr val="accent5">
                    <a:lumMod val="50000"/>
                  </a:schemeClr>
                </a:solidFill>
              </a:rPr>
              <a:t>- servidores, militares e empregados cedidos ou requisitados; </a:t>
            </a:r>
            <a:r>
              <a:rPr lang="pt-BR" sz="6800" u="sng" dirty="0" smtClean="0">
                <a:solidFill>
                  <a:schemeClr val="accent5">
                    <a:lumMod val="50000"/>
                  </a:schemeClr>
                </a:solidFill>
              </a:rPr>
              <a:t>e</a:t>
            </a:r>
            <a:endParaRPr lang="pt-BR" sz="6800" u="sng" dirty="0">
              <a:solidFill>
                <a:schemeClr val="accent5">
                  <a:lumMod val="50000"/>
                </a:schemeClr>
              </a:solidFill>
            </a:endParaRPr>
          </a:p>
          <a:p>
            <a:pPr algn="l">
              <a:lnSpc>
                <a:spcPct val="120000"/>
              </a:lnSpc>
            </a:pPr>
            <a:r>
              <a:rPr lang="pt-BR" sz="6800" dirty="0" smtClean="0">
                <a:solidFill>
                  <a:schemeClr val="accent5">
                    <a:lumMod val="50000"/>
                  </a:schemeClr>
                </a:solidFill>
              </a:rPr>
              <a:t>	</a:t>
            </a:r>
            <a:r>
              <a:rPr lang="pt-BR" sz="6800" u="sng" dirty="0" smtClean="0">
                <a:solidFill>
                  <a:schemeClr val="accent5">
                    <a:lumMod val="50000"/>
                  </a:schemeClr>
                </a:solidFill>
              </a:rPr>
              <a:t>III </a:t>
            </a:r>
            <a:r>
              <a:rPr lang="pt-BR" sz="6800" u="sng" dirty="0">
                <a:solidFill>
                  <a:schemeClr val="accent5">
                    <a:lumMod val="50000"/>
                  </a:schemeClr>
                </a:solidFill>
              </a:rPr>
              <a:t>- servidores efetivos</a:t>
            </a:r>
            <a:r>
              <a:rPr lang="pt-BR" sz="5500" u="sng" dirty="0" smtClean="0">
                <a:solidFill>
                  <a:schemeClr val="accent5">
                    <a:lumMod val="50000"/>
                  </a:schemeClr>
                </a:solidFill>
              </a:rPr>
              <a:t>.</a:t>
            </a:r>
            <a:endParaRPr lang="pt-BR" sz="1500" u="sng" dirty="0" smtClean="0">
              <a:solidFill>
                <a:schemeClr val="accent5">
                  <a:lumMod val="50000"/>
                </a:schemeClr>
              </a:solidFill>
            </a:endParaRPr>
          </a:p>
          <a:p>
            <a:pPr algn="l">
              <a:lnSpc>
                <a:spcPct val="120000"/>
              </a:lnSpc>
            </a:pPr>
            <a:endParaRPr lang="pt-BR" sz="1500" u="sng" dirty="0" smtClean="0">
              <a:solidFill>
                <a:schemeClr val="accent5">
                  <a:lumMod val="50000"/>
                </a:schemeClr>
              </a:solidFill>
            </a:endParaRPr>
          </a:p>
          <a:p>
            <a:pPr marL="685800" indent="-685800" algn="l">
              <a:lnSpc>
                <a:spcPct val="120000"/>
              </a:lnSpc>
              <a:buFont typeface="Arial" panose="020B0604020202020204" pitchFamily="34" charset="0"/>
              <a:buChar char="•"/>
            </a:pPr>
            <a:r>
              <a:rPr lang="pt-BR" sz="6800" dirty="0">
                <a:solidFill>
                  <a:schemeClr val="accent5">
                    <a:lumMod val="50000"/>
                  </a:schemeClr>
                </a:solidFill>
              </a:rPr>
              <a:t>Art. 3º  A Unidade de Inteligência Financeira, vinculada administrativamente ao Banco Central do Brasil, tem autonomia técnica e operacional e atuação em todo o território nacional.</a:t>
            </a:r>
            <a:endParaRPr lang="pt-BR" sz="6800" dirty="0" smtClean="0">
              <a:solidFill>
                <a:schemeClr val="accent5">
                  <a:lumMod val="50000"/>
                </a:schemeClr>
              </a:solidFill>
            </a:endParaRPr>
          </a:p>
        </p:txBody>
      </p:sp>
    </p:spTree>
    <p:extLst>
      <p:ext uri="{BB962C8B-B14F-4D97-AF65-F5344CB8AC3E}">
        <p14:creationId xmlns:p14="http://schemas.microsoft.com/office/powerpoint/2010/main" val="173996648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9" name="Subtítulo 2"/>
          <p:cNvSpPr>
            <a:spLocks noGrp="1"/>
          </p:cNvSpPr>
          <p:nvPr>
            <p:ph type="subTitle" idx="1"/>
          </p:nvPr>
        </p:nvSpPr>
        <p:spPr>
          <a:xfrm>
            <a:off x="0" y="0"/>
            <a:ext cx="12192000" cy="6380947"/>
          </a:xfrm>
        </p:spPr>
        <p:txBody>
          <a:bodyPr>
            <a:normAutofit/>
          </a:bodyPr>
          <a:lstStyle/>
          <a:p>
            <a:pPr algn="l"/>
            <a:r>
              <a:rPr lang="pt-BR" sz="4000" dirty="0" smtClean="0">
                <a:solidFill>
                  <a:schemeClr val="accent5">
                    <a:lumMod val="50000"/>
                  </a:schemeClr>
                </a:solidFill>
              </a:rPr>
              <a:t>Pergunta:</a:t>
            </a:r>
          </a:p>
          <a:p>
            <a:endParaRPr lang="pt-BR" sz="4000" dirty="0" smtClean="0">
              <a:solidFill>
                <a:schemeClr val="accent5">
                  <a:lumMod val="50000"/>
                </a:schemeClr>
              </a:solidFill>
            </a:endParaRPr>
          </a:p>
          <a:p>
            <a:endParaRPr lang="pt-BR" sz="4000" dirty="0" smtClean="0">
              <a:solidFill>
                <a:schemeClr val="accent5">
                  <a:lumMod val="50000"/>
                </a:schemeClr>
              </a:solidFill>
            </a:endParaRPr>
          </a:p>
          <a:p>
            <a:r>
              <a:rPr lang="pt-BR" sz="4000" dirty="0" smtClean="0">
                <a:solidFill>
                  <a:schemeClr val="accent5">
                    <a:lumMod val="50000"/>
                  </a:schemeClr>
                </a:solidFill>
              </a:rPr>
              <a:t>Teremos uma UIF com autonomia técnica e operacional, caso esta seja integrada por pessoas ocupantes de livre nomeação e vinculada a um Banco Central sem independência?</a:t>
            </a:r>
          </a:p>
        </p:txBody>
      </p:sp>
    </p:spTree>
    <p:extLst>
      <p:ext uri="{BB962C8B-B14F-4D97-AF65-F5344CB8AC3E}">
        <p14:creationId xmlns:p14="http://schemas.microsoft.com/office/powerpoint/2010/main" val="24705787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stretch>
            <a:fillRect/>
          </a:stretch>
        </p:blipFill>
        <p:spPr>
          <a:xfrm>
            <a:off x="0" y="6381482"/>
            <a:ext cx="12192000" cy="476518"/>
          </a:xfrm>
          <a:prstGeom prst="rect">
            <a:avLst/>
          </a:prstGeom>
        </p:spPr>
      </p:pic>
      <p:sp>
        <p:nvSpPr>
          <p:cNvPr id="8" name="Retângulo 7"/>
          <p:cNvSpPr/>
          <p:nvPr/>
        </p:nvSpPr>
        <p:spPr>
          <a:xfrm>
            <a:off x="0" y="6381482"/>
            <a:ext cx="7652351" cy="477054"/>
          </a:xfrm>
          <a:prstGeom prst="rect">
            <a:avLst/>
          </a:prstGeom>
          <a:noFill/>
        </p:spPr>
        <p:txBody>
          <a:bodyPr wrap="none" lIns="91440" tIns="45720" rIns="91440" bIns="45720">
            <a:spAutoFit/>
          </a:bodyPr>
          <a:lstStyle/>
          <a:p>
            <a:pPr algn="ctr"/>
            <a:r>
              <a:rPr lang="pt-BR" sz="2500" dirty="0" smtClean="0">
                <a:ln w="0"/>
                <a:solidFill>
                  <a:schemeClr val="bg1">
                    <a:lumMod val="85000"/>
                  </a:schemeClr>
                </a:solidFill>
              </a:rPr>
              <a:t>ANBCB</a:t>
            </a:r>
            <a:r>
              <a:rPr lang="pt-BR" sz="2000" dirty="0" smtClean="0">
                <a:ln w="0"/>
                <a:solidFill>
                  <a:schemeClr val="bg1">
                    <a:lumMod val="85000"/>
                  </a:schemeClr>
                </a:solidFill>
              </a:rPr>
              <a:t> – Associação Nacional dos Analistas do Banco Central do Brasil</a:t>
            </a:r>
            <a:endParaRPr lang="pt-BR" sz="2000" b="0" cap="none" spc="0" dirty="0">
              <a:ln w="0"/>
              <a:solidFill>
                <a:schemeClr val="bg1">
                  <a:lumMod val="85000"/>
                </a:schemeClr>
              </a:solidFill>
              <a:effectLst/>
            </a:endParaRPr>
          </a:p>
        </p:txBody>
      </p:sp>
      <p:sp>
        <p:nvSpPr>
          <p:cNvPr id="12" name="CaixaDeTexto 11"/>
          <p:cNvSpPr txBox="1"/>
          <p:nvPr/>
        </p:nvSpPr>
        <p:spPr>
          <a:xfrm>
            <a:off x="7010613" y="5739606"/>
            <a:ext cx="5181387" cy="369332"/>
          </a:xfrm>
          <a:prstGeom prst="rect">
            <a:avLst/>
          </a:prstGeom>
          <a:noFill/>
        </p:spPr>
        <p:txBody>
          <a:bodyPr wrap="square" rtlCol="0">
            <a:spAutoFit/>
          </a:bodyPr>
          <a:lstStyle/>
          <a:p>
            <a:r>
              <a:rPr lang="pt-BR" dirty="0" smtClean="0">
                <a:solidFill>
                  <a:schemeClr val="accent5">
                    <a:lumMod val="50000"/>
                  </a:schemeClr>
                </a:solidFill>
              </a:rPr>
              <a:t>Financial Sector </a:t>
            </a:r>
            <a:r>
              <a:rPr lang="pt-BR" dirty="0" err="1" smtClean="0">
                <a:solidFill>
                  <a:schemeClr val="accent5">
                    <a:lumMod val="50000"/>
                  </a:schemeClr>
                </a:solidFill>
              </a:rPr>
              <a:t>Assessment</a:t>
            </a:r>
            <a:r>
              <a:rPr lang="pt-BR" dirty="0" smtClean="0">
                <a:solidFill>
                  <a:schemeClr val="accent5">
                    <a:lumMod val="50000"/>
                  </a:schemeClr>
                </a:solidFill>
              </a:rPr>
              <a:t> </a:t>
            </a:r>
            <a:r>
              <a:rPr lang="pt-BR" dirty="0" err="1" smtClean="0">
                <a:solidFill>
                  <a:schemeClr val="accent5">
                    <a:lumMod val="50000"/>
                  </a:schemeClr>
                </a:solidFill>
              </a:rPr>
              <a:t>Program</a:t>
            </a:r>
            <a:r>
              <a:rPr lang="pt-BR" dirty="0" smtClean="0">
                <a:solidFill>
                  <a:schemeClr val="accent5">
                    <a:lumMod val="50000"/>
                  </a:schemeClr>
                </a:solidFill>
              </a:rPr>
              <a:t> pg. 334 </a:t>
            </a:r>
            <a:r>
              <a:rPr lang="pt-BR" dirty="0" err="1" smtClean="0">
                <a:solidFill>
                  <a:schemeClr val="accent5">
                    <a:lumMod val="50000"/>
                  </a:schemeClr>
                </a:solidFill>
              </a:rPr>
              <a:t>Nov</a:t>
            </a:r>
            <a:r>
              <a:rPr lang="pt-BR" dirty="0" smtClean="0">
                <a:solidFill>
                  <a:schemeClr val="accent5">
                    <a:lumMod val="50000"/>
                  </a:schemeClr>
                </a:solidFill>
              </a:rPr>
              <a:t>/18</a:t>
            </a:r>
            <a:endParaRPr lang="pt-BR" dirty="0">
              <a:solidFill>
                <a:schemeClr val="accent5">
                  <a:lumMod val="50000"/>
                </a:schemeClr>
              </a:solidFill>
            </a:endParaRPr>
          </a:p>
        </p:txBody>
      </p:sp>
      <p:sp>
        <p:nvSpPr>
          <p:cNvPr id="7" name="Subtítulo 2"/>
          <p:cNvSpPr>
            <a:spLocks noGrp="1"/>
          </p:cNvSpPr>
          <p:nvPr>
            <p:ph type="subTitle" idx="1"/>
          </p:nvPr>
        </p:nvSpPr>
        <p:spPr>
          <a:xfrm>
            <a:off x="0" y="0"/>
            <a:ext cx="12192000" cy="6380947"/>
          </a:xfrm>
        </p:spPr>
        <p:txBody>
          <a:bodyPr>
            <a:normAutofit/>
          </a:bodyPr>
          <a:lstStyle/>
          <a:p>
            <a:pPr algn="l"/>
            <a:endParaRPr lang="pt-BR" sz="1000" dirty="0" smtClean="0">
              <a:solidFill>
                <a:schemeClr val="accent5">
                  <a:lumMod val="50000"/>
                </a:schemeClr>
              </a:solidFill>
            </a:endParaRPr>
          </a:p>
          <a:p>
            <a:pPr algn="l">
              <a:spcBef>
                <a:spcPts val="600"/>
              </a:spcBef>
              <a:spcAft>
                <a:spcPts val="600"/>
              </a:spcAft>
            </a:pPr>
            <a:r>
              <a:rPr lang="pt-BR" sz="4000" dirty="0">
                <a:solidFill>
                  <a:schemeClr val="accent5">
                    <a:lumMod val="50000"/>
                  </a:schemeClr>
                </a:solidFill>
              </a:rPr>
              <a:t>Estrutura do Banco </a:t>
            </a:r>
            <a:r>
              <a:rPr lang="pt-BR" sz="4000" dirty="0" smtClean="0">
                <a:solidFill>
                  <a:schemeClr val="accent5">
                    <a:lumMod val="50000"/>
                  </a:schemeClr>
                </a:solidFill>
              </a:rPr>
              <a:t>Central – Recomendações do FSAP:</a:t>
            </a:r>
          </a:p>
          <a:p>
            <a:pPr marL="571500" indent="-571500" algn="l">
              <a:lnSpc>
                <a:spcPct val="120000"/>
              </a:lnSpc>
              <a:spcBef>
                <a:spcPts val="600"/>
              </a:spcBef>
              <a:buFont typeface="Arial" panose="020B0604020202020204" pitchFamily="34" charset="0"/>
              <a:buChar char="•"/>
            </a:pPr>
            <a:r>
              <a:rPr lang="pt-BR" sz="3200" dirty="0" smtClean="0">
                <a:solidFill>
                  <a:schemeClr val="accent5">
                    <a:lumMod val="50000"/>
                  </a:schemeClr>
                </a:solidFill>
              </a:rPr>
              <a:t>Confirmar a independência legal do Banco Central do Brasil.</a:t>
            </a:r>
          </a:p>
          <a:p>
            <a:pPr marL="571500" indent="-571500" algn="l">
              <a:lnSpc>
                <a:spcPct val="120000"/>
              </a:lnSpc>
              <a:spcBef>
                <a:spcPts val="600"/>
              </a:spcBef>
              <a:buFont typeface="Arial" panose="020B0604020202020204" pitchFamily="34" charset="0"/>
              <a:buChar char="•"/>
            </a:pPr>
            <a:r>
              <a:rPr lang="pt-BR" sz="3200" dirty="0" smtClean="0">
                <a:solidFill>
                  <a:schemeClr val="accent5">
                    <a:lumMod val="50000"/>
                  </a:schemeClr>
                </a:solidFill>
              </a:rPr>
              <a:t>Confirmar a proteção legal dos membros do Banco Central do Brasil quando agindo de boa-fé.</a:t>
            </a:r>
          </a:p>
        </p:txBody>
      </p:sp>
      <p:pic>
        <p:nvPicPr>
          <p:cNvPr id="2" name="Imagem 1"/>
          <p:cNvPicPr>
            <a:picLocks noChangeAspect="1"/>
          </p:cNvPicPr>
          <p:nvPr/>
        </p:nvPicPr>
        <p:blipFill>
          <a:blip r:embed="rId3"/>
          <a:stretch>
            <a:fillRect/>
          </a:stretch>
        </p:blipFill>
        <p:spPr>
          <a:xfrm>
            <a:off x="1182856" y="3006075"/>
            <a:ext cx="5827757" cy="3102863"/>
          </a:xfrm>
          <a:prstGeom prst="rect">
            <a:avLst/>
          </a:prstGeom>
        </p:spPr>
      </p:pic>
    </p:spTree>
    <p:extLst>
      <p:ext uri="{BB962C8B-B14F-4D97-AF65-F5344CB8AC3E}">
        <p14:creationId xmlns:p14="http://schemas.microsoft.com/office/powerpoint/2010/main" val="1057212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1740</TotalTime>
  <Words>924</Words>
  <Application>Microsoft Office PowerPoint</Application>
  <PresentationFormat>Widescreen</PresentationFormat>
  <Paragraphs>112</Paragraphs>
  <Slides>13</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13</vt:i4>
      </vt:variant>
    </vt:vector>
  </HeadingPairs>
  <TitlesOfParts>
    <vt:vector size="17" baseType="lpstr">
      <vt:lpstr>Arial</vt:lpstr>
      <vt:lpstr>Calibri</vt:lpstr>
      <vt:lpstr>Calibri Light</vt:lpstr>
      <vt:lpstr>Tema do Office</vt:lpstr>
      <vt:lpstr>Proposta da ANBCB sobre a estrutura da   Unidade de Inteligência Financeira    ANBCB – Setembro de 2019</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Banco Central do Brasil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Proposta de Nova Estrutura Remuneratória</dc:title>
  <dc:creator>Alexandre Matte Caletti</dc:creator>
  <cp:lastModifiedBy>Rodrigo Ribeiro Bedritichuk</cp:lastModifiedBy>
  <cp:revision>83</cp:revision>
  <cp:lastPrinted>2019-09-23T15:23:23Z</cp:lastPrinted>
  <dcterms:created xsi:type="dcterms:W3CDTF">2019-07-29T13:53:58Z</dcterms:created>
  <dcterms:modified xsi:type="dcterms:W3CDTF">2019-09-25T12:51:19Z</dcterms:modified>
</cp:coreProperties>
</file>