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78" r:id="rId2"/>
  </p:sldMasterIdLst>
  <p:notesMasterIdLst>
    <p:notesMasterId r:id="rId21"/>
  </p:notesMasterIdLst>
  <p:sldIdLst>
    <p:sldId id="256" r:id="rId3"/>
    <p:sldId id="272" r:id="rId4"/>
    <p:sldId id="317" r:id="rId5"/>
    <p:sldId id="270" r:id="rId6"/>
    <p:sldId id="314" r:id="rId7"/>
    <p:sldId id="315" r:id="rId8"/>
    <p:sldId id="309" r:id="rId9"/>
    <p:sldId id="316" r:id="rId10"/>
    <p:sldId id="310" r:id="rId11"/>
    <p:sldId id="311" r:id="rId12"/>
    <p:sldId id="318" r:id="rId13"/>
    <p:sldId id="319" r:id="rId14"/>
    <p:sldId id="320" r:id="rId15"/>
    <p:sldId id="313" r:id="rId16"/>
    <p:sldId id="301" r:id="rId17"/>
    <p:sldId id="312" r:id="rId18"/>
    <p:sldId id="305" r:id="rId19"/>
    <p:sldId id="264" r:id="rId2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D619A"/>
    <a:srgbClr val="F47824"/>
    <a:srgbClr val="8CB6E2"/>
    <a:srgbClr val="183EFF"/>
    <a:srgbClr val="FFCF00"/>
    <a:srgbClr val="2D52A0"/>
    <a:srgbClr val="00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779" autoAdjust="0"/>
    <p:restoredTop sz="86395" autoAdjust="0"/>
  </p:normalViewPr>
  <p:slideViewPr>
    <p:cSldViewPr snapToGrid="0" snapToObjects="1">
      <p:cViewPr varScale="1">
        <p:scale>
          <a:sx n="64" d="100"/>
          <a:sy n="64" d="100"/>
        </p:scale>
        <p:origin x="14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160FF-D0F3-4B0C-9E80-EEEB7A3F6700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F5E11-7377-4256-8E6A-8F93983CF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13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F5E11-7377-4256-8E6A-8F93983CF99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1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acbb0fad2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dacbb0fad2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75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acbb0fad2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dacbb0fad2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505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acbb0fad2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dacbb0fad2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81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acbb0fad2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dacbb0fad2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933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7685A9-62D7-6745-9EA3-3DD749BEB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40B9DF2-86B2-584D-BA70-1D0D17EB1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DFB4489-C7E7-C349-91CF-BDB37C9C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DF01BE1-E0F6-0940-B8BA-2862F91C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9D95CDE-4573-EA45-B001-268FC0A0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23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A8FFCE-9BD8-534C-B10E-601C1920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78EDFCD-668E-C944-BD51-CC6FF0C1E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EDF62F8-57BA-F948-A1EF-D8EB1038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324B271-18D5-9A46-A597-A38EDE4C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C74CA77-9FDF-1D4E-9529-FFB6487D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38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A98A219-24F0-A840-A687-8459609BB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69D30A9-C4A3-1040-B0D9-1FCA559A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7D4BE16-56FC-4A48-9587-6C3564E7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3AFD07E-84CA-2044-9D5F-677B20B6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FF67070-F1AE-A348-94DE-A32B67F6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9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78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A1CB49-59DB-4344-B56E-7F054586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BCC2CE-0E86-BC49-A3C2-D5470A674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82FC49A-D0C1-8947-A95F-B7E75847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6C098CC-DD98-734F-ABFB-C6951740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3670482-C227-AB4F-A887-AFDCFEEC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55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A1CB49-59DB-4344-B56E-7F054586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BCC2CE-0E86-BC49-A3C2-D5470A674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82FC49A-D0C1-8947-A95F-B7E75847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6C098CC-DD98-734F-ABFB-C6951740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3670482-C227-AB4F-A887-AFDCFEEC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28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965BA2-F2B2-CD4E-9943-8F069A63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45F2BDC-60FB-644E-89BB-521292797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A97A16A-4F85-AF46-BC45-514A6A21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B89D2DF-B56D-394C-B0C8-4491A474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0CC4B19-6B82-BB4D-A790-A94FEE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44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407C04-B58E-8543-AB7C-7DE9584A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05928B1-2ACF-204E-AB90-C0D742E7A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8A8F51CA-840E-054A-AA25-83F631CDB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B04956F-9A49-6E45-ABDC-46E795E7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6481B7C-1D51-F946-966C-6E5743C6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17B3E1F-7873-4F47-A74A-BB530E67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33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811424-FD94-0E45-9205-397182720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43404D9-5299-D94B-8349-30703C23A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B4D6FC-6662-4340-B4C1-A3DCA831B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5CD27207-3B26-CD43-A908-C15011442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82622F6-6236-A147-9664-44ADD1DCF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EB81369-C05C-AD48-9AEA-8CD29485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1F5F199-90C0-444A-8B74-715BD4ADA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C2C1285E-8657-3B45-975D-A3CDBA43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54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1FC75C-FF7E-774F-AD58-E670DA63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E61A544-C98F-0748-B6B6-D72E3B7D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8247010-404F-D442-9882-580B2D22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C921B60-4D36-D144-BC21-EEFE8EBE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6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DD19480-43B5-684B-B860-22BF0A1D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A4050BE-CB10-0A4A-898C-74C39FE2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8F1B75F-D817-5148-B526-ED9311D5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13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B251D0-57D3-1C40-84CE-AB55C19A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45DE306-E34E-DC4C-AC5D-B6AF0238D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25A1EC9D-5F03-8348-952A-E75A26E5D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0BA6787-2D0D-204A-B9ED-B9A9F194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7539C06-A975-0643-9062-C63943A9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4DEFB87-0C2A-F64A-B9A7-0861C616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51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FD44AE-860A-5A4D-A0CB-D3F9FAFD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107213CC-62E9-6846-81E9-61220F688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B925FDD-D015-C24C-9F88-F3A432B0C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D731DDB-BEB7-2445-BE62-2E514588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33E0-4DAB-D040-918E-F08B6E0BD6E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EB9ECC6-6D84-7F4B-87D9-243B7F332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C9DE1D0-A3CB-AF4B-BBF5-88BA4297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43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006FB2A-95B7-274D-BE93-F8FC70E9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60D7F25-FFBB-C141-B9C8-6B53DB47F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97E8773-7FD7-4F47-A879-BD967877A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733E0-4DAB-D040-918E-F08B6E0BD6E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FAAF227-3F41-C343-8F78-B7D174B20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10068F1-5D3F-634D-B0E6-0A448BF03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9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006FB2A-95B7-274D-BE93-F8FC70E91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60D7F25-FFBB-C141-B9C8-6B53DB47F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97E8773-7FD7-4F47-A879-BD967877A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733E0-4DAB-D040-918E-F08B6E0BD6E5}" type="datetimeFigureOut">
              <a:rPr lang="pt-BR" smtClean="0"/>
              <a:t>18/04/2023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FAAF227-3F41-C343-8F78-B7D174B20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10068F1-5D3F-634D-B0E6-0A448BF03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65B2-3CDB-104D-8035-5093A65B4C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99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ccla.camara.leg.br/acoes/arquivos/resultados-enccla-2021/e2021a3-r2-estudo-sobre-a-estruturacao-de-mecanismos-de-rastreabilidade" TargetMode="External"/><Relationship Id="rId3" Type="http://schemas.openxmlformats.org/officeDocument/2006/relationships/image" Target="../media/image40.svg"/><Relationship Id="rId7" Type="http://schemas.openxmlformats.org/officeDocument/2006/relationships/hyperlink" Target="http://enccla.camara.leg.br/acoes/arquivos/resultados-enccla-2021/e2021a3-r1-panorama-panorama-de-aspectos-da-mineraca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://enccla.camara.leg.br/acoes/arquivos/resultados-enccla-2021/e2021a3-r6-proposicao-de-aperfeicoamento-dos-mecanismos-de-comunicacao" TargetMode="External"/><Relationship Id="rId5" Type="http://schemas.openxmlformats.org/officeDocument/2006/relationships/image" Target="../media/image1.png"/><Relationship Id="rId10" Type="http://schemas.openxmlformats.org/officeDocument/2006/relationships/hyperlink" Target="http://enccla.camara.leg.br/acoes/arquivos/resultados-enccla-2021/e2021a3-r5-proposicao-de-melhorias-e-sistematizacao-dos-mecanismos-de-rastreabilidade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enccla.camara.leg.br/acoes/arquivos/resultados-enccla-2021/e2021a3-r4-proposicao-de-aprimoramento-normativo-de-regulacao-fiscalizacao-e-control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0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planalto.gov.br/ccivil_03/Decreto-Lei/Del0227.htm#art20i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lanalto.gov.br/ccivil_03/LEIS/L7990.htm" TargetMode="External"/><Relationship Id="rId5" Type="http://schemas.openxmlformats.org/officeDocument/2006/relationships/hyperlink" Target="http://www.planalto.gov.br/ccivil_03/LEIS/2003/L10.743.htm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hyperlink" Target="https://www.gov.br/mme/pt-br/assuntos/secretarias/geologia-mineracao-e-transformacao-mineral/publicacoes-1/gt-garimpo-finalizacao-dos-trabalhos/relatorio-gt-garimpo.pdf/@@download/file/Relat%C3%B3rio%20GT%20Garimpo.pdf),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hyperlink" Target="http://enccla.camara.leg.br/acoes/acoes-de-202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6209FB0-A258-5E4C-90E3-6F86A57A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29000" y="2584174"/>
            <a:ext cx="8763000" cy="3097487"/>
          </a:xfrm>
        </p:spPr>
        <p:txBody>
          <a:bodyPr>
            <a:normAutofit fontScale="90000"/>
          </a:bodyPr>
          <a:lstStyle/>
          <a:p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> </a:t>
            </a: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6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20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20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20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20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43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43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r>
              <a:rPr lang="pt-BR" sz="4800" baseline="0" dirty="0" smtClean="0">
                <a:latin typeface="Berlin Sans FB Demi" panose="020E0802020502020306" pitchFamily="34" charset="0"/>
              </a:rPr>
              <a:t/>
            </a:r>
            <a:br>
              <a:rPr lang="pt-BR" sz="4800" baseline="0" dirty="0" smtClean="0">
                <a:latin typeface="Berlin Sans FB Demi" panose="020E0802020502020306" pitchFamily="34" charset="0"/>
              </a:rPr>
            </a:br>
            <a:r>
              <a:rPr lang="pt-BR" sz="4800" dirty="0">
                <a:latin typeface="Berlin Sans FB Demi" panose="020E0802020502020306" pitchFamily="34" charset="0"/>
              </a:rPr>
              <a:t/>
            </a:r>
            <a:br>
              <a:rPr lang="pt-BR" sz="4800" dirty="0">
                <a:latin typeface="Berlin Sans FB Demi" panose="020E0802020502020306" pitchFamily="34" charset="0"/>
              </a:rPr>
            </a:br>
            <a:r>
              <a:rPr lang="pt-BR" sz="4800" dirty="0" smtClean="0">
                <a:latin typeface="Berlin Sans FB Demi" panose="020E0802020502020306" pitchFamily="34" charset="0"/>
              </a:rPr>
              <a:t/>
            </a:r>
            <a:br>
              <a:rPr lang="pt-BR" sz="4800" dirty="0" smtClean="0">
                <a:latin typeface="Berlin Sans FB Demi" panose="020E0802020502020306" pitchFamily="34" charset="0"/>
              </a:rPr>
            </a:br>
            <a:r>
              <a:rPr lang="pt-BR" sz="4800" dirty="0">
                <a:latin typeface="Berlin Sans FB Demi" panose="020E0802020502020306" pitchFamily="34" charset="0"/>
              </a:rPr>
              <a:t/>
            </a:r>
            <a:br>
              <a:rPr lang="pt-BR" sz="4800" dirty="0">
                <a:latin typeface="Berlin Sans FB Demi" panose="020E0802020502020306" pitchFamily="34" charset="0"/>
              </a:rPr>
            </a:br>
            <a:r>
              <a:rPr lang="pt-BR" sz="4800" dirty="0" smtClean="0">
                <a:latin typeface="Berlin Sans FB Demi" panose="020E0802020502020306" pitchFamily="34" charset="0"/>
              </a:rPr>
              <a:t/>
            </a:r>
            <a:br>
              <a:rPr lang="pt-BR" sz="4800" dirty="0" smtClean="0">
                <a:latin typeface="Berlin Sans FB Demi" panose="020E0802020502020306" pitchFamily="34" charset="0"/>
              </a:rPr>
            </a:br>
            <a:r>
              <a:rPr lang="pt-BR" sz="4800" dirty="0">
                <a:latin typeface="Berlin Sans FB Demi" panose="020E0802020502020306" pitchFamily="34" charset="0"/>
              </a:rPr>
              <a:t/>
            </a:r>
            <a:br>
              <a:rPr lang="pt-BR" sz="4800" dirty="0">
                <a:latin typeface="Berlin Sans FB Demi" panose="020E0802020502020306" pitchFamily="34" charset="0"/>
              </a:rPr>
            </a:br>
            <a:r>
              <a:rPr lang="pt-BR" sz="43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Abril de 2023</a:t>
            </a:r>
            <a:endParaRPr lang="pt-BR" sz="4300" kern="1200" baseline="0" dirty="0">
              <a:solidFill>
                <a:srgbClr val="2D52A0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08513" y="3936808"/>
            <a:ext cx="8683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400" dirty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Comissão Temporária Externa para acompanhar a situação dos </a:t>
            </a:r>
            <a:r>
              <a:rPr lang="pt-BR" sz="1400" dirty="0" err="1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Yanomâmis</a:t>
            </a:r>
            <a:r>
              <a:rPr lang="pt-BR" sz="140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 </a:t>
            </a:r>
            <a:r>
              <a:rPr lang="pt-BR" sz="1400" dirty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e </a:t>
            </a:r>
          </a:p>
          <a:p>
            <a:pPr algn="ctr"/>
            <a:r>
              <a:rPr lang="pt-BR" sz="1400" dirty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a saída dos Garimpeiros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08513" y="208722"/>
            <a:ext cx="8683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2D52A0"/>
                </a:solidFill>
                <a:latin typeface="Berlin Sans FB Demi" panose="020E0802020502020306" pitchFamily="34" charset="0"/>
              </a:rPr>
              <a:t>Audiência </a:t>
            </a:r>
            <a:r>
              <a:rPr lang="pt-BR" sz="24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Pública: "</a:t>
            </a:r>
            <a:r>
              <a:rPr lang="pt-BR" sz="2400" dirty="0">
                <a:solidFill>
                  <a:srgbClr val="2D52A0"/>
                </a:solidFill>
                <a:latin typeface="Berlin Sans FB Demi" panose="020E0802020502020306" pitchFamily="34" charset="0"/>
              </a:rPr>
              <a:t>as providências que estão sendo adotadas para rastreabilidade da lavra e comercialização do ouro com vistas à resolução do conflito existente em terras indígenas”</a:t>
            </a:r>
            <a:r>
              <a:rPr lang="pt-BR" sz="1400" dirty="0">
                <a:solidFill>
                  <a:srgbClr val="2D52A0"/>
                </a:solidFill>
                <a:latin typeface="Berlin Sans FB Demi" panose="020E0802020502020306" pitchFamily="34" charset="0"/>
              </a:rPr>
              <a:t/>
            </a:r>
            <a:br>
              <a:rPr lang="pt-BR" sz="1400" dirty="0">
                <a:solidFill>
                  <a:srgbClr val="2D52A0"/>
                </a:solidFill>
                <a:latin typeface="Berlin Sans FB Demi" panose="020E0802020502020306" pitchFamily="34" charset="0"/>
              </a:rPr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971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4718" y="52662"/>
            <a:ext cx="12107281" cy="1325563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AÇÃO 03/2021-ENCCLA - ESTUDOS</a:t>
            </a:r>
            <a:endParaRPr lang="pt-BR" sz="32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t-BR" sz="2000" u="sng" dirty="0">
                <a:hlinkClick r:id="rId7"/>
              </a:rPr>
              <a:t>1. Elaboração de um panorama do segmento de mineração do ouro</a:t>
            </a:r>
            <a:r>
              <a:rPr lang="pt-BR" sz="2000" u="sng" dirty="0" smtClean="0">
                <a:hlinkClick r:id="rId7"/>
              </a:rPr>
              <a:t>.</a:t>
            </a:r>
            <a:endParaRPr lang="pt-BR" sz="3200" dirty="0"/>
          </a:p>
          <a:p>
            <a:pPr>
              <a:lnSpc>
                <a:spcPct val="120000"/>
              </a:lnSpc>
            </a:pPr>
            <a:r>
              <a:rPr lang="pt-BR" sz="2000" u="sng" dirty="0">
                <a:hlinkClick r:id="rId8"/>
              </a:rPr>
              <a:t>2. Estudo sobre a estruturação de mecanismos de rastreabilidade na cadeia produtiva do ouro</a:t>
            </a:r>
            <a:r>
              <a:rPr lang="pt-BR" sz="2000" u="sng" dirty="0" smtClean="0">
                <a:hlinkClick r:id="rId8"/>
              </a:rPr>
              <a:t>.</a:t>
            </a:r>
            <a:endParaRPr lang="pt-BR" sz="3200" dirty="0"/>
          </a:p>
          <a:p>
            <a:pPr>
              <a:lnSpc>
                <a:spcPct val="120000"/>
              </a:lnSpc>
            </a:pPr>
            <a:r>
              <a:rPr lang="pt-BR" sz="2000" dirty="0"/>
              <a:t>3. Principais tipologias de lavagem de dinheiro por meio da cadeia produtiva do ouro</a:t>
            </a:r>
            <a:r>
              <a:rPr lang="pt-BR" sz="2000" dirty="0" smtClean="0"/>
              <a:t>.</a:t>
            </a:r>
            <a:endParaRPr lang="pt-BR" sz="3200" dirty="0"/>
          </a:p>
          <a:p>
            <a:pPr>
              <a:lnSpc>
                <a:spcPct val="120000"/>
              </a:lnSpc>
            </a:pPr>
            <a:r>
              <a:rPr lang="pt-BR" sz="2000" u="sng" dirty="0">
                <a:hlinkClick r:id="rId9"/>
              </a:rPr>
              <a:t>4. Proposição de aprimoramento normativo, de regulação, fiscalização e controle</a:t>
            </a:r>
            <a:r>
              <a:rPr lang="pt-BR" sz="2000" u="sng" dirty="0" smtClean="0">
                <a:hlinkClick r:id="rId9"/>
              </a:rPr>
              <a:t>.</a:t>
            </a:r>
            <a:endParaRPr lang="pt-BR" sz="3200" dirty="0"/>
          </a:p>
          <a:p>
            <a:pPr>
              <a:lnSpc>
                <a:spcPct val="120000"/>
              </a:lnSpc>
            </a:pPr>
            <a:r>
              <a:rPr lang="pt-BR" sz="2000" u="sng" dirty="0">
                <a:hlinkClick r:id="rId10"/>
              </a:rPr>
              <a:t>5. Proposição de melhorias e sistematização dos mecanismos de rastreabilidade na cadeia produtiva do ouro</a:t>
            </a:r>
            <a:r>
              <a:rPr lang="pt-BR" sz="2000" u="sng" dirty="0" smtClean="0">
                <a:hlinkClick r:id="rId10"/>
              </a:rPr>
              <a:t>.</a:t>
            </a:r>
            <a:endParaRPr lang="pt-BR" sz="3200" dirty="0"/>
          </a:p>
          <a:p>
            <a:pPr>
              <a:lnSpc>
                <a:spcPct val="120000"/>
              </a:lnSpc>
            </a:pPr>
            <a:r>
              <a:rPr lang="pt-BR" sz="2000" u="sng" dirty="0">
                <a:hlinkClick r:id="rId11"/>
              </a:rPr>
              <a:t>6. Proposição de aperfeiçoamento dos mecanismos de comunicação e compartilhamento de informações entre os órgãos competentes</a:t>
            </a:r>
            <a:r>
              <a:rPr lang="pt-BR" sz="2000" u="sng" dirty="0" smtClean="0">
                <a:hlinkClick r:id="rId11"/>
              </a:rPr>
              <a:t>.</a:t>
            </a:r>
            <a:endParaRPr lang="pt-BR" sz="3200" dirty="0"/>
          </a:p>
          <a:p>
            <a:pPr>
              <a:lnSpc>
                <a:spcPct val="120000"/>
              </a:lnSpc>
            </a:pPr>
            <a:r>
              <a:rPr lang="pt-BR" sz="2000" dirty="0"/>
              <a:t>7. Engajamento institucional da Agência Nacional de Mineração (ANM).</a:t>
            </a:r>
            <a:endParaRPr lang="pt-BR" sz="3200" dirty="0"/>
          </a:p>
          <a:p>
            <a:pPr lvl="2">
              <a:lnSpc>
                <a:spcPct val="120000"/>
              </a:lnSpc>
            </a:pPr>
            <a:endParaRPr lang="pt-BR" sz="900" dirty="0"/>
          </a:p>
        </p:txBody>
      </p:sp>
      <p:sp>
        <p:nvSpPr>
          <p:cNvPr id="5" name="Retângulo 4"/>
          <p:cNvSpPr/>
          <p:nvPr/>
        </p:nvSpPr>
        <p:spPr>
          <a:xfrm>
            <a:off x="838200" y="3801979"/>
            <a:ext cx="9910011" cy="850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6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4718" y="52662"/>
            <a:ext cx="12107281" cy="1325563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AÇÃO 03/2021-ENCCLA – R5</a:t>
            </a:r>
            <a:endParaRPr lang="pt-BR" sz="32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6876" y="1023680"/>
            <a:ext cx="5904738" cy="52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4718" y="52662"/>
            <a:ext cx="12107281" cy="1325563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AÇÃO 03/2021-ENCCLA – R5</a:t>
            </a:r>
            <a:endParaRPr lang="pt-BR" sz="32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1638" y="1198546"/>
            <a:ext cx="5715000" cy="25479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1638" y="3659116"/>
            <a:ext cx="57626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2" name="Google Shape;190;g1dacbb0fad2_1_87">
            <a:extLst>
              <a:ext uri="{FF2B5EF4-FFF2-40B4-BE49-F238E27FC236}">
                <a16:creationId xmlns:a16="http://schemas.microsoft.com/office/drawing/2014/main" xmlns="" id="{BF8C9AB5-5799-50CC-1D40-27546303E498}"/>
              </a:ext>
            </a:extLst>
          </p:cNvPr>
          <p:cNvSpPr txBox="1"/>
          <p:nvPr/>
        </p:nvSpPr>
        <p:spPr>
          <a:xfrm>
            <a:off x="260545" y="1304707"/>
            <a:ext cx="11668432" cy="5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Resolução ANM Nº 103, de 20 de abril de 2022 (“1º adquirente”)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 smtClean="0"/>
              <a:t>Regulamenta </a:t>
            </a:r>
            <a:r>
              <a:rPr lang="pt-BR" sz="1200" dirty="0"/>
              <a:t>o Cadastro Nacional do Primeiro Adquirente de bem mineral proveniente do Regime de Permissão de Lavra Garimpeira (PLG). Este será realizado unicamente por meio eletrônico.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sz="1200" dirty="0"/>
              <a:t>A Resolução determina que a aquisição de bem mineral proveniente de PLG sem a efetivação desse cadastro implicará na aplicação de multa para o adquirente.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sz="1200" dirty="0"/>
              <a:t>Já o titular de Permissão de Lavra Garimpeira fica obrigado a comercializar o bem mineral apenas para possuidores do Cadastro Nacional do Primeiro Adquirente . O descumprimento pode levar à sanções, multas e até perda do título minerário.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sz="1200" dirty="0"/>
              <a:t>Esta Resolução entra em vigor em 180 dias da data de sua publicação, dia 24 de outubro de </a:t>
            </a:r>
            <a:r>
              <a:rPr lang="pt-BR" sz="1200" dirty="0" smtClean="0"/>
              <a:t>2022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Instrução Normativa (</a:t>
            </a:r>
            <a:r>
              <a:rPr lang="pt-BR" b="1" dirty="0"/>
              <a:t>IN) RFB Nº 2.138, de 29 de março de </a:t>
            </a:r>
            <a:r>
              <a:rPr lang="pt-BR" b="1" dirty="0" smtClean="0"/>
              <a:t>2023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b="1" dirty="0" smtClean="0"/>
              <a:t> </a:t>
            </a:r>
            <a:r>
              <a:rPr lang="pt-BR" sz="1200" dirty="0"/>
              <a:t>“dispõe sobre a Nota Fiscal Eletrônica do Ouro Ativo Financeiro (NF-e Ouro Ativo Financeiro) destinada ao registro de operações com ouro, ativo financeiro ou instrumento cambial” e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1200" b="1" dirty="0" smtClean="0"/>
              <a:t>estabelece </a:t>
            </a:r>
            <a:r>
              <a:rPr lang="pt-BR" sz="1200" b="1" dirty="0"/>
              <a:t>que esta NF-e será obrigatória a partir de 3 de julho de 2023 </a:t>
            </a:r>
            <a:r>
              <a:rPr lang="pt-BR" sz="1200" dirty="0"/>
              <a:t>(Parágrafo único do Art. 1º) e ainda que, será um documento apenas digital, emitido e armazenado eletronicamente (Art. 2º), sendo obrigadas à emissão da NF-e Ouro Ativo Financeiro as instituições integrantes do Sistema Financeiro Nacional, autorizadas pelo Banco Central do Brasil (BCB) a operar com ouro, ativo financeiro ou instrumento cambial, nas seguintes operações (Art. 3º):</a:t>
            </a:r>
          </a:p>
          <a:p>
            <a:pPr lvl="2"/>
            <a:r>
              <a:rPr lang="pt-BR" sz="1200" dirty="0"/>
              <a:t>I - primeira aquisição de ouro, em bruto, exclusivamente por instituição autorizada pelo BCB;</a:t>
            </a:r>
          </a:p>
          <a:p>
            <a:pPr lvl="2"/>
            <a:r>
              <a:rPr lang="pt-BR" sz="1200" dirty="0"/>
              <a:t>II - importação, exclusivamente por instituição autorizada pelo BCB;</a:t>
            </a:r>
          </a:p>
          <a:p>
            <a:pPr lvl="2"/>
            <a:r>
              <a:rPr lang="pt-BR" sz="1200" dirty="0"/>
              <a:t>III - exportação, exclusivamente pelo BCB ou por instituição por ele autorizada;</a:t>
            </a:r>
          </a:p>
          <a:p>
            <a:pPr lvl="2"/>
            <a:r>
              <a:rPr lang="pt-BR" sz="1200" dirty="0"/>
              <a:t>IV - operações internas com participação de instituição financeira autorizada pelo BCB, </a:t>
            </a:r>
          </a:p>
          <a:p>
            <a:pPr lvl="2"/>
            <a:r>
              <a:rPr lang="pt-BR" sz="1200" dirty="0"/>
              <a:t>V - </a:t>
            </a:r>
            <a:r>
              <a:rPr lang="pt-BR" sz="1200" dirty="0" smtClean="0"/>
              <a:t>remessa: a</a:t>
            </a:r>
            <a:r>
              <a:rPr lang="pt-BR" sz="1200" dirty="0"/>
              <a:t>) por empresa de mineração, de ouro a ser alienado a instituição </a:t>
            </a:r>
            <a:r>
              <a:rPr lang="pt-BR" sz="1200" dirty="0" smtClean="0"/>
              <a:t>financeira; b</a:t>
            </a:r>
            <a:r>
              <a:rPr lang="pt-BR" sz="1200" dirty="0"/>
              <a:t>) para tratamento, refino ou </a:t>
            </a:r>
            <a:r>
              <a:rPr lang="pt-BR" sz="1200" dirty="0" smtClean="0"/>
              <a:t>fracionamento; c</a:t>
            </a:r>
            <a:r>
              <a:rPr lang="pt-BR" sz="1200" dirty="0"/>
              <a:t>) entre estabelecimentos da mesma instituição </a:t>
            </a:r>
            <a:r>
              <a:rPr lang="pt-BR" sz="1200" dirty="0" smtClean="0"/>
              <a:t>financeira; d</a:t>
            </a:r>
            <a:r>
              <a:rPr lang="pt-BR" sz="1200" dirty="0"/>
              <a:t>) para </a:t>
            </a:r>
            <a:r>
              <a:rPr lang="pt-BR" sz="1200" dirty="0" smtClean="0"/>
              <a:t>custódia; e</a:t>
            </a:r>
            <a:r>
              <a:rPr lang="pt-BR" sz="1200" dirty="0"/>
              <a:t>) para transferência de uma custódia para </a:t>
            </a:r>
            <a:r>
              <a:rPr lang="pt-BR" sz="1200" dirty="0" smtClean="0"/>
              <a:t>outra; f</a:t>
            </a:r>
            <a:r>
              <a:rPr lang="pt-BR" sz="1200" dirty="0"/>
              <a:t>) para análise; </a:t>
            </a:r>
            <a:r>
              <a:rPr lang="pt-BR" sz="1200" dirty="0" smtClean="0"/>
              <a:t>e g</a:t>
            </a:r>
            <a:r>
              <a:rPr lang="pt-BR" sz="1200" dirty="0"/>
              <a:t>) para transferência para o domicílio do proprietário ou de seu representante legal, com retirada da custódia.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Resolução </a:t>
            </a:r>
            <a:r>
              <a:rPr lang="pt-BR" b="1" dirty="0"/>
              <a:t>ANM Nº 129, </a:t>
            </a:r>
            <a:r>
              <a:rPr lang="pt-BR" b="1" dirty="0" smtClean="0"/>
              <a:t>de 23 de fevereiro de 2023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/>
              <a:t>Dispõe sobre cumprimento dos deveres de prevenção à lavagem de dinheiro e ao financiamento do terrorismo e da proliferação de armas de destruição em massa – PLD/FTP, legalmente atribuídos na forma dos </a:t>
            </a:r>
            <a:r>
              <a:rPr lang="pt-BR" sz="1200" dirty="0" err="1"/>
              <a:t>arts</a:t>
            </a:r>
            <a:r>
              <a:rPr lang="pt-BR" sz="1200" dirty="0"/>
              <a:t>. 10 e 11 da Lei nº 9.613, de 3 de março de 1998</a:t>
            </a:r>
            <a:r>
              <a:rPr lang="pt-BR" sz="12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/>
              <a:t>O intuito da norma é trazer novos instrumentos que possibilitam à ANM e demais órgãos de fiscalização exercer o efetivo controle no combate à lavagem de pedras e metais preciosos – em especial o ouro – visando à prevenção de ações ilícitas nesse segmento.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7661" y="31416"/>
            <a:ext cx="11952044" cy="965514"/>
          </a:xfrm>
        </p:spPr>
        <p:txBody>
          <a:bodyPr>
            <a:noAutofit/>
          </a:bodyPr>
          <a:lstStyle/>
          <a:p>
            <a:pPr algn="l"/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AÇÕES JÁ IMPLEMENTADAS - RASTREABILIDADE </a:t>
            </a:r>
            <a:endParaRPr lang="pt-BR" sz="3200" kern="1200" baseline="0" dirty="0">
              <a:solidFill>
                <a:srgbClr val="2D52A0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63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2" name="Google Shape;190;g1dacbb0fad2_1_87">
            <a:extLst>
              <a:ext uri="{FF2B5EF4-FFF2-40B4-BE49-F238E27FC236}">
                <a16:creationId xmlns:a16="http://schemas.microsoft.com/office/drawing/2014/main" xmlns="" id="{BF8C9AB5-5799-50CC-1D40-27546303E498}"/>
              </a:ext>
            </a:extLst>
          </p:cNvPr>
          <p:cNvSpPr txBox="1"/>
          <p:nvPr/>
        </p:nvSpPr>
        <p:spPr>
          <a:xfrm>
            <a:off x="260545" y="1304707"/>
            <a:ext cx="11668432" cy="435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Parceria Polícia Federal e CPRM</a:t>
            </a:r>
            <a:endParaRPr lang="pt-B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Montagem de um banco de Dados de Amostras para </a:t>
            </a:r>
            <a:r>
              <a:rPr lang="pt-BR" sz="2000" dirty="0" smtClean="0"/>
              <a:t>em </a:t>
            </a:r>
            <a:r>
              <a:rPr lang="pt-BR" sz="2000" dirty="0" smtClean="0"/>
              <a:t>conjunto com a Polícia Federal </a:t>
            </a:r>
            <a:r>
              <a:rPr lang="pt-BR" sz="2000" dirty="0" smtClean="0"/>
              <a:t>estabelecer estudos para identificação </a:t>
            </a:r>
            <a:r>
              <a:rPr lang="pt-BR" sz="2000" dirty="0" smtClean="0"/>
              <a:t>da </a:t>
            </a:r>
            <a:r>
              <a:rPr lang="pt-BR" sz="2000" dirty="0" smtClean="0"/>
              <a:t>origem do ouro.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7661" y="31416"/>
            <a:ext cx="11952044" cy="965514"/>
          </a:xfrm>
        </p:spPr>
        <p:txBody>
          <a:bodyPr>
            <a:noAutofit/>
          </a:bodyPr>
          <a:lstStyle/>
          <a:p>
            <a:pPr algn="l"/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AÇÕES JÁ IMPLEMENTADAS - RASTREABILIDADE </a:t>
            </a:r>
            <a:endParaRPr lang="pt-BR" sz="3200" kern="1200" baseline="0" dirty="0">
              <a:solidFill>
                <a:srgbClr val="2D52A0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86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2" name="Google Shape;190;g1dacbb0fad2_1_87">
            <a:extLst>
              <a:ext uri="{FF2B5EF4-FFF2-40B4-BE49-F238E27FC236}">
                <a16:creationId xmlns:a16="http://schemas.microsoft.com/office/drawing/2014/main" xmlns="" id="{BF8C9AB5-5799-50CC-1D40-27546303E498}"/>
              </a:ext>
            </a:extLst>
          </p:cNvPr>
          <p:cNvSpPr txBox="1"/>
          <p:nvPr/>
        </p:nvSpPr>
        <p:spPr>
          <a:xfrm>
            <a:off x="260545" y="1304707"/>
            <a:ext cx="11668432" cy="5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2"/>
            <a:endParaRPr lang="pt-BR" sz="1200" dirty="0"/>
          </a:p>
          <a:p>
            <a:pPr marL="0" lvl="1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200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7661" y="31416"/>
            <a:ext cx="9144000" cy="965514"/>
          </a:xfrm>
        </p:spPr>
        <p:txBody>
          <a:bodyPr>
            <a:normAutofit/>
          </a:bodyPr>
          <a:lstStyle/>
          <a:p>
            <a:pPr algn="l"/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AÇÕES JÁ IMPLEMENTADAS - YANOMAMI </a:t>
            </a:r>
            <a:endParaRPr lang="pt-BR" sz="3200" kern="1200" baseline="0" dirty="0">
              <a:solidFill>
                <a:srgbClr val="2D52A0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8" y="1240403"/>
            <a:ext cx="11141765" cy="441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5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grupar 24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27661" y="31416"/>
            <a:ext cx="11801316" cy="965514"/>
          </a:xfrm>
        </p:spPr>
        <p:txBody>
          <a:bodyPr>
            <a:normAutofit fontScale="90000"/>
          </a:bodyPr>
          <a:lstStyle/>
          <a:p>
            <a:pPr algn="l"/>
            <a:r>
              <a:rPr lang="pt-BR" sz="35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COMPETÊNCIAS DA ANM DIRETAMENTE LIGADA A GARIMPO</a:t>
            </a:r>
            <a:endParaRPr lang="pt-BR" sz="3500" kern="1200" baseline="0" dirty="0">
              <a:solidFill>
                <a:srgbClr val="2D52A0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9649" y="1108180"/>
            <a:ext cx="11679328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5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Art. 2º Lei 13.575/2017 (das 39 atribuições)</a:t>
            </a: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II - estabelecer normas e padrões para o aproveitamento dos recursos minerais, observadas as políticas de planejamento setorial definidas pelo Ministério de Minas e Energia e as melhores práticas da indústria de mineração;</a:t>
            </a:r>
            <a:endParaRPr kumimoji="0" lang="pt-BR" alt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V - gerir os direitos e os títulos minerários para fins de aproveitamento de recursos minerais;</a:t>
            </a:r>
            <a:endParaRPr kumimoji="0" lang="pt-BR" alt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VI - estabelecer os requisitos técnicos, jurídicos, financeiros e econômicos a serem atendidos pelos interessados na obtenção de títulos minerários;</a:t>
            </a:r>
            <a:endParaRPr kumimoji="0" lang="pt-BR" alt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/>
            <a:r>
              <a:rPr lang="pt-BR" altLang="pt-BR" sz="1500" dirty="0" smtClean="0">
                <a:solidFill>
                  <a:srgbClr val="000000"/>
                </a:solidFill>
                <a:cs typeface="Arial" panose="020B0604020202020204" pitchFamily="34" charset="0"/>
              </a:rPr>
              <a:t>X </a:t>
            </a:r>
            <a:r>
              <a:rPr lang="pt-BR" altLang="pt-BR" sz="1500" dirty="0">
                <a:solidFill>
                  <a:srgbClr val="000000"/>
                </a:solidFill>
                <a:cs typeface="Arial" panose="020B0604020202020204" pitchFamily="34" charset="0"/>
              </a:rPr>
              <a:t>- emitir o Certificado do Processo de Kimberley, de que trata a </a:t>
            </a:r>
            <a:r>
              <a:rPr lang="pt-BR" altLang="pt-BR" sz="1500" dirty="0">
                <a:solidFill>
                  <a:srgbClr val="000000"/>
                </a:solidFill>
                <a:cs typeface="Arial" panose="020B0604020202020204" pitchFamily="34" charset="0"/>
                <a:hlinkClick r:id="rId5"/>
              </a:rPr>
              <a:t>Lei nº 10.743, de 9 de outubro de 2003 </a:t>
            </a:r>
            <a:r>
              <a:rPr lang="pt-BR" altLang="pt-BR" sz="1500" dirty="0">
                <a:solidFill>
                  <a:srgbClr val="000000"/>
                </a:solidFill>
                <a:cs typeface="Arial" panose="020B0604020202020204" pitchFamily="34" charset="0"/>
              </a:rPr>
              <a:t>, ressalvada a competência prevista no § 2º do art. 6º da referida Lei;</a:t>
            </a:r>
            <a:endParaRPr lang="pt-BR" altLang="pt-BR" sz="1500" dirty="0"/>
          </a:p>
          <a:p>
            <a:pPr lvl="0" algn="just"/>
            <a:r>
              <a:rPr lang="pt-BR" altLang="pt-BR" sz="1500" dirty="0">
                <a:solidFill>
                  <a:srgbClr val="000000"/>
                </a:solidFill>
                <a:cs typeface="Arial" panose="020B0604020202020204" pitchFamily="34" charset="0"/>
              </a:rPr>
              <a:t>XI - fiscalizar a atividade de mineração, podendo realizar vistorias, notificar, autuar infratores, adotar medidas acautelatórias como de interdição e paralisação, impor as sanções cabíveis, firmar termo de ajustamento de conduta, constituir e cobrar os créditos delas decorrentes, bem como comunicar aos órgãos competentes a eventual ocorrência de infração, quando for o caso;</a:t>
            </a:r>
            <a:endParaRPr lang="pt-BR" altLang="pt-BR" sz="1500" dirty="0"/>
          </a:p>
          <a:p>
            <a:pPr lvl="0" algn="just"/>
            <a:r>
              <a:rPr lang="pt-BR" altLang="pt-BR" sz="1500" b="1" dirty="0">
                <a:solidFill>
                  <a:srgbClr val="000000"/>
                </a:solidFill>
                <a:cs typeface="Arial" panose="020B0604020202020204" pitchFamily="34" charset="0"/>
              </a:rPr>
              <a:t>XII - regular</a:t>
            </a:r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fiscalizar, arrecadar, constituir e cobrar os créditos decorrentes:</a:t>
            </a:r>
            <a:endParaRPr kumimoji="0" lang="pt-BR" altLang="pt-BR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indent="241300" algn="just"/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a) da Compensação Financeira pela Exploração de Recursos Minerais (CFEM), de que trata a </a:t>
            </a:r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  <a:hlinkClick r:id="rId6"/>
              </a:rPr>
              <a:t>Lei nº 7.990, de 28 de dezembro de 1989 </a:t>
            </a:r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;</a:t>
            </a:r>
            <a:endParaRPr kumimoji="0" lang="pt-BR" altLang="pt-BR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indent="241300" algn="just"/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b) da taxa anual, por hectare, a que se refere o </a:t>
            </a:r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  <a:hlinkClick r:id="rId7"/>
              </a:rPr>
              <a:t>inciso II do caput do art. 20 do Decreto-Lei nº 227, de 28 de fevereiro de 1967 </a:t>
            </a:r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(Código de Mineração); e</a:t>
            </a:r>
            <a:endParaRPr kumimoji="0" lang="pt-BR" altLang="pt-BR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indent="241300" algn="just"/>
            <a:r>
              <a:rPr kumimoji="0" lang="pt-BR" altLang="pt-BR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c) das multas aplicadas pela ANM;</a:t>
            </a:r>
            <a:endParaRPr kumimoji="0" lang="pt-BR" altLang="pt-BR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XV - apreender, destruir, doar a instituição pública substâncias minerais e equipamentos encontrados ou provenientes de atividades ilegais ou promover leilão deles, conforme dispuser resolução da ANM, com acompanhamento de força policial sempre que necessário, ficando autorizado o leilão antecipado de substâncias minerais e equipamentos, no caso de risco de depreciação, mantido o valor apurado em depósito até o término do procedimento administrativo de perdimento pertinente;</a:t>
            </a:r>
            <a:endParaRPr kumimoji="0" lang="pt-BR" alt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413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XXIX - normatizar e reprimir as infrações à legislação e aplicar as sanções cabíveis, observado o disposto nesta Lei;</a:t>
            </a:r>
            <a:endParaRPr kumimoji="0" lang="pt-BR" alt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86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254968"/>
          </a:xfrm>
        </p:spPr>
        <p:txBody>
          <a:bodyPr>
            <a:noAutofit/>
          </a:bodyPr>
          <a:lstStyle/>
          <a:p>
            <a:pPr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pt-BR" sz="3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PROPOSTA DE ALTERAÇÃO LEGAL - </a:t>
            </a:r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GOVERNO FEDERAL</a:t>
            </a:r>
            <a:endParaRPr lang="pt-BR" sz="3200" kern="1200" baseline="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11" name="Retângulo 10"/>
          <p:cNvSpPr/>
          <p:nvPr/>
        </p:nvSpPr>
        <p:spPr>
          <a:xfrm>
            <a:off x="1156995" y="1378294"/>
            <a:ext cx="10608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385" algn="just">
              <a:spcBef>
                <a:spcPts val="600"/>
              </a:spcBef>
            </a:pPr>
            <a:endParaRPr lang="pt-BR" sz="700" dirty="0">
              <a:solidFill>
                <a:srgbClr val="002060"/>
              </a:solidFill>
            </a:endParaRPr>
          </a:p>
          <a:p>
            <a:pPr marL="152385" algn="just">
              <a:spcBef>
                <a:spcPts val="600"/>
              </a:spcBef>
            </a:pPr>
            <a:r>
              <a:rPr lang="pt-BR" sz="2000" b="1" dirty="0" smtClean="0">
                <a:solidFill>
                  <a:srgbClr val="002060"/>
                </a:solidFill>
              </a:rPr>
              <a:t>I – Participantes</a:t>
            </a:r>
            <a:r>
              <a:rPr lang="pt-BR" sz="2000" b="1" dirty="0">
                <a:solidFill>
                  <a:srgbClr val="002060"/>
                </a:solidFill>
              </a:rPr>
              <a:t>: </a:t>
            </a:r>
            <a:r>
              <a:rPr lang="pt-BR" sz="2000" b="1" dirty="0" smtClean="0">
                <a:solidFill>
                  <a:srgbClr val="002060"/>
                </a:solidFill>
              </a:rPr>
              <a:t>SAG/CC/PR, MJSP, RFB, BCB, PF, SAJ, MME, ANM, etc.</a:t>
            </a:r>
          </a:p>
          <a:p>
            <a:pPr marL="152385" algn="just">
              <a:spcBef>
                <a:spcPts val="600"/>
              </a:spcBef>
            </a:pPr>
            <a:endParaRPr lang="pt-BR" sz="700" b="1" dirty="0">
              <a:solidFill>
                <a:srgbClr val="002060"/>
              </a:solidFill>
            </a:endParaRPr>
          </a:p>
          <a:p>
            <a:pPr marL="152385" lvl="1" algn="just">
              <a:spcBef>
                <a:spcPts val="600"/>
              </a:spcBef>
            </a:pPr>
            <a:r>
              <a:rPr lang="pt-BR" sz="2000" b="1" dirty="0">
                <a:solidFill>
                  <a:srgbClr val="002060"/>
                </a:solidFill>
              </a:rPr>
              <a:t>II </a:t>
            </a:r>
            <a:r>
              <a:rPr lang="pt-BR" sz="2000" b="1" dirty="0" smtClean="0">
                <a:solidFill>
                  <a:srgbClr val="002060"/>
                </a:solidFill>
              </a:rPr>
              <a:t>– Proposta: </a:t>
            </a:r>
            <a:r>
              <a:rPr lang="pt-BR" sz="2000" b="1" dirty="0">
                <a:solidFill>
                  <a:srgbClr val="002060"/>
                </a:solidFill>
              </a:rPr>
              <a:t>controle de origem, compra, venda e transporte de ouro em todo o território nacional”.</a:t>
            </a:r>
          </a:p>
          <a:p>
            <a:pPr marL="152385" lvl="1" algn="just">
              <a:spcBef>
                <a:spcPts val="600"/>
              </a:spcBef>
            </a:pPr>
            <a:r>
              <a:rPr lang="pt-BR" sz="2000" b="1" dirty="0" smtClean="0">
                <a:solidFill>
                  <a:srgbClr val="002060"/>
                </a:solidFill>
              </a:rPr>
              <a:t>III</a:t>
            </a:r>
            <a:r>
              <a:rPr lang="pt-BR" sz="2000" dirty="0" smtClean="0">
                <a:solidFill>
                  <a:srgbClr val="002060"/>
                </a:solidFill>
              </a:rPr>
              <a:t> – </a:t>
            </a:r>
            <a:r>
              <a:rPr lang="pt-BR" sz="2000" b="1" dirty="0" smtClean="0">
                <a:solidFill>
                  <a:srgbClr val="002060"/>
                </a:solidFill>
              </a:rPr>
              <a:t>Vale lembrar: Ação </a:t>
            </a:r>
            <a:r>
              <a:rPr lang="pt-BR" sz="2000" b="1" dirty="0">
                <a:solidFill>
                  <a:srgbClr val="002060"/>
                </a:solidFill>
              </a:rPr>
              <a:t>Direta de Inconstitucionalidade (ADI) 7.345 Distrito Federal ajuizada pelo Partido Verde contra o art. 39 da Lei 12.844/2013, em especial seu § 4º, que permite a presunção de legalidade do ouro adquirido e a boa-fé da pessoa jurídica adquirente e também a ADI 7.273, ajuizada pelo Partido Socialista Brasileiro – PSB e pelo Partido Rede Sustentabilidade, onde os requerentes “sustentam que a norma impugnada ofende os princípios da moralidade, transparência, legalidade e eficiência (art. 37, CF), o direito ao meio ambiente ecologicamente equilibrado (art. 225, CF), o direito à vida e à saúde (</a:t>
            </a:r>
            <a:r>
              <a:rPr lang="pt-BR" sz="2000" b="1" dirty="0" err="1">
                <a:solidFill>
                  <a:srgbClr val="002060"/>
                </a:solidFill>
              </a:rPr>
              <a:t>arts</a:t>
            </a:r>
            <a:r>
              <a:rPr lang="pt-BR" sz="2000" b="1" dirty="0">
                <a:solidFill>
                  <a:srgbClr val="002060"/>
                </a:solidFill>
              </a:rPr>
              <a:t>. 5º e 6º, CF), os direitos dos povos indígenas (art. 231, CF) e os princípios que orientam a ordem econômica (art. 170, CF</a:t>
            </a:r>
            <a:r>
              <a:rPr lang="pt-BR" sz="2000" b="1" dirty="0" smtClean="0">
                <a:solidFill>
                  <a:srgbClr val="002060"/>
                </a:solidFill>
              </a:rPr>
              <a:t>)”.</a:t>
            </a:r>
          </a:p>
          <a:p>
            <a:pPr marL="152385" lvl="1" algn="just">
              <a:spcBef>
                <a:spcPts val="600"/>
              </a:spcBef>
            </a:pPr>
            <a:endParaRPr lang="pt-BR" sz="2000" b="1" dirty="0" smtClean="0">
              <a:solidFill>
                <a:srgbClr val="002060"/>
              </a:solidFill>
            </a:endParaRPr>
          </a:p>
          <a:p>
            <a:pPr marL="152385" lvl="1" algn="just">
              <a:spcBef>
                <a:spcPts val="600"/>
              </a:spcBef>
            </a:pPr>
            <a:r>
              <a:rPr lang="pt-BR" sz="2000" b="1" dirty="0" smtClean="0">
                <a:solidFill>
                  <a:srgbClr val="002060"/>
                </a:solidFill>
              </a:rPr>
              <a:t>IV - </a:t>
            </a:r>
            <a:r>
              <a:rPr lang="pt-BR" sz="2000" b="1" dirty="0">
                <a:solidFill>
                  <a:srgbClr val="002060"/>
                </a:solidFill>
              </a:rPr>
              <a:t>O STF </a:t>
            </a:r>
            <a:r>
              <a:rPr lang="pt-BR" sz="2000" b="1" dirty="0" smtClean="0">
                <a:solidFill>
                  <a:srgbClr val="002060"/>
                </a:solidFill>
              </a:rPr>
              <a:t>(05/04/23)suspendeu </a:t>
            </a:r>
            <a:r>
              <a:rPr lang="pt-BR" sz="2000" b="1" dirty="0">
                <a:solidFill>
                  <a:srgbClr val="002060"/>
                </a:solidFill>
              </a:rPr>
              <a:t>a eficácia da legislação que presume a legalidade do ouro adquirido e a boa-fé da pessoa jurídica que o adquiriu</a:t>
            </a:r>
            <a:r>
              <a:rPr lang="pt-BR" sz="2000" b="1" dirty="0" smtClean="0">
                <a:solidFill>
                  <a:srgbClr val="002060"/>
                </a:solidFill>
              </a:rPr>
              <a:t>.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64949" y="1465437"/>
            <a:ext cx="494523" cy="494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4" name="Elipse 13"/>
          <p:cNvSpPr/>
          <p:nvPr/>
        </p:nvSpPr>
        <p:spPr>
          <a:xfrm>
            <a:off x="564949" y="2128401"/>
            <a:ext cx="494523" cy="494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5" name="Elipse 14"/>
          <p:cNvSpPr/>
          <p:nvPr/>
        </p:nvSpPr>
        <p:spPr>
          <a:xfrm>
            <a:off x="613710" y="2791365"/>
            <a:ext cx="494523" cy="494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Elipse 16"/>
          <p:cNvSpPr/>
          <p:nvPr/>
        </p:nvSpPr>
        <p:spPr>
          <a:xfrm>
            <a:off x="638091" y="5679100"/>
            <a:ext cx="494523" cy="4945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4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D2862A9-332D-0C41-A3FC-1EF8F1733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24991" y="2427587"/>
            <a:ext cx="9580418" cy="1780731"/>
          </a:xfrm>
        </p:spPr>
        <p:txBody>
          <a:bodyPr>
            <a:normAutofit fontScale="90000"/>
          </a:bodyPr>
          <a:lstStyle/>
          <a:p>
            <a:pPr algn="ctr" rtl="0" eaLnBrk="1" latinLnBrk="0" hangingPunct="1"/>
            <a: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OBRIGADO!</a:t>
            </a:r>
            <a:b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/>
            </a:r>
            <a:b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pt-BR" sz="24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Secretaria de Geologia, Mineração e Transformação Mineral/SGM-MME</a:t>
            </a:r>
            <a:endParaRPr lang="pt-BR" sz="2400" kern="1200" baseline="0" dirty="0" smtClean="0">
              <a:solidFill>
                <a:srgbClr val="2D52A0"/>
              </a:solidFill>
              <a:latin typeface="Berlin Sans FB Demi" panose="020E0802020502020306" pitchFamily="34" charset="0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5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16" y="686746"/>
            <a:ext cx="7348000" cy="5196190"/>
          </a:xfrm>
          <a:prstGeom prst="rect">
            <a:avLst/>
          </a:prstGeom>
        </p:spPr>
      </p:pic>
      <p:sp>
        <p:nvSpPr>
          <p:cNvPr id="16" name="Título 23">
            <a:extLst>
              <a:ext uri="{FF2B5EF4-FFF2-40B4-BE49-F238E27FC236}">
                <a16:creationId xmlns:a16="http://schemas.microsoft.com/office/drawing/2014/main" xmlns="" id="{31B4BCA1-6EAC-4B54-B660-4A40EB1A920A}"/>
              </a:ext>
            </a:extLst>
          </p:cNvPr>
          <p:cNvSpPr txBox="1">
            <a:spLocks/>
          </p:cNvSpPr>
          <p:nvPr/>
        </p:nvSpPr>
        <p:spPr>
          <a:xfrm>
            <a:off x="460523" y="368929"/>
            <a:ext cx="3322073" cy="642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203688" y="3707698"/>
            <a:ext cx="3488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2D619A"/>
                </a:solidFill>
              </a:rPr>
              <a:t>BRASSIL - DIREITOS MINERÁRIOS ATIVOS: cerca de 220 mil</a:t>
            </a:r>
          </a:p>
          <a:p>
            <a:pPr algn="ctr"/>
            <a:endParaRPr lang="pt-BR" b="1" dirty="0" smtClean="0"/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838200" y="184284"/>
            <a:ext cx="10515600" cy="1325563"/>
          </a:xfr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2800"/>
              <a:buNone/>
            </a:pPr>
            <a:r>
              <a:rPr lang="pt-BR" sz="3900" dirty="0">
                <a:solidFill>
                  <a:srgbClr val="2D52A0"/>
                </a:solidFill>
                <a:latin typeface="Berlin Sans FB Demi" panose="020E0802020502020306" pitchFamily="34" charset="0"/>
              </a:rPr>
              <a:t>Direitos Minerários </a:t>
            </a:r>
            <a:r>
              <a:rPr lang="pt-BR" sz="3900" kern="1200" baseline="0" dirty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- Brasil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3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82E45F8-F713-224B-AB64-110AE8882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82E45F8-F713-224B-AB64-110AE8882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0807"/>
            <a:ext cx="12192000" cy="1325563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SzPts val="2800"/>
              <a:buNone/>
            </a:pPr>
            <a: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Processos Minerários no Brasil</a:t>
            </a:r>
            <a:endParaRPr lang="pt-BR" sz="3900" kern="1200" baseline="0" dirty="0">
              <a:solidFill>
                <a:srgbClr val="2D52A0"/>
              </a:solidFill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07741"/>
              </p:ext>
            </p:extLst>
          </p:nvPr>
        </p:nvGraphicFramePr>
        <p:xfrm>
          <a:off x="931718" y="1476291"/>
          <a:ext cx="10328563" cy="443457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591818">
                  <a:extLst>
                    <a:ext uri="{9D8B030D-6E8A-4147-A177-3AD203B41FA5}">
                      <a16:colId xmlns:a16="http://schemas.microsoft.com/office/drawing/2014/main" xmlns="" val="2731461881"/>
                    </a:ext>
                  </a:extLst>
                </a:gridCol>
                <a:gridCol w="2154354">
                  <a:extLst>
                    <a:ext uri="{9D8B030D-6E8A-4147-A177-3AD203B41FA5}">
                      <a16:colId xmlns:a16="http://schemas.microsoft.com/office/drawing/2014/main" xmlns="" val="1407224249"/>
                    </a:ext>
                  </a:extLst>
                </a:gridCol>
                <a:gridCol w="1404050">
                  <a:extLst>
                    <a:ext uri="{9D8B030D-6E8A-4147-A177-3AD203B41FA5}">
                      <a16:colId xmlns:a16="http://schemas.microsoft.com/office/drawing/2014/main" xmlns="" val="3191545977"/>
                    </a:ext>
                  </a:extLst>
                </a:gridCol>
                <a:gridCol w="1541140">
                  <a:extLst>
                    <a:ext uri="{9D8B030D-6E8A-4147-A177-3AD203B41FA5}">
                      <a16:colId xmlns:a16="http://schemas.microsoft.com/office/drawing/2014/main" xmlns="" val="1276247734"/>
                    </a:ext>
                  </a:extLst>
                </a:gridCol>
                <a:gridCol w="1637201">
                  <a:extLst>
                    <a:ext uri="{9D8B030D-6E8A-4147-A177-3AD203B41FA5}">
                      <a16:colId xmlns:a16="http://schemas.microsoft.com/office/drawing/2014/main" xmlns="" val="1207754958"/>
                    </a:ext>
                  </a:extLst>
                </a:gridCol>
              </a:tblGrid>
              <a:tr h="2036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PROCESSOS MINERÁRIOS BRASIL (JAN/23)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8" marR="6848" marT="684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QUANTIDADE DE PROCESSOS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8" marR="6848" marT="684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% POR FASE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8" marR="6848" marT="684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AREA_HA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8" marR="6848" marT="684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% AREA_HA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8" marR="6848" marT="684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50335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APTO PARA DISPONIBILIDADE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7.362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3,34%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10.011.181,56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5,02%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881710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AUTORIZAÇÃO DE PESQUISA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86.122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39,10%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97.950.420,15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49,15%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5897138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CONCESSÃO DE </a:t>
                      </a:r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LAVRA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13.105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5,95%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4.434.179,47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2,22%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783328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DADO </a:t>
                      </a:r>
                      <a:r>
                        <a:rPr lang="pt-B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CADASTRADO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6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3.934,27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5905132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DIREITO DE REQUERER A LAVRA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3.919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1,78%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1.254.032,01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0,63%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931839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DISPONIBILIDADE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11.123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5,05%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10.918.700,67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5,48%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06475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LAVRA GARIMPEIRA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2.997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1,36%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1.256.841,97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0,63%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4583969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LICENCIAMENTO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19.082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8,66%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452.830,03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0,23%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3828316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RECONHECIMENTO </a:t>
                      </a:r>
                      <a:r>
                        <a:rPr lang="pt-B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GEOLÓGICO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11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7.127.752,40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3,58%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0628667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REGISTRO DE </a:t>
                      </a:r>
                      <a:r>
                        <a:rPr lang="pt-B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EXTRAÇÃO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3.277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1,49%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8.907,96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7913090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REQUERIMENTO DE LAVRA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19.697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8,94%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5.957.985,78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2,99%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663424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REQUERIMENTO DE LAVRA GARIMPEIRA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17.881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8,12%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14.446.571,34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7,25%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2173885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REQUERIMENTO DE LICENCIAMENTO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8.953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4,06%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202.056,94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3763847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REQUERIMENTO DE PESQUISA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25.233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11,46%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45.226.589,69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22,69%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3595007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REQUERIMENTO DE REGISTRO DE </a:t>
                      </a:r>
                      <a:r>
                        <a:rPr lang="pt-BR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EXTRAÇÃO</a:t>
                      </a:r>
                      <a:endParaRPr lang="pt-BR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1.489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0,68%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7.733,98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1374194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(vazio)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6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36.681,46 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0,02%</a:t>
                      </a:r>
                    </a:p>
                  </a:txBody>
                  <a:tcPr marL="6848" marR="6848" marT="684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3197205"/>
                  </a:ext>
                </a:extLst>
              </a:tr>
              <a:tr h="24790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GERAL</a:t>
                      </a:r>
                      <a:endParaRPr lang="pt-BR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8" marR="6848" marT="684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220.263 </a:t>
                      </a:r>
                      <a:endParaRPr lang="pt-BR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8" marR="6848" marT="684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pt-BR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8" marR="6848" marT="684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199.296.399,68 </a:t>
                      </a:r>
                      <a:endParaRPr lang="pt-BR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8" marR="6848" marT="684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  <a:endParaRPr lang="pt-BR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8" marR="6848" marT="6848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589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2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58698" y="141219"/>
            <a:ext cx="10515600" cy="1051391"/>
          </a:xfrm>
        </p:spPr>
        <p:txBody>
          <a:bodyPr>
            <a:normAutofit/>
          </a:bodyPr>
          <a:lstStyle/>
          <a:p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GT GARIMPO</a:t>
            </a:r>
            <a:b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> Grupo de Trabalho para estudar o regime de outorga de lavra garimpeira</a:t>
            </a:r>
            <a:endParaRPr lang="pt-BR" sz="39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8698" y="1529186"/>
            <a:ext cx="109909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Instituído por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meio das Portarias nº 108/SGM, de 11 de julho de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109/SGM,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18 de julho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 que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fez várias recomendações acerca da questão de garimpo, voltadas para: 1 - processo minerário; 2 - Manejo ambiental; 3 - Informalidade e 4 –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Rastreabilidade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GT, de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Disponível:</a:t>
            </a:r>
            <a:endParaRPr lang="pt-BR" sz="2400" dirty="0"/>
          </a:p>
          <a:p>
            <a:r>
              <a:rPr lang="pt-BR" sz="2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pt-BR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://www.gov.br/mme/pt-br/assuntos/secretarias/geologia-mineracao-e-transformacao-mineral/publicacoes-1/gt-garimpo-finalizacao-dos-trabalhos/relatorio-gt-garimpo.pdf/@@download/file/Relat%C3%B3rio%20GT%20Garimpo.pdf</a:t>
            </a:r>
            <a:r>
              <a:rPr lang="pt-BR" sz="24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),</a:t>
            </a: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735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58698" y="141219"/>
            <a:ext cx="10515600" cy="1051391"/>
          </a:xfrm>
        </p:spPr>
        <p:txBody>
          <a:bodyPr>
            <a:normAutofit/>
          </a:bodyPr>
          <a:lstStyle/>
          <a:p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GT GARIMPO</a:t>
            </a:r>
            <a: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/>
            </a:r>
            <a:b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> Grupo de Trabalho para estudar o regime de outorga de lavra garimpeira</a:t>
            </a:r>
            <a:endParaRPr lang="pt-BR" sz="39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060" y="1192610"/>
            <a:ext cx="10314218" cy="50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58698" y="141219"/>
            <a:ext cx="10515600" cy="1051391"/>
          </a:xfrm>
        </p:spPr>
        <p:txBody>
          <a:bodyPr>
            <a:normAutofit/>
          </a:bodyPr>
          <a:lstStyle/>
          <a:p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GT GARIMPO</a:t>
            </a:r>
            <a: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/>
            </a:r>
            <a:b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> Grupo de Trabalho para estudar o regime de outorga de lavra garimpeira</a:t>
            </a:r>
            <a:endParaRPr lang="pt-BR" sz="39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323" y="1383200"/>
            <a:ext cx="10411692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58698" y="141219"/>
            <a:ext cx="10515600" cy="1051391"/>
          </a:xfrm>
        </p:spPr>
        <p:txBody>
          <a:bodyPr>
            <a:normAutofit/>
          </a:bodyPr>
          <a:lstStyle/>
          <a:p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GT GARIMPO</a:t>
            </a:r>
            <a: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/>
            </a:r>
            <a:br>
              <a:rPr lang="pt-BR" sz="39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> Grupo de Trabalho para estudar o regime de outorga de lavra garimpeira</a:t>
            </a:r>
            <a:endParaRPr lang="pt-BR" sz="39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021" y="1956163"/>
            <a:ext cx="10532295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358698" y="141219"/>
            <a:ext cx="10515600" cy="1051391"/>
          </a:xfrm>
        </p:spPr>
        <p:txBody>
          <a:bodyPr>
            <a:normAutofit/>
          </a:bodyPr>
          <a:lstStyle/>
          <a:p>
            <a: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  <a:t>GT GARIMPO</a:t>
            </a:r>
            <a:br>
              <a:rPr lang="pt-BR" sz="3200" kern="1200" baseline="0" dirty="0" smtClean="0">
                <a:solidFill>
                  <a:srgbClr val="2D52A0"/>
                </a:solidFill>
                <a:latin typeface="Berlin Sans FB Demi" panose="020E0802020502020306" pitchFamily="34" charset="0"/>
                <a:ea typeface="+mj-ea"/>
                <a:cs typeface="+mj-cs"/>
              </a:rPr>
            </a:br>
            <a:r>
              <a:rPr lang="pt-BR" sz="2000" dirty="0">
                <a:solidFill>
                  <a:srgbClr val="2D52A0"/>
                </a:solidFill>
                <a:latin typeface="Berlin Sans FB Demi" panose="020E0802020502020306" pitchFamily="34" charset="0"/>
              </a:rPr>
              <a:t> Grupo de Trabalho para estudar o regime de outorga de lavra garimpeira</a:t>
            </a:r>
            <a:endParaRPr lang="pt-BR" sz="39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021" y="1674718"/>
            <a:ext cx="10532295" cy="243078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0" y="465005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OBSERVAÇÃO: Neste momento ficou mais que evidente, que a questão do garimpo era mais do que só 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MINISTÉRIO DE MINAS E ENERGIA (MME)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77362A9-C0B2-46AB-97A8-C0C8F0206EF3}"/>
              </a:ext>
            </a:extLst>
          </p:cNvPr>
          <p:cNvSpPr/>
          <p:nvPr/>
        </p:nvSpPr>
        <p:spPr>
          <a:xfrm>
            <a:off x="8198954" y="816156"/>
            <a:ext cx="948449" cy="768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xmlns="" id="{160384B9-1BC6-4521-87DB-9D5174DC3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1036" y="948423"/>
            <a:ext cx="549085" cy="500246"/>
          </a:xfrm>
          <a:prstGeom prst="rect">
            <a:avLst/>
          </a:prstGeom>
        </p:spPr>
      </p:pic>
      <p:pic>
        <p:nvPicPr>
          <p:cNvPr id="85" name="Imagem 11">
            <a:extLst>
              <a:ext uri="{FF2B5EF4-FFF2-40B4-BE49-F238E27FC236}">
                <a16:creationId xmlns:a16="http://schemas.microsoft.com/office/drawing/2014/main" xmlns="" id="{C3D36E65-9BF2-4AAD-B4E7-65AA9D56B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5"/>
          <a:stretch/>
        </p:blipFill>
        <p:spPr>
          <a:xfrm>
            <a:off x="5910698" y="1282964"/>
            <a:ext cx="416943" cy="582845"/>
          </a:xfrm>
          <a:prstGeom prst="rect">
            <a:avLst/>
          </a:prstGeom>
        </p:spPr>
      </p:pic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43963829-BCFB-4401-BA5B-7D7FED9F5EB1}"/>
              </a:ext>
            </a:extLst>
          </p:cNvPr>
          <p:cNvSpPr/>
          <p:nvPr/>
        </p:nvSpPr>
        <p:spPr>
          <a:xfrm>
            <a:off x="11557219" y="188597"/>
            <a:ext cx="283148" cy="682489"/>
          </a:xfrm>
          <a:custGeom>
            <a:avLst/>
            <a:gdLst>
              <a:gd name="connsiteX0" fmla="*/ 395514 w 395787"/>
              <a:gd name="connsiteY0" fmla="*/ 356714 h 958386"/>
              <a:gd name="connsiteX1" fmla="*/ 395787 w 395787"/>
              <a:gd name="connsiteY1" fmla="*/ 355758 h 958386"/>
              <a:gd name="connsiteX2" fmla="*/ 358763 w 395787"/>
              <a:gd name="connsiteY2" fmla="*/ 365458 h 958386"/>
              <a:gd name="connsiteX3" fmla="*/ 168725 w 395787"/>
              <a:gd name="connsiteY3" fmla="*/ 410542 h 958386"/>
              <a:gd name="connsiteX4" fmla="*/ 213673 w 395787"/>
              <a:gd name="connsiteY4" fmla="*/ 0 h 958386"/>
              <a:gd name="connsiteX5" fmla="*/ 2596 w 395787"/>
              <a:gd name="connsiteY5" fmla="*/ 595115 h 958386"/>
              <a:gd name="connsiteX6" fmla="*/ 0 w 395787"/>
              <a:gd name="connsiteY6" fmla="*/ 601810 h 958386"/>
              <a:gd name="connsiteX7" fmla="*/ 273 w 395787"/>
              <a:gd name="connsiteY7" fmla="*/ 601673 h 958386"/>
              <a:gd name="connsiteX8" fmla="*/ 0 w 395787"/>
              <a:gd name="connsiteY8" fmla="*/ 602629 h 958386"/>
              <a:gd name="connsiteX9" fmla="*/ 37024 w 395787"/>
              <a:gd name="connsiteY9" fmla="*/ 592929 h 958386"/>
              <a:gd name="connsiteX10" fmla="*/ 227062 w 395787"/>
              <a:gd name="connsiteY10" fmla="*/ 547845 h 958386"/>
              <a:gd name="connsiteX11" fmla="*/ 182114 w 395787"/>
              <a:gd name="connsiteY11" fmla="*/ 958387 h 958386"/>
              <a:gd name="connsiteX12" fmla="*/ 393191 w 395787"/>
              <a:gd name="connsiteY12" fmla="*/ 363272 h 958386"/>
              <a:gd name="connsiteX13" fmla="*/ 395787 w 395787"/>
              <a:gd name="connsiteY13" fmla="*/ 356577 h 95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87" h="958386">
                <a:moveTo>
                  <a:pt x="395514" y="356714"/>
                </a:moveTo>
                <a:lnTo>
                  <a:pt x="395787" y="355758"/>
                </a:lnTo>
                <a:lnTo>
                  <a:pt x="358763" y="365458"/>
                </a:lnTo>
                <a:lnTo>
                  <a:pt x="168725" y="410542"/>
                </a:lnTo>
                <a:lnTo>
                  <a:pt x="213673" y="0"/>
                </a:lnTo>
                <a:lnTo>
                  <a:pt x="2596" y="595115"/>
                </a:lnTo>
                <a:lnTo>
                  <a:pt x="0" y="601810"/>
                </a:lnTo>
                <a:lnTo>
                  <a:pt x="273" y="601673"/>
                </a:lnTo>
                <a:lnTo>
                  <a:pt x="0" y="602629"/>
                </a:lnTo>
                <a:lnTo>
                  <a:pt x="37024" y="592929"/>
                </a:lnTo>
                <a:lnTo>
                  <a:pt x="227062" y="547845"/>
                </a:lnTo>
                <a:lnTo>
                  <a:pt x="182114" y="958387"/>
                </a:lnTo>
                <a:lnTo>
                  <a:pt x="393191" y="363272"/>
                </a:lnTo>
                <a:lnTo>
                  <a:pt x="395787" y="356577"/>
                </a:lnTo>
                <a:close/>
              </a:path>
            </a:pathLst>
          </a:custGeom>
          <a:solidFill>
            <a:schemeClr val="bg1"/>
          </a:solidFill>
          <a:ln w="13559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52" name="Agrupar 51"/>
          <p:cNvGrpSpPr/>
          <p:nvPr/>
        </p:nvGrpSpPr>
        <p:grpSpPr>
          <a:xfrm>
            <a:off x="0" y="6143464"/>
            <a:ext cx="11928977" cy="725550"/>
            <a:chOff x="0" y="6143464"/>
            <a:chExt cx="11928977" cy="725550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xmlns="" id="{26209FB0-A258-5E4C-90E3-6F86A57A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762" t="38307" r="12976" b="39894"/>
            <a:stretch/>
          </p:blipFill>
          <p:spPr>
            <a:xfrm>
              <a:off x="9271661" y="6143464"/>
              <a:ext cx="2657316" cy="689429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xmlns="" id="{D82E45F8-F713-224B-AB64-110AE8882B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825" r="26786"/>
            <a:stretch/>
          </p:blipFill>
          <p:spPr>
            <a:xfrm>
              <a:off x="0" y="6390078"/>
              <a:ext cx="4731657" cy="478936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71175"/>
            <a:ext cx="12192000" cy="1325563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2D52A0"/>
                </a:solidFill>
                <a:latin typeface="Berlin Sans FB Demi" panose="020E0802020502020306" pitchFamily="34" charset="0"/>
              </a:rPr>
              <a:t>AÇÃO 03/2021-ENCCLA</a:t>
            </a:r>
            <a:endParaRPr lang="pt-BR" sz="3200" dirty="0">
              <a:solidFill>
                <a:srgbClr val="2D52A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0842" y="1282964"/>
            <a:ext cx="11032958" cy="435133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pt-BR" dirty="0" smtClean="0"/>
              <a:t>OBJETIVO: “aprimorar </a:t>
            </a:r>
            <a:r>
              <a:rPr lang="pt-BR" dirty="0"/>
              <a:t>a normatização, os mecanismos de rastreabilidade e a fiscalização da cadeia produtiva do ouro, no intuito de integrar a atuação dos órgãos intervenientes e mitigar os riscos de uso do comércio desse metal para lavagem de </a:t>
            </a:r>
            <a:r>
              <a:rPr lang="pt-BR" dirty="0" smtClean="0"/>
              <a:t>dinheiro”. </a:t>
            </a:r>
            <a:r>
              <a:rPr lang="pt-BR" dirty="0"/>
              <a:t>(</a:t>
            </a:r>
            <a:r>
              <a:rPr lang="pt-BR" u="sng" dirty="0">
                <a:hlinkClick r:id="rId7"/>
              </a:rPr>
              <a:t>http://enccla.camara.leg.br/acoes/acoes-de-2021</a:t>
            </a:r>
            <a:r>
              <a:rPr lang="pt-BR" dirty="0"/>
              <a:t>) 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PARTICIPAÇÕES: PF</a:t>
            </a:r>
            <a:r>
              <a:rPr lang="pt-BR" dirty="0"/>
              <a:t>, RFB, AJUFE, </a:t>
            </a:r>
            <a:r>
              <a:rPr lang="pt-BR" b="1" dirty="0">
                <a:solidFill>
                  <a:srgbClr val="0070C0"/>
                </a:solidFill>
              </a:rPr>
              <a:t>MME</a:t>
            </a:r>
            <a:r>
              <a:rPr lang="pt-BR" dirty="0"/>
              <a:t>, FEBRABAN, </a:t>
            </a:r>
            <a:r>
              <a:rPr lang="pt-BR" b="1" dirty="0">
                <a:solidFill>
                  <a:srgbClr val="0070C0"/>
                </a:solidFill>
              </a:rPr>
              <a:t>ANM</a:t>
            </a:r>
            <a:r>
              <a:rPr lang="pt-BR" dirty="0"/>
              <a:t>, </a:t>
            </a:r>
            <a:r>
              <a:rPr lang="pt-BR" dirty="0" smtClean="0"/>
              <a:t>ABIN, </a:t>
            </a:r>
            <a:r>
              <a:rPr lang="pt-BR" dirty="0"/>
              <a:t>MPF, MP (SP, MG e MS), PGFN, DRCI, BANCO CENTRAL e COAF. </a:t>
            </a:r>
            <a:endParaRPr lang="pt-BR" dirty="0" smtClean="0"/>
          </a:p>
          <a:p>
            <a:pPr lvl="1"/>
            <a:endParaRPr lang="pt-BR" dirty="0"/>
          </a:p>
          <a:p>
            <a:pPr lvl="1"/>
            <a:r>
              <a:rPr lang="pt-BR" dirty="0" smtClean="0"/>
              <a:t>TEMAS TRATADOS:  </a:t>
            </a:r>
          </a:p>
          <a:p>
            <a:pPr lvl="2"/>
            <a:r>
              <a:rPr lang="pt-BR" dirty="0" smtClean="0"/>
              <a:t>i</a:t>
            </a:r>
            <a:r>
              <a:rPr lang="pt-BR" dirty="0"/>
              <a:t>. controle de origem e circulação do ouro no mercado nacional; </a:t>
            </a:r>
            <a:endParaRPr lang="pt-BR" dirty="0" smtClean="0"/>
          </a:p>
          <a:p>
            <a:pPr lvl="2"/>
            <a:r>
              <a:rPr lang="pt-BR" dirty="0" err="1" smtClean="0"/>
              <a:t>ii</a:t>
            </a:r>
            <a:r>
              <a:rPr lang="pt-BR" dirty="0"/>
              <a:t>. implantação de sistema de rastreabilidade com o cruzamento de informações entre órgãos de controle e repressão e de todos os que se relacionam com a cadeia de produção e comercialização; </a:t>
            </a:r>
            <a:endParaRPr lang="pt-BR" dirty="0" smtClean="0"/>
          </a:p>
          <a:p>
            <a:pPr lvl="2"/>
            <a:r>
              <a:rPr lang="pt-BR" dirty="0" err="1" smtClean="0"/>
              <a:t>iii</a:t>
            </a:r>
            <a:r>
              <a:rPr lang="pt-BR" dirty="0"/>
              <a:t>. criação/regulamentação da guia eletrônica de transporte de ouro para o transporte do local da lavra até a 1ª aquisição e a utilização da NF-e (RFB) para viabilizar a rastreabilidade/ localização da origem do produto mineral e do garimpeiro envolvido. Destas discussões diversos estudos foram apresentados, conforme abaixo, dentre os quais o tema rastreabilidade, que foi desenvolvido no Relatório 5 (R5): </a:t>
            </a:r>
          </a:p>
        </p:txBody>
      </p:sp>
    </p:spTree>
    <p:extLst>
      <p:ext uri="{BB962C8B-B14F-4D97-AF65-F5344CB8AC3E}">
        <p14:creationId xmlns:p14="http://schemas.microsoft.com/office/powerpoint/2010/main" val="2133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2280.t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39608</TotalTime>
  <Words>1096</Words>
  <Application>Microsoft Office PowerPoint</Application>
  <PresentationFormat>Widescreen</PresentationFormat>
  <Paragraphs>182</Paragraphs>
  <Slides>18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Berlin Sans FB Demi</vt:lpstr>
      <vt:lpstr>Calibri</vt:lpstr>
      <vt:lpstr>Calibri Light</vt:lpstr>
      <vt:lpstr>Times New Roman</vt:lpstr>
      <vt:lpstr>Tema do Office</vt:lpstr>
      <vt:lpstr>ppt2280.tmp</vt:lpstr>
      <vt:lpstr>                            Abril de 2023</vt:lpstr>
      <vt:lpstr>Direitos Minerários - Brasil </vt:lpstr>
      <vt:lpstr>Processos Minerários no Brasil</vt:lpstr>
      <vt:lpstr>GT GARIMPO  Grupo de Trabalho para estudar o regime de outorga de lavra garimpeira</vt:lpstr>
      <vt:lpstr>GT GARIMPO  Grupo de Trabalho para estudar o regime de outorga de lavra garimpeira</vt:lpstr>
      <vt:lpstr>GT GARIMPO  Grupo de Trabalho para estudar o regime de outorga de lavra garimpeira</vt:lpstr>
      <vt:lpstr>GT GARIMPO  Grupo de Trabalho para estudar o regime de outorga de lavra garimpeira</vt:lpstr>
      <vt:lpstr>GT GARIMPO  Grupo de Trabalho para estudar o regime de outorga de lavra garimpeira</vt:lpstr>
      <vt:lpstr>AÇÃO 03/2021-ENCCLA</vt:lpstr>
      <vt:lpstr>AÇÃO 03/2021-ENCCLA - ESTUDOS</vt:lpstr>
      <vt:lpstr>AÇÃO 03/2021-ENCCLA – R5</vt:lpstr>
      <vt:lpstr>AÇÃO 03/2021-ENCCLA – R5</vt:lpstr>
      <vt:lpstr>AÇÕES JÁ IMPLEMENTADAS - RASTREABILIDADE </vt:lpstr>
      <vt:lpstr>AÇÕES JÁ IMPLEMENTADAS - RASTREABILIDADE </vt:lpstr>
      <vt:lpstr>AÇÕES JÁ IMPLEMENTADAS - YANOMAMI </vt:lpstr>
      <vt:lpstr>COMPETÊNCIAS DA ANM DIRETAMENTE LIGADA A GARIMPO</vt:lpstr>
      <vt:lpstr>PROPOSTA DE ALTERAÇÃO LEGAL - GOVERNO FEDERAL</vt:lpstr>
      <vt:lpstr>OBRIGADO!  Secretaria de Geologia, Mineração e Transformação Mineral/SGM-MME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Anderson Antunes de Azevedo</cp:lastModifiedBy>
  <cp:revision>171</cp:revision>
  <cp:lastPrinted>2023-03-24T18:59:49Z</cp:lastPrinted>
  <dcterms:created xsi:type="dcterms:W3CDTF">2023-01-23T19:45:28Z</dcterms:created>
  <dcterms:modified xsi:type="dcterms:W3CDTF">2023-04-18T13:02:10Z</dcterms:modified>
</cp:coreProperties>
</file>