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5" r:id="rId2"/>
  </p:sldMasterIdLst>
  <p:sldIdLst>
    <p:sldId id="269" r:id="rId3"/>
    <p:sldId id="275" r:id="rId4"/>
    <p:sldId id="259" r:id="rId5"/>
    <p:sldId id="277" r:id="rId6"/>
    <p:sldId id="278" r:id="rId7"/>
    <p:sldId id="279" r:id="rId8"/>
    <p:sldId id="262" r:id="rId9"/>
    <p:sldId id="264" r:id="rId10"/>
    <p:sldId id="268" r:id="rId11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18028-AEB6-442A-8064-419858554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D20BE0-57C0-4AAA-B058-49F3DE2D1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226ABF-42A6-4BF3-86BA-7507A585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0B8736-D274-4065-B187-644DE4B8E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E85AB8-87CD-4B95-A189-A6796449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40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4191717-5DAA-4887-A931-5D21BB231C86}" type="datetime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11/03/2020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BAAB0FF-3E54-4BA1-B01B-665E2A37AE0F}" type="slidenum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729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4191717-5DAA-4887-A931-5D21BB231C86}" type="datetime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11/03/2020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BAAB0FF-3E54-4BA1-B01B-665E2A37AE0F}" type="slidenum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9289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4191717-5DAA-4887-A931-5D21BB231C86}" type="datetime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11/03/2020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BAAB0FF-3E54-4BA1-B01B-665E2A37AE0F}" type="slidenum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7181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4191717-5DAA-4887-A931-5D21BB231C86}" type="datetime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11/03/2020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BAAB0FF-3E54-4BA1-B01B-665E2A37AE0F}" type="slidenum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3237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4191717-5DAA-4887-A931-5D21BB231C86}" type="datetime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11/03/2020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BAAB0FF-3E54-4BA1-B01B-665E2A37AE0F}" type="slidenum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877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4191717-5DAA-4887-A931-5D21BB231C86}" type="datetime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11/03/2020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BAAB0FF-3E54-4BA1-B01B-665E2A37AE0F}" type="slidenum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524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4191717-5DAA-4887-A931-5D21BB231C86}" type="datetime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11/03/2020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BAAB0FF-3E54-4BA1-B01B-665E2A37AE0F}" type="slidenum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0185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4191717-5DAA-4887-A931-5D21BB231C86}" type="datetime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11/03/2020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BAAB0FF-3E54-4BA1-B01B-665E2A37AE0F}" type="slidenum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2674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4191717-5DAA-4887-A931-5D21BB231C86}" type="datetime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11/03/2020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BAAB0FF-3E54-4BA1-B01B-665E2A37AE0F}" type="slidenum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4145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4191717-5DAA-4887-A931-5D21BB231C86}" type="datetime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11/03/2020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BAAB0FF-3E54-4BA1-B01B-665E2A37AE0F}" type="slidenum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6419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4191717-5DAA-4887-A931-5D21BB231C86}" type="datetime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11/03/2020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BAAB0FF-3E54-4BA1-B01B-665E2A37AE0F}" type="slidenum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1392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4191717-5DAA-4887-A931-5D21BB231C86}" type="datetime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11/03/2020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BAAB0FF-3E54-4BA1-B01B-665E2A37AE0F}" type="slidenum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6898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4191717-5DAA-4887-A931-5D21BB231C86}" type="datetime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11/03/2020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BAAB0FF-3E54-4BA1-B01B-665E2A37AE0F}" type="slidenum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5772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4191717-5DAA-4887-A931-5D21BB231C86}" type="datetime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11/03/2020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BAAB0FF-3E54-4BA1-B01B-665E2A37AE0F}" type="slidenum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6985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4191717-5DAA-4887-A931-5D21BB231C86}" type="datetime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11/03/2020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BAAB0FF-3E54-4BA1-B01B-665E2A37AE0F}" type="slidenum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6715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4191717-5DAA-4887-A931-5D21BB231C86}" type="datetime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11/03/2020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BAAB0FF-3E54-4BA1-B01B-665E2A37AE0F}" type="slidenum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827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4191717-5DAA-4887-A931-5D21BB231C86}" type="datetime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11/03/2020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BAAB0FF-3E54-4BA1-B01B-665E2A37AE0F}" type="slidenum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66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6000" b="0" strike="noStrike" spc="-1">
                <a:solidFill>
                  <a:srgbClr val="000000"/>
                </a:solidFill>
                <a:latin typeface="Calibri Light"/>
              </a:rPr>
              <a:t>Clique para editar o título Mestre</a:t>
            </a:r>
            <a:endParaRPr lang="pt-B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D39C591-6AA6-4423-8928-C1187DBE8E2A}" type="datetime">
              <a:rPr lang="pt-BR" sz="1200" b="0" strike="noStrike" spc="-1">
                <a:solidFill>
                  <a:srgbClr val="8B8B8B"/>
                </a:solidFill>
                <a:latin typeface="Calibri"/>
              </a:rPr>
              <a:t>11/03/2020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5E12CB0-A7F4-45B9-97D3-D087E32E3841}" type="slidenum">
              <a:rPr lang="pt-BR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fld id="{DD39C591-6AA6-4423-8928-C1187DBE8E2A}" type="datetime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11/03/2020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r">
              <a:lnSpc>
                <a:spcPct val="100000"/>
              </a:lnSpc>
            </a:pPr>
            <a:fld id="{45E12CB0-A7F4-45B9-97D3-D087E32E3841}" type="slidenum">
              <a:rPr lang="pt-BR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986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indgct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E73C9D-5AB9-4E39-A1C1-BB0C2EE9BF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7C99E3-7CB4-4E49-A703-6A41A55F2E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71273DF-5E24-4708-A87C-C83432C48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82" y="0"/>
            <a:ext cx="12192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1AA38DF-B687-4C91-B99E-4D79C47C756D}"/>
              </a:ext>
            </a:extLst>
          </p:cNvPr>
          <p:cNvSpPr txBox="1"/>
          <p:nvPr/>
        </p:nvSpPr>
        <p:spPr>
          <a:xfrm>
            <a:off x="1984658" y="1128551"/>
            <a:ext cx="8046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Arial Black" panose="020B0A04020102020204" pitchFamily="34" charset="0"/>
              </a:rPr>
              <a:t>Audiência Pública Interativa – PEC 186/2019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  <a:latin typeface="Arial Black" panose="020B0A04020102020204" pitchFamily="34" charset="0"/>
              </a:rPr>
              <a:t>Comissão de Constituição, Justiça e Cidadania – CCJ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  <a:latin typeface="Arial Black" panose="020B0A04020102020204" pitchFamily="34" charset="0"/>
              </a:rPr>
              <a:t>12 de março de 2020</a:t>
            </a:r>
            <a:r>
              <a:rPr lang="pt-BR" sz="3600" dirty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9" name="Espaço Reservado para Conteúdo 3">
            <a:extLst>
              <a:ext uri="{FF2B5EF4-FFF2-40B4-BE49-F238E27FC236}">
                <a16:creationId xmlns:a16="http://schemas.microsoft.com/office/drawing/2014/main" id="{E7923E97-19D5-49CA-B9DC-18A7AF1A8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14" y="4929333"/>
            <a:ext cx="8546869" cy="22571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7" y="5459079"/>
            <a:ext cx="3144982" cy="111548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2" y="5819886"/>
            <a:ext cx="44196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455" y="3099662"/>
            <a:ext cx="6995482" cy="344132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72" y="2209085"/>
            <a:ext cx="5262551" cy="3120362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412760" y="554181"/>
            <a:ext cx="11058804" cy="153091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Constituição de 1988 </a:t>
            </a:r>
            <a:br>
              <a:rPr lang="pt-BR" b="1" dirty="0" smtClean="0"/>
            </a:br>
            <a:r>
              <a:rPr lang="pt-BR" b="1" dirty="0" smtClean="0"/>
              <a:t>O reencontro do Brasil com a Democracia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4873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12505" y="4494507"/>
            <a:ext cx="9775413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strike="noStrike" spc="-1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Agentes</a:t>
            </a:r>
            <a:r>
              <a:rPr lang="en-US" sz="3400" b="1" strike="noStrike" spc="-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Estado / </a:t>
            </a:r>
            <a:r>
              <a:rPr lang="en-US" sz="3400" b="1" strike="noStrike" spc="-1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Agentes</a:t>
            </a:r>
            <a:r>
              <a:rPr lang="en-US" sz="3400" b="1" strike="noStrike" spc="-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400" b="1" strike="noStrike" spc="-1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Governo</a:t>
            </a:r>
            <a:endParaRPr lang="en-US" sz="3400" b="0" strike="noStrike" spc="-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9" name="TextShape 4"/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308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1400" b="0" strike="noStrike" spc="-1" dirty="0">
              <a:solidFill>
                <a:srgbClr val="FFFFFF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05" y="568095"/>
            <a:ext cx="6949214" cy="3675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1824" y="325465"/>
            <a:ext cx="9082007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400" dirty="0" smtClean="0"/>
              <a:t>Políticas Públicas em C&amp;T </a:t>
            </a:r>
            <a:r>
              <a:rPr lang="pt-BR" sz="5400" dirty="0" smtClean="0"/>
              <a:t>69 </a:t>
            </a:r>
            <a:r>
              <a:rPr lang="pt-BR" sz="5400" dirty="0" smtClean="0"/>
              <a:t>anos</a:t>
            </a:r>
            <a:endParaRPr lang="pt-BR" sz="5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9420" y="2045776"/>
            <a:ext cx="9905999" cy="4432516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tx1"/>
                </a:solidFill>
              </a:rPr>
              <a:t>Construção do Sistema Nacional de Ciência e Tecnologia – SNCT</a:t>
            </a:r>
          </a:p>
          <a:p>
            <a:r>
              <a:rPr lang="pt-BR" sz="3600" dirty="0" smtClean="0">
                <a:solidFill>
                  <a:schemeClr val="tx1"/>
                </a:solidFill>
              </a:rPr>
              <a:t>Ciência e Tecnologia para o Desenvolvimento, Autonomia e Soberania Nacional</a:t>
            </a:r>
          </a:p>
          <a:p>
            <a:r>
              <a:rPr lang="pt-BR" sz="3600" dirty="0" smtClean="0">
                <a:solidFill>
                  <a:schemeClr val="tx1"/>
                </a:solidFill>
              </a:rPr>
              <a:t>Ciência e Tecnologia para o bem estar e a inclusão social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Sistema em Crise  X “</a:t>
            </a:r>
            <a:r>
              <a:rPr lang="pt-BR" dirty="0"/>
              <a:t>Reorientação” do SNCT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36909" y="848351"/>
            <a:ext cx="9905999" cy="1977976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Redução drástica de recursos orçamentários e financeiros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Redução drástica dos recursos humanos para C&amp;T – Carreiras de C&amp;T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“Pauperização” dos laboratórios e infraestrutura em C&amp;T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27" y="2424546"/>
            <a:ext cx="10612582" cy="42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0" y="243644"/>
            <a:ext cx="5354311" cy="350920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71" y="3950274"/>
            <a:ext cx="5354309" cy="25771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145" y="243644"/>
            <a:ext cx="5630979" cy="350920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145" y="3950274"/>
            <a:ext cx="5630979" cy="257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5136386" y="235145"/>
            <a:ext cx="6594189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strike="noStrike" spc="-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Políticas</a:t>
            </a:r>
            <a:r>
              <a:rPr lang="en-US" sz="3700" b="1" strike="noStrike" spc="-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strike="noStrike" spc="-1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Estratégicas</a:t>
            </a:r>
            <a:r>
              <a:rPr lang="en-US" sz="3700" b="1" strike="noStrike" spc="-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com </a:t>
            </a:r>
            <a:r>
              <a:rPr lang="en-US" sz="3700" b="1" strike="noStrike" spc="-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3700" b="1" strike="noStrike" spc="-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efetivação</a:t>
            </a:r>
            <a:r>
              <a:rPr lang="en-US" sz="3700" b="1" strike="noStrike" spc="-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da PEC 186 </a:t>
            </a:r>
            <a:r>
              <a:rPr lang="en-US" sz="3700" b="1" strike="noStrike" spc="-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  <a:endParaRPr lang="en-US" sz="3700" b="0" strike="noStrike" spc="-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4" name="TextShape 4"/>
          <p:cNvSpPr txBox="1"/>
          <p:nvPr/>
        </p:nvSpPr>
        <p:spPr>
          <a:xfrm>
            <a:off x="150220" y="266699"/>
            <a:ext cx="4986166" cy="6466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pt-BR" dirty="0"/>
              <a:t> </a:t>
            </a:r>
            <a:r>
              <a:rPr lang="pt-BR" dirty="0" smtClean="0"/>
              <a:t>”Não </a:t>
            </a:r>
            <a:r>
              <a:rPr lang="pt-BR" dirty="0"/>
              <a:t>é razoável acreditar que um país que não estiver envolvido no esforço global de pesquisa e desenvolvimento de ferramentas diagnósticas, terapêuticas ou de vacinas contra o vírus poderá ter a capacidade de produzir industrialmente essas ferramentas e o direito de </a:t>
            </a:r>
            <a:r>
              <a:rPr lang="pt-BR" dirty="0" smtClean="0"/>
              <a:t>comercializá-las</a:t>
            </a:r>
            <a:r>
              <a:rPr lang="pt-BR" dirty="0" smtClean="0"/>
              <a:t>”</a:t>
            </a:r>
            <a:r>
              <a:rPr lang="en-US" sz="2000" b="0" strike="noStrike" spc="-1" dirty="0" smtClean="0">
                <a:solidFill>
                  <a:srgbClr val="FFFFFF"/>
                </a:solidFill>
              </a:rPr>
              <a:t>;</a:t>
            </a:r>
            <a:endParaRPr lang="en-US" sz="2000" b="0" strike="noStrike" spc="-1" dirty="0">
              <a:solidFill>
                <a:srgbClr val="FFFFFF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pt-BR" dirty="0" smtClean="0"/>
              <a:t>“(...)organismos </a:t>
            </a:r>
            <a:r>
              <a:rPr lang="pt-BR" dirty="0"/>
              <a:t>filantrópicos e multilaterais estão colocando recursos financeiros em grupos de pesquisa daqueles países que estejam dispostos a somar esforços na pesquisa e desenvolvimento de produtos contra a COVID 19. Se o Brasil, país em desenvolvimento </a:t>
            </a:r>
            <a:r>
              <a:rPr lang="pt-BR" dirty="0" smtClean="0"/>
              <a:t>inovador, </a:t>
            </a:r>
            <a:r>
              <a:rPr lang="pt-BR" dirty="0"/>
              <a:t>abdicar formalmente de ombrear com os países líderes globais em P&amp;D em saúde, certamente não poderá reivindicar parte desses recursos multinacionais que vão aparecendo no calor do </a:t>
            </a:r>
            <a:r>
              <a:rPr lang="pt-BR" dirty="0" smtClean="0"/>
              <a:t>momento”</a:t>
            </a:r>
            <a:endParaRPr lang="en-US" sz="2000" b="0" strike="noStrike" spc="-1" dirty="0">
              <a:solidFill>
                <a:srgbClr val="FFFFFF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386" y="1998517"/>
            <a:ext cx="4304434" cy="383424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202" y="2558316"/>
            <a:ext cx="3760700" cy="4174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568034" y="652233"/>
            <a:ext cx="11334663" cy="3098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800" b="1" strike="noStrike" kern="1200" spc="-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Impactos</a:t>
            </a:r>
            <a:r>
              <a:rPr lang="en-US" sz="3800" b="1" strike="noStrike" kern="1200" spc="-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 PEC 186 </a:t>
            </a:r>
            <a:r>
              <a:rPr lang="en-US" sz="38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não</a:t>
            </a:r>
            <a:r>
              <a:rPr lang="en-US" sz="38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apenas</a:t>
            </a:r>
            <a:r>
              <a:rPr lang="en-US" sz="38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8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prestação</a:t>
            </a:r>
            <a:r>
              <a:rPr lang="en-US" sz="38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3800" b="1" strike="noStrike" kern="1200" spc="-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direta</a:t>
            </a:r>
            <a:r>
              <a:rPr lang="en-US" sz="3800" b="1" strike="noStrike" kern="1200" spc="-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dos </a:t>
            </a:r>
            <a:r>
              <a:rPr lang="pt-BR" sz="3800" b="1" strike="noStrike" kern="1200" spc="-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serviços</a:t>
            </a:r>
            <a:r>
              <a:rPr lang="en-US" sz="3800" b="1" strike="noStrike" kern="1200" spc="-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3800" b="1" strike="noStrike" kern="1200" spc="-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serviços</a:t>
            </a:r>
            <a:r>
              <a:rPr lang="en-US" sz="3800" b="1" strike="noStrike" kern="1200" spc="-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strike="noStrike" kern="1200" spc="-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essenciais</a:t>
            </a:r>
            <a:r>
              <a:rPr lang="en-US" sz="3800" b="1" strike="noStrike" kern="1200" spc="-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), mas </a:t>
            </a:r>
            <a:r>
              <a:rPr lang="en-US" sz="3800" b="1" strike="noStrike" kern="1200" spc="-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também</a:t>
            </a:r>
            <a:r>
              <a:rPr lang="en-US" sz="3800" b="1" strike="noStrike" kern="1200" spc="-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8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gestão</a:t>
            </a:r>
            <a:r>
              <a:rPr lang="en-US" sz="38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que </a:t>
            </a:r>
            <a:r>
              <a:rPr lang="en-US" sz="3800" b="1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dá</a:t>
            </a:r>
            <a:r>
              <a:rPr lang="en-US" sz="3800" b="1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strike="noStrike" kern="1200" spc="-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suporte</a:t>
            </a:r>
            <a:r>
              <a:rPr lang="en-US" sz="3800" b="1" strike="noStrike" kern="1200" spc="-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800" b="1" strike="noStrike" kern="1200" spc="-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todas</a:t>
            </a:r>
            <a:r>
              <a:rPr lang="en-US" sz="3800" b="1" strike="noStrike" kern="1200" spc="-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as </a:t>
            </a:r>
            <a:r>
              <a:rPr lang="en-US" sz="3800" b="1" strike="noStrike" kern="1200" spc="-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ações</a:t>
            </a:r>
            <a:r>
              <a:rPr lang="en-US" sz="3800" b="1" strike="noStrike" kern="1200" spc="-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 Estado </a:t>
            </a:r>
            <a:r>
              <a:rPr lang="en-US" sz="3800" b="1" strike="noStrike" kern="1200" spc="-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Brasileiro</a:t>
            </a:r>
            <a:endParaRPr lang="en-US" sz="3800" b="0" strike="noStrike" kern="1200" spc="-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503336" y="4138048"/>
            <a:ext cx="9097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Sem serviços de gestão, planejamento, controle, infraestrutura e execução, o médico, o professor, o policial, o fiscal, o pesquisador não têm como bem executar suas atividades, prestar seus serviços essenciais à população.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2"/>
          <p:cNvSpPr txBox="1"/>
          <p:nvPr/>
        </p:nvSpPr>
        <p:spPr>
          <a:xfrm>
            <a:off x="295063" y="5655539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0" strike="noStrike" spc="-1" dirty="0" smtClean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sindgct@gmail.com</a:t>
            </a:r>
            <a:endParaRPr lang="en-US" sz="3000" b="0" strike="noStrike" spc="-1" dirty="0" smtClean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spc="-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3000" spc="-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scon.cnpq@gmail.com</a:t>
            </a:r>
            <a:r>
              <a:rPr lang="en-US" sz="3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000" b="0" strike="noStrike" spc="-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Espaço Reservado para Conteúdo 3">
            <a:extLst>
              <a:ext uri="{FF2B5EF4-FFF2-40B4-BE49-F238E27FC236}">
                <a16:creationId xmlns:a16="http://schemas.microsoft.com/office/drawing/2014/main" id="{E7923E97-19D5-49CA-B9DC-18A7AF1A8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58" y="3512504"/>
            <a:ext cx="8546869" cy="225713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750" y="3687592"/>
            <a:ext cx="4271423" cy="157948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95228" y="886935"/>
            <a:ext cx="4787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/>
              <a:t>Obrigado!</a:t>
            </a:r>
            <a:endParaRPr lang="pt-BR" sz="4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858" y="2128640"/>
            <a:ext cx="6726264" cy="1383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315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Century Gothic</vt:lpstr>
      <vt:lpstr>DejaVu Sans</vt:lpstr>
      <vt:lpstr>Symbol</vt:lpstr>
      <vt:lpstr>Times New Roman</vt:lpstr>
      <vt:lpstr>Wingdings</vt:lpstr>
      <vt:lpstr>Wingdings 3</vt:lpstr>
      <vt:lpstr>Office Theme</vt:lpstr>
      <vt:lpstr>Fatia</vt:lpstr>
      <vt:lpstr>Apresentação do PowerPoint</vt:lpstr>
      <vt:lpstr>Constituição de 1988  O reencontro do Brasil com a Democracia</vt:lpstr>
      <vt:lpstr>Apresentação do PowerPoint</vt:lpstr>
      <vt:lpstr>Políticas Públicas em C&amp;T 69 anos</vt:lpstr>
      <vt:lpstr>Sistema em Crise  X “Reorientação” do SNCT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Morais Lima Delgado</dc:creator>
  <cp:lastModifiedBy>Roberto Muniz</cp:lastModifiedBy>
  <cp:revision>11</cp:revision>
  <dcterms:created xsi:type="dcterms:W3CDTF">2020-03-11T15:38:06Z</dcterms:created>
  <dcterms:modified xsi:type="dcterms:W3CDTF">2020-03-12T01:05:15Z</dcterms:modified>
</cp:coreProperties>
</file>