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6" r:id="rId8"/>
    <p:sldId id="268" r:id="rId9"/>
    <p:sldId id="269" r:id="rId10"/>
    <p:sldId id="272" r:id="rId11"/>
    <p:sldId id="274" r:id="rId12"/>
    <p:sldId id="275" r:id="rId13"/>
    <p:sldId id="25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18028-AEB6-442A-8064-419858554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20BE0-57C0-4AAA-B058-49F3DE2D1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226ABF-42A6-4BF3-86BA-7507A585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B8736-D274-4065-B187-644DE4B8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85AB8-87CD-4B95-A189-A6796449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8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1A780-E843-4F2A-AB3F-ABA0F1A0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45A64E-D8CE-4117-A4CD-E5FB85D8A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AF219E-5F59-4473-BC89-977420E4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33B765-EC9F-4621-BF5C-9E959E50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06E84-FC4E-49FD-9185-AB8E1C1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01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3C5386-2BE0-4AC2-9686-CC2468E5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88CD56-C846-4769-9698-987366C1C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B5A9E7-F3A3-43BB-A29D-76F7A7EA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F4D07D-AC5C-4C37-B137-12C67D42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32ECF1-0A14-4A7E-A4C2-62CC53AF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2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2E259-C0AE-4222-B4D2-A75D300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25A579-B7EC-4C94-A67D-06D13E49A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2A0D15-3772-4F58-981B-FE7FEEBD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0149D2-0B3B-4208-AB60-237BC733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F483CE-EAEB-4427-B2F0-5296708C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01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1D15A-E151-4A64-A36D-49777B84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6D20DB-0878-4A9E-8D1B-F39AEC54B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BE9C94-84DC-4903-A655-057498274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5B3A6D-B311-4A11-99BF-F9F6050E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9A5EA7-5172-49B3-888D-2DF13A89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57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16F67-C4B9-4008-B728-012A02BC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0D005-5FAC-40E2-A2A0-03263BF17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6069D1-1742-4D75-A6E3-557EE84DB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C59EC5-46BD-49D1-A4BF-D018F5D0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20D187-F905-4A37-9513-8B65F30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9A1433-C8A6-4F69-AF48-93709E52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8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F9188-551D-4551-89F6-5D906080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26D8C-C5D1-431F-93C2-A87F9793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A9E0E1-8549-4905-98D9-43782D774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6A20E6-B68E-4FE1-989A-D5DB97A28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E23A0D-56D6-43E0-91BD-019B732D7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D77C55-3C05-49EC-841A-CACCBA46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7625D91-205C-4DDD-B78D-21F1B24B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7A89F2-7FD1-45EE-8955-9395231C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15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5044D9-4FE8-477A-87AB-13498DCA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B111CD-F523-4264-8EFD-91EF6A7C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E84DD8-DC4B-418E-ABCA-396DE095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EC6CA2-B5BC-454C-9C9E-31E2CF15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06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D03547-7C5D-475B-ABEB-8A5CFE3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E7885A-4A17-43F4-BF24-4A00A853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ABCBE5-6CF5-453C-AFBC-B62FAF47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30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75B44-B846-4409-97EF-7FA92F9E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751F04-806C-4AE8-A507-22E0581C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C5B6F3-8245-4415-AF1B-ECC2D1F67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D435EB-0A0B-49B0-8B03-48A20A59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C4F7E9-9220-4F51-BE3E-D566E0D6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5374E7-9C68-4F92-82B6-637A881A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14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1F9E8-2F95-46D6-8D5A-09D7A177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B2182B-C31C-41B9-86B4-D0F4381AC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793982-D586-41AB-945F-5C3FF9974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DF311-A718-469C-8883-046E0613D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1D4154-D97B-4CB4-94B1-881BE6CC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F45DB3-77A4-42F3-BB9B-A6AFB724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78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6E17958-9125-4560-8964-98E3E9DB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1E8A37-530C-4F76-B5D0-D17041CB1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50167D-26EE-4FCD-8426-79935E342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51A08-D891-46CE-A65E-B2A8576BE43D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C3E02C-20AF-4C81-99B7-13C016FB8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853351-8445-4545-9F83-4C8955416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4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73C9D-5AB9-4E39-A1C1-BB0C2EE9B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7C99E3-7CB4-4E49-A703-6A41A55F2E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71273DF-5E24-4708-A87C-C83432C48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AA38DF-B687-4C91-B99E-4D79C47C756D}"/>
              </a:ext>
            </a:extLst>
          </p:cNvPr>
          <p:cNvSpPr txBox="1"/>
          <p:nvPr/>
        </p:nvSpPr>
        <p:spPr>
          <a:xfrm>
            <a:off x="1984658" y="2078802"/>
            <a:ext cx="804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 Interativa – PEC 186/2019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Comissão de Constituição, Justiça e Cidadania – CCJ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10 de março de 2020</a:t>
            </a:r>
            <a:r>
              <a:rPr lang="pt-BR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0EDAC88-813C-4256-B9F5-BF8B2AB3F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54" y="5575188"/>
            <a:ext cx="1888503" cy="83008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DA2CD0E-2C3D-4D37-83A1-08F6246DF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2" y="5575188"/>
            <a:ext cx="1740816" cy="8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8D5426-C578-4147-943B-48A8DC8F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" r="5227" b="873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916687"/>
            <a:ext cx="5061585" cy="1545081"/>
          </a:xfrm>
        </p:spPr>
        <p:txBody>
          <a:bodyPr anchor="b">
            <a:noAutofit/>
          </a:bodyPr>
          <a:lstStyle/>
          <a:p>
            <a:r>
              <a:rPr lang="pt-BR" sz="2000" b="1" dirty="0"/>
              <a:t>8. No Brasil (esse lugar maravilhoso e distante dos manuais </a:t>
            </a:r>
            <a:r>
              <a:rPr lang="pt-BR" sz="2000" b="1" dirty="0" err="1"/>
              <a:t>terraplanistas</a:t>
            </a:r>
            <a:r>
              <a:rPr lang="pt-BR" sz="2000" b="1" dirty="0"/>
              <a:t> e fundamentalistas da economia liberal), a relação histórica entre o gasto (PIB) público e o gasto (PIB) privado é de complementaridade = correlação positiva...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3056255"/>
            <a:ext cx="3438906" cy="3207258"/>
          </a:xfrm>
        </p:spPr>
        <p:txBody>
          <a:bodyPr anchor="t">
            <a:normAutofit/>
          </a:bodyPr>
          <a:lstStyle/>
          <a:p>
            <a:r>
              <a:rPr lang="pt-BR" sz="1600" dirty="0"/>
              <a:t>Apenas em Nárnia e na Terra do Nunca o PIB privado é separável e necessariamente melhor que o PIB público...</a:t>
            </a:r>
          </a:p>
          <a:p>
            <a:r>
              <a:rPr lang="pt-BR" sz="1200" dirty="0"/>
              <a:t>OBS: contém ironia!!!</a:t>
            </a:r>
          </a:p>
        </p:txBody>
      </p:sp>
    </p:spTree>
    <p:extLst>
      <p:ext uri="{BB962C8B-B14F-4D97-AF65-F5344CB8AC3E}">
        <p14:creationId xmlns:p14="http://schemas.microsoft.com/office/powerpoint/2010/main" val="92178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256565" cy="1124712"/>
          </a:xfrm>
        </p:spPr>
        <p:txBody>
          <a:bodyPr anchor="b">
            <a:normAutofit/>
          </a:bodyPr>
          <a:lstStyle/>
          <a:p>
            <a:pPr algn="just"/>
            <a:r>
              <a:rPr lang="pt-BR" sz="1800" b="1" dirty="0"/>
              <a:t>Conclusão: Plano Menos Brasil (#</a:t>
            </a:r>
            <a:r>
              <a:rPr lang="pt-BR" sz="1800" b="1" dirty="0" err="1"/>
              <a:t>vaipiorar</a:t>
            </a:r>
            <a:r>
              <a:rPr lang="pt-BR" sz="1800" b="1" dirty="0"/>
              <a:t>) = profissão de fé, DOGMA, não ciência!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C4454A-01E7-4DB5-ADD2-32F0C0C0E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" y="1161288"/>
            <a:ext cx="4365265" cy="1812500"/>
          </a:xfrm>
        </p:spPr>
        <p:txBody>
          <a:bodyPr anchor="b">
            <a:normAutofit fontScale="90000"/>
          </a:bodyPr>
          <a:lstStyle/>
          <a:p>
            <a:pPr fontAlgn="base"/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br>
              <a:rPr lang="pt-BR" b="1" dirty="0"/>
            </a:br>
            <a:r>
              <a:rPr lang="pt-BR" b="1" dirty="0"/>
              <a:t>Ditados populares:</a:t>
            </a:r>
            <a:br>
              <a:rPr lang="pt-BR" b="1" dirty="0"/>
            </a:br>
            <a:br>
              <a:rPr lang="pt-BR" sz="1800" b="0" dirty="0">
                <a:effectLst/>
              </a:rPr>
            </a:br>
            <a:br>
              <a:rPr lang="pt-BR" dirty="0"/>
            </a:br>
            <a:endParaRPr lang="pt-BR" sz="1800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1D82CA-B258-4D92-8758-ADEBD4FB34EB}"/>
              </a:ext>
            </a:extLst>
          </p:cNvPr>
          <p:cNvSpPr/>
          <p:nvPr/>
        </p:nvSpPr>
        <p:spPr>
          <a:xfrm>
            <a:off x="262393" y="2820630"/>
            <a:ext cx="4659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“Assoviar no escuro ajuda a combater o medo, mas não te ajuda a enxergar melhor”</a:t>
            </a:r>
          </a:p>
          <a:p>
            <a:endParaRPr lang="pt-BR" sz="2800" dirty="0"/>
          </a:p>
          <a:p>
            <a:br>
              <a:rPr lang="pt-BR" sz="2800" dirty="0"/>
            </a:br>
            <a:r>
              <a:rPr lang="pt-BR" sz="2800" dirty="0"/>
              <a:t>“Bom assessor é o que ALERTA, não o que adula”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5F5615-9A62-477A-8B3C-A9EAD0669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9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64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E4CA6-B64A-4EFB-8862-D25C4289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902" y="3429000"/>
            <a:ext cx="8256926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José Celso Cardoso Jr.</a:t>
            </a:r>
            <a:br>
              <a:rPr lang="pt-BR" dirty="0"/>
            </a:br>
            <a:r>
              <a:rPr lang="pt-BR" dirty="0"/>
              <a:t>Josecelso.cardosojr@afipea.org</a:t>
            </a:r>
            <a:br>
              <a:rPr lang="pt-BR" dirty="0"/>
            </a:br>
            <a:r>
              <a:rPr lang="pt-BR" dirty="0" err="1"/>
              <a:t>xxx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437E4CF-F8C5-426D-AC09-B79AC89AD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81" y="4613618"/>
            <a:ext cx="9243060" cy="24725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289EE37-A9ED-45D0-89A6-A0001CCD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72" y="4960620"/>
            <a:ext cx="2862665" cy="138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2818C6-1E2B-406D-99BB-B63E18058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05053-7003-4652-B984-E5C0BC2A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/>
              <a:t>“Direito” (?!) ao equilíbrio fiscal intergeracional ???!!!</a:t>
            </a:r>
            <a:endParaRPr lang="en-US" sz="61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D67D48-E17F-496D-9D1A-091734BE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br>
              <a:rPr lang="en-US" sz="1700"/>
            </a:b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1054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759312-9600-4097-9EC2-9D3F6C5C1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9091" r="12653" b="2"/>
          <a:stretch/>
        </p:blipFill>
        <p:spPr>
          <a:xfrm>
            <a:off x="4110546" y="10"/>
            <a:ext cx="808145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7"/>
            <a:ext cx="5115306" cy="1224103"/>
          </a:xfrm>
        </p:spPr>
        <p:txBody>
          <a:bodyPr anchor="b">
            <a:noAutofit/>
          </a:bodyPr>
          <a:lstStyle/>
          <a:p>
            <a:r>
              <a:rPr lang="pt-BR" sz="4000" b="1" dirty="0"/>
              <a:t>1 –  Opção por Emenda Constitucional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dirty="0"/>
              <a:t>= </a:t>
            </a:r>
            <a:r>
              <a:rPr lang="pt-BR" b="1" dirty="0"/>
              <a:t>petrificação </a:t>
            </a:r>
            <a:r>
              <a:rPr lang="pt-BR" dirty="0"/>
              <a:t>das finanças públicas (</a:t>
            </a:r>
            <a:r>
              <a:rPr lang="pt-BR" i="1" dirty="0" err="1"/>
              <a:t>argentinização</a:t>
            </a:r>
            <a:r>
              <a:rPr lang="pt-BR" dirty="0"/>
              <a:t> = lei da conversibilidade de 2001), </a:t>
            </a:r>
            <a:r>
              <a:rPr lang="pt-BR" b="1" dirty="0"/>
              <a:t>normalização da exceção</a:t>
            </a:r>
            <a:r>
              <a:rPr lang="pt-BR" dirty="0"/>
              <a:t>, </a:t>
            </a:r>
            <a:r>
              <a:rPr lang="pt-BR" b="1" dirty="0"/>
              <a:t>emergência fiscal permanente</a:t>
            </a:r>
            <a:r>
              <a:rPr lang="pt-BR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9504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D2BB121-F552-4913-930B-60CE59B04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23" r="23585" b="6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25A199-6177-4205-9407-C51439FF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2. Suicídio econômico, social e político do Brasil como nação</a:t>
            </a:r>
            <a:r>
              <a:rPr lang="en-US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4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Espaço Reservado para Conteúdo 13">
            <a:extLst>
              <a:ext uri="{FF2B5EF4-FFF2-40B4-BE49-F238E27FC236}">
                <a16:creationId xmlns:a16="http://schemas.microsoft.com/office/drawing/2014/main" id="{92CC26CA-534A-48EE-A128-34C479674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FAAE4A-3D99-4030-B670-CF5CC229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1" y="2469599"/>
            <a:ext cx="3676284" cy="1743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3. PEC 186, 187, 188 = </a:t>
            </a:r>
            <a:r>
              <a:rPr lang="en-US" sz="4800" b="1" dirty="0" err="1"/>
              <a:t>privatização</a:t>
            </a:r>
            <a:r>
              <a:rPr lang="en-US" sz="4800" b="1" dirty="0"/>
              <a:t> das </a:t>
            </a:r>
            <a:r>
              <a:rPr lang="en-US" sz="4800" b="1" dirty="0" err="1"/>
              <a:t>finanças</a:t>
            </a:r>
            <a:r>
              <a:rPr lang="en-US" sz="4800" b="1" dirty="0"/>
              <a:t> </a:t>
            </a:r>
            <a:r>
              <a:rPr lang="en-US" sz="4800" b="1" dirty="0" err="1"/>
              <a:t>públicas</a:t>
            </a:r>
            <a:endParaRPr lang="en-US" sz="4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DE930C5-4AC3-46B6-AEA5-A3217DAB1667}"/>
              </a:ext>
            </a:extLst>
          </p:cNvPr>
          <p:cNvSpPr/>
          <p:nvPr/>
        </p:nvSpPr>
        <p:spPr>
          <a:xfrm>
            <a:off x="333552" y="4659808"/>
            <a:ext cx="5762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Restrições crescentes (e inexequíveis), com criminalização do gasto público real/primário (custeio e investimentos)...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Flexibilização crescente (sem limite superior) do gasto financeiro, com blindagem para fins criminais dos ilícitos financeiros (evasão de divisas, fraudes e paraísos fiscais)...</a:t>
            </a:r>
          </a:p>
        </p:txBody>
      </p:sp>
    </p:spTree>
    <p:extLst>
      <p:ext uri="{BB962C8B-B14F-4D97-AF65-F5344CB8AC3E}">
        <p14:creationId xmlns:p14="http://schemas.microsoft.com/office/powerpoint/2010/main" val="427090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14C6F85-4A77-4785-A268-DB574239F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02" r="24561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1D3A13-2269-434B-BD11-323F9547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4. </a:t>
            </a:r>
            <a:r>
              <a:rPr lang="en-US" sz="4000" dirty="0" err="1"/>
              <a:t>Finanças</a:t>
            </a:r>
            <a:r>
              <a:rPr lang="en-US" sz="4000" dirty="0"/>
              <a:t> </a:t>
            </a:r>
            <a:r>
              <a:rPr lang="en-US" sz="4000" dirty="0" err="1"/>
              <a:t>públicas</a:t>
            </a:r>
            <a:r>
              <a:rPr lang="en-US" sz="4000" dirty="0"/>
              <a:t> </a:t>
            </a:r>
            <a:r>
              <a:rPr lang="en-US" sz="4000" dirty="0" err="1"/>
              <a:t>saudáveis</a:t>
            </a:r>
            <a:r>
              <a:rPr lang="en-US" sz="4000" dirty="0"/>
              <a:t> ≠ </a:t>
            </a:r>
            <a:r>
              <a:rPr lang="en-US" sz="4000" dirty="0" err="1"/>
              <a:t>Finanças</a:t>
            </a:r>
            <a:r>
              <a:rPr lang="en-US" sz="4000" dirty="0"/>
              <a:t> </a:t>
            </a:r>
            <a:r>
              <a:rPr lang="en-US" sz="4000" dirty="0" err="1"/>
              <a:t>públicas</a:t>
            </a:r>
            <a:r>
              <a:rPr lang="en-US" sz="4000" dirty="0"/>
              <a:t> </a:t>
            </a:r>
            <a:r>
              <a:rPr lang="en-US" sz="4000" dirty="0" err="1"/>
              <a:t>estéreis</a:t>
            </a:r>
            <a:r>
              <a:rPr lang="en-US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AE84C3-E18A-4A82-B1B8-26FD9DB1102A}"/>
              </a:ext>
            </a:extLst>
          </p:cNvPr>
          <p:cNvSpPr/>
          <p:nvPr/>
        </p:nvSpPr>
        <p:spPr>
          <a:xfrm>
            <a:off x="280524" y="4785631"/>
            <a:ext cx="8441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Gasto real / primário = saudável... gera emprego, renda, lucros e tributos. Seus determinantes são de ordem social, econômica e política...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Gasto financeiro/parasita = estéril... gera desemprego, pobreza e concentração de renda. Seus determinantes são autônomos, não baseados em fatores reais...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Problema não é déficit/dívida em si, mas apenas a sua composição e forma de financiamento ao longo do tempo.</a:t>
            </a:r>
          </a:p>
        </p:txBody>
      </p:sp>
    </p:spTree>
    <p:extLst>
      <p:ext uri="{BB962C8B-B14F-4D97-AF65-F5344CB8AC3E}">
        <p14:creationId xmlns:p14="http://schemas.microsoft.com/office/powerpoint/2010/main" val="1435744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2CFFC6-545D-4090-B3E8-01F365A8F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4" t="9091" r="3338" b="1"/>
          <a:stretch/>
        </p:blipFill>
        <p:spPr>
          <a:xfrm>
            <a:off x="3523486" y="0"/>
            <a:ext cx="866851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200" b="1"/>
              <a:t>5. Finanças públicas ≠ Finanças privadas (domésticas e empresariais)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pt-BR" sz="1600" dirty="0"/>
              <a:t>Estado: emite moeda, define juros e tributos, não possui horizonte de tempo pré-definido pra zerar endividamento...</a:t>
            </a:r>
            <a:endParaRPr lang="pt-BR" sz="1600"/>
          </a:p>
          <a:p>
            <a:r>
              <a:rPr lang="pt-BR" sz="1600" dirty="0"/>
              <a:t>Famílias e Empresas: não emitem moeda, nem definem juros e tributos, possuem horizonte de tempo pré-definido para zerar endividamento...</a:t>
            </a:r>
            <a:endParaRPr lang="pt-BR" sz="1600"/>
          </a:p>
          <a:p>
            <a:r>
              <a:rPr lang="pt-BR" sz="1600" dirty="0"/>
              <a:t>Economia é sistema dinâmico intertemporal, não pode ser reduzida ao cálculo contábil estático do ano fiscal.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3111723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14D217-5C3E-468A-8C06-27293DF9D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3" r="7067" b="1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pt-BR" sz="2200" b="1" dirty="0"/>
              <a:t>6. Economia Capitalista = Economia de Endividamento “saudável, dinâmico, intertemporal”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089588" cy="3207258"/>
          </a:xfrm>
        </p:spPr>
        <p:txBody>
          <a:bodyPr anchor="t">
            <a:noAutofit/>
          </a:bodyPr>
          <a:lstStyle/>
          <a:p>
            <a:r>
              <a:rPr lang="pt-BR" sz="1600" dirty="0"/>
              <a:t>Famílias, Empresas e Estado estão quase sempre endividados </a:t>
            </a:r>
            <a:r>
              <a:rPr lang="pt-BR" sz="1600" dirty="0" err="1"/>
              <a:t>pq</a:t>
            </a:r>
            <a:r>
              <a:rPr lang="pt-BR" sz="1600" dirty="0"/>
              <a:t> Crédito=Dívida é o fato econômico normal e dominante da vida moderna...</a:t>
            </a:r>
          </a:p>
          <a:p>
            <a:r>
              <a:rPr lang="pt-BR" sz="1600" dirty="0"/>
              <a:t>Crédito = antecipação do poder de compra (consumo e investimento) = Dívida = emprego, salários, lucros e tributos = financiamento dinâmico intertemporal do endividamento...</a:t>
            </a:r>
          </a:p>
          <a:p>
            <a:r>
              <a:rPr lang="pt-BR" sz="1600" dirty="0"/>
              <a:t>Investimento &lt;&gt; Custeio: Todo Investimento no presente se transforma em necessidades de Custeio no futuro, e todo Custeio no presente garante – via efeitos multiplicadores sobre o gasto, a renda, os lucros e os tributos – as condições de financiamento para novos Investimentos no futuro...</a:t>
            </a:r>
          </a:p>
        </p:txBody>
      </p:sp>
    </p:spTree>
    <p:extLst>
      <p:ext uri="{BB962C8B-B14F-4D97-AF65-F5344CB8AC3E}">
        <p14:creationId xmlns:p14="http://schemas.microsoft.com/office/powerpoint/2010/main" val="4190897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F34864-F55C-4DFD-990D-60E02E054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2" r="21639" b="8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10E1A-39AD-4D1E-B9E5-4D65BA9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dirty="0"/>
              <a:t>7. </a:t>
            </a:r>
            <a:r>
              <a:rPr lang="en-US" sz="3400" b="1" dirty="0" err="1"/>
              <a:t>Finanças</a:t>
            </a:r>
            <a:r>
              <a:rPr lang="en-US" sz="3400" b="1" dirty="0"/>
              <a:t> </a:t>
            </a:r>
            <a:r>
              <a:rPr lang="en-US" sz="3400" b="1" dirty="0" err="1"/>
              <a:t>empresariais</a:t>
            </a:r>
            <a:r>
              <a:rPr lang="en-US" sz="3400" b="1" dirty="0"/>
              <a:t> </a:t>
            </a:r>
            <a:r>
              <a:rPr lang="en-US" sz="3400" b="1" dirty="0" err="1"/>
              <a:t>também</a:t>
            </a:r>
            <a:r>
              <a:rPr lang="en-US" sz="3400" b="1" dirty="0"/>
              <a:t> </a:t>
            </a:r>
            <a:r>
              <a:rPr lang="en-US" sz="3400" b="1" dirty="0" err="1"/>
              <a:t>dependem</a:t>
            </a:r>
            <a:r>
              <a:rPr lang="en-US" sz="3400" b="1" dirty="0"/>
              <a:t> do </a:t>
            </a:r>
            <a:r>
              <a:rPr lang="en-US" sz="3400" b="1" dirty="0" err="1"/>
              <a:t>Endividamento</a:t>
            </a:r>
            <a:r>
              <a:rPr lang="en-US" sz="3400" b="1" dirty="0"/>
              <a:t> </a:t>
            </a:r>
            <a:r>
              <a:rPr lang="en-US" sz="3400" dirty="0"/>
              <a:t>(</a:t>
            </a:r>
            <a:r>
              <a:rPr lang="en-US" sz="3400" dirty="0" err="1"/>
              <a:t>saudável</a:t>
            </a:r>
            <a:r>
              <a:rPr lang="en-US" sz="3400" dirty="0"/>
              <a:t>, </a:t>
            </a:r>
            <a:r>
              <a:rPr lang="en-US" sz="3400" dirty="0" err="1"/>
              <a:t>dinâmico</a:t>
            </a:r>
            <a:r>
              <a:rPr lang="en-US" sz="3400" dirty="0"/>
              <a:t>, intertemporal) para </a:t>
            </a:r>
            <a:r>
              <a:rPr lang="en-US" sz="3400" dirty="0" err="1"/>
              <a:t>crescer</a:t>
            </a:r>
            <a:r>
              <a:rPr lang="en-US" sz="3400" dirty="0"/>
              <a:t> e </a:t>
            </a:r>
            <a:r>
              <a:rPr lang="en-US" sz="3400" dirty="0" err="1"/>
              <a:t>prosperar</a:t>
            </a:r>
            <a:r>
              <a:rPr lang="en-US" sz="3400" dirty="0"/>
              <a:t>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40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576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“Direito” (?!) ao equilíbrio fiscal intergeracional ???!!!</vt:lpstr>
      <vt:lpstr>1 –  Opção por Emenda Constitucional </vt:lpstr>
      <vt:lpstr>2. Suicídio econômico, social e político do Brasil como nação.</vt:lpstr>
      <vt:lpstr>3. PEC 186, 187, 188 = privatização das finanças públicas</vt:lpstr>
      <vt:lpstr>4. Finanças públicas saudáveis ≠ Finanças públicas estéreis.</vt:lpstr>
      <vt:lpstr>5. Finanças públicas ≠ Finanças privadas (domésticas e empresariais)</vt:lpstr>
      <vt:lpstr>6. Economia Capitalista = Economia de Endividamento “saudável, dinâmico, intertemporal”</vt:lpstr>
      <vt:lpstr>7. Finanças empresariais também dependem do Endividamento (saudável, dinâmico, intertemporal) para crescer e prosperar...</vt:lpstr>
      <vt:lpstr>8. No Brasil (esse lugar maravilhoso e distante dos manuais terraplanistas e fundamentalistas da economia liberal), a relação histórica entre o gasto (PIB) público e o gasto (PIB) privado é de complementaridade = correlação positiva...</vt:lpstr>
      <vt:lpstr>Conclusão: Plano Menos Brasil (#vaipiorar) = profissão de fé, DOGMA, não ciência!</vt:lpstr>
      <vt:lpstr>      Ditados populares:   </vt:lpstr>
      <vt:lpstr>José Celso Cardoso Jr. Josecelso.cardosojr@afipea.org xxx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Ariana Frances Carvalho de Souza</dc:creator>
  <cp:lastModifiedBy>José Celso Cardoso Jr.</cp:lastModifiedBy>
  <cp:revision>5</cp:revision>
  <dcterms:created xsi:type="dcterms:W3CDTF">2020-03-09T21:16:04Z</dcterms:created>
  <dcterms:modified xsi:type="dcterms:W3CDTF">2020-03-10T00:48:32Z</dcterms:modified>
</cp:coreProperties>
</file>