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7" r:id="rId3"/>
    <p:sldId id="268" r:id="rId4"/>
    <p:sldId id="269" r:id="rId5"/>
    <p:sldId id="270" r:id="rId6"/>
    <p:sldId id="271" r:id="rId7"/>
    <p:sldId id="257" r:id="rId8"/>
    <p:sldId id="258" r:id="rId9"/>
    <p:sldId id="259" r:id="rId10"/>
    <p:sldId id="260" r:id="rId11"/>
    <p:sldId id="261" r:id="rId12"/>
    <p:sldId id="262" r:id="rId13"/>
    <p:sldId id="263" r:id="rId14"/>
    <p:sldId id="264" r:id="rId15"/>
    <p:sldId id="265" r:id="rId16"/>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93" d="100"/>
          <a:sy n="93" d="100"/>
        </p:scale>
        <p:origin x="5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9104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2984748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605954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314828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865602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2010481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pt-BR"/>
          </a:p>
        </p:txBody>
      </p:sp>
      <p:sp>
        <p:nvSpPr>
          <p:cNvPr id="3" name="Shape 1"/>
          <p:cNvSpPr/>
          <p:nvPr/>
        </p:nvSpPr>
        <p:spPr>
          <a:xfrm>
            <a:off x="0" y="0"/>
            <a:ext cx="14630400" cy="8229600"/>
          </a:xfrm>
          <a:prstGeom prst="rect">
            <a:avLst/>
          </a:prstGeom>
          <a:solidFill>
            <a:srgbClr val="FFFFFF"/>
          </a:solidFill>
          <a:ln/>
        </p:spPr>
        <p:txBody>
          <a:bodyPr/>
          <a:lstStyle/>
          <a:p>
            <a:endParaRPr lang="pt-BR" dirty="0"/>
          </a:p>
        </p:txBody>
      </p:sp>
      <p:sp>
        <p:nvSpPr>
          <p:cNvPr id="5" name="Text 2"/>
          <p:cNvSpPr/>
          <p:nvPr/>
        </p:nvSpPr>
        <p:spPr>
          <a:xfrm>
            <a:off x="701634" y="750579"/>
            <a:ext cx="13454203" cy="1027655"/>
          </a:xfrm>
          <a:prstGeom prst="rect">
            <a:avLst/>
          </a:prstGeom>
          <a:noFill/>
          <a:ln/>
        </p:spPr>
        <p:txBody>
          <a:bodyPr wrap="square" rtlCol="0" anchor="t"/>
          <a:lstStyle/>
          <a:p>
            <a:pPr marL="0" indent="0">
              <a:lnSpc>
                <a:spcPts val="6808"/>
              </a:lnSpc>
              <a:buNone/>
            </a:pPr>
            <a:r>
              <a:rPr lang="en-US" sz="5446" b="1" kern="0" spc="-163" dirty="0">
                <a:solidFill>
                  <a:srgbClr val="000000"/>
                </a:solidFill>
                <a:latin typeface="Inter" pitchFamily="34" charset="0"/>
                <a:ea typeface="Inter" pitchFamily="34" charset="-122"/>
                <a:cs typeface="Inter" pitchFamily="34" charset="-120"/>
              </a:rPr>
              <a:t>Governança dos Sistemas de IA no PL 2.338/2023</a:t>
            </a:r>
            <a:endParaRPr lang="en-US" sz="5446" dirty="0"/>
          </a:p>
        </p:txBody>
      </p:sp>
      <p:sp>
        <p:nvSpPr>
          <p:cNvPr id="7" name="Shape 4"/>
          <p:cNvSpPr/>
          <p:nvPr/>
        </p:nvSpPr>
        <p:spPr>
          <a:xfrm>
            <a:off x="701635" y="6587966"/>
            <a:ext cx="320754" cy="320754"/>
          </a:xfrm>
          <a:prstGeom prst="roundRect">
            <a:avLst>
              <a:gd name="adj" fmla="val 28504978"/>
            </a:avLst>
          </a:prstGeom>
          <a:noFill/>
          <a:ln w="7620">
            <a:solidFill>
              <a:srgbClr val="FFFFFF"/>
            </a:solidFill>
            <a:prstDash val="solid"/>
          </a:ln>
        </p:spPr>
        <p:txBody>
          <a:bodyPr/>
          <a:lstStyle/>
          <a:p>
            <a:endParaRPr lang="pt-BR"/>
          </a:p>
        </p:txBody>
      </p:sp>
      <p:sp>
        <p:nvSpPr>
          <p:cNvPr id="14" name="Elipse 13" descr="Homem de terno e gravata e posando para foto&#10;&#10;Descrição gerada automaticamente">
            <a:extLst>
              <a:ext uri="{FF2B5EF4-FFF2-40B4-BE49-F238E27FC236}">
                <a16:creationId xmlns:a16="http://schemas.microsoft.com/office/drawing/2014/main" id="{64633D45-88C2-E600-81A2-4AEE11BFE20B}"/>
              </a:ext>
            </a:extLst>
          </p:cNvPr>
          <p:cNvSpPr/>
          <p:nvPr/>
        </p:nvSpPr>
        <p:spPr>
          <a:xfrm>
            <a:off x="10640375" y="5565515"/>
            <a:ext cx="930316" cy="922806"/>
          </a:xfrm>
          <a:prstGeom prst="ellipse">
            <a:avLst/>
          </a:prstGeom>
          <a:blipFill>
            <a:blip r:embed="rId3"/>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pt-BR" dirty="0"/>
          </a:p>
        </p:txBody>
      </p:sp>
      <p:sp>
        <p:nvSpPr>
          <p:cNvPr id="15" name="Text 3">
            <a:extLst>
              <a:ext uri="{FF2B5EF4-FFF2-40B4-BE49-F238E27FC236}">
                <a16:creationId xmlns:a16="http://schemas.microsoft.com/office/drawing/2014/main" id="{51EF9568-1174-E560-7C05-34D2613CA51A}"/>
              </a:ext>
            </a:extLst>
          </p:cNvPr>
          <p:cNvSpPr/>
          <p:nvPr/>
        </p:nvSpPr>
        <p:spPr>
          <a:xfrm>
            <a:off x="9639148" y="6521891"/>
            <a:ext cx="2932770" cy="385763"/>
          </a:xfrm>
          <a:prstGeom prst="rect">
            <a:avLst/>
          </a:prstGeom>
          <a:noFill/>
          <a:ln/>
        </p:spPr>
        <p:txBody>
          <a:bodyPr wrap="none" rtlCol="0" anchor="t"/>
          <a:lstStyle/>
          <a:p>
            <a:pPr marL="0" indent="0" algn="ctr">
              <a:lnSpc>
                <a:spcPts val="3038"/>
              </a:lnSpc>
              <a:buNone/>
            </a:pPr>
            <a:r>
              <a:rPr lang="en-US" sz="2000" b="1" kern="0" spc="-73" dirty="0">
                <a:solidFill>
                  <a:srgbClr val="000000"/>
                </a:solidFill>
                <a:latin typeface="Inter" pitchFamily="34" charset="0"/>
                <a:ea typeface="Inter" pitchFamily="34" charset="-122"/>
                <a:cs typeface="Inter" pitchFamily="34" charset="-120"/>
              </a:rPr>
              <a:t>Jean Paul Torres Neumann</a:t>
            </a:r>
            <a:endParaRPr lang="en-US" sz="2000" dirty="0"/>
          </a:p>
        </p:txBody>
      </p:sp>
      <p:sp>
        <p:nvSpPr>
          <p:cNvPr id="16" name="Text 4">
            <a:extLst>
              <a:ext uri="{FF2B5EF4-FFF2-40B4-BE49-F238E27FC236}">
                <a16:creationId xmlns:a16="http://schemas.microsoft.com/office/drawing/2014/main" id="{246E5395-DE27-371C-00FF-187015C75229}"/>
              </a:ext>
            </a:extLst>
          </p:cNvPr>
          <p:cNvSpPr/>
          <p:nvPr/>
        </p:nvSpPr>
        <p:spPr>
          <a:xfrm>
            <a:off x="9064860" y="6941224"/>
            <a:ext cx="4081347" cy="922806"/>
          </a:xfrm>
          <a:prstGeom prst="rect">
            <a:avLst/>
          </a:prstGeom>
          <a:noFill/>
          <a:ln/>
        </p:spPr>
        <p:txBody>
          <a:bodyPr wrap="square" rtlCol="0" anchor="t"/>
          <a:lstStyle/>
          <a:p>
            <a:pPr marL="0" indent="0" algn="ctr">
              <a:lnSpc>
                <a:spcPts val="2177"/>
              </a:lnSpc>
              <a:buNone/>
            </a:pPr>
            <a:r>
              <a:rPr lang="pt-BR" sz="1400" kern="0" spc="-27" dirty="0">
                <a:solidFill>
                  <a:srgbClr val="272525"/>
                </a:solidFill>
                <a:latin typeface="Inter" pitchFamily="34" charset="0"/>
                <a:ea typeface="Inter" pitchFamily="34" charset="-122"/>
                <a:cs typeface="Inter" pitchFamily="34" charset="-120"/>
              </a:rPr>
              <a:t>Coordenador do Grupo de Trabalho de IA da Federação  Associações das Empresas Brasileiras de Tecnologia da Informação (ASSESPRO)</a:t>
            </a:r>
            <a:endParaRPr lang="pt-BR" sz="1400" dirty="0"/>
          </a:p>
        </p:txBody>
      </p:sp>
      <p:sp>
        <p:nvSpPr>
          <p:cNvPr id="19" name="Shape 6">
            <a:extLst>
              <a:ext uri="{FF2B5EF4-FFF2-40B4-BE49-F238E27FC236}">
                <a16:creationId xmlns:a16="http://schemas.microsoft.com/office/drawing/2014/main" id="{2E8A1230-D70E-D144-2035-835DB64CB16A}"/>
              </a:ext>
            </a:extLst>
          </p:cNvPr>
          <p:cNvSpPr/>
          <p:nvPr/>
        </p:nvSpPr>
        <p:spPr>
          <a:xfrm>
            <a:off x="862012" y="2559815"/>
            <a:ext cx="13205400" cy="2687249"/>
          </a:xfrm>
          <a:prstGeom prst="roundRect">
            <a:avLst>
              <a:gd name="adj" fmla="val 3681"/>
            </a:avLst>
          </a:prstGeom>
          <a:solidFill>
            <a:srgbClr val="DADBF1"/>
          </a:solidFill>
          <a:ln w="7620">
            <a:solidFill>
              <a:srgbClr val="C0C1D7"/>
            </a:solidFill>
            <a:prstDash val="solid"/>
          </a:ln>
        </p:spPr>
        <p:txBody>
          <a:bodyPr lIns="360000" rIns="360000"/>
          <a:lstStyle/>
          <a:p>
            <a:endParaRPr lang="pt-BR" sz="2800" dirty="0"/>
          </a:p>
          <a:p>
            <a:r>
              <a:rPr lang="pt-BR" sz="2800" dirty="0">
                <a:solidFill>
                  <a:schemeClr val="tx1"/>
                </a:solidFill>
              </a:rPr>
              <a:t>O projeto de lei brasileiro sobre a governança de sistemas de Inteligência Artificial (IA) traz importantes disposições para garantir a segurança e o respeito aos direitos das pessoas afetadas. No entanto, alguns pontos merecem atenção, como a complexidade e os custos envolvidos, além do risco de burocratização excessiva.</a:t>
            </a:r>
          </a:p>
          <a:p>
            <a:endParaRPr lang="pt-BR" sz="2800" dirty="0">
              <a:solidFill>
                <a:schemeClr val="tx1"/>
              </a:solidFill>
            </a:endParaRPr>
          </a:p>
        </p:txBody>
      </p:sp>
      <p:sp>
        <p:nvSpPr>
          <p:cNvPr id="20" name="Text 4">
            <a:extLst>
              <a:ext uri="{FF2B5EF4-FFF2-40B4-BE49-F238E27FC236}">
                <a16:creationId xmlns:a16="http://schemas.microsoft.com/office/drawing/2014/main" id="{151687CF-108A-0782-5D6E-9880FB94BDE4}"/>
              </a:ext>
            </a:extLst>
          </p:cNvPr>
          <p:cNvSpPr/>
          <p:nvPr/>
        </p:nvSpPr>
        <p:spPr>
          <a:xfrm>
            <a:off x="701634" y="1574967"/>
            <a:ext cx="13205399" cy="650846"/>
          </a:xfrm>
          <a:prstGeom prst="rect">
            <a:avLst/>
          </a:prstGeom>
          <a:noFill/>
          <a:ln/>
        </p:spPr>
        <p:txBody>
          <a:bodyPr wrap="square" rtlCol="0" anchor="t"/>
          <a:lstStyle/>
          <a:p>
            <a:pPr marL="0" indent="0" algn="ctr">
              <a:lnSpc>
                <a:spcPts val="2177"/>
              </a:lnSpc>
              <a:buNone/>
            </a:pPr>
            <a:r>
              <a:rPr lang="pt-BR" sz="1400" kern="0" spc="-27" dirty="0">
                <a:solidFill>
                  <a:srgbClr val="272525"/>
                </a:solidFill>
                <a:latin typeface="Inter" pitchFamily="34" charset="0"/>
                <a:ea typeface="Inter" pitchFamily="34" charset="-122"/>
                <a:cs typeface="Inter" pitchFamily="34" charset="-120"/>
              </a:rPr>
              <a:t>Audiência Pública da Comissão Temporária Interna sobre Inteligência Artificial no Brasil (CTIA) do Senado Federal com o objetivo de instruir o PL 2338/2023, que dispõe sobre o uso da inteligência artificial no Brasil – 02Jul2024</a:t>
            </a:r>
            <a:endParaRPr lang="pt-BR" sz="1400" dirty="0"/>
          </a:p>
        </p:txBody>
      </p:sp>
      <p:pic>
        <p:nvPicPr>
          <p:cNvPr id="22" name="Imagem 21" descr="Uma imagem contendo Interface gráfica do usuário&#10;&#10;Descrição gerada automaticamente">
            <a:extLst>
              <a:ext uri="{FF2B5EF4-FFF2-40B4-BE49-F238E27FC236}">
                <a16:creationId xmlns:a16="http://schemas.microsoft.com/office/drawing/2014/main" id="{0639D566-AFE5-E69E-F18D-1F6890588176}"/>
              </a:ext>
            </a:extLst>
          </p:cNvPr>
          <p:cNvPicPr>
            <a:picLocks noChangeAspect="1"/>
          </p:cNvPicPr>
          <p:nvPr/>
        </p:nvPicPr>
        <p:blipFill>
          <a:blip r:embed="rId4"/>
          <a:stretch>
            <a:fillRect/>
          </a:stretch>
        </p:blipFill>
        <p:spPr>
          <a:xfrm>
            <a:off x="539476" y="5462626"/>
            <a:ext cx="4451777" cy="25042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pt-BR"/>
          </a:p>
        </p:txBody>
      </p:sp>
      <p:sp>
        <p:nvSpPr>
          <p:cNvPr id="3" name="Shape 1"/>
          <p:cNvSpPr/>
          <p:nvPr/>
        </p:nvSpPr>
        <p:spPr>
          <a:xfrm>
            <a:off x="0" y="0"/>
            <a:ext cx="14630400" cy="8229600"/>
          </a:xfrm>
          <a:prstGeom prst="rect">
            <a:avLst/>
          </a:prstGeom>
          <a:solidFill>
            <a:srgbClr val="FFFFFF"/>
          </a:solidFill>
          <a:ln/>
        </p:spPr>
        <p:txBody>
          <a:bodyPr/>
          <a:lstStyle/>
          <a:p>
            <a:endParaRPr lang="pt-BR"/>
          </a:p>
        </p:txBody>
      </p:sp>
      <p:sp>
        <p:nvSpPr>
          <p:cNvPr id="5" name="Text 2"/>
          <p:cNvSpPr/>
          <p:nvPr/>
        </p:nvSpPr>
        <p:spPr>
          <a:xfrm>
            <a:off x="806529" y="843566"/>
            <a:ext cx="13813195" cy="596027"/>
          </a:xfrm>
          <a:prstGeom prst="rect">
            <a:avLst/>
          </a:prstGeom>
          <a:noFill/>
          <a:ln/>
        </p:spPr>
        <p:txBody>
          <a:bodyPr wrap="square" rtlCol="0" anchor="t"/>
          <a:lstStyle/>
          <a:p>
            <a:pPr marL="0" indent="0">
              <a:lnSpc>
                <a:spcPts val="4362"/>
              </a:lnSpc>
              <a:buNone/>
            </a:pPr>
            <a:r>
              <a:rPr lang="pt-BR" sz="3490" b="1" kern="0" spc="-105" dirty="0">
                <a:solidFill>
                  <a:srgbClr val="000000"/>
                </a:solidFill>
                <a:latin typeface="Inter" pitchFamily="34" charset="0"/>
                <a:ea typeface="Inter" pitchFamily="34" charset="-122"/>
                <a:cs typeface="Inter" pitchFamily="34" charset="-120"/>
              </a:rPr>
              <a:t>Medidas de Governança para Sistemas de IA de Propósito Geral e Generativa</a:t>
            </a:r>
            <a:endParaRPr lang="pt-BR" sz="3490" dirty="0"/>
          </a:p>
        </p:txBody>
      </p:sp>
      <p:sp>
        <p:nvSpPr>
          <p:cNvPr id="6" name="Shape 3"/>
          <p:cNvSpPr/>
          <p:nvPr/>
        </p:nvSpPr>
        <p:spPr>
          <a:xfrm>
            <a:off x="868680" y="3259574"/>
            <a:ext cx="35362" cy="3638193"/>
          </a:xfrm>
          <a:prstGeom prst="roundRect">
            <a:avLst>
              <a:gd name="adj" fmla="val 225606"/>
            </a:avLst>
          </a:prstGeom>
          <a:solidFill>
            <a:srgbClr val="C0C1D7"/>
          </a:solidFill>
          <a:ln/>
        </p:spPr>
        <p:txBody>
          <a:bodyPr/>
          <a:lstStyle/>
          <a:p>
            <a:endParaRPr lang="pt-BR" sz="2400" dirty="0"/>
          </a:p>
        </p:txBody>
      </p:sp>
      <p:sp>
        <p:nvSpPr>
          <p:cNvPr id="7" name="Shape 4"/>
          <p:cNvSpPr/>
          <p:nvPr/>
        </p:nvSpPr>
        <p:spPr>
          <a:xfrm>
            <a:off x="1085731" y="3640753"/>
            <a:ext cx="620435" cy="35362"/>
          </a:xfrm>
          <a:prstGeom prst="roundRect">
            <a:avLst>
              <a:gd name="adj" fmla="val 225606"/>
            </a:avLst>
          </a:prstGeom>
          <a:solidFill>
            <a:srgbClr val="C0C1D7"/>
          </a:solidFill>
          <a:ln/>
        </p:spPr>
        <p:txBody>
          <a:bodyPr/>
          <a:lstStyle/>
          <a:p>
            <a:endParaRPr lang="pt-BR" sz="3200" dirty="0"/>
          </a:p>
        </p:txBody>
      </p:sp>
      <p:sp>
        <p:nvSpPr>
          <p:cNvPr id="8" name="Shape 5"/>
          <p:cNvSpPr/>
          <p:nvPr/>
        </p:nvSpPr>
        <p:spPr>
          <a:xfrm>
            <a:off x="686872" y="3459004"/>
            <a:ext cx="398859" cy="398859"/>
          </a:xfrm>
          <a:prstGeom prst="roundRect">
            <a:avLst>
              <a:gd name="adj" fmla="val 20002"/>
            </a:avLst>
          </a:prstGeom>
          <a:solidFill>
            <a:srgbClr val="DADBF1"/>
          </a:solidFill>
          <a:ln w="7620">
            <a:solidFill>
              <a:srgbClr val="C0C1D7"/>
            </a:solidFill>
            <a:prstDash val="solid"/>
          </a:ln>
        </p:spPr>
        <p:txBody>
          <a:bodyPr/>
          <a:lstStyle/>
          <a:p>
            <a:endParaRPr lang="pt-BR" sz="2400" dirty="0"/>
          </a:p>
        </p:txBody>
      </p:sp>
      <p:sp>
        <p:nvSpPr>
          <p:cNvPr id="9" name="Text 6"/>
          <p:cNvSpPr/>
          <p:nvPr/>
        </p:nvSpPr>
        <p:spPr>
          <a:xfrm>
            <a:off x="825222" y="3525441"/>
            <a:ext cx="122158" cy="265986"/>
          </a:xfrm>
          <a:prstGeom prst="rect">
            <a:avLst/>
          </a:prstGeom>
          <a:noFill/>
          <a:ln/>
        </p:spPr>
        <p:txBody>
          <a:bodyPr wrap="none" rtlCol="0" anchor="t"/>
          <a:lstStyle/>
          <a:p>
            <a:pPr marL="0" indent="0" algn="ctr">
              <a:lnSpc>
                <a:spcPts val="2094"/>
              </a:lnSpc>
              <a:buNone/>
            </a:pPr>
            <a:r>
              <a:rPr lang="pt-BR" sz="2800" b="1" kern="0" spc="-63" dirty="0">
                <a:solidFill>
                  <a:srgbClr val="272525"/>
                </a:solidFill>
                <a:latin typeface="Inter" pitchFamily="34" charset="0"/>
                <a:ea typeface="Inter" pitchFamily="34" charset="-122"/>
                <a:cs typeface="Inter" pitchFamily="34" charset="-120"/>
              </a:rPr>
              <a:t>1</a:t>
            </a:r>
            <a:endParaRPr lang="pt-BR" sz="2800" dirty="0"/>
          </a:p>
        </p:txBody>
      </p:sp>
      <p:sp>
        <p:nvSpPr>
          <p:cNvPr id="10" name="Text 7"/>
          <p:cNvSpPr/>
          <p:nvPr/>
        </p:nvSpPr>
        <p:spPr>
          <a:xfrm>
            <a:off x="1861304" y="3436858"/>
            <a:ext cx="2240280" cy="276939"/>
          </a:xfrm>
          <a:prstGeom prst="rect">
            <a:avLst/>
          </a:prstGeom>
          <a:noFill/>
          <a:ln/>
        </p:spPr>
        <p:txBody>
          <a:bodyPr wrap="none" rtlCol="0" anchor="t"/>
          <a:lstStyle/>
          <a:p>
            <a:pPr marL="0" indent="0" algn="l">
              <a:lnSpc>
                <a:spcPts val="2181"/>
              </a:lnSpc>
              <a:buNone/>
            </a:pPr>
            <a:r>
              <a:rPr lang="pt-BR" sz="2800" b="1" kern="0" spc="-52" dirty="0">
                <a:solidFill>
                  <a:srgbClr val="272525"/>
                </a:solidFill>
                <a:latin typeface="Inter" pitchFamily="34" charset="0"/>
                <a:ea typeface="Inter" pitchFamily="34" charset="-122"/>
                <a:cs typeface="Inter" pitchFamily="34" charset="-120"/>
              </a:rPr>
              <a:t>Rigor e Complexidade</a:t>
            </a:r>
            <a:endParaRPr lang="pt-BR" sz="2800" dirty="0"/>
          </a:p>
        </p:txBody>
      </p:sp>
      <p:sp>
        <p:nvSpPr>
          <p:cNvPr id="11" name="Text 8"/>
          <p:cNvSpPr/>
          <p:nvPr/>
        </p:nvSpPr>
        <p:spPr>
          <a:xfrm>
            <a:off x="1861304" y="3820120"/>
            <a:ext cx="6662261" cy="1415774"/>
          </a:xfrm>
          <a:prstGeom prst="rect">
            <a:avLst/>
          </a:prstGeom>
          <a:noFill/>
          <a:ln/>
        </p:spPr>
        <p:txBody>
          <a:bodyPr wrap="square" rtlCol="0" anchor="t"/>
          <a:lstStyle/>
          <a:p>
            <a:pPr marL="0" indent="0" algn="l">
              <a:lnSpc>
                <a:spcPts val="2234"/>
              </a:lnSpc>
              <a:buNone/>
            </a:pPr>
            <a:r>
              <a:rPr lang="pt-BR" sz="2000" kern="0" spc="-28" dirty="0">
                <a:solidFill>
                  <a:srgbClr val="272525"/>
                </a:solidFill>
                <a:latin typeface="Inter" pitchFamily="34" charset="0"/>
                <a:ea typeface="Inter" pitchFamily="34" charset="-122"/>
                <a:cs typeface="Inter" pitchFamily="34" charset="-120"/>
              </a:rPr>
              <a:t>A exigência de testes rigorosos e análises contínuas para identificar e mitigar riscos pode ser um processo complexo e custoso, especialmente para desenvolvedores de IA de propósito geral, que podem ter múltiplas aplicações e contextos de uso.</a:t>
            </a:r>
            <a:endParaRPr lang="pt-BR" sz="2000" dirty="0"/>
          </a:p>
        </p:txBody>
      </p:sp>
      <p:sp>
        <p:nvSpPr>
          <p:cNvPr id="12" name="Shape 9"/>
          <p:cNvSpPr/>
          <p:nvPr/>
        </p:nvSpPr>
        <p:spPr>
          <a:xfrm>
            <a:off x="1085731" y="5690295"/>
            <a:ext cx="620435" cy="35362"/>
          </a:xfrm>
          <a:prstGeom prst="roundRect">
            <a:avLst>
              <a:gd name="adj" fmla="val 225606"/>
            </a:avLst>
          </a:prstGeom>
          <a:solidFill>
            <a:srgbClr val="C0C1D7"/>
          </a:solidFill>
          <a:ln/>
        </p:spPr>
        <p:txBody>
          <a:bodyPr/>
          <a:lstStyle/>
          <a:p>
            <a:endParaRPr lang="pt-BR" sz="3200" dirty="0"/>
          </a:p>
        </p:txBody>
      </p:sp>
      <p:sp>
        <p:nvSpPr>
          <p:cNvPr id="13" name="Shape 10"/>
          <p:cNvSpPr/>
          <p:nvPr/>
        </p:nvSpPr>
        <p:spPr>
          <a:xfrm>
            <a:off x="686872" y="5508546"/>
            <a:ext cx="398859" cy="398859"/>
          </a:xfrm>
          <a:prstGeom prst="roundRect">
            <a:avLst>
              <a:gd name="adj" fmla="val 20002"/>
            </a:avLst>
          </a:prstGeom>
          <a:solidFill>
            <a:srgbClr val="DADBF1"/>
          </a:solidFill>
          <a:ln w="7620">
            <a:solidFill>
              <a:srgbClr val="C0C1D7"/>
            </a:solidFill>
            <a:prstDash val="solid"/>
          </a:ln>
        </p:spPr>
        <p:txBody>
          <a:bodyPr/>
          <a:lstStyle/>
          <a:p>
            <a:endParaRPr lang="pt-BR" sz="2400" dirty="0"/>
          </a:p>
        </p:txBody>
      </p:sp>
      <p:sp>
        <p:nvSpPr>
          <p:cNvPr id="14" name="Text 11"/>
          <p:cNvSpPr/>
          <p:nvPr/>
        </p:nvSpPr>
        <p:spPr>
          <a:xfrm>
            <a:off x="806529" y="5574983"/>
            <a:ext cx="159544" cy="265986"/>
          </a:xfrm>
          <a:prstGeom prst="rect">
            <a:avLst/>
          </a:prstGeom>
          <a:noFill/>
          <a:ln/>
        </p:spPr>
        <p:txBody>
          <a:bodyPr wrap="none" rtlCol="0" anchor="t"/>
          <a:lstStyle/>
          <a:p>
            <a:pPr marL="0" indent="0" algn="ctr">
              <a:lnSpc>
                <a:spcPts val="2094"/>
              </a:lnSpc>
              <a:buNone/>
            </a:pPr>
            <a:r>
              <a:rPr lang="pt-BR" sz="2800" b="1" kern="0" spc="-63" dirty="0">
                <a:solidFill>
                  <a:srgbClr val="272525"/>
                </a:solidFill>
                <a:latin typeface="Inter" pitchFamily="34" charset="0"/>
                <a:ea typeface="Inter" pitchFamily="34" charset="-122"/>
                <a:cs typeface="Inter" pitchFamily="34" charset="-120"/>
              </a:rPr>
              <a:t>2</a:t>
            </a:r>
            <a:endParaRPr lang="pt-BR" sz="2800" dirty="0"/>
          </a:p>
        </p:txBody>
      </p:sp>
      <p:sp>
        <p:nvSpPr>
          <p:cNvPr id="15" name="Text 12"/>
          <p:cNvSpPr/>
          <p:nvPr/>
        </p:nvSpPr>
        <p:spPr>
          <a:xfrm>
            <a:off x="1861304" y="5486400"/>
            <a:ext cx="2215991" cy="276939"/>
          </a:xfrm>
          <a:prstGeom prst="rect">
            <a:avLst/>
          </a:prstGeom>
          <a:noFill/>
          <a:ln/>
        </p:spPr>
        <p:txBody>
          <a:bodyPr wrap="none" rtlCol="0" anchor="t"/>
          <a:lstStyle/>
          <a:p>
            <a:pPr marL="0" indent="0" algn="l">
              <a:lnSpc>
                <a:spcPts val="2181"/>
              </a:lnSpc>
              <a:buNone/>
            </a:pPr>
            <a:r>
              <a:rPr lang="pt-BR" sz="2800" b="1" kern="0" spc="-52" dirty="0">
                <a:solidFill>
                  <a:srgbClr val="272525"/>
                </a:solidFill>
                <a:latin typeface="Inter" pitchFamily="34" charset="0"/>
                <a:ea typeface="Inter" pitchFamily="34" charset="-122"/>
                <a:cs typeface="Inter" pitchFamily="34" charset="-120"/>
              </a:rPr>
              <a:t>Impacto na Inovação</a:t>
            </a:r>
            <a:endParaRPr lang="pt-BR" sz="2800" dirty="0"/>
          </a:p>
        </p:txBody>
      </p:sp>
      <p:sp>
        <p:nvSpPr>
          <p:cNvPr id="16" name="Text 13"/>
          <p:cNvSpPr/>
          <p:nvPr/>
        </p:nvSpPr>
        <p:spPr>
          <a:xfrm>
            <a:off x="1861304" y="5869662"/>
            <a:ext cx="6662261" cy="1278270"/>
          </a:xfrm>
          <a:prstGeom prst="rect">
            <a:avLst/>
          </a:prstGeom>
          <a:noFill/>
          <a:ln/>
        </p:spPr>
        <p:txBody>
          <a:bodyPr wrap="square" rtlCol="0" anchor="t"/>
          <a:lstStyle/>
          <a:p>
            <a:pPr marL="0" indent="0" algn="l">
              <a:lnSpc>
                <a:spcPts val="2234"/>
              </a:lnSpc>
              <a:buNone/>
            </a:pPr>
            <a:r>
              <a:rPr lang="pt-BR" sz="2000" kern="0" spc="-28" dirty="0">
                <a:solidFill>
                  <a:srgbClr val="272525"/>
                </a:solidFill>
                <a:latin typeface="Inter" pitchFamily="34" charset="0"/>
                <a:ea typeface="Inter" pitchFamily="34" charset="-122"/>
                <a:cs typeface="Inter" pitchFamily="34" charset="-120"/>
              </a:rPr>
              <a:t>A necessidade de conformidade com regulamentações tão detalhadas pode desincentivar a inovação em sistemas de IA generativa, onde a flexibilidade e a capacidade de experimentar novas abordagens são cruciais.</a:t>
            </a:r>
            <a:endParaRPr lang="pt-BR" sz="2000" dirty="0"/>
          </a:p>
        </p:txBody>
      </p:sp>
      <p:sp>
        <p:nvSpPr>
          <p:cNvPr id="17" name="Shape 6">
            <a:extLst>
              <a:ext uri="{FF2B5EF4-FFF2-40B4-BE49-F238E27FC236}">
                <a16:creationId xmlns:a16="http://schemas.microsoft.com/office/drawing/2014/main" id="{2616084A-F30E-D318-F2FB-ABC0992D0A04}"/>
              </a:ext>
            </a:extLst>
          </p:cNvPr>
          <p:cNvSpPr/>
          <p:nvPr/>
        </p:nvSpPr>
        <p:spPr>
          <a:xfrm>
            <a:off x="8958006" y="2239421"/>
            <a:ext cx="5237953" cy="5561916"/>
          </a:xfrm>
          <a:prstGeom prst="roundRect">
            <a:avLst>
              <a:gd name="adj" fmla="val 3681"/>
            </a:avLst>
          </a:prstGeom>
          <a:solidFill>
            <a:srgbClr val="DADBF1"/>
          </a:solidFill>
          <a:ln w="7620">
            <a:solidFill>
              <a:srgbClr val="C0C1D7"/>
            </a:solidFill>
            <a:prstDash val="solid"/>
          </a:ln>
        </p:spPr>
        <p:txBody>
          <a:bodyPr/>
          <a:lstStyle/>
          <a:p>
            <a:r>
              <a:rPr lang="pt-BR" sz="2800" dirty="0">
                <a:solidFill>
                  <a:schemeClr val="tx1"/>
                </a:solidFill>
              </a:rPr>
              <a:t>Para sistemas de IA de propósito geral e generativa, os desenvolvedores devem garantir requisitos adicionais antes de disponibilizar o sistema no mercado, incluindo testes e análises para identificar, reduzir e mitigar riscos, documentação de riscos remanescentes, governança de dados, e medidas de desempenho e segurança ao longo do ciclo de vida do sistema.</a:t>
            </a:r>
            <a:endParaRPr lang="en-US" sz="280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pt-BR"/>
          </a:p>
        </p:txBody>
      </p:sp>
      <p:sp>
        <p:nvSpPr>
          <p:cNvPr id="3" name="Shape 1"/>
          <p:cNvSpPr/>
          <p:nvPr/>
        </p:nvSpPr>
        <p:spPr>
          <a:xfrm>
            <a:off x="0" y="0"/>
            <a:ext cx="14630400" cy="8229600"/>
          </a:xfrm>
          <a:prstGeom prst="rect">
            <a:avLst/>
          </a:prstGeom>
          <a:solidFill>
            <a:srgbClr val="FFFFFF"/>
          </a:solidFill>
          <a:ln/>
        </p:spPr>
        <p:txBody>
          <a:bodyPr/>
          <a:lstStyle/>
          <a:p>
            <a:endParaRPr lang="pt-BR"/>
          </a:p>
        </p:txBody>
      </p:sp>
      <p:sp>
        <p:nvSpPr>
          <p:cNvPr id="5" name="Text 2"/>
          <p:cNvSpPr/>
          <p:nvPr/>
        </p:nvSpPr>
        <p:spPr>
          <a:xfrm>
            <a:off x="1080245" y="680464"/>
            <a:ext cx="9775269" cy="639049"/>
          </a:xfrm>
          <a:prstGeom prst="rect">
            <a:avLst/>
          </a:prstGeom>
          <a:noFill/>
          <a:ln/>
        </p:spPr>
        <p:txBody>
          <a:bodyPr wrap="square" rtlCol="0" anchor="t"/>
          <a:lstStyle/>
          <a:p>
            <a:pPr marL="0" indent="0">
              <a:lnSpc>
                <a:spcPts val="4403"/>
              </a:lnSpc>
              <a:buNone/>
            </a:pPr>
            <a:r>
              <a:rPr lang="en-US" sz="3523" b="1" kern="0" spc="-106" dirty="0">
                <a:solidFill>
                  <a:srgbClr val="000000"/>
                </a:solidFill>
                <a:latin typeface="Inter" pitchFamily="34" charset="0"/>
                <a:ea typeface="Inter" pitchFamily="34" charset="-122"/>
                <a:cs typeface="Inter" pitchFamily="34" charset="-120"/>
              </a:rPr>
              <a:t>Medidas de Governança Aplicadas pelo Poder Público</a:t>
            </a:r>
            <a:endParaRPr lang="en-US" sz="3523" dirty="0"/>
          </a:p>
        </p:txBody>
      </p:sp>
      <p:sp>
        <p:nvSpPr>
          <p:cNvPr id="6" name="Shape 3"/>
          <p:cNvSpPr/>
          <p:nvPr/>
        </p:nvSpPr>
        <p:spPr>
          <a:xfrm>
            <a:off x="1080245" y="3743821"/>
            <a:ext cx="5469225" cy="4017427"/>
          </a:xfrm>
          <a:prstGeom prst="roundRect">
            <a:avLst>
              <a:gd name="adj" fmla="val 2640"/>
            </a:avLst>
          </a:prstGeom>
          <a:solidFill>
            <a:srgbClr val="DADBF1"/>
          </a:solidFill>
          <a:ln w="7620">
            <a:solidFill>
              <a:srgbClr val="C0C1D7"/>
            </a:solidFill>
            <a:prstDash val="solid"/>
          </a:ln>
        </p:spPr>
        <p:txBody>
          <a:bodyPr/>
          <a:lstStyle/>
          <a:p>
            <a:endParaRPr lang="pt-BR" sz="2800"/>
          </a:p>
        </p:txBody>
      </p:sp>
      <p:sp>
        <p:nvSpPr>
          <p:cNvPr id="7" name="Text 4"/>
          <p:cNvSpPr/>
          <p:nvPr/>
        </p:nvSpPr>
        <p:spPr>
          <a:xfrm>
            <a:off x="1266816" y="3930393"/>
            <a:ext cx="2821332" cy="279559"/>
          </a:xfrm>
          <a:prstGeom prst="rect">
            <a:avLst/>
          </a:prstGeom>
          <a:noFill/>
          <a:ln/>
        </p:spPr>
        <p:txBody>
          <a:bodyPr wrap="none" rtlCol="0" anchor="t"/>
          <a:lstStyle/>
          <a:p>
            <a:pPr marL="0" indent="0">
              <a:lnSpc>
                <a:spcPts val="2202"/>
              </a:lnSpc>
              <a:buNone/>
            </a:pPr>
            <a:r>
              <a:rPr lang="en-US" sz="2400" b="1" kern="0" spc="-53" dirty="0">
                <a:solidFill>
                  <a:srgbClr val="272525"/>
                </a:solidFill>
                <a:latin typeface="Inter" pitchFamily="34" charset="0"/>
                <a:ea typeface="Inter" pitchFamily="34" charset="-122"/>
                <a:cs typeface="Inter" pitchFamily="34" charset="-120"/>
              </a:rPr>
              <a:t>Transparência e Acesso</a:t>
            </a:r>
            <a:endParaRPr lang="en-US" sz="2400" dirty="0"/>
          </a:p>
        </p:txBody>
      </p:sp>
      <p:sp>
        <p:nvSpPr>
          <p:cNvPr id="8" name="Text 5"/>
          <p:cNvSpPr/>
          <p:nvPr/>
        </p:nvSpPr>
        <p:spPr>
          <a:xfrm>
            <a:off x="1266816" y="4317227"/>
            <a:ext cx="5282654" cy="1838246"/>
          </a:xfrm>
          <a:prstGeom prst="rect">
            <a:avLst/>
          </a:prstGeom>
          <a:noFill/>
          <a:ln/>
        </p:spPr>
        <p:txBody>
          <a:bodyPr wrap="square" rtlCol="0" anchor="t"/>
          <a:lstStyle/>
          <a:p>
            <a:pPr marL="0" indent="0">
              <a:lnSpc>
                <a:spcPts val="2255"/>
              </a:lnSpc>
              <a:buNone/>
            </a:pPr>
            <a:r>
              <a:rPr lang="en-US" sz="2000" kern="0" spc="-28" dirty="0">
                <a:solidFill>
                  <a:srgbClr val="272525"/>
                </a:solidFill>
                <a:latin typeface="Inter" pitchFamily="34" charset="0"/>
                <a:ea typeface="Inter" pitchFamily="34" charset="-122"/>
                <a:cs typeface="Inter" pitchFamily="34" charset="-120"/>
              </a:rPr>
              <a:t>Embora a transparência e o acesso a dados sejam essenciais, a implementação de tais medidas pode ser complexa e demorada, especialmente em um cenário de múltiplas instituições e sistemas legados.</a:t>
            </a:r>
            <a:endParaRPr lang="en-US" sz="2000" dirty="0"/>
          </a:p>
        </p:txBody>
      </p:sp>
      <p:sp>
        <p:nvSpPr>
          <p:cNvPr id="9" name="Shape 6"/>
          <p:cNvSpPr/>
          <p:nvPr/>
        </p:nvSpPr>
        <p:spPr>
          <a:xfrm>
            <a:off x="6849150" y="3743822"/>
            <a:ext cx="5474924" cy="4017426"/>
          </a:xfrm>
          <a:prstGeom prst="roundRect">
            <a:avLst>
              <a:gd name="adj" fmla="val 2640"/>
            </a:avLst>
          </a:prstGeom>
          <a:solidFill>
            <a:srgbClr val="DADBF1"/>
          </a:solidFill>
          <a:ln w="7620">
            <a:solidFill>
              <a:srgbClr val="C0C1D7"/>
            </a:solidFill>
            <a:prstDash val="solid"/>
          </a:ln>
        </p:spPr>
        <p:txBody>
          <a:bodyPr/>
          <a:lstStyle/>
          <a:p>
            <a:endParaRPr lang="pt-BR" sz="2800"/>
          </a:p>
        </p:txBody>
      </p:sp>
      <p:sp>
        <p:nvSpPr>
          <p:cNvPr id="10" name="Text 7"/>
          <p:cNvSpPr/>
          <p:nvPr/>
        </p:nvSpPr>
        <p:spPr>
          <a:xfrm>
            <a:off x="7035721" y="3930393"/>
            <a:ext cx="4311848" cy="279559"/>
          </a:xfrm>
          <a:prstGeom prst="rect">
            <a:avLst/>
          </a:prstGeom>
          <a:noFill/>
          <a:ln/>
        </p:spPr>
        <p:txBody>
          <a:bodyPr wrap="none" rtlCol="0" anchor="t"/>
          <a:lstStyle/>
          <a:p>
            <a:pPr marL="0" indent="0">
              <a:lnSpc>
                <a:spcPts val="2202"/>
              </a:lnSpc>
              <a:buNone/>
            </a:pPr>
            <a:r>
              <a:rPr lang="en-US" sz="2400" b="1" kern="0" spc="-53" dirty="0">
                <a:solidFill>
                  <a:srgbClr val="272525"/>
                </a:solidFill>
                <a:latin typeface="Inter" pitchFamily="34" charset="0"/>
                <a:ea typeface="Inter" pitchFamily="34" charset="-122"/>
                <a:cs typeface="Inter" pitchFamily="34" charset="-120"/>
              </a:rPr>
              <a:t>Burocratização e Riscos de Conformidade</a:t>
            </a:r>
            <a:endParaRPr lang="en-US" sz="2400" dirty="0"/>
          </a:p>
        </p:txBody>
      </p:sp>
      <p:sp>
        <p:nvSpPr>
          <p:cNvPr id="11" name="Text 8"/>
          <p:cNvSpPr/>
          <p:nvPr/>
        </p:nvSpPr>
        <p:spPr>
          <a:xfrm>
            <a:off x="7035721" y="4317226"/>
            <a:ext cx="5106122" cy="3231909"/>
          </a:xfrm>
          <a:prstGeom prst="rect">
            <a:avLst/>
          </a:prstGeom>
          <a:noFill/>
          <a:ln/>
        </p:spPr>
        <p:txBody>
          <a:bodyPr wrap="square" rtlCol="0" anchor="t"/>
          <a:lstStyle/>
          <a:p>
            <a:pPr marL="0" indent="0">
              <a:lnSpc>
                <a:spcPts val="2255"/>
              </a:lnSpc>
              <a:buNone/>
            </a:pPr>
            <a:r>
              <a:rPr lang="en-US" sz="2000" kern="0" spc="-28" dirty="0">
                <a:solidFill>
                  <a:srgbClr val="272525"/>
                </a:solidFill>
                <a:latin typeface="Inter" pitchFamily="34" charset="0"/>
                <a:ea typeface="Inter" pitchFamily="34" charset="-122"/>
                <a:cs typeface="Inter" pitchFamily="34" charset="-120"/>
              </a:rPr>
              <a:t>As exigências adicionais de governança podem aumentar a burocracia e os custos operacionais para as entidades públicas, potencialmente reduzindo a eficiência e agilidade na adoção de novas tecnologias. </a:t>
            </a:r>
          </a:p>
          <a:p>
            <a:pPr marL="0" indent="0">
              <a:lnSpc>
                <a:spcPts val="2255"/>
              </a:lnSpc>
              <a:buNone/>
            </a:pPr>
            <a:endParaRPr lang="en-US" sz="2000" kern="0" spc="-28" dirty="0">
              <a:solidFill>
                <a:srgbClr val="272525"/>
              </a:solidFill>
              <a:latin typeface="Inter" pitchFamily="34" charset="0"/>
              <a:ea typeface="Inter" pitchFamily="34" charset="-122"/>
              <a:cs typeface="Inter" pitchFamily="34" charset="-120"/>
            </a:endParaRPr>
          </a:p>
          <a:p>
            <a:pPr marL="0" indent="0">
              <a:lnSpc>
                <a:spcPts val="2255"/>
              </a:lnSpc>
              <a:buNone/>
            </a:pPr>
            <a:r>
              <a:rPr lang="en-US" sz="2000" kern="0" spc="-28" dirty="0">
                <a:solidFill>
                  <a:srgbClr val="272525"/>
                </a:solidFill>
                <a:latin typeface="Inter" pitchFamily="34" charset="0"/>
                <a:ea typeface="Inter" pitchFamily="34" charset="-122"/>
                <a:cs typeface="Inter" pitchFamily="34" charset="-120"/>
              </a:rPr>
              <a:t>As entidades públicas também devem garantir conformidade com diversas regulamentações e padrões, o que pode ser um desafio significativo, especialmente em contextos com recursos limitados.</a:t>
            </a:r>
            <a:endParaRPr lang="en-US" sz="2000" dirty="0"/>
          </a:p>
        </p:txBody>
      </p:sp>
      <p:sp>
        <p:nvSpPr>
          <p:cNvPr id="12" name="Text 4">
            <a:extLst>
              <a:ext uri="{FF2B5EF4-FFF2-40B4-BE49-F238E27FC236}">
                <a16:creationId xmlns:a16="http://schemas.microsoft.com/office/drawing/2014/main" id="{CAB58EEE-EA11-EAA7-B4A9-8CA0389D3D12}"/>
              </a:ext>
            </a:extLst>
          </p:cNvPr>
          <p:cNvSpPr/>
          <p:nvPr/>
        </p:nvSpPr>
        <p:spPr>
          <a:xfrm>
            <a:off x="1080245" y="1610854"/>
            <a:ext cx="12554732" cy="1841626"/>
          </a:xfrm>
          <a:prstGeom prst="rect">
            <a:avLst/>
          </a:prstGeom>
          <a:noFill/>
          <a:ln/>
        </p:spPr>
        <p:txBody>
          <a:bodyPr wrap="square" rtlCol="0" anchor="t"/>
          <a:lstStyle/>
          <a:p>
            <a:pPr marL="0" indent="0">
              <a:lnSpc>
                <a:spcPts val="3110"/>
              </a:lnSpc>
              <a:buNone/>
            </a:pPr>
            <a:r>
              <a:rPr lang="pt-BR" sz="2800" kern="0" spc="-39" dirty="0">
                <a:solidFill>
                  <a:srgbClr val="272525"/>
                </a:solidFill>
                <a:latin typeface="Inter" pitchFamily="34" charset="0"/>
                <a:ea typeface="Inter" pitchFamily="34" charset="-122"/>
                <a:cs typeface="Inter" pitchFamily="34" charset="-120"/>
              </a:rPr>
              <a:t>Para os sistemas de IA considerados de alto risco utilizados pelo poder público, a lei exige medidas específicas de governança, como acesso a bancos de dados, portabilidade de dados, padronização de sistemas para promover interoperabilidade, e avaliações de impacto algorítmico para sistemas biométricos.</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pt-BR"/>
          </a:p>
        </p:txBody>
      </p:sp>
      <p:sp>
        <p:nvSpPr>
          <p:cNvPr id="3" name="Shape 1"/>
          <p:cNvSpPr/>
          <p:nvPr/>
        </p:nvSpPr>
        <p:spPr>
          <a:xfrm>
            <a:off x="0" y="0"/>
            <a:ext cx="14630400" cy="8229600"/>
          </a:xfrm>
          <a:prstGeom prst="rect">
            <a:avLst/>
          </a:prstGeom>
          <a:solidFill>
            <a:srgbClr val="FFFFFF"/>
          </a:solidFill>
          <a:ln/>
        </p:spPr>
        <p:txBody>
          <a:bodyPr/>
          <a:lstStyle/>
          <a:p>
            <a:endParaRPr lang="pt-BR"/>
          </a:p>
        </p:txBody>
      </p:sp>
      <p:sp>
        <p:nvSpPr>
          <p:cNvPr id="5" name="Text 2"/>
          <p:cNvSpPr/>
          <p:nvPr/>
        </p:nvSpPr>
        <p:spPr>
          <a:xfrm>
            <a:off x="6091238" y="629603"/>
            <a:ext cx="7934325" cy="1080135"/>
          </a:xfrm>
          <a:prstGeom prst="rect">
            <a:avLst/>
          </a:prstGeom>
          <a:noFill/>
          <a:ln/>
        </p:spPr>
        <p:txBody>
          <a:bodyPr wrap="square" rtlCol="0" anchor="t"/>
          <a:lstStyle/>
          <a:p>
            <a:pPr marL="0" indent="0">
              <a:lnSpc>
                <a:spcPts val="4253"/>
              </a:lnSpc>
              <a:buNone/>
            </a:pPr>
            <a:r>
              <a:rPr lang="en-US" sz="3402" b="1" kern="0" spc="-102" dirty="0">
                <a:solidFill>
                  <a:srgbClr val="000000"/>
                </a:solidFill>
                <a:latin typeface="Inter" pitchFamily="34" charset="0"/>
                <a:ea typeface="Inter" pitchFamily="34" charset="-122"/>
                <a:cs typeface="Inter" pitchFamily="34" charset="-120"/>
              </a:rPr>
              <a:t>Impacto na Indústria de Software e Inovação</a:t>
            </a:r>
            <a:endParaRPr lang="en-US" sz="3402" dirty="0"/>
          </a:p>
        </p:txBody>
      </p:sp>
      <p:pic>
        <p:nvPicPr>
          <p:cNvPr id="6" name="Image 1" descr="preencoded.png"/>
          <p:cNvPicPr>
            <a:picLocks noChangeAspect="1"/>
          </p:cNvPicPr>
          <p:nvPr/>
        </p:nvPicPr>
        <p:blipFill>
          <a:blip r:embed="rId3"/>
          <a:stretch>
            <a:fillRect/>
          </a:stretch>
        </p:blipFill>
        <p:spPr>
          <a:xfrm>
            <a:off x="6091238" y="1812823"/>
            <a:ext cx="431959" cy="431959"/>
          </a:xfrm>
          <a:prstGeom prst="rect">
            <a:avLst/>
          </a:prstGeom>
        </p:spPr>
      </p:pic>
      <p:sp>
        <p:nvSpPr>
          <p:cNvPr id="7" name="Text 3"/>
          <p:cNvSpPr/>
          <p:nvPr/>
        </p:nvSpPr>
        <p:spPr>
          <a:xfrm>
            <a:off x="6091238" y="2417541"/>
            <a:ext cx="2800469" cy="269915"/>
          </a:xfrm>
          <a:prstGeom prst="rect">
            <a:avLst/>
          </a:prstGeom>
          <a:noFill/>
          <a:ln/>
        </p:spPr>
        <p:txBody>
          <a:bodyPr wrap="none" rtlCol="0" anchor="t"/>
          <a:lstStyle/>
          <a:p>
            <a:pPr marL="0" indent="0" algn="l">
              <a:lnSpc>
                <a:spcPts val="2126"/>
              </a:lnSpc>
              <a:buNone/>
            </a:pPr>
            <a:r>
              <a:rPr lang="en-US" sz="2800" b="1" kern="0" spc="-51" dirty="0">
                <a:solidFill>
                  <a:srgbClr val="272525"/>
                </a:solidFill>
                <a:latin typeface="Inter" pitchFamily="34" charset="0"/>
                <a:ea typeface="Inter" pitchFamily="34" charset="-122"/>
                <a:cs typeface="Inter" pitchFamily="34" charset="-120"/>
              </a:rPr>
              <a:t>Custos de Desenvolvimento</a:t>
            </a:r>
            <a:endParaRPr lang="en-US" sz="2800" dirty="0"/>
          </a:p>
        </p:txBody>
      </p:sp>
      <p:sp>
        <p:nvSpPr>
          <p:cNvPr id="8" name="Text 4"/>
          <p:cNvSpPr/>
          <p:nvPr/>
        </p:nvSpPr>
        <p:spPr>
          <a:xfrm>
            <a:off x="6091238" y="2791040"/>
            <a:ext cx="7934325" cy="950358"/>
          </a:xfrm>
          <a:prstGeom prst="rect">
            <a:avLst/>
          </a:prstGeom>
          <a:noFill/>
          <a:ln/>
        </p:spPr>
        <p:txBody>
          <a:bodyPr wrap="square" rtlCol="0" anchor="t"/>
          <a:lstStyle/>
          <a:p>
            <a:pPr marL="0" indent="0" algn="l">
              <a:lnSpc>
                <a:spcPts val="2177"/>
              </a:lnSpc>
              <a:buNone/>
            </a:pPr>
            <a:r>
              <a:rPr lang="en-US" sz="2000" kern="0" spc="-27" dirty="0">
                <a:solidFill>
                  <a:srgbClr val="272525"/>
                </a:solidFill>
                <a:latin typeface="Inter" pitchFamily="34" charset="0"/>
                <a:ea typeface="Inter" pitchFamily="34" charset="-122"/>
                <a:cs typeface="Inter" pitchFamily="34" charset="-120"/>
              </a:rPr>
              <a:t>A necessidade de cumprir com regulamentações rigorosas pode aumentar os custos de desenvolvimento, especialmente para startups e pequenas empresas.</a:t>
            </a:r>
            <a:endParaRPr lang="en-US" sz="2000" dirty="0"/>
          </a:p>
        </p:txBody>
      </p:sp>
      <p:pic>
        <p:nvPicPr>
          <p:cNvPr id="9" name="Image 2" descr="preencoded.png"/>
          <p:cNvPicPr>
            <a:picLocks noChangeAspect="1"/>
          </p:cNvPicPr>
          <p:nvPr/>
        </p:nvPicPr>
        <p:blipFill>
          <a:blip r:embed="rId4"/>
          <a:stretch>
            <a:fillRect/>
          </a:stretch>
        </p:blipFill>
        <p:spPr>
          <a:xfrm>
            <a:off x="6091238" y="4018717"/>
            <a:ext cx="431959" cy="431959"/>
          </a:xfrm>
          <a:prstGeom prst="rect">
            <a:avLst/>
          </a:prstGeom>
        </p:spPr>
      </p:pic>
      <p:sp>
        <p:nvSpPr>
          <p:cNvPr id="10" name="Text 5"/>
          <p:cNvSpPr/>
          <p:nvPr/>
        </p:nvSpPr>
        <p:spPr>
          <a:xfrm>
            <a:off x="6091238" y="4623435"/>
            <a:ext cx="2214443" cy="269915"/>
          </a:xfrm>
          <a:prstGeom prst="rect">
            <a:avLst/>
          </a:prstGeom>
          <a:noFill/>
          <a:ln/>
        </p:spPr>
        <p:txBody>
          <a:bodyPr wrap="none" rtlCol="0" anchor="t"/>
          <a:lstStyle/>
          <a:p>
            <a:pPr marL="0" indent="0" algn="l">
              <a:lnSpc>
                <a:spcPts val="2126"/>
              </a:lnSpc>
              <a:buNone/>
            </a:pPr>
            <a:r>
              <a:rPr lang="en-US" sz="2800" b="1" kern="0" spc="-51" dirty="0">
                <a:solidFill>
                  <a:srgbClr val="272525"/>
                </a:solidFill>
                <a:latin typeface="Inter" pitchFamily="34" charset="0"/>
                <a:ea typeface="Inter" pitchFamily="34" charset="-122"/>
                <a:cs typeface="Inter" pitchFamily="34" charset="-120"/>
              </a:rPr>
              <a:t>Limitação da Inovação</a:t>
            </a:r>
            <a:endParaRPr lang="en-US" sz="2800" dirty="0"/>
          </a:p>
        </p:txBody>
      </p:sp>
      <p:sp>
        <p:nvSpPr>
          <p:cNvPr id="11" name="Text 6"/>
          <p:cNvSpPr/>
          <p:nvPr/>
        </p:nvSpPr>
        <p:spPr>
          <a:xfrm>
            <a:off x="6091238" y="4996934"/>
            <a:ext cx="7934325" cy="553164"/>
          </a:xfrm>
          <a:prstGeom prst="rect">
            <a:avLst/>
          </a:prstGeom>
          <a:noFill/>
          <a:ln/>
        </p:spPr>
        <p:txBody>
          <a:bodyPr wrap="square" rtlCol="0" anchor="t"/>
          <a:lstStyle/>
          <a:p>
            <a:pPr marL="0" indent="0" algn="l">
              <a:lnSpc>
                <a:spcPts val="2177"/>
              </a:lnSpc>
              <a:buNone/>
            </a:pPr>
            <a:r>
              <a:rPr lang="en-US" sz="2000" kern="0" spc="-27" dirty="0">
                <a:solidFill>
                  <a:srgbClr val="272525"/>
                </a:solidFill>
                <a:latin typeface="Inter" pitchFamily="34" charset="0"/>
                <a:ea typeface="Inter" pitchFamily="34" charset="-122"/>
                <a:cs typeface="Inter" pitchFamily="34" charset="-120"/>
              </a:rPr>
              <a:t>As exigências de governança podem limitar a capacidade das empresas de inovar rapidamente, prejudicando sua competitividade.</a:t>
            </a:r>
            <a:endParaRPr lang="en-US" sz="2000" dirty="0"/>
          </a:p>
        </p:txBody>
      </p:sp>
      <p:pic>
        <p:nvPicPr>
          <p:cNvPr id="12" name="Image 3" descr="preencoded.png"/>
          <p:cNvPicPr>
            <a:picLocks noChangeAspect="1"/>
          </p:cNvPicPr>
          <p:nvPr/>
        </p:nvPicPr>
        <p:blipFill>
          <a:blip r:embed="rId5"/>
          <a:stretch>
            <a:fillRect/>
          </a:stretch>
        </p:blipFill>
        <p:spPr>
          <a:xfrm>
            <a:off x="6091238" y="6068497"/>
            <a:ext cx="431959" cy="431959"/>
          </a:xfrm>
          <a:prstGeom prst="rect">
            <a:avLst/>
          </a:prstGeom>
        </p:spPr>
      </p:pic>
      <p:sp>
        <p:nvSpPr>
          <p:cNvPr id="13" name="Text 7"/>
          <p:cNvSpPr/>
          <p:nvPr/>
        </p:nvSpPr>
        <p:spPr>
          <a:xfrm>
            <a:off x="6091238" y="6673215"/>
            <a:ext cx="4412099" cy="269915"/>
          </a:xfrm>
          <a:prstGeom prst="rect">
            <a:avLst/>
          </a:prstGeom>
          <a:noFill/>
          <a:ln/>
        </p:spPr>
        <p:txBody>
          <a:bodyPr wrap="none" rtlCol="0" anchor="t"/>
          <a:lstStyle/>
          <a:p>
            <a:pPr marL="0" indent="0" algn="l">
              <a:lnSpc>
                <a:spcPts val="2126"/>
              </a:lnSpc>
              <a:buNone/>
            </a:pPr>
            <a:r>
              <a:rPr lang="en-US" sz="2800" b="1" kern="0" spc="-51" dirty="0">
                <a:solidFill>
                  <a:srgbClr val="272525"/>
                </a:solidFill>
                <a:latin typeface="Inter" pitchFamily="34" charset="0"/>
                <a:ea typeface="Inter" pitchFamily="34" charset="-122"/>
                <a:cs typeface="Inter" pitchFamily="34" charset="-120"/>
              </a:rPr>
              <a:t>Fuga de Talentos e Novos Empreendimentos</a:t>
            </a:r>
            <a:endParaRPr lang="en-US" sz="2800" dirty="0"/>
          </a:p>
        </p:txBody>
      </p:sp>
      <p:sp>
        <p:nvSpPr>
          <p:cNvPr id="14" name="Text 8"/>
          <p:cNvSpPr/>
          <p:nvPr/>
        </p:nvSpPr>
        <p:spPr>
          <a:xfrm>
            <a:off x="6091238" y="7046714"/>
            <a:ext cx="7934325" cy="553164"/>
          </a:xfrm>
          <a:prstGeom prst="rect">
            <a:avLst/>
          </a:prstGeom>
          <a:noFill/>
          <a:ln/>
        </p:spPr>
        <p:txBody>
          <a:bodyPr wrap="square" rtlCol="0" anchor="t"/>
          <a:lstStyle/>
          <a:p>
            <a:pPr marL="0" indent="0" algn="l">
              <a:lnSpc>
                <a:spcPts val="2177"/>
              </a:lnSpc>
              <a:buNone/>
            </a:pPr>
            <a:r>
              <a:rPr lang="en-US" sz="2000" kern="0" spc="-27" dirty="0">
                <a:solidFill>
                  <a:srgbClr val="272525"/>
                </a:solidFill>
                <a:latin typeface="Inter" pitchFamily="34" charset="0"/>
                <a:ea typeface="Inter" pitchFamily="34" charset="-122"/>
                <a:cs typeface="Inter" pitchFamily="34" charset="-120"/>
              </a:rPr>
              <a:t>Pode promover a fuga de empreendimentos ou talentos ou inibir empresas estrageiras de atuar no país.</a:t>
            </a:r>
            <a:endParaRPr lang="en-US" sz="2000" dirty="0"/>
          </a:p>
        </p:txBody>
      </p:sp>
      <p:sp>
        <p:nvSpPr>
          <p:cNvPr id="17" name="Shape 6">
            <a:extLst>
              <a:ext uri="{FF2B5EF4-FFF2-40B4-BE49-F238E27FC236}">
                <a16:creationId xmlns:a16="http://schemas.microsoft.com/office/drawing/2014/main" id="{8AA4A39F-BFCA-3CC5-A388-32DB8479947D}"/>
              </a:ext>
            </a:extLst>
          </p:cNvPr>
          <p:cNvSpPr/>
          <p:nvPr/>
        </p:nvSpPr>
        <p:spPr>
          <a:xfrm>
            <a:off x="426643" y="1333842"/>
            <a:ext cx="5237953" cy="5561916"/>
          </a:xfrm>
          <a:prstGeom prst="roundRect">
            <a:avLst>
              <a:gd name="adj" fmla="val 3681"/>
            </a:avLst>
          </a:prstGeom>
          <a:solidFill>
            <a:srgbClr val="DADBF1"/>
          </a:solidFill>
          <a:ln w="7620">
            <a:solidFill>
              <a:srgbClr val="C0C1D7"/>
            </a:solidFill>
            <a:prstDash val="solid"/>
          </a:ln>
        </p:spPr>
        <p:txBody>
          <a:bodyPr/>
          <a:lstStyle/>
          <a:p>
            <a:r>
              <a:rPr lang="pt-BR" sz="2800" dirty="0">
                <a:solidFill>
                  <a:schemeClr val="tx1"/>
                </a:solidFill>
              </a:rPr>
              <a:t>A indústria de software pode ser significativamente impactada, uma vez que a necessidade de cumprir com regulamentações rigorosas pode aumentar os custos de desenvolvimento e limitar a capacidade de inovar rapidamente. As startups, em particular, podem ser desincentivadas a entrar no mercado devido aos altos custos de conformidade.</a:t>
            </a:r>
            <a:endParaRPr lang="en-US" sz="28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pt-BR"/>
          </a:p>
        </p:txBody>
      </p:sp>
      <p:sp>
        <p:nvSpPr>
          <p:cNvPr id="3" name="Shape 1"/>
          <p:cNvSpPr/>
          <p:nvPr/>
        </p:nvSpPr>
        <p:spPr>
          <a:xfrm>
            <a:off x="0" y="0"/>
            <a:ext cx="14630400" cy="8229600"/>
          </a:xfrm>
          <a:prstGeom prst="rect">
            <a:avLst/>
          </a:prstGeom>
          <a:solidFill>
            <a:srgbClr val="FFFFFF"/>
          </a:solidFill>
          <a:ln/>
        </p:spPr>
        <p:txBody>
          <a:bodyPr/>
          <a:lstStyle/>
          <a:p>
            <a:endParaRPr lang="pt-BR"/>
          </a:p>
        </p:txBody>
      </p:sp>
      <p:sp>
        <p:nvSpPr>
          <p:cNvPr id="5" name="Text 2"/>
          <p:cNvSpPr/>
          <p:nvPr/>
        </p:nvSpPr>
        <p:spPr>
          <a:xfrm>
            <a:off x="1646560" y="866894"/>
            <a:ext cx="6744653" cy="540068"/>
          </a:xfrm>
          <a:prstGeom prst="rect">
            <a:avLst/>
          </a:prstGeom>
          <a:noFill/>
          <a:ln/>
        </p:spPr>
        <p:txBody>
          <a:bodyPr wrap="none" rtlCol="0" anchor="t"/>
          <a:lstStyle/>
          <a:p>
            <a:pPr marL="0" indent="0">
              <a:lnSpc>
                <a:spcPts val="4253"/>
              </a:lnSpc>
              <a:buNone/>
            </a:pPr>
            <a:r>
              <a:rPr lang="pt-BR" sz="3402" b="1" kern="0" spc="-102" dirty="0">
                <a:solidFill>
                  <a:srgbClr val="000000"/>
                </a:solidFill>
                <a:latin typeface="Inter" pitchFamily="34" charset="0"/>
                <a:ea typeface="Inter" pitchFamily="34" charset="-122"/>
                <a:cs typeface="Inter" pitchFamily="34" charset="-120"/>
              </a:rPr>
              <a:t>Sugestões de Ajustes e Melhorias</a:t>
            </a:r>
            <a:endParaRPr lang="pt-BR" sz="3402" dirty="0"/>
          </a:p>
        </p:txBody>
      </p:sp>
      <p:pic>
        <p:nvPicPr>
          <p:cNvPr id="6" name="Image 1" descr="preencoded.png"/>
          <p:cNvPicPr>
            <a:picLocks noChangeAspect="1"/>
          </p:cNvPicPr>
          <p:nvPr/>
        </p:nvPicPr>
        <p:blipFill>
          <a:blip r:embed="rId3"/>
          <a:stretch>
            <a:fillRect/>
          </a:stretch>
        </p:blipFill>
        <p:spPr>
          <a:xfrm>
            <a:off x="1646560" y="1666161"/>
            <a:ext cx="864037" cy="1382554"/>
          </a:xfrm>
          <a:prstGeom prst="rect">
            <a:avLst/>
          </a:prstGeom>
        </p:spPr>
      </p:pic>
      <p:sp>
        <p:nvSpPr>
          <p:cNvPr id="7" name="Text 3"/>
          <p:cNvSpPr/>
          <p:nvPr/>
        </p:nvSpPr>
        <p:spPr>
          <a:xfrm>
            <a:off x="2769796" y="1665295"/>
            <a:ext cx="3918228" cy="269915"/>
          </a:xfrm>
          <a:prstGeom prst="rect">
            <a:avLst/>
          </a:prstGeom>
          <a:noFill/>
          <a:ln/>
        </p:spPr>
        <p:txBody>
          <a:bodyPr wrap="none" rtlCol="0" anchor="t"/>
          <a:lstStyle/>
          <a:p>
            <a:pPr marL="0" indent="0" algn="l">
              <a:lnSpc>
                <a:spcPts val="2126"/>
              </a:lnSpc>
              <a:buNone/>
            </a:pPr>
            <a:r>
              <a:rPr lang="pt-BR" sz="2400" b="1" kern="0" spc="-51" dirty="0">
                <a:solidFill>
                  <a:srgbClr val="272525"/>
                </a:solidFill>
                <a:latin typeface="Inter" pitchFamily="34" charset="0"/>
                <a:ea typeface="Inter" pitchFamily="34" charset="-122"/>
                <a:cs typeface="Inter" pitchFamily="34" charset="-120"/>
              </a:rPr>
              <a:t>Flexibilização da Governança</a:t>
            </a:r>
            <a:endParaRPr lang="pt-BR" sz="2400" dirty="0"/>
          </a:p>
        </p:txBody>
      </p:sp>
      <p:sp>
        <p:nvSpPr>
          <p:cNvPr id="8" name="Text 4"/>
          <p:cNvSpPr/>
          <p:nvPr/>
        </p:nvSpPr>
        <p:spPr>
          <a:xfrm>
            <a:off x="2769796" y="2038794"/>
            <a:ext cx="6811089" cy="685820"/>
          </a:xfrm>
          <a:prstGeom prst="rect">
            <a:avLst/>
          </a:prstGeom>
          <a:noFill/>
          <a:ln/>
        </p:spPr>
        <p:txBody>
          <a:bodyPr wrap="square" rtlCol="0" anchor="t"/>
          <a:lstStyle/>
          <a:p>
            <a:pPr marL="0" indent="0" algn="l">
              <a:lnSpc>
                <a:spcPts val="2177"/>
              </a:lnSpc>
              <a:buNone/>
            </a:pPr>
            <a:r>
              <a:rPr lang="pt-BR" kern="0" spc="-27" dirty="0">
                <a:solidFill>
                  <a:srgbClr val="272525"/>
                </a:solidFill>
                <a:latin typeface="Inter" pitchFamily="34" charset="0"/>
                <a:ea typeface="Inter" pitchFamily="34" charset="-122"/>
                <a:cs typeface="Inter" pitchFamily="34" charset="-120"/>
              </a:rPr>
              <a:t>Introduzir regime simplificado de governança principalmente para startups e pequenas empresas, reduzindo a carga burocrática e os custos de conformidade.</a:t>
            </a:r>
            <a:endParaRPr lang="pt-BR" dirty="0"/>
          </a:p>
        </p:txBody>
      </p:sp>
      <p:pic>
        <p:nvPicPr>
          <p:cNvPr id="9" name="Image 2" descr="preencoded.png"/>
          <p:cNvPicPr>
            <a:picLocks noChangeAspect="1"/>
          </p:cNvPicPr>
          <p:nvPr/>
        </p:nvPicPr>
        <p:blipFill>
          <a:blip r:embed="rId4"/>
          <a:stretch>
            <a:fillRect/>
          </a:stretch>
        </p:blipFill>
        <p:spPr>
          <a:xfrm>
            <a:off x="1646560" y="3048714"/>
            <a:ext cx="864037" cy="1382554"/>
          </a:xfrm>
          <a:prstGeom prst="rect">
            <a:avLst/>
          </a:prstGeom>
        </p:spPr>
      </p:pic>
      <p:sp>
        <p:nvSpPr>
          <p:cNvPr id="10" name="Text 5"/>
          <p:cNvSpPr/>
          <p:nvPr/>
        </p:nvSpPr>
        <p:spPr>
          <a:xfrm>
            <a:off x="2769796" y="3036274"/>
            <a:ext cx="4111228" cy="269915"/>
          </a:xfrm>
          <a:prstGeom prst="rect">
            <a:avLst/>
          </a:prstGeom>
          <a:noFill/>
          <a:ln/>
        </p:spPr>
        <p:txBody>
          <a:bodyPr wrap="none" rtlCol="0" anchor="t"/>
          <a:lstStyle/>
          <a:p>
            <a:pPr marL="0" indent="0" algn="l">
              <a:lnSpc>
                <a:spcPts val="2126"/>
              </a:lnSpc>
              <a:buNone/>
            </a:pPr>
            <a:r>
              <a:rPr lang="pt-BR" sz="2400" b="1" kern="0" spc="-51" dirty="0">
                <a:solidFill>
                  <a:srgbClr val="272525"/>
                </a:solidFill>
                <a:latin typeface="Inter" pitchFamily="34" charset="0"/>
                <a:ea typeface="Inter" pitchFamily="34" charset="-122"/>
                <a:cs typeface="Inter" pitchFamily="34" charset="-120"/>
              </a:rPr>
              <a:t>Regulamentação Baseada em Princípios e Resultados</a:t>
            </a:r>
            <a:endParaRPr lang="pt-BR" sz="2400" dirty="0"/>
          </a:p>
        </p:txBody>
      </p:sp>
      <p:sp>
        <p:nvSpPr>
          <p:cNvPr id="11" name="Text 6"/>
          <p:cNvSpPr/>
          <p:nvPr/>
        </p:nvSpPr>
        <p:spPr>
          <a:xfrm>
            <a:off x="2769796" y="3409772"/>
            <a:ext cx="6811089" cy="905745"/>
          </a:xfrm>
          <a:prstGeom prst="rect">
            <a:avLst/>
          </a:prstGeom>
          <a:noFill/>
          <a:ln/>
        </p:spPr>
        <p:txBody>
          <a:bodyPr wrap="square" rtlCol="0" anchor="t"/>
          <a:lstStyle/>
          <a:p>
            <a:pPr marL="0" indent="0" algn="l">
              <a:lnSpc>
                <a:spcPts val="2177"/>
              </a:lnSpc>
              <a:buNone/>
            </a:pPr>
            <a:r>
              <a:rPr lang="pt-BR" kern="0" spc="-27" dirty="0">
                <a:solidFill>
                  <a:srgbClr val="272525"/>
                </a:solidFill>
                <a:latin typeface="Inter" pitchFamily="34" charset="0"/>
                <a:ea typeface="Inter" pitchFamily="34" charset="-122"/>
                <a:cs typeface="Inter" pitchFamily="34" charset="-120"/>
              </a:rPr>
              <a:t>Focar em regulamentações que busquem resultados desejados, permitindo maior flexibilidade nas abordagens tecnológicas e nos processos internos.</a:t>
            </a:r>
            <a:endParaRPr lang="pt-BR" dirty="0"/>
          </a:p>
        </p:txBody>
      </p:sp>
      <p:pic>
        <p:nvPicPr>
          <p:cNvPr id="12" name="Image 3" descr="preencoded.png"/>
          <p:cNvPicPr>
            <a:picLocks noChangeAspect="1"/>
          </p:cNvPicPr>
          <p:nvPr/>
        </p:nvPicPr>
        <p:blipFill>
          <a:blip r:embed="rId5"/>
          <a:stretch>
            <a:fillRect/>
          </a:stretch>
        </p:blipFill>
        <p:spPr>
          <a:xfrm>
            <a:off x="1646560" y="4431268"/>
            <a:ext cx="864037" cy="1548765"/>
          </a:xfrm>
          <a:prstGeom prst="rect">
            <a:avLst/>
          </a:prstGeom>
        </p:spPr>
      </p:pic>
      <p:sp>
        <p:nvSpPr>
          <p:cNvPr id="13" name="Text 7"/>
          <p:cNvSpPr/>
          <p:nvPr/>
        </p:nvSpPr>
        <p:spPr>
          <a:xfrm>
            <a:off x="2769796" y="4441978"/>
            <a:ext cx="2895957" cy="269915"/>
          </a:xfrm>
          <a:prstGeom prst="rect">
            <a:avLst/>
          </a:prstGeom>
          <a:noFill/>
          <a:ln/>
        </p:spPr>
        <p:txBody>
          <a:bodyPr wrap="none" rtlCol="0" anchor="t"/>
          <a:lstStyle/>
          <a:p>
            <a:pPr marL="0" indent="0" algn="l">
              <a:lnSpc>
                <a:spcPts val="2126"/>
              </a:lnSpc>
              <a:buNone/>
            </a:pPr>
            <a:r>
              <a:rPr lang="pt-BR" sz="2400" b="1" kern="0" spc="-51" dirty="0">
                <a:solidFill>
                  <a:srgbClr val="272525"/>
                </a:solidFill>
                <a:latin typeface="Inter" pitchFamily="34" charset="0"/>
                <a:ea typeface="Inter" pitchFamily="34" charset="-122"/>
                <a:cs typeface="Inter" pitchFamily="34" charset="-120"/>
              </a:rPr>
              <a:t>Transparência e Participação</a:t>
            </a:r>
            <a:endParaRPr lang="pt-BR" sz="2400" dirty="0"/>
          </a:p>
        </p:txBody>
      </p:sp>
      <p:sp>
        <p:nvSpPr>
          <p:cNvPr id="14" name="Text 8"/>
          <p:cNvSpPr/>
          <p:nvPr/>
        </p:nvSpPr>
        <p:spPr>
          <a:xfrm>
            <a:off x="2769796" y="4815478"/>
            <a:ext cx="6811089" cy="1002506"/>
          </a:xfrm>
          <a:prstGeom prst="rect">
            <a:avLst/>
          </a:prstGeom>
          <a:noFill/>
          <a:ln/>
        </p:spPr>
        <p:txBody>
          <a:bodyPr wrap="square" rtlCol="0" anchor="t"/>
          <a:lstStyle/>
          <a:p>
            <a:pPr marL="0" indent="0" algn="l">
              <a:lnSpc>
                <a:spcPts val="2177"/>
              </a:lnSpc>
              <a:buNone/>
            </a:pPr>
            <a:r>
              <a:rPr lang="pt-BR" kern="0" spc="-27" dirty="0">
                <a:solidFill>
                  <a:srgbClr val="272525"/>
                </a:solidFill>
                <a:latin typeface="Inter" pitchFamily="34" charset="0"/>
                <a:ea typeface="Inter" pitchFamily="34" charset="-122"/>
                <a:cs typeface="Inter" pitchFamily="34" charset="-120"/>
              </a:rPr>
              <a:t>Incentivar a participação ativa de desenvolvedores, especialistas e sociedade civil na criação e revisão das diretrizes de governança, garantindo que sejam práticas e aplicáveis às realidades do mercado.</a:t>
            </a:r>
            <a:endParaRPr lang="pt-BR" dirty="0"/>
          </a:p>
        </p:txBody>
      </p:sp>
      <p:pic>
        <p:nvPicPr>
          <p:cNvPr id="15" name="Image 4" descr="preencoded.png"/>
          <p:cNvPicPr>
            <a:picLocks noChangeAspect="1"/>
          </p:cNvPicPr>
          <p:nvPr/>
        </p:nvPicPr>
        <p:blipFill>
          <a:blip r:embed="rId6"/>
          <a:stretch>
            <a:fillRect/>
          </a:stretch>
        </p:blipFill>
        <p:spPr>
          <a:xfrm>
            <a:off x="1646560" y="5980033"/>
            <a:ext cx="864037" cy="1382554"/>
          </a:xfrm>
          <a:prstGeom prst="rect">
            <a:avLst/>
          </a:prstGeom>
        </p:spPr>
      </p:pic>
      <p:sp>
        <p:nvSpPr>
          <p:cNvPr id="16" name="Text 9"/>
          <p:cNvSpPr/>
          <p:nvPr/>
        </p:nvSpPr>
        <p:spPr>
          <a:xfrm>
            <a:off x="2769796" y="6094918"/>
            <a:ext cx="2160270" cy="269915"/>
          </a:xfrm>
          <a:prstGeom prst="rect">
            <a:avLst/>
          </a:prstGeom>
          <a:noFill/>
          <a:ln/>
        </p:spPr>
        <p:txBody>
          <a:bodyPr wrap="none" rtlCol="0" anchor="t"/>
          <a:lstStyle/>
          <a:p>
            <a:pPr marL="0" indent="0" algn="l">
              <a:lnSpc>
                <a:spcPts val="2126"/>
              </a:lnSpc>
              <a:buNone/>
            </a:pPr>
            <a:r>
              <a:rPr lang="pt-BR" sz="2400" b="1" kern="0" spc="-51" dirty="0">
                <a:solidFill>
                  <a:srgbClr val="272525"/>
                </a:solidFill>
                <a:latin typeface="Inter" pitchFamily="34" charset="0"/>
                <a:ea typeface="Inter" pitchFamily="34" charset="-122"/>
                <a:cs typeface="Inter" pitchFamily="34" charset="-120"/>
              </a:rPr>
              <a:t>Capacitação e Apoio</a:t>
            </a:r>
            <a:endParaRPr lang="pt-BR" sz="2400" dirty="0"/>
          </a:p>
        </p:txBody>
      </p:sp>
      <p:sp>
        <p:nvSpPr>
          <p:cNvPr id="17" name="Text 10"/>
          <p:cNvSpPr/>
          <p:nvPr/>
        </p:nvSpPr>
        <p:spPr>
          <a:xfrm>
            <a:off x="2769796" y="6468417"/>
            <a:ext cx="6811089" cy="755270"/>
          </a:xfrm>
          <a:prstGeom prst="rect">
            <a:avLst/>
          </a:prstGeom>
          <a:noFill/>
          <a:ln/>
        </p:spPr>
        <p:txBody>
          <a:bodyPr wrap="square" rtlCol="0" anchor="t"/>
          <a:lstStyle/>
          <a:p>
            <a:pPr marL="0" indent="0" algn="l">
              <a:lnSpc>
                <a:spcPts val="2177"/>
              </a:lnSpc>
              <a:buNone/>
            </a:pPr>
            <a:r>
              <a:rPr lang="pt-BR" kern="0" spc="-27" dirty="0">
                <a:solidFill>
                  <a:srgbClr val="272525"/>
                </a:solidFill>
                <a:latin typeface="Inter" pitchFamily="34" charset="0"/>
                <a:ea typeface="Inter" pitchFamily="34" charset="-122"/>
                <a:cs typeface="Inter" pitchFamily="34" charset="-120"/>
              </a:rPr>
              <a:t>Promover programas de capacitação e apoio para empresas, facilitando a compreensão e a aplicação das regulamentações de governança.</a:t>
            </a:r>
            <a:endParaRPr lang="pt-B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pt-BR"/>
          </a:p>
        </p:txBody>
      </p:sp>
      <p:sp>
        <p:nvSpPr>
          <p:cNvPr id="3" name="Shape 1"/>
          <p:cNvSpPr/>
          <p:nvPr/>
        </p:nvSpPr>
        <p:spPr>
          <a:xfrm>
            <a:off x="0" y="0"/>
            <a:ext cx="14630400" cy="8229600"/>
          </a:xfrm>
          <a:prstGeom prst="rect">
            <a:avLst/>
          </a:prstGeom>
          <a:solidFill>
            <a:srgbClr val="FFFFFF"/>
          </a:solidFill>
          <a:ln/>
        </p:spPr>
        <p:txBody>
          <a:bodyPr/>
          <a:lstStyle/>
          <a:p>
            <a:endParaRPr lang="pt-BR"/>
          </a:p>
        </p:txBody>
      </p:sp>
      <p:sp>
        <p:nvSpPr>
          <p:cNvPr id="4" name="Text 2"/>
          <p:cNvSpPr/>
          <p:nvPr/>
        </p:nvSpPr>
        <p:spPr>
          <a:xfrm>
            <a:off x="864037" y="2692003"/>
            <a:ext cx="6172200" cy="771525"/>
          </a:xfrm>
          <a:prstGeom prst="rect">
            <a:avLst/>
          </a:prstGeom>
          <a:noFill/>
          <a:ln/>
        </p:spPr>
        <p:txBody>
          <a:bodyPr wrap="none" rtlCol="0" anchor="t"/>
          <a:lstStyle/>
          <a:p>
            <a:pPr marL="0" indent="0">
              <a:lnSpc>
                <a:spcPts val="6075"/>
              </a:lnSpc>
              <a:buNone/>
            </a:pPr>
            <a:r>
              <a:rPr lang="en-US" sz="4860" b="1" kern="0" spc="-146" dirty="0">
                <a:solidFill>
                  <a:srgbClr val="000000"/>
                </a:solidFill>
                <a:latin typeface="Inter" pitchFamily="34" charset="0"/>
                <a:ea typeface="Inter" pitchFamily="34" charset="-122"/>
                <a:cs typeface="Inter" pitchFamily="34" charset="-120"/>
              </a:rPr>
              <a:t>Conclusão</a:t>
            </a:r>
            <a:endParaRPr lang="en-US" sz="4860" dirty="0"/>
          </a:p>
        </p:txBody>
      </p:sp>
      <p:sp>
        <p:nvSpPr>
          <p:cNvPr id="5" name="Text 3"/>
          <p:cNvSpPr/>
          <p:nvPr/>
        </p:nvSpPr>
        <p:spPr>
          <a:xfrm>
            <a:off x="864037" y="3957279"/>
            <a:ext cx="12902327" cy="2454671"/>
          </a:xfrm>
          <a:prstGeom prst="rect">
            <a:avLst/>
          </a:prstGeom>
          <a:noFill/>
          <a:ln/>
        </p:spPr>
        <p:txBody>
          <a:bodyPr wrap="square" rtlCol="0" anchor="t"/>
          <a:lstStyle/>
          <a:p>
            <a:pPr marL="0" indent="0" algn="just">
              <a:lnSpc>
                <a:spcPts val="3110"/>
              </a:lnSpc>
              <a:buNone/>
            </a:pPr>
            <a:r>
              <a:rPr lang="pt-BR" sz="2400" kern="0" spc="-39" dirty="0">
                <a:solidFill>
                  <a:srgbClr val="272525"/>
                </a:solidFill>
                <a:latin typeface="Inter" pitchFamily="34" charset="0"/>
                <a:ea typeface="Inter" pitchFamily="34" charset="-122"/>
                <a:cs typeface="Inter" pitchFamily="34" charset="-120"/>
              </a:rPr>
              <a:t>Embora o projeto de lei busque proteger os direitos fundamentais e garantir o uso ético da IA, é crucial encontrar um equilíbrio que não iniba a inovação e o desenvolvimento tecnológico. </a:t>
            </a:r>
            <a:r>
              <a:rPr lang="pt-BR" sz="2400" b="1" kern="0" spc="-39" dirty="0">
                <a:solidFill>
                  <a:srgbClr val="272525"/>
                </a:solidFill>
                <a:latin typeface="Inter" pitchFamily="34" charset="0"/>
                <a:ea typeface="Inter" pitchFamily="34" charset="-122"/>
                <a:cs typeface="Inter" pitchFamily="34" charset="-120"/>
              </a:rPr>
              <a:t>Ajustes nas regulamentações</a:t>
            </a:r>
            <a:r>
              <a:rPr lang="pt-BR" sz="2400" kern="0" spc="-39" dirty="0">
                <a:solidFill>
                  <a:srgbClr val="272525"/>
                </a:solidFill>
                <a:latin typeface="Inter" pitchFamily="34" charset="0"/>
                <a:ea typeface="Inter" pitchFamily="34" charset="-122"/>
                <a:cs typeface="Inter" pitchFamily="34" charset="-120"/>
              </a:rPr>
              <a:t> podem transformar a IA em um instrumento de competitividade e desenvolvimento para o Brasil, promovendo um ambiente mais favorável </a:t>
            </a:r>
            <a:r>
              <a:rPr lang="pt-BR" sz="2400" kern="0" spc="-39" dirty="0">
                <a:solidFill>
                  <a:srgbClr val="272525"/>
                </a:solidFill>
                <a:latin typeface="Inter" pitchFamily="34" charset="0"/>
                <a:ea typeface="Inter" pitchFamily="34" charset="-122"/>
              </a:rPr>
              <a:t>para a inovação </a:t>
            </a:r>
            <a:r>
              <a:rPr lang="pt-BR" sz="2400" kern="0" spc="-39" dirty="0">
                <a:solidFill>
                  <a:srgbClr val="272525"/>
                </a:solidFill>
                <a:latin typeface="Inter" pitchFamily="34" charset="0"/>
                <a:ea typeface="Inter" pitchFamily="34" charset="-122"/>
                <a:cs typeface="Inter" pitchFamily="34" charset="-120"/>
              </a:rPr>
              <a:t>e o crescimento sustentável da indústria de tecnologia e bem-estar social.</a:t>
            </a:r>
            <a:endParaRPr lang="pt-B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Tela de celular com aplicativo aberto&#10;&#10;Descrição gerada automaticamente com confiança média">
            <a:extLst>
              <a:ext uri="{FF2B5EF4-FFF2-40B4-BE49-F238E27FC236}">
                <a16:creationId xmlns:a16="http://schemas.microsoft.com/office/drawing/2014/main" id="{3EA6CDEB-6EC0-2291-C7FF-DD85A6CFE7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399" cy="8229600"/>
          </a:xfrm>
          <a:prstGeom prst="rect">
            <a:avLst/>
          </a:prstGeom>
        </p:spPr>
      </p:pic>
    </p:spTree>
    <p:extLst>
      <p:ext uri="{BB962C8B-B14F-4D97-AF65-F5344CB8AC3E}">
        <p14:creationId xmlns:p14="http://schemas.microsoft.com/office/powerpoint/2010/main" val="224865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pt-BR"/>
          </a:p>
        </p:txBody>
      </p:sp>
      <p:sp>
        <p:nvSpPr>
          <p:cNvPr id="3" name="Shape 1"/>
          <p:cNvSpPr/>
          <p:nvPr/>
        </p:nvSpPr>
        <p:spPr>
          <a:xfrm>
            <a:off x="0" y="0"/>
            <a:ext cx="14630400" cy="8229600"/>
          </a:xfrm>
          <a:prstGeom prst="rect">
            <a:avLst/>
          </a:prstGeom>
          <a:solidFill>
            <a:srgbClr val="FFFFFF"/>
          </a:solidFill>
          <a:ln/>
        </p:spPr>
        <p:txBody>
          <a:bodyPr/>
          <a:lstStyle/>
          <a:p>
            <a:endParaRPr lang="pt-BR"/>
          </a:p>
        </p:txBody>
      </p:sp>
      <p:sp>
        <p:nvSpPr>
          <p:cNvPr id="4" name="Text 2"/>
          <p:cNvSpPr/>
          <p:nvPr/>
        </p:nvSpPr>
        <p:spPr>
          <a:xfrm>
            <a:off x="864036" y="668893"/>
            <a:ext cx="12902327" cy="950833"/>
          </a:xfrm>
          <a:prstGeom prst="rect">
            <a:avLst/>
          </a:prstGeom>
          <a:noFill/>
          <a:ln/>
        </p:spPr>
        <p:txBody>
          <a:bodyPr wrap="square" rtlCol="0" anchor="t"/>
          <a:lstStyle/>
          <a:p>
            <a:pPr marL="0" indent="0">
              <a:lnSpc>
                <a:spcPts val="6075"/>
              </a:lnSpc>
              <a:buNone/>
            </a:pPr>
            <a:r>
              <a:rPr lang="pt-BR" sz="4860" b="1" kern="0" spc="-146" dirty="0">
                <a:solidFill>
                  <a:srgbClr val="000000"/>
                </a:solidFill>
                <a:latin typeface="Inter" pitchFamily="34" charset="0"/>
                <a:ea typeface="Inter" pitchFamily="34" charset="-122"/>
                <a:cs typeface="Inter" pitchFamily="34" charset="-120"/>
              </a:rPr>
              <a:t>Alguns Números Sobre a IA</a:t>
            </a:r>
            <a:endParaRPr lang="pt-BR" sz="4860" dirty="0"/>
          </a:p>
        </p:txBody>
      </p:sp>
      <p:sp>
        <p:nvSpPr>
          <p:cNvPr id="5" name="Text 3"/>
          <p:cNvSpPr/>
          <p:nvPr/>
        </p:nvSpPr>
        <p:spPr>
          <a:xfrm>
            <a:off x="725141" y="2095737"/>
            <a:ext cx="3731112" cy="950832"/>
          </a:xfrm>
          <a:prstGeom prst="rect">
            <a:avLst/>
          </a:prstGeom>
          <a:noFill/>
          <a:ln/>
        </p:spPr>
        <p:txBody>
          <a:bodyPr wrap="none" rtlCol="0" anchor="t"/>
          <a:lstStyle/>
          <a:p>
            <a:pPr marL="0" indent="0" algn="just">
              <a:lnSpc>
                <a:spcPts val="3038"/>
              </a:lnSpc>
              <a:buNone/>
            </a:pPr>
            <a:r>
              <a:rPr lang="pt-BR" sz="3200" b="1" kern="0" spc="-73" dirty="0">
                <a:solidFill>
                  <a:srgbClr val="000000"/>
                </a:solidFill>
                <a:latin typeface="Inter" pitchFamily="34" charset="0"/>
                <a:ea typeface="Inter" pitchFamily="34" charset="-122"/>
                <a:cs typeface="Inter" pitchFamily="34" charset="-120"/>
              </a:rPr>
              <a:t>A indústria dominar a </a:t>
            </a:r>
          </a:p>
          <a:p>
            <a:pPr marL="0" indent="0">
              <a:lnSpc>
                <a:spcPts val="3038"/>
              </a:lnSpc>
              <a:buNone/>
            </a:pPr>
            <a:r>
              <a:rPr lang="pt-BR" sz="3200" b="1" kern="0" spc="-73" dirty="0">
                <a:solidFill>
                  <a:srgbClr val="000000"/>
                </a:solidFill>
                <a:latin typeface="Inter" pitchFamily="34" charset="0"/>
                <a:ea typeface="Inter" pitchFamily="34" charset="-122"/>
                <a:cs typeface="Inter" pitchFamily="34" charset="-120"/>
              </a:rPr>
              <a:t>pesquisa de ponta em IA</a:t>
            </a:r>
            <a:endParaRPr lang="en-US" sz="3200" dirty="0"/>
          </a:p>
        </p:txBody>
      </p:sp>
      <p:sp>
        <p:nvSpPr>
          <p:cNvPr id="6" name="Text 4"/>
          <p:cNvSpPr/>
          <p:nvPr/>
        </p:nvSpPr>
        <p:spPr>
          <a:xfrm>
            <a:off x="740149" y="3046569"/>
            <a:ext cx="3484610" cy="4598936"/>
          </a:xfrm>
          <a:prstGeom prst="rect">
            <a:avLst/>
          </a:prstGeom>
          <a:noFill/>
          <a:ln/>
        </p:spPr>
        <p:txBody>
          <a:bodyPr wrap="square" rtlCol="0" anchor="t"/>
          <a:lstStyle/>
          <a:p>
            <a:pPr marL="0" indent="0">
              <a:lnSpc>
                <a:spcPts val="3110"/>
              </a:lnSpc>
              <a:buNone/>
            </a:pPr>
            <a:r>
              <a:rPr lang="pt-BR" sz="2400" kern="0" spc="-39" dirty="0">
                <a:solidFill>
                  <a:srgbClr val="272525"/>
                </a:solidFill>
                <a:latin typeface="Inter" pitchFamily="34" charset="0"/>
                <a:ea typeface="Inter" pitchFamily="34" charset="-122"/>
                <a:cs typeface="Inter" pitchFamily="34" charset="-120"/>
              </a:rPr>
              <a:t>Em 2023, a indústria produziu 51 modelos notáveis ​​de aprendizado de máquina, enquanto a academia contribuiu com apenas 15. Também houve 21 modelos notáveis ​​resultantes de colaborações entre a indústria e a academia em 2023.</a:t>
            </a:r>
            <a:endParaRPr lang="en-US" sz="2400" dirty="0"/>
          </a:p>
        </p:txBody>
      </p:sp>
      <p:pic>
        <p:nvPicPr>
          <p:cNvPr id="2050" name="Picture 2">
            <a:extLst>
              <a:ext uri="{FF2B5EF4-FFF2-40B4-BE49-F238E27FC236}">
                <a16:creationId xmlns:a16="http://schemas.microsoft.com/office/drawing/2014/main" id="{B12459E3-D906-C943-307E-9A764EBC8A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520" y="2288619"/>
            <a:ext cx="9273209" cy="4930418"/>
          </a:xfrm>
          <a:prstGeom prst="rect">
            <a:avLst/>
          </a:prstGeom>
          <a:noFill/>
          <a:extLst>
            <a:ext uri="{909E8E84-426E-40DD-AFC4-6F175D3DCCD1}">
              <a14:hiddenFill xmlns:a14="http://schemas.microsoft.com/office/drawing/2010/main">
                <a:solidFill>
                  <a:srgbClr val="FFFFFF"/>
                </a:solidFill>
              </a14:hiddenFill>
            </a:ext>
          </a:extLst>
        </p:spPr>
      </p:pic>
      <p:sp>
        <p:nvSpPr>
          <p:cNvPr id="13" name="CaixaDeTexto 12">
            <a:extLst>
              <a:ext uri="{FF2B5EF4-FFF2-40B4-BE49-F238E27FC236}">
                <a16:creationId xmlns:a16="http://schemas.microsoft.com/office/drawing/2014/main" id="{BD069B83-9C7B-B16B-B5C4-52A933CF8D39}"/>
              </a:ext>
            </a:extLst>
          </p:cNvPr>
          <p:cNvSpPr txBox="1"/>
          <p:nvPr/>
        </p:nvSpPr>
        <p:spPr>
          <a:xfrm>
            <a:off x="11525319" y="7718653"/>
            <a:ext cx="2986410" cy="307777"/>
          </a:xfrm>
          <a:prstGeom prst="rect">
            <a:avLst/>
          </a:prstGeom>
          <a:noFill/>
        </p:spPr>
        <p:txBody>
          <a:bodyPr wrap="square">
            <a:spAutoFit/>
          </a:bodyPr>
          <a:lstStyle/>
          <a:p>
            <a:r>
              <a:rPr lang="pt-BR" sz="1400" b="0" i="0" dirty="0">
                <a:solidFill>
                  <a:srgbClr val="231F20"/>
                </a:solidFill>
                <a:effectLst/>
                <a:highlight>
                  <a:srgbClr val="FFFFFF"/>
                </a:highlight>
                <a:latin typeface="SourceSansProRegular"/>
              </a:rPr>
              <a:t>Fonte: AI Index </a:t>
            </a:r>
            <a:r>
              <a:rPr lang="pt-BR" sz="1400" dirty="0">
                <a:solidFill>
                  <a:srgbClr val="231F20"/>
                </a:solidFill>
                <a:highlight>
                  <a:srgbClr val="FFFFFF"/>
                </a:highlight>
                <a:latin typeface="SourceSansProRegular"/>
              </a:rPr>
              <a:t>R</a:t>
            </a:r>
            <a:r>
              <a:rPr lang="pt-BR" sz="1400" b="0" i="0" dirty="0">
                <a:solidFill>
                  <a:srgbClr val="231F20"/>
                </a:solidFill>
                <a:effectLst/>
                <a:highlight>
                  <a:srgbClr val="FFFFFF"/>
                </a:highlight>
                <a:latin typeface="SourceSansProRegular"/>
              </a:rPr>
              <a:t>eport - Stanford</a:t>
            </a:r>
            <a:endParaRPr lang="pt-BR" sz="1400" dirty="0"/>
          </a:p>
        </p:txBody>
      </p:sp>
    </p:spTree>
    <p:extLst>
      <p:ext uri="{BB962C8B-B14F-4D97-AF65-F5344CB8AC3E}">
        <p14:creationId xmlns:p14="http://schemas.microsoft.com/office/powerpoint/2010/main" val="365501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pt-BR"/>
          </a:p>
        </p:txBody>
      </p:sp>
      <p:sp>
        <p:nvSpPr>
          <p:cNvPr id="3" name="Shape 1"/>
          <p:cNvSpPr/>
          <p:nvPr/>
        </p:nvSpPr>
        <p:spPr>
          <a:xfrm>
            <a:off x="0" y="0"/>
            <a:ext cx="14630400" cy="8229600"/>
          </a:xfrm>
          <a:prstGeom prst="rect">
            <a:avLst/>
          </a:prstGeom>
          <a:solidFill>
            <a:srgbClr val="FFFFFF"/>
          </a:solidFill>
          <a:ln/>
        </p:spPr>
        <p:txBody>
          <a:bodyPr/>
          <a:lstStyle/>
          <a:p>
            <a:endParaRPr lang="pt-BR"/>
          </a:p>
        </p:txBody>
      </p:sp>
      <p:sp>
        <p:nvSpPr>
          <p:cNvPr id="4" name="Text 2"/>
          <p:cNvSpPr/>
          <p:nvPr/>
        </p:nvSpPr>
        <p:spPr>
          <a:xfrm>
            <a:off x="864036" y="668893"/>
            <a:ext cx="12902327" cy="950833"/>
          </a:xfrm>
          <a:prstGeom prst="rect">
            <a:avLst/>
          </a:prstGeom>
          <a:noFill/>
          <a:ln/>
        </p:spPr>
        <p:txBody>
          <a:bodyPr wrap="square" rtlCol="0" anchor="t"/>
          <a:lstStyle/>
          <a:p>
            <a:pPr marL="0" indent="0">
              <a:lnSpc>
                <a:spcPts val="6075"/>
              </a:lnSpc>
              <a:buNone/>
            </a:pPr>
            <a:r>
              <a:rPr lang="pt-BR" sz="4860" b="1" kern="0" spc="-146" dirty="0">
                <a:solidFill>
                  <a:srgbClr val="000000"/>
                </a:solidFill>
                <a:latin typeface="Inter" pitchFamily="34" charset="0"/>
                <a:ea typeface="Inter" pitchFamily="34" charset="-122"/>
                <a:cs typeface="Inter" pitchFamily="34" charset="-120"/>
              </a:rPr>
              <a:t>Alguns Números Sobre a IA</a:t>
            </a:r>
            <a:endParaRPr lang="pt-BR" sz="4860" dirty="0"/>
          </a:p>
        </p:txBody>
      </p:sp>
      <p:sp>
        <p:nvSpPr>
          <p:cNvPr id="5" name="Text 3"/>
          <p:cNvSpPr/>
          <p:nvPr/>
        </p:nvSpPr>
        <p:spPr>
          <a:xfrm>
            <a:off x="725141" y="2095737"/>
            <a:ext cx="3731112" cy="950832"/>
          </a:xfrm>
          <a:prstGeom prst="rect">
            <a:avLst/>
          </a:prstGeom>
          <a:noFill/>
          <a:ln/>
        </p:spPr>
        <p:txBody>
          <a:bodyPr wrap="none" rtlCol="0" anchor="t"/>
          <a:lstStyle/>
          <a:p>
            <a:pPr marL="0" indent="0" algn="just">
              <a:lnSpc>
                <a:spcPts val="3038"/>
              </a:lnSpc>
              <a:buNone/>
            </a:pPr>
            <a:r>
              <a:rPr lang="pt-BR" sz="3200" b="1" kern="0" spc="-73" dirty="0">
                <a:solidFill>
                  <a:srgbClr val="000000"/>
                </a:solidFill>
                <a:latin typeface="Inter" pitchFamily="34" charset="0"/>
                <a:ea typeface="Inter" pitchFamily="34" charset="-122"/>
                <a:cs typeface="Inter" pitchFamily="34" charset="-120"/>
              </a:rPr>
              <a:t>Modelos de Código Aberto</a:t>
            </a:r>
          </a:p>
          <a:p>
            <a:pPr marL="0" indent="0" algn="just">
              <a:lnSpc>
                <a:spcPts val="3038"/>
              </a:lnSpc>
              <a:buNone/>
            </a:pPr>
            <a:r>
              <a:rPr lang="pt-BR" sz="3200" b="1" kern="0" spc="-73" dirty="0">
                <a:solidFill>
                  <a:srgbClr val="000000"/>
                </a:solidFill>
                <a:latin typeface="Inter" pitchFamily="34" charset="0"/>
                <a:ea typeface="Inter" pitchFamily="34" charset="-122"/>
              </a:rPr>
              <a:t>Crescente</a:t>
            </a:r>
            <a:endParaRPr lang="en-US" sz="3200" dirty="0"/>
          </a:p>
        </p:txBody>
      </p:sp>
      <p:sp>
        <p:nvSpPr>
          <p:cNvPr id="6" name="Text 4"/>
          <p:cNvSpPr/>
          <p:nvPr/>
        </p:nvSpPr>
        <p:spPr>
          <a:xfrm>
            <a:off x="740149" y="3046569"/>
            <a:ext cx="3484610" cy="4598936"/>
          </a:xfrm>
          <a:prstGeom prst="rect">
            <a:avLst/>
          </a:prstGeom>
          <a:noFill/>
          <a:ln/>
        </p:spPr>
        <p:txBody>
          <a:bodyPr wrap="square" rtlCol="0" anchor="t"/>
          <a:lstStyle/>
          <a:p>
            <a:pPr marL="0" indent="0">
              <a:lnSpc>
                <a:spcPts val="3110"/>
              </a:lnSpc>
              <a:buNone/>
            </a:pPr>
            <a:r>
              <a:rPr lang="pt-BR" sz="2400" kern="0" spc="-39" dirty="0">
                <a:solidFill>
                  <a:srgbClr val="272525"/>
                </a:solidFill>
                <a:latin typeface="Inter" pitchFamily="34" charset="0"/>
                <a:ea typeface="Inter" pitchFamily="34" charset="-122"/>
                <a:cs typeface="Inter" pitchFamily="34" charset="-120"/>
              </a:rPr>
              <a:t>Em 2023, um total de 149 modelos de fundação foram lançados, mais que o dobro da quantidade lançada em 2022. Desses modelos recém-lançados, 65,7% eram de código aberto, em comparação com apenas 44,4% em 2022 e 33,3% em 2021</a:t>
            </a:r>
            <a:endParaRPr lang="en-US" sz="2400" dirty="0"/>
          </a:p>
        </p:txBody>
      </p:sp>
      <p:sp>
        <p:nvSpPr>
          <p:cNvPr id="13" name="CaixaDeTexto 12">
            <a:extLst>
              <a:ext uri="{FF2B5EF4-FFF2-40B4-BE49-F238E27FC236}">
                <a16:creationId xmlns:a16="http://schemas.microsoft.com/office/drawing/2014/main" id="{BD069B83-9C7B-B16B-B5C4-52A933CF8D39}"/>
              </a:ext>
            </a:extLst>
          </p:cNvPr>
          <p:cNvSpPr txBox="1"/>
          <p:nvPr/>
        </p:nvSpPr>
        <p:spPr>
          <a:xfrm>
            <a:off x="11391792" y="7406818"/>
            <a:ext cx="2986410" cy="307777"/>
          </a:xfrm>
          <a:prstGeom prst="rect">
            <a:avLst/>
          </a:prstGeom>
          <a:noFill/>
        </p:spPr>
        <p:txBody>
          <a:bodyPr wrap="square">
            <a:spAutoFit/>
          </a:bodyPr>
          <a:lstStyle/>
          <a:p>
            <a:r>
              <a:rPr lang="pt-BR" sz="1400" b="0" i="0" dirty="0">
                <a:solidFill>
                  <a:srgbClr val="231F20"/>
                </a:solidFill>
                <a:effectLst/>
                <a:highlight>
                  <a:srgbClr val="FFFFFF"/>
                </a:highlight>
                <a:latin typeface="SourceSansProRegular"/>
              </a:rPr>
              <a:t>Fonte: AI Index </a:t>
            </a:r>
            <a:r>
              <a:rPr lang="pt-BR" sz="1400" dirty="0">
                <a:solidFill>
                  <a:srgbClr val="231F20"/>
                </a:solidFill>
                <a:highlight>
                  <a:srgbClr val="FFFFFF"/>
                </a:highlight>
                <a:latin typeface="SourceSansProRegular"/>
              </a:rPr>
              <a:t>R</a:t>
            </a:r>
            <a:r>
              <a:rPr lang="pt-BR" sz="1400" b="0" i="0" dirty="0">
                <a:solidFill>
                  <a:srgbClr val="231F20"/>
                </a:solidFill>
                <a:effectLst/>
                <a:highlight>
                  <a:srgbClr val="FFFFFF"/>
                </a:highlight>
                <a:latin typeface="SourceSansProRegular"/>
              </a:rPr>
              <a:t>eport - Stanford</a:t>
            </a:r>
            <a:endParaRPr lang="pt-BR" sz="1400" dirty="0"/>
          </a:p>
        </p:txBody>
      </p:sp>
      <p:pic>
        <p:nvPicPr>
          <p:cNvPr id="2052" name="Picture 4">
            <a:extLst>
              <a:ext uri="{FF2B5EF4-FFF2-40B4-BE49-F238E27FC236}">
                <a16:creationId xmlns:a16="http://schemas.microsoft.com/office/drawing/2014/main" id="{86D5FB18-27AC-C838-1BC5-5AA9DE0EAC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2228" y="2485885"/>
            <a:ext cx="8995974" cy="478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729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pt-BR"/>
          </a:p>
        </p:txBody>
      </p:sp>
      <p:sp>
        <p:nvSpPr>
          <p:cNvPr id="3" name="Shape 1"/>
          <p:cNvSpPr/>
          <p:nvPr/>
        </p:nvSpPr>
        <p:spPr>
          <a:xfrm>
            <a:off x="0" y="0"/>
            <a:ext cx="14630400" cy="8229600"/>
          </a:xfrm>
          <a:prstGeom prst="rect">
            <a:avLst/>
          </a:prstGeom>
          <a:solidFill>
            <a:srgbClr val="FFFFFF"/>
          </a:solidFill>
          <a:ln/>
        </p:spPr>
        <p:txBody>
          <a:bodyPr/>
          <a:lstStyle/>
          <a:p>
            <a:endParaRPr lang="pt-BR"/>
          </a:p>
        </p:txBody>
      </p:sp>
      <p:sp>
        <p:nvSpPr>
          <p:cNvPr id="4" name="Text 2"/>
          <p:cNvSpPr/>
          <p:nvPr/>
        </p:nvSpPr>
        <p:spPr>
          <a:xfrm>
            <a:off x="864036" y="668893"/>
            <a:ext cx="12902327" cy="950833"/>
          </a:xfrm>
          <a:prstGeom prst="rect">
            <a:avLst/>
          </a:prstGeom>
          <a:noFill/>
          <a:ln/>
        </p:spPr>
        <p:txBody>
          <a:bodyPr wrap="square" rtlCol="0" anchor="t"/>
          <a:lstStyle/>
          <a:p>
            <a:pPr marL="0" indent="0">
              <a:lnSpc>
                <a:spcPts val="6075"/>
              </a:lnSpc>
              <a:buNone/>
            </a:pPr>
            <a:r>
              <a:rPr lang="pt-BR" sz="4860" b="1" kern="0" spc="-146" dirty="0">
                <a:solidFill>
                  <a:srgbClr val="000000"/>
                </a:solidFill>
                <a:latin typeface="Inter" pitchFamily="34" charset="0"/>
                <a:ea typeface="Inter" pitchFamily="34" charset="-122"/>
                <a:cs typeface="Inter" pitchFamily="34" charset="-120"/>
              </a:rPr>
              <a:t>Alguns Números Sobre a IA</a:t>
            </a:r>
            <a:endParaRPr lang="pt-BR" sz="4860" dirty="0"/>
          </a:p>
        </p:txBody>
      </p:sp>
      <p:sp>
        <p:nvSpPr>
          <p:cNvPr id="5" name="Text 3"/>
          <p:cNvSpPr/>
          <p:nvPr/>
        </p:nvSpPr>
        <p:spPr>
          <a:xfrm>
            <a:off x="725142" y="2095736"/>
            <a:ext cx="4460316" cy="1156749"/>
          </a:xfrm>
          <a:prstGeom prst="rect">
            <a:avLst/>
          </a:prstGeom>
          <a:noFill/>
          <a:ln/>
        </p:spPr>
        <p:txBody>
          <a:bodyPr wrap="square" rtlCol="0" anchor="t"/>
          <a:lstStyle/>
          <a:p>
            <a:pPr marL="0" indent="0" algn="just">
              <a:lnSpc>
                <a:spcPts val="3038"/>
              </a:lnSpc>
              <a:buNone/>
            </a:pPr>
            <a:r>
              <a:rPr lang="pt-BR" sz="3200" b="1" kern="0" spc="-73" dirty="0">
                <a:solidFill>
                  <a:srgbClr val="000000"/>
                </a:solidFill>
                <a:latin typeface="Inter" pitchFamily="34" charset="0"/>
                <a:ea typeface="Inter" pitchFamily="34" charset="-122"/>
                <a:cs typeface="Inter" pitchFamily="34" charset="-120"/>
              </a:rPr>
              <a:t>Os Estados Unidos lideram como a principal fonte dos principais modelos de IA</a:t>
            </a:r>
            <a:endParaRPr lang="en-US" sz="3200" dirty="0"/>
          </a:p>
        </p:txBody>
      </p:sp>
      <p:sp>
        <p:nvSpPr>
          <p:cNvPr id="6" name="Text 4"/>
          <p:cNvSpPr/>
          <p:nvPr/>
        </p:nvSpPr>
        <p:spPr>
          <a:xfrm>
            <a:off x="725140" y="3522580"/>
            <a:ext cx="4460317" cy="2026360"/>
          </a:xfrm>
          <a:prstGeom prst="rect">
            <a:avLst/>
          </a:prstGeom>
          <a:noFill/>
          <a:ln/>
        </p:spPr>
        <p:txBody>
          <a:bodyPr wrap="square" rtlCol="0" anchor="t"/>
          <a:lstStyle/>
          <a:p>
            <a:pPr marL="0" indent="0">
              <a:lnSpc>
                <a:spcPts val="3110"/>
              </a:lnSpc>
              <a:buNone/>
            </a:pPr>
            <a:r>
              <a:rPr lang="pt-BR" sz="2400" kern="0" spc="-39" dirty="0">
                <a:solidFill>
                  <a:srgbClr val="272525"/>
                </a:solidFill>
                <a:latin typeface="Inter" pitchFamily="34" charset="0"/>
                <a:ea typeface="Inter" pitchFamily="34" charset="-122"/>
                <a:cs typeface="Inter" pitchFamily="34" charset="-120"/>
              </a:rPr>
              <a:t>Em 2023, 61 modelos de IA notáveis ​​foram originados de instituições sediadas nos EUA, superando em muito os 21 da União Europeia e os 15 da China</a:t>
            </a:r>
            <a:endParaRPr lang="en-US" sz="2400" dirty="0"/>
          </a:p>
        </p:txBody>
      </p:sp>
      <p:sp>
        <p:nvSpPr>
          <p:cNvPr id="13" name="CaixaDeTexto 12">
            <a:extLst>
              <a:ext uri="{FF2B5EF4-FFF2-40B4-BE49-F238E27FC236}">
                <a16:creationId xmlns:a16="http://schemas.microsoft.com/office/drawing/2014/main" id="{BD069B83-9C7B-B16B-B5C4-52A933CF8D39}"/>
              </a:ext>
            </a:extLst>
          </p:cNvPr>
          <p:cNvSpPr txBox="1"/>
          <p:nvPr/>
        </p:nvSpPr>
        <p:spPr>
          <a:xfrm>
            <a:off x="10798546" y="7789341"/>
            <a:ext cx="2986410" cy="307777"/>
          </a:xfrm>
          <a:prstGeom prst="rect">
            <a:avLst/>
          </a:prstGeom>
          <a:noFill/>
        </p:spPr>
        <p:txBody>
          <a:bodyPr wrap="square">
            <a:spAutoFit/>
          </a:bodyPr>
          <a:lstStyle/>
          <a:p>
            <a:r>
              <a:rPr lang="pt-BR" sz="1400" b="0" i="0" dirty="0">
                <a:solidFill>
                  <a:srgbClr val="231F20"/>
                </a:solidFill>
                <a:effectLst/>
                <a:highlight>
                  <a:srgbClr val="FFFFFF"/>
                </a:highlight>
                <a:latin typeface="SourceSansProRegular"/>
              </a:rPr>
              <a:t>Fonte: AI Index </a:t>
            </a:r>
            <a:r>
              <a:rPr lang="pt-BR" sz="1400" dirty="0">
                <a:solidFill>
                  <a:srgbClr val="231F20"/>
                </a:solidFill>
                <a:highlight>
                  <a:srgbClr val="FFFFFF"/>
                </a:highlight>
                <a:latin typeface="SourceSansProRegular"/>
              </a:rPr>
              <a:t>R</a:t>
            </a:r>
            <a:r>
              <a:rPr lang="pt-BR" sz="1400" b="0" i="0" dirty="0">
                <a:solidFill>
                  <a:srgbClr val="231F20"/>
                </a:solidFill>
                <a:effectLst/>
                <a:highlight>
                  <a:srgbClr val="FFFFFF"/>
                </a:highlight>
                <a:latin typeface="SourceSansProRegular"/>
              </a:rPr>
              <a:t>eport - Stanford</a:t>
            </a:r>
            <a:endParaRPr lang="pt-BR" sz="1400" dirty="0"/>
          </a:p>
        </p:txBody>
      </p:sp>
      <p:pic>
        <p:nvPicPr>
          <p:cNvPr id="3074" name="Picture 2">
            <a:extLst>
              <a:ext uri="{FF2B5EF4-FFF2-40B4-BE49-F238E27FC236}">
                <a16:creationId xmlns:a16="http://schemas.microsoft.com/office/drawing/2014/main" id="{E12558F6-93B0-75E5-1CA9-7D73F8FD91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419" y="1846893"/>
            <a:ext cx="6321460" cy="5940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923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pt-BR"/>
          </a:p>
        </p:txBody>
      </p:sp>
      <p:sp>
        <p:nvSpPr>
          <p:cNvPr id="3" name="Shape 1"/>
          <p:cNvSpPr/>
          <p:nvPr/>
        </p:nvSpPr>
        <p:spPr>
          <a:xfrm>
            <a:off x="0" y="0"/>
            <a:ext cx="14630400" cy="8229600"/>
          </a:xfrm>
          <a:prstGeom prst="rect">
            <a:avLst/>
          </a:prstGeom>
          <a:solidFill>
            <a:srgbClr val="FFFFFF"/>
          </a:solidFill>
          <a:ln/>
        </p:spPr>
        <p:txBody>
          <a:bodyPr/>
          <a:lstStyle/>
          <a:p>
            <a:endParaRPr lang="pt-BR"/>
          </a:p>
        </p:txBody>
      </p:sp>
      <p:sp>
        <p:nvSpPr>
          <p:cNvPr id="4" name="Text 2"/>
          <p:cNvSpPr/>
          <p:nvPr/>
        </p:nvSpPr>
        <p:spPr>
          <a:xfrm>
            <a:off x="864036" y="668893"/>
            <a:ext cx="12902327" cy="950833"/>
          </a:xfrm>
          <a:prstGeom prst="rect">
            <a:avLst/>
          </a:prstGeom>
          <a:noFill/>
          <a:ln/>
        </p:spPr>
        <p:txBody>
          <a:bodyPr wrap="square" rtlCol="0" anchor="t"/>
          <a:lstStyle/>
          <a:p>
            <a:pPr marL="0" indent="0">
              <a:lnSpc>
                <a:spcPts val="6075"/>
              </a:lnSpc>
              <a:buNone/>
            </a:pPr>
            <a:r>
              <a:rPr lang="pt-BR" sz="4860" b="1" kern="0" spc="-146" dirty="0">
                <a:solidFill>
                  <a:srgbClr val="000000"/>
                </a:solidFill>
                <a:latin typeface="Inter" pitchFamily="34" charset="0"/>
                <a:ea typeface="Inter" pitchFamily="34" charset="-122"/>
                <a:cs typeface="Inter" pitchFamily="34" charset="-120"/>
              </a:rPr>
              <a:t>Alguns Números Sobre a IA</a:t>
            </a:r>
            <a:endParaRPr lang="pt-BR" sz="4860" dirty="0"/>
          </a:p>
        </p:txBody>
      </p:sp>
      <p:sp>
        <p:nvSpPr>
          <p:cNvPr id="5" name="Text 3"/>
          <p:cNvSpPr/>
          <p:nvPr/>
        </p:nvSpPr>
        <p:spPr>
          <a:xfrm>
            <a:off x="725140" y="2095737"/>
            <a:ext cx="4324675" cy="950832"/>
          </a:xfrm>
          <a:prstGeom prst="rect">
            <a:avLst/>
          </a:prstGeom>
          <a:noFill/>
          <a:ln/>
        </p:spPr>
        <p:txBody>
          <a:bodyPr wrap="square" rtlCol="0" anchor="t"/>
          <a:lstStyle/>
          <a:p>
            <a:pPr>
              <a:lnSpc>
                <a:spcPts val="3038"/>
              </a:lnSpc>
            </a:pPr>
            <a:r>
              <a:rPr lang="pt-BR" sz="3200" b="1" kern="0" spc="-73" dirty="0">
                <a:solidFill>
                  <a:srgbClr val="000000"/>
                </a:solidFill>
                <a:latin typeface="Inter" pitchFamily="34" charset="0"/>
                <a:ea typeface="Inter" pitchFamily="34" charset="-122"/>
              </a:rPr>
              <a:t>Treinar Modelos de IA Fica Cada Vez Mais Caro</a:t>
            </a:r>
            <a:endParaRPr lang="en-US" sz="3200" b="1" kern="0" spc="-73" dirty="0">
              <a:solidFill>
                <a:srgbClr val="000000"/>
              </a:solidFill>
              <a:latin typeface="Inter" pitchFamily="34" charset="0"/>
              <a:ea typeface="Inter" pitchFamily="34" charset="-122"/>
            </a:endParaRPr>
          </a:p>
        </p:txBody>
      </p:sp>
      <p:sp>
        <p:nvSpPr>
          <p:cNvPr id="6" name="Text 4"/>
          <p:cNvSpPr/>
          <p:nvPr/>
        </p:nvSpPr>
        <p:spPr>
          <a:xfrm>
            <a:off x="740148" y="3046569"/>
            <a:ext cx="4132793" cy="4884745"/>
          </a:xfrm>
          <a:prstGeom prst="rect">
            <a:avLst/>
          </a:prstGeom>
          <a:noFill/>
          <a:ln/>
        </p:spPr>
        <p:txBody>
          <a:bodyPr wrap="square" rtlCol="0" anchor="t"/>
          <a:lstStyle/>
          <a:p>
            <a:pPr marL="0" indent="0">
              <a:lnSpc>
                <a:spcPts val="3110"/>
              </a:lnSpc>
              <a:buNone/>
            </a:pPr>
            <a:r>
              <a:rPr lang="pt-BR" sz="2400" kern="0" spc="-39" dirty="0">
                <a:solidFill>
                  <a:srgbClr val="272525"/>
                </a:solidFill>
                <a:latin typeface="Inter" pitchFamily="34" charset="0"/>
                <a:ea typeface="Inter" pitchFamily="34" charset="-122"/>
                <a:cs typeface="Inter" pitchFamily="34" charset="-120"/>
              </a:rPr>
              <a:t>Os custos de treinamento de modelos de IA de última geração atingiram níveis sem precedentes. Por exemplo, o GPT-4 da OpenAI usou um valor estimado de $78 milhões em computação para treinar, enquanto o Gemini Ultra do Google custou $191 milhões em computação. O investimento em IA generativa em 2023 foi de US$ 25,2 bi.</a:t>
            </a:r>
          </a:p>
          <a:p>
            <a:pPr marL="0" indent="0">
              <a:lnSpc>
                <a:spcPts val="3110"/>
              </a:lnSpc>
              <a:buNone/>
            </a:pPr>
            <a:endParaRPr lang="en-US" sz="2400" dirty="0"/>
          </a:p>
        </p:txBody>
      </p:sp>
      <p:sp>
        <p:nvSpPr>
          <p:cNvPr id="13" name="CaixaDeTexto 12">
            <a:extLst>
              <a:ext uri="{FF2B5EF4-FFF2-40B4-BE49-F238E27FC236}">
                <a16:creationId xmlns:a16="http://schemas.microsoft.com/office/drawing/2014/main" id="{BD069B83-9C7B-B16B-B5C4-52A933CF8D39}"/>
              </a:ext>
            </a:extLst>
          </p:cNvPr>
          <p:cNvSpPr txBox="1"/>
          <p:nvPr/>
        </p:nvSpPr>
        <p:spPr>
          <a:xfrm>
            <a:off x="11391792" y="7406818"/>
            <a:ext cx="2986410" cy="307777"/>
          </a:xfrm>
          <a:prstGeom prst="rect">
            <a:avLst/>
          </a:prstGeom>
          <a:noFill/>
        </p:spPr>
        <p:txBody>
          <a:bodyPr wrap="square">
            <a:spAutoFit/>
          </a:bodyPr>
          <a:lstStyle/>
          <a:p>
            <a:r>
              <a:rPr lang="pt-BR" sz="1400" b="0" i="0" dirty="0">
                <a:solidFill>
                  <a:srgbClr val="231F20"/>
                </a:solidFill>
                <a:effectLst/>
                <a:highlight>
                  <a:srgbClr val="FFFFFF"/>
                </a:highlight>
                <a:latin typeface="SourceSansProRegular"/>
              </a:rPr>
              <a:t>Fonte: AI Index </a:t>
            </a:r>
            <a:r>
              <a:rPr lang="pt-BR" sz="1400" dirty="0">
                <a:solidFill>
                  <a:srgbClr val="231F20"/>
                </a:solidFill>
                <a:highlight>
                  <a:srgbClr val="FFFFFF"/>
                </a:highlight>
                <a:latin typeface="SourceSansProRegular"/>
              </a:rPr>
              <a:t>R</a:t>
            </a:r>
            <a:r>
              <a:rPr lang="pt-BR" sz="1400" b="0" i="0" dirty="0">
                <a:solidFill>
                  <a:srgbClr val="231F20"/>
                </a:solidFill>
                <a:effectLst/>
                <a:highlight>
                  <a:srgbClr val="FFFFFF"/>
                </a:highlight>
                <a:latin typeface="SourceSansProRegular"/>
              </a:rPr>
              <a:t>eport - Stanford</a:t>
            </a:r>
            <a:endParaRPr lang="pt-BR" sz="1400" dirty="0"/>
          </a:p>
        </p:txBody>
      </p:sp>
      <p:pic>
        <p:nvPicPr>
          <p:cNvPr id="2054" name="Picture 6">
            <a:extLst>
              <a:ext uri="{FF2B5EF4-FFF2-40B4-BE49-F238E27FC236}">
                <a16:creationId xmlns:a16="http://schemas.microsoft.com/office/drawing/2014/main" id="{F4099B5D-9272-C16B-C52A-82D6815E63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216" y="2288619"/>
            <a:ext cx="9187308" cy="4884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125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191364"/>
            <a:ext cx="14630400" cy="8229600"/>
          </a:xfrm>
          <a:prstGeom prst="rect">
            <a:avLst/>
          </a:prstGeom>
          <a:solidFill>
            <a:srgbClr val="F6F4F4"/>
          </a:solidFill>
          <a:ln/>
        </p:spPr>
        <p:txBody>
          <a:bodyPr/>
          <a:lstStyle/>
          <a:p>
            <a:endParaRPr lang="pt-BR"/>
          </a:p>
        </p:txBody>
      </p:sp>
      <p:sp>
        <p:nvSpPr>
          <p:cNvPr id="7" name="Shape 1">
            <a:extLst>
              <a:ext uri="{FF2B5EF4-FFF2-40B4-BE49-F238E27FC236}">
                <a16:creationId xmlns:a16="http://schemas.microsoft.com/office/drawing/2014/main" id="{C6B4ECB0-1FD6-1976-025A-F6EC82BE6BBA}"/>
              </a:ext>
            </a:extLst>
          </p:cNvPr>
          <p:cNvSpPr/>
          <p:nvPr/>
        </p:nvSpPr>
        <p:spPr>
          <a:xfrm>
            <a:off x="0" y="-191364"/>
            <a:ext cx="14630400" cy="8420964"/>
          </a:xfrm>
          <a:prstGeom prst="rect">
            <a:avLst/>
          </a:prstGeom>
          <a:solidFill>
            <a:srgbClr val="FFFFFF"/>
          </a:solidFill>
          <a:ln/>
        </p:spPr>
        <p:txBody>
          <a:bodyPr/>
          <a:lstStyle/>
          <a:p>
            <a:endParaRPr lang="pt-BR"/>
          </a:p>
        </p:txBody>
      </p:sp>
      <p:sp>
        <p:nvSpPr>
          <p:cNvPr id="4" name="Text 2"/>
          <p:cNvSpPr/>
          <p:nvPr/>
        </p:nvSpPr>
        <p:spPr>
          <a:xfrm>
            <a:off x="864036" y="668893"/>
            <a:ext cx="12902327" cy="950833"/>
          </a:xfrm>
          <a:prstGeom prst="rect">
            <a:avLst/>
          </a:prstGeom>
          <a:noFill/>
          <a:ln/>
        </p:spPr>
        <p:txBody>
          <a:bodyPr wrap="square" rtlCol="0" anchor="t"/>
          <a:lstStyle/>
          <a:p>
            <a:pPr marL="0" indent="0">
              <a:lnSpc>
                <a:spcPts val="6075"/>
              </a:lnSpc>
              <a:buNone/>
            </a:pPr>
            <a:r>
              <a:rPr lang="pt-BR" sz="4860" b="1" kern="0" spc="-146" dirty="0">
                <a:solidFill>
                  <a:srgbClr val="000000"/>
                </a:solidFill>
                <a:latin typeface="Inter" pitchFamily="34" charset="0"/>
                <a:ea typeface="Inter" pitchFamily="34" charset="-122"/>
                <a:cs typeface="Inter" pitchFamily="34" charset="-120"/>
              </a:rPr>
              <a:t>Alguns Números Sobre a IA</a:t>
            </a:r>
            <a:endParaRPr lang="pt-BR" sz="4860" dirty="0"/>
          </a:p>
        </p:txBody>
      </p:sp>
      <p:sp>
        <p:nvSpPr>
          <p:cNvPr id="5" name="Text 3"/>
          <p:cNvSpPr/>
          <p:nvPr/>
        </p:nvSpPr>
        <p:spPr>
          <a:xfrm>
            <a:off x="669641" y="1761020"/>
            <a:ext cx="12215356" cy="725407"/>
          </a:xfrm>
          <a:prstGeom prst="rect">
            <a:avLst/>
          </a:prstGeom>
          <a:noFill/>
          <a:ln/>
        </p:spPr>
        <p:txBody>
          <a:bodyPr wrap="square" rtlCol="0" anchor="t"/>
          <a:lstStyle/>
          <a:p>
            <a:pPr>
              <a:lnSpc>
                <a:spcPts val="3038"/>
              </a:lnSpc>
            </a:pPr>
            <a:r>
              <a:rPr lang="pt-BR" sz="3200" b="1" kern="0" spc="-73" dirty="0">
                <a:solidFill>
                  <a:srgbClr val="000000"/>
                </a:solidFill>
                <a:latin typeface="Inter" pitchFamily="34" charset="0"/>
                <a:ea typeface="Inter" pitchFamily="34" charset="-122"/>
              </a:rPr>
              <a:t>Número de Patentes de IA e de Projetos de Código Aberto Disparam</a:t>
            </a:r>
            <a:endParaRPr lang="en-US" sz="3200" b="1" kern="0" spc="-73" dirty="0">
              <a:solidFill>
                <a:srgbClr val="000000"/>
              </a:solidFill>
              <a:latin typeface="Inter" pitchFamily="34" charset="0"/>
              <a:ea typeface="Inter" pitchFamily="34" charset="-122"/>
            </a:endParaRPr>
          </a:p>
        </p:txBody>
      </p:sp>
      <p:sp>
        <p:nvSpPr>
          <p:cNvPr id="6" name="Text 4"/>
          <p:cNvSpPr/>
          <p:nvPr/>
        </p:nvSpPr>
        <p:spPr>
          <a:xfrm>
            <a:off x="692231" y="2239838"/>
            <a:ext cx="12902327" cy="1332271"/>
          </a:xfrm>
          <a:prstGeom prst="rect">
            <a:avLst/>
          </a:prstGeom>
          <a:noFill/>
          <a:ln/>
        </p:spPr>
        <p:txBody>
          <a:bodyPr wrap="square" rtlCol="0" anchor="t"/>
          <a:lstStyle/>
          <a:p>
            <a:pPr marL="0" indent="0">
              <a:lnSpc>
                <a:spcPts val="3110"/>
              </a:lnSpc>
              <a:buNone/>
            </a:pPr>
            <a:r>
              <a:rPr lang="pt-BR" sz="2400" kern="0" spc="-39" dirty="0">
                <a:solidFill>
                  <a:srgbClr val="272525"/>
                </a:solidFill>
                <a:latin typeface="Inter" pitchFamily="34" charset="0"/>
                <a:ea typeface="Inter" pitchFamily="34" charset="-122"/>
                <a:cs typeface="Inter" pitchFamily="34" charset="-120"/>
              </a:rPr>
              <a:t>Em 2023, um total de 149 modelos de fundação foram lançados, mais que o dobro da quantidade lançada em 2022. Desses modelos recém-lançados, 65,7% eram de código aberto, em comparação com apenas 44,4% em 2022 e 33,3% em 2021</a:t>
            </a:r>
            <a:endParaRPr lang="en-US" sz="2400" dirty="0"/>
          </a:p>
        </p:txBody>
      </p:sp>
      <p:sp>
        <p:nvSpPr>
          <p:cNvPr id="13" name="CaixaDeTexto 12">
            <a:extLst>
              <a:ext uri="{FF2B5EF4-FFF2-40B4-BE49-F238E27FC236}">
                <a16:creationId xmlns:a16="http://schemas.microsoft.com/office/drawing/2014/main" id="{BD069B83-9C7B-B16B-B5C4-52A933CF8D39}"/>
              </a:ext>
            </a:extLst>
          </p:cNvPr>
          <p:cNvSpPr txBox="1"/>
          <p:nvPr/>
        </p:nvSpPr>
        <p:spPr>
          <a:xfrm>
            <a:off x="11391792" y="7884348"/>
            <a:ext cx="2986410" cy="307777"/>
          </a:xfrm>
          <a:prstGeom prst="rect">
            <a:avLst/>
          </a:prstGeom>
          <a:noFill/>
        </p:spPr>
        <p:txBody>
          <a:bodyPr wrap="square">
            <a:spAutoFit/>
          </a:bodyPr>
          <a:lstStyle/>
          <a:p>
            <a:r>
              <a:rPr lang="pt-BR" sz="1400" b="0" i="0" dirty="0">
                <a:solidFill>
                  <a:srgbClr val="231F20"/>
                </a:solidFill>
                <a:effectLst/>
                <a:highlight>
                  <a:srgbClr val="FFFFFF"/>
                </a:highlight>
                <a:latin typeface="SourceSansProRegular"/>
              </a:rPr>
              <a:t>Fonte: AI Index </a:t>
            </a:r>
            <a:r>
              <a:rPr lang="pt-BR" sz="1400" dirty="0">
                <a:solidFill>
                  <a:srgbClr val="231F20"/>
                </a:solidFill>
                <a:highlight>
                  <a:srgbClr val="FFFFFF"/>
                </a:highlight>
                <a:latin typeface="SourceSansProRegular"/>
              </a:rPr>
              <a:t>R</a:t>
            </a:r>
            <a:r>
              <a:rPr lang="pt-BR" sz="1400" b="0" i="0" dirty="0">
                <a:solidFill>
                  <a:srgbClr val="231F20"/>
                </a:solidFill>
                <a:effectLst/>
                <a:highlight>
                  <a:srgbClr val="FFFFFF"/>
                </a:highlight>
                <a:latin typeface="SourceSansProRegular"/>
              </a:rPr>
              <a:t>eport - Stanford</a:t>
            </a:r>
            <a:endParaRPr lang="pt-BR" sz="1400" dirty="0"/>
          </a:p>
        </p:txBody>
      </p:sp>
      <p:pic>
        <p:nvPicPr>
          <p:cNvPr id="7170" name="Picture 2">
            <a:extLst>
              <a:ext uri="{FF2B5EF4-FFF2-40B4-BE49-F238E27FC236}">
                <a16:creationId xmlns:a16="http://schemas.microsoft.com/office/drawing/2014/main" id="{A1462BD4-17FB-7A90-A7EA-AB7F20F4C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231" y="3798030"/>
            <a:ext cx="6715566" cy="357055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C039A664-2E47-BBB7-59AC-43A22BDD6B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2894" y="3798030"/>
            <a:ext cx="6715565" cy="3570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351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pt-BR"/>
          </a:p>
        </p:txBody>
      </p:sp>
      <p:sp>
        <p:nvSpPr>
          <p:cNvPr id="3" name="Shape 1"/>
          <p:cNvSpPr/>
          <p:nvPr/>
        </p:nvSpPr>
        <p:spPr>
          <a:xfrm>
            <a:off x="0" y="0"/>
            <a:ext cx="14630400" cy="8229600"/>
          </a:xfrm>
          <a:prstGeom prst="rect">
            <a:avLst/>
          </a:prstGeom>
          <a:solidFill>
            <a:srgbClr val="FFFFFF"/>
          </a:solidFill>
          <a:ln/>
        </p:spPr>
        <p:txBody>
          <a:bodyPr/>
          <a:lstStyle/>
          <a:p>
            <a:endParaRPr lang="pt-BR"/>
          </a:p>
        </p:txBody>
      </p:sp>
      <p:sp>
        <p:nvSpPr>
          <p:cNvPr id="5" name="Text 2"/>
          <p:cNvSpPr/>
          <p:nvPr/>
        </p:nvSpPr>
        <p:spPr>
          <a:xfrm>
            <a:off x="633113" y="893426"/>
            <a:ext cx="9461659" cy="736640"/>
          </a:xfrm>
          <a:prstGeom prst="rect">
            <a:avLst/>
          </a:prstGeom>
          <a:noFill/>
          <a:ln/>
        </p:spPr>
        <p:txBody>
          <a:bodyPr wrap="none" rtlCol="0" anchor="t"/>
          <a:lstStyle/>
          <a:p>
            <a:pPr marL="0" indent="0">
              <a:lnSpc>
                <a:spcPts val="5801"/>
              </a:lnSpc>
              <a:buNone/>
            </a:pPr>
            <a:r>
              <a:rPr lang="en-US" sz="4641" b="1" kern="0" spc="-139" dirty="0">
                <a:solidFill>
                  <a:srgbClr val="000000"/>
                </a:solidFill>
                <a:latin typeface="Inter" pitchFamily="34" charset="0"/>
                <a:ea typeface="Inter" pitchFamily="34" charset="-122"/>
                <a:cs typeface="Inter" pitchFamily="34" charset="-120"/>
              </a:rPr>
              <a:t>Disposições Gerais de Governança</a:t>
            </a:r>
            <a:endParaRPr lang="en-US" sz="4641" dirty="0"/>
          </a:p>
        </p:txBody>
      </p:sp>
      <p:sp>
        <p:nvSpPr>
          <p:cNvPr id="6" name="Shape 3"/>
          <p:cNvSpPr/>
          <p:nvPr/>
        </p:nvSpPr>
        <p:spPr>
          <a:xfrm>
            <a:off x="876181" y="4692134"/>
            <a:ext cx="6321147" cy="2882384"/>
          </a:xfrm>
          <a:prstGeom prst="roundRect">
            <a:avLst>
              <a:gd name="adj" fmla="val 3681"/>
            </a:avLst>
          </a:prstGeom>
          <a:solidFill>
            <a:srgbClr val="DADBF1"/>
          </a:solidFill>
          <a:ln w="7620">
            <a:solidFill>
              <a:srgbClr val="C0C1D7"/>
            </a:solidFill>
            <a:prstDash val="solid"/>
          </a:ln>
        </p:spPr>
        <p:txBody>
          <a:bodyPr/>
          <a:lstStyle/>
          <a:p>
            <a:endParaRPr lang="pt-BR"/>
          </a:p>
        </p:txBody>
      </p:sp>
      <p:sp>
        <p:nvSpPr>
          <p:cNvPr id="7" name="Text 4"/>
          <p:cNvSpPr/>
          <p:nvPr/>
        </p:nvSpPr>
        <p:spPr>
          <a:xfrm>
            <a:off x="1119545" y="4935498"/>
            <a:ext cx="3237309" cy="368260"/>
          </a:xfrm>
          <a:prstGeom prst="rect">
            <a:avLst/>
          </a:prstGeom>
          <a:noFill/>
          <a:ln/>
        </p:spPr>
        <p:txBody>
          <a:bodyPr wrap="none" rtlCol="0" anchor="t"/>
          <a:lstStyle/>
          <a:p>
            <a:pPr marL="0" indent="0">
              <a:lnSpc>
                <a:spcPts val="2901"/>
              </a:lnSpc>
              <a:buNone/>
            </a:pPr>
            <a:r>
              <a:rPr lang="en-US" sz="2320" b="1" kern="0" spc="-70" dirty="0">
                <a:solidFill>
                  <a:srgbClr val="272525"/>
                </a:solidFill>
                <a:latin typeface="Inter" pitchFamily="34" charset="0"/>
                <a:ea typeface="Inter" pitchFamily="34" charset="-122"/>
                <a:cs typeface="Inter" pitchFamily="34" charset="-120"/>
              </a:rPr>
              <a:t>Complexidade e Custos</a:t>
            </a:r>
            <a:endParaRPr lang="en-US" sz="2320" dirty="0"/>
          </a:p>
        </p:txBody>
      </p:sp>
      <p:sp>
        <p:nvSpPr>
          <p:cNvPr id="8" name="Text 5"/>
          <p:cNvSpPr/>
          <p:nvPr/>
        </p:nvSpPr>
        <p:spPr>
          <a:xfrm>
            <a:off x="1119545" y="5445204"/>
            <a:ext cx="5834420" cy="1885950"/>
          </a:xfrm>
          <a:prstGeom prst="rect">
            <a:avLst/>
          </a:prstGeom>
          <a:noFill/>
          <a:ln/>
        </p:spPr>
        <p:txBody>
          <a:bodyPr wrap="square" rtlCol="0" anchor="t"/>
          <a:lstStyle/>
          <a:p>
            <a:pPr marL="0" indent="0">
              <a:lnSpc>
                <a:spcPts val="2970"/>
              </a:lnSpc>
              <a:buNone/>
            </a:pPr>
            <a:r>
              <a:rPr lang="en-US" sz="1856" kern="0" spc="-37" dirty="0">
                <a:solidFill>
                  <a:srgbClr val="272525"/>
                </a:solidFill>
                <a:latin typeface="Inter" pitchFamily="34" charset="0"/>
                <a:ea typeface="Inter" pitchFamily="34" charset="-122"/>
                <a:cs typeface="Inter" pitchFamily="34" charset="-120"/>
              </a:rPr>
              <a:t>A implementação de estruturas robustas de </a:t>
            </a:r>
            <a:r>
              <a:rPr lang="en-US" sz="1856" kern="0" spc="-37" dirty="0" err="1">
                <a:solidFill>
                  <a:srgbClr val="272525"/>
                </a:solidFill>
                <a:latin typeface="Inter" pitchFamily="34" charset="0"/>
                <a:ea typeface="Inter" pitchFamily="34" charset="-122"/>
                <a:cs typeface="Inter" pitchFamily="34" charset="-120"/>
              </a:rPr>
              <a:t>governança</a:t>
            </a:r>
            <a:r>
              <a:rPr lang="en-US" sz="1856" kern="0" spc="-37" dirty="0">
                <a:solidFill>
                  <a:srgbClr val="272525"/>
                </a:solidFill>
                <a:latin typeface="Inter" pitchFamily="34" charset="0"/>
                <a:ea typeface="Inter" pitchFamily="34" charset="-122"/>
                <a:cs typeface="Inter" pitchFamily="34" charset="-120"/>
              </a:rPr>
              <a:t> </a:t>
            </a:r>
            <a:r>
              <a:rPr lang="en-US" sz="1856" kern="0" spc="-37" dirty="0" err="1">
                <a:solidFill>
                  <a:srgbClr val="272525"/>
                </a:solidFill>
                <a:latin typeface="Inter" pitchFamily="34" charset="0"/>
                <a:ea typeface="Inter" pitchFamily="34" charset="-122"/>
                <a:cs typeface="Inter" pitchFamily="34" charset="-120"/>
              </a:rPr>
              <a:t>pode</a:t>
            </a:r>
            <a:r>
              <a:rPr lang="en-US" sz="1856" kern="0" spc="-37" dirty="0">
                <a:solidFill>
                  <a:srgbClr val="272525"/>
                </a:solidFill>
                <a:latin typeface="Inter" pitchFamily="34" charset="0"/>
                <a:ea typeface="Inter" pitchFamily="34" charset="-122"/>
                <a:cs typeface="Inter" pitchFamily="34" charset="-120"/>
              </a:rPr>
              <a:t> ser complexa e custosa, especialmente para pequenas empresas e startups, que podem não ter os recursos necessários para atender a todas as exigências.</a:t>
            </a:r>
            <a:endParaRPr lang="en-US" sz="1856" dirty="0"/>
          </a:p>
        </p:txBody>
      </p:sp>
      <p:sp>
        <p:nvSpPr>
          <p:cNvPr id="9" name="Shape 6"/>
          <p:cNvSpPr/>
          <p:nvPr/>
        </p:nvSpPr>
        <p:spPr>
          <a:xfrm>
            <a:off x="7433072" y="4692134"/>
            <a:ext cx="6321147" cy="2882384"/>
          </a:xfrm>
          <a:prstGeom prst="roundRect">
            <a:avLst>
              <a:gd name="adj" fmla="val 3681"/>
            </a:avLst>
          </a:prstGeom>
          <a:solidFill>
            <a:srgbClr val="DADBF1"/>
          </a:solidFill>
          <a:ln w="7620">
            <a:solidFill>
              <a:srgbClr val="C0C1D7"/>
            </a:solidFill>
            <a:prstDash val="solid"/>
          </a:ln>
        </p:spPr>
        <p:txBody>
          <a:bodyPr/>
          <a:lstStyle/>
          <a:p>
            <a:endParaRPr lang="pt-BR"/>
          </a:p>
        </p:txBody>
      </p:sp>
      <p:sp>
        <p:nvSpPr>
          <p:cNvPr id="10" name="Text 7"/>
          <p:cNvSpPr/>
          <p:nvPr/>
        </p:nvSpPr>
        <p:spPr>
          <a:xfrm>
            <a:off x="7676436" y="4935498"/>
            <a:ext cx="2946916" cy="368260"/>
          </a:xfrm>
          <a:prstGeom prst="rect">
            <a:avLst/>
          </a:prstGeom>
          <a:noFill/>
          <a:ln/>
        </p:spPr>
        <p:txBody>
          <a:bodyPr wrap="none" rtlCol="0" anchor="t"/>
          <a:lstStyle/>
          <a:p>
            <a:pPr marL="0" indent="0">
              <a:lnSpc>
                <a:spcPts val="2901"/>
              </a:lnSpc>
              <a:buNone/>
            </a:pPr>
            <a:r>
              <a:rPr lang="en-US" sz="2320" b="1" kern="0" spc="-70" dirty="0">
                <a:solidFill>
                  <a:srgbClr val="272525"/>
                </a:solidFill>
                <a:latin typeface="Inter" pitchFamily="34" charset="0"/>
                <a:ea typeface="Inter" pitchFamily="34" charset="-122"/>
                <a:cs typeface="Inter" pitchFamily="34" charset="-120"/>
              </a:rPr>
              <a:t>Burocratização</a:t>
            </a:r>
            <a:endParaRPr lang="en-US" sz="2320" dirty="0"/>
          </a:p>
        </p:txBody>
      </p:sp>
      <p:sp>
        <p:nvSpPr>
          <p:cNvPr id="11" name="Text 8"/>
          <p:cNvSpPr/>
          <p:nvPr/>
        </p:nvSpPr>
        <p:spPr>
          <a:xfrm>
            <a:off x="7676436" y="5445204"/>
            <a:ext cx="5834420" cy="1508760"/>
          </a:xfrm>
          <a:prstGeom prst="rect">
            <a:avLst/>
          </a:prstGeom>
          <a:noFill/>
          <a:ln/>
        </p:spPr>
        <p:txBody>
          <a:bodyPr wrap="square" rtlCol="0" anchor="t"/>
          <a:lstStyle/>
          <a:p>
            <a:pPr marL="0" indent="0">
              <a:lnSpc>
                <a:spcPts val="2970"/>
              </a:lnSpc>
              <a:buNone/>
            </a:pPr>
            <a:r>
              <a:rPr lang="en-US" sz="1856" kern="0" spc="-37" dirty="0">
                <a:solidFill>
                  <a:srgbClr val="272525"/>
                </a:solidFill>
                <a:latin typeface="Inter" pitchFamily="34" charset="0"/>
                <a:ea typeface="Inter" pitchFamily="34" charset="-122"/>
                <a:cs typeface="Inter" pitchFamily="34" charset="-120"/>
              </a:rPr>
              <a:t>O excesso de requisitos burocráticos pode reduzir a agilidade das empresas na adaptação e implementação de novas tecnologias, prejudicando a competitividade.</a:t>
            </a:r>
            <a:endParaRPr lang="en-US" sz="1856" dirty="0"/>
          </a:p>
        </p:txBody>
      </p:sp>
      <p:sp>
        <p:nvSpPr>
          <p:cNvPr id="12" name="Text 4">
            <a:extLst>
              <a:ext uri="{FF2B5EF4-FFF2-40B4-BE49-F238E27FC236}">
                <a16:creationId xmlns:a16="http://schemas.microsoft.com/office/drawing/2014/main" id="{7A4B3DEE-DCC9-4074-A198-FFD77390D54C}"/>
              </a:ext>
            </a:extLst>
          </p:cNvPr>
          <p:cNvSpPr/>
          <p:nvPr/>
        </p:nvSpPr>
        <p:spPr>
          <a:xfrm>
            <a:off x="876181" y="2383136"/>
            <a:ext cx="12878038" cy="1841626"/>
          </a:xfrm>
          <a:prstGeom prst="rect">
            <a:avLst/>
          </a:prstGeom>
          <a:noFill/>
          <a:ln/>
        </p:spPr>
        <p:txBody>
          <a:bodyPr wrap="square" rtlCol="0" anchor="t"/>
          <a:lstStyle/>
          <a:p>
            <a:pPr marL="0" indent="0">
              <a:lnSpc>
                <a:spcPts val="3110"/>
              </a:lnSpc>
              <a:buNone/>
            </a:pPr>
            <a:r>
              <a:rPr lang="pt-BR" sz="2800" kern="0" spc="-39" dirty="0">
                <a:solidFill>
                  <a:srgbClr val="272525"/>
                </a:solidFill>
                <a:latin typeface="Inter" pitchFamily="34" charset="0"/>
                <a:ea typeface="Inter" pitchFamily="34" charset="-122"/>
                <a:cs typeface="Inter" pitchFamily="34" charset="-120"/>
              </a:rPr>
              <a:t>Conforme o artigo 17, os agentes de IA devem estabelecer estruturas de governança que garantam a segurança dos sistemas e o atendimento aos direitos das pessoas afetadas. Inclui medidas de transparência, segurança da informação e capacitação de pessoal ao longo do ciclo de vida do sistema de IA.</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pt-BR"/>
          </a:p>
        </p:txBody>
      </p:sp>
      <p:sp>
        <p:nvSpPr>
          <p:cNvPr id="3" name="Shape 1"/>
          <p:cNvSpPr/>
          <p:nvPr/>
        </p:nvSpPr>
        <p:spPr>
          <a:xfrm>
            <a:off x="0" y="0"/>
            <a:ext cx="14630400" cy="8229600"/>
          </a:xfrm>
          <a:prstGeom prst="rect">
            <a:avLst/>
          </a:prstGeom>
          <a:solidFill>
            <a:srgbClr val="FFFFFF"/>
          </a:solidFill>
          <a:ln/>
        </p:spPr>
        <p:txBody>
          <a:bodyPr/>
          <a:lstStyle/>
          <a:p>
            <a:endParaRPr lang="pt-BR"/>
          </a:p>
        </p:txBody>
      </p:sp>
      <p:sp>
        <p:nvSpPr>
          <p:cNvPr id="4" name="Text 2"/>
          <p:cNvSpPr/>
          <p:nvPr/>
        </p:nvSpPr>
        <p:spPr>
          <a:xfrm>
            <a:off x="864036" y="985529"/>
            <a:ext cx="12902327" cy="950833"/>
          </a:xfrm>
          <a:prstGeom prst="rect">
            <a:avLst/>
          </a:prstGeom>
          <a:noFill/>
          <a:ln/>
        </p:spPr>
        <p:txBody>
          <a:bodyPr wrap="square" rtlCol="0" anchor="t"/>
          <a:lstStyle/>
          <a:p>
            <a:pPr marL="0" indent="0">
              <a:lnSpc>
                <a:spcPts val="6075"/>
              </a:lnSpc>
              <a:buNone/>
            </a:pPr>
            <a:r>
              <a:rPr lang="en-US" sz="4860" b="1" kern="0" spc="-146" dirty="0">
                <a:solidFill>
                  <a:srgbClr val="000000"/>
                </a:solidFill>
                <a:latin typeface="Inter" pitchFamily="34" charset="0"/>
                <a:ea typeface="Inter" pitchFamily="34" charset="-122"/>
                <a:cs typeface="Inter" pitchFamily="34" charset="-120"/>
              </a:rPr>
              <a:t>Medidas de Governança para Sistemas de Alto Risco</a:t>
            </a:r>
            <a:endParaRPr lang="en-US" sz="4860" dirty="0"/>
          </a:p>
        </p:txBody>
      </p:sp>
      <p:sp>
        <p:nvSpPr>
          <p:cNvPr id="5" name="Text 3"/>
          <p:cNvSpPr/>
          <p:nvPr/>
        </p:nvSpPr>
        <p:spPr>
          <a:xfrm>
            <a:off x="864037" y="4416488"/>
            <a:ext cx="3152418" cy="385763"/>
          </a:xfrm>
          <a:prstGeom prst="rect">
            <a:avLst/>
          </a:prstGeom>
          <a:noFill/>
          <a:ln/>
        </p:spPr>
        <p:txBody>
          <a:bodyPr wrap="none" rtlCol="0" anchor="t"/>
          <a:lstStyle/>
          <a:p>
            <a:pPr marL="0" indent="0">
              <a:lnSpc>
                <a:spcPts val="3038"/>
              </a:lnSpc>
              <a:buNone/>
            </a:pPr>
            <a:r>
              <a:rPr lang="en-US" sz="3200" b="1" kern="0" spc="-73" dirty="0">
                <a:solidFill>
                  <a:srgbClr val="000000"/>
                </a:solidFill>
                <a:latin typeface="Inter" pitchFamily="34" charset="0"/>
                <a:ea typeface="Inter" pitchFamily="34" charset="-122"/>
                <a:cs typeface="Inter" pitchFamily="34" charset="-120"/>
              </a:rPr>
              <a:t>Especificidade e Rigor</a:t>
            </a:r>
            <a:endParaRPr lang="en-US" sz="3200" dirty="0"/>
          </a:p>
        </p:txBody>
      </p:sp>
      <p:sp>
        <p:nvSpPr>
          <p:cNvPr id="6" name="Text 4"/>
          <p:cNvSpPr/>
          <p:nvPr/>
        </p:nvSpPr>
        <p:spPr>
          <a:xfrm>
            <a:off x="864037" y="5049067"/>
            <a:ext cx="6150054" cy="1975247"/>
          </a:xfrm>
          <a:prstGeom prst="rect">
            <a:avLst/>
          </a:prstGeom>
          <a:noFill/>
          <a:ln/>
        </p:spPr>
        <p:txBody>
          <a:bodyPr wrap="square" rtlCol="0" anchor="t"/>
          <a:lstStyle/>
          <a:p>
            <a:pPr marL="0" indent="0">
              <a:lnSpc>
                <a:spcPts val="3110"/>
              </a:lnSpc>
              <a:buNone/>
            </a:pPr>
            <a:r>
              <a:rPr lang="pt-BR" sz="2400" kern="0" spc="-39" dirty="0">
                <a:solidFill>
                  <a:srgbClr val="272525"/>
                </a:solidFill>
                <a:latin typeface="Inter" pitchFamily="34" charset="0"/>
                <a:ea typeface="Inter" pitchFamily="34" charset="-122"/>
                <a:cs typeface="Inter" pitchFamily="34" charset="-120"/>
              </a:rPr>
              <a:t>A necessidade de medidas tão específicas e rigorosas pode desincentivar a inovação em áreas classificadas como de alto risco, pois as empresas podem optar por não investir em tecnologias que envolvam processos regulatórios tão intensivos.</a:t>
            </a:r>
            <a:endParaRPr lang="pt-BR" sz="2400" dirty="0"/>
          </a:p>
        </p:txBody>
      </p:sp>
      <p:sp>
        <p:nvSpPr>
          <p:cNvPr id="7" name="Text 5"/>
          <p:cNvSpPr/>
          <p:nvPr/>
        </p:nvSpPr>
        <p:spPr>
          <a:xfrm>
            <a:off x="7623929" y="4416488"/>
            <a:ext cx="3086100" cy="385763"/>
          </a:xfrm>
          <a:prstGeom prst="rect">
            <a:avLst/>
          </a:prstGeom>
          <a:noFill/>
          <a:ln/>
        </p:spPr>
        <p:txBody>
          <a:bodyPr wrap="none" rtlCol="0" anchor="t"/>
          <a:lstStyle/>
          <a:p>
            <a:pPr marL="0" indent="0">
              <a:lnSpc>
                <a:spcPts val="3038"/>
              </a:lnSpc>
              <a:buNone/>
            </a:pPr>
            <a:r>
              <a:rPr lang="en-US" sz="3200" b="1" kern="0" spc="-73" dirty="0">
                <a:solidFill>
                  <a:srgbClr val="000000"/>
                </a:solidFill>
                <a:latin typeface="Inter" pitchFamily="34" charset="0"/>
                <a:ea typeface="Inter" pitchFamily="34" charset="-122"/>
                <a:cs typeface="Inter" pitchFamily="34" charset="-120"/>
              </a:rPr>
              <a:t>Impacto no Mercado</a:t>
            </a:r>
            <a:endParaRPr lang="en-US" sz="3200" dirty="0"/>
          </a:p>
        </p:txBody>
      </p:sp>
      <p:sp>
        <p:nvSpPr>
          <p:cNvPr id="8" name="Text 6"/>
          <p:cNvSpPr/>
          <p:nvPr/>
        </p:nvSpPr>
        <p:spPr>
          <a:xfrm>
            <a:off x="7623929" y="5049067"/>
            <a:ext cx="6150054" cy="1975247"/>
          </a:xfrm>
          <a:prstGeom prst="rect">
            <a:avLst/>
          </a:prstGeom>
          <a:noFill/>
          <a:ln/>
        </p:spPr>
        <p:txBody>
          <a:bodyPr wrap="square" rtlCol="0" anchor="t"/>
          <a:lstStyle/>
          <a:p>
            <a:pPr marL="0" indent="0">
              <a:lnSpc>
                <a:spcPts val="3110"/>
              </a:lnSpc>
              <a:buNone/>
            </a:pPr>
            <a:r>
              <a:rPr lang="pt-BR" sz="2400" kern="0" spc="-39">
                <a:solidFill>
                  <a:srgbClr val="272525"/>
                </a:solidFill>
                <a:latin typeface="Inter" pitchFamily="34" charset="0"/>
                <a:ea typeface="Inter" pitchFamily="34" charset="-122"/>
                <a:cs typeface="Inter" pitchFamily="34" charset="-120"/>
              </a:rPr>
              <a:t>As exigências podem criar barreiras de entrada no mercado, favorecendo grandes empresas que têm os recursos para cumprir com as regulamentações, enquanto pequenas empresas e startups podem ser excluídas.</a:t>
            </a:r>
            <a:endParaRPr lang="pt-BR" sz="2400"/>
          </a:p>
        </p:txBody>
      </p:sp>
      <p:sp>
        <p:nvSpPr>
          <p:cNvPr id="10" name="Shape 6">
            <a:extLst>
              <a:ext uri="{FF2B5EF4-FFF2-40B4-BE49-F238E27FC236}">
                <a16:creationId xmlns:a16="http://schemas.microsoft.com/office/drawing/2014/main" id="{FEEAA5AB-5588-95EC-6339-9A601BC74215}"/>
              </a:ext>
            </a:extLst>
          </p:cNvPr>
          <p:cNvSpPr/>
          <p:nvPr/>
        </p:nvSpPr>
        <p:spPr>
          <a:xfrm>
            <a:off x="864038" y="2163221"/>
            <a:ext cx="13205400" cy="1841626"/>
          </a:xfrm>
          <a:prstGeom prst="roundRect">
            <a:avLst>
              <a:gd name="adj" fmla="val 3681"/>
            </a:avLst>
          </a:prstGeom>
          <a:solidFill>
            <a:srgbClr val="DADBF1"/>
          </a:solidFill>
          <a:ln w="7620">
            <a:solidFill>
              <a:srgbClr val="C0C1D7"/>
            </a:solidFill>
            <a:prstDash val="solid"/>
          </a:ln>
        </p:spPr>
        <p:txBody>
          <a:bodyPr/>
          <a:lstStyle/>
          <a:p>
            <a:r>
              <a:rPr lang="pt-BR" sz="2800" dirty="0">
                <a:solidFill>
                  <a:schemeClr val="tx1"/>
                </a:solidFill>
              </a:rPr>
              <a:t>Para sistemas de alto risco, além das disposições gerais, os desenvolvedores devem adotar medidas adicionais, como indicação de um encarregado de governança, documentação detalhada, uso de ferramentas de registro automático, realização de testes rigorosos, e gestão de dados.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pt-BR"/>
          </a:p>
        </p:txBody>
      </p:sp>
      <p:sp>
        <p:nvSpPr>
          <p:cNvPr id="3" name="Shape 1"/>
          <p:cNvSpPr/>
          <p:nvPr/>
        </p:nvSpPr>
        <p:spPr>
          <a:xfrm>
            <a:off x="0" y="0"/>
            <a:ext cx="14630400" cy="8230553"/>
          </a:xfrm>
          <a:prstGeom prst="rect">
            <a:avLst/>
          </a:prstGeom>
          <a:solidFill>
            <a:srgbClr val="FFFFFF"/>
          </a:solidFill>
          <a:ln/>
        </p:spPr>
        <p:txBody>
          <a:bodyPr/>
          <a:lstStyle/>
          <a:p>
            <a:endParaRPr lang="pt-BR"/>
          </a:p>
        </p:txBody>
      </p:sp>
      <p:sp>
        <p:nvSpPr>
          <p:cNvPr id="5" name="Text 2"/>
          <p:cNvSpPr/>
          <p:nvPr/>
        </p:nvSpPr>
        <p:spPr>
          <a:xfrm>
            <a:off x="817840" y="642580"/>
            <a:ext cx="9437330" cy="884029"/>
          </a:xfrm>
          <a:prstGeom prst="rect">
            <a:avLst/>
          </a:prstGeom>
          <a:noFill/>
          <a:ln/>
        </p:spPr>
        <p:txBody>
          <a:bodyPr wrap="square" rtlCol="0" anchor="t"/>
          <a:lstStyle/>
          <a:p>
            <a:pPr marL="0" indent="0">
              <a:lnSpc>
                <a:spcPts val="5750"/>
              </a:lnSpc>
              <a:buNone/>
            </a:pPr>
            <a:r>
              <a:rPr lang="en-US" sz="4600" b="1" kern="0" spc="-138" dirty="0">
                <a:solidFill>
                  <a:srgbClr val="000000"/>
                </a:solidFill>
                <a:latin typeface="Inter" pitchFamily="34" charset="0"/>
                <a:ea typeface="Inter" pitchFamily="34" charset="-122"/>
                <a:cs typeface="Inter" pitchFamily="34" charset="-120"/>
              </a:rPr>
              <a:t>Avaliação de Impacto Algorítmico</a:t>
            </a:r>
            <a:endParaRPr lang="en-US" sz="4600" dirty="0"/>
          </a:p>
        </p:txBody>
      </p:sp>
      <p:sp>
        <p:nvSpPr>
          <p:cNvPr id="6" name="Shape 3"/>
          <p:cNvSpPr/>
          <p:nvPr/>
        </p:nvSpPr>
        <p:spPr>
          <a:xfrm>
            <a:off x="817840" y="2716411"/>
            <a:ext cx="525780" cy="525780"/>
          </a:xfrm>
          <a:prstGeom prst="roundRect">
            <a:avLst>
              <a:gd name="adj" fmla="val 20001"/>
            </a:avLst>
          </a:prstGeom>
          <a:solidFill>
            <a:srgbClr val="DADBF1"/>
          </a:solidFill>
          <a:ln w="7620">
            <a:solidFill>
              <a:srgbClr val="C0C1D7"/>
            </a:solidFill>
            <a:prstDash val="solid"/>
          </a:ln>
        </p:spPr>
        <p:txBody>
          <a:bodyPr/>
          <a:lstStyle/>
          <a:p>
            <a:endParaRPr lang="pt-BR"/>
          </a:p>
        </p:txBody>
      </p:sp>
      <p:sp>
        <p:nvSpPr>
          <p:cNvPr id="7" name="Text 4"/>
          <p:cNvSpPr/>
          <p:nvPr/>
        </p:nvSpPr>
        <p:spPr>
          <a:xfrm>
            <a:off x="1000125" y="2804041"/>
            <a:ext cx="161092" cy="350520"/>
          </a:xfrm>
          <a:prstGeom prst="rect">
            <a:avLst/>
          </a:prstGeom>
          <a:noFill/>
          <a:ln/>
        </p:spPr>
        <p:txBody>
          <a:bodyPr wrap="none" rtlCol="0" anchor="t"/>
          <a:lstStyle/>
          <a:p>
            <a:pPr marL="0" indent="0" algn="ctr">
              <a:lnSpc>
                <a:spcPts val="2760"/>
              </a:lnSpc>
              <a:buNone/>
            </a:pPr>
            <a:r>
              <a:rPr lang="en-US" sz="2760" b="1" kern="0" spc="-83" dirty="0">
                <a:solidFill>
                  <a:srgbClr val="272525"/>
                </a:solidFill>
                <a:latin typeface="Inter" pitchFamily="34" charset="0"/>
                <a:ea typeface="Inter" pitchFamily="34" charset="-122"/>
                <a:cs typeface="Inter" pitchFamily="34" charset="-120"/>
              </a:rPr>
              <a:t>1</a:t>
            </a:r>
            <a:endParaRPr lang="en-US" sz="2760" dirty="0"/>
          </a:p>
        </p:txBody>
      </p:sp>
      <p:sp>
        <p:nvSpPr>
          <p:cNvPr id="8" name="Text 5"/>
          <p:cNvSpPr/>
          <p:nvPr/>
        </p:nvSpPr>
        <p:spPr>
          <a:xfrm>
            <a:off x="1577221" y="2716411"/>
            <a:ext cx="3258145" cy="365046"/>
          </a:xfrm>
          <a:prstGeom prst="rect">
            <a:avLst/>
          </a:prstGeom>
          <a:noFill/>
          <a:ln/>
        </p:spPr>
        <p:txBody>
          <a:bodyPr wrap="none" rtlCol="0" anchor="t"/>
          <a:lstStyle/>
          <a:p>
            <a:pPr marL="0" indent="0">
              <a:lnSpc>
                <a:spcPts val="2875"/>
              </a:lnSpc>
              <a:buNone/>
            </a:pPr>
            <a:r>
              <a:rPr lang="en-US" sz="2800" b="1" kern="0" spc="-69" dirty="0">
                <a:solidFill>
                  <a:srgbClr val="272525"/>
                </a:solidFill>
                <a:latin typeface="Inter" pitchFamily="34" charset="0"/>
                <a:ea typeface="Inter" pitchFamily="34" charset="-122"/>
                <a:cs typeface="Inter" pitchFamily="34" charset="-120"/>
              </a:rPr>
              <a:t>Recursos e Capacitação</a:t>
            </a:r>
            <a:endParaRPr lang="en-US" sz="2800" dirty="0"/>
          </a:p>
        </p:txBody>
      </p:sp>
      <p:sp>
        <p:nvSpPr>
          <p:cNvPr id="9" name="Text 6"/>
          <p:cNvSpPr/>
          <p:nvPr/>
        </p:nvSpPr>
        <p:spPr>
          <a:xfrm>
            <a:off x="1577221" y="3221593"/>
            <a:ext cx="6748939" cy="1869281"/>
          </a:xfrm>
          <a:prstGeom prst="rect">
            <a:avLst/>
          </a:prstGeom>
          <a:noFill/>
          <a:ln/>
        </p:spPr>
        <p:txBody>
          <a:bodyPr wrap="square" rtlCol="0" anchor="t"/>
          <a:lstStyle/>
          <a:p>
            <a:pPr marL="0" indent="0">
              <a:lnSpc>
                <a:spcPts val="2944"/>
              </a:lnSpc>
              <a:buNone/>
            </a:pPr>
            <a:r>
              <a:rPr lang="pt-BR" sz="2400" kern="0" spc="-37">
                <a:solidFill>
                  <a:srgbClr val="272525"/>
                </a:solidFill>
                <a:latin typeface="Inter" pitchFamily="34" charset="0"/>
                <a:ea typeface="Inter" pitchFamily="34" charset="-122"/>
                <a:cs typeface="Inter" pitchFamily="34" charset="-120"/>
              </a:rPr>
              <a:t>A exigência de avaliações de impacto algorítmico por profissionais qualificados pode ser onerosa e exigir uma capacitação que nem todas as empresas possuem. </a:t>
            </a:r>
            <a:r>
              <a:rPr lang="pt-BR" sz="2400" kern="0" spc="-37" dirty="0">
                <a:solidFill>
                  <a:srgbClr val="272525"/>
                </a:solidFill>
                <a:latin typeface="Inter" pitchFamily="34" charset="0"/>
                <a:ea typeface="Inter" pitchFamily="34" charset="-122"/>
                <a:cs typeface="Inter" pitchFamily="34" charset="-120"/>
              </a:rPr>
              <a:t>Além disso, a contratação de especialistas externos pode ser um custo adicional significativo.</a:t>
            </a:r>
            <a:endParaRPr lang="pt-BR" sz="2400" dirty="0"/>
          </a:p>
        </p:txBody>
      </p:sp>
      <p:sp>
        <p:nvSpPr>
          <p:cNvPr id="10" name="Shape 7"/>
          <p:cNvSpPr/>
          <p:nvPr/>
        </p:nvSpPr>
        <p:spPr>
          <a:xfrm>
            <a:off x="817840" y="5587365"/>
            <a:ext cx="525780" cy="525780"/>
          </a:xfrm>
          <a:prstGeom prst="roundRect">
            <a:avLst>
              <a:gd name="adj" fmla="val 20001"/>
            </a:avLst>
          </a:prstGeom>
          <a:solidFill>
            <a:srgbClr val="DADBF1"/>
          </a:solidFill>
          <a:ln w="7620">
            <a:solidFill>
              <a:srgbClr val="C0C1D7"/>
            </a:solidFill>
            <a:prstDash val="solid"/>
          </a:ln>
        </p:spPr>
        <p:txBody>
          <a:bodyPr/>
          <a:lstStyle/>
          <a:p>
            <a:endParaRPr lang="pt-BR"/>
          </a:p>
        </p:txBody>
      </p:sp>
      <p:sp>
        <p:nvSpPr>
          <p:cNvPr id="11" name="Text 8"/>
          <p:cNvSpPr/>
          <p:nvPr/>
        </p:nvSpPr>
        <p:spPr>
          <a:xfrm>
            <a:off x="975479" y="5674995"/>
            <a:ext cx="210383" cy="350520"/>
          </a:xfrm>
          <a:prstGeom prst="rect">
            <a:avLst/>
          </a:prstGeom>
          <a:noFill/>
          <a:ln/>
        </p:spPr>
        <p:txBody>
          <a:bodyPr wrap="none" rtlCol="0" anchor="t"/>
          <a:lstStyle/>
          <a:p>
            <a:pPr marL="0" indent="0" algn="ctr">
              <a:lnSpc>
                <a:spcPts val="2760"/>
              </a:lnSpc>
              <a:buNone/>
            </a:pPr>
            <a:r>
              <a:rPr lang="en-US" sz="2760" b="1" kern="0" spc="-83" dirty="0">
                <a:solidFill>
                  <a:srgbClr val="272525"/>
                </a:solidFill>
                <a:latin typeface="Inter" pitchFamily="34" charset="0"/>
                <a:ea typeface="Inter" pitchFamily="34" charset="-122"/>
                <a:cs typeface="Inter" pitchFamily="34" charset="-120"/>
              </a:rPr>
              <a:t>2</a:t>
            </a:r>
            <a:endParaRPr lang="en-US" sz="2760" dirty="0"/>
          </a:p>
        </p:txBody>
      </p:sp>
      <p:sp>
        <p:nvSpPr>
          <p:cNvPr id="12" name="Text 9"/>
          <p:cNvSpPr/>
          <p:nvPr/>
        </p:nvSpPr>
        <p:spPr>
          <a:xfrm>
            <a:off x="1577221" y="5587365"/>
            <a:ext cx="2921079" cy="365046"/>
          </a:xfrm>
          <a:prstGeom prst="rect">
            <a:avLst/>
          </a:prstGeom>
          <a:noFill/>
          <a:ln/>
        </p:spPr>
        <p:txBody>
          <a:bodyPr wrap="none" rtlCol="0" anchor="t"/>
          <a:lstStyle/>
          <a:p>
            <a:pPr marL="0" indent="0">
              <a:lnSpc>
                <a:spcPts val="2875"/>
              </a:lnSpc>
              <a:buNone/>
            </a:pPr>
            <a:r>
              <a:rPr lang="en-US" sz="2800" b="1" kern="0" spc="-69" dirty="0">
                <a:solidFill>
                  <a:srgbClr val="272525"/>
                </a:solidFill>
                <a:latin typeface="Inter" pitchFamily="34" charset="0"/>
                <a:ea typeface="Inter" pitchFamily="34" charset="-122"/>
                <a:cs typeface="Inter" pitchFamily="34" charset="-120"/>
              </a:rPr>
              <a:t>Tempo e Agilidade</a:t>
            </a:r>
            <a:endParaRPr lang="en-US" sz="2800" dirty="0"/>
          </a:p>
        </p:txBody>
      </p:sp>
      <p:sp>
        <p:nvSpPr>
          <p:cNvPr id="13" name="Text 10"/>
          <p:cNvSpPr/>
          <p:nvPr/>
        </p:nvSpPr>
        <p:spPr>
          <a:xfrm>
            <a:off x="1577221" y="6092547"/>
            <a:ext cx="6748939" cy="1495425"/>
          </a:xfrm>
          <a:prstGeom prst="rect">
            <a:avLst/>
          </a:prstGeom>
          <a:noFill/>
          <a:ln/>
        </p:spPr>
        <p:txBody>
          <a:bodyPr wrap="square" rtlCol="0" anchor="t"/>
          <a:lstStyle/>
          <a:p>
            <a:pPr marL="0" indent="0">
              <a:lnSpc>
                <a:spcPts val="2944"/>
              </a:lnSpc>
              <a:buNone/>
            </a:pPr>
            <a:r>
              <a:rPr lang="pt-BR" sz="2400" kern="0" spc="-37">
                <a:solidFill>
                  <a:srgbClr val="272525"/>
                </a:solidFill>
                <a:latin typeface="Inter" pitchFamily="34" charset="0"/>
                <a:ea typeface="Inter" pitchFamily="34" charset="-122"/>
                <a:cs typeface="Inter" pitchFamily="34" charset="-120"/>
              </a:rPr>
              <a:t>O processo contínuo de avaliação e monitoramento pode ser demorado, reduzindo a capacidade das empresas de reagir rapidamente a mudanças no mercado e a novas oportunidades de inovação.</a:t>
            </a:r>
            <a:endParaRPr lang="pt-BR" sz="2400"/>
          </a:p>
        </p:txBody>
      </p:sp>
      <p:sp>
        <p:nvSpPr>
          <p:cNvPr id="15" name="Shape 6">
            <a:extLst>
              <a:ext uri="{FF2B5EF4-FFF2-40B4-BE49-F238E27FC236}">
                <a16:creationId xmlns:a16="http://schemas.microsoft.com/office/drawing/2014/main" id="{2D73CEC7-C320-ED45-22AB-91A1C583B67D}"/>
              </a:ext>
            </a:extLst>
          </p:cNvPr>
          <p:cNvSpPr/>
          <p:nvPr/>
        </p:nvSpPr>
        <p:spPr>
          <a:xfrm>
            <a:off x="8831484" y="2367639"/>
            <a:ext cx="5237953" cy="4577172"/>
          </a:xfrm>
          <a:prstGeom prst="roundRect">
            <a:avLst>
              <a:gd name="adj" fmla="val 3681"/>
            </a:avLst>
          </a:prstGeom>
          <a:solidFill>
            <a:srgbClr val="DADBF1"/>
          </a:solidFill>
          <a:ln w="7620">
            <a:solidFill>
              <a:srgbClr val="C0C1D7"/>
            </a:solidFill>
            <a:prstDash val="solid"/>
          </a:ln>
        </p:spPr>
        <p:txBody>
          <a:bodyPr/>
          <a:lstStyle/>
          <a:p>
            <a:r>
              <a:rPr lang="pt-BR" sz="2800" dirty="0">
                <a:solidFill>
                  <a:schemeClr val="tx1"/>
                </a:solidFill>
              </a:rPr>
              <a:t>A avaliação de impacto algorítmico é obrigatória para sistemas considerados de alto risco, e deve ser realizada por profissionais com conhecimentos técnicos, científicos, regulatórios e jurídicos. Inclui etapas de preparação, cognição do risco, mitigação de riscos e monitoramento contínuo.</a:t>
            </a:r>
            <a:endParaRPr lang="en-US" sz="2800" dirty="0">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435</TotalTime>
  <Words>1466</Words>
  <Application>Microsoft Office PowerPoint</Application>
  <PresentationFormat>Personalizar</PresentationFormat>
  <Paragraphs>97</Paragraphs>
  <Slides>15</Slides>
  <Notes>14</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15</vt:i4>
      </vt:variant>
    </vt:vector>
  </HeadingPairs>
  <TitlesOfParts>
    <vt:vector size="19" baseType="lpstr">
      <vt:lpstr>Arial</vt:lpstr>
      <vt:lpstr>Inter</vt:lpstr>
      <vt:lpstr>SourceSansProRegular</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Felipe Luiz da Silva</cp:lastModifiedBy>
  <cp:revision>30</cp:revision>
  <dcterms:created xsi:type="dcterms:W3CDTF">2024-07-02T07:41:12Z</dcterms:created>
  <dcterms:modified xsi:type="dcterms:W3CDTF">2024-07-02T16:54:27Z</dcterms:modified>
</cp:coreProperties>
</file>