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5"/>
  </p:sldMasterIdLst>
  <p:notesMasterIdLst>
    <p:notesMasterId r:id="rId22"/>
  </p:notesMasterIdLst>
  <p:sldIdLst>
    <p:sldId id="256" r:id="rId6"/>
    <p:sldId id="263" r:id="rId7"/>
    <p:sldId id="282" r:id="rId8"/>
    <p:sldId id="264" r:id="rId9"/>
    <p:sldId id="265" r:id="rId10"/>
    <p:sldId id="259" r:id="rId11"/>
    <p:sldId id="260" r:id="rId12"/>
    <p:sldId id="279" r:id="rId13"/>
    <p:sldId id="281" r:id="rId14"/>
    <p:sldId id="270" r:id="rId15"/>
    <p:sldId id="266" r:id="rId16"/>
    <p:sldId id="284" r:id="rId17"/>
    <p:sldId id="269" r:id="rId18"/>
    <p:sldId id="283" r:id="rId19"/>
    <p:sldId id="276" r:id="rId20"/>
    <p:sldId id="27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20502D"/>
    <a:srgbClr val="CC9900"/>
    <a:srgbClr val="3366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794" autoAdjust="0"/>
  </p:normalViewPr>
  <p:slideViewPr>
    <p:cSldViewPr snapToGrid="0" snapToObjects="1">
      <p:cViewPr varScale="1">
        <p:scale>
          <a:sx n="119" d="100"/>
          <a:sy n="119" d="100"/>
        </p:scale>
        <p:origin x="137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1E1D44-49B4-A445-85D9-A1BE91EEC287}" type="doc">
      <dgm:prSet loTypeId="urn:microsoft.com/office/officeart/2005/8/layout/venn1" loCatId="" qsTypeId="urn:microsoft.com/office/officeart/2005/8/quickstyle/3D3" qsCatId="3D" csTypeId="urn:microsoft.com/office/officeart/2005/8/colors/accent1_2" csCatId="accent1" phldr="1"/>
      <dgm:spPr/>
    </dgm:pt>
    <dgm:pt modelId="{CA1CB2F9-5667-C944-B68D-4821BEE2652D}">
      <dgm:prSet phldrT="[Texte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b="1" dirty="0"/>
            <a:t>Quantidade suficiente</a:t>
          </a:r>
        </a:p>
      </dgm:t>
    </dgm:pt>
    <dgm:pt modelId="{2E2C0E9B-C4A0-154F-8EBB-ED37718A7A20}" type="parTrans" cxnId="{71E3D921-E5F3-694B-88A6-ABCC67269374}">
      <dgm:prSet/>
      <dgm:spPr/>
      <dgm:t>
        <a:bodyPr/>
        <a:lstStyle/>
        <a:p>
          <a:endParaRPr lang="fr-FR"/>
        </a:p>
      </dgm:t>
    </dgm:pt>
    <dgm:pt modelId="{C263BDB9-D0C7-C443-A253-20E27F39D886}" type="sibTrans" cxnId="{71E3D921-E5F3-694B-88A6-ABCC67269374}">
      <dgm:prSet/>
      <dgm:spPr/>
      <dgm:t>
        <a:bodyPr/>
        <a:lstStyle/>
        <a:p>
          <a:endParaRPr lang="fr-FR"/>
        </a:p>
      </dgm:t>
    </dgm:pt>
    <dgm:pt modelId="{96729C05-838B-2842-B6F8-DDFA73B56010}">
      <dgm:prSet phldrT="[Texte]"/>
      <dgm:spPr/>
      <dgm:t>
        <a:bodyPr/>
        <a:lstStyle/>
        <a:p>
          <a:r>
            <a:rPr lang="fr-FR" b="1" dirty="0"/>
            <a:t>Comércio</a:t>
          </a:r>
        </a:p>
      </dgm:t>
    </dgm:pt>
    <dgm:pt modelId="{68519013-AE68-4D47-8B6B-DDB1D8EF226F}" type="parTrans" cxnId="{2AAB0250-447C-0743-85D1-DDB415F82FC4}">
      <dgm:prSet/>
      <dgm:spPr/>
      <dgm:t>
        <a:bodyPr/>
        <a:lstStyle/>
        <a:p>
          <a:endParaRPr lang="fr-FR"/>
        </a:p>
      </dgm:t>
    </dgm:pt>
    <dgm:pt modelId="{F67A9855-82F9-AD4A-9C42-9A64A132BB85}" type="sibTrans" cxnId="{2AAB0250-447C-0743-85D1-DDB415F82FC4}">
      <dgm:prSet/>
      <dgm:spPr/>
      <dgm:t>
        <a:bodyPr/>
        <a:lstStyle/>
        <a:p>
          <a:endParaRPr lang="fr-FR"/>
        </a:p>
      </dgm:t>
    </dgm:pt>
    <dgm:pt modelId="{E276F086-FE97-8941-A223-A868472C4652}">
      <dgm:prSet phldrT="[Texte]"/>
      <dgm:spPr/>
      <dgm:t>
        <a:bodyPr/>
        <a:lstStyle/>
        <a:p>
          <a:r>
            <a:rPr lang="fr-FR" b="1" dirty="0">
              <a:solidFill>
                <a:schemeClr val="bg2">
                  <a:lumMod val="25000"/>
                </a:schemeClr>
              </a:solidFill>
            </a:rPr>
            <a:t>Inocuidade Alimentar</a:t>
          </a:r>
        </a:p>
      </dgm:t>
    </dgm:pt>
    <dgm:pt modelId="{EF658DF4-A45E-D746-8E4D-675D285D3395}" type="parTrans" cxnId="{58999E34-F17B-A548-8512-244F8CF986FC}">
      <dgm:prSet/>
      <dgm:spPr/>
      <dgm:t>
        <a:bodyPr/>
        <a:lstStyle/>
        <a:p>
          <a:endParaRPr lang="fr-FR"/>
        </a:p>
      </dgm:t>
    </dgm:pt>
    <dgm:pt modelId="{10A75BF3-30A9-2E44-9A43-ACBC816A216E}" type="sibTrans" cxnId="{58999E34-F17B-A548-8512-244F8CF986FC}">
      <dgm:prSet/>
      <dgm:spPr/>
      <dgm:t>
        <a:bodyPr/>
        <a:lstStyle/>
        <a:p>
          <a:endParaRPr lang="fr-FR"/>
        </a:p>
      </dgm:t>
    </dgm:pt>
    <dgm:pt modelId="{B690A572-52EE-E84C-8B69-C8CBC0EE0FD3}" type="pres">
      <dgm:prSet presAssocID="{261E1D44-49B4-A445-85D9-A1BE91EEC287}" presName="compositeShape" presStyleCnt="0">
        <dgm:presLayoutVars>
          <dgm:chMax val="7"/>
          <dgm:dir/>
          <dgm:resizeHandles val="exact"/>
        </dgm:presLayoutVars>
      </dgm:prSet>
      <dgm:spPr/>
    </dgm:pt>
    <dgm:pt modelId="{BCF6C5B4-B3FA-7E45-A340-49224A67ED3C}" type="pres">
      <dgm:prSet presAssocID="{CA1CB2F9-5667-C944-B68D-4821BEE2652D}" presName="circ1" presStyleLbl="vennNode1" presStyleIdx="0" presStyleCnt="3"/>
      <dgm:spPr/>
    </dgm:pt>
    <dgm:pt modelId="{C78ACEF5-635A-374C-8734-DB3287FBE1A0}" type="pres">
      <dgm:prSet presAssocID="{CA1CB2F9-5667-C944-B68D-4821BEE2652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224A9FA-AE71-3745-859A-B0669935C15B}" type="pres">
      <dgm:prSet presAssocID="{96729C05-838B-2842-B6F8-DDFA73B56010}" presName="circ2" presStyleLbl="vennNode1" presStyleIdx="1" presStyleCnt="3" custLinFactNeighborX="2188" custLinFactNeighborY="6558"/>
      <dgm:spPr/>
    </dgm:pt>
    <dgm:pt modelId="{57D22DA6-F305-6E47-B515-BA4EFB4AA17D}" type="pres">
      <dgm:prSet presAssocID="{96729C05-838B-2842-B6F8-DDFA73B5601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551BF5-7BA1-7A45-BF21-D59D1373E115}" type="pres">
      <dgm:prSet presAssocID="{E276F086-FE97-8941-A223-A868472C4652}" presName="circ3" presStyleLbl="vennNode1" presStyleIdx="2" presStyleCnt="3" custLinFactNeighborX="-2866" custLinFactNeighborY="73131"/>
      <dgm:spPr/>
    </dgm:pt>
    <dgm:pt modelId="{D4A157A0-80C4-DC47-B898-3C4B2C136C59}" type="pres">
      <dgm:prSet presAssocID="{E276F086-FE97-8941-A223-A868472C465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1E3D921-E5F3-694B-88A6-ABCC67269374}" srcId="{261E1D44-49B4-A445-85D9-A1BE91EEC287}" destId="{CA1CB2F9-5667-C944-B68D-4821BEE2652D}" srcOrd="0" destOrd="0" parTransId="{2E2C0E9B-C4A0-154F-8EBB-ED37718A7A20}" sibTransId="{C263BDB9-D0C7-C443-A253-20E27F39D886}"/>
    <dgm:cxn modelId="{CB924527-E806-4536-B4D1-53D13B9E6743}" type="presOf" srcId="{E276F086-FE97-8941-A223-A868472C4652}" destId="{D4A157A0-80C4-DC47-B898-3C4B2C136C59}" srcOrd="1" destOrd="0" presId="urn:microsoft.com/office/officeart/2005/8/layout/venn1"/>
    <dgm:cxn modelId="{58999E34-F17B-A548-8512-244F8CF986FC}" srcId="{261E1D44-49B4-A445-85D9-A1BE91EEC287}" destId="{E276F086-FE97-8941-A223-A868472C4652}" srcOrd="2" destOrd="0" parTransId="{EF658DF4-A45E-D746-8E4D-675D285D3395}" sibTransId="{10A75BF3-30A9-2E44-9A43-ACBC816A216E}"/>
    <dgm:cxn modelId="{D9EEE238-3D9B-4FDB-A24A-2160793D9820}" type="presOf" srcId="{E276F086-FE97-8941-A223-A868472C4652}" destId="{A9551BF5-7BA1-7A45-BF21-D59D1373E115}" srcOrd="0" destOrd="0" presId="urn:microsoft.com/office/officeart/2005/8/layout/venn1"/>
    <dgm:cxn modelId="{94686D67-83D4-4F32-96B8-76C3F0C2E22E}" type="presOf" srcId="{261E1D44-49B4-A445-85D9-A1BE91EEC287}" destId="{B690A572-52EE-E84C-8B69-C8CBC0EE0FD3}" srcOrd="0" destOrd="0" presId="urn:microsoft.com/office/officeart/2005/8/layout/venn1"/>
    <dgm:cxn modelId="{B452D769-3B8C-4992-A64D-B43E95A81DDA}" type="presOf" srcId="{CA1CB2F9-5667-C944-B68D-4821BEE2652D}" destId="{C78ACEF5-635A-374C-8734-DB3287FBE1A0}" srcOrd="1" destOrd="0" presId="urn:microsoft.com/office/officeart/2005/8/layout/venn1"/>
    <dgm:cxn modelId="{2AAB0250-447C-0743-85D1-DDB415F82FC4}" srcId="{261E1D44-49B4-A445-85D9-A1BE91EEC287}" destId="{96729C05-838B-2842-B6F8-DDFA73B56010}" srcOrd="1" destOrd="0" parTransId="{68519013-AE68-4D47-8B6B-DDB1D8EF226F}" sibTransId="{F67A9855-82F9-AD4A-9C42-9A64A132BB85}"/>
    <dgm:cxn modelId="{2F1B3950-CC84-4833-9966-4C4347F73612}" type="presOf" srcId="{96729C05-838B-2842-B6F8-DDFA73B56010}" destId="{C224A9FA-AE71-3745-859A-B0669935C15B}" srcOrd="0" destOrd="0" presId="urn:microsoft.com/office/officeart/2005/8/layout/venn1"/>
    <dgm:cxn modelId="{60336682-8E44-4BDA-8899-357EC29CC25A}" type="presOf" srcId="{96729C05-838B-2842-B6F8-DDFA73B56010}" destId="{57D22DA6-F305-6E47-B515-BA4EFB4AA17D}" srcOrd="1" destOrd="0" presId="urn:microsoft.com/office/officeart/2005/8/layout/venn1"/>
    <dgm:cxn modelId="{20DE0490-6069-441D-8322-8A8254CA12DB}" type="presOf" srcId="{CA1CB2F9-5667-C944-B68D-4821BEE2652D}" destId="{BCF6C5B4-B3FA-7E45-A340-49224A67ED3C}" srcOrd="0" destOrd="0" presId="urn:microsoft.com/office/officeart/2005/8/layout/venn1"/>
    <dgm:cxn modelId="{1944CADD-25BC-462D-AFD4-877E3A35D34E}" type="presParOf" srcId="{B690A572-52EE-E84C-8B69-C8CBC0EE0FD3}" destId="{BCF6C5B4-B3FA-7E45-A340-49224A67ED3C}" srcOrd="0" destOrd="0" presId="urn:microsoft.com/office/officeart/2005/8/layout/venn1"/>
    <dgm:cxn modelId="{D54C8206-6EBB-4E0D-B7AE-3348218BDF71}" type="presParOf" srcId="{B690A572-52EE-E84C-8B69-C8CBC0EE0FD3}" destId="{C78ACEF5-635A-374C-8734-DB3287FBE1A0}" srcOrd="1" destOrd="0" presId="urn:microsoft.com/office/officeart/2005/8/layout/venn1"/>
    <dgm:cxn modelId="{6BDCDEBA-831B-4DB0-B8BD-89D61B0269F5}" type="presParOf" srcId="{B690A572-52EE-E84C-8B69-C8CBC0EE0FD3}" destId="{C224A9FA-AE71-3745-859A-B0669935C15B}" srcOrd="2" destOrd="0" presId="urn:microsoft.com/office/officeart/2005/8/layout/venn1"/>
    <dgm:cxn modelId="{1AE49304-4EC5-4876-A377-0952C5CE972F}" type="presParOf" srcId="{B690A572-52EE-E84C-8B69-C8CBC0EE0FD3}" destId="{57D22DA6-F305-6E47-B515-BA4EFB4AA17D}" srcOrd="3" destOrd="0" presId="urn:microsoft.com/office/officeart/2005/8/layout/venn1"/>
    <dgm:cxn modelId="{30CF5593-D57B-440A-8192-6A16096C7C6E}" type="presParOf" srcId="{B690A572-52EE-E84C-8B69-C8CBC0EE0FD3}" destId="{A9551BF5-7BA1-7A45-BF21-D59D1373E115}" srcOrd="4" destOrd="0" presId="urn:microsoft.com/office/officeart/2005/8/layout/venn1"/>
    <dgm:cxn modelId="{72237E1E-C123-420E-BF5B-39FB3A0E049D}" type="presParOf" srcId="{B690A572-52EE-E84C-8B69-C8CBC0EE0FD3}" destId="{D4A157A0-80C4-DC47-B898-3C4B2C136C5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6C5B4-B3FA-7E45-A340-49224A67ED3C}">
      <dsp:nvSpPr>
        <dsp:cNvPr id="0" name=""/>
        <dsp:cNvSpPr/>
      </dsp:nvSpPr>
      <dsp:spPr>
        <a:xfrm>
          <a:off x="1263664" y="26475"/>
          <a:ext cx="1270839" cy="1270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100" b="1" kern="1200" dirty="0"/>
            <a:t>Quantidade suficiente</a:t>
          </a:r>
        </a:p>
      </dsp:txBody>
      <dsp:txXfrm>
        <a:off x="1433109" y="248872"/>
        <a:ext cx="931949" cy="571877"/>
      </dsp:txXfrm>
    </dsp:sp>
    <dsp:sp modelId="{C224A9FA-AE71-3745-859A-B0669935C15B}">
      <dsp:nvSpPr>
        <dsp:cNvPr id="0" name=""/>
        <dsp:cNvSpPr/>
      </dsp:nvSpPr>
      <dsp:spPr>
        <a:xfrm>
          <a:off x="1750031" y="847226"/>
          <a:ext cx="1270839" cy="1270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Comércio</a:t>
          </a:r>
        </a:p>
      </dsp:txBody>
      <dsp:txXfrm>
        <a:off x="2138696" y="1175526"/>
        <a:ext cx="762503" cy="698961"/>
      </dsp:txXfrm>
    </dsp:sp>
    <dsp:sp modelId="{A9551BF5-7BA1-7A45-BF21-D59D1373E115}">
      <dsp:nvSpPr>
        <dsp:cNvPr id="0" name=""/>
        <dsp:cNvSpPr/>
      </dsp:nvSpPr>
      <dsp:spPr>
        <a:xfrm>
          <a:off x="768680" y="847226"/>
          <a:ext cx="1270839" cy="1270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chemeClr val="bg2">
                  <a:lumMod val="25000"/>
                </a:schemeClr>
              </a:solidFill>
            </a:rPr>
            <a:t>Inocuidade Alimentar</a:t>
          </a:r>
        </a:p>
      </dsp:txBody>
      <dsp:txXfrm>
        <a:off x="888351" y="1175526"/>
        <a:ext cx="762503" cy="698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F22E7-3DE6-0948-BE95-CB371C84EF73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E115C-6A63-914D-AC08-1C603523EDD6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24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10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911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94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03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406F5C6-B701-4F9E-9A56-9EE96EDD4A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6D59F-D6C4-4521-B16F-A2C6BD14B5A1}" type="slidenum">
              <a:rPr lang="pt-BR" altLang="en-US" smtClean="0"/>
              <a:pPr>
                <a:spcBef>
                  <a:spcPct val="0"/>
                </a:spcBef>
              </a:pPr>
              <a:t>13</a:t>
            </a:fld>
            <a:endParaRPr lang="pt-BR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BFC7925-3EC5-4817-B76E-E7FF86B58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A0AED95-A2B7-4391-B8CE-11350008C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8" tIns="45574" rIns="91148" bIns="45574"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97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57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115C-6A63-914D-AC08-1C603523EDD6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36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08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17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12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19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26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902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82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3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20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88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06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66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30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37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42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89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2CA4-6175-FB46-8D83-411E7598FE6A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257DF2FE-EEFF-7249-B755-65142B907F14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1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s://www.google.com.br/imgres?imgurl=http://www.brasilescola.com/upload/conteudo/images/fe145e399b6c2aa6be8c86ec9b3396c3.jpg&amp;imgrefurl=http://www.brasilescola.com/geografia/onu.htm&amp;docid=icAiEFKnEIDo9M&amp;tbnid=Ndg0rNiTmSRBwM:&amp;w=256&amp;h=217&amp;ei=Py7yUtSLLK-A2QWF6ICYCg&amp;ved=0CAIQxiAwAA&amp;iact=c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hyperlink" Target="http://www.google.com.br/imgres?imgurl=http://elementalsolucoes.com.br/wp-content/uploads/2013/08/seguran%C3%A7a-alimentar.jpg&amp;imgrefurl=http://elementalsolucoes.com.br/seguranca-alimentar-cuidando-da-saude-cuidando-da-terra/&amp;h=358&amp;w=593&amp;tbnid=OXApxu4nO7_ELM:&amp;zoom=1&amp;docid=RuNrZvDg9cUpoM&amp;ei=UiXkU8ClIIXgsATt5oDADg&amp;tbm=isch&amp;ved=0CE8QMygUMBQ&amp;iact=rc&amp;uact=3&amp;dur=6258&amp;page=2&amp;start=12&amp;ndsp=21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docid=QBLQ0yXeQgj2FM&amp;tbnid=s1FJt5s2KqJKcM:&amp;ved=0CAUQjRw&amp;url=http://www.elpais.cr/frontend/noticia_detalle/1/93961&amp;ei=Uqf7U4q2PMj8oQTQqoKIBQ&amp;bvm=bv.73612305,d.cGU&amp;psig=AFQjCNF96uRcYYB8lJ3YuDt1X7Y2MA_pNg&amp;ust=140908769141828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lideXDl_17070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8364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552" y="0"/>
            <a:ext cx="5860761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endParaRPr lang="es-CR" sz="2200" dirty="0"/>
          </a:p>
          <a:p>
            <a:pPr>
              <a:lnSpc>
                <a:spcPts val="3600"/>
              </a:lnSpc>
            </a:pPr>
            <a:endParaRPr lang="es-CR" sz="2200" dirty="0"/>
          </a:p>
          <a:p>
            <a:pPr>
              <a:lnSpc>
                <a:spcPts val="3600"/>
              </a:lnSpc>
            </a:pPr>
            <a:endParaRPr lang="es-CR" sz="2200" dirty="0"/>
          </a:p>
          <a:p>
            <a:pPr algn="ctr">
              <a:lnSpc>
                <a:spcPts val="3600"/>
              </a:lnSpc>
            </a:pPr>
            <a:r>
              <a:rPr lang="pt-BR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Codex Alimentarius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CR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Guilherme Antonio da Costa Júnior</a:t>
            </a:r>
          </a:p>
          <a:p>
            <a:pPr algn="ctr"/>
            <a:r>
              <a:rPr lang="es-CR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Presidente da </a:t>
            </a:r>
            <a:r>
              <a:rPr lang="es-CR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Comissão</a:t>
            </a:r>
            <a:r>
              <a:rPr lang="es-CR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Codex Alimentarius</a:t>
            </a:r>
          </a:p>
          <a:p>
            <a:pPr algn="ctr"/>
            <a:r>
              <a:rPr lang="es-CR" sz="2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guilherme.costa@agricultura.gov.br</a:t>
            </a:r>
          </a:p>
          <a:p>
            <a:pPr algn="ctr"/>
            <a:r>
              <a:rPr lang="en-GB" sz="2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ggguilherme@hotmail.com</a:t>
            </a:r>
          </a:p>
          <a:p>
            <a:pPr algn="ctr"/>
            <a:r>
              <a:rPr lang="es-CR" sz="21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Brasília</a:t>
            </a:r>
            <a:r>
              <a:rPr lang="es-CR" sz="2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29 de </a:t>
            </a:r>
            <a:r>
              <a:rPr lang="es-CR" sz="21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novembro</a:t>
            </a:r>
            <a:r>
              <a:rPr lang="es-CR" sz="2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2017</a:t>
            </a:r>
          </a:p>
          <a:p>
            <a:pPr algn="ctr"/>
            <a:endParaRPr lang="en-GB" sz="2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www.fao.org/fileadmin/templates/codexalimentarius/images/banner_en.jpg">
            <a:extLst>
              <a:ext uri="{FF2B5EF4-FFF2-40B4-BE49-F238E27FC236}">
                <a16:creationId xmlns:a16="http://schemas.microsoft.com/office/drawing/2014/main" id="{3A2D97F9-5F20-48B6-927C-789E46BC8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A0CD8FB-1FF7-455F-84FE-3BC6703D0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14683"/>
              </p:ext>
            </p:extLst>
          </p:nvPr>
        </p:nvGraphicFramePr>
        <p:xfrm>
          <a:off x="1547812" y="1510904"/>
          <a:ext cx="6101953" cy="2281295"/>
        </p:xfrm>
        <a:graphic>
          <a:graphicData uri="http://schemas.openxmlformats.org/drawingml/2006/table">
            <a:tbl>
              <a:tblPr/>
              <a:tblGrid>
                <a:gridCol w="3051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ANTES</a:t>
                      </a:r>
                    </a:p>
                  </a:txBody>
                  <a:tcPr marL="68580" marR="68580" marT="34223" marB="342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DEPOIS</a:t>
                      </a:r>
                    </a:p>
                  </a:txBody>
                  <a:tcPr marL="68580" marR="68580" marT="34223" marB="342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4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620"/>
                        </a:spcAft>
                      </a:pP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Os países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não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permitiam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ou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criavam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obstáculos para o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acesso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ao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mercado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sem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justificativa 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científica,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ou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exposição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à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responsabilidade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legal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necessidade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de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apresentar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justificativa científica e inclusive,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exposição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à </a:t>
                      </a:r>
                      <a:r>
                        <a:rPr lang="es-ES" sz="1800" b="1" kern="120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responsabilidade</a:t>
                      </a:r>
                      <a:r>
                        <a:rPr lang="es-ES" sz="1800" b="1" kern="12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legal</a:t>
                      </a:r>
                      <a:endParaRPr lang="fr-FR" sz="1800" b="1" kern="1200" dirty="0">
                        <a:solidFill>
                          <a:srgbClr val="000000"/>
                        </a:solidFill>
                        <a:latin typeface="Times New Roman"/>
                        <a:ea typeface="ＭＳ Ｐゴシック" pitchFamily="34" charset="-128"/>
                        <a:cs typeface="Times New Roman"/>
                      </a:endParaRPr>
                    </a:p>
                  </a:txBody>
                  <a:tcPr marL="68580" marR="68580" marT="34223" marB="342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632" name="Picture 8" descr="MC900157971[1]">
            <a:extLst>
              <a:ext uri="{FF2B5EF4-FFF2-40B4-BE49-F238E27FC236}">
                <a16:creationId xmlns:a16="http://schemas.microsoft.com/office/drawing/2014/main" id="{C0507875-F8BC-4CB3-9E41-F019BE66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3772197"/>
            <a:ext cx="1379935" cy="125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MC900330868[1]">
            <a:extLst>
              <a:ext uri="{FF2B5EF4-FFF2-40B4-BE49-F238E27FC236}">
                <a16:creationId xmlns:a16="http://schemas.microsoft.com/office/drawing/2014/main" id="{8F4BE65D-A2E4-4446-B9B7-53A6995F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764889"/>
            <a:ext cx="1139429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ta para a direita 10">
            <a:extLst>
              <a:ext uri="{FF2B5EF4-FFF2-40B4-BE49-F238E27FC236}">
                <a16:creationId xmlns:a16="http://schemas.microsoft.com/office/drawing/2014/main" id="{734A14A5-2B37-4E28-B43C-B732D045B0D9}"/>
              </a:ext>
            </a:extLst>
          </p:cNvPr>
          <p:cNvSpPr/>
          <p:nvPr/>
        </p:nvSpPr>
        <p:spPr>
          <a:xfrm>
            <a:off x="4410075" y="1511165"/>
            <a:ext cx="378619" cy="43219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700">
              <a:solidFill>
                <a:srgbClr val="FFFFFF"/>
              </a:solidFill>
            </a:endParaRPr>
          </a:p>
        </p:txBody>
      </p:sp>
      <p:pic>
        <p:nvPicPr>
          <p:cNvPr id="7" name="Picture 20" descr="Resultado de imagem para Organización Mundial deL cOMERCIO">
            <a:extLst>
              <a:ext uri="{FF2B5EF4-FFF2-40B4-BE49-F238E27FC236}">
                <a16:creationId xmlns:a16="http://schemas.microsoft.com/office/drawing/2014/main" id="{BCFC9830-2A45-43AF-9381-08E712DB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25" y="91548"/>
            <a:ext cx="32099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DDC3CD7-5BD2-4952-8A34-B228E559D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1606" y="0"/>
            <a:ext cx="5509022" cy="88463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CR" sz="3700" b="1" dirty="0" err="1">
                <a:solidFill>
                  <a:srgbClr val="000066"/>
                </a:solidFill>
                <a:latin typeface="Times New Roman" pitchFamily="18" charset="0"/>
              </a:rPr>
              <a:t>Importância</a:t>
            </a:r>
            <a:r>
              <a:rPr lang="es-CR" sz="3700" b="1" dirty="0">
                <a:solidFill>
                  <a:srgbClr val="000066"/>
                </a:solidFill>
                <a:latin typeface="Times New Roman" pitchFamily="18" charset="0"/>
              </a:rPr>
              <a:t> estratégica do Codex Alimentarius</a:t>
            </a:r>
            <a:endParaRPr lang="pt-BR" altLang="en-US" sz="37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80BE7CE-5F51-44BE-9F11-D896B9FF18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22529" y="1744203"/>
            <a:ext cx="5547175" cy="3888581"/>
          </a:xfrm>
        </p:spPr>
        <p:txBody>
          <a:bodyPr rtlCol="0">
            <a:normAutofit fontScale="92500"/>
          </a:bodyPr>
          <a:lstStyle/>
          <a:p>
            <a:pPr marL="177404" lvl="1" indent="0" algn="ctr">
              <a:lnSpc>
                <a:spcPct val="150000"/>
              </a:lnSpc>
              <a:buClr>
                <a:srgbClr val="000066"/>
              </a:buClr>
              <a:buNone/>
              <a:tabLst>
                <a:tab pos="627063" algn="l"/>
              </a:tabLst>
              <a:defRPr/>
            </a:pPr>
            <a:r>
              <a:rPr lang="es-E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A </a:t>
            </a:r>
            <a:r>
              <a:rPr lang="es-E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organização</a:t>
            </a:r>
            <a:r>
              <a:rPr lang="es-E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multilateral</a:t>
            </a:r>
            <a:r>
              <a:rPr lang="es-E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mais</a:t>
            </a:r>
            <a:r>
              <a:rPr lang="es-E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importante </a:t>
            </a:r>
            <a:r>
              <a:rPr lang="es-E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nas</a:t>
            </a:r>
            <a:r>
              <a:rPr lang="es-E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áreas de </a:t>
            </a:r>
            <a:r>
              <a:rPr lang="es-E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inocuidade</a:t>
            </a:r>
            <a:r>
              <a:rPr lang="es-E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alimentar </a:t>
            </a:r>
            <a:r>
              <a:rPr lang="es-E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e </a:t>
            </a:r>
            <a:r>
              <a:rPr lang="es-E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comércio</a:t>
            </a:r>
            <a:endParaRPr lang="es-ES" sz="36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marL="434579" lvl="2" indent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pt-BR" altLang="en-US" sz="225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F763BCA-D526-492B-850B-5F22800E30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16656" cy="22928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F458E36-A018-441F-9B5C-1853BEDD8463}"/>
              </a:ext>
            </a:extLst>
          </p:cNvPr>
          <p:cNvSpPr txBox="1"/>
          <p:nvPr/>
        </p:nvSpPr>
        <p:spPr>
          <a:xfrm>
            <a:off x="859294" y="2793145"/>
            <a:ext cx="40266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900" b="1" dirty="0" err="1">
                <a:solidFill>
                  <a:srgbClr val="000066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Fazemos</a:t>
            </a:r>
            <a:r>
              <a:rPr lang="es-ES" sz="5900" b="1" dirty="0">
                <a:solidFill>
                  <a:srgbClr val="000066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  Normas</a:t>
            </a:r>
            <a:endParaRPr lang="en-US" sz="5900" b="1" dirty="0">
              <a:solidFill>
                <a:srgbClr val="000066"/>
              </a:solidFill>
              <a:latin typeface="Brush Script MT" panose="03060802040406070304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12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7CF395A-41B7-4060-9D76-2CA6E404A3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97206" y="275097"/>
            <a:ext cx="3784997" cy="135016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pt-BR" b="1" i="1" dirty="0">
                <a:solidFill>
                  <a:srgbClr val="20502D"/>
                </a:solidFill>
              </a:rPr>
              <a:t>CODEX</a:t>
            </a:r>
            <a:r>
              <a:rPr lang="en-US" altLang="pt-BR" b="1" dirty="0">
                <a:solidFill>
                  <a:srgbClr val="20502D"/>
                </a:solidFill>
              </a:rPr>
              <a:t> </a:t>
            </a:r>
            <a:r>
              <a:rPr lang="en-US" altLang="pt-BR" b="1" i="1" dirty="0">
                <a:solidFill>
                  <a:srgbClr val="20502D"/>
                </a:solidFill>
              </a:rPr>
              <a:t>ALIMENTARIUS</a:t>
            </a:r>
            <a:br>
              <a:rPr lang="en-US" altLang="pt-BR" b="1" i="1" dirty="0"/>
            </a:br>
            <a:r>
              <a:rPr lang="en-US" altLang="pt-BR" sz="1500" b="1" i="1" dirty="0"/>
              <a:t> </a:t>
            </a:r>
            <a:br>
              <a:rPr lang="en-US" altLang="pt-BR" sz="2400" b="1" dirty="0"/>
            </a:br>
            <a:r>
              <a:rPr lang="en-US" altLang="pt-BR" sz="2400" b="1" dirty="0" err="1">
                <a:solidFill>
                  <a:srgbClr val="20502D"/>
                </a:solidFill>
              </a:rPr>
              <a:t>Elabora</a:t>
            </a:r>
            <a:r>
              <a:rPr lang="en-US" altLang="pt-BR" sz="2400" b="1" dirty="0">
                <a:solidFill>
                  <a:srgbClr val="20502D"/>
                </a:solidFill>
              </a:rPr>
              <a:t> </a:t>
            </a:r>
            <a:r>
              <a:rPr lang="en-US" altLang="pt-BR" sz="2400" b="1" dirty="0" err="1">
                <a:solidFill>
                  <a:srgbClr val="20502D"/>
                </a:solidFill>
              </a:rPr>
              <a:t>normas</a:t>
            </a:r>
            <a:r>
              <a:rPr lang="en-US" altLang="pt-BR" sz="2400" b="1" dirty="0">
                <a:solidFill>
                  <a:srgbClr val="20502D"/>
                </a:solidFill>
              </a:rPr>
              <a:t> </a:t>
            </a:r>
            <a:r>
              <a:rPr lang="en-US" altLang="pt-BR" sz="2400" b="1" dirty="0" err="1">
                <a:solidFill>
                  <a:srgbClr val="20502D"/>
                </a:solidFill>
              </a:rPr>
              <a:t>internacionais</a:t>
            </a:r>
            <a:r>
              <a:rPr lang="en-US" altLang="pt-BR" sz="2400" b="1" dirty="0">
                <a:solidFill>
                  <a:srgbClr val="20502D"/>
                </a:solidFill>
              </a:rPr>
              <a:t> de </a:t>
            </a:r>
            <a:r>
              <a:rPr lang="en-US" altLang="pt-BR" sz="2400" b="1" dirty="0" err="1">
                <a:solidFill>
                  <a:srgbClr val="20502D"/>
                </a:solidFill>
              </a:rPr>
              <a:t>inocuidade</a:t>
            </a:r>
            <a:r>
              <a:rPr lang="en-US" altLang="pt-BR" sz="2400" b="1" dirty="0">
                <a:solidFill>
                  <a:srgbClr val="20502D"/>
                </a:solidFill>
              </a:rPr>
              <a:t> e </a:t>
            </a:r>
            <a:r>
              <a:rPr lang="en-US" altLang="pt-BR" sz="2400" b="1" dirty="0" err="1">
                <a:solidFill>
                  <a:srgbClr val="20502D"/>
                </a:solidFill>
              </a:rPr>
              <a:t>qualidade</a:t>
            </a:r>
            <a:r>
              <a:rPr lang="en-US" altLang="pt-BR" sz="2400" b="1" dirty="0">
                <a:solidFill>
                  <a:srgbClr val="20502D"/>
                </a:solidFill>
              </a:rPr>
              <a:t> dos </a:t>
            </a:r>
            <a:r>
              <a:rPr lang="en-US" altLang="pt-BR" sz="2400" b="1" dirty="0" err="1">
                <a:solidFill>
                  <a:srgbClr val="20502D"/>
                </a:solidFill>
              </a:rPr>
              <a:t>alimentos</a:t>
            </a:r>
            <a:endParaRPr lang="en-GB" altLang="pt-BR" sz="2400" b="1" dirty="0">
              <a:solidFill>
                <a:srgbClr val="20502D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364ADF7-7642-4088-941A-FC8BE0FD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495550"/>
            <a:ext cx="4104085" cy="10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800" b="1" dirty="0">
                <a:solidFill>
                  <a:schemeClr val="accent4">
                    <a:lumMod val="50000"/>
                  </a:schemeClr>
                </a:solidFill>
              </a:rPr>
              <a:t>187 membros, 01 organização (UE)</a:t>
            </a:r>
          </a:p>
          <a:p>
            <a:pPr eaLnBrk="1" hangingPunct="1"/>
            <a:r>
              <a:rPr lang="pt-BR" altLang="pt-BR" sz="1800" b="1" dirty="0">
                <a:solidFill>
                  <a:schemeClr val="accent4">
                    <a:lumMod val="50000"/>
                  </a:schemeClr>
                </a:solidFill>
              </a:rPr>
              <a:t>219 - OGI, ONGs e UN</a:t>
            </a:r>
          </a:p>
          <a:p>
            <a:pPr eaLnBrk="1" hangingPunct="1"/>
            <a:r>
              <a:rPr lang="pt-BR" altLang="pt-BR" sz="1800" b="1" dirty="0">
                <a:solidFill>
                  <a:schemeClr val="accent4">
                    <a:lumMod val="50000"/>
                  </a:schemeClr>
                </a:solidFill>
              </a:rPr>
              <a:t>349 Normas, códigos e recomendações</a:t>
            </a:r>
          </a:p>
          <a:p>
            <a:pPr eaLnBrk="1" hangingPunct="1">
              <a:buFontTx/>
              <a:buNone/>
            </a:pPr>
            <a:endParaRPr lang="pt-BR" altLang="pt-BR" sz="1800" dirty="0"/>
          </a:p>
        </p:txBody>
      </p:sp>
      <p:pic>
        <p:nvPicPr>
          <p:cNvPr id="18437" name="Picture 5" descr="DSC00966">
            <a:extLst>
              <a:ext uri="{FF2B5EF4-FFF2-40B4-BE49-F238E27FC236}">
                <a16:creationId xmlns:a16="http://schemas.microsoft.com/office/drawing/2014/main" id="{BADE50E4-733B-4708-8C38-D6DA172EF09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543301"/>
            <a:ext cx="2187179" cy="1640681"/>
          </a:xfrm>
          <a:noFill/>
        </p:spPr>
      </p:pic>
      <p:pic>
        <p:nvPicPr>
          <p:cNvPr id="18438" name="Picture 6" descr="DSC_1508">
            <a:extLst>
              <a:ext uri="{FF2B5EF4-FFF2-40B4-BE49-F238E27FC236}">
                <a16:creationId xmlns:a16="http://schemas.microsoft.com/office/drawing/2014/main" id="{3FB6417C-212C-41F9-8940-C20E5500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529012"/>
            <a:ext cx="2457450" cy="163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DSC_1502">
            <a:extLst>
              <a:ext uri="{FF2B5EF4-FFF2-40B4-BE49-F238E27FC236}">
                <a16:creationId xmlns:a16="http://schemas.microsoft.com/office/drawing/2014/main" id="{10F82C2B-DE09-45BF-9B18-07540723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5" y="3543300"/>
            <a:ext cx="2457450" cy="163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DSC_1098">
            <a:extLst>
              <a:ext uri="{FF2B5EF4-FFF2-40B4-BE49-F238E27FC236}">
                <a16:creationId xmlns:a16="http://schemas.microsoft.com/office/drawing/2014/main" id="{3BA75E1C-8788-4BC0-B2C4-B169B6B3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1629966"/>
            <a:ext cx="2888456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Guilherme da Costa">
            <a:extLst>
              <a:ext uri="{FF2B5EF4-FFF2-40B4-BE49-F238E27FC236}">
                <a16:creationId xmlns:a16="http://schemas.microsoft.com/office/drawing/2014/main" id="{B3CE6768-2AF4-48F9-B3D2-51685AA7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3" y="-179490"/>
            <a:ext cx="2888457" cy="195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6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orld-political-map">
            <a:extLst>
              <a:ext uri="{FF2B5EF4-FFF2-40B4-BE49-F238E27FC236}">
                <a16:creationId xmlns:a16="http://schemas.microsoft.com/office/drawing/2014/main" id="{50B62C90-7AAB-46C2-938F-1A5F5F95501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3369" y="881025"/>
            <a:ext cx="6858000" cy="3308350"/>
          </a:xfr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D3257EF3-E431-41B2-8E5E-B017BD5D06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73869" y="-3628"/>
            <a:ext cx="6667500" cy="4762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Codex Alimentarius: </a:t>
            </a:r>
            <a:br>
              <a:rPr lang="es-E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Saúde</a:t>
            </a:r>
            <a:r>
              <a:rPr lang="es-E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pública e </a:t>
            </a:r>
            <a:r>
              <a:rPr lang="es-E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comércio</a:t>
            </a:r>
            <a:r>
              <a:rPr lang="es-E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internacional</a:t>
            </a:r>
            <a:endParaRPr lang="en-GB" sz="1800" b="1" dirty="0">
              <a:solidFill>
                <a:srgbClr val="000066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3DC1570D-E1F9-49C6-AC35-12F63A03F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1" y="2247900"/>
            <a:ext cx="3994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33</a:t>
            </a:r>
            <a:endParaRPr lang="en-GB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F016D0BE-8ADF-4ECC-8078-FD823A70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131" y="1328738"/>
            <a:ext cx="2920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endParaRPr lang="en-GB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025D6B82-030A-4093-92C3-4B3EFB4B9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579" y="1221582"/>
            <a:ext cx="3994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51</a:t>
            </a:r>
            <a:endParaRPr lang="en-GB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5EEF68F-32CA-4E57-8304-1BC765181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579" y="2031207"/>
            <a:ext cx="485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49</a:t>
            </a:r>
            <a:endParaRPr lang="en-GB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5610BEC3-5315-48A1-997F-3E1BB59DC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516" y="1707357"/>
            <a:ext cx="3994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23</a:t>
            </a:r>
            <a:endParaRPr lang="es-E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9" name="Rectangle 9">
            <a:extLst>
              <a:ext uri="{FF2B5EF4-FFF2-40B4-BE49-F238E27FC236}">
                <a16:creationId xmlns:a16="http://schemas.microsoft.com/office/drawing/2014/main" id="{A31E07D6-8229-498C-9D82-6282809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544" y="1653779"/>
            <a:ext cx="3994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</a:t>
            </a:r>
            <a:endParaRPr lang="es-E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0" name="Rectangle 10">
            <a:extLst>
              <a:ext uri="{FF2B5EF4-FFF2-40B4-BE49-F238E27FC236}">
                <a16:creationId xmlns:a16="http://schemas.microsoft.com/office/drawing/2014/main" id="{B6780C76-C7ED-4909-97A2-64F0DBA0C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066" y="2733675"/>
            <a:ext cx="3994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</a:t>
            </a:r>
            <a:endParaRPr lang="es-E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1" name="Rectangle 3">
            <a:extLst>
              <a:ext uri="{FF2B5EF4-FFF2-40B4-BE49-F238E27FC236}">
                <a16:creationId xmlns:a16="http://schemas.microsoft.com/office/drawing/2014/main" id="{E5C70A25-90ED-460C-99C7-D9F8048B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579" y="4185047"/>
            <a:ext cx="6858000" cy="47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es-ES" sz="1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Alcança</a:t>
            </a:r>
            <a:r>
              <a:rPr lang="es-ES" sz="1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todos os continentes</a:t>
            </a:r>
            <a:br>
              <a:rPr lang="es-ES" sz="1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s-ES" sz="1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Membros</a:t>
            </a:r>
            <a:r>
              <a:rPr lang="es-ES" sz="1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representam</a:t>
            </a:r>
            <a:r>
              <a:rPr lang="es-ES" sz="1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torno de </a:t>
            </a:r>
            <a:r>
              <a:rPr lang="es-ES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 da </a:t>
            </a:r>
            <a:r>
              <a:rPr lang="es-ES" sz="1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</a:t>
            </a:r>
            <a:r>
              <a:rPr lang="es-ES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mundial</a:t>
            </a:r>
            <a:endParaRPr lang="en-GB" altLang="en-US" sz="165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6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4" grpId="1"/>
      <p:bldP spid="25605" grpId="0"/>
      <p:bldP spid="25605" grpId="1"/>
      <p:bldP spid="25606" grpId="0"/>
      <p:bldP spid="25606" grpId="1"/>
      <p:bldP spid="25607" grpId="0"/>
      <p:bldP spid="25607" grpId="1"/>
      <p:bldP spid="25608" grpId="0"/>
      <p:bldP spid="25608" grpId="1"/>
      <p:bldP spid="25609" grpId="0"/>
      <p:bldP spid="25609" grpId="1"/>
      <p:bldP spid="25610" grpId="0"/>
      <p:bldP spid="25610" grpId="1"/>
      <p:bldP spid="256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_s1065">
            <a:extLst>
              <a:ext uri="{FF2B5EF4-FFF2-40B4-BE49-F238E27FC236}">
                <a16:creationId xmlns:a16="http://schemas.microsoft.com/office/drawing/2014/main" id="{4D172571-2273-4BF6-9D4F-E7951EA1E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243013"/>
            <a:ext cx="1025129" cy="48458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Rotulagem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(Canadá)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59" name="_s1057">
            <a:extLst>
              <a:ext uri="{FF2B5EF4-FFF2-40B4-BE49-F238E27FC236}">
                <a16:creationId xmlns:a16="http://schemas.microsoft.com/office/drawing/2014/main" id="{C7497AAE-AA50-4501-9039-A479E48A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990600"/>
            <a:ext cx="1944291" cy="252413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ja-JP"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Comitês Horizontais</a:t>
            </a:r>
            <a:endParaRPr lang="en-GB" altLang="ja-JP" sz="900" b="1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0" name="_s1056">
            <a:extLst>
              <a:ext uri="{FF2B5EF4-FFF2-40B4-BE49-F238E27FC236}">
                <a16:creationId xmlns:a16="http://schemas.microsoft.com/office/drawing/2014/main" id="{83C8A642-92AD-4937-A87D-BD9B671C1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987028"/>
            <a:ext cx="2164556" cy="270272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ja-JP" sz="9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Comitês Verticais</a:t>
            </a:r>
            <a:endParaRPr lang="es-ES" altLang="ja-JP" sz="900" b="1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1" name="_s1057">
            <a:extLst>
              <a:ext uri="{FF2B5EF4-FFF2-40B4-BE49-F238E27FC236}">
                <a16:creationId xmlns:a16="http://schemas.microsoft.com/office/drawing/2014/main" id="{69378E8B-0F72-448E-92DD-294B4CFAA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1419226"/>
            <a:ext cx="1084660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Leite e Produtos Lácteos (Nova Zelândia)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2" name="_s1057">
            <a:extLst>
              <a:ext uri="{FF2B5EF4-FFF2-40B4-BE49-F238E27FC236}">
                <a16:creationId xmlns:a16="http://schemas.microsoft.com/office/drawing/2014/main" id="{47959FBB-9F48-46E5-973C-ADF9FCBE5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710" y="1419226"/>
            <a:ext cx="1084659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Frutas e Hortaliças Processadas (</a:t>
            </a:r>
            <a:r>
              <a:rPr lang="en-GB" altLang="ja-JP" sz="675" b="1">
                <a:solidFill>
                  <a:srgbClr val="00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EUA</a:t>
            </a: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3" name="_s1056">
            <a:extLst>
              <a:ext uri="{FF2B5EF4-FFF2-40B4-BE49-F238E27FC236}">
                <a16:creationId xmlns:a16="http://schemas.microsoft.com/office/drawing/2014/main" id="{2B5BD6EE-57FE-470A-B5D3-B41D26E7E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894" y="2553892"/>
            <a:ext cx="1133475" cy="32504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 da Carne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(Nova Zelândia)</a:t>
            </a:r>
          </a:p>
        </p:txBody>
      </p:sp>
      <p:sp>
        <p:nvSpPr>
          <p:cNvPr id="19464" name="_s1055">
            <a:extLst>
              <a:ext uri="{FF2B5EF4-FFF2-40B4-BE49-F238E27FC236}">
                <a16:creationId xmlns:a16="http://schemas.microsoft.com/office/drawing/2014/main" id="{F4260537-CC5E-468E-86E3-6241C604E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1743075"/>
            <a:ext cx="1084660" cy="32504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Peixe e Produtos da Pesca (Noruega)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5" name="_s1054">
            <a:extLst>
              <a:ext uri="{FF2B5EF4-FFF2-40B4-BE49-F238E27FC236}">
                <a16:creationId xmlns:a16="http://schemas.microsoft.com/office/drawing/2014/main" id="{22035B46-3776-48E6-AB80-EEE0E040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710" y="1743075"/>
            <a:ext cx="1084659" cy="32504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Frutas e Hortaliças 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Frescas (México)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6" name="_s1053">
            <a:extLst>
              <a:ext uri="{FF2B5EF4-FFF2-40B4-BE49-F238E27FC236}">
                <a16:creationId xmlns:a16="http://schemas.microsoft.com/office/drawing/2014/main" id="{0035E0AF-F882-4F27-B8FB-FD529CA5D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066925"/>
            <a:ext cx="1084660" cy="32504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Oléos e Gorduras</a:t>
            </a:r>
            <a:endParaRPr lang="en-GB" altLang="ja-JP" sz="67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(Malásia)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7" name="_s1049">
            <a:extLst>
              <a:ext uri="{FF2B5EF4-FFF2-40B4-BE49-F238E27FC236}">
                <a16:creationId xmlns:a16="http://schemas.microsoft.com/office/drawing/2014/main" id="{2BF7210F-801A-447B-997E-C52FBA75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6756" y="2069307"/>
            <a:ext cx="1095375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Cereais e Legumes 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(EUA)</a:t>
            </a:r>
          </a:p>
        </p:txBody>
      </p:sp>
      <p:sp>
        <p:nvSpPr>
          <p:cNvPr id="19468" name="_s1048">
            <a:extLst>
              <a:ext uri="{FF2B5EF4-FFF2-40B4-BE49-F238E27FC236}">
                <a16:creationId xmlns:a16="http://schemas.microsoft.com/office/drawing/2014/main" id="{8C9E3CA7-5CF8-4F10-BBB6-38B648642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472" y="2877742"/>
            <a:ext cx="1079897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 Vegetais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(Canadá)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69" name="_s1047">
            <a:extLst>
              <a:ext uri="{FF2B5EF4-FFF2-40B4-BE49-F238E27FC236}">
                <a16:creationId xmlns:a16="http://schemas.microsoft.com/office/drawing/2014/main" id="{AFBCCE5A-D55B-418F-A53E-AB83D78ED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6" y="3201592"/>
            <a:ext cx="1079897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Mineral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(Suíça)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70" name="_s1045">
            <a:extLst>
              <a:ext uri="{FF2B5EF4-FFF2-40B4-BE49-F238E27FC236}">
                <a16:creationId xmlns:a16="http://schemas.microsoft.com/office/drawing/2014/main" id="{23E83384-8771-42A0-BD8F-21DC491AD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472" y="3201592"/>
            <a:ext cx="1084659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 e Cacau 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(Suíça)</a:t>
            </a:r>
          </a:p>
        </p:txBody>
      </p:sp>
      <p:sp>
        <p:nvSpPr>
          <p:cNvPr id="19471" name="_s1043">
            <a:extLst>
              <a:ext uri="{FF2B5EF4-FFF2-40B4-BE49-F238E27FC236}">
                <a16:creationId xmlns:a16="http://schemas.microsoft.com/office/drawing/2014/main" id="{003B0214-86F6-4E8B-85BE-24D0CF1B3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972741"/>
            <a:ext cx="2159794" cy="323850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ja-JP"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Força Tarefa</a:t>
            </a:r>
          </a:p>
        </p:txBody>
      </p:sp>
      <p:sp>
        <p:nvSpPr>
          <p:cNvPr id="19472" name="_s1042">
            <a:extLst>
              <a:ext uri="{FF2B5EF4-FFF2-40B4-BE49-F238E27FC236}">
                <a16:creationId xmlns:a16="http://schemas.microsoft.com/office/drawing/2014/main" id="{8300C893-CE56-40EC-8E24-D1A4CC94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1729978"/>
            <a:ext cx="1084660" cy="43338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 Derivados de Biotecnologia (</a:t>
            </a:r>
            <a:r>
              <a:rPr lang="es-ES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Japão</a:t>
            </a: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73" name="_s1042">
            <a:extLst>
              <a:ext uri="{FF2B5EF4-FFF2-40B4-BE49-F238E27FC236}">
                <a16:creationId xmlns:a16="http://schemas.microsoft.com/office/drawing/2014/main" id="{225E6816-DDD8-44F2-8702-09C3B2D4E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2647950"/>
            <a:ext cx="1089422" cy="32385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Antimicrobiana  (Coréia)</a:t>
            </a:r>
            <a:endParaRPr lang="en-GB" altLang="ja-JP" sz="675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74" name="_s1042">
            <a:extLst>
              <a:ext uri="{FF2B5EF4-FFF2-40B4-BE49-F238E27FC236}">
                <a16:creationId xmlns:a16="http://schemas.microsoft.com/office/drawing/2014/main" id="{EFA3D51A-6722-4547-8B87-7755072E2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79" y="1731169"/>
            <a:ext cx="1084659" cy="43219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Processamente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ja-JP" sz="6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Manipulação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Alimentos </a:t>
            </a:r>
            <a:r>
              <a:rPr lang="en-GB" altLang="ja-JP" sz="6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Rapidamente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6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Congelados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</a:t>
            </a:r>
            <a:r>
              <a:rPr lang="es-ES" altLang="ja-JP" sz="6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ailândia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75" name="_s1047">
            <a:extLst>
              <a:ext uri="{FF2B5EF4-FFF2-40B4-BE49-F238E27FC236}">
                <a16:creationId xmlns:a16="http://schemas.microsoft.com/office/drawing/2014/main" id="{96EA44A1-5FF6-4C2F-A306-82E10A9E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3148013"/>
            <a:ext cx="2160984" cy="270272"/>
          </a:xfrm>
          <a:prstGeom prst="roundRect">
            <a:avLst>
              <a:gd name="adj" fmla="val 0"/>
            </a:avLst>
          </a:prstGeom>
          <a:solidFill>
            <a:srgbClr val="C0C0C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10800" tIns="5400" rIns="10800" bIns="5400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Comitês Regionais</a:t>
            </a:r>
            <a:endParaRPr lang="en-GB" altLang="ja-JP" sz="675" b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76" name="_s1040">
            <a:extLst>
              <a:ext uri="{FF2B5EF4-FFF2-40B4-BE49-F238E27FC236}">
                <a16:creationId xmlns:a16="http://schemas.microsoft.com/office/drawing/2014/main" id="{AF2E619B-5A2F-4215-B683-4875889AB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3418285"/>
            <a:ext cx="1084659" cy="3167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África</a:t>
            </a:r>
            <a:endParaRPr lang="en-GB" altLang="ja-JP" sz="67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ja-JP" sz="6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ja-JP" sz="67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Quênia</a:t>
            </a:r>
            <a:r>
              <a:rPr lang="en-GB" altLang="ja-JP" sz="6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ja-JP" sz="675" dirty="0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77" name="_s1039">
            <a:extLst>
              <a:ext uri="{FF2B5EF4-FFF2-40B4-BE49-F238E27FC236}">
                <a16:creationId xmlns:a16="http://schemas.microsoft.com/office/drawing/2014/main" id="{D2EB62F7-5889-4BF5-9E8E-A92104982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3729037"/>
            <a:ext cx="1084659" cy="37742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Ásia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(Índia)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78" name="_s1038">
            <a:extLst>
              <a:ext uri="{FF2B5EF4-FFF2-40B4-BE49-F238E27FC236}">
                <a16:creationId xmlns:a16="http://schemas.microsoft.com/office/drawing/2014/main" id="{9F605873-755B-4794-ACE3-8F95AFD9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4105275"/>
            <a:ext cx="1079897" cy="32504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(Cazaquistão)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79" name="_s1037">
            <a:extLst>
              <a:ext uri="{FF2B5EF4-FFF2-40B4-BE49-F238E27FC236}">
                <a16:creationId xmlns:a16="http://schemas.microsoft.com/office/drawing/2014/main" id="{90CC4630-2058-4F40-8AB2-ED3DB709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803" y="3418285"/>
            <a:ext cx="1079897" cy="3167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Latina e Caribe (Chile</a:t>
            </a: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80" name="_s1036">
            <a:extLst>
              <a:ext uri="{FF2B5EF4-FFF2-40B4-BE49-F238E27FC236}">
                <a16:creationId xmlns:a16="http://schemas.microsoft.com/office/drawing/2014/main" id="{68BD26F6-134E-49D1-ACFF-1C58AB916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2" y="4105275"/>
            <a:ext cx="1081088" cy="32504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 Médio 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(Líbano)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81" name="_s1035">
            <a:extLst>
              <a:ext uri="{FF2B5EF4-FFF2-40B4-BE49-F238E27FC236}">
                <a16:creationId xmlns:a16="http://schemas.microsoft.com/office/drawing/2014/main" id="{0632A9C2-7683-492A-9E86-57C1684D5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3729037"/>
            <a:ext cx="1079897" cy="37742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do Norte e </a:t>
            </a:r>
            <a:r>
              <a:rPr lang="en-GB" altLang="ja-JP" sz="67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Sudoeste</a:t>
            </a:r>
            <a:r>
              <a:rPr lang="en-GB" altLang="ja-JP" sz="6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67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Pacífico</a:t>
            </a:r>
            <a:endParaRPr lang="en-GB" altLang="ja-JP" sz="67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(Vanuatu)</a:t>
            </a:r>
          </a:p>
        </p:txBody>
      </p:sp>
      <p:sp>
        <p:nvSpPr>
          <p:cNvPr id="19482" name="_s1032">
            <a:extLst>
              <a:ext uri="{FF2B5EF4-FFF2-40B4-BE49-F238E27FC236}">
                <a16:creationId xmlns:a16="http://schemas.microsoft.com/office/drawing/2014/main" id="{5A175040-E661-4F59-A917-34BD4A2A5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647700"/>
            <a:ext cx="4754166" cy="220266"/>
          </a:xfrm>
          <a:prstGeom prst="rect">
            <a:avLst/>
          </a:prstGeom>
          <a:solidFill>
            <a:srgbClr val="FF99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ja-JP"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 Executivo</a:t>
            </a:r>
            <a:r>
              <a:rPr lang="en-GB" altLang="ja-JP" sz="135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83" name="_s1031">
            <a:extLst>
              <a:ext uri="{FF2B5EF4-FFF2-40B4-BE49-F238E27FC236}">
                <a16:creationId xmlns:a16="http://schemas.microsoft.com/office/drawing/2014/main" id="{21017AB7-8C04-4D8C-A729-21AD9D0B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6260" y="378619"/>
            <a:ext cx="1620440" cy="485775"/>
          </a:xfrm>
          <a:prstGeom prst="rect">
            <a:avLst/>
          </a:prstGeom>
          <a:solidFill>
            <a:srgbClr val="FF99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ja-JP" sz="10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Secretariado</a:t>
            </a:r>
            <a:endParaRPr lang="en-GB" altLang="ja-JP" sz="1050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84" name="_s1056">
            <a:extLst>
              <a:ext uri="{FF2B5EF4-FFF2-40B4-BE49-F238E27FC236}">
                <a16:creationId xmlns:a16="http://schemas.microsoft.com/office/drawing/2014/main" id="{CCFA8DC7-D9BB-46C6-A480-F66F7B6BE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378619"/>
            <a:ext cx="4752975" cy="270272"/>
          </a:xfrm>
          <a:prstGeom prst="rect">
            <a:avLst/>
          </a:prstGeom>
          <a:solidFill>
            <a:srgbClr val="FF99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ja-JP" sz="135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Comissão do Codex Alimentarius</a:t>
            </a:r>
          </a:p>
        </p:txBody>
      </p:sp>
      <p:sp>
        <p:nvSpPr>
          <p:cNvPr id="19485" name="_s1066">
            <a:extLst>
              <a:ext uri="{FF2B5EF4-FFF2-40B4-BE49-F238E27FC236}">
                <a16:creationId xmlns:a16="http://schemas.microsoft.com/office/drawing/2014/main" id="{65E64084-D164-435A-8DE0-EBED88A8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7" y="1728787"/>
            <a:ext cx="919163" cy="53935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tx1"/>
              </a:buClr>
              <a:buSzPct val="75000"/>
              <a:buFont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Importação, Exportação e Sistemas de Inspeção e Certificação</a:t>
            </a:r>
          </a:p>
          <a:p>
            <a:pPr algn="ctr">
              <a:buClr>
                <a:schemeClr val="tx1"/>
              </a:buClr>
              <a:buSzPct val="75000"/>
              <a:buFont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(Austrália)</a:t>
            </a:r>
          </a:p>
        </p:txBody>
      </p:sp>
      <p:sp>
        <p:nvSpPr>
          <p:cNvPr id="19486" name="_s1047">
            <a:extLst>
              <a:ext uri="{FF2B5EF4-FFF2-40B4-BE49-F238E27FC236}">
                <a16:creationId xmlns:a16="http://schemas.microsoft.com/office/drawing/2014/main" id="{54E2661A-D88A-452B-8EEC-6A86657E2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6" y="2553892"/>
            <a:ext cx="1079897" cy="32623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Açúcar</a:t>
            </a:r>
            <a:endParaRPr lang="en-GB" altLang="ja-JP" sz="67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(Reino Unido)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87" name="_s1047">
            <a:extLst>
              <a:ext uri="{FF2B5EF4-FFF2-40B4-BE49-F238E27FC236}">
                <a16:creationId xmlns:a16="http://schemas.microsoft.com/office/drawing/2014/main" id="{EA1B27C9-AE11-4422-9A77-B91FEFF5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1257300"/>
            <a:ext cx="2164556" cy="161925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</a:t>
            </a:r>
            <a:endParaRPr lang="en-GB" altLang="ja-JP" sz="675" b="1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88" name="_s1047">
            <a:extLst>
              <a:ext uri="{FF2B5EF4-FFF2-40B4-BE49-F238E27FC236}">
                <a16:creationId xmlns:a16="http://schemas.microsoft.com/office/drawing/2014/main" id="{B156CF93-F3F7-4B68-A02D-B573FD40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5" y="2391966"/>
            <a:ext cx="2159794" cy="161925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ja-JP" sz="67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inativo</a:t>
            </a:r>
            <a:endParaRPr lang="en-GB" altLang="ja-JP" sz="675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89" name="_s1042">
            <a:extLst>
              <a:ext uri="{FF2B5EF4-FFF2-40B4-BE49-F238E27FC236}">
                <a16:creationId xmlns:a16="http://schemas.microsoft.com/office/drawing/2014/main" id="{3B0FAA62-5729-46E0-923E-AEA84781A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1459707"/>
            <a:ext cx="1084659" cy="270272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Suco de Frutas (Brasil)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90" name="_s1042">
            <a:extLst>
              <a:ext uri="{FF2B5EF4-FFF2-40B4-BE49-F238E27FC236}">
                <a16:creationId xmlns:a16="http://schemas.microsoft.com/office/drawing/2014/main" id="{B17E1988-666B-4D14-ABD6-35A891DB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1459706"/>
            <a:ext cx="1084660" cy="271463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Ração Animal 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Dinamarca</a:t>
            </a: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ja-JP" sz="675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91" name="_s1047">
            <a:extLst>
              <a:ext uri="{FF2B5EF4-FFF2-40B4-BE49-F238E27FC236}">
                <a16:creationId xmlns:a16="http://schemas.microsoft.com/office/drawing/2014/main" id="{0C4B73B4-06E2-4E75-BCEA-636127137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16" y="1297781"/>
            <a:ext cx="2160984" cy="161925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dissolvido</a:t>
            </a:r>
          </a:p>
        </p:txBody>
      </p:sp>
      <p:sp>
        <p:nvSpPr>
          <p:cNvPr id="19492" name="_s1068">
            <a:extLst>
              <a:ext uri="{FF2B5EF4-FFF2-40B4-BE49-F238E27FC236}">
                <a16:creationId xmlns:a16="http://schemas.microsoft.com/office/drawing/2014/main" id="{8E19B8C0-0673-459D-A12E-F99CF46CA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7" y="1243013"/>
            <a:ext cx="919163" cy="485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 Gerais (França)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93" name="_s1069">
            <a:extLst>
              <a:ext uri="{FF2B5EF4-FFF2-40B4-BE49-F238E27FC236}">
                <a16:creationId xmlns:a16="http://schemas.microsoft.com/office/drawing/2014/main" id="{DDD7AFAD-D3A3-4047-8736-F688312FC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2375298"/>
            <a:ext cx="922735" cy="32623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Aditivos (</a:t>
            </a:r>
            <a:r>
              <a:rPr lang="en-GB" altLang="ja-JP" sz="675" b="1">
                <a:solidFill>
                  <a:srgbClr val="00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94" name="_s1069">
            <a:extLst>
              <a:ext uri="{FF2B5EF4-FFF2-40B4-BE49-F238E27FC236}">
                <a16:creationId xmlns:a16="http://schemas.microsoft.com/office/drawing/2014/main" id="{6A777207-0C7A-4069-A80C-AF4C6EB30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2700338"/>
            <a:ext cx="922735" cy="32623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Contaminantes em Alimentos (Holanda)</a:t>
            </a:r>
          </a:p>
        </p:txBody>
      </p:sp>
      <p:sp>
        <p:nvSpPr>
          <p:cNvPr id="19495" name="_s1066">
            <a:extLst>
              <a:ext uri="{FF2B5EF4-FFF2-40B4-BE49-F238E27FC236}">
                <a16:creationId xmlns:a16="http://schemas.microsoft.com/office/drawing/2014/main" id="{C4789CCC-C3BD-44A5-AC33-57037B74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3024188"/>
            <a:ext cx="922735" cy="32504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Alimentos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ja-JP" sz="675" b="1" dirty="0">
                <a:solidFill>
                  <a:srgbClr val="00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EUA</a:t>
            </a:r>
            <a:r>
              <a:rPr lang="en-GB" altLang="ja-JP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96" name="_s1063">
            <a:extLst>
              <a:ext uri="{FF2B5EF4-FFF2-40B4-BE49-F238E27FC236}">
                <a16:creationId xmlns:a16="http://schemas.microsoft.com/office/drawing/2014/main" id="{C654DB1A-4B8D-48D0-A812-8151810CD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2375298"/>
            <a:ext cx="1025129" cy="32504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 de Agrotóxicos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ja-JP" sz="675" b="1">
                <a:solidFill>
                  <a:srgbClr val="00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97" name="_s1062">
            <a:extLst>
              <a:ext uri="{FF2B5EF4-FFF2-40B4-BE49-F238E27FC236}">
                <a16:creationId xmlns:a16="http://schemas.microsoft.com/office/drawing/2014/main" id="{DDD4C5D0-70A7-485F-9ABD-667185791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2700338"/>
            <a:ext cx="1025129" cy="645319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s-ES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 de Medicamentos Veterinários</a:t>
            </a:r>
          </a:p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s-ES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altLang="ja-JP" sz="675" b="1">
                <a:solidFill>
                  <a:srgbClr val="00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EUA</a:t>
            </a: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498" name="_s1049">
            <a:extLst>
              <a:ext uri="{FF2B5EF4-FFF2-40B4-BE49-F238E27FC236}">
                <a16:creationId xmlns:a16="http://schemas.microsoft.com/office/drawing/2014/main" id="{5A0EEC29-548E-46C8-9F8C-129592AE6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257" y="3457575"/>
            <a:ext cx="917972" cy="5881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Nutrição e Alimentos para Dietas Especiais (Alemanha)</a:t>
            </a:r>
            <a:endParaRPr lang="en-GB" altLang="ja-JP" sz="675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499" name="_s1064">
            <a:extLst>
              <a:ext uri="{FF2B5EF4-FFF2-40B4-BE49-F238E27FC236}">
                <a16:creationId xmlns:a16="http://schemas.microsoft.com/office/drawing/2014/main" id="{BB4EB15F-1F50-47F8-B66B-42DB39235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7" y="3349229"/>
            <a:ext cx="919163" cy="539353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de Análise e Amostragem</a:t>
            </a: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(Hungria)</a:t>
            </a:r>
          </a:p>
        </p:txBody>
      </p:sp>
      <p:sp>
        <p:nvSpPr>
          <p:cNvPr id="19500" name="_s1042">
            <a:extLst>
              <a:ext uri="{FF2B5EF4-FFF2-40B4-BE49-F238E27FC236}">
                <a16:creationId xmlns:a16="http://schemas.microsoft.com/office/drawing/2014/main" id="{7A97B63A-37AD-43C0-AA14-F9A70DC1C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2160985"/>
            <a:ext cx="1084660" cy="32385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Ração Animal (Suíça)</a:t>
            </a:r>
            <a:endParaRPr lang="en-GB" altLang="ja-JP" sz="675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9501" name="_s1047">
            <a:extLst>
              <a:ext uri="{FF2B5EF4-FFF2-40B4-BE49-F238E27FC236}">
                <a16:creationId xmlns:a16="http://schemas.microsoft.com/office/drawing/2014/main" id="{1C82456B-B41F-457C-9DFA-A541CE2BB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954" y="2486025"/>
            <a:ext cx="2164556" cy="161925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7117" tIns="3559" rIns="7117" bIns="3559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GB" altLang="ja-JP" sz="675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</a:t>
            </a:r>
            <a:endParaRPr lang="en-GB" altLang="ja-JP" sz="675" b="1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2877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>
            <a:extLst>
              <a:ext uri="{FF2B5EF4-FFF2-40B4-BE49-F238E27FC236}">
                <a16:creationId xmlns:a16="http://schemas.microsoft.com/office/drawing/2014/main" id="{41E8527E-CC5A-4874-A9B0-254C796B0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398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13" descr="Venus_orbita2">
            <a:extLst>
              <a:ext uri="{FF2B5EF4-FFF2-40B4-BE49-F238E27FC236}">
                <a16:creationId xmlns:a16="http://schemas.microsoft.com/office/drawing/2014/main" id="{17B483C6-75C7-4A8C-85CF-1DAA80C8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632223"/>
            <a:ext cx="5907881" cy="417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4">
            <a:extLst>
              <a:ext uri="{FF2B5EF4-FFF2-40B4-BE49-F238E27FC236}">
                <a16:creationId xmlns:a16="http://schemas.microsoft.com/office/drawing/2014/main" id="{98C33485-B2A5-42B9-B168-5AE30C6F3E78}"/>
              </a:ext>
            </a:extLst>
          </p:cNvPr>
          <p:cNvSpPr>
            <a:spLocks noChangeArrowheads="1"/>
          </p:cNvSpPr>
          <p:nvPr/>
        </p:nvSpPr>
        <p:spPr bwMode="auto">
          <a:xfrm rot="20084480">
            <a:off x="1801416" y="1277541"/>
            <a:ext cx="2508647" cy="36909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5" name="Rectangle 15">
            <a:extLst>
              <a:ext uri="{FF2B5EF4-FFF2-40B4-BE49-F238E27FC236}">
                <a16:creationId xmlns:a16="http://schemas.microsoft.com/office/drawing/2014/main" id="{91014608-25E8-4E12-9380-3FD0CB56C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1238250"/>
            <a:ext cx="941785" cy="22502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Rectangle 16">
            <a:extLst>
              <a:ext uri="{FF2B5EF4-FFF2-40B4-BE49-F238E27FC236}">
                <a16:creationId xmlns:a16="http://schemas.microsoft.com/office/drawing/2014/main" id="{5548B705-CB02-4C7B-93F9-F88ED5FD7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329" y="2137173"/>
            <a:ext cx="941784" cy="30718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7" name="Rectangle 17">
            <a:extLst>
              <a:ext uri="{FF2B5EF4-FFF2-40B4-BE49-F238E27FC236}">
                <a16:creationId xmlns:a16="http://schemas.microsoft.com/office/drawing/2014/main" id="{1C23F54B-FAB7-47BE-827E-9C8FBD655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791" y="4254103"/>
            <a:ext cx="1208484" cy="3476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8" name="Rectangle 18">
            <a:extLst>
              <a:ext uri="{FF2B5EF4-FFF2-40B4-BE49-F238E27FC236}">
                <a16:creationId xmlns:a16="http://schemas.microsoft.com/office/drawing/2014/main" id="{5CEAB78A-B5B0-4243-84A0-0A5D1B944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557" y="1360885"/>
            <a:ext cx="470297" cy="15359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5" name="Text Box 19">
            <a:extLst>
              <a:ext uri="{FF2B5EF4-FFF2-40B4-BE49-F238E27FC236}">
                <a16:creationId xmlns:a16="http://schemas.microsoft.com/office/drawing/2014/main" id="{19612D55-F727-4682-AC3F-B82999C5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279" y="2155031"/>
            <a:ext cx="79861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35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CIÊNCIA</a:t>
            </a:r>
          </a:p>
        </p:txBody>
      </p:sp>
      <p:sp>
        <p:nvSpPr>
          <p:cNvPr id="55316" name="Text Box 20">
            <a:extLst>
              <a:ext uri="{FF2B5EF4-FFF2-40B4-BE49-F238E27FC236}">
                <a16:creationId xmlns:a16="http://schemas.microsoft.com/office/drawing/2014/main" id="{B09A2D3C-C7FD-4CEB-9A51-E03AE90E3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44" y="1023938"/>
            <a:ext cx="73609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políticos</a:t>
            </a:r>
          </a:p>
        </p:txBody>
      </p:sp>
      <p:sp>
        <p:nvSpPr>
          <p:cNvPr id="55317" name="Text Box 21">
            <a:extLst>
              <a:ext uri="{FF2B5EF4-FFF2-40B4-BE49-F238E27FC236}">
                <a16:creationId xmlns:a16="http://schemas.microsoft.com/office/drawing/2014/main" id="{ABE645AE-A631-4EBB-9A1C-783555010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1893094"/>
            <a:ext cx="91403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econômicos</a:t>
            </a:r>
          </a:p>
        </p:txBody>
      </p:sp>
      <p:sp>
        <p:nvSpPr>
          <p:cNvPr id="55318" name="Text Box 22">
            <a:extLst>
              <a:ext uri="{FF2B5EF4-FFF2-40B4-BE49-F238E27FC236}">
                <a16:creationId xmlns:a16="http://schemas.microsoft.com/office/drawing/2014/main" id="{FA256F25-FBCE-449B-8E1B-F0A11C36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710" y="1769269"/>
            <a:ext cx="86273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realidades</a:t>
            </a:r>
          </a:p>
        </p:txBody>
      </p:sp>
      <p:sp>
        <p:nvSpPr>
          <p:cNvPr id="55319" name="Text Box 23">
            <a:extLst>
              <a:ext uri="{FF2B5EF4-FFF2-40B4-BE49-F238E27FC236}">
                <a16:creationId xmlns:a16="http://schemas.microsoft.com/office/drawing/2014/main" id="{1FF7445B-F1C9-4846-88C6-6B7FB2E6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744" y="3262313"/>
            <a:ext cx="101822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necessidades</a:t>
            </a:r>
          </a:p>
        </p:txBody>
      </p:sp>
      <p:sp>
        <p:nvSpPr>
          <p:cNvPr id="55320" name="Text Box 24">
            <a:extLst>
              <a:ext uri="{FF2B5EF4-FFF2-40B4-BE49-F238E27FC236}">
                <a16:creationId xmlns:a16="http://schemas.microsoft.com/office/drawing/2014/main" id="{860A7DFE-8799-4F83-81D6-756A23FA8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104" y="3242072"/>
            <a:ext cx="61908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sociais</a:t>
            </a:r>
          </a:p>
        </p:txBody>
      </p:sp>
      <p:sp>
        <p:nvSpPr>
          <p:cNvPr id="30735" name="Rectangle 25">
            <a:extLst>
              <a:ext uri="{FF2B5EF4-FFF2-40B4-BE49-F238E27FC236}">
                <a16:creationId xmlns:a16="http://schemas.microsoft.com/office/drawing/2014/main" id="{5E5F570F-E9F0-4B2A-8110-A551E27E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098" y="3531394"/>
            <a:ext cx="859631" cy="84891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22" name="Text Box 26">
            <a:extLst>
              <a:ext uri="{FF2B5EF4-FFF2-40B4-BE49-F238E27FC236}">
                <a16:creationId xmlns:a16="http://schemas.microsoft.com/office/drawing/2014/main" id="{320563E0-EDD6-4038-93C6-CF6ECB94C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791" y="3410696"/>
            <a:ext cx="128432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outros</a:t>
            </a:r>
            <a:r>
              <a:rPr lang="pt-BR" sz="105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</a:t>
            </a:r>
            <a:r>
              <a:rPr lang="pt-BR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interesses</a:t>
            </a:r>
          </a:p>
        </p:txBody>
      </p:sp>
      <p:sp>
        <p:nvSpPr>
          <p:cNvPr id="55323" name="Text Box 27">
            <a:extLst>
              <a:ext uri="{FF2B5EF4-FFF2-40B4-BE49-F238E27FC236}">
                <a16:creationId xmlns:a16="http://schemas.microsoft.com/office/drawing/2014/main" id="{B2232700-6A1E-48A5-B6FB-B76EEEE30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42900"/>
            <a:ext cx="217809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ELEMENTOS ENVOLVIDOS</a:t>
            </a:r>
            <a:endParaRPr lang="pt-BR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331491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>
            <a:extLst>
              <a:ext uri="{FF2B5EF4-FFF2-40B4-BE49-F238E27FC236}">
                <a16:creationId xmlns:a16="http://schemas.microsoft.com/office/drawing/2014/main" id="{CD24C755-8344-4ED5-884B-CBD4EF076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1869282"/>
            <a:ext cx="325922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7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34" charset="-128"/>
              </a:rPr>
              <a:t>Codex</a:t>
            </a:r>
            <a:r>
              <a:rPr lang="pt-BR" sz="27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34" charset="-128"/>
              </a:rPr>
              <a:t> Alimentarius</a:t>
            </a:r>
          </a:p>
        </p:txBody>
      </p:sp>
      <p:pic>
        <p:nvPicPr>
          <p:cNvPr id="31747" name="Picture 9" descr="simbolo WHO">
            <a:extLst>
              <a:ext uri="{FF2B5EF4-FFF2-40B4-BE49-F238E27FC236}">
                <a16:creationId xmlns:a16="http://schemas.microsoft.com/office/drawing/2014/main" id="{1117B3C8-CED2-40DB-937A-D634D7B8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7" y="1600200"/>
            <a:ext cx="935831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simbolo FAO">
            <a:extLst>
              <a:ext uri="{FF2B5EF4-FFF2-40B4-BE49-F238E27FC236}">
                <a16:creationId xmlns:a16="http://schemas.microsoft.com/office/drawing/2014/main" id="{E25E1C2F-92B9-40AE-A6BD-EE2EB283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1545432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8">
            <a:extLst>
              <a:ext uri="{FF2B5EF4-FFF2-40B4-BE49-F238E27FC236}">
                <a16:creationId xmlns:a16="http://schemas.microsoft.com/office/drawing/2014/main" id="{3A2DA3FD-6A60-483B-9DE4-2DAD618B7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3226249"/>
            <a:ext cx="1782366" cy="1071062"/>
          </a:xfrm>
          <a:prstGeom prst="rect">
            <a:avLst/>
          </a:prstGeom>
          <a:solidFill>
            <a:srgbClr val="99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>
                <a:ea typeface="ＭＳ Ｐゴシック" pitchFamily="34" charset="-128"/>
              </a:rPr>
              <a:t>JECFA</a:t>
            </a:r>
          </a:p>
          <a:p>
            <a:pPr algn="ctr">
              <a:defRPr/>
            </a:pPr>
            <a:r>
              <a:rPr lang="pt-BR" sz="750" b="1">
                <a:ea typeface="ＭＳ Ｐゴシック" pitchFamily="34" charset="-128"/>
              </a:rPr>
              <a:t> The Joint FAO/WHO Expert Committee on Food Additives</a:t>
            </a:r>
          </a:p>
          <a:p>
            <a:pPr algn="ctr">
              <a:defRPr/>
            </a:pPr>
            <a:endParaRPr lang="pt-BR" sz="90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t-BR" sz="900" b="1">
                <a:ea typeface="ＭＳ Ｐゴシック" pitchFamily="34" charset="-128"/>
              </a:rPr>
              <a:t>Aditivos em Alimentos e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t-BR" sz="900" b="1">
                <a:ea typeface="ＭＳ Ｐゴシック" pitchFamily="34" charset="-128"/>
              </a:rPr>
              <a:t>Medicamentos Veterinários</a:t>
            </a:r>
          </a:p>
        </p:txBody>
      </p:sp>
      <p:sp>
        <p:nvSpPr>
          <p:cNvPr id="31753" name="Rectangle 9">
            <a:extLst>
              <a:ext uri="{FF2B5EF4-FFF2-40B4-BE49-F238E27FC236}">
                <a16:creationId xmlns:a16="http://schemas.microsoft.com/office/drawing/2014/main" id="{EF9953D5-4149-4577-B5BD-C1091E53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029" y="3203810"/>
            <a:ext cx="1782365" cy="1082604"/>
          </a:xfrm>
          <a:prstGeom prst="rect">
            <a:avLst/>
          </a:prstGeom>
          <a:solidFill>
            <a:srgbClr val="99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</a:rPr>
              <a:t>JMPR</a:t>
            </a:r>
            <a:endParaRPr lang="pt-BR" sz="900" b="1" dirty="0">
              <a:effectLst>
                <a:outerShdw blurRad="38100" dist="38100" dir="2700000" algn="tl">
                  <a:srgbClr val="FFFFFF"/>
                </a:outerShdw>
              </a:effectLst>
              <a:ea typeface="ＭＳ Ｐゴシック" pitchFamily="34" charset="-128"/>
            </a:endParaRPr>
          </a:p>
          <a:p>
            <a:pPr algn="ctr">
              <a:lnSpc>
                <a:spcPct val="50000"/>
              </a:lnSpc>
              <a:defRPr/>
            </a:pPr>
            <a:r>
              <a:rPr lang="pt-BR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Comitê</a:t>
            </a:r>
            <a:r>
              <a:rPr lang="en-US" sz="750" b="1" dirty="0">
                <a:ea typeface="ＭＳ Ｐゴシック" pitchFamily="34" charset="-128"/>
              </a:rPr>
              <a:t> de </a:t>
            </a:r>
            <a:r>
              <a:rPr lang="en-US" sz="750" b="1" dirty="0" err="1">
                <a:ea typeface="ＭＳ Ｐゴシック" pitchFamily="34" charset="-128"/>
              </a:rPr>
              <a:t>Especialistas</a:t>
            </a:r>
            <a:r>
              <a:rPr lang="en-US" sz="750" b="1" dirty="0">
                <a:ea typeface="ＭＳ Ｐゴシック" pitchFamily="34" charset="-128"/>
              </a:rPr>
              <a:t> FAO / OMS </a:t>
            </a:r>
            <a:r>
              <a:rPr lang="en-US" sz="750" b="1" dirty="0" err="1">
                <a:ea typeface="ＭＳ Ｐゴシック" pitchFamily="34" charset="-128"/>
              </a:rPr>
              <a:t>sobre</a:t>
            </a:r>
            <a:r>
              <a:rPr lang="en-US" sz="750" b="1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Defensivos</a:t>
            </a:r>
            <a:r>
              <a:rPr lang="en-US" sz="750" b="1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Agrícolas</a:t>
            </a:r>
            <a:r>
              <a:rPr lang="pt-BR" sz="1350" dirty="0">
                <a:ea typeface="ＭＳ Ｐゴシック" pitchFamily="34" charset="-128"/>
              </a:rPr>
              <a:t> </a:t>
            </a:r>
            <a:endParaRPr lang="pt-BR" sz="750" b="1" dirty="0">
              <a:ea typeface="ＭＳ Ｐゴシック" pitchFamily="34" charset="-128"/>
            </a:endParaRPr>
          </a:p>
          <a:p>
            <a:pPr algn="ctr">
              <a:defRPr/>
            </a:pPr>
            <a:endParaRPr lang="pt-BR" sz="900" dirty="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endParaRPr lang="pt-BR" sz="900" b="1" dirty="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endParaRPr lang="pt-BR" sz="900" b="1" dirty="0">
              <a:ea typeface="ＭＳ Ｐゴシック" pitchFamily="34" charset="-128"/>
            </a:endParaRPr>
          </a:p>
        </p:txBody>
      </p:sp>
      <p:sp>
        <p:nvSpPr>
          <p:cNvPr id="31754" name="Rectangle 10">
            <a:extLst>
              <a:ext uri="{FF2B5EF4-FFF2-40B4-BE49-F238E27FC236}">
                <a16:creationId xmlns:a16="http://schemas.microsoft.com/office/drawing/2014/main" id="{60E2A455-8B07-4E03-8DAC-4CE9EBD2B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823" y="3217660"/>
            <a:ext cx="1782365" cy="1054904"/>
          </a:xfrm>
          <a:prstGeom prst="rect">
            <a:avLst/>
          </a:prstGeom>
          <a:solidFill>
            <a:srgbClr val="99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JEMRA</a:t>
            </a:r>
            <a:endParaRPr lang="pt-BR" sz="9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  <a:p>
            <a:pPr algn="ctr">
              <a:lnSpc>
                <a:spcPct val="50000"/>
              </a:lnSpc>
              <a:defRPr/>
            </a:pPr>
            <a:endParaRPr lang="pt-BR" sz="750" b="1" dirty="0">
              <a:latin typeface="Arial" charset="0"/>
              <a:ea typeface="MS PGothic" charset="0"/>
            </a:endParaRPr>
          </a:p>
          <a:p>
            <a:pPr algn="ctr">
              <a:lnSpc>
                <a:spcPct val="50000"/>
              </a:lnSpc>
              <a:defRPr/>
            </a:pPr>
            <a:endParaRPr lang="pt-BR" sz="750" b="1" dirty="0">
              <a:latin typeface="Arial" charset="0"/>
              <a:ea typeface="MS PGothic" charset="0"/>
            </a:endParaRPr>
          </a:p>
          <a:p>
            <a:pPr algn="ctr">
              <a:lnSpc>
                <a:spcPct val="50000"/>
              </a:lnSpc>
              <a:defRPr/>
            </a:pPr>
            <a:r>
              <a:rPr lang="es-ES" sz="750" b="1" dirty="0">
                <a:ea typeface="ＭＳ Ｐゴシック" pitchFamily="34" charset="-128"/>
              </a:rPr>
              <a:t>Comité de Especialistas FAO/OMS</a:t>
            </a:r>
          </a:p>
          <a:p>
            <a:pPr algn="ctr">
              <a:lnSpc>
                <a:spcPct val="50000"/>
              </a:lnSpc>
              <a:defRPr/>
            </a:pPr>
            <a:endParaRPr lang="es-ES" sz="750" b="1" dirty="0">
              <a:ea typeface="ＭＳ Ｐゴシック" pitchFamily="34" charset="-128"/>
            </a:endParaRPr>
          </a:p>
          <a:p>
            <a:pPr algn="ctr">
              <a:lnSpc>
                <a:spcPct val="50000"/>
              </a:lnSpc>
              <a:defRPr/>
            </a:pPr>
            <a:r>
              <a:rPr lang="es-ES" sz="750" b="1" dirty="0">
                <a:ea typeface="ＭＳ Ｐゴシック" pitchFamily="34" charset="-128"/>
              </a:rPr>
              <a:t> sobre </a:t>
            </a:r>
            <a:r>
              <a:rPr lang="es-ES" sz="750" b="1" dirty="0" err="1">
                <a:ea typeface="ＭＳ Ｐゴシック" pitchFamily="34" charset="-128"/>
              </a:rPr>
              <a:t>Avaliação</a:t>
            </a:r>
            <a:r>
              <a:rPr lang="es-ES" sz="750" b="1" dirty="0">
                <a:ea typeface="ＭＳ Ｐゴシック" pitchFamily="34" charset="-128"/>
              </a:rPr>
              <a:t> de</a:t>
            </a:r>
          </a:p>
          <a:p>
            <a:pPr algn="ctr">
              <a:lnSpc>
                <a:spcPct val="50000"/>
              </a:lnSpc>
              <a:defRPr/>
            </a:pPr>
            <a:endParaRPr lang="es-ES" sz="750" b="1" dirty="0">
              <a:ea typeface="ＭＳ Ｐゴシック" pitchFamily="34" charset="-128"/>
            </a:endParaRPr>
          </a:p>
          <a:p>
            <a:pPr algn="ctr">
              <a:lnSpc>
                <a:spcPct val="50000"/>
              </a:lnSpc>
              <a:defRPr/>
            </a:pPr>
            <a:r>
              <a:rPr lang="es-ES" sz="750" b="1" dirty="0">
                <a:ea typeface="ＭＳ Ｐゴシック" pitchFamily="34" charset="-128"/>
              </a:rPr>
              <a:t> Riscos Microbiológicos (JEMRA)</a:t>
            </a:r>
            <a:endParaRPr lang="pt-BR" sz="750" b="1" dirty="0">
              <a:ea typeface="ＭＳ Ｐゴシック" pitchFamily="34" charset="-128"/>
            </a:endParaRPr>
          </a:p>
          <a:p>
            <a:pPr algn="ctr">
              <a:defRPr/>
            </a:pPr>
            <a:endParaRPr lang="pt-BR" sz="750" b="1" dirty="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buFont typeface="Wingdings" charset="0"/>
              <a:buNone/>
              <a:defRPr/>
            </a:pPr>
            <a:endParaRPr lang="pt-BR" sz="900" b="1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" name="Picture 9" descr="simbolo WHO">
            <a:extLst>
              <a:ext uri="{FF2B5EF4-FFF2-40B4-BE49-F238E27FC236}">
                <a16:creationId xmlns:a16="http://schemas.microsoft.com/office/drawing/2014/main" id="{5F58EAD7-2E8D-42F1-9930-249FAEB5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3274219"/>
            <a:ext cx="215504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simbolo FAO">
            <a:extLst>
              <a:ext uri="{FF2B5EF4-FFF2-40B4-BE49-F238E27FC236}">
                <a16:creationId xmlns:a16="http://schemas.microsoft.com/office/drawing/2014/main" id="{F5DA3BCB-FC7D-452F-8942-3C951137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81" y="3274219"/>
            <a:ext cx="215504" cy="21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imbolo WHO">
            <a:extLst>
              <a:ext uri="{FF2B5EF4-FFF2-40B4-BE49-F238E27FC236}">
                <a16:creationId xmlns:a16="http://schemas.microsoft.com/office/drawing/2014/main" id="{AE721D2F-3DBB-4908-91FE-59E04A64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98" y="3274219"/>
            <a:ext cx="215503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0" descr="simbolo FAO">
            <a:extLst>
              <a:ext uri="{FF2B5EF4-FFF2-40B4-BE49-F238E27FC236}">
                <a16:creationId xmlns:a16="http://schemas.microsoft.com/office/drawing/2014/main" id="{3143A72B-8F8C-44FF-9133-06EA42DD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3274219"/>
            <a:ext cx="215503" cy="21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9" descr="simbolo WHO">
            <a:extLst>
              <a:ext uri="{FF2B5EF4-FFF2-40B4-BE49-F238E27FC236}">
                <a16:creationId xmlns:a16="http://schemas.microsoft.com/office/drawing/2014/main" id="{D3BDA705-E659-43A1-8BB9-D648F7764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85" y="3327797"/>
            <a:ext cx="215503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0" descr="simbolo FAO">
            <a:extLst>
              <a:ext uri="{FF2B5EF4-FFF2-40B4-BE49-F238E27FC236}">
                <a16:creationId xmlns:a16="http://schemas.microsoft.com/office/drawing/2014/main" id="{FABEBAD3-31F1-47A5-93B4-47E16597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79" y="3327798"/>
            <a:ext cx="215503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9" descr="simbolo WHO">
            <a:extLst>
              <a:ext uri="{FF2B5EF4-FFF2-40B4-BE49-F238E27FC236}">
                <a16:creationId xmlns:a16="http://schemas.microsoft.com/office/drawing/2014/main" id="{2E4887D4-E3B6-4CC1-9E6C-40C962A4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27797"/>
            <a:ext cx="215504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0" descr="simbolo FAO">
            <a:extLst>
              <a:ext uri="{FF2B5EF4-FFF2-40B4-BE49-F238E27FC236}">
                <a16:creationId xmlns:a16="http://schemas.microsoft.com/office/drawing/2014/main" id="{7F60CE9E-F250-4D89-B4AF-173F118B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94" y="3327798"/>
            <a:ext cx="215504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9" descr="ANd9GcTE0dMirM8F5PZ9wcmEtFNHFFjfMIIeTWmytyKTkzyjCqTZcSyjMw">
            <a:hlinkClick r:id="rId5"/>
            <a:extLst>
              <a:ext uri="{FF2B5EF4-FFF2-40B4-BE49-F238E27FC236}">
                <a16:creationId xmlns:a16="http://schemas.microsoft.com/office/drawing/2014/main" id="{C4364DC7-4496-4C3D-ABA9-FB45D7AC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4" y="357188"/>
            <a:ext cx="1102519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4" name="Text Box 20">
            <a:extLst>
              <a:ext uri="{FF2B5EF4-FFF2-40B4-BE49-F238E27FC236}">
                <a16:creationId xmlns:a16="http://schemas.microsoft.com/office/drawing/2014/main" id="{84B33C8E-E502-4843-A932-E816E14BF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85" y="1275160"/>
            <a:ext cx="697627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ONU</a:t>
            </a:r>
          </a:p>
        </p:txBody>
      </p:sp>
      <p:sp>
        <p:nvSpPr>
          <p:cNvPr id="31765" name="Text Box 21">
            <a:extLst>
              <a:ext uri="{FF2B5EF4-FFF2-40B4-BE49-F238E27FC236}">
                <a16:creationId xmlns:a16="http://schemas.microsoft.com/office/drawing/2014/main" id="{705AC00B-E4F5-4FA0-BDFE-D8E912C3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10" y="2409825"/>
            <a:ext cx="654859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FAO</a:t>
            </a:r>
          </a:p>
        </p:txBody>
      </p:sp>
      <p:sp>
        <p:nvSpPr>
          <p:cNvPr id="31766" name="Text Box 22">
            <a:extLst>
              <a:ext uri="{FF2B5EF4-FFF2-40B4-BE49-F238E27FC236}">
                <a16:creationId xmlns:a16="http://schemas.microsoft.com/office/drawing/2014/main" id="{35FE9936-42C5-4EA3-9704-51E56148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682" y="2409825"/>
            <a:ext cx="71045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OMS</a:t>
            </a:r>
          </a:p>
        </p:txBody>
      </p:sp>
      <p:sp>
        <p:nvSpPr>
          <p:cNvPr id="5" name="Line 23">
            <a:extLst>
              <a:ext uri="{FF2B5EF4-FFF2-40B4-BE49-F238E27FC236}">
                <a16:creationId xmlns:a16="http://schemas.microsoft.com/office/drawing/2014/main" id="{3C43FD45-5BC2-47AB-8DE6-3FCF263BF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2" y="3003947"/>
            <a:ext cx="464462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" name="Line 24">
            <a:extLst>
              <a:ext uri="{FF2B5EF4-FFF2-40B4-BE49-F238E27FC236}">
                <a16:creationId xmlns:a16="http://schemas.microsoft.com/office/drawing/2014/main" id="{50B8C00E-0732-4FC6-9AEE-5885A4406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8422" y="3003947"/>
            <a:ext cx="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" name="Line 25">
            <a:extLst>
              <a:ext uri="{FF2B5EF4-FFF2-40B4-BE49-F238E27FC236}">
                <a16:creationId xmlns:a16="http://schemas.microsoft.com/office/drawing/2014/main" id="{7FC84642-5F89-4B00-8804-D94F9693D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0141" y="3003947"/>
            <a:ext cx="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767" name="Line 26">
            <a:extLst>
              <a:ext uri="{FF2B5EF4-FFF2-40B4-BE49-F238E27FC236}">
                <a16:creationId xmlns:a16="http://schemas.microsoft.com/office/drawing/2014/main" id="{F1ED3D30-1245-442D-9E57-C80818F2A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3003947"/>
            <a:ext cx="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768" name="Text Box 27">
            <a:extLst>
              <a:ext uri="{FF2B5EF4-FFF2-40B4-BE49-F238E27FC236}">
                <a16:creationId xmlns:a16="http://schemas.microsoft.com/office/drawing/2014/main" id="{E1298D9D-D4FC-455E-B906-DD0709699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2680098"/>
            <a:ext cx="229909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B0BCC1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15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AVALIAÇÃO DE RISCO</a:t>
            </a:r>
          </a:p>
        </p:txBody>
      </p:sp>
      <p:pic>
        <p:nvPicPr>
          <p:cNvPr id="31769" name="Picture 9" descr="simbolo WHO">
            <a:extLst>
              <a:ext uri="{FF2B5EF4-FFF2-40B4-BE49-F238E27FC236}">
                <a16:creationId xmlns:a16="http://schemas.microsoft.com/office/drawing/2014/main" id="{248D85AC-DFA3-49D5-B0FB-DF5833872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98" y="3274219"/>
            <a:ext cx="215503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10" descr="simbolo FAO">
            <a:extLst>
              <a:ext uri="{FF2B5EF4-FFF2-40B4-BE49-F238E27FC236}">
                <a16:creationId xmlns:a16="http://schemas.microsoft.com/office/drawing/2014/main" id="{73B1E955-066A-40B0-BA5A-2B9BAAE2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3274219"/>
            <a:ext cx="215503" cy="21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4" name="Rectangle 30">
            <a:extLst>
              <a:ext uri="{FF2B5EF4-FFF2-40B4-BE49-F238E27FC236}">
                <a16:creationId xmlns:a16="http://schemas.microsoft.com/office/drawing/2014/main" id="{39B8E6DD-D268-4CF2-90A9-C34A2229A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3205473"/>
            <a:ext cx="1782366" cy="1112612"/>
          </a:xfrm>
          <a:prstGeom prst="rect">
            <a:avLst/>
          </a:prstGeom>
          <a:solidFill>
            <a:srgbClr val="99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ea typeface="ＭＳ Ｐゴシック" pitchFamily="34" charset="-128"/>
              </a:rPr>
              <a:t>JECFA</a:t>
            </a:r>
          </a:p>
          <a:p>
            <a:pPr algn="ctr">
              <a:defRPr/>
            </a:pPr>
            <a:r>
              <a:rPr lang="pt-BR" sz="750" b="1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Comitê</a:t>
            </a:r>
            <a:r>
              <a:rPr lang="en-US" sz="750" b="1" dirty="0">
                <a:ea typeface="ＭＳ Ｐゴシック" pitchFamily="34" charset="-128"/>
              </a:rPr>
              <a:t> de </a:t>
            </a:r>
            <a:r>
              <a:rPr lang="en-US" sz="750" b="1" dirty="0" err="1">
                <a:ea typeface="ＭＳ Ｐゴシック" pitchFamily="34" charset="-128"/>
              </a:rPr>
              <a:t>Especialistas</a:t>
            </a:r>
            <a:r>
              <a:rPr lang="en-US" sz="750" b="1" dirty="0">
                <a:ea typeface="ＭＳ Ｐゴシック" pitchFamily="34" charset="-128"/>
              </a:rPr>
              <a:t> FAO/OMS </a:t>
            </a:r>
            <a:r>
              <a:rPr lang="en-US" sz="750" b="1" dirty="0" err="1">
                <a:ea typeface="ＭＳ Ｐゴシック" pitchFamily="34" charset="-128"/>
              </a:rPr>
              <a:t>sobre</a:t>
            </a:r>
            <a:r>
              <a:rPr lang="en-US" sz="750" b="1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Aditivos</a:t>
            </a:r>
            <a:r>
              <a:rPr lang="en-US" sz="750" b="1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em</a:t>
            </a:r>
            <a:r>
              <a:rPr lang="en-US" sz="750" b="1" dirty="0">
                <a:ea typeface="ＭＳ Ｐゴシック" pitchFamily="34" charset="-128"/>
              </a:rPr>
              <a:t> Alimentos, </a:t>
            </a:r>
            <a:r>
              <a:rPr lang="en-US" sz="750" b="1" dirty="0" err="1">
                <a:ea typeface="ＭＳ Ｐゴシック" pitchFamily="34" charset="-128"/>
              </a:rPr>
              <a:t>Resíduos</a:t>
            </a:r>
            <a:r>
              <a:rPr lang="en-US" sz="750" b="1" dirty="0">
                <a:ea typeface="ＭＳ Ｐゴシック" pitchFamily="34" charset="-128"/>
              </a:rPr>
              <a:t> de </a:t>
            </a:r>
            <a:r>
              <a:rPr lang="en-US" sz="750" b="1" dirty="0" err="1">
                <a:ea typeface="ＭＳ Ｐゴシック" pitchFamily="34" charset="-128"/>
              </a:rPr>
              <a:t>Medicamentos</a:t>
            </a:r>
            <a:r>
              <a:rPr lang="en-US" sz="750" b="1" dirty="0">
                <a:ea typeface="ＭＳ Ｐゴシック" pitchFamily="34" charset="-128"/>
              </a:rPr>
              <a:t> </a:t>
            </a:r>
            <a:r>
              <a:rPr lang="en-US" sz="750" b="1" dirty="0" err="1">
                <a:ea typeface="ＭＳ Ｐゴシック" pitchFamily="34" charset="-128"/>
              </a:rPr>
              <a:t>Veterinários</a:t>
            </a:r>
            <a:r>
              <a:rPr lang="en-US" sz="750" b="1" dirty="0">
                <a:ea typeface="ＭＳ Ｐゴシック" pitchFamily="34" charset="-128"/>
              </a:rPr>
              <a:t> e </a:t>
            </a:r>
            <a:r>
              <a:rPr lang="en-US" sz="750" b="1" dirty="0" err="1">
                <a:ea typeface="ＭＳ Ｐゴシック" pitchFamily="34" charset="-128"/>
              </a:rPr>
              <a:t>Contaminantes</a:t>
            </a:r>
            <a:r>
              <a:rPr lang="en-US" sz="750" b="1" dirty="0">
                <a:ea typeface="ＭＳ Ｐゴシック" pitchFamily="34" charset="-128"/>
              </a:rPr>
              <a:t> (JECFA)</a:t>
            </a:r>
            <a:endParaRPr lang="pt-BR" sz="750" b="1" dirty="0">
              <a:ea typeface="ＭＳ Ｐゴシック" pitchFamily="34" charset="-128"/>
            </a:endParaRPr>
          </a:p>
          <a:p>
            <a:pPr>
              <a:lnSpc>
                <a:spcPct val="120000"/>
              </a:lnSpc>
              <a:defRPr/>
            </a:pPr>
            <a:endParaRPr lang="pt-BR" sz="900" b="1" dirty="0">
              <a:ea typeface="ＭＳ Ｐゴシック" pitchFamily="34" charset="-128"/>
            </a:endParaRPr>
          </a:p>
        </p:txBody>
      </p:sp>
      <p:pic>
        <p:nvPicPr>
          <p:cNvPr id="31772" name="Picture 9" descr="simbolo WHO">
            <a:extLst>
              <a:ext uri="{FF2B5EF4-FFF2-40B4-BE49-F238E27FC236}">
                <a16:creationId xmlns:a16="http://schemas.microsoft.com/office/drawing/2014/main" id="{23885DE8-F713-4C45-98EB-0C25F1A6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21" y="3277629"/>
            <a:ext cx="215503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10" descr="simbolo FAO">
            <a:extLst>
              <a:ext uri="{FF2B5EF4-FFF2-40B4-BE49-F238E27FC236}">
                <a16:creationId xmlns:a16="http://schemas.microsoft.com/office/drawing/2014/main" id="{9F439816-DE1F-4227-B29D-B879532B9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94" y="3283749"/>
            <a:ext cx="215503" cy="21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E0620C1F-46B4-4515-AD5C-CE2B327B31FC}"/>
              </a:ext>
            </a:extLst>
          </p:cNvPr>
          <p:cNvSpPr txBox="1"/>
          <p:nvPr/>
        </p:nvSpPr>
        <p:spPr>
          <a:xfrm>
            <a:off x="5166122" y="573881"/>
            <a:ext cx="182133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en-US" sz="3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34" charset="-128"/>
              </a:rPr>
              <a:t>CIÊNCIA</a:t>
            </a:r>
            <a:endParaRPr lang="pt-BR" sz="30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746457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78010F2-6FCC-4D5F-AD5A-CD520BE71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722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R" sz="2000" dirty="0">
                <a:solidFill>
                  <a:srgbClr val="20502D"/>
                </a:solidFill>
                <a:latin typeface="Times New Roman" panose="02020603050405020304" pitchFamily="18" charset="0"/>
                <a:ea typeface="+mn-ea"/>
                <a:cs typeface="+mn-cs"/>
              </a:rPr>
              <a:t>Para o</a:t>
            </a:r>
            <a:r>
              <a:rPr lang="pt-PT" sz="2000" dirty="0">
                <a:solidFill>
                  <a:srgbClr val="20502D"/>
                </a:solidFill>
                <a:latin typeface="Times New Roman" panose="02020603050405020304" pitchFamily="18" charset="0"/>
                <a:ea typeface="+mn-ea"/>
                <a:cs typeface="+mn-cs"/>
              </a:rPr>
              <a:t>nde o mundo caminha em termos de segurança alimentar, consumidores, reguladores e setor privado?</a:t>
            </a:r>
            <a:endParaRPr lang="pt-BR" sz="2000" b="1" dirty="0">
              <a:solidFill>
                <a:srgbClr val="20502D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36A9A10-0F46-4C9F-B98D-4790754346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760214"/>
            <a:ext cx="6172200" cy="3394472"/>
          </a:xfrm>
        </p:spPr>
        <p:txBody>
          <a:bodyPr rtlCol="0">
            <a:normAutofit/>
          </a:bodyPr>
          <a:lstStyle/>
          <a:p>
            <a:pPr marL="68580" indent="-6858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altLang="en-US" sz="2700" b="1" dirty="0">
                <a:latin typeface="Times New Roman" panose="02020603050405020304" pitchFamily="18" charset="0"/>
              </a:rPr>
              <a:t> </a:t>
            </a:r>
            <a:r>
              <a:rPr lang="es-ES" altLang="en-US" sz="1900" dirty="0">
                <a:solidFill>
                  <a:srgbClr val="20502D"/>
                </a:solidFill>
                <a:latin typeface="Times New Roman" panose="02020603050405020304" pitchFamily="18" charset="0"/>
              </a:rPr>
              <a:t>Contexto Internacional </a:t>
            </a:r>
          </a:p>
          <a:p>
            <a:pPr>
              <a:lnSpc>
                <a:spcPct val="150000"/>
              </a:lnSpc>
              <a:buClr>
                <a:srgbClr val="20502D"/>
              </a:buClr>
              <a:buFont typeface="Wingdings" panose="05000000000000000000" pitchFamily="2" charset="2"/>
              <a:buChar char="Ø"/>
              <a:tabLst>
                <a:tab pos="540544" algn="l"/>
              </a:tabLst>
              <a:defRPr/>
            </a:pPr>
            <a:r>
              <a:rPr lang="es-ES" altLang="en-U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Como </a:t>
            </a:r>
            <a:r>
              <a:rPr lang="es-ES" altLang="en-US" sz="1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poderemos</a:t>
            </a:r>
            <a:r>
              <a:rPr lang="es-ES" altLang="en-U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alimentar </a:t>
            </a:r>
            <a:r>
              <a:rPr lang="es-ES" altLang="en-US" sz="1800" dirty="0">
                <a:solidFill>
                  <a:srgbClr val="20502D"/>
                </a:solidFill>
                <a:latin typeface="Times New Roman" panose="02020603050405020304" pitchFamily="18" charset="0"/>
              </a:rPr>
              <a:t>9 </a:t>
            </a:r>
            <a:r>
              <a:rPr lang="es-ES" altLang="en-US" sz="180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bilhões</a:t>
            </a:r>
            <a:r>
              <a:rPr lang="es-ES" altLang="en-US" sz="1800" dirty="0">
                <a:solidFill>
                  <a:srgbClr val="20502D"/>
                </a:solidFill>
                <a:latin typeface="Times New Roman" panose="02020603050405020304" pitchFamily="18" charset="0"/>
              </a:rPr>
              <a:t> de </a:t>
            </a:r>
            <a:r>
              <a:rPr lang="es-ES" altLang="en-US" sz="180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pessoas</a:t>
            </a:r>
            <a:r>
              <a:rPr lang="es-ES" altLang="en-US" sz="1800" dirty="0">
                <a:solidFill>
                  <a:srgbClr val="20502D"/>
                </a:solidFill>
                <a:latin typeface="Times New Roman" panose="02020603050405020304" pitchFamily="18" charset="0"/>
              </a:rPr>
              <a:t> </a:t>
            </a:r>
            <a:r>
              <a:rPr lang="es-ES" altLang="en-U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en 2050?</a:t>
            </a:r>
          </a:p>
          <a:p>
            <a:pPr>
              <a:lnSpc>
                <a:spcPct val="150000"/>
              </a:lnSpc>
              <a:buClr>
                <a:srgbClr val="20502D"/>
              </a:buClr>
              <a:buFont typeface="Wingdings" panose="05000000000000000000" pitchFamily="2" charset="2"/>
              <a:buChar char="Ø"/>
              <a:tabLst>
                <a:tab pos="540544" algn="l"/>
              </a:tabLst>
              <a:defRPr/>
            </a:pPr>
            <a:r>
              <a:rPr lang="es-E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Como podemos </a:t>
            </a:r>
            <a:r>
              <a:rPr lang="es-ES" sz="180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planejar</a:t>
            </a:r>
            <a:r>
              <a:rPr lang="es-ES" sz="1800" dirty="0">
                <a:solidFill>
                  <a:srgbClr val="20502D"/>
                </a:solidFill>
                <a:latin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estrategicamente</a:t>
            </a:r>
            <a:r>
              <a:rPr lang="es-ES" sz="1800" dirty="0">
                <a:solidFill>
                  <a:srgbClr val="20502D"/>
                </a:solidFill>
                <a:latin typeface="Times New Roman" panose="02020603050405020304" pitchFamily="18" charset="0"/>
              </a:rPr>
              <a:t> o </a:t>
            </a:r>
            <a:r>
              <a:rPr lang="es-ES" sz="180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atendimento</a:t>
            </a:r>
            <a:r>
              <a:rPr lang="es-ES" sz="1800" dirty="0">
                <a:solidFill>
                  <a:srgbClr val="20502D"/>
                </a:solidFill>
                <a:latin typeface="Times New Roman" panose="02020603050405020304" pitchFamily="18" charset="0"/>
              </a:rPr>
              <a:t> a esta demanda</a:t>
            </a:r>
            <a:r>
              <a:rPr lang="es-E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540544" algn="l"/>
              </a:tabLst>
              <a:defRPr/>
            </a:pPr>
            <a:endParaRPr lang="en-US" altLang="en-US" sz="225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288036" lvl="1" indent="-137160"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buNone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buClr>
                <a:srgbClr val="140CB4"/>
              </a:buClr>
              <a:buNone/>
              <a:tabLst>
                <a:tab pos="540544" algn="l"/>
              </a:tabLst>
              <a:defRPr/>
            </a:pPr>
            <a:endParaRPr lang="es-ES" altLang="en-US" sz="240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tabLst>
                <a:tab pos="540544" algn="l"/>
              </a:tabLst>
              <a:defRPr/>
            </a:pPr>
            <a:endParaRPr lang="pt-BR" altLang="en-US" sz="240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0" name="AutoShape 5" descr="2Q==">
            <a:extLst>
              <a:ext uri="{FF2B5EF4-FFF2-40B4-BE49-F238E27FC236}">
                <a16:creationId xmlns:a16="http://schemas.microsoft.com/office/drawing/2014/main" id="{7DAF0D51-0F86-4AB0-A359-CC9288150F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en-US" sz="1350">
              <a:cs typeface="Arial" panose="020B0604020202020204" pitchFamily="34" charset="0"/>
            </a:endParaRPr>
          </a:p>
        </p:txBody>
      </p:sp>
      <p:sp>
        <p:nvSpPr>
          <p:cNvPr id="55301" name="AutoShape 7" descr="2Q==">
            <a:extLst>
              <a:ext uri="{FF2B5EF4-FFF2-40B4-BE49-F238E27FC236}">
                <a16:creationId xmlns:a16="http://schemas.microsoft.com/office/drawing/2014/main" id="{DB8B1B1B-B44B-4030-AF2D-83BA4C8F44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en-US" sz="1350">
              <a:cs typeface="Arial" panose="020B0604020202020204" pitchFamily="34" charset="0"/>
            </a:endParaRPr>
          </a:p>
        </p:txBody>
      </p:sp>
      <p:pic>
        <p:nvPicPr>
          <p:cNvPr id="3080" name="Picture 8" descr="ANd9GcSA71Wtfr_PFj9bRjzQXoRlrsV_1P1DO125TIPw3Vlbsn0F1iiYYw">
            <a:hlinkClick r:id="rId2"/>
            <a:extLst>
              <a:ext uri="{FF2B5EF4-FFF2-40B4-BE49-F238E27FC236}">
                <a16:creationId xmlns:a16="http://schemas.microsoft.com/office/drawing/2014/main" id="{B731F237-7AA5-4B87-AE21-C82F8FBB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01" y="3066244"/>
            <a:ext cx="3012281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CD6B3003-3AAE-46DE-9CDB-9DBFD0CFB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939172"/>
              </p:ext>
            </p:extLst>
          </p:nvPr>
        </p:nvGraphicFramePr>
        <p:xfrm>
          <a:off x="1334458" y="2971050"/>
          <a:ext cx="3798168" cy="211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E06C89F-BFEF-4A60-8184-5E69AB677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171" y="3748880"/>
            <a:ext cx="97274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1100" b="1" dirty="0">
                <a:solidFill>
                  <a:srgbClr val="C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Segurança Alimentar</a:t>
            </a:r>
          </a:p>
        </p:txBody>
      </p:sp>
    </p:spTree>
    <p:extLst>
      <p:ext uri="{BB962C8B-B14F-4D97-AF65-F5344CB8AC3E}">
        <p14:creationId xmlns:p14="http://schemas.microsoft.com/office/powerpoint/2010/main" val="395738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BAE2271-7491-48F4-A374-2C1934F21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94060"/>
            <a:ext cx="61722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altLang="en-US" sz="3200" dirty="0">
                <a:solidFill>
                  <a:srgbClr val="20502D"/>
                </a:solidFill>
                <a:latin typeface="Times New Roman" panose="02020603050405020304" pitchFamily="18" charset="0"/>
              </a:rPr>
              <a:t>Contexto Internacional</a:t>
            </a:r>
            <a:endParaRPr lang="pt-BR" sz="3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50C187D-8D0A-4011-9229-8494032E77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791766"/>
            <a:ext cx="6172200" cy="3394472"/>
          </a:xfrm>
        </p:spPr>
        <p:txBody>
          <a:bodyPr rtlCol="0">
            <a:normAutofit lnSpcReduction="10000"/>
          </a:bodyPr>
          <a:lstStyle/>
          <a:p>
            <a:pPr marL="68580" indent="-6858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altLang="en-US" sz="2250" b="1" dirty="0">
                <a:solidFill>
                  <a:srgbClr val="140CB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Modificações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nas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práticas</a:t>
            </a:r>
            <a:r>
              <a:rPr lang="en-US" altLang="en-US" sz="2250" dirty="0">
                <a:solidFill>
                  <a:srgbClr val="20502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agrícolas</a:t>
            </a:r>
            <a:endParaRPr lang="en-US" altLang="en-US" sz="2250" dirty="0">
              <a:solidFill>
                <a:srgbClr val="20502D"/>
              </a:solidFill>
              <a:latin typeface="Times New Roman" panose="02020603050405020304" pitchFamily="18" charset="0"/>
            </a:endParaRPr>
          </a:p>
          <a:p>
            <a:pPr marL="68580" indent="-6858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Modificações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nas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técnicas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de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processamento</a:t>
            </a:r>
            <a:r>
              <a:rPr lang="en-US" altLang="en-US" sz="2250" dirty="0">
                <a:solidFill>
                  <a:srgbClr val="20502D"/>
                </a:solidFill>
                <a:latin typeface="Times New Roman" panose="02020603050405020304" pitchFamily="18" charset="0"/>
              </a:rPr>
              <a:t> de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alimentos</a:t>
            </a:r>
            <a:endParaRPr lang="en-US" altLang="en-US" sz="2250" dirty="0">
              <a:solidFill>
                <a:srgbClr val="20502D"/>
              </a:solidFill>
              <a:latin typeface="Times New Roman" panose="02020603050405020304" pitchFamily="18" charset="0"/>
            </a:endParaRPr>
          </a:p>
          <a:p>
            <a:pPr marL="68580" indent="-6858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Surgimento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de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novos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produtos</a:t>
            </a:r>
            <a:r>
              <a:rPr lang="en-US" altLang="en-US" sz="2250" dirty="0">
                <a:solidFill>
                  <a:srgbClr val="20502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industrializados</a:t>
            </a:r>
            <a:endParaRPr lang="en-US" altLang="en-US" sz="2250" dirty="0">
              <a:solidFill>
                <a:srgbClr val="20502D"/>
              </a:solidFill>
              <a:latin typeface="Times New Roman" panose="02020603050405020304" pitchFamily="18" charset="0"/>
            </a:endParaRPr>
          </a:p>
          <a:p>
            <a:pPr marL="68580" indent="-6858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Consumo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significativo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de </a:t>
            </a:r>
            <a:r>
              <a:rPr lang="en-US" altLang="en-US" sz="225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alimentos</a:t>
            </a:r>
            <a:r>
              <a:rPr lang="en-US" altLang="en-US" sz="22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>
                <a:solidFill>
                  <a:srgbClr val="20502D"/>
                </a:solidFill>
                <a:latin typeface="Times New Roman" panose="02020603050405020304" pitchFamily="18" charset="0"/>
              </a:rPr>
              <a:t>de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alta</a:t>
            </a:r>
            <a:r>
              <a:rPr lang="en-US" altLang="en-US" sz="2250" dirty="0">
                <a:solidFill>
                  <a:srgbClr val="20502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tecnologia</a:t>
            </a:r>
            <a:r>
              <a:rPr lang="en-US" altLang="en-US" sz="2250" dirty="0">
                <a:solidFill>
                  <a:srgbClr val="20502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dirty="0" err="1">
                <a:solidFill>
                  <a:srgbClr val="20502D"/>
                </a:solidFill>
                <a:latin typeface="Times New Roman" panose="02020603050405020304" pitchFamily="18" charset="0"/>
              </a:rPr>
              <a:t>funcional</a:t>
            </a:r>
            <a:endParaRPr lang="en-US" altLang="en-US" sz="2250" dirty="0">
              <a:solidFill>
                <a:srgbClr val="20502D"/>
              </a:solidFill>
              <a:latin typeface="Times New Roman" panose="02020603050405020304" pitchFamily="18" charset="0"/>
            </a:endParaRPr>
          </a:p>
          <a:p>
            <a:pPr marL="68580" indent="-6858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20502D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lnSpc>
                <a:spcPct val="150000"/>
              </a:lnSpc>
              <a:buNone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lnSpc>
                <a:spcPct val="150000"/>
              </a:lnSpc>
              <a:buClr>
                <a:srgbClr val="140CB4"/>
              </a:buClr>
              <a:buNone/>
              <a:tabLst>
                <a:tab pos="540544" algn="l"/>
              </a:tabLst>
              <a:defRPr/>
            </a:pPr>
            <a:endParaRPr lang="es-ES" altLang="en-US" sz="240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marL="288036" lvl="1" indent="-137160">
              <a:lnSpc>
                <a:spcPct val="150000"/>
              </a:lnSpc>
              <a:tabLst>
                <a:tab pos="540544" algn="l"/>
              </a:tabLst>
              <a:defRPr/>
            </a:pPr>
            <a:endParaRPr lang="pt-BR" altLang="en-US" sz="240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AutoShape 5" descr="2Q==">
            <a:extLst>
              <a:ext uri="{FF2B5EF4-FFF2-40B4-BE49-F238E27FC236}">
                <a16:creationId xmlns:a16="http://schemas.microsoft.com/office/drawing/2014/main" id="{97D4B009-8C0D-4A9F-84C5-87B7C62D8A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en-US" sz="1350">
              <a:cs typeface="Arial" panose="020B0604020202020204" pitchFamily="34" charset="0"/>
            </a:endParaRPr>
          </a:p>
        </p:txBody>
      </p:sp>
      <p:sp>
        <p:nvSpPr>
          <p:cNvPr id="43013" name="AutoShape 7" descr="2Q==">
            <a:extLst>
              <a:ext uri="{FF2B5EF4-FFF2-40B4-BE49-F238E27FC236}">
                <a16:creationId xmlns:a16="http://schemas.microsoft.com/office/drawing/2014/main" id="{E005D508-63B3-4F12-9553-E5AC7CB45A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en-US" sz="1350">
              <a:cs typeface="Arial" panose="020B0604020202020204" pitchFamily="34" charset="0"/>
            </a:endParaRP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1F273B96-A005-4382-89C9-3147C6883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" t="32721" r="33548" b="3108"/>
          <a:stretch/>
        </p:blipFill>
        <p:spPr>
          <a:xfrm>
            <a:off x="5954080" y="0"/>
            <a:ext cx="3047179" cy="1638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2126029B-CFB6-44AF-B9A1-6A5919E5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040" y="3444275"/>
            <a:ext cx="3310297" cy="1483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2">
            <a:extLst>
              <a:ext uri="{FF2B5EF4-FFF2-40B4-BE49-F238E27FC236}">
                <a16:creationId xmlns:a16="http://schemas.microsoft.com/office/drawing/2014/main" id="{6E437A75-BEDD-48C1-9ECC-6CFF21569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690" y="1873217"/>
            <a:ext cx="2992219" cy="1921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001D5F-4A33-4385-874D-2E736BB67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 b="12408"/>
          <a:stretch/>
        </p:blipFill>
        <p:spPr>
          <a:xfrm>
            <a:off x="7144619" y="3418028"/>
            <a:ext cx="1856640" cy="1139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9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234181C-78DB-4A32-8F75-F5F792C4A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837" y="521836"/>
            <a:ext cx="6172200" cy="8036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altLang="en-US" sz="2800" dirty="0">
                <a:solidFill>
                  <a:srgbClr val="20502D"/>
                </a:solidFill>
                <a:latin typeface="Times New Roman" panose="02020603050405020304" pitchFamily="18" charset="0"/>
              </a:rPr>
              <a:t>Contexto Internacional</a:t>
            </a:r>
            <a:endParaRPr lang="pt-BR" altLang="en-US" dirty="0">
              <a:solidFill>
                <a:srgbClr val="20502D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01323EF-A001-466E-B7C6-3EB99280E4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397737" y="1546040"/>
            <a:ext cx="6318647" cy="3394472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O aumento da </a:t>
            </a: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demanda de alimentos </a:t>
            </a: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exerce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uma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maior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pressão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sobre os recursos limitados</a:t>
            </a:r>
            <a:endParaRPr lang="en-US" sz="2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Cadeia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alimentar </a:t>
            </a: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complexa</a:t>
            </a:r>
            <a:endParaRPr lang="pt-BR" sz="2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Aumento do </a:t>
            </a:r>
            <a:r>
              <a:rPr lang="es-ES" sz="21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comércio</a:t>
            </a: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internacional 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de alimentos / ingredientes</a:t>
            </a:r>
            <a:endParaRPr lang="pt-BR" altLang="en-US" sz="2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Aumento do </a:t>
            </a:r>
            <a:r>
              <a:rPr lang="es-ES" sz="21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trânsito</a:t>
            </a: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de </a:t>
            </a: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pessoas</a:t>
            </a:r>
            <a:endParaRPr lang="es-ES" sz="2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Modificações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nos </a:t>
            </a:r>
            <a:r>
              <a:rPr lang="es-ES" sz="2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hábitos </a:t>
            </a:r>
            <a:r>
              <a:rPr lang="es-ES" sz="2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alimentares da </a:t>
            </a:r>
            <a:r>
              <a:rPr lang="es-ES" sz="2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população</a:t>
            </a:r>
            <a:endParaRPr lang="pt-BR" altLang="en-US" sz="2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tabLst>
                <a:tab pos="540544" algn="l"/>
              </a:tabLst>
              <a:defRPr/>
            </a:pPr>
            <a:endParaRPr lang="pt-BR" altLang="en-US" sz="2325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  <a:p>
            <a:pPr lvl="1">
              <a:buClr>
                <a:srgbClr val="CC0000"/>
              </a:buClr>
              <a:buNone/>
              <a:tabLst>
                <a:tab pos="540544" algn="l"/>
              </a:tabLst>
              <a:defRPr/>
            </a:pPr>
            <a:endParaRPr lang="es-ES" altLang="en-US" sz="2250" b="1" dirty="0">
              <a:solidFill>
                <a:srgbClr val="140CB4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AutoShape 5" descr="9k=">
            <a:extLst>
              <a:ext uri="{FF2B5EF4-FFF2-40B4-BE49-F238E27FC236}">
                <a16:creationId xmlns:a16="http://schemas.microsoft.com/office/drawing/2014/main" id="{B7E555FD-6CBC-4899-8849-93E64E779C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en-US" sz="1350"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5E7485-8743-40EA-93DA-4ED70AF92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73" y="3918347"/>
            <a:ext cx="940594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Resultado de imagem para food demand">
            <a:extLst>
              <a:ext uri="{FF2B5EF4-FFF2-40B4-BE49-F238E27FC236}">
                <a16:creationId xmlns:a16="http://schemas.microsoft.com/office/drawing/2014/main" id="{DCF40B28-ECD6-47FE-A0BD-26918CB9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53" y="1553513"/>
            <a:ext cx="2040731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m 8" descr="Resultado de imagem para Increased international trade of food/ingredients">
            <a:extLst>
              <a:ext uri="{FF2B5EF4-FFF2-40B4-BE49-F238E27FC236}">
                <a16:creationId xmlns:a16="http://schemas.microsoft.com/office/drawing/2014/main" id="{AE15BCDB-A167-453B-B231-D3CCF3D1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82" y="2237174"/>
            <a:ext cx="2143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4DD526-3178-48D4-A732-C3FDDCA28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15" y="1964827"/>
            <a:ext cx="1950244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E0E51C-755C-4796-9A66-F0EC46F2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241" y="2830115"/>
            <a:ext cx="2284348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25 -0.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nfermedades transmitidas por alimentos">
            <a:extLst>
              <a:ext uri="{FF2B5EF4-FFF2-40B4-BE49-F238E27FC236}">
                <a16:creationId xmlns:a16="http://schemas.microsoft.com/office/drawing/2014/main" id="{465060AA-657F-4234-8031-3D284195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FE9B743-3E3B-491C-8A64-EF3C24566117}"/>
              </a:ext>
            </a:extLst>
          </p:cNvPr>
          <p:cNvSpPr txBox="1"/>
          <p:nvPr/>
        </p:nvSpPr>
        <p:spPr>
          <a:xfrm>
            <a:off x="254984" y="1719615"/>
            <a:ext cx="877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S" sz="2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quantidade</a:t>
            </a:r>
            <a:r>
              <a:rPr lang="es-ES" sz="2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casos e surtos de </a:t>
            </a:r>
            <a:r>
              <a:rPr lang="es-ES" sz="2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enfermidades</a:t>
            </a:r>
            <a:r>
              <a:rPr lang="es-ES" sz="2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transmitidas pelos alimentos é significativa</a:t>
            </a:r>
            <a:endParaRPr lang="en-US" sz="2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A8869F-93A1-440F-9359-6CF504D357E8}"/>
              </a:ext>
            </a:extLst>
          </p:cNvPr>
          <p:cNvSpPr txBox="1"/>
          <p:nvPr/>
        </p:nvSpPr>
        <p:spPr>
          <a:xfrm>
            <a:off x="676574" y="2350792"/>
            <a:ext cx="79287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Cada ano as </a:t>
            </a:r>
            <a:r>
              <a:rPr lang="es-E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enfermidades</a:t>
            </a:r>
            <a:r>
              <a:rPr lang="es-E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transmitidas pelos alimentos </a:t>
            </a:r>
            <a:r>
              <a:rPr lang="es-E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causam</a:t>
            </a:r>
            <a:r>
              <a:rPr lang="es-E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AEC378-B328-4B82-B9F5-D4188C13BEA0}"/>
              </a:ext>
            </a:extLst>
          </p:cNvPr>
          <p:cNvSpPr txBox="1"/>
          <p:nvPr/>
        </p:nvSpPr>
        <p:spPr>
          <a:xfrm>
            <a:off x="1596787" y="2697315"/>
            <a:ext cx="54072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Quase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de cada 10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pessoas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adoecerá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C7D3ED-0447-4C31-B7C9-CF1AC8C3B44C}"/>
              </a:ext>
            </a:extLst>
          </p:cNvPr>
          <p:cNvSpPr txBox="1"/>
          <p:nvPr/>
        </p:nvSpPr>
        <p:spPr>
          <a:xfrm>
            <a:off x="1675002" y="3040800"/>
            <a:ext cx="65280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s-ES" sz="25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5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milhões</a:t>
            </a:r>
            <a:r>
              <a:rPr lang="es-ES" sz="25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anos de vida </a:t>
            </a:r>
            <a:r>
              <a:rPr lang="es-E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saudáveis</a:t>
            </a:r>
            <a:r>
              <a:rPr lang="es-E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perdidos</a:t>
            </a:r>
            <a:endParaRPr lang="en-US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98F210-1082-4236-B69B-621E74F00707}"/>
              </a:ext>
            </a:extLst>
          </p:cNvPr>
          <p:cNvSpPr txBox="1"/>
          <p:nvPr/>
        </p:nvSpPr>
        <p:spPr>
          <a:xfrm>
            <a:off x="1678594" y="3169034"/>
            <a:ext cx="52533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enfermidades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transmitidas pelos alimentos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podem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mortais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especialmente em </a:t>
            </a:r>
            <a:r>
              <a:rPr lang="es-ES" sz="26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crianças</a:t>
            </a:r>
            <a:r>
              <a:rPr lang="es-ES" sz="2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&lt;5</a:t>
            </a:r>
            <a:endParaRPr lang="en-US" sz="2600" b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D0087EE-E9EB-4895-825B-052E57FBD76C}"/>
              </a:ext>
            </a:extLst>
          </p:cNvPr>
          <p:cNvSpPr txBox="1"/>
          <p:nvPr/>
        </p:nvSpPr>
        <p:spPr>
          <a:xfrm>
            <a:off x="3098042" y="3384284"/>
            <a:ext cx="2247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420000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mortes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B87727-52F9-4FE6-98B0-A5994E7B0CE4}"/>
              </a:ext>
            </a:extLst>
          </p:cNvPr>
          <p:cNvSpPr txBox="1"/>
          <p:nvPr/>
        </p:nvSpPr>
        <p:spPr>
          <a:xfrm>
            <a:off x="2411462" y="2697315"/>
            <a:ext cx="39159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crianças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representam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1/3 das </a:t>
            </a:r>
            <a:r>
              <a:rPr lang="es-ES" sz="2600" b="1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mortes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s-E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enfermidades</a:t>
            </a:r>
            <a:r>
              <a:rPr lang="es-E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transmitidas pelos alimentos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AC5A46-CA9C-41D8-930A-35093F43B838}"/>
              </a:ext>
            </a:extLst>
          </p:cNvPr>
          <p:cNvSpPr txBox="1"/>
          <p:nvPr/>
        </p:nvSpPr>
        <p:spPr>
          <a:xfrm>
            <a:off x="605685" y="134372"/>
            <a:ext cx="807700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5C1A5E6-B1D8-4A00-BDC4-EB3D7905ABB9}"/>
              </a:ext>
            </a:extLst>
          </p:cNvPr>
          <p:cNvSpPr txBox="1"/>
          <p:nvPr/>
        </p:nvSpPr>
        <p:spPr>
          <a:xfrm>
            <a:off x="1828799" y="334177"/>
            <a:ext cx="5598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inócuo o que comemos?</a:t>
            </a:r>
          </a:p>
        </p:txBody>
      </p:sp>
    </p:spTree>
    <p:extLst>
      <p:ext uri="{BB962C8B-B14F-4D97-AF65-F5344CB8AC3E}">
        <p14:creationId xmlns:p14="http://schemas.microsoft.com/office/powerpoint/2010/main" val="22659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8DA0-8238-4DE1-AF65-90CA1E0E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80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s-CR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Importância</a:t>
            </a:r>
            <a:r>
              <a:rPr lang="es-CR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Sistema Multilateral de </a:t>
            </a:r>
            <a:r>
              <a:rPr lang="es-CR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Comércio</a:t>
            </a:r>
            <a:r>
              <a:rPr lang="es-CR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Imagem 2" descr="Resultado de imagem para WTO">
            <a:extLst>
              <a:ext uri="{FF2B5EF4-FFF2-40B4-BE49-F238E27FC236}">
                <a16:creationId xmlns:a16="http://schemas.microsoft.com/office/drawing/2014/main" id="{382F943D-00DA-4E9F-B9F6-D512D27D3E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3" y="873457"/>
            <a:ext cx="5568287" cy="39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B16BE85-974A-4616-BAF3-53DD04D41195}"/>
              </a:ext>
            </a:extLst>
          </p:cNvPr>
          <p:cNvSpPr/>
          <p:nvPr/>
        </p:nvSpPr>
        <p:spPr>
          <a:xfrm>
            <a:off x="-525439" y="2040678"/>
            <a:ext cx="4101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s-CR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Finalização</a:t>
            </a:r>
            <a:r>
              <a:rPr lang="es-CR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s-C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Rodada </a:t>
            </a:r>
            <a:r>
              <a:rPr lang="es-CR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Uruguai</a:t>
            </a:r>
            <a:r>
              <a:rPr lang="es-C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R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CR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Negociações</a:t>
            </a:r>
            <a:r>
              <a:rPr lang="es-CR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R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Comerciais</a:t>
            </a:r>
            <a:r>
              <a:rPr lang="es-CR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Multilaterales (</a:t>
            </a:r>
            <a:r>
              <a:rPr lang="es-CR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Declaração</a:t>
            </a:r>
            <a:r>
              <a:rPr lang="es-CR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Marrakech de 15 de Abril de 1994)</a:t>
            </a:r>
            <a:endParaRPr lang="es-CR" dirty="0">
              <a:solidFill>
                <a:srgbClr val="2050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97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760BC007-25E8-43EE-A66E-E75D28E59B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83481" y="1171664"/>
            <a:ext cx="6210300" cy="2153841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20000"/>
              </a:lnSpc>
              <a:defRPr/>
            </a:pPr>
            <a:endParaRPr lang="en-US" sz="900" b="1" dirty="0">
              <a:solidFill>
                <a:srgbClr val="140CB4"/>
              </a:solidFill>
              <a:latin typeface="Times New Roman" pitchFamily="18" charset="0"/>
            </a:endParaRPr>
          </a:p>
          <a:p>
            <a:pPr algn="l" eaLnBrk="1" fontAlgn="auto" hangingPunct="1">
              <a:lnSpc>
                <a:spcPct val="120000"/>
              </a:lnSpc>
              <a:defRPr/>
            </a:pPr>
            <a:endParaRPr lang="en-US" sz="900" b="1" dirty="0">
              <a:solidFill>
                <a:srgbClr val="140CB4"/>
              </a:solidFill>
              <a:latin typeface="Times New Roman" pitchFamily="18" charset="0"/>
            </a:endParaRPr>
          </a:p>
          <a:p>
            <a:pPr algn="l" eaLnBrk="1" fontAlgn="auto" hangingPunct="1">
              <a:lnSpc>
                <a:spcPct val="120000"/>
              </a:lnSpc>
              <a:defRPr/>
            </a:pPr>
            <a:endParaRPr lang="en-US" sz="900" b="1" dirty="0">
              <a:solidFill>
                <a:srgbClr val="140CB4"/>
              </a:solidFill>
              <a:latin typeface="Times New Roman" pitchFamily="18" charset="0"/>
            </a:endParaRPr>
          </a:p>
        </p:txBody>
      </p:sp>
      <p:pic>
        <p:nvPicPr>
          <p:cNvPr id="40964" name="Picture 5" descr="banner_en">
            <a:extLst>
              <a:ext uri="{FF2B5EF4-FFF2-40B4-BE49-F238E27FC236}">
                <a16:creationId xmlns:a16="http://schemas.microsoft.com/office/drawing/2014/main" id="{B34B023F-1AC4-42F6-AE2B-7116C81D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105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AutoShape 6" descr="data:image/jpeg;base64,/9j/4AAQSkZJRgABAQAAAQABAAD/2wCEAAkGBxQSEhUUERQWFhUWGRgWGBcXGBgcHxwgGxUcIhkeHx0dHCggHBslGyIeITEiJykuLi4uGR8zODcsNygtLisBCgoKDg0OGxAQGywkICY0LTQsLC0tLCwsNCw0LCwsNCwsLCwsLCwsLCwsLCwsLCwsLCwsLCwsLCwsLCwsLCwsLP/AABEIAJcBTwMBEQACEQEDEQH/xAAcAAEAAgMBAQEAAAAAAAAAAAAABgcEBQgDAQL/xABLEAACAQMBAwgHBAUKBQQDAAABAgMABBESBSExBgcTIkFRYXEUIzJygYKRc5KhsRc1QlKTJDM0U1RiorLR0xVDg8HhFmOzwpSj0v/EABkBAQADAQEAAAAAAAAAAAAAAAADBAUCAf/EADMRAAIBAgQDBgYCAwADAAAAAAABAgMRBBIhUTFB8BMUYXGBkSIyM6Gx4cHRQlLxYrLS/9oADAMBAAIRAxEAPwC8aAUAoBQCgFAKAUAoBQCgFAKAUAoBQCgFAKAUAoBQCgFAKAUAoBQCgFAKAUAoBQCgFAKAUAoBQCgFAKAUAoBQCgFAKAUAoBQCgFAKAUAoBQCgFAKAUAoBQCgFAKAUAoBQCgFAKAUAoBQCgFAKAUAoBQCgFAKAUAoBQCgFAKAgfKLnPhtLiSDoXkMeAWUqBkgEjf3Zx55q1TwspxzXK1TFRhLKzW/pkg/s0v3krvuUtzjvsNjdckucFNoT9DHBIuFLszFcADA7O0kgVHVwzpxu2SUsQqjskTSqxYKzvOeCFJHVbd3VWZQ4dcMAcBhu4HjV1YKTV7lN4yKdrHj+mWP+yv8AxF/0r3uMtzzvsdiVcieWH/EekKwNGsekamYHJOdwwOwbz5ioK1HsrXZPSrdpqkSioCY122tu29omu5lWMHgDvJ91Rvb4Cu4U5Tdoo4nOMFeTIVc88FoDhIp3H72EUHyy+fqBVlYKfNorvGU0ZOz+dmxkOJBLD4ugI/wFj+FcywdRcLM9ji6bJns7aMVwmuCRJF70YEeRxwPhVeUXF2aLMZKSujKrk9FAKAg3KXnMgs7h4DFJIyY1MpXGSAcbz2AirVPCynHNcrVMVGEsrNX+mSD+zTfVP9a77jLdHHfYbE05KcoFv7cTojICzLhsZ6p8KrVabpyyss06inHMjc1GdigFAKAUAoBQGm2jyqs4CRLcxKRxXWC33VyfwqSNKcuCI5VYR4s00nOfs0cJmPlFL/3UVJ3SrsR95pbn2LnO2aeM7L5xS/8AZTTutXY97zS3N3s3lNaXBAhuYnY/shwG+6d/4VHKlOPFEkakJcGbaozsUAoBQCgFAKAUAoBQCgFAYG3tpra28s78I0LY7z+yPMnA+NdQi5yUUczkoxbZzBcztI7O5yzsXY95Y5J+tbiVlZGHJ3dzzr08Lv5l9i9FaNcMOtcNu9xCQv1bUfEYrLxlS88uxqYSGWF9zec4+2/RLCVlOJJPVR+84OSPELqb4VHh6eeokS155INnOlbBjA0B0dze7E9EsYo2GHYdLJ7z78HxUYX5axsRUzzbNmhDJBI+8ueVSbPg14DSvlYkPae0nt0rxPmB20o0XUlbke1qqpxuc97U2lLcytLO5d24k/gAOAA7AN1a8IKCsjInNzd2YldHBsZtg3SR9I1tOqcdRicDHeTjcPGuFVg3a6JHSmlex+Ni7YmtJRLbuUYce5h3MODL4f8Aek4RmrSPKdSUHdHRPI/lCl/bLMg0t7MicdLDiPLgR4EVj1abpyys2KVRVI5kbuoyQw9sbQW3gkmf2Y0Zz44G4eZO7411GLlJJHMpZU2zl+8umlkeSQ5eRmdj4scn8a3IpJWRiSlmbbPGvTkvrmb/AFav2kn51k4v6pr4X6aJxVYsCgFAKAUBX3K3nSgtyY7UCeUbi2fVqfMe2fBd3iKt0sJKWstEVauKjHRasgE+0b3acbtJdAdfo0t11KGYozKuFGnrBWClyclSN1W1GnSdkvXr+CtmnVTd/Q1d5suFLi2AyIJRAxLSIWKvpLkhQDHjJXBH7BOTXcZycZbq5HKnFTjszd7Pso3a4V4YgTcSwOAi+rVLWYrpzvQh01FhgnRvJ35ilJq1nyv90TRjF3uuf8H232ZCRAJI4wkZtnL6SC6nZzXFxrYDU66tPeQDgcaOck3Z66/+1kFCLSutNPxdmHPsOCYx9Av9Jm6OMq+AqqkYkfonBkaMv0xHDAQZOdx6VSUb35LrXhscunF2y8z3tdtX+z5JFt5nkhhWJ3WZdyiQLpRlLEo4ZgpVGzkN3HHjp06iWZWb2PFUqU3o7pFh8kecy3uyI5vUTHcATlGP91uw+BxxwCaqVcLKGq1RbpYmM9HoydVVLIoBQCgFAKAUAoBQCgKt579taY4rRTvc9LJ7qnCA+BbJ+QVewVPVzKWMqWSiU/WiZpl7KsGuJo4U9qR1QeGTvPkBv+FczkoxcmdQjmkkjqCxtFhjSKMYSNVRR4KMD8Kw223dm4lZWRS/PRtrpbtbdT1YF63vuAT54XT9WrSwdO0M25nYyd5ZdivKuFIkfN9sX0u+ijIyinpZPdQg4PgW0r81Q4ieSm2T4eGeaOj6xjYOdecnbfpd9KQcxxHoo+7CnrH4tk57sd1bGGp5Ka8TIxNTNPyIvU5XLc5n+SK6BezqCxJEAI9kA4L+8TuHcBnt3Z+LrO+Repo4SirZ2WtVAvHPvOrslLbaDCIBVkRZtI3AFiwbA7ASpPxrXws3KnqZOLgoz05kg5irsia5izuZEkx4qxH4hvwFQ45aJk2BfFFxVnGgVjz3ba0Qx2qnfKekf3UPVB833/JV3BQvJy2KWMqWjl3KbrSM0UBfXM3+rV+0k/OsnF/VNfC/TROKrFgUAoDznmVFLuwVVBZmJwAAN5JPAYr1K+iPG7aspblty4lvtcdt0iWSFRLIqkswY41MN2lDvwpIz2nfgaVGgqdnL5uRn1a7qaR4H4tdmeiIzQSqFkRF6bPU1BtULPnhbzrlGVtysRnK4NeOed6r065o6UFDh1+maWC8W3vJEgiMyOY3SKJ8lXVklUKyBtXRvqjyM5GrB35qVxcoJydvH7fchUsk2o63N5DyE2leIgmjhgVc4LgB8M7Np6oZtILthSR2dwqLvFKD0bf4Jewq1FrZG9/RbcvnpNpSEsojbqO2VHBSTKMqN+47t9R97iuEOvY77rL/AHPKfmouAoCbQLBVZFVkcAK4w6j1jaVI3EAb69WMj/r17DusrfMamXk1tOx6NhBFOsIZVaIZZVZiWAwA5zqffpbGtvCu+1pVL6tXOOzq07aXsa7Z+0oJl6AxspMjSPGzfzpSOSRkJ0jDPMI4wM+yq4wclupQlH4r+v2/GpzGcZfD1v8Ao8Lmxa4jD3LKrkI2oJgRRtnoY1jjALySk5VP2UUHcDkdKSi7R/6+b9PyeOGdXl/wkXI/lzJYzNZ3z9JCjtEs286CrY48Wj/Fc924Q1cOqkc8OOxJSruEsk/cuFGBAIOQd4I7azy+faAUAoBQCgFAKA+McbzwoDmblftn0y8mnz1WbCeCLuTyyBnzJrbowyQUTFrTzzbNPUhEWXzJbF1zyXTDqxDQnvuOsR4hN3/UqljaloqO5ewVO7cmW3tfaC28Ekz+zGjOfHA4DxJ3fGs+MXKSSL8pZVdnL97dNLI8shy8jM7HxY5PwrcilFWRiSk5O7PGvTkurmU2L0ds9yw607aV9xCR+L6vuiszGVLyy7Gng4Whm3JTy5216HZTSg4fGiP323Kfh7XkpqCjDPNInrTyQbObBW0YplbLsGuJo4Y/akZUHhk8fIDefKuZyUYuTOoRzSSR1BYWiwxJFGMJGqoo8FGBWHJuTuzcSsrIyK8PTn/navhLtKQDhEqRZ8hqP0LEfCtbCRtTXiZWLlepbYk3MVYnNzORu6kSnx3s34aPrUGOlwiTYKOjZbVUC+c1cuNtemXs0wOUzoj9xdy4897fNW1Qp5IJGNiKmebZoqlIRQF9czf6tX7ST86ycX9U18L9NE4qsWBQCgKe5zuU5upjZQPpgjPr5cMV1A/taQSI0OATj2vIZ0MNSyLPLjyKGIqObyR4czTWdq0E0UiFIwIkjuIw8SHRpw0yMx0zIxHSKw1dbqkY3GSUlKLT304+3hscKLi01trw9/5PfYWw59qviIC3s0LhmTUAQz6mRATnBIDaM6VJJ3ZxXk6kaK11kewhKq9NEWXs2xtNnAQ2sJecgEqgDSMOxpHOAiZzgsQvEDfuqlKU6msnp9i3GMKekVqfraV5OuOmlETPnRBbKskrY49eUadPDLFFVc727aRjHkr+L4fb+z2TlzdvIjU9lczwT3TXE8MMcUjQrHcS6pSEOHYgqujO8BVGrjkrgtMpRi1Gyb56ENpSTley8zzuLl9myNFdXkzA9eOQzNrKZPASaomdTuKELkbwWzoX1JVVeMV15a9eob7N2k+vwSPZfKIyY9HuYLwEauj1LFPjG86c6WbwKxgdpqGVK3zJr7rr3JI1L8Gn+evY/G2eT9ltVW1KUnXcW06JUPYHU+0vdnII3qe2vYVJ0npw+wnThVXj9ytNowXGy5RDdDKa3kjuVDM29FVjGGcJ0ulVUawTGSSOOTdi41VePt1y/JUblSeWXDcxuUlzHJ0VpaxrI6gKBGS6oSdTrGf+Y5IGuU8QoxjrE+001ecnbrn/AAjmrJS+COpLua/lJJBJ/wAOuz2AwNqDDeuoIGBIZSp1KQcdncKr4mkpLtI+pPhqrT7OXoWrVEuigFAKAUAoBQEP51NtejWDhTh5/Ur5MOufuZ395FWMLTz1F4EGJnkgzn2tcxwaA6S5B7F9DsYYiMORrk9595Hw3L8tYteeebZtUYZIJES57ttaIY7VTvlPSP7qHqg+b7/kNWMFTvJy2K+MqWjl3KarSM0yNnWTTyxxR+1IyovmxxnyHGvJSUU2zqEc0kjqHZlksEMcMfsxqqL5KMfWsKUnJts3Iqysio+e7bWuaK1U7oh0j+8w6oPiEyf+pWhgqdk5mfjamqiisqvFEsrmT2L0lxJdMOrCNCe+43keSbvnFUsbUtFR3L2ChduRdFZpomNtG5McTuqM7KpIRRksQNwHiTur2Ku7HknZXOd7rkvtGR3ke1nLuzOx0HeWOT+NbCrUkrJoyJUajd7F58hti+h2UMRGH065Pfbew+Hs+SisutPPNs06MMkEjD5zNtei2EhU4kl9Snm4Oo/BNR8wK6w1PPURziJ5IM53rYMc9J4WRirghhxB7N1eJpq6PWmnZnnXp4X1zN/q1ftJPzrJxf1TXwv00TiqxYFARnnD5QehWTupxK/q4vBmB63yrlvMAdtTYen2k7ciGvUyQuVTyZZ4ATB61gFe4tW1rMzrIcaAF1FRG2TvZSNYZd4FX6tpcdNny69inSTirrXdHts3YXp92LOFWitrdi8uSSUJ3Mq6nfSxOVwHKkqWxuxXkqnZxzvVvrw60PVDtJZFwRa15OsCra2uiIIgLucaYI94DYO5pGIOkHiQzHOMNQSzPNLX+S43b4Y6fwQDac+0ZH6PZ6NDGNcwYnEsoUaTJMWJyGYELqxqGMZC9W3FUkrz1/C8v5K0u1btDT8+pD15b3RDB2STpCDKXQZkUHIRiMHouzQMDBI7Tmx3eHIrd4nzN9acrrm7juYYkRNcUksxeSZwVEZEgRWJEeS2QBgDCjsyYpUYwak/TgTRrSqJpLzJzd2qTSNZyzxhFjQzQSB20MRlJYZZPaGsqNJyN2MbyDVTcVnS8n/DSLLSbyN+n9Mi1pyCm9MWa1ZYjFIRKgLDo3VARp6xJilBDd6pJjBxip3iFkyy1263X5IFh3nzRfn14lidGl2NQzBcwkrkY1xtuJU9kkTDBwdzDB3EAindw04p9e5bspeDPK5to9oQy2t2gWVMawP2Sc6JYyf2TgkHwZTwYV6m6clKPXgzxpVIuMiobKwms7xrF36Is2DIkKuZVbAAOs4EGnLMDkDDag2MDRlKM4Z1r68P2UIxcJ5H+OtDy27ZvIent1kJTMjXLyAdIUA/mRhAyRqNxReA7ABlTkl8Mvb+/PxFWDvmivX+vIunkXt0XtpHNu1kaZAOx13N5A+0PBhWdWp5JuJoUp54Jm8qIkFAKAUAoBQFD88G2unveiU5S3Gj52wZD/lXzU1q4Snlhfcy8XUzTtsQWrRUJPzcbF9Lv4lIykfrn8kIwPi+keRNQYmeSmyxhoZp+R0WTWOa5zVy3216ZezTA5TOiP3F3Ljz3t8xraoU8kEjGr1M82zRVKQljcyuxekuXuWHVgXSvvuCPwTP3hVPGVLRy7l3B07yzFzXdysSPI5wiKXY9wUZJ+lZqTbsjRbsrnL+2dotczyzv7UjlsdwJ3D4DA+FbkI5YqKMSpPPJswya6ODpHkDsT0OxijIw5HSSe8+8g+Qwvy1i1555tm1RhkgkSGoiUUAoBQFG8822umvFgU9S3XB99wC30XSPPVWpg6doZtzMxk7yy7Ec5EbF9MvYYSMpnXJ7i72z57l+YVNXnkg2Q4eGeaR85c/rC7+2f8AOlD6aGI+ozR1KQl9czf6tX7ST86ycX9U18L9NE4qsWBQFOc6ty9ztGK1iRZOhUMYy4UMzYZlJ1L+wF4HO84rRwqUKbm+ZQxLcqiiuR4bc2gVs9TxOpQhU6V0m0HsCSaH1Y45LI64GCQMFTjedk/bT+v5R7Uk1G/XXsTTkVYLs3ZnSyKTI69NIB7TMwHRxj+9vVQP3ie+q9aXa1LLgTUo9nTuzKsdtRWsDNItw0rHXIfRbldcjYAUFowAM6Y0BO4BRXLpucrK1vNcOtT1VFFa39mfrZm14oI3knE/SNmWZ/RboAYHAExbo0XqjwGTvJJSg5Oyt4ar+xGairu/joygtrSl55WZOjLSOTHjGjLHq47McPhWtBWikZVR3kzFViOBI7N3jxro4TsSDZEUt/OGmjluAiBWK9JwUEJrdI3Yd2QuTjzNQzapx0duvQsU71JXlqXDHtWOCeJgLoq6dBIXt7ksSuWiOTGNRA6RTgEnUpPCs5wck+HujQU0nz9meu1trorrcxJca0wsgNrcgPFnrAkxYym91J7mG7Wa8jB2ytr3XH3Epq+ZJ+zPm19tR+ruYUuC8W8/yW5AeJsdIpJixww4/vIu/BNI03rF291x9xKovmSfs/6NPzvbHEtsl5FgyW5VtQAOUYj6gNhu7GrvqTCTtLI+ZxioXjnXIiF/tFJYBLcXc6xSrpEChQ7BTvwSztICwOXbSpK43aQosRg1K0Yq65kDmnG8no+RsuZHauJp7bfpcdKgJ4FThvMlSv3K5xsNFI9wc9XEuGs40BQCgFAKA13KLaq2ltLO3CNSQO88FHxYgfGu6cHOSijmclGLbOYZ5mdmdzlmJZj3knJPxNbiVlZGG3d3Z+KHhd3MtsXorVrhh1p26vuJkD6tqPiNNZmMqXnl2NTCU8sL7m55zdtei2EhU4eX1KebA6j8E1HPfiosNTz1F4EmInkps54rYMcGgOjebvYvoljEjDDuOlk959+D4hcL8tY2IqZ6jZs0IZIJGl55dtdDZiBT17htPyLgv9TpXyY1Lg6ead9iPFzywtuUZWoZRJubnYvpd/EpGUjPSv5IRgfFtI8iagxFTJTZPhoZ5o6MrHNgUAoBQGFtraK20Es7+zGjPjvwNw8ycD411CLlJRRzOWWLZy/d3LSu8jnLuzOx7yxyfxrcSSVkYcpZndlwcyOxdEMl0w3yno0P9xD1iPN93yCs7G1LyUdjRwdO0c25W3Ln9YXf2z/nV2h9OJTxH1GaOpSEvrmb/Vq/aSfnWTi/qmvhfponFViwKAoO6eCe/vJLtJHDXHQxlQ5GdTADqOG1lFGnAYccg7q1VmjTiobGbZSqSclzPs8Md1cWMCSNcRvLjpZMlimpda9aFDjAP7T/AAxv8TcIyk1Z7dP+j2SUpRitS5NrjXPbRdmpp2HeIlGn6SvG3y1nR0i36dely7LVpddXPu1OvcW0R4Ze4I7xEFVQfJ5EYeKCkdIt+h7LWSQ5Ub7cpjIleGEjvWSZFf8AwFqU/mv5ip8tiuOdnkedcl5Cm7SHlwe7qscYwD7J47+uezfdwtfhBlPFUb3miMcneRJubKa8aXSsQl6gXJJSPI62cDee47h47p6mIyzULENLD5oObZb3IHk0LCB4zks0rsWOOsoOIzu4dQA47y1Z1er2krl+jT7ONjY8ph/Jy/Do3ilz4Ryqx+qgjyJrin8x3PgbSuDs1XJtdMTQ/wBQ7wgdyA5iHwiKCu6mrvv1+TiGitsY2yrISWclq/sp01tjuQEiP49EUrqUrTUl4Pr1PIxvHK/Lr0KM2Ps9DE5MMcsyOwdZblYlVRoVTp1ozZkYrkNx0jtrUnJ342XlczadNNPS78zb8l+lttr2plhSAudIRD1SHVkB9ts5J7Sd4qOpaVGVnc7p3jWV1Yvuso0xQCgFAKAqnnw21hYrRT7XrpPIZCD4nUflFX8FT1cyjjalkolR1oGcZWy7BriaOGP2pGVB4ZPHyA3nyrmclGLkzqEc0kjqGwtFhjSKMYSNVRR4KMCsOTbd2biVlZFJ88m2umvBAp6luuD774LfQaR5hq08HTywzbmbjKl5ZdiAVbKZIuQGxfS76KMjKKelk91MHB8C2lfmqHETyU2yfD0880dIVjGwc9c6G2vSr+TScpD6lflJ1n4vnf2gCtfCwy014mTip5p+REqsFYu3mW2L0Vq9ww607YX3EJA+raj4gLWZjJ3nl2NTCQywvuWLVMtigFAKArDnu21piitVO+Q9I/uqeqD5vv8A+nV7BQu3IpYypaOUqOytWmkSKMZeRlRR4scD4VoSairsz4xcmkjqDZGz1t4Y4U9mNVQeOBxPiePxrDlJyk2zbjHKrI505c/rC7+2f862KH04mRiPqM0dSkJfXM3+rV+0k/OsnF/VNfC/TROKrFgUBQew5ZB05i9N1+kOW9Gi6UADgWB6oOc4PGtSaWl7cOehnQfFq/HkbHk70h2xZLKJgAsjKJoYoTgxynIWPcQT2nfnNczt2MrW9G3tuexb7aKLN2k8gvYuiRHPQS7ncpgGWLOCEbPAVSjbI77r+S5K+ZW2/oxpbq59MjzBDrMEukdO2MCSLVv6HjkruxXqUcj157efieXlm4ff9H3bdxdaYi0EIAmh4Tsd5kAX/k8NRG+kFHXV8+X7EnLb7/ozrhrl1ZHtYGVgVZWnYggjeCDBvGK5WVapv2/Z08z5L3/RXu3eRlxb28rW/UgUyTvAbgup9UcaQIFJK4BAZiDpGe+rcK8ZSWbjwvb9lWVFxi7cOPH9EjuuVqRtmQW0cpXrfyhwy8B1x6PkYJwAwxkHuOIFRb4Xt5fsldVLjb3/AEfvaW2pbqxuWiW3dNEsZeO4Y4OnsHQjJ3jt35pGChUV7+37E5OUHa3v+jf+k3f9nh//ACG/2KitDd+37Jby2+/6NZsie66W7KwRHM4zmdhvFtCN3qd43cd2/I7MmSajaOvLbxficQzXlpz38F4GZyaZzJedIqq3pC5VWLAfyS34Equd2/h21zUtaNtv5Z7TveV9/wCEU3bWdxJdbQS0laIrLIWKpKdSiZhjXEjMvYdPA8f2a0HKKjByV9P48Sjlk5Syuxr9nbMlt9oWglKljcQtlXVifXLvIB1KfBgDUkpqVOVtn+COMJRqK+50hWMa4oBQCgPjsACScAbyaA5k5V7YN5dzT9jt1PBBuTy6oBPiTW3ShkgomLWnnm2ampCIsrmT2L0lxJdMOrCNCe+43keSbvnqljaloqO5ewVO7ci2tubSW2t5Z34RoWx3kcB5k4HxrPhFykoovzlli2cwXVw0jtI5y7szse8sck/WtxJJWRhyd3dnlXp4XTzJ7F6O3kuWHWmbSvuISPxfP3RWZjZ3ll2NPBwtHNuS/ljtn0Ozmm/aVcJ77bk/E5PgDVejDPNRLFWeSDZzOT3762zEbuZWy7FriaOGP2pGVB4ZPHyHE+VczkoxbZ1COaSR1Bs+zWGJIoxhI1VFHgowKw5Nt3ZuJWVkZFeHooBQAmgOaeWu2vTL2aYHKatMfuLuX6+15sa2qMMkEjGrzzzbJPzL7F6W6a4YdWBer77ggeeF1fVagxlS0cu5Pg6d5Zti76zDSOaeXP6wu/tn/Otqh9OJjYj6jNHUpCX1zN/q1ftJPzrJxf1TXwv00TiqxYFAc+Lcpa3d4shiUrO+kvC8rfzjY0YdQu7BySDvGO2tbK5wi1tvYzFKMJyvueuxNtRHalpKhOek0OxhSLJkyoOFdy3tcWOa8nTapST/ADf+hGonVi0XRtHqXVtJ2MJoPi6rICf4WPNvGs2OsWvJ9e5oS0kn11ofNtno5LebsWTo3P8AdmGkf/t6InwBr2Gqa60/VxLRpn3lSP5LI/8AVaJ93/syLJ/9a8p/NbfT30FT5euWptQa4OzVcrf6FdfYy/5DXdL515nFT5WUbzm7UefaEwb2YT0SDABAXj2AnraiM99amGgo014mXipuVR+BqNjbdmturHIwjZlaROIbSQd4PljsqSdOM+K1I6dWUNFwLx2Hzi2NyVUSGORs+rkUjh/eAKbxvHWrLnhqkNbaGpDEQlwZuuTSnoFdgQ0xeYgjBHSOWVT4qpVflqOp81tiSn8tz8cn3BjlmO4SSyvn+6p0I3kURT5GvZ8UhDg2UtycZZ/SHMHStJK0mNCTEjDHT0PSq67yPWBW7Ruwa0aicbK9vt97fYoUmnd2/n7HzYdoj7TsVWEwyakeaPS6qGRmfqrIxYDQBnfjOcACvZyapSd7rl+DyMU6sdLbnQNZJpigFAKAhnOxtr0awZVOHnPRL5EesP3cjzYVZwtPNU8iviamSHmUBWsZANAdI8gti+h2MURGHI6ST3n3kHyGF+UVjV6mebZtUYZIJEO579taY4rRTvc9LJ7qnCA+BbJ+SrGCp3bmV8ZUtFRRT9aJmmRs+zaaVIo97yMqL5scfTtryUlFNs6hFykkjqDZdisEMcMfsxqqDyUY+vbWFKTk22bkVlVkVRz37b1SRWincg6WT3iCEHmFyfnFaGCp6OZQxtThEq6rxQLJ5k9i9JcSXLDqwjQnvuN5HkmfviqWNqWio7l7BU7tyLprNNEUAoBQET5z9tei2Emk4eX1KfMDqPhhNRz34qfDU89ReBBiJ5IM55rYMc6M5udieiWMSMMSP62T3n7D4qulflrGxFTPUbNmhDJBIk1QkxzTy5/WF39s/wCdbVD6cTGxH1GaOpSEvrmb/Vq/aSfnWTi/qmvhfponFViwKApbl5s2OLa5aWNnS4QOgCFx0mnTvQMpcBlyVyPaHEbjpUJN0bJ8PwZ9aMVWu1xNNyiLejru6PSwkR5Y7e2fdkBYYIxr0kkMWJIOheHb3Ttm/q792c1Pl6Xsi4La5/4js9JYiFkdVkQ9iSxsCM94Ei4I7Rnvqg12dSz6RdT7SF0fmC1e8tjquZNMisjoUiDKd6uhIXc6tkbuBFeN5JcBbPHifNlxTyo8c1y3SRkxyr0cWDu3MMr7Lrhh5kcQaSyp3S0EbtWbHJ+3mMWg3ThoWMLDRET1Nyk9X9pNL+Tik2r3txEE7WvwPnKiymFnck3LECGTI0Rb+od25a9pyWdaConlepBudrkmsaG9MxaQsiMpRRqzuB6oGCAO3iAO7fawlZt5LFXF0VbPcqyr5nks5vuTBvZwGDBB1i2AV0jIbjxJbCgcD1z+wRVfEVci0LOHpZ3qXFtpLhEVI7lzLKwjjHRxbs+03s8ETLfADiRWbDK3drRGjPMlZPUwucLaCWOzGjj6upBbRDuBXBx5ICc94Fd4eLqVbvzZzXlkp6eRW2ylMcQiWYlkDF47acSZyCWD20qiOfCkgiNzwPiauT1d7e6/lar1RUhpG19fD+ufobfmuja62lJcsQ6wR6UYIEA1DRGAgJCjQH3Z+tcYn4KSjud4f46jlsXHWcXxQCgFAUJzuba9IvjGpyluOjHvHfIfrhfkrVwkMsL7mVi6madtiEVaKpJubrYvpd/EpGUjPTP5IRgfFtI8iagxE8lNsnw0M00dFscbzWObBzPyw2z6ZeTT56rNhPcXcvlkb/MmtujTyQUTFr1M82zTVIRFi8yuxelunuGHVgXC++4I/BM/eFU8ZO0cu5dwcLycti6pZAqlmOFUEk9wA3msziaTOX9u7TN1cSztxkcsAewfsj4LgfCtynDJFRMOpPPJswDXZwdIcgdi+h2MUZGHI6ST3n3kHyGF+WsavUzzbNqjDJBIkVQkpptrcqbS1fo7idY3wG0nOcEnB3A9xqSFKc1eKOJVYRdmz5sjlXaXUnR28wkfBbAV+Axk71x2j60lSnFXkjyNWEnZM3VRkhRfPJtrprwQqepbrg++2C30GkeYNamDp5YZtzMxlS8suxBbeXQytgNpIbSwyDg5wR2g9tWmrqxUTs7k6/S5f/u2/wDDf/cqr3Kn4lvvs9kP0uX/AO7b/wAN/wDcp3Kn4jvs9kQval+1xNJNJgPIxdtIIGTxwCTu+NWYRUUkirObnJyZi10ckr5Ocv7qyhEMKwlAS3XVicsd+8OPyqvUw0JyzO5Zp4mUI5USnknzlXlzeQQSLAEkbS2lHBxpJ3Eue7uqCrhYQg5K5PSxUpzUWW9WeXyD87Ox2ltVuYd01o3SqRx0jGvHlhX+Q1aws0pZXwZWxMW45lxRXux7tcrJFF0kr5dwAGZsHrmaeVBHDFv3rGvssAzDNWpxfBvTrglq35+xBCS4pa9czb82PKAWc5tZXVoJ29VKuroxJgBlVmAyp3LnvC/vZrjE088c64rjvY9w9TJLK+D4FkXqNbSNPGpaJ8GeNQSQQMCVAN7EAAMo3kAEb1w1KNpLK+PL+uv+W38LuuvE/d5D0mi6tCruF3YYaZozv0FuGe1W7CT2M2Sdvhl/zrmetX+KJiRbQRZRcISIpisMwIwY5RujLg+yTno284uzfXuV2y81w8utfc5zJPNy669jN5W/0K6+xl/yGuaXzrzOqnysr/nz2oNNvbA7yTMw7gAVT4HL/dq5goauRUxs9FEhHJPk1JNLE7xlo2OpF3eu0OAV49VP334KN29iqmzVqqKaT1/BWo0W2m0XhY28Wz4C0hUMxGoomNTHckcca78D2VQZPmSSctt1Jadef8mmkqcdevI9tmWzFmubkBZCpVUJBEMec6c8NZIDORuyFG8KCUmvlj/3rkexT+ZlUcpuUC316suuNba2cLCJtQSZ9QLZIU4DAcSMKoTVjVV6nTdOFub425FKc1UnfkjWbcuFi9YRpuVKsjFVjlBPsuSim3uY+6RQjcK7gnLTl9v7Xlqc1Glrz69GWjzW7BNpYqXGJJvWuDxAI6i/Bcbuwk1SxNTPPTgi3hoZIa8yYVXJxQCgNZym2sLS1mnbHq1JUHtY7kHxYgfGu6cM8lE4qTyRcjmKWQsSzHLMSxJ7STkn4mtxK2hiN3dz80PC7eZbYvRWr3DDrTthfcQkD6tqPiNNZmMneeXY1MJTywvubbnT216NYOFOHm9SvzA6z8Ezv7yKjw1PPUXgSYmeSDOfK1zHFAdGc3WxPRLGJGGHcdLJ36n34PiFwvy1jYipnqNmzQhkgkefOff9Ds2cji4EQ+dgG/w6q9w0c1VDEStTZzvWwYxJebrYvpd/EhGUQ9LJ5IRgeRbSPImoMRUyU2T4annmjo2sc2D8TShFLMQFUFiT2ADJP0olcN2OYuUm1jd3Ms7Z9YxKg9ijcg+CgfjW5ThkiomJVnnm5FscyuxOjt3uWHWmOlPcQkfi+fgq1n4ypeWXYv4OnaObcnW3NpLbW8s78I0LY7yBuHmTgfGqsIuUlFFqcssW2cwXVw0jtI5y7sXY95Y5J+tbiSSsjDk7u55V6eCgFAKAUAoCRc3f6ytftP8A6NUOI+kyfDfUR0hWMbB8ZQRg7wdxBoCjeVOxW2fcG3brWM8gljV3ZYw4GAJCoLaVzvAwSAhyMHGnTn2kc3+S9/QzqkHTlbkzA2hFHJ0yTyfzGgSzLHlU9YFWK3i1IqxAkkscatJwN/W7i2rNLjwX8t7nkkndPlz/AKJryJ5eGJhZ7SbS6hejmfdqVlBQSZ3qxUggtjIPWweNath7rPT9iajXaeSfuTaXZTIxktHEZY6mjYZick5JwN6Of3l45ywaq2e+kv2WcttYmo2sA+ozRPbysvRs+gzQyrjesmj2o95wXEbDfgjJz3HTg7r2fp+rnEteOj9117GhueVyLa3NtcyIfVSLDMsqyq/qzhGYdYSDgNYBbHfxlVFuSlFeatYj7VZXF/2au5uIdobQF0TAqKoSISuN5U5DmIHXKck4QYHVGW4rUiUqdPJr4/8AeXmRvLUnm9ic7NLLk20Mkkj4D3NyDEDjgMFQ+kbyqIgTjvGSTVl/5P0WvXvcsR8F6s2EGz1iJuLqUSSKD6x8KkYx1tC5xGveSSx7WIAxw5X+GKO1G2smVxyy5WS7RLWuzwRBvEsxyA3hnHUjJwCTjORnSuSbtGiqXxT48l1zKlWq6nww4c2aSWCONH6BQiey8cxYxyMo60U4ZswXQIJV1IVv2Sp3GRNt/F9uPmt1ucNKK04fb12Zk8h+TqX93qRXFhbNlUkYtljg6e4FjhmA7MA8c15WqOnC3+TFGmqk7/4ovCsw0RQCgFAVNz4ba/mbRT/70n4iMf5jjwWr+Cp8ZlDG1NFEqatAzzK2XYtcTRwx+1IyoPDJ4+QG8+VcykoxbZ1COaSSOoNn2awxJFGMJGqoo8FGBWHJuTuzcSSVkUfzwba6e96JT1LcaPnbBc/5V81NamEp5YX3MzGVM07bEFq0VCQ8gdi+l30MZGUU9JJ7qbyD4E4X5qhxFTJTbJ8PDPNHSNYxsED554S2zsjgksbHyOpfzYVawbtUKuLV6ZRNaplFtcxEa/ytv2/VDyXr/mf8orPxzfwmjgUrMtiqBeIBzwcoRBa+jo3rbjcQOIjz1ifBvZ8ct3VbwlLNPM+C/JVxVXLG3NlL7KsGuJo4Y/akYIPDJ3nyA3/CtKclGLkzNpxcpJI6f2fZrDEkUYwkaqijwUYFYcpOTuzbirKyK2579taY4rRTvkPSye6pwgPgWyf+nV3BU7tzKeMqWSiVXsTZzXNxFAvGR1XI7AT1j8FyfhV+cskXIoU4ZpJHQ68jLADHokH8Nf8ASsft6n+zNjsobI+/+jbD+xwfw1/0p21T/ZjsobIf+jbD+xwfw1/0p21T/ZjsobI5321GFuZ1UAKssigDgAJCAB4YrYpu8U/Ax6qtNpGFXRwXBzRbBtriyd57eKRhM6hnRWOAiYGSOGSfrWdi6kozsm+BpYSEXTu0Ty15MWcTq8drAjqcqyxqCD4EDdVR1ZtWbZaVOK1SNtXB2KA1vKDYkV5A0M4yrbwRxUjgynsI/wBQdxNd06jhLMjipBTjZlMXdpNs2dLe8wYAwMUojXScPudiFLyCMM7CIk4YrxXGdFONWLlDjt1vvsUHmpSyz4GFyr2mrpvUapSXjU7zHGWB6Rjn+el0r2nRGiqNxFd0YNPy/O3kvuzmtNZfPrrwPxyX5eXdkAisJIh/ypMkAf3TxXy4eFe1cNCprwZxSxM4acUWRsnnas5AOnWSBu3K61+BTrH4qKpTwc1w1LkMZB8dDeryv2bKMm5tz75AP0bBqLsaq5Mm7Wm+aPkvLXZsQ/pMOO6PrfggJoqFV8mHWprmRzbHO9bICLaJ5m7C3q1/HLfDSKmhgpP5nYgnjILhqVnyl5XXV8fXyYTiIkyqD4Zyx8WJq9Towp8ClUrzqcTL2ZtaM2xRdME8Pr43GoB3jUAb89V2QMpXg5ZTuIw3E4PNfinp11oSQqLLbg0bHZ1hNtq4zGhhjAC3Euotq62oKTgByu4IpBIAXLHAriUo0I6u75HcYuu9NFzLr2PsuO1hSGFdKIMAd/eSe0k7yazZScndmhGKirIza5OhQCgPzJIFBZjgAEknsA4mgOYuU21jd3U054Ox0juUbkH3QPjmtylDJBRMStPPNs1ldkZZPMnsXpLiS5YdWEaE99xvI8kyPnFUsbUtFR3L2Cp3bkWxyh2qtrbSztwjUsB3ngo+LYHxqhThnkol6cssWzmGeZnZnc5ZiWY95JyT9a3ErKyMRu7uz8UPC6OZPYvR28lyw60zaU9xCc/V8/dFZuNneSjsaeDhaObcsqqRcMHbezEuoJIJPZkUrnu7iPEHB+FdQk4yUkczipRaZzVtzY8tpM0M64de3sYdjKe1T/44gitqE1OOZGLUg4Ssz9bC25PZy9LbvpbGCMZDDuIPEUqU4zVpHtOpKDuiV3HOzfsukCBD+8sbZ+Gpyv4VXWDp+JO8ZPwIVfXkkztJM7O7b2Zjkn/x4dlWoxUVZFaUnJ3Za/M/yQZP5bOuCQRApG8Aje/hkbh4EntFZ+LrX+CPqX8JRt8bLTJqiXjmjlltn0y8mmBypbTH7i7l+o63mxraowyQSMWvPPNsl/MlsjXcSXLDdCuhfefiR4hAR89V8bO0VHcs4KF25F01mmiKAUBy5yg/pVx9tL/8jVuU/kXkjErfOzArsjLx5kv6A/27/wDxx1l436noauD+mWDVQtCgFAKAw9rbLiuYminQOjcQfwIPEEd4311GTi7o5lFSVmU3ys5rZ4Cz2eZ4uOj/AJi/D9v4b/DtrRpYuMtJ6P7GfWwjWsdSBIoV8Sq2AcMoOlvLepwc94q3xWhUtZ/Efq8WMfzTOw35DoFI8NzMD57vKkb8xJR5EzfYduHUdGgEZlRi7S6X07N6YPJpbVukyTox1SBg4qqqkmvP/wCrafsuujBcurXNJtDZKrZJcBcFpWyy69BVjIqBdXYpiY79+JFz2VLGbz5fDr8kE6aVPMuurGrRYQmWMjSEHCqFVVO/BLEkt34CjzqT4rkXwW8THhhZ2CopZjuCqCSfIDea6bS1Zyk3oixuSXNVLKRJfExR8eiB67eZ4IPqfKqVXGJaQ1LtLCN6zLg2fYRwRrFCioijAVRu/wDJPEniazpScndmhGKirIya8PRQCgFAaTlls+e4tJYbYoryDQTIWACk9f2VY5K5HDtqSlKMZqUiOpFyi0iqf0QX39Za/fl/2a0O+09n16lHuUt0P0QX39Za/wASX/Zp32ns+vUdylui0+RHJ/0G0SE6S+9pGXgWY78EgEgDCg44KKoVqnaTci9Sp9nHKa/nH5P3V9CkNs0Srq1ydIzjOB1ANKNkZJJzjeq13h6kKcs0jivTlUjZFefogvv6y1/iS/7NXO+09n16lTuUt0P0QX39Za/fl/2qd9p7Pr1HcpboufZVitvDHDH7Maqg+Axk+J41myk5NtmjGOVWRlVyeigNXt/k/b3sei5jDgeyeDKe9WG8fke3NdwqSg7xZxOnGatIrXa3M44JNrcKR2LMCD99Ac/dFXYY3/ZexTngv9Wa2HmhvSetJbqO0hpCfp0Y/Ou3jYbM4WCnuiY8mOa22tmEk7G4kG8BhhAe/Rk6j5kjwqvUxcp6LQsUsLGGr1J/VQtGs5S2cs1rLFbsqSSKUDNnADbmO4E505x44rum1GSbOJpuLSKoHM7df18H+P8A/mr/AH2OzKHcpbllchuTnoFqISQzlmd2XOCSd3HuUKPhVKtV7SWYu0afZxsSCoiUUAoCl9qc1N7JNLIr2+Hkdxl5M4ZyRn1XHBrShjIKKWvXqZ88JKUm7mKeaK+/ftv4kn+1XXfaez69TjuU90WRzccnpbC1aGcoWMrONBJGCqAcVG/INUsRVVSV0XKFN042ZKqgJxQCgFAKAUBqts8nbW7H8ohRzw1EYYeTjDD4Gu4VJw+VnEqcZcUQ3aHM/asSYZpY89h0uo+oDfVqsxxs1xSZXlg4PhoYz82t4DGV2gD0QKx6ouAZNBGNRBymF353ADgBXveoa/Dx8R3eenxcDzbmsuXBEt8ulgAQIcjCszKMagBhmY/Ma9WLiuEfuePDSas5fYz9nc0NohBmkll8MhFP0Gr/ABVzLGzfBWPY4OC46k02RsK3tRi3hSPsJUbz5sesfiarTqSn8zLEYRjokbGuDsUAoBQCgFAKAUAoBQCgFAKAUAoBQCgFAKAUAoBQCgFAKAUAoBQCgFAKAUAoBQCgFAKAUAoBQCgFAKAUAoBQCgFAKAUAoBQCgFAKAUAoBQCgFAKAUAoBQCgFAKAUAoBQCgFAKAUAoBQCgFAKAUAoBQCgFAKAUAoBQCgP/9k=">
            <a:hlinkClick r:id="rId3"/>
            <a:extLst>
              <a:ext uri="{FF2B5EF4-FFF2-40B4-BE49-F238E27FC236}">
                <a16:creationId xmlns:a16="http://schemas.microsoft.com/office/drawing/2014/main" id="{06D30CA9-966D-4B55-95F6-192D806B22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26179" y="-774663"/>
            <a:ext cx="3729038" cy="16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7D1B31F-C2C2-44CF-A2BE-85C118EA2614}"/>
              </a:ext>
            </a:extLst>
          </p:cNvPr>
          <p:cNvSpPr/>
          <p:nvPr/>
        </p:nvSpPr>
        <p:spPr>
          <a:xfrm>
            <a:off x="1183481" y="1171664"/>
            <a:ext cx="62103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sz="2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Importância</a:t>
            </a:r>
            <a:r>
              <a:rPr lang="es-CR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Sistema Multilateral de  </a:t>
            </a:r>
            <a:r>
              <a:rPr lang="es-CR" sz="2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Comércio</a:t>
            </a:r>
            <a:endParaRPr lang="es-CR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sobre a </a:t>
            </a: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Aplicação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Medidas </a:t>
            </a: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Sanitárias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Fitossanitárias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R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CR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s-CR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MSF/SPS)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sobre Obstáculos Técnicos </a:t>
            </a: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R" sz="2400" dirty="0" err="1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Comércio</a:t>
            </a:r>
            <a:r>
              <a:rPr lang="es-CR" sz="2400" dirty="0">
                <a:solidFill>
                  <a:srgbClr val="20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R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CR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s-CR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OTC/TBT)</a:t>
            </a:r>
          </a:p>
          <a:p>
            <a:pPr lvl="2"/>
            <a:r>
              <a:rPr lang="es-CR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Imagem 5" descr="C:\Users\guilherme.costa\AppData\Local\Microsoft\Windows\INetCache\Content.Word\20171122_172601.jpg">
            <a:extLst>
              <a:ext uri="{FF2B5EF4-FFF2-40B4-BE49-F238E27FC236}">
                <a16:creationId xmlns:a16="http://schemas.microsoft.com/office/drawing/2014/main" id="{CAB248C7-A6CF-4F2F-B616-14274192CD3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383" r="6977" b="16108"/>
          <a:stretch/>
        </p:blipFill>
        <p:spPr bwMode="auto">
          <a:xfrm>
            <a:off x="6672648" y="2652584"/>
            <a:ext cx="2796891" cy="218452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16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  <p:bldP spid="409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>
            <a:extLst>
              <a:ext uri="{FF2B5EF4-FFF2-40B4-BE49-F238E27FC236}">
                <a16:creationId xmlns:a16="http://schemas.microsoft.com/office/drawing/2014/main" id="{E447D53B-98A2-4340-8268-001B4BA76293}"/>
              </a:ext>
            </a:extLst>
          </p:cNvPr>
          <p:cNvGrpSpPr>
            <a:grpSpLocks/>
          </p:cNvGrpSpPr>
          <p:nvPr/>
        </p:nvGrpSpPr>
        <p:grpSpPr bwMode="auto">
          <a:xfrm>
            <a:off x="1385887" y="735806"/>
            <a:ext cx="6101954" cy="2214563"/>
            <a:chOff x="0" y="1152"/>
            <a:chExt cx="5760" cy="1488"/>
          </a:xfrm>
        </p:grpSpPr>
        <p:sp>
          <p:nvSpPr>
            <p:cNvPr id="44040" name="Text Box 3">
              <a:extLst>
                <a:ext uri="{FF2B5EF4-FFF2-40B4-BE49-F238E27FC236}">
                  <a16:creationId xmlns:a16="http://schemas.microsoft.com/office/drawing/2014/main" id="{096B93CE-B232-40A6-8C71-488B2C823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8" y="1152"/>
              <a:ext cx="3051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444500">
                <a:spcBef>
                  <a:spcPct val="20000"/>
                </a:spcBef>
                <a:buClr>
                  <a:srgbClr val="348E09"/>
                </a:buClr>
                <a:buFont typeface="Arial" panose="020B0604020202020204" pitchFamily="34" charset="0"/>
                <a:buChar char="•"/>
                <a:defRPr sz="3200">
                  <a:solidFill>
                    <a:srgbClr val="686868"/>
                  </a:solidFill>
                  <a:latin typeface="Calibri" panose="020F0502020204030204" pitchFamily="34" charset="0"/>
                </a:defRPr>
              </a:lvl1pPr>
              <a:lvl2pPr marL="742950" indent="-28575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90000"/>
                <a:buFont typeface="Monotype Sorts" pitchFamily="2" charset="2"/>
                <a:buNone/>
              </a:pPr>
              <a:r>
                <a:rPr lang="en-GB" altLang="pt-BR" sz="2100" dirty="0" err="1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Organizações</a:t>
              </a:r>
              <a:r>
                <a:rPr lang="en-GB" altLang="pt-BR" sz="2100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que </a:t>
              </a:r>
              <a:r>
                <a:rPr lang="en-GB" altLang="pt-BR" sz="2100" dirty="0" err="1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estabelecem</a:t>
              </a:r>
              <a:r>
                <a:rPr lang="en-GB" altLang="pt-BR" sz="2100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as </a:t>
              </a:r>
              <a:r>
                <a:rPr lang="en-GB" altLang="pt-BR" sz="2100" dirty="0" err="1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normas</a:t>
              </a:r>
              <a:endParaRPr lang="en-GB" altLang="pt-BR" sz="2100" dirty="0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44041" name="Group 4">
              <a:extLst>
                <a:ext uri="{FF2B5EF4-FFF2-40B4-BE49-F238E27FC236}">
                  <a16:creationId xmlns:a16="http://schemas.microsoft.com/office/drawing/2014/main" id="{CDB670C4-1BF6-4B34-99EF-D455DD72B2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1728"/>
              <a:ext cx="4366" cy="344"/>
              <a:chOff x="695" y="3909"/>
              <a:chExt cx="3710" cy="504"/>
            </a:xfrm>
          </p:grpSpPr>
          <p:sp>
            <p:nvSpPr>
              <p:cNvPr id="44051" name="Line 5">
                <a:extLst>
                  <a:ext uri="{FF2B5EF4-FFF2-40B4-BE49-F238E27FC236}">
                    <a16:creationId xmlns:a16="http://schemas.microsoft.com/office/drawing/2014/main" id="{EB51C04D-A0BA-45A5-A4DC-7B9FF6015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3" y="3920"/>
                <a:ext cx="0" cy="493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4052" name="Line 6">
                <a:extLst>
                  <a:ext uri="{FF2B5EF4-FFF2-40B4-BE49-F238E27FC236}">
                    <a16:creationId xmlns:a16="http://schemas.microsoft.com/office/drawing/2014/main" id="{B3967ED5-2553-4B74-8CE2-E758F3D2D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5" y="3918"/>
                <a:ext cx="0" cy="493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4053" name="Line 7">
                <a:extLst>
                  <a:ext uri="{FF2B5EF4-FFF2-40B4-BE49-F238E27FC236}">
                    <a16:creationId xmlns:a16="http://schemas.microsoft.com/office/drawing/2014/main" id="{DC181975-1D03-467F-BC62-E820B2C32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5" y="3915"/>
                <a:ext cx="0" cy="493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4054" name="Line 8">
                <a:extLst>
                  <a:ext uri="{FF2B5EF4-FFF2-40B4-BE49-F238E27FC236}">
                    <a16:creationId xmlns:a16="http://schemas.microsoft.com/office/drawing/2014/main" id="{8471641B-B4AD-47EA-9EC0-AE13CACA2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6" y="3909"/>
                <a:ext cx="3704" cy="4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grpSp>
          <p:nvGrpSpPr>
            <p:cNvPr id="44042" name="Group 9">
              <a:extLst>
                <a:ext uri="{FF2B5EF4-FFF2-40B4-BE49-F238E27FC236}">
                  <a16:creationId xmlns:a16="http://schemas.microsoft.com/office/drawing/2014/main" id="{DEFA29EE-1B2A-45AC-BADB-E6CC73D0EB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160"/>
              <a:ext cx="1635" cy="480"/>
              <a:chOff x="139" y="4534"/>
              <a:chExt cx="1389" cy="704"/>
            </a:xfrm>
          </p:grpSpPr>
          <p:sp>
            <p:nvSpPr>
              <p:cNvPr id="44049" name="Text Box 10">
                <a:extLst>
                  <a:ext uri="{FF2B5EF4-FFF2-40B4-BE49-F238E27FC236}">
                    <a16:creationId xmlns:a16="http://schemas.microsoft.com/office/drawing/2014/main" id="{79295F62-854D-4E2C-9E83-F2E6F9503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" y="4534"/>
                <a:ext cx="1389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950" i="1" dirty="0" err="1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Inocuidade</a:t>
                </a:r>
                <a:r>
                  <a:rPr lang="en-GB" altLang="pt-BR" sz="1950" i="1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lang="en-GB" altLang="pt-BR" sz="1950" i="1" dirty="0" err="1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alimentar</a:t>
                </a:r>
                <a:endParaRPr lang="en-GB" altLang="pt-BR" sz="1725" dirty="0">
                  <a:solidFill>
                    <a:srgbClr val="6633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050" name="Text Box 11">
                <a:extLst>
                  <a:ext uri="{FF2B5EF4-FFF2-40B4-BE49-F238E27FC236}">
                    <a16:creationId xmlns:a16="http://schemas.microsoft.com/office/drawing/2014/main" id="{371834E0-1006-4EFE-9E26-849829D581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" y="4854"/>
                <a:ext cx="122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80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CODEX</a:t>
                </a:r>
              </a:p>
            </p:txBody>
          </p:sp>
        </p:grpSp>
        <p:grpSp>
          <p:nvGrpSpPr>
            <p:cNvPr id="44043" name="Group 12">
              <a:extLst>
                <a:ext uri="{FF2B5EF4-FFF2-40B4-BE49-F238E27FC236}">
                  <a16:creationId xmlns:a16="http://schemas.microsoft.com/office/drawing/2014/main" id="{861D4B9B-A746-4102-B599-009FD2C5C8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0" y="2160"/>
              <a:ext cx="4020" cy="446"/>
              <a:chOff x="1770" y="4551"/>
              <a:chExt cx="3417" cy="655"/>
            </a:xfrm>
          </p:grpSpPr>
          <p:sp>
            <p:nvSpPr>
              <p:cNvPr id="44044" name="Text Box 13">
                <a:extLst>
                  <a:ext uri="{FF2B5EF4-FFF2-40B4-BE49-F238E27FC236}">
                    <a16:creationId xmlns:a16="http://schemas.microsoft.com/office/drawing/2014/main" id="{DD4EABA3-C80C-41EC-AF53-EE263C3228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1" y="4551"/>
                <a:ext cx="16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950" i="1" dirty="0" err="1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Sanidade</a:t>
                </a:r>
                <a:r>
                  <a:rPr lang="en-GB" altLang="pt-BR" sz="1950" i="1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vegetal</a:t>
                </a:r>
                <a:endParaRPr lang="en-GB" altLang="pt-BR" sz="1725" dirty="0">
                  <a:solidFill>
                    <a:srgbClr val="6633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045" name="Text Box 14">
                <a:extLst>
                  <a:ext uri="{FF2B5EF4-FFF2-40B4-BE49-F238E27FC236}">
                    <a16:creationId xmlns:a16="http://schemas.microsoft.com/office/drawing/2014/main" id="{54E60483-3024-4805-A9D2-EEDC7BF2CE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9" y="4854"/>
                <a:ext cx="934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800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CIPV</a:t>
                </a:r>
              </a:p>
            </p:txBody>
          </p:sp>
          <p:grpSp>
            <p:nvGrpSpPr>
              <p:cNvPr id="44046" name="Group 15">
                <a:extLst>
                  <a:ext uri="{FF2B5EF4-FFF2-40B4-BE49-F238E27FC236}">
                    <a16:creationId xmlns:a16="http://schemas.microsoft.com/office/drawing/2014/main" id="{8DA93B7B-06A3-4CC9-9FA0-6560692171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" y="4552"/>
                <a:ext cx="1665" cy="625"/>
                <a:chOff x="1770" y="4552"/>
                <a:chExt cx="1665" cy="625"/>
              </a:xfrm>
            </p:grpSpPr>
            <p:sp>
              <p:nvSpPr>
                <p:cNvPr id="44047" name="Text Box 16">
                  <a:extLst>
                    <a:ext uri="{FF2B5EF4-FFF2-40B4-BE49-F238E27FC236}">
                      <a16:creationId xmlns:a16="http://schemas.microsoft.com/office/drawing/2014/main" id="{58EEFC50-C970-4B20-B898-54A2863B57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0" y="4552"/>
                  <a:ext cx="1665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 defTabSz="444500">
                    <a:spcBef>
                      <a:spcPct val="20000"/>
                    </a:spcBef>
                    <a:buClr>
                      <a:srgbClr val="348E09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686868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>
                      <a:srgbClr val="000000"/>
                    </a:buClr>
                    <a:buSzPct val="90000"/>
                    <a:buFont typeface="Monotype Sorts" pitchFamily="2" charset="2"/>
                    <a:buNone/>
                  </a:pPr>
                  <a:r>
                    <a:rPr lang="en-GB" altLang="pt-BR" sz="1950" i="1" dirty="0" err="1">
                      <a:solidFill>
                        <a:srgbClr val="6633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Saúde</a:t>
                  </a:r>
                  <a:r>
                    <a:rPr lang="en-GB" altLang="pt-BR" sz="1950" i="1" dirty="0">
                      <a:solidFill>
                        <a:srgbClr val="6633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 animal</a:t>
                  </a:r>
                  <a:endParaRPr lang="en-GB" altLang="pt-BR" sz="1725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048" name="Text Box 17">
                  <a:extLst>
                    <a:ext uri="{FF2B5EF4-FFF2-40B4-BE49-F238E27FC236}">
                      <a16:creationId xmlns:a16="http://schemas.microsoft.com/office/drawing/2014/main" id="{8B216111-2CBB-4842-8293-7344F77D1F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8" y="4851"/>
                  <a:ext cx="820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 defTabSz="444500">
                    <a:spcBef>
                      <a:spcPct val="20000"/>
                    </a:spcBef>
                    <a:buClr>
                      <a:srgbClr val="348E09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686868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>
                      <a:srgbClr val="000000"/>
                    </a:buClr>
                    <a:buSzPct val="90000"/>
                    <a:buFont typeface="Monotype Sorts" pitchFamily="2" charset="2"/>
                    <a:buNone/>
                  </a:pPr>
                  <a:r>
                    <a:rPr lang="en-GB" altLang="pt-BR" sz="1800">
                      <a:solidFill>
                        <a:srgbClr val="6633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OIE</a:t>
                  </a:r>
                </a:p>
              </p:txBody>
            </p:sp>
          </p:grpSp>
        </p:grpSp>
      </p:grpSp>
      <p:sp>
        <p:nvSpPr>
          <p:cNvPr id="44035" name="Text Box 18">
            <a:extLst>
              <a:ext uri="{FF2B5EF4-FFF2-40B4-BE49-F238E27FC236}">
                <a16:creationId xmlns:a16="http://schemas.microsoft.com/office/drawing/2014/main" id="{C703D3B9-EF02-42BE-81C2-3435582BA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354" y="3949304"/>
            <a:ext cx="5886450" cy="715581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Codex = FAO/OMS </a:t>
            </a:r>
            <a:r>
              <a:rPr lang="en-GB" altLang="pt-BR" sz="1350" b="1" dirty="0" err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Comissão</a:t>
            </a: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do Codex Alimentarius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OIE = 	</a:t>
            </a:r>
            <a:r>
              <a:rPr lang="en-GB" altLang="pt-BR" sz="1350" b="1" dirty="0" err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Organização</a:t>
            </a: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Mundial da </a:t>
            </a:r>
            <a:r>
              <a:rPr lang="en-GB" altLang="pt-BR" sz="1350" b="1" dirty="0" err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Saúde</a:t>
            </a: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Animal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CIPV = 	</a:t>
            </a:r>
            <a:r>
              <a:rPr lang="en-GB" altLang="pt-BR" sz="1350" b="1" dirty="0" err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Convenção</a:t>
            </a: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pt-BR" sz="1350" b="1" dirty="0" err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Internacional</a:t>
            </a: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para a </a:t>
            </a:r>
            <a:r>
              <a:rPr lang="en-GB" altLang="pt-BR" sz="1350" b="1" dirty="0" err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Proteção</a:t>
            </a: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Vegetal (FAO)</a:t>
            </a:r>
            <a:endParaRPr lang="en-GB" altLang="pt-BR" sz="1350" b="1" dirty="0">
              <a:solidFill>
                <a:srgbClr val="FFCC66"/>
              </a:solidFill>
              <a:latin typeface="Trebuchet MS" panose="020B0603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CAC50F68-E2BD-4218-96C1-4CF1CFD6C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66" y="141685"/>
            <a:ext cx="5829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pt-BR" sz="3000" dirty="0" err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Harmonização</a:t>
            </a:r>
            <a:r>
              <a:rPr lang="es-ES" altLang="pt-BR" sz="30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 (Art. 3.1)</a:t>
            </a:r>
            <a:br>
              <a:rPr lang="es-ES" altLang="pt-BR" sz="30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s-ES" altLang="pt-BR" sz="30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es-ES" altLang="pt-BR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4037" name="Picture 20" descr="j0110840">
            <a:extLst>
              <a:ext uri="{FF2B5EF4-FFF2-40B4-BE49-F238E27FC236}">
                <a16:creationId xmlns:a16="http://schemas.microsoft.com/office/drawing/2014/main" id="{F47C4325-6526-4CB8-8243-D41F913A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79" y="2950369"/>
            <a:ext cx="666750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1" descr="j0215783">
            <a:extLst>
              <a:ext uri="{FF2B5EF4-FFF2-40B4-BE49-F238E27FC236}">
                <a16:creationId xmlns:a16="http://schemas.microsoft.com/office/drawing/2014/main" id="{2E56AB4B-3A24-4B62-AC7D-1DDCB997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03947"/>
            <a:ext cx="83105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2" descr="j0354421">
            <a:extLst>
              <a:ext uri="{FF2B5EF4-FFF2-40B4-BE49-F238E27FC236}">
                <a16:creationId xmlns:a16="http://schemas.microsoft.com/office/drawing/2014/main" id="{EBA260E8-D75F-4196-ABE2-7B228920B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895600"/>
            <a:ext cx="883444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145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>
            <a:extLst>
              <a:ext uri="{FF2B5EF4-FFF2-40B4-BE49-F238E27FC236}">
                <a16:creationId xmlns:a16="http://schemas.microsoft.com/office/drawing/2014/main" id="{691E99D5-A80D-4DF0-8388-9F8A643311D6}"/>
              </a:ext>
            </a:extLst>
          </p:cNvPr>
          <p:cNvGrpSpPr>
            <a:grpSpLocks/>
          </p:cNvGrpSpPr>
          <p:nvPr/>
        </p:nvGrpSpPr>
        <p:grpSpPr bwMode="auto">
          <a:xfrm>
            <a:off x="1385887" y="882253"/>
            <a:ext cx="6101954" cy="2214563"/>
            <a:chOff x="0" y="1152"/>
            <a:chExt cx="5760" cy="1488"/>
          </a:xfrm>
        </p:grpSpPr>
        <p:sp>
          <p:nvSpPr>
            <p:cNvPr id="45064" name="Text Box 3">
              <a:extLst>
                <a:ext uri="{FF2B5EF4-FFF2-40B4-BE49-F238E27FC236}">
                  <a16:creationId xmlns:a16="http://schemas.microsoft.com/office/drawing/2014/main" id="{D4725CC4-D052-4390-A5B7-04E41F01C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8" y="1152"/>
              <a:ext cx="3051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444500">
                <a:spcBef>
                  <a:spcPct val="20000"/>
                </a:spcBef>
                <a:buClr>
                  <a:srgbClr val="348E09"/>
                </a:buClr>
                <a:buFont typeface="Arial" panose="020B0604020202020204" pitchFamily="34" charset="0"/>
                <a:buChar char="•"/>
                <a:defRPr sz="3200">
                  <a:solidFill>
                    <a:srgbClr val="686868"/>
                  </a:solidFill>
                  <a:latin typeface="Calibri" panose="020F0502020204030204" pitchFamily="34" charset="0"/>
                </a:defRPr>
              </a:lvl1pPr>
              <a:lvl2pPr marL="742950" indent="-28575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4500">
                <a:spcBef>
                  <a:spcPct val="20000"/>
                </a:spcBef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45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B26C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90000"/>
                <a:buFont typeface="Monotype Sorts" pitchFamily="2" charset="2"/>
                <a:buNone/>
              </a:pPr>
              <a:r>
                <a:rPr lang="en-GB" altLang="pt-BR" sz="2100" dirty="0" err="1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Organizações</a:t>
              </a:r>
              <a:r>
                <a:rPr lang="en-GB" altLang="pt-BR" sz="2100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que </a:t>
              </a:r>
              <a:r>
                <a:rPr lang="en-GB" altLang="pt-BR" sz="2100" dirty="0" err="1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estabelecem</a:t>
              </a:r>
              <a:r>
                <a:rPr lang="en-GB" altLang="pt-BR" sz="2100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as </a:t>
              </a:r>
              <a:r>
                <a:rPr lang="en-GB" altLang="pt-BR" sz="2100" dirty="0" err="1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normas</a:t>
              </a:r>
              <a:endParaRPr lang="en-GB" altLang="pt-BR" sz="2100" dirty="0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45065" name="Group 4">
              <a:extLst>
                <a:ext uri="{FF2B5EF4-FFF2-40B4-BE49-F238E27FC236}">
                  <a16:creationId xmlns:a16="http://schemas.microsoft.com/office/drawing/2014/main" id="{D74D63B3-AD58-418D-A2E7-CFFB47690D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1728"/>
              <a:ext cx="4366" cy="344"/>
              <a:chOff x="695" y="3909"/>
              <a:chExt cx="3710" cy="504"/>
            </a:xfrm>
          </p:grpSpPr>
          <p:sp>
            <p:nvSpPr>
              <p:cNvPr id="45075" name="Line 5">
                <a:extLst>
                  <a:ext uri="{FF2B5EF4-FFF2-40B4-BE49-F238E27FC236}">
                    <a16:creationId xmlns:a16="http://schemas.microsoft.com/office/drawing/2014/main" id="{5ADADE39-A0CE-453E-904E-1D317AE59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3" y="3920"/>
                <a:ext cx="0" cy="493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5076" name="Line 6">
                <a:extLst>
                  <a:ext uri="{FF2B5EF4-FFF2-40B4-BE49-F238E27FC236}">
                    <a16:creationId xmlns:a16="http://schemas.microsoft.com/office/drawing/2014/main" id="{3366A911-E3A9-47EF-97EC-E3F9E7E14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5" y="3918"/>
                <a:ext cx="0" cy="493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5077" name="Line 7">
                <a:extLst>
                  <a:ext uri="{FF2B5EF4-FFF2-40B4-BE49-F238E27FC236}">
                    <a16:creationId xmlns:a16="http://schemas.microsoft.com/office/drawing/2014/main" id="{6EF7488E-1869-4D0E-8980-725F96C27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5" y="3915"/>
                <a:ext cx="0" cy="493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45078" name="Line 8">
                <a:extLst>
                  <a:ext uri="{FF2B5EF4-FFF2-40B4-BE49-F238E27FC236}">
                    <a16:creationId xmlns:a16="http://schemas.microsoft.com/office/drawing/2014/main" id="{4D06A25A-AFC1-4940-AEA6-389A3E2DB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6" y="3909"/>
                <a:ext cx="3704" cy="4"/>
              </a:xfrm>
              <a:prstGeom prst="line">
                <a:avLst/>
              </a:prstGeom>
              <a:noFill/>
              <a:ln w="31623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grpSp>
          <p:nvGrpSpPr>
            <p:cNvPr id="45066" name="Group 9">
              <a:extLst>
                <a:ext uri="{FF2B5EF4-FFF2-40B4-BE49-F238E27FC236}">
                  <a16:creationId xmlns:a16="http://schemas.microsoft.com/office/drawing/2014/main" id="{B7D5915C-1EC8-4E24-87BA-358AADE54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160"/>
              <a:ext cx="1635" cy="480"/>
              <a:chOff x="139" y="4534"/>
              <a:chExt cx="1389" cy="704"/>
            </a:xfrm>
          </p:grpSpPr>
          <p:sp>
            <p:nvSpPr>
              <p:cNvPr id="45073" name="Text Box 10">
                <a:extLst>
                  <a:ext uri="{FF2B5EF4-FFF2-40B4-BE49-F238E27FC236}">
                    <a16:creationId xmlns:a16="http://schemas.microsoft.com/office/drawing/2014/main" id="{4474B39D-0725-47CA-B87D-801CBC64C6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" y="4534"/>
                <a:ext cx="1389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800" i="1" dirty="0" err="1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Inocuidade</a:t>
                </a:r>
                <a:r>
                  <a:rPr lang="en-GB" altLang="pt-BR" sz="1800" i="1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lang="en-GB" altLang="pt-BR" sz="1800" i="1" dirty="0" err="1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alimentar</a:t>
                </a:r>
                <a:endParaRPr lang="en-GB" altLang="pt-BR" sz="1600" dirty="0">
                  <a:solidFill>
                    <a:srgbClr val="6633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5074" name="Text Box 11">
                <a:extLst>
                  <a:ext uri="{FF2B5EF4-FFF2-40B4-BE49-F238E27FC236}">
                    <a16:creationId xmlns:a16="http://schemas.microsoft.com/office/drawing/2014/main" id="{ED58A219-2973-4F7C-930A-2B8BB4F7AA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" y="4854"/>
                <a:ext cx="122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CODEX</a:t>
                </a:r>
              </a:p>
            </p:txBody>
          </p:sp>
        </p:grpSp>
        <p:grpSp>
          <p:nvGrpSpPr>
            <p:cNvPr id="45067" name="Group 12">
              <a:extLst>
                <a:ext uri="{FF2B5EF4-FFF2-40B4-BE49-F238E27FC236}">
                  <a16:creationId xmlns:a16="http://schemas.microsoft.com/office/drawing/2014/main" id="{42CAD269-1245-4F66-83AF-A16FAA1FC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0" y="2160"/>
              <a:ext cx="4020" cy="446"/>
              <a:chOff x="1770" y="4551"/>
              <a:chExt cx="3417" cy="655"/>
            </a:xfrm>
          </p:grpSpPr>
          <p:sp>
            <p:nvSpPr>
              <p:cNvPr id="45068" name="Text Box 13">
                <a:extLst>
                  <a:ext uri="{FF2B5EF4-FFF2-40B4-BE49-F238E27FC236}">
                    <a16:creationId xmlns:a16="http://schemas.microsoft.com/office/drawing/2014/main" id="{3CED7F6E-71FA-49B3-A6F3-E5ECA15C8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1" y="4551"/>
                <a:ext cx="16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650" i="1" dirty="0" err="1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Saúde</a:t>
                </a:r>
                <a:r>
                  <a:rPr lang="en-GB" altLang="pt-BR" sz="1650" i="1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vegetal</a:t>
                </a:r>
                <a:endParaRPr lang="en-GB" altLang="pt-BR" sz="1650" dirty="0">
                  <a:solidFill>
                    <a:srgbClr val="6633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5069" name="Text Box 14">
                <a:extLst>
                  <a:ext uri="{FF2B5EF4-FFF2-40B4-BE49-F238E27FC236}">
                    <a16:creationId xmlns:a16="http://schemas.microsoft.com/office/drawing/2014/main" id="{BF1942DF-EEBA-4FD7-8585-9894FF89E4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9" y="4854"/>
                <a:ext cx="934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444500">
                  <a:spcBef>
                    <a:spcPct val="20000"/>
                  </a:spcBef>
                  <a:buClr>
                    <a:srgbClr val="348E09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686868"/>
                    </a:solidFill>
                    <a:latin typeface="Calibri" panose="020F0502020204030204" pitchFamily="34" charset="0"/>
                  </a:defRPr>
                </a:lvl1pPr>
                <a:lvl2pPr marL="742950" indent="-28575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4500">
                  <a:spcBef>
                    <a:spcPct val="20000"/>
                  </a:spcBef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45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B26C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>
                    <a:srgbClr val="000000"/>
                  </a:buClr>
                  <a:buSzPct val="90000"/>
                  <a:buFont typeface="Monotype Sorts" pitchFamily="2" charset="2"/>
                  <a:buNone/>
                </a:pPr>
                <a:r>
                  <a:rPr lang="en-GB" altLang="pt-BR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CIPV</a:t>
                </a:r>
              </a:p>
            </p:txBody>
          </p:sp>
          <p:grpSp>
            <p:nvGrpSpPr>
              <p:cNvPr id="45070" name="Group 15">
                <a:extLst>
                  <a:ext uri="{FF2B5EF4-FFF2-40B4-BE49-F238E27FC236}">
                    <a16:creationId xmlns:a16="http://schemas.microsoft.com/office/drawing/2014/main" id="{091811D9-AB50-4496-85C6-825464DB8C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" y="4552"/>
                <a:ext cx="1665" cy="625"/>
                <a:chOff x="1770" y="4552"/>
                <a:chExt cx="1665" cy="625"/>
              </a:xfrm>
            </p:grpSpPr>
            <p:sp>
              <p:nvSpPr>
                <p:cNvPr id="45071" name="Text Box 16">
                  <a:extLst>
                    <a:ext uri="{FF2B5EF4-FFF2-40B4-BE49-F238E27FC236}">
                      <a16:creationId xmlns:a16="http://schemas.microsoft.com/office/drawing/2014/main" id="{F3A5ADD1-0D98-4A9B-877A-6B226997AE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0" y="4552"/>
                  <a:ext cx="1665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 defTabSz="444500">
                    <a:spcBef>
                      <a:spcPct val="20000"/>
                    </a:spcBef>
                    <a:buClr>
                      <a:srgbClr val="348E09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686868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>
                      <a:srgbClr val="000000"/>
                    </a:buClr>
                    <a:buSzPct val="90000"/>
                    <a:buFont typeface="Monotype Sorts" pitchFamily="2" charset="2"/>
                    <a:buNone/>
                  </a:pPr>
                  <a:r>
                    <a:rPr lang="en-GB" altLang="pt-BR" sz="1650" i="1" dirty="0" err="1">
                      <a:solidFill>
                        <a:srgbClr val="6633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Saúde</a:t>
                  </a:r>
                  <a:r>
                    <a:rPr lang="en-GB" altLang="pt-BR" sz="1650" i="1" dirty="0">
                      <a:solidFill>
                        <a:srgbClr val="6633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 animal</a:t>
                  </a:r>
                  <a:endParaRPr lang="en-GB" altLang="pt-BR" sz="1650" dirty="0">
                    <a:solidFill>
                      <a:srgbClr val="6633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72" name="Text Box 17">
                  <a:extLst>
                    <a:ext uri="{FF2B5EF4-FFF2-40B4-BE49-F238E27FC236}">
                      <a16:creationId xmlns:a16="http://schemas.microsoft.com/office/drawing/2014/main" id="{2AA47DCC-1D89-4054-A764-371BDC543E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8" y="4851"/>
                  <a:ext cx="820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 defTabSz="444500">
                    <a:spcBef>
                      <a:spcPct val="20000"/>
                    </a:spcBef>
                    <a:buClr>
                      <a:srgbClr val="348E09"/>
                    </a:buClr>
                    <a:buFont typeface="Arial" panose="020B0604020202020204" pitchFamily="34" charset="0"/>
                    <a:buChar char="•"/>
                    <a:defRPr sz="3200">
                      <a:solidFill>
                        <a:srgbClr val="686868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4500">
                    <a:spcBef>
                      <a:spcPct val="20000"/>
                    </a:spcBef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45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FB26C"/>
                    </a:buClr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>
                      <a:srgbClr val="000000"/>
                    </a:buClr>
                    <a:buSzPct val="90000"/>
                    <a:buFont typeface="Monotype Sorts" pitchFamily="2" charset="2"/>
                    <a:buNone/>
                  </a:pPr>
                  <a:r>
                    <a:rPr lang="en-GB" altLang="pt-BR" sz="18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OIE</a:t>
                  </a:r>
                </a:p>
              </p:txBody>
            </p:sp>
          </p:grpSp>
        </p:grpSp>
      </p:grpSp>
      <p:sp>
        <p:nvSpPr>
          <p:cNvPr id="45059" name="Text Box 18">
            <a:extLst>
              <a:ext uri="{FF2B5EF4-FFF2-40B4-BE49-F238E27FC236}">
                <a16:creationId xmlns:a16="http://schemas.microsoft.com/office/drawing/2014/main" id="{F637F714-8273-4671-94CF-DD6F4DBEA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56" y="3956448"/>
            <a:ext cx="5886450" cy="715581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Codex = FAO/OMS </a:t>
            </a:r>
            <a:r>
              <a:rPr lang="en-GB" altLang="pt-BR" sz="1350" b="1" dirty="0" err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Comissão</a:t>
            </a: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do Codex Alimentarius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OIE = </a:t>
            </a:r>
            <a:r>
              <a:rPr lang="en-GB" altLang="pt-BR" sz="1350" b="1" dirty="0" err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Organização</a:t>
            </a: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Mundial da </a:t>
            </a:r>
            <a:r>
              <a:rPr lang="en-GB" altLang="pt-BR" sz="1350" b="1" dirty="0" err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Saúde</a:t>
            </a:r>
            <a:r>
              <a:rPr lang="en-GB" altLang="pt-BR" sz="135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Animal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CIPV = </a:t>
            </a:r>
            <a:r>
              <a:rPr lang="en-GB" altLang="pt-BR" sz="1350" b="1" dirty="0" err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Convenção</a:t>
            </a: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pt-BR" sz="1350" b="1" dirty="0" err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Internacional</a:t>
            </a: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para a </a:t>
            </a:r>
            <a:r>
              <a:rPr lang="en-GB" altLang="pt-BR" sz="1350" b="1" dirty="0" err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Proteção</a:t>
            </a:r>
            <a:r>
              <a:rPr lang="en-GB" altLang="pt-BR" sz="1350" b="1" dirty="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Vegetal (FAO)</a:t>
            </a:r>
            <a:endParaRPr lang="en-GB" altLang="pt-BR" sz="1350" b="1" dirty="0">
              <a:solidFill>
                <a:srgbClr val="FFCC66"/>
              </a:solidFill>
              <a:latin typeface="Trebuchet MS" panose="020B0603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5060" name="Rectangle 19">
            <a:extLst>
              <a:ext uri="{FF2B5EF4-FFF2-40B4-BE49-F238E27FC236}">
                <a16:creationId xmlns:a16="http://schemas.microsoft.com/office/drawing/2014/main" id="{1DD7BEC3-0746-4E3D-9442-A7D04F7B7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201" y="145256"/>
            <a:ext cx="550306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pt-BR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Participação</a:t>
            </a:r>
            <a:r>
              <a:rPr lang="en-GB" altLang="pt-BR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altLang="pt-BR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nas</a:t>
            </a:r>
            <a:r>
              <a:rPr lang="en-GB" altLang="pt-BR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altLang="pt-BR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organizações</a:t>
            </a:r>
            <a:r>
              <a:rPr lang="en-GB" altLang="pt-BR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altLang="pt-BR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internacionais</a:t>
            </a:r>
            <a:r>
              <a:rPr lang="en-GB" altLang="pt-BR" sz="2400" b="1" dirty="0">
                <a:solidFill>
                  <a:schemeClr val="tx2"/>
                </a:solidFill>
                <a:latin typeface="Arial" panose="020B0604020202020204" pitchFamily="34" charset="0"/>
              </a:rPr>
              <a:t> (Art. 10.4)</a:t>
            </a:r>
            <a:endParaRPr lang="es-ES" altLang="pt-BR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5061" name="Picture 20" descr="j0110840">
            <a:extLst>
              <a:ext uri="{FF2B5EF4-FFF2-40B4-BE49-F238E27FC236}">
                <a16:creationId xmlns:a16="http://schemas.microsoft.com/office/drawing/2014/main" id="{64B8F099-2146-4F7B-83CD-E299FD6F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79" y="3096816"/>
            <a:ext cx="666750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1" descr="j0215783">
            <a:extLst>
              <a:ext uri="{FF2B5EF4-FFF2-40B4-BE49-F238E27FC236}">
                <a16:creationId xmlns:a16="http://schemas.microsoft.com/office/drawing/2014/main" id="{9AD6CB74-A23F-4410-8BE8-EAE86015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150394"/>
            <a:ext cx="83105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2" descr="j0354421">
            <a:extLst>
              <a:ext uri="{FF2B5EF4-FFF2-40B4-BE49-F238E27FC236}">
                <a16:creationId xmlns:a16="http://schemas.microsoft.com/office/drawing/2014/main" id="{583CD23E-CF73-42CE-9416-9C1969DDF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3099198"/>
            <a:ext cx="883444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71305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clude_x0020_Newsletter xmlns="2c2a5fa5-d186-400a-b6f8-b42dcfa0cc3b">false</Include_x0020_Newsletter>
    <Closing_x0020_Date xmlns="cb026757-2c08-4a66-a447-497073708ad3" xsi:nil="true"/>
    <Codex_x0020_Language xmlns="2c2a5fa5-d186-400a-b6f8-b42dcfa0cc3b">18</Codex_x0020_Language>
    <Codex_x0020_Type xmlns="2c2a5fa5-d186-400a-b6f8-b42dcfa0cc3b" xsi:nil="true"/>
    <Agenda_x0020_Item_x0020_Number xmlns="2c2a5fa5-d186-400a-b6f8-b42dcfa0cc3b" xsi:nil="true"/>
    <Meeting_x0020_Sorting_x0020_date xmlns="2c2a5fa5-d186-400a-b6f8-b42dcfa0cc3b" xsi:nil="true"/>
    <IconOverlay xmlns="http://schemas.microsoft.com/sharepoint/v4" xsi:nil="true"/>
    <Document_x0020_Reference xmlns="2c2a5fa5-d186-400a-b6f8-b42dcfa0cc3b" xsi:nil="true"/>
    <Order_comm xmlns="cb026757-2c08-4a66-a447-497073708ad3" xsi:nil="true"/>
    <Include_x0020_Newsletter_x0020_Date xmlns="2c2a5fa5-d186-400a-b6f8-b42dcfa0cc3b" xsi:nil="true"/>
    <Note xmlns="2c2a5fa5-d186-400a-b6f8-b42dcfa0cc3b" xsi:nil="true"/>
    <Upload_x0020_Date xmlns="2c2a5fa5-d186-400a-b6f8-b42dcfa0cc3b">2017-07-07T00:00:00+00:00</Upload_x0020_Date>
    <Codex_x0020_Description xmlns="2c2a5fa5-d186-400a-b6f8-b42dcfa0cc3b" xsi:nil="true"/>
    <_dlc_DocId xmlns="2c2a5fa5-d186-400a-b6f8-b42dcfa0cc3b">ZKPQ54UJMECD-9-23842</_dlc_DocId>
    <_dlc_DocIdUrl xmlns="2c2a5fa5-d186-400a-b6f8-b42dcfa0cc3b">
      <Url>https://workspace.fao.org/sites/codex/_layouts/15/DocIdRedir.aspx?ID=ZKPQ54UJMECD-9-23842</Url>
      <Description>ZKPQ54UJMECD-9-23842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dex Meeting Document" ma:contentTypeID="0x0101003D0A2E60EDFA1E4EAD3B5F009E16D3BB00D4B0BA8BC8F1D8488A2861CA7E34BBAC" ma:contentTypeVersion="47" ma:contentTypeDescription="" ma:contentTypeScope="" ma:versionID="31b4abcabe8a13cacfc8f914443e045d">
  <xsd:schema xmlns:xsd="http://www.w3.org/2001/XMLSchema" xmlns:xs="http://www.w3.org/2001/XMLSchema" xmlns:p="http://schemas.microsoft.com/office/2006/metadata/properties" xmlns:ns2="2c2a5fa5-d186-400a-b6f8-b42dcfa0cc3b" xmlns:ns3="cb026757-2c08-4a66-a447-497073708ad3" xmlns:ns4="http://schemas.microsoft.com/sharepoint/v4" targetNamespace="http://schemas.microsoft.com/office/2006/metadata/properties" ma:root="true" ma:fieldsID="3854e46c96f6544a8df49a0739e012e7" ns2:_="" ns3:_="" ns4:_="">
    <xsd:import namespace="2c2a5fa5-d186-400a-b6f8-b42dcfa0cc3b"/>
    <xsd:import namespace="cb026757-2c08-4a66-a447-497073708ad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odex_x0020_Description" minOccurs="0"/>
                <xsd:element ref="ns2:Codex_x0020_Language" minOccurs="0"/>
                <xsd:element ref="ns2:Document_x0020_Reference" minOccurs="0"/>
                <xsd:element ref="ns2:Agenda_x0020_Item_x0020_Number" minOccurs="0"/>
                <xsd:element ref="ns2:Note" minOccurs="0"/>
                <xsd:element ref="ns2:Codex_x0020_Type" minOccurs="0"/>
                <xsd:element ref="ns2:Include_x0020_Newsletter" minOccurs="0"/>
                <xsd:element ref="ns2:Include_x0020_Newsletter_x0020_Date" minOccurs="0"/>
                <xsd:element ref="ns2:Upload_x0020_Date" minOccurs="0"/>
                <xsd:element ref="ns2:Meeting_x0020_Sorting_x0020_date" minOccurs="0"/>
                <xsd:element ref="ns3:Order_comm" minOccurs="0"/>
                <xsd:element ref="ns2:_dlc_DocId" minOccurs="0"/>
                <xsd:element ref="ns2:_dlc_DocIdUrl" minOccurs="0"/>
                <xsd:element ref="ns2:_dlc_DocIdPersistId" minOccurs="0"/>
                <xsd:element ref="ns3:Closing_x0020_Date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a5fa5-d186-400a-b6f8-b42dcfa0cc3b" elementFormDefault="qualified">
    <xsd:import namespace="http://schemas.microsoft.com/office/2006/documentManagement/types"/>
    <xsd:import namespace="http://schemas.microsoft.com/office/infopath/2007/PartnerControls"/>
    <xsd:element name="Codex_x0020_Description" ma:index="1" nillable="true" ma:displayName="Codex Description" ma:internalName="Codex_x0020_Description">
      <xsd:simpleType>
        <xsd:restriction base="dms:Note"/>
      </xsd:simpleType>
    </xsd:element>
    <xsd:element name="Codex_x0020_Language" ma:index="2" nillable="true" ma:displayName="Language" ma:list="{d79df143-ef0d-4626-9ad4-2588188c7117}" ma:internalName="Codex_x0020_Language" ma:readOnly="false" ma:showField="Language_en" ma:web="2c2a5fa5-d186-400a-b6f8-b42dcfa0cc3b">
      <xsd:simpleType>
        <xsd:restriction base="dms:Lookup"/>
      </xsd:simpleType>
    </xsd:element>
    <xsd:element name="Document_x0020_Reference" ma:index="3" nillable="true" ma:displayName="Document Reference" ma:internalName="Document_x0020_Reference">
      <xsd:simpleType>
        <xsd:restriction base="dms:Text">
          <xsd:maxLength value="255"/>
        </xsd:restriction>
      </xsd:simpleType>
    </xsd:element>
    <xsd:element name="Agenda_x0020_Item_x0020_Number" ma:index="4" nillable="true" ma:displayName="Agenda Item Number" ma:indexed="true" ma:internalName="Agenda_x0020_Item_x0020_Number" ma:percentage="FALSE">
      <xsd:simpleType>
        <xsd:restriction base="dms:Number"/>
      </xsd:simpleType>
    </xsd:element>
    <xsd:element name="Note" ma:index="5" nillable="true" ma:displayName="Note" ma:internalName="Note">
      <xsd:simpleType>
        <xsd:restriction base="dms:Note"/>
      </xsd:simpleType>
    </xsd:element>
    <xsd:element name="Codex_x0020_Type" ma:index="6" nillable="true" ma:displayName="Doc Type" ma:list="{2fea5485-f811-4a9b-afaf-95475db39bda}" ma:internalName="Codex_x0020_Type" ma:readOnly="false" ma:showField="Title" ma:web="2c2a5fa5-d186-400a-b6f8-b42dcfa0cc3b">
      <xsd:simpleType>
        <xsd:restriction base="dms:Lookup"/>
      </xsd:simpleType>
    </xsd:element>
    <xsd:element name="Include_x0020_Newsletter" ma:index="7" nillable="true" ma:displayName="Include Newsletter" ma:default="0" ma:internalName="Include_x0020_Newsletter">
      <xsd:simpleType>
        <xsd:restriction base="dms:Boolean"/>
      </xsd:simpleType>
    </xsd:element>
    <xsd:element name="Include_x0020_Newsletter_x0020_Date" ma:index="8" nillable="true" ma:displayName="Include Newsletter Date" ma:format="DateOnly" ma:internalName="Include_x0020_Newsletter_x0020_Date">
      <xsd:simpleType>
        <xsd:restriction base="dms:DateTime"/>
      </xsd:simpleType>
    </xsd:element>
    <xsd:element name="Upload_x0020_Date" ma:index="9" nillable="true" ma:displayName="Upload Date" ma:default="[today]" ma:format="DateOnly" ma:internalName="Upload_x0020_Date">
      <xsd:simpleType>
        <xsd:restriction base="dms:DateTime"/>
      </xsd:simpleType>
    </xsd:element>
    <xsd:element name="Meeting_x0020_Sorting_x0020_date" ma:index="10" nillable="true" ma:displayName="Sorting Date" ma:format="DateOnly" ma:internalName="Meeting_x0020_Sorting_x0020_date" ma:readOnly="false">
      <xsd:simpleType>
        <xsd:restriction base="dms:DateTime"/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26757-2c08-4a66-a447-497073708ad3" elementFormDefault="qualified">
    <xsd:import namespace="http://schemas.microsoft.com/office/2006/documentManagement/types"/>
    <xsd:import namespace="http://schemas.microsoft.com/office/infopath/2007/PartnerControls"/>
    <xsd:element name="Order_comm" ma:index="11" nillable="true" ma:displayName="Order" ma:list="{e50ac86d-101a-41c5-9e7e-3a74b848b3fe}" ma:internalName="Order_comm" ma:showField="Order0">
      <xsd:simpleType>
        <xsd:restriction base="dms:Lookup"/>
      </xsd:simpleType>
    </xsd:element>
    <xsd:element name="Closing_x0020_Date" ma:index="22" nillable="true" ma:displayName="Closing Date" ma:description="Date set to close the Registration System" ma:format="DateOnly" ma:hidden="true" ma:internalName="Closing_x0020_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displayName="Referenc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E8EC402-6CE2-4C02-B9B3-87984B3DD4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5D48BE-07B3-499C-91E7-C6024A2FA122}">
  <ds:schemaRefs>
    <ds:schemaRef ds:uri="http://schemas.microsoft.com/office/2006/metadata/properties"/>
    <ds:schemaRef ds:uri="http://purl.org/dc/elements/1.1/"/>
    <ds:schemaRef ds:uri="cb026757-2c08-4a66-a447-497073708ad3"/>
    <ds:schemaRef ds:uri="http://schemas.microsoft.com/sharepoint/v4"/>
    <ds:schemaRef ds:uri="http://schemas.openxmlformats.org/package/2006/metadata/core-properties"/>
    <ds:schemaRef ds:uri="http://purl.org/dc/terms/"/>
    <ds:schemaRef ds:uri="http://purl.org/dc/dcmitype/"/>
    <ds:schemaRef ds:uri="2c2a5fa5-d186-400a-b6f8-b42dcfa0cc3b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C9B25C-BB47-48AE-9D60-A9E1411FA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2a5fa5-d186-400a-b6f8-b42dcfa0cc3b"/>
    <ds:schemaRef ds:uri="cb026757-2c08-4a66-a447-497073708ad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91D14B9-D9D0-4739-8EEF-25B4A46E65B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4391</TotalTime>
  <Words>779</Words>
  <Application>Microsoft Office PowerPoint</Application>
  <PresentationFormat>Apresentação na tela (16:9)</PresentationFormat>
  <Paragraphs>202</Paragraphs>
  <Slides>16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32" baseType="lpstr">
      <vt:lpstr>メイリオ</vt:lpstr>
      <vt:lpstr>ＭＳ Ｐゴシック</vt:lpstr>
      <vt:lpstr>ＭＳ Ｐゴシック</vt:lpstr>
      <vt:lpstr>Aharoni</vt:lpstr>
      <vt:lpstr>Arial</vt:lpstr>
      <vt:lpstr>Book Antiqua</vt:lpstr>
      <vt:lpstr>Brush Script MT</vt:lpstr>
      <vt:lpstr>Calibri</vt:lpstr>
      <vt:lpstr>Calisto MT</vt:lpstr>
      <vt:lpstr>Century Gothic</vt:lpstr>
      <vt:lpstr>Monotype Sorts</vt:lpstr>
      <vt:lpstr>Times New Roman</vt:lpstr>
      <vt:lpstr>Trebuchet MS</vt:lpstr>
      <vt:lpstr>Wingdings</vt:lpstr>
      <vt:lpstr>Wingdings 3</vt:lpstr>
      <vt:lpstr>Facetado</vt:lpstr>
      <vt:lpstr>Apresentação do PowerPoint</vt:lpstr>
      <vt:lpstr>Para onde o mundo caminha em termos de segurança alimentar, consumidores, reguladores e setor privado?</vt:lpstr>
      <vt:lpstr>Contexto Internacional</vt:lpstr>
      <vt:lpstr>Contexto Internacional</vt:lpstr>
      <vt:lpstr>Apresentação do PowerPoint</vt:lpstr>
      <vt:lpstr>Importância no Sistema Multilateral de Comércio  </vt:lpstr>
      <vt:lpstr>Apresentação do PowerPoint</vt:lpstr>
      <vt:lpstr>Apresentação do PowerPoint</vt:lpstr>
      <vt:lpstr>Apresentação do PowerPoint</vt:lpstr>
      <vt:lpstr>Apresentação do PowerPoint</vt:lpstr>
      <vt:lpstr>Importância estratégica do Codex Alimentarius</vt:lpstr>
      <vt:lpstr>CODEX ALIMENTARIUS   Elabora normas internacionais de inocuidade e qualidade dos alimentos</vt:lpstr>
      <vt:lpstr>Codex Alimentarius:  Saúde pública e comércio internacional</vt:lpstr>
      <vt:lpstr>Apresentação do PowerPoint</vt:lpstr>
      <vt:lpstr>Apresentação do PowerPoint</vt:lpstr>
      <vt:lpstr>Apresentação do PowerPoint</vt:lpstr>
    </vt:vector>
  </TitlesOfParts>
  <Company>qq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Codex presentation template</dc:title>
  <dc:creator>qq</dc:creator>
  <cp:lastModifiedBy>Guilherme Antonio da Costa Junior</cp:lastModifiedBy>
  <cp:revision>288</cp:revision>
  <dcterms:created xsi:type="dcterms:W3CDTF">2017-07-07T13:55:36Z</dcterms:created>
  <dcterms:modified xsi:type="dcterms:W3CDTF">2017-11-29T15:36:56Z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0x0101003D0A2E60EDFA1E4EAD3B5F009E16D3BB00D4B0BA8BC8F1D8488A2861CA7E34BBAC</vt:lpwstr>
  </property>
  <property fmtid="{D5CDD505-2E9C-101B-9397-08002B2CF9AE}" pid="3" name="_dlc_DocIdItemGuid">
    <vt:lpwstr>7728bb16-3885-42dd-848d-3a8242bf06b9</vt:lpwstr>
  </property>
</Properties>
</file>