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24" r:id="rId2"/>
  </p:sldMasterIdLst>
  <p:sldIdLst>
    <p:sldId id="272" r:id="rId3"/>
    <p:sldId id="276" r:id="rId4"/>
    <p:sldId id="275" r:id="rId5"/>
    <p:sldId id="289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274" r:id="rId20"/>
    <p:sldId id="278" r:id="rId21"/>
    <p:sldId id="277" r:id="rId22"/>
    <p:sldId id="273" r:id="rId23"/>
    <p:sldId id="306" r:id="rId24"/>
    <p:sldId id="291" r:id="rId25"/>
    <p:sldId id="308" r:id="rId26"/>
    <p:sldId id="310" r:id="rId27"/>
    <p:sldId id="311" r:id="rId28"/>
    <p:sldId id="312" r:id="rId29"/>
    <p:sldId id="313" r:id="rId30"/>
    <p:sldId id="314" r:id="rId31"/>
    <p:sldId id="281" r:id="rId32"/>
    <p:sldId id="280" r:id="rId33"/>
    <p:sldId id="279" r:id="rId34"/>
    <p:sldId id="283" r:id="rId35"/>
    <p:sldId id="282" r:id="rId36"/>
    <p:sldId id="285" r:id="rId37"/>
    <p:sldId id="288" r:id="rId38"/>
    <p:sldId id="287" r:id="rId39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9C64-D585-4B99-80CC-09C3970F76E8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9F88596-E700-4AAF-A15B-FB7B61853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7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9C64-D585-4B99-80CC-09C3970F76E8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F88596-E700-4AAF-A15B-FB7B61853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894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9C64-D585-4B99-80CC-09C3970F76E8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F88596-E700-4AAF-A15B-FB7B61853EBA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6519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9C64-D585-4B99-80CC-09C3970F76E8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F88596-E700-4AAF-A15B-FB7B61853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307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9C64-D585-4B99-80CC-09C3970F76E8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F88596-E700-4AAF-A15B-FB7B61853EBA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9161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9C64-D585-4B99-80CC-09C3970F76E8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F88596-E700-4AAF-A15B-FB7B61853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020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9C64-D585-4B99-80CC-09C3970F76E8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8596-E700-4AAF-A15B-FB7B61853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30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9C64-D585-4B99-80CC-09C3970F76E8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8596-E700-4AAF-A15B-FB7B61853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8322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9C64-D585-4B99-80CC-09C3970F76E8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8596-E700-4AAF-A15B-FB7B61853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290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9C64-D585-4B99-80CC-09C3970F76E8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8596-E700-4AAF-A15B-FB7B61853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876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9C64-D585-4B99-80CC-09C3970F76E8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8596-E700-4AAF-A15B-FB7B61853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92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9C64-D585-4B99-80CC-09C3970F76E8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8596-E700-4AAF-A15B-FB7B61853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376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9C64-D585-4B99-80CC-09C3970F76E8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8596-E700-4AAF-A15B-FB7B61853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0880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9C64-D585-4B99-80CC-09C3970F76E8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8596-E700-4AAF-A15B-FB7B61853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25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9C64-D585-4B99-80CC-09C3970F76E8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8596-E700-4AAF-A15B-FB7B61853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4756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9C64-D585-4B99-80CC-09C3970F76E8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8596-E700-4AAF-A15B-FB7B61853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197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9C64-D585-4B99-80CC-09C3970F76E8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8596-E700-4AAF-A15B-FB7B61853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3258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9C64-D585-4B99-80CC-09C3970F76E8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8596-E700-4AAF-A15B-FB7B61853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178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9C64-D585-4B99-80CC-09C3970F76E8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8596-E700-4AAF-A15B-FB7B61853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189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9C64-D585-4B99-80CC-09C3970F76E8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8596-E700-4AAF-A15B-FB7B61853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2123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9C64-D585-4B99-80CC-09C3970F76E8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8596-E700-4AAF-A15B-FB7B61853EBA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1848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9C64-D585-4B99-80CC-09C3970F76E8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8596-E700-4AAF-A15B-FB7B61853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408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9C64-D585-4B99-80CC-09C3970F76E8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F88596-E700-4AAF-A15B-FB7B61853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559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9C64-D585-4B99-80CC-09C3970F76E8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8596-E700-4AAF-A15B-FB7B61853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829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9C64-D585-4B99-80CC-09C3970F76E8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8596-E700-4AAF-A15B-FB7B61853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1491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9C64-D585-4B99-80CC-09C3970F76E8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8596-E700-4AAF-A15B-FB7B61853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12747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9C64-D585-4B99-80CC-09C3970F76E8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8596-E700-4AAF-A15B-FB7B61853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445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9C64-D585-4B99-80CC-09C3970F76E8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9F88596-E700-4AAF-A15B-FB7B61853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18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9C64-D585-4B99-80CC-09C3970F76E8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9F88596-E700-4AAF-A15B-FB7B61853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3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9C64-D585-4B99-80CC-09C3970F76E8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8596-E700-4AAF-A15B-FB7B61853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58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9C64-D585-4B99-80CC-09C3970F76E8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8596-E700-4AAF-A15B-FB7B61853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119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9C64-D585-4B99-80CC-09C3970F76E8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8596-E700-4AAF-A15B-FB7B61853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836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9C64-D585-4B99-80CC-09C3970F76E8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F88596-E700-4AAF-A15B-FB7B61853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79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F9C64-D585-4B99-80CC-09C3970F76E8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9F88596-E700-4AAF-A15B-FB7B61853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046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91F9C64-D585-4B99-80CC-09C3970F76E8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88596-E700-4AAF-A15B-FB7B61853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17018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0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jpg"/><Relationship Id="rId4" Type="http://schemas.openxmlformats.org/officeDocument/2006/relationships/hyperlink" Target="mailto:Loni@senado.leg.br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11"/>
            <a:ext cx="12282616" cy="686291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730560" y="1692879"/>
            <a:ext cx="1010468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latin typeface="Arial" pitchFamily="34" charset="0"/>
                <a:cs typeface="Arial" pitchFamily="34" charset="0"/>
              </a:rPr>
            </a:br>
            <a:r>
              <a:rPr lang="pt-BR" sz="2800" b="1" dirty="0">
                <a:latin typeface="Arial" pitchFamily="34" charset="0"/>
                <a:cs typeface="Arial" pitchFamily="34" charset="0"/>
              </a:rPr>
              <a:t> Estatuto da Pessoa com Deficiência- Lei Brasileira de Inclusão da Pessoa com Deficiência 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latin typeface="Arial" pitchFamily="34" charset="0"/>
                <a:cs typeface="Arial" pitchFamily="34" charset="0"/>
              </a:rPr>
            </a:b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pt-BR" sz="1600" b="1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b="1" i="1" dirty="0">
                <a:latin typeface="Arial" pitchFamily="34" charset="0"/>
                <a:cs typeface="Arial" pitchFamily="34" charset="0"/>
              </a:rPr>
            </a:br>
            <a:r>
              <a:rPr lang="pt-BR" sz="1600" b="1" i="1" dirty="0">
                <a:latin typeface="Arial" pitchFamily="34" charset="0"/>
                <a:cs typeface="Arial" pitchFamily="34" charset="0"/>
              </a:rPr>
              <a:t>Loni  Elisete Manica</a:t>
            </a:r>
            <a:br>
              <a:rPr lang="pt-BR" sz="1600" b="1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>Doutora em Educação - Assessora Parlamentar </a:t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>apoiadora na relatoria da LBI</a:t>
            </a:r>
            <a:r>
              <a:rPr lang="pt-BR" sz="1600" b="1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b="1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dirty="0">
                <a:latin typeface="Arial" pitchFamily="34" charset="0"/>
                <a:cs typeface="Arial" pitchFamily="34" charset="0"/>
              </a:rPr>
              <a:t>*Envolvidos Diretamente:  03 Senadores e 01Deputada</a:t>
            </a:r>
            <a:endParaRPr lang="pt-BR" sz="16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4" y="-4911"/>
            <a:ext cx="3620385" cy="2154991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632366" y="48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" name="Elipse 1"/>
          <p:cNvSpPr/>
          <p:nvPr/>
        </p:nvSpPr>
        <p:spPr>
          <a:xfrm>
            <a:off x="1860737" y="1072584"/>
            <a:ext cx="9844331" cy="5013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9º SEMANA DE VALORIZAÇÃO DA PESSOA COM DEFICIENCIA DO SENADO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FEFERAL</a:t>
            </a:r>
          </a:p>
          <a:p>
            <a:pPr algn="ctr"/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ESTATUTO DA PESSOA COM DEFICIENCIA-LEI BRASILEIRA DA 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INCLUSÃO</a:t>
            </a:r>
          </a:p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</a:t>
            </a: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- 13.146, DE 6 DE JULHO DE 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9" name="Retângulo 8"/>
          <p:cNvSpPr/>
          <p:nvPr/>
        </p:nvSpPr>
        <p:spPr>
          <a:xfrm>
            <a:off x="9848555" y="5541487"/>
            <a:ext cx="2385009" cy="1236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Loni Elisete Manica – Drª em Educação</a:t>
            </a:r>
          </a:p>
          <a:p>
            <a:pPr algn="ctr"/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Assessora do Senador Romário</a:t>
            </a:r>
            <a:endParaRPr lang="pt-B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65"/>
            <a:ext cx="12289872" cy="686696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65780" y="997526"/>
            <a:ext cx="1084220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sz="2400" b="1" dirty="0"/>
              <a:t>Art. 28.</a:t>
            </a:r>
            <a:r>
              <a:rPr lang="pt-BR" sz="2400" dirty="0"/>
              <a:t> </a:t>
            </a:r>
            <a:r>
              <a:rPr lang="pt-BR" sz="2400" dirty="0">
                <a:solidFill>
                  <a:schemeClr val="bg1"/>
                </a:solidFill>
              </a:rPr>
              <a:t>Incumbe ao poder público assegurar, criar, desenvolver, implementar, incentivar, </a:t>
            </a:r>
            <a:r>
              <a:rPr lang="pt-BR" sz="2400" b="1" dirty="0">
                <a:solidFill>
                  <a:schemeClr val="bg1"/>
                </a:solidFill>
              </a:rPr>
              <a:t>acompanhar e avaliar</a:t>
            </a:r>
            <a:r>
              <a:rPr lang="pt-BR" sz="2400" dirty="0">
                <a:solidFill>
                  <a:schemeClr val="bg1"/>
                </a:solidFill>
              </a:rPr>
              <a:t>:</a:t>
            </a:r>
          </a:p>
          <a:p>
            <a:pPr>
              <a:buNone/>
            </a:pPr>
            <a:endParaRPr lang="pt-BR" sz="2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sz="2400" dirty="0">
                <a:solidFill>
                  <a:schemeClr val="bg1"/>
                </a:solidFill>
              </a:rPr>
              <a:t>	XI – </a:t>
            </a:r>
            <a:r>
              <a:rPr lang="pt-BR" sz="2400" b="1" dirty="0">
                <a:solidFill>
                  <a:schemeClr val="bg1"/>
                </a:solidFill>
              </a:rPr>
              <a:t>formação e disponibilização de professores para o atendimento educacional especializado</a:t>
            </a:r>
            <a:r>
              <a:rPr lang="pt-BR" sz="2400" dirty="0">
                <a:solidFill>
                  <a:schemeClr val="bg1"/>
                </a:solidFill>
              </a:rPr>
              <a:t>, tradutores e intérpretes da Libras, guias intérpretes e profissionais de apoio;</a:t>
            </a:r>
          </a:p>
          <a:p>
            <a:pPr>
              <a:buNone/>
            </a:pPr>
            <a:endParaRPr lang="pt-BR" sz="2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sz="2400" dirty="0">
                <a:solidFill>
                  <a:schemeClr val="bg1"/>
                </a:solidFill>
              </a:rPr>
              <a:t>	XIII – acesso à educação </a:t>
            </a:r>
            <a:r>
              <a:rPr lang="pt-BR" sz="2400" b="1" dirty="0">
                <a:solidFill>
                  <a:schemeClr val="bg1"/>
                </a:solidFill>
              </a:rPr>
              <a:t>superior e à educação profissional e tecnológica em igualdade de oportunidades e condições </a:t>
            </a:r>
            <a:r>
              <a:rPr lang="pt-BR" sz="2400" dirty="0">
                <a:solidFill>
                  <a:schemeClr val="bg1"/>
                </a:solidFill>
              </a:rPr>
              <a:t>com as demais pessoas;</a:t>
            </a:r>
          </a:p>
          <a:p>
            <a:pPr>
              <a:buNone/>
            </a:pPr>
            <a:endParaRPr lang="pt-BR" sz="2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sz="2400" dirty="0">
                <a:solidFill>
                  <a:schemeClr val="bg1"/>
                </a:solidFill>
              </a:rPr>
              <a:t>	XIV </a:t>
            </a:r>
            <a:r>
              <a:rPr lang="pt-BR" sz="2400" b="1" dirty="0">
                <a:solidFill>
                  <a:schemeClr val="bg1"/>
                </a:solidFill>
              </a:rPr>
              <a:t>– inclusão de conteúdos curriculares, nos cursos de nível superior e de educação profissional técnica e tecnológica</a:t>
            </a:r>
            <a:r>
              <a:rPr lang="pt-BR" sz="2400" dirty="0">
                <a:solidFill>
                  <a:schemeClr val="bg1"/>
                </a:solidFill>
              </a:rPr>
              <a:t>, de </a:t>
            </a:r>
            <a:r>
              <a:rPr lang="pt-BR" sz="2400" dirty="0"/>
              <a:t>temas relacionados à pessoa com deficiência nos respectivos campos de conhecimento;</a:t>
            </a:r>
          </a:p>
          <a:p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658939" y="298908"/>
            <a:ext cx="6073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DIREITO À EDUCAÇÃO </a:t>
            </a:r>
            <a:r>
              <a:rPr lang="pt-BR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Art</a:t>
            </a:r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27 a 30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94" y="6021859"/>
            <a:ext cx="1250210" cy="744173"/>
          </a:xfrm>
          <a:prstGeom prst="rect">
            <a:avLst/>
          </a:prstGeom>
        </p:spPr>
      </p:pic>
      <p:pic>
        <p:nvPicPr>
          <p:cNvPr id="8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7959" y="298908"/>
            <a:ext cx="1100023" cy="1805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9315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5" y="-56382"/>
            <a:ext cx="12289872" cy="686696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70919" y="1455793"/>
            <a:ext cx="1050455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sz="2800" dirty="0">
                <a:solidFill>
                  <a:schemeClr val="bg1"/>
                </a:solidFill>
              </a:rPr>
              <a:t>XV – acesso da pessoa com deficiência, em </a:t>
            </a:r>
            <a:r>
              <a:rPr lang="pt-BR" sz="2800" b="1" dirty="0">
                <a:solidFill>
                  <a:schemeClr val="bg1"/>
                </a:solidFill>
              </a:rPr>
              <a:t>igualdade de condições</a:t>
            </a:r>
            <a:r>
              <a:rPr lang="pt-BR" sz="2800" dirty="0">
                <a:solidFill>
                  <a:schemeClr val="bg1"/>
                </a:solidFill>
              </a:rPr>
              <a:t>, a </a:t>
            </a:r>
            <a:r>
              <a:rPr lang="pt-BR" sz="2800" b="1" dirty="0">
                <a:solidFill>
                  <a:schemeClr val="bg1"/>
                </a:solidFill>
              </a:rPr>
              <a:t>jogos e atividades recreativas, esportivas e de lazer, no sistema escolar;</a:t>
            </a:r>
          </a:p>
          <a:p>
            <a:pPr>
              <a:buNone/>
            </a:pPr>
            <a:r>
              <a:rPr lang="pt-BR" sz="2800" dirty="0">
                <a:solidFill>
                  <a:schemeClr val="bg1"/>
                </a:solidFill>
              </a:rPr>
              <a:t>	</a:t>
            </a:r>
          </a:p>
          <a:p>
            <a:pPr>
              <a:buNone/>
            </a:pPr>
            <a:r>
              <a:rPr lang="pt-BR" sz="2800" dirty="0">
                <a:solidFill>
                  <a:schemeClr val="bg1"/>
                </a:solidFill>
              </a:rPr>
              <a:t>§ 1º</a:t>
            </a:r>
            <a:r>
              <a:rPr lang="pt-BR" sz="2800" u="sng" dirty="0">
                <a:solidFill>
                  <a:schemeClr val="bg1"/>
                </a:solidFill>
              </a:rPr>
              <a:t>, </a:t>
            </a:r>
            <a:r>
              <a:rPr lang="pt-BR" sz="2800" dirty="0">
                <a:solidFill>
                  <a:schemeClr val="bg1"/>
                </a:solidFill>
              </a:rPr>
              <a:t>de qualquer nível e modalidade de </a:t>
            </a:r>
            <a:r>
              <a:rPr lang="pt-BR" sz="2800" dirty="0" err="1">
                <a:solidFill>
                  <a:schemeClr val="bg1"/>
                </a:solidFill>
              </a:rPr>
              <a:t>ensino</a:t>
            </a:r>
            <a:r>
              <a:rPr lang="pt-BR" sz="2800" b="1" u="sng" dirty="0" err="1">
                <a:solidFill>
                  <a:schemeClr val="bg1"/>
                </a:solidFill>
              </a:rPr>
              <a:t>Às</a:t>
            </a:r>
            <a:r>
              <a:rPr lang="pt-BR" sz="2800" b="1" u="sng" dirty="0">
                <a:solidFill>
                  <a:schemeClr val="bg1"/>
                </a:solidFill>
              </a:rPr>
              <a:t> instituições privadas</a:t>
            </a:r>
            <a:r>
              <a:rPr lang="pt-BR" sz="2800" dirty="0">
                <a:solidFill>
                  <a:schemeClr val="bg1"/>
                </a:solidFill>
              </a:rPr>
              <a:t>, aplica-se obrigatoriamente o disposto nos incisos I, II, III, V, VII, VIII, IX, X, XI, XII, XIII, XIV, XV, XVI, XVII e XVIII do caput deste artigo, </a:t>
            </a:r>
            <a:r>
              <a:rPr lang="pt-BR" sz="2800" b="1" dirty="0">
                <a:solidFill>
                  <a:schemeClr val="bg1"/>
                </a:solidFill>
              </a:rPr>
              <a:t>sendo vedada a cobrança de valores adicionais de qualquer natureza em suas mensalidades, anuidades </a:t>
            </a:r>
            <a:r>
              <a:rPr lang="pt-BR" sz="2800" b="1" dirty="0"/>
              <a:t>e matrículas </a:t>
            </a:r>
            <a:r>
              <a:rPr lang="pt-BR" sz="2800" dirty="0"/>
              <a:t>no cumprimento destas determinações.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393061" y="301631"/>
            <a:ext cx="1544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pt-BR" sz="2000" b="1" dirty="0" err="1">
                <a:solidFill>
                  <a:schemeClr val="bg1"/>
                </a:solidFill>
              </a:rPr>
              <a:t>Cont</a:t>
            </a:r>
            <a:r>
              <a:rPr lang="pt-BR" sz="2000" b="1" dirty="0">
                <a:solidFill>
                  <a:schemeClr val="bg1"/>
                </a:solidFill>
              </a:rPr>
              <a:t> Educ.</a:t>
            </a:r>
          </a:p>
        </p:txBody>
      </p:sp>
      <p:pic>
        <p:nvPicPr>
          <p:cNvPr id="7" name="Picture 2" descr="D:\USERS\Loni\AppData\Local\Microsoft\Windows\Temporary Internet Files\Content.IE5\J5TSC7F0\inclus%C3%A3o-640x37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4701" y="203488"/>
            <a:ext cx="1691680" cy="996505"/>
          </a:xfrm>
          <a:prstGeom prst="rect">
            <a:avLst/>
          </a:prstGeom>
          <a:noFill/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94" y="6021859"/>
            <a:ext cx="1250210" cy="74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6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65"/>
            <a:ext cx="12289872" cy="686696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68927" y="103910"/>
            <a:ext cx="109370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Cont. </a:t>
            </a:r>
            <a:r>
              <a:rPr lang="pt-BR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Educ</a:t>
            </a:r>
            <a:endParaRPr lang="pt-B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2º Na disponibilização de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tradutores e intérpretes da Libras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deve-se observar o seguinte:</a:t>
            </a:r>
          </a:p>
          <a:p>
            <a:pPr>
              <a:buNone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–(...) atuantes na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educação básica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devem,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mínimo, possuir ensino médio completo e certificado de proficiência na Libras;</a:t>
            </a:r>
          </a:p>
          <a:p>
            <a:pPr>
              <a:buNone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–(...)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salas de aula dos cursos de graduação e pós-graduação, devem possuir nível superior,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habilitação, prioritariamente, em Tradução e Interpretação em Libras</a:t>
            </a:r>
            <a:r>
              <a:rPr lang="pt-B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94" y="6021859"/>
            <a:ext cx="1250210" cy="74417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" y="4846116"/>
            <a:ext cx="155257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58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65"/>
            <a:ext cx="12289872" cy="686696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33096" y="1162359"/>
            <a:ext cx="109370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ART 29</a:t>
            </a:r>
            <a:endParaRPr lang="pt-B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VETADO</a:t>
            </a:r>
          </a:p>
          <a:p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instituições de Educação Profissional e tecnológica de educação, ciência e tecnologia e as de educação superior, públicas federais e privadas, são obrigadas a reservar, em cada processo seletivo para ingresso nos respectivos cursos de formação inicial e continuada ou de qualificação profissional, de educação profissional técnica de nível médio, de educação profissional e tecnológica e de graduação e de pós-graduação, no mínimo 10 %(dez por cento) de suas vagas, por curso e turno, para estudantes com deficiência.</a:t>
            </a:r>
            <a:endParaRPr lang="pt-BR" sz="1100" dirty="0">
              <a:solidFill>
                <a:srgbClr val="00206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94" y="6021859"/>
            <a:ext cx="1250210" cy="74417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016" y="38409"/>
            <a:ext cx="20383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79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65"/>
            <a:ext cx="12289872" cy="686696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68927" y="103910"/>
            <a:ext cx="109370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Cont. </a:t>
            </a:r>
            <a:r>
              <a:rPr lang="pt-BR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Educ</a:t>
            </a:r>
            <a:endParaRPr lang="pt-B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§ 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Art. 30.</a:t>
            </a: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Nos processos seletivos </a:t>
            </a: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pelas instituições de 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ensino superior e de educação profissional e tecnológica, públicas e privadas</a:t>
            </a: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devem ser 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adotadas as seguintes medidas:</a:t>
            </a:r>
          </a:p>
          <a:p>
            <a:pPr>
              <a:buNone/>
            </a:pPr>
            <a:endParaRPr lang="pt-B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 –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formulário de inscrição com acessibilidade </a:t>
            </a: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 tecnologia </a:t>
            </a:r>
            <a:r>
              <a:rPr lang="pt-B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assistiva</a:t>
            </a: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III –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provas em formatos acessíveis </a:t>
            </a: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 –recursos de 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acessibilidade e tecnologia </a:t>
            </a:r>
            <a:r>
              <a:rPr lang="pt-BR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assistiva</a:t>
            </a: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adequados, 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dilação do tempo,</a:t>
            </a: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(...) tanto na realização do exame para seleção quanto nas atividades acadêmicas;</a:t>
            </a:r>
          </a:p>
          <a:p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 – adoção de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critérios de avaliação na correção </a:t>
            </a: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das provas escritas, discursivas ou de redação, que considerem a singularidade linguística das </a:t>
            </a:r>
            <a:r>
              <a:rPr lang="pt-B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PcD</a:t>
            </a: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;</a:t>
            </a:r>
          </a:p>
          <a:p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VII – 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tradução completa do edital </a:t>
            </a: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 suas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retificações em Libras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" y="5849095"/>
            <a:ext cx="1654944" cy="112177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94" y="6021859"/>
            <a:ext cx="1250210" cy="74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39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65"/>
            <a:ext cx="12289872" cy="686696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27973" y="25360"/>
            <a:ext cx="5067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t-BR" sz="2400" b="1" dirty="0"/>
              <a:t>DIREITO À MORADIA - </a:t>
            </a:r>
            <a:r>
              <a:rPr lang="pt-BR" sz="2400" b="1" dirty="0" err="1"/>
              <a:t>Art</a:t>
            </a:r>
            <a:r>
              <a:rPr lang="pt-BR" sz="2400" b="1" dirty="0"/>
              <a:t> 31 a 33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48801" y="521350"/>
            <a:ext cx="1018243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Art</a:t>
            </a:r>
            <a:r>
              <a:rPr lang="pt-BR" sz="2400" b="1" dirty="0"/>
              <a:t>. </a:t>
            </a:r>
            <a:r>
              <a:rPr lang="pt-BR" sz="2400" b="1" dirty="0">
                <a:solidFill>
                  <a:schemeClr val="bg1"/>
                </a:solidFill>
              </a:rPr>
              <a:t>32.</a:t>
            </a:r>
            <a:r>
              <a:rPr lang="pt-BR" sz="2400" dirty="0">
                <a:solidFill>
                  <a:schemeClr val="bg1"/>
                </a:solidFill>
              </a:rPr>
              <a:t> Nos </a:t>
            </a:r>
            <a:r>
              <a:rPr lang="pt-BR" sz="2400" b="1" dirty="0">
                <a:solidFill>
                  <a:schemeClr val="bg1"/>
                </a:solidFill>
              </a:rPr>
              <a:t>programas habitacionais, públicos ou subsidiados com recursos públicos</a:t>
            </a:r>
            <a:r>
              <a:rPr lang="pt-BR" sz="2400" dirty="0">
                <a:solidFill>
                  <a:schemeClr val="bg1"/>
                </a:solidFill>
              </a:rPr>
              <a:t>, (...) observado o seguinte</a:t>
            </a:r>
            <a:r>
              <a:rPr lang="pt-BR" sz="2400" dirty="0" smtClean="0">
                <a:solidFill>
                  <a:schemeClr val="bg1"/>
                </a:solidFill>
              </a:rPr>
              <a:t>: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pPr lvl="1"/>
            <a:r>
              <a:rPr lang="pt-BR" sz="2400" dirty="0">
                <a:solidFill>
                  <a:schemeClr val="bg1"/>
                </a:solidFill>
              </a:rPr>
              <a:t>I – </a:t>
            </a:r>
            <a:r>
              <a:rPr lang="pt-BR" sz="2400" b="1" dirty="0">
                <a:solidFill>
                  <a:schemeClr val="bg1"/>
                </a:solidFill>
              </a:rPr>
              <a:t>reserva de, no mínimo, 3% (três por cento) </a:t>
            </a:r>
            <a:r>
              <a:rPr lang="pt-BR" sz="2400" dirty="0">
                <a:solidFill>
                  <a:schemeClr val="bg1"/>
                </a:solidFill>
              </a:rPr>
              <a:t>das unidades habitacionais para pessoa com deficiência</a:t>
            </a:r>
            <a:r>
              <a:rPr lang="pt-BR" sz="2400" dirty="0" smtClean="0">
                <a:solidFill>
                  <a:schemeClr val="bg1"/>
                </a:solidFill>
              </a:rPr>
              <a:t>;</a:t>
            </a:r>
          </a:p>
          <a:p>
            <a:pPr lvl="1"/>
            <a:endParaRPr lang="pt-BR" sz="2400" dirty="0">
              <a:solidFill>
                <a:schemeClr val="bg1"/>
              </a:solidFill>
            </a:endParaRPr>
          </a:p>
          <a:p>
            <a:pPr lvl="1"/>
            <a:r>
              <a:rPr lang="pt-BR" sz="3200" dirty="0">
                <a:solidFill>
                  <a:schemeClr val="bg1"/>
                </a:solidFill>
              </a:rPr>
              <a:t>II – </a:t>
            </a:r>
            <a:r>
              <a:rPr lang="pt-BR" sz="3200" dirty="0" smtClean="0">
                <a:solidFill>
                  <a:schemeClr val="bg1"/>
                </a:solidFill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</a:rPr>
              <a:t>VETADO-</a:t>
            </a:r>
            <a:r>
              <a:rPr lang="pt-BR" sz="3200" dirty="0" smtClean="0">
                <a:solidFill>
                  <a:schemeClr val="bg1"/>
                </a:solidFill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</a:rPr>
              <a:t>definição </a:t>
            </a:r>
            <a:r>
              <a:rPr lang="pt-BR" sz="3200" b="1" dirty="0">
                <a:solidFill>
                  <a:schemeClr val="bg1"/>
                </a:solidFill>
              </a:rPr>
              <a:t>de projetos e adoção de tipologias  que considerem os princípios do desenho universal</a:t>
            </a:r>
            <a:r>
              <a:rPr lang="pt-BR" sz="3200" dirty="0" smtClean="0">
                <a:solidFill>
                  <a:schemeClr val="bg1"/>
                </a:solidFill>
              </a:rPr>
              <a:t>;</a:t>
            </a:r>
          </a:p>
          <a:p>
            <a:pPr lvl="1"/>
            <a:endParaRPr lang="pt-BR" sz="2400" dirty="0">
              <a:solidFill>
                <a:schemeClr val="bg1"/>
              </a:solidFill>
            </a:endParaRPr>
          </a:p>
          <a:p>
            <a:pPr lvl="1"/>
            <a:r>
              <a:rPr lang="pt-BR" sz="2400" dirty="0">
                <a:solidFill>
                  <a:schemeClr val="bg1"/>
                </a:solidFill>
              </a:rPr>
              <a:t>III – no caso de edificação </a:t>
            </a:r>
            <a:r>
              <a:rPr lang="pt-BR" sz="2400" dirty="0" err="1">
                <a:solidFill>
                  <a:schemeClr val="bg1"/>
                </a:solidFill>
              </a:rPr>
              <a:t>multifamiliar</a:t>
            </a:r>
            <a:r>
              <a:rPr lang="pt-BR" sz="2400" dirty="0">
                <a:solidFill>
                  <a:schemeClr val="bg1"/>
                </a:solidFill>
              </a:rPr>
              <a:t>, </a:t>
            </a:r>
            <a:r>
              <a:rPr lang="pt-BR" sz="2400" b="1" dirty="0">
                <a:solidFill>
                  <a:schemeClr val="bg1"/>
                </a:solidFill>
              </a:rPr>
              <a:t>garantia de acessibilidade nas áreas de uso comum e nas unidades habitacionais no piso térreo </a:t>
            </a:r>
            <a:r>
              <a:rPr lang="pt-BR" sz="2400" dirty="0">
                <a:solidFill>
                  <a:schemeClr val="bg1"/>
                </a:solidFill>
              </a:rPr>
              <a:t>e de acessibilidade ou adaptação razoável nos demais pisos;</a:t>
            </a:r>
          </a:p>
          <a:p>
            <a:pPr lvl="1"/>
            <a:r>
              <a:rPr lang="pt-BR" sz="2400" dirty="0">
                <a:solidFill>
                  <a:schemeClr val="bg1"/>
                </a:solidFill>
              </a:rPr>
              <a:t>V – </a:t>
            </a:r>
            <a:r>
              <a:rPr lang="pt-BR" sz="2400" b="1" dirty="0">
                <a:solidFill>
                  <a:schemeClr val="bg1"/>
                </a:solidFill>
              </a:rPr>
              <a:t>elaboração de especificações técnicas no projeto </a:t>
            </a:r>
            <a:r>
              <a:rPr lang="pt-BR" sz="2400" dirty="0">
                <a:solidFill>
                  <a:schemeClr val="bg1"/>
                </a:solidFill>
              </a:rPr>
              <a:t>que </a:t>
            </a:r>
            <a:r>
              <a:rPr lang="pt-BR" sz="2400" dirty="0"/>
              <a:t>permitam a instalação de elevadores.</a:t>
            </a:r>
          </a:p>
          <a:p>
            <a:pPr>
              <a:buNone/>
            </a:pPr>
            <a:endParaRPr lang="pt-BR" sz="24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94" y="6021859"/>
            <a:ext cx="1250210" cy="74417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216" y="1568073"/>
            <a:ext cx="1304288" cy="1438374"/>
          </a:xfrm>
          <a:prstGeom prst="rect">
            <a:avLst/>
          </a:prstGeom>
        </p:spPr>
      </p:pic>
      <p:sp>
        <p:nvSpPr>
          <p:cNvPr id="10" name="Seta para baixo 9"/>
          <p:cNvSpPr/>
          <p:nvPr/>
        </p:nvSpPr>
        <p:spPr>
          <a:xfrm>
            <a:off x="8696338" y="2446896"/>
            <a:ext cx="346871" cy="3775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>
            <a:off x="8696338" y="2194342"/>
            <a:ext cx="1819262" cy="4070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953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65"/>
            <a:ext cx="12289872" cy="686696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21490" y="519858"/>
            <a:ext cx="5732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DIREITO AO TRABALHO – </a:t>
            </a:r>
            <a:r>
              <a:rPr lang="pt-BR" sz="2800" b="1" dirty="0" err="1" smtClean="0">
                <a:solidFill>
                  <a:schemeClr val="bg1"/>
                </a:solidFill>
              </a:rPr>
              <a:t>Art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>
                <a:solidFill>
                  <a:schemeClr val="bg1"/>
                </a:solidFill>
              </a:rPr>
              <a:t>34 </a:t>
            </a:r>
            <a:r>
              <a:rPr lang="pt-BR" sz="2800" b="1" dirty="0"/>
              <a:t>a 38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260481" y="1319049"/>
            <a:ext cx="99097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sz="2400" dirty="0">
                <a:solidFill>
                  <a:schemeClr val="bg1"/>
                </a:solidFill>
              </a:rPr>
              <a:t>§ 3º </a:t>
            </a:r>
            <a:r>
              <a:rPr lang="pt-BR" sz="2400" b="1" dirty="0">
                <a:solidFill>
                  <a:schemeClr val="bg1"/>
                </a:solidFill>
              </a:rPr>
              <a:t>É vedada restrição ao trabalho</a:t>
            </a:r>
            <a:r>
              <a:rPr lang="pt-BR" sz="2400" dirty="0">
                <a:solidFill>
                  <a:schemeClr val="bg1"/>
                </a:solidFill>
              </a:rPr>
              <a:t> da pessoa com deficiência e </a:t>
            </a:r>
            <a:r>
              <a:rPr lang="pt-BR" sz="2400" b="1" dirty="0">
                <a:solidFill>
                  <a:schemeClr val="bg1"/>
                </a:solidFill>
              </a:rPr>
              <a:t>qualquer discriminação em razão de sua condição, </a:t>
            </a:r>
            <a:r>
              <a:rPr lang="pt-BR" sz="2400" dirty="0">
                <a:solidFill>
                  <a:schemeClr val="bg1"/>
                </a:solidFill>
              </a:rPr>
              <a:t>inclusive nas etapas de </a:t>
            </a:r>
            <a:r>
              <a:rPr lang="pt-BR" sz="2400" b="1" dirty="0">
                <a:solidFill>
                  <a:schemeClr val="bg1"/>
                </a:solidFill>
              </a:rPr>
              <a:t>recrutamento, seleção, contratação, admissão, exames admissional e periódico, permanência no emprego, ascensão profissional e reabilitação profissional, bem como a exigência de aptidão plena.</a:t>
            </a:r>
          </a:p>
          <a:p>
            <a:pPr>
              <a:buNone/>
            </a:pPr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>
                <a:solidFill>
                  <a:schemeClr val="bg1"/>
                </a:solidFill>
              </a:rPr>
              <a:t>§ 4º </a:t>
            </a:r>
            <a:r>
              <a:rPr lang="pt-BR" sz="2400" b="1" dirty="0">
                <a:solidFill>
                  <a:schemeClr val="bg1"/>
                </a:solidFill>
              </a:rPr>
              <a:t>A pessoa com deficiência tem direito à participação</a:t>
            </a:r>
            <a:r>
              <a:rPr lang="pt-BR" sz="2400" dirty="0">
                <a:solidFill>
                  <a:schemeClr val="bg1"/>
                </a:solidFill>
              </a:rPr>
              <a:t> e ao acesso a cursos, treinamentos e educação continuada, planos de Carreiras, promoções, bonificações e incentivos profissionais oferecidos pelo empregador, em igualdade de oportunidades com os demais empregados.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>
                <a:solidFill>
                  <a:schemeClr val="bg1"/>
                </a:solidFill>
              </a:rPr>
              <a:t>§ 5º É garantida aos trabalhadores com deficiência a </a:t>
            </a:r>
            <a:r>
              <a:rPr lang="pt-BR" sz="2400" b="1" dirty="0">
                <a:solidFill>
                  <a:schemeClr val="bg1"/>
                </a:solidFill>
              </a:rPr>
              <a:t>acessibilidade nos cursos de formação e capacitação.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94" y="6021859"/>
            <a:ext cx="1250210" cy="744173"/>
          </a:xfrm>
          <a:prstGeom prst="rect">
            <a:avLst/>
          </a:prstGeom>
        </p:spPr>
      </p:pic>
      <p:pic>
        <p:nvPicPr>
          <p:cNvPr id="8" name="Picture 4" descr="D:\USERS\Loni\AppData\Local\Microsoft\Windows\Temporary Internet Files\Content.IE5\7K1HWS30\sindaspi2-300x25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06703" y="-36702"/>
            <a:ext cx="1749827" cy="1504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956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65"/>
            <a:ext cx="12289872" cy="686696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50685" y="910163"/>
            <a:ext cx="1123785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sz="2200" b="1" dirty="0">
                <a:solidFill>
                  <a:schemeClr val="bg1"/>
                </a:solidFill>
              </a:rPr>
              <a:t>Art. 36.</a:t>
            </a:r>
            <a:r>
              <a:rPr lang="pt-BR" sz="2200" dirty="0">
                <a:solidFill>
                  <a:schemeClr val="bg1"/>
                </a:solidFill>
              </a:rPr>
              <a:t> (...)</a:t>
            </a:r>
          </a:p>
          <a:p>
            <a:pPr algn="just"/>
            <a:r>
              <a:rPr lang="pt-BR" sz="2200" dirty="0">
                <a:solidFill>
                  <a:schemeClr val="bg1"/>
                </a:solidFill>
              </a:rPr>
              <a:t>§ 5º (...)devem ocorrer </a:t>
            </a:r>
            <a:r>
              <a:rPr lang="pt-BR" sz="2200" b="1" dirty="0">
                <a:solidFill>
                  <a:schemeClr val="bg1"/>
                </a:solidFill>
              </a:rPr>
              <a:t>articuladas com as redes públicas e </a:t>
            </a:r>
            <a:r>
              <a:rPr lang="pt-BR" sz="2200" b="1" dirty="0" smtClean="0">
                <a:solidFill>
                  <a:schemeClr val="bg1"/>
                </a:solidFill>
              </a:rPr>
              <a:t>privadas</a:t>
            </a:r>
            <a:r>
              <a:rPr lang="pt-BR" sz="2200" dirty="0" smtClean="0">
                <a:solidFill>
                  <a:schemeClr val="bg1"/>
                </a:solidFill>
              </a:rPr>
              <a:t>.   </a:t>
            </a:r>
            <a:endParaRPr lang="pt-BR" sz="2200" dirty="0">
              <a:solidFill>
                <a:schemeClr val="bg1"/>
              </a:solidFill>
            </a:endParaRPr>
          </a:p>
          <a:p>
            <a:endParaRPr lang="pt-BR" sz="2200" dirty="0">
              <a:solidFill>
                <a:schemeClr val="bg1"/>
              </a:solidFill>
            </a:endParaRPr>
          </a:p>
          <a:p>
            <a:pPr algn="just"/>
            <a:r>
              <a:rPr lang="pt-BR" sz="2200" dirty="0">
                <a:solidFill>
                  <a:schemeClr val="bg1"/>
                </a:solidFill>
              </a:rPr>
              <a:t>§ 6º </a:t>
            </a:r>
            <a:r>
              <a:rPr lang="pt-BR" sz="2200" b="1" dirty="0">
                <a:solidFill>
                  <a:schemeClr val="bg1"/>
                </a:solidFill>
              </a:rPr>
              <a:t>A habilitação profissional </a:t>
            </a:r>
            <a:r>
              <a:rPr lang="pt-BR" sz="2200" dirty="0">
                <a:solidFill>
                  <a:schemeClr val="bg1"/>
                </a:solidFill>
              </a:rPr>
              <a:t>pode ocorrer em empresas por meio da </a:t>
            </a:r>
            <a:r>
              <a:rPr lang="pt-BR" sz="2200" b="1" dirty="0">
                <a:solidFill>
                  <a:schemeClr val="bg1"/>
                </a:solidFill>
              </a:rPr>
              <a:t>prévia formalização do contrato de emprego</a:t>
            </a:r>
            <a:r>
              <a:rPr lang="pt-BR" sz="2200" dirty="0">
                <a:solidFill>
                  <a:schemeClr val="bg1"/>
                </a:solidFill>
              </a:rPr>
              <a:t> da pessoa com deficiência, </a:t>
            </a:r>
            <a:r>
              <a:rPr lang="pt-BR" sz="2200" b="1" dirty="0">
                <a:solidFill>
                  <a:schemeClr val="bg1"/>
                </a:solidFill>
              </a:rPr>
              <a:t>que será considerada para o cumprimento da reserva de vagas prevista em lei, </a:t>
            </a:r>
            <a:r>
              <a:rPr lang="pt-BR" sz="2200" dirty="0">
                <a:solidFill>
                  <a:schemeClr val="bg1"/>
                </a:solidFill>
              </a:rPr>
              <a:t>desde que por tempo determinado e concomitante com a inclusão profissional na empresa, nos termos do regulamento.</a:t>
            </a:r>
          </a:p>
          <a:p>
            <a:pPr>
              <a:buNone/>
            </a:pPr>
            <a:endParaRPr lang="pt-BR" sz="22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sz="2200" dirty="0">
                <a:solidFill>
                  <a:schemeClr val="bg1"/>
                </a:solidFill>
              </a:rPr>
              <a:t>Da Inclusão da Pessoa com </a:t>
            </a:r>
            <a:r>
              <a:rPr lang="pt-BR" sz="2200" b="1" dirty="0">
                <a:solidFill>
                  <a:schemeClr val="bg1"/>
                </a:solidFill>
              </a:rPr>
              <a:t>Deficiência no Trabalho</a:t>
            </a:r>
          </a:p>
          <a:p>
            <a:pPr>
              <a:buNone/>
            </a:pPr>
            <a:r>
              <a:rPr lang="pt-BR" sz="2200" b="1" dirty="0">
                <a:solidFill>
                  <a:schemeClr val="bg1"/>
                </a:solidFill>
              </a:rPr>
              <a:t>Art. 37.</a:t>
            </a:r>
            <a:r>
              <a:rPr lang="pt-BR" sz="2200" dirty="0">
                <a:solidFill>
                  <a:schemeClr val="bg1"/>
                </a:solidFill>
              </a:rPr>
              <a:t> </a:t>
            </a:r>
          </a:p>
          <a:p>
            <a:r>
              <a:rPr lang="pt-BR" sz="2200" dirty="0">
                <a:solidFill>
                  <a:schemeClr val="bg1"/>
                </a:solidFill>
              </a:rPr>
              <a:t>I – </a:t>
            </a:r>
            <a:r>
              <a:rPr lang="pt-BR" sz="2200" b="1" dirty="0">
                <a:solidFill>
                  <a:schemeClr val="bg1"/>
                </a:solidFill>
              </a:rPr>
              <a:t>prioridade </a:t>
            </a:r>
            <a:r>
              <a:rPr lang="pt-BR" sz="2200" dirty="0">
                <a:solidFill>
                  <a:schemeClr val="bg1"/>
                </a:solidFill>
              </a:rPr>
              <a:t>no atendimento à pessoa com deficiência </a:t>
            </a:r>
            <a:r>
              <a:rPr lang="pt-BR" sz="2200" b="1" dirty="0">
                <a:solidFill>
                  <a:schemeClr val="bg1"/>
                </a:solidFill>
              </a:rPr>
              <a:t>com maior dificuldade de inserção no campo do trabalho;</a:t>
            </a:r>
          </a:p>
          <a:p>
            <a:r>
              <a:rPr lang="pt-BR" sz="2200" dirty="0">
                <a:solidFill>
                  <a:schemeClr val="bg1"/>
                </a:solidFill>
              </a:rPr>
              <a:t>II – </a:t>
            </a:r>
            <a:r>
              <a:rPr lang="pt-BR" sz="2200" b="1" dirty="0">
                <a:solidFill>
                  <a:schemeClr val="bg1"/>
                </a:solidFill>
              </a:rPr>
              <a:t>provisão de suportes individualizados </a:t>
            </a:r>
            <a:r>
              <a:rPr lang="pt-BR" sz="2200" dirty="0">
                <a:solidFill>
                  <a:schemeClr val="bg1"/>
                </a:solidFill>
              </a:rPr>
              <a:t>que atendam necessidades ; </a:t>
            </a:r>
          </a:p>
          <a:p>
            <a:r>
              <a:rPr lang="pt-BR" sz="2200" dirty="0">
                <a:solidFill>
                  <a:schemeClr val="bg1"/>
                </a:solidFill>
              </a:rPr>
              <a:t>IV </a:t>
            </a:r>
            <a:r>
              <a:rPr lang="pt-BR" sz="2200" b="1" dirty="0">
                <a:solidFill>
                  <a:schemeClr val="bg1"/>
                </a:solidFill>
              </a:rPr>
              <a:t>– </a:t>
            </a:r>
            <a:r>
              <a:rPr lang="pt-BR" sz="2200" dirty="0">
                <a:solidFill>
                  <a:schemeClr val="bg1"/>
                </a:solidFill>
              </a:rPr>
              <a:t>oferta de aconselhamento e apoio aos empregadores, com </a:t>
            </a:r>
            <a:r>
              <a:rPr lang="pt-BR" sz="2200" dirty="0"/>
              <a:t>vistas  à definição de estratégias de inclusão e superação de barreiras, inclusive atitudinais;</a:t>
            </a:r>
          </a:p>
          <a:p>
            <a:r>
              <a:rPr lang="pt-BR" sz="1100" dirty="0"/>
              <a:t/>
            </a:r>
            <a:br>
              <a:rPr lang="pt-BR" sz="1100" dirty="0"/>
            </a:br>
            <a:endParaRPr lang="pt-BR" sz="1100" dirty="0"/>
          </a:p>
        </p:txBody>
      </p:sp>
      <p:sp>
        <p:nvSpPr>
          <p:cNvPr id="2" name="Retângulo 1"/>
          <p:cNvSpPr/>
          <p:nvPr/>
        </p:nvSpPr>
        <p:spPr>
          <a:xfrm>
            <a:off x="564573" y="383395"/>
            <a:ext cx="11120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DA </a:t>
            </a:r>
            <a:r>
              <a:rPr lang="pt-BR" sz="2400" b="1" dirty="0">
                <a:solidFill>
                  <a:schemeClr val="bg1"/>
                </a:solidFill>
              </a:rPr>
              <a:t>HABILITADA HABILITAÇÃO PROFISSIONAL  E  REABILITAÇÃO </a:t>
            </a:r>
            <a:r>
              <a:rPr lang="pt-BR" sz="2400" b="1" dirty="0" smtClean="0"/>
              <a:t>E</a:t>
            </a:r>
            <a:endParaRPr lang="pt-BR" sz="2400" b="1" dirty="0"/>
          </a:p>
        </p:txBody>
      </p:sp>
      <p:pic>
        <p:nvPicPr>
          <p:cNvPr id="5" name="Picture 2" descr="D:\USERS\Loni\AppData\Local\Microsoft\Windows\Temporary Internet Files\Content.IE5\NYCQ5IB3\profissoes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9387" y="40211"/>
            <a:ext cx="2034118" cy="1517363"/>
          </a:xfrm>
          <a:prstGeom prst="rect">
            <a:avLst/>
          </a:prstGeom>
          <a:noFill/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856" y="6047276"/>
            <a:ext cx="1250210" cy="74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63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11"/>
            <a:ext cx="12282616" cy="686291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36942" y="1754696"/>
            <a:ext cx="10104686" cy="657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00430" algn="just">
              <a:lnSpc>
                <a:spcPct val="150000"/>
              </a:lnSpc>
              <a:spcAft>
                <a:spcPts val="1800"/>
              </a:spcAft>
            </a:pPr>
            <a:r>
              <a:rPr lang="pt-B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LEI CRIA </a:t>
            </a:r>
            <a:r>
              <a:rPr lang="pt-BR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auxílio inclusão, que consiste em uma renda auxiliar para o trabalhador com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deficiência; </a:t>
            </a: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Inclusão </a:t>
            </a:r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 Pessoa com Deficiência </a:t>
            </a: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O Cadastro Nacional de Inclusão da Pessoa com Deficiência (Cadastro-Inclusão);</a:t>
            </a:r>
          </a:p>
          <a:p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pt-BR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pt-BR" sz="1600" b="1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b="1" i="1" dirty="0">
                <a:latin typeface="Arial" pitchFamily="34" charset="0"/>
                <a:cs typeface="Arial" pitchFamily="34" charset="0"/>
              </a:rPr>
            </a:br>
            <a:r>
              <a:rPr lang="pt-BR" sz="1600" b="1" i="1" dirty="0">
                <a:latin typeface="Arial" pitchFamily="34" charset="0"/>
                <a:cs typeface="Arial" pitchFamily="34" charset="0"/>
              </a:rPr>
              <a:t>Loni  Elisete Manica</a:t>
            </a:r>
            <a:br>
              <a:rPr lang="pt-BR" sz="1600" b="1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>Doutora em Educação - Assessora Parlamentar </a:t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>apoiadora na relatoria da LBI</a:t>
            </a:r>
            <a:r>
              <a:rPr lang="pt-BR" sz="1600" b="1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b="1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dirty="0">
                <a:latin typeface="Arial" pitchFamily="34" charset="0"/>
                <a:cs typeface="Arial" pitchFamily="34" charset="0"/>
              </a:rPr>
              <a:t>*Envolvidos Diretamente:  03 Senadores e 01Deputada</a:t>
            </a:r>
            <a:endParaRPr lang="pt-BR" sz="16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4" y="-4911"/>
            <a:ext cx="3620385" cy="2154991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632366" y="48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302" y="3302889"/>
            <a:ext cx="2423698" cy="1333034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4808370" y="183359"/>
            <a:ext cx="5476009" cy="1849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00430" algn="just">
              <a:lnSpc>
                <a:spcPct val="150000"/>
              </a:lnSpc>
              <a:spcAft>
                <a:spcPts val="1800"/>
              </a:spcAft>
            </a:pPr>
            <a:r>
              <a:rPr lang="pt-BR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RESUMIDAMENTE</a:t>
            </a: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734" y="5006540"/>
            <a:ext cx="1647536" cy="164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5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11"/>
            <a:ext cx="12282616" cy="686291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88965" y="1766455"/>
            <a:ext cx="10943708" cy="6368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reserva de 3% de imóveis para pessoas com deficiência, ou o seu responsável, nos programas habitacionais públicos ou subsidiados com recursos públicos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endParaRPr lang="pt-BR" sz="2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sz="2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reserva de 10% de dormitórios acessíveis em estabelecimentos hoteleiros já existentes e a construção de hotéis, pousadas e similares de acordo com o princípio do desenho universal e com as regras de acessibilidade;</a:t>
            </a:r>
          </a:p>
          <a:p>
            <a:pPr algn="ctr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pt-BR" sz="1600" b="1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b="1" i="1" dirty="0">
                <a:latin typeface="Arial" pitchFamily="34" charset="0"/>
                <a:cs typeface="Arial" pitchFamily="34" charset="0"/>
              </a:rPr>
            </a:br>
            <a:r>
              <a:rPr lang="pt-BR" sz="1600" b="1" i="1" dirty="0">
                <a:latin typeface="Arial" pitchFamily="34" charset="0"/>
                <a:cs typeface="Arial" pitchFamily="34" charset="0"/>
              </a:rPr>
              <a:t>Loni  Elisete Manica</a:t>
            </a:r>
            <a:br>
              <a:rPr lang="pt-BR" sz="1600" b="1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>Doutora em Educação - Assessora Parlamentar </a:t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>apoiadora na relatoria da LBI</a:t>
            </a:r>
            <a:r>
              <a:rPr lang="pt-BR" sz="1600" b="1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b="1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dirty="0">
                <a:latin typeface="Arial" pitchFamily="34" charset="0"/>
                <a:cs typeface="Arial" pitchFamily="34" charset="0"/>
              </a:rPr>
              <a:t>*Envolvidos Diretamente:  03 Senadores e 01Deputada</a:t>
            </a:r>
            <a:endParaRPr lang="pt-BR" sz="16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4" y="-4911"/>
            <a:ext cx="3620385" cy="2154991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632366" y="48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896" y="132389"/>
            <a:ext cx="2250777" cy="149676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0" y="5322052"/>
            <a:ext cx="2088573" cy="140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7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11"/>
            <a:ext cx="12282616" cy="686291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88965" y="3255755"/>
            <a:ext cx="1010468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com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Deficiência 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latin typeface="Arial" pitchFamily="34" charset="0"/>
                <a:cs typeface="Arial" pitchFamily="34" charset="0"/>
              </a:rPr>
            </a:b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pt-BR" sz="1600" b="1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b="1" i="1" dirty="0">
                <a:latin typeface="Arial" pitchFamily="34" charset="0"/>
                <a:cs typeface="Arial" pitchFamily="34" charset="0"/>
              </a:rPr>
            </a:br>
            <a:r>
              <a:rPr lang="pt-BR" sz="1600" b="1" i="1" dirty="0">
                <a:latin typeface="Arial" pitchFamily="34" charset="0"/>
                <a:cs typeface="Arial" pitchFamily="34" charset="0"/>
              </a:rPr>
              <a:t>Loni  Elisete Manica</a:t>
            </a:r>
            <a:br>
              <a:rPr lang="pt-BR" sz="1600" b="1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>Doutora em Educação - Assessora Parlamentar </a:t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>apoiadora na relatoria da LBI</a:t>
            </a:r>
            <a:r>
              <a:rPr lang="pt-BR" sz="1600" b="1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b="1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dirty="0">
                <a:latin typeface="Arial" pitchFamily="34" charset="0"/>
                <a:cs typeface="Arial" pitchFamily="34" charset="0"/>
              </a:rPr>
              <a:t>*Envolvidos Diretamente:  03 Senadores e 01Deputada</a:t>
            </a:r>
            <a:endParaRPr lang="pt-BR" sz="16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4" y="-4911"/>
            <a:ext cx="3620385" cy="2154991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632366" y="48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8" name="Espaço Reservado para Conteúdo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85" y="484747"/>
            <a:ext cx="3496260" cy="349626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213" y="3517139"/>
            <a:ext cx="4928723" cy="3340861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1278082" y="2036639"/>
            <a:ext cx="4353791" cy="4409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LEI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composta por 127 artigos divididos em dois Livros </a:t>
            </a:r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Geral (Livro I) </a:t>
            </a:r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Especial</a:t>
            </a:r>
          </a:p>
          <a:p>
            <a:pPr algn="ctr"/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pt-B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divididos em dois Livros </a:t>
            </a:r>
          </a:p>
          <a:p>
            <a:pPr algn="ctr"/>
            <a:r>
              <a:rPr lang="pt-B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Geral </a:t>
            </a:r>
            <a:r>
              <a:rPr lang="pt-B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(Livro I) e a </a:t>
            </a:r>
            <a:r>
              <a:rPr lang="pt-B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Especial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8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11"/>
            <a:ext cx="12282616" cy="686291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31796" y="2150079"/>
            <a:ext cx="1010468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reserva de 2% das vagas em estacionamentos abertos ao público e em vias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públicas;</a:t>
            </a:r>
          </a:p>
          <a:p>
            <a:endParaRPr lang="pt-BR" sz="2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sz="28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reserva de 10% de veículos das frotas de táxi acessíveis para as pessoas com deficiência, proibida a cobrança de valores diferenciados em razão dessa condição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pt-BR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pt-BR" sz="1600" b="1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b="1" i="1" dirty="0">
                <a:latin typeface="Arial" pitchFamily="34" charset="0"/>
                <a:cs typeface="Arial" pitchFamily="34" charset="0"/>
              </a:rPr>
            </a:br>
            <a:r>
              <a:rPr lang="pt-BR" sz="1600" b="1" i="1" dirty="0">
                <a:latin typeface="Arial" pitchFamily="34" charset="0"/>
                <a:cs typeface="Arial" pitchFamily="34" charset="0"/>
              </a:rPr>
              <a:t>Loni  Elisete Manica</a:t>
            </a:r>
            <a:br>
              <a:rPr lang="pt-BR" sz="1600" b="1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>Doutora em Educação - Assessora Parlamentar </a:t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>apoiadora na relatoria da LBI</a:t>
            </a:r>
            <a:r>
              <a:rPr lang="pt-BR" sz="1600" b="1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b="1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dirty="0">
                <a:latin typeface="Arial" pitchFamily="34" charset="0"/>
                <a:cs typeface="Arial" pitchFamily="34" charset="0"/>
              </a:rPr>
              <a:t>*Envolvidos Diretamente:  03 Senadores e 01Deputada</a:t>
            </a:r>
            <a:endParaRPr lang="pt-BR" sz="16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4" y="-4911"/>
            <a:ext cx="3620385" cy="2154991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632366" y="48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563" y="-143376"/>
            <a:ext cx="1762991" cy="164080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563" y="5335566"/>
            <a:ext cx="2116282" cy="131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8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11"/>
            <a:ext cx="12282616" cy="686291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01859" y="2389908"/>
            <a:ext cx="112476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Escolas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privadas de cobrarem a mais de alunos com deficiência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Plano e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seguros privados de saúde de cobrarem a mais de pessoas com deficiência, em razão dessa condição;</a:t>
            </a:r>
          </a:p>
          <a:p>
            <a:pPr algn="r"/>
            <a:r>
              <a:rPr lang="pt-BR" sz="1600" i="1" dirty="0" smtClean="0">
                <a:latin typeface="Arial" pitchFamily="34" charset="0"/>
                <a:cs typeface="Arial" pitchFamily="34" charset="0"/>
              </a:rPr>
              <a:t>apoiadora </a:t>
            </a:r>
            <a:r>
              <a:rPr lang="pt-BR" sz="1600" i="1" dirty="0">
                <a:latin typeface="Arial" pitchFamily="34" charset="0"/>
                <a:cs typeface="Arial" pitchFamily="34" charset="0"/>
              </a:rPr>
              <a:t>na relatoria da LBI</a:t>
            </a:r>
            <a:r>
              <a:rPr lang="pt-BR" sz="1600" b="1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b="1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dirty="0">
                <a:latin typeface="Arial" pitchFamily="34" charset="0"/>
                <a:cs typeface="Arial" pitchFamily="34" charset="0"/>
              </a:rPr>
              <a:t>*Envolvidos Diretamente:  03 Senadores e 01Deputada</a:t>
            </a:r>
            <a:endParaRPr lang="pt-BR" sz="16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4" y="-4911"/>
            <a:ext cx="3620385" cy="2154991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632366" y="48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" name="Elipse 1"/>
          <p:cNvSpPr/>
          <p:nvPr/>
        </p:nvSpPr>
        <p:spPr>
          <a:xfrm>
            <a:off x="5061143" y="283294"/>
            <a:ext cx="6057900" cy="18184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LEI PROÍBE: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23" y="3426544"/>
            <a:ext cx="2615046" cy="154042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15" y="3196567"/>
            <a:ext cx="1820141" cy="169674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763" y="3190124"/>
            <a:ext cx="1776845" cy="1776845"/>
          </a:xfrm>
          <a:prstGeom prst="rect">
            <a:avLst/>
          </a:prstGeom>
        </p:spPr>
      </p:pic>
      <p:cxnSp>
        <p:nvCxnSpPr>
          <p:cNvPr id="12" name="Conector de seta reta 11"/>
          <p:cNvCxnSpPr/>
          <p:nvPr/>
        </p:nvCxnSpPr>
        <p:spPr>
          <a:xfrm>
            <a:off x="4042064" y="4021282"/>
            <a:ext cx="467591" cy="10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6722918" y="4177145"/>
            <a:ext cx="633845" cy="10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07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65"/>
            <a:ext cx="12289872" cy="686696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101437" y="1714499"/>
            <a:ext cx="103701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400" b="1" dirty="0" smtClean="0">
                <a:solidFill>
                  <a:schemeClr val="bg1"/>
                </a:solidFill>
              </a:rPr>
              <a:t>VETADO</a:t>
            </a:r>
          </a:p>
          <a:p>
            <a:pPr algn="ctr">
              <a:buNone/>
            </a:pPr>
            <a:endParaRPr lang="pt-BR" sz="24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t-BR" sz="2400" b="1" dirty="0" smtClean="0">
                <a:solidFill>
                  <a:schemeClr val="bg1"/>
                </a:solidFill>
              </a:rPr>
              <a:t>ART. 82</a:t>
            </a:r>
          </a:p>
          <a:p>
            <a:pPr algn="ctr">
              <a:buNone/>
            </a:pPr>
            <a:endParaRPr lang="pt-BR" sz="24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t-BR" sz="2400" b="1" dirty="0" smtClean="0">
                <a:solidFill>
                  <a:schemeClr val="bg1"/>
                </a:solidFill>
              </a:rPr>
              <a:t>É ASSEGURADO A PESSOA COM DEFICIÊNCIA PRIORIDADE NA TRAMITAÇÃO PROCESSUAL, NOS PROCEDIMENTOS JUDICIAIS E </a:t>
            </a:r>
          </a:p>
          <a:p>
            <a:pPr algn="ctr">
              <a:buNone/>
            </a:pPr>
            <a:r>
              <a:rPr lang="pt-BR" sz="2400" b="1" dirty="0" smtClean="0">
                <a:solidFill>
                  <a:schemeClr val="bg1"/>
                </a:solidFill>
              </a:rPr>
              <a:t>ADMINSITRATIVOS EM QUE FOR PARTE, INTERVENIENTE OU TERCEIRA INTERESSADA E NO RECEBIMENTO DE PRECATÓRIOS  EM QUALQUER INSTANCIA.</a:t>
            </a:r>
          </a:p>
          <a:p>
            <a:pPr algn="ctr">
              <a:buNone/>
            </a:pPr>
            <a:endParaRPr lang="pt-BR" sz="2400" b="1" dirty="0"/>
          </a:p>
          <a:p>
            <a:pPr algn="ctr">
              <a:buNone/>
            </a:pPr>
            <a:endParaRPr lang="pt-BR" sz="2400" b="1" dirty="0" smtClean="0"/>
          </a:p>
          <a:p>
            <a:pPr algn="ctr">
              <a:buNone/>
            </a:pPr>
            <a:r>
              <a:rPr lang="pt-BR" sz="2400" b="1" dirty="0" smtClean="0"/>
              <a:t>* Inconstitucional</a:t>
            </a:r>
            <a:endParaRPr lang="pt-BR" sz="24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855" y="362728"/>
            <a:ext cx="2014840" cy="222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79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72" y="0"/>
            <a:ext cx="12289872" cy="686696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00754" y="150885"/>
            <a:ext cx="10531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 smtClean="0"/>
              <a:t>instrumentos </a:t>
            </a:r>
            <a:r>
              <a:rPr lang="pt-BR" sz="2400" dirty="0"/>
              <a:t>para avaliação da deficiência.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226127" y="550719"/>
            <a:ext cx="100272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ITEM INOVADOR</a:t>
            </a:r>
            <a:endParaRPr lang="pt-BR" sz="2800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Art</a:t>
            </a:r>
            <a:r>
              <a:rPr lang="pt-BR" b="1" dirty="0">
                <a:solidFill>
                  <a:schemeClr val="bg1"/>
                </a:solidFill>
              </a:rPr>
              <a:t>. 85.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smtClean="0">
                <a:solidFill>
                  <a:schemeClr val="bg1"/>
                </a:solidFill>
              </a:rPr>
              <a:t>A </a:t>
            </a:r>
            <a:r>
              <a:rPr lang="pt-BR" b="1" dirty="0">
                <a:solidFill>
                  <a:schemeClr val="bg1"/>
                </a:solidFill>
              </a:rPr>
              <a:t>curatela </a:t>
            </a:r>
            <a:r>
              <a:rPr lang="pt-BR" dirty="0">
                <a:solidFill>
                  <a:schemeClr val="bg1"/>
                </a:solidFill>
              </a:rPr>
              <a:t>afetará tão somente os atos relacionados aos direitos de natureza patrimonial e negocial. 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§ 1º A </a:t>
            </a:r>
            <a:r>
              <a:rPr lang="pt-BR" b="1" dirty="0">
                <a:solidFill>
                  <a:schemeClr val="bg1"/>
                </a:solidFill>
              </a:rPr>
              <a:t>definição da curatela não alcança o direito </a:t>
            </a:r>
            <a:r>
              <a:rPr lang="pt-BR" dirty="0">
                <a:solidFill>
                  <a:schemeClr val="bg1"/>
                </a:solidFill>
              </a:rPr>
              <a:t>ao próprio corpo, à sexualidade, ao matrimônio, à privacidade, à educação, à saúde, ao trabalho e ao voto.</a:t>
            </a:r>
          </a:p>
          <a:p>
            <a:pPr lvl="1"/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§ 2o A curatela constitui medida extraordinária, devendo constar da sentença as razões e motivações de sua definição, preservados os interesses do curatelado. </a:t>
            </a:r>
          </a:p>
          <a:p>
            <a:endParaRPr lang="pt-BR" sz="1600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§ 3o No caso de pessoa em situação de institucionalização, ao nomear curador, o </a:t>
            </a:r>
            <a:r>
              <a:rPr lang="pt-BR" b="1" dirty="0">
                <a:solidFill>
                  <a:schemeClr val="bg1"/>
                </a:solidFill>
              </a:rPr>
              <a:t>juiz deve dar preferência a pessoa que tenha vínculo de natureza familiar, afetiva ou comunitária com o curatelado. </a:t>
            </a:r>
            <a:endParaRPr lang="pt-B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831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65"/>
            <a:ext cx="12289872" cy="686696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96337" y="316249"/>
            <a:ext cx="2348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pt-BR" sz="2000" b="1" dirty="0" smtClean="0">
                <a:solidFill>
                  <a:schemeClr val="bg1"/>
                </a:solidFill>
              </a:rPr>
              <a:t>DISCRIMINAÇÃO: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59873" y="800100"/>
            <a:ext cx="1030778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pt-BR" b="1" dirty="0">
              <a:solidFill>
                <a:schemeClr val="bg1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Art. 88.</a:t>
            </a:r>
            <a:r>
              <a:rPr lang="pt-BR" sz="2400" dirty="0">
                <a:solidFill>
                  <a:schemeClr val="bg1"/>
                </a:solidFill>
              </a:rPr>
              <a:t> Praticar, induzir ou incitar a discriminação de pessoa em razão de sua deficiência:</a:t>
            </a:r>
          </a:p>
          <a:p>
            <a:pPr lvl="1"/>
            <a:r>
              <a:rPr lang="pt-BR" sz="2400" dirty="0">
                <a:solidFill>
                  <a:schemeClr val="bg1"/>
                </a:solidFill>
              </a:rPr>
              <a:t>Pena – reclusão, de 1 (um) a 3 (três) anos e multa.</a:t>
            </a:r>
          </a:p>
          <a:p>
            <a:pPr lvl="2"/>
            <a:r>
              <a:rPr lang="pt-BR" sz="2400" dirty="0">
                <a:solidFill>
                  <a:schemeClr val="bg1"/>
                </a:solidFill>
              </a:rPr>
              <a:t>§ 2º (...)por intermédio dos meios de comunicação social ou publicação de qualquer natureza: pena - reclusão, de 2 (dois) a 5 (cinco) anos e multa.</a:t>
            </a:r>
          </a:p>
          <a:p>
            <a:pPr>
              <a:buNone/>
            </a:pPr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Art. 93.</a:t>
            </a:r>
            <a:r>
              <a:rPr lang="pt-BR" sz="2400" dirty="0">
                <a:solidFill>
                  <a:schemeClr val="bg1"/>
                </a:solidFill>
              </a:rPr>
              <a:t> </a:t>
            </a:r>
            <a:r>
              <a:rPr lang="pt-BR" sz="2400" b="1" dirty="0">
                <a:solidFill>
                  <a:schemeClr val="bg1"/>
                </a:solidFill>
              </a:rPr>
              <a:t>Na realização de inspeções e auditorias </a:t>
            </a:r>
            <a:r>
              <a:rPr lang="pt-BR" sz="2400" dirty="0">
                <a:solidFill>
                  <a:schemeClr val="bg1"/>
                </a:solidFill>
              </a:rPr>
              <a:t>pelos órgãos de controle interno e externo, deve ser observado o cumprimento da legislação relativa à pessoa com deficiência e das normas de acessibilidade vigentes.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096" y="4692369"/>
            <a:ext cx="1289117" cy="171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04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65"/>
            <a:ext cx="12289872" cy="686696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802590" y="316249"/>
            <a:ext cx="2336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pt-BR" sz="2000" b="1" smtClean="0"/>
              <a:t>AUXILIO </a:t>
            </a:r>
            <a:r>
              <a:rPr lang="pt-BR" sz="2000" b="1" dirty="0" smtClean="0"/>
              <a:t>INCLUSÃO :</a:t>
            </a:r>
            <a:endParaRPr lang="pt-BR" sz="2000" b="1" dirty="0"/>
          </a:p>
        </p:txBody>
      </p:sp>
      <p:sp>
        <p:nvSpPr>
          <p:cNvPr id="5" name="Retângulo 4"/>
          <p:cNvSpPr/>
          <p:nvPr/>
        </p:nvSpPr>
        <p:spPr>
          <a:xfrm>
            <a:off x="1226127" y="935182"/>
            <a:ext cx="104636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None/>
            </a:pPr>
            <a:r>
              <a:rPr lang="pt-BR" sz="2800" b="1" dirty="0">
                <a:solidFill>
                  <a:schemeClr val="bg1"/>
                </a:solidFill>
              </a:rPr>
              <a:t>Art. 94.</a:t>
            </a:r>
            <a:r>
              <a:rPr lang="pt-BR" sz="2800" dirty="0">
                <a:solidFill>
                  <a:schemeClr val="bg1"/>
                </a:solidFill>
              </a:rPr>
              <a:t> Terão direito a auxílio-inclusão, nos termos da lei, as pessoas com deficiência </a:t>
            </a:r>
            <a:r>
              <a:rPr lang="pt-BR" sz="2800" b="1" dirty="0">
                <a:solidFill>
                  <a:schemeClr val="bg1"/>
                </a:solidFill>
              </a:rPr>
              <a:t>moderada ou grave </a:t>
            </a:r>
            <a:r>
              <a:rPr lang="pt-BR" sz="2800" dirty="0">
                <a:solidFill>
                  <a:schemeClr val="bg1"/>
                </a:solidFill>
              </a:rPr>
              <a:t>que</a:t>
            </a:r>
            <a:r>
              <a:rPr lang="pt-BR" sz="2800" dirty="0" smtClean="0">
                <a:solidFill>
                  <a:schemeClr val="bg1"/>
                </a:solidFill>
              </a:rPr>
              <a:t>:</a:t>
            </a:r>
          </a:p>
          <a:p>
            <a:pPr lvl="1" algn="ctr">
              <a:buNone/>
            </a:pPr>
            <a:endParaRPr lang="pt-BR" sz="2800" dirty="0">
              <a:solidFill>
                <a:schemeClr val="bg1"/>
              </a:solidFill>
            </a:endParaRPr>
          </a:p>
          <a:p>
            <a:r>
              <a:rPr lang="pt-BR" sz="2800" dirty="0">
                <a:solidFill>
                  <a:schemeClr val="bg1"/>
                </a:solidFill>
              </a:rPr>
              <a:t>I – </a:t>
            </a:r>
            <a:r>
              <a:rPr lang="pt-BR" sz="2800" b="1" dirty="0">
                <a:solidFill>
                  <a:schemeClr val="bg1"/>
                </a:solidFill>
              </a:rPr>
              <a:t>recebam o benefício de prestação continuada </a:t>
            </a:r>
            <a:r>
              <a:rPr lang="pt-BR" sz="2800" dirty="0">
                <a:solidFill>
                  <a:schemeClr val="bg1"/>
                </a:solidFill>
              </a:rPr>
              <a:t>previsto no art. 20 da Lei nº 8.742, de 7 de dezembro de 1993, </a:t>
            </a:r>
            <a:r>
              <a:rPr lang="pt-BR" sz="2800" b="1" dirty="0">
                <a:solidFill>
                  <a:schemeClr val="bg1"/>
                </a:solidFill>
              </a:rPr>
              <a:t>e que passem a exercer atividade remunerada </a:t>
            </a:r>
            <a:r>
              <a:rPr lang="pt-BR" sz="2800" dirty="0">
                <a:solidFill>
                  <a:schemeClr val="bg1"/>
                </a:solidFill>
              </a:rPr>
              <a:t>que as enquadre como segurado obrigatório do Regime Geral de Previdência Social;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754" y="4043725"/>
            <a:ext cx="3932074" cy="253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63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65"/>
            <a:ext cx="12289872" cy="686696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803142" y="357813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endParaRPr lang="pt-BR" sz="20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767156" y="263072"/>
            <a:ext cx="73695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sz="2400" b="1" dirty="0" err="1">
                <a:solidFill>
                  <a:schemeClr val="bg1"/>
                </a:solidFill>
              </a:rPr>
              <a:t>Art</a:t>
            </a:r>
            <a:r>
              <a:rPr lang="pt-BR" sz="2400" b="1" dirty="0">
                <a:solidFill>
                  <a:schemeClr val="bg1"/>
                </a:solidFill>
              </a:rPr>
              <a:t> 101: Lei 8213/91  </a:t>
            </a:r>
            <a:r>
              <a:rPr lang="pt-BR" sz="2400" b="1" dirty="0" err="1">
                <a:solidFill>
                  <a:schemeClr val="bg1"/>
                </a:solidFill>
              </a:rPr>
              <a:t>Art</a:t>
            </a:r>
            <a:r>
              <a:rPr lang="pt-BR" sz="2400" b="1" dirty="0">
                <a:solidFill>
                  <a:schemeClr val="bg1"/>
                </a:solidFill>
              </a:rPr>
              <a:t> 77, § 4º</a:t>
            </a:r>
          </a:p>
          <a:p>
            <a:pPr>
              <a:buNone/>
            </a:pPr>
            <a:endParaRPr lang="pt-BR" sz="24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sz="2400" b="1" dirty="0">
                <a:solidFill>
                  <a:schemeClr val="bg1"/>
                </a:solidFill>
              </a:rPr>
              <a:t>A parte individual da </a:t>
            </a:r>
            <a:r>
              <a:rPr lang="pt-BR" sz="2400" b="1" dirty="0" smtClean="0">
                <a:solidFill>
                  <a:schemeClr val="bg1"/>
                </a:solidFill>
              </a:rPr>
              <a:t>pensão </a:t>
            </a:r>
            <a:r>
              <a:rPr lang="pt-BR" sz="2400" b="1" dirty="0">
                <a:solidFill>
                  <a:schemeClr val="bg1"/>
                </a:solidFill>
              </a:rPr>
              <a:t>do dependente com </a:t>
            </a:r>
            <a:r>
              <a:rPr lang="pt-BR" sz="2400" b="1" dirty="0" smtClean="0">
                <a:solidFill>
                  <a:schemeClr val="bg1"/>
                </a:solidFill>
              </a:rPr>
              <a:t>deficiência </a:t>
            </a:r>
            <a:r>
              <a:rPr lang="pt-BR" sz="2400" b="1" dirty="0">
                <a:solidFill>
                  <a:schemeClr val="bg1"/>
                </a:solidFill>
              </a:rPr>
              <a:t>de que trata o inciso II do </a:t>
            </a:r>
            <a:r>
              <a:rPr lang="pt-BR" sz="2400" b="1" dirty="0" smtClean="0">
                <a:solidFill>
                  <a:schemeClr val="bg1"/>
                </a:solidFill>
              </a:rPr>
              <a:t>§2º deste artigo que exerça atividade remunerada será reduzida em 30% (trinta por cento), devendo ser integralmente  restabelecida em face da extinção da relação de trabalho ou da atividade empreendedora</a:t>
            </a:r>
            <a:r>
              <a:rPr lang="pt-BR" b="1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pt-BR" b="1" dirty="0">
              <a:solidFill>
                <a:schemeClr val="bg1"/>
              </a:solidFill>
            </a:endParaRPr>
          </a:p>
          <a:p>
            <a:pPr>
              <a:buNone/>
            </a:pPr>
            <a:endParaRPr lang="pt-BR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b="1" dirty="0" smtClean="0">
                <a:solidFill>
                  <a:schemeClr val="bg1"/>
                </a:solidFill>
              </a:rPr>
              <a:t>* Garante a compatibilidade  entre atividade laboral remunerada com o recebimento da pensão por morte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683" y="3279137"/>
            <a:ext cx="2014840" cy="222197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70" y="819451"/>
            <a:ext cx="2281670" cy="152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9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65"/>
            <a:ext cx="12289872" cy="686696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803142" y="357813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endParaRPr lang="pt-BR" sz="20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851861" y="546864"/>
            <a:ext cx="73695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t-BR" sz="2800" b="1" dirty="0" err="1">
                <a:solidFill>
                  <a:schemeClr val="bg1"/>
                </a:solidFill>
              </a:rPr>
              <a:t>Art</a:t>
            </a:r>
            <a:r>
              <a:rPr lang="pt-BR" sz="2800" b="1" dirty="0">
                <a:solidFill>
                  <a:schemeClr val="bg1"/>
                </a:solidFill>
              </a:rPr>
              <a:t> 101: Lei 8213/91  </a:t>
            </a:r>
            <a:r>
              <a:rPr lang="pt-BR" sz="2800" b="1" dirty="0" err="1">
                <a:solidFill>
                  <a:schemeClr val="bg1"/>
                </a:solidFill>
              </a:rPr>
              <a:t>Art</a:t>
            </a:r>
            <a:r>
              <a:rPr lang="pt-BR" sz="2800" b="1" dirty="0">
                <a:solidFill>
                  <a:schemeClr val="bg1"/>
                </a:solidFill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</a:rPr>
              <a:t>93 CAPUT</a:t>
            </a:r>
          </a:p>
          <a:p>
            <a:pPr algn="ctr">
              <a:buNone/>
            </a:pPr>
            <a:endParaRPr lang="pt-BR" sz="2800" b="1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t-BR" sz="2800" b="1" dirty="0" smtClean="0">
                <a:solidFill>
                  <a:schemeClr val="bg1"/>
                </a:solidFill>
              </a:rPr>
              <a:t>As empresas com 50 (cinquenta) ou mais empregados são obrigadas a preencher seus cargos com pessoas com deficiência e com beneficiários reabilitados da previdência e Social, na seguinte proporção (...)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683" y="3279137"/>
            <a:ext cx="2014840" cy="222197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211235"/>
            <a:ext cx="2263312" cy="225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68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65"/>
            <a:ext cx="12289872" cy="686696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803142" y="357813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endParaRPr lang="pt-BR" sz="20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851861" y="357813"/>
            <a:ext cx="73695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pt-BR" sz="2800" b="1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t-BR" sz="2800" b="1" dirty="0" err="1">
                <a:solidFill>
                  <a:schemeClr val="bg1"/>
                </a:solidFill>
              </a:rPr>
              <a:t>Art</a:t>
            </a:r>
            <a:r>
              <a:rPr lang="pt-BR" sz="2800" b="1" dirty="0">
                <a:solidFill>
                  <a:schemeClr val="bg1"/>
                </a:solidFill>
              </a:rPr>
              <a:t> 109: Lei 9503/97 ART 154, § 2º</a:t>
            </a:r>
          </a:p>
          <a:p>
            <a:pPr algn="ctr">
              <a:buNone/>
            </a:pPr>
            <a:endParaRPr lang="pt-BR" sz="2800" b="1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t-BR" sz="2800" b="1" dirty="0">
                <a:solidFill>
                  <a:schemeClr val="bg1"/>
                </a:solidFill>
              </a:rPr>
              <a:t>O Centro de formação de condutores (CFC) é obrigado, para cada conjunto de vinte (20) veículos de sua frota a oferecer um (01) veículo adaptado para o aprendizado de pessoa com </a:t>
            </a:r>
            <a:r>
              <a:rPr lang="pt-BR" sz="2800" b="1" dirty="0" smtClean="0">
                <a:solidFill>
                  <a:schemeClr val="bg1"/>
                </a:solidFill>
              </a:rPr>
              <a:t>deficiência.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683" y="3279137"/>
            <a:ext cx="2014840" cy="222197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23" y="4606096"/>
            <a:ext cx="17145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32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65"/>
            <a:ext cx="12289872" cy="686696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803142" y="357813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endParaRPr lang="pt-BR" sz="20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8706" y="367591"/>
            <a:ext cx="73695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t-BR" sz="2800" b="1" dirty="0" err="1">
                <a:solidFill>
                  <a:schemeClr val="bg1"/>
                </a:solidFill>
              </a:rPr>
              <a:t>Art</a:t>
            </a:r>
            <a:r>
              <a:rPr lang="pt-BR" sz="2800" b="1" dirty="0">
                <a:solidFill>
                  <a:schemeClr val="bg1"/>
                </a:solidFill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</a:rPr>
              <a:t>106: Lei 8989/95, Art. 1º, inciso IV</a:t>
            </a:r>
          </a:p>
          <a:p>
            <a:pPr algn="ctr">
              <a:buNone/>
            </a:pPr>
            <a:endParaRPr lang="pt-BR" sz="2800" b="1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t-BR" sz="2800" b="1" dirty="0" smtClean="0">
                <a:solidFill>
                  <a:schemeClr val="bg1"/>
                </a:solidFill>
              </a:rPr>
              <a:t>Art. 1º IV Pessoas com deficiência física, sensorial, intelectual ou mental ou autistas, diretamente ou por intermédio de seu representante legal</a:t>
            </a:r>
          </a:p>
          <a:p>
            <a:pPr algn="ctr">
              <a:buNone/>
            </a:pPr>
            <a:endParaRPr lang="pt-BR" sz="2800" b="1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t-BR" sz="2800" b="1" dirty="0">
                <a:solidFill>
                  <a:schemeClr val="bg1"/>
                </a:solidFill>
              </a:rPr>
              <a:t>*</a:t>
            </a:r>
            <a:r>
              <a:rPr lang="pt-BR" sz="2800" b="1" dirty="0" smtClean="0">
                <a:solidFill>
                  <a:schemeClr val="bg1"/>
                </a:solidFill>
              </a:rPr>
              <a:t>isenção para os surdos (único segmento sem...)</a:t>
            </a:r>
          </a:p>
          <a:p>
            <a:pPr algn="ctr">
              <a:buNone/>
            </a:pP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683" y="3279137"/>
            <a:ext cx="2014840" cy="222197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654" y="4685587"/>
            <a:ext cx="3075709" cy="138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97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11"/>
            <a:ext cx="12282616" cy="686291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31796" y="2150079"/>
            <a:ext cx="10104686" cy="441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latin typeface="Arial" pitchFamily="34" charset="0"/>
                <a:cs typeface="Arial" pitchFamily="34" charset="0"/>
              </a:rPr>
            </a:br>
            <a:r>
              <a:rPr lang="pt-BR" sz="2800" b="1" dirty="0">
                <a:latin typeface="Arial" pitchFamily="34" charset="0"/>
                <a:cs typeface="Arial" pitchFamily="34" charset="0"/>
              </a:rPr>
              <a:t> Estatuto da Pessoa com Deficiência- Lei Brasileira de Inclusão da Pessoa com Deficiência 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latin typeface="Arial" pitchFamily="34" charset="0"/>
                <a:cs typeface="Arial" pitchFamily="34" charset="0"/>
              </a:rPr>
            </a:b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pt-BR" sz="1600" b="1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b="1" i="1" dirty="0">
                <a:latin typeface="Arial" pitchFamily="34" charset="0"/>
                <a:cs typeface="Arial" pitchFamily="34" charset="0"/>
              </a:rPr>
            </a:br>
            <a:r>
              <a:rPr lang="pt-BR" sz="1600" b="1" i="1" dirty="0">
                <a:latin typeface="Arial" pitchFamily="34" charset="0"/>
                <a:cs typeface="Arial" pitchFamily="34" charset="0"/>
              </a:rPr>
              <a:t>Loni  Elisete Manica</a:t>
            </a:r>
            <a:br>
              <a:rPr lang="pt-BR" sz="1600" b="1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>Doutora em Educação - Assessora Parlamentar </a:t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>apoiadora na relatoria da LBI</a:t>
            </a:r>
            <a:r>
              <a:rPr lang="pt-BR" sz="1600" b="1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b="1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dirty="0">
                <a:latin typeface="Arial" pitchFamily="34" charset="0"/>
                <a:cs typeface="Arial" pitchFamily="34" charset="0"/>
              </a:rPr>
              <a:t>*Envolvidos Diretamente:  03 Senadores e 01Deputada</a:t>
            </a:r>
            <a:endParaRPr lang="pt-BR" sz="16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4" y="-4911"/>
            <a:ext cx="3620385" cy="2154991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632366" y="48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85" y="2710508"/>
            <a:ext cx="4008495" cy="2668013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5373795" y="789710"/>
            <a:ext cx="6057900" cy="59124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Estatuto da Pessoa com Deficiência - Lei Brasileira da Inclusão nada mais é que a adaptação da legislação ordinária à </a:t>
            </a:r>
            <a:r>
              <a:rPr lang="pt-BR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Convenção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sem perder de vista a realidade brasileira;</a:t>
            </a:r>
          </a:p>
        </p:txBody>
      </p:sp>
    </p:spTree>
    <p:extLst>
      <p:ext uri="{BB962C8B-B14F-4D97-AF65-F5344CB8AC3E}">
        <p14:creationId xmlns:p14="http://schemas.microsoft.com/office/powerpoint/2010/main" val="28451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11"/>
            <a:ext cx="12282616" cy="686291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88965" y="2118058"/>
            <a:ext cx="11103035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O</a:t>
            </a: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uso do FGTS para a compra de órteses e próteses;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900430">
              <a:spcAft>
                <a:spcPts val="1800"/>
              </a:spcAft>
            </a:pP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900430">
              <a:spcAft>
                <a:spcPts val="1800"/>
              </a:spcAft>
            </a:pPr>
            <a:endParaRPr lang="pt-BR" sz="2800" b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poder público a fomentar a publicação de livros acessíveis pelas editoras;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acessibilidade nos sítios da internet de empresas que atuam no Brasil e órgãos do </a:t>
            </a:r>
            <a:r>
              <a:rPr lang="pt-BR" sz="28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Governo;</a:t>
            </a:r>
            <a:r>
              <a:rPr lang="pt-BR" sz="28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BRASIL </a:t>
            </a:r>
            <a:r>
              <a:rPr lang="pt-B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 DE ÓRGÃOS DO GOVERNO</a:t>
            </a: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latin typeface="Arial" pitchFamily="34" charset="0"/>
                <a:cs typeface="Arial" pitchFamily="34" charset="0"/>
              </a:rPr>
            </a:b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pt-BR" sz="1600" b="1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b="1" i="1" dirty="0">
                <a:latin typeface="Arial" pitchFamily="34" charset="0"/>
                <a:cs typeface="Arial" pitchFamily="34" charset="0"/>
              </a:rPr>
            </a:br>
            <a:r>
              <a:rPr lang="pt-BR" sz="1600" b="1" i="1" dirty="0">
                <a:latin typeface="Arial" pitchFamily="34" charset="0"/>
                <a:cs typeface="Arial" pitchFamily="34" charset="0"/>
              </a:rPr>
              <a:t>Loni  Elisete Manica</a:t>
            </a:r>
            <a:br>
              <a:rPr lang="pt-BR" sz="1600" b="1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>Doutora em Educação - Assessora Parlamentar </a:t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>apoiadora na relatoria da LBI</a:t>
            </a:r>
            <a:r>
              <a:rPr lang="pt-BR" sz="1600" b="1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b="1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dirty="0">
                <a:latin typeface="Arial" pitchFamily="34" charset="0"/>
                <a:cs typeface="Arial" pitchFamily="34" charset="0"/>
              </a:rPr>
              <a:t>*Envolvidos Diretamente:  03 Senadores e 01Deputada</a:t>
            </a:r>
            <a:endParaRPr lang="pt-BR" sz="16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4" y="-4911"/>
            <a:ext cx="3620385" cy="2154991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632366" y="48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" name="Elipse 1"/>
          <p:cNvSpPr/>
          <p:nvPr/>
        </p:nvSpPr>
        <p:spPr>
          <a:xfrm>
            <a:off x="5600701" y="111327"/>
            <a:ext cx="6380018" cy="1517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LEI PERMITE: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909" y="1511285"/>
            <a:ext cx="1785656" cy="1766455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3450473" y="2668007"/>
            <a:ext cx="6380018" cy="1517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LEI OBRIGA: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048" y="5798760"/>
            <a:ext cx="1184520" cy="117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0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11"/>
            <a:ext cx="12282616" cy="686291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31796" y="2150079"/>
            <a:ext cx="101046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R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ecursos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acessibilidade para pessoa com deficiência visual em 10% dos computadores de </a:t>
            </a:r>
            <a:r>
              <a:rPr lang="pt-BR" sz="2800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</a:t>
            </a:r>
            <a:r>
              <a:rPr lang="pt-BR" sz="28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800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houses</a:t>
            </a:r>
            <a:r>
              <a:rPr lang="pt-BR" sz="28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i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Boletos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contas, extratos e cobranças em geral sejam em formato acessível;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r>
              <a:rPr lang="pt-BR" sz="1600" b="1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b="1" i="1" dirty="0">
                <a:latin typeface="Arial" pitchFamily="34" charset="0"/>
                <a:cs typeface="Arial" pitchFamily="34" charset="0"/>
              </a:rPr>
            </a:br>
            <a:r>
              <a:rPr lang="pt-BR" sz="1600" b="1" i="1" dirty="0">
                <a:latin typeface="Arial" pitchFamily="34" charset="0"/>
                <a:cs typeface="Arial" pitchFamily="34" charset="0"/>
              </a:rPr>
              <a:t>Loni  Elisete Manica</a:t>
            </a:r>
            <a:br>
              <a:rPr lang="pt-BR" sz="1600" b="1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>Doutora em Educação - Assessora Parlamentar </a:t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>apoiadora na relatoria da LBI</a:t>
            </a:r>
            <a:r>
              <a:rPr lang="pt-BR" sz="1600" b="1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b="1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dirty="0">
                <a:latin typeface="Arial" pitchFamily="34" charset="0"/>
                <a:cs typeface="Arial" pitchFamily="34" charset="0"/>
              </a:rPr>
              <a:t>*Envolvidos Diretamente:  03 Senadores e 01Deputada</a:t>
            </a:r>
            <a:endParaRPr lang="pt-BR" sz="16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4" y="-4911"/>
            <a:ext cx="3620385" cy="2154991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632366" y="48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" name="Elipse 1"/>
          <p:cNvSpPr/>
          <p:nvPr/>
        </p:nvSpPr>
        <p:spPr>
          <a:xfrm>
            <a:off x="4925956" y="456360"/>
            <a:ext cx="6546272" cy="16937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LEI GARANTE</a:t>
            </a:r>
            <a:r>
              <a:rPr lang="pt-BR" dirty="0" smtClean="0"/>
              <a:t>: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5349058"/>
            <a:ext cx="3169227" cy="135692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004" y="4392272"/>
            <a:ext cx="2342996" cy="23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11"/>
            <a:ext cx="12282616" cy="686291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31796" y="2150079"/>
            <a:ext cx="10104686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Aumento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de 2% para 2,7%, da arrecadação das loterias federais destinada ao esporte, aumentando ainda a parcela desse montante destinada para o esporte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paralímpico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de 15% para 37,04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%;</a:t>
            </a:r>
          </a:p>
          <a:p>
            <a:endParaRPr lang="pt-BR" sz="2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conceito aberto de deficiência, que passa a considerar aspectos sociais além dos de saúde, avaliados por uma equipe multiprofissional e interdisciplinar;</a:t>
            </a:r>
          </a:p>
          <a:p>
            <a:endParaRPr lang="pt-BR" sz="2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Brasileira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de Inclusão da Pessoa com Deficiência 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latin typeface="Arial" pitchFamily="34" charset="0"/>
                <a:cs typeface="Arial" pitchFamily="34" charset="0"/>
              </a:rPr>
            </a:b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pt-BR" sz="1600" b="1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b="1" i="1" dirty="0">
                <a:latin typeface="Arial" pitchFamily="34" charset="0"/>
                <a:cs typeface="Arial" pitchFamily="34" charset="0"/>
              </a:rPr>
            </a:br>
            <a:r>
              <a:rPr lang="pt-BR" sz="1600" b="1" i="1" dirty="0">
                <a:latin typeface="Arial" pitchFamily="34" charset="0"/>
                <a:cs typeface="Arial" pitchFamily="34" charset="0"/>
              </a:rPr>
              <a:t>Loni  Elisete Manica</a:t>
            </a:r>
            <a:br>
              <a:rPr lang="pt-BR" sz="1600" b="1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>Doutora em Educação - Assessora Parlamentar </a:t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>apoiadora na relatoria da LBI</a:t>
            </a:r>
            <a:r>
              <a:rPr lang="pt-BR" sz="1600" b="1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b="1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dirty="0">
                <a:latin typeface="Arial" pitchFamily="34" charset="0"/>
                <a:cs typeface="Arial" pitchFamily="34" charset="0"/>
              </a:rPr>
              <a:t>*Envolvidos Diretamente:  03 Senadores e 01Deputada</a:t>
            </a:r>
            <a:endParaRPr lang="pt-BR" sz="16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4" y="-4911"/>
            <a:ext cx="3620385" cy="2154991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632366" y="48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398" y="49615"/>
            <a:ext cx="3389602" cy="165346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618" y="5323003"/>
            <a:ext cx="2154382" cy="153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9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11"/>
            <a:ext cx="12282616" cy="686291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27680" y="2045877"/>
            <a:ext cx="10104686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Q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ue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pessoas com deficiência se casem ou constituam união estável e exerçam os direitos sexuais e reprodutivos em igualdade de condições com as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demais;</a:t>
            </a:r>
          </a:p>
          <a:p>
            <a:endParaRPr lang="pt-BR" sz="28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pessoas com deficiência não serão privadas da capacidade civil com base exclusivamente nessa condição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sistema educacional inclusivo aliado a um atendimento educacional especializado;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1600" b="1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b="1" i="1" dirty="0">
                <a:latin typeface="Arial" pitchFamily="34" charset="0"/>
                <a:cs typeface="Arial" pitchFamily="34" charset="0"/>
              </a:rPr>
            </a:br>
            <a:r>
              <a:rPr lang="pt-BR" sz="1600" b="1" i="1" dirty="0">
                <a:latin typeface="Arial" pitchFamily="34" charset="0"/>
                <a:cs typeface="Arial" pitchFamily="34" charset="0"/>
              </a:rPr>
              <a:t>Loni  Elisete Manica</a:t>
            </a:r>
            <a:br>
              <a:rPr lang="pt-BR" sz="1600" b="1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>Doutora em Educação - Assessora Parlamentar </a:t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>apoiadora na relatoria da LBI</a:t>
            </a:r>
            <a:r>
              <a:rPr lang="pt-BR" sz="1600" b="1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b="1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dirty="0">
                <a:latin typeface="Arial" pitchFamily="34" charset="0"/>
                <a:cs typeface="Arial" pitchFamily="34" charset="0"/>
              </a:rPr>
              <a:t>*Envolvidos Diretamente:  03 Senadores e 01Deputada</a:t>
            </a:r>
            <a:endParaRPr lang="pt-BR" sz="16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4" y="-4911"/>
            <a:ext cx="3620385" cy="2154991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632366" y="48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" name="Picture 4" descr="D:\USERS\Loni\AppData\Local\Microsoft\Windows\Temporary Internet Files\Content.IE5\9HARGXEN\fetaldev_036_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49864" y="40426"/>
            <a:ext cx="1645154" cy="1579347"/>
          </a:xfrm>
          <a:prstGeom prst="rect">
            <a:avLst/>
          </a:prstGeom>
          <a:noFill/>
        </p:spPr>
      </p:pic>
      <p:pic>
        <p:nvPicPr>
          <p:cNvPr id="8" name="Picture 2" descr="D:\USERS\Loni\AppData\Local\Microsoft\Windows\Temporary Internet Files\Content.IE5\9HARGXEN\Cartaz_Acessibilidade[1]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36382" y="5399810"/>
            <a:ext cx="1655618" cy="13982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77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11"/>
            <a:ext cx="12282616" cy="686291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31796" y="2150079"/>
            <a:ext cx="1010468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A p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rática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 indução ou a incitação de discriminação de pessoa em razão da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deficiência;</a:t>
            </a:r>
          </a:p>
          <a:p>
            <a:pPr marL="342900" indent="-34290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apropriação ou o desvio de bens, proventos, pensão, benefícios, remuneração ou rendimentos de pessoa com deficiência;</a:t>
            </a:r>
          </a:p>
          <a:p>
            <a:endParaRPr lang="pt-B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t-BR" sz="1600" i="1" dirty="0" smtClean="0">
                <a:latin typeface="Arial" pitchFamily="34" charset="0"/>
                <a:cs typeface="Arial" pitchFamily="34" charset="0"/>
              </a:rPr>
              <a:t>relatoria </a:t>
            </a:r>
            <a:r>
              <a:rPr lang="pt-BR" sz="1600" i="1" dirty="0">
                <a:latin typeface="Arial" pitchFamily="34" charset="0"/>
                <a:cs typeface="Arial" pitchFamily="34" charset="0"/>
              </a:rPr>
              <a:t>da LBI</a:t>
            </a:r>
            <a:r>
              <a:rPr lang="pt-BR" sz="1600" b="1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b="1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dirty="0">
                <a:latin typeface="Arial" pitchFamily="34" charset="0"/>
                <a:cs typeface="Arial" pitchFamily="34" charset="0"/>
              </a:rPr>
              <a:t>*Envolvidos Diretamente:  03 Senadores e 01Deputada</a:t>
            </a:r>
            <a:endParaRPr lang="pt-BR" sz="16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4" y="-4911"/>
            <a:ext cx="3620385" cy="2154991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632366" y="48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" name="Elipse 1"/>
          <p:cNvSpPr/>
          <p:nvPr/>
        </p:nvSpPr>
        <p:spPr>
          <a:xfrm>
            <a:off x="5112992" y="158184"/>
            <a:ext cx="6670964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LEI CRIMINALIZA: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756" y="4678217"/>
            <a:ext cx="2143990" cy="217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11"/>
            <a:ext cx="12282616" cy="686291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31796" y="2150079"/>
            <a:ext cx="101046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O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abandono de pessoa com deficiência em hospitais, casas de saúde, entidades de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abrigamento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ou congêneres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retenção ou utilização indevida de cartão magnético ou documento de pessoa com deficiência.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endParaRPr lang="pt-BR" sz="16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4" y="-4911"/>
            <a:ext cx="3620385" cy="2154991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632366" y="48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282" y="163144"/>
            <a:ext cx="1986934" cy="198693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76" y="4854854"/>
            <a:ext cx="2635718" cy="200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9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11"/>
            <a:ext cx="12282616" cy="686291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31796" y="2150079"/>
            <a:ext cx="101046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latin typeface="Arial" pitchFamily="34" charset="0"/>
                <a:cs typeface="Arial" pitchFamily="34" charset="0"/>
              </a:rPr>
            </a:br>
            <a:r>
              <a:rPr lang="pt-BR" sz="2800" b="1" dirty="0">
                <a:latin typeface="Arial" pitchFamily="34" charset="0"/>
                <a:cs typeface="Arial" pitchFamily="34" charset="0"/>
              </a:rPr>
              <a:t> Estatuto da Pessoa com Deficiência- Lei Brasileira de Inclusão da Pessoa com Deficiência 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latin typeface="Arial" pitchFamily="34" charset="0"/>
                <a:cs typeface="Arial" pitchFamily="34" charset="0"/>
              </a:rPr>
            </a:b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pt-BR" sz="1600" b="1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b="1" i="1" dirty="0">
                <a:latin typeface="Arial" pitchFamily="34" charset="0"/>
                <a:cs typeface="Arial" pitchFamily="34" charset="0"/>
              </a:rPr>
            </a:br>
            <a:r>
              <a:rPr lang="pt-BR" sz="1600" b="1" i="1" dirty="0">
                <a:latin typeface="Arial" pitchFamily="34" charset="0"/>
                <a:cs typeface="Arial" pitchFamily="34" charset="0"/>
              </a:rPr>
              <a:t>Loni  Elisete Manica</a:t>
            </a:r>
            <a:br>
              <a:rPr lang="pt-BR" sz="1600" b="1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>Doutora em Educação - Assessora Parlamentar </a:t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>apoiadora na relatoria da LBI</a:t>
            </a:r>
            <a:r>
              <a:rPr lang="pt-BR" sz="1600" b="1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b="1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i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i="1" dirty="0">
                <a:latin typeface="Arial" pitchFamily="34" charset="0"/>
                <a:cs typeface="Arial" pitchFamily="34" charset="0"/>
              </a:rPr>
            </a:br>
            <a:r>
              <a:rPr lang="pt-BR" sz="1600" dirty="0">
                <a:latin typeface="Arial" pitchFamily="34" charset="0"/>
                <a:cs typeface="Arial" pitchFamily="34" charset="0"/>
              </a:rPr>
              <a:t>*Envolvidos Diretamente:  03 Senadores e 01Deputada</a:t>
            </a:r>
            <a:endParaRPr lang="pt-BR" sz="16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4" y="-4911"/>
            <a:ext cx="3620385" cy="2154991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632366" y="48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Texto explicativo em elipse 5"/>
          <p:cNvSpPr/>
          <p:nvPr/>
        </p:nvSpPr>
        <p:spPr>
          <a:xfrm>
            <a:off x="3865419" y="93518"/>
            <a:ext cx="7606146" cy="360564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QUESTÃO NÃO É SABER QUAL O PROBLEMA DAS PESSOAS COM DEFICIÊNCIA, MAS SIM QUAL O PROBLEMA DA SOCIEDADE, QUE LHES IMPEDE A PLENA PARTICIPAÇÃO SOCIAL SIMPLESMENTE POR NÃO ACEITAR AS DIFERENÇAS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9258300" y="5205845"/>
            <a:ext cx="2628900" cy="1454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Loni Elisete Manica</a:t>
            </a:r>
          </a:p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Drª em Educação</a:t>
            </a:r>
          </a:p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Assessora no Gabinete do </a:t>
            </a:r>
            <a:r>
              <a:rPr lang="pt-BR" sz="1400" b="1" smtClean="0">
                <a:latin typeface="Arial" panose="020B0604020202020204" pitchFamily="34" charset="0"/>
                <a:cs typeface="Arial" panose="020B0604020202020204" pitchFamily="34" charset="0"/>
              </a:rPr>
              <a:t>Senador Romário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Loni@senado.leg.br</a:t>
            </a:r>
            <a:endParaRPr lang="pt-B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973" y="3968281"/>
            <a:ext cx="3855029" cy="256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2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9872" cy="686696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50" y="1287286"/>
            <a:ext cx="2562052" cy="152503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9154" y="3562873"/>
            <a:ext cx="493159" cy="4956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537" y="3562872"/>
            <a:ext cx="495625" cy="4956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6699" y="3562872"/>
            <a:ext cx="495625" cy="49562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472313" y="3626018"/>
            <a:ext cx="1483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Romário Faria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913778" y="3626018"/>
            <a:ext cx="1584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@</a:t>
            </a:r>
            <a:r>
              <a:rPr lang="pt-BR" dirty="0" err="1" smtClean="0"/>
              <a:t>romarioonze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442063" y="3626018"/>
            <a:ext cx="1559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@</a:t>
            </a:r>
            <a:r>
              <a:rPr lang="pt-BR" dirty="0" err="1" smtClean="0"/>
              <a:t>romariofaria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592449" y="6000358"/>
            <a:ext cx="2020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www.romario.org</a:t>
            </a:r>
            <a:endParaRPr lang="pt-BR" sz="2000" dirty="0"/>
          </a:p>
        </p:txBody>
      </p:sp>
      <p:cxnSp>
        <p:nvCxnSpPr>
          <p:cNvPr id="13" name="Conector reto 12"/>
          <p:cNvCxnSpPr/>
          <p:nvPr/>
        </p:nvCxnSpPr>
        <p:spPr>
          <a:xfrm flipH="1">
            <a:off x="2209800" y="6200413"/>
            <a:ext cx="31406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H="1">
            <a:off x="7763934" y="6203226"/>
            <a:ext cx="31406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2994223" y="4866194"/>
            <a:ext cx="3340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 smtClean="0"/>
              <a:t>Brasília/DF</a:t>
            </a:r>
          </a:p>
          <a:p>
            <a:pPr algn="r"/>
            <a:r>
              <a:rPr lang="pt-BR" sz="1200" dirty="0" smtClean="0"/>
              <a:t>Ala Senador Nilo Coelho, Gabinete 11 – Anexo II</a:t>
            </a:r>
          </a:p>
          <a:p>
            <a:pPr algn="r"/>
            <a:r>
              <a:rPr lang="pt-BR" sz="1200" dirty="0" smtClean="0"/>
              <a:t>Senado Federal - CEP 70165-900</a:t>
            </a:r>
          </a:p>
          <a:p>
            <a:pPr algn="r"/>
            <a:r>
              <a:rPr lang="pt-BR" sz="1200" dirty="0" smtClean="0"/>
              <a:t>Fone: (61) 3303-6518</a:t>
            </a:r>
          </a:p>
          <a:p>
            <a:pPr algn="r"/>
            <a:r>
              <a:rPr lang="pt-BR" sz="1200" dirty="0" smtClean="0"/>
              <a:t>Fax: (61) 3303-6520</a:t>
            </a:r>
            <a:endParaRPr lang="pt-BR" sz="12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664161" y="4864963"/>
            <a:ext cx="4099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Rio de Janeiro/RJ</a:t>
            </a:r>
          </a:p>
          <a:p>
            <a:r>
              <a:rPr lang="pt-BR" sz="1200" dirty="0" smtClean="0"/>
              <a:t>Av. das Américas, 3500, sala 130</a:t>
            </a:r>
          </a:p>
          <a:p>
            <a:r>
              <a:rPr lang="pt-BR" sz="1200" dirty="0" smtClean="0"/>
              <a:t>Edifício Hong Kong 3000, Barra da Tijuca – CEP 22640-102</a:t>
            </a:r>
          </a:p>
          <a:p>
            <a:r>
              <a:rPr lang="pt-BR" sz="1200" dirty="0" smtClean="0"/>
              <a:t>Fone: (21) 3988-9511</a:t>
            </a:r>
          </a:p>
          <a:p>
            <a:r>
              <a:rPr lang="pt-BR" sz="1200" dirty="0" smtClean="0"/>
              <a:t>Fax: (21) 3988-9411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6479918" y="4873430"/>
            <a:ext cx="0" cy="896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99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9872" cy="686696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00754" y="150885"/>
            <a:ext cx="1053105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 err="1">
                <a:solidFill>
                  <a:schemeClr val="bg1"/>
                </a:solidFill>
              </a:rPr>
              <a:t>Art</a:t>
            </a:r>
            <a:r>
              <a:rPr lang="pt-BR" sz="2400" dirty="0">
                <a:solidFill>
                  <a:schemeClr val="bg1"/>
                </a:solidFill>
              </a:rPr>
              <a:t> 1º - Consonância com a </a:t>
            </a:r>
            <a:r>
              <a:rPr lang="pt-BR" sz="2400" b="1" dirty="0">
                <a:solidFill>
                  <a:schemeClr val="bg1"/>
                </a:solidFill>
              </a:rPr>
              <a:t>Convenção +</a:t>
            </a:r>
            <a:r>
              <a:rPr lang="pt-BR" sz="2400" dirty="0">
                <a:solidFill>
                  <a:schemeClr val="bg1"/>
                </a:solidFill>
              </a:rPr>
              <a:t> Concisão das Leis.</a:t>
            </a:r>
          </a:p>
          <a:p>
            <a:endParaRPr lang="pt-BR" sz="2400" dirty="0" smtClean="0">
              <a:solidFill>
                <a:schemeClr val="bg1"/>
              </a:solidFill>
            </a:endParaRPr>
          </a:p>
          <a:p>
            <a:r>
              <a:rPr lang="pt-BR" sz="2400" dirty="0" err="1" smtClean="0">
                <a:solidFill>
                  <a:schemeClr val="bg1"/>
                </a:solidFill>
              </a:rPr>
              <a:t>Art</a:t>
            </a:r>
            <a:r>
              <a:rPr lang="pt-BR" sz="2400" dirty="0" smtClean="0">
                <a:solidFill>
                  <a:schemeClr val="bg1"/>
                </a:solidFill>
              </a:rPr>
              <a:t> </a:t>
            </a:r>
            <a:r>
              <a:rPr lang="pt-BR" sz="2400" dirty="0">
                <a:solidFill>
                  <a:schemeClr val="bg1"/>
                </a:solidFill>
              </a:rPr>
              <a:t>2º- </a:t>
            </a:r>
          </a:p>
          <a:p>
            <a:pPr lvl="1"/>
            <a:r>
              <a:rPr lang="pt-BR" sz="2400" b="1" dirty="0">
                <a:solidFill>
                  <a:schemeClr val="bg1"/>
                </a:solidFill>
              </a:rPr>
              <a:t>Conceito:</a:t>
            </a:r>
            <a:r>
              <a:rPr lang="pt-BR" sz="2400" dirty="0">
                <a:solidFill>
                  <a:schemeClr val="bg1"/>
                </a:solidFill>
              </a:rPr>
              <a:t> remete a identificação da deficiência por uma avaliação biopsicossocial; o conceito de deficiência está em permanente evolução... </a:t>
            </a:r>
          </a:p>
          <a:p>
            <a:pPr lvl="1"/>
            <a:endParaRPr lang="pt-BR" sz="2400" dirty="0">
              <a:solidFill>
                <a:schemeClr val="bg1"/>
              </a:solidFill>
            </a:endParaRPr>
          </a:p>
          <a:p>
            <a:pPr lvl="1"/>
            <a:endParaRPr lang="pt-BR" sz="2400" dirty="0">
              <a:solidFill>
                <a:schemeClr val="bg1"/>
              </a:solidFill>
            </a:endParaRPr>
          </a:p>
          <a:p>
            <a:pPr lvl="1"/>
            <a:endParaRPr lang="pt-BR" sz="2400" dirty="0">
              <a:solidFill>
                <a:schemeClr val="bg1"/>
              </a:solidFill>
            </a:endParaRPr>
          </a:p>
          <a:p>
            <a:pPr lvl="1"/>
            <a:endParaRPr lang="pt-BR" sz="2400" dirty="0" smtClean="0">
              <a:solidFill>
                <a:schemeClr val="bg1"/>
              </a:solidFill>
            </a:endParaRPr>
          </a:p>
          <a:p>
            <a:pPr lvl="1"/>
            <a:endParaRPr lang="pt-BR" sz="2400" dirty="0">
              <a:solidFill>
                <a:schemeClr val="bg1"/>
              </a:solidFill>
            </a:endParaRPr>
          </a:p>
          <a:p>
            <a:pPr lvl="1"/>
            <a:endParaRPr lang="pt-BR" sz="2400" dirty="0" smtClean="0">
              <a:solidFill>
                <a:schemeClr val="bg1"/>
              </a:solidFill>
            </a:endParaRPr>
          </a:p>
          <a:p>
            <a:pPr lvl="1"/>
            <a:r>
              <a:rPr lang="pt-BR" sz="2400" dirty="0" smtClean="0">
                <a:solidFill>
                  <a:schemeClr val="bg1"/>
                </a:solidFill>
              </a:rPr>
              <a:t>A</a:t>
            </a:r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dirty="0">
                <a:solidFill>
                  <a:schemeClr val="bg1"/>
                </a:solidFill>
              </a:rPr>
              <a:t>avaliação da </a:t>
            </a:r>
            <a:r>
              <a:rPr lang="pt-BR" sz="2400" b="1" dirty="0" err="1">
                <a:solidFill>
                  <a:schemeClr val="bg1"/>
                </a:solidFill>
              </a:rPr>
              <a:t>PcD</a:t>
            </a:r>
            <a:r>
              <a:rPr lang="pt-BR" sz="2400" dirty="0">
                <a:solidFill>
                  <a:schemeClr val="bg1"/>
                </a:solidFill>
              </a:rPr>
              <a:t>: </a:t>
            </a:r>
            <a:r>
              <a:rPr lang="pt-BR" sz="2400" b="1" dirty="0">
                <a:solidFill>
                  <a:schemeClr val="bg1"/>
                </a:solidFill>
              </a:rPr>
              <a:t>biopsicossocial </a:t>
            </a:r>
            <a:r>
              <a:rPr lang="pt-BR" sz="2400" dirty="0">
                <a:solidFill>
                  <a:schemeClr val="bg1"/>
                </a:solidFill>
              </a:rPr>
              <a:t>e será realizada por </a:t>
            </a:r>
            <a:r>
              <a:rPr lang="pt-BR" sz="2400" b="1" dirty="0">
                <a:solidFill>
                  <a:schemeClr val="bg1"/>
                </a:solidFill>
              </a:rPr>
              <a:t>equipe multiprofissional </a:t>
            </a:r>
            <a:r>
              <a:rPr lang="pt-BR" sz="2400" dirty="0">
                <a:solidFill>
                  <a:schemeClr val="bg1"/>
                </a:solidFill>
              </a:rPr>
              <a:t>e interdisciplinar e o </a:t>
            </a:r>
            <a:r>
              <a:rPr lang="pt-BR" sz="2400" b="1" dirty="0">
                <a:solidFill>
                  <a:schemeClr val="bg1"/>
                </a:solidFill>
              </a:rPr>
              <a:t>Poder Executivo</a:t>
            </a:r>
            <a:r>
              <a:rPr lang="pt-BR" sz="2400" dirty="0">
                <a:solidFill>
                  <a:schemeClr val="bg1"/>
                </a:solidFill>
              </a:rPr>
              <a:t> criará </a:t>
            </a:r>
            <a:r>
              <a:rPr lang="pt-BR" sz="2400" dirty="0"/>
              <a:t>instrumentos para avaliação da deficiência.</a:t>
            </a:r>
          </a:p>
        </p:txBody>
      </p:sp>
      <p:sp>
        <p:nvSpPr>
          <p:cNvPr id="7" name="Seta em curva para a direita 6"/>
          <p:cNvSpPr/>
          <p:nvPr/>
        </p:nvSpPr>
        <p:spPr>
          <a:xfrm>
            <a:off x="4965919" y="3241978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Seta em curva para a esquerda 7"/>
          <p:cNvSpPr/>
          <p:nvPr/>
        </p:nvSpPr>
        <p:spPr>
          <a:xfrm>
            <a:off x="7234464" y="3241978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94" y="6021859"/>
            <a:ext cx="1250210" cy="74417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83" y="436418"/>
            <a:ext cx="1458421" cy="218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89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65"/>
            <a:ext cx="12289872" cy="686696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92283" y="238991"/>
            <a:ext cx="110096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sz="2800" b="1" dirty="0">
                <a:solidFill>
                  <a:srgbClr val="FF0000"/>
                </a:solidFill>
              </a:rPr>
              <a:t>Art. </a:t>
            </a:r>
            <a:r>
              <a:rPr lang="pt-BR" sz="2800" b="1" dirty="0" smtClean="0">
                <a:solidFill>
                  <a:srgbClr val="FF0000"/>
                </a:solidFill>
              </a:rPr>
              <a:t>6º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sz="2800" b="1" dirty="0">
              <a:solidFill>
                <a:schemeClr val="bg1"/>
              </a:solidFill>
            </a:endParaRPr>
          </a:p>
          <a:p>
            <a:r>
              <a:rPr lang="pt-BR" sz="2800" dirty="0">
                <a:solidFill>
                  <a:schemeClr val="bg1"/>
                </a:solidFill>
              </a:rPr>
              <a:t>A deficiência não afeta a plena capacidade civil da pessoa, inclusive para:</a:t>
            </a:r>
          </a:p>
          <a:p>
            <a:pPr lvl="1"/>
            <a:r>
              <a:rPr lang="pt-BR" sz="2800" dirty="0">
                <a:solidFill>
                  <a:schemeClr val="bg1"/>
                </a:solidFill>
              </a:rPr>
              <a:t>I – casar-se e constituir união estável; </a:t>
            </a:r>
          </a:p>
          <a:p>
            <a:pPr lvl="1"/>
            <a:r>
              <a:rPr lang="pt-BR" sz="2800" dirty="0">
                <a:solidFill>
                  <a:schemeClr val="bg1"/>
                </a:solidFill>
              </a:rPr>
              <a:t>II – exercer direitos sexuais e reprodutivos; (...)</a:t>
            </a:r>
          </a:p>
          <a:p>
            <a:pPr lvl="1"/>
            <a:r>
              <a:rPr lang="pt-BR" sz="2800" dirty="0">
                <a:solidFill>
                  <a:schemeClr val="bg1"/>
                </a:solidFill>
              </a:rPr>
              <a:t>IV – conservar sua fertilidade, sendo vedada a esterilização compulsória;</a:t>
            </a:r>
          </a:p>
          <a:p>
            <a:pPr lvl="1"/>
            <a:r>
              <a:rPr lang="pt-BR" sz="2800" dirty="0">
                <a:solidFill>
                  <a:schemeClr val="bg1"/>
                </a:solidFill>
              </a:rPr>
              <a:t>(...)</a:t>
            </a:r>
          </a:p>
        </p:txBody>
      </p:sp>
      <p:pic>
        <p:nvPicPr>
          <p:cNvPr id="7" name="Picture 4" descr="D:\USERS\Loni\AppData\Local\Microsoft\Windows\Temporary Internet Files\Content.IE5\9HARGXEN\fetaldev_036_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0966" y="3278152"/>
            <a:ext cx="3323862" cy="3190906"/>
          </a:xfrm>
          <a:prstGeom prst="rect">
            <a:avLst/>
          </a:prstGeom>
          <a:noFill/>
        </p:spPr>
      </p:pic>
      <p:pic>
        <p:nvPicPr>
          <p:cNvPr id="8" name="Picture 2" descr="D:\USERS\Loni\AppData\Local\Microsoft\Windows\Temporary Internet Files\Content.IE5\9HARGXEN\WeddingCartoon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5312" y="4552084"/>
            <a:ext cx="1800225" cy="1838325"/>
          </a:xfrm>
          <a:prstGeom prst="rect">
            <a:avLst/>
          </a:prstGeom>
          <a:noFill/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570" y="6096972"/>
            <a:ext cx="1250210" cy="74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75"/>
            <a:ext cx="12289872" cy="686696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70919" y="494270"/>
            <a:ext cx="870720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Art. </a:t>
            </a:r>
            <a:r>
              <a:rPr lang="pt-BR" sz="2800" b="1" dirty="0">
                <a:solidFill>
                  <a:schemeClr val="bg1"/>
                </a:solidFill>
              </a:rPr>
              <a:t>9º</a:t>
            </a:r>
            <a:r>
              <a:rPr lang="pt-BR" sz="2800" dirty="0">
                <a:solidFill>
                  <a:schemeClr val="bg1"/>
                </a:solidFill>
              </a:rPr>
              <a:t> A pessoa com deficiência tem direito a receber </a:t>
            </a:r>
            <a:r>
              <a:rPr lang="pt-BR" sz="2800" b="1" dirty="0">
                <a:solidFill>
                  <a:schemeClr val="bg1"/>
                </a:solidFill>
              </a:rPr>
              <a:t>atendimento prioritário</a:t>
            </a:r>
            <a:r>
              <a:rPr lang="pt-BR" sz="2800" dirty="0">
                <a:solidFill>
                  <a:schemeClr val="bg1"/>
                </a:solidFill>
              </a:rPr>
              <a:t>, sobretudo com a finalidade de:</a:t>
            </a:r>
          </a:p>
          <a:p>
            <a:endParaRPr lang="pt-BR" sz="2800" dirty="0">
              <a:solidFill>
                <a:schemeClr val="bg1"/>
              </a:solidFill>
            </a:endParaRPr>
          </a:p>
          <a:p>
            <a:pPr lvl="1"/>
            <a:r>
              <a:rPr lang="pt-BR" sz="2800" dirty="0">
                <a:solidFill>
                  <a:schemeClr val="bg1"/>
                </a:solidFill>
              </a:rPr>
              <a:t>(...) II – atendimento em todas as instituições e serviços de atendimento ao público;</a:t>
            </a:r>
          </a:p>
          <a:p>
            <a:pPr lvl="1">
              <a:buNone/>
            </a:pPr>
            <a:endParaRPr lang="pt-BR" sz="2800" dirty="0">
              <a:solidFill>
                <a:schemeClr val="bg1"/>
              </a:solidFill>
            </a:endParaRPr>
          </a:p>
          <a:p>
            <a:pPr lvl="1"/>
            <a:r>
              <a:rPr lang="pt-BR" sz="2800" dirty="0">
                <a:solidFill>
                  <a:schemeClr val="bg1"/>
                </a:solidFill>
              </a:rPr>
              <a:t>(...) V – acesso a informações e disponibilização de recursos de comunicação acessíveis;</a:t>
            </a:r>
          </a:p>
          <a:p>
            <a:pPr lvl="0"/>
            <a:endParaRPr lang="pt-BR" sz="1200" dirty="0" smtClean="0">
              <a:solidFill>
                <a:schemeClr val="bg1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94" y="6021859"/>
            <a:ext cx="1250210" cy="744173"/>
          </a:xfrm>
          <a:prstGeom prst="rect">
            <a:avLst/>
          </a:prstGeom>
        </p:spPr>
      </p:pic>
      <p:pic>
        <p:nvPicPr>
          <p:cNvPr id="11" name="Picture 2" descr="D:\USERS\Loni\AppData\Local\Microsoft\Windows\Temporary Internet Files\Content.IE5\9HARGXEN\Cartaz_Acessibilidade[1]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98" y="4897293"/>
            <a:ext cx="2304256" cy="1945997"/>
          </a:xfrm>
          <a:prstGeom prst="rect">
            <a:avLst/>
          </a:prstGeom>
          <a:noFill/>
        </p:spPr>
      </p:pic>
      <p:pic>
        <p:nvPicPr>
          <p:cNvPr id="12" name="Picture 3" descr="D:\USERS\Loni\AppData\Local\Microsoft\Windows\Temporary Internet Files\Content.IE5\9HARGXEN\whatsapp_app_icon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87183" y="1420952"/>
            <a:ext cx="2222376" cy="2222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0511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72" y="0"/>
            <a:ext cx="12289872" cy="686696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21491" y="799071"/>
            <a:ext cx="7048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t-BR" sz="3600" b="1" u="sng" dirty="0">
                <a:solidFill>
                  <a:schemeClr val="bg1"/>
                </a:solidFill>
              </a:rPr>
              <a:t>DIREITO A VIDA </a:t>
            </a:r>
            <a:r>
              <a:rPr lang="pt-BR" sz="3600" b="1" dirty="0" smtClean="0">
                <a:solidFill>
                  <a:schemeClr val="bg1"/>
                </a:solidFill>
              </a:rPr>
              <a:t>      ART </a:t>
            </a:r>
            <a:r>
              <a:rPr lang="pt-BR" sz="3600" b="1" dirty="0">
                <a:solidFill>
                  <a:schemeClr val="bg1"/>
                </a:solidFill>
              </a:rPr>
              <a:t>10 a 17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70920" y="1787611"/>
            <a:ext cx="97865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pt-BR" sz="2400" b="1" dirty="0">
              <a:solidFill>
                <a:schemeClr val="bg1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Art. 16.</a:t>
            </a:r>
            <a:r>
              <a:rPr lang="pt-BR" sz="2400" dirty="0">
                <a:solidFill>
                  <a:schemeClr val="bg1"/>
                </a:solidFill>
              </a:rPr>
              <a:t> Nos </a:t>
            </a:r>
            <a:r>
              <a:rPr lang="pt-BR" sz="2400" b="1" dirty="0">
                <a:solidFill>
                  <a:schemeClr val="bg1"/>
                </a:solidFill>
              </a:rPr>
              <a:t>programas e serviços de habilitação e reabilitação</a:t>
            </a:r>
            <a:r>
              <a:rPr lang="pt-BR" sz="2400" dirty="0">
                <a:solidFill>
                  <a:schemeClr val="bg1"/>
                </a:solidFill>
              </a:rPr>
              <a:t>, são garantidos:</a:t>
            </a:r>
          </a:p>
          <a:p>
            <a:pPr lvl="1"/>
            <a:r>
              <a:rPr lang="pt-BR" sz="2400" dirty="0">
                <a:solidFill>
                  <a:schemeClr val="bg1"/>
                </a:solidFill>
              </a:rPr>
              <a:t>I – organização, serviços, métodos, técnicas e recursos para </a:t>
            </a:r>
            <a:r>
              <a:rPr lang="pt-BR" sz="2400" b="1" dirty="0">
                <a:solidFill>
                  <a:schemeClr val="bg1"/>
                </a:solidFill>
              </a:rPr>
              <a:t>atender as características de cada pessoa </a:t>
            </a:r>
            <a:r>
              <a:rPr lang="pt-BR" sz="2400" dirty="0">
                <a:solidFill>
                  <a:schemeClr val="bg1"/>
                </a:solidFill>
              </a:rPr>
              <a:t>com deficiência;</a:t>
            </a:r>
          </a:p>
          <a:p>
            <a:pPr lvl="1"/>
            <a:r>
              <a:rPr lang="pt-BR" sz="2400" dirty="0">
                <a:solidFill>
                  <a:schemeClr val="bg1"/>
                </a:solidFill>
              </a:rPr>
              <a:t>II – </a:t>
            </a:r>
            <a:r>
              <a:rPr lang="pt-BR" sz="2400" b="1" dirty="0">
                <a:solidFill>
                  <a:schemeClr val="bg1"/>
                </a:solidFill>
              </a:rPr>
              <a:t>acessibilidade </a:t>
            </a:r>
            <a:r>
              <a:rPr lang="pt-BR" sz="2400" dirty="0">
                <a:solidFill>
                  <a:schemeClr val="bg1"/>
                </a:solidFill>
              </a:rPr>
              <a:t>em todos os ambientes e serviços;</a:t>
            </a:r>
          </a:p>
          <a:p>
            <a:pPr lvl="1"/>
            <a:r>
              <a:rPr lang="pt-BR" sz="2400" dirty="0">
                <a:solidFill>
                  <a:schemeClr val="bg1"/>
                </a:solidFill>
              </a:rPr>
              <a:t>III – </a:t>
            </a:r>
            <a:r>
              <a:rPr lang="pt-BR" sz="2400" b="1" dirty="0">
                <a:solidFill>
                  <a:schemeClr val="bg1"/>
                </a:solidFill>
              </a:rPr>
              <a:t>tecnologia </a:t>
            </a:r>
            <a:r>
              <a:rPr lang="pt-BR" sz="2400" b="1" dirty="0" err="1">
                <a:solidFill>
                  <a:schemeClr val="bg1"/>
                </a:solidFill>
              </a:rPr>
              <a:t>assistiva</a:t>
            </a:r>
            <a:r>
              <a:rPr lang="pt-BR" sz="2400" b="1" dirty="0">
                <a:solidFill>
                  <a:schemeClr val="bg1"/>
                </a:solidFill>
              </a:rPr>
              <a:t>, tecnologia de reabilitação, material, equipamentos adequados e apoio técnico </a:t>
            </a:r>
            <a:r>
              <a:rPr lang="pt-BR" sz="2400" dirty="0">
                <a:solidFill>
                  <a:schemeClr val="bg1"/>
                </a:solidFill>
              </a:rPr>
              <a:t>profissional, de acordo com as especificidades;</a:t>
            </a:r>
          </a:p>
        </p:txBody>
      </p:sp>
      <p:pic>
        <p:nvPicPr>
          <p:cNvPr id="7" name="Picture 3" descr="D:\USERS\Loni\AppData\Local\Microsoft\Windows\Temporary Internet Files\Content.IE5\NYCQ5IB3\Untitled-640x48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533" y="5640747"/>
            <a:ext cx="1512167" cy="1134125"/>
          </a:xfrm>
          <a:prstGeom prst="rect">
            <a:avLst/>
          </a:prstGeom>
          <a:noFill/>
        </p:spPr>
      </p:pic>
      <p:pic>
        <p:nvPicPr>
          <p:cNvPr id="8" name="Picture 2" descr="D:\USERS\Loni\AppData\Local\Microsoft\Windows\Temporary Internet Files\Content.IE5\9HARGXEN\graphic2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85663" y="522001"/>
            <a:ext cx="1506683" cy="1846801"/>
          </a:xfrm>
          <a:prstGeom prst="rect">
            <a:avLst/>
          </a:prstGeom>
          <a:noFill/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94" y="6021859"/>
            <a:ext cx="1250210" cy="74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6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65"/>
            <a:ext cx="12289872" cy="686696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70919" y="914400"/>
            <a:ext cx="105310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pt-BR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sz="2800" dirty="0" smtClean="0">
                <a:solidFill>
                  <a:schemeClr val="bg1"/>
                </a:solidFill>
              </a:rPr>
              <a:t>§ </a:t>
            </a:r>
            <a:r>
              <a:rPr lang="pt-BR" sz="2800" dirty="0">
                <a:solidFill>
                  <a:schemeClr val="bg1"/>
                </a:solidFill>
              </a:rPr>
              <a:t>4º As </a:t>
            </a:r>
            <a:r>
              <a:rPr lang="pt-BR" sz="2800" b="1" dirty="0">
                <a:solidFill>
                  <a:schemeClr val="bg1"/>
                </a:solidFill>
              </a:rPr>
              <a:t>ações e os serviços de saúde pública </a:t>
            </a:r>
            <a:r>
              <a:rPr lang="pt-BR" sz="2800" dirty="0">
                <a:solidFill>
                  <a:schemeClr val="bg1"/>
                </a:solidFill>
              </a:rPr>
              <a:t>destinados à pessoa com deficiência </a:t>
            </a:r>
            <a:r>
              <a:rPr lang="pt-BR" sz="2800" b="1" dirty="0">
                <a:solidFill>
                  <a:schemeClr val="bg1"/>
                </a:solidFill>
              </a:rPr>
              <a:t>devem assegurar</a:t>
            </a:r>
            <a:r>
              <a:rPr lang="pt-BR" sz="2800" dirty="0">
                <a:solidFill>
                  <a:schemeClr val="bg1"/>
                </a:solidFill>
              </a:rPr>
              <a:t>:</a:t>
            </a:r>
          </a:p>
          <a:p>
            <a:pPr>
              <a:buNone/>
            </a:pPr>
            <a:endParaRPr lang="pt-BR" sz="2800" dirty="0">
              <a:solidFill>
                <a:schemeClr val="bg1"/>
              </a:solidFill>
            </a:endParaRPr>
          </a:p>
          <a:p>
            <a:pPr lvl="1"/>
            <a:r>
              <a:rPr lang="pt-BR" sz="2800" dirty="0">
                <a:solidFill>
                  <a:schemeClr val="bg1"/>
                </a:solidFill>
              </a:rPr>
              <a:t>II – </a:t>
            </a:r>
            <a:r>
              <a:rPr lang="pt-BR" sz="2800" b="1" dirty="0">
                <a:solidFill>
                  <a:schemeClr val="bg1"/>
                </a:solidFill>
              </a:rPr>
              <a:t>serviços de habilitação e </a:t>
            </a:r>
            <a:r>
              <a:rPr lang="pt-BR" sz="2800" b="1" dirty="0" smtClean="0">
                <a:solidFill>
                  <a:schemeClr val="bg1"/>
                </a:solidFill>
              </a:rPr>
              <a:t>reabilitação</a:t>
            </a:r>
            <a:r>
              <a:rPr lang="pt-BR" sz="2800" dirty="0" smtClean="0">
                <a:solidFill>
                  <a:schemeClr val="bg1"/>
                </a:solidFill>
              </a:rPr>
              <a:t>;</a:t>
            </a:r>
            <a:endParaRPr lang="pt-BR" sz="2800" dirty="0">
              <a:solidFill>
                <a:schemeClr val="bg1"/>
              </a:solidFill>
            </a:endParaRPr>
          </a:p>
          <a:p>
            <a:pPr lvl="1"/>
            <a:r>
              <a:rPr lang="pt-BR" sz="2800" dirty="0">
                <a:solidFill>
                  <a:schemeClr val="bg1"/>
                </a:solidFill>
              </a:rPr>
              <a:t>(...) VI </a:t>
            </a:r>
            <a:r>
              <a:rPr lang="pt-BR" sz="2800" b="1" dirty="0">
                <a:solidFill>
                  <a:schemeClr val="bg1"/>
                </a:solidFill>
              </a:rPr>
              <a:t>– respeito à especificidade e à identidade de gênero e orientação sexual</a:t>
            </a:r>
            <a:r>
              <a:rPr lang="pt-BR" sz="2800" dirty="0">
                <a:solidFill>
                  <a:schemeClr val="bg1"/>
                </a:solidFill>
              </a:rPr>
              <a:t>;</a:t>
            </a:r>
          </a:p>
          <a:p>
            <a:pPr lvl="1"/>
            <a:r>
              <a:rPr lang="pt-BR" sz="2800" dirty="0">
                <a:solidFill>
                  <a:schemeClr val="bg1"/>
                </a:solidFill>
              </a:rPr>
              <a:t>VII – </a:t>
            </a:r>
            <a:r>
              <a:rPr lang="pt-BR" sz="2800" b="1" dirty="0">
                <a:solidFill>
                  <a:schemeClr val="bg1"/>
                </a:solidFill>
              </a:rPr>
              <a:t>atenção sexual e reprodutiva</a:t>
            </a:r>
            <a:r>
              <a:rPr lang="pt-BR" sz="2800" dirty="0">
                <a:solidFill>
                  <a:schemeClr val="bg1"/>
                </a:solidFill>
              </a:rPr>
              <a:t>, incluindo o direito à </a:t>
            </a:r>
            <a:r>
              <a:rPr lang="pt-BR" sz="2800" b="1" dirty="0">
                <a:solidFill>
                  <a:schemeClr val="bg1"/>
                </a:solidFill>
              </a:rPr>
              <a:t>fertilização assistida</a:t>
            </a:r>
            <a:r>
              <a:rPr lang="pt-BR" sz="2800" dirty="0">
                <a:solidFill>
                  <a:schemeClr val="bg1"/>
                </a:solidFill>
              </a:rPr>
              <a:t>;</a:t>
            </a:r>
          </a:p>
        </p:txBody>
      </p:sp>
      <p:pic>
        <p:nvPicPr>
          <p:cNvPr id="7" name="Picture 2" descr="D:\USERS\Loni\AppData\Local\Microsoft\Windows\Temporary Internet Files\Content.IE5\NYCQ5IB3\1367539241603_plano-de-saude-bh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113" y="5273286"/>
            <a:ext cx="1645543" cy="1240237"/>
          </a:xfrm>
          <a:prstGeom prst="rect">
            <a:avLst/>
          </a:prstGeom>
          <a:noFill/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94" y="6021859"/>
            <a:ext cx="1250210" cy="74417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898" y="2242816"/>
            <a:ext cx="1797194" cy="86531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616492" y="432292"/>
            <a:ext cx="5816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DIREITO </a:t>
            </a:r>
            <a:r>
              <a:rPr lang="pt-BR" sz="2800" b="1" dirty="0" smtClean="0">
                <a:solidFill>
                  <a:schemeClr val="bg1"/>
                </a:solidFill>
              </a:rPr>
              <a:t>A </a:t>
            </a:r>
            <a:r>
              <a:rPr lang="pt-BR" sz="2800" b="1" dirty="0">
                <a:solidFill>
                  <a:schemeClr val="bg1"/>
                </a:solidFill>
              </a:rPr>
              <a:t>SAÚDE ART 18 a 26 </a:t>
            </a:r>
            <a:r>
              <a:rPr lang="pt-BR" sz="2800" b="1" dirty="0" smtClean="0">
                <a:solidFill>
                  <a:schemeClr val="bg1"/>
                </a:solidFill>
              </a:rPr>
              <a:t>(...)</a:t>
            </a:r>
            <a:endParaRPr 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35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65"/>
            <a:ext cx="12289872" cy="686696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70919" y="1048947"/>
            <a:ext cx="105772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20.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operadoras de planos e seguros privados de saúde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estão obrigadas a 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pessoa com deficiência, 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mínimo, todos os serviços e produtos ofertados aos demais clientes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(...)</a:t>
            </a:r>
          </a:p>
          <a:p>
            <a:pPr lvl="1"/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23.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vedadas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as formas de discriminação contra a pessoa com deficiência, inclusive por meio da 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cobrança de valores diferenciados por planos e seguros privados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saúde, em razão de sua condição.</a:t>
            </a:r>
          </a:p>
          <a:p>
            <a:endParaRPr lang="pt-BR" sz="1200" dirty="0"/>
          </a:p>
        </p:txBody>
      </p:sp>
      <p:sp>
        <p:nvSpPr>
          <p:cNvPr id="2" name="Retângulo 1"/>
          <p:cNvSpPr/>
          <p:nvPr/>
        </p:nvSpPr>
        <p:spPr>
          <a:xfrm>
            <a:off x="1070920" y="335325"/>
            <a:ext cx="2337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Cont. </a:t>
            </a:r>
            <a:r>
              <a:rPr lang="pt-BR" b="1" dirty="0" smtClean="0">
                <a:solidFill>
                  <a:srgbClr val="FF0000"/>
                </a:solidFill>
              </a:rPr>
              <a:t>CONT. SAÚDE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8" name="Picture 3" descr="D:\USERS\Loni\AppData\Local\Microsoft\Windows\Temporary Internet Files\Content.IE5\J5TSC7F0\imag1[1]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452" y="5260485"/>
            <a:ext cx="1403648" cy="1540961"/>
          </a:xfrm>
          <a:prstGeom prst="rect">
            <a:avLst/>
          </a:prstGeom>
          <a:noFill/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94" y="6021859"/>
            <a:ext cx="1250210" cy="74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9296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2254</Words>
  <Application>Microsoft Office PowerPoint</Application>
  <PresentationFormat>Widescreen</PresentationFormat>
  <Paragraphs>264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Century Gothic</vt:lpstr>
      <vt:lpstr>Times New Roman</vt:lpstr>
      <vt:lpstr>Wingdings 3</vt:lpstr>
      <vt:lpstr>Cacho</vt:lpstr>
      <vt:lpstr>Íon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Senado Federal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ESTATUTO DA PESSOA COM DEFICIENCIA-LEI BRASILEIRA DA INCLUSÃO</dc:title>
  <dc:creator>Loni Elisete Manica</dc:creator>
  <cp:lastModifiedBy>Isis Gonçalves Dias</cp:lastModifiedBy>
  <cp:revision>22</cp:revision>
  <cp:lastPrinted>2015-10-14T20:36:02Z</cp:lastPrinted>
  <dcterms:created xsi:type="dcterms:W3CDTF">2015-10-14T19:08:19Z</dcterms:created>
  <dcterms:modified xsi:type="dcterms:W3CDTF">2015-12-01T11:31:02Z</dcterms:modified>
</cp:coreProperties>
</file>