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328" r:id="rId3"/>
    <p:sldId id="343" r:id="rId4"/>
    <p:sldId id="342" r:id="rId5"/>
    <p:sldId id="331" r:id="rId6"/>
    <p:sldId id="344" r:id="rId7"/>
    <p:sldId id="336" r:id="rId8"/>
    <p:sldId id="345" r:id="rId9"/>
    <p:sldId id="304" r:id="rId10"/>
    <p:sldId id="346" r:id="rId11"/>
    <p:sldId id="308" r:id="rId12"/>
    <p:sldId id="341" r:id="rId13"/>
    <p:sldId id="338" r:id="rId14"/>
    <p:sldId id="339" r:id="rId15"/>
    <p:sldId id="340" r:id="rId16"/>
    <p:sldId id="260" r:id="rId17"/>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69" autoAdjust="0"/>
    <p:restoredTop sz="94660"/>
  </p:normalViewPr>
  <p:slideViewPr>
    <p:cSldViewPr snapToGrid="0">
      <p:cViewPr varScale="1">
        <p:scale>
          <a:sx n="92" d="100"/>
          <a:sy n="92"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DELL\Desktop\Opera&#231;&#245;es%20de%20cr&#233;dito%20no%20Brasil%20-%2003.201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9EC-43D1-9282-C7426292614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49EC-43D1-9282-C74262926148}"/>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9EC-43D1-9282-C74262926148}"/>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49EC-43D1-9282-C74262926148}"/>
              </c:ext>
            </c:extLst>
          </c:dPt>
          <c:dLbls>
            <c:dLbl>
              <c:idx val="0"/>
              <c:tx>
                <c:rich>
                  <a:bodyPr/>
                  <a:lstStyle/>
                  <a:p>
                    <a:fld id="{A3DEB8B4-C2C8-4213-8088-991E746AD729}" type="VALUE">
                      <a:rPr lang="en-US" smtClean="0"/>
                      <a:pPr/>
                      <a:t>[VALOR]</a:t>
                    </a:fld>
                    <a:r>
                      <a:rPr lang="en-US"/>
                      <a:t> (</a:t>
                    </a:r>
                    <a:fld id="{C3C11906-F3DF-47C3-89B4-91E685BFAE54}" type="PERCENTAGE">
                      <a:rPr lang="en-US" baseline="0" smtClean="0"/>
                      <a:pPr/>
                      <a:t>[PORCENTAGEM]</a:t>
                    </a:fld>
                    <a:r>
                      <a:rPr lang="en-US" baseline="0"/>
                      <a:t>)</a:t>
                    </a:r>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1-49EC-43D1-9282-C74262926148}"/>
                </c:ext>
                <c:ext xmlns:c15="http://schemas.microsoft.com/office/drawing/2012/chart" uri="{CE6537A1-D6FC-4f65-9D91-7224C49458BB}">
                  <c15:dlblFieldTable/>
                  <c15:showDataLabelsRange val="0"/>
                </c:ext>
              </c:extLst>
            </c:dLbl>
            <c:dLbl>
              <c:idx val="1"/>
              <c:layout>
                <c:manualLayout>
                  <c:x val="6.3587517082472234E-2"/>
                  <c:y val="2.6775288830094807E-2"/>
                </c:manualLayout>
              </c:layout>
              <c:tx>
                <c:rich>
                  <a:bodyPr/>
                  <a:lstStyle/>
                  <a:p>
                    <a:fld id="{FB8482C7-C0E0-4E42-86C0-71CD4EBEC598}" type="VALUE">
                      <a:rPr lang="en-US" smtClean="0"/>
                      <a:pPr/>
                      <a:t>[VALOR]</a:t>
                    </a:fld>
                    <a:r>
                      <a:rPr lang="en-US"/>
                      <a:t> (</a:t>
                    </a:r>
                    <a:fld id="{EB58EA52-49BD-4AD9-9C4C-CFF69D9D67DC}" type="PERCENTAGE">
                      <a:rPr lang="en-US" baseline="0" smtClean="0"/>
                      <a:pPr/>
                      <a:t>[PORCENTAGEM]</a:t>
                    </a:fld>
                    <a:r>
                      <a:rPr lang="en-US" baseline="0"/>
                      <a:t>)</a:t>
                    </a:r>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49EC-43D1-9282-C74262926148}"/>
                </c:ext>
                <c:ext xmlns:c15="http://schemas.microsoft.com/office/drawing/2012/chart" uri="{CE6537A1-D6FC-4f65-9D91-7224C49458BB}">
                  <c15:dlblFieldTable/>
                  <c15:showDataLabelsRange val="0"/>
                </c:ext>
              </c:extLst>
            </c:dLbl>
            <c:dLbl>
              <c:idx val="2"/>
              <c:layout>
                <c:manualLayout>
                  <c:x val="1.2943171765613694E-2"/>
                  <c:y val="-1.548624813416289E-2"/>
                </c:manualLayout>
              </c:layout>
              <c:tx>
                <c:rich>
                  <a:bodyPr/>
                  <a:lstStyle/>
                  <a:p>
                    <a:fld id="{8C34A9E5-D30B-4385-9331-060058ED1714}" type="VALUE">
                      <a:rPr lang="en-US" smtClean="0"/>
                      <a:pPr/>
                      <a:t>[VALOR]</a:t>
                    </a:fld>
                    <a:r>
                      <a:rPr lang="en-US"/>
                      <a:t> (</a:t>
                    </a:r>
                    <a:fld id="{49CBEEAC-2E77-4637-8C06-104C871CE21B}" type="PERCENTAGE">
                      <a:rPr lang="en-US" baseline="0" smtClean="0"/>
                      <a:pPr/>
                      <a:t>[PORCENTAGEM]</a:t>
                    </a:fld>
                    <a:r>
                      <a:rPr lang="en-US" baseline="0"/>
                      <a:t>)</a:t>
                    </a:r>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5-49EC-43D1-9282-C74262926148}"/>
                </c:ext>
                <c:ext xmlns:c15="http://schemas.microsoft.com/office/drawing/2012/chart" uri="{CE6537A1-D6FC-4f65-9D91-7224C49458BB}">
                  <c15:dlblFieldTable/>
                  <c15:showDataLabelsRange val="0"/>
                </c:ext>
              </c:extLst>
            </c:dLbl>
            <c:dLbl>
              <c:idx val="3"/>
              <c:layout>
                <c:manualLayout>
                  <c:x val="-1.6453618860414267E-2"/>
                  <c:y val="-0.23855845055402128"/>
                </c:manualLayout>
              </c:layout>
              <c:tx>
                <c:rich>
                  <a:bodyPr/>
                  <a:lstStyle/>
                  <a:p>
                    <a:fld id="{51745E59-0F7F-4370-833F-E62BEF77A376}" type="VALUE">
                      <a:rPr lang="en-US" smtClean="0"/>
                      <a:pPr/>
                      <a:t>[VALOR]</a:t>
                    </a:fld>
                    <a:r>
                      <a:rPr lang="en-US" dirty="0"/>
                      <a:t> (</a:t>
                    </a:r>
                    <a:fld id="{875D8EAA-1CFE-46A7-BE69-BCCDC87BA3B2}" type="PERCENTAGE">
                      <a:rPr lang="en-US" baseline="0" smtClean="0"/>
                      <a:pPr/>
                      <a:t>[PORCENTAGEM]</a:t>
                    </a:fld>
                    <a:r>
                      <a:rPr lang="en-US" baseline="0" dirty="0"/>
                      <a:t>)</a:t>
                    </a:r>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7-49EC-43D1-9282-C74262926148}"/>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pt-BR"/>
              </a:p>
            </c:txPr>
            <c:showLegendKey val="0"/>
            <c:showVal val="1"/>
            <c:showCatName val="0"/>
            <c:showSerName val="0"/>
            <c:showPercent val="1"/>
            <c:showBubbleSize val="0"/>
            <c:showLeaderLines val="1"/>
            <c:leaderLines>
              <c:spPr>
                <a:ln w="19050"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Planilha1!$B$3:$B$6</c:f>
              <c:strCache>
                <c:ptCount val="4"/>
                <c:pt idx="0">
                  <c:v>Outros</c:v>
                </c:pt>
                <c:pt idx="1">
                  <c:v>Infra e Saneamento</c:v>
                </c:pt>
                <c:pt idx="2">
                  <c:v>Comercial</c:v>
                </c:pt>
                <c:pt idx="3">
                  <c:v>Habitação</c:v>
                </c:pt>
              </c:strCache>
            </c:strRef>
          </c:cat>
          <c:val>
            <c:numRef>
              <c:f>Planilha1!$D$3:$D$6</c:f>
              <c:numCache>
                <c:formatCode>"R$"#,##0.0</c:formatCode>
                <c:ptCount val="4"/>
                <c:pt idx="0">
                  <c:v>28.708200000000001</c:v>
                </c:pt>
                <c:pt idx="1">
                  <c:v>82.623599999999996</c:v>
                </c:pt>
                <c:pt idx="2">
                  <c:v>156.14460000000003</c:v>
                </c:pt>
                <c:pt idx="3">
                  <c:v>433.42380000000003</c:v>
                </c:pt>
              </c:numCache>
            </c:numRef>
          </c:val>
          <c:extLst xmlns:c16r2="http://schemas.microsoft.com/office/drawing/2015/06/chart">
            <c:ext xmlns:c16="http://schemas.microsoft.com/office/drawing/2014/chart" uri="{C3380CC4-5D6E-409C-BE32-E72D297353CC}">
              <c16:uniqueId val="{00000008-49EC-43D1-9282-C742629261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pt-BR" b="1"/>
              <a:t>Imobiliário</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'tabela - sintese'!$G$22</c:f>
              <c:strCache>
                <c:ptCount val="1"/>
                <c:pt idx="0">
                  <c:v>Bcos.Públicos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'tabela - sintese'!$F$23:$F$28</c:f>
              <c:strCache>
                <c:ptCount val="6"/>
                <c:pt idx="0">
                  <c:v>NORDESTE</c:v>
                </c:pt>
                <c:pt idx="1">
                  <c:v>CENTRO-OESTE</c:v>
                </c:pt>
                <c:pt idx="2">
                  <c:v>NORTE</c:v>
                </c:pt>
                <c:pt idx="3">
                  <c:v>SUDESTE</c:v>
                </c:pt>
                <c:pt idx="4">
                  <c:v>SUL</c:v>
                </c:pt>
                <c:pt idx="5">
                  <c:v>BRASIL</c:v>
                </c:pt>
              </c:strCache>
            </c:strRef>
          </c:cat>
          <c:val>
            <c:numRef>
              <c:f>'tabela - sintese'!$I$23:$I$28</c:f>
              <c:numCache>
                <c:formatCode>0%</c:formatCode>
                <c:ptCount val="6"/>
                <c:pt idx="0">
                  <c:v>1</c:v>
                </c:pt>
                <c:pt idx="1">
                  <c:v>1</c:v>
                </c:pt>
                <c:pt idx="2" formatCode="0.0%">
                  <c:v>0.94499999999999995</c:v>
                </c:pt>
                <c:pt idx="3" formatCode="0.0%">
                  <c:v>0.66800000000000004</c:v>
                </c:pt>
                <c:pt idx="4" formatCode="0.0%">
                  <c:v>0.999</c:v>
                </c:pt>
                <c:pt idx="5" formatCode="0.0%">
                  <c:v>0.82099999999999995</c:v>
                </c:pt>
              </c:numCache>
            </c:numRef>
          </c:val>
          <c:extLst xmlns:c16r2="http://schemas.microsoft.com/office/drawing/2015/06/chart">
            <c:ext xmlns:c16="http://schemas.microsoft.com/office/drawing/2014/chart" uri="{C3380CC4-5D6E-409C-BE32-E72D297353CC}">
              <c16:uniqueId val="{00000000-3D86-4DD2-8D85-13B4A06C725D}"/>
            </c:ext>
          </c:extLst>
        </c:ser>
        <c:ser>
          <c:idx val="1"/>
          <c:order val="1"/>
          <c:tx>
            <c:strRef>
              <c:f>'tabela - sintese'!$H$22</c:f>
              <c:strCache>
                <c:ptCount val="1"/>
                <c:pt idx="0">
                  <c:v>Bcos.Privados</c:v>
                </c:pt>
              </c:strCache>
            </c:strRef>
          </c:tx>
          <c:spPr>
            <a:solidFill>
              <a:schemeClr val="accent2"/>
            </a:solidFill>
            <a:ln>
              <a:noFill/>
            </a:ln>
            <a:effectLst/>
          </c:spPr>
          <c:invertIfNegative val="0"/>
          <c:dLbls>
            <c:dLbl>
              <c:idx val="2"/>
              <c:layout>
                <c:manualLayout>
                  <c:x val="1.7907166850027207E-2"/>
                  <c:y val="1.63168046814240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D86-4DD2-8D85-13B4A06C725D}"/>
                </c:ext>
                <c:ext xmlns:c15="http://schemas.microsoft.com/office/drawing/2012/chart" uri="{CE6537A1-D6FC-4f65-9D91-7224C49458BB}"/>
              </c:extLst>
            </c:dLbl>
            <c:dLbl>
              <c:idx val="3"/>
              <c:layout>
                <c:manualLayout>
                  <c:x val="2.2222222222222223E-2"/>
                  <c:y val="-8.4875562720133283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D86-4DD2-8D85-13B4A06C725D}"/>
                </c:ext>
                <c:ext xmlns:c15="http://schemas.microsoft.com/office/drawing/2012/chart" uri="{CE6537A1-D6FC-4f65-9D91-7224C49458BB}"/>
              </c:extLst>
            </c:dLbl>
            <c:dLbl>
              <c:idx val="4"/>
              <c:layout>
                <c:manualLayout>
                  <c:x val="1.1191979281266954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D86-4DD2-8D85-13B4A06C725D}"/>
                </c:ext>
                <c:ext xmlns:c15="http://schemas.microsoft.com/office/drawing/2012/chart" uri="{CE6537A1-D6FC-4f65-9D91-7224C49458BB}"/>
              </c:extLst>
            </c:dLbl>
            <c:dLbl>
              <c:idx val="5"/>
              <c:layout>
                <c:manualLayout>
                  <c:x val="1.6666666666666666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D86-4DD2-8D85-13B4A06C725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'tabela - sintese'!$F$23:$F$28</c:f>
              <c:strCache>
                <c:ptCount val="6"/>
                <c:pt idx="0">
                  <c:v>NORDESTE</c:v>
                </c:pt>
                <c:pt idx="1">
                  <c:v>CENTRO-OESTE</c:v>
                </c:pt>
                <c:pt idx="2">
                  <c:v>NORTE</c:v>
                </c:pt>
                <c:pt idx="3">
                  <c:v>SUDESTE</c:v>
                </c:pt>
                <c:pt idx="4">
                  <c:v>SUL</c:v>
                </c:pt>
                <c:pt idx="5">
                  <c:v>BRASIL</c:v>
                </c:pt>
              </c:strCache>
            </c:strRef>
          </c:cat>
          <c:val>
            <c:numRef>
              <c:f>'tabela - sintese'!$J$23:$J$28</c:f>
              <c:numCache>
                <c:formatCode>0%</c:formatCode>
                <c:ptCount val="6"/>
                <c:pt idx="0">
                  <c:v>0</c:v>
                </c:pt>
                <c:pt idx="1">
                  <c:v>0</c:v>
                </c:pt>
                <c:pt idx="2" formatCode="0.0%">
                  <c:v>5.5E-2</c:v>
                </c:pt>
                <c:pt idx="3" formatCode="0.0%">
                  <c:v>0.33200000000000002</c:v>
                </c:pt>
                <c:pt idx="4" formatCode="0.0%">
                  <c:v>1E-3</c:v>
                </c:pt>
                <c:pt idx="5" formatCode="0.0%">
                  <c:v>0.17899999999999999</c:v>
                </c:pt>
              </c:numCache>
            </c:numRef>
          </c:val>
          <c:extLst xmlns:c16r2="http://schemas.microsoft.com/office/drawing/2015/06/chart">
            <c:ext xmlns:c16="http://schemas.microsoft.com/office/drawing/2014/chart" uri="{C3380CC4-5D6E-409C-BE32-E72D297353CC}">
              <c16:uniqueId val="{00000003-3D86-4DD2-8D85-13B4A06C725D}"/>
            </c:ext>
          </c:extLst>
        </c:ser>
        <c:dLbls>
          <c:showLegendKey val="0"/>
          <c:showVal val="0"/>
          <c:showCatName val="0"/>
          <c:showSerName val="0"/>
          <c:showPercent val="0"/>
          <c:showBubbleSize val="0"/>
        </c:dLbls>
        <c:gapWidth val="219"/>
        <c:overlap val="-27"/>
        <c:axId val="187440288"/>
        <c:axId val="187440848"/>
      </c:barChart>
      <c:catAx>
        <c:axId val="18744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pt-BR"/>
          </a:p>
        </c:txPr>
        <c:crossAx val="187440848"/>
        <c:crosses val="autoZero"/>
        <c:auto val="1"/>
        <c:lblAlgn val="ctr"/>
        <c:lblOffset val="100"/>
        <c:noMultiLvlLbl val="0"/>
      </c:catAx>
      <c:valAx>
        <c:axId val="187440848"/>
        <c:scaling>
          <c:orientation val="minMax"/>
        </c:scaling>
        <c:delete val="1"/>
        <c:axPos val="l"/>
        <c:numFmt formatCode="0%" sourceLinked="1"/>
        <c:majorTickMark val="none"/>
        <c:minorTickMark val="none"/>
        <c:tickLblPos val="nextTo"/>
        <c:crossAx val="187440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pt-BR"/>
        </a:p>
      </c:txPr>
    </c:legend>
    <c:plotVisOnly val="1"/>
    <c:dispBlanksAs val="gap"/>
    <c:showDLblsOverMax val="0"/>
  </c:chart>
  <c:spPr>
    <a:solidFill>
      <a:schemeClr val="accent4">
        <a:lumMod val="20000"/>
        <a:lumOff val="80000"/>
      </a:schemeClr>
    </a:solidFill>
    <a:ln>
      <a:noFill/>
    </a:ln>
    <a:effectLst/>
  </c:spPr>
  <c:txPr>
    <a:bodyPr/>
    <a:lstStyle/>
    <a:p>
      <a:pPr>
        <a:defRPr/>
      </a:pPr>
      <a:endParaRPr lang="pt-B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79EAB-4234-4BD4-B08C-95FC069A1486}" type="doc">
      <dgm:prSet loTypeId="urn:microsoft.com/office/officeart/2008/layout/NameandTitleOrganizationalChart" loCatId="hierarchy" qsTypeId="urn:microsoft.com/office/officeart/2005/8/quickstyle/simple5" qsCatId="simple" csTypeId="urn:microsoft.com/office/officeart/2005/8/colors/accent0_3" csCatId="mainScheme" phldr="1"/>
      <dgm:spPr/>
      <dgm:t>
        <a:bodyPr/>
        <a:lstStyle/>
        <a:p>
          <a:endParaRPr lang="pt-BR"/>
        </a:p>
      </dgm:t>
    </dgm:pt>
    <dgm:pt modelId="{229884AA-9012-4E40-A451-7C46AB0EF3AF}">
      <dgm:prSet phldrT="[Texto]"/>
      <dgm:spPr>
        <a:solidFill>
          <a:schemeClr val="accent1"/>
        </a:solidFill>
      </dgm:spPr>
      <dgm:t>
        <a:bodyPr/>
        <a:lstStyle/>
        <a:p>
          <a:r>
            <a:rPr lang="pt-BR" b="1" dirty="0" err="1"/>
            <a:t>UF’s</a:t>
          </a:r>
          <a:r>
            <a:rPr lang="pt-BR" b="1" dirty="0"/>
            <a:t> Alcançadas</a:t>
          </a:r>
        </a:p>
      </dgm:t>
    </dgm:pt>
    <dgm:pt modelId="{C62FA7DE-70DE-47CC-B259-C9E0D0FE353C}" type="parTrans" cxnId="{6B9E2350-70A3-4235-BE7B-EB2BD795B29C}">
      <dgm:prSet/>
      <dgm:spPr>
        <a:ln w="19050">
          <a:solidFill>
            <a:schemeClr val="accent1"/>
          </a:solidFill>
        </a:ln>
      </dgm:spPr>
      <dgm:t>
        <a:bodyPr/>
        <a:lstStyle/>
        <a:p>
          <a:endParaRPr lang="pt-BR" b="1"/>
        </a:p>
      </dgm:t>
    </dgm:pt>
    <dgm:pt modelId="{70AF0406-3590-42AA-B80B-B7CA483AA98B}" type="sibTrans" cxnId="{6B9E2350-70A3-4235-BE7B-EB2BD795B29C}">
      <dgm:prSet custT="1"/>
      <dgm:spPr>
        <a:solidFill>
          <a:schemeClr val="accent1">
            <a:lumMod val="40000"/>
            <a:lumOff val="60000"/>
            <a:alpha val="90000"/>
          </a:schemeClr>
        </a:solidFill>
        <a:ln w="6350" cap="flat" cmpd="sng" algn="ctr">
          <a:solidFill>
            <a:schemeClr val="accent1">
              <a:lumMod val="40000"/>
              <a:lumOff val="60000"/>
            </a:schemeClr>
          </a:solidFill>
          <a:prstDash val="solid"/>
          <a:miter lim="800000"/>
        </a:ln>
        <a:effectLst/>
      </dgm:spPr>
      <dgm:t>
        <a:bodyPr spcFirstLastPara="0" vert="horz" wrap="square" lIns="91440" tIns="22860" rIns="91440" bIns="22860" numCol="1" spcCol="1270" anchor="ctr" anchorCtr="0"/>
        <a:lstStyle/>
        <a:p>
          <a:pPr marL="0" lvl="0" indent="0" algn="r" defTabSz="1600200">
            <a:lnSpc>
              <a:spcPct val="90000"/>
            </a:lnSpc>
            <a:spcBef>
              <a:spcPct val="0"/>
            </a:spcBef>
            <a:spcAft>
              <a:spcPct val="35000"/>
            </a:spcAft>
            <a:buNone/>
          </a:pPr>
          <a:r>
            <a:rPr lang="pt-BR" sz="2800" b="1" kern="1200" dirty="0">
              <a:solidFill>
                <a:prstClr val="black">
                  <a:hueOff val="0"/>
                  <a:satOff val="0"/>
                  <a:lumOff val="0"/>
                  <a:alphaOff val="0"/>
                </a:prstClr>
              </a:solidFill>
              <a:latin typeface="Calibri" panose="020F0502020204030204"/>
              <a:ea typeface="+mn-ea"/>
              <a:cs typeface="+mn-cs"/>
            </a:rPr>
            <a:t>100%</a:t>
          </a:r>
        </a:p>
      </dgm:t>
    </dgm:pt>
    <dgm:pt modelId="{00F862E2-D9C7-4197-B754-B8F38235D2D7}">
      <dgm:prSet phldrT="[Texto]"/>
      <dgm:spPr>
        <a:solidFill>
          <a:schemeClr val="accent1"/>
        </a:solidFill>
      </dgm:spPr>
      <dgm:t>
        <a:bodyPr/>
        <a:lstStyle/>
        <a:p>
          <a:r>
            <a:rPr lang="pt-BR" b="1" dirty="0"/>
            <a:t>Unidades Habitacionais</a:t>
          </a:r>
        </a:p>
      </dgm:t>
    </dgm:pt>
    <dgm:pt modelId="{380D43F0-3ABA-4643-8B99-B82226C26262}" type="parTrans" cxnId="{D59BB1EA-E0AA-409E-843B-210C5F2D710C}">
      <dgm:prSet/>
      <dgm:spPr>
        <a:ln w="19050">
          <a:solidFill>
            <a:schemeClr val="accent1"/>
          </a:solidFill>
        </a:ln>
      </dgm:spPr>
      <dgm:t>
        <a:bodyPr/>
        <a:lstStyle/>
        <a:p>
          <a:endParaRPr lang="pt-BR"/>
        </a:p>
      </dgm:t>
    </dgm:pt>
    <dgm:pt modelId="{A54EAEC0-ED3D-47F3-8AEB-48908E9F7437}" type="sibTrans" cxnId="{D59BB1EA-E0AA-409E-843B-210C5F2D710C}">
      <dgm:prSet custT="1"/>
      <dgm:spPr>
        <a:solidFill>
          <a:schemeClr val="accent1">
            <a:lumMod val="40000"/>
            <a:lumOff val="60000"/>
            <a:alpha val="90000"/>
          </a:schemeClr>
        </a:solidFill>
        <a:ln w="6350" cap="flat" cmpd="sng" algn="ctr">
          <a:solidFill>
            <a:schemeClr val="accent1">
              <a:lumMod val="40000"/>
              <a:lumOff val="60000"/>
            </a:schemeClr>
          </a:solidFill>
          <a:prstDash val="solid"/>
          <a:miter lim="800000"/>
        </a:ln>
        <a:effectLst/>
      </dgm:spPr>
      <dgm:t>
        <a:bodyPr spcFirstLastPara="0" vert="horz" wrap="square" lIns="91440" tIns="22860" rIns="91440" bIns="22860" numCol="1" spcCol="1270" anchor="ctr" anchorCtr="0"/>
        <a:lstStyle/>
        <a:p>
          <a:pPr marL="0" lvl="0" indent="0" algn="r" defTabSz="1600200">
            <a:lnSpc>
              <a:spcPct val="90000"/>
            </a:lnSpc>
            <a:spcBef>
              <a:spcPct val="0"/>
            </a:spcBef>
            <a:spcAft>
              <a:spcPct val="35000"/>
            </a:spcAft>
            <a:buNone/>
          </a:pPr>
          <a:r>
            <a:rPr lang="pt-BR" sz="2800" b="1" kern="1200" dirty="0">
              <a:solidFill>
                <a:prstClr val="black">
                  <a:hueOff val="0"/>
                  <a:satOff val="0"/>
                  <a:lumOff val="0"/>
                  <a:alphaOff val="0"/>
                </a:prstClr>
              </a:solidFill>
              <a:latin typeface="Calibri" panose="020F0502020204030204"/>
              <a:ea typeface="+mn-ea"/>
              <a:cs typeface="+mn-cs"/>
            </a:rPr>
            <a:t>1.380.166</a:t>
          </a:r>
        </a:p>
      </dgm:t>
    </dgm:pt>
    <dgm:pt modelId="{DB0C297C-47D0-450B-AFAD-7C29D29C322C}">
      <dgm:prSet phldrT="[Texto]"/>
      <dgm:spPr>
        <a:solidFill>
          <a:schemeClr val="accent1"/>
        </a:solidFill>
      </dgm:spPr>
      <dgm:t>
        <a:bodyPr/>
        <a:lstStyle/>
        <a:p>
          <a:r>
            <a:rPr lang="pt-BR" b="1" dirty="0"/>
            <a:t>Contratações</a:t>
          </a:r>
        </a:p>
      </dgm:t>
    </dgm:pt>
    <dgm:pt modelId="{CBCDDFD9-2823-4CFB-B7FB-F6A35F354060}" type="parTrans" cxnId="{3C6139FC-2606-4252-BC5B-FB9C322430C2}">
      <dgm:prSet/>
      <dgm:spPr/>
      <dgm:t>
        <a:bodyPr/>
        <a:lstStyle/>
        <a:p>
          <a:endParaRPr lang="pt-BR"/>
        </a:p>
      </dgm:t>
    </dgm:pt>
    <dgm:pt modelId="{CD936558-87D1-4473-80C7-D8D0994EBAFB}" type="sibTrans" cxnId="{3C6139FC-2606-4252-BC5B-FB9C322430C2}">
      <dgm:prSet/>
      <dgm:spPr>
        <a:solidFill>
          <a:schemeClr val="accent1">
            <a:lumMod val="40000"/>
            <a:lumOff val="60000"/>
            <a:alpha val="90000"/>
          </a:schemeClr>
        </a:solidFill>
      </dgm:spPr>
      <dgm:t>
        <a:bodyPr/>
        <a:lstStyle/>
        <a:p>
          <a:r>
            <a:rPr lang="pt-BR" b="1" dirty="0"/>
            <a:t>2009 a 2016</a:t>
          </a:r>
          <a:endParaRPr lang="pt-BR" dirty="0"/>
        </a:p>
      </dgm:t>
    </dgm:pt>
    <dgm:pt modelId="{4CF53C74-908C-48A9-81D5-EF7910E0B351}">
      <dgm:prSet phldrT="[Texto]"/>
      <dgm:spPr>
        <a:solidFill>
          <a:schemeClr val="accent1"/>
        </a:solidFill>
      </dgm:spPr>
      <dgm:t>
        <a:bodyPr/>
        <a:lstStyle/>
        <a:p>
          <a:r>
            <a:rPr lang="pt-BR" b="1" i="0" u="none" dirty="0"/>
            <a:t>Valores Contratados</a:t>
          </a:r>
        </a:p>
      </dgm:t>
    </dgm:pt>
    <dgm:pt modelId="{FBBC793F-1EE1-4CA6-8CCC-89FA2ED2E562}" type="parTrans" cxnId="{11F76748-CED0-4C4B-934C-14AB90AC945C}">
      <dgm:prSet/>
      <dgm:spPr>
        <a:solidFill>
          <a:schemeClr val="accent1">
            <a:lumMod val="40000"/>
            <a:lumOff val="60000"/>
          </a:schemeClr>
        </a:solidFill>
        <a:ln w="19050">
          <a:solidFill>
            <a:schemeClr val="accent1"/>
          </a:solidFill>
        </a:ln>
      </dgm:spPr>
      <dgm:t>
        <a:bodyPr/>
        <a:lstStyle/>
        <a:p>
          <a:endParaRPr lang="pt-BR"/>
        </a:p>
      </dgm:t>
    </dgm:pt>
    <dgm:pt modelId="{C656D9CE-CB04-4369-9D3E-1CE4FFF6E523}" type="sibTrans" cxnId="{11F76748-CED0-4C4B-934C-14AB90AC945C}">
      <dgm:prSet custT="1"/>
      <dgm:spPr>
        <a:solidFill>
          <a:schemeClr val="accent1">
            <a:lumMod val="40000"/>
            <a:lumOff val="60000"/>
            <a:alpha val="90000"/>
          </a:schemeClr>
        </a:solidFill>
        <a:ln>
          <a:solidFill>
            <a:schemeClr val="accent1">
              <a:lumMod val="40000"/>
              <a:lumOff val="60000"/>
            </a:schemeClr>
          </a:solidFill>
        </a:ln>
      </dgm:spPr>
      <dgm:t>
        <a:bodyPr/>
        <a:lstStyle/>
        <a:p>
          <a:r>
            <a:rPr lang="pt-BR" sz="2800" b="1" dirty="0"/>
            <a:t>R$68,9 bi</a:t>
          </a:r>
        </a:p>
      </dgm:t>
    </dgm:pt>
    <dgm:pt modelId="{174481E5-00A0-451A-9C81-E9ADEC2D636F}" type="pres">
      <dgm:prSet presAssocID="{45F79EAB-4234-4BD4-B08C-95FC069A1486}" presName="hierChild1" presStyleCnt="0">
        <dgm:presLayoutVars>
          <dgm:orgChart val="1"/>
          <dgm:chPref val="1"/>
          <dgm:dir/>
          <dgm:animOne val="branch"/>
          <dgm:animLvl val="lvl"/>
          <dgm:resizeHandles/>
        </dgm:presLayoutVars>
      </dgm:prSet>
      <dgm:spPr/>
      <dgm:t>
        <a:bodyPr/>
        <a:lstStyle/>
        <a:p>
          <a:endParaRPr lang="pt-BR"/>
        </a:p>
      </dgm:t>
    </dgm:pt>
    <dgm:pt modelId="{B48FB1C9-BD70-4B02-BCC3-D2E8873E0193}" type="pres">
      <dgm:prSet presAssocID="{DB0C297C-47D0-450B-AFAD-7C29D29C322C}" presName="hierRoot1" presStyleCnt="0">
        <dgm:presLayoutVars>
          <dgm:hierBranch val="init"/>
        </dgm:presLayoutVars>
      </dgm:prSet>
      <dgm:spPr/>
    </dgm:pt>
    <dgm:pt modelId="{506AC496-896F-4F90-97B3-789324C59978}" type="pres">
      <dgm:prSet presAssocID="{DB0C297C-47D0-450B-AFAD-7C29D29C322C}" presName="rootComposite1" presStyleCnt="0"/>
      <dgm:spPr/>
    </dgm:pt>
    <dgm:pt modelId="{C06D70DB-D766-43CC-9BB4-94A06FBEE739}" type="pres">
      <dgm:prSet presAssocID="{DB0C297C-47D0-450B-AFAD-7C29D29C322C}" presName="rootText1" presStyleLbl="node0" presStyleIdx="0" presStyleCnt="1">
        <dgm:presLayoutVars>
          <dgm:chMax/>
          <dgm:chPref val="3"/>
        </dgm:presLayoutVars>
      </dgm:prSet>
      <dgm:spPr/>
      <dgm:t>
        <a:bodyPr/>
        <a:lstStyle/>
        <a:p>
          <a:endParaRPr lang="pt-BR"/>
        </a:p>
      </dgm:t>
    </dgm:pt>
    <dgm:pt modelId="{6AE7673C-D1D9-450C-B306-B73579B287FE}" type="pres">
      <dgm:prSet presAssocID="{DB0C297C-47D0-450B-AFAD-7C29D29C322C}" presName="titleText1" presStyleLbl="fgAcc0" presStyleIdx="0" presStyleCnt="1">
        <dgm:presLayoutVars>
          <dgm:chMax val="0"/>
          <dgm:chPref val="0"/>
        </dgm:presLayoutVars>
      </dgm:prSet>
      <dgm:spPr/>
      <dgm:t>
        <a:bodyPr/>
        <a:lstStyle/>
        <a:p>
          <a:endParaRPr lang="pt-BR"/>
        </a:p>
      </dgm:t>
    </dgm:pt>
    <dgm:pt modelId="{BEA54F6B-341E-4C37-BC25-8FD8B413DDD4}" type="pres">
      <dgm:prSet presAssocID="{DB0C297C-47D0-450B-AFAD-7C29D29C322C}" presName="rootConnector1" presStyleLbl="node1" presStyleIdx="0" presStyleCnt="3"/>
      <dgm:spPr/>
      <dgm:t>
        <a:bodyPr/>
        <a:lstStyle/>
        <a:p>
          <a:endParaRPr lang="pt-BR"/>
        </a:p>
      </dgm:t>
    </dgm:pt>
    <dgm:pt modelId="{9DDD7EEB-9327-4D16-B3A0-A3CEF1FEF14B}" type="pres">
      <dgm:prSet presAssocID="{DB0C297C-47D0-450B-AFAD-7C29D29C322C}" presName="hierChild2" presStyleCnt="0"/>
      <dgm:spPr/>
    </dgm:pt>
    <dgm:pt modelId="{B8F65F2D-F655-4B85-8559-A44F53B8D5B1}" type="pres">
      <dgm:prSet presAssocID="{C62FA7DE-70DE-47CC-B259-C9E0D0FE353C}" presName="Name37" presStyleLbl="parChTrans1D2" presStyleIdx="0" presStyleCnt="3"/>
      <dgm:spPr/>
      <dgm:t>
        <a:bodyPr/>
        <a:lstStyle/>
        <a:p>
          <a:endParaRPr lang="pt-BR"/>
        </a:p>
      </dgm:t>
    </dgm:pt>
    <dgm:pt modelId="{357053E8-E2DE-4222-8251-455E5D301981}" type="pres">
      <dgm:prSet presAssocID="{229884AA-9012-4E40-A451-7C46AB0EF3AF}" presName="hierRoot2" presStyleCnt="0">
        <dgm:presLayoutVars>
          <dgm:hierBranch val="init"/>
        </dgm:presLayoutVars>
      </dgm:prSet>
      <dgm:spPr/>
    </dgm:pt>
    <dgm:pt modelId="{63AACF05-649D-4888-B467-E8228C1AE0D1}" type="pres">
      <dgm:prSet presAssocID="{229884AA-9012-4E40-A451-7C46AB0EF3AF}" presName="rootComposite" presStyleCnt="0"/>
      <dgm:spPr/>
    </dgm:pt>
    <dgm:pt modelId="{BCB7C693-4620-4764-B921-F6AB886E4BE6}" type="pres">
      <dgm:prSet presAssocID="{229884AA-9012-4E40-A451-7C46AB0EF3AF}" presName="rootText" presStyleLbl="node1" presStyleIdx="0" presStyleCnt="3">
        <dgm:presLayoutVars>
          <dgm:chMax/>
          <dgm:chPref val="3"/>
        </dgm:presLayoutVars>
      </dgm:prSet>
      <dgm:spPr/>
      <dgm:t>
        <a:bodyPr/>
        <a:lstStyle/>
        <a:p>
          <a:endParaRPr lang="pt-BR"/>
        </a:p>
      </dgm:t>
    </dgm:pt>
    <dgm:pt modelId="{F0EF434F-75D6-405B-84D9-94ECB43C7ACC}" type="pres">
      <dgm:prSet presAssocID="{229884AA-9012-4E40-A451-7C46AB0EF3AF}" presName="titleText2" presStyleLbl="fgAcc1" presStyleIdx="0" presStyleCnt="3" custScaleY="216401" custLinFactY="1213" custLinFactNeighborX="776" custLinFactNeighborY="100000">
        <dgm:presLayoutVars>
          <dgm:chMax val="0"/>
          <dgm:chPref val="0"/>
        </dgm:presLayoutVars>
      </dgm:prSet>
      <dgm:spPr>
        <a:xfrm>
          <a:off x="464360" y="4059942"/>
          <a:ext cx="1706976" cy="708350"/>
        </a:xfrm>
        <a:prstGeom prst="rect">
          <a:avLst/>
        </a:prstGeom>
      </dgm:spPr>
      <dgm:t>
        <a:bodyPr/>
        <a:lstStyle/>
        <a:p>
          <a:endParaRPr lang="pt-BR"/>
        </a:p>
      </dgm:t>
    </dgm:pt>
    <dgm:pt modelId="{B0D7BE4D-C54B-4B58-A084-C9CFFDD3955C}" type="pres">
      <dgm:prSet presAssocID="{229884AA-9012-4E40-A451-7C46AB0EF3AF}" presName="rootConnector" presStyleLbl="node2" presStyleIdx="0" presStyleCnt="0"/>
      <dgm:spPr/>
      <dgm:t>
        <a:bodyPr/>
        <a:lstStyle/>
        <a:p>
          <a:endParaRPr lang="pt-BR"/>
        </a:p>
      </dgm:t>
    </dgm:pt>
    <dgm:pt modelId="{F5D4B164-9101-46BC-BC6C-E6AEA61CE1F3}" type="pres">
      <dgm:prSet presAssocID="{229884AA-9012-4E40-A451-7C46AB0EF3AF}" presName="hierChild4" presStyleCnt="0"/>
      <dgm:spPr/>
    </dgm:pt>
    <dgm:pt modelId="{B4B6AB60-4095-4B49-BBEA-18787E7DEABF}" type="pres">
      <dgm:prSet presAssocID="{229884AA-9012-4E40-A451-7C46AB0EF3AF}" presName="hierChild5" presStyleCnt="0"/>
      <dgm:spPr/>
    </dgm:pt>
    <dgm:pt modelId="{86388A7A-B743-4194-9E45-112E64E4810D}" type="pres">
      <dgm:prSet presAssocID="{380D43F0-3ABA-4643-8B99-B82226C26262}" presName="Name37" presStyleLbl="parChTrans1D2" presStyleIdx="1" presStyleCnt="3"/>
      <dgm:spPr/>
      <dgm:t>
        <a:bodyPr/>
        <a:lstStyle/>
        <a:p>
          <a:endParaRPr lang="pt-BR"/>
        </a:p>
      </dgm:t>
    </dgm:pt>
    <dgm:pt modelId="{2A3529DB-A129-4296-B39C-BD2DA40F40EA}" type="pres">
      <dgm:prSet presAssocID="{00F862E2-D9C7-4197-B754-B8F38235D2D7}" presName="hierRoot2" presStyleCnt="0">
        <dgm:presLayoutVars>
          <dgm:hierBranch val="init"/>
        </dgm:presLayoutVars>
      </dgm:prSet>
      <dgm:spPr/>
    </dgm:pt>
    <dgm:pt modelId="{25D01508-A76F-4EA2-A5DC-352E2E341EA3}" type="pres">
      <dgm:prSet presAssocID="{00F862E2-D9C7-4197-B754-B8F38235D2D7}" presName="rootComposite" presStyleCnt="0"/>
      <dgm:spPr/>
    </dgm:pt>
    <dgm:pt modelId="{B499E82D-8C69-45E6-99CE-42A5AD556E5E}" type="pres">
      <dgm:prSet presAssocID="{00F862E2-D9C7-4197-B754-B8F38235D2D7}" presName="rootText" presStyleLbl="node1" presStyleIdx="1" presStyleCnt="3">
        <dgm:presLayoutVars>
          <dgm:chMax/>
          <dgm:chPref val="3"/>
        </dgm:presLayoutVars>
      </dgm:prSet>
      <dgm:spPr/>
      <dgm:t>
        <a:bodyPr/>
        <a:lstStyle/>
        <a:p>
          <a:endParaRPr lang="pt-BR"/>
        </a:p>
      </dgm:t>
    </dgm:pt>
    <dgm:pt modelId="{CAB56E52-9909-4472-8CE8-DF6D7A7371F2}" type="pres">
      <dgm:prSet presAssocID="{00F862E2-D9C7-4197-B754-B8F38235D2D7}" presName="titleText2" presStyleLbl="fgAcc1" presStyleIdx="1" presStyleCnt="3" custScaleY="216401" custLinFactY="1213" custLinFactNeighborX="776" custLinFactNeighborY="100000">
        <dgm:presLayoutVars>
          <dgm:chMax val="0"/>
          <dgm:chPref val="0"/>
        </dgm:presLayoutVars>
      </dgm:prSet>
      <dgm:spPr>
        <a:xfrm>
          <a:off x="3008930" y="4059942"/>
          <a:ext cx="1706976" cy="708350"/>
        </a:xfrm>
        <a:prstGeom prst="rect">
          <a:avLst/>
        </a:prstGeom>
      </dgm:spPr>
      <dgm:t>
        <a:bodyPr/>
        <a:lstStyle/>
        <a:p>
          <a:endParaRPr lang="pt-BR"/>
        </a:p>
      </dgm:t>
    </dgm:pt>
    <dgm:pt modelId="{4D2A5728-ECFC-4534-82CA-08EB8F05C588}" type="pres">
      <dgm:prSet presAssocID="{00F862E2-D9C7-4197-B754-B8F38235D2D7}" presName="rootConnector" presStyleLbl="node2" presStyleIdx="0" presStyleCnt="0"/>
      <dgm:spPr/>
      <dgm:t>
        <a:bodyPr/>
        <a:lstStyle/>
        <a:p>
          <a:endParaRPr lang="pt-BR"/>
        </a:p>
      </dgm:t>
    </dgm:pt>
    <dgm:pt modelId="{E8190C06-455B-4E8B-808A-6953A82FC8C2}" type="pres">
      <dgm:prSet presAssocID="{00F862E2-D9C7-4197-B754-B8F38235D2D7}" presName="hierChild4" presStyleCnt="0"/>
      <dgm:spPr/>
    </dgm:pt>
    <dgm:pt modelId="{3D058ED9-10A0-4EA5-B2FF-5851C07E6089}" type="pres">
      <dgm:prSet presAssocID="{00F862E2-D9C7-4197-B754-B8F38235D2D7}" presName="hierChild5" presStyleCnt="0"/>
      <dgm:spPr/>
    </dgm:pt>
    <dgm:pt modelId="{47FB8A71-7D8A-4E0D-BB40-CAFAAD425DE7}" type="pres">
      <dgm:prSet presAssocID="{FBBC793F-1EE1-4CA6-8CCC-89FA2ED2E562}" presName="Name37" presStyleLbl="parChTrans1D2" presStyleIdx="2" presStyleCnt="3"/>
      <dgm:spPr/>
      <dgm:t>
        <a:bodyPr/>
        <a:lstStyle/>
        <a:p>
          <a:endParaRPr lang="pt-BR"/>
        </a:p>
      </dgm:t>
    </dgm:pt>
    <dgm:pt modelId="{E0D5886D-9A02-4E72-B6F0-ADAE7A16B0BC}" type="pres">
      <dgm:prSet presAssocID="{4CF53C74-908C-48A9-81D5-EF7910E0B351}" presName="hierRoot2" presStyleCnt="0">
        <dgm:presLayoutVars>
          <dgm:hierBranch val="init"/>
        </dgm:presLayoutVars>
      </dgm:prSet>
      <dgm:spPr/>
    </dgm:pt>
    <dgm:pt modelId="{900AD323-BC10-4C24-9F0D-1AC0213DA776}" type="pres">
      <dgm:prSet presAssocID="{4CF53C74-908C-48A9-81D5-EF7910E0B351}" presName="rootComposite" presStyleCnt="0"/>
      <dgm:spPr/>
    </dgm:pt>
    <dgm:pt modelId="{4DC32AF2-DAD3-4810-B709-BDC4C363AFFA}" type="pres">
      <dgm:prSet presAssocID="{4CF53C74-908C-48A9-81D5-EF7910E0B351}" presName="rootText" presStyleLbl="node1" presStyleIdx="2" presStyleCnt="3">
        <dgm:presLayoutVars>
          <dgm:chMax/>
          <dgm:chPref val="3"/>
        </dgm:presLayoutVars>
      </dgm:prSet>
      <dgm:spPr/>
      <dgm:t>
        <a:bodyPr/>
        <a:lstStyle/>
        <a:p>
          <a:endParaRPr lang="pt-BR"/>
        </a:p>
      </dgm:t>
    </dgm:pt>
    <dgm:pt modelId="{6246D882-33DC-4FCF-857F-A060C0A6FF1C}" type="pres">
      <dgm:prSet presAssocID="{4CF53C74-908C-48A9-81D5-EF7910E0B351}" presName="titleText2" presStyleLbl="fgAcc1" presStyleIdx="2" presStyleCnt="3" custScaleY="216401" custLinFactY="1213" custLinFactNeighborX="776" custLinFactNeighborY="100000">
        <dgm:presLayoutVars>
          <dgm:chMax val="0"/>
          <dgm:chPref val="0"/>
        </dgm:presLayoutVars>
      </dgm:prSet>
      <dgm:spPr/>
      <dgm:t>
        <a:bodyPr/>
        <a:lstStyle/>
        <a:p>
          <a:endParaRPr lang="pt-BR"/>
        </a:p>
      </dgm:t>
    </dgm:pt>
    <dgm:pt modelId="{7E108471-A8CF-4B01-A107-1077B57C72DB}" type="pres">
      <dgm:prSet presAssocID="{4CF53C74-908C-48A9-81D5-EF7910E0B351}" presName="rootConnector" presStyleLbl="node2" presStyleIdx="0" presStyleCnt="0"/>
      <dgm:spPr/>
      <dgm:t>
        <a:bodyPr/>
        <a:lstStyle/>
        <a:p>
          <a:endParaRPr lang="pt-BR"/>
        </a:p>
      </dgm:t>
    </dgm:pt>
    <dgm:pt modelId="{644A79EA-7A03-4413-9984-A8EBED92C128}" type="pres">
      <dgm:prSet presAssocID="{4CF53C74-908C-48A9-81D5-EF7910E0B351}" presName="hierChild4" presStyleCnt="0"/>
      <dgm:spPr/>
    </dgm:pt>
    <dgm:pt modelId="{3A614866-337A-495C-B100-A594AE588EAD}" type="pres">
      <dgm:prSet presAssocID="{4CF53C74-908C-48A9-81D5-EF7910E0B351}" presName="hierChild5" presStyleCnt="0"/>
      <dgm:spPr/>
    </dgm:pt>
    <dgm:pt modelId="{192CC92B-70A1-4F0E-84FD-E5EB08578E32}" type="pres">
      <dgm:prSet presAssocID="{DB0C297C-47D0-450B-AFAD-7C29D29C322C}" presName="hierChild3" presStyleCnt="0"/>
      <dgm:spPr/>
    </dgm:pt>
  </dgm:ptLst>
  <dgm:cxnLst>
    <dgm:cxn modelId="{D59BB1EA-E0AA-409E-843B-210C5F2D710C}" srcId="{DB0C297C-47D0-450B-AFAD-7C29D29C322C}" destId="{00F862E2-D9C7-4197-B754-B8F38235D2D7}" srcOrd="1" destOrd="0" parTransId="{380D43F0-3ABA-4643-8B99-B82226C26262}" sibTransId="{A54EAEC0-ED3D-47F3-8AEB-48908E9F7437}"/>
    <dgm:cxn modelId="{33866FB1-C49D-4AFD-9787-4DBCADCC6D70}" type="presOf" srcId="{229884AA-9012-4E40-A451-7C46AB0EF3AF}" destId="{B0D7BE4D-C54B-4B58-A084-C9CFFDD3955C}" srcOrd="1" destOrd="0" presId="urn:microsoft.com/office/officeart/2008/layout/NameandTitleOrganizationalChart"/>
    <dgm:cxn modelId="{C4A73960-B62D-427F-9B13-01314EB4640C}" type="presOf" srcId="{45F79EAB-4234-4BD4-B08C-95FC069A1486}" destId="{174481E5-00A0-451A-9C81-E9ADEC2D636F}" srcOrd="0" destOrd="0" presId="urn:microsoft.com/office/officeart/2008/layout/NameandTitleOrganizationalChart"/>
    <dgm:cxn modelId="{3C6139FC-2606-4252-BC5B-FB9C322430C2}" srcId="{45F79EAB-4234-4BD4-B08C-95FC069A1486}" destId="{DB0C297C-47D0-450B-AFAD-7C29D29C322C}" srcOrd="0" destOrd="0" parTransId="{CBCDDFD9-2823-4CFB-B7FB-F6A35F354060}" sibTransId="{CD936558-87D1-4473-80C7-D8D0994EBAFB}"/>
    <dgm:cxn modelId="{54B533D7-5C25-4E61-91BF-AAB3011EE08C}" type="presOf" srcId="{70AF0406-3590-42AA-B80B-B7CA483AA98B}" destId="{F0EF434F-75D6-405B-84D9-94ECB43C7ACC}" srcOrd="0" destOrd="0" presId="urn:microsoft.com/office/officeart/2008/layout/NameandTitleOrganizationalChart"/>
    <dgm:cxn modelId="{E24ACBB1-9B9B-451E-AC08-66D4A9D33984}" type="presOf" srcId="{00F862E2-D9C7-4197-B754-B8F38235D2D7}" destId="{4D2A5728-ECFC-4534-82CA-08EB8F05C588}" srcOrd="1" destOrd="0" presId="urn:microsoft.com/office/officeart/2008/layout/NameandTitleOrganizationalChart"/>
    <dgm:cxn modelId="{3495B15B-FC4D-43E7-BFA4-CE91A7E49223}" type="presOf" srcId="{C62FA7DE-70DE-47CC-B259-C9E0D0FE353C}" destId="{B8F65F2D-F655-4B85-8559-A44F53B8D5B1}" srcOrd="0" destOrd="0" presId="urn:microsoft.com/office/officeart/2008/layout/NameandTitleOrganizationalChart"/>
    <dgm:cxn modelId="{AA21FA32-066D-4506-BFAB-E4E109395AF3}" type="presOf" srcId="{DB0C297C-47D0-450B-AFAD-7C29D29C322C}" destId="{C06D70DB-D766-43CC-9BB4-94A06FBEE739}" srcOrd="0" destOrd="0" presId="urn:microsoft.com/office/officeart/2008/layout/NameandTitleOrganizationalChart"/>
    <dgm:cxn modelId="{6B9E2350-70A3-4235-BE7B-EB2BD795B29C}" srcId="{DB0C297C-47D0-450B-AFAD-7C29D29C322C}" destId="{229884AA-9012-4E40-A451-7C46AB0EF3AF}" srcOrd="0" destOrd="0" parTransId="{C62FA7DE-70DE-47CC-B259-C9E0D0FE353C}" sibTransId="{70AF0406-3590-42AA-B80B-B7CA483AA98B}"/>
    <dgm:cxn modelId="{F143F0EE-3444-48D7-B417-BC1E3D804FBF}" type="presOf" srcId="{4CF53C74-908C-48A9-81D5-EF7910E0B351}" destId="{4DC32AF2-DAD3-4810-B709-BDC4C363AFFA}" srcOrd="0" destOrd="0" presId="urn:microsoft.com/office/officeart/2008/layout/NameandTitleOrganizationalChart"/>
    <dgm:cxn modelId="{050B40E8-9698-41F8-A2EC-797A69A1CA38}" type="presOf" srcId="{380D43F0-3ABA-4643-8B99-B82226C26262}" destId="{86388A7A-B743-4194-9E45-112E64E4810D}" srcOrd="0" destOrd="0" presId="urn:microsoft.com/office/officeart/2008/layout/NameandTitleOrganizationalChart"/>
    <dgm:cxn modelId="{F6E2F196-7B84-4EC4-8625-9576C9CA86D4}" type="presOf" srcId="{CD936558-87D1-4473-80C7-D8D0994EBAFB}" destId="{6AE7673C-D1D9-450C-B306-B73579B287FE}" srcOrd="0" destOrd="0" presId="urn:microsoft.com/office/officeart/2008/layout/NameandTitleOrganizationalChart"/>
    <dgm:cxn modelId="{9970D394-5ECC-4791-8519-484D55B71508}" type="presOf" srcId="{4CF53C74-908C-48A9-81D5-EF7910E0B351}" destId="{7E108471-A8CF-4B01-A107-1077B57C72DB}" srcOrd="1" destOrd="0" presId="urn:microsoft.com/office/officeart/2008/layout/NameandTitleOrganizationalChart"/>
    <dgm:cxn modelId="{FEBCBB02-815E-47E9-8624-3C39CA1877DC}" type="presOf" srcId="{C656D9CE-CB04-4369-9D3E-1CE4FFF6E523}" destId="{6246D882-33DC-4FCF-857F-A060C0A6FF1C}" srcOrd="0" destOrd="0" presId="urn:microsoft.com/office/officeart/2008/layout/NameandTitleOrganizationalChart"/>
    <dgm:cxn modelId="{11F76748-CED0-4C4B-934C-14AB90AC945C}" srcId="{DB0C297C-47D0-450B-AFAD-7C29D29C322C}" destId="{4CF53C74-908C-48A9-81D5-EF7910E0B351}" srcOrd="2" destOrd="0" parTransId="{FBBC793F-1EE1-4CA6-8CCC-89FA2ED2E562}" sibTransId="{C656D9CE-CB04-4369-9D3E-1CE4FFF6E523}"/>
    <dgm:cxn modelId="{D8296256-7BDA-4D2B-AC7A-C050F43634FD}" type="presOf" srcId="{DB0C297C-47D0-450B-AFAD-7C29D29C322C}" destId="{BEA54F6B-341E-4C37-BC25-8FD8B413DDD4}" srcOrd="1" destOrd="0" presId="urn:microsoft.com/office/officeart/2008/layout/NameandTitleOrganizationalChart"/>
    <dgm:cxn modelId="{0C52BB11-CDCB-4EE1-B272-9B5D14F0223D}" type="presOf" srcId="{229884AA-9012-4E40-A451-7C46AB0EF3AF}" destId="{BCB7C693-4620-4764-B921-F6AB886E4BE6}" srcOrd="0" destOrd="0" presId="urn:microsoft.com/office/officeart/2008/layout/NameandTitleOrganizationalChart"/>
    <dgm:cxn modelId="{0F784EEA-1981-43FE-A6A7-8412CA54CBFE}" type="presOf" srcId="{00F862E2-D9C7-4197-B754-B8F38235D2D7}" destId="{B499E82D-8C69-45E6-99CE-42A5AD556E5E}" srcOrd="0" destOrd="0" presId="urn:microsoft.com/office/officeart/2008/layout/NameandTitleOrganizationalChart"/>
    <dgm:cxn modelId="{85F585EF-E214-411B-B322-04BC7AB226C8}" type="presOf" srcId="{FBBC793F-1EE1-4CA6-8CCC-89FA2ED2E562}" destId="{47FB8A71-7D8A-4E0D-BB40-CAFAAD425DE7}" srcOrd="0" destOrd="0" presId="urn:microsoft.com/office/officeart/2008/layout/NameandTitleOrganizationalChart"/>
    <dgm:cxn modelId="{EDD6C355-3D7C-4F3E-9D05-2391B480250C}" type="presOf" srcId="{A54EAEC0-ED3D-47F3-8AEB-48908E9F7437}" destId="{CAB56E52-9909-4472-8CE8-DF6D7A7371F2}" srcOrd="0" destOrd="0" presId="urn:microsoft.com/office/officeart/2008/layout/NameandTitleOrganizationalChart"/>
    <dgm:cxn modelId="{842553B8-39C5-4AF6-A6FE-7D60A8E71D56}" type="presParOf" srcId="{174481E5-00A0-451A-9C81-E9ADEC2D636F}" destId="{B48FB1C9-BD70-4B02-BCC3-D2E8873E0193}" srcOrd="0" destOrd="0" presId="urn:microsoft.com/office/officeart/2008/layout/NameandTitleOrganizationalChart"/>
    <dgm:cxn modelId="{C41FBE85-F019-4E58-975D-D2322D3B6226}" type="presParOf" srcId="{B48FB1C9-BD70-4B02-BCC3-D2E8873E0193}" destId="{506AC496-896F-4F90-97B3-789324C59978}" srcOrd="0" destOrd="0" presId="urn:microsoft.com/office/officeart/2008/layout/NameandTitleOrganizationalChart"/>
    <dgm:cxn modelId="{041B3EC1-F852-4211-9737-2E2BEA088F0A}" type="presParOf" srcId="{506AC496-896F-4F90-97B3-789324C59978}" destId="{C06D70DB-D766-43CC-9BB4-94A06FBEE739}" srcOrd="0" destOrd="0" presId="urn:microsoft.com/office/officeart/2008/layout/NameandTitleOrganizationalChart"/>
    <dgm:cxn modelId="{9E67CE78-17AB-4C41-8FBD-36CD8054BA72}" type="presParOf" srcId="{506AC496-896F-4F90-97B3-789324C59978}" destId="{6AE7673C-D1D9-450C-B306-B73579B287FE}" srcOrd="1" destOrd="0" presId="urn:microsoft.com/office/officeart/2008/layout/NameandTitleOrganizationalChart"/>
    <dgm:cxn modelId="{03703503-D53E-4BCA-A74C-08C83F07D384}" type="presParOf" srcId="{506AC496-896F-4F90-97B3-789324C59978}" destId="{BEA54F6B-341E-4C37-BC25-8FD8B413DDD4}" srcOrd="2" destOrd="0" presId="urn:microsoft.com/office/officeart/2008/layout/NameandTitleOrganizationalChart"/>
    <dgm:cxn modelId="{1906B010-18EB-4480-8977-BF27023C64BB}" type="presParOf" srcId="{B48FB1C9-BD70-4B02-BCC3-D2E8873E0193}" destId="{9DDD7EEB-9327-4D16-B3A0-A3CEF1FEF14B}" srcOrd="1" destOrd="0" presId="urn:microsoft.com/office/officeart/2008/layout/NameandTitleOrganizationalChart"/>
    <dgm:cxn modelId="{80E57970-F774-431D-8328-FB3C4791E230}" type="presParOf" srcId="{9DDD7EEB-9327-4D16-B3A0-A3CEF1FEF14B}" destId="{B8F65F2D-F655-4B85-8559-A44F53B8D5B1}" srcOrd="0" destOrd="0" presId="urn:microsoft.com/office/officeart/2008/layout/NameandTitleOrganizationalChart"/>
    <dgm:cxn modelId="{2E156CBF-0595-4208-AA2A-3BBD156B89B9}" type="presParOf" srcId="{9DDD7EEB-9327-4D16-B3A0-A3CEF1FEF14B}" destId="{357053E8-E2DE-4222-8251-455E5D301981}" srcOrd="1" destOrd="0" presId="urn:microsoft.com/office/officeart/2008/layout/NameandTitleOrganizationalChart"/>
    <dgm:cxn modelId="{F15DD4FF-48C7-4276-8BE3-A32EA1BC9BA0}" type="presParOf" srcId="{357053E8-E2DE-4222-8251-455E5D301981}" destId="{63AACF05-649D-4888-B467-E8228C1AE0D1}" srcOrd="0" destOrd="0" presId="urn:microsoft.com/office/officeart/2008/layout/NameandTitleOrganizationalChart"/>
    <dgm:cxn modelId="{8F109AEA-4346-4DAD-AA15-AFEA1F069F99}" type="presParOf" srcId="{63AACF05-649D-4888-B467-E8228C1AE0D1}" destId="{BCB7C693-4620-4764-B921-F6AB886E4BE6}" srcOrd="0" destOrd="0" presId="urn:microsoft.com/office/officeart/2008/layout/NameandTitleOrganizationalChart"/>
    <dgm:cxn modelId="{9A62DDEB-A370-4A4F-8D27-BB2E655F39A6}" type="presParOf" srcId="{63AACF05-649D-4888-B467-E8228C1AE0D1}" destId="{F0EF434F-75D6-405B-84D9-94ECB43C7ACC}" srcOrd="1" destOrd="0" presId="urn:microsoft.com/office/officeart/2008/layout/NameandTitleOrganizationalChart"/>
    <dgm:cxn modelId="{30E0FFFD-F19C-4368-94AE-47D3517F261D}" type="presParOf" srcId="{63AACF05-649D-4888-B467-E8228C1AE0D1}" destId="{B0D7BE4D-C54B-4B58-A084-C9CFFDD3955C}" srcOrd="2" destOrd="0" presId="urn:microsoft.com/office/officeart/2008/layout/NameandTitleOrganizationalChart"/>
    <dgm:cxn modelId="{6A12594A-5AF3-4FC7-B765-FE10CD2212D4}" type="presParOf" srcId="{357053E8-E2DE-4222-8251-455E5D301981}" destId="{F5D4B164-9101-46BC-BC6C-E6AEA61CE1F3}" srcOrd="1" destOrd="0" presId="urn:microsoft.com/office/officeart/2008/layout/NameandTitleOrganizationalChart"/>
    <dgm:cxn modelId="{F4F2F75E-AA54-4E1D-8849-A6E3AE599B2E}" type="presParOf" srcId="{357053E8-E2DE-4222-8251-455E5D301981}" destId="{B4B6AB60-4095-4B49-BBEA-18787E7DEABF}" srcOrd="2" destOrd="0" presId="urn:microsoft.com/office/officeart/2008/layout/NameandTitleOrganizationalChart"/>
    <dgm:cxn modelId="{1414AC96-CA87-4D26-B22D-B68D19D77441}" type="presParOf" srcId="{9DDD7EEB-9327-4D16-B3A0-A3CEF1FEF14B}" destId="{86388A7A-B743-4194-9E45-112E64E4810D}" srcOrd="2" destOrd="0" presId="urn:microsoft.com/office/officeart/2008/layout/NameandTitleOrganizationalChart"/>
    <dgm:cxn modelId="{4EF05F7E-5659-43D9-AE89-BDE5B7BD8E5E}" type="presParOf" srcId="{9DDD7EEB-9327-4D16-B3A0-A3CEF1FEF14B}" destId="{2A3529DB-A129-4296-B39C-BD2DA40F40EA}" srcOrd="3" destOrd="0" presId="urn:microsoft.com/office/officeart/2008/layout/NameandTitleOrganizationalChart"/>
    <dgm:cxn modelId="{42ECB106-ACA9-479E-982F-F6BEB0BE7EE6}" type="presParOf" srcId="{2A3529DB-A129-4296-B39C-BD2DA40F40EA}" destId="{25D01508-A76F-4EA2-A5DC-352E2E341EA3}" srcOrd="0" destOrd="0" presId="urn:microsoft.com/office/officeart/2008/layout/NameandTitleOrganizationalChart"/>
    <dgm:cxn modelId="{D9353436-C99B-47CA-9E17-0CA7A27DD4CC}" type="presParOf" srcId="{25D01508-A76F-4EA2-A5DC-352E2E341EA3}" destId="{B499E82D-8C69-45E6-99CE-42A5AD556E5E}" srcOrd="0" destOrd="0" presId="urn:microsoft.com/office/officeart/2008/layout/NameandTitleOrganizationalChart"/>
    <dgm:cxn modelId="{15889B87-ED28-4085-BDDA-2CD3C0E415EF}" type="presParOf" srcId="{25D01508-A76F-4EA2-A5DC-352E2E341EA3}" destId="{CAB56E52-9909-4472-8CE8-DF6D7A7371F2}" srcOrd="1" destOrd="0" presId="urn:microsoft.com/office/officeart/2008/layout/NameandTitleOrganizationalChart"/>
    <dgm:cxn modelId="{35A56C68-CC9B-4032-BB14-5F82BFC512F0}" type="presParOf" srcId="{25D01508-A76F-4EA2-A5DC-352E2E341EA3}" destId="{4D2A5728-ECFC-4534-82CA-08EB8F05C588}" srcOrd="2" destOrd="0" presId="urn:microsoft.com/office/officeart/2008/layout/NameandTitleOrganizationalChart"/>
    <dgm:cxn modelId="{FDB69EA2-7C14-41AE-A27E-47D44F3B1A35}" type="presParOf" srcId="{2A3529DB-A129-4296-B39C-BD2DA40F40EA}" destId="{E8190C06-455B-4E8B-808A-6953A82FC8C2}" srcOrd="1" destOrd="0" presId="urn:microsoft.com/office/officeart/2008/layout/NameandTitleOrganizationalChart"/>
    <dgm:cxn modelId="{E4668D74-5EA9-4E23-834E-24207B89B78F}" type="presParOf" srcId="{2A3529DB-A129-4296-B39C-BD2DA40F40EA}" destId="{3D058ED9-10A0-4EA5-B2FF-5851C07E6089}" srcOrd="2" destOrd="0" presId="urn:microsoft.com/office/officeart/2008/layout/NameandTitleOrganizationalChart"/>
    <dgm:cxn modelId="{F49C5115-5C64-42A0-B5FE-1BB85CFFCBE5}" type="presParOf" srcId="{9DDD7EEB-9327-4D16-B3A0-A3CEF1FEF14B}" destId="{47FB8A71-7D8A-4E0D-BB40-CAFAAD425DE7}" srcOrd="4" destOrd="0" presId="urn:microsoft.com/office/officeart/2008/layout/NameandTitleOrganizationalChart"/>
    <dgm:cxn modelId="{9B3E2A20-66D0-4B01-81CB-58565C917435}" type="presParOf" srcId="{9DDD7EEB-9327-4D16-B3A0-A3CEF1FEF14B}" destId="{E0D5886D-9A02-4E72-B6F0-ADAE7A16B0BC}" srcOrd="5" destOrd="0" presId="urn:microsoft.com/office/officeart/2008/layout/NameandTitleOrganizationalChart"/>
    <dgm:cxn modelId="{6EC11679-A96B-43CE-9324-16358F65B82D}" type="presParOf" srcId="{E0D5886D-9A02-4E72-B6F0-ADAE7A16B0BC}" destId="{900AD323-BC10-4C24-9F0D-1AC0213DA776}" srcOrd="0" destOrd="0" presId="urn:microsoft.com/office/officeart/2008/layout/NameandTitleOrganizationalChart"/>
    <dgm:cxn modelId="{3F7A0270-3B53-4B71-A7FB-012CE7FAB28E}" type="presParOf" srcId="{900AD323-BC10-4C24-9F0D-1AC0213DA776}" destId="{4DC32AF2-DAD3-4810-B709-BDC4C363AFFA}" srcOrd="0" destOrd="0" presId="urn:microsoft.com/office/officeart/2008/layout/NameandTitleOrganizationalChart"/>
    <dgm:cxn modelId="{956544E0-DDB6-4AE9-899A-E6858DC427A1}" type="presParOf" srcId="{900AD323-BC10-4C24-9F0D-1AC0213DA776}" destId="{6246D882-33DC-4FCF-857F-A060C0A6FF1C}" srcOrd="1" destOrd="0" presId="urn:microsoft.com/office/officeart/2008/layout/NameandTitleOrganizationalChart"/>
    <dgm:cxn modelId="{54893882-FF53-4807-9340-175EFDD557D9}" type="presParOf" srcId="{900AD323-BC10-4C24-9F0D-1AC0213DA776}" destId="{7E108471-A8CF-4B01-A107-1077B57C72DB}" srcOrd="2" destOrd="0" presId="urn:microsoft.com/office/officeart/2008/layout/NameandTitleOrganizationalChart"/>
    <dgm:cxn modelId="{403269E0-A225-4F9D-A7F5-97D537C283A3}" type="presParOf" srcId="{E0D5886D-9A02-4E72-B6F0-ADAE7A16B0BC}" destId="{644A79EA-7A03-4413-9984-A8EBED92C128}" srcOrd="1" destOrd="0" presId="urn:microsoft.com/office/officeart/2008/layout/NameandTitleOrganizationalChart"/>
    <dgm:cxn modelId="{71A1B271-79D4-4418-BE86-B5F5B6554DD4}" type="presParOf" srcId="{E0D5886D-9A02-4E72-B6F0-ADAE7A16B0BC}" destId="{3A614866-337A-495C-B100-A594AE588EAD}" srcOrd="2" destOrd="0" presId="urn:microsoft.com/office/officeart/2008/layout/NameandTitleOrganizationalChart"/>
    <dgm:cxn modelId="{90625B27-2F77-4DC3-94D3-7EFD1CA46837}" type="presParOf" srcId="{B48FB1C9-BD70-4B02-BCC3-D2E8873E0193}" destId="{192CC92B-70A1-4F0E-84FD-E5EB08578E32}"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F79EAB-4234-4BD4-B08C-95FC069A1486}" type="doc">
      <dgm:prSet loTypeId="urn:microsoft.com/office/officeart/2008/layout/NameandTitleOrganizationalChart" loCatId="hierarchy" qsTypeId="urn:microsoft.com/office/officeart/2005/8/quickstyle/simple5" qsCatId="simple" csTypeId="urn:microsoft.com/office/officeart/2005/8/colors/accent0_3" csCatId="mainScheme" phldr="1"/>
      <dgm:spPr/>
      <dgm:t>
        <a:bodyPr/>
        <a:lstStyle/>
        <a:p>
          <a:endParaRPr lang="pt-BR"/>
        </a:p>
      </dgm:t>
    </dgm:pt>
    <dgm:pt modelId="{229884AA-9012-4E40-A451-7C46AB0EF3AF}">
      <dgm:prSet phldrT="[Texto]" custT="1"/>
      <dgm:spPr>
        <a:solidFill>
          <a:schemeClr val="accent1"/>
        </a:solidFill>
      </dgm:spPr>
      <dgm:t>
        <a:bodyPr/>
        <a:lstStyle/>
        <a:p>
          <a:r>
            <a:rPr lang="pt-BR" sz="2400" b="1" dirty="0"/>
            <a:t>982.450</a:t>
          </a:r>
        </a:p>
        <a:p>
          <a:r>
            <a:rPr lang="pt-BR" sz="2400" b="1" dirty="0"/>
            <a:t>Famílias</a:t>
          </a:r>
        </a:p>
      </dgm:t>
    </dgm:pt>
    <dgm:pt modelId="{C62FA7DE-70DE-47CC-B259-C9E0D0FE353C}" type="parTrans" cxnId="{6B9E2350-70A3-4235-BE7B-EB2BD795B29C}">
      <dgm:prSet/>
      <dgm:spPr>
        <a:ln w="19050">
          <a:solidFill>
            <a:schemeClr val="accent1"/>
          </a:solidFill>
        </a:ln>
      </dgm:spPr>
      <dgm:t>
        <a:bodyPr/>
        <a:lstStyle/>
        <a:p>
          <a:endParaRPr lang="pt-BR" b="1"/>
        </a:p>
      </dgm:t>
    </dgm:pt>
    <dgm:pt modelId="{70AF0406-3590-42AA-B80B-B7CA483AA98B}" type="sibTrans" cxnId="{6B9E2350-70A3-4235-BE7B-EB2BD795B29C}">
      <dgm:prSet custT="1"/>
      <dgm:spPr>
        <a:solidFill>
          <a:schemeClr val="accent1">
            <a:lumMod val="40000"/>
            <a:lumOff val="60000"/>
          </a:schemeClr>
        </a:solidFill>
        <a:ln w="6350" cap="flat" cmpd="sng" algn="ctr">
          <a:noFill/>
          <a:prstDash val="solid"/>
          <a:miter lim="800000"/>
        </a:ln>
        <a:effectLst/>
      </dgm:spPr>
      <dgm:t>
        <a:bodyPr spcFirstLastPara="0" vert="horz" wrap="square" lIns="91440" tIns="22860" rIns="91440" bIns="22860" numCol="1" spcCol="1270" anchor="ctr" anchorCtr="0"/>
        <a:lstStyle/>
        <a:p>
          <a:pPr marL="0" lvl="0" indent="0" algn="r" defTabSz="1289050">
            <a:lnSpc>
              <a:spcPct val="90000"/>
            </a:lnSpc>
            <a:spcBef>
              <a:spcPct val="0"/>
            </a:spcBef>
            <a:spcAft>
              <a:spcPct val="35000"/>
            </a:spcAft>
            <a:buNone/>
          </a:pPr>
          <a:r>
            <a:rPr lang="pt-BR" sz="3600" b="1" kern="1200" dirty="0">
              <a:solidFill>
                <a:prstClr val="black">
                  <a:hueOff val="0"/>
                  <a:satOff val="0"/>
                  <a:lumOff val="0"/>
                  <a:alphaOff val="0"/>
                </a:prstClr>
              </a:solidFill>
              <a:latin typeface="Calibri" panose="020F0502020204030204"/>
              <a:ea typeface="+mn-ea"/>
              <a:cs typeface="+mn-cs"/>
            </a:rPr>
            <a:t>41,17%</a:t>
          </a:r>
        </a:p>
      </dgm:t>
    </dgm:pt>
    <dgm:pt modelId="{00F862E2-D9C7-4197-B754-B8F38235D2D7}">
      <dgm:prSet phldrT="[Texto]" custT="1"/>
      <dgm:spPr>
        <a:solidFill>
          <a:schemeClr val="accent1"/>
        </a:solidFill>
      </dgm:spPr>
      <dgm:t>
        <a:bodyPr/>
        <a:lstStyle/>
        <a:p>
          <a:r>
            <a:rPr lang="pt-BR" sz="2400" b="1" dirty="0"/>
            <a:t>Valor médio do benefício por família</a:t>
          </a:r>
        </a:p>
      </dgm:t>
    </dgm:pt>
    <dgm:pt modelId="{380D43F0-3ABA-4643-8B99-B82226C26262}" type="parTrans" cxnId="{D59BB1EA-E0AA-409E-843B-210C5F2D710C}">
      <dgm:prSet/>
      <dgm:spPr>
        <a:ln w="19050">
          <a:solidFill>
            <a:schemeClr val="accent1"/>
          </a:solidFill>
        </a:ln>
      </dgm:spPr>
      <dgm:t>
        <a:bodyPr/>
        <a:lstStyle/>
        <a:p>
          <a:endParaRPr lang="pt-BR"/>
        </a:p>
      </dgm:t>
    </dgm:pt>
    <dgm:pt modelId="{A54EAEC0-ED3D-47F3-8AEB-48908E9F7437}" type="sibTrans" cxnId="{D59BB1EA-E0AA-409E-843B-210C5F2D710C}">
      <dgm:prSet custT="1"/>
      <dgm:spPr>
        <a:solidFill>
          <a:schemeClr val="accent1">
            <a:lumMod val="40000"/>
            <a:lumOff val="60000"/>
          </a:schemeClr>
        </a:solidFill>
        <a:ln w="6350" cap="flat" cmpd="sng" algn="ctr">
          <a:noFill/>
          <a:prstDash val="solid"/>
          <a:miter lim="800000"/>
        </a:ln>
        <a:effectLst/>
      </dgm:spPr>
      <dgm:t>
        <a:bodyPr spcFirstLastPara="0" vert="horz" wrap="square" lIns="73660" tIns="18415" rIns="73660" bIns="18415" numCol="1" spcCol="1270" anchor="ctr" anchorCtr="0"/>
        <a:lstStyle/>
        <a:p>
          <a:pPr marL="0" lvl="0" indent="0" algn="r" defTabSz="1289050">
            <a:lnSpc>
              <a:spcPct val="90000"/>
            </a:lnSpc>
            <a:spcBef>
              <a:spcPct val="0"/>
            </a:spcBef>
            <a:spcAft>
              <a:spcPct val="35000"/>
            </a:spcAft>
            <a:buNone/>
          </a:pPr>
          <a:r>
            <a:rPr lang="pt-BR" sz="3600" b="1" kern="1200" dirty="0">
              <a:solidFill>
                <a:prstClr val="black">
                  <a:hueOff val="0"/>
                  <a:satOff val="0"/>
                  <a:lumOff val="0"/>
                  <a:alphaOff val="0"/>
                </a:prstClr>
              </a:solidFill>
              <a:latin typeface="Calibri" panose="020F0502020204030204"/>
              <a:ea typeface="+mn-ea"/>
              <a:cs typeface="+mn-cs"/>
            </a:rPr>
            <a:t>R$207,75</a:t>
          </a:r>
        </a:p>
      </dgm:t>
    </dgm:pt>
    <dgm:pt modelId="{DB0C297C-47D0-450B-AFAD-7C29D29C322C}">
      <dgm:prSet phldrT="[Texto]" custT="1"/>
      <dgm:spPr>
        <a:solidFill>
          <a:schemeClr val="accent1"/>
        </a:solidFill>
      </dgm:spPr>
      <dgm:t>
        <a:bodyPr/>
        <a:lstStyle/>
        <a:p>
          <a:r>
            <a:rPr lang="pt-BR" sz="3200" b="1" dirty="0"/>
            <a:t>PBF</a:t>
          </a:r>
        </a:p>
      </dgm:t>
    </dgm:pt>
    <dgm:pt modelId="{CBCDDFD9-2823-4CFB-B7FB-F6A35F354060}" type="parTrans" cxnId="{3C6139FC-2606-4252-BC5B-FB9C322430C2}">
      <dgm:prSet/>
      <dgm:spPr/>
      <dgm:t>
        <a:bodyPr/>
        <a:lstStyle/>
        <a:p>
          <a:endParaRPr lang="pt-BR"/>
        </a:p>
      </dgm:t>
    </dgm:pt>
    <dgm:pt modelId="{CD936558-87D1-4473-80C7-D8D0994EBAFB}" type="sibTrans" cxnId="{3C6139FC-2606-4252-BC5B-FB9C322430C2}">
      <dgm:prSet/>
      <dgm:spPr>
        <a:solidFill>
          <a:schemeClr val="accent1">
            <a:lumMod val="40000"/>
            <a:lumOff val="60000"/>
          </a:schemeClr>
        </a:solidFill>
      </dgm:spPr>
      <dgm:t>
        <a:bodyPr/>
        <a:lstStyle/>
        <a:p>
          <a:r>
            <a:rPr lang="pt-BR" b="1" dirty="0"/>
            <a:t>posição </a:t>
          </a:r>
          <a:r>
            <a:rPr lang="pt-BR" b="1" dirty="0" err="1"/>
            <a:t>jan</a:t>
          </a:r>
          <a:r>
            <a:rPr lang="pt-BR" b="1" dirty="0"/>
            <a:t>/2018</a:t>
          </a:r>
          <a:endParaRPr lang="pt-BR" dirty="0"/>
        </a:p>
      </dgm:t>
    </dgm:pt>
    <dgm:pt modelId="{4CF53C74-908C-48A9-81D5-EF7910E0B351}">
      <dgm:prSet phldrT="[Texto]" custT="1"/>
      <dgm:spPr>
        <a:solidFill>
          <a:schemeClr val="accent1"/>
        </a:solidFill>
      </dgm:spPr>
      <dgm:t>
        <a:bodyPr/>
        <a:lstStyle/>
        <a:p>
          <a:r>
            <a:rPr lang="pt-BR" sz="2400" b="1" i="0" u="none" dirty="0"/>
            <a:t>Educação: crianças acompanhadas</a:t>
          </a:r>
        </a:p>
      </dgm:t>
    </dgm:pt>
    <dgm:pt modelId="{FBBC793F-1EE1-4CA6-8CCC-89FA2ED2E562}" type="parTrans" cxnId="{11F76748-CED0-4C4B-934C-14AB90AC945C}">
      <dgm:prSet/>
      <dgm:spPr>
        <a:ln w="19050">
          <a:solidFill>
            <a:schemeClr val="accent1"/>
          </a:solidFill>
        </a:ln>
      </dgm:spPr>
      <dgm:t>
        <a:bodyPr/>
        <a:lstStyle/>
        <a:p>
          <a:endParaRPr lang="pt-BR"/>
        </a:p>
      </dgm:t>
    </dgm:pt>
    <dgm:pt modelId="{C656D9CE-CB04-4369-9D3E-1CE4FFF6E523}" type="sibTrans" cxnId="{11F76748-CED0-4C4B-934C-14AB90AC945C}">
      <dgm:prSet custT="1"/>
      <dgm:spPr>
        <a:solidFill>
          <a:schemeClr val="accent1">
            <a:lumMod val="40000"/>
            <a:lumOff val="60000"/>
          </a:schemeClr>
        </a:solidFill>
        <a:ln>
          <a:noFill/>
        </a:ln>
      </dgm:spPr>
      <dgm:t>
        <a:bodyPr/>
        <a:lstStyle/>
        <a:p>
          <a:pPr marL="0" lvl="0" indent="0" algn="r" defTabSz="1289050">
            <a:lnSpc>
              <a:spcPct val="90000"/>
            </a:lnSpc>
            <a:spcBef>
              <a:spcPct val="0"/>
            </a:spcBef>
            <a:spcAft>
              <a:spcPct val="35000"/>
            </a:spcAft>
            <a:buNone/>
          </a:pPr>
          <a:r>
            <a:rPr lang="pt-BR" sz="3600" b="1" kern="1200" dirty="0">
              <a:solidFill>
                <a:prstClr val="black">
                  <a:hueOff val="0"/>
                  <a:satOff val="0"/>
                  <a:lumOff val="0"/>
                  <a:alphaOff val="0"/>
                </a:prstClr>
              </a:solidFill>
              <a:latin typeface="Calibri" panose="020F0502020204030204"/>
              <a:ea typeface="+mn-ea"/>
              <a:cs typeface="+mn-cs"/>
            </a:rPr>
            <a:t>1.048.444</a:t>
          </a:r>
        </a:p>
      </dgm:t>
    </dgm:pt>
    <dgm:pt modelId="{81325BAB-424F-4740-8FE7-A62579BA546A}">
      <dgm:prSet phldrT="[Texto]" custT="1"/>
      <dgm:spPr>
        <a:solidFill>
          <a:schemeClr val="accent1"/>
        </a:solidFill>
      </dgm:spPr>
      <dgm:t>
        <a:bodyPr/>
        <a:lstStyle/>
        <a:p>
          <a:r>
            <a:rPr lang="pt-BR" sz="2400" b="1" i="0" u="none" dirty="0"/>
            <a:t>Saúde: famílias acompanhadas</a:t>
          </a:r>
        </a:p>
      </dgm:t>
    </dgm:pt>
    <dgm:pt modelId="{E24360ED-09B4-4DCB-A091-2755D38EC6BC}" type="parTrans" cxnId="{5820B5D7-72D5-41BC-80A6-BE52965AC3EE}">
      <dgm:prSet/>
      <dgm:spPr>
        <a:ln w="19050">
          <a:solidFill>
            <a:schemeClr val="accent1"/>
          </a:solidFill>
        </a:ln>
      </dgm:spPr>
      <dgm:t>
        <a:bodyPr/>
        <a:lstStyle/>
        <a:p>
          <a:endParaRPr lang="pt-BR"/>
        </a:p>
      </dgm:t>
    </dgm:pt>
    <dgm:pt modelId="{C63AD69C-622C-45BE-B4B9-502CE6FA0DE3}" type="sibTrans" cxnId="{5820B5D7-72D5-41BC-80A6-BE52965AC3EE}">
      <dgm:prSet custT="1"/>
      <dgm:spPr>
        <a:ln>
          <a:noFill/>
        </a:ln>
      </dgm:spPr>
      <dgm:t>
        <a:bodyPr/>
        <a:lstStyle/>
        <a:p>
          <a:pPr marL="0" lvl="0" indent="0" algn="r" defTabSz="1289050">
            <a:lnSpc>
              <a:spcPct val="90000"/>
            </a:lnSpc>
            <a:spcBef>
              <a:spcPct val="0"/>
            </a:spcBef>
            <a:spcAft>
              <a:spcPct val="35000"/>
            </a:spcAft>
            <a:buNone/>
          </a:pPr>
          <a:r>
            <a:rPr lang="pt-BR" sz="3600" b="1" kern="1200" dirty="0">
              <a:solidFill>
                <a:prstClr val="black">
                  <a:hueOff val="0"/>
                  <a:satOff val="0"/>
                  <a:lumOff val="0"/>
                  <a:alphaOff val="0"/>
                </a:prstClr>
              </a:solidFill>
              <a:latin typeface="Calibri" panose="020F0502020204030204"/>
              <a:ea typeface="+mn-ea"/>
              <a:cs typeface="+mn-cs"/>
            </a:rPr>
            <a:t>681.023</a:t>
          </a:r>
        </a:p>
      </dgm:t>
    </dgm:pt>
    <dgm:pt modelId="{174481E5-00A0-451A-9C81-E9ADEC2D636F}" type="pres">
      <dgm:prSet presAssocID="{45F79EAB-4234-4BD4-B08C-95FC069A1486}" presName="hierChild1" presStyleCnt="0">
        <dgm:presLayoutVars>
          <dgm:orgChart val="1"/>
          <dgm:chPref val="1"/>
          <dgm:dir/>
          <dgm:animOne val="branch"/>
          <dgm:animLvl val="lvl"/>
          <dgm:resizeHandles/>
        </dgm:presLayoutVars>
      </dgm:prSet>
      <dgm:spPr/>
      <dgm:t>
        <a:bodyPr/>
        <a:lstStyle/>
        <a:p>
          <a:endParaRPr lang="pt-BR"/>
        </a:p>
      </dgm:t>
    </dgm:pt>
    <dgm:pt modelId="{B48FB1C9-BD70-4B02-BCC3-D2E8873E0193}" type="pres">
      <dgm:prSet presAssocID="{DB0C297C-47D0-450B-AFAD-7C29D29C322C}" presName="hierRoot1" presStyleCnt="0">
        <dgm:presLayoutVars>
          <dgm:hierBranch val="init"/>
        </dgm:presLayoutVars>
      </dgm:prSet>
      <dgm:spPr/>
    </dgm:pt>
    <dgm:pt modelId="{506AC496-896F-4F90-97B3-789324C59978}" type="pres">
      <dgm:prSet presAssocID="{DB0C297C-47D0-450B-AFAD-7C29D29C322C}" presName="rootComposite1" presStyleCnt="0"/>
      <dgm:spPr/>
    </dgm:pt>
    <dgm:pt modelId="{C06D70DB-D766-43CC-9BB4-94A06FBEE739}" type="pres">
      <dgm:prSet presAssocID="{DB0C297C-47D0-450B-AFAD-7C29D29C322C}" presName="rootText1" presStyleLbl="node0" presStyleIdx="0" presStyleCnt="1">
        <dgm:presLayoutVars>
          <dgm:chMax/>
          <dgm:chPref val="3"/>
        </dgm:presLayoutVars>
      </dgm:prSet>
      <dgm:spPr/>
      <dgm:t>
        <a:bodyPr/>
        <a:lstStyle/>
        <a:p>
          <a:endParaRPr lang="pt-BR"/>
        </a:p>
      </dgm:t>
    </dgm:pt>
    <dgm:pt modelId="{6AE7673C-D1D9-450C-B306-B73579B287FE}" type="pres">
      <dgm:prSet presAssocID="{DB0C297C-47D0-450B-AFAD-7C29D29C322C}" presName="titleText1" presStyleLbl="fgAcc0" presStyleIdx="0" presStyleCnt="1">
        <dgm:presLayoutVars>
          <dgm:chMax val="0"/>
          <dgm:chPref val="0"/>
        </dgm:presLayoutVars>
      </dgm:prSet>
      <dgm:spPr/>
      <dgm:t>
        <a:bodyPr/>
        <a:lstStyle/>
        <a:p>
          <a:endParaRPr lang="pt-BR"/>
        </a:p>
      </dgm:t>
    </dgm:pt>
    <dgm:pt modelId="{BEA54F6B-341E-4C37-BC25-8FD8B413DDD4}" type="pres">
      <dgm:prSet presAssocID="{DB0C297C-47D0-450B-AFAD-7C29D29C322C}" presName="rootConnector1" presStyleLbl="node1" presStyleIdx="0" presStyleCnt="4"/>
      <dgm:spPr/>
      <dgm:t>
        <a:bodyPr/>
        <a:lstStyle/>
        <a:p>
          <a:endParaRPr lang="pt-BR"/>
        </a:p>
      </dgm:t>
    </dgm:pt>
    <dgm:pt modelId="{9DDD7EEB-9327-4D16-B3A0-A3CEF1FEF14B}" type="pres">
      <dgm:prSet presAssocID="{DB0C297C-47D0-450B-AFAD-7C29D29C322C}" presName="hierChild2" presStyleCnt="0"/>
      <dgm:spPr/>
    </dgm:pt>
    <dgm:pt modelId="{B8F65F2D-F655-4B85-8559-A44F53B8D5B1}" type="pres">
      <dgm:prSet presAssocID="{C62FA7DE-70DE-47CC-B259-C9E0D0FE353C}" presName="Name37" presStyleLbl="parChTrans1D2" presStyleIdx="0" presStyleCnt="4"/>
      <dgm:spPr/>
      <dgm:t>
        <a:bodyPr/>
        <a:lstStyle/>
        <a:p>
          <a:endParaRPr lang="pt-BR"/>
        </a:p>
      </dgm:t>
    </dgm:pt>
    <dgm:pt modelId="{357053E8-E2DE-4222-8251-455E5D301981}" type="pres">
      <dgm:prSet presAssocID="{229884AA-9012-4E40-A451-7C46AB0EF3AF}" presName="hierRoot2" presStyleCnt="0">
        <dgm:presLayoutVars>
          <dgm:hierBranch val="init"/>
        </dgm:presLayoutVars>
      </dgm:prSet>
      <dgm:spPr/>
    </dgm:pt>
    <dgm:pt modelId="{63AACF05-649D-4888-B467-E8228C1AE0D1}" type="pres">
      <dgm:prSet presAssocID="{229884AA-9012-4E40-A451-7C46AB0EF3AF}" presName="rootComposite" presStyleCnt="0"/>
      <dgm:spPr/>
    </dgm:pt>
    <dgm:pt modelId="{BCB7C693-4620-4764-B921-F6AB886E4BE6}" type="pres">
      <dgm:prSet presAssocID="{229884AA-9012-4E40-A451-7C46AB0EF3AF}" presName="rootText" presStyleLbl="node1" presStyleIdx="0" presStyleCnt="4" custScaleX="113297" custScaleY="115452">
        <dgm:presLayoutVars>
          <dgm:chMax/>
          <dgm:chPref val="3"/>
        </dgm:presLayoutVars>
      </dgm:prSet>
      <dgm:spPr/>
      <dgm:t>
        <a:bodyPr/>
        <a:lstStyle/>
        <a:p>
          <a:endParaRPr lang="pt-BR"/>
        </a:p>
      </dgm:t>
    </dgm:pt>
    <dgm:pt modelId="{F0EF434F-75D6-405B-84D9-94ECB43C7ACC}" type="pres">
      <dgm:prSet presAssocID="{229884AA-9012-4E40-A451-7C46AB0EF3AF}" presName="titleText2" presStyleLbl="fgAcc1" presStyleIdx="0" presStyleCnt="4" custScaleX="118941" custScaleY="216401" custLinFactY="1213" custLinFactNeighborX="776" custLinFactNeighborY="100000">
        <dgm:presLayoutVars>
          <dgm:chMax val="0"/>
          <dgm:chPref val="0"/>
        </dgm:presLayoutVars>
      </dgm:prSet>
      <dgm:spPr>
        <a:xfrm>
          <a:off x="464360" y="4059942"/>
          <a:ext cx="1706976" cy="708350"/>
        </a:xfrm>
        <a:prstGeom prst="rect">
          <a:avLst/>
        </a:prstGeom>
      </dgm:spPr>
      <dgm:t>
        <a:bodyPr/>
        <a:lstStyle/>
        <a:p>
          <a:endParaRPr lang="pt-BR"/>
        </a:p>
      </dgm:t>
    </dgm:pt>
    <dgm:pt modelId="{B0D7BE4D-C54B-4B58-A084-C9CFFDD3955C}" type="pres">
      <dgm:prSet presAssocID="{229884AA-9012-4E40-A451-7C46AB0EF3AF}" presName="rootConnector" presStyleLbl="node2" presStyleIdx="0" presStyleCnt="0"/>
      <dgm:spPr/>
      <dgm:t>
        <a:bodyPr/>
        <a:lstStyle/>
        <a:p>
          <a:endParaRPr lang="pt-BR"/>
        </a:p>
      </dgm:t>
    </dgm:pt>
    <dgm:pt modelId="{F5D4B164-9101-46BC-BC6C-E6AEA61CE1F3}" type="pres">
      <dgm:prSet presAssocID="{229884AA-9012-4E40-A451-7C46AB0EF3AF}" presName="hierChild4" presStyleCnt="0"/>
      <dgm:spPr/>
    </dgm:pt>
    <dgm:pt modelId="{B4B6AB60-4095-4B49-BBEA-18787E7DEABF}" type="pres">
      <dgm:prSet presAssocID="{229884AA-9012-4E40-A451-7C46AB0EF3AF}" presName="hierChild5" presStyleCnt="0"/>
      <dgm:spPr/>
    </dgm:pt>
    <dgm:pt modelId="{86388A7A-B743-4194-9E45-112E64E4810D}" type="pres">
      <dgm:prSet presAssocID="{380D43F0-3ABA-4643-8B99-B82226C26262}" presName="Name37" presStyleLbl="parChTrans1D2" presStyleIdx="1" presStyleCnt="4"/>
      <dgm:spPr/>
      <dgm:t>
        <a:bodyPr/>
        <a:lstStyle/>
        <a:p>
          <a:endParaRPr lang="pt-BR"/>
        </a:p>
      </dgm:t>
    </dgm:pt>
    <dgm:pt modelId="{2A3529DB-A129-4296-B39C-BD2DA40F40EA}" type="pres">
      <dgm:prSet presAssocID="{00F862E2-D9C7-4197-B754-B8F38235D2D7}" presName="hierRoot2" presStyleCnt="0">
        <dgm:presLayoutVars>
          <dgm:hierBranch val="init"/>
        </dgm:presLayoutVars>
      </dgm:prSet>
      <dgm:spPr/>
    </dgm:pt>
    <dgm:pt modelId="{25D01508-A76F-4EA2-A5DC-352E2E341EA3}" type="pres">
      <dgm:prSet presAssocID="{00F862E2-D9C7-4197-B754-B8F38235D2D7}" presName="rootComposite" presStyleCnt="0"/>
      <dgm:spPr/>
    </dgm:pt>
    <dgm:pt modelId="{B499E82D-8C69-45E6-99CE-42A5AD556E5E}" type="pres">
      <dgm:prSet presAssocID="{00F862E2-D9C7-4197-B754-B8F38235D2D7}" presName="rootText" presStyleLbl="node1" presStyleIdx="1" presStyleCnt="4" custScaleX="113297" custScaleY="115452">
        <dgm:presLayoutVars>
          <dgm:chMax/>
          <dgm:chPref val="3"/>
        </dgm:presLayoutVars>
      </dgm:prSet>
      <dgm:spPr/>
      <dgm:t>
        <a:bodyPr/>
        <a:lstStyle/>
        <a:p>
          <a:endParaRPr lang="pt-BR"/>
        </a:p>
      </dgm:t>
    </dgm:pt>
    <dgm:pt modelId="{CAB56E52-9909-4472-8CE8-DF6D7A7371F2}" type="pres">
      <dgm:prSet presAssocID="{00F862E2-D9C7-4197-B754-B8F38235D2D7}" presName="titleText2" presStyleLbl="fgAcc1" presStyleIdx="1" presStyleCnt="4" custScaleX="113979" custScaleY="216401" custLinFactY="1213" custLinFactNeighborX="776" custLinFactNeighborY="100000">
        <dgm:presLayoutVars>
          <dgm:chMax val="0"/>
          <dgm:chPref val="0"/>
        </dgm:presLayoutVars>
      </dgm:prSet>
      <dgm:spPr>
        <a:xfrm>
          <a:off x="3008930" y="4059942"/>
          <a:ext cx="1706976" cy="708350"/>
        </a:xfrm>
        <a:prstGeom prst="rect">
          <a:avLst/>
        </a:prstGeom>
      </dgm:spPr>
      <dgm:t>
        <a:bodyPr/>
        <a:lstStyle/>
        <a:p>
          <a:endParaRPr lang="pt-BR"/>
        </a:p>
      </dgm:t>
    </dgm:pt>
    <dgm:pt modelId="{4D2A5728-ECFC-4534-82CA-08EB8F05C588}" type="pres">
      <dgm:prSet presAssocID="{00F862E2-D9C7-4197-B754-B8F38235D2D7}" presName="rootConnector" presStyleLbl="node2" presStyleIdx="0" presStyleCnt="0"/>
      <dgm:spPr/>
      <dgm:t>
        <a:bodyPr/>
        <a:lstStyle/>
        <a:p>
          <a:endParaRPr lang="pt-BR"/>
        </a:p>
      </dgm:t>
    </dgm:pt>
    <dgm:pt modelId="{E8190C06-455B-4E8B-808A-6953A82FC8C2}" type="pres">
      <dgm:prSet presAssocID="{00F862E2-D9C7-4197-B754-B8F38235D2D7}" presName="hierChild4" presStyleCnt="0"/>
      <dgm:spPr/>
    </dgm:pt>
    <dgm:pt modelId="{3D058ED9-10A0-4EA5-B2FF-5851C07E6089}" type="pres">
      <dgm:prSet presAssocID="{00F862E2-D9C7-4197-B754-B8F38235D2D7}" presName="hierChild5" presStyleCnt="0"/>
      <dgm:spPr/>
    </dgm:pt>
    <dgm:pt modelId="{47FB8A71-7D8A-4E0D-BB40-CAFAAD425DE7}" type="pres">
      <dgm:prSet presAssocID="{FBBC793F-1EE1-4CA6-8CCC-89FA2ED2E562}" presName="Name37" presStyleLbl="parChTrans1D2" presStyleIdx="2" presStyleCnt="4"/>
      <dgm:spPr/>
      <dgm:t>
        <a:bodyPr/>
        <a:lstStyle/>
        <a:p>
          <a:endParaRPr lang="pt-BR"/>
        </a:p>
      </dgm:t>
    </dgm:pt>
    <dgm:pt modelId="{E0D5886D-9A02-4E72-B6F0-ADAE7A16B0BC}" type="pres">
      <dgm:prSet presAssocID="{4CF53C74-908C-48A9-81D5-EF7910E0B351}" presName="hierRoot2" presStyleCnt="0">
        <dgm:presLayoutVars>
          <dgm:hierBranch val="init"/>
        </dgm:presLayoutVars>
      </dgm:prSet>
      <dgm:spPr/>
    </dgm:pt>
    <dgm:pt modelId="{900AD323-BC10-4C24-9F0D-1AC0213DA776}" type="pres">
      <dgm:prSet presAssocID="{4CF53C74-908C-48A9-81D5-EF7910E0B351}" presName="rootComposite" presStyleCnt="0"/>
      <dgm:spPr/>
    </dgm:pt>
    <dgm:pt modelId="{4DC32AF2-DAD3-4810-B709-BDC4C363AFFA}" type="pres">
      <dgm:prSet presAssocID="{4CF53C74-908C-48A9-81D5-EF7910E0B351}" presName="rootText" presStyleLbl="node1" presStyleIdx="2" presStyleCnt="4" custScaleX="113297" custScaleY="115452">
        <dgm:presLayoutVars>
          <dgm:chMax/>
          <dgm:chPref val="3"/>
        </dgm:presLayoutVars>
      </dgm:prSet>
      <dgm:spPr/>
      <dgm:t>
        <a:bodyPr/>
        <a:lstStyle/>
        <a:p>
          <a:endParaRPr lang="pt-BR"/>
        </a:p>
      </dgm:t>
    </dgm:pt>
    <dgm:pt modelId="{6246D882-33DC-4FCF-857F-A060C0A6FF1C}" type="pres">
      <dgm:prSet presAssocID="{4CF53C74-908C-48A9-81D5-EF7910E0B351}" presName="titleText2" presStyleLbl="fgAcc1" presStyleIdx="2" presStyleCnt="4" custScaleX="117161" custScaleY="216401" custLinFactY="1213" custLinFactNeighborX="776" custLinFactNeighborY="100000">
        <dgm:presLayoutVars>
          <dgm:chMax val="0"/>
          <dgm:chPref val="0"/>
        </dgm:presLayoutVars>
      </dgm:prSet>
      <dgm:spPr/>
      <dgm:t>
        <a:bodyPr/>
        <a:lstStyle/>
        <a:p>
          <a:endParaRPr lang="pt-BR"/>
        </a:p>
      </dgm:t>
    </dgm:pt>
    <dgm:pt modelId="{7E108471-A8CF-4B01-A107-1077B57C72DB}" type="pres">
      <dgm:prSet presAssocID="{4CF53C74-908C-48A9-81D5-EF7910E0B351}" presName="rootConnector" presStyleLbl="node2" presStyleIdx="0" presStyleCnt="0"/>
      <dgm:spPr/>
      <dgm:t>
        <a:bodyPr/>
        <a:lstStyle/>
        <a:p>
          <a:endParaRPr lang="pt-BR"/>
        </a:p>
      </dgm:t>
    </dgm:pt>
    <dgm:pt modelId="{644A79EA-7A03-4413-9984-A8EBED92C128}" type="pres">
      <dgm:prSet presAssocID="{4CF53C74-908C-48A9-81D5-EF7910E0B351}" presName="hierChild4" presStyleCnt="0"/>
      <dgm:spPr/>
    </dgm:pt>
    <dgm:pt modelId="{3A614866-337A-495C-B100-A594AE588EAD}" type="pres">
      <dgm:prSet presAssocID="{4CF53C74-908C-48A9-81D5-EF7910E0B351}" presName="hierChild5" presStyleCnt="0"/>
      <dgm:spPr/>
    </dgm:pt>
    <dgm:pt modelId="{8B0B00DA-8DA2-4359-A553-DCEEDD73E269}" type="pres">
      <dgm:prSet presAssocID="{E24360ED-09B4-4DCB-A091-2755D38EC6BC}" presName="Name37" presStyleLbl="parChTrans1D2" presStyleIdx="3" presStyleCnt="4"/>
      <dgm:spPr/>
      <dgm:t>
        <a:bodyPr/>
        <a:lstStyle/>
        <a:p>
          <a:endParaRPr lang="pt-BR"/>
        </a:p>
      </dgm:t>
    </dgm:pt>
    <dgm:pt modelId="{0CF3F7AB-6E55-4645-9DB2-D97970B92D64}" type="pres">
      <dgm:prSet presAssocID="{81325BAB-424F-4740-8FE7-A62579BA546A}" presName="hierRoot2" presStyleCnt="0">
        <dgm:presLayoutVars>
          <dgm:hierBranch val="init"/>
        </dgm:presLayoutVars>
      </dgm:prSet>
      <dgm:spPr/>
    </dgm:pt>
    <dgm:pt modelId="{56901985-C5B8-40B0-818F-046D7A789E5A}" type="pres">
      <dgm:prSet presAssocID="{81325BAB-424F-4740-8FE7-A62579BA546A}" presName="rootComposite" presStyleCnt="0"/>
      <dgm:spPr/>
    </dgm:pt>
    <dgm:pt modelId="{8D21FCE2-4D72-4D5D-96DD-45FB091BAE58}" type="pres">
      <dgm:prSet presAssocID="{81325BAB-424F-4740-8FE7-A62579BA546A}" presName="rootText" presStyleLbl="node1" presStyleIdx="3" presStyleCnt="4" custScaleX="113297" custScaleY="115452">
        <dgm:presLayoutVars>
          <dgm:chMax/>
          <dgm:chPref val="3"/>
        </dgm:presLayoutVars>
      </dgm:prSet>
      <dgm:spPr/>
      <dgm:t>
        <a:bodyPr/>
        <a:lstStyle/>
        <a:p>
          <a:endParaRPr lang="pt-BR"/>
        </a:p>
      </dgm:t>
    </dgm:pt>
    <dgm:pt modelId="{AE20E656-BAFC-4875-BCAF-A6F90756EABE}" type="pres">
      <dgm:prSet presAssocID="{81325BAB-424F-4740-8FE7-A62579BA546A}" presName="titleText2" presStyleLbl="fgAcc1" presStyleIdx="3" presStyleCnt="4" custScaleX="127966" custScaleY="222880" custLinFactY="676" custLinFactNeighborX="3482" custLinFactNeighborY="100000">
        <dgm:presLayoutVars>
          <dgm:chMax val="0"/>
          <dgm:chPref val="0"/>
        </dgm:presLayoutVars>
      </dgm:prSet>
      <dgm:spPr/>
      <dgm:t>
        <a:bodyPr/>
        <a:lstStyle/>
        <a:p>
          <a:endParaRPr lang="pt-BR"/>
        </a:p>
      </dgm:t>
    </dgm:pt>
    <dgm:pt modelId="{98D75EFC-0954-4264-8828-FDC9134AAF8D}" type="pres">
      <dgm:prSet presAssocID="{81325BAB-424F-4740-8FE7-A62579BA546A}" presName="rootConnector" presStyleLbl="node2" presStyleIdx="0" presStyleCnt="0"/>
      <dgm:spPr/>
      <dgm:t>
        <a:bodyPr/>
        <a:lstStyle/>
        <a:p>
          <a:endParaRPr lang="pt-BR"/>
        </a:p>
      </dgm:t>
    </dgm:pt>
    <dgm:pt modelId="{33CF93E0-2E68-4A2D-97D3-1632DAA88705}" type="pres">
      <dgm:prSet presAssocID="{81325BAB-424F-4740-8FE7-A62579BA546A}" presName="hierChild4" presStyleCnt="0"/>
      <dgm:spPr/>
    </dgm:pt>
    <dgm:pt modelId="{A4B5E1C6-FC70-4B95-92CB-3B80D2CEAD01}" type="pres">
      <dgm:prSet presAssocID="{81325BAB-424F-4740-8FE7-A62579BA546A}" presName="hierChild5" presStyleCnt="0"/>
      <dgm:spPr/>
    </dgm:pt>
    <dgm:pt modelId="{192CC92B-70A1-4F0E-84FD-E5EB08578E32}" type="pres">
      <dgm:prSet presAssocID="{DB0C297C-47D0-450B-AFAD-7C29D29C322C}" presName="hierChild3" presStyleCnt="0"/>
      <dgm:spPr/>
    </dgm:pt>
  </dgm:ptLst>
  <dgm:cxnLst>
    <dgm:cxn modelId="{D8296256-7BDA-4D2B-AC7A-C050F43634FD}" type="presOf" srcId="{DB0C297C-47D0-450B-AFAD-7C29D29C322C}" destId="{BEA54F6B-341E-4C37-BC25-8FD8B413DDD4}" srcOrd="1" destOrd="0" presId="urn:microsoft.com/office/officeart/2008/layout/NameandTitleOrganizationalChart"/>
    <dgm:cxn modelId="{C4A73960-B62D-427F-9B13-01314EB4640C}" type="presOf" srcId="{45F79EAB-4234-4BD4-B08C-95FC069A1486}" destId="{174481E5-00A0-451A-9C81-E9ADEC2D636F}" srcOrd="0" destOrd="0" presId="urn:microsoft.com/office/officeart/2008/layout/NameandTitleOrganizationalChart"/>
    <dgm:cxn modelId="{F143F0EE-3444-48D7-B417-BC1E3D804FBF}" type="presOf" srcId="{4CF53C74-908C-48A9-81D5-EF7910E0B351}" destId="{4DC32AF2-DAD3-4810-B709-BDC4C363AFFA}" srcOrd="0" destOrd="0" presId="urn:microsoft.com/office/officeart/2008/layout/NameandTitleOrganizationalChart"/>
    <dgm:cxn modelId="{3495B15B-FC4D-43E7-BFA4-CE91A7E49223}" type="presOf" srcId="{C62FA7DE-70DE-47CC-B259-C9E0D0FE353C}" destId="{B8F65F2D-F655-4B85-8559-A44F53B8D5B1}" srcOrd="0" destOrd="0" presId="urn:microsoft.com/office/officeart/2008/layout/NameandTitleOrganizationalChart"/>
    <dgm:cxn modelId="{11F76748-CED0-4C4B-934C-14AB90AC945C}" srcId="{DB0C297C-47D0-450B-AFAD-7C29D29C322C}" destId="{4CF53C74-908C-48A9-81D5-EF7910E0B351}" srcOrd="2" destOrd="0" parTransId="{FBBC793F-1EE1-4CA6-8CCC-89FA2ED2E562}" sibTransId="{C656D9CE-CB04-4369-9D3E-1CE4FFF6E523}"/>
    <dgm:cxn modelId="{85F585EF-E214-411B-B322-04BC7AB226C8}" type="presOf" srcId="{FBBC793F-1EE1-4CA6-8CCC-89FA2ED2E562}" destId="{47FB8A71-7D8A-4E0D-BB40-CAFAAD425DE7}" srcOrd="0" destOrd="0" presId="urn:microsoft.com/office/officeart/2008/layout/NameandTitleOrganizationalChart"/>
    <dgm:cxn modelId="{E24ACBB1-9B9B-451E-AC08-66D4A9D33984}" type="presOf" srcId="{00F862E2-D9C7-4197-B754-B8F38235D2D7}" destId="{4D2A5728-ECFC-4534-82CA-08EB8F05C588}" srcOrd="1" destOrd="0" presId="urn:microsoft.com/office/officeart/2008/layout/NameandTitleOrganizationalChart"/>
    <dgm:cxn modelId="{FEBCBB02-815E-47E9-8624-3C39CA1877DC}" type="presOf" srcId="{C656D9CE-CB04-4369-9D3E-1CE4FFF6E523}" destId="{6246D882-33DC-4FCF-857F-A060C0A6FF1C}" srcOrd="0" destOrd="0" presId="urn:microsoft.com/office/officeart/2008/layout/NameandTitleOrganizationalChart"/>
    <dgm:cxn modelId="{B9C31B58-A537-478A-843A-4BDA8B87F38E}" type="presOf" srcId="{81325BAB-424F-4740-8FE7-A62579BA546A}" destId="{8D21FCE2-4D72-4D5D-96DD-45FB091BAE58}" srcOrd="0" destOrd="0" presId="urn:microsoft.com/office/officeart/2008/layout/NameandTitleOrganizationalChart"/>
    <dgm:cxn modelId="{6B9E2350-70A3-4235-BE7B-EB2BD795B29C}" srcId="{DB0C297C-47D0-450B-AFAD-7C29D29C322C}" destId="{229884AA-9012-4E40-A451-7C46AB0EF3AF}" srcOrd="0" destOrd="0" parTransId="{C62FA7DE-70DE-47CC-B259-C9E0D0FE353C}" sibTransId="{70AF0406-3590-42AA-B80B-B7CA483AA98B}"/>
    <dgm:cxn modelId="{0F784EEA-1981-43FE-A6A7-8412CA54CBFE}" type="presOf" srcId="{00F862E2-D9C7-4197-B754-B8F38235D2D7}" destId="{B499E82D-8C69-45E6-99CE-42A5AD556E5E}" srcOrd="0" destOrd="0" presId="urn:microsoft.com/office/officeart/2008/layout/NameandTitleOrganizationalChart"/>
    <dgm:cxn modelId="{33866FB1-C49D-4AFD-9787-4DBCADCC6D70}" type="presOf" srcId="{229884AA-9012-4E40-A451-7C46AB0EF3AF}" destId="{B0D7BE4D-C54B-4B58-A084-C9CFFDD3955C}" srcOrd="1" destOrd="0" presId="urn:microsoft.com/office/officeart/2008/layout/NameandTitleOrganizationalChart"/>
    <dgm:cxn modelId="{0C52BB11-CDCB-4EE1-B272-9B5D14F0223D}" type="presOf" srcId="{229884AA-9012-4E40-A451-7C46AB0EF3AF}" destId="{BCB7C693-4620-4764-B921-F6AB886E4BE6}" srcOrd="0" destOrd="0" presId="urn:microsoft.com/office/officeart/2008/layout/NameandTitleOrganizationalChart"/>
    <dgm:cxn modelId="{54B533D7-5C25-4E61-91BF-AAB3011EE08C}" type="presOf" srcId="{70AF0406-3590-42AA-B80B-B7CA483AA98B}" destId="{F0EF434F-75D6-405B-84D9-94ECB43C7ACC}" srcOrd="0" destOrd="0" presId="urn:microsoft.com/office/officeart/2008/layout/NameandTitleOrganizationalChart"/>
    <dgm:cxn modelId="{3C6139FC-2606-4252-BC5B-FB9C322430C2}" srcId="{45F79EAB-4234-4BD4-B08C-95FC069A1486}" destId="{DB0C297C-47D0-450B-AFAD-7C29D29C322C}" srcOrd="0" destOrd="0" parTransId="{CBCDDFD9-2823-4CFB-B7FB-F6A35F354060}" sibTransId="{CD936558-87D1-4473-80C7-D8D0994EBAFB}"/>
    <dgm:cxn modelId="{AA21FA32-066D-4506-BFAB-E4E109395AF3}" type="presOf" srcId="{DB0C297C-47D0-450B-AFAD-7C29D29C322C}" destId="{C06D70DB-D766-43CC-9BB4-94A06FBEE739}" srcOrd="0" destOrd="0" presId="urn:microsoft.com/office/officeart/2008/layout/NameandTitleOrganizationalChart"/>
    <dgm:cxn modelId="{9970D394-5ECC-4791-8519-484D55B71508}" type="presOf" srcId="{4CF53C74-908C-48A9-81D5-EF7910E0B351}" destId="{7E108471-A8CF-4B01-A107-1077B57C72DB}" srcOrd="1" destOrd="0" presId="urn:microsoft.com/office/officeart/2008/layout/NameandTitleOrganizationalChart"/>
    <dgm:cxn modelId="{B9BD2149-532C-4D2A-B26D-65F5C1E453E2}" type="presOf" srcId="{81325BAB-424F-4740-8FE7-A62579BA546A}" destId="{98D75EFC-0954-4264-8828-FDC9134AAF8D}" srcOrd="1" destOrd="0" presId="urn:microsoft.com/office/officeart/2008/layout/NameandTitleOrganizationalChart"/>
    <dgm:cxn modelId="{D59BB1EA-E0AA-409E-843B-210C5F2D710C}" srcId="{DB0C297C-47D0-450B-AFAD-7C29D29C322C}" destId="{00F862E2-D9C7-4197-B754-B8F38235D2D7}" srcOrd="1" destOrd="0" parTransId="{380D43F0-3ABA-4643-8B99-B82226C26262}" sibTransId="{A54EAEC0-ED3D-47F3-8AEB-48908E9F7437}"/>
    <dgm:cxn modelId="{8437F243-12AF-4735-BFB3-BFD4B7DD6C8E}" type="presOf" srcId="{E24360ED-09B4-4DCB-A091-2755D38EC6BC}" destId="{8B0B00DA-8DA2-4359-A553-DCEEDD73E269}" srcOrd="0" destOrd="0" presId="urn:microsoft.com/office/officeart/2008/layout/NameandTitleOrganizationalChart"/>
    <dgm:cxn modelId="{050B40E8-9698-41F8-A2EC-797A69A1CA38}" type="presOf" srcId="{380D43F0-3ABA-4643-8B99-B82226C26262}" destId="{86388A7A-B743-4194-9E45-112E64E4810D}" srcOrd="0" destOrd="0" presId="urn:microsoft.com/office/officeart/2008/layout/NameandTitleOrganizationalChart"/>
    <dgm:cxn modelId="{C12C0283-65A7-4CA6-99D6-4F36D6F546FE}" type="presOf" srcId="{C63AD69C-622C-45BE-B4B9-502CE6FA0DE3}" destId="{AE20E656-BAFC-4875-BCAF-A6F90756EABE}" srcOrd="0" destOrd="0" presId="urn:microsoft.com/office/officeart/2008/layout/NameandTitleOrganizationalChart"/>
    <dgm:cxn modelId="{EDD6C355-3D7C-4F3E-9D05-2391B480250C}" type="presOf" srcId="{A54EAEC0-ED3D-47F3-8AEB-48908E9F7437}" destId="{CAB56E52-9909-4472-8CE8-DF6D7A7371F2}" srcOrd="0" destOrd="0" presId="urn:microsoft.com/office/officeart/2008/layout/NameandTitleOrganizationalChart"/>
    <dgm:cxn modelId="{5820B5D7-72D5-41BC-80A6-BE52965AC3EE}" srcId="{DB0C297C-47D0-450B-AFAD-7C29D29C322C}" destId="{81325BAB-424F-4740-8FE7-A62579BA546A}" srcOrd="3" destOrd="0" parTransId="{E24360ED-09B4-4DCB-A091-2755D38EC6BC}" sibTransId="{C63AD69C-622C-45BE-B4B9-502CE6FA0DE3}"/>
    <dgm:cxn modelId="{F6E2F196-7B84-4EC4-8625-9576C9CA86D4}" type="presOf" srcId="{CD936558-87D1-4473-80C7-D8D0994EBAFB}" destId="{6AE7673C-D1D9-450C-B306-B73579B287FE}" srcOrd="0" destOrd="0" presId="urn:microsoft.com/office/officeart/2008/layout/NameandTitleOrganizationalChart"/>
    <dgm:cxn modelId="{842553B8-39C5-4AF6-A6FE-7D60A8E71D56}" type="presParOf" srcId="{174481E5-00A0-451A-9C81-E9ADEC2D636F}" destId="{B48FB1C9-BD70-4B02-BCC3-D2E8873E0193}" srcOrd="0" destOrd="0" presId="urn:microsoft.com/office/officeart/2008/layout/NameandTitleOrganizationalChart"/>
    <dgm:cxn modelId="{C41FBE85-F019-4E58-975D-D2322D3B6226}" type="presParOf" srcId="{B48FB1C9-BD70-4B02-BCC3-D2E8873E0193}" destId="{506AC496-896F-4F90-97B3-789324C59978}" srcOrd="0" destOrd="0" presId="urn:microsoft.com/office/officeart/2008/layout/NameandTitleOrganizationalChart"/>
    <dgm:cxn modelId="{041B3EC1-F852-4211-9737-2E2BEA088F0A}" type="presParOf" srcId="{506AC496-896F-4F90-97B3-789324C59978}" destId="{C06D70DB-D766-43CC-9BB4-94A06FBEE739}" srcOrd="0" destOrd="0" presId="urn:microsoft.com/office/officeart/2008/layout/NameandTitleOrganizationalChart"/>
    <dgm:cxn modelId="{9E67CE78-17AB-4C41-8FBD-36CD8054BA72}" type="presParOf" srcId="{506AC496-896F-4F90-97B3-789324C59978}" destId="{6AE7673C-D1D9-450C-B306-B73579B287FE}" srcOrd="1" destOrd="0" presId="urn:microsoft.com/office/officeart/2008/layout/NameandTitleOrganizationalChart"/>
    <dgm:cxn modelId="{03703503-D53E-4BCA-A74C-08C83F07D384}" type="presParOf" srcId="{506AC496-896F-4F90-97B3-789324C59978}" destId="{BEA54F6B-341E-4C37-BC25-8FD8B413DDD4}" srcOrd="2" destOrd="0" presId="urn:microsoft.com/office/officeart/2008/layout/NameandTitleOrganizationalChart"/>
    <dgm:cxn modelId="{1906B010-18EB-4480-8977-BF27023C64BB}" type="presParOf" srcId="{B48FB1C9-BD70-4B02-BCC3-D2E8873E0193}" destId="{9DDD7EEB-9327-4D16-B3A0-A3CEF1FEF14B}" srcOrd="1" destOrd="0" presId="urn:microsoft.com/office/officeart/2008/layout/NameandTitleOrganizationalChart"/>
    <dgm:cxn modelId="{80E57970-F774-431D-8328-FB3C4791E230}" type="presParOf" srcId="{9DDD7EEB-9327-4D16-B3A0-A3CEF1FEF14B}" destId="{B8F65F2D-F655-4B85-8559-A44F53B8D5B1}" srcOrd="0" destOrd="0" presId="urn:microsoft.com/office/officeart/2008/layout/NameandTitleOrganizationalChart"/>
    <dgm:cxn modelId="{2E156CBF-0595-4208-AA2A-3BBD156B89B9}" type="presParOf" srcId="{9DDD7EEB-9327-4D16-B3A0-A3CEF1FEF14B}" destId="{357053E8-E2DE-4222-8251-455E5D301981}" srcOrd="1" destOrd="0" presId="urn:microsoft.com/office/officeart/2008/layout/NameandTitleOrganizationalChart"/>
    <dgm:cxn modelId="{F15DD4FF-48C7-4276-8BE3-A32EA1BC9BA0}" type="presParOf" srcId="{357053E8-E2DE-4222-8251-455E5D301981}" destId="{63AACF05-649D-4888-B467-E8228C1AE0D1}" srcOrd="0" destOrd="0" presId="urn:microsoft.com/office/officeart/2008/layout/NameandTitleOrganizationalChart"/>
    <dgm:cxn modelId="{8F109AEA-4346-4DAD-AA15-AFEA1F069F99}" type="presParOf" srcId="{63AACF05-649D-4888-B467-E8228C1AE0D1}" destId="{BCB7C693-4620-4764-B921-F6AB886E4BE6}" srcOrd="0" destOrd="0" presId="urn:microsoft.com/office/officeart/2008/layout/NameandTitleOrganizationalChart"/>
    <dgm:cxn modelId="{9A62DDEB-A370-4A4F-8D27-BB2E655F39A6}" type="presParOf" srcId="{63AACF05-649D-4888-B467-E8228C1AE0D1}" destId="{F0EF434F-75D6-405B-84D9-94ECB43C7ACC}" srcOrd="1" destOrd="0" presId="urn:microsoft.com/office/officeart/2008/layout/NameandTitleOrganizationalChart"/>
    <dgm:cxn modelId="{30E0FFFD-F19C-4368-94AE-47D3517F261D}" type="presParOf" srcId="{63AACF05-649D-4888-B467-E8228C1AE0D1}" destId="{B0D7BE4D-C54B-4B58-A084-C9CFFDD3955C}" srcOrd="2" destOrd="0" presId="urn:microsoft.com/office/officeart/2008/layout/NameandTitleOrganizationalChart"/>
    <dgm:cxn modelId="{6A12594A-5AF3-4FC7-B765-FE10CD2212D4}" type="presParOf" srcId="{357053E8-E2DE-4222-8251-455E5D301981}" destId="{F5D4B164-9101-46BC-BC6C-E6AEA61CE1F3}" srcOrd="1" destOrd="0" presId="urn:microsoft.com/office/officeart/2008/layout/NameandTitleOrganizationalChart"/>
    <dgm:cxn modelId="{F4F2F75E-AA54-4E1D-8849-A6E3AE599B2E}" type="presParOf" srcId="{357053E8-E2DE-4222-8251-455E5D301981}" destId="{B4B6AB60-4095-4B49-BBEA-18787E7DEABF}" srcOrd="2" destOrd="0" presId="urn:microsoft.com/office/officeart/2008/layout/NameandTitleOrganizationalChart"/>
    <dgm:cxn modelId="{1414AC96-CA87-4D26-B22D-B68D19D77441}" type="presParOf" srcId="{9DDD7EEB-9327-4D16-B3A0-A3CEF1FEF14B}" destId="{86388A7A-B743-4194-9E45-112E64E4810D}" srcOrd="2" destOrd="0" presId="urn:microsoft.com/office/officeart/2008/layout/NameandTitleOrganizationalChart"/>
    <dgm:cxn modelId="{4EF05F7E-5659-43D9-AE89-BDE5B7BD8E5E}" type="presParOf" srcId="{9DDD7EEB-9327-4D16-B3A0-A3CEF1FEF14B}" destId="{2A3529DB-A129-4296-B39C-BD2DA40F40EA}" srcOrd="3" destOrd="0" presId="urn:microsoft.com/office/officeart/2008/layout/NameandTitleOrganizationalChart"/>
    <dgm:cxn modelId="{42ECB106-ACA9-479E-982F-F6BEB0BE7EE6}" type="presParOf" srcId="{2A3529DB-A129-4296-B39C-BD2DA40F40EA}" destId="{25D01508-A76F-4EA2-A5DC-352E2E341EA3}" srcOrd="0" destOrd="0" presId="urn:microsoft.com/office/officeart/2008/layout/NameandTitleOrganizationalChart"/>
    <dgm:cxn modelId="{D9353436-C99B-47CA-9E17-0CA7A27DD4CC}" type="presParOf" srcId="{25D01508-A76F-4EA2-A5DC-352E2E341EA3}" destId="{B499E82D-8C69-45E6-99CE-42A5AD556E5E}" srcOrd="0" destOrd="0" presId="urn:microsoft.com/office/officeart/2008/layout/NameandTitleOrganizationalChart"/>
    <dgm:cxn modelId="{15889B87-ED28-4085-BDDA-2CD3C0E415EF}" type="presParOf" srcId="{25D01508-A76F-4EA2-A5DC-352E2E341EA3}" destId="{CAB56E52-9909-4472-8CE8-DF6D7A7371F2}" srcOrd="1" destOrd="0" presId="urn:microsoft.com/office/officeart/2008/layout/NameandTitleOrganizationalChart"/>
    <dgm:cxn modelId="{35A56C68-CC9B-4032-BB14-5F82BFC512F0}" type="presParOf" srcId="{25D01508-A76F-4EA2-A5DC-352E2E341EA3}" destId="{4D2A5728-ECFC-4534-82CA-08EB8F05C588}" srcOrd="2" destOrd="0" presId="urn:microsoft.com/office/officeart/2008/layout/NameandTitleOrganizationalChart"/>
    <dgm:cxn modelId="{FDB69EA2-7C14-41AE-A27E-47D44F3B1A35}" type="presParOf" srcId="{2A3529DB-A129-4296-B39C-BD2DA40F40EA}" destId="{E8190C06-455B-4E8B-808A-6953A82FC8C2}" srcOrd="1" destOrd="0" presId="urn:microsoft.com/office/officeart/2008/layout/NameandTitleOrganizationalChart"/>
    <dgm:cxn modelId="{E4668D74-5EA9-4E23-834E-24207B89B78F}" type="presParOf" srcId="{2A3529DB-A129-4296-B39C-BD2DA40F40EA}" destId="{3D058ED9-10A0-4EA5-B2FF-5851C07E6089}" srcOrd="2" destOrd="0" presId="urn:microsoft.com/office/officeart/2008/layout/NameandTitleOrganizationalChart"/>
    <dgm:cxn modelId="{F49C5115-5C64-42A0-B5FE-1BB85CFFCBE5}" type="presParOf" srcId="{9DDD7EEB-9327-4D16-B3A0-A3CEF1FEF14B}" destId="{47FB8A71-7D8A-4E0D-BB40-CAFAAD425DE7}" srcOrd="4" destOrd="0" presId="urn:microsoft.com/office/officeart/2008/layout/NameandTitleOrganizationalChart"/>
    <dgm:cxn modelId="{9B3E2A20-66D0-4B01-81CB-58565C917435}" type="presParOf" srcId="{9DDD7EEB-9327-4D16-B3A0-A3CEF1FEF14B}" destId="{E0D5886D-9A02-4E72-B6F0-ADAE7A16B0BC}" srcOrd="5" destOrd="0" presId="urn:microsoft.com/office/officeart/2008/layout/NameandTitleOrganizationalChart"/>
    <dgm:cxn modelId="{6EC11679-A96B-43CE-9324-16358F65B82D}" type="presParOf" srcId="{E0D5886D-9A02-4E72-B6F0-ADAE7A16B0BC}" destId="{900AD323-BC10-4C24-9F0D-1AC0213DA776}" srcOrd="0" destOrd="0" presId="urn:microsoft.com/office/officeart/2008/layout/NameandTitleOrganizationalChart"/>
    <dgm:cxn modelId="{3F7A0270-3B53-4B71-A7FB-012CE7FAB28E}" type="presParOf" srcId="{900AD323-BC10-4C24-9F0D-1AC0213DA776}" destId="{4DC32AF2-DAD3-4810-B709-BDC4C363AFFA}" srcOrd="0" destOrd="0" presId="urn:microsoft.com/office/officeart/2008/layout/NameandTitleOrganizationalChart"/>
    <dgm:cxn modelId="{956544E0-DDB6-4AE9-899A-E6858DC427A1}" type="presParOf" srcId="{900AD323-BC10-4C24-9F0D-1AC0213DA776}" destId="{6246D882-33DC-4FCF-857F-A060C0A6FF1C}" srcOrd="1" destOrd="0" presId="urn:microsoft.com/office/officeart/2008/layout/NameandTitleOrganizationalChart"/>
    <dgm:cxn modelId="{54893882-FF53-4807-9340-175EFDD557D9}" type="presParOf" srcId="{900AD323-BC10-4C24-9F0D-1AC0213DA776}" destId="{7E108471-A8CF-4B01-A107-1077B57C72DB}" srcOrd="2" destOrd="0" presId="urn:microsoft.com/office/officeart/2008/layout/NameandTitleOrganizationalChart"/>
    <dgm:cxn modelId="{403269E0-A225-4F9D-A7F5-97D537C283A3}" type="presParOf" srcId="{E0D5886D-9A02-4E72-B6F0-ADAE7A16B0BC}" destId="{644A79EA-7A03-4413-9984-A8EBED92C128}" srcOrd="1" destOrd="0" presId="urn:microsoft.com/office/officeart/2008/layout/NameandTitleOrganizationalChart"/>
    <dgm:cxn modelId="{71A1B271-79D4-4418-BE86-B5F5B6554DD4}" type="presParOf" srcId="{E0D5886D-9A02-4E72-B6F0-ADAE7A16B0BC}" destId="{3A614866-337A-495C-B100-A594AE588EAD}" srcOrd="2" destOrd="0" presId="urn:microsoft.com/office/officeart/2008/layout/NameandTitleOrganizationalChart"/>
    <dgm:cxn modelId="{9A301164-57EF-4D79-9817-F58E77600FC7}" type="presParOf" srcId="{9DDD7EEB-9327-4D16-B3A0-A3CEF1FEF14B}" destId="{8B0B00DA-8DA2-4359-A553-DCEEDD73E269}" srcOrd="6" destOrd="0" presId="urn:microsoft.com/office/officeart/2008/layout/NameandTitleOrganizationalChart"/>
    <dgm:cxn modelId="{779587B9-E409-4A75-B608-66D5E4B7BF0A}" type="presParOf" srcId="{9DDD7EEB-9327-4D16-B3A0-A3CEF1FEF14B}" destId="{0CF3F7AB-6E55-4645-9DB2-D97970B92D64}" srcOrd="7" destOrd="0" presId="urn:microsoft.com/office/officeart/2008/layout/NameandTitleOrganizationalChart"/>
    <dgm:cxn modelId="{6A1767E3-6834-4F5D-871A-E2B95BB590F9}" type="presParOf" srcId="{0CF3F7AB-6E55-4645-9DB2-D97970B92D64}" destId="{56901985-C5B8-40B0-818F-046D7A789E5A}" srcOrd="0" destOrd="0" presId="urn:microsoft.com/office/officeart/2008/layout/NameandTitleOrganizationalChart"/>
    <dgm:cxn modelId="{2B83F0F5-494F-418C-8051-CCC92C245D0E}" type="presParOf" srcId="{56901985-C5B8-40B0-818F-046D7A789E5A}" destId="{8D21FCE2-4D72-4D5D-96DD-45FB091BAE58}" srcOrd="0" destOrd="0" presId="urn:microsoft.com/office/officeart/2008/layout/NameandTitleOrganizationalChart"/>
    <dgm:cxn modelId="{39FA7E5C-D521-4D2B-8252-863D5658C7ED}" type="presParOf" srcId="{56901985-C5B8-40B0-818F-046D7A789E5A}" destId="{AE20E656-BAFC-4875-BCAF-A6F90756EABE}" srcOrd="1" destOrd="0" presId="urn:microsoft.com/office/officeart/2008/layout/NameandTitleOrganizationalChart"/>
    <dgm:cxn modelId="{968549D2-9FB4-4339-A291-1B68D3CABFC2}" type="presParOf" srcId="{56901985-C5B8-40B0-818F-046D7A789E5A}" destId="{98D75EFC-0954-4264-8828-FDC9134AAF8D}" srcOrd="2" destOrd="0" presId="urn:microsoft.com/office/officeart/2008/layout/NameandTitleOrganizationalChart"/>
    <dgm:cxn modelId="{BF79F8E7-77AC-4A96-ABB8-E60E81D58429}" type="presParOf" srcId="{0CF3F7AB-6E55-4645-9DB2-D97970B92D64}" destId="{33CF93E0-2E68-4A2D-97D3-1632DAA88705}" srcOrd="1" destOrd="0" presId="urn:microsoft.com/office/officeart/2008/layout/NameandTitleOrganizationalChart"/>
    <dgm:cxn modelId="{DD296F40-6F3A-4B3D-B041-F2A578C25D4B}" type="presParOf" srcId="{0CF3F7AB-6E55-4645-9DB2-D97970B92D64}" destId="{A4B5E1C6-FC70-4B95-92CB-3B80D2CEAD01}" srcOrd="2" destOrd="0" presId="urn:microsoft.com/office/officeart/2008/layout/NameandTitleOrganizationalChart"/>
    <dgm:cxn modelId="{90625B27-2F77-4DC3-94D3-7EFD1CA46837}" type="presParOf" srcId="{B48FB1C9-BD70-4B02-BCC3-D2E8873E0193}" destId="{192CC92B-70A1-4F0E-84FD-E5EB08578E32}"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xmlns="" id="{69E26ACA-668E-4511-BF52-76FA3085A571}"/>
              </a:ext>
            </a:extLst>
          </p:cNvPr>
          <p:cNvSpPr>
            <a:spLocks noGrp="1"/>
          </p:cNvSpPr>
          <p:nvPr>
            <p:ph type="hdr" sz="quarter"/>
          </p:nvPr>
        </p:nvSpPr>
        <p:spPr>
          <a:xfrm>
            <a:off x="1" y="0"/>
            <a:ext cx="2946189" cy="498236"/>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xmlns="" id="{340E6C04-22B6-4F96-AD90-11BBAD0E0CE0}"/>
              </a:ext>
            </a:extLst>
          </p:cNvPr>
          <p:cNvSpPr>
            <a:spLocks noGrp="1"/>
          </p:cNvSpPr>
          <p:nvPr>
            <p:ph type="dt" sz="quarter" idx="1"/>
          </p:nvPr>
        </p:nvSpPr>
        <p:spPr>
          <a:xfrm>
            <a:off x="3849899" y="0"/>
            <a:ext cx="2946189" cy="498236"/>
          </a:xfrm>
          <a:prstGeom prst="rect">
            <a:avLst/>
          </a:prstGeom>
        </p:spPr>
        <p:txBody>
          <a:bodyPr vert="horz" lIns="91440" tIns="45720" rIns="91440" bIns="45720" rtlCol="0"/>
          <a:lstStyle>
            <a:lvl1pPr algn="r">
              <a:defRPr sz="1200"/>
            </a:lvl1pPr>
          </a:lstStyle>
          <a:p>
            <a:fld id="{4FA3372C-5448-48B5-A4CD-A59D1D4CDCE1}" type="datetimeFigureOut">
              <a:rPr lang="pt-BR" smtClean="0"/>
              <a:t>08/08/2018</a:t>
            </a:fld>
            <a:endParaRPr lang="pt-BR"/>
          </a:p>
        </p:txBody>
      </p:sp>
      <p:sp>
        <p:nvSpPr>
          <p:cNvPr id="4" name="Espaço Reservado para Rodapé 3">
            <a:extLst>
              <a:ext uri="{FF2B5EF4-FFF2-40B4-BE49-F238E27FC236}">
                <a16:creationId xmlns:a16="http://schemas.microsoft.com/office/drawing/2014/main" xmlns="" id="{7E9D6E38-033E-4833-89EC-26845B8D0447}"/>
              </a:ext>
            </a:extLst>
          </p:cNvPr>
          <p:cNvSpPr>
            <a:spLocks noGrp="1"/>
          </p:cNvSpPr>
          <p:nvPr>
            <p:ph type="ftr" sz="quarter" idx="2"/>
          </p:nvPr>
        </p:nvSpPr>
        <p:spPr>
          <a:xfrm>
            <a:off x="1" y="9428403"/>
            <a:ext cx="2946189" cy="498236"/>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xmlns="" id="{F6242AE1-DFB8-4A77-B18D-76B376931AF5}"/>
              </a:ext>
            </a:extLst>
          </p:cNvPr>
          <p:cNvSpPr>
            <a:spLocks noGrp="1"/>
          </p:cNvSpPr>
          <p:nvPr>
            <p:ph type="sldNum" sz="quarter" idx="3"/>
          </p:nvPr>
        </p:nvSpPr>
        <p:spPr>
          <a:xfrm>
            <a:off x="3849899" y="9428403"/>
            <a:ext cx="2946189" cy="498236"/>
          </a:xfrm>
          <a:prstGeom prst="rect">
            <a:avLst/>
          </a:prstGeom>
        </p:spPr>
        <p:txBody>
          <a:bodyPr vert="horz" lIns="91440" tIns="45720" rIns="91440" bIns="45720" rtlCol="0" anchor="b"/>
          <a:lstStyle>
            <a:lvl1pPr algn="r">
              <a:defRPr sz="1200"/>
            </a:lvl1pPr>
          </a:lstStyle>
          <a:p>
            <a:fld id="{4A0699A3-435A-4ED4-8681-66AC91404FD0}" type="slidenum">
              <a:rPr lang="pt-BR" smtClean="0"/>
              <a:t>‹nº›</a:t>
            </a:fld>
            <a:endParaRPr lang="pt-BR"/>
          </a:p>
        </p:txBody>
      </p:sp>
    </p:spTree>
    <p:extLst>
      <p:ext uri="{BB962C8B-B14F-4D97-AF65-F5344CB8AC3E}">
        <p14:creationId xmlns:p14="http://schemas.microsoft.com/office/powerpoint/2010/main" val="3304529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1E3B36FA-D61E-48F7-9B81-4040ADF94ADB}" type="datetimeFigureOut">
              <a:rPr lang="pt-BR" smtClean="0"/>
              <a:t>08/08/2018</a:t>
            </a:fld>
            <a:endParaRPr lang="pt-BR"/>
          </a:p>
        </p:txBody>
      </p:sp>
      <p:sp>
        <p:nvSpPr>
          <p:cNvPr id="4" name="Espaço Reservado para Imagem de Slide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D91EFC65-7654-45C9-8122-04EF09E3BBDF}" type="slidenum">
              <a:rPr lang="pt-BR" smtClean="0"/>
              <a:t>‹nº›</a:t>
            </a:fld>
            <a:endParaRPr lang="pt-BR"/>
          </a:p>
        </p:txBody>
      </p:sp>
    </p:spTree>
    <p:extLst>
      <p:ext uri="{BB962C8B-B14F-4D97-AF65-F5344CB8AC3E}">
        <p14:creationId xmlns:p14="http://schemas.microsoft.com/office/powerpoint/2010/main" val="3530128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A9572C7F-3311-49B2-969A-8C2FB98FDE36}" type="datetimeFigureOut">
              <a:rPr lang="pt-BR" smtClean="0"/>
              <a:t>08/08/2018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A70AD09-8357-42E9-B548-D23F727A60D5}" type="slidenum">
              <a:rPr lang="pt-BR" smtClean="0"/>
              <a:t>‹nº›</a:t>
            </a:fld>
            <a:endParaRPr lang="pt-BR"/>
          </a:p>
        </p:txBody>
      </p:sp>
    </p:spTree>
    <p:extLst>
      <p:ext uri="{BB962C8B-B14F-4D97-AF65-F5344CB8AC3E}">
        <p14:creationId xmlns:p14="http://schemas.microsoft.com/office/powerpoint/2010/main" val="367322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9572C7F-3311-49B2-969A-8C2FB98FDE36}" type="datetimeFigureOut">
              <a:rPr lang="pt-BR" smtClean="0"/>
              <a:t>08/08/2018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A70AD09-8357-42E9-B548-D23F727A60D5}" type="slidenum">
              <a:rPr lang="pt-BR" smtClean="0"/>
              <a:t>‹nº›</a:t>
            </a:fld>
            <a:endParaRPr lang="pt-BR"/>
          </a:p>
        </p:txBody>
      </p:sp>
    </p:spTree>
    <p:extLst>
      <p:ext uri="{BB962C8B-B14F-4D97-AF65-F5344CB8AC3E}">
        <p14:creationId xmlns:p14="http://schemas.microsoft.com/office/powerpoint/2010/main" val="438530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9572C7F-3311-49B2-969A-8C2FB98FDE36}" type="datetimeFigureOut">
              <a:rPr lang="pt-BR" smtClean="0"/>
              <a:t>08/08/2018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A70AD09-8357-42E9-B548-D23F727A60D5}" type="slidenum">
              <a:rPr lang="pt-BR" smtClean="0"/>
              <a:t>‹nº›</a:t>
            </a:fld>
            <a:endParaRPr lang="pt-BR"/>
          </a:p>
        </p:txBody>
      </p:sp>
    </p:spTree>
    <p:extLst>
      <p:ext uri="{BB962C8B-B14F-4D97-AF65-F5344CB8AC3E}">
        <p14:creationId xmlns:p14="http://schemas.microsoft.com/office/powerpoint/2010/main" val="310148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9572C7F-3311-49B2-969A-8C2FB98FDE36}" type="datetimeFigureOut">
              <a:rPr lang="pt-BR" smtClean="0"/>
              <a:t>08/08/2018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A70AD09-8357-42E9-B548-D23F727A60D5}" type="slidenum">
              <a:rPr lang="pt-BR" smtClean="0"/>
              <a:t>‹nº›</a:t>
            </a:fld>
            <a:endParaRPr lang="pt-BR"/>
          </a:p>
        </p:txBody>
      </p:sp>
    </p:spTree>
    <p:extLst>
      <p:ext uri="{BB962C8B-B14F-4D97-AF65-F5344CB8AC3E}">
        <p14:creationId xmlns:p14="http://schemas.microsoft.com/office/powerpoint/2010/main" val="76164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A9572C7F-3311-49B2-969A-8C2FB98FDE36}" type="datetimeFigureOut">
              <a:rPr lang="pt-BR" smtClean="0"/>
              <a:t>08/08/2018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A70AD09-8357-42E9-B548-D23F727A60D5}" type="slidenum">
              <a:rPr lang="pt-BR" smtClean="0"/>
              <a:t>‹nº›</a:t>
            </a:fld>
            <a:endParaRPr lang="pt-BR"/>
          </a:p>
        </p:txBody>
      </p:sp>
    </p:spTree>
    <p:extLst>
      <p:ext uri="{BB962C8B-B14F-4D97-AF65-F5344CB8AC3E}">
        <p14:creationId xmlns:p14="http://schemas.microsoft.com/office/powerpoint/2010/main" val="370743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9572C7F-3311-49B2-969A-8C2FB98FDE36}" type="datetimeFigureOut">
              <a:rPr lang="pt-BR" smtClean="0"/>
              <a:t>08/08/2018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A70AD09-8357-42E9-B548-D23F727A60D5}" type="slidenum">
              <a:rPr lang="pt-BR" smtClean="0"/>
              <a:t>‹nº›</a:t>
            </a:fld>
            <a:endParaRPr lang="pt-BR"/>
          </a:p>
        </p:txBody>
      </p:sp>
    </p:spTree>
    <p:extLst>
      <p:ext uri="{BB962C8B-B14F-4D97-AF65-F5344CB8AC3E}">
        <p14:creationId xmlns:p14="http://schemas.microsoft.com/office/powerpoint/2010/main" val="55931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9572C7F-3311-49B2-969A-8C2FB98FDE36}" type="datetimeFigureOut">
              <a:rPr lang="pt-BR" smtClean="0"/>
              <a:t>08/08/2018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A70AD09-8357-42E9-B548-D23F727A60D5}" type="slidenum">
              <a:rPr lang="pt-BR" smtClean="0"/>
              <a:t>‹nº›</a:t>
            </a:fld>
            <a:endParaRPr lang="pt-BR"/>
          </a:p>
        </p:txBody>
      </p:sp>
    </p:spTree>
    <p:extLst>
      <p:ext uri="{BB962C8B-B14F-4D97-AF65-F5344CB8AC3E}">
        <p14:creationId xmlns:p14="http://schemas.microsoft.com/office/powerpoint/2010/main" val="3752764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A9572C7F-3311-49B2-969A-8C2FB98FDE36}" type="datetimeFigureOut">
              <a:rPr lang="pt-BR" smtClean="0"/>
              <a:t>08/08/2018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A70AD09-8357-42E9-B548-D23F727A60D5}" type="slidenum">
              <a:rPr lang="pt-BR" smtClean="0"/>
              <a:t>‹nº›</a:t>
            </a:fld>
            <a:endParaRPr lang="pt-BR"/>
          </a:p>
        </p:txBody>
      </p:sp>
    </p:spTree>
    <p:extLst>
      <p:ext uri="{BB962C8B-B14F-4D97-AF65-F5344CB8AC3E}">
        <p14:creationId xmlns:p14="http://schemas.microsoft.com/office/powerpoint/2010/main" val="303871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72C7F-3311-49B2-969A-8C2FB98FDE36}" type="datetimeFigureOut">
              <a:rPr lang="pt-BR" smtClean="0"/>
              <a:t>08/08/2018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A70AD09-8357-42E9-B548-D23F727A60D5}" type="slidenum">
              <a:rPr lang="pt-BR" smtClean="0"/>
              <a:t>‹nº›</a:t>
            </a:fld>
            <a:endParaRPr lang="pt-BR"/>
          </a:p>
        </p:txBody>
      </p:sp>
    </p:spTree>
    <p:extLst>
      <p:ext uri="{BB962C8B-B14F-4D97-AF65-F5344CB8AC3E}">
        <p14:creationId xmlns:p14="http://schemas.microsoft.com/office/powerpoint/2010/main" val="199565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A9572C7F-3311-49B2-969A-8C2FB98FDE36}" type="datetimeFigureOut">
              <a:rPr lang="pt-BR" smtClean="0"/>
              <a:t>08/08/2018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A70AD09-8357-42E9-B548-D23F727A60D5}" type="slidenum">
              <a:rPr lang="pt-BR" smtClean="0"/>
              <a:t>‹nº›</a:t>
            </a:fld>
            <a:endParaRPr lang="pt-BR"/>
          </a:p>
        </p:txBody>
      </p:sp>
    </p:spTree>
    <p:extLst>
      <p:ext uri="{BB962C8B-B14F-4D97-AF65-F5344CB8AC3E}">
        <p14:creationId xmlns:p14="http://schemas.microsoft.com/office/powerpoint/2010/main" val="279379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A9572C7F-3311-49B2-969A-8C2FB98FDE36}" type="datetimeFigureOut">
              <a:rPr lang="pt-BR" smtClean="0"/>
              <a:t>08/08/2018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A70AD09-8357-42E9-B548-D23F727A60D5}" type="slidenum">
              <a:rPr lang="pt-BR" smtClean="0"/>
              <a:t>‹nº›</a:t>
            </a:fld>
            <a:endParaRPr lang="pt-BR"/>
          </a:p>
        </p:txBody>
      </p:sp>
    </p:spTree>
    <p:extLst>
      <p:ext uri="{BB962C8B-B14F-4D97-AF65-F5344CB8AC3E}">
        <p14:creationId xmlns:p14="http://schemas.microsoft.com/office/powerpoint/2010/main" val="389525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72C7F-3311-49B2-969A-8C2FB98FDE36}" type="datetimeFigureOut">
              <a:rPr lang="pt-BR" smtClean="0"/>
              <a:t>08/08/2018</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0AD09-8357-42E9-B548-D23F727A60D5}" type="slidenum">
              <a:rPr lang="pt-BR" smtClean="0"/>
              <a:t>‹nº›</a:t>
            </a:fld>
            <a:endParaRPr lang="pt-BR"/>
          </a:p>
        </p:txBody>
      </p:sp>
    </p:spTree>
    <p:extLst>
      <p:ext uri="{BB962C8B-B14F-4D97-AF65-F5344CB8AC3E}">
        <p14:creationId xmlns:p14="http://schemas.microsoft.com/office/powerpoint/2010/main" val="9913290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www.fenae.org.br/portal/defenda-a-caixa/"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701878" y="1122363"/>
            <a:ext cx="10933651" cy="2387600"/>
          </a:xfrm>
        </p:spPr>
        <p:txBody>
          <a:bodyPr/>
          <a:lstStyle/>
          <a:p>
            <a:r>
              <a:rPr lang="pt-BR" b="1" dirty="0">
                <a:solidFill>
                  <a:schemeClr val="bg1"/>
                </a:solidFill>
              </a:rPr>
              <a:t>BANCOS PÚBLICOS</a:t>
            </a:r>
          </a:p>
        </p:txBody>
      </p:sp>
      <p:sp>
        <p:nvSpPr>
          <p:cNvPr id="3" name="Subtítulo 2"/>
          <p:cNvSpPr>
            <a:spLocks noGrp="1"/>
          </p:cNvSpPr>
          <p:nvPr>
            <p:ph type="subTitle" idx="1"/>
          </p:nvPr>
        </p:nvSpPr>
        <p:spPr>
          <a:xfrm>
            <a:off x="1182847" y="3509963"/>
            <a:ext cx="9826305" cy="1655762"/>
          </a:xfrm>
        </p:spPr>
        <p:txBody>
          <a:bodyPr>
            <a:normAutofit/>
          </a:bodyPr>
          <a:lstStyle/>
          <a:p>
            <a:r>
              <a:rPr lang="pt-BR" b="1" dirty="0">
                <a:solidFill>
                  <a:schemeClr val="bg1"/>
                </a:solidFill>
              </a:rPr>
              <a:t>CIDADANIA E DESENVOLVIMENTO ECONÔMICO INCLUSIVO</a:t>
            </a:r>
          </a:p>
          <a:p>
            <a:endParaRPr lang="pt-BR" b="1" dirty="0">
              <a:solidFill>
                <a:schemeClr val="bg1"/>
              </a:solidFill>
            </a:endParaRPr>
          </a:p>
          <a:p>
            <a:r>
              <a:rPr lang="pt-BR" sz="2000" dirty="0">
                <a:solidFill>
                  <a:schemeClr val="bg1"/>
                </a:solidFill>
              </a:rPr>
              <a:t>Comissão de Direitos Humanos e Legislação Participativa (CDH), 08 de agosto de 2018</a:t>
            </a:r>
          </a:p>
        </p:txBody>
      </p:sp>
    </p:spTree>
    <p:extLst>
      <p:ext uri="{BB962C8B-B14F-4D97-AF65-F5344CB8AC3E}">
        <p14:creationId xmlns:p14="http://schemas.microsoft.com/office/powerpoint/2010/main" val="3106479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10" name="Diagrama 9">
            <a:extLst>
              <a:ext uri="{FF2B5EF4-FFF2-40B4-BE49-F238E27FC236}">
                <a16:creationId xmlns:a16="http://schemas.microsoft.com/office/drawing/2014/main" xmlns="" id="{1E412AE8-970C-4D8C-A1C0-A6C759F09AEC}"/>
              </a:ext>
            </a:extLst>
          </p:cNvPr>
          <p:cNvGraphicFramePr/>
          <p:nvPr>
            <p:extLst/>
          </p:nvPr>
        </p:nvGraphicFramePr>
        <p:xfrm>
          <a:off x="346633" y="423166"/>
          <a:ext cx="11498734" cy="6042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a:extLst>
              <a:ext uri="{FF2B5EF4-FFF2-40B4-BE49-F238E27FC236}">
                <a16:creationId xmlns:a16="http://schemas.microsoft.com/office/drawing/2014/main" xmlns="" id="{059C2F4F-6901-4164-B2DD-ACDB1C8FF1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0365" y="1924493"/>
            <a:ext cx="1258955" cy="1038192"/>
          </a:xfrm>
          <a:prstGeom prst="rect">
            <a:avLst/>
          </a:prstGeom>
        </p:spPr>
      </p:pic>
      <p:sp>
        <p:nvSpPr>
          <p:cNvPr id="11" name="Título 1">
            <a:extLst>
              <a:ext uri="{FF2B5EF4-FFF2-40B4-BE49-F238E27FC236}">
                <a16:creationId xmlns:a16="http://schemas.microsoft.com/office/drawing/2014/main" xmlns="" id="{62CA74BF-4D4F-4A26-956F-198709A0300C}"/>
              </a:ext>
            </a:extLst>
          </p:cNvPr>
          <p:cNvSpPr txBox="1">
            <a:spLocks/>
          </p:cNvSpPr>
          <p:nvPr/>
        </p:nvSpPr>
        <p:spPr>
          <a:xfrm>
            <a:off x="32977" y="489426"/>
            <a:ext cx="9001966" cy="978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bg1"/>
                </a:solidFill>
              </a:rPr>
              <a:t>Programa Bolsa Família (PBF) no Maranhão</a:t>
            </a:r>
          </a:p>
        </p:txBody>
      </p:sp>
      <p:sp>
        <p:nvSpPr>
          <p:cNvPr id="12" name="Título 1">
            <a:extLst>
              <a:ext uri="{FF2B5EF4-FFF2-40B4-BE49-F238E27FC236}">
                <a16:creationId xmlns:a16="http://schemas.microsoft.com/office/drawing/2014/main" xmlns="" id="{14CA4FA1-7858-4F10-BFF5-355A4BD28C87}"/>
              </a:ext>
            </a:extLst>
          </p:cNvPr>
          <p:cNvSpPr>
            <a:spLocks noGrp="1"/>
          </p:cNvSpPr>
          <p:nvPr>
            <p:ph type="title"/>
          </p:nvPr>
        </p:nvSpPr>
        <p:spPr>
          <a:xfrm>
            <a:off x="0" y="0"/>
            <a:ext cx="11182525" cy="978852"/>
          </a:xfrm>
        </p:spPr>
        <p:txBody>
          <a:bodyPr>
            <a:normAutofit/>
          </a:bodyPr>
          <a:lstStyle/>
          <a:p>
            <a:r>
              <a:rPr lang="pt-BR" b="1" dirty="0">
                <a:solidFill>
                  <a:schemeClr val="bg1"/>
                </a:solidFill>
              </a:rPr>
              <a:t>BANCOS PÚBLICOS E TRANSFERÊNCIA DE RENDA</a:t>
            </a:r>
          </a:p>
        </p:txBody>
      </p:sp>
      <p:sp>
        <p:nvSpPr>
          <p:cNvPr id="13" name="Título 1">
            <a:extLst>
              <a:ext uri="{FF2B5EF4-FFF2-40B4-BE49-F238E27FC236}">
                <a16:creationId xmlns:a16="http://schemas.microsoft.com/office/drawing/2014/main" xmlns="" id="{55B606D2-A3E4-43A4-96B4-19802815A820}"/>
              </a:ext>
            </a:extLst>
          </p:cNvPr>
          <p:cNvSpPr txBox="1">
            <a:spLocks/>
          </p:cNvSpPr>
          <p:nvPr/>
        </p:nvSpPr>
        <p:spPr>
          <a:xfrm>
            <a:off x="1484090" y="5221358"/>
            <a:ext cx="1616919" cy="4373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chemeClr val="bg1"/>
                </a:solidFill>
              </a:rPr>
              <a:t>da população</a:t>
            </a:r>
          </a:p>
        </p:txBody>
      </p:sp>
      <p:sp>
        <p:nvSpPr>
          <p:cNvPr id="9" name="Retângulo 1">
            <a:extLst>
              <a:ext uri="{FF2B5EF4-FFF2-40B4-BE49-F238E27FC236}">
                <a16:creationId xmlns:a16="http://schemas.microsoft.com/office/drawing/2014/main" xmlns="" id="{72F6EE2B-1593-4B6E-9A4F-9B90D108D6D7}"/>
              </a:ext>
            </a:extLst>
          </p:cNvPr>
          <p:cNvSpPr>
            <a:spLocks noChangeArrowheads="1"/>
          </p:cNvSpPr>
          <p:nvPr/>
        </p:nvSpPr>
        <p:spPr bwMode="auto">
          <a:xfrm>
            <a:off x="346632" y="5817704"/>
            <a:ext cx="7458897"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altLang="pt-BR" sz="1200" b="1" dirty="0">
                <a:solidFill>
                  <a:schemeClr val="bg1"/>
                </a:solidFill>
                <a:latin typeface="Arial" charset="0"/>
              </a:rPr>
              <a:t>Fonte: MDS | Elaboração: DIEESE FENAE</a:t>
            </a:r>
          </a:p>
        </p:txBody>
      </p:sp>
      <p:sp>
        <p:nvSpPr>
          <p:cNvPr id="18" name="Título 1">
            <a:extLst>
              <a:ext uri="{FF2B5EF4-FFF2-40B4-BE49-F238E27FC236}">
                <a16:creationId xmlns:a16="http://schemas.microsoft.com/office/drawing/2014/main" xmlns="" id="{2CCAA96D-3B59-462F-984E-7E88C1840319}"/>
              </a:ext>
            </a:extLst>
          </p:cNvPr>
          <p:cNvSpPr txBox="1">
            <a:spLocks/>
          </p:cNvSpPr>
          <p:nvPr/>
        </p:nvSpPr>
        <p:spPr>
          <a:xfrm>
            <a:off x="10281642" y="1113338"/>
            <a:ext cx="1466698" cy="1174910"/>
          </a:xfrm>
          <a:prstGeom prst="rect">
            <a:avLst/>
          </a:prstGeom>
          <a:ln>
            <a:noFill/>
          </a:ln>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2800" b="1" dirty="0">
                <a:solidFill>
                  <a:schemeClr val="bg1"/>
                </a:solidFill>
              </a:rPr>
              <a:t>Cobertura de 100% dos municípios</a:t>
            </a:r>
          </a:p>
        </p:txBody>
      </p:sp>
      <p:sp>
        <p:nvSpPr>
          <p:cNvPr id="19" name="Retângulo 18">
            <a:extLst>
              <a:ext uri="{FF2B5EF4-FFF2-40B4-BE49-F238E27FC236}">
                <a16:creationId xmlns:a16="http://schemas.microsoft.com/office/drawing/2014/main" xmlns="" id="{C0D5533D-4018-4609-BF0F-D365E5C49EFD}"/>
              </a:ext>
            </a:extLst>
          </p:cNvPr>
          <p:cNvSpPr/>
          <p:nvPr/>
        </p:nvSpPr>
        <p:spPr>
          <a:xfrm>
            <a:off x="11794573" y="1166678"/>
            <a:ext cx="50794" cy="1028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0609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tângulo 1">
            <a:extLst>
              <a:ext uri="{FF2B5EF4-FFF2-40B4-BE49-F238E27FC236}">
                <a16:creationId xmlns:a16="http://schemas.microsoft.com/office/drawing/2014/main" xmlns="" id="{72F6EE2B-1593-4B6E-9A4F-9B90D108D6D7}"/>
              </a:ext>
            </a:extLst>
          </p:cNvPr>
          <p:cNvSpPr>
            <a:spLocks noChangeArrowheads="1"/>
          </p:cNvSpPr>
          <p:nvPr/>
        </p:nvSpPr>
        <p:spPr bwMode="auto">
          <a:xfrm>
            <a:off x="2095364" y="4465154"/>
            <a:ext cx="7458897"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altLang="pt-BR" sz="1200" b="1" dirty="0">
                <a:solidFill>
                  <a:schemeClr val="bg1"/>
                </a:solidFill>
                <a:latin typeface="Arial" charset="0"/>
              </a:rPr>
              <a:t>Fonte: CAIXA | Elaboração: DIEESE FENAE</a:t>
            </a:r>
          </a:p>
        </p:txBody>
      </p:sp>
      <p:sp>
        <p:nvSpPr>
          <p:cNvPr id="14" name="Título 1">
            <a:extLst>
              <a:ext uri="{FF2B5EF4-FFF2-40B4-BE49-F238E27FC236}">
                <a16:creationId xmlns:a16="http://schemas.microsoft.com/office/drawing/2014/main" xmlns="" id="{CD8B09D6-6AEC-47A3-8418-B0468CE350FF}"/>
              </a:ext>
            </a:extLst>
          </p:cNvPr>
          <p:cNvSpPr>
            <a:spLocks noGrp="1"/>
          </p:cNvSpPr>
          <p:nvPr>
            <p:ph type="title"/>
          </p:nvPr>
        </p:nvSpPr>
        <p:spPr>
          <a:xfrm>
            <a:off x="0" y="0"/>
            <a:ext cx="11182525" cy="978852"/>
          </a:xfrm>
        </p:spPr>
        <p:txBody>
          <a:bodyPr>
            <a:normAutofit/>
          </a:bodyPr>
          <a:lstStyle/>
          <a:p>
            <a:r>
              <a:rPr lang="pt-BR" b="1" dirty="0">
                <a:solidFill>
                  <a:schemeClr val="bg1"/>
                </a:solidFill>
              </a:rPr>
              <a:t>A CAIXA E AS POLÍTICAS PÚBLICAS</a:t>
            </a:r>
          </a:p>
        </p:txBody>
      </p:sp>
      <p:graphicFrame>
        <p:nvGraphicFramePr>
          <p:cNvPr id="15" name="Tabela 14">
            <a:extLst>
              <a:ext uri="{FF2B5EF4-FFF2-40B4-BE49-F238E27FC236}">
                <a16:creationId xmlns:a16="http://schemas.microsoft.com/office/drawing/2014/main" xmlns="" id="{63D25B3B-7F29-4E49-996A-B132862896B1}"/>
              </a:ext>
            </a:extLst>
          </p:cNvPr>
          <p:cNvGraphicFramePr>
            <a:graphicFrameLocks noGrp="1"/>
          </p:cNvGraphicFramePr>
          <p:nvPr>
            <p:extLst>
              <p:ext uri="{D42A27DB-BD31-4B8C-83A1-F6EECF244321}">
                <p14:modId xmlns:p14="http://schemas.microsoft.com/office/powerpoint/2010/main" val="1165949291"/>
              </p:ext>
            </p:extLst>
          </p:nvPr>
        </p:nvGraphicFramePr>
        <p:xfrm>
          <a:off x="2171564" y="1838772"/>
          <a:ext cx="7848872" cy="2375538"/>
        </p:xfrm>
        <a:graphic>
          <a:graphicData uri="http://schemas.openxmlformats.org/drawingml/2006/table">
            <a:tbl>
              <a:tblPr firstRow="1" firstCol="1" bandRow="1">
                <a:tableStyleId>{5C22544A-7EE6-4342-B048-85BDC9FD1C3A}</a:tableStyleId>
              </a:tblPr>
              <a:tblGrid>
                <a:gridCol w="3528392">
                  <a:extLst>
                    <a:ext uri="{9D8B030D-6E8A-4147-A177-3AD203B41FA5}">
                      <a16:colId xmlns:a16="http://schemas.microsoft.com/office/drawing/2014/main" xmlns="" val="20000"/>
                    </a:ext>
                  </a:extLst>
                </a:gridCol>
                <a:gridCol w="2304256">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tblGrid>
              <a:tr h="379477">
                <a:tc>
                  <a:txBody>
                    <a:bodyPr/>
                    <a:lstStyle/>
                    <a:p>
                      <a:pPr algn="ctr">
                        <a:lnSpc>
                          <a:spcPct val="115000"/>
                        </a:lnSpc>
                        <a:spcAft>
                          <a:spcPts val="0"/>
                        </a:spcAft>
                      </a:pPr>
                      <a:r>
                        <a:rPr lang="pt-B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2017</a:t>
                      </a:r>
                    </a:p>
                  </a:txBody>
                  <a:tcPr marL="68580" marR="68580" marT="0" marB="0" anchor="ctr">
                    <a:solidFill>
                      <a:schemeClr val="tx2"/>
                    </a:solidFill>
                  </a:tcPr>
                </a:tc>
                <a:tc>
                  <a:txBody>
                    <a:bodyPr/>
                    <a:lstStyle/>
                    <a:p>
                      <a:pPr algn="ctr">
                        <a:lnSpc>
                          <a:spcPct val="115000"/>
                        </a:lnSpc>
                        <a:spcAft>
                          <a:spcPts val="0"/>
                        </a:spcAft>
                      </a:pPr>
                      <a:r>
                        <a:rPr lang="pt-BR" sz="2400" dirty="0">
                          <a:effectLst/>
                          <a:latin typeface="Calibri" panose="020F0502020204030204" pitchFamily="34" charset="0"/>
                          <a:ea typeface="Calibri" panose="020F0502020204030204" pitchFamily="34" charset="0"/>
                          <a:cs typeface="Calibri" panose="020F0502020204030204" pitchFamily="34" charset="0"/>
                        </a:rPr>
                        <a:t>Nº de</a:t>
                      </a:r>
                      <a:r>
                        <a:rPr lang="pt-BR" sz="2400" baseline="0" dirty="0">
                          <a:effectLst/>
                          <a:latin typeface="Calibri" panose="020F0502020204030204" pitchFamily="34" charset="0"/>
                          <a:ea typeface="Calibri" panose="020F0502020204030204" pitchFamily="34" charset="0"/>
                          <a:cs typeface="Calibri" panose="020F0502020204030204" pitchFamily="34" charset="0"/>
                        </a:rPr>
                        <a:t> </a:t>
                      </a:r>
                      <a:r>
                        <a:rPr lang="pt-BR" sz="2400" dirty="0">
                          <a:effectLst/>
                          <a:latin typeface="Calibri" panose="020F0502020204030204" pitchFamily="34" charset="0"/>
                          <a:ea typeface="Calibri" panose="020F0502020204030204" pitchFamily="34" charset="0"/>
                          <a:cs typeface="Calibri" panose="020F0502020204030204" pitchFamily="34" charset="0"/>
                        </a:rPr>
                        <a:t>Operações</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2400" dirty="0">
                          <a:effectLst/>
                          <a:latin typeface="Calibri" panose="020F0502020204030204" pitchFamily="34" charset="0"/>
                          <a:ea typeface="Calibri" panose="020F0502020204030204" pitchFamily="34" charset="0"/>
                          <a:cs typeface="Calibri" panose="020F0502020204030204" pitchFamily="34" charset="0"/>
                        </a:rPr>
                        <a:t>R$</a:t>
                      </a:r>
                      <a:r>
                        <a:rPr lang="pt-BR" sz="2400" baseline="0" dirty="0">
                          <a:effectLst/>
                          <a:latin typeface="Calibri" panose="020F0502020204030204" pitchFamily="34" charset="0"/>
                          <a:ea typeface="Calibri" panose="020F0502020204030204" pitchFamily="34" charset="0"/>
                          <a:cs typeface="Calibri" panose="020F0502020204030204" pitchFamily="34" charset="0"/>
                        </a:rPr>
                        <a:t> Bi</a:t>
                      </a:r>
                      <a:endParaRPr lang="pt-BR"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10000"/>
                  </a:ext>
                </a:extLst>
              </a:tr>
              <a:tr h="379477">
                <a:tc>
                  <a:txBody>
                    <a:bodyPr/>
                    <a:lstStyle/>
                    <a:p>
                      <a:pPr algn="ctr">
                        <a:lnSpc>
                          <a:spcPct val="115000"/>
                        </a:lnSpc>
                        <a:spcAft>
                          <a:spcPts val="0"/>
                        </a:spcAft>
                      </a:pPr>
                      <a:r>
                        <a:rPr lang="pt-BR" sz="2400" dirty="0">
                          <a:effectLst/>
                          <a:latin typeface="Calibri" panose="020F0502020204030204" pitchFamily="34" charset="0"/>
                          <a:ea typeface="Calibri" panose="020F0502020204030204" pitchFamily="34" charset="0"/>
                          <a:cs typeface="Calibri" panose="020F0502020204030204" pitchFamily="34" charset="0"/>
                        </a:rPr>
                        <a:t>Benefícios Sociais</a:t>
                      </a:r>
                    </a:p>
                  </a:txBody>
                  <a:tcPr marL="68580" marR="68580" marT="0" marB="0" anchor="ctr"/>
                </a:tc>
                <a:tc>
                  <a:txBody>
                    <a:bodyPr/>
                    <a:lstStyle/>
                    <a:p>
                      <a:pPr algn="ctr">
                        <a:lnSpc>
                          <a:spcPct val="115000"/>
                        </a:lnSpc>
                        <a:spcAft>
                          <a:spcPts val="0"/>
                        </a:spcAft>
                      </a:pPr>
                      <a:r>
                        <a:rPr lang="pt-B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158,4 milhões</a:t>
                      </a:r>
                    </a:p>
                  </a:txBody>
                  <a:tcPr marL="68580" marR="68580" marT="0" marB="0" anchor="ctr"/>
                </a:tc>
                <a:tc>
                  <a:txBody>
                    <a:bodyPr/>
                    <a:lstStyle/>
                    <a:p>
                      <a:pPr algn="ctr">
                        <a:lnSpc>
                          <a:spcPct val="115000"/>
                        </a:lnSpc>
                        <a:spcAft>
                          <a:spcPts val="0"/>
                        </a:spcAft>
                      </a:pPr>
                      <a:r>
                        <a:rPr lang="pt-B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28,7</a:t>
                      </a:r>
                    </a:p>
                  </a:txBody>
                  <a:tcPr marL="68580" marR="68580" marT="0" marB="0" anchor="ctr"/>
                </a:tc>
                <a:extLst>
                  <a:ext uri="{0D108BD9-81ED-4DB2-BD59-A6C34878D82A}">
                    <a16:rowId xmlns:a16="http://schemas.microsoft.com/office/drawing/2014/main" xmlns="" val="10001"/>
                  </a:ext>
                </a:extLst>
              </a:tr>
              <a:tr h="379477">
                <a:tc>
                  <a:txBody>
                    <a:bodyPr/>
                    <a:lstStyle/>
                    <a:p>
                      <a:pPr algn="ctr">
                        <a:lnSpc>
                          <a:spcPct val="115000"/>
                        </a:lnSpc>
                        <a:spcAft>
                          <a:spcPts val="0"/>
                        </a:spcAft>
                      </a:pPr>
                      <a:r>
                        <a:rPr lang="pt-BR" sz="2400" dirty="0">
                          <a:effectLst/>
                          <a:latin typeface="Calibri" panose="020F0502020204030204" pitchFamily="34" charset="0"/>
                          <a:ea typeface="Calibri" panose="020F0502020204030204" pitchFamily="34" charset="0"/>
                          <a:cs typeface="Calibri" panose="020F0502020204030204" pitchFamily="34" charset="0"/>
                        </a:rPr>
                        <a:t>Direitos dos Trabalhadores</a:t>
                      </a:r>
                    </a:p>
                  </a:txBody>
                  <a:tcPr marL="68580" marR="68580" marT="0" marB="0" anchor="ctr"/>
                </a:tc>
                <a:tc>
                  <a:txBody>
                    <a:bodyPr/>
                    <a:lstStyle/>
                    <a:p>
                      <a:pPr algn="ctr">
                        <a:lnSpc>
                          <a:spcPct val="115000"/>
                        </a:lnSpc>
                        <a:spcAft>
                          <a:spcPts val="0"/>
                        </a:spcAft>
                      </a:pPr>
                      <a:r>
                        <a:rPr lang="pt-B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292,2 milhões</a:t>
                      </a:r>
                    </a:p>
                  </a:txBody>
                  <a:tcPr marL="68580" marR="68580" marT="0" marB="0" anchor="ctr"/>
                </a:tc>
                <a:tc>
                  <a:txBody>
                    <a:bodyPr/>
                    <a:lstStyle/>
                    <a:p>
                      <a:pPr algn="ctr">
                        <a:lnSpc>
                          <a:spcPct val="115000"/>
                        </a:lnSpc>
                        <a:spcAft>
                          <a:spcPts val="0"/>
                        </a:spcAft>
                      </a:pPr>
                      <a:r>
                        <a:rPr lang="pt-B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313,7</a:t>
                      </a:r>
                    </a:p>
                  </a:txBody>
                  <a:tcPr marL="68580" marR="68580" marT="0" marB="0" anchor="ctr"/>
                </a:tc>
                <a:extLst>
                  <a:ext uri="{0D108BD9-81ED-4DB2-BD59-A6C34878D82A}">
                    <a16:rowId xmlns:a16="http://schemas.microsoft.com/office/drawing/2014/main" xmlns="" val="10002"/>
                  </a:ext>
                </a:extLst>
              </a:tr>
              <a:tr h="379477">
                <a:tc>
                  <a:txBody>
                    <a:bodyPr/>
                    <a:lstStyle/>
                    <a:p>
                      <a:pPr algn="ctr">
                        <a:lnSpc>
                          <a:spcPct val="115000"/>
                        </a:lnSpc>
                        <a:spcAft>
                          <a:spcPts val="0"/>
                        </a:spcAft>
                      </a:pPr>
                      <a:r>
                        <a:rPr lang="pt-BR" sz="2400" dirty="0">
                          <a:effectLst/>
                          <a:latin typeface="Calibri" panose="020F0502020204030204" pitchFamily="34" charset="0"/>
                          <a:ea typeface="Calibri" panose="020F0502020204030204" pitchFamily="34" charset="0"/>
                          <a:cs typeface="Calibri" panose="020F0502020204030204" pitchFamily="34" charset="0"/>
                        </a:rPr>
                        <a:t>Aposentadorias e Pensões</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71,7 milhões</a:t>
                      </a:r>
                    </a:p>
                  </a:txBody>
                  <a:tcPr marL="68580" marR="68580" marT="0" marB="0" anchor="ctr"/>
                </a:tc>
                <a:tc>
                  <a:txBody>
                    <a:bodyPr/>
                    <a:lstStyle/>
                    <a:p>
                      <a:pPr algn="ctr">
                        <a:lnSpc>
                          <a:spcPct val="115000"/>
                        </a:lnSpc>
                        <a:spcAft>
                          <a:spcPts val="0"/>
                        </a:spcAft>
                      </a:pPr>
                      <a:r>
                        <a:rPr lang="pt-B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94,7</a:t>
                      </a:r>
                    </a:p>
                  </a:txBody>
                  <a:tcPr marL="68580" marR="68580" marT="0" marB="0" anchor="ctr"/>
                </a:tc>
                <a:extLst>
                  <a:ext uri="{0D108BD9-81ED-4DB2-BD59-A6C34878D82A}">
                    <a16:rowId xmlns:a16="http://schemas.microsoft.com/office/drawing/2014/main" xmlns="" val="10003"/>
                  </a:ext>
                </a:extLst>
              </a:tr>
              <a:tr h="379477">
                <a:tc>
                  <a:txBody>
                    <a:bodyPr/>
                    <a:lstStyle/>
                    <a:p>
                      <a:pPr algn="ctr">
                        <a:lnSpc>
                          <a:spcPct val="115000"/>
                        </a:lnSpc>
                        <a:spcAft>
                          <a:spcPts val="0"/>
                        </a:spcAft>
                      </a:pPr>
                      <a:r>
                        <a:rPr lang="pt-BR" sz="2400" dirty="0">
                          <a:effectLst/>
                          <a:latin typeface="Calibri" panose="020F0502020204030204" pitchFamily="34" charset="0"/>
                          <a:ea typeface="Calibri" panose="020F0502020204030204" pitchFamily="34" charset="0"/>
                          <a:cs typeface="Calibri" panose="020F0502020204030204" pitchFamily="34" charset="0"/>
                        </a:rPr>
                        <a:t>Minha Casa Minha Vida</a:t>
                      </a:r>
                    </a:p>
                  </a:txBody>
                  <a:tcPr marL="68580" marR="68580" marT="0" marB="0" anchor="ctr"/>
                </a:tc>
                <a:tc>
                  <a:txBody>
                    <a:bodyPr/>
                    <a:lstStyle/>
                    <a:p>
                      <a:pPr algn="ctr">
                        <a:lnSpc>
                          <a:spcPct val="115000"/>
                        </a:lnSpc>
                        <a:spcAft>
                          <a:spcPts val="0"/>
                        </a:spcAft>
                      </a:pPr>
                      <a:r>
                        <a:rPr lang="pt-BR"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483 mil</a:t>
                      </a:r>
                      <a:endParaRPr lang="pt-B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pt-B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57,8</a:t>
                      </a:r>
                    </a:p>
                  </a:txBody>
                  <a:tcPr marL="68580" marR="68580" marT="0" marB="0" anchor="ctr"/>
                </a:tc>
                <a:extLst>
                  <a:ext uri="{0D108BD9-81ED-4DB2-BD59-A6C34878D82A}">
                    <a16:rowId xmlns:a16="http://schemas.microsoft.com/office/drawing/2014/main" xmlns="" val="10004"/>
                  </a:ext>
                </a:extLst>
              </a:tr>
              <a:tr h="379477">
                <a:tc>
                  <a:txBody>
                    <a:bodyPr/>
                    <a:lstStyle/>
                    <a:p>
                      <a:pPr algn="ctr">
                        <a:lnSpc>
                          <a:spcPct val="115000"/>
                        </a:lnSpc>
                        <a:spcAft>
                          <a:spcPts val="0"/>
                        </a:spcAft>
                      </a:pPr>
                      <a:r>
                        <a:rPr lang="pt-BR" sz="2400" dirty="0">
                          <a:effectLst/>
                          <a:latin typeface="Calibri" panose="020F0502020204030204" pitchFamily="34" charset="0"/>
                          <a:ea typeface="Calibri" panose="020F0502020204030204" pitchFamily="34" charset="0"/>
                          <a:cs typeface="Calibri" panose="020F0502020204030204" pitchFamily="34" charset="0"/>
                        </a:rPr>
                        <a:t>FGTS</a:t>
                      </a:r>
                    </a:p>
                  </a:txBody>
                  <a:tcPr marL="68580" marR="68580" marT="0" marB="0" anchor="ctr"/>
                </a:tc>
                <a:tc>
                  <a:txBody>
                    <a:bodyPr/>
                    <a:lstStyle/>
                    <a:p>
                      <a:pPr algn="ctr">
                        <a:lnSpc>
                          <a:spcPct val="115000"/>
                        </a:lnSpc>
                        <a:spcAft>
                          <a:spcPts val="0"/>
                        </a:spcAft>
                      </a:pPr>
                      <a:r>
                        <a:rPr lang="pt-B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nchor="ctr"/>
                </a:tc>
                <a:tc>
                  <a:txBody>
                    <a:bodyPr/>
                    <a:lstStyle/>
                    <a:p>
                      <a:pPr algn="ctr">
                        <a:lnSpc>
                          <a:spcPct val="115000"/>
                        </a:lnSpc>
                        <a:spcAft>
                          <a:spcPts val="0"/>
                        </a:spcAft>
                      </a:pPr>
                      <a:r>
                        <a:rPr lang="pt-B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166,9</a:t>
                      </a:r>
                    </a:p>
                  </a:txBody>
                  <a:tcPr marL="68580" marR="6858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08058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xmlns="" id="{0748939A-C498-4CF5-AF41-A8A7DAA1A950}"/>
              </a:ext>
            </a:extLst>
          </p:cNvPr>
          <p:cNvSpPr>
            <a:spLocks noGrp="1"/>
          </p:cNvSpPr>
          <p:nvPr>
            <p:ph type="title"/>
          </p:nvPr>
        </p:nvSpPr>
        <p:spPr>
          <a:xfrm>
            <a:off x="0" y="0"/>
            <a:ext cx="11182525" cy="978852"/>
          </a:xfrm>
        </p:spPr>
        <p:txBody>
          <a:bodyPr>
            <a:normAutofit/>
          </a:bodyPr>
          <a:lstStyle/>
          <a:p>
            <a:r>
              <a:rPr lang="pt-BR" b="1" dirty="0">
                <a:solidFill>
                  <a:schemeClr val="bg1"/>
                </a:solidFill>
              </a:rPr>
              <a:t>LOTERIAS CAIXA</a:t>
            </a:r>
          </a:p>
        </p:txBody>
      </p:sp>
      <p:sp>
        <p:nvSpPr>
          <p:cNvPr id="9" name="Título 1">
            <a:extLst>
              <a:ext uri="{FF2B5EF4-FFF2-40B4-BE49-F238E27FC236}">
                <a16:creationId xmlns:a16="http://schemas.microsoft.com/office/drawing/2014/main" xmlns="" id="{AD4A0551-9398-4B16-8718-77D525A121C5}"/>
              </a:ext>
            </a:extLst>
          </p:cNvPr>
          <p:cNvSpPr txBox="1">
            <a:spLocks/>
          </p:cNvSpPr>
          <p:nvPr/>
        </p:nvSpPr>
        <p:spPr>
          <a:xfrm>
            <a:off x="32977" y="1925792"/>
            <a:ext cx="5751985" cy="128413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2800" b="1" dirty="0">
                <a:solidFill>
                  <a:schemeClr val="bg1"/>
                </a:solidFill>
              </a:rPr>
              <a:t> R$ 13,9 bilhões de arrecadação</a:t>
            </a:r>
            <a:endParaRPr lang="pt-BR" sz="2200" b="1" dirty="0">
              <a:solidFill>
                <a:schemeClr val="bg1"/>
              </a:solidFill>
            </a:endParaRPr>
          </a:p>
        </p:txBody>
      </p:sp>
      <p:sp>
        <p:nvSpPr>
          <p:cNvPr id="10" name="Retângulo 9">
            <a:extLst>
              <a:ext uri="{FF2B5EF4-FFF2-40B4-BE49-F238E27FC236}">
                <a16:creationId xmlns:a16="http://schemas.microsoft.com/office/drawing/2014/main" xmlns="" id="{54CC2FFC-C56D-4AB1-BDA6-C618CD3A06A3}"/>
              </a:ext>
            </a:extLst>
          </p:cNvPr>
          <p:cNvSpPr/>
          <p:nvPr/>
        </p:nvSpPr>
        <p:spPr>
          <a:xfrm>
            <a:off x="5777343" y="1915847"/>
            <a:ext cx="45719" cy="1341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xmlns="" id="{83CEC74B-2E60-4447-A4D1-236AAD5847BF}"/>
              </a:ext>
            </a:extLst>
          </p:cNvPr>
          <p:cNvSpPr txBox="1">
            <a:spLocks/>
          </p:cNvSpPr>
          <p:nvPr/>
        </p:nvSpPr>
        <p:spPr>
          <a:xfrm>
            <a:off x="32977" y="489426"/>
            <a:ext cx="9177698" cy="978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bg1"/>
                </a:solidFill>
              </a:rPr>
              <a:t>DEZ/17</a:t>
            </a:r>
          </a:p>
        </p:txBody>
      </p:sp>
      <p:sp>
        <p:nvSpPr>
          <p:cNvPr id="8" name="Título 1">
            <a:extLst>
              <a:ext uri="{FF2B5EF4-FFF2-40B4-BE49-F238E27FC236}">
                <a16:creationId xmlns:a16="http://schemas.microsoft.com/office/drawing/2014/main" xmlns="" id="{62BE37E2-22DD-4917-A116-6DF2C4F3CA66}"/>
              </a:ext>
            </a:extLst>
          </p:cNvPr>
          <p:cNvSpPr txBox="1">
            <a:spLocks/>
          </p:cNvSpPr>
          <p:nvPr/>
        </p:nvSpPr>
        <p:spPr>
          <a:xfrm>
            <a:off x="1028700" y="3582983"/>
            <a:ext cx="4765787" cy="128413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2800" b="1" dirty="0">
                <a:solidFill>
                  <a:schemeClr val="bg1"/>
                </a:solidFill>
              </a:rPr>
              <a:t>Dos quais 37% ou R$ 5,2 bilhões destinados à repasses sociais</a:t>
            </a:r>
            <a:endParaRPr lang="pt-BR" sz="2200" b="1" dirty="0">
              <a:solidFill>
                <a:schemeClr val="bg1"/>
              </a:solidFill>
            </a:endParaRPr>
          </a:p>
        </p:txBody>
      </p:sp>
      <p:sp>
        <p:nvSpPr>
          <p:cNvPr id="11" name="Retângulo 10">
            <a:extLst>
              <a:ext uri="{FF2B5EF4-FFF2-40B4-BE49-F238E27FC236}">
                <a16:creationId xmlns:a16="http://schemas.microsoft.com/office/drawing/2014/main" xmlns="" id="{B681EEFA-C65E-4470-9F5B-ED833E0A5BE9}"/>
              </a:ext>
            </a:extLst>
          </p:cNvPr>
          <p:cNvSpPr/>
          <p:nvPr/>
        </p:nvSpPr>
        <p:spPr>
          <a:xfrm>
            <a:off x="5777343" y="3725438"/>
            <a:ext cx="45719" cy="967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ítulo 1">
            <a:extLst>
              <a:ext uri="{FF2B5EF4-FFF2-40B4-BE49-F238E27FC236}">
                <a16:creationId xmlns:a16="http://schemas.microsoft.com/office/drawing/2014/main" xmlns="" id="{44F9A8C6-3906-4B9B-A2FA-BA5901C4EA81}"/>
              </a:ext>
            </a:extLst>
          </p:cNvPr>
          <p:cNvSpPr txBox="1">
            <a:spLocks/>
          </p:cNvSpPr>
          <p:nvPr/>
        </p:nvSpPr>
        <p:spPr>
          <a:xfrm>
            <a:off x="5926456" y="2739663"/>
            <a:ext cx="5396080" cy="128413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2800" b="1" dirty="0">
                <a:solidFill>
                  <a:schemeClr val="bg1"/>
                </a:solidFill>
              </a:rPr>
              <a:t> Nas áreas  de  seguridade  social,  esporte,  cultura,  segurança  pública,  educação  e  saúde</a:t>
            </a:r>
            <a:endParaRPr lang="pt-BR" sz="2200" b="1" dirty="0">
              <a:solidFill>
                <a:schemeClr val="bg1"/>
              </a:solidFill>
            </a:endParaRPr>
          </a:p>
        </p:txBody>
      </p:sp>
      <p:sp>
        <p:nvSpPr>
          <p:cNvPr id="13" name="Retângulo 12">
            <a:extLst>
              <a:ext uri="{FF2B5EF4-FFF2-40B4-BE49-F238E27FC236}">
                <a16:creationId xmlns:a16="http://schemas.microsoft.com/office/drawing/2014/main" xmlns="" id="{DAF641D2-1343-428A-810A-4196D9F650C0}"/>
              </a:ext>
            </a:extLst>
          </p:cNvPr>
          <p:cNvSpPr/>
          <p:nvPr/>
        </p:nvSpPr>
        <p:spPr>
          <a:xfrm>
            <a:off x="11322536" y="2749804"/>
            <a:ext cx="45719" cy="122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
            <a:extLst>
              <a:ext uri="{FF2B5EF4-FFF2-40B4-BE49-F238E27FC236}">
                <a16:creationId xmlns:a16="http://schemas.microsoft.com/office/drawing/2014/main" xmlns="" id="{35A378FB-CDBC-4D77-A4DB-C9062CAE7A75}"/>
              </a:ext>
            </a:extLst>
          </p:cNvPr>
          <p:cNvSpPr>
            <a:spLocks noChangeArrowheads="1"/>
          </p:cNvSpPr>
          <p:nvPr/>
        </p:nvSpPr>
        <p:spPr bwMode="auto">
          <a:xfrm>
            <a:off x="32977" y="5731753"/>
            <a:ext cx="4211233" cy="2616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altLang="pt-BR" sz="1100" b="1" dirty="0">
                <a:solidFill>
                  <a:schemeClr val="bg1"/>
                </a:solidFill>
                <a:latin typeface="Arial" charset="0"/>
              </a:rPr>
              <a:t>Fonte: Caixa | Elaboração: DIEESE FENAE</a:t>
            </a:r>
          </a:p>
        </p:txBody>
      </p:sp>
    </p:spTree>
    <p:extLst>
      <p:ext uri="{BB962C8B-B14F-4D97-AF65-F5344CB8AC3E}">
        <p14:creationId xmlns:p14="http://schemas.microsoft.com/office/powerpoint/2010/main" val="3381397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814512" y="2027135"/>
            <a:ext cx="8562975" cy="1401865"/>
          </a:xfrm>
        </p:spPr>
        <p:txBody>
          <a:bodyPr>
            <a:normAutofit/>
          </a:bodyPr>
          <a:lstStyle/>
          <a:p>
            <a:pPr algn="ctr"/>
            <a:r>
              <a:rPr lang="pt-BR" b="1" dirty="0">
                <a:solidFill>
                  <a:schemeClr val="bg1"/>
                </a:solidFill>
              </a:rPr>
              <a:t>FENAE NA LUTA POR UMA CAIXA POR TODOS</a:t>
            </a:r>
          </a:p>
        </p:txBody>
      </p:sp>
    </p:spTree>
    <p:extLst>
      <p:ext uri="{BB962C8B-B14F-4D97-AF65-F5344CB8AC3E}">
        <p14:creationId xmlns:p14="http://schemas.microsoft.com/office/powerpoint/2010/main" val="2858277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75501" y="80360"/>
            <a:ext cx="10515600" cy="978852"/>
          </a:xfrm>
        </p:spPr>
        <p:txBody>
          <a:bodyPr>
            <a:normAutofit/>
          </a:bodyPr>
          <a:lstStyle/>
          <a:p>
            <a:r>
              <a:rPr lang="pt-BR" b="1" dirty="0">
                <a:solidFill>
                  <a:schemeClr val="bg1"/>
                </a:solidFill>
              </a:rPr>
              <a:t>A FENAE NA LUTA</a:t>
            </a:r>
          </a:p>
        </p:txBody>
      </p:sp>
      <p:pic>
        <p:nvPicPr>
          <p:cNvPr id="12" name="Imagem 11">
            <a:extLst>
              <a:ext uri="{FF2B5EF4-FFF2-40B4-BE49-F238E27FC236}">
                <a16:creationId xmlns:a16="http://schemas.microsoft.com/office/drawing/2014/main" xmlns="" id="{79907E44-C266-468C-B467-A866C1523D73}"/>
              </a:ext>
            </a:extLst>
          </p:cNvPr>
          <p:cNvPicPr>
            <a:picLocks noChangeAspect="1"/>
          </p:cNvPicPr>
          <p:nvPr/>
        </p:nvPicPr>
        <p:blipFill>
          <a:blip r:embed="rId3"/>
          <a:stretch>
            <a:fillRect/>
          </a:stretch>
        </p:blipFill>
        <p:spPr>
          <a:xfrm>
            <a:off x="7974426" y="1419642"/>
            <a:ext cx="3437210" cy="2406920"/>
          </a:xfrm>
          <a:prstGeom prst="rect">
            <a:avLst/>
          </a:prstGeom>
        </p:spPr>
      </p:pic>
      <p:pic>
        <p:nvPicPr>
          <p:cNvPr id="13" name="Imagem 12">
            <a:extLst>
              <a:ext uri="{FF2B5EF4-FFF2-40B4-BE49-F238E27FC236}">
                <a16:creationId xmlns:a16="http://schemas.microsoft.com/office/drawing/2014/main" xmlns="" id="{EDCEAEB5-9D2E-4B8E-B123-00747CB0A7EC}"/>
              </a:ext>
            </a:extLst>
          </p:cNvPr>
          <p:cNvPicPr>
            <a:picLocks noChangeAspect="1"/>
          </p:cNvPicPr>
          <p:nvPr/>
        </p:nvPicPr>
        <p:blipFill>
          <a:blip r:embed="rId4"/>
          <a:stretch>
            <a:fillRect/>
          </a:stretch>
        </p:blipFill>
        <p:spPr>
          <a:xfrm>
            <a:off x="4656541" y="2894316"/>
            <a:ext cx="2736304" cy="2736304"/>
          </a:xfrm>
          <a:prstGeom prst="rect">
            <a:avLst/>
          </a:prstGeom>
        </p:spPr>
      </p:pic>
      <p:pic>
        <p:nvPicPr>
          <p:cNvPr id="14" name="Picture 2" descr="https://fbcdn-sphotos-h-a.akamaihd.net/hphotos-ak-xfp1/v/t1.0-9/11025135_10203946195635511_2228118837272006657_n.jpg?oh=fe58e313e853308a87bce9196a7506e7&amp;oe=558BCA5E&amp;__gda__=1434223163_105633114e6f1fbffce220cf42b3c3ad">
            <a:extLst>
              <a:ext uri="{FF2B5EF4-FFF2-40B4-BE49-F238E27FC236}">
                <a16:creationId xmlns:a16="http://schemas.microsoft.com/office/drawing/2014/main" xmlns="" id="{9057DFC2-41A8-4B0A-8C56-31CCF16089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917" y="1892754"/>
            <a:ext cx="3316981" cy="246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28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92"/>
            <a:ext cx="12192000" cy="6858000"/>
          </a:xfrm>
          <a:prstGeom prst="rect">
            <a:avLst/>
          </a:prstGeom>
        </p:spPr>
      </p:pic>
      <p:pic>
        <p:nvPicPr>
          <p:cNvPr id="6" name="Imagem 5">
            <a:extLst>
              <a:ext uri="{FF2B5EF4-FFF2-40B4-BE49-F238E27FC236}">
                <a16:creationId xmlns:a16="http://schemas.microsoft.com/office/drawing/2014/main" xmlns="" id="{E5FA06D8-A4D2-4A46-A687-16F97528B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254" y="1946246"/>
            <a:ext cx="6595666" cy="2506352"/>
          </a:xfrm>
          <a:prstGeom prst="rect">
            <a:avLst/>
          </a:prstGeom>
        </p:spPr>
      </p:pic>
      <p:pic>
        <p:nvPicPr>
          <p:cNvPr id="7" name="Imagem 6">
            <a:extLst>
              <a:ext uri="{FF2B5EF4-FFF2-40B4-BE49-F238E27FC236}">
                <a16:creationId xmlns:a16="http://schemas.microsoft.com/office/drawing/2014/main" xmlns="" id="{C870BABB-B618-419A-8050-F8A2095741B3}"/>
              </a:ext>
            </a:extLst>
          </p:cNvPr>
          <p:cNvPicPr>
            <a:picLocks noChangeAspect="1"/>
          </p:cNvPicPr>
          <p:nvPr/>
        </p:nvPicPr>
        <p:blipFill>
          <a:blip r:embed="rId4"/>
          <a:stretch>
            <a:fillRect/>
          </a:stretch>
        </p:blipFill>
        <p:spPr>
          <a:xfrm>
            <a:off x="7982132" y="1149292"/>
            <a:ext cx="3396270" cy="4100260"/>
          </a:xfrm>
          <a:prstGeom prst="rect">
            <a:avLst/>
          </a:prstGeom>
        </p:spPr>
      </p:pic>
      <p:sp>
        <p:nvSpPr>
          <p:cNvPr id="8" name="Retângulo 7">
            <a:extLst>
              <a:ext uri="{FF2B5EF4-FFF2-40B4-BE49-F238E27FC236}">
                <a16:creationId xmlns:a16="http://schemas.microsoft.com/office/drawing/2014/main" xmlns="" id="{3750DDD0-8CBB-4329-82EE-2787A312F397}"/>
              </a:ext>
            </a:extLst>
          </p:cNvPr>
          <p:cNvSpPr/>
          <p:nvPr/>
        </p:nvSpPr>
        <p:spPr>
          <a:xfrm>
            <a:off x="1029238" y="4607120"/>
            <a:ext cx="4979697" cy="369332"/>
          </a:xfrm>
          <a:prstGeom prst="rect">
            <a:avLst/>
          </a:prstGeom>
          <a:solidFill>
            <a:schemeClr val="bg1"/>
          </a:solidFill>
        </p:spPr>
        <p:txBody>
          <a:bodyPr wrap="none">
            <a:spAutoFit/>
          </a:bodyPr>
          <a:lstStyle/>
          <a:p>
            <a:r>
              <a:rPr lang="pt-BR" b="1" dirty="0">
                <a:solidFill>
                  <a:schemeClr val="bg1"/>
                </a:solidFill>
                <a:hlinkClick r:id="rId5"/>
              </a:rPr>
              <a:t>http://www.fenae.org.br/portal/defenda-a-caixa/</a:t>
            </a:r>
            <a:endParaRPr lang="pt-BR" b="1" dirty="0">
              <a:solidFill>
                <a:schemeClr val="bg1"/>
              </a:solidFill>
            </a:endParaRPr>
          </a:p>
        </p:txBody>
      </p:sp>
    </p:spTree>
    <p:extLst>
      <p:ext uri="{BB962C8B-B14F-4D97-AF65-F5344CB8AC3E}">
        <p14:creationId xmlns:p14="http://schemas.microsoft.com/office/powerpoint/2010/main" val="167545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p:cNvSpPr>
            <a:spLocks noGrp="1"/>
          </p:cNvSpPr>
          <p:nvPr>
            <p:ph idx="1"/>
          </p:nvPr>
        </p:nvSpPr>
        <p:spPr>
          <a:xfrm>
            <a:off x="838200" y="106563"/>
            <a:ext cx="10515600" cy="5583839"/>
          </a:xfrm>
        </p:spPr>
        <p:txBody>
          <a:bodyPr>
            <a:normAutofit/>
          </a:bodyPr>
          <a:lstStyle/>
          <a:p>
            <a:pPr marL="0" indent="0" algn="ctr">
              <a:buNone/>
            </a:pPr>
            <a:endParaRPr lang="pt-BR" sz="2600" dirty="0">
              <a:solidFill>
                <a:schemeClr val="bg1"/>
              </a:solidFill>
            </a:endParaRPr>
          </a:p>
          <a:p>
            <a:pPr marL="0" indent="0" algn="ctr">
              <a:buNone/>
            </a:pPr>
            <a:r>
              <a:rPr lang="pt-BR" sz="2600" b="1" dirty="0">
                <a:solidFill>
                  <a:schemeClr val="bg1"/>
                </a:solidFill>
              </a:rPr>
              <a:t>JAIR PEDRO FERREIRA</a:t>
            </a:r>
          </a:p>
          <a:p>
            <a:pPr marL="0" indent="0" algn="ctr">
              <a:buNone/>
            </a:pPr>
            <a:r>
              <a:rPr lang="pt-BR" sz="2600" b="1" dirty="0">
                <a:solidFill>
                  <a:schemeClr val="bg1"/>
                </a:solidFill>
              </a:rPr>
              <a:t>Presidente da FENAE</a:t>
            </a:r>
          </a:p>
          <a:p>
            <a:pPr marL="0" indent="0" algn="ctr">
              <a:buNone/>
            </a:pPr>
            <a:endParaRPr lang="pt-BR" sz="2600" dirty="0">
              <a:solidFill>
                <a:schemeClr val="bg1"/>
              </a:solidFill>
            </a:endParaRPr>
          </a:p>
          <a:p>
            <a:pPr marL="0" indent="0" algn="ctr">
              <a:buNone/>
            </a:pPr>
            <a:r>
              <a:rPr lang="pt-BR" sz="2000" dirty="0">
                <a:solidFill>
                  <a:schemeClr val="bg1"/>
                </a:solidFill>
              </a:rPr>
              <a:t>www.fenae.org.br</a:t>
            </a:r>
          </a:p>
          <a:p>
            <a:pPr marL="0" indent="0" algn="ctr">
              <a:buNone/>
            </a:pPr>
            <a:r>
              <a:rPr lang="pt-BR" sz="2000" dirty="0">
                <a:solidFill>
                  <a:schemeClr val="bg1"/>
                </a:solidFill>
              </a:rPr>
              <a:t>(61) 3323-7516</a:t>
            </a:r>
          </a:p>
          <a:p>
            <a:pPr marL="0" indent="0" algn="ctr">
              <a:buNone/>
            </a:pPr>
            <a:endParaRPr lang="pt-BR" sz="2000" dirty="0">
              <a:solidFill>
                <a:schemeClr val="bg1"/>
              </a:solidFill>
            </a:endParaRPr>
          </a:p>
          <a:p>
            <a:pPr marL="0" indent="0" algn="ctr">
              <a:buNone/>
            </a:pPr>
            <a:r>
              <a:rPr lang="pt-BR" sz="2000" dirty="0">
                <a:solidFill>
                  <a:schemeClr val="bg1"/>
                </a:solidFill>
              </a:rPr>
              <a:t>Facebook: </a:t>
            </a:r>
            <a:r>
              <a:rPr lang="pt-BR" sz="2000" dirty="0" err="1">
                <a:solidFill>
                  <a:schemeClr val="bg1"/>
                </a:solidFill>
              </a:rPr>
              <a:t>FenaeFederacao</a:t>
            </a:r>
            <a:endParaRPr lang="pt-BR" sz="2000" dirty="0">
              <a:solidFill>
                <a:schemeClr val="bg1"/>
              </a:solidFill>
            </a:endParaRPr>
          </a:p>
          <a:p>
            <a:pPr marL="0" indent="0" algn="ctr">
              <a:buNone/>
            </a:pPr>
            <a:r>
              <a:rPr lang="pt-BR" sz="2000" dirty="0">
                <a:solidFill>
                  <a:schemeClr val="bg1"/>
                </a:solidFill>
              </a:rPr>
              <a:t>Instagram: @</a:t>
            </a:r>
            <a:r>
              <a:rPr lang="pt-BR" sz="2000" dirty="0" err="1">
                <a:solidFill>
                  <a:schemeClr val="bg1"/>
                </a:solidFill>
              </a:rPr>
              <a:t>fenaefederacao</a:t>
            </a:r>
            <a:endParaRPr lang="pt-BR" sz="2000" dirty="0">
              <a:solidFill>
                <a:schemeClr val="bg1"/>
              </a:solidFill>
            </a:endParaRPr>
          </a:p>
          <a:p>
            <a:pPr marL="0" indent="0" algn="ctr">
              <a:buNone/>
            </a:pPr>
            <a:r>
              <a:rPr lang="pt-BR" sz="2000" dirty="0" err="1">
                <a:solidFill>
                  <a:schemeClr val="bg1"/>
                </a:solidFill>
              </a:rPr>
              <a:t>Twitter</a:t>
            </a:r>
            <a:r>
              <a:rPr lang="pt-BR" sz="2000" dirty="0">
                <a:solidFill>
                  <a:schemeClr val="bg1"/>
                </a:solidFill>
              </a:rPr>
              <a:t>: @</a:t>
            </a:r>
            <a:r>
              <a:rPr lang="pt-BR" sz="2000" dirty="0" err="1">
                <a:solidFill>
                  <a:schemeClr val="bg1"/>
                </a:solidFill>
              </a:rPr>
              <a:t>sigafenae</a:t>
            </a:r>
            <a:endParaRPr lang="pt-BR" sz="2000" dirty="0">
              <a:solidFill>
                <a:schemeClr val="bg1"/>
              </a:solidFill>
            </a:endParaRPr>
          </a:p>
          <a:p>
            <a:pPr marL="0" indent="0" algn="ctr">
              <a:buNone/>
            </a:pPr>
            <a:r>
              <a:rPr lang="pt-BR" sz="2000" dirty="0" err="1">
                <a:solidFill>
                  <a:schemeClr val="bg1"/>
                </a:solidFill>
              </a:rPr>
              <a:t>You</a:t>
            </a:r>
            <a:r>
              <a:rPr lang="pt-BR" sz="2000" dirty="0">
                <a:solidFill>
                  <a:schemeClr val="bg1"/>
                </a:solidFill>
              </a:rPr>
              <a:t> Tube: </a:t>
            </a:r>
            <a:r>
              <a:rPr lang="pt-BR" sz="2000" dirty="0" err="1">
                <a:solidFill>
                  <a:schemeClr val="bg1"/>
                </a:solidFill>
              </a:rPr>
              <a:t>FenaeFederacao</a:t>
            </a:r>
            <a:endParaRPr lang="pt-BR" sz="2000" dirty="0">
              <a:solidFill>
                <a:schemeClr val="bg1"/>
              </a:solidFill>
            </a:endParaRPr>
          </a:p>
          <a:p>
            <a:pPr marL="0" indent="0" algn="ctr">
              <a:buNone/>
            </a:pPr>
            <a:endParaRPr lang="pt-BR" sz="2600" dirty="0">
              <a:solidFill>
                <a:schemeClr val="bg1"/>
              </a:solidFill>
            </a:endParaRPr>
          </a:p>
          <a:p>
            <a:pPr marL="0" indent="0" algn="ctr">
              <a:buNone/>
            </a:pPr>
            <a:endParaRPr lang="pt-BR" sz="2600" dirty="0">
              <a:solidFill>
                <a:schemeClr val="bg1"/>
              </a:solidFill>
            </a:endParaRPr>
          </a:p>
          <a:p>
            <a:pPr algn="ctr"/>
            <a:endParaRPr lang="pt-BR" sz="2600" dirty="0">
              <a:solidFill>
                <a:schemeClr val="bg1"/>
              </a:solidFill>
            </a:endParaRPr>
          </a:p>
        </p:txBody>
      </p:sp>
    </p:spTree>
    <p:extLst>
      <p:ext uri="{BB962C8B-B14F-4D97-AF65-F5344CB8AC3E}">
        <p14:creationId xmlns:p14="http://schemas.microsoft.com/office/powerpoint/2010/main" val="180381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xmlns="" id="{0748939A-C498-4CF5-AF41-A8A7DAA1A950}"/>
              </a:ext>
            </a:extLst>
          </p:cNvPr>
          <p:cNvSpPr>
            <a:spLocks noGrp="1"/>
          </p:cNvSpPr>
          <p:nvPr>
            <p:ph type="title"/>
          </p:nvPr>
        </p:nvSpPr>
        <p:spPr>
          <a:xfrm>
            <a:off x="0" y="0"/>
            <a:ext cx="11182525" cy="978852"/>
          </a:xfrm>
        </p:spPr>
        <p:txBody>
          <a:bodyPr>
            <a:normAutofit/>
          </a:bodyPr>
          <a:lstStyle/>
          <a:p>
            <a:r>
              <a:rPr lang="pt-BR" b="1" dirty="0">
                <a:solidFill>
                  <a:schemeClr val="bg1"/>
                </a:solidFill>
              </a:rPr>
              <a:t>BANCOS PÚBLICOS E DESENVOLVIMENTO</a:t>
            </a:r>
          </a:p>
        </p:txBody>
      </p:sp>
      <p:sp>
        <p:nvSpPr>
          <p:cNvPr id="9" name="Título 1">
            <a:extLst>
              <a:ext uri="{FF2B5EF4-FFF2-40B4-BE49-F238E27FC236}">
                <a16:creationId xmlns:a16="http://schemas.microsoft.com/office/drawing/2014/main" xmlns="" id="{AD4A0551-9398-4B16-8718-77D525A121C5}"/>
              </a:ext>
            </a:extLst>
          </p:cNvPr>
          <p:cNvSpPr txBox="1">
            <a:spLocks/>
          </p:cNvSpPr>
          <p:nvPr/>
        </p:nvSpPr>
        <p:spPr>
          <a:xfrm>
            <a:off x="1196862" y="1620991"/>
            <a:ext cx="9798276" cy="3141507"/>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2800" b="1" dirty="0">
                <a:solidFill>
                  <a:schemeClr val="bg1"/>
                </a:solidFill>
              </a:rPr>
              <a:t>“Exceto quando são expressamente criadas instituições financeiras ‘desenvolvimentistas’ sob controle do setor público, dificilmente um país pode resolver os problemas de transferência espacial ou intersetorial de recursos, para regiões ou setores mais atrasados (ou para novos setores), através do desenvolvimento espontâneo de seus intermediários financeiros” </a:t>
            </a:r>
          </a:p>
          <a:p>
            <a:pPr algn="r"/>
            <a:endParaRPr lang="pt-BR" sz="2800" b="1" dirty="0">
              <a:solidFill>
                <a:schemeClr val="bg1"/>
              </a:solidFill>
            </a:endParaRPr>
          </a:p>
          <a:p>
            <a:pPr algn="r"/>
            <a:r>
              <a:rPr lang="pt-BR" sz="2200" b="1" dirty="0">
                <a:solidFill>
                  <a:schemeClr val="bg1"/>
                </a:solidFill>
              </a:rPr>
              <a:t>(CEPAL – Comissão Econômica para América Latina e o Caribe da ONU)</a:t>
            </a:r>
          </a:p>
        </p:txBody>
      </p:sp>
      <p:sp>
        <p:nvSpPr>
          <p:cNvPr id="10" name="Retângulo 9">
            <a:extLst>
              <a:ext uri="{FF2B5EF4-FFF2-40B4-BE49-F238E27FC236}">
                <a16:creationId xmlns:a16="http://schemas.microsoft.com/office/drawing/2014/main" xmlns="" id="{54CC2FFC-C56D-4AB1-BDA6-C618CD3A06A3}"/>
              </a:ext>
            </a:extLst>
          </p:cNvPr>
          <p:cNvSpPr/>
          <p:nvPr/>
        </p:nvSpPr>
        <p:spPr>
          <a:xfrm flipH="1">
            <a:off x="11136805" y="1496746"/>
            <a:ext cx="45719" cy="3380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3204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xmlns="" id="{0748939A-C498-4CF5-AF41-A8A7DAA1A950}"/>
              </a:ext>
            </a:extLst>
          </p:cNvPr>
          <p:cNvSpPr>
            <a:spLocks noGrp="1"/>
          </p:cNvSpPr>
          <p:nvPr>
            <p:ph type="title"/>
          </p:nvPr>
        </p:nvSpPr>
        <p:spPr>
          <a:xfrm>
            <a:off x="0" y="0"/>
            <a:ext cx="11182525" cy="978852"/>
          </a:xfrm>
        </p:spPr>
        <p:txBody>
          <a:bodyPr>
            <a:normAutofit/>
          </a:bodyPr>
          <a:lstStyle/>
          <a:p>
            <a:r>
              <a:rPr lang="pt-BR" b="1" dirty="0">
                <a:solidFill>
                  <a:schemeClr val="bg1"/>
                </a:solidFill>
              </a:rPr>
              <a:t>CARTEIRA DE CRÉDITO DA CAIXA</a:t>
            </a:r>
          </a:p>
        </p:txBody>
      </p:sp>
      <p:sp>
        <p:nvSpPr>
          <p:cNvPr id="6" name="Título 1">
            <a:extLst>
              <a:ext uri="{FF2B5EF4-FFF2-40B4-BE49-F238E27FC236}">
                <a16:creationId xmlns:a16="http://schemas.microsoft.com/office/drawing/2014/main" xmlns="" id="{9239A5C5-1B4B-458D-8FBB-70C7D4825B2C}"/>
              </a:ext>
            </a:extLst>
          </p:cNvPr>
          <p:cNvSpPr txBox="1">
            <a:spLocks/>
          </p:cNvSpPr>
          <p:nvPr/>
        </p:nvSpPr>
        <p:spPr>
          <a:xfrm>
            <a:off x="32977" y="489426"/>
            <a:ext cx="9177698" cy="978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bg1"/>
                </a:solidFill>
              </a:rPr>
              <a:t>MAR/18</a:t>
            </a:r>
          </a:p>
        </p:txBody>
      </p:sp>
      <p:graphicFrame>
        <p:nvGraphicFramePr>
          <p:cNvPr id="8" name="Gráfico 7">
            <a:extLst>
              <a:ext uri="{FF2B5EF4-FFF2-40B4-BE49-F238E27FC236}">
                <a16:creationId xmlns:a16="http://schemas.microsoft.com/office/drawing/2014/main" xmlns="" id="{A7E40644-96D6-4CF5-8411-50DCCBD37EF0}"/>
              </a:ext>
            </a:extLst>
          </p:cNvPr>
          <p:cNvGraphicFramePr>
            <a:graphicFrameLocks/>
          </p:cNvGraphicFramePr>
          <p:nvPr>
            <p:extLst>
              <p:ext uri="{D42A27DB-BD31-4B8C-83A1-F6EECF244321}">
                <p14:modId xmlns:p14="http://schemas.microsoft.com/office/powerpoint/2010/main" val="2986964421"/>
              </p:ext>
            </p:extLst>
          </p:nvPr>
        </p:nvGraphicFramePr>
        <p:xfrm>
          <a:off x="2799126" y="1569509"/>
          <a:ext cx="6593747" cy="4697834"/>
        </p:xfrm>
        <a:graphic>
          <a:graphicData uri="http://schemas.openxmlformats.org/drawingml/2006/chart">
            <c:chart xmlns:c="http://schemas.openxmlformats.org/drawingml/2006/chart" xmlns:r="http://schemas.openxmlformats.org/officeDocument/2006/relationships" r:id="rId3"/>
          </a:graphicData>
        </a:graphic>
      </p:graphicFrame>
      <p:pic>
        <p:nvPicPr>
          <p:cNvPr id="2" name="Imagem 1">
            <a:extLst>
              <a:ext uri="{FF2B5EF4-FFF2-40B4-BE49-F238E27FC236}">
                <a16:creationId xmlns:a16="http://schemas.microsoft.com/office/drawing/2014/main" xmlns="" id="{4F30DB12-A6D9-4865-B571-01F9251A853E}"/>
              </a:ext>
            </a:extLst>
          </p:cNvPr>
          <p:cNvPicPr>
            <a:picLocks noChangeAspect="1"/>
          </p:cNvPicPr>
          <p:nvPr/>
        </p:nvPicPr>
        <p:blipFill>
          <a:blip r:embed="rId4"/>
          <a:stretch>
            <a:fillRect/>
          </a:stretch>
        </p:blipFill>
        <p:spPr>
          <a:xfrm>
            <a:off x="3405899" y="1148878"/>
            <a:ext cx="5380200" cy="252000"/>
          </a:xfrm>
          <a:prstGeom prst="rect">
            <a:avLst/>
          </a:prstGeom>
        </p:spPr>
      </p:pic>
      <p:sp>
        <p:nvSpPr>
          <p:cNvPr id="12" name="Retângulo 1">
            <a:extLst>
              <a:ext uri="{FF2B5EF4-FFF2-40B4-BE49-F238E27FC236}">
                <a16:creationId xmlns:a16="http://schemas.microsoft.com/office/drawing/2014/main" xmlns="" id="{850107F3-B854-4B4F-885A-F5BD47B59343}"/>
              </a:ext>
            </a:extLst>
          </p:cNvPr>
          <p:cNvSpPr>
            <a:spLocks noChangeArrowheads="1"/>
          </p:cNvSpPr>
          <p:nvPr/>
        </p:nvSpPr>
        <p:spPr bwMode="auto">
          <a:xfrm>
            <a:off x="9100604" y="5806389"/>
            <a:ext cx="3191237" cy="2616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altLang="pt-BR" sz="1100" b="1" dirty="0">
                <a:solidFill>
                  <a:schemeClr val="bg1"/>
                </a:solidFill>
                <a:latin typeface="Arial" charset="0"/>
              </a:rPr>
              <a:t>Fonte: Caixa | Elaboração: DIEESE FENAE</a:t>
            </a:r>
          </a:p>
        </p:txBody>
      </p:sp>
    </p:spTree>
    <p:extLst>
      <p:ext uri="{BB962C8B-B14F-4D97-AF65-F5344CB8AC3E}">
        <p14:creationId xmlns:p14="http://schemas.microsoft.com/office/powerpoint/2010/main" val="662453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xmlns="" id="{0748939A-C498-4CF5-AF41-A8A7DAA1A950}"/>
              </a:ext>
            </a:extLst>
          </p:cNvPr>
          <p:cNvSpPr>
            <a:spLocks noGrp="1"/>
          </p:cNvSpPr>
          <p:nvPr>
            <p:ph type="title"/>
          </p:nvPr>
        </p:nvSpPr>
        <p:spPr>
          <a:xfrm>
            <a:off x="0" y="0"/>
            <a:ext cx="11182525" cy="978852"/>
          </a:xfrm>
        </p:spPr>
        <p:txBody>
          <a:bodyPr>
            <a:normAutofit/>
          </a:bodyPr>
          <a:lstStyle/>
          <a:p>
            <a:r>
              <a:rPr lang="pt-BR" b="1" dirty="0">
                <a:solidFill>
                  <a:schemeClr val="bg1"/>
                </a:solidFill>
              </a:rPr>
              <a:t>A CAIXA E A MORADIA</a:t>
            </a:r>
          </a:p>
        </p:txBody>
      </p:sp>
      <p:sp>
        <p:nvSpPr>
          <p:cNvPr id="9" name="Título 1">
            <a:extLst>
              <a:ext uri="{FF2B5EF4-FFF2-40B4-BE49-F238E27FC236}">
                <a16:creationId xmlns:a16="http://schemas.microsoft.com/office/drawing/2014/main" xmlns="" id="{AD4A0551-9398-4B16-8718-77D525A121C5}"/>
              </a:ext>
            </a:extLst>
          </p:cNvPr>
          <p:cNvSpPr txBox="1">
            <a:spLocks/>
          </p:cNvSpPr>
          <p:nvPr/>
        </p:nvSpPr>
        <p:spPr>
          <a:xfrm>
            <a:off x="381000" y="1649567"/>
            <a:ext cx="5432537" cy="128413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2800" b="1" dirty="0">
                <a:solidFill>
                  <a:schemeClr val="bg1"/>
                </a:solidFill>
              </a:rPr>
              <a:t>R$ 433,1 bilhões é o saldo da carteira de crédito habitacional da Caixa</a:t>
            </a:r>
            <a:endParaRPr lang="pt-BR" sz="2200" b="1" dirty="0">
              <a:solidFill>
                <a:schemeClr val="bg1"/>
              </a:solidFill>
            </a:endParaRPr>
          </a:p>
        </p:txBody>
      </p:sp>
      <p:sp>
        <p:nvSpPr>
          <p:cNvPr id="10" name="Retângulo 9">
            <a:extLst>
              <a:ext uri="{FF2B5EF4-FFF2-40B4-BE49-F238E27FC236}">
                <a16:creationId xmlns:a16="http://schemas.microsoft.com/office/drawing/2014/main" xmlns="" id="{54CC2FFC-C56D-4AB1-BDA6-C618CD3A06A3}"/>
              </a:ext>
            </a:extLst>
          </p:cNvPr>
          <p:cNvSpPr/>
          <p:nvPr/>
        </p:nvSpPr>
        <p:spPr>
          <a:xfrm>
            <a:off x="5796393" y="1820597"/>
            <a:ext cx="51957" cy="998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xmlns="" id="{83CEC74B-2E60-4447-A4D1-236AAD5847BF}"/>
              </a:ext>
            </a:extLst>
          </p:cNvPr>
          <p:cNvSpPr txBox="1">
            <a:spLocks/>
          </p:cNvSpPr>
          <p:nvPr/>
        </p:nvSpPr>
        <p:spPr>
          <a:xfrm>
            <a:off x="32977" y="489426"/>
            <a:ext cx="9177698" cy="978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bg1"/>
                </a:solidFill>
              </a:rPr>
              <a:t>MAR/18</a:t>
            </a:r>
          </a:p>
        </p:txBody>
      </p:sp>
      <p:sp>
        <p:nvSpPr>
          <p:cNvPr id="8" name="Título 1">
            <a:extLst>
              <a:ext uri="{FF2B5EF4-FFF2-40B4-BE49-F238E27FC236}">
                <a16:creationId xmlns:a16="http://schemas.microsoft.com/office/drawing/2014/main" xmlns="" id="{62BE37E2-22DD-4917-A116-6DF2C4F3CA66}"/>
              </a:ext>
            </a:extLst>
          </p:cNvPr>
          <p:cNvSpPr txBox="1">
            <a:spLocks/>
          </p:cNvSpPr>
          <p:nvPr/>
        </p:nvSpPr>
        <p:spPr>
          <a:xfrm>
            <a:off x="1914525" y="4253783"/>
            <a:ext cx="5545193" cy="128413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2800" b="1" dirty="0">
                <a:solidFill>
                  <a:schemeClr val="bg1"/>
                </a:solidFill>
              </a:rPr>
              <a:t>61,9% de toda a carteira de crédito da Caixa é direcionada para a habitação</a:t>
            </a:r>
            <a:endParaRPr lang="pt-BR" sz="2200" b="1" dirty="0">
              <a:solidFill>
                <a:schemeClr val="bg1"/>
              </a:solidFill>
            </a:endParaRPr>
          </a:p>
        </p:txBody>
      </p:sp>
      <p:sp>
        <p:nvSpPr>
          <p:cNvPr id="11" name="Retângulo 10">
            <a:extLst>
              <a:ext uri="{FF2B5EF4-FFF2-40B4-BE49-F238E27FC236}">
                <a16:creationId xmlns:a16="http://schemas.microsoft.com/office/drawing/2014/main" xmlns="" id="{B681EEFA-C65E-4470-9F5B-ED833E0A5BE9}"/>
              </a:ext>
            </a:extLst>
          </p:cNvPr>
          <p:cNvSpPr/>
          <p:nvPr/>
        </p:nvSpPr>
        <p:spPr>
          <a:xfrm>
            <a:off x="7442574" y="4396238"/>
            <a:ext cx="51957" cy="998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ítulo 1">
            <a:extLst>
              <a:ext uri="{FF2B5EF4-FFF2-40B4-BE49-F238E27FC236}">
                <a16:creationId xmlns:a16="http://schemas.microsoft.com/office/drawing/2014/main" xmlns="" id="{44F9A8C6-3906-4B9B-A2FA-BA5901C4EA81}"/>
              </a:ext>
            </a:extLst>
          </p:cNvPr>
          <p:cNvSpPr txBox="1">
            <a:spLocks/>
          </p:cNvSpPr>
          <p:nvPr/>
        </p:nvSpPr>
        <p:spPr>
          <a:xfrm>
            <a:off x="6353175" y="2807567"/>
            <a:ext cx="5545193" cy="128413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2800" b="1" dirty="0">
                <a:solidFill>
                  <a:schemeClr val="bg1"/>
                </a:solidFill>
              </a:rPr>
              <a:t>69,1% de todo crédito habitacional do Brasil é ofertado pela Caixa</a:t>
            </a:r>
            <a:endParaRPr lang="pt-BR" sz="2200" b="1" dirty="0">
              <a:solidFill>
                <a:schemeClr val="bg1"/>
              </a:solidFill>
            </a:endParaRPr>
          </a:p>
        </p:txBody>
      </p:sp>
      <p:sp>
        <p:nvSpPr>
          <p:cNvPr id="13" name="Retângulo 12">
            <a:extLst>
              <a:ext uri="{FF2B5EF4-FFF2-40B4-BE49-F238E27FC236}">
                <a16:creationId xmlns:a16="http://schemas.microsoft.com/office/drawing/2014/main" xmlns="" id="{DAF641D2-1343-428A-810A-4196D9F650C0}"/>
              </a:ext>
            </a:extLst>
          </p:cNvPr>
          <p:cNvSpPr/>
          <p:nvPr/>
        </p:nvSpPr>
        <p:spPr>
          <a:xfrm>
            <a:off x="11881224" y="2950022"/>
            <a:ext cx="51957" cy="998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
            <a:extLst>
              <a:ext uri="{FF2B5EF4-FFF2-40B4-BE49-F238E27FC236}">
                <a16:creationId xmlns:a16="http://schemas.microsoft.com/office/drawing/2014/main" xmlns="" id="{35A378FB-CDBC-4D77-A4DB-C9062CAE7A75}"/>
              </a:ext>
            </a:extLst>
          </p:cNvPr>
          <p:cNvSpPr>
            <a:spLocks noChangeArrowheads="1"/>
          </p:cNvSpPr>
          <p:nvPr/>
        </p:nvSpPr>
        <p:spPr bwMode="auto">
          <a:xfrm>
            <a:off x="9125771" y="5789611"/>
            <a:ext cx="3191237" cy="2616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altLang="pt-BR" sz="1100" b="1" dirty="0">
                <a:solidFill>
                  <a:schemeClr val="bg1"/>
                </a:solidFill>
                <a:latin typeface="Arial" charset="0"/>
              </a:rPr>
              <a:t>Fonte: Caixa | Elaboração: DIEESE FENAE</a:t>
            </a:r>
          </a:p>
        </p:txBody>
      </p:sp>
    </p:spTree>
    <p:extLst>
      <p:ext uri="{BB962C8B-B14F-4D97-AF65-F5344CB8AC3E}">
        <p14:creationId xmlns:p14="http://schemas.microsoft.com/office/powerpoint/2010/main" val="4268885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xmlns="" id="{0748939A-C498-4CF5-AF41-A8A7DAA1A950}"/>
              </a:ext>
            </a:extLst>
          </p:cNvPr>
          <p:cNvSpPr>
            <a:spLocks noGrp="1"/>
          </p:cNvSpPr>
          <p:nvPr>
            <p:ph type="title"/>
          </p:nvPr>
        </p:nvSpPr>
        <p:spPr>
          <a:xfrm>
            <a:off x="0" y="0"/>
            <a:ext cx="11182525" cy="978852"/>
          </a:xfrm>
        </p:spPr>
        <p:txBody>
          <a:bodyPr>
            <a:normAutofit/>
          </a:bodyPr>
          <a:lstStyle/>
          <a:p>
            <a:r>
              <a:rPr lang="pt-BR" b="1" dirty="0">
                <a:solidFill>
                  <a:schemeClr val="bg1"/>
                </a:solidFill>
              </a:rPr>
              <a:t>A CAIXA E A MORADIA</a:t>
            </a:r>
          </a:p>
        </p:txBody>
      </p:sp>
      <p:sp>
        <p:nvSpPr>
          <p:cNvPr id="6" name="Título 1">
            <a:extLst>
              <a:ext uri="{FF2B5EF4-FFF2-40B4-BE49-F238E27FC236}">
                <a16:creationId xmlns:a16="http://schemas.microsoft.com/office/drawing/2014/main" xmlns="" id="{83CEC74B-2E60-4447-A4D1-236AAD5847BF}"/>
              </a:ext>
            </a:extLst>
          </p:cNvPr>
          <p:cNvSpPr txBox="1">
            <a:spLocks/>
          </p:cNvSpPr>
          <p:nvPr/>
        </p:nvSpPr>
        <p:spPr>
          <a:xfrm>
            <a:off x="32977" y="489426"/>
            <a:ext cx="9177698" cy="978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bg1"/>
                </a:solidFill>
              </a:rPr>
              <a:t>Por </a:t>
            </a:r>
            <a:r>
              <a:rPr lang="pt-BR" sz="2800" b="1" i="1" dirty="0" err="1">
                <a:solidFill>
                  <a:schemeClr val="bg1"/>
                </a:solidFill>
              </a:rPr>
              <a:t>funding</a:t>
            </a:r>
            <a:r>
              <a:rPr lang="pt-BR" sz="2800" b="1" dirty="0">
                <a:solidFill>
                  <a:schemeClr val="bg1"/>
                </a:solidFill>
              </a:rPr>
              <a:t> – total em R$ Bi e participação na carteira em %</a:t>
            </a:r>
          </a:p>
        </p:txBody>
      </p:sp>
      <p:pic>
        <p:nvPicPr>
          <p:cNvPr id="14" name="Imagem 13">
            <a:extLst>
              <a:ext uri="{FF2B5EF4-FFF2-40B4-BE49-F238E27FC236}">
                <a16:creationId xmlns:a16="http://schemas.microsoft.com/office/drawing/2014/main" xmlns="" id="{F37839E0-0FA4-4173-8B49-7024CD82931E}"/>
              </a:ext>
            </a:extLst>
          </p:cNvPr>
          <p:cNvPicPr/>
          <p:nvPr/>
        </p:nvPicPr>
        <p:blipFill>
          <a:blip r:embed="rId3"/>
          <a:stretch>
            <a:fillRect/>
          </a:stretch>
        </p:blipFill>
        <p:spPr>
          <a:xfrm>
            <a:off x="2311197" y="1372892"/>
            <a:ext cx="6286500" cy="4000502"/>
          </a:xfrm>
          <a:prstGeom prst="rect">
            <a:avLst/>
          </a:prstGeom>
        </p:spPr>
      </p:pic>
      <p:sp>
        <p:nvSpPr>
          <p:cNvPr id="15" name="Retângulo 1">
            <a:extLst>
              <a:ext uri="{FF2B5EF4-FFF2-40B4-BE49-F238E27FC236}">
                <a16:creationId xmlns:a16="http://schemas.microsoft.com/office/drawing/2014/main" xmlns="" id="{9BDB62B8-6B7E-46A2-9F98-2BFE656759BC}"/>
              </a:ext>
            </a:extLst>
          </p:cNvPr>
          <p:cNvSpPr>
            <a:spLocks noChangeArrowheads="1"/>
          </p:cNvSpPr>
          <p:nvPr/>
        </p:nvSpPr>
        <p:spPr bwMode="auto">
          <a:xfrm>
            <a:off x="2258808" y="5485481"/>
            <a:ext cx="4729221" cy="2616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altLang="pt-BR" sz="1100" b="1" dirty="0">
                <a:solidFill>
                  <a:schemeClr val="bg1"/>
                </a:solidFill>
                <a:latin typeface="Arial" charset="0"/>
              </a:rPr>
              <a:t>Fonte: Caixa | Elaboração: DIEESE FENAE</a:t>
            </a:r>
          </a:p>
        </p:txBody>
      </p:sp>
      <p:sp>
        <p:nvSpPr>
          <p:cNvPr id="8" name="Título 1">
            <a:extLst>
              <a:ext uri="{FF2B5EF4-FFF2-40B4-BE49-F238E27FC236}">
                <a16:creationId xmlns:a16="http://schemas.microsoft.com/office/drawing/2014/main" xmlns="" id="{35CFD073-5857-42B6-BB62-43FE14FACA56}"/>
              </a:ext>
            </a:extLst>
          </p:cNvPr>
          <p:cNvSpPr txBox="1">
            <a:spLocks/>
          </p:cNvSpPr>
          <p:nvPr/>
        </p:nvSpPr>
        <p:spPr>
          <a:xfrm>
            <a:off x="8378664" y="1252416"/>
            <a:ext cx="3593267" cy="128413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2800" b="1" dirty="0">
                <a:solidFill>
                  <a:schemeClr val="bg1"/>
                </a:solidFill>
              </a:rPr>
              <a:t>R$ 433,1 bi em Março de 2018</a:t>
            </a:r>
          </a:p>
        </p:txBody>
      </p:sp>
      <p:sp>
        <p:nvSpPr>
          <p:cNvPr id="9" name="Retângulo 8">
            <a:extLst>
              <a:ext uri="{FF2B5EF4-FFF2-40B4-BE49-F238E27FC236}">
                <a16:creationId xmlns:a16="http://schemas.microsoft.com/office/drawing/2014/main" xmlns="" id="{5D7FF564-4559-456C-9818-0A984AEB6CAE}"/>
              </a:ext>
            </a:extLst>
          </p:cNvPr>
          <p:cNvSpPr/>
          <p:nvPr/>
        </p:nvSpPr>
        <p:spPr>
          <a:xfrm>
            <a:off x="11954788" y="1394871"/>
            <a:ext cx="51957" cy="998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a:extLst>
              <a:ext uri="{FF2B5EF4-FFF2-40B4-BE49-F238E27FC236}">
                <a16:creationId xmlns:a16="http://schemas.microsoft.com/office/drawing/2014/main" xmlns="" id="{7BBCCCD2-E0BB-498A-A037-79BE83983BFF}"/>
              </a:ext>
            </a:extLst>
          </p:cNvPr>
          <p:cNvSpPr txBox="1">
            <a:spLocks/>
          </p:cNvSpPr>
          <p:nvPr/>
        </p:nvSpPr>
        <p:spPr>
          <a:xfrm>
            <a:off x="8195729" y="2625308"/>
            <a:ext cx="3776202" cy="128413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2800" b="1" dirty="0">
                <a:solidFill>
                  <a:schemeClr val="bg1"/>
                </a:solidFill>
              </a:rPr>
              <a:t>56,2% FGTS</a:t>
            </a:r>
          </a:p>
          <a:p>
            <a:pPr algn="r"/>
            <a:r>
              <a:rPr lang="pt-BR" sz="2800" b="1" dirty="0">
                <a:solidFill>
                  <a:schemeClr val="bg1"/>
                </a:solidFill>
              </a:rPr>
              <a:t>43,8% CAIXA/SBPE</a:t>
            </a:r>
          </a:p>
        </p:txBody>
      </p:sp>
      <p:sp>
        <p:nvSpPr>
          <p:cNvPr id="11" name="Retângulo 10">
            <a:extLst>
              <a:ext uri="{FF2B5EF4-FFF2-40B4-BE49-F238E27FC236}">
                <a16:creationId xmlns:a16="http://schemas.microsoft.com/office/drawing/2014/main" xmlns="" id="{998EDDF5-3B82-425C-A8A9-17FE5E480392}"/>
              </a:ext>
            </a:extLst>
          </p:cNvPr>
          <p:cNvSpPr/>
          <p:nvPr/>
        </p:nvSpPr>
        <p:spPr>
          <a:xfrm>
            <a:off x="11954787" y="2767763"/>
            <a:ext cx="51957" cy="998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1161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xmlns="" id="{0748939A-C498-4CF5-AF41-A8A7DAA1A950}"/>
              </a:ext>
            </a:extLst>
          </p:cNvPr>
          <p:cNvSpPr>
            <a:spLocks noGrp="1"/>
          </p:cNvSpPr>
          <p:nvPr>
            <p:ph type="title"/>
          </p:nvPr>
        </p:nvSpPr>
        <p:spPr>
          <a:xfrm>
            <a:off x="0" y="-104775"/>
            <a:ext cx="11182525" cy="978852"/>
          </a:xfrm>
        </p:spPr>
        <p:txBody>
          <a:bodyPr>
            <a:normAutofit/>
          </a:bodyPr>
          <a:lstStyle/>
          <a:p>
            <a:r>
              <a:rPr lang="pt-BR" b="1" dirty="0">
                <a:solidFill>
                  <a:schemeClr val="bg1"/>
                </a:solidFill>
              </a:rPr>
              <a:t>BANCOS PÚBLICOS (TODOS) E MORADIA</a:t>
            </a:r>
          </a:p>
        </p:txBody>
      </p:sp>
      <p:sp>
        <p:nvSpPr>
          <p:cNvPr id="6" name="Título 1">
            <a:extLst>
              <a:ext uri="{FF2B5EF4-FFF2-40B4-BE49-F238E27FC236}">
                <a16:creationId xmlns:a16="http://schemas.microsoft.com/office/drawing/2014/main" xmlns="" id="{D68E5FF1-C5A9-4E6A-9E4B-20BC572C2B06}"/>
              </a:ext>
            </a:extLst>
          </p:cNvPr>
          <p:cNvSpPr txBox="1">
            <a:spLocks/>
          </p:cNvSpPr>
          <p:nvPr/>
        </p:nvSpPr>
        <p:spPr>
          <a:xfrm>
            <a:off x="32976" y="346551"/>
            <a:ext cx="8244249" cy="978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bg1"/>
                </a:solidFill>
              </a:rPr>
              <a:t>Crédito por região – participação %</a:t>
            </a:r>
          </a:p>
        </p:txBody>
      </p:sp>
      <p:sp>
        <p:nvSpPr>
          <p:cNvPr id="29" name="Retângulo 1">
            <a:extLst>
              <a:ext uri="{FF2B5EF4-FFF2-40B4-BE49-F238E27FC236}">
                <a16:creationId xmlns:a16="http://schemas.microsoft.com/office/drawing/2014/main" xmlns="" id="{61D54C49-D924-451C-8463-E40A1DCDC23F}"/>
              </a:ext>
            </a:extLst>
          </p:cNvPr>
          <p:cNvSpPr>
            <a:spLocks noChangeArrowheads="1"/>
          </p:cNvSpPr>
          <p:nvPr/>
        </p:nvSpPr>
        <p:spPr bwMode="auto">
          <a:xfrm>
            <a:off x="2417427" y="5373003"/>
            <a:ext cx="5375945" cy="2616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altLang="pt-BR" sz="1100" b="1" dirty="0">
                <a:solidFill>
                  <a:schemeClr val="bg1"/>
                </a:solidFill>
                <a:latin typeface="Arial" charset="0"/>
              </a:rPr>
              <a:t>Fonte: BACEN | Elaboração: DIEESE CONTRAF | Posição: MAR/2018  </a:t>
            </a:r>
          </a:p>
        </p:txBody>
      </p:sp>
      <p:graphicFrame>
        <p:nvGraphicFramePr>
          <p:cNvPr id="11" name="Gráfico 10">
            <a:extLst>
              <a:ext uri="{FF2B5EF4-FFF2-40B4-BE49-F238E27FC236}">
                <a16:creationId xmlns:a16="http://schemas.microsoft.com/office/drawing/2014/main" xmlns="" id="{782F7F78-4010-47DD-87BE-271F691AE9D7}"/>
              </a:ext>
            </a:extLst>
          </p:cNvPr>
          <p:cNvGraphicFramePr>
            <a:graphicFrameLocks/>
          </p:cNvGraphicFramePr>
          <p:nvPr>
            <p:extLst>
              <p:ext uri="{D42A27DB-BD31-4B8C-83A1-F6EECF244321}">
                <p14:modId xmlns:p14="http://schemas.microsoft.com/office/powerpoint/2010/main" val="2105727"/>
              </p:ext>
            </p:extLst>
          </p:nvPr>
        </p:nvGraphicFramePr>
        <p:xfrm>
          <a:off x="2417427" y="1291789"/>
          <a:ext cx="7357145" cy="39764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866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xmlns="" id="{0748939A-C498-4CF5-AF41-A8A7DAA1A950}"/>
              </a:ext>
            </a:extLst>
          </p:cNvPr>
          <p:cNvSpPr>
            <a:spLocks noGrp="1"/>
          </p:cNvSpPr>
          <p:nvPr>
            <p:ph type="title"/>
          </p:nvPr>
        </p:nvSpPr>
        <p:spPr>
          <a:xfrm>
            <a:off x="0" y="0"/>
            <a:ext cx="11182525" cy="978852"/>
          </a:xfrm>
        </p:spPr>
        <p:txBody>
          <a:bodyPr>
            <a:normAutofit/>
          </a:bodyPr>
          <a:lstStyle/>
          <a:p>
            <a:r>
              <a:rPr lang="pt-BR" b="1" dirty="0">
                <a:solidFill>
                  <a:schemeClr val="bg1"/>
                </a:solidFill>
              </a:rPr>
              <a:t>CRÉDITO SANEAMENTO E INFRA - CAIXA</a:t>
            </a:r>
          </a:p>
        </p:txBody>
      </p:sp>
      <p:sp>
        <p:nvSpPr>
          <p:cNvPr id="9" name="Título 1">
            <a:extLst>
              <a:ext uri="{FF2B5EF4-FFF2-40B4-BE49-F238E27FC236}">
                <a16:creationId xmlns:a16="http://schemas.microsoft.com/office/drawing/2014/main" xmlns="" id="{AD4A0551-9398-4B16-8718-77D525A121C5}"/>
              </a:ext>
            </a:extLst>
          </p:cNvPr>
          <p:cNvSpPr txBox="1">
            <a:spLocks/>
          </p:cNvSpPr>
          <p:nvPr/>
        </p:nvSpPr>
        <p:spPr>
          <a:xfrm>
            <a:off x="32977" y="1925792"/>
            <a:ext cx="5751985" cy="128413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2800" b="1" dirty="0">
                <a:solidFill>
                  <a:schemeClr val="bg1"/>
                </a:solidFill>
              </a:rPr>
              <a:t>R$ 82,7 bilhões é o saldo da carteira de crédito da Caixa para saneamento e infraestrutura</a:t>
            </a:r>
            <a:endParaRPr lang="pt-BR" sz="2200" b="1" dirty="0">
              <a:solidFill>
                <a:schemeClr val="bg1"/>
              </a:solidFill>
            </a:endParaRPr>
          </a:p>
        </p:txBody>
      </p:sp>
      <p:sp>
        <p:nvSpPr>
          <p:cNvPr id="10" name="Retângulo 9">
            <a:extLst>
              <a:ext uri="{FF2B5EF4-FFF2-40B4-BE49-F238E27FC236}">
                <a16:creationId xmlns:a16="http://schemas.microsoft.com/office/drawing/2014/main" xmlns="" id="{54CC2FFC-C56D-4AB1-BDA6-C618CD3A06A3}"/>
              </a:ext>
            </a:extLst>
          </p:cNvPr>
          <p:cNvSpPr/>
          <p:nvPr/>
        </p:nvSpPr>
        <p:spPr>
          <a:xfrm>
            <a:off x="5777343" y="1915847"/>
            <a:ext cx="45719" cy="1341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xmlns="" id="{83CEC74B-2E60-4447-A4D1-236AAD5847BF}"/>
              </a:ext>
            </a:extLst>
          </p:cNvPr>
          <p:cNvSpPr txBox="1">
            <a:spLocks/>
          </p:cNvSpPr>
          <p:nvPr/>
        </p:nvSpPr>
        <p:spPr>
          <a:xfrm>
            <a:off x="32977" y="489426"/>
            <a:ext cx="9177698" cy="978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bg1"/>
                </a:solidFill>
              </a:rPr>
              <a:t>MAR/18</a:t>
            </a:r>
          </a:p>
        </p:txBody>
      </p:sp>
      <p:sp>
        <p:nvSpPr>
          <p:cNvPr id="8" name="Título 1">
            <a:extLst>
              <a:ext uri="{FF2B5EF4-FFF2-40B4-BE49-F238E27FC236}">
                <a16:creationId xmlns:a16="http://schemas.microsoft.com/office/drawing/2014/main" xmlns="" id="{62BE37E2-22DD-4917-A116-6DF2C4F3CA66}"/>
              </a:ext>
            </a:extLst>
          </p:cNvPr>
          <p:cNvSpPr txBox="1">
            <a:spLocks/>
          </p:cNvSpPr>
          <p:nvPr/>
        </p:nvSpPr>
        <p:spPr>
          <a:xfrm>
            <a:off x="2649594" y="3582983"/>
            <a:ext cx="3144893" cy="128413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2800" b="1" dirty="0">
                <a:solidFill>
                  <a:schemeClr val="bg1"/>
                </a:solidFill>
              </a:rPr>
              <a:t>Crescimento de 4,7% em 12 meses</a:t>
            </a:r>
            <a:endParaRPr lang="pt-BR" sz="2200" b="1" dirty="0">
              <a:solidFill>
                <a:schemeClr val="bg1"/>
              </a:solidFill>
            </a:endParaRPr>
          </a:p>
        </p:txBody>
      </p:sp>
      <p:sp>
        <p:nvSpPr>
          <p:cNvPr id="11" name="Retângulo 10">
            <a:extLst>
              <a:ext uri="{FF2B5EF4-FFF2-40B4-BE49-F238E27FC236}">
                <a16:creationId xmlns:a16="http://schemas.microsoft.com/office/drawing/2014/main" xmlns="" id="{B681EEFA-C65E-4470-9F5B-ED833E0A5BE9}"/>
              </a:ext>
            </a:extLst>
          </p:cNvPr>
          <p:cNvSpPr/>
          <p:nvPr/>
        </p:nvSpPr>
        <p:spPr>
          <a:xfrm>
            <a:off x="5777343" y="3725438"/>
            <a:ext cx="45719" cy="967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ítulo 1">
            <a:extLst>
              <a:ext uri="{FF2B5EF4-FFF2-40B4-BE49-F238E27FC236}">
                <a16:creationId xmlns:a16="http://schemas.microsoft.com/office/drawing/2014/main" xmlns="" id="{44F9A8C6-3906-4B9B-A2FA-BA5901C4EA81}"/>
              </a:ext>
            </a:extLst>
          </p:cNvPr>
          <p:cNvSpPr txBox="1">
            <a:spLocks/>
          </p:cNvSpPr>
          <p:nvPr/>
        </p:nvSpPr>
        <p:spPr>
          <a:xfrm>
            <a:off x="5794487" y="2702599"/>
            <a:ext cx="5545193" cy="128413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2800" b="1" dirty="0">
                <a:solidFill>
                  <a:schemeClr val="bg1"/>
                </a:solidFill>
              </a:rPr>
              <a:t>Bancos privados praticamente não investem nesses setores</a:t>
            </a:r>
            <a:endParaRPr lang="pt-BR" sz="2200" b="1" dirty="0">
              <a:solidFill>
                <a:schemeClr val="bg1"/>
              </a:solidFill>
            </a:endParaRPr>
          </a:p>
        </p:txBody>
      </p:sp>
      <p:sp>
        <p:nvSpPr>
          <p:cNvPr id="13" name="Retângulo 12">
            <a:extLst>
              <a:ext uri="{FF2B5EF4-FFF2-40B4-BE49-F238E27FC236}">
                <a16:creationId xmlns:a16="http://schemas.microsoft.com/office/drawing/2014/main" xmlns="" id="{DAF641D2-1343-428A-810A-4196D9F650C0}"/>
              </a:ext>
            </a:extLst>
          </p:cNvPr>
          <p:cNvSpPr/>
          <p:nvPr/>
        </p:nvSpPr>
        <p:spPr>
          <a:xfrm>
            <a:off x="11322536" y="2845054"/>
            <a:ext cx="51957" cy="998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
            <a:extLst>
              <a:ext uri="{FF2B5EF4-FFF2-40B4-BE49-F238E27FC236}">
                <a16:creationId xmlns:a16="http://schemas.microsoft.com/office/drawing/2014/main" xmlns="" id="{35A378FB-CDBC-4D77-A4DB-C9062CAE7A75}"/>
              </a:ext>
            </a:extLst>
          </p:cNvPr>
          <p:cNvSpPr>
            <a:spLocks noChangeArrowheads="1"/>
          </p:cNvSpPr>
          <p:nvPr/>
        </p:nvSpPr>
        <p:spPr bwMode="auto">
          <a:xfrm>
            <a:off x="125928" y="5731753"/>
            <a:ext cx="4096112" cy="2616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altLang="pt-BR" sz="1100" b="1" dirty="0">
                <a:solidFill>
                  <a:schemeClr val="bg1"/>
                </a:solidFill>
                <a:latin typeface="Arial" charset="0"/>
              </a:rPr>
              <a:t>Fonte: Caixa | Elaboração: DIEESE FENAE</a:t>
            </a:r>
          </a:p>
        </p:txBody>
      </p:sp>
    </p:spTree>
    <p:extLst>
      <p:ext uri="{BB962C8B-B14F-4D97-AF65-F5344CB8AC3E}">
        <p14:creationId xmlns:p14="http://schemas.microsoft.com/office/powerpoint/2010/main" val="160140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xmlns="" id="{0748939A-C498-4CF5-AF41-A8A7DAA1A950}"/>
              </a:ext>
            </a:extLst>
          </p:cNvPr>
          <p:cNvSpPr>
            <a:spLocks noGrp="1"/>
          </p:cNvSpPr>
          <p:nvPr>
            <p:ph type="title"/>
          </p:nvPr>
        </p:nvSpPr>
        <p:spPr>
          <a:xfrm>
            <a:off x="0" y="0"/>
            <a:ext cx="11182525" cy="978852"/>
          </a:xfrm>
        </p:spPr>
        <p:txBody>
          <a:bodyPr>
            <a:normAutofit/>
          </a:bodyPr>
          <a:lstStyle/>
          <a:p>
            <a:r>
              <a:rPr lang="pt-BR" b="1" dirty="0">
                <a:solidFill>
                  <a:schemeClr val="bg1"/>
                </a:solidFill>
              </a:rPr>
              <a:t>CRÉDITO SANEAMENTO E INFRA - CAIXA</a:t>
            </a:r>
          </a:p>
        </p:txBody>
      </p:sp>
      <p:sp>
        <p:nvSpPr>
          <p:cNvPr id="9" name="Título 1">
            <a:extLst>
              <a:ext uri="{FF2B5EF4-FFF2-40B4-BE49-F238E27FC236}">
                <a16:creationId xmlns:a16="http://schemas.microsoft.com/office/drawing/2014/main" xmlns="" id="{AD4A0551-9398-4B16-8718-77D525A121C5}"/>
              </a:ext>
            </a:extLst>
          </p:cNvPr>
          <p:cNvSpPr txBox="1">
            <a:spLocks/>
          </p:cNvSpPr>
          <p:nvPr/>
        </p:nvSpPr>
        <p:spPr>
          <a:xfrm>
            <a:off x="32977" y="1925792"/>
            <a:ext cx="5751985" cy="128413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2800" b="1" dirty="0">
                <a:solidFill>
                  <a:schemeClr val="bg1"/>
                </a:solidFill>
              </a:rPr>
              <a:t>R$ 82,7 bilhões é o saldo da carteira de crédito da Caixa para saneamento e infraestrutura</a:t>
            </a:r>
            <a:endParaRPr lang="pt-BR" sz="2200" b="1" dirty="0">
              <a:solidFill>
                <a:schemeClr val="bg1"/>
              </a:solidFill>
            </a:endParaRPr>
          </a:p>
        </p:txBody>
      </p:sp>
      <p:sp>
        <p:nvSpPr>
          <p:cNvPr id="10" name="Retângulo 9">
            <a:extLst>
              <a:ext uri="{FF2B5EF4-FFF2-40B4-BE49-F238E27FC236}">
                <a16:creationId xmlns:a16="http://schemas.microsoft.com/office/drawing/2014/main" xmlns="" id="{54CC2FFC-C56D-4AB1-BDA6-C618CD3A06A3}"/>
              </a:ext>
            </a:extLst>
          </p:cNvPr>
          <p:cNvSpPr/>
          <p:nvPr/>
        </p:nvSpPr>
        <p:spPr>
          <a:xfrm>
            <a:off x="5777343" y="1915847"/>
            <a:ext cx="45719" cy="1341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xmlns="" id="{83CEC74B-2E60-4447-A4D1-236AAD5847BF}"/>
              </a:ext>
            </a:extLst>
          </p:cNvPr>
          <p:cNvSpPr txBox="1">
            <a:spLocks/>
          </p:cNvSpPr>
          <p:nvPr/>
        </p:nvSpPr>
        <p:spPr>
          <a:xfrm>
            <a:off x="32977" y="489426"/>
            <a:ext cx="9177698" cy="978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bg1"/>
                </a:solidFill>
              </a:rPr>
              <a:t>MAR/18</a:t>
            </a:r>
          </a:p>
        </p:txBody>
      </p:sp>
      <p:sp>
        <p:nvSpPr>
          <p:cNvPr id="8" name="Título 1">
            <a:extLst>
              <a:ext uri="{FF2B5EF4-FFF2-40B4-BE49-F238E27FC236}">
                <a16:creationId xmlns:a16="http://schemas.microsoft.com/office/drawing/2014/main" xmlns="" id="{62BE37E2-22DD-4917-A116-6DF2C4F3CA66}"/>
              </a:ext>
            </a:extLst>
          </p:cNvPr>
          <p:cNvSpPr txBox="1">
            <a:spLocks/>
          </p:cNvSpPr>
          <p:nvPr/>
        </p:nvSpPr>
        <p:spPr>
          <a:xfrm>
            <a:off x="2649594" y="3582983"/>
            <a:ext cx="3144893" cy="128413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2800" b="1" dirty="0">
                <a:solidFill>
                  <a:schemeClr val="bg1"/>
                </a:solidFill>
              </a:rPr>
              <a:t>Crescimento de 4,7% em 12 meses</a:t>
            </a:r>
            <a:endParaRPr lang="pt-BR" sz="2200" b="1" dirty="0">
              <a:solidFill>
                <a:schemeClr val="bg1"/>
              </a:solidFill>
            </a:endParaRPr>
          </a:p>
        </p:txBody>
      </p:sp>
      <p:sp>
        <p:nvSpPr>
          <p:cNvPr id="11" name="Retângulo 10">
            <a:extLst>
              <a:ext uri="{FF2B5EF4-FFF2-40B4-BE49-F238E27FC236}">
                <a16:creationId xmlns:a16="http://schemas.microsoft.com/office/drawing/2014/main" xmlns="" id="{B681EEFA-C65E-4470-9F5B-ED833E0A5BE9}"/>
              </a:ext>
            </a:extLst>
          </p:cNvPr>
          <p:cNvSpPr/>
          <p:nvPr/>
        </p:nvSpPr>
        <p:spPr>
          <a:xfrm>
            <a:off x="5777343" y="3725438"/>
            <a:ext cx="45719" cy="967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ítulo 1">
            <a:extLst>
              <a:ext uri="{FF2B5EF4-FFF2-40B4-BE49-F238E27FC236}">
                <a16:creationId xmlns:a16="http://schemas.microsoft.com/office/drawing/2014/main" xmlns="" id="{44F9A8C6-3906-4B9B-A2FA-BA5901C4EA81}"/>
              </a:ext>
            </a:extLst>
          </p:cNvPr>
          <p:cNvSpPr txBox="1">
            <a:spLocks/>
          </p:cNvSpPr>
          <p:nvPr/>
        </p:nvSpPr>
        <p:spPr>
          <a:xfrm>
            <a:off x="5794487" y="2702599"/>
            <a:ext cx="5545193" cy="128413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2800" b="1" dirty="0">
                <a:solidFill>
                  <a:schemeClr val="bg1"/>
                </a:solidFill>
              </a:rPr>
              <a:t>Bancos privados praticamente não investem nesses setores</a:t>
            </a:r>
            <a:endParaRPr lang="pt-BR" sz="2200" b="1" dirty="0">
              <a:solidFill>
                <a:schemeClr val="bg1"/>
              </a:solidFill>
            </a:endParaRPr>
          </a:p>
        </p:txBody>
      </p:sp>
      <p:sp>
        <p:nvSpPr>
          <p:cNvPr id="13" name="Retângulo 12">
            <a:extLst>
              <a:ext uri="{FF2B5EF4-FFF2-40B4-BE49-F238E27FC236}">
                <a16:creationId xmlns:a16="http://schemas.microsoft.com/office/drawing/2014/main" xmlns="" id="{DAF641D2-1343-428A-810A-4196D9F650C0}"/>
              </a:ext>
            </a:extLst>
          </p:cNvPr>
          <p:cNvSpPr/>
          <p:nvPr/>
        </p:nvSpPr>
        <p:spPr>
          <a:xfrm>
            <a:off x="11322536" y="2845054"/>
            <a:ext cx="51957" cy="998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
            <a:extLst>
              <a:ext uri="{FF2B5EF4-FFF2-40B4-BE49-F238E27FC236}">
                <a16:creationId xmlns:a16="http://schemas.microsoft.com/office/drawing/2014/main" xmlns="" id="{35A378FB-CDBC-4D77-A4DB-C9062CAE7A75}"/>
              </a:ext>
            </a:extLst>
          </p:cNvPr>
          <p:cNvSpPr>
            <a:spLocks noChangeArrowheads="1"/>
          </p:cNvSpPr>
          <p:nvPr/>
        </p:nvSpPr>
        <p:spPr bwMode="auto">
          <a:xfrm>
            <a:off x="125928" y="5731753"/>
            <a:ext cx="4096112" cy="2616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altLang="pt-BR" sz="1100" b="1" dirty="0">
                <a:solidFill>
                  <a:schemeClr val="bg1"/>
                </a:solidFill>
                <a:latin typeface="Arial" charset="0"/>
              </a:rPr>
              <a:t>Fonte: Caixa | Elaboração: DIEESE FENAE</a:t>
            </a:r>
          </a:p>
        </p:txBody>
      </p:sp>
    </p:spTree>
    <p:extLst>
      <p:ext uri="{BB962C8B-B14F-4D97-AF65-F5344CB8AC3E}">
        <p14:creationId xmlns:p14="http://schemas.microsoft.com/office/powerpoint/2010/main" val="296059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10" name="Diagrama 9">
            <a:extLst>
              <a:ext uri="{FF2B5EF4-FFF2-40B4-BE49-F238E27FC236}">
                <a16:creationId xmlns:a16="http://schemas.microsoft.com/office/drawing/2014/main" xmlns="" id="{1E412AE8-970C-4D8C-A1C0-A6C759F09AEC}"/>
              </a:ext>
            </a:extLst>
          </p:cNvPr>
          <p:cNvGraphicFramePr/>
          <p:nvPr>
            <p:extLst>
              <p:ext uri="{D42A27DB-BD31-4B8C-83A1-F6EECF244321}">
                <p14:modId xmlns:p14="http://schemas.microsoft.com/office/powerpoint/2010/main" val="1923994147"/>
              </p:ext>
            </p:extLst>
          </p:nvPr>
        </p:nvGraphicFramePr>
        <p:xfrm>
          <a:off x="2436491" y="317150"/>
          <a:ext cx="7319017" cy="6042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a:extLst>
              <a:ext uri="{FF2B5EF4-FFF2-40B4-BE49-F238E27FC236}">
                <a16:creationId xmlns:a16="http://schemas.microsoft.com/office/drawing/2014/main" xmlns="" id="{D68E5FF1-C5A9-4E6A-9E4B-20BC572C2B06}"/>
              </a:ext>
            </a:extLst>
          </p:cNvPr>
          <p:cNvSpPr txBox="1">
            <a:spLocks/>
          </p:cNvSpPr>
          <p:nvPr/>
        </p:nvSpPr>
        <p:spPr>
          <a:xfrm>
            <a:off x="32977" y="489426"/>
            <a:ext cx="9177698" cy="978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bg1"/>
                </a:solidFill>
              </a:rPr>
              <a:t>Programa Minha Casa Minha Vida (Apenas </a:t>
            </a:r>
            <a:r>
              <a:rPr lang="pt-BR" sz="2800" b="1" u="sng" dirty="0">
                <a:solidFill>
                  <a:schemeClr val="bg1"/>
                </a:solidFill>
              </a:rPr>
              <a:t>Faixa I</a:t>
            </a:r>
            <a:r>
              <a:rPr lang="pt-BR" sz="2800" b="1" dirty="0">
                <a:solidFill>
                  <a:schemeClr val="bg1"/>
                </a:solidFill>
              </a:rPr>
              <a:t>)</a:t>
            </a:r>
          </a:p>
        </p:txBody>
      </p:sp>
      <p:sp>
        <p:nvSpPr>
          <p:cNvPr id="9" name="Título 1">
            <a:extLst>
              <a:ext uri="{FF2B5EF4-FFF2-40B4-BE49-F238E27FC236}">
                <a16:creationId xmlns:a16="http://schemas.microsoft.com/office/drawing/2014/main" xmlns="" id="{208325ED-12E2-42D8-8F6C-16C53EB560C5}"/>
              </a:ext>
            </a:extLst>
          </p:cNvPr>
          <p:cNvSpPr>
            <a:spLocks noGrp="1"/>
          </p:cNvSpPr>
          <p:nvPr>
            <p:ph type="title"/>
          </p:nvPr>
        </p:nvSpPr>
        <p:spPr>
          <a:xfrm>
            <a:off x="0" y="0"/>
            <a:ext cx="11182525" cy="978852"/>
          </a:xfrm>
        </p:spPr>
        <p:txBody>
          <a:bodyPr>
            <a:normAutofit/>
          </a:bodyPr>
          <a:lstStyle/>
          <a:p>
            <a:r>
              <a:rPr lang="pt-BR" b="1" dirty="0">
                <a:solidFill>
                  <a:schemeClr val="bg1"/>
                </a:solidFill>
              </a:rPr>
              <a:t>A CAIXA E AS POLÍTICAS PÚBLICAS</a:t>
            </a:r>
          </a:p>
        </p:txBody>
      </p:sp>
      <p:pic>
        <p:nvPicPr>
          <p:cNvPr id="7" name="Imagem 6">
            <a:extLst>
              <a:ext uri="{FF2B5EF4-FFF2-40B4-BE49-F238E27FC236}">
                <a16:creationId xmlns:a16="http://schemas.microsoft.com/office/drawing/2014/main" xmlns="" id="{98797E29-9079-4EA0-A3BA-D709DCDC3DF7}"/>
              </a:ext>
            </a:extLst>
          </p:cNvPr>
          <p:cNvPicPr>
            <a:picLocks noChangeAspect="1"/>
          </p:cNvPicPr>
          <p:nvPr/>
        </p:nvPicPr>
        <p:blipFill>
          <a:blip r:embed="rId8"/>
          <a:stretch>
            <a:fillRect/>
          </a:stretch>
        </p:blipFill>
        <p:spPr>
          <a:xfrm>
            <a:off x="4040610" y="1933913"/>
            <a:ext cx="995215" cy="968315"/>
          </a:xfrm>
          <a:prstGeom prst="rect">
            <a:avLst/>
          </a:prstGeom>
        </p:spPr>
      </p:pic>
      <p:sp>
        <p:nvSpPr>
          <p:cNvPr id="8" name="Retângulo 1">
            <a:extLst>
              <a:ext uri="{FF2B5EF4-FFF2-40B4-BE49-F238E27FC236}">
                <a16:creationId xmlns:a16="http://schemas.microsoft.com/office/drawing/2014/main" xmlns="" id="{B41A62C7-0306-401C-900E-3DD8FE92A9A0}"/>
              </a:ext>
            </a:extLst>
          </p:cNvPr>
          <p:cNvSpPr>
            <a:spLocks noChangeArrowheads="1"/>
          </p:cNvSpPr>
          <p:nvPr/>
        </p:nvSpPr>
        <p:spPr bwMode="auto">
          <a:xfrm>
            <a:off x="2436491" y="5312218"/>
            <a:ext cx="5584444"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altLang="pt-BR" sz="1200" b="1" dirty="0">
                <a:solidFill>
                  <a:schemeClr val="bg1"/>
                </a:solidFill>
                <a:latin typeface="Arial" charset="0"/>
              </a:rPr>
              <a:t>Fonte: </a:t>
            </a:r>
            <a:r>
              <a:rPr lang="pt-BR" altLang="pt-BR" sz="1200" b="1" dirty="0">
                <a:solidFill>
                  <a:schemeClr val="bg1"/>
                </a:solidFill>
              </a:rPr>
              <a:t>CAIXA</a:t>
            </a:r>
            <a:r>
              <a:rPr lang="pt-BR" altLang="pt-BR" sz="1200" b="1" dirty="0">
                <a:solidFill>
                  <a:schemeClr val="bg1"/>
                </a:solidFill>
                <a:latin typeface="Arial" charset="0"/>
              </a:rPr>
              <a:t> | Elaboração: DIEESE FENAE</a:t>
            </a:r>
          </a:p>
        </p:txBody>
      </p:sp>
    </p:spTree>
    <p:extLst>
      <p:ext uri="{BB962C8B-B14F-4D97-AF65-F5344CB8AC3E}">
        <p14:creationId xmlns:p14="http://schemas.microsoft.com/office/powerpoint/2010/main" val="1897317929"/>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7411</TotalTime>
  <Words>553</Words>
  <Application>Microsoft Office PowerPoint</Application>
  <PresentationFormat>Widescreen</PresentationFormat>
  <Paragraphs>102</Paragraphs>
  <Slides>16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16</vt:i4>
      </vt:variant>
    </vt:vector>
  </HeadingPairs>
  <TitlesOfParts>
    <vt:vector size="20" baseType="lpstr">
      <vt:lpstr>Arial</vt:lpstr>
      <vt:lpstr>Calibri</vt:lpstr>
      <vt:lpstr>Calibri Light</vt:lpstr>
      <vt:lpstr>Tema do Office</vt:lpstr>
      <vt:lpstr>BANCOS PÚBLICOS</vt:lpstr>
      <vt:lpstr>BANCOS PÚBLICOS E DESENVOLVIMENTO</vt:lpstr>
      <vt:lpstr>CARTEIRA DE CRÉDITO DA CAIXA</vt:lpstr>
      <vt:lpstr>A CAIXA E A MORADIA</vt:lpstr>
      <vt:lpstr>A CAIXA E A MORADIA</vt:lpstr>
      <vt:lpstr>BANCOS PÚBLICOS (TODOS) E MORADIA</vt:lpstr>
      <vt:lpstr>CRÉDITO SANEAMENTO E INFRA - CAIXA</vt:lpstr>
      <vt:lpstr>CRÉDITO SANEAMENTO E INFRA - CAIXA</vt:lpstr>
      <vt:lpstr>A CAIXA E AS POLÍTICAS PÚBLICAS</vt:lpstr>
      <vt:lpstr>BANCOS PÚBLICOS E TRANSFERÊNCIA DE RENDA</vt:lpstr>
      <vt:lpstr>A CAIXA E AS POLÍTICAS PÚBLICAS</vt:lpstr>
      <vt:lpstr>LOTERIAS CAIXA</vt:lpstr>
      <vt:lpstr>FENAE NA LUTA POR UMA CAIXA POR TODOS</vt:lpstr>
      <vt:lpstr>A FENAE NA LUTA</vt:lpstr>
      <vt:lpstr>Apresentação do PowerPoint</vt:lpstr>
      <vt:lpstr>Apresentação do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Campanhas de Associação</dc:title>
  <dc:creator>Ana Luiza Nóbrega Victorino</dc:creator>
  <cp:lastModifiedBy>Ronaldo Alves de Carvalho</cp:lastModifiedBy>
  <cp:revision>351</cp:revision>
  <cp:lastPrinted>2017-10-11T16:45:58Z</cp:lastPrinted>
  <dcterms:created xsi:type="dcterms:W3CDTF">2017-07-26T15:22:30Z</dcterms:created>
  <dcterms:modified xsi:type="dcterms:W3CDTF">2018-08-08T16:41:05Z</dcterms:modified>
</cp:coreProperties>
</file>