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0" d="100"/>
          <a:sy n="60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616A-D1A3-4F04-B725-B2A032182A59}" type="datetimeFigureOut">
              <a:rPr lang="pt-BR" smtClean="0"/>
              <a:t>05/04/2018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734C-8E01-4E6F-ABDB-C2F74BEC9C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97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616A-D1A3-4F04-B725-B2A032182A59}" type="datetimeFigureOut">
              <a:rPr lang="pt-BR" smtClean="0"/>
              <a:t>05/04/2018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734C-8E01-4E6F-ABDB-C2F74BEC9C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99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616A-D1A3-4F04-B725-B2A032182A59}" type="datetimeFigureOut">
              <a:rPr lang="pt-BR" smtClean="0"/>
              <a:t>05/04/2018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734C-8E01-4E6F-ABDB-C2F74BEC9C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11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616A-D1A3-4F04-B725-B2A032182A59}" type="datetimeFigureOut">
              <a:rPr lang="pt-BR" smtClean="0"/>
              <a:t>05/04/2018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734C-8E01-4E6F-ABDB-C2F74BEC9C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72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616A-D1A3-4F04-B725-B2A032182A59}" type="datetimeFigureOut">
              <a:rPr lang="pt-BR" smtClean="0"/>
              <a:t>05/04/2018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734C-8E01-4E6F-ABDB-C2F74BEC9C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37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616A-D1A3-4F04-B725-B2A032182A59}" type="datetimeFigureOut">
              <a:rPr lang="pt-BR" smtClean="0"/>
              <a:t>05/04/2018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734C-8E01-4E6F-ABDB-C2F74BEC9C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926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616A-D1A3-4F04-B725-B2A032182A59}" type="datetimeFigureOut">
              <a:rPr lang="pt-BR" smtClean="0"/>
              <a:t>05/04/2018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734C-8E01-4E6F-ABDB-C2F74BEC9C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51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616A-D1A3-4F04-B725-B2A032182A59}" type="datetimeFigureOut">
              <a:rPr lang="pt-BR" smtClean="0"/>
              <a:t>05/04/2018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734C-8E01-4E6F-ABDB-C2F74BEC9C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19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616A-D1A3-4F04-B725-B2A032182A59}" type="datetimeFigureOut">
              <a:rPr lang="pt-BR" smtClean="0"/>
              <a:t>05/04/2018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734C-8E01-4E6F-ABDB-C2F74BEC9C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114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616A-D1A3-4F04-B725-B2A032182A59}" type="datetimeFigureOut">
              <a:rPr lang="pt-BR" smtClean="0"/>
              <a:t>05/04/2018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734C-8E01-4E6F-ABDB-C2F74BEC9C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35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616A-D1A3-4F04-B725-B2A032182A59}" type="datetimeFigureOut">
              <a:rPr lang="pt-BR" smtClean="0"/>
              <a:t>05/04/2018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734C-8E01-4E6F-ABDB-C2F74BEC9C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15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616A-D1A3-4F04-B725-B2A032182A59}" type="datetimeFigureOut">
              <a:rPr lang="pt-BR" smtClean="0"/>
              <a:t>05/04/2018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F734C-8E01-4E6F-ABDB-C2F74BEC9C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216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428016"/>
            <a:ext cx="9144000" cy="1974715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Universidade: escada para ascensão social ou alavanca para o progresso nacional?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626468"/>
            <a:ext cx="9144000" cy="4056434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/>
              <a:t>Isaac Roitman</a:t>
            </a:r>
          </a:p>
          <a:p>
            <a:r>
              <a:rPr lang="pt-BR" sz="3600" dirty="0" smtClean="0"/>
              <a:t>Núcleo de Estudos do Futuro</a:t>
            </a:r>
          </a:p>
          <a:p>
            <a:r>
              <a:rPr lang="pt-BR" sz="3600" dirty="0" smtClean="0"/>
              <a:t>Universidade de Brasília</a:t>
            </a:r>
          </a:p>
          <a:p>
            <a:endParaRPr lang="pt-BR" sz="3600" dirty="0" smtClean="0"/>
          </a:p>
          <a:p>
            <a:r>
              <a:rPr lang="pt-BR" sz="3600" dirty="0" smtClean="0"/>
              <a:t>Senado Federal</a:t>
            </a:r>
          </a:p>
          <a:p>
            <a:endParaRPr lang="pt-BR" sz="3600" dirty="0" smtClean="0"/>
          </a:p>
          <a:p>
            <a:r>
              <a:rPr lang="pt-BR" sz="3200" dirty="0" smtClean="0"/>
              <a:t>18 de abril de 2018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863330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0560"/>
          </a:xfrm>
        </p:spPr>
        <p:txBody>
          <a:bodyPr/>
          <a:lstStyle/>
          <a:p>
            <a:r>
              <a:rPr lang="pt-BR" dirty="0" smtClean="0"/>
              <a:t>            </a:t>
            </a:r>
            <a:r>
              <a:rPr lang="pt-BR" sz="3600" dirty="0" smtClean="0"/>
              <a:t>Presente (2) / </a:t>
            </a:r>
            <a:r>
              <a:rPr lang="pt-BR" sz="3600" b="1" dirty="0" smtClean="0"/>
              <a:t>Destaques do Censo (2016)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13234"/>
            <a:ext cx="10515600" cy="4863729"/>
          </a:xfrm>
        </p:spPr>
        <p:txBody>
          <a:bodyPr>
            <a:normAutofit lnSpcReduction="10000"/>
          </a:bodyPr>
          <a:lstStyle/>
          <a:p>
            <a:r>
              <a:rPr lang="pt-BR" dirty="0"/>
              <a:t>Pouco mais de 8% das IES são </a:t>
            </a:r>
            <a:r>
              <a:rPr lang="pt-BR" dirty="0" smtClean="0"/>
              <a:t>universidades</a:t>
            </a:r>
            <a:r>
              <a:rPr lang="pt-BR" dirty="0"/>
              <a:t>, porém essas instituições </a:t>
            </a:r>
          </a:p>
          <a:p>
            <a:pPr marL="0" indent="0">
              <a:buNone/>
            </a:pPr>
            <a:r>
              <a:rPr lang="pt-BR" dirty="0" smtClean="0"/>
              <a:t>   detêm 53, 7% </a:t>
            </a:r>
            <a:r>
              <a:rPr lang="pt-BR" dirty="0"/>
              <a:t>das </a:t>
            </a:r>
            <a:r>
              <a:rPr lang="pt-BR" dirty="0" smtClean="0"/>
              <a:t>matrículas </a:t>
            </a:r>
            <a:r>
              <a:rPr lang="pt-BR" dirty="0"/>
              <a:t>nos cursos de </a:t>
            </a:r>
            <a:r>
              <a:rPr lang="pt-BR" dirty="0" smtClean="0"/>
              <a:t>graduação.</a:t>
            </a:r>
          </a:p>
          <a:p>
            <a:r>
              <a:rPr lang="pt-BR" dirty="0"/>
              <a:t>No Brasil, </a:t>
            </a:r>
            <a:r>
              <a:rPr lang="pt-BR" dirty="0" smtClean="0"/>
              <a:t>em </a:t>
            </a:r>
            <a:r>
              <a:rPr lang="pt-BR" dirty="0"/>
              <a:t>cursos </a:t>
            </a:r>
            <a:r>
              <a:rPr lang="pt-BR" dirty="0" smtClean="0"/>
              <a:t>presenciais, há 2,5 alunos </a:t>
            </a:r>
            <a:r>
              <a:rPr lang="pt-BR" dirty="0"/>
              <a:t>matriculados na rede privada </a:t>
            </a:r>
            <a:r>
              <a:rPr lang="pt-BR" dirty="0" smtClean="0"/>
              <a:t>para </a:t>
            </a:r>
            <a:r>
              <a:rPr lang="pt-BR" dirty="0"/>
              <a:t>cada </a:t>
            </a:r>
            <a:r>
              <a:rPr lang="pt-BR" dirty="0" smtClean="0"/>
              <a:t>aluno </a:t>
            </a:r>
            <a:r>
              <a:rPr lang="pt-BR" dirty="0"/>
              <a:t>matriculado na rede </a:t>
            </a:r>
            <a:r>
              <a:rPr lang="pt-BR" dirty="0" smtClean="0"/>
              <a:t>pública.</a:t>
            </a:r>
            <a:endParaRPr lang="pt-BR" dirty="0"/>
          </a:p>
          <a:p>
            <a:r>
              <a:rPr lang="pt-BR" dirty="0"/>
              <a:t>Em </a:t>
            </a:r>
            <a:r>
              <a:rPr lang="pt-BR" dirty="0" smtClean="0"/>
              <a:t>2016, quase 3 milhões </a:t>
            </a:r>
            <a:r>
              <a:rPr lang="pt-BR" dirty="0"/>
              <a:t>de alunos ingressaram em cursos de educação </a:t>
            </a:r>
            <a:r>
              <a:rPr lang="pt-BR" dirty="0" smtClean="0"/>
              <a:t>superior </a:t>
            </a:r>
            <a:r>
              <a:rPr lang="pt-BR" dirty="0"/>
              <a:t>de graduação. </a:t>
            </a:r>
            <a:r>
              <a:rPr lang="pt-BR" dirty="0" smtClean="0"/>
              <a:t>Desse </a:t>
            </a:r>
            <a:r>
              <a:rPr lang="pt-BR" dirty="0"/>
              <a:t>total, </a:t>
            </a:r>
            <a:r>
              <a:rPr lang="pt-BR" dirty="0" smtClean="0"/>
              <a:t>82,3 % </a:t>
            </a:r>
            <a:r>
              <a:rPr lang="pt-BR" dirty="0"/>
              <a:t>em instituições </a:t>
            </a:r>
            <a:r>
              <a:rPr lang="pt-BR" dirty="0" smtClean="0"/>
              <a:t>privadas.</a:t>
            </a:r>
          </a:p>
          <a:p>
            <a:r>
              <a:rPr lang="pt-BR" dirty="0" smtClean="0"/>
              <a:t>O volume de ingressos aumentou em 2016 na modalidade a </a:t>
            </a:r>
            <a:r>
              <a:rPr lang="pt-BR" dirty="0"/>
              <a:t>distância. Na </a:t>
            </a:r>
            <a:r>
              <a:rPr lang="pt-BR" dirty="0" smtClean="0"/>
              <a:t>Modalidade presencial houve </a:t>
            </a:r>
            <a:r>
              <a:rPr lang="pt-BR" dirty="0"/>
              <a:t>uma </a:t>
            </a:r>
            <a:r>
              <a:rPr lang="pt-BR" dirty="0" smtClean="0"/>
              <a:t>queda</a:t>
            </a:r>
          </a:p>
          <a:p>
            <a:r>
              <a:rPr lang="pt-BR" dirty="0"/>
              <a:t>Em </a:t>
            </a:r>
            <a:r>
              <a:rPr lang="pt-BR" dirty="0" smtClean="0"/>
              <a:t>2016, </a:t>
            </a:r>
            <a:r>
              <a:rPr lang="pt-BR" dirty="0"/>
              <a:t>mais de um </a:t>
            </a:r>
            <a:r>
              <a:rPr lang="pt-BR" dirty="0" smtClean="0"/>
              <a:t>milhão e </a:t>
            </a:r>
            <a:r>
              <a:rPr lang="pt-BR" dirty="0"/>
              <a:t>cem </a:t>
            </a:r>
            <a:r>
              <a:rPr lang="pt-BR" dirty="0" smtClean="0"/>
              <a:t>mil estudantes concluíram </a:t>
            </a:r>
            <a:r>
              <a:rPr lang="pt-BR" dirty="0"/>
              <a:t>a </a:t>
            </a:r>
            <a:r>
              <a:rPr lang="pt-BR" dirty="0" smtClean="0"/>
              <a:t>educação superior.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6851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0559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                            Presente ( 3 )</a:t>
            </a:r>
            <a:endParaRPr lang="pt-BR" sz="3200" dirty="0"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25685"/>
            <a:ext cx="10515600" cy="4951277"/>
          </a:xfrm>
        </p:spPr>
        <p:txBody>
          <a:bodyPr/>
          <a:lstStyle/>
          <a:p>
            <a:r>
              <a:rPr lang="pt-BR" dirty="0" smtClean="0"/>
              <a:t>A escada prevalece em comparação com a alavanca.</a:t>
            </a:r>
          </a:p>
          <a:p>
            <a:r>
              <a:rPr lang="pt-BR" dirty="0" smtClean="0"/>
              <a:t>Falta de planejamento no Ensino Superior.</a:t>
            </a:r>
          </a:p>
          <a:p>
            <a:r>
              <a:rPr lang="pt-BR" dirty="0" smtClean="0"/>
              <a:t>IES   Públicas  x  Privadas.</a:t>
            </a:r>
          </a:p>
          <a:p>
            <a:r>
              <a:rPr lang="pt-BR" dirty="0" smtClean="0"/>
              <a:t>Crise financeira nas Universidades Públicas.</a:t>
            </a:r>
          </a:p>
          <a:p>
            <a:r>
              <a:rPr lang="pt-BR" dirty="0" smtClean="0"/>
              <a:t>Ações afirmativas: Cotas, etc.</a:t>
            </a:r>
          </a:p>
          <a:p>
            <a:r>
              <a:rPr lang="pt-BR" dirty="0" smtClean="0"/>
              <a:t>Simetria:  PESQUISA / </a:t>
            </a:r>
            <a:r>
              <a:rPr lang="pt-BR" sz="1800" dirty="0" smtClean="0"/>
              <a:t>Ensino  / </a:t>
            </a:r>
            <a:r>
              <a:rPr lang="pt-BR" sz="1200" dirty="0" smtClean="0"/>
              <a:t>Extensão.</a:t>
            </a:r>
          </a:p>
          <a:p>
            <a:r>
              <a:rPr lang="pt-BR" dirty="0" smtClean="0"/>
              <a:t>Formação profissional x Formação cidadã.</a:t>
            </a:r>
          </a:p>
          <a:p>
            <a:r>
              <a:rPr lang="pt-BR" dirty="0" smtClean="0"/>
              <a:t>Responsabilidade do Ensino Superior com o Ensino Básico / Criação de </a:t>
            </a:r>
            <a:r>
              <a:rPr lang="pt-BR" dirty="0" err="1" smtClean="0"/>
              <a:t>Pró-Reitoria</a:t>
            </a:r>
            <a:r>
              <a:rPr lang="pt-BR" dirty="0" smtClean="0"/>
              <a:t> (Decanato) de </a:t>
            </a:r>
            <a:r>
              <a:rPr lang="pt-BR" dirty="0" err="1" smtClean="0"/>
              <a:t>Pré</a:t>
            </a:r>
            <a:r>
              <a:rPr lang="pt-BR" dirty="0" smtClean="0"/>
              <a:t>-Graduação.</a:t>
            </a:r>
          </a:p>
          <a:p>
            <a:r>
              <a:rPr lang="pt-BR" dirty="0" smtClean="0"/>
              <a:t>Interação do Ensino Superior com o Setor Produtivo.</a:t>
            </a:r>
          </a:p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928356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    Futuro (1)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45637"/>
          </a:xfrm>
        </p:spPr>
        <p:txBody>
          <a:bodyPr/>
          <a:lstStyle/>
          <a:p>
            <a:r>
              <a:rPr lang="pt-BR" sz="3200" dirty="0" smtClean="0"/>
              <a:t>Mundo do trabalho: Revolução estrutural – “Todo trabalho é digno”</a:t>
            </a:r>
            <a:endParaRPr lang="pt-BR" dirty="0" smtClean="0"/>
          </a:p>
          <a:p>
            <a:r>
              <a:rPr lang="pt-BR" i="1" dirty="0"/>
              <a:t>Se lhe pedirem para ser varredor de ruas, varra as ruas como Michelangelo pintava, como Beethoven compunha ou como Shakespeare escrevia</a:t>
            </a:r>
            <a:r>
              <a:rPr lang="pt-BR" i="1" dirty="0" smtClean="0"/>
              <a:t>.” </a:t>
            </a:r>
            <a:r>
              <a:rPr lang="pt-BR" b="1" dirty="0" smtClean="0"/>
              <a:t>Martin </a:t>
            </a:r>
            <a:r>
              <a:rPr lang="pt-BR" b="1" dirty="0"/>
              <a:t>Luther King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515" y="4162627"/>
            <a:ext cx="3219855" cy="249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99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       Futuro (2)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54554"/>
          </a:xfrm>
        </p:spPr>
        <p:txBody>
          <a:bodyPr/>
          <a:lstStyle/>
          <a:p>
            <a:r>
              <a:rPr lang="pt-BR" sz="4000" dirty="0" smtClean="0"/>
              <a:t>A Universidade como alavanca da qualidade do Ensino Básico.</a:t>
            </a:r>
            <a:endParaRPr lang="pt-BR" sz="4000" dirty="0"/>
          </a:p>
          <a:p>
            <a:r>
              <a:rPr lang="pt-BR" dirty="0" smtClean="0"/>
              <a:t>Formação de professores do século XXI;</a:t>
            </a:r>
          </a:p>
          <a:p>
            <a:r>
              <a:rPr lang="pt-BR" dirty="0" smtClean="0"/>
              <a:t>Pedagogia e realidade: Temas e problemas;</a:t>
            </a:r>
          </a:p>
          <a:p>
            <a:r>
              <a:rPr lang="pt-BR" dirty="0" smtClean="0"/>
              <a:t>Pensamento científico: Iniciação Científica;</a:t>
            </a:r>
          </a:p>
          <a:p>
            <a:r>
              <a:rPr lang="pt-BR" dirty="0" smtClean="0"/>
              <a:t>Responsabilidade Social: Valores;</a:t>
            </a:r>
          </a:p>
          <a:p>
            <a:r>
              <a:rPr lang="pt-BR" dirty="0" smtClean="0"/>
              <a:t>Educação a distância;</a:t>
            </a:r>
          </a:p>
          <a:p>
            <a:r>
              <a:rPr lang="pt-BR" dirty="0" smtClean="0"/>
              <a:t>Comunidade de Aprendizagem: CAP.</a:t>
            </a:r>
          </a:p>
        </p:txBody>
      </p:sp>
    </p:spTree>
    <p:extLst>
      <p:ext uri="{BB962C8B-B14F-4D97-AF65-F5344CB8AC3E}">
        <p14:creationId xmlns:p14="http://schemas.microsoft.com/office/powerpoint/2010/main" val="3455895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488" y="933855"/>
            <a:ext cx="2538210" cy="310410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885" y="933855"/>
            <a:ext cx="2733471" cy="3104104"/>
          </a:xfrm>
          <a:prstGeom prst="rect">
            <a:avLst/>
          </a:prstGeom>
        </p:spPr>
      </p:pic>
      <p:sp>
        <p:nvSpPr>
          <p:cNvPr id="6" name="AutoShape 2" descr="Resultado de imagem para anisio teixei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286" y="933855"/>
            <a:ext cx="3078500" cy="3104104"/>
          </a:xfrm>
          <a:prstGeom prst="rect">
            <a:avLst/>
          </a:prstGeom>
        </p:spPr>
      </p:pic>
      <p:sp>
        <p:nvSpPr>
          <p:cNvPr id="8" name="AutoShape 4" descr="Resultado de imagem para anisio teixei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4488" y="4192621"/>
            <a:ext cx="4162729" cy="222084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8503" y="4192621"/>
            <a:ext cx="4479284" cy="222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45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       OBRIGADO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5260" y="1916349"/>
            <a:ext cx="7869676" cy="404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0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286" y="311571"/>
            <a:ext cx="2466975" cy="18478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61" y="311571"/>
            <a:ext cx="2619375" cy="18478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36" y="416346"/>
            <a:ext cx="2619375" cy="1743075"/>
          </a:xfrm>
          <a:prstGeom prst="rect">
            <a:avLst/>
          </a:prstGeom>
        </p:spPr>
      </p:pic>
      <p:sp>
        <p:nvSpPr>
          <p:cNvPr id="8" name="AutoShape 2" descr="Resultado de imagem para ascensão soc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809" y="3550595"/>
            <a:ext cx="2889962" cy="272256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4716" y="3550595"/>
            <a:ext cx="2143125" cy="264592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9786" y="3550595"/>
            <a:ext cx="3799159" cy="272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93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Ensino Superior no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5098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Passado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Presente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Futuro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157" y="1825625"/>
            <a:ext cx="3315714" cy="15596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873" y="3520163"/>
            <a:ext cx="3315715" cy="149930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156" y="5154408"/>
            <a:ext cx="3381375" cy="155960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9873" y="5154408"/>
            <a:ext cx="3286125" cy="14751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9156" y="3520163"/>
            <a:ext cx="3315715" cy="150530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9873" y="1825624"/>
            <a:ext cx="3286125" cy="155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3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       Passado (1)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94"/>
          </a:xfrm>
        </p:spPr>
        <p:txBody>
          <a:bodyPr/>
          <a:lstStyle/>
          <a:p>
            <a:r>
              <a:rPr lang="pt-BR" dirty="0"/>
              <a:t>As primeiras escolas de ensino superior foram fundadas no Brasil em 1808 com a chegada da família real portuguesa ao país. Neste ano, foram criadas as escolas de </a:t>
            </a:r>
            <a:r>
              <a:rPr lang="pt-BR" b="1" dirty="0"/>
              <a:t>Cirurgia e Anatomia em Salvador (hoje Faculdade de Medicina da Universidade Federal da Bahia)</a:t>
            </a:r>
            <a:r>
              <a:rPr lang="pt-BR" dirty="0"/>
              <a:t>, a de </a:t>
            </a:r>
            <a:r>
              <a:rPr lang="pt-BR" b="1" dirty="0"/>
              <a:t>Anatomia e Cirurgia, no Rio de Janeiro (atual Faculdade de Medicina da UFRJ</a:t>
            </a:r>
            <a:r>
              <a:rPr lang="pt-BR" dirty="0"/>
              <a:t>) e </a:t>
            </a:r>
            <a:r>
              <a:rPr lang="pt-BR" b="1" dirty="0"/>
              <a:t>a Academia da Guarda Marinha, também no Rio. Dois anos após, foi fundada a Academia Real Militar (atual Escola Nacional de Engenharia da UFRJ)</a:t>
            </a:r>
            <a:r>
              <a:rPr lang="pt-BR" dirty="0"/>
              <a:t>. Seguiram-se </a:t>
            </a:r>
            <a:r>
              <a:rPr lang="pt-BR" b="1" dirty="0"/>
              <a:t>o curso de Agricultura em 1814 e a Real Academia de Pintura e </a:t>
            </a:r>
            <a:r>
              <a:rPr lang="pt-BR" b="1" dirty="0" smtClean="0"/>
              <a:t>Escultura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972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      Passado (2)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Com a independência política em 1822 não houve mudança no formato do sistema de ensino, nem sua ampliação ou diversificação. A elite detentora do poder não vislumbrava vantagens na criação de universidades. </a:t>
            </a:r>
            <a:r>
              <a:rPr lang="pt-BR" b="1" dirty="0"/>
              <a:t>Contam-se 24 projetos propostos para criação de universidades no período 1808-1882, nenhum dos quais </a:t>
            </a:r>
            <a:r>
              <a:rPr lang="pt-BR" b="1" dirty="0" smtClean="0"/>
              <a:t>aprovado</a:t>
            </a:r>
            <a:r>
              <a:rPr lang="pt-BR" dirty="0" smtClean="0"/>
              <a:t>. </a:t>
            </a:r>
            <a:r>
              <a:rPr lang="pt-BR" dirty="0"/>
              <a:t>Depois de 1850 observou-se uma discreta expansão do número de instituições educacionais com consolidação de alguns centros científicos como o </a:t>
            </a:r>
            <a:r>
              <a:rPr lang="pt-BR" b="1" dirty="0"/>
              <a:t>Museu Nacional, a Comissão Imperial Geológica e o Observatório Nacional</a:t>
            </a:r>
            <a:r>
              <a:rPr lang="pt-BR" dirty="0"/>
              <a:t>. A ampliação do ensino superior, limitado às profissões liberais em poucas instituições públicas, era contida pela capacidade de </a:t>
            </a:r>
            <a:r>
              <a:rPr lang="pt-BR" b="1" dirty="0"/>
              <a:t>investimentos do governo central </a:t>
            </a:r>
            <a:r>
              <a:rPr lang="pt-BR" dirty="0"/>
              <a:t>e dependia de sua vontade política.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2822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           Passado (3)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Na década de </a:t>
            </a:r>
            <a:r>
              <a:rPr lang="pt-BR" dirty="0" smtClean="0"/>
              <a:t>1920, </a:t>
            </a:r>
            <a:r>
              <a:rPr lang="pt-BR" dirty="0"/>
              <a:t>o país contava com cerca de 150 escolas isoladas e as 2 universidades existentes, a </a:t>
            </a:r>
            <a:r>
              <a:rPr lang="pt-BR" b="1" dirty="0"/>
              <a:t>do Paraná e a do Rio de Janeiro</a:t>
            </a:r>
            <a:r>
              <a:rPr lang="pt-BR" dirty="0"/>
              <a:t>, não passavam de aglutinações de escolas isoladas. Foi com base nestes debates que o governo provisório de Getúlio Vargas promoveu (em 1931) ampla reforma educacional, que ficou conhecida como </a:t>
            </a:r>
            <a:r>
              <a:rPr lang="pt-BR" b="1" dirty="0"/>
              <a:t>Reforma Francisco Campos </a:t>
            </a:r>
            <a:r>
              <a:rPr lang="pt-BR" dirty="0"/>
              <a:t>(primeiro Ministro da Educação do país), autorizando e regulamentando o funcionamento das </a:t>
            </a:r>
            <a:r>
              <a:rPr lang="pt-BR" dirty="0" smtClean="0"/>
              <a:t>universidades. </a:t>
            </a:r>
            <a:r>
              <a:rPr lang="pt-BR" dirty="0"/>
              <a:t>A universidade deveria se organizar em torno de um núcleo constituído por uma escola de </a:t>
            </a:r>
            <a:r>
              <a:rPr lang="pt-BR" b="1" dirty="0"/>
              <a:t>Filosofia, Ciência e Letras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5209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       Passado (4)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6370" y="1738178"/>
            <a:ext cx="10515600" cy="4351338"/>
          </a:xfrm>
        </p:spPr>
        <p:txBody>
          <a:bodyPr>
            <a:normAutofit/>
          </a:bodyPr>
          <a:lstStyle/>
          <a:p>
            <a:r>
              <a:rPr lang="pt-BR" dirty="0" smtClean="0"/>
              <a:t>No período </a:t>
            </a:r>
            <a:r>
              <a:rPr lang="pt-BR" dirty="0"/>
              <a:t>de </a:t>
            </a:r>
            <a:r>
              <a:rPr lang="pt-BR" b="1" dirty="0"/>
              <a:t>1945 a 1968 </a:t>
            </a:r>
            <a:r>
              <a:rPr lang="pt-BR" dirty="0" smtClean="0"/>
              <a:t>ocorreu </a:t>
            </a:r>
            <a:r>
              <a:rPr lang="pt-BR" dirty="0"/>
              <a:t>à luta do movimento estudantil e de jovens professores na defesa do ensino </a:t>
            </a:r>
            <a:r>
              <a:rPr lang="pt-BR" dirty="0" smtClean="0"/>
              <a:t>público. </a:t>
            </a:r>
            <a:r>
              <a:rPr lang="pt-BR" dirty="0"/>
              <a:t>As principais críticas ao modelo universitário eram: a instituição da cátedra, a compartimentalização devida ao compromisso com as escolas profissionais da reforma de 1931 (que resistiam à adequação e mantinham a autonomia), e </a:t>
            </a:r>
            <a:r>
              <a:rPr lang="pt-BR" b="1" dirty="0"/>
              <a:t>o caráter elitista da </a:t>
            </a:r>
            <a:r>
              <a:rPr lang="pt-BR" b="1" dirty="0" smtClean="0"/>
              <a:t>Universidade</a:t>
            </a:r>
            <a:r>
              <a:rPr lang="pt-BR" dirty="0" smtClean="0"/>
              <a:t>.  </a:t>
            </a:r>
            <a:r>
              <a:rPr lang="pt-BR" b="1" dirty="0" smtClean="0"/>
              <a:t>O elitismo </a:t>
            </a:r>
            <a:r>
              <a:rPr lang="pt-BR" b="1" dirty="0"/>
              <a:t>se refletia no atendimento de parcela mínima da população, sobretudo dos estratos mais privilegiados</a:t>
            </a:r>
            <a:r>
              <a:rPr lang="pt-BR" dirty="0"/>
              <a:t>. O que se pretendia era a extinção da cátedra, com organização </a:t>
            </a:r>
            <a:r>
              <a:rPr lang="pt-BR" dirty="0" smtClean="0"/>
              <a:t>departamental.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323" y="317635"/>
            <a:ext cx="2889962" cy="122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80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       Passado (5)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Em 1933, ano em que se passou a contar com as primeiras estatísticas sobre educação, o setor privado respondia por 64,4% dos estabelecimentos e 43,7% das matrículas do ensino </a:t>
            </a:r>
            <a:r>
              <a:rPr lang="pt-BR" dirty="0" smtClean="0"/>
              <a:t>superior. No final </a:t>
            </a:r>
            <a:r>
              <a:rPr lang="pt-BR" dirty="0"/>
              <a:t>da década de 1970 o setor privado já respondia por 62,3% das matrículas, e em 1994 por </a:t>
            </a:r>
            <a:r>
              <a:rPr lang="pt-BR" dirty="0" smtClean="0"/>
              <a:t>69% e atualmente por cerca de 75,3%n (censo de 2016). O </a:t>
            </a:r>
            <a:r>
              <a:rPr lang="pt-BR" dirty="0"/>
              <a:t>dinamismo do crescimento do setor privado em busca do lucro pode ter ocorrido às expensas da qualidade. Apesar da exigência legal da reforma de 1968 estabelecer o modelo único de ensino superior </a:t>
            </a:r>
            <a:r>
              <a:rPr lang="pt-BR" dirty="0" smtClean="0"/>
              <a:t>baseados no triple </a:t>
            </a:r>
            <a:r>
              <a:rPr lang="pt-BR" b="1" dirty="0" smtClean="0"/>
              <a:t>ensino, pesquisa e extensão </a:t>
            </a:r>
            <a:r>
              <a:rPr lang="pt-BR" dirty="0" smtClean="0"/>
              <a:t>o sistema </a:t>
            </a:r>
            <a:r>
              <a:rPr lang="pt-BR" dirty="0"/>
              <a:t>expandiu-se mediante a proliferação de estabelecimentos isolados e poucas foram as universidades que conseguiram instituir a produção científica. </a:t>
            </a:r>
          </a:p>
        </p:txBody>
      </p:sp>
    </p:spTree>
    <p:extLst>
      <p:ext uri="{BB962C8B-B14F-4D97-AF65-F5344CB8AC3E}">
        <p14:creationId xmlns:p14="http://schemas.microsoft.com/office/powerpoint/2010/main" val="36596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       Presente (1)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Censo do Ensino Superior de 2016 – INEP </a:t>
            </a:r>
            <a:r>
              <a:rPr lang="pt-BR" b="1" dirty="0" err="1" smtClean="0"/>
              <a:t>Aníso</a:t>
            </a:r>
            <a:r>
              <a:rPr lang="pt-BR" b="1" dirty="0" smtClean="0"/>
              <a:t> Teixeira –</a:t>
            </a:r>
          </a:p>
          <a:p>
            <a:endParaRPr lang="pt-BR" dirty="0" smtClean="0"/>
          </a:p>
          <a:p>
            <a:r>
              <a:rPr lang="pt-BR" dirty="0" smtClean="0"/>
              <a:t>Universidades: Públicas: 108 / Privadas:  89</a:t>
            </a:r>
          </a:p>
          <a:p>
            <a:r>
              <a:rPr lang="pt-BR" dirty="0" smtClean="0"/>
              <a:t>Centros Universitários: Públicos: 10 / Privados: 156</a:t>
            </a:r>
          </a:p>
          <a:p>
            <a:r>
              <a:rPr lang="pt-BR" dirty="0" smtClean="0"/>
              <a:t>Faculdades: Públicas: 138 / Privadas: 1.866</a:t>
            </a:r>
          </a:p>
          <a:p>
            <a:r>
              <a:rPr lang="pt-BR" dirty="0" smtClean="0"/>
              <a:t>IF e CEFET: Públicas: 40</a:t>
            </a:r>
          </a:p>
          <a:p>
            <a:r>
              <a:rPr lang="pt-BR" dirty="0" smtClean="0"/>
              <a:t>Total: 2.407  (Públicas: 296 / Privadas: 2.111)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48398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981</Words>
  <Application>Microsoft Office PowerPoint</Application>
  <PresentationFormat>Widescreen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Segoe UI Symbol</vt:lpstr>
      <vt:lpstr>Times New Roman</vt:lpstr>
      <vt:lpstr>Tema do Office</vt:lpstr>
      <vt:lpstr>Universidade: escada para ascensão social ou alavanca para o progresso nacional?</vt:lpstr>
      <vt:lpstr>Apresentação do PowerPoint</vt:lpstr>
      <vt:lpstr>               Ensino Superior no Brasil</vt:lpstr>
      <vt:lpstr>                          Passado (1)</vt:lpstr>
      <vt:lpstr>                         Passado (2)</vt:lpstr>
      <vt:lpstr>                              Passado (3)</vt:lpstr>
      <vt:lpstr>                          Passado (4)</vt:lpstr>
      <vt:lpstr>                          Passado (5)</vt:lpstr>
      <vt:lpstr>                          Presente (1)</vt:lpstr>
      <vt:lpstr>            Presente (2) / Destaques do Censo (2016)</vt:lpstr>
      <vt:lpstr>                             Presente ( 3 )</vt:lpstr>
      <vt:lpstr>                       Futuro (1)</vt:lpstr>
      <vt:lpstr>                          Futuro (2)</vt:lpstr>
      <vt:lpstr>Apresentação do PowerPoint</vt:lpstr>
      <vt:lpstr>                          OBRIGADO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Universidade: escada para ascensão social ou alavanca para o progresso nacional?</dc:title>
  <dc:creator>Isaac</dc:creator>
  <cp:lastModifiedBy>Ivan Cerqueira Filho</cp:lastModifiedBy>
  <cp:revision>27</cp:revision>
  <dcterms:created xsi:type="dcterms:W3CDTF">2018-03-28T14:30:38Z</dcterms:created>
  <dcterms:modified xsi:type="dcterms:W3CDTF">2018-04-05T17:20:41Z</dcterms:modified>
</cp:coreProperties>
</file>