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57" r:id="rId2"/>
  </p:sldMasterIdLst>
  <p:notesMasterIdLst>
    <p:notesMasterId r:id="rId22"/>
  </p:notesMasterIdLst>
  <p:handoutMasterIdLst>
    <p:handoutMasterId r:id="rId23"/>
  </p:handoutMasterIdLst>
  <p:sldIdLst>
    <p:sldId id="534" r:id="rId3"/>
    <p:sldId id="574" r:id="rId4"/>
    <p:sldId id="575" r:id="rId5"/>
    <p:sldId id="576" r:id="rId6"/>
    <p:sldId id="577" r:id="rId7"/>
    <p:sldId id="578" r:id="rId8"/>
    <p:sldId id="584" r:id="rId9"/>
    <p:sldId id="519" r:id="rId10"/>
    <p:sldId id="540" r:id="rId11"/>
    <p:sldId id="580" r:id="rId12"/>
    <p:sldId id="581" r:id="rId13"/>
    <p:sldId id="536" r:id="rId14"/>
    <p:sldId id="537" r:id="rId15"/>
    <p:sldId id="543" r:id="rId16"/>
    <p:sldId id="544" r:id="rId17"/>
    <p:sldId id="542" r:id="rId18"/>
    <p:sldId id="568" r:id="rId19"/>
    <p:sldId id="545" r:id="rId20"/>
    <p:sldId id="435" r:id="rId21"/>
  </p:sldIdLst>
  <p:sldSz cx="9144000" cy="6858000" type="screen4x3"/>
  <p:notesSz cx="6784975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0B647610-59F6-41F2-BE4F-D8E01DAA5191}">
          <p14:sldIdLst>
            <p14:sldId id="534"/>
            <p14:sldId id="574"/>
            <p14:sldId id="575"/>
            <p14:sldId id="576"/>
            <p14:sldId id="577"/>
            <p14:sldId id="578"/>
            <p14:sldId id="584"/>
          </p14:sldIdLst>
        </p14:section>
        <p14:section name="Seção sem Título" id="{5A86AE6B-A2C6-4CB8-AB00-C5D9E58402B6}">
          <p14:sldIdLst>
            <p14:sldId id="519"/>
            <p14:sldId id="540"/>
            <p14:sldId id="580"/>
            <p14:sldId id="581"/>
            <p14:sldId id="536"/>
            <p14:sldId id="537"/>
            <p14:sldId id="543"/>
            <p14:sldId id="544"/>
            <p14:sldId id="542"/>
            <p14:sldId id="568"/>
            <p14:sldId id="545"/>
            <p14:sldId id="4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uno Oliveira Tavares de Lyra" initials="BOTd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4B0A"/>
    <a:srgbClr val="0066CC"/>
    <a:srgbClr val="33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3" autoAdjust="0"/>
    <p:restoredTop sz="86175" autoAdjust="0"/>
  </p:normalViewPr>
  <p:slideViewPr>
    <p:cSldViewPr>
      <p:cViewPr>
        <p:scale>
          <a:sx n="95" d="100"/>
          <a:sy n="95" d="100"/>
        </p:scale>
        <p:origin x="8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3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2EFA4-58B7-0D44-A165-F486082EBCBC}" type="doc">
      <dgm:prSet loTypeId="urn:microsoft.com/office/officeart/2005/8/layout/hProcess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FAE45F-BD1B-2F48-8B33-A5ECD5CC83A3}">
      <dgm:prSet phldrT="[Texto]"/>
      <dgm:spPr/>
      <dgm:t>
        <a:bodyPr/>
        <a:lstStyle/>
        <a:p>
          <a:r>
            <a:rPr lang="pt-BR" b="1" dirty="0" smtClean="0"/>
            <a:t>2012</a:t>
          </a:r>
        </a:p>
        <a:p>
          <a:r>
            <a:rPr lang="pt-BR" b="1" dirty="0" smtClean="0"/>
            <a:t>Auditoria Operacional</a:t>
          </a:r>
        </a:p>
        <a:p>
          <a:r>
            <a:rPr lang="pt-BR" b="1" dirty="0" smtClean="0"/>
            <a:t>AC-1.457/2012-P</a:t>
          </a:r>
          <a:endParaRPr lang="pt-BR" b="1" dirty="0"/>
        </a:p>
      </dgm:t>
    </dgm:pt>
    <dgm:pt modelId="{2681C03B-E781-E646-A423-D0372338CC7E}" type="parTrans" cxnId="{3FC45B5B-0DD3-4843-AC14-0EB0265DD96C}">
      <dgm:prSet/>
      <dgm:spPr/>
      <dgm:t>
        <a:bodyPr/>
        <a:lstStyle/>
        <a:p>
          <a:endParaRPr lang="pt-BR"/>
        </a:p>
      </dgm:t>
    </dgm:pt>
    <dgm:pt modelId="{4BA48B0E-7E78-AE4D-A5CB-47B749D73258}" type="sibTrans" cxnId="{3FC45B5B-0DD3-4843-AC14-0EB0265DD96C}">
      <dgm:prSet/>
      <dgm:spPr/>
      <dgm:t>
        <a:bodyPr/>
        <a:lstStyle/>
        <a:p>
          <a:endParaRPr lang="pt-BR"/>
        </a:p>
      </dgm:t>
    </dgm:pt>
    <dgm:pt modelId="{2F462C52-F472-7441-ABA3-CCA1B9BCE135}">
      <dgm:prSet phldrT="[Texto]"/>
      <dgm:spPr/>
      <dgm:t>
        <a:bodyPr/>
        <a:lstStyle/>
        <a:p>
          <a:r>
            <a:rPr lang="pt-BR" b="1" dirty="0" smtClean="0"/>
            <a:t>2015</a:t>
          </a:r>
        </a:p>
        <a:p>
          <a:r>
            <a:rPr lang="pt-BR" b="1" dirty="0" smtClean="0"/>
            <a:t>1º Monitoramento</a:t>
          </a:r>
        </a:p>
        <a:p>
          <a:r>
            <a:rPr lang="pt-BR" b="1" dirty="0" smtClean="0"/>
            <a:t>AC-3.316/2015-P</a:t>
          </a:r>
          <a:endParaRPr lang="pt-BR" b="1" dirty="0"/>
        </a:p>
      </dgm:t>
    </dgm:pt>
    <dgm:pt modelId="{39E130D3-D503-804D-B496-580E83433600}" type="parTrans" cxnId="{F65FB299-AA5A-3547-BBA8-310B516F86EA}">
      <dgm:prSet/>
      <dgm:spPr/>
      <dgm:t>
        <a:bodyPr/>
        <a:lstStyle/>
        <a:p>
          <a:endParaRPr lang="pt-BR"/>
        </a:p>
      </dgm:t>
    </dgm:pt>
    <dgm:pt modelId="{90CAD0C4-E01C-2A4E-991B-35F042E4E73F}" type="sibTrans" cxnId="{F65FB299-AA5A-3547-BBA8-310B516F86EA}">
      <dgm:prSet/>
      <dgm:spPr/>
      <dgm:t>
        <a:bodyPr/>
        <a:lstStyle/>
        <a:p>
          <a:endParaRPr lang="pt-BR"/>
        </a:p>
      </dgm:t>
    </dgm:pt>
    <dgm:pt modelId="{D35DE0C2-1A3D-FE45-B68B-5F2808D71589}">
      <dgm:prSet phldrT="[Texto]"/>
      <dgm:spPr/>
      <dgm:t>
        <a:bodyPr/>
        <a:lstStyle/>
        <a:p>
          <a:r>
            <a:rPr lang="pt-BR" b="1" dirty="0" smtClean="0"/>
            <a:t>2016</a:t>
          </a:r>
        </a:p>
        <a:p>
          <a:r>
            <a:rPr lang="pt-BR" b="1" dirty="0" smtClean="0"/>
            <a:t>Decreto</a:t>
          </a:r>
        </a:p>
        <a:p>
          <a:r>
            <a:rPr lang="pt-BR" b="1" dirty="0" smtClean="0"/>
            <a:t>8.834/2016</a:t>
          </a:r>
        </a:p>
        <a:p>
          <a:r>
            <a:rPr lang="pt-BR" b="1" dirty="0" smtClean="0"/>
            <a:t>CG e </a:t>
          </a:r>
          <a:r>
            <a:rPr lang="pt-BR" b="1" smtClean="0"/>
            <a:t>CT PRSF</a:t>
          </a:r>
          <a:endParaRPr lang="pt-BR" b="1" dirty="0"/>
        </a:p>
      </dgm:t>
    </dgm:pt>
    <dgm:pt modelId="{2496C3C7-C3BC-B047-892C-44D56DFACA7F}" type="parTrans" cxnId="{4A3C1F2B-A7CC-0D46-B1E2-4F5FA96D2D74}">
      <dgm:prSet/>
      <dgm:spPr/>
      <dgm:t>
        <a:bodyPr/>
        <a:lstStyle/>
        <a:p>
          <a:endParaRPr lang="pt-BR"/>
        </a:p>
      </dgm:t>
    </dgm:pt>
    <dgm:pt modelId="{CE2BBC46-537F-7C41-8DB7-51939FD19B81}" type="sibTrans" cxnId="{4A3C1F2B-A7CC-0D46-B1E2-4F5FA96D2D74}">
      <dgm:prSet/>
      <dgm:spPr/>
      <dgm:t>
        <a:bodyPr/>
        <a:lstStyle/>
        <a:p>
          <a:endParaRPr lang="pt-BR"/>
        </a:p>
      </dgm:t>
    </dgm:pt>
    <dgm:pt modelId="{7213940E-F39D-0F49-8F94-C95B4731B8CF}">
      <dgm:prSet phldrT="[Texto]"/>
      <dgm:spPr/>
      <dgm:t>
        <a:bodyPr/>
        <a:lstStyle/>
        <a:p>
          <a:r>
            <a:rPr lang="pt-BR" b="1" dirty="0" smtClean="0"/>
            <a:t>2017</a:t>
          </a:r>
        </a:p>
        <a:p>
          <a:r>
            <a:rPr lang="pt-BR" b="1" dirty="0" smtClean="0"/>
            <a:t>2º Monitoramento</a:t>
          </a:r>
        </a:p>
        <a:p>
          <a:r>
            <a:rPr lang="pt-BR" b="1" dirty="0" smtClean="0"/>
            <a:t>Em andamento</a:t>
          </a:r>
        </a:p>
        <a:p>
          <a:endParaRPr lang="pt-BR" b="1" dirty="0" smtClean="0"/>
        </a:p>
      </dgm:t>
    </dgm:pt>
    <dgm:pt modelId="{D0612243-1A7A-CA42-84D4-29C3F6F791DF}" type="parTrans" cxnId="{D7FDEF23-8767-774C-843D-343EF2620027}">
      <dgm:prSet/>
      <dgm:spPr/>
      <dgm:t>
        <a:bodyPr/>
        <a:lstStyle/>
        <a:p>
          <a:endParaRPr lang="pt-BR"/>
        </a:p>
      </dgm:t>
    </dgm:pt>
    <dgm:pt modelId="{8E1C3D4A-A314-824B-A413-24026BB77C05}" type="sibTrans" cxnId="{D7FDEF23-8767-774C-843D-343EF2620027}">
      <dgm:prSet/>
      <dgm:spPr/>
      <dgm:t>
        <a:bodyPr/>
        <a:lstStyle/>
        <a:p>
          <a:endParaRPr lang="pt-BR"/>
        </a:p>
      </dgm:t>
    </dgm:pt>
    <dgm:pt modelId="{5ECFD71B-FD87-664C-BB48-D366C243503C}" type="pres">
      <dgm:prSet presAssocID="{9682EFA4-58B7-0D44-A165-F486082EBCBC}" presName="Name0" presStyleCnt="0">
        <dgm:presLayoutVars>
          <dgm:dir/>
          <dgm:animLvl val="lvl"/>
          <dgm:resizeHandles val="exact"/>
        </dgm:presLayoutVars>
      </dgm:prSet>
      <dgm:spPr/>
    </dgm:pt>
    <dgm:pt modelId="{04C43965-A024-7947-B0A6-0A36D022BBC7}" type="pres">
      <dgm:prSet presAssocID="{9682EFA4-58B7-0D44-A165-F486082EBCBC}" presName="dummy" presStyleCnt="0"/>
      <dgm:spPr/>
    </dgm:pt>
    <dgm:pt modelId="{2D39E185-F24D-EA4F-B779-6FF827F2B618}" type="pres">
      <dgm:prSet presAssocID="{9682EFA4-58B7-0D44-A165-F486082EBCBC}" presName="linH" presStyleCnt="0"/>
      <dgm:spPr/>
    </dgm:pt>
    <dgm:pt modelId="{3E2D65D1-FDFD-E24B-890D-532854942EFD}" type="pres">
      <dgm:prSet presAssocID="{9682EFA4-58B7-0D44-A165-F486082EBCBC}" presName="padding1" presStyleCnt="0"/>
      <dgm:spPr/>
    </dgm:pt>
    <dgm:pt modelId="{B658BE98-CBD6-AD4D-B9F4-4676F1B30C8E}" type="pres">
      <dgm:prSet presAssocID="{45FAE45F-BD1B-2F48-8B33-A5ECD5CC83A3}" presName="linV" presStyleCnt="0"/>
      <dgm:spPr/>
    </dgm:pt>
    <dgm:pt modelId="{1E59A687-8984-D845-881F-5A4AACDB74C3}" type="pres">
      <dgm:prSet presAssocID="{45FAE45F-BD1B-2F48-8B33-A5ECD5CC83A3}" presName="spVertical1" presStyleCnt="0"/>
      <dgm:spPr/>
    </dgm:pt>
    <dgm:pt modelId="{8FF33BA6-FD2B-EC42-88C0-97BCF1B0AFDF}" type="pres">
      <dgm:prSet presAssocID="{45FAE45F-BD1B-2F48-8B33-A5ECD5CC83A3}" presName="parTx" presStyleLbl="revTx" presStyleIdx="0" presStyleCnt="4" custScaleX="133717" custLinFactNeighborX="-36180" custLinFactNeighborY="-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95580C-3361-484D-AC6F-642F53FFA004}" type="pres">
      <dgm:prSet presAssocID="{45FAE45F-BD1B-2F48-8B33-A5ECD5CC83A3}" presName="spVertical2" presStyleCnt="0"/>
      <dgm:spPr/>
    </dgm:pt>
    <dgm:pt modelId="{A1B22E96-5BDE-574A-B7C5-737FCEF8C77B}" type="pres">
      <dgm:prSet presAssocID="{45FAE45F-BD1B-2F48-8B33-A5ECD5CC83A3}" presName="spVertical3" presStyleCnt="0"/>
      <dgm:spPr/>
    </dgm:pt>
    <dgm:pt modelId="{2F4DE85B-5D34-3144-B316-CEE4BD43560A}" type="pres">
      <dgm:prSet presAssocID="{4BA48B0E-7E78-AE4D-A5CB-47B749D73258}" presName="space" presStyleCnt="0"/>
      <dgm:spPr/>
    </dgm:pt>
    <dgm:pt modelId="{3445276A-4A72-9642-88BA-B7BF9A855638}" type="pres">
      <dgm:prSet presAssocID="{2F462C52-F472-7441-ABA3-CCA1B9BCE135}" presName="linV" presStyleCnt="0"/>
      <dgm:spPr/>
    </dgm:pt>
    <dgm:pt modelId="{BF070ECA-28F6-A947-805A-00903E81C282}" type="pres">
      <dgm:prSet presAssocID="{2F462C52-F472-7441-ABA3-CCA1B9BCE135}" presName="spVertical1" presStyleCnt="0"/>
      <dgm:spPr/>
    </dgm:pt>
    <dgm:pt modelId="{594EC665-A3DC-864B-A224-1A2F2EC96A6C}" type="pres">
      <dgm:prSet presAssocID="{2F462C52-F472-7441-ABA3-CCA1B9BCE135}" presName="parTx" presStyleLbl="revTx" presStyleIdx="1" presStyleCnt="4" custScaleX="133044" custLinFactNeighborX="-23623" custLinFactNeighborY="-2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F92F37-544D-4A41-8F75-B92DEE84FD6D}" type="pres">
      <dgm:prSet presAssocID="{2F462C52-F472-7441-ABA3-CCA1B9BCE135}" presName="spVertical2" presStyleCnt="0"/>
      <dgm:spPr/>
    </dgm:pt>
    <dgm:pt modelId="{E5F5BBF6-B3A7-1F4A-99FE-6E2C6A58F132}" type="pres">
      <dgm:prSet presAssocID="{2F462C52-F472-7441-ABA3-CCA1B9BCE135}" presName="spVertical3" presStyleCnt="0"/>
      <dgm:spPr/>
    </dgm:pt>
    <dgm:pt modelId="{704D9A9C-4744-9A4E-A0BE-50B8F793A5C4}" type="pres">
      <dgm:prSet presAssocID="{90CAD0C4-E01C-2A4E-991B-35F042E4E73F}" presName="space" presStyleCnt="0"/>
      <dgm:spPr/>
    </dgm:pt>
    <dgm:pt modelId="{4EE62C77-B834-D04A-B839-B4D7B699E41D}" type="pres">
      <dgm:prSet presAssocID="{D35DE0C2-1A3D-FE45-B68B-5F2808D71589}" presName="linV" presStyleCnt="0"/>
      <dgm:spPr/>
    </dgm:pt>
    <dgm:pt modelId="{00F8C970-0B6E-6447-8E99-45F3D79DB68A}" type="pres">
      <dgm:prSet presAssocID="{D35DE0C2-1A3D-FE45-B68B-5F2808D71589}" presName="spVertical1" presStyleCnt="0"/>
      <dgm:spPr/>
    </dgm:pt>
    <dgm:pt modelId="{3DEB4D82-4469-104F-BF3B-AA321E5BDAFF}" type="pres">
      <dgm:prSet presAssocID="{D35DE0C2-1A3D-FE45-B68B-5F2808D71589}" presName="parTx" presStyleLbl="revTx" presStyleIdx="2" presStyleCnt="4" custLinFactNeighborX="-24046" custLinFactNeighborY="39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9D3510-2C93-7948-AFFD-A4DE10E65E8C}" type="pres">
      <dgm:prSet presAssocID="{D35DE0C2-1A3D-FE45-B68B-5F2808D71589}" presName="spVertical2" presStyleCnt="0"/>
      <dgm:spPr/>
    </dgm:pt>
    <dgm:pt modelId="{3E9A8DC3-AE3D-B541-BA7E-DB5A158D25A4}" type="pres">
      <dgm:prSet presAssocID="{D35DE0C2-1A3D-FE45-B68B-5F2808D71589}" presName="spVertical3" presStyleCnt="0"/>
      <dgm:spPr/>
    </dgm:pt>
    <dgm:pt modelId="{421DE6BA-2B05-DB43-8A2A-44C1D5BBDEC7}" type="pres">
      <dgm:prSet presAssocID="{CE2BBC46-537F-7C41-8DB7-51939FD19B81}" presName="space" presStyleCnt="0"/>
      <dgm:spPr/>
    </dgm:pt>
    <dgm:pt modelId="{1CDA1A50-639C-AD4D-AB1A-BA42D08D30C7}" type="pres">
      <dgm:prSet presAssocID="{7213940E-F39D-0F49-8F94-C95B4731B8CF}" presName="linV" presStyleCnt="0"/>
      <dgm:spPr/>
    </dgm:pt>
    <dgm:pt modelId="{D390530C-335A-734C-AF2A-A7C82DDB5E9A}" type="pres">
      <dgm:prSet presAssocID="{7213940E-F39D-0F49-8F94-C95B4731B8CF}" presName="spVertical1" presStyleCnt="0"/>
      <dgm:spPr/>
    </dgm:pt>
    <dgm:pt modelId="{7BD4113A-79BD-8C4C-9B13-2EC7E1A2EB53}" type="pres">
      <dgm:prSet presAssocID="{7213940E-F39D-0F49-8F94-C95B4731B8CF}" presName="parTx" presStyleLbl="revTx" presStyleIdx="3" presStyleCnt="4" custScaleX="156274" custLinFactNeighborX="-15222" custLinFactNeighborY="2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4D6EC6-C5B0-EC4C-B25A-3658ED0EE82F}" type="pres">
      <dgm:prSet presAssocID="{7213940E-F39D-0F49-8F94-C95B4731B8CF}" presName="spVertical2" presStyleCnt="0"/>
      <dgm:spPr/>
    </dgm:pt>
    <dgm:pt modelId="{D7B6B165-B500-C843-BD4F-FA47B31409F3}" type="pres">
      <dgm:prSet presAssocID="{7213940E-F39D-0F49-8F94-C95B4731B8CF}" presName="spVertical3" presStyleCnt="0"/>
      <dgm:spPr/>
    </dgm:pt>
    <dgm:pt modelId="{FFA4E1C3-A728-2645-AD3C-A5E1A3FF4D9A}" type="pres">
      <dgm:prSet presAssocID="{9682EFA4-58B7-0D44-A165-F486082EBCBC}" presName="padding2" presStyleCnt="0"/>
      <dgm:spPr/>
    </dgm:pt>
    <dgm:pt modelId="{A7BA7758-204E-9341-9115-0335CE5E0FBB}" type="pres">
      <dgm:prSet presAssocID="{9682EFA4-58B7-0D44-A165-F486082EBCBC}" presName="negArrow" presStyleCnt="0"/>
      <dgm:spPr/>
    </dgm:pt>
    <dgm:pt modelId="{359E486D-7A4A-B242-BF94-B76133938ECA}" type="pres">
      <dgm:prSet presAssocID="{9682EFA4-58B7-0D44-A165-F486082EBCBC}" presName="backgroundArrow" presStyleLbl="node1" presStyleIdx="0" presStyleCnt="1" custLinFactNeighborX="74" custLinFactNeighborY="501"/>
      <dgm:spPr/>
    </dgm:pt>
  </dgm:ptLst>
  <dgm:cxnLst>
    <dgm:cxn modelId="{B99F35E0-001E-594C-8C0C-58DCA01562B6}" type="presOf" srcId="{7213940E-F39D-0F49-8F94-C95B4731B8CF}" destId="{7BD4113A-79BD-8C4C-9B13-2EC7E1A2EB53}" srcOrd="0" destOrd="0" presId="urn:microsoft.com/office/officeart/2005/8/layout/hProcess3"/>
    <dgm:cxn modelId="{5B46AD4B-FA2D-C342-9D25-EE80BF9A7B76}" type="presOf" srcId="{9682EFA4-58B7-0D44-A165-F486082EBCBC}" destId="{5ECFD71B-FD87-664C-BB48-D366C243503C}" srcOrd="0" destOrd="0" presId="urn:microsoft.com/office/officeart/2005/8/layout/hProcess3"/>
    <dgm:cxn modelId="{3FC45B5B-0DD3-4843-AC14-0EB0265DD96C}" srcId="{9682EFA4-58B7-0D44-A165-F486082EBCBC}" destId="{45FAE45F-BD1B-2F48-8B33-A5ECD5CC83A3}" srcOrd="0" destOrd="0" parTransId="{2681C03B-E781-E646-A423-D0372338CC7E}" sibTransId="{4BA48B0E-7E78-AE4D-A5CB-47B749D73258}"/>
    <dgm:cxn modelId="{DFEAEAAD-139E-E544-8438-3E56EA2C20DD}" type="presOf" srcId="{D35DE0C2-1A3D-FE45-B68B-5F2808D71589}" destId="{3DEB4D82-4469-104F-BF3B-AA321E5BDAFF}" srcOrd="0" destOrd="0" presId="urn:microsoft.com/office/officeart/2005/8/layout/hProcess3"/>
    <dgm:cxn modelId="{CFAFBD5F-4D4C-4841-A798-2521F8F17E3D}" type="presOf" srcId="{2F462C52-F472-7441-ABA3-CCA1B9BCE135}" destId="{594EC665-A3DC-864B-A224-1A2F2EC96A6C}" srcOrd="0" destOrd="0" presId="urn:microsoft.com/office/officeart/2005/8/layout/hProcess3"/>
    <dgm:cxn modelId="{4A3C1F2B-A7CC-0D46-B1E2-4F5FA96D2D74}" srcId="{9682EFA4-58B7-0D44-A165-F486082EBCBC}" destId="{D35DE0C2-1A3D-FE45-B68B-5F2808D71589}" srcOrd="2" destOrd="0" parTransId="{2496C3C7-C3BC-B047-892C-44D56DFACA7F}" sibTransId="{CE2BBC46-537F-7C41-8DB7-51939FD19B81}"/>
    <dgm:cxn modelId="{21A1A4A8-E80A-7245-BF7E-DF455F722232}" type="presOf" srcId="{45FAE45F-BD1B-2F48-8B33-A5ECD5CC83A3}" destId="{8FF33BA6-FD2B-EC42-88C0-97BCF1B0AFDF}" srcOrd="0" destOrd="0" presId="urn:microsoft.com/office/officeart/2005/8/layout/hProcess3"/>
    <dgm:cxn modelId="{D7FDEF23-8767-774C-843D-343EF2620027}" srcId="{9682EFA4-58B7-0D44-A165-F486082EBCBC}" destId="{7213940E-F39D-0F49-8F94-C95B4731B8CF}" srcOrd="3" destOrd="0" parTransId="{D0612243-1A7A-CA42-84D4-29C3F6F791DF}" sibTransId="{8E1C3D4A-A314-824B-A413-24026BB77C05}"/>
    <dgm:cxn modelId="{F65FB299-AA5A-3547-BBA8-310B516F86EA}" srcId="{9682EFA4-58B7-0D44-A165-F486082EBCBC}" destId="{2F462C52-F472-7441-ABA3-CCA1B9BCE135}" srcOrd="1" destOrd="0" parTransId="{39E130D3-D503-804D-B496-580E83433600}" sibTransId="{90CAD0C4-E01C-2A4E-991B-35F042E4E73F}"/>
    <dgm:cxn modelId="{896B4A86-A324-B945-9CB9-C147DD8A180C}" type="presParOf" srcId="{5ECFD71B-FD87-664C-BB48-D366C243503C}" destId="{04C43965-A024-7947-B0A6-0A36D022BBC7}" srcOrd="0" destOrd="0" presId="urn:microsoft.com/office/officeart/2005/8/layout/hProcess3"/>
    <dgm:cxn modelId="{EE10CAD6-833C-874D-8613-8FAD5894395E}" type="presParOf" srcId="{5ECFD71B-FD87-664C-BB48-D366C243503C}" destId="{2D39E185-F24D-EA4F-B779-6FF827F2B618}" srcOrd="1" destOrd="0" presId="urn:microsoft.com/office/officeart/2005/8/layout/hProcess3"/>
    <dgm:cxn modelId="{28B9B37F-70AD-734F-9C8D-25684E1CFED8}" type="presParOf" srcId="{2D39E185-F24D-EA4F-B779-6FF827F2B618}" destId="{3E2D65D1-FDFD-E24B-890D-532854942EFD}" srcOrd="0" destOrd="0" presId="urn:microsoft.com/office/officeart/2005/8/layout/hProcess3"/>
    <dgm:cxn modelId="{A7C57707-3214-B149-99BE-52F3A7980762}" type="presParOf" srcId="{2D39E185-F24D-EA4F-B779-6FF827F2B618}" destId="{B658BE98-CBD6-AD4D-B9F4-4676F1B30C8E}" srcOrd="1" destOrd="0" presId="urn:microsoft.com/office/officeart/2005/8/layout/hProcess3"/>
    <dgm:cxn modelId="{AFB7C3FD-F268-074F-BC72-3E39A18E3072}" type="presParOf" srcId="{B658BE98-CBD6-AD4D-B9F4-4676F1B30C8E}" destId="{1E59A687-8984-D845-881F-5A4AACDB74C3}" srcOrd="0" destOrd="0" presId="urn:microsoft.com/office/officeart/2005/8/layout/hProcess3"/>
    <dgm:cxn modelId="{ACDD824B-55A7-FE48-A718-A7717CAA89B5}" type="presParOf" srcId="{B658BE98-CBD6-AD4D-B9F4-4676F1B30C8E}" destId="{8FF33BA6-FD2B-EC42-88C0-97BCF1B0AFDF}" srcOrd="1" destOrd="0" presId="urn:microsoft.com/office/officeart/2005/8/layout/hProcess3"/>
    <dgm:cxn modelId="{3FCD062D-1DEB-F045-AE19-0E0C146B09EC}" type="presParOf" srcId="{B658BE98-CBD6-AD4D-B9F4-4676F1B30C8E}" destId="{E695580C-3361-484D-AC6F-642F53FFA004}" srcOrd="2" destOrd="0" presId="urn:microsoft.com/office/officeart/2005/8/layout/hProcess3"/>
    <dgm:cxn modelId="{F79D783E-310E-AD46-A229-8367D109AC06}" type="presParOf" srcId="{B658BE98-CBD6-AD4D-B9F4-4676F1B30C8E}" destId="{A1B22E96-5BDE-574A-B7C5-737FCEF8C77B}" srcOrd="3" destOrd="0" presId="urn:microsoft.com/office/officeart/2005/8/layout/hProcess3"/>
    <dgm:cxn modelId="{02668369-3A4F-EE43-A979-8FF3F7F34D15}" type="presParOf" srcId="{2D39E185-F24D-EA4F-B779-6FF827F2B618}" destId="{2F4DE85B-5D34-3144-B316-CEE4BD43560A}" srcOrd="2" destOrd="0" presId="urn:microsoft.com/office/officeart/2005/8/layout/hProcess3"/>
    <dgm:cxn modelId="{405BCD28-8B2D-F046-A182-AD56474B4B07}" type="presParOf" srcId="{2D39E185-F24D-EA4F-B779-6FF827F2B618}" destId="{3445276A-4A72-9642-88BA-B7BF9A855638}" srcOrd="3" destOrd="0" presId="urn:microsoft.com/office/officeart/2005/8/layout/hProcess3"/>
    <dgm:cxn modelId="{B2B5BDB4-E893-D248-BF46-BFE59BBCB805}" type="presParOf" srcId="{3445276A-4A72-9642-88BA-B7BF9A855638}" destId="{BF070ECA-28F6-A947-805A-00903E81C282}" srcOrd="0" destOrd="0" presId="urn:microsoft.com/office/officeart/2005/8/layout/hProcess3"/>
    <dgm:cxn modelId="{FF7C5D13-B31E-8F40-95C7-AAB2B4748F9A}" type="presParOf" srcId="{3445276A-4A72-9642-88BA-B7BF9A855638}" destId="{594EC665-A3DC-864B-A224-1A2F2EC96A6C}" srcOrd="1" destOrd="0" presId="urn:microsoft.com/office/officeart/2005/8/layout/hProcess3"/>
    <dgm:cxn modelId="{F5F53A75-3669-B147-AF6F-46C377AAC480}" type="presParOf" srcId="{3445276A-4A72-9642-88BA-B7BF9A855638}" destId="{8DF92F37-544D-4A41-8F75-B92DEE84FD6D}" srcOrd="2" destOrd="0" presId="urn:microsoft.com/office/officeart/2005/8/layout/hProcess3"/>
    <dgm:cxn modelId="{4F30B3CA-AFDF-5B41-93B3-5F5C14BE6F69}" type="presParOf" srcId="{3445276A-4A72-9642-88BA-B7BF9A855638}" destId="{E5F5BBF6-B3A7-1F4A-99FE-6E2C6A58F132}" srcOrd="3" destOrd="0" presId="urn:microsoft.com/office/officeart/2005/8/layout/hProcess3"/>
    <dgm:cxn modelId="{CDC046BF-FB13-C942-A0EC-F989046E5DB3}" type="presParOf" srcId="{2D39E185-F24D-EA4F-B779-6FF827F2B618}" destId="{704D9A9C-4744-9A4E-A0BE-50B8F793A5C4}" srcOrd="4" destOrd="0" presId="urn:microsoft.com/office/officeart/2005/8/layout/hProcess3"/>
    <dgm:cxn modelId="{64D345E5-EA6C-D94A-B4A8-91B8925BD053}" type="presParOf" srcId="{2D39E185-F24D-EA4F-B779-6FF827F2B618}" destId="{4EE62C77-B834-D04A-B839-B4D7B699E41D}" srcOrd="5" destOrd="0" presId="urn:microsoft.com/office/officeart/2005/8/layout/hProcess3"/>
    <dgm:cxn modelId="{6E0AFFD1-B504-EE4F-8E81-895D8681E2CE}" type="presParOf" srcId="{4EE62C77-B834-D04A-B839-B4D7B699E41D}" destId="{00F8C970-0B6E-6447-8E99-45F3D79DB68A}" srcOrd="0" destOrd="0" presId="urn:microsoft.com/office/officeart/2005/8/layout/hProcess3"/>
    <dgm:cxn modelId="{82A0FE12-47A5-2245-ADA2-617C62F43BAA}" type="presParOf" srcId="{4EE62C77-B834-D04A-B839-B4D7B699E41D}" destId="{3DEB4D82-4469-104F-BF3B-AA321E5BDAFF}" srcOrd="1" destOrd="0" presId="urn:microsoft.com/office/officeart/2005/8/layout/hProcess3"/>
    <dgm:cxn modelId="{48D81E2A-C956-6B41-82D5-1C1A7A7891F7}" type="presParOf" srcId="{4EE62C77-B834-D04A-B839-B4D7B699E41D}" destId="{EA9D3510-2C93-7948-AFFD-A4DE10E65E8C}" srcOrd="2" destOrd="0" presId="urn:microsoft.com/office/officeart/2005/8/layout/hProcess3"/>
    <dgm:cxn modelId="{73CB0C12-BD0D-A443-AFBA-13B42926FCBD}" type="presParOf" srcId="{4EE62C77-B834-D04A-B839-B4D7B699E41D}" destId="{3E9A8DC3-AE3D-B541-BA7E-DB5A158D25A4}" srcOrd="3" destOrd="0" presId="urn:microsoft.com/office/officeart/2005/8/layout/hProcess3"/>
    <dgm:cxn modelId="{D3B6F7E7-3650-8E4F-BCCB-C53606D4BE3C}" type="presParOf" srcId="{2D39E185-F24D-EA4F-B779-6FF827F2B618}" destId="{421DE6BA-2B05-DB43-8A2A-44C1D5BBDEC7}" srcOrd="6" destOrd="0" presId="urn:microsoft.com/office/officeart/2005/8/layout/hProcess3"/>
    <dgm:cxn modelId="{7F8F0F38-1A66-C44E-A314-C4CD1E4EBF71}" type="presParOf" srcId="{2D39E185-F24D-EA4F-B779-6FF827F2B618}" destId="{1CDA1A50-639C-AD4D-AB1A-BA42D08D30C7}" srcOrd="7" destOrd="0" presId="urn:microsoft.com/office/officeart/2005/8/layout/hProcess3"/>
    <dgm:cxn modelId="{116F67D2-66A3-974B-915D-ACD2D58E975F}" type="presParOf" srcId="{1CDA1A50-639C-AD4D-AB1A-BA42D08D30C7}" destId="{D390530C-335A-734C-AF2A-A7C82DDB5E9A}" srcOrd="0" destOrd="0" presId="urn:microsoft.com/office/officeart/2005/8/layout/hProcess3"/>
    <dgm:cxn modelId="{08DB6B8C-8679-0D4B-A286-26032D1AF8FE}" type="presParOf" srcId="{1CDA1A50-639C-AD4D-AB1A-BA42D08D30C7}" destId="{7BD4113A-79BD-8C4C-9B13-2EC7E1A2EB53}" srcOrd="1" destOrd="0" presId="urn:microsoft.com/office/officeart/2005/8/layout/hProcess3"/>
    <dgm:cxn modelId="{2AA51C12-6047-E648-83FC-567364E75546}" type="presParOf" srcId="{1CDA1A50-639C-AD4D-AB1A-BA42D08D30C7}" destId="{2A4D6EC6-C5B0-EC4C-B25A-3658ED0EE82F}" srcOrd="2" destOrd="0" presId="urn:microsoft.com/office/officeart/2005/8/layout/hProcess3"/>
    <dgm:cxn modelId="{0F5576CE-0A0F-1243-9CAE-FDDDE33FC350}" type="presParOf" srcId="{1CDA1A50-639C-AD4D-AB1A-BA42D08D30C7}" destId="{D7B6B165-B500-C843-BD4F-FA47B31409F3}" srcOrd="3" destOrd="0" presId="urn:microsoft.com/office/officeart/2005/8/layout/hProcess3"/>
    <dgm:cxn modelId="{ADA8BDDD-5F7C-C041-95AB-68837FF85EF2}" type="presParOf" srcId="{2D39E185-F24D-EA4F-B779-6FF827F2B618}" destId="{FFA4E1C3-A728-2645-AD3C-A5E1A3FF4D9A}" srcOrd="8" destOrd="0" presId="urn:microsoft.com/office/officeart/2005/8/layout/hProcess3"/>
    <dgm:cxn modelId="{C2353304-046C-9E49-992A-B7FDED1912E4}" type="presParOf" srcId="{2D39E185-F24D-EA4F-B779-6FF827F2B618}" destId="{A7BA7758-204E-9341-9115-0335CE5E0FBB}" srcOrd="9" destOrd="0" presId="urn:microsoft.com/office/officeart/2005/8/layout/hProcess3"/>
    <dgm:cxn modelId="{D0A12862-57BF-AE4E-A0CA-BE4381D6667C}" type="presParOf" srcId="{2D39E185-F24D-EA4F-B779-6FF827F2B618}" destId="{359E486D-7A4A-B242-BF94-B76133938ECA}" srcOrd="10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E486D-7A4A-B242-BF94-B76133938ECA}">
      <dsp:nvSpPr>
        <dsp:cNvPr id="0" name=""/>
        <dsp:cNvSpPr/>
      </dsp:nvSpPr>
      <dsp:spPr>
        <a:xfrm>
          <a:off x="0" y="1287980"/>
          <a:ext cx="9144000" cy="3334725"/>
        </a:xfrm>
        <a:prstGeom prst="right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BD4113A-79BD-8C4C-9B13-2EC7E1A2EB53}">
      <dsp:nvSpPr>
        <dsp:cNvPr id="0" name=""/>
        <dsp:cNvSpPr/>
      </dsp:nvSpPr>
      <dsp:spPr>
        <a:xfrm>
          <a:off x="6024375" y="2106813"/>
          <a:ext cx="2009488" cy="166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2017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2º Monitoramento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Em andamento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800" b="1" kern="1200" dirty="0" smtClean="0"/>
        </a:p>
      </dsp:txBody>
      <dsp:txXfrm>
        <a:off x="6024375" y="2106813"/>
        <a:ext cx="2009488" cy="1667362"/>
      </dsp:txXfrm>
    </dsp:sp>
    <dsp:sp modelId="{3DEB4D82-4469-104F-BF3B-AA321E5BDAFF}">
      <dsp:nvSpPr>
        <dsp:cNvPr id="0" name=""/>
        <dsp:cNvSpPr/>
      </dsp:nvSpPr>
      <dsp:spPr>
        <a:xfrm>
          <a:off x="4367860" y="2137676"/>
          <a:ext cx="1285875" cy="166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Decreto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8.834/2016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CG e </a:t>
          </a:r>
          <a:r>
            <a:rPr lang="pt-BR" sz="1800" b="1" kern="1200" smtClean="0"/>
            <a:t>CT PRSF</a:t>
          </a:r>
          <a:endParaRPr lang="pt-BR" sz="1800" b="1" kern="1200" dirty="0"/>
        </a:p>
      </dsp:txBody>
      <dsp:txXfrm>
        <a:off x="4367860" y="2137676"/>
        <a:ext cx="1285875" cy="1667362"/>
      </dsp:txXfrm>
    </dsp:sp>
    <dsp:sp modelId="{594EC665-A3DC-864B-A224-1A2F2EC96A6C}">
      <dsp:nvSpPr>
        <dsp:cNvPr id="0" name=""/>
        <dsp:cNvSpPr/>
      </dsp:nvSpPr>
      <dsp:spPr>
        <a:xfrm>
          <a:off x="2405344" y="2102520"/>
          <a:ext cx="1710779" cy="166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2015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1º Monitoramento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AC-3.316/2015-P</a:t>
          </a:r>
          <a:endParaRPr lang="pt-BR" sz="1800" b="1" kern="1200" dirty="0"/>
        </a:p>
      </dsp:txBody>
      <dsp:txXfrm>
        <a:off x="2405344" y="2102520"/>
        <a:ext cx="1710779" cy="1667362"/>
      </dsp:txXfrm>
    </dsp:sp>
    <dsp:sp modelId="{8FF33BA6-FD2B-EC42-88C0-97BCF1B0AFDF}">
      <dsp:nvSpPr>
        <dsp:cNvPr id="0" name=""/>
        <dsp:cNvSpPr/>
      </dsp:nvSpPr>
      <dsp:spPr>
        <a:xfrm>
          <a:off x="267269" y="2102520"/>
          <a:ext cx="1719433" cy="1667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2012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Auditoria Operacional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 smtClean="0"/>
            <a:t>AC-1.457/2012-P</a:t>
          </a:r>
          <a:endParaRPr lang="pt-BR" sz="1800" b="1" kern="1200" dirty="0"/>
        </a:p>
      </dsp:txBody>
      <dsp:txXfrm>
        <a:off x="267269" y="2102520"/>
        <a:ext cx="1719433" cy="1667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770" cy="495639"/>
          </a:xfrm>
          <a:prstGeom prst="rect">
            <a:avLst/>
          </a:prstGeom>
        </p:spPr>
        <p:txBody>
          <a:bodyPr vert="horz" lIns="93586" tIns="46793" rIns="93586" bIns="46793" rtlCol="0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2669" y="1"/>
            <a:ext cx="2940770" cy="495639"/>
          </a:xfrm>
          <a:prstGeom prst="rect">
            <a:avLst/>
          </a:prstGeom>
        </p:spPr>
        <p:txBody>
          <a:bodyPr vert="horz" lIns="93586" tIns="46793" rIns="93586" bIns="46793" rtlCol="0"/>
          <a:lstStyle>
            <a:lvl1pPr algn="r">
              <a:defRPr sz="1300"/>
            </a:lvl1pPr>
          </a:lstStyle>
          <a:p>
            <a:pPr>
              <a:defRPr/>
            </a:pPr>
            <a:fld id="{346F0E05-C10E-45ED-8535-63FC980EAB2E}" type="datetimeFigureOut">
              <a:rPr lang="pt-BR"/>
              <a:pPr>
                <a:defRPr/>
              </a:pPr>
              <a:t>01/10/17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1" y="9408671"/>
            <a:ext cx="2940770" cy="495639"/>
          </a:xfrm>
          <a:prstGeom prst="rect">
            <a:avLst/>
          </a:prstGeom>
        </p:spPr>
        <p:txBody>
          <a:bodyPr vert="horz" lIns="93586" tIns="46793" rIns="93586" bIns="4679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2669" y="9408671"/>
            <a:ext cx="2940770" cy="495639"/>
          </a:xfrm>
          <a:prstGeom prst="rect">
            <a:avLst/>
          </a:prstGeom>
        </p:spPr>
        <p:txBody>
          <a:bodyPr vert="horz" lIns="93586" tIns="46793" rIns="93586" bIns="46793" rtlCol="0" anchor="b"/>
          <a:lstStyle>
            <a:lvl1pPr algn="r">
              <a:defRPr sz="1300"/>
            </a:lvl1pPr>
          </a:lstStyle>
          <a:p>
            <a:pPr>
              <a:defRPr/>
            </a:pPr>
            <a:fld id="{D436A68F-1B4D-4527-9B23-3F63EE86B766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117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0770" cy="49563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2669" y="1"/>
            <a:ext cx="2940770" cy="495639"/>
          </a:xfrm>
          <a:prstGeom prst="rect">
            <a:avLst/>
          </a:prstGeom>
        </p:spPr>
        <p:txBody>
          <a:bodyPr vert="horz" lIns="95364" tIns="47682" rIns="95364" bIns="476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F4476FA-E1A2-4A0B-9998-5F5AC8000D12}" type="datetimeFigureOut">
              <a:rPr lang="pt-BR"/>
              <a:pPr>
                <a:defRPr/>
              </a:pPr>
              <a:t>01/10/17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1363"/>
            <a:ext cx="4953000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64" tIns="47682" rIns="95364" bIns="47682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112" y="4706028"/>
            <a:ext cx="5426751" cy="4457362"/>
          </a:xfrm>
          <a:prstGeom prst="rect">
            <a:avLst/>
          </a:prstGeom>
        </p:spPr>
        <p:txBody>
          <a:bodyPr vert="horz" lIns="95364" tIns="47682" rIns="95364" bIns="47682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08671"/>
            <a:ext cx="2940770" cy="49563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2669" y="9408671"/>
            <a:ext cx="2940770" cy="495639"/>
          </a:xfrm>
          <a:prstGeom prst="rect">
            <a:avLst/>
          </a:prstGeom>
        </p:spPr>
        <p:txBody>
          <a:bodyPr vert="horz" lIns="95364" tIns="47682" rIns="95364" bIns="476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FAB1AD07-AB32-4E45-BC77-E1DDBDBED13D}" type="slidenum">
              <a:rPr lang="pt-BR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9165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B1AD07-AB32-4E45-BC77-E1DDBDBED13D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45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61515-FF97-4E8F-A12A-F1D0E53D5894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5C04F-AF72-4669-82CF-0E37F8328840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575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54153-1CD1-4211-A700-78FF0C4C875A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19DBA-2FAE-44FA-8072-519B48C9F70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50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2AAF4-6BCB-47DE-8607-DF878016F3FC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1693B-E5D0-4A42-8BA2-13BA0DE43151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0069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961515-FF97-4E8F-A12A-F1D0E53D5894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5C04F-AF72-4669-82CF-0E37F8328840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487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8F3CA-0C2A-41ED-80A9-23C9449E5EAB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4B204-F780-48A4-ABA8-FE8CDE14950F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05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30A7D-73BF-4E86-9A41-8519AE872C5E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D6F17-8D2E-4705-B9FC-F0204C80294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02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B3E71-C9B9-4AC7-9D06-FACAA7F34BD7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9F043-3E63-44E3-8E38-E3EF706FCF3E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737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D6678-ADC1-473B-A083-6B97B05798F0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35186-E528-4E60-BB04-84633B4F9CD6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132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992C8-62D2-4759-B4BD-0373C444FA54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78182-6BDB-44B0-9A01-CE4315744F21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133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73CC-69F2-4137-A6AB-06C833D5BF85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AD9E1-BB09-4F64-B67D-4F84FFDDF13D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0528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900ED4-2690-49AE-A85E-8EDD67B193A0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749D7FA-9554-492D-A8D2-FA12B07C8AB0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17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E8F3CA-0C2A-41ED-80A9-23C9449E5EAB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C4B204-F780-48A4-ABA8-FE8CDE14950F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836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F7A0-4FB2-4055-8853-A63B3F753E15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B9399-A62D-4C52-9096-9ED2D8000186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5316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54153-1CD1-4211-A700-78FF0C4C875A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F19DBA-2FAE-44FA-8072-519B48C9F70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38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82AAF4-6BCB-47DE-8607-DF878016F3FC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E1693B-E5D0-4A42-8BA2-13BA0DE43151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910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3C30A7D-73BF-4E86-9A41-8519AE872C5E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D6F17-8D2E-4705-B9FC-F0204C80294A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188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3B3E71-C9B9-4AC7-9D06-FACAA7F34BD7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9F043-3E63-44E3-8E38-E3EF706FCF3E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4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3D6678-ADC1-473B-A083-6B97B05798F0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35186-E528-4E60-BB04-84633B4F9CD6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534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A992C8-62D2-4759-B4BD-0373C444FA54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B78182-6BDB-44B0-9A01-CE4315744F21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568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6C73CC-69F2-4137-A6AB-06C833D5BF85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AAD9E1-BB09-4F64-B67D-4F84FFDDF13D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75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900ED4-2690-49AE-A85E-8EDD67B193A0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49D7FA-9554-492D-A8D2-FA12B07C8AB0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302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57F7A0-4FB2-4055-8853-A63B3F753E15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AB9399-A62D-4C52-9096-9ED2D8000186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554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64B2C4-5FCE-4D7A-9D3C-5310F0041071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C2E1BC-FB28-4122-AE37-4D142903583F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8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964B2C4-5FCE-4D7A-9D3C-5310F0041071}" type="datetimeFigureOut">
              <a:rPr lang="pt-BR" smtClean="0"/>
              <a:pPr>
                <a:defRPr/>
              </a:pPr>
              <a:t>01/10/17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8C2E1BC-FB28-4122-AE37-4D142903583F}" type="slidenum">
              <a:rPr lang="pt-BR" smtClean="0"/>
              <a:pPr>
                <a:defRPr/>
              </a:pPr>
              <a:t>‹n.º›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40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8.xml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8640"/>
            <a:ext cx="7128792" cy="116413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27584" y="1124744"/>
            <a:ext cx="734481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/>
            <a:endParaRPr lang="pt-BR" sz="28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pt-BR" sz="40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AUDITORIA </a:t>
            </a:r>
            <a:r>
              <a:rPr lang="pt-BR" sz="40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OPERACIONAL</a:t>
            </a:r>
          </a:p>
          <a:p>
            <a:pPr eaLnBrk="0" hangingPunct="0"/>
            <a:endParaRPr lang="pt-BR" sz="2800" b="1" dirty="0">
              <a:solidFill>
                <a:schemeClr val="accent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eaLnBrk="0" hangingPunct="0"/>
            <a:r>
              <a:rPr lang="pt-BR" sz="44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Programa de Revitalização da Bacia Hidrográfica do Rio São Francisco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004048" y="5085184"/>
            <a:ext cx="40751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Junnius Marques Arifa</a:t>
            </a:r>
          </a:p>
          <a:p>
            <a:r>
              <a:rPr lang="pt-BR" sz="2000" b="1" dirty="0" smtClean="0">
                <a:solidFill>
                  <a:srgbClr val="FF0000"/>
                </a:solidFill>
              </a:rPr>
              <a:t>Secretário de Controle Externo</a:t>
            </a:r>
          </a:p>
          <a:p>
            <a:r>
              <a:rPr lang="pt-BR" sz="2000" b="1" dirty="0" err="1" smtClean="0">
                <a:solidFill>
                  <a:srgbClr val="FF0000"/>
                </a:solidFill>
              </a:rPr>
              <a:t>SecexAmbiental</a:t>
            </a:r>
            <a:endParaRPr lang="pt-BR" sz="2000" b="1" dirty="0" smtClean="0">
              <a:solidFill>
                <a:srgbClr val="FF0000"/>
              </a:solidFill>
            </a:endParaRPr>
          </a:p>
          <a:p>
            <a:r>
              <a:rPr lang="pt-BR" sz="2000" b="1" dirty="0" smtClean="0">
                <a:solidFill>
                  <a:srgbClr val="FF0000"/>
                </a:solidFill>
              </a:rPr>
              <a:t>                                      </a:t>
            </a:r>
          </a:p>
          <a:p>
            <a:r>
              <a:rPr lang="pt-BR" sz="2000" b="1" dirty="0">
                <a:solidFill>
                  <a:srgbClr val="FF0000"/>
                </a:solidFill>
              </a:rPr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                                      3/10/2017</a:t>
            </a:r>
          </a:p>
          <a:p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1979712" y="292388"/>
            <a:ext cx="7020272" cy="6309320"/>
            <a:chOff x="1084125" y="6283"/>
            <a:chExt cx="6975749" cy="6845433"/>
          </a:xfrm>
        </p:grpSpPr>
        <p:sp>
          <p:nvSpPr>
            <p:cNvPr id="4" name="Forma Livre 3"/>
            <p:cNvSpPr/>
            <p:nvPr/>
          </p:nvSpPr>
          <p:spPr>
            <a:xfrm>
              <a:off x="3584153" y="2573144"/>
              <a:ext cx="2018825" cy="1975693"/>
            </a:xfrm>
            <a:custGeom>
              <a:avLst/>
              <a:gdLst>
                <a:gd name="connsiteX0" fmla="*/ 0 w 1975693"/>
                <a:gd name="connsiteY0" fmla="*/ 987847 h 1975693"/>
                <a:gd name="connsiteX1" fmla="*/ 987847 w 1975693"/>
                <a:gd name="connsiteY1" fmla="*/ 0 h 1975693"/>
                <a:gd name="connsiteX2" fmla="*/ 1975694 w 1975693"/>
                <a:gd name="connsiteY2" fmla="*/ 987847 h 1975693"/>
                <a:gd name="connsiteX3" fmla="*/ 987847 w 1975693"/>
                <a:gd name="connsiteY3" fmla="*/ 1975694 h 1975693"/>
                <a:gd name="connsiteX4" fmla="*/ 0 w 1975693"/>
                <a:gd name="connsiteY4" fmla="*/ 987847 h 1975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5693" h="1975693">
                  <a:moveTo>
                    <a:pt x="0" y="987847"/>
                  </a:moveTo>
                  <a:cubicBezTo>
                    <a:pt x="0" y="442274"/>
                    <a:pt x="442274" y="0"/>
                    <a:pt x="987847" y="0"/>
                  </a:cubicBezTo>
                  <a:cubicBezTo>
                    <a:pt x="1533420" y="0"/>
                    <a:pt x="1975694" y="442274"/>
                    <a:pt x="1975694" y="987847"/>
                  </a:cubicBezTo>
                  <a:cubicBezTo>
                    <a:pt x="1975694" y="1533420"/>
                    <a:pt x="1533420" y="1975694"/>
                    <a:pt x="987847" y="1975694"/>
                  </a:cubicBezTo>
                  <a:cubicBezTo>
                    <a:pt x="442274" y="1975694"/>
                    <a:pt x="0" y="1533420"/>
                    <a:pt x="0" y="987847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8704" tIns="328704" rIns="328704" bIns="328704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100" b="1" kern="1200" dirty="0" err="1" smtClean="0"/>
                <a:t>R.Bacias</a:t>
              </a:r>
              <a:endParaRPr lang="pt-BR" sz="3100" b="1" kern="1200" dirty="0"/>
            </a:p>
          </p:txBody>
        </p:sp>
        <p:sp>
          <p:nvSpPr>
            <p:cNvPr id="5" name="Forma Livre 4"/>
            <p:cNvSpPr/>
            <p:nvPr/>
          </p:nvSpPr>
          <p:spPr>
            <a:xfrm rot="16200000">
              <a:off x="4362984" y="1854739"/>
              <a:ext cx="418030" cy="671735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0" y="134347"/>
                  </a:moveTo>
                  <a:lnTo>
                    <a:pt x="209015" y="134347"/>
                  </a:lnTo>
                  <a:lnTo>
                    <a:pt x="209015" y="0"/>
                  </a:lnTo>
                  <a:lnTo>
                    <a:pt x="418030" y="335868"/>
                  </a:lnTo>
                  <a:lnTo>
                    <a:pt x="209015" y="671735"/>
                  </a:lnTo>
                  <a:lnTo>
                    <a:pt x="209015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4347" rIns="125410" bIns="134347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682937" y="6283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smtClean="0"/>
                <a:t>MMA</a:t>
              </a:r>
              <a:endParaRPr lang="pt-BR" sz="2500" b="1" kern="1200" dirty="0"/>
            </a:p>
          </p:txBody>
        </p:sp>
        <p:sp>
          <p:nvSpPr>
            <p:cNvPr id="7" name="Forma Livre 6"/>
            <p:cNvSpPr/>
            <p:nvPr/>
          </p:nvSpPr>
          <p:spPr>
            <a:xfrm rot="19285714">
              <a:off x="5434394" y="2370702"/>
              <a:ext cx="418030" cy="671735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0" y="134347"/>
                  </a:moveTo>
                  <a:lnTo>
                    <a:pt x="209015" y="134347"/>
                  </a:lnTo>
                  <a:lnTo>
                    <a:pt x="209015" y="0"/>
                  </a:lnTo>
                  <a:lnTo>
                    <a:pt x="418030" y="335868"/>
                  </a:lnTo>
                  <a:lnTo>
                    <a:pt x="209015" y="671735"/>
                  </a:lnTo>
                  <a:lnTo>
                    <a:pt x="209015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4347" rIns="125409" bIns="134346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5767023" y="1009926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err="1" smtClean="0"/>
                <a:t>Codevasf</a:t>
              </a:r>
              <a:endParaRPr lang="pt-BR" sz="2500" b="1" kern="1200" dirty="0"/>
            </a:p>
          </p:txBody>
        </p:sp>
        <p:sp>
          <p:nvSpPr>
            <p:cNvPr id="9" name="Forma Livre 8"/>
            <p:cNvSpPr/>
            <p:nvPr/>
          </p:nvSpPr>
          <p:spPr>
            <a:xfrm rot="771429">
              <a:off x="5699010" y="3530062"/>
              <a:ext cx="418030" cy="671735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0" y="134347"/>
                  </a:moveTo>
                  <a:lnTo>
                    <a:pt x="209015" y="134347"/>
                  </a:lnTo>
                  <a:lnTo>
                    <a:pt x="209015" y="0"/>
                  </a:lnTo>
                  <a:lnTo>
                    <a:pt x="418030" y="335868"/>
                  </a:lnTo>
                  <a:lnTo>
                    <a:pt x="209015" y="671735"/>
                  </a:lnTo>
                  <a:lnTo>
                    <a:pt x="209015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134347" rIns="125409" bIns="134346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6281750" y="3265090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dirty="0" smtClean="0"/>
                <a:t>CBHSF</a:t>
              </a:r>
              <a:endParaRPr lang="pt-BR" sz="2500" b="1" kern="1200" dirty="0"/>
            </a:p>
          </p:txBody>
        </p:sp>
        <p:sp>
          <p:nvSpPr>
            <p:cNvPr id="11" name="Forma Livre 10"/>
            <p:cNvSpPr/>
            <p:nvPr/>
          </p:nvSpPr>
          <p:spPr>
            <a:xfrm rot="3857143">
              <a:off x="4957572" y="4459796"/>
              <a:ext cx="418030" cy="671735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0" y="134347"/>
                  </a:moveTo>
                  <a:lnTo>
                    <a:pt x="209015" y="134347"/>
                  </a:lnTo>
                  <a:lnTo>
                    <a:pt x="209015" y="0"/>
                  </a:lnTo>
                  <a:lnTo>
                    <a:pt x="418030" y="335868"/>
                  </a:lnTo>
                  <a:lnTo>
                    <a:pt x="209015" y="671735"/>
                  </a:lnTo>
                  <a:lnTo>
                    <a:pt x="209015" y="537388"/>
                  </a:lnTo>
                  <a:lnTo>
                    <a:pt x="0" y="537388"/>
                  </a:lnTo>
                  <a:lnTo>
                    <a:pt x="0" y="13434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134346" rIns="125408" bIns="134347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4839518" y="5073592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smtClean="0"/>
                <a:t>Funasa</a:t>
              </a:r>
              <a:endParaRPr lang="pt-BR" sz="2500" b="1" kern="1200" dirty="0"/>
            </a:p>
          </p:txBody>
        </p:sp>
        <p:sp>
          <p:nvSpPr>
            <p:cNvPr id="13" name="Forma Livre 12"/>
            <p:cNvSpPr/>
            <p:nvPr/>
          </p:nvSpPr>
          <p:spPr>
            <a:xfrm rot="17742857">
              <a:off x="3768397" y="4459795"/>
              <a:ext cx="418031" cy="671736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418030" y="537388"/>
                  </a:moveTo>
                  <a:lnTo>
                    <a:pt x="209015" y="537388"/>
                  </a:lnTo>
                  <a:lnTo>
                    <a:pt x="209015" y="671735"/>
                  </a:lnTo>
                  <a:lnTo>
                    <a:pt x="0" y="335867"/>
                  </a:lnTo>
                  <a:lnTo>
                    <a:pt x="209015" y="0"/>
                  </a:lnTo>
                  <a:lnTo>
                    <a:pt x="209015" y="134347"/>
                  </a:lnTo>
                  <a:lnTo>
                    <a:pt x="418030" y="134347"/>
                  </a:lnTo>
                  <a:lnTo>
                    <a:pt x="418030" y="53738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408" tIns="134347" rIns="1" bIns="134347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2526357" y="5073592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smtClean="0"/>
                <a:t>DNIT</a:t>
              </a:r>
              <a:endParaRPr lang="pt-BR" sz="2500" b="1" kern="1200" dirty="0"/>
            </a:p>
          </p:txBody>
        </p:sp>
        <p:sp>
          <p:nvSpPr>
            <p:cNvPr id="15" name="Forma Livre 14"/>
            <p:cNvSpPr/>
            <p:nvPr/>
          </p:nvSpPr>
          <p:spPr>
            <a:xfrm rot="20828571">
              <a:off x="3026959" y="3530062"/>
              <a:ext cx="418031" cy="671735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418030" y="537388"/>
                  </a:moveTo>
                  <a:lnTo>
                    <a:pt x="209015" y="537388"/>
                  </a:lnTo>
                  <a:lnTo>
                    <a:pt x="209015" y="671735"/>
                  </a:lnTo>
                  <a:lnTo>
                    <a:pt x="0" y="335867"/>
                  </a:lnTo>
                  <a:lnTo>
                    <a:pt x="209015" y="0"/>
                  </a:lnTo>
                  <a:lnTo>
                    <a:pt x="209015" y="134347"/>
                  </a:lnTo>
                  <a:lnTo>
                    <a:pt x="418030" y="134347"/>
                  </a:lnTo>
                  <a:lnTo>
                    <a:pt x="418030" y="53738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409" tIns="134347" rIns="0" bIns="134346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084125" y="3265090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smtClean="0"/>
                <a:t>ANA</a:t>
              </a:r>
              <a:endParaRPr lang="pt-BR" sz="2500" b="1" kern="1200" dirty="0"/>
            </a:p>
          </p:txBody>
        </p:sp>
        <p:sp>
          <p:nvSpPr>
            <p:cNvPr id="17" name="Forma Livre 16"/>
            <p:cNvSpPr/>
            <p:nvPr/>
          </p:nvSpPr>
          <p:spPr>
            <a:xfrm rot="23914286">
              <a:off x="3291575" y="2370701"/>
              <a:ext cx="418031" cy="671736"/>
            </a:xfrm>
            <a:custGeom>
              <a:avLst/>
              <a:gdLst>
                <a:gd name="connsiteX0" fmla="*/ 0 w 418030"/>
                <a:gd name="connsiteY0" fmla="*/ 134347 h 671735"/>
                <a:gd name="connsiteX1" fmla="*/ 209015 w 418030"/>
                <a:gd name="connsiteY1" fmla="*/ 134347 h 671735"/>
                <a:gd name="connsiteX2" fmla="*/ 209015 w 418030"/>
                <a:gd name="connsiteY2" fmla="*/ 0 h 671735"/>
                <a:gd name="connsiteX3" fmla="*/ 418030 w 418030"/>
                <a:gd name="connsiteY3" fmla="*/ 335868 h 671735"/>
                <a:gd name="connsiteX4" fmla="*/ 209015 w 418030"/>
                <a:gd name="connsiteY4" fmla="*/ 671735 h 671735"/>
                <a:gd name="connsiteX5" fmla="*/ 209015 w 418030"/>
                <a:gd name="connsiteY5" fmla="*/ 537388 h 671735"/>
                <a:gd name="connsiteX6" fmla="*/ 0 w 418030"/>
                <a:gd name="connsiteY6" fmla="*/ 537388 h 671735"/>
                <a:gd name="connsiteX7" fmla="*/ 0 w 418030"/>
                <a:gd name="connsiteY7" fmla="*/ 134347 h 671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030" h="671735">
                  <a:moveTo>
                    <a:pt x="418030" y="537388"/>
                  </a:moveTo>
                  <a:lnTo>
                    <a:pt x="209015" y="537388"/>
                  </a:lnTo>
                  <a:lnTo>
                    <a:pt x="209015" y="671735"/>
                  </a:lnTo>
                  <a:lnTo>
                    <a:pt x="0" y="335867"/>
                  </a:lnTo>
                  <a:lnTo>
                    <a:pt x="209015" y="0"/>
                  </a:lnTo>
                  <a:lnTo>
                    <a:pt x="209015" y="134347"/>
                  </a:lnTo>
                  <a:lnTo>
                    <a:pt x="418030" y="134347"/>
                  </a:lnTo>
                  <a:lnTo>
                    <a:pt x="418030" y="537388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5409" tIns="134348" rIns="0" bIns="134346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2500" b="1" kern="120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1598852" y="1009926"/>
              <a:ext cx="1778124" cy="1778124"/>
            </a:xfrm>
            <a:custGeom>
              <a:avLst/>
              <a:gdLst>
                <a:gd name="connsiteX0" fmla="*/ 0 w 1778124"/>
                <a:gd name="connsiteY0" fmla="*/ 889062 h 1778124"/>
                <a:gd name="connsiteX1" fmla="*/ 889062 w 1778124"/>
                <a:gd name="connsiteY1" fmla="*/ 0 h 1778124"/>
                <a:gd name="connsiteX2" fmla="*/ 1778124 w 1778124"/>
                <a:gd name="connsiteY2" fmla="*/ 889062 h 1778124"/>
                <a:gd name="connsiteX3" fmla="*/ 889062 w 1778124"/>
                <a:gd name="connsiteY3" fmla="*/ 1778124 h 1778124"/>
                <a:gd name="connsiteX4" fmla="*/ 0 w 1778124"/>
                <a:gd name="connsiteY4" fmla="*/ 889062 h 17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8124" h="1778124">
                  <a:moveTo>
                    <a:pt x="0" y="889062"/>
                  </a:moveTo>
                  <a:cubicBezTo>
                    <a:pt x="0" y="398047"/>
                    <a:pt x="398047" y="0"/>
                    <a:pt x="889062" y="0"/>
                  </a:cubicBezTo>
                  <a:cubicBezTo>
                    <a:pt x="1380077" y="0"/>
                    <a:pt x="1778124" y="398047"/>
                    <a:pt x="1778124" y="889062"/>
                  </a:cubicBezTo>
                  <a:cubicBezTo>
                    <a:pt x="1778124" y="1380077"/>
                    <a:pt x="1380077" y="1778124"/>
                    <a:pt x="889062" y="1778124"/>
                  </a:cubicBezTo>
                  <a:cubicBezTo>
                    <a:pt x="398047" y="1778124"/>
                    <a:pt x="0" y="1380077"/>
                    <a:pt x="0" y="889062"/>
                  </a:cubicBez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2150" tIns="292150" rIns="292150" bIns="2921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500" b="1" kern="1200" dirty="0" err="1" smtClean="0"/>
                <a:t>ICMBio</a:t>
              </a:r>
              <a:endParaRPr lang="pt-BR" sz="2500" b="1" kern="1200" dirty="0" smtClean="0"/>
            </a:p>
          </p:txBody>
        </p:sp>
      </p:grpSp>
      <p:sp>
        <p:nvSpPr>
          <p:cNvPr id="19" name="CaixaDeTexto 18"/>
          <p:cNvSpPr txBox="1"/>
          <p:nvPr/>
        </p:nvSpPr>
        <p:spPr>
          <a:xfrm rot="19745375">
            <a:off x="-154335" y="1653590"/>
            <a:ext cx="28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+mn-lt"/>
              </a:rPr>
              <a:t>Coordenação</a:t>
            </a:r>
            <a:endParaRPr lang="pt-BR" sz="3600" b="1" dirty="0"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 rot="19745375">
            <a:off x="-61156" y="3292456"/>
            <a:ext cx="28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+mn-lt"/>
              </a:rPr>
              <a:t>I</a:t>
            </a:r>
            <a:r>
              <a:rPr lang="pt-BR" sz="3600" b="1" dirty="0" smtClean="0">
                <a:latin typeface="+mn-lt"/>
              </a:rPr>
              <a:t>ntegração</a:t>
            </a:r>
            <a:endParaRPr lang="pt-BR" sz="3600" b="1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 rot="19745375">
            <a:off x="100585" y="4878240"/>
            <a:ext cx="2870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latin typeface="+mn-lt"/>
              </a:rPr>
              <a:t>Articulação</a:t>
            </a:r>
            <a:endParaRPr lang="pt-BR" sz="3600" b="1" dirty="0">
              <a:latin typeface="+mn-lt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2394" y="1"/>
            <a:ext cx="4942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u="sng" smtClean="0"/>
              <a:t>Principais Constatações</a:t>
            </a:r>
            <a:endParaRPr lang="pt-BR" sz="3200" b="1" u="sng"/>
          </a:p>
        </p:txBody>
      </p:sp>
      <p:sp>
        <p:nvSpPr>
          <p:cNvPr id="23" name="CaixaDeTexto 22"/>
          <p:cNvSpPr txBox="1"/>
          <p:nvPr/>
        </p:nvSpPr>
        <p:spPr>
          <a:xfrm>
            <a:off x="92391" y="6534834"/>
            <a:ext cx="5404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Decisão</a:t>
            </a:r>
            <a:r>
              <a:rPr lang="pt-BR" dirty="0"/>
              <a:t> TCU 1259/2002- </a:t>
            </a:r>
            <a:r>
              <a:rPr lang="pt-BR" dirty="0" err="1"/>
              <a:t>P</a:t>
            </a:r>
            <a:r>
              <a:rPr lang="pt-BR" dirty="0"/>
              <a:t>, </a:t>
            </a:r>
            <a:r>
              <a:rPr lang="pt-BR" dirty="0" smtClean="0"/>
              <a:t>- Avaliou o SINGREH </a:t>
            </a:r>
            <a:endParaRPr lang="pt-BR" dirty="0"/>
          </a:p>
          <a:p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31118" y="610980"/>
            <a:ext cx="42947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Acórdão  </a:t>
            </a:r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1.457/2012 - </a:t>
            </a:r>
            <a:r>
              <a:rPr lang="pt-BR" sz="2800" b="1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68828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209" y="791450"/>
            <a:ext cx="7149976" cy="58587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-71109" y="3466617"/>
            <a:ext cx="227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Assoreamento</a:t>
            </a:r>
            <a:endParaRPr lang="pt-BR" sz="2400" b="1" dirty="0">
              <a:latin typeface="+mn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29198" y="-18191"/>
            <a:ext cx="8717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Ações de Recuperação e Controle de Erosão Insuficientes</a:t>
            </a:r>
            <a:endParaRPr lang="pt-BR" sz="2400" b="1" dirty="0"/>
          </a:p>
        </p:txBody>
      </p:sp>
      <p:sp>
        <p:nvSpPr>
          <p:cNvPr id="7" name="CaixaDeTexto 6"/>
          <p:cNvSpPr txBox="1"/>
          <p:nvPr/>
        </p:nvSpPr>
        <p:spPr>
          <a:xfrm rot="19367079">
            <a:off x="-20900" y="1661562"/>
            <a:ext cx="1668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Fiscalização</a:t>
            </a:r>
            <a:endParaRPr lang="pt-BR" sz="2400" b="1" dirty="0">
              <a:latin typeface="+mn-lt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9387" y="3899448"/>
            <a:ext cx="169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Degradação</a:t>
            </a:r>
            <a:endParaRPr lang="pt-BR" sz="2400" b="1" dirty="0"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4351918"/>
            <a:ext cx="1384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latin typeface="+mn-lt"/>
              </a:rPr>
              <a:t>Educação</a:t>
            </a:r>
            <a:endParaRPr lang="pt-BR" sz="2400" b="1">
              <a:latin typeface="+mn-lt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5460" y="4827584"/>
            <a:ext cx="1115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Cultura</a:t>
            </a:r>
            <a:endParaRPr lang="pt-BR" sz="24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6166" y="5289839"/>
            <a:ext cx="1737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smtClean="0">
                <a:latin typeface="+mn-lt"/>
              </a:rPr>
              <a:t>Preservação</a:t>
            </a:r>
            <a:endParaRPr lang="pt-BR" sz="2400" b="1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 rot="19416720">
            <a:off x="-155704" y="958822"/>
            <a:ext cx="227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Planejamento</a:t>
            </a:r>
            <a:endParaRPr lang="pt-BR" sz="2400" b="1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 rot="19416720">
            <a:off x="-72294" y="2082251"/>
            <a:ext cx="227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Comunicação</a:t>
            </a:r>
            <a:endParaRPr lang="pt-BR" sz="2400" b="1" dirty="0"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 rot="19416720">
            <a:off x="253010" y="2504067"/>
            <a:ext cx="2272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Indicadores</a:t>
            </a:r>
            <a:endParaRPr lang="pt-BR" sz="2400" b="1" dirty="0">
              <a:latin typeface="+mn-lt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386" y="5700935"/>
            <a:ext cx="2320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+mn-lt"/>
              </a:rPr>
              <a:t>Reflorestamento</a:t>
            </a:r>
            <a:endParaRPr lang="pt-B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24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315762"/>
            <a:ext cx="8075240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Constatações</a:t>
            </a:r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da Auditoria</a:t>
            </a:r>
            <a:endParaRPr lang="pt-BR" sz="28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dirty="0"/>
          </a:p>
        </p:txBody>
      </p:sp>
      <p:sp>
        <p:nvSpPr>
          <p:cNvPr id="3" name="Espaço Reservado para Conteúdo 4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1) Problemas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de coordenação entre o Ministério do Meio Ambiente (MMA) e os diversos atores sociais e governamentais, dentre eles o Comitê de Bacia Hidrográfica do São Francisco. </a:t>
            </a:r>
          </a:p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2) Ações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de recuperação e controle de processos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erosivos insuficientes para mudar o panorama de degradação da Bacia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3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) Falta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de planejamento de médio e longo prazo para manutenção dos projetos de revitalização e sustentabilidade das ações de recuperação.</a:t>
            </a: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4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) Insuficiência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de indicadores e diagnósticos do Programa de Revitalização</a:t>
            </a:r>
          </a:p>
          <a:p>
            <a:pPr marL="0" indent="0" algn="just" fontAlgn="auto">
              <a:buNone/>
            </a:pPr>
            <a:endParaRPr lang="pt-BR" b="1" dirty="0">
              <a:solidFill>
                <a:schemeClr val="tx1"/>
              </a:solidFill>
              <a:latin typeface="Arial" charset="0"/>
            </a:endParaRPr>
          </a:p>
          <a:p>
            <a:pPr lvl="1" fontAlgn="auto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467544" y="404664"/>
            <a:ext cx="8075240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Acórdão  </a:t>
            </a:r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1457 de 13/6/2012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13184" y="1052736"/>
            <a:ext cx="8229600" cy="504056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b="1" u="sng" dirty="0">
                <a:solidFill>
                  <a:schemeClr val="tx1"/>
                </a:solidFill>
                <a:latin typeface="Arial" charset="0"/>
              </a:rPr>
              <a:t>Recomendações ao </a:t>
            </a: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Ministério do Meio Ambiente (MMA):</a:t>
            </a:r>
            <a:endParaRPr lang="pt-BR" b="1" u="sng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1) priorize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a instalação do Comitê Gestor do Programa de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Revitalização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da Bacia Hidrográfica do Rio São Francisco;</a:t>
            </a: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2) promova e apoie ações integradas de fiscalização ambiental na região da Bacia Hidrográfica do Rio São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Francisco; 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3) inclua nos projetos de revitalização, mecanismos capazes de prover alternativas econômicas que garantam a sobrevivência de pequenos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produtores; e 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4) elabore, implante e acompanhe indicadores que sejam capazes de medir a efetividade das ações voltadas à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recuperação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e ao controle de processos erosivos no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PRSF.</a:t>
            </a:r>
          </a:p>
          <a:p>
            <a:pPr marL="0" indent="0" algn="just" fontAlgn="auto">
              <a:buNone/>
            </a:pP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Recomendação </a:t>
            </a:r>
            <a:r>
              <a:rPr lang="pt-BR" b="1" u="sng" dirty="0">
                <a:solidFill>
                  <a:schemeClr val="tx1"/>
                </a:solidFill>
                <a:latin typeface="Arial" charset="0"/>
              </a:rPr>
              <a:t>ao </a:t>
            </a: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MMA e </a:t>
            </a:r>
            <a:r>
              <a:rPr lang="pt-BR" b="1" u="sng" dirty="0">
                <a:solidFill>
                  <a:schemeClr val="tx1"/>
                </a:solidFill>
                <a:latin typeface="Arial" charset="0"/>
              </a:rPr>
              <a:t>à Codevasf:</a:t>
            </a:r>
          </a:p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Garantam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a continuidade dos recursos destinados à manutenção dos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  Centros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de Referência e Recuperação de Áreas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Degradadas.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0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467544" y="404664"/>
            <a:ext cx="8157592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Acórdão  1457 de 13/6/2012</a:t>
            </a:r>
          </a:p>
          <a:p>
            <a:endParaRPr lang="pt-BR" dirty="0"/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95536" y="1052736"/>
            <a:ext cx="8229600" cy="489654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Recomendações </a:t>
            </a:r>
            <a:r>
              <a:rPr lang="pt-BR" b="1" u="sng" dirty="0">
                <a:solidFill>
                  <a:schemeClr val="tx1"/>
                </a:solidFill>
                <a:latin typeface="Arial" charset="0"/>
              </a:rPr>
              <a:t>à Codevasf:</a:t>
            </a: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1) assuma a elaboração e execução de projetos capazes de promover soluções efetivas para toda uma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região;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2) inclua nas ações de recuperação e controle de processos erosivos iniciativas concomitantes de sensibilização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ambiental; e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3) identifique fontes de recursos destinados à manutenção das ações de recuperação e controle de processos erosivos por prazo adequado ao tempo de maturação de cada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projeto.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fontAlgn="auto">
              <a:buNone/>
            </a:pP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Determinação ao MMA:</a:t>
            </a: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Remeta ao Tribunal, no prazo de 90 (noventa) dias, contados da notificação, plano de ação, contendo cronograma de adoção das medidas necessárias ao enfrentamento dos problemas apontados, com o nome dos responsáveis por estas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medidas.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fontAlgn="auto">
              <a:buNone/>
            </a:pPr>
            <a:endParaRPr lang="pt-BR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13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476672"/>
            <a:ext cx="7632848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Representação MPTCU – Plano de Ação</a:t>
            </a: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13184" y="1556792"/>
            <a:ext cx="8229600" cy="45259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O Ministério Público de Contas verificou que o MMA, a despeito da determinação desta Corte de Contas, não apresentou nenhum plano de ação efetivo que atendesse a determinação do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TCU. 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Não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estabeleceu cronograma de adoção das medidas necessárias ao enfrentamento abrangente e consistente dos problemas na execução do PRSF, tampouco especificou os nomes dos responsáveis por tais medidas. </a:t>
            </a:r>
          </a:p>
          <a:p>
            <a:pPr fontAlgn="auto"/>
            <a:endParaRPr lang="pt-B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62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476672"/>
            <a:ext cx="8075240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1º Monitoramento do Acórdão 1.457/2012 </a:t>
            </a:r>
            <a:r>
              <a:rPr lang="mr-IN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–</a:t>
            </a:r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Plenário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pt-BR" sz="2400" b="1" u="sng" dirty="0" smtClean="0">
                <a:solidFill>
                  <a:schemeClr val="tx1"/>
                </a:solidFill>
                <a:latin typeface="Arial" charset="0"/>
              </a:rPr>
              <a:t>Quanto </a:t>
            </a:r>
            <a:r>
              <a:rPr lang="pt-BR" sz="2400" b="1" u="sng" dirty="0">
                <a:solidFill>
                  <a:schemeClr val="tx1"/>
                </a:solidFill>
                <a:latin typeface="Arial" charset="0"/>
              </a:rPr>
              <a:t>às </a:t>
            </a:r>
            <a:r>
              <a:rPr lang="pt-BR" sz="2400" b="1" u="sng" dirty="0" smtClean="0">
                <a:solidFill>
                  <a:schemeClr val="tx1"/>
                </a:solidFill>
                <a:latin typeface="Arial" charset="0"/>
              </a:rPr>
              <a:t>Recomendações </a:t>
            </a:r>
            <a:endParaRPr lang="pt-BR" sz="2400" b="1" u="sng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Arial" charset="0"/>
              </a:rPr>
              <a:t>MMA e a Codevasf não cumpriram plenamente nenhuma das 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</a:rPr>
              <a:t>recomendações. </a:t>
            </a:r>
            <a:endParaRPr lang="pt-BR" sz="2400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endParaRPr lang="pt-BR" sz="2400" dirty="0">
              <a:solidFill>
                <a:schemeClr val="tx1"/>
              </a:solidFill>
              <a:latin typeface="Arial" charset="0"/>
            </a:endParaRPr>
          </a:p>
          <a:p>
            <a:pPr marL="0" indent="0" algn="ctr" fontAlgn="auto">
              <a:buNone/>
            </a:pPr>
            <a:r>
              <a:rPr lang="pt-BR" sz="2400" b="1" u="sng" dirty="0" smtClean="0">
                <a:solidFill>
                  <a:schemeClr val="tx1"/>
                </a:solidFill>
                <a:latin typeface="Arial" charset="0"/>
              </a:rPr>
              <a:t>Quanto à </a:t>
            </a:r>
            <a:r>
              <a:rPr lang="pt-BR" sz="2400" b="1" u="sng" dirty="0" smtClean="0">
                <a:solidFill>
                  <a:schemeClr val="tx1"/>
                </a:solidFill>
                <a:latin typeface="Arial" charset="0"/>
              </a:rPr>
              <a:t>Determinação </a:t>
            </a:r>
            <a:endParaRPr lang="pt-BR" sz="2400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sz="2400" dirty="0" smtClean="0">
                <a:solidFill>
                  <a:schemeClr val="tx1"/>
                </a:solidFill>
                <a:latin typeface="Arial" charset="0"/>
              </a:rPr>
              <a:t>O </a:t>
            </a:r>
            <a:r>
              <a:rPr lang="pt-BR" sz="2400" dirty="0">
                <a:solidFill>
                  <a:schemeClr val="tx1"/>
                </a:solidFill>
                <a:latin typeface="Arial" charset="0"/>
              </a:rPr>
              <a:t>Plano de Ação 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</a:rPr>
              <a:t>encaminhado se </a:t>
            </a:r>
            <a:r>
              <a:rPr lang="pt-BR" sz="2400" dirty="0">
                <a:solidFill>
                  <a:schemeClr val="tx1"/>
                </a:solidFill>
                <a:latin typeface="Arial" charset="0"/>
              </a:rPr>
              <a:t>mostrou insuficiente para o cumprimento das </a:t>
            </a:r>
            <a:r>
              <a:rPr lang="pt-BR" sz="2400" dirty="0" smtClean="0">
                <a:solidFill>
                  <a:schemeClr val="tx1"/>
                </a:solidFill>
                <a:latin typeface="Arial" charset="0"/>
              </a:rPr>
              <a:t>recomendações.</a:t>
            </a:r>
            <a:endParaRPr lang="pt-BR" sz="2400" dirty="0">
              <a:solidFill>
                <a:schemeClr val="tx1"/>
              </a:solidFill>
              <a:latin typeface="Arial" charset="0"/>
            </a:endParaRPr>
          </a:p>
          <a:p>
            <a:pPr fontAlgn="auto"/>
            <a:endParaRPr lang="pt-B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476672"/>
            <a:ext cx="7632848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Acórdão 3316 de 9/12/2015 - Monitoramento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13184" y="1556792"/>
            <a:ext cx="8229600" cy="452596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Determinações ao MMA:</a:t>
            </a:r>
            <a:endParaRPr lang="pt-BR" b="1" u="sng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1) apresentar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plano de ação com o intuito de instituir o Comitê Gestor de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Programa;</a:t>
            </a: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2)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apresentar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plano de ação para as </a:t>
            </a:r>
            <a:r>
              <a:rPr lang="pt-BR" b="1" dirty="0">
                <a:solidFill>
                  <a:schemeClr val="tx1"/>
                </a:solidFill>
                <a:latin typeface="Arial" charset="0"/>
              </a:rPr>
              <a:t>ações integradas de fiscalização ambiental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 na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região da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Bacia Hidrográfica do Rio São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Francisco; </a:t>
            </a: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3) Desenvolver , em articulação com os diversos atores, </a:t>
            </a:r>
            <a:r>
              <a:rPr lang="pt-BR" b="1" dirty="0">
                <a:solidFill>
                  <a:schemeClr val="tx1"/>
                </a:solidFill>
                <a:latin typeface="Arial" charset="0"/>
              </a:rPr>
              <a:t>planejamento estratégico da política de provimento de alternativas econômicas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que garantam a sobrevivência de pequenos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produtores;</a:t>
            </a:r>
          </a:p>
          <a:p>
            <a:pPr marL="0" indent="0" algn="just" fontAlgn="auto">
              <a:buNone/>
            </a:pP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4) apresente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plano de ação para as </a:t>
            </a:r>
            <a:r>
              <a:rPr lang="pt-BR" b="1" dirty="0">
                <a:solidFill>
                  <a:schemeClr val="tx1"/>
                </a:solidFill>
                <a:latin typeface="Arial" charset="0"/>
              </a:rPr>
              <a:t>ações voltadas à recuperação e ao controle </a:t>
            </a:r>
            <a:r>
              <a:rPr lang="pt-BR" b="1" dirty="0" smtClean="0">
                <a:solidFill>
                  <a:schemeClr val="tx1"/>
                </a:solidFill>
                <a:latin typeface="Arial" charset="0"/>
              </a:rPr>
              <a:t>de processos </a:t>
            </a:r>
            <a:r>
              <a:rPr lang="pt-BR" b="1" dirty="0">
                <a:solidFill>
                  <a:schemeClr val="tx1"/>
                </a:solidFill>
                <a:latin typeface="Arial" charset="0"/>
              </a:rPr>
              <a:t>erosivos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 no Programa de Revitalização da Bacia Hidrográfica do Rio São Francisco</a:t>
            </a:r>
          </a:p>
          <a:p>
            <a:pPr marL="457200" indent="-457200" algn="just" fontAlgn="auto">
              <a:buAutoNum type="arabicParenR"/>
            </a:pPr>
            <a:endParaRPr lang="pt-BR" b="1" u="sng" dirty="0">
              <a:solidFill>
                <a:schemeClr val="tx1"/>
              </a:solidFill>
              <a:latin typeface="Arial" charset="0"/>
            </a:endParaRPr>
          </a:p>
          <a:p>
            <a:pPr fontAlgn="auto"/>
            <a:endParaRPr lang="pt-B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6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476672"/>
            <a:ext cx="7632848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Acórdão 3316 de 9/12/2015 - Monitoramento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13184" y="1556792"/>
            <a:ext cx="8229600" cy="4680520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Determinações ao MMA e à Codevasf:</a:t>
            </a:r>
            <a:endParaRPr lang="pt-BR" b="1" u="sng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1) estudos que indiquem a possibilidade de utilização de fontes alternativas de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financiamento; e 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2) diagnóstico afeto à sustentabilidade do empreendimento de transposição e ao impacto nos componentes de vazão e qualidade da água do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rio;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b="1" u="sng" dirty="0" smtClean="0">
                <a:solidFill>
                  <a:schemeClr val="tx1"/>
                </a:solidFill>
                <a:latin typeface="Arial" charset="0"/>
              </a:rPr>
              <a:t>Determinação à </a:t>
            </a:r>
            <a:r>
              <a:rPr lang="pt-BR" b="1" u="sng" dirty="0">
                <a:solidFill>
                  <a:schemeClr val="tx1"/>
                </a:solidFill>
                <a:latin typeface="Arial" charset="0"/>
              </a:rPr>
              <a:t>Codevasf </a:t>
            </a:r>
            <a:endParaRPr lang="pt-BR" b="1" u="sng" dirty="0" smtClean="0">
              <a:solidFill>
                <a:schemeClr val="tx1"/>
              </a:solidFill>
              <a:latin typeface="Arial" charset="0"/>
            </a:endParaRPr>
          </a:p>
          <a:p>
            <a:pPr marL="0" indent="0" algn="just" fontAlgn="auto">
              <a:buNone/>
            </a:pPr>
            <a:r>
              <a:rPr lang="pt-BR" dirty="0">
                <a:solidFill>
                  <a:schemeClr val="tx1"/>
                </a:solidFill>
                <a:latin typeface="Arial" charset="0"/>
              </a:rPr>
              <a:t>Apresentar plano de ação que contemple a </a:t>
            </a:r>
            <a:r>
              <a:rPr lang="pt-BR" b="1" dirty="0">
                <a:solidFill>
                  <a:schemeClr val="tx1"/>
                </a:solidFill>
                <a:latin typeface="Arial" charset="0"/>
              </a:rPr>
              <a:t>elaboração e execução de projetos capazes de promover soluções efetivas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para toda a região da Bacia Hidrográfica do Rio São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Francisco, 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>o desenvolvimento de iniciativas de sensibilização ambiental nas ações de recuperação e a identificação das fontes de recursos destinados à manutenção das ações de recuperação e controle de processos erosivos, que formalize e implemente rotinas de monitoramento de suas </a:t>
            </a:r>
            <a:r>
              <a:rPr lang="pt-BR" dirty="0" smtClean="0">
                <a:solidFill>
                  <a:schemeClr val="tx1"/>
                </a:solidFill>
                <a:latin typeface="Arial" charset="0"/>
              </a:rPr>
              <a:t>iniciativas.</a:t>
            </a:r>
            <a:endParaRPr lang="pt-BR" dirty="0">
              <a:solidFill>
                <a:schemeClr val="tx1"/>
              </a:solidFill>
              <a:latin typeface="Arial" charset="0"/>
            </a:endParaRPr>
          </a:p>
          <a:p>
            <a:pPr fontAlgn="auto"/>
            <a:endParaRPr lang="pt-BR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9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317349" y="2492896"/>
            <a:ext cx="4699992" cy="83165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Muito obrigado!</a:t>
            </a:r>
            <a:endParaRPr lang="pt-BR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195736" y="386104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2">
                    <a:lumMod val="75000"/>
                  </a:schemeClr>
                </a:solidFill>
              </a:rPr>
              <a:t>Junnius Marques Arifa</a:t>
            </a:r>
            <a:endParaRPr lang="pt-B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Secretário de Controle Externo</a:t>
            </a:r>
          </a:p>
          <a:p>
            <a:pPr algn="ctr"/>
            <a:r>
              <a:rPr lang="pt-BR" dirty="0" err="1" smtClean="0">
                <a:solidFill>
                  <a:schemeClr val="accent2">
                    <a:lumMod val="75000"/>
                  </a:schemeClr>
                </a:solidFill>
              </a:rPr>
              <a:t>SecexAmbiental</a:t>
            </a:r>
            <a:endParaRPr lang="pt-B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</a:rPr>
              <a:t>3316-5423</a:t>
            </a:r>
            <a:endParaRPr lang="pt-B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128792" cy="116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2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" descr="age4image1384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AutoShape 2" descr="age4image1384"/>
          <p:cNvSpPr>
            <a:spLocks noChangeAspect="1" noChangeArrowheads="1"/>
          </p:cNvSpPr>
          <p:nvPr/>
        </p:nvSpPr>
        <p:spPr bwMode="auto">
          <a:xfrm>
            <a:off x="1403648" y="98072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3" descr="age4image1384"/>
          <p:cNvSpPr>
            <a:spLocks noChangeAspect="1" noChangeArrowheads="1"/>
          </p:cNvSpPr>
          <p:nvPr/>
        </p:nvSpPr>
        <p:spPr bwMode="auto">
          <a:xfrm>
            <a:off x="304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480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9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"/>
            <a:ext cx="9144000" cy="555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62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500"/>
            <a:ext cx="9144000" cy="596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5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86698459"/>
              </p:ext>
            </p:extLst>
          </p:nvPr>
        </p:nvGraphicFramePr>
        <p:xfrm>
          <a:off x="0" y="864096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tângulo 3"/>
          <p:cNvSpPr/>
          <p:nvPr/>
        </p:nvSpPr>
        <p:spPr>
          <a:xfrm>
            <a:off x="539552" y="1411905"/>
            <a:ext cx="5481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Linha do Tempo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44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  <p:sp>
        <p:nvSpPr>
          <p:cNvPr id="5" name="Título 3"/>
          <p:cNvSpPr txBox="1">
            <a:spLocks/>
          </p:cNvSpPr>
          <p:nvPr/>
        </p:nvSpPr>
        <p:spPr>
          <a:xfrm>
            <a:off x="397308" y="315762"/>
            <a:ext cx="8135132" cy="95299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Objetivos </a:t>
            </a:r>
            <a:r>
              <a:rPr lang="pt-B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 Programa de Revitalização do São Francisco </a:t>
            </a:r>
          </a:p>
          <a:p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60418" y="1772816"/>
            <a:ext cx="82089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arenR"/>
            </a:pPr>
            <a:r>
              <a:rPr lang="pt-BR" sz="2400" b="1" dirty="0" smtClean="0"/>
              <a:t>implementar </a:t>
            </a:r>
            <a:r>
              <a:rPr lang="pt-BR" sz="2400" b="1" dirty="0"/>
              <a:t>e integrar projetos e ações governamentais visando à sustentabilidade socioambiental no território da bacia hidrográfica do rio São </a:t>
            </a:r>
            <a:r>
              <a:rPr lang="pt-BR" sz="2400" b="1" dirty="0" smtClean="0"/>
              <a:t>Francisco</a:t>
            </a:r>
          </a:p>
          <a:p>
            <a:pPr marL="342900" lvl="0" indent="-342900" algn="just">
              <a:buAutoNum type="arabicParenR"/>
            </a:pPr>
            <a:endParaRPr lang="pt-BR" sz="2400" b="1" dirty="0" smtClean="0"/>
          </a:p>
          <a:p>
            <a:pPr marL="342900" lvl="0" indent="-342900" algn="just">
              <a:buAutoNum type="arabicParenR"/>
            </a:pPr>
            <a:r>
              <a:rPr lang="pt-BR" sz="2400" b="1" dirty="0" smtClean="0"/>
              <a:t> recuperar </a:t>
            </a:r>
            <a:r>
              <a:rPr lang="pt-BR" sz="2400" b="1" dirty="0"/>
              <a:t>áreas </a:t>
            </a:r>
            <a:r>
              <a:rPr lang="pt-BR" sz="2400" b="1" dirty="0" smtClean="0"/>
              <a:t>degradadas </a:t>
            </a:r>
          </a:p>
          <a:p>
            <a:pPr marL="342900" lvl="0" indent="-342900" algn="just">
              <a:buAutoNum type="arabicParenR"/>
            </a:pPr>
            <a:r>
              <a:rPr lang="pt-BR" sz="2400" b="1" dirty="0" smtClean="0"/>
              <a:t>conservar </a:t>
            </a:r>
            <a:r>
              <a:rPr lang="pt-BR" sz="2400" b="1" dirty="0" smtClean="0"/>
              <a:t>e promover uso </a:t>
            </a:r>
            <a:r>
              <a:rPr lang="pt-BR" sz="2400" b="1" dirty="0" smtClean="0"/>
              <a:t>racional</a:t>
            </a:r>
          </a:p>
          <a:p>
            <a:pPr marL="342900" lvl="0" indent="-342900" algn="just">
              <a:buAutoNum type="arabicParenR"/>
            </a:pPr>
            <a:r>
              <a:rPr lang="pt-BR" sz="2400" b="1" dirty="0" smtClean="0"/>
              <a:t> ampliação da oferta </a:t>
            </a:r>
          </a:p>
          <a:p>
            <a:pPr marL="342900" lvl="0" indent="-342900" algn="just">
              <a:buAutoNum type="arabicParenR"/>
            </a:pPr>
            <a:r>
              <a:rPr lang="pt-BR" sz="2400" b="1" dirty="0" smtClean="0"/>
              <a:t>despoluição, </a:t>
            </a:r>
          </a:p>
          <a:p>
            <a:pPr marL="342900" lvl="0" indent="-342900" algn="just">
              <a:buAutoNum type="arabicParenR"/>
            </a:pPr>
            <a:r>
              <a:rPr lang="pt-BR" sz="2400" b="1" dirty="0" smtClean="0"/>
              <a:t>desenvolvimento sustentável.</a:t>
            </a:r>
            <a:endParaRPr lang="pt-BR" sz="2400" b="1" dirty="0" smtClean="0"/>
          </a:p>
          <a:p>
            <a:pPr lvl="0">
              <a:lnSpc>
                <a:spcPct val="150000"/>
              </a:lnSpc>
            </a:pPr>
            <a:endParaRPr lang="pt-B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4456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611560" y="315762"/>
            <a:ext cx="8280920" cy="52095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Escopo da Auditoria</a:t>
            </a:r>
            <a:endParaRPr lang="pt-BR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196752"/>
            <a:ext cx="8280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Ações de Recuperação e Controle as ações relativas à recuperação e controle de processos erosivos. </a:t>
            </a:r>
          </a:p>
          <a:p>
            <a:endParaRPr lang="pt-BR" sz="2400" dirty="0"/>
          </a:p>
          <a:p>
            <a:pPr algn="just"/>
            <a:r>
              <a:rPr lang="pt-BR" sz="2400" dirty="0" smtClean="0"/>
              <a:t>- Assoreamento </a:t>
            </a:r>
            <a:r>
              <a:rPr lang="pt-BR" sz="2400" dirty="0"/>
              <a:t>dos </a:t>
            </a:r>
            <a:r>
              <a:rPr lang="pt-BR" sz="2400" dirty="0" smtClean="0"/>
              <a:t>rios</a:t>
            </a:r>
          </a:p>
          <a:p>
            <a:pPr algn="just"/>
            <a:r>
              <a:rPr lang="pt-BR" sz="2400" dirty="0" smtClean="0"/>
              <a:t>- R</a:t>
            </a:r>
            <a:r>
              <a:rPr lang="pt-BR" sz="2400" dirty="0" smtClean="0"/>
              <a:t>edução </a:t>
            </a:r>
            <a:r>
              <a:rPr lang="pt-BR" sz="2400" dirty="0"/>
              <a:t>de navegabilidade </a:t>
            </a:r>
            <a:endParaRPr lang="pt-BR" sz="2400" dirty="0" smtClean="0"/>
          </a:p>
          <a:p>
            <a:pPr algn="just"/>
            <a:r>
              <a:rPr lang="pt-BR" sz="2400" dirty="0" smtClean="0"/>
              <a:t>- </a:t>
            </a:r>
            <a:r>
              <a:rPr lang="pt-BR" sz="2400" dirty="0" smtClean="0"/>
              <a:t>E</a:t>
            </a:r>
            <a:r>
              <a:rPr lang="pt-BR" sz="2400" dirty="0" smtClean="0"/>
              <a:t>nchentes </a:t>
            </a:r>
            <a:r>
              <a:rPr lang="pt-BR" sz="2400" dirty="0"/>
              <a:t>devido à elevação de seus leitos; </a:t>
            </a:r>
            <a:endParaRPr lang="pt-BR" sz="2400" dirty="0" smtClean="0"/>
          </a:p>
          <a:p>
            <a:pPr algn="just"/>
            <a:r>
              <a:rPr lang="pt-BR" sz="2400" dirty="0" smtClean="0"/>
              <a:t>- P</a:t>
            </a:r>
            <a:r>
              <a:rPr lang="pt-BR" sz="2400" dirty="0" smtClean="0"/>
              <a:t>oluição </a:t>
            </a:r>
            <a:r>
              <a:rPr lang="pt-BR" sz="2400" dirty="0"/>
              <a:t>de mananciais; </a:t>
            </a:r>
            <a:endParaRPr lang="pt-BR" sz="2400" dirty="0" smtClean="0"/>
          </a:p>
          <a:p>
            <a:pPr algn="just"/>
            <a:r>
              <a:rPr lang="pt-BR" sz="2400" dirty="0"/>
              <a:t>-</a:t>
            </a:r>
            <a:r>
              <a:rPr lang="pt-BR" sz="2400" dirty="0" smtClean="0"/>
              <a:t> </a:t>
            </a:r>
            <a:r>
              <a:rPr lang="pt-BR" sz="2400" dirty="0"/>
              <a:t>D</a:t>
            </a:r>
            <a:r>
              <a:rPr lang="pt-BR" sz="2400" dirty="0" smtClean="0"/>
              <a:t>egradação </a:t>
            </a:r>
            <a:r>
              <a:rPr lang="pt-BR" sz="2400" dirty="0"/>
              <a:t>do solo com consequente diminuição de </a:t>
            </a:r>
            <a:r>
              <a:rPr lang="pt-BR" sz="2400" dirty="0" smtClean="0"/>
              <a:t>produtividade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perda </a:t>
            </a:r>
            <a:r>
              <a:rPr lang="pt-BR" sz="2400" dirty="0" smtClean="0"/>
              <a:t>de </a:t>
            </a:r>
            <a:r>
              <a:rPr lang="pt-BR" sz="2400" dirty="0" smtClean="0"/>
              <a:t>vazão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Irrigação, abastecimento, produção de energia</a:t>
            </a:r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531" y="6453336"/>
            <a:ext cx="2689629" cy="34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trospec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Retrospec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Retrospectiva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49004</TotalTime>
  <Words>893</Words>
  <Application>Microsoft Macintosh PowerPoint</Application>
  <PresentationFormat>Apresentação na tela (4:3)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Calibri</vt:lpstr>
      <vt:lpstr>Calibri Light</vt:lpstr>
      <vt:lpstr>Mangal</vt:lpstr>
      <vt:lpstr>Times New Roman</vt:lpstr>
      <vt:lpstr>Arial</vt:lpstr>
      <vt:lpstr>Tema do Office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obrigado!</vt:lpstr>
    </vt:vector>
  </TitlesOfParts>
  <Company>TCU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malvim</dc:creator>
  <cp:lastModifiedBy>Junnius Arifa</cp:lastModifiedBy>
  <cp:revision>940</cp:revision>
  <cp:lastPrinted>2016-07-25T16:36:37Z</cp:lastPrinted>
  <dcterms:created xsi:type="dcterms:W3CDTF">2012-01-19T13:05:04Z</dcterms:created>
  <dcterms:modified xsi:type="dcterms:W3CDTF">2017-10-03T11:42:14Z</dcterms:modified>
</cp:coreProperties>
</file>