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311" r:id="rId2"/>
    <p:sldId id="1073" r:id="rId3"/>
    <p:sldId id="1015" r:id="rId4"/>
    <p:sldId id="1083" r:id="rId5"/>
    <p:sldId id="1080" r:id="rId6"/>
    <p:sldId id="1043" r:id="rId7"/>
    <p:sldId id="257" r:id="rId8"/>
    <p:sldId id="1027" r:id="rId9"/>
    <p:sldId id="1098" r:id="rId10"/>
    <p:sldId id="1114" r:id="rId11"/>
    <p:sldId id="1111" r:id="rId12"/>
    <p:sldId id="1104" r:id="rId13"/>
    <p:sldId id="1103" r:id="rId14"/>
    <p:sldId id="1099" r:id="rId15"/>
    <p:sldId id="1100" r:id="rId16"/>
    <p:sldId id="1102" r:id="rId17"/>
    <p:sldId id="1101" r:id="rId18"/>
    <p:sldId id="977" r:id="rId19"/>
  </p:sldIdLst>
  <p:sldSz cx="9001125" cy="5040313"/>
  <p:notesSz cx="6797675" cy="9926638"/>
  <p:defaultTextStyle>
    <a:defPPr>
      <a:defRPr lang="pt-BR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88">
          <p15:clr>
            <a:srgbClr val="A4A3A4"/>
          </p15:clr>
        </p15:guide>
        <p15:guide id="4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800000"/>
    <a:srgbClr val="993300"/>
    <a:srgbClr val="153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93553" autoAdjust="0"/>
  </p:normalViewPr>
  <p:slideViewPr>
    <p:cSldViewPr>
      <p:cViewPr varScale="1">
        <p:scale>
          <a:sx n="124" d="100"/>
          <a:sy n="124" d="100"/>
        </p:scale>
        <p:origin x="162" y="102"/>
      </p:cViewPr>
      <p:guideLst>
        <p:guide orient="horz" pos="2160"/>
        <p:guide pos="2880"/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12" cy="496729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375" y="1"/>
            <a:ext cx="2945712" cy="496729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48145A03-FD32-4338-931B-5F2FABB1BB11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324"/>
            <a:ext cx="2945712" cy="496728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375" y="9428324"/>
            <a:ext cx="2945712" cy="496728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FD2A598A-0BF5-4FA1-8861-CC0BCF8BCA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41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5712" cy="49831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375" y="6"/>
            <a:ext cx="2945712" cy="49831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>
              <a:defRPr sz="1200"/>
            </a:lvl1pPr>
          </a:lstStyle>
          <a:p>
            <a:fld id="{31618F8D-ECC7-4D12-B6E0-8B4DE5BD4ED7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41425"/>
            <a:ext cx="5981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5" rIns="91389" bIns="4569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296" y="4776848"/>
            <a:ext cx="5439092" cy="3908763"/>
          </a:xfrm>
          <a:prstGeom prst="rect">
            <a:avLst/>
          </a:prstGeom>
        </p:spPr>
        <p:txBody>
          <a:bodyPr vert="horz" lIns="91389" tIns="45695" rIns="91389" bIns="45695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326"/>
            <a:ext cx="2945712" cy="49831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375" y="9428326"/>
            <a:ext cx="2945712" cy="49831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>
              <a:defRPr sz="1200"/>
            </a:lvl1pPr>
          </a:lstStyle>
          <a:p>
            <a:fld id="{195F0CE8-839E-45E7-8ADD-C8349F54AB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56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03901-D8BC-4A5D-812E-D6D0AB95937D}" type="slidenum">
              <a:rPr lang="pt-BR" smtClean="0">
                <a:latin typeface="Times New Roman" pitchFamily="18" charset="0"/>
              </a:rPr>
              <a:pPr/>
              <a:t>1</a:t>
            </a:fld>
            <a:endParaRPr lang="pt-BR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744538"/>
            <a:ext cx="6646862" cy="3722687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714875"/>
            <a:ext cx="4930775" cy="4467225"/>
          </a:xfrm>
          <a:noFill/>
          <a:ln/>
        </p:spPr>
        <p:txBody>
          <a:bodyPr/>
          <a:lstStyle/>
          <a:p>
            <a:pPr eaLnBrk="1" hangingPunct="1"/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9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0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97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9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1CD64-D4ED-4B49-8C4F-C13FC1D7D3B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46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152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41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1565275"/>
            <a:ext cx="7651750" cy="108108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2855913"/>
            <a:ext cx="6300787" cy="1289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2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613"/>
            <a:ext cx="8101013" cy="8397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1176338"/>
            <a:ext cx="8101013" cy="33258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5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01613"/>
            <a:ext cx="2024063" cy="43005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01613"/>
            <a:ext cx="5924550" cy="4300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47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613"/>
            <a:ext cx="8101013" cy="518343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863972"/>
            <a:ext cx="8101013" cy="3638178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buClr>
                <a:srgbClr val="FFC000"/>
              </a:buCl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FFC000"/>
              </a:buCl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FFC000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FFC000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94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238500"/>
            <a:ext cx="7650163" cy="10017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136775"/>
            <a:ext cx="7650163" cy="1101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18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613"/>
            <a:ext cx="8101013" cy="8397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176338"/>
            <a:ext cx="3973513" cy="33258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76338"/>
            <a:ext cx="3975100" cy="33258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7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613"/>
            <a:ext cx="8101013" cy="839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128713"/>
            <a:ext cx="3976688" cy="469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1598613"/>
            <a:ext cx="3976688" cy="29035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28713"/>
            <a:ext cx="3979863" cy="469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598613"/>
            <a:ext cx="3979863" cy="29035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6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613"/>
            <a:ext cx="8101013" cy="8397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10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85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0025"/>
            <a:ext cx="2960688" cy="854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00025"/>
            <a:ext cx="5032375" cy="43021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054100"/>
            <a:ext cx="2960688" cy="344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5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3529013"/>
            <a:ext cx="5400675" cy="4159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450850"/>
            <a:ext cx="5400675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3944938"/>
            <a:ext cx="5400675" cy="592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17/10/2019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08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36380"/>
            <a:ext cx="9001124" cy="50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0A5B5AB4-54A3-4C22-A1CF-4105E6CC071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36931118"/>
              </p:ext>
            </p:extLst>
          </p:nvPr>
        </p:nvGraphicFramePr>
        <p:xfrm>
          <a:off x="-1" y="-15902"/>
          <a:ext cx="9001125" cy="507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Image" r:id="rId15" imgW="5495238" imgH="3095238" progId="">
                  <p:embed/>
                </p:oleObj>
              </mc:Choice>
              <mc:Fallback>
                <p:oleObj name="Image" r:id="rId15" imgW="5495238" imgH="3095238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-15902"/>
                        <a:ext cx="9001125" cy="5071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2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uiz.alb.santos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75084" y="863972"/>
            <a:ext cx="7650956" cy="2016224"/>
          </a:xfrm>
        </p:spPr>
        <p:txBody>
          <a:bodyPr rtlCol="0" anchor="ctr">
            <a:noAutofit/>
          </a:bodyPr>
          <a:lstStyle/>
          <a:p>
            <a:r>
              <a:rPr lang="pt-BR" sz="2800" i="1" dirty="0"/>
              <a:t>A PEC 6/2019 e a PEC 133/19 no Senado </a:t>
            </a:r>
            <a:br>
              <a:rPr lang="pt-BR" sz="2800" i="1" dirty="0"/>
            </a:br>
            <a:endParaRPr lang="pt-BR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28">
            <a:extLst>
              <a:ext uri="{FF2B5EF4-FFF2-40B4-BE49-F238E27FC236}">
                <a16:creationId xmlns="" xmlns:a16="http://schemas.microsoft.com/office/drawing/2014/main" id="{C65A0BDD-56C7-4E7D-9CB8-FC8763E75810}"/>
              </a:ext>
            </a:extLst>
          </p:cNvPr>
          <p:cNvSpPr txBox="1">
            <a:spLocks noChangeArrowheads="1"/>
          </p:cNvSpPr>
          <p:nvPr/>
        </p:nvSpPr>
        <p:spPr>
          <a:xfrm>
            <a:off x="857382" y="3096220"/>
            <a:ext cx="7286360" cy="101166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 i="1" dirty="0">
                <a:solidFill>
                  <a:schemeClr val="bg1"/>
                </a:solidFill>
              </a:rPr>
              <a:t>Brasília, </a:t>
            </a:r>
            <a:r>
              <a:rPr lang="pt-BR" sz="2000" b="1" i="1" dirty="0" smtClean="0">
                <a:solidFill>
                  <a:schemeClr val="bg1"/>
                </a:solidFill>
              </a:rPr>
              <a:t>17 de outubro de </a:t>
            </a:r>
            <a:r>
              <a:rPr lang="pt-BR" sz="2000" b="1" i="1" dirty="0">
                <a:solidFill>
                  <a:schemeClr val="bg1"/>
                </a:solidFill>
              </a:rPr>
              <a:t>2019</a:t>
            </a:r>
          </a:p>
          <a:p>
            <a:pPr>
              <a:defRPr/>
            </a:pPr>
            <a:r>
              <a:rPr lang="pt-BR" sz="2000" b="1" i="1" dirty="0">
                <a:solidFill>
                  <a:schemeClr val="bg1"/>
                </a:solidFill>
              </a:rPr>
              <a:t>Luiz Alberto dos Santos</a:t>
            </a:r>
          </a:p>
          <a:p>
            <a:pPr>
              <a:defRPr/>
            </a:pPr>
            <a:r>
              <a:rPr lang="pt-BR" sz="1400" b="1" i="1" dirty="0">
                <a:solidFill>
                  <a:schemeClr val="bg1"/>
                </a:solidFill>
              </a:rPr>
              <a:t>Consultor Legislativo – Advogado </a:t>
            </a:r>
          </a:p>
          <a:p>
            <a:pPr>
              <a:defRPr/>
            </a:pPr>
            <a:r>
              <a:rPr lang="pt-BR" sz="1400" b="1" i="1" dirty="0">
                <a:solidFill>
                  <a:schemeClr val="bg1"/>
                </a:solidFill>
              </a:rPr>
              <a:t>Especialista em Políticas Públicas (</a:t>
            </a:r>
            <a:r>
              <a:rPr lang="pt-BR" sz="1400" b="1" i="1" dirty="0" err="1">
                <a:solidFill>
                  <a:schemeClr val="bg1"/>
                </a:solidFill>
              </a:rPr>
              <a:t>Enap</a:t>
            </a:r>
            <a:r>
              <a:rPr lang="pt-BR" sz="1400" b="1" i="1" dirty="0">
                <a:solidFill>
                  <a:schemeClr val="bg1"/>
                </a:solidFill>
              </a:rPr>
              <a:t>) </a:t>
            </a:r>
          </a:p>
          <a:p>
            <a:pPr>
              <a:defRPr/>
            </a:pPr>
            <a:r>
              <a:rPr lang="pt-BR" sz="1400" b="1" i="1" dirty="0">
                <a:solidFill>
                  <a:schemeClr val="bg1"/>
                </a:solidFill>
              </a:rPr>
              <a:t>Mestre em Administração – Doutor em Ciências Sociais  (</a:t>
            </a:r>
            <a:r>
              <a:rPr lang="pt-BR" sz="1400" b="1" i="1" dirty="0" err="1">
                <a:solidFill>
                  <a:schemeClr val="bg1"/>
                </a:solidFill>
              </a:rPr>
              <a:t>Unb</a:t>
            </a:r>
            <a:r>
              <a:rPr lang="pt-BR" sz="1400" b="1" i="1" dirty="0">
                <a:solidFill>
                  <a:schemeClr val="bg1"/>
                </a:solidFill>
              </a:rPr>
              <a:t>)</a:t>
            </a:r>
          </a:p>
          <a:p>
            <a:pPr>
              <a:defRPr/>
            </a:pPr>
            <a:r>
              <a:rPr lang="pt-BR" sz="1400" b="1" i="1" dirty="0">
                <a:solidFill>
                  <a:schemeClr val="bg1"/>
                </a:solidFill>
              </a:rPr>
              <a:t>Professor da EBAPE/FGV, ENAP e ILB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A9D7B15-F2A5-4D98-AA20-1D04206B433D}"/>
              </a:ext>
            </a:extLst>
          </p:cNvPr>
          <p:cNvSpPr txBox="1"/>
          <p:nvPr/>
        </p:nvSpPr>
        <p:spPr>
          <a:xfrm>
            <a:off x="675084" y="171185"/>
            <a:ext cx="7650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Senado Federal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Comissão de </a:t>
            </a:r>
            <a:r>
              <a:rPr lang="pt-BR" sz="2000" b="1" dirty="0" smtClean="0">
                <a:solidFill>
                  <a:schemeClr val="bg1"/>
                </a:solidFill>
              </a:rPr>
              <a:t>Constituição e Justiça e Cidadania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52B3B1-A0BF-44D5-B912-69BCE071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7391" tIns="33696" rIns="67391" bIns="33696"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9D6C104-FB46-4EA2-9C34-415B2C9C5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67391" tIns="33696" rIns="67391" bIns="33696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E26F228-35F0-4BCF-AABB-12FD9BBAE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55" y="268350"/>
            <a:ext cx="6720030" cy="4217995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2AF8E9E-A778-4FE9-8F07-048457158082}"/>
              </a:ext>
            </a:extLst>
          </p:cNvPr>
          <p:cNvSpPr/>
          <p:nvPr/>
        </p:nvSpPr>
        <p:spPr>
          <a:xfrm>
            <a:off x="2134358" y="4539783"/>
            <a:ext cx="4500563" cy="314271"/>
          </a:xfrm>
          <a:prstGeom prst="rect">
            <a:avLst/>
          </a:prstGeom>
        </p:spPr>
        <p:txBody>
          <a:bodyPr lIns="67391" tIns="33696" rIns="67391" bIns="33696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</a:rPr>
              <a:t>Fonte:  </a:t>
            </a:r>
            <a:r>
              <a:rPr lang="pt-BR" sz="800" dirty="0" err="1">
                <a:solidFill>
                  <a:schemeClr val="bg1"/>
                </a:solidFill>
              </a:rPr>
              <a:t>International</a:t>
            </a:r>
            <a:r>
              <a:rPr lang="pt-BR" sz="800" dirty="0">
                <a:solidFill>
                  <a:schemeClr val="bg1"/>
                </a:solidFill>
              </a:rPr>
              <a:t> </a:t>
            </a:r>
            <a:r>
              <a:rPr lang="pt-BR" sz="800" dirty="0" err="1">
                <a:solidFill>
                  <a:schemeClr val="bg1"/>
                </a:solidFill>
              </a:rPr>
              <a:t>Monetary</a:t>
            </a:r>
            <a:r>
              <a:rPr lang="pt-BR" sz="800" dirty="0">
                <a:solidFill>
                  <a:schemeClr val="bg1"/>
                </a:solidFill>
              </a:rPr>
              <a:t> </a:t>
            </a:r>
            <a:r>
              <a:rPr lang="pt-BR" sz="800" dirty="0" err="1">
                <a:solidFill>
                  <a:schemeClr val="bg1"/>
                </a:solidFill>
              </a:rPr>
              <a:t>Fund</a:t>
            </a:r>
            <a:r>
              <a:rPr lang="pt-BR" sz="800" dirty="0">
                <a:solidFill>
                  <a:schemeClr val="bg1"/>
                </a:solidFill>
              </a:rPr>
              <a:t>, Government </a:t>
            </a:r>
            <a:r>
              <a:rPr lang="pt-BR" sz="800" dirty="0" err="1">
                <a:solidFill>
                  <a:schemeClr val="bg1"/>
                </a:solidFill>
              </a:rPr>
              <a:t>Finance</a:t>
            </a:r>
            <a:r>
              <a:rPr lang="pt-BR" sz="800" dirty="0">
                <a:solidFill>
                  <a:schemeClr val="bg1"/>
                </a:solidFill>
              </a:rPr>
              <a:t> </a:t>
            </a:r>
            <a:r>
              <a:rPr lang="pt-BR" sz="800" dirty="0" err="1">
                <a:solidFill>
                  <a:schemeClr val="bg1"/>
                </a:solidFill>
              </a:rPr>
              <a:t>Statistics</a:t>
            </a:r>
            <a:r>
              <a:rPr lang="pt-BR" sz="800" dirty="0">
                <a:solidFill>
                  <a:schemeClr val="bg1"/>
                </a:solidFill>
              </a:rPr>
              <a:t> </a:t>
            </a:r>
            <a:r>
              <a:rPr lang="pt-BR" sz="800" dirty="0" err="1">
                <a:solidFill>
                  <a:schemeClr val="bg1"/>
                </a:solidFill>
              </a:rPr>
              <a:t>Yearbook</a:t>
            </a:r>
            <a:r>
              <a:rPr lang="pt-BR" sz="800" dirty="0">
                <a:solidFill>
                  <a:schemeClr val="bg1"/>
                </a:solidFill>
              </a:rPr>
              <a:t> </a:t>
            </a:r>
            <a:r>
              <a:rPr lang="pt-BR" sz="800" dirty="0" err="1">
                <a:solidFill>
                  <a:schemeClr val="bg1"/>
                </a:solidFill>
              </a:rPr>
              <a:t>and</a:t>
            </a:r>
            <a:r>
              <a:rPr lang="pt-BR" sz="800" dirty="0">
                <a:solidFill>
                  <a:schemeClr val="bg1"/>
                </a:solidFill>
              </a:rPr>
              <a:t> data files. Dados relativos a anos 2009 a 2016. Brasil: dados de 2015. </a:t>
            </a:r>
          </a:p>
        </p:txBody>
      </p:sp>
    </p:spTree>
    <p:extLst>
      <p:ext uri="{BB962C8B-B14F-4D97-AF65-F5344CB8AC3E}">
        <p14:creationId xmlns:p14="http://schemas.microsoft.com/office/powerpoint/2010/main" val="23036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80229" tIns="40115" rIns="80229" bIns="40115"/>
          <a:lstStyle/>
          <a:p>
            <a:r>
              <a:rPr lang="pt-BR" dirty="0"/>
              <a:t>A PEC 133/19 – PEC Paralela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114" y="791964"/>
            <a:ext cx="8101013" cy="3638178"/>
          </a:xfrm>
        </p:spPr>
        <p:txBody>
          <a:bodyPr lIns="80229" tIns="40115" rIns="80229" bIns="40115"/>
          <a:lstStyle/>
          <a:p>
            <a:r>
              <a:rPr lang="pt-BR" dirty="0"/>
              <a:t>Conteúdo da PEC Paralela apresentada pela CCJC</a:t>
            </a:r>
          </a:p>
          <a:p>
            <a:pPr lvl="1"/>
            <a:r>
              <a:rPr lang="pt-BR" dirty="0"/>
              <a:t>Extensão aos Estados e Municípios, mediante aprovação de </a:t>
            </a:r>
            <a:r>
              <a:rPr lang="pt-BR" dirty="0">
                <a:solidFill>
                  <a:srgbClr val="FFC000"/>
                </a:solidFill>
              </a:rPr>
              <a:t>lei ordinária </a:t>
            </a:r>
            <a:r>
              <a:rPr lang="pt-BR" dirty="0"/>
              <a:t>do ente</a:t>
            </a:r>
          </a:p>
          <a:p>
            <a:pPr lvl="2"/>
            <a:r>
              <a:rPr lang="pt-BR" dirty="0"/>
              <a:t>Incongruência com a PEC 6, que exige </a:t>
            </a:r>
            <a:r>
              <a:rPr lang="pt-BR" i="1" dirty="0"/>
              <a:t>emenda à constituição ou lei orgânica,</a:t>
            </a:r>
            <a:r>
              <a:rPr lang="pt-BR" dirty="0"/>
              <a:t> </a:t>
            </a:r>
            <a:r>
              <a:rPr lang="pt-BR" i="1" dirty="0"/>
              <a:t>leis complementares e leis ordinárias</a:t>
            </a:r>
          </a:p>
          <a:p>
            <a:pPr lvl="1"/>
            <a:r>
              <a:rPr lang="pt-BR" i="1" dirty="0"/>
              <a:t>Aplicação obrigatória da alíquota de 14% ou superior</a:t>
            </a:r>
          </a:p>
          <a:p>
            <a:pPr lvl="1"/>
            <a:r>
              <a:rPr lang="pt-BR" i="1" dirty="0"/>
              <a:t>Extensão facultativa das alíquotas de contribuição confiscatórias de até 22%</a:t>
            </a:r>
          </a:p>
          <a:p>
            <a:pPr lvl="1"/>
            <a:r>
              <a:rPr lang="pt-BR" i="1" dirty="0"/>
              <a:t>Cria o “incidente de prevenção de litigiosidade” para impedir que juízes julguem causas contra o ente público com “relevante efeito multiplicador”</a:t>
            </a:r>
          </a:p>
          <a:p>
            <a:pPr lvl="1"/>
            <a:r>
              <a:rPr lang="pt-BR" i="1" dirty="0"/>
              <a:t>Cria benefício mensal para criança em situação de pobreza e fixa prioridade aos pais de crianças, em políticas de emprego</a:t>
            </a:r>
          </a:p>
          <a:p>
            <a:endParaRPr lang="pt-BR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80229" tIns="40115" rIns="80229" bIns="40115"/>
          <a:lstStyle/>
          <a:p>
            <a:r>
              <a:rPr lang="pt-BR" dirty="0"/>
              <a:t>A PEC 133/19 – PEC Paralela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80229" tIns="40115" rIns="80229" bIns="40115"/>
          <a:lstStyle/>
          <a:p>
            <a:r>
              <a:rPr lang="pt-BR" b="0" i="1" dirty="0"/>
              <a:t>Garantia de sistema de proteção social com tratamento “simétrico” entre militares das FFAA e estaduais</a:t>
            </a:r>
          </a:p>
          <a:p>
            <a:endParaRPr lang="pt-BR" b="0" i="1" dirty="0"/>
          </a:p>
          <a:p>
            <a:r>
              <a:rPr lang="pt-BR" b="0" i="1" dirty="0"/>
              <a:t>Extinção de isenção do agronegócio exportador</a:t>
            </a:r>
          </a:p>
          <a:p>
            <a:endParaRPr lang="pt-BR" b="0" i="1" dirty="0"/>
          </a:p>
          <a:p>
            <a:r>
              <a:rPr lang="pt-BR" b="0" i="1" dirty="0"/>
              <a:t>Impõe cobrança progressiva de alíquota para custeio de acidente do trabalho para empresas do SIMPLES</a:t>
            </a:r>
          </a:p>
          <a:p>
            <a:pPr>
              <a:buNone/>
            </a:pPr>
            <a:endParaRPr lang="pt-BR" b="0" i="1" dirty="0"/>
          </a:p>
          <a:p>
            <a:r>
              <a:rPr lang="pt-BR" b="0" i="1" dirty="0"/>
              <a:t>Condiciona isenção das entidades filantrópicas (assistência social e saúde) a percentual de serviços gratuitos</a:t>
            </a:r>
          </a:p>
          <a:p>
            <a:endParaRPr lang="pt-BR" b="0" i="1" dirty="0"/>
          </a:p>
          <a:p>
            <a:r>
              <a:rPr lang="pt-BR" b="0" i="1" dirty="0"/>
              <a:t>Assegura aos policiais e demais agentes de segurança e prisionais/socioeducativos aposentadoria integral e paridade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80229" tIns="40115" rIns="80229" bIns="40115"/>
          <a:lstStyle/>
          <a:p>
            <a:r>
              <a:rPr lang="pt-BR" dirty="0"/>
              <a:t>A PEC 133/19 – PEC Paralela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80229" tIns="40115" rIns="80229" bIns="40115"/>
          <a:lstStyle/>
          <a:p>
            <a:r>
              <a:rPr lang="pt-BR" i="1" dirty="0"/>
              <a:t>Ajustes pontuais</a:t>
            </a:r>
          </a:p>
          <a:p>
            <a:pPr lvl="1"/>
            <a:r>
              <a:rPr lang="pt-BR" sz="1400" dirty="0"/>
              <a:t>Mantém provisoriamente 15 anos de contribuição mínimos para a aposentadoria para o homem </a:t>
            </a:r>
            <a:r>
              <a:rPr lang="pt-BR" sz="1400" b="1" dirty="0">
                <a:solidFill>
                  <a:srgbClr val="FF0000"/>
                </a:solidFill>
              </a:rPr>
              <a:t>no RGPS</a:t>
            </a:r>
          </a:p>
          <a:p>
            <a:pPr lvl="1"/>
            <a:r>
              <a:rPr lang="pt-BR" sz="1400" dirty="0"/>
              <a:t>Aumenta provisoriamente para 20% cota de filho menor no cálculo da pensão por morte</a:t>
            </a:r>
          </a:p>
          <a:p>
            <a:pPr lvl="1"/>
            <a:r>
              <a:rPr lang="pt-BR" sz="1400" dirty="0"/>
              <a:t>Permite acumulação de benefício sem restrição se houver dependente com deficiência intelectual, mental ou grave</a:t>
            </a:r>
          </a:p>
          <a:p>
            <a:pPr lvl="1"/>
            <a:r>
              <a:rPr lang="pt-BR" sz="1400" dirty="0"/>
              <a:t>Acréscimo de 10% no benefício no caso de incapacidade/morte decorrente de acidente</a:t>
            </a:r>
          </a:p>
          <a:p>
            <a:pPr lvl="1"/>
            <a:r>
              <a:rPr lang="pt-BR" sz="1400" dirty="0"/>
              <a:t>Garantia em caráter provisório ao servidor com deficiência ingressado até 2003 de benefício integral com paridade</a:t>
            </a:r>
          </a:p>
          <a:p>
            <a:pPr lvl="1"/>
            <a:r>
              <a:rPr lang="pt-BR" sz="1400" dirty="0"/>
              <a:t>Garantia de benefício de 100% da média apenas no caso de incapacidade acidente do trabalho/doença profissional ou decorrente de doença neurovegetativa</a:t>
            </a:r>
          </a:p>
          <a:p>
            <a:pPr lvl="1"/>
            <a:r>
              <a:rPr lang="pt-BR" sz="1400" dirty="0"/>
              <a:t>Reabertura de prazo de adesão ao Funpresp por 6 meses</a:t>
            </a:r>
          </a:p>
          <a:p>
            <a:pPr lvl="1"/>
            <a:r>
              <a:rPr lang="pt-BR" sz="1400" dirty="0"/>
              <a:t>Incorporação de vantagens variáveis aos proventos com base na média de  10 anos de recebimento.</a:t>
            </a:r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80229" tIns="40115" rIns="80229" bIns="40115"/>
          <a:lstStyle/>
          <a:p>
            <a:r>
              <a:rPr lang="pt-BR" dirty="0"/>
              <a:t>A PEC 133/19 – PEC Paralela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114" y="791964"/>
            <a:ext cx="8101013" cy="3638178"/>
          </a:xfrm>
        </p:spPr>
        <p:txBody>
          <a:bodyPr lIns="80229" tIns="40115" rIns="80229" bIns="40115"/>
          <a:lstStyle/>
          <a:p>
            <a:r>
              <a:rPr lang="pt-BR" sz="1400" dirty="0" smtClean="0"/>
              <a:t>PEC Paralela é uma medida paliativa, e não resolve os problemas da PEC 6</a:t>
            </a:r>
          </a:p>
          <a:p>
            <a:r>
              <a:rPr lang="pt-BR" sz="1400" dirty="0" smtClean="0"/>
              <a:t>Ajustes pontuais ao texto da PEC 6/19 são </a:t>
            </a:r>
            <a:r>
              <a:rPr lang="pt-BR" sz="1400" dirty="0"/>
              <a:t>insuficientes</a:t>
            </a:r>
          </a:p>
          <a:p>
            <a:r>
              <a:rPr lang="pt-BR" sz="1400" dirty="0" smtClean="0"/>
              <a:t>Gera conflitos de aplicação da lei no tempo: efeitos concretos e imediatos da PEC 6</a:t>
            </a:r>
          </a:p>
          <a:p>
            <a:r>
              <a:rPr lang="pt-BR" sz="1400" dirty="0" smtClean="0"/>
              <a:t>Não resolve problemas graves</a:t>
            </a:r>
          </a:p>
          <a:p>
            <a:pPr lvl="1"/>
            <a:r>
              <a:rPr lang="pt-BR" sz="1400" dirty="0" smtClean="0"/>
              <a:t>Ofensa ao princípio da isonomia</a:t>
            </a:r>
          </a:p>
          <a:p>
            <a:pPr lvl="2"/>
            <a:r>
              <a:rPr lang="pt-BR" sz="1200" dirty="0" smtClean="0"/>
              <a:t>cálculo da aposentadoria da mulher (RPPS x RGPS)</a:t>
            </a:r>
          </a:p>
          <a:p>
            <a:pPr lvl="2"/>
            <a:r>
              <a:rPr lang="pt-BR" sz="1200" dirty="0" smtClean="0"/>
              <a:t>Pensão mínima de 1 SM para todos os regimes</a:t>
            </a:r>
          </a:p>
          <a:p>
            <a:pPr lvl="1"/>
            <a:r>
              <a:rPr lang="pt-BR" sz="1400" dirty="0" smtClean="0"/>
              <a:t>Não supera ofensa a cláusulas pétreas (confisco tributário)</a:t>
            </a:r>
          </a:p>
          <a:p>
            <a:pPr lvl="1"/>
            <a:r>
              <a:rPr lang="pt-BR" sz="1400" dirty="0" smtClean="0"/>
              <a:t>Não supera elevação da idade mínima para mulher (RGPS e RPPS)</a:t>
            </a:r>
          </a:p>
          <a:p>
            <a:pPr lvl="1"/>
            <a:r>
              <a:rPr lang="pt-BR" sz="1400" dirty="0" smtClean="0"/>
              <a:t>Não resolve o problema das aposentadorias especiais</a:t>
            </a:r>
          </a:p>
          <a:p>
            <a:pPr lvl="1"/>
            <a:r>
              <a:rPr lang="pt-BR" sz="1400" dirty="0" smtClean="0"/>
              <a:t>Não afasta a ofensa ao direito adquirido (anulação de benefícios já concedidos)</a:t>
            </a:r>
          </a:p>
          <a:p>
            <a:pPr lvl="1"/>
            <a:r>
              <a:rPr lang="pt-BR" sz="1400" dirty="0" smtClean="0"/>
              <a:t>Não afasta as regras para extinção de RPPS e limitações à sua criação</a:t>
            </a:r>
          </a:p>
          <a:p>
            <a:pPr lvl="1"/>
            <a:r>
              <a:rPr lang="pt-BR" sz="1400" dirty="0" smtClean="0"/>
              <a:t>Não afasta a privatização dos regimes de previdência complementar</a:t>
            </a:r>
          </a:p>
          <a:p>
            <a:r>
              <a:rPr lang="pt-BR" sz="1400" dirty="0" smtClean="0"/>
              <a:t>Sua </a:t>
            </a:r>
            <a:r>
              <a:rPr lang="pt-BR" sz="1400" dirty="0"/>
              <a:t>aprovação, além disso, é um fato incerto e dependente da aprovação da Câmara dos </a:t>
            </a:r>
            <a:r>
              <a:rPr lang="pt-BR" sz="1400" dirty="0" smtClean="0"/>
              <a:t>Deputados  - risco de “promulgação fatiada” ou engavetamento</a:t>
            </a:r>
            <a:endParaRPr lang="pt-BR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80229" tIns="40115" rIns="80229" bIns="40115"/>
          <a:lstStyle/>
          <a:p>
            <a:r>
              <a:rPr lang="pt-BR" dirty="0"/>
              <a:t>A Previdência que Queremos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80229" tIns="40115" rIns="80229" bIns="40115">
            <a:noAutofit/>
          </a:bodyPr>
          <a:lstStyle/>
          <a:p>
            <a:r>
              <a:rPr lang="pt-BR" sz="1200" dirty="0" smtClean="0"/>
              <a:t>Os ajustes e supressões no texto da Reforma deveriam ser feitos na PEC 6/19, para que não seja promulgada uma Reforma INCONSTITUCIONAL e extremamente prejudicial ao povo brasileiro</a:t>
            </a:r>
          </a:p>
          <a:p>
            <a:endParaRPr lang="pt-BR" sz="1200" dirty="0" smtClean="0"/>
          </a:p>
          <a:p>
            <a:r>
              <a:rPr lang="pt-BR" sz="1200" dirty="0" smtClean="0"/>
              <a:t>O Senado deve exercer a sua função indelegável de Casa Revisora NA PEC 6/19</a:t>
            </a:r>
          </a:p>
          <a:p>
            <a:endParaRPr lang="pt-BR" sz="1200" dirty="0" smtClean="0"/>
          </a:p>
          <a:p>
            <a:r>
              <a:rPr lang="pt-BR" sz="1200" dirty="0" smtClean="0"/>
              <a:t>Caso isso não ocorra, PEC 133 demanda muitas outras mudanças no texto da PEC 6/19, se aprovada</a:t>
            </a:r>
          </a:p>
          <a:p>
            <a:pPr lvl="1"/>
            <a:endParaRPr lang="pt-BR" sz="1200" dirty="0" smtClean="0"/>
          </a:p>
          <a:p>
            <a:pPr lvl="1"/>
            <a:r>
              <a:rPr lang="pt-BR" sz="1200" i="1" dirty="0" smtClean="0">
                <a:solidFill>
                  <a:srgbClr val="FF0000"/>
                </a:solidFill>
              </a:rPr>
              <a:t>A PEC 133 recebeu 168 Emendas em Plenário</a:t>
            </a:r>
          </a:p>
          <a:p>
            <a:endParaRPr lang="pt-BR" sz="1200" dirty="0" smtClean="0"/>
          </a:p>
          <a:p>
            <a:r>
              <a:rPr lang="pt-BR" sz="1200" dirty="0" smtClean="0"/>
              <a:t>Respeito </a:t>
            </a:r>
            <a:r>
              <a:rPr lang="pt-BR" sz="1200" dirty="0"/>
              <a:t>aos princípios da Ordem Social da Constituição</a:t>
            </a:r>
          </a:p>
          <a:p>
            <a:endParaRPr lang="pt-BR" sz="1200" dirty="0" smtClean="0"/>
          </a:p>
          <a:p>
            <a:r>
              <a:rPr lang="pt-BR" sz="1200" dirty="0" smtClean="0"/>
              <a:t>Previdência Pública </a:t>
            </a:r>
            <a:r>
              <a:rPr lang="pt-BR" sz="1200" dirty="0"/>
              <a:t>e universal</a:t>
            </a:r>
          </a:p>
          <a:p>
            <a:pPr lvl="1"/>
            <a:r>
              <a:rPr lang="pt-BR" sz="1200" dirty="0"/>
              <a:t>Preservação da seguridade social como conceito</a:t>
            </a:r>
          </a:p>
          <a:p>
            <a:pPr lvl="1"/>
            <a:r>
              <a:rPr lang="pt-BR" sz="1200" dirty="0"/>
              <a:t>Garantia da integridade do RGPS nos benefícios programados e não programados</a:t>
            </a:r>
          </a:p>
          <a:p>
            <a:r>
              <a:rPr lang="pt-BR" sz="1200" dirty="0"/>
              <a:t>Fator de redução da desigualdade</a:t>
            </a:r>
          </a:p>
          <a:p>
            <a:pPr lvl="1"/>
            <a:r>
              <a:rPr lang="pt-BR" sz="1200" dirty="0"/>
              <a:t>Inclusão previdenciária</a:t>
            </a:r>
          </a:p>
          <a:p>
            <a:pPr lvl="1"/>
            <a:r>
              <a:rPr lang="pt-BR" sz="1200" dirty="0"/>
              <a:t>Ampliação da cobertura da previdência pública</a:t>
            </a:r>
          </a:p>
          <a:p>
            <a:pPr lvl="1"/>
            <a:r>
              <a:rPr lang="pt-BR" sz="1200" dirty="0"/>
              <a:t>Incentivo ao </a:t>
            </a:r>
            <a:r>
              <a:rPr lang="pt-BR" sz="1200" dirty="0" smtClean="0"/>
              <a:t>empreendedorismo</a:t>
            </a:r>
            <a:endParaRPr lang="pt-BR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80229" tIns="40115" rIns="80229" bIns="40115"/>
          <a:lstStyle/>
          <a:p>
            <a:r>
              <a:rPr lang="pt-BR" dirty="0"/>
              <a:t>A Previdência que Queremos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80229" tIns="40115" rIns="80229" bIns="40115">
            <a:normAutofit fontScale="77500" lnSpcReduction="20000"/>
          </a:bodyPr>
          <a:lstStyle/>
          <a:p>
            <a:r>
              <a:rPr lang="pt-BR" dirty="0" smtClean="0"/>
              <a:t>Custeio solidário e tripartite</a:t>
            </a:r>
          </a:p>
          <a:p>
            <a:pPr lvl="1"/>
            <a:r>
              <a:rPr lang="pt-BR" dirty="0" smtClean="0"/>
              <a:t>Adequação das contribuições patronais</a:t>
            </a:r>
          </a:p>
          <a:p>
            <a:r>
              <a:rPr lang="pt-BR" dirty="0" smtClean="0"/>
              <a:t>Com controle social e participação da sociedade na gestão</a:t>
            </a:r>
          </a:p>
          <a:p>
            <a:r>
              <a:rPr lang="pt-BR" dirty="0" smtClean="0"/>
              <a:t>Eficiente </a:t>
            </a:r>
            <a:r>
              <a:rPr lang="pt-BR" dirty="0"/>
              <a:t>na gestão dos benefícios</a:t>
            </a:r>
          </a:p>
          <a:p>
            <a:pPr lvl="1"/>
            <a:r>
              <a:rPr lang="pt-BR" dirty="0"/>
              <a:t>Combate permanente a fraudes</a:t>
            </a:r>
          </a:p>
          <a:p>
            <a:r>
              <a:rPr lang="pt-BR" dirty="0"/>
              <a:t>Eficiente na arrecadação das receitas</a:t>
            </a:r>
          </a:p>
          <a:p>
            <a:pPr lvl="1"/>
            <a:r>
              <a:rPr lang="pt-BR" dirty="0"/>
              <a:t>Combate permanente à sonegação</a:t>
            </a:r>
          </a:p>
          <a:p>
            <a:pPr lvl="1"/>
            <a:r>
              <a:rPr lang="pt-BR" dirty="0"/>
              <a:t>Execução da dívida ágil e tempestiva</a:t>
            </a:r>
          </a:p>
          <a:p>
            <a:pPr lvl="1"/>
            <a:r>
              <a:rPr lang="pt-BR" dirty="0"/>
              <a:t>Sem desonerações e anistias</a:t>
            </a:r>
          </a:p>
          <a:p>
            <a:pPr lvl="1"/>
            <a:r>
              <a:rPr lang="pt-BR" dirty="0"/>
              <a:t>Sem renúncias fiscais</a:t>
            </a:r>
          </a:p>
          <a:p>
            <a:r>
              <a:rPr lang="pt-BR" dirty="0"/>
              <a:t>Respeito à autonomia dos entes federativos</a:t>
            </a:r>
          </a:p>
          <a:p>
            <a:r>
              <a:rPr lang="pt-BR" dirty="0"/>
              <a:t>Valorização do servidor – RPPS</a:t>
            </a:r>
          </a:p>
          <a:p>
            <a:pPr lvl="1"/>
            <a:r>
              <a:rPr lang="pt-BR" dirty="0"/>
              <a:t>Tratamento equilibrado entre civis e militares</a:t>
            </a:r>
          </a:p>
          <a:p>
            <a:pPr lvl="1"/>
            <a:r>
              <a:rPr lang="pt-BR" dirty="0"/>
              <a:t>Com responsabilidade fiscal</a:t>
            </a:r>
          </a:p>
          <a:p>
            <a:pPr lvl="1"/>
            <a:r>
              <a:rPr lang="pt-BR" dirty="0"/>
              <a:t>Custeio justo e não confiscatório</a:t>
            </a:r>
          </a:p>
          <a:p>
            <a:r>
              <a:rPr lang="pt-BR" dirty="0"/>
              <a:t>Regime complementar público e facultativo</a:t>
            </a:r>
          </a:p>
          <a:p>
            <a:pPr lvl="1"/>
            <a:r>
              <a:rPr lang="pt-BR" dirty="0"/>
              <a:t>Para servidores, mediante adesão a fundo de pensão de natureza pública</a:t>
            </a:r>
          </a:p>
          <a:p>
            <a:pPr lvl="1"/>
            <a:r>
              <a:rPr lang="pt-BR" dirty="0"/>
              <a:t>Para segurados do RGPS, facultativa e alternativa ao regime privado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80229" tIns="40115" rIns="80229" bIns="40115"/>
          <a:lstStyle/>
          <a:p>
            <a:r>
              <a:rPr lang="pt-BR" dirty="0"/>
              <a:t>A Previdência que Queremos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851" y="719956"/>
            <a:ext cx="4265735" cy="3782194"/>
          </a:xfrm>
        </p:spPr>
        <p:txBody>
          <a:bodyPr lIns="80229" tIns="40115" rIns="80229" bIns="40115">
            <a:normAutofit fontScale="92500" lnSpcReduction="20000"/>
          </a:bodyPr>
          <a:lstStyle/>
          <a:p>
            <a:r>
              <a:rPr lang="pt-BR" dirty="0"/>
              <a:t>Respeito às situações especiais</a:t>
            </a:r>
          </a:p>
          <a:p>
            <a:pPr lvl="1"/>
            <a:r>
              <a:rPr lang="pt-BR" sz="1400" dirty="0"/>
              <a:t>PCD</a:t>
            </a:r>
          </a:p>
          <a:p>
            <a:pPr lvl="1"/>
            <a:r>
              <a:rPr lang="pt-BR" sz="1400" dirty="0"/>
              <a:t>Aposentadorias especiais</a:t>
            </a:r>
          </a:p>
          <a:p>
            <a:pPr lvl="1"/>
            <a:r>
              <a:rPr lang="pt-BR" sz="1400" dirty="0"/>
              <a:t>Benefícios por incapacidade/morte</a:t>
            </a:r>
          </a:p>
          <a:p>
            <a:r>
              <a:rPr lang="pt-BR" dirty="0"/>
              <a:t>Regras de acesso a direitos com base em idade e tempo de contribuição</a:t>
            </a:r>
          </a:p>
          <a:p>
            <a:pPr lvl="1"/>
            <a:r>
              <a:rPr lang="pt-BR" sz="1400" dirty="0"/>
              <a:t>15 anos de TC mínimo</a:t>
            </a:r>
          </a:p>
          <a:p>
            <a:pPr lvl="1"/>
            <a:r>
              <a:rPr lang="pt-BR" sz="1400" dirty="0"/>
              <a:t>Soma de idade +TC para acesso ao benefício – Lei 13.183/2015</a:t>
            </a:r>
          </a:p>
          <a:p>
            <a:r>
              <a:rPr lang="pt-BR" dirty="0"/>
              <a:t>Teto de benefícios compatível com o perfil de renda de um trabalhador qualificado</a:t>
            </a:r>
          </a:p>
          <a:p>
            <a:r>
              <a:rPr lang="pt-BR" dirty="0"/>
              <a:t>Preservação da Taxa de reposição da renda atual – </a:t>
            </a:r>
            <a:r>
              <a:rPr lang="pt-BR" i="1" dirty="0"/>
              <a:t>melhoria da renda média do trabalhador</a:t>
            </a:r>
            <a:endParaRPr lang="pt-BR" dirty="0"/>
          </a:p>
          <a:p>
            <a:r>
              <a:rPr lang="pt-BR" dirty="0"/>
              <a:t>Preservação da pensão por morte como patrimônio e proteção da família PARA TODOS!</a:t>
            </a:r>
          </a:p>
          <a:p>
            <a:pPr lvl="1">
              <a:buNone/>
            </a:pPr>
            <a:endParaRPr lang="pt-BR" sz="1400" dirty="0"/>
          </a:p>
        </p:txBody>
      </p:sp>
      <p:pic>
        <p:nvPicPr>
          <p:cNvPr id="6146" name="Picture 2" descr="tabela_aposentad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618" y="719956"/>
            <a:ext cx="3672408" cy="181197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197" y="2592287"/>
            <a:ext cx="4101853" cy="237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9EC3AA-C1AD-470F-B192-D5CE15AF3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37DD6E7-F6C5-4ED6-8165-7BE6F5036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highlight>
                  <a:srgbClr val="FFFF00"/>
                </a:highlight>
                <a:hlinkClick r:id="rId3"/>
              </a:rPr>
              <a:t>Luiz.alb.santos@gmail.com</a:t>
            </a:r>
            <a:endParaRPr lang="pt-BR" dirty="0">
              <a:highlight>
                <a:srgbClr val="FFFF00"/>
              </a:highlight>
            </a:endParaRPr>
          </a:p>
          <a:p>
            <a:r>
              <a:rPr lang="pt-BR" dirty="0"/>
              <a:t>Politicapublica.wordpress.com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72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BE8746-84E8-4CA3-9B41-79595F6D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36A0EF4-C337-419E-8406-340BA0EE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2" y="359916"/>
            <a:ext cx="8101013" cy="3638178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u="sng" dirty="0" smtClean="0">
                <a:effectLst/>
              </a:rPr>
              <a:t>A PEC 6/19 E O PROBLEMA FEDERATIVO: Estados</a:t>
            </a:r>
            <a:r>
              <a:rPr lang="pt-BR" sz="1800" u="sng" dirty="0">
                <a:effectLst/>
              </a:rPr>
              <a:t>, DF e Municípios</a:t>
            </a:r>
          </a:p>
          <a:p>
            <a:pPr marL="0" indent="0">
              <a:buNone/>
            </a:pPr>
            <a:endParaRPr lang="pt-BR" sz="1800" dirty="0">
              <a:effectLst/>
            </a:endParaRPr>
          </a:p>
          <a:p>
            <a:pPr lvl="0"/>
            <a:r>
              <a:rPr lang="pt-BR" dirty="0">
                <a:effectLst/>
              </a:rPr>
              <a:t>Ruptura do </a:t>
            </a:r>
            <a:r>
              <a:rPr lang="pt-BR" dirty="0">
                <a:solidFill>
                  <a:srgbClr val="FFC000"/>
                </a:solidFill>
                <a:effectLst/>
              </a:rPr>
              <a:t>modelo federativo </a:t>
            </a:r>
            <a:r>
              <a:rPr lang="pt-BR" dirty="0">
                <a:effectLst/>
              </a:rPr>
              <a:t>adotado em 1988 e </a:t>
            </a:r>
            <a:r>
              <a:rPr lang="pt-BR" dirty="0">
                <a:solidFill>
                  <a:srgbClr val="FFC000"/>
                </a:solidFill>
                <a:effectLst/>
              </a:rPr>
              <a:t>ampliado</a:t>
            </a:r>
            <a:r>
              <a:rPr lang="pt-BR" dirty="0">
                <a:effectLst/>
              </a:rPr>
              <a:t> desde a EC 20/98</a:t>
            </a:r>
          </a:p>
          <a:p>
            <a:pPr lvl="0"/>
            <a:r>
              <a:rPr lang="pt-BR" dirty="0">
                <a:effectLst/>
              </a:rPr>
              <a:t>Exclui os RPPS de Estados e Munícipios das regras a serem fixadas para a União sobre aposentadoria e pensão.</a:t>
            </a:r>
          </a:p>
          <a:p>
            <a:pPr lvl="0"/>
            <a:r>
              <a:rPr lang="pt-BR" dirty="0">
                <a:effectLst/>
              </a:rPr>
              <a:t>A idade mínima para a aposentadoria será fixada por Emendas às Constituições Estaduais ou Leis orgânicas municipais.</a:t>
            </a:r>
          </a:p>
          <a:p>
            <a:pPr lvl="0"/>
            <a:r>
              <a:rPr lang="pt-BR" dirty="0">
                <a:effectLst/>
              </a:rPr>
              <a:t>Até lá permanecem em vigor as regras atuais para a aposentadoria e pensão.</a:t>
            </a:r>
          </a:p>
          <a:p>
            <a:pPr lvl="0"/>
            <a:r>
              <a:rPr lang="pt-BR" dirty="0">
                <a:effectLst/>
              </a:rPr>
              <a:t>Regras de transição também serão fixadas por lei de cada ente. </a:t>
            </a:r>
          </a:p>
          <a:p>
            <a:pPr lvl="0"/>
            <a:r>
              <a:rPr lang="pt-BR" dirty="0">
                <a:effectLst/>
              </a:rPr>
              <a:t>Remete a cada ente dispor sobre aspectos essenciais dos direitos previdenciários de seus servidores, rompendo o equilíbrio e paridade de regimes e comprometendo a unidade do Ministério Público e da Magistratura Nacional.</a:t>
            </a:r>
          </a:p>
          <a:p>
            <a:pPr lvl="0"/>
            <a:endParaRPr lang="pt-BR" dirty="0">
              <a:effectLst/>
            </a:endParaRPr>
          </a:p>
          <a:p>
            <a:pPr lvl="0"/>
            <a:r>
              <a:rPr lang="pt-BR" dirty="0">
                <a:solidFill>
                  <a:srgbClr val="FFC000"/>
                </a:solidFill>
                <a:effectLst/>
              </a:rPr>
              <a:t>Solução via PEC Paralela: </a:t>
            </a:r>
            <a:r>
              <a:rPr lang="pt-BR" dirty="0">
                <a:effectLst/>
              </a:rPr>
              <a:t>evento incerto, contaminado pela agenda política eleitoral de 2020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654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ECEE3D-A09C-42A4-B421-6B9B6A8A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3" y="148488"/>
            <a:ext cx="8101013" cy="518343"/>
          </a:xfrm>
        </p:spPr>
        <p:txBody>
          <a:bodyPr/>
          <a:lstStyle/>
          <a:p>
            <a:r>
              <a:rPr lang="pt-BR" sz="1400" dirty="0"/>
              <a:t>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859FD6A3-2FB5-4B5E-9A98-A9540C4BF7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0053" y="642363"/>
            <a:ext cx="8101013" cy="47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pt-BR" sz="1200" dirty="0"/>
              <a:t>Redução total da despesa estimada em R$ 4,4 trilhões em 20 anos</a:t>
            </a:r>
          </a:p>
          <a:p>
            <a:pPr marL="285750" indent="-285750"/>
            <a:r>
              <a:rPr lang="pt-BR" sz="1200" dirty="0">
                <a:solidFill>
                  <a:srgbClr val="FFC000"/>
                </a:solidFill>
              </a:rPr>
              <a:t>Mais de 80%</a:t>
            </a:r>
            <a:r>
              <a:rPr lang="pt-BR" sz="1200" dirty="0"/>
              <a:t> dos resultados fiscais da PEC 6 virão dos segurados do RGPS e trabalhadores de baixa renda</a:t>
            </a:r>
          </a:p>
          <a:p>
            <a:pPr marL="285750" indent="-285750"/>
            <a:r>
              <a:rPr lang="pt-BR" sz="1200" dirty="0"/>
              <a:t>Na União, nos 10 anos iniciais da aplicação da PEC</a:t>
            </a:r>
          </a:p>
          <a:p>
            <a:pPr marL="685800" lvl="1"/>
            <a:r>
              <a:rPr lang="pt-BR" sz="1200" dirty="0"/>
              <a:t>R$ 9,5 bilhões virão da redução das aposentadoras do magistério</a:t>
            </a:r>
          </a:p>
          <a:p>
            <a:pPr marL="685800" lvl="1"/>
            <a:r>
              <a:rPr lang="pt-BR" sz="1200" dirty="0"/>
              <a:t>R$ 4,5 bilhões virão da redução das aposentadoras dos policiais (PF, PRF)</a:t>
            </a:r>
            <a:br>
              <a:rPr lang="pt-BR" sz="1200" dirty="0"/>
            </a:br>
            <a:r>
              <a:rPr lang="pt-BR" sz="1200" dirty="0"/>
              <a:t>R$ 13,8 bilhões virão da redução do valor das pensões civis</a:t>
            </a:r>
          </a:p>
          <a:p>
            <a:pPr marL="857250" lvl="2" indent="0" algn="r">
              <a:buNone/>
            </a:pPr>
            <a:r>
              <a:rPr lang="pt-BR" sz="1050" b="1" dirty="0"/>
              <a:t>Fonte: </a:t>
            </a:r>
            <a:r>
              <a:rPr lang="pt-BR" sz="1050" dirty="0"/>
              <a:t>Ministério da Economia – Sec. De Previdência</a:t>
            </a:r>
            <a:endParaRPr lang="pt-BR" sz="10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FFC000"/>
                </a:solidFill>
              </a:rPr>
              <a:t>Do resultado fiscal líquido da alteração de alíquotas, R$ 18,4 bilhões virão dos servidores federais.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FFC000"/>
                </a:solidFill>
              </a:rPr>
              <a:t>No RGPS, haverá perda de arrecadação entre  R$ 26,3 bilhões e R$ 35,1 bilhões</a:t>
            </a:r>
          </a:p>
          <a:p>
            <a:pPr marL="3600450" lvl="8" indent="0" algn="r">
              <a:buNone/>
            </a:pPr>
            <a:r>
              <a:rPr lang="pt-B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Fonte: IFI</a:t>
            </a:r>
          </a:p>
          <a:p>
            <a:pPr marL="171450" indent="-171450"/>
            <a:r>
              <a:rPr lang="pt-BR" sz="1200" dirty="0"/>
              <a:t>Estados: PEC 6 deve gerar impacto positivo de </a:t>
            </a:r>
            <a:r>
              <a:rPr lang="pt-BR" sz="1200" dirty="0">
                <a:solidFill>
                  <a:srgbClr val="FFC000"/>
                </a:solidFill>
              </a:rPr>
              <a:t>R$ 353 bilhões nos Estados em dez anos, </a:t>
            </a:r>
            <a:r>
              <a:rPr lang="pt-BR" sz="1200" dirty="0"/>
              <a:t>sendo R$ 301 bilhões para o regime próprio dos servidores civis e R$ 52 bilhões para os militares</a:t>
            </a:r>
          </a:p>
          <a:p>
            <a:pPr marL="171450" indent="-171450"/>
            <a:r>
              <a:rPr lang="pt-BR" sz="1200" dirty="0"/>
              <a:t>Desse total R$ 268,3 bilhões virão da redução de benefícios e R$ 32,7 bilhões das novas alíquotas de contribuição</a:t>
            </a:r>
          </a:p>
          <a:p>
            <a:pPr marL="171450" indent="-171450"/>
            <a:endParaRPr lang="pt-BR" sz="1200" dirty="0"/>
          </a:p>
          <a:p>
            <a:pPr marL="171450" indent="-171450"/>
            <a:r>
              <a:rPr lang="pt-BR" sz="1200" dirty="0"/>
              <a:t>Municípios: impacto total estimado em cerca de </a:t>
            </a:r>
            <a:r>
              <a:rPr lang="pt-BR" sz="1200" dirty="0">
                <a:solidFill>
                  <a:srgbClr val="FFC000"/>
                </a:solidFill>
              </a:rPr>
              <a:t>R$ 149,8 bilhões em dez anos.</a:t>
            </a:r>
          </a:p>
          <a:p>
            <a:pPr marL="285750" indent="-285750"/>
            <a:endParaRPr lang="pt-BR" sz="1200" dirty="0">
              <a:solidFill>
                <a:srgbClr val="FFC000"/>
              </a:solidFill>
            </a:endParaRPr>
          </a:p>
          <a:p>
            <a:pPr marL="285750" indent="-285750"/>
            <a:r>
              <a:rPr lang="pt-BR" sz="1200" dirty="0">
                <a:solidFill>
                  <a:srgbClr val="FFC000"/>
                </a:solidFill>
              </a:rPr>
              <a:t>Fonte: Valor Econômico, 05.04.2019 - https://www.valor.com.br/imprimir/noticia_impresso/6198779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dirty="0">
              <a:solidFill>
                <a:srgbClr val="FFC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D744E40-1522-4660-92FF-3B00A80DA63C}"/>
              </a:ext>
            </a:extLst>
          </p:cNvPr>
          <p:cNvSpPr txBox="1"/>
          <p:nvPr/>
        </p:nvSpPr>
        <p:spPr>
          <a:xfrm>
            <a:off x="396106" y="21590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PEC 6 e a redução da despesa com os RPPS e RGPS</a:t>
            </a:r>
          </a:p>
        </p:txBody>
      </p:sp>
    </p:spTree>
    <p:extLst>
      <p:ext uri="{BB962C8B-B14F-4D97-AF65-F5344CB8AC3E}">
        <p14:creationId xmlns:p14="http://schemas.microsoft.com/office/powerpoint/2010/main" val="76155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497311C-20BF-4556-A302-B91B867C80F6}"/>
              </a:ext>
            </a:extLst>
          </p:cNvPr>
          <p:cNvSpPr/>
          <p:nvPr/>
        </p:nvSpPr>
        <p:spPr>
          <a:xfrm>
            <a:off x="972171" y="4683509"/>
            <a:ext cx="7275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Fonte: SECRETARIA DE PREVIDÊNCIA SOCIAL – APRESENTAÇÃO NA CDH EM  20/09/2019 – AJUSTADO. ELABORAÇAO NOSSA.</a:t>
            </a:r>
          </a:p>
          <a:p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63" y="359916"/>
            <a:ext cx="7999239" cy="43174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909504" y="0"/>
            <a:ext cx="7047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IMPACTOS FISCAIS DA PEC 6/19 – RESULTADO DO PRIMEIRO TURNO NO SENADO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C8F96B-7D39-4EE3-853D-D39D174C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Recessivo da PEC 6/2019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C159C789-07A0-45FF-801B-151F3DC62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94" y="831788"/>
            <a:ext cx="6414536" cy="4001651"/>
          </a:xfrm>
        </p:spPr>
      </p:pic>
    </p:spTree>
    <p:extLst>
      <p:ext uri="{BB962C8B-B14F-4D97-AF65-F5344CB8AC3E}">
        <p14:creationId xmlns:p14="http://schemas.microsoft.com/office/powerpoint/2010/main" val="11272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3DB3EFFD-7D5C-4FD9-98C1-763D953421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02" y="935980"/>
            <a:ext cx="6480720" cy="3684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247049B-AC3B-4602-8493-7A3BC69923FB}"/>
              </a:ext>
            </a:extLst>
          </p:cNvPr>
          <p:cNvSpPr txBox="1"/>
          <p:nvPr/>
        </p:nvSpPr>
        <p:spPr>
          <a:xfrm>
            <a:off x="720142" y="27607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 dos componentes do resultado previdenciário 2007/2016 (corrigidos pelo INPC)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E8DB60A1-0D48-40D9-865F-B48DE141CDAE}"/>
              </a:ext>
            </a:extLst>
          </p:cNvPr>
          <p:cNvSpPr/>
          <p:nvPr/>
        </p:nvSpPr>
        <p:spPr>
          <a:xfrm>
            <a:off x="828154" y="4706818"/>
            <a:ext cx="7272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>
              <a:spcBef>
                <a:spcPts val="200"/>
              </a:spcBef>
              <a:spcAft>
                <a:spcPts val="200"/>
              </a:spcAft>
            </a:pPr>
            <a:r>
              <a:rPr lang="pt-BR" sz="1050" kern="1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Relatório que embasa o Acórdão 1295/2017-TCU-Plenário -  Processo TC 001.040/2017-0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0497638-DAA4-4A8F-AE0D-AFFEEA1D9398}"/>
              </a:ext>
            </a:extLst>
          </p:cNvPr>
          <p:cNvSpPr txBox="1"/>
          <p:nvPr/>
        </p:nvSpPr>
        <p:spPr>
          <a:xfrm>
            <a:off x="1980282" y="107999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/>
              <a:t>Receitas nos RPPS da União cresceram mais que a despesa entre 2007 e 2016</a:t>
            </a:r>
          </a:p>
        </p:txBody>
      </p:sp>
    </p:spTree>
    <p:extLst>
      <p:ext uri="{BB962C8B-B14F-4D97-AF65-F5344CB8AC3E}">
        <p14:creationId xmlns:p14="http://schemas.microsoft.com/office/powerpoint/2010/main" val="391605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593" y="143983"/>
            <a:ext cx="7763470" cy="523614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dos Regimes Previdenciários da União</a:t>
            </a:r>
            <a:br>
              <a:rPr lang="pt-BR" dirty="0"/>
            </a:br>
            <a:r>
              <a:rPr lang="pt-BR" dirty="0"/>
              <a:t> (1995-2018) em R$ bi de dez/2018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Gráfico 1" descr="image001"/>
          <p:cNvPicPr>
            <a:picLocks noChangeAspect="1" noChangeArrowheads="1"/>
          </p:cNvPicPr>
          <p:nvPr/>
        </p:nvPicPr>
        <p:blipFill rotWithShape="1">
          <a:blip r:embed="rId3" cstate="print"/>
          <a:srcRect t="6856"/>
          <a:stretch/>
        </p:blipFill>
        <p:spPr bwMode="auto">
          <a:xfrm>
            <a:off x="1188194" y="832493"/>
            <a:ext cx="6840759" cy="372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B392F85-90CB-44F5-BE0F-FA97A1504FB7}"/>
              </a:ext>
            </a:extLst>
          </p:cNvPr>
          <p:cNvSpPr txBox="1"/>
          <p:nvPr/>
        </p:nvSpPr>
        <p:spPr>
          <a:xfrm>
            <a:off x="7327727" y="83249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RGPS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6911BDD-1A84-42AB-A9EC-FFD315B6C3A7}"/>
              </a:ext>
            </a:extLst>
          </p:cNvPr>
          <p:cNvSpPr txBox="1"/>
          <p:nvPr/>
        </p:nvSpPr>
        <p:spPr>
          <a:xfrm>
            <a:off x="7020842" y="2358061"/>
            <a:ext cx="1368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Pessoal Total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1A95C7A-24A5-428C-BD5B-79EE001402AE}"/>
              </a:ext>
            </a:extLst>
          </p:cNvPr>
          <p:cNvSpPr txBox="1"/>
          <p:nvPr/>
        </p:nvSpPr>
        <p:spPr>
          <a:xfrm>
            <a:off x="7075698" y="2784422"/>
            <a:ext cx="1368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Pessoal Civil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02AC3F4-2714-419B-ADF3-911455B69EEB}"/>
              </a:ext>
            </a:extLst>
          </p:cNvPr>
          <p:cNvSpPr txBox="1"/>
          <p:nvPr/>
        </p:nvSpPr>
        <p:spPr>
          <a:xfrm>
            <a:off x="7159051" y="3436783"/>
            <a:ext cx="1368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RPPS Total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4DCDA35-EE1F-450F-991A-C5CDDE4D9094}"/>
              </a:ext>
            </a:extLst>
          </p:cNvPr>
          <p:cNvSpPr txBox="1"/>
          <p:nvPr/>
        </p:nvSpPr>
        <p:spPr>
          <a:xfrm>
            <a:off x="7182124" y="3714132"/>
            <a:ext cx="1368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RPPS Civil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EEB13885-578C-4B79-9BE6-FBBBAFB1B00A}"/>
              </a:ext>
            </a:extLst>
          </p:cNvPr>
          <p:cNvSpPr txBox="1"/>
          <p:nvPr/>
        </p:nvSpPr>
        <p:spPr>
          <a:xfrm>
            <a:off x="7075699" y="4071515"/>
            <a:ext cx="1368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RPPS Militar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1DFD5E03-6DD1-40CC-AEF0-5441150A475A}"/>
              </a:ext>
            </a:extLst>
          </p:cNvPr>
          <p:cNvSpPr txBox="1"/>
          <p:nvPr/>
        </p:nvSpPr>
        <p:spPr>
          <a:xfrm>
            <a:off x="6948834" y="3879968"/>
            <a:ext cx="1025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Pessoal Militar</a:t>
            </a:r>
          </a:p>
        </p:txBody>
      </p:sp>
    </p:spTree>
    <p:extLst>
      <p:ext uri="{BB962C8B-B14F-4D97-AF65-F5344CB8AC3E}">
        <p14:creationId xmlns:p14="http://schemas.microsoft.com/office/powerpoint/2010/main" val="227818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678DABAF-B79B-40EE-82DC-E47699005E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7140"/>
          <a:stretch/>
        </p:blipFill>
        <p:spPr>
          <a:xfrm>
            <a:off x="1332210" y="476264"/>
            <a:ext cx="6733334" cy="442003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B762389-70A9-40EC-BCA3-DED3C4A6556E}"/>
              </a:ext>
            </a:extLst>
          </p:cNvPr>
          <p:cNvSpPr txBox="1"/>
          <p:nvPr/>
        </p:nvSpPr>
        <p:spPr>
          <a:xfrm>
            <a:off x="202750" y="136302"/>
            <a:ext cx="8595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DO “DEFICIT” DOS RPPS FEDERAIS POR TIPO DE REGIME EM % DO PIB</a:t>
            </a:r>
          </a:p>
        </p:txBody>
      </p:sp>
    </p:spTree>
    <p:extLst>
      <p:ext uri="{BB962C8B-B14F-4D97-AF65-F5344CB8AC3E}">
        <p14:creationId xmlns:p14="http://schemas.microsoft.com/office/powerpoint/2010/main" val="212857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114" y="0"/>
            <a:ext cx="8101013" cy="518343"/>
          </a:xfrm>
        </p:spPr>
        <p:txBody>
          <a:bodyPr lIns="80229" tIns="40115" rIns="80229" bIns="40115"/>
          <a:lstStyle/>
          <a:p>
            <a:r>
              <a:rPr lang="pt-BR" dirty="0"/>
              <a:t>Despesa da União - 2018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6666" y="647948"/>
            <a:ext cx="3115197" cy="3854202"/>
          </a:xfrm>
        </p:spPr>
        <p:txBody>
          <a:bodyPr lIns="80229" tIns="40115" rIns="80229" bIns="40115"/>
          <a:lstStyle/>
          <a:p>
            <a:r>
              <a:rPr lang="pt-BR" sz="1200" dirty="0"/>
              <a:t>Os gastos financeiros são a maior fonte de desequilíbrio fiscal no Brasil</a:t>
            </a:r>
          </a:p>
          <a:p>
            <a:r>
              <a:rPr lang="pt-BR" sz="1200" dirty="0"/>
              <a:t>As despesas com juros e encargos da dívida – o que é efetivamente pago:</a:t>
            </a:r>
          </a:p>
          <a:p>
            <a:r>
              <a:rPr lang="pt-BR" sz="1050" dirty="0"/>
              <a:t>- equivalem a 40% de toda a despesa do RGPS, que beneficia 30 milhões de pessoas</a:t>
            </a:r>
          </a:p>
          <a:p>
            <a:r>
              <a:rPr lang="pt-BR" sz="1050" dirty="0"/>
              <a:t>- são equivalentes a toda a despesa com saúde educação e assistência social</a:t>
            </a:r>
          </a:p>
          <a:p>
            <a:r>
              <a:rPr lang="pt-BR" sz="1050" dirty="0"/>
              <a:t>– superam a despesa total com pessoal e encargos da União</a:t>
            </a:r>
          </a:p>
          <a:p>
            <a:endParaRPr lang="pt-B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143"/>
          <a:stretch>
            <a:fillRect/>
          </a:stretch>
        </p:blipFill>
        <p:spPr bwMode="auto">
          <a:xfrm>
            <a:off x="252089" y="719956"/>
            <a:ext cx="504056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40122" y="4689981"/>
            <a:ext cx="7660087" cy="388790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Fonte: Secretaria do Tesouro Nacional. Relatório Contábil do Tesouro Nacional 2018 -  Uma Análise dos Ativos, Passivos e Fluxos Financeiros da União 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586" y="3096220"/>
            <a:ext cx="4140523" cy="156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15795</TotalTime>
  <Words>1322</Words>
  <Application>Microsoft Office PowerPoint</Application>
  <PresentationFormat>Personalizar</PresentationFormat>
  <Paragraphs>161</Paragraphs>
  <Slides>18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Custom Design</vt:lpstr>
      <vt:lpstr>Image</vt:lpstr>
      <vt:lpstr>A PEC 6/2019 e a PEC 133/19 no Senado  </vt:lpstr>
      <vt:lpstr>Apresentação do PowerPoint</vt:lpstr>
      <vt:lpstr> </vt:lpstr>
      <vt:lpstr>Apresentação do PowerPoint</vt:lpstr>
      <vt:lpstr>Efeito Recessivo da PEC 6/2019</vt:lpstr>
      <vt:lpstr>Apresentação do PowerPoint</vt:lpstr>
      <vt:lpstr>Despesas dos Regimes Previdenciários da União  (1995-2018) em R$ bi de dez/2018</vt:lpstr>
      <vt:lpstr>Apresentação do PowerPoint</vt:lpstr>
      <vt:lpstr>Despesa da União - 2018</vt:lpstr>
      <vt:lpstr>Apresentação do PowerPoint</vt:lpstr>
      <vt:lpstr>A PEC 133/19 – PEC Paralela</vt:lpstr>
      <vt:lpstr>A PEC 133/19 – PEC Paralela</vt:lpstr>
      <vt:lpstr>A PEC 133/19 – PEC Paralela</vt:lpstr>
      <vt:lpstr>A PEC 133/19 – PEC Paralela</vt:lpstr>
      <vt:lpstr>A Previdência que Queremos</vt:lpstr>
      <vt:lpstr>A Previdência que Queremos</vt:lpstr>
      <vt:lpstr>A Previdência que Queremos</vt:lpstr>
      <vt:lpstr>Obrigado!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 287/2016</dc:title>
  <dc:creator>LUIZ SANTOS</dc:creator>
  <cp:lastModifiedBy>Mariana de Abreu Cobra Lima</cp:lastModifiedBy>
  <cp:revision>1161</cp:revision>
  <cp:lastPrinted>2017-02-19T19:35:54Z</cp:lastPrinted>
  <dcterms:created xsi:type="dcterms:W3CDTF">2016-12-12T18:33:42Z</dcterms:created>
  <dcterms:modified xsi:type="dcterms:W3CDTF">2019-10-17T11:34:10Z</dcterms:modified>
</cp:coreProperties>
</file>