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sldIdLst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18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563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53021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00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96635" y="74180"/>
            <a:ext cx="7886700" cy="574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91073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9833F08-43B9-0811-8CF9-43928FAAAC70}"/>
              </a:ext>
            </a:extLst>
          </p:cNvPr>
          <p:cNvSpPr txBox="1"/>
          <p:nvPr/>
        </p:nvSpPr>
        <p:spPr>
          <a:xfrm>
            <a:off x="887507" y="1389529"/>
            <a:ext cx="752138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>
                <a:solidFill>
                  <a:schemeClr val="bg1"/>
                </a:solidFill>
                <a:latin typeface="Humanst521 BT" pitchFamily="34" charset="0"/>
                <a:ea typeface="DejaVu Sans"/>
                <a:cs typeface="DejaVu Sans"/>
              </a:rPr>
              <a:t>DILIGÊNCIA TÉCNICA EM FORTALEZA E RECIFE</a:t>
            </a:r>
          </a:p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200" dirty="0">
              <a:solidFill>
                <a:schemeClr val="bg1"/>
              </a:solidFill>
              <a:latin typeface="Humanst521 BT" pitchFamily="34" charset="0"/>
              <a:ea typeface="DejaVu Sans"/>
              <a:cs typeface="DejaVu Sans"/>
            </a:endParaRPr>
          </a:p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>
                <a:solidFill>
                  <a:schemeClr val="bg1"/>
                </a:solidFill>
                <a:latin typeface="Humanst521 BT" pitchFamily="34" charset="0"/>
                <a:ea typeface="DejaVu Sans"/>
                <a:cs typeface="DejaVu Sans"/>
              </a:rPr>
              <a:t>COMISSÃO TEMPORÁRIA INTERNA EM COMEMORAÇÃO AOS 200 ANOS DA CONFEDERAÇÃO DO EQUADOR</a:t>
            </a:r>
            <a:endParaRPr lang="pt-BR" sz="3200" dirty="0">
              <a:solidFill>
                <a:schemeClr val="bg1"/>
              </a:solidFill>
              <a:latin typeface="Humanst521 BT" pitchFamily="34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523806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959224"/>
            <a:ext cx="8886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Instituição</a:t>
            </a:r>
            <a:r>
              <a:rPr lang="en-US" sz="2800" dirty="0"/>
              <a:t> </a:t>
            </a:r>
            <a:r>
              <a:rPr lang="en-US" sz="2800" dirty="0" err="1"/>
              <a:t>representada</a:t>
            </a:r>
            <a:r>
              <a:rPr lang="en-US" sz="2800" dirty="0"/>
              <a:t>: </a:t>
            </a:r>
            <a:r>
              <a:rPr lang="pt-BR" sz="2800" dirty="0"/>
              <a:t>Instituto do Ceará - Histórico, Geográfico, Antropológico</a:t>
            </a:r>
          </a:p>
          <a:p>
            <a:r>
              <a:rPr lang="pt-BR" sz="2800" dirty="0"/>
              <a:t>. Identificação de bibliografia relacionada ao tema da Confederação.</a:t>
            </a:r>
          </a:p>
          <a:p>
            <a:r>
              <a:rPr lang="pt-BR" sz="2800" dirty="0"/>
              <a:t>. Dificuldade quanto à iconografia: todas as imagens, incluindo de personagens, foram produzidas muito depois dos acontecimentos.</a:t>
            </a:r>
          </a:p>
          <a:p>
            <a:r>
              <a:rPr lang="pt-BR" sz="2800" dirty="0"/>
              <a:t>. Identificação de eventos: o Instituto se preparou para eventos próprios que podem ou não compor a lista de eventos do Estado.</a:t>
            </a:r>
          </a:p>
          <a:p>
            <a:r>
              <a:rPr lang="pt-BR" sz="2800" dirty="0"/>
              <a:t>. Reinstalação de marco referente à morte de Tristão Araripe.</a:t>
            </a: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561931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959224"/>
            <a:ext cx="88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Reunião com Representantes de Universidades do Ceará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ECD3AD5-2118-F891-9FE8-1DC9F5B9A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15" y="1936916"/>
            <a:ext cx="7866978" cy="362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74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959224"/>
            <a:ext cx="8886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Instituições</a:t>
            </a:r>
            <a:r>
              <a:rPr lang="en-US" sz="2800" dirty="0"/>
              <a:t> </a:t>
            </a:r>
            <a:r>
              <a:rPr lang="en-US" sz="2800" dirty="0" err="1"/>
              <a:t>representadas</a:t>
            </a:r>
            <a:r>
              <a:rPr lang="en-US" sz="2800" dirty="0"/>
              <a:t>: </a:t>
            </a:r>
            <a:r>
              <a:rPr lang="pt-BR" sz="2800" dirty="0"/>
              <a:t>Universidade Federal do Ceará, Universidade Estadual do Ceará</a:t>
            </a:r>
          </a:p>
          <a:p>
            <a:endParaRPr lang="pt-BR" sz="2800" dirty="0"/>
          </a:p>
          <a:p>
            <a:r>
              <a:rPr lang="pt-BR" sz="2800" dirty="0"/>
              <a:t>. Identificação de bibliografia relacionada ao tema da Confederação.</a:t>
            </a:r>
          </a:p>
          <a:p>
            <a:r>
              <a:rPr lang="pt-BR" sz="2800" dirty="0"/>
              <a:t>. Identificação de fontes históricas. </a:t>
            </a:r>
          </a:p>
          <a:p>
            <a:r>
              <a:rPr lang="pt-BR" sz="2800" dirty="0"/>
              <a:t>. Identificação de novas vertentes de estudos sobre a Confederação abrangendo a questão indígena e o movimento na Província do Grão-Pará.</a:t>
            </a:r>
          </a:p>
          <a:p>
            <a:r>
              <a:rPr lang="pt-BR" sz="2800" dirty="0"/>
              <a:t>. Dificuldade de localizar a participação de Bárbara de Alencar na Confederação.</a:t>
            </a: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205549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959224"/>
            <a:ext cx="88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Reunião no Forte de Nossa Senhora da Assunção – Comando da 10ª Região Militar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83DDCB0-FA03-3738-4368-B476B3A4D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27" y="2224161"/>
            <a:ext cx="7932145" cy="366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51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959224"/>
            <a:ext cx="8886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Instituição</a:t>
            </a:r>
            <a:r>
              <a:rPr lang="en-US" sz="2800" dirty="0"/>
              <a:t> </a:t>
            </a:r>
            <a:r>
              <a:rPr lang="en-US" sz="2800" dirty="0" err="1"/>
              <a:t>representada</a:t>
            </a:r>
            <a:r>
              <a:rPr lang="en-US" sz="2800" dirty="0"/>
              <a:t>: </a:t>
            </a:r>
            <a:r>
              <a:rPr lang="pt-BR" sz="2800" dirty="0"/>
              <a:t>Forte de Nossa Senhora da Assunção – Comando da 10ª Região Militar</a:t>
            </a:r>
          </a:p>
          <a:p>
            <a:endParaRPr lang="pt-BR" sz="2800" dirty="0"/>
          </a:p>
          <a:p>
            <a:r>
              <a:rPr lang="pt-BR" sz="2800" dirty="0"/>
              <a:t>. Possível locação de filmagens por ter sido a prisão de Bárbara de Alencar.</a:t>
            </a:r>
          </a:p>
          <a:p>
            <a:r>
              <a:rPr lang="pt-BR" sz="2800" dirty="0"/>
              <a:t>. A Praça dos Mártires, ao fundo da fortaleza, é o local de execução dos principais revoltosos atuantes no Ceará.</a:t>
            </a:r>
          </a:p>
        </p:txBody>
      </p:sp>
    </p:spTree>
    <p:extLst>
      <p:ext uri="{BB962C8B-B14F-4D97-AF65-F5344CB8AC3E}">
        <p14:creationId xmlns:p14="http://schemas.microsoft.com/office/powerpoint/2010/main" val="2925777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959224"/>
            <a:ext cx="8886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Videoconferência com Representantes do Sindicato dos Fazendários do Ceará (</a:t>
            </a:r>
            <a:r>
              <a:rPr lang="pt-BR" sz="2800" dirty="0" err="1"/>
              <a:t>Sintaf</a:t>
            </a:r>
            <a:r>
              <a:rPr lang="pt-BR" sz="2800" dirty="0"/>
              <a:t>) – pós-diligência</a:t>
            </a:r>
          </a:p>
          <a:p>
            <a:pPr algn="ctr"/>
            <a:endParaRPr lang="en-US" sz="2800" dirty="0"/>
          </a:p>
          <a:p>
            <a:r>
              <a:rPr lang="en-US" sz="2800" dirty="0" err="1"/>
              <a:t>Instituições</a:t>
            </a:r>
            <a:r>
              <a:rPr lang="en-US" sz="2800" dirty="0"/>
              <a:t> </a:t>
            </a:r>
            <a:r>
              <a:rPr lang="en-US" sz="2800" dirty="0" err="1"/>
              <a:t>representadas</a:t>
            </a:r>
            <a:r>
              <a:rPr lang="en-US" sz="2800" dirty="0"/>
              <a:t>: </a:t>
            </a:r>
            <a:r>
              <a:rPr lang="en-US" sz="2800" dirty="0" err="1"/>
              <a:t>Fundação</a:t>
            </a:r>
            <a:r>
              <a:rPr lang="en-US" sz="2800" dirty="0"/>
              <a:t> </a:t>
            </a:r>
            <a:r>
              <a:rPr lang="pt-BR" sz="2800" dirty="0" err="1"/>
              <a:t>Sintaf</a:t>
            </a:r>
            <a:r>
              <a:rPr lang="pt-BR" sz="2800" dirty="0"/>
              <a:t>, Museu do Ceará, Gabinete do Dep. Estadual Renato Roseno de Oliveira.</a:t>
            </a:r>
          </a:p>
          <a:p>
            <a:endParaRPr lang="pt-BR" sz="2800" dirty="0"/>
          </a:p>
          <a:p>
            <a:r>
              <a:rPr lang="pt-BR" sz="2800" dirty="0"/>
              <a:t>. Participam da comissão do Governo do Estado.</a:t>
            </a:r>
          </a:p>
          <a:p>
            <a:r>
              <a:rPr lang="pt-BR" sz="2800" dirty="0"/>
              <a:t>. A Fundação </a:t>
            </a:r>
            <a:r>
              <a:rPr lang="pt-BR" sz="2800" dirty="0" err="1"/>
              <a:t>Sintaf</a:t>
            </a:r>
            <a:r>
              <a:rPr lang="pt-BR" sz="2800" dirty="0"/>
              <a:t> tem interesse em promover a rota turística “Caminhos de Bárbara”, envolvendo PE, CE e PI, com pontos de parada relacionados a vida da heroína.</a:t>
            </a:r>
          </a:p>
          <a:p>
            <a:r>
              <a:rPr lang="pt-BR" sz="2800" dirty="0"/>
              <a:t>. Quer sensibilizar parlamentares e dirigentes.</a:t>
            </a: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570812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96635" y="74180"/>
            <a:ext cx="7886700" cy="57421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Recife: </a:t>
            </a:r>
            <a:r>
              <a:rPr lang="en-US" dirty="0" err="1">
                <a:solidFill>
                  <a:schemeClr val="bg1"/>
                </a:solidFill>
              </a:rPr>
              <a:t>dias</a:t>
            </a:r>
            <a:r>
              <a:rPr lang="en-US" dirty="0">
                <a:solidFill>
                  <a:schemeClr val="bg1"/>
                </a:solidFill>
              </a:rPr>
              <a:t> 22 a 25 de </a:t>
            </a:r>
            <a:r>
              <a:rPr lang="en-US" dirty="0" err="1">
                <a:solidFill>
                  <a:schemeClr val="bg1"/>
                </a:solidFill>
              </a:rPr>
              <a:t>maio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DA39B67-C05C-4333-2A5F-86653383250B}"/>
              </a:ext>
            </a:extLst>
          </p:cNvPr>
          <p:cNvSpPr txBox="1"/>
          <p:nvPr/>
        </p:nvSpPr>
        <p:spPr>
          <a:xfrm>
            <a:off x="96635" y="1649506"/>
            <a:ext cx="89308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. </a:t>
            </a:r>
            <a:r>
              <a:rPr lang="en-US" sz="3200" dirty="0" err="1"/>
              <a:t>Foram</a:t>
            </a:r>
            <a:r>
              <a:rPr lang="en-US" sz="3200" dirty="0"/>
              <a:t> </a:t>
            </a:r>
            <a:r>
              <a:rPr lang="en-US" sz="3200" dirty="0" err="1"/>
              <a:t>realizadas</a:t>
            </a:r>
            <a:r>
              <a:rPr lang="en-US" sz="3200" dirty="0"/>
              <a:t> um total de 8 </a:t>
            </a:r>
            <a:r>
              <a:rPr lang="en-US" sz="3200" dirty="0" err="1"/>
              <a:t>reuniões</a:t>
            </a:r>
            <a:r>
              <a:rPr lang="en-US" sz="3200" dirty="0"/>
              <a:t> </a:t>
            </a:r>
            <a:r>
              <a:rPr lang="en-US" sz="3200" dirty="0" err="1"/>
              <a:t>técnicas</a:t>
            </a:r>
            <a:r>
              <a:rPr lang="en-US" sz="3200" dirty="0"/>
              <a:t>, </a:t>
            </a:r>
            <a:r>
              <a:rPr lang="en-US" sz="3200" dirty="0" err="1"/>
              <a:t>envolvendo</a:t>
            </a:r>
            <a:r>
              <a:rPr lang="en-US" sz="3200" dirty="0"/>
              <a:t> </a:t>
            </a:r>
            <a:r>
              <a:rPr lang="en-US" sz="3200" dirty="0" err="1"/>
              <a:t>representantes</a:t>
            </a:r>
            <a:r>
              <a:rPr lang="en-US" sz="3200" dirty="0"/>
              <a:t> de 12 </a:t>
            </a:r>
            <a:r>
              <a:rPr lang="en-US" sz="3200" dirty="0" err="1"/>
              <a:t>instituições</a:t>
            </a:r>
            <a:r>
              <a:rPr lang="en-US" sz="3200" dirty="0"/>
              <a:t> </a:t>
            </a:r>
            <a:r>
              <a:rPr lang="en-US" sz="3200" dirty="0" err="1"/>
              <a:t>diferentes</a:t>
            </a:r>
            <a:r>
              <a:rPr lang="en-US" sz="3200" dirty="0"/>
              <a:t>.</a:t>
            </a:r>
          </a:p>
          <a:p>
            <a:r>
              <a:rPr lang="en-US" sz="3200" dirty="0"/>
              <a:t>. 2 </a:t>
            </a:r>
            <a:r>
              <a:rPr lang="en-US" sz="3200" dirty="0" err="1"/>
              <a:t>reuniões</a:t>
            </a:r>
            <a:r>
              <a:rPr lang="en-US" sz="3200" dirty="0"/>
              <a:t> </a:t>
            </a:r>
            <a:r>
              <a:rPr lang="en-US" sz="3200" dirty="0" err="1"/>
              <a:t>foram</a:t>
            </a:r>
            <a:r>
              <a:rPr lang="en-US" sz="3200" dirty="0"/>
              <a:t> </a:t>
            </a:r>
            <a:r>
              <a:rPr lang="en-US" sz="3200" dirty="0" err="1"/>
              <a:t>transformadas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contato</a:t>
            </a:r>
            <a:r>
              <a:rPr lang="en-US" sz="3200" dirty="0"/>
              <a:t> </a:t>
            </a:r>
            <a:r>
              <a:rPr lang="en-US" sz="3200" dirty="0" err="1"/>
              <a:t>telefônico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razão</a:t>
            </a:r>
            <a:r>
              <a:rPr lang="en-US" sz="3200" dirty="0"/>
              <a:t> de </a:t>
            </a:r>
            <a:r>
              <a:rPr lang="en-US" sz="3200" dirty="0" err="1"/>
              <a:t>conflitos</a:t>
            </a:r>
            <a:r>
              <a:rPr lang="en-US" sz="3200" dirty="0"/>
              <a:t> de agenda.</a:t>
            </a:r>
          </a:p>
          <a:p>
            <a:r>
              <a:rPr lang="en-US" sz="3200" dirty="0"/>
              <a:t>. </a:t>
            </a:r>
            <a:r>
              <a:rPr lang="en-US" sz="3200" dirty="0" err="1"/>
              <a:t>Foram</a:t>
            </a:r>
            <a:r>
              <a:rPr lang="en-US" sz="3200" dirty="0"/>
              <a:t> </a:t>
            </a:r>
            <a:r>
              <a:rPr lang="en-US" sz="3200" dirty="0" err="1"/>
              <a:t>realizadas</a:t>
            </a:r>
            <a:r>
              <a:rPr lang="en-US" sz="3200" dirty="0"/>
              <a:t> 4 </a:t>
            </a:r>
            <a:r>
              <a:rPr lang="en-US" sz="3200" dirty="0" err="1"/>
              <a:t>visitas</a:t>
            </a:r>
            <a:r>
              <a:rPr lang="en-US" sz="3200" dirty="0"/>
              <a:t> extras.</a:t>
            </a:r>
          </a:p>
        </p:txBody>
      </p:sp>
    </p:spTree>
    <p:extLst>
      <p:ext uri="{BB962C8B-B14F-4D97-AF65-F5344CB8AC3E}">
        <p14:creationId xmlns:p14="http://schemas.microsoft.com/office/powerpoint/2010/main" val="1561981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959224"/>
            <a:ext cx="88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Reunião com Representantes do Instituto Arqueológico, Histórico e</a:t>
            </a:r>
          </a:p>
          <a:p>
            <a:pPr algn="ctr"/>
            <a:r>
              <a:rPr lang="pt-BR" sz="2800" dirty="0"/>
              <a:t>Geográfico Pernambucano (IAHGP)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63D7769-6B2B-4096-2B68-86EA0443A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27" y="2422199"/>
            <a:ext cx="7932145" cy="366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62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959224"/>
            <a:ext cx="8886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Instituição</a:t>
            </a:r>
            <a:r>
              <a:rPr lang="en-US" sz="2800" dirty="0"/>
              <a:t> </a:t>
            </a:r>
            <a:r>
              <a:rPr lang="en-US" sz="2800" dirty="0" err="1"/>
              <a:t>representada</a:t>
            </a:r>
            <a:r>
              <a:rPr lang="en-US" sz="2800" dirty="0"/>
              <a:t>: </a:t>
            </a:r>
            <a:r>
              <a:rPr lang="pt-BR" sz="2800" dirty="0"/>
              <a:t>Instituto Arqueológico, Histórico e Geográfico Pernambucano (IAHGP)</a:t>
            </a:r>
          </a:p>
          <a:p>
            <a:endParaRPr lang="pt-BR" sz="2800" dirty="0"/>
          </a:p>
          <a:p>
            <a:r>
              <a:rPr lang="pt-BR" sz="2800" dirty="0"/>
              <a:t>. Identificação de iconografia para documentário e exposições.</a:t>
            </a:r>
          </a:p>
          <a:p>
            <a:r>
              <a:rPr lang="pt-BR" sz="2800" dirty="0"/>
              <a:t>. Identificação de material que permite outras linguagens na apresentação dos temas relacionados à Confederação: peças teatrais, músicas, exposições interativas.</a:t>
            </a:r>
          </a:p>
          <a:p>
            <a:r>
              <a:rPr lang="pt-BR" sz="2800" dirty="0"/>
              <a:t>. Identificação de peças de cultura material da época, como os arcabuzes, bandeiras e .</a:t>
            </a:r>
          </a:p>
          <a:p>
            <a:r>
              <a:rPr lang="pt-BR" sz="2800" dirty="0"/>
              <a:t>. Identificação de personagens pelas ruas que os homenageiam em Recife.</a:t>
            </a: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735574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959224"/>
            <a:ext cx="8886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. O Instituto </a:t>
            </a:r>
            <a:r>
              <a:rPr lang="en-US" sz="2800" dirty="0" err="1"/>
              <a:t>tem</a:t>
            </a:r>
            <a:r>
              <a:rPr lang="en-US" sz="2800" dirty="0"/>
              <a:t> </a:t>
            </a:r>
            <a:r>
              <a:rPr lang="en-US" sz="2800" dirty="0" err="1"/>
              <a:t>maquetes</a:t>
            </a:r>
            <a:r>
              <a:rPr lang="en-US" sz="2800" dirty="0"/>
              <a:t> de </a:t>
            </a:r>
            <a:r>
              <a:rPr lang="en-US" sz="2800" dirty="0" err="1"/>
              <a:t>monumentos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homenagem</a:t>
            </a:r>
            <a:r>
              <a:rPr lang="en-US" sz="2800" dirty="0"/>
              <a:t> </a:t>
            </a:r>
            <a:r>
              <a:rPr lang="en-US" sz="2800" dirty="0" err="1"/>
              <a:t>ao</a:t>
            </a:r>
            <a:r>
              <a:rPr lang="en-US" sz="2800" dirty="0"/>
              <a:t> Frei </a:t>
            </a:r>
            <a:r>
              <a:rPr lang="en-US" sz="2800" dirty="0" err="1"/>
              <a:t>Caneca</a:t>
            </a:r>
            <a:r>
              <a:rPr lang="en-US" sz="2800" dirty="0"/>
              <a:t>, </a:t>
            </a:r>
            <a:r>
              <a:rPr lang="en-US" sz="2800" dirty="0" err="1"/>
              <a:t>utilizadas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concursos</a:t>
            </a:r>
            <a:r>
              <a:rPr lang="en-US" sz="2800" dirty="0"/>
              <a:t> </a:t>
            </a:r>
            <a:r>
              <a:rPr lang="en-US" sz="2800" dirty="0" err="1"/>
              <a:t>realizados</a:t>
            </a:r>
            <a:r>
              <a:rPr lang="en-US" sz="2800" dirty="0"/>
              <a:t> </a:t>
            </a:r>
            <a:r>
              <a:rPr lang="en-US" sz="2800" dirty="0" err="1"/>
              <a:t>por</a:t>
            </a:r>
            <a:r>
              <a:rPr lang="en-US" sz="2800" dirty="0"/>
              <a:t> </a:t>
            </a:r>
            <a:r>
              <a:rPr lang="en-US" sz="2800" dirty="0" err="1"/>
              <a:t>ocasião</a:t>
            </a:r>
            <a:r>
              <a:rPr lang="en-US" sz="2800" dirty="0"/>
              <a:t> do </a:t>
            </a:r>
            <a:r>
              <a:rPr lang="en-US" sz="2800" dirty="0" err="1"/>
              <a:t>centenário</a:t>
            </a:r>
            <a:r>
              <a:rPr lang="en-US" sz="2800" dirty="0"/>
              <a:t> da Confederação.</a:t>
            </a:r>
          </a:p>
          <a:p>
            <a:r>
              <a:rPr lang="en-US" sz="2800" dirty="0"/>
              <a:t>. </a:t>
            </a:r>
            <a:r>
              <a:rPr lang="en-US" sz="2800" dirty="0" err="1"/>
              <a:t>Existe</a:t>
            </a:r>
            <a:r>
              <a:rPr lang="en-US" sz="2800" dirty="0"/>
              <a:t> um </a:t>
            </a:r>
            <a:r>
              <a:rPr lang="en-US" sz="2800" dirty="0" err="1"/>
              <a:t>esforço</a:t>
            </a:r>
            <a:r>
              <a:rPr lang="en-US" sz="2800" dirty="0"/>
              <a:t> no </a:t>
            </a:r>
            <a:r>
              <a:rPr lang="en-US" sz="2800" dirty="0" err="1"/>
              <a:t>sentido</a:t>
            </a:r>
            <a:r>
              <a:rPr lang="en-US" sz="2800" dirty="0"/>
              <a:t> de se </a:t>
            </a:r>
            <a:r>
              <a:rPr lang="en-US" sz="2800" dirty="0" err="1"/>
              <a:t>criar</a:t>
            </a:r>
            <a:r>
              <a:rPr lang="en-US" sz="2800" dirty="0"/>
              <a:t> </a:t>
            </a:r>
            <a:r>
              <a:rPr lang="en-US" sz="2800" dirty="0" err="1"/>
              <a:t>uma</a:t>
            </a:r>
            <a:r>
              <a:rPr lang="en-US" sz="2800" dirty="0"/>
              <a:t> </a:t>
            </a:r>
            <a:r>
              <a:rPr lang="en-US" sz="2800" dirty="0" err="1"/>
              <a:t>imagem</a:t>
            </a:r>
            <a:r>
              <a:rPr lang="en-US" sz="2800" dirty="0"/>
              <a:t> de </a:t>
            </a:r>
            <a:r>
              <a:rPr lang="en-US" sz="2800" dirty="0" err="1"/>
              <a:t>Caneca</a:t>
            </a:r>
            <a:r>
              <a:rPr lang="en-US" sz="2800" dirty="0"/>
              <a:t>, </a:t>
            </a:r>
            <a:r>
              <a:rPr lang="en-US" sz="2800" dirty="0" err="1"/>
              <a:t>por</a:t>
            </a:r>
            <a:r>
              <a:rPr lang="en-US" sz="2800" dirty="0"/>
              <a:t> </a:t>
            </a:r>
            <a:r>
              <a:rPr lang="en-US" sz="2800" dirty="0" err="1"/>
              <a:t>meio</a:t>
            </a:r>
            <a:r>
              <a:rPr lang="en-US" sz="2800" dirty="0"/>
              <a:t> de </a:t>
            </a:r>
            <a:r>
              <a:rPr lang="en-US" sz="2800" dirty="0" err="1"/>
              <a:t>inteligência</a:t>
            </a:r>
            <a:r>
              <a:rPr lang="en-US" sz="2800" dirty="0"/>
              <a:t> artificial, pintura </a:t>
            </a:r>
            <a:r>
              <a:rPr lang="en-US" sz="2800" dirty="0" err="1"/>
              <a:t>ou</a:t>
            </a:r>
            <a:r>
              <a:rPr lang="en-US" sz="2800" dirty="0"/>
              <a:t> </a:t>
            </a:r>
            <a:r>
              <a:rPr lang="en-US" sz="2800" dirty="0" err="1"/>
              <a:t>escultura</a:t>
            </a:r>
            <a:r>
              <a:rPr lang="en-US" sz="2800" dirty="0"/>
              <a:t>.</a:t>
            </a:r>
          </a:p>
          <a:p>
            <a:r>
              <a:rPr lang="en-US" sz="2800" dirty="0"/>
              <a:t>. </a:t>
            </a:r>
            <a:r>
              <a:rPr lang="en-US" sz="2800" dirty="0" err="1"/>
              <a:t>Existe</a:t>
            </a:r>
            <a:r>
              <a:rPr lang="en-US" sz="2800" dirty="0"/>
              <a:t> </a:t>
            </a:r>
            <a:r>
              <a:rPr lang="en-US" sz="2800" dirty="0" err="1"/>
              <a:t>manuscritos</a:t>
            </a:r>
            <a:r>
              <a:rPr lang="en-US" sz="2800" dirty="0"/>
              <a:t> </a:t>
            </a:r>
            <a:r>
              <a:rPr lang="en-US" sz="2800" dirty="0" err="1"/>
              <a:t>relacionados</a:t>
            </a:r>
            <a:r>
              <a:rPr lang="en-US" sz="2800" dirty="0"/>
              <a:t> </a:t>
            </a:r>
            <a:r>
              <a:rPr lang="en-US" sz="2800" dirty="0" err="1"/>
              <a:t>ao</a:t>
            </a:r>
            <a:r>
              <a:rPr lang="en-US" sz="2800" dirty="0"/>
              <a:t> </a:t>
            </a:r>
            <a:r>
              <a:rPr lang="en-US" sz="2800" dirty="0" err="1"/>
              <a:t>tema</a:t>
            </a:r>
            <a:r>
              <a:rPr lang="en-US" sz="2800" dirty="0"/>
              <a:t> sob a </a:t>
            </a:r>
            <a:r>
              <a:rPr lang="en-US" sz="2800" dirty="0" err="1"/>
              <a:t>guarda</a:t>
            </a:r>
            <a:r>
              <a:rPr lang="en-US" sz="2800" dirty="0"/>
              <a:t> do Instituto.</a:t>
            </a:r>
          </a:p>
          <a:p>
            <a:r>
              <a:rPr lang="en-US" sz="2800" dirty="0"/>
              <a:t>. </a:t>
            </a:r>
            <a:r>
              <a:rPr lang="en-US" sz="2800" dirty="0" err="1"/>
              <a:t>Existem</a:t>
            </a:r>
            <a:r>
              <a:rPr lang="en-US" sz="2800" dirty="0"/>
              <a:t> </a:t>
            </a:r>
            <a:r>
              <a:rPr lang="en-US" sz="2800" dirty="0" err="1"/>
              <a:t>alguns</a:t>
            </a:r>
            <a:r>
              <a:rPr lang="en-US" sz="2800" dirty="0"/>
              <a:t> </a:t>
            </a:r>
            <a:r>
              <a:rPr lang="en-US" sz="2800" dirty="0" err="1"/>
              <a:t>livros</a:t>
            </a:r>
            <a:r>
              <a:rPr lang="en-US" sz="2800" dirty="0"/>
              <a:t> para </a:t>
            </a:r>
            <a:r>
              <a:rPr lang="en-US" sz="2800" dirty="0" err="1"/>
              <a:t>publicação</a:t>
            </a:r>
            <a:r>
              <a:rPr lang="en-US" sz="2800" dirty="0"/>
              <a:t>, </a:t>
            </a:r>
            <a:r>
              <a:rPr lang="en-US" sz="2800" dirty="0" err="1"/>
              <a:t>repassados</a:t>
            </a:r>
            <a:r>
              <a:rPr lang="en-US" sz="2800" dirty="0"/>
              <a:t> à </a:t>
            </a:r>
            <a:r>
              <a:rPr lang="en-US" sz="2800" dirty="0" err="1"/>
              <a:t>Companhia</a:t>
            </a:r>
            <a:r>
              <a:rPr lang="en-US" sz="2800" dirty="0"/>
              <a:t> </a:t>
            </a:r>
            <a:r>
              <a:rPr lang="en-US" sz="2800" dirty="0" err="1"/>
              <a:t>Editora</a:t>
            </a:r>
            <a:r>
              <a:rPr lang="en-US" sz="2800" dirty="0"/>
              <a:t> de Pernambuco, </a:t>
            </a:r>
            <a:r>
              <a:rPr lang="en-US" sz="2800" dirty="0" err="1"/>
              <a:t>incluindo</a:t>
            </a:r>
            <a:r>
              <a:rPr lang="en-US" sz="2800" dirty="0"/>
              <a:t> </a:t>
            </a:r>
            <a:r>
              <a:rPr lang="en-US" sz="2800" dirty="0" err="1"/>
              <a:t>uma</a:t>
            </a:r>
            <a:r>
              <a:rPr lang="en-US" sz="2800" dirty="0"/>
              <a:t> </a:t>
            </a:r>
            <a:r>
              <a:rPr lang="en-US" sz="2800" dirty="0" err="1"/>
              <a:t>versão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quadrinhos</a:t>
            </a:r>
            <a:r>
              <a:rPr lang="en-US" sz="2800" dirty="0"/>
              <a:t>.</a:t>
            </a:r>
          </a:p>
          <a:p>
            <a:r>
              <a:rPr lang="en-US" sz="2800" dirty="0"/>
              <a:t>. </a:t>
            </a:r>
            <a:r>
              <a:rPr lang="en-US" sz="2800" dirty="0" err="1"/>
              <a:t>Sugeriram</a:t>
            </a:r>
            <a:r>
              <a:rPr lang="en-US" sz="2800" dirty="0"/>
              <a:t> a </a:t>
            </a:r>
            <a:r>
              <a:rPr lang="en-US" sz="2800" dirty="0" err="1"/>
              <a:t>retomada</a:t>
            </a:r>
            <a:r>
              <a:rPr lang="en-US" sz="2800" dirty="0"/>
              <a:t> do </a:t>
            </a:r>
            <a:r>
              <a:rPr lang="en-US" sz="2800" dirty="0" err="1"/>
              <a:t>caminhão-museu</a:t>
            </a:r>
            <a:r>
              <a:rPr lang="en-US" sz="2800" dirty="0"/>
              <a:t> do </a:t>
            </a:r>
            <a:r>
              <a:rPr lang="en-US" sz="2800" dirty="0" err="1"/>
              <a:t>Senado</a:t>
            </a:r>
            <a:r>
              <a:rPr lang="en-US" sz="2800" dirty="0"/>
              <a:t>.</a:t>
            </a:r>
            <a:endParaRPr lang="pt-BR" sz="2800" dirty="0"/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872972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96635" y="74180"/>
            <a:ext cx="7886700" cy="57421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Objetivos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DA39B67-C05C-4333-2A5F-86653383250B}"/>
              </a:ext>
            </a:extLst>
          </p:cNvPr>
          <p:cNvSpPr txBox="1"/>
          <p:nvPr/>
        </p:nvSpPr>
        <p:spPr>
          <a:xfrm>
            <a:off x="96635" y="1649506"/>
            <a:ext cx="89308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 </a:t>
            </a:r>
            <a:r>
              <a:rPr lang="en-US" sz="3200" dirty="0" err="1"/>
              <a:t>Estabelecer</a:t>
            </a:r>
            <a:r>
              <a:rPr lang="en-US" sz="3200" dirty="0"/>
              <a:t> </a:t>
            </a:r>
            <a:r>
              <a:rPr lang="pt-BR" sz="3200" dirty="0"/>
              <a:t>diálogo</a:t>
            </a:r>
            <a:r>
              <a:rPr lang="en-US" sz="3200" dirty="0"/>
              <a:t> com </a:t>
            </a:r>
            <a:r>
              <a:rPr lang="en-US" sz="3200" dirty="0" err="1"/>
              <a:t>instituições</a:t>
            </a:r>
            <a:r>
              <a:rPr lang="en-US" sz="3200" dirty="0"/>
              <a:t>, </a:t>
            </a:r>
            <a:r>
              <a:rPr lang="en-US" sz="3200" dirty="0" err="1"/>
              <a:t>pesquisadores</a:t>
            </a:r>
            <a:r>
              <a:rPr lang="en-US" sz="3200" dirty="0"/>
              <a:t> e </a:t>
            </a:r>
            <a:r>
              <a:rPr lang="en-US" sz="3200" dirty="0" err="1"/>
              <a:t>outras</a:t>
            </a:r>
            <a:r>
              <a:rPr lang="en-US" sz="3200" dirty="0"/>
              <a:t> </a:t>
            </a:r>
            <a:r>
              <a:rPr lang="en-US" sz="3200" dirty="0" err="1"/>
              <a:t>pessoas</a:t>
            </a:r>
            <a:r>
              <a:rPr lang="en-US" sz="3200" dirty="0"/>
              <a:t> </a:t>
            </a:r>
            <a:r>
              <a:rPr lang="en-US" sz="3200" dirty="0" err="1"/>
              <a:t>ligadas</a:t>
            </a:r>
            <a:r>
              <a:rPr lang="en-US" sz="3200" dirty="0"/>
              <a:t> à </a:t>
            </a:r>
            <a:r>
              <a:rPr lang="en-US" sz="3200" dirty="0" err="1"/>
              <a:t>temática</a:t>
            </a:r>
            <a:r>
              <a:rPr lang="en-US" sz="3200" dirty="0"/>
              <a:t> da Confederação do Equador, para </a:t>
            </a:r>
            <a:r>
              <a:rPr lang="pt-BR" sz="3200" dirty="0"/>
              <a:t>cumprimento</a:t>
            </a:r>
            <a:r>
              <a:rPr lang="en-US" sz="3200" dirty="0"/>
              <a:t> do plano de </a:t>
            </a:r>
            <a:r>
              <a:rPr lang="en-US" sz="3200" dirty="0" err="1"/>
              <a:t>trabalho</a:t>
            </a:r>
            <a:r>
              <a:rPr lang="en-US" sz="3200" dirty="0"/>
              <a:t> </a:t>
            </a:r>
            <a:r>
              <a:rPr lang="en-US" sz="3200" dirty="0" err="1"/>
              <a:t>aprovado</a:t>
            </a:r>
            <a:r>
              <a:rPr lang="en-US" sz="3200" dirty="0"/>
              <a:t> pela </a:t>
            </a:r>
            <a:r>
              <a:rPr lang="en-US" sz="3200" dirty="0" err="1"/>
              <a:t>Comissão</a:t>
            </a:r>
            <a:r>
              <a:rPr lang="en-US" sz="3200" dirty="0"/>
              <a:t>.</a:t>
            </a:r>
          </a:p>
          <a:p>
            <a:r>
              <a:rPr lang="en-US" sz="3200" dirty="0"/>
              <a:t>. </a:t>
            </a:r>
            <a:r>
              <a:rPr lang="pt-BR" sz="3200" dirty="0"/>
              <a:t>Levantamento de fontes documentais, iconográficas e museográficas.</a:t>
            </a:r>
          </a:p>
          <a:p>
            <a:r>
              <a:rPr lang="pt-BR" sz="3200" dirty="0"/>
              <a:t>. Identificação de eventos culturais, institucionais e científicos alusivos ao bicentenário da Confederação.</a:t>
            </a:r>
          </a:p>
        </p:txBody>
      </p:sp>
    </p:spTree>
    <p:extLst>
      <p:ext uri="{BB962C8B-B14F-4D97-AF65-F5344CB8AC3E}">
        <p14:creationId xmlns:p14="http://schemas.microsoft.com/office/powerpoint/2010/main" val="168012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842799"/>
            <a:ext cx="88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Reunião com Representantes da Grande Loja Maçônica de Pernambuco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27B89C5-1418-C90B-4460-9E15264A5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62" y="1991311"/>
            <a:ext cx="7932145" cy="366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56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959224"/>
            <a:ext cx="8886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Instituição</a:t>
            </a:r>
            <a:r>
              <a:rPr lang="en-US" sz="2800" dirty="0"/>
              <a:t> </a:t>
            </a:r>
            <a:r>
              <a:rPr lang="en-US" sz="2800" dirty="0" err="1"/>
              <a:t>representada</a:t>
            </a:r>
            <a:r>
              <a:rPr lang="en-US" sz="2800" dirty="0"/>
              <a:t>: </a:t>
            </a:r>
            <a:r>
              <a:rPr lang="pt-BR" sz="2800" dirty="0"/>
              <a:t>Grande Loja Maçônica de Pernambuco</a:t>
            </a:r>
          </a:p>
          <a:p>
            <a:r>
              <a:rPr lang="pt-BR" sz="2800" dirty="0"/>
              <a:t>. Não há na instituição documentação ou iconografia.</a:t>
            </a:r>
          </a:p>
          <a:p>
            <a:r>
              <a:rPr lang="pt-BR" sz="2800" dirty="0"/>
              <a:t>. Participa na comissão estadual.</a:t>
            </a:r>
          </a:p>
          <a:p>
            <a:r>
              <a:rPr lang="pt-BR" sz="2800" dirty="0"/>
              <a:t>. Realiza anualmente homenagem ao Frei Caneca, no local de sua morte (lateral do Forte das 5 Pontas).</a:t>
            </a:r>
          </a:p>
          <a:p>
            <a:r>
              <a:rPr lang="pt-BR" sz="2800" dirty="0"/>
              <a:t>. Financiou o novo busto de Caneca após o furto do original.</a:t>
            </a:r>
          </a:p>
          <a:p>
            <a:r>
              <a:rPr lang="pt-BR" sz="2800" dirty="0"/>
              <a:t>. Destacou o papel da maçonaria nos movimentos do século XVIII e XIX, a partir da primeira loja maçônica de Pernambuco e do Brasil, o </a:t>
            </a:r>
            <a:r>
              <a:rPr lang="pt-BR" sz="2800" dirty="0" err="1"/>
              <a:t>Aerópago</a:t>
            </a:r>
            <a:r>
              <a:rPr lang="pt-BR" sz="2800" dirty="0"/>
              <a:t> de Itambé.</a:t>
            </a:r>
          </a:p>
          <a:p>
            <a:r>
              <a:rPr lang="pt-BR" sz="2800" dirty="0"/>
              <a:t>. As </a:t>
            </a:r>
            <a:r>
              <a:rPr lang="pt-BR" sz="2800" dirty="0" err="1"/>
              <a:t>protolojas</a:t>
            </a:r>
            <a:r>
              <a:rPr lang="pt-BR" sz="2800" dirty="0"/>
              <a:t> onde os personagens atuaram não mais existem, perseguidas pela repressão em 1817.</a:t>
            </a:r>
          </a:p>
          <a:p>
            <a:r>
              <a:rPr lang="pt-B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7989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842799"/>
            <a:ext cx="88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Reunião com Representantes da Loja Maçônica do Grande Oriente do Brasil, de Pernambuco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9C7761B-0588-8BB9-20C1-A72DB4C23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65" y="1796906"/>
            <a:ext cx="3268940" cy="434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60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959224"/>
            <a:ext cx="8886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Instituição</a:t>
            </a:r>
            <a:r>
              <a:rPr lang="en-US" sz="2800" dirty="0"/>
              <a:t> </a:t>
            </a:r>
            <a:r>
              <a:rPr lang="en-US" sz="2800" dirty="0" err="1"/>
              <a:t>representada</a:t>
            </a:r>
            <a:r>
              <a:rPr lang="en-US" sz="2800" dirty="0"/>
              <a:t>: </a:t>
            </a:r>
            <a:r>
              <a:rPr lang="pt-BR" sz="2800" dirty="0"/>
              <a:t>Loja Maçônica do Grande Oriente do Brasil, de Pernambuco</a:t>
            </a:r>
          </a:p>
          <a:p>
            <a:endParaRPr lang="pt-BR" sz="2800" dirty="0"/>
          </a:p>
          <a:p>
            <a:r>
              <a:rPr lang="pt-BR" sz="2800" dirty="0"/>
              <a:t>. Não tem documentação ou iconografia.</a:t>
            </a:r>
          </a:p>
          <a:p>
            <a:r>
              <a:rPr lang="pt-BR" sz="2800" dirty="0"/>
              <a:t>. Prédio histórico pode servir como locação.</a:t>
            </a:r>
          </a:p>
          <a:p>
            <a:r>
              <a:rPr lang="pt-BR" sz="2800" dirty="0"/>
              <a:t>. Segundo ouvido no Instituto Histórico, parte da documentação deve ter sido recolhida para a sede da Grande Oriente em Brasília.</a:t>
            </a:r>
          </a:p>
        </p:txBody>
      </p:sp>
    </p:spTree>
    <p:extLst>
      <p:ext uri="{BB962C8B-B14F-4D97-AF65-F5344CB8AC3E}">
        <p14:creationId xmlns:p14="http://schemas.microsoft.com/office/powerpoint/2010/main" val="3598065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842799"/>
            <a:ext cx="88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Reunião com representantes da Fundação Joaquim Nabuco (</a:t>
            </a:r>
            <a:r>
              <a:rPr lang="pt-BR" sz="2800" dirty="0" err="1"/>
              <a:t>Fundaj</a:t>
            </a:r>
            <a:r>
              <a:rPr lang="pt-BR" sz="2800" dirty="0"/>
              <a:t>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7A78CB7-F745-A975-C2F6-0AF7B8E46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374" y="1796906"/>
            <a:ext cx="4973252" cy="42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68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959224"/>
            <a:ext cx="8886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Instituição</a:t>
            </a:r>
            <a:r>
              <a:rPr lang="en-US" sz="2800" dirty="0"/>
              <a:t> </a:t>
            </a:r>
            <a:r>
              <a:rPr lang="en-US" sz="2800" dirty="0" err="1"/>
              <a:t>representada</a:t>
            </a:r>
            <a:r>
              <a:rPr lang="en-US" sz="2800" dirty="0"/>
              <a:t>: </a:t>
            </a:r>
            <a:r>
              <a:rPr lang="pt-BR" sz="2800" dirty="0"/>
              <a:t>Fundação Joaquim Nabuco (</a:t>
            </a:r>
            <a:r>
              <a:rPr lang="pt-BR" sz="2800" dirty="0" err="1"/>
              <a:t>Fundaj</a:t>
            </a:r>
            <a:r>
              <a:rPr lang="pt-BR" sz="2800" dirty="0"/>
              <a:t>)</a:t>
            </a:r>
          </a:p>
          <a:p>
            <a:endParaRPr lang="pt-BR" sz="2800" dirty="0"/>
          </a:p>
          <a:p>
            <a:r>
              <a:rPr lang="pt-BR" sz="2800" dirty="0"/>
              <a:t>. A Fundação dispõe de imenso acervo documental (mais de 1 milhão de documentos), em variados formatos (manuscritos, imagens, filmes, acervo fonográfico, mapas, desenhos, etc.) , que podem ser utilizados tanto para o documentário quanto para exposições.</a:t>
            </a:r>
          </a:p>
          <a:p>
            <a:r>
              <a:rPr lang="pt-BR" sz="2800" dirty="0"/>
              <a:t>. Grande parte do acervo está digitalizado, mas apenas uma pequena parte está disponível para acesso externo.</a:t>
            </a:r>
          </a:p>
          <a:p>
            <a:r>
              <a:rPr lang="pt-BR" sz="2800" dirty="0"/>
              <a:t>. A Villa Digital oferece suporte a pesquisadores que queiram explorar os acervos a partir de computadores de lá.</a:t>
            </a:r>
          </a:p>
        </p:txBody>
      </p:sp>
    </p:spTree>
    <p:extLst>
      <p:ext uri="{BB962C8B-B14F-4D97-AF65-F5344CB8AC3E}">
        <p14:creationId xmlns:p14="http://schemas.microsoft.com/office/powerpoint/2010/main" val="767528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959224"/>
            <a:ext cx="8886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. </a:t>
            </a:r>
            <a:r>
              <a:rPr lang="en-US" sz="2800" dirty="0" err="1"/>
              <a:t>Sugeriram</a:t>
            </a:r>
            <a:r>
              <a:rPr lang="en-US" sz="2800" dirty="0"/>
              <a:t> a </a:t>
            </a:r>
            <a:r>
              <a:rPr lang="en-US" sz="2800" dirty="0" err="1"/>
              <a:t>elaboração</a:t>
            </a:r>
            <a:r>
              <a:rPr lang="en-US" sz="2800" dirty="0"/>
              <a:t> de </a:t>
            </a:r>
            <a:r>
              <a:rPr lang="en-US" sz="2800" dirty="0" err="1"/>
              <a:t>termo</a:t>
            </a:r>
            <a:r>
              <a:rPr lang="en-US" sz="2800" dirty="0"/>
              <a:t> </a:t>
            </a:r>
            <a:r>
              <a:rPr lang="en-US" sz="2800" dirty="0" err="1"/>
              <a:t>específico</a:t>
            </a:r>
            <a:r>
              <a:rPr lang="en-US" sz="2800" dirty="0"/>
              <a:t> de </a:t>
            </a:r>
            <a:r>
              <a:rPr lang="en-US" sz="2800" dirty="0" err="1"/>
              <a:t>cooperação</a:t>
            </a:r>
            <a:r>
              <a:rPr lang="en-US" sz="2800" dirty="0"/>
              <a:t> entre o </a:t>
            </a:r>
            <a:r>
              <a:rPr lang="en-US" sz="2800" dirty="0" err="1"/>
              <a:t>Senado</a:t>
            </a:r>
            <a:r>
              <a:rPr lang="en-US" sz="2800" dirty="0"/>
              <a:t> e a </a:t>
            </a:r>
            <a:r>
              <a:rPr lang="en-US" sz="2800" dirty="0" err="1"/>
              <a:t>Fundação</a:t>
            </a:r>
            <a:r>
              <a:rPr lang="en-US" sz="2800" dirty="0"/>
              <a:t>.</a:t>
            </a:r>
          </a:p>
          <a:p>
            <a:r>
              <a:rPr lang="en-US" sz="2800" dirty="0"/>
              <a:t>. </a:t>
            </a:r>
            <a:r>
              <a:rPr lang="en-US" sz="2800" dirty="0" err="1"/>
              <a:t>Podem</a:t>
            </a:r>
            <a:r>
              <a:rPr lang="en-US" sz="2800" dirty="0"/>
              <a:t> </a:t>
            </a:r>
            <a:r>
              <a:rPr lang="en-US" sz="2800" dirty="0" err="1"/>
              <a:t>disponibilizar</a:t>
            </a:r>
            <a:r>
              <a:rPr lang="en-US" sz="2800" dirty="0"/>
              <a:t> o material </a:t>
            </a:r>
            <a:r>
              <a:rPr lang="en-US" sz="2800" dirty="0" err="1"/>
              <a:t>existe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praticamente</a:t>
            </a:r>
            <a:r>
              <a:rPr lang="en-US" sz="2800" dirty="0"/>
              <a:t> </a:t>
            </a:r>
            <a:r>
              <a:rPr lang="en-US" sz="2800" dirty="0" err="1"/>
              <a:t>qualquer</a:t>
            </a:r>
            <a:r>
              <a:rPr lang="en-US" sz="2800" dirty="0"/>
              <a:t> </a:t>
            </a:r>
            <a:r>
              <a:rPr lang="en-US" sz="2800" dirty="0" err="1"/>
              <a:t>formato</a:t>
            </a:r>
            <a:r>
              <a:rPr lang="en-US" sz="2800" dirty="0"/>
              <a:t>, mas a consulta e </a:t>
            </a:r>
            <a:r>
              <a:rPr lang="en-US" sz="2800" dirty="0" err="1"/>
              <a:t>seleção</a:t>
            </a:r>
            <a:r>
              <a:rPr lang="en-US" sz="2800" dirty="0"/>
              <a:t> do material </a:t>
            </a:r>
            <a:r>
              <a:rPr lang="en-US" sz="2800" dirty="0" err="1"/>
              <a:t>deve</a:t>
            </a:r>
            <a:r>
              <a:rPr lang="en-US" sz="2800" dirty="0"/>
              <a:t> ser </a:t>
            </a:r>
            <a:r>
              <a:rPr lang="en-US" sz="2800" dirty="0" err="1"/>
              <a:t>feito</a:t>
            </a:r>
            <a:r>
              <a:rPr lang="en-US" sz="2800" dirty="0"/>
              <a:t> </a:t>
            </a:r>
            <a:r>
              <a:rPr lang="en-US" sz="2800" dirty="0" err="1"/>
              <a:t>pelo</a:t>
            </a:r>
            <a:r>
              <a:rPr lang="en-US" sz="2800" dirty="0"/>
              <a:t> </a:t>
            </a:r>
            <a:r>
              <a:rPr lang="en-US" sz="2800" dirty="0" err="1"/>
              <a:t>pesquisador</a:t>
            </a:r>
            <a:r>
              <a:rPr lang="en-US" sz="2800" dirty="0"/>
              <a:t> </a:t>
            </a:r>
            <a:r>
              <a:rPr lang="en-US" sz="2800" dirty="0" err="1"/>
              <a:t>externo</a:t>
            </a:r>
            <a:r>
              <a:rPr lang="en-US" sz="2800" dirty="0"/>
              <a:t>,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função</a:t>
            </a:r>
            <a:r>
              <a:rPr lang="en-US" sz="2800" dirty="0"/>
              <a:t> de </a:t>
            </a:r>
            <a:r>
              <a:rPr lang="en-US" sz="2800" dirty="0" err="1"/>
              <a:t>limitações</a:t>
            </a:r>
            <a:r>
              <a:rPr lang="en-US" sz="2800" dirty="0"/>
              <a:t> de </a:t>
            </a:r>
            <a:r>
              <a:rPr lang="en-US" sz="2800" dirty="0" err="1"/>
              <a:t>recursos</a:t>
            </a:r>
            <a:r>
              <a:rPr lang="en-US" sz="2800" dirty="0"/>
              <a:t> </a:t>
            </a:r>
            <a:r>
              <a:rPr lang="en-US" sz="2800" dirty="0" err="1"/>
              <a:t>humanos</a:t>
            </a:r>
            <a:r>
              <a:rPr lang="en-US" sz="2800" dirty="0"/>
              <a:t>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363167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842799"/>
            <a:ext cx="88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Reunião com a assessoria da </a:t>
            </a:r>
            <a:r>
              <a:rPr lang="pt-BR" sz="2800" dirty="0" err="1"/>
              <a:t>Vice-Governadoria</a:t>
            </a:r>
            <a:r>
              <a:rPr lang="pt-BR" sz="2800" dirty="0"/>
              <a:t> do Estado de Pernambuco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E8880B6-59AF-F5BB-E5FA-A2F2A17C6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961" y="1796906"/>
            <a:ext cx="5466078" cy="428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79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959224"/>
            <a:ext cx="8886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Instituições</a:t>
            </a:r>
            <a:r>
              <a:rPr lang="en-US" sz="2800" dirty="0"/>
              <a:t> </a:t>
            </a:r>
            <a:r>
              <a:rPr lang="en-US" sz="2800" dirty="0" err="1"/>
              <a:t>representadas</a:t>
            </a:r>
            <a:r>
              <a:rPr lang="en-US" sz="2800" dirty="0">
                <a:cs typeface="Arial" panose="020B0604020202020204" pitchFamily="34" charset="0"/>
              </a:rPr>
              <a:t>: </a:t>
            </a:r>
            <a:r>
              <a:rPr lang="pt-BR" sz="2800" b="0" i="0" u="none" strike="noStrike" baseline="0" dirty="0" err="1">
                <a:cs typeface="Arial" panose="020B0604020202020204" pitchFamily="34" charset="0"/>
              </a:rPr>
              <a:t>Vice-Governadoria</a:t>
            </a:r>
            <a:r>
              <a:rPr lang="pt-BR" sz="2800" b="0" i="0" u="none" strike="noStrike" baseline="0" dirty="0">
                <a:cs typeface="Arial" panose="020B0604020202020204" pitchFamily="34" charset="0"/>
              </a:rPr>
              <a:t> do Estado de Pernambuco, Companhia Editora de Pernambuco, Museu do Estado de Pernambuco</a:t>
            </a:r>
          </a:p>
          <a:p>
            <a:endParaRPr lang="pt-BR" sz="2800" dirty="0">
              <a:cs typeface="Arial" panose="020B0604020202020204" pitchFamily="34" charset="0"/>
            </a:endParaRPr>
          </a:p>
          <a:p>
            <a:r>
              <a:rPr lang="pt-BR" sz="2800" dirty="0">
                <a:cs typeface="Arial" panose="020B0604020202020204" pitchFamily="34" charset="0"/>
              </a:rPr>
              <a:t>. Interesse de articulação com o Senado e outros Estados.</a:t>
            </a:r>
          </a:p>
          <a:p>
            <a:r>
              <a:rPr lang="pt-BR" sz="2800" dirty="0">
                <a:cs typeface="Arial" panose="020B0604020202020204" pitchFamily="34" charset="0"/>
              </a:rPr>
              <a:t>. Buscam popularização da imagem de Frei Caneca.</a:t>
            </a:r>
          </a:p>
          <a:p>
            <a:r>
              <a:rPr lang="pt-BR" sz="2800" dirty="0">
                <a:cs typeface="Arial" panose="020B0604020202020204" pitchFamily="34" charset="0"/>
              </a:rPr>
              <a:t>. Tem interesse na experiência do Senado com o caminhão-museu montado para os 200 anos da Independência: exposições itinerantes.</a:t>
            </a:r>
          </a:p>
          <a:p>
            <a:r>
              <a:rPr lang="pt-BR" sz="2800" dirty="0">
                <a:cs typeface="Arial" panose="020B0604020202020204" pitchFamily="34" charset="0"/>
              </a:rPr>
              <a:t>. As atividades das várias entidades componentes da Comissão ainda não tem calendário único estruturado.</a:t>
            </a:r>
          </a:p>
        </p:txBody>
      </p:sp>
    </p:spTree>
    <p:extLst>
      <p:ext uri="{BB962C8B-B14F-4D97-AF65-F5344CB8AC3E}">
        <p14:creationId xmlns:p14="http://schemas.microsoft.com/office/powerpoint/2010/main" val="1251525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959224"/>
            <a:ext cx="88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. </a:t>
            </a:r>
            <a:r>
              <a:rPr lang="en-US" sz="2800" dirty="0" err="1">
                <a:cs typeface="Arial" panose="020B0604020202020204" pitchFamily="34" charset="0"/>
              </a:rPr>
              <a:t>Atividades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organizadas</a:t>
            </a:r>
            <a:r>
              <a:rPr lang="en-US" sz="2800" dirty="0">
                <a:cs typeface="Arial" panose="020B0604020202020204" pitchFamily="34" charset="0"/>
              </a:rPr>
              <a:t> pela </a:t>
            </a:r>
            <a:r>
              <a:rPr lang="en-US" sz="2800" dirty="0" err="1">
                <a:cs typeface="Arial" panose="020B0604020202020204" pitchFamily="34" charset="0"/>
              </a:rPr>
              <a:t>Comissão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serão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iniciadas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em</a:t>
            </a:r>
            <a:r>
              <a:rPr lang="en-US" sz="2800" dirty="0">
                <a:cs typeface="Arial" panose="020B0604020202020204" pitchFamily="34" charset="0"/>
              </a:rPr>
              <a:t> 2 de </a:t>
            </a:r>
            <a:r>
              <a:rPr lang="en-US" sz="2800" dirty="0" err="1">
                <a:cs typeface="Arial" panose="020B0604020202020204" pitchFamily="34" charset="0"/>
              </a:rPr>
              <a:t>julho</a:t>
            </a:r>
            <a:r>
              <a:rPr lang="en-US" sz="2800" dirty="0">
                <a:cs typeface="Arial" panose="020B0604020202020204" pitchFamily="34" charset="0"/>
              </a:rPr>
              <a:t>, </a:t>
            </a:r>
            <a:r>
              <a:rPr lang="en-US" sz="2800" dirty="0" err="1">
                <a:cs typeface="Arial" panose="020B0604020202020204" pitchFamily="34" charset="0"/>
              </a:rPr>
              <a:t>incluindo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divulgação</a:t>
            </a:r>
            <a:r>
              <a:rPr lang="en-US" sz="2800" dirty="0">
                <a:cs typeface="Arial" panose="020B0604020202020204" pitchFamily="34" charset="0"/>
              </a:rPr>
              <a:t> de </a:t>
            </a:r>
            <a:r>
              <a:rPr lang="en-US" sz="2800" dirty="0" err="1">
                <a:cs typeface="Arial" panose="020B0604020202020204" pitchFamily="34" charset="0"/>
              </a:rPr>
              <a:t>imagem</a:t>
            </a:r>
            <a:r>
              <a:rPr lang="en-US" sz="2800" dirty="0">
                <a:cs typeface="Arial" panose="020B0604020202020204" pitchFamily="34" charset="0"/>
              </a:rPr>
              <a:t> do Frei </a:t>
            </a:r>
            <a:r>
              <a:rPr lang="en-US" sz="2800" dirty="0" err="1">
                <a:cs typeface="Arial" panose="020B0604020202020204" pitchFamily="34" charset="0"/>
              </a:rPr>
              <a:t>Caneca</a:t>
            </a:r>
            <a:r>
              <a:rPr lang="en-US" sz="2800" dirty="0">
                <a:cs typeface="Arial" panose="020B0604020202020204" pitchFamily="34" charset="0"/>
              </a:rPr>
              <a:t>, </a:t>
            </a:r>
            <a:r>
              <a:rPr lang="en-US" sz="2800" dirty="0" err="1">
                <a:cs typeface="Arial" panose="020B0604020202020204" pitchFamily="34" charset="0"/>
              </a:rPr>
              <a:t>selo</a:t>
            </a:r>
            <a:r>
              <a:rPr lang="en-US" sz="2800" dirty="0">
                <a:cs typeface="Arial" panose="020B0604020202020204" pitchFamily="34" charset="0"/>
              </a:rPr>
              <a:t>, </a:t>
            </a:r>
            <a:r>
              <a:rPr lang="en-US" sz="2800" dirty="0" err="1">
                <a:cs typeface="Arial" panose="020B0604020202020204" pitchFamily="34" charset="0"/>
              </a:rPr>
              <a:t>concurso</a:t>
            </a:r>
            <a:r>
              <a:rPr lang="en-US" sz="2800" dirty="0">
                <a:cs typeface="Arial" panose="020B0604020202020204" pitchFamily="34" charset="0"/>
              </a:rPr>
              <a:t> de </a:t>
            </a:r>
            <a:r>
              <a:rPr lang="en-US" sz="2800" dirty="0" err="1">
                <a:cs typeface="Arial" panose="020B0604020202020204" pitchFamily="34" charset="0"/>
              </a:rPr>
              <a:t>artes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cênicas</a:t>
            </a:r>
            <a:r>
              <a:rPr lang="en-US" sz="2800" dirty="0">
                <a:cs typeface="Arial" panose="020B0604020202020204" pitchFamily="34" charset="0"/>
              </a:rPr>
              <a:t> e </a:t>
            </a:r>
            <a:r>
              <a:rPr lang="en-US" sz="2800" dirty="0" err="1">
                <a:cs typeface="Arial" panose="020B0604020202020204" pitchFamily="34" charset="0"/>
              </a:rPr>
              <a:t>reedição</a:t>
            </a:r>
            <a:r>
              <a:rPr lang="en-US" sz="2800" dirty="0">
                <a:cs typeface="Arial" panose="020B0604020202020204" pitchFamily="34" charset="0"/>
              </a:rPr>
              <a:t> das </a:t>
            </a:r>
            <a:r>
              <a:rPr lang="en-US" sz="2800" dirty="0" err="1">
                <a:cs typeface="Arial" panose="020B0604020202020204" pitchFamily="34" charset="0"/>
              </a:rPr>
              <a:t>obras</a:t>
            </a:r>
            <a:r>
              <a:rPr lang="en-US" sz="2800" dirty="0">
                <a:cs typeface="Arial" panose="020B0604020202020204" pitchFamily="34" charset="0"/>
              </a:rPr>
              <a:t> completes do Frei </a:t>
            </a:r>
            <a:r>
              <a:rPr lang="en-US" sz="2800" dirty="0" err="1">
                <a:cs typeface="Arial" panose="020B0604020202020204" pitchFamily="34" charset="0"/>
              </a:rPr>
              <a:t>Caneca</a:t>
            </a:r>
            <a:r>
              <a:rPr lang="en-US" sz="2800" dirty="0"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cs typeface="Arial" panose="020B0604020202020204" pitchFamily="34" charset="0"/>
              </a:rPr>
              <a:t>. </a:t>
            </a:r>
            <a:r>
              <a:rPr lang="en-US" sz="2800" dirty="0" err="1">
                <a:cs typeface="Arial" panose="020B0604020202020204" pitchFamily="34" charset="0"/>
              </a:rPr>
              <a:t>Embora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exista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pouco</a:t>
            </a:r>
            <a:r>
              <a:rPr lang="en-US" sz="2800" dirty="0">
                <a:cs typeface="Arial" panose="020B0604020202020204" pitchFamily="34" charset="0"/>
              </a:rPr>
              <a:t> material </a:t>
            </a:r>
            <a:r>
              <a:rPr lang="en-US" sz="2800" dirty="0" err="1">
                <a:cs typeface="Arial" panose="020B0604020202020204" pitchFamily="34" charset="0"/>
              </a:rPr>
              <a:t>diretamente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relacionado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ao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tema</a:t>
            </a:r>
            <a:r>
              <a:rPr lang="en-US" sz="2800" dirty="0">
                <a:cs typeface="Arial" panose="020B0604020202020204" pitchFamily="34" charset="0"/>
              </a:rPr>
              <a:t>, </a:t>
            </a:r>
            <a:r>
              <a:rPr lang="en-US" sz="2800" dirty="0" err="1">
                <a:cs typeface="Arial" panose="020B0604020202020204" pitchFamily="34" charset="0"/>
              </a:rPr>
              <a:t>há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acervo</a:t>
            </a:r>
            <a:r>
              <a:rPr lang="en-US" sz="2800" dirty="0">
                <a:cs typeface="Arial" panose="020B0604020202020204" pitchFamily="34" charset="0"/>
              </a:rPr>
              <a:t> no </a:t>
            </a:r>
            <a:r>
              <a:rPr lang="en-US" sz="2800" dirty="0" err="1">
                <a:cs typeface="Arial" panose="020B0604020202020204" pitchFamily="34" charset="0"/>
              </a:rPr>
              <a:t>Museu</a:t>
            </a:r>
            <a:r>
              <a:rPr lang="en-US" sz="2800" dirty="0">
                <a:cs typeface="Arial" panose="020B0604020202020204" pitchFamily="34" charset="0"/>
              </a:rPr>
              <a:t> do Estado e no </a:t>
            </a:r>
            <a:r>
              <a:rPr lang="en-US" sz="2800" dirty="0" err="1">
                <a:cs typeface="Arial" panose="020B0604020202020204" pitchFamily="34" charset="0"/>
              </a:rPr>
              <a:t>Arquivo</a:t>
            </a:r>
            <a:r>
              <a:rPr lang="en-US" sz="2800" dirty="0">
                <a:cs typeface="Arial" panose="020B0604020202020204" pitchFamily="34" charset="0"/>
              </a:rPr>
              <a:t> Público </a:t>
            </a:r>
            <a:r>
              <a:rPr lang="en-US" sz="2800" dirty="0" err="1">
                <a:cs typeface="Arial" panose="020B0604020202020204" pitchFamily="34" charset="0"/>
              </a:rPr>
              <a:t>sobre</a:t>
            </a:r>
            <a:r>
              <a:rPr lang="en-US" sz="2800" dirty="0">
                <a:cs typeface="Arial" panose="020B0604020202020204" pitchFamily="34" charset="0"/>
              </a:rPr>
              <a:t> o </a:t>
            </a:r>
            <a:r>
              <a:rPr lang="en-US" sz="2800" dirty="0" err="1">
                <a:cs typeface="Arial" panose="020B0604020202020204" pitchFamily="34" charset="0"/>
              </a:rPr>
              <a:t>século</a:t>
            </a:r>
            <a:r>
              <a:rPr lang="en-US" sz="2800" dirty="0">
                <a:cs typeface="Arial" panose="020B0604020202020204" pitchFamily="34" charset="0"/>
              </a:rPr>
              <a:t> XIX, que </a:t>
            </a:r>
            <a:r>
              <a:rPr lang="en-US" sz="2800" dirty="0" err="1">
                <a:cs typeface="Arial" panose="020B0604020202020204" pitchFamily="34" charset="0"/>
              </a:rPr>
              <a:t>pode</a:t>
            </a:r>
            <a:r>
              <a:rPr lang="en-US" sz="2800" dirty="0">
                <a:cs typeface="Arial" panose="020B0604020202020204" pitchFamily="34" charset="0"/>
              </a:rPr>
              <a:t> ser </a:t>
            </a:r>
            <a:r>
              <a:rPr lang="en-US" sz="2800" dirty="0" err="1">
                <a:cs typeface="Arial" panose="020B0604020202020204" pitchFamily="34" charset="0"/>
              </a:rPr>
              <a:t>utilizado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pelo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Senado</a:t>
            </a:r>
            <a:r>
              <a:rPr lang="en-US" sz="2800" dirty="0"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cs typeface="Arial" panose="020B0604020202020204" pitchFamily="34" charset="0"/>
              </a:rPr>
              <a:t>. </a:t>
            </a:r>
            <a:r>
              <a:rPr lang="en-US" sz="2800" dirty="0" err="1">
                <a:cs typeface="Arial" panose="020B0604020202020204" pitchFamily="34" charset="0"/>
              </a:rPr>
              <a:t>Eventualmente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pode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apoiar</a:t>
            </a:r>
            <a:r>
              <a:rPr lang="en-US" sz="2800" dirty="0">
                <a:cs typeface="Arial" panose="020B0604020202020204" pitchFamily="34" charset="0"/>
              </a:rPr>
              <a:t> equipes da TV </a:t>
            </a:r>
            <a:r>
              <a:rPr lang="en-US" sz="2800" dirty="0" err="1">
                <a:cs typeface="Arial" panose="020B0604020202020204" pitchFamily="34" charset="0"/>
              </a:rPr>
              <a:t>Senado</a:t>
            </a:r>
            <a:r>
              <a:rPr lang="en-US" sz="2800" dirty="0">
                <a:cs typeface="Arial" panose="020B0604020202020204" pitchFamily="34" charset="0"/>
              </a:rPr>
              <a:t> que </a:t>
            </a:r>
            <a:r>
              <a:rPr lang="en-US" sz="2800" dirty="0" err="1">
                <a:cs typeface="Arial" panose="020B0604020202020204" pitchFamily="34" charset="0"/>
              </a:rPr>
              <a:t>venham</a:t>
            </a:r>
            <a:r>
              <a:rPr lang="en-US" sz="2800" dirty="0">
                <a:cs typeface="Arial" panose="020B0604020202020204" pitchFamily="34" charset="0"/>
              </a:rPr>
              <a:t> a </a:t>
            </a:r>
            <a:r>
              <a:rPr lang="en-US" sz="2800" dirty="0" err="1">
                <a:cs typeface="Arial" panose="020B0604020202020204" pitchFamily="34" charset="0"/>
              </a:rPr>
              <a:t>colher</a:t>
            </a:r>
            <a:r>
              <a:rPr lang="en-US" sz="2800" dirty="0">
                <a:cs typeface="Arial" panose="020B0604020202020204" pitchFamily="34" charset="0"/>
              </a:rPr>
              <a:t> imagens no Estado.</a:t>
            </a:r>
            <a:endParaRPr lang="pt-BR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085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96635" y="74180"/>
            <a:ext cx="7886700" cy="57421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Fortaleza: </a:t>
            </a:r>
            <a:r>
              <a:rPr lang="en-US" dirty="0" err="1">
                <a:solidFill>
                  <a:schemeClr val="bg1"/>
                </a:solidFill>
              </a:rPr>
              <a:t>dias</a:t>
            </a:r>
            <a:r>
              <a:rPr lang="en-US" dirty="0">
                <a:solidFill>
                  <a:schemeClr val="bg1"/>
                </a:solidFill>
              </a:rPr>
              <a:t> 20 e 21 de </a:t>
            </a:r>
            <a:r>
              <a:rPr lang="en-US" dirty="0" err="1">
                <a:solidFill>
                  <a:schemeClr val="bg1"/>
                </a:solidFill>
              </a:rPr>
              <a:t>maio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DA39B67-C05C-4333-2A5F-86653383250B}"/>
              </a:ext>
            </a:extLst>
          </p:cNvPr>
          <p:cNvSpPr txBox="1"/>
          <p:nvPr/>
        </p:nvSpPr>
        <p:spPr>
          <a:xfrm>
            <a:off x="96635" y="1649506"/>
            <a:ext cx="89308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. </a:t>
            </a:r>
            <a:r>
              <a:rPr lang="en-US" sz="3200" dirty="0" err="1"/>
              <a:t>Foram</a:t>
            </a:r>
            <a:r>
              <a:rPr lang="en-US" sz="3200" dirty="0"/>
              <a:t> </a:t>
            </a:r>
            <a:r>
              <a:rPr lang="en-US" sz="3200" dirty="0" err="1"/>
              <a:t>realizadas</a:t>
            </a:r>
            <a:r>
              <a:rPr lang="en-US" sz="3200" dirty="0"/>
              <a:t> um total de 5 </a:t>
            </a:r>
            <a:r>
              <a:rPr lang="en-US" sz="3200" dirty="0" err="1"/>
              <a:t>reuniões</a:t>
            </a:r>
            <a:r>
              <a:rPr lang="en-US" sz="3200" dirty="0"/>
              <a:t> </a:t>
            </a:r>
            <a:r>
              <a:rPr lang="en-US" sz="3200" dirty="0" err="1"/>
              <a:t>técnicas</a:t>
            </a:r>
            <a:r>
              <a:rPr lang="en-US" sz="3200" dirty="0"/>
              <a:t>, </a:t>
            </a:r>
            <a:r>
              <a:rPr lang="en-US" sz="3200" dirty="0" err="1"/>
              <a:t>envolvendo</a:t>
            </a:r>
            <a:r>
              <a:rPr lang="en-US" sz="3200" dirty="0"/>
              <a:t> </a:t>
            </a:r>
            <a:r>
              <a:rPr lang="en-US" sz="3200" dirty="0" err="1"/>
              <a:t>representantes</a:t>
            </a:r>
            <a:r>
              <a:rPr lang="en-US" sz="3200" dirty="0"/>
              <a:t> de 10 </a:t>
            </a:r>
            <a:r>
              <a:rPr lang="en-US" sz="3200" dirty="0" err="1"/>
              <a:t>instituições</a:t>
            </a:r>
            <a:r>
              <a:rPr lang="en-US" sz="3200" dirty="0"/>
              <a:t> </a:t>
            </a:r>
            <a:r>
              <a:rPr lang="en-US" sz="3200" dirty="0" err="1"/>
              <a:t>diferentes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/>
              <a:t>. Como </a:t>
            </a:r>
            <a:r>
              <a:rPr lang="en-US" sz="3200" dirty="0" err="1"/>
              <a:t>consequência</a:t>
            </a:r>
            <a:r>
              <a:rPr lang="en-US" sz="3200" dirty="0"/>
              <a:t> de </a:t>
            </a:r>
            <a:r>
              <a:rPr lang="en-US" sz="3200" dirty="0" err="1"/>
              <a:t>reuniões</a:t>
            </a:r>
            <a:r>
              <a:rPr lang="en-US" sz="3200" dirty="0"/>
              <a:t> </a:t>
            </a:r>
            <a:r>
              <a:rPr lang="en-US" sz="3200" dirty="0" err="1"/>
              <a:t>desse</a:t>
            </a:r>
            <a:r>
              <a:rPr lang="en-US" sz="3200" dirty="0"/>
              <a:t> </a:t>
            </a:r>
            <a:r>
              <a:rPr lang="en-US" sz="3200" dirty="0" err="1"/>
              <a:t>período</a:t>
            </a:r>
            <a:r>
              <a:rPr lang="en-US" sz="3200" dirty="0"/>
              <a:t>, </a:t>
            </a:r>
            <a:r>
              <a:rPr lang="en-US" sz="3200" dirty="0" err="1"/>
              <a:t>foi</a:t>
            </a:r>
            <a:r>
              <a:rPr lang="en-US" sz="3200" dirty="0"/>
              <a:t> </a:t>
            </a:r>
            <a:r>
              <a:rPr lang="en-US" sz="3200" dirty="0" err="1"/>
              <a:t>realizada</a:t>
            </a:r>
            <a:r>
              <a:rPr lang="en-US" sz="3200" dirty="0"/>
              <a:t> </a:t>
            </a:r>
            <a:r>
              <a:rPr lang="en-US" sz="3200" dirty="0" err="1"/>
              <a:t>uma</a:t>
            </a:r>
            <a:r>
              <a:rPr lang="en-US" sz="3200" dirty="0"/>
              <a:t> </a:t>
            </a:r>
            <a:r>
              <a:rPr lang="en-US" sz="3200" dirty="0" err="1"/>
              <a:t>videoconferência</a:t>
            </a:r>
            <a:r>
              <a:rPr lang="en-US" sz="3200" dirty="0"/>
              <a:t>, </a:t>
            </a:r>
            <a:r>
              <a:rPr lang="en-US" sz="3200" dirty="0" err="1"/>
              <a:t>depois</a:t>
            </a:r>
            <a:r>
              <a:rPr lang="en-US" sz="3200" dirty="0"/>
              <a:t> do </a:t>
            </a:r>
            <a:r>
              <a:rPr lang="en-US" sz="3200" dirty="0" err="1"/>
              <a:t>retorno</a:t>
            </a:r>
            <a:r>
              <a:rPr lang="en-US" sz="3200" dirty="0"/>
              <a:t> da equipe à Brasília, com a </a:t>
            </a:r>
            <a:r>
              <a:rPr lang="en-US" sz="3200" dirty="0" err="1"/>
              <a:t>participação</a:t>
            </a:r>
            <a:r>
              <a:rPr lang="en-US" sz="3200" dirty="0"/>
              <a:t> de </a:t>
            </a:r>
            <a:r>
              <a:rPr lang="en-US" sz="3200" dirty="0" err="1"/>
              <a:t>representantes</a:t>
            </a:r>
            <a:r>
              <a:rPr lang="en-US" sz="3200" dirty="0"/>
              <a:t> de </a:t>
            </a:r>
            <a:r>
              <a:rPr lang="en-US" sz="3200" dirty="0" err="1"/>
              <a:t>mais</a:t>
            </a:r>
            <a:r>
              <a:rPr lang="en-US" sz="3200" dirty="0"/>
              <a:t> 2 </a:t>
            </a:r>
            <a:r>
              <a:rPr lang="en-US" sz="3200" dirty="0" err="1"/>
              <a:t>instituições</a:t>
            </a:r>
            <a:r>
              <a:rPr lang="en-US" sz="3200" dirty="0"/>
              <a:t>.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427134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842799"/>
            <a:ext cx="88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Reunião com a Assembleia Legislativa de Pernambuco (ALEPE)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9318473-71F3-248C-5414-E1AB8DACB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039" y="1738118"/>
            <a:ext cx="6528574" cy="43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473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770965"/>
            <a:ext cx="8886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Instituições</a:t>
            </a:r>
            <a:r>
              <a:rPr lang="en-US" sz="2800" dirty="0"/>
              <a:t> </a:t>
            </a:r>
            <a:r>
              <a:rPr lang="en-US" sz="2800" dirty="0" err="1"/>
              <a:t>representadas</a:t>
            </a:r>
            <a:r>
              <a:rPr lang="en-US" sz="2800" dirty="0">
                <a:cs typeface="Arial" panose="020B0604020202020204" pitchFamily="34" charset="0"/>
              </a:rPr>
              <a:t>: </a:t>
            </a:r>
            <a:r>
              <a:rPr lang="pt-BR" sz="2800" b="0" i="0" u="none" strike="noStrike" baseline="0" dirty="0">
                <a:cs typeface="Arial" panose="020B0604020202020204" pitchFamily="34" charset="0"/>
              </a:rPr>
              <a:t>Assembleia Legislativa de Pernambuco (Superintendente Geral e Assessores)</a:t>
            </a:r>
          </a:p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dirty="0">
                <a:cs typeface="Arial" panose="020B0604020202020204" pitchFamily="34" charset="0"/>
              </a:rPr>
              <a:t>. Os eventos promovidos pela ALEPE iniciam em 18 de junho, com sessão solene que irá homenagear os deputados estaduais e autoridades estaduais e federais.</a:t>
            </a:r>
          </a:p>
          <a:p>
            <a:r>
              <a:rPr lang="pt-BR" sz="2800" dirty="0">
                <a:cs typeface="Arial" panose="020B0604020202020204" pitchFamily="34" charset="0"/>
              </a:rPr>
              <a:t>. Vem trabalhando desde o ano passado com várias iniciativas visando estabelecer a Assembleia como defensora da história e cultura do povo de PE para promover a cidadania e os valores republicanos.</a:t>
            </a:r>
          </a:p>
          <a:p>
            <a:r>
              <a:rPr lang="pt-BR" sz="2800" dirty="0">
                <a:cs typeface="Arial" panose="020B0604020202020204" pitchFamily="34" charset="0"/>
              </a:rPr>
              <a:t>. Foco no público jovem.</a:t>
            </a:r>
          </a:p>
        </p:txBody>
      </p:sp>
    </p:spTree>
    <p:extLst>
      <p:ext uri="{BB962C8B-B14F-4D97-AF65-F5344CB8AC3E}">
        <p14:creationId xmlns:p14="http://schemas.microsoft.com/office/powerpoint/2010/main" val="5545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770965"/>
            <a:ext cx="8886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. </a:t>
            </a:r>
            <a:r>
              <a:rPr lang="en-US" sz="2800" dirty="0" err="1">
                <a:cs typeface="Arial" panose="020B0604020202020204" pitchFamily="34" charset="0"/>
              </a:rPr>
              <a:t>Sugeriram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locações</a:t>
            </a:r>
            <a:r>
              <a:rPr lang="en-US" sz="2800" dirty="0">
                <a:cs typeface="Arial" panose="020B0604020202020204" pitchFamily="34" charset="0"/>
              </a:rPr>
              <a:t> para </a:t>
            </a:r>
            <a:r>
              <a:rPr lang="en-US" sz="2800" dirty="0" err="1">
                <a:cs typeface="Arial" panose="020B0604020202020204" pitchFamily="34" charset="0"/>
              </a:rPr>
              <a:t>documentário</a:t>
            </a:r>
            <a:r>
              <a:rPr lang="en-US" sz="2800" dirty="0">
                <a:cs typeface="Arial" panose="020B0604020202020204" pitchFamily="34" charset="0"/>
              </a:rPr>
              <a:t> e </a:t>
            </a:r>
            <a:r>
              <a:rPr lang="en-US" sz="2800" dirty="0" err="1">
                <a:cs typeface="Arial" panose="020B0604020202020204" pitchFamily="34" charset="0"/>
              </a:rPr>
              <a:t>iconografia</a:t>
            </a:r>
            <a:r>
              <a:rPr lang="en-US" sz="2800" dirty="0"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cs typeface="Arial" panose="020B0604020202020204" pitchFamily="34" charset="0"/>
              </a:rPr>
              <a:t>. </a:t>
            </a:r>
            <a:r>
              <a:rPr lang="en-US" sz="2800" dirty="0" err="1">
                <a:cs typeface="Arial" panose="020B0604020202020204" pitchFamily="34" charset="0"/>
              </a:rPr>
              <a:t>Querem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resgatar</a:t>
            </a:r>
            <a:r>
              <a:rPr lang="en-US" sz="2800" dirty="0">
                <a:cs typeface="Arial" panose="020B0604020202020204" pitchFamily="34" charset="0"/>
              </a:rPr>
              <a:t> a </a:t>
            </a:r>
            <a:r>
              <a:rPr lang="en-US" sz="2800" dirty="0" err="1">
                <a:cs typeface="Arial" panose="020B0604020202020204" pitchFamily="34" charset="0"/>
              </a:rPr>
              <a:t>imagem</a:t>
            </a:r>
            <a:r>
              <a:rPr lang="en-US" sz="2800" dirty="0">
                <a:cs typeface="Arial" panose="020B0604020202020204" pitchFamily="34" charset="0"/>
              </a:rPr>
              <a:t> da Confederação </a:t>
            </a:r>
            <a:r>
              <a:rPr lang="en-US" sz="2800" dirty="0" err="1">
                <a:cs typeface="Arial" panose="020B0604020202020204" pitchFamily="34" charset="0"/>
              </a:rPr>
              <a:t>não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como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projeto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separatista</a:t>
            </a:r>
            <a:r>
              <a:rPr lang="en-US" sz="2800" dirty="0">
                <a:cs typeface="Arial" panose="020B0604020202020204" pitchFamily="34" charset="0"/>
              </a:rPr>
              <a:t>, mas </a:t>
            </a:r>
            <a:r>
              <a:rPr lang="en-US" sz="2800" dirty="0" err="1">
                <a:cs typeface="Arial" panose="020B0604020202020204" pitchFamily="34" charset="0"/>
              </a:rPr>
              <a:t>como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projeto</a:t>
            </a:r>
            <a:r>
              <a:rPr lang="en-US" sz="2800" dirty="0">
                <a:cs typeface="Arial" panose="020B0604020202020204" pitchFamily="34" charset="0"/>
              </a:rPr>
              <a:t> que </a:t>
            </a:r>
            <a:r>
              <a:rPr lang="en-US" sz="2800" dirty="0" err="1">
                <a:cs typeface="Arial" panose="020B0604020202020204" pitchFamily="34" charset="0"/>
              </a:rPr>
              <a:t>respeitava</a:t>
            </a:r>
            <a:r>
              <a:rPr lang="en-US" sz="2800" dirty="0">
                <a:cs typeface="Arial" panose="020B0604020202020204" pitchFamily="34" charset="0"/>
              </a:rPr>
              <a:t> a </a:t>
            </a:r>
            <a:r>
              <a:rPr lang="en-US" sz="2800" dirty="0" err="1">
                <a:cs typeface="Arial" panose="020B0604020202020204" pitchFamily="34" charset="0"/>
              </a:rPr>
              <a:t>autonomia</a:t>
            </a:r>
            <a:r>
              <a:rPr lang="en-US" sz="2800" dirty="0">
                <a:cs typeface="Arial" panose="020B0604020202020204" pitchFamily="34" charset="0"/>
              </a:rPr>
              <a:t> local pela forma </a:t>
            </a:r>
            <a:r>
              <a:rPr lang="en-US" sz="2800" dirty="0" err="1">
                <a:cs typeface="Arial" panose="020B0604020202020204" pitchFamily="34" charset="0"/>
              </a:rPr>
              <a:t>federalista</a:t>
            </a:r>
            <a:r>
              <a:rPr lang="en-US" sz="2800" dirty="0"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cs typeface="Arial" panose="020B0604020202020204" pitchFamily="34" charset="0"/>
              </a:rPr>
              <a:t>. </a:t>
            </a:r>
            <a:r>
              <a:rPr lang="en-US" sz="2800" dirty="0" err="1">
                <a:cs typeface="Arial" panose="020B0604020202020204" pitchFamily="34" charset="0"/>
              </a:rPr>
              <a:t>Concederá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apoio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necessário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ao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Senado</a:t>
            </a:r>
            <a:r>
              <a:rPr lang="en-US" sz="2800" dirty="0">
                <a:cs typeface="Arial" panose="020B0604020202020204" pitchFamily="34" charset="0"/>
              </a:rPr>
              <a:t> para </a:t>
            </a:r>
            <a:r>
              <a:rPr lang="en-US" sz="2800" dirty="0" err="1">
                <a:cs typeface="Arial" panose="020B0604020202020204" pitchFamily="34" charset="0"/>
              </a:rPr>
              <a:t>suporte</a:t>
            </a:r>
            <a:r>
              <a:rPr lang="en-US" sz="2800" dirty="0">
                <a:cs typeface="Arial" panose="020B0604020202020204" pitchFamily="34" charset="0"/>
              </a:rPr>
              <a:t> e </a:t>
            </a:r>
            <a:r>
              <a:rPr lang="en-US" sz="2800" dirty="0" err="1">
                <a:cs typeface="Arial" panose="020B0604020202020204" pitchFamily="34" charset="0"/>
              </a:rPr>
              <a:t>segurança</a:t>
            </a:r>
            <a:r>
              <a:rPr lang="en-US" sz="2800" dirty="0">
                <a:cs typeface="Arial" panose="020B0604020202020204" pitchFamily="34" charset="0"/>
              </a:rPr>
              <a:t> de equipes de TV que </a:t>
            </a:r>
            <a:r>
              <a:rPr lang="en-US" sz="2800" dirty="0" err="1">
                <a:cs typeface="Arial" panose="020B0604020202020204" pitchFamily="34" charset="0"/>
              </a:rPr>
              <a:t>forem</a:t>
            </a:r>
            <a:r>
              <a:rPr lang="en-US" sz="2800" dirty="0">
                <a:cs typeface="Arial" panose="020B0604020202020204" pitchFamily="34" charset="0"/>
              </a:rPr>
              <a:t> registrar imagens, inclusive no interior.</a:t>
            </a:r>
          </a:p>
          <a:p>
            <a:r>
              <a:rPr lang="pt-BR" sz="2800" dirty="0">
                <a:cs typeface="Arial" panose="020B0604020202020204" pitchFamily="34" charset="0"/>
              </a:rPr>
              <a:t>.Propõe que o Senado realize evento nacional com todos os Estados para encerramento do bicentenário.</a:t>
            </a:r>
          </a:p>
          <a:p>
            <a:r>
              <a:rPr lang="pt-BR" sz="2800" dirty="0">
                <a:cs typeface="Arial" panose="020B0604020202020204" pitchFamily="34" charset="0"/>
              </a:rPr>
              <a:t>. </a:t>
            </a:r>
            <a:r>
              <a:rPr lang="pt-BR" sz="2800" dirty="0" err="1">
                <a:cs typeface="Arial" panose="020B0604020202020204" pitchFamily="34" charset="0"/>
              </a:rPr>
              <a:t>Instituiram</a:t>
            </a:r>
            <a:r>
              <a:rPr lang="pt-BR" sz="2800" dirty="0">
                <a:cs typeface="Arial" panose="020B0604020202020204" pitchFamily="34" charset="0"/>
              </a:rPr>
              <a:t> um Circuito Frei Caneca ,que inclui vários locais públicos relevantes para o entendimento do movimento, no entorno da ALEPE.</a:t>
            </a:r>
          </a:p>
        </p:txBody>
      </p:sp>
    </p:spTree>
    <p:extLst>
      <p:ext uri="{BB962C8B-B14F-4D97-AF65-F5344CB8AC3E}">
        <p14:creationId xmlns:p14="http://schemas.microsoft.com/office/powerpoint/2010/main" val="962600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770965"/>
            <a:ext cx="88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. </a:t>
            </a:r>
            <a:r>
              <a:rPr lang="en-US" sz="2800" dirty="0" err="1">
                <a:cs typeface="Arial" panose="020B0604020202020204" pitchFamily="34" charset="0"/>
              </a:rPr>
              <a:t>Revelaram</a:t>
            </a:r>
            <a:r>
              <a:rPr lang="en-US" sz="2800" dirty="0">
                <a:cs typeface="Arial" panose="020B0604020202020204" pitchFamily="34" charset="0"/>
              </a:rPr>
              <a:t> que </a:t>
            </a:r>
            <a:r>
              <a:rPr lang="en-US" sz="2800" dirty="0" err="1">
                <a:cs typeface="Arial" panose="020B0604020202020204" pitchFamily="34" charset="0"/>
              </a:rPr>
              <a:t>contrataram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especialistas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nos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temas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históricos</a:t>
            </a:r>
            <a:r>
              <a:rPr lang="en-US" sz="2800" dirty="0">
                <a:cs typeface="Arial" panose="020B0604020202020204" pitchFamily="34" charset="0"/>
              </a:rPr>
              <a:t> para auxiliar </a:t>
            </a:r>
            <a:r>
              <a:rPr lang="en-US" sz="2800" dirty="0" err="1">
                <a:cs typeface="Arial" panose="020B0604020202020204" pitchFamily="34" charset="0"/>
              </a:rPr>
              <a:t>na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organização</a:t>
            </a:r>
            <a:r>
              <a:rPr lang="en-US" sz="2800" dirty="0">
                <a:cs typeface="Arial" panose="020B0604020202020204" pitchFamily="34" charset="0"/>
              </a:rPr>
              <a:t> dos </a:t>
            </a:r>
            <a:r>
              <a:rPr lang="en-US" sz="2800" dirty="0" err="1">
                <a:cs typeface="Arial" panose="020B0604020202020204" pitchFamily="34" charset="0"/>
              </a:rPr>
              <a:t>eventos</a:t>
            </a:r>
            <a:r>
              <a:rPr lang="en-US" sz="2800" dirty="0">
                <a:cs typeface="Arial" panose="020B0604020202020204" pitchFamily="34" charset="0"/>
              </a:rPr>
              <a:t> e </a:t>
            </a:r>
            <a:r>
              <a:rPr lang="en-US" sz="2800" dirty="0" err="1">
                <a:cs typeface="Arial" panose="020B0604020202020204" pitchFamily="34" charset="0"/>
              </a:rPr>
              <a:t>sugeriram</a:t>
            </a:r>
            <a:r>
              <a:rPr lang="en-US" sz="2800" dirty="0">
                <a:cs typeface="Arial" panose="020B0604020202020204" pitchFamily="34" charset="0"/>
              </a:rPr>
              <a:t> que o </a:t>
            </a:r>
            <a:r>
              <a:rPr lang="en-US" sz="2800" dirty="0" err="1">
                <a:cs typeface="Arial" panose="020B0604020202020204" pitchFamily="34" charset="0"/>
              </a:rPr>
              <a:t>Senado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fizesse</a:t>
            </a:r>
            <a:r>
              <a:rPr lang="en-US" sz="2800" dirty="0">
                <a:cs typeface="Arial" panose="020B0604020202020204" pitchFamily="34" charset="0"/>
              </a:rPr>
              <a:t> o </a:t>
            </a:r>
            <a:r>
              <a:rPr lang="en-US" sz="2800" dirty="0" err="1">
                <a:cs typeface="Arial" panose="020B0604020202020204" pitchFamily="34" charset="0"/>
              </a:rPr>
              <a:t>mesmo</a:t>
            </a:r>
            <a:r>
              <a:rPr lang="en-US" sz="2800" dirty="0">
                <a:cs typeface="Arial" panose="020B0604020202020204" pitchFamily="34" charset="0"/>
              </a:rPr>
              <a:t>.</a:t>
            </a:r>
            <a:endParaRPr lang="pt-BR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817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842799"/>
            <a:ext cx="88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Reunião com pesquisadores de Universidades de Pernambuco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E2129A0-5AB4-2EF1-AD30-6C85F9EBB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256" y="1693464"/>
            <a:ext cx="5907487" cy="44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85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0" y="1012954"/>
            <a:ext cx="8886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Instituições</a:t>
            </a:r>
            <a:r>
              <a:rPr lang="en-US" sz="2800" dirty="0"/>
              <a:t> </a:t>
            </a:r>
            <a:r>
              <a:rPr lang="en-US" sz="2800" dirty="0" err="1"/>
              <a:t>representadas</a:t>
            </a:r>
            <a:r>
              <a:rPr lang="en-US" sz="2800" dirty="0">
                <a:cs typeface="Arial" panose="020B0604020202020204" pitchFamily="34" charset="0"/>
              </a:rPr>
              <a:t>: </a:t>
            </a:r>
            <a:r>
              <a:rPr lang="pt-BR" sz="2800" b="0" i="0" u="none" strike="noStrike" baseline="0" dirty="0">
                <a:cs typeface="Arial" panose="020B0604020202020204" pitchFamily="34" charset="0"/>
              </a:rPr>
              <a:t>Universidade Federal de Pernambuco, Universidade Rural de Pernambuco e Universidade Católica de Pernambuco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dirty="0">
                <a:cs typeface="Arial" panose="020B0604020202020204" pitchFamily="34" charset="0"/>
              </a:rPr>
              <a:t>. UFPE pode colaborar na construção de repositório para site do Senado.</a:t>
            </a:r>
          </a:p>
          <a:p>
            <a:r>
              <a:rPr lang="pt-BR" sz="2800" dirty="0">
                <a:cs typeface="Arial" panose="020B0604020202020204" pitchFamily="34" charset="0"/>
              </a:rPr>
              <a:t>. Indicação de bibliografia, fontes e iconografia.</a:t>
            </a:r>
          </a:p>
          <a:p>
            <a:r>
              <a:rPr lang="pt-BR" sz="2800" dirty="0">
                <a:cs typeface="Arial" panose="020B0604020202020204" pitchFamily="34" charset="0"/>
              </a:rPr>
              <a:t>. Existem eventos técnico-científicos de pesquisadores agendados.</a:t>
            </a:r>
          </a:p>
          <a:p>
            <a:r>
              <a:rPr lang="pt-BR" sz="2800" dirty="0">
                <a:cs typeface="Arial" panose="020B0604020202020204" pitchFamily="34" charset="0"/>
              </a:rPr>
              <a:t>. Necessidade de atualização dos debates que promoveram a Confederação: direitos iguais, federalismo.</a:t>
            </a:r>
          </a:p>
        </p:txBody>
      </p:sp>
    </p:spTree>
    <p:extLst>
      <p:ext uri="{BB962C8B-B14F-4D97-AF65-F5344CB8AC3E}">
        <p14:creationId xmlns:p14="http://schemas.microsoft.com/office/powerpoint/2010/main" val="24886805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0" y="1012954"/>
            <a:ext cx="8886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. </a:t>
            </a:r>
            <a:r>
              <a:rPr lang="en-US" sz="2800" dirty="0" err="1"/>
              <a:t>Sugestão</a:t>
            </a:r>
            <a:r>
              <a:rPr lang="en-US" sz="2800" dirty="0"/>
              <a:t> de </a:t>
            </a:r>
            <a:r>
              <a:rPr lang="en-US" sz="2800" dirty="0" err="1"/>
              <a:t>vários</a:t>
            </a:r>
            <a:r>
              <a:rPr lang="en-US" sz="2800" dirty="0"/>
              <a:t> </a:t>
            </a:r>
            <a:r>
              <a:rPr lang="en-US" sz="2800" dirty="0" err="1"/>
              <a:t>personagens</a:t>
            </a:r>
            <a:r>
              <a:rPr lang="en-US" sz="2800" dirty="0"/>
              <a:t> que </a:t>
            </a:r>
            <a:r>
              <a:rPr lang="en-US" sz="2800" dirty="0" err="1"/>
              <a:t>podem</a:t>
            </a:r>
            <a:r>
              <a:rPr lang="en-US" sz="2800" dirty="0"/>
              <a:t> </a:t>
            </a:r>
            <a:r>
              <a:rPr lang="en-US" sz="2800" dirty="0" err="1"/>
              <a:t>caracterizar</a:t>
            </a:r>
            <a:r>
              <a:rPr lang="en-US" sz="2800" dirty="0"/>
              <a:t> a </a:t>
            </a:r>
            <a:r>
              <a:rPr lang="en-US" sz="2800" dirty="0" err="1"/>
              <a:t>composição</a:t>
            </a:r>
            <a:r>
              <a:rPr lang="en-US" sz="2800" dirty="0"/>
              <a:t> de </a:t>
            </a:r>
            <a:r>
              <a:rPr lang="en-US" sz="2800" dirty="0" err="1"/>
              <a:t>ideias</a:t>
            </a:r>
            <a:r>
              <a:rPr lang="en-US" sz="2800" dirty="0"/>
              <a:t> que </a:t>
            </a:r>
            <a:r>
              <a:rPr lang="en-US" sz="2800" dirty="0" err="1"/>
              <a:t>gerou</a:t>
            </a:r>
            <a:r>
              <a:rPr lang="en-US" sz="2800" dirty="0"/>
              <a:t> o </a:t>
            </a:r>
            <a:r>
              <a:rPr lang="en-US" sz="2800" dirty="0" err="1"/>
              <a:t>movimento</a:t>
            </a:r>
            <a:r>
              <a:rPr lang="en-US" sz="2800" dirty="0"/>
              <a:t>: ex- </a:t>
            </a:r>
            <a:r>
              <a:rPr lang="en-US" sz="2800" dirty="0" err="1"/>
              <a:t>escravos</a:t>
            </a:r>
            <a:r>
              <a:rPr lang="en-US" sz="2800" dirty="0"/>
              <a:t>, </a:t>
            </a:r>
            <a:r>
              <a:rPr lang="en-US" sz="2800" dirty="0" err="1"/>
              <a:t>militares</a:t>
            </a:r>
            <a:r>
              <a:rPr lang="en-US" sz="2800" dirty="0"/>
              <a:t> </a:t>
            </a:r>
            <a:r>
              <a:rPr lang="en-US" sz="2800" dirty="0" err="1"/>
              <a:t>pardos</a:t>
            </a:r>
            <a:r>
              <a:rPr lang="en-US" sz="2800" dirty="0"/>
              <a:t>, </a:t>
            </a:r>
            <a:r>
              <a:rPr lang="en-US" sz="2800" dirty="0" err="1"/>
              <a:t>mulheres</a:t>
            </a:r>
            <a:r>
              <a:rPr lang="en-US" sz="2800" dirty="0"/>
              <a:t>, </a:t>
            </a:r>
            <a:r>
              <a:rPr lang="en-US" sz="2800" dirty="0" err="1"/>
              <a:t>proprietários</a:t>
            </a:r>
            <a:r>
              <a:rPr lang="en-US" sz="2800" dirty="0"/>
              <a:t>, </a:t>
            </a:r>
            <a:r>
              <a:rPr lang="en-US" sz="2800" dirty="0" err="1"/>
              <a:t>religiosos</a:t>
            </a:r>
            <a:r>
              <a:rPr lang="en-US" sz="2800" dirty="0"/>
              <a:t>, comandantes das </a:t>
            </a:r>
            <a:r>
              <a:rPr lang="en-US" sz="2800" dirty="0" err="1"/>
              <a:t>tropas</a:t>
            </a:r>
            <a:r>
              <a:rPr lang="en-US" sz="2800" dirty="0"/>
              <a:t> </a:t>
            </a:r>
            <a:r>
              <a:rPr lang="en-US" sz="2800" dirty="0" err="1"/>
              <a:t>imperiais</a:t>
            </a:r>
            <a:r>
              <a:rPr lang="en-US" sz="2800" dirty="0"/>
              <a:t>, etc.</a:t>
            </a:r>
          </a:p>
          <a:p>
            <a:r>
              <a:rPr lang="en-US" sz="2800" dirty="0">
                <a:cs typeface="Arial" panose="020B0604020202020204" pitchFamily="34" charset="0"/>
              </a:rPr>
              <a:t>. Novas </a:t>
            </a:r>
            <a:r>
              <a:rPr lang="en-US" sz="2800" dirty="0" err="1">
                <a:cs typeface="Arial" panose="020B0604020202020204" pitchFamily="34" charset="0"/>
              </a:rPr>
              <a:t>abordagens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historiográficas</a:t>
            </a:r>
            <a:r>
              <a:rPr lang="en-US" sz="2800" dirty="0"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cs typeface="Arial" panose="020B0604020202020204" pitchFamily="34" charset="0"/>
              </a:rPr>
              <a:t>. A </a:t>
            </a:r>
            <a:r>
              <a:rPr lang="en-US" sz="2800" dirty="0" err="1">
                <a:cs typeface="Arial" panose="020B0604020202020204" pitchFamily="34" charset="0"/>
              </a:rPr>
              <a:t>violenta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repressão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pós</a:t>
            </a:r>
            <a:r>
              <a:rPr lang="en-US" sz="2800" dirty="0">
                <a:cs typeface="Arial" panose="020B0604020202020204" pitchFamily="34" charset="0"/>
              </a:rPr>
              <a:t>-Confederação </a:t>
            </a:r>
            <a:r>
              <a:rPr lang="en-US" sz="2800" dirty="0" err="1">
                <a:cs typeface="Arial" panose="020B0604020202020204" pitchFamily="34" charset="0"/>
              </a:rPr>
              <a:t>pode</a:t>
            </a:r>
            <a:r>
              <a:rPr lang="en-US" sz="2800" dirty="0">
                <a:cs typeface="Arial" panose="020B0604020202020204" pitchFamily="34" charset="0"/>
              </a:rPr>
              <a:t> ser a </a:t>
            </a:r>
            <a:r>
              <a:rPr lang="en-US" sz="2800" dirty="0" err="1">
                <a:cs typeface="Arial" panose="020B0604020202020204" pitchFamily="34" charset="0"/>
              </a:rPr>
              <a:t>origem</a:t>
            </a:r>
            <a:r>
              <a:rPr lang="en-US" sz="2800" dirty="0">
                <a:cs typeface="Arial" panose="020B0604020202020204" pitchFamily="34" charset="0"/>
              </a:rPr>
              <a:t> da </a:t>
            </a:r>
            <a:r>
              <a:rPr lang="en-US" sz="2800" dirty="0" err="1">
                <a:cs typeface="Arial" panose="020B0604020202020204" pitchFamily="34" charset="0"/>
              </a:rPr>
              <a:t>criação</a:t>
            </a:r>
            <a:r>
              <a:rPr lang="en-US" sz="2800" dirty="0">
                <a:cs typeface="Arial" panose="020B0604020202020204" pitchFamily="34" charset="0"/>
              </a:rPr>
              <a:t> do </a:t>
            </a:r>
            <a:r>
              <a:rPr lang="en-US" sz="2800" dirty="0" err="1">
                <a:cs typeface="Arial" panose="020B0604020202020204" pitchFamily="34" charset="0"/>
              </a:rPr>
              <a:t>primeiro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corpo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policial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em</a:t>
            </a:r>
            <a:r>
              <a:rPr lang="en-US" sz="2800" dirty="0">
                <a:cs typeface="Arial" panose="020B0604020202020204" pitchFamily="34" charset="0"/>
              </a:rPr>
              <a:t> 1825.</a:t>
            </a:r>
            <a:endParaRPr lang="pt-BR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429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842799"/>
            <a:ext cx="88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Reunião com Representantes do Museu da Cidade do Recife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3CD1BD0-D154-34D7-2FED-AF591759E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726" y="1299018"/>
            <a:ext cx="6411817" cy="479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38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0" y="1012954"/>
            <a:ext cx="8886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Instituição</a:t>
            </a:r>
            <a:r>
              <a:rPr lang="en-US" sz="2800" dirty="0"/>
              <a:t> </a:t>
            </a:r>
            <a:r>
              <a:rPr lang="en-US" sz="2800" dirty="0" err="1"/>
              <a:t>representada</a:t>
            </a:r>
            <a:r>
              <a:rPr lang="en-US" sz="2800" dirty="0">
                <a:cs typeface="Arial" panose="020B0604020202020204" pitchFamily="34" charset="0"/>
              </a:rPr>
              <a:t>: </a:t>
            </a:r>
            <a:r>
              <a:rPr lang="pt-BR" sz="2800" b="0" i="0" u="none" strike="noStrike" baseline="0" dirty="0">
                <a:cs typeface="Arial" panose="020B0604020202020204" pitchFamily="34" charset="0"/>
              </a:rPr>
              <a:t>Museu da Cidade do Recife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dirty="0">
                <a:cs typeface="Arial" panose="020B0604020202020204" pitchFamily="34" charset="0"/>
              </a:rPr>
              <a:t>. O Forte das 5 Pontas é central na comemoração por fazer parte do sítio histórico onde o Frei Caneca foi morto.</a:t>
            </a:r>
          </a:p>
          <a:p>
            <a:r>
              <a:rPr lang="pt-BR" sz="2800" dirty="0">
                <a:cs typeface="Arial" panose="020B0604020202020204" pitchFamily="34" charset="0"/>
              </a:rPr>
              <a:t>. Está promovendo concursos com crianças para resgate da imagem do Frei Caneca.</a:t>
            </a:r>
          </a:p>
          <a:p>
            <a:r>
              <a:rPr lang="pt-BR" sz="2800" dirty="0">
                <a:cs typeface="Arial" panose="020B0604020202020204" pitchFamily="34" charset="0"/>
              </a:rPr>
              <a:t>. Está promovendo concurso fotográfico.</a:t>
            </a:r>
          </a:p>
          <a:p>
            <a:r>
              <a:rPr lang="pt-BR" sz="2800" dirty="0">
                <a:cs typeface="Arial" panose="020B0604020202020204" pitchFamily="34" charset="0"/>
              </a:rPr>
              <a:t>. Tem material iconográfico e museográfico referente ao período do início do século XIX.</a:t>
            </a:r>
          </a:p>
          <a:p>
            <a:r>
              <a:rPr lang="pt-BR" sz="2800" dirty="0">
                <a:cs typeface="Arial" panose="020B0604020202020204" pitchFamily="34" charset="0"/>
              </a:rPr>
              <a:t>. Caneca percorreu um trajeto próximo ao Forte desde sua condenação até sua morte, na lateral do prédio.</a:t>
            </a:r>
          </a:p>
        </p:txBody>
      </p:sp>
    </p:spTree>
    <p:extLst>
      <p:ext uri="{BB962C8B-B14F-4D97-AF65-F5344CB8AC3E}">
        <p14:creationId xmlns:p14="http://schemas.microsoft.com/office/powerpoint/2010/main" val="4236137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842799"/>
            <a:ext cx="88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Visitas complementares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58C76BF-F0A6-C12F-0CF9-AD44591F6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53" y="3662950"/>
            <a:ext cx="3311034" cy="247758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6697497-F667-7A58-FB66-E0B111EE4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782" y="1366019"/>
            <a:ext cx="2975203" cy="222496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2A5935C-FA1B-E0D3-0933-208F0AF92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635" y="1759786"/>
            <a:ext cx="2864386" cy="3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59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67ACAC-BF84-D513-5809-121079F58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C9E48B2-54C3-D5C6-A97C-12E56055A4BF}"/>
              </a:ext>
            </a:extLst>
          </p:cNvPr>
          <p:cNvSpPr txBox="1"/>
          <p:nvPr/>
        </p:nvSpPr>
        <p:spPr>
          <a:xfrm>
            <a:off x="0" y="1134052"/>
            <a:ext cx="89218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0" i="0" u="none" strike="noStrike" baseline="0" dirty="0">
                <a:latin typeface="Times New Roman" panose="02020603050405020304" pitchFamily="18" charset="0"/>
              </a:rPr>
              <a:t>Reunião com Representantes da Secretaria de Cultura do Governo do Ceará</a:t>
            </a:r>
            <a:endParaRPr lang="pt-BR" sz="28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7582136-7F34-9AD0-6367-BB8C53580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648" y="2433104"/>
            <a:ext cx="5684704" cy="366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340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0" y="1012954"/>
            <a:ext cx="8886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Visita </a:t>
            </a:r>
            <a:r>
              <a:rPr lang="en-US" sz="2800" dirty="0" err="1"/>
              <a:t>ao</a:t>
            </a:r>
            <a:r>
              <a:rPr lang="en-US" sz="2800" dirty="0"/>
              <a:t> Forte do Brum: </a:t>
            </a:r>
            <a:r>
              <a:rPr lang="en-US" sz="2800" dirty="0" err="1"/>
              <a:t>possível</a:t>
            </a:r>
            <a:r>
              <a:rPr lang="en-US" sz="2800" dirty="0"/>
              <a:t> </a:t>
            </a:r>
            <a:r>
              <a:rPr lang="en-US" sz="2800" dirty="0" err="1"/>
              <a:t>locação</a:t>
            </a:r>
            <a:r>
              <a:rPr lang="en-US" sz="2800" dirty="0"/>
              <a:t> para </a:t>
            </a:r>
            <a:r>
              <a:rPr lang="en-US" sz="2800" dirty="0" err="1"/>
              <a:t>filmagens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/>
              <a:t>Visita </a:t>
            </a:r>
            <a:r>
              <a:rPr lang="en-US" sz="2800" dirty="0" err="1"/>
              <a:t>ao</a:t>
            </a:r>
            <a:r>
              <a:rPr lang="en-US" sz="2800" dirty="0"/>
              <a:t> </a:t>
            </a:r>
            <a:r>
              <a:rPr lang="en-US" sz="2800" dirty="0" err="1"/>
              <a:t>Museu</a:t>
            </a:r>
            <a:r>
              <a:rPr lang="en-US" sz="2800" dirty="0"/>
              <a:t> do Estado de Pernambuco: </a:t>
            </a:r>
            <a:r>
              <a:rPr lang="en-US" sz="2800" dirty="0" err="1"/>
              <a:t>tem</a:t>
            </a:r>
            <a:r>
              <a:rPr lang="en-US" sz="2800" dirty="0"/>
              <a:t> </a:t>
            </a:r>
            <a:r>
              <a:rPr lang="en-US" sz="2800" dirty="0" err="1"/>
              <a:t>iconografia</a:t>
            </a:r>
            <a:r>
              <a:rPr lang="en-US" sz="2800" dirty="0"/>
              <a:t> e </a:t>
            </a:r>
            <a:r>
              <a:rPr lang="en-US" sz="2800" dirty="0" err="1"/>
              <a:t>objetos</a:t>
            </a:r>
            <a:r>
              <a:rPr lang="en-US" sz="2800" dirty="0"/>
              <a:t> </a:t>
            </a:r>
            <a:r>
              <a:rPr lang="en-US" sz="2800" dirty="0" err="1"/>
              <a:t>referente</a:t>
            </a:r>
            <a:r>
              <a:rPr lang="en-US" sz="2800" dirty="0"/>
              <a:t> </a:t>
            </a:r>
            <a:r>
              <a:rPr lang="en-US" sz="2800" dirty="0" err="1"/>
              <a:t>ao</a:t>
            </a:r>
            <a:r>
              <a:rPr lang="en-US" sz="2800" dirty="0"/>
              <a:t> </a:t>
            </a:r>
            <a:r>
              <a:rPr lang="en-US" sz="2800" dirty="0" err="1"/>
              <a:t>século</a:t>
            </a:r>
            <a:r>
              <a:rPr lang="en-US" sz="2800" dirty="0"/>
              <a:t> XVIII e XIX que </a:t>
            </a:r>
            <a:r>
              <a:rPr lang="en-US" sz="2800" dirty="0" err="1"/>
              <a:t>podem</a:t>
            </a:r>
            <a:r>
              <a:rPr lang="en-US" sz="2800" dirty="0"/>
              <a:t> ser </a:t>
            </a:r>
            <a:r>
              <a:rPr lang="en-US" sz="2800" dirty="0" err="1"/>
              <a:t>utilizados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filmagens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/>
              <a:t>Visita </a:t>
            </a:r>
            <a:r>
              <a:rPr lang="en-US" sz="2800" dirty="0" err="1"/>
              <a:t>ao</a:t>
            </a:r>
            <a:r>
              <a:rPr lang="en-US" sz="2800" dirty="0"/>
              <a:t> </a:t>
            </a:r>
            <a:r>
              <a:rPr lang="en-US" sz="2800" dirty="0" err="1"/>
              <a:t>escritor</a:t>
            </a:r>
            <a:r>
              <a:rPr lang="en-US" sz="2800" dirty="0"/>
              <a:t> </a:t>
            </a:r>
            <a:r>
              <a:rPr lang="en-US" sz="2800" dirty="0" err="1"/>
              <a:t>Cláudio</a:t>
            </a:r>
            <a:r>
              <a:rPr lang="en-US" sz="2800" dirty="0"/>
              <a:t> Aguiar: </a:t>
            </a:r>
            <a:r>
              <a:rPr lang="en-US" sz="2800" dirty="0" err="1"/>
              <a:t>responsável</a:t>
            </a:r>
            <a:r>
              <a:rPr lang="en-US" sz="2800" dirty="0"/>
              <a:t> por </a:t>
            </a:r>
            <a:r>
              <a:rPr lang="en-US" sz="2800" dirty="0" err="1"/>
              <a:t>uma</a:t>
            </a:r>
            <a:r>
              <a:rPr lang="en-US" sz="2800" dirty="0"/>
              <a:t> das </a:t>
            </a:r>
            <a:r>
              <a:rPr lang="en-US" sz="2800" dirty="0" err="1"/>
              <a:t>peças</a:t>
            </a:r>
            <a:r>
              <a:rPr lang="en-US" sz="2800" dirty="0"/>
              <a:t> que </a:t>
            </a:r>
            <a:r>
              <a:rPr lang="en-US" sz="2800" dirty="0" err="1"/>
              <a:t>encenam</a:t>
            </a:r>
            <a:r>
              <a:rPr lang="en-US" sz="2800" dirty="0"/>
              <a:t> a </a:t>
            </a:r>
            <a:r>
              <a:rPr lang="en-US" sz="2800" dirty="0" err="1"/>
              <a:t>morte</a:t>
            </a:r>
            <a:r>
              <a:rPr lang="en-US" sz="2800" dirty="0"/>
              <a:t> do Frei </a:t>
            </a:r>
            <a:r>
              <a:rPr lang="en-US" sz="2800" dirty="0" err="1"/>
              <a:t>Caneca</a:t>
            </a:r>
            <a:r>
              <a:rPr lang="en-US" sz="2800" dirty="0"/>
              <a:t>, </a:t>
            </a:r>
            <a:r>
              <a:rPr lang="en-US" sz="2800" dirty="0" err="1"/>
              <a:t>premiada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concursos</a:t>
            </a:r>
            <a:r>
              <a:rPr lang="en-US" sz="2800" dirty="0"/>
              <a:t>; o </a:t>
            </a:r>
            <a:r>
              <a:rPr lang="en-US" sz="2800" dirty="0" err="1"/>
              <a:t>texto</a:t>
            </a:r>
            <a:r>
              <a:rPr lang="en-US" sz="2800" dirty="0"/>
              <a:t> </a:t>
            </a:r>
            <a:r>
              <a:rPr lang="en-US" sz="2800" dirty="0" err="1"/>
              <a:t>pode</a:t>
            </a:r>
            <a:r>
              <a:rPr lang="en-US" sz="2800" dirty="0"/>
              <a:t> ser </a:t>
            </a:r>
            <a:r>
              <a:rPr lang="en-US" sz="2800" dirty="0" err="1"/>
              <a:t>utilizado</a:t>
            </a:r>
            <a:r>
              <a:rPr lang="en-US" sz="2800" dirty="0"/>
              <a:t> no </a:t>
            </a:r>
            <a:r>
              <a:rPr lang="en-US" sz="2800" dirty="0" err="1"/>
              <a:t>documentário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pt-BR" sz="2800" dirty="0"/>
              <a:t>Visita à Capela Nossa Senhora da Conceição das Barreiras: pode ser utilizada como locação de filmagens.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386665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0" y="1012954"/>
            <a:ext cx="88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Visita</a:t>
            </a:r>
            <a:r>
              <a:rPr lang="en-US" sz="2800" dirty="0"/>
              <a:t> à </a:t>
            </a:r>
            <a:r>
              <a:rPr lang="pt-BR" sz="2800" dirty="0"/>
              <a:t>Academia Pernambucana de Letras: O local funciona em uma edificação centenária, que pode funcionar como locação de filmagem.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021501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Não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Realizadas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0" y="1012954"/>
            <a:ext cx="88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. A </a:t>
            </a:r>
            <a:r>
              <a:rPr lang="en-US" sz="2800" dirty="0" err="1"/>
              <a:t>reunião</a:t>
            </a:r>
            <a:r>
              <a:rPr lang="en-US" sz="2800" dirty="0"/>
              <a:t> </a:t>
            </a:r>
            <a:r>
              <a:rPr lang="en-US" sz="2800" dirty="0" err="1"/>
              <a:t>prevista</a:t>
            </a:r>
            <a:r>
              <a:rPr lang="en-US" sz="2800" dirty="0"/>
              <a:t> com a </a:t>
            </a:r>
            <a:r>
              <a:rPr lang="en-US" sz="2800" dirty="0" err="1"/>
              <a:t>Companhia</a:t>
            </a:r>
            <a:r>
              <a:rPr lang="en-US" sz="2800" dirty="0"/>
              <a:t> </a:t>
            </a:r>
            <a:r>
              <a:rPr lang="en-US" sz="2800" dirty="0" err="1"/>
              <a:t>Editora</a:t>
            </a:r>
            <a:r>
              <a:rPr lang="en-US" sz="2800" dirty="0"/>
              <a:t> de Pernambuco </a:t>
            </a:r>
            <a:r>
              <a:rPr lang="en-US" sz="2800" dirty="0" err="1"/>
              <a:t>não</a:t>
            </a:r>
            <a:r>
              <a:rPr lang="en-US" sz="2800" dirty="0"/>
              <a:t> </a:t>
            </a:r>
            <a:r>
              <a:rPr lang="en-US" sz="2800" dirty="0" err="1"/>
              <a:t>foi</a:t>
            </a:r>
            <a:r>
              <a:rPr lang="en-US" sz="2800" dirty="0"/>
              <a:t> </a:t>
            </a:r>
            <a:r>
              <a:rPr lang="en-US" sz="2800" dirty="0" err="1"/>
              <a:t>realizada</a:t>
            </a:r>
            <a:r>
              <a:rPr lang="en-US" sz="2800" dirty="0"/>
              <a:t> por </a:t>
            </a:r>
            <a:r>
              <a:rPr lang="en-US" sz="2800" dirty="0" err="1"/>
              <a:t>conflito</a:t>
            </a:r>
            <a:r>
              <a:rPr lang="en-US" sz="2800" dirty="0"/>
              <a:t> de agenda. </a:t>
            </a:r>
            <a:r>
              <a:rPr lang="en-US" sz="2800" dirty="0" err="1"/>
              <a:t>Os</a:t>
            </a:r>
            <a:r>
              <a:rPr lang="en-US" sz="2800" dirty="0"/>
              <a:t> </a:t>
            </a:r>
            <a:r>
              <a:rPr lang="en-US" sz="2800" dirty="0" err="1"/>
              <a:t>responsáveis</a:t>
            </a:r>
            <a:r>
              <a:rPr lang="en-US" sz="2800" dirty="0"/>
              <a:t> </a:t>
            </a:r>
            <a:r>
              <a:rPr lang="en-US" sz="2800" dirty="0" err="1"/>
              <a:t>foram</a:t>
            </a:r>
            <a:r>
              <a:rPr lang="en-US" sz="2800" dirty="0"/>
              <a:t> </a:t>
            </a:r>
            <a:r>
              <a:rPr lang="en-US" sz="2800" dirty="0" err="1"/>
              <a:t>identificados</a:t>
            </a:r>
            <a:r>
              <a:rPr lang="en-US" sz="2800" dirty="0"/>
              <a:t> e </a:t>
            </a:r>
            <a:r>
              <a:rPr lang="en-US" sz="2800" dirty="0" err="1"/>
              <a:t>os</a:t>
            </a:r>
            <a:r>
              <a:rPr lang="en-US" sz="2800" dirty="0"/>
              <a:t> </a:t>
            </a:r>
            <a:r>
              <a:rPr lang="en-US" sz="2800" dirty="0" err="1"/>
              <a:t>contatos</a:t>
            </a:r>
            <a:r>
              <a:rPr lang="en-US" sz="2800" dirty="0"/>
              <a:t> </a:t>
            </a:r>
            <a:r>
              <a:rPr lang="en-US" sz="2800" dirty="0" err="1"/>
              <a:t>serão</a:t>
            </a:r>
            <a:r>
              <a:rPr lang="en-US" sz="2800" dirty="0"/>
              <a:t> </a:t>
            </a:r>
            <a:r>
              <a:rPr lang="en-US" sz="2800" dirty="0" err="1"/>
              <a:t>realizados</a:t>
            </a:r>
            <a:r>
              <a:rPr lang="en-US" sz="2800" dirty="0"/>
              <a:t> por </a:t>
            </a:r>
            <a:r>
              <a:rPr lang="en-US" sz="2800" dirty="0" err="1"/>
              <a:t>telefone</a:t>
            </a:r>
            <a:r>
              <a:rPr lang="en-US" sz="2800" dirty="0"/>
              <a:t> e/</a:t>
            </a:r>
            <a:r>
              <a:rPr lang="en-US" sz="2800" dirty="0" err="1"/>
              <a:t>ou</a:t>
            </a:r>
            <a:r>
              <a:rPr lang="en-US" sz="2800" dirty="0"/>
              <a:t> </a:t>
            </a:r>
            <a:r>
              <a:rPr lang="en-US" sz="2800" dirty="0" err="1"/>
              <a:t>videoconferência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/>
              <a:t>. A </a:t>
            </a:r>
            <a:r>
              <a:rPr lang="en-US" sz="2800" dirty="0" err="1"/>
              <a:t>reunião</a:t>
            </a:r>
            <a:r>
              <a:rPr lang="en-US" sz="2800" dirty="0"/>
              <a:t> </a:t>
            </a:r>
            <a:r>
              <a:rPr lang="en-US" sz="2800" dirty="0" err="1"/>
              <a:t>prevista</a:t>
            </a:r>
            <a:r>
              <a:rPr lang="en-US" sz="2800" dirty="0"/>
              <a:t> com a </a:t>
            </a:r>
            <a:r>
              <a:rPr lang="en-US" sz="2800" dirty="0" err="1"/>
              <a:t>Arquidiocese</a:t>
            </a:r>
            <a:r>
              <a:rPr lang="en-US" sz="2800" dirty="0"/>
              <a:t> de Olinda e Recife </a:t>
            </a:r>
            <a:r>
              <a:rPr lang="en-US" sz="2800" dirty="0" err="1"/>
              <a:t>não</a:t>
            </a:r>
            <a:r>
              <a:rPr lang="en-US" sz="2800" dirty="0"/>
              <a:t> </a:t>
            </a:r>
            <a:r>
              <a:rPr lang="en-US" sz="2800" dirty="0" err="1"/>
              <a:t>foi</a:t>
            </a:r>
            <a:r>
              <a:rPr lang="en-US" sz="2800" dirty="0"/>
              <a:t> </a:t>
            </a:r>
            <a:r>
              <a:rPr lang="en-US" sz="2800" dirty="0" err="1"/>
              <a:t>realizada</a:t>
            </a:r>
            <a:r>
              <a:rPr lang="en-US" sz="2800" dirty="0"/>
              <a:t> </a:t>
            </a:r>
            <a:r>
              <a:rPr lang="en-US" sz="2800" dirty="0" err="1"/>
              <a:t>porque</a:t>
            </a:r>
            <a:r>
              <a:rPr lang="en-US" sz="2800" dirty="0"/>
              <a:t> o principal interlocutor, Frei Cristiano Garcia, </a:t>
            </a:r>
            <a:r>
              <a:rPr lang="en-US" sz="2800" dirty="0" err="1"/>
              <a:t>está</a:t>
            </a:r>
            <a:r>
              <a:rPr lang="en-US" sz="2800" dirty="0"/>
              <a:t> fora do </a:t>
            </a:r>
            <a:r>
              <a:rPr lang="en-US" sz="2800" dirty="0" err="1"/>
              <a:t>país</a:t>
            </a:r>
            <a:r>
              <a:rPr lang="en-US" sz="2800" dirty="0"/>
              <a:t>. </a:t>
            </a:r>
            <a:r>
              <a:rPr lang="en-US" sz="2800" dirty="0" err="1"/>
              <a:t>Foram</a:t>
            </a:r>
            <a:r>
              <a:rPr lang="en-US" sz="2800" dirty="0"/>
              <a:t> </a:t>
            </a:r>
            <a:r>
              <a:rPr lang="en-US" sz="2800" dirty="0" err="1"/>
              <a:t>mantidos</a:t>
            </a:r>
            <a:r>
              <a:rPr lang="en-US" sz="2800" dirty="0"/>
              <a:t> </a:t>
            </a:r>
            <a:r>
              <a:rPr lang="en-US" sz="2800" dirty="0" err="1"/>
              <a:t>contatos</a:t>
            </a:r>
            <a:r>
              <a:rPr lang="en-US" sz="2800" dirty="0"/>
              <a:t> </a:t>
            </a:r>
            <a:r>
              <a:rPr lang="en-US" sz="2800" dirty="0" err="1"/>
              <a:t>telefônicos</a:t>
            </a:r>
            <a:r>
              <a:rPr lang="en-US" sz="2800" dirty="0"/>
              <a:t> com </a:t>
            </a:r>
            <a:r>
              <a:rPr lang="en-US" sz="2800" dirty="0" err="1"/>
              <a:t>ele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3961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959224"/>
            <a:ext cx="8886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Instituições</a:t>
            </a:r>
            <a:r>
              <a:rPr lang="en-US" sz="2800" dirty="0"/>
              <a:t> </a:t>
            </a:r>
            <a:r>
              <a:rPr lang="en-US" sz="2800" dirty="0" err="1"/>
              <a:t>representadas</a:t>
            </a:r>
            <a:r>
              <a:rPr lang="en-US" sz="2800" dirty="0"/>
              <a:t>: </a:t>
            </a:r>
            <a:r>
              <a:rPr lang="en-US" sz="2800" dirty="0" err="1"/>
              <a:t>Coordenação</a:t>
            </a:r>
            <a:r>
              <a:rPr lang="en-US" sz="2800" dirty="0"/>
              <a:t> do </a:t>
            </a:r>
            <a:r>
              <a:rPr lang="en-US" sz="2800" dirty="0" err="1"/>
              <a:t>Patrimônio</a:t>
            </a:r>
            <a:r>
              <a:rPr lang="en-US" sz="2800" dirty="0"/>
              <a:t> e </a:t>
            </a:r>
            <a:r>
              <a:rPr lang="en-US" sz="2800" dirty="0" err="1"/>
              <a:t>Memória</a:t>
            </a:r>
            <a:r>
              <a:rPr lang="en-US" sz="2800" dirty="0"/>
              <a:t>, </a:t>
            </a:r>
            <a:r>
              <a:rPr lang="en-US" sz="2800" dirty="0" err="1"/>
              <a:t>Museu</a:t>
            </a:r>
            <a:r>
              <a:rPr lang="en-US" sz="2800" dirty="0"/>
              <a:t> do Ceará, </a:t>
            </a:r>
            <a:r>
              <a:rPr lang="en-US" sz="2800" dirty="0" err="1"/>
              <a:t>Arquivo</a:t>
            </a:r>
            <a:r>
              <a:rPr lang="en-US" sz="2800" dirty="0"/>
              <a:t> Público do Estado do Ceará</a:t>
            </a:r>
          </a:p>
          <a:p>
            <a:endParaRPr lang="en-US" sz="2800" dirty="0"/>
          </a:p>
          <a:p>
            <a:r>
              <a:rPr lang="en-US" sz="2800" dirty="0"/>
              <a:t>. </a:t>
            </a:r>
            <a:r>
              <a:rPr lang="en-US" sz="2800" dirty="0" err="1"/>
              <a:t>Indicações</a:t>
            </a:r>
            <a:r>
              <a:rPr lang="en-US" sz="2800" dirty="0"/>
              <a:t> de </a:t>
            </a:r>
            <a:r>
              <a:rPr lang="en-US" sz="2800" dirty="0" err="1"/>
              <a:t>acervos</a:t>
            </a:r>
            <a:r>
              <a:rPr lang="en-US" sz="2800" dirty="0"/>
              <a:t> </a:t>
            </a:r>
            <a:r>
              <a:rPr lang="en-US" sz="2800" dirty="0" err="1"/>
              <a:t>documentais</a:t>
            </a:r>
            <a:r>
              <a:rPr lang="en-US" sz="2800" dirty="0"/>
              <a:t> e </a:t>
            </a:r>
            <a:r>
              <a:rPr lang="en-US" sz="2800" dirty="0" err="1"/>
              <a:t>iconográficos</a:t>
            </a:r>
            <a:r>
              <a:rPr lang="en-US" sz="2800" dirty="0"/>
              <a:t> à </a:t>
            </a:r>
            <a:r>
              <a:rPr lang="en-US" sz="2800" dirty="0" err="1"/>
              <a:t>disposição</a:t>
            </a:r>
            <a:r>
              <a:rPr lang="en-US" sz="2800" dirty="0"/>
              <a:t>.</a:t>
            </a:r>
          </a:p>
          <a:p>
            <a:r>
              <a:rPr lang="en-US" sz="2800" dirty="0"/>
              <a:t>. </a:t>
            </a:r>
            <a:r>
              <a:rPr lang="en-US" sz="2800" dirty="0" err="1"/>
              <a:t>Indicação</a:t>
            </a:r>
            <a:r>
              <a:rPr lang="en-US" sz="2800" dirty="0"/>
              <a:t> de </a:t>
            </a:r>
            <a:r>
              <a:rPr lang="en-US" sz="2800" dirty="0" err="1"/>
              <a:t>bibliografia</a:t>
            </a:r>
            <a:r>
              <a:rPr lang="en-US" sz="2800" dirty="0"/>
              <a:t> </a:t>
            </a:r>
            <a:r>
              <a:rPr lang="en-US" sz="2800" dirty="0" err="1"/>
              <a:t>específica</a:t>
            </a:r>
            <a:r>
              <a:rPr lang="en-US" sz="2800" dirty="0"/>
              <a:t> </a:t>
            </a:r>
            <a:r>
              <a:rPr lang="en-US" sz="2800" dirty="0" err="1"/>
              <a:t>sobre</a:t>
            </a:r>
            <a:r>
              <a:rPr lang="en-US" sz="2800" dirty="0"/>
              <a:t> a </a:t>
            </a:r>
            <a:r>
              <a:rPr lang="en-US" sz="2800" dirty="0" err="1"/>
              <a:t>participação</a:t>
            </a:r>
            <a:r>
              <a:rPr lang="en-US" sz="2800" dirty="0"/>
              <a:t> do Ceará </a:t>
            </a:r>
            <a:r>
              <a:rPr lang="en-US" sz="2800" dirty="0" err="1"/>
              <a:t>na</a:t>
            </a:r>
            <a:r>
              <a:rPr lang="en-US" sz="2800" dirty="0"/>
              <a:t> Confederação.</a:t>
            </a:r>
          </a:p>
          <a:p>
            <a:r>
              <a:rPr lang="en-US" sz="2800" dirty="0"/>
              <a:t>. Interesse do </a:t>
            </a:r>
            <a:r>
              <a:rPr lang="en-US" sz="2800" dirty="0" err="1"/>
              <a:t>Arquivo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publicar</a:t>
            </a:r>
            <a:r>
              <a:rPr lang="en-US" sz="2800" dirty="0"/>
              <a:t> nova </a:t>
            </a:r>
            <a:r>
              <a:rPr lang="en-US" sz="2800" dirty="0" err="1"/>
              <a:t>edição</a:t>
            </a:r>
            <a:r>
              <a:rPr lang="en-US" sz="2800" dirty="0"/>
              <a:t> </a:t>
            </a:r>
            <a:r>
              <a:rPr lang="en-US" sz="2800" dirty="0" err="1"/>
              <a:t>coletânea</a:t>
            </a:r>
            <a:r>
              <a:rPr lang="en-US" sz="2800" dirty="0"/>
              <a:t> de </a:t>
            </a:r>
            <a:r>
              <a:rPr lang="en-US" sz="2800" dirty="0" err="1"/>
              <a:t>fontes</a:t>
            </a:r>
            <a:r>
              <a:rPr lang="en-US" sz="2800" dirty="0"/>
              <a:t> </a:t>
            </a:r>
            <a:r>
              <a:rPr lang="en-US" sz="2800" dirty="0" err="1"/>
              <a:t>disponíveis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Instituição</a:t>
            </a:r>
            <a:r>
              <a:rPr lang="en-US" sz="2800" dirty="0"/>
              <a:t>, </a:t>
            </a:r>
            <a:r>
              <a:rPr lang="en-US" sz="2800" dirty="0" err="1"/>
              <a:t>ampliada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relação</a:t>
            </a:r>
            <a:r>
              <a:rPr lang="en-US" sz="2800" dirty="0"/>
              <a:t> à </a:t>
            </a:r>
            <a:r>
              <a:rPr lang="en-US" sz="2800" dirty="0" err="1"/>
              <a:t>edição</a:t>
            </a:r>
            <a:r>
              <a:rPr lang="en-US" sz="2800" dirty="0"/>
              <a:t> original.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386725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959224"/>
            <a:ext cx="8886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. </a:t>
            </a:r>
            <a:r>
              <a:rPr lang="en-US" sz="2800" dirty="0" err="1"/>
              <a:t>Identificação</a:t>
            </a:r>
            <a:r>
              <a:rPr lang="en-US" sz="2800" dirty="0"/>
              <a:t> de </a:t>
            </a:r>
            <a:r>
              <a:rPr lang="en-US" sz="2800" dirty="0" err="1"/>
              <a:t>eventos</a:t>
            </a:r>
            <a:r>
              <a:rPr lang="en-US" sz="2800" dirty="0"/>
              <a:t> que se </a:t>
            </a:r>
            <a:r>
              <a:rPr lang="en-US" sz="2800" dirty="0" err="1"/>
              <a:t>encontram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fase</a:t>
            </a:r>
            <a:r>
              <a:rPr lang="en-US" sz="2800" dirty="0"/>
              <a:t> de </a:t>
            </a:r>
            <a:r>
              <a:rPr lang="en-US" sz="2800" dirty="0" err="1"/>
              <a:t>planejamento</a:t>
            </a:r>
            <a:r>
              <a:rPr lang="en-US" sz="2800" dirty="0"/>
              <a:t>, que </a:t>
            </a:r>
            <a:r>
              <a:rPr lang="en-US" sz="2800" dirty="0" err="1"/>
              <a:t>poderiam</a:t>
            </a:r>
            <a:r>
              <a:rPr lang="en-US" sz="2800" dirty="0"/>
              <a:t> </a:t>
            </a:r>
            <a:r>
              <a:rPr lang="en-US" sz="2800" dirty="0" err="1"/>
              <a:t>ensejar</a:t>
            </a:r>
            <a:r>
              <a:rPr lang="en-US" sz="2800" dirty="0"/>
              <a:t> a </a:t>
            </a:r>
            <a:r>
              <a:rPr lang="en-US" sz="2800" dirty="0" err="1"/>
              <a:t>participação</a:t>
            </a:r>
            <a:r>
              <a:rPr lang="en-US" sz="2800" dirty="0"/>
              <a:t> de </a:t>
            </a:r>
            <a:r>
              <a:rPr lang="en-US" sz="2800" dirty="0" err="1"/>
              <a:t>Parlamentares</a:t>
            </a:r>
            <a:r>
              <a:rPr lang="en-US" sz="2800" dirty="0"/>
              <a:t> da </a:t>
            </a:r>
            <a:r>
              <a:rPr lang="en-US" sz="2800" dirty="0" err="1"/>
              <a:t>Comissão</a:t>
            </a:r>
            <a:r>
              <a:rPr lang="en-US" sz="2800" dirty="0"/>
              <a:t>.</a:t>
            </a:r>
          </a:p>
          <a:p>
            <a:r>
              <a:rPr lang="en-US" sz="2800" dirty="0"/>
              <a:t>. </a:t>
            </a:r>
            <a:r>
              <a:rPr lang="en-US" sz="2800" dirty="0" err="1"/>
              <a:t>Os</a:t>
            </a:r>
            <a:r>
              <a:rPr lang="en-US" sz="2800" dirty="0"/>
              <a:t> </a:t>
            </a:r>
            <a:r>
              <a:rPr lang="en-US" sz="2800" dirty="0" err="1"/>
              <a:t>eventos</a:t>
            </a:r>
            <a:r>
              <a:rPr lang="en-US" sz="2800" dirty="0"/>
              <a:t> </a:t>
            </a:r>
            <a:r>
              <a:rPr lang="en-US" sz="2800" dirty="0" err="1"/>
              <a:t>acontecerão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capital e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cidades</a:t>
            </a:r>
            <a:r>
              <a:rPr lang="en-US" sz="2800" dirty="0"/>
              <a:t> do interior </a:t>
            </a:r>
            <a:r>
              <a:rPr lang="en-US" sz="2800" dirty="0" err="1"/>
              <a:t>relacionadas</a:t>
            </a:r>
            <a:r>
              <a:rPr lang="en-US" sz="2800" dirty="0"/>
              <a:t> com o </a:t>
            </a:r>
            <a:r>
              <a:rPr lang="en-US" sz="2800" dirty="0" err="1"/>
              <a:t>movimento</a:t>
            </a:r>
            <a:r>
              <a:rPr lang="en-US" sz="2800" dirty="0"/>
              <a:t> e </a:t>
            </a:r>
            <a:r>
              <a:rPr lang="en-US" sz="2800" dirty="0" err="1"/>
              <a:t>suas</a:t>
            </a:r>
            <a:r>
              <a:rPr lang="en-US" sz="2800" dirty="0"/>
              <a:t> </a:t>
            </a:r>
            <a:r>
              <a:rPr lang="en-US" sz="2800" dirty="0" err="1"/>
              <a:t>lideranças</a:t>
            </a:r>
            <a:r>
              <a:rPr lang="en-US" sz="2800" dirty="0"/>
              <a:t> </a:t>
            </a:r>
            <a:r>
              <a:rPr lang="en-US" sz="2800" dirty="0" err="1"/>
              <a:t>locais</a:t>
            </a:r>
            <a:r>
              <a:rPr lang="en-US" sz="2800" dirty="0"/>
              <a:t>.</a:t>
            </a:r>
          </a:p>
          <a:p>
            <a:r>
              <a:rPr lang="en-US" sz="2800" dirty="0"/>
              <a:t>. </a:t>
            </a:r>
            <a:r>
              <a:rPr lang="en-US" sz="2800" dirty="0" err="1"/>
              <a:t>Identificação</a:t>
            </a:r>
            <a:r>
              <a:rPr lang="en-US" sz="2800" dirty="0"/>
              <a:t> de </a:t>
            </a:r>
            <a:r>
              <a:rPr lang="en-US" sz="2800" dirty="0" err="1"/>
              <a:t>locações</a:t>
            </a:r>
            <a:r>
              <a:rPr lang="en-US" sz="2800" dirty="0"/>
              <a:t> para </a:t>
            </a:r>
            <a:r>
              <a:rPr lang="en-US" sz="2800" dirty="0" err="1"/>
              <a:t>filmagens</a:t>
            </a:r>
            <a:r>
              <a:rPr lang="en-US" sz="2800" dirty="0"/>
              <a:t>, </a:t>
            </a:r>
            <a:r>
              <a:rPr lang="en-US" sz="2800" dirty="0" err="1"/>
              <a:t>incluindo</a:t>
            </a:r>
            <a:r>
              <a:rPr lang="en-US" sz="2800" dirty="0"/>
              <a:t> o </a:t>
            </a:r>
            <a:r>
              <a:rPr lang="en-US" sz="2800" dirty="0" err="1"/>
              <a:t>roteiro</a:t>
            </a:r>
            <a:r>
              <a:rPr lang="en-US" sz="2800" dirty="0"/>
              <a:t> do </a:t>
            </a:r>
            <a:r>
              <a:rPr lang="en-US" sz="2800" dirty="0" err="1"/>
              <a:t>suplício</a:t>
            </a:r>
            <a:r>
              <a:rPr lang="en-US" sz="2800" dirty="0"/>
              <a:t> do Padre </a:t>
            </a:r>
            <a:r>
              <a:rPr lang="en-US" sz="2800" dirty="0" err="1"/>
              <a:t>Mororó</a:t>
            </a:r>
            <a:r>
              <a:rPr lang="en-US" sz="2800" dirty="0"/>
              <a:t>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262655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959224"/>
            <a:ext cx="88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Reunião com representantes do Governo do Ceará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296C8CB-6499-1FA7-8D31-224473300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805" y="1525836"/>
            <a:ext cx="6786390" cy="3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44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959224"/>
            <a:ext cx="8886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Instituições</a:t>
            </a:r>
            <a:r>
              <a:rPr lang="en-US" sz="2800" dirty="0"/>
              <a:t> </a:t>
            </a:r>
            <a:r>
              <a:rPr lang="en-US" sz="2800" dirty="0" err="1"/>
              <a:t>representadas</a:t>
            </a:r>
            <a:r>
              <a:rPr lang="en-US" sz="2800" dirty="0"/>
              <a:t>: </a:t>
            </a:r>
            <a:r>
              <a:rPr lang="en-US" sz="2800" dirty="0" err="1"/>
              <a:t>Secretaria</a:t>
            </a:r>
            <a:r>
              <a:rPr lang="en-US" sz="2800" dirty="0"/>
              <a:t> Especial do Governo do Estado do Ceará, </a:t>
            </a:r>
            <a:r>
              <a:rPr lang="en-US" sz="2800" dirty="0" err="1"/>
              <a:t>Secretaria</a:t>
            </a:r>
            <a:r>
              <a:rPr lang="en-US" sz="2800" dirty="0"/>
              <a:t> de Cultura, </a:t>
            </a:r>
            <a:r>
              <a:rPr lang="en-US" sz="2800" dirty="0" err="1"/>
              <a:t>Museu</a:t>
            </a:r>
            <a:r>
              <a:rPr lang="en-US" sz="2800" dirty="0"/>
              <a:t> do Ceará, </a:t>
            </a:r>
            <a:r>
              <a:rPr lang="en-US" sz="2800" dirty="0" err="1"/>
              <a:t>Coordenação</a:t>
            </a:r>
            <a:r>
              <a:rPr lang="en-US" sz="2800" dirty="0"/>
              <a:t> de </a:t>
            </a:r>
            <a:r>
              <a:rPr lang="en-US" sz="2800" dirty="0" err="1"/>
              <a:t>Patrimônio</a:t>
            </a:r>
            <a:r>
              <a:rPr lang="en-US" sz="2800" dirty="0"/>
              <a:t> Cultural e </a:t>
            </a:r>
            <a:r>
              <a:rPr lang="en-US" sz="2800" dirty="0" err="1"/>
              <a:t>Memória</a:t>
            </a:r>
            <a:endParaRPr lang="en-US" sz="2800" dirty="0"/>
          </a:p>
          <a:p>
            <a:r>
              <a:rPr lang="en-US" sz="2800" dirty="0"/>
              <a:t>. O </a:t>
            </a:r>
            <a:r>
              <a:rPr lang="en-US" sz="2800" dirty="0" err="1"/>
              <a:t>Secretário</a:t>
            </a:r>
            <a:r>
              <a:rPr lang="en-US" sz="2800" dirty="0"/>
              <a:t> Arthur Bruno se </a:t>
            </a:r>
            <a:r>
              <a:rPr lang="en-US" sz="2800" dirty="0" err="1"/>
              <a:t>comprometeu</a:t>
            </a:r>
            <a:r>
              <a:rPr lang="en-US" sz="2800" dirty="0"/>
              <a:t> a </a:t>
            </a:r>
            <a:r>
              <a:rPr lang="en-US" sz="2800" dirty="0" err="1"/>
              <a:t>tentar</a:t>
            </a:r>
            <a:r>
              <a:rPr lang="en-US" sz="2800" dirty="0"/>
              <a:t> </a:t>
            </a:r>
            <a:r>
              <a:rPr lang="en-US" sz="2800" dirty="0" err="1"/>
              <a:t>mobilizar</a:t>
            </a:r>
            <a:r>
              <a:rPr lang="en-US" sz="2800" dirty="0"/>
              <a:t> a </a:t>
            </a:r>
            <a:r>
              <a:rPr lang="en-US" sz="2800" dirty="0" err="1"/>
              <a:t>bancada</a:t>
            </a:r>
            <a:r>
              <a:rPr lang="en-US" sz="2800" dirty="0"/>
              <a:t> do Ceará no </a:t>
            </a:r>
            <a:r>
              <a:rPr lang="en-US" sz="2800" dirty="0" err="1"/>
              <a:t>Senado</a:t>
            </a:r>
            <a:r>
              <a:rPr lang="en-US" sz="2800" dirty="0"/>
              <a:t>.</a:t>
            </a:r>
          </a:p>
          <a:p>
            <a:r>
              <a:rPr lang="en-US" sz="2800" dirty="0"/>
              <a:t>. </a:t>
            </a:r>
            <a:r>
              <a:rPr lang="en-US" sz="2800" dirty="0" err="1"/>
              <a:t>Entrega</a:t>
            </a:r>
            <a:r>
              <a:rPr lang="en-US" sz="2800" dirty="0"/>
              <a:t> de </a:t>
            </a:r>
            <a:r>
              <a:rPr lang="en-US" sz="2800" dirty="0" err="1"/>
              <a:t>cronograma</a:t>
            </a:r>
            <a:r>
              <a:rPr lang="en-US" sz="2800" dirty="0"/>
              <a:t> </a:t>
            </a:r>
            <a:r>
              <a:rPr lang="en-US" sz="2800" dirty="0" err="1"/>
              <a:t>detalhado</a:t>
            </a:r>
            <a:r>
              <a:rPr lang="en-US" sz="2800" dirty="0"/>
              <a:t> das </a:t>
            </a:r>
            <a:r>
              <a:rPr lang="en-US" sz="2800" dirty="0" err="1"/>
              <a:t>atividades</a:t>
            </a:r>
            <a:r>
              <a:rPr lang="en-US" sz="2800" dirty="0"/>
              <a:t> </a:t>
            </a:r>
            <a:r>
              <a:rPr lang="en-US" sz="2800" dirty="0" err="1"/>
              <a:t>propostas</a:t>
            </a:r>
            <a:r>
              <a:rPr lang="en-US" sz="2800" dirty="0"/>
              <a:t> no </a:t>
            </a:r>
            <a:r>
              <a:rPr lang="en-US" sz="2800" dirty="0" err="1"/>
              <a:t>âmbito</a:t>
            </a:r>
            <a:r>
              <a:rPr lang="en-US" sz="2800" dirty="0"/>
              <a:t> da </a:t>
            </a:r>
            <a:r>
              <a:rPr lang="en-US" sz="2800" dirty="0" err="1"/>
              <a:t>comissão</a:t>
            </a:r>
            <a:r>
              <a:rPr lang="en-US" sz="2800" dirty="0"/>
              <a:t> </a:t>
            </a:r>
            <a:r>
              <a:rPr lang="en-US" sz="2800" dirty="0" err="1"/>
              <a:t>estadual</a:t>
            </a:r>
            <a:r>
              <a:rPr lang="en-US" sz="2800" dirty="0"/>
              <a:t>.</a:t>
            </a:r>
          </a:p>
          <a:p>
            <a:r>
              <a:rPr lang="en-US" sz="2800" dirty="0"/>
              <a:t>. </a:t>
            </a:r>
            <a:r>
              <a:rPr lang="en-US" sz="2800" dirty="0" err="1"/>
              <a:t>Convite</a:t>
            </a:r>
            <a:r>
              <a:rPr lang="en-US" sz="2800" dirty="0"/>
              <a:t> para </a:t>
            </a:r>
            <a:r>
              <a:rPr lang="en-US" sz="2800" dirty="0" err="1"/>
              <a:t>participação</a:t>
            </a:r>
            <a:r>
              <a:rPr lang="en-US" sz="2800" dirty="0"/>
              <a:t> no </a:t>
            </a:r>
            <a:r>
              <a:rPr lang="en-US" sz="2800" dirty="0" err="1"/>
              <a:t>evento</a:t>
            </a:r>
            <a:r>
              <a:rPr lang="en-US" sz="2800" dirty="0"/>
              <a:t> de </a:t>
            </a:r>
            <a:r>
              <a:rPr lang="en-US" sz="2800" dirty="0" err="1"/>
              <a:t>lançamento</a:t>
            </a:r>
            <a:r>
              <a:rPr lang="en-US" sz="2800" dirty="0"/>
              <a:t> das </a:t>
            </a:r>
            <a:r>
              <a:rPr lang="en-US" sz="2800" dirty="0" err="1"/>
              <a:t>comemorações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27/06 </a:t>
            </a:r>
            <a:r>
              <a:rPr lang="en-US" sz="2800" dirty="0" err="1"/>
              <a:t>em</a:t>
            </a:r>
            <a:r>
              <a:rPr lang="en-US" sz="2800" dirty="0"/>
              <a:t> Fortaleza.</a:t>
            </a:r>
          </a:p>
          <a:p>
            <a:r>
              <a:rPr lang="en-US" sz="2800" dirty="0"/>
              <a:t>. </a:t>
            </a:r>
            <a:r>
              <a:rPr lang="en-US" sz="2800" dirty="0" err="1"/>
              <a:t>Audiências</a:t>
            </a:r>
            <a:r>
              <a:rPr lang="en-US" sz="2800" dirty="0"/>
              <a:t> </a:t>
            </a:r>
            <a:r>
              <a:rPr lang="en-US" sz="2800" dirty="0" err="1"/>
              <a:t>públicas</a:t>
            </a:r>
            <a:r>
              <a:rPr lang="en-US" sz="2800" dirty="0"/>
              <a:t> </a:t>
            </a:r>
            <a:r>
              <a:rPr lang="en-US" sz="2800" dirty="0" err="1"/>
              <a:t>vão</a:t>
            </a:r>
            <a:r>
              <a:rPr lang="en-US" sz="2800" dirty="0"/>
              <a:t> </a:t>
            </a:r>
            <a:r>
              <a:rPr lang="en-US" sz="2800" dirty="0" err="1"/>
              <a:t>acontecer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Fortaleza e no interior do Estado.</a:t>
            </a:r>
          </a:p>
          <a:p>
            <a:r>
              <a:rPr lang="en-US" sz="2800" dirty="0"/>
              <a:t>. </a:t>
            </a:r>
            <a:r>
              <a:rPr lang="en-US" sz="2800" dirty="0" err="1"/>
              <a:t>Aceitam</a:t>
            </a:r>
            <a:r>
              <a:rPr lang="en-US" sz="2800" dirty="0"/>
              <a:t> </a:t>
            </a:r>
            <a:r>
              <a:rPr lang="en-US" sz="2800" dirty="0" err="1"/>
              <a:t>parcerias</a:t>
            </a:r>
            <a:r>
              <a:rPr lang="en-US" sz="2800" dirty="0"/>
              <a:t> e </a:t>
            </a:r>
            <a:r>
              <a:rPr lang="en-US" sz="2800" dirty="0" err="1"/>
              <a:t>cooperação</a:t>
            </a:r>
            <a:r>
              <a:rPr lang="en-US" sz="2800" dirty="0"/>
              <a:t> com o </a:t>
            </a:r>
            <a:r>
              <a:rPr lang="en-US" sz="2800" dirty="0" err="1"/>
              <a:t>Senado</a:t>
            </a:r>
            <a:r>
              <a:rPr lang="en-US" sz="2800" dirty="0"/>
              <a:t>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588619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670E-B7D4-2D81-C4C6-878A58F4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Resultados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F8A54F-8C83-EF58-B293-EC0F7C0E40D1}"/>
              </a:ext>
            </a:extLst>
          </p:cNvPr>
          <p:cNvSpPr txBox="1"/>
          <p:nvPr/>
        </p:nvSpPr>
        <p:spPr>
          <a:xfrm>
            <a:off x="96635" y="959224"/>
            <a:ext cx="88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Reunião com representante do Instituto do Ceará - Histórico, Geográfico, Antropológico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84B95B1-FBE1-ED06-5887-8CB0A12E3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295" y="1913331"/>
            <a:ext cx="5530467" cy="413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75433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</TotalTime>
  <Words>2054</Words>
  <Application>Microsoft Office PowerPoint</Application>
  <PresentationFormat>Apresentação na tela (4:3)</PresentationFormat>
  <Paragraphs>182</Paragraphs>
  <Slides>42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Humanst521 BT</vt:lpstr>
      <vt:lpstr>Times New Roman</vt:lpstr>
      <vt:lpstr>Personalizar design</vt:lpstr>
      <vt:lpstr>1_Personalizar design</vt:lpstr>
      <vt:lpstr>Apresentação do PowerPoint</vt:lpstr>
      <vt:lpstr>Objetivos</vt:lpstr>
      <vt:lpstr>Fortaleza: dias 20 e 21 de maio.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Recife: dias 22 a 25 de maio.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Não Realizadas</vt:lpstr>
    </vt:vector>
  </TitlesOfParts>
  <Company>Senado Federal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 Araújo Siqueira</dc:creator>
  <cp:lastModifiedBy>José Dantas Filho</cp:lastModifiedBy>
  <cp:revision>44</cp:revision>
  <dcterms:created xsi:type="dcterms:W3CDTF">2023-05-29T22:06:08Z</dcterms:created>
  <dcterms:modified xsi:type="dcterms:W3CDTF">2024-06-18T11:52:53Z</dcterms:modified>
</cp:coreProperties>
</file>