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266" r:id="rId3"/>
    <p:sldId id="267" r:id="rId4"/>
    <p:sldId id="263" r:id="rId5"/>
    <p:sldId id="268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42" d="100"/>
          <a:sy n="42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ciana%20Haddad\Desktop\LH\Artigos%20HADDAD%20LA\2022_Muta&#231;&#245;es\Dados%20gen&#233;ticos%20dos%20pacientes_2023-L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ciana%20Haddad\Desktop\LH\Artigos%20HADDAD%20LA\2022_Muta&#231;&#245;es\Dados%20gen&#233;ticos%20dos%20pacientes_2023-L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olidFill>
              <a:srgbClr val="00B050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c:spPr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rgbClr val="92D050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'TSC1'!$G$2:$G$4</c:f>
              <c:strCache>
                <c:ptCount val="3"/>
                <c:pt idx="0">
                  <c:v>Frameshifting (in/del)</c:v>
                </c:pt>
                <c:pt idx="1">
                  <c:v>Sem sentido</c:v>
                </c:pt>
                <c:pt idx="2">
                  <c:v>Grande deleção</c:v>
                </c:pt>
              </c:strCache>
            </c:strRef>
          </c:cat>
          <c:val>
            <c:numRef>
              <c:f>'TSC1'!$H$2:$H$4</c:f>
              <c:numCache>
                <c:formatCode>General</c:formatCode>
                <c:ptCount val="3"/>
                <c:pt idx="0">
                  <c:v>8</c:v>
                </c:pt>
                <c:pt idx="1">
                  <c:v>6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ln>
          <a:noFill/>
        </a:ln>
      </c:spPr>
    </c:plotArea>
    <c:legend>
      <c:legendPos val="r"/>
      <c:layout>
        <c:manualLayout>
          <c:xMode val="edge"/>
          <c:yMode val="edge"/>
          <c:x val="0.63395666064204248"/>
          <c:y val="0.21255249343832022"/>
          <c:w val="0.36604333935795752"/>
          <c:h val="0.57489501312335956"/>
        </c:manualLayout>
      </c:layout>
      <c:overlay val="0"/>
      <c:txPr>
        <a:bodyPr/>
        <a:lstStyle/>
        <a:p>
          <a:pPr>
            <a:defRPr sz="1600">
              <a:latin typeface="Arial" panose="020B0604020202020204" pitchFamily="34" charset="0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ln>
              <a:solidFill>
                <a:schemeClr val="tx1">
                  <a:lumMod val="85000"/>
                  <a:lumOff val="15000"/>
                </a:schemeClr>
              </a:solidFill>
            </a:ln>
          </c:spPr>
          <c:dPt>
            <c:idx val="0"/>
            <c:bubble3D val="0"/>
            <c:spPr>
              <a:solidFill>
                <a:schemeClr val="tx2">
                  <a:lumMod val="50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Pt>
            <c:idx val="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Pt>
            <c:idx val="6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Pt>
            <c:idx val="7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'TSC2'!$I$2:$I$9</c:f>
              <c:strCache>
                <c:ptCount val="8"/>
                <c:pt idx="0">
                  <c:v>Sem sentido</c:v>
                </c:pt>
                <c:pt idx="1">
                  <c:v>Frameshifting (in/del)</c:v>
                </c:pt>
                <c:pt idx="2">
                  <c:v>Splicing</c:v>
                </c:pt>
                <c:pt idx="3">
                  <c:v>Sentido trocado*</c:v>
                </c:pt>
                <c:pt idx="4">
                  <c:v>Grande deleção</c:v>
                </c:pt>
                <c:pt idx="5">
                  <c:v>Deleção em fase</c:v>
                </c:pt>
                <c:pt idx="6">
                  <c:v>Grande duplicação</c:v>
                </c:pt>
                <c:pt idx="7">
                  <c:v>Complexa</c:v>
                </c:pt>
              </c:strCache>
            </c:strRef>
          </c:cat>
          <c:val>
            <c:numRef>
              <c:f>'TSC2'!$J$2:$J$9</c:f>
              <c:numCache>
                <c:formatCode>General</c:formatCode>
                <c:ptCount val="8"/>
                <c:pt idx="0">
                  <c:v>21</c:v>
                </c:pt>
                <c:pt idx="1">
                  <c:v>20</c:v>
                </c:pt>
                <c:pt idx="2">
                  <c:v>17</c:v>
                </c:pt>
                <c:pt idx="3">
                  <c:v>16</c:v>
                </c:pt>
                <c:pt idx="4">
                  <c:v>6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187392116525974"/>
          <c:y val="6.1884295713035872E-2"/>
          <c:w val="0.38812607883474026"/>
          <c:h val="0.87623140857392823"/>
        </c:manualLayout>
      </c:layout>
      <c:overlay val="0"/>
      <c:txPr>
        <a:bodyPr/>
        <a:lstStyle/>
        <a:p>
          <a:pPr>
            <a:defRPr sz="1600">
              <a:latin typeface="Arial" panose="020B0604020202020204" pitchFamily="34" charset="0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BAFA0-5929-4620-81CC-013028FF7ABB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2F560-11DF-46D4-B97E-25383FD428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971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97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C52E0A68-4F6C-44F4-B446-4EFA2D59F86D}" type="slidenum">
              <a:rPr lang="pt-BR" altLang="en-US" sz="1200"/>
              <a:pPr/>
              <a:t>1</a:t>
            </a:fld>
            <a:endParaRPr lang="pt-BR" altLang="en-US" sz="1200"/>
          </a:p>
        </p:txBody>
      </p:sp>
    </p:spTree>
    <p:extLst>
      <p:ext uri="{BB962C8B-B14F-4D97-AF65-F5344CB8AC3E}">
        <p14:creationId xmlns:p14="http://schemas.microsoft.com/office/powerpoint/2010/main" val="4068788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084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F2BABA85-B788-484B-977B-9D0AC5BCDC77}" type="slidenum">
              <a:rPr lang="pt-BR" altLang="en-US" sz="1200"/>
              <a:pPr/>
              <a:t>4</a:t>
            </a:fld>
            <a:endParaRPr lang="pt-BR" altLang="en-US" sz="1200"/>
          </a:p>
        </p:txBody>
      </p:sp>
    </p:spTree>
    <p:extLst>
      <p:ext uri="{BB962C8B-B14F-4D97-AF65-F5344CB8AC3E}">
        <p14:creationId xmlns:p14="http://schemas.microsoft.com/office/powerpoint/2010/main" val="3647567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038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26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3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051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80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76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173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207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58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0625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F69D4-CA91-458B-BC30-08F8660BD5B7}" type="datetimeFigureOut">
              <a:rPr lang="pt-BR" smtClean="0"/>
              <a:t>23/10/2023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C7B0E-8818-4888-A86B-63BD99564E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927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400" b="0" dirty="0" smtClean="0">
                <a:solidFill>
                  <a:schemeClr val="accent2"/>
                </a:solidFill>
              </a:rPr>
              <a:t>Genética do TSC</a:t>
            </a:r>
            <a:endParaRPr lang="en-US" sz="2400" b="0" dirty="0" smtClean="0">
              <a:solidFill>
                <a:schemeClr val="accent2"/>
              </a:solidFill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62125"/>
            <a:ext cx="7951787" cy="4114800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lnSpc>
                <a:spcPct val="110000"/>
              </a:lnSpc>
              <a:spcBef>
                <a:spcPct val="6000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pt-BR" sz="2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Mutações nos genes supressores de tumor </a:t>
            </a:r>
            <a:r>
              <a:rPr lang="pt-BR" sz="20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TSC1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pt-BR" sz="20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TSC2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causam o complexo da esclerose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tuberosa (TSC)</a:t>
            </a:r>
            <a:endParaRPr lang="pt-BR" sz="20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65176" indent="-265176" eaLnBrk="1" fontAlgn="auto" hangingPunct="1">
              <a:lnSpc>
                <a:spcPct val="110000"/>
              </a:lnSpc>
              <a:spcBef>
                <a:spcPct val="6000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</a:rPr>
              <a:t>TSC1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(9q34, 21 </a:t>
            </a:r>
            <a:r>
              <a:rPr lang="pt-BR" sz="2000" dirty="0" err="1" smtClean="0">
                <a:solidFill>
                  <a:schemeClr val="accent5">
                    <a:lumMod val="75000"/>
                  </a:schemeClr>
                </a:solidFill>
              </a:rPr>
              <a:t>éxons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 codificadores): </a:t>
            </a:r>
            <a:r>
              <a:rPr lang="pt-BR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proteína </a:t>
            </a:r>
            <a:r>
              <a:rPr lang="pt-BR" sz="20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hamartina</a:t>
            </a:r>
            <a:endParaRPr lang="pt-BR" sz="200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265176" indent="-265176" eaLnBrk="1" fontAlgn="auto" hangingPunct="1">
              <a:lnSpc>
                <a:spcPct val="110000"/>
              </a:lnSpc>
              <a:spcBef>
                <a:spcPct val="6000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</a:rPr>
              <a:t>TSC2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 (16p13, 42 </a:t>
            </a:r>
            <a:r>
              <a:rPr lang="pt-BR" sz="2000" dirty="0" err="1" smtClean="0">
                <a:solidFill>
                  <a:schemeClr val="accent5">
                    <a:lumMod val="75000"/>
                  </a:schemeClr>
                </a:solidFill>
              </a:rPr>
              <a:t>éxons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 codificadores): </a:t>
            </a:r>
            <a:r>
              <a:rPr lang="pt-BR" sz="2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proteína </a:t>
            </a:r>
            <a:r>
              <a:rPr lang="pt-BR" sz="20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tuberina</a:t>
            </a:r>
            <a:endParaRPr lang="pt-BR" sz="200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66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10"/>
          <p:cNvSpPr txBox="1">
            <a:spLocks noChangeArrowheads="1"/>
          </p:cNvSpPr>
          <p:nvPr/>
        </p:nvSpPr>
        <p:spPr bwMode="auto">
          <a:xfrm>
            <a:off x="1221564" y="5259388"/>
            <a:ext cx="670087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68275" indent="-168275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ts val="600"/>
              </a:spcBef>
              <a:buClr>
                <a:srgbClr val="004F00"/>
              </a:buClr>
              <a:buFont typeface="Arial" charset="0"/>
              <a:buChar char="•"/>
            </a:pPr>
            <a:r>
              <a:rPr lang="en-GB" altLang="en-US" sz="2000" b="1" dirty="0" smtClean="0">
                <a:solidFill>
                  <a:srgbClr val="004F00"/>
                </a:solidFill>
                <a:latin typeface="Arial" charset="0"/>
              </a:rPr>
              <a:t>~1.000 </a:t>
            </a:r>
            <a:r>
              <a:rPr lang="en-GB" altLang="en-US" sz="2000" b="1" dirty="0" err="1" smtClean="0">
                <a:solidFill>
                  <a:srgbClr val="004F00"/>
                </a:solidFill>
                <a:latin typeface="Arial" charset="0"/>
              </a:rPr>
              <a:t>alterações</a:t>
            </a:r>
            <a:r>
              <a:rPr lang="en-GB" altLang="en-US" sz="2000" b="1" dirty="0" smtClean="0">
                <a:solidFill>
                  <a:srgbClr val="004F00"/>
                </a:solidFill>
                <a:latin typeface="Arial" charset="0"/>
              </a:rPr>
              <a:t> </a:t>
            </a:r>
            <a:r>
              <a:rPr lang="en-GB" altLang="en-US" sz="2000" b="1" dirty="0" err="1" smtClean="0">
                <a:solidFill>
                  <a:srgbClr val="004F00"/>
                </a:solidFill>
                <a:latin typeface="Arial" charset="0"/>
              </a:rPr>
              <a:t>patogênicas</a:t>
            </a:r>
            <a:r>
              <a:rPr lang="en-GB" altLang="en-US" sz="2000" b="1" dirty="0" smtClean="0">
                <a:solidFill>
                  <a:srgbClr val="004F00"/>
                </a:solidFill>
                <a:latin typeface="Arial" charset="0"/>
              </a:rPr>
              <a:t> </a:t>
            </a:r>
            <a:r>
              <a:rPr lang="en-GB" altLang="en-US" sz="2000" b="1" dirty="0" err="1" smtClean="0">
                <a:solidFill>
                  <a:srgbClr val="004F00"/>
                </a:solidFill>
                <a:latin typeface="Arial" charset="0"/>
              </a:rPr>
              <a:t>relatadas</a:t>
            </a:r>
            <a:r>
              <a:rPr lang="en-GB" altLang="en-US" sz="2000" b="1" dirty="0">
                <a:solidFill>
                  <a:srgbClr val="004F00"/>
                </a:solidFill>
                <a:latin typeface="Arial" charset="0"/>
              </a:rPr>
              <a:t> </a:t>
            </a:r>
            <a:r>
              <a:rPr lang="en-GB" altLang="en-US" sz="2000" b="1" dirty="0" err="1" smtClean="0">
                <a:solidFill>
                  <a:srgbClr val="004F00"/>
                </a:solidFill>
                <a:latin typeface="Arial" charset="0"/>
              </a:rPr>
              <a:t>em</a:t>
            </a:r>
            <a:r>
              <a:rPr lang="en-GB" altLang="en-US" sz="2000" b="1" dirty="0" smtClean="0">
                <a:solidFill>
                  <a:srgbClr val="004F00"/>
                </a:solidFill>
                <a:latin typeface="Arial" charset="0"/>
              </a:rPr>
              <a:t> </a:t>
            </a:r>
            <a:r>
              <a:rPr lang="en-GB" altLang="en-US" sz="2000" b="1" i="1" dirty="0">
                <a:solidFill>
                  <a:srgbClr val="004F00"/>
                </a:solidFill>
                <a:latin typeface="Arial" charset="0"/>
              </a:rPr>
              <a:t>TSC1 </a:t>
            </a:r>
            <a:endParaRPr lang="en-GB" altLang="en-US" sz="2000" b="1" i="1" dirty="0" smtClean="0">
              <a:solidFill>
                <a:srgbClr val="004F00"/>
              </a:solidFill>
              <a:latin typeface="Arial" charset="0"/>
            </a:endParaRPr>
          </a:p>
          <a:p>
            <a:pPr>
              <a:spcBef>
                <a:spcPts val="600"/>
              </a:spcBef>
              <a:buClr>
                <a:srgbClr val="004F00"/>
              </a:buClr>
              <a:buFont typeface="Arial" charset="0"/>
              <a:buChar char="•"/>
            </a:pPr>
            <a:r>
              <a:rPr lang="en-GB" altLang="en-US" sz="2000" b="1" dirty="0" smtClean="0">
                <a:solidFill>
                  <a:srgbClr val="004F00"/>
                </a:solidFill>
                <a:latin typeface="Arial" charset="0"/>
              </a:rPr>
              <a:t>&gt;2.700 </a:t>
            </a:r>
            <a:r>
              <a:rPr lang="en-GB" altLang="en-US" sz="2000" b="1" dirty="0" err="1" smtClean="0">
                <a:solidFill>
                  <a:srgbClr val="004F00"/>
                </a:solidFill>
                <a:latin typeface="Arial" charset="0"/>
              </a:rPr>
              <a:t>alterações</a:t>
            </a:r>
            <a:r>
              <a:rPr lang="en-GB" altLang="en-US" sz="2000" b="1" dirty="0" smtClean="0">
                <a:solidFill>
                  <a:srgbClr val="004F00"/>
                </a:solidFill>
                <a:latin typeface="Arial" charset="0"/>
              </a:rPr>
              <a:t> </a:t>
            </a:r>
            <a:r>
              <a:rPr lang="en-GB" altLang="en-US" sz="2000" b="1" dirty="0" err="1" smtClean="0">
                <a:solidFill>
                  <a:srgbClr val="004F00"/>
                </a:solidFill>
                <a:latin typeface="Arial" charset="0"/>
              </a:rPr>
              <a:t>patogênicas</a:t>
            </a:r>
            <a:r>
              <a:rPr lang="en-GB" altLang="en-US" sz="2000" b="1" dirty="0" smtClean="0">
                <a:solidFill>
                  <a:srgbClr val="004F00"/>
                </a:solidFill>
                <a:latin typeface="Arial" charset="0"/>
              </a:rPr>
              <a:t> </a:t>
            </a:r>
            <a:r>
              <a:rPr lang="en-GB" altLang="en-US" sz="2000" b="1" dirty="0" err="1" smtClean="0">
                <a:solidFill>
                  <a:srgbClr val="004F00"/>
                </a:solidFill>
                <a:latin typeface="Arial" charset="0"/>
              </a:rPr>
              <a:t>relatadas</a:t>
            </a:r>
            <a:r>
              <a:rPr lang="en-GB" altLang="en-US" sz="2000" b="1" dirty="0" smtClean="0">
                <a:solidFill>
                  <a:srgbClr val="004F00"/>
                </a:solidFill>
                <a:latin typeface="Arial" charset="0"/>
              </a:rPr>
              <a:t> </a:t>
            </a:r>
            <a:r>
              <a:rPr lang="en-GB" altLang="en-US" sz="2000" b="1" dirty="0" err="1" smtClean="0">
                <a:solidFill>
                  <a:srgbClr val="004F00"/>
                </a:solidFill>
                <a:latin typeface="Arial" charset="0"/>
              </a:rPr>
              <a:t>em</a:t>
            </a:r>
            <a:r>
              <a:rPr lang="en-GB" altLang="en-US" sz="2000" b="1" dirty="0" smtClean="0">
                <a:solidFill>
                  <a:srgbClr val="004F00"/>
                </a:solidFill>
                <a:latin typeface="Arial" charset="0"/>
              </a:rPr>
              <a:t> </a:t>
            </a:r>
            <a:r>
              <a:rPr lang="en-GB" altLang="en-US" sz="2000" b="1" i="1" dirty="0" smtClean="0">
                <a:solidFill>
                  <a:srgbClr val="004F00"/>
                </a:solidFill>
                <a:latin typeface="Arial" charset="0"/>
              </a:rPr>
              <a:t>TSC2</a:t>
            </a:r>
            <a:endParaRPr lang="en-GB" altLang="en-US" sz="2000" b="1" dirty="0">
              <a:solidFill>
                <a:srgbClr val="004F00"/>
              </a:solidFill>
              <a:latin typeface="Arial" charset="0"/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1331640" y="476672"/>
            <a:ext cx="7812360" cy="4124424"/>
            <a:chOff x="1612900" y="476672"/>
            <a:chExt cx="7812360" cy="4124424"/>
          </a:xfrm>
        </p:grpSpPr>
        <p:sp>
          <p:nvSpPr>
            <p:cNvPr id="17" name="Freeform 16"/>
            <p:cNvSpPr/>
            <p:nvPr/>
          </p:nvSpPr>
          <p:spPr bwMode="auto">
            <a:xfrm>
              <a:off x="2892425" y="727497"/>
              <a:ext cx="4227513" cy="2851150"/>
            </a:xfrm>
            <a:custGeom>
              <a:avLst/>
              <a:gdLst>
                <a:gd name="connsiteX0" fmla="*/ 0 w 4227615"/>
                <a:gd name="connsiteY0" fmla="*/ 2822368 h 2852056"/>
                <a:gd name="connsiteX1" fmla="*/ 320633 w 4227615"/>
                <a:gd name="connsiteY1" fmla="*/ 2816430 h 2852056"/>
                <a:gd name="connsiteX2" fmla="*/ 849085 w 4227615"/>
                <a:gd name="connsiteY2" fmla="*/ 2715490 h 2852056"/>
                <a:gd name="connsiteX3" fmla="*/ 1145968 w 4227615"/>
                <a:gd name="connsiteY3" fmla="*/ 2525485 h 2852056"/>
                <a:gd name="connsiteX4" fmla="*/ 1306285 w 4227615"/>
                <a:gd name="connsiteY4" fmla="*/ 2121724 h 2852056"/>
                <a:gd name="connsiteX5" fmla="*/ 1775361 w 4227615"/>
                <a:gd name="connsiteY5" fmla="*/ 435428 h 2852056"/>
                <a:gd name="connsiteX6" fmla="*/ 1911927 w 4227615"/>
                <a:gd name="connsiteY6" fmla="*/ 114794 h 2852056"/>
                <a:gd name="connsiteX7" fmla="*/ 2155371 w 4227615"/>
                <a:gd name="connsiteY7" fmla="*/ 85106 h 2852056"/>
                <a:gd name="connsiteX8" fmla="*/ 2339439 w 4227615"/>
                <a:gd name="connsiteY8" fmla="*/ 625433 h 2852056"/>
                <a:gd name="connsiteX9" fmla="*/ 2761013 w 4227615"/>
                <a:gd name="connsiteY9" fmla="*/ 2163288 h 2852056"/>
                <a:gd name="connsiteX10" fmla="*/ 3051958 w 4227615"/>
                <a:gd name="connsiteY10" fmla="*/ 2656114 h 2852056"/>
                <a:gd name="connsiteX11" fmla="*/ 3823854 w 4227615"/>
                <a:gd name="connsiteY11" fmla="*/ 2816430 h 2852056"/>
                <a:gd name="connsiteX12" fmla="*/ 4227615 w 4227615"/>
                <a:gd name="connsiteY12" fmla="*/ 2852056 h 2852056"/>
                <a:gd name="connsiteX0" fmla="*/ 0 w 4227615"/>
                <a:gd name="connsiteY0" fmla="*/ 2822368 h 2852056"/>
                <a:gd name="connsiteX1" fmla="*/ 320633 w 4227615"/>
                <a:gd name="connsiteY1" fmla="*/ 2816430 h 2852056"/>
                <a:gd name="connsiteX2" fmla="*/ 849085 w 4227615"/>
                <a:gd name="connsiteY2" fmla="*/ 2715490 h 2852056"/>
                <a:gd name="connsiteX3" fmla="*/ 1145968 w 4227615"/>
                <a:gd name="connsiteY3" fmla="*/ 2525485 h 2852056"/>
                <a:gd name="connsiteX4" fmla="*/ 1306285 w 4227615"/>
                <a:gd name="connsiteY4" fmla="*/ 2121724 h 2852056"/>
                <a:gd name="connsiteX5" fmla="*/ 1751610 w 4227615"/>
                <a:gd name="connsiteY5" fmla="*/ 571994 h 2852056"/>
                <a:gd name="connsiteX6" fmla="*/ 1911927 w 4227615"/>
                <a:gd name="connsiteY6" fmla="*/ 114794 h 2852056"/>
                <a:gd name="connsiteX7" fmla="*/ 2155371 w 4227615"/>
                <a:gd name="connsiteY7" fmla="*/ 85106 h 2852056"/>
                <a:gd name="connsiteX8" fmla="*/ 2339439 w 4227615"/>
                <a:gd name="connsiteY8" fmla="*/ 625433 h 2852056"/>
                <a:gd name="connsiteX9" fmla="*/ 2761013 w 4227615"/>
                <a:gd name="connsiteY9" fmla="*/ 2163288 h 2852056"/>
                <a:gd name="connsiteX10" fmla="*/ 3051958 w 4227615"/>
                <a:gd name="connsiteY10" fmla="*/ 2656114 h 2852056"/>
                <a:gd name="connsiteX11" fmla="*/ 3823854 w 4227615"/>
                <a:gd name="connsiteY11" fmla="*/ 2816430 h 2852056"/>
                <a:gd name="connsiteX12" fmla="*/ 4227615 w 4227615"/>
                <a:gd name="connsiteY12" fmla="*/ 2852056 h 2852056"/>
                <a:gd name="connsiteX0" fmla="*/ 0 w 4227615"/>
                <a:gd name="connsiteY0" fmla="*/ 2822368 h 2852056"/>
                <a:gd name="connsiteX1" fmla="*/ 320633 w 4227615"/>
                <a:gd name="connsiteY1" fmla="*/ 2816430 h 2852056"/>
                <a:gd name="connsiteX2" fmla="*/ 849085 w 4227615"/>
                <a:gd name="connsiteY2" fmla="*/ 2715490 h 2852056"/>
                <a:gd name="connsiteX3" fmla="*/ 1145968 w 4227615"/>
                <a:gd name="connsiteY3" fmla="*/ 2525485 h 2852056"/>
                <a:gd name="connsiteX4" fmla="*/ 1306285 w 4227615"/>
                <a:gd name="connsiteY4" fmla="*/ 2121724 h 2852056"/>
                <a:gd name="connsiteX5" fmla="*/ 1751610 w 4227615"/>
                <a:gd name="connsiteY5" fmla="*/ 571994 h 2852056"/>
                <a:gd name="connsiteX6" fmla="*/ 1911927 w 4227615"/>
                <a:gd name="connsiteY6" fmla="*/ 114794 h 2852056"/>
                <a:gd name="connsiteX7" fmla="*/ 2155371 w 4227615"/>
                <a:gd name="connsiteY7" fmla="*/ 85106 h 2852056"/>
                <a:gd name="connsiteX8" fmla="*/ 2339439 w 4227615"/>
                <a:gd name="connsiteY8" fmla="*/ 625433 h 2852056"/>
                <a:gd name="connsiteX9" fmla="*/ 2761013 w 4227615"/>
                <a:gd name="connsiteY9" fmla="*/ 2163288 h 2852056"/>
                <a:gd name="connsiteX10" fmla="*/ 3051958 w 4227615"/>
                <a:gd name="connsiteY10" fmla="*/ 2656114 h 2852056"/>
                <a:gd name="connsiteX11" fmla="*/ 3669073 w 4227615"/>
                <a:gd name="connsiteY11" fmla="*/ 2811668 h 2852056"/>
                <a:gd name="connsiteX12" fmla="*/ 4227615 w 4227615"/>
                <a:gd name="connsiteY12" fmla="*/ 2852056 h 2852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27615" h="2852056">
                  <a:moveTo>
                    <a:pt x="0" y="2822368"/>
                  </a:moveTo>
                  <a:cubicBezTo>
                    <a:pt x="89559" y="2828305"/>
                    <a:pt x="179119" y="2834243"/>
                    <a:pt x="320633" y="2816430"/>
                  </a:cubicBezTo>
                  <a:cubicBezTo>
                    <a:pt x="462147" y="2798617"/>
                    <a:pt x="711529" y="2763981"/>
                    <a:pt x="849085" y="2715490"/>
                  </a:cubicBezTo>
                  <a:cubicBezTo>
                    <a:pt x="986641" y="2666999"/>
                    <a:pt x="1069768" y="2624446"/>
                    <a:pt x="1145968" y="2525485"/>
                  </a:cubicBezTo>
                  <a:cubicBezTo>
                    <a:pt x="1222168" y="2426524"/>
                    <a:pt x="1205345" y="2447306"/>
                    <a:pt x="1306285" y="2121724"/>
                  </a:cubicBezTo>
                  <a:cubicBezTo>
                    <a:pt x="1407225" y="1796142"/>
                    <a:pt x="1650670" y="906482"/>
                    <a:pt x="1751610" y="571994"/>
                  </a:cubicBezTo>
                  <a:cubicBezTo>
                    <a:pt x="1852550" y="237506"/>
                    <a:pt x="1844634" y="195942"/>
                    <a:pt x="1911927" y="114794"/>
                  </a:cubicBezTo>
                  <a:cubicBezTo>
                    <a:pt x="1979220" y="33646"/>
                    <a:pt x="2084119" y="0"/>
                    <a:pt x="2155371" y="85106"/>
                  </a:cubicBezTo>
                  <a:cubicBezTo>
                    <a:pt x="2226623" y="170213"/>
                    <a:pt x="2238499" y="279069"/>
                    <a:pt x="2339439" y="625433"/>
                  </a:cubicBezTo>
                  <a:cubicBezTo>
                    <a:pt x="2440379" y="971797"/>
                    <a:pt x="2642260" y="1824841"/>
                    <a:pt x="2761013" y="2163288"/>
                  </a:cubicBezTo>
                  <a:cubicBezTo>
                    <a:pt x="2879766" y="2501735"/>
                    <a:pt x="2900615" y="2548051"/>
                    <a:pt x="3051958" y="2656114"/>
                  </a:cubicBezTo>
                  <a:cubicBezTo>
                    <a:pt x="3203301" y="2764177"/>
                    <a:pt x="3473130" y="2779011"/>
                    <a:pt x="3669073" y="2811668"/>
                  </a:cubicBezTo>
                  <a:cubicBezTo>
                    <a:pt x="3865016" y="2844325"/>
                    <a:pt x="4123706" y="2850571"/>
                    <a:pt x="4227615" y="2852056"/>
                  </a:cubicBez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808080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2398713" y="1991147"/>
              <a:ext cx="3538537" cy="1565275"/>
            </a:xfrm>
            <a:custGeom>
              <a:avLst/>
              <a:gdLst>
                <a:gd name="connsiteX0" fmla="*/ 0 w 3538846"/>
                <a:gd name="connsiteY0" fmla="*/ 1551708 h 1563584"/>
                <a:gd name="connsiteX1" fmla="*/ 326571 w 3538846"/>
                <a:gd name="connsiteY1" fmla="*/ 1551708 h 1563584"/>
                <a:gd name="connsiteX2" fmla="*/ 641267 w 3538846"/>
                <a:gd name="connsiteY2" fmla="*/ 1510145 h 1563584"/>
                <a:gd name="connsiteX3" fmla="*/ 884711 w 3538846"/>
                <a:gd name="connsiteY3" fmla="*/ 1349828 h 1563584"/>
                <a:gd name="connsiteX4" fmla="*/ 1282535 w 3538846"/>
                <a:gd name="connsiteY4" fmla="*/ 649184 h 1563584"/>
                <a:gd name="connsiteX5" fmla="*/ 1508166 w 3538846"/>
                <a:gd name="connsiteY5" fmla="*/ 150420 h 1563584"/>
                <a:gd name="connsiteX6" fmla="*/ 1751610 w 3538846"/>
                <a:gd name="connsiteY6" fmla="*/ 55418 h 1563584"/>
                <a:gd name="connsiteX7" fmla="*/ 2012867 w 3538846"/>
                <a:gd name="connsiteY7" fmla="*/ 482929 h 1563584"/>
                <a:gd name="connsiteX8" fmla="*/ 2297875 w 3538846"/>
                <a:gd name="connsiteY8" fmla="*/ 1047007 h 1563584"/>
                <a:gd name="connsiteX9" fmla="*/ 2541319 w 3538846"/>
                <a:gd name="connsiteY9" fmla="*/ 1427018 h 1563584"/>
                <a:gd name="connsiteX10" fmla="*/ 2832265 w 3538846"/>
                <a:gd name="connsiteY10" fmla="*/ 1533895 h 1563584"/>
                <a:gd name="connsiteX11" fmla="*/ 3538846 w 3538846"/>
                <a:gd name="connsiteY11" fmla="*/ 1563584 h 1563584"/>
                <a:gd name="connsiteX0" fmla="*/ 0 w 3538846"/>
                <a:gd name="connsiteY0" fmla="*/ 1551708 h 1563584"/>
                <a:gd name="connsiteX1" fmla="*/ 326571 w 3538846"/>
                <a:gd name="connsiteY1" fmla="*/ 1551708 h 1563584"/>
                <a:gd name="connsiteX2" fmla="*/ 641267 w 3538846"/>
                <a:gd name="connsiteY2" fmla="*/ 1510145 h 1563584"/>
                <a:gd name="connsiteX3" fmla="*/ 884711 w 3538846"/>
                <a:gd name="connsiteY3" fmla="*/ 1349828 h 1563584"/>
                <a:gd name="connsiteX4" fmla="*/ 1240971 w 3538846"/>
                <a:gd name="connsiteY4" fmla="*/ 702623 h 1563584"/>
                <a:gd name="connsiteX5" fmla="*/ 1508166 w 3538846"/>
                <a:gd name="connsiteY5" fmla="*/ 150420 h 1563584"/>
                <a:gd name="connsiteX6" fmla="*/ 1751610 w 3538846"/>
                <a:gd name="connsiteY6" fmla="*/ 55418 h 1563584"/>
                <a:gd name="connsiteX7" fmla="*/ 2012867 w 3538846"/>
                <a:gd name="connsiteY7" fmla="*/ 482929 h 1563584"/>
                <a:gd name="connsiteX8" fmla="*/ 2297875 w 3538846"/>
                <a:gd name="connsiteY8" fmla="*/ 1047007 h 1563584"/>
                <a:gd name="connsiteX9" fmla="*/ 2541319 w 3538846"/>
                <a:gd name="connsiteY9" fmla="*/ 1427018 h 1563584"/>
                <a:gd name="connsiteX10" fmla="*/ 2832265 w 3538846"/>
                <a:gd name="connsiteY10" fmla="*/ 1533895 h 1563584"/>
                <a:gd name="connsiteX11" fmla="*/ 3538846 w 3538846"/>
                <a:gd name="connsiteY11" fmla="*/ 1563584 h 1563584"/>
                <a:gd name="connsiteX0" fmla="*/ 0 w 3538846"/>
                <a:gd name="connsiteY0" fmla="*/ 1551708 h 1563584"/>
                <a:gd name="connsiteX1" fmla="*/ 326571 w 3538846"/>
                <a:gd name="connsiteY1" fmla="*/ 1551708 h 1563584"/>
                <a:gd name="connsiteX2" fmla="*/ 641267 w 3538846"/>
                <a:gd name="connsiteY2" fmla="*/ 1510145 h 1563584"/>
                <a:gd name="connsiteX3" fmla="*/ 884711 w 3538846"/>
                <a:gd name="connsiteY3" fmla="*/ 1349828 h 1563584"/>
                <a:gd name="connsiteX4" fmla="*/ 1240971 w 3538846"/>
                <a:gd name="connsiteY4" fmla="*/ 702623 h 1563584"/>
                <a:gd name="connsiteX5" fmla="*/ 1508166 w 3538846"/>
                <a:gd name="connsiteY5" fmla="*/ 150420 h 1563584"/>
                <a:gd name="connsiteX6" fmla="*/ 1751610 w 3538846"/>
                <a:gd name="connsiteY6" fmla="*/ 55418 h 1563584"/>
                <a:gd name="connsiteX7" fmla="*/ 2012867 w 3538846"/>
                <a:gd name="connsiteY7" fmla="*/ 482929 h 1563584"/>
                <a:gd name="connsiteX8" fmla="*/ 2297875 w 3538846"/>
                <a:gd name="connsiteY8" fmla="*/ 1047007 h 1563584"/>
                <a:gd name="connsiteX9" fmla="*/ 2541319 w 3538846"/>
                <a:gd name="connsiteY9" fmla="*/ 1427018 h 1563584"/>
                <a:gd name="connsiteX10" fmla="*/ 2832265 w 3538846"/>
                <a:gd name="connsiteY10" fmla="*/ 1533895 h 1563584"/>
                <a:gd name="connsiteX11" fmla="*/ 3538846 w 3538846"/>
                <a:gd name="connsiteY11" fmla="*/ 1563584 h 1563584"/>
                <a:gd name="connsiteX0" fmla="*/ 0 w 3538846"/>
                <a:gd name="connsiteY0" fmla="*/ 1552698 h 1564574"/>
                <a:gd name="connsiteX1" fmla="*/ 326571 w 3538846"/>
                <a:gd name="connsiteY1" fmla="*/ 1552698 h 1564574"/>
                <a:gd name="connsiteX2" fmla="*/ 641267 w 3538846"/>
                <a:gd name="connsiteY2" fmla="*/ 1511135 h 1564574"/>
                <a:gd name="connsiteX3" fmla="*/ 884711 w 3538846"/>
                <a:gd name="connsiteY3" fmla="*/ 1350818 h 1564574"/>
                <a:gd name="connsiteX4" fmla="*/ 1240971 w 3538846"/>
                <a:gd name="connsiteY4" fmla="*/ 703613 h 1564574"/>
                <a:gd name="connsiteX5" fmla="*/ 1537855 w 3538846"/>
                <a:gd name="connsiteY5" fmla="*/ 145473 h 1564574"/>
                <a:gd name="connsiteX6" fmla="*/ 1751610 w 3538846"/>
                <a:gd name="connsiteY6" fmla="*/ 56408 h 1564574"/>
                <a:gd name="connsiteX7" fmla="*/ 2012867 w 3538846"/>
                <a:gd name="connsiteY7" fmla="*/ 483919 h 1564574"/>
                <a:gd name="connsiteX8" fmla="*/ 2297875 w 3538846"/>
                <a:gd name="connsiteY8" fmla="*/ 1047997 h 1564574"/>
                <a:gd name="connsiteX9" fmla="*/ 2541319 w 3538846"/>
                <a:gd name="connsiteY9" fmla="*/ 1428008 h 1564574"/>
                <a:gd name="connsiteX10" fmla="*/ 2832265 w 3538846"/>
                <a:gd name="connsiteY10" fmla="*/ 1534885 h 1564574"/>
                <a:gd name="connsiteX11" fmla="*/ 3538846 w 3538846"/>
                <a:gd name="connsiteY11" fmla="*/ 1564574 h 1564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38846" h="1564574">
                  <a:moveTo>
                    <a:pt x="0" y="1552698"/>
                  </a:moveTo>
                  <a:cubicBezTo>
                    <a:pt x="109846" y="1556161"/>
                    <a:pt x="219693" y="1559625"/>
                    <a:pt x="326571" y="1552698"/>
                  </a:cubicBezTo>
                  <a:cubicBezTo>
                    <a:pt x="433449" y="1545771"/>
                    <a:pt x="548244" y="1544782"/>
                    <a:pt x="641267" y="1511135"/>
                  </a:cubicBezTo>
                  <a:cubicBezTo>
                    <a:pt x="734290" y="1477488"/>
                    <a:pt x="784760" y="1485405"/>
                    <a:pt x="884711" y="1350818"/>
                  </a:cubicBezTo>
                  <a:cubicBezTo>
                    <a:pt x="984662" y="1216231"/>
                    <a:pt x="1137062" y="903514"/>
                    <a:pt x="1240971" y="703613"/>
                  </a:cubicBezTo>
                  <a:cubicBezTo>
                    <a:pt x="1350818" y="468086"/>
                    <a:pt x="1452748" y="253341"/>
                    <a:pt x="1537855" y="145473"/>
                  </a:cubicBezTo>
                  <a:cubicBezTo>
                    <a:pt x="1622962" y="37605"/>
                    <a:pt x="1672441" y="0"/>
                    <a:pt x="1751610" y="56408"/>
                  </a:cubicBezTo>
                  <a:cubicBezTo>
                    <a:pt x="1830779" y="112816"/>
                    <a:pt x="1921823" y="318654"/>
                    <a:pt x="2012867" y="483919"/>
                  </a:cubicBezTo>
                  <a:cubicBezTo>
                    <a:pt x="2103911" y="649184"/>
                    <a:pt x="2209800" y="890649"/>
                    <a:pt x="2297875" y="1047997"/>
                  </a:cubicBezTo>
                  <a:cubicBezTo>
                    <a:pt x="2385950" y="1205345"/>
                    <a:pt x="2452254" y="1346860"/>
                    <a:pt x="2541319" y="1428008"/>
                  </a:cubicBezTo>
                  <a:cubicBezTo>
                    <a:pt x="2630384" y="1509156"/>
                    <a:pt x="2666011" y="1512124"/>
                    <a:pt x="2832265" y="1534885"/>
                  </a:cubicBezTo>
                  <a:cubicBezTo>
                    <a:pt x="2998519" y="1557646"/>
                    <a:pt x="3268682" y="1561110"/>
                    <a:pt x="3538846" y="1564574"/>
                  </a:cubicBezTo>
                </a:path>
              </a:pathLst>
            </a:custGeom>
            <a:noFill/>
            <a:ln w="57150" cap="flat" cmpd="sng" algn="ctr">
              <a:solidFill>
                <a:srgbClr val="6699F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808080"/>
                </a:solidFill>
              </a:endParaRPr>
            </a:p>
          </p:txBody>
        </p:sp>
        <p:sp>
          <p:nvSpPr>
            <p:cNvPr id="32773" name="Text Box 4"/>
            <p:cNvSpPr txBox="1">
              <a:spLocks noChangeArrowheads="1"/>
            </p:cNvSpPr>
            <p:nvPr/>
          </p:nvSpPr>
          <p:spPr bwMode="auto">
            <a:xfrm>
              <a:off x="2192338" y="3837410"/>
              <a:ext cx="5237162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1800" b="1">
                  <a:solidFill>
                    <a:srgbClr val="004F00"/>
                  </a:solidFill>
                  <a:latin typeface="Arial" charset="0"/>
                </a:rPr>
                <a:t>Gravidade da doença</a:t>
              </a:r>
            </a:p>
          </p:txBody>
        </p:sp>
        <p:grpSp>
          <p:nvGrpSpPr>
            <p:cNvPr id="32774" name="Group 14"/>
            <p:cNvGrpSpPr>
              <a:grpSpLocks/>
            </p:cNvGrpSpPr>
            <p:nvPr/>
          </p:nvGrpSpPr>
          <p:grpSpPr bwMode="auto">
            <a:xfrm>
              <a:off x="2209800" y="476672"/>
              <a:ext cx="5248275" cy="3281363"/>
              <a:chOff x="1879892" y="1810138"/>
              <a:chExt cx="5248696" cy="3282660"/>
            </a:xfrm>
          </p:grpSpPr>
          <p:sp>
            <p:nvSpPr>
              <p:cNvPr id="32779" name="Line 3"/>
              <p:cNvSpPr>
                <a:spLocks noChangeShapeType="1"/>
              </p:cNvSpPr>
              <p:nvPr/>
            </p:nvSpPr>
            <p:spPr bwMode="auto">
              <a:xfrm flipV="1">
                <a:off x="1879892" y="5092798"/>
                <a:ext cx="5248696" cy="0"/>
              </a:xfrm>
              <a:prstGeom prst="line">
                <a:avLst/>
              </a:prstGeom>
              <a:noFill/>
              <a:ln w="28575">
                <a:solidFill>
                  <a:srgbClr val="004F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2780" name="Line 6"/>
              <p:cNvSpPr>
                <a:spLocks noChangeShapeType="1"/>
              </p:cNvSpPr>
              <p:nvPr/>
            </p:nvSpPr>
            <p:spPr bwMode="auto">
              <a:xfrm flipV="1">
                <a:off x="1881479" y="1810138"/>
                <a:ext cx="0" cy="3282659"/>
              </a:xfrm>
              <a:prstGeom prst="line">
                <a:avLst/>
              </a:prstGeom>
              <a:noFill/>
              <a:ln w="28575">
                <a:solidFill>
                  <a:srgbClr val="004F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32775" name="TextBox 9"/>
            <p:cNvSpPr txBox="1">
              <a:spLocks noChangeArrowheads="1"/>
            </p:cNvSpPr>
            <p:nvPr/>
          </p:nvSpPr>
          <p:spPr bwMode="auto">
            <a:xfrm>
              <a:off x="2703513" y="2715047"/>
              <a:ext cx="7747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1800" i="1" dirty="0">
                  <a:solidFill>
                    <a:srgbClr val="004F00"/>
                  </a:solidFill>
                  <a:latin typeface="Arial" charset="0"/>
                </a:rPr>
                <a:t>TSC1</a:t>
              </a:r>
            </a:p>
          </p:txBody>
        </p:sp>
        <p:sp>
          <p:nvSpPr>
            <p:cNvPr id="32776" name="TextBox 10"/>
            <p:cNvSpPr txBox="1">
              <a:spLocks noChangeArrowheads="1"/>
            </p:cNvSpPr>
            <p:nvPr/>
          </p:nvSpPr>
          <p:spPr bwMode="auto">
            <a:xfrm>
              <a:off x="5837238" y="2719810"/>
              <a:ext cx="774700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1800" i="1" dirty="0">
                  <a:solidFill>
                    <a:srgbClr val="004F00"/>
                  </a:solidFill>
                  <a:latin typeface="Arial" charset="0"/>
                </a:rPr>
                <a:t>TSC2</a:t>
              </a:r>
            </a:p>
          </p:txBody>
        </p:sp>
        <p:sp>
          <p:nvSpPr>
            <p:cNvPr id="32777" name="Text Box 15"/>
            <p:cNvSpPr txBox="1">
              <a:spLocks noChangeArrowheads="1"/>
            </p:cNvSpPr>
            <p:nvPr/>
          </p:nvSpPr>
          <p:spPr bwMode="auto">
            <a:xfrm rot="16200000">
              <a:off x="238919" y="1993528"/>
              <a:ext cx="311785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1800" b="1">
                  <a:solidFill>
                    <a:srgbClr val="004F00"/>
                  </a:solidFill>
                  <a:latin typeface="Arial" charset="0"/>
                </a:rPr>
                <a:t>Frequência de mutações</a:t>
              </a:r>
              <a:endParaRPr lang="en-US" altLang="en-US" sz="1800" b="1">
                <a:solidFill>
                  <a:srgbClr val="004F00"/>
                </a:solidFill>
                <a:sym typeface="Symbol" pitchFamily="18" charset="2"/>
              </a:endParaRPr>
            </a:p>
          </p:txBody>
        </p:sp>
        <p:sp>
          <p:nvSpPr>
            <p:cNvPr id="32778" name="TextBox 4"/>
            <p:cNvSpPr txBox="1">
              <a:spLocks noChangeArrowheads="1"/>
            </p:cNvSpPr>
            <p:nvPr/>
          </p:nvSpPr>
          <p:spPr bwMode="auto">
            <a:xfrm>
              <a:off x="6005785" y="4201046"/>
              <a:ext cx="34194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r" eaLnBrk="1" hangingPunct="1"/>
              <a:r>
                <a:rPr lang="en-US" altLang="en-US" sz="1000" b="1" dirty="0">
                  <a:solidFill>
                    <a:srgbClr val="000000"/>
                  </a:solidFill>
                  <a:latin typeface="Arial" charset="0"/>
                </a:rPr>
                <a:t>Jones </a:t>
              </a:r>
              <a:r>
                <a:rPr lang="en-US" altLang="en-US" sz="1000" b="1" i="1" dirty="0">
                  <a:solidFill>
                    <a:srgbClr val="000000"/>
                  </a:solidFill>
                  <a:latin typeface="Arial" charset="0"/>
                </a:rPr>
                <a:t>et al</a:t>
              </a:r>
              <a:r>
                <a:rPr lang="en-US" altLang="en-US" sz="1000" b="1" dirty="0">
                  <a:solidFill>
                    <a:srgbClr val="000000"/>
                  </a:solidFill>
                  <a:latin typeface="Arial" charset="0"/>
                </a:rPr>
                <a:t>. </a:t>
              </a:r>
              <a:r>
                <a:rPr lang="en-GB" altLang="en-US" sz="1000" b="1" dirty="0">
                  <a:solidFill>
                    <a:srgbClr val="000000"/>
                  </a:solidFill>
                  <a:latin typeface="Arial" charset="0"/>
                </a:rPr>
                <a:t>Am J Hum Genet. 1999;64:1305-1315</a:t>
              </a:r>
            </a:p>
            <a:p>
              <a:pPr algn="r" eaLnBrk="1" hangingPunct="1"/>
              <a:endParaRPr lang="en-US" altLang="en-US" sz="10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5724525" y="6457950"/>
            <a:ext cx="3419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/>
            <a:r>
              <a:rPr lang="pt-BR" altLang="en-US" sz="1000" b="1" dirty="0" smtClean="0">
                <a:solidFill>
                  <a:srgbClr val="000000"/>
                </a:solidFill>
                <a:latin typeface="Arial" charset="0"/>
              </a:rPr>
              <a:t>Acesso em 17/05/2023  (https://www.lovd.nl/)</a:t>
            </a:r>
            <a:endParaRPr lang="en-GB" altLang="en-US" sz="1000" b="1" dirty="0">
              <a:solidFill>
                <a:srgbClr val="000000"/>
              </a:solidFill>
              <a:latin typeface="Arial" charset="0"/>
            </a:endParaRPr>
          </a:p>
          <a:p>
            <a:pPr algn="r" eaLnBrk="1" hangingPunct="1"/>
            <a:endParaRPr lang="en-US" altLang="en-US" sz="1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573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ítulo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1052736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r>
              <a:rPr lang="pt-BR" altLang="pt-BR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Alterações patogênicas no DNA de </a:t>
            </a:r>
            <a:r>
              <a:rPr lang="pt-BR" altLang="pt-BR" sz="2000" b="1" u="sng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116 pacientes</a:t>
            </a:r>
            <a:r>
              <a:rPr lang="pt-BR" altLang="pt-BR" sz="2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2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 diagnóstico clínico de CET confirmado, acompanhados no </a:t>
            </a:r>
            <a:br>
              <a:rPr lang="pt-BR" altLang="pt-BR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CENEP-UFPR (74), SCSP (23) e GRAACC (19) (razão </a:t>
            </a:r>
            <a:r>
              <a:rPr lang="pt-BR" altLang="pt-BR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TSC1</a:t>
            </a:r>
            <a:r>
              <a:rPr lang="pt-BR" altLang="pt-BR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altLang="pt-BR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TSC2</a:t>
            </a:r>
            <a:r>
              <a:rPr lang="pt-BR" altLang="pt-BR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1:4,8)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0" y="2185417"/>
            <a:ext cx="170271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TSC1</a:t>
            </a:r>
            <a:r>
              <a:rPr lang="pt-BR" sz="2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t-BR" sz="20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N=18)</a:t>
            </a:r>
            <a:endParaRPr lang="pt-BR" sz="20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4914825"/>
            <a:ext cx="170271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0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TSC2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N=86)</a:t>
            </a:r>
            <a:endParaRPr lang="pt-BR" sz="2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0" y="6457890"/>
            <a:ext cx="5226111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NMI </a:t>
            </a:r>
            <a:r>
              <a:rPr lang="pt-B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N=12 – 10%)  </a:t>
            </a:r>
            <a:r>
              <a:rPr lang="pt-BR" sz="1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t-B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enhuma </a:t>
            </a:r>
            <a:r>
              <a:rPr lang="pt-BR" sz="1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utação </a:t>
            </a:r>
            <a:r>
              <a:rPr lang="pt-BR" sz="1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dentificada</a:t>
            </a:r>
            <a:endParaRPr lang="pt-BR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75645"/>
              </p:ext>
            </p:extLst>
          </p:nvPr>
        </p:nvGraphicFramePr>
        <p:xfrm>
          <a:off x="2411760" y="1013872"/>
          <a:ext cx="626469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9724570"/>
              </p:ext>
            </p:extLst>
          </p:nvPr>
        </p:nvGraphicFramePr>
        <p:xfrm>
          <a:off x="2771800" y="3743280"/>
          <a:ext cx="592455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5163551" y="6550223"/>
            <a:ext cx="398044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*Nos domínios de ligação a TSC1 (7) e GAP (9)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95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7858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600" b="0" dirty="0" smtClean="0">
                <a:solidFill>
                  <a:schemeClr val="accent2">
                    <a:lumMod val="75000"/>
                  </a:schemeClr>
                </a:solidFill>
              </a:rPr>
              <a:t>Genes supressores de tumor</a:t>
            </a:r>
            <a:endParaRPr lang="en-US" sz="3600" b="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79512" y="4041775"/>
            <a:ext cx="8856983" cy="2566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algn="just" fontAlgn="auto">
              <a:lnSpc>
                <a:spcPct val="110000"/>
              </a:lnSpc>
              <a:spcBef>
                <a:spcPct val="60000"/>
              </a:spcBef>
              <a:spcAft>
                <a:spcPts val="0"/>
              </a:spcAft>
              <a:buClr>
                <a:schemeClr val="tx1"/>
              </a:buClr>
              <a:buSzPct val="50000"/>
              <a:defRPr/>
            </a:pPr>
            <a:r>
              <a:rPr lang="pt-BR" sz="2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Hipótese de </a:t>
            </a:r>
            <a:r>
              <a:rPr lang="pt-BR" sz="2400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Knudson</a:t>
            </a:r>
            <a:r>
              <a:rPr lang="pt-BR" sz="2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(1971)</a:t>
            </a: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 - Modelo de gene supressor de tumor</a:t>
            </a:r>
          </a:p>
          <a:p>
            <a:pPr marL="265113" indent="-265113" algn="just" fontAlgn="auto">
              <a:lnSpc>
                <a:spcPct val="110000"/>
              </a:lnSpc>
              <a:spcBef>
                <a:spcPct val="60000"/>
              </a:spcBef>
              <a:spcAft>
                <a:spcPts val="0"/>
              </a:spcAft>
              <a:buClr>
                <a:schemeClr val="tx1"/>
              </a:buClr>
              <a:buSzPct val="50000"/>
              <a:defRPr/>
            </a:pPr>
            <a:endParaRPr lang="pt-BR" sz="2400" dirty="0">
              <a:solidFill>
                <a:schemeClr val="accent5">
                  <a:lumMod val="75000"/>
                </a:schemeClr>
              </a:solidFill>
              <a:latin typeface="Arial" charset="0"/>
            </a:endParaRPr>
          </a:p>
          <a:p>
            <a:pPr marL="265113" indent="-265113" algn="just" fontAlgn="auto">
              <a:lnSpc>
                <a:spcPct val="110000"/>
              </a:lnSpc>
              <a:spcBef>
                <a:spcPct val="60000"/>
              </a:spcBef>
              <a:spcAft>
                <a:spcPts val="0"/>
              </a:spcAft>
              <a:buClr>
                <a:schemeClr val="tx1"/>
              </a:buClr>
              <a:buSzPct val="50000"/>
              <a:defRPr/>
            </a:pP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Mutação somática 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inativa o alelo selvagem</a:t>
            </a:r>
            <a:r>
              <a:rPr lang="pt-BR" sz="2400" dirty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, criando um 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clone celular com índice de proliferação mais alto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Arial" charset="0"/>
            </a:endParaRPr>
          </a:p>
        </p:txBody>
      </p:sp>
      <p:grpSp>
        <p:nvGrpSpPr>
          <p:cNvPr id="26628" name="Grupo 55"/>
          <p:cNvGrpSpPr>
            <a:grpSpLocks/>
          </p:cNvGrpSpPr>
          <p:nvPr/>
        </p:nvGrpSpPr>
        <p:grpSpPr bwMode="auto">
          <a:xfrm>
            <a:off x="2727325" y="1342132"/>
            <a:ext cx="2335213" cy="368300"/>
            <a:chOff x="3124200" y="2927350"/>
            <a:chExt cx="2334613" cy="369377"/>
          </a:xfrm>
        </p:grpSpPr>
        <p:sp>
          <p:nvSpPr>
            <p:cNvPr id="26677" name="Rectangle 87"/>
            <p:cNvSpPr>
              <a:spLocks noChangeArrowheads="1"/>
            </p:cNvSpPr>
            <p:nvPr/>
          </p:nvSpPr>
          <p:spPr bwMode="auto">
            <a:xfrm>
              <a:off x="3124200" y="3051205"/>
              <a:ext cx="762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1800">
                <a:latin typeface="Arial" charset="0"/>
              </a:endParaRPr>
            </a:p>
          </p:txBody>
        </p:sp>
        <p:sp>
          <p:nvSpPr>
            <p:cNvPr id="26678" name="Text Box 89"/>
            <p:cNvSpPr txBox="1">
              <a:spLocks noChangeArrowheads="1"/>
            </p:cNvSpPr>
            <p:nvPr/>
          </p:nvSpPr>
          <p:spPr bwMode="auto">
            <a:xfrm>
              <a:off x="3260725" y="2927350"/>
              <a:ext cx="2198088" cy="369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t-BR" altLang="pt-BR" sz="1800">
                  <a:latin typeface="Arial" charset="0"/>
                </a:rPr>
                <a:t>Alelo tipo-selvagem</a:t>
              </a:r>
              <a:endParaRPr lang="en-US" altLang="pt-BR" sz="1800">
                <a:latin typeface="Arial" charset="0"/>
              </a:endParaRPr>
            </a:p>
          </p:txBody>
        </p:sp>
      </p:grpSp>
      <p:grpSp>
        <p:nvGrpSpPr>
          <p:cNvPr id="26629" name="Grupo 56"/>
          <p:cNvGrpSpPr>
            <a:grpSpLocks/>
          </p:cNvGrpSpPr>
          <p:nvPr/>
        </p:nvGrpSpPr>
        <p:grpSpPr bwMode="auto">
          <a:xfrm>
            <a:off x="5062538" y="1342132"/>
            <a:ext cx="1682750" cy="368300"/>
            <a:chOff x="3124200" y="3276600"/>
            <a:chExt cx="1683626" cy="369377"/>
          </a:xfrm>
        </p:grpSpPr>
        <p:sp>
          <p:nvSpPr>
            <p:cNvPr id="26675" name="Rectangle 88"/>
            <p:cNvSpPr>
              <a:spLocks noChangeArrowheads="1"/>
            </p:cNvSpPr>
            <p:nvPr/>
          </p:nvSpPr>
          <p:spPr bwMode="auto">
            <a:xfrm>
              <a:off x="3124200" y="3400455"/>
              <a:ext cx="76200" cy="152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1800">
                <a:latin typeface="Arial" charset="0"/>
              </a:endParaRPr>
            </a:p>
          </p:txBody>
        </p:sp>
        <p:sp>
          <p:nvSpPr>
            <p:cNvPr id="26676" name="Text Box 90"/>
            <p:cNvSpPr txBox="1">
              <a:spLocks noChangeArrowheads="1"/>
            </p:cNvSpPr>
            <p:nvPr/>
          </p:nvSpPr>
          <p:spPr bwMode="auto">
            <a:xfrm>
              <a:off x="3276603" y="3276600"/>
              <a:ext cx="1531223" cy="369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t-BR" altLang="pt-BR" sz="1800">
                  <a:latin typeface="Arial" charset="0"/>
                </a:rPr>
                <a:t>Alelo mutado</a:t>
              </a:r>
              <a:endParaRPr lang="en-US" altLang="pt-BR" sz="1800">
                <a:latin typeface="Arial" charset="0"/>
              </a:endParaRPr>
            </a:p>
          </p:txBody>
        </p:sp>
      </p:grpSp>
      <p:grpSp>
        <p:nvGrpSpPr>
          <p:cNvPr id="26630" name="Grupo 2"/>
          <p:cNvGrpSpPr>
            <a:grpSpLocks/>
          </p:cNvGrpSpPr>
          <p:nvPr/>
        </p:nvGrpSpPr>
        <p:grpSpPr bwMode="auto">
          <a:xfrm>
            <a:off x="500063" y="2624832"/>
            <a:ext cx="1911350" cy="1092200"/>
            <a:chOff x="5486400" y="404664"/>
            <a:chExt cx="3276600" cy="2438515"/>
          </a:xfrm>
        </p:grpSpPr>
        <p:sp>
          <p:nvSpPr>
            <p:cNvPr id="26662" name="Oval 78"/>
            <p:cNvSpPr>
              <a:spLocks noChangeArrowheads="1"/>
            </p:cNvSpPr>
            <p:nvPr/>
          </p:nvSpPr>
          <p:spPr bwMode="auto">
            <a:xfrm>
              <a:off x="5486400" y="404664"/>
              <a:ext cx="3276600" cy="2438515"/>
            </a:xfrm>
            <a:prstGeom prst="ellipse">
              <a:avLst/>
            </a:prstGeom>
            <a:solidFill>
              <a:srgbClr val="FF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2400">
                <a:latin typeface="Arial" charset="0"/>
              </a:endParaRPr>
            </a:p>
          </p:txBody>
        </p:sp>
        <p:sp>
          <p:nvSpPr>
            <p:cNvPr id="26663" name="Oval 74"/>
            <p:cNvSpPr>
              <a:spLocks noChangeArrowheads="1"/>
            </p:cNvSpPr>
            <p:nvPr/>
          </p:nvSpPr>
          <p:spPr bwMode="auto">
            <a:xfrm>
              <a:off x="5772150" y="861886"/>
              <a:ext cx="1524000" cy="1524072"/>
            </a:xfrm>
            <a:prstGeom prst="ellipse">
              <a:avLst/>
            </a:prstGeom>
            <a:solidFill>
              <a:srgbClr val="9966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2400">
                <a:latin typeface="Arial" charset="0"/>
              </a:endParaRPr>
            </a:p>
          </p:txBody>
        </p:sp>
        <p:grpSp>
          <p:nvGrpSpPr>
            <p:cNvPr id="26664" name="Group 73"/>
            <p:cNvGrpSpPr>
              <a:grpSpLocks/>
            </p:cNvGrpSpPr>
            <p:nvPr/>
          </p:nvGrpSpPr>
          <p:grpSpPr bwMode="auto">
            <a:xfrm>
              <a:off x="6419850" y="1014293"/>
              <a:ext cx="228600" cy="1219257"/>
              <a:chOff x="1248" y="1776"/>
              <a:chExt cx="144" cy="768"/>
            </a:xfrm>
          </p:grpSpPr>
          <p:grpSp>
            <p:nvGrpSpPr>
              <p:cNvPr id="26665" name="Group 48"/>
              <p:cNvGrpSpPr>
                <a:grpSpLocks/>
              </p:cNvGrpSpPr>
              <p:nvPr/>
            </p:nvGrpSpPr>
            <p:grpSpPr bwMode="auto">
              <a:xfrm>
                <a:off x="1248" y="1776"/>
                <a:ext cx="48" cy="768"/>
                <a:chOff x="1248" y="1776"/>
                <a:chExt cx="48" cy="768"/>
              </a:xfrm>
            </p:grpSpPr>
            <p:sp>
              <p:nvSpPr>
                <p:cNvPr id="26672" name="AutoShape 49"/>
                <p:cNvSpPr>
                  <a:spLocks noChangeArrowheads="1"/>
                </p:cNvSpPr>
                <p:nvPr/>
              </p:nvSpPr>
              <p:spPr bwMode="auto">
                <a:xfrm>
                  <a:off x="1248" y="1776"/>
                  <a:ext cx="48" cy="1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ts val="25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8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>
                    <a:spcBef>
                      <a:spcPts val="250"/>
                    </a:spcBef>
                    <a:buClr>
                      <a:schemeClr val="accent1"/>
                    </a:buClr>
                    <a:buSzPct val="100000"/>
                    <a:buFont typeface="Verdana" pitchFamily="34" charset="0"/>
                    <a:buChar char="◦"/>
                    <a:defRPr sz="24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>
                    <a:spcBef>
                      <a:spcPts val="250"/>
                    </a:spcBef>
                    <a:buClr>
                      <a:srgbClr val="ED3742"/>
                    </a:buClr>
                    <a:buSzPct val="100000"/>
                    <a:buFont typeface="Wingdings 2" pitchFamily="18" charset="2"/>
                    <a:buChar char="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>
                    <a:spcBef>
                      <a:spcPts val="225"/>
                    </a:spcBef>
                    <a:buClr>
                      <a:srgbClr val="ED3742"/>
                    </a:buClr>
                    <a:buSzPct val="112000"/>
                    <a:buFont typeface="Verdana" pitchFamily="34" charset="0"/>
                    <a:buChar char="◦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>
                    <a:spcBef>
                      <a:spcPts val="250"/>
                    </a:spcBef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pt-BR" altLang="pt-BR" sz="2400">
                    <a:latin typeface="Arial" charset="0"/>
                  </a:endParaRPr>
                </a:p>
              </p:txBody>
            </p:sp>
            <p:sp>
              <p:nvSpPr>
                <p:cNvPr id="26673" name="AutoShape 50"/>
                <p:cNvSpPr>
                  <a:spLocks noChangeArrowheads="1"/>
                </p:cNvSpPr>
                <p:nvPr/>
              </p:nvSpPr>
              <p:spPr bwMode="auto">
                <a:xfrm>
                  <a:off x="1248" y="2016"/>
                  <a:ext cx="48" cy="528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ts val="25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8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>
                    <a:spcBef>
                      <a:spcPts val="250"/>
                    </a:spcBef>
                    <a:buClr>
                      <a:schemeClr val="accent1"/>
                    </a:buClr>
                    <a:buSzPct val="100000"/>
                    <a:buFont typeface="Verdana" pitchFamily="34" charset="0"/>
                    <a:buChar char="◦"/>
                    <a:defRPr sz="24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>
                    <a:spcBef>
                      <a:spcPts val="250"/>
                    </a:spcBef>
                    <a:buClr>
                      <a:srgbClr val="ED3742"/>
                    </a:buClr>
                    <a:buSzPct val="100000"/>
                    <a:buFont typeface="Wingdings 2" pitchFamily="18" charset="2"/>
                    <a:buChar char="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>
                    <a:spcBef>
                      <a:spcPts val="225"/>
                    </a:spcBef>
                    <a:buClr>
                      <a:srgbClr val="ED3742"/>
                    </a:buClr>
                    <a:buSzPct val="112000"/>
                    <a:buFont typeface="Verdana" pitchFamily="34" charset="0"/>
                    <a:buChar char="◦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>
                    <a:spcBef>
                      <a:spcPts val="250"/>
                    </a:spcBef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pt-BR" altLang="pt-BR" sz="2400">
                    <a:latin typeface="Arial" charset="0"/>
                  </a:endParaRPr>
                </a:p>
              </p:txBody>
            </p:sp>
            <p:sp>
              <p:nvSpPr>
                <p:cNvPr id="26674" name="Oval 51"/>
                <p:cNvSpPr>
                  <a:spLocks noChangeArrowheads="1"/>
                </p:cNvSpPr>
                <p:nvPr/>
              </p:nvSpPr>
              <p:spPr bwMode="auto">
                <a:xfrm>
                  <a:off x="1248" y="1920"/>
                  <a:ext cx="48" cy="96"/>
                </a:xfrm>
                <a:prstGeom prst="ellipse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ts val="25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8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>
                    <a:spcBef>
                      <a:spcPts val="250"/>
                    </a:spcBef>
                    <a:buClr>
                      <a:schemeClr val="accent1"/>
                    </a:buClr>
                    <a:buSzPct val="100000"/>
                    <a:buFont typeface="Verdana" pitchFamily="34" charset="0"/>
                    <a:buChar char="◦"/>
                    <a:defRPr sz="24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>
                    <a:spcBef>
                      <a:spcPts val="250"/>
                    </a:spcBef>
                    <a:buClr>
                      <a:srgbClr val="ED3742"/>
                    </a:buClr>
                    <a:buSzPct val="100000"/>
                    <a:buFont typeface="Wingdings 2" pitchFamily="18" charset="2"/>
                    <a:buChar char="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>
                    <a:spcBef>
                      <a:spcPts val="225"/>
                    </a:spcBef>
                    <a:buClr>
                      <a:srgbClr val="ED3742"/>
                    </a:buClr>
                    <a:buSzPct val="112000"/>
                    <a:buFont typeface="Verdana" pitchFamily="34" charset="0"/>
                    <a:buChar char="◦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>
                    <a:spcBef>
                      <a:spcPts val="250"/>
                    </a:spcBef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pt-BR" altLang="pt-BR" sz="2400">
                    <a:latin typeface="Arial" charset="0"/>
                  </a:endParaRPr>
                </a:p>
              </p:txBody>
            </p:sp>
          </p:grpSp>
          <p:sp>
            <p:nvSpPr>
              <p:cNvPr id="26666" name="Rectangle 52"/>
              <p:cNvSpPr>
                <a:spLocks noChangeArrowheads="1"/>
              </p:cNvSpPr>
              <p:nvPr/>
            </p:nvSpPr>
            <p:spPr bwMode="auto">
              <a:xfrm>
                <a:off x="1248" y="2256"/>
                <a:ext cx="48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 pitchFamily="34" charset="0"/>
                  <a:buChar char="◦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ts val="250"/>
                  </a:spcBef>
                  <a:buClr>
                    <a:srgbClr val="ED3742"/>
                  </a:buClr>
                  <a:buSzPct val="100000"/>
                  <a:buFont typeface="Wingdings 2" pitchFamily="18" charset="2"/>
                  <a:buChar char="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ts val="225"/>
                  </a:spcBef>
                  <a:buClr>
                    <a:srgbClr val="ED3742"/>
                  </a:buClr>
                  <a:buSzPct val="112000"/>
                  <a:buFont typeface="Verdana" pitchFamily="34" charset="0"/>
                  <a:buChar char="◦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ts val="250"/>
                  </a:spcBef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 sz="2400">
                  <a:latin typeface="Arial" charset="0"/>
                </a:endParaRPr>
              </a:p>
            </p:txBody>
          </p:sp>
          <p:grpSp>
            <p:nvGrpSpPr>
              <p:cNvPr id="26667" name="Group 54"/>
              <p:cNvGrpSpPr>
                <a:grpSpLocks/>
              </p:cNvGrpSpPr>
              <p:nvPr/>
            </p:nvGrpSpPr>
            <p:grpSpPr bwMode="auto">
              <a:xfrm>
                <a:off x="1344" y="1776"/>
                <a:ext cx="48" cy="768"/>
                <a:chOff x="1248" y="1776"/>
                <a:chExt cx="48" cy="768"/>
              </a:xfrm>
            </p:grpSpPr>
            <p:sp>
              <p:nvSpPr>
                <p:cNvPr id="26669" name="AutoShape 55"/>
                <p:cNvSpPr>
                  <a:spLocks noChangeArrowheads="1"/>
                </p:cNvSpPr>
                <p:nvPr/>
              </p:nvSpPr>
              <p:spPr bwMode="auto">
                <a:xfrm>
                  <a:off x="1248" y="1776"/>
                  <a:ext cx="48" cy="19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ts val="25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8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>
                    <a:spcBef>
                      <a:spcPts val="250"/>
                    </a:spcBef>
                    <a:buClr>
                      <a:schemeClr val="accent1"/>
                    </a:buClr>
                    <a:buSzPct val="100000"/>
                    <a:buFont typeface="Verdana" pitchFamily="34" charset="0"/>
                    <a:buChar char="◦"/>
                    <a:defRPr sz="24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>
                    <a:spcBef>
                      <a:spcPts val="250"/>
                    </a:spcBef>
                    <a:buClr>
                      <a:srgbClr val="ED3742"/>
                    </a:buClr>
                    <a:buSzPct val="100000"/>
                    <a:buFont typeface="Wingdings 2" pitchFamily="18" charset="2"/>
                    <a:buChar char="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>
                    <a:spcBef>
                      <a:spcPts val="225"/>
                    </a:spcBef>
                    <a:buClr>
                      <a:srgbClr val="ED3742"/>
                    </a:buClr>
                    <a:buSzPct val="112000"/>
                    <a:buFont typeface="Verdana" pitchFamily="34" charset="0"/>
                    <a:buChar char="◦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>
                    <a:spcBef>
                      <a:spcPts val="250"/>
                    </a:spcBef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pt-BR" altLang="pt-BR" sz="2400">
                    <a:latin typeface="Arial" charset="0"/>
                  </a:endParaRPr>
                </a:p>
              </p:txBody>
            </p:sp>
            <p:sp>
              <p:nvSpPr>
                <p:cNvPr id="26670" name="AutoShape 56"/>
                <p:cNvSpPr>
                  <a:spLocks noChangeArrowheads="1"/>
                </p:cNvSpPr>
                <p:nvPr/>
              </p:nvSpPr>
              <p:spPr bwMode="auto">
                <a:xfrm>
                  <a:off x="1248" y="2016"/>
                  <a:ext cx="48" cy="528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ts val="25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8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>
                    <a:spcBef>
                      <a:spcPts val="250"/>
                    </a:spcBef>
                    <a:buClr>
                      <a:schemeClr val="accent1"/>
                    </a:buClr>
                    <a:buSzPct val="100000"/>
                    <a:buFont typeface="Verdana" pitchFamily="34" charset="0"/>
                    <a:buChar char="◦"/>
                    <a:defRPr sz="24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>
                    <a:spcBef>
                      <a:spcPts val="250"/>
                    </a:spcBef>
                    <a:buClr>
                      <a:srgbClr val="ED3742"/>
                    </a:buClr>
                    <a:buSzPct val="100000"/>
                    <a:buFont typeface="Wingdings 2" pitchFamily="18" charset="2"/>
                    <a:buChar char="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>
                    <a:spcBef>
                      <a:spcPts val="225"/>
                    </a:spcBef>
                    <a:buClr>
                      <a:srgbClr val="ED3742"/>
                    </a:buClr>
                    <a:buSzPct val="112000"/>
                    <a:buFont typeface="Verdana" pitchFamily="34" charset="0"/>
                    <a:buChar char="◦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>
                    <a:spcBef>
                      <a:spcPts val="250"/>
                    </a:spcBef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pt-BR" altLang="pt-BR" sz="2400">
                    <a:latin typeface="Arial" charset="0"/>
                  </a:endParaRPr>
                </a:p>
              </p:txBody>
            </p:sp>
            <p:sp>
              <p:nvSpPr>
                <p:cNvPr id="26671" name="Oval 57"/>
                <p:cNvSpPr>
                  <a:spLocks noChangeArrowheads="1"/>
                </p:cNvSpPr>
                <p:nvPr/>
              </p:nvSpPr>
              <p:spPr bwMode="auto">
                <a:xfrm>
                  <a:off x="1248" y="1920"/>
                  <a:ext cx="48" cy="96"/>
                </a:xfrm>
                <a:prstGeom prst="ellipse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ts val="25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8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>
                    <a:spcBef>
                      <a:spcPts val="250"/>
                    </a:spcBef>
                    <a:buClr>
                      <a:schemeClr val="accent1"/>
                    </a:buClr>
                    <a:buSzPct val="100000"/>
                    <a:buFont typeface="Verdana" pitchFamily="34" charset="0"/>
                    <a:buChar char="◦"/>
                    <a:defRPr sz="24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>
                    <a:spcBef>
                      <a:spcPts val="250"/>
                    </a:spcBef>
                    <a:buClr>
                      <a:srgbClr val="ED3742"/>
                    </a:buClr>
                    <a:buSzPct val="100000"/>
                    <a:buFont typeface="Wingdings 2" pitchFamily="18" charset="2"/>
                    <a:buChar char="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>
                    <a:spcBef>
                      <a:spcPts val="225"/>
                    </a:spcBef>
                    <a:buClr>
                      <a:srgbClr val="ED3742"/>
                    </a:buClr>
                    <a:buSzPct val="112000"/>
                    <a:buFont typeface="Verdana" pitchFamily="34" charset="0"/>
                    <a:buChar char="◦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>
                    <a:spcBef>
                      <a:spcPts val="250"/>
                    </a:spcBef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pt-BR" altLang="pt-BR" sz="2400">
                    <a:latin typeface="Arial" charset="0"/>
                  </a:endParaRPr>
                </a:p>
              </p:txBody>
            </p:sp>
          </p:grpSp>
          <p:sp>
            <p:nvSpPr>
              <p:cNvPr id="26668" name="Rectangle 58"/>
              <p:cNvSpPr>
                <a:spLocks noChangeArrowheads="1"/>
              </p:cNvSpPr>
              <p:nvPr/>
            </p:nvSpPr>
            <p:spPr bwMode="auto">
              <a:xfrm>
                <a:off x="1344" y="2256"/>
                <a:ext cx="48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 pitchFamily="34" charset="0"/>
                  <a:buChar char="◦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ts val="250"/>
                  </a:spcBef>
                  <a:buClr>
                    <a:srgbClr val="ED3742"/>
                  </a:buClr>
                  <a:buSzPct val="100000"/>
                  <a:buFont typeface="Wingdings 2" pitchFamily="18" charset="2"/>
                  <a:buChar char="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ts val="225"/>
                  </a:spcBef>
                  <a:buClr>
                    <a:srgbClr val="ED3742"/>
                  </a:buClr>
                  <a:buSzPct val="112000"/>
                  <a:buFont typeface="Verdana" pitchFamily="34" charset="0"/>
                  <a:buChar char="◦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ts val="250"/>
                  </a:spcBef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 sz="2400">
                  <a:latin typeface="Arial" charset="0"/>
                </a:endParaRPr>
              </a:p>
            </p:txBody>
          </p:sp>
        </p:grpSp>
      </p:grpSp>
      <p:grpSp>
        <p:nvGrpSpPr>
          <p:cNvPr id="26631" name="Grupo 1"/>
          <p:cNvGrpSpPr>
            <a:grpSpLocks/>
          </p:cNvGrpSpPr>
          <p:nvPr/>
        </p:nvGrpSpPr>
        <p:grpSpPr bwMode="auto">
          <a:xfrm>
            <a:off x="500063" y="1423094"/>
            <a:ext cx="1911350" cy="1092200"/>
            <a:chOff x="381000" y="404664"/>
            <a:chExt cx="3276600" cy="2438515"/>
          </a:xfrm>
        </p:grpSpPr>
        <p:sp>
          <p:nvSpPr>
            <p:cNvPr id="26647" name="Oval 2"/>
            <p:cNvSpPr>
              <a:spLocks noChangeArrowheads="1"/>
            </p:cNvSpPr>
            <p:nvPr/>
          </p:nvSpPr>
          <p:spPr bwMode="auto">
            <a:xfrm>
              <a:off x="381000" y="404664"/>
              <a:ext cx="3276600" cy="2438515"/>
            </a:xfrm>
            <a:prstGeom prst="ellipse">
              <a:avLst/>
            </a:prstGeom>
            <a:solidFill>
              <a:srgbClr val="FF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2400">
                <a:latin typeface="Arial" charset="0"/>
              </a:endParaRPr>
            </a:p>
          </p:txBody>
        </p:sp>
        <p:sp>
          <p:nvSpPr>
            <p:cNvPr id="26648" name="Oval 3"/>
            <p:cNvSpPr>
              <a:spLocks noChangeArrowheads="1"/>
            </p:cNvSpPr>
            <p:nvPr/>
          </p:nvSpPr>
          <p:spPr bwMode="auto">
            <a:xfrm>
              <a:off x="609600" y="861886"/>
              <a:ext cx="1524000" cy="1524072"/>
            </a:xfrm>
            <a:prstGeom prst="ellipse">
              <a:avLst/>
            </a:prstGeom>
            <a:solidFill>
              <a:srgbClr val="9966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2400">
                <a:latin typeface="Arial" charset="0"/>
              </a:endParaRPr>
            </a:p>
          </p:txBody>
        </p:sp>
        <p:grpSp>
          <p:nvGrpSpPr>
            <p:cNvPr id="26649" name="Group 59"/>
            <p:cNvGrpSpPr>
              <a:grpSpLocks/>
            </p:cNvGrpSpPr>
            <p:nvPr/>
          </p:nvGrpSpPr>
          <p:grpSpPr bwMode="auto">
            <a:xfrm>
              <a:off x="1257300" y="1014293"/>
              <a:ext cx="228600" cy="1219257"/>
              <a:chOff x="1248" y="2640"/>
              <a:chExt cx="144" cy="768"/>
            </a:xfrm>
          </p:grpSpPr>
          <p:grpSp>
            <p:nvGrpSpPr>
              <p:cNvPr id="26650" name="Group 60"/>
              <p:cNvGrpSpPr>
                <a:grpSpLocks/>
              </p:cNvGrpSpPr>
              <p:nvPr/>
            </p:nvGrpSpPr>
            <p:grpSpPr bwMode="auto">
              <a:xfrm>
                <a:off x="1248" y="2640"/>
                <a:ext cx="48" cy="768"/>
                <a:chOff x="1248" y="2640"/>
                <a:chExt cx="48" cy="768"/>
              </a:xfrm>
            </p:grpSpPr>
            <p:grpSp>
              <p:nvGrpSpPr>
                <p:cNvPr id="26657" name="Group 61"/>
                <p:cNvGrpSpPr>
                  <a:grpSpLocks/>
                </p:cNvGrpSpPr>
                <p:nvPr/>
              </p:nvGrpSpPr>
              <p:grpSpPr bwMode="auto">
                <a:xfrm>
                  <a:off x="1248" y="2640"/>
                  <a:ext cx="48" cy="768"/>
                  <a:chOff x="1248" y="1776"/>
                  <a:chExt cx="48" cy="768"/>
                </a:xfrm>
              </p:grpSpPr>
              <p:sp>
                <p:nvSpPr>
                  <p:cNvPr id="26659" name="AutoShape 62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776"/>
                    <a:ext cx="48" cy="192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chemeClr val="accent2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ts val="25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800">
                        <a:solidFill>
                          <a:schemeClr val="tx1"/>
                        </a:solidFill>
                        <a:latin typeface="Verdana" pitchFamily="34" charset="0"/>
                      </a:defRPr>
                    </a:lvl1pPr>
                    <a:lvl2pPr marL="742950" indent="-285750">
                      <a:spcBef>
                        <a:spcPts val="250"/>
                      </a:spcBef>
                      <a:buClr>
                        <a:schemeClr val="accent1"/>
                      </a:buClr>
                      <a:buSzPct val="100000"/>
                      <a:buFont typeface="Verdana" pitchFamily="34" charset="0"/>
                      <a:buChar char="◦"/>
                      <a:defRPr sz="2400">
                        <a:solidFill>
                          <a:schemeClr val="tx1"/>
                        </a:solidFill>
                        <a:latin typeface="Verdana" pitchFamily="34" charset="0"/>
                      </a:defRPr>
                    </a:lvl2pPr>
                    <a:lvl3pPr marL="1143000" indent="-228600">
                      <a:spcBef>
                        <a:spcPts val="250"/>
                      </a:spcBef>
                      <a:buClr>
                        <a:srgbClr val="ED3742"/>
                      </a:buClr>
                      <a:buSzPct val="100000"/>
                      <a:buFont typeface="Wingdings 2" pitchFamily="18" charset="2"/>
                      <a:buChar char=""/>
                      <a:defRPr sz="2200">
                        <a:solidFill>
                          <a:schemeClr val="tx1"/>
                        </a:solidFill>
                        <a:latin typeface="Verdana" pitchFamily="34" charset="0"/>
                      </a:defRPr>
                    </a:lvl3pPr>
                    <a:lvl4pPr marL="1600200" indent="-228600">
                      <a:spcBef>
                        <a:spcPts val="225"/>
                      </a:spcBef>
                      <a:buClr>
                        <a:srgbClr val="ED3742"/>
                      </a:buClr>
                      <a:buSzPct val="112000"/>
                      <a:buFont typeface="Verdana" pitchFamily="34" charset="0"/>
                      <a:buChar char="◦"/>
                      <a:defRPr sz="1900">
                        <a:solidFill>
                          <a:schemeClr val="tx1"/>
                        </a:solidFill>
                        <a:latin typeface="Verdana" pitchFamily="34" charset="0"/>
                      </a:defRPr>
                    </a:lvl4pPr>
                    <a:lvl5pPr marL="2057400" indent="-228600">
                      <a:spcBef>
                        <a:spcPts val="250"/>
                      </a:spcBef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5pPr>
                    <a:lvl6pPr marL="25146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6pPr>
                    <a:lvl7pPr marL="29718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7pPr>
                    <a:lvl8pPr marL="34290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8pPr>
                    <a:lvl9pPr marL="38862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pt-BR" altLang="pt-BR" sz="2400">
                      <a:latin typeface="Arial" charset="0"/>
                    </a:endParaRPr>
                  </a:p>
                </p:txBody>
              </p:sp>
              <p:sp>
                <p:nvSpPr>
                  <p:cNvPr id="26660" name="AutoShape 63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2016"/>
                    <a:ext cx="48" cy="52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chemeClr val="accent2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ts val="25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800">
                        <a:solidFill>
                          <a:schemeClr val="tx1"/>
                        </a:solidFill>
                        <a:latin typeface="Verdana" pitchFamily="34" charset="0"/>
                      </a:defRPr>
                    </a:lvl1pPr>
                    <a:lvl2pPr marL="742950" indent="-285750">
                      <a:spcBef>
                        <a:spcPts val="250"/>
                      </a:spcBef>
                      <a:buClr>
                        <a:schemeClr val="accent1"/>
                      </a:buClr>
                      <a:buSzPct val="100000"/>
                      <a:buFont typeface="Verdana" pitchFamily="34" charset="0"/>
                      <a:buChar char="◦"/>
                      <a:defRPr sz="2400">
                        <a:solidFill>
                          <a:schemeClr val="tx1"/>
                        </a:solidFill>
                        <a:latin typeface="Verdana" pitchFamily="34" charset="0"/>
                      </a:defRPr>
                    </a:lvl2pPr>
                    <a:lvl3pPr marL="1143000" indent="-228600">
                      <a:spcBef>
                        <a:spcPts val="250"/>
                      </a:spcBef>
                      <a:buClr>
                        <a:srgbClr val="ED3742"/>
                      </a:buClr>
                      <a:buSzPct val="100000"/>
                      <a:buFont typeface="Wingdings 2" pitchFamily="18" charset="2"/>
                      <a:buChar char=""/>
                      <a:defRPr sz="2200">
                        <a:solidFill>
                          <a:schemeClr val="tx1"/>
                        </a:solidFill>
                        <a:latin typeface="Verdana" pitchFamily="34" charset="0"/>
                      </a:defRPr>
                    </a:lvl3pPr>
                    <a:lvl4pPr marL="1600200" indent="-228600">
                      <a:spcBef>
                        <a:spcPts val="225"/>
                      </a:spcBef>
                      <a:buClr>
                        <a:srgbClr val="ED3742"/>
                      </a:buClr>
                      <a:buSzPct val="112000"/>
                      <a:buFont typeface="Verdana" pitchFamily="34" charset="0"/>
                      <a:buChar char="◦"/>
                      <a:defRPr sz="1900">
                        <a:solidFill>
                          <a:schemeClr val="tx1"/>
                        </a:solidFill>
                        <a:latin typeface="Verdana" pitchFamily="34" charset="0"/>
                      </a:defRPr>
                    </a:lvl4pPr>
                    <a:lvl5pPr marL="2057400" indent="-228600">
                      <a:spcBef>
                        <a:spcPts val="250"/>
                      </a:spcBef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5pPr>
                    <a:lvl6pPr marL="25146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6pPr>
                    <a:lvl7pPr marL="29718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7pPr>
                    <a:lvl8pPr marL="34290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8pPr>
                    <a:lvl9pPr marL="38862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pt-BR" altLang="pt-BR" sz="2400">
                      <a:latin typeface="Arial" charset="0"/>
                    </a:endParaRPr>
                  </a:p>
                </p:txBody>
              </p:sp>
              <p:sp>
                <p:nvSpPr>
                  <p:cNvPr id="26661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920"/>
                    <a:ext cx="48" cy="96"/>
                  </a:xfrm>
                  <a:prstGeom prst="ellipse">
                    <a:avLst/>
                  </a:prstGeom>
                  <a:solidFill>
                    <a:srgbClr val="FFCC00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ts val="25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800">
                        <a:solidFill>
                          <a:schemeClr val="tx1"/>
                        </a:solidFill>
                        <a:latin typeface="Verdana" pitchFamily="34" charset="0"/>
                      </a:defRPr>
                    </a:lvl1pPr>
                    <a:lvl2pPr marL="742950" indent="-285750">
                      <a:spcBef>
                        <a:spcPts val="250"/>
                      </a:spcBef>
                      <a:buClr>
                        <a:schemeClr val="accent1"/>
                      </a:buClr>
                      <a:buSzPct val="100000"/>
                      <a:buFont typeface="Verdana" pitchFamily="34" charset="0"/>
                      <a:buChar char="◦"/>
                      <a:defRPr sz="2400">
                        <a:solidFill>
                          <a:schemeClr val="tx1"/>
                        </a:solidFill>
                        <a:latin typeface="Verdana" pitchFamily="34" charset="0"/>
                      </a:defRPr>
                    </a:lvl2pPr>
                    <a:lvl3pPr marL="1143000" indent="-228600">
                      <a:spcBef>
                        <a:spcPts val="250"/>
                      </a:spcBef>
                      <a:buClr>
                        <a:srgbClr val="ED3742"/>
                      </a:buClr>
                      <a:buSzPct val="100000"/>
                      <a:buFont typeface="Wingdings 2" pitchFamily="18" charset="2"/>
                      <a:buChar char=""/>
                      <a:defRPr sz="2200">
                        <a:solidFill>
                          <a:schemeClr val="tx1"/>
                        </a:solidFill>
                        <a:latin typeface="Verdana" pitchFamily="34" charset="0"/>
                      </a:defRPr>
                    </a:lvl3pPr>
                    <a:lvl4pPr marL="1600200" indent="-228600">
                      <a:spcBef>
                        <a:spcPts val="225"/>
                      </a:spcBef>
                      <a:buClr>
                        <a:srgbClr val="ED3742"/>
                      </a:buClr>
                      <a:buSzPct val="112000"/>
                      <a:buFont typeface="Verdana" pitchFamily="34" charset="0"/>
                      <a:buChar char="◦"/>
                      <a:defRPr sz="1900">
                        <a:solidFill>
                          <a:schemeClr val="tx1"/>
                        </a:solidFill>
                        <a:latin typeface="Verdana" pitchFamily="34" charset="0"/>
                      </a:defRPr>
                    </a:lvl4pPr>
                    <a:lvl5pPr marL="2057400" indent="-228600">
                      <a:spcBef>
                        <a:spcPts val="250"/>
                      </a:spcBef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5pPr>
                    <a:lvl6pPr marL="25146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6pPr>
                    <a:lvl7pPr marL="29718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7pPr>
                    <a:lvl8pPr marL="34290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8pPr>
                    <a:lvl9pPr marL="38862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pt-BR" altLang="pt-BR" sz="2400">
                      <a:latin typeface="Arial" charset="0"/>
                    </a:endParaRPr>
                  </a:p>
                </p:txBody>
              </p:sp>
            </p:grpSp>
            <p:sp>
              <p:nvSpPr>
                <p:cNvPr id="26658" name="Rectangle 65"/>
                <p:cNvSpPr>
                  <a:spLocks noChangeArrowheads="1"/>
                </p:cNvSpPr>
                <p:nvPr/>
              </p:nvSpPr>
              <p:spPr bwMode="auto">
                <a:xfrm>
                  <a:off x="1248" y="3120"/>
                  <a:ext cx="48" cy="96"/>
                </a:xfrm>
                <a:prstGeom prst="rect">
                  <a:avLst/>
                </a:prstGeom>
                <a:solidFill>
                  <a:schemeClr val="accent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ts val="25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8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>
                    <a:spcBef>
                      <a:spcPts val="250"/>
                    </a:spcBef>
                    <a:buClr>
                      <a:schemeClr val="accent1"/>
                    </a:buClr>
                    <a:buSzPct val="100000"/>
                    <a:buFont typeface="Verdana" pitchFamily="34" charset="0"/>
                    <a:buChar char="◦"/>
                    <a:defRPr sz="24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>
                    <a:spcBef>
                      <a:spcPts val="250"/>
                    </a:spcBef>
                    <a:buClr>
                      <a:srgbClr val="ED3742"/>
                    </a:buClr>
                    <a:buSzPct val="100000"/>
                    <a:buFont typeface="Wingdings 2" pitchFamily="18" charset="2"/>
                    <a:buChar char="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>
                    <a:spcBef>
                      <a:spcPts val="225"/>
                    </a:spcBef>
                    <a:buClr>
                      <a:srgbClr val="ED3742"/>
                    </a:buClr>
                    <a:buSzPct val="112000"/>
                    <a:buFont typeface="Verdana" pitchFamily="34" charset="0"/>
                    <a:buChar char="◦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>
                    <a:spcBef>
                      <a:spcPts val="250"/>
                    </a:spcBef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pt-BR" altLang="pt-BR" sz="2400">
                    <a:latin typeface="Arial" charset="0"/>
                  </a:endParaRPr>
                </a:p>
              </p:txBody>
            </p:sp>
          </p:grpSp>
          <p:grpSp>
            <p:nvGrpSpPr>
              <p:cNvPr id="26651" name="Group 66"/>
              <p:cNvGrpSpPr>
                <a:grpSpLocks/>
              </p:cNvGrpSpPr>
              <p:nvPr/>
            </p:nvGrpSpPr>
            <p:grpSpPr bwMode="auto">
              <a:xfrm>
                <a:off x="1344" y="2640"/>
                <a:ext cx="48" cy="768"/>
                <a:chOff x="1248" y="2640"/>
                <a:chExt cx="48" cy="768"/>
              </a:xfrm>
            </p:grpSpPr>
            <p:grpSp>
              <p:nvGrpSpPr>
                <p:cNvPr id="26652" name="Group 67"/>
                <p:cNvGrpSpPr>
                  <a:grpSpLocks/>
                </p:cNvGrpSpPr>
                <p:nvPr/>
              </p:nvGrpSpPr>
              <p:grpSpPr bwMode="auto">
                <a:xfrm>
                  <a:off x="1248" y="2640"/>
                  <a:ext cx="48" cy="768"/>
                  <a:chOff x="1248" y="1776"/>
                  <a:chExt cx="48" cy="768"/>
                </a:xfrm>
              </p:grpSpPr>
              <p:sp>
                <p:nvSpPr>
                  <p:cNvPr id="26654" name="AutoShape 68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776"/>
                    <a:ext cx="48" cy="192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chemeClr val="accent2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ts val="25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800">
                        <a:solidFill>
                          <a:schemeClr val="tx1"/>
                        </a:solidFill>
                        <a:latin typeface="Verdana" pitchFamily="34" charset="0"/>
                      </a:defRPr>
                    </a:lvl1pPr>
                    <a:lvl2pPr marL="742950" indent="-285750">
                      <a:spcBef>
                        <a:spcPts val="250"/>
                      </a:spcBef>
                      <a:buClr>
                        <a:schemeClr val="accent1"/>
                      </a:buClr>
                      <a:buSzPct val="100000"/>
                      <a:buFont typeface="Verdana" pitchFamily="34" charset="0"/>
                      <a:buChar char="◦"/>
                      <a:defRPr sz="2400">
                        <a:solidFill>
                          <a:schemeClr val="tx1"/>
                        </a:solidFill>
                        <a:latin typeface="Verdana" pitchFamily="34" charset="0"/>
                      </a:defRPr>
                    </a:lvl2pPr>
                    <a:lvl3pPr marL="1143000" indent="-228600">
                      <a:spcBef>
                        <a:spcPts val="250"/>
                      </a:spcBef>
                      <a:buClr>
                        <a:srgbClr val="ED3742"/>
                      </a:buClr>
                      <a:buSzPct val="100000"/>
                      <a:buFont typeface="Wingdings 2" pitchFamily="18" charset="2"/>
                      <a:buChar char=""/>
                      <a:defRPr sz="2200">
                        <a:solidFill>
                          <a:schemeClr val="tx1"/>
                        </a:solidFill>
                        <a:latin typeface="Verdana" pitchFamily="34" charset="0"/>
                      </a:defRPr>
                    </a:lvl3pPr>
                    <a:lvl4pPr marL="1600200" indent="-228600">
                      <a:spcBef>
                        <a:spcPts val="225"/>
                      </a:spcBef>
                      <a:buClr>
                        <a:srgbClr val="ED3742"/>
                      </a:buClr>
                      <a:buSzPct val="112000"/>
                      <a:buFont typeface="Verdana" pitchFamily="34" charset="0"/>
                      <a:buChar char="◦"/>
                      <a:defRPr sz="1900">
                        <a:solidFill>
                          <a:schemeClr val="tx1"/>
                        </a:solidFill>
                        <a:latin typeface="Verdana" pitchFamily="34" charset="0"/>
                      </a:defRPr>
                    </a:lvl4pPr>
                    <a:lvl5pPr marL="2057400" indent="-228600">
                      <a:spcBef>
                        <a:spcPts val="250"/>
                      </a:spcBef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5pPr>
                    <a:lvl6pPr marL="25146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6pPr>
                    <a:lvl7pPr marL="29718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7pPr>
                    <a:lvl8pPr marL="34290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8pPr>
                    <a:lvl9pPr marL="38862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pt-BR" altLang="pt-BR" sz="2400">
                      <a:latin typeface="Arial" charset="0"/>
                    </a:endParaRPr>
                  </a:p>
                </p:txBody>
              </p:sp>
              <p:sp>
                <p:nvSpPr>
                  <p:cNvPr id="26655" name="AutoShape 69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2016"/>
                    <a:ext cx="48" cy="52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chemeClr val="accent2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ts val="25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800">
                        <a:solidFill>
                          <a:schemeClr val="tx1"/>
                        </a:solidFill>
                        <a:latin typeface="Verdana" pitchFamily="34" charset="0"/>
                      </a:defRPr>
                    </a:lvl1pPr>
                    <a:lvl2pPr marL="742950" indent="-285750">
                      <a:spcBef>
                        <a:spcPts val="250"/>
                      </a:spcBef>
                      <a:buClr>
                        <a:schemeClr val="accent1"/>
                      </a:buClr>
                      <a:buSzPct val="100000"/>
                      <a:buFont typeface="Verdana" pitchFamily="34" charset="0"/>
                      <a:buChar char="◦"/>
                      <a:defRPr sz="2400">
                        <a:solidFill>
                          <a:schemeClr val="tx1"/>
                        </a:solidFill>
                        <a:latin typeface="Verdana" pitchFamily="34" charset="0"/>
                      </a:defRPr>
                    </a:lvl2pPr>
                    <a:lvl3pPr marL="1143000" indent="-228600">
                      <a:spcBef>
                        <a:spcPts val="250"/>
                      </a:spcBef>
                      <a:buClr>
                        <a:srgbClr val="ED3742"/>
                      </a:buClr>
                      <a:buSzPct val="100000"/>
                      <a:buFont typeface="Wingdings 2" pitchFamily="18" charset="2"/>
                      <a:buChar char=""/>
                      <a:defRPr sz="2200">
                        <a:solidFill>
                          <a:schemeClr val="tx1"/>
                        </a:solidFill>
                        <a:latin typeface="Verdana" pitchFamily="34" charset="0"/>
                      </a:defRPr>
                    </a:lvl3pPr>
                    <a:lvl4pPr marL="1600200" indent="-228600">
                      <a:spcBef>
                        <a:spcPts val="225"/>
                      </a:spcBef>
                      <a:buClr>
                        <a:srgbClr val="ED3742"/>
                      </a:buClr>
                      <a:buSzPct val="112000"/>
                      <a:buFont typeface="Verdana" pitchFamily="34" charset="0"/>
                      <a:buChar char="◦"/>
                      <a:defRPr sz="1900">
                        <a:solidFill>
                          <a:schemeClr val="tx1"/>
                        </a:solidFill>
                        <a:latin typeface="Verdana" pitchFamily="34" charset="0"/>
                      </a:defRPr>
                    </a:lvl4pPr>
                    <a:lvl5pPr marL="2057400" indent="-228600">
                      <a:spcBef>
                        <a:spcPts val="250"/>
                      </a:spcBef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5pPr>
                    <a:lvl6pPr marL="25146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6pPr>
                    <a:lvl7pPr marL="29718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7pPr>
                    <a:lvl8pPr marL="34290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8pPr>
                    <a:lvl9pPr marL="38862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pt-BR" altLang="pt-BR" sz="2400">
                      <a:latin typeface="Arial" charset="0"/>
                    </a:endParaRPr>
                  </a:p>
                </p:txBody>
              </p:sp>
              <p:sp>
                <p:nvSpPr>
                  <p:cNvPr id="26656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920"/>
                    <a:ext cx="48" cy="96"/>
                  </a:xfrm>
                  <a:prstGeom prst="ellipse">
                    <a:avLst/>
                  </a:prstGeom>
                  <a:solidFill>
                    <a:srgbClr val="FFCC00"/>
                  </a:solidFill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ts val="25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800">
                        <a:solidFill>
                          <a:schemeClr val="tx1"/>
                        </a:solidFill>
                        <a:latin typeface="Verdana" pitchFamily="34" charset="0"/>
                      </a:defRPr>
                    </a:lvl1pPr>
                    <a:lvl2pPr marL="742950" indent="-285750">
                      <a:spcBef>
                        <a:spcPts val="250"/>
                      </a:spcBef>
                      <a:buClr>
                        <a:schemeClr val="accent1"/>
                      </a:buClr>
                      <a:buSzPct val="100000"/>
                      <a:buFont typeface="Verdana" pitchFamily="34" charset="0"/>
                      <a:buChar char="◦"/>
                      <a:defRPr sz="2400">
                        <a:solidFill>
                          <a:schemeClr val="tx1"/>
                        </a:solidFill>
                        <a:latin typeface="Verdana" pitchFamily="34" charset="0"/>
                      </a:defRPr>
                    </a:lvl2pPr>
                    <a:lvl3pPr marL="1143000" indent="-228600">
                      <a:spcBef>
                        <a:spcPts val="250"/>
                      </a:spcBef>
                      <a:buClr>
                        <a:srgbClr val="ED3742"/>
                      </a:buClr>
                      <a:buSzPct val="100000"/>
                      <a:buFont typeface="Wingdings 2" pitchFamily="18" charset="2"/>
                      <a:buChar char=""/>
                      <a:defRPr sz="2200">
                        <a:solidFill>
                          <a:schemeClr val="tx1"/>
                        </a:solidFill>
                        <a:latin typeface="Verdana" pitchFamily="34" charset="0"/>
                      </a:defRPr>
                    </a:lvl3pPr>
                    <a:lvl4pPr marL="1600200" indent="-228600">
                      <a:spcBef>
                        <a:spcPts val="225"/>
                      </a:spcBef>
                      <a:buClr>
                        <a:srgbClr val="ED3742"/>
                      </a:buClr>
                      <a:buSzPct val="112000"/>
                      <a:buFont typeface="Verdana" pitchFamily="34" charset="0"/>
                      <a:buChar char="◦"/>
                      <a:defRPr sz="1900">
                        <a:solidFill>
                          <a:schemeClr val="tx1"/>
                        </a:solidFill>
                        <a:latin typeface="Verdana" pitchFamily="34" charset="0"/>
                      </a:defRPr>
                    </a:lvl4pPr>
                    <a:lvl5pPr marL="2057400" indent="-228600">
                      <a:spcBef>
                        <a:spcPts val="250"/>
                      </a:spcBef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5pPr>
                    <a:lvl6pPr marL="25146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6pPr>
                    <a:lvl7pPr marL="29718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7pPr>
                    <a:lvl8pPr marL="34290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8pPr>
                    <a:lvl9pPr marL="3886200" indent="-228600" eaLnBrk="0" fontAlgn="base" hangingPunct="0">
                      <a:spcBef>
                        <a:spcPts val="250"/>
                      </a:spcBef>
                      <a:spcAft>
                        <a:spcPct val="0"/>
                      </a:spcAft>
                      <a:buClr>
                        <a:srgbClr val="4A85BF"/>
                      </a:buClr>
                      <a:buSzPct val="100000"/>
                      <a:buFont typeface="Wingdings 2" pitchFamily="18" charset="2"/>
                      <a:buChar char=""/>
                      <a:defRPr sz="2000">
                        <a:solidFill>
                          <a:schemeClr val="tx1"/>
                        </a:solidFill>
                        <a:latin typeface="Verdana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pt-BR" altLang="pt-BR" sz="2400">
                      <a:latin typeface="Arial" charset="0"/>
                    </a:endParaRPr>
                  </a:p>
                </p:txBody>
              </p:sp>
            </p:grpSp>
            <p:sp>
              <p:nvSpPr>
                <p:cNvPr id="26653" name="Rectangle 71"/>
                <p:cNvSpPr>
                  <a:spLocks noChangeArrowheads="1"/>
                </p:cNvSpPr>
                <p:nvPr/>
              </p:nvSpPr>
              <p:spPr bwMode="auto">
                <a:xfrm>
                  <a:off x="1248" y="3120"/>
                  <a:ext cx="48" cy="96"/>
                </a:xfrm>
                <a:prstGeom prst="rect">
                  <a:avLst/>
                </a:prstGeom>
                <a:solidFill>
                  <a:schemeClr val="accent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ts val="25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800">
                      <a:solidFill>
                        <a:schemeClr val="tx1"/>
                      </a:solidFill>
                      <a:latin typeface="Verdana" pitchFamily="34" charset="0"/>
                    </a:defRPr>
                  </a:lvl1pPr>
                  <a:lvl2pPr marL="742950" indent="-285750">
                    <a:spcBef>
                      <a:spcPts val="250"/>
                    </a:spcBef>
                    <a:buClr>
                      <a:schemeClr val="accent1"/>
                    </a:buClr>
                    <a:buSzPct val="100000"/>
                    <a:buFont typeface="Verdana" pitchFamily="34" charset="0"/>
                    <a:buChar char="◦"/>
                    <a:defRPr sz="2400">
                      <a:solidFill>
                        <a:schemeClr val="tx1"/>
                      </a:solidFill>
                      <a:latin typeface="Verdana" pitchFamily="34" charset="0"/>
                    </a:defRPr>
                  </a:lvl2pPr>
                  <a:lvl3pPr marL="1143000" indent="-228600">
                    <a:spcBef>
                      <a:spcPts val="250"/>
                    </a:spcBef>
                    <a:buClr>
                      <a:srgbClr val="ED3742"/>
                    </a:buClr>
                    <a:buSzPct val="100000"/>
                    <a:buFont typeface="Wingdings 2" pitchFamily="18" charset="2"/>
                    <a:buChar char=""/>
                    <a:defRPr sz="2200">
                      <a:solidFill>
                        <a:schemeClr val="tx1"/>
                      </a:solidFill>
                      <a:latin typeface="Verdana" pitchFamily="34" charset="0"/>
                    </a:defRPr>
                  </a:lvl3pPr>
                  <a:lvl4pPr marL="1600200" indent="-228600">
                    <a:spcBef>
                      <a:spcPts val="225"/>
                    </a:spcBef>
                    <a:buClr>
                      <a:srgbClr val="ED3742"/>
                    </a:buClr>
                    <a:buSzPct val="112000"/>
                    <a:buFont typeface="Verdana" pitchFamily="34" charset="0"/>
                    <a:buChar char="◦"/>
                    <a:defRPr sz="1900">
                      <a:solidFill>
                        <a:schemeClr val="tx1"/>
                      </a:solidFill>
                      <a:latin typeface="Verdana" pitchFamily="34" charset="0"/>
                    </a:defRPr>
                  </a:lvl4pPr>
                  <a:lvl5pPr marL="2057400" indent="-228600">
                    <a:spcBef>
                      <a:spcPts val="250"/>
                    </a:spcBef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5pPr>
                  <a:lvl6pPr marL="25146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6pPr>
                  <a:lvl7pPr marL="29718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7pPr>
                  <a:lvl8pPr marL="34290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8pPr>
                  <a:lvl9pPr marL="3886200" indent="-228600" eaLnBrk="0" fontAlgn="base" hangingPunct="0">
                    <a:spcBef>
                      <a:spcPts val="250"/>
                    </a:spcBef>
                    <a:spcAft>
                      <a:spcPct val="0"/>
                    </a:spcAft>
                    <a:buClr>
                      <a:srgbClr val="4A85BF"/>
                    </a:buClr>
                    <a:buSzPct val="100000"/>
                    <a:buFont typeface="Wingdings 2" pitchFamily="18" charset="2"/>
                    <a:buChar char=""/>
                    <a:defRPr sz="2000">
                      <a:solidFill>
                        <a:schemeClr val="tx1"/>
                      </a:solidFill>
                      <a:latin typeface="Verdana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pt-BR" altLang="pt-BR" sz="2400">
                    <a:latin typeface="Arial" charset="0"/>
                  </a:endParaRPr>
                </a:p>
              </p:txBody>
            </p:sp>
          </p:grpSp>
        </p:grpSp>
      </p:grpSp>
      <p:sp>
        <p:nvSpPr>
          <p:cNvPr id="26632" name="Text Box 86"/>
          <p:cNvSpPr txBox="1">
            <a:spLocks noChangeArrowheads="1"/>
          </p:cNvSpPr>
          <p:nvPr/>
        </p:nvSpPr>
        <p:spPr bwMode="auto">
          <a:xfrm>
            <a:off x="2124075" y="2205732"/>
            <a:ext cx="2549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>
                <a:solidFill>
                  <a:srgbClr val="000066"/>
                </a:solidFill>
                <a:latin typeface="Arial" charset="0"/>
              </a:rPr>
              <a:t>Proliferação 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>
                <a:solidFill>
                  <a:srgbClr val="000066"/>
                </a:solidFill>
                <a:latin typeface="Arial" charset="0"/>
              </a:rPr>
              <a:t>crescimento normais</a:t>
            </a:r>
            <a:endParaRPr lang="en-US" altLang="pt-BR" sz="2000">
              <a:solidFill>
                <a:srgbClr val="000066"/>
              </a:solidFill>
              <a:latin typeface="Arial" charset="0"/>
            </a:endParaRPr>
          </a:p>
        </p:txBody>
      </p:sp>
      <p:grpSp>
        <p:nvGrpSpPr>
          <p:cNvPr id="26633" name="Grupo 42"/>
          <p:cNvGrpSpPr>
            <a:grpSpLocks noChangeAspect="1"/>
          </p:cNvGrpSpPr>
          <p:nvPr/>
        </p:nvGrpSpPr>
        <p:grpSpPr bwMode="auto">
          <a:xfrm>
            <a:off x="6457950" y="1559619"/>
            <a:ext cx="2016125" cy="1365250"/>
            <a:chOff x="5486400" y="1643050"/>
            <a:chExt cx="3276600" cy="2438400"/>
          </a:xfrm>
        </p:grpSpPr>
        <p:sp>
          <p:nvSpPr>
            <p:cNvPr id="26635" name="Oval 78"/>
            <p:cNvSpPr>
              <a:spLocks noChangeArrowheads="1"/>
            </p:cNvSpPr>
            <p:nvPr/>
          </p:nvSpPr>
          <p:spPr bwMode="auto">
            <a:xfrm>
              <a:off x="5486400" y="1643050"/>
              <a:ext cx="3276600" cy="2438400"/>
            </a:xfrm>
            <a:prstGeom prst="ellipse">
              <a:avLst/>
            </a:prstGeom>
            <a:solidFill>
              <a:srgbClr val="FF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2400">
                <a:latin typeface="Arial" charset="0"/>
              </a:endParaRPr>
            </a:p>
          </p:txBody>
        </p:sp>
        <p:sp>
          <p:nvSpPr>
            <p:cNvPr id="26636" name="Oval 74"/>
            <p:cNvSpPr>
              <a:spLocks noChangeArrowheads="1"/>
            </p:cNvSpPr>
            <p:nvPr/>
          </p:nvSpPr>
          <p:spPr bwMode="auto">
            <a:xfrm>
              <a:off x="5772150" y="2100250"/>
              <a:ext cx="1524000" cy="1524000"/>
            </a:xfrm>
            <a:prstGeom prst="ellipse">
              <a:avLst/>
            </a:prstGeom>
            <a:solidFill>
              <a:srgbClr val="9966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2400">
                <a:latin typeface="Arial" charset="0"/>
              </a:endParaRPr>
            </a:p>
          </p:txBody>
        </p:sp>
        <p:grpSp>
          <p:nvGrpSpPr>
            <p:cNvPr id="26637" name="Group 48"/>
            <p:cNvGrpSpPr>
              <a:grpSpLocks/>
            </p:cNvGrpSpPr>
            <p:nvPr/>
          </p:nvGrpSpPr>
          <p:grpSpPr bwMode="auto">
            <a:xfrm>
              <a:off x="6419850" y="2252650"/>
              <a:ext cx="76200" cy="1219200"/>
              <a:chOff x="1248" y="1776"/>
              <a:chExt cx="48" cy="768"/>
            </a:xfrm>
          </p:grpSpPr>
          <p:sp>
            <p:nvSpPr>
              <p:cNvPr id="26644" name="AutoShape 49"/>
              <p:cNvSpPr>
                <a:spLocks noChangeArrowheads="1"/>
              </p:cNvSpPr>
              <p:nvPr/>
            </p:nvSpPr>
            <p:spPr bwMode="auto">
              <a:xfrm>
                <a:off x="1248" y="1776"/>
                <a:ext cx="48" cy="19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 pitchFamily="34" charset="0"/>
                  <a:buChar char="◦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ts val="250"/>
                  </a:spcBef>
                  <a:buClr>
                    <a:srgbClr val="ED3742"/>
                  </a:buClr>
                  <a:buSzPct val="100000"/>
                  <a:buFont typeface="Wingdings 2" pitchFamily="18" charset="2"/>
                  <a:buChar char="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ts val="225"/>
                  </a:spcBef>
                  <a:buClr>
                    <a:srgbClr val="ED3742"/>
                  </a:buClr>
                  <a:buSzPct val="112000"/>
                  <a:buFont typeface="Verdana" pitchFamily="34" charset="0"/>
                  <a:buChar char="◦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ts val="250"/>
                  </a:spcBef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26645" name="AutoShape 50"/>
              <p:cNvSpPr>
                <a:spLocks noChangeArrowheads="1"/>
              </p:cNvSpPr>
              <p:nvPr/>
            </p:nvSpPr>
            <p:spPr bwMode="auto">
              <a:xfrm>
                <a:off x="1248" y="2016"/>
                <a:ext cx="48" cy="528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 pitchFamily="34" charset="0"/>
                  <a:buChar char="◦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ts val="250"/>
                  </a:spcBef>
                  <a:buClr>
                    <a:srgbClr val="ED3742"/>
                  </a:buClr>
                  <a:buSzPct val="100000"/>
                  <a:buFont typeface="Wingdings 2" pitchFamily="18" charset="2"/>
                  <a:buChar char="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ts val="225"/>
                  </a:spcBef>
                  <a:buClr>
                    <a:srgbClr val="ED3742"/>
                  </a:buClr>
                  <a:buSzPct val="112000"/>
                  <a:buFont typeface="Verdana" pitchFamily="34" charset="0"/>
                  <a:buChar char="◦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ts val="250"/>
                  </a:spcBef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26646" name="Oval 51"/>
              <p:cNvSpPr>
                <a:spLocks noChangeArrowheads="1"/>
              </p:cNvSpPr>
              <p:nvPr/>
            </p:nvSpPr>
            <p:spPr bwMode="auto">
              <a:xfrm>
                <a:off x="1248" y="1920"/>
                <a:ext cx="48" cy="96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 pitchFamily="34" charset="0"/>
                  <a:buChar char="◦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ts val="250"/>
                  </a:spcBef>
                  <a:buClr>
                    <a:srgbClr val="ED3742"/>
                  </a:buClr>
                  <a:buSzPct val="100000"/>
                  <a:buFont typeface="Wingdings 2" pitchFamily="18" charset="2"/>
                  <a:buChar char="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ts val="225"/>
                  </a:spcBef>
                  <a:buClr>
                    <a:srgbClr val="ED3742"/>
                  </a:buClr>
                  <a:buSzPct val="112000"/>
                  <a:buFont typeface="Verdana" pitchFamily="34" charset="0"/>
                  <a:buChar char="◦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ts val="250"/>
                  </a:spcBef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 sz="2400">
                  <a:latin typeface="Arial" charset="0"/>
                </a:endParaRPr>
              </a:p>
            </p:txBody>
          </p:sp>
        </p:grpSp>
        <p:sp>
          <p:nvSpPr>
            <p:cNvPr id="26638" name="Rectangle 52"/>
            <p:cNvSpPr>
              <a:spLocks noChangeArrowheads="1"/>
            </p:cNvSpPr>
            <p:nvPr/>
          </p:nvSpPr>
          <p:spPr bwMode="auto">
            <a:xfrm>
              <a:off x="6419850" y="3014650"/>
              <a:ext cx="76200" cy="152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2400">
                <a:latin typeface="Arial" charset="0"/>
              </a:endParaRPr>
            </a:p>
          </p:txBody>
        </p:sp>
        <p:grpSp>
          <p:nvGrpSpPr>
            <p:cNvPr id="26639" name="Group 54"/>
            <p:cNvGrpSpPr>
              <a:grpSpLocks/>
            </p:cNvGrpSpPr>
            <p:nvPr/>
          </p:nvGrpSpPr>
          <p:grpSpPr bwMode="auto">
            <a:xfrm>
              <a:off x="6572250" y="2252650"/>
              <a:ext cx="76200" cy="1219200"/>
              <a:chOff x="1248" y="1776"/>
              <a:chExt cx="48" cy="768"/>
            </a:xfrm>
          </p:grpSpPr>
          <p:sp>
            <p:nvSpPr>
              <p:cNvPr id="26641" name="AutoShape 55"/>
              <p:cNvSpPr>
                <a:spLocks noChangeArrowheads="1"/>
              </p:cNvSpPr>
              <p:nvPr/>
            </p:nvSpPr>
            <p:spPr bwMode="auto">
              <a:xfrm>
                <a:off x="1248" y="1776"/>
                <a:ext cx="48" cy="19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 pitchFamily="34" charset="0"/>
                  <a:buChar char="◦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ts val="250"/>
                  </a:spcBef>
                  <a:buClr>
                    <a:srgbClr val="ED3742"/>
                  </a:buClr>
                  <a:buSzPct val="100000"/>
                  <a:buFont typeface="Wingdings 2" pitchFamily="18" charset="2"/>
                  <a:buChar char="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ts val="225"/>
                  </a:spcBef>
                  <a:buClr>
                    <a:srgbClr val="ED3742"/>
                  </a:buClr>
                  <a:buSzPct val="112000"/>
                  <a:buFont typeface="Verdana" pitchFamily="34" charset="0"/>
                  <a:buChar char="◦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ts val="250"/>
                  </a:spcBef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26642" name="AutoShape 56"/>
              <p:cNvSpPr>
                <a:spLocks noChangeArrowheads="1"/>
              </p:cNvSpPr>
              <p:nvPr/>
            </p:nvSpPr>
            <p:spPr bwMode="auto">
              <a:xfrm>
                <a:off x="1248" y="2016"/>
                <a:ext cx="48" cy="528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 pitchFamily="34" charset="0"/>
                  <a:buChar char="◦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ts val="250"/>
                  </a:spcBef>
                  <a:buClr>
                    <a:srgbClr val="ED3742"/>
                  </a:buClr>
                  <a:buSzPct val="100000"/>
                  <a:buFont typeface="Wingdings 2" pitchFamily="18" charset="2"/>
                  <a:buChar char="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ts val="225"/>
                  </a:spcBef>
                  <a:buClr>
                    <a:srgbClr val="ED3742"/>
                  </a:buClr>
                  <a:buSzPct val="112000"/>
                  <a:buFont typeface="Verdana" pitchFamily="34" charset="0"/>
                  <a:buChar char="◦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ts val="250"/>
                  </a:spcBef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26643" name="Oval 57"/>
              <p:cNvSpPr>
                <a:spLocks noChangeArrowheads="1"/>
              </p:cNvSpPr>
              <p:nvPr/>
            </p:nvSpPr>
            <p:spPr bwMode="auto">
              <a:xfrm>
                <a:off x="1248" y="1920"/>
                <a:ext cx="48" cy="96"/>
              </a:xfrm>
              <a:prstGeom prst="ellips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25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8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spcBef>
                    <a:spcPts val="250"/>
                  </a:spcBef>
                  <a:buClr>
                    <a:schemeClr val="accent1"/>
                  </a:buClr>
                  <a:buSzPct val="100000"/>
                  <a:buFont typeface="Verdana" pitchFamily="34" charset="0"/>
                  <a:buChar char="◦"/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spcBef>
                    <a:spcPts val="250"/>
                  </a:spcBef>
                  <a:buClr>
                    <a:srgbClr val="ED3742"/>
                  </a:buClr>
                  <a:buSzPct val="100000"/>
                  <a:buFont typeface="Wingdings 2" pitchFamily="18" charset="2"/>
                  <a:buChar char="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spcBef>
                    <a:spcPts val="225"/>
                  </a:spcBef>
                  <a:buClr>
                    <a:srgbClr val="ED3742"/>
                  </a:buClr>
                  <a:buSzPct val="112000"/>
                  <a:buFont typeface="Verdana" pitchFamily="34" charset="0"/>
                  <a:buChar char="◦"/>
                  <a:defRPr sz="19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spcBef>
                    <a:spcPts val="250"/>
                  </a:spcBef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ts val="250"/>
                  </a:spcBef>
                  <a:spcAft>
                    <a:spcPct val="0"/>
                  </a:spcAft>
                  <a:buClr>
                    <a:srgbClr val="4A85BF"/>
                  </a:buClr>
                  <a:buSzPct val="100000"/>
                  <a:buFont typeface="Wingdings 2" pitchFamily="18" charset="2"/>
                  <a:buChar char="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 sz="2400">
                  <a:latin typeface="Arial" charset="0"/>
                </a:endParaRPr>
              </a:p>
            </p:txBody>
          </p:sp>
        </p:grpSp>
        <p:sp>
          <p:nvSpPr>
            <p:cNvPr id="26640" name="Rectangle 58"/>
            <p:cNvSpPr>
              <a:spLocks noChangeArrowheads="1"/>
            </p:cNvSpPr>
            <p:nvPr/>
          </p:nvSpPr>
          <p:spPr bwMode="auto">
            <a:xfrm>
              <a:off x="6572250" y="3014650"/>
              <a:ext cx="762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25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spcBef>
                  <a:spcPts val="250"/>
                </a:spcBef>
                <a:buClr>
                  <a:schemeClr val="accent1"/>
                </a:buClr>
                <a:buSzPct val="100000"/>
                <a:buFont typeface="Verdana" pitchFamily="34" charset="0"/>
                <a:buChar char="◦"/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spcBef>
                  <a:spcPts val="250"/>
                </a:spcBef>
                <a:buClr>
                  <a:srgbClr val="ED3742"/>
                </a:buClr>
                <a:buSzPct val="100000"/>
                <a:buFont typeface="Wingdings 2" pitchFamily="18" charset="2"/>
                <a:buChar char=""/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spcBef>
                  <a:spcPts val="225"/>
                </a:spcBef>
                <a:buClr>
                  <a:srgbClr val="ED3742"/>
                </a:buClr>
                <a:buSzPct val="112000"/>
                <a:buFont typeface="Verdana" pitchFamily="34" charset="0"/>
                <a:buChar char="◦"/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spcBef>
                  <a:spcPts val="250"/>
                </a:spcBef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4A85BF"/>
                </a:buClr>
                <a:buSzPct val="100000"/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 sz="2400">
                <a:latin typeface="Arial" charset="0"/>
              </a:endParaRPr>
            </a:p>
          </p:txBody>
        </p:sp>
      </p:grpSp>
      <p:sp>
        <p:nvSpPr>
          <p:cNvPr id="26634" name="Text Box 86"/>
          <p:cNvSpPr txBox="1">
            <a:spLocks noChangeArrowheads="1"/>
          </p:cNvSpPr>
          <p:nvPr/>
        </p:nvSpPr>
        <p:spPr bwMode="auto">
          <a:xfrm>
            <a:off x="5595938" y="2913757"/>
            <a:ext cx="3048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>
                <a:solidFill>
                  <a:srgbClr val="000066"/>
                </a:solidFill>
                <a:latin typeface="Arial" charset="0"/>
              </a:rPr>
              <a:t>Proliferação e 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>
                <a:solidFill>
                  <a:srgbClr val="000066"/>
                </a:solidFill>
                <a:latin typeface="Arial" charset="0"/>
              </a:rPr>
              <a:t>crescimento aumentados</a:t>
            </a:r>
            <a:endParaRPr lang="en-US" altLang="pt-BR" sz="2000" dirty="0">
              <a:solidFill>
                <a:srgbClr val="0000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91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que conscientização sobre a esclerose tuberosa?</a:t>
            </a:r>
            <a:endParaRPr lang="pt-BR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0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176</Words>
  <Application>Microsoft Office PowerPoint</Application>
  <PresentationFormat>Apresentação na tela (4:3)</PresentationFormat>
  <Paragraphs>30</Paragraphs>
  <Slides>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Verdana</vt:lpstr>
      <vt:lpstr>Tema do Office</vt:lpstr>
      <vt:lpstr>Genética do TSC</vt:lpstr>
      <vt:lpstr>Apresentação do PowerPoint</vt:lpstr>
      <vt:lpstr>Alterações patogênicas no DNA de 116 pacientes com diagnóstico clínico de CET confirmado, acompanhados no  CENEP-UFPR (74), SCSP (23) e GRAACC (19) (razão TSC1:TSC2 = 1:4,8)</vt:lpstr>
      <vt:lpstr>Genes supressores de tumor</vt:lpstr>
      <vt:lpstr>Por que conscientização sobre a esclerose tuberosa?</vt:lpstr>
    </vt:vector>
  </TitlesOfParts>
  <Company>USP - Instituto de Biociências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Luciana Haddad</dc:creator>
  <cp:lastModifiedBy>Fernanda Regina de Jesus</cp:lastModifiedBy>
  <cp:revision>28</cp:revision>
  <dcterms:created xsi:type="dcterms:W3CDTF">2023-05-17T19:14:13Z</dcterms:created>
  <dcterms:modified xsi:type="dcterms:W3CDTF">2023-10-23T13:47:58Z</dcterms:modified>
</cp:coreProperties>
</file>