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94" r:id="rId2"/>
    <p:sldId id="395" r:id="rId3"/>
    <p:sldId id="396" r:id="rId4"/>
    <p:sldId id="607" r:id="rId5"/>
    <p:sldId id="493" r:id="rId6"/>
    <p:sldId id="605" r:id="rId7"/>
    <p:sldId id="606" r:id="rId8"/>
    <p:sldId id="674" r:id="rId9"/>
    <p:sldId id="499" r:id="rId10"/>
    <p:sldId id="455" r:id="rId11"/>
    <p:sldId id="446" r:id="rId12"/>
    <p:sldId id="447" r:id="rId13"/>
    <p:sldId id="450" r:id="rId14"/>
    <p:sldId id="451" r:id="rId15"/>
    <p:sldId id="452" r:id="rId16"/>
    <p:sldId id="453" r:id="rId17"/>
    <p:sldId id="454" r:id="rId18"/>
    <p:sldId id="492" r:id="rId19"/>
    <p:sldId id="456" r:id="rId20"/>
    <p:sldId id="457" r:id="rId21"/>
    <p:sldId id="458" r:id="rId22"/>
    <p:sldId id="459" r:id="rId23"/>
    <p:sldId id="460" r:id="rId24"/>
    <p:sldId id="461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90" r:id="rId41"/>
    <p:sldId id="491" r:id="rId42"/>
    <p:sldId id="501" r:id="rId43"/>
    <p:sldId id="502" r:id="rId44"/>
    <p:sldId id="544" r:id="rId45"/>
    <p:sldId id="545" r:id="rId46"/>
    <p:sldId id="546" r:id="rId47"/>
    <p:sldId id="547" r:id="rId48"/>
    <p:sldId id="548" r:id="rId49"/>
    <p:sldId id="549" r:id="rId50"/>
    <p:sldId id="580" r:id="rId51"/>
    <p:sldId id="581" r:id="rId52"/>
    <p:sldId id="582" r:id="rId53"/>
    <p:sldId id="550" r:id="rId54"/>
    <p:sldId id="551" r:id="rId55"/>
    <p:sldId id="552" r:id="rId56"/>
    <p:sldId id="553" r:id="rId57"/>
    <p:sldId id="554" r:id="rId58"/>
    <p:sldId id="555" r:id="rId59"/>
    <p:sldId id="556" r:id="rId60"/>
    <p:sldId id="557" r:id="rId61"/>
    <p:sldId id="558" r:id="rId62"/>
    <p:sldId id="559" r:id="rId63"/>
    <p:sldId id="560" r:id="rId64"/>
    <p:sldId id="561" r:id="rId65"/>
    <p:sldId id="562" r:id="rId66"/>
    <p:sldId id="563" r:id="rId67"/>
    <p:sldId id="564" r:id="rId68"/>
    <p:sldId id="565" r:id="rId69"/>
    <p:sldId id="566" r:id="rId70"/>
    <p:sldId id="567" r:id="rId71"/>
    <p:sldId id="568" r:id="rId72"/>
    <p:sldId id="569" r:id="rId73"/>
    <p:sldId id="570" r:id="rId74"/>
    <p:sldId id="571" r:id="rId75"/>
    <p:sldId id="572" r:id="rId76"/>
    <p:sldId id="573" r:id="rId77"/>
    <p:sldId id="574" r:id="rId78"/>
    <p:sldId id="575" r:id="rId79"/>
    <p:sldId id="578" r:id="rId80"/>
    <p:sldId id="667" r:id="rId81"/>
    <p:sldId id="669" r:id="rId82"/>
    <p:sldId id="678" r:id="rId83"/>
    <p:sldId id="679" r:id="rId84"/>
  </p:sldIdLst>
  <p:sldSz cx="9144000" cy="6858000" type="screen4x3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9A46"/>
    <a:srgbClr val="C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828" autoAdjust="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1123-D825-45FD-AEB3-7561B40261D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3492A-9D5B-4FF1-A2E5-67F9705A19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36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59262-D673-4082-959C-34D73E5AE577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FCBB-A789-485F-AFE9-88CFCD2FD8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510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510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149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3063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1240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8348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8843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0131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16057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2033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1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57616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3202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2323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65318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5973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51429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55877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1154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23624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03313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3621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5105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822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9691" y="5071667"/>
            <a:ext cx="5354367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8101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149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5761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5354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3398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7216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801688"/>
            <a:ext cx="5335588" cy="4003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69" y="5071667"/>
            <a:ext cx="4910008" cy="4803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105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DF42-CCB6-4624-88D7-9420026EF766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E4BA-5C44-421C-8ED5-A126F65CB6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03550"/>
            <a:ext cx="7772400" cy="1433513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C00000"/>
                </a:solidFill>
              </a:rPr>
              <a:t>Desenvolvimento Econômico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62200" y="491648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sz="1800" b="1" dirty="0" smtClean="0">
                <a:solidFill>
                  <a:srgbClr val="2E25E9"/>
                </a:solidFill>
                <a:latin typeface="Arial" panose="020B0604020202020204" pitchFamily="34" charset="0"/>
              </a:rPr>
              <a:t>Brasília</a:t>
            </a:r>
            <a:r>
              <a:rPr lang="pt-BR" sz="1800" b="1" dirty="0">
                <a:solidFill>
                  <a:srgbClr val="2E25E9"/>
                </a:solidFill>
                <a:latin typeface="Arial" panose="020B0604020202020204" pitchFamily="34" charset="0"/>
              </a:rPr>
              <a:t>, </a:t>
            </a:r>
            <a:r>
              <a:rPr lang="pt-BR" sz="1800" b="1" dirty="0" smtClean="0">
                <a:solidFill>
                  <a:srgbClr val="2E25E9"/>
                </a:solidFill>
                <a:latin typeface="Arial" panose="020B0604020202020204" pitchFamily="34" charset="0"/>
              </a:rPr>
              <a:t>2015</a:t>
            </a:r>
            <a:endParaRPr lang="pt-BR" sz="2400" dirty="0">
              <a:solidFill>
                <a:srgbClr val="2E25E9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755650" y="908050"/>
            <a:ext cx="7777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3848" y="2708920"/>
            <a:ext cx="337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/>
              <a:t>Taxa </a:t>
            </a:r>
            <a:r>
              <a:rPr lang="pt-BR" sz="4000" dirty="0"/>
              <a:t>de câmbio</a:t>
            </a:r>
          </a:p>
        </p:txBody>
      </p:sp>
    </p:spTree>
    <p:extLst>
      <p:ext uri="{BB962C8B-B14F-4D97-AF65-F5344CB8AC3E}">
        <p14:creationId xmlns:p14="http://schemas.microsoft.com/office/powerpoint/2010/main" val="324936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89075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O que é taxa de câmbio?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72442" y="1700808"/>
            <a:ext cx="8035925" cy="424847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spcAft>
                <a:spcPts val="1200"/>
              </a:spcAft>
            </a:pPr>
            <a:r>
              <a:rPr lang="pt-BR" sz="2800" dirty="0" smtClean="0"/>
              <a:t>A taxa de câmbio pode ser definida como o preço em moeda doméstica da moeda estrangeira.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800" dirty="0" smtClean="0"/>
              <a:t>Portanto um aumento na taxa </a:t>
            </a:r>
            <a:r>
              <a:rPr lang="pt-BR" sz="2800" dirty="0"/>
              <a:t>de câmbio</a:t>
            </a:r>
            <a:r>
              <a:rPr lang="pt-BR" sz="2800" dirty="0" smtClean="0"/>
              <a:t> significa um aumento no custo da moeda estrangeira, portanto uma queda no preço da moeda doméstica, isto é, uma </a:t>
            </a:r>
            <a:r>
              <a:rPr lang="pt-BR" sz="2800" b="1" dirty="0" smtClean="0">
                <a:solidFill>
                  <a:srgbClr val="FF0000"/>
                </a:solidFill>
              </a:rPr>
              <a:t>desvalorização</a:t>
            </a:r>
            <a:r>
              <a:rPr lang="pt-BR" sz="2800" dirty="0" smtClean="0"/>
              <a:t>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800" dirty="0" smtClean="0"/>
              <a:t>Uma queda </a:t>
            </a:r>
            <a:r>
              <a:rPr lang="pt-BR" sz="2800" dirty="0"/>
              <a:t>na taxa de câmbio</a:t>
            </a:r>
            <a:r>
              <a:rPr lang="pt-BR" sz="2800" dirty="0" smtClean="0"/>
              <a:t> representa uma redução do custo da moeda estrangeira, portanto um aumento do preço da moeda doméstica, isto é, uma </a:t>
            </a:r>
            <a:r>
              <a:rPr lang="pt-BR" sz="2800" b="1" dirty="0" smtClean="0">
                <a:solidFill>
                  <a:srgbClr val="FF0000"/>
                </a:solidFill>
              </a:rPr>
              <a:t>valorização</a:t>
            </a:r>
            <a:r>
              <a:rPr lang="pt-BR" sz="2800" b="1" dirty="0" smtClean="0"/>
              <a:t>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AB7852B-A738-4F05-BCD2-121C3BBE36B0}" type="slidenum">
              <a:rPr lang="pt-BR" sz="1400">
                <a:latin typeface="Times New Roman" panose="02020603050405020304" pitchFamily="18" charset="0"/>
              </a:rPr>
              <a:pPr/>
              <a:t>11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162925" cy="1473201"/>
          </a:xfrm>
        </p:spPr>
        <p:txBody>
          <a:bodyPr/>
          <a:lstStyle/>
          <a:p>
            <a:pPr eaLnBrk="1" hangingPunct="1"/>
            <a:r>
              <a:rPr lang="pt-BR" sz="3200" dirty="0" smtClean="0">
                <a:solidFill>
                  <a:srgbClr val="0000FF"/>
                </a:solidFill>
              </a:rPr>
              <a:t>Taxa de Câmbio bilateral x Taxa de Câmbio Ponderada por Uma Cesta de Moedas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pt-BR" b="1" dirty="0" smtClean="0"/>
              <a:t>Taxa de Câmbio Bilateral</a:t>
            </a:r>
            <a:r>
              <a:rPr lang="pt-BR" dirty="0" smtClean="0"/>
              <a:t>, por exemplo, entre o </a:t>
            </a:r>
            <a:r>
              <a:rPr lang="pt-BR" dirty="0" smtClean="0">
                <a:solidFill>
                  <a:srgbClr val="FF0000"/>
                </a:solidFill>
              </a:rPr>
              <a:t>real e o dólar</a:t>
            </a:r>
            <a:r>
              <a:rPr lang="pt-BR" dirty="0" smtClean="0"/>
              <a:t>, pode ser definida como o preço do dólar em real.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 smtClean="0"/>
              <a:t>Taxa de Câmbio Ponderada </a:t>
            </a:r>
            <a:r>
              <a:rPr lang="pt-BR" dirty="0" smtClean="0"/>
              <a:t>por uma </a:t>
            </a:r>
            <a:r>
              <a:rPr lang="pt-BR" dirty="0" smtClean="0">
                <a:solidFill>
                  <a:srgbClr val="FF0000"/>
                </a:solidFill>
              </a:rPr>
              <a:t>cesta de moedas mede</a:t>
            </a:r>
            <a:r>
              <a:rPr lang="pt-BR" dirty="0" smtClean="0"/>
              <a:t> o preço de uma cesta de moedas, ponderada pelo peso relativo destas no comércio exterior brasileiro, em real.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8A0AF7-45F1-41D7-BA9A-E6924AD35F2D}" type="slidenum">
              <a:rPr lang="pt-BR" sz="1400">
                <a:latin typeface="Times New Roman" panose="02020603050405020304" pitchFamily="18" charset="0"/>
              </a:rPr>
              <a:pPr/>
              <a:t>12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41" y="46995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O Mercado de Moeda Estrangeira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dirty="0" smtClean="0"/>
              <a:t>A taxa de câmbio é determinada pela relação entre a oferta e demanda da moeda estrangeira no país.</a:t>
            </a:r>
          </a:p>
          <a:p>
            <a:pPr eaLnBrk="1" hangingPunct="1">
              <a:spcAft>
                <a:spcPts val="1200"/>
              </a:spcAft>
            </a:pPr>
            <a:r>
              <a:rPr lang="pt-BR" dirty="0" smtClean="0"/>
              <a:t>Contudo, em um contexto bilateral, qualquer oferta de dólares equivale a uma demanda por real.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69773F8-EB31-4DB4-838E-E1E620144E1B}" type="slidenum">
              <a:rPr lang="pt-BR" sz="1400">
                <a:latin typeface="Times New Roman" panose="02020603050405020304" pitchFamily="18" charset="0"/>
              </a:rPr>
              <a:pPr/>
              <a:t>13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1538" y="433388"/>
            <a:ext cx="8162925" cy="1190625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0000FF"/>
                </a:solidFill>
              </a:rPr>
              <a:t>Quem Oferta e quem Demanda Moeda Estrangeira?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90500" y="1857375"/>
            <a:ext cx="8775700" cy="43656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sz="2800" dirty="0" smtClean="0">
                <a:solidFill>
                  <a:srgbClr val="FF0000"/>
                </a:solidFill>
              </a:rPr>
              <a:t>Exportadores</a:t>
            </a:r>
            <a:r>
              <a:rPr lang="pt-BR" sz="2800" dirty="0" smtClean="0"/>
              <a:t>, vendem produtos para o exterior e recebem em moeda estrangeira que deverá ser trocada por moeda nacional. Portanto, estes </a:t>
            </a:r>
            <a:r>
              <a:rPr lang="pt-BR" sz="2800" b="1" dirty="0" smtClean="0">
                <a:solidFill>
                  <a:srgbClr val="FF0000"/>
                </a:solidFill>
              </a:rPr>
              <a:t>ofertam dólares e demandam reais</a:t>
            </a:r>
            <a:endParaRPr lang="pt-BR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t-BR" sz="2800" dirty="0" smtClean="0">
                <a:solidFill>
                  <a:srgbClr val="C00000"/>
                </a:solidFill>
              </a:rPr>
              <a:t>Importadores</a:t>
            </a:r>
            <a:r>
              <a:rPr lang="pt-BR" sz="2800" dirty="0" smtClean="0"/>
              <a:t> compram produtos no exterior e necessitam de moeda estrangeira para realizar suas operações. Portanto, estes </a:t>
            </a:r>
            <a:r>
              <a:rPr lang="pt-BR" sz="2800" b="1" dirty="0" smtClean="0">
                <a:solidFill>
                  <a:srgbClr val="C00000"/>
                </a:solidFill>
              </a:rPr>
              <a:t>demandam dólares e ofertam reais</a:t>
            </a:r>
            <a:r>
              <a:rPr lang="pt-BR" sz="2400" b="1" dirty="0" smtClean="0">
                <a:solidFill>
                  <a:srgbClr val="C00000"/>
                </a:solidFill>
              </a:rPr>
              <a:t>.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E090986-2339-4206-8FA7-C247AFC7ECC4}" type="slidenum">
              <a:rPr lang="pt-BR" sz="1400">
                <a:latin typeface="Times New Roman" panose="02020603050405020304" pitchFamily="18" charset="0"/>
              </a:rPr>
              <a:pPr/>
              <a:t>14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33388"/>
            <a:ext cx="8162925" cy="1190625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0000FF"/>
                </a:solidFill>
              </a:rPr>
              <a:t>Quem Oferta e quem Demanda Moeda Estrangeira?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37073"/>
            <a:ext cx="8352928" cy="430621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Investidores Estrangeiros</a:t>
            </a:r>
            <a:r>
              <a:rPr lang="pt-BR" sz="2800" b="1" dirty="0" smtClean="0"/>
              <a:t>, </a:t>
            </a:r>
            <a:r>
              <a:rPr lang="pt-BR" sz="2800" dirty="0" smtClean="0"/>
              <a:t>necessitam de moeda doméstica, que eles adquirem com moeda estrangeira para investir no país</a:t>
            </a:r>
            <a:r>
              <a:rPr lang="pt-BR" sz="2800" b="1" dirty="0" smtClean="0"/>
              <a:t>. Portanto, estes ofertam dólares e demandam reais</a:t>
            </a:r>
            <a:endParaRPr lang="pt-BR" sz="28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Investidores Brasileiros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smtClean="0"/>
              <a:t>no exterior necessitam adquirir moeda estrangeira para realizar seus negócios em outros países.  Portanto, estes </a:t>
            </a:r>
            <a:r>
              <a:rPr lang="pt-BR" sz="2800" b="1" dirty="0" smtClean="0"/>
              <a:t>demandam dólares e ofertam reais.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Especuladores</a:t>
            </a:r>
            <a:r>
              <a:rPr lang="pt-BR" sz="2800" b="1" dirty="0" smtClean="0"/>
              <a:t> </a:t>
            </a:r>
            <a:r>
              <a:rPr lang="pt-BR" sz="2800" dirty="0" smtClean="0"/>
              <a:t>são agentes econômicos que operam no mercado cambial, em operações de risco, com objetivo de realizar lucro</a:t>
            </a:r>
            <a:r>
              <a:rPr lang="pt-BR" sz="2800" b="1" dirty="0" smtClean="0"/>
              <a:t>. </a:t>
            </a:r>
            <a:r>
              <a:rPr lang="pt-BR" sz="2600" b="1" dirty="0" smtClean="0"/>
              <a:t>Estes ofertam e demandam dólares e reais.</a:t>
            </a:r>
            <a:endParaRPr lang="pt-BR" sz="2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8BCF26-C2AA-47F4-A1FD-66248CC1C3EA}" type="slidenum">
              <a:rPr lang="pt-BR" sz="1400">
                <a:latin typeface="Times New Roman" panose="02020603050405020304" pitchFamily="18" charset="0"/>
              </a:rPr>
              <a:pPr/>
              <a:t>15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836712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Política Cambial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2133600"/>
            <a:ext cx="8178800" cy="4171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pt-BR" sz="2800" dirty="0" smtClean="0">
                <a:solidFill>
                  <a:srgbClr val="C00000"/>
                </a:solidFill>
              </a:rPr>
              <a:t>Taxa de Câmbio Flutuante- </a:t>
            </a:r>
            <a:r>
              <a:rPr lang="pt-BR" sz="2800" dirty="0" smtClean="0"/>
              <a:t>é determinada apenas pela oferta e demanda das moedas envolvidas, sem interferência externa;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C00000"/>
                </a:solidFill>
              </a:rPr>
              <a:t>Taxa de Câmbio Fixa- </a:t>
            </a:r>
            <a:r>
              <a:rPr lang="pt-BR" sz="2800" dirty="0" smtClean="0"/>
              <a:t>quando esta é determinada pela autoridade monetária e seu preço defendido pelo governo usando instrumentos de política monetária, fiscal ou através de intervenção direta no mercado cambial.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B8A1E6B-04DF-416C-AAFB-6D4BD5BA591A}" type="slidenum">
              <a:rPr lang="pt-BR" sz="1400">
                <a:latin typeface="Times New Roman" panose="02020603050405020304" pitchFamily="18" charset="0"/>
              </a:rPr>
              <a:pPr/>
              <a:t>16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Política Cambial: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regimes mistos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14500"/>
            <a:ext cx="7848600" cy="41627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Taxa de Câmbio  com Flutuação Administrada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smtClean="0"/>
              <a:t>- é determinada pela oferta e demanda das moedas envolvidas, com </a:t>
            </a:r>
            <a:r>
              <a:rPr lang="pt-BR" sz="2800" dirty="0" smtClean="0">
                <a:solidFill>
                  <a:srgbClr val="0000FF"/>
                </a:solidFill>
              </a:rPr>
              <a:t>interferência do governo </a:t>
            </a:r>
            <a:r>
              <a:rPr lang="pt-BR" sz="2800" dirty="0" smtClean="0"/>
              <a:t>em determinadas situações;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</a:rPr>
              <a:t>Taxa de Câmbio Fixa com Bandas de flutuação</a:t>
            </a:r>
            <a:r>
              <a:rPr lang="pt-BR" sz="2800" dirty="0" smtClean="0">
                <a:solidFill>
                  <a:srgbClr val="C00000"/>
                </a:solidFill>
              </a:rPr>
              <a:t>- </a:t>
            </a:r>
            <a:r>
              <a:rPr lang="pt-BR" sz="2800" dirty="0" smtClean="0"/>
              <a:t>quando esta é determinada pela autoridade monetária, mas </a:t>
            </a:r>
            <a:r>
              <a:rPr lang="pt-BR" sz="2800" dirty="0" smtClean="0">
                <a:solidFill>
                  <a:srgbClr val="0000FF"/>
                </a:solidFill>
              </a:rPr>
              <a:t>o governo permite que flutue em torno de uma banda</a:t>
            </a:r>
            <a:r>
              <a:rPr lang="pt-BR" sz="2800" dirty="0" smtClean="0"/>
              <a:t>, intervindo apenas quando esta variar além dos limites estabelecidos por ele.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6A2768C-9991-49A8-8F15-20250CA027E2}" type="slidenum">
              <a:rPr lang="pt-BR" sz="1400">
                <a:latin typeface="Times New Roman" panose="02020603050405020304" pitchFamily="18" charset="0"/>
              </a:rPr>
              <a:pPr/>
              <a:t>17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2636912"/>
            <a:ext cx="585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/>
              <a:t>Negociações Internacionais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3763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AS NEGOCIAÇÕES MULTILATERAIS: PRINCÍPIOS DE NEGOCIAÇÃO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47800"/>
            <a:ext cx="8775700" cy="4775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b="1" smtClean="0"/>
              <a:t>FUNDAMENTAIS</a:t>
            </a:r>
            <a:endParaRPr lang="pt-BR" smtClean="0"/>
          </a:p>
          <a:p>
            <a:pPr eaLnBrk="1" hangingPunct="1"/>
            <a:r>
              <a:rPr lang="pt-BR" smtClean="0"/>
              <a:t>1- Princípio da Não Discriminação (NMF)</a:t>
            </a:r>
          </a:p>
          <a:p>
            <a:pPr eaLnBrk="1" hangingPunct="1"/>
            <a:r>
              <a:rPr lang="pt-BR" smtClean="0"/>
              <a:t>2- Princípio dos Benefícios Mútuos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b="1" smtClean="0"/>
              <a:t>IMPLÍCITOS</a:t>
            </a:r>
            <a:endParaRPr lang="pt-BR" smtClean="0"/>
          </a:p>
          <a:p>
            <a:pPr eaLnBrk="1" hangingPunct="1"/>
            <a:r>
              <a:rPr lang="pt-BR" smtClean="0"/>
              <a:t>3 - Acesso aos mercados </a:t>
            </a:r>
          </a:p>
          <a:p>
            <a:pPr eaLnBrk="1" hangingPunct="1"/>
            <a:r>
              <a:rPr lang="pt-BR" smtClean="0"/>
              <a:t>4- Comércio Justo (Fair Trade)</a:t>
            </a:r>
          </a:p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B2F379C-1281-4100-9F40-26B6DECC901B}" type="slidenum">
              <a:rPr lang="pt-BR" sz="1400">
                <a:latin typeface="Times New Roman" panose="02020603050405020304" pitchFamily="18" charset="0"/>
              </a:rPr>
              <a:pPr/>
              <a:t>19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924944"/>
            <a:ext cx="7561262" cy="16891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 smtClean="0">
                <a:solidFill>
                  <a:srgbClr val="FF0000"/>
                </a:solidFill>
              </a:rPr>
              <a:t>Política Cambial e de Comércio Exterior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39752" y="5085184"/>
            <a:ext cx="47244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sz="2000" b="1" dirty="0" smtClean="0">
                <a:solidFill>
                  <a:srgbClr val="2E25E9"/>
                </a:solidFill>
                <a:latin typeface="Arial" panose="020B0604020202020204" pitchFamily="34" charset="0"/>
              </a:rPr>
              <a:t>Clodoaldo B Neri Junior </a:t>
            </a:r>
            <a:endParaRPr lang="pt-BR" sz="2000" b="1" dirty="0">
              <a:solidFill>
                <a:srgbClr val="2E25E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sz="1800" b="1" dirty="0">
                <a:solidFill>
                  <a:srgbClr val="2E25E9"/>
                </a:solidFill>
                <a:latin typeface="Arial" panose="020B0604020202020204" pitchFamily="34" charset="0"/>
              </a:rPr>
              <a:t>Brasília, </a:t>
            </a:r>
            <a:r>
              <a:rPr lang="pt-BR" sz="1800" b="1" dirty="0" smtClean="0">
                <a:solidFill>
                  <a:srgbClr val="2E25E9"/>
                </a:solidFill>
                <a:latin typeface="Arial" panose="020B0604020202020204" pitchFamily="34" charset="0"/>
              </a:rPr>
              <a:t>2015</a:t>
            </a:r>
            <a:endParaRPr lang="pt-BR" sz="2400" dirty="0">
              <a:solidFill>
                <a:srgbClr val="2E25E9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755650" y="908050"/>
            <a:ext cx="7777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7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Artigos Relevantes do GATT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011363"/>
            <a:ext cx="8775700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Art. XI - proíbe restrições quantitativas às importações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Art XII- estabelece as condições de não aplicação do Art.XI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Art.XIII- estabelece que quotas devem ser aplicadas de forma não discriminatória.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Art.XXIII- Princípio de não redução das Concessões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Art XXIV- estabelece as condições  pelas quais a formação de áreas de livre comércio e união alfandegárias são concedidas.</a:t>
            </a:r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2FABBAE-2CC8-481E-A640-AB8A04D06B3B}" type="slidenum">
              <a:rPr lang="pt-BR" sz="1400">
                <a:latin typeface="Times New Roman" panose="02020603050405020304" pitchFamily="18" charset="0"/>
              </a:rPr>
              <a:pPr/>
              <a:t>20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8192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162925" cy="1190625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Rodadas de Negociações 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Multilaterais do GATT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654175"/>
            <a:ext cx="8775700" cy="4775200"/>
          </a:xfrm>
        </p:spPr>
        <p:txBody>
          <a:bodyPr/>
          <a:lstStyle/>
          <a:p>
            <a:pPr eaLnBrk="1" hangingPunct="1"/>
            <a:r>
              <a:rPr lang="pt-BR" sz="2800" smtClean="0"/>
              <a:t>1- Genebra (1947) - 23 países - </a:t>
            </a:r>
          </a:p>
          <a:p>
            <a:pPr eaLnBrk="1" hangingPunct="1"/>
            <a:r>
              <a:rPr lang="pt-BR" sz="2800" smtClean="0"/>
              <a:t>2- Annecy (1949)- 29 países- </a:t>
            </a:r>
          </a:p>
          <a:p>
            <a:pPr eaLnBrk="1" hangingPunct="1"/>
            <a:r>
              <a:rPr lang="pt-BR" sz="2800" smtClean="0"/>
              <a:t>3- Torquay (1950-51)- 32 países</a:t>
            </a:r>
          </a:p>
          <a:p>
            <a:pPr eaLnBrk="1" hangingPunct="1"/>
            <a:r>
              <a:rPr lang="pt-BR" sz="2800" smtClean="0"/>
              <a:t>4- Genebra (1955-56)- 33 países</a:t>
            </a:r>
          </a:p>
          <a:p>
            <a:pPr eaLnBrk="1" hangingPunct="1"/>
            <a:r>
              <a:rPr lang="pt-BR" sz="2800" smtClean="0"/>
              <a:t>5- Dillon (1960-61)- 39 países</a:t>
            </a:r>
          </a:p>
          <a:p>
            <a:pPr eaLnBrk="1" hangingPunct="1"/>
            <a:r>
              <a:rPr lang="pt-BR" sz="2800" smtClean="0"/>
              <a:t>6- Kennedy (1963-67)- 74 países</a:t>
            </a:r>
          </a:p>
          <a:p>
            <a:pPr eaLnBrk="1" hangingPunct="1"/>
            <a:r>
              <a:rPr lang="pt-BR" sz="2800" smtClean="0"/>
              <a:t>7- Tóquio (1973-79) 99 países</a:t>
            </a:r>
          </a:p>
          <a:p>
            <a:pPr eaLnBrk="1" hangingPunct="1"/>
            <a:r>
              <a:rPr lang="pt-BR" sz="2800" smtClean="0"/>
              <a:t>8- Uruguai (1986-94) 103/128 países</a:t>
            </a:r>
            <a:endParaRPr lang="pt-BR" sz="240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8E50315-7BEF-4D2F-8796-5487EDB8EB47}" type="slidenum">
              <a:rPr lang="pt-BR" sz="1400">
                <a:latin typeface="Times New Roman" panose="02020603050405020304" pitchFamily="18" charset="0"/>
              </a:rPr>
              <a:pPr/>
              <a:t>21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0473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 Rodada Uruguai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928813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 Agenda do </a:t>
            </a:r>
            <a:r>
              <a:rPr lang="pt-BR" sz="2800" dirty="0" err="1" smtClean="0"/>
              <a:t>Gatt</a:t>
            </a:r>
            <a:r>
              <a:rPr lang="pt-BR" sz="2800" dirty="0" smtClean="0"/>
              <a:t> até a Rodada Tóquio era substancialmente uma agenda negativa isto é uma integração superficial (</a:t>
            </a:r>
            <a:r>
              <a:rPr lang="pt-BR" sz="2800" dirty="0" err="1" smtClean="0"/>
              <a:t>shallow</a:t>
            </a:r>
            <a:r>
              <a:rPr lang="pt-BR" sz="2800" dirty="0" smtClean="0"/>
              <a:t> </a:t>
            </a:r>
            <a:r>
              <a:rPr lang="pt-BR" sz="2800" dirty="0" err="1" smtClean="0"/>
              <a:t>integration</a:t>
            </a:r>
            <a:r>
              <a:rPr lang="pt-BR" sz="2800" dirty="0" smtClean="0"/>
              <a:t>) em oposição a integração profunda (</a:t>
            </a:r>
            <a:r>
              <a:rPr lang="pt-BR" sz="2800" dirty="0" err="1" smtClean="0"/>
              <a:t>deep</a:t>
            </a:r>
            <a:r>
              <a:rPr lang="pt-BR" sz="2800" dirty="0" smtClean="0"/>
              <a:t> </a:t>
            </a:r>
            <a:r>
              <a:rPr lang="pt-BR" sz="2800" dirty="0" err="1" smtClean="0"/>
              <a:t>integration</a:t>
            </a:r>
            <a:r>
              <a:rPr lang="pt-BR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 partir da Rodada Uruguai caminhou-se na direção de uma agenda positiva que implicava a regulação de políticas domésticas dos governos nacionais que tivessem efeitos </a:t>
            </a:r>
            <a:r>
              <a:rPr lang="pt-BR" sz="2800" dirty="0" err="1" smtClean="0"/>
              <a:t>sobree</a:t>
            </a:r>
            <a:r>
              <a:rPr lang="pt-BR" sz="2800" dirty="0" smtClean="0"/>
              <a:t> o comércio internacional (Trade </a:t>
            </a:r>
            <a:r>
              <a:rPr lang="pt-BR" sz="2800" dirty="0" err="1" smtClean="0"/>
              <a:t>interfering</a:t>
            </a:r>
            <a:r>
              <a:rPr lang="pt-BR" sz="2800" dirty="0" smtClean="0"/>
              <a:t> </a:t>
            </a:r>
            <a:r>
              <a:rPr lang="pt-BR" sz="2800" dirty="0" err="1" smtClean="0"/>
              <a:t>effects</a:t>
            </a:r>
            <a:r>
              <a:rPr lang="pt-BR" sz="2800" dirty="0" smtClean="0"/>
              <a:t>)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CBE45E5-3637-41EE-8ACD-46EEFF9E5077}" type="slidenum">
              <a:rPr lang="pt-BR" sz="1400">
                <a:latin typeface="Times New Roman" panose="02020603050405020304" pitchFamily="18" charset="0"/>
              </a:rPr>
              <a:pPr/>
              <a:t>22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9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Ato Final da Rodada Uruguai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797050"/>
            <a:ext cx="8775700" cy="4775200"/>
          </a:xfrm>
        </p:spPr>
        <p:txBody>
          <a:bodyPr/>
          <a:lstStyle/>
          <a:p>
            <a:pPr eaLnBrk="1" hangingPunct="1"/>
            <a:r>
              <a:rPr lang="pt-BR" sz="2800" smtClean="0"/>
              <a:t>Assinado em Marrakech em 15 de abril de 1994;</a:t>
            </a:r>
          </a:p>
          <a:p>
            <a:pPr eaLnBrk="1" hangingPunct="1"/>
            <a:r>
              <a:rPr lang="pt-BR" sz="2800" smtClean="0"/>
              <a:t>Criada formalmente a OMC, cujo objetivo era ser o “</a:t>
            </a:r>
            <a:r>
              <a:rPr lang="pt-BR" sz="2800" i="1" smtClean="0"/>
              <a:t>quadro institucional comum para a condução das relações comerciais entre seus membros nos assuntos relacionados com este Tratado e com os instrumentos legais conexos incluídos nos Anexos ao acordo</a:t>
            </a:r>
            <a:r>
              <a:rPr lang="pt-BR" sz="2800" smtClean="0"/>
              <a:t>” </a:t>
            </a:r>
            <a:r>
              <a:rPr lang="pt-BR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8D59CB-7DD8-4059-902D-FDA27EB6A13B}" type="slidenum">
              <a:rPr lang="pt-BR" sz="1400">
                <a:latin typeface="Times New Roman" panose="02020603050405020304" pitchFamily="18" charset="0"/>
              </a:rPr>
              <a:pPr/>
              <a:t>23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2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33388"/>
            <a:ext cx="8162925" cy="1190625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Instrumentos Legais Conexos ao Tratado de Criação da OMC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939925"/>
            <a:ext cx="8775700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Acordos Comerciais Multilaterais sobre Comércio de Mercadorias- GATT-1994;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GATS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Acordo sobre TRIPS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Acordo sobre Resolução de Controvérsias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Acordo sobre o Mecanismo de Revisão de Políticas Comerciais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Acordo sobre diversos acordos plulilataerais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992EE03-B0CF-466C-9D92-D05CA071E9FE}" type="slidenum">
              <a:rPr lang="pt-BR" sz="1400">
                <a:latin typeface="Times New Roman" panose="02020603050405020304" pitchFamily="18" charset="0"/>
              </a:rPr>
              <a:pPr/>
              <a:t>24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5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Reuniões Ministeriais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654175"/>
            <a:ext cx="8775700" cy="4775200"/>
          </a:xfrm>
        </p:spPr>
        <p:txBody>
          <a:bodyPr/>
          <a:lstStyle/>
          <a:p>
            <a:pPr eaLnBrk="1" hangingPunct="1"/>
            <a:r>
              <a:rPr lang="pt-BR" smtClean="0"/>
              <a:t>Singapura - 9-13 de Dezembro de 1996</a:t>
            </a:r>
          </a:p>
          <a:p>
            <a:pPr eaLnBrk="1" hangingPunct="1"/>
            <a:r>
              <a:rPr lang="pt-BR" smtClean="0"/>
              <a:t>Genebra (18-20 de Maio de 1998)</a:t>
            </a:r>
          </a:p>
          <a:p>
            <a:pPr eaLnBrk="1" hangingPunct="1"/>
            <a:r>
              <a:rPr lang="pt-BR" smtClean="0"/>
              <a:t>Seattle (30/11 a 3/12/1999)</a:t>
            </a:r>
          </a:p>
          <a:p>
            <a:pPr eaLnBrk="1" hangingPunct="1"/>
            <a:r>
              <a:rPr lang="pt-BR" smtClean="0"/>
              <a:t>Doha (9-13 de novembro 2001)</a:t>
            </a:r>
          </a:p>
          <a:p>
            <a:pPr eaLnBrk="1" hangingPunct="1"/>
            <a:r>
              <a:rPr lang="pt-BR" smtClean="0"/>
              <a:t>Cancún (10-14 de setembro 2003)</a:t>
            </a:r>
          </a:p>
          <a:p>
            <a:pPr eaLnBrk="1" hangingPunct="1"/>
            <a:r>
              <a:rPr lang="pt-BR" smtClean="0"/>
              <a:t>Hong Kong (13-18 de dezembro de 2005)</a:t>
            </a:r>
          </a:p>
          <a:p>
            <a:pPr eaLnBrk="1" hangingPunct="1"/>
            <a:r>
              <a:rPr lang="pt-BR" smtClean="0"/>
              <a:t>Rodada de Doha (janeiro 2002- ?) </a:t>
            </a:r>
          </a:p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1B2AC9B-132C-439F-8CD1-005E24587C3F}" type="slidenum">
              <a:rPr lang="pt-BR" sz="1400">
                <a:latin typeface="Times New Roman" panose="02020603050405020304" pitchFamily="18" charset="0"/>
              </a:rPr>
              <a:pPr/>
              <a:t>25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1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8"/>
            <a:ext cx="8162925" cy="785812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Conferência de Seattle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052736"/>
            <a:ext cx="8537575" cy="551951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500" dirty="0" smtClean="0"/>
              <a:t>Os países em desenvolvimento reclamavam a ausência de recursos financeiros e humanos para atender os compromissos em áreas como TRIPS e demandavam discussão de provisões para o Tratamento Especial e Diferenciado (S&amp;D </a:t>
            </a:r>
            <a:r>
              <a:rPr lang="pt-BR" sz="2500" dirty="0" err="1" smtClean="0"/>
              <a:t>Provisions</a:t>
            </a:r>
            <a:r>
              <a:rPr lang="pt-BR" sz="2500" dirty="0" smtClean="0"/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500" dirty="0" smtClean="0"/>
              <a:t>Estas seriam: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100" dirty="0" smtClean="0"/>
              <a:t> (a) </a:t>
            </a:r>
            <a:r>
              <a:rPr lang="pt-BR" sz="2400" dirty="0" smtClean="0"/>
              <a:t>condições mais flexíveis de limite de tempo, isto é períodos mais longos de implementação e compromissos menores;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400" dirty="0" smtClean="0"/>
              <a:t> b) cláusulas que levassem os países desenvolvimento a ajudar os países em desenvolvimento em áreas específicas, tais como transferência de tecnologia;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400" dirty="0" smtClean="0"/>
              <a:t>c) reclamavam que os países desenvolvidos tinham 	falhado na implementação de medidas de interesse dos 	países em desenvolvimento, tais como  liberalização do 	comércio de produtos agrícolas.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89CDBD0-8F91-465C-9EAF-45BE0CB3BFE2}" type="slidenum">
              <a:rPr lang="pt-BR" sz="1400">
                <a:latin typeface="Times New Roman" panose="02020603050405020304" pitchFamily="18" charset="0"/>
              </a:rPr>
              <a:pPr/>
              <a:t>26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5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162925" cy="1739901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Temas em que os Países em Desenvolvimento consideravam-se Prejudicados.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88840"/>
            <a:ext cx="7772400" cy="41071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TRIM- as restrições ao estabelecimento de regras ao investimento internacional (tais como conteúdo doméstico e equilíbrio na balança de pagamentos) reduziam a capacidade dos países em desenvolvimento de fazer política industrial.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TRIPS-  insatisfação com a ausência de provisões para a transferência de tecnologia.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err="1" smtClean="0"/>
              <a:t>Texteis</a:t>
            </a:r>
            <a:r>
              <a:rPr lang="pt-BR" sz="2400" dirty="0" smtClean="0"/>
              <a:t> e Vestuário- A Rodada Uruguai estabeleceu um período de dez anos para a completa integração do setor às regras do GATT. Este processo deveria ocorrer em fases, que não estavam sendo cumpridas.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AC83BCB-7EB8-46E1-B785-5E28FCA97B14}" type="slidenum">
              <a:rPr lang="pt-BR" sz="1400">
                <a:latin typeface="Times New Roman" panose="02020603050405020304" pitchFamily="18" charset="0"/>
              </a:rPr>
              <a:pPr/>
              <a:t>27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162925" cy="1739901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Temas em que os Países em Desenvolvimento consideravam-se Prejudicados.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276871"/>
            <a:ext cx="7772400" cy="3866753"/>
          </a:xfrm>
        </p:spPr>
        <p:txBody>
          <a:bodyPr/>
          <a:lstStyle/>
          <a:p>
            <a:pPr algn="just" eaLnBrk="1" hangingPunct="1"/>
            <a:r>
              <a:rPr lang="pt-BR" sz="2400" b="1" dirty="0" smtClean="0"/>
              <a:t>Serviços-</a:t>
            </a:r>
            <a:r>
              <a:rPr lang="pt-BR" sz="2400" dirty="0" smtClean="0"/>
              <a:t> o tema envolve liberalização de áreas como telecomunicações até o assunto de serviços profissionais. A questão mais difícil não era a determinação de uma agenda de negociação, mas de um modelo de negociação. As fórmulas variavam desde a proposição de uma lista negativa, isto é, com liberalização de todos os setores,exceto uma pequena lista de exceção, até o modelo de uma negociação por grupos industriais (Cluster </a:t>
            </a:r>
            <a:r>
              <a:rPr lang="pt-BR" sz="2400" dirty="0" err="1" smtClean="0"/>
              <a:t>apporach</a:t>
            </a:r>
            <a:r>
              <a:rPr lang="pt-BR" sz="2400" dirty="0" smtClean="0"/>
              <a:t>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B5F4682-7BFE-4C22-B23E-2E0EBB7188E3}" type="slidenum">
              <a:rPr lang="pt-BR" sz="1400">
                <a:latin typeface="Times New Roman" panose="02020603050405020304" pitchFamily="18" charset="0"/>
              </a:rPr>
              <a:pPr/>
              <a:t>28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357188"/>
            <a:ext cx="8162925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AGRICULTURA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285875"/>
            <a:ext cx="7772400" cy="5200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200" smtClean="0"/>
              <a:t>A Principal Questão era o tema da tarifação e das cotas.  Estas foram substituídas por picos tarifários;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smtClean="0"/>
              <a:t>Nichos (ou caixas, </a:t>
            </a:r>
            <a:r>
              <a:rPr lang="en-US" sz="2200" i="1" smtClean="0"/>
              <a:t>boxes</a:t>
            </a:r>
            <a:r>
              <a:rPr lang="pt-BR" sz="2200" smtClean="0"/>
              <a:t> em inglês) de Subsídios autorizados: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sz="2200" smtClean="0"/>
              <a:t>a) Caixa Ambar - subsídios e outros programas de apoios domésticos que são considerados como causadores de distorções na produção e no comércio;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sz="2200" smtClean="0"/>
              <a:t>b) Caixa Verde - subsídios que são considerados como não causadores de distorções no comércio e de distorções pequenas na produção;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sz="2200" smtClean="0"/>
              <a:t>c) Caixa Azul- são subsídios que são tratados como exceção a regra geral que todos os subsídios ligados a produção devem ser reduzidos a um mínimo. Estes são geralmente pagamento direto por acre ou número de animais, associados a um máximo de produção e de uso da terra. Argumenta-se que distorcem menos que os subsídios da Caixa Ambar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8A0DD7F-8268-4B1F-A913-2A489E66D006}" type="slidenum">
              <a:rPr lang="pt-BR" sz="1400">
                <a:latin typeface="Times New Roman" panose="02020603050405020304" pitchFamily="18" charset="0"/>
              </a:rPr>
              <a:pPr/>
              <a:t>29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7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02450" y="6376988"/>
            <a:ext cx="2133600" cy="365125"/>
          </a:xfrm>
        </p:spPr>
        <p:txBody>
          <a:bodyPr/>
          <a:lstStyle/>
          <a:p>
            <a:pPr>
              <a:defRPr/>
            </a:pPr>
            <a:fld id="{2F8B98EB-A03F-429B-9518-ED879851314E}" type="slidenum">
              <a:rPr lang="pt-BR" sz="1600"/>
              <a:pPr>
                <a:defRPr/>
              </a:pPr>
              <a:t>3</a:t>
            </a:fld>
            <a:endParaRPr lang="pt-BR" sz="16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8520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Política que atua sobre as variáveis relacionadas ao setor externo da economia.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439738" y="476672"/>
            <a:ext cx="8380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Cambial e Comercia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3498"/>
              </p:ext>
            </p:extLst>
          </p:nvPr>
        </p:nvGraphicFramePr>
        <p:xfrm>
          <a:off x="179512" y="2276872"/>
          <a:ext cx="8856538" cy="383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976218"/>
              </a:tblGrid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Comercial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 de incentivo às exportações e/ou estímulo/desestímulo às importações, sejam fiscais, creditícios, estabelecimento de cotas, etc.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Cambial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 do governo sobre a Taxa de Câmbio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diversos regimes cambiais:</a:t>
                      </a:r>
                    </a:p>
                    <a:p>
                      <a:pPr marL="714375" lvl="1" indent="-257175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Câmbio fixo;</a:t>
                      </a:r>
                    </a:p>
                    <a:p>
                      <a:pPr marL="714375" lvl="1" indent="-257175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Câmbio flexível ou flutuante;</a:t>
                      </a:r>
                    </a:p>
                    <a:p>
                      <a:pPr marL="714375" lvl="1" indent="-257175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Bandas cambiais;</a:t>
                      </a:r>
                    </a:p>
                    <a:p>
                      <a:pPr marL="714375" lvl="1" indent="-257175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Flutuação suja.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677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642938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AGRICULTURA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571625"/>
            <a:ext cx="7772400" cy="391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Um novo argumento que foi apresentado nesta reunião é que a proteção de produtos agrícolas evolveria aspectos de multifuncionalidade, isto é, esta proteção teria implicações fora da área comercial;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 discussão sobre agricultura deveria, segundo este argumento, levar em consideração aspectos de segurança alimentar, meio ambiente, desenvolvimento rural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0CEA6A9-F3E3-41B2-A8A9-9C8E72062F6D}" type="slidenum">
              <a:rPr lang="pt-BR" sz="1400">
                <a:latin typeface="Times New Roman" panose="02020603050405020304" pitchFamily="18" charset="0"/>
              </a:rPr>
              <a:pPr/>
              <a:t>30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3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A Reunião Ministerial de DOHA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Em Dezembro de 2001 realizou-se na capital do Catar uma reunião ministerial que ficou histórica;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Em primeiro lugar foram incluídos como membros da OMC a China e Taiwan;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Em segundo lugar por lançar a primeira rRodada Multilateral de Negociação da OMC, já chamada de Rodada de Doha.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Em terceiro lugar, por marcar algumas vitórias, ainda que tímidas para os países em desenvolvimento, da qual a inclusão de uma declaração sobre Propriedade Intelectual e Saúde Pública é a mais importante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0D73F31-FF4E-4236-9CCD-C165A26689DD}" type="slidenum">
              <a:rPr lang="pt-BR" sz="1400">
                <a:latin typeface="Times New Roman" panose="02020603050405020304" pitchFamily="18" charset="0"/>
              </a:rPr>
              <a:pPr/>
              <a:t>31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1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162925" cy="762000"/>
          </a:xfrm>
        </p:spPr>
        <p:txBody>
          <a:bodyPr/>
          <a:lstStyle/>
          <a:p>
            <a:pPr eaLnBrk="1" hangingPunct="1"/>
            <a:r>
              <a:rPr lang="pt-BR" smtClean="0"/>
              <a:t>A RODADA DE DOHA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714500"/>
            <a:ext cx="7772400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As negociações da nova rodada iniciaram-se em janeiro de 2002,  e deveria ser concluídas até janeiro de 2005;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Estas são supervisionadas por um Comitê de Negociações Comerciais, sob a autoridade do Conselho Geral, que deve estabelecer os mecanismos de negociação que forem necessários para sua implementação e que deverá acompanhar os progressos das ntegociações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Foi Reafirmado o compromisso de Tratamento Especial e Diferenciado para os Países em Desenvolvimento(PED) e Para os Países Menos Desenvolvidos (LDC)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93BD765-3543-4E6C-97CA-29549F35FC39}" type="slidenum">
              <a:rPr lang="pt-BR" sz="1400">
                <a:latin typeface="Times New Roman" panose="02020603050405020304" pitchFamily="18" charset="0"/>
              </a:rPr>
              <a:pPr/>
              <a:t>32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12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pt-BR" sz="4000" smtClean="0"/>
              <a:t>DDA – Doha Development Agenda</a:t>
            </a:r>
            <a:br>
              <a:rPr lang="pt-BR" sz="4000" smtClean="0"/>
            </a:br>
            <a:r>
              <a:rPr lang="pt-BR" sz="3200" smtClean="0"/>
              <a:t>Pontos de Negociação da Rodada de Doha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7907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1-Agricultura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2-Serviços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3-Acesso aos Mercados dos Produtos não-agrícolas;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4- Propriedade Intelectual;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5- Comércio e Investimentos;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6- Interações entre Comércio e Política de Competição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7- Compras Governamentais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8- Compreensão de Regras de Solução de controvérsias;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9-Comércio e Meio Ambiente;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10- comércio Eletrônico.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5DBEB3A-90E4-4F56-AAC9-0D8EADAF726B}" type="slidenum">
              <a:rPr lang="pt-BR" sz="1400">
                <a:latin typeface="Times New Roman" panose="02020603050405020304" pitchFamily="18" charset="0"/>
              </a:rPr>
              <a:pPr/>
              <a:t>33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4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162925" cy="762000"/>
          </a:xfrm>
        </p:spPr>
        <p:txBody>
          <a:bodyPr/>
          <a:lstStyle/>
          <a:p>
            <a:pPr eaLnBrk="1" hangingPunct="1"/>
            <a:r>
              <a:rPr lang="pt-BR" smtClean="0"/>
              <a:t>Agricultura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Foi acordada uma ampla agenda de negociações com o objetivo de obter: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1- substanciais melhorias no acesso aos mercados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2- redução e cronograma de eliminação (phasing out de todas as formas de subsídios as exportações e substanciais reduções dos subsídios domésticos que distorcem o comércio;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3- Tratamento Especial e diferenciado aos PED e LDCs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4- Aceita-se discutir aspectos multifuncionais da agricultura</a:t>
            </a:r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0A5D692-6BE0-4F39-8704-2010DD02519D}" type="slidenum">
              <a:rPr lang="pt-BR" sz="1400">
                <a:latin typeface="Times New Roman" panose="02020603050405020304" pitchFamily="18" charset="0"/>
              </a:rPr>
              <a:pPr/>
              <a:t>34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1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162925" cy="762000"/>
          </a:xfrm>
        </p:spPr>
        <p:txBody>
          <a:bodyPr/>
          <a:lstStyle/>
          <a:p>
            <a:pPr eaLnBrk="1" hangingPunct="1"/>
            <a:r>
              <a:rPr lang="pt-BR" smtClean="0"/>
              <a:t>Outros Temas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725613"/>
            <a:ext cx="8775700" cy="4775200"/>
          </a:xfrm>
        </p:spPr>
        <p:txBody>
          <a:bodyPr/>
          <a:lstStyle/>
          <a:p>
            <a:pPr eaLnBrk="1" hangingPunct="1"/>
            <a:r>
              <a:rPr lang="pt-BR" sz="2400" smtClean="0"/>
              <a:t>Serviços- continuarão a ser realizadas nos termos do GATS sobre um grande número de temas, inclusive o complexo assunto de movimento de pessoas naturais;</a:t>
            </a:r>
          </a:p>
          <a:p>
            <a:pPr eaLnBrk="1" hangingPunct="1"/>
            <a:r>
              <a:rPr lang="pt-BR" sz="2400" smtClean="0"/>
              <a:t>Acesso aos Mercados para Produtos não Agrícolas - Acorda-se em negociar a redução ou a eliminação dos picos tarifários, das taifas elevadas e das escaladas tarifárias, assim como das barreiras não tarifárias, em particular de produtos de interesse dos PEDs.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A9A1CC-7768-48DC-BFB3-D574BA75E25F}" type="slidenum">
              <a:rPr lang="pt-BR" sz="1400">
                <a:latin typeface="Times New Roman" panose="02020603050405020304" pitchFamily="18" charset="0"/>
              </a:rPr>
              <a:pPr/>
              <a:t>35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91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42938"/>
            <a:ext cx="8162925" cy="762000"/>
          </a:xfrm>
        </p:spPr>
        <p:txBody>
          <a:bodyPr/>
          <a:lstStyle/>
          <a:p>
            <a:pPr eaLnBrk="1" hangingPunct="1"/>
            <a:r>
              <a:rPr lang="pt-BR" smtClean="0"/>
              <a:t>Outros Temas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582738"/>
            <a:ext cx="8775700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smtClean="0"/>
              <a:t>Propriedade Intelectual- Inclusão de considerações de saúde pública no debate e do estabelecimento de um sistema multilateral de notificação e registro de proteção para indicações geográficas.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Comércio e Investimento- tema controverso que implica no estabelecimento de restrições para as políticas nacionais com referência ao investimento internacional.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Interações entre Comércio e Política de Competição- clarificação de conceitos como transparência, não discriminação, tratamento justo e da flexibilidade para atendimento das necessidades dos PED e LDC.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B87DD6-6023-404E-A892-D2921E1DBC9D}" type="slidenum">
              <a:rPr lang="pt-BR" sz="1400">
                <a:latin typeface="Times New Roman" panose="02020603050405020304" pitchFamily="18" charset="0"/>
              </a:rPr>
              <a:pPr/>
              <a:t>36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59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7772400" cy="762000"/>
          </a:xfrm>
        </p:spPr>
        <p:txBody>
          <a:bodyPr/>
          <a:lstStyle/>
          <a:p>
            <a:pPr eaLnBrk="1" hangingPunct="1">
              <a:tabLst>
                <a:tab pos="5810250" algn="l"/>
              </a:tabLst>
            </a:pPr>
            <a:r>
              <a:rPr lang="pt-BR" smtClean="0"/>
              <a:t>Outros Temas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772400" cy="5867400"/>
          </a:xfrm>
        </p:spPr>
        <p:txBody>
          <a:bodyPr/>
          <a:lstStyle/>
          <a:p>
            <a:pPr eaLnBrk="1" hangingPunct="1"/>
            <a:r>
              <a:rPr lang="pt-BR" sz="2400" smtClean="0"/>
              <a:t>Compras Governamentais- A agenda pretende tratar da transparência de procedimentos e não da limitação das preferências para fornecimento e fornecedores locais;</a:t>
            </a:r>
          </a:p>
          <a:p>
            <a:pPr eaLnBrk="1" hangingPunct="1"/>
            <a:r>
              <a:rPr lang="pt-BR" sz="2400" smtClean="0"/>
              <a:t>Compreensão das Regras de Solução de Controvérsia- pretende-se negociar a clarificação de procedimentos para a solução de disputas comerciais;</a:t>
            </a:r>
          </a:p>
          <a:p>
            <a:pPr eaLnBrk="1" hangingPunct="1"/>
            <a:r>
              <a:rPr lang="pt-BR" sz="2400" smtClean="0"/>
              <a:t>Comércio e Meio Ambiente- pretende-se discutir as relações entre as regras da OMC e as obrigações estabelecidas pelos Acordos Multilaterais de Meio Ambiente. Pretende-se discutir relações de acesso aos mercados e meio ambiente.</a:t>
            </a:r>
          </a:p>
          <a:p>
            <a:pPr eaLnBrk="1" hangingPunct="1"/>
            <a:r>
              <a:rPr lang="pt-BR" sz="2400" smtClean="0"/>
              <a:t>Comércio Eletrônico - Tema de interesse dos desenvolvidos, e rejeitado pelos PEDs.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9F9156C-BB71-4CCF-9542-58821E2A8110}" type="slidenum">
              <a:rPr lang="pt-BR" sz="1400">
                <a:latin typeface="Times New Roman" panose="02020603050405020304" pitchFamily="18" charset="0"/>
              </a:rPr>
              <a:pPr/>
              <a:t>37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17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>
          <a:xfrm>
            <a:off x="182563" y="-142875"/>
            <a:ext cx="8802687" cy="1206500"/>
          </a:xfrm>
        </p:spPr>
        <p:txBody>
          <a:bodyPr/>
          <a:lstStyle/>
          <a:p>
            <a:pPr eaLnBrk="1" hangingPunct="1"/>
            <a:r>
              <a:rPr lang="pt-BR" smtClean="0"/>
              <a:t>Da Negociação ao Impasse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868363"/>
            <a:ext cx="8915400" cy="4775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 Reuniões Ministeriais que foram realizadas após a criação da OMC, esperava-se que, em contrapartida à aceitação de novos temas na agenda negociadora, fossem efetivamente liberalizados áreas como agricultura, têxteis, produtos de baixa tecnologia ou intensivos em energia e  recursos naturais.</a:t>
            </a:r>
          </a:p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entanto, isto não ocorreu, como, ainda, na Reunião Ministerial de Singapura pretendeu-se aprofundar, ainda mais, os chamados novos temas.</a:t>
            </a:r>
          </a:p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Reunião Ministerial de Seattle marcou o processo de resistência a essa agenda, que era percebida como injusta por muitos países em desenvolvimento, e como perigosa, por setores mais frágeis dos países desenvolvidos. </a:t>
            </a:r>
          </a:p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Doha o clima pareceu melhorar, em vista do impacto do ataque  terrorista de setembro 2001, e as negociações foram feitas em clima de cooperação.</a:t>
            </a:r>
          </a:p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</a:t>
            </a:r>
            <a:r>
              <a:rPr lang="pt-BR" sz="2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Cancún</a:t>
            </a: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 negociações voltaram a ficar difíceis. Com a tentativa dos países desenvolvidos de voltar a concentrar as negociações nos temas de Singapura as negociações não avançaram e a reunião terminou em um impasse.</a:t>
            </a:r>
          </a:p>
          <a:p>
            <a:pPr eaLnBrk="1" hangingPunct="1">
              <a:defRPr/>
            </a:pP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impasse não foi superado na Reunião Ministerial de </a:t>
            </a:r>
            <a:r>
              <a:rPr lang="pt-BR" sz="2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Hong</a:t>
            </a: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Kong e até hoje a Rodada de Doha não terminou</a:t>
            </a:r>
            <a:r>
              <a:rPr lang="pt-BR" sz="2050" dirty="0" smtClean="0"/>
              <a:t>.</a:t>
            </a:r>
          </a:p>
          <a:p>
            <a:pPr eaLnBrk="1" hangingPunct="1">
              <a:defRPr/>
            </a:pPr>
            <a:endParaRPr lang="pt-BR" sz="2000" dirty="0" smtClean="0"/>
          </a:p>
          <a:p>
            <a:pPr eaLnBrk="1" hangingPunct="1">
              <a:defRPr/>
            </a:pPr>
            <a:endParaRPr lang="pt-BR" sz="2000" dirty="0" smtClean="0"/>
          </a:p>
          <a:p>
            <a:pPr eaLnBrk="1" hangingPunct="1">
              <a:defRPr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D40A86B-8066-429F-8615-F8E33D934FA3}" type="slidenum">
              <a:rPr lang="pt-BR" sz="1400">
                <a:latin typeface="Times New Roman" panose="02020603050405020304" pitchFamily="18" charset="0"/>
              </a:rPr>
              <a:pPr/>
              <a:t>38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03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624" y="2708920"/>
            <a:ext cx="68407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3300"/>
                </a:solidFill>
              </a:rPr>
              <a:t>Outras</a:t>
            </a:r>
            <a:r>
              <a:rPr lang="en-US" sz="2300" b="1" dirty="0" smtClean="0">
                <a:solidFill>
                  <a:srgbClr val="FF3300"/>
                </a:solidFill>
              </a:rPr>
              <a:t> </a:t>
            </a:r>
            <a:r>
              <a:rPr lang="en-US" sz="2300" b="1" dirty="0" err="1" smtClean="0">
                <a:solidFill>
                  <a:srgbClr val="FF3300"/>
                </a:solidFill>
              </a:rPr>
              <a:t>informações</a:t>
            </a:r>
            <a:endParaRPr lang="pt-BR" sz="23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7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B8A1E6B-04DF-416C-AAFB-6D4BD5BA591A}" type="slidenum">
              <a:rPr lang="pt-BR" sz="1400">
                <a:latin typeface="Times New Roman" panose="02020603050405020304" pitchFamily="18" charset="0"/>
              </a:rPr>
              <a:pPr/>
              <a:t>4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43808" y="404664"/>
            <a:ext cx="3825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0000FF"/>
                </a:solidFill>
              </a:rPr>
              <a:t>Política Cambial</a:t>
            </a:r>
            <a:endParaRPr lang="pt-BR" sz="4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1340768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pt-BR" sz="2400" b="1" dirty="0" smtClean="0">
                <a:solidFill>
                  <a:srgbClr val="0000FF"/>
                </a:solidFill>
              </a:rPr>
              <a:t>objetivo</a:t>
            </a:r>
            <a:r>
              <a:rPr lang="pt-BR" sz="2400" dirty="0" smtClean="0"/>
              <a:t> quanto ao uso da taxa de câmbio como instrumento de política macroeconômica</a:t>
            </a:r>
          </a:p>
          <a:p>
            <a:pPr lvl="1" indent="-457200"/>
            <a:endParaRPr lang="pt-BR" sz="2400" dirty="0" smtClean="0"/>
          </a:p>
          <a:p>
            <a:pPr lvl="1" indent="-457200"/>
            <a:r>
              <a:rPr lang="pt-BR" sz="2400" b="1" dirty="0" smtClean="0">
                <a:solidFill>
                  <a:srgbClr val="0000FF"/>
                </a:solidFill>
              </a:rPr>
              <a:t>Política cambial: foco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• ajuste do balanço de pagamentos</a:t>
            </a:r>
            <a:br>
              <a:rPr lang="pt-BR" sz="2400" dirty="0" smtClean="0"/>
            </a:br>
            <a:r>
              <a:rPr lang="pt-BR" sz="2400" dirty="0" smtClean="0"/>
              <a:t>• geração de renda e emprego</a:t>
            </a:r>
            <a:br>
              <a:rPr lang="pt-BR" sz="2400" dirty="0" smtClean="0"/>
            </a:br>
            <a:r>
              <a:rPr lang="pt-BR" sz="2400" dirty="0" smtClean="0"/>
              <a:t>• acumulação de capital</a:t>
            </a:r>
            <a:br>
              <a:rPr lang="pt-BR" sz="2400" dirty="0" smtClean="0"/>
            </a:br>
            <a:r>
              <a:rPr lang="pt-BR" sz="2400" dirty="0" smtClean="0"/>
              <a:t>• combater a inflação (“âncora </a:t>
            </a:r>
            <a:r>
              <a:rPr lang="pt-BR" sz="2400" b="1" dirty="0" smtClean="0"/>
              <a:t>cambial</a:t>
            </a:r>
            <a:r>
              <a:rPr lang="pt-BR" sz="2400" dirty="0" smtClean="0"/>
              <a:t>”)</a:t>
            </a:r>
            <a:br>
              <a:rPr lang="pt-BR" sz="2400" dirty="0" smtClean="0"/>
            </a:br>
            <a:r>
              <a:rPr lang="pt-BR" sz="2400" dirty="0" smtClean="0"/>
              <a:t>• finanças públicas</a:t>
            </a:r>
            <a:br>
              <a:rPr lang="pt-BR" sz="2400" dirty="0" smtClean="0"/>
            </a:br>
            <a:r>
              <a:rPr lang="pt-BR" sz="2400" dirty="0" smtClean="0"/>
              <a:t>• afetar expectativas</a:t>
            </a:r>
            <a:br>
              <a:rPr lang="pt-BR" sz="2400" dirty="0" smtClean="0"/>
            </a:br>
            <a:r>
              <a:rPr lang="pt-BR" sz="2400" dirty="0" smtClean="0"/>
              <a:t>• conter ataques especulativos</a:t>
            </a:r>
            <a:br>
              <a:rPr lang="pt-BR" sz="2400" dirty="0" smtClean="0"/>
            </a:br>
            <a:r>
              <a:rPr lang="pt-BR" sz="2400" dirty="0" smtClean="0"/>
              <a:t>• enfrentar crises financeiras</a:t>
            </a:r>
            <a:br>
              <a:rPr lang="pt-BR" sz="2400" dirty="0" smtClean="0"/>
            </a:br>
            <a:r>
              <a:rPr lang="pt-BR" sz="2400" dirty="0" smtClean="0"/>
              <a:t>• configurar padrão de desenvolvimento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796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7544" y="620688"/>
          <a:ext cx="8352928" cy="609600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5931024">
                <a:tc>
                  <a:txBody>
                    <a:bodyPr/>
                    <a:lstStyle/>
                    <a:p>
                      <a:pPr marL="1798638" indent="-1798638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Saldo em Transações Correntes = 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Movimento de Capitais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(para fechar o Balanço BP=0)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8638" indent="-1798638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Déficit (STC) =&gt; Entrada de Capitais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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Poupança Externa</a:t>
                      </a:r>
                    </a:p>
                    <a:p>
                      <a:pPr marL="1798638" indent="-1798638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Superávit (STC) =&gt; Financiar o resto do mundo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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Poupança Externa Negativa (saída de capitais, aumento das reserva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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aumento dos haveres de curto prazo.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Barreiras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não-tarifárias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são discriminações administrativas que discriminam os produtos estrangeiros e favorecem os nacionais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 de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Bretton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Woods (EUA, 1944) - Da conferência de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Bretton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Woods em 1944 surgiu o FMI e o Banco Mundial (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BIRD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FMI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Fundo Monetário Internacional - administra o sistema monetário internacional e funciona como banco central dos bancos centrais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GATT (General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Agreement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Tariffs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Trade) - Acordo Geral sobre Tarifas e Comércio (realizado no final da 2ª guerra)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Rodada do Uruguai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negociações iniciadas em 1986 em Montevidéu, estendeu-se por 08 anos e terminou com o acordo de reduções das barreiras de comércio e a criação da 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OMC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em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</a:p>
                    <a:p>
                      <a:pPr marL="176213" indent="-176213">
                        <a:spcAft>
                          <a:spcPts val="60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Rodada de Doha</a:t>
                      </a:r>
                      <a:endParaRPr lang="pt-BR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484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42891-A553-454E-8D7D-F3D56F8F0259}" type="slidenum">
              <a:rPr lang="pt-BR"/>
              <a:pPr/>
              <a:t>41</a:t>
            </a:fld>
            <a:endParaRPr lang="pt-BR"/>
          </a:p>
        </p:txBody>
      </p:sp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1259632" y="620688"/>
            <a:ext cx="76962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 err="1" smtClean="0">
                <a:solidFill>
                  <a:srgbClr val="FF3300"/>
                </a:solidFill>
              </a:rPr>
              <a:t>Organismos</a:t>
            </a:r>
            <a:r>
              <a:rPr lang="en-US" sz="2300" b="1" dirty="0" smtClean="0">
                <a:solidFill>
                  <a:srgbClr val="FF3300"/>
                </a:solidFill>
              </a:rPr>
              <a:t> </a:t>
            </a:r>
            <a:r>
              <a:rPr lang="en-US" sz="2300" b="1" dirty="0" err="1">
                <a:solidFill>
                  <a:srgbClr val="FF3300"/>
                </a:solidFill>
              </a:rPr>
              <a:t>Financeiros</a:t>
            </a:r>
            <a:r>
              <a:rPr lang="en-US" sz="2300" b="1" dirty="0">
                <a:solidFill>
                  <a:srgbClr val="FF3300"/>
                </a:solidFill>
              </a:rPr>
              <a:t> </a:t>
            </a:r>
            <a:r>
              <a:rPr lang="en-US" sz="2300" b="1" dirty="0" err="1">
                <a:solidFill>
                  <a:srgbClr val="FF3300"/>
                </a:solidFill>
              </a:rPr>
              <a:t>Internacionais</a:t>
            </a:r>
            <a:endParaRPr lang="pt-BR" sz="2300" b="1" dirty="0">
              <a:solidFill>
                <a:srgbClr val="FF3300"/>
              </a:solidFill>
            </a:endParaRPr>
          </a:p>
        </p:txBody>
      </p:sp>
      <p:sp>
        <p:nvSpPr>
          <p:cNvPr id="173060" name="Text Box 5"/>
          <p:cNvSpPr txBox="1">
            <a:spLocks noChangeArrowheads="1"/>
          </p:cNvSpPr>
          <p:nvPr/>
        </p:nvSpPr>
        <p:spPr bwMode="auto">
          <a:xfrm>
            <a:off x="323528" y="1489075"/>
            <a:ext cx="8496944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Mudanças na economia após a Segunda Guerra Mundial levaram ao surgimento de órgãos de fomento ao desenvolvimento econômico e financeiro.</a:t>
            </a:r>
          </a:p>
          <a:p>
            <a:pPr algn="just"/>
            <a:endParaRPr lang="pt-BR" sz="800" dirty="0"/>
          </a:p>
          <a:p>
            <a:pPr algn="just"/>
            <a:r>
              <a:rPr lang="pt-BR" sz="2000" b="1" dirty="0"/>
              <a:t>I.</a:t>
            </a:r>
            <a:r>
              <a:rPr lang="pt-BR" sz="2000" dirty="0"/>
              <a:t> Acordo de </a:t>
            </a:r>
            <a:r>
              <a:rPr lang="pt-BR" sz="2000" dirty="0" err="1"/>
              <a:t>Bretton</a:t>
            </a:r>
            <a:r>
              <a:rPr lang="pt-BR" sz="2000" dirty="0"/>
              <a:t> Woods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Estabeleceu o padrão dólar-ouro, consagrando o dólar como moeda internacional, baseando sua conversibilidade nas reservas de ouro;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1971 – rompimento do acordo pelos EUA e adoção de taxas de câmbio flutuantes.</a:t>
            </a:r>
          </a:p>
          <a:p>
            <a:pPr algn="just"/>
            <a:endParaRPr lang="pt-BR" sz="800" dirty="0"/>
          </a:p>
          <a:p>
            <a:pPr algn="just"/>
            <a:r>
              <a:rPr lang="pt-BR" sz="2000" b="1" dirty="0"/>
              <a:t>II.</a:t>
            </a:r>
            <a:r>
              <a:rPr lang="pt-BR" sz="2000" dirty="0"/>
              <a:t> Fundo Monetário Internacional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Tem como objetivo promover a cooperação monetária entre as nações;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Ajuda a problemas conjunturais no BP e estimula o comércio internacional.</a:t>
            </a:r>
          </a:p>
          <a:p>
            <a:pPr algn="just"/>
            <a:endParaRPr lang="pt-BR" sz="800" dirty="0"/>
          </a:p>
          <a:p>
            <a:pPr algn="just"/>
            <a:r>
              <a:rPr lang="pt-BR" sz="2000" b="1" dirty="0"/>
              <a:t>III.</a:t>
            </a:r>
            <a:r>
              <a:rPr lang="pt-BR" sz="2000" dirty="0"/>
              <a:t> Banco Mundial (Banco Mundial de Reconstrução e Desenvolvimento – </a:t>
            </a:r>
            <a:r>
              <a:rPr lang="pt-BR" sz="2000" dirty="0" err="1"/>
              <a:t>Bird</a:t>
            </a:r>
            <a:r>
              <a:rPr lang="pt-BR" sz="2000" dirty="0"/>
              <a:t>)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Captador e fornecedor de crédito para investimentos produtivos em países subdesenvolvidos.</a:t>
            </a:r>
          </a:p>
          <a:p>
            <a:pPr algn="just"/>
            <a:endParaRPr lang="pt-BR" sz="800" dirty="0"/>
          </a:p>
          <a:p>
            <a:pPr algn="just"/>
            <a:r>
              <a:rPr lang="pt-BR" sz="2000" b="1" dirty="0"/>
              <a:t>IV.</a:t>
            </a:r>
            <a:r>
              <a:rPr lang="pt-BR" sz="2000" dirty="0"/>
              <a:t> Acordo Geral de Tarifas e Comércio (</a:t>
            </a:r>
            <a:r>
              <a:rPr lang="pt-BR" sz="2000" dirty="0" err="1"/>
              <a:t>Gatt</a:t>
            </a:r>
            <a:r>
              <a:rPr lang="pt-BR" sz="2000" dirty="0"/>
              <a:t>)</a:t>
            </a:r>
          </a:p>
          <a:p>
            <a:pPr marL="381000" lvl="1" indent="-190500" algn="just">
              <a:buClr>
                <a:srgbClr val="0000FF"/>
              </a:buClr>
              <a:buSzPct val="110000"/>
              <a:buFontTx/>
              <a:buChar char="•"/>
            </a:pPr>
            <a:r>
              <a:rPr lang="pt-BR" sz="1800" dirty="0"/>
              <a:t>Regras e instituições que regulem o comércio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41908146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683568" y="443567"/>
            <a:ext cx="802798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POLÍTICA CAMBIAL</a:t>
            </a:r>
          </a:p>
          <a:p>
            <a:pPr eaLnBrk="0" hangingPunct="0"/>
            <a:endParaRPr lang="pt-BR" u="sng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Interferir </a:t>
            </a:r>
            <a:r>
              <a:rPr lang="pt-B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ou não na taxa de câmbio é um dos pontos centrais da política</a:t>
            </a:r>
            <a:r>
              <a:rPr lang="pt-B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eaLnBrk="0" hangingPunct="0"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 </a:t>
            </a:r>
            <a:r>
              <a:rPr lang="pt-B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um país valoriza a sua moeda, a tendência é que as importações fiquem mais baratas e o país passe a importar mais (os importadores pagarão menos reais por cada dólar de importação. E exportar menos (o exportador recebe menos reais por cada dólar de exportação). Se desvaloriza ocorre o inverso.</a:t>
            </a:r>
          </a:p>
          <a:p>
            <a:pPr eaLnBrk="0" hangingPunct="0"/>
            <a:r>
              <a:rPr lang="pt-B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Exemplo: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83568" y="3717030"/>
          <a:ext cx="7920879" cy="2664299"/>
        </p:xfrm>
        <a:graphic>
          <a:graphicData uri="http://schemas.openxmlformats.org/drawingml/2006/table">
            <a:tbl>
              <a:tblPr/>
              <a:tblGrid>
                <a:gridCol w="2493799"/>
                <a:gridCol w="1771230"/>
                <a:gridCol w="1884620"/>
                <a:gridCol w="1771230"/>
              </a:tblGrid>
              <a:tr h="48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Operação \ Câmbio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Sobrevalorizado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R$ 1 = 1 US$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Equilíbrio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R$ 2 = 1 US$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Subvalorizado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R$ 3 = 1 US$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Arial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Arial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Arial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Arial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Exportação (café)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1 saca (US$ 100,00)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R$ 100,00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R$ 200,00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R$ 300,00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Importador (carro)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1 carro de US$ 20.000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Paga R$ 20.000,00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Paga R$ 40.000,00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Paga R$ 60.000,00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EX:</a:t>
                      </a:r>
                      <a:r>
                        <a:rPr lang="pt-BR" sz="1400" dirty="0">
                          <a:latin typeface="Arial"/>
                          <a:ea typeface="Times New Roman"/>
                        </a:rPr>
                        <a:t> Exportador (soja)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1 saca US$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</a:rPr>
                        <a:t>30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_______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_______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Recebe R$ ________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EX:</a:t>
                      </a:r>
                      <a:r>
                        <a:rPr lang="pt-BR" sz="1400" dirty="0">
                          <a:latin typeface="Arial"/>
                          <a:ea typeface="Times New Roman"/>
                        </a:rPr>
                        <a:t> Importador (caixa cerveja)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1 caixa US$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</a:rPr>
                        <a:t>10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Paga R$ ________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</a:rPr>
                        <a:t>Paga R$ _________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</a:rPr>
                        <a:t>Paga R$ ________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2129" marR="4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83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838200"/>
            <a:ext cx="79248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800" b="1">
                <a:solidFill>
                  <a:schemeClr val="tx2"/>
                </a:solidFill>
                <a:latin typeface="Times New Roman" pitchFamily="18" charset="0"/>
              </a:rPr>
              <a:t>Política Cambial: </a:t>
            </a:r>
          </a:p>
          <a:p>
            <a:pPr algn="ctr"/>
            <a:r>
              <a:rPr lang="es-ES_tradnl" sz="2400" b="1">
                <a:solidFill>
                  <a:schemeClr val="tx2"/>
                </a:solidFill>
                <a:latin typeface="Times New Roman" pitchFamily="18" charset="0"/>
              </a:rPr>
              <a:t>consiste, basicamente, em fixar ou controlar a taxa de câmbio (o preço do dólar)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5800" y="2590800"/>
            <a:ext cx="79248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049338" lvl="4" indent="-287338" algn="just">
              <a:spcBef>
                <a:spcPct val="20000"/>
              </a:spcBef>
              <a:buFontTx/>
              <a:buChar char="»"/>
            </a:pPr>
            <a:r>
              <a:rPr lang="es-ES_tradnl" sz="2000" b="1" dirty="0" err="1">
                <a:solidFill>
                  <a:schemeClr val="accent2"/>
                </a:solidFill>
                <a:latin typeface="Calibri" pitchFamily="34" charset="0"/>
              </a:rPr>
              <a:t>Sobrevalorização</a:t>
            </a: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 Cambial </a:t>
            </a:r>
            <a:r>
              <a:rPr lang="es-ES_tradnl" sz="2000" b="1" dirty="0" smtClean="0">
                <a:solidFill>
                  <a:schemeClr val="accent2"/>
                </a:solidFill>
                <a:latin typeface="Calibri" pitchFamily="34" charset="0"/>
              </a:rPr>
              <a:t>(1 </a:t>
            </a: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R$=1 US$) </a:t>
            </a:r>
          </a:p>
          <a:p>
            <a:pPr marL="1049338" lvl="4" indent="-287338" algn="just">
              <a:spcBef>
                <a:spcPct val="20000"/>
              </a:spcBef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(+)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importações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(-)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exportações</a:t>
            </a:r>
            <a:endParaRPr lang="es-ES_tradnl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1049338" lvl="4" indent="-287338" algn="just">
              <a:spcBef>
                <a:spcPct val="20000"/>
              </a:spcBef>
              <a:buFont typeface="Symbol" pitchFamily="18" charset="2"/>
              <a:buNone/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(-)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Produção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(-)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emprego</a:t>
            </a:r>
            <a:endParaRPr lang="es-ES_tradnl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1049338" lvl="4" indent="-287338" algn="just">
              <a:spcBef>
                <a:spcPct val="20000"/>
              </a:spcBef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(-)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Preços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(=&gt;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 (-)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Inflação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1049338" lvl="4" indent="-287338" algn="just">
              <a:spcBef>
                <a:spcPct val="20000"/>
              </a:spcBef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mas (+) Déficit no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comércio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bens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serviços</a:t>
            </a:r>
            <a:endParaRPr lang="es-ES_tradnl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1049338" lvl="4" indent="-287338" algn="just">
              <a:spcBef>
                <a:spcPct val="20000"/>
              </a:spcBef>
              <a:buFontTx/>
              <a:buChar char="»"/>
            </a:pPr>
            <a:r>
              <a:rPr lang="es-ES_tradnl" sz="2000" b="1" dirty="0" err="1">
                <a:solidFill>
                  <a:schemeClr val="accent2"/>
                </a:solidFill>
                <a:latin typeface="Calibri" pitchFamily="34" charset="0"/>
              </a:rPr>
              <a:t>Subvalorização</a:t>
            </a: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 Cambial </a:t>
            </a:r>
            <a:r>
              <a:rPr lang="es-ES_tradnl" sz="2000" b="1" dirty="0" smtClean="0">
                <a:solidFill>
                  <a:schemeClr val="accent2"/>
                </a:solidFill>
                <a:latin typeface="Calibri" pitchFamily="34" charset="0"/>
              </a:rPr>
              <a:t>(3 </a:t>
            </a: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R$=1 US$) </a:t>
            </a:r>
          </a:p>
          <a:p>
            <a:pPr marL="1049338" lvl="4" indent="-287338" algn="just">
              <a:spcBef>
                <a:spcPct val="20000"/>
              </a:spcBef>
              <a:buFont typeface="Symbol" pitchFamily="18" charset="2"/>
              <a:buNone/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 (-)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importações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e (+)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exportações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049338" lvl="4" indent="-287338" algn="just">
              <a:spcBef>
                <a:spcPct val="20000"/>
              </a:spcBef>
              <a:buFont typeface="Symbol" pitchFamily="18" charset="2"/>
              <a:buNone/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(+)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Produção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(+)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emprego</a:t>
            </a:r>
            <a:endParaRPr lang="es-ES_tradnl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1049338" lvl="4" indent="-287338" algn="just">
              <a:spcBef>
                <a:spcPct val="20000"/>
              </a:spcBef>
              <a:buFont typeface="Symbol" pitchFamily="18" charset="2"/>
              <a:buNone/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(+)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Preços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(=&gt;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 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(+)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sym typeface="Monotype Sorts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Inflação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  <a:p>
            <a:pPr marL="1049338" lvl="4" indent="-287338" algn="just">
              <a:spcBef>
                <a:spcPct val="20000"/>
              </a:spcBef>
              <a:buFont typeface="Symbol" pitchFamily="18" charset="2"/>
              <a:buNone/>
            </a:pP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	=&gt;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melhora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o saldo no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comércio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bens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</a:rPr>
              <a:t>serviços</a:t>
            </a:r>
            <a:endParaRPr lang="es-ES_tradnl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8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3FB1C-687B-4EA9-B11A-715FCBAF67AF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171011" name="Retângulo 2"/>
          <p:cNvSpPr>
            <a:spLocks noChangeArrowheads="1"/>
          </p:cNvSpPr>
          <p:nvPr/>
        </p:nvSpPr>
        <p:spPr bwMode="auto">
          <a:xfrm>
            <a:off x="1476375" y="2205038"/>
            <a:ext cx="576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800" b="1"/>
              <a:t>Economia Internacional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16499-1396-467A-B7AD-65DF1CC3A6ED}" type="slidenum">
              <a:rPr lang="pt-BR" smtClean="0"/>
              <a:pPr/>
              <a:t>45</a:t>
            </a:fld>
            <a:endParaRPr lang="pt-BR" smtClean="0"/>
          </a:p>
        </p:txBody>
      </p:sp>
      <p:pic>
        <p:nvPicPr>
          <p:cNvPr id="172035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230313"/>
            <a:ext cx="8637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Retângulo 3"/>
          <p:cNvSpPr>
            <a:spLocks noChangeArrowheads="1"/>
          </p:cNvSpPr>
          <p:nvPr/>
        </p:nvSpPr>
        <p:spPr bwMode="auto">
          <a:xfrm>
            <a:off x="611188" y="365125"/>
            <a:ext cx="8075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FF"/>
                </a:solidFill>
              </a:rPr>
              <a:t>Taxa básica de juros: global, países desenvolvidos e emergentes (% ao ano)</a:t>
            </a:r>
            <a:endParaRPr lang="pt-BR" sz="200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B75D5A-67B6-4A14-948D-F7E9C1542CF7}" type="slidenum">
              <a:rPr lang="pt-BR" smtClean="0"/>
              <a:pPr/>
              <a:t>46</a:t>
            </a:fld>
            <a:endParaRPr lang="pt-BR" smtClean="0"/>
          </a:p>
        </p:txBody>
      </p:sp>
      <p:pic>
        <p:nvPicPr>
          <p:cNvPr id="173059" name="Imagem 2" descr="http://apps.fiesp.net/fiesp/newsletter/macro-visao/imagens/2015/marco/grafico-165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7716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Retângulo 3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19 de março de 2015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Imagem 2" descr="http://apps.fiesp.net/fiesp/newsletter/macro-visao/imagens/2015/janeiro/grafico-160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4978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BD91FD-F472-43AD-BAD8-218FFB6DABFE}" type="slidenum">
              <a:rPr lang="pt-BR" smtClean="0"/>
              <a:pPr/>
              <a:t>48</a:t>
            </a:fld>
            <a:endParaRPr lang="pt-BR" smtClean="0"/>
          </a:p>
        </p:txBody>
      </p:sp>
      <p:pic>
        <p:nvPicPr>
          <p:cNvPr id="175107" name="Imagem 3" descr="http://apps.fiesp.net/fiesp/newsletter/macro-visao/imagens/2015/janeiro/grafico-16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280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8FDA9-3B84-4A78-8130-DC2D6C28D819}" type="slidenum">
              <a:rPr lang="pt-BR" smtClean="0"/>
              <a:pPr/>
              <a:t>49</a:t>
            </a:fld>
            <a:endParaRPr lang="pt-BR" smtClean="0"/>
          </a:p>
        </p:txBody>
      </p:sp>
      <p:pic>
        <p:nvPicPr>
          <p:cNvPr id="176131" name="Imagem 2" descr="http://apps.fiesp.net/fiesp/newsletter/macro-visao/imagens/2015/marco/grafico-164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6327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Retângulo 3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err="1"/>
              <a:t>Fiesp</a:t>
            </a:r>
            <a:r>
              <a:rPr lang="pt-BR" sz="1600" dirty="0"/>
              <a:t>. Informativo eletrônico – 10 de março de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162925" cy="762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O que é taxa de câmbio?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72442" y="1412776"/>
            <a:ext cx="8035925" cy="468052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800" dirty="0" smtClean="0"/>
              <a:t>A taxa de câmbio pode ser definida como o preço em moeda doméstica da moeda estrangeira.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Desvalorização?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Valorização?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Taxa de Câmbio bilateral (Dólar, Euro ....)?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Cesta de Moedas?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Mercado de Moeda Estrangeira?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Quem Oferta e quem Demanda Moeda Estrangeira?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pt-BR" sz="2000" dirty="0" smtClean="0">
                <a:solidFill>
                  <a:srgbClr val="FF0000"/>
                </a:solidFill>
              </a:rPr>
              <a:t>Exportadores, Importadores, </a:t>
            </a:r>
            <a:r>
              <a:rPr lang="pt-BR" sz="2000" b="1" dirty="0" smtClean="0">
                <a:solidFill>
                  <a:srgbClr val="FF0000"/>
                </a:solidFill>
              </a:rPr>
              <a:t>Investidores Estrangeiros </a:t>
            </a:r>
            <a:r>
              <a:rPr lang="pt-BR" sz="2000" dirty="0" smtClean="0">
                <a:solidFill>
                  <a:srgbClr val="FF0000"/>
                </a:solidFill>
              </a:rPr>
              <a:t>Aplicadores no Mercado Financeiro (ações, títulos) .... </a:t>
            </a:r>
            <a:r>
              <a:rPr lang="pt-BR" sz="2000" b="1" dirty="0" smtClean="0">
                <a:solidFill>
                  <a:srgbClr val="FF0000"/>
                </a:solidFill>
              </a:rPr>
              <a:t>Investidores Brasileiros</a:t>
            </a:r>
            <a:r>
              <a:rPr lang="pt-BR" sz="2000" dirty="0" smtClean="0">
                <a:solidFill>
                  <a:srgbClr val="FF0000"/>
                </a:solidFill>
              </a:rPr>
              <a:t> no exterior, viagens internacionais, </a:t>
            </a:r>
            <a:r>
              <a:rPr lang="pt-BR" sz="2000" b="1" dirty="0" smtClean="0">
                <a:solidFill>
                  <a:srgbClr val="FF0000"/>
                </a:solidFill>
              </a:rPr>
              <a:t>Especuladores </a:t>
            </a:r>
            <a:r>
              <a:rPr lang="pt-BR" sz="2000" dirty="0" smtClean="0">
                <a:solidFill>
                  <a:srgbClr val="FF0000"/>
                </a:solidFill>
              </a:rPr>
              <a:t>no mercado cambial ...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AB7852B-A738-4F05-BCD2-121C3BBE36B0}" type="slidenum">
              <a:rPr lang="pt-BR" sz="1400">
                <a:latin typeface="Times New Roman" panose="02020603050405020304" pitchFamily="18" charset="0"/>
              </a:rPr>
              <a:pPr/>
              <a:t>5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apps.fiesp.net/fiesp/newsletter/macro-visao/imagens/2015/marco/grafico-1659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55650" y="6259513"/>
            <a:ext cx="5104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err="1"/>
              <a:t>Fiesp</a:t>
            </a:r>
            <a:r>
              <a:rPr lang="pt-BR" sz="1600" dirty="0"/>
              <a:t>. Informativo eletrônico – </a:t>
            </a:r>
            <a:r>
              <a:rPr lang="pt-BR" sz="1600" dirty="0" smtClean="0"/>
              <a:t>30 </a:t>
            </a:r>
            <a:r>
              <a:rPr lang="pt-BR" sz="1600" dirty="0"/>
              <a:t>de março de 2015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55650" y="6259513"/>
            <a:ext cx="5104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err="1"/>
              <a:t>Fiesp</a:t>
            </a:r>
            <a:r>
              <a:rPr lang="pt-BR" sz="1600" dirty="0"/>
              <a:t>. Informativo eletrônico – </a:t>
            </a:r>
            <a:r>
              <a:rPr lang="pt-BR" sz="1600" dirty="0" smtClean="0"/>
              <a:t>30 </a:t>
            </a:r>
            <a:r>
              <a:rPr lang="pt-BR" sz="1600" dirty="0"/>
              <a:t>de março de 2015</a:t>
            </a:r>
          </a:p>
        </p:txBody>
      </p:sp>
      <p:pic>
        <p:nvPicPr>
          <p:cNvPr id="5" name="Imagem 4" descr="http://apps.fiesp.net/fiesp/newsletter/macro-visao/imagens/2015/marco/grafico-165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55650" y="6259513"/>
            <a:ext cx="5104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err="1"/>
              <a:t>Fiesp</a:t>
            </a:r>
            <a:r>
              <a:rPr lang="pt-BR" sz="1600" dirty="0"/>
              <a:t>. Informativo eletrônico – </a:t>
            </a:r>
            <a:r>
              <a:rPr lang="pt-BR" sz="1600" dirty="0" smtClean="0"/>
              <a:t>30 </a:t>
            </a:r>
            <a:r>
              <a:rPr lang="pt-BR" sz="1600" dirty="0"/>
              <a:t>de março de 2015</a:t>
            </a:r>
          </a:p>
        </p:txBody>
      </p:sp>
      <p:pic>
        <p:nvPicPr>
          <p:cNvPr id="6" name="Imagem 5" descr="http://apps.fiesp.net/fiesp/newsletter/macro-visao/imagens/2015/marco/grafico-165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A5D2E-58B9-4D59-8C38-8B7272FBFEF3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177155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pic>
        <p:nvPicPr>
          <p:cNvPr id="177156" name="Imagem 5" descr="http://apps.fiesp.net/fiesp/newsletter/macro-visao/imagens/2015/janeiro/grafico-161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71646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Imagem 5" descr="http://apps.fiesp.net/fiesp/newsletter/macro-visao/imagens/2015/marco/grafico-165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9150"/>
            <a:ext cx="554513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67A45-9C8E-462E-8545-83CE934E6735}" type="slidenum">
              <a:rPr lang="pt-BR" smtClean="0"/>
              <a:pPr/>
              <a:t>54</a:t>
            </a:fld>
            <a:endParaRPr lang="pt-BR" smtClean="0"/>
          </a:p>
        </p:txBody>
      </p:sp>
      <p:sp>
        <p:nvSpPr>
          <p:cNvPr id="178179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pic>
        <p:nvPicPr>
          <p:cNvPr id="178180" name="Imagem 4" descr="http://apps.fiesp.net/fiesp/newsletter/macro-visao/imagens/2015/marco/grafico-165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424862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24 de março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2FAEEE-A68E-48AF-8E4A-D81FB0DDC735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17920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EUA</a:t>
            </a:r>
          </a:p>
        </p:txBody>
      </p:sp>
      <p:pic>
        <p:nvPicPr>
          <p:cNvPr id="179204" name="Imagem 5" descr="http://apps.fiesp.net/fiesp/newsletter/macro-visao/imagens/2015/janeiro/grafico-16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55588"/>
            <a:ext cx="528478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Imagem 5" descr="http://apps.fiesp.net/fiesp/newsletter/macro-visao/imagens/2015/marco/grafico-164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5050"/>
            <a:ext cx="54006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BF1A96-3926-41CB-9D57-DF086E4065EC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180227" name="Retângulo 5"/>
          <p:cNvSpPr>
            <a:spLocks noChangeArrowheads="1"/>
          </p:cNvSpPr>
          <p:nvPr/>
        </p:nvSpPr>
        <p:spPr bwMode="auto">
          <a:xfrm>
            <a:off x="593725" y="6018213"/>
            <a:ext cx="6575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cs typeface="Arial" pitchFamily="34" charset="0"/>
              </a:rPr>
              <a:t>Fonte: Fiesp. Macro Visão - 9 de março de 2015</a:t>
            </a:r>
          </a:p>
        </p:txBody>
      </p:sp>
      <p:sp>
        <p:nvSpPr>
          <p:cNvPr id="180228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0229" name="Imagem 8" descr="http://apps.fiesp.net/fiesp/newsletter/macro-visao/imagens/2015/marco/grafico-16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765175"/>
            <a:ext cx="77231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52922F-784C-475A-A37F-AE327D1780A6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181251" name="Retângulo 5"/>
          <p:cNvSpPr>
            <a:spLocks noChangeArrowheads="1"/>
          </p:cNvSpPr>
          <p:nvPr/>
        </p:nvSpPr>
        <p:spPr bwMode="auto">
          <a:xfrm>
            <a:off x="593725" y="6018213"/>
            <a:ext cx="6575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cs typeface="Arial" pitchFamily="34" charset="0"/>
              </a:rPr>
              <a:t>Fonte: Fiesp. Macro Visão - 9 de março de 2015</a:t>
            </a:r>
          </a:p>
        </p:txBody>
      </p:sp>
      <p:sp>
        <p:nvSpPr>
          <p:cNvPr id="181252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1253" name="Imagem 5" descr="http://apps.fiesp.net/fiesp/newsletter/macro-visao/imagens/2015/marco/grafico-164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692150"/>
            <a:ext cx="8093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38F50-884F-40F4-B802-FFB5F4BC8812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182275" name="Retângulo 5"/>
          <p:cNvSpPr>
            <a:spLocks noChangeArrowheads="1"/>
          </p:cNvSpPr>
          <p:nvPr/>
        </p:nvSpPr>
        <p:spPr bwMode="auto">
          <a:xfrm>
            <a:off x="593725" y="6018213"/>
            <a:ext cx="6575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cs typeface="Arial" pitchFamily="34" charset="0"/>
              </a:rPr>
              <a:t>Fonte: Fiesp. Macro Visão - 12 de março de 2015</a:t>
            </a:r>
          </a:p>
        </p:txBody>
      </p:sp>
      <p:sp>
        <p:nvSpPr>
          <p:cNvPr id="182276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2277" name="Imagem 7" descr="http://apps.fiesp.net/fiesp/newsletter/macro-visao/imagens/2015/marco/grafico-164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862013"/>
            <a:ext cx="77946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A5279-D6AC-429A-AB11-BD95877E868B}" type="slidenum">
              <a:rPr lang="pt-BR" smtClean="0"/>
              <a:pPr/>
              <a:t>59</a:t>
            </a:fld>
            <a:endParaRPr lang="pt-BR" smtClean="0"/>
          </a:p>
        </p:txBody>
      </p:sp>
      <p:pic>
        <p:nvPicPr>
          <p:cNvPr id="183299" name="Imagem 2" descr="http://apps.fiesp.net/fiesp/newsletter/macro-visao/imagens/2014/junho/grafico-146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810000"/>
            <a:ext cx="40163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0" name="Retângulo 5"/>
          <p:cNvSpPr>
            <a:spLocks noChangeArrowheads="1"/>
          </p:cNvSpPr>
          <p:nvPr/>
        </p:nvSpPr>
        <p:spPr bwMode="auto">
          <a:xfrm>
            <a:off x="317500" y="1322388"/>
            <a:ext cx="245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cs typeface="Arial" pitchFamily="34" charset="0"/>
              </a:rPr>
              <a:t>Fonte: Fiesp. Macro Visão - Edição 1609, 14 de janeiro de 2015</a:t>
            </a:r>
          </a:p>
        </p:txBody>
      </p:sp>
      <p:sp>
        <p:nvSpPr>
          <p:cNvPr id="183301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3302" name="Imagem 6" descr="http://apps.fiesp.net/fiesp/newsletter/macro-visao/imagens/2014/outubro/grafico-154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810000"/>
            <a:ext cx="417671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Imagem 7" descr="http://apps.fiesp.net/fiesp/newsletter/macro-visao/imagens/2015/janeiro/grafico-160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11138"/>
            <a:ext cx="597693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3284984"/>
            <a:ext cx="7776864" cy="28083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pt-BR" sz="2400" dirty="0" smtClean="0">
                <a:solidFill>
                  <a:srgbClr val="C00000"/>
                </a:solidFill>
              </a:rPr>
              <a:t>Taxa de Câmbio Flutuante- </a:t>
            </a:r>
            <a:r>
              <a:rPr lang="pt-BR" sz="2400" dirty="0" smtClean="0"/>
              <a:t>é determinada apenas pela oferta e demanda das moedas envolvidas, sem interferência externa;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>
                <a:solidFill>
                  <a:srgbClr val="C00000"/>
                </a:solidFill>
              </a:rPr>
              <a:t>Taxa de Câmbio Fixa- </a:t>
            </a:r>
            <a:r>
              <a:rPr lang="pt-BR" sz="2400" dirty="0" smtClean="0"/>
              <a:t>quando a taxa é determinada pela autoridade monetária e seu preço defendido pelo governo usando instrumentos de política monetária, fiscal ou através de intervenção direta no mercado cambial.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B8A1E6B-04DF-416C-AAFB-6D4BD5BA591A}" type="slidenum">
              <a:rPr lang="pt-BR" sz="1400">
                <a:latin typeface="Times New Roman" panose="02020603050405020304" pitchFamily="18" charset="0"/>
              </a:rPr>
              <a:pPr/>
              <a:t>6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2" y="764704"/>
            <a:ext cx="3825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0000FF"/>
                </a:solidFill>
              </a:rPr>
              <a:t>Política Cambial</a:t>
            </a:r>
            <a:endParaRPr lang="pt-BR" sz="4400" dirty="0"/>
          </a:p>
        </p:txBody>
      </p:sp>
      <p:sp>
        <p:nvSpPr>
          <p:cNvPr id="7" name="Retângulo 6"/>
          <p:cNvSpPr/>
          <p:nvPr/>
        </p:nvSpPr>
        <p:spPr>
          <a:xfrm>
            <a:off x="971600" y="1529497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Regimes cambiais: tipos básicos</a:t>
            </a:r>
          </a:p>
          <a:p>
            <a:pPr lvl="1"/>
            <a:r>
              <a:rPr lang="pt-BR" sz="2000" dirty="0" smtClean="0"/>
              <a:t>1. Flexível</a:t>
            </a:r>
          </a:p>
          <a:p>
            <a:pPr lvl="1"/>
            <a:r>
              <a:rPr lang="pt-BR" sz="2000" dirty="0" smtClean="0"/>
              <a:t>2. Fixo</a:t>
            </a:r>
          </a:p>
          <a:p>
            <a:pPr lvl="1"/>
            <a:r>
              <a:rPr lang="pt-BR" sz="2000" dirty="0" smtClean="0"/>
              <a:t>3. Administrado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796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22C3B5-E6DD-469B-ACF8-FC30E13C35AC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18432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4324" name="Imagem 4" descr="http://apps.fiesp.net/fiesp/newsletter/macro-visao/imagens/2015/marco/grafico-165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704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18 de março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C11C3-99F6-4B30-8A4C-8564A5BFC936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185347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sp>
        <p:nvSpPr>
          <p:cNvPr id="185348" name="Retângulo 5"/>
          <p:cNvSpPr>
            <a:spLocks noChangeArrowheads="1"/>
          </p:cNvSpPr>
          <p:nvPr/>
        </p:nvSpPr>
        <p:spPr bwMode="auto">
          <a:xfrm>
            <a:off x="611188" y="6434138"/>
            <a:ext cx="487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Fonte: Fiesp. Informativo eletrônico – 23 de março de 2015</a:t>
            </a:r>
          </a:p>
        </p:txBody>
      </p:sp>
      <p:pic>
        <p:nvPicPr>
          <p:cNvPr id="185349" name="Imagem 5" descr="http://apps.fiesp.net/fiesp/newsletter/macro-visao/imagens/2015/marco/grafico-165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80756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5B3556-1106-4DE6-930E-9AFF6946506D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186371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Euro</a:t>
            </a:r>
          </a:p>
        </p:txBody>
      </p:sp>
      <p:pic>
        <p:nvPicPr>
          <p:cNvPr id="186372" name="Imagem 4" descr="http://apps.fiesp.net/fiesp/newsletter/macro-visao/imagens/2015/janeiro/grafico-16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3875"/>
            <a:ext cx="8424862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3" name="Retângulo 5"/>
          <p:cNvSpPr>
            <a:spLocks noChangeArrowheads="1"/>
          </p:cNvSpPr>
          <p:nvPr/>
        </p:nvSpPr>
        <p:spPr bwMode="auto">
          <a:xfrm>
            <a:off x="611188" y="6434138"/>
            <a:ext cx="5972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Fonte: Fiesp. Informativo eletrônico - Edição 1621, 30 de janeiro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402BFF-2DB7-44F8-B14C-AB142D02004B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187395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12 de março de 2015</a:t>
            </a:r>
          </a:p>
        </p:txBody>
      </p:sp>
      <p:sp>
        <p:nvSpPr>
          <p:cNvPr id="187396" name="Retângulo 5"/>
          <p:cNvSpPr>
            <a:spLocks noChangeArrowheads="1"/>
          </p:cNvSpPr>
          <p:nvPr/>
        </p:nvSpPr>
        <p:spPr bwMode="auto">
          <a:xfrm>
            <a:off x="0" y="0"/>
            <a:ext cx="16192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Alemanha</a:t>
            </a:r>
          </a:p>
        </p:txBody>
      </p:sp>
      <p:pic>
        <p:nvPicPr>
          <p:cNvPr id="187397" name="Imagem 5" descr="http://apps.fiesp.net/fiesp/newsletter/macro-visao/imagens/2015/marco/grafico-164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82184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A312A-84CA-465A-B59B-EF005B378807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188419" name="Retângulo 5"/>
          <p:cNvSpPr>
            <a:spLocks noChangeArrowheads="1"/>
          </p:cNvSpPr>
          <p:nvPr/>
        </p:nvSpPr>
        <p:spPr bwMode="auto">
          <a:xfrm>
            <a:off x="755650" y="6259513"/>
            <a:ext cx="682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- Edição 1618, 27 de janeiro de 2015</a:t>
            </a:r>
          </a:p>
        </p:txBody>
      </p:sp>
      <p:sp>
        <p:nvSpPr>
          <p:cNvPr id="188420" name="Retângulo 5"/>
          <p:cNvSpPr>
            <a:spLocks noChangeArrowheads="1"/>
          </p:cNvSpPr>
          <p:nvPr/>
        </p:nvSpPr>
        <p:spPr bwMode="auto">
          <a:xfrm>
            <a:off x="0" y="0"/>
            <a:ext cx="16192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Alemanha</a:t>
            </a:r>
          </a:p>
        </p:txBody>
      </p:sp>
      <p:pic>
        <p:nvPicPr>
          <p:cNvPr id="188421" name="Imagem 5" descr="http://apps.fiesp.net/fiesp/newsletter/macro-visao/imagens/2015/janeiro/grafico-16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2184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E4004F-491C-4A54-8F98-DBC549CE3EDC}" type="slidenum">
              <a:rPr lang="pt-BR" smtClean="0"/>
              <a:pPr/>
              <a:t>65</a:t>
            </a:fld>
            <a:endParaRPr lang="pt-BR" smtClean="0"/>
          </a:p>
        </p:txBody>
      </p:sp>
      <p:pic>
        <p:nvPicPr>
          <p:cNvPr id="189443" name="Imagem 2" descr="http://apps.fiesp.net/fiesp/newsletter/macro-visao/imagens/2015/marco/grafico-16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9930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Retângulo 3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25 de março de 2015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94135-9A11-4DF3-B5A5-4C7E7582694A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190467" name="Retângulo 5"/>
          <p:cNvSpPr>
            <a:spLocks noChangeArrowheads="1"/>
          </p:cNvSpPr>
          <p:nvPr/>
        </p:nvSpPr>
        <p:spPr bwMode="auto">
          <a:xfrm>
            <a:off x="0" y="0"/>
            <a:ext cx="16192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Alemanha</a:t>
            </a:r>
          </a:p>
        </p:txBody>
      </p:sp>
      <p:pic>
        <p:nvPicPr>
          <p:cNvPr id="190468" name="Imagem 4" descr="http://apps.fiesp.net/fiesp/newsletter/macro-visao/imagens/2015/janeiro/grafico-161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470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A5141-C54F-48E1-A361-516876832017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191491" name="Retângulo 5"/>
          <p:cNvSpPr>
            <a:spLocks noChangeArrowheads="1"/>
          </p:cNvSpPr>
          <p:nvPr/>
        </p:nvSpPr>
        <p:spPr bwMode="auto">
          <a:xfrm>
            <a:off x="0" y="0"/>
            <a:ext cx="16192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Alemanha</a:t>
            </a:r>
          </a:p>
        </p:txBody>
      </p:sp>
      <p:pic>
        <p:nvPicPr>
          <p:cNvPr id="191492" name="Imagem 4" descr="http://apps.fiesp.net/fiesp/newsletter/macro-visao/imagens/2015/marco/grafico-165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470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25 de março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83D4A6-0512-487D-8E24-FDE37BF73E22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192515" name="Retângulo 5"/>
          <p:cNvSpPr>
            <a:spLocks noChangeArrowheads="1"/>
          </p:cNvSpPr>
          <p:nvPr/>
        </p:nvSpPr>
        <p:spPr bwMode="auto">
          <a:xfrm>
            <a:off x="0" y="0"/>
            <a:ext cx="16192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Alemanha</a:t>
            </a:r>
          </a:p>
        </p:txBody>
      </p:sp>
      <p:pic>
        <p:nvPicPr>
          <p:cNvPr id="192516" name="Imagem 3" descr="http://apps.fiesp.net/fiesp/newsletter/macro-visao/imagens/2015/janeiro/grafico-162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7041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D5B658-7A43-4F4B-9A26-FF234187B24C}" type="slidenum">
              <a:rPr lang="pt-BR" smtClean="0"/>
              <a:pPr/>
              <a:t>69</a:t>
            </a:fld>
            <a:endParaRPr lang="pt-BR" smtClean="0"/>
          </a:p>
        </p:txBody>
      </p:sp>
      <p:sp>
        <p:nvSpPr>
          <p:cNvPr id="193539" name="Retângulo 5"/>
          <p:cNvSpPr>
            <a:spLocks noChangeArrowheads="1"/>
          </p:cNvSpPr>
          <p:nvPr/>
        </p:nvSpPr>
        <p:spPr bwMode="auto">
          <a:xfrm>
            <a:off x="0" y="0"/>
            <a:ext cx="1979613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Reino Unido</a:t>
            </a:r>
          </a:p>
        </p:txBody>
      </p:sp>
      <p:pic>
        <p:nvPicPr>
          <p:cNvPr id="193540" name="Imagem 5" descr="http://apps.fiesp.net/fiesp/newsletter/macro-visao/imagens/2015/janeiro/grafico-161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80025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Retângulo 5"/>
          <p:cNvSpPr>
            <a:spLocks noChangeArrowheads="1"/>
          </p:cNvSpPr>
          <p:nvPr/>
        </p:nvSpPr>
        <p:spPr bwMode="auto">
          <a:xfrm>
            <a:off x="755650" y="6259513"/>
            <a:ext cx="682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- Edição 1618, 27 de janeiro de 2015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395536" y="4365104"/>
            <a:ext cx="83534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dirty="0" smtClean="0">
                <a:solidFill>
                  <a:srgbClr val="0000FF"/>
                </a:solidFill>
                <a:latin typeface="Arial" panose="020B0604020202020204" pitchFamily="34" charset="0"/>
              </a:rPr>
              <a:t>Câmbio 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</a:rPr>
              <a:t>flutuante </a:t>
            </a:r>
            <a:r>
              <a:rPr lang="pt-BR" dirty="0" smtClean="0">
                <a:solidFill>
                  <a:srgbClr val="0000FF"/>
                </a:solidFill>
                <a:latin typeface="Arial" panose="020B0604020202020204" pitchFamily="34" charset="0"/>
              </a:rPr>
              <a:t>sujo</a:t>
            </a:r>
            <a:endParaRPr lang="pt-BR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24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2400" dirty="0" smtClean="0">
                <a:latin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</a:rPr>
              <a:t>governo compra dólar no mercado e forma reservas (para conter a queda do dólar) e vende dólar quando este sobe</a:t>
            </a:r>
            <a:endParaRPr lang="pt-BR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268760"/>
            <a:ext cx="39295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11560" y="7647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600" b="1" dirty="0" smtClean="0">
                <a:solidFill>
                  <a:srgbClr val="350496"/>
                </a:solidFill>
                <a:latin typeface="Arial" panose="020B0604020202020204" pitchFamily="34" charset="0"/>
              </a:rPr>
              <a:t>Cambio flutuante</a:t>
            </a:r>
          </a:p>
          <a:p>
            <a:pPr algn="ctr">
              <a:spcBef>
                <a:spcPct val="0"/>
              </a:spcBef>
            </a:pPr>
            <a:endParaRPr lang="pt-BR" sz="24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sz="2400" dirty="0" smtClean="0">
                <a:latin typeface="Arial" panose="020B0604020202020204" pitchFamily="34" charset="0"/>
              </a:rPr>
              <a:t>O câmbio é determinado pela demanda e oferta de dólar, </a:t>
            </a:r>
          </a:p>
          <a:p>
            <a:pPr marL="0" lvl="1" indent="0" algn="ctr">
              <a:spcBef>
                <a:spcPct val="0"/>
              </a:spcBef>
              <a:buNone/>
            </a:pPr>
            <a:endParaRPr lang="pt-BR" sz="1600" dirty="0" smtClean="0"/>
          </a:p>
          <a:p>
            <a:pPr marL="0" lvl="1" indent="0" algn="ctr">
              <a:spcBef>
                <a:spcPct val="0"/>
              </a:spcBef>
              <a:buNone/>
            </a:pPr>
            <a:r>
              <a:rPr lang="pt-BR" dirty="0" smtClean="0"/>
              <a:t>A Política de câmbio flutuante consiste em deixar livre a taxa de câmbio, que será determinada pela oferta e demanda de dólares ... </a:t>
            </a:r>
          </a:p>
          <a:p>
            <a:pPr algn="ctr">
              <a:spcBef>
                <a:spcPct val="0"/>
              </a:spcBef>
            </a:pPr>
            <a:endParaRPr lang="pt-BR" sz="24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48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B6830-347D-492C-9321-3A90328D3622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194563" name="Retângulo 5"/>
          <p:cNvSpPr>
            <a:spLocks noChangeArrowheads="1"/>
          </p:cNvSpPr>
          <p:nvPr/>
        </p:nvSpPr>
        <p:spPr bwMode="auto">
          <a:xfrm>
            <a:off x="0" y="0"/>
            <a:ext cx="1979613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Reino Unido</a:t>
            </a:r>
          </a:p>
        </p:txBody>
      </p:sp>
      <p:sp>
        <p:nvSpPr>
          <p:cNvPr id="194564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12 de março de 2015</a:t>
            </a:r>
          </a:p>
        </p:txBody>
      </p:sp>
      <p:pic>
        <p:nvPicPr>
          <p:cNvPr id="194565" name="Imagem 5" descr="http://apps.fiesp.net/fiesp/newsletter/macro-visao/imagens/2015/marco/grafico-16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7041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60E2A-BD6E-40C0-8F9E-9E86AB538865}" type="slidenum">
              <a:rPr lang="pt-BR" smtClean="0"/>
              <a:pPr/>
              <a:t>71</a:t>
            </a:fld>
            <a:endParaRPr lang="pt-BR" smtClean="0"/>
          </a:p>
        </p:txBody>
      </p:sp>
      <p:sp>
        <p:nvSpPr>
          <p:cNvPr id="195587" name="Retângulo 5"/>
          <p:cNvSpPr>
            <a:spLocks noChangeArrowheads="1"/>
          </p:cNvSpPr>
          <p:nvPr/>
        </p:nvSpPr>
        <p:spPr bwMode="auto">
          <a:xfrm>
            <a:off x="0" y="0"/>
            <a:ext cx="1979613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Reino Unido</a:t>
            </a:r>
          </a:p>
        </p:txBody>
      </p:sp>
      <p:sp>
        <p:nvSpPr>
          <p:cNvPr id="195588" name="Retângulo 5"/>
          <p:cNvSpPr>
            <a:spLocks noChangeArrowheads="1"/>
          </p:cNvSpPr>
          <p:nvPr/>
        </p:nvSpPr>
        <p:spPr bwMode="auto">
          <a:xfrm>
            <a:off x="755650" y="6259513"/>
            <a:ext cx="5627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18 de março de 2015</a:t>
            </a:r>
          </a:p>
        </p:txBody>
      </p:sp>
      <p:pic>
        <p:nvPicPr>
          <p:cNvPr id="195589" name="Imagem 5" descr="http://apps.fiesp.net/fiesp/newsletter/macro-visao/imagens/2015/marco/grafico-16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3518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08A32E-E74B-42B0-8CC4-72A72DDB5460}" type="slidenum">
              <a:rPr lang="pt-BR" smtClean="0"/>
              <a:pPr/>
              <a:t>72</a:t>
            </a:fld>
            <a:endParaRPr lang="pt-BR" smtClean="0"/>
          </a:p>
        </p:txBody>
      </p:sp>
      <p:sp>
        <p:nvSpPr>
          <p:cNvPr id="196611" name="Retângulo 5"/>
          <p:cNvSpPr>
            <a:spLocks noChangeArrowheads="1"/>
          </p:cNvSpPr>
          <p:nvPr/>
        </p:nvSpPr>
        <p:spPr bwMode="auto">
          <a:xfrm>
            <a:off x="0" y="0"/>
            <a:ext cx="1979613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Reino Unido</a:t>
            </a:r>
          </a:p>
        </p:txBody>
      </p:sp>
      <p:sp>
        <p:nvSpPr>
          <p:cNvPr id="196612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26 de março de 2015</a:t>
            </a:r>
          </a:p>
        </p:txBody>
      </p:sp>
      <p:pic>
        <p:nvPicPr>
          <p:cNvPr id="196613" name="Imagem 5" descr="http://apps.fiesp.net/fiesp/newsletter/macro-visao/imagens/2015/marco/grafico-165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BCC6F-6DEC-4170-8817-2224AB6150DE}" type="slidenum">
              <a:rPr lang="pt-BR" smtClean="0"/>
              <a:pPr/>
              <a:t>73</a:t>
            </a:fld>
            <a:endParaRPr lang="pt-BR" smtClean="0"/>
          </a:p>
        </p:txBody>
      </p:sp>
      <p:sp>
        <p:nvSpPr>
          <p:cNvPr id="197635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China</a:t>
            </a:r>
          </a:p>
        </p:txBody>
      </p:sp>
      <p:pic>
        <p:nvPicPr>
          <p:cNvPr id="197636" name="Imagem 4" descr="http://apps.fiesp.net/fiesp/newsletter/macro-visao/imagens/2015/marco/grafico-164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7921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Retângulo 5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12 de março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50F7F1-6304-4F33-A983-1B87548E719B}" type="slidenum">
              <a:rPr lang="pt-BR" smtClean="0"/>
              <a:pPr/>
              <a:t>74</a:t>
            </a:fld>
            <a:endParaRPr lang="pt-BR" smtClean="0"/>
          </a:p>
        </p:txBody>
      </p:sp>
      <p:sp>
        <p:nvSpPr>
          <p:cNvPr id="198659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China</a:t>
            </a:r>
          </a:p>
        </p:txBody>
      </p:sp>
      <p:pic>
        <p:nvPicPr>
          <p:cNvPr id="198660" name="Imagem 3" descr="http://apps.fiesp.net/fiesp/newsletter/macro-visao/imagens/2015/janeiro/grafico-16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81470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8E1DAF-EFE2-4554-A3B1-ACD4FAB08E3B}" type="slidenum">
              <a:rPr lang="pt-BR" smtClean="0"/>
              <a:pPr/>
              <a:t>75</a:t>
            </a:fld>
            <a:endParaRPr lang="pt-BR" smtClean="0"/>
          </a:p>
        </p:txBody>
      </p:sp>
      <p:sp>
        <p:nvSpPr>
          <p:cNvPr id="199683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China</a:t>
            </a:r>
          </a:p>
        </p:txBody>
      </p:sp>
      <p:pic>
        <p:nvPicPr>
          <p:cNvPr id="199684" name="Imagem 4" descr="http://apps.fiesp.net/fiesp/newsletter/macro-visao/imagens/2015/janeiro/grafico-160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85693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AB5374-28A3-450E-8BA2-7DCBB1DF01D2}" type="slidenum">
              <a:rPr lang="pt-BR" smtClean="0"/>
              <a:pPr/>
              <a:t>76</a:t>
            </a:fld>
            <a:endParaRPr lang="pt-BR" smtClean="0"/>
          </a:p>
        </p:txBody>
      </p:sp>
      <p:pic>
        <p:nvPicPr>
          <p:cNvPr id="200707" name="Imagem 2" descr="http://apps.fiesp.net/fiesp/newsletter/macro-visao/imagens/2015/marco/grafico-164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9200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Retângulo 5"/>
          <p:cNvSpPr>
            <a:spLocks noChangeArrowheads="1"/>
          </p:cNvSpPr>
          <p:nvPr/>
        </p:nvSpPr>
        <p:spPr bwMode="auto">
          <a:xfrm>
            <a:off x="0" y="0"/>
            <a:ext cx="11874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China</a:t>
            </a:r>
          </a:p>
        </p:txBody>
      </p:sp>
      <p:sp>
        <p:nvSpPr>
          <p:cNvPr id="200709" name="Retângulo 4"/>
          <p:cNvSpPr>
            <a:spLocks noChangeArrowheads="1"/>
          </p:cNvSpPr>
          <p:nvPr/>
        </p:nvSpPr>
        <p:spPr bwMode="auto">
          <a:xfrm>
            <a:off x="755650" y="6259513"/>
            <a:ext cx="5570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Fonte: Fiesp. Informativo eletrônico – 10 de março de 2015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9B392-BC2F-4D35-944A-1C123912BDD0}" type="slidenum">
              <a:rPr lang="pt-BR" smtClean="0"/>
              <a:pPr/>
              <a:t>77</a:t>
            </a:fld>
            <a:endParaRPr lang="pt-BR" smtClean="0"/>
          </a:p>
        </p:txBody>
      </p:sp>
      <p:sp>
        <p:nvSpPr>
          <p:cNvPr id="201731" name="Retângulo 2"/>
          <p:cNvSpPr>
            <a:spLocks noChangeArrowheads="1"/>
          </p:cNvSpPr>
          <p:nvPr/>
        </p:nvSpPr>
        <p:spPr bwMode="auto">
          <a:xfrm>
            <a:off x="539750" y="404813"/>
            <a:ext cx="799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Taxa de juros dos títulos de 10 anos – Alemanha, França, Espanha e Itália</a:t>
            </a:r>
          </a:p>
        </p:txBody>
      </p:sp>
      <p:pic>
        <p:nvPicPr>
          <p:cNvPr id="20173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58678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3" name="Retângulo 6"/>
          <p:cNvSpPr>
            <a:spLocks noChangeArrowheads="1"/>
          </p:cNvSpPr>
          <p:nvPr/>
        </p:nvSpPr>
        <p:spPr bwMode="auto">
          <a:xfrm>
            <a:off x="684213" y="5899150"/>
            <a:ext cx="3467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400">
                <a:ea typeface="Calibri" pitchFamily="34" charset="0"/>
                <a:cs typeface="Times New Roman" pitchFamily="18" charset="0"/>
              </a:rPr>
              <a:t>Fonte: Bloomberg. Elaboração: Bradesco</a:t>
            </a:r>
            <a:endParaRPr lang="pt-BR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1734" name="CaixaDeTexto 7"/>
          <p:cNvSpPr txBox="1">
            <a:spLocks noChangeArrowheads="1"/>
          </p:cNvSpPr>
          <p:nvPr/>
        </p:nvSpPr>
        <p:spPr bwMode="auto">
          <a:xfrm>
            <a:off x="4741863" y="5889625"/>
            <a:ext cx="34671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rgbClr val="0000FF"/>
                </a:solidFill>
              </a:rPr>
              <a:t>A crise acabou?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B2543E-93B8-426B-B894-B70A62140E7C}" type="slidenum">
              <a:rPr lang="pt-BR" smtClean="0"/>
              <a:pPr/>
              <a:t>78</a:t>
            </a:fld>
            <a:endParaRPr lang="pt-BR" smtClean="0"/>
          </a:p>
        </p:txBody>
      </p:sp>
      <p:sp>
        <p:nvSpPr>
          <p:cNvPr id="202755" name="Retângulo 2"/>
          <p:cNvSpPr>
            <a:spLocks noChangeArrowheads="1"/>
          </p:cNvSpPr>
          <p:nvPr/>
        </p:nvSpPr>
        <p:spPr bwMode="auto">
          <a:xfrm>
            <a:off x="738188" y="2420938"/>
            <a:ext cx="779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CC"/>
                </a:solidFill>
              </a:rPr>
              <a:t>O levantamento de janeiro e abril do FMI (WEO) e projeções para 2013 e 2014</a:t>
            </a:r>
            <a:endParaRPr lang="pt-BR" sz="24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850" y="692150"/>
          <a:ext cx="8640765" cy="5849943"/>
        </p:xfrm>
        <a:graphic>
          <a:graphicData uri="http://schemas.openxmlformats.org/drawingml/2006/table">
            <a:tbl>
              <a:tblPr/>
              <a:tblGrid>
                <a:gridCol w="2098416"/>
                <a:gridCol w="580672"/>
                <a:gridCol w="580672"/>
                <a:gridCol w="580672"/>
                <a:gridCol w="580672"/>
                <a:gridCol w="580672"/>
                <a:gridCol w="580672"/>
                <a:gridCol w="580672"/>
                <a:gridCol w="580672"/>
                <a:gridCol w="580672"/>
                <a:gridCol w="668244"/>
                <a:gridCol w="648057"/>
              </a:tblGrid>
              <a:tr h="229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2005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2006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2008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2014p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2015p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Países Desenvolvidos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2,6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0,1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-3,6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2,9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1,6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1,2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Estados Unidos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Área do Euro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-4,3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Alemanha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-5,1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/>
                    </a:solidFill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França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Itália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-5,5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-2,7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Reino Unido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-4,0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Japão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-5,5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Países Emergentes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7,2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8,2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8,6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6,2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7,4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6,3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4,4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China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FF"/>
                    </a:solidFill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Coréia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Rússia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-7,8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Índia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América Latina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5,8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4,3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-1,3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6,1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4,5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2,9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2,4</a:t>
                      </a:r>
                      <a:endParaRPr lang="pt-BR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Brasil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3,2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6,1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-0,3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0,5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pt-BR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Argentina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-2,3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Chile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Colômbia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México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-6,2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9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Peru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Mundo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0223" name="Retângulo 3"/>
          <p:cNvSpPr>
            <a:spLocks noChangeArrowheads="1"/>
          </p:cNvSpPr>
          <p:nvPr/>
        </p:nvSpPr>
        <p:spPr bwMode="auto">
          <a:xfrm>
            <a:off x="323850" y="260350"/>
            <a:ext cx="864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Quadro de Projeções - PIB real Mundial e países selecionados 2005-2015</a:t>
            </a:r>
            <a:endParaRPr lang="pt-BR"/>
          </a:p>
        </p:txBody>
      </p:sp>
      <p:sp>
        <p:nvSpPr>
          <p:cNvPr id="210224" name="Retângulo 4"/>
          <p:cNvSpPr>
            <a:spLocks noChangeArrowheads="1"/>
          </p:cNvSpPr>
          <p:nvPr/>
        </p:nvSpPr>
        <p:spPr bwMode="auto">
          <a:xfrm>
            <a:off x="323850" y="6505575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Fonte: FMI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9A1BA4-6F37-4B70-A53D-B16EC3C5AE50}" type="slidenum">
              <a:rPr 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sz="1200" smtClean="0">
              <a:solidFill>
                <a:srgbClr val="898989"/>
              </a:solidFill>
            </a:endParaRPr>
          </a:p>
        </p:txBody>
      </p:sp>
      <p:sp>
        <p:nvSpPr>
          <p:cNvPr id="55299" name="Retângulo 3"/>
          <p:cNvSpPr>
            <a:spLocks noChangeArrowheads="1"/>
          </p:cNvSpPr>
          <p:nvPr/>
        </p:nvSpPr>
        <p:spPr bwMode="auto">
          <a:xfrm>
            <a:off x="4505325" y="6230938"/>
            <a:ext cx="417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400">
                <a:solidFill>
                  <a:srgbClr val="0000FF"/>
                </a:solidFill>
                <a:latin typeface="Arial" panose="020B0604020202020204" pitchFamily="34" charset="0"/>
              </a:rPr>
              <a:t>Fonte: Valor Econômico - 25 de setembro de 2015</a:t>
            </a:r>
          </a:p>
        </p:txBody>
      </p:sp>
      <p:pic>
        <p:nvPicPr>
          <p:cNvPr id="55300" name="Imagem 4" descr="http://www.valor.com.br/sites/default/files/imagecache/media_library_560/gn/15/09/arte25pri-101-e-tombi-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981075"/>
            <a:ext cx="44672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460375"/>
            <a:ext cx="3889375" cy="5910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2400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Tombini</a:t>
            </a:r>
            <a:r>
              <a:rPr lang="pt-BR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falou da intervenção do BC no Câmbio</a:t>
            </a:r>
          </a:p>
          <a:p>
            <a:pPr>
              <a:defRPr/>
            </a:pPr>
            <a:endParaRPr lang="pt-BR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dirty="0" smtClean="0">
                <a:cs typeface="Arial" panose="020B0604020202020204" pitchFamily="34" charset="0"/>
              </a:rPr>
              <a:t>G1</a:t>
            </a:r>
          </a:p>
          <a:p>
            <a:pPr>
              <a:defRPr/>
            </a:pPr>
            <a:r>
              <a:rPr lang="pt-BR" sz="1200" dirty="0" smtClean="0">
                <a:solidFill>
                  <a:srgbClr val="929292"/>
                </a:solidFill>
                <a:cs typeface="Arial" panose="020B0604020202020204" pitchFamily="34" charset="0"/>
              </a:rPr>
              <a:t>24/09/2015</a:t>
            </a:r>
            <a:endParaRPr lang="pt-BR" sz="12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1400" dirty="0" smtClean="0"/>
              <a:t>A alta do dólar é uma preocupação do Banco Central, pois tem impacto na inflação.</a:t>
            </a:r>
            <a:r>
              <a:rPr lang="pt-BR" sz="1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t-BR" sz="1400" dirty="0" smtClean="0">
                <a:solidFill>
                  <a:srgbClr val="0000FF"/>
                </a:solidFill>
                <a:cs typeface="Arial" panose="020B0604020202020204" pitchFamily="34" charset="0"/>
              </a:rPr>
              <a:t>O Banco Central pode intervir na cotação do dólar via</a:t>
            </a:r>
            <a:endParaRPr lang="pt-BR" sz="1400" b="1" dirty="0" smtClean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b="1" dirty="0" smtClean="0">
                <a:solidFill>
                  <a:srgbClr val="333333"/>
                </a:solidFill>
                <a:cs typeface="Arial" panose="020B0604020202020204" pitchFamily="34" charset="0"/>
              </a:rPr>
              <a:t>Swap cambial, leilão de linha e venda direta de dólares</a:t>
            </a:r>
          </a:p>
          <a:p>
            <a:pPr>
              <a:defRPr/>
            </a:pPr>
            <a:endParaRPr lang="pt-BR" sz="1400" dirty="0" smtClean="0">
              <a:solidFill>
                <a:srgbClr val="929292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1400" dirty="0" smtClean="0"/>
              <a:t>Os </a:t>
            </a:r>
            <a:r>
              <a:rPr lang="pt-BR" sz="1400" b="1" dirty="0" smtClean="0">
                <a:solidFill>
                  <a:srgbClr val="0000FF"/>
                </a:solidFill>
              </a:rPr>
              <a:t>leilões de linha </a:t>
            </a:r>
            <a:r>
              <a:rPr lang="pt-BR" sz="1400" dirty="0" smtClean="0"/>
              <a:t>são feitos por meio da venda de moeda norte-americana no mercado à vista, com recursos das reservas (normalmente nos em momentos de baixa liquidez (falta de dólares) no mercado de câmbio).</a:t>
            </a:r>
            <a:endParaRPr lang="pt-BR" sz="1400" dirty="0" smtClean="0">
              <a:solidFill>
                <a:srgbClr val="929292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1600" dirty="0" smtClean="0">
                <a:solidFill>
                  <a:srgbClr val="0000FF"/>
                </a:solidFill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pt-BR" sz="1600" dirty="0" smtClean="0"/>
              <a:t>“</a:t>
            </a:r>
            <a:r>
              <a:rPr lang="pt-BR" sz="1600" b="1" dirty="0" smtClean="0">
                <a:solidFill>
                  <a:srgbClr val="0000FF"/>
                </a:solidFill>
              </a:rPr>
              <a:t>Swap cambial</a:t>
            </a:r>
            <a:r>
              <a:rPr lang="pt-BR" sz="1600" dirty="0" smtClean="0"/>
              <a:t>”, o BC realiza operação que equivale à uma venda de moeda no mercado futuro (derivativos), o que reduz a pressão sobre a alta da moeda.</a:t>
            </a:r>
            <a:r>
              <a:rPr lang="pt-BR" sz="1600" dirty="0" smtClean="0">
                <a:solidFill>
                  <a:srgbClr val="0000FF"/>
                </a:solidFill>
                <a:cs typeface="Arial" panose="020B0604020202020204" pitchFamily="34" charset="0"/>
              </a:rPr>
              <a:t/>
            </a:r>
            <a:br>
              <a:rPr lang="pt-BR" sz="1600" dirty="0" smtClean="0">
                <a:solidFill>
                  <a:srgbClr val="0000FF"/>
                </a:solidFill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O Ministério da Fazenda, se quiser, pode mexer na alíquota do IOF.</a:t>
            </a:r>
          </a:p>
        </p:txBody>
      </p:sp>
    </p:spTree>
    <p:extLst>
      <p:ext uri="{BB962C8B-B14F-4D97-AF65-F5344CB8AC3E}">
        <p14:creationId xmlns:p14="http://schemas.microsoft.com/office/powerpoint/2010/main" val="1774492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23528" y="5373216"/>
            <a:ext cx="3610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Valor Econômico de 07 de outubro de 2015</a:t>
            </a:r>
            <a:endParaRPr kumimoji="0" lang="pt-BR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0225" name="Imagem 12" descr="http://www.valor.com.br/sites/default/files/imagecache/media_library_560/gn/15/10/arte07int-101-tpp-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48464" cy="4549031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9632" y="404664"/>
            <a:ext cx="6566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TPP - Parceria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Transpacífico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Trans-Pacific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Partnership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23528" y="5661248"/>
            <a:ext cx="8568952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Em 2005 foi estabelecido o Acordo de Parceria Econômica Estratégica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Trans-Pacífico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(TPSEP, em inglês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Trans-Pacific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Strategic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Partnership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Agreement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), é um acordo de livre-comércio , entre quatro países da região Ásia-Pacífico: Brunei, Chile, Nova Zelândia e Singapura.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A TPP - Parceria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Trans-Pacífico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(TPP, do inglês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Trans-Pacific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Partnership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 é uma versão ampliada do TPSEP, inclui novos parceiros: Austrália, Canadá, Japão, Malásia, México, Peru, EUA e Vietnã (?)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611560" y="5733256"/>
            <a:ext cx="4178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Valor Econômico de 07 de outubro de 2015</a:t>
            </a:r>
            <a:endParaRPr kumimoji="0" lang="pt-BR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http://www.valor.com.br/sites/default/files/gn/15/10/arte07bra-111-china-a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0"/>
          <a:stretch>
            <a:fillRect/>
          </a:stretch>
        </p:blipFill>
        <p:spPr bwMode="auto">
          <a:xfrm>
            <a:off x="611560" y="908720"/>
            <a:ext cx="8064896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tângulo 1"/>
          <p:cNvSpPr>
            <a:spLocks noChangeArrowheads="1"/>
          </p:cNvSpPr>
          <p:nvPr/>
        </p:nvSpPr>
        <p:spPr bwMode="auto">
          <a:xfrm>
            <a:off x="971550" y="620713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FF"/>
                </a:solidFill>
              </a:rPr>
              <a:t>ÍNDICE DE TERMOS DE TROCA 1999 - 2015</a:t>
            </a:r>
            <a:endParaRPr lang="pt-BR">
              <a:solidFill>
                <a:srgbClr val="0000FF"/>
              </a:solidFill>
            </a:endParaRPr>
          </a:p>
        </p:txBody>
      </p:sp>
      <p:sp>
        <p:nvSpPr>
          <p:cNvPr id="169987" name="Retângulo 2"/>
          <p:cNvSpPr>
            <a:spLocks noChangeArrowheads="1"/>
          </p:cNvSpPr>
          <p:nvPr/>
        </p:nvSpPr>
        <p:spPr bwMode="auto">
          <a:xfrm>
            <a:off x="827088" y="60928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Fonte: Funcex. Elaboração e projeção: Bradesco</a:t>
            </a:r>
          </a:p>
        </p:txBody>
      </p:sp>
      <p:pic>
        <p:nvPicPr>
          <p:cNvPr id="16998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8B4483-8D5D-49E6-980C-1506076370A5}" type="slidenum">
              <a:rPr lang="pt-BR" smtClean="0"/>
              <a:pPr/>
              <a:t>83</a:t>
            </a:fld>
            <a:endParaRPr lang="pt-BR" smtClean="0"/>
          </a:p>
        </p:txBody>
      </p:sp>
      <p:pic>
        <p:nvPicPr>
          <p:cNvPr id="33795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196975"/>
            <a:ext cx="88026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tângulo 3"/>
          <p:cNvSpPr>
            <a:spLocks noChangeArrowheads="1"/>
          </p:cNvSpPr>
          <p:nvPr/>
        </p:nvSpPr>
        <p:spPr bwMode="auto">
          <a:xfrm>
            <a:off x="684213" y="333375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FF"/>
                </a:solidFill>
              </a:rPr>
              <a:t>Termos de troca (razão entre preço de exportação e preço de importação)</a:t>
            </a:r>
            <a:endParaRPr lang="pt-BR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rgbClr val="0000FF"/>
                </a:solidFill>
              </a:rPr>
              <a:t>Política Cambial: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regimes mistos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14500"/>
            <a:ext cx="7848600" cy="41627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Taxa de Câmbio  com Flutuação Administrada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smtClean="0"/>
              <a:t>- é determinada pela oferta e demanda das moedas envolvidas, com </a:t>
            </a:r>
            <a:r>
              <a:rPr lang="pt-BR" sz="2800" dirty="0" smtClean="0">
                <a:solidFill>
                  <a:srgbClr val="0000FF"/>
                </a:solidFill>
              </a:rPr>
              <a:t>interferência do governo </a:t>
            </a:r>
            <a:r>
              <a:rPr lang="pt-BR" sz="2800" dirty="0" smtClean="0"/>
              <a:t>em determinadas situações;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</a:rPr>
              <a:t>Taxa de Câmbio Fixa com Bandas de flutuação</a:t>
            </a:r>
            <a:r>
              <a:rPr lang="pt-BR" sz="2800" dirty="0" smtClean="0">
                <a:solidFill>
                  <a:srgbClr val="C00000"/>
                </a:solidFill>
              </a:rPr>
              <a:t>- </a:t>
            </a:r>
            <a:r>
              <a:rPr lang="pt-BR" sz="2800" dirty="0" smtClean="0"/>
              <a:t>quando esta é determinada pela autoridade monetária, mas </a:t>
            </a:r>
            <a:r>
              <a:rPr lang="pt-BR" sz="2800" dirty="0" smtClean="0">
                <a:solidFill>
                  <a:srgbClr val="0000FF"/>
                </a:solidFill>
              </a:rPr>
              <a:t>o governo permite que flutue em torno de uma banda</a:t>
            </a:r>
            <a:r>
              <a:rPr lang="pt-BR" sz="2800" dirty="0" smtClean="0"/>
              <a:t>, intervindo apenas quando esta variar além dos limites estabelecidos por ele.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6A2768C-9991-49A8-8F15-20250CA027E2}" type="slidenum">
              <a:rPr lang="pt-BR" sz="1400">
                <a:latin typeface="Times New Roman" panose="02020603050405020304" pitchFamily="18" charset="0"/>
              </a:rPr>
              <a:pPr/>
              <a:t>9</a:t>
            </a:fld>
            <a:endParaRPr lang="pt-BR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4000</Words>
  <Application>Microsoft Office PowerPoint</Application>
  <PresentationFormat>Apresentação na tela (4:3)</PresentationFormat>
  <Paragraphs>658</Paragraphs>
  <Slides>83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90" baseType="lpstr">
      <vt:lpstr>Arial</vt:lpstr>
      <vt:lpstr>Calibri</vt:lpstr>
      <vt:lpstr>Monotype Sorts</vt:lpstr>
      <vt:lpstr>Symbol</vt:lpstr>
      <vt:lpstr>Times New Roman</vt:lpstr>
      <vt:lpstr>Wingdings</vt:lpstr>
      <vt:lpstr>Tema do Office</vt:lpstr>
      <vt:lpstr>Desenvolvimento Econômico</vt:lpstr>
      <vt:lpstr>Apresentação do PowerPoint</vt:lpstr>
      <vt:lpstr>Apresentação do PowerPoint</vt:lpstr>
      <vt:lpstr>Apresentação do PowerPoint</vt:lpstr>
      <vt:lpstr>O que é taxa de câmbio?</vt:lpstr>
      <vt:lpstr>Apresentação do PowerPoint</vt:lpstr>
      <vt:lpstr>Apresentação do PowerPoint</vt:lpstr>
      <vt:lpstr>Apresentação do PowerPoint</vt:lpstr>
      <vt:lpstr>Política Cambial: regimes mistos</vt:lpstr>
      <vt:lpstr>Apresentação do PowerPoint</vt:lpstr>
      <vt:lpstr>O que é taxa de câmbio?</vt:lpstr>
      <vt:lpstr>Taxa de Câmbio bilateral x Taxa de Câmbio Ponderada por Uma Cesta de Moedas</vt:lpstr>
      <vt:lpstr>O Mercado de Moeda Estrangeira</vt:lpstr>
      <vt:lpstr>Quem Oferta e quem Demanda Moeda Estrangeira?</vt:lpstr>
      <vt:lpstr>Quem Oferta e quem Demanda Moeda Estrangeira?</vt:lpstr>
      <vt:lpstr>Política Cambial</vt:lpstr>
      <vt:lpstr>Política Cambial: regimes mistos</vt:lpstr>
      <vt:lpstr>Apresentação do PowerPoint</vt:lpstr>
      <vt:lpstr>AS NEGOCIAÇÕES MULTILATERAIS: PRINCÍPIOS DE NEGOCIAÇÃO</vt:lpstr>
      <vt:lpstr>Artigos Relevantes do GATT</vt:lpstr>
      <vt:lpstr>Rodadas de Negociações  Multilaterais do GATT</vt:lpstr>
      <vt:lpstr>A Rodada Uruguai</vt:lpstr>
      <vt:lpstr>Ato Final da Rodada Uruguai</vt:lpstr>
      <vt:lpstr>Instrumentos Legais Conexos ao Tratado de Criação da OMC</vt:lpstr>
      <vt:lpstr>Reuniões Ministeriais</vt:lpstr>
      <vt:lpstr>Conferência de Seattle</vt:lpstr>
      <vt:lpstr>Temas em que os Países em Desenvolvimento consideravam-se Prejudicados.</vt:lpstr>
      <vt:lpstr>Temas em que os Países em Desenvolvimento consideravam-se Prejudicados.</vt:lpstr>
      <vt:lpstr>AGRICULTURA</vt:lpstr>
      <vt:lpstr>AGRICULTURA</vt:lpstr>
      <vt:lpstr>A Reunião Ministerial de DOHA</vt:lpstr>
      <vt:lpstr>A RODADA DE DOHA</vt:lpstr>
      <vt:lpstr>DDA – Doha Development Agenda Pontos de Negociação da Rodada de Doha</vt:lpstr>
      <vt:lpstr>Agricultura</vt:lpstr>
      <vt:lpstr>Outros Temas</vt:lpstr>
      <vt:lpstr>Outros Temas</vt:lpstr>
      <vt:lpstr>Outros Temas</vt:lpstr>
      <vt:lpstr>Da Negociação ao Impasse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ENAP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</dc:creator>
  <cp:lastModifiedBy>Andréia Mano da Silva Tavares</cp:lastModifiedBy>
  <cp:revision>185</cp:revision>
  <dcterms:created xsi:type="dcterms:W3CDTF">2013-05-14T20:52:07Z</dcterms:created>
  <dcterms:modified xsi:type="dcterms:W3CDTF">2016-11-29T13:20:47Z</dcterms:modified>
</cp:coreProperties>
</file>