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810" r:id="rId2"/>
    <p:sldId id="813" r:id="rId3"/>
    <p:sldId id="786" r:id="rId4"/>
    <p:sldId id="817" r:id="rId5"/>
    <p:sldId id="829" r:id="rId6"/>
    <p:sldId id="815" r:id="rId7"/>
    <p:sldId id="772" r:id="rId8"/>
    <p:sldId id="828" r:id="rId9"/>
    <p:sldId id="822" r:id="rId10"/>
    <p:sldId id="827" r:id="rId11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333FF"/>
    <a:srgbClr val="0033CC"/>
    <a:srgbClr val="0000FF"/>
    <a:srgbClr val="FFFF00"/>
    <a:srgbClr val="F1C8C1"/>
    <a:srgbClr val="EFD0C3"/>
    <a:srgbClr val="6699FF"/>
    <a:srgbClr val="F8A0BB"/>
    <a:srgbClr val="CCC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83" autoAdjust="0"/>
  </p:normalViewPr>
  <p:slideViewPr>
    <p:cSldViewPr>
      <p:cViewPr varScale="1">
        <p:scale>
          <a:sx n="92" d="100"/>
          <a:sy n="92" d="100"/>
        </p:scale>
        <p:origin x="19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0"/>
    </p:cViewPr>
  </p:sorterViewPr>
  <p:notesViewPr>
    <p:cSldViewPr>
      <p:cViewPr varScale="1">
        <p:scale>
          <a:sx n="54" d="100"/>
          <a:sy n="54" d="100"/>
        </p:scale>
        <p:origin x="-1890" y="-78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ferveiga.SENADO\Desktop\Atualiza&#231;&#227;o%20apresenta&#231;&#245;es%20audi&#234;ncia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ferveiga.SENADO\Desktop\Atualiza&#231;&#227;o%20apresenta&#231;&#245;es%20audi&#234;ncias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ferveiga.SENADO\Desktop\Atualiza&#231;&#227;o%20apresenta&#231;&#245;es%20audi&#234;ncias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VISÃO GERAL DAS DESPESAS ORÇAMENTÁRIAS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n-US" dirty="0" smtClean="0"/>
              <a:t>DESPESAS </a:t>
            </a:r>
            <a:r>
              <a:rPr lang="en-US" dirty="0"/>
              <a:t>ORÇAMENTÁRIAS</a:t>
            </a:r>
          </a:p>
        </c:rich>
      </c:tx>
      <c:layout>
        <c:manualLayout>
          <c:xMode val="edge"/>
          <c:yMode val="edge"/>
          <c:x val="0.29255367669205423"/>
          <c:y val="8.8337948020206171E-4"/>
        </c:manualLayout>
      </c:layout>
      <c:overlay val="0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VISÃO GERAL DAS DESPESAS ORÇAMENTÁRIAS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815010828564395E-2"/>
          <c:y val="0.14125671489655101"/>
          <c:w val="0.84294192734105144"/>
          <c:h val="0.7724226545579157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946403391076218"/>
          <c:y val="0.27087333692146698"/>
          <c:w val="0.66697266305643244"/>
          <c:h val="0.58068777420113993"/>
        </c:manualLayout>
      </c:layout>
      <c:pie3DChart>
        <c:varyColors val="1"/>
        <c:ser>
          <c:idx val="1"/>
          <c:order val="1"/>
          <c:tx>
            <c:strRef>
              <c:f>Plan1!$C$1</c:f>
              <c:strCache>
                <c:ptCount val="1"/>
                <c:pt idx="0">
                  <c:v>VALOR</c:v>
                </c:pt>
              </c:strCache>
            </c:strRef>
          </c:tx>
          <c:explosion val="25"/>
          <c:dPt>
            <c:idx val="8"/>
            <c:bubble3D val="0"/>
            <c:explosion val="36"/>
          </c:dPt>
          <c:dLbls>
            <c:dLbl>
              <c:idx val="0"/>
              <c:layout>
                <c:manualLayout>
                  <c:x val="0.15646552092502511"/>
                  <c:y val="-4.2705254973550912E-2"/>
                </c:manualLayout>
              </c:layout>
              <c:tx>
                <c:rich>
                  <a:bodyPr/>
                  <a:lstStyle/>
                  <a:p>
                    <a:r>
                      <a:rPr lang="pt-BR" dirty="0"/>
                      <a:t>JUROS E ENCARGOS DA </a:t>
                    </a:r>
                    <a:r>
                      <a:rPr lang="pt-BR" dirty="0" smtClean="0"/>
                      <a:t>DÍVIDA</a:t>
                    </a:r>
                  </a:p>
                  <a:p>
                    <a:r>
                      <a:rPr lang="pt-BR" dirty="0" smtClean="0"/>
                      <a:t>304,1 </a:t>
                    </a:r>
                    <a:r>
                      <a:rPr lang="pt-BR" dirty="0"/>
                      <a:t>bilhões
10%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955691532849598E-2"/>
                  <c:y val="-3.8168855133756389E-2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AMORTIZAÇÃO</a:t>
                    </a:r>
                  </a:p>
                  <a:p>
                    <a:r>
                      <a:rPr lang="pt-BR" dirty="0" smtClean="0"/>
                      <a:t>DA DÍVIDA</a:t>
                    </a:r>
                  </a:p>
                  <a:p>
                    <a:r>
                      <a:rPr lang="pt-BR" dirty="0" smtClean="0"/>
                      <a:t>1.044,8 </a:t>
                    </a:r>
                    <a:r>
                      <a:rPr lang="pt-BR" dirty="0"/>
                      <a:t>bilhões
36%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797196797696701"/>
                  <c:y val="7.9741609193499548E-3"/>
                </c:manualLayout>
              </c:layout>
              <c:tx>
                <c:rich>
                  <a:bodyPr/>
                  <a:lstStyle/>
                  <a:p>
                    <a:r>
                      <a:rPr lang="pt-BR" dirty="0"/>
                      <a:t>DEMAIS DESPESAS </a:t>
                    </a:r>
                    <a:r>
                      <a:rPr lang="pt-BR" dirty="0" smtClean="0"/>
                      <a:t>FINANCEIRAS</a:t>
                    </a:r>
                  </a:p>
                  <a:p>
                    <a:r>
                      <a:rPr lang="pt-BR" dirty="0" smtClean="0"/>
                      <a:t>125,3 </a:t>
                    </a:r>
                    <a:r>
                      <a:rPr lang="pt-BR" dirty="0"/>
                      <a:t>bilhões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0421197264881303E-2"/>
                  <c:y val="2.5391535853718498E-2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PESSOAL E ENCARGOS</a:t>
                    </a:r>
                  </a:p>
                  <a:p>
                    <a:r>
                      <a:rPr lang="pt-BR" dirty="0" smtClean="0"/>
                      <a:t>253,4 </a:t>
                    </a:r>
                    <a:r>
                      <a:rPr lang="pt-BR" dirty="0"/>
                      <a:t>bilhões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9452482487700851E-2"/>
                  <c:y val="0.1171256148567571"/>
                </c:manualLayout>
              </c:layout>
              <c:tx>
                <c:rich>
                  <a:bodyPr/>
                  <a:lstStyle/>
                  <a:p>
                    <a:r>
                      <a:rPr lang="pt-BR" dirty="0"/>
                      <a:t>DESPESAS </a:t>
                    </a:r>
                    <a:r>
                      <a:rPr lang="pt-BR" dirty="0" smtClean="0"/>
                      <a:t>OBRIGATÓRIAS</a:t>
                    </a:r>
                  </a:p>
                  <a:p>
                    <a:r>
                      <a:rPr lang="pt-BR" dirty="0" smtClean="0"/>
                      <a:t>DA </a:t>
                    </a:r>
                    <a:r>
                      <a:rPr lang="pt-BR" dirty="0"/>
                      <a:t>PREVIDÊNCIA </a:t>
                    </a:r>
                    <a:r>
                      <a:rPr lang="pt-BR" dirty="0" smtClean="0"/>
                      <a:t>SOCIAL</a:t>
                    </a:r>
                  </a:p>
                  <a:p>
                    <a:r>
                      <a:rPr lang="pt-BR" dirty="0" smtClean="0"/>
                      <a:t>491,0 </a:t>
                    </a:r>
                    <a:r>
                      <a:rPr lang="pt-BR" dirty="0"/>
                      <a:t>bilhões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4008362793497793E-2"/>
                  <c:y val="0.16378803872099723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TRANSFERÊNCIAS</a:t>
                    </a:r>
                  </a:p>
                  <a:p>
                    <a:r>
                      <a:rPr lang="pt-BR" dirty="0" smtClean="0"/>
                      <a:t>A </a:t>
                    </a:r>
                    <a:r>
                      <a:rPr lang="pt-BR" dirty="0"/>
                      <a:t>ESTADOS, DF E </a:t>
                    </a:r>
                    <a:r>
                      <a:rPr lang="pt-BR" dirty="0" smtClean="0"/>
                      <a:t>MUNICÍPIOS</a:t>
                    </a:r>
                  </a:p>
                  <a:p>
                    <a:r>
                      <a:rPr lang="pt-BR" dirty="0" smtClean="0"/>
                      <a:t>218,0 </a:t>
                    </a:r>
                    <a:r>
                      <a:rPr lang="pt-BR" dirty="0"/>
                      <a:t>bilhões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3323294087931412"/>
                  <c:y val="1.8534449755995015E-2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RESERVA </a:t>
                    </a:r>
                    <a:r>
                      <a:rPr lang="pt-BR" dirty="0"/>
                      <a:t>DE CONTINGÊNCIA </a:t>
                    </a:r>
                    <a:r>
                      <a:rPr lang="pt-BR" dirty="0" smtClean="0"/>
                      <a:t>PRIMÁRIA</a:t>
                    </a:r>
                  </a:p>
                  <a:p>
                    <a:r>
                      <a:rPr lang="pt-BR" dirty="0" smtClean="0"/>
                      <a:t>21,1 </a:t>
                    </a:r>
                    <a:r>
                      <a:rPr lang="pt-BR" dirty="0"/>
                      <a:t>bilhões
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9.0165076624914506E-2"/>
                  <c:y val="-0.15878208368504518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DESPESAS PRIMÁRIAS </a:t>
                    </a:r>
                    <a:r>
                      <a:rPr lang="pt-BR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DISCRICIONÁRIAS, INCLUSIVE PAC</a:t>
                    </a:r>
                  </a:p>
                  <a:p>
                    <a:pPr>
                      <a:defRPr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138,9 </a:t>
                    </a:r>
                    <a:r>
                      <a:rPr lang="pt-BR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bilhões
5%</a:t>
                    </a:r>
                    <a:endParaRPr lang="pt-BR" b="1" dirty="0"/>
                  </a:p>
                </c:rich>
              </c:tx>
              <c:spPr>
                <a:gradFill rotWithShape="1">
                  <a:gsLst>
                    <a:gs pos="0">
                      <a:schemeClr val="accent2">
                        <a:tint val="50000"/>
                        <a:satMod val="300000"/>
                      </a:schemeClr>
                    </a:gs>
                    <a:gs pos="35000">
                      <a:schemeClr val="accent2">
                        <a:tint val="37000"/>
                        <a:satMod val="300000"/>
                      </a:schemeClr>
                    </a:gs>
                    <a:gs pos="100000">
                      <a:schemeClr val="accent2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2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7003215217302626E-2"/>
                  <c:y val="-2.1215767949434024E-2"/>
                </c:manualLayout>
              </c:layout>
              <c:tx>
                <c:rich>
                  <a:bodyPr/>
                  <a:lstStyle/>
                  <a:p>
                    <a:r>
                      <a:rPr lang="pt-BR" dirty="0"/>
                      <a:t>OUTRAS DESPESAS PRIMÁRIAS </a:t>
                    </a:r>
                    <a:r>
                      <a:rPr lang="pt-BR" dirty="0" smtClean="0"/>
                      <a:t>OBRIGATÓRIAS</a:t>
                    </a:r>
                  </a:p>
                  <a:p>
                    <a:r>
                      <a:rPr lang="pt-BR" dirty="0" smtClean="0"/>
                      <a:t>278,1 </a:t>
                    </a:r>
                    <a:r>
                      <a:rPr lang="pt-BR" dirty="0"/>
                      <a:t>bilhões
10%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5.7307913080882837E-2"/>
                  <c:y val="-3.05920101496162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BOLSA-FAMÍLIA</a:t>
                    </a:r>
                  </a:p>
                  <a:p>
                    <a:r>
                      <a:rPr lang="en-US" dirty="0" smtClean="0"/>
                      <a:t>28,8 </a:t>
                    </a:r>
                    <a:r>
                      <a:rPr lang="en-US" dirty="0"/>
                      <a:t>bilhões
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Plan1!$A$2:$A$11</c:f>
              <c:strCache>
                <c:ptCount val="10"/>
                <c:pt idx="0">
                  <c:v>JUROS E ENCARGOS DA DÍVIDA; 304,10 bilhões</c:v>
                </c:pt>
                <c:pt idx="1">
                  <c:v>AMORTIZAÇÃO DA DÍVIDA; 1044,81 bilhões</c:v>
                </c:pt>
                <c:pt idx="2">
                  <c:v>DEMAIS DESPESAS FINANCEIRAS; 125,26 bilhões</c:v>
                </c:pt>
                <c:pt idx="3">
                  <c:v>DESPESAS COM PESSOAL; 253,39 bilhões</c:v>
                </c:pt>
                <c:pt idx="4">
                  <c:v>DESPESAS OBRIGATÓRIAS DA PREVIDÊNCIA SOCIAL; 491,00 bilhões</c:v>
                </c:pt>
                <c:pt idx="5">
                  <c:v>TRANSFERÊNCIAS A ESTADOS, DF E MUNICÍPIOS; 218,02 bilhões</c:v>
                </c:pt>
                <c:pt idx="6">
                  <c:v>RESERVA DE CONTINGÊNCIA PRIMÁRIA; 21,14 bilhões</c:v>
                </c:pt>
                <c:pt idx="7">
                  <c:v>DESPESAS PRIMÁRIAS DISCRICIONÁRIAS E PAC; 138,93 bilhões</c:v>
                </c:pt>
                <c:pt idx="8">
                  <c:v>OUTRAS DESPESAS PRIMÁRIAS OBRIGATÓRIAS; 278,05 bilhões</c:v>
                </c:pt>
                <c:pt idx="9">
                  <c:v>DESPESAS COM O BOLSA-FAMÍLIA; 28,79 bilhões</c:v>
                </c:pt>
              </c:strCache>
            </c:strRef>
          </c:cat>
          <c:val>
            <c:numRef>
              <c:f>Plan1!$C$2:$C$11</c:f>
              <c:numCache>
                <c:formatCode>_(* #,##0.00_);_(* \(#,##0.00\);_(* "-"??_);_(@_)</c:formatCode>
                <c:ptCount val="10"/>
                <c:pt idx="0">
                  <c:v>304.10121525799883</c:v>
                </c:pt>
                <c:pt idx="1">
                  <c:v>1044.8067844850011</c:v>
                </c:pt>
                <c:pt idx="2">
                  <c:v>125.26161492200031</c:v>
                </c:pt>
                <c:pt idx="3">
                  <c:v>253.3850660030003</c:v>
                </c:pt>
                <c:pt idx="4">
                  <c:v>491.00131536999913</c:v>
                </c:pt>
                <c:pt idx="5">
                  <c:v>218.02224787300062</c:v>
                </c:pt>
                <c:pt idx="6">
                  <c:v>21.137048713000059</c:v>
                </c:pt>
                <c:pt idx="7">
                  <c:v>138.93142052500031</c:v>
                </c:pt>
                <c:pt idx="8">
                  <c:v>278.046746192</c:v>
                </c:pt>
                <c:pt idx="9">
                  <c:v>28.789145099999956</c:v>
                </c:pt>
              </c:numCache>
            </c:numRef>
          </c:val>
        </c:ser>
        <c:ser>
          <c:idx val="0"/>
          <c:order val="0"/>
          <c:tx>
            <c:strRef>
              <c:f>Plan1!$B$1</c:f>
              <c:strCache>
                <c:ptCount val="1"/>
                <c:pt idx="0">
                  <c:v>VALOR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Plan1!$A$2:$A$11</c:f>
              <c:strCache>
                <c:ptCount val="10"/>
                <c:pt idx="0">
                  <c:v>JUROS E ENCARGOS DA DÍVIDA; 304,10 bilhões</c:v>
                </c:pt>
                <c:pt idx="1">
                  <c:v>AMORTIZAÇÃO DA DÍVIDA; 1044,81 bilhões</c:v>
                </c:pt>
                <c:pt idx="2">
                  <c:v>DEMAIS DESPESAS FINANCEIRAS; 125,26 bilhões</c:v>
                </c:pt>
                <c:pt idx="3">
                  <c:v>DESPESAS COM PESSOAL; 253,39 bilhões</c:v>
                </c:pt>
                <c:pt idx="4">
                  <c:v>DESPESAS OBRIGATÓRIAS DA PREVIDÊNCIA SOCIAL; 491,00 bilhões</c:v>
                </c:pt>
                <c:pt idx="5">
                  <c:v>TRANSFERÊNCIAS A ESTADOS, DF E MUNICÍPIOS; 218,02 bilhões</c:v>
                </c:pt>
                <c:pt idx="6">
                  <c:v>RESERVA DE CONTINGÊNCIA PRIMÁRIA; 21,14 bilhões</c:v>
                </c:pt>
                <c:pt idx="7">
                  <c:v>DESPESAS PRIMÁRIAS DISCRICIONÁRIAS E PAC; 138,93 bilhões</c:v>
                </c:pt>
                <c:pt idx="8">
                  <c:v>OUTRAS DESPESAS PRIMÁRIAS OBRIGATÓRIAS; 278,05 bilhões</c:v>
                </c:pt>
                <c:pt idx="9">
                  <c:v>DESPESAS COM O BOLSA-FAMÍLIA; 28,79 bilhões</c:v>
                </c:pt>
              </c:strCache>
            </c:strRef>
          </c:cat>
          <c:val>
            <c:numRef>
              <c:f>Plan1!$B$2:$B$11</c:f>
              <c:numCache>
                <c:formatCode>_(* #,##0.00_);_(* \(#,##0.00\);_(* "-"??_);_(@_)</c:formatCode>
                <c:ptCount val="10"/>
                <c:pt idx="0">
                  <c:v>304101215258</c:v>
                </c:pt>
                <c:pt idx="1">
                  <c:v>1044806784485</c:v>
                </c:pt>
                <c:pt idx="2">
                  <c:v>125261614922</c:v>
                </c:pt>
                <c:pt idx="3">
                  <c:v>253385066003</c:v>
                </c:pt>
                <c:pt idx="4">
                  <c:v>491001315370</c:v>
                </c:pt>
                <c:pt idx="5">
                  <c:v>218022247873</c:v>
                </c:pt>
                <c:pt idx="6">
                  <c:v>21137048713</c:v>
                </c:pt>
                <c:pt idx="7">
                  <c:v>138931420525</c:v>
                </c:pt>
                <c:pt idx="8">
                  <c:v>278046746192</c:v>
                </c:pt>
                <c:pt idx="9">
                  <c:v>28789145100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200"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3752" cy="4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t" anchorCtr="0" compatLnSpc="1">
            <a:prstTxWarp prst="textNoShape">
              <a:avLst/>
            </a:prstTxWarp>
          </a:bodyPr>
          <a:lstStyle>
            <a:lvl1pPr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43" y="1"/>
            <a:ext cx="2879052" cy="4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5830"/>
            <a:ext cx="2953752" cy="54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b" anchorCtr="0" compatLnSpc="1">
            <a:prstTxWarp prst="textNoShape">
              <a:avLst/>
            </a:prstTxWarp>
          </a:bodyPr>
          <a:lstStyle>
            <a:lvl1pPr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43" y="9395830"/>
            <a:ext cx="2879052" cy="54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5742AF8-F3D7-405E-966D-1309388D3E7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7745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971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t" anchorCtr="0" compatLnSpc="1">
            <a:prstTxWarp prst="textNoShape">
              <a:avLst/>
            </a:prstTxWarp>
          </a:bodyPr>
          <a:lstStyle>
            <a:lvl1pPr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706" y="1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291" y="4714129"/>
            <a:ext cx="4983094" cy="4468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672"/>
            <a:ext cx="2945971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b" anchorCtr="0" compatLnSpc="1">
            <a:prstTxWarp prst="textNoShape">
              <a:avLst/>
            </a:prstTxWarp>
          </a:bodyPr>
          <a:lstStyle>
            <a:lvl1pPr defTabSz="92710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706" y="9431672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92" rIns="92784" bIns="46392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80D398D-B796-437B-9915-1567804A73A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0626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51706" y="9431672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84" tIns="46392" rIns="92784" bIns="46392" anchor="b"/>
          <a:lstStyle/>
          <a:p>
            <a:pPr algn="r" defTabSz="927100"/>
            <a:fld id="{725B83B9-46D5-4B81-B9CA-9079A6535258}" type="slidenum">
              <a:rPr lang="pt-BR" sz="1200">
                <a:latin typeface="Times New Roman" pitchFamily="18" charset="0"/>
              </a:rPr>
              <a:pPr algn="r" defTabSz="927100"/>
              <a:t>1</a:t>
            </a:fld>
            <a:endParaRPr lang="pt-BR" sz="120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387459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51706" y="9431672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84" tIns="46392" rIns="92784" bIns="46392" anchor="b"/>
          <a:lstStyle/>
          <a:p>
            <a:pPr algn="r" defTabSz="927100"/>
            <a:fld id="{ABAD18C3-D807-4D93-BC0A-55B06F544473}" type="slidenum">
              <a:rPr lang="pt-BR" sz="1200">
                <a:latin typeface="Times New Roman" pitchFamily="18" charset="0"/>
              </a:rPr>
              <a:pPr algn="r" defTabSz="927100"/>
              <a:t>3</a:t>
            </a:fld>
            <a:endParaRPr lang="pt-BR" sz="120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4538"/>
            <a:ext cx="4954588" cy="371792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291" y="4717543"/>
            <a:ext cx="4983094" cy="4464939"/>
          </a:xfrm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210229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706" y="9431672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84" tIns="46392" rIns="92784" bIns="46392" anchor="b"/>
          <a:lstStyle/>
          <a:p>
            <a:pPr algn="r" defTabSz="927100"/>
            <a:fld id="{68408418-BC33-4BB1-A465-D5D5F4F1C6A4}" type="slidenum">
              <a:rPr lang="pt-BR" sz="1200">
                <a:latin typeface="Times New Roman" pitchFamily="18" charset="0"/>
              </a:rPr>
              <a:pPr algn="r" defTabSz="927100"/>
              <a:t>7</a:t>
            </a:fld>
            <a:endParaRPr lang="pt-BR" sz="1200">
              <a:latin typeface="Times New Roman" pitchFamily="18" charset="0"/>
            </a:endParaRPr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7498" y="9448739"/>
            <a:ext cx="2894614" cy="45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360" tIns="44180" rIns="88360" bIns="44180" anchor="b"/>
          <a:lstStyle/>
          <a:p>
            <a:pPr algn="r" defTabSz="884238"/>
            <a:fld id="{BD3819FB-8067-4527-ACFB-6ED31B5264E8}" type="slidenum">
              <a:rPr lang="pt-BR" sz="1100">
                <a:latin typeface="Verdana" pitchFamily="34" charset="0"/>
              </a:rPr>
              <a:pPr algn="r" defTabSz="884238"/>
              <a:t>7</a:t>
            </a:fld>
            <a:endParaRPr lang="pt-BR" sz="1100">
              <a:latin typeface="Verdana" pitchFamily="34" charset="0"/>
            </a:endParaRPr>
          </a:p>
        </p:txBody>
      </p:sp>
      <p:sp>
        <p:nvSpPr>
          <p:cNvPr id="3174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2000"/>
            <a:ext cx="4976813" cy="3733800"/>
          </a:xfrm>
          <a:ln/>
        </p:spPr>
      </p:sp>
      <p:sp>
        <p:nvSpPr>
          <p:cNvPr id="3174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5071" y="4724370"/>
            <a:ext cx="4950414" cy="4495661"/>
          </a:xfrm>
          <a:noFill/>
          <a:ln/>
        </p:spPr>
        <p:txBody>
          <a:bodyPr lIns="88360" tIns="44180" rIns="88360" bIns="44180"/>
          <a:lstStyle/>
          <a:p>
            <a:pPr algn="just" eaLnBrk="1" hangingPunct="1"/>
            <a:endParaRPr lang="pt-BR" sz="1000" b="1" u="sng" smtClean="0"/>
          </a:p>
        </p:txBody>
      </p:sp>
    </p:spTree>
    <p:extLst>
      <p:ext uri="{BB962C8B-B14F-4D97-AF65-F5344CB8AC3E}">
        <p14:creationId xmlns:p14="http://schemas.microsoft.com/office/powerpoint/2010/main" val="3767843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51706" y="9431672"/>
            <a:ext cx="2945970" cy="4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84" tIns="46392" rIns="92784" bIns="46392" anchor="b"/>
          <a:lstStyle/>
          <a:p>
            <a:pPr algn="r" defTabSz="927100"/>
            <a:fld id="{3BB4246D-EF49-4301-82A3-F7C7F1D87D29}" type="slidenum">
              <a:rPr lang="pt-BR" sz="1200">
                <a:latin typeface="Times New Roman" pitchFamily="18" charset="0"/>
              </a:rPr>
              <a:pPr algn="r" defTabSz="927100"/>
              <a:t>8</a:t>
            </a:fld>
            <a:endParaRPr lang="pt-BR" sz="1200">
              <a:latin typeface="Times New Roman" pitchFamily="18" charset="0"/>
            </a:endParaRPr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3887498" y="9448739"/>
            <a:ext cx="2894614" cy="45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360" tIns="44180" rIns="88360" bIns="44180" anchor="b"/>
          <a:lstStyle/>
          <a:p>
            <a:pPr algn="r" defTabSz="884238"/>
            <a:fld id="{DF8B560A-E4FF-4864-89BA-53A59530532A}" type="slidenum">
              <a:rPr lang="pt-BR" sz="1100">
                <a:latin typeface="Verdana" pitchFamily="34" charset="0"/>
              </a:rPr>
              <a:pPr algn="r" defTabSz="884238"/>
              <a:t>8</a:t>
            </a:fld>
            <a:endParaRPr lang="pt-BR" sz="1100">
              <a:latin typeface="Verdana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2000"/>
            <a:ext cx="4976813" cy="3733800"/>
          </a:xfrm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71" y="4724370"/>
            <a:ext cx="4950414" cy="4495661"/>
          </a:xfrm>
          <a:noFill/>
          <a:ln/>
        </p:spPr>
        <p:txBody>
          <a:bodyPr lIns="88360" tIns="44180" rIns="88360" bIns="44180"/>
          <a:lstStyle/>
          <a:p>
            <a:pPr algn="just" eaLnBrk="1" hangingPunct="1"/>
            <a:endParaRPr lang="pt-BR" sz="1000" b="1" u="sng" smtClean="0"/>
          </a:p>
        </p:txBody>
      </p:sp>
    </p:spTree>
    <p:extLst>
      <p:ext uri="{BB962C8B-B14F-4D97-AF65-F5344CB8AC3E}">
        <p14:creationId xmlns:p14="http://schemas.microsoft.com/office/powerpoint/2010/main" val="1217645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BD4AD-E77C-426A-ACCE-A0C58D210BE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A4BBE-4C35-4CE2-9BDF-51CE01AFC74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FF73B-C098-4084-905E-60D7AC1467D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FEF80-C359-4400-8AB2-B733A7BEFCE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E338-BD2B-4218-A74E-DD77BCCD74B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7BD7F-2743-46FE-A081-2698CBCF30C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628ED-D9E6-42CF-8875-91C711B4286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EDA10-22AB-4B81-B381-E37C4013EDB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1C04A-D3A6-411A-9A85-E77BEA68D9D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51F9-CACE-4074-B065-2BDC4AA85DF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F8166-7CC4-469E-A05C-53D728FCC82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99FF"/>
            </a:gs>
            <a:gs pos="100000">
              <a:srgbClr val="CBD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39FF64-DB1B-4433-B920-DB2CC2FE1B8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6804025" y="0"/>
            <a:ext cx="2339975" cy="6858000"/>
          </a:xfrm>
          <a:prstGeom prst="rect">
            <a:avLst/>
          </a:prstGeom>
          <a:gradFill rotWithShape="0">
            <a:gsLst>
              <a:gs pos="0">
                <a:srgbClr val="B3D1E1">
                  <a:alpha val="39998"/>
                </a:srgbClr>
              </a:gs>
              <a:gs pos="100000">
                <a:srgbClr val="006699">
                  <a:alpha val="42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0" y="2564904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Projeto de Lei Orçamentária para 2016 </a:t>
            </a:r>
          </a:p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(Projeto de Lei n</a:t>
            </a:r>
            <a:r>
              <a:rPr lang="pt-BR" sz="2600" b="1" strike="sngStrike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º</a:t>
            </a:r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7, de 2015-CN)</a:t>
            </a:r>
            <a:endParaRPr lang="pt-BR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547664" y="5013176"/>
            <a:ext cx="72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Consultoria de Orçamentos, Fiscalização e Controle do Senado Federal (</a:t>
            </a:r>
            <a:r>
              <a:rPr lang="pt-BR" sz="14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Conorf</a:t>
            </a:r>
            <a:r>
              <a:rPr lang="pt-BR" sz="1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pt-BR" sz="1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Contatos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1466781"/>
            <a:ext cx="83529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     </a:t>
            </a:r>
          </a:p>
          <a:p>
            <a:r>
              <a:rPr lang="pt-BR" dirty="0" smtClean="0">
                <a:solidFill>
                  <a:schemeClr val="tx2"/>
                </a:solidFill>
              </a:rPr>
              <a:t>Consultoria de Orçamentos (</a:t>
            </a:r>
            <a:r>
              <a:rPr lang="pt-BR" dirty="0" err="1" smtClean="0">
                <a:solidFill>
                  <a:schemeClr val="tx2"/>
                </a:solidFill>
              </a:rPr>
              <a:t>Conorf</a:t>
            </a:r>
            <a:r>
              <a:rPr lang="pt-BR" dirty="0" smtClean="0">
                <a:solidFill>
                  <a:schemeClr val="tx2"/>
                </a:solidFill>
              </a:rPr>
              <a:t>) - ramal 3318</a:t>
            </a:r>
          </a:p>
          <a:p>
            <a:endParaRPr lang="pt-BR" dirty="0">
              <a:solidFill>
                <a:schemeClr val="tx2"/>
              </a:solidFill>
            </a:endParaRPr>
          </a:p>
          <a:p>
            <a:r>
              <a:rPr lang="pt-BR" dirty="0" smtClean="0">
                <a:solidFill>
                  <a:schemeClr val="tx2"/>
                </a:solidFill>
              </a:rPr>
              <a:t>Consultores:</a:t>
            </a:r>
            <a:endParaRPr lang="pt-BR" dirty="0">
              <a:solidFill>
                <a:schemeClr val="tx2"/>
              </a:solidFill>
            </a:endParaRPr>
          </a:p>
          <a:p>
            <a:pPr lvl="1"/>
            <a:endParaRPr lang="pt-BR" dirty="0" smtClean="0">
              <a:solidFill>
                <a:schemeClr val="tx2"/>
              </a:solidFill>
            </a:endParaRPr>
          </a:p>
          <a:p>
            <a:pPr lvl="1"/>
            <a:r>
              <a:rPr lang="pt-BR" dirty="0" smtClean="0">
                <a:solidFill>
                  <a:schemeClr val="tx2"/>
                </a:solidFill>
              </a:rPr>
              <a:t>Flávio Diogo Luz </a:t>
            </a:r>
            <a:r>
              <a:rPr lang="pt-BR" dirty="0">
                <a:solidFill>
                  <a:schemeClr val="tx2"/>
                </a:solidFill>
              </a:rPr>
              <a:t>- ramal 1213</a:t>
            </a:r>
          </a:p>
          <a:p>
            <a:pPr lvl="1"/>
            <a:r>
              <a:rPr lang="pt-BR" dirty="0" smtClean="0">
                <a:solidFill>
                  <a:schemeClr val="tx2"/>
                </a:solidFill>
              </a:rPr>
              <a:t>Carlos </a:t>
            </a:r>
            <a:r>
              <a:rPr lang="pt-BR" dirty="0">
                <a:solidFill>
                  <a:schemeClr val="tx2"/>
                </a:solidFill>
              </a:rPr>
              <a:t>Murilo E. P. de </a:t>
            </a:r>
            <a:r>
              <a:rPr lang="pt-BR" dirty="0" smtClean="0">
                <a:solidFill>
                  <a:schemeClr val="tx2"/>
                </a:solidFill>
              </a:rPr>
              <a:t>Carvalho - </a:t>
            </a:r>
            <a:r>
              <a:rPr lang="pt-BR" dirty="0">
                <a:solidFill>
                  <a:schemeClr val="tx2"/>
                </a:solidFill>
              </a:rPr>
              <a:t>ramal </a:t>
            </a:r>
            <a:r>
              <a:rPr lang="pt-BR" dirty="0" smtClean="0">
                <a:solidFill>
                  <a:schemeClr val="tx2"/>
                </a:solidFill>
              </a:rPr>
              <a:t>3818</a:t>
            </a:r>
          </a:p>
          <a:p>
            <a:pPr lvl="1"/>
            <a:endParaRPr lang="pt-BR" dirty="0">
              <a:solidFill>
                <a:schemeClr val="tx2"/>
              </a:solidFill>
            </a:endParaRPr>
          </a:p>
          <a:p>
            <a:pPr lvl="1"/>
            <a:endParaRPr lang="pt-BR" dirty="0" smtClean="0">
              <a:solidFill>
                <a:schemeClr val="tx2"/>
              </a:solidFill>
            </a:endParaRPr>
          </a:p>
          <a:p>
            <a:pPr lvl="1" algn="r"/>
            <a:r>
              <a:rPr lang="pt-BR" dirty="0" smtClean="0">
                <a:solidFill>
                  <a:schemeClr val="tx2"/>
                </a:solidFill>
              </a:rPr>
              <a:t>Obrigado pela atenção.</a:t>
            </a:r>
            <a:endParaRPr lang="pt-BR" dirty="0">
              <a:solidFill>
                <a:schemeClr val="tx2"/>
              </a:solidFill>
            </a:endParaRPr>
          </a:p>
          <a:p>
            <a:r>
              <a:rPr lang="pt-BR" dirty="0" smtClean="0">
                <a:solidFill>
                  <a:schemeClr val="tx2"/>
                </a:solidFill>
              </a:rPr>
              <a:t> </a:t>
            </a:r>
          </a:p>
          <a:p>
            <a:pPr lvl="1"/>
            <a:endParaRPr lang="pt-BR" dirty="0" smtClean="0"/>
          </a:p>
          <a:p>
            <a:pPr lvl="1"/>
            <a:r>
              <a:rPr lang="pt-BR" dirty="0"/>
              <a:t>	</a:t>
            </a:r>
            <a:r>
              <a:rPr lang="pt-BR" dirty="0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0"/>
          <p:cNvSpPr txBox="1">
            <a:spLocks noChangeArrowheads="1"/>
          </p:cNvSpPr>
          <p:nvPr/>
        </p:nvSpPr>
        <p:spPr bwMode="auto">
          <a:xfrm>
            <a:off x="539552" y="1916832"/>
            <a:ext cx="8208912" cy="3727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Presidente da CMO: Senadora Rose de Freitas (PMDB/ES)</a:t>
            </a:r>
          </a:p>
          <a:p>
            <a:pPr>
              <a:lnSpc>
                <a:spcPct val="75000"/>
              </a:lnSpc>
            </a:pPr>
            <a:endParaRPr lang="pt-BR" sz="21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75000"/>
              </a:lnSpc>
            </a:pPr>
            <a:endParaRPr lang="pt-BR" sz="21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75000"/>
              </a:lnSpc>
            </a:pP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Relator-Geral do PLOA: Deputado Ricardo Barros (PP/PR)</a:t>
            </a:r>
          </a:p>
          <a:p>
            <a:pPr>
              <a:lnSpc>
                <a:spcPct val="75000"/>
              </a:lnSpc>
            </a:pPr>
            <a:endParaRPr lang="pt-BR" sz="21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75000"/>
              </a:lnSpc>
            </a:pPr>
            <a:endParaRPr lang="pt-BR" sz="2100" b="1" dirty="0" smtClean="0">
              <a:solidFill>
                <a:schemeClr val="tx2"/>
              </a:solidFill>
            </a:endParaRPr>
          </a:p>
          <a:p>
            <a:pPr>
              <a:lnSpc>
                <a:spcPct val="75000"/>
              </a:lnSpc>
            </a:pPr>
            <a:r>
              <a:rPr lang="pt-BR" sz="2100" b="1" dirty="0" smtClean="0">
                <a:solidFill>
                  <a:schemeClr val="tx2"/>
                </a:solidFill>
              </a:rPr>
              <a:t>Relator </a:t>
            </a:r>
            <a:r>
              <a:rPr lang="pt-BR" sz="2100" b="1" dirty="0">
                <a:solidFill>
                  <a:schemeClr val="tx2"/>
                </a:solidFill>
              </a:rPr>
              <a:t>da Receita: Senador Acir </a:t>
            </a:r>
            <a:r>
              <a:rPr lang="pt-BR" sz="2100" b="1" dirty="0" err="1">
                <a:solidFill>
                  <a:schemeClr val="tx2"/>
                </a:solidFill>
              </a:rPr>
              <a:t>Gurgacz</a:t>
            </a:r>
            <a:r>
              <a:rPr lang="pt-BR" sz="2100" b="1" dirty="0">
                <a:solidFill>
                  <a:schemeClr val="tx2"/>
                </a:solidFill>
              </a:rPr>
              <a:t> (PDT/RO)</a:t>
            </a:r>
          </a:p>
          <a:p>
            <a:pPr>
              <a:lnSpc>
                <a:spcPct val="75000"/>
              </a:lnSpc>
            </a:pPr>
            <a:endParaRPr lang="pt-BR" sz="21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Relator-Setorial de Ciência e Tecnologia e Comunicações: 	Deputado </a:t>
            </a:r>
            <a:r>
              <a:rPr lang="pt-BR" sz="21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Wadson</a:t>
            </a: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Ribeiro (PCdoB/MG)</a:t>
            </a:r>
          </a:p>
          <a:p>
            <a:pPr>
              <a:lnSpc>
                <a:spcPct val="75000"/>
              </a:lnSpc>
            </a:pPr>
            <a:endParaRPr lang="pt-BR" sz="21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75000"/>
              </a:lnSpc>
            </a:pPr>
            <a:endParaRPr lang="pt-BR" sz="21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75000"/>
              </a:lnSpc>
            </a:pP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Relator das emendas da CCT: Senador </a:t>
            </a:r>
            <a:r>
              <a:rPr lang="pt-BR" sz="21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Lasier</a:t>
            </a:r>
            <a:r>
              <a:rPr lang="pt-BR" sz="21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Martins (PDT/RS)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332656"/>
            <a:ext cx="9144000" cy="8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Projeto de Lei Orçamentária para 2016</a:t>
            </a:r>
          </a:p>
          <a:p>
            <a:pPr algn="ctr"/>
            <a:r>
              <a:rPr lang="pt-BR" sz="2100" b="1" i="1" dirty="0">
                <a:solidFill>
                  <a:schemeClr val="tx2"/>
                </a:solidFill>
              </a:rPr>
              <a:t>(Projeto de Lei n</a:t>
            </a:r>
            <a:r>
              <a:rPr lang="pt-BR" sz="2100" b="1" i="1" strike="sngStrike" dirty="0">
                <a:solidFill>
                  <a:schemeClr val="tx2"/>
                </a:solidFill>
              </a:rPr>
              <a:t>º</a:t>
            </a:r>
            <a:r>
              <a:rPr lang="pt-BR" sz="2100" b="1" i="1" dirty="0">
                <a:solidFill>
                  <a:schemeClr val="tx2"/>
                </a:solidFill>
              </a:rPr>
              <a:t> 7, de 2015-CN</a:t>
            </a:r>
            <a:r>
              <a:rPr lang="pt-BR" sz="2100" b="1" i="1" dirty="0" smtClean="0">
                <a:solidFill>
                  <a:schemeClr val="tx2"/>
                </a:solidFill>
              </a:rPr>
              <a:t>)</a:t>
            </a:r>
            <a:endParaRPr lang="pt-BR" sz="21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Line 2058"/>
          <p:cNvSpPr>
            <a:spLocks noChangeShapeType="1"/>
          </p:cNvSpPr>
          <p:nvPr/>
        </p:nvSpPr>
        <p:spPr bwMode="auto">
          <a:xfrm flipV="1">
            <a:off x="1054241" y="2406501"/>
            <a:ext cx="23192" cy="4302968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2295" name="Group 2061"/>
          <p:cNvGrpSpPr>
            <a:grpSpLocks/>
          </p:cNvGrpSpPr>
          <p:nvPr/>
        </p:nvGrpSpPr>
        <p:grpSpPr bwMode="auto">
          <a:xfrm>
            <a:off x="0" y="2438400"/>
            <a:ext cx="9137650" cy="457200"/>
            <a:chOff x="0" y="1680"/>
            <a:chExt cx="5756" cy="336"/>
          </a:xfrm>
        </p:grpSpPr>
        <p:sp>
          <p:nvSpPr>
            <p:cNvPr id="992270" name="Text Box 2062"/>
            <p:cNvSpPr txBox="1">
              <a:spLocks noChangeArrowheads="1"/>
            </p:cNvSpPr>
            <p:nvPr/>
          </p:nvSpPr>
          <p:spPr bwMode="auto">
            <a:xfrm>
              <a:off x="0" y="1680"/>
              <a:ext cx="72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sz="1400" b="1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ATÉ 31/08</a:t>
              </a:r>
              <a:endParaRPr lang="pt-BR" sz="14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47" name="Group 2063"/>
            <p:cNvGrpSpPr>
              <a:grpSpLocks/>
            </p:cNvGrpSpPr>
            <p:nvPr/>
          </p:nvGrpSpPr>
          <p:grpSpPr bwMode="auto">
            <a:xfrm>
              <a:off x="769" y="1720"/>
              <a:ext cx="4987" cy="296"/>
              <a:chOff x="772" y="1676"/>
              <a:chExt cx="4987" cy="296"/>
            </a:xfrm>
          </p:grpSpPr>
          <p:sp>
            <p:nvSpPr>
              <p:cNvPr id="12348" name="AutoShape 2064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49" name="Rectangle 2065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50" name="Rectangle 2066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415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Envio da Proposta Orçamentária ao Congresso Nacional</a:t>
                </a:r>
                <a:endParaRPr lang="pt-BR" sz="1800" b="1" dirty="0"/>
              </a:p>
            </p:txBody>
          </p:sp>
        </p:grpSp>
      </p:grpSp>
      <p:grpSp>
        <p:nvGrpSpPr>
          <p:cNvPr id="12297" name="Group 2068"/>
          <p:cNvGrpSpPr>
            <a:grpSpLocks/>
          </p:cNvGrpSpPr>
          <p:nvPr/>
        </p:nvGrpSpPr>
        <p:grpSpPr bwMode="auto">
          <a:xfrm>
            <a:off x="0" y="2935577"/>
            <a:ext cx="9137650" cy="457200"/>
            <a:chOff x="0" y="1680"/>
            <a:chExt cx="5756" cy="336"/>
          </a:xfrm>
        </p:grpSpPr>
        <p:sp>
          <p:nvSpPr>
            <p:cNvPr id="992277" name="Text Box 2069"/>
            <p:cNvSpPr txBox="1">
              <a:spLocks noChangeArrowheads="1"/>
            </p:cNvSpPr>
            <p:nvPr/>
          </p:nvSpPr>
          <p:spPr bwMode="auto">
            <a:xfrm>
              <a:off x="0" y="1680"/>
              <a:ext cx="72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pt-BR" sz="18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42" name="Group 2070"/>
            <p:cNvGrpSpPr>
              <a:grpSpLocks/>
            </p:cNvGrpSpPr>
            <p:nvPr/>
          </p:nvGrpSpPr>
          <p:grpSpPr bwMode="auto">
            <a:xfrm>
              <a:off x="769" y="1720"/>
              <a:ext cx="4987" cy="296"/>
              <a:chOff x="772" y="1676"/>
              <a:chExt cx="4987" cy="296"/>
            </a:xfrm>
          </p:grpSpPr>
          <p:sp>
            <p:nvSpPr>
              <p:cNvPr id="12343" name="AutoShape 2071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44" name="Rectangle 2072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45" name="Rectangle 2073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415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Audiências Públicas</a:t>
                </a:r>
                <a:endParaRPr lang="pt-BR" sz="1800" b="1" dirty="0"/>
              </a:p>
            </p:txBody>
          </p:sp>
        </p:grpSp>
      </p:grpSp>
      <p:grpSp>
        <p:nvGrpSpPr>
          <p:cNvPr id="12298" name="Group 2074"/>
          <p:cNvGrpSpPr>
            <a:grpSpLocks/>
          </p:cNvGrpSpPr>
          <p:nvPr/>
        </p:nvGrpSpPr>
        <p:grpSpPr bwMode="auto">
          <a:xfrm>
            <a:off x="0" y="3479543"/>
            <a:ext cx="8675688" cy="402771"/>
            <a:chOff x="0" y="1720"/>
            <a:chExt cx="5465" cy="296"/>
          </a:xfrm>
        </p:grpSpPr>
        <p:sp>
          <p:nvSpPr>
            <p:cNvPr id="992283" name="Text Box 2075"/>
            <p:cNvSpPr txBox="1">
              <a:spLocks noChangeArrowheads="1"/>
            </p:cNvSpPr>
            <p:nvPr/>
          </p:nvSpPr>
          <p:spPr bwMode="auto">
            <a:xfrm>
              <a:off x="0" y="1736"/>
              <a:ext cx="72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1</a:t>
              </a:r>
              <a:r>
                <a:rPr lang="pt-BR" sz="1400" b="1" strike="sngStrike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º</a:t>
              </a: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a 20/10</a:t>
              </a:r>
              <a:endParaRPr lang="pt-BR" sz="1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37" name="Group 2076"/>
            <p:cNvGrpSpPr>
              <a:grpSpLocks/>
            </p:cNvGrpSpPr>
            <p:nvPr/>
          </p:nvGrpSpPr>
          <p:grpSpPr bwMode="auto">
            <a:xfrm>
              <a:off x="769" y="1720"/>
              <a:ext cx="4696" cy="296"/>
              <a:chOff x="772" y="1676"/>
              <a:chExt cx="4696" cy="296"/>
            </a:xfrm>
          </p:grpSpPr>
          <p:sp>
            <p:nvSpPr>
              <p:cNvPr id="12338" name="AutoShape 2077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39" name="Rectangle 2078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40" name="Rectangle 2079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124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Apresentação de Emendas (Receita, Despesa e Texto)</a:t>
                </a:r>
                <a:endParaRPr lang="pt-BR" sz="1800" b="1" dirty="0"/>
              </a:p>
            </p:txBody>
          </p:sp>
        </p:grpSp>
      </p:grpSp>
      <p:grpSp>
        <p:nvGrpSpPr>
          <p:cNvPr id="12299" name="Group 2080"/>
          <p:cNvGrpSpPr>
            <a:grpSpLocks/>
          </p:cNvGrpSpPr>
          <p:nvPr/>
        </p:nvGrpSpPr>
        <p:grpSpPr bwMode="auto">
          <a:xfrm>
            <a:off x="0" y="3951337"/>
            <a:ext cx="8675688" cy="457200"/>
            <a:chOff x="0" y="1680"/>
            <a:chExt cx="5465" cy="336"/>
          </a:xfrm>
        </p:grpSpPr>
        <p:sp>
          <p:nvSpPr>
            <p:cNvPr id="992289" name="Text Box 2081"/>
            <p:cNvSpPr txBox="1">
              <a:spLocks noChangeArrowheads="1"/>
            </p:cNvSpPr>
            <p:nvPr/>
          </p:nvSpPr>
          <p:spPr bwMode="auto">
            <a:xfrm>
              <a:off x="0" y="1680"/>
              <a:ext cx="72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pt-BR" sz="18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32" name="Group 2082"/>
            <p:cNvGrpSpPr>
              <a:grpSpLocks/>
            </p:cNvGrpSpPr>
            <p:nvPr/>
          </p:nvGrpSpPr>
          <p:grpSpPr bwMode="auto">
            <a:xfrm>
              <a:off x="769" y="1720"/>
              <a:ext cx="4696" cy="296"/>
              <a:chOff x="772" y="1676"/>
              <a:chExt cx="4696" cy="296"/>
            </a:xfrm>
          </p:grpSpPr>
          <p:sp>
            <p:nvSpPr>
              <p:cNvPr id="12333" name="AutoShape 2083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34" name="Rectangle 2084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35" name="Rectangle 2085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124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Votação do Relatório da Receita</a:t>
                </a:r>
                <a:endParaRPr lang="pt-BR" sz="1800" b="1" dirty="0"/>
              </a:p>
            </p:txBody>
          </p:sp>
        </p:grpSp>
      </p:grpSp>
      <p:grpSp>
        <p:nvGrpSpPr>
          <p:cNvPr id="12300" name="Group 2086"/>
          <p:cNvGrpSpPr>
            <a:grpSpLocks/>
          </p:cNvGrpSpPr>
          <p:nvPr/>
        </p:nvGrpSpPr>
        <p:grpSpPr bwMode="auto">
          <a:xfrm>
            <a:off x="0" y="4509120"/>
            <a:ext cx="8675688" cy="402771"/>
            <a:chOff x="0" y="1720"/>
            <a:chExt cx="5465" cy="296"/>
          </a:xfrm>
        </p:grpSpPr>
        <p:sp>
          <p:nvSpPr>
            <p:cNvPr id="992295" name="Text Box 2087"/>
            <p:cNvSpPr txBox="1">
              <a:spLocks noChangeArrowheads="1"/>
            </p:cNvSpPr>
            <p:nvPr/>
          </p:nvSpPr>
          <p:spPr bwMode="auto">
            <a:xfrm>
              <a:off x="0" y="1733"/>
              <a:ext cx="72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Até 10/11</a:t>
              </a:r>
              <a:endParaRPr lang="pt-BR" sz="1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27" name="Group 2088"/>
            <p:cNvGrpSpPr>
              <a:grpSpLocks/>
            </p:cNvGrpSpPr>
            <p:nvPr/>
          </p:nvGrpSpPr>
          <p:grpSpPr bwMode="auto">
            <a:xfrm>
              <a:off x="769" y="1720"/>
              <a:ext cx="4696" cy="296"/>
              <a:chOff x="772" y="1676"/>
              <a:chExt cx="4696" cy="296"/>
            </a:xfrm>
          </p:grpSpPr>
          <p:sp>
            <p:nvSpPr>
              <p:cNvPr id="12328" name="AutoShape 2089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29" name="Rectangle 2090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30" name="Rectangle 2091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124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Votação do Parecer Preliminar</a:t>
                </a:r>
                <a:endParaRPr lang="pt-BR" sz="1800" b="1" dirty="0"/>
              </a:p>
            </p:txBody>
          </p:sp>
        </p:grpSp>
      </p:grpSp>
      <p:grpSp>
        <p:nvGrpSpPr>
          <p:cNvPr id="12302" name="Group 2098"/>
          <p:cNvGrpSpPr>
            <a:grpSpLocks/>
          </p:cNvGrpSpPr>
          <p:nvPr/>
        </p:nvGrpSpPr>
        <p:grpSpPr bwMode="auto">
          <a:xfrm>
            <a:off x="0" y="5013176"/>
            <a:ext cx="9137650" cy="402771"/>
            <a:chOff x="0" y="1720"/>
            <a:chExt cx="5756" cy="296"/>
          </a:xfrm>
        </p:grpSpPr>
        <p:sp>
          <p:nvSpPr>
            <p:cNvPr id="992307" name="Text Box 2099"/>
            <p:cNvSpPr txBox="1">
              <a:spLocks noChangeArrowheads="1"/>
            </p:cNvSpPr>
            <p:nvPr/>
          </p:nvSpPr>
          <p:spPr bwMode="auto">
            <a:xfrm>
              <a:off x="0" y="1725"/>
              <a:ext cx="72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Até 30/11</a:t>
              </a:r>
              <a:endParaRPr lang="pt-BR" sz="1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17" name="Group 2100"/>
            <p:cNvGrpSpPr>
              <a:grpSpLocks/>
            </p:cNvGrpSpPr>
            <p:nvPr/>
          </p:nvGrpSpPr>
          <p:grpSpPr bwMode="auto">
            <a:xfrm>
              <a:off x="769" y="1720"/>
              <a:ext cx="4987" cy="296"/>
              <a:chOff x="772" y="1676"/>
              <a:chExt cx="4987" cy="296"/>
            </a:xfrm>
          </p:grpSpPr>
          <p:sp>
            <p:nvSpPr>
              <p:cNvPr id="12318" name="AutoShape 2101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19" name="Rectangle 2102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20" name="Rectangle 2103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415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Votação dos Relatórios Setoriais</a:t>
                </a:r>
                <a:endParaRPr lang="pt-BR" sz="1800" b="1" dirty="0"/>
              </a:p>
            </p:txBody>
          </p:sp>
        </p:grpSp>
      </p:grpSp>
      <p:grpSp>
        <p:nvGrpSpPr>
          <p:cNvPr id="12303" name="Group 2104"/>
          <p:cNvGrpSpPr>
            <a:grpSpLocks/>
          </p:cNvGrpSpPr>
          <p:nvPr/>
        </p:nvGrpSpPr>
        <p:grpSpPr bwMode="auto">
          <a:xfrm>
            <a:off x="0" y="5517232"/>
            <a:ext cx="9137650" cy="402771"/>
            <a:chOff x="0" y="1720"/>
            <a:chExt cx="5756" cy="296"/>
          </a:xfrm>
        </p:grpSpPr>
        <p:sp>
          <p:nvSpPr>
            <p:cNvPr id="992313" name="Text Box 2105"/>
            <p:cNvSpPr txBox="1">
              <a:spLocks noChangeArrowheads="1"/>
            </p:cNvSpPr>
            <p:nvPr/>
          </p:nvSpPr>
          <p:spPr bwMode="auto">
            <a:xfrm>
              <a:off x="0" y="1732"/>
              <a:ext cx="72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Até 13/12</a:t>
              </a:r>
              <a:endParaRPr lang="pt-BR" sz="1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12" name="Group 2106"/>
            <p:cNvGrpSpPr>
              <a:grpSpLocks/>
            </p:cNvGrpSpPr>
            <p:nvPr/>
          </p:nvGrpSpPr>
          <p:grpSpPr bwMode="auto">
            <a:xfrm>
              <a:off x="769" y="1720"/>
              <a:ext cx="4987" cy="296"/>
              <a:chOff x="772" y="1676"/>
              <a:chExt cx="4987" cy="296"/>
            </a:xfrm>
          </p:grpSpPr>
          <p:sp>
            <p:nvSpPr>
              <p:cNvPr id="12313" name="AutoShape 2107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14" name="Rectangle 2108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15" name="Rectangle 2109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415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Votação do Relatório Geral</a:t>
                </a:r>
                <a:endParaRPr lang="pt-BR" sz="1800" b="1" dirty="0"/>
              </a:p>
            </p:txBody>
          </p:sp>
        </p:grpSp>
      </p:grpSp>
      <p:grpSp>
        <p:nvGrpSpPr>
          <p:cNvPr id="12304" name="Group 2110"/>
          <p:cNvGrpSpPr>
            <a:grpSpLocks/>
          </p:cNvGrpSpPr>
          <p:nvPr/>
        </p:nvGrpSpPr>
        <p:grpSpPr bwMode="auto">
          <a:xfrm>
            <a:off x="0" y="6021288"/>
            <a:ext cx="9137650" cy="402771"/>
            <a:chOff x="0" y="1720"/>
            <a:chExt cx="5756" cy="296"/>
          </a:xfrm>
        </p:grpSpPr>
        <p:sp>
          <p:nvSpPr>
            <p:cNvPr id="992319" name="Text Box 2111"/>
            <p:cNvSpPr txBox="1">
              <a:spLocks noChangeArrowheads="1"/>
            </p:cNvSpPr>
            <p:nvPr/>
          </p:nvSpPr>
          <p:spPr bwMode="auto">
            <a:xfrm>
              <a:off x="0" y="1733"/>
              <a:ext cx="72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sz="1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Até 19/12</a:t>
              </a:r>
              <a:endParaRPr lang="pt-BR" sz="1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2307" name="Group 2112"/>
            <p:cNvGrpSpPr>
              <a:grpSpLocks/>
            </p:cNvGrpSpPr>
            <p:nvPr/>
          </p:nvGrpSpPr>
          <p:grpSpPr bwMode="auto">
            <a:xfrm>
              <a:off x="769" y="1720"/>
              <a:ext cx="4987" cy="296"/>
              <a:chOff x="772" y="1676"/>
              <a:chExt cx="4987" cy="296"/>
            </a:xfrm>
          </p:grpSpPr>
          <p:sp>
            <p:nvSpPr>
              <p:cNvPr id="12308" name="AutoShape 2113"/>
              <p:cNvSpPr>
                <a:spLocks noChangeArrowheads="1"/>
              </p:cNvSpPr>
              <p:nvPr/>
            </p:nvSpPr>
            <p:spPr bwMode="auto">
              <a:xfrm>
                <a:off x="772" y="1684"/>
                <a:ext cx="376" cy="232"/>
              </a:xfrm>
              <a:prstGeom prst="rightArrow">
                <a:avLst>
                  <a:gd name="adj1" fmla="val 50000"/>
                  <a:gd name="adj2" fmla="val 81072"/>
                </a:avLst>
              </a:prstGeom>
              <a:solidFill>
                <a:srgbClr val="C0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09" name="Rectangle 2114"/>
              <p:cNvSpPr>
                <a:spLocks noChangeArrowheads="1"/>
              </p:cNvSpPr>
              <p:nvPr/>
            </p:nvSpPr>
            <p:spPr bwMode="auto">
              <a:xfrm>
                <a:off x="1340" y="1676"/>
                <a:ext cx="4128" cy="29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10" name="Rectangle 2115"/>
              <p:cNvSpPr>
                <a:spLocks noChangeArrowheads="1"/>
              </p:cNvSpPr>
              <p:nvPr/>
            </p:nvSpPr>
            <p:spPr bwMode="auto">
              <a:xfrm>
                <a:off x="1344" y="1679"/>
                <a:ext cx="4415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 smtClean="0"/>
                  <a:t>Votação do Parecer da CMO no CN (+3 dias p/ autógrafos)</a:t>
                </a:r>
                <a:endParaRPr lang="pt-BR" sz="1800" b="1" dirty="0"/>
              </a:p>
            </p:txBody>
          </p:sp>
        </p:grpSp>
      </p:grpSp>
      <p:sp>
        <p:nvSpPr>
          <p:cNvPr id="11281" name="Text Box 2116"/>
          <p:cNvSpPr txBox="1">
            <a:spLocks noChangeArrowheads="1"/>
          </p:cNvSpPr>
          <p:nvPr/>
        </p:nvSpPr>
        <p:spPr bwMode="auto">
          <a:xfrm>
            <a:off x="0" y="4005064"/>
            <a:ext cx="9602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Até 02/11</a:t>
            </a:r>
            <a:endParaRPr lang="pt-BR" sz="1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-6349" y="116632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Projeto de Lei Orçamentária para 2016 - Tramitação</a:t>
            </a:r>
          </a:p>
        </p:txBody>
      </p:sp>
      <p:sp>
        <p:nvSpPr>
          <p:cNvPr id="67" name="Seta para a direita listrada 66"/>
          <p:cNvSpPr/>
          <p:nvPr/>
        </p:nvSpPr>
        <p:spPr>
          <a:xfrm>
            <a:off x="3707904" y="764704"/>
            <a:ext cx="2304256" cy="720080"/>
          </a:xfrm>
          <a:prstGeom prst="stripedRightArrow">
            <a:avLst>
              <a:gd name="adj1" fmla="val 50000"/>
              <a:gd name="adj2" fmla="val 58341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8" name="CaixaDeTexto 67"/>
          <p:cNvSpPr txBox="1"/>
          <p:nvPr/>
        </p:nvSpPr>
        <p:spPr>
          <a:xfrm>
            <a:off x="3779912" y="908720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</a:rPr>
              <a:t>31 / AGO</a:t>
            </a: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1" name="Seta para a direita listrada 70"/>
          <p:cNvSpPr/>
          <p:nvPr/>
        </p:nvSpPr>
        <p:spPr>
          <a:xfrm rot="10800000">
            <a:off x="3275856" y="1412776"/>
            <a:ext cx="2304256" cy="720080"/>
          </a:xfrm>
          <a:prstGeom prst="stripedRightArrow">
            <a:avLst>
              <a:gd name="adj1" fmla="val 50000"/>
              <a:gd name="adj2" fmla="val 58341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2" name="Elipse 71"/>
          <p:cNvSpPr/>
          <p:nvPr/>
        </p:nvSpPr>
        <p:spPr>
          <a:xfrm>
            <a:off x="5868144" y="764704"/>
            <a:ext cx="316835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Legislativo</a:t>
            </a:r>
          </a:p>
        </p:txBody>
      </p:sp>
      <p:sp>
        <p:nvSpPr>
          <p:cNvPr id="73" name="Elipse 72"/>
          <p:cNvSpPr/>
          <p:nvPr/>
        </p:nvSpPr>
        <p:spPr>
          <a:xfrm>
            <a:off x="107504" y="692696"/>
            <a:ext cx="316835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Executivo</a:t>
            </a:r>
          </a:p>
        </p:txBody>
      </p:sp>
      <p:sp>
        <p:nvSpPr>
          <p:cNvPr id="74" name="CaixaDeTexto 73"/>
          <p:cNvSpPr txBox="1"/>
          <p:nvPr/>
        </p:nvSpPr>
        <p:spPr>
          <a:xfrm>
            <a:off x="3707904" y="155679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</a:rPr>
              <a:t>22 / DEZ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553" y="188640"/>
            <a:ext cx="8640960" cy="1143000"/>
          </a:xfrm>
        </p:spPr>
        <p:txBody>
          <a:bodyPr>
            <a:normAutofit/>
          </a:bodyPr>
          <a:lstStyle/>
          <a:p>
            <a:r>
              <a:rPr lang="pt-BR" sz="2600" b="1" kern="1200" dirty="0"/>
              <a:t>Principais alterações para apreciação do PLOA 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532373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200" dirty="0" smtClean="0">
                <a:solidFill>
                  <a:schemeClr val="tx2"/>
                </a:solidFill>
              </a:rPr>
              <a:t>Prazo fixo para emendas individuais, de comissão e de bancada estadual ao PLOA (de 1</a:t>
            </a:r>
            <a:r>
              <a:rPr lang="pt-BR" sz="2200" u="sng" baseline="30000" dirty="0" smtClean="0">
                <a:solidFill>
                  <a:schemeClr val="tx2"/>
                </a:solidFill>
              </a:rPr>
              <a:t>o</a:t>
            </a:r>
            <a:r>
              <a:rPr lang="pt-BR" sz="2200" dirty="0" smtClean="0">
                <a:solidFill>
                  <a:schemeClr val="tx2"/>
                </a:solidFill>
              </a:rPr>
              <a:t> a 20 de outubro)</a:t>
            </a:r>
          </a:p>
          <a:p>
            <a:pPr algn="just"/>
            <a:endParaRPr lang="pt-BR" sz="2200" dirty="0">
              <a:solidFill>
                <a:schemeClr val="tx2"/>
              </a:solidFill>
            </a:endParaRPr>
          </a:p>
          <a:p>
            <a:pPr algn="just"/>
            <a:r>
              <a:rPr lang="pt-BR" sz="2200" dirty="0">
                <a:solidFill>
                  <a:schemeClr val="tx2"/>
                </a:solidFill>
              </a:rPr>
              <a:t>Alteração de 10 para </a:t>
            </a:r>
            <a:r>
              <a:rPr lang="pt-BR" sz="2200" b="1" dirty="0">
                <a:solidFill>
                  <a:srgbClr val="FF0000"/>
                </a:solidFill>
              </a:rPr>
              <a:t>16 áreas temáticas</a:t>
            </a:r>
            <a:r>
              <a:rPr lang="pt-BR" sz="2200" dirty="0">
                <a:solidFill>
                  <a:schemeClr val="tx2"/>
                </a:solidFill>
              </a:rPr>
              <a:t>, sendo que 6 relatorias </a:t>
            </a:r>
            <a:r>
              <a:rPr lang="pt-BR" sz="2200" dirty="0" smtClean="0">
                <a:solidFill>
                  <a:schemeClr val="tx2"/>
                </a:solidFill>
              </a:rPr>
              <a:t>cabem </a:t>
            </a:r>
            <a:r>
              <a:rPr lang="pt-BR" sz="2200" dirty="0">
                <a:solidFill>
                  <a:schemeClr val="tx2"/>
                </a:solidFill>
              </a:rPr>
              <a:t>ao Senado Federal.</a:t>
            </a:r>
          </a:p>
          <a:p>
            <a:pPr algn="just"/>
            <a:endParaRPr lang="pt-BR" sz="2200" dirty="0">
              <a:solidFill>
                <a:schemeClr val="tx2"/>
              </a:solidFill>
            </a:endParaRPr>
          </a:p>
          <a:p>
            <a:pPr algn="just"/>
            <a:endParaRPr lang="pt-BR" sz="2200" dirty="0" smtClean="0">
              <a:solidFill>
                <a:schemeClr val="tx2"/>
              </a:solidFill>
            </a:endParaRPr>
          </a:p>
          <a:p>
            <a:pPr algn="just"/>
            <a:endParaRPr lang="pt-BR" sz="2200" dirty="0">
              <a:solidFill>
                <a:schemeClr val="tx2"/>
              </a:solidFill>
            </a:endParaRPr>
          </a:p>
          <a:p>
            <a:pPr algn="just"/>
            <a:endParaRPr lang="pt-BR" sz="2200" b="1" dirty="0" smtClean="0">
              <a:solidFill>
                <a:srgbClr val="FF0000"/>
              </a:solidFill>
            </a:endParaRPr>
          </a:p>
          <a:p>
            <a:pPr algn="just"/>
            <a:r>
              <a:rPr lang="pt-BR" sz="2200" dirty="0">
                <a:solidFill>
                  <a:schemeClr val="tx2"/>
                </a:solidFill>
              </a:rPr>
              <a:t>Todas</a:t>
            </a:r>
            <a:r>
              <a:rPr lang="pt-BR" sz="2200" b="1" dirty="0" smtClean="0">
                <a:solidFill>
                  <a:srgbClr val="FF0000"/>
                </a:solidFill>
              </a:rPr>
              <a:t> </a:t>
            </a:r>
            <a:r>
              <a:rPr lang="pt-BR" sz="2200" dirty="0">
                <a:solidFill>
                  <a:schemeClr val="tx2"/>
                </a:solidFill>
              </a:rPr>
              <a:t>as comissões permanentes</a:t>
            </a:r>
            <a:r>
              <a:rPr lang="pt-BR" sz="2200" dirty="0"/>
              <a:t>, </a:t>
            </a:r>
            <a:r>
              <a:rPr lang="pt-BR" sz="2200" b="1" dirty="0">
                <a:solidFill>
                  <a:srgbClr val="FF0000"/>
                </a:solidFill>
              </a:rPr>
              <a:t>de cada Casa e mistas</a:t>
            </a:r>
            <a:r>
              <a:rPr lang="pt-BR" sz="2200" dirty="0" smtClean="0">
                <a:solidFill>
                  <a:schemeClr val="tx2"/>
                </a:solidFill>
              </a:rPr>
              <a:t>, podem apresentar emendas</a:t>
            </a:r>
          </a:p>
          <a:p>
            <a:pPr algn="just">
              <a:buNone/>
            </a:pPr>
            <a:endParaRPr lang="pt-BR" sz="2200" dirty="0" smtClean="0"/>
          </a:p>
          <a:p>
            <a:pPr algn="just"/>
            <a:r>
              <a:rPr lang="pt-BR" sz="2200" dirty="0" smtClean="0">
                <a:solidFill>
                  <a:schemeClr val="tx2"/>
                </a:solidFill>
              </a:rPr>
              <a:t>Até </a:t>
            </a:r>
            <a:r>
              <a:rPr lang="pt-BR" sz="2200" b="1" dirty="0" smtClean="0">
                <a:solidFill>
                  <a:srgbClr val="FF0000"/>
                </a:solidFill>
              </a:rPr>
              <a:t>4 emendas de apropriação e 4 de remanejamento por comissão </a:t>
            </a:r>
            <a:r>
              <a:rPr lang="pt-BR" sz="2200" dirty="0" smtClean="0">
                <a:solidFill>
                  <a:schemeClr val="tx2"/>
                </a:solidFill>
              </a:rPr>
              <a:t>(CCT possuía limite </a:t>
            </a:r>
            <a:r>
              <a:rPr lang="pt-BR" sz="2200" dirty="0">
                <a:solidFill>
                  <a:schemeClr val="tx2"/>
                </a:solidFill>
              </a:rPr>
              <a:t>de </a:t>
            </a:r>
            <a:r>
              <a:rPr lang="pt-BR" sz="2200" dirty="0" smtClean="0">
                <a:solidFill>
                  <a:schemeClr val="tx2"/>
                </a:solidFill>
              </a:rPr>
              <a:t>3 </a:t>
            </a:r>
            <a:r>
              <a:rPr lang="pt-BR" sz="2200" dirty="0" err="1" smtClean="0">
                <a:solidFill>
                  <a:schemeClr val="tx2"/>
                </a:solidFill>
              </a:rPr>
              <a:t>aprop</a:t>
            </a:r>
            <a:r>
              <a:rPr lang="pt-BR" sz="2200" dirty="0" smtClean="0">
                <a:solidFill>
                  <a:schemeClr val="tx2"/>
                </a:solidFill>
              </a:rPr>
              <a:t>. e de 3 </a:t>
            </a:r>
            <a:r>
              <a:rPr lang="pt-BR" sz="2200" dirty="0" err="1" smtClean="0">
                <a:solidFill>
                  <a:schemeClr val="tx2"/>
                </a:solidFill>
              </a:rPr>
              <a:t>remanej</a:t>
            </a:r>
            <a:r>
              <a:rPr lang="pt-BR" sz="2200" dirty="0" smtClean="0">
                <a:solidFill>
                  <a:schemeClr val="tx2"/>
                </a:solidFill>
              </a:rPr>
              <a:t>.)</a:t>
            </a:r>
            <a:endParaRPr lang="pt-BR" sz="2200" dirty="0">
              <a:solidFill>
                <a:schemeClr val="tx2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010882"/>
              </p:ext>
            </p:extLst>
          </p:nvPr>
        </p:nvGraphicFramePr>
        <p:xfrm>
          <a:off x="683568" y="3140968"/>
          <a:ext cx="7992888" cy="11250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4192"/>
                <a:gridCol w="4298696"/>
              </a:tblGrid>
              <a:tr h="1216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Setor </a:t>
                      </a:r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Antigo</a:t>
                      </a:r>
                      <a:endParaRPr lang="pt-BR" sz="11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Setor Atual</a:t>
                      </a: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rowSpan="3">
                  <a:txBody>
                    <a:bodyPr/>
                    <a:lstStyle/>
                    <a:p>
                      <a:pPr marL="72000" lvl="0" algn="l" fontAlgn="ctr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 – </a:t>
                      </a:r>
                      <a:r>
                        <a:rPr lang="pt-BR" sz="1100" b="1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INFRAESTRUTURA</a:t>
                      </a:r>
                      <a:endParaRPr lang="pt-BR" sz="11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 – </a:t>
                      </a:r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TRANSPORTE</a:t>
                      </a: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vMerge="1"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15" marR="8715" marT="871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IX – MINAS E ENERGIA</a:t>
                      </a:r>
                      <a:endParaRPr lang="pt-BR" sz="11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vMerge="1"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15" marR="8715" marT="8715" marB="0" anchor="ctr"/>
                </a:tc>
                <a:tc rowSpan="2">
                  <a:txBody>
                    <a:bodyPr/>
                    <a:lstStyle/>
                    <a:p>
                      <a:pPr marL="72000" algn="l" fontAlgn="b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VIII – </a:t>
                      </a:r>
                      <a:r>
                        <a:rPr lang="pt-BR" sz="1100" u="sng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CIÊNCIA E TECNOLOGIA</a:t>
                      </a:r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pt-BR" sz="1100" b="1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COMUNICAÇÕES</a:t>
                      </a:r>
                      <a:endParaRPr lang="pt-BR" sz="11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rowSpan="3">
                  <a:txBody>
                    <a:bodyPr/>
                    <a:lstStyle/>
                    <a:p>
                      <a:pPr marL="72000" lvl="0" algn="l" fontAlgn="ctr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IV – EDUCAÇÃO, </a:t>
                      </a:r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CULTURA, </a:t>
                      </a:r>
                      <a:r>
                        <a:rPr lang="pt-BR" sz="1100" u="sng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CIÊNCIA E TECNOLOGIA</a:t>
                      </a:r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ESPORTE</a:t>
                      </a:r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72000" algn="l" fontAlgn="b"/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vMerge="1"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15" marR="8715" marT="871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III – EDUCAÇÃO E CULTURA</a:t>
                      </a:r>
                      <a:endParaRPr lang="pt-BR" sz="11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633">
                <a:tc vMerge="1"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15" marR="8715" marT="871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1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 – </a:t>
                      </a:r>
                      <a:r>
                        <a:rPr lang="pt-BR" sz="11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ESPORTE</a:t>
                      </a:r>
                    </a:p>
                  </a:txBody>
                  <a:tcPr marL="8715" marR="8715" marT="8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94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553" y="188640"/>
            <a:ext cx="8640960" cy="1143000"/>
          </a:xfrm>
        </p:spPr>
        <p:txBody>
          <a:bodyPr>
            <a:normAutofit/>
          </a:bodyPr>
          <a:lstStyle/>
          <a:p>
            <a:r>
              <a:rPr lang="pt-BR" sz="2600" b="1" kern="1200" dirty="0"/>
              <a:t>Emendas de Comissão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7638"/>
            <a:ext cx="8856984" cy="532373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200" dirty="0" smtClean="0">
                <a:solidFill>
                  <a:schemeClr val="tx2"/>
                </a:solidFill>
              </a:rPr>
              <a:t>Devem </a:t>
            </a:r>
            <a:r>
              <a:rPr lang="pt-BR" sz="2200" dirty="0">
                <a:solidFill>
                  <a:schemeClr val="tx2"/>
                </a:solidFill>
              </a:rPr>
              <a:t>ter </a:t>
            </a:r>
            <a:r>
              <a:rPr lang="pt-BR" sz="2200" dirty="0" smtClean="0">
                <a:solidFill>
                  <a:schemeClr val="tx2"/>
                </a:solidFill>
              </a:rPr>
              <a:t>caráter institucional, representar interesse </a:t>
            </a:r>
            <a:r>
              <a:rPr lang="pt-BR" sz="2200" dirty="0">
                <a:solidFill>
                  <a:schemeClr val="tx2"/>
                </a:solidFill>
              </a:rPr>
              <a:t>nacional e ser compatíveis com a competência regimental da </a:t>
            </a:r>
            <a:r>
              <a:rPr lang="pt-BR" sz="2200" dirty="0" smtClean="0">
                <a:solidFill>
                  <a:schemeClr val="tx2"/>
                </a:solidFill>
              </a:rPr>
              <a:t>comissão (CCT – RISF, art. 104-C)</a:t>
            </a:r>
          </a:p>
          <a:p>
            <a:pPr lvl="1" algn="just"/>
            <a:r>
              <a:rPr lang="pt-BR" sz="1800" dirty="0">
                <a:solidFill>
                  <a:schemeClr val="tx2"/>
                </a:solidFill>
              </a:rPr>
              <a:t>desenvolvimento científico, tecnológico e inovação tecnológica</a:t>
            </a:r>
          </a:p>
          <a:p>
            <a:pPr lvl="1" algn="just"/>
            <a:r>
              <a:rPr lang="pt-BR" sz="1800" dirty="0">
                <a:solidFill>
                  <a:schemeClr val="tx2"/>
                </a:solidFill>
              </a:rPr>
              <a:t>apoio e estímulo à pesquisa e criação de tecnologia (informática, atividades nucleares de qualquer natureza, utilização de materiais radioativos, comunicação, imprensa, radiodifusão e televisão)</a:t>
            </a:r>
            <a:r>
              <a:rPr lang="pt-BR" sz="1400" dirty="0" smtClean="0">
                <a:solidFill>
                  <a:schemeClr val="tx2"/>
                </a:solidFill>
              </a:rPr>
              <a:t> </a:t>
            </a:r>
            <a:endParaRPr lang="pt-BR" sz="1400" dirty="0">
              <a:solidFill>
                <a:schemeClr val="tx2"/>
              </a:solidFill>
            </a:endParaRPr>
          </a:p>
          <a:p>
            <a:pPr algn="just"/>
            <a:endParaRPr lang="pt-BR" sz="2200" dirty="0">
              <a:solidFill>
                <a:schemeClr val="tx2"/>
              </a:solidFill>
            </a:endParaRPr>
          </a:p>
          <a:p>
            <a:pPr algn="just"/>
            <a:r>
              <a:rPr lang="pt-BR" sz="2200" dirty="0" smtClean="0">
                <a:solidFill>
                  <a:schemeClr val="tx2"/>
                </a:solidFill>
              </a:rPr>
              <a:t>Recursos para as emendas de comissão (Res. 1/2006-CN, arts. 56 e 57)</a:t>
            </a:r>
          </a:p>
          <a:p>
            <a:pPr lvl="1" algn="just"/>
            <a:r>
              <a:rPr lang="pt-BR" sz="1800" dirty="0" smtClean="0">
                <a:solidFill>
                  <a:schemeClr val="tx2"/>
                </a:solidFill>
              </a:rPr>
              <a:t>Parte da Reserva de Recursos, compartilhada com emendas de bancadas estaduais (R$ 9,8 bilhões no PLOA 2015, dos quais R$ 4,1 bilhões para comissões)</a:t>
            </a:r>
          </a:p>
          <a:p>
            <a:pPr marL="0" indent="0" algn="just">
              <a:buNone/>
            </a:pPr>
            <a:endParaRPr lang="pt-BR" sz="2200" b="1" dirty="0" smtClean="0">
              <a:solidFill>
                <a:srgbClr val="FF0000"/>
              </a:solidFill>
            </a:endParaRPr>
          </a:p>
          <a:p>
            <a:pPr algn="just"/>
            <a:r>
              <a:rPr lang="pt-BR" sz="2200" dirty="0" smtClean="0">
                <a:solidFill>
                  <a:schemeClr val="tx2"/>
                </a:solidFill>
              </a:rPr>
              <a:t>Outras orientações:</a:t>
            </a:r>
          </a:p>
          <a:p>
            <a:pPr lvl="1" algn="just"/>
            <a:r>
              <a:rPr lang="pt-BR" sz="1800" dirty="0" smtClean="0">
                <a:solidFill>
                  <a:schemeClr val="tx2"/>
                </a:solidFill>
              </a:rPr>
              <a:t>Relatório de Atividades do Comitê de Admissibilidade de Emendas (CAE)</a:t>
            </a:r>
          </a:p>
          <a:p>
            <a:pPr lvl="1" algn="just"/>
            <a:r>
              <a:rPr lang="pt-BR" sz="1800" dirty="0" smtClean="0">
                <a:solidFill>
                  <a:schemeClr val="tx2"/>
                </a:solidFill>
              </a:rPr>
              <a:t>Manual de Emendas das Consultorias de Orçamento SF/CD</a:t>
            </a:r>
            <a:endParaRPr lang="pt-B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16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33223"/>
          </a:xfrm>
        </p:spPr>
        <p:txBody>
          <a:bodyPr>
            <a:normAutofit/>
          </a:bodyPr>
          <a:lstStyle/>
          <a:p>
            <a:r>
              <a:rPr lang="pt-BR" sz="2600" b="1" kern="1200" dirty="0" smtClean="0"/>
              <a:t>Nova distribuição das Áreas Temáticas (Setores)</a:t>
            </a:r>
            <a:endParaRPr lang="pt-BR" sz="2600" b="1" kern="1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9513" y="1268760"/>
            <a:ext cx="85689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I – Transporte;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II – Saúde;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III – Educação e Cultura;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IV – Integração Nacional;</a:t>
            </a:r>
          </a:p>
          <a:p>
            <a:r>
              <a:rPr lang="pt-BR" sz="1800" b="1" dirty="0">
                <a:solidFill>
                  <a:srgbClr val="FF0000"/>
                </a:solidFill>
                <a:latin typeface="+mn-lt"/>
              </a:rPr>
              <a:t>V – Agricultura, Pesca e Desenvolvimento Agrário;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VI – Desenvolvimento Urbano;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VII – Turismo;</a:t>
            </a:r>
          </a:p>
          <a:p>
            <a:r>
              <a:rPr lang="pt-BR" sz="1800" b="1" dirty="0">
                <a:solidFill>
                  <a:srgbClr val="FF0000"/>
                </a:solidFill>
                <a:latin typeface="+mn-lt"/>
              </a:rPr>
              <a:t>VIII – Ciência e Tecnologia e Comunicações;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IX – Minas e Energia;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X – Esporte;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XI – Meio Ambiente;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XII – Fazenda e Planejamento;</a:t>
            </a:r>
          </a:p>
          <a:p>
            <a:r>
              <a:rPr lang="pt-BR" sz="1800" b="1" dirty="0">
                <a:solidFill>
                  <a:srgbClr val="FF0000"/>
                </a:solidFill>
                <a:latin typeface="+mn-lt"/>
              </a:rPr>
              <a:t>XIII – Indústria, Comércio e Micro e Pequenas Empresas;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XIV – Trabalho, Previdência e Assistência Social;</a:t>
            </a:r>
          </a:p>
          <a:p>
            <a:r>
              <a:rPr lang="pt-BR" sz="1800" b="1" dirty="0">
                <a:solidFill>
                  <a:srgbClr val="FF0000"/>
                </a:solidFill>
                <a:latin typeface="+mn-lt"/>
              </a:rPr>
              <a:t>XV – Defesa e Justiça</a:t>
            </a:r>
            <a:r>
              <a:rPr lang="pt-BR" sz="1800" dirty="0">
                <a:solidFill>
                  <a:schemeClr val="tx2"/>
                </a:solidFill>
                <a:latin typeface="+mn-lt"/>
              </a:rPr>
              <a:t>; e </a:t>
            </a:r>
          </a:p>
          <a:p>
            <a:r>
              <a:rPr lang="pt-BR" sz="1800" dirty="0">
                <a:solidFill>
                  <a:schemeClr val="tx2"/>
                </a:solidFill>
                <a:latin typeface="+mn-lt"/>
              </a:rPr>
              <a:t>XVI – Presidência, Poder Legislativo, Poder Judiciário, MPU, DPU e Relações Exteriores. </a:t>
            </a:r>
          </a:p>
        </p:txBody>
      </p:sp>
    </p:spTree>
    <p:extLst>
      <p:ext uri="{BB962C8B-B14F-4D97-AF65-F5344CB8AC3E}">
        <p14:creationId xmlns:p14="http://schemas.microsoft.com/office/powerpoint/2010/main" val="238221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442912" y="1104900"/>
          <a:ext cx="8258175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214312" y="980728"/>
          <a:ext cx="8715375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972667"/>
              </p:ext>
            </p:extLst>
          </p:nvPr>
        </p:nvGraphicFramePr>
        <p:xfrm>
          <a:off x="179512" y="916732"/>
          <a:ext cx="8715375" cy="5941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960509"/>
              </p:ext>
            </p:extLst>
          </p:nvPr>
        </p:nvGraphicFramePr>
        <p:xfrm>
          <a:off x="395536" y="1196752"/>
          <a:ext cx="8424936" cy="5315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Rectangle 1032"/>
          <p:cNvSpPr>
            <a:spLocks noChangeArrowheads="1"/>
          </p:cNvSpPr>
          <p:nvPr/>
        </p:nvSpPr>
        <p:spPr bwMode="auto">
          <a:xfrm>
            <a:off x="0" y="145932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Projeto de Lei Orçamentária para 2016</a:t>
            </a:r>
          </a:p>
          <a:p>
            <a:pPr algn="ctr"/>
            <a:r>
              <a:rPr lang="pt-BR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Orçamentos Fiscal e da Seguridade Social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211960" y="1151540"/>
            <a:ext cx="4354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Total: R$ 2.903,4 bilhões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32"/>
          <p:cNvSpPr>
            <a:spLocks noChangeArrowheads="1"/>
          </p:cNvSpPr>
          <p:nvPr/>
        </p:nvSpPr>
        <p:spPr bwMode="auto">
          <a:xfrm>
            <a:off x="0" y="480156"/>
            <a:ext cx="9144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Projeto de Lei Orçamentária para 2016</a:t>
            </a:r>
          </a:p>
          <a:p>
            <a:pPr algn="ctr"/>
            <a:r>
              <a:rPr lang="pt-BR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Orçamentos Fiscal e da Seguridade Social</a:t>
            </a:r>
          </a:p>
          <a:p>
            <a:pPr algn="ctr"/>
            <a:endParaRPr lang="pt-BR" sz="1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pt-BR" sz="18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Programas Temáticos do Setor VIII - Ciência e Tecnologia e Comunicações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083313"/>
              </p:ext>
            </p:extLst>
          </p:nvPr>
        </p:nvGraphicFramePr>
        <p:xfrm>
          <a:off x="251520" y="1988841"/>
          <a:ext cx="8568952" cy="4333147"/>
        </p:xfrm>
        <a:graphic>
          <a:graphicData uri="http://schemas.openxmlformats.org/drawingml/2006/table">
            <a:tbl>
              <a:tblPr firstRow="1" lastRow="1" bandRow="1">
                <a:tableStyleId>{6E25E649-3F16-4E02-A733-19D2CDBF48F0}</a:tableStyleId>
              </a:tblPr>
              <a:tblGrid>
                <a:gridCol w="2073133"/>
                <a:gridCol w="5426050"/>
                <a:gridCol w="1069769"/>
              </a:tblGrid>
              <a:tr h="42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Órgão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Programa</a:t>
                      </a:r>
                      <a:endParaRPr lang="pt-BR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PL (R$ milhões)</a:t>
                      </a:r>
                      <a:endParaRPr lang="pt-BR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MINISTÉRIO DA CIÊNCIA, TECNOLOGIA E INOVAÇÃO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2021 - CIÊNCIA, TECNOLOGIA E INOVAÇÃO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3.841,24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2059 - POLÍTICA NUCLEAR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892,60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2056 - POLÍTICA ESPACIAL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195,12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2040 - GESTÃO DE RISCOS E DE DESASTRES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71,00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2050 - MUDANÇA DO CLIMA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25,28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2041 - GEOLOGIA, MINERAÇÃO E TRANSFORMAÇÃO MINERAL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4,69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2046 - OCEANOS, ZONA COSTEIRA E ANTÁRTICA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0,47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>
                          <a:effectLst/>
                        </a:rPr>
                        <a:t>Subtotal: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u="none" strike="noStrike" dirty="0">
                          <a:effectLst/>
                        </a:rPr>
                        <a:t>5.030,40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608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MINISTÉRIO DAS COMUNICAÇÕES</a:t>
                      </a:r>
                      <a:endParaRPr lang="pt-BR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2025 - COMUNICAÇÕES PARA O DESENVOLVIMENTO, A INCLUSÃO E A DEMOCRACIA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902,35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>
                          <a:effectLst/>
                        </a:rPr>
                        <a:t>Subtotal: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u="none" strike="noStrike" dirty="0">
                          <a:effectLst/>
                        </a:rPr>
                        <a:t>902,35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  <a:tr h="35345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</a:rPr>
                        <a:t>Total:</a:t>
                      </a:r>
                      <a:endParaRPr lang="pt-BR" sz="12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5.932,74</a:t>
                      </a:r>
                      <a:endParaRPr lang="pt-BR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698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32"/>
          <p:cNvSpPr>
            <a:spLocks noChangeArrowheads="1"/>
          </p:cNvSpPr>
          <p:nvPr/>
        </p:nvSpPr>
        <p:spPr bwMode="auto">
          <a:xfrm>
            <a:off x="0" y="307885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Emendas apresentadas pela CCT (2014 e 2015)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776082"/>
              </p:ext>
            </p:extLst>
          </p:nvPr>
        </p:nvGraphicFramePr>
        <p:xfrm>
          <a:off x="395536" y="1169279"/>
          <a:ext cx="7920880" cy="221588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880320"/>
                <a:gridCol w="2974244"/>
                <a:gridCol w="1033158"/>
                <a:gridCol w="1033158"/>
              </a:tblGrid>
              <a:tr h="7216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Programa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/>
                        <a:t>Valor Solicitado         (R$ milhões)</a:t>
                      </a:r>
                      <a:endParaRPr lang="pt-BR" sz="1200" b="1" i="0" u="none" strike="noStrike" dirty="0" smtClean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Valor Aprovado          (R$ milhões)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kern="1200" baseline="0" dirty="0" smtClean="0"/>
                        <a:t>2021 – Ciência, Tecnologia e Inovação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u="none" strike="noStrike" dirty="0" smtClean="0"/>
                        <a:t>20UU - </a:t>
                      </a:r>
                      <a:r>
                        <a:rPr lang="pt-BR" sz="1200" u="none" strike="noStrike" kern="1200" dirty="0" smtClean="0"/>
                        <a:t>P</a:t>
                      </a:r>
                      <a:r>
                        <a:rPr lang="pt-BR" sz="1200" kern="1200" dirty="0" smtClean="0"/>
                        <a:t>esquisa, desenvolvimento e inovação em biotecnologia, fármacos e medicamentos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149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15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kern="1200" dirty="0" smtClean="0"/>
                        <a:t>2046 – Mar, Zona, Costeira e Antártica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kern="1200" dirty="0" smtClean="0"/>
                        <a:t>2345 - Missão Antártica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450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11,5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kern="1200" dirty="0" smtClean="0"/>
                        <a:t>2058 – Política Nacional</a:t>
                      </a:r>
                      <a:r>
                        <a:rPr lang="pt-BR" sz="1200" kern="1200" baseline="0" dirty="0" smtClean="0"/>
                        <a:t> de Defesa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 smtClean="0"/>
                        <a:t>20XE - M</a:t>
                      </a:r>
                      <a:r>
                        <a:rPr lang="pt-BR" sz="1200" kern="1200" dirty="0" smtClean="0"/>
                        <a:t>anutenção dos sistemas de comando e controle do Exército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100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131916"/>
              </p:ext>
            </p:extLst>
          </p:nvPr>
        </p:nvGraphicFramePr>
        <p:xfrm>
          <a:off x="380728" y="3987033"/>
          <a:ext cx="7920880" cy="248887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880320"/>
                <a:gridCol w="2974244"/>
                <a:gridCol w="1033158"/>
                <a:gridCol w="1033158"/>
              </a:tblGrid>
              <a:tr h="7216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Programa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/>
                        <a:t>Valor Solicitado         (R$ milhões)</a:t>
                      </a:r>
                      <a:endParaRPr lang="pt-BR" sz="1200" b="1" i="0" u="none" strike="noStrike" dirty="0" smtClean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Valor Aprovado          (R$ milhões)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kern="1200" baseline="0" dirty="0" smtClean="0"/>
                        <a:t>2021 – Ciência, Tecnologia e Inovação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u="none" strike="noStrike" dirty="0" smtClean="0"/>
                        <a:t>20US</a:t>
                      </a:r>
                      <a:r>
                        <a:rPr lang="pt-BR" sz="1200" u="none" strike="noStrike" baseline="0" dirty="0" smtClean="0"/>
                        <a:t> </a:t>
                      </a:r>
                      <a:r>
                        <a:rPr lang="pt-BR" sz="1200" u="none" strike="noStrike" dirty="0" smtClean="0"/>
                        <a:t>– F</a:t>
                      </a:r>
                      <a:r>
                        <a:rPr lang="pt-BR" sz="1200" kern="1200" dirty="0" smtClean="0"/>
                        <a:t>omento à pesquisa voltada para a geração de conhecimento, novas tecnologias, produtos e processos inovadores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100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0,1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kern="1200" dirty="0" smtClean="0"/>
                        <a:t>2025 – Comunicações para o Desenvolvimento,</a:t>
                      </a:r>
                      <a:r>
                        <a:rPr lang="pt-BR" sz="1200" kern="1200" baseline="0" dirty="0" smtClean="0"/>
                        <a:t> a Inclusão e a Democracia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u="none" strike="noStrike" dirty="0" smtClean="0"/>
                        <a:t>20ZB - Apoio a programas e projetos de inclusão digital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200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22,8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805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kern="1200" dirty="0" smtClean="0"/>
                        <a:t>2058 – Política Nacional</a:t>
                      </a:r>
                      <a:r>
                        <a:rPr lang="pt-BR" sz="1200" kern="1200" baseline="0" dirty="0" smtClean="0"/>
                        <a:t> de Defesa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200" u="none" strike="noStrike" dirty="0" smtClean="0"/>
                        <a:t>151S - Implantação do programa estratégico de sistemas espaciais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100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/>
                        <a:t>2</a:t>
                      </a:r>
                      <a:endParaRPr lang="pt-BR" sz="1200" b="0" i="0" u="none" strike="noStrike" dirty="0">
                        <a:solidFill>
                          <a:srgbClr val="333333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23528" y="811070"/>
            <a:ext cx="3435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solidFill>
                  <a:schemeClr val="tx2"/>
                </a:solidFill>
                <a:latin typeface="+mn-lt"/>
              </a:rPr>
              <a:t>Emendas ao PLOA 2015 - Apropriação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23528" y="3617701"/>
            <a:ext cx="3534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solidFill>
                  <a:schemeClr val="tx2"/>
                </a:solidFill>
              </a:rPr>
              <a:t>Emendas ao PLOA </a:t>
            </a:r>
            <a:r>
              <a:rPr lang="pt-BR" sz="1400" b="1" dirty="0" smtClean="0">
                <a:solidFill>
                  <a:schemeClr val="tx2"/>
                </a:solidFill>
              </a:rPr>
              <a:t>2014 </a:t>
            </a:r>
            <a:r>
              <a:rPr lang="pt-BR" sz="1400" b="1" dirty="0">
                <a:solidFill>
                  <a:schemeClr val="tx2"/>
                </a:solidFill>
              </a:rPr>
              <a:t>- Apropriação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38271</TotalTime>
  <Words>969</Words>
  <Application>Microsoft Office PowerPoint</Application>
  <PresentationFormat>Apresentação na tela (4:3)</PresentationFormat>
  <Paragraphs>203</Paragraphs>
  <Slides>10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Design padrão</vt:lpstr>
      <vt:lpstr>Apresentação do PowerPoint</vt:lpstr>
      <vt:lpstr>Apresentação do PowerPoint</vt:lpstr>
      <vt:lpstr>Apresentação do PowerPoint</vt:lpstr>
      <vt:lpstr>Principais alterações para apreciação do PLOA 2016</vt:lpstr>
      <vt:lpstr>Emendas de Comissão</vt:lpstr>
      <vt:lpstr>Nova distribuição das Áreas Temáticas (Setores)</vt:lpstr>
      <vt:lpstr>Apresentação do PowerPoint</vt:lpstr>
      <vt:lpstr>Apresentação do PowerPoint</vt:lpstr>
      <vt:lpstr>Apresentação do PowerPoint</vt:lpstr>
      <vt:lpstr>Contatos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Égli Lucena Heusi Moreira</dc:creator>
  <cp:lastModifiedBy>Égli Lucena Heusi Moreira</cp:lastModifiedBy>
  <cp:revision>1626</cp:revision>
  <cp:lastPrinted>2015-10-13T11:40:36Z</cp:lastPrinted>
  <dcterms:created xsi:type="dcterms:W3CDTF">2004-11-16T23:09:47Z</dcterms:created>
  <dcterms:modified xsi:type="dcterms:W3CDTF">2015-10-13T11:41:33Z</dcterms:modified>
</cp:coreProperties>
</file>