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80" r:id="rId7"/>
    <p:sldId id="292" r:id="rId8"/>
    <p:sldId id="293" r:id="rId9"/>
    <p:sldId id="305" r:id="rId10"/>
    <p:sldId id="306" r:id="rId11"/>
    <p:sldId id="307" r:id="rId12"/>
    <p:sldId id="289" r:id="rId13"/>
    <p:sldId id="298" r:id="rId14"/>
    <p:sldId id="296" r:id="rId15"/>
    <p:sldId id="308" r:id="rId16"/>
    <p:sldId id="297" r:id="rId17"/>
    <p:sldId id="303" r:id="rId18"/>
    <p:sldId id="304" r:id="rId19"/>
    <p:sldId id="25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F87"/>
    <a:srgbClr val="043194"/>
    <a:srgbClr val="143784"/>
    <a:srgbClr val="010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faz.mt.gov.br\dfs\Dados\SARP-UPER\4.%20DEMANDA\Ricardo\2021%20-%20DEMANDAS\2021%20-%20ESTUDO%20PNEUS\Arrecada&#231;&#227;o%20Cnae%20PNE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faz.mt.gov.br\dfs\Dados\SARP-UPER\4.%20DEMANDA\Ricardo\2021%20-%20DEMANDAS\2021%20-%20ESTUDO%20PNEUS\Arrecada&#231;&#227;o%20Cnae%20PNEU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[Arrecadação Cnae PNEUS.xlsx]ARRECADAÇÃO (2)!Tabela dinâmica1</c:name>
    <c:fmtId val="9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baseline="0">
                <a:effectLst/>
              </a:rPr>
              <a:t>ARRECADAÇÃO ST PNEUS -FABRICAÇÃO 2018 - 2021 - R$ EM MILHÕES</a:t>
            </a:r>
            <a:endParaRPr lang="pt-BR" sz="1600">
              <a:effectLst/>
            </a:endParaRPr>
          </a:p>
        </c:rich>
      </c:tx>
      <c:layout>
        <c:manualLayout>
          <c:xMode val="edge"/>
          <c:yMode val="edge"/>
          <c:x val="0.10539368884718558"/>
          <c:y val="2.7045300878972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6.7613252197430695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7.3022312373225151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3.1727140595201159E-3"/>
              <c:y val="5.409060175794455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5.7108853071362084E-2"/>
              <c:y val="-1.89317106152806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1.9036284357120809E-2"/>
              <c:y val="-5.679513184584178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7.3022312373225151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6.7613252197430695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3.1727140595201159E-3"/>
              <c:y val="5.409060175794455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5.7108853071362084E-2"/>
              <c:y val="-1.89317106152806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1.9036284357120809E-2"/>
              <c:y val="-5.679513184584178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7.3022312373225151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6.7613252197430695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pt-BR"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3.1727140595201159E-3"/>
              <c:y val="5.409060175794455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5.7108853071362084E-2"/>
              <c:y val="-1.89317106152806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w="lg" len="med"/>
          </a:ln>
          <a:effectLst/>
        </c:spPr>
        <c:marker>
          <c:symbol val="none"/>
        </c:marker>
        <c:dLbl>
          <c:idx val="0"/>
          <c:layout>
            <c:manualLayout>
              <c:x val="-1.9036284357120809E-2"/>
              <c:y val="-5.679513184584178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'ARRECADAÇÃO (2)'!$B$53</c:f>
              <c:strCache>
                <c:ptCount val="1"/>
                <c:pt idx="0">
                  <c:v>CNAE 2211100 - Fabricação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7.302231237322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3F-4701-A3DA-FB7AD794C4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761325219743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3F-4701-A3DA-FB7AD794C42B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'ARRECADAÇÃO (2)'!$A$54:$A$58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'ARRECADAÇÃO (2)'!$B$54:$B$58</c:f>
              <c:numCache>
                <c:formatCode>General</c:formatCode>
                <c:ptCount val="4"/>
                <c:pt idx="0">
                  <c:v>48383387.849999994</c:v>
                </c:pt>
                <c:pt idx="1">
                  <c:v>51620656.899999999</c:v>
                </c:pt>
                <c:pt idx="2">
                  <c:v>73443198.810000002</c:v>
                </c:pt>
                <c:pt idx="3">
                  <c:v>118084434.64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701-A3DA-FB7AD794C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3340128"/>
        <c:axId val="3340672"/>
      </c:barChart>
      <c:lineChart>
        <c:grouping val="standard"/>
        <c:varyColors val="0"/>
        <c:ser>
          <c:idx val="1"/>
          <c:order val="1"/>
          <c:tx>
            <c:strRef>
              <c:f>'ARRECADAÇÃO (2)'!$C$53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w="lg" len="me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152142611020307E-2"/>
                  <c:y val="2.4343438947372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3F-4701-A3DA-FB7AD794C4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108853071362084E-2"/>
                  <c:y val="-1.8931710615280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93F-4701-A3DA-FB7AD794C4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036284357120809E-2"/>
                  <c:y val="-5.6795131845841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3F-4701-A3DA-FB7AD794C4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'ARRECADAÇÃO (2)'!$A$54:$A$58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'ARRECADAÇÃO (2)'!$C$54:$C$58</c:f>
              <c:numCache>
                <c:formatCode>0.00%</c:formatCode>
                <c:ptCount val="4"/>
                <c:pt idx="1">
                  <c:v>6.6908688991277512E-2</c:v>
                </c:pt>
                <c:pt idx="2">
                  <c:v>0.42274824112127879</c:v>
                </c:pt>
                <c:pt idx="3">
                  <c:v>0.60783348973522189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93F-4701-A3DA-FB7AD794C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424"/>
        <c:axId val="3328160"/>
      </c:lineChart>
      <c:catAx>
        <c:axId val="33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0672"/>
        <c:crosses val="autoZero"/>
        <c:auto val="1"/>
        <c:lblAlgn val="ctr"/>
        <c:lblOffset val="100"/>
        <c:noMultiLvlLbl val="0"/>
      </c:catAx>
      <c:valAx>
        <c:axId val="334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012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33281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31424"/>
        <c:crosses val="max"/>
        <c:crossBetween val="between"/>
      </c:valAx>
      <c:catAx>
        <c:axId val="333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8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[EFDRS064 - Faturamento Agregado por Segmento e CNAE transportes rodoviários 19-21.xlsx]Plan2!Tabela dinâmica3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FATURAMENTO</a:t>
            </a:r>
            <a:r>
              <a:rPr lang="en-US" sz="1400" b="1" baseline="0" dirty="0"/>
              <a:t> TRANSPORTE  RODOVIÁRIO- 2018 A 2021 - R$ </a:t>
            </a:r>
            <a:r>
              <a:rPr lang="en-US" sz="1400" b="1" baseline="0" dirty="0" err="1"/>
              <a:t>Em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Bilhões</a:t>
            </a:r>
            <a:endParaRPr lang="en-US" sz="1400" b="1" dirty="0"/>
          </a:p>
        </c:rich>
      </c:tx>
      <c:layout>
        <c:manualLayout>
          <c:xMode val="edge"/>
          <c:yMode val="edge"/>
          <c:x val="0.124595438974485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layout>
            <c:manualLayout>
              <c:x val="-2.7894496701280063E-2"/>
              <c:y val="-8.676134524896117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</c:pivotFmt>
      <c:pivotFmt>
        <c:idx val="15"/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7"/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9"/>
      </c:pivotFmt>
      <c:pivotFmt>
        <c:idx val="20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4.7217537942664416E-2"/>
              <c:y val="-3.88585380928413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0C1AB4-BD7C-4505-B9FE-C5E2907E826B}" type="VALUE">
                  <a:rPr lang="en-US">
                    <a:solidFill>
                      <a:schemeClr val="bg1"/>
                    </a:solidFill>
                  </a:rPr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7F28D55-AF96-4FE0-88FA-0FB85243E268}" type="VALUE">
                  <a:rPr lang="en-US">
                    <a:solidFill>
                      <a:schemeClr val="bg1"/>
                    </a:solidFill>
                  </a:rPr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7F28D55-AF96-4FE0-88FA-0FB85243E268}" type="VALUE">
                  <a:rPr lang="en-US">
                    <a:solidFill>
                      <a:schemeClr val="bg1"/>
                    </a:solidFill>
                  </a:rPr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0C1AB4-BD7C-4505-B9FE-C5E2907E826B}" type="VALUE">
                  <a:rPr lang="en-US">
                    <a:solidFill>
                      <a:schemeClr val="bg1"/>
                    </a:solidFill>
                  </a:rPr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4.7217537942664416E-2"/>
              <c:y val="-3.88585380928413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7F28D55-AF96-4FE0-88FA-0FB85243E268}" type="VALUE">
                  <a:rPr lang="en-US">
                    <a:solidFill>
                      <a:schemeClr val="bg1"/>
                    </a:solidFill>
                  </a:rPr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0C1AB4-BD7C-4505-B9FE-C5E2907E826B}" type="VALUE">
                  <a:rPr lang="en-US">
                    <a:solidFill>
                      <a:schemeClr val="bg1"/>
                    </a:solidFill>
                  </a:rPr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rgbClr val="00B050"/>
            </a:solidFill>
            <a:round/>
            <a:tailEnd type="triangle" w="lg" len="lg"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4.7217537942664416E-2"/>
              <c:y val="-3.88585380928413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253041877228033E-2"/>
          <c:y val="0.11149555402322947"/>
          <c:w val="0.79824977315182732"/>
          <c:h val="0.70462350272040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Plan2!$B$4</c:f>
              <c:strCache>
                <c:ptCount val="1"/>
                <c:pt idx="0">
                  <c:v>FATURAMENTO 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032287874057998E-3"/>
                  <c:y val="1.832710381524226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18-4C56-80B8-10575FE1CF6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032287874057998E-3"/>
                  <c:y val="-9.2223188056569602E-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18-4C56-80B8-10575FE1CF6D}"/>
                </c:ext>
                <c:ext xmlns:c15="http://schemas.microsoft.com/office/drawing/2012/chart" uri="{CE6537A1-D6FC-4f65-9D91-7224C49458BB}">
                  <c15:layout>
                    <c:manualLayout>
                      <c:w val="9.5097406818270266E-2"/>
                      <c:h val="4.92468874532218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103228787405877E-3"/>
                  <c:y val="-5.5040078343762755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18-4C56-80B8-10575FE1CF6D}"/>
                </c:ext>
                <c:ext xmlns:c15="http://schemas.microsoft.com/office/drawing/2012/chart" uri="{CE6537A1-D6FC-4f65-9D91-7224C49458BB}">
                  <c15:layout>
                    <c:manualLayout>
                      <c:w val="9.5097406818270266E-2"/>
                      <c:h val="6.07733678401667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619372724434799E-2"/>
                  <c:y val="9.163438458011029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18-4C56-80B8-10575FE1CF6D}"/>
                </c:ext>
                <c:ext xmlns:c15="http://schemas.microsoft.com/office/drawing/2012/chart" uri="{CE6537A1-D6FC-4f65-9D91-7224C49458BB}">
                  <c15:layout>
                    <c:manualLayout>
                      <c:w val="9.5097406818270266E-2"/>
                      <c:h val="4.6365267356485676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Plan2!$A$5:$A$9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Plan2!$B$5:$B$9</c:f>
              <c:numCache>
                <c:formatCode>General</c:formatCode>
                <c:ptCount val="4"/>
                <c:pt idx="0">
                  <c:v>16281690889.000002</c:v>
                </c:pt>
                <c:pt idx="1">
                  <c:v>16022323041.809998</c:v>
                </c:pt>
                <c:pt idx="2">
                  <c:v>17064851505.690004</c:v>
                </c:pt>
                <c:pt idx="3">
                  <c:v>21007422982.260002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18-4C56-80B8-10575FE1C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335232"/>
        <c:axId val="3337408"/>
      </c:barChart>
      <c:lineChart>
        <c:grouping val="stacked"/>
        <c:varyColors val="0"/>
        <c:ser>
          <c:idx val="1"/>
          <c:order val="1"/>
          <c:tx>
            <c:strRef>
              <c:f>Plan2!$C$4</c:f>
              <c:strCache>
                <c:ptCount val="1"/>
                <c:pt idx="0">
                  <c:v>VARIAÇÃO %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  <a:tailEnd type="triangle" w="lg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18-4C56-80B8-10575FE1CF6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  <a:tailEnd type="triangle" w="lg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418-4C56-80B8-10575FE1CF6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  <a:tailEnd type="triangle" w="lg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418-4C56-80B8-10575FE1CF6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  <a:tailEnd type="triangle" w="lg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418-4C56-80B8-10575FE1CF6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18-4C56-80B8-10575FE1CF6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445203023681196E-2"/>
                  <c:y val="1.3404132483490224E-2"/>
                </c:manualLayout>
              </c:layout>
              <c:tx>
                <c:rich>
                  <a:bodyPr/>
                  <a:lstStyle/>
                  <a:p>
                    <a:fld id="{17F28D55-AF96-4FE0-88FA-0FB85243E268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418-4C56-80B8-10575FE1CF6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825830299246398E-2"/>
                  <c:y val="2.144661197358436E-2"/>
                </c:manualLayout>
              </c:layout>
              <c:tx>
                <c:rich>
                  <a:bodyPr/>
                  <a:lstStyle/>
                  <a:p>
                    <a:fld id="{150C1AB4-BD7C-4505-B9FE-C5E2907E826B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418-4C56-80B8-10575FE1CF6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7217537942664416E-2"/>
                  <c:y val="-3.8858538092841351E-2"/>
                </c:manualLayout>
              </c:layout>
              <c:tx>
                <c:rich>
                  <a:bodyPr/>
                  <a:lstStyle/>
                  <a:p>
                    <a:fld id="{4505241C-6CDA-4FCA-9651-4B73E813C8A5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418-4C56-80B8-10575FE1CF6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pt-BR" sz="1200" b="1" i="0" u="none" strike="noStrike" kern="1200" baseline="0">
                    <a:solidFill>
                      <a:srgbClr val="44546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Plan2!$A$5:$A$9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Plan2!$C$5:$C$9</c:f>
              <c:numCache>
                <c:formatCode>0.00%</c:formatCode>
                <c:ptCount val="4"/>
                <c:pt idx="1">
                  <c:v>-1.5930031405106373E-2</c:v>
                </c:pt>
                <c:pt idx="2">
                  <c:v>6.5067247811665341E-2</c:v>
                </c:pt>
                <c:pt idx="3">
                  <c:v>0.23103461962475383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418-4C56-80B8-10575FE1C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34560"/>
        <c:axId val="168337824"/>
      </c:lineChart>
      <c:catAx>
        <c:axId val="333523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37408"/>
        <c:crosses val="autoZero"/>
        <c:auto val="1"/>
        <c:lblAlgn val="ctr"/>
        <c:lblOffset val="100"/>
        <c:noMultiLvlLbl val="0"/>
      </c:catAx>
      <c:valAx>
        <c:axId val="333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3523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16833782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334560"/>
        <c:crosses val="max"/>
        <c:crossBetween val="between"/>
      </c:valAx>
      <c:catAx>
        <c:axId val="16833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33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[Arrecadação Cnae PNEUS.xlsx]ARRECADAÇÃO!Tabela dinâmica6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ARRECADAÇÃO TRANSPORTES</a:t>
            </a:r>
            <a:r>
              <a:rPr lang="pt-BR" b="1" baseline="0" dirty="0"/>
              <a:t> RODOVIÁRIOS - 2018 A 2021 - </a:t>
            </a:r>
            <a:r>
              <a:rPr lang="en-US" sz="1400" b="1" i="0" baseline="0" dirty="0">
                <a:effectLst/>
              </a:rPr>
              <a:t>R$ </a:t>
            </a:r>
            <a:r>
              <a:rPr lang="en-US" sz="1400" b="1" i="0" baseline="0" dirty="0" err="1">
                <a:effectLst/>
              </a:rPr>
              <a:t>Em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Milhões</a:t>
            </a:r>
            <a:endParaRPr lang="pt-BR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pt-BR" b="1" dirty="0"/>
          </a:p>
        </c:rich>
      </c:tx>
      <c:layout>
        <c:manualLayout>
          <c:xMode val="edge"/>
          <c:yMode val="edge"/>
          <c:x val="0.17586452572995359"/>
          <c:y val="9.9750001558593768E-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8909993201967301E-2"/>
              <c:y val="-3.9965307104778032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1358155855228742E-3"/>
              <c:y val="-3.3044891879864501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4.1497519170049617E-2"/>
              <c:y val="4.433887569279493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7063599458728011E-2"/>
              <c:y val="2.85035629453680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7063599458728011E-2"/>
              <c:y val="3.48376880443388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7063599458728011E-2"/>
              <c:y val="3.48376880443388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7063599458728011E-2"/>
              <c:y val="2.85035629453680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4.1497519170049617E-2"/>
              <c:y val="4.433887569279493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7063599458728011E-2"/>
              <c:y val="3.48376880443388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7063599458728011E-2"/>
              <c:y val="2.85035629453680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4.1497519170049617E-2"/>
              <c:y val="4.433887569279493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03013323141204E-2"/>
          <c:y val="8.5895805312893106E-2"/>
          <c:w val="0.930185832385925"/>
          <c:h val="0.726020916199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ARRECADAÇÃO!$B$103</c:f>
              <c:strCache>
                <c:ptCount val="1"/>
                <c:pt idx="0">
                  <c:v> TRANPORTES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ARRECADAÇÃO!$A$104:$A$108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ARRECADAÇÃO!$B$104:$B$108</c:f>
              <c:numCache>
                <c:formatCode>_(* #,##0.00_);_(* \(#,##0.00\);_(* "-"??_);_(@_)</c:formatCode>
                <c:ptCount val="4"/>
                <c:pt idx="0">
                  <c:v>314523555.01999962</c:v>
                </c:pt>
                <c:pt idx="1">
                  <c:v>286168693.09999996</c:v>
                </c:pt>
                <c:pt idx="2">
                  <c:v>344336176.52999985</c:v>
                </c:pt>
                <c:pt idx="3">
                  <c:v>456695042.64000028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3A-45DE-AB69-887D15C7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68332928"/>
        <c:axId val="1954452832"/>
      </c:barChart>
      <c:lineChart>
        <c:grouping val="standard"/>
        <c:varyColors val="0"/>
        <c:ser>
          <c:idx val="1"/>
          <c:order val="1"/>
          <c:tx>
            <c:strRef>
              <c:f>ARRECADAÇÃO!$C$103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3A-45DE-AB69-887D15C76A4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3A-45DE-AB69-887D15C76A4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3A-45DE-AB69-887D15C76A4A}"/>
              </c:ext>
            </c:extLst>
          </c:dPt>
          <c:dLbls>
            <c:dLbl>
              <c:idx val="1"/>
              <c:layout>
                <c:manualLayout>
                  <c:x val="-7.1639238670649391E-2"/>
                  <c:y val="3.1961410319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3A-45DE-AB69-887D15C76A4A}"/>
                </c:ext>
                <c:ext xmlns:c15="http://schemas.microsoft.com/office/drawing/2012/chart" uri="{CE6537A1-D6FC-4f65-9D91-7224C49458BB}">
                  <c15:layout>
                    <c:manualLayout>
                      <c:w val="0.12260483722121567"/>
                      <c:h val="5.778373862326664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8807781905569794E-2"/>
                  <c:y val="5.151352706534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3A-45DE-AB69-887D15C76A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20708739097487E-2"/>
                  <c:y val="7.0224965298231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3A-45DE-AB69-887D15C76A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ARRECADAÇÃO!$A$104:$A$108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ARRECADAÇÃO!$C$104:$C$108</c:f>
              <c:numCache>
                <c:formatCode>0.00%</c:formatCode>
                <c:ptCount val="4"/>
                <c:pt idx="1">
                  <c:v>-9.0151791391893235E-2</c:v>
                </c:pt>
                <c:pt idx="2">
                  <c:v>9.4786609887149889E-2</c:v>
                </c:pt>
                <c:pt idx="3">
                  <c:v>0.45202174956645264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93A-45DE-AB69-887D15C7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88896"/>
        <c:axId val="259592160"/>
      </c:lineChart>
      <c:catAx>
        <c:axId val="1683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4452832"/>
        <c:crosses val="autoZero"/>
        <c:auto val="1"/>
        <c:lblAlgn val="ctr"/>
        <c:lblOffset val="100"/>
        <c:noMultiLvlLbl val="0"/>
      </c:catAx>
      <c:valAx>
        <c:axId val="195445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7E6E6"/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33292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2595921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8896"/>
        <c:crosses val="max"/>
        <c:crossBetween val="between"/>
      </c:valAx>
      <c:catAx>
        <c:axId val="25958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592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[EFDRS064 - Faturamento Agregado por Segmento e CNAE (1).xlsx]Plan1!Tabela dinâmica3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FATURAMENTO</a:t>
            </a:r>
            <a:r>
              <a:rPr lang="en-US" sz="1400" b="1" baseline="0" dirty="0"/>
              <a:t> </a:t>
            </a:r>
            <a:r>
              <a:rPr lang="en-US" sz="1400" b="1" i="0" u="none" strike="noStrike" baseline="0" dirty="0">
                <a:effectLst/>
              </a:rPr>
              <a:t>PNEUS </a:t>
            </a:r>
            <a:r>
              <a:rPr lang="en-US" sz="1400" b="1" baseline="0" dirty="0"/>
              <a:t>REVENDA - 2018 A 2021 – R$ MILHÕES  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3.1785863655374322E-2"/>
              <c:y val="3.625874154914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3.5131744040150688E-2"/>
              <c:y val="6.922123386654706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2.5094102885821833E-2"/>
              <c:y val="-2.96662430856630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2.5094102885821833E-2"/>
              <c:y val="-2.96662430856630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3.1785863655374322E-2"/>
              <c:y val="3.625874154914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3.5131744040150688E-2"/>
              <c:y val="6.922123386654706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2.5094102885821833E-2"/>
              <c:y val="-2.96662430856630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3.1785863655374322E-2"/>
              <c:y val="3.625874154914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3.5131744040150688E-2"/>
              <c:y val="6.922123386654706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2221298209387219E-2"/>
          <c:y val="0.21907551695059632"/>
          <c:w val="0.89391793522585772"/>
          <c:h val="0.61036054942450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Plan1!$B$77</c:f>
              <c:strCache>
                <c:ptCount val="1"/>
                <c:pt idx="0">
                  <c:v> FATURAMENTO 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Plan1!$A$78:$A$82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Plan1!$B$78:$B$82</c:f>
              <c:numCache>
                <c:formatCode>_(* #,##0.00_);_(* \(#,##0.00\);_(* "-"??_);_(@_)</c:formatCode>
                <c:ptCount val="4"/>
                <c:pt idx="0">
                  <c:v>817969656.00999987</c:v>
                </c:pt>
                <c:pt idx="1">
                  <c:v>849126412.01999998</c:v>
                </c:pt>
                <c:pt idx="2">
                  <c:v>996756593.59999979</c:v>
                </c:pt>
                <c:pt idx="3">
                  <c:v>1479765684.5200002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9-47ED-B3D9-D4C46DE99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59589984"/>
        <c:axId val="259591616"/>
      </c:barChart>
      <c:lineChart>
        <c:grouping val="standard"/>
        <c:varyColors val="0"/>
        <c:ser>
          <c:idx val="1"/>
          <c:order val="1"/>
          <c:tx>
            <c:strRef>
              <c:f>Plan1!$C$77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type="triangle" w="lg" len="med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EE9-47ED-B3D9-D4C46DE990A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EE9-47ED-B3D9-D4C46DE990A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EE9-47ED-B3D9-D4C46DE990AC}"/>
              </c:ext>
            </c:extLst>
          </c:dPt>
          <c:dLbls>
            <c:dLbl>
              <c:idx val="1"/>
              <c:layout>
                <c:manualLayout>
                  <c:x val="-5.3977164382090166E-2"/>
                  <c:y val="-3.7794437344927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E9-47ED-B3D9-D4C46DE990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668896835951704E-2"/>
                  <c:y val="6.0643692677921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E9-47ED-B3D9-D4C46DE990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349534425045631E-2"/>
                  <c:y val="7.73495785447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E9-47ED-B3D9-D4C46DE990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Plan1!$A$78:$A$82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Plan1!$C$78:$C$82</c:f>
              <c:numCache>
                <c:formatCode>0.00%</c:formatCode>
                <c:ptCount val="4"/>
                <c:pt idx="1">
                  <c:v>3.8090356752328247E-2</c:v>
                </c:pt>
                <c:pt idx="2">
                  <c:v>0.17386125256521001</c:v>
                </c:pt>
                <c:pt idx="3">
                  <c:v>0.48458078333398297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EE9-47ED-B3D9-D4C46DE99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85632"/>
        <c:axId val="259577472"/>
      </c:lineChart>
      <c:catAx>
        <c:axId val="2595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lumMod val="15000"/>
                <a:lumOff val="85000"/>
              </a:schemeClr>
            </a:solidFill>
            <a:prstDash val="sysDot"/>
            <a:round/>
            <a:tailEnd w="sm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91616"/>
        <c:crosses val="autoZero"/>
        <c:auto val="1"/>
        <c:lblAlgn val="ctr"/>
        <c:lblOffset val="100"/>
        <c:noMultiLvlLbl val="0"/>
      </c:catAx>
      <c:valAx>
        <c:axId val="2595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998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25957747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5632"/>
        <c:crosses val="max"/>
        <c:crossBetween val="between"/>
      </c:valAx>
      <c:catAx>
        <c:axId val="25958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57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[Arrecadação Cnae PNEUS.xlsx]ARRECADAÇÃO (2)!Tabela dinâmica4</c:name>
    <c:fmtId val="9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ARRECADAÇÃO</a:t>
            </a:r>
            <a:r>
              <a:rPr lang="pt-BR" b="1" baseline="0"/>
              <a:t> PNEUS -REVENDA 2018 - 2021 - R$ EM MILHÕES</a:t>
            </a:r>
            <a:endParaRPr lang="pt-B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205032509156456E-2"/>
              <c:y val="-4.772665251903891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</c:pivotFmt>
      <c:pivotFmt>
        <c:idx val="12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0213931241235071E-2"/>
              <c:y val="-9.1070716028146276E-3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1.7167381974248927E-2"/>
              <c:y val="5.06468351623238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1.602288984263233E-2"/>
              <c:y val="3.303054467108075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8.0114449213161652E-3"/>
              <c:y val="6.606108934216159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4.7904191616766467E-3"/>
              <c:y val="-2.918069584736253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848CAFE-ED4C-43AD-8CCC-25289AD8C941}" type="VALUE">
                  <a:rPr lang="en-US">
                    <a:solidFill>
                      <a:sysClr val="windowText" lastClr="000000"/>
                    </a:solidFill>
                  </a:rPr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-3.5129740518962074E-2"/>
              <c:y val="1.34680134680134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-2.8742514970059939E-2"/>
              <c:y val="-2.2446689113356602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56721AF-5861-446D-8922-ACF92EE8378C}" type="VALUE">
                  <a:rPr lang="en-US" baseline="0">
                    <a:solidFill>
                      <a:schemeClr val="bg1"/>
                    </a:solidFill>
                  </a:rPr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-2.8742514970059939E-2"/>
              <c:y val="-2.2446689113356602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56721AF-5861-446D-8922-ACF92EE8378C}" type="VALUE">
                  <a:rPr lang="en-US" baseline="0">
                    <a:solidFill>
                      <a:schemeClr val="bg1"/>
                    </a:solidFill>
                  </a:rPr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-3.5129740518962074E-2"/>
              <c:y val="1.34680134680134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4.7904191616766467E-3"/>
              <c:y val="-2.918069584736253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848CAFE-ED4C-43AD-8CCC-25289AD8C941}" type="VALUE">
                  <a:rPr lang="en-US">
                    <a:solidFill>
                      <a:sysClr val="windowText" lastClr="000000"/>
                    </a:solidFill>
                  </a:rPr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-2.8742514970059939E-2"/>
              <c:y val="-2.2446689113356602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56721AF-5861-446D-8922-ACF92EE8378C}" type="VALUE">
                  <a:rPr lang="en-US" baseline="0">
                    <a:solidFill>
                      <a:schemeClr val="bg1"/>
                    </a:solidFill>
                  </a:rPr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-3.5129740518962074E-2"/>
              <c:y val="1.34680134680134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2"/>
            </a:solidFill>
            <a:round/>
            <a:tailEnd type="triangle" w="lg" len="lg"/>
          </a:ln>
          <a:effectLst/>
        </c:spPr>
        <c:marker>
          <c:symbol val="none"/>
        </c:marker>
        <c:dLbl>
          <c:idx val="0"/>
          <c:layout>
            <c:manualLayout>
              <c:x val="4.7904191616766467E-3"/>
              <c:y val="-2.9180695847362534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848CAFE-ED4C-43AD-8CCC-25289AD8C941}" type="VALUE">
                  <a:rPr lang="en-US">
                    <a:solidFill>
                      <a:sysClr val="windowText" lastClr="000000"/>
                    </a:solidFill>
                  </a:rPr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pt-BR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4.2202083332514594E-2"/>
          <c:y val="8.7559035628605633E-2"/>
          <c:w val="0.95749211511065535"/>
          <c:h val="0.7148268972901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'ARRECADAÇÃO (2)'!$B$24</c:f>
              <c:strCache>
                <c:ptCount val="1"/>
                <c:pt idx="0">
                  <c:v> REVENDA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'ARRECADAÇÃO (2)'!$A$25:$A$29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'ARRECADAÇÃO (2)'!$B$25:$B$29</c:f>
              <c:numCache>
                <c:formatCode>_(* #,##0.00_);_(* \(#,##0.00\);_(* "-"??_);_(@_)</c:formatCode>
                <c:ptCount val="4"/>
                <c:pt idx="0">
                  <c:v>52174122.009999998</c:v>
                </c:pt>
                <c:pt idx="1">
                  <c:v>55802026.070000008</c:v>
                </c:pt>
                <c:pt idx="2">
                  <c:v>69687485.650000006</c:v>
                </c:pt>
                <c:pt idx="3">
                  <c:v>98567524.959999979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4F-41DF-9476-C972C613C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259576928"/>
        <c:axId val="259579104"/>
      </c:barChart>
      <c:lineChart>
        <c:grouping val="standard"/>
        <c:varyColors val="0"/>
        <c:ser>
          <c:idx val="1"/>
          <c:order val="1"/>
          <c:tx>
            <c:strRef>
              <c:f>'ARRECADAÇÃO (2)'!$C$24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type="triangle" w="lg" len="lg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5872300549588858E-2"/>
                  <c:y val="8.579256757030293E-3"/>
                </c:manualLayout>
              </c:layout>
              <c:tx>
                <c:rich>
                  <a:bodyPr/>
                  <a:lstStyle/>
                  <a:p>
                    <a:fld id="{B56721AF-5861-446D-8922-ACF92EE8378C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4F-41DF-9476-C972C613CD6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4400816298866277E-2"/>
                  <c:y val="5.1351746970200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4F-41DF-9476-C972C613CD6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904191616766467E-3"/>
                  <c:y val="-2.9180695847362534E-2"/>
                </c:manualLayout>
              </c:layout>
              <c:tx>
                <c:rich>
                  <a:bodyPr/>
                  <a:lstStyle/>
                  <a:p>
                    <a:fld id="{5848CAFE-ED4C-43AD-8CCC-25289AD8C941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4F-41DF-9476-C972C613CD6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'ARRECADAÇÃO (2)'!$A$25:$A$29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'ARRECADAÇÃO (2)'!$C$25:$C$29</c:f>
              <c:numCache>
                <c:formatCode>0.00%</c:formatCode>
                <c:ptCount val="4"/>
                <c:pt idx="1">
                  <c:v>6.9534549317469385E-2</c:v>
                </c:pt>
                <c:pt idx="2">
                  <c:v>0.24883432659920973</c:v>
                </c:pt>
                <c:pt idx="3">
                  <c:v>0.41442217409087956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C4F-41DF-9476-C972C613C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87808"/>
        <c:axId val="259580192"/>
      </c:lineChart>
      <c:catAx>
        <c:axId val="25957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79104"/>
        <c:crosses val="autoZero"/>
        <c:auto val="1"/>
        <c:lblAlgn val="ctr"/>
        <c:lblOffset val="100"/>
        <c:noMultiLvlLbl val="0"/>
      </c:catAx>
      <c:valAx>
        <c:axId val="25957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7692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2595801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7808"/>
        <c:crosses val="max"/>
        <c:crossBetween val="between"/>
      </c:valAx>
      <c:catAx>
        <c:axId val="259587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58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[Arrecadação Cnae PNEUS.xlsx]ARRECADAÇÃO!Tabela dinâmica4</c:name>
    <c:fmtId val="5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ARRECADAÇÃO</a:t>
            </a:r>
            <a:r>
              <a:rPr lang="pt-BR" b="1" baseline="0" dirty="0"/>
              <a:t> REFORMA PNEUS - 2018 - 2021 - R$ EM MILHÕES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205032509156456E-2"/>
              <c:y val="-4.772665251903891E-2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</c:pivotFmt>
      <c:pivotFmt>
        <c:idx val="12"/>
        <c:spPr>
          <a:solidFill>
            <a:schemeClr val="accent1"/>
          </a:solidFill>
          <a:ln w="28575" cap="rnd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0213931241235071E-2"/>
              <c:y val="-9.1070716028146276E-3"/>
            </c:manualLayout>
          </c:layout>
          <c:numFmt formatCode="#,##0.0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1.7167381974248927E-2"/>
              <c:y val="5.06468351623238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1.602288984263233E-2"/>
              <c:y val="3.303054467108075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  <a:tailEnd type="triangle" w="lg" len="med"/>
          </a:ln>
          <a:effectLst/>
        </c:spPr>
        <c:marker>
          <c:symbol val="none"/>
        </c:marker>
        <c:dLbl>
          <c:idx val="0"/>
          <c:layout>
            <c:manualLayout>
              <c:x val="-8.0114449213161652E-3"/>
              <c:y val="6.606108934216159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572272777280084E-2"/>
          <c:y val="0.13245243334482179"/>
          <c:w val="0.95749211511065535"/>
          <c:h val="0.7148268972901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ARRECADAÇÃO!$B$24</c:f>
              <c:strCache>
                <c:ptCount val="1"/>
                <c:pt idx="0">
                  <c:v>TOTAL - Reforma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334028565088356E-3"/>
                  <c:y val="0"/>
                </c:manualLayout>
              </c:layout>
              <c:tx>
                <c:rich>
                  <a:bodyPr/>
                  <a:lstStyle/>
                  <a:p>
                    <a:fld id="{0F4EA783-982F-4A25-926B-D2C01CFAF7E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0BE-4578-AC33-590B80A782D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BE-4578-AC33-590B80A782D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8DEF26B3-775C-4CDD-80F3-E568E34543D3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BE-4578-AC33-590B80A782D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ARRECADAÇÃO!$A$25:$A$29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ARRECADAÇÃO!$B$25:$B$29</c:f>
              <c:numCache>
                <c:formatCode>_(* #,##0.00_);_(* \(#,##0.00\);_(* "-"??_);_(@_)</c:formatCode>
                <c:ptCount val="4"/>
                <c:pt idx="0">
                  <c:v>832075.6</c:v>
                </c:pt>
                <c:pt idx="1">
                  <c:v>784840.82000000007</c:v>
                </c:pt>
                <c:pt idx="2">
                  <c:v>1171119.6900000002</c:v>
                </c:pt>
                <c:pt idx="3">
                  <c:v>1511646.71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BE-4578-AC33-590B80A78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259583456"/>
        <c:axId val="259585088"/>
      </c:barChart>
      <c:lineChart>
        <c:grouping val="standard"/>
        <c:varyColors val="0"/>
        <c:ser>
          <c:idx val="1"/>
          <c:order val="1"/>
          <c:tx>
            <c:strRef>
              <c:f>ARRECADAÇÃO!$C$24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5468474269229726E-2"/>
                  <c:y val="8.299458400435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BE-4578-AC33-590B80A782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001042847632617E-2"/>
                  <c:y val="-6.3629181070002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pt-BR"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632F08-7262-481F-9698-F8D657AF3423}" type="VALUE">
                      <a:rPr lang="en-US">
                        <a:solidFill>
                          <a:schemeClr val="tx2"/>
                        </a:solidFill>
                      </a:rPr>
                      <a:pPr algn="ctr">
                        <a:defRPr lang="pt-BR" sz="1400" b="1">
                          <a:solidFill>
                            <a:schemeClr val="tx2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BE-4578-AC33-590B80A782D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5468474269229726E-2"/>
                  <c:y val="1.383243066739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0BE-4578-AC33-590B80A782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ARRECADAÇÃO!$A$25:$A$29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ARRECADAÇÃO!$C$25:$C$29</c:f>
              <c:numCache>
                <c:formatCode>0.00%</c:formatCode>
                <c:ptCount val="4"/>
                <c:pt idx="1">
                  <c:v>-5.676741392248482E-2</c:v>
                </c:pt>
                <c:pt idx="2">
                  <c:v>0.49217479539354247</c:v>
                </c:pt>
                <c:pt idx="3">
                  <c:v>0.29077046770514098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0BE-4578-AC33-590B80A78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9586176"/>
        <c:axId val="259578016"/>
      </c:lineChart>
      <c:catAx>
        <c:axId val="2595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5088"/>
        <c:crosses val="autoZero"/>
        <c:auto val="1"/>
        <c:lblAlgn val="ctr"/>
        <c:lblOffset val="100"/>
        <c:noMultiLvlLbl val="0"/>
      </c:catAx>
      <c:valAx>
        <c:axId val="25958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34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25957801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6176"/>
        <c:crosses val="max"/>
        <c:crossBetween val="between"/>
      </c:valAx>
      <c:catAx>
        <c:axId val="259586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578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[EFDRS064 - Faturamento Agregado por Segmento e CNAE (1).xlsx]Plan1!Tabela dinâmica1</c:name>
    <c:fmtId val="3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FATURAMENTO REFORMA PNEUS - 2018 A 2021 - R$ EM MILHÕES </a:t>
            </a:r>
          </a:p>
          <a:p>
            <a:pPr>
              <a:defRPr b="1"/>
            </a:pP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7.5974157076519281E-3"/>
              <c:y val="-6.785279607108548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4.3171440431714406E-2"/>
              <c:y val="4.74978922476386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2.9887920298879204E-2"/>
              <c:y val="3.0534359302053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3.1548360315483484E-2"/>
              <c:y val="1.35708263564681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7.5974157076519281E-3"/>
              <c:y val="-6.785279607108548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2.9887920298879204E-2"/>
              <c:y val="3.0534359302053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4.3171440431714406E-2"/>
              <c:y val="4.74978922476386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3.1548360315483484E-2"/>
              <c:y val="1.35708263564681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7.5974157076519281E-3"/>
              <c:y val="-6.785279607108548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2.9887920298879204E-2"/>
              <c:y val="3.0534359302053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-4.3171440431714406E-2"/>
              <c:y val="4.74978922476386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layout>
            <c:manualLayout>
              <c:x val="3.1548360315483484E-2"/>
              <c:y val="1.35708263564681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3808860175663884E-2"/>
          <c:y val="0.15596310086257326"/>
          <c:w val="0.95029143480958689"/>
          <c:h val="0.67122119126924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Plan1!$B$18</c:f>
              <c:strCache>
                <c:ptCount val="1"/>
                <c:pt idx="0">
                  <c:v>FATURAMENTO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1C-4D54-BC74-F05F524FDC7E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C55C6351-8C25-4A40-9973-B7A11516B78C}" type="VALU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1C-4D54-BC74-F05F524FDC7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Plan1!$A$19:$A$23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Plan1!$B$19:$B$23</c:f>
              <c:numCache>
                <c:formatCode>_-* #,##0.0_-;\-* #,##0.0_-;_-* "-"??_-;_-@_-</c:formatCode>
                <c:ptCount val="4"/>
                <c:pt idx="0">
                  <c:v>7378084.8499999996</c:v>
                </c:pt>
                <c:pt idx="1">
                  <c:v>6806795.9199999981</c:v>
                </c:pt>
                <c:pt idx="2">
                  <c:v>7180212.3299999991</c:v>
                </c:pt>
                <c:pt idx="3">
                  <c:v>11646899.460000001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1C-4D54-BC74-F05F524FD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59580736"/>
        <c:axId val="259578560"/>
      </c:barChart>
      <c:lineChart>
        <c:grouping val="standard"/>
        <c:varyColors val="0"/>
        <c:ser>
          <c:idx val="1"/>
          <c:order val="1"/>
          <c:tx>
            <c:strRef>
              <c:f>Plan1!$C$18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5441625729709033E-2"/>
                  <c:y val="3.3295275296130952E-2"/>
                </c:manualLayout>
              </c:layout>
              <c:tx>
                <c:rich>
                  <a:bodyPr/>
                  <a:lstStyle/>
                  <a:p>
                    <a:fld id="{0AE4D8A3-D3E5-435A-97A6-C9DA4C4DA22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1C-4D54-BC74-F05F524FDC7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6504024641260753E-2"/>
                  <c:y val="5.3019657425491175E-2"/>
                </c:manualLayout>
              </c:layout>
              <c:tx>
                <c:rich>
                  <a:bodyPr/>
                  <a:lstStyle/>
                  <a:p>
                    <a:fld id="{79DFBE9D-5A7E-41B2-9430-933AE851059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1C-4D54-BC74-F05F524FDC7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4002329189829746E-2"/>
                  <c:y val="-8.029883530232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1C-4D54-BC74-F05F524FDC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Plan1!$A$19:$A$23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Plan1!$C$19:$C$23</c:f>
              <c:numCache>
                <c:formatCode>0.00%</c:formatCode>
                <c:ptCount val="4"/>
                <c:pt idx="1">
                  <c:v>-7.7430517758277279E-2</c:v>
                </c:pt>
                <c:pt idx="2">
                  <c:v>5.4859351505282268E-2</c:v>
                </c:pt>
                <c:pt idx="3">
                  <c:v>0.62208287508957305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31C-4D54-BC74-F05F524FD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89440"/>
        <c:axId val="259579648"/>
      </c:lineChart>
      <c:catAx>
        <c:axId val="2595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78560"/>
        <c:crosses val="autoZero"/>
        <c:auto val="1"/>
        <c:lblAlgn val="ctr"/>
        <c:lblOffset val="100"/>
        <c:noMultiLvlLbl val="0"/>
      </c:catAx>
      <c:valAx>
        <c:axId val="25957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073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25957964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589440"/>
        <c:crosses val="max"/>
        <c:crossBetween val="between"/>
      </c:valAx>
      <c:catAx>
        <c:axId val="25958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9579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8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5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13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61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6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35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4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92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B01F-5A2C-4BA5-ACE6-4AF4636CAA99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A4CB-F519-47F8-97FC-1D764BD5B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11827" y="2566582"/>
            <a:ext cx="7372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/>
              <a:t>“Operações de venda direta de pneus feitas pelos fabricantes aos transportadores - ICMS”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7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0"/>
            <a:ext cx="12192000" cy="68555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489918"/>
              </p:ext>
            </p:extLst>
          </p:nvPr>
        </p:nvGraphicFramePr>
        <p:xfrm>
          <a:off x="942392" y="1427584"/>
          <a:ext cx="9414588" cy="469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39112" y="5964195"/>
            <a:ext cx="7677665" cy="578580"/>
          </a:xfrm>
        </p:spPr>
        <p:txBody>
          <a:bodyPr>
            <a:normAutofit/>
          </a:bodyPr>
          <a:lstStyle/>
          <a:p>
            <a:r>
              <a:rPr lang="pt-BR" sz="800" b="1" dirty="0">
                <a:latin typeface="+mn-lt"/>
              </a:rPr>
              <a:t>Fonte: Acompanhamento da arrecadação diária.</a:t>
            </a:r>
            <a:r>
              <a:rPr lang="pt-BR" sz="1200" dirty="0">
                <a:latin typeface="+mn-lt"/>
              </a:rPr>
              <a:t/>
            </a:r>
            <a:br>
              <a:rPr lang="pt-BR" sz="1200" dirty="0">
                <a:latin typeface="+mn-lt"/>
              </a:rPr>
            </a:br>
            <a:r>
              <a:rPr lang="pt-BR" sz="800" b="1" dirty="0">
                <a:latin typeface="+mn-lt"/>
              </a:rPr>
              <a:t>* Refere-se  a arrecadação total no CNAE Fabricação de pneus</a:t>
            </a:r>
          </a:p>
        </p:txBody>
      </p:sp>
    </p:spTree>
    <p:extLst>
      <p:ext uri="{BB962C8B-B14F-4D97-AF65-F5344CB8AC3E}">
        <p14:creationId xmlns:p14="http://schemas.microsoft.com/office/powerpoint/2010/main" val="91402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70344"/>
              </p:ext>
            </p:extLst>
          </p:nvPr>
        </p:nvGraphicFramePr>
        <p:xfrm>
          <a:off x="150108" y="1479394"/>
          <a:ext cx="6038335" cy="473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933097"/>
              </p:ext>
            </p:extLst>
          </p:nvPr>
        </p:nvGraphicFramePr>
        <p:xfrm>
          <a:off x="6262448" y="1461477"/>
          <a:ext cx="5840626" cy="474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2324" y="6197599"/>
            <a:ext cx="1985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SEFAZ-MT-EFDRS 064</a:t>
            </a:r>
          </a:p>
        </p:txBody>
      </p:sp>
      <p:sp>
        <p:nvSpPr>
          <p:cNvPr id="4" name="Retângulo 3"/>
          <p:cNvSpPr/>
          <p:nvPr/>
        </p:nvSpPr>
        <p:spPr>
          <a:xfrm>
            <a:off x="6223031" y="6197599"/>
            <a:ext cx="2248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Fonte: Acompanhamento da arrecadação diária.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81339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92138"/>
              </p:ext>
            </p:extLst>
          </p:nvPr>
        </p:nvGraphicFramePr>
        <p:xfrm>
          <a:off x="198611" y="1128583"/>
          <a:ext cx="5716158" cy="468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837218"/>
              </p:ext>
            </p:extLst>
          </p:nvPr>
        </p:nvGraphicFramePr>
        <p:xfrm>
          <a:off x="5990252" y="1129004"/>
          <a:ext cx="5931161" cy="469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99356" y="5861538"/>
            <a:ext cx="1985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SEFAZ-MT-EFDRS 064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49493" y="5861538"/>
            <a:ext cx="2248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Fonte: Acompanhamento da arrecadação diária.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68487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774096"/>
              </p:ext>
            </p:extLst>
          </p:nvPr>
        </p:nvGraphicFramePr>
        <p:xfrm>
          <a:off x="6083559" y="1296955"/>
          <a:ext cx="5952931" cy="459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700257"/>
              </p:ext>
            </p:extLst>
          </p:nvPr>
        </p:nvGraphicFramePr>
        <p:xfrm>
          <a:off x="293623" y="1287624"/>
          <a:ext cx="5715292" cy="45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30617" y="5892800"/>
            <a:ext cx="1985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SEFAZ-MT-EFDRS 064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79440" y="5892800"/>
            <a:ext cx="2248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Fonte: Acompanhamento da arrecadação diária.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7916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10962" y="115157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85629"/>
              </p:ext>
            </p:extLst>
          </p:nvPr>
        </p:nvGraphicFramePr>
        <p:xfrm>
          <a:off x="838199" y="1594666"/>
          <a:ext cx="10515601" cy="2371393"/>
        </p:xfrm>
        <a:graphic>
          <a:graphicData uri="http://schemas.openxmlformats.org/drawingml/2006/table">
            <a:tbl>
              <a:tblPr/>
              <a:tblGrid>
                <a:gridCol w="8988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7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Valores do período 2019 a 2021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QTDE DE TRANSPORTADORAS COM COMPRAS DE PNEUS EM EXCESSO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QTDE DE CAMINHÕES*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3.518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7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QTDE DE PNEUS (acumulado)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160.942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 ANUAL DE PNEUS COMPRADOS NO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53.647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NECESSIDADE DE PNEUS POR ANO (estimada)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26.385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7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 DE PNEUS ADQUIRIDOS ALÉM DA NECESSIDADE**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27.262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1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Elaboração: UPER/SARP </a:t>
                      </a:r>
                    </a:p>
                  </a:txBody>
                  <a:tcPr marL="9525" marR="9525" marT="10478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1079157"/>
            <a:ext cx="10515600" cy="611531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+mn-lt"/>
              </a:rPr>
              <a:t>Estudo efetuado pela SEFAZ- Transportadoras que adquirem pneus em excesso</a:t>
            </a:r>
          </a:p>
        </p:txBody>
      </p:sp>
    </p:spTree>
    <p:extLst>
      <p:ext uri="{BB962C8B-B14F-4D97-AF65-F5344CB8AC3E}">
        <p14:creationId xmlns:p14="http://schemas.microsoft.com/office/powerpoint/2010/main" val="374098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0" y="0"/>
            <a:ext cx="12192000" cy="68555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10962" y="115157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8200" y="171474"/>
            <a:ext cx="10515600" cy="43680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u="sng" dirty="0"/>
              <a:t>Ações realizadas</a:t>
            </a:r>
            <a:endParaRPr lang="pt-BR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Recebimento de denúncia sobre operações realizadas por transportadoras</a:t>
            </a:r>
          </a:p>
          <a:p>
            <a:pPr algn="just"/>
            <a:r>
              <a:rPr lang="pt-BR" sz="2400" dirty="0"/>
              <a:t>Realização de diligências</a:t>
            </a:r>
          </a:p>
          <a:p>
            <a:pPr algn="just"/>
            <a:r>
              <a:rPr lang="pt-BR" sz="2400" dirty="0"/>
              <a:t>Atuação in loco</a:t>
            </a:r>
          </a:p>
          <a:p>
            <a:pPr algn="just"/>
            <a:r>
              <a:rPr lang="pt-BR" sz="2400" dirty="0"/>
              <a:t>Estudo das atuações e dos levantamentos apurados</a:t>
            </a:r>
          </a:p>
          <a:p>
            <a:pPr algn="just"/>
            <a:r>
              <a:rPr lang="pt-BR" sz="2400" dirty="0"/>
              <a:t>Elaboração de relatório circunstanciado</a:t>
            </a:r>
          </a:p>
          <a:p>
            <a:pPr algn="just"/>
            <a:r>
              <a:rPr lang="pt-BR" sz="2400" dirty="0"/>
              <a:t>Encaminhamento dos relatórios para auditoria (Fiscal e Financeira) e delegacia fazendária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u="sng" dirty="0"/>
              <a:t>Próximos passos:</a:t>
            </a:r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- Continuidade do monitoramento sobre demais contribuintes</a:t>
            </a:r>
            <a:br>
              <a:rPr lang="pt-BR" sz="2400" dirty="0"/>
            </a:br>
            <a:r>
              <a:rPr lang="pt-BR" sz="2400" dirty="0"/>
              <a:t>- Concluir ações fiscais </a:t>
            </a:r>
            <a:r>
              <a:rPr lang="pt-BR" sz="2400"/>
              <a:t>e investigações </a:t>
            </a:r>
            <a:r>
              <a:rPr lang="pt-BR" sz="2400" dirty="0"/>
              <a:t>em andamento.</a:t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7210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grpSp>
        <p:nvGrpSpPr>
          <p:cNvPr id="66" name="Google Shape;678;p43"/>
          <p:cNvGrpSpPr/>
          <p:nvPr/>
        </p:nvGrpSpPr>
        <p:grpSpPr>
          <a:xfrm>
            <a:off x="1623873" y="2190149"/>
            <a:ext cx="7001145" cy="2018966"/>
            <a:chOff x="6128596" y="3052411"/>
            <a:chExt cx="853501" cy="434410"/>
          </a:xfrm>
        </p:grpSpPr>
        <p:sp>
          <p:nvSpPr>
            <p:cNvPr id="67" name="Google Shape;679;p43"/>
            <p:cNvSpPr/>
            <p:nvPr/>
          </p:nvSpPr>
          <p:spPr>
            <a:xfrm>
              <a:off x="6866007" y="3457539"/>
              <a:ext cx="116090" cy="12876"/>
            </a:xfrm>
            <a:custGeom>
              <a:avLst/>
              <a:gdLst/>
              <a:ahLst/>
              <a:cxnLst/>
              <a:rect l="l" t="t" r="r" b="b"/>
              <a:pathLst>
                <a:path w="1677" h="186" extrusionOk="0">
                  <a:moveTo>
                    <a:pt x="1" y="0"/>
                  </a:moveTo>
                  <a:cubicBezTo>
                    <a:pt x="13" y="25"/>
                    <a:pt x="13" y="62"/>
                    <a:pt x="13" y="87"/>
                  </a:cubicBezTo>
                  <a:cubicBezTo>
                    <a:pt x="13" y="124"/>
                    <a:pt x="13" y="148"/>
                    <a:pt x="1" y="185"/>
                  </a:cubicBezTo>
                  <a:lnTo>
                    <a:pt x="1677" y="185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6B7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1;p43"/>
            <p:cNvSpPr/>
            <p:nvPr/>
          </p:nvSpPr>
          <p:spPr>
            <a:xfrm>
              <a:off x="6558090" y="3457539"/>
              <a:ext cx="261947" cy="11976"/>
            </a:xfrm>
            <a:custGeom>
              <a:avLst/>
              <a:gdLst/>
              <a:ahLst/>
              <a:cxnLst/>
              <a:rect l="l" t="t" r="r" b="b"/>
              <a:pathLst>
                <a:path w="3784" h="173" extrusionOk="0">
                  <a:moveTo>
                    <a:pt x="13" y="0"/>
                  </a:moveTo>
                  <a:cubicBezTo>
                    <a:pt x="13" y="25"/>
                    <a:pt x="13" y="50"/>
                    <a:pt x="26" y="74"/>
                  </a:cubicBezTo>
                  <a:cubicBezTo>
                    <a:pt x="13" y="111"/>
                    <a:pt x="13" y="148"/>
                    <a:pt x="1" y="173"/>
                  </a:cubicBezTo>
                  <a:lnTo>
                    <a:pt x="3784" y="173"/>
                  </a:lnTo>
                  <a:cubicBezTo>
                    <a:pt x="3771" y="148"/>
                    <a:pt x="3771" y="111"/>
                    <a:pt x="3771" y="74"/>
                  </a:cubicBezTo>
                  <a:cubicBezTo>
                    <a:pt x="3771" y="50"/>
                    <a:pt x="3771" y="25"/>
                    <a:pt x="3784" y="0"/>
                  </a:cubicBezTo>
                  <a:close/>
                </a:path>
              </a:pathLst>
            </a:custGeom>
            <a:solidFill>
              <a:srgbClr val="6B7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3;p43"/>
            <p:cNvSpPr/>
            <p:nvPr/>
          </p:nvSpPr>
          <p:spPr>
            <a:xfrm>
              <a:off x="6251904" y="3457539"/>
              <a:ext cx="261047" cy="11976"/>
            </a:xfrm>
            <a:custGeom>
              <a:avLst/>
              <a:gdLst/>
              <a:ahLst/>
              <a:cxnLst/>
              <a:rect l="l" t="t" r="r" b="b"/>
              <a:pathLst>
                <a:path w="3771" h="173" extrusionOk="0">
                  <a:moveTo>
                    <a:pt x="0" y="0"/>
                  </a:moveTo>
                  <a:cubicBezTo>
                    <a:pt x="13" y="25"/>
                    <a:pt x="13" y="50"/>
                    <a:pt x="13" y="74"/>
                  </a:cubicBezTo>
                  <a:cubicBezTo>
                    <a:pt x="13" y="111"/>
                    <a:pt x="13" y="148"/>
                    <a:pt x="0" y="173"/>
                  </a:cubicBezTo>
                  <a:lnTo>
                    <a:pt x="3771" y="173"/>
                  </a:lnTo>
                  <a:cubicBezTo>
                    <a:pt x="3759" y="148"/>
                    <a:pt x="3759" y="111"/>
                    <a:pt x="3759" y="74"/>
                  </a:cubicBezTo>
                  <a:cubicBezTo>
                    <a:pt x="3759" y="50"/>
                    <a:pt x="3759" y="25"/>
                    <a:pt x="3771" y="0"/>
                  </a:cubicBezTo>
                  <a:close/>
                </a:path>
              </a:pathLst>
            </a:custGeom>
            <a:solidFill>
              <a:srgbClr val="6B7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5;p43"/>
            <p:cNvSpPr/>
            <p:nvPr/>
          </p:nvSpPr>
          <p:spPr>
            <a:xfrm>
              <a:off x="6128596" y="3107180"/>
              <a:ext cx="200578" cy="326760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6;p43"/>
            <p:cNvSpPr/>
            <p:nvPr/>
          </p:nvSpPr>
          <p:spPr>
            <a:xfrm>
              <a:off x="6431292" y="3073503"/>
              <a:ext cx="223229" cy="360015"/>
            </a:xfrm>
            <a:custGeom>
              <a:avLst/>
              <a:gdLst/>
              <a:ahLst/>
              <a:cxnLst/>
              <a:rect l="l" t="t" r="r" b="b"/>
              <a:pathLst>
                <a:path w="2819" h="3648" extrusionOk="0">
                  <a:moveTo>
                    <a:pt x="1370" y="245"/>
                  </a:moveTo>
                  <a:cubicBezTo>
                    <a:pt x="1637" y="245"/>
                    <a:pt x="1910" y="345"/>
                    <a:pt x="2132" y="567"/>
                  </a:cubicBezTo>
                  <a:cubicBezTo>
                    <a:pt x="2819" y="1242"/>
                    <a:pt x="2335" y="2416"/>
                    <a:pt x="1371" y="2416"/>
                  </a:cubicBezTo>
                  <a:cubicBezTo>
                    <a:pt x="1366" y="2416"/>
                    <a:pt x="1361" y="2416"/>
                    <a:pt x="1356" y="2416"/>
                  </a:cubicBezTo>
                  <a:cubicBezTo>
                    <a:pt x="765" y="2416"/>
                    <a:pt x="284" y="1935"/>
                    <a:pt x="272" y="1344"/>
                  </a:cubicBezTo>
                  <a:cubicBezTo>
                    <a:pt x="272" y="684"/>
                    <a:pt x="809" y="245"/>
                    <a:pt x="1370" y="245"/>
                  </a:cubicBezTo>
                  <a:close/>
                  <a:moveTo>
                    <a:pt x="1369" y="1"/>
                  </a:moveTo>
                  <a:cubicBezTo>
                    <a:pt x="617" y="1"/>
                    <a:pt x="1" y="604"/>
                    <a:pt x="1" y="1356"/>
                  </a:cubicBezTo>
                  <a:cubicBezTo>
                    <a:pt x="1" y="2391"/>
                    <a:pt x="1196" y="3512"/>
                    <a:pt x="1344" y="3648"/>
                  </a:cubicBezTo>
                  <a:lnTo>
                    <a:pt x="1381" y="3648"/>
                  </a:lnTo>
                  <a:cubicBezTo>
                    <a:pt x="1541" y="3512"/>
                    <a:pt x="2724" y="2453"/>
                    <a:pt x="2724" y="1356"/>
                  </a:cubicBezTo>
                  <a:cubicBezTo>
                    <a:pt x="2724" y="604"/>
                    <a:pt x="2108" y="1"/>
                    <a:pt x="136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7;p43"/>
            <p:cNvSpPr/>
            <p:nvPr/>
          </p:nvSpPr>
          <p:spPr>
            <a:xfrm>
              <a:off x="6718233" y="3052411"/>
              <a:ext cx="261063" cy="385809"/>
            </a:xfrm>
            <a:custGeom>
              <a:avLst/>
              <a:gdLst/>
              <a:ahLst/>
              <a:cxnLst/>
              <a:rect l="l" t="t" r="r" b="b"/>
              <a:pathLst>
                <a:path w="2811" h="3648" extrusionOk="0">
                  <a:moveTo>
                    <a:pt x="1366" y="241"/>
                  </a:moveTo>
                  <a:cubicBezTo>
                    <a:pt x="1630" y="241"/>
                    <a:pt x="1900" y="338"/>
                    <a:pt x="2120" y="555"/>
                  </a:cubicBezTo>
                  <a:cubicBezTo>
                    <a:pt x="2810" y="1245"/>
                    <a:pt x="2330" y="2416"/>
                    <a:pt x="1356" y="2416"/>
                  </a:cubicBezTo>
                  <a:cubicBezTo>
                    <a:pt x="765" y="2416"/>
                    <a:pt x="272" y="1935"/>
                    <a:pt x="272" y="1344"/>
                  </a:cubicBezTo>
                  <a:cubicBezTo>
                    <a:pt x="264" y="681"/>
                    <a:pt x="803" y="241"/>
                    <a:pt x="1366" y="241"/>
                  </a:cubicBezTo>
                  <a:close/>
                  <a:moveTo>
                    <a:pt x="1356" y="1"/>
                  </a:moveTo>
                  <a:cubicBezTo>
                    <a:pt x="605" y="1"/>
                    <a:pt x="1" y="604"/>
                    <a:pt x="1" y="1356"/>
                  </a:cubicBezTo>
                  <a:cubicBezTo>
                    <a:pt x="1" y="2391"/>
                    <a:pt x="1184" y="3512"/>
                    <a:pt x="1344" y="3648"/>
                  </a:cubicBezTo>
                  <a:lnTo>
                    <a:pt x="1369" y="3648"/>
                  </a:lnTo>
                  <a:cubicBezTo>
                    <a:pt x="1529" y="3512"/>
                    <a:pt x="2712" y="2453"/>
                    <a:pt x="2712" y="1356"/>
                  </a:cubicBezTo>
                  <a:cubicBezTo>
                    <a:pt x="2712" y="604"/>
                    <a:pt x="2108" y="1"/>
                    <a:pt x="135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0;p43"/>
            <p:cNvSpPr/>
            <p:nvPr/>
          </p:nvSpPr>
          <p:spPr>
            <a:xfrm>
              <a:off x="6212929" y="3450686"/>
              <a:ext cx="28521" cy="24021"/>
            </a:xfrm>
            <a:custGeom>
              <a:avLst/>
              <a:gdLst/>
              <a:ahLst/>
              <a:cxnLst/>
              <a:rect l="l" t="t" r="r" b="b"/>
              <a:pathLst>
                <a:path w="412" h="347" extrusionOk="0">
                  <a:moveTo>
                    <a:pt x="227" y="0"/>
                  </a:moveTo>
                  <a:cubicBezTo>
                    <a:pt x="185" y="0"/>
                    <a:pt x="142" y="16"/>
                    <a:pt x="108" y="50"/>
                  </a:cubicBezTo>
                  <a:cubicBezTo>
                    <a:pt x="0" y="158"/>
                    <a:pt x="78" y="346"/>
                    <a:pt x="229" y="346"/>
                  </a:cubicBezTo>
                  <a:cubicBezTo>
                    <a:pt x="234" y="346"/>
                    <a:pt x="238" y="346"/>
                    <a:pt x="243" y="346"/>
                  </a:cubicBezTo>
                  <a:cubicBezTo>
                    <a:pt x="329" y="334"/>
                    <a:pt x="391" y="272"/>
                    <a:pt x="403" y="186"/>
                  </a:cubicBezTo>
                  <a:cubicBezTo>
                    <a:pt x="412" y="75"/>
                    <a:pt x="321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1;p43"/>
            <p:cNvSpPr/>
            <p:nvPr/>
          </p:nvSpPr>
          <p:spPr>
            <a:xfrm>
              <a:off x="6204968" y="3439610"/>
              <a:ext cx="47834" cy="47211"/>
            </a:xfrm>
            <a:custGeom>
              <a:avLst/>
              <a:gdLst/>
              <a:ahLst/>
              <a:cxnLst/>
              <a:rect l="l" t="t" r="r" b="b"/>
              <a:pathLst>
                <a:path w="691" h="682" extrusionOk="0">
                  <a:moveTo>
                    <a:pt x="342" y="160"/>
                  </a:moveTo>
                  <a:cubicBezTo>
                    <a:pt x="436" y="160"/>
                    <a:pt x="527" y="235"/>
                    <a:pt x="518" y="346"/>
                  </a:cubicBezTo>
                  <a:cubicBezTo>
                    <a:pt x="506" y="432"/>
                    <a:pt x="444" y="494"/>
                    <a:pt x="358" y="506"/>
                  </a:cubicBezTo>
                  <a:cubicBezTo>
                    <a:pt x="353" y="506"/>
                    <a:pt x="349" y="506"/>
                    <a:pt x="344" y="506"/>
                  </a:cubicBezTo>
                  <a:cubicBezTo>
                    <a:pt x="193" y="506"/>
                    <a:pt x="115" y="318"/>
                    <a:pt x="223" y="210"/>
                  </a:cubicBezTo>
                  <a:cubicBezTo>
                    <a:pt x="257" y="176"/>
                    <a:pt x="300" y="160"/>
                    <a:pt x="342" y="160"/>
                  </a:cubicBezTo>
                  <a:close/>
                  <a:moveTo>
                    <a:pt x="321" y="1"/>
                  </a:moveTo>
                  <a:cubicBezTo>
                    <a:pt x="173" y="1"/>
                    <a:pt x="50" y="112"/>
                    <a:pt x="13" y="259"/>
                  </a:cubicBezTo>
                  <a:cubicBezTo>
                    <a:pt x="13" y="284"/>
                    <a:pt x="1" y="309"/>
                    <a:pt x="1" y="333"/>
                  </a:cubicBezTo>
                  <a:cubicBezTo>
                    <a:pt x="1" y="370"/>
                    <a:pt x="13" y="395"/>
                    <a:pt x="25" y="432"/>
                  </a:cubicBezTo>
                  <a:cubicBezTo>
                    <a:pt x="69" y="598"/>
                    <a:pt x="210" y="681"/>
                    <a:pt x="352" y="681"/>
                  </a:cubicBezTo>
                  <a:cubicBezTo>
                    <a:pt x="494" y="681"/>
                    <a:pt x="635" y="598"/>
                    <a:pt x="678" y="432"/>
                  </a:cubicBezTo>
                  <a:cubicBezTo>
                    <a:pt x="691" y="395"/>
                    <a:pt x="691" y="370"/>
                    <a:pt x="691" y="333"/>
                  </a:cubicBezTo>
                  <a:cubicBezTo>
                    <a:pt x="691" y="309"/>
                    <a:pt x="691" y="284"/>
                    <a:pt x="678" y="259"/>
                  </a:cubicBezTo>
                  <a:cubicBezTo>
                    <a:pt x="642" y="99"/>
                    <a:pt x="506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2;p43"/>
            <p:cNvSpPr/>
            <p:nvPr/>
          </p:nvSpPr>
          <p:spPr>
            <a:xfrm>
              <a:off x="6519739" y="3450824"/>
              <a:ext cx="27967" cy="23813"/>
            </a:xfrm>
            <a:custGeom>
              <a:avLst/>
              <a:gdLst/>
              <a:ahLst/>
              <a:cxnLst/>
              <a:rect l="l" t="t" r="r" b="b"/>
              <a:pathLst>
                <a:path w="404" h="344" extrusionOk="0">
                  <a:moveTo>
                    <a:pt x="223" y="1"/>
                  </a:moveTo>
                  <a:cubicBezTo>
                    <a:pt x="184" y="1"/>
                    <a:pt x="144" y="15"/>
                    <a:pt x="111" y="48"/>
                  </a:cubicBezTo>
                  <a:cubicBezTo>
                    <a:pt x="0" y="147"/>
                    <a:pt x="74" y="332"/>
                    <a:pt x="235" y="344"/>
                  </a:cubicBezTo>
                  <a:cubicBezTo>
                    <a:pt x="321" y="344"/>
                    <a:pt x="395" y="270"/>
                    <a:pt x="395" y="184"/>
                  </a:cubicBezTo>
                  <a:cubicBezTo>
                    <a:pt x="403" y="80"/>
                    <a:pt x="315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3;p43"/>
            <p:cNvSpPr/>
            <p:nvPr/>
          </p:nvSpPr>
          <p:spPr>
            <a:xfrm>
              <a:off x="6512055" y="3439610"/>
              <a:ext cx="47834" cy="47211"/>
            </a:xfrm>
            <a:custGeom>
              <a:avLst/>
              <a:gdLst/>
              <a:ahLst/>
              <a:cxnLst/>
              <a:rect l="l" t="t" r="r" b="b"/>
              <a:pathLst>
                <a:path w="691" h="682" extrusionOk="0">
                  <a:moveTo>
                    <a:pt x="334" y="163"/>
                  </a:moveTo>
                  <a:cubicBezTo>
                    <a:pt x="426" y="163"/>
                    <a:pt x="514" y="242"/>
                    <a:pt x="506" y="346"/>
                  </a:cubicBezTo>
                  <a:cubicBezTo>
                    <a:pt x="506" y="432"/>
                    <a:pt x="432" y="506"/>
                    <a:pt x="346" y="506"/>
                  </a:cubicBezTo>
                  <a:cubicBezTo>
                    <a:pt x="185" y="494"/>
                    <a:pt x="111" y="309"/>
                    <a:pt x="222" y="210"/>
                  </a:cubicBezTo>
                  <a:cubicBezTo>
                    <a:pt x="255" y="177"/>
                    <a:pt x="295" y="163"/>
                    <a:pt x="334" y="163"/>
                  </a:cubicBezTo>
                  <a:close/>
                  <a:moveTo>
                    <a:pt x="321" y="1"/>
                  </a:moveTo>
                  <a:cubicBezTo>
                    <a:pt x="173" y="1"/>
                    <a:pt x="37" y="112"/>
                    <a:pt x="13" y="259"/>
                  </a:cubicBezTo>
                  <a:cubicBezTo>
                    <a:pt x="1" y="284"/>
                    <a:pt x="1" y="309"/>
                    <a:pt x="1" y="333"/>
                  </a:cubicBezTo>
                  <a:cubicBezTo>
                    <a:pt x="1" y="370"/>
                    <a:pt x="1" y="407"/>
                    <a:pt x="13" y="432"/>
                  </a:cubicBezTo>
                  <a:cubicBezTo>
                    <a:pt x="56" y="598"/>
                    <a:pt x="198" y="681"/>
                    <a:pt x="339" y="681"/>
                  </a:cubicBezTo>
                  <a:cubicBezTo>
                    <a:pt x="481" y="681"/>
                    <a:pt x="623" y="598"/>
                    <a:pt x="666" y="432"/>
                  </a:cubicBezTo>
                  <a:cubicBezTo>
                    <a:pt x="678" y="407"/>
                    <a:pt x="678" y="370"/>
                    <a:pt x="691" y="333"/>
                  </a:cubicBezTo>
                  <a:cubicBezTo>
                    <a:pt x="678" y="309"/>
                    <a:pt x="678" y="284"/>
                    <a:pt x="678" y="259"/>
                  </a:cubicBezTo>
                  <a:cubicBezTo>
                    <a:pt x="641" y="112"/>
                    <a:pt x="506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4;p43"/>
            <p:cNvSpPr/>
            <p:nvPr/>
          </p:nvSpPr>
          <p:spPr>
            <a:xfrm>
              <a:off x="6827656" y="3450824"/>
              <a:ext cx="27967" cy="23813"/>
            </a:xfrm>
            <a:custGeom>
              <a:avLst/>
              <a:gdLst/>
              <a:ahLst/>
              <a:cxnLst/>
              <a:rect l="l" t="t" r="r" b="b"/>
              <a:pathLst>
                <a:path w="404" h="344" extrusionOk="0">
                  <a:moveTo>
                    <a:pt x="223" y="1"/>
                  </a:moveTo>
                  <a:cubicBezTo>
                    <a:pt x="184" y="1"/>
                    <a:pt x="144" y="15"/>
                    <a:pt x="111" y="48"/>
                  </a:cubicBezTo>
                  <a:cubicBezTo>
                    <a:pt x="0" y="147"/>
                    <a:pt x="74" y="332"/>
                    <a:pt x="222" y="344"/>
                  </a:cubicBezTo>
                  <a:cubicBezTo>
                    <a:pt x="308" y="344"/>
                    <a:pt x="382" y="270"/>
                    <a:pt x="395" y="184"/>
                  </a:cubicBezTo>
                  <a:cubicBezTo>
                    <a:pt x="403" y="80"/>
                    <a:pt x="315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5;p43"/>
            <p:cNvSpPr/>
            <p:nvPr/>
          </p:nvSpPr>
          <p:spPr>
            <a:xfrm>
              <a:off x="6819141" y="3439610"/>
              <a:ext cx="47834" cy="47211"/>
            </a:xfrm>
            <a:custGeom>
              <a:avLst/>
              <a:gdLst/>
              <a:ahLst/>
              <a:cxnLst/>
              <a:rect l="l" t="t" r="r" b="b"/>
              <a:pathLst>
                <a:path w="691" h="682" extrusionOk="0">
                  <a:moveTo>
                    <a:pt x="340" y="165"/>
                  </a:moveTo>
                  <a:cubicBezTo>
                    <a:pt x="431" y="165"/>
                    <a:pt x="518" y="232"/>
                    <a:pt x="518" y="333"/>
                  </a:cubicBezTo>
                  <a:cubicBezTo>
                    <a:pt x="518" y="420"/>
                    <a:pt x="444" y="506"/>
                    <a:pt x="345" y="506"/>
                  </a:cubicBezTo>
                  <a:cubicBezTo>
                    <a:pt x="197" y="494"/>
                    <a:pt x="123" y="321"/>
                    <a:pt x="222" y="210"/>
                  </a:cubicBezTo>
                  <a:cubicBezTo>
                    <a:pt x="257" y="179"/>
                    <a:pt x="299" y="165"/>
                    <a:pt x="340" y="165"/>
                  </a:cubicBezTo>
                  <a:close/>
                  <a:moveTo>
                    <a:pt x="333" y="1"/>
                  </a:moveTo>
                  <a:cubicBezTo>
                    <a:pt x="173" y="1"/>
                    <a:pt x="49" y="112"/>
                    <a:pt x="13" y="259"/>
                  </a:cubicBezTo>
                  <a:cubicBezTo>
                    <a:pt x="0" y="284"/>
                    <a:pt x="0" y="309"/>
                    <a:pt x="0" y="333"/>
                  </a:cubicBezTo>
                  <a:cubicBezTo>
                    <a:pt x="0" y="370"/>
                    <a:pt x="0" y="407"/>
                    <a:pt x="13" y="432"/>
                  </a:cubicBezTo>
                  <a:cubicBezTo>
                    <a:pt x="62" y="598"/>
                    <a:pt x="204" y="681"/>
                    <a:pt x="345" y="681"/>
                  </a:cubicBezTo>
                  <a:cubicBezTo>
                    <a:pt x="487" y="681"/>
                    <a:pt x="629" y="598"/>
                    <a:pt x="678" y="432"/>
                  </a:cubicBezTo>
                  <a:cubicBezTo>
                    <a:pt x="690" y="407"/>
                    <a:pt x="690" y="370"/>
                    <a:pt x="690" y="333"/>
                  </a:cubicBezTo>
                  <a:cubicBezTo>
                    <a:pt x="690" y="309"/>
                    <a:pt x="690" y="284"/>
                    <a:pt x="678" y="259"/>
                  </a:cubicBezTo>
                  <a:cubicBezTo>
                    <a:pt x="641" y="112"/>
                    <a:pt x="518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CaixaDeTexto 83"/>
          <p:cNvSpPr txBox="1"/>
          <p:nvPr/>
        </p:nvSpPr>
        <p:spPr>
          <a:xfrm>
            <a:off x="1756909" y="4125730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Contextualização:</a:t>
            </a:r>
          </a:p>
          <a:p>
            <a:pPr algn="ctr"/>
            <a:r>
              <a:rPr lang="pt-BR" dirty="0"/>
              <a:t>Sistema tributação </a:t>
            </a:r>
          </a:p>
          <a:p>
            <a:pPr algn="ctr"/>
            <a:r>
              <a:rPr lang="pt-BR" dirty="0"/>
              <a:t>Consumo x revenda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4123591" y="4125730"/>
            <a:ext cx="1910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Informações </a:t>
            </a:r>
          </a:p>
          <a:p>
            <a:pPr algn="ctr"/>
            <a:r>
              <a:rPr lang="pt-BR" dirty="0"/>
              <a:t>sobre o volume</a:t>
            </a:r>
          </a:p>
          <a:p>
            <a:pPr algn="ctr"/>
            <a:r>
              <a:rPr lang="pt-BR" dirty="0"/>
              <a:t> de operações  MT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6722618" y="4204291"/>
            <a:ext cx="161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Ações realizadas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6250733" y="444617"/>
            <a:ext cx="51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Roteiro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85505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55552"/>
          </a:xfrm>
          <a:prstGeom prst="rect">
            <a:avLst/>
          </a:prstGeom>
        </p:spPr>
      </p:pic>
      <p:sp>
        <p:nvSpPr>
          <p:cNvPr id="65" name="Retângulo 64"/>
          <p:cNvSpPr/>
          <p:nvPr/>
        </p:nvSpPr>
        <p:spPr>
          <a:xfrm>
            <a:off x="543698" y="2544527"/>
            <a:ext cx="101407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1)      Entrada interestadual para revendedores;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Tributação normal do ICMS ST*; 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MVA de 62,27% para optantes do ROST ou 78,79% para os não optantes;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Benefício fiscal de crédito outorgado**.</a:t>
            </a:r>
          </a:p>
          <a:p>
            <a:endParaRPr lang="pt-BR" sz="2000" dirty="0"/>
          </a:p>
          <a:p>
            <a:r>
              <a:rPr lang="pt-BR" sz="2000" dirty="0"/>
              <a:t>      Normalmente os revendedores são optantes pelo ROST e suas respectivas vendas no varejo têm encerramento da cadeia e sem destaque do imposto.</a:t>
            </a:r>
          </a:p>
          <a:p>
            <a:r>
              <a:rPr lang="pt-BR" sz="2000" dirty="0"/>
              <a:t>      Se o revendedor varejista não optar pelo ROST, tem que apurar a diferença e recolher em favor do estado de Mato Grosso, nos termos do art. 10 do Anexo X do RICMS.</a:t>
            </a:r>
          </a:p>
          <a:p>
            <a:r>
              <a:rPr lang="pt-BR" sz="2000" dirty="0"/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18561" y="1292219"/>
            <a:ext cx="937350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400" dirty="0"/>
              <a:t>Em Mato Grosso, a tributação de pneus se modela pelas seguintes linhas:</a:t>
            </a:r>
          </a:p>
          <a:p>
            <a:pPr algn="just"/>
            <a:endParaRPr lang="pt-BR" sz="2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28420" y="593910"/>
            <a:ext cx="105349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A TRIBUTAÇÃO DE PNEUS EM MATO GROSSO</a:t>
            </a:r>
            <a:r>
              <a:rPr lang="pt-BR" sz="2800" dirty="0"/>
              <a:t> </a:t>
            </a: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5382" y="6299401"/>
            <a:ext cx="88309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800" dirty="0"/>
              <a:t>      * regra do art. 13, 20, 21-A, 21-B e 22-B da lei 7098/98, c/c regras gerais do Anexo X</a:t>
            </a:r>
          </a:p>
          <a:p>
            <a:r>
              <a:rPr lang="pt-BR" sz="800" dirty="0"/>
              <a:t>      ** constante do inciso I e da alínea a do inciso II do artigo 2° do Anexo XVII do RICMS/2014, conforme disposto na Portaria 195/2019 (12% do saldo devedor varejo; 22% sobre débito ICMS no ATACADO)</a:t>
            </a:r>
          </a:p>
        </p:txBody>
      </p:sp>
    </p:spTree>
    <p:extLst>
      <p:ext uri="{BB962C8B-B14F-4D97-AF65-F5344CB8AC3E}">
        <p14:creationId xmlns:p14="http://schemas.microsoft.com/office/powerpoint/2010/main" val="31233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55552"/>
          </a:xfrm>
          <a:prstGeom prst="rect">
            <a:avLst/>
          </a:prstGeom>
        </p:spPr>
      </p:pic>
      <p:sp>
        <p:nvSpPr>
          <p:cNvPr id="65" name="Retângulo 64"/>
          <p:cNvSpPr/>
          <p:nvPr/>
        </p:nvSpPr>
        <p:spPr>
          <a:xfrm>
            <a:off x="925491" y="1458236"/>
            <a:ext cx="101407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 2)   Entrada interestadual para contribuintes destinados ao ativo ou consumo;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 Mesma regra da ST, sem aplicação do MVA, normalmente para transportadores.*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r>
              <a:rPr lang="pt-BR" sz="2000" b="1" dirty="0"/>
              <a:t>  3) Entrada interestadual para não contribuintes do ICMS, destinados ao consumo;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 É cobrado o DIFAL da EC 87/15, base de cálculo é o valor da operação**;</a:t>
            </a:r>
          </a:p>
          <a:p>
            <a:endParaRPr lang="pt-BR" sz="2000" b="1" dirty="0"/>
          </a:p>
          <a:p>
            <a:r>
              <a:rPr lang="pt-BR" sz="2000" b="1" dirty="0"/>
              <a:t>4)   Saídas internas de industriais MT;</a:t>
            </a:r>
          </a:p>
          <a:p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Aplicação das disposições pertinentes aos benefícios fiscais (crédito presumido e redução de base de cálculo)***.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28420" y="593910"/>
            <a:ext cx="105349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A TRIBUTAÇÃO DE PNEUS EM MATO GROSSO</a:t>
            </a:r>
            <a:r>
              <a:rPr lang="pt-BR" sz="2800" dirty="0"/>
              <a:t> </a:t>
            </a: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0669" y="6200547"/>
            <a:ext cx="98160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800" dirty="0"/>
              <a:t>      * art. 8 do Anexo X do RICMS.      **art. 6, IX-A da lei 7098/98.        ***LC 631/2019 e resolução CONDEPRODEMAT, c/c  ICMS ST interno  o § 3º, do art. 11 da LC 631/2019.</a:t>
            </a:r>
          </a:p>
          <a:p>
            <a:r>
              <a:rPr lang="pt-BR" sz="800" dirty="0"/>
              <a:t>      Para as operações internas, o imposto devido para as operações subsequentes será calculado, SOMENTE, em razão da diferença entre o valor da operação própria e seu respectivo MVA ou valor da operação própria e seu respectivo PMPF, a maior base será multiplicada pela alíquota interna do produto, vedada a dedução de qualquer crédito. 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42590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55552"/>
          </a:xfrm>
          <a:prstGeom prst="rect">
            <a:avLst/>
          </a:prstGeom>
        </p:spPr>
      </p:pic>
      <p:sp>
        <p:nvSpPr>
          <p:cNvPr id="65" name="Retângulo 64"/>
          <p:cNvSpPr/>
          <p:nvPr/>
        </p:nvSpPr>
        <p:spPr>
          <a:xfrm>
            <a:off x="925491" y="2478911"/>
            <a:ext cx="101407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 Ocorrência de desvios comerciais dentro do estado;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 </a:t>
            </a:r>
            <a:r>
              <a:rPr lang="pt-BR" sz="2000" dirty="0" err="1"/>
              <a:t>Ex</a:t>
            </a:r>
            <a:r>
              <a:rPr lang="pt-BR" sz="2000" dirty="0"/>
              <a:t>: transportadoras e prestadores de serviços não contribuintes do ICMS comprando em volumes superiores ao consumo visando propiciar revenda interna sem nota fiscal;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 Permuta de frete ou prestação de serviços em troca de pneus;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operações em transferência com posterior destino ao consumo;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25491" y="1197855"/>
            <a:ext cx="93735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Para as operações sujeitas ao DIFAL :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28420" y="593910"/>
            <a:ext cx="105349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Possíveis Problemas </a:t>
            </a:r>
            <a:r>
              <a:rPr lang="pt-BR" sz="2800" dirty="0"/>
              <a:t> </a:t>
            </a: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3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14301"/>
              </p:ext>
            </p:extLst>
          </p:nvPr>
        </p:nvGraphicFramePr>
        <p:xfrm>
          <a:off x="1012873" y="2328980"/>
          <a:ext cx="10185009" cy="2017738"/>
        </p:xfrm>
        <a:graphic>
          <a:graphicData uri="http://schemas.openxmlformats.org/drawingml/2006/table">
            <a:tbl>
              <a:tblPr/>
              <a:tblGrid>
                <a:gridCol w="5201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2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4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VENDAS DA INDÚSTRIA* NO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PERIODO 2019 A 2021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FORNECEDOR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TRANSPORTADORAS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REVENDEDORAS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4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MAIORES FABRICANTES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4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DEMAIS FORNECEDORES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47568" y="5494638"/>
            <a:ext cx="4481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* APENAS CONSIDERANDO VENDAS DE PENEUS DE CAMINHOES E ONIBUS</a:t>
            </a:r>
          </a:p>
        </p:txBody>
      </p:sp>
    </p:spTree>
    <p:extLst>
      <p:ext uri="{BB962C8B-B14F-4D97-AF65-F5344CB8AC3E}">
        <p14:creationId xmlns:p14="http://schemas.microsoft.com/office/powerpoint/2010/main" val="333956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65369" y="2284968"/>
            <a:ext cx="164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R$ milhões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20104"/>
              </p:ext>
            </p:extLst>
          </p:nvPr>
        </p:nvGraphicFramePr>
        <p:xfrm>
          <a:off x="1133231" y="2571269"/>
          <a:ext cx="9902091" cy="2907315"/>
        </p:xfrm>
        <a:graphic>
          <a:graphicData uri="http://schemas.openxmlformats.org/drawingml/2006/table">
            <a:tbl>
              <a:tblPr/>
              <a:tblGrid>
                <a:gridCol w="182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8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2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9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8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30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FATURAMENTO DA INDÚSTRIA COM VENDA DE PNEUS  DE CAMINHOES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ONIBUS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TRANSPORTADORAS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REVENDEDORAS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035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NFE/SAS- Valores destacados nos Doc. Fiscais da indústria de pneus destinados</a:t>
                      </a:r>
                      <a:r>
                        <a:rPr lang="pt-BR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empresas dos segmentos listados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5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27865" y="2409046"/>
            <a:ext cx="128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 R$ milhões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5953"/>
              </p:ext>
            </p:extLst>
          </p:nvPr>
        </p:nvGraphicFramePr>
        <p:xfrm>
          <a:off x="1148863" y="2649413"/>
          <a:ext cx="9988059" cy="3336973"/>
        </p:xfrm>
        <a:graphic>
          <a:graphicData uri="http://schemas.openxmlformats.org/drawingml/2006/table">
            <a:tbl>
              <a:tblPr/>
              <a:tblGrid>
                <a:gridCol w="1838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0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9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4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6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35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DESTAQUE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SUBSTITUIÇÃO TRIBUTÁRIA DA INDÚSTRIA COM VENDA DE PNEUS DE CAMINHOES E ONIBUS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TRANSPORTADORAS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REVENDEDORAS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3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351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NFE/SAS- Valores destacados nos Doc. Fiscais da indústria de pneus destinados</a:t>
                      </a:r>
                      <a:r>
                        <a:rPr lang="pt-BR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empresas dos segmentos listados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7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"/>
            <a:ext cx="12192000" cy="685555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002724" y="576476"/>
            <a:ext cx="953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 Informações sobre o volume de operações  MT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63073"/>
              </p:ext>
            </p:extLst>
          </p:nvPr>
        </p:nvGraphicFramePr>
        <p:xfrm>
          <a:off x="675503" y="1499287"/>
          <a:ext cx="10858604" cy="2770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4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0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DESCRIÇÃO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REFORMA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REVENDA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TRANSPORTADORA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Quantidade de Contribuintes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148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1006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17.100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65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Faturamento (média anual 2018 a 2021)*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8.252.998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   1.035.904.587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           17.594.072.105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34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Arrecadação (média anual 2018 a 2021*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1.057.138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137.833.945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 327.910.688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183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Venda Pneus caminhões e ônibus (média anual) 2019 - 2021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8.400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441.497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Aquisição de pneus (média anual 2019 - 2021)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800" b="1" u="none" strike="noStrike" dirty="0">
                          <a:effectLst/>
                        </a:rPr>
                        <a:t> 65.842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02724" y="1038141"/>
            <a:ext cx="10151076" cy="652547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+mn-lt"/>
              </a:rPr>
              <a:t>Contribuintes ativos e suspensos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1199" y="4572000"/>
            <a:ext cx="60491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* Faturamento e arrecadação referem-se ao total de atividades das empresas nos segmentos listados, não apenas com  a venda de pneus.</a:t>
            </a:r>
          </a:p>
        </p:txBody>
      </p:sp>
    </p:spTree>
    <p:extLst>
      <p:ext uri="{BB962C8B-B14F-4D97-AF65-F5344CB8AC3E}">
        <p14:creationId xmlns:p14="http://schemas.microsoft.com/office/powerpoint/2010/main" val="3061134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6DA4644307DA4D948B5EF5C5790250" ma:contentTypeVersion="1" ma:contentTypeDescription="Crie um novo documento." ma:contentTypeScope="" ma:versionID="1b2cc1198454a49126272200bc152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a0538c7b1f40a7acdc429e1527b134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CF126-185A-4FC1-91DF-2B7878E1A64C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C5AA705-80E0-4DCC-8E3C-760F72E59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2D2A32-EC31-43C6-B489-35D4DEB0EA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783</Words>
  <Application>Microsoft Office PowerPoint</Application>
  <PresentationFormat>Widescreen</PresentationFormat>
  <Paragraphs>232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Contribuintes ativos e suspensos</vt:lpstr>
      <vt:lpstr>Fonte: Acompanhamento da arrecadação diária. * Refere-se  a arrecadação total no CNAE Fabricação de pneus</vt:lpstr>
      <vt:lpstr>Apresentação do PowerPoint</vt:lpstr>
      <vt:lpstr>Apresentação do PowerPoint</vt:lpstr>
      <vt:lpstr>Apresentação do PowerPoint</vt:lpstr>
      <vt:lpstr>Estudo efetuado pela SEFAZ- Transportadoras que adquirem pneus em excesso</vt:lpstr>
      <vt:lpstr>Apresentação do PowerPoint</vt:lpstr>
      <vt:lpstr>Apresentação do PowerPoint</vt:lpstr>
    </vt:vector>
  </TitlesOfParts>
  <Company>SefazMT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Henrique Graca da Costa</dc:creator>
  <cp:lastModifiedBy>Erika Mara Barbacena</cp:lastModifiedBy>
  <cp:revision>140</cp:revision>
  <dcterms:created xsi:type="dcterms:W3CDTF">2019-04-03T13:26:47Z</dcterms:created>
  <dcterms:modified xsi:type="dcterms:W3CDTF">2022-08-11T12:03:31Z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0x0101009F6DA4644307DA4D948B5EF5C5790250</vt:lpwstr>
  </property>
</Properties>
</file>